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8" r:id="rId3"/>
    <p:sldId id="339" r:id="rId4"/>
    <p:sldId id="342" r:id="rId5"/>
    <p:sldId id="341" r:id="rId6"/>
    <p:sldId id="271" r:id="rId7"/>
    <p:sldId id="329" r:id="rId8"/>
    <p:sldId id="343" r:id="rId9"/>
    <p:sldId id="344" r:id="rId10"/>
    <p:sldId id="334" r:id="rId11"/>
    <p:sldId id="320" r:id="rId12"/>
    <p:sldId id="335" r:id="rId13"/>
    <p:sldId id="345" r:id="rId14"/>
    <p:sldId id="336" r:id="rId15"/>
    <p:sldId id="348" r:id="rId16"/>
    <p:sldId id="347" r:id="rId17"/>
    <p:sldId id="346" r:id="rId18"/>
    <p:sldId id="337" r:id="rId19"/>
    <p:sldId id="319" r:id="rId20"/>
    <p:sldId id="282" r:id="rId21"/>
    <p:sldId id="284" r:id="rId22"/>
    <p:sldId id="324" r:id="rId23"/>
    <p:sldId id="311" r:id="rId24"/>
    <p:sldId id="325" r:id="rId25"/>
    <p:sldId id="308" r:id="rId26"/>
    <p:sldId id="326" r:id="rId27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4" y="-2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sulewski:Documents:current%20projects:CC:data%20analysis:for%20aucd%202011:charts%20for%20AUC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sulewski:Documents:current%20projects:CC:data%20analysis:for%20aucd%202011:charts%20for%20AUC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21616322288573"/>
          <c:y val="0.179415324950053"/>
          <c:w val="0.737695925593193"/>
          <c:h val="0.820273827711834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'Where students live combined'!$A$21:$A$23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IHE does not provide</c:v>
                </c:pt>
              </c:strCache>
            </c:strRef>
          </c:cat>
          <c:val>
            <c:numRef>
              <c:f>'Where students live combined'!$B$21:$B$23</c:f>
              <c:numCache>
                <c:formatCode>0%</c:formatCode>
                <c:ptCount val="3"/>
                <c:pt idx="0">
                  <c:v>0.354838709677419</c:v>
                </c:pt>
                <c:pt idx="1">
                  <c:v>0.32258064516129</c:v>
                </c:pt>
                <c:pt idx="2">
                  <c:v>0.32258064516129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What campus resources do TPSID students use? (N=31)</a:t>
            </a:r>
            <a:endParaRPr lang="en-US" sz="2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92416900979792"/>
          <c:y val="0.167924536380881"/>
          <c:w val="0.564890037109665"/>
          <c:h val="0.6906031009278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Lbls>
            <c:showVal val="1"/>
          </c:dLbls>
          <c:cat>
            <c:strRef>
              <c:f>'Use campus resources'!$A$3:$A$12</c:f>
              <c:strCache>
                <c:ptCount val="10"/>
                <c:pt idx="0">
                  <c:v>None of these</c:v>
                </c:pt>
                <c:pt idx="1">
                  <c:v>Career services </c:v>
                </c:pt>
                <c:pt idx="2">
                  <c:v>Tutoring services </c:v>
                </c:pt>
                <c:pt idx="3">
                  <c:v>Registrar, Bursar, or financial aid office </c:v>
                </c:pt>
                <c:pt idx="4">
                  <c:v>Health center/counseling services </c:v>
                </c:pt>
                <c:pt idx="5">
                  <c:v>Sports and recreational facilities or Arts/cultural center </c:v>
                </c:pt>
                <c:pt idx="6">
                  <c:v>Computer lab/Student IT services </c:v>
                </c:pt>
                <c:pt idx="7">
                  <c:v>Library </c:v>
                </c:pt>
                <c:pt idx="8">
                  <c:v>Bookstores </c:v>
                </c:pt>
                <c:pt idx="9">
                  <c:v>Student center or Dining hall </c:v>
                </c:pt>
              </c:strCache>
            </c:strRef>
          </c:cat>
          <c:val>
            <c:numRef>
              <c:f>'Use campus resources'!$B$3:$B$12</c:f>
              <c:numCache>
                <c:formatCode>0%</c:formatCode>
                <c:ptCount val="10"/>
                <c:pt idx="0">
                  <c:v>0.166451612903226</c:v>
                </c:pt>
                <c:pt idx="1">
                  <c:v>0.319032258064516</c:v>
                </c:pt>
                <c:pt idx="2">
                  <c:v>0.388387096774194</c:v>
                </c:pt>
                <c:pt idx="3">
                  <c:v>0.554838709677419</c:v>
                </c:pt>
                <c:pt idx="4">
                  <c:v>0.58258064516129</c:v>
                </c:pt>
                <c:pt idx="5">
                  <c:v>0.70741935483871</c:v>
                </c:pt>
                <c:pt idx="6">
                  <c:v>0.749032258064516</c:v>
                </c:pt>
                <c:pt idx="7">
                  <c:v>0.776774193548387</c:v>
                </c:pt>
                <c:pt idx="8">
                  <c:v>0.846129032258065</c:v>
                </c:pt>
                <c:pt idx="9">
                  <c:v>0.873870967741935</c:v>
                </c:pt>
              </c:numCache>
            </c:numRef>
          </c:val>
        </c:ser>
        <c:axId val="627509976"/>
        <c:axId val="627513096"/>
      </c:barChart>
      <c:catAx>
        <c:axId val="627509976"/>
        <c:scaling>
          <c:orientation val="minMax"/>
        </c:scaling>
        <c:axPos val="l"/>
        <c:numFmt formatCode="General" sourceLinked="1"/>
        <c:tickLblPos val="nextTo"/>
        <c:crossAx val="627513096"/>
        <c:crosses val="autoZero"/>
        <c:auto val="1"/>
        <c:lblAlgn val="ctr"/>
        <c:lblOffset val="100"/>
      </c:catAx>
      <c:valAx>
        <c:axId val="627513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of </a:t>
                </a:r>
                <a:r>
                  <a:rPr lang="en-US" dirty="0" smtClean="0"/>
                  <a:t>Sites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71984104750936"/>
              <c:y val="0.9560611964392"/>
            </c:manualLayout>
          </c:layout>
        </c:title>
        <c:numFmt formatCode="0%" sourceLinked="1"/>
        <c:tickLblPos val="nextTo"/>
        <c:crossAx val="62750997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A2730-4573-2D46-A894-23CD7E8A670A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4B73C-2B81-3C4C-81FD-51BBB368D211}">
      <dgm:prSet phldrT="[Text]" custT="1"/>
      <dgm:spPr/>
      <dgm:t>
        <a:bodyPr/>
        <a:lstStyle/>
        <a:p>
          <a:r>
            <a:rPr lang="en-US" sz="3000" b="1" dirty="0" smtClean="0"/>
            <a:t>12/2010 </a:t>
          </a:r>
          <a:r>
            <a:rPr lang="en-US" sz="3000" dirty="0" smtClean="0">
              <a:solidFill>
                <a:srgbClr val="FFFFFF"/>
              </a:solidFill>
            </a:rPr>
            <a:t>Review standards, indicators, TPSID proposals</a:t>
          </a:r>
          <a:endParaRPr lang="en-US" sz="3000" dirty="0"/>
        </a:p>
      </dgm:t>
    </dgm:pt>
    <dgm:pt modelId="{3F7DD1A6-2B37-E84F-A054-CB956688A02F}" type="parTrans" cxnId="{C7D55EA6-114C-6A4A-ADBC-65FA0504AA49}">
      <dgm:prSet/>
      <dgm:spPr/>
      <dgm:t>
        <a:bodyPr/>
        <a:lstStyle/>
        <a:p>
          <a:endParaRPr lang="en-US"/>
        </a:p>
      </dgm:t>
    </dgm:pt>
    <dgm:pt modelId="{C78D153A-09CA-CA4E-85A8-CADB22C07026}" type="sibTrans" cxnId="{C7D55EA6-114C-6A4A-ADBC-65FA0504AA49}">
      <dgm:prSet/>
      <dgm:spPr/>
      <dgm:t>
        <a:bodyPr/>
        <a:lstStyle/>
        <a:p>
          <a:endParaRPr lang="en-US"/>
        </a:p>
      </dgm:t>
    </dgm:pt>
    <dgm:pt modelId="{6A750A39-E785-9442-B2F8-49AF5836DA44}">
      <dgm:prSet custT="1"/>
      <dgm:spPr/>
      <dgm:t>
        <a:bodyPr/>
        <a:lstStyle/>
        <a:p>
          <a:r>
            <a:rPr lang="en-US" sz="3000" b="1" dirty="0" smtClean="0"/>
            <a:t>1/2011 </a:t>
          </a:r>
          <a:r>
            <a:rPr lang="en-US" sz="3000" dirty="0" smtClean="0"/>
            <a:t>Develop specific measures and items. Obtain feedback.</a:t>
          </a:r>
        </a:p>
      </dgm:t>
    </dgm:pt>
    <dgm:pt modelId="{A60FB2F4-DDDE-2F41-B266-BFF794437E38}" type="parTrans" cxnId="{8DDA4ADE-6D50-A849-8EDD-732E2AD4EE5B}">
      <dgm:prSet/>
      <dgm:spPr/>
      <dgm:t>
        <a:bodyPr/>
        <a:lstStyle/>
        <a:p>
          <a:endParaRPr lang="en-US"/>
        </a:p>
      </dgm:t>
    </dgm:pt>
    <dgm:pt modelId="{22765064-B3A6-8044-A3DA-E833C2FE9711}" type="sibTrans" cxnId="{8DDA4ADE-6D50-A849-8EDD-732E2AD4EE5B}">
      <dgm:prSet/>
      <dgm:spPr/>
      <dgm:t>
        <a:bodyPr/>
        <a:lstStyle/>
        <a:p>
          <a:endParaRPr lang="en-US"/>
        </a:p>
      </dgm:t>
    </dgm:pt>
    <dgm:pt modelId="{1E031697-C11D-084A-AFBD-979F3195DD77}">
      <dgm:prSet custT="1"/>
      <dgm:spPr/>
      <dgm:t>
        <a:bodyPr/>
        <a:lstStyle/>
        <a:p>
          <a:r>
            <a:rPr lang="en-US" sz="3000" b="1" dirty="0" smtClean="0"/>
            <a:t>2/2011 </a:t>
          </a:r>
          <a:r>
            <a:rPr lang="en-US" sz="3000" dirty="0" smtClean="0"/>
            <a:t>Develop database requirements, select system</a:t>
          </a:r>
        </a:p>
      </dgm:t>
    </dgm:pt>
    <dgm:pt modelId="{2C3C0E3A-1D1B-6C49-A9F3-EC782A93788D}" type="parTrans" cxnId="{0BFAFA9F-88F7-3A49-A749-5A940D477519}">
      <dgm:prSet/>
      <dgm:spPr/>
      <dgm:t>
        <a:bodyPr/>
        <a:lstStyle/>
        <a:p>
          <a:endParaRPr lang="en-US"/>
        </a:p>
      </dgm:t>
    </dgm:pt>
    <dgm:pt modelId="{38C5E872-E059-0348-979A-4E79AD6C973B}" type="sibTrans" cxnId="{0BFAFA9F-88F7-3A49-A749-5A940D477519}">
      <dgm:prSet/>
      <dgm:spPr/>
      <dgm:t>
        <a:bodyPr/>
        <a:lstStyle/>
        <a:p>
          <a:endParaRPr lang="en-US"/>
        </a:p>
      </dgm:t>
    </dgm:pt>
    <dgm:pt modelId="{6156DD6D-1D5D-3646-8E29-A6984C856B03}">
      <dgm:prSet custT="1"/>
      <dgm:spPr/>
      <dgm:t>
        <a:bodyPr/>
        <a:lstStyle/>
        <a:p>
          <a:r>
            <a:rPr lang="en-US" sz="3000" b="1" dirty="0" smtClean="0"/>
            <a:t>3/2011-4/2011 </a:t>
          </a:r>
          <a:r>
            <a:rPr lang="en-US" sz="3000" b="0" dirty="0" smtClean="0"/>
            <a:t>Finalize</a:t>
          </a:r>
          <a:r>
            <a:rPr lang="en-US" sz="3000" b="0" dirty="0" smtClean="0"/>
            <a:t> measures, </a:t>
          </a:r>
          <a:r>
            <a:rPr lang="en-US" sz="3000" b="0" dirty="0" smtClean="0"/>
            <a:t>develop online system</a:t>
          </a:r>
          <a:endParaRPr lang="en-US" sz="3000" b="0" dirty="0" smtClean="0">
            <a:solidFill>
              <a:srgbClr val="FF6600"/>
            </a:solidFill>
          </a:endParaRPr>
        </a:p>
      </dgm:t>
    </dgm:pt>
    <dgm:pt modelId="{D295D433-346C-1B41-9B7E-381B544BD863}" type="parTrans" cxnId="{B7A5A35C-50B5-AA4A-87B2-CCE70A551138}">
      <dgm:prSet/>
      <dgm:spPr/>
      <dgm:t>
        <a:bodyPr/>
        <a:lstStyle/>
        <a:p>
          <a:endParaRPr lang="en-US"/>
        </a:p>
      </dgm:t>
    </dgm:pt>
    <dgm:pt modelId="{7B37D063-62C6-AA44-9201-E9D8A08F3A8B}" type="sibTrans" cxnId="{B7A5A35C-50B5-AA4A-87B2-CCE70A551138}">
      <dgm:prSet/>
      <dgm:spPr/>
      <dgm:t>
        <a:bodyPr/>
        <a:lstStyle/>
        <a:p>
          <a:endParaRPr lang="en-US"/>
        </a:p>
      </dgm:t>
    </dgm:pt>
    <dgm:pt modelId="{CFA3FEBE-B32C-ED4C-B50F-0CD66787E313}">
      <dgm:prSet custT="1"/>
      <dgm:spPr/>
      <dgm:t>
        <a:bodyPr/>
        <a:lstStyle/>
        <a:p>
          <a:r>
            <a:rPr lang="en-US" sz="3000" b="1" dirty="0" smtClean="0"/>
            <a:t>5/2011-8/2011 </a:t>
          </a:r>
          <a:r>
            <a:rPr lang="en-US" sz="3000" dirty="0" smtClean="0"/>
            <a:t>Pilot database in 3 waves</a:t>
          </a:r>
        </a:p>
      </dgm:t>
    </dgm:pt>
    <dgm:pt modelId="{E189D325-9FCD-F744-9CB4-8236E3D47AE6}" type="parTrans" cxnId="{F8B6DAB8-12F4-1842-BB7F-1477F3F8D87A}">
      <dgm:prSet/>
      <dgm:spPr/>
      <dgm:t>
        <a:bodyPr/>
        <a:lstStyle/>
        <a:p>
          <a:endParaRPr lang="en-US"/>
        </a:p>
      </dgm:t>
    </dgm:pt>
    <dgm:pt modelId="{7DAC2BFC-75E0-E44B-B3ED-951AFD4D73B1}" type="sibTrans" cxnId="{F8B6DAB8-12F4-1842-BB7F-1477F3F8D87A}">
      <dgm:prSet/>
      <dgm:spPr/>
      <dgm:t>
        <a:bodyPr/>
        <a:lstStyle/>
        <a:p>
          <a:endParaRPr lang="en-US"/>
        </a:p>
      </dgm:t>
    </dgm:pt>
    <dgm:pt modelId="{1930990B-50E7-4949-BDBD-26873FD02886}" type="pres">
      <dgm:prSet presAssocID="{4CAA2730-4573-2D46-A894-23CD7E8A67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88576-1F2A-B24E-97EC-9BD657579D3B}" type="pres">
      <dgm:prSet presAssocID="{4CAA2730-4573-2D46-A894-23CD7E8A670A}" presName="dummyMaxCanvas" presStyleCnt="0">
        <dgm:presLayoutVars/>
      </dgm:prSet>
      <dgm:spPr/>
    </dgm:pt>
    <dgm:pt modelId="{7C2F2C84-CDB0-4246-B12B-8D297F4DF5B5}" type="pres">
      <dgm:prSet presAssocID="{4CAA2730-4573-2D46-A894-23CD7E8A670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5787D-B653-7A44-9BAB-DDE58F48EBC1}" type="pres">
      <dgm:prSet presAssocID="{4CAA2730-4573-2D46-A894-23CD7E8A670A}" presName="FiveNodes_2" presStyleLbl="node1" presStyleIdx="1" presStyleCnt="5" custLinFactNeighborX="-974" custLinFactNeighborY="-3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4451-541B-B945-AE06-2248F1CA750F}" type="pres">
      <dgm:prSet presAssocID="{4CAA2730-4573-2D46-A894-23CD7E8A670A}" presName="FiveNodes_3" presStyleLbl="node1" presStyleIdx="2" presStyleCnt="5" custScaleY="107271" custLinFactNeighborY="-4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0320-8822-7845-A72F-8E7BAF44304E}" type="pres">
      <dgm:prSet presAssocID="{4CAA2730-4573-2D46-A894-23CD7E8A670A}" presName="FiveNodes_4" presStyleLbl="node1" presStyleIdx="3" presStyleCnt="5" custLinFactNeighborX="-240" custLinFactNeighborY="-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592D7-AA69-F345-91E2-1C3FA8D72943}" type="pres">
      <dgm:prSet presAssocID="{4CAA2730-4573-2D46-A894-23CD7E8A670A}" presName="FiveNodes_5" presStyleLbl="node1" presStyleIdx="4" presStyleCnt="5" custLinFactNeighborY="-10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7244A-FE30-DF48-B14E-3CCCD5BA4E80}" type="pres">
      <dgm:prSet presAssocID="{4CAA2730-4573-2D46-A894-23CD7E8A670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AAD68-CA53-4F42-B773-DC1A03A8D199}" type="pres">
      <dgm:prSet presAssocID="{4CAA2730-4573-2D46-A894-23CD7E8A670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330B2-D5FD-DB41-B2BE-B1BC2BF01479}" type="pres">
      <dgm:prSet presAssocID="{4CAA2730-4573-2D46-A894-23CD7E8A670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1A346-DE78-8F4C-B245-D0C4B9FF11C6}" type="pres">
      <dgm:prSet presAssocID="{4CAA2730-4573-2D46-A894-23CD7E8A670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AA98F-8E2C-F44A-BBB3-26818783B50A}" type="pres">
      <dgm:prSet presAssocID="{4CAA2730-4573-2D46-A894-23CD7E8A670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6B40B-29D6-9A42-961A-CBD63F29FDD6}" type="pres">
      <dgm:prSet presAssocID="{4CAA2730-4573-2D46-A894-23CD7E8A670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F74E0-55C3-5049-A71C-FA88D4D7B7E9}" type="pres">
      <dgm:prSet presAssocID="{4CAA2730-4573-2D46-A894-23CD7E8A670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EDF9F-174B-1447-BF4D-5CA15435E0BD}" type="pres">
      <dgm:prSet presAssocID="{4CAA2730-4573-2D46-A894-23CD7E8A670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1F2F1-07C2-8C4B-843F-C3438939A93E}" type="pres">
      <dgm:prSet presAssocID="{4CAA2730-4573-2D46-A894-23CD7E8A670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AEC53-E673-7445-97A2-8786DEFB745E}" type="presOf" srcId="{6A750A39-E785-9442-B2F8-49AF5836DA44}" destId="{FE95787D-B653-7A44-9BAB-DDE58F48EBC1}" srcOrd="0" destOrd="0" presId="urn:microsoft.com/office/officeart/2005/8/layout/vProcess5"/>
    <dgm:cxn modelId="{C6D07B3C-150E-3A4C-9D47-07A62367BDB9}" type="presOf" srcId="{22765064-B3A6-8044-A3DA-E833C2FE9711}" destId="{39CAAD68-CA53-4F42-B773-DC1A03A8D199}" srcOrd="0" destOrd="0" presId="urn:microsoft.com/office/officeart/2005/8/layout/vProcess5"/>
    <dgm:cxn modelId="{7F2E0F1D-9783-864E-A9C3-193B9F6AA2D6}" type="presOf" srcId="{CFA3FEBE-B32C-ED4C-B50F-0CD66787E313}" destId="{87F1F2F1-07C2-8C4B-843F-C3438939A93E}" srcOrd="1" destOrd="0" presId="urn:microsoft.com/office/officeart/2005/8/layout/vProcess5"/>
    <dgm:cxn modelId="{C7D55EA6-114C-6A4A-ADBC-65FA0504AA49}" srcId="{4CAA2730-4573-2D46-A894-23CD7E8A670A}" destId="{4F84B73C-2B81-3C4C-81FD-51BBB368D211}" srcOrd="0" destOrd="0" parTransId="{3F7DD1A6-2B37-E84F-A054-CB956688A02F}" sibTransId="{C78D153A-09CA-CA4E-85A8-CADB22C07026}"/>
    <dgm:cxn modelId="{8DDA4ADE-6D50-A849-8EDD-732E2AD4EE5B}" srcId="{4CAA2730-4573-2D46-A894-23CD7E8A670A}" destId="{6A750A39-E785-9442-B2F8-49AF5836DA44}" srcOrd="1" destOrd="0" parTransId="{A60FB2F4-DDDE-2F41-B266-BFF794437E38}" sibTransId="{22765064-B3A6-8044-A3DA-E833C2FE9711}"/>
    <dgm:cxn modelId="{F8B6DAB8-12F4-1842-BB7F-1477F3F8D87A}" srcId="{4CAA2730-4573-2D46-A894-23CD7E8A670A}" destId="{CFA3FEBE-B32C-ED4C-B50F-0CD66787E313}" srcOrd="4" destOrd="0" parTransId="{E189D325-9FCD-F744-9CB4-8236E3D47AE6}" sibTransId="{7DAC2BFC-75E0-E44B-B3ED-951AFD4D73B1}"/>
    <dgm:cxn modelId="{2AA423B9-5969-0047-BB68-28C4A353DEC7}" type="presOf" srcId="{6156DD6D-1D5D-3646-8E29-A6984C856B03}" destId="{B6DEDF9F-174B-1447-BF4D-5CA15435E0BD}" srcOrd="1" destOrd="0" presId="urn:microsoft.com/office/officeart/2005/8/layout/vProcess5"/>
    <dgm:cxn modelId="{7CE632A0-AB5F-B843-BDF4-72EC30D95C5D}" type="presOf" srcId="{CFA3FEBE-B32C-ED4C-B50F-0CD66787E313}" destId="{AD9592D7-AA69-F345-91E2-1C3FA8D72943}" srcOrd="0" destOrd="0" presId="urn:microsoft.com/office/officeart/2005/8/layout/vProcess5"/>
    <dgm:cxn modelId="{DAD4FCC7-973A-C541-AAF0-2BCF10D437BC}" type="presOf" srcId="{7B37D063-62C6-AA44-9201-E9D8A08F3A8B}" destId="{A071A346-DE78-8F4C-B245-D0C4B9FF11C6}" srcOrd="0" destOrd="0" presId="urn:microsoft.com/office/officeart/2005/8/layout/vProcess5"/>
    <dgm:cxn modelId="{981D472E-C741-754E-B829-43DDD4BE46A8}" type="presOf" srcId="{C78D153A-09CA-CA4E-85A8-CADB22C07026}" destId="{5487244A-FE30-DF48-B14E-3CCCD5BA4E80}" srcOrd="0" destOrd="0" presId="urn:microsoft.com/office/officeart/2005/8/layout/vProcess5"/>
    <dgm:cxn modelId="{E7602892-46D9-9740-996D-900F203D455F}" type="presOf" srcId="{6A750A39-E785-9442-B2F8-49AF5836DA44}" destId="{5DE6B40B-29D6-9A42-961A-CBD63F29FDD6}" srcOrd="1" destOrd="0" presId="urn:microsoft.com/office/officeart/2005/8/layout/vProcess5"/>
    <dgm:cxn modelId="{E96B5365-9D99-4245-B465-82C82C2CC5F0}" type="presOf" srcId="{4F84B73C-2B81-3C4C-81FD-51BBB368D211}" destId="{7C2F2C84-CDB0-4246-B12B-8D297F4DF5B5}" srcOrd="0" destOrd="0" presId="urn:microsoft.com/office/officeart/2005/8/layout/vProcess5"/>
    <dgm:cxn modelId="{C19B40BF-60C1-4A46-A961-1B001073DD5E}" type="presOf" srcId="{4F84B73C-2B81-3C4C-81FD-51BBB368D211}" destId="{F51AA98F-8E2C-F44A-BBB3-26818783B50A}" srcOrd="1" destOrd="0" presId="urn:microsoft.com/office/officeart/2005/8/layout/vProcess5"/>
    <dgm:cxn modelId="{17AFDD01-7E4E-B14E-AF18-D4BD1B134017}" type="presOf" srcId="{1E031697-C11D-084A-AFBD-979F3195DD77}" destId="{52DF74E0-55C3-5049-A71C-FA88D4D7B7E9}" srcOrd="1" destOrd="0" presId="urn:microsoft.com/office/officeart/2005/8/layout/vProcess5"/>
    <dgm:cxn modelId="{199A86EA-1EB7-5A48-927D-822DF9C17C12}" type="presOf" srcId="{38C5E872-E059-0348-979A-4E79AD6C973B}" destId="{680330B2-D5FD-DB41-B2BE-B1BC2BF01479}" srcOrd="0" destOrd="0" presId="urn:microsoft.com/office/officeart/2005/8/layout/vProcess5"/>
    <dgm:cxn modelId="{B7A5A35C-50B5-AA4A-87B2-CCE70A551138}" srcId="{4CAA2730-4573-2D46-A894-23CD7E8A670A}" destId="{6156DD6D-1D5D-3646-8E29-A6984C856B03}" srcOrd="3" destOrd="0" parTransId="{D295D433-346C-1B41-9B7E-381B544BD863}" sibTransId="{7B37D063-62C6-AA44-9201-E9D8A08F3A8B}"/>
    <dgm:cxn modelId="{5380CBED-E54E-0249-8BB8-B854540331D2}" type="presOf" srcId="{6156DD6D-1D5D-3646-8E29-A6984C856B03}" destId="{D7AF0320-8822-7845-A72F-8E7BAF44304E}" srcOrd="0" destOrd="0" presId="urn:microsoft.com/office/officeart/2005/8/layout/vProcess5"/>
    <dgm:cxn modelId="{0BFAFA9F-88F7-3A49-A749-5A940D477519}" srcId="{4CAA2730-4573-2D46-A894-23CD7E8A670A}" destId="{1E031697-C11D-084A-AFBD-979F3195DD77}" srcOrd="2" destOrd="0" parTransId="{2C3C0E3A-1D1B-6C49-A9F3-EC782A93788D}" sibTransId="{38C5E872-E059-0348-979A-4E79AD6C973B}"/>
    <dgm:cxn modelId="{AC1B38B2-87AD-D24D-B9E5-760A889611C7}" type="presOf" srcId="{4CAA2730-4573-2D46-A894-23CD7E8A670A}" destId="{1930990B-50E7-4949-BDBD-26873FD02886}" srcOrd="0" destOrd="0" presId="urn:microsoft.com/office/officeart/2005/8/layout/vProcess5"/>
    <dgm:cxn modelId="{7963B36C-C66F-3941-9FE9-07104A514097}" type="presOf" srcId="{1E031697-C11D-084A-AFBD-979F3195DD77}" destId="{44DD4451-541B-B945-AE06-2248F1CA750F}" srcOrd="0" destOrd="0" presId="urn:microsoft.com/office/officeart/2005/8/layout/vProcess5"/>
    <dgm:cxn modelId="{FB85D6A8-56FE-8D45-A1AE-455E420D47CF}" type="presParOf" srcId="{1930990B-50E7-4949-BDBD-26873FD02886}" destId="{23988576-1F2A-B24E-97EC-9BD657579D3B}" srcOrd="0" destOrd="0" presId="urn:microsoft.com/office/officeart/2005/8/layout/vProcess5"/>
    <dgm:cxn modelId="{7ADC9162-1516-764E-B7B3-CC7DE1C3A03D}" type="presParOf" srcId="{1930990B-50E7-4949-BDBD-26873FD02886}" destId="{7C2F2C84-CDB0-4246-B12B-8D297F4DF5B5}" srcOrd="1" destOrd="0" presId="urn:microsoft.com/office/officeart/2005/8/layout/vProcess5"/>
    <dgm:cxn modelId="{CD698CE6-0290-8049-AEF9-103FCAAD5719}" type="presParOf" srcId="{1930990B-50E7-4949-BDBD-26873FD02886}" destId="{FE95787D-B653-7A44-9BAB-DDE58F48EBC1}" srcOrd="2" destOrd="0" presId="urn:microsoft.com/office/officeart/2005/8/layout/vProcess5"/>
    <dgm:cxn modelId="{FAD01A2F-132D-3147-80B5-28FA2E46FDDA}" type="presParOf" srcId="{1930990B-50E7-4949-BDBD-26873FD02886}" destId="{44DD4451-541B-B945-AE06-2248F1CA750F}" srcOrd="3" destOrd="0" presId="urn:microsoft.com/office/officeart/2005/8/layout/vProcess5"/>
    <dgm:cxn modelId="{EB502399-F9ED-5C44-B214-6A8FBE367E9A}" type="presParOf" srcId="{1930990B-50E7-4949-BDBD-26873FD02886}" destId="{D7AF0320-8822-7845-A72F-8E7BAF44304E}" srcOrd="4" destOrd="0" presId="urn:microsoft.com/office/officeart/2005/8/layout/vProcess5"/>
    <dgm:cxn modelId="{0A24EEFB-388A-FF4B-82B6-B9C31927592D}" type="presParOf" srcId="{1930990B-50E7-4949-BDBD-26873FD02886}" destId="{AD9592D7-AA69-F345-91E2-1C3FA8D72943}" srcOrd="5" destOrd="0" presId="urn:microsoft.com/office/officeart/2005/8/layout/vProcess5"/>
    <dgm:cxn modelId="{D131C3A9-6693-0940-9D12-C0CBEAA49353}" type="presParOf" srcId="{1930990B-50E7-4949-BDBD-26873FD02886}" destId="{5487244A-FE30-DF48-B14E-3CCCD5BA4E80}" srcOrd="6" destOrd="0" presId="urn:microsoft.com/office/officeart/2005/8/layout/vProcess5"/>
    <dgm:cxn modelId="{C7A7EE0E-AAC3-F540-9B6D-3F7B618309D8}" type="presParOf" srcId="{1930990B-50E7-4949-BDBD-26873FD02886}" destId="{39CAAD68-CA53-4F42-B773-DC1A03A8D199}" srcOrd="7" destOrd="0" presId="urn:microsoft.com/office/officeart/2005/8/layout/vProcess5"/>
    <dgm:cxn modelId="{D439B198-06DF-9649-AE3E-6C5EB86548C1}" type="presParOf" srcId="{1930990B-50E7-4949-BDBD-26873FD02886}" destId="{680330B2-D5FD-DB41-B2BE-B1BC2BF01479}" srcOrd="8" destOrd="0" presId="urn:microsoft.com/office/officeart/2005/8/layout/vProcess5"/>
    <dgm:cxn modelId="{69224F88-F0E3-4442-A14F-9D7080F60058}" type="presParOf" srcId="{1930990B-50E7-4949-BDBD-26873FD02886}" destId="{A071A346-DE78-8F4C-B245-D0C4B9FF11C6}" srcOrd="9" destOrd="0" presId="urn:microsoft.com/office/officeart/2005/8/layout/vProcess5"/>
    <dgm:cxn modelId="{C9C5AC5C-2887-014F-A454-FFB113FA2042}" type="presParOf" srcId="{1930990B-50E7-4949-BDBD-26873FD02886}" destId="{F51AA98F-8E2C-F44A-BBB3-26818783B50A}" srcOrd="10" destOrd="0" presId="urn:microsoft.com/office/officeart/2005/8/layout/vProcess5"/>
    <dgm:cxn modelId="{F5161DC1-2569-7F4C-BB95-0B940E345635}" type="presParOf" srcId="{1930990B-50E7-4949-BDBD-26873FD02886}" destId="{5DE6B40B-29D6-9A42-961A-CBD63F29FDD6}" srcOrd="11" destOrd="0" presId="urn:microsoft.com/office/officeart/2005/8/layout/vProcess5"/>
    <dgm:cxn modelId="{31F6C1DA-64C3-0144-833C-BF7360F84ACE}" type="presParOf" srcId="{1930990B-50E7-4949-BDBD-26873FD02886}" destId="{52DF74E0-55C3-5049-A71C-FA88D4D7B7E9}" srcOrd="12" destOrd="0" presId="urn:microsoft.com/office/officeart/2005/8/layout/vProcess5"/>
    <dgm:cxn modelId="{5527267B-2448-A149-ADC0-E22D1223F280}" type="presParOf" srcId="{1930990B-50E7-4949-BDBD-26873FD02886}" destId="{B6DEDF9F-174B-1447-BF4D-5CA15435E0BD}" srcOrd="13" destOrd="0" presId="urn:microsoft.com/office/officeart/2005/8/layout/vProcess5"/>
    <dgm:cxn modelId="{A8C28CBE-9279-254D-A7DD-D4CBFF7273FD}" type="presParOf" srcId="{1930990B-50E7-4949-BDBD-26873FD02886}" destId="{87F1F2F1-07C2-8C4B-843F-C3438939A9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A2730-4573-2D46-A894-23CD7E8A670A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4B73C-2B81-3C4C-81FD-51BBB368D211}">
      <dgm:prSet phldrT="[Text]" custT="1"/>
      <dgm:spPr/>
      <dgm:t>
        <a:bodyPr/>
        <a:lstStyle/>
        <a:p>
          <a:r>
            <a:rPr lang="en-US" sz="3000" b="1" dirty="0" smtClean="0"/>
            <a:t>8/2011 </a:t>
          </a:r>
          <a:r>
            <a:rPr lang="en-US" sz="3000" dirty="0" smtClean="0"/>
            <a:t>Submission to OMB</a:t>
          </a:r>
          <a:endParaRPr lang="en-US" sz="3000" dirty="0"/>
        </a:p>
      </dgm:t>
    </dgm:pt>
    <dgm:pt modelId="{3F7DD1A6-2B37-E84F-A054-CB956688A02F}" type="parTrans" cxnId="{C7D55EA6-114C-6A4A-ADBC-65FA0504AA49}">
      <dgm:prSet/>
      <dgm:spPr/>
      <dgm:t>
        <a:bodyPr/>
        <a:lstStyle/>
        <a:p>
          <a:endParaRPr lang="en-US"/>
        </a:p>
      </dgm:t>
    </dgm:pt>
    <dgm:pt modelId="{C78D153A-09CA-CA4E-85A8-CADB22C07026}" type="sibTrans" cxnId="{C7D55EA6-114C-6A4A-ADBC-65FA0504AA49}">
      <dgm:prSet/>
      <dgm:spPr/>
      <dgm:t>
        <a:bodyPr/>
        <a:lstStyle/>
        <a:p>
          <a:endParaRPr lang="en-US"/>
        </a:p>
      </dgm:t>
    </dgm:pt>
    <dgm:pt modelId="{3C9CC20B-1F1D-A94D-B6B5-3BB6DD9906C0}">
      <dgm:prSet custT="1"/>
      <dgm:spPr/>
      <dgm:t>
        <a:bodyPr/>
        <a:lstStyle/>
        <a:p>
          <a:r>
            <a:rPr lang="en-US" sz="3000" b="1" dirty="0" smtClean="0"/>
            <a:t>9/2011 </a:t>
          </a:r>
          <a:r>
            <a:rPr lang="en-US" sz="3000" dirty="0" smtClean="0"/>
            <a:t>Federal Register Notice</a:t>
          </a:r>
          <a:endParaRPr lang="en-US" sz="3000" dirty="0" smtClean="0">
            <a:solidFill>
              <a:srgbClr val="FF6600"/>
            </a:solidFill>
          </a:endParaRPr>
        </a:p>
      </dgm:t>
    </dgm:pt>
    <dgm:pt modelId="{12629760-FFC1-0747-92A1-4AD2E9D28E2F}" type="parTrans" cxnId="{4D25CA7C-F1A7-FF41-B33D-F3E6DB19F611}">
      <dgm:prSet/>
      <dgm:spPr/>
      <dgm:t>
        <a:bodyPr/>
        <a:lstStyle/>
        <a:p>
          <a:endParaRPr lang="en-US"/>
        </a:p>
      </dgm:t>
    </dgm:pt>
    <dgm:pt modelId="{311E3D76-7DAE-764A-AFE7-039A943110DB}" type="sibTrans" cxnId="{4D25CA7C-F1A7-FF41-B33D-F3E6DB19F611}">
      <dgm:prSet/>
      <dgm:spPr/>
      <dgm:t>
        <a:bodyPr/>
        <a:lstStyle/>
        <a:p>
          <a:endParaRPr lang="en-US"/>
        </a:p>
      </dgm:t>
    </dgm:pt>
    <dgm:pt modelId="{506B49C6-9652-424B-B2EE-40EA373FBE31}">
      <dgm:prSet custT="1"/>
      <dgm:spPr/>
      <dgm:t>
        <a:bodyPr/>
        <a:lstStyle/>
        <a:p>
          <a:r>
            <a:rPr lang="en-US" sz="3000" b="1" dirty="0" smtClean="0"/>
            <a:t>2/2012 </a:t>
          </a:r>
          <a:r>
            <a:rPr lang="en-US" sz="3000" dirty="0" smtClean="0"/>
            <a:t>OMB first round of comments </a:t>
          </a:r>
        </a:p>
      </dgm:t>
    </dgm:pt>
    <dgm:pt modelId="{645C0FD3-3D10-F04E-8E5C-C565DC7489FB}" type="parTrans" cxnId="{3E4C4413-C442-0B40-95C3-D70416D1EA51}">
      <dgm:prSet/>
      <dgm:spPr/>
      <dgm:t>
        <a:bodyPr/>
        <a:lstStyle/>
        <a:p>
          <a:endParaRPr lang="en-US"/>
        </a:p>
      </dgm:t>
    </dgm:pt>
    <dgm:pt modelId="{7EA7E17E-0DBB-6E42-A407-9A12FBF9DAB8}" type="sibTrans" cxnId="{3E4C4413-C442-0B40-95C3-D70416D1EA51}">
      <dgm:prSet/>
      <dgm:spPr/>
      <dgm:t>
        <a:bodyPr/>
        <a:lstStyle/>
        <a:p>
          <a:endParaRPr lang="en-US"/>
        </a:p>
      </dgm:t>
    </dgm:pt>
    <dgm:pt modelId="{88459965-0143-0547-AE01-2DC646ABF7EA}">
      <dgm:prSet custT="1"/>
      <dgm:spPr/>
      <dgm:t>
        <a:bodyPr/>
        <a:lstStyle/>
        <a:p>
          <a:r>
            <a:rPr lang="en-US" sz="3000" b="1" dirty="0" smtClean="0"/>
            <a:t>7/2012 </a:t>
          </a:r>
          <a:r>
            <a:rPr lang="en-US" sz="3000" dirty="0" smtClean="0"/>
            <a:t>OMB approves instrument with modifications</a:t>
          </a:r>
        </a:p>
      </dgm:t>
    </dgm:pt>
    <dgm:pt modelId="{E823D148-33FA-2D43-8E51-48FB47A34305}" type="parTrans" cxnId="{8E577F51-C163-2C41-8E98-7524CC2A9123}">
      <dgm:prSet/>
      <dgm:spPr/>
      <dgm:t>
        <a:bodyPr/>
        <a:lstStyle/>
        <a:p>
          <a:endParaRPr lang="en-US"/>
        </a:p>
      </dgm:t>
    </dgm:pt>
    <dgm:pt modelId="{0B7D229C-67B6-2F46-932D-ABE152AD4ACC}" type="sibTrans" cxnId="{8E577F51-C163-2C41-8E98-7524CC2A9123}">
      <dgm:prSet/>
      <dgm:spPr/>
      <dgm:t>
        <a:bodyPr/>
        <a:lstStyle/>
        <a:p>
          <a:endParaRPr lang="en-US"/>
        </a:p>
      </dgm:t>
    </dgm:pt>
    <dgm:pt modelId="{32CAC5B7-BBE6-E241-BE2A-64AD2C2517DC}">
      <dgm:prSet custT="1"/>
      <dgm:spPr/>
      <dgm:t>
        <a:bodyPr/>
        <a:lstStyle/>
        <a:p>
          <a:r>
            <a:rPr lang="en-US" sz="3200" b="1" dirty="0" smtClean="0"/>
            <a:t>8/2012-10/2012 </a:t>
          </a:r>
          <a:r>
            <a:rPr lang="en-US" sz="3200" dirty="0" smtClean="0"/>
            <a:t>Database open for business</a:t>
          </a:r>
        </a:p>
      </dgm:t>
    </dgm:pt>
    <dgm:pt modelId="{1D837090-C3FD-5448-B887-4C7FA87BB2A7}" type="parTrans" cxnId="{9CBF7D2F-8C29-3D4B-98F2-FB611434494F}">
      <dgm:prSet/>
      <dgm:spPr/>
      <dgm:t>
        <a:bodyPr/>
        <a:lstStyle/>
        <a:p>
          <a:endParaRPr lang="en-US"/>
        </a:p>
      </dgm:t>
    </dgm:pt>
    <dgm:pt modelId="{0C5E64E1-E437-9748-8B3C-A38C91657F59}" type="sibTrans" cxnId="{9CBF7D2F-8C29-3D4B-98F2-FB611434494F}">
      <dgm:prSet/>
      <dgm:spPr/>
      <dgm:t>
        <a:bodyPr/>
        <a:lstStyle/>
        <a:p>
          <a:endParaRPr lang="en-US"/>
        </a:p>
      </dgm:t>
    </dgm:pt>
    <dgm:pt modelId="{1930990B-50E7-4949-BDBD-26873FD02886}" type="pres">
      <dgm:prSet presAssocID="{4CAA2730-4573-2D46-A894-23CD7E8A67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88576-1F2A-B24E-97EC-9BD657579D3B}" type="pres">
      <dgm:prSet presAssocID="{4CAA2730-4573-2D46-A894-23CD7E8A670A}" presName="dummyMaxCanvas" presStyleCnt="0">
        <dgm:presLayoutVars/>
      </dgm:prSet>
      <dgm:spPr/>
    </dgm:pt>
    <dgm:pt modelId="{7C2F2C84-CDB0-4246-B12B-8D297F4DF5B5}" type="pres">
      <dgm:prSet presAssocID="{4CAA2730-4573-2D46-A894-23CD7E8A670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5787D-B653-7A44-9BAB-DDE58F48EBC1}" type="pres">
      <dgm:prSet presAssocID="{4CAA2730-4573-2D46-A894-23CD7E8A670A}" presName="FiveNodes_2" presStyleLbl="node1" presStyleIdx="1" presStyleCnt="5" custLinFactNeighborX="-974" custLinFactNeighborY="-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4451-541B-B945-AE06-2248F1CA750F}" type="pres">
      <dgm:prSet presAssocID="{4CAA2730-4573-2D46-A894-23CD7E8A670A}" presName="FiveNodes_3" presStyleLbl="node1" presStyleIdx="2" presStyleCnt="5" custScaleY="120299" custLinFactNeighborY="-4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0320-8822-7845-A72F-8E7BAF44304E}" type="pres">
      <dgm:prSet presAssocID="{4CAA2730-4573-2D46-A894-23CD7E8A670A}" presName="FiveNodes_4" presStyleLbl="node1" presStyleIdx="3" presStyleCnt="5" custLinFactNeighborX="-240" custLinFactNeighborY="-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592D7-AA69-F345-91E2-1C3FA8D72943}" type="pres">
      <dgm:prSet presAssocID="{4CAA2730-4573-2D46-A894-23CD7E8A670A}" presName="FiveNodes_5" presStyleLbl="node1" presStyleIdx="4" presStyleCnt="5" custLinFactNeighborY="-10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7244A-FE30-DF48-B14E-3CCCD5BA4E80}" type="pres">
      <dgm:prSet presAssocID="{4CAA2730-4573-2D46-A894-23CD7E8A670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AAD68-CA53-4F42-B773-DC1A03A8D199}" type="pres">
      <dgm:prSet presAssocID="{4CAA2730-4573-2D46-A894-23CD7E8A670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330B2-D5FD-DB41-B2BE-B1BC2BF01479}" type="pres">
      <dgm:prSet presAssocID="{4CAA2730-4573-2D46-A894-23CD7E8A670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1A346-DE78-8F4C-B245-D0C4B9FF11C6}" type="pres">
      <dgm:prSet presAssocID="{4CAA2730-4573-2D46-A894-23CD7E8A670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AA98F-8E2C-F44A-BBB3-26818783B50A}" type="pres">
      <dgm:prSet presAssocID="{4CAA2730-4573-2D46-A894-23CD7E8A670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6B40B-29D6-9A42-961A-CBD63F29FDD6}" type="pres">
      <dgm:prSet presAssocID="{4CAA2730-4573-2D46-A894-23CD7E8A670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F74E0-55C3-5049-A71C-FA88D4D7B7E9}" type="pres">
      <dgm:prSet presAssocID="{4CAA2730-4573-2D46-A894-23CD7E8A670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EDF9F-174B-1447-BF4D-5CA15435E0BD}" type="pres">
      <dgm:prSet presAssocID="{4CAA2730-4573-2D46-A894-23CD7E8A670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1F2F1-07C2-8C4B-843F-C3438939A93E}" type="pres">
      <dgm:prSet presAssocID="{4CAA2730-4573-2D46-A894-23CD7E8A670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BE682-CB29-0143-828A-627F46E5D83A}" type="presOf" srcId="{3C9CC20B-1F1D-A94D-B6B5-3BB6DD9906C0}" destId="{FE95787D-B653-7A44-9BAB-DDE58F48EBC1}" srcOrd="0" destOrd="0" presId="urn:microsoft.com/office/officeart/2005/8/layout/vProcess5"/>
    <dgm:cxn modelId="{66A4AE9E-4D33-9442-BA64-EF71201DB203}" type="presOf" srcId="{506B49C6-9652-424B-B2EE-40EA373FBE31}" destId="{52DF74E0-55C3-5049-A71C-FA88D4D7B7E9}" srcOrd="1" destOrd="0" presId="urn:microsoft.com/office/officeart/2005/8/layout/vProcess5"/>
    <dgm:cxn modelId="{61A97A0C-E529-C24A-9340-BE87E94DADA6}" type="presOf" srcId="{4F84B73C-2B81-3C4C-81FD-51BBB368D211}" destId="{F51AA98F-8E2C-F44A-BBB3-26818783B50A}" srcOrd="1" destOrd="0" presId="urn:microsoft.com/office/officeart/2005/8/layout/vProcess5"/>
    <dgm:cxn modelId="{C7D55EA6-114C-6A4A-ADBC-65FA0504AA49}" srcId="{4CAA2730-4573-2D46-A894-23CD7E8A670A}" destId="{4F84B73C-2B81-3C4C-81FD-51BBB368D211}" srcOrd="0" destOrd="0" parTransId="{3F7DD1A6-2B37-E84F-A054-CB956688A02F}" sibTransId="{C78D153A-09CA-CA4E-85A8-CADB22C07026}"/>
    <dgm:cxn modelId="{53C2E387-F44C-C34A-AA9C-44E969EC1F8D}" type="presOf" srcId="{32CAC5B7-BBE6-E241-BE2A-64AD2C2517DC}" destId="{AD9592D7-AA69-F345-91E2-1C3FA8D72943}" srcOrd="0" destOrd="0" presId="urn:microsoft.com/office/officeart/2005/8/layout/vProcess5"/>
    <dgm:cxn modelId="{F6B670F8-63D2-3E4C-A538-8DEA8D41D914}" type="presOf" srcId="{C78D153A-09CA-CA4E-85A8-CADB22C07026}" destId="{5487244A-FE30-DF48-B14E-3CCCD5BA4E80}" srcOrd="0" destOrd="0" presId="urn:microsoft.com/office/officeart/2005/8/layout/vProcess5"/>
    <dgm:cxn modelId="{FDFB9E23-611E-7342-9E78-0A773B54993A}" type="presOf" srcId="{3C9CC20B-1F1D-A94D-B6B5-3BB6DD9906C0}" destId="{5DE6B40B-29D6-9A42-961A-CBD63F29FDD6}" srcOrd="1" destOrd="0" presId="urn:microsoft.com/office/officeart/2005/8/layout/vProcess5"/>
    <dgm:cxn modelId="{9CBF7D2F-8C29-3D4B-98F2-FB611434494F}" srcId="{4CAA2730-4573-2D46-A894-23CD7E8A670A}" destId="{32CAC5B7-BBE6-E241-BE2A-64AD2C2517DC}" srcOrd="4" destOrd="0" parTransId="{1D837090-C3FD-5448-B887-4C7FA87BB2A7}" sibTransId="{0C5E64E1-E437-9748-8B3C-A38C91657F59}"/>
    <dgm:cxn modelId="{23CEF569-EC16-C849-9E21-47751D20A358}" type="presOf" srcId="{32CAC5B7-BBE6-E241-BE2A-64AD2C2517DC}" destId="{87F1F2F1-07C2-8C4B-843F-C3438939A93E}" srcOrd="1" destOrd="0" presId="urn:microsoft.com/office/officeart/2005/8/layout/vProcess5"/>
    <dgm:cxn modelId="{0CB5327E-565D-E94E-9173-7C3B06DF3D32}" type="presOf" srcId="{506B49C6-9652-424B-B2EE-40EA373FBE31}" destId="{44DD4451-541B-B945-AE06-2248F1CA750F}" srcOrd="0" destOrd="0" presId="urn:microsoft.com/office/officeart/2005/8/layout/vProcess5"/>
    <dgm:cxn modelId="{4726911B-79D7-D049-A24A-D889E9C2403B}" type="presOf" srcId="{7EA7E17E-0DBB-6E42-A407-9A12FBF9DAB8}" destId="{680330B2-D5FD-DB41-B2BE-B1BC2BF01479}" srcOrd="0" destOrd="0" presId="urn:microsoft.com/office/officeart/2005/8/layout/vProcess5"/>
    <dgm:cxn modelId="{62334B15-39C3-FB44-8310-FF8464F88D0F}" type="presOf" srcId="{88459965-0143-0547-AE01-2DC646ABF7EA}" destId="{B6DEDF9F-174B-1447-BF4D-5CA15435E0BD}" srcOrd="1" destOrd="0" presId="urn:microsoft.com/office/officeart/2005/8/layout/vProcess5"/>
    <dgm:cxn modelId="{7F4DFFF6-BCC3-F94F-A5CA-D72C35B7D065}" type="presOf" srcId="{4CAA2730-4573-2D46-A894-23CD7E8A670A}" destId="{1930990B-50E7-4949-BDBD-26873FD02886}" srcOrd="0" destOrd="0" presId="urn:microsoft.com/office/officeart/2005/8/layout/vProcess5"/>
    <dgm:cxn modelId="{8E577F51-C163-2C41-8E98-7524CC2A9123}" srcId="{4CAA2730-4573-2D46-A894-23CD7E8A670A}" destId="{88459965-0143-0547-AE01-2DC646ABF7EA}" srcOrd="3" destOrd="0" parTransId="{E823D148-33FA-2D43-8E51-48FB47A34305}" sibTransId="{0B7D229C-67B6-2F46-932D-ABE152AD4ACC}"/>
    <dgm:cxn modelId="{4D25CA7C-F1A7-FF41-B33D-F3E6DB19F611}" srcId="{4CAA2730-4573-2D46-A894-23CD7E8A670A}" destId="{3C9CC20B-1F1D-A94D-B6B5-3BB6DD9906C0}" srcOrd="1" destOrd="0" parTransId="{12629760-FFC1-0747-92A1-4AD2E9D28E2F}" sibTransId="{311E3D76-7DAE-764A-AFE7-039A943110DB}"/>
    <dgm:cxn modelId="{3E4C4413-C442-0B40-95C3-D70416D1EA51}" srcId="{4CAA2730-4573-2D46-A894-23CD7E8A670A}" destId="{506B49C6-9652-424B-B2EE-40EA373FBE31}" srcOrd="2" destOrd="0" parTransId="{645C0FD3-3D10-F04E-8E5C-C565DC7489FB}" sibTransId="{7EA7E17E-0DBB-6E42-A407-9A12FBF9DAB8}"/>
    <dgm:cxn modelId="{97A70ACD-D923-A643-B280-F5BD77B4CC49}" type="presOf" srcId="{0B7D229C-67B6-2F46-932D-ABE152AD4ACC}" destId="{A071A346-DE78-8F4C-B245-D0C4B9FF11C6}" srcOrd="0" destOrd="0" presId="urn:microsoft.com/office/officeart/2005/8/layout/vProcess5"/>
    <dgm:cxn modelId="{B3F7C22F-5C98-2141-B1C3-DA3B4CEDB2E8}" type="presOf" srcId="{88459965-0143-0547-AE01-2DC646ABF7EA}" destId="{D7AF0320-8822-7845-A72F-8E7BAF44304E}" srcOrd="0" destOrd="0" presId="urn:microsoft.com/office/officeart/2005/8/layout/vProcess5"/>
    <dgm:cxn modelId="{35DCE5C0-D05F-AC48-9E19-77E567C08411}" type="presOf" srcId="{4F84B73C-2B81-3C4C-81FD-51BBB368D211}" destId="{7C2F2C84-CDB0-4246-B12B-8D297F4DF5B5}" srcOrd="0" destOrd="0" presId="urn:microsoft.com/office/officeart/2005/8/layout/vProcess5"/>
    <dgm:cxn modelId="{5BCB7170-806D-224A-BC8B-47BB2A70CBDE}" type="presOf" srcId="{311E3D76-7DAE-764A-AFE7-039A943110DB}" destId="{39CAAD68-CA53-4F42-B773-DC1A03A8D199}" srcOrd="0" destOrd="0" presId="urn:microsoft.com/office/officeart/2005/8/layout/vProcess5"/>
    <dgm:cxn modelId="{B233CC5C-81EB-0049-B015-E39F228984E4}" type="presParOf" srcId="{1930990B-50E7-4949-BDBD-26873FD02886}" destId="{23988576-1F2A-B24E-97EC-9BD657579D3B}" srcOrd="0" destOrd="0" presId="urn:microsoft.com/office/officeart/2005/8/layout/vProcess5"/>
    <dgm:cxn modelId="{D0F28FDA-42BD-C540-B403-7F2BC50273E8}" type="presParOf" srcId="{1930990B-50E7-4949-BDBD-26873FD02886}" destId="{7C2F2C84-CDB0-4246-B12B-8D297F4DF5B5}" srcOrd="1" destOrd="0" presId="urn:microsoft.com/office/officeart/2005/8/layout/vProcess5"/>
    <dgm:cxn modelId="{B896F0B4-EFC2-7341-943B-AEE6573A40EE}" type="presParOf" srcId="{1930990B-50E7-4949-BDBD-26873FD02886}" destId="{FE95787D-B653-7A44-9BAB-DDE58F48EBC1}" srcOrd="2" destOrd="0" presId="urn:microsoft.com/office/officeart/2005/8/layout/vProcess5"/>
    <dgm:cxn modelId="{E2A26439-09A9-FE41-8BE3-F878525D6A08}" type="presParOf" srcId="{1930990B-50E7-4949-BDBD-26873FD02886}" destId="{44DD4451-541B-B945-AE06-2248F1CA750F}" srcOrd="3" destOrd="0" presId="urn:microsoft.com/office/officeart/2005/8/layout/vProcess5"/>
    <dgm:cxn modelId="{93131744-A313-6A4A-820F-DB3E05901706}" type="presParOf" srcId="{1930990B-50E7-4949-BDBD-26873FD02886}" destId="{D7AF0320-8822-7845-A72F-8E7BAF44304E}" srcOrd="4" destOrd="0" presId="urn:microsoft.com/office/officeart/2005/8/layout/vProcess5"/>
    <dgm:cxn modelId="{0A5A2E12-90E6-1940-BAC9-ED58154E1493}" type="presParOf" srcId="{1930990B-50E7-4949-BDBD-26873FD02886}" destId="{AD9592D7-AA69-F345-91E2-1C3FA8D72943}" srcOrd="5" destOrd="0" presId="urn:microsoft.com/office/officeart/2005/8/layout/vProcess5"/>
    <dgm:cxn modelId="{B3E91AEC-F6FE-CF4D-BAE7-93443106093A}" type="presParOf" srcId="{1930990B-50E7-4949-BDBD-26873FD02886}" destId="{5487244A-FE30-DF48-B14E-3CCCD5BA4E80}" srcOrd="6" destOrd="0" presId="urn:microsoft.com/office/officeart/2005/8/layout/vProcess5"/>
    <dgm:cxn modelId="{20C9BC01-7A94-BE45-890C-3443341CEE90}" type="presParOf" srcId="{1930990B-50E7-4949-BDBD-26873FD02886}" destId="{39CAAD68-CA53-4F42-B773-DC1A03A8D199}" srcOrd="7" destOrd="0" presId="urn:microsoft.com/office/officeart/2005/8/layout/vProcess5"/>
    <dgm:cxn modelId="{A4794977-469C-E246-B19F-601EBF3CE831}" type="presParOf" srcId="{1930990B-50E7-4949-BDBD-26873FD02886}" destId="{680330B2-D5FD-DB41-B2BE-B1BC2BF01479}" srcOrd="8" destOrd="0" presId="urn:microsoft.com/office/officeart/2005/8/layout/vProcess5"/>
    <dgm:cxn modelId="{205C7503-562E-2947-AF90-49E9B6598A33}" type="presParOf" srcId="{1930990B-50E7-4949-BDBD-26873FD02886}" destId="{A071A346-DE78-8F4C-B245-D0C4B9FF11C6}" srcOrd="9" destOrd="0" presId="urn:microsoft.com/office/officeart/2005/8/layout/vProcess5"/>
    <dgm:cxn modelId="{167A988D-4292-B645-99BD-412F8382FE13}" type="presParOf" srcId="{1930990B-50E7-4949-BDBD-26873FD02886}" destId="{F51AA98F-8E2C-F44A-BBB3-26818783B50A}" srcOrd="10" destOrd="0" presId="urn:microsoft.com/office/officeart/2005/8/layout/vProcess5"/>
    <dgm:cxn modelId="{ACCECBD3-54DB-4A44-9D2F-05D6434E8C4B}" type="presParOf" srcId="{1930990B-50E7-4949-BDBD-26873FD02886}" destId="{5DE6B40B-29D6-9A42-961A-CBD63F29FDD6}" srcOrd="11" destOrd="0" presId="urn:microsoft.com/office/officeart/2005/8/layout/vProcess5"/>
    <dgm:cxn modelId="{2C8B0A39-EC0F-C54A-8323-1E0E326938EA}" type="presParOf" srcId="{1930990B-50E7-4949-BDBD-26873FD02886}" destId="{52DF74E0-55C3-5049-A71C-FA88D4D7B7E9}" srcOrd="12" destOrd="0" presId="urn:microsoft.com/office/officeart/2005/8/layout/vProcess5"/>
    <dgm:cxn modelId="{684C4B49-2A1B-9844-B209-C61F0F81331D}" type="presParOf" srcId="{1930990B-50E7-4949-BDBD-26873FD02886}" destId="{B6DEDF9F-174B-1447-BF4D-5CA15435E0BD}" srcOrd="13" destOrd="0" presId="urn:microsoft.com/office/officeart/2005/8/layout/vProcess5"/>
    <dgm:cxn modelId="{78CD7B83-DF5A-2D47-80F3-A4348E355B9B}" type="presParOf" srcId="{1930990B-50E7-4949-BDBD-26873FD02886}" destId="{87F1F2F1-07C2-8C4B-843F-C3438939A9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F2C84-CDB0-4246-B12B-8D297F4DF5B5}">
      <dsp:nvSpPr>
        <dsp:cNvPr id="0" name=""/>
        <dsp:cNvSpPr/>
      </dsp:nvSpPr>
      <dsp:spPr>
        <a:xfrm>
          <a:off x="0" y="0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12/2010 </a:t>
          </a:r>
          <a:r>
            <a:rPr lang="en-US" sz="3000" kern="1200" dirty="0" smtClean="0">
              <a:solidFill>
                <a:srgbClr val="FFFFFF"/>
              </a:solidFill>
            </a:rPr>
            <a:t>Review standards, indicators, TPSID proposals</a:t>
          </a:r>
          <a:endParaRPr lang="en-US" sz="3000" kern="1200" dirty="0"/>
        </a:p>
      </dsp:txBody>
      <dsp:txXfrm>
        <a:off x="0" y="0"/>
        <a:ext cx="5889802" cy="1011936"/>
      </dsp:txXfrm>
    </dsp:sp>
    <dsp:sp modelId="{FE95787D-B653-7A44-9BAB-DDE58F48EBC1}">
      <dsp:nvSpPr>
        <dsp:cNvPr id="0" name=""/>
        <dsp:cNvSpPr/>
      </dsp:nvSpPr>
      <dsp:spPr>
        <a:xfrm>
          <a:off x="457201" y="1121790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1/2011 </a:t>
          </a:r>
          <a:r>
            <a:rPr lang="en-US" sz="3000" kern="1200" dirty="0" smtClean="0"/>
            <a:t>Develop specific measures and items. Obtain feedback.</a:t>
          </a:r>
        </a:p>
      </dsp:txBody>
      <dsp:txXfrm>
        <a:off x="457201" y="1121790"/>
        <a:ext cx="5857341" cy="1011936"/>
      </dsp:txXfrm>
    </dsp:sp>
    <dsp:sp modelId="{44DD4451-541B-B945-AE06-2248F1CA750F}">
      <dsp:nvSpPr>
        <dsp:cNvPr id="0" name=""/>
        <dsp:cNvSpPr/>
      </dsp:nvSpPr>
      <dsp:spPr>
        <a:xfrm>
          <a:off x="1051559" y="2218267"/>
          <a:ext cx="7040880" cy="1085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2/2011 </a:t>
          </a:r>
          <a:r>
            <a:rPr lang="en-US" sz="3000" kern="1200" dirty="0" smtClean="0"/>
            <a:t>Develop database requirements, select system</a:t>
          </a:r>
        </a:p>
      </dsp:txBody>
      <dsp:txXfrm>
        <a:off x="1051559" y="2218267"/>
        <a:ext cx="5857341" cy="1085513"/>
      </dsp:txXfrm>
    </dsp:sp>
    <dsp:sp modelId="{D7AF0320-8822-7845-A72F-8E7BAF44304E}">
      <dsp:nvSpPr>
        <dsp:cNvPr id="0" name=""/>
        <dsp:cNvSpPr/>
      </dsp:nvSpPr>
      <dsp:spPr>
        <a:xfrm>
          <a:off x="1560441" y="3445102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3/2011-4/2011 </a:t>
          </a:r>
          <a:r>
            <a:rPr lang="en-US" sz="3000" b="0" kern="1200" dirty="0" smtClean="0"/>
            <a:t>Finalize</a:t>
          </a:r>
          <a:r>
            <a:rPr lang="en-US" sz="3000" b="0" kern="1200" dirty="0" smtClean="0"/>
            <a:t> measures, </a:t>
          </a:r>
          <a:r>
            <a:rPr lang="en-US" sz="3000" b="0" kern="1200" dirty="0" smtClean="0"/>
            <a:t>develop online system</a:t>
          </a:r>
          <a:endParaRPr lang="en-US" sz="3000" b="0" kern="1200" dirty="0" smtClean="0">
            <a:solidFill>
              <a:srgbClr val="FF6600"/>
            </a:solidFill>
          </a:endParaRPr>
        </a:p>
      </dsp:txBody>
      <dsp:txXfrm>
        <a:off x="1560441" y="3445102"/>
        <a:ext cx="5857341" cy="1011936"/>
      </dsp:txXfrm>
    </dsp:sp>
    <dsp:sp modelId="{AD9592D7-AA69-F345-91E2-1C3FA8D72943}">
      <dsp:nvSpPr>
        <dsp:cNvPr id="0" name=""/>
        <dsp:cNvSpPr/>
      </dsp:nvSpPr>
      <dsp:spPr>
        <a:xfrm>
          <a:off x="2103119" y="4508352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5/2011-8/2011 </a:t>
          </a:r>
          <a:r>
            <a:rPr lang="en-US" sz="3000" kern="1200" dirty="0" smtClean="0"/>
            <a:t>Pilot database in 3 waves</a:t>
          </a:r>
        </a:p>
      </dsp:txBody>
      <dsp:txXfrm>
        <a:off x="2103119" y="4508352"/>
        <a:ext cx="5857341" cy="1011936"/>
      </dsp:txXfrm>
    </dsp:sp>
    <dsp:sp modelId="{5487244A-FE30-DF48-B14E-3CCCD5BA4E80}">
      <dsp:nvSpPr>
        <dsp:cNvPr id="0" name=""/>
        <dsp:cNvSpPr/>
      </dsp:nvSpPr>
      <dsp:spPr>
        <a:xfrm>
          <a:off x="6383121" y="739275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83121" y="739275"/>
        <a:ext cx="657758" cy="657758"/>
      </dsp:txXfrm>
    </dsp:sp>
    <dsp:sp modelId="{39CAAD68-CA53-4F42-B773-DC1A03A8D199}">
      <dsp:nvSpPr>
        <dsp:cNvPr id="0" name=""/>
        <dsp:cNvSpPr/>
      </dsp:nvSpPr>
      <dsp:spPr>
        <a:xfrm>
          <a:off x="6908901" y="1891758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908901" y="1891758"/>
        <a:ext cx="657758" cy="657758"/>
      </dsp:txXfrm>
    </dsp:sp>
    <dsp:sp modelId="{680330B2-D5FD-DB41-B2BE-B1BC2BF01479}">
      <dsp:nvSpPr>
        <dsp:cNvPr id="0" name=""/>
        <dsp:cNvSpPr/>
      </dsp:nvSpPr>
      <dsp:spPr>
        <a:xfrm>
          <a:off x="7434681" y="3027375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434681" y="3027375"/>
        <a:ext cx="657758" cy="657758"/>
      </dsp:txXfrm>
    </dsp:sp>
    <dsp:sp modelId="{A071A346-DE78-8F4C-B245-D0C4B9FF11C6}">
      <dsp:nvSpPr>
        <dsp:cNvPr id="0" name=""/>
        <dsp:cNvSpPr/>
      </dsp:nvSpPr>
      <dsp:spPr>
        <a:xfrm>
          <a:off x="7960461" y="4191101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960461" y="4191101"/>
        <a:ext cx="657758" cy="657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F2C84-CDB0-4246-B12B-8D297F4DF5B5}">
      <dsp:nvSpPr>
        <dsp:cNvPr id="0" name=""/>
        <dsp:cNvSpPr/>
      </dsp:nvSpPr>
      <dsp:spPr>
        <a:xfrm>
          <a:off x="0" y="0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8/2011 </a:t>
          </a:r>
          <a:r>
            <a:rPr lang="en-US" sz="3000" kern="1200" dirty="0" smtClean="0"/>
            <a:t>Submission to OMB</a:t>
          </a:r>
          <a:endParaRPr lang="en-US" sz="3000" kern="1200" dirty="0"/>
        </a:p>
      </dsp:txBody>
      <dsp:txXfrm>
        <a:off x="0" y="0"/>
        <a:ext cx="5889802" cy="1011936"/>
      </dsp:txXfrm>
    </dsp:sp>
    <dsp:sp modelId="{FE95787D-B653-7A44-9BAB-DDE58F48EBC1}">
      <dsp:nvSpPr>
        <dsp:cNvPr id="0" name=""/>
        <dsp:cNvSpPr/>
      </dsp:nvSpPr>
      <dsp:spPr>
        <a:xfrm>
          <a:off x="457201" y="1071001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9/2011 </a:t>
          </a:r>
          <a:r>
            <a:rPr lang="en-US" sz="3000" kern="1200" dirty="0" smtClean="0"/>
            <a:t>Federal Register Notice</a:t>
          </a:r>
          <a:endParaRPr lang="en-US" sz="3000" kern="1200" dirty="0" smtClean="0">
            <a:solidFill>
              <a:srgbClr val="FF6600"/>
            </a:solidFill>
          </a:endParaRPr>
        </a:p>
      </dsp:txBody>
      <dsp:txXfrm>
        <a:off x="457201" y="1071001"/>
        <a:ext cx="5857341" cy="1011936"/>
      </dsp:txXfrm>
    </dsp:sp>
    <dsp:sp modelId="{44DD4451-541B-B945-AE06-2248F1CA750F}">
      <dsp:nvSpPr>
        <dsp:cNvPr id="0" name=""/>
        <dsp:cNvSpPr/>
      </dsp:nvSpPr>
      <dsp:spPr>
        <a:xfrm>
          <a:off x="1051559" y="2152350"/>
          <a:ext cx="7040880" cy="1217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2/2012 </a:t>
          </a:r>
          <a:r>
            <a:rPr lang="en-US" sz="3000" kern="1200" dirty="0" smtClean="0"/>
            <a:t>OMB first round of comments </a:t>
          </a:r>
        </a:p>
      </dsp:txBody>
      <dsp:txXfrm>
        <a:off x="1051559" y="2152350"/>
        <a:ext cx="5857341" cy="1217348"/>
      </dsp:txXfrm>
    </dsp:sp>
    <dsp:sp modelId="{D7AF0320-8822-7845-A72F-8E7BAF44304E}">
      <dsp:nvSpPr>
        <dsp:cNvPr id="0" name=""/>
        <dsp:cNvSpPr/>
      </dsp:nvSpPr>
      <dsp:spPr>
        <a:xfrm>
          <a:off x="1560441" y="3445102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7/2012 </a:t>
          </a:r>
          <a:r>
            <a:rPr lang="en-US" sz="3000" kern="1200" dirty="0" smtClean="0"/>
            <a:t>OMB approves instrument with modifications</a:t>
          </a:r>
        </a:p>
      </dsp:txBody>
      <dsp:txXfrm>
        <a:off x="1560441" y="3445102"/>
        <a:ext cx="5857341" cy="1011936"/>
      </dsp:txXfrm>
    </dsp:sp>
    <dsp:sp modelId="{AD9592D7-AA69-F345-91E2-1C3FA8D72943}">
      <dsp:nvSpPr>
        <dsp:cNvPr id="0" name=""/>
        <dsp:cNvSpPr/>
      </dsp:nvSpPr>
      <dsp:spPr>
        <a:xfrm>
          <a:off x="2103119" y="4508352"/>
          <a:ext cx="7040880" cy="1011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8/2012-10/2012 </a:t>
          </a:r>
          <a:r>
            <a:rPr lang="en-US" sz="3200" kern="1200" dirty="0" smtClean="0"/>
            <a:t>Database open for business</a:t>
          </a:r>
        </a:p>
      </dsp:txBody>
      <dsp:txXfrm>
        <a:off x="2103119" y="4508352"/>
        <a:ext cx="5857341" cy="1011936"/>
      </dsp:txXfrm>
    </dsp:sp>
    <dsp:sp modelId="{5487244A-FE30-DF48-B14E-3CCCD5BA4E80}">
      <dsp:nvSpPr>
        <dsp:cNvPr id="0" name=""/>
        <dsp:cNvSpPr/>
      </dsp:nvSpPr>
      <dsp:spPr>
        <a:xfrm>
          <a:off x="6383121" y="739275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83121" y="739275"/>
        <a:ext cx="657758" cy="657758"/>
      </dsp:txXfrm>
    </dsp:sp>
    <dsp:sp modelId="{39CAAD68-CA53-4F42-B773-DC1A03A8D199}">
      <dsp:nvSpPr>
        <dsp:cNvPr id="0" name=""/>
        <dsp:cNvSpPr/>
      </dsp:nvSpPr>
      <dsp:spPr>
        <a:xfrm>
          <a:off x="6908901" y="1891758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908901" y="1891758"/>
        <a:ext cx="657758" cy="657758"/>
      </dsp:txXfrm>
    </dsp:sp>
    <dsp:sp modelId="{680330B2-D5FD-DB41-B2BE-B1BC2BF01479}">
      <dsp:nvSpPr>
        <dsp:cNvPr id="0" name=""/>
        <dsp:cNvSpPr/>
      </dsp:nvSpPr>
      <dsp:spPr>
        <a:xfrm>
          <a:off x="7434681" y="3027375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434681" y="3027375"/>
        <a:ext cx="657758" cy="657758"/>
      </dsp:txXfrm>
    </dsp:sp>
    <dsp:sp modelId="{A071A346-DE78-8F4C-B245-D0C4B9FF11C6}">
      <dsp:nvSpPr>
        <dsp:cNvPr id="0" name=""/>
        <dsp:cNvSpPr/>
      </dsp:nvSpPr>
      <dsp:spPr>
        <a:xfrm>
          <a:off x="7960461" y="4191101"/>
          <a:ext cx="657758" cy="657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960461" y="4191101"/>
        <a:ext cx="657758" cy="65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E07FED-C6AA-D34D-A93F-7BBF9C475157}" type="datetime1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5F94B-9B2A-AD43-B057-FBADCB6B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Ligh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Ligh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6169AC05-FCA8-1440-81BE-555AB849A60A}" type="datetime1">
              <a:rPr lang="en-US"/>
              <a:pPr>
                <a:defRPr/>
              </a:pPr>
              <a:t>10/26/12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Ligh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Ligh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EF0403B-F469-0340-8419-981F0BFC1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Welcome to our session on Transition Programs for Students with Intellectual Disabilities: 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AKA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TPSIDs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With me today: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Seb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Prohn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Western Carolina University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Nicolette Salerno, Bergen Community College (consultant)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Ann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Cisney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-Booth, University of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Tennesse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Unfortunately Linda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Grusenmeyer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has left her position at the U of Delaware could not be here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A213AA-8913-714D-8BB1-30451CC66E15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Other: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Award of Higher Education - from all 3 collaborative partners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Basic Skills, Human Resource Development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Career Readiness Credential (Workkeys)	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B07A8-1F34-254A-B05F-7EC0DD2AF7DC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28/43 TPSIDs served students before grant; 15 did not.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Other: 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AT training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Expand on research in the field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Increased internship options; postprogram support and options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job training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Provide technical assistance to other existing programs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Providing more employment supports for SWID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Providing potential employment opportunities at Elon University	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3591A9-6503-6040-8436-E0DAF2D3743E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Other: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 multi-source funding process will be used beginning fall 2011 based on resource mapping of available resources conducted summer 2011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Agency Membership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County DD Transition and Employment funds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IT is anticipated that several of the sources listed above will be braided to meet the students' financial needs to attend our TPSID.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Roberts Wesleyan College Scholarship TPSID Funding.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Student Life funds	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5AC180-6CD2-C040-ACEF-94D4A7800D67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UPDATE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All living settings in one chart.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11 sites offer TPSID students the opportunity to access IHE provided housing (out of 27 sites where the IHE offers student housing)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Of those, 8 sites actually had students in IHE housing as of 2010-2011.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83E0F-09A0-CE4C-ACAB-E7508F115CCA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Other: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Award of Higher Education - from all 3 collaborative partners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Basic Skills, Human Resource Development	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Career Readiness Credential (Workkeys)	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3D5F4B-5962-EA48-81CD-D86C5CB8E864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UPDATE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5CAFD-D7B3-7E48-9FDB-2FC0CB8AEB0C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27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TPSIDs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across the country, operating in XX sites.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Authorized by the Higher education opportunity act of 2008. 5 years demonstration funding. One CC.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B18C1-A12C-1B4E-9742-747081995B44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19562-4275-2544-B961-3CB2B163C545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Also driven by requuired GPRA measures for TPSIDs.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49B1E-A484-0743-95B0-623669468E92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Developed by Think College using a Delphi process with panel of 38 experts on PSE for SWID.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74823E-B197-3542-AA5B-4D450631C231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Measures include student &amp; program level data on various topics inc. academic access, employment supports &amp; outcomes, access to campus services, social involvement, and housing access, in addition to programmatic data such as staffing patterns, funding sources, and where the program is situated in the IHE.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Database requirements include ability to relate multiple levels of data (student, site, TPSID), ability to save partially entered data, ability to generate reports of data for use by TPSIDs, web-based interface that requires no additional software, accessibility to PWD (the one thing we had to compromise on). 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DA23CC-0944-784D-8C32-A6561C9E27A4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screen shot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403B-F469-0340-8419-981F0BFC18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progress over</a:t>
            </a:r>
            <a:r>
              <a:rPr lang="en-US" baseline="0" dirty="0" smtClean="0"/>
              <a:t> time</a:t>
            </a:r>
          </a:p>
          <a:p>
            <a:r>
              <a:rPr lang="en-US" baseline="0" dirty="0" err="1" smtClean="0"/>
              <a:t>TPSIDs</a:t>
            </a:r>
            <a:r>
              <a:rPr lang="en-US" baseline="0" dirty="0" smtClean="0"/>
              <a:t> can compare across sites, compare to the national profile. </a:t>
            </a:r>
          </a:p>
          <a:p>
            <a:r>
              <a:rPr lang="en-US" baseline="0" dirty="0" smtClean="0"/>
              <a:t>Offering data system on a fee basis to other programs for SWID (non-</a:t>
            </a:r>
            <a:r>
              <a:rPr lang="en-US" baseline="0" dirty="0" err="1" smtClean="0"/>
              <a:t>TPSIDs</a:t>
            </a:r>
            <a:r>
              <a:rPr lang="en-US" baseline="0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403B-F469-0340-8419-981F0BFC18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Hot off the presses!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Note: no student data included today; they are still a work in progress. Will talk more about that later.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2501A-25E5-6243-B839-85C80C1A74A2}" type="slidenum">
              <a:rPr lang="en-US" smtClean="0">
                <a:latin typeface="Gill Sans Light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latin typeface="Gill Sans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9ECD-E4F5-D148-AB34-144521BE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/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hinkcollegeschoo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066800"/>
            <a:ext cx="17129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1D9B-BFD6-7B40-BC86-B3CBF4ACF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hinkcollegeppttempla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hinkcollege_transp_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12775"/>
            <a:ext cx="5449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4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Light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9C509F5-57F8-EA4B-A4FE-A78A4C5F76BB}" type="datetime1">
              <a:rPr lang="en-US"/>
              <a:pPr>
                <a:defRPr/>
              </a:pPr>
              <a:t>10/26/12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461125"/>
            <a:ext cx="1143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Light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8F63D131-538D-7C42-855B-7928799A9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B0C3A5"/>
          </a:solidFill>
          <a:ln>
            <a:solidFill>
              <a:srgbClr val="CC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3810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/>
                </a:solidFill>
                <a:latin typeface="Gill Sans"/>
                <a:ea typeface="ＭＳ Ｐゴシック" pitchFamily="-107" charset="-128"/>
                <a:cs typeface="ＭＳ Ｐゴシック" pitchFamily="-107" charset="-128"/>
              </a:rPr>
              <a:t>www.thinkcollege.net</a:t>
            </a:r>
            <a:endParaRPr lang="en-US" i="1" dirty="0">
              <a:solidFill>
                <a:schemeClr val="bg1"/>
              </a:solidFill>
              <a:latin typeface="Gill Sans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6443663"/>
            <a:ext cx="1981200" cy="33813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i="1">
                <a:latin typeface="Gill Sans" charset="0"/>
                <a:ea typeface="Gill Sans" charset="0"/>
                <a:cs typeface="Gill Sans" charset="0"/>
              </a:rPr>
              <a:t>© Think College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Light"/>
          <a:ea typeface="ＭＳ Ｐゴシック" pitchFamily="-105" charset="-128"/>
          <a:cs typeface="Gill Sans 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Light"/>
          <a:ea typeface="ＭＳ Ｐゴシック" pitchFamily="-105" charset="-128"/>
          <a:cs typeface="Gill Sans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pitchFamily="-105" charset="-128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pitchFamily="-105" charset="-128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pitchFamily="-105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4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1103313"/>
            <a:ext cx="9144000" cy="180022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Transition Programs for Students with Intellectual Disabilities: Multiple Perspectives on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4538"/>
            <a:ext cx="9144000" cy="2620962"/>
          </a:xfrm>
        </p:spPr>
        <p:txBody>
          <a:bodyPr/>
          <a:lstStyle/>
          <a:p>
            <a:pPr eaLnBrk="1" hangingPunct="1">
              <a:buFont typeface="Arial" pitchFamily="-105" charset="0"/>
              <a:buNone/>
              <a:defRPr/>
            </a:pPr>
            <a:r>
              <a:rPr lang="en-US" sz="2800" dirty="0" smtClean="0"/>
              <a:t>Jennifer Sullivan Sulewski</a:t>
            </a:r>
          </a:p>
          <a:p>
            <a:pPr eaLnBrk="1" hangingPunct="1">
              <a:buFont typeface="Arial" pitchFamily="-105" charset="0"/>
              <a:buNone/>
              <a:defRPr/>
            </a:pPr>
            <a:r>
              <a:rPr lang="en-US" sz="2800" dirty="0" err="1" smtClean="0"/>
              <a:t>Seb</a:t>
            </a:r>
            <a:r>
              <a:rPr lang="en-US" sz="2800" dirty="0" smtClean="0"/>
              <a:t> </a:t>
            </a:r>
            <a:r>
              <a:rPr lang="en-US" sz="2800" dirty="0" err="1" smtClean="0"/>
              <a:t>Prohn</a:t>
            </a:r>
            <a:endParaRPr lang="en-US" sz="2800" dirty="0" smtClean="0"/>
          </a:p>
          <a:p>
            <a:pPr eaLnBrk="1" hangingPunct="1">
              <a:buFont typeface="Arial" pitchFamily="-105" charset="0"/>
              <a:buNone/>
              <a:defRPr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Nicolette Salerno</a:t>
            </a:r>
          </a:p>
          <a:p>
            <a:pPr eaLnBrk="1" hangingPunct="1">
              <a:buFont typeface="Arial" pitchFamily="-105" charset="0"/>
              <a:buNone/>
              <a:defRPr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Ann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Cisney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-Booth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457200"/>
          </a:xfrm>
        </p:spPr>
        <p:txBody>
          <a:bodyPr/>
          <a:lstStyle/>
          <a:p>
            <a:r>
              <a:rPr lang="en-US" sz="400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System Development 2010-2011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711199"/>
          <a:ext cx="9144000" cy="56218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OMB</a:t>
            </a:r>
          </a:p>
        </p:txBody>
      </p:sp>
      <p:pic>
        <p:nvPicPr>
          <p:cNvPr id="3481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88" y="1246188"/>
            <a:ext cx="3414712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1562478">
            <a:off x="5600700" y="809625"/>
            <a:ext cx="2843213" cy="1760538"/>
          </a:xfrm>
          <a:prstGeom prst="wedgeEllipseCallout">
            <a:avLst>
              <a:gd name="adj1" fmla="val -51162"/>
              <a:gd name="adj2" fmla="val 146854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002338" y="1246188"/>
            <a:ext cx="2060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OMG!!!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457200"/>
          </a:xfrm>
        </p:spPr>
        <p:txBody>
          <a:bodyPr/>
          <a:lstStyle/>
          <a:p>
            <a:r>
              <a:rPr lang="en-US" sz="400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System Development 2011-2012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711199"/>
          <a:ext cx="9144000" cy="56218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dash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Screen shot dash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4522"/>
            <a:ext cx="9144000" cy="498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fo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072563" cy="51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0132" y="287867"/>
            <a:ext cx="343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Jennifer Sulewski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(617) 287-4356</a:t>
            </a:r>
          </a:p>
          <a:p>
            <a:pPr algn="r"/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Jennifer.sulewski@umb.edu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Printing Press Marion Do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884363" y="-206375"/>
            <a:ext cx="13106401" cy="7207250"/>
          </a:xfrm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-1158875" y="274638"/>
            <a:ext cx="91440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 </a:t>
            </a:r>
            <a:r>
              <a:rPr lang="en-US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Initial findings </a:t>
            </a:r>
            <a:br>
              <a:rPr lang="en-US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en-US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2010-2011 program year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364413" y="6216650"/>
            <a:ext cx="1779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© Marion Doss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890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Gill Sans Light" charset="0"/>
              </a:rPr>
              <a:t>Transition Programs for Students with Intellectual Disabilities</a:t>
            </a:r>
            <a:endParaRPr lang="en-US" sz="2400">
              <a:latin typeface="Gill Sans Light" charset="0"/>
            </a:endParaRPr>
          </a:p>
        </p:txBody>
      </p:sp>
      <p:pic>
        <p:nvPicPr>
          <p:cNvPr id="20483" name="Picture 3" descr="TPSIDM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963"/>
            <a:ext cx="91408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C 1"/>
          <p:cNvGraphicFramePr>
            <a:graphicFrameLocks/>
          </p:cNvGraphicFramePr>
          <p:nvPr/>
        </p:nvGraphicFramePr>
        <p:xfrm>
          <a:off x="165100" y="677863"/>
          <a:ext cx="8993188" cy="5360987"/>
        </p:xfrm>
        <a:graphic>
          <a:graphicData uri="http://schemas.openxmlformats.org/presentationml/2006/ole">
            <p:oleObj spid="_x0000_s45058" r:id="rId4" imgW="8990857" imgH="536403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C 1"/>
          <p:cNvGraphicFramePr>
            <a:graphicFrameLocks/>
          </p:cNvGraphicFramePr>
          <p:nvPr/>
        </p:nvGraphicFramePr>
        <p:xfrm>
          <a:off x="133350" y="877888"/>
          <a:ext cx="8877300" cy="5114925"/>
        </p:xfrm>
        <a:graphic>
          <a:graphicData uri="http://schemas.openxmlformats.org/presentationml/2006/ole">
            <p:oleObj spid="_x0000_s40962" r:id="rId4" imgW="8875042" imgH="51141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C 1"/>
          <p:cNvGraphicFramePr>
            <a:graphicFrameLocks/>
          </p:cNvGraphicFramePr>
          <p:nvPr/>
        </p:nvGraphicFramePr>
        <p:xfrm>
          <a:off x="-1289050" y="576263"/>
          <a:ext cx="10433050" cy="5603875"/>
        </p:xfrm>
        <a:graphic>
          <a:graphicData uri="http://schemas.openxmlformats.org/presentationml/2006/ole">
            <p:oleObj spid="_x0000_s43010" r:id="rId4" imgW="10429394" imgH="560785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403350" y="940660"/>
          <a:ext cx="6040022" cy="525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0" y="447675"/>
            <a:ext cx="7443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latin typeface="Calibri" charset="0"/>
                <a:ea typeface="Calibri" charset="0"/>
                <a:cs typeface="Calibri" charset="0"/>
              </a:rPr>
              <a:t>Do TPSID students have opportunities to access campus housing? (N=31)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C 1"/>
          <p:cNvGraphicFramePr>
            <a:graphicFrameLocks/>
          </p:cNvGraphicFramePr>
          <p:nvPr/>
        </p:nvGraphicFramePr>
        <p:xfrm>
          <a:off x="165100" y="677863"/>
          <a:ext cx="8993188" cy="5360987"/>
        </p:xfrm>
        <a:graphic>
          <a:graphicData uri="http://schemas.openxmlformats.org/presentationml/2006/ole">
            <p:oleObj spid="_x0000_s49154" r:id="rId4" imgW="8990857" imgH="536403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62460" y="540880"/>
          <a:ext cx="8674290" cy="5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Integration with the IHE 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ea typeface="ＭＳ Ｐゴシック" charset="-128"/>
                <a:cs typeface="ＭＳ Ｐゴシック" charset="-128"/>
              </a:rPr>
              <a:t>(N=31)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Gill Sans Light" charset="0"/>
                <a:ea typeface="ＭＳ Ｐゴシック" charset="-128"/>
              </a:rPr>
              <a:t>87% follow the IHE’s academic calendar</a:t>
            </a:r>
          </a:p>
          <a:p>
            <a:r>
              <a:rPr lang="en-US" smtClean="0">
                <a:latin typeface="Gill Sans Light" charset="0"/>
                <a:ea typeface="ＭＳ Ｐゴシック" charset="-128"/>
              </a:rPr>
              <a:t>97% hold TPSID students to the same code of conduct as other students</a:t>
            </a:r>
          </a:p>
          <a:p>
            <a:r>
              <a:rPr lang="en-US" smtClean="0">
                <a:latin typeface="Gill Sans Light" charset="0"/>
                <a:ea typeface="ＭＳ Ｐゴシック" charset="-128"/>
              </a:rPr>
              <a:t>94% issue student ID cards to TPSID students (86% are identical to non-TPSID students’ IDs)</a:t>
            </a:r>
          </a:p>
          <a:p>
            <a:r>
              <a:rPr lang="en-US" smtClean="0">
                <a:latin typeface="Gill Sans Light" charset="0"/>
                <a:ea typeface="ＭＳ Ｐゴシック" charset="-128"/>
              </a:rPr>
              <a:t>61% issue TPSID students a regular transcript</a:t>
            </a:r>
          </a:p>
          <a:p>
            <a:r>
              <a:rPr lang="en-US" smtClean="0">
                <a:latin typeface="Gill Sans Light" charset="0"/>
                <a:ea typeface="ＭＳ Ｐゴシック" charset="-128"/>
              </a:rPr>
              <a:t>52% have TPSID students attend regular orientation</a:t>
            </a:r>
          </a:p>
          <a:p>
            <a:endParaRPr lang="en-US" smtClean="0">
              <a:latin typeface="Gill Sans Light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2609850"/>
            <a:ext cx="9144000" cy="180022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National TPSID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2500"/>
            <a:ext cx="6400800" cy="1143000"/>
          </a:xfrm>
        </p:spPr>
        <p:txBody>
          <a:bodyPr/>
          <a:lstStyle/>
          <a:p>
            <a:pPr eaLnBrk="1" hangingPunct="1">
              <a:buFont typeface="Arial" pitchFamily="-105" charset="0"/>
              <a:buNone/>
              <a:defRPr/>
            </a:pPr>
            <a:r>
              <a:rPr lang="en-US" sz="2800" dirty="0" smtClean="0"/>
              <a:t>Jennifer Sullivan Sulewski</a:t>
            </a:r>
          </a:p>
          <a:p>
            <a:pPr eaLnBrk="1" hangingPunct="1">
              <a:buFont typeface="Arial" pitchFamily="-105" charset="0"/>
              <a:buNone/>
              <a:defRPr/>
            </a:pPr>
            <a:r>
              <a:rPr lang="en-US" sz="2800" dirty="0" smtClean="0"/>
              <a:t>TPSID National Coordinating Center</a:t>
            </a:r>
          </a:p>
        </p:txBody>
      </p:sp>
      <p:pic>
        <p:nvPicPr>
          <p:cNvPr id="24580" name="Picture 13" descr="thinkcollege_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09600"/>
            <a:ext cx="35052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88252" y="1417320"/>
            <a:ext cx="1224281" cy="12073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smtClean="0"/>
              <a:t>TPSID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2404533" y="3229187"/>
            <a:ext cx="1224281" cy="12073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smtClean="0"/>
              <a:t>TPSID</a:t>
            </a:r>
            <a:endParaRPr lang="en-US" sz="2200" dirty="0"/>
          </a:p>
        </p:txBody>
      </p:sp>
      <p:sp>
        <p:nvSpPr>
          <p:cNvPr id="8" name="Oval 7"/>
          <p:cNvSpPr/>
          <p:nvPr/>
        </p:nvSpPr>
        <p:spPr>
          <a:xfrm>
            <a:off x="4935220" y="3655483"/>
            <a:ext cx="1224281" cy="12073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smtClean="0"/>
              <a:t>TPSID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3642359" y="1594132"/>
            <a:ext cx="1698414" cy="13213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Coordinating Center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80386" y="2504017"/>
            <a:ext cx="1224281" cy="12073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smtClean="0"/>
              <a:t>Site</a:t>
            </a:r>
            <a:endParaRPr lang="en-US" sz="2200" dirty="0"/>
          </a:p>
        </p:txBody>
      </p:sp>
      <p:sp>
        <p:nvSpPr>
          <p:cNvPr id="12" name="Oval 11"/>
          <p:cNvSpPr/>
          <p:nvPr/>
        </p:nvSpPr>
        <p:spPr>
          <a:xfrm>
            <a:off x="6410113" y="4588933"/>
            <a:ext cx="1224281" cy="12073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smtClean="0"/>
              <a:t>Site</a:t>
            </a:r>
            <a:endParaRPr lang="en-US" sz="2200" dirty="0"/>
          </a:p>
        </p:txBody>
      </p:sp>
      <p:sp>
        <p:nvSpPr>
          <p:cNvPr id="13" name="Rounded Rectangle 12"/>
          <p:cNvSpPr/>
          <p:nvPr/>
        </p:nvSpPr>
        <p:spPr>
          <a:xfrm>
            <a:off x="5340773" y="991023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022254" y="778934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744460" y="1874520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009467" y="3173729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009467" y="4315036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004387" y="5403850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709334" y="5347969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27931" y="5074073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3971" y="4041140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41299" y="1874520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63971" y="626534"/>
            <a:ext cx="1139613" cy="547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cxnSp>
        <p:nvCxnSpPr>
          <p:cNvPr id="26" name="Straight Connector 25"/>
          <p:cNvCxnSpPr>
            <a:endCxn id="4" idx="1"/>
          </p:cNvCxnSpPr>
          <p:nvPr/>
        </p:nvCxnSpPr>
        <p:spPr>
          <a:xfrm>
            <a:off x="1380912" y="1174327"/>
            <a:ext cx="486632" cy="41980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</p:cNvCxnSpPr>
          <p:nvPr/>
        </p:nvCxnSpPr>
        <p:spPr>
          <a:xfrm>
            <a:off x="1380912" y="2148417"/>
            <a:ext cx="307340" cy="4942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9" idx="1"/>
          </p:cNvCxnSpPr>
          <p:nvPr/>
        </p:nvCxnSpPr>
        <p:spPr>
          <a:xfrm>
            <a:off x="2912533" y="2197841"/>
            <a:ext cx="729826" cy="5697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</p:cNvCxnSpPr>
          <p:nvPr/>
        </p:nvCxnSpPr>
        <p:spPr>
          <a:xfrm flipV="1">
            <a:off x="1603584" y="4041140"/>
            <a:ext cx="800949" cy="273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7" idx="3"/>
          </p:cNvCxnSpPr>
          <p:nvPr/>
        </p:nvCxnSpPr>
        <p:spPr>
          <a:xfrm rot="5400000" flipH="1" flipV="1">
            <a:off x="1818508" y="4308760"/>
            <a:ext cx="814355" cy="71627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0"/>
          </p:cNvCxnSpPr>
          <p:nvPr/>
        </p:nvCxnSpPr>
        <p:spPr>
          <a:xfrm rot="16200000" flipV="1">
            <a:off x="2640119" y="4708947"/>
            <a:ext cx="911436" cy="366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9" idx="2"/>
          </p:cNvCxnSpPr>
          <p:nvPr/>
        </p:nvCxnSpPr>
        <p:spPr>
          <a:xfrm flipV="1">
            <a:off x="3628814" y="2915497"/>
            <a:ext cx="862752" cy="795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1"/>
            <a:endCxn id="9" idx="2"/>
          </p:cNvCxnSpPr>
          <p:nvPr/>
        </p:nvCxnSpPr>
        <p:spPr>
          <a:xfrm rot="16200000" flipV="1">
            <a:off x="4344640" y="3062423"/>
            <a:ext cx="916798" cy="622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2"/>
            <a:endCxn id="11" idx="1"/>
          </p:cNvCxnSpPr>
          <p:nvPr/>
        </p:nvCxnSpPr>
        <p:spPr>
          <a:xfrm rot="16200000" flipH="1">
            <a:off x="5714123" y="1735273"/>
            <a:ext cx="1142013" cy="74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4" idx="2"/>
            <a:endCxn id="11" idx="0"/>
          </p:cNvCxnSpPr>
          <p:nvPr/>
        </p:nvCxnSpPr>
        <p:spPr>
          <a:xfrm rot="5400000">
            <a:off x="6753649" y="1665605"/>
            <a:ext cx="1177290" cy="499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1" idx="7"/>
          </p:cNvCxnSpPr>
          <p:nvPr/>
        </p:nvCxnSpPr>
        <p:spPr>
          <a:xfrm rot="10800000" flipV="1">
            <a:off x="7525375" y="2422313"/>
            <a:ext cx="636492" cy="258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1" idx="2"/>
            <a:endCxn id="8" idx="7"/>
          </p:cNvCxnSpPr>
          <p:nvPr/>
        </p:nvCxnSpPr>
        <p:spPr>
          <a:xfrm rot="10800000" flipV="1">
            <a:off x="5980210" y="3107689"/>
            <a:ext cx="500177" cy="724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2" idx="1"/>
            <a:endCxn id="8" idx="6"/>
          </p:cNvCxnSpPr>
          <p:nvPr/>
        </p:nvCxnSpPr>
        <p:spPr>
          <a:xfrm rot="16200000" flipV="1">
            <a:off x="6121159" y="4297499"/>
            <a:ext cx="506589" cy="429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9" idx="1"/>
            <a:endCxn id="12" idx="7"/>
          </p:cNvCxnSpPr>
          <p:nvPr/>
        </p:nvCxnSpPr>
        <p:spPr>
          <a:xfrm rot="10800000" flipV="1">
            <a:off x="7455103" y="4588933"/>
            <a:ext cx="554365" cy="176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" idx="1"/>
            <a:endCxn id="12" idx="6"/>
          </p:cNvCxnSpPr>
          <p:nvPr/>
        </p:nvCxnSpPr>
        <p:spPr>
          <a:xfrm rot="10800000">
            <a:off x="7634395" y="5192607"/>
            <a:ext cx="369993" cy="485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1"/>
            <a:endCxn id="11" idx="6"/>
          </p:cNvCxnSpPr>
          <p:nvPr/>
        </p:nvCxnSpPr>
        <p:spPr>
          <a:xfrm rot="10800000">
            <a:off x="7704667" y="3107690"/>
            <a:ext cx="304800" cy="339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3800" smtClean="0">
                <a:latin typeface="Gill Sans" charset="0"/>
                <a:ea typeface="Calibri" charset="0"/>
                <a:cs typeface="Calibri" charset="0"/>
              </a:rPr>
              <a:t>Evaluation Questions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927225"/>
            <a:ext cx="8686800" cy="4198938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dirty="0" smtClean="0">
                <a:latin typeface="Gill Sans Light" charset="0"/>
                <a:ea typeface="ＭＳ Ｐゴシック" charset="-128"/>
              </a:rPr>
              <a:t>What academic, social, employment, and independent living opportunities are </a:t>
            </a:r>
            <a:r>
              <a:rPr lang="en-US" dirty="0" err="1" smtClean="0">
                <a:latin typeface="Gill Sans Light" charset="0"/>
                <a:ea typeface="ＭＳ Ｐゴシック" charset="-128"/>
              </a:rPr>
              <a:t>TPSIDs</a:t>
            </a:r>
            <a:r>
              <a:rPr lang="en-US" dirty="0" smtClean="0">
                <a:latin typeface="Gill Sans Light" charset="0"/>
                <a:ea typeface="ＭＳ Ｐゴシック" charset="-128"/>
              </a:rPr>
              <a:t> providing to students enrolled in their programs?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dirty="0" smtClean="0">
                <a:latin typeface="Gill Sans Light" charset="0"/>
                <a:ea typeface="ＭＳ Ｐゴシック" charset="-128"/>
              </a:rPr>
              <a:t>What are the outcomes for students and how do these outcomes vary based on student or program characteristics over time?</a:t>
            </a:r>
          </a:p>
          <a:p>
            <a:pPr>
              <a:defRPr/>
            </a:pPr>
            <a:endParaRPr lang="en-US" dirty="0" smtClean="0">
              <a:latin typeface="Gill Sans Light" charset="0"/>
              <a:ea typeface="ＭＳ Ｐゴシック" charset="-128"/>
            </a:endParaRPr>
          </a:p>
        </p:txBody>
      </p:sp>
      <p:pic>
        <p:nvPicPr>
          <p:cNvPr id="26628" name="Picture 9" descr="thinkcollegescho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4564063"/>
            <a:ext cx="1371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542925"/>
            <a:ext cx="574992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Think College Standards for Inclusive Postsecondary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ng winding road pierre metivier"/>
          <p:cNvPicPr>
            <a:picLocks noGrp="1" noChangeAspect="1"/>
          </p:cNvPicPr>
          <p:nvPr>
            <p:ph idx="1"/>
          </p:nvPr>
        </p:nvPicPr>
        <p:blipFill>
          <a:blip r:embed="rId2"/>
          <a:srcRect l="-49418" r="-49418"/>
          <a:stretch>
            <a:fillRect/>
          </a:stretch>
        </p:blipFill>
        <p:spPr>
          <a:xfrm>
            <a:off x="-4907046" y="-1100666"/>
            <a:ext cx="19182190" cy="10549466"/>
          </a:xfrm>
        </p:spPr>
      </p:pic>
      <p:sp>
        <p:nvSpPr>
          <p:cNvPr id="5" name="TextBox 4"/>
          <p:cNvSpPr txBox="1"/>
          <p:nvPr/>
        </p:nvSpPr>
        <p:spPr>
          <a:xfrm>
            <a:off x="6214533" y="6536267"/>
            <a:ext cx="190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Pierre </a:t>
            </a:r>
            <a:r>
              <a:rPr lang="en-US" dirty="0" err="1" smtClean="0">
                <a:solidFill>
                  <a:schemeClr val="bg1"/>
                </a:solidFill>
              </a:rPr>
              <a:t>Metivier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k colleg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6576</TotalTime>
  <Words>905</Words>
  <Application>Microsoft Macintosh PowerPoint</Application>
  <PresentationFormat>On-screen Show (4:3)</PresentationFormat>
  <Paragraphs>138</Paragraphs>
  <Slides>26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think college general</vt:lpstr>
      <vt:lpstr>Excel.Sheet.8</vt:lpstr>
      <vt:lpstr>Transition Programs for Students with Intellectual Disabilities: Multiple Perspectives on Evaluation</vt:lpstr>
      <vt:lpstr>Slide 2</vt:lpstr>
      <vt:lpstr>National TPSID Evaluation</vt:lpstr>
      <vt:lpstr>The Vision</vt:lpstr>
      <vt:lpstr>Slide 5</vt:lpstr>
      <vt:lpstr>Evaluation Questions</vt:lpstr>
      <vt:lpstr>Slide 7</vt:lpstr>
      <vt:lpstr>The Process</vt:lpstr>
      <vt:lpstr>Slide 9</vt:lpstr>
      <vt:lpstr>System Development 2010-2011</vt:lpstr>
      <vt:lpstr>OMB</vt:lpstr>
      <vt:lpstr>System Development 2011-2012</vt:lpstr>
      <vt:lpstr>Where We Are Now</vt:lpstr>
      <vt:lpstr>Slide 14</vt:lpstr>
      <vt:lpstr>Slide 15</vt:lpstr>
      <vt:lpstr>What’s next?</vt:lpstr>
      <vt:lpstr>Slide 17</vt:lpstr>
      <vt:lpstr>Slide 18</vt:lpstr>
      <vt:lpstr> Initial findings  2010-2011 program year</vt:lpstr>
      <vt:lpstr>Slide 20</vt:lpstr>
      <vt:lpstr>Slide 21</vt:lpstr>
      <vt:lpstr>Slide 22</vt:lpstr>
      <vt:lpstr>Slide 23</vt:lpstr>
      <vt:lpstr>Slide 24</vt:lpstr>
      <vt:lpstr>Slide 25</vt:lpstr>
      <vt:lpstr>Integration with the IHE  (N=31)</vt:lpstr>
    </vt:vector>
  </TitlesOfParts>
  <Company>UMass Boston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Cathryn Weir</dc:creator>
  <cp:lastModifiedBy>Jennifer Sulewski</cp:lastModifiedBy>
  <cp:revision>217</cp:revision>
  <cp:lastPrinted>2011-11-02T01:41:51Z</cp:lastPrinted>
  <dcterms:created xsi:type="dcterms:W3CDTF">2012-10-26T14:43:38Z</dcterms:created>
  <dcterms:modified xsi:type="dcterms:W3CDTF">2012-10-26T15:50:26Z</dcterms:modified>
</cp:coreProperties>
</file>