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8" r:id="rId7"/>
    <p:sldId id="303" r:id="rId8"/>
    <p:sldId id="305" r:id="rId9"/>
    <p:sldId id="357" r:id="rId10"/>
    <p:sldId id="308" r:id="rId11"/>
    <p:sldId id="345" r:id="rId12"/>
    <p:sldId id="356" r:id="rId13"/>
    <p:sldId id="340" r:id="rId14"/>
    <p:sldId id="326" r:id="rId15"/>
    <p:sldId id="328" r:id="rId16"/>
    <p:sldId id="358" r:id="rId17"/>
    <p:sldId id="327" r:id="rId18"/>
    <p:sldId id="350" r:id="rId19"/>
    <p:sldId id="338" r:id="rId20"/>
    <p:sldId id="364" r:id="rId21"/>
    <p:sldId id="336" r:id="rId22"/>
    <p:sldId id="353" r:id="rId23"/>
    <p:sldId id="354" r:id="rId24"/>
    <p:sldId id="355" r:id="rId25"/>
    <p:sldId id="352" r:id="rId26"/>
    <p:sldId id="351" r:id="rId27"/>
    <p:sldId id="299" r:id="rId28"/>
    <p:sldId id="257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554"/>
    <a:srgbClr val="ABC5B6"/>
    <a:srgbClr val="D1DBAF"/>
    <a:srgbClr val="D7E5F5"/>
    <a:srgbClr val="BBD5E1"/>
    <a:srgbClr val="EAF8EC"/>
    <a:srgbClr val="6F92A4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230" autoAdjust="0"/>
  </p:normalViewPr>
  <p:slideViewPr>
    <p:cSldViewPr snapToGrid="0" snapToObjects="1">
      <p:cViewPr varScale="1">
        <p:scale>
          <a:sx n="63" d="100"/>
          <a:sy n="6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estone\VOL1\PROJECTS\Shared%20Projects\CPPS\Evaluation\Conferences\2012\AEA\Graphs%20for%20AEA%20present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restone\VOL1\PROJECTS\Shared%20Projects\CPPS\Evaluation\Conferences\2012\AEA\Graphs%20for%20AEA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87589051368579E-2"/>
          <c:y val="3.6061772684643258E-2"/>
          <c:w val="0.65581595589098463"/>
          <c:h val="0.88256867688163687"/>
        </c:manualLayout>
      </c:layout>
      <c:lineChart>
        <c:grouping val="standard"/>
        <c:varyColors val="0"/>
        <c:ser>
          <c:idx val="0"/>
          <c:order val="0"/>
          <c:tx>
            <c:strRef>
              <c:f>Strategies!$R$17</c:f>
              <c:strCache>
                <c:ptCount val="1"/>
                <c:pt idx="0">
                  <c:v>Community Based Processes</c:v>
                </c:pt>
              </c:strCache>
            </c:strRef>
          </c:tx>
          <c:spPr>
            <a:ln w="101600">
              <a:solidFill>
                <a:schemeClr val="accent1">
                  <a:lumMod val="50000"/>
                </a:schemeClr>
              </a:solidFill>
            </a:ln>
          </c:spPr>
          <c:marker>
            <c:symbol val="square"/>
            <c:size val="1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cat>
            <c:numRef>
              <c:f>Strategies!$S$16:$V$16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Strategies!$S$17:$V$17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Strategies!$R$18</c:f>
              <c:strCache>
                <c:ptCount val="1"/>
                <c:pt idx="0">
                  <c:v>Information Dissemination</c:v>
                </c:pt>
              </c:strCache>
            </c:strRef>
          </c:tx>
          <c:spPr>
            <a:ln w="101600">
              <a:solidFill>
                <a:schemeClr val="tx1">
                  <a:lumMod val="90000"/>
                  <a:lumOff val="10000"/>
                </a:schemeClr>
              </a:solidFill>
            </a:ln>
          </c:spPr>
          <c:marker>
            <c:symbol val="square"/>
            <c:size val="10"/>
            <c:spPr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c:spPr>
          </c:marker>
          <c:cat>
            <c:numRef>
              <c:f>Strategies!$S$16:$V$16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Strategies!$S$18:$V$18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Strategies!$R$19</c:f>
              <c:strCache>
                <c:ptCount val="1"/>
                <c:pt idx="0">
                  <c:v>Environmental Strategies</c:v>
                </c:pt>
              </c:strCache>
            </c:strRef>
          </c:tx>
          <c:spPr>
            <a:ln w="101600">
              <a:solidFill>
                <a:srgbClr val="C00000"/>
              </a:solidFill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Strategies!$S$16:$V$16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Strategies!$S$19:$V$19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Strategies!$R$20</c:f>
              <c:strCache>
                <c:ptCount val="1"/>
                <c:pt idx="0">
                  <c:v>Alternative Activities</c:v>
                </c:pt>
              </c:strCache>
            </c:strRef>
          </c:tx>
          <c:spPr>
            <a:ln w="101600">
              <a:solidFill>
                <a:schemeClr val="tx2"/>
              </a:solidFill>
            </a:ln>
          </c:spPr>
          <c:marker>
            <c:symbol val="square"/>
            <c:size val="1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Strategies!$S$16:$V$16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Strategies!$S$20:$V$20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Strategies!$R$21</c:f>
              <c:strCache>
                <c:ptCount val="1"/>
                <c:pt idx="0">
                  <c:v>Prevention Education</c:v>
                </c:pt>
              </c:strCache>
            </c:strRef>
          </c:tx>
          <c:spPr>
            <a:ln w="101600">
              <a:solidFill>
                <a:schemeClr val="accent4">
                  <a:lumMod val="75000"/>
                </a:schemeClr>
              </a:solidFill>
            </a:ln>
          </c:spPr>
          <c:marker>
            <c:symbol val="square"/>
            <c:size val="1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cat>
            <c:numRef>
              <c:f>Strategies!$S$16:$V$16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Strategies!$S$21:$V$21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20736"/>
        <c:axId val="139622656"/>
      </c:lineChart>
      <c:catAx>
        <c:axId val="13962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600"/>
            </a:pPr>
            <a:endParaRPr lang="en-US"/>
          </a:p>
        </c:txPr>
        <c:crossAx val="139622656"/>
        <c:crosses val="autoZero"/>
        <c:auto val="1"/>
        <c:lblAlgn val="ctr"/>
        <c:lblOffset val="100"/>
        <c:noMultiLvlLbl val="0"/>
      </c:catAx>
      <c:valAx>
        <c:axId val="139622656"/>
        <c:scaling>
          <c:orientation val="minMax"/>
          <c:max val="14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600"/>
            </a:pPr>
            <a:endParaRPr lang="en-US"/>
          </a:p>
        </c:txPr>
        <c:crossAx val="13962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59941496277102"/>
          <c:y val="1.8336991352068501E-3"/>
          <c:w val="0.28089312423388052"/>
          <c:h val="0.86638340470306952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73844851543674E-2"/>
          <c:y val="2.8252405949256338E-2"/>
          <c:w val="0.93656787767147764"/>
          <c:h val="0.6892725152378765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</c:spPr>
          </c:dPt>
          <c:dPt>
            <c:idx val="1"/>
            <c:invertIfNegative val="0"/>
            <c:bubble3D val="0"/>
            <c:spPr>
              <a:pattFill prst="ltUpDiag">
                <a:fgClr>
                  <a:srgbClr val="C00000"/>
                </a:fgClr>
                <a:bgClr>
                  <a:prstClr val="white"/>
                </a:bgClr>
              </a:pattFill>
              <a:ln>
                <a:solidFill>
                  <a:srgbClr val="C00000"/>
                </a:solidFill>
              </a:ln>
            </c:spPr>
          </c:dPt>
          <c:dPt>
            <c:idx val="2"/>
            <c:invertIfNegative val="0"/>
            <c:bubble3D val="0"/>
            <c:spPr>
              <a:pattFill prst="ltUp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2.401980258533754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</a:rPr>
                      <a:t>30.75%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753653444676422E-3"/>
                  <c:y val="9.31316929100869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35768963117616E-3"/>
                  <c:y val="1.111440803696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835768963117616E-3"/>
                  <c:y val="1.61224274531182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031653577032156E-17"/>
                  <c:y val="6.7071301333874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753653444676422E-3"/>
                  <c:y val="6.80925816210951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1753653444676422E-3"/>
                  <c:y val="6.3096194547979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2417538257262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11146051953198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5671537926236248E-3"/>
                  <c:y val="5.7589955964681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HKCS!$A$4:$B$13</c:f>
              <c:multiLvlStrCache>
                <c:ptCount val="10"/>
                <c:lvl>
                  <c:pt idx="0">
                    <c:v>Baseline
(2005 &amp; 2009)</c:v>
                  </c:pt>
                  <c:pt idx="1">
                    <c:v>3 year
goal
(2011)</c:v>
                  </c:pt>
                  <c:pt idx="2">
                    <c:v>5 year
goal
(2015)</c:v>
                  </c:pt>
                  <c:pt idx="3">
                    <c:v>Adams </c:v>
                  </c:pt>
                  <c:pt idx="4">
                    <c:v>Pueblo </c:v>
                  </c:pt>
                  <c:pt idx="5">
                    <c:v>Weld </c:v>
                  </c:pt>
                  <c:pt idx="6">
                    <c:v>Colorado</c:v>
                  </c:pt>
                  <c:pt idx="7">
                    <c:v>Adams</c:v>
                  </c:pt>
                  <c:pt idx="8">
                    <c:v>Pueblo </c:v>
                  </c:pt>
                  <c:pt idx="9">
                    <c:v>Denver</c:v>
                  </c:pt>
                </c:lvl>
                <c:lvl>
                  <c:pt idx="0">
                    <c:v>Performance target</c:v>
                  </c:pt>
                  <c:pt idx="3">
                    <c:v>2010</c:v>
                  </c:pt>
                  <c:pt idx="6">
                    <c:v>2011</c:v>
                  </c:pt>
                </c:lvl>
              </c:multiLvlStrCache>
            </c:multiLvlStrRef>
          </c:cat>
          <c:val>
            <c:numRef>
              <c:f>HKCS!$C$4:$C$13</c:f>
              <c:numCache>
                <c:formatCode>0.00</c:formatCode>
                <c:ptCount val="10"/>
                <c:pt idx="0">
                  <c:v>0.30750000000000005</c:v>
                </c:pt>
                <c:pt idx="1">
                  <c:v>0.25750000000000001</c:v>
                </c:pt>
                <c:pt idx="2">
                  <c:v>0.22750000000000001</c:v>
                </c:pt>
                <c:pt idx="3">
                  <c:v>0.28300000000000003</c:v>
                </c:pt>
                <c:pt idx="4">
                  <c:v>0.34300000000000008</c:v>
                </c:pt>
                <c:pt idx="5">
                  <c:v>0.31100000000000005</c:v>
                </c:pt>
                <c:pt idx="6">
                  <c:v>0.223</c:v>
                </c:pt>
                <c:pt idx="7">
                  <c:v>0.32000000000000006</c:v>
                </c:pt>
                <c:pt idx="8">
                  <c:v>0.33600000000000008</c:v>
                </c:pt>
                <c:pt idx="9">
                  <c:v>0.22600000000000001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39355648"/>
        <c:axId val="139357184"/>
      </c:barChart>
      <c:catAx>
        <c:axId val="13935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9357184"/>
        <c:crosses val="autoZero"/>
        <c:auto val="1"/>
        <c:lblAlgn val="ctr"/>
        <c:lblOffset val="100"/>
        <c:noMultiLvlLbl val="0"/>
      </c:catAx>
      <c:valAx>
        <c:axId val="139357184"/>
        <c:scaling>
          <c:orientation val="minMax"/>
          <c:max val="0.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9355648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0.18894</cdr:x>
      <cdr:y>0.3569</cdr:y>
    </cdr:from>
    <cdr:to>
      <cdr:x>0.97363</cdr:x>
      <cdr:y>0.36526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1703480" y="1755648"/>
          <a:ext cx="7074760" cy="4112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0.27871</cdr:x>
      <cdr:y>0.40151</cdr:y>
    </cdr:from>
    <cdr:to>
      <cdr:x>0.9716</cdr:x>
      <cdr:y>0.40469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2512845" y="1975104"/>
          <a:ext cx="6247107" cy="156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0.10021</cdr:x>
      <cdr:y>0.29389</cdr:y>
    </cdr:from>
    <cdr:to>
      <cdr:x>0.97972</cdr:x>
      <cdr:y>0.29742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903492" y="1445690"/>
          <a:ext cx="7929612" cy="1735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32C67-52B7-481C-8CC0-A9BA41E92F5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C2F98-3F02-4E93-9EB9-DB7BF0F44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1CD6C3-ABAF-40DE-8A9E-F0BE73FEF688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24B816-B7F4-4C06-AB9D-B64690D3D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6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2CCC9EAC-D8A8-4714-AECA-51BA3DBC0E5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2CCC9EAC-D8A8-4714-AECA-51BA3DBC0E5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8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2CCC9EAC-D8A8-4714-AECA-51BA3DBC0E58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20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2CCC9EAC-D8A8-4714-AECA-51BA3DBC0E5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78384D90-0701-41D8-868A-D054014D27DC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2CCC9EAC-D8A8-4714-AECA-51BA3DBC0E5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2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2860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31C8D9BA-6D98-49DB-A77A-CCF47A6121EB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A78710F6-F456-4B5C-BE0A-8538927CDDDC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87FE4032-0EAD-423C-B4B6-900516617A78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87FE4032-0EAD-423C-B4B6-900516617A78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87FE4032-0EAD-423C-B4B6-900516617A78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23" y="5285689"/>
            <a:ext cx="1172260" cy="9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002489"/>
            <a:ext cx="7772400" cy="1004046"/>
          </a:xfrm>
        </p:spPr>
        <p:txBody>
          <a:bodyPr/>
          <a:lstStyle>
            <a:lvl1pPr>
              <a:defRPr>
                <a:solidFill>
                  <a:srgbClr val="83A3B2"/>
                </a:solidFill>
                <a:latin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930823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97931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54287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86315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342671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Lato Light"/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Lato Light"/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213357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259138" y="5362575"/>
            <a:ext cx="200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OMNI Institute</a:t>
            </a:r>
          </a:p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899 Logan Street, Suite 600</a:t>
            </a:r>
          </a:p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Denver, CO. 80203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861050" y="5364163"/>
            <a:ext cx="2620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www.OMNI.org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Lato Light"/>
              <a:cs typeface="Lato Light"/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tel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:  303.839.9422  or  800.279.2070</a:t>
            </a:r>
          </a:p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fax: 303.839.9420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58343" y="1054959"/>
            <a:ext cx="5537059" cy="60108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58344" y="1681337"/>
            <a:ext cx="5537058" cy="1330432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94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124200" y="6518275"/>
            <a:ext cx="289560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at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1F1EA"/>
                </a:solidFill>
              </a:rPr>
              <a:t>www.omni.org</a:t>
            </a:r>
            <a:endParaRPr lang="en-US" dirty="0" smtClean="0">
              <a:solidFill>
                <a:srgbClr val="F1F1EA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330950" y="6518275"/>
            <a:ext cx="235585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Lat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1F1EA"/>
                </a:solidFill>
              </a:rPr>
              <a:t>Tel: 800.279.2070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83A3B2"/>
                </a:solidFill>
                <a:latin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  <a:latin typeface="Lat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4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711200"/>
            <a:ext cx="588963" cy="339725"/>
          </a:xfrm>
          <a:prstGeom prst="rect">
            <a:avLst/>
          </a:prstGeom>
          <a:solidFill>
            <a:srgbClr val="83A3B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537" y="274638"/>
            <a:ext cx="7940262" cy="1143000"/>
          </a:xfrm>
        </p:spPr>
        <p:txBody>
          <a:bodyPr/>
          <a:lstStyle>
            <a:lvl1pPr algn="l">
              <a:defRPr>
                <a:solidFill>
                  <a:srgbClr val="83A3B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1113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4606925"/>
            <a:ext cx="588963" cy="339725"/>
          </a:xfrm>
          <a:prstGeom prst="rect">
            <a:avLst/>
          </a:prstGeom>
          <a:solidFill>
            <a:srgbClr val="ABC5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ABC5B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49420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711200"/>
            <a:ext cx="588963" cy="339725"/>
          </a:xfrm>
          <a:prstGeom prst="rect">
            <a:avLst/>
          </a:prstGeom>
          <a:solidFill>
            <a:srgbClr val="EBC55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94" y="274638"/>
            <a:ext cx="7966006" cy="1143000"/>
          </a:xfrm>
        </p:spPr>
        <p:txBody>
          <a:bodyPr/>
          <a:lstStyle>
            <a:lvl1pPr algn="l">
              <a:defRPr>
                <a:solidFill>
                  <a:srgbClr val="EBC5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22882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711200"/>
            <a:ext cx="588963" cy="339725"/>
          </a:xfrm>
          <a:prstGeom prst="rect">
            <a:avLst/>
          </a:prstGeom>
          <a:solidFill>
            <a:srgbClr val="83A3B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92" y="274638"/>
            <a:ext cx="7897359" cy="1143000"/>
          </a:xfrm>
        </p:spPr>
        <p:txBody>
          <a:bodyPr/>
          <a:lstStyle>
            <a:lvl1pPr algn="l">
              <a:defRPr>
                <a:solidFill>
                  <a:srgbClr val="83A3B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1F1EA"/>
                </a:solidFill>
              </a:rPr>
              <a:t>Tel: 800.279.2070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711200"/>
            <a:ext cx="588963" cy="339725"/>
          </a:xfrm>
          <a:prstGeom prst="rect">
            <a:avLst/>
          </a:prstGeom>
          <a:solidFill>
            <a:srgbClr val="6F92A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1DBAF"/>
              </a:solidFill>
              <a:latin typeface="+mn-lt"/>
              <a:ea typeface="+mn-ea"/>
            </a:endParaRPr>
          </a:p>
        </p:txBody>
      </p:sp>
      <p:pic>
        <p:nvPicPr>
          <p:cNvPr id="8" name="Picture 7" descr="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362200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514600"/>
            <a:ext cx="11541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85522" y="2316954"/>
            <a:ext cx="6438329" cy="1921750"/>
          </a:xfrm>
        </p:spPr>
        <p:txBody>
          <a:bodyPr/>
          <a:lstStyle>
            <a:lvl1pPr marL="0" indent="0">
              <a:buNone/>
              <a:defRPr sz="2000" b="0" i="1">
                <a:solidFill>
                  <a:srgbClr val="6666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2177241" y="4828150"/>
            <a:ext cx="5954424" cy="69700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0792" y="274638"/>
            <a:ext cx="7897359" cy="1143000"/>
          </a:xfrm>
        </p:spPr>
        <p:txBody>
          <a:bodyPr/>
          <a:lstStyle>
            <a:lvl1pPr algn="l">
              <a:defRPr>
                <a:solidFill>
                  <a:srgbClr val="6F92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125392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666666"/>
                </a:solidFill>
              </a:defRPr>
            </a:lvl1pPr>
            <a:lvl2pPr>
              <a:defRPr sz="2800">
                <a:solidFill>
                  <a:srgbClr val="666666"/>
                </a:solidFill>
              </a:defRPr>
            </a:lvl2pPr>
            <a:lvl3pPr>
              <a:defRPr sz="24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41307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245822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82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Lato Ligh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0950" y="6518275"/>
            <a:ext cx="23558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Lato Ligh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  <p:pic>
        <p:nvPicPr>
          <p:cNvPr id="1030" name="Picture 6" descr="logo-foot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515100"/>
            <a:ext cx="371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3A3B2"/>
          </a:solidFill>
          <a:latin typeface="Lato Ligh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3200" kern="1200">
          <a:solidFill>
            <a:srgbClr val="666666"/>
          </a:solidFill>
          <a:latin typeface="Lato Ligh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800" kern="1200">
          <a:solidFill>
            <a:srgbClr val="666666"/>
          </a:solidFill>
          <a:latin typeface="Lato Ligh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400" kern="1200">
          <a:solidFill>
            <a:srgbClr val="666666"/>
          </a:solidFill>
          <a:latin typeface="Lato Ligh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000" kern="1200">
          <a:solidFill>
            <a:srgbClr val="666666"/>
          </a:solidFill>
          <a:latin typeface="Lato Ligh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000" kern="1200">
          <a:solidFill>
            <a:srgbClr val="666666"/>
          </a:solidFill>
          <a:latin typeface="Lato Ligh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hendrickson@omni.co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hendrickson@omni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491318" y="436728"/>
            <a:ext cx="8202305" cy="3016156"/>
          </a:xfrm>
        </p:spPr>
        <p:txBody>
          <a:bodyPr/>
          <a:lstStyle/>
          <a:p>
            <a:r>
              <a:rPr lang="en-US" sz="3600" b="1" dirty="0"/>
              <a:t>From the Individual to the Environmental: Selecting, Implementing and Evaluating Environmental Strategies to Reduce Binge Drinking </a:t>
            </a:r>
            <a:endParaRPr lang="en-US" sz="3600" b="1" dirty="0" smtClean="0">
              <a:latin typeface="Lato Light" charset="0"/>
              <a:ea typeface="ＭＳ Ｐゴシック" charset="-128"/>
            </a:endParaRPr>
          </a:p>
        </p:txBody>
      </p:sp>
      <p:pic>
        <p:nvPicPr>
          <p:cNvPr id="12291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7" b="-2552"/>
          <a:stretch/>
        </p:blipFill>
        <p:spPr>
          <a:xfrm>
            <a:off x="2304522" y="5166360"/>
            <a:ext cx="1254125" cy="1219199"/>
          </a:xfrm>
        </p:spPr>
      </p:pic>
      <p:pic>
        <p:nvPicPr>
          <p:cNvPr id="12292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4276"/>
          <a:stretch>
            <a:fillRect/>
          </a:stretch>
        </p:blipFill>
        <p:spPr>
          <a:xfrm>
            <a:off x="685800" y="5286375"/>
            <a:ext cx="1252538" cy="987425"/>
          </a:xfrm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286375"/>
            <a:ext cx="33528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2640" y="3764002"/>
            <a:ext cx="724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April Hendrickson, MA</a:t>
            </a:r>
          </a:p>
          <a:p>
            <a:pPr algn="ctr"/>
            <a:r>
              <a:rPr lang="en-US" sz="2400" dirty="0">
                <a:hlinkClick r:id="rId6"/>
              </a:rPr>
              <a:t>ahendrickson@omni.com</a:t>
            </a:r>
            <a:endParaRPr lang="en-US" sz="2400" dirty="0"/>
          </a:p>
          <a:p>
            <a:pPr algn="ctr"/>
            <a:r>
              <a:rPr lang="en-US" sz="2400" dirty="0" smtClean="0"/>
              <a:t>OMNI Institute – Denver, CO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794" y="370390"/>
            <a:ext cx="8327672" cy="833377"/>
          </a:xfrm>
        </p:spPr>
        <p:txBody>
          <a:bodyPr/>
          <a:lstStyle/>
          <a:p>
            <a:r>
              <a:rPr lang="en-US" sz="4000" dirty="0" smtClean="0"/>
              <a:t>Lessons learned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5584" y="1399905"/>
            <a:ext cx="8492881" cy="163266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Timing of encouraged </a:t>
            </a:r>
            <a:r>
              <a:rPr lang="en-US" dirty="0" smtClean="0"/>
              <a:t>implementation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Perception of moving away from a comprehensive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0794" y="3225799"/>
            <a:ext cx="8052179" cy="2805349"/>
          </a:xfrm>
          <a:solidFill>
            <a:srgbClr val="D1DBAF"/>
          </a:solidFill>
          <a:ln>
            <a:solidFill>
              <a:srgbClr val="D1DBA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“For me, it’s challenging to start an environmental strategy in the third year…I came into it understanding the CSAP strategies and understanding that it was a comprehensive approach with those strategies. And that’s the way we planned our first couple years of…our statements of work.”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3783724"/>
            <a:ext cx="8184205" cy="2403067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“The people that we’re working with aren’t as familiar with those structures and what an environmental strategy is or CSAP strategy or anything like that…at this point I’d say I can’t really name a partner organization that’s interested in an environmental strategy.”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251533"/>
            <a:ext cx="8534401" cy="23280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Need for </a:t>
            </a:r>
            <a:r>
              <a:rPr lang="en-US" dirty="0" smtClean="0"/>
              <a:t>education about environmental strategies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Common definitions and expectations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Implementing environmental strategies with fidelity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Need for community buy-in</a:t>
            </a:r>
            <a:endParaRPr lang="en-US" sz="2600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720794" y="370390"/>
            <a:ext cx="8327672" cy="8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EBC554"/>
                </a:solidFill>
                <a:latin typeface="Lato Ligh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dirty="0" smtClean="0"/>
              <a:t>Lessons learned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88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79" y="3072599"/>
            <a:ext cx="8164750" cy="1421579"/>
          </a:xfrm>
          <a:solidFill>
            <a:srgbClr val="ABC5B6"/>
          </a:solidFill>
          <a:ln>
            <a:solidFill>
              <a:srgbClr val="ABC5B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“They just did actually an evaluation of the southwest community of what the residents are most concerned about. And alcohol and drugs didn’t even make the list.”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251534"/>
            <a:ext cx="8534401" cy="16848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Addressing the targeted goals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Preventing alcohol consumption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Latino youth</a:t>
            </a:r>
            <a:endParaRPr lang="en-US" sz="2600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720794" y="370390"/>
            <a:ext cx="8327672" cy="8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EBC554"/>
                </a:solidFill>
                <a:latin typeface="Lato Ligh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dirty="0" smtClean="0"/>
              <a:t>Lessons learned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6079" y="4820336"/>
            <a:ext cx="8164750" cy="13664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It’s like are we profiling again? Are we picking on a particular population? Or is this really the need and this is where we need to be providing attention</a:t>
            </a:r>
            <a:r>
              <a:rPr lang="en-US" dirty="0" smtClean="0">
                <a:solidFill>
                  <a:schemeClr val="tx1"/>
                </a:solidFill>
              </a:rPr>
              <a:t>?”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372" y="1307938"/>
            <a:ext cx="8505093" cy="27280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Assessing impact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Lato Light" charset="0"/>
                <a:ea typeface="ＭＳ Ｐゴシック" charset="-128"/>
              </a:rPr>
              <a:t>Recognizing shortcomings of </a:t>
            </a:r>
            <a:r>
              <a:rPr lang="en-US" sz="2600" dirty="0" smtClean="0">
                <a:latin typeface="Lato Light" charset="0"/>
                <a:ea typeface="ＭＳ Ｐゴシック" charset="-128"/>
              </a:rPr>
              <a:t>state survey</a:t>
            </a:r>
            <a:endParaRPr lang="en-US" sz="2600" dirty="0">
              <a:latin typeface="Lato Light" charset="0"/>
              <a:ea typeface="ＭＳ Ｐゴシック" charset="-128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Lato Light" charset="0"/>
                <a:ea typeface="ＭＳ Ｐゴシック" charset="-128"/>
              </a:rPr>
              <a:t>Effects of environmental strategies take time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Lato Light" charset="0"/>
                <a:ea typeface="ＭＳ Ｐゴシック" charset="-128"/>
              </a:rPr>
              <a:t>Limited </a:t>
            </a:r>
            <a:r>
              <a:rPr lang="en-US" sz="2600" dirty="0">
                <a:latin typeface="Lato Light" charset="0"/>
                <a:ea typeface="ＭＳ Ｐゴシック" charset="-128"/>
              </a:rPr>
              <a:t>resources for evaluating environmental strategies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600" dirty="0" smtClean="0">
              <a:latin typeface="Lato Light" charset="0"/>
              <a:ea typeface="ＭＳ Ｐゴシック" charset="-128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600" dirty="0">
              <a:latin typeface="Lato Light" charset="0"/>
              <a:ea typeface="ＭＳ Ｐゴシック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3372" y="4035972"/>
            <a:ext cx="8364145" cy="2090189"/>
          </a:xfrm>
          <a:prstGeom prst="rect">
            <a:avLst/>
          </a:prstGeom>
          <a:solidFill>
            <a:srgbClr val="D7E5F5"/>
          </a:solidFill>
          <a:ln>
            <a:solidFill>
              <a:srgbClr val="D7E5F5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“A lot of the messaging around environmental strategies is that you’re putting this in place now and over the long term it will [have] these effects which are very difficult to quantify right now…in the timeframe provided, it may not be realistic that some of these are implemented and…next year you see this reduction.”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720794" y="370390"/>
            <a:ext cx="8327672" cy="8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EBC554"/>
                </a:solidFill>
                <a:latin typeface="Lato Ligh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3A3B2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smtClean="0"/>
              <a:t>Lessons learned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47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359504"/>
            <a:ext cx="8244266" cy="1510943"/>
          </a:xfrm>
        </p:spPr>
        <p:txBody>
          <a:bodyPr/>
          <a:lstStyle/>
          <a:p>
            <a:r>
              <a:rPr lang="en-US" dirty="0" smtClean="0"/>
              <a:t>Addressing challenges-successes!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46125" y="274638"/>
            <a:ext cx="8196707" cy="1143000"/>
          </a:xfrm>
        </p:spPr>
        <p:txBody>
          <a:bodyPr/>
          <a:lstStyle/>
          <a:p>
            <a:r>
              <a:rPr lang="en-US" b="1" dirty="0" smtClean="0">
                <a:latin typeface="Lato Light" charset="0"/>
                <a:ea typeface="ＭＳ Ｐゴシック" charset="-128"/>
              </a:rPr>
              <a:t>Building capacity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 smtClean="0">
                <a:latin typeface="Lato Light" charset="0"/>
                <a:ea typeface="ＭＳ Ｐゴシック" charset="-128"/>
              </a:rPr>
              <a:t>Trainings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 smtClean="0"/>
              <a:t>Fact Sheets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/>
              <a:t>T</a:t>
            </a:r>
            <a:r>
              <a:rPr lang="en-US" sz="3600" dirty="0" smtClean="0"/>
              <a:t>echnical Assistance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 smtClean="0"/>
              <a:t>Grantees positioned as a resource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598" y="4393325"/>
            <a:ext cx="7931887" cy="16137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9000"/>
              <a:buFont typeface="Lucida Grande"/>
              <a:buChar char="»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chemeClr val="tx1"/>
                </a:solidFill>
              </a:rPr>
              <a:t>But we’re called upon now as experts in the community regarding drugs and alcohol. And so various agencies, even some governmental </a:t>
            </a:r>
            <a:r>
              <a:rPr lang="en-US" sz="2400" dirty="0" smtClean="0">
                <a:solidFill>
                  <a:schemeClr val="tx1"/>
                </a:solidFill>
              </a:rPr>
              <a:t>agencies…will </a:t>
            </a:r>
            <a:r>
              <a:rPr lang="en-US" sz="2400" dirty="0">
                <a:solidFill>
                  <a:schemeClr val="tx1"/>
                </a:solidFill>
              </a:rPr>
              <a:t>call us out yearly to do their trainings for their </a:t>
            </a:r>
            <a:r>
              <a:rPr lang="en-US" sz="2400" dirty="0" smtClean="0">
                <a:solidFill>
                  <a:schemeClr val="tx1"/>
                </a:solidFill>
              </a:rPr>
              <a:t>staff.”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46125" y="274638"/>
            <a:ext cx="8397875" cy="1143000"/>
          </a:xfrm>
        </p:spPr>
        <p:txBody>
          <a:bodyPr/>
          <a:lstStyle/>
          <a:p>
            <a:r>
              <a:rPr lang="en-US" sz="4300" b="1" dirty="0" smtClean="0">
                <a:latin typeface="Lato Light" charset="0"/>
                <a:ea typeface="ＭＳ Ｐゴシック" charset="-128"/>
              </a:rPr>
              <a:t>Reaching the target population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 smtClean="0">
                <a:latin typeface="Lato Light" charset="0"/>
                <a:ea typeface="ＭＳ Ｐゴシック" charset="-128"/>
              </a:rPr>
              <a:t>Population consultant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 smtClean="0"/>
              <a:t>Youth councils/leadership groups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 smtClean="0"/>
              <a:t>Involving youth in the process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/>
              <a:t>Framing the issue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600" dirty="0" smtClean="0"/>
              <a:t>Adapting method of delivering messages</a:t>
            </a:r>
          </a:p>
        </p:txBody>
      </p:sp>
    </p:spTree>
    <p:extLst>
      <p:ext uri="{BB962C8B-B14F-4D97-AF65-F5344CB8AC3E}">
        <p14:creationId xmlns:p14="http://schemas.microsoft.com/office/powerpoint/2010/main" val="10808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Statewide evaluation </a:t>
            </a:r>
            <a:r>
              <a:rPr lang="en-US" b="1" dirty="0"/>
              <a:t>p</a:t>
            </a:r>
            <a:r>
              <a:rPr lang="en-US" b="1" dirty="0" smtClean="0"/>
              <a:t>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Lato Light" charset="0"/>
              <a:ea typeface="ＭＳ Ｐゴシック" charset="-128"/>
            </a:endParaRPr>
          </a:p>
          <a:p>
            <a:endParaRPr lang="en-US" dirty="0">
              <a:latin typeface="Lato Light" charset="0"/>
              <a:ea typeface="ＭＳ Ｐゴシック" charset="-128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97671122"/>
              </p:ext>
            </p:extLst>
          </p:nvPr>
        </p:nvGraphicFramePr>
        <p:xfrm>
          <a:off x="178181" y="1296988"/>
          <a:ext cx="8727744" cy="496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419"/>
                <a:gridCol w="5248325"/>
              </a:tblGrid>
              <a:tr h="378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AF8EC"/>
                          </a:solidFill>
                        </a:rPr>
                        <a:t>Data Sources</a:t>
                      </a:r>
                      <a:endParaRPr lang="en-US" sz="2000" dirty="0">
                        <a:solidFill>
                          <a:srgbClr val="EAF8EC"/>
                        </a:solidFill>
                      </a:endParaRPr>
                    </a:p>
                  </a:txBody>
                  <a:tcPr marL="42395" marR="42395">
                    <a:solidFill>
                      <a:srgbClr val="6F92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AF8EC"/>
                          </a:solidFill>
                        </a:rPr>
                        <a:t>Reporting Requirements</a:t>
                      </a:r>
                      <a:endParaRPr lang="en-US" sz="2000" dirty="0">
                        <a:solidFill>
                          <a:srgbClr val="EAF8EC"/>
                        </a:solidFill>
                      </a:endParaRPr>
                    </a:p>
                  </a:txBody>
                  <a:tcPr marL="42395" marR="42395">
                    <a:solidFill>
                      <a:srgbClr val="6F92A4"/>
                    </a:solidFill>
                  </a:tcPr>
                </a:tc>
              </a:tr>
              <a:tr h="56444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Healthy Kids Colorado </a:t>
                      </a:r>
                      <a:r>
                        <a:rPr lang="en-US" sz="2400" dirty="0" smtClean="0">
                          <a:effectLst/>
                        </a:rPr>
                        <a:t>Survey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Administered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annually in Fall </a:t>
                      </a:r>
                      <a:r>
                        <a:rPr lang="en-US" sz="2400" baseline="0" dirty="0" smtClean="0">
                          <a:effectLst/>
                        </a:rPr>
                        <a:t>to CO HS youth 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64090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Individual Evaluation </a:t>
                      </a:r>
                      <a:r>
                        <a:rPr lang="en-US" sz="2400" dirty="0" smtClean="0">
                          <a:effectLst/>
                        </a:rPr>
                        <a:t>Plans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Developed with communities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in </a:t>
                      </a:r>
                      <a:r>
                        <a:rPr lang="en-US" sz="2400" baseline="0" dirty="0" smtClean="0">
                          <a:effectLst/>
                        </a:rPr>
                        <a:t>2012 and updated on an ongoing basis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470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Community Reports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Collected from communities monthly</a:t>
                      </a: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64090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Site Visits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Completed with communities annually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64090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Quality Process </a:t>
                      </a:r>
                      <a:r>
                        <a:rPr lang="en-US" sz="2400" dirty="0" smtClean="0">
                          <a:effectLst/>
                        </a:rPr>
                        <a:t>Measure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Community coalitions</a:t>
                      </a:r>
                      <a:r>
                        <a:rPr lang="en-US" sz="2400" baseline="0" dirty="0" smtClean="0">
                          <a:effectLst/>
                        </a:rPr>
                        <a:t> complete </a:t>
                      </a:r>
                      <a:r>
                        <a:rPr lang="en-US" sz="2400" dirty="0" smtClean="0">
                          <a:effectLst/>
                        </a:rPr>
                        <a:t>annually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64090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Services</a:t>
                      </a:r>
                      <a:r>
                        <a:rPr lang="en-US" sz="2400" baseline="0" dirty="0" smtClean="0">
                          <a:effectLst/>
                        </a:rPr>
                        <a:t> and Strategies Data Collection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Collected from communities quarterly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64090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Fidelity Assessment Tools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Communities complete when implementing environmental strategies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97" marR="31797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5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597" r="6250" b="1528"/>
          <a:stretch/>
        </p:blipFill>
        <p:spPr>
          <a:xfrm>
            <a:off x="1773935" y="194553"/>
            <a:ext cx="6300021" cy="6186793"/>
          </a:xfrm>
        </p:spPr>
      </p:pic>
    </p:spTree>
    <p:extLst>
      <p:ext uri="{BB962C8B-B14F-4D97-AF65-F5344CB8AC3E}">
        <p14:creationId xmlns:p14="http://schemas.microsoft.com/office/powerpoint/2010/main" val="17843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979"/>
          </a:xfrm>
        </p:spPr>
      </p:pic>
    </p:spTree>
    <p:extLst>
      <p:ext uri="{BB962C8B-B14F-4D97-AF65-F5344CB8AC3E}">
        <p14:creationId xmlns:p14="http://schemas.microsoft.com/office/powerpoint/2010/main" val="12483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ato Light" charset="0"/>
                <a:ea typeface="ＭＳ Ｐゴシック" charset="-128"/>
              </a:rPr>
              <a:t>Overview &amp; Objectives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Lucida Grande" charset="0"/>
              <a:buChar char="»"/>
            </a:pPr>
            <a:r>
              <a:rPr lang="en-US" sz="4000" dirty="0" smtClean="0">
                <a:latin typeface="Lato Light" charset="0"/>
                <a:ea typeface="ＭＳ Ｐゴシック" charset="-128"/>
              </a:rPr>
              <a:t>Project background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Lucida Grande" charset="0"/>
              <a:buChar char="»"/>
            </a:pPr>
            <a:r>
              <a:rPr lang="en-US" sz="4000" dirty="0" smtClean="0">
                <a:latin typeface="Lato Light" charset="0"/>
                <a:ea typeface="ＭＳ Ｐゴシック" charset="-128"/>
              </a:rPr>
              <a:t>Challenges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Lucida Grande" charset="0"/>
              <a:buChar char="»"/>
            </a:pPr>
            <a:r>
              <a:rPr lang="en-US" sz="4000" dirty="0" smtClean="0">
                <a:latin typeface="Lato Light" charset="0"/>
                <a:ea typeface="ＭＳ Ｐゴシック" charset="-128"/>
              </a:rPr>
              <a:t>Addressing challenges</a:t>
            </a:r>
            <a:endParaRPr lang="en-US" sz="4000" dirty="0">
              <a:latin typeface="Lato Light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" y="194554"/>
            <a:ext cx="7334655" cy="6061280"/>
          </a:xfrm>
        </p:spPr>
      </p:pic>
    </p:spTree>
    <p:extLst>
      <p:ext uri="{BB962C8B-B14F-4D97-AF65-F5344CB8AC3E}">
        <p14:creationId xmlns:p14="http://schemas.microsoft.com/office/powerpoint/2010/main" val="28338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46125" y="274638"/>
            <a:ext cx="7940675" cy="1143000"/>
          </a:xfrm>
        </p:spPr>
        <p:txBody>
          <a:bodyPr/>
          <a:lstStyle/>
          <a:p>
            <a:r>
              <a:rPr lang="en-US" b="1" dirty="0" smtClean="0">
                <a:latin typeface="Lato Light" charset="0"/>
                <a:ea typeface="ＭＳ Ｐゴシック" charset="-128"/>
              </a:rPr>
              <a:t>Online data </a:t>
            </a:r>
            <a:r>
              <a:rPr lang="en-US" b="1" dirty="0">
                <a:latin typeface="Lato Light" charset="0"/>
                <a:ea typeface="ＭＳ Ｐゴシック" charset="-128"/>
              </a:rPr>
              <a:t>c</a:t>
            </a:r>
            <a:r>
              <a:rPr lang="en-US" b="1" dirty="0" smtClean="0">
                <a:latin typeface="Lato Light" charset="0"/>
                <a:ea typeface="ＭＳ Ｐゴシック" charset="-128"/>
              </a:rPr>
              <a:t>ollection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7" y="1266790"/>
            <a:ext cx="8705088" cy="4951130"/>
          </a:xfrm>
        </p:spPr>
      </p:pic>
    </p:spTree>
    <p:extLst>
      <p:ext uri="{BB962C8B-B14F-4D97-AF65-F5344CB8AC3E}">
        <p14:creationId xmlns:p14="http://schemas.microsoft.com/office/powerpoint/2010/main" val="850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Statewide outcomes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629950"/>
              </p:ext>
            </p:extLst>
          </p:nvPr>
        </p:nvGraphicFramePr>
        <p:xfrm>
          <a:off x="128016" y="1207008"/>
          <a:ext cx="9015984" cy="491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5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92247" cy="470852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Promoting and implementing environmental strategies requires clear and timely communication at all levels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Buy-in </a:t>
            </a:r>
            <a:r>
              <a:rPr lang="en-US" dirty="0"/>
              <a:t>from </a:t>
            </a:r>
            <a:r>
              <a:rPr lang="en-US" dirty="0" smtClean="0"/>
              <a:t>stakeholders is important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TA around implementing and evaluating environmental strategies is essential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 comprehensive evaluation plan is needed to assess the process and impact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Involve and engage the target population in a variety of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4024" y="646042"/>
            <a:ext cx="8330726" cy="600075"/>
          </a:xfrm>
        </p:spPr>
        <p:txBody>
          <a:bodyPr/>
          <a:lstStyle/>
          <a:p>
            <a:pPr algn="ctr"/>
            <a:r>
              <a:rPr lang="en-US" dirty="0" smtClean="0">
                <a:latin typeface="Lato Light" charset="0"/>
                <a:ea typeface="ＭＳ Ｐゴシック" charset="-128"/>
              </a:rPr>
              <a:t>Thank you!</a:t>
            </a:r>
          </a:p>
          <a:p>
            <a:pPr algn="ctr"/>
            <a:endParaRPr lang="en-US" dirty="0">
              <a:latin typeface="Lato Light" charset="0"/>
              <a:ea typeface="ＭＳ Ｐゴシック" charset="-128"/>
            </a:endParaRPr>
          </a:p>
          <a:p>
            <a:pPr algn="ctr"/>
            <a:endParaRPr lang="en-US" dirty="0" smtClean="0">
              <a:latin typeface="Lato Light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6598" y="1942249"/>
            <a:ext cx="4868152" cy="2039916"/>
          </a:xfrm>
        </p:spPr>
        <p:txBody>
          <a:bodyPr/>
          <a:lstStyle/>
          <a:p>
            <a:endParaRPr lang="en-US" dirty="0" smtClean="0">
              <a:latin typeface="Lato Light" charset="0"/>
              <a:ea typeface="ＭＳ Ｐゴシック" charset="-128"/>
            </a:endParaRPr>
          </a:p>
          <a:p>
            <a:pPr algn="ctr"/>
            <a:r>
              <a:rPr lang="en-US" sz="2400" dirty="0"/>
              <a:t>April Hendrickson, </a:t>
            </a:r>
            <a:r>
              <a:rPr lang="en-US" sz="2400" dirty="0" smtClean="0"/>
              <a:t>MA</a:t>
            </a:r>
          </a:p>
          <a:p>
            <a:pPr algn="ctr"/>
            <a:r>
              <a:rPr lang="en-US" sz="2400" dirty="0" smtClean="0">
                <a:hlinkClick r:id="rId3"/>
              </a:rPr>
              <a:t>ahendrickson@omni.com</a:t>
            </a:r>
            <a:endParaRPr lang="en-US" sz="2400" dirty="0" smtClean="0"/>
          </a:p>
          <a:p>
            <a:pPr algn="ctr"/>
            <a:endParaRPr lang="en-US" sz="2400" dirty="0"/>
          </a:p>
          <a:p>
            <a:endParaRPr lang="en-US" dirty="0" smtClean="0">
              <a:latin typeface="Lato Light" charset="0"/>
              <a:ea typeface="ＭＳ Ｐゴシック" charset="-128"/>
            </a:endParaRPr>
          </a:p>
        </p:txBody>
      </p:sp>
      <p:pic>
        <p:nvPicPr>
          <p:cNvPr id="5" name="Picture 4" descr="logo-sha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0" y="1937543"/>
            <a:ext cx="2444371" cy="182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-t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3" y="3868109"/>
            <a:ext cx="3300224" cy="2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ato Light" charset="0"/>
                <a:ea typeface="ＭＳ Ｐゴシック" charset="-128"/>
              </a:rPr>
              <a:t>Previous funding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5181" y="1417639"/>
            <a:ext cx="8888818" cy="16658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400" dirty="0" smtClean="0"/>
              <a:t>In 2004, CO awarded 5-year Strategic Prevention Framework State Incentive Grant (SPF-SIG)</a:t>
            </a:r>
          </a:p>
        </p:txBody>
      </p:sp>
      <p:pic>
        <p:nvPicPr>
          <p:cNvPr id="4" name="Picture 3" descr="SPF100_nobkg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6" y="2889504"/>
            <a:ext cx="3551273" cy="310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0" y="3266322"/>
            <a:ext cx="5592726" cy="291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3200" kern="1200">
                <a:solidFill>
                  <a:srgbClr val="666666"/>
                </a:solidFill>
                <a:latin typeface="Lato Ligh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9000"/>
              <a:buFont typeface="Lucida Grande"/>
              <a:buChar char="»"/>
              <a:defRPr sz="28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5-step SPF model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14 community coalitions &amp;  2 multi-county communities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Helped build infrastructure &amp; community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46125" y="274638"/>
            <a:ext cx="7940675" cy="1143000"/>
          </a:xfrm>
        </p:spPr>
        <p:txBody>
          <a:bodyPr/>
          <a:lstStyle/>
          <a:p>
            <a:r>
              <a:rPr lang="en-US" b="1" dirty="0" smtClean="0">
                <a:latin typeface="Lato Light" charset="0"/>
                <a:ea typeface="ＭＳ Ｐゴシック" charset="-128"/>
              </a:rPr>
              <a:t>Current initiative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97711" y="1417638"/>
            <a:ext cx="8569841" cy="47085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Lucida Grande" charset="0"/>
              <a:buChar char="»"/>
            </a:pPr>
            <a:r>
              <a:rPr lang="en-US" sz="3400" dirty="0" smtClean="0">
                <a:latin typeface="Lato Light" charset="0"/>
                <a:ea typeface="ＭＳ Ｐゴシック" charset="-128"/>
              </a:rPr>
              <a:t>In 2009, CO awarded 5-year Prevention Partnership for Success Grant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000" dirty="0" smtClean="0">
                <a:latin typeface="Lato Light" charset="0"/>
                <a:ea typeface="ＭＳ Ｐゴシック" charset="-128"/>
              </a:rPr>
              <a:t>Reduce binge drinking among Latino high school youth statewide</a:t>
            </a:r>
            <a:endParaRPr lang="en-US" sz="2600" dirty="0" smtClean="0">
              <a:latin typeface="Lato Light" charset="0"/>
              <a:ea typeface="ＭＳ Ｐゴシック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000" dirty="0" smtClean="0">
                <a:latin typeface="Lato Light" charset="0"/>
                <a:ea typeface="ＭＳ Ｐゴシック" charset="-128"/>
              </a:rPr>
              <a:t>Four </a:t>
            </a:r>
            <a:r>
              <a:rPr lang="en-US" sz="3000" dirty="0">
                <a:latin typeface="Lato Light" charset="0"/>
                <a:ea typeface="ＭＳ Ｐゴシック" charset="-128"/>
              </a:rPr>
              <a:t>counties </a:t>
            </a:r>
            <a:r>
              <a:rPr lang="en-US" sz="3000" dirty="0" smtClean="0">
                <a:latin typeface="Lato Light" charset="0"/>
                <a:ea typeface="ＭＳ Ｐゴシック" charset="-128"/>
              </a:rPr>
              <a:t>selected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2800" dirty="0" smtClean="0">
                <a:latin typeface="Lato Light" charset="0"/>
                <a:ea typeface="ＭＳ Ｐゴシック" charset="-128"/>
              </a:rPr>
              <a:t>Three participated in previous initiative</a:t>
            </a:r>
          </a:p>
        </p:txBody>
      </p:sp>
    </p:spTree>
    <p:extLst>
      <p:ext uri="{BB962C8B-B14F-4D97-AF65-F5344CB8AC3E}">
        <p14:creationId xmlns:p14="http://schemas.microsoft.com/office/powerpoint/2010/main" val="25932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7999228" y="3318743"/>
            <a:ext cx="0" cy="919720"/>
          </a:xfrm>
          <a:prstGeom prst="line">
            <a:avLst/>
          </a:prstGeom>
          <a:ln w="47625">
            <a:solidFill>
              <a:srgbClr val="EBC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04344" y="3318743"/>
            <a:ext cx="0" cy="955584"/>
          </a:xfrm>
          <a:prstGeom prst="line">
            <a:avLst/>
          </a:prstGeom>
          <a:ln w="47625">
            <a:solidFill>
              <a:srgbClr val="EBC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34343" y="3330492"/>
            <a:ext cx="0" cy="943835"/>
          </a:xfrm>
          <a:prstGeom prst="line">
            <a:avLst/>
          </a:prstGeom>
          <a:ln w="47625">
            <a:solidFill>
              <a:srgbClr val="EBC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15341" y="3354607"/>
            <a:ext cx="0" cy="919720"/>
          </a:xfrm>
          <a:prstGeom prst="line">
            <a:avLst/>
          </a:prstGeom>
          <a:ln w="47625">
            <a:solidFill>
              <a:srgbClr val="EBC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20794" y="274638"/>
            <a:ext cx="8423206" cy="1143000"/>
          </a:xfrm>
        </p:spPr>
        <p:txBody>
          <a:bodyPr/>
          <a:lstStyle/>
          <a:p>
            <a:r>
              <a:rPr lang="en-US" b="1" dirty="0" smtClean="0"/>
              <a:t>Targeted goals &amp; timeline</a:t>
            </a:r>
            <a:endParaRPr lang="en-US" b="1" dirty="0" smtClean="0">
              <a:latin typeface="Lato Light" charset="0"/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10092" y="3354607"/>
            <a:ext cx="0" cy="919720"/>
          </a:xfrm>
          <a:prstGeom prst="line">
            <a:avLst/>
          </a:prstGeom>
          <a:ln w="47625">
            <a:solidFill>
              <a:srgbClr val="EBC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33916" y="2363716"/>
            <a:ext cx="15523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 smtClean="0"/>
              <a:t>Baseline: 30.75%</a:t>
            </a:r>
            <a:endParaRPr lang="en-US" sz="2800" dirty="0"/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1916956" y="4412788"/>
            <a:ext cx="13967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/>
              <a:t>County </a:t>
            </a:r>
            <a:r>
              <a:rPr lang="en-US" sz="2400" dirty="0" smtClean="0"/>
              <a:t>baselines set</a:t>
            </a:r>
          </a:p>
        </p:txBody>
      </p:sp>
      <p:sp>
        <p:nvSpPr>
          <p:cNvPr id="17423" name="TextBox 23"/>
          <p:cNvSpPr txBox="1">
            <a:spLocks noChangeArrowheads="1"/>
          </p:cNvSpPr>
          <p:nvPr/>
        </p:nvSpPr>
        <p:spPr bwMode="auto">
          <a:xfrm>
            <a:off x="3458239" y="2420718"/>
            <a:ext cx="2075121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 smtClean="0"/>
              <a:t>3 year goal:  </a:t>
            </a:r>
            <a:r>
              <a:rPr lang="en-US" sz="2800" dirty="0"/>
              <a:t>25.75% </a:t>
            </a:r>
          </a:p>
        </p:txBody>
      </p:sp>
      <p:sp>
        <p:nvSpPr>
          <p:cNvPr id="17424" name="TextBox 24"/>
          <p:cNvSpPr txBox="1">
            <a:spLocks noChangeArrowheads="1"/>
          </p:cNvSpPr>
          <p:nvPr/>
        </p:nvSpPr>
        <p:spPr bwMode="auto">
          <a:xfrm>
            <a:off x="5689911" y="4412789"/>
            <a:ext cx="1428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/>
              <a:t>County </a:t>
            </a:r>
            <a:r>
              <a:rPr lang="en-US" sz="2400" dirty="0" smtClean="0"/>
              <a:t>samples</a:t>
            </a:r>
            <a:endParaRPr lang="en-US" sz="2400" dirty="0"/>
          </a:p>
        </p:txBody>
      </p:sp>
      <p:sp>
        <p:nvSpPr>
          <p:cNvPr id="17425" name="TextBox 2"/>
          <p:cNvSpPr txBox="1">
            <a:spLocks noChangeArrowheads="1"/>
          </p:cNvSpPr>
          <p:nvPr/>
        </p:nvSpPr>
        <p:spPr bwMode="auto">
          <a:xfrm>
            <a:off x="6999782" y="2376385"/>
            <a:ext cx="19838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 smtClean="0"/>
              <a:t>5 year goal: 22.75%</a:t>
            </a:r>
            <a:endParaRPr lang="en-US" sz="2800" dirty="0"/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233916" y="3583635"/>
            <a:ext cx="8681485" cy="492443"/>
          </a:xfrm>
          <a:prstGeom prst="rect">
            <a:avLst/>
          </a:prstGeom>
          <a:solidFill>
            <a:srgbClr val="EBC55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 b="1" dirty="0" smtClean="0"/>
              <a:t>     </a:t>
            </a:r>
            <a:r>
              <a:rPr lang="en-US" sz="2600" b="1" dirty="0" smtClean="0"/>
              <a:t>2009</a:t>
            </a:r>
            <a:r>
              <a:rPr lang="en-US" sz="2600" b="1" dirty="0"/>
              <a:t>		</a:t>
            </a:r>
            <a:r>
              <a:rPr lang="en-US" sz="2600" b="1" dirty="0" smtClean="0"/>
              <a:t>  2010</a:t>
            </a:r>
            <a:r>
              <a:rPr lang="en-US" sz="2600" b="1" dirty="0"/>
              <a:t>		</a:t>
            </a:r>
            <a:r>
              <a:rPr lang="en-US" sz="2600" b="1" dirty="0" smtClean="0"/>
              <a:t>          2011</a:t>
            </a:r>
            <a:r>
              <a:rPr lang="en-US" sz="2600" b="1" dirty="0"/>
              <a:t>		</a:t>
            </a:r>
            <a:r>
              <a:rPr lang="en-US" sz="2600" b="1" dirty="0" smtClean="0"/>
              <a:t>    2012</a:t>
            </a:r>
            <a:r>
              <a:rPr lang="en-US" sz="2600" b="1" dirty="0"/>
              <a:t>	</a:t>
            </a:r>
            <a:r>
              <a:rPr lang="en-US" sz="2600" b="1" dirty="0" smtClean="0"/>
              <a:t>        2013</a:t>
            </a:r>
            <a:endParaRPr lang="en-US" sz="2600" b="1" dirty="0"/>
          </a:p>
        </p:txBody>
      </p:sp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-1" y="1417638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 smtClean="0"/>
              <a:t>Reduce binge drinking among Latino high </a:t>
            </a:r>
            <a:r>
              <a:rPr lang="en-US" sz="2800" dirty="0"/>
              <a:t>s</a:t>
            </a:r>
            <a:r>
              <a:rPr lang="en-US" sz="2800" dirty="0" smtClean="0"/>
              <a:t>chool youth</a:t>
            </a:r>
            <a:endParaRPr lang="en-US" sz="2800" dirty="0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 flipH="1">
            <a:off x="3750197" y="4412789"/>
            <a:ext cx="1481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 smtClean="0"/>
              <a:t>State &amp; county sample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 flipH="1">
            <a:off x="7258448" y="4421159"/>
            <a:ext cx="1481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 smtClean="0"/>
              <a:t>State &amp; county sample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 flipH="1">
            <a:off x="233916" y="4438514"/>
            <a:ext cx="15523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 smtClean="0"/>
              <a:t>State baseline set</a:t>
            </a:r>
          </a:p>
        </p:txBody>
      </p:sp>
    </p:spTree>
    <p:extLst>
      <p:ext uri="{BB962C8B-B14F-4D97-AF65-F5344CB8AC3E}">
        <p14:creationId xmlns:p14="http://schemas.microsoft.com/office/powerpoint/2010/main" val="16873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20794" y="274638"/>
            <a:ext cx="7618534" cy="1133538"/>
          </a:xfrm>
        </p:spPr>
        <p:txBody>
          <a:bodyPr/>
          <a:lstStyle/>
          <a:p>
            <a:r>
              <a:rPr lang="en-US" b="1" dirty="0" smtClean="0">
                <a:latin typeface="Lato Light" charset="0"/>
                <a:ea typeface="ＭＳ Ｐゴシック" charset="-128"/>
              </a:rPr>
              <a:t>Selecting strategies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8503920" cy="48402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Lato Light" charset="0"/>
                <a:ea typeface="ＭＳ Ｐゴシック" charset="-128"/>
              </a:rPr>
              <a:t>Based </a:t>
            </a:r>
            <a:r>
              <a:rPr lang="en-US" sz="3200" dirty="0">
                <a:latin typeface="Lato Light" charset="0"/>
                <a:ea typeface="ＭＳ Ｐゴシック" charset="-128"/>
              </a:rPr>
              <a:t>on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Lato Light" charset="0"/>
                <a:ea typeface="ＭＳ Ｐゴシック" charset="-128"/>
              </a:rPr>
              <a:t>Comprehensive community </a:t>
            </a:r>
            <a:r>
              <a:rPr lang="en-US" sz="2800" dirty="0">
                <a:latin typeface="Lato Light" charset="0"/>
                <a:ea typeface="ＭＳ Ｐゴシック" charset="-128"/>
              </a:rPr>
              <a:t>needs </a:t>
            </a:r>
            <a:r>
              <a:rPr lang="en-US" sz="2800" dirty="0" smtClean="0">
                <a:latin typeface="Lato Light" charset="0"/>
                <a:ea typeface="ＭＳ Ｐゴシック" charset="-128"/>
              </a:rPr>
              <a:t>assessment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 err="1" smtClean="0">
                <a:latin typeface="Lato Light" charset="0"/>
                <a:ea typeface="ＭＳ Ｐゴシック" charset="-128"/>
              </a:rPr>
              <a:t>Epi</a:t>
            </a:r>
            <a:r>
              <a:rPr lang="en-US" sz="2800" dirty="0" smtClean="0">
                <a:latin typeface="Lato Light" charset="0"/>
                <a:ea typeface="ＭＳ Ｐゴシック" charset="-128"/>
              </a:rPr>
              <a:t> profile (data for related indicators)</a:t>
            </a:r>
            <a:endParaRPr lang="en-US" sz="2800" dirty="0">
              <a:latin typeface="Lato Light" charset="0"/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Lucida Grande" charset="0"/>
              <a:buChar char="»"/>
            </a:pPr>
            <a:r>
              <a:rPr lang="en-US" sz="3200" dirty="0" smtClean="0">
                <a:latin typeface="Lato Light" charset="0"/>
                <a:ea typeface="ＭＳ Ｐゴシック" charset="-128"/>
              </a:rPr>
              <a:t>Communities encouraged to: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Lato Light" charset="0"/>
                <a:ea typeface="ＭＳ Ｐゴシック" charset="-128"/>
              </a:rPr>
              <a:t>Select at least two environmental strategies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Lato Light" charset="0"/>
                <a:ea typeface="ＭＳ Ｐゴシック" charset="-128"/>
              </a:rPr>
              <a:t>Community-level social marketing campaign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Lato Light" charset="0"/>
                <a:ea typeface="ＭＳ Ｐゴシック" charset="-128"/>
              </a:rPr>
              <a:t>Have a local coalition &amp; data group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Lato Light" charset="0"/>
                <a:ea typeface="ＭＳ Ｐゴシック" charset="-128"/>
              </a:rPr>
              <a:t>Chose culturally competent strategies</a:t>
            </a:r>
          </a:p>
        </p:txBody>
      </p:sp>
    </p:spTree>
    <p:extLst>
      <p:ext uri="{BB962C8B-B14F-4D97-AF65-F5344CB8AC3E}">
        <p14:creationId xmlns:p14="http://schemas.microsoft.com/office/powerpoint/2010/main" val="30163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27797" y="274638"/>
            <a:ext cx="8516204" cy="1143000"/>
          </a:xfrm>
        </p:spPr>
        <p:txBody>
          <a:bodyPr/>
          <a:lstStyle/>
          <a:p>
            <a:r>
              <a:rPr lang="en-US" b="1" dirty="0" smtClean="0">
                <a:latin typeface="Lato Light" charset="0"/>
                <a:ea typeface="ＭＳ Ｐゴシック" charset="-128"/>
              </a:rPr>
              <a:t>Implementation </a:t>
            </a:r>
            <a:r>
              <a:rPr lang="en-US" b="1" dirty="0">
                <a:latin typeface="Lato Light" charset="0"/>
                <a:ea typeface="ＭＳ Ｐゴシック" charset="-128"/>
              </a:rPr>
              <a:t>t</a:t>
            </a:r>
            <a:r>
              <a:rPr lang="en-US" b="1" dirty="0" smtClean="0">
                <a:latin typeface="Lato Light" charset="0"/>
                <a:ea typeface="ＭＳ Ｐゴシック" charset="-128"/>
              </a:rPr>
              <a:t>imeline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972708"/>
              </p:ext>
            </p:extLst>
          </p:nvPr>
        </p:nvGraphicFramePr>
        <p:xfrm>
          <a:off x="627796" y="1505240"/>
          <a:ext cx="8424763" cy="469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244" y="2178995"/>
            <a:ext cx="615553" cy="23995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/>
              <a:t>#  of  strategies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7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46125" y="274638"/>
            <a:ext cx="8220454" cy="1143000"/>
          </a:xfrm>
        </p:spPr>
        <p:txBody>
          <a:bodyPr/>
          <a:lstStyle/>
          <a:p>
            <a:r>
              <a:rPr lang="en-US" dirty="0" smtClean="0">
                <a:latin typeface="Lato Light" charset="0"/>
                <a:ea typeface="ＭＳ Ｐゴシック" charset="-128"/>
              </a:rPr>
              <a:t>Implementing environmental </a:t>
            </a:r>
            <a:r>
              <a:rPr lang="en-US" dirty="0">
                <a:latin typeface="Lato Light" charset="0"/>
                <a:ea typeface="ＭＳ Ｐゴシック" charset="-128"/>
              </a:rPr>
              <a:t>s</a:t>
            </a:r>
            <a:r>
              <a:rPr lang="en-US" dirty="0" smtClean="0">
                <a:latin typeface="Lato Light" charset="0"/>
                <a:ea typeface="ＭＳ Ｐゴシック" charset="-128"/>
              </a:rPr>
              <a:t>trategies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>
            <a:fillRect/>
          </a:stretch>
        </p:blipFill>
        <p:spPr>
          <a:xfrm>
            <a:off x="1" y="-109182"/>
            <a:ext cx="9454202" cy="6967182"/>
          </a:xfrm>
        </p:spPr>
      </p:pic>
    </p:spTree>
    <p:extLst>
      <p:ext uri="{BB962C8B-B14F-4D97-AF65-F5344CB8AC3E}">
        <p14:creationId xmlns:p14="http://schemas.microsoft.com/office/powerpoint/2010/main" val="15791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27554"/>
            <a:ext cx="8244266" cy="1449118"/>
          </a:xfrm>
        </p:spPr>
        <p:txBody>
          <a:bodyPr/>
          <a:lstStyle/>
          <a:p>
            <a:r>
              <a:rPr lang="en-US" dirty="0" smtClean="0"/>
              <a:t>Challenges of shifting to environmental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7092A4"/>
      </a:accent1>
      <a:accent2>
        <a:srgbClr val="ABC5B6"/>
      </a:accent2>
      <a:accent3>
        <a:srgbClr val="D1DBAF"/>
      </a:accent3>
      <a:accent4>
        <a:srgbClr val="EBC554"/>
      </a:accent4>
      <a:accent5>
        <a:srgbClr val="D7934C"/>
      </a:accent5>
      <a:accent6>
        <a:srgbClr val="B0AC8A"/>
      </a:accent6>
      <a:hlink>
        <a:srgbClr val="7092A4"/>
      </a:hlink>
      <a:folHlink>
        <a:srgbClr val="5775A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 Point" ma:contentTypeID="0x010100A797CDDF8E13C64C865F15448D5504ED010100BFCBD89B12E74E4BAD97C0FE855EA047" ma:contentTypeVersion="6" ma:contentTypeDescription="Create a new presentation" ma:contentTypeScope="" ma:versionID="2ec70a74a4ab0af16be8fa10bbec94bb">
  <xsd:schema xmlns:xsd="http://www.w3.org/2001/XMLSchema" xmlns:xs="http://www.w3.org/2001/XMLSchema" xmlns:p="http://schemas.microsoft.com/office/2006/metadata/properties" xmlns:ns2="68b77f2e-3ff1-4192-b167-eeb9c11e9177" targetNamespace="http://schemas.microsoft.com/office/2006/metadata/properties" ma:root="true" ma:fieldsID="26ab7faa5dd6bf80a3c0aff5607e95f0" ns2:_="">
    <xsd:import namespace="68b77f2e-3ff1-4192-b167-eeb9c11e9177"/>
    <xsd:element name="properties">
      <xsd:complexType>
        <xsd:sequence>
          <xsd:element name="documentManagement">
            <xsd:complexType>
              <xsd:all>
                <xsd:element ref="ns2:File_x0020_Type0" minOccurs="0"/>
                <xsd:element ref="ns2:Send_x0020_Email_x0020_Alert_x003f_" minOccurs="0"/>
                <xsd:element ref="ns2:Email_x0020_Subject_x003a_" minOccurs="0"/>
                <xsd:element ref="ns2:Sent_x0020_on_x0020_behalf_x0020_of_x0020__x0028_may_x0020_be_x0020_individual_x002c__x0020_team_x002c__x0020_division_x002c__x0020_etc_x002e_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77f2e-3ff1-4192-b167-eeb9c11e9177" elementFormDefault="qualified">
    <xsd:import namespace="http://schemas.microsoft.com/office/2006/documentManagement/types"/>
    <xsd:import namespace="http://schemas.microsoft.com/office/infopath/2007/PartnerControls"/>
    <xsd:element name="File_x0020_Type0" ma:index="8" nillable="true" ma:displayName="File Type" ma:format="Dropdown" ma:internalName="File_x0020_Type0">
      <xsd:simpleType>
        <xsd:restriction base="dms:Choice">
          <xsd:enumeration value="Conferences"/>
          <xsd:enumeration value="Reports to Be Cleaned"/>
          <xsd:enumeration value="Resources and Tools"/>
        </xsd:restriction>
      </xsd:simpleType>
    </xsd:element>
    <xsd:element name="Send_x0020_Email_x0020_Alert_x003f_" ma:index="9" nillable="true" ma:displayName="Send Email Alert?" ma:default="0" ma:internalName="Send_x0020_Email_x0020_Alert_x003f_">
      <xsd:simpleType>
        <xsd:restriction base="dms:Boolean"/>
      </xsd:simpleType>
    </xsd:element>
    <xsd:element name="Email_x0020_Subject_x003a_" ma:index="10" nillable="true" ma:displayName="Email Subject:" ma:internalName="Email_x0020_Subject_x003a_">
      <xsd:simpleType>
        <xsd:restriction base="dms:Text">
          <xsd:maxLength value="255"/>
        </xsd:restriction>
      </xsd:simpleType>
    </xsd:element>
    <xsd:element name="Sent_x0020_on_x0020_behalf_x0020_of_x0020__x0028_may_x0020_be_x0020_individual_x002c__x0020_team_x002c__x0020_division_x002c__x0020_etc_x002e__x0029_" ma:index="11" nillable="true" ma:displayName="Sent on behalf of (may be individual, team, division, etc.)" ma:internalName="Sent_x0020_on_x0020_behalf_x0020_of_x0020__x0028_may_x0020_be_x0020_individual_x002c__x0020_team_x002c__x0020_division_x002c__x0020_etc_x002e_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Type0 xmlns="68b77f2e-3ff1-4192-b167-eeb9c11e9177">Resources and Tools</File_x0020_Type0>
    <Send_x0020_Email_x0020_Alert_x003f_ xmlns="68b77f2e-3ff1-4192-b167-eeb9c11e9177">true</Send_x0020_Email_x0020_Alert_x003f_>
    <Email_x0020_Subject_x003a_ xmlns="68b77f2e-3ff1-4192-b167-eeb9c11e9177">New OMNI Presentation Template</Email_x0020_Subject_x003a_>
    <Sent_x0020_on_x0020_behalf_x0020_of_x0020__x0028_may_x0020_be_x0020_individual_x002c__x0020_team_x002c__x0020_division_x002c__x0020_etc_x002e__x0029_ xmlns="68b77f2e-3ff1-4192-b167-eeb9c11e9177">The Marketing Task Force</Sent_x0020_on_x0020_behalf_x0020_of_x0020__x0028_may_x0020_be_x0020_individual_x002c__x0020_team_x002c__x0020_division_x002c__x0020_etc_x002e__x0029_>
  </documentManagement>
</p:properties>
</file>

<file path=customXml/itemProps1.xml><?xml version="1.0" encoding="utf-8"?>
<ds:datastoreItem xmlns:ds="http://schemas.openxmlformats.org/officeDocument/2006/customXml" ds:itemID="{26CB9AB6-DBB0-4A99-86B3-2BA21F5D7C1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33FBC4F-70F7-4C16-8078-D413E9A8C7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EB6137-FE24-4424-A031-0B35AB1F3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b77f2e-3ff1-4192-b167-eeb9c11e9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8BE5B5D-BD4B-4E34-BED8-6CD3D1090360}">
  <ds:schemaRefs>
    <ds:schemaRef ds:uri="http://schemas.microsoft.com/office/infopath/2007/PartnerControls"/>
    <ds:schemaRef ds:uri="http://purl.org/dc/terms/"/>
    <ds:schemaRef ds:uri="http://www.w3.org/XML/1998/namespace"/>
    <ds:schemaRef ds:uri="68b77f2e-3ff1-4192-b167-eeb9c11e9177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735</Words>
  <Application>Microsoft Office PowerPoint</Application>
  <PresentationFormat>On-screen Show (4:3)</PresentationFormat>
  <Paragraphs>139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From the Individual to the Environmental: Selecting, Implementing and Evaluating Environmental Strategies to Reduce Binge Drinking </vt:lpstr>
      <vt:lpstr>Overview &amp; Objectives</vt:lpstr>
      <vt:lpstr>Previous funding</vt:lpstr>
      <vt:lpstr>Current initiative</vt:lpstr>
      <vt:lpstr>Targeted goals &amp; timeline</vt:lpstr>
      <vt:lpstr>Selecting strategies</vt:lpstr>
      <vt:lpstr>Implementation timeline</vt:lpstr>
      <vt:lpstr>Implementing environmental strategies</vt:lpstr>
      <vt:lpstr>Challenges of shifting to environmental strategies</vt:lpstr>
      <vt:lpstr>Lessons learned</vt:lpstr>
      <vt:lpstr>PowerPoint Presentation</vt:lpstr>
      <vt:lpstr>PowerPoint Presentation</vt:lpstr>
      <vt:lpstr>PowerPoint Presentation</vt:lpstr>
      <vt:lpstr>Addressing challenges-successes!</vt:lpstr>
      <vt:lpstr>Building capacity</vt:lpstr>
      <vt:lpstr>Reaching the target population</vt:lpstr>
      <vt:lpstr>Statewide evaluation plan</vt:lpstr>
      <vt:lpstr>PowerPoint Presentation</vt:lpstr>
      <vt:lpstr>PowerPoint Presentation</vt:lpstr>
      <vt:lpstr>PowerPoint Presentation</vt:lpstr>
      <vt:lpstr>Online data collection</vt:lpstr>
      <vt:lpstr>Statewide outcomes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 Presentation Template 2012</dc:title>
  <dc:creator>User</dc:creator>
  <cp:lastModifiedBy>ahendrickson</cp:lastModifiedBy>
  <cp:revision>256</cp:revision>
  <dcterms:created xsi:type="dcterms:W3CDTF">2012-07-15T13:03:01Z</dcterms:created>
  <dcterms:modified xsi:type="dcterms:W3CDTF">2012-10-30T17:48:28Z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0x010100A797CDDF8E13C64C865F15448D5504ED010100BFCBD89B12E74E4BAD97C0FE855EA047</vt:lpwstr>
  </property>
</Properties>
</file>