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0" r:id="rId1"/>
  </p:sldMasterIdLst>
  <p:notesMasterIdLst>
    <p:notesMasterId r:id="rId12"/>
  </p:notesMasterIdLst>
  <p:handoutMasterIdLst>
    <p:handoutMasterId r:id="rId13"/>
  </p:handoutMasterIdLst>
  <p:sldIdLst>
    <p:sldId id="293" r:id="rId2"/>
    <p:sldId id="282" r:id="rId3"/>
    <p:sldId id="290" r:id="rId4"/>
    <p:sldId id="281" r:id="rId5"/>
    <p:sldId id="289" r:id="rId6"/>
    <p:sldId id="288" r:id="rId7"/>
    <p:sldId id="292" r:id="rId8"/>
    <p:sldId id="287" r:id="rId9"/>
    <p:sldId id="291" r:id="rId10"/>
    <p:sldId id="294" r:id="rId11"/>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initials="C" lastIdx="1" clrIdx="0">
    <p:extLst/>
  </p:cmAuthor>
  <p:cmAuthor id="2" name="Editor" initials="Ed"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906" autoAdjust="0"/>
    <p:restoredTop sz="86265" autoAdjust="0"/>
  </p:normalViewPr>
  <p:slideViewPr>
    <p:cSldViewPr snapToGrid="0" snapToObjects="1">
      <p:cViewPr varScale="1">
        <p:scale>
          <a:sx n="76" d="100"/>
          <a:sy n="76" d="100"/>
        </p:scale>
        <p:origin x="192" y="440"/>
      </p:cViewPr>
      <p:guideLst>
        <p:guide orient="horz" pos="2160"/>
        <p:guide pos="2880"/>
      </p:guideLst>
    </p:cSldViewPr>
  </p:slideViewPr>
  <p:outlineViewPr>
    <p:cViewPr>
      <p:scale>
        <a:sx n="33" d="100"/>
        <a:sy n="33" d="100"/>
      </p:scale>
      <p:origin x="0" y="-7552"/>
    </p:cViewPr>
  </p:outlineViewPr>
  <p:notesTextViewPr>
    <p:cViewPr>
      <p:scale>
        <a:sx n="155" d="100"/>
        <a:sy n="155" d="100"/>
      </p:scale>
      <p:origin x="0" y="0"/>
    </p:cViewPr>
  </p:notesTextViewPr>
  <p:sorterViewPr>
    <p:cViewPr varScale="1">
      <p:scale>
        <a:sx n="100" d="100"/>
        <a:sy n="100" d="100"/>
      </p:scale>
      <p:origin x="0" y="0"/>
    </p:cViewPr>
  </p:sorterViewPr>
  <p:notesViewPr>
    <p:cSldViewPr snapToGrid="0" snapToObjects="1">
      <p:cViewPr varScale="1">
        <p:scale>
          <a:sx n="78" d="100"/>
          <a:sy n="78" d="100"/>
        </p:scale>
        <p:origin x="364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8F718A-E631-D246-9039-01DC48D30CE0}" type="datetimeFigureOut">
              <a:rPr lang="en-US" smtClean="0"/>
              <a:pPr/>
              <a:t>10/28/18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1511AC-B195-3042-9FA0-70C694ABCFA8}" type="slidenum">
              <a:rPr lang="en-US" smtClean="0"/>
              <a:pPr/>
              <a:t>‹#›</a:t>
            </a:fld>
            <a:endParaRPr lang="en-US"/>
          </a:p>
        </p:txBody>
      </p:sp>
    </p:spTree>
    <p:extLst>
      <p:ext uri="{BB962C8B-B14F-4D97-AF65-F5344CB8AC3E}">
        <p14:creationId xmlns:p14="http://schemas.microsoft.com/office/powerpoint/2010/main" val="211796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BD846-6490-1D47-AC45-B91669AECB10}" type="datetimeFigureOut">
              <a:rPr lang="en-US" smtClean="0"/>
              <a:pPr/>
              <a:t>10/28/18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C0218-267D-5043-95DB-C4F47E9BA4D1}" type="slidenum">
              <a:rPr lang="en-US" smtClean="0"/>
              <a:pPr/>
              <a:t>‹#›</a:t>
            </a:fld>
            <a:endParaRPr lang="en-US"/>
          </a:p>
        </p:txBody>
      </p:sp>
    </p:spTree>
    <p:extLst>
      <p:ext uri="{BB962C8B-B14F-4D97-AF65-F5344CB8AC3E}">
        <p14:creationId xmlns:p14="http://schemas.microsoft.com/office/powerpoint/2010/main" val="394840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"Translational" = Research steps to expedite the movement from laboratory research to impactful health practices </a:t>
            </a:r>
          </a:p>
          <a:p>
            <a:endParaRPr lang="en-US" sz="1600" baseline="0" dirty="0"/>
          </a:p>
          <a:p>
            <a:r>
              <a:rPr lang="en-US" sz="1600" baseline="0" dirty="0"/>
              <a:t>John Stevenson, Chair</a:t>
            </a:r>
          </a:p>
          <a:p>
            <a:r>
              <a:rPr lang="en-US" sz="1600" baseline="0" dirty="0"/>
              <a:t>William Trochim, Distinguished Discussant</a:t>
            </a:r>
          </a:p>
        </p:txBody>
      </p:sp>
      <p:sp>
        <p:nvSpPr>
          <p:cNvPr id="4" name="Slide Number Placeholder 3"/>
          <p:cNvSpPr>
            <a:spLocks noGrp="1"/>
          </p:cNvSpPr>
          <p:nvPr>
            <p:ph type="sldNum" sz="quarter" idx="10"/>
          </p:nvPr>
        </p:nvSpPr>
        <p:spPr/>
        <p:txBody>
          <a:bodyPr/>
          <a:lstStyle/>
          <a:p>
            <a:fld id="{9CBC0218-267D-5043-95DB-C4F47E9BA4D1}" type="slidenum">
              <a:rPr lang="en-US" smtClean="0"/>
              <a:pPr/>
              <a:t>1</a:t>
            </a:fld>
            <a:endParaRPr lang="en-US"/>
          </a:p>
        </p:txBody>
      </p:sp>
    </p:spTree>
    <p:extLst>
      <p:ext uri="{BB962C8B-B14F-4D97-AF65-F5344CB8AC3E}">
        <p14:creationId xmlns:p14="http://schemas.microsoft.com/office/powerpoint/2010/main" val="241301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pPr marL="8687" lvl="0" defTabSz="465887">
              <a:buFont typeface="Arial"/>
              <a:buNone/>
              <a:defRPr/>
            </a:pPr>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66FF"/>
              </a:solidFill>
            </a:endParaRPr>
          </a:p>
        </p:txBody>
      </p:sp>
      <p:sp>
        <p:nvSpPr>
          <p:cNvPr id="4" name="Slide Number Placeholder 3"/>
          <p:cNvSpPr>
            <a:spLocks noGrp="1"/>
          </p:cNvSpPr>
          <p:nvPr>
            <p:ph type="sldNum" sz="quarter" idx="10"/>
          </p:nvPr>
        </p:nvSpPr>
        <p:spPr/>
        <p:txBody>
          <a:bodyPr/>
          <a:lstStyle/>
          <a:p>
            <a:fld id="{9CBC0218-267D-5043-95DB-C4F47E9BA4D1}" type="slidenum">
              <a:rPr lang="en-US" smtClean="0"/>
              <a:pPr/>
              <a:t>10</a:t>
            </a:fld>
            <a:endParaRPr lang="en-US"/>
          </a:p>
        </p:txBody>
      </p:sp>
    </p:spTree>
    <p:extLst>
      <p:ext uri="{BB962C8B-B14F-4D97-AF65-F5344CB8AC3E}">
        <p14:creationId xmlns:p14="http://schemas.microsoft.com/office/powerpoint/2010/main" val="376297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Thanks to NIGMS for support helping to make this research possible!</a:t>
            </a:r>
          </a:p>
        </p:txBody>
      </p:sp>
      <p:sp>
        <p:nvSpPr>
          <p:cNvPr id="4" name="Slide Number Placeholder 3"/>
          <p:cNvSpPr>
            <a:spLocks noGrp="1"/>
          </p:cNvSpPr>
          <p:nvPr>
            <p:ph type="sldNum" sz="quarter" idx="10"/>
          </p:nvPr>
        </p:nvSpPr>
        <p:spPr/>
        <p:txBody>
          <a:bodyPr/>
          <a:lstStyle/>
          <a:p>
            <a:fld id="{9CBC0218-267D-5043-95DB-C4F47E9BA4D1}" type="slidenum">
              <a:rPr lang="en-US" smtClean="0"/>
              <a:pPr/>
              <a:t>2</a:t>
            </a:fld>
            <a:endParaRPr lang="en-US"/>
          </a:p>
        </p:txBody>
      </p:sp>
    </p:spTree>
    <p:extLst>
      <p:ext uri="{BB962C8B-B14F-4D97-AF65-F5344CB8AC3E}">
        <p14:creationId xmlns:p14="http://schemas.microsoft.com/office/powerpoint/2010/main" val="130043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For states that have had historically low NIH grant funding success rates.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These CTR Centers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provide the infrastructure, resources , professional development that will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enhance the competitiveness of the investigators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 obtain additional funding for clinical and translational research.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enhance collaboration and coordination</a:t>
            </a:r>
            <a:endParaRPr lang="en-US" dirty="0">
              <a:solidFill>
                <a:srgbClr val="3366FF"/>
              </a:solidFill>
            </a:endParaRPr>
          </a:p>
        </p:txBody>
      </p:sp>
      <p:sp>
        <p:nvSpPr>
          <p:cNvPr id="4" name="Slide Number Placeholder 3"/>
          <p:cNvSpPr>
            <a:spLocks noGrp="1"/>
          </p:cNvSpPr>
          <p:nvPr>
            <p:ph type="sldNum" sz="quarter" idx="10"/>
          </p:nvPr>
        </p:nvSpPr>
        <p:spPr/>
        <p:txBody>
          <a:bodyPr/>
          <a:lstStyle/>
          <a:p>
            <a:fld id="{9CBC0218-267D-5043-95DB-C4F47E9BA4D1}" type="slidenum">
              <a:rPr lang="en-US" smtClean="0"/>
              <a:pPr/>
              <a:t>3</a:t>
            </a:fld>
            <a:endParaRPr lang="en-US"/>
          </a:p>
        </p:txBody>
      </p:sp>
    </p:spTree>
    <p:extLst>
      <p:ext uri="{BB962C8B-B14F-4D97-AF65-F5344CB8AC3E}">
        <p14:creationId xmlns:p14="http://schemas.microsoft.com/office/powerpoint/2010/main" val="397873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Terminology "KCA" helpful for today's presentations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These activities make good sense given the mission</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66FF"/>
              </a:solidFill>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This list has evolved. Most sites have added optional KCAs.</a:t>
            </a:r>
          </a:p>
        </p:txBody>
      </p:sp>
      <p:sp>
        <p:nvSpPr>
          <p:cNvPr id="4" name="Slide Number Placeholder 3"/>
          <p:cNvSpPr>
            <a:spLocks noGrp="1"/>
          </p:cNvSpPr>
          <p:nvPr>
            <p:ph type="sldNum" sz="quarter" idx="10"/>
          </p:nvPr>
        </p:nvSpPr>
        <p:spPr/>
        <p:txBody>
          <a:bodyPr/>
          <a:lstStyle/>
          <a:p>
            <a:fld id="{9CBC0218-267D-5043-95DB-C4F47E9BA4D1}" type="slidenum">
              <a:rPr lang="en-US" smtClean="0"/>
              <a:pPr/>
              <a:t>4</a:t>
            </a:fld>
            <a:endParaRPr lang="en-US"/>
          </a:p>
        </p:txBody>
      </p:sp>
    </p:spTree>
    <p:extLst>
      <p:ext uri="{BB962C8B-B14F-4D97-AF65-F5344CB8AC3E}">
        <p14:creationId xmlns:p14="http://schemas.microsoft.com/office/powerpoint/2010/main" val="145527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10 centers are currently funded (maybe already out of date!?)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States represented:</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Mississippi</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Nebraska</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Rhode Island</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South Carolina</a:t>
            </a:r>
          </a:p>
        </p:txBody>
      </p:sp>
      <p:sp>
        <p:nvSpPr>
          <p:cNvPr id="4" name="Slide Number Placeholder 3"/>
          <p:cNvSpPr>
            <a:spLocks noGrp="1"/>
          </p:cNvSpPr>
          <p:nvPr>
            <p:ph type="sldNum" sz="quarter" idx="10"/>
          </p:nvPr>
        </p:nvSpPr>
        <p:spPr/>
        <p:txBody>
          <a:bodyPr/>
          <a:lstStyle/>
          <a:p>
            <a:fld id="{9CBC0218-267D-5043-95DB-C4F47E9BA4D1}" type="slidenum">
              <a:rPr lang="en-US" smtClean="0"/>
              <a:pPr/>
              <a:t>5</a:t>
            </a:fld>
            <a:endParaRPr lang="en-US"/>
          </a:p>
        </p:txBody>
      </p:sp>
    </p:spTree>
    <p:extLst>
      <p:ext uri="{BB962C8B-B14F-4D97-AF65-F5344CB8AC3E}">
        <p14:creationId xmlns:p14="http://schemas.microsoft.com/office/powerpoint/2010/main" val="251775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r>
              <a:rPr lang="en-US" sz="1200" i="1" dirty="0"/>
              <a:t>Preaching to the choir re: </a:t>
            </a:r>
            <a:r>
              <a:rPr lang="en-US" sz="1200" i="1" dirty="0" err="1"/>
              <a:t>partic</a:t>
            </a:r>
            <a:r>
              <a:rPr lang="en-US" sz="1200" i="1" dirty="0"/>
              <a:t>/</a:t>
            </a:r>
            <a:r>
              <a:rPr lang="en-US" sz="1200" i="1" dirty="0" err="1"/>
              <a:t>collab</a:t>
            </a:r>
            <a:r>
              <a:rPr lang="en-US" sz="1200" i="1" dirty="0"/>
              <a:t> for utilization</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465887" rtl="0" eaLnBrk="1" fontAlgn="auto" latinLnBrk="0" hangingPunct="1">
              <a:lnSpc>
                <a:spcPct val="100000"/>
              </a:lnSpc>
              <a:spcBef>
                <a:spcPts val="0"/>
              </a:spcBef>
              <a:spcAft>
                <a:spcPts val="0"/>
              </a:spcAft>
              <a:buClrTx/>
              <a:buSzTx/>
              <a:buFontTx/>
              <a:buNone/>
              <a:tabLst/>
              <a:defRPr/>
            </a:pPr>
            <a:r>
              <a:rPr lang="en-US" sz="1200" i="1" dirty="0"/>
              <a:t>Shula et al (2016 AJE):  these principles helpfully organize thinking and acting for a </a:t>
            </a:r>
            <a:r>
              <a:rPr lang="en-US" sz="1200" i="1" dirty="0" err="1"/>
              <a:t>collab</a:t>
            </a:r>
            <a:r>
              <a:rPr lang="en-US" sz="1200" i="1" dirty="0"/>
              <a:t> approach</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465887" rtl="0" eaLnBrk="1" fontAlgn="auto" latinLnBrk="0" hangingPunct="1">
              <a:lnSpc>
                <a:spcPct val="100000"/>
              </a:lnSpc>
              <a:spcBef>
                <a:spcPts val="0"/>
              </a:spcBef>
              <a:spcAft>
                <a:spcPts val="0"/>
              </a:spcAft>
              <a:buClrTx/>
              <a:buSzTx/>
              <a:buFontTx/>
              <a:buNone/>
              <a:tabLst/>
              <a:defRPr/>
            </a:pPr>
            <a:r>
              <a:rPr lang="en-US" sz="1200" i="1" dirty="0" err="1"/>
              <a:t>Shulha</a:t>
            </a:r>
            <a:r>
              <a:rPr lang="en-US" sz="1200" i="1" dirty="0"/>
              <a:t>, L.M., Whitmore, E., Cousins, J.B., Gilbert, N., &amp; al </a:t>
            </a:r>
            <a:r>
              <a:rPr lang="en-US" sz="1200" i="1" dirty="0" err="1"/>
              <a:t>Hudib</a:t>
            </a:r>
            <a:r>
              <a:rPr lang="en-US" sz="1200" i="1" dirty="0"/>
              <a:t>, H. (2016). Introducing evidence-based principles to guide collaborative approaches to evaluation: Results of an empirical process. American Journal of Evaluation, 37(2), 193-215</a:t>
            </a:r>
            <a:r>
              <a:rPr lang="en-US" sz="1100" i="1" dirty="0"/>
              <a:t>.</a:t>
            </a:r>
          </a:p>
          <a:p>
            <a:pPr defTabSz="465887">
              <a:defRPr/>
            </a:pPr>
            <a:endParaRPr lang="en-US" dirty="0"/>
          </a:p>
          <a:p>
            <a:pPr marL="228600" indent="-228600" defTabSz="465887">
              <a:buFont typeface="+mj-lt"/>
              <a:buAutoNum type="arabicPeriod"/>
              <a:defRPr/>
            </a:pPr>
            <a:r>
              <a:rPr lang="en-US" dirty="0"/>
              <a:t>Clarify motives for collaboration</a:t>
            </a:r>
          </a:p>
          <a:p>
            <a:pPr marL="228600" indent="-228600" defTabSz="465887">
              <a:buFont typeface="+mj-lt"/>
              <a:buAutoNum type="arabicPeriod"/>
              <a:defRPr/>
            </a:pPr>
            <a:r>
              <a:rPr lang="en-US" dirty="0"/>
              <a:t>Foster meaningful relationships</a:t>
            </a:r>
          </a:p>
          <a:p>
            <a:pPr marL="228600" indent="-228600" defTabSz="465887">
              <a:buFont typeface="+mj-lt"/>
              <a:buAutoNum type="arabicPeriod"/>
              <a:defRPr/>
            </a:pPr>
            <a:r>
              <a:rPr lang="en-US" dirty="0"/>
              <a:t>Develop a shared understanding of the program</a:t>
            </a:r>
          </a:p>
          <a:p>
            <a:pPr marL="228600" indent="-228600" defTabSz="465887">
              <a:buFont typeface="+mj-lt"/>
              <a:buAutoNum type="arabicPeriod"/>
              <a:defRPr/>
            </a:pPr>
            <a:r>
              <a:rPr lang="en-US" dirty="0"/>
              <a:t>Promote appropriate participatory processes</a:t>
            </a:r>
          </a:p>
          <a:p>
            <a:pPr marL="228600" indent="-228600" defTabSz="465887">
              <a:buFont typeface="+mj-lt"/>
              <a:buAutoNum type="arabicPeriod"/>
              <a:defRPr/>
            </a:pPr>
            <a:r>
              <a:rPr lang="en-US" dirty="0"/>
              <a:t>Monitor and respond to resource availability</a:t>
            </a:r>
          </a:p>
          <a:p>
            <a:pPr marL="228600" indent="-228600" defTabSz="465887">
              <a:buFont typeface="+mj-lt"/>
              <a:buAutoNum type="arabicPeriod"/>
              <a:defRPr/>
            </a:pPr>
            <a:r>
              <a:rPr lang="en-US" dirty="0"/>
              <a:t>Monitor evaluation progress and quality</a:t>
            </a:r>
          </a:p>
          <a:p>
            <a:pPr marL="228600" indent="-228600" defTabSz="465887">
              <a:buFont typeface="+mj-lt"/>
              <a:buAutoNum type="arabicPeriod"/>
              <a:defRPr/>
            </a:pPr>
            <a:r>
              <a:rPr lang="en-US" dirty="0"/>
              <a:t>Promote evaluative thinking</a:t>
            </a:r>
          </a:p>
          <a:p>
            <a:pPr marL="228600" indent="-228600" defTabSz="465887">
              <a:buFont typeface="+mj-lt"/>
              <a:buAutoNum type="arabicPeriod"/>
              <a:defRPr/>
            </a:pPr>
            <a:r>
              <a:rPr lang="en-US" dirty="0"/>
              <a:t>Follow through to realize use</a:t>
            </a:r>
          </a:p>
          <a:p>
            <a:pPr marL="8687" lvl="0" defTabSz="465887">
              <a:buFont typeface="Arial"/>
              <a:buNone/>
              <a:defRPr/>
            </a:pPr>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66FF"/>
              </a:solidFill>
            </a:endParaRPr>
          </a:p>
        </p:txBody>
      </p:sp>
      <p:sp>
        <p:nvSpPr>
          <p:cNvPr id="4" name="Slide Number Placeholder 3"/>
          <p:cNvSpPr>
            <a:spLocks noGrp="1"/>
          </p:cNvSpPr>
          <p:nvPr>
            <p:ph type="sldNum" sz="quarter" idx="10"/>
          </p:nvPr>
        </p:nvSpPr>
        <p:spPr/>
        <p:txBody>
          <a:bodyPr/>
          <a:lstStyle/>
          <a:p>
            <a:fld id="{9CBC0218-267D-5043-95DB-C4F47E9BA4D1}" type="slidenum">
              <a:rPr lang="en-US" smtClean="0"/>
              <a:pPr/>
              <a:t>6</a:t>
            </a:fld>
            <a:endParaRPr lang="en-US"/>
          </a:p>
        </p:txBody>
      </p:sp>
    </p:spTree>
    <p:extLst>
      <p:ext uri="{BB962C8B-B14F-4D97-AF65-F5344CB8AC3E}">
        <p14:creationId xmlns:p14="http://schemas.microsoft.com/office/powerpoint/2010/main" val="313529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Speaking truth up the hierarchy and across organizations with differing cultures</a:t>
            </a:r>
          </a:p>
          <a:p>
            <a:pPr marL="8687" lvl="0" defTabSz="465887">
              <a:buFont typeface="Arial"/>
              <a:buNone/>
              <a:defRPr/>
            </a:pPr>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66FF"/>
              </a:solidFill>
            </a:endParaRPr>
          </a:p>
        </p:txBody>
      </p:sp>
      <p:sp>
        <p:nvSpPr>
          <p:cNvPr id="4" name="Slide Number Placeholder 3"/>
          <p:cNvSpPr>
            <a:spLocks noGrp="1"/>
          </p:cNvSpPr>
          <p:nvPr>
            <p:ph type="sldNum" sz="quarter" idx="10"/>
          </p:nvPr>
        </p:nvSpPr>
        <p:spPr/>
        <p:txBody>
          <a:bodyPr/>
          <a:lstStyle/>
          <a:p>
            <a:fld id="{9CBC0218-267D-5043-95DB-C4F47E9BA4D1}" type="slidenum">
              <a:rPr lang="en-US" smtClean="0"/>
              <a:pPr/>
              <a:t>7</a:t>
            </a:fld>
            <a:endParaRPr lang="en-US"/>
          </a:p>
        </p:txBody>
      </p:sp>
    </p:spTree>
    <p:extLst>
      <p:ext uri="{BB962C8B-B14F-4D97-AF65-F5344CB8AC3E}">
        <p14:creationId xmlns:p14="http://schemas.microsoft.com/office/powerpoint/2010/main" val="278159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Best to move straight into the first paper -- Sue Downey for Mississippi</a:t>
            </a:r>
          </a:p>
          <a:p>
            <a:pPr marL="8687" lvl="0" defTabSz="465887">
              <a:buFont typeface="Arial"/>
              <a:buNone/>
              <a:defRPr/>
            </a:pPr>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66FF"/>
              </a:solidFill>
            </a:endParaRPr>
          </a:p>
        </p:txBody>
      </p:sp>
      <p:sp>
        <p:nvSpPr>
          <p:cNvPr id="4" name="Slide Number Placeholder 3"/>
          <p:cNvSpPr>
            <a:spLocks noGrp="1"/>
          </p:cNvSpPr>
          <p:nvPr>
            <p:ph type="sldNum" sz="quarter" idx="10"/>
          </p:nvPr>
        </p:nvSpPr>
        <p:spPr/>
        <p:txBody>
          <a:bodyPr/>
          <a:lstStyle/>
          <a:p>
            <a:fld id="{9CBC0218-267D-5043-95DB-C4F47E9BA4D1}" type="slidenum">
              <a:rPr lang="en-US" smtClean="0"/>
              <a:pPr/>
              <a:t>8</a:t>
            </a:fld>
            <a:endParaRPr lang="en-US"/>
          </a:p>
        </p:txBody>
      </p:sp>
    </p:spTree>
    <p:extLst>
      <p:ext uri="{BB962C8B-B14F-4D97-AF65-F5344CB8AC3E}">
        <p14:creationId xmlns:p14="http://schemas.microsoft.com/office/powerpoint/2010/main" val="76023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pPr marL="8687" lvl="0" defTabSz="465887">
              <a:buFont typeface="Arial"/>
              <a:buNone/>
              <a:defRPr/>
            </a:pPr>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66FF"/>
              </a:solidFill>
            </a:endParaRPr>
          </a:p>
        </p:txBody>
      </p:sp>
      <p:sp>
        <p:nvSpPr>
          <p:cNvPr id="4" name="Slide Number Placeholder 3"/>
          <p:cNvSpPr>
            <a:spLocks noGrp="1"/>
          </p:cNvSpPr>
          <p:nvPr>
            <p:ph type="sldNum" sz="quarter" idx="10"/>
          </p:nvPr>
        </p:nvSpPr>
        <p:spPr/>
        <p:txBody>
          <a:bodyPr/>
          <a:lstStyle/>
          <a:p>
            <a:fld id="{9CBC0218-267D-5043-95DB-C4F47E9BA4D1}" type="slidenum">
              <a:rPr lang="en-US" smtClean="0"/>
              <a:pPr/>
              <a:t>9</a:t>
            </a:fld>
            <a:endParaRPr lang="en-US"/>
          </a:p>
        </p:txBody>
      </p:sp>
    </p:spTree>
    <p:extLst>
      <p:ext uri="{BB962C8B-B14F-4D97-AF65-F5344CB8AC3E}">
        <p14:creationId xmlns:p14="http://schemas.microsoft.com/office/powerpoint/2010/main" val="9317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AE17C7-B787-4E50-994D-5E804113A1E9}" type="datetime4">
              <a:rPr lang="en-US" smtClean="0"/>
              <a:pPr/>
              <a:t>October 28,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D7A28-FA93-4136-BDC1-BCCB2687E678}" type="datetimeFigureOut">
              <a:rPr lang="en-US" smtClean="0"/>
              <a:pPr/>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D7A28-FA93-4136-BDC1-BCCB2687E678}" type="datetimeFigureOut">
              <a:rPr lang="en-US" smtClean="0"/>
              <a:pPr/>
              <a:t>10/28/18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95D68B-21AC-438B-BECE-4F17DA129F19}" type="datetime4">
              <a:rPr lang="en-US" smtClean="0"/>
              <a:pPr/>
              <a:t>October 28,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October 28,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781C6-1634-4A56-B2BE-62150BE83935}" type="datetime4">
              <a:rPr lang="en-US" smtClean="0"/>
              <a:pPr/>
              <a:t>October 28,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72AC2-3C75-4F5F-A929-48958086FE36}" type="datetime4">
              <a:rPr lang="en-US" smtClean="0"/>
              <a:pPr/>
              <a:t>October 28,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509CF4-4C1A-45DC-BADA-6EFF91CB9ABB}" type="datetime4">
              <a:rPr lang="en-US" smtClean="0"/>
              <a:pPr/>
              <a:t>October 28,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October 28,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October 28,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October 28,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67800-479D-41B0-B3F2-2DCE95BA1381}" type="datetime4">
              <a:rPr lang="en-US" smtClean="0"/>
              <a:pPr/>
              <a:t>October 28, 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565946058"/>
      </p:ext>
    </p:extLst>
  </p:cSld>
  <p:clrMap bg1="dk1" tx1="lt1" bg2="dk2" tx2="lt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4912" y="571500"/>
            <a:ext cx="8197007" cy="3159842"/>
          </a:xfrm>
        </p:spPr>
        <p:txBody>
          <a:bodyPr>
            <a:noAutofit/>
          </a:bodyPr>
          <a:lstStyle/>
          <a:p>
            <a:r>
              <a:rPr lang="en-US" sz="4000" b="1" dirty="0"/>
              <a:t>Using Collaborative/Participatory Evaluation Methods to Give Voice to Stakeholders in</a:t>
            </a:r>
            <a:br>
              <a:rPr lang="en-US" sz="4000" b="1" dirty="0"/>
            </a:br>
            <a:r>
              <a:rPr lang="en-US" sz="4000" b="1" dirty="0"/>
              <a:t>Clinical and Translational Research</a:t>
            </a:r>
          </a:p>
        </p:txBody>
      </p:sp>
      <p:sp>
        <p:nvSpPr>
          <p:cNvPr id="2" name="Subtitle 1"/>
          <p:cNvSpPr>
            <a:spLocks noGrp="1"/>
          </p:cNvSpPr>
          <p:nvPr>
            <p:ph type="subTitle" idx="1"/>
          </p:nvPr>
        </p:nvSpPr>
        <p:spPr>
          <a:xfrm>
            <a:off x="383459" y="3731342"/>
            <a:ext cx="8308460" cy="2834558"/>
          </a:xfrm>
        </p:spPr>
        <p:txBody>
          <a:bodyPr>
            <a:normAutofit/>
          </a:bodyPr>
          <a:lstStyle/>
          <a:p>
            <a:endParaRPr lang="en-US" sz="2800" dirty="0">
              <a:solidFill>
                <a:schemeClr val="accent6">
                  <a:lumMod val="40000"/>
                  <a:lumOff val="60000"/>
                </a:schemeClr>
              </a:solidFill>
            </a:endParaRPr>
          </a:p>
          <a:p>
            <a:r>
              <a:rPr lang="en-US" sz="2800" dirty="0">
                <a:solidFill>
                  <a:srgbClr val="FFC000"/>
                </a:solidFill>
              </a:rPr>
              <a:t>AEA 2018</a:t>
            </a:r>
          </a:p>
          <a:p>
            <a:pPr algn="l"/>
            <a:endParaRPr lang="en-US" sz="2800" dirty="0">
              <a:solidFill>
                <a:srgbClr val="FFC000"/>
              </a:solidFill>
            </a:endParaRPr>
          </a:p>
          <a:p>
            <a:r>
              <a:rPr lang="en-US" sz="2800" dirty="0"/>
              <a:t>Chair: John F. Stevenson, University of Rhode Island</a:t>
            </a:r>
          </a:p>
          <a:p>
            <a:r>
              <a:rPr lang="en-US" sz="2800" dirty="0"/>
              <a:t>Discussant: William Trochim, Cornell</a:t>
            </a:r>
          </a:p>
          <a:p>
            <a:endParaRPr lang="en-US" sz="2800" dirty="0"/>
          </a:p>
        </p:txBody>
      </p:sp>
    </p:spTree>
    <p:extLst>
      <p:ext uri="{BB962C8B-B14F-4D97-AF65-F5344CB8AC3E}">
        <p14:creationId xmlns:p14="http://schemas.microsoft.com/office/powerpoint/2010/main" val="84794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67260"/>
          </a:xfrm>
        </p:spPr>
        <p:txBody>
          <a:bodyPr>
            <a:normAutofit fontScale="90000"/>
          </a:bodyPr>
          <a:lstStyle/>
          <a:p>
            <a:pPr algn="ctr"/>
            <a:r>
              <a:rPr lang="en-US" b="1" dirty="0">
                <a:latin typeface="+mn-lt"/>
              </a:rPr>
              <a:t>Today’s Presentations</a:t>
            </a:r>
          </a:p>
        </p:txBody>
      </p:sp>
      <p:sp>
        <p:nvSpPr>
          <p:cNvPr id="3" name="Content Placeholder 2"/>
          <p:cNvSpPr>
            <a:spLocks noGrp="1"/>
          </p:cNvSpPr>
          <p:nvPr>
            <p:ph idx="1"/>
          </p:nvPr>
        </p:nvSpPr>
        <p:spPr>
          <a:xfrm>
            <a:off x="448733" y="1150375"/>
            <a:ext cx="8246533" cy="5707626"/>
          </a:xfrm>
        </p:spPr>
        <p:txBody>
          <a:bodyPr>
            <a:normAutofit fontScale="25000" lnSpcReduction="20000"/>
          </a:bodyPr>
          <a:lstStyle/>
          <a:p>
            <a:pPr marL="0" indent="0" algn="ctr">
              <a:buNone/>
            </a:pPr>
            <a:r>
              <a:rPr lang="en-US" sz="9600" b="1" dirty="0">
                <a:solidFill>
                  <a:srgbClr val="FFC000"/>
                </a:solidFill>
              </a:rPr>
              <a:t>Using Evaluation Retreats for Iterative and Collaborative Review</a:t>
            </a:r>
          </a:p>
          <a:p>
            <a:pPr marL="0" indent="0" algn="ctr">
              <a:buNone/>
            </a:pPr>
            <a:r>
              <a:rPr lang="en-US" sz="9600" dirty="0">
                <a:solidFill>
                  <a:srgbClr val="FFC000"/>
                </a:solidFill>
              </a:rPr>
              <a:t>L. Boney, S. Downey, &amp; M.L. Lindsey</a:t>
            </a:r>
          </a:p>
          <a:p>
            <a:pPr marL="0" indent="0" algn="ctr">
              <a:buNone/>
            </a:pPr>
            <a:endParaRPr lang="en-US" sz="9600" dirty="0">
              <a:solidFill>
                <a:srgbClr val="FFC000"/>
              </a:solidFill>
            </a:endParaRPr>
          </a:p>
          <a:p>
            <a:pPr marL="0" indent="0" algn="ctr">
              <a:buNone/>
            </a:pPr>
            <a:r>
              <a:rPr lang="en-US" sz="9600" b="1" dirty="0">
                <a:solidFill>
                  <a:srgbClr val="FFC000"/>
                </a:solidFill>
              </a:rPr>
              <a:t>Evaluation to Action: Quarterly Reports and Continuous Quality Improvement</a:t>
            </a:r>
          </a:p>
          <a:p>
            <a:pPr marL="0" indent="0" algn="ctr">
              <a:buNone/>
            </a:pPr>
            <a:r>
              <a:rPr lang="en-US" sz="9600" dirty="0">
                <a:solidFill>
                  <a:srgbClr val="FFC000"/>
                </a:solidFill>
              </a:rPr>
              <a:t>P. </a:t>
            </a:r>
            <a:r>
              <a:rPr lang="en-US" sz="9600" dirty="0" err="1">
                <a:solidFill>
                  <a:srgbClr val="FFC000"/>
                </a:solidFill>
              </a:rPr>
              <a:t>Estabrooks</a:t>
            </a:r>
            <a:r>
              <a:rPr lang="en-US" sz="9600" dirty="0">
                <a:solidFill>
                  <a:srgbClr val="FFC000"/>
                </a:solidFill>
              </a:rPr>
              <a:t>, M. Cramer, &amp; J.J. Rohde</a:t>
            </a:r>
          </a:p>
          <a:p>
            <a:pPr marL="0" indent="0" algn="ctr">
              <a:buNone/>
            </a:pPr>
            <a:endParaRPr lang="en-US" sz="9600" dirty="0">
              <a:solidFill>
                <a:srgbClr val="FFC000"/>
              </a:solidFill>
            </a:endParaRPr>
          </a:p>
          <a:p>
            <a:pPr marL="0" indent="0" algn="ctr">
              <a:buNone/>
            </a:pPr>
            <a:r>
              <a:rPr lang="en-US" sz="9600" b="1" dirty="0">
                <a:solidFill>
                  <a:srgbClr val="FFC000"/>
                </a:solidFill>
              </a:rPr>
              <a:t>Increasing the Quality and Quantity of CTR in RI: Comparing Views of Program Leadership and the Local Research Community</a:t>
            </a:r>
          </a:p>
          <a:p>
            <a:pPr marL="0" indent="0" algn="ctr">
              <a:buNone/>
            </a:pPr>
            <a:r>
              <a:rPr lang="en-US" sz="9600" dirty="0" err="1">
                <a:solidFill>
                  <a:srgbClr val="FFC000"/>
                </a:solidFill>
              </a:rPr>
              <a:t>J.Fede</a:t>
            </a:r>
            <a:r>
              <a:rPr lang="en-US" sz="9600" dirty="0">
                <a:solidFill>
                  <a:srgbClr val="FFC000"/>
                </a:solidFill>
              </a:rPr>
              <a:t>, S.J. </a:t>
            </a:r>
            <a:r>
              <a:rPr lang="en-US" sz="9600" dirty="0" err="1">
                <a:solidFill>
                  <a:srgbClr val="FFC000"/>
                </a:solidFill>
              </a:rPr>
              <a:t>Kogut</a:t>
            </a:r>
            <a:r>
              <a:rPr lang="en-US" sz="9600" dirty="0">
                <a:solidFill>
                  <a:srgbClr val="FFC000"/>
                </a:solidFill>
              </a:rPr>
              <a:t>, J.F. Stevenson, A.R. Hayward, &amp; C. Willey</a:t>
            </a:r>
          </a:p>
          <a:p>
            <a:pPr marL="0" indent="0" algn="ctr">
              <a:buNone/>
            </a:pPr>
            <a:endParaRPr lang="en-US" sz="9600" dirty="0">
              <a:solidFill>
                <a:srgbClr val="FFC000"/>
              </a:solidFill>
            </a:endParaRPr>
          </a:p>
          <a:p>
            <a:pPr marL="0" indent="0" algn="ctr">
              <a:buNone/>
            </a:pPr>
            <a:r>
              <a:rPr lang="en-US" sz="9600" b="1" dirty="0">
                <a:solidFill>
                  <a:srgbClr val="FFC000"/>
                </a:solidFill>
              </a:rPr>
              <a:t>Maintenance of Translational Evaluations with a Toolkit of Theories</a:t>
            </a:r>
          </a:p>
          <a:p>
            <a:pPr marL="0" indent="0" algn="ctr">
              <a:buNone/>
            </a:pPr>
            <a:r>
              <a:rPr lang="en-US" sz="9600" dirty="0">
                <a:solidFill>
                  <a:srgbClr val="FFC000"/>
                </a:solidFill>
              </a:rPr>
              <a:t>R. Paranal &amp; J. Harvey</a:t>
            </a:r>
          </a:p>
          <a:p>
            <a:endParaRPr lang="en-US" sz="7000" dirty="0"/>
          </a:p>
          <a:p>
            <a:endParaRPr lang="en-US" sz="7000" dirty="0"/>
          </a:p>
          <a:p>
            <a:pPr marL="0" indent="0" algn="ctr">
              <a:buNone/>
            </a:pPr>
            <a:endParaRPr lang="en-US" sz="9600" dirty="0">
              <a:solidFill>
                <a:srgbClr val="FFC000"/>
              </a:solidFill>
            </a:endParaRPr>
          </a:p>
          <a:p>
            <a:pPr marL="0" indent="0">
              <a:buNone/>
            </a:pPr>
            <a:endParaRPr lang="en-US" sz="9600" i="1" dirty="0"/>
          </a:p>
          <a:p>
            <a:endParaRPr lang="en-US" sz="9600" i="1" dirty="0"/>
          </a:p>
          <a:p>
            <a:endParaRPr lang="en-US" dirty="0"/>
          </a:p>
          <a:p>
            <a:pPr marL="0" indent="0">
              <a:buNone/>
            </a:pPr>
            <a:endParaRPr lang="en-US" dirty="0">
              <a:solidFill>
                <a:srgbClr val="FFC000"/>
              </a:solidFill>
            </a:endParaRPr>
          </a:p>
          <a:p>
            <a:pPr marL="0" indent="0">
              <a:buNone/>
            </a:pPr>
            <a:r>
              <a:rPr lang="en-US" dirty="0">
                <a:solidFill>
                  <a:srgbClr val="FFC000"/>
                </a:solidFill>
              </a:rPr>
              <a:t> </a:t>
            </a:r>
          </a:p>
          <a:p>
            <a:pPr lvl="1"/>
            <a:endParaRPr lang="en-US" dirty="0"/>
          </a:p>
          <a:p>
            <a:pPr lvl="1"/>
            <a:endParaRPr lang="en-US" dirty="0"/>
          </a:p>
        </p:txBody>
      </p:sp>
    </p:spTree>
    <p:extLst>
      <p:ext uri="{BB962C8B-B14F-4D97-AF65-F5344CB8AC3E}">
        <p14:creationId xmlns:p14="http://schemas.microsoft.com/office/powerpoint/2010/main" val="375753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8412" y="254000"/>
            <a:ext cx="8197007" cy="1219200"/>
          </a:xfrm>
        </p:spPr>
        <p:txBody>
          <a:bodyPr>
            <a:noAutofit/>
          </a:bodyPr>
          <a:lstStyle/>
          <a:p>
            <a:r>
              <a:rPr lang="en-US" sz="3200" b="1" dirty="0">
                <a:latin typeface="+mn-lt"/>
              </a:rPr>
              <a:t>Acknowledgement</a:t>
            </a:r>
            <a:endParaRPr lang="en-US" sz="3600" dirty="0">
              <a:latin typeface="+mn-lt"/>
            </a:endParaRPr>
          </a:p>
        </p:txBody>
      </p:sp>
      <p:sp>
        <p:nvSpPr>
          <p:cNvPr id="2" name="Subtitle 1"/>
          <p:cNvSpPr>
            <a:spLocks noGrp="1"/>
          </p:cNvSpPr>
          <p:nvPr>
            <p:ph type="subTitle" idx="1"/>
          </p:nvPr>
        </p:nvSpPr>
        <p:spPr>
          <a:xfrm>
            <a:off x="825910" y="2921000"/>
            <a:ext cx="7580672" cy="3644900"/>
          </a:xfrm>
        </p:spPr>
        <p:txBody>
          <a:bodyPr>
            <a:normAutofit/>
          </a:bodyPr>
          <a:lstStyle/>
          <a:p>
            <a:pPr algn="l"/>
            <a:r>
              <a:rPr lang="en-US" sz="2800" dirty="0">
                <a:solidFill>
                  <a:srgbClr val="FFC000"/>
                </a:solidFill>
              </a:rPr>
              <a:t>Research reported in this session was supported via Institutional Development Awards (</a:t>
            </a:r>
            <a:r>
              <a:rPr lang="en-US" sz="2800" dirty="0" err="1">
                <a:solidFill>
                  <a:srgbClr val="FFC000"/>
                </a:solidFill>
              </a:rPr>
              <a:t>IDeA</a:t>
            </a:r>
            <a:r>
              <a:rPr lang="en-US" sz="2800" dirty="0">
                <a:solidFill>
                  <a:srgbClr val="FFC000"/>
                </a:solidFill>
              </a:rPr>
              <a:t>) from the National Institute of General Medical Sciences of the National Institutes of Health.  The content is solely the responsibility of the authors and does not necessarily represent the official views of the National Institutes of Health. </a:t>
            </a:r>
          </a:p>
        </p:txBody>
      </p:sp>
    </p:spTree>
    <p:extLst>
      <p:ext uri="{BB962C8B-B14F-4D97-AF65-F5344CB8AC3E}">
        <p14:creationId xmlns:p14="http://schemas.microsoft.com/office/powerpoint/2010/main" val="92438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a:latin typeface="+mn-lt"/>
              </a:rPr>
              <a:t>IDeA</a:t>
            </a:r>
            <a:r>
              <a:rPr lang="en-US" sz="3600" b="1" dirty="0">
                <a:latin typeface="+mn-lt"/>
              </a:rPr>
              <a:t>-CTR</a:t>
            </a:r>
            <a:r>
              <a:rPr lang="en-US" b="1" dirty="0">
                <a:latin typeface="+mn-lt"/>
              </a:rPr>
              <a:t>	</a:t>
            </a:r>
          </a:p>
        </p:txBody>
      </p:sp>
      <p:sp>
        <p:nvSpPr>
          <p:cNvPr id="3" name="Content Placeholder 2"/>
          <p:cNvSpPr>
            <a:spLocks noGrp="1"/>
          </p:cNvSpPr>
          <p:nvPr>
            <p:ph idx="1"/>
          </p:nvPr>
        </p:nvSpPr>
        <p:spPr>
          <a:xfrm>
            <a:off x="448733" y="1690689"/>
            <a:ext cx="8246533" cy="4901839"/>
          </a:xfrm>
        </p:spPr>
        <p:txBody>
          <a:bodyPr>
            <a:normAutofit fontScale="77500" lnSpcReduction="20000"/>
          </a:bodyPr>
          <a:lstStyle/>
          <a:p>
            <a:pPr marL="0" indent="0">
              <a:buNone/>
            </a:pPr>
            <a:r>
              <a:rPr lang="en-US" b="1" u="sng" dirty="0">
                <a:solidFill>
                  <a:srgbClr val="FFC000"/>
                </a:solidFill>
              </a:rPr>
              <a:t>Purpose:</a:t>
            </a:r>
          </a:p>
          <a:p>
            <a:r>
              <a:rPr lang="en-US" dirty="0"/>
              <a:t>To enhance biomedical research activities in states that have had historically low NIH grant funding success rates</a:t>
            </a:r>
          </a:p>
          <a:p>
            <a:endParaRPr lang="en-US" dirty="0"/>
          </a:p>
          <a:p>
            <a:pPr marL="0" indent="0">
              <a:buNone/>
            </a:pPr>
            <a:r>
              <a:rPr lang="en-US" b="1" u="sng" dirty="0">
                <a:solidFill>
                  <a:srgbClr val="FFC000"/>
                </a:solidFill>
              </a:rPr>
              <a:t>Provides support for:</a:t>
            </a:r>
            <a:endParaRPr lang="en-US" dirty="0">
              <a:solidFill>
                <a:srgbClr val="FFC000"/>
              </a:solidFill>
            </a:endParaRPr>
          </a:p>
          <a:p>
            <a:r>
              <a:rPr lang="en-US" dirty="0"/>
              <a:t>Developing </a:t>
            </a:r>
            <a:r>
              <a:rPr lang="en-US" u="sng" dirty="0"/>
              <a:t>infrastructure</a:t>
            </a:r>
            <a:r>
              <a:rPr lang="en-US" dirty="0"/>
              <a:t> and </a:t>
            </a:r>
            <a:r>
              <a:rPr lang="en-US" u="sng" dirty="0"/>
              <a:t>human resources </a:t>
            </a:r>
            <a:r>
              <a:rPr lang="en-US" dirty="0"/>
              <a:t>required to conduct clinical and translational research in </a:t>
            </a:r>
            <a:r>
              <a:rPr lang="en-US" dirty="0" err="1"/>
              <a:t>IDeA</a:t>
            </a:r>
            <a:r>
              <a:rPr lang="en-US" dirty="0"/>
              <a:t>-eligible states</a:t>
            </a:r>
          </a:p>
          <a:p>
            <a:r>
              <a:rPr lang="en-US" dirty="0"/>
              <a:t>Enhancing the ability of </a:t>
            </a:r>
            <a:r>
              <a:rPr lang="en-US" dirty="0" err="1"/>
              <a:t>IDeA</a:t>
            </a:r>
            <a:r>
              <a:rPr lang="en-US" dirty="0"/>
              <a:t> institutions and investigators to develop </a:t>
            </a:r>
            <a:r>
              <a:rPr lang="en-US" u="sng" dirty="0"/>
              <a:t>competitive</a:t>
            </a:r>
            <a:r>
              <a:rPr lang="en-US" dirty="0"/>
              <a:t> clinical and translational research programs</a:t>
            </a:r>
          </a:p>
          <a:p>
            <a:r>
              <a:rPr lang="en-US" dirty="0"/>
              <a:t>Fostering and sustaining </a:t>
            </a:r>
            <a:r>
              <a:rPr lang="en-US" u="sng" dirty="0"/>
              <a:t>collaboration and coordination </a:t>
            </a:r>
            <a:r>
              <a:rPr lang="en-US" dirty="0"/>
              <a:t>of clinical and translational activities within and across </a:t>
            </a:r>
            <a:r>
              <a:rPr lang="en-US" dirty="0" err="1"/>
              <a:t>IDeA</a:t>
            </a:r>
            <a:r>
              <a:rPr lang="en-US" dirty="0"/>
              <a:t> institutions and organizations</a:t>
            </a:r>
          </a:p>
          <a:p>
            <a:r>
              <a:rPr lang="en-US" dirty="0"/>
              <a:t>Addressing health conditions that affect the </a:t>
            </a:r>
            <a:r>
              <a:rPr lang="en-US" u="sng" dirty="0"/>
              <a:t>medically underserved </a:t>
            </a:r>
            <a:r>
              <a:rPr lang="en-US" dirty="0"/>
              <a:t>and/or that are </a:t>
            </a:r>
            <a:r>
              <a:rPr lang="en-US" u="sng" dirty="0"/>
              <a:t>prevalent</a:t>
            </a:r>
            <a:r>
              <a:rPr lang="en-US" dirty="0"/>
              <a:t> among populations in </a:t>
            </a:r>
            <a:r>
              <a:rPr lang="en-US" dirty="0" err="1"/>
              <a:t>IDeA</a:t>
            </a:r>
            <a:r>
              <a:rPr lang="en-US" dirty="0"/>
              <a:t> states </a:t>
            </a:r>
            <a:endParaRPr lang="en-US" dirty="0">
              <a:solidFill>
                <a:srgbClr val="FFC000"/>
              </a:solidFill>
            </a:endParaRPr>
          </a:p>
          <a:p>
            <a:endParaRPr lang="en-US" dirty="0"/>
          </a:p>
          <a:p>
            <a:pPr lvl="1"/>
            <a:endParaRPr lang="en-US" dirty="0"/>
          </a:p>
          <a:p>
            <a:pPr lvl="1"/>
            <a:endParaRPr lang="en-US" dirty="0"/>
          </a:p>
        </p:txBody>
      </p:sp>
    </p:spTree>
    <p:extLst>
      <p:ext uri="{BB962C8B-B14F-4D97-AF65-F5344CB8AC3E}">
        <p14:creationId xmlns:p14="http://schemas.microsoft.com/office/powerpoint/2010/main" val="412435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Required Key Component Activities</a:t>
            </a:r>
            <a:br>
              <a:rPr lang="en-US" sz="3600" b="1" dirty="0">
                <a:latin typeface="+mn-lt"/>
              </a:rPr>
            </a:br>
            <a:r>
              <a:rPr lang="en-US" sz="3600" b="1" dirty="0">
                <a:latin typeface="+mn-lt"/>
              </a:rPr>
              <a:t>(KCAs)</a:t>
            </a:r>
            <a:r>
              <a:rPr lang="en-US" b="1" dirty="0">
                <a:latin typeface="+mn-lt"/>
              </a:rPr>
              <a:t>	</a:t>
            </a:r>
          </a:p>
        </p:txBody>
      </p:sp>
      <p:sp>
        <p:nvSpPr>
          <p:cNvPr id="3" name="Content Placeholder 2"/>
          <p:cNvSpPr>
            <a:spLocks noGrp="1"/>
          </p:cNvSpPr>
          <p:nvPr>
            <p:ph idx="1"/>
          </p:nvPr>
        </p:nvSpPr>
        <p:spPr>
          <a:xfrm>
            <a:off x="448733" y="2425700"/>
            <a:ext cx="8246533" cy="4025900"/>
          </a:xfrm>
        </p:spPr>
        <p:txBody>
          <a:bodyPr>
            <a:normAutofit/>
          </a:bodyPr>
          <a:lstStyle/>
          <a:p>
            <a:pPr>
              <a:spcAft>
                <a:spcPts val="1200"/>
              </a:spcAft>
            </a:pPr>
            <a:r>
              <a:rPr lang="en-US" dirty="0">
                <a:solidFill>
                  <a:srgbClr val="FFC000"/>
                </a:solidFill>
              </a:rPr>
              <a:t>Biostatistics Clinical, Epidemiology, and Research Design Core</a:t>
            </a:r>
          </a:p>
          <a:p>
            <a:pPr>
              <a:spcAft>
                <a:spcPts val="1200"/>
              </a:spcAft>
            </a:pPr>
            <a:r>
              <a:rPr lang="en-US" dirty="0">
                <a:solidFill>
                  <a:srgbClr val="FFC000"/>
                </a:solidFill>
              </a:rPr>
              <a:t>Professional Development Core</a:t>
            </a:r>
          </a:p>
          <a:p>
            <a:pPr>
              <a:spcAft>
                <a:spcPts val="1200"/>
              </a:spcAft>
            </a:pPr>
            <a:r>
              <a:rPr lang="en-US" dirty="0">
                <a:solidFill>
                  <a:srgbClr val="FFC000"/>
                </a:solidFill>
              </a:rPr>
              <a:t>Pilot Projects Program</a:t>
            </a:r>
          </a:p>
          <a:p>
            <a:pPr>
              <a:spcAft>
                <a:spcPts val="1200"/>
              </a:spcAft>
            </a:pPr>
            <a:r>
              <a:rPr lang="en-US" dirty="0">
                <a:solidFill>
                  <a:srgbClr val="FFC000"/>
                </a:solidFill>
              </a:rPr>
              <a:t>Tracking and Evaluation</a:t>
            </a:r>
          </a:p>
          <a:p>
            <a:pPr>
              <a:spcAft>
                <a:spcPts val="1200"/>
              </a:spcAft>
            </a:pPr>
            <a:r>
              <a:rPr lang="en-US" dirty="0">
                <a:solidFill>
                  <a:srgbClr val="FFC000"/>
                </a:solidFill>
              </a:rPr>
              <a:t>Community Engagement and Outreach Core*</a:t>
            </a:r>
          </a:p>
          <a:p>
            <a:pPr>
              <a:spcAft>
                <a:spcPts val="1200"/>
              </a:spcAft>
            </a:pPr>
            <a:endParaRPr lang="en-US" dirty="0">
              <a:solidFill>
                <a:srgbClr val="FFC000"/>
              </a:solidFill>
            </a:endParaRPr>
          </a:p>
          <a:p>
            <a:endParaRPr lang="en-US" dirty="0">
              <a:solidFill>
                <a:srgbClr val="FFC000"/>
              </a:solidFill>
            </a:endParaRPr>
          </a:p>
          <a:p>
            <a:pPr lvl="1"/>
            <a:endParaRPr lang="en-US" dirty="0"/>
          </a:p>
          <a:p>
            <a:pPr lvl="1"/>
            <a:endParaRPr lang="en-US" dirty="0"/>
          </a:p>
        </p:txBody>
      </p:sp>
    </p:spTree>
    <p:extLst>
      <p:ext uri="{BB962C8B-B14F-4D97-AF65-F5344CB8AC3E}">
        <p14:creationId xmlns:p14="http://schemas.microsoft.com/office/powerpoint/2010/main" val="65032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12"/>
            <a:ext cx="9144000" cy="1325088"/>
          </a:xfrm>
        </p:spPr>
        <p:txBody>
          <a:bodyPr>
            <a:normAutofit/>
          </a:bodyPr>
          <a:lstStyle/>
          <a:p>
            <a:pPr algn="ctr">
              <a:defRPr sz="1800" b="1" i="0" u="none" strike="noStrike" kern="1200" baseline="0">
                <a:solidFill>
                  <a:prstClr val="white"/>
                </a:solidFill>
                <a:latin typeface="+mn-lt"/>
                <a:ea typeface="+mn-ea"/>
                <a:cs typeface="+mn-cs"/>
              </a:defRPr>
            </a:pPr>
            <a:r>
              <a:rPr lang="en-US" sz="3200" b="1" dirty="0" err="1"/>
              <a:t>IDeA</a:t>
            </a:r>
            <a:r>
              <a:rPr lang="en-US" sz="3200" b="1" dirty="0"/>
              <a:t> Program Infrastructure for Clinical and Translational Research </a:t>
            </a:r>
            <a:r>
              <a:rPr lang="en-US" sz="3200" b="1" dirty="0">
                <a:solidFill>
                  <a:prstClr val="white"/>
                </a:solidFill>
              </a:rPr>
              <a:t>(</a:t>
            </a:r>
            <a:r>
              <a:rPr lang="en-US" sz="3200" b="1" dirty="0" err="1">
                <a:solidFill>
                  <a:prstClr val="white"/>
                </a:solidFill>
              </a:rPr>
              <a:t>IDeA</a:t>
            </a:r>
            <a:r>
              <a:rPr lang="en-US" sz="3200" b="1" dirty="0">
                <a:solidFill>
                  <a:prstClr val="white"/>
                </a:solidFill>
              </a:rPr>
              <a:t>-CTR)</a:t>
            </a:r>
          </a:p>
        </p:txBody>
      </p:sp>
      <p:cxnSp>
        <p:nvCxnSpPr>
          <p:cNvPr id="4" name="Straight Arrow Connector 3"/>
          <p:cNvCxnSpPr/>
          <p:nvPr/>
        </p:nvCxnSpPr>
        <p:spPr>
          <a:xfrm flipH="1">
            <a:off x="7465227" y="2736850"/>
            <a:ext cx="650746" cy="4614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3"/>
          <a:stretch>
            <a:fillRect/>
          </a:stretch>
        </p:blipFill>
        <p:spPr>
          <a:xfrm>
            <a:off x="342900" y="1358900"/>
            <a:ext cx="8521700" cy="5410200"/>
          </a:xfrm>
          <a:prstGeom prst="rect">
            <a:avLst/>
          </a:prstGeom>
        </p:spPr>
      </p:pic>
      <p:pic>
        <p:nvPicPr>
          <p:cNvPr id="1025" name="Picture 1" descr="page3image1272878832">
            <a:extLst>
              <a:ext uri="{FF2B5EF4-FFF2-40B4-BE49-F238E27FC236}">
                <a16:creationId xmlns:a16="http://schemas.microsoft.com/office/drawing/2014/main" id="{1AA29428-A924-444C-B2F3-7D43FB811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344152"/>
            <a:ext cx="85217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2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9493"/>
          </a:xfrm>
        </p:spPr>
        <p:txBody>
          <a:bodyPr>
            <a:normAutofit/>
          </a:bodyPr>
          <a:lstStyle/>
          <a:p>
            <a:pPr algn="ctr"/>
            <a:r>
              <a:rPr lang="en-US" sz="3600" b="1" dirty="0">
                <a:latin typeface="+mn-lt"/>
              </a:rPr>
              <a:t>Themes for This Session</a:t>
            </a:r>
            <a:endParaRPr lang="en-US" b="1" dirty="0">
              <a:latin typeface="+mn-lt"/>
            </a:endParaRPr>
          </a:p>
        </p:txBody>
      </p:sp>
      <p:sp>
        <p:nvSpPr>
          <p:cNvPr id="3" name="Content Placeholder 2"/>
          <p:cNvSpPr>
            <a:spLocks noGrp="1"/>
          </p:cNvSpPr>
          <p:nvPr>
            <p:ph idx="1"/>
          </p:nvPr>
        </p:nvSpPr>
        <p:spPr>
          <a:xfrm>
            <a:off x="448733" y="1460090"/>
            <a:ext cx="8246533" cy="5265175"/>
          </a:xfrm>
        </p:spPr>
        <p:txBody>
          <a:bodyPr>
            <a:normAutofit/>
          </a:bodyPr>
          <a:lstStyle/>
          <a:p>
            <a:pPr marL="0" indent="0" defTabSz="465887">
              <a:buNone/>
              <a:defRPr/>
            </a:pPr>
            <a:r>
              <a:rPr lang="en-US" sz="3900" b="1" dirty="0">
                <a:solidFill>
                  <a:srgbClr val="FFC000"/>
                </a:solidFill>
                <a:latin typeface="+mj-lt"/>
              </a:rPr>
              <a:t>1. Collaborative/participatory  methods to engage stakeholders in evaluation</a:t>
            </a:r>
          </a:p>
          <a:p>
            <a:pPr marL="457200" lvl="1" indent="0" defTabSz="465887">
              <a:buNone/>
              <a:defRPr/>
            </a:pPr>
            <a:endParaRPr lang="en-US" dirty="0">
              <a:solidFill>
                <a:srgbClr val="FFC000"/>
              </a:solidFill>
            </a:endParaRPr>
          </a:p>
          <a:p>
            <a:pPr lvl="1"/>
            <a:r>
              <a:rPr lang="en-US" sz="3300" dirty="0"/>
              <a:t>Recommended by the Evaluation Committee of a CTSA Consortium</a:t>
            </a:r>
          </a:p>
          <a:p>
            <a:pPr lvl="1"/>
            <a:endParaRPr lang="en-US" sz="3300" dirty="0"/>
          </a:p>
          <a:p>
            <a:pPr lvl="1"/>
            <a:r>
              <a:rPr lang="en-US" sz="3300" dirty="0"/>
              <a:t>Supported by the empirical meta-evaluation literature</a:t>
            </a:r>
          </a:p>
          <a:p>
            <a:pPr lvl="1"/>
            <a:endParaRPr lang="en-US" sz="3300" dirty="0"/>
          </a:p>
          <a:p>
            <a:pPr lvl="1"/>
            <a:r>
              <a:rPr lang="en-US" sz="3300" dirty="0"/>
              <a:t>Captured in 8 evidence-based principles</a:t>
            </a:r>
          </a:p>
          <a:p>
            <a:pPr lvl="1"/>
            <a:endParaRPr lang="en-US" dirty="0"/>
          </a:p>
        </p:txBody>
      </p:sp>
    </p:spTree>
    <p:extLst>
      <p:ext uri="{BB962C8B-B14F-4D97-AF65-F5344CB8AC3E}">
        <p14:creationId xmlns:p14="http://schemas.microsoft.com/office/powerpoint/2010/main" val="31432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9493"/>
          </a:xfrm>
        </p:spPr>
        <p:txBody>
          <a:bodyPr>
            <a:normAutofit/>
          </a:bodyPr>
          <a:lstStyle/>
          <a:p>
            <a:pPr algn="ctr"/>
            <a:r>
              <a:rPr lang="en-US" sz="3600" b="1" dirty="0">
                <a:latin typeface="+mn-lt"/>
              </a:rPr>
              <a:t>Themes for This Session</a:t>
            </a:r>
            <a:endParaRPr lang="en-US" b="1" dirty="0">
              <a:latin typeface="+mn-lt"/>
            </a:endParaRPr>
          </a:p>
        </p:txBody>
      </p:sp>
      <p:sp>
        <p:nvSpPr>
          <p:cNvPr id="3" name="Content Placeholder 2"/>
          <p:cNvSpPr>
            <a:spLocks noGrp="1"/>
          </p:cNvSpPr>
          <p:nvPr>
            <p:ph idx="1"/>
          </p:nvPr>
        </p:nvSpPr>
        <p:spPr>
          <a:xfrm>
            <a:off x="448733" y="1312606"/>
            <a:ext cx="8246533" cy="5412659"/>
          </a:xfrm>
        </p:spPr>
        <p:txBody>
          <a:bodyPr>
            <a:normAutofit fontScale="85000" lnSpcReduction="10000"/>
          </a:bodyPr>
          <a:lstStyle/>
          <a:p>
            <a:pPr marL="0" indent="0" defTabSz="465887">
              <a:buNone/>
              <a:defRPr/>
            </a:pPr>
            <a:r>
              <a:rPr lang="en-US" sz="3900" b="1" dirty="0">
                <a:solidFill>
                  <a:srgbClr val="FFC000"/>
                </a:solidFill>
                <a:latin typeface="+mj-lt"/>
              </a:rPr>
              <a:t>2. Innovative methods for conveying stakeholder perspectives to key policy-makers</a:t>
            </a:r>
          </a:p>
          <a:p>
            <a:pPr marL="457200" lvl="1" indent="0" defTabSz="465887">
              <a:buNone/>
              <a:defRPr/>
            </a:pPr>
            <a:endParaRPr lang="en-US" dirty="0">
              <a:solidFill>
                <a:srgbClr val="FFC000"/>
              </a:solidFill>
            </a:endParaRPr>
          </a:p>
          <a:p>
            <a:pPr lvl="1"/>
            <a:r>
              <a:rPr lang="en-US" sz="3300" dirty="0"/>
              <a:t>Complex context:  multiple institutions and hierarchic levels of power within them</a:t>
            </a:r>
          </a:p>
          <a:p>
            <a:pPr lvl="1"/>
            <a:endParaRPr lang="en-US" sz="3300" dirty="0"/>
          </a:p>
          <a:p>
            <a:pPr lvl="1"/>
            <a:r>
              <a:rPr lang="en-US" sz="3300" dirty="0"/>
              <a:t>Varying  organizational and professional cultures</a:t>
            </a:r>
          </a:p>
          <a:p>
            <a:pPr lvl="1"/>
            <a:endParaRPr lang="en-US" sz="3300" dirty="0"/>
          </a:p>
          <a:p>
            <a:pPr lvl="1"/>
            <a:r>
              <a:rPr lang="en-US" sz="3300" dirty="0"/>
              <a:t>“Stakeholders” can include novice researchers, administrators, as well as engaged “communities” </a:t>
            </a:r>
          </a:p>
          <a:p>
            <a:pPr lvl="1"/>
            <a:endParaRPr lang="en-US" sz="3300" dirty="0"/>
          </a:p>
          <a:p>
            <a:pPr lvl="1"/>
            <a:r>
              <a:rPr lang="en-US" sz="3300" dirty="0"/>
              <a:t>Internal and external evaluation perspectives</a:t>
            </a:r>
          </a:p>
          <a:p>
            <a:pPr lvl="1"/>
            <a:endParaRPr lang="en-US" sz="3300" dirty="0"/>
          </a:p>
          <a:p>
            <a:pPr lvl="1"/>
            <a:endParaRPr lang="en-US" dirty="0"/>
          </a:p>
        </p:txBody>
      </p:sp>
    </p:spTree>
    <p:extLst>
      <p:ext uri="{BB962C8B-B14F-4D97-AF65-F5344CB8AC3E}">
        <p14:creationId xmlns:p14="http://schemas.microsoft.com/office/powerpoint/2010/main" val="206532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67260"/>
          </a:xfrm>
        </p:spPr>
        <p:txBody>
          <a:bodyPr>
            <a:normAutofit fontScale="90000"/>
          </a:bodyPr>
          <a:lstStyle/>
          <a:p>
            <a:pPr algn="ctr"/>
            <a:r>
              <a:rPr lang="en-US" b="1" dirty="0">
                <a:latin typeface="+mn-lt"/>
              </a:rPr>
              <a:t>Today’s Presentations</a:t>
            </a:r>
          </a:p>
        </p:txBody>
      </p:sp>
      <p:sp>
        <p:nvSpPr>
          <p:cNvPr id="3" name="Content Placeholder 2"/>
          <p:cNvSpPr>
            <a:spLocks noGrp="1"/>
          </p:cNvSpPr>
          <p:nvPr>
            <p:ph idx="1"/>
          </p:nvPr>
        </p:nvSpPr>
        <p:spPr>
          <a:xfrm>
            <a:off x="448733" y="1150375"/>
            <a:ext cx="8246533" cy="5707626"/>
          </a:xfrm>
        </p:spPr>
        <p:txBody>
          <a:bodyPr>
            <a:normAutofit fontScale="25000" lnSpcReduction="20000"/>
          </a:bodyPr>
          <a:lstStyle/>
          <a:p>
            <a:pPr marL="0" indent="0" algn="ctr">
              <a:buNone/>
            </a:pPr>
            <a:r>
              <a:rPr lang="en-US" sz="9600" b="1" dirty="0">
                <a:solidFill>
                  <a:srgbClr val="FFC000"/>
                </a:solidFill>
              </a:rPr>
              <a:t>Using Evaluation Retreats for Iterative and Collaborative Review</a:t>
            </a:r>
          </a:p>
          <a:p>
            <a:pPr marL="0" indent="0" algn="ctr">
              <a:buNone/>
            </a:pPr>
            <a:r>
              <a:rPr lang="en-US" sz="9600" dirty="0">
                <a:solidFill>
                  <a:srgbClr val="FFC000"/>
                </a:solidFill>
              </a:rPr>
              <a:t>L. Boney, S. Downey, &amp; M.L. Lindsey</a:t>
            </a:r>
          </a:p>
          <a:p>
            <a:pPr marL="0" indent="0" algn="ctr">
              <a:buNone/>
            </a:pPr>
            <a:endParaRPr lang="en-US" sz="9600" dirty="0">
              <a:solidFill>
                <a:srgbClr val="FFC000"/>
              </a:solidFill>
            </a:endParaRPr>
          </a:p>
          <a:p>
            <a:pPr marL="0" indent="0" algn="ctr">
              <a:buNone/>
            </a:pPr>
            <a:r>
              <a:rPr lang="en-US" sz="9600" b="1" dirty="0">
                <a:solidFill>
                  <a:srgbClr val="FFC000"/>
                </a:solidFill>
              </a:rPr>
              <a:t>Evaluation to Action: Quarterly Reports and Continuous Quality Improvement</a:t>
            </a:r>
          </a:p>
          <a:p>
            <a:pPr marL="0" indent="0" algn="ctr">
              <a:buNone/>
            </a:pPr>
            <a:r>
              <a:rPr lang="en-US" sz="9600" dirty="0">
                <a:solidFill>
                  <a:srgbClr val="FFC000"/>
                </a:solidFill>
              </a:rPr>
              <a:t>P. </a:t>
            </a:r>
            <a:r>
              <a:rPr lang="en-US" sz="9600" dirty="0" err="1">
                <a:solidFill>
                  <a:srgbClr val="FFC000"/>
                </a:solidFill>
              </a:rPr>
              <a:t>Estabrooks</a:t>
            </a:r>
            <a:r>
              <a:rPr lang="en-US" sz="9600" dirty="0">
                <a:solidFill>
                  <a:srgbClr val="FFC000"/>
                </a:solidFill>
              </a:rPr>
              <a:t>, M. Cramer, &amp; J.J. Rohde</a:t>
            </a:r>
          </a:p>
          <a:p>
            <a:pPr marL="0" indent="0" algn="ctr">
              <a:buNone/>
            </a:pPr>
            <a:endParaRPr lang="en-US" sz="9600" dirty="0">
              <a:solidFill>
                <a:srgbClr val="FFC000"/>
              </a:solidFill>
            </a:endParaRPr>
          </a:p>
          <a:p>
            <a:pPr marL="0" indent="0" algn="ctr">
              <a:buNone/>
            </a:pPr>
            <a:r>
              <a:rPr lang="en-US" sz="9600" b="1" dirty="0">
                <a:solidFill>
                  <a:srgbClr val="FFC000"/>
                </a:solidFill>
              </a:rPr>
              <a:t>Increasing the Quality and Quantity of CTR in RI: Comparing Views of Program Leadership and the Local Research Community</a:t>
            </a:r>
          </a:p>
          <a:p>
            <a:pPr marL="0" indent="0" algn="ctr">
              <a:buNone/>
            </a:pPr>
            <a:r>
              <a:rPr lang="en-US" sz="9600" dirty="0" err="1">
                <a:solidFill>
                  <a:srgbClr val="FFC000"/>
                </a:solidFill>
              </a:rPr>
              <a:t>J.Fede</a:t>
            </a:r>
            <a:r>
              <a:rPr lang="en-US" sz="9600" dirty="0">
                <a:solidFill>
                  <a:srgbClr val="FFC000"/>
                </a:solidFill>
              </a:rPr>
              <a:t>, S.J. </a:t>
            </a:r>
            <a:r>
              <a:rPr lang="en-US" sz="9600" dirty="0" err="1">
                <a:solidFill>
                  <a:srgbClr val="FFC000"/>
                </a:solidFill>
              </a:rPr>
              <a:t>Kogut</a:t>
            </a:r>
            <a:r>
              <a:rPr lang="en-US" sz="9600" dirty="0">
                <a:solidFill>
                  <a:srgbClr val="FFC000"/>
                </a:solidFill>
              </a:rPr>
              <a:t>, J.F. Stevenson, A.R. Hayward, &amp; C. Willey</a:t>
            </a:r>
          </a:p>
          <a:p>
            <a:pPr marL="0" indent="0" algn="ctr">
              <a:buNone/>
            </a:pPr>
            <a:endParaRPr lang="en-US" sz="9600" dirty="0">
              <a:solidFill>
                <a:srgbClr val="FFC000"/>
              </a:solidFill>
            </a:endParaRPr>
          </a:p>
          <a:p>
            <a:pPr marL="0" indent="0" algn="ctr">
              <a:buNone/>
            </a:pPr>
            <a:r>
              <a:rPr lang="en-US" sz="9600" b="1" dirty="0">
                <a:solidFill>
                  <a:srgbClr val="FFC000"/>
                </a:solidFill>
              </a:rPr>
              <a:t>Maintenance of Translational Evaluations with a Toolkit of Theories</a:t>
            </a:r>
          </a:p>
          <a:p>
            <a:pPr marL="0" indent="0" algn="ctr">
              <a:buNone/>
            </a:pPr>
            <a:r>
              <a:rPr lang="en-US" sz="9600" dirty="0">
                <a:solidFill>
                  <a:srgbClr val="FFC000"/>
                </a:solidFill>
              </a:rPr>
              <a:t>R. Paranal &amp; J. Harvey</a:t>
            </a:r>
          </a:p>
          <a:p>
            <a:endParaRPr lang="en-US" sz="7000" dirty="0"/>
          </a:p>
          <a:p>
            <a:endParaRPr lang="en-US" sz="7000" dirty="0"/>
          </a:p>
          <a:p>
            <a:pPr marL="0" indent="0" algn="ctr">
              <a:buNone/>
            </a:pPr>
            <a:endParaRPr lang="en-US" sz="9600" dirty="0">
              <a:solidFill>
                <a:srgbClr val="FFC000"/>
              </a:solidFill>
            </a:endParaRPr>
          </a:p>
          <a:p>
            <a:pPr marL="0" indent="0">
              <a:buNone/>
            </a:pPr>
            <a:endParaRPr lang="en-US" sz="9600" i="1" dirty="0"/>
          </a:p>
          <a:p>
            <a:endParaRPr lang="en-US" sz="9600" i="1" dirty="0"/>
          </a:p>
          <a:p>
            <a:endParaRPr lang="en-US" dirty="0"/>
          </a:p>
          <a:p>
            <a:pPr marL="0" indent="0">
              <a:buNone/>
            </a:pPr>
            <a:endParaRPr lang="en-US" dirty="0">
              <a:solidFill>
                <a:srgbClr val="FFC000"/>
              </a:solidFill>
            </a:endParaRPr>
          </a:p>
          <a:p>
            <a:pPr marL="0" indent="0">
              <a:buNone/>
            </a:pPr>
            <a:r>
              <a:rPr lang="en-US" dirty="0">
                <a:solidFill>
                  <a:srgbClr val="FFC000"/>
                </a:solidFill>
              </a:rPr>
              <a:t> </a:t>
            </a:r>
          </a:p>
          <a:p>
            <a:pPr lvl="1"/>
            <a:endParaRPr lang="en-US" dirty="0"/>
          </a:p>
          <a:p>
            <a:pPr lvl="1"/>
            <a:endParaRPr lang="en-US" dirty="0"/>
          </a:p>
        </p:txBody>
      </p:sp>
    </p:spTree>
    <p:extLst>
      <p:ext uri="{BB962C8B-B14F-4D97-AF65-F5344CB8AC3E}">
        <p14:creationId xmlns:p14="http://schemas.microsoft.com/office/powerpoint/2010/main" val="78278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187"/>
            <a:ext cx="7886700" cy="1401097"/>
          </a:xfrm>
        </p:spPr>
        <p:txBody>
          <a:bodyPr>
            <a:normAutofit/>
          </a:bodyPr>
          <a:lstStyle/>
          <a:p>
            <a:pPr algn="ctr"/>
            <a:r>
              <a:rPr lang="en-US" b="1" i="1" dirty="0"/>
              <a:t>Audience participation:</a:t>
            </a:r>
            <a:endParaRPr lang="en-US" b="1" dirty="0">
              <a:latin typeface="+mn-lt"/>
            </a:endParaRPr>
          </a:p>
        </p:txBody>
      </p:sp>
      <p:sp>
        <p:nvSpPr>
          <p:cNvPr id="3" name="Content Placeholder 2"/>
          <p:cNvSpPr>
            <a:spLocks noGrp="1"/>
          </p:cNvSpPr>
          <p:nvPr>
            <p:ph idx="1"/>
          </p:nvPr>
        </p:nvSpPr>
        <p:spPr>
          <a:xfrm>
            <a:off x="448733" y="1690689"/>
            <a:ext cx="8246533" cy="4882125"/>
          </a:xfrm>
        </p:spPr>
        <p:txBody>
          <a:bodyPr>
            <a:normAutofit fontScale="40000" lnSpcReduction="20000"/>
          </a:bodyPr>
          <a:lstStyle/>
          <a:p>
            <a:pPr marL="0" indent="0">
              <a:buNone/>
            </a:pPr>
            <a:endParaRPr lang="en-US" sz="9600" i="1" dirty="0"/>
          </a:p>
          <a:p>
            <a:pPr marL="0" indent="0">
              <a:buNone/>
            </a:pPr>
            <a:endParaRPr lang="en-US" sz="4800" i="1" dirty="0"/>
          </a:p>
          <a:p>
            <a:r>
              <a:rPr lang="en-US" sz="9600" i="1" dirty="0"/>
              <a:t>Hold discussion questions and comments until all presenters and the Discussant have finished</a:t>
            </a:r>
          </a:p>
          <a:p>
            <a:endParaRPr lang="en-US" sz="9600" i="1" dirty="0"/>
          </a:p>
          <a:p>
            <a:r>
              <a:rPr lang="en-US" sz="9600" i="1" dirty="0"/>
              <a:t>Ask clarification questions at any time</a:t>
            </a:r>
          </a:p>
          <a:p>
            <a:endParaRPr lang="en-US" sz="9600" i="1" dirty="0"/>
          </a:p>
          <a:p>
            <a:endParaRPr lang="en-US" dirty="0"/>
          </a:p>
          <a:p>
            <a:pPr marL="0" indent="0">
              <a:buNone/>
            </a:pPr>
            <a:endParaRPr lang="en-US" dirty="0">
              <a:solidFill>
                <a:srgbClr val="FFC000"/>
              </a:solidFill>
            </a:endParaRPr>
          </a:p>
          <a:p>
            <a:pPr marL="0" indent="0">
              <a:buNone/>
            </a:pPr>
            <a:r>
              <a:rPr lang="en-US" dirty="0">
                <a:solidFill>
                  <a:srgbClr val="FFC000"/>
                </a:solidFill>
              </a:rPr>
              <a:t> </a:t>
            </a:r>
          </a:p>
          <a:p>
            <a:pPr lvl="1"/>
            <a:endParaRPr lang="en-US" dirty="0"/>
          </a:p>
          <a:p>
            <a:pPr lvl="1"/>
            <a:endParaRPr lang="en-US" dirty="0"/>
          </a:p>
        </p:txBody>
      </p:sp>
    </p:spTree>
    <p:extLst>
      <p:ext uri="{BB962C8B-B14F-4D97-AF65-F5344CB8AC3E}">
        <p14:creationId xmlns:p14="http://schemas.microsoft.com/office/powerpoint/2010/main" val="26560481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54077</TotalTime>
  <Words>833</Words>
  <Application>Microsoft Macintosh PowerPoint</Application>
  <PresentationFormat>Letter Paper (8.5x11 in)</PresentationFormat>
  <Paragraphs>145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Using Collaborative/Participatory Evaluation Methods to Give Voice to Stakeholders in Clinical and Translational Research</vt:lpstr>
      <vt:lpstr>Acknowledgement</vt:lpstr>
      <vt:lpstr>IDeA-CTR </vt:lpstr>
      <vt:lpstr>Required Key Component Activities (KCAs) </vt:lpstr>
      <vt:lpstr>IDeA Program Infrastructure for Clinical and Translational Research (IDeA-CTR)</vt:lpstr>
      <vt:lpstr>Themes for This Session</vt:lpstr>
      <vt:lpstr>Themes for This Session</vt:lpstr>
      <vt:lpstr>Today’s Presentations</vt:lpstr>
      <vt:lpstr>Audience participation:</vt:lpstr>
      <vt:lpstr>Today’s Presentations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Review Feedback  to Guide  Assessment Capacity-Building</dc:title>
  <dc:subject/>
  <dc:creator>Elaine Finan</dc:creator>
  <cp:keywords/>
  <dc:description/>
  <cp:lastModifiedBy>John Stevenson</cp:lastModifiedBy>
  <cp:revision>352</cp:revision>
  <cp:lastPrinted>2017-11-05T20:43:44Z</cp:lastPrinted>
  <dcterms:created xsi:type="dcterms:W3CDTF">2017-04-06T15:53:04Z</dcterms:created>
  <dcterms:modified xsi:type="dcterms:W3CDTF">2018-10-28T16:09:17Z</dcterms:modified>
  <cp:category/>
</cp:coreProperties>
</file>