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48" r:id="rId1"/>
  </p:sldMasterIdLst>
  <p:notesMasterIdLst>
    <p:notesMasterId r:id="rId29"/>
  </p:notesMasterIdLst>
  <p:sldIdLst>
    <p:sldId id="269" r:id="rId2"/>
    <p:sldId id="296" r:id="rId3"/>
    <p:sldId id="307" r:id="rId4"/>
    <p:sldId id="293" r:id="rId5"/>
    <p:sldId id="308" r:id="rId6"/>
    <p:sldId id="309" r:id="rId7"/>
    <p:sldId id="311" r:id="rId8"/>
    <p:sldId id="312" r:id="rId9"/>
    <p:sldId id="313" r:id="rId10"/>
    <p:sldId id="327" r:id="rId11"/>
    <p:sldId id="328" r:id="rId12"/>
    <p:sldId id="329" r:id="rId13"/>
    <p:sldId id="332" r:id="rId14"/>
    <p:sldId id="333" r:id="rId15"/>
    <p:sldId id="314" r:id="rId16"/>
    <p:sldId id="315" r:id="rId17"/>
    <p:sldId id="317" r:id="rId18"/>
    <p:sldId id="318" r:id="rId19"/>
    <p:sldId id="319" r:id="rId20"/>
    <p:sldId id="320" r:id="rId21"/>
    <p:sldId id="321" r:id="rId22"/>
    <p:sldId id="322" r:id="rId23"/>
    <p:sldId id="323" r:id="rId24"/>
    <p:sldId id="324" r:id="rId25"/>
    <p:sldId id="325" r:id="rId26"/>
    <p:sldId id="326" r:id="rId27"/>
    <p:sldId id="26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972" autoAdjust="0"/>
  </p:normalViewPr>
  <p:slideViewPr>
    <p:cSldViewPr>
      <p:cViewPr varScale="1">
        <p:scale>
          <a:sx n="44" d="100"/>
          <a:sy n="44" d="100"/>
        </p:scale>
        <p:origin x="-1258" y="-7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65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DEBC0B-633C-4929-A5EC-4921A8904A3C}" type="datetimeFigureOut">
              <a:rPr lang="en-US" smtClean="0"/>
              <a:pPr/>
              <a:t>10/24/2012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328582-7DB9-48C6-95E9-97889A9C015C}" type="slidenum">
              <a:rPr lang="en-US" smtClean="0"/>
              <a:pPr/>
              <a:t>‹#›</a:t>
            </a:fld>
            <a:endParaRPr lang="en-US"/>
          </a:p>
        </p:txBody>
      </p:sp>
    </p:spTree>
    <p:extLst>
      <p:ext uri="{BB962C8B-B14F-4D97-AF65-F5344CB8AC3E}">
        <p14:creationId xmlns:p14="http://schemas.microsoft.com/office/powerpoint/2010/main" val="3810688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use other types of case studies: Yin</a:t>
            </a:r>
            <a:endParaRPr lang="en-US" dirty="0"/>
          </a:p>
        </p:txBody>
      </p:sp>
      <p:sp>
        <p:nvSpPr>
          <p:cNvPr id="4" name="Slide Number Placeholder 3"/>
          <p:cNvSpPr>
            <a:spLocks noGrp="1"/>
          </p:cNvSpPr>
          <p:nvPr>
            <p:ph type="sldNum" sz="quarter" idx="10"/>
          </p:nvPr>
        </p:nvSpPr>
        <p:spPr/>
        <p:txBody>
          <a:bodyPr/>
          <a:lstStyle/>
          <a:p>
            <a:fld id="{19328582-7DB9-48C6-95E9-97889A9C015C}" type="slidenum">
              <a:rPr lang="en-US" smtClean="0"/>
              <a:pPr/>
              <a:t>1</a:t>
            </a:fld>
            <a:endParaRPr lang="en-US"/>
          </a:p>
        </p:txBody>
      </p:sp>
    </p:spTree>
    <p:extLst>
      <p:ext uri="{BB962C8B-B14F-4D97-AF65-F5344CB8AC3E}">
        <p14:creationId xmlns:p14="http://schemas.microsoft.com/office/powerpoint/2010/main" val="8937024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328582-7DB9-48C6-95E9-97889A9C015C}" type="slidenum">
              <a:rPr lang="en-US" smtClean="0"/>
              <a:pPr/>
              <a:t>13</a:t>
            </a:fld>
            <a:endParaRPr lang="en-US"/>
          </a:p>
        </p:txBody>
      </p:sp>
    </p:spTree>
    <p:extLst>
      <p:ext uri="{BB962C8B-B14F-4D97-AF65-F5344CB8AC3E}">
        <p14:creationId xmlns:p14="http://schemas.microsoft.com/office/powerpoint/2010/main" val="20850657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328582-7DB9-48C6-95E9-97889A9C015C}" type="slidenum">
              <a:rPr lang="en-US" smtClean="0"/>
              <a:pPr/>
              <a:t>14</a:t>
            </a:fld>
            <a:endParaRPr lang="en-US"/>
          </a:p>
        </p:txBody>
      </p:sp>
    </p:spTree>
    <p:extLst>
      <p:ext uri="{BB962C8B-B14F-4D97-AF65-F5344CB8AC3E}">
        <p14:creationId xmlns:p14="http://schemas.microsoft.com/office/powerpoint/2010/main" val="20850657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2400" dirty="0" smtClean="0">
                <a:latin typeface="Cambria" pitchFamily="18" charset="0"/>
              </a:rPr>
              <a:t>Semi-structured interviews </a:t>
            </a:r>
          </a:p>
          <a:p>
            <a:pPr lvl="1">
              <a:buFont typeface="Arial" pitchFamily="34" charset="0"/>
              <a:buChar char="•"/>
            </a:pPr>
            <a:r>
              <a:rPr lang="en-US" sz="2400" dirty="0" smtClean="0">
                <a:latin typeface="Cambria" pitchFamily="18" charset="0"/>
              </a:rPr>
              <a:t>All 3 of the 2008-2011 TL1 students</a:t>
            </a:r>
          </a:p>
          <a:p>
            <a:pPr lvl="1">
              <a:buFont typeface="Arial" pitchFamily="34" charset="0"/>
              <a:buChar char="•"/>
            </a:pPr>
            <a:r>
              <a:rPr lang="en-US" sz="2400" dirty="0" smtClean="0">
                <a:latin typeface="Cambria" pitchFamily="18" charset="0"/>
              </a:rPr>
              <a:t>One with a graduate</a:t>
            </a:r>
          </a:p>
          <a:p>
            <a:pPr lvl="1">
              <a:buFont typeface="Arial" pitchFamily="34" charset="0"/>
              <a:buChar char="•"/>
            </a:pPr>
            <a:r>
              <a:rPr lang="en-US" sz="2400" dirty="0" smtClean="0">
                <a:latin typeface="Cambria" pitchFamily="18" charset="0"/>
              </a:rPr>
              <a:t>TL1 Director and REACH (Education core) Director</a:t>
            </a:r>
          </a:p>
          <a:p>
            <a:r>
              <a:rPr lang="en-US" sz="2400" dirty="0" smtClean="0">
                <a:latin typeface="Cambria" pitchFamily="18" charset="0"/>
              </a:rPr>
              <a:t>Triangulation of data sources and methods</a:t>
            </a:r>
          </a:p>
          <a:p>
            <a:pPr lvl="1">
              <a:buFont typeface="Arial" pitchFamily="34" charset="0"/>
              <a:buChar char="•"/>
            </a:pPr>
            <a:r>
              <a:rPr lang="en-US" sz="2400" dirty="0" smtClean="0">
                <a:latin typeface="Cambria" pitchFamily="18" charset="0"/>
              </a:rPr>
              <a:t>Participant observation, semi-structured interviews document review, CCTS user data base</a:t>
            </a:r>
          </a:p>
          <a:p>
            <a:r>
              <a:rPr lang="en-US" sz="2400" dirty="0" smtClean="0">
                <a:latin typeface="Cambria" pitchFamily="18" charset="0"/>
              </a:rPr>
              <a:t>Cross case analysis </a:t>
            </a:r>
          </a:p>
          <a:p>
            <a:r>
              <a:rPr lang="en-US" sz="2400" dirty="0" err="1" smtClean="0">
                <a:latin typeface="Cambria" pitchFamily="18" charset="0"/>
              </a:rPr>
              <a:t>Atlas.ti</a:t>
            </a:r>
            <a:r>
              <a:rPr lang="en-US" sz="2400" dirty="0" smtClean="0">
                <a:latin typeface="Cambria" pitchFamily="18" charset="0"/>
              </a:rPr>
              <a:t> software v. 6</a:t>
            </a:r>
          </a:p>
          <a:p>
            <a:endParaRPr lang="en-US" dirty="0"/>
          </a:p>
        </p:txBody>
      </p:sp>
      <p:sp>
        <p:nvSpPr>
          <p:cNvPr id="4" name="Slide Number Placeholder 3"/>
          <p:cNvSpPr>
            <a:spLocks noGrp="1"/>
          </p:cNvSpPr>
          <p:nvPr>
            <p:ph type="sldNum" sz="quarter" idx="10"/>
          </p:nvPr>
        </p:nvSpPr>
        <p:spPr/>
        <p:txBody>
          <a:bodyPr/>
          <a:lstStyle/>
          <a:p>
            <a:fld id="{19328582-7DB9-48C6-95E9-97889A9C015C}" type="slidenum">
              <a:rPr lang="en-US" smtClean="0"/>
              <a:pPr/>
              <a:t>15</a:t>
            </a:fld>
            <a:endParaRPr lang="en-US"/>
          </a:p>
        </p:txBody>
      </p:sp>
    </p:spTree>
    <p:extLst>
      <p:ext uri="{BB962C8B-B14F-4D97-AF65-F5344CB8AC3E}">
        <p14:creationId xmlns:p14="http://schemas.microsoft.com/office/powerpoint/2010/main" val="1468994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pPr>
              <a:lnSpc>
                <a:spcPct val="120000"/>
              </a:lnSpc>
              <a:spcBef>
                <a:spcPts val="1200"/>
              </a:spcBef>
            </a:pPr>
            <a:r>
              <a:rPr lang="en-US" sz="3600" i="1" dirty="0" smtClean="0">
                <a:latin typeface="Cambria" pitchFamily="18" charset="0"/>
              </a:rPr>
              <a:t>Documenting Cases: </a:t>
            </a:r>
            <a:r>
              <a:rPr lang="en-US" sz="3600" dirty="0" smtClean="0">
                <a:latin typeface="Cambria" pitchFamily="18" charset="0"/>
              </a:rPr>
              <a:t>Brinkerhoff’s Impact Profile</a:t>
            </a:r>
          </a:p>
          <a:p>
            <a:pPr lvl="1">
              <a:lnSpc>
                <a:spcPct val="120000"/>
              </a:lnSpc>
              <a:spcBef>
                <a:spcPts val="1200"/>
              </a:spcBef>
              <a:buFont typeface="Arial" pitchFamily="34" charset="0"/>
              <a:buChar char="•"/>
            </a:pPr>
            <a:r>
              <a:rPr lang="en-US" sz="3600" dirty="0" smtClean="0">
                <a:latin typeface="Cambria" pitchFamily="18" charset="0"/>
              </a:rPr>
              <a:t>Impact at a Glance (a brief summary of the overall impact and immediate outcomes). </a:t>
            </a:r>
          </a:p>
          <a:p>
            <a:pPr lvl="1">
              <a:lnSpc>
                <a:spcPct val="120000"/>
              </a:lnSpc>
              <a:spcBef>
                <a:spcPts val="1200"/>
              </a:spcBef>
              <a:buFont typeface="Arial" pitchFamily="34" charset="0"/>
              <a:buChar char="•"/>
            </a:pPr>
            <a:r>
              <a:rPr lang="en-US" sz="3600" i="1" dirty="0" smtClean="0">
                <a:latin typeface="Cambria" pitchFamily="18" charset="0"/>
              </a:rPr>
              <a:t>Impact Story: </a:t>
            </a:r>
            <a:r>
              <a:rPr lang="en-US" sz="3600" dirty="0" smtClean="0">
                <a:latin typeface="Cambria" pitchFamily="18" charset="0"/>
              </a:rPr>
              <a:t>Background and setting. </a:t>
            </a:r>
          </a:p>
          <a:p>
            <a:pPr lvl="1">
              <a:lnSpc>
                <a:spcPct val="120000"/>
              </a:lnSpc>
              <a:spcBef>
                <a:spcPts val="1200"/>
              </a:spcBef>
              <a:buFont typeface="Arial" pitchFamily="34" charset="0"/>
              <a:buChar char="•"/>
            </a:pPr>
            <a:r>
              <a:rPr lang="en-US" sz="3600" i="1" dirty="0" smtClean="0">
                <a:latin typeface="Cambria" pitchFamily="18" charset="0"/>
              </a:rPr>
              <a:t>Impact Story: </a:t>
            </a:r>
            <a:r>
              <a:rPr lang="en-US" sz="3600" dirty="0" smtClean="0">
                <a:latin typeface="Cambria" pitchFamily="18" charset="0"/>
              </a:rPr>
              <a:t>Immediate outcomes. See LM “Outputs”</a:t>
            </a:r>
          </a:p>
          <a:p>
            <a:pPr lvl="1">
              <a:lnSpc>
                <a:spcPct val="120000"/>
              </a:lnSpc>
              <a:spcBef>
                <a:spcPts val="1200"/>
              </a:spcBef>
              <a:buFont typeface="Arial" pitchFamily="34" charset="0"/>
              <a:buChar char="•"/>
            </a:pPr>
            <a:r>
              <a:rPr lang="en-US" sz="3600" i="1" dirty="0" smtClean="0">
                <a:latin typeface="Cambria" pitchFamily="18" charset="0"/>
              </a:rPr>
              <a:t>Impact Story: </a:t>
            </a:r>
            <a:r>
              <a:rPr lang="en-US" sz="3600" dirty="0" smtClean="0">
                <a:latin typeface="Cambria" pitchFamily="18" charset="0"/>
              </a:rPr>
              <a:t>Organizational impact. See LM “Short term outcomes, Long term outcomes and Evaluation Questions”</a:t>
            </a:r>
          </a:p>
          <a:p>
            <a:pPr lvl="1">
              <a:lnSpc>
                <a:spcPct val="120000"/>
              </a:lnSpc>
              <a:spcBef>
                <a:spcPts val="1200"/>
              </a:spcBef>
              <a:buFont typeface="Arial" pitchFamily="34" charset="0"/>
              <a:buChar char="•"/>
            </a:pPr>
            <a:r>
              <a:rPr lang="en-US" sz="3600" i="1" dirty="0" smtClean="0">
                <a:latin typeface="Cambria" pitchFamily="18" charset="0"/>
              </a:rPr>
              <a:t>Impact Story: </a:t>
            </a:r>
            <a:r>
              <a:rPr lang="en-US" sz="3600" dirty="0" smtClean="0">
                <a:latin typeface="Cambria" pitchFamily="18" charset="0"/>
              </a:rPr>
              <a:t>What helped and what did not.</a:t>
            </a:r>
          </a:p>
          <a:p>
            <a:endParaRPr lang="en-US" dirty="0"/>
          </a:p>
        </p:txBody>
      </p:sp>
      <p:sp>
        <p:nvSpPr>
          <p:cNvPr id="4" name="Slide Number Placeholder 3"/>
          <p:cNvSpPr>
            <a:spLocks noGrp="1"/>
          </p:cNvSpPr>
          <p:nvPr>
            <p:ph type="sldNum" sz="quarter" idx="10"/>
          </p:nvPr>
        </p:nvSpPr>
        <p:spPr/>
        <p:txBody>
          <a:bodyPr/>
          <a:lstStyle/>
          <a:p>
            <a:fld id="{19328582-7DB9-48C6-95E9-97889A9C015C}" type="slidenum">
              <a:rPr lang="en-US" smtClean="0"/>
              <a:pPr/>
              <a:t>16</a:t>
            </a:fld>
            <a:endParaRPr lang="en-US"/>
          </a:p>
        </p:txBody>
      </p:sp>
    </p:spTree>
    <p:extLst>
      <p:ext uri="{BB962C8B-B14F-4D97-AF65-F5344CB8AC3E}">
        <p14:creationId xmlns:p14="http://schemas.microsoft.com/office/powerpoint/2010/main" val="7239831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02336" lvl="1" indent="0">
              <a:lnSpc>
                <a:spcPct val="115000"/>
              </a:lnSpc>
              <a:spcBef>
                <a:spcPts val="0"/>
              </a:spcBef>
              <a:buNone/>
            </a:pPr>
            <a:r>
              <a:rPr lang="en-US" sz="2000" dirty="0" smtClean="0">
                <a:solidFill>
                  <a:srgbClr val="000000"/>
                </a:solidFill>
                <a:latin typeface="Trebuchet MS" pitchFamily="34" charset="0"/>
                <a:ea typeface="Georgia"/>
              </a:rPr>
              <a:t> (Instead told us benefits of the program . . .) </a:t>
            </a:r>
          </a:p>
          <a:p>
            <a:pPr marL="402336" lvl="1" indent="0">
              <a:lnSpc>
                <a:spcPct val="115000"/>
              </a:lnSpc>
              <a:spcBef>
                <a:spcPts val="0"/>
              </a:spcBef>
              <a:buNone/>
            </a:pPr>
            <a:endParaRPr lang="en-US" sz="2000" dirty="0" smtClean="0">
              <a:solidFill>
                <a:srgbClr val="000000"/>
              </a:solidFill>
              <a:latin typeface="Trebuchet MS" pitchFamily="34" charset="0"/>
              <a:ea typeface="Georgia"/>
            </a:endParaRPr>
          </a:p>
          <a:p>
            <a:pPr marL="402336" lvl="1" indent="0">
              <a:lnSpc>
                <a:spcPct val="115000"/>
              </a:lnSpc>
              <a:spcBef>
                <a:spcPts val="0"/>
              </a:spcBef>
              <a:buNone/>
            </a:pPr>
            <a:r>
              <a:rPr lang="en-US" sz="2000" dirty="0" smtClean="0">
                <a:solidFill>
                  <a:srgbClr val="000000"/>
                </a:solidFill>
                <a:latin typeface="Trebuchet MS" pitchFamily="34" charset="0"/>
                <a:ea typeface="Georgia"/>
              </a:rPr>
              <a:t>Educational fund gives them a sense of ownership</a:t>
            </a:r>
          </a:p>
          <a:p>
            <a:pPr marL="658368" lvl="2" indent="0">
              <a:lnSpc>
                <a:spcPct val="115000"/>
              </a:lnSpc>
              <a:spcBef>
                <a:spcPts val="0"/>
              </a:spcBef>
              <a:buNone/>
            </a:pPr>
            <a:r>
              <a:rPr lang="en-US" sz="2000" dirty="0" smtClean="0">
                <a:solidFill>
                  <a:srgbClr val="000000"/>
                </a:solidFill>
                <a:latin typeface="Trebuchet MS" pitchFamily="34" charset="0"/>
                <a:ea typeface="Georgia"/>
              </a:rPr>
              <a:t>Control over their own experiments, like what you can buy</a:t>
            </a:r>
          </a:p>
          <a:p>
            <a:pPr marL="658368" lvl="2" indent="0">
              <a:lnSpc>
                <a:spcPct val="115000"/>
              </a:lnSpc>
              <a:spcBef>
                <a:spcPts val="0"/>
              </a:spcBef>
              <a:spcAft>
                <a:spcPts val="600"/>
              </a:spcAft>
              <a:buNone/>
            </a:pPr>
            <a:r>
              <a:rPr lang="en-US" sz="2000" dirty="0" smtClean="0">
                <a:solidFill>
                  <a:srgbClr val="000000"/>
                </a:solidFill>
                <a:latin typeface="Trebuchet MS" pitchFamily="34" charset="0"/>
                <a:ea typeface="Georgia"/>
              </a:rPr>
              <a:t>Pursue your research in a certain direction that maybe your PI doesn’t necessarily agree with and wouldn't want to pay for.</a:t>
            </a:r>
          </a:p>
          <a:p>
            <a:endParaRPr lang="en-US" dirty="0"/>
          </a:p>
        </p:txBody>
      </p:sp>
      <p:sp>
        <p:nvSpPr>
          <p:cNvPr id="4" name="Slide Number Placeholder 3"/>
          <p:cNvSpPr>
            <a:spLocks noGrp="1"/>
          </p:cNvSpPr>
          <p:nvPr>
            <p:ph type="sldNum" sz="quarter" idx="10"/>
          </p:nvPr>
        </p:nvSpPr>
        <p:spPr/>
        <p:txBody>
          <a:bodyPr/>
          <a:lstStyle/>
          <a:p>
            <a:fld id="{19328582-7DB9-48C6-95E9-97889A9C015C}" type="slidenum">
              <a:rPr lang="en-US" smtClean="0"/>
              <a:pPr/>
              <a:t>20</a:t>
            </a:fld>
            <a:endParaRPr lang="en-US"/>
          </a:p>
        </p:txBody>
      </p:sp>
    </p:spTree>
    <p:extLst>
      <p:ext uri="{BB962C8B-B14F-4D97-AF65-F5344CB8AC3E}">
        <p14:creationId xmlns:p14="http://schemas.microsoft.com/office/powerpoint/2010/main" val="1378151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328582-7DB9-48C6-95E9-97889A9C015C}" type="slidenum">
              <a:rPr lang="en-US" smtClean="0"/>
              <a:pPr/>
              <a:t>24</a:t>
            </a:fld>
            <a:endParaRPr lang="en-US"/>
          </a:p>
        </p:txBody>
      </p:sp>
    </p:spTree>
    <p:extLst>
      <p:ext uri="{BB962C8B-B14F-4D97-AF65-F5344CB8AC3E}">
        <p14:creationId xmlns:p14="http://schemas.microsoft.com/office/powerpoint/2010/main" val="3683720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latin typeface="Cambria" pitchFamily="18" charset="0"/>
              </a:rPr>
              <a:t>Focusing and planning the SCM same as tailoring</a:t>
            </a:r>
          </a:p>
          <a:p>
            <a:endParaRPr lang="en-US" dirty="0"/>
          </a:p>
        </p:txBody>
      </p:sp>
      <p:sp>
        <p:nvSpPr>
          <p:cNvPr id="4" name="Slide Number Placeholder 3"/>
          <p:cNvSpPr>
            <a:spLocks noGrp="1"/>
          </p:cNvSpPr>
          <p:nvPr>
            <p:ph type="sldNum" sz="quarter" idx="10"/>
          </p:nvPr>
        </p:nvSpPr>
        <p:spPr/>
        <p:txBody>
          <a:bodyPr/>
          <a:lstStyle/>
          <a:p>
            <a:fld id="{19328582-7DB9-48C6-95E9-97889A9C015C}" type="slidenum">
              <a:rPr lang="en-US" smtClean="0"/>
              <a:pPr/>
              <a:t>3</a:t>
            </a:fld>
            <a:endParaRPr lang="en-US"/>
          </a:p>
        </p:txBody>
      </p:sp>
    </p:spTree>
    <p:extLst>
      <p:ext uri="{BB962C8B-B14F-4D97-AF65-F5344CB8AC3E}">
        <p14:creationId xmlns:p14="http://schemas.microsoft.com/office/powerpoint/2010/main" val="1993940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02336" lvl="1" indent="0">
              <a:buNone/>
            </a:pPr>
            <a:r>
              <a:rPr lang="en-US" dirty="0" smtClean="0">
                <a:latin typeface="Cambria" pitchFamily="18" charset="0"/>
              </a:rPr>
              <a:t>surveys, interviews and other familiar tools</a:t>
            </a:r>
          </a:p>
          <a:p>
            <a:pPr marL="402336" lvl="1" indent="0">
              <a:buNone/>
            </a:pPr>
            <a:endParaRPr lang="en-US" dirty="0" smtClean="0">
              <a:latin typeface="Cambria" pitchFamily="18" charset="0"/>
            </a:endParaRPr>
          </a:p>
          <a:p>
            <a:endParaRPr lang="en-US" dirty="0"/>
          </a:p>
        </p:txBody>
      </p:sp>
      <p:sp>
        <p:nvSpPr>
          <p:cNvPr id="4" name="Slide Number Placeholder 3"/>
          <p:cNvSpPr>
            <a:spLocks noGrp="1"/>
          </p:cNvSpPr>
          <p:nvPr>
            <p:ph type="sldNum" sz="quarter" idx="10"/>
          </p:nvPr>
        </p:nvSpPr>
        <p:spPr/>
        <p:txBody>
          <a:bodyPr/>
          <a:lstStyle/>
          <a:p>
            <a:fld id="{19328582-7DB9-48C6-95E9-97889A9C015C}" type="slidenum">
              <a:rPr lang="en-US" smtClean="0"/>
              <a:pPr/>
              <a:t>4</a:t>
            </a:fld>
            <a:endParaRPr lang="en-US"/>
          </a:p>
        </p:txBody>
      </p:sp>
    </p:spTree>
    <p:extLst>
      <p:ext uri="{BB962C8B-B14F-4D97-AF65-F5344CB8AC3E}">
        <p14:creationId xmlns:p14="http://schemas.microsoft.com/office/powerpoint/2010/main" val="24107150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Defines what success should look like.</a:t>
            </a:r>
          </a:p>
          <a:p>
            <a:r>
              <a:rPr lang="en-US" dirty="0" smtClean="0"/>
              <a:t>The logic model for the TL1s fits this criterion.</a:t>
            </a:r>
          </a:p>
          <a:p>
            <a:r>
              <a:rPr lang="en-US" dirty="0" smtClean="0"/>
              <a:t>Edited as needed based on findings.</a:t>
            </a:r>
          </a:p>
          <a:p>
            <a:endParaRPr lang="en-US" dirty="0"/>
          </a:p>
        </p:txBody>
      </p:sp>
      <p:sp>
        <p:nvSpPr>
          <p:cNvPr id="4" name="Slide Number Placeholder 3"/>
          <p:cNvSpPr>
            <a:spLocks noGrp="1"/>
          </p:cNvSpPr>
          <p:nvPr>
            <p:ph type="sldNum" sz="quarter" idx="10"/>
          </p:nvPr>
        </p:nvSpPr>
        <p:spPr/>
        <p:txBody>
          <a:bodyPr/>
          <a:lstStyle/>
          <a:p>
            <a:fld id="{19328582-7DB9-48C6-95E9-97889A9C015C}" type="slidenum">
              <a:rPr lang="en-US" smtClean="0"/>
              <a:pPr/>
              <a:t>5</a:t>
            </a:fld>
            <a:endParaRPr lang="en-US"/>
          </a:p>
        </p:txBody>
      </p:sp>
    </p:spTree>
    <p:extLst>
      <p:ext uri="{BB962C8B-B14F-4D97-AF65-F5344CB8AC3E}">
        <p14:creationId xmlns:p14="http://schemas.microsoft.com/office/powerpoint/2010/main" val="3320790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MONETary</a:t>
            </a:r>
            <a:r>
              <a:rPr lang="en-US" dirty="0" smtClean="0"/>
              <a:t>:</a:t>
            </a:r>
            <a:r>
              <a:rPr lang="en-US" baseline="0" dirty="0" smtClean="0"/>
              <a:t>  $$ seemed to be the biggest benefit to the student</a:t>
            </a:r>
            <a:endParaRPr lang="en-US" dirty="0"/>
          </a:p>
        </p:txBody>
      </p:sp>
      <p:sp>
        <p:nvSpPr>
          <p:cNvPr id="4" name="Slide Number Placeholder 3"/>
          <p:cNvSpPr>
            <a:spLocks noGrp="1"/>
          </p:cNvSpPr>
          <p:nvPr>
            <p:ph type="sldNum" sz="quarter" idx="10"/>
          </p:nvPr>
        </p:nvSpPr>
        <p:spPr/>
        <p:txBody>
          <a:bodyPr/>
          <a:lstStyle/>
          <a:p>
            <a:fld id="{19328582-7DB9-48C6-95E9-97889A9C015C}" type="slidenum">
              <a:rPr lang="en-US" smtClean="0"/>
              <a:pPr/>
              <a:t>8</a:t>
            </a:fld>
            <a:endParaRPr lang="en-US"/>
          </a:p>
        </p:txBody>
      </p:sp>
    </p:spTree>
    <p:extLst>
      <p:ext uri="{BB962C8B-B14F-4D97-AF65-F5344CB8AC3E}">
        <p14:creationId xmlns:p14="http://schemas.microsoft.com/office/powerpoint/2010/main" val="150987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328582-7DB9-48C6-95E9-97889A9C015C}" type="slidenum">
              <a:rPr lang="en-US" smtClean="0"/>
              <a:pPr/>
              <a:t>9</a:t>
            </a:fld>
            <a:endParaRPr lang="en-US"/>
          </a:p>
        </p:txBody>
      </p:sp>
    </p:spTree>
    <p:extLst>
      <p:ext uri="{BB962C8B-B14F-4D97-AF65-F5344CB8AC3E}">
        <p14:creationId xmlns:p14="http://schemas.microsoft.com/office/powerpoint/2010/main" val="20850657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328582-7DB9-48C6-95E9-97889A9C015C}" type="slidenum">
              <a:rPr lang="en-US" smtClean="0"/>
              <a:pPr/>
              <a:t>10</a:t>
            </a:fld>
            <a:endParaRPr lang="en-US"/>
          </a:p>
        </p:txBody>
      </p:sp>
    </p:spTree>
    <p:extLst>
      <p:ext uri="{BB962C8B-B14F-4D97-AF65-F5344CB8AC3E}">
        <p14:creationId xmlns:p14="http://schemas.microsoft.com/office/powerpoint/2010/main" val="2085065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328582-7DB9-48C6-95E9-97889A9C015C}" type="slidenum">
              <a:rPr lang="en-US" smtClean="0"/>
              <a:pPr/>
              <a:t>11</a:t>
            </a:fld>
            <a:endParaRPr lang="en-US"/>
          </a:p>
        </p:txBody>
      </p:sp>
    </p:spTree>
    <p:extLst>
      <p:ext uri="{BB962C8B-B14F-4D97-AF65-F5344CB8AC3E}">
        <p14:creationId xmlns:p14="http://schemas.microsoft.com/office/powerpoint/2010/main" val="20850657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328582-7DB9-48C6-95E9-97889A9C015C}" type="slidenum">
              <a:rPr lang="en-US" smtClean="0"/>
              <a:pPr/>
              <a:t>12</a:t>
            </a:fld>
            <a:endParaRPr lang="en-US"/>
          </a:p>
        </p:txBody>
      </p:sp>
    </p:spTree>
    <p:extLst>
      <p:ext uri="{BB962C8B-B14F-4D97-AF65-F5344CB8AC3E}">
        <p14:creationId xmlns:p14="http://schemas.microsoft.com/office/powerpoint/2010/main" val="2085065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pPr>
              <a:defRPr/>
            </a:pPr>
            <a:endParaRPr lang="en-US">
              <a:solidFill>
                <a:srgbClr val="000000"/>
              </a:solidFill>
            </a:endParaRPr>
          </a:p>
        </p:txBody>
      </p:sp>
      <p:sp>
        <p:nvSpPr>
          <p:cNvPr id="20" name="Footer Placeholder 19"/>
          <p:cNvSpPr>
            <a:spLocks noGrp="1"/>
          </p:cNvSpPr>
          <p:nvPr>
            <p:ph type="ftr" sz="quarter" idx="11"/>
          </p:nvPr>
        </p:nvSpPr>
        <p:spPr/>
        <p:txBody>
          <a:bodyPr/>
          <a:lstStyle>
            <a:extLst/>
          </a:lstStyle>
          <a:p>
            <a:pPr>
              <a:defRPr/>
            </a:pPr>
            <a:endParaRPr lang="en-US">
              <a:solidFill>
                <a:srgbClr val="000000"/>
              </a:solidFill>
            </a:endParaRPr>
          </a:p>
        </p:txBody>
      </p:sp>
      <p:sp>
        <p:nvSpPr>
          <p:cNvPr id="10" name="Slide Number Placeholder 9"/>
          <p:cNvSpPr>
            <a:spLocks noGrp="1"/>
          </p:cNvSpPr>
          <p:nvPr>
            <p:ph type="sldNum" sz="quarter" idx="12"/>
          </p:nvPr>
        </p:nvSpPr>
        <p:spPr/>
        <p:txBody>
          <a:bodyPr/>
          <a:lstStyle>
            <a:extLst/>
          </a:lstStyle>
          <a:p>
            <a:pPr>
              <a:defRPr/>
            </a:pPr>
            <a:fld id="{4D52AA84-548A-4698-83AB-752576C0D76F}" type="slidenum">
              <a:rPr lang="en-US" smtClean="0">
                <a:solidFill>
                  <a:srgbClr val="000000"/>
                </a:solidFill>
              </a:rPr>
              <a:pPr>
                <a:defRPr/>
              </a:pPr>
              <a:t>‹#›</a:t>
            </a:fld>
            <a:endParaRPr lang="en-US">
              <a:solidFill>
                <a:srgbClr val="000000"/>
              </a:solidFill>
            </a:endParaRP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extLst/>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extLst/>
          </a:lstStyle>
          <a:p>
            <a:pPr>
              <a:defRPr/>
            </a:pPr>
            <a:fld id="{7710DD0E-28F8-4E6C-8D58-C538565124B0}" type="slidenum">
              <a:rPr lang="en-US" smtClean="0">
                <a:solidFill>
                  <a:srgbClr val="000000"/>
                </a:solidFill>
              </a:rPr>
              <a:pPr>
                <a:defRPr/>
              </a:pPr>
              <a:t>‹#›</a:t>
            </a:fld>
            <a:endParaRPr lang="en-US">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extLst/>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extLst/>
          </a:lstStyle>
          <a:p>
            <a:pPr>
              <a:defRPr/>
            </a:pPr>
            <a:fld id="{FB23697A-54ED-4E29-A2FA-9A62D7F58A7D}" type="slidenum">
              <a:rPr lang="en-US" smtClean="0">
                <a:solidFill>
                  <a:srgbClr val="000000"/>
                </a:solidFill>
              </a:rPr>
              <a:pPr>
                <a:def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extLst/>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extLst/>
          </a:lstStyle>
          <a:p>
            <a:pPr>
              <a:defRPr/>
            </a:pPr>
            <a:fld id="{6F5F0BFD-7E40-4E46-9E0A-621696A588AC}" type="slidenum">
              <a:rPr lang="en-US" smtClean="0">
                <a:solidFill>
                  <a:srgbClr val="000000"/>
                </a:solidFill>
              </a:rPr>
              <a:pPr>
                <a:defRPr/>
              </a:pPr>
              <a:t>‹#›</a:t>
            </a:fld>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extLst/>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extLst/>
          </a:lstStyle>
          <a:p>
            <a:pPr>
              <a:defRPr/>
            </a:pPr>
            <a:fld id="{E47D97AC-8079-46FE-BEF3-927B70A5AEA6}" type="slidenum">
              <a:rPr lang="en-US" smtClean="0">
                <a:solidFill>
                  <a:srgbClr val="000000"/>
                </a:solidFill>
              </a:rPr>
              <a:pPr>
                <a:defRPr/>
              </a:pPr>
              <a:t>‹#›</a:t>
            </a:fld>
            <a:endParaRPr lang="en-US">
              <a:solidFill>
                <a:srgbClr val="000000"/>
              </a:solidFill>
            </a:endParaRP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extLst/>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extLst/>
          </a:lstStyle>
          <a:p>
            <a:pPr>
              <a:defRPr/>
            </a:pPr>
            <a:fld id="{47F605E6-376F-4B69-8F78-43EDAA3092A8}" type="slidenum">
              <a:rPr lang="en-US" smtClean="0">
                <a:solidFill>
                  <a:srgbClr val="000000"/>
                </a:solidFill>
              </a:rPr>
              <a:pPr>
                <a:defRPr/>
              </a:pPr>
              <a:t>‹#›</a:t>
            </a:fld>
            <a:endParaRPr lang="en-US">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solidFill>
                <a:srgbClr val="000000"/>
              </a:solidFill>
            </a:endParaRPr>
          </a:p>
        </p:txBody>
      </p:sp>
      <p:sp>
        <p:nvSpPr>
          <p:cNvPr id="8" name="Footer Placeholder 7"/>
          <p:cNvSpPr>
            <a:spLocks noGrp="1"/>
          </p:cNvSpPr>
          <p:nvPr>
            <p:ph type="ftr" sz="quarter" idx="11"/>
          </p:nvPr>
        </p:nvSpPr>
        <p:spPr/>
        <p:txBody>
          <a:bodyPr/>
          <a:lstStyle>
            <a:extLst/>
          </a:lstStyle>
          <a:p>
            <a:pPr>
              <a:defRPr/>
            </a:pPr>
            <a:endParaRPr lang="en-US">
              <a:solidFill>
                <a:srgbClr val="000000"/>
              </a:solidFill>
            </a:endParaRPr>
          </a:p>
        </p:txBody>
      </p:sp>
      <p:sp>
        <p:nvSpPr>
          <p:cNvPr id="9" name="Slide Number Placeholder 8"/>
          <p:cNvSpPr>
            <a:spLocks noGrp="1"/>
          </p:cNvSpPr>
          <p:nvPr>
            <p:ph type="sldNum" sz="quarter" idx="12"/>
          </p:nvPr>
        </p:nvSpPr>
        <p:spPr/>
        <p:txBody>
          <a:bodyPr/>
          <a:lstStyle>
            <a:extLst/>
          </a:lstStyle>
          <a:p>
            <a:pPr>
              <a:defRPr/>
            </a:pPr>
            <a:fld id="{600B76E3-6A5F-44AC-9E0D-F4D02EEBEEAD}" type="slidenum">
              <a:rPr lang="en-US" smtClean="0">
                <a:solidFill>
                  <a:srgbClr val="000000"/>
                </a:solidFill>
              </a:rPr>
              <a:pPr>
                <a:defRPr/>
              </a:pPr>
              <a:t>‹#›</a:t>
            </a:fld>
            <a:endParaRPr lang="en-US">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endParaRPr lang="en-US">
              <a:solidFill>
                <a:srgbClr val="000000"/>
              </a:solidFill>
            </a:endParaRPr>
          </a:p>
        </p:txBody>
      </p:sp>
      <p:sp>
        <p:nvSpPr>
          <p:cNvPr id="4" name="Footer Placeholder 3"/>
          <p:cNvSpPr>
            <a:spLocks noGrp="1"/>
          </p:cNvSpPr>
          <p:nvPr>
            <p:ph type="ftr" sz="quarter" idx="11"/>
          </p:nvPr>
        </p:nvSpPr>
        <p:spPr/>
        <p:txBody>
          <a:bodyPr/>
          <a:lstStyle>
            <a:extLst/>
          </a:lstStyle>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extLst/>
          </a:lstStyle>
          <a:p>
            <a:pPr>
              <a:defRPr/>
            </a:pPr>
            <a:fld id="{13F76567-54F2-418C-B77D-B110B055084D}" type="slidenum">
              <a:rPr lang="en-US" smtClean="0">
                <a:solidFill>
                  <a:srgbClr val="000000"/>
                </a:solidFill>
              </a:rPr>
              <a:pPr>
                <a:defRPr/>
              </a:pPr>
              <a:t>‹#›</a:t>
            </a:fld>
            <a:endParaRPr lang="en-US">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pPr>
              <a:defRPr/>
            </a:pPr>
            <a:endParaRPr lang="en-US">
              <a:solidFill>
                <a:srgbClr val="000000"/>
              </a:solidFill>
            </a:endParaRPr>
          </a:p>
        </p:txBody>
      </p:sp>
      <p:sp>
        <p:nvSpPr>
          <p:cNvPr id="3" name="Footer Placeholder 2"/>
          <p:cNvSpPr>
            <a:spLocks noGrp="1"/>
          </p:cNvSpPr>
          <p:nvPr>
            <p:ph type="ftr" sz="quarter" idx="11"/>
          </p:nvPr>
        </p:nvSpPr>
        <p:spPr/>
        <p:txBody>
          <a:bodyPr/>
          <a:lstStyle>
            <a:extLst/>
          </a:lstStyle>
          <a:p>
            <a:pPr>
              <a:defRPr/>
            </a:pPr>
            <a:endParaRPr lang="en-US">
              <a:solidFill>
                <a:srgbClr val="000000"/>
              </a:solidFill>
            </a:endParaRPr>
          </a:p>
        </p:txBody>
      </p:sp>
      <p:sp>
        <p:nvSpPr>
          <p:cNvPr id="4" name="Slide Number Placeholder 3"/>
          <p:cNvSpPr>
            <a:spLocks noGrp="1"/>
          </p:cNvSpPr>
          <p:nvPr>
            <p:ph type="sldNum" sz="quarter" idx="12"/>
          </p:nvPr>
        </p:nvSpPr>
        <p:spPr/>
        <p:txBody>
          <a:bodyPr/>
          <a:lstStyle>
            <a:extLst/>
          </a:lstStyle>
          <a:p>
            <a:pPr>
              <a:defRPr/>
            </a:pPr>
            <a:fld id="{2CB1440E-3B43-42C9-BB30-4B16DCAE0BAB}" type="slidenum">
              <a:rPr lang="en-US" smtClean="0">
                <a:solidFill>
                  <a:srgbClr val="000000"/>
                </a:solidFill>
              </a:rPr>
              <a:pPr>
                <a:defRPr/>
              </a:pPr>
              <a:t>‹#›</a:t>
            </a:fld>
            <a:endParaRPr lang="en-US">
              <a:solidFill>
                <a:srgbClr val="000000"/>
              </a:solidFill>
            </a:endParaRP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extLst/>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extLst/>
          </a:lstStyle>
          <a:p>
            <a:pPr>
              <a:defRPr/>
            </a:pPr>
            <a:fld id="{23C57752-AC72-4B0D-941A-0B48D5CDF03D}" type="slidenum">
              <a:rPr lang="en-US" smtClean="0">
                <a:solidFill>
                  <a:srgbClr val="000000"/>
                </a:solidFill>
              </a:rPr>
              <a:pPr>
                <a:defRPr/>
              </a:pPr>
              <a:t>‹#›</a:t>
            </a:fld>
            <a:endParaRPr lang="en-US">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extLst/>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extLst/>
          </a:lstStyle>
          <a:p>
            <a:pPr>
              <a:defRPr/>
            </a:pPr>
            <a:fld id="{1EE34460-C45F-4C9C-A4C4-69C382916BE2}" type="slidenum">
              <a:rPr lang="en-US" smtClean="0">
                <a:solidFill>
                  <a:srgbClr val="000000"/>
                </a:solidFill>
              </a:rPr>
              <a:pPr>
                <a:defRPr/>
              </a:pPr>
              <a:t>‹#›</a:t>
            </a:fld>
            <a:endParaRPr lang="en-US">
              <a:solidFill>
                <a:srgbClr val="000000"/>
              </a:solidFill>
            </a:endParaRP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fontAlgn="base">
              <a:spcBef>
                <a:spcPct val="0"/>
              </a:spcBef>
              <a:spcAft>
                <a:spcPct val="0"/>
              </a:spcAft>
              <a:defRPr/>
            </a:pPr>
            <a:endParaRPr lang="en-US">
              <a:solidFill>
                <a:srgbClr val="000000"/>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lgn="ctr" fontAlgn="base">
              <a:spcBef>
                <a:spcPct val="0"/>
              </a:spcBef>
              <a:spcAft>
                <a:spcPct val="0"/>
              </a:spcAft>
              <a:defRPr/>
            </a:pPr>
            <a:endParaRPr lang="en-US">
              <a:solidFill>
                <a:srgbClr val="000000"/>
              </a:solidFill>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fontAlgn="base">
              <a:spcBef>
                <a:spcPct val="0"/>
              </a:spcBef>
              <a:spcAft>
                <a:spcPct val="0"/>
              </a:spcAft>
              <a:defRPr/>
            </a:pPr>
            <a:fld id="{77D6F44C-41B8-49D7-B95D-8B4ECADAD4AD}" type="slidenum">
              <a:rPr lang="en-US" smtClean="0">
                <a:solidFill>
                  <a:srgbClr val="000000"/>
                </a:solidFill>
                <a:ea typeface="ＭＳ Ｐゴシック" charset="-128"/>
              </a:rPr>
              <a:pPr fontAlgn="base">
                <a:spcBef>
                  <a:spcPct val="0"/>
                </a:spcBef>
                <a:spcAft>
                  <a:spcPct val="0"/>
                </a:spcAft>
                <a:defRPr/>
              </a:pPr>
              <a:t>‹#›</a:t>
            </a:fld>
            <a:endParaRPr lang="en-US">
              <a:solidFill>
                <a:srgbClr val="000000"/>
              </a:solidFill>
              <a:ea typeface="ＭＳ Ｐゴシック" charset="-128"/>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249" r:id="rId1"/>
    <p:sldLayoutId id="2147484250" r:id="rId2"/>
    <p:sldLayoutId id="2147484251" r:id="rId3"/>
    <p:sldLayoutId id="2147484252" r:id="rId4"/>
    <p:sldLayoutId id="2147484253" r:id="rId5"/>
    <p:sldLayoutId id="2147484254" r:id="rId6"/>
    <p:sldLayoutId id="2147484255" r:id="rId7"/>
    <p:sldLayoutId id="2147484256" r:id="rId8"/>
    <p:sldLayoutId id="2147484257" r:id="rId9"/>
    <p:sldLayoutId id="2147484258" r:id="rId10"/>
    <p:sldLayoutId id="214748425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hyperlink" Target="mailto:timj@uic.edu" TargetMode="External"/><Relationship Id="rId5" Type="http://schemas.openxmlformats.org/officeDocument/2006/relationships/hyperlink" Target="mailto:nbates@uic.edu" TargetMode="Externa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duotone>
              <a:prstClr val="black"/>
              <a:schemeClr val="accent6">
                <a:tint val="45000"/>
                <a:satMod val="400000"/>
              </a:schemeClr>
            </a:duotone>
          </a:blip>
          <a:tile tx="0" ty="0" sx="90000" sy="90000" flip="xy" algn="tl"/>
        </a:blipFill>
        <a:effectLst/>
      </p:bgPr>
    </p:bg>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4" cstate="print"/>
          <a:srcRect/>
          <a:stretch>
            <a:fillRect/>
          </a:stretch>
        </p:blipFill>
        <p:spPr bwMode="auto">
          <a:xfrm>
            <a:off x="0" y="0"/>
            <a:ext cx="9144001" cy="1066800"/>
          </a:xfrm>
          <a:prstGeom prst="rect">
            <a:avLst/>
          </a:prstGeom>
          <a:noFill/>
          <a:ln w="9525">
            <a:noFill/>
            <a:miter lim="800000"/>
            <a:headEnd/>
            <a:tailEnd/>
          </a:ln>
        </p:spPr>
      </p:pic>
      <p:pic>
        <p:nvPicPr>
          <p:cNvPr id="1028" name="Picture 4"/>
          <p:cNvPicPr>
            <a:picLocks noChangeAspect="1" noChangeArrowheads="1"/>
          </p:cNvPicPr>
          <p:nvPr/>
        </p:nvPicPr>
        <p:blipFill>
          <a:blip r:embed="rId5" cstate="print"/>
          <a:srcRect/>
          <a:stretch>
            <a:fillRect/>
          </a:stretch>
        </p:blipFill>
        <p:spPr bwMode="auto">
          <a:xfrm>
            <a:off x="0" y="1066800"/>
            <a:ext cx="9144000" cy="457200"/>
          </a:xfrm>
          <a:prstGeom prst="rect">
            <a:avLst/>
          </a:prstGeom>
          <a:noFill/>
          <a:ln w="9525">
            <a:noFill/>
            <a:miter lim="800000"/>
            <a:headEnd/>
            <a:tailEnd/>
          </a:ln>
        </p:spPr>
      </p:pic>
      <p:sp>
        <p:nvSpPr>
          <p:cNvPr id="13" name="Flowchart: Delay 12"/>
          <p:cNvSpPr/>
          <p:nvPr/>
        </p:nvSpPr>
        <p:spPr>
          <a:xfrm>
            <a:off x="0" y="9330"/>
            <a:ext cx="1600200" cy="1496007"/>
          </a:xfrm>
          <a:prstGeom prst="flowChartDelay">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4" name="Picture 10"/>
          <p:cNvPicPr>
            <a:picLocks noChangeAspect="1" noChangeArrowheads="1"/>
          </p:cNvPicPr>
          <p:nvPr/>
        </p:nvPicPr>
        <p:blipFill>
          <a:blip r:embed="rId6" cstate="print"/>
          <a:srcRect l="14316" r="18876" b="1574"/>
          <a:stretch>
            <a:fillRect/>
          </a:stretch>
        </p:blipFill>
        <p:spPr bwMode="auto">
          <a:xfrm>
            <a:off x="209938" y="228600"/>
            <a:ext cx="1066800" cy="1066800"/>
          </a:xfrm>
          <a:prstGeom prst="rect">
            <a:avLst/>
          </a:prstGeom>
          <a:noFill/>
          <a:ln w="9525">
            <a:noFill/>
            <a:miter lim="800000"/>
            <a:headEnd/>
            <a:tailEnd/>
          </a:ln>
        </p:spPr>
      </p:pic>
      <p:sp>
        <p:nvSpPr>
          <p:cNvPr id="17" name="TextBox 16"/>
          <p:cNvSpPr txBox="1"/>
          <p:nvPr/>
        </p:nvSpPr>
        <p:spPr>
          <a:xfrm>
            <a:off x="3352800" y="-7441"/>
            <a:ext cx="1322798" cy="769441"/>
          </a:xfrm>
          <a:prstGeom prst="rect">
            <a:avLst/>
          </a:prstGeom>
          <a:noFill/>
        </p:spPr>
        <p:txBody>
          <a:bodyPr wrap="none" rtlCol="0">
            <a:spAutoFit/>
          </a:bodyPr>
          <a:lstStyle/>
          <a:p>
            <a:r>
              <a:rPr lang="en-US" sz="4400" dirty="0" smtClean="0">
                <a:solidFill>
                  <a:schemeClr val="bg1"/>
                </a:solidFill>
                <a:latin typeface="+mj-lt"/>
                <a:cs typeface="Times New Roman" pitchFamily="18" charset="0"/>
              </a:rPr>
              <a:t>CCTS</a:t>
            </a:r>
            <a:endParaRPr lang="en-US" sz="4400" dirty="0">
              <a:solidFill>
                <a:schemeClr val="bg1"/>
              </a:solidFill>
              <a:latin typeface="+mj-lt"/>
              <a:cs typeface="Times New Roman" pitchFamily="18" charset="0"/>
            </a:endParaRPr>
          </a:p>
        </p:txBody>
      </p:sp>
      <p:sp>
        <p:nvSpPr>
          <p:cNvPr id="18" name="TextBox 17"/>
          <p:cNvSpPr txBox="1"/>
          <p:nvPr/>
        </p:nvSpPr>
        <p:spPr>
          <a:xfrm>
            <a:off x="3419669" y="609600"/>
            <a:ext cx="4682307" cy="369332"/>
          </a:xfrm>
          <a:prstGeom prst="rect">
            <a:avLst/>
          </a:prstGeom>
          <a:noFill/>
        </p:spPr>
        <p:txBody>
          <a:bodyPr wrap="none" rtlCol="0">
            <a:spAutoFit/>
          </a:bodyPr>
          <a:lstStyle/>
          <a:p>
            <a:r>
              <a:rPr lang="en-US" dirty="0" smtClean="0">
                <a:solidFill>
                  <a:schemeClr val="bg1"/>
                </a:solidFill>
              </a:rPr>
              <a:t>UIC Center For Clinical and Translational Science</a:t>
            </a:r>
            <a:endParaRPr lang="en-US" dirty="0">
              <a:solidFill>
                <a:schemeClr val="bg1"/>
              </a:solidFill>
            </a:endParaRPr>
          </a:p>
        </p:txBody>
      </p:sp>
      <p:sp>
        <p:nvSpPr>
          <p:cNvPr id="2" name="Title 1"/>
          <p:cNvSpPr>
            <a:spLocks noGrp="1"/>
          </p:cNvSpPr>
          <p:nvPr>
            <p:ph type="title"/>
          </p:nvPr>
        </p:nvSpPr>
        <p:spPr>
          <a:xfrm>
            <a:off x="2560422" y="2590800"/>
            <a:ext cx="6400800" cy="2286000"/>
          </a:xfrm>
        </p:spPr>
        <p:txBody>
          <a:bodyPr>
            <a:normAutofit fontScale="90000"/>
          </a:bodyPr>
          <a:lstStyle/>
          <a:p>
            <a:pPr algn="l"/>
            <a:r>
              <a:rPr lang="en-US" sz="5400" b="1" dirty="0" smtClean="0"/>
              <a:t>Success </a:t>
            </a:r>
            <a:r>
              <a:rPr lang="en-US" sz="5400" b="1" dirty="0"/>
              <a:t>Case </a:t>
            </a:r>
            <a:r>
              <a:rPr lang="en-US" sz="5400" b="1" dirty="0" smtClean="0"/>
              <a:t>Method: </a:t>
            </a:r>
            <a:r>
              <a:rPr lang="en-US" b="1" dirty="0"/>
              <a:t>Application in a CTSA Context </a:t>
            </a:r>
            <a:endParaRPr lang="en-US" dirty="0"/>
          </a:p>
        </p:txBody>
      </p:sp>
      <p:sp>
        <p:nvSpPr>
          <p:cNvPr id="3" name="Subtitle 2"/>
          <p:cNvSpPr>
            <a:spLocks noGrp="1"/>
          </p:cNvSpPr>
          <p:nvPr>
            <p:ph type="body" idx="1"/>
          </p:nvPr>
        </p:nvSpPr>
        <p:spPr>
          <a:xfrm>
            <a:off x="2438400" y="5105400"/>
            <a:ext cx="6400800" cy="1433512"/>
          </a:xfrm>
        </p:spPr>
        <p:txBody>
          <a:bodyPr>
            <a:noAutofit/>
          </a:bodyPr>
          <a:lstStyle/>
          <a:p>
            <a:r>
              <a:rPr lang="en-US" sz="2400" dirty="0">
                <a:latin typeface="+mj-lt"/>
              </a:rPr>
              <a:t>Nancy J Bates, </a:t>
            </a:r>
            <a:r>
              <a:rPr lang="en-US" sz="2400" dirty="0" err="1">
                <a:latin typeface="+mj-lt"/>
              </a:rPr>
              <a:t>DrPH</a:t>
            </a:r>
            <a:r>
              <a:rPr lang="en-US" sz="2400" dirty="0">
                <a:latin typeface="+mj-lt"/>
              </a:rPr>
              <a:t>, RD, CHES</a:t>
            </a:r>
          </a:p>
          <a:p>
            <a:endParaRPr lang="en-US" sz="2400" dirty="0">
              <a:latin typeface="+mj-lt"/>
            </a:endParaRPr>
          </a:p>
          <a:p>
            <a:r>
              <a:rPr lang="en-US" sz="2400" dirty="0">
                <a:latin typeface="+mj-lt"/>
              </a:rPr>
              <a:t>Timothy Johnson, PhD</a:t>
            </a:r>
          </a:p>
          <a:p>
            <a:r>
              <a:rPr lang="en-US" sz="2400" dirty="0" smtClean="0">
                <a:latin typeface="+mj-lt"/>
              </a:rPr>
              <a:t>University </a:t>
            </a:r>
            <a:r>
              <a:rPr lang="en-US" sz="2400" dirty="0">
                <a:latin typeface="+mj-lt"/>
              </a:rPr>
              <a:t>of Illinois at Chicago</a:t>
            </a:r>
            <a:endParaRPr lang="en-US" sz="2400" dirty="0">
              <a:latin typeface="+mj-lt"/>
            </a:endParaRPr>
          </a:p>
        </p:txBody>
      </p:sp>
    </p:spTree>
    <p:extLst>
      <p:ext uri="{BB962C8B-B14F-4D97-AF65-F5344CB8AC3E}">
        <p14:creationId xmlns:p14="http://schemas.microsoft.com/office/powerpoint/2010/main" val="28580684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TL1 Selected Interview </a:t>
            </a:r>
            <a:r>
              <a:rPr lang="en-US" sz="4000" dirty="0" smtClean="0"/>
              <a:t>Questions</a:t>
            </a:r>
            <a:endParaRPr lang="en-US" sz="4000" dirty="0"/>
          </a:p>
        </p:txBody>
      </p:sp>
      <p:sp>
        <p:nvSpPr>
          <p:cNvPr id="3" name="Content Placeholder 2"/>
          <p:cNvSpPr>
            <a:spLocks noGrp="1"/>
          </p:cNvSpPr>
          <p:nvPr>
            <p:ph idx="1"/>
          </p:nvPr>
        </p:nvSpPr>
        <p:spPr>
          <a:xfrm>
            <a:off x="990600" y="1447800"/>
            <a:ext cx="7943088" cy="5105400"/>
          </a:xfrm>
        </p:spPr>
        <p:txBody>
          <a:bodyPr>
            <a:noAutofit/>
          </a:bodyPr>
          <a:lstStyle/>
          <a:p>
            <a:pPr marL="82296" indent="0">
              <a:buNone/>
            </a:pPr>
            <a:r>
              <a:rPr lang="en-US" sz="2400" dirty="0">
                <a:latin typeface="Trebuchet MS" pitchFamily="34" charset="0"/>
              </a:rPr>
              <a:t>1. </a:t>
            </a:r>
            <a:r>
              <a:rPr lang="en-US" sz="2800" dirty="0" smtClean="0">
                <a:latin typeface="Trebuchet MS" pitchFamily="34" charset="0"/>
              </a:rPr>
              <a:t>What are you career goals? How will the program help you get there?</a:t>
            </a:r>
          </a:p>
          <a:p>
            <a:pPr marL="82296" indent="0">
              <a:buNone/>
            </a:pPr>
            <a:r>
              <a:rPr lang="en-US" sz="2800" dirty="0" smtClean="0">
                <a:latin typeface="Trebuchet MS" pitchFamily="34" charset="0"/>
              </a:rPr>
              <a:t>2. In what ways is the program meeting (not meeting) your goals/needs? </a:t>
            </a:r>
          </a:p>
        </p:txBody>
      </p:sp>
    </p:spTree>
    <p:extLst>
      <p:ext uri="{BB962C8B-B14F-4D97-AF65-F5344CB8AC3E}">
        <p14:creationId xmlns:p14="http://schemas.microsoft.com/office/powerpoint/2010/main" val="2861228169"/>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TL1 Selected Interview </a:t>
            </a:r>
            <a:r>
              <a:rPr lang="en-US" sz="4000" dirty="0" smtClean="0"/>
              <a:t>Questions</a:t>
            </a:r>
            <a:endParaRPr lang="en-US" sz="4000" dirty="0"/>
          </a:p>
        </p:txBody>
      </p:sp>
      <p:sp>
        <p:nvSpPr>
          <p:cNvPr id="3" name="Content Placeholder 2"/>
          <p:cNvSpPr>
            <a:spLocks noGrp="1"/>
          </p:cNvSpPr>
          <p:nvPr>
            <p:ph idx="1"/>
          </p:nvPr>
        </p:nvSpPr>
        <p:spPr>
          <a:xfrm>
            <a:off x="990600" y="1447800"/>
            <a:ext cx="7943088" cy="5105400"/>
          </a:xfrm>
        </p:spPr>
        <p:txBody>
          <a:bodyPr>
            <a:noAutofit/>
          </a:bodyPr>
          <a:lstStyle/>
          <a:p>
            <a:pPr marL="82296" indent="0">
              <a:buNone/>
            </a:pPr>
            <a:r>
              <a:rPr lang="en-US" sz="2400" dirty="0">
                <a:latin typeface="Trebuchet MS" pitchFamily="34" charset="0"/>
              </a:rPr>
              <a:t>1. </a:t>
            </a:r>
            <a:r>
              <a:rPr lang="en-US" sz="2800" dirty="0" smtClean="0">
                <a:latin typeface="Trebuchet MS" pitchFamily="34" charset="0"/>
              </a:rPr>
              <a:t>What are you career goals? How will the program help you get there?</a:t>
            </a:r>
          </a:p>
          <a:p>
            <a:pPr marL="82296" indent="0">
              <a:buNone/>
            </a:pPr>
            <a:r>
              <a:rPr lang="en-US" sz="2800" dirty="0" smtClean="0">
                <a:latin typeface="Trebuchet MS" pitchFamily="34" charset="0"/>
              </a:rPr>
              <a:t>2. In what ways is the program meeting (not meeting) your goals/needs? </a:t>
            </a:r>
          </a:p>
          <a:p>
            <a:pPr marL="82296" indent="0">
              <a:buNone/>
            </a:pPr>
            <a:r>
              <a:rPr lang="en-US" sz="2800" dirty="0" smtClean="0">
                <a:latin typeface="Trebuchet MS" pitchFamily="34" charset="0"/>
              </a:rPr>
              <a:t>3</a:t>
            </a:r>
            <a:r>
              <a:rPr lang="en-US" sz="2800" dirty="0">
                <a:latin typeface="Trebuchet MS" pitchFamily="34" charset="0"/>
              </a:rPr>
              <a:t>. How </a:t>
            </a:r>
            <a:r>
              <a:rPr lang="en-US" sz="2800" dirty="0" smtClean="0">
                <a:latin typeface="Trebuchet MS" pitchFamily="34" charset="0"/>
              </a:rPr>
              <a:t>are (will) you use </a:t>
            </a:r>
            <a:r>
              <a:rPr lang="en-US" sz="2800" dirty="0">
                <a:latin typeface="Trebuchet MS" pitchFamily="34" charset="0"/>
              </a:rPr>
              <a:t>the training in your work? </a:t>
            </a:r>
          </a:p>
        </p:txBody>
      </p:sp>
    </p:spTree>
    <p:extLst>
      <p:ext uri="{BB962C8B-B14F-4D97-AF65-F5344CB8AC3E}">
        <p14:creationId xmlns:p14="http://schemas.microsoft.com/office/powerpoint/2010/main" val="3069909155"/>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TL1 Selected Interview </a:t>
            </a:r>
            <a:r>
              <a:rPr lang="en-US" sz="4000" dirty="0" smtClean="0"/>
              <a:t>Questions</a:t>
            </a:r>
            <a:endParaRPr lang="en-US" sz="4000" dirty="0"/>
          </a:p>
        </p:txBody>
      </p:sp>
      <p:sp>
        <p:nvSpPr>
          <p:cNvPr id="3" name="Content Placeholder 2"/>
          <p:cNvSpPr>
            <a:spLocks noGrp="1"/>
          </p:cNvSpPr>
          <p:nvPr>
            <p:ph idx="1"/>
          </p:nvPr>
        </p:nvSpPr>
        <p:spPr>
          <a:xfrm>
            <a:off x="990600" y="1447800"/>
            <a:ext cx="7943088" cy="5105400"/>
          </a:xfrm>
        </p:spPr>
        <p:txBody>
          <a:bodyPr>
            <a:noAutofit/>
          </a:bodyPr>
          <a:lstStyle/>
          <a:p>
            <a:pPr marL="82296" indent="0">
              <a:buNone/>
            </a:pPr>
            <a:r>
              <a:rPr lang="en-US" sz="2400" dirty="0">
                <a:latin typeface="Trebuchet MS" pitchFamily="34" charset="0"/>
              </a:rPr>
              <a:t>1. </a:t>
            </a:r>
            <a:r>
              <a:rPr lang="en-US" sz="2800" dirty="0" smtClean="0">
                <a:latin typeface="Trebuchet MS" pitchFamily="34" charset="0"/>
              </a:rPr>
              <a:t>What are you career goals? How will the program help you get there?</a:t>
            </a:r>
          </a:p>
          <a:p>
            <a:pPr marL="82296" indent="0">
              <a:buNone/>
            </a:pPr>
            <a:r>
              <a:rPr lang="en-US" sz="2800" dirty="0" smtClean="0">
                <a:latin typeface="Trebuchet MS" pitchFamily="34" charset="0"/>
              </a:rPr>
              <a:t>2. In what ways is the program meeting (not meeting) your goals/needs? </a:t>
            </a:r>
          </a:p>
          <a:p>
            <a:pPr marL="82296" indent="0">
              <a:buNone/>
            </a:pPr>
            <a:r>
              <a:rPr lang="en-US" sz="2800" dirty="0" smtClean="0">
                <a:latin typeface="Trebuchet MS" pitchFamily="34" charset="0"/>
              </a:rPr>
              <a:t>3</a:t>
            </a:r>
            <a:r>
              <a:rPr lang="en-US" sz="2800" dirty="0">
                <a:latin typeface="Trebuchet MS" pitchFamily="34" charset="0"/>
              </a:rPr>
              <a:t>. How </a:t>
            </a:r>
            <a:r>
              <a:rPr lang="en-US" sz="2800" dirty="0" smtClean="0">
                <a:latin typeface="Trebuchet MS" pitchFamily="34" charset="0"/>
              </a:rPr>
              <a:t>are (will) you use </a:t>
            </a:r>
            <a:r>
              <a:rPr lang="en-US" sz="2800" dirty="0">
                <a:latin typeface="Trebuchet MS" pitchFamily="34" charset="0"/>
              </a:rPr>
              <a:t>the training in your work? </a:t>
            </a:r>
          </a:p>
          <a:p>
            <a:pPr marL="82296" indent="0">
              <a:buNone/>
            </a:pPr>
            <a:r>
              <a:rPr lang="en-US" sz="2800" dirty="0">
                <a:latin typeface="Trebuchet MS" pitchFamily="34" charset="0"/>
              </a:rPr>
              <a:t>4. </a:t>
            </a:r>
            <a:r>
              <a:rPr lang="en-US" sz="2800" dirty="0" smtClean="0">
                <a:latin typeface="Trebuchet MS" pitchFamily="34" charset="0"/>
              </a:rPr>
              <a:t>What barriers do </a:t>
            </a:r>
            <a:r>
              <a:rPr lang="en-US" sz="2800" dirty="0">
                <a:latin typeface="Trebuchet MS" pitchFamily="34" charset="0"/>
              </a:rPr>
              <a:t>you </a:t>
            </a:r>
            <a:r>
              <a:rPr lang="en-US" sz="2800" dirty="0" smtClean="0">
                <a:latin typeface="Trebuchet MS" pitchFamily="34" charset="0"/>
              </a:rPr>
              <a:t>experience?</a:t>
            </a:r>
          </a:p>
        </p:txBody>
      </p:sp>
    </p:spTree>
    <p:extLst>
      <p:ext uri="{BB962C8B-B14F-4D97-AF65-F5344CB8AC3E}">
        <p14:creationId xmlns:p14="http://schemas.microsoft.com/office/powerpoint/2010/main" val="2204881338"/>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TL1 Selected Interview </a:t>
            </a:r>
            <a:r>
              <a:rPr lang="en-US" sz="4000" dirty="0" smtClean="0"/>
              <a:t>Questions</a:t>
            </a:r>
            <a:endParaRPr lang="en-US" sz="4000" dirty="0"/>
          </a:p>
        </p:txBody>
      </p:sp>
      <p:sp>
        <p:nvSpPr>
          <p:cNvPr id="3" name="Content Placeholder 2"/>
          <p:cNvSpPr>
            <a:spLocks noGrp="1"/>
          </p:cNvSpPr>
          <p:nvPr>
            <p:ph idx="1"/>
          </p:nvPr>
        </p:nvSpPr>
        <p:spPr>
          <a:xfrm>
            <a:off x="990600" y="1447800"/>
            <a:ext cx="7943088" cy="5105400"/>
          </a:xfrm>
        </p:spPr>
        <p:txBody>
          <a:bodyPr>
            <a:noAutofit/>
          </a:bodyPr>
          <a:lstStyle/>
          <a:p>
            <a:pPr marL="82296" indent="0">
              <a:buNone/>
            </a:pPr>
            <a:r>
              <a:rPr lang="en-US" sz="2400" dirty="0">
                <a:latin typeface="Trebuchet MS" pitchFamily="34" charset="0"/>
              </a:rPr>
              <a:t>1. </a:t>
            </a:r>
            <a:r>
              <a:rPr lang="en-US" sz="2800" dirty="0" smtClean="0">
                <a:latin typeface="Trebuchet MS" pitchFamily="34" charset="0"/>
              </a:rPr>
              <a:t>What are you career goals? How will the program help you get there?</a:t>
            </a:r>
          </a:p>
          <a:p>
            <a:pPr marL="82296" indent="0">
              <a:buNone/>
            </a:pPr>
            <a:r>
              <a:rPr lang="en-US" sz="2800" dirty="0" smtClean="0">
                <a:latin typeface="Trebuchet MS" pitchFamily="34" charset="0"/>
              </a:rPr>
              <a:t>2. In what ways is the program meeting (not meeting) your goals/needs? </a:t>
            </a:r>
          </a:p>
          <a:p>
            <a:pPr marL="82296" indent="0">
              <a:buNone/>
            </a:pPr>
            <a:r>
              <a:rPr lang="en-US" sz="2800" dirty="0" smtClean="0">
                <a:latin typeface="Trebuchet MS" pitchFamily="34" charset="0"/>
              </a:rPr>
              <a:t>3</a:t>
            </a:r>
            <a:r>
              <a:rPr lang="en-US" sz="2800" dirty="0">
                <a:latin typeface="Trebuchet MS" pitchFamily="34" charset="0"/>
              </a:rPr>
              <a:t>. How </a:t>
            </a:r>
            <a:r>
              <a:rPr lang="en-US" sz="2800" dirty="0" smtClean="0">
                <a:latin typeface="Trebuchet MS" pitchFamily="34" charset="0"/>
              </a:rPr>
              <a:t>are (will) you use </a:t>
            </a:r>
            <a:r>
              <a:rPr lang="en-US" sz="2800" dirty="0">
                <a:latin typeface="Trebuchet MS" pitchFamily="34" charset="0"/>
              </a:rPr>
              <a:t>the training in your work? </a:t>
            </a:r>
          </a:p>
          <a:p>
            <a:pPr marL="82296" indent="0">
              <a:buNone/>
            </a:pPr>
            <a:r>
              <a:rPr lang="en-US" sz="2800" dirty="0">
                <a:latin typeface="Trebuchet MS" pitchFamily="34" charset="0"/>
              </a:rPr>
              <a:t>4. </a:t>
            </a:r>
            <a:r>
              <a:rPr lang="en-US" sz="2800" dirty="0" smtClean="0">
                <a:latin typeface="Trebuchet MS" pitchFamily="34" charset="0"/>
              </a:rPr>
              <a:t>What barriers do </a:t>
            </a:r>
            <a:r>
              <a:rPr lang="en-US" sz="2800" dirty="0">
                <a:latin typeface="Trebuchet MS" pitchFamily="34" charset="0"/>
              </a:rPr>
              <a:t>you </a:t>
            </a:r>
            <a:r>
              <a:rPr lang="en-US" sz="2800" dirty="0" smtClean="0">
                <a:latin typeface="Trebuchet MS" pitchFamily="34" charset="0"/>
              </a:rPr>
              <a:t>experience?</a:t>
            </a:r>
          </a:p>
          <a:p>
            <a:pPr marL="82296" indent="0">
              <a:buNone/>
            </a:pPr>
            <a:r>
              <a:rPr lang="en-US" sz="2800" dirty="0" smtClean="0">
                <a:latin typeface="Trebuchet MS" pitchFamily="34" charset="0"/>
              </a:rPr>
              <a:t>5. What challenges in balancing your time with the program?</a:t>
            </a:r>
          </a:p>
        </p:txBody>
      </p:sp>
    </p:spTree>
    <p:extLst>
      <p:ext uri="{BB962C8B-B14F-4D97-AF65-F5344CB8AC3E}">
        <p14:creationId xmlns:p14="http://schemas.microsoft.com/office/powerpoint/2010/main" val="960423149"/>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TL1 Selected Interview </a:t>
            </a:r>
            <a:r>
              <a:rPr lang="en-US" sz="4000" dirty="0" smtClean="0"/>
              <a:t>Questions</a:t>
            </a:r>
            <a:endParaRPr lang="en-US" sz="4000" dirty="0"/>
          </a:p>
        </p:txBody>
      </p:sp>
      <p:sp>
        <p:nvSpPr>
          <p:cNvPr id="3" name="Content Placeholder 2"/>
          <p:cNvSpPr>
            <a:spLocks noGrp="1"/>
          </p:cNvSpPr>
          <p:nvPr>
            <p:ph idx="1"/>
          </p:nvPr>
        </p:nvSpPr>
        <p:spPr>
          <a:xfrm>
            <a:off x="990600" y="1447800"/>
            <a:ext cx="7943088" cy="5105400"/>
          </a:xfrm>
        </p:spPr>
        <p:txBody>
          <a:bodyPr>
            <a:noAutofit/>
          </a:bodyPr>
          <a:lstStyle/>
          <a:p>
            <a:pPr marL="82296" indent="0">
              <a:buNone/>
            </a:pPr>
            <a:r>
              <a:rPr lang="en-US" sz="2400" dirty="0">
                <a:latin typeface="Trebuchet MS" pitchFamily="34" charset="0"/>
              </a:rPr>
              <a:t>1. </a:t>
            </a:r>
            <a:r>
              <a:rPr lang="en-US" sz="2800" dirty="0" smtClean="0">
                <a:latin typeface="Trebuchet MS" pitchFamily="34" charset="0"/>
              </a:rPr>
              <a:t>What are you career goals? How will the program help you get there?</a:t>
            </a:r>
          </a:p>
          <a:p>
            <a:pPr marL="82296" indent="0">
              <a:buNone/>
            </a:pPr>
            <a:r>
              <a:rPr lang="en-US" sz="2800" dirty="0" smtClean="0">
                <a:latin typeface="Trebuchet MS" pitchFamily="34" charset="0"/>
              </a:rPr>
              <a:t>2. In what ways is the program meeting (not meeting) your goals/needs? </a:t>
            </a:r>
          </a:p>
          <a:p>
            <a:pPr marL="82296" indent="0">
              <a:buNone/>
            </a:pPr>
            <a:r>
              <a:rPr lang="en-US" sz="2800" dirty="0" smtClean="0">
                <a:latin typeface="Trebuchet MS" pitchFamily="34" charset="0"/>
              </a:rPr>
              <a:t>3</a:t>
            </a:r>
            <a:r>
              <a:rPr lang="en-US" sz="2800" dirty="0">
                <a:latin typeface="Trebuchet MS" pitchFamily="34" charset="0"/>
              </a:rPr>
              <a:t>. How </a:t>
            </a:r>
            <a:r>
              <a:rPr lang="en-US" sz="2800" dirty="0" smtClean="0">
                <a:latin typeface="Trebuchet MS" pitchFamily="34" charset="0"/>
              </a:rPr>
              <a:t>are (will) you use </a:t>
            </a:r>
            <a:r>
              <a:rPr lang="en-US" sz="2800" dirty="0">
                <a:latin typeface="Trebuchet MS" pitchFamily="34" charset="0"/>
              </a:rPr>
              <a:t>the training in your work? </a:t>
            </a:r>
          </a:p>
          <a:p>
            <a:pPr marL="82296" indent="0">
              <a:buNone/>
            </a:pPr>
            <a:r>
              <a:rPr lang="en-US" sz="2800" dirty="0">
                <a:latin typeface="Trebuchet MS" pitchFamily="34" charset="0"/>
              </a:rPr>
              <a:t>4. </a:t>
            </a:r>
            <a:r>
              <a:rPr lang="en-US" sz="2800" dirty="0" smtClean="0">
                <a:latin typeface="Trebuchet MS" pitchFamily="34" charset="0"/>
              </a:rPr>
              <a:t>What barriers do </a:t>
            </a:r>
            <a:r>
              <a:rPr lang="en-US" sz="2800" dirty="0">
                <a:latin typeface="Trebuchet MS" pitchFamily="34" charset="0"/>
              </a:rPr>
              <a:t>you </a:t>
            </a:r>
            <a:r>
              <a:rPr lang="en-US" sz="2800" dirty="0" smtClean="0">
                <a:latin typeface="Trebuchet MS" pitchFamily="34" charset="0"/>
              </a:rPr>
              <a:t>experience?</a:t>
            </a:r>
          </a:p>
          <a:p>
            <a:pPr marL="82296" indent="0">
              <a:buNone/>
            </a:pPr>
            <a:r>
              <a:rPr lang="en-US" sz="2800" dirty="0" smtClean="0">
                <a:latin typeface="Trebuchet MS" pitchFamily="34" charset="0"/>
              </a:rPr>
              <a:t>5. What challenges in balancing your time with the program?</a:t>
            </a:r>
          </a:p>
          <a:p>
            <a:pPr marL="82296" indent="0">
              <a:buNone/>
            </a:pPr>
            <a:r>
              <a:rPr lang="en-US" sz="2800" dirty="0" smtClean="0">
                <a:latin typeface="Trebuchet MS" pitchFamily="34" charset="0"/>
              </a:rPr>
              <a:t>6. What else would make the program more useful?</a:t>
            </a:r>
            <a:endParaRPr lang="en-US" sz="2800" dirty="0">
              <a:latin typeface="Trebuchet MS" pitchFamily="34" charset="0"/>
            </a:endParaRPr>
          </a:p>
        </p:txBody>
      </p:sp>
    </p:spTree>
    <p:extLst>
      <p:ext uri="{BB962C8B-B14F-4D97-AF65-F5344CB8AC3E}">
        <p14:creationId xmlns:p14="http://schemas.microsoft.com/office/powerpoint/2010/main" val="3917580858"/>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848600" cy="1524000"/>
          </a:xfrm>
        </p:spPr>
        <p:txBody>
          <a:bodyPr>
            <a:noAutofit/>
          </a:bodyPr>
          <a:lstStyle/>
          <a:p>
            <a:r>
              <a:rPr lang="en-US" sz="4000" dirty="0"/>
              <a:t>INTERVIEWING &amp; DOCUMENTING </a:t>
            </a:r>
            <a:r>
              <a:rPr lang="en-US" sz="4000" dirty="0" smtClean="0"/>
              <a:t>SUCCESS CASES</a:t>
            </a:r>
            <a:r>
              <a:rPr lang="en-US" sz="4000" dirty="0"/>
              <a:t> </a:t>
            </a:r>
          </a:p>
        </p:txBody>
      </p:sp>
      <p:sp>
        <p:nvSpPr>
          <p:cNvPr id="3" name="Content Placeholder 2"/>
          <p:cNvSpPr>
            <a:spLocks noGrp="1"/>
          </p:cNvSpPr>
          <p:nvPr>
            <p:ph idx="1"/>
          </p:nvPr>
        </p:nvSpPr>
        <p:spPr>
          <a:xfrm>
            <a:off x="1435608" y="2057400"/>
            <a:ext cx="7498080" cy="4191000"/>
          </a:xfrm>
        </p:spPr>
        <p:txBody>
          <a:bodyPr>
            <a:normAutofit fontScale="92500" lnSpcReduction="20000"/>
          </a:bodyPr>
          <a:lstStyle/>
          <a:p>
            <a:pPr marL="82296" indent="0">
              <a:buNone/>
            </a:pPr>
            <a:r>
              <a:rPr lang="en-US" sz="4000" dirty="0">
                <a:latin typeface="Trebuchet MS" pitchFamily="34" charset="0"/>
              </a:rPr>
              <a:t>Semi-structured interviews </a:t>
            </a:r>
            <a:endParaRPr lang="en-US" sz="4000" dirty="0" smtClean="0">
              <a:latin typeface="Trebuchet MS" pitchFamily="34" charset="0"/>
            </a:endParaRPr>
          </a:p>
          <a:p>
            <a:pPr marL="82296" indent="0">
              <a:buNone/>
            </a:pPr>
            <a:endParaRPr lang="en-US" sz="4000" dirty="0">
              <a:latin typeface="Trebuchet MS" pitchFamily="34" charset="0"/>
            </a:endParaRPr>
          </a:p>
          <a:p>
            <a:pPr marL="82296" indent="0">
              <a:buNone/>
            </a:pPr>
            <a:r>
              <a:rPr lang="en-US" sz="4000" dirty="0" smtClean="0">
                <a:latin typeface="Trebuchet MS" pitchFamily="34" charset="0"/>
              </a:rPr>
              <a:t>Triangulation </a:t>
            </a:r>
            <a:r>
              <a:rPr lang="en-US" sz="4000" dirty="0">
                <a:latin typeface="Trebuchet MS" pitchFamily="34" charset="0"/>
              </a:rPr>
              <a:t>of data sources and </a:t>
            </a:r>
            <a:r>
              <a:rPr lang="en-US" sz="4000" dirty="0" smtClean="0">
                <a:latin typeface="Trebuchet MS" pitchFamily="34" charset="0"/>
              </a:rPr>
              <a:t>methods</a:t>
            </a:r>
          </a:p>
          <a:p>
            <a:pPr marL="82296" indent="0">
              <a:buNone/>
            </a:pPr>
            <a:endParaRPr lang="en-US" sz="4000" dirty="0">
              <a:latin typeface="Trebuchet MS" pitchFamily="34" charset="0"/>
            </a:endParaRPr>
          </a:p>
          <a:p>
            <a:pPr marL="82296" indent="0">
              <a:buNone/>
            </a:pPr>
            <a:r>
              <a:rPr lang="en-US" sz="4000" dirty="0" smtClean="0">
                <a:latin typeface="Trebuchet MS" pitchFamily="34" charset="0"/>
              </a:rPr>
              <a:t>Cross </a:t>
            </a:r>
            <a:r>
              <a:rPr lang="en-US" sz="4000" dirty="0">
                <a:latin typeface="Trebuchet MS" pitchFamily="34" charset="0"/>
              </a:rPr>
              <a:t>case analysis </a:t>
            </a:r>
            <a:endParaRPr lang="en-US" sz="4000" dirty="0" smtClean="0">
              <a:latin typeface="Trebuchet MS" pitchFamily="34" charset="0"/>
            </a:endParaRPr>
          </a:p>
          <a:p>
            <a:pPr marL="82296" indent="0">
              <a:buNone/>
            </a:pPr>
            <a:endParaRPr lang="en-US" sz="4000" dirty="0">
              <a:latin typeface="Trebuchet MS" pitchFamily="34" charset="0"/>
            </a:endParaRPr>
          </a:p>
          <a:p>
            <a:pPr marL="82296" indent="0">
              <a:buNone/>
            </a:pPr>
            <a:r>
              <a:rPr lang="en-US" sz="4000" dirty="0" err="1">
                <a:latin typeface="Trebuchet MS" pitchFamily="34" charset="0"/>
              </a:rPr>
              <a:t>Atlas.ti</a:t>
            </a:r>
            <a:r>
              <a:rPr lang="en-US" sz="4000" dirty="0">
                <a:latin typeface="Trebuchet MS" pitchFamily="34" charset="0"/>
              </a:rPr>
              <a:t> software v. 6</a:t>
            </a:r>
          </a:p>
          <a:p>
            <a:endParaRPr lang="en-US" dirty="0"/>
          </a:p>
        </p:txBody>
      </p:sp>
    </p:spTree>
    <p:extLst>
      <p:ext uri="{BB962C8B-B14F-4D97-AF65-F5344CB8AC3E}">
        <p14:creationId xmlns:p14="http://schemas.microsoft.com/office/powerpoint/2010/main" val="17542047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143000"/>
          </a:xfrm>
        </p:spPr>
        <p:txBody>
          <a:bodyPr>
            <a:normAutofit fontScale="90000"/>
          </a:bodyPr>
          <a:lstStyle/>
          <a:p>
            <a:r>
              <a:rPr lang="en-US" dirty="0"/>
              <a:t>INTERVIEWING &amp; </a:t>
            </a:r>
            <a:r>
              <a:rPr lang="en-US" dirty="0" smtClean="0"/>
              <a:t>DOCUMENTING SUCCESS </a:t>
            </a:r>
            <a:r>
              <a:rPr lang="en-US" dirty="0"/>
              <a:t>CASES </a:t>
            </a:r>
          </a:p>
        </p:txBody>
      </p:sp>
      <p:sp>
        <p:nvSpPr>
          <p:cNvPr id="3" name="Content Placeholder 2"/>
          <p:cNvSpPr>
            <a:spLocks noGrp="1"/>
          </p:cNvSpPr>
          <p:nvPr>
            <p:ph idx="1"/>
          </p:nvPr>
        </p:nvSpPr>
        <p:spPr>
          <a:xfrm>
            <a:off x="1435608" y="1752600"/>
            <a:ext cx="7498080" cy="4724400"/>
          </a:xfrm>
        </p:spPr>
        <p:txBody>
          <a:bodyPr>
            <a:normAutofit fontScale="85000" lnSpcReduction="10000"/>
          </a:bodyPr>
          <a:lstStyle/>
          <a:p>
            <a:pPr marL="82296" indent="0">
              <a:lnSpc>
                <a:spcPct val="120000"/>
              </a:lnSpc>
              <a:spcBef>
                <a:spcPts val="1200"/>
              </a:spcBef>
              <a:buNone/>
            </a:pPr>
            <a:r>
              <a:rPr lang="en-US" sz="3600" dirty="0" smtClean="0">
                <a:latin typeface="Trebuchet MS" pitchFamily="34" charset="0"/>
              </a:rPr>
              <a:t>Brinkerhoff’s </a:t>
            </a:r>
            <a:r>
              <a:rPr lang="en-US" sz="3600" dirty="0">
                <a:latin typeface="Trebuchet MS" pitchFamily="34" charset="0"/>
              </a:rPr>
              <a:t>Impact Profile</a:t>
            </a:r>
          </a:p>
          <a:p>
            <a:pPr marL="402336" lvl="1" indent="0">
              <a:lnSpc>
                <a:spcPct val="120000"/>
              </a:lnSpc>
              <a:spcBef>
                <a:spcPts val="1200"/>
              </a:spcBef>
              <a:buNone/>
            </a:pPr>
            <a:r>
              <a:rPr lang="en-US" sz="3600" i="1" dirty="0">
                <a:latin typeface="Trebuchet MS" pitchFamily="34" charset="0"/>
              </a:rPr>
              <a:t>Impact at a Glance </a:t>
            </a:r>
            <a:endParaRPr lang="en-US" sz="3600" i="1" dirty="0" smtClean="0">
              <a:latin typeface="Trebuchet MS" pitchFamily="34" charset="0"/>
            </a:endParaRPr>
          </a:p>
          <a:p>
            <a:pPr marL="402336" lvl="1" indent="0">
              <a:lnSpc>
                <a:spcPct val="120000"/>
              </a:lnSpc>
              <a:spcBef>
                <a:spcPts val="1200"/>
              </a:spcBef>
              <a:buNone/>
            </a:pPr>
            <a:r>
              <a:rPr lang="en-US" sz="3600" i="1" dirty="0" smtClean="0">
                <a:latin typeface="Trebuchet MS" pitchFamily="34" charset="0"/>
              </a:rPr>
              <a:t>Impact </a:t>
            </a:r>
            <a:r>
              <a:rPr lang="en-US" sz="3600" i="1" dirty="0">
                <a:latin typeface="Trebuchet MS" pitchFamily="34" charset="0"/>
              </a:rPr>
              <a:t>Story: </a:t>
            </a:r>
            <a:r>
              <a:rPr lang="en-US" sz="3600" dirty="0">
                <a:latin typeface="Trebuchet MS" pitchFamily="34" charset="0"/>
              </a:rPr>
              <a:t>Background and setting. </a:t>
            </a:r>
          </a:p>
          <a:p>
            <a:pPr marL="402336" lvl="1" indent="0">
              <a:lnSpc>
                <a:spcPct val="120000"/>
              </a:lnSpc>
              <a:spcBef>
                <a:spcPts val="1200"/>
              </a:spcBef>
              <a:buNone/>
            </a:pPr>
            <a:r>
              <a:rPr lang="en-US" sz="3600" i="1" dirty="0">
                <a:latin typeface="Trebuchet MS" pitchFamily="34" charset="0"/>
              </a:rPr>
              <a:t>Impact Story: </a:t>
            </a:r>
            <a:r>
              <a:rPr lang="en-US" sz="3600" dirty="0">
                <a:latin typeface="Trebuchet MS" pitchFamily="34" charset="0"/>
              </a:rPr>
              <a:t>Immediate outcomes. </a:t>
            </a:r>
            <a:endParaRPr lang="en-US" sz="3600" dirty="0" smtClean="0">
              <a:latin typeface="Trebuchet MS" pitchFamily="34" charset="0"/>
            </a:endParaRPr>
          </a:p>
          <a:p>
            <a:pPr marL="402336" lvl="1" indent="0">
              <a:lnSpc>
                <a:spcPct val="120000"/>
              </a:lnSpc>
              <a:spcBef>
                <a:spcPts val="1200"/>
              </a:spcBef>
              <a:buNone/>
            </a:pPr>
            <a:r>
              <a:rPr lang="en-US" sz="3600" i="1" dirty="0" smtClean="0">
                <a:latin typeface="Trebuchet MS" pitchFamily="34" charset="0"/>
              </a:rPr>
              <a:t>Impact </a:t>
            </a:r>
            <a:r>
              <a:rPr lang="en-US" sz="3600" i="1" dirty="0">
                <a:latin typeface="Trebuchet MS" pitchFamily="34" charset="0"/>
              </a:rPr>
              <a:t>Story: </a:t>
            </a:r>
            <a:r>
              <a:rPr lang="en-US" sz="3600" dirty="0">
                <a:latin typeface="Trebuchet MS" pitchFamily="34" charset="0"/>
              </a:rPr>
              <a:t>Organizational impact. </a:t>
            </a:r>
          </a:p>
          <a:p>
            <a:pPr marL="402336" lvl="1" indent="0">
              <a:lnSpc>
                <a:spcPct val="120000"/>
              </a:lnSpc>
              <a:spcBef>
                <a:spcPts val="1200"/>
              </a:spcBef>
              <a:buNone/>
            </a:pPr>
            <a:r>
              <a:rPr lang="en-US" sz="3600" i="1" dirty="0">
                <a:latin typeface="Trebuchet MS" pitchFamily="34" charset="0"/>
              </a:rPr>
              <a:t>Impact Story: </a:t>
            </a:r>
            <a:r>
              <a:rPr lang="en-US" sz="3600" dirty="0">
                <a:latin typeface="Trebuchet MS" pitchFamily="34" charset="0"/>
              </a:rPr>
              <a:t>What helped and what did not.</a:t>
            </a:r>
            <a:endParaRPr lang="en-US" sz="3600" dirty="0">
              <a:latin typeface="Trebuchet MS" pitchFamily="34" charset="0"/>
            </a:endParaRPr>
          </a:p>
        </p:txBody>
      </p:sp>
    </p:spTree>
    <p:extLst>
      <p:ext uri="{BB962C8B-B14F-4D97-AF65-F5344CB8AC3E}">
        <p14:creationId xmlns:p14="http://schemas.microsoft.com/office/powerpoint/2010/main" val="40602902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714488" cy="1143000"/>
          </a:xfrm>
        </p:spPr>
        <p:txBody>
          <a:bodyPr>
            <a:normAutofit fontScale="90000"/>
          </a:bodyPr>
          <a:lstStyle/>
          <a:p>
            <a:r>
              <a:rPr lang="en-US" dirty="0"/>
              <a:t>Documenting Case Example: </a:t>
            </a:r>
            <a:br>
              <a:rPr lang="en-US" dirty="0"/>
            </a:br>
            <a:r>
              <a:rPr lang="en-US" dirty="0"/>
              <a:t>Impact at a </a:t>
            </a:r>
            <a:r>
              <a:rPr lang="en-US" dirty="0" smtClean="0"/>
              <a:t>Glance: </a:t>
            </a:r>
            <a:r>
              <a:rPr lang="en-US" b="1" dirty="0" smtClean="0">
                <a:latin typeface="Trebuchet MS" pitchFamily="34" charset="0"/>
              </a:rPr>
              <a:t>Outputs</a:t>
            </a:r>
            <a:endParaRPr lang="en-US" dirty="0"/>
          </a:p>
        </p:txBody>
      </p:sp>
      <p:sp>
        <p:nvSpPr>
          <p:cNvPr id="3" name="Content Placeholder 2"/>
          <p:cNvSpPr>
            <a:spLocks noGrp="1"/>
          </p:cNvSpPr>
          <p:nvPr>
            <p:ph idx="1"/>
          </p:nvPr>
        </p:nvSpPr>
        <p:spPr/>
        <p:txBody>
          <a:bodyPr>
            <a:normAutofit fontScale="55000" lnSpcReduction="20000"/>
          </a:bodyPr>
          <a:lstStyle/>
          <a:p>
            <a:pPr marL="0" indent="0">
              <a:lnSpc>
                <a:spcPct val="170000"/>
              </a:lnSpc>
              <a:buNone/>
            </a:pPr>
            <a:r>
              <a:rPr lang="en-US" sz="5100" b="1" i="1" dirty="0" smtClean="0">
                <a:latin typeface="Trebuchet MS" pitchFamily="34" charset="0"/>
              </a:rPr>
              <a:t>Are </a:t>
            </a:r>
            <a:r>
              <a:rPr lang="en-US" sz="5100" b="1" i="1" dirty="0">
                <a:latin typeface="Trebuchet MS" pitchFamily="34" charset="0"/>
              </a:rPr>
              <a:t>you reaching the audience you intended to reach?  </a:t>
            </a:r>
            <a:r>
              <a:rPr lang="en-US" sz="4200" dirty="0">
                <a:latin typeface="Trebuchet MS" pitchFamily="34" charset="0"/>
              </a:rPr>
              <a:t>Yes</a:t>
            </a:r>
          </a:p>
          <a:p>
            <a:pPr marL="0" indent="0">
              <a:lnSpc>
                <a:spcPct val="170000"/>
              </a:lnSpc>
              <a:buNone/>
            </a:pPr>
            <a:r>
              <a:rPr lang="en-US" sz="5100" b="1" i="1" dirty="0">
                <a:latin typeface="Trebuchet MS" pitchFamily="34" charset="0"/>
              </a:rPr>
              <a:t># students admitted </a:t>
            </a:r>
            <a:r>
              <a:rPr lang="en-US" sz="4200" b="1" dirty="0">
                <a:latin typeface="Trebuchet MS" pitchFamily="34" charset="0"/>
              </a:rPr>
              <a:t>= </a:t>
            </a:r>
            <a:r>
              <a:rPr lang="en-US" sz="4200" dirty="0" smtClean="0">
                <a:latin typeface="Trebuchet MS" pitchFamily="34" charset="0"/>
              </a:rPr>
              <a:t>6</a:t>
            </a:r>
            <a:r>
              <a:rPr lang="en-US" sz="4200" dirty="0">
                <a:latin typeface="Trebuchet MS" pitchFamily="34" charset="0"/>
              </a:rPr>
              <a:t>	</a:t>
            </a:r>
            <a:endParaRPr lang="en-US" sz="4200" dirty="0" smtClean="0">
              <a:latin typeface="Trebuchet MS" pitchFamily="34" charset="0"/>
            </a:endParaRPr>
          </a:p>
          <a:p>
            <a:pPr marL="0" indent="0">
              <a:lnSpc>
                <a:spcPct val="170000"/>
              </a:lnSpc>
              <a:buNone/>
            </a:pPr>
            <a:r>
              <a:rPr lang="en-US" sz="5100" b="1" i="1" dirty="0" smtClean="0">
                <a:latin typeface="Trebuchet MS" pitchFamily="34" charset="0"/>
              </a:rPr>
              <a:t># </a:t>
            </a:r>
            <a:r>
              <a:rPr lang="en-US" sz="5100" b="1" i="1" dirty="0">
                <a:latin typeface="Trebuchet MS" pitchFamily="34" charset="0"/>
              </a:rPr>
              <a:t>students graduated </a:t>
            </a:r>
            <a:r>
              <a:rPr lang="en-US" sz="4200" b="1" dirty="0">
                <a:latin typeface="Trebuchet MS" pitchFamily="34" charset="0"/>
              </a:rPr>
              <a:t>= </a:t>
            </a:r>
            <a:r>
              <a:rPr lang="en-US" sz="4200" b="1" dirty="0" smtClean="0">
                <a:latin typeface="Trebuchet MS" pitchFamily="34" charset="0"/>
              </a:rPr>
              <a:t>2</a:t>
            </a:r>
            <a:r>
              <a:rPr lang="en-US" sz="4200" dirty="0" smtClean="0">
                <a:latin typeface="Trebuchet MS" pitchFamily="34" charset="0"/>
              </a:rPr>
              <a:t> </a:t>
            </a:r>
          </a:p>
          <a:p>
            <a:pPr marL="0" indent="0">
              <a:lnSpc>
                <a:spcPct val="170000"/>
              </a:lnSpc>
              <a:buNone/>
            </a:pPr>
            <a:r>
              <a:rPr lang="en-US" sz="5100" b="1" i="1" dirty="0" smtClean="0">
                <a:latin typeface="Trebuchet MS" pitchFamily="34" charset="0"/>
              </a:rPr>
              <a:t>Attrition</a:t>
            </a:r>
            <a:r>
              <a:rPr lang="en-US" sz="5100" b="1" i="1" dirty="0">
                <a:latin typeface="Trebuchet MS" pitchFamily="34" charset="0"/>
              </a:rPr>
              <a:t>: </a:t>
            </a:r>
            <a:r>
              <a:rPr lang="en-US" sz="4200" dirty="0">
                <a:latin typeface="Trebuchet MS" pitchFamily="34" charset="0"/>
              </a:rPr>
              <a:t>None</a:t>
            </a:r>
          </a:p>
          <a:p>
            <a:pPr marL="0" indent="0">
              <a:lnSpc>
                <a:spcPct val="170000"/>
              </a:lnSpc>
              <a:buNone/>
            </a:pPr>
            <a:r>
              <a:rPr lang="en-US" sz="5100" b="1" i="1" dirty="0" smtClean="0">
                <a:latin typeface="Trebuchet MS" pitchFamily="34" charset="0"/>
              </a:rPr>
              <a:t>Student </a:t>
            </a:r>
            <a:r>
              <a:rPr lang="en-US" sz="5100" b="1" i="1" dirty="0">
                <a:latin typeface="Trebuchet MS" pitchFamily="34" charset="0"/>
              </a:rPr>
              <a:t>feedback: </a:t>
            </a:r>
            <a:r>
              <a:rPr lang="en-US" sz="4200" dirty="0">
                <a:latin typeface="Trebuchet MS" pitchFamily="34" charset="0"/>
              </a:rPr>
              <a:t>Very grateful for the opportunity and pleased with the program.</a:t>
            </a:r>
          </a:p>
          <a:p>
            <a:pPr marL="0" indent="0">
              <a:lnSpc>
                <a:spcPct val="170000"/>
              </a:lnSpc>
              <a:buNone/>
            </a:pPr>
            <a:endParaRPr lang="en-US" b="1" dirty="0">
              <a:latin typeface="Trebuchet MS" pitchFamily="34" charset="0"/>
            </a:endParaRPr>
          </a:p>
          <a:p>
            <a:pPr marL="82296" indent="0">
              <a:buNone/>
            </a:pPr>
            <a:endParaRPr lang="en-US" dirty="0"/>
          </a:p>
        </p:txBody>
      </p:sp>
      <p:pic>
        <p:nvPicPr>
          <p:cNvPr id="5122" name="Picture 2" descr="C:\Users\nbates\Pictures\Presentation Graphics\Miscellaneous\Number-6.jpg"/>
          <p:cNvPicPr>
            <a:picLocks noChangeAspect="1" noChangeArrowheads="1"/>
          </p:cNvPicPr>
          <p:nvPr/>
        </p:nvPicPr>
        <p:blipFill rotWithShape="1">
          <a:blip r:embed="rId2">
            <a:extLst>
              <a:ext uri="{28A0092B-C50C-407E-A947-70E740481C1C}">
                <a14:useLocalDpi xmlns:a14="http://schemas.microsoft.com/office/drawing/2010/main" val="0"/>
              </a:ext>
            </a:extLst>
          </a:blip>
          <a:srcRect b="12772"/>
          <a:stretch/>
        </p:blipFill>
        <p:spPr bwMode="auto">
          <a:xfrm>
            <a:off x="5943600" y="2514600"/>
            <a:ext cx="2133600" cy="19438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90056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7498080" cy="1447800"/>
          </a:xfrm>
        </p:spPr>
        <p:txBody>
          <a:bodyPr>
            <a:normAutofit/>
          </a:bodyPr>
          <a:lstStyle/>
          <a:p>
            <a:r>
              <a:rPr lang="en-US" sz="4400" dirty="0" smtClean="0">
                <a:latin typeface="+mn-lt"/>
              </a:rPr>
              <a:t>Impact at a </a:t>
            </a:r>
            <a:r>
              <a:rPr lang="en-US" sz="4400" dirty="0" smtClean="0">
                <a:effectLst>
                  <a:outerShdw blurRad="38100" dist="38100" dir="2700000" algn="tl">
                    <a:srgbClr val="000000">
                      <a:alpha val="43137"/>
                    </a:srgbClr>
                  </a:outerShdw>
                </a:effectLst>
                <a:latin typeface="+mn-lt"/>
              </a:rPr>
              <a:t>Glance: Long </a:t>
            </a:r>
            <a:r>
              <a:rPr lang="en-US" sz="4400" dirty="0">
                <a:effectLst>
                  <a:outerShdw blurRad="38100" dist="38100" dir="2700000" algn="tl">
                    <a:srgbClr val="000000">
                      <a:alpha val="43137"/>
                    </a:srgbClr>
                  </a:outerShdw>
                </a:effectLst>
                <a:latin typeface="+mn-lt"/>
              </a:rPr>
              <a:t>Term </a:t>
            </a:r>
            <a:r>
              <a:rPr lang="en-US" sz="4400" dirty="0" smtClean="0">
                <a:effectLst>
                  <a:outerShdw blurRad="38100" dist="38100" dir="2700000" algn="tl">
                    <a:srgbClr val="000000">
                      <a:alpha val="43137"/>
                    </a:srgbClr>
                  </a:outerShdw>
                </a:effectLst>
                <a:latin typeface="+mn-lt"/>
              </a:rPr>
              <a:t>Outcomes</a:t>
            </a:r>
            <a:endParaRPr lang="en-US" dirty="0"/>
          </a:p>
        </p:txBody>
      </p:sp>
      <p:sp>
        <p:nvSpPr>
          <p:cNvPr id="3" name="Content Placeholder 2"/>
          <p:cNvSpPr>
            <a:spLocks noGrp="1"/>
          </p:cNvSpPr>
          <p:nvPr>
            <p:ph idx="1"/>
          </p:nvPr>
        </p:nvSpPr>
        <p:spPr>
          <a:xfrm>
            <a:off x="1371600" y="1828800"/>
            <a:ext cx="7498080" cy="4800600"/>
          </a:xfrm>
        </p:spPr>
        <p:txBody>
          <a:bodyPr>
            <a:normAutofit/>
          </a:bodyPr>
          <a:lstStyle/>
          <a:p>
            <a:pPr marL="0" indent="0" fontAlgn="base">
              <a:spcBef>
                <a:spcPct val="0"/>
              </a:spcBef>
              <a:spcAft>
                <a:spcPct val="0"/>
              </a:spcAft>
              <a:buNone/>
              <a:defRPr/>
            </a:pPr>
            <a:r>
              <a:rPr lang="en-US" sz="2800" b="1" i="1" dirty="0" smtClean="0">
                <a:solidFill>
                  <a:srgbClr val="000000"/>
                </a:solidFill>
                <a:latin typeface="Trebuchet MS" pitchFamily="34" charset="0"/>
                <a:ea typeface="ＭＳ Ｐゴシック" charset="-128"/>
              </a:rPr>
              <a:t>↑ </a:t>
            </a:r>
            <a:r>
              <a:rPr lang="en-US" sz="2800" b="1" i="1" dirty="0">
                <a:solidFill>
                  <a:srgbClr val="000000"/>
                </a:solidFill>
                <a:latin typeface="Trebuchet MS" pitchFamily="34" charset="0"/>
                <a:ea typeface="ＭＳ Ｐゴシック" charset="-128"/>
              </a:rPr>
              <a:t>TL1 placement in CTS track after grad: </a:t>
            </a:r>
          </a:p>
          <a:p>
            <a:pPr marL="402336" lvl="1" indent="0" fontAlgn="base">
              <a:spcBef>
                <a:spcPct val="0"/>
              </a:spcBef>
              <a:spcAft>
                <a:spcPct val="0"/>
              </a:spcAft>
              <a:buNone/>
              <a:defRPr/>
            </a:pPr>
            <a:r>
              <a:rPr lang="en-US" sz="2400" dirty="0">
                <a:solidFill>
                  <a:srgbClr val="000000"/>
                </a:solidFill>
                <a:latin typeface="Trebuchet MS" pitchFamily="34" charset="0"/>
                <a:ea typeface="ＭＳ Ｐゴシック" charset="-128"/>
              </a:rPr>
              <a:t>Grad 1: </a:t>
            </a:r>
            <a:r>
              <a:rPr lang="en-US" sz="2400" dirty="0" smtClean="0">
                <a:solidFill>
                  <a:srgbClr val="000000"/>
                </a:solidFill>
                <a:latin typeface="Trebuchet MS" pitchFamily="34" charset="0"/>
                <a:ea typeface="ＭＳ Ｐゴシック" charset="-128"/>
              </a:rPr>
              <a:t>PhD</a:t>
            </a:r>
            <a:r>
              <a:rPr lang="en-US" sz="2400" dirty="0">
                <a:solidFill>
                  <a:srgbClr val="000000"/>
                </a:solidFill>
                <a:latin typeface="Trebuchet MS" pitchFamily="34" charset="0"/>
                <a:ea typeface="ＭＳ Ｐゴシック" charset="-128"/>
              </a:rPr>
              <a:t>: Job in consulting and life science</a:t>
            </a:r>
          </a:p>
          <a:p>
            <a:pPr marL="402336" lvl="1" indent="0" fontAlgn="base">
              <a:spcBef>
                <a:spcPct val="0"/>
              </a:spcBef>
              <a:spcAft>
                <a:spcPct val="0"/>
              </a:spcAft>
              <a:buNone/>
              <a:defRPr/>
            </a:pPr>
            <a:r>
              <a:rPr lang="en-US" sz="2400" dirty="0">
                <a:solidFill>
                  <a:srgbClr val="000000"/>
                </a:solidFill>
                <a:latin typeface="Trebuchet MS" pitchFamily="34" charset="0"/>
                <a:ea typeface="ＭＳ Ｐゴシック" charset="-128"/>
              </a:rPr>
              <a:t>Grad 2: </a:t>
            </a:r>
            <a:r>
              <a:rPr lang="en-US" sz="2400" dirty="0" smtClean="0">
                <a:solidFill>
                  <a:srgbClr val="000000"/>
                </a:solidFill>
                <a:latin typeface="Trebuchet MS" pitchFamily="34" charset="0"/>
                <a:ea typeface="ＭＳ Ｐゴシック" charset="-128"/>
              </a:rPr>
              <a:t>MD/PhD: matched </a:t>
            </a:r>
            <a:r>
              <a:rPr lang="en-US" sz="2400" dirty="0">
                <a:solidFill>
                  <a:srgbClr val="000000"/>
                </a:solidFill>
                <a:latin typeface="Trebuchet MS" pitchFamily="34" charset="0"/>
                <a:ea typeface="ＭＳ Ｐゴシック" charset="-128"/>
              </a:rPr>
              <a:t>a residency program that was her top </a:t>
            </a:r>
            <a:r>
              <a:rPr lang="en-US" sz="2400" dirty="0" smtClean="0">
                <a:solidFill>
                  <a:srgbClr val="000000"/>
                </a:solidFill>
                <a:latin typeface="Trebuchet MS" pitchFamily="34" charset="0"/>
                <a:ea typeface="ＭＳ Ｐゴシック" charset="-128"/>
              </a:rPr>
              <a:t>choice</a:t>
            </a:r>
          </a:p>
          <a:p>
            <a:pPr marL="402336" lvl="1" indent="0" fontAlgn="base">
              <a:spcBef>
                <a:spcPct val="0"/>
              </a:spcBef>
              <a:spcAft>
                <a:spcPct val="0"/>
              </a:spcAft>
              <a:buNone/>
              <a:defRPr/>
            </a:pPr>
            <a:endParaRPr lang="en-US" sz="2000" dirty="0" smtClean="0">
              <a:solidFill>
                <a:srgbClr val="000000"/>
              </a:solidFill>
              <a:latin typeface="Trebuchet MS" pitchFamily="34" charset="0"/>
              <a:ea typeface="ＭＳ Ｐゴシック" charset="-128"/>
            </a:endParaRPr>
          </a:p>
          <a:p>
            <a:pPr marL="402336" lvl="1" indent="0" fontAlgn="base">
              <a:spcBef>
                <a:spcPct val="0"/>
              </a:spcBef>
              <a:spcAft>
                <a:spcPct val="0"/>
              </a:spcAft>
              <a:buNone/>
              <a:defRPr/>
            </a:pPr>
            <a:r>
              <a:rPr lang="en-US" sz="2000" dirty="0">
                <a:solidFill>
                  <a:srgbClr val="000000"/>
                </a:solidFill>
                <a:latin typeface="Trebuchet MS" pitchFamily="34" charset="0"/>
                <a:ea typeface="ＭＳ Ｐゴシック" charset="-128"/>
              </a:rPr>
              <a:t>	</a:t>
            </a:r>
            <a:r>
              <a:rPr lang="en-US" sz="2400" i="1" dirty="0" smtClean="0">
                <a:latin typeface="Trebuchet MS" pitchFamily="34" charset="0"/>
              </a:rPr>
              <a:t>“[</a:t>
            </a:r>
            <a:r>
              <a:rPr lang="en-US" sz="2400" i="1" dirty="0">
                <a:latin typeface="Trebuchet MS" pitchFamily="34" charset="0"/>
              </a:rPr>
              <a:t>I hope to be] at a research institute </a:t>
            </a:r>
            <a:r>
              <a:rPr lang="en-US" sz="2400" i="1" dirty="0" smtClean="0">
                <a:latin typeface="Trebuchet MS" pitchFamily="34" charset="0"/>
              </a:rPr>
              <a:t>		teaching</a:t>
            </a:r>
            <a:r>
              <a:rPr lang="en-US" sz="2400" i="1" dirty="0">
                <a:latin typeface="Trebuchet MS" pitchFamily="34" charset="0"/>
              </a:rPr>
              <a:t>, doing research and clinical work. </a:t>
            </a:r>
            <a:r>
              <a:rPr lang="en-US" sz="2400" i="1" dirty="0" smtClean="0">
                <a:latin typeface="Trebuchet MS" pitchFamily="34" charset="0"/>
              </a:rPr>
              <a:t>	So </a:t>
            </a:r>
            <a:r>
              <a:rPr lang="en-US" sz="2400" i="1" dirty="0">
                <a:latin typeface="Trebuchet MS" pitchFamily="34" charset="0"/>
              </a:rPr>
              <a:t>if I can couple all those, I mean, that's </a:t>
            </a:r>
            <a:r>
              <a:rPr lang="en-US" sz="2400" i="1" dirty="0" smtClean="0">
                <a:latin typeface="Trebuchet MS" pitchFamily="34" charset="0"/>
              </a:rPr>
              <a:t>	my </a:t>
            </a:r>
            <a:r>
              <a:rPr lang="en-US" sz="2400" i="1" dirty="0">
                <a:latin typeface="Trebuchet MS" pitchFamily="34" charset="0"/>
              </a:rPr>
              <a:t>absolute dream to do.”</a:t>
            </a:r>
          </a:p>
          <a:p>
            <a:pPr lvl="2" fontAlgn="base">
              <a:spcBef>
                <a:spcPct val="0"/>
              </a:spcBef>
              <a:spcAft>
                <a:spcPct val="0"/>
              </a:spcAft>
              <a:defRPr/>
            </a:pPr>
            <a:endParaRPr lang="en-US" sz="2000" dirty="0">
              <a:solidFill>
                <a:srgbClr val="000000"/>
              </a:solidFill>
              <a:latin typeface="Trebuchet MS" pitchFamily="34" charset="0"/>
              <a:ea typeface="ＭＳ Ｐゴシック" charset="-128"/>
            </a:endParaRPr>
          </a:p>
          <a:p>
            <a:pPr marL="114300" indent="0" fontAlgn="base">
              <a:spcBef>
                <a:spcPct val="0"/>
              </a:spcBef>
              <a:spcAft>
                <a:spcPct val="0"/>
              </a:spcAft>
              <a:buNone/>
              <a:defRPr/>
            </a:pPr>
            <a:r>
              <a:rPr lang="en-US" sz="2800" b="1" i="1" dirty="0">
                <a:solidFill>
                  <a:srgbClr val="000000"/>
                </a:solidFill>
                <a:latin typeface="Trebuchet MS" pitchFamily="34" charset="0"/>
                <a:ea typeface="ＭＳ Ｐゴシック" charset="-128"/>
              </a:rPr>
              <a:t>↑ CTS publications:  </a:t>
            </a:r>
            <a:r>
              <a:rPr lang="en-US" sz="2400" dirty="0">
                <a:solidFill>
                  <a:srgbClr val="000000"/>
                </a:solidFill>
                <a:latin typeface="Trebuchet MS" pitchFamily="34" charset="0"/>
                <a:ea typeface="ＭＳ Ｐゴシック" charset="-128"/>
              </a:rPr>
              <a:t>MD/PhD grad:  2 published, writing others. </a:t>
            </a:r>
            <a:endParaRPr lang="en-US" sz="2400" dirty="0">
              <a:latin typeface="Trebuchet MS" pitchFamily="34" charset="0"/>
            </a:endParaRPr>
          </a:p>
        </p:txBody>
      </p:sp>
    </p:spTree>
    <p:extLst>
      <p:ext uri="{BB962C8B-B14F-4D97-AF65-F5344CB8AC3E}">
        <p14:creationId xmlns:p14="http://schemas.microsoft.com/office/powerpoint/2010/main" val="4347324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Impact Story: Background and Setting</a:t>
            </a:r>
          </a:p>
        </p:txBody>
      </p:sp>
      <p:sp>
        <p:nvSpPr>
          <p:cNvPr id="3" name="Content Placeholder 2"/>
          <p:cNvSpPr>
            <a:spLocks noGrp="1"/>
          </p:cNvSpPr>
          <p:nvPr>
            <p:ph idx="1"/>
          </p:nvPr>
        </p:nvSpPr>
        <p:spPr/>
        <p:txBody>
          <a:bodyPr>
            <a:normAutofit fontScale="77500" lnSpcReduction="20000"/>
          </a:bodyPr>
          <a:lstStyle/>
          <a:p>
            <a:pPr marL="0" indent="-457200">
              <a:buNone/>
            </a:pPr>
            <a:r>
              <a:rPr lang="en-US" i="1" dirty="0">
                <a:latin typeface="Trebuchet MS" pitchFamily="34" charset="0"/>
              </a:rPr>
              <a:t>Program Description:  </a:t>
            </a:r>
            <a:r>
              <a:rPr lang="en-US" dirty="0">
                <a:latin typeface="Trebuchet MS" pitchFamily="34" charset="0"/>
              </a:rPr>
              <a:t>This mentored TL1 consists of . . .</a:t>
            </a:r>
          </a:p>
          <a:p>
            <a:pPr marL="0" indent="-457200">
              <a:buNone/>
            </a:pPr>
            <a:r>
              <a:rPr lang="en-US" dirty="0">
                <a:latin typeface="Trebuchet MS" pitchFamily="34" charset="0"/>
              </a:rPr>
              <a:t/>
            </a:r>
            <a:br>
              <a:rPr lang="en-US" dirty="0">
                <a:latin typeface="Trebuchet MS" pitchFamily="34" charset="0"/>
              </a:rPr>
            </a:br>
            <a:r>
              <a:rPr lang="en-US" i="1" dirty="0">
                <a:latin typeface="Trebuchet MS" pitchFamily="34" charset="0"/>
              </a:rPr>
              <a:t>Program Director: </a:t>
            </a:r>
            <a:r>
              <a:rPr lang="en-US" dirty="0">
                <a:latin typeface="Trebuchet MS" pitchFamily="34" charset="0"/>
              </a:rPr>
              <a:t>Larry Tobacman, MD, . . . </a:t>
            </a:r>
          </a:p>
          <a:p>
            <a:pPr marL="0" indent="-457200">
              <a:buNone/>
            </a:pPr>
            <a:r>
              <a:rPr lang="en-US" dirty="0">
                <a:latin typeface="Trebuchet MS" pitchFamily="34" charset="0"/>
              </a:rPr>
              <a:t/>
            </a:r>
            <a:br>
              <a:rPr lang="en-US" dirty="0">
                <a:latin typeface="Trebuchet MS" pitchFamily="34" charset="0"/>
              </a:rPr>
            </a:br>
            <a:r>
              <a:rPr lang="en-US" i="1" dirty="0">
                <a:latin typeface="Trebuchet MS" pitchFamily="34" charset="0"/>
              </a:rPr>
              <a:t>Target group</a:t>
            </a:r>
            <a:r>
              <a:rPr lang="en-US" i="1" dirty="0" smtClean="0">
                <a:latin typeface="Trebuchet MS" pitchFamily="34" charset="0"/>
              </a:rPr>
              <a:t>: </a:t>
            </a:r>
            <a:r>
              <a:rPr lang="en-US" dirty="0">
                <a:latin typeface="Trebuchet MS" pitchFamily="34" charset="0"/>
              </a:rPr>
              <a:t>Basic biomedical PhD candidates  and MD/PhD candidates who have a translational topic for their dissertation and are preparing for careers as translational researchers. </a:t>
            </a:r>
          </a:p>
          <a:p>
            <a:pPr marL="0" indent="-457200">
              <a:buNone/>
            </a:pPr>
            <a:r>
              <a:rPr lang="en-US" dirty="0">
                <a:latin typeface="Trebuchet MS" pitchFamily="34" charset="0"/>
              </a:rPr>
              <a:t/>
            </a:r>
            <a:br>
              <a:rPr lang="en-US" dirty="0">
                <a:latin typeface="Trebuchet MS" pitchFamily="34" charset="0"/>
              </a:rPr>
            </a:br>
            <a:r>
              <a:rPr lang="en-US" i="1" dirty="0">
                <a:latin typeface="Trebuchet MS" pitchFamily="34" charset="0"/>
              </a:rPr>
              <a:t>Reach:  Are you reaching the people you intended to reach? </a:t>
            </a:r>
            <a:r>
              <a:rPr lang="en-US" dirty="0">
                <a:latin typeface="Trebuchet MS" pitchFamily="34" charset="0"/>
              </a:rPr>
              <a:t>All meet the eligibility criteria. </a:t>
            </a:r>
          </a:p>
          <a:p>
            <a:pPr marL="0" indent="-457200">
              <a:buNone/>
            </a:pPr>
            <a:r>
              <a:rPr lang="en-US" dirty="0">
                <a:latin typeface="Trebuchet MS" pitchFamily="34" charset="0"/>
              </a:rPr>
              <a:t/>
            </a:r>
            <a:br>
              <a:rPr lang="en-US" dirty="0">
                <a:latin typeface="Trebuchet MS" pitchFamily="34" charset="0"/>
              </a:rPr>
            </a:br>
            <a:r>
              <a:rPr lang="en-US" i="1" dirty="0">
                <a:latin typeface="Trebuchet MS" pitchFamily="34" charset="0"/>
              </a:rPr>
              <a:t>Attrition: </a:t>
            </a:r>
            <a:r>
              <a:rPr lang="en-US" dirty="0">
                <a:latin typeface="Trebuchet MS" pitchFamily="34" charset="0"/>
              </a:rPr>
              <a:t>None</a:t>
            </a:r>
            <a:r>
              <a:rPr lang="en-US" dirty="0" smtClean="0">
                <a:latin typeface="Trebuchet MS" pitchFamily="34" charset="0"/>
              </a:rPr>
              <a:t>.</a:t>
            </a:r>
            <a:endParaRPr lang="en-US" dirty="0">
              <a:latin typeface="Trebuchet MS" pitchFamily="34" charset="0"/>
            </a:endParaRPr>
          </a:p>
          <a:p>
            <a:endParaRPr lang="en-US" dirty="0"/>
          </a:p>
        </p:txBody>
      </p:sp>
      <p:pic>
        <p:nvPicPr>
          <p:cNvPr id="6146" name="Picture 2" descr="C:\Users\nbates\Pictures\Presentation Graphics\Miscellaneous\man walking in direction of measurement arro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5334000"/>
            <a:ext cx="2286000" cy="1181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0173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OVERVIEW</a:t>
            </a:r>
            <a:endParaRPr lang="en-US" dirty="0"/>
          </a:p>
        </p:txBody>
      </p:sp>
      <p:sp>
        <p:nvSpPr>
          <p:cNvPr id="3" name="Content Placeholder 2"/>
          <p:cNvSpPr>
            <a:spLocks noGrp="1"/>
          </p:cNvSpPr>
          <p:nvPr>
            <p:ph idx="1"/>
          </p:nvPr>
        </p:nvSpPr>
        <p:spPr>
          <a:xfrm>
            <a:off x="1219200" y="1523940"/>
            <a:ext cx="7620000" cy="4953000"/>
          </a:xfrm>
        </p:spPr>
        <p:txBody>
          <a:bodyPr>
            <a:normAutofit lnSpcReduction="10000"/>
          </a:bodyPr>
          <a:lstStyle/>
          <a:p>
            <a:pPr marL="82296" indent="0">
              <a:buNone/>
            </a:pPr>
            <a:r>
              <a:rPr lang="en-US" dirty="0" smtClean="0">
                <a:latin typeface="Trebuchet MS" pitchFamily="34" charset="0"/>
              </a:rPr>
              <a:t>SCM Steps</a:t>
            </a:r>
            <a:endParaRPr lang="en-US" dirty="0" smtClean="0">
              <a:latin typeface="Trebuchet MS" pitchFamily="34" charset="0"/>
            </a:endParaRPr>
          </a:p>
          <a:p>
            <a:pPr marL="402336" lvl="1" indent="0">
              <a:buNone/>
            </a:pPr>
            <a:r>
              <a:rPr lang="en-US" dirty="0" smtClean="0">
                <a:latin typeface="Trebuchet MS" pitchFamily="34" charset="0"/>
              </a:rPr>
              <a:t>Focusing and planning the SCM</a:t>
            </a:r>
          </a:p>
          <a:p>
            <a:pPr marL="402336" lvl="1" indent="0">
              <a:buNone/>
            </a:pPr>
            <a:r>
              <a:rPr lang="en-US" dirty="0" smtClean="0">
                <a:latin typeface="Trebuchet MS" pitchFamily="34" charset="0"/>
              </a:rPr>
              <a:t>Creating an impact model</a:t>
            </a:r>
          </a:p>
          <a:p>
            <a:pPr marL="402336" lvl="1" indent="0">
              <a:buNone/>
            </a:pPr>
            <a:r>
              <a:rPr lang="en-US" dirty="0" smtClean="0">
                <a:latin typeface="Trebuchet MS" pitchFamily="34" charset="0"/>
              </a:rPr>
              <a:t>Surveying for best and worst cases</a:t>
            </a:r>
          </a:p>
          <a:p>
            <a:pPr marL="402336" lvl="1" indent="0">
              <a:buNone/>
            </a:pPr>
            <a:r>
              <a:rPr lang="en-US" dirty="0" smtClean="0">
                <a:latin typeface="Trebuchet MS" pitchFamily="34" charset="0"/>
              </a:rPr>
              <a:t>Interviewing &amp; documenting success cases</a:t>
            </a:r>
          </a:p>
          <a:p>
            <a:pPr marL="402336" lvl="1" indent="0">
              <a:buNone/>
            </a:pPr>
            <a:r>
              <a:rPr lang="en-US" dirty="0" smtClean="0">
                <a:latin typeface="Trebuchet MS" pitchFamily="34" charset="0"/>
              </a:rPr>
              <a:t>Communicating findings, conclusions and recommendations</a:t>
            </a:r>
          </a:p>
          <a:p>
            <a:pPr marL="0" indent="0">
              <a:buNone/>
            </a:pPr>
            <a:endParaRPr lang="en-US" dirty="0" smtClean="0">
              <a:latin typeface="Trebuchet MS" pitchFamily="34" charset="0"/>
            </a:endParaRPr>
          </a:p>
          <a:p>
            <a:pPr marL="82296" indent="0">
              <a:buNone/>
            </a:pPr>
            <a:r>
              <a:rPr lang="en-US" dirty="0" smtClean="0">
                <a:latin typeface="Trebuchet MS" pitchFamily="34" charset="0"/>
              </a:rPr>
              <a:t>TL1 Success Case Example</a:t>
            </a:r>
          </a:p>
          <a:p>
            <a:pPr marL="82296" indent="0">
              <a:buNone/>
            </a:pPr>
            <a:r>
              <a:rPr lang="en-US" dirty="0" smtClean="0">
                <a:latin typeface="Trebuchet MS" pitchFamily="34" charset="0"/>
              </a:rPr>
              <a:t>Lessons Learned</a:t>
            </a:r>
          </a:p>
          <a:p>
            <a:endParaRPr lang="en-US" dirty="0" smtClean="0">
              <a:latin typeface="Cambria" pitchFamily="18" charset="0"/>
            </a:endParaRPr>
          </a:p>
          <a:p>
            <a:pPr marL="0" indent="0">
              <a:buNone/>
            </a:pPr>
            <a:endParaRPr lang="en-US" dirty="0" smtClean="0">
              <a:latin typeface="Cambria" pitchFamily="18" charset="0"/>
            </a:endParaRPr>
          </a:p>
          <a:p>
            <a:endParaRPr lang="en-US" dirty="0">
              <a:latin typeface="Cambria" pitchFamily="18" charset="0"/>
            </a:endParaRPr>
          </a:p>
        </p:txBody>
      </p:sp>
      <p:pic>
        <p:nvPicPr>
          <p:cNvPr id="1026" name="Picture 2" descr="C:\Users\nbates\Pictures\Presentation Graphics\Miscellaneous\case study figure with magnifying glas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652740" flipH="1">
            <a:off x="6784819" y="558761"/>
            <a:ext cx="2059196" cy="1843037"/>
          </a:xfrm>
          <a:prstGeom prst="rect">
            <a:avLst/>
          </a:prstGeom>
          <a:noFill/>
          <a:scene3d>
            <a:camera prst="orthographicFront">
              <a:rot lat="0" lon="300000" rev="0"/>
            </a:camera>
            <a:lightRig rig="threePt" dir="t"/>
          </a:scene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80114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Story: What </a:t>
            </a:r>
            <a:r>
              <a:rPr lang="en-US" dirty="0" smtClean="0"/>
              <a:t>Helped?</a:t>
            </a:r>
            <a:endParaRPr lang="en-US" dirty="0"/>
          </a:p>
        </p:txBody>
      </p:sp>
      <p:sp>
        <p:nvSpPr>
          <p:cNvPr id="3" name="Content Placeholder 2"/>
          <p:cNvSpPr>
            <a:spLocks noGrp="1"/>
          </p:cNvSpPr>
          <p:nvPr>
            <p:ph idx="1"/>
          </p:nvPr>
        </p:nvSpPr>
        <p:spPr>
          <a:xfrm>
            <a:off x="1371600" y="1752600"/>
            <a:ext cx="7498080" cy="4800600"/>
          </a:xfrm>
        </p:spPr>
        <p:txBody>
          <a:bodyPr>
            <a:normAutofit/>
          </a:bodyPr>
          <a:lstStyle/>
          <a:p>
            <a:pPr marL="82296" indent="0">
              <a:lnSpc>
                <a:spcPct val="115000"/>
              </a:lnSpc>
              <a:spcBef>
                <a:spcPts val="0"/>
              </a:spcBef>
              <a:spcAft>
                <a:spcPts val="600"/>
              </a:spcAft>
              <a:buNone/>
            </a:pPr>
            <a:r>
              <a:rPr lang="en-US" sz="3500" dirty="0" smtClean="0">
                <a:solidFill>
                  <a:srgbClr val="000000"/>
                </a:solidFill>
                <a:latin typeface="Trebuchet MS" pitchFamily="34" charset="0"/>
                <a:ea typeface="Georgia"/>
              </a:rPr>
              <a:t>Funding </a:t>
            </a:r>
            <a:endParaRPr lang="en-US" sz="3500" dirty="0">
              <a:solidFill>
                <a:srgbClr val="000000"/>
              </a:solidFill>
              <a:latin typeface="Trebuchet MS" pitchFamily="34" charset="0"/>
              <a:ea typeface="Georgia"/>
            </a:endParaRPr>
          </a:p>
          <a:p>
            <a:pPr marL="402336" lvl="1" indent="0">
              <a:lnSpc>
                <a:spcPct val="115000"/>
              </a:lnSpc>
              <a:spcBef>
                <a:spcPts val="0"/>
              </a:spcBef>
              <a:spcAft>
                <a:spcPts val="600"/>
              </a:spcAft>
              <a:buNone/>
            </a:pPr>
            <a:r>
              <a:rPr lang="en-US" dirty="0">
                <a:solidFill>
                  <a:srgbClr val="000000"/>
                </a:solidFill>
                <a:latin typeface="Trebuchet MS" pitchFamily="34" charset="0"/>
                <a:ea typeface="Georgia"/>
              </a:rPr>
              <a:t>Allows them to </a:t>
            </a:r>
            <a:r>
              <a:rPr lang="en-US" sz="3600" dirty="0">
                <a:solidFill>
                  <a:srgbClr val="000000"/>
                </a:solidFill>
                <a:latin typeface="Trebuchet MS" pitchFamily="34" charset="0"/>
                <a:ea typeface="Georgia"/>
              </a:rPr>
              <a:t>focus </a:t>
            </a:r>
            <a:r>
              <a:rPr lang="en-US" dirty="0">
                <a:solidFill>
                  <a:srgbClr val="000000"/>
                </a:solidFill>
                <a:latin typeface="Trebuchet MS" pitchFamily="34" charset="0"/>
                <a:ea typeface="Georgia"/>
              </a:rPr>
              <a:t>on their research</a:t>
            </a:r>
          </a:p>
          <a:p>
            <a:pPr marL="402336" lvl="1" indent="0">
              <a:lnSpc>
                <a:spcPct val="115000"/>
              </a:lnSpc>
              <a:spcBef>
                <a:spcPts val="0"/>
              </a:spcBef>
              <a:buNone/>
            </a:pPr>
            <a:r>
              <a:rPr lang="en-US" dirty="0" smtClean="0">
                <a:solidFill>
                  <a:srgbClr val="000000"/>
                </a:solidFill>
                <a:latin typeface="Trebuchet MS" pitchFamily="34" charset="0"/>
                <a:ea typeface="Georgia"/>
              </a:rPr>
              <a:t>Educational fund gives them a </a:t>
            </a:r>
            <a:r>
              <a:rPr lang="en-US" sz="3600" dirty="0" smtClean="0">
                <a:solidFill>
                  <a:srgbClr val="000000"/>
                </a:solidFill>
                <a:latin typeface="Trebuchet MS" pitchFamily="34" charset="0"/>
                <a:ea typeface="Georgia"/>
              </a:rPr>
              <a:t>sense of ownership</a:t>
            </a:r>
          </a:p>
          <a:p>
            <a:pPr marL="402336" lvl="1" indent="0">
              <a:lnSpc>
                <a:spcPct val="115000"/>
              </a:lnSpc>
              <a:spcBef>
                <a:spcPts val="0"/>
              </a:spcBef>
              <a:buNone/>
            </a:pPr>
            <a:r>
              <a:rPr lang="en-US" sz="3600" dirty="0" smtClean="0">
                <a:solidFill>
                  <a:srgbClr val="000000"/>
                </a:solidFill>
                <a:latin typeface="Trebuchet MS" pitchFamily="34" charset="0"/>
                <a:ea typeface="Georgia"/>
              </a:rPr>
              <a:t>Helps </a:t>
            </a:r>
            <a:r>
              <a:rPr lang="en-US" sz="3600" dirty="0">
                <a:solidFill>
                  <a:srgbClr val="000000"/>
                </a:solidFill>
                <a:latin typeface="Trebuchet MS" pitchFamily="34" charset="0"/>
                <a:ea typeface="Georgia"/>
              </a:rPr>
              <a:t>PIs</a:t>
            </a:r>
            <a:r>
              <a:rPr lang="en-US" dirty="0">
                <a:solidFill>
                  <a:srgbClr val="000000"/>
                </a:solidFill>
                <a:latin typeface="Trebuchet MS" pitchFamily="34" charset="0"/>
                <a:ea typeface="Georgia"/>
              </a:rPr>
              <a:t> tremendously since they don’t have to pay their whole </a:t>
            </a:r>
            <a:r>
              <a:rPr lang="en-US" dirty="0" smtClean="0">
                <a:solidFill>
                  <a:srgbClr val="000000"/>
                </a:solidFill>
                <a:latin typeface="Trebuchet MS" pitchFamily="34" charset="0"/>
                <a:ea typeface="Georgia"/>
              </a:rPr>
              <a:t>stipend</a:t>
            </a:r>
            <a:endParaRPr lang="en-US" dirty="0">
              <a:latin typeface="Trebuchet MS" pitchFamily="34" charset="0"/>
            </a:endParaRPr>
          </a:p>
        </p:txBody>
      </p:sp>
    </p:spTree>
    <p:extLst>
      <p:ext uri="{BB962C8B-B14F-4D97-AF65-F5344CB8AC3E}">
        <p14:creationId xmlns:p14="http://schemas.microsoft.com/office/powerpoint/2010/main" val="39014674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Impact Story: </a:t>
            </a:r>
            <a:r>
              <a:rPr lang="en-US" sz="4400" dirty="0" smtClean="0"/>
              <a:t> </a:t>
            </a:r>
            <a:br>
              <a:rPr lang="en-US" sz="4400" dirty="0" smtClean="0"/>
            </a:br>
            <a:r>
              <a:rPr lang="en-US" sz="4400" dirty="0" smtClean="0"/>
              <a:t>What </a:t>
            </a:r>
            <a:r>
              <a:rPr lang="en-US" sz="4400" dirty="0"/>
              <a:t>Did Not </a:t>
            </a:r>
            <a:r>
              <a:rPr lang="en-US" sz="4400" dirty="0" smtClean="0"/>
              <a:t>Help?</a:t>
            </a:r>
            <a:endParaRPr lang="en-US" sz="4400" dirty="0"/>
          </a:p>
        </p:txBody>
      </p:sp>
      <p:sp>
        <p:nvSpPr>
          <p:cNvPr id="3" name="Content Placeholder 2"/>
          <p:cNvSpPr>
            <a:spLocks noGrp="1"/>
          </p:cNvSpPr>
          <p:nvPr>
            <p:ph idx="1"/>
          </p:nvPr>
        </p:nvSpPr>
        <p:spPr/>
        <p:txBody>
          <a:bodyPr>
            <a:noAutofit/>
          </a:bodyPr>
          <a:lstStyle/>
          <a:p>
            <a:pPr marL="82296" indent="0">
              <a:buNone/>
            </a:pPr>
            <a:r>
              <a:rPr lang="en-US" dirty="0" smtClean="0">
                <a:latin typeface="Trebuchet MS" pitchFamily="34" charset="0"/>
              </a:rPr>
              <a:t>Did not understand </a:t>
            </a:r>
            <a:r>
              <a:rPr lang="en-US" dirty="0">
                <a:latin typeface="Trebuchet MS" pitchFamily="34" charset="0"/>
              </a:rPr>
              <a:t>the need for a clinical mentor</a:t>
            </a:r>
          </a:p>
          <a:p>
            <a:pPr marL="402336" lvl="1" indent="0">
              <a:buNone/>
            </a:pPr>
            <a:r>
              <a:rPr lang="en-US" sz="3600" dirty="0">
                <a:latin typeface="Trebuchet MS" pitchFamily="34" charset="0"/>
              </a:rPr>
              <a:t>MD/PhD: </a:t>
            </a:r>
          </a:p>
          <a:p>
            <a:pPr marL="658368" lvl="2" indent="0">
              <a:buNone/>
            </a:pPr>
            <a:r>
              <a:rPr lang="en-US" sz="2800" dirty="0">
                <a:latin typeface="Trebuchet MS" pitchFamily="34" charset="0"/>
              </a:rPr>
              <a:t>clinical training, clinicians on dissertation committee</a:t>
            </a:r>
          </a:p>
          <a:p>
            <a:pPr marL="658368" lvl="2" indent="0">
              <a:buNone/>
            </a:pPr>
            <a:r>
              <a:rPr lang="en-US" sz="2800" dirty="0">
                <a:latin typeface="Trebuchet MS" pitchFamily="34" charset="0"/>
              </a:rPr>
              <a:t>BUT very excited to have a PhD advisor who did clinical work </a:t>
            </a:r>
            <a:endParaRPr lang="en-US" sz="2800" dirty="0" smtClean="0">
              <a:latin typeface="Trebuchet MS" pitchFamily="34" charset="0"/>
            </a:endParaRPr>
          </a:p>
          <a:p>
            <a:pPr marL="658368" lvl="2" indent="0">
              <a:buNone/>
            </a:pPr>
            <a:endParaRPr lang="en-US" sz="2800" dirty="0">
              <a:latin typeface="Trebuchet MS" pitchFamily="34" charset="0"/>
            </a:endParaRPr>
          </a:p>
          <a:p>
            <a:pPr marL="402336" lvl="1" indent="0">
              <a:buNone/>
            </a:pPr>
            <a:r>
              <a:rPr lang="en-US" sz="3600" dirty="0">
                <a:latin typeface="Trebuchet MS" pitchFamily="34" charset="0"/>
              </a:rPr>
              <a:t>PhD: </a:t>
            </a:r>
            <a:r>
              <a:rPr lang="en-US" dirty="0">
                <a:latin typeface="Trebuchet MS" pitchFamily="34" charset="0"/>
              </a:rPr>
              <a:t>just getting to clinical </a:t>
            </a:r>
            <a:r>
              <a:rPr lang="en-US" dirty="0" smtClean="0">
                <a:latin typeface="Trebuchet MS" pitchFamily="34" charset="0"/>
              </a:rPr>
              <a:t>research</a:t>
            </a:r>
            <a:endParaRPr lang="en-US" dirty="0">
              <a:latin typeface="Trebuchet MS" pitchFamily="34" charset="0"/>
            </a:endParaRPr>
          </a:p>
        </p:txBody>
      </p:sp>
      <p:pic>
        <p:nvPicPr>
          <p:cNvPr id="3074" name="Picture 2" descr="C:\Users\nbates\Pictures\Presentation Graphics\Help\red help sig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1981200"/>
            <a:ext cx="1600200" cy="2076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80517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04800"/>
            <a:ext cx="7498080" cy="1143000"/>
          </a:xfrm>
        </p:spPr>
        <p:txBody>
          <a:bodyPr>
            <a:noAutofit/>
          </a:bodyPr>
          <a:lstStyle/>
          <a:p>
            <a:r>
              <a:rPr lang="en-US" sz="4000" dirty="0" smtClean="0"/>
              <a:t>Impact </a:t>
            </a:r>
            <a:r>
              <a:rPr lang="en-US" sz="4000" dirty="0"/>
              <a:t>Story: </a:t>
            </a:r>
            <a:r>
              <a:rPr lang="en-US" sz="4000" dirty="0" smtClean="0"/>
              <a:t> What to Improve? Sense of TL</a:t>
            </a:r>
            <a:r>
              <a:rPr lang="en-US" sz="4000" dirty="0" smtClean="0">
                <a:latin typeface="Trebuchet MS" pitchFamily="34" charset="0"/>
              </a:rPr>
              <a:t>1</a:t>
            </a:r>
            <a:r>
              <a:rPr lang="en-US" sz="4000" dirty="0" smtClean="0"/>
              <a:t> Community</a:t>
            </a:r>
            <a:endParaRPr lang="en-US" sz="4400" dirty="0"/>
          </a:p>
        </p:txBody>
      </p:sp>
      <p:sp>
        <p:nvSpPr>
          <p:cNvPr id="3" name="Content Placeholder 2"/>
          <p:cNvSpPr>
            <a:spLocks noGrp="1"/>
          </p:cNvSpPr>
          <p:nvPr>
            <p:ph idx="1"/>
          </p:nvPr>
        </p:nvSpPr>
        <p:spPr>
          <a:xfrm>
            <a:off x="1435608" y="1676400"/>
            <a:ext cx="7498080" cy="4572000"/>
          </a:xfrm>
        </p:spPr>
        <p:txBody>
          <a:bodyPr>
            <a:noAutofit/>
          </a:bodyPr>
          <a:lstStyle/>
          <a:p>
            <a:pPr marL="82296" indent="0">
              <a:buNone/>
            </a:pPr>
            <a:r>
              <a:rPr lang="en-US" dirty="0" smtClean="0">
                <a:latin typeface="Trebuchet MS" pitchFamily="34" charset="0"/>
              </a:rPr>
              <a:t>Didn’t </a:t>
            </a:r>
            <a:r>
              <a:rPr lang="en-US" dirty="0">
                <a:latin typeface="Trebuchet MS" pitchFamily="34" charset="0"/>
              </a:rPr>
              <a:t>meet </a:t>
            </a:r>
            <a:r>
              <a:rPr lang="en-US" sz="2000" dirty="0">
                <a:latin typeface="Trebuchet MS" pitchFamily="34" charset="0"/>
              </a:rPr>
              <a:t>the other UIC TL1s </a:t>
            </a:r>
            <a:r>
              <a:rPr lang="en-US" sz="2000" dirty="0" smtClean="0">
                <a:latin typeface="Trebuchet MS" pitchFamily="34" charset="0"/>
              </a:rPr>
              <a:t>until </a:t>
            </a:r>
            <a:r>
              <a:rPr lang="en-US" sz="2000" dirty="0">
                <a:latin typeface="Trebuchet MS" pitchFamily="34" charset="0"/>
              </a:rPr>
              <a:t>St. Louis </a:t>
            </a:r>
            <a:r>
              <a:rPr lang="en-US" sz="2000" dirty="0" smtClean="0">
                <a:latin typeface="Trebuchet MS" pitchFamily="34" charset="0"/>
              </a:rPr>
              <a:t>meeting</a:t>
            </a:r>
            <a:endParaRPr lang="en-US" sz="2000" dirty="0">
              <a:latin typeface="Trebuchet MS" pitchFamily="34" charset="0"/>
            </a:endParaRPr>
          </a:p>
          <a:p>
            <a:pPr marL="82296" indent="0">
              <a:buNone/>
            </a:pPr>
            <a:endParaRPr lang="en-US" sz="1000" dirty="0" smtClean="0">
              <a:latin typeface="Trebuchet MS" pitchFamily="34" charset="0"/>
            </a:endParaRPr>
          </a:p>
          <a:p>
            <a:pPr marL="82296" indent="0">
              <a:buNone/>
            </a:pPr>
            <a:r>
              <a:rPr lang="en-US" dirty="0" smtClean="0">
                <a:latin typeface="Trebuchet MS" pitchFamily="34" charset="0"/>
              </a:rPr>
              <a:t>Didn't </a:t>
            </a:r>
            <a:r>
              <a:rPr lang="en-US" dirty="0">
                <a:latin typeface="Trebuchet MS" pitchFamily="34" charset="0"/>
              </a:rPr>
              <a:t>know </a:t>
            </a:r>
          </a:p>
          <a:p>
            <a:pPr marL="402336" lvl="1" indent="0">
              <a:buNone/>
            </a:pPr>
            <a:r>
              <a:rPr lang="en-US" sz="2000" dirty="0">
                <a:latin typeface="Trebuchet MS" pitchFamily="34" charset="0"/>
              </a:rPr>
              <a:t>What the administrative roles of people </a:t>
            </a:r>
            <a:r>
              <a:rPr lang="en-US" sz="2000" dirty="0" smtClean="0">
                <a:latin typeface="Trebuchet MS" pitchFamily="34" charset="0"/>
              </a:rPr>
              <a:t>were</a:t>
            </a:r>
            <a:endParaRPr lang="en-US" sz="2000" dirty="0">
              <a:latin typeface="Trebuchet MS" pitchFamily="34" charset="0"/>
            </a:endParaRPr>
          </a:p>
          <a:p>
            <a:pPr marL="402336" lvl="1" indent="0">
              <a:buNone/>
            </a:pPr>
            <a:r>
              <a:rPr lang="en-US" sz="2000" dirty="0" smtClean="0">
                <a:latin typeface="Trebuchet MS" pitchFamily="34" charset="0"/>
              </a:rPr>
              <a:t>How </a:t>
            </a:r>
            <a:r>
              <a:rPr lang="en-US" sz="2000" dirty="0">
                <a:latin typeface="Trebuchet MS" pitchFamily="34" charset="0"/>
              </a:rPr>
              <a:t>the details of everything worked</a:t>
            </a:r>
          </a:p>
          <a:p>
            <a:pPr marL="667512" lvl="1" indent="0">
              <a:buNone/>
            </a:pPr>
            <a:endParaRPr lang="en-US" sz="2000" dirty="0">
              <a:latin typeface="Trebuchet MS" pitchFamily="34" charset="0"/>
            </a:endParaRPr>
          </a:p>
          <a:p>
            <a:pPr marL="82296" indent="0">
              <a:buNone/>
            </a:pPr>
            <a:r>
              <a:rPr lang="en-US" sz="2800" dirty="0">
                <a:latin typeface="Trebuchet MS" pitchFamily="34" charset="0"/>
              </a:rPr>
              <a:t>Defined the community </a:t>
            </a:r>
            <a:r>
              <a:rPr lang="en-US" sz="2000" dirty="0">
                <a:latin typeface="Trebuchet MS" pitchFamily="34" charset="0"/>
              </a:rPr>
              <a:t>as having </a:t>
            </a:r>
            <a:r>
              <a:rPr lang="en-US" sz="2000" dirty="0" smtClean="0">
                <a:latin typeface="Trebuchet MS" pitchFamily="34" charset="0"/>
              </a:rPr>
              <a:t>a:</a:t>
            </a:r>
            <a:endParaRPr lang="en-US" sz="2000" dirty="0">
              <a:latin typeface="Trebuchet MS" pitchFamily="34" charset="0"/>
            </a:endParaRPr>
          </a:p>
          <a:p>
            <a:pPr marL="402336" lvl="1" indent="0">
              <a:buNone/>
            </a:pPr>
            <a:r>
              <a:rPr lang="en-US" sz="2000" dirty="0">
                <a:latin typeface="Trebuchet MS" pitchFamily="34" charset="0"/>
              </a:rPr>
              <a:t>Physical location for TL1s</a:t>
            </a:r>
          </a:p>
          <a:p>
            <a:pPr marL="402336" lvl="1" indent="0">
              <a:buNone/>
            </a:pPr>
            <a:r>
              <a:rPr lang="en-US" sz="2000" dirty="0">
                <a:latin typeface="Trebuchet MS" pitchFamily="34" charset="0"/>
              </a:rPr>
              <a:t>Go-to person</a:t>
            </a:r>
          </a:p>
          <a:p>
            <a:pPr marL="402336" lvl="1" indent="0">
              <a:buNone/>
            </a:pPr>
            <a:r>
              <a:rPr lang="en-US" sz="2000" dirty="0">
                <a:latin typeface="Trebuchet MS" pitchFamily="34" charset="0"/>
              </a:rPr>
              <a:t>Listserv</a:t>
            </a:r>
          </a:p>
          <a:p>
            <a:pPr marL="402336" lvl="1" indent="0">
              <a:buNone/>
            </a:pPr>
            <a:r>
              <a:rPr lang="en-US" sz="2000" dirty="0">
                <a:latin typeface="Trebuchet MS" pitchFamily="34" charset="0"/>
              </a:rPr>
              <a:t>Place to hang out together and have informal conversations about their work.</a:t>
            </a:r>
          </a:p>
          <a:p>
            <a:pPr marL="82296" indent="0">
              <a:buNone/>
            </a:pPr>
            <a:endParaRPr lang="en-US" dirty="0">
              <a:latin typeface="Trebuchet MS" pitchFamily="34" charset="0"/>
            </a:endParaRPr>
          </a:p>
        </p:txBody>
      </p:sp>
    </p:spTree>
    <p:extLst>
      <p:ext uri="{BB962C8B-B14F-4D97-AF65-F5344CB8AC3E}">
        <p14:creationId xmlns:p14="http://schemas.microsoft.com/office/powerpoint/2010/main" val="28171430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a:t>COMMUNICATING FINDINGS, CONCLUSIONS AND RECOMMENDATIONS</a:t>
            </a:r>
            <a:endParaRPr lang="en-US" dirty="0"/>
          </a:p>
        </p:txBody>
      </p:sp>
      <p:sp>
        <p:nvSpPr>
          <p:cNvPr id="3" name="Content Placeholder 2"/>
          <p:cNvSpPr>
            <a:spLocks noGrp="1"/>
          </p:cNvSpPr>
          <p:nvPr>
            <p:ph idx="1"/>
          </p:nvPr>
        </p:nvSpPr>
        <p:spPr>
          <a:xfrm>
            <a:off x="1447800" y="2057400"/>
            <a:ext cx="7485888" cy="4191000"/>
          </a:xfrm>
        </p:spPr>
        <p:txBody>
          <a:bodyPr>
            <a:normAutofit/>
          </a:bodyPr>
          <a:lstStyle/>
          <a:p>
            <a:pPr marL="82296" indent="0">
              <a:buNone/>
            </a:pPr>
            <a:r>
              <a:rPr lang="en-US" sz="4000" dirty="0" smtClean="0">
                <a:latin typeface="Trebuchet MS" pitchFamily="34" charset="0"/>
              </a:rPr>
              <a:t>Brinkerhoff: </a:t>
            </a:r>
          </a:p>
          <a:p>
            <a:pPr marL="82296" indent="0">
              <a:buNone/>
            </a:pPr>
            <a:r>
              <a:rPr lang="en-US" sz="4000" dirty="0">
                <a:latin typeface="Trebuchet MS" pitchFamily="34" charset="0"/>
              </a:rPr>
              <a:t>	</a:t>
            </a:r>
            <a:r>
              <a:rPr lang="en-US" sz="4000" dirty="0" smtClean="0">
                <a:latin typeface="Trebuchet MS" pitchFamily="34" charset="0"/>
              </a:rPr>
              <a:t>Impact </a:t>
            </a:r>
            <a:r>
              <a:rPr lang="en-US" sz="4000" dirty="0">
                <a:latin typeface="Trebuchet MS" pitchFamily="34" charset="0"/>
              </a:rPr>
              <a:t>Profiles are often adequate in themselves</a:t>
            </a:r>
          </a:p>
          <a:p>
            <a:pPr marL="82296" indent="0">
              <a:buNone/>
            </a:pPr>
            <a:endParaRPr lang="en-US" sz="4000" dirty="0" smtClean="0">
              <a:latin typeface="Trebuchet MS" pitchFamily="34" charset="0"/>
            </a:endParaRPr>
          </a:p>
          <a:p>
            <a:pPr marL="82296" indent="0">
              <a:buNone/>
            </a:pPr>
            <a:r>
              <a:rPr lang="en-US" sz="4000" dirty="0" smtClean="0">
                <a:latin typeface="Trebuchet MS" pitchFamily="34" charset="0"/>
              </a:rPr>
              <a:t>Our </a:t>
            </a:r>
            <a:r>
              <a:rPr lang="en-US" sz="4000" dirty="0">
                <a:latin typeface="Trebuchet MS" pitchFamily="34" charset="0"/>
              </a:rPr>
              <a:t>experience: </a:t>
            </a:r>
            <a:endParaRPr lang="en-US" sz="4000" dirty="0" smtClean="0">
              <a:latin typeface="Trebuchet MS" pitchFamily="34" charset="0"/>
            </a:endParaRPr>
          </a:p>
          <a:p>
            <a:pPr marL="82296" indent="0">
              <a:buNone/>
            </a:pPr>
            <a:r>
              <a:rPr lang="en-US" sz="4000" dirty="0">
                <a:latin typeface="Trebuchet MS" pitchFamily="34" charset="0"/>
              </a:rPr>
              <a:t>	</a:t>
            </a:r>
            <a:r>
              <a:rPr lang="en-US" sz="4000" dirty="0" smtClean="0">
                <a:latin typeface="Trebuchet MS" pitchFamily="34" charset="0"/>
              </a:rPr>
              <a:t>Generally </a:t>
            </a:r>
            <a:r>
              <a:rPr lang="en-US" sz="4000" dirty="0">
                <a:latin typeface="Trebuchet MS" pitchFamily="34" charset="0"/>
              </a:rPr>
              <a:t>true</a:t>
            </a:r>
            <a:endParaRPr lang="en-US" sz="4000" dirty="0">
              <a:latin typeface="Trebuchet MS" pitchFamily="34" charset="0"/>
            </a:endParaRPr>
          </a:p>
        </p:txBody>
      </p:sp>
    </p:spTree>
    <p:extLst>
      <p:ext uri="{BB962C8B-B14F-4D97-AF65-F5344CB8AC3E}">
        <p14:creationId xmlns:p14="http://schemas.microsoft.com/office/powerpoint/2010/main" val="36161231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LESSONS LEARNED</a:t>
            </a:r>
          </a:p>
        </p:txBody>
      </p:sp>
      <p:sp>
        <p:nvSpPr>
          <p:cNvPr id="3" name="Content Placeholder 2"/>
          <p:cNvSpPr>
            <a:spLocks noGrp="1"/>
          </p:cNvSpPr>
          <p:nvPr>
            <p:ph idx="1"/>
          </p:nvPr>
        </p:nvSpPr>
        <p:spPr/>
        <p:txBody>
          <a:bodyPr/>
          <a:lstStyle/>
          <a:p>
            <a:r>
              <a:rPr lang="en-US" dirty="0"/>
              <a:t>We found that incorporating the SCM with cross-case study analysis methods of Yin (2008) and Stake (1995) added to our overall understanding of program success. </a:t>
            </a:r>
          </a:p>
        </p:txBody>
      </p:sp>
      <p:pic>
        <p:nvPicPr>
          <p:cNvPr id="2050" name="Picture 2" descr="C:\Users\nbates\Pictures\Presentation Graphics\Miscellaneous\putting in the last puzzle pie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3975339"/>
            <a:ext cx="5257800" cy="2238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47443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fontScale="92500" lnSpcReduction="20000"/>
          </a:bodyPr>
          <a:lstStyle/>
          <a:p>
            <a:pPr marL="82296" indent="0">
              <a:buNone/>
            </a:pPr>
            <a:r>
              <a:rPr lang="en-US" dirty="0">
                <a:latin typeface="Trebuchet MS" pitchFamily="34" charset="0"/>
              </a:rPr>
              <a:t>Brinkerhoff, </a:t>
            </a:r>
            <a:r>
              <a:rPr lang="en-US" sz="4300" dirty="0">
                <a:latin typeface="Trebuchet MS" pitchFamily="34" charset="0"/>
              </a:rPr>
              <a:t>Robert</a:t>
            </a:r>
            <a:r>
              <a:rPr lang="en-US" dirty="0">
                <a:latin typeface="Trebuchet MS" pitchFamily="34" charset="0"/>
              </a:rPr>
              <a:t> O. The Success Case Method: Find Out Quickly What’s Working and What’s Not. </a:t>
            </a:r>
            <a:r>
              <a:rPr lang="en-US" dirty="0" err="1">
                <a:latin typeface="Trebuchet MS" pitchFamily="34" charset="0"/>
              </a:rPr>
              <a:t>Berrett</a:t>
            </a:r>
            <a:r>
              <a:rPr lang="en-US" dirty="0">
                <a:latin typeface="Trebuchet MS" pitchFamily="34" charset="0"/>
              </a:rPr>
              <a:t>-Koehler Publishers, 2003.</a:t>
            </a:r>
          </a:p>
          <a:p>
            <a:pPr marL="82296" indent="0">
              <a:buNone/>
            </a:pPr>
            <a:endParaRPr lang="en-US" dirty="0">
              <a:latin typeface="Trebuchet MS" pitchFamily="34" charset="0"/>
            </a:endParaRPr>
          </a:p>
          <a:p>
            <a:pPr marL="82296" indent="0">
              <a:buNone/>
            </a:pPr>
            <a:r>
              <a:rPr lang="en-US" dirty="0">
                <a:latin typeface="Trebuchet MS" pitchFamily="34" charset="0"/>
              </a:rPr>
              <a:t>Stake, </a:t>
            </a:r>
            <a:r>
              <a:rPr lang="en-US" sz="4300" dirty="0">
                <a:latin typeface="Trebuchet MS" pitchFamily="34" charset="0"/>
              </a:rPr>
              <a:t>Robert</a:t>
            </a:r>
            <a:r>
              <a:rPr lang="en-US" dirty="0">
                <a:latin typeface="Trebuchet MS" pitchFamily="34" charset="0"/>
              </a:rPr>
              <a:t> E. The Art of Case Study Research. Sage Publications, 1995.</a:t>
            </a:r>
          </a:p>
          <a:p>
            <a:pPr marL="82296" indent="0">
              <a:buNone/>
            </a:pPr>
            <a:endParaRPr lang="en-US" dirty="0">
              <a:latin typeface="Trebuchet MS" pitchFamily="34" charset="0"/>
            </a:endParaRPr>
          </a:p>
          <a:p>
            <a:pPr marL="82296" indent="0">
              <a:buNone/>
            </a:pPr>
            <a:r>
              <a:rPr lang="en-US" dirty="0">
                <a:latin typeface="Trebuchet MS" pitchFamily="34" charset="0"/>
              </a:rPr>
              <a:t>Yin, </a:t>
            </a:r>
            <a:r>
              <a:rPr lang="en-US" sz="4300" dirty="0">
                <a:latin typeface="Trebuchet MS" pitchFamily="34" charset="0"/>
              </a:rPr>
              <a:t>Robert</a:t>
            </a:r>
            <a:r>
              <a:rPr lang="en-US" dirty="0">
                <a:latin typeface="Trebuchet MS" pitchFamily="34" charset="0"/>
              </a:rPr>
              <a:t> K. Case Study Research: Design and Methods. 4th ed. Sage Publications, 2008</a:t>
            </a:r>
            <a:r>
              <a:rPr lang="en-US" dirty="0" smtClean="0">
                <a:latin typeface="Trebuchet MS" pitchFamily="34" charset="0"/>
              </a:rPr>
              <a:t>.</a:t>
            </a:r>
            <a:endParaRPr lang="en-US" dirty="0">
              <a:latin typeface="Trebuchet MS" pitchFamily="34" charset="0"/>
            </a:endParaRPr>
          </a:p>
        </p:txBody>
      </p:sp>
    </p:spTree>
    <p:extLst>
      <p:ext uri="{BB962C8B-B14F-4D97-AF65-F5344CB8AC3E}">
        <p14:creationId xmlns:p14="http://schemas.microsoft.com/office/powerpoint/2010/main" val="31678814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UIC Mascot Sparky D. Dragon</a:t>
            </a:r>
            <a:endParaRPr lang="en-US" dirty="0"/>
          </a:p>
        </p:txBody>
      </p:sp>
      <p:pic>
        <p:nvPicPr>
          <p:cNvPr id="7171" name="Picture 3" descr="C:\Users\nbates\Pictures\Presentation Graphics\UIC\Sparky D. Drag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3124200"/>
            <a:ext cx="3357842" cy="3429000"/>
          </a:xfrm>
          <a:prstGeom prst="rect">
            <a:avLst/>
          </a:prstGeom>
          <a:noFill/>
          <a:extLst>
            <a:ext uri="{909E8E84-426E-40DD-AFC4-6F175D3DCCD1}">
              <a14:hiddenFill xmlns:a14="http://schemas.microsoft.com/office/drawing/2010/main">
                <a:solidFill>
                  <a:srgbClr val="FFFFFF"/>
                </a:solidFill>
              </a14:hiddenFill>
            </a:ext>
          </a:extLst>
        </p:spPr>
      </p:pic>
      <p:pic>
        <p:nvPicPr>
          <p:cNvPr id="717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276600" y="1676400"/>
            <a:ext cx="5109168"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2" name="Picture 4" descr="C:\Users\nbates\Pictures\Presentation Graphics\UIC\Sparky drawing.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6400" y="3810000"/>
            <a:ext cx="229870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6205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0" y="0"/>
            <a:ext cx="9144001" cy="1066800"/>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0" y="1066800"/>
            <a:ext cx="9144000" cy="457200"/>
          </a:xfrm>
          <a:prstGeom prst="rect">
            <a:avLst/>
          </a:prstGeom>
          <a:noFill/>
          <a:ln w="9525">
            <a:noFill/>
            <a:miter lim="800000"/>
            <a:headEnd/>
            <a:tailEnd/>
          </a:ln>
        </p:spPr>
      </p:pic>
      <p:sp>
        <p:nvSpPr>
          <p:cNvPr id="13" name="Flowchart: Delay 12"/>
          <p:cNvSpPr/>
          <p:nvPr/>
        </p:nvSpPr>
        <p:spPr>
          <a:xfrm>
            <a:off x="0" y="9330"/>
            <a:ext cx="1600200" cy="1496007"/>
          </a:xfrm>
          <a:prstGeom prst="flowChartDelay">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4" name="Picture 10"/>
          <p:cNvPicPr>
            <a:picLocks noChangeAspect="1" noChangeArrowheads="1"/>
          </p:cNvPicPr>
          <p:nvPr/>
        </p:nvPicPr>
        <p:blipFill>
          <a:blip r:embed="rId4" cstate="print"/>
          <a:srcRect l="14316" r="18876" b="1574"/>
          <a:stretch>
            <a:fillRect/>
          </a:stretch>
        </p:blipFill>
        <p:spPr bwMode="auto">
          <a:xfrm>
            <a:off x="209938" y="228600"/>
            <a:ext cx="1066800" cy="1066800"/>
          </a:xfrm>
          <a:prstGeom prst="rect">
            <a:avLst/>
          </a:prstGeom>
          <a:noFill/>
          <a:ln w="9525">
            <a:noFill/>
            <a:miter lim="800000"/>
            <a:headEnd/>
            <a:tailEnd/>
          </a:ln>
        </p:spPr>
      </p:pic>
      <p:sp>
        <p:nvSpPr>
          <p:cNvPr id="17" name="TextBox 16"/>
          <p:cNvSpPr txBox="1"/>
          <p:nvPr/>
        </p:nvSpPr>
        <p:spPr>
          <a:xfrm>
            <a:off x="3352800" y="-7441"/>
            <a:ext cx="1322798" cy="769441"/>
          </a:xfrm>
          <a:prstGeom prst="rect">
            <a:avLst/>
          </a:prstGeom>
          <a:noFill/>
        </p:spPr>
        <p:txBody>
          <a:bodyPr wrap="none" rtlCol="0">
            <a:spAutoFit/>
          </a:bodyPr>
          <a:lstStyle/>
          <a:p>
            <a:r>
              <a:rPr lang="en-US" sz="4400" dirty="0" smtClean="0">
                <a:solidFill>
                  <a:schemeClr val="bg1"/>
                </a:solidFill>
                <a:latin typeface="+mj-lt"/>
                <a:cs typeface="Times New Roman" pitchFamily="18" charset="0"/>
              </a:rPr>
              <a:t>CCTS</a:t>
            </a:r>
            <a:endParaRPr lang="en-US" sz="4400" dirty="0">
              <a:solidFill>
                <a:schemeClr val="bg1"/>
              </a:solidFill>
              <a:latin typeface="+mj-lt"/>
              <a:cs typeface="Times New Roman" pitchFamily="18" charset="0"/>
            </a:endParaRPr>
          </a:p>
        </p:txBody>
      </p:sp>
      <p:sp>
        <p:nvSpPr>
          <p:cNvPr id="18" name="TextBox 17"/>
          <p:cNvSpPr txBox="1"/>
          <p:nvPr/>
        </p:nvSpPr>
        <p:spPr>
          <a:xfrm>
            <a:off x="3419669" y="609600"/>
            <a:ext cx="4682307" cy="369332"/>
          </a:xfrm>
          <a:prstGeom prst="rect">
            <a:avLst/>
          </a:prstGeom>
          <a:noFill/>
        </p:spPr>
        <p:txBody>
          <a:bodyPr wrap="none" rtlCol="0">
            <a:spAutoFit/>
          </a:bodyPr>
          <a:lstStyle/>
          <a:p>
            <a:r>
              <a:rPr lang="en-US" dirty="0" smtClean="0">
                <a:solidFill>
                  <a:schemeClr val="bg1"/>
                </a:solidFill>
              </a:rPr>
              <a:t>UIC Center For Clinical and Translational Science</a:t>
            </a:r>
            <a:endParaRPr lang="en-US" dirty="0">
              <a:solidFill>
                <a:schemeClr val="bg1"/>
              </a:solidFill>
            </a:endParaRPr>
          </a:p>
        </p:txBody>
      </p:sp>
      <p:sp>
        <p:nvSpPr>
          <p:cNvPr id="2" name="Rectangle 1"/>
          <p:cNvSpPr/>
          <p:nvPr/>
        </p:nvSpPr>
        <p:spPr>
          <a:xfrm>
            <a:off x="1078331" y="1676400"/>
            <a:ext cx="8153400" cy="5490734"/>
          </a:xfrm>
          <a:prstGeom prst="rect">
            <a:avLst/>
          </a:prstGeom>
        </p:spPr>
        <p:txBody>
          <a:bodyPr wrap="square">
            <a:spAutoFit/>
          </a:bodyPr>
          <a:lstStyle/>
          <a:p>
            <a:r>
              <a:rPr lang="en-US" sz="3200" dirty="0">
                <a:latin typeface="Trebuchet MS" pitchFamily="34" charset="0"/>
              </a:rPr>
              <a:t>Nancy J Bates, </a:t>
            </a:r>
            <a:r>
              <a:rPr lang="en-US" sz="3200" dirty="0" err="1">
                <a:latin typeface="Trebuchet MS" pitchFamily="34" charset="0"/>
              </a:rPr>
              <a:t>DrPH</a:t>
            </a:r>
            <a:r>
              <a:rPr lang="en-US" sz="3200" dirty="0">
                <a:latin typeface="Trebuchet MS" pitchFamily="34" charset="0"/>
              </a:rPr>
              <a:t>, RD, </a:t>
            </a:r>
            <a:r>
              <a:rPr lang="en-US" sz="3200" dirty="0" smtClean="0">
                <a:latin typeface="Trebuchet MS" pitchFamily="34" charset="0"/>
              </a:rPr>
              <a:t>CHES </a:t>
            </a:r>
            <a:r>
              <a:rPr lang="en-US" sz="3200" u="sng" dirty="0" smtClean="0">
                <a:solidFill>
                  <a:prstClr val="black">
                    <a:tint val="75000"/>
                  </a:prstClr>
                </a:solidFill>
                <a:latin typeface="Trebuchet MS" pitchFamily="34" charset="0"/>
                <a:hlinkClick r:id="rId5"/>
              </a:rPr>
              <a:t>nbates@uic.edu</a:t>
            </a:r>
            <a:endParaRPr lang="en-US" sz="3200" u="sng" dirty="0" smtClean="0">
              <a:solidFill>
                <a:prstClr val="black">
                  <a:tint val="75000"/>
                </a:prstClr>
              </a:solidFill>
              <a:latin typeface="Trebuchet MS" pitchFamily="34" charset="0"/>
            </a:endParaRPr>
          </a:p>
          <a:p>
            <a:r>
              <a:rPr lang="en-US" sz="2400" dirty="0" smtClean="0">
                <a:latin typeface="Trebuchet MS" pitchFamily="34" charset="0"/>
              </a:rPr>
              <a:t>CCTS Senior Evaluation Specialist</a:t>
            </a:r>
          </a:p>
          <a:p>
            <a:endParaRPr lang="en-US" sz="1200" dirty="0">
              <a:solidFill>
                <a:prstClr val="black">
                  <a:tint val="75000"/>
                </a:prstClr>
              </a:solidFill>
              <a:latin typeface="Trebuchet MS" pitchFamily="34" charset="0"/>
            </a:endParaRPr>
          </a:p>
          <a:p>
            <a:pPr>
              <a:spcBef>
                <a:spcPct val="20000"/>
              </a:spcBef>
            </a:pPr>
            <a:r>
              <a:rPr lang="en-US" sz="3200" dirty="0" smtClean="0">
                <a:latin typeface="Trebuchet MS" pitchFamily="34" charset="0"/>
              </a:rPr>
              <a:t>Timothy </a:t>
            </a:r>
            <a:r>
              <a:rPr lang="en-US" sz="3200" dirty="0">
                <a:latin typeface="Trebuchet MS" pitchFamily="34" charset="0"/>
              </a:rPr>
              <a:t>Johnson, </a:t>
            </a:r>
            <a:r>
              <a:rPr lang="en-US" sz="3200" dirty="0" smtClean="0">
                <a:latin typeface="Trebuchet MS" pitchFamily="34" charset="0"/>
              </a:rPr>
              <a:t>PhD, </a:t>
            </a:r>
            <a:r>
              <a:rPr lang="en-US" sz="3200" dirty="0" smtClean="0">
                <a:latin typeface="Trebuchet MS" pitchFamily="34" charset="0"/>
                <a:ea typeface="Calibri"/>
                <a:cs typeface="Times New Roman"/>
                <a:hlinkClick r:id="rId6"/>
              </a:rPr>
              <a:t>timj@uic.edu</a:t>
            </a:r>
            <a:endParaRPr lang="en-US" sz="3200" dirty="0" smtClean="0">
              <a:solidFill>
                <a:prstClr val="black">
                  <a:tint val="75000"/>
                </a:prstClr>
              </a:solidFill>
              <a:latin typeface="Trebuchet MS" pitchFamily="34" charset="0"/>
            </a:endParaRPr>
          </a:p>
          <a:p>
            <a:r>
              <a:rPr lang="en-US" sz="2400" dirty="0" smtClean="0">
                <a:latin typeface="Trebuchet MS" pitchFamily="34" charset="0"/>
                <a:ea typeface="Calibri"/>
                <a:cs typeface="Times New Roman"/>
              </a:rPr>
              <a:t>Director, </a:t>
            </a:r>
            <a:r>
              <a:rPr lang="en-US" sz="2400" dirty="0">
                <a:latin typeface="Trebuchet MS" pitchFamily="34" charset="0"/>
                <a:ea typeface="Calibri"/>
                <a:cs typeface="Times New Roman"/>
              </a:rPr>
              <a:t>CCTS </a:t>
            </a:r>
            <a:r>
              <a:rPr lang="en-US" sz="2400" dirty="0" smtClean="0">
                <a:latin typeface="Trebuchet MS" pitchFamily="34" charset="0"/>
                <a:ea typeface="Calibri"/>
                <a:cs typeface="Times New Roman"/>
              </a:rPr>
              <a:t>Evaluation and Tracking</a:t>
            </a:r>
          </a:p>
          <a:p>
            <a:r>
              <a:rPr lang="en-US" sz="2400" dirty="0" smtClean="0">
                <a:latin typeface="Trebuchet MS" pitchFamily="34" charset="0"/>
                <a:ea typeface="Calibri"/>
                <a:cs typeface="Times New Roman"/>
              </a:rPr>
              <a:t>Professor</a:t>
            </a:r>
            <a:r>
              <a:rPr lang="en-US" sz="2400" dirty="0">
                <a:latin typeface="Trebuchet MS" pitchFamily="34" charset="0"/>
                <a:ea typeface="Calibri"/>
                <a:cs typeface="Times New Roman"/>
              </a:rPr>
              <a:t>, Department of Public </a:t>
            </a:r>
            <a:r>
              <a:rPr lang="en-US" sz="2400" dirty="0" smtClean="0">
                <a:latin typeface="Trebuchet MS" pitchFamily="34" charset="0"/>
                <a:ea typeface="Calibri"/>
                <a:cs typeface="Times New Roman"/>
              </a:rPr>
              <a:t>Administration </a:t>
            </a:r>
            <a:r>
              <a:rPr lang="en-US" sz="2400" dirty="0">
                <a:latin typeface="Trebuchet MS" pitchFamily="34" charset="0"/>
                <a:ea typeface="Calibri"/>
                <a:cs typeface="Times New Roman"/>
              </a:rPr>
              <a:t>Director, Survey Research </a:t>
            </a:r>
            <a:r>
              <a:rPr lang="en-US" sz="2400" dirty="0" smtClean="0">
                <a:latin typeface="Trebuchet MS" pitchFamily="34" charset="0"/>
                <a:ea typeface="Calibri"/>
                <a:cs typeface="Times New Roman"/>
              </a:rPr>
              <a:t>Laboratory </a:t>
            </a:r>
          </a:p>
          <a:p>
            <a:endParaRPr lang="en-US" sz="1200" i="1" dirty="0">
              <a:latin typeface="Trebuchet MS" pitchFamily="34" charset="0"/>
              <a:cs typeface="Times New Roman"/>
            </a:endParaRPr>
          </a:p>
          <a:p>
            <a:r>
              <a:rPr lang="en-US" sz="1600" i="1" dirty="0" smtClean="0">
                <a:latin typeface="Trebuchet MS" pitchFamily="34" charset="0"/>
              </a:rPr>
              <a:t>This </a:t>
            </a:r>
            <a:r>
              <a:rPr lang="en-US" sz="1600" i="1" dirty="0">
                <a:latin typeface="Trebuchet MS" pitchFamily="34" charset="0"/>
              </a:rPr>
              <a:t>project was supported by the University of Illinois at Chicago (UIC) Center for Clinical and Translational Science (CCTS), Award Number UL1TR000050 from the National Center for Research Resources. The content is solely the responsibility of the authors and does not necessarily represent the official views of the National Center for Research Resources or the National Institutes of Health. </a:t>
            </a:r>
            <a:endParaRPr lang="en-US" sz="1600" dirty="0">
              <a:latin typeface="Trebuchet MS" pitchFamily="34" charset="0"/>
              <a:ea typeface="Calibri"/>
              <a:cs typeface="Times New Roman"/>
            </a:endParaRPr>
          </a:p>
          <a:p>
            <a:pPr lvl="0">
              <a:spcBef>
                <a:spcPct val="20000"/>
              </a:spcBef>
            </a:pPr>
            <a:endParaRPr lang="en-US" sz="3200" dirty="0">
              <a:solidFill>
                <a:prstClr val="black">
                  <a:tint val="75000"/>
                </a:prstClr>
              </a:solidFill>
              <a:latin typeface="Trebuchet MS" pitchFamily="34" charset="0"/>
            </a:endParaRPr>
          </a:p>
        </p:txBody>
      </p:sp>
    </p:spTree>
    <p:extLst>
      <p:ext uri="{BB962C8B-B14F-4D97-AF65-F5344CB8AC3E}">
        <p14:creationId xmlns:p14="http://schemas.microsoft.com/office/powerpoint/2010/main" val="7674868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886896" y="1066800"/>
            <a:ext cx="2743200" cy="2971800"/>
          </a:xfrm>
        </p:spPr>
        <p:txBody>
          <a:bodyPr/>
          <a:lstStyle/>
          <a:p>
            <a:r>
              <a:rPr lang="en-US" sz="6600" dirty="0" smtClean="0"/>
              <a:t>The SCM</a:t>
            </a:r>
            <a:br>
              <a:rPr lang="en-US" sz="6600" dirty="0" smtClean="0"/>
            </a:br>
            <a:r>
              <a:rPr lang="en-US" sz="6600" dirty="0" smtClean="0"/>
              <a:t>Book</a:t>
            </a:r>
            <a:endParaRPr lang="en-US" sz="6600" dirty="0"/>
          </a:p>
        </p:txBody>
      </p:sp>
      <p:pic>
        <p:nvPicPr>
          <p:cNvPr id="7" name="Picture Placeholder 6"/>
          <p:cNvPicPr>
            <a:picLocks noGrp="1" noChangeAspect="1"/>
          </p:cNvPicPr>
          <p:nvPr>
            <p:ph type="pic" idx="1"/>
          </p:nvPr>
        </p:nvPicPr>
        <p:blipFill rotWithShape="1">
          <a:blip r:embed="rId3">
            <a:extLst>
              <a:ext uri="{28A0092B-C50C-407E-A947-70E740481C1C}">
                <a14:useLocalDpi xmlns:a14="http://schemas.microsoft.com/office/drawing/2010/main" val="0"/>
              </a:ext>
            </a:extLst>
          </a:blip>
          <a:srcRect l="18182" t="13215" r="24452" b="-367"/>
          <a:stretch/>
        </p:blipFill>
        <p:spPr>
          <a:xfrm>
            <a:off x="1752600" y="1219200"/>
            <a:ext cx="2535381" cy="4114800"/>
          </a:xfrm>
        </p:spPr>
      </p:pic>
    </p:spTree>
    <p:extLst>
      <p:ext uri="{BB962C8B-B14F-4D97-AF65-F5344CB8AC3E}">
        <p14:creationId xmlns:p14="http://schemas.microsoft.com/office/powerpoint/2010/main" val="39608883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34953"/>
            <a:ext cx="8229600" cy="1143000"/>
          </a:xfrm>
        </p:spPr>
        <p:txBody>
          <a:bodyPr>
            <a:normAutofit/>
          </a:bodyPr>
          <a:lstStyle/>
          <a:p>
            <a:pPr lvl="0"/>
            <a:r>
              <a:rPr lang="en-US" dirty="0">
                <a:solidFill>
                  <a:srgbClr val="2F5897">
                    <a:satMod val="130000"/>
                  </a:srgbClr>
                </a:solidFill>
              </a:rPr>
              <a:t>Background: </a:t>
            </a:r>
            <a:r>
              <a:rPr lang="en-US" dirty="0" smtClean="0">
                <a:solidFill>
                  <a:srgbClr val="2F5897">
                    <a:satMod val="130000"/>
                  </a:srgbClr>
                </a:solidFill>
              </a:rPr>
              <a:t>SCM</a:t>
            </a:r>
            <a:endParaRPr lang="en-US" dirty="0"/>
          </a:p>
        </p:txBody>
      </p:sp>
      <p:sp>
        <p:nvSpPr>
          <p:cNvPr id="3" name="Content Placeholder 2"/>
          <p:cNvSpPr>
            <a:spLocks noGrp="1"/>
          </p:cNvSpPr>
          <p:nvPr>
            <p:ph idx="1"/>
          </p:nvPr>
        </p:nvSpPr>
        <p:spPr>
          <a:xfrm>
            <a:off x="914400" y="1524000"/>
            <a:ext cx="8229600" cy="3962400"/>
          </a:xfrm>
        </p:spPr>
        <p:txBody>
          <a:bodyPr>
            <a:noAutofit/>
          </a:bodyPr>
          <a:lstStyle/>
          <a:p>
            <a:pPr marL="82296" indent="0">
              <a:buNone/>
            </a:pPr>
            <a:r>
              <a:rPr lang="en-US" sz="2400" i="1" dirty="0" smtClean="0">
                <a:latin typeface="Trebuchet MS" pitchFamily="34" charset="0"/>
              </a:rPr>
              <a:t>SIMILAR</a:t>
            </a:r>
            <a:r>
              <a:rPr lang="en-US" sz="2400" dirty="0" smtClean="0">
                <a:latin typeface="Trebuchet MS" pitchFamily="34" charset="0"/>
              </a:rPr>
              <a:t> to </a:t>
            </a:r>
            <a:r>
              <a:rPr lang="en-US" sz="2400" dirty="0">
                <a:latin typeface="Trebuchet MS" pitchFamily="34" charset="0"/>
              </a:rPr>
              <a:t>other evaluation methods </a:t>
            </a:r>
            <a:endParaRPr lang="en-US" sz="2400" dirty="0">
              <a:latin typeface="Trebuchet MS" pitchFamily="34" charset="0"/>
            </a:endParaRPr>
          </a:p>
          <a:p>
            <a:pPr marL="82296" indent="0">
              <a:buNone/>
            </a:pPr>
            <a:endParaRPr lang="en-US" sz="2400" dirty="0" smtClean="0">
              <a:latin typeface="Trebuchet MS" pitchFamily="34" charset="0"/>
            </a:endParaRPr>
          </a:p>
          <a:p>
            <a:pPr marL="82296" indent="0">
              <a:buNone/>
            </a:pPr>
            <a:r>
              <a:rPr lang="en-US" sz="2400" i="1" dirty="0" smtClean="0">
                <a:latin typeface="Trebuchet MS" pitchFamily="34" charset="0"/>
              </a:rPr>
              <a:t>UNIQUE </a:t>
            </a:r>
            <a:r>
              <a:rPr lang="en-US" sz="2400" dirty="0" smtClean="0">
                <a:latin typeface="Trebuchet MS" pitchFamily="34" charset="0"/>
              </a:rPr>
              <a:t>purpose </a:t>
            </a:r>
            <a:r>
              <a:rPr lang="en-US" sz="2400" dirty="0">
                <a:latin typeface="Trebuchet MS" pitchFamily="34" charset="0"/>
              </a:rPr>
              <a:t>is to help stakeholders understand </a:t>
            </a:r>
            <a:endParaRPr lang="en-US" sz="2400" dirty="0" smtClean="0">
              <a:latin typeface="Trebuchet MS" pitchFamily="34" charset="0"/>
            </a:endParaRPr>
          </a:p>
          <a:p>
            <a:pPr lvl="1">
              <a:buFont typeface="Arial" pitchFamily="34" charset="0"/>
              <a:buChar char="•"/>
            </a:pPr>
            <a:r>
              <a:rPr lang="en-US" sz="2400" dirty="0" smtClean="0">
                <a:latin typeface="Trebuchet MS" pitchFamily="34" charset="0"/>
              </a:rPr>
              <a:t>what </a:t>
            </a:r>
            <a:r>
              <a:rPr lang="en-US" sz="2400" dirty="0">
                <a:latin typeface="Trebuchet MS" pitchFamily="34" charset="0"/>
              </a:rPr>
              <a:t>worked, what did not, </a:t>
            </a:r>
          </a:p>
          <a:p>
            <a:pPr lvl="1">
              <a:buFont typeface="Arial" pitchFamily="34" charset="0"/>
              <a:buChar char="•"/>
            </a:pPr>
            <a:r>
              <a:rPr lang="en-US" sz="2400" dirty="0">
                <a:latin typeface="Trebuchet MS" pitchFamily="34" charset="0"/>
              </a:rPr>
              <a:t>what important results have been achieved</a:t>
            </a:r>
          </a:p>
          <a:p>
            <a:pPr lvl="1">
              <a:buFont typeface="Arial" pitchFamily="34" charset="0"/>
              <a:buChar char="•"/>
            </a:pPr>
            <a:r>
              <a:rPr lang="en-US" sz="2400" dirty="0">
                <a:latin typeface="Trebuchet MS" pitchFamily="34" charset="0"/>
              </a:rPr>
              <a:t>what can be done to improve program delivery and </a:t>
            </a:r>
            <a:r>
              <a:rPr lang="en-US" sz="2400" dirty="0" smtClean="0">
                <a:latin typeface="Trebuchet MS" pitchFamily="34" charset="0"/>
              </a:rPr>
              <a:t>outcomes</a:t>
            </a:r>
          </a:p>
          <a:p>
            <a:pPr marL="402336" lvl="1" indent="0">
              <a:buNone/>
            </a:pPr>
            <a:endParaRPr lang="en-US" sz="2400" dirty="0">
              <a:latin typeface="Trebuchet MS" pitchFamily="34" charset="0"/>
            </a:endParaRPr>
          </a:p>
          <a:p>
            <a:pPr marL="82296" indent="0">
              <a:buNone/>
            </a:pPr>
            <a:r>
              <a:rPr lang="en-US" sz="2400" i="1" dirty="0" smtClean="0">
                <a:latin typeface="Trebuchet MS" pitchFamily="34" charset="0"/>
              </a:rPr>
              <a:t>DOES </a:t>
            </a:r>
            <a:r>
              <a:rPr lang="en-US" sz="2400" i="1" dirty="0" smtClean="0">
                <a:latin typeface="Trebuchet MS" pitchFamily="34" charset="0"/>
              </a:rPr>
              <a:t>NOT </a:t>
            </a:r>
            <a:r>
              <a:rPr lang="en-US" sz="2400" dirty="0" smtClean="0">
                <a:latin typeface="Trebuchet MS" pitchFamily="34" charset="0"/>
              </a:rPr>
              <a:t>claim </a:t>
            </a:r>
            <a:r>
              <a:rPr lang="en-US" sz="2400" dirty="0">
                <a:latin typeface="Trebuchet MS" pitchFamily="34" charset="0"/>
              </a:rPr>
              <a:t>to be a comprehensive </a:t>
            </a:r>
            <a:r>
              <a:rPr lang="en-US" sz="2400" dirty="0" smtClean="0">
                <a:latin typeface="Trebuchet MS" pitchFamily="34" charset="0"/>
              </a:rPr>
              <a:t>evaluation</a:t>
            </a:r>
          </a:p>
          <a:p>
            <a:pPr marL="82296" indent="0">
              <a:buNone/>
            </a:pPr>
            <a:endParaRPr lang="en-US" dirty="0">
              <a:latin typeface="Trebuchet MS" pitchFamily="34" charset="0"/>
            </a:endParaRPr>
          </a:p>
        </p:txBody>
      </p:sp>
      <p:sp>
        <p:nvSpPr>
          <p:cNvPr id="6" name="TextBox 5"/>
          <p:cNvSpPr txBox="1"/>
          <p:nvPr/>
        </p:nvSpPr>
        <p:spPr>
          <a:xfrm>
            <a:off x="1219200" y="5943600"/>
            <a:ext cx="7543800" cy="769441"/>
          </a:xfrm>
          <a:prstGeom prst="rect">
            <a:avLst/>
          </a:prstGeom>
          <a:noFill/>
        </p:spPr>
        <p:txBody>
          <a:bodyPr wrap="square" rtlCol="0">
            <a:spAutoFit/>
          </a:bodyPr>
          <a:lstStyle/>
          <a:p>
            <a:pPr marL="0" lvl="1"/>
            <a:r>
              <a:rPr lang="en-US" sz="4400" dirty="0">
                <a:solidFill>
                  <a:schemeClr val="tx2"/>
                </a:solidFill>
                <a:effectLst>
                  <a:outerShdw blurRad="38100" dist="38100" dir="2700000" algn="tl">
                    <a:srgbClr val="000000">
                      <a:alpha val="43137"/>
                    </a:srgbClr>
                  </a:outerShdw>
                </a:effectLst>
                <a:latin typeface="+mj-lt"/>
              </a:rPr>
              <a:t>Focusing and planning the </a:t>
            </a:r>
            <a:r>
              <a:rPr lang="en-US" sz="4400" dirty="0" smtClean="0">
                <a:solidFill>
                  <a:schemeClr val="tx2"/>
                </a:solidFill>
                <a:effectLst>
                  <a:outerShdw blurRad="38100" dist="38100" dir="2700000" algn="tl">
                    <a:srgbClr val="000000">
                      <a:alpha val="43137"/>
                    </a:srgbClr>
                  </a:outerShdw>
                </a:effectLst>
                <a:latin typeface="+mj-lt"/>
              </a:rPr>
              <a:t>SCM</a:t>
            </a:r>
            <a:endParaRPr lang="en-US" sz="4400" dirty="0">
              <a:solidFill>
                <a:schemeClr val="tx2"/>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33743177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Creating an impact </a:t>
            </a:r>
            <a:r>
              <a:rPr lang="en-US" dirty="0" smtClean="0"/>
              <a:t>model</a:t>
            </a:r>
            <a:endParaRPr lang="en-US" dirty="0"/>
          </a:p>
        </p:txBody>
      </p:sp>
      <p:grpSp>
        <p:nvGrpSpPr>
          <p:cNvPr id="4" name="Group 42"/>
          <p:cNvGrpSpPr>
            <a:grpSpLocks/>
          </p:cNvGrpSpPr>
          <p:nvPr/>
        </p:nvGrpSpPr>
        <p:grpSpPr bwMode="auto">
          <a:xfrm>
            <a:off x="311727" y="1453204"/>
            <a:ext cx="8610600" cy="5105400"/>
            <a:chOff x="167785" y="36191"/>
            <a:chExt cx="8610600" cy="4154381"/>
          </a:xfrm>
        </p:grpSpPr>
        <p:sp>
          <p:nvSpPr>
            <p:cNvPr id="6" name="Line 10"/>
            <p:cNvSpPr>
              <a:spLocks noChangeShapeType="1"/>
            </p:cNvSpPr>
            <p:nvPr/>
          </p:nvSpPr>
          <p:spPr bwMode="auto">
            <a:xfrm flipH="1">
              <a:off x="4939144" y="405413"/>
              <a:ext cx="329045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45720" rIns="45720" anchor="ctr"/>
            <a:lstStyle/>
            <a:p>
              <a:pPr algn="ctr" fontAlgn="base">
                <a:spcBef>
                  <a:spcPct val="0"/>
                </a:spcBef>
                <a:spcAft>
                  <a:spcPct val="0"/>
                </a:spcAft>
              </a:pPr>
              <a:endParaRPr lang="en-US" smtClean="0">
                <a:solidFill>
                  <a:srgbClr val="000000"/>
                </a:solidFill>
                <a:ea typeface="ＭＳ Ｐゴシック" charset="-128"/>
              </a:endParaRPr>
            </a:p>
          </p:txBody>
        </p:sp>
        <p:sp>
          <p:nvSpPr>
            <p:cNvPr id="7" name="Text Box 11"/>
            <p:cNvSpPr txBox="1">
              <a:spLocks noChangeArrowheads="1"/>
            </p:cNvSpPr>
            <p:nvPr/>
          </p:nvSpPr>
          <p:spPr bwMode="auto">
            <a:xfrm>
              <a:off x="5190971" y="36191"/>
              <a:ext cx="2743200" cy="369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algn="ctr" eaLnBrk="0" fontAlgn="base" hangingPunct="0">
                <a:spcBef>
                  <a:spcPct val="0"/>
                </a:spcBef>
                <a:spcAft>
                  <a:spcPct val="0"/>
                </a:spcAft>
                <a:defRPr>
                  <a:solidFill>
                    <a:schemeClr val="tx1"/>
                  </a:solidFill>
                  <a:latin typeface="Arial" charset="0"/>
                  <a:ea typeface="ＭＳ Ｐゴシック" charset="-128"/>
                </a:defRPr>
              </a:lvl6pPr>
              <a:lvl7pPr marL="2971800" indent="-228600" algn="ctr" eaLnBrk="0" fontAlgn="base" hangingPunct="0">
                <a:spcBef>
                  <a:spcPct val="0"/>
                </a:spcBef>
                <a:spcAft>
                  <a:spcPct val="0"/>
                </a:spcAft>
                <a:defRPr>
                  <a:solidFill>
                    <a:schemeClr val="tx1"/>
                  </a:solidFill>
                  <a:latin typeface="Arial" charset="0"/>
                  <a:ea typeface="ＭＳ Ｐゴシック" charset="-128"/>
                </a:defRPr>
              </a:lvl7pPr>
              <a:lvl8pPr marL="3429000" indent="-228600" algn="ctr" eaLnBrk="0" fontAlgn="base" hangingPunct="0">
                <a:spcBef>
                  <a:spcPct val="0"/>
                </a:spcBef>
                <a:spcAft>
                  <a:spcPct val="0"/>
                </a:spcAft>
                <a:defRPr>
                  <a:solidFill>
                    <a:schemeClr val="tx1"/>
                  </a:solidFill>
                  <a:latin typeface="Arial" charset="0"/>
                  <a:ea typeface="ＭＳ Ｐゴシック" charset="-128"/>
                </a:defRPr>
              </a:lvl8pPr>
              <a:lvl9pPr marL="3886200" indent="-228600" algn="ctr" eaLnBrk="0" fontAlgn="base" hangingPunct="0">
                <a:spcBef>
                  <a:spcPct val="0"/>
                </a:spcBef>
                <a:spcAft>
                  <a:spcPct val="0"/>
                </a:spcAft>
                <a:defRPr>
                  <a:solidFill>
                    <a:schemeClr val="tx1"/>
                  </a:solidFill>
                  <a:latin typeface="Arial" charset="0"/>
                  <a:ea typeface="ＭＳ Ｐゴシック" charset="-128"/>
                </a:defRPr>
              </a:lvl9pPr>
            </a:lstStyle>
            <a:p>
              <a:pPr algn="ctr" eaLnBrk="1" fontAlgn="base" hangingPunct="1">
                <a:spcBef>
                  <a:spcPct val="50000"/>
                </a:spcBef>
                <a:spcAft>
                  <a:spcPct val="0"/>
                </a:spcAft>
              </a:pPr>
              <a:r>
                <a:rPr lang="en-US" b="1" dirty="0" smtClean="0">
                  <a:solidFill>
                    <a:srgbClr val="000000"/>
                  </a:solidFill>
                  <a:latin typeface="Cambria" pitchFamily="18" charset="0"/>
                  <a:cs typeface="Calibri" pitchFamily="34" charset="0"/>
                </a:rPr>
                <a:t>O U T C O M E S</a:t>
              </a:r>
            </a:p>
          </p:txBody>
        </p:sp>
        <p:sp>
          <p:nvSpPr>
            <p:cNvPr id="8" name="AutoShape 13"/>
            <p:cNvSpPr>
              <a:spLocks noChangeArrowheads="1"/>
            </p:cNvSpPr>
            <p:nvPr/>
          </p:nvSpPr>
          <p:spPr bwMode="auto">
            <a:xfrm>
              <a:off x="167785" y="405413"/>
              <a:ext cx="1600200" cy="394480"/>
            </a:xfrm>
            <a:prstGeom prst="roundRect">
              <a:avLst>
                <a:gd name="adj" fmla="val 16667"/>
              </a:avLst>
            </a:prstGeom>
            <a:solidFill>
              <a:schemeClr val="bg1"/>
            </a:solidFill>
            <a:ln w="6350">
              <a:solidFill>
                <a:schemeClr val="tx1"/>
              </a:solidFill>
              <a:round/>
              <a:headEnd/>
              <a:tailEnd/>
            </a:ln>
            <a:effectLst>
              <a:outerShdw dist="53882" dir="2700000" algn="ctr" rotWithShape="0">
                <a:srgbClr val="DDDDDD"/>
              </a:outerShdw>
            </a:effectLst>
          </p:spPr>
          <p:txBody>
            <a:bodyPr wrap="none" lIns="27432" tIns="27432" rIns="27432" bIns="27432" anchor="ctr"/>
            <a:lstStyle/>
            <a:p>
              <a:pPr algn="ctr" fontAlgn="base">
                <a:spcBef>
                  <a:spcPct val="0"/>
                </a:spcBef>
                <a:spcAft>
                  <a:spcPct val="0"/>
                </a:spcAft>
                <a:defRPr/>
              </a:pPr>
              <a:r>
                <a:rPr lang="en-US" b="1" dirty="0">
                  <a:solidFill>
                    <a:srgbClr val="000000"/>
                  </a:solidFill>
                  <a:latin typeface="Cambria" pitchFamily="18" charset="0"/>
                  <a:ea typeface="ＭＳ Ｐゴシック" charset="-128"/>
                </a:rPr>
                <a:t>ACTIVITIES</a:t>
              </a:r>
            </a:p>
          </p:txBody>
        </p:sp>
        <p:sp>
          <p:nvSpPr>
            <p:cNvPr id="9" name="AutoShape 17"/>
            <p:cNvSpPr>
              <a:spLocks noChangeArrowheads="1"/>
            </p:cNvSpPr>
            <p:nvPr/>
          </p:nvSpPr>
          <p:spPr bwMode="auto">
            <a:xfrm>
              <a:off x="2514600" y="412202"/>
              <a:ext cx="2209800" cy="438469"/>
            </a:xfrm>
            <a:prstGeom prst="roundRect">
              <a:avLst>
                <a:gd name="adj" fmla="val 16667"/>
              </a:avLst>
            </a:prstGeom>
            <a:solidFill>
              <a:schemeClr val="bg1"/>
            </a:solidFill>
            <a:ln w="6350">
              <a:solidFill>
                <a:schemeClr val="tx1"/>
              </a:solidFill>
              <a:round/>
              <a:headEnd/>
              <a:tailEnd/>
            </a:ln>
            <a:effectLst>
              <a:outerShdw dist="53882" dir="2700000" algn="ctr" rotWithShape="0">
                <a:srgbClr val="DDDDDD"/>
              </a:outerShdw>
            </a:effectLst>
          </p:spPr>
          <p:txBody>
            <a:bodyPr wrap="none" lIns="27432" tIns="27432" rIns="27432" bIns="27432" anchor="ctr"/>
            <a:lstStyle/>
            <a:p>
              <a:pPr algn="ctr" fontAlgn="base">
                <a:spcBef>
                  <a:spcPct val="0"/>
                </a:spcBef>
                <a:spcAft>
                  <a:spcPct val="0"/>
                </a:spcAft>
                <a:defRPr/>
              </a:pPr>
              <a:r>
                <a:rPr lang="en-US" b="1" dirty="0">
                  <a:solidFill>
                    <a:srgbClr val="000000"/>
                  </a:solidFill>
                  <a:latin typeface="Cambria" pitchFamily="18" charset="0"/>
                  <a:ea typeface="ＭＳ Ｐゴシック" charset="-128"/>
                </a:rPr>
                <a:t>OUTPUTS</a:t>
              </a:r>
            </a:p>
          </p:txBody>
        </p:sp>
        <p:sp>
          <p:nvSpPr>
            <p:cNvPr id="10" name="AutoShape 18"/>
            <p:cNvSpPr>
              <a:spLocks noChangeArrowheads="1"/>
            </p:cNvSpPr>
            <p:nvPr/>
          </p:nvSpPr>
          <p:spPr bwMode="auto">
            <a:xfrm>
              <a:off x="4953000" y="480609"/>
              <a:ext cx="1668462" cy="370061"/>
            </a:xfrm>
            <a:prstGeom prst="roundRect">
              <a:avLst>
                <a:gd name="adj" fmla="val 16667"/>
              </a:avLst>
            </a:prstGeom>
            <a:solidFill>
              <a:schemeClr val="bg1"/>
            </a:solidFill>
            <a:ln w="6350">
              <a:solidFill>
                <a:schemeClr val="tx1"/>
              </a:solidFill>
              <a:round/>
              <a:headEnd/>
              <a:tailEnd/>
            </a:ln>
            <a:effectLst>
              <a:outerShdw dist="53882" dir="2700000" algn="ctr" rotWithShape="0">
                <a:srgbClr val="DDDDDD"/>
              </a:outerShdw>
            </a:effectLst>
          </p:spPr>
          <p:txBody>
            <a:bodyPr wrap="none" lIns="27432" tIns="27432" rIns="27432" bIns="27432" anchor="ctr"/>
            <a:lstStyle/>
            <a:p>
              <a:pPr algn="ctr" fontAlgn="base">
                <a:spcBef>
                  <a:spcPct val="0"/>
                </a:spcBef>
                <a:spcAft>
                  <a:spcPct val="0"/>
                </a:spcAft>
                <a:defRPr/>
              </a:pPr>
              <a:r>
                <a:rPr lang="en-US" b="1" dirty="0">
                  <a:solidFill>
                    <a:srgbClr val="000000"/>
                  </a:solidFill>
                  <a:latin typeface="Cambria" pitchFamily="18" charset="0"/>
                  <a:ea typeface="ＭＳ Ｐゴシック" charset="-128"/>
                </a:rPr>
                <a:t>SHORT-TERM</a:t>
              </a:r>
            </a:p>
          </p:txBody>
        </p:sp>
        <p:sp>
          <p:nvSpPr>
            <p:cNvPr id="11" name="AutoShape 19"/>
            <p:cNvSpPr>
              <a:spLocks noChangeArrowheads="1"/>
            </p:cNvSpPr>
            <p:nvPr/>
          </p:nvSpPr>
          <p:spPr bwMode="auto">
            <a:xfrm>
              <a:off x="6875577" y="468399"/>
              <a:ext cx="1826607" cy="394480"/>
            </a:xfrm>
            <a:prstGeom prst="roundRect">
              <a:avLst>
                <a:gd name="adj" fmla="val 16667"/>
              </a:avLst>
            </a:prstGeom>
            <a:solidFill>
              <a:schemeClr val="bg1"/>
            </a:solidFill>
            <a:ln w="6350">
              <a:solidFill>
                <a:schemeClr val="tx1"/>
              </a:solidFill>
              <a:round/>
              <a:headEnd/>
              <a:tailEnd/>
            </a:ln>
            <a:effectLst>
              <a:outerShdw dist="53882" dir="2700000" algn="ctr" rotWithShape="0">
                <a:srgbClr val="DDDDDD"/>
              </a:outerShdw>
            </a:effectLst>
          </p:spPr>
          <p:txBody>
            <a:bodyPr wrap="none" lIns="27432" tIns="27432" rIns="27432" bIns="27432" anchor="ctr"/>
            <a:lstStyle/>
            <a:p>
              <a:pPr algn="ctr" fontAlgn="base">
                <a:spcBef>
                  <a:spcPct val="0"/>
                </a:spcBef>
                <a:spcAft>
                  <a:spcPct val="0"/>
                </a:spcAft>
                <a:defRPr/>
              </a:pPr>
              <a:r>
                <a:rPr lang="en-US" b="1" dirty="0">
                  <a:solidFill>
                    <a:srgbClr val="000000"/>
                  </a:solidFill>
                  <a:latin typeface="Cambria" pitchFamily="18" charset="0"/>
                  <a:ea typeface="ＭＳ Ｐゴシック" charset="-128"/>
                </a:rPr>
                <a:t>LONGER-TERM</a:t>
              </a:r>
            </a:p>
          </p:txBody>
        </p:sp>
        <p:sp>
          <p:nvSpPr>
            <p:cNvPr id="12" name="Rectangle 27"/>
            <p:cNvSpPr>
              <a:spLocks noChangeArrowheads="1"/>
            </p:cNvSpPr>
            <p:nvPr/>
          </p:nvSpPr>
          <p:spPr bwMode="auto">
            <a:xfrm>
              <a:off x="5105912" y="1269070"/>
              <a:ext cx="1478459" cy="2666208"/>
            </a:xfrm>
            <a:prstGeom prst="rect">
              <a:avLst/>
            </a:prstGeom>
            <a:solidFill>
              <a:schemeClr val="bg1"/>
            </a:solidFill>
            <a:ln w="6350">
              <a:solidFill>
                <a:schemeClr val="tx1"/>
              </a:solidFill>
              <a:miter lim="800000"/>
              <a:headEnd/>
              <a:tailEnd/>
            </a:ln>
            <a:effectLst>
              <a:outerShdw dist="53882" dir="2700000" algn="ctr" rotWithShape="0">
                <a:srgbClr val="DDDDDD"/>
              </a:outerShdw>
            </a:effectLst>
          </p:spPr>
          <p:txBody>
            <a:bodyPr lIns="27432" tIns="27432" rIns="27432" bIns="27432" anchor="ctr"/>
            <a:lstStyle/>
            <a:p>
              <a:pPr algn="ctr" fontAlgn="base">
                <a:spcBef>
                  <a:spcPct val="0"/>
                </a:spcBef>
                <a:spcAft>
                  <a:spcPct val="0"/>
                </a:spcAft>
                <a:defRPr/>
              </a:pPr>
              <a:r>
                <a:rPr lang="en-US" sz="2000" dirty="0">
                  <a:solidFill>
                    <a:srgbClr val="000000"/>
                  </a:solidFill>
                  <a:latin typeface="Trebuchet MS" pitchFamily="34" charset="0"/>
                  <a:ea typeface="ＭＳ Ｐゴシック" charset="-128"/>
                </a:rPr>
                <a:t>Established </a:t>
              </a:r>
              <a:r>
                <a:rPr lang="en-US" sz="2000" dirty="0" smtClean="0">
                  <a:solidFill>
                    <a:srgbClr val="000000"/>
                  </a:solidFill>
                  <a:latin typeface="Trebuchet MS" pitchFamily="34" charset="0"/>
                  <a:ea typeface="ＭＳ Ｐゴシック" charset="-128"/>
                </a:rPr>
                <a:t>TL1 </a:t>
              </a:r>
              <a:r>
                <a:rPr lang="en-US" sz="2000" dirty="0">
                  <a:solidFill>
                    <a:srgbClr val="000000"/>
                  </a:solidFill>
                  <a:latin typeface="Trebuchet MS" pitchFamily="34" charset="0"/>
                  <a:ea typeface="ＭＳ Ｐゴシック" charset="-128"/>
                </a:rPr>
                <a:t>training program &amp; </a:t>
              </a:r>
              <a:r>
                <a:rPr lang="en-US" sz="2000" dirty="0" smtClean="0">
                  <a:solidFill>
                    <a:srgbClr val="000000"/>
                  </a:solidFill>
                  <a:latin typeface="Trebuchet MS" pitchFamily="34" charset="0"/>
                  <a:ea typeface="ＭＳ Ｐゴシック" charset="-128"/>
                </a:rPr>
                <a:t>TR program </a:t>
              </a:r>
              <a:endParaRPr lang="en-US" sz="2000" dirty="0">
                <a:solidFill>
                  <a:srgbClr val="000000"/>
                </a:solidFill>
                <a:latin typeface="Trebuchet MS" pitchFamily="34" charset="0"/>
                <a:ea typeface="ＭＳ Ｐゴシック" charset="-128"/>
              </a:endParaRPr>
            </a:p>
          </p:txBody>
        </p:sp>
        <p:sp>
          <p:nvSpPr>
            <p:cNvPr id="13" name="Rectangle 32"/>
            <p:cNvSpPr>
              <a:spLocks noChangeArrowheads="1"/>
            </p:cNvSpPr>
            <p:nvPr/>
          </p:nvSpPr>
          <p:spPr bwMode="auto">
            <a:xfrm>
              <a:off x="167785" y="1060375"/>
              <a:ext cx="1600200" cy="3130196"/>
            </a:xfrm>
            <a:prstGeom prst="rect">
              <a:avLst/>
            </a:prstGeom>
            <a:solidFill>
              <a:schemeClr val="bg1"/>
            </a:solidFill>
            <a:ln w="6350">
              <a:solidFill>
                <a:schemeClr val="tx1"/>
              </a:solidFill>
              <a:miter lim="800000"/>
              <a:headEnd/>
              <a:tailEnd/>
            </a:ln>
            <a:effectLst>
              <a:outerShdw dist="53882" dir="2700000" algn="ctr" rotWithShape="0">
                <a:srgbClr val="DDDDDD"/>
              </a:outerShdw>
            </a:effectLst>
          </p:spPr>
          <p:txBody>
            <a:bodyPr lIns="27432" tIns="27432" rIns="27432" bIns="27432" anchor="ctr"/>
            <a:lstStyle/>
            <a:p>
              <a:pPr algn="ctr" fontAlgn="base">
                <a:spcBef>
                  <a:spcPct val="0"/>
                </a:spcBef>
                <a:spcAft>
                  <a:spcPct val="0"/>
                </a:spcAft>
                <a:defRPr/>
              </a:pPr>
              <a:r>
                <a:rPr lang="en-US" sz="2000" dirty="0" smtClean="0">
                  <a:solidFill>
                    <a:srgbClr val="000000"/>
                  </a:solidFill>
                  <a:latin typeface="Trebuchet MS" pitchFamily="34" charset="0"/>
                  <a:ea typeface="ＭＳ Ｐゴシック" charset="-128"/>
                </a:rPr>
                <a:t>Develop/</a:t>
              </a:r>
            </a:p>
            <a:p>
              <a:pPr algn="ctr" fontAlgn="base">
                <a:spcBef>
                  <a:spcPct val="0"/>
                </a:spcBef>
                <a:spcAft>
                  <a:spcPct val="0"/>
                </a:spcAft>
                <a:defRPr/>
              </a:pPr>
              <a:r>
                <a:rPr lang="en-US" sz="2000" dirty="0" smtClean="0">
                  <a:solidFill>
                    <a:srgbClr val="000000"/>
                  </a:solidFill>
                  <a:latin typeface="Trebuchet MS" pitchFamily="34" charset="0"/>
                  <a:ea typeface="ＭＳ Ｐゴシック" charset="-128"/>
                </a:rPr>
                <a:t>Implement </a:t>
              </a:r>
              <a:r>
                <a:rPr lang="en-US" sz="2000" dirty="0">
                  <a:solidFill>
                    <a:srgbClr val="000000"/>
                  </a:solidFill>
                  <a:latin typeface="Trebuchet MS" pitchFamily="34" charset="0"/>
                  <a:ea typeface="ＭＳ Ｐゴシック" charset="-128"/>
                </a:rPr>
                <a:t>formal  program for TL1s and Pre-doctoral Support for Translational Research (TR) Program </a:t>
              </a:r>
            </a:p>
          </p:txBody>
        </p:sp>
        <p:sp>
          <p:nvSpPr>
            <p:cNvPr id="14" name="Rectangle 34"/>
            <p:cNvSpPr>
              <a:spLocks noChangeArrowheads="1"/>
            </p:cNvSpPr>
            <p:nvPr/>
          </p:nvSpPr>
          <p:spPr bwMode="auto">
            <a:xfrm>
              <a:off x="2052003" y="1060376"/>
              <a:ext cx="2707033" cy="3130196"/>
            </a:xfrm>
            <a:prstGeom prst="rect">
              <a:avLst/>
            </a:prstGeom>
            <a:solidFill>
              <a:schemeClr val="bg1"/>
            </a:solidFill>
            <a:ln w="6350">
              <a:solidFill>
                <a:schemeClr val="tx1"/>
              </a:solidFill>
              <a:miter lim="800000"/>
              <a:headEnd/>
              <a:tailEnd/>
            </a:ln>
            <a:effectLst>
              <a:outerShdw dist="53882" dir="2700000" algn="ctr" rotWithShape="0">
                <a:srgbClr val="DDDDDD"/>
              </a:outerShdw>
            </a:effectLst>
          </p:spPr>
          <p:txBody>
            <a:bodyPr lIns="64008" tIns="27432" rIns="27432" bIns="27432" anchor="ctr"/>
            <a:lstStyle/>
            <a:p>
              <a:pPr fontAlgn="base">
                <a:spcBef>
                  <a:spcPts val="600"/>
                </a:spcBef>
                <a:spcAft>
                  <a:spcPct val="0"/>
                </a:spcAft>
                <a:defRPr/>
              </a:pPr>
              <a:r>
                <a:rPr lang="en-US" sz="2000" dirty="0">
                  <a:solidFill>
                    <a:srgbClr val="000000"/>
                  </a:solidFill>
                  <a:latin typeface="Trebuchet MS" pitchFamily="34" charset="0"/>
                  <a:ea typeface="ＭＳ Ｐゴシック" charset="-128"/>
                </a:rPr>
                <a:t># TL1s </a:t>
              </a:r>
              <a:r>
                <a:rPr lang="en-US" sz="2000" dirty="0" smtClean="0">
                  <a:solidFill>
                    <a:srgbClr val="000000"/>
                  </a:solidFill>
                  <a:latin typeface="Trebuchet MS" pitchFamily="34" charset="0"/>
                  <a:ea typeface="ＭＳ Ｐゴシック" charset="-128"/>
                </a:rPr>
                <a:t>&amp; TRs </a:t>
              </a:r>
              <a:r>
                <a:rPr lang="en-US" sz="2000" dirty="0" smtClean="0">
                  <a:solidFill>
                    <a:srgbClr val="000000"/>
                  </a:solidFill>
                  <a:latin typeface="Trebuchet MS" pitchFamily="34" charset="0"/>
                  <a:ea typeface="ＭＳ Ｐゴシック" charset="-128"/>
                </a:rPr>
                <a:t>admitted/graduated</a:t>
              </a:r>
            </a:p>
            <a:p>
              <a:pPr fontAlgn="base">
                <a:spcBef>
                  <a:spcPts val="600"/>
                </a:spcBef>
                <a:spcAft>
                  <a:spcPct val="0"/>
                </a:spcAft>
                <a:defRPr/>
              </a:pPr>
              <a:endParaRPr lang="en-US" sz="2000" dirty="0">
                <a:solidFill>
                  <a:srgbClr val="000000"/>
                </a:solidFill>
                <a:latin typeface="Trebuchet MS" pitchFamily="34" charset="0"/>
                <a:ea typeface="ＭＳ Ｐゴシック" charset="-128"/>
              </a:endParaRPr>
            </a:p>
            <a:p>
              <a:pPr fontAlgn="base">
                <a:spcBef>
                  <a:spcPts val="600"/>
                </a:spcBef>
                <a:spcAft>
                  <a:spcPct val="0"/>
                </a:spcAft>
                <a:defRPr/>
              </a:pPr>
              <a:r>
                <a:rPr lang="en-US" sz="2000" dirty="0">
                  <a:solidFill>
                    <a:srgbClr val="000000"/>
                  </a:solidFill>
                  <a:latin typeface="Trebuchet MS" pitchFamily="34" charset="0"/>
                  <a:ea typeface="ＭＳ Ｐゴシック" charset="-128"/>
                </a:rPr>
                <a:t>TL1s &amp; TRs </a:t>
              </a:r>
              <a:r>
                <a:rPr lang="en-US" sz="2000" dirty="0" smtClean="0">
                  <a:solidFill>
                    <a:srgbClr val="000000"/>
                  </a:solidFill>
                  <a:latin typeface="Trebuchet MS" pitchFamily="34" charset="0"/>
                  <a:ea typeface="ＭＳ Ｐゴシック" charset="-128"/>
                </a:rPr>
                <a:t>/</a:t>
              </a:r>
              <a:r>
                <a:rPr lang="en-US" sz="2000" dirty="0">
                  <a:solidFill>
                    <a:srgbClr val="000000"/>
                  </a:solidFill>
                  <a:latin typeface="Trebuchet MS" pitchFamily="34" charset="0"/>
                  <a:ea typeface="ＭＳ Ｐゴシック" charset="-128"/>
                </a:rPr>
                <a:t>faculty </a:t>
              </a:r>
              <a:r>
                <a:rPr lang="en-US" sz="2000" dirty="0" smtClean="0">
                  <a:solidFill>
                    <a:srgbClr val="000000"/>
                  </a:solidFill>
                  <a:latin typeface="Trebuchet MS" pitchFamily="34" charset="0"/>
                  <a:ea typeface="ＭＳ Ｐゴシック" charset="-128"/>
                </a:rPr>
                <a:t>feedback/evaluation</a:t>
              </a:r>
            </a:p>
            <a:p>
              <a:pPr fontAlgn="base">
                <a:spcBef>
                  <a:spcPts val="600"/>
                </a:spcBef>
                <a:spcAft>
                  <a:spcPct val="0"/>
                </a:spcAft>
                <a:defRPr/>
              </a:pPr>
              <a:endParaRPr lang="en-US" sz="2000" dirty="0">
                <a:solidFill>
                  <a:srgbClr val="000000"/>
                </a:solidFill>
                <a:latin typeface="Trebuchet MS" pitchFamily="34" charset="0"/>
                <a:ea typeface="ＭＳ Ｐゴシック" charset="-128"/>
              </a:endParaRPr>
            </a:p>
            <a:p>
              <a:pPr fontAlgn="base">
                <a:spcBef>
                  <a:spcPts val="600"/>
                </a:spcBef>
                <a:spcAft>
                  <a:spcPct val="0"/>
                </a:spcAft>
                <a:defRPr/>
              </a:pPr>
              <a:r>
                <a:rPr lang="en-US" sz="2000" dirty="0" smtClean="0">
                  <a:solidFill>
                    <a:srgbClr val="000000"/>
                  </a:solidFill>
                  <a:latin typeface="Trebuchet MS" pitchFamily="34" charset="0"/>
                  <a:ea typeface="ＭＳ Ｐゴシック" charset="-128"/>
                </a:rPr>
                <a:t>#</a:t>
              </a:r>
              <a:r>
                <a:rPr lang="en-US" sz="2000" dirty="0">
                  <a:solidFill>
                    <a:srgbClr val="000000"/>
                  </a:solidFill>
                  <a:latin typeface="Trebuchet MS" pitchFamily="34" charset="0"/>
                  <a:ea typeface="ＭＳ Ｐゴシック" charset="-128"/>
                </a:rPr>
                <a:t> TL1s &amp; TRs </a:t>
              </a:r>
              <a:r>
                <a:rPr lang="en-US" sz="2000" dirty="0" smtClean="0">
                  <a:solidFill>
                    <a:srgbClr val="000000"/>
                  </a:solidFill>
                  <a:latin typeface="Trebuchet MS" pitchFamily="34" charset="0"/>
                  <a:ea typeface="ＭＳ Ｐゴシック" charset="-128"/>
                </a:rPr>
                <a:t>students </a:t>
              </a:r>
              <a:r>
                <a:rPr lang="en-US" sz="2000" dirty="0">
                  <a:solidFill>
                    <a:srgbClr val="000000"/>
                  </a:solidFill>
                  <a:latin typeface="Trebuchet MS" pitchFamily="34" charset="0"/>
                  <a:ea typeface="ＭＳ Ｐゴシック" charset="-128"/>
                </a:rPr>
                <a:t>supported by </a:t>
              </a:r>
              <a:r>
                <a:rPr lang="en-US" sz="2000" dirty="0" smtClean="0">
                  <a:solidFill>
                    <a:srgbClr val="000000"/>
                  </a:solidFill>
                  <a:latin typeface="Trebuchet MS" pitchFamily="34" charset="0"/>
                  <a:ea typeface="ＭＳ Ｐゴシック" charset="-128"/>
                </a:rPr>
                <a:t>programs</a:t>
              </a:r>
            </a:p>
            <a:p>
              <a:pPr fontAlgn="base">
                <a:spcBef>
                  <a:spcPts val="600"/>
                </a:spcBef>
                <a:spcAft>
                  <a:spcPct val="0"/>
                </a:spcAft>
                <a:defRPr/>
              </a:pPr>
              <a:endParaRPr lang="en-US" sz="2000" dirty="0">
                <a:solidFill>
                  <a:srgbClr val="000000"/>
                </a:solidFill>
                <a:latin typeface="Trebuchet MS" pitchFamily="34" charset="0"/>
                <a:ea typeface="ＭＳ Ｐゴシック" charset="-128"/>
              </a:endParaRPr>
            </a:p>
            <a:p>
              <a:pPr fontAlgn="base">
                <a:spcBef>
                  <a:spcPts val="600"/>
                </a:spcBef>
                <a:spcAft>
                  <a:spcPct val="0"/>
                </a:spcAft>
                <a:defRPr/>
              </a:pPr>
              <a:r>
                <a:rPr lang="en-US" sz="2000" dirty="0">
                  <a:solidFill>
                    <a:srgbClr val="000000"/>
                  </a:solidFill>
                  <a:latin typeface="Trebuchet MS" pitchFamily="34" charset="0"/>
                  <a:ea typeface="ＭＳ Ｐゴシック" charset="-128"/>
                </a:rPr>
                <a:t># programs developed</a:t>
              </a:r>
            </a:p>
          </p:txBody>
        </p:sp>
        <p:cxnSp>
          <p:nvCxnSpPr>
            <p:cNvPr id="15" name="AutoShape 39"/>
            <p:cNvCxnSpPr>
              <a:cxnSpLocks noChangeShapeType="1"/>
              <a:stCxn id="13" idx="3"/>
              <a:endCxn id="14" idx="1"/>
            </p:cNvCxnSpPr>
            <p:nvPr/>
          </p:nvCxnSpPr>
          <p:spPr bwMode="auto">
            <a:xfrm>
              <a:off x="1767985" y="2625474"/>
              <a:ext cx="284018" cy="1"/>
            </a:xfrm>
            <a:prstGeom prst="straightConnector1">
              <a:avLst/>
            </a:prstGeom>
            <a:noFill/>
            <a:ln w="63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6" name="AutoShape 42"/>
            <p:cNvCxnSpPr>
              <a:cxnSpLocks noChangeShapeType="1"/>
              <a:endCxn id="12" idx="1"/>
            </p:cNvCxnSpPr>
            <p:nvPr/>
          </p:nvCxnSpPr>
          <p:spPr bwMode="auto">
            <a:xfrm>
              <a:off x="4724400" y="2602173"/>
              <a:ext cx="381512" cy="2"/>
            </a:xfrm>
            <a:prstGeom prst="straightConnector1">
              <a:avLst/>
            </a:prstGeom>
            <a:noFill/>
            <a:ln w="6350">
              <a:solidFill>
                <a:schemeClr val="tx1"/>
              </a:solidFill>
              <a:round/>
              <a:headEnd w="lg" len="lg"/>
              <a:tailEnd type="triangle" w="lg" len="lg"/>
            </a:ln>
            <a:extLst>
              <a:ext uri="{909E8E84-426E-40DD-AFC4-6F175D3DCCD1}">
                <a14:hiddenFill xmlns:a14="http://schemas.microsoft.com/office/drawing/2010/main">
                  <a:noFill/>
                </a14:hiddenFill>
              </a:ext>
            </a:extLst>
          </p:spPr>
        </p:cxnSp>
        <p:sp>
          <p:nvSpPr>
            <p:cNvPr id="17" name="Rectangle 44"/>
            <p:cNvSpPr>
              <a:spLocks noChangeArrowheads="1"/>
            </p:cNvSpPr>
            <p:nvPr/>
          </p:nvSpPr>
          <p:spPr bwMode="auto">
            <a:xfrm>
              <a:off x="6943328" y="1060375"/>
              <a:ext cx="1835057" cy="3130196"/>
            </a:xfrm>
            <a:prstGeom prst="rect">
              <a:avLst/>
            </a:prstGeom>
            <a:solidFill>
              <a:schemeClr val="bg1"/>
            </a:solidFill>
            <a:ln w="6350">
              <a:solidFill>
                <a:schemeClr val="tx1"/>
              </a:solidFill>
              <a:miter lim="800000"/>
              <a:headEnd/>
              <a:tailEnd/>
            </a:ln>
            <a:effectLst>
              <a:outerShdw dist="53882" dir="2700000" algn="ctr" rotWithShape="0">
                <a:srgbClr val="DDDDDD"/>
              </a:outerShdw>
            </a:effectLst>
          </p:spPr>
          <p:txBody>
            <a:bodyPr lIns="27432" tIns="27432" rIns="27432" bIns="27432" anchor="ctr"/>
            <a:lstStyle/>
            <a:p>
              <a:pPr fontAlgn="base">
                <a:spcBef>
                  <a:spcPct val="0"/>
                </a:spcBef>
                <a:spcAft>
                  <a:spcPct val="0"/>
                </a:spcAft>
                <a:defRPr/>
              </a:pPr>
              <a:r>
                <a:rPr lang="en-US" sz="2000" dirty="0">
                  <a:solidFill>
                    <a:srgbClr val="000000"/>
                  </a:solidFill>
                  <a:latin typeface="Trebuchet MS" pitchFamily="34" charset="0"/>
                  <a:ea typeface="ＭＳ Ｐゴシック" charset="-128"/>
                </a:rPr>
                <a:t>Increased # of successful CTS </a:t>
              </a:r>
              <a:r>
                <a:rPr lang="en-US" sz="2000" dirty="0" smtClean="0">
                  <a:solidFill>
                    <a:srgbClr val="000000"/>
                  </a:solidFill>
                  <a:latin typeface="Trebuchet MS" pitchFamily="34" charset="0"/>
                  <a:ea typeface="ＭＳ Ｐゴシック" charset="-128"/>
                </a:rPr>
                <a:t>researchers:</a:t>
              </a:r>
              <a:endParaRPr lang="en-US" sz="2000" dirty="0">
                <a:solidFill>
                  <a:srgbClr val="000000"/>
                </a:solidFill>
                <a:latin typeface="Trebuchet MS" pitchFamily="34" charset="0"/>
                <a:ea typeface="ＭＳ Ｐゴシック" charset="-128"/>
              </a:endParaRPr>
            </a:p>
            <a:p>
              <a:pPr fontAlgn="base">
                <a:spcBef>
                  <a:spcPct val="0"/>
                </a:spcBef>
                <a:spcAft>
                  <a:spcPct val="0"/>
                </a:spcAft>
                <a:defRPr/>
              </a:pPr>
              <a:endParaRPr lang="en-US" sz="2000" dirty="0">
                <a:solidFill>
                  <a:srgbClr val="000000"/>
                </a:solidFill>
                <a:latin typeface="Trebuchet MS" pitchFamily="34" charset="0"/>
                <a:ea typeface="ＭＳ Ｐゴシック" charset="-128"/>
              </a:endParaRPr>
            </a:p>
            <a:p>
              <a:pPr fontAlgn="base">
                <a:spcBef>
                  <a:spcPct val="0"/>
                </a:spcBef>
                <a:spcAft>
                  <a:spcPct val="0"/>
                </a:spcAft>
                <a:defRPr/>
              </a:pPr>
              <a:r>
                <a:rPr lang="en-US" sz="2000" dirty="0">
                  <a:solidFill>
                    <a:srgbClr val="000000"/>
                  </a:solidFill>
                  <a:latin typeface="Trebuchet MS" pitchFamily="34" charset="0"/>
                  <a:ea typeface="ＭＳ Ｐゴシック" charset="-128"/>
                </a:rPr>
                <a:t>↑ </a:t>
              </a:r>
              <a:r>
                <a:rPr lang="en-US" sz="2000" dirty="0" smtClean="0">
                  <a:solidFill>
                    <a:srgbClr val="000000"/>
                  </a:solidFill>
                  <a:latin typeface="Trebuchet MS" pitchFamily="34" charset="0"/>
                  <a:ea typeface="ＭＳ Ｐゴシック" charset="-128"/>
                </a:rPr>
                <a:t>TL1/TR </a:t>
              </a:r>
              <a:r>
                <a:rPr lang="en-US" sz="2000" dirty="0">
                  <a:solidFill>
                    <a:srgbClr val="000000"/>
                  </a:solidFill>
                  <a:latin typeface="Trebuchet MS" pitchFamily="34" charset="0"/>
                  <a:ea typeface="ＭＳ Ｐゴシック" charset="-128"/>
                </a:rPr>
                <a:t>placement in CTS track after </a:t>
              </a:r>
              <a:r>
                <a:rPr lang="en-US" sz="2000" dirty="0" smtClean="0">
                  <a:solidFill>
                    <a:srgbClr val="000000"/>
                  </a:solidFill>
                  <a:latin typeface="Trebuchet MS" pitchFamily="34" charset="0"/>
                  <a:ea typeface="ＭＳ Ｐゴシック" charset="-128"/>
                </a:rPr>
                <a:t>grad</a:t>
              </a:r>
            </a:p>
            <a:p>
              <a:pPr fontAlgn="base">
                <a:spcBef>
                  <a:spcPct val="0"/>
                </a:spcBef>
                <a:spcAft>
                  <a:spcPct val="0"/>
                </a:spcAft>
                <a:defRPr/>
              </a:pPr>
              <a:endParaRPr lang="en-US" sz="2000" dirty="0">
                <a:solidFill>
                  <a:srgbClr val="000000"/>
                </a:solidFill>
                <a:latin typeface="Trebuchet MS" pitchFamily="34" charset="0"/>
                <a:ea typeface="ＭＳ Ｐゴシック" charset="-128"/>
              </a:endParaRPr>
            </a:p>
            <a:p>
              <a:pPr fontAlgn="base">
                <a:spcBef>
                  <a:spcPct val="0"/>
                </a:spcBef>
                <a:spcAft>
                  <a:spcPct val="0"/>
                </a:spcAft>
                <a:defRPr/>
              </a:pPr>
              <a:r>
                <a:rPr lang="en-US" sz="2000" dirty="0" smtClean="0">
                  <a:solidFill>
                    <a:srgbClr val="000000"/>
                  </a:solidFill>
                  <a:latin typeface="Trebuchet MS" pitchFamily="34" charset="0"/>
                  <a:ea typeface="ＭＳ Ｐゴシック" charset="-128"/>
                </a:rPr>
                <a:t>↑ </a:t>
              </a:r>
              <a:r>
                <a:rPr lang="en-US" sz="2000" dirty="0">
                  <a:solidFill>
                    <a:srgbClr val="000000"/>
                  </a:solidFill>
                  <a:latin typeface="Trebuchet MS" pitchFamily="34" charset="0"/>
                  <a:ea typeface="ＭＳ Ｐゴシック" charset="-128"/>
                </a:rPr>
                <a:t>CTS publications</a:t>
              </a:r>
            </a:p>
            <a:p>
              <a:pPr algn="ctr" fontAlgn="base">
                <a:spcBef>
                  <a:spcPct val="0"/>
                </a:spcBef>
                <a:spcAft>
                  <a:spcPct val="0"/>
                </a:spcAft>
                <a:defRPr/>
              </a:pPr>
              <a:endParaRPr lang="en-US" sz="900" dirty="0">
                <a:solidFill>
                  <a:srgbClr val="000000"/>
                </a:solidFill>
                <a:ea typeface="ＭＳ Ｐゴシック" charset="-128"/>
              </a:endParaRPr>
            </a:p>
          </p:txBody>
        </p:sp>
      </p:grpSp>
      <p:cxnSp>
        <p:nvCxnSpPr>
          <p:cNvPr id="18" name="Straight Arrow Connector 8201"/>
          <p:cNvCxnSpPr>
            <a:cxnSpLocks noChangeShapeType="1"/>
          </p:cNvCxnSpPr>
          <p:nvPr/>
        </p:nvCxnSpPr>
        <p:spPr bwMode="auto">
          <a:xfrm>
            <a:off x="6765404" y="4584796"/>
            <a:ext cx="357438" cy="0"/>
          </a:xfrm>
          <a:prstGeom prst="straightConnector1">
            <a:avLst/>
          </a:prstGeom>
          <a:noFill/>
          <a:ln w="6350" algn="ctr">
            <a:solidFill>
              <a:schemeClr val="tx1"/>
            </a:solidFill>
            <a:round/>
            <a:headEnd w="lg" len="lg"/>
            <a:tailEnd type="triangle" w="lg" len="lg"/>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452694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SURVEY FOR BEST AND WORST CASES</a:t>
            </a:r>
          </a:p>
        </p:txBody>
      </p:sp>
      <p:sp>
        <p:nvSpPr>
          <p:cNvPr id="3" name="Content Placeholder 2"/>
          <p:cNvSpPr>
            <a:spLocks noGrp="1"/>
          </p:cNvSpPr>
          <p:nvPr>
            <p:ph idx="1"/>
          </p:nvPr>
        </p:nvSpPr>
        <p:spPr/>
        <p:txBody>
          <a:bodyPr/>
          <a:lstStyle/>
          <a:p>
            <a:pPr marL="82296" indent="0">
              <a:buNone/>
            </a:pPr>
            <a:r>
              <a:rPr lang="en-US" dirty="0">
                <a:latin typeface="Trebuchet MS" pitchFamily="34" charset="0"/>
              </a:rPr>
              <a:t>Brinkerhoff recommends creating surveys to find relevant </a:t>
            </a:r>
            <a:r>
              <a:rPr lang="en-US" dirty="0" smtClean="0">
                <a:latin typeface="Trebuchet MS" pitchFamily="34" charset="0"/>
              </a:rPr>
              <a:t>cases</a:t>
            </a:r>
          </a:p>
          <a:p>
            <a:pPr marL="82296" indent="0">
              <a:buNone/>
            </a:pPr>
            <a:endParaRPr lang="en-US" dirty="0">
              <a:latin typeface="Trebuchet MS" pitchFamily="34" charset="0"/>
            </a:endParaRPr>
          </a:p>
          <a:p>
            <a:pPr marL="82296" indent="0">
              <a:buNone/>
            </a:pPr>
            <a:r>
              <a:rPr lang="en-US" dirty="0">
                <a:latin typeface="Trebuchet MS" pitchFamily="34" charset="0"/>
              </a:rPr>
              <a:t>Existing </a:t>
            </a:r>
            <a:r>
              <a:rPr lang="en-US" dirty="0" smtClean="0">
                <a:latin typeface="Trebuchet MS" pitchFamily="34" charset="0"/>
              </a:rPr>
              <a:t>CCTS </a:t>
            </a:r>
            <a:r>
              <a:rPr lang="en-US" dirty="0">
                <a:latin typeface="Trebuchet MS" pitchFamily="34" charset="0"/>
              </a:rPr>
              <a:t>User </a:t>
            </a:r>
            <a:r>
              <a:rPr lang="en-US" dirty="0" smtClean="0">
                <a:latin typeface="Trebuchet MS" pitchFamily="34" charset="0"/>
              </a:rPr>
              <a:t>data</a:t>
            </a:r>
          </a:p>
          <a:p>
            <a:endParaRPr lang="en-US" dirty="0">
              <a:latin typeface="Trebuchet MS" pitchFamily="34" charset="0"/>
            </a:endParaRPr>
          </a:p>
          <a:p>
            <a:pPr marL="82296" indent="0">
              <a:buNone/>
            </a:pPr>
            <a:endParaRPr lang="en-US" dirty="0" smtClean="0">
              <a:latin typeface="Trebuchet MS" pitchFamily="34" charset="0"/>
            </a:endParaRPr>
          </a:p>
        </p:txBody>
      </p:sp>
      <p:pic>
        <p:nvPicPr>
          <p:cNvPr id="4098" name="Picture 2" descr="C:\Users\nbates\Pictures\Presentation Graphics\Questions\how what why when where sign pos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3962400"/>
            <a:ext cx="2200275" cy="2076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63038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latin typeface="Trebuchet MS" pitchFamily="34" charset="0"/>
              </a:rPr>
              <a:t>Inclusion Criteria</a:t>
            </a:r>
            <a:endParaRPr lang="en-US" sz="4400" dirty="0">
              <a:latin typeface="Trebuchet MS" pitchFamily="34" charset="0"/>
            </a:endParaRP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5757" b="5757"/>
          <a:stretch>
            <a:fillRect/>
          </a:stretch>
        </p:blipFill>
        <p:spPr/>
      </p:pic>
      <p:sp>
        <p:nvSpPr>
          <p:cNvPr id="4" name="Text Placeholder 3"/>
          <p:cNvSpPr>
            <a:spLocks noGrp="1"/>
          </p:cNvSpPr>
          <p:nvPr>
            <p:ph type="body" sz="half" idx="2"/>
          </p:nvPr>
        </p:nvSpPr>
        <p:spPr/>
        <p:txBody>
          <a:bodyPr>
            <a:normAutofit fontScale="85000" lnSpcReduction="20000"/>
          </a:bodyPr>
          <a:lstStyle/>
          <a:p>
            <a:pPr marL="402336" lvl="1" indent="0">
              <a:buClr>
                <a:srgbClr val="6076B4"/>
              </a:buClr>
              <a:buNone/>
            </a:pPr>
            <a:r>
              <a:rPr lang="en-US" sz="3200" dirty="0" smtClean="0">
                <a:solidFill>
                  <a:prstClr val="black"/>
                </a:solidFill>
                <a:latin typeface="Trebuchet MS" pitchFamily="34" charset="0"/>
              </a:rPr>
              <a:t>More/Less </a:t>
            </a:r>
            <a:r>
              <a:rPr lang="en-US" sz="3200" dirty="0">
                <a:solidFill>
                  <a:prstClr val="black"/>
                </a:solidFill>
                <a:latin typeface="Trebuchet MS" pitchFamily="34" charset="0"/>
              </a:rPr>
              <a:t>Successful </a:t>
            </a:r>
            <a:r>
              <a:rPr lang="en-US" sz="3200" dirty="0" smtClean="0">
                <a:solidFill>
                  <a:prstClr val="black"/>
                </a:solidFill>
                <a:latin typeface="Trebuchet MS" pitchFamily="34" charset="0"/>
              </a:rPr>
              <a:t>Cases</a:t>
            </a:r>
            <a:endParaRPr lang="en-US" sz="3200" dirty="0">
              <a:solidFill>
                <a:prstClr val="black"/>
              </a:solidFill>
              <a:latin typeface="Trebuchet MS" pitchFamily="34" charset="0"/>
            </a:endParaRPr>
          </a:p>
        </p:txBody>
      </p:sp>
    </p:spTree>
    <p:extLst>
      <p:ext uri="{BB962C8B-B14F-4D97-AF65-F5344CB8AC3E}">
        <p14:creationId xmlns:p14="http://schemas.microsoft.com/office/powerpoint/2010/main" val="17178258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4800" dirty="0"/>
              <a:t>Interviews: Brinkerhoff’s Main Questions</a:t>
            </a:r>
          </a:p>
        </p:txBody>
      </p:sp>
      <p:sp>
        <p:nvSpPr>
          <p:cNvPr id="6" name="Content Placeholder 5"/>
          <p:cNvSpPr>
            <a:spLocks noGrp="1"/>
          </p:cNvSpPr>
          <p:nvPr>
            <p:ph idx="1"/>
          </p:nvPr>
        </p:nvSpPr>
        <p:spPr>
          <a:xfrm>
            <a:off x="1371600" y="1752600"/>
            <a:ext cx="7498080" cy="4800600"/>
          </a:xfrm>
        </p:spPr>
        <p:txBody>
          <a:bodyPr/>
          <a:lstStyle/>
          <a:p>
            <a:pPr marL="82296" indent="0">
              <a:buNone/>
            </a:pPr>
            <a:r>
              <a:rPr lang="en-US" dirty="0">
                <a:latin typeface="Trebuchet MS" pitchFamily="34" charset="0"/>
              </a:rPr>
              <a:t>What’s </a:t>
            </a:r>
            <a:r>
              <a:rPr lang="en-US" sz="4400" dirty="0">
                <a:latin typeface="Trebuchet MS" pitchFamily="34" charset="0"/>
              </a:rPr>
              <a:t>really </a:t>
            </a:r>
            <a:r>
              <a:rPr lang="en-US" dirty="0">
                <a:latin typeface="Trebuchet MS" pitchFamily="34" charset="0"/>
              </a:rPr>
              <a:t>happening?</a:t>
            </a:r>
          </a:p>
          <a:p>
            <a:pPr marL="82296" indent="0">
              <a:buNone/>
            </a:pPr>
            <a:r>
              <a:rPr lang="en-US" dirty="0">
                <a:latin typeface="Trebuchet MS" pitchFamily="34" charset="0"/>
              </a:rPr>
              <a:t>What </a:t>
            </a:r>
            <a:r>
              <a:rPr lang="en-US" sz="4800" dirty="0">
                <a:latin typeface="Trebuchet MS" pitchFamily="34" charset="0"/>
              </a:rPr>
              <a:t>results</a:t>
            </a:r>
            <a:r>
              <a:rPr lang="en-US" dirty="0">
                <a:latin typeface="Trebuchet MS" pitchFamily="34" charset="0"/>
              </a:rPr>
              <a:t>, if </a:t>
            </a:r>
            <a:r>
              <a:rPr lang="en-US" dirty="0" smtClean="0">
                <a:latin typeface="Trebuchet MS" pitchFamily="34" charset="0"/>
              </a:rPr>
              <a:t>any, </a:t>
            </a:r>
            <a:r>
              <a:rPr lang="en-US" dirty="0">
                <a:latin typeface="Trebuchet MS" pitchFamily="34" charset="0"/>
              </a:rPr>
              <a:t>is the program helping to produce?</a:t>
            </a:r>
          </a:p>
          <a:p>
            <a:pPr marL="82296" indent="0">
              <a:buNone/>
            </a:pPr>
            <a:r>
              <a:rPr lang="en-US" dirty="0">
                <a:latin typeface="Trebuchet MS" pitchFamily="34" charset="0"/>
              </a:rPr>
              <a:t>What is the </a:t>
            </a:r>
            <a:r>
              <a:rPr lang="en-US" sz="4000" dirty="0">
                <a:latin typeface="Trebuchet MS" pitchFamily="34" charset="0"/>
              </a:rPr>
              <a:t>monetary</a:t>
            </a:r>
            <a:r>
              <a:rPr lang="en-US" dirty="0">
                <a:latin typeface="Trebuchet MS" pitchFamily="34" charset="0"/>
              </a:rPr>
              <a:t> value of the results? </a:t>
            </a:r>
          </a:p>
          <a:p>
            <a:pPr marL="82296" indent="0">
              <a:buNone/>
            </a:pPr>
            <a:r>
              <a:rPr lang="en-US" dirty="0">
                <a:latin typeface="Trebuchet MS" pitchFamily="34" charset="0"/>
              </a:rPr>
              <a:t>How can the initiative be </a:t>
            </a:r>
            <a:r>
              <a:rPr lang="en-US" sz="4800" dirty="0">
                <a:latin typeface="Trebuchet MS" pitchFamily="34" charset="0"/>
              </a:rPr>
              <a:t>improved</a:t>
            </a:r>
            <a:r>
              <a:rPr lang="en-US" dirty="0">
                <a:latin typeface="Trebuchet MS" pitchFamily="34" charset="0"/>
              </a:rPr>
              <a:t>?</a:t>
            </a:r>
          </a:p>
          <a:p>
            <a:pPr marL="82296" indent="0">
              <a:buNone/>
            </a:pPr>
            <a:endParaRPr lang="en-US" dirty="0"/>
          </a:p>
        </p:txBody>
      </p:sp>
    </p:spTree>
    <p:extLst>
      <p:ext uri="{BB962C8B-B14F-4D97-AF65-F5344CB8AC3E}">
        <p14:creationId xmlns:p14="http://schemas.microsoft.com/office/powerpoint/2010/main" val="19863253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TL1 Selected Interview </a:t>
            </a:r>
            <a:r>
              <a:rPr lang="en-US" sz="4000" dirty="0" smtClean="0"/>
              <a:t>Questions</a:t>
            </a:r>
            <a:endParaRPr lang="en-US" sz="4000" dirty="0"/>
          </a:p>
        </p:txBody>
      </p:sp>
      <p:sp>
        <p:nvSpPr>
          <p:cNvPr id="3" name="Content Placeholder 2"/>
          <p:cNvSpPr>
            <a:spLocks noGrp="1"/>
          </p:cNvSpPr>
          <p:nvPr>
            <p:ph idx="1"/>
          </p:nvPr>
        </p:nvSpPr>
        <p:spPr>
          <a:xfrm>
            <a:off x="990600" y="1447800"/>
            <a:ext cx="7943088" cy="5105400"/>
          </a:xfrm>
        </p:spPr>
        <p:txBody>
          <a:bodyPr>
            <a:noAutofit/>
          </a:bodyPr>
          <a:lstStyle/>
          <a:p>
            <a:pPr marL="82296" indent="0">
              <a:buNone/>
            </a:pPr>
            <a:r>
              <a:rPr lang="en-US" sz="2400" dirty="0">
                <a:latin typeface="Trebuchet MS" pitchFamily="34" charset="0"/>
              </a:rPr>
              <a:t>1. </a:t>
            </a:r>
            <a:r>
              <a:rPr lang="en-US" sz="2800" dirty="0" smtClean="0">
                <a:latin typeface="Trebuchet MS" pitchFamily="34" charset="0"/>
              </a:rPr>
              <a:t>What are you career goals? How will the program help you get there?</a:t>
            </a:r>
          </a:p>
        </p:txBody>
      </p:sp>
    </p:spTree>
    <p:extLst>
      <p:ext uri="{BB962C8B-B14F-4D97-AF65-F5344CB8AC3E}">
        <p14:creationId xmlns:p14="http://schemas.microsoft.com/office/powerpoint/2010/main" val="495715393"/>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3479</TotalTime>
  <Words>1217</Words>
  <Application>Microsoft Office PowerPoint</Application>
  <PresentationFormat>On-screen Show (4:3)</PresentationFormat>
  <Paragraphs>213</Paragraphs>
  <Slides>27</Slides>
  <Notes>15</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Solstice</vt:lpstr>
      <vt:lpstr>Success Case Method: Application in a CTSA Context </vt:lpstr>
      <vt:lpstr>OVERVIEW</vt:lpstr>
      <vt:lpstr>The SCM Book</vt:lpstr>
      <vt:lpstr>Background: SCM</vt:lpstr>
      <vt:lpstr>Creating an impact model</vt:lpstr>
      <vt:lpstr>SURVEY FOR BEST AND WORST CASES</vt:lpstr>
      <vt:lpstr>Inclusion Criteria</vt:lpstr>
      <vt:lpstr>Interviews: Brinkerhoff’s Main Questions</vt:lpstr>
      <vt:lpstr>TL1 Selected Interview Questions</vt:lpstr>
      <vt:lpstr>TL1 Selected Interview Questions</vt:lpstr>
      <vt:lpstr>TL1 Selected Interview Questions</vt:lpstr>
      <vt:lpstr>TL1 Selected Interview Questions</vt:lpstr>
      <vt:lpstr>TL1 Selected Interview Questions</vt:lpstr>
      <vt:lpstr>TL1 Selected Interview Questions</vt:lpstr>
      <vt:lpstr>INTERVIEWING &amp; DOCUMENTING SUCCESS CASES </vt:lpstr>
      <vt:lpstr>INTERVIEWING &amp; DOCUMENTING SUCCESS CASES </vt:lpstr>
      <vt:lpstr>Documenting Case Example:  Impact at a Glance: Outputs</vt:lpstr>
      <vt:lpstr>Impact at a Glance: Long Term Outcomes</vt:lpstr>
      <vt:lpstr>Impact Story: Background and Setting</vt:lpstr>
      <vt:lpstr>Impact Story: What Helped?</vt:lpstr>
      <vt:lpstr>Impact Story:   What Did Not Help?</vt:lpstr>
      <vt:lpstr>Impact Story:  What to Improve? Sense of TL1 Community</vt:lpstr>
      <vt:lpstr>COMMUNICATING FINDINGS, CONCLUSIONS AND RECOMMENDATIONS</vt:lpstr>
      <vt:lpstr>LESSONS LEARNED</vt:lpstr>
      <vt:lpstr>REFERENCES</vt:lpstr>
      <vt:lpstr>UIC Mascot Sparky D. Dragon</vt:lpstr>
      <vt:lpstr>PowerPoint Presentation</vt:lpstr>
    </vt:vector>
  </TitlesOfParts>
  <Company>UIC CoMD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gathis2</dc:creator>
  <cp:lastModifiedBy>nbates</cp:lastModifiedBy>
  <cp:revision>186</cp:revision>
  <dcterms:created xsi:type="dcterms:W3CDTF">2011-09-27T15:56:25Z</dcterms:created>
  <dcterms:modified xsi:type="dcterms:W3CDTF">2012-10-26T06:59:23Z</dcterms:modified>
</cp:coreProperties>
</file>