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321" r:id="rId3"/>
    <p:sldId id="270" r:id="rId4"/>
    <p:sldId id="302" r:id="rId5"/>
    <p:sldId id="271" r:id="rId6"/>
    <p:sldId id="279" r:id="rId7"/>
    <p:sldId id="308" r:id="rId8"/>
    <p:sldId id="309" r:id="rId9"/>
    <p:sldId id="307" r:id="rId10"/>
    <p:sldId id="296" r:id="rId11"/>
    <p:sldId id="323" r:id="rId12"/>
    <p:sldId id="322" r:id="rId13"/>
    <p:sldId id="303" r:id="rId14"/>
    <p:sldId id="315" r:id="rId15"/>
    <p:sldId id="324" r:id="rId16"/>
    <p:sldId id="304" r:id="rId17"/>
    <p:sldId id="310" r:id="rId18"/>
    <p:sldId id="312" r:id="rId19"/>
    <p:sldId id="313" r:id="rId20"/>
    <p:sldId id="263" r:id="rId21"/>
    <p:sldId id="326" r:id="rId22"/>
    <p:sldId id="320" r:id="rId23"/>
    <p:sldId id="265" r:id="rId24"/>
    <p:sldId id="266" r:id="rId25"/>
    <p:sldId id="27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847"/>
    <p:restoredTop sz="94576"/>
  </p:normalViewPr>
  <p:slideViewPr>
    <p:cSldViewPr snapToGrid="0" snapToObjects="1">
      <p:cViewPr varScale="1">
        <p:scale>
          <a:sx n="97" d="100"/>
          <a:sy n="97" d="100"/>
        </p:scale>
        <p:origin x="232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5BB3A-560A-7F4D-AEB2-916C4DE73324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54118-613E-B54F-9635-8CC28A6DA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52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7174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207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2007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965C5-37D6-6645-B8A8-4D54C7516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574E23-86E7-1E40-B5BB-4291067D0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A59A8-610B-5C42-8A11-0A943523E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F944-2038-A546-BC5F-11A2F8BF9771}" type="datetime1">
              <a:rPr lang="en-US" smtClean="0"/>
              <a:t>11/13/19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BE497-59E9-F640-8439-FFDADCB25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1C2A8-B4C3-4345-8454-323F338A4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B5610-24A6-0949-A2C7-B592A1F09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9296B4-2E7C-324F-AD25-642C9D040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D9D88-31E0-E542-8C8C-0E6F717D6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E0B1-058C-244A-807D-392D59F20F8E}" type="datetime1">
              <a:rPr lang="en-US" smtClean="0"/>
              <a:t>11/13/19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0E61D-896D-8A40-BFBE-7F05D36D4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4D2AD-C46F-FE44-A03D-0FB713ABD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01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AF9CF6-208F-9C4D-839F-85A61700D1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CFB72-2936-CC4D-8BF8-4555500DB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2E61D-139F-CC4A-98D0-B00CB96C8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C151A-247D-6543-A750-0EA392883C63}" type="datetime1">
              <a:rPr lang="en-US" smtClean="0"/>
              <a:t>11/13/19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3A3CD-9763-2940-9248-26829FD8F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C12D4-1E8F-2D46-8972-91E379293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70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6304D-9851-CD43-AB07-F8BA7B8D6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D7E77-9E6F-0242-9EBF-2F9D2BE51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584F1-8C4F-9643-BB0D-4E557F961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2BB2E-FE10-FD40-807A-1CB7CF2C92B4}" type="datetime1">
              <a:rPr lang="en-US" smtClean="0"/>
              <a:t>11/13/19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49F68-2317-034B-8719-29594EAE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B7AF7-1408-6544-919C-55990C6D4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32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17A39-7A1E-974D-9A34-275471FD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A3300-A347-8241-B9B4-F5FE0AAFF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5DC06-AEF9-6A46-B85D-253D12B15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BCBF-5A12-6B48-AE36-CB2E772C5B54}" type="datetime1">
              <a:rPr lang="en-US" smtClean="0"/>
              <a:t>11/13/19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9B6FE-6D06-464A-B4BA-58CF676F5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05BA1-03FF-8E49-AD7F-6D231D47E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4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FC792-B42D-C54D-B25B-2E0F7FA1D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A59D9-24F5-2642-A5BF-E5402E44E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F43D2-3842-D949-B694-512E814CC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3F7365-A432-D34F-BA4A-F2D13780C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8927-92DD-A041-9933-4215B1650411}" type="datetime1">
              <a:rPr lang="en-US" smtClean="0"/>
              <a:t>11/13/19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4DC21-D2FA-E948-B8F8-659F606CB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84F39-B464-8543-845E-FE4FA9D9A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09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90327-0CCD-EC4F-A9E9-8AC5F59FD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5C12D-4A88-6A49-8DE2-6B4260B9B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FF28F4-19CA-DC4B-A96A-EB4F38777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AD1148-EDFA-B446-91A6-1443A3C09C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78FE44-FEF3-4046-8A81-A338E403BB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9425AF-E847-9C40-B875-D0D3AA55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0CB5-06C2-5247-A63D-5637C6FBED7F}" type="datetime1">
              <a:rPr lang="en-US" smtClean="0"/>
              <a:t>11/13/19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290D99-0FBC-1841-804C-ADD1ACF3C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BEC616-1F16-9B4B-A770-FB1A686F7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5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C0381-9565-144A-BF3F-E32EFF329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82E164-D1E7-0E4D-B45E-8A97190CC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850C-CCBA-184B-90E2-3D5AC03895E4}" type="datetime1">
              <a:rPr lang="en-US" smtClean="0"/>
              <a:t>11/13/19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6B8C21-640F-E44D-B167-A282FE881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28E67-8B15-BD49-9141-F84DDB759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37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330762-5DB9-3C4C-A0E4-82AD9A4E2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96D97-271C-794A-9507-F2E813615FE8}" type="datetime1">
              <a:rPr lang="en-US" smtClean="0"/>
              <a:t>11/13/19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AB4C12-5AEC-9141-82D5-E5F81F4D8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98C5F-4F98-EB4C-881F-366162B82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40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D417-4633-4143-A7E8-C664E283E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47D22-6202-1143-A429-F515916A2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780B2-48D0-A246-81AE-8B420BC62F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29BC3-506F-7641-858F-004D96B68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36E7F-B08A-F346-8685-5BB40C91AAB3}" type="datetime1">
              <a:rPr lang="en-US" smtClean="0"/>
              <a:t>11/13/19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E3979D-A207-9C4F-88ED-0D057F9C3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13E38-F167-8446-81E9-067924B45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94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DF633-BF8B-034F-BDED-0C7D97D46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79D9DC-FEA8-1C4B-B0D0-A50048AE8C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FDF85-773C-6D4E-B1D4-BABE30EC9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E0BFA-D4C5-9A4A-97AB-F3819CD0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FD54-FFB7-4644-AD1F-128B4DA3380A}" type="datetime1">
              <a:rPr lang="en-US" smtClean="0"/>
              <a:t>11/13/19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799AE-539A-EA41-AB97-5B600BB00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65695-712C-5D4C-93F4-81E67A90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2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D67F65-396E-B742-8CB2-8F865141C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B7AFF-9394-FE46-A8F6-982428C7B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5ACB-CDD2-9442-808E-7BE5F0DF95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00D46-F4F2-8E4D-9D5E-155324E38A2E}" type="datetime1">
              <a:rPr lang="en-US" smtClean="0"/>
              <a:t>11/13/19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5CA72-3344-B441-9534-2966A88D4E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5A2ED-761D-854F-A5DD-0BA941B8C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5EC11-963B-0543-A336-6237ABC8C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1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pen.edu/openlearn/ocw/mod/oucontent/view.php?id=48491&amp;section=2.2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072F8C-6625-1041-8B1F-3866B8D2F4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B1B94EB-0186-3246-AAD5-F00D40E2F1B0}"/>
              </a:ext>
            </a:extLst>
          </p:cNvPr>
          <p:cNvSpPr txBox="1">
            <a:spLocks/>
          </p:cNvSpPr>
          <p:nvPr/>
        </p:nvSpPr>
        <p:spPr>
          <a:xfrm>
            <a:off x="885645" y="371786"/>
            <a:ext cx="10968898" cy="35446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b="1" dirty="0">
                <a:solidFill>
                  <a:srgbClr val="0070C0"/>
                </a:solidFill>
              </a:rPr>
            </a:br>
            <a:r>
              <a:rPr lang="en-US" sz="5300" b="1" i="1" dirty="0">
                <a:solidFill>
                  <a:srgbClr val="0070C0"/>
                </a:solidFill>
              </a:rPr>
              <a:t>Debunking a Misconception</a:t>
            </a:r>
            <a:r>
              <a:rPr lang="en-US" sz="5300" b="1" dirty="0">
                <a:solidFill>
                  <a:srgbClr val="0070C0"/>
                </a:solidFill>
              </a:rPr>
              <a:t>: </a:t>
            </a:r>
            <a:br>
              <a:rPr lang="en-US" sz="8000" b="1" dirty="0">
                <a:solidFill>
                  <a:srgbClr val="0070C0"/>
                </a:solidFill>
              </a:rPr>
            </a:br>
            <a:r>
              <a:rPr lang="en-US" sz="8000" b="1" dirty="0">
                <a:solidFill>
                  <a:srgbClr val="0070C0"/>
                </a:solidFill>
              </a:rPr>
              <a:t>How Systems Thinking Can Help Us </a:t>
            </a:r>
            <a:r>
              <a:rPr lang="en-US" sz="8000" b="1" dirty="0">
                <a:solidFill>
                  <a:srgbClr val="0070C0"/>
                </a:solidFill>
                <a:latin typeface="Bauhaus 93" pitchFamily="82" charset="77"/>
              </a:rPr>
              <a:t>Simplify</a:t>
            </a:r>
            <a:r>
              <a:rPr lang="en-US" sz="8000" b="1" dirty="0">
                <a:solidFill>
                  <a:srgbClr val="0070C0"/>
                </a:solidFill>
              </a:rPr>
              <a:t> Complexity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E2EA536-8B2F-3C44-8145-51E1EEADCA1D}"/>
              </a:ext>
            </a:extLst>
          </p:cNvPr>
          <p:cNvSpPr txBox="1">
            <a:spLocks/>
          </p:cNvSpPr>
          <p:nvPr/>
        </p:nvSpPr>
        <p:spPr>
          <a:xfrm>
            <a:off x="2710543" y="476136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b="1" dirty="0"/>
              <a:t>Emily Gates</a:t>
            </a:r>
            <a:r>
              <a:rPr lang="en-US" dirty="0"/>
              <a:t>, Assistant Professor</a:t>
            </a:r>
          </a:p>
          <a:p>
            <a:pPr algn="r"/>
            <a:r>
              <a:rPr lang="en-US" dirty="0"/>
              <a:t>Measurement, Evaluation, Statistics, &amp; Assessment Department </a:t>
            </a:r>
          </a:p>
          <a:p>
            <a:pPr algn="r"/>
            <a:r>
              <a:rPr lang="en-US" dirty="0"/>
              <a:t>Boston College</a:t>
            </a:r>
          </a:p>
        </p:txBody>
      </p:sp>
    </p:spTree>
    <p:extLst>
      <p:ext uri="{BB962C8B-B14F-4D97-AF65-F5344CB8AC3E}">
        <p14:creationId xmlns:p14="http://schemas.microsoft.com/office/powerpoint/2010/main" val="853921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3533" y="684808"/>
            <a:ext cx="10144123" cy="598404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8"/>
          <p:cNvSpPr txBox="1"/>
          <p:nvPr/>
        </p:nvSpPr>
        <p:spPr>
          <a:xfrm>
            <a:off x="369371" y="6396300"/>
            <a:ext cx="2584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Ison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2013</a:t>
            </a:r>
            <a:endParaRPr sz="14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82E459E-AA49-3244-B8BF-C95B1BD17506}"/>
              </a:ext>
            </a:extLst>
          </p:cNvPr>
          <p:cNvSpPr/>
          <p:nvPr/>
        </p:nvSpPr>
        <p:spPr>
          <a:xfrm>
            <a:off x="6634717" y="116958"/>
            <a:ext cx="4837814" cy="478465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5" name="Google Shape;199;p28">
            <a:extLst>
              <a:ext uri="{FF2B5EF4-FFF2-40B4-BE49-F238E27FC236}">
                <a16:creationId xmlns:a16="http://schemas.microsoft.com/office/drawing/2014/main" id="{77E27886-4961-5447-8017-9A799DA680F7}"/>
              </a:ext>
            </a:extLst>
          </p:cNvPr>
          <p:cNvSpPr txBox="1"/>
          <p:nvPr/>
        </p:nvSpPr>
        <p:spPr>
          <a:xfrm>
            <a:off x="451736" y="264811"/>
            <a:ext cx="8601888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Requires New Tools </a:t>
            </a:r>
            <a:endParaRPr sz="3600" b="1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A7DAA2-D898-694F-9EAE-A858DE2F4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04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CBA9-F435-B04F-8FBF-28F1DAEED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838" y="365125"/>
            <a:ext cx="6246962" cy="1325563"/>
          </a:xfrm>
        </p:spPr>
        <p:txBody>
          <a:bodyPr>
            <a:normAutofit fontScale="90000"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+mn-lt"/>
              </a:rPr>
              <a:t>Misconception</a:t>
            </a:r>
            <a:br>
              <a:rPr lang="en-US" b="1" dirty="0">
                <a:solidFill>
                  <a:srgbClr val="0070C0"/>
                </a:solidFill>
                <a:latin typeface="+mn-lt"/>
              </a:rPr>
            </a:br>
            <a:r>
              <a:rPr lang="en-US" b="1" dirty="0">
                <a:solidFill>
                  <a:srgbClr val="0070C0"/>
                </a:solidFill>
                <a:latin typeface="+mn-lt"/>
              </a:rPr>
              <a:t>Systems Thinking </a:t>
            </a:r>
            <a:r>
              <a:rPr lang="en-US" b="1" dirty="0">
                <a:solidFill>
                  <a:srgbClr val="0070C0"/>
                </a:solidFill>
                <a:latin typeface="Bauhaus 93" pitchFamily="82" charset="77"/>
              </a:rPr>
              <a:t>Complexifies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D0BBE-54C7-6F4E-96E8-1D4D55A8A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838" y="2136176"/>
            <a:ext cx="6384985" cy="4351338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Complexity as characteristic of problems, interventions, &amp; systems</a:t>
            </a:r>
          </a:p>
          <a:p>
            <a:r>
              <a:rPr lang="en-US" sz="4000" dirty="0"/>
              <a:t>Systems thinking calls for holism &amp; pluralism </a:t>
            </a:r>
          </a:p>
          <a:p>
            <a:r>
              <a:rPr lang="en-US" sz="4000" dirty="0"/>
              <a:t>Systems thinking requires new tools, approaches, theories, &amp; expertise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AEBA0A-4722-0841-9BAA-FF47575A0E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68815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EFDC7-9616-EA43-B3E3-CAA96DA46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89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BB434-5555-114A-B52F-AE84AC154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1613647"/>
            <a:ext cx="10515600" cy="381896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9600" b="1" dirty="0">
                <a:solidFill>
                  <a:srgbClr val="0070C0"/>
                </a:solidFill>
              </a:rPr>
              <a:t>Systems Thinking </a:t>
            </a:r>
            <a:r>
              <a:rPr lang="en-US" sz="9600" b="1" dirty="0">
                <a:solidFill>
                  <a:srgbClr val="0070C0"/>
                </a:solidFill>
                <a:latin typeface="Bauhaus 93" pitchFamily="82" charset="77"/>
              </a:rPr>
              <a:t>Simplifies </a:t>
            </a:r>
            <a:r>
              <a:rPr lang="en-US" sz="9600" dirty="0">
                <a:solidFill>
                  <a:srgbClr val="0070C0"/>
                </a:solidFill>
                <a:latin typeface="+mn-lt"/>
              </a:rPr>
              <a:t>Complexity</a:t>
            </a:r>
            <a:endParaRPr lang="en-US" sz="96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94623F-82E6-F04A-A464-5BA081B76E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5E88A-5017-2B48-B7A9-23B27242E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46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3E6E90-6561-C949-B74C-986464C49A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B2FAA6-1703-2645-8BAC-50ECC1A434D2}"/>
              </a:ext>
            </a:extLst>
          </p:cNvPr>
          <p:cNvSpPr txBox="1"/>
          <p:nvPr/>
        </p:nvSpPr>
        <p:spPr>
          <a:xfrm>
            <a:off x="9372600" y="6108700"/>
            <a:ext cx="257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Checkland</a:t>
            </a:r>
            <a:r>
              <a:rPr lang="en-US" dirty="0"/>
              <a:t>, 1999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C3D0E4-49FF-B441-9E86-14D3A14BF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53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117742C-4911-D943-8E1A-6BF7DFCD25C6}"/>
              </a:ext>
            </a:extLst>
          </p:cNvPr>
          <p:cNvSpPr/>
          <p:nvPr/>
        </p:nvSpPr>
        <p:spPr>
          <a:xfrm>
            <a:off x="1152320" y="2008431"/>
            <a:ext cx="4120263" cy="218706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CA64DFB-671B-9945-9DFB-094E877C923C}"/>
              </a:ext>
            </a:extLst>
          </p:cNvPr>
          <p:cNvSpPr/>
          <p:nvPr/>
        </p:nvSpPr>
        <p:spPr>
          <a:xfrm>
            <a:off x="6266227" y="457733"/>
            <a:ext cx="4295926" cy="180242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BD259EB-0CF6-BA42-8A79-FE0E6CF17C56}"/>
              </a:ext>
            </a:extLst>
          </p:cNvPr>
          <p:cNvSpPr/>
          <p:nvPr/>
        </p:nvSpPr>
        <p:spPr>
          <a:xfrm>
            <a:off x="3571873" y="3101963"/>
            <a:ext cx="1323950" cy="83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Evaluation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4F169B-E515-E144-B29E-DEC31E37A33A}"/>
              </a:ext>
            </a:extLst>
          </p:cNvPr>
          <p:cNvSpPr txBox="1"/>
          <p:nvPr/>
        </p:nvSpPr>
        <p:spPr>
          <a:xfrm>
            <a:off x="1434407" y="2155178"/>
            <a:ext cx="2083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Plan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7F133-26BB-B040-961C-73E8A77EB1E6}"/>
              </a:ext>
            </a:extLst>
          </p:cNvPr>
          <p:cNvSpPr txBox="1"/>
          <p:nvPr/>
        </p:nvSpPr>
        <p:spPr>
          <a:xfrm>
            <a:off x="6637403" y="661509"/>
            <a:ext cx="3224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Do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28D76F2-B5F5-2941-95D0-1751131917FF}"/>
              </a:ext>
            </a:extLst>
          </p:cNvPr>
          <p:cNvSpPr/>
          <p:nvPr/>
        </p:nvSpPr>
        <p:spPr>
          <a:xfrm>
            <a:off x="7174622" y="4282488"/>
            <a:ext cx="4589221" cy="230017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CE041B9-AC09-7347-974B-AD9ED07E224D}"/>
              </a:ext>
            </a:extLst>
          </p:cNvPr>
          <p:cNvSpPr/>
          <p:nvPr/>
        </p:nvSpPr>
        <p:spPr>
          <a:xfrm>
            <a:off x="9138459" y="1326528"/>
            <a:ext cx="1323950" cy="83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Evaluation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A3F51A-4EC3-EC40-A9B7-AFF5F9B560E9}"/>
              </a:ext>
            </a:extLst>
          </p:cNvPr>
          <p:cNvSpPr txBox="1"/>
          <p:nvPr/>
        </p:nvSpPr>
        <p:spPr>
          <a:xfrm>
            <a:off x="491514" y="383611"/>
            <a:ext cx="4401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Alternative Role of Evaluation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695EC68-C933-0E49-BE9F-725E4C6549CB}"/>
              </a:ext>
            </a:extLst>
          </p:cNvPr>
          <p:cNvSpPr/>
          <p:nvPr/>
        </p:nvSpPr>
        <p:spPr>
          <a:xfrm>
            <a:off x="10234920" y="5621643"/>
            <a:ext cx="1323950" cy="83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8A67D2-0442-874D-BA92-241E04A2A24A}"/>
              </a:ext>
            </a:extLst>
          </p:cNvPr>
          <p:cNvSpPr txBox="1"/>
          <p:nvPr/>
        </p:nvSpPr>
        <p:spPr>
          <a:xfrm>
            <a:off x="7490806" y="4282488"/>
            <a:ext cx="42730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Evaluate</a:t>
            </a:r>
          </a:p>
          <a:p>
            <a:r>
              <a:rPr lang="en-US" sz="5400" b="1" dirty="0">
                <a:solidFill>
                  <a:schemeClr val="bg1"/>
                </a:solidFill>
              </a:rPr>
              <a:t> &amp; Learn</a:t>
            </a:r>
          </a:p>
        </p:txBody>
      </p:sp>
      <p:sp>
        <p:nvSpPr>
          <p:cNvPr id="6" name="Curved Left Arrow 5">
            <a:extLst>
              <a:ext uri="{FF2B5EF4-FFF2-40B4-BE49-F238E27FC236}">
                <a16:creationId xmlns:a16="http://schemas.microsoft.com/office/drawing/2014/main" id="{C9B94684-F4B7-1149-9953-CC7D8DE98465}"/>
              </a:ext>
            </a:extLst>
          </p:cNvPr>
          <p:cNvSpPr/>
          <p:nvPr/>
        </p:nvSpPr>
        <p:spPr>
          <a:xfrm rot="14684217">
            <a:off x="4746814" y="40457"/>
            <a:ext cx="610608" cy="2164559"/>
          </a:xfrm>
          <a:prstGeom prst="curvedLeftArrow">
            <a:avLst>
              <a:gd name="adj1" fmla="val 25000"/>
              <a:gd name="adj2" fmla="val 50000"/>
              <a:gd name="adj3" fmla="val 39345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Left Arrow 13">
            <a:extLst>
              <a:ext uri="{FF2B5EF4-FFF2-40B4-BE49-F238E27FC236}">
                <a16:creationId xmlns:a16="http://schemas.microsoft.com/office/drawing/2014/main" id="{A3A9C0FA-FFD1-0948-8A94-5CF385C0DC8D}"/>
              </a:ext>
            </a:extLst>
          </p:cNvPr>
          <p:cNvSpPr/>
          <p:nvPr/>
        </p:nvSpPr>
        <p:spPr>
          <a:xfrm rot="6406839">
            <a:off x="5173142" y="3745214"/>
            <a:ext cx="938366" cy="2773764"/>
          </a:xfrm>
          <a:prstGeom prst="curvedLeftArrow">
            <a:avLst>
              <a:gd name="adj1" fmla="val 25000"/>
              <a:gd name="adj2" fmla="val 50000"/>
              <a:gd name="adj3" fmla="val 39345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Left Arrow 14">
            <a:extLst>
              <a:ext uri="{FF2B5EF4-FFF2-40B4-BE49-F238E27FC236}">
                <a16:creationId xmlns:a16="http://schemas.microsoft.com/office/drawing/2014/main" id="{532B9B4E-DBF7-0742-8F0C-0F2D4DE97A1B}"/>
              </a:ext>
            </a:extLst>
          </p:cNvPr>
          <p:cNvSpPr/>
          <p:nvPr/>
        </p:nvSpPr>
        <p:spPr>
          <a:xfrm rot="10391837">
            <a:off x="5830794" y="2407552"/>
            <a:ext cx="979563" cy="2302383"/>
          </a:xfrm>
          <a:prstGeom prst="curvedLeftArrow">
            <a:avLst>
              <a:gd name="adj1" fmla="val 25000"/>
              <a:gd name="adj2" fmla="val 50000"/>
              <a:gd name="adj3" fmla="val 55865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Left Arrow 15">
            <a:extLst>
              <a:ext uri="{FF2B5EF4-FFF2-40B4-BE49-F238E27FC236}">
                <a16:creationId xmlns:a16="http://schemas.microsoft.com/office/drawing/2014/main" id="{FABECA6F-C0F2-314E-97D4-2CA900208F1E}"/>
              </a:ext>
            </a:extLst>
          </p:cNvPr>
          <p:cNvSpPr/>
          <p:nvPr/>
        </p:nvSpPr>
        <p:spPr>
          <a:xfrm rot="21146472">
            <a:off x="8521515" y="2414340"/>
            <a:ext cx="552893" cy="1668305"/>
          </a:xfrm>
          <a:prstGeom prst="curvedLeftArrow">
            <a:avLst>
              <a:gd name="adj1" fmla="val 25000"/>
              <a:gd name="adj2" fmla="val 50000"/>
              <a:gd name="adj3" fmla="val 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4CBA71-312A-3B47-9C87-7148DC9AE5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081" y="420153"/>
            <a:ext cx="1334243" cy="13342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2DB77C-B41C-7542-81E9-C1EFC8AC69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141" y="2097929"/>
            <a:ext cx="1334243" cy="13342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701FDF-0074-7340-BF30-0B9F67244A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498" y="4548182"/>
            <a:ext cx="1433523" cy="1433523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C81F16B-A515-5940-AD1C-2D717B510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14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35FFCE-0748-1B47-8400-00EB451E69E3}"/>
              </a:ext>
            </a:extLst>
          </p:cNvPr>
          <p:cNvSpPr txBox="1"/>
          <p:nvPr/>
        </p:nvSpPr>
        <p:spPr>
          <a:xfrm>
            <a:off x="4721138" y="6120342"/>
            <a:ext cx="2453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(Gates, 2016; 2017)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041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806B5F-05D1-BC40-8D11-8E73C16062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2716" y="431319"/>
            <a:ext cx="7485133" cy="5710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28A42A-81FA-EB4A-B25A-F6195D2E5812}"/>
              </a:ext>
            </a:extLst>
          </p:cNvPr>
          <p:cNvSpPr txBox="1"/>
          <p:nvPr/>
        </p:nvSpPr>
        <p:spPr>
          <a:xfrm>
            <a:off x="458745" y="5469146"/>
            <a:ext cx="440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Holism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Interrelationships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C9B54F-6A9B-E348-8F69-E3DFFEF6B1D2}"/>
              </a:ext>
            </a:extLst>
          </p:cNvPr>
          <p:cNvSpPr txBox="1"/>
          <p:nvPr/>
        </p:nvSpPr>
        <p:spPr>
          <a:xfrm>
            <a:off x="7409039" y="5266967"/>
            <a:ext cx="440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0070C0"/>
                </a:solidFill>
              </a:rPr>
              <a:t>Pluralism</a:t>
            </a:r>
          </a:p>
          <a:p>
            <a:pPr algn="r"/>
            <a:r>
              <a:rPr lang="en-US" sz="3200" b="1" dirty="0">
                <a:solidFill>
                  <a:srgbClr val="0070C0"/>
                </a:solidFill>
              </a:rPr>
              <a:t>Perspectives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61A28-46DF-7244-8144-2A237242D772}"/>
              </a:ext>
            </a:extLst>
          </p:cNvPr>
          <p:cNvSpPr txBox="1"/>
          <p:nvPr/>
        </p:nvSpPr>
        <p:spPr>
          <a:xfrm>
            <a:off x="6556075" y="431319"/>
            <a:ext cx="34505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rgbClr val="0070C0"/>
                </a:solidFill>
              </a:rPr>
              <a:t>Boundaries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2F3ACC-4E19-1243-B685-80B2F1C5A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B1B7EF-B89D-044B-837B-1B322BC12B7C}"/>
              </a:ext>
            </a:extLst>
          </p:cNvPr>
          <p:cNvSpPr txBox="1"/>
          <p:nvPr/>
        </p:nvSpPr>
        <p:spPr>
          <a:xfrm>
            <a:off x="1412350" y="816039"/>
            <a:ext cx="34479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Boundary Judgments Are Integral to Systems Thinking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CDC172-0BF7-1043-93F2-0627ACEBBD5F}"/>
              </a:ext>
            </a:extLst>
          </p:cNvPr>
          <p:cNvSpPr txBox="1"/>
          <p:nvPr/>
        </p:nvSpPr>
        <p:spPr>
          <a:xfrm>
            <a:off x="3376523" y="6304111"/>
            <a:ext cx="76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(Ulrich, 2005; Ulrich &amp; Reynolds, 2010;  Gates, 2018; Schwandt, 2018)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259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0151" y="914400"/>
            <a:ext cx="10144123" cy="558595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8"/>
          <p:cNvSpPr txBox="1"/>
          <p:nvPr/>
        </p:nvSpPr>
        <p:spPr>
          <a:xfrm>
            <a:off x="330950" y="6320736"/>
            <a:ext cx="2584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Ison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2013</a:t>
            </a:r>
            <a:endParaRPr sz="14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82E459E-AA49-3244-B8BF-C95B1BD17506}"/>
              </a:ext>
            </a:extLst>
          </p:cNvPr>
          <p:cNvSpPr/>
          <p:nvPr/>
        </p:nvSpPr>
        <p:spPr>
          <a:xfrm>
            <a:off x="7368364" y="4423144"/>
            <a:ext cx="3838353" cy="217967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99;p28">
            <a:extLst>
              <a:ext uri="{FF2B5EF4-FFF2-40B4-BE49-F238E27FC236}">
                <a16:creationId xmlns:a16="http://schemas.microsoft.com/office/drawing/2014/main" id="{508775DC-13DB-DF4C-B31E-84598E57F5C7}"/>
              </a:ext>
            </a:extLst>
          </p:cNvPr>
          <p:cNvSpPr txBox="1"/>
          <p:nvPr/>
        </p:nvSpPr>
        <p:spPr>
          <a:xfrm>
            <a:off x="330950" y="350235"/>
            <a:ext cx="8601888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Requires Social Learning</a:t>
            </a:r>
            <a:endParaRPr sz="3600" b="1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CAF432-E08E-B243-871E-E26C2ABD1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33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DE2A7C-1A44-4F43-B11C-2ACFC303F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19" y="1104772"/>
            <a:ext cx="5037826" cy="52757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8AC798-E667-904A-A241-99E93A6FE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509" y="2742097"/>
            <a:ext cx="5468664" cy="3370120"/>
          </a:xfrm>
          <a:prstGeom prst="rect">
            <a:avLst/>
          </a:prstGeom>
        </p:spPr>
      </p:pic>
      <p:sp>
        <p:nvSpPr>
          <p:cNvPr id="4" name="Google Shape;199;p28">
            <a:extLst>
              <a:ext uri="{FF2B5EF4-FFF2-40B4-BE49-F238E27FC236}">
                <a16:creationId xmlns:a16="http://schemas.microsoft.com/office/drawing/2014/main" id="{3A849311-5CEB-4D43-8C45-F8AB33825EC1}"/>
              </a:ext>
            </a:extLst>
          </p:cNvPr>
          <p:cNvSpPr txBox="1"/>
          <p:nvPr/>
        </p:nvSpPr>
        <p:spPr>
          <a:xfrm>
            <a:off x="1846052" y="315267"/>
            <a:ext cx="3398808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Rich Pictures</a:t>
            </a:r>
            <a:endParaRPr sz="3600" dirty="0"/>
          </a:p>
        </p:txBody>
      </p:sp>
      <p:sp>
        <p:nvSpPr>
          <p:cNvPr id="5" name="Google Shape;199;p28">
            <a:extLst>
              <a:ext uri="{FF2B5EF4-FFF2-40B4-BE49-F238E27FC236}">
                <a16:creationId xmlns:a16="http://schemas.microsoft.com/office/drawing/2014/main" id="{FDBB4215-F4D3-2145-B515-55A5E7A35EC7}"/>
              </a:ext>
            </a:extLst>
          </p:cNvPr>
          <p:cNvSpPr txBox="1"/>
          <p:nvPr/>
        </p:nvSpPr>
        <p:spPr>
          <a:xfrm>
            <a:off x="6720459" y="1840670"/>
            <a:ext cx="5005714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System Diagramming</a:t>
            </a:r>
            <a:endParaRPr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652C8-C689-7149-906E-DC167B42B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10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ACB56A-03DA-0047-812F-4AC52FE1E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18" y="799097"/>
            <a:ext cx="11306772" cy="5353050"/>
          </a:xfrm>
          <a:prstGeom prst="rect">
            <a:avLst/>
          </a:prstGeom>
        </p:spPr>
      </p:pic>
      <p:sp>
        <p:nvSpPr>
          <p:cNvPr id="4" name="Google Shape;199;p28">
            <a:extLst>
              <a:ext uri="{FF2B5EF4-FFF2-40B4-BE49-F238E27FC236}">
                <a16:creationId xmlns:a16="http://schemas.microsoft.com/office/drawing/2014/main" id="{16D47B35-2F00-6C46-AE34-2FCC260F45C3}"/>
              </a:ext>
            </a:extLst>
          </p:cNvPr>
          <p:cNvSpPr txBox="1"/>
          <p:nvPr/>
        </p:nvSpPr>
        <p:spPr>
          <a:xfrm>
            <a:off x="5322980" y="568247"/>
            <a:ext cx="6236416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Critical Systems Heuristics </a:t>
            </a:r>
            <a:endParaRPr sz="3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85D0F-404E-AA45-A00A-98DD2B1B8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B829F4-02C8-9346-A987-5F359D4877E3}"/>
              </a:ext>
            </a:extLst>
          </p:cNvPr>
          <p:cNvSpPr txBox="1"/>
          <p:nvPr/>
        </p:nvSpPr>
        <p:spPr>
          <a:xfrm>
            <a:off x="5124091" y="6193961"/>
            <a:ext cx="5703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(Ulrich, 2005; Ulrich &amp; Reynolds, 2010;  Gates, 2018)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26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269484-17E0-EA42-BC60-FD434973E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C22D80-D297-3C4B-BBA0-7BE7A0B0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07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BB434-5555-114A-B52F-AE84AC154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58" y="1398494"/>
            <a:ext cx="11116235" cy="381896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6000" b="1" i="1" dirty="0">
                <a:solidFill>
                  <a:srgbClr val="0070C0"/>
                </a:solidFill>
              </a:rPr>
              <a:t>Misconception</a:t>
            </a:r>
            <a:br>
              <a:rPr lang="en-US" sz="9600" b="1" i="1" dirty="0">
                <a:solidFill>
                  <a:srgbClr val="0070C0"/>
                </a:solidFill>
              </a:rPr>
            </a:br>
            <a:r>
              <a:rPr lang="en-US" sz="8900" b="1" dirty="0">
                <a:solidFill>
                  <a:srgbClr val="0070C0"/>
                </a:solidFill>
              </a:rPr>
              <a:t>Systems Thinking </a:t>
            </a:r>
            <a:r>
              <a:rPr lang="en-US" sz="8900" b="1" dirty="0">
                <a:solidFill>
                  <a:srgbClr val="0070C0"/>
                </a:solidFill>
                <a:latin typeface="Bauhaus 93" pitchFamily="82" charset="77"/>
              </a:rPr>
              <a:t>Complexifies </a:t>
            </a:r>
            <a:r>
              <a:rPr lang="en-US" sz="8900" dirty="0">
                <a:solidFill>
                  <a:srgbClr val="0070C0"/>
                </a:solidFill>
                <a:latin typeface="+mn-lt"/>
              </a:rPr>
              <a:t>Complexity</a:t>
            </a:r>
            <a:endParaRPr lang="en-US" sz="96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94623F-82E6-F04A-A464-5BA081B76E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5C562-73EE-8040-8D92-8AD3BEFD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88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F26BCA-77F8-E242-B65B-4E56E9F53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" y="496389"/>
            <a:ext cx="10310949" cy="579990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8AACB4-41F3-C747-A686-6BD10D525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42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CBA9-F435-B04F-8FBF-28F1DAEED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838" y="365125"/>
            <a:ext cx="6246962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Systems Thinking </a:t>
            </a:r>
            <a:r>
              <a:rPr lang="en-US" b="1" dirty="0">
                <a:solidFill>
                  <a:srgbClr val="0070C0"/>
                </a:solidFill>
                <a:latin typeface="Bauhaus 93" pitchFamily="82" charset="77"/>
              </a:rPr>
              <a:t>Simplifies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D0BBE-54C7-6F4E-96E8-1D4D55A8A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838" y="1894637"/>
            <a:ext cx="6607834" cy="4351338"/>
          </a:xfrm>
        </p:spPr>
        <p:txBody>
          <a:bodyPr>
            <a:normAutofit/>
          </a:bodyPr>
          <a:lstStyle/>
          <a:p>
            <a:r>
              <a:rPr lang="en-US" sz="3600" dirty="0"/>
              <a:t>Complexity as characteristic of situations; systems as constructs</a:t>
            </a:r>
          </a:p>
          <a:p>
            <a:r>
              <a:rPr lang="en-US" sz="3600" dirty="0"/>
              <a:t>Systems thinking calls for setting boundaries</a:t>
            </a:r>
          </a:p>
          <a:p>
            <a:r>
              <a:rPr lang="en-US" sz="3600" dirty="0"/>
              <a:t>Systems thinking means collective wisdom, deliberation, &amp; learning 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64303-4238-1949-8F42-311EB4D38A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048110" y="1048108"/>
            <a:ext cx="6858002" cy="476178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7DB55-1802-F949-930A-6D629203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53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B30F0-0753-4D42-95C7-844AC9A7B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176" y="342997"/>
            <a:ext cx="5033514" cy="980596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Systems Thinking…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88AEE-E268-8043-91BA-9E6641B7D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74" y="1594044"/>
            <a:ext cx="5666117" cy="4917056"/>
          </a:xfrm>
        </p:spPr>
        <p:txBody>
          <a:bodyPr numCol="1">
            <a:normAutofit fontScale="92500"/>
          </a:bodyPr>
          <a:lstStyle/>
          <a:p>
            <a:pPr marL="0" indent="0">
              <a:buNone/>
            </a:pPr>
            <a:r>
              <a:rPr lang="en-US" sz="5800" dirty="0">
                <a:solidFill>
                  <a:srgbClr val="0070C0"/>
                </a:solidFill>
                <a:latin typeface="Bauhaus 93" pitchFamily="82" charset="77"/>
              </a:rPr>
              <a:t>Complexifies</a:t>
            </a:r>
            <a:r>
              <a:rPr lang="en-US" sz="4800" dirty="0"/>
              <a:t> </a:t>
            </a:r>
          </a:p>
          <a:p>
            <a:r>
              <a:rPr lang="en-US" sz="3600" dirty="0"/>
              <a:t>Complexity as characteristic of problems, interventions, &amp; systems</a:t>
            </a:r>
          </a:p>
          <a:p>
            <a:r>
              <a:rPr lang="en-US" sz="3600" dirty="0"/>
              <a:t>Systems thinking calls attention to holism &amp; pluralism </a:t>
            </a:r>
          </a:p>
          <a:p>
            <a:r>
              <a:rPr lang="en-US" sz="3600" dirty="0"/>
              <a:t>Systems thinking means new tools, approaches, &amp; expertise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D0FBA5-61D3-BE4C-A0DC-D8FD252C0F43}"/>
              </a:ext>
            </a:extLst>
          </p:cNvPr>
          <p:cNvSpPr/>
          <p:nvPr/>
        </p:nvSpPr>
        <p:spPr>
          <a:xfrm>
            <a:off x="6397205" y="342997"/>
            <a:ext cx="5489995" cy="590931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sz="5400" dirty="0">
                <a:solidFill>
                  <a:srgbClr val="0070C0"/>
                </a:solidFill>
                <a:latin typeface="Bauhaus 93" pitchFamily="82" charset="77"/>
              </a:rPr>
              <a:t>Simplifies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Complexity as characteristic of situations &amp; the world; systems as constructs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Systems thinking calls for setting boundaries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Systems thinking means collective wisdom, deliberation, &amp; learning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AF3079-415A-0F4E-9ABB-E34E31945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18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DADBF-1778-F34C-A822-7120D7F83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33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Implications for Evaluator Preparation for the Future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1ACA0-E0F5-9046-8150-37BACB7BF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4898"/>
            <a:ext cx="10515600" cy="483670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600" dirty="0"/>
              <a:t> Expand role of evaluation to </a:t>
            </a:r>
            <a:r>
              <a:rPr lang="en-US" sz="3600" dirty="0">
                <a:solidFill>
                  <a:srgbClr val="0070C0"/>
                </a:solidFill>
              </a:rPr>
              <a:t>facilitate social problem solving &amp; learning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 Incorporate </a:t>
            </a:r>
            <a:r>
              <a:rPr lang="en-US" sz="3600" dirty="0">
                <a:solidFill>
                  <a:srgbClr val="0070C0"/>
                </a:solidFill>
              </a:rPr>
              <a:t>systems thinking &amp; approaches in evaluation training </a:t>
            </a:r>
            <a:r>
              <a:rPr lang="en-US" sz="3600" dirty="0"/>
              <a:t>– from ‘hard’ to ‘soft’ and ‘critical’ 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 Embrace </a:t>
            </a:r>
            <a:r>
              <a:rPr lang="en-US" sz="3600" dirty="0">
                <a:solidFill>
                  <a:srgbClr val="0070C0"/>
                </a:solidFill>
              </a:rPr>
              <a:t>interdisciplinarity &amp; thinking about thinking </a:t>
            </a:r>
            <a:r>
              <a:rPr lang="en-US" sz="3600" dirty="0"/>
              <a:t>via pictures, model building, and other approaches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 Teach, model, &amp; practice </a:t>
            </a:r>
            <a:r>
              <a:rPr lang="en-US" sz="3600" dirty="0">
                <a:solidFill>
                  <a:srgbClr val="0070C0"/>
                </a:solidFill>
              </a:rPr>
              <a:t>group facilitation &amp; deliberation skills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3A801-68C7-9F4A-A9A4-6BFFCA68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89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AB44-02CC-0049-B267-1CF1387DA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4C47E-B41D-0D45-920F-EFB2262B4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3223"/>
            <a:ext cx="10515600" cy="52628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dirty="0" err="1"/>
              <a:t>Checkland</a:t>
            </a:r>
            <a:r>
              <a:rPr lang="en-US" sz="1800" dirty="0"/>
              <a:t>, P. (1999). Soft systems methodology: a 30-year retrospective. West Sussex, England: John Wiley &amp; Sons, Ltd..</a:t>
            </a:r>
            <a:endParaRPr lang="en-US" sz="1800" b="1" dirty="0"/>
          </a:p>
          <a:p>
            <a:pPr marL="0" indent="0">
              <a:buNone/>
            </a:pPr>
            <a:r>
              <a:rPr lang="en-US" sz="1800" dirty="0"/>
              <a:t>Gates, E. F. (2018). Towards valuing with critical systems heuristics. </a:t>
            </a:r>
            <a:r>
              <a:rPr lang="en-US" sz="1800" i="1" dirty="0"/>
              <a:t>American Journal of Evaluation</a:t>
            </a:r>
            <a:r>
              <a:rPr lang="en-US" sz="1800" dirty="0"/>
              <a:t>. </a:t>
            </a:r>
            <a:r>
              <a:rPr lang="en-US" sz="1800" i="1" dirty="0"/>
              <a:t>39</a:t>
            </a:r>
            <a:r>
              <a:rPr lang="en-US" sz="1800" dirty="0"/>
              <a:t>(2), pp. 201-220.</a:t>
            </a:r>
          </a:p>
          <a:p>
            <a:pPr marL="0" indent="0">
              <a:buNone/>
            </a:pPr>
            <a:r>
              <a:rPr lang="en-US" sz="1800" dirty="0"/>
              <a:t>Gates, E. F. (2017). Learning from seasoned evaluators: Implications of systems approaches for evaluation practice. </a:t>
            </a:r>
            <a:r>
              <a:rPr lang="en-US" sz="1800" i="1" dirty="0"/>
              <a:t>Evaluation. 23</a:t>
            </a:r>
            <a:r>
              <a:rPr lang="en-US" sz="1800" dirty="0"/>
              <a:t>(2), pp. 152-171.</a:t>
            </a:r>
          </a:p>
          <a:p>
            <a:pPr marL="0" indent="0">
              <a:buNone/>
            </a:pPr>
            <a:r>
              <a:rPr lang="en-US" sz="1800" dirty="0"/>
              <a:t>Gates, E. F. (2016). Making sense of the emerging conversation in evaluation about systems thinking and complexity science. </a:t>
            </a:r>
            <a:r>
              <a:rPr lang="en-US" sz="1800" i="1" dirty="0"/>
              <a:t>Evaluation and Program Planning, 59</a:t>
            </a:r>
            <a:r>
              <a:rPr lang="en-US" sz="1800" dirty="0"/>
              <a:t>, pp.</a:t>
            </a:r>
            <a:r>
              <a:rPr lang="en-US" sz="1800" i="1" dirty="0"/>
              <a:t> </a:t>
            </a:r>
            <a:r>
              <a:rPr lang="en-US" sz="1800" dirty="0"/>
              <a:t>62-73.</a:t>
            </a:r>
          </a:p>
          <a:p>
            <a:pPr marL="0" indent="0">
              <a:buNone/>
            </a:pPr>
            <a:r>
              <a:rPr lang="en-US" sz="1800" dirty="0" err="1"/>
              <a:t>Ison</a:t>
            </a:r>
            <a:r>
              <a:rPr lang="en-US" sz="1800" dirty="0"/>
              <a:t>, R. (2010). </a:t>
            </a:r>
            <a:r>
              <a:rPr lang="en-US" sz="1800" i="1" dirty="0"/>
              <a:t>Systems Practice: How to Act in a Climate Change World</a:t>
            </a:r>
            <a:r>
              <a:rPr lang="en-US" sz="1800" dirty="0"/>
              <a:t>. Springer: Milton Keynes, United Kingdom. </a:t>
            </a:r>
          </a:p>
          <a:p>
            <a:pPr marL="0" indent="0">
              <a:buNone/>
            </a:pPr>
            <a:r>
              <a:rPr lang="en-US" sz="1800" dirty="0" err="1"/>
              <a:t>Mowles</a:t>
            </a:r>
            <a:r>
              <a:rPr lang="en-US" sz="1800" dirty="0"/>
              <a:t>, C. (2014). Complex, but not quite complex enough: The turn to the complexity sciences in evaluation scholarship. Evaluation, 20(2), 160–175</a:t>
            </a:r>
          </a:p>
          <a:p>
            <a:pPr marL="0" indent="0">
              <a:buNone/>
            </a:pPr>
            <a:r>
              <a:rPr lang="en-US" sz="1800" dirty="0"/>
              <a:t>Open University. Systems Thinking in Practice Course. Retrieved </a:t>
            </a:r>
            <a:r>
              <a:rPr lang="en-US" sz="1800" dirty="0">
                <a:hlinkClick r:id="rId2"/>
              </a:rPr>
              <a:t>here</a:t>
            </a:r>
            <a:r>
              <a:rPr lang="en-US" sz="1800" dirty="0"/>
              <a:t>. </a:t>
            </a:r>
          </a:p>
          <a:p>
            <a:pPr marL="0" indent="0">
              <a:buNone/>
            </a:pPr>
            <a:r>
              <a:rPr lang="en-US" sz="1800" dirty="0"/>
              <a:t>Schwandt, T. (2018). Evaluative thinking as a collaborative social practice: The case of boundary judgment making. In A. T. Vo &amp; T. Archibald (Eds.), </a:t>
            </a:r>
            <a:r>
              <a:rPr lang="en-US" sz="1800" i="1" dirty="0"/>
              <a:t>Evaluative Thinking. New Directions for Evaluation</a:t>
            </a:r>
            <a:r>
              <a:rPr lang="en-US" sz="1800" dirty="0"/>
              <a:t>. 158, 125– 137.</a:t>
            </a:r>
          </a:p>
          <a:p>
            <a:pPr marL="0" indent="0">
              <a:buNone/>
            </a:pPr>
            <a:r>
              <a:rPr lang="en-US" sz="1800" dirty="0"/>
              <a:t>Ulrich, W., &amp; Reynolds, M. (2010). Critical systems heuristics. In M. Reynolds &amp; S. </a:t>
            </a:r>
            <a:r>
              <a:rPr lang="en-US" sz="1800" dirty="0" err="1"/>
              <a:t>Holwell</a:t>
            </a:r>
            <a:r>
              <a:rPr lang="en-US" sz="1800" dirty="0"/>
              <a:t> (Eds.), Systems approaches to managing change: A practical guide (pp. 243–292). Milton Keynes, England: Springer.</a:t>
            </a:r>
          </a:p>
          <a:p>
            <a:pPr marL="0" indent="0">
              <a:buNone/>
            </a:pPr>
            <a:r>
              <a:rPr lang="en-US" sz="1800" dirty="0"/>
              <a:t>Ulrich, W. (2005). A brief introduction to critical systems heuristics (CSH). Retrieved from http://</a:t>
            </a:r>
            <a:r>
              <a:rPr lang="en-US" sz="1800" dirty="0" err="1"/>
              <a:t>wulrich.com</a:t>
            </a:r>
            <a:r>
              <a:rPr lang="en-US" sz="1800" dirty="0"/>
              <a:t>/ </a:t>
            </a:r>
            <a:r>
              <a:rPr lang="en-US" sz="1800" dirty="0" err="1"/>
              <a:t>downloads.html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Williams, B., &amp; </a:t>
            </a:r>
            <a:r>
              <a:rPr lang="en-US" sz="1800" dirty="0" err="1"/>
              <a:t>Hummelbrunner</a:t>
            </a:r>
            <a:r>
              <a:rPr lang="en-US" sz="1800" dirty="0"/>
              <a:t>, R. (2011). Systems concepts in action: a practitioner’s toolkit. Stanford, California: Stanford: University Press.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DDC71-75A4-B64B-BBCE-A09AF71BF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67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/>
          <p:nvPr/>
        </p:nvSpPr>
        <p:spPr>
          <a:xfrm>
            <a:off x="6096000" y="479882"/>
            <a:ext cx="6096000" cy="594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Causal Loop Diagrams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System Dynamics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Social Network Analysis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Outcome Mapping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Process Monitoring of Impacts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Strategic Assumption Surfacing and Testing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Strategic Area Assessment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The CDE Model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Assumption-Based Planning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Cynefin</a:t>
            </a:r>
            <a:endParaRPr sz="200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Solution Focus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Viable System Model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Cultural Historical Activity Theory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Soft Systems Methodology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Dialectical Methods of Inquiry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Scenario Technique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Systemic Questioning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Circular Dialogues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Critical Systems Heuristics</a:t>
            </a:r>
            <a:endParaRPr/>
          </a:p>
        </p:txBody>
      </p:sp>
      <p:pic>
        <p:nvPicPr>
          <p:cNvPr id="210" name="Google Shape;21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7325" y="479882"/>
            <a:ext cx="4033838" cy="59400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4CF974-8132-424B-A115-974CF98BD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1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0E660-71EE-544D-82CC-C5C600E0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19" y="1385850"/>
            <a:ext cx="10515600" cy="3037294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What do you think of when you hear the words: </a:t>
            </a:r>
            <a:br>
              <a:rPr lang="en-US" sz="60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0700" b="1" dirty="0">
                <a:solidFill>
                  <a:srgbClr val="0070C0"/>
                </a:solidFill>
              </a:rPr>
              <a:t>system</a:t>
            </a:r>
            <a:br>
              <a:rPr lang="en-US" sz="10700" b="1" dirty="0">
                <a:solidFill>
                  <a:schemeClr val="accent1"/>
                </a:solidFill>
              </a:rPr>
            </a:br>
            <a:r>
              <a:rPr lang="en-US" sz="10700" b="1" dirty="0">
                <a:solidFill>
                  <a:srgbClr val="0070C0"/>
                </a:solidFill>
              </a:rPr>
              <a:t>complexity</a:t>
            </a:r>
            <a:r>
              <a:rPr lang="en-US" sz="6000" dirty="0"/>
              <a:t>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8D1B28-A2AE-D843-A8C7-7F54E8ECF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1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83442A-2303-8241-B702-9F0B73841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4B9002-42AE-924B-A070-D017B094E3C3}"/>
              </a:ext>
            </a:extLst>
          </p:cNvPr>
          <p:cNvSpPr txBox="1"/>
          <p:nvPr/>
        </p:nvSpPr>
        <p:spPr>
          <a:xfrm>
            <a:off x="9372600" y="6108700"/>
            <a:ext cx="257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Checkland</a:t>
            </a:r>
            <a:r>
              <a:rPr lang="en-US" dirty="0"/>
              <a:t>, 1999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E06B4F-F8EE-4547-84B1-07F6871E7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04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117742C-4911-D943-8E1A-6BF7DFCD25C6}"/>
              </a:ext>
            </a:extLst>
          </p:cNvPr>
          <p:cNvSpPr/>
          <p:nvPr/>
        </p:nvSpPr>
        <p:spPr>
          <a:xfrm>
            <a:off x="410020" y="3960474"/>
            <a:ext cx="2955852" cy="22115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CA64DFB-671B-9945-9DFB-094E877C923C}"/>
              </a:ext>
            </a:extLst>
          </p:cNvPr>
          <p:cNvSpPr/>
          <p:nvPr/>
        </p:nvSpPr>
        <p:spPr>
          <a:xfrm>
            <a:off x="3692776" y="2039359"/>
            <a:ext cx="2797355" cy="158506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BD259EB-0CF6-BA42-8A79-FE0E6CF17C56}"/>
              </a:ext>
            </a:extLst>
          </p:cNvPr>
          <p:cNvSpPr/>
          <p:nvPr/>
        </p:nvSpPr>
        <p:spPr>
          <a:xfrm>
            <a:off x="7872454" y="426227"/>
            <a:ext cx="2955852" cy="22115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4DC55E-F9B9-954F-9E70-ABA80BAAB182}"/>
              </a:ext>
            </a:extLst>
          </p:cNvPr>
          <p:cNvSpPr txBox="1"/>
          <p:nvPr/>
        </p:nvSpPr>
        <p:spPr>
          <a:xfrm>
            <a:off x="2501141" y="1009420"/>
            <a:ext cx="1935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4F169B-E515-E144-B29E-DEC31E37A33A}"/>
              </a:ext>
            </a:extLst>
          </p:cNvPr>
          <p:cNvSpPr txBox="1"/>
          <p:nvPr/>
        </p:nvSpPr>
        <p:spPr>
          <a:xfrm>
            <a:off x="732098" y="4712317"/>
            <a:ext cx="2311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Problem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7F133-26BB-B040-961C-73E8A77EB1E6}"/>
              </a:ext>
            </a:extLst>
          </p:cNvPr>
          <p:cNvSpPr txBox="1"/>
          <p:nvPr/>
        </p:nvSpPr>
        <p:spPr>
          <a:xfrm>
            <a:off x="4059559" y="2539503"/>
            <a:ext cx="2602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Intervention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64F9E6-C99F-DD41-90BC-41EB5C9E0EC5}"/>
              </a:ext>
            </a:extLst>
          </p:cNvPr>
          <p:cNvSpPr txBox="1"/>
          <p:nvPr/>
        </p:nvSpPr>
        <p:spPr>
          <a:xfrm>
            <a:off x="8252341" y="824127"/>
            <a:ext cx="2633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Evaluation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84ED6E4-36BE-2947-BD11-FF36ACD620BB}"/>
              </a:ext>
            </a:extLst>
          </p:cNvPr>
          <p:cNvSpPr/>
          <p:nvPr/>
        </p:nvSpPr>
        <p:spPr>
          <a:xfrm>
            <a:off x="1325439" y="244549"/>
            <a:ext cx="7829194" cy="64008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A45BA7-BAB4-844C-98B8-E2BD54C5B41C}"/>
              </a:ext>
            </a:extLst>
          </p:cNvPr>
          <p:cNvSpPr txBox="1"/>
          <p:nvPr/>
        </p:nvSpPr>
        <p:spPr>
          <a:xfrm>
            <a:off x="7266876" y="5345380"/>
            <a:ext cx="4604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Traditional Role of Evaluation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A7538B7-C91A-D84E-8578-89B6F6EB2596}"/>
              </a:ext>
            </a:extLst>
          </p:cNvPr>
          <p:cNvCxnSpPr>
            <a:cxnSpLocks/>
          </p:cNvCxnSpPr>
          <p:nvPr/>
        </p:nvCxnSpPr>
        <p:spPr>
          <a:xfrm flipV="1">
            <a:off x="3583019" y="4004336"/>
            <a:ext cx="746245" cy="51529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8B39804-6A7B-9546-8D04-4D038E8B1668}"/>
              </a:ext>
            </a:extLst>
          </p:cNvPr>
          <p:cNvCxnSpPr>
            <a:cxnSpLocks/>
          </p:cNvCxnSpPr>
          <p:nvPr/>
        </p:nvCxnSpPr>
        <p:spPr>
          <a:xfrm flipV="1">
            <a:off x="6641684" y="2039358"/>
            <a:ext cx="1079216" cy="57671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rved Right Arrow 2">
            <a:extLst>
              <a:ext uri="{FF2B5EF4-FFF2-40B4-BE49-F238E27FC236}">
                <a16:creationId xmlns:a16="http://schemas.microsoft.com/office/drawing/2014/main" id="{EE371A61-C2C8-5E4B-A7BB-0E99B3601632}"/>
              </a:ext>
            </a:extLst>
          </p:cNvPr>
          <p:cNvSpPr/>
          <p:nvPr/>
        </p:nvSpPr>
        <p:spPr>
          <a:xfrm rot="3518417">
            <a:off x="6285802" y="54854"/>
            <a:ext cx="753035" cy="2000372"/>
          </a:xfrm>
          <a:prstGeom prst="curved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Right Arrow 13">
            <a:extLst>
              <a:ext uri="{FF2B5EF4-FFF2-40B4-BE49-F238E27FC236}">
                <a16:creationId xmlns:a16="http://schemas.microsoft.com/office/drawing/2014/main" id="{C3FA4989-AF31-A54F-860C-DF105F1F0DEA}"/>
              </a:ext>
            </a:extLst>
          </p:cNvPr>
          <p:cNvSpPr/>
          <p:nvPr/>
        </p:nvSpPr>
        <p:spPr>
          <a:xfrm rot="3666646" flipH="1">
            <a:off x="5776876" y="1626525"/>
            <a:ext cx="1337252" cy="6548105"/>
          </a:xfrm>
          <a:prstGeom prst="curved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622243-23B3-4B40-92D6-52771A3E8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59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117742C-4911-D943-8E1A-6BF7DFCD25C6}"/>
              </a:ext>
            </a:extLst>
          </p:cNvPr>
          <p:cNvSpPr/>
          <p:nvPr/>
        </p:nvSpPr>
        <p:spPr>
          <a:xfrm>
            <a:off x="201823" y="3752143"/>
            <a:ext cx="2955852" cy="22115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CA64DFB-671B-9945-9DFB-094E877C923C}"/>
              </a:ext>
            </a:extLst>
          </p:cNvPr>
          <p:cNvSpPr/>
          <p:nvPr/>
        </p:nvSpPr>
        <p:spPr>
          <a:xfrm>
            <a:off x="3771239" y="1843928"/>
            <a:ext cx="3224984" cy="1601021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BD259EB-0CF6-BA42-8A79-FE0E6CF17C56}"/>
              </a:ext>
            </a:extLst>
          </p:cNvPr>
          <p:cNvSpPr/>
          <p:nvPr/>
        </p:nvSpPr>
        <p:spPr>
          <a:xfrm>
            <a:off x="922016" y="349402"/>
            <a:ext cx="10845772" cy="54590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4DC55E-F9B9-954F-9E70-ABA80BAAB182}"/>
              </a:ext>
            </a:extLst>
          </p:cNvPr>
          <p:cNvSpPr txBox="1"/>
          <p:nvPr/>
        </p:nvSpPr>
        <p:spPr>
          <a:xfrm>
            <a:off x="5383731" y="4127644"/>
            <a:ext cx="2706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Complex</a:t>
            </a:r>
          </a:p>
          <a:p>
            <a:r>
              <a:rPr lang="en-US" sz="3600" dirty="0"/>
              <a:t>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4F169B-E515-E144-B29E-DEC31E37A33A}"/>
              </a:ext>
            </a:extLst>
          </p:cNvPr>
          <p:cNvSpPr txBox="1"/>
          <p:nvPr/>
        </p:nvSpPr>
        <p:spPr>
          <a:xfrm>
            <a:off x="533622" y="4096867"/>
            <a:ext cx="26240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Complex</a:t>
            </a:r>
            <a:r>
              <a:rPr lang="en-US" sz="4000" dirty="0">
                <a:solidFill>
                  <a:schemeClr val="bg1"/>
                </a:solidFill>
              </a:rPr>
              <a:t> Problem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7F133-26BB-B040-961C-73E8A77EB1E6}"/>
              </a:ext>
            </a:extLst>
          </p:cNvPr>
          <p:cNvSpPr txBox="1"/>
          <p:nvPr/>
        </p:nvSpPr>
        <p:spPr>
          <a:xfrm>
            <a:off x="4233558" y="2088478"/>
            <a:ext cx="26027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Complex</a:t>
            </a:r>
          </a:p>
          <a:p>
            <a:r>
              <a:rPr lang="en-US" sz="3200" dirty="0">
                <a:solidFill>
                  <a:schemeClr val="bg1"/>
                </a:solidFill>
              </a:rPr>
              <a:t>Intervention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84ED6E4-36BE-2947-BD11-FF36ACD620BB}"/>
              </a:ext>
            </a:extLst>
          </p:cNvPr>
          <p:cNvSpPr/>
          <p:nvPr/>
        </p:nvSpPr>
        <p:spPr>
          <a:xfrm>
            <a:off x="1943100" y="774699"/>
            <a:ext cx="6040873" cy="587064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98826D-EB05-724D-8325-9D7CED3DE5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746" y="442700"/>
            <a:ext cx="2206274" cy="22062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D14A39-D2D6-4545-8D24-FE876A8FE4C3}"/>
              </a:ext>
            </a:extLst>
          </p:cNvPr>
          <p:cNvSpPr txBox="1"/>
          <p:nvPr/>
        </p:nvSpPr>
        <p:spPr>
          <a:xfrm>
            <a:off x="8824362" y="2718132"/>
            <a:ext cx="26337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Systems thinking in evaluation..</a:t>
            </a:r>
            <a:r>
              <a:rPr lang="en-US" sz="3600" dirty="0"/>
              <a:t>.</a:t>
            </a:r>
          </a:p>
          <a:p>
            <a:r>
              <a:rPr lang="en-US" sz="4000" dirty="0"/>
              <a:t>to the rescue!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E66795A-C217-174E-ADCE-3C2F4213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6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2DA201-60BF-AA4D-A1BC-0CB65642498F}"/>
              </a:ext>
            </a:extLst>
          </p:cNvPr>
          <p:cNvSpPr txBox="1"/>
          <p:nvPr/>
        </p:nvSpPr>
        <p:spPr>
          <a:xfrm>
            <a:off x="757003" y="6114975"/>
            <a:ext cx="1845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err="1"/>
              <a:t>Mowles</a:t>
            </a:r>
            <a:r>
              <a:rPr lang="en-US" sz="1600" dirty="0"/>
              <a:t>, 2014)</a:t>
            </a:r>
          </a:p>
        </p:txBody>
      </p:sp>
    </p:spTree>
    <p:extLst>
      <p:ext uri="{BB962C8B-B14F-4D97-AF65-F5344CB8AC3E}">
        <p14:creationId xmlns:p14="http://schemas.microsoft.com/office/powerpoint/2010/main" val="3043455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FBB9A1-C556-CB46-82E1-37568E6C8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733" y="1230369"/>
            <a:ext cx="9120571" cy="48667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931381-C1A3-364B-8D5E-8322B00DBFC5}"/>
              </a:ext>
            </a:extLst>
          </p:cNvPr>
          <p:cNvSpPr txBox="1"/>
          <p:nvPr/>
        </p:nvSpPr>
        <p:spPr>
          <a:xfrm>
            <a:off x="1017917" y="376277"/>
            <a:ext cx="10627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Reductionism</a:t>
            </a:r>
            <a:r>
              <a:rPr lang="en-US" sz="4800" dirty="0"/>
              <a:t> </a:t>
            </a:r>
            <a:r>
              <a:rPr lang="en-US" sz="3200" dirty="0"/>
              <a:t>as Traditional Response to Complexity </a:t>
            </a:r>
            <a:endParaRPr lang="en-US" sz="4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252B72-C96C-A24E-99E3-40067D7F5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5701F-5CBB-D846-B2AD-DB6B632F005C}"/>
              </a:ext>
            </a:extLst>
          </p:cNvPr>
          <p:cNvSpPr txBox="1"/>
          <p:nvPr/>
        </p:nvSpPr>
        <p:spPr>
          <a:xfrm>
            <a:off x="5745754" y="6333255"/>
            <a:ext cx="639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Open University Systems Thinking in Practice Course </a:t>
            </a:r>
          </a:p>
        </p:txBody>
      </p:sp>
    </p:spTree>
    <p:extLst>
      <p:ext uri="{BB962C8B-B14F-4D97-AF65-F5344CB8AC3E}">
        <p14:creationId xmlns:p14="http://schemas.microsoft.com/office/powerpoint/2010/main" val="4178922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961201-EE18-804C-BBAC-BD65796A9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829" y="1094485"/>
            <a:ext cx="9545214" cy="52438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F48C96-B4FD-5442-9A1F-A60E85F0A3D8}"/>
              </a:ext>
            </a:extLst>
          </p:cNvPr>
          <p:cNvSpPr txBox="1"/>
          <p:nvPr/>
        </p:nvSpPr>
        <p:spPr>
          <a:xfrm>
            <a:off x="1310829" y="263488"/>
            <a:ext cx="9737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Dogmatism</a:t>
            </a:r>
            <a:r>
              <a:rPr lang="en-US" sz="4000" dirty="0"/>
              <a:t> </a:t>
            </a:r>
            <a:r>
              <a:rPr lang="en-US" sz="3200" dirty="0"/>
              <a:t>as Traditional Response to Complexity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19FAA4-A3FF-8440-83CE-60A68BA0C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617244-16FB-A445-8EE8-45370FF49D9B}"/>
              </a:ext>
            </a:extLst>
          </p:cNvPr>
          <p:cNvSpPr txBox="1"/>
          <p:nvPr/>
        </p:nvSpPr>
        <p:spPr>
          <a:xfrm>
            <a:off x="5796711" y="6153706"/>
            <a:ext cx="639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Open University Systems Thinking in Practice Course </a:t>
            </a:r>
          </a:p>
        </p:txBody>
      </p:sp>
    </p:spTree>
    <p:extLst>
      <p:ext uri="{BB962C8B-B14F-4D97-AF65-F5344CB8AC3E}">
        <p14:creationId xmlns:p14="http://schemas.microsoft.com/office/powerpoint/2010/main" val="146978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6A160F-9818-E343-8068-8F443E5B6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034" y="676106"/>
            <a:ext cx="8429130" cy="5379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76BC1B-1F40-324B-AF0A-2D0F546B2E82}"/>
              </a:ext>
            </a:extLst>
          </p:cNvPr>
          <p:cNvSpPr txBox="1"/>
          <p:nvPr/>
        </p:nvSpPr>
        <p:spPr>
          <a:xfrm>
            <a:off x="4037158" y="322163"/>
            <a:ext cx="3950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Systems Thinking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F584C5-9430-564C-8741-2A094F1103EF}"/>
              </a:ext>
            </a:extLst>
          </p:cNvPr>
          <p:cNvSpPr/>
          <p:nvPr/>
        </p:nvSpPr>
        <p:spPr>
          <a:xfrm>
            <a:off x="357593" y="2012924"/>
            <a:ext cx="204055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Holism </a:t>
            </a:r>
            <a:r>
              <a:rPr lang="en-US" sz="2400" dirty="0"/>
              <a:t>to Counter Reductionism </a:t>
            </a:r>
            <a:endParaRPr lang="en-US" sz="4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5CAB8B-C165-6243-9275-A8C9224D5974}"/>
              </a:ext>
            </a:extLst>
          </p:cNvPr>
          <p:cNvSpPr/>
          <p:nvPr/>
        </p:nvSpPr>
        <p:spPr>
          <a:xfrm>
            <a:off x="9570542" y="2237376"/>
            <a:ext cx="231047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dirty="0"/>
              <a:t>Pluralism </a:t>
            </a:r>
            <a:r>
              <a:rPr lang="en-US" sz="2400" dirty="0"/>
              <a:t>to Counter Dogmatism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C00A6F-CC9A-0C49-AD5C-71F559F14C72}"/>
              </a:ext>
            </a:extLst>
          </p:cNvPr>
          <p:cNvSpPr txBox="1"/>
          <p:nvPr/>
        </p:nvSpPr>
        <p:spPr>
          <a:xfrm>
            <a:off x="3831571" y="5952202"/>
            <a:ext cx="4691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Bauhaus 93" pitchFamily="82" charset="77"/>
              </a:rPr>
              <a:t>Complexifies</a:t>
            </a:r>
            <a:r>
              <a:rPr lang="en-US" sz="2800" dirty="0"/>
              <a:t> Complexity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83B000-0D4D-9142-B5F4-D36B8E79A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5EC11-963B-0543-A336-6237ABC8C0B7}" type="slidenum">
              <a:rPr lang="en-US" smtClean="0"/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13D207-AA62-5747-9DAC-83CCD6EBF405}"/>
              </a:ext>
            </a:extLst>
          </p:cNvPr>
          <p:cNvSpPr txBox="1"/>
          <p:nvPr/>
        </p:nvSpPr>
        <p:spPr>
          <a:xfrm>
            <a:off x="164870" y="5882875"/>
            <a:ext cx="3274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Open University Systems Thinking in Practice Course </a:t>
            </a:r>
          </a:p>
        </p:txBody>
      </p:sp>
    </p:spTree>
    <p:extLst>
      <p:ext uri="{BB962C8B-B14F-4D97-AF65-F5344CB8AC3E}">
        <p14:creationId xmlns:p14="http://schemas.microsoft.com/office/powerpoint/2010/main" val="721475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700</Words>
  <Application>Microsoft Macintosh PowerPoint</Application>
  <PresentationFormat>Widescreen</PresentationFormat>
  <Paragraphs>134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Arimo</vt:lpstr>
      <vt:lpstr>Bauhaus 93</vt:lpstr>
      <vt:lpstr>Calibri</vt:lpstr>
      <vt:lpstr>Calibri Light</vt:lpstr>
      <vt:lpstr>Wingdings</vt:lpstr>
      <vt:lpstr>Office Theme</vt:lpstr>
      <vt:lpstr>PowerPoint Presentation</vt:lpstr>
      <vt:lpstr>Misconception Systems Thinking Complexifies Complexity</vt:lpstr>
      <vt:lpstr>What do you think of when you hear the words:  system complexity?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Misconception Systems Thinking Complexifies Complexity</vt:lpstr>
      <vt:lpstr>Systems Thinking Simplifies Complexity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Systems Thinking Simplifies Complexity</vt:lpstr>
      <vt:lpstr>Systems Thinking…</vt:lpstr>
      <vt:lpstr>Implications for Evaluator Preparation for the Future 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Debunking a Misconception:  How Systems Thinking Can Help Us Simplify Complexity</dc:title>
  <dc:creator>Microsoft Office User</dc:creator>
  <cp:lastModifiedBy>Microsoft Office User</cp:lastModifiedBy>
  <cp:revision>153</cp:revision>
  <dcterms:created xsi:type="dcterms:W3CDTF">2019-10-30T13:26:45Z</dcterms:created>
  <dcterms:modified xsi:type="dcterms:W3CDTF">2019-11-13T15:54:03Z</dcterms:modified>
</cp:coreProperties>
</file>