
<file path=[Content_Types].xml><?xml version="1.0" encoding="utf-8"?>
<Types xmlns="http://schemas.openxmlformats.org/package/2006/content-types">
  <Default Extension="bin" ContentType="application/vnd.openxmlformats-officedocument.oleObject"/>
  <Default Extension="png" ContentType="image/png"/>
  <Default Extension="tmp"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xml" ContentType="application/vnd.openxmlformats-officedocument.presentationml.tags+xml"/>
  <Override PartName="/ppt/notesSlides/notesSlide27.xml" ContentType="application/vnd.openxmlformats-officedocument.presentationml.notesSlide+xml"/>
  <Override PartName="/ppt/tags/tag2.xml" ContentType="application/vnd.openxmlformats-officedocument.presentationml.tags+xml"/>
  <Override PartName="/ppt/notesSlides/notesSlide28.xml" ContentType="application/vnd.openxmlformats-officedocument.presentationml.notesSlide+xml"/>
  <Override PartName="/ppt/tags/tag3.xml" ContentType="application/vnd.openxmlformats-officedocument.presentationml.tags+xml"/>
  <Override PartName="/ppt/notesSlides/notesSlide29.xml" ContentType="application/vnd.openxmlformats-officedocument.presentationml.notesSlide+xml"/>
  <Override PartName="/ppt/tags/tag4.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5.xml" ContentType="application/vnd.openxmlformats-officedocument.presentationml.tags+xml"/>
  <Override PartName="/ppt/notesSlides/notesSlide32.xml" ContentType="application/vnd.openxmlformats-officedocument.presentationml.notesSlide+xml"/>
  <Override PartName="/ppt/tags/tag6.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699" r:id="rId4"/>
    <p:sldMasterId id="2147483709" r:id="rId5"/>
    <p:sldMasterId id="2147483715" r:id="rId6"/>
  </p:sldMasterIdLst>
  <p:notesMasterIdLst>
    <p:notesMasterId r:id="rId73"/>
  </p:notesMasterIdLst>
  <p:sldIdLst>
    <p:sldId id="256" r:id="rId7"/>
    <p:sldId id="257" r:id="rId8"/>
    <p:sldId id="258" r:id="rId9"/>
    <p:sldId id="260" r:id="rId10"/>
    <p:sldId id="261" r:id="rId11"/>
    <p:sldId id="262" r:id="rId12"/>
    <p:sldId id="263" r:id="rId13"/>
    <p:sldId id="264" r:id="rId14"/>
    <p:sldId id="265" r:id="rId15"/>
    <p:sldId id="266" r:id="rId16"/>
    <p:sldId id="267" r:id="rId17"/>
    <p:sldId id="268" r:id="rId18"/>
    <p:sldId id="269" r:id="rId19"/>
    <p:sldId id="270" r:id="rId20"/>
    <p:sldId id="323" r:id="rId21"/>
    <p:sldId id="324" r:id="rId22"/>
    <p:sldId id="325" r:id="rId23"/>
    <p:sldId id="326" r:id="rId24"/>
    <p:sldId id="327" r:id="rId25"/>
    <p:sldId id="328" r:id="rId26"/>
    <p:sldId id="330" r:id="rId27"/>
    <p:sldId id="331"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259"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65" autoAdjust="0"/>
  </p:normalViewPr>
  <p:slideViewPr>
    <p:cSldViewPr>
      <p:cViewPr>
        <p:scale>
          <a:sx n="60" d="100"/>
          <a:sy n="60" d="100"/>
        </p:scale>
        <p:origin x="-1254" y="-72"/>
      </p:cViewPr>
      <p:guideLst>
        <p:guide orient="horz" pos="2160"/>
        <p:guide pos="2880"/>
      </p:guideLst>
    </p:cSldViewPr>
  </p:slideViewPr>
  <p:notesTextViewPr>
    <p:cViewPr>
      <p:scale>
        <a:sx n="1" d="1"/>
        <a:sy n="1" d="1"/>
      </p:scale>
      <p:origin x="0" y="0"/>
    </p:cViewPr>
  </p:notesTextViewPr>
  <p:notesViewPr>
    <p:cSldViewPr>
      <p:cViewPr varScale="1">
        <p:scale>
          <a:sx n="48" d="100"/>
          <a:sy n="48" d="100"/>
        </p:scale>
        <p:origin x="-254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220AF1-4A10-49BF-B579-678C9496CDBE}"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B1EB69B9-BAE0-4007-96E8-57DD4F3C2292}">
      <dgm:prSet phldrT="[Text]"/>
      <dgm:spPr/>
      <dgm:t>
        <a:bodyPr/>
        <a:lstStyle/>
        <a:p>
          <a:r>
            <a:rPr lang="en-US" b="1" dirty="0" smtClean="0"/>
            <a:t>IF</a:t>
          </a:r>
          <a:r>
            <a:rPr lang="en-US" dirty="0" smtClean="0"/>
            <a:t> we… </a:t>
          </a:r>
          <a:endParaRPr lang="en-US" dirty="0"/>
        </a:p>
      </dgm:t>
    </dgm:pt>
    <dgm:pt modelId="{952CC790-0C1F-491F-B0BA-B96F197C6E42}" type="parTrans" cxnId="{5AA2FAE6-25FD-456F-9528-9E26E1F4A1A4}">
      <dgm:prSet/>
      <dgm:spPr/>
      <dgm:t>
        <a:bodyPr/>
        <a:lstStyle/>
        <a:p>
          <a:endParaRPr lang="en-US"/>
        </a:p>
      </dgm:t>
    </dgm:pt>
    <dgm:pt modelId="{8B7AD091-D049-42A9-AE3C-D0E2F24470E2}" type="sibTrans" cxnId="{5AA2FAE6-25FD-456F-9528-9E26E1F4A1A4}">
      <dgm:prSet/>
      <dgm:spPr/>
      <dgm:t>
        <a:bodyPr/>
        <a:lstStyle/>
        <a:p>
          <a:endParaRPr lang="en-US"/>
        </a:p>
      </dgm:t>
    </dgm:pt>
    <dgm:pt modelId="{66287A53-7437-47AB-A8C7-FD9B2165CB03}">
      <dgm:prSet phldrT="[Text]"/>
      <dgm:spPr/>
      <dgm:t>
        <a:bodyPr/>
        <a:lstStyle/>
        <a:p>
          <a:r>
            <a:rPr lang="en-US" dirty="0" smtClean="0"/>
            <a:t>Actions we take</a:t>
          </a:r>
          <a:endParaRPr lang="en-US" dirty="0"/>
        </a:p>
      </dgm:t>
    </dgm:pt>
    <dgm:pt modelId="{8039D2C1-E36A-4533-BDAE-DF8C2411EA62}" type="parTrans" cxnId="{1151C03D-C89D-4F91-8D34-553E72C09666}">
      <dgm:prSet/>
      <dgm:spPr/>
      <dgm:t>
        <a:bodyPr/>
        <a:lstStyle/>
        <a:p>
          <a:endParaRPr lang="en-US"/>
        </a:p>
      </dgm:t>
    </dgm:pt>
    <dgm:pt modelId="{7BBB54DA-6EF3-45DC-BFAC-1638F5E94C9E}" type="sibTrans" cxnId="{1151C03D-C89D-4F91-8D34-553E72C09666}">
      <dgm:prSet/>
      <dgm:spPr/>
      <dgm:t>
        <a:bodyPr/>
        <a:lstStyle/>
        <a:p>
          <a:endParaRPr lang="en-US"/>
        </a:p>
      </dgm:t>
    </dgm:pt>
    <dgm:pt modelId="{B932AEF9-F7B3-48B4-8D4A-8C2431BE7D6E}">
      <dgm:prSet phldrT="[Text]"/>
      <dgm:spPr/>
      <dgm:t>
        <a:bodyPr/>
        <a:lstStyle/>
        <a:p>
          <a:r>
            <a:rPr lang="en-US" b="1" dirty="0" smtClean="0"/>
            <a:t>THEN</a:t>
          </a:r>
          <a:r>
            <a:rPr lang="en-US" dirty="0" smtClean="0"/>
            <a:t>… </a:t>
          </a:r>
          <a:endParaRPr lang="en-US" dirty="0"/>
        </a:p>
      </dgm:t>
    </dgm:pt>
    <dgm:pt modelId="{0E1C7475-E56D-4762-BF77-4862B0AD8B02}" type="parTrans" cxnId="{14FCA860-9783-4F59-BBE8-496BC5D896B4}">
      <dgm:prSet/>
      <dgm:spPr/>
      <dgm:t>
        <a:bodyPr/>
        <a:lstStyle/>
        <a:p>
          <a:endParaRPr lang="en-US"/>
        </a:p>
      </dgm:t>
    </dgm:pt>
    <dgm:pt modelId="{DC229409-76DE-4BE5-97CB-8619F5D36B7C}" type="sibTrans" cxnId="{14FCA860-9783-4F59-BBE8-496BC5D896B4}">
      <dgm:prSet/>
      <dgm:spPr/>
      <dgm:t>
        <a:bodyPr/>
        <a:lstStyle/>
        <a:p>
          <a:endParaRPr lang="en-US"/>
        </a:p>
      </dgm:t>
    </dgm:pt>
    <dgm:pt modelId="{993A2FC2-4D8D-4536-869F-0DAC4FD6B43E}">
      <dgm:prSet phldrT="[Text]"/>
      <dgm:spPr/>
      <dgm:t>
        <a:bodyPr/>
        <a:lstStyle/>
        <a:p>
          <a:r>
            <a:rPr lang="en-US" dirty="0" smtClean="0"/>
            <a:t>Impact on program</a:t>
          </a:r>
          <a:endParaRPr lang="en-US" dirty="0"/>
        </a:p>
      </dgm:t>
    </dgm:pt>
    <dgm:pt modelId="{09C090A0-B55C-47E1-B12E-073584616E43}" type="parTrans" cxnId="{1EB431C2-0C40-4B54-A0FB-779334C3DC27}">
      <dgm:prSet/>
      <dgm:spPr/>
      <dgm:t>
        <a:bodyPr/>
        <a:lstStyle/>
        <a:p>
          <a:endParaRPr lang="en-US"/>
        </a:p>
      </dgm:t>
    </dgm:pt>
    <dgm:pt modelId="{1AA1230E-0338-44B0-BB3A-A9D95DAA8C98}" type="sibTrans" cxnId="{1EB431C2-0C40-4B54-A0FB-779334C3DC27}">
      <dgm:prSet/>
      <dgm:spPr/>
      <dgm:t>
        <a:bodyPr/>
        <a:lstStyle/>
        <a:p>
          <a:endParaRPr lang="en-US"/>
        </a:p>
      </dgm:t>
    </dgm:pt>
    <dgm:pt modelId="{D4634F6D-17C4-4B3C-88EB-CA3479CE611C}">
      <dgm:prSet phldrT="[Text]"/>
      <dgm:spPr/>
      <dgm:t>
        <a:bodyPr/>
        <a:lstStyle/>
        <a:p>
          <a:r>
            <a:rPr lang="en-US" b="1" dirty="0" smtClean="0"/>
            <a:t>GOALS</a:t>
          </a:r>
          <a:endParaRPr lang="en-US" b="1" dirty="0"/>
        </a:p>
      </dgm:t>
    </dgm:pt>
    <dgm:pt modelId="{153F1E2C-F4DA-4745-B316-365B432F00D3}" type="parTrans" cxnId="{9C4074BE-E5E9-4D9D-B7F8-461BD4CE0DFA}">
      <dgm:prSet/>
      <dgm:spPr/>
      <dgm:t>
        <a:bodyPr/>
        <a:lstStyle/>
        <a:p>
          <a:endParaRPr lang="en-US"/>
        </a:p>
      </dgm:t>
    </dgm:pt>
    <dgm:pt modelId="{D95558A3-2045-450C-8C8F-5D82B3B3BB9F}" type="sibTrans" cxnId="{9C4074BE-E5E9-4D9D-B7F8-461BD4CE0DFA}">
      <dgm:prSet/>
      <dgm:spPr/>
      <dgm:t>
        <a:bodyPr/>
        <a:lstStyle/>
        <a:p>
          <a:endParaRPr lang="en-US"/>
        </a:p>
      </dgm:t>
    </dgm:pt>
    <dgm:pt modelId="{310DFDCA-7BE2-4450-963C-25A32DB2F42D}">
      <dgm:prSet phldrT="[Text]"/>
      <dgm:spPr/>
      <dgm:t>
        <a:bodyPr/>
        <a:lstStyle/>
        <a:p>
          <a:r>
            <a:rPr lang="en-US" dirty="0" smtClean="0"/>
            <a:t>Outcomes on Student Achievement</a:t>
          </a:r>
          <a:endParaRPr lang="en-US" dirty="0"/>
        </a:p>
      </dgm:t>
    </dgm:pt>
    <dgm:pt modelId="{919A837D-FF35-4A08-9F6A-B01BDE581EEB}" type="parTrans" cxnId="{CC4F7B83-5DF9-403A-A76B-CD9B38AA8ED4}">
      <dgm:prSet/>
      <dgm:spPr/>
      <dgm:t>
        <a:bodyPr/>
        <a:lstStyle/>
        <a:p>
          <a:endParaRPr lang="en-US"/>
        </a:p>
      </dgm:t>
    </dgm:pt>
    <dgm:pt modelId="{E4A9F2EC-A50D-4FD4-8CC4-EB5FE5A14B04}" type="sibTrans" cxnId="{CC4F7B83-5DF9-403A-A76B-CD9B38AA8ED4}">
      <dgm:prSet/>
      <dgm:spPr/>
      <dgm:t>
        <a:bodyPr/>
        <a:lstStyle/>
        <a:p>
          <a:endParaRPr lang="en-US"/>
        </a:p>
      </dgm:t>
    </dgm:pt>
    <dgm:pt modelId="{2F21D29F-C43D-4ED6-A140-B41C5C0A1F27}" type="pres">
      <dgm:prSet presAssocID="{F3220AF1-4A10-49BF-B579-678C9496CDBE}" presName="Name0" presStyleCnt="0">
        <dgm:presLayoutVars>
          <dgm:dir/>
          <dgm:animLvl val="lvl"/>
          <dgm:resizeHandles val="exact"/>
        </dgm:presLayoutVars>
      </dgm:prSet>
      <dgm:spPr/>
      <dgm:t>
        <a:bodyPr/>
        <a:lstStyle/>
        <a:p>
          <a:endParaRPr lang="en-US"/>
        </a:p>
      </dgm:t>
    </dgm:pt>
    <dgm:pt modelId="{8C733EE1-06E6-404C-9A78-470A9C5C63F6}" type="pres">
      <dgm:prSet presAssocID="{D4634F6D-17C4-4B3C-88EB-CA3479CE611C}" presName="boxAndChildren" presStyleCnt="0"/>
      <dgm:spPr/>
    </dgm:pt>
    <dgm:pt modelId="{15E26450-A56F-4EEF-A430-4B63B8A30C7B}" type="pres">
      <dgm:prSet presAssocID="{D4634F6D-17C4-4B3C-88EB-CA3479CE611C}" presName="parentTextBox" presStyleLbl="node1" presStyleIdx="0" presStyleCnt="3"/>
      <dgm:spPr/>
      <dgm:t>
        <a:bodyPr/>
        <a:lstStyle/>
        <a:p>
          <a:endParaRPr lang="en-US"/>
        </a:p>
      </dgm:t>
    </dgm:pt>
    <dgm:pt modelId="{6466B966-3A68-49B5-B288-BF583D3402A7}" type="pres">
      <dgm:prSet presAssocID="{D4634F6D-17C4-4B3C-88EB-CA3479CE611C}" presName="entireBox" presStyleLbl="node1" presStyleIdx="0" presStyleCnt="3"/>
      <dgm:spPr/>
      <dgm:t>
        <a:bodyPr/>
        <a:lstStyle/>
        <a:p>
          <a:endParaRPr lang="en-US"/>
        </a:p>
      </dgm:t>
    </dgm:pt>
    <dgm:pt modelId="{ED2BCAC5-CC96-4461-9B31-C0516A6E633F}" type="pres">
      <dgm:prSet presAssocID="{D4634F6D-17C4-4B3C-88EB-CA3479CE611C}" presName="descendantBox" presStyleCnt="0"/>
      <dgm:spPr/>
    </dgm:pt>
    <dgm:pt modelId="{EFA0264F-20FA-4AEA-8594-BC23EA6D1188}" type="pres">
      <dgm:prSet presAssocID="{310DFDCA-7BE2-4450-963C-25A32DB2F42D}" presName="childTextBox" presStyleLbl="fgAccFollowNode1" presStyleIdx="0" presStyleCnt="3">
        <dgm:presLayoutVars>
          <dgm:bulletEnabled val="1"/>
        </dgm:presLayoutVars>
      </dgm:prSet>
      <dgm:spPr/>
      <dgm:t>
        <a:bodyPr/>
        <a:lstStyle/>
        <a:p>
          <a:endParaRPr lang="en-US"/>
        </a:p>
      </dgm:t>
    </dgm:pt>
    <dgm:pt modelId="{638FE369-F606-4CF2-B786-18E731178E64}" type="pres">
      <dgm:prSet presAssocID="{DC229409-76DE-4BE5-97CB-8619F5D36B7C}" presName="sp" presStyleCnt="0"/>
      <dgm:spPr/>
    </dgm:pt>
    <dgm:pt modelId="{5684C94A-B6F1-4A8B-99A6-25D52D288DE0}" type="pres">
      <dgm:prSet presAssocID="{B932AEF9-F7B3-48B4-8D4A-8C2431BE7D6E}" presName="arrowAndChildren" presStyleCnt="0"/>
      <dgm:spPr/>
    </dgm:pt>
    <dgm:pt modelId="{079F6609-D3DD-4A33-A09D-AD01714A7814}" type="pres">
      <dgm:prSet presAssocID="{B932AEF9-F7B3-48B4-8D4A-8C2431BE7D6E}" presName="parentTextArrow" presStyleLbl="node1" presStyleIdx="0" presStyleCnt="3"/>
      <dgm:spPr/>
      <dgm:t>
        <a:bodyPr/>
        <a:lstStyle/>
        <a:p>
          <a:endParaRPr lang="en-US"/>
        </a:p>
      </dgm:t>
    </dgm:pt>
    <dgm:pt modelId="{B46F9FE4-4E9F-49D3-8073-DFCA5CF961BA}" type="pres">
      <dgm:prSet presAssocID="{B932AEF9-F7B3-48B4-8D4A-8C2431BE7D6E}" presName="arrow" presStyleLbl="node1" presStyleIdx="1" presStyleCnt="3"/>
      <dgm:spPr/>
      <dgm:t>
        <a:bodyPr/>
        <a:lstStyle/>
        <a:p>
          <a:endParaRPr lang="en-US"/>
        </a:p>
      </dgm:t>
    </dgm:pt>
    <dgm:pt modelId="{C1E0C967-37E4-4ADE-9EEC-DE7FC2354711}" type="pres">
      <dgm:prSet presAssocID="{B932AEF9-F7B3-48B4-8D4A-8C2431BE7D6E}" presName="descendantArrow" presStyleCnt="0"/>
      <dgm:spPr/>
    </dgm:pt>
    <dgm:pt modelId="{760C7756-4741-432E-9EC0-76208ED058CF}" type="pres">
      <dgm:prSet presAssocID="{993A2FC2-4D8D-4536-869F-0DAC4FD6B43E}" presName="childTextArrow" presStyleLbl="fgAccFollowNode1" presStyleIdx="1" presStyleCnt="3">
        <dgm:presLayoutVars>
          <dgm:bulletEnabled val="1"/>
        </dgm:presLayoutVars>
      </dgm:prSet>
      <dgm:spPr/>
      <dgm:t>
        <a:bodyPr/>
        <a:lstStyle/>
        <a:p>
          <a:endParaRPr lang="en-US"/>
        </a:p>
      </dgm:t>
    </dgm:pt>
    <dgm:pt modelId="{394269F4-F4C6-4B70-95A7-38DABAD0CF84}" type="pres">
      <dgm:prSet presAssocID="{8B7AD091-D049-42A9-AE3C-D0E2F24470E2}" presName="sp" presStyleCnt="0"/>
      <dgm:spPr/>
    </dgm:pt>
    <dgm:pt modelId="{27D1AA3E-9823-4AEC-996C-165DD1655F52}" type="pres">
      <dgm:prSet presAssocID="{B1EB69B9-BAE0-4007-96E8-57DD4F3C2292}" presName="arrowAndChildren" presStyleCnt="0"/>
      <dgm:spPr/>
    </dgm:pt>
    <dgm:pt modelId="{5A9D32DF-7EA6-4F6E-B4AE-2CE6DEC67E58}" type="pres">
      <dgm:prSet presAssocID="{B1EB69B9-BAE0-4007-96E8-57DD4F3C2292}" presName="parentTextArrow" presStyleLbl="node1" presStyleIdx="1" presStyleCnt="3"/>
      <dgm:spPr/>
      <dgm:t>
        <a:bodyPr/>
        <a:lstStyle/>
        <a:p>
          <a:endParaRPr lang="en-US"/>
        </a:p>
      </dgm:t>
    </dgm:pt>
    <dgm:pt modelId="{B6DC23D7-7B74-4625-A389-5973DE0C38B6}" type="pres">
      <dgm:prSet presAssocID="{B1EB69B9-BAE0-4007-96E8-57DD4F3C2292}" presName="arrow" presStyleLbl="node1" presStyleIdx="2" presStyleCnt="3"/>
      <dgm:spPr/>
      <dgm:t>
        <a:bodyPr/>
        <a:lstStyle/>
        <a:p>
          <a:endParaRPr lang="en-US"/>
        </a:p>
      </dgm:t>
    </dgm:pt>
    <dgm:pt modelId="{10C4040F-F374-4866-95DD-09A97FA9017F}" type="pres">
      <dgm:prSet presAssocID="{B1EB69B9-BAE0-4007-96E8-57DD4F3C2292}" presName="descendantArrow" presStyleCnt="0"/>
      <dgm:spPr/>
    </dgm:pt>
    <dgm:pt modelId="{F36766F8-1F7F-4625-8E76-9AA9AB0EA386}" type="pres">
      <dgm:prSet presAssocID="{66287A53-7437-47AB-A8C7-FD9B2165CB03}" presName="childTextArrow" presStyleLbl="fgAccFollowNode1" presStyleIdx="2" presStyleCnt="3" custScaleX="2000000">
        <dgm:presLayoutVars>
          <dgm:bulletEnabled val="1"/>
        </dgm:presLayoutVars>
      </dgm:prSet>
      <dgm:spPr/>
      <dgm:t>
        <a:bodyPr/>
        <a:lstStyle/>
        <a:p>
          <a:endParaRPr lang="en-US"/>
        </a:p>
      </dgm:t>
    </dgm:pt>
  </dgm:ptLst>
  <dgm:cxnLst>
    <dgm:cxn modelId="{05856774-9396-4ABA-8D92-7F198A6C832E}" type="presOf" srcId="{F3220AF1-4A10-49BF-B579-678C9496CDBE}" destId="{2F21D29F-C43D-4ED6-A140-B41C5C0A1F27}" srcOrd="0" destOrd="0" presId="urn:microsoft.com/office/officeart/2005/8/layout/process4"/>
    <dgm:cxn modelId="{14FCA860-9783-4F59-BBE8-496BC5D896B4}" srcId="{F3220AF1-4A10-49BF-B579-678C9496CDBE}" destId="{B932AEF9-F7B3-48B4-8D4A-8C2431BE7D6E}" srcOrd="1" destOrd="0" parTransId="{0E1C7475-E56D-4762-BF77-4862B0AD8B02}" sibTransId="{DC229409-76DE-4BE5-97CB-8619F5D36B7C}"/>
    <dgm:cxn modelId="{CC4F7B83-5DF9-403A-A76B-CD9B38AA8ED4}" srcId="{D4634F6D-17C4-4B3C-88EB-CA3479CE611C}" destId="{310DFDCA-7BE2-4450-963C-25A32DB2F42D}" srcOrd="0" destOrd="0" parTransId="{919A837D-FF35-4A08-9F6A-B01BDE581EEB}" sibTransId="{E4A9F2EC-A50D-4FD4-8CC4-EB5FE5A14B04}"/>
    <dgm:cxn modelId="{4ED13BCE-732D-4889-A724-2ED78F106211}" type="presOf" srcId="{D4634F6D-17C4-4B3C-88EB-CA3479CE611C}" destId="{15E26450-A56F-4EEF-A430-4B63B8A30C7B}" srcOrd="0" destOrd="0" presId="urn:microsoft.com/office/officeart/2005/8/layout/process4"/>
    <dgm:cxn modelId="{498BCAB4-44ED-4D5E-9790-3EFF08D5C0C2}" type="presOf" srcId="{310DFDCA-7BE2-4450-963C-25A32DB2F42D}" destId="{EFA0264F-20FA-4AEA-8594-BC23EA6D1188}" srcOrd="0" destOrd="0" presId="urn:microsoft.com/office/officeart/2005/8/layout/process4"/>
    <dgm:cxn modelId="{BEEB065D-2700-4DBF-8BB2-BF76BD83EC1D}" type="presOf" srcId="{B932AEF9-F7B3-48B4-8D4A-8C2431BE7D6E}" destId="{B46F9FE4-4E9F-49D3-8073-DFCA5CF961BA}" srcOrd="1" destOrd="0" presId="urn:microsoft.com/office/officeart/2005/8/layout/process4"/>
    <dgm:cxn modelId="{1151C03D-C89D-4F91-8D34-553E72C09666}" srcId="{B1EB69B9-BAE0-4007-96E8-57DD4F3C2292}" destId="{66287A53-7437-47AB-A8C7-FD9B2165CB03}" srcOrd="0" destOrd="0" parTransId="{8039D2C1-E36A-4533-BDAE-DF8C2411EA62}" sibTransId="{7BBB54DA-6EF3-45DC-BFAC-1638F5E94C9E}"/>
    <dgm:cxn modelId="{44A8B69E-8220-4EF1-9D0C-37DC2B4194D1}" type="presOf" srcId="{B1EB69B9-BAE0-4007-96E8-57DD4F3C2292}" destId="{B6DC23D7-7B74-4625-A389-5973DE0C38B6}" srcOrd="1" destOrd="0" presId="urn:microsoft.com/office/officeart/2005/8/layout/process4"/>
    <dgm:cxn modelId="{5AA2FAE6-25FD-456F-9528-9E26E1F4A1A4}" srcId="{F3220AF1-4A10-49BF-B579-678C9496CDBE}" destId="{B1EB69B9-BAE0-4007-96E8-57DD4F3C2292}" srcOrd="0" destOrd="0" parTransId="{952CC790-0C1F-491F-B0BA-B96F197C6E42}" sibTransId="{8B7AD091-D049-42A9-AE3C-D0E2F24470E2}"/>
    <dgm:cxn modelId="{E1A6EA7F-8814-4150-BB2E-B47D127C7FEB}" type="presOf" srcId="{993A2FC2-4D8D-4536-869F-0DAC4FD6B43E}" destId="{760C7756-4741-432E-9EC0-76208ED058CF}" srcOrd="0" destOrd="0" presId="urn:microsoft.com/office/officeart/2005/8/layout/process4"/>
    <dgm:cxn modelId="{EF913868-44CE-4271-A3E0-F69F820189C3}" type="presOf" srcId="{66287A53-7437-47AB-A8C7-FD9B2165CB03}" destId="{F36766F8-1F7F-4625-8E76-9AA9AB0EA386}" srcOrd="0" destOrd="0" presId="urn:microsoft.com/office/officeart/2005/8/layout/process4"/>
    <dgm:cxn modelId="{2A7DB9FF-FD79-42F4-8688-CD9E610854BF}" type="presOf" srcId="{D4634F6D-17C4-4B3C-88EB-CA3479CE611C}" destId="{6466B966-3A68-49B5-B288-BF583D3402A7}" srcOrd="1" destOrd="0" presId="urn:microsoft.com/office/officeart/2005/8/layout/process4"/>
    <dgm:cxn modelId="{1EB431C2-0C40-4B54-A0FB-779334C3DC27}" srcId="{B932AEF9-F7B3-48B4-8D4A-8C2431BE7D6E}" destId="{993A2FC2-4D8D-4536-869F-0DAC4FD6B43E}" srcOrd="0" destOrd="0" parTransId="{09C090A0-B55C-47E1-B12E-073584616E43}" sibTransId="{1AA1230E-0338-44B0-BB3A-A9D95DAA8C98}"/>
    <dgm:cxn modelId="{4A054982-C9E2-4070-B9B4-D559483B8F18}" type="presOf" srcId="{B932AEF9-F7B3-48B4-8D4A-8C2431BE7D6E}" destId="{079F6609-D3DD-4A33-A09D-AD01714A7814}" srcOrd="0" destOrd="0" presId="urn:microsoft.com/office/officeart/2005/8/layout/process4"/>
    <dgm:cxn modelId="{0D24712D-E870-43E9-962F-5AAF1E8F40DB}" type="presOf" srcId="{B1EB69B9-BAE0-4007-96E8-57DD4F3C2292}" destId="{5A9D32DF-7EA6-4F6E-B4AE-2CE6DEC67E58}" srcOrd="0" destOrd="0" presId="urn:microsoft.com/office/officeart/2005/8/layout/process4"/>
    <dgm:cxn modelId="{9C4074BE-E5E9-4D9D-B7F8-461BD4CE0DFA}" srcId="{F3220AF1-4A10-49BF-B579-678C9496CDBE}" destId="{D4634F6D-17C4-4B3C-88EB-CA3479CE611C}" srcOrd="2" destOrd="0" parTransId="{153F1E2C-F4DA-4745-B316-365B432F00D3}" sibTransId="{D95558A3-2045-450C-8C8F-5D82B3B3BB9F}"/>
    <dgm:cxn modelId="{A88656C0-1C83-49C6-A001-77D0B582F70B}" type="presParOf" srcId="{2F21D29F-C43D-4ED6-A140-B41C5C0A1F27}" destId="{8C733EE1-06E6-404C-9A78-470A9C5C63F6}" srcOrd="0" destOrd="0" presId="urn:microsoft.com/office/officeart/2005/8/layout/process4"/>
    <dgm:cxn modelId="{7CD9B965-818E-4D3E-9210-7600272E27E9}" type="presParOf" srcId="{8C733EE1-06E6-404C-9A78-470A9C5C63F6}" destId="{15E26450-A56F-4EEF-A430-4B63B8A30C7B}" srcOrd="0" destOrd="0" presId="urn:microsoft.com/office/officeart/2005/8/layout/process4"/>
    <dgm:cxn modelId="{EDA74359-3CE1-4CAF-9316-9561A33B9A6A}" type="presParOf" srcId="{8C733EE1-06E6-404C-9A78-470A9C5C63F6}" destId="{6466B966-3A68-49B5-B288-BF583D3402A7}" srcOrd="1" destOrd="0" presId="urn:microsoft.com/office/officeart/2005/8/layout/process4"/>
    <dgm:cxn modelId="{EF75347E-40F5-4ADD-B9DB-05C2E5A37885}" type="presParOf" srcId="{8C733EE1-06E6-404C-9A78-470A9C5C63F6}" destId="{ED2BCAC5-CC96-4461-9B31-C0516A6E633F}" srcOrd="2" destOrd="0" presId="urn:microsoft.com/office/officeart/2005/8/layout/process4"/>
    <dgm:cxn modelId="{CE745870-96EC-492D-AFA4-95AFEF2820DC}" type="presParOf" srcId="{ED2BCAC5-CC96-4461-9B31-C0516A6E633F}" destId="{EFA0264F-20FA-4AEA-8594-BC23EA6D1188}" srcOrd="0" destOrd="0" presId="urn:microsoft.com/office/officeart/2005/8/layout/process4"/>
    <dgm:cxn modelId="{20A5879A-F72F-40B9-B7B1-919E71D36B63}" type="presParOf" srcId="{2F21D29F-C43D-4ED6-A140-B41C5C0A1F27}" destId="{638FE369-F606-4CF2-B786-18E731178E64}" srcOrd="1" destOrd="0" presId="urn:microsoft.com/office/officeart/2005/8/layout/process4"/>
    <dgm:cxn modelId="{4FB258CC-10F9-4B10-B47D-9FDD8296468F}" type="presParOf" srcId="{2F21D29F-C43D-4ED6-A140-B41C5C0A1F27}" destId="{5684C94A-B6F1-4A8B-99A6-25D52D288DE0}" srcOrd="2" destOrd="0" presId="urn:microsoft.com/office/officeart/2005/8/layout/process4"/>
    <dgm:cxn modelId="{46BD8E74-630D-44E5-A549-7A920615CBF8}" type="presParOf" srcId="{5684C94A-B6F1-4A8B-99A6-25D52D288DE0}" destId="{079F6609-D3DD-4A33-A09D-AD01714A7814}" srcOrd="0" destOrd="0" presId="urn:microsoft.com/office/officeart/2005/8/layout/process4"/>
    <dgm:cxn modelId="{7E8D61E1-EF74-4542-978F-1DACE09AFF03}" type="presParOf" srcId="{5684C94A-B6F1-4A8B-99A6-25D52D288DE0}" destId="{B46F9FE4-4E9F-49D3-8073-DFCA5CF961BA}" srcOrd="1" destOrd="0" presId="urn:microsoft.com/office/officeart/2005/8/layout/process4"/>
    <dgm:cxn modelId="{EB3B9E18-E427-4050-91B1-5BA9A7C51987}" type="presParOf" srcId="{5684C94A-B6F1-4A8B-99A6-25D52D288DE0}" destId="{C1E0C967-37E4-4ADE-9EEC-DE7FC2354711}" srcOrd="2" destOrd="0" presId="urn:microsoft.com/office/officeart/2005/8/layout/process4"/>
    <dgm:cxn modelId="{35A3A6C6-0973-42DA-85AF-50EADF03C5EB}" type="presParOf" srcId="{C1E0C967-37E4-4ADE-9EEC-DE7FC2354711}" destId="{760C7756-4741-432E-9EC0-76208ED058CF}" srcOrd="0" destOrd="0" presId="urn:microsoft.com/office/officeart/2005/8/layout/process4"/>
    <dgm:cxn modelId="{16FD4C25-8004-4095-88EF-5BD62779A3DF}" type="presParOf" srcId="{2F21D29F-C43D-4ED6-A140-B41C5C0A1F27}" destId="{394269F4-F4C6-4B70-95A7-38DABAD0CF84}" srcOrd="3" destOrd="0" presId="urn:microsoft.com/office/officeart/2005/8/layout/process4"/>
    <dgm:cxn modelId="{0AE3182F-B83D-475D-9F89-56E2194C89D1}" type="presParOf" srcId="{2F21D29F-C43D-4ED6-A140-B41C5C0A1F27}" destId="{27D1AA3E-9823-4AEC-996C-165DD1655F52}" srcOrd="4" destOrd="0" presId="urn:microsoft.com/office/officeart/2005/8/layout/process4"/>
    <dgm:cxn modelId="{C0D429F4-53B9-48B0-B7DC-CAC201F62A6F}" type="presParOf" srcId="{27D1AA3E-9823-4AEC-996C-165DD1655F52}" destId="{5A9D32DF-7EA6-4F6E-B4AE-2CE6DEC67E58}" srcOrd="0" destOrd="0" presId="urn:microsoft.com/office/officeart/2005/8/layout/process4"/>
    <dgm:cxn modelId="{37DFB16F-0831-4AA2-B982-09EC54A00F15}" type="presParOf" srcId="{27D1AA3E-9823-4AEC-996C-165DD1655F52}" destId="{B6DC23D7-7B74-4625-A389-5973DE0C38B6}" srcOrd="1" destOrd="0" presId="urn:microsoft.com/office/officeart/2005/8/layout/process4"/>
    <dgm:cxn modelId="{56E520B1-BB33-48F7-8BF7-54ADF9A9B810}" type="presParOf" srcId="{27D1AA3E-9823-4AEC-996C-165DD1655F52}" destId="{10C4040F-F374-4866-95DD-09A97FA9017F}" srcOrd="2" destOrd="0" presId="urn:microsoft.com/office/officeart/2005/8/layout/process4"/>
    <dgm:cxn modelId="{3031ED0C-09D7-4C0E-A846-90A778E715E3}" type="presParOf" srcId="{10C4040F-F374-4866-95DD-09A97FA9017F}" destId="{F36766F8-1F7F-4625-8E76-9AA9AB0EA38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220AF1-4A10-49BF-B579-678C9496CDBE}"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B1EB69B9-BAE0-4007-96E8-57DD4F3C2292}">
      <dgm:prSet phldrT="[Text]"/>
      <dgm:spPr/>
      <dgm:t>
        <a:bodyPr/>
        <a:lstStyle/>
        <a:p>
          <a:r>
            <a:rPr lang="en-US" b="1" dirty="0" smtClean="0"/>
            <a:t>IF</a:t>
          </a:r>
          <a:r>
            <a:rPr lang="en-US" dirty="0" smtClean="0"/>
            <a:t> we… </a:t>
          </a:r>
          <a:endParaRPr lang="en-US" dirty="0"/>
        </a:p>
      </dgm:t>
    </dgm:pt>
    <dgm:pt modelId="{952CC790-0C1F-491F-B0BA-B96F197C6E42}" type="parTrans" cxnId="{5AA2FAE6-25FD-456F-9528-9E26E1F4A1A4}">
      <dgm:prSet/>
      <dgm:spPr/>
      <dgm:t>
        <a:bodyPr/>
        <a:lstStyle/>
        <a:p>
          <a:endParaRPr lang="en-US"/>
        </a:p>
      </dgm:t>
    </dgm:pt>
    <dgm:pt modelId="{8B7AD091-D049-42A9-AE3C-D0E2F24470E2}" type="sibTrans" cxnId="{5AA2FAE6-25FD-456F-9528-9E26E1F4A1A4}">
      <dgm:prSet/>
      <dgm:spPr/>
      <dgm:t>
        <a:bodyPr/>
        <a:lstStyle/>
        <a:p>
          <a:endParaRPr lang="en-US"/>
        </a:p>
      </dgm:t>
    </dgm:pt>
    <dgm:pt modelId="{66287A53-7437-47AB-A8C7-FD9B2165CB03}">
      <dgm:prSet phldrT="[Text]"/>
      <dgm:spPr/>
      <dgm:t>
        <a:bodyPr/>
        <a:lstStyle/>
        <a:p>
          <a:r>
            <a:rPr lang="en-US" dirty="0" smtClean="0"/>
            <a:t>Actions we take</a:t>
          </a:r>
          <a:endParaRPr lang="en-US" dirty="0"/>
        </a:p>
      </dgm:t>
    </dgm:pt>
    <dgm:pt modelId="{8039D2C1-E36A-4533-BDAE-DF8C2411EA62}" type="parTrans" cxnId="{1151C03D-C89D-4F91-8D34-553E72C09666}">
      <dgm:prSet/>
      <dgm:spPr/>
      <dgm:t>
        <a:bodyPr/>
        <a:lstStyle/>
        <a:p>
          <a:endParaRPr lang="en-US"/>
        </a:p>
      </dgm:t>
    </dgm:pt>
    <dgm:pt modelId="{7BBB54DA-6EF3-45DC-BFAC-1638F5E94C9E}" type="sibTrans" cxnId="{1151C03D-C89D-4F91-8D34-553E72C09666}">
      <dgm:prSet/>
      <dgm:spPr/>
      <dgm:t>
        <a:bodyPr/>
        <a:lstStyle/>
        <a:p>
          <a:endParaRPr lang="en-US"/>
        </a:p>
      </dgm:t>
    </dgm:pt>
    <dgm:pt modelId="{B932AEF9-F7B3-48B4-8D4A-8C2431BE7D6E}">
      <dgm:prSet phldrT="[Text]"/>
      <dgm:spPr/>
      <dgm:t>
        <a:bodyPr/>
        <a:lstStyle/>
        <a:p>
          <a:r>
            <a:rPr lang="en-US" b="1" dirty="0" smtClean="0"/>
            <a:t>THEN</a:t>
          </a:r>
          <a:r>
            <a:rPr lang="en-US" dirty="0" smtClean="0"/>
            <a:t>… </a:t>
          </a:r>
          <a:endParaRPr lang="en-US" dirty="0"/>
        </a:p>
      </dgm:t>
    </dgm:pt>
    <dgm:pt modelId="{0E1C7475-E56D-4762-BF77-4862B0AD8B02}" type="parTrans" cxnId="{14FCA860-9783-4F59-BBE8-496BC5D896B4}">
      <dgm:prSet/>
      <dgm:spPr/>
      <dgm:t>
        <a:bodyPr/>
        <a:lstStyle/>
        <a:p>
          <a:endParaRPr lang="en-US"/>
        </a:p>
      </dgm:t>
    </dgm:pt>
    <dgm:pt modelId="{DC229409-76DE-4BE5-97CB-8619F5D36B7C}" type="sibTrans" cxnId="{14FCA860-9783-4F59-BBE8-496BC5D896B4}">
      <dgm:prSet/>
      <dgm:spPr/>
      <dgm:t>
        <a:bodyPr/>
        <a:lstStyle/>
        <a:p>
          <a:endParaRPr lang="en-US"/>
        </a:p>
      </dgm:t>
    </dgm:pt>
    <dgm:pt modelId="{993A2FC2-4D8D-4536-869F-0DAC4FD6B43E}">
      <dgm:prSet phldrT="[Text]"/>
      <dgm:spPr/>
      <dgm:t>
        <a:bodyPr/>
        <a:lstStyle/>
        <a:p>
          <a:r>
            <a:rPr lang="en-US" dirty="0" smtClean="0"/>
            <a:t>Impact on program</a:t>
          </a:r>
          <a:endParaRPr lang="en-US" dirty="0"/>
        </a:p>
      </dgm:t>
    </dgm:pt>
    <dgm:pt modelId="{09C090A0-B55C-47E1-B12E-073584616E43}" type="parTrans" cxnId="{1EB431C2-0C40-4B54-A0FB-779334C3DC27}">
      <dgm:prSet/>
      <dgm:spPr/>
      <dgm:t>
        <a:bodyPr/>
        <a:lstStyle/>
        <a:p>
          <a:endParaRPr lang="en-US"/>
        </a:p>
      </dgm:t>
    </dgm:pt>
    <dgm:pt modelId="{1AA1230E-0338-44B0-BB3A-A9D95DAA8C98}" type="sibTrans" cxnId="{1EB431C2-0C40-4B54-A0FB-779334C3DC27}">
      <dgm:prSet/>
      <dgm:spPr/>
      <dgm:t>
        <a:bodyPr/>
        <a:lstStyle/>
        <a:p>
          <a:endParaRPr lang="en-US"/>
        </a:p>
      </dgm:t>
    </dgm:pt>
    <dgm:pt modelId="{D4634F6D-17C4-4B3C-88EB-CA3479CE611C}">
      <dgm:prSet phldrT="[Text]"/>
      <dgm:spPr/>
      <dgm:t>
        <a:bodyPr/>
        <a:lstStyle/>
        <a:p>
          <a:r>
            <a:rPr lang="en-US" b="1" dirty="0" smtClean="0"/>
            <a:t>GOALS</a:t>
          </a:r>
          <a:endParaRPr lang="en-US" b="1" dirty="0"/>
        </a:p>
      </dgm:t>
    </dgm:pt>
    <dgm:pt modelId="{153F1E2C-F4DA-4745-B316-365B432F00D3}" type="parTrans" cxnId="{9C4074BE-E5E9-4D9D-B7F8-461BD4CE0DFA}">
      <dgm:prSet/>
      <dgm:spPr/>
      <dgm:t>
        <a:bodyPr/>
        <a:lstStyle/>
        <a:p>
          <a:endParaRPr lang="en-US"/>
        </a:p>
      </dgm:t>
    </dgm:pt>
    <dgm:pt modelId="{D95558A3-2045-450C-8C8F-5D82B3B3BB9F}" type="sibTrans" cxnId="{9C4074BE-E5E9-4D9D-B7F8-461BD4CE0DFA}">
      <dgm:prSet/>
      <dgm:spPr/>
      <dgm:t>
        <a:bodyPr/>
        <a:lstStyle/>
        <a:p>
          <a:endParaRPr lang="en-US"/>
        </a:p>
      </dgm:t>
    </dgm:pt>
    <dgm:pt modelId="{310DFDCA-7BE2-4450-963C-25A32DB2F42D}">
      <dgm:prSet phldrT="[Text]"/>
      <dgm:spPr/>
      <dgm:t>
        <a:bodyPr/>
        <a:lstStyle/>
        <a:p>
          <a:r>
            <a:rPr lang="en-US" dirty="0" smtClean="0"/>
            <a:t>Outcomes on Student Achievement</a:t>
          </a:r>
          <a:endParaRPr lang="en-US" dirty="0"/>
        </a:p>
      </dgm:t>
    </dgm:pt>
    <dgm:pt modelId="{919A837D-FF35-4A08-9F6A-B01BDE581EEB}" type="parTrans" cxnId="{CC4F7B83-5DF9-403A-A76B-CD9B38AA8ED4}">
      <dgm:prSet/>
      <dgm:spPr/>
      <dgm:t>
        <a:bodyPr/>
        <a:lstStyle/>
        <a:p>
          <a:endParaRPr lang="en-US"/>
        </a:p>
      </dgm:t>
    </dgm:pt>
    <dgm:pt modelId="{E4A9F2EC-A50D-4FD4-8CC4-EB5FE5A14B04}" type="sibTrans" cxnId="{CC4F7B83-5DF9-403A-A76B-CD9B38AA8ED4}">
      <dgm:prSet/>
      <dgm:spPr/>
      <dgm:t>
        <a:bodyPr/>
        <a:lstStyle/>
        <a:p>
          <a:endParaRPr lang="en-US"/>
        </a:p>
      </dgm:t>
    </dgm:pt>
    <dgm:pt modelId="{2F21D29F-C43D-4ED6-A140-B41C5C0A1F27}" type="pres">
      <dgm:prSet presAssocID="{F3220AF1-4A10-49BF-B579-678C9496CDBE}" presName="Name0" presStyleCnt="0">
        <dgm:presLayoutVars>
          <dgm:dir/>
          <dgm:animLvl val="lvl"/>
          <dgm:resizeHandles val="exact"/>
        </dgm:presLayoutVars>
      </dgm:prSet>
      <dgm:spPr/>
      <dgm:t>
        <a:bodyPr/>
        <a:lstStyle/>
        <a:p>
          <a:endParaRPr lang="en-US"/>
        </a:p>
      </dgm:t>
    </dgm:pt>
    <dgm:pt modelId="{8C733EE1-06E6-404C-9A78-470A9C5C63F6}" type="pres">
      <dgm:prSet presAssocID="{D4634F6D-17C4-4B3C-88EB-CA3479CE611C}" presName="boxAndChildren" presStyleCnt="0"/>
      <dgm:spPr/>
    </dgm:pt>
    <dgm:pt modelId="{15E26450-A56F-4EEF-A430-4B63B8A30C7B}" type="pres">
      <dgm:prSet presAssocID="{D4634F6D-17C4-4B3C-88EB-CA3479CE611C}" presName="parentTextBox" presStyleLbl="node1" presStyleIdx="0" presStyleCnt="3"/>
      <dgm:spPr/>
      <dgm:t>
        <a:bodyPr/>
        <a:lstStyle/>
        <a:p>
          <a:endParaRPr lang="en-US"/>
        </a:p>
      </dgm:t>
    </dgm:pt>
    <dgm:pt modelId="{6466B966-3A68-49B5-B288-BF583D3402A7}" type="pres">
      <dgm:prSet presAssocID="{D4634F6D-17C4-4B3C-88EB-CA3479CE611C}" presName="entireBox" presStyleLbl="node1" presStyleIdx="0" presStyleCnt="3"/>
      <dgm:spPr/>
      <dgm:t>
        <a:bodyPr/>
        <a:lstStyle/>
        <a:p>
          <a:endParaRPr lang="en-US"/>
        </a:p>
      </dgm:t>
    </dgm:pt>
    <dgm:pt modelId="{ED2BCAC5-CC96-4461-9B31-C0516A6E633F}" type="pres">
      <dgm:prSet presAssocID="{D4634F6D-17C4-4B3C-88EB-CA3479CE611C}" presName="descendantBox" presStyleCnt="0"/>
      <dgm:spPr/>
    </dgm:pt>
    <dgm:pt modelId="{EFA0264F-20FA-4AEA-8594-BC23EA6D1188}" type="pres">
      <dgm:prSet presAssocID="{310DFDCA-7BE2-4450-963C-25A32DB2F42D}" presName="childTextBox" presStyleLbl="fgAccFollowNode1" presStyleIdx="0" presStyleCnt="3">
        <dgm:presLayoutVars>
          <dgm:bulletEnabled val="1"/>
        </dgm:presLayoutVars>
      </dgm:prSet>
      <dgm:spPr/>
      <dgm:t>
        <a:bodyPr/>
        <a:lstStyle/>
        <a:p>
          <a:endParaRPr lang="en-US"/>
        </a:p>
      </dgm:t>
    </dgm:pt>
    <dgm:pt modelId="{638FE369-F606-4CF2-B786-18E731178E64}" type="pres">
      <dgm:prSet presAssocID="{DC229409-76DE-4BE5-97CB-8619F5D36B7C}" presName="sp" presStyleCnt="0"/>
      <dgm:spPr/>
    </dgm:pt>
    <dgm:pt modelId="{5684C94A-B6F1-4A8B-99A6-25D52D288DE0}" type="pres">
      <dgm:prSet presAssocID="{B932AEF9-F7B3-48B4-8D4A-8C2431BE7D6E}" presName="arrowAndChildren" presStyleCnt="0"/>
      <dgm:spPr/>
    </dgm:pt>
    <dgm:pt modelId="{079F6609-D3DD-4A33-A09D-AD01714A7814}" type="pres">
      <dgm:prSet presAssocID="{B932AEF9-F7B3-48B4-8D4A-8C2431BE7D6E}" presName="parentTextArrow" presStyleLbl="node1" presStyleIdx="0" presStyleCnt="3"/>
      <dgm:spPr/>
      <dgm:t>
        <a:bodyPr/>
        <a:lstStyle/>
        <a:p>
          <a:endParaRPr lang="en-US"/>
        </a:p>
      </dgm:t>
    </dgm:pt>
    <dgm:pt modelId="{B46F9FE4-4E9F-49D3-8073-DFCA5CF961BA}" type="pres">
      <dgm:prSet presAssocID="{B932AEF9-F7B3-48B4-8D4A-8C2431BE7D6E}" presName="arrow" presStyleLbl="node1" presStyleIdx="1" presStyleCnt="3"/>
      <dgm:spPr/>
      <dgm:t>
        <a:bodyPr/>
        <a:lstStyle/>
        <a:p>
          <a:endParaRPr lang="en-US"/>
        </a:p>
      </dgm:t>
    </dgm:pt>
    <dgm:pt modelId="{C1E0C967-37E4-4ADE-9EEC-DE7FC2354711}" type="pres">
      <dgm:prSet presAssocID="{B932AEF9-F7B3-48B4-8D4A-8C2431BE7D6E}" presName="descendantArrow" presStyleCnt="0"/>
      <dgm:spPr/>
    </dgm:pt>
    <dgm:pt modelId="{760C7756-4741-432E-9EC0-76208ED058CF}" type="pres">
      <dgm:prSet presAssocID="{993A2FC2-4D8D-4536-869F-0DAC4FD6B43E}" presName="childTextArrow" presStyleLbl="fgAccFollowNode1" presStyleIdx="1" presStyleCnt="3">
        <dgm:presLayoutVars>
          <dgm:bulletEnabled val="1"/>
        </dgm:presLayoutVars>
      </dgm:prSet>
      <dgm:spPr/>
      <dgm:t>
        <a:bodyPr/>
        <a:lstStyle/>
        <a:p>
          <a:endParaRPr lang="en-US"/>
        </a:p>
      </dgm:t>
    </dgm:pt>
    <dgm:pt modelId="{394269F4-F4C6-4B70-95A7-38DABAD0CF84}" type="pres">
      <dgm:prSet presAssocID="{8B7AD091-D049-42A9-AE3C-D0E2F24470E2}" presName="sp" presStyleCnt="0"/>
      <dgm:spPr/>
    </dgm:pt>
    <dgm:pt modelId="{27D1AA3E-9823-4AEC-996C-165DD1655F52}" type="pres">
      <dgm:prSet presAssocID="{B1EB69B9-BAE0-4007-96E8-57DD4F3C2292}" presName="arrowAndChildren" presStyleCnt="0"/>
      <dgm:spPr/>
    </dgm:pt>
    <dgm:pt modelId="{5A9D32DF-7EA6-4F6E-B4AE-2CE6DEC67E58}" type="pres">
      <dgm:prSet presAssocID="{B1EB69B9-BAE0-4007-96E8-57DD4F3C2292}" presName="parentTextArrow" presStyleLbl="node1" presStyleIdx="1" presStyleCnt="3"/>
      <dgm:spPr/>
      <dgm:t>
        <a:bodyPr/>
        <a:lstStyle/>
        <a:p>
          <a:endParaRPr lang="en-US"/>
        </a:p>
      </dgm:t>
    </dgm:pt>
    <dgm:pt modelId="{B6DC23D7-7B74-4625-A389-5973DE0C38B6}" type="pres">
      <dgm:prSet presAssocID="{B1EB69B9-BAE0-4007-96E8-57DD4F3C2292}" presName="arrow" presStyleLbl="node1" presStyleIdx="2" presStyleCnt="3"/>
      <dgm:spPr/>
      <dgm:t>
        <a:bodyPr/>
        <a:lstStyle/>
        <a:p>
          <a:endParaRPr lang="en-US"/>
        </a:p>
      </dgm:t>
    </dgm:pt>
    <dgm:pt modelId="{10C4040F-F374-4866-95DD-09A97FA9017F}" type="pres">
      <dgm:prSet presAssocID="{B1EB69B9-BAE0-4007-96E8-57DD4F3C2292}" presName="descendantArrow" presStyleCnt="0"/>
      <dgm:spPr/>
    </dgm:pt>
    <dgm:pt modelId="{F36766F8-1F7F-4625-8E76-9AA9AB0EA386}" type="pres">
      <dgm:prSet presAssocID="{66287A53-7437-47AB-A8C7-FD9B2165CB03}" presName="childTextArrow" presStyleLbl="fgAccFollowNode1" presStyleIdx="2" presStyleCnt="3" custScaleX="2000000">
        <dgm:presLayoutVars>
          <dgm:bulletEnabled val="1"/>
        </dgm:presLayoutVars>
      </dgm:prSet>
      <dgm:spPr/>
      <dgm:t>
        <a:bodyPr/>
        <a:lstStyle/>
        <a:p>
          <a:endParaRPr lang="en-US"/>
        </a:p>
      </dgm:t>
    </dgm:pt>
  </dgm:ptLst>
  <dgm:cxnLst>
    <dgm:cxn modelId="{9690C4B7-5D67-480B-BAFD-C2EBF137E290}" type="presOf" srcId="{B932AEF9-F7B3-48B4-8D4A-8C2431BE7D6E}" destId="{079F6609-D3DD-4A33-A09D-AD01714A7814}" srcOrd="0" destOrd="0" presId="urn:microsoft.com/office/officeart/2005/8/layout/process4"/>
    <dgm:cxn modelId="{E089E167-271D-4876-B9E7-C02A052BFDBD}" type="presOf" srcId="{66287A53-7437-47AB-A8C7-FD9B2165CB03}" destId="{F36766F8-1F7F-4625-8E76-9AA9AB0EA386}" srcOrd="0" destOrd="0" presId="urn:microsoft.com/office/officeart/2005/8/layout/process4"/>
    <dgm:cxn modelId="{A7B4DD8E-99CD-47B5-8404-12F37C79BE00}" type="presOf" srcId="{F3220AF1-4A10-49BF-B579-678C9496CDBE}" destId="{2F21D29F-C43D-4ED6-A140-B41C5C0A1F27}" srcOrd="0" destOrd="0" presId="urn:microsoft.com/office/officeart/2005/8/layout/process4"/>
    <dgm:cxn modelId="{14FCA860-9783-4F59-BBE8-496BC5D896B4}" srcId="{F3220AF1-4A10-49BF-B579-678C9496CDBE}" destId="{B932AEF9-F7B3-48B4-8D4A-8C2431BE7D6E}" srcOrd="1" destOrd="0" parTransId="{0E1C7475-E56D-4762-BF77-4862B0AD8B02}" sibTransId="{DC229409-76DE-4BE5-97CB-8619F5D36B7C}"/>
    <dgm:cxn modelId="{F824D558-B7FB-4DF8-9C63-FA68998094B2}" type="presOf" srcId="{B1EB69B9-BAE0-4007-96E8-57DD4F3C2292}" destId="{5A9D32DF-7EA6-4F6E-B4AE-2CE6DEC67E58}" srcOrd="0" destOrd="0" presId="urn:microsoft.com/office/officeart/2005/8/layout/process4"/>
    <dgm:cxn modelId="{CC4F7B83-5DF9-403A-A76B-CD9B38AA8ED4}" srcId="{D4634F6D-17C4-4B3C-88EB-CA3479CE611C}" destId="{310DFDCA-7BE2-4450-963C-25A32DB2F42D}" srcOrd="0" destOrd="0" parTransId="{919A837D-FF35-4A08-9F6A-B01BDE581EEB}" sibTransId="{E4A9F2EC-A50D-4FD4-8CC4-EB5FE5A14B04}"/>
    <dgm:cxn modelId="{1151C03D-C89D-4F91-8D34-553E72C09666}" srcId="{B1EB69B9-BAE0-4007-96E8-57DD4F3C2292}" destId="{66287A53-7437-47AB-A8C7-FD9B2165CB03}" srcOrd="0" destOrd="0" parTransId="{8039D2C1-E36A-4533-BDAE-DF8C2411EA62}" sibTransId="{7BBB54DA-6EF3-45DC-BFAC-1638F5E94C9E}"/>
    <dgm:cxn modelId="{5AA2FAE6-25FD-456F-9528-9E26E1F4A1A4}" srcId="{F3220AF1-4A10-49BF-B579-678C9496CDBE}" destId="{B1EB69B9-BAE0-4007-96E8-57DD4F3C2292}" srcOrd="0" destOrd="0" parTransId="{952CC790-0C1F-491F-B0BA-B96F197C6E42}" sibTransId="{8B7AD091-D049-42A9-AE3C-D0E2F24470E2}"/>
    <dgm:cxn modelId="{8DEC0223-1BF6-409D-89FC-AB6080AFE8BD}" type="presOf" srcId="{B932AEF9-F7B3-48B4-8D4A-8C2431BE7D6E}" destId="{B46F9FE4-4E9F-49D3-8073-DFCA5CF961BA}" srcOrd="1" destOrd="0" presId="urn:microsoft.com/office/officeart/2005/8/layout/process4"/>
    <dgm:cxn modelId="{7170882B-AE89-4199-9A27-813C13D91521}" type="presOf" srcId="{B1EB69B9-BAE0-4007-96E8-57DD4F3C2292}" destId="{B6DC23D7-7B74-4625-A389-5973DE0C38B6}" srcOrd="1" destOrd="0" presId="urn:microsoft.com/office/officeart/2005/8/layout/process4"/>
    <dgm:cxn modelId="{DF27FE86-B5F8-42D8-9570-4304589F38F4}" type="presOf" srcId="{D4634F6D-17C4-4B3C-88EB-CA3479CE611C}" destId="{15E26450-A56F-4EEF-A430-4B63B8A30C7B}" srcOrd="0" destOrd="0" presId="urn:microsoft.com/office/officeart/2005/8/layout/process4"/>
    <dgm:cxn modelId="{20FD2626-58DE-48EE-A9DD-5C031E273C28}" type="presOf" srcId="{310DFDCA-7BE2-4450-963C-25A32DB2F42D}" destId="{EFA0264F-20FA-4AEA-8594-BC23EA6D1188}" srcOrd="0" destOrd="0" presId="urn:microsoft.com/office/officeart/2005/8/layout/process4"/>
    <dgm:cxn modelId="{1EB431C2-0C40-4B54-A0FB-779334C3DC27}" srcId="{B932AEF9-F7B3-48B4-8D4A-8C2431BE7D6E}" destId="{993A2FC2-4D8D-4536-869F-0DAC4FD6B43E}" srcOrd="0" destOrd="0" parTransId="{09C090A0-B55C-47E1-B12E-073584616E43}" sibTransId="{1AA1230E-0338-44B0-BB3A-A9D95DAA8C98}"/>
    <dgm:cxn modelId="{FB166A8C-A7B1-4016-8378-4D699C85B609}" type="presOf" srcId="{D4634F6D-17C4-4B3C-88EB-CA3479CE611C}" destId="{6466B966-3A68-49B5-B288-BF583D3402A7}" srcOrd="1" destOrd="0" presId="urn:microsoft.com/office/officeart/2005/8/layout/process4"/>
    <dgm:cxn modelId="{D07A2FB2-0E56-452C-927E-D478AB5C3699}" type="presOf" srcId="{993A2FC2-4D8D-4536-869F-0DAC4FD6B43E}" destId="{760C7756-4741-432E-9EC0-76208ED058CF}" srcOrd="0" destOrd="0" presId="urn:microsoft.com/office/officeart/2005/8/layout/process4"/>
    <dgm:cxn modelId="{9C4074BE-E5E9-4D9D-B7F8-461BD4CE0DFA}" srcId="{F3220AF1-4A10-49BF-B579-678C9496CDBE}" destId="{D4634F6D-17C4-4B3C-88EB-CA3479CE611C}" srcOrd="2" destOrd="0" parTransId="{153F1E2C-F4DA-4745-B316-365B432F00D3}" sibTransId="{D95558A3-2045-450C-8C8F-5D82B3B3BB9F}"/>
    <dgm:cxn modelId="{11415A5F-AB64-4CD6-83DE-21CCCF6127DE}" type="presParOf" srcId="{2F21D29F-C43D-4ED6-A140-B41C5C0A1F27}" destId="{8C733EE1-06E6-404C-9A78-470A9C5C63F6}" srcOrd="0" destOrd="0" presId="urn:microsoft.com/office/officeart/2005/8/layout/process4"/>
    <dgm:cxn modelId="{3EBE24A4-22C1-4ECA-B959-5A98DCC94D55}" type="presParOf" srcId="{8C733EE1-06E6-404C-9A78-470A9C5C63F6}" destId="{15E26450-A56F-4EEF-A430-4B63B8A30C7B}" srcOrd="0" destOrd="0" presId="urn:microsoft.com/office/officeart/2005/8/layout/process4"/>
    <dgm:cxn modelId="{602A1B6E-BC38-49C7-84BC-301083A7C106}" type="presParOf" srcId="{8C733EE1-06E6-404C-9A78-470A9C5C63F6}" destId="{6466B966-3A68-49B5-B288-BF583D3402A7}" srcOrd="1" destOrd="0" presId="urn:microsoft.com/office/officeart/2005/8/layout/process4"/>
    <dgm:cxn modelId="{C87A06B6-D4E0-4391-8504-D1759951B800}" type="presParOf" srcId="{8C733EE1-06E6-404C-9A78-470A9C5C63F6}" destId="{ED2BCAC5-CC96-4461-9B31-C0516A6E633F}" srcOrd="2" destOrd="0" presId="urn:microsoft.com/office/officeart/2005/8/layout/process4"/>
    <dgm:cxn modelId="{9C23CB34-8497-49BF-AC34-C094D9E01D18}" type="presParOf" srcId="{ED2BCAC5-CC96-4461-9B31-C0516A6E633F}" destId="{EFA0264F-20FA-4AEA-8594-BC23EA6D1188}" srcOrd="0" destOrd="0" presId="urn:microsoft.com/office/officeart/2005/8/layout/process4"/>
    <dgm:cxn modelId="{6897C3D6-21AD-4B8A-AAF2-30423145B81F}" type="presParOf" srcId="{2F21D29F-C43D-4ED6-A140-B41C5C0A1F27}" destId="{638FE369-F606-4CF2-B786-18E731178E64}" srcOrd="1" destOrd="0" presId="urn:microsoft.com/office/officeart/2005/8/layout/process4"/>
    <dgm:cxn modelId="{0C9D8001-CEF4-4E2D-9881-5FC974580ADA}" type="presParOf" srcId="{2F21D29F-C43D-4ED6-A140-B41C5C0A1F27}" destId="{5684C94A-B6F1-4A8B-99A6-25D52D288DE0}" srcOrd="2" destOrd="0" presId="urn:microsoft.com/office/officeart/2005/8/layout/process4"/>
    <dgm:cxn modelId="{8E0FB9D4-2EC5-43CE-8ECE-74CF5E762F69}" type="presParOf" srcId="{5684C94A-B6F1-4A8B-99A6-25D52D288DE0}" destId="{079F6609-D3DD-4A33-A09D-AD01714A7814}" srcOrd="0" destOrd="0" presId="urn:microsoft.com/office/officeart/2005/8/layout/process4"/>
    <dgm:cxn modelId="{9EB669D4-AD74-4052-9E7D-EE7AF4DC1338}" type="presParOf" srcId="{5684C94A-B6F1-4A8B-99A6-25D52D288DE0}" destId="{B46F9FE4-4E9F-49D3-8073-DFCA5CF961BA}" srcOrd="1" destOrd="0" presId="urn:microsoft.com/office/officeart/2005/8/layout/process4"/>
    <dgm:cxn modelId="{B6B3CA1A-8D84-4A07-9F03-CB3DED9DEE98}" type="presParOf" srcId="{5684C94A-B6F1-4A8B-99A6-25D52D288DE0}" destId="{C1E0C967-37E4-4ADE-9EEC-DE7FC2354711}" srcOrd="2" destOrd="0" presId="urn:microsoft.com/office/officeart/2005/8/layout/process4"/>
    <dgm:cxn modelId="{724C2DF5-7F0C-4A30-874E-480B02470770}" type="presParOf" srcId="{C1E0C967-37E4-4ADE-9EEC-DE7FC2354711}" destId="{760C7756-4741-432E-9EC0-76208ED058CF}" srcOrd="0" destOrd="0" presId="urn:microsoft.com/office/officeart/2005/8/layout/process4"/>
    <dgm:cxn modelId="{5A3E5B9E-2DBB-4428-9D77-B9C75B5C6B6F}" type="presParOf" srcId="{2F21D29F-C43D-4ED6-A140-B41C5C0A1F27}" destId="{394269F4-F4C6-4B70-95A7-38DABAD0CF84}" srcOrd="3" destOrd="0" presId="urn:microsoft.com/office/officeart/2005/8/layout/process4"/>
    <dgm:cxn modelId="{4A31B107-4A2F-4EBF-9E2B-C58F5920E651}" type="presParOf" srcId="{2F21D29F-C43D-4ED6-A140-B41C5C0A1F27}" destId="{27D1AA3E-9823-4AEC-996C-165DD1655F52}" srcOrd="4" destOrd="0" presId="urn:microsoft.com/office/officeart/2005/8/layout/process4"/>
    <dgm:cxn modelId="{88D4B515-6D99-42F8-961C-E956099A699A}" type="presParOf" srcId="{27D1AA3E-9823-4AEC-996C-165DD1655F52}" destId="{5A9D32DF-7EA6-4F6E-B4AE-2CE6DEC67E58}" srcOrd="0" destOrd="0" presId="urn:microsoft.com/office/officeart/2005/8/layout/process4"/>
    <dgm:cxn modelId="{6586B985-EC47-4155-948E-7D393C84D8D7}" type="presParOf" srcId="{27D1AA3E-9823-4AEC-996C-165DD1655F52}" destId="{B6DC23D7-7B74-4625-A389-5973DE0C38B6}" srcOrd="1" destOrd="0" presId="urn:microsoft.com/office/officeart/2005/8/layout/process4"/>
    <dgm:cxn modelId="{53BF4CFC-6875-40D9-9462-7CAD8985F176}" type="presParOf" srcId="{27D1AA3E-9823-4AEC-996C-165DD1655F52}" destId="{10C4040F-F374-4866-95DD-09A97FA9017F}" srcOrd="2" destOrd="0" presId="urn:microsoft.com/office/officeart/2005/8/layout/process4"/>
    <dgm:cxn modelId="{61B9C15F-6D29-4BCF-B539-C98D190167F0}" type="presParOf" srcId="{10C4040F-F374-4866-95DD-09A97FA9017F}" destId="{F36766F8-1F7F-4625-8E76-9AA9AB0EA38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220AF1-4A10-49BF-B579-678C9496CDBE}"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B1EB69B9-BAE0-4007-96E8-57DD4F3C2292}">
      <dgm:prSet phldrT="[Text]"/>
      <dgm:spPr/>
      <dgm:t>
        <a:bodyPr/>
        <a:lstStyle/>
        <a:p>
          <a:r>
            <a:rPr lang="en-US" b="1" dirty="0" smtClean="0"/>
            <a:t>IF</a:t>
          </a:r>
          <a:r>
            <a:rPr lang="en-US" dirty="0" smtClean="0"/>
            <a:t> we… </a:t>
          </a:r>
          <a:endParaRPr lang="en-US" dirty="0"/>
        </a:p>
      </dgm:t>
    </dgm:pt>
    <dgm:pt modelId="{952CC790-0C1F-491F-B0BA-B96F197C6E42}" type="parTrans" cxnId="{5AA2FAE6-25FD-456F-9528-9E26E1F4A1A4}">
      <dgm:prSet/>
      <dgm:spPr/>
      <dgm:t>
        <a:bodyPr/>
        <a:lstStyle/>
        <a:p>
          <a:endParaRPr lang="en-US"/>
        </a:p>
      </dgm:t>
    </dgm:pt>
    <dgm:pt modelId="{8B7AD091-D049-42A9-AE3C-D0E2F24470E2}" type="sibTrans" cxnId="{5AA2FAE6-25FD-456F-9528-9E26E1F4A1A4}">
      <dgm:prSet/>
      <dgm:spPr/>
      <dgm:t>
        <a:bodyPr/>
        <a:lstStyle/>
        <a:p>
          <a:endParaRPr lang="en-US"/>
        </a:p>
      </dgm:t>
    </dgm:pt>
    <dgm:pt modelId="{66287A53-7437-47AB-A8C7-FD9B2165CB03}">
      <dgm:prSet phldrT="[Text]"/>
      <dgm:spPr/>
      <dgm:t>
        <a:bodyPr/>
        <a:lstStyle/>
        <a:p>
          <a:r>
            <a:rPr lang="en-US" dirty="0" smtClean="0"/>
            <a:t>Actions we take</a:t>
          </a:r>
          <a:endParaRPr lang="en-US" dirty="0"/>
        </a:p>
      </dgm:t>
    </dgm:pt>
    <dgm:pt modelId="{8039D2C1-E36A-4533-BDAE-DF8C2411EA62}" type="parTrans" cxnId="{1151C03D-C89D-4F91-8D34-553E72C09666}">
      <dgm:prSet/>
      <dgm:spPr/>
      <dgm:t>
        <a:bodyPr/>
        <a:lstStyle/>
        <a:p>
          <a:endParaRPr lang="en-US"/>
        </a:p>
      </dgm:t>
    </dgm:pt>
    <dgm:pt modelId="{7BBB54DA-6EF3-45DC-BFAC-1638F5E94C9E}" type="sibTrans" cxnId="{1151C03D-C89D-4F91-8D34-553E72C09666}">
      <dgm:prSet/>
      <dgm:spPr/>
      <dgm:t>
        <a:bodyPr/>
        <a:lstStyle/>
        <a:p>
          <a:endParaRPr lang="en-US"/>
        </a:p>
      </dgm:t>
    </dgm:pt>
    <dgm:pt modelId="{B932AEF9-F7B3-48B4-8D4A-8C2431BE7D6E}">
      <dgm:prSet phldrT="[Text]"/>
      <dgm:spPr/>
      <dgm:t>
        <a:bodyPr/>
        <a:lstStyle/>
        <a:p>
          <a:r>
            <a:rPr lang="en-US" b="1" dirty="0" smtClean="0"/>
            <a:t>THEN</a:t>
          </a:r>
          <a:r>
            <a:rPr lang="en-US" dirty="0" smtClean="0"/>
            <a:t>… </a:t>
          </a:r>
          <a:endParaRPr lang="en-US" dirty="0"/>
        </a:p>
      </dgm:t>
    </dgm:pt>
    <dgm:pt modelId="{0E1C7475-E56D-4762-BF77-4862B0AD8B02}" type="parTrans" cxnId="{14FCA860-9783-4F59-BBE8-496BC5D896B4}">
      <dgm:prSet/>
      <dgm:spPr/>
      <dgm:t>
        <a:bodyPr/>
        <a:lstStyle/>
        <a:p>
          <a:endParaRPr lang="en-US"/>
        </a:p>
      </dgm:t>
    </dgm:pt>
    <dgm:pt modelId="{DC229409-76DE-4BE5-97CB-8619F5D36B7C}" type="sibTrans" cxnId="{14FCA860-9783-4F59-BBE8-496BC5D896B4}">
      <dgm:prSet/>
      <dgm:spPr/>
      <dgm:t>
        <a:bodyPr/>
        <a:lstStyle/>
        <a:p>
          <a:endParaRPr lang="en-US"/>
        </a:p>
      </dgm:t>
    </dgm:pt>
    <dgm:pt modelId="{993A2FC2-4D8D-4536-869F-0DAC4FD6B43E}">
      <dgm:prSet phldrT="[Text]"/>
      <dgm:spPr/>
      <dgm:t>
        <a:bodyPr/>
        <a:lstStyle/>
        <a:p>
          <a:r>
            <a:rPr lang="en-US" dirty="0" smtClean="0"/>
            <a:t>Impact on program</a:t>
          </a:r>
          <a:endParaRPr lang="en-US" dirty="0"/>
        </a:p>
      </dgm:t>
    </dgm:pt>
    <dgm:pt modelId="{09C090A0-B55C-47E1-B12E-073584616E43}" type="parTrans" cxnId="{1EB431C2-0C40-4B54-A0FB-779334C3DC27}">
      <dgm:prSet/>
      <dgm:spPr/>
      <dgm:t>
        <a:bodyPr/>
        <a:lstStyle/>
        <a:p>
          <a:endParaRPr lang="en-US"/>
        </a:p>
      </dgm:t>
    </dgm:pt>
    <dgm:pt modelId="{1AA1230E-0338-44B0-BB3A-A9D95DAA8C98}" type="sibTrans" cxnId="{1EB431C2-0C40-4B54-A0FB-779334C3DC27}">
      <dgm:prSet/>
      <dgm:spPr/>
      <dgm:t>
        <a:bodyPr/>
        <a:lstStyle/>
        <a:p>
          <a:endParaRPr lang="en-US"/>
        </a:p>
      </dgm:t>
    </dgm:pt>
    <dgm:pt modelId="{D4634F6D-17C4-4B3C-88EB-CA3479CE611C}">
      <dgm:prSet phldrT="[Text]"/>
      <dgm:spPr/>
      <dgm:t>
        <a:bodyPr/>
        <a:lstStyle/>
        <a:p>
          <a:r>
            <a:rPr lang="en-US" b="1" dirty="0" smtClean="0"/>
            <a:t>GOALS</a:t>
          </a:r>
          <a:endParaRPr lang="en-US" b="1" dirty="0"/>
        </a:p>
      </dgm:t>
    </dgm:pt>
    <dgm:pt modelId="{153F1E2C-F4DA-4745-B316-365B432F00D3}" type="parTrans" cxnId="{9C4074BE-E5E9-4D9D-B7F8-461BD4CE0DFA}">
      <dgm:prSet/>
      <dgm:spPr/>
      <dgm:t>
        <a:bodyPr/>
        <a:lstStyle/>
        <a:p>
          <a:endParaRPr lang="en-US"/>
        </a:p>
      </dgm:t>
    </dgm:pt>
    <dgm:pt modelId="{D95558A3-2045-450C-8C8F-5D82B3B3BB9F}" type="sibTrans" cxnId="{9C4074BE-E5E9-4D9D-B7F8-461BD4CE0DFA}">
      <dgm:prSet/>
      <dgm:spPr/>
      <dgm:t>
        <a:bodyPr/>
        <a:lstStyle/>
        <a:p>
          <a:endParaRPr lang="en-US"/>
        </a:p>
      </dgm:t>
    </dgm:pt>
    <dgm:pt modelId="{310DFDCA-7BE2-4450-963C-25A32DB2F42D}">
      <dgm:prSet phldrT="[Text]"/>
      <dgm:spPr/>
      <dgm:t>
        <a:bodyPr/>
        <a:lstStyle/>
        <a:p>
          <a:r>
            <a:rPr lang="en-US" dirty="0" smtClean="0"/>
            <a:t>Outcomes on Student Achievement</a:t>
          </a:r>
          <a:endParaRPr lang="en-US" dirty="0"/>
        </a:p>
      </dgm:t>
    </dgm:pt>
    <dgm:pt modelId="{919A837D-FF35-4A08-9F6A-B01BDE581EEB}" type="parTrans" cxnId="{CC4F7B83-5DF9-403A-A76B-CD9B38AA8ED4}">
      <dgm:prSet/>
      <dgm:spPr/>
      <dgm:t>
        <a:bodyPr/>
        <a:lstStyle/>
        <a:p>
          <a:endParaRPr lang="en-US"/>
        </a:p>
      </dgm:t>
    </dgm:pt>
    <dgm:pt modelId="{E4A9F2EC-A50D-4FD4-8CC4-EB5FE5A14B04}" type="sibTrans" cxnId="{CC4F7B83-5DF9-403A-A76B-CD9B38AA8ED4}">
      <dgm:prSet/>
      <dgm:spPr/>
      <dgm:t>
        <a:bodyPr/>
        <a:lstStyle/>
        <a:p>
          <a:endParaRPr lang="en-US"/>
        </a:p>
      </dgm:t>
    </dgm:pt>
    <dgm:pt modelId="{2F21D29F-C43D-4ED6-A140-B41C5C0A1F27}" type="pres">
      <dgm:prSet presAssocID="{F3220AF1-4A10-49BF-B579-678C9496CDBE}" presName="Name0" presStyleCnt="0">
        <dgm:presLayoutVars>
          <dgm:dir/>
          <dgm:animLvl val="lvl"/>
          <dgm:resizeHandles val="exact"/>
        </dgm:presLayoutVars>
      </dgm:prSet>
      <dgm:spPr/>
      <dgm:t>
        <a:bodyPr/>
        <a:lstStyle/>
        <a:p>
          <a:endParaRPr lang="en-US"/>
        </a:p>
      </dgm:t>
    </dgm:pt>
    <dgm:pt modelId="{8C733EE1-06E6-404C-9A78-470A9C5C63F6}" type="pres">
      <dgm:prSet presAssocID="{D4634F6D-17C4-4B3C-88EB-CA3479CE611C}" presName="boxAndChildren" presStyleCnt="0"/>
      <dgm:spPr/>
    </dgm:pt>
    <dgm:pt modelId="{15E26450-A56F-4EEF-A430-4B63B8A30C7B}" type="pres">
      <dgm:prSet presAssocID="{D4634F6D-17C4-4B3C-88EB-CA3479CE611C}" presName="parentTextBox" presStyleLbl="node1" presStyleIdx="0" presStyleCnt="3"/>
      <dgm:spPr/>
      <dgm:t>
        <a:bodyPr/>
        <a:lstStyle/>
        <a:p>
          <a:endParaRPr lang="en-US"/>
        </a:p>
      </dgm:t>
    </dgm:pt>
    <dgm:pt modelId="{6466B966-3A68-49B5-B288-BF583D3402A7}" type="pres">
      <dgm:prSet presAssocID="{D4634F6D-17C4-4B3C-88EB-CA3479CE611C}" presName="entireBox" presStyleLbl="node1" presStyleIdx="0" presStyleCnt="3"/>
      <dgm:spPr/>
      <dgm:t>
        <a:bodyPr/>
        <a:lstStyle/>
        <a:p>
          <a:endParaRPr lang="en-US"/>
        </a:p>
      </dgm:t>
    </dgm:pt>
    <dgm:pt modelId="{ED2BCAC5-CC96-4461-9B31-C0516A6E633F}" type="pres">
      <dgm:prSet presAssocID="{D4634F6D-17C4-4B3C-88EB-CA3479CE611C}" presName="descendantBox" presStyleCnt="0"/>
      <dgm:spPr/>
    </dgm:pt>
    <dgm:pt modelId="{EFA0264F-20FA-4AEA-8594-BC23EA6D1188}" type="pres">
      <dgm:prSet presAssocID="{310DFDCA-7BE2-4450-963C-25A32DB2F42D}" presName="childTextBox" presStyleLbl="fgAccFollowNode1" presStyleIdx="0" presStyleCnt="3">
        <dgm:presLayoutVars>
          <dgm:bulletEnabled val="1"/>
        </dgm:presLayoutVars>
      </dgm:prSet>
      <dgm:spPr/>
      <dgm:t>
        <a:bodyPr/>
        <a:lstStyle/>
        <a:p>
          <a:endParaRPr lang="en-US"/>
        </a:p>
      </dgm:t>
    </dgm:pt>
    <dgm:pt modelId="{638FE369-F606-4CF2-B786-18E731178E64}" type="pres">
      <dgm:prSet presAssocID="{DC229409-76DE-4BE5-97CB-8619F5D36B7C}" presName="sp" presStyleCnt="0"/>
      <dgm:spPr/>
    </dgm:pt>
    <dgm:pt modelId="{5684C94A-B6F1-4A8B-99A6-25D52D288DE0}" type="pres">
      <dgm:prSet presAssocID="{B932AEF9-F7B3-48B4-8D4A-8C2431BE7D6E}" presName="arrowAndChildren" presStyleCnt="0"/>
      <dgm:spPr/>
    </dgm:pt>
    <dgm:pt modelId="{079F6609-D3DD-4A33-A09D-AD01714A7814}" type="pres">
      <dgm:prSet presAssocID="{B932AEF9-F7B3-48B4-8D4A-8C2431BE7D6E}" presName="parentTextArrow" presStyleLbl="node1" presStyleIdx="0" presStyleCnt="3"/>
      <dgm:spPr/>
      <dgm:t>
        <a:bodyPr/>
        <a:lstStyle/>
        <a:p>
          <a:endParaRPr lang="en-US"/>
        </a:p>
      </dgm:t>
    </dgm:pt>
    <dgm:pt modelId="{B46F9FE4-4E9F-49D3-8073-DFCA5CF961BA}" type="pres">
      <dgm:prSet presAssocID="{B932AEF9-F7B3-48B4-8D4A-8C2431BE7D6E}" presName="arrow" presStyleLbl="node1" presStyleIdx="1" presStyleCnt="3"/>
      <dgm:spPr/>
      <dgm:t>
        <a:bodyPr/>
        <a:lstStyle/>
        <a:p>
          <a:endParaRPr lang="en-US"/>
        </a:p>
      </dgm:t>
    </dgm:pt>
    <dgm:pt modelId="{C1E0C967-37E4-4ADE-9EEC-DE7FC2354711}" type="pres">
      <dgm:prSet presAssocID="{B932AEF9-F7B3-48B4-8D4A-8C2431BE7D6E}" presName="descendantArrow" presStyleCnt="0"/>
      <dgm:spPr/>
    </dgm:pt>
    <dgm:pt modelId="{760C7756-4741-432E-9EC0-76208ED058CF}" type="pres">
      <dgm:prSet presAssocID="{993A2FC2-4D8D-4536-869F-0DAC4FD6B43E}" presName="childTextArrow" presStyleLbl="fgAccFollowNode1" presStyleIdx="1" presStyleCnt="3">
        <dgm:presLayoutVars>
          <dgm:bulletEnabled val="1"/>
        </dgm:presLayoutVars>
      </dgm:prSet>
      <dgm:spPr/>
      <dgm:t>
        <a:bodyPr/>
        <a:lstStyle/>
        <a:p>
          <a:endParaRPr lang="en-US"/>
        </a:p>
      </dgm:t>
    </dgm:pt>
    <dgm:pt modelId="{394269F4-F4C6-4B70-95A7-38DABAD0CF84}" type="pres">
      <dgm:prSet presAssocID="{8B7AD091-D049-42A9-AE3C-D0E2F24470E2}" presName="sp" presStyleCnt="0"/>
      <dgm:spPr/>
    </dgm:pt>
    <dgm:pt modelId="{27D1AA3E-9823-4AEC-996C-165DD1655F52}" type="pres">
      <dgm:prSet presAssocID="{B1EB69B9-BAE0-4007-96E8-57DD4F3C2292}" presName="arrowAndChildren" presStyleCnt="0"/>
      <dgm:spPr/>
    </dgm:pt>
    <dgm:pt modelId="{5A9D32DF-7EA6-4F6E-B4AE-2CE6DEC67E58}" type="pres">
      <dgm:prSet presAssocID="{B1EB69B9-BAE0-4007-96E8-57DD4F3C2292}" presName="parentTextArrow" presStyleLbl="node1" presStyleIdx="1" presStyleCnt="3"/>
      <dgm:spPr/>
      <dgm:t>
        <a:bodyPr/>
        <a:lstStyle/>
        <a:p>
          <a:endParaRPr lang="en-US"/>
        </a:p>
      </dgm:t>
    </dgm:pt>
    <dgm:pt modelId="{B6DC23D7-7B74-4625-A389-5973DE0C38B6}" type="pres">
      <dgm:prSet presAssocID="{B1EB69B9-BAE0-4007-96E8-57DD4F3C2292}" presName="arrow" presStyleLbl="node1" presStyleIdx="2" presStyleCnt="3"/>
      <dgm:spPr/>
      <dgm:t>
        <a:bodyPr/>
        <a:lstStyle/>
        <a:p>
          <a:endParaRPr lang="en-US"/>
        </a:p>
      </dgm:t>
    </dgm:pt>
    <dgm:pt modelId="{10C4040F-F374-4866-95DD-09A97FA9017F}" type="pres">
      <dgm:prSet presAssocID="{B1EB69B9-BAE0-4007-96E8-57DD4F3C2292}" presName="descendantArrow" presStyleCnt="0"/>
      <dgm:spPr/>
    </dgm:pt>
    <dgm:pt modelId="{F36766F8-1F7F-4625-8E76-9AA9AB0EA386}" type="pres">
      <dgm:prSet presAssocID="{66287A53-7437-47AB-A8C7-FD9B2165CB03}" presName="childTextArrow" presStyleLbl="fgAccFollowNode1" presStyleIdx="2" presStyleCnt="3" custScaleX="2000000">
        <dgm:presLayoutVars>
          <dgm:bulletEnabled val="1"/>
        </dgm:presLayoutVars>
      </dgm:prSet>
      <dgm:spPr/>
      <dgm:t>
        <a:bodyPr/>
        <a:lstStyle/>
        <a:p>
          <a:endParaRPr lang="en-US"/>
        </a:p>
      </dgm:t>
    </dgm:pt>
  </dgm:ptLst>
  <dgm:cxnLst>
    <dgm:cxn modelId="{FCED0DAE-1C47-4B09-953B-B734E9BE5784}" type="presOf" srcId="{D4634F6D-17C4-4B3C-88EB-CA3479CE611C}" destId="{6466B966-3A68-49B5-B288-BF583D3402A7}" srcOrd="1" destOrd="0" presId="urn:microsoft.com/office/officeart/2005/8/layout/process4"/>
    <dgm:cxn modelId="{6747DC93-F19F-4A98-BA03-84B43A17B9B8}" type="presOf" srcId="{B932AEF9-F7B3-48B4-8D4A-8C2431BE7D6E}" destId="{B46F9FE4-4E9F-49D3-8073-DFCA5CF961BA}" srcOrd="1" destOrd="0" presId="urn:microsoft.com/office/officeart/2005/8/layout/process4"/>
    <dgm:cxn modelId="{6A53117B-05F1-4DF0-AD2F-67BDC083BA84}" type="presOf" srcId="{B1EB69B9-BAE0-4007-96E8-57DD4F3C2292}" destId="{5A9D32DF-7EA6-4F6E-B4AE-2CE6DEC67E58}" srcOrd="0" destOrd="0" presId="urn:microsoft.com/office/officeart/2005/8/layout/process4"/>
    <dgm:cxn modelId="{E66DF530-D7A7-4F8D-844A-850C55A68FC3}" type="presOf" srcId="{D4634F6D-17C4-4B3C-88EB-CA3479CE611C}" destId="{15E26450-A56F-4EEF-A430-4B63B8A30C7B}" srcOrd="0" destOrd="0" presId="urn:microsoft.com/office/officeart/2005/8/layout/process4"/>
    <dgm:cxn modelId="{14FCA860-9783-4F59-BBE8-496BC5D896B4}" srcId="{F3220AF1-4A10-49BF-B579-678C9496CDBE}" destId="{B932AEF9-F7B3-48B4-8D4A-8C2431BE7D6E}" srcOrd="1" destOrd="0" parTransId="{0E1C7475-E56D-4762-BF77-4862B0AD8B02}" sibTransId="{DC229409-76DE-4BE5-97CB-8619F5D36B7C}"/>
    <dgm:cxn modelId="{CC4F7B83-5DF9-403A-A76B-CD9B38AA8ED4}" srcId="{D4634F6D-17C4-4B3C-88EB-CA3479CE611C}" destId="{310DFDCA-7BE2-4450-963C-25A32DB2F42D}" srcOrd="0" destOrd="0" parTransId="{919A837D-FF35-4A08-9F6A-B01BDE581EEB}" sibTransId="{E4A9F2EC-A50D-4FD4-8CC4-EB5FE5A14B04}"/>
    <dgm:cxn modelId="{69E6E7EB-7697-439F-BDCE-5A7C57F0F612}" type="presOf" srcId="{310DFDCA-7BE2-4450-963C-25A32DB2F42D}" destId="{EFA0264F-20FA-4AEA-8594-BC23EA6D1188}" srcOrd="0" destOrd="0" presId="urn:microsoft.com/office/officeart/2005/8/layout/process4"/>
    <dgm:cxn modelId="{1151C03D-C89D-4F91-8D34-553E72C09666}" srcId="{B1EB69B9-BAE0-4007-96E8-57DD4F3C2292}" destId="{66287A53-7437-47AB-A8C7-FD9B2165CB03}" srcOrd="0" destOrd="0" parTransId="{8039D2C1-E36A-4533-BDAE-DF8C2411EA62}" sibTransId="{7BBB54DA-6EF3-45DC-BFAC-1638F5E94C9E}"/>
    <dgm:cxn modelId="{5AA2FAE6-25FD-456F-9528-9E26E1F4A1A4}" srcId="{F3220AF1-4A10-49BF-B579-678C9496CDBE}" destId="{B1EB69B9-BAE0-4007-96E8-57DD4F3C2292}" srcOrd="0" destOrd="0" parTransId="{952CC790-0C1F-491F-B0BA-B96F197C6E42}" sibTransId="{8B7AD091-D049-42A9-AE3C-D0E2F24470E2}"/>
    <dgm:cxn modelId="{2E943BDD-93FE-43B0-9333-4B8671DE333D}" type="presOf" srcId="{B1EB69B9-BAE0-4007-96E8-57DD4F3C2292}" destId="{B6DC23D7-7B74-4625-A389-5973DE0C38B6}" srcOrd="1" destOrd="0" presId="urn:microsoft.com/office/officeart/2005/8/layout/process4"/>
    <dgm:cxn modelId="{406EC367-7BA3-45F7-B440-F0433A613C29}" type="presOf" srcId="{B932AEF9-F7B3-48B4-8D4A-8C2431BE7D6E}" destId="{079F6609-D3DD-4A33-A09D-AD01714A7814}" srcOrd="0" destOrd="0" presId="urn:microsoft.com/office/officeart/2005/8/layout/process4"/>
    <dgm:cxn modelId="{1EB431C2-0C40-4B54-A0FB-779334C3DC27}" srcId="{B932AEF9-F7B3-48B4-8D4A-8C2431BE7D6E}" destId="{993A2FC2-4D8D-4536-869F-0DAC4FD6B43E}" srcOrd="0" destOrd="0" parTransId="{09C090A0-B55C-47E1-B12E-073584616E43}" sibTransId="{1AA1230E-0338-44B0-BB3A-A9D95DAA8C98}"/>
    <dgm:cxn modelId="{DC892706-A0F9-45FD-B0D2-ED94F4402271}" type="presOf" srcId="{F3220AF1-4A10-49BF-B579-678C9496CDBE}" destId="{2F21D29F-C43D-4ED6-A140-B41C5C0A1F27}" srcOrd="0" destOrd="0" presId="urn:microsoft.com/office/officeart/2005/8/layout/process4"/>
    <dgm:cxn modelId="{6DD83F8E-0A14-47BB-B4D8-E252FFF478CB}" type="presOf" srcId="{993A2FC2-4D8D-4536-869F-0DAC4FD6B43E}" destId="{760C7756-4741-432E-9EC0-76208ED058CF}" srcOrd="0" destOrd="0" presId="urn:microsoft.com/office/officeart/2005/8/layout/process4"/>
    <dgm:cxn modelId="{446B43A1-EF48-4A04-9731-70E25FA40286}" type="presOf" srcId="{66287A53-7437-47AB-A8C7-FD9B2165CB03}" destId="{F36766F8-1F7F-4625-8E76-9AA9AB0EA386}" srcOrd="0" destOrd="0" presId="urn:microsoft.com/office/officeart/2005/8/layout/process4"/>
    <dgm:cxn modelId="{9C4074BE-E5E9-4D9D-B7F8-461BD4CE0DFA}" srcId="{F3220AF1-4A10-49BF-B579-678C9496CDBE}" destId="{D4634F6D-17C4-4B3C-88EB-CA3479CE611C}" srcOrd="2" destOrd="0" parTransId="{153F1E2C-F4DA-4745-B316-365B432F00D3}" sibTransId="{D95558A3-2045-450C-8C8F-5D82B3B3BB9F}"/>
    <dgm:cxn modelId="{E0CBF8CE-88BC-4A76-AC73-C01934D76F06}" type="presParOf" srcId="{2F21D29F-C43D-4ED6-A140-B41C5C0A1F27}" destId="{8C733EE1-06E6-404C-9A78-470A9C5C63F6}" srcOrd="0" destOrd="0" presId="urn:microsoft.com/office/officeart/2005/8/layout/process4"/>
    <dgm:cxn modelId="{8C87C66E-34BE-472B-988B-FDD7A3B196FC}" type="presParOf" srcId="{8C733EE1-06E6-404C-9A78-470A9C5C63F6}" destId="{15E26450-A56F-4EEF-A430-4B63B8A30C7B}" srcOrd="0" destOrd="0" presId="urn:microsoft.com/office/officeart/2005/8/layout/process4"/>
    <dgm:cxn modelId="{CAFB0625-0052-4F66-B65A-82DE9E861DA9}" type="presParOf" srcId="{8C733EE1-06E6-404C-9A78-470A9C5C63F6}" destId="{6466B966-3A68-49B5-B288-BF583D3402A7}" srcOrd="1" destOrd="0" presId="urn:microsoft.com/office/officeart/2005/8/layout/process4"/>
    <dgm:cxn modelId="{9D56EC4D-FADF-49EE-82D7-40E8AD2BDADC}" type="presParOf" srcId="{8C733EE1-06E6-404C-9A78-470A9C5C63F6}" destId="{ED2BCAC5-CC96-4461-9B31-C0516A6E633F}" srcOrd="2" destOrd="0" presId="urn:microsoft.com/office/officeart/2005/8/layout/process4"/>
    <dgm:cxn modelId="{F1B45F8C-23A1-4106-9941-539D75BCC27E}" type="presParOf" srcId="{ED2BCAC5-CC96-4461-9B31-C0516A6E633F}" destId="{EFA0264F-20FA-4AEA-8594-BC23EA6D1188}" srcOrd="0" destOrd="0" presId="urn:microsoft.com/office/officeart/2005/8/layout/process4"/>
    <dgm:cxn modelId="{D0BE7088-FC16-4143-8729-0217FEE1CB28}" type="presParOf" srcId="{2F21D29F-C43D-4ED6-A140-B41C5C0A1F27}" destId="{638FE369-F606-4CF2-B786-18E731178E64}" srcOrd="1" destOrd="0" presId="urn:microsoft.com/office/officeart/2005/8/layout/process4"/>
    <dgm:cxn modelId="{6885DB77-B3B2-47BE-B4A7-133C35C024B7}" type="presParOf" srcId="{2F21D29F-C43D-4ED6-A140-B41C5C0A1F27}" destId="{5684C94A-B6F1-4A8B-99A6-25D52D288DE0}" srcOrd="2" destOrd="0" presId="urn:microsoft.com/office/officeart/2005/8/layout/process4"/>
    <dgm:cxn modelId="{93123632-3F7B-4504-8235-B04C1460A83B}" type="presParOf" srcId="{5684C94A-B6F1-4A8B-99A6-25D52D288DE0}" destId="{079F6609-D3DD-4A33-A09D-AD01714A7814}" srcOrd="0" destOrd="0" presId="urn:microsoft.com/office/officeart/2005/8/layout/process4"/>
    <dgm:cxn modelId="{EBAE34E2-FC2F-4618-B5F7-27686D6EC53B}" type="presParOf" srcId="{5684C94A-B6F1-4A8B-99A6-25D52D288DE0}" destId="{B46F9FE4-4E9F-49D3-8073-DFCA5CF961BA}" srcOrd="1" destOrd="0" presId="urn:microsoft.com/office/officeart/2005/8/layout/process4"/>
    <dgm:cxn modelId="{91A7B06E-D448-4196-A90F-FEC25F12A075}" type="presParOf" srcId="{5684C94A-B6F1-4A8B-99A6-25D52D288DE0}" destId="{C1E0C967-37E4-4ADE-9EEC-DE7FC2354711}" srcOrd="2" destOrd="0" presId="urn:microsoft.com/office/officeart/2005/8/layout/process4"/>
    <dgm:cxn modelId="{16504C63-C732-4A09-8F11-3027569E3873}" type="presParOf" srcId="{C1E0C967-37E4-4ADE-9EEC-DE7FC2354711}" destId="{760C7756-4741-432E-9EC0-76208ED058CF}" srcOrd="0" destOrd="0" presId="urn:microsoft.com/office/officeart/2005/8/layout/process4"/>
    <dgm:cxn modelId="{835BF343-812C-4B8A-A6B1-9267E32F4AA2}" type="presParOf" srcId="{2F21D29F-C43D-4ED6-A140-B41C5C0A1F27}" destId="{394269F4-F4C6-4B70-95A7-38DABAD0CF84}" srcOrd="3" destOrd="0" presId="urn:microsoft.com/office/officeart/2005/8/layout/process4"/>
    <dgm:cxn modelId="{D557C62B-4E74-4614-8FAE-9DD6C40C1273}" type="presParOf" srcId="{2F21D29F-C43D-4ED6-A140-B41C5C0A1F27}" destId="{27D1AA3E-9823-4AEC-996C-165DD1655F52}" srcOrd="4" destOrd="0" presId="urn:microsoft.com/office/officeart/2005/8/layout/process4"/>
    <dgm:cxn modelId="{C71CCF4A-E3BD-4D37-8CD2-B0EA1C95EA0B}" type="presParOf" srcId="{27D1AA3E-9823-4AEC-996C-165DD1655F52}" destId="{5A9D32DF-7EA6-4F6E-B4AE-2CE6DEC67E58}" srcOrd="0" destOrd="0" presId="urn:microsoft.com/office/officeart/2005/8/layout/process4"/>
    <dgm:cxn modelId="{5EE16232-782D-48D3-80C7-C2B5364B0675}" type="presParOf" srcId="{27D1AA3E-9823-4AEC-996C-165DD1655F52}" destId="{B6DC23D7-7B74-4625-A389-5973DE0C38B6}" srcOrd="1" destOrd="0" presId="urn:microsoft.com/office/officeart/2005/8/layout/process4"/>
    <dgm:cxn modelId="{7A1849E0-7356-4561-9C14-76BE017B5067}" type="presParOf" srcId="{27D1AA3E-9823-4AEC-996C-165DD1655F52}" destId="{10C4040F-F374-4866-95DD-09A97FA9017F}" srcOrd="2" destOrd="0" presId="urn:microsoft.com/office/officeart/2005/8/layout/process4"/>
    <dgm:cxn modelId="{5279EB36-5FD0-4F4B-9749-1E5653A131F8}" type="presParOf" srcId="{10C4040F-F374-4866-95DD-09A97FA9017F}" destId="{F36766F8-1F7F-4625-8E76-9AA9AB0EA38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85633E-409D-4030-A0D9-6316E96D1035}" type="doc">
      <dgm:prSet loTypeId="urn:microsoft.com/office/officeart/2005/8/layout/hProcess3" loCatId="process" qsTypeId="urn:microsoft.com/office/officeart/2005/8/quickstyle/simple1" qsCatId="simple" csTypeId="urn:microsoft.com/office/officeart/2005/8/colors/accent1_2" csCatId="accent1" phldr="1"/>
      <dgm:spPr/>
    </dgm:pt>
    <dgm:pt modelId="{1EB672C1-64BA-4951-9B1E-31EDA55460C3}">
      <dgm:prSet phldrT="[Text]" custT="1"/>
      <dgm:spPr/>
      <dgm:t>
        <a:bodyPr/>
        <a:lstStyle/>
        <a:p>
          <a:r>
            <a:rPr lang="en-US" sz="1800" b="1" dirty="0" smtClean="0">
              <a:solidFill>
                <a:schemeClr val="bg1"/>
              </a:solidFill>
            </a:rPr>
            <a:t>Add Data Sources for Each Indicator</a:t>
          </a:r>
          <a:endParaRPr lang="en-US" sz="1800" b="1" dirty="0">
            <a:solidFill>
              <a:schemeClr val="bg1"/>
            </a:solidFill>
          </a:endParaRPr>
        </a:p>
      </dgm:t>
    </dgm:pt>
    <dgm:pt modelId="{1BB65D9D-557B-47AD-8C9F-34ECEF9DB6CF}" type="parTrans" cxnId="{69BDD7EE-A65A-46AE-AD51-249202BF1FD5}">
      <dgm:prSet/>
      <dgm:spPr/>
      <dgm:t>
        <a:bodyPr/>
        <a:lstStyle/>
        <a:p>
          <a:endParaRPr lang="en-US"/>
        </a:p>
      </dgm:t>
    </dgm:pt>
    <dgm:pt modelId="{5DB049AD-DCA8-45B6-9BB3-EBF4B0E955F3}" type="sibTrans" cxnId="{69BDD7EE-A65A-46AE-AD51-249202BF1FD5}">
      <dgm:prSet/>
      <dgm:spPr/>
      <dgm:t>
        <a:bodyPr/>
        <a:lstStyle/>
        <a:p>
          <a:endParaRPr lang="en-US"/>
        </a:p>
      </dgm:t>
    </dgm:pt>
    <dgm:pt modelId="{05AE6A59-B0B7-4FE3-96FD-4E0FF2B6FB3A}" type="pres">
      <dgm:prSet presAssocID="{AE85633E-409D-4030-A0D9-6316E96D1035}" presName="Name0" presStyleCnt="0">
        <dgm:presLayoutVars>
          <dgm:dir/>
          <dgm:animLvl val="lvl"/>
          <dgm:resizeHandles val="exact"/>
        </dgm:presLayoutVars>
      </dgm:prSet>
      <dgm:spPr/>
    </dgm:pt>
    <dgm:pt modelId="{BDD50C23-D167-4524-A7DB-79A2F61B77C1}" type="pres">
      <dgm:prSet presAssocID="{AE85633E-409D-4030-A0D9-6316E96D1035}" presName="dummy" presStyleCnt="0"/>
      <dgm:spPr/>
    </dgm:pt>
    <dgm:pt modelId="{263CD419-9ADE-4E2F-9C54-804F664E2A32}" type="pres">
      <dgm:prSet presAssocID="{AE85633E-409D-4030-A0D9-6316E96D1035}" presName="linH" presStyleCnt="0"/>
      <dgm:spPr/>
    </dgm:pt>
    <dgm:pt modelId="{E432599F-DBAE-410A-B3ED-E3CC824FAF57}" type="pres">
      <dgm:prSet presAssocID="{AE85633E-409D-4030-A0D9-6316E96D1035}" presName="padding1" presStyleCnt="0"/>
      <dgm:spPr/>
    </dgm:pt>
    <dgm:pt modelId="{2D7A86B7-5231-4FBD-A608-E685E7352083}" type="pres">
      <dgm:prSet presAssocID="{1EB672C1-64BA-4951-9B1E-31EDA55460C3}" presName="linV" presStyleCnt="0"/>
      <dgm:spPr/>
    </dgm:pt>
    <dgm:pt modelId="{EEF4F770-0967-453A-9C6D-4EAB38BABA64}" type="pres">
      <dgm:prSet presAssocID="{1EB672C1-64BA-4951-9B1E-31EDA55460C3}" presName="spVertical1" presStyleCnt="0"/>
      <dgm:spPr/>
    </dgm:pt>
    <dgm:pt modelId="{55C27F95-75DB-405B-BCAA-81700EA6BC85}" type="pres">
      <dgm:prSet presAssocID="{1EB672C1-64BA-4951-9B1E-31EDA55460C3}" presName="parTx" presStyleLbl="revTx" presStyleIdx="0" presStyleCnt="1" custAng="20781096" custLinFactNeighborX="-2335" custLinFactNeighborY="7775">
        <dgm:presLayoutVars>
          <dgm:chMax val="0"/>
          <dgm:chPref val="0"/>
          <dgm:bulletEnabled val="1"/>
        </dgm:presLayoutVars>
      </dgm:prSet>
      <dgm:spPr/>
      <dgm:t>
        <a:bodyPr/>
        <a:lstStyle/>
        <a:p>
          <a:endParaRPr lang="en-US"/>
        </a:p>
      </dgm:t>
    </dgm:pt>
    <dgm:pt modelId="{7B06B630-EBC4-44EA-8D2D-F60F1EB80502}" type="pres">
      <dgm:prSet presAssocID="{1EB672C1-64BA-4951-9B1E-31EDA55460C3}" presName="spVertical2" presStyleCnt="0"/>
      <dgm:spPr/>
    </dgm:pt>
    <dgm:pt modelId="{F9B92671-5203-4B51-B031-2C9EF0EE01CD}" type="pres">
      <dgm:prSet presAssocID="{1EB672C1-64BA-4951-9B1E-31EDA55460C3}" presName="spVertical3" presStyleCnt="0"/>
      <dgm:spPr/>
    </dgm:pt>
    <dgm:pt modelId="{CE173A4E-CDCF-4B64-B8FF-95F7C07B07BC}" type="pres">
      <dgm:prSet presAssocID="{AE85633E-409D-4030-A0D9-6316E96D1035}" presName="padding2" presStyleCnt="0"/>
      <dgm:spPr/>
    </dgm:pt>
    <dgm:pt modelId="{349EE155-1277-4559-BC67-1D89A2E713F4}" type="pres">
      <dgm:prSet presAssocID="{AE85633E-409D-4030-A0D9-6316E96D1035}" presName="negArrow" presStyleCnt="0"/>
      <dgm:spPr/>
    </dgm:pt>
    <dgm:pt modelId="{A1554E09-23FA-47D3-ABD6-E2DB511CE4C6}" type="pres">
      <dgm:prSet presAssocID="{AE85633E-409D-4030-A0D9-6316E96D1035}" presName="backgroundArrow" presStyleLbl="node1" presStyleIdx="0" presStyleCnt="1" custAng="20859626" custScaleX="89542" custScaleY="50947" custLinFactNeighborX="5721" custLinFactNeighborY="25724"/>
      <dgm:spPr>
        <a:solidFill>
          <a:srgbClr val="00B050"/>
        </a:solidFill>
      </dgm:spPr>
      <dgm:t>
        <a:bodyPr/>
        <a:lstStyle/>
        <a:p>
          <a:endParaRPr lang="en-US"/>
        </a:p>
      </dgm:t>
    </dgm:pt>
  </dgm:ptLst>
  <dgm:cxnLst>
    <dgm:cxn modelId="{4BF91425-81A6-43D0-B7C6-5EB7EF46E533}" type="presOf" srcId="{AE85633E-409D-4030-A0D9-6316E96D1035}" destId="{05AE6A59-B0B7-4FE3-96FD-4E0FF2B6FB3A}" srcOrd="0" destOrd="0" presId="urn:microsoft.com/office/officeart/2005/8/layout/hProcess3"/>
    <dgm:cxn modelId="{F4E97EEA-4C6F-4A80-BB47-7B266A1A56B0}" type="presOf" srcId="{1EB672C1-64BA-4951-9B1E-31EDA55460C3}" destId="{55C27F95-75DB-405B-BCAA-81700EA6BC85}" srcOrd="0" destOrd="0" presId="urn:microsoft.com/office/officeart/2005/8/layout/hProcess3"/>
    <dgm:cxn modelId="{69BDD7EE-A65A-46AE-AD51-249202BF1FD5}" srcId="{AE85633E-409D-4030-A0D9-6316E96D1035}" destId="{1EB672C1-64BA-4951-9B1E-31EDA55460C3}" srcOrd="0" destOrd="0" parTransId="{1BB65D9D-557B-47AD-8C9F-34ECEF9DB6CF}" sibTransId="{5DB049AD-DCA8-45B6-9BB3-EBF4B0E955F3}"/>
    <dgm:cxn modelId="{FFEAD187-60E7-4318-9F74-F54DBE341078}" type="presParOf" srcId="{05AE6A59-B0B7-4FE3-96FD-4E0FF2B6FB3A}" destId="{BDD50C23-D167-4524-A7DB-79A2F61B77C1}" srcOrd="0" destOrd="0" presId="urn:microsoft.com/office/officeart/2005/8/layout/hProcess3"/>
    <dgm:cxn modelId="{761E33D5-A3F7-4399-B818-BC900010D564}" type="presParOf" srcId="{05AE6A59-B0B7-4FE3-96FD-4E0FF2B6FB3A}" destId="{263CD419-9ADE-4E2F-9C54-804F664E2A32}" srcOrd="1" destOrd="0" presId="urn:microsoft.com/office/officeart/2005/8/layout/hProcess3"/>
    <dgm:cxn modelId="{93D45F49-5B78-43FB-88FC-8B31FA153163}" type="presParOf" srcId="{263CD419-9ADE-4E2F-9C54-804F664E2A32}" destId="{E432599F-DBAE-410A-B3ED-E3CC824FAF57}" srcOrd="0" destOrd="0" presId="urn:microsoft.com/office/officeart/2005/8/layout/hProcess3"/>
    <dgm:cxn modelId="{F6A26E9F-6B53-4431-8ADF-0FDF293F5EC4}" type="presParOf" srcId="{263CD419-9ADE-4E2F-9C54-804F664E2A32}" destId="{2D7A86B7-5231-4FBD-A608-E685E7352083}" srcOrd="1" destOrd="0" presId="urn:microsoft.com/office/officeart/2005/8/layout/hProcess3"/>
    <dgm:cxn modelId="{60A8FBEB-4B17-40FD-B0DA-B4AE043DD8F4}" type="presParOf" srcId="{2D7A86B7-5231-4FBD-A608-E685E7352083}" destId="{EEF4F770-0967-453A-9C6D-4EAB38BABA64}" srcOrd="0" destOrd="0" presId="urn:microsoft.com/office/officeart/2005/8/layout/hProcess3"/>
    <dgm:cxn modelId="{4ADA1196-780F-4A16-8C2D-4CBBFE3CFA9B}" type="presParOf" srcId="{2D7A86B7-5231-4FBD-A608-E685E7352083}" destId="{55C27F95-75DB-405B-BCAA-81700EA6BC85}" srcOrd="1" destOrd="0" presId="urn:microsoft.com/office/officeart/2005/8/layout/hProcess3"/>
    <dgm:cxn modelId="{B0C80F42-7C27-44B0-8C1A-ACCE0C0F26A7}" type="presParOf" srcId="{2D7A86B7-5231-4FBD-A608-E685E7352083}" destId="{7B06B630-EBC4-44EA-8D2D-F60F1EB80502}" srcOrd="2" destOrd="0" presId="urn:microsoft.com/office/officeart/2005/8/layout/hProcess3"/>
    <dgm:cxn modelId="{44EDE611-F6AE-4333-94C6-402464174268}" type="presParOf" srcId="{2D7A86B7-5231-4FBD-A608-E685E7352083}" destId="{F9B92671-5203-4B51-B031-2C9EF0EE01CD}" srcOrd="3" destOrd="0" presId="urn:microsoft.com/office/officeart/2005/8/layout/hProcess3"/>
    <dgm:cxn modelId="{3DD8FFE6-2DC5-490E-9798-1AC778A57D27}" type="presParOf" srcId="{263CD419-9ADE-4E2F-9C54-804F664E2A32}" destId="{CE173A4E-CDCF-4B64-B8FF-95F7C07B07BC}" srcOrd="2" destOrd="0" presId="urn:microsoft.com/office/officeart/2005/8/layout/hProcess3"/>
    <dgm:cxn modelId="{829865F5-A65C-45D5-BEB2-4197D4EC3D3A}" type="presParOf" srcId="{263CD419-9ADE-4E2F-9C54-804F664E2A32}" destId="{349EE155-1277-4559-BC67-1D89A2E713F4}" srcOrd="3" destOrd="0" presId="urn:microsoft.com/office/officeart/2005/8/layout/hProcess3"/>
    <dgm:cxn modelId="{A0A53BD0-3306-4C14-91B9-8CDB615744D7}" type="presParOf" srcId="{263CD419-9ADE-4E2F-9C54-804F664E2A32}" destId="{A1554E09-23FA-47D3-ABD6-E2DB511CE4C6}"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C91EA0-6D24-4ACE-9702-D676780BEB3F}" type="doc">
      <dgm:prSet loTypeId="urn:microsoft.com/office/officeart/2005/8/layout/hProcess9" loCatId="process" qsTypeId="urn:microsoft.com/office/officeart/2005/8/quickstyle/simple1" qsCatId="simple" csTypeId="urn:microsoft.com/office/officeart/2005/8/colors/accent1_2" csCatId="accent1" phldr="1"/>
      <dgm:spPr/>
    </dgm:pt>
    <dgm:pt modelId="{C41EC387-68F5-42A6-87C4-D8A53D821660}">
      <dgm:prSet phldrT="[Text]" custT="1"/>
      <dgm:spPr/>
      <dgm:t>
        <a:bodyPr/>
        <a:lstStyle/>
        <a:p>
          <a:r>
            <a:rPr lang="en-US" sz="1800" i="1" dirty="0" smtClean="0">
              <a:solidFill>
                <a:schemeClr val="tx1"/>
              </a:solidFill>
            </a:rPr>
            <a:t>Pockets of data (non-standardized), mostly from sporadic internal</a:t>
          </a:r>
          <a:r>
            <a:rPr lang="en-US" sz="1800" i="1" baseline="0" dirty="0" smtClean="0">
              <a:solidFill>
                <a:schemeClr val="tx1"/>
              </a:solidFill>
            </a:rPr>
            <a:t> studies</a:t>
          </a:r>
          <a:endParaRPr lang="en-US" sz="1800" i="1" dirty="0">
            <a:solidFill>
              <a:schemeClr val="tx1"/>
            </a:solidFill>
          </a:endParaRPr>
        </a:p>
      </dgm:t>
    </dgm:pt>
    <dgm:pt modelId="{62D7EEA0-B3EA-4568-92CA-EF49327D2672}" type="parTrans" cxnId="{65DA8778-4DDE-4F3E-BAC6-5DE5084860C9}">
      <dgm:prSet/>
      <dgm:spPr/>
      <dgm:t>
        <a:bodyPr/>
        <a:lstStyle/>
        <a:p>
          <a:endParaRPr lang="en-US"/>
        </a:p>
      </dgm:t>
    </dgm:pt>
    <dgm:pt modelId="{78E08039-B3AF-43F1-A50E-1BEF3FAC5679}" type="sibTrans" cxnId="{65DA8778-4DDE-4F3E-BAC6-5DE5084860C9}">
      <dgm:prSet/>
      <dgm:spPr/>
      <dgm:t>
        <a:bodyPr/>
        <a:lstStyle/>
        <a:p>
          <a:endParaRPr lang="en-US"/>
        </a:p>
      </dgm:t>
    </dgm:pt>
    <dgm:pt modelId="{B5697BD1-931D-4CDD-9A18-A9EC2445FBEC}">
      <dgm:prSet phldrT="[Text]" custT="1"/>
      <dgm:spPr/>
      <dgm:t>
        <a:bodyPr/>
        <a:lstStyle/>
        <a:p>
          <a:r>
            <a:rPr lang="en-US" sz="1800" b="0" i="1" dirty="0" smtClean="0">
              <a:solidFill>
                <a:schemeClr val="tx1"/>
              </a:solidFill>
            </a:rPr>
            <a:t>Standardized and aggregated </a:t>
          </a:r>
          <a:r>
            <a:rPr lang="en-US" sz="1800" b="0" i="1" baseline="0" dirty="0" smtClean="0">
              <a:solidFill>
                <a:schemeClr val="tx1"/>
              </a:solidFill>
            </a:rPr>
            <a:t>implementation data; some aggregate impact data </a:t>
          </a:r>
          <a:endParaRPr lang="en-US" sz="1800" b="0" i="1" dirty="0">
            <a:solidFill>
              <a:schemeClr val="tx1"/>
            </a:solidFill>
          </a:endParaRPr>
        </a:p>
      </dgm:t>
    </dgm:pt>
    <dgm:pt modelId="{BFAF440A-3ED4-4578-8934-34C95BB20FD2}" type="parTrans" cxnId="{831FC8E2-2232-4185-AA0E-3BF68B54C63B}">
      <dgm:prSet/>
      <dgm:spPr/>
      <dgm:t>
        <a:bodyPr/>
        <a:lstStyle/>
        <a:p>
          <a:endParaRPr lang="en-US"/>
        </a:p>
      </dgm:t>
    </dgm:pt>
    <dgm:pt modelId="{ECBFF6A2-85E1-4BE0-BEF4-54E8C8E00D3F}" type="sibTrans" cxnId="{831FC8E2-2232-4185-AA0E-3BF68B54C63B}">
      <dgm:prSet/>
      <dgm:spPr/>
      <dgm:t>
        <a:bodyPr/>
        <a:lstStyle/>
        <a:p>
          <a:endParaRPr lang="en-US"/>
        </a:p>
      </dgm:t>
    </dgm:pt>
    <dgm:pt modelId="{FFA49D97-C1C0-4DF2-9859-9A5CDA66D906}">
      <dgm:prSet phldrT="[Text]" custT="1"/>
      <dgm:spPr/>
      <dgm:t>
        <a:bodyPr/>
        <a:lstStyle/>
        <a:p>
          <a:r>
            <a:rPr lang="en-US" sz="1800" b="0" i="1" dirty="0" smtClean="0">
              <a:solidFill>
                <a:schemeClr val="tx1"/>
              </a:solidFill>
            </a:rPr>
            <a:t>Standardized</a:t>
          </a:r>
          <a:r>
            <a:rPr lang="en-US" sz="1800" b="0" i="1" baseline="0" dirty="0" smtClean="0">
              <a:solidFill>
                <a:schemeClr val="tx1"/>
              </a:solidFill>
            </a:rPr>
            <a:t> and aggregated implementation AND impact data</a:t>
          </a:r>
          <a:endParaRPr lang="en-US" sz="1800" b="0" i="1" dirty="0">
            <a:solidFill>
              <a:schemeClr val="tx1"/>
            </a:solidFill>
          </a:endParaRPr>
        </a:p>
      </dgm:t>
    </dgm:pt>
    <dgm:pt modelId="{EF10C747-F2E3-43A8-B743-A047CCE6AA1A}" type="parTrans" cxnId="{78FB3C45-74FB-4DA4-9A47-9C594C6781F1}">
      <dgm:prSet/>
      <dgm:spPr/>
      <dgm:t>
        <a:bodyPr/>
        <a:lstStyle/>
        <a:p>
          <a:endParaRPr lang="en-US"/>
        </a:p>
      </dgm:t>
    </dgm:pt>
    <dgm:pt modelId="{440574C6-B6DC-46E4-B476-817C72DB9D76}" type="sibTrans" cxnId="{78FB3C45-74FB-4DA4-9A47-9C594C6781F1}">
      <dgm:prSet/>
      <dgm:spPr/>
      <dgm:t>
        <a:bodyPr/>
        <a:lstStyle/>
        <a:p>
          <a:endParaRPr lang="en-US"/>
        </a:p>
      </dgm:t>
    </dgm:pt>
    <dgm:pt modelId="{304FDEA0-7391-47BE-A932-5AB38F244846}" type="pres">
      <dgm:prSet presAssocID="{7EC91EA0-6D24-4ACE-9702-D676780BEB3F}" presName="CompostProcess" presStyleCnt="0">
        <dgm:presLayoutVars>
          <dgm:dir/>
          <dgm:resizeHandles val="exact"/>
        </dgm:presLayoutVars>
      </dgm:prSet>
      <dgm:spPr/>
    </dgm:pt>
    <dgm:pt modelId="{89DDF1AE-1256-4F9A-80BF-844726EAEAFA}" type="pres">
      <dgm:prSet presAssocID="{7EC91EA0-6D24-4ACE-9702-D676780BEB3F}" presName="arrow" presStyleLbl="bgShp" presStyleIdx="0" presStyleCnt="1"/>
      <dgm:spPr/>
    </dgm:pt>
    <dgm:pt modelId="{03DEC001-4DAD-41B4-B0FE-0685E41771E2}" type="pres">
      <dgm:prSet presAssocID="{7EC91EA0-6D24-4ACE-9702-D676780BEB3F}" presName="linearProcess" presStyleCnt="0"/>
      <dgm:spPr/>
    </dgm:pt>
    <dgm:pt modelId="{EB63857A-3A30-459F-9111-E35E9098606F}" type="pres">
      <dgm:prSet presAssocID="{C41EC387-68F5-42A6-87C4-D8A53D821660}" presName="textNode" presStyleLbl="node1" presStyleIdx="0" presStyleCnt="3">
        <dgm:presLayoutVars>
          <dgm:bulletEnabled val="1"/>
        </dgm:presLayoutVars>
      </dgm:prSet>
      <dgm:spPr/>
      <dgm:t>
        <a:bodyPr/>
        <a:lstStyle/>
        <a:p>
          <a:endParaRPr lang="en-US"/>
        </a:p>
      </dgm:t>
    </dgm:pt>
    <dgm:pt modelId="{EB1832BF-5BC4-4466-A4D0-13C096A9B4C2}" type="pres">
      <dgm:prSet presAssocID="{78E08039-B3AF-43F1-A50E-1BEF3FAC5679}" presName="sibTrans" presStyleCnt="0"/>
      <dgm:spPr/>
    </dgm:pt>
    <dgm:pt modelId="{6203202F-F3E7-485F-85C9-E6FC40A583C5}" type="pres">
      <dgm:prSet presAssocID="{B5697BD1-931D-4CDD-9A18-A9EC2445FBEC}" presName="textNode" presStyleLbl="node1" presStyleIdx="1" presStyleCnt="3">
        <dgm:presLayoutVars>
          <dgm:bulletEnabled val="1"/>
        </dgm:presLayoutVars>
      </dgm:prSet>
      <dgm:spPr/>
      <dgm:t>
        <a:bodyPr/>
        <a:lstStyle/>
        <a:p>
          <a:endParaRPr lang="en-US"/>
        </a:p>
      </dgm:t>
    </dgm:pt>
    <dgm:pt modelId="{6F06DB3E-172D-423D-86B1-62751C4C01EB}" type="pres">
      <dgm:prSet presAssocID="{ECBFF6A2-85E1-4BE0-BEF4-54E8C8E00D3F}" presName="sibTrans" presStyleCnt="0"/>
      <dgm:spPr/>
    </dgm:pt>
    <dgm:pt modelId="{E64B6718-29DC-4F4E-B40A-D81392444732}" type="pres">
      <dgm:prSet presAssocID="{FFA49D97-C1C0-4DF2-9859-9A5CDA66D906}" presName="textNode" presStyleLbl="node1" presStyleIdx="2" presStyleCnt="3">
        <dgm:presLayoutVars>
          <dgm:bulletEnabled val="1"/>
        </dgm:presLayoutVars>
      </dgm:prSet>
      <dgm:spPr/>
      <dgm:t>
        <a:bodyPr/>
        <a:lstStyle/>
        <a:p>
          <a:endParaRPr lang="en-US"/>
        </a:p>
      </dgm:t>
    </dgm:pt>
  </dgm:ptLst>
  <dgm:cxnLst>
    <dgm:cxn modelId="{A5D2E8D3-BF31-473C-9BBB-4FB852339612}" type="presOf" srcId="{FFA49D97-C1C0-4DF2-9859-9A5CDA66D906}" destId="{E64B6718-29DC-4F4E-B40A-D81392444732}" srcOrd="0" destOrd="0" presId="urn:microsoft.com/office/officeart/2005/8/layout/hProcess9"/>
    <dgm:cxn modelId="{78FB3C45-74FB-4DA4-9A47-9C594C6781F1}" srcId="{7EC91EA0-6D24-4ACE-9702-D676780BEB3F}" destId="{FFA49D97-C1C0-4DF2-9859-9A5CDA66D906}" srcOrd="2" destOrd="0" parTransId="{EF10C747-F2E3-43A8-B743-A047CCE6AA1A}" sibTransId="{440574C6-B6DC-46E4-B476-817C72DB9D76}"/>
    <dgm:cxn modelId="{28E35FB9-BE46-4306-A7BC-1514EBF6C8E8}" type="presOf" srcId="{B5697BD1-931D-4CDD-9A18-A9EC2445FBEC}" destId="{6203202F-F3E7-485F-85C9-E6FC40A583C5}" srcOrd="0" destOrd="0" presId="urn:microsoft.com/office/officeart/2005/8/layout/hProcess9"/>
    <dgm:cxn modelId="{831FC8E2-2232-4185-AA0E-3BF68B54C63B}" srcId="{7EC91EA0-6D24-4ACE-9702-D676780BEB3F}" destId="{B5697BD1-931D-4CDD-9A18-A9EC2445FBEC}" srcOrd="1" destOrd="0" parTransId="{BFAF440A-3ED4-4578-8934-34C95BB20FD2}" sibTransId="{ECBFF6A2-85E1-4BE0-BEF4-54E8C8E00D3F}"/>
    <dgm:cxn modelId="{4F1DFD66-7D07-4EEE-8270-6FCAFD28F197}" type="presOf" srcId="{7EC91EA0-6D24-4ACE-9702-D676780BEB3F}" destId="{304FDEA0-7391-47BE-A932-5AB38F244846}" srcOrd="0" destOrd="0" presId="urn:microsoft.com/office/officeart/2005/8/layout/hProcess9"/>
    <dgm:cxn modelId="{65DA8778-4DDE-4F3E-BAC6-5DE5084860C9}" srcId="{7EC91EA0-6D24-4ACE-9702-D676780BEB3F}" destId="{C41EC387-68F5-42A6-87C4-D8A53D821660}" srcOrd="0" destOrd="0" parTransId="{62D7EEA0-B3EA-4568-92CA-EF49327D2672}" sibTransId="{78E08039-B3AF-43F1-A50E-1BEF3FAC5679}"/>
    <dgm:cxn modelId="{F3FEB958-237D-4E0F-AA94-7E216B57D870}" type="presOf" srcId="{C41EC387-68F5-42A6-87C4-D8A53D821660}" destId="{EB63857A-3A30-459F-9111-E35E9098606F}" srcOrd="0" destOrd="0" presId="urn:microsoft.com/office/officeart/2005/8/layout/hProcess9"/>
    <dgm:cxn modelId="{113AB6B1-55C3-4B14-AE4E-B0DF4DDE2F14}" type="presParOf" srcId="{304FDEA0-7391-47BE-A932-5AB38F244846}" destId="{89DDF1AE-1256-4F9A-80BF-844726EAEAFA}" srcOrd="0" destOrd="0" presId="urn:microsoft.com/office/officeart/2005/8/layout/hProcess9"/>
    <dgm:cxn modelId="{EEFD3020-35AA-4BF6-9F5B-1A6AD25A8A21}" type="presParOf" srcId="{304FDEA0-7391-47BE-A932-5AB38F244846}" destId="{03DEC001-4DAD-41B4-B0FE-0685E41771E2}" srcOrd="1" destOrd="0" presId="urn:microsoft.com/office/officeart/2005/8/layout/hProcess9"/>
    <dgm:cxn modelId="{5B30A89B-08E5-47E6-A295-25C2BA61620B}" type="presParOf" srcId="{03DEC001-4DAD-41B4-B0FE-0685E41771E2}" destId="{EB63857A-3A30-459F-9111-E35E9098606F}" srcOrd="0" destOrd="0" presId="urn:microsoft.com/office/officeart/2005/8/layout/hProcess9"/>
    <dgm:cxn modelId="{A2EC98ED-222D-4194-8550-0307874DEFFA}" type="presParOf" srcId="{03DEC001-4DAD-41B4-B0FE-0685E41771E2}" destId="{EB1832BF-5BC4-4466-A4D0-13C096A9B4C2}" srcOrd="1" destOrd="0" presId="urn:microsoft.com/office/officeart/2005/8/layout/hProcess9"/>
    <dgm:cxn modelId="{820C9BC4-C21C-4D75-9FAB-E0DEEE1FE1D2}" type="presParOf" srcId="{03DEC001-4DAD-41B4-B0FE-0685E41771E2}" destId="{6203202F-F3E7-485F-85C9-E6FC40A583C5}" srcOrd="2" destOrd="0" presId="urn:microsoft.com/office/officeart/2005/8/layout/hProcess9"/>
    <dgm:cxn modelId="{FA74AFDD-5351-4FC0-A556-FC43AB0C1275}" type="presParOf" srcId="{03DEC001-4DAD-41B4-B0FE-0685E41771E2}" destId="{6F06DB3E-172D-423D-86B1-62751C4C01EB}" srcOrd="3" destOrd="0" presId="urn:microsoft.com/office/officeart/2005/8/layout/hProcess9"/>
    <dgm:cxn modelId="{FC0969E3-9D83-400D-BA6E-40E9B3A080B2}" type="presParOf" srcId="{03DEC001-4DAD-41B4-B0FE-0685E41771E2}" destId="{E64B6718-29DC-4F4E-B40A-D8139244473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1800A6-63F3-4306-AD02-17D8628780B3}"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978BCF45-2FB4-49DA-BE50-42B1EC381569}">
      <dgm:prSet phldrT="[Text]" custT="1"/>
      <dgm:spPr>
        <a:solidFill>
          <a:schemeClr val="tx2">
            <a:alpha val="90000"/>
          </a:schemeClr>
        </a:solidFill>
      </dgm:spPr>
      <dgm:t>
        <a:bodyPr/>
        <a:lstStyle/>
        <a:p>
          <a:r>
            <a:rPr lang="en-US" sz="1600" b="1" dirty="0" smtClean="0">
              <a:solidFill>
                <a:schemeClr val="bg1"/>
              </a:solidFill>
            </a:rPr>
            <a:t>Want the organization to be data-driven</a:t>
          </a:r>
          <a:endParaRPr lang="en-US" sz="1600" b="1" dirty="0">
            <a:solidFill>
              <a:schemeClr val="bg1"/>
            </a:solidFill>
          </a:endParaRPr>
        </a:p>
      </dgm:t>
    </dgm:pt>
    <dgm:pt modelId="{7998A17D-172C-4415-BEB8-A285AB38543F}" type="parTrans" cxnId="{9A222B15-D073-4C34-AD23-B12A8906BA77}">
      <dgm:prSet/>
      <dgm:spPr/>
      <dgm:t>
        <a:bodyPr/>
        <a:lstStyle/>
        <a:p>
          <a:endParaRPr lang="en-US" sz="1600" b="1">
            <a:solidFill>
              <a:schemeClr val="bg1"/>
            </a:solidFill>
          </a:endParaRPr>
        </a:p>
      </dgm:t>
    </dgm:pt>
    <dgm:pt modelId="{71225AA3-2747-4BE6-A17E-4E126D25C151}" type="sibTrans" cxnId="{9A222B15-D073-4C34-AD23-B12A8906BA77}">
      <dgm:prSet/>
      <dgm:spPr/>
      <dgm:t>
        <a:bodyPr/>
        <a:lstStyle/>
        <a:p>
          <a:endParaRPr lang="en-US" sz="1600" b="1">
            <a:solidFill>
              <a:schemeClr val="bg1"/>
            </a:solidFill>
          </a:endParaRPr>
        </a:p>
      </dgm:t>
    </dgm:pt>
    <dgm:pt modelId="{EAC06486-1204-4DD6-B319-613491390FCB}">
      <dgm:prSet phldrT="[Text]" custT="1"/>
      <dgm:spPr/>
      <dgm:t>
        <a:bodyPr/>
        <a:lstStyle/>
        <a:p>
          <a:r>
            <a:rPr lang="en-US" sz="1600" b="1" dirty="0" smtClean="0">
              <a:solidFill>
                <a:schemeClr val="bg1"/>
              </a:solidFill>
            </a:rPr>
            <a:t>Organizational change takes time and requires nurturing</a:t>
          </a:r>
          <a:endParaRPr lang="en-US" sz="1600" b="1" dirty="0">
            <a:solidFill>
              <a:schemeClr val="bg1"/>
            </a:solidFill>
          </a:endParaRPr>
        </a:p>
      </dgm:t>
    </dgm:pt>
    <dgm:pt modelId="{281AE40D-8D81-497B-8856-1AB17ED5707D}" type="parTrans" cxnId="{514F6CE2-BB9A-4476-9FC8-9E00B379AF1C}">
      <dgm:prSet/>
      <dgm:spPr/>
      <dgm:t>
        <a:bodyPr/>
        <a:lstStyle/>
        <a:p>
          <a:endParaRPr lang="en-US" sz="1600" b="1">
            <a:solidFill>
              <a:schemeClr val="bg1"/>
            </a:solidFill>
          </a:endParaRPr>
        </a:p>
      </dgm:t>
    </dgm:pt>
    <dgm:pt modelId="{5A39A2E9-B624-4784-9679-2D9F016EC7A0}" type="sibTrans" cxnId="{514F6CE2-BB9A-4476-9FC8-9E00B379AF1C}">
      <dgm:prSet/>
      <dgm:spPr/>
      <dgm:t>
        <a:bodyPr/>
        <a:lstStyle/>
        <a:p>
          <a:endParaRPr lang="en-US" sz="1600" b="1">
            <a:solidFill>
              <a:schemeClr val="bg1"/>
            </a:solidFill>
          </a:endParaRPr>
        </a:p>
      </dgm:t>
    </dgm:pt>
    <dgm:pt modelId="{28A2AC74-8A5E-48E7-AC5F-AEDC8153406B}">
      <dgm:prSet phldrT="[Text]" custT="1"/>
      <dgm:spPr>
        <a:solidFill>
          <a:schemeClr val="bg2"/>
        </a:solidFill>
      </dgm:spPr>
      <dgm:t>
        <a:bodyPr/>
        <a:lstStyle/>
        <a:p>
          <a:r>
            <a:rPr lang="en-US" sz="1600" b="1" dirty="0" smtClean="0">
              <a:solidFill>
                <a:schemeClr val="bg1"/>
              </a:solidFill>
            </a:rPr>
            <a:t>Organization needs data that “improves” model</a:t>
          </a:r>
          <a:endParaRPr lang="en-US" sz="1600" b="1" dirty="0">
            <a:solidFill>
              <a:schemeClr val="bg1"/>
            </a:solidFill>
          </a:endParaRPr>
        </a:p>
      </dgm:t>
    </dgm:pt>
    <dgm:pt modelId="{F97F0009-F7E7-4243-9683-5B395AF4E224}" type="parTrans" cxnId="{A5737AEE-E624-4FD8-8D0A-173CC025A0D6}">
      <dgm:prSet/>
      <dgm:spPr/>
      <dgm:t>
        <a:bodyPr/>
        <a:lstStyle/>
        <a:p>
          <a:endParaRPr lang="en-US" sz="1600" b="1">
            <a:solidFill>
              <a:schemeClr val="bg1"/>
            </a:solidFill>
          </a:endParaRPr>
        </a:p>
      </dgm:t>
    </dgm:pt>
    <dgm:pt modelId="{8BE6CF91-F542-438A-ADDA-08F71F72DF19}" type="sibTrans" cxnId="{A5737AEE-E624-4FD8-8D0A-173CC025A0D6}">
      <dgm:prSet/>
      <dgm:spPr/>
      <dgm:t>
        <a:bodyPr/>
        <a:lstStyle/>
        <a:p>
          <a:endParaRPr lang="en-US" sz="1600" b="1">
            <a:solidFill>
              <a:schemeClr val="bg1"/>
            </a:solidFill>
          </a:endParaRPr>
        </a:p>
      </dgm:t>
    </dgm:pt>
    <dgm:pt modelId="{B6804A5D-E6A8-4A3B-978D-DC1934FEF326}">
      <dgm:prSet phldrT="[Text]" custT="1"/>
      <dgm:spPr>
        <a:solidFill>
          <a:schemeClr val="tx2">
            <a:alpha val="90000"/>
          </a:schemeClr>
        </a:solidFill>
      </dgm:spPr>
      <dgm:t>
        <a:bodyPr/>
        <a:lstStyle/>
        <a:p>
          <a:r>
            <a:rPr lang="en-US" sz="1600" b="1" dirty="0" smtClean="0">
              <a:solidFill>
                <a:schemeClr val="bg1"/>
              </a:solidFill>
            </a:rPr>
            <a:t>Want people to have “healthy skepticism” about data</a:t>
          </a:r>
          <a:endParaRPr lang="en-US" sz="1600" b="1" dirty="0">
            <a:solidFill>
              <a:schemeClr val="bg1"/>
            </a:solidFill>
          </a:endParaRPr>
        </a:p>
      </dgm:t>
    </dgm:pt>
    <dgm:pt modelId="{8008861F-6979-4E9C-96BA-A9DA806C5BA9}" type="parTrans" cxnId="{92FD150F-2C4C-4559-9043-BADBC21A081E}">
      <dgm:prSet/>
      <dgm:spPr/>
      <dgm:t>
        <a:bodyPr/>
        <a:lstStyle/>
        <a:p>
          <a:endParaRPr lang="en-US" sz="1600" b="1">
            <a:solidFill>
              <a:schemeClr val="bg1"/>
            </a:solidFill>
          </a:endParaRPr>
        </a:p>
      </dgm:t>
    </dgm:pt>
    <dgm:pt modelId="{45D9CC00-DDF2-463D-9C28-E94CE710417C}" type="sibTrans" cxnId="{92FD150F-2C4C-4559-9043-BADBC21A081E}">
      <dgm:prSet/>
      <dgm:spPr/>
      <dgm:t>
        <a:bodyPr/>
        <a:lstStyle/>
        <a:p>
          <a:endParaRPr lang="en-US" sz="1600" b="1">
            <a:solidFill>
              <a:schemeClr val="bg1"/>
            </a:solidFill>
          </a:endParaRPr>
        </a:p>
      </dgm:t>
    </dgm:pt>
    <dgm:pt modelId="{E18CB653-E927-4185-AEA0-C96BFAC1129F}">
      <dgm:prSet phldrT="[Text]" custT="1"/>
      <dgm:spPr/>
      <dgm:t>
        <a:bodyPr/>
        <a:lstStyle/>
        <a:p>
          <a:r>
            <a:rPr lang="en-US" sz="1600" b="1" dirty="0" smtClean="0">
              <a:solidFill>
                <a:schemeClr val="bg1"/>
              </a:solidFill>
            </a:rPr>
            <a:t>Some things can and should be implemented asap</a:t>
          </a:r>
          <a:endParaRPr lang="en-US" sz="1600" b="1" dirty="0">
            <a:solidFill>
              <a:schemeClr val="bg1"/>
            </a:solidFill>
          </a:endParaRPr>
        </a:p>
      </dgm:t>
    </dgm:pt>
    <dgm:pt modelId="{A98CFC15-C6CE-4153-BFD6-49CDCCAD0C00}" type="parTrans" cxnId="{54B983B5-B37A-4BC9-A7DC-4506F5BFC7D0}">
      <dgm:prSet/>
      <dgm:spPr/>
      <dgm:t>
        <a:bodyPr/>
        <a:lstStyle/>
        <a:p>
          <a:endParaRPr lang="en-US" sz="1600" b="1">
            <a:solidFill>
              <a:schemeClr val="bg1"/>
            </a:solidFill>
          </a:endParaRPr>
        </a:p>
      </dgm:t>
    </dgm:pt>
    <dgm:pt modelId="{AAD7A293-9E21-44D1-B7E5-742DE7E644ED}" type="sibTrans" cxnId="{54B983B5-B37A-4BC9-A7DC-4506F5BFC7D0}">
      <dgm:prSet/>
      <dgm:spPr/>
      <dgm:t>
        <a:bodyPr/>
        <a:lstStyle/>
        <a:p>
          <a:endParaRPr lang="en-US" sz="1600" b="1">
            <a:solidFill>
              <a:schemeClr val="bg1"/>
            </a:solidFill>
          </a:endParaRPr>
        </a:p>
      </dgm:t>
    </dgm:pt>
    <dgm:pt modelId="{BA01E2D0-7294-4E2F-9F4D-FFF5B75FFF65}">
      <dgm:prSet phldrT="[Text]" custT="1"/>
      <dgm:spPr>
        <a:solidFill>
          <a:schemeClr val="bg2"/>
        </a:solidFill>
      </dgm:spPr>
      <dgm:t>
        <a:bodyPr/>
        <a:lstStyle/>
        <a:p>
          <a:r>
            <a:rPr lang="en-US" sz="1600" b="1" dirty="0" smtClean="0">
              <a:solidFill>
                <a:schemeClr val="bg1"/>
              </a:solidFill>
            </a:rPr>
            <a:t>Funders and clients demand data that “proves” model</a:t>
          </a:r>
          <a:endParaRPr lang="en-US" sz="1600" b="1" dirty="0">
            <a:solidFill>
              <a:schemeClr val="bg1"/>
            </a:solidFill>
          </a:endParaRPr>
        </a:p>
      </dgm:t>
    </dgm:pt>
    <dgm:pt modelId="{565DB822-760C-4867-81EF-D20C38C8DEC3}" type="parTrans" cxnId="{B6AAEADA-7D7D-4F08-A492-E3D280926E8E}">
      <dgm:prSet/>
      <dgm:spPr/>
      <dgm:t>
        <a:bodyPr/>
        <a:lstStyle/>
        <a:p>
          <a:endParaRPr lang="en-US" sz="1600" b="1">
            <a:solidFill>
              <a:schemeClr val="bg1"/>
            </a:solidFill>
          </a:endParaRPr>
        </a:p>
      </dgm:t>
    </dgm:pt>
    <dgm:pt modelId="{960782F0-F281-4632-BCF5-86E496CED3A9}" type="sibTrans" cxnId="{B6AAEADA-7D7D-4F08-A492-E3D280926E8E}">
      <dgm:prSet/>
      <dgm:spPr/>
      <dgm:t>
        <a:bodyPr/>
        <a:lstStyle/>
        <a:p>
          <a:endParaRPr lang="en-US" sz="1600" b="1">
            <a:solidFill>
              <a:schemeClr val="bg1"/>
            </a:solidFill>
          </a:endParaRPr>
        </a:p>
      </dgm:t>
    </dgm:pt>
    <dgm:pt modelId="{C0F95C3A-7833-4283-973F-95A663EE98F0}" type="pres">
      <dgm:prSet presAssocID="{921800A6-63F3-4306-AD02-17D8628780B3}" presName="outerComposite" presStyleCnt="0">
        <dgm:presLayoutVars>
          <dgm:chMax val="2"/>
          <dgm:animLvl val="lvl"/>
          <dgm:resizeHandles val="exact"/>
        </dgm:presLayoutVars>
      </dgm:prSet>
      <dgm:spPr/>
      <dgm:t>
        <a:bodyPr/>
        <a:lstStyle/>
        <a:p>
          <a:endParaRPr lang="en-US"/>
        </a:p>
      </dgm:t>
    </dgm:pt>
    <dgm:pt modelId="{E30DC835-C8E6-4260-9C53-802470262E47}" type="pres">
      <dgm:prSet presAssocID="{921800A6-63F3-4306-AD02-17D8628780B3}" presName="dummyMaxCanvas" presStyleCnt="0"/>
      <dgm:spPr/>
    </dgm:pt>
    <dgm:pt modelId="{23C68762-2EB3-4B8D-8C4C-49156B9D0834}" type="pres">
      <dgm:prSet presAssocID="{921800A6-63F3-4306-AD02-17D8628780B3}" presName="parentComposite" presStyleCnt="0"/>
      <dgm:spPr/>
    </dgm:pt>
    <dgm:pt modelId="{AC8A58DA-CB57-4DAE-8165-34A1B92A429F}" type="pres">
      <dgm:prSet presAssocID="{921800A6-63F3-4306-AD02-17D8628780B3}" presName="parent1" presStyleLbl="alignAccFollowNode1" presStyleIdx="0" presStyleCnt="4" custLinFactNeighborY="12000">
        <dgm:presLayoutVars>
          <dgm:chMax val="4"/>
        </dgm:presLayoutVars>
      </dgm:prSet>
      <dgm:spPr/>
      <dgm:t>
        <a:bodyPr/>
        <a:lstStyle/>
        <a:p>
          <a:endParaRPr lang="en-US"/>
        </a:p>
      </dgm:t>
    </dgm:pt>
    <dgm:pt modelId="{894A2AD3-A026-466E-B82F-E97B3345FBB9}" type="pres">
      <dgm:prSet presAssocID="{921800A6-63F3-4306-AD02-17D8628780B3}" presName="parent2" presStyleLbl="alignAccFollowNode1" presStyleIdx="1" presStyleCnt="4" custLinFactNeighborY="12000">
        <dgm:presLayoutVars>
          <dgm:chMax val="4"/>
        </dgm:presLayoutVars>
      </dgm:prSet>
      <dgm:spPr/>
      <dgm:t>
        <a:bodyPr/>
        <a:lstStyle/>
        <a:p>
          <a:endParaRPr lang="en-US"/>
        </a:p>
      </dgm:t>
    </dgm:pt>
    <dgm:pt modelId="{A83D52FB-A6C9-495D-BEDB-84788F8C5D30}" type="pres">
      <dgm:prSet presAssocID="{921800A6-63F3-4306-AD02-17D8628780B3}" presName="childrenComposite" presStyleCnt="0"/>
      <dgm:spPr/>
    </dgm:pt>
    <dgm:pt modelId="{50AA803A-B7BF-4946-9AF8-593E45BEF25B}" type="pres">
      <dgm:prSet presAssocID="{921800A6-63F3-4306-AD02-17D8628780B3}" presName="dummyMaxCanvas_ChildArea" presStyleCnt="0"/>
      <dgm:spPr/>
    </dgm:pt>
    <dgm:pt modelId="{3F688CB1-6CC0-4F99-B0EC-B8539250B05B}" type="pres">
      <dgm:prSet presAssocID="{921800A6-63F3-4306-AD02-17D8628780B3}" presName="fulcrum" presStyleLbl="alignAccFollowNode1" presStyleIdx="2" presStyleCnt="4"/>
      <dgm:spPr>
        <a:solidFill>
          <a:srgbClr val="C00000">
            <a:alpha val="90000"/>
          </a:srgbClr>
        </a:solidFill>
      </dgm:spPr>
      <dgm:t>
        <a:bodyPr/>
        <a:lstStyle/>
        <a:p>
          <a:endParaRPr lang="en-US"/>
        </a:p>
      </dgm:t>
    </dgm:pt>
    <dgm:pt modelId="{4221C2B4-CE1A-484F-90BF-8CC55264A558}" type="pres">
      <dgm:prSet presAssocID="{921800A6-63F3-4306-AD02-17D8628780B3}" presName="balance_22" presStyleLbl="alignAccFollowNode1" presStyleIdx="3" presStyleCnt="4">
        <dgm:presLayoutVars>
          <dgm:bulletEnabled val="1"/>
        </dgm:presLayoutVars>
      </dgm:prSet>
      <dgm:spPr>
        <a:solidFill>
          <a:srgbClr val="C00000">
            <a:alpha val="90000"/>
          </a:srgbClr>
        </a:solidFill>
      </dgm:spPr>
      <dgm:t>
        <a:bodyPr/>
        <a:lstStyle/>
        <a:p>
          <a:endParaRPr lang="en-US"/>
        </a:p>
      </dgm:t>
    </dgm:pt>
    <dgm:pt modelId="{22FAEDCD-552D-4E34-B079-E1AF9C6BC7CB}" type="pres">
      <dgm:prSet presAssocID="{921800A6-63F3-4306-AD02-17D8628780B3}" presName="right_22_1" presStyleLbl="node1" presStyleIdx="0" presStyleCnt="4">
        <dgm:presLayoutVars>
          <dgm:bulletEnabled val="1"/>
        </dgm:presLayoutVars>
      </dgm:prSet>
      <dgm:spPr/>
      <dgm:t>
        <a:bodyPr/>
        <a:lstStyle/>
        <a:p>
          <a:endParaRPr lang="en-US"/>
        </a:p>
      </dgm:t>
    </dgm:pt>
    <dgm:pt modelId="{C05FDF61-D482-41DC-8C9F-B77D017AB6C3}" type="pres">
      <dgm:prSet presAssocID="{921800A6-63F3-4306-AD02-17D8628780B3}" presName="right_22_2" presStyleLbl="node1" presStyleIdx="1" presStyleCnt="4">
        <dgm:presLayoutVars>
          <dgm:bulletEnabled val="1"/>
        </dgm:presLayoutVars>
      </dgm:prSet>
      <dgm:spPr/>
      <dgm:t>
        <a:bodyPr/>
        <a:lstStyle/>
        <a:p>
          <a:endParaRPr lang="en-US"/>
        </a:p>
      </dgm:t>
    </dgm:pt>
    <dgm:pt modelId="{80B691CD-A009-4B7B-BA59-4B5AFECC88C8}" type="pres">
      <dgm:prSet presAssocID="{921800A6-63F3-4306-AD02-17D8628780B3}" presName="left_22_1" presStyleLbl="node1" presStyleIdx="2" presStyleCnt="4">
        <dgm:presLayoutVars>
          <dgm:bulletEnabled val="1"/>
        </dgm:presLayoutVars>
      </dgm:prSet>
      <dgm:spPr/>
      <dgm:t>
        <a:bodyPr/>
        <a:lstStyle/>
        <a:p>
          <a:endParaRPr lang="en-US"/>
        </a:p>
      </dgm:t>
    </dgm:pt>
    <dgm:pt modelId="{AA21A94F-7F19-4E98-A9C0-0DE468247C5E}" type="pres">
      <dgm:prSet presAssocID="{921800A6-63F3-4306-AD02-17D8628780B3}" presName="left_22_2" presStyleLbl="node1" presStyleIdx="3" presStyleCnt="4">
        <dgm:presLayoutVars>
          <dgm:bulletEnabled val="1"/>
        </dgm:presLayoutVars>
      </dgm:prSet>
      <dgm:spPr/>
      <dgm:t>
        <a:bodyPr/>
        <a:lstStyle/>
        <a:p>
          <a:endParaRPr lang="en-US"/>
        </a:p>
      </dgm:t>
    </dgm:pt>
  </dgm:ptLst>
  <dgm:cxnLst>
    <dgm:cxn modelId="{9A222B15-D073-4C34-AD23-B12A8906BA77}" srcId="{921800A6-63F3-4306-AD02-17D8628780B3}" destId="{978BCF45-2FB4-49DA-BE50-42B1EC381569}" srcOrd="0" destOrd="0" parTransId="{7998A17D-172C-4415-BEB8-A285AB38543F}" sibTransId="{71225AA3-2747-4BE6-A17E-4E126D25C151}"/>
    <dgm:cxn modelId="{B6AAEADA-7D7D-4F08-A492-E3D280926E8E}" srcId="{B6804A5D-E6A8-4A3B-978D-DC1934FEF326}" destId="{BA01E2D0-7294-4E2F-9F4D-FFF5B75FFF65}" srcOrd="1" destOrd="0" parTransId="{565DB822-760C-4867-81EF-D20C38C8DEC3}" sibTransId="{960782F0-F281-4632-BCF5-86E496CED3A9}"/>
    <dgm:cxn modelId="{01CC42EA-42D1-4B05-93D5-8AEEDA812B11}" type="presOf" srcId="{921800A6-63F3-4306-AD02-17D8628780B3}" destId="{C0F95C3A-7833-4283-973F-95A663EE98F0}" srcOrd="0" destOrd="0" presId="urn:microsoft.com/office/officeart/2005/8/layout/balance1"/>
    <dgm:cxn modelId="{460E8633-4A91-44A0-8E36-8EB7A225C8FB}" type="presOf" srcId="{BA01E2D0-7294-4E2F-9F4D-FFF5B75FFF65}" destId="{C05FDF61-D482-41DC-8C9F-B77D017AB6C3}" srcOrd="0" destOrd="0" presId="urn:microsoft.com/office/officeart/2005/8/layout/balance1"/>
    <dgm:cxn modelId="{A6567A23-F00A-4645-8336-6DB1A3981588}" type="presOf" srcId="{B6804A5D-E6A8-4A3B-978D-DC1934FEF326}" destId="{894A2AD3-A026-466E-B82F-E97B3345FBB9}" srcOrd="0" destOrd="0" presId="urn:microsoft.com/office/officeart/2005/8/layout/balance1"/>
    <dgm:cxn modelId="{BCA338CB-FA21-4D95-B806-92A63178949B}" type="presOf" srcId="{EAC06486-1204-4DD6-B319-613491390FCB}" destId="{80B691CD-A009-4B7B-BA59-4B5AFECC88C8}" srcOrd="0" destOrd="0" presId="urn:microsoft.com/office/officeart/2005/8/layout/balance1"/>
    <dgm:cxn modelId="{514F6CE2-BB9A-4476-9FC8-9E00B379AF1C}" srcId="{978BCF45-2FB4-49DA-BE50-42B1EC381569}" destId="{EAC06486-1204-4DD6-B319-613491390FCB}" srcOrd="0" destOrd="0" parTransId="{281AE40D-8D81-497B-8856-1AB17ED5707D}" sibTransId="{5A39A2E9-B624-4784-9679-2D9F016EC7A0}"/>
    <dgm:cxn modelId="{97D40866-94C4-4967-B19A-0ABCDE21ECFA}" type="presOf" srcId="{28A2AC74-8A5E-48E7-AC5F-AEDC8153406B}" destId="{AA21A94F-7F19-4E98-A9C0-0DE468247C5E}" srcOrd="0" destOrd="0" presId="urn:microsoft.com/office/officeart/2005/8/layout/balance1"/>
    <dgm:cxn modelId="{5050A0EF-1391-4E40-AEE0-50BD83AAD99B}" type="presOf" srcId="{978BCF45-2FB4-49DA-BE50-42B1EC381569}" destId="{AC8A58DA-CB57-4DAE-8165-34A1B92A429F}" srcOrd="0" destOrd="0" presId="urn:microsoft.com/office/officeart/2005/8/layout/balance1"/>
    <dgm:cxn modelId="{54B983B5-B37A-4BC9-A7DC-4506F5BFC7D0}" srcId="{B6804A5D-E6A8-4A3B-978D-DC1934FEF326}" destId="{E18CB653-E927-4185-AEA0-C96BFAC1129F}" srcOrd="0" destOrd="0" parTransId="{A98CFC15-C6CE-4153-BFD6-49CDCCAD0C00}" sibTransId="{AAD7A293-9E21-44D1-B7E5-742DE7E644ED}"/>
    <dgm:cxn modelId="{96E3464C-E007-402F-A260-45F6D50D56C1}" type="presOf" srcId="{E18CB653-E927-4185-AEA0-C96BFAC1129F}" destId="{22FAEDCD-552D-4E34-B079-E1AF9C6BC7CB}" srcOrd="0" destOrd="0" presId="urn:microsoft.com/office/officeart/2005/8/layout/balance1"/>
    <dgm:cxn modelId="{92FD150F-2C4C-4559-9043-BADBC21A081E}" srcId="{921800A6-63F3-4306-AD02-17D8628780B3}" destId="{B6804A5D-E6A8-4A3B-978D-DC1934FEF326}" srcOrd="1" destOrd="0" parTransId="{8008861F-6979-4E9C-96BA-A9DA806C5BA9}" sibTransId="{45D9CC00-DDF2-463D-9C28-E94CE710417C}"/>
    <dgm:cxn modelId="{A5737AEE-E624-4FD8-8D0A-173CC025A0D6}" srcId="{978BCF45-2FB4-49DA-BE50-42B1EC381569}" destId="{28A2AC74-8A5E-48E7-AC5F-AEDC8153406B}" srcOrd="1" destOrd="0" parTransId="{F97F0009-F7E7-4243-9683-5B395AF4E224}" sibTransId="{8BE6CF91-F542-438A-ADDA-08F71F72DF19}"/>
    <dgm:cxn modelId="{4F59C202-F09A-4F3B-BF25-7D7BF882231A}" type="presParOf" srcId="{C0F95C3A-7833-4283-973F-95A663EE98F0}" destId="{E30DC835-C8E6-4260-9C53-802470262E47}" srcOrd="0" destOrd="0" presId="urn:microsoft.com/office/officeart/2005/8/layout/balance1"/>
    <dgm:cxn modelId="{A5165B18-220C-4040-9CF6-895E20DF1650}" type="presParOf" srcId="{C0F95C3A-7833-4283-973F-95A663EE98F0}" destId="{23C68762-2EB3-4B8D-8C4C-49156B9D0834}" srcOrd="1" destOrd="0" presId="urn:microsoft.com/office/officeart/2005/8/layout/balance1"/>
    <dgm:cxn modelId="{11E9A647-83D5-4F47-B163-1053A029E09B}" type="presParOf" srcId="{23C68762-2EB3-4B8D-8C4C-49156B9D0834}" destId="{AC8A58DA-CB57-4DAE-8165-34A1B92A429F}" srcOrd="0" destOrd="0" presId="urn:microsoft.com/office/officeart/2005/8/layout/balance1"/>
    <dgm:cxn modelId="{03645CC8-B5AD-45C8-B2DC-2D05E55CE5AA}" type="presParOf" srcId="{23C68762-2EB3-4B8D-8C4C-49156B9D0834}" destId="{894A2AD3-A026-466E-B82F-E97B3345FBB9}" srcOrd="1" destOrd="0" presId="urn:microsoft.com/office/officeart/2005/8/layout/balance1"/>
    <dgm:cxn modelId="{5B718227-5BB4-49FA-B501-0B5EDC208088}" type="presParOf" srcId="{C0F95C3A-7833-4283-973F-95A663EE98F0}" destId="{A83D52FB-A6C9-495D-BEDB-84788F8C5D30}" srcOrd="2" destOrd="0" presId="urn:microsoft.com/office/officeart/2005/8/layout/balance1"/>
    <dgm:cxn modelId="{6C189525-145D-4E40-9AD1-AFE2A6901E3A}" type="presParOf" srcId="{A83D52FB-A6C9-495D-BEDB-84788F8C5D30}" destId="{50AA803A-B7BF-4946-9AF8-593E45BEF25B}" srcOrd="0" destOrd="0" presId="urn:microsoft.com/office/officeart/2005/8/layout/balance1"/>
    <dgm:cxn modelId="{8C847F9E-A602-43CF-9426-24C8AA440D43}" type="presParOf" srcId="{A83D52FB-A6C9-495D-BEDB-84788F8C5D30}" destId="{3F688CB1-6CC0-4F99-B0EC-B8539250B05B}" srcOrd="1" destOrd="0" presId="urn:microsoft.com/office/officeart/2005/8/layout/balance1"/>
    <dgm:cxn modelId="{A549E1E2-38A3-44C1-B74C-D443996BD560}" type="presParOf" srcId="{A83D52FB-A6C9-495D-BEDB-84788F8C5D30}" destId="{4221C2B4-CE1A-484F-90BF-8CC55264A558}" srcOrd="2" destOrd="0" presId="urn:microsoft.com/office/officeart/2005/8/layout/balance1"/>
    <dgm:cxn modelId="{84F1259D-EB45-43A8-AAC2-CBA3B2D73FAF}" type="presParOf" srcId="{A83D52FB-A6C9-495D-BEDB-84788F8C5D30}" destId="{22FAEDCD-552D-4E34-B079-E1AF9C6BC7CB}" srcOrd="3" destOrd="0" presId="urn:microsoft.com/office/officeart/2005/8/layout/balance1"/>
    <dgm:cxn modelId="{7AB44A32-1E65-442C-8D16-8E6E45A9FFB9}" type="presParOf" srcId="{A83D52FB-A6C9-495D-BEDB-84788F8C5D30}" destId="{C05FDF61-D482-41DC-8C9F-B77D017AB6C3}" srcOrd="4" destOrd="0" presId="urn:microsoft.com/office/officeart/2005/8/layout/balance1"/>
    <dgm:cxn modelId="{AA489DB3-9F7B-40FA-906F-53679308F73B}" type="presParOf" srcId="{A83D52FB-A6C9-495D-BEDB-84788F8C5D30}" destId="{80B691CD-A009-4B7B-BA59-4B5AFECC88C8}" srcOrd="5" destOrd="0" presId="urn:microsoft.com/office/officeart/2005/8/layout/balance1"/>
    <dgm:cxn modelId="{274155A1-A40D-4441-BA3A-6766D437ECFD}" type="presParOf" srcId="{A83D52FB-A6C9-495D-BEDB-84788F8C5D30}" destId="{AA21A94F-7F19-4E98-A9C0-0DE468247C5E}" srcOrd="6"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6B966-3A68-49B5-B288-BF583D3402A7}">
      <dsp:nvSpPr>
        <dsp:cNvPr id="0" name=""/>
        <dsp:cNvSpPr/>
      </dsp:nvSpPr>
      <dsp:spPr>
        <a:xfrm>
          <a:off x="0" y="3059187"/>
          <a:ext cx="6096000" cy="10040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t>GOALS</a:t>
          </a:r>
          <a:endParaRPr lang="en-US" sz="1900" b="1" kern="1200" dirty="0"/>
        </a:p>
      </dsp:txBody>
      <dsp:txXfrm>
        <a:off x="0" y="3059187"/>
        <a:ext cx="6096000" cy="542210"/>
      </dsp:txXfrm>
    </dsp:sp>
    <dsp:sp modelId="{EFA0264F-20FA-4AEA-8594-BC23EA6D1188}">
      <dsp:nvSpPr>
        <dsp:cNvPr id="0" name=""/>
        <dsp:cNvSpPr/>
      </dsp:nvSpPr>
      <dsp:spPr>
        <a:xfrm>
          <a:off x="0" y="3581316"/>
          <a:ext cx="6096000" cy="46188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t>Outcomes on Student Achievement</a:t>
          </a:r>
          <a:endParaRPr lang="en-US" sz="2800" kern="1200" dirty="0"/>
        </a:p>
      </dsp:txBody>
      <dsp:txXfrm>
        <a:off x="0" y="3581316"/>
        <a:ext cx="6096000" cy="461883"/>
      </dsp:txXfrm>
    </dsp:sp>
    <dsp:sp modelId="{B46F9FE4-4E9F-49D3-8073-DFCA5CF961BA}">
      <dsp:nvSpPr>
        <dsp:cNvPr id="0" name=""/>
        <dsp:cNvSpPr/>
      </dsp:nvSpPr>
      <dsp:spPr>
        <a:xfrm rot="10800000">
          <a:off x="0" y="1529953"/>
          <a:ext cx="6096000" cy="154429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t>THEN</a:t>
          </a:r>
          <a:r>
            <a:rPr lang="en-US" sz="1900" kern="1200" dirty="0" smtClean="0"/>
            <a:t>… </a:t>
          </a:r>
          <a:endParaRPr lang="en-US" sz="1900" kern="1200" dirty="0"/>
        </a:p>
      </dsp:txBody>
      <dsp:txXfrm rot="-10800000">
        <a:off x="0" y="1529953"/>
        <a:ext cx="6096000" cy="542047"/>
      </dsp:txXfrm>
    </dsp:sp>
    <dsp:sp modelId="{760C7756-4741-432E-9EC0-76208ED058CF}">
      <dsp:nvSpPr>
        <dsp:cNvPr id="0" name=""/>
        <dsp:cNvSpPr/>
      </dsp:nvSpPr>
      <dsp:spPr>
        <a:xfrm>
          <a:off x="0" y="2072001"/>
          <a:ext cx="6096000" cy="4617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t>Impact on program</a:t>
          </a:r>
          <a:endParaRPr lang="en-US" sz="2800" kern="1200" dirty="0"/>
        </a:p>
      </dsp:txBody>
      <dsp:txXfrm>
        <a:off x="0" y="2072001"/>
        <a:ext cx="6096000" cy="461744"/>
      </dsp:txXfrm>
    </dsp:sp>
    <dsp:sp modelId="{B6DC23D7-7B74-4625-A389-5973DE0C38B6}">
      <dsp:nvSpPr>
        <dsp:cNvPr id="0" name=""/>
        <dsp:cNvSpPr/>
      </dsp:nvSpPr>
      <dsp:spPr>
        <a:xfrm rot="10800000">
          <a:off x="0" y="718"/>
          <a:ext cx="6096000" cy="154429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t>IF</a:t>
          </a:r>
          <a:r>
            <a:rPr lang="en-US" sz="1900" kern="1200" dirty="0" smtClean="0"/>
            <a:t> we… </a:t>
          </a:r>
          <a:endParaRPr lang="en-US" sz="1900" kern="1200" dirty="0"/>
        </a:p>
      </dsp:txBody>
      <dsp:txXfrm rot="-10800000">
        <a:off x="0" y="718"/>
        <a:ext cx="6096000" cy="542047"/>
      </dsp:txXfrm>
    </dsp:sp>
    <dsp:sp modelId="{F36766F8-1F7F-4625-8E76-9AA9AB0EA386}">
      <dsp:nvSpPr>
        <dsp:cNvPr id="0" name=""/>
        <dsp:cNvSpPr/>
      </dsp:nvSpPr>
      <dsp:spPr>
        <a:xfrm>
          <a:off x="744" y="542766"/>
          <a:ext cx="6094511" cy="4617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t>Actions we take</a:t>
          </a:r>
          <a:endParaRPr lang="en-US" sz="2800" kern="1200" dirty="0"/>
        </a:p>
      </dsp:txBody>
      <dsp:txXfrm>
        <a:off x="744" y="542766"/>
        <a:ext cx="6094511" cy="4617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6B966-3A68-49B5-B288-BF583D3402A7}">
      <dsp:nvSpPr>
        <dsp:cNvPr id="0" name=""/>
        <dsp:cNvSpPr/>
      </dsp:nvSpPr>
      <dsp:spPr>
        <a:xfrm>
          <a:off x="0" y="3059187"/>
          <a:ext cx="6096000" cy="10040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t>GOALS</a:t>
          </a:r>
          <a:endParaRPr lang="en-US" sz="1900" b="1" kern="1200" dirty="0"/>
        </a:p>
      </dsp:txBody>
      <dsp:txXfrm>
        <a:off x="0" y="3059187"/>
        <a:ext cx="6096000" cy="542210"/>
      </dsp:txXfrm>
    </dsp:sp>
    <dsp:sp modelId="{EFA0264F-20FA-4AEA-8594-BC23EA6D1188}">
      <dsp:nvSpPr>
        <dsp:cNvPr id="0" name=""/>
        <dsp:cNvSpPr/>
      </dsp:nvSpPr>
      <dsp:spPr>
        <a:xfrm>
          <a:off x="0" y="3581316"/>
          <a:ext cx="6096000" cy="46188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t>Outcomes on Student Achievement</a:t>
          </a:r>
          <a:endParaRPr lang="en-US" sz="2800" kern="1200" dirty="0"/>
        </a:p>
      </dsp:txBody>
      <dsp:txXfrm>
        <a:off x="0" y="3581316"/>
        <a:ext cx="6096000" cy="461883"/>
      </dsp:txXfrm>
    </dsp:sp>
    <dsp:sp modelId="{B46F9FE4-4E9F-49D3-8073-DFCA5CF961BA}">
      <dsp:nvSpPr>
        <dsp:cNvPr id="0" name=""/>
        <dsp:cNvSpPr/>
      </dsp:nvSpPr>
      <dsp:spPr>
        <a:xfrm rot="10800000">
          <a:off x="0" y="1529953"/>
          <a:ext cx="6096000" cy="154429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t>THEN</a:t>
          </a:r>
          <a:r>
            <a:rPr lang="en-US" sz="1900" kern="1200" dirty="0" smtClean="0"/>
            <a:t>… </a:t>
          </a:r>
          <a:endParaRPr lang="en-US" sz="1900" kern="1200" dirty="0"/>
        </a:p>
      </dsp:txBody>
      <dsp:txXfrm rot="-10800000">
        <a:off x="0" y="1529953"/>
        <a:ext cx="6096000" cy="542047"/>
      </dsp:txXfrm>
    </dsp:sp>
    <dsp:sp modelId="{760C7756-4741-432E-9EC0-76208ED058CF}">
      <dsp:nvSpPr>
        <dsp:cNvPr id="0" name=""/>
        <dsp:cNvSpPr/>
      </dsp:nvSpPr>
      <dsp:spPr>
        <a:xfrm>
          <a:off x="0" y="2072001"/>
          <a:ext cx="6096000" cy="4617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t>Impact on program</a:t>
          </a:r>
          <a:endParaRPr lang="en-US" sz="2800" kern="1200" dirty="0"/>
        </a:p>
      </dsp:txBody>
      <dsp:txXfrm>
        <a:off x="0" y="2072001"/>
        <a:ext cx="6096000" cy="461744"/>
      </dsp:txXfrm>
    </dsp:sp>
    <dsp:sp modelId="{B6DC23D7-7B74-4625-A389-5973DE0C38B6}">
      <dsp:nvSpPr>
        <dsp:cNvPr id="0" name=""/>
        <dsp:cNvSpPr/>
      </dsp:nvSpPr>
      <dsp:spPr>
        <a:xfrm rot="10800000">
          <a:off x="0" y="718"/>
          <a:ext cx="6096000" cy="154429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t>IF</a:t>
          </a:r>
          <a:r>
            <a:rPr lang="en-US" sz="1900" kern="1200" dirty="0" smtClean="0"/>
            <a:t> we… </a:t>
          </a:r>
          <a:endParaRPr lang="en-US" sz="1900" kern="1200" dirty="0"/>
        </a:p>
      </dsp:txBody>
      <dsp:txXfrm rot="-10800000">
        <a:off x="0" y="718"/>
        <a:ext cx="6096000" cy="542047"/>
      </dsp:txXfrm>
    </dsp:sp>
    <dsp:sp modelId="{F36766F8-1F7F-4625-8E76-9AA9AB0EA386}">
      <dsp:nvSpPr>
        <dsp:cNvPr id="0" name=""/>
        <dsp:cNvSpPr/>
      </dsp:nvSpPr>
      <dsp:spPr>
        <a:xfrm>
          <a:off x="744" y="542766"/>
          <a:ext cx="6094511" cy="4617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t>Actions we take</a:t>
          </a:r>
          <a:endParaRPr lang="en-US" sz="2800" kern="1200" dirty="0"/>
        </a:p>
      </dsp:txBody>
      <dsp:txXfrm>
        <a:off x="744" y="542766"/>
        <a:ext cx="6094511" cy="4617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6B966-3A68-49B5-B288-BF583D3402A7}">
      <dsp:nvSpPr>
        <dsp:cNvPr id="0" name=""/>
        <dsp:cNvSpPr/>
      </dsp:nvSpPr>
      <dsp:spPr>
        <a:xfrm>
          <a:off x="0" y="3059187"/>
          <a:ext cx="6096000" cy="10040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t>GOALS</a:t>
          </a:r>
          <a:endParaRPr lang="en-US" sz="1900" b="1" kern="1200" dirty="0"/>
        </a:p>
      </dsp:txBody>
      <dsp:txXfrm>
        <a:off x="0" y="3059187"/>
        <a:ext cx="6096000" cy="542210"/>
      </dsp:txXfrm>
    </dsp:sp>
    <dsp:sp modelId="{EFA0264F-20FA-4AEA-8594-BC23EA6D1188}">
      <dsp:nvSpPr>
        <dsp:cNvPr id="0" name=""/>
        <dsp:cNvSpPr/>
      </dsp:nvSpPr>
      <dsp:spPr>
        <a:xfrm>
          <a:off x="0" y="3581316"/>
          <a:ext cx="6096000" cy="46188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t>Outcomes on Student Achievement</a:t>
          </a:r>
          <a:endParaRPr lang="en-US" sz="2800" kern="1200" dirty="0"/>
        </a:p>
      </dsp:txBody>
      <dsp:txXfrm>
        <a:off x="0" y="3581316"/>
        <a:ext cx="6096000" cy="461883"/>
      </dsp:txXfrm>
    </dsp:sp>
    <dsp:sp modelId="{B46F9FE4-4E9F-49D3-8073-DFCA5CF961BA}">
      <dsp:nvSpPr>
        <dsp:cNvPr id="0" name=""/>
        <dsp:cNvSpPr/>
      </dsp:nvSpPr>
      <dsp:spPr>
        <a:xfrm rot="10800000">
          <a:off x="0" y="1529953"/>
          <a:ext cx="6096000" cy="154429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t>THEN</a:t>
          </a:r>
          <a:r>
            <a:rPr lang="en-US" sz="1900" kern="1200" dirty="0" smtClean="0"/>
            <a:t>… </a:t>
          </a:r>
          <a:endParaRPr lang="en-US" sz="1900" kern="1200" dirty="0"/>
        </a:p>
      </dsp:txBody>
      <dsp:txXfrm rot="-10800000">
        <a:off x="0" y="1529953"/>
        <a:ext cx="6096000" cy="542047"/>
      </dsp:txXfrm>
    </dsp:sp>
    <dsp:sp modelId="{760C7756-4741-432E-9EC0-76208ED058CF}">
      <dsp:nvSpPr>
        <dsp:cNvPr id="0" name=""/>
        <dsp:cNvSpPr/>
      </dsp:nvSpPr>
      <dsp:spPr>
        <a:xfrm>
          <a:off x="0" y="2072001"/>
          <a:ext cx="6096000" cy="4617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t>Impact on program</a:t>
          </a:r>
          <a:endParaRPr lang="en-US" sz="2800" kern="1200" dirty="0"/>
        </a:p>
      </dsp:txBody>
      <dsp:txXfrm>
        <a:off x="0" y="2072001"/>
        <a:ext cx="6096000" cy="461744"/>
      </dsp:txXfrm>
    </dsp:sp>
    <dsp:sp modelId="{B6DC23D7-7B74-4625-A389-5973DE0C38B6}">
      <dsp:nvSpPr>
        <dsp:cNvPr id="0" name=""/>
        <dsp:cNvSpPr/>
      </dsp:nvSpPr>
      <dsp:spPr>
        <a:xfrm rot="10800000">
          <a:off x="0" y="718"/>
          <a:ext cx="6096000" cy="154429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t>IF</a:t>
          </a:r>
          <a:r>
            <a:rPr lang="en-US" sz="1900" kern="1200" dirty="0" smtClean="0"/>
            <a:t> we… </a:t>
          </a:r>
          <a:endParaRPr lang="en-US" sz="1900" kern="1200" dirty="0"/>
        </a:p>
      </dsp:txBody>
      <dsp:txXfrm rot="-10800000">
        <a:off x="0" y="718"/>
        <a:ext cx="6096000" cy="542047"/>
      </dsp:txXfrm>
    </dsp:sp>
    <dsp:sp modelId="{F36766F8-1F7F-4625-8E76-9AA9AB0EA386}">
      <dsp:nvSpPr>
        <dsp:cNvPr id="0" name=""/>
        <dsp:cNvSpPr/>
      </dsp:nvSpPr>
      <dsp:spPr>
        <a:xfrm>
          <a:off x="744" y="542766"/>
          <a:ext cx="6094511" cy="4617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t>Actions we take</a:t>
          </a:r>
          <a:endParaRPr lang="en-US" sz="2800" kern="1200" dirty="0"/>
        </a:p>
      </dsp:txBody>
      <dsp:txXfrm>
        <a:off x="744" y="542766"/>
        <a:ext cx="6094511" cy="4617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54E09-23FA-47D3-ABD6-E2DB511CE4C6}">
      <dsp:nvSpPr>
        <dsp:cNvPr id="0" name=""/>
        <dsp:cNvSpPr/>
      </dsp:nvSpPr>
      <dsp:spPr>
        <a:xfrm rot="20859626">
          <a:off x="190391" y="1053191"/>
          <a:ext cx="3193620" cy="2054183"/>
        </a:xfrm>
        <a:prstGeom prst="rightArrow">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C27F95-75DB-405B-BCAA-81700EA6BC85}">
      <dsp:nvSpPr>
        <dsp:cNvPr id="0" name=""/>
        <dsp:cNvSpPr/>
      </dsp:nvSpPr>
      <dsp:spPr>
        <a:xfrm rot="20781096">
          <a:off x="219463" y="1102372"/>
          <a:ext cx="2922257" cy="2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Add Data Sources for Each Indicator</a:t>
          </a:r>
          <a:endParaRPr lang="en-US" sz="1800" b="1" kern="1200" dirty="0">
            <a:solidFill>
              <a:schemeClr val="bg1"/>
            </a:solidFill>
          </a:endParaRPr>
        </a:p>
      </dsp:txBody>
      <dsp:txXfrm>
        <a:off x="219463" y="1102372"/>
        <a:ext cx="2922257" cy="2016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7D36A7-007A-43A9-B313-9C2117C0A22B}" type="datetimeFigureOut">
              <a:rPr lang="en-US" smtClean="0"/>
              <a:t>10/23/2012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285B79-4BC9-4F31-B3CB-B69895AF72D4}" type="slidenum">
              <a:rPr lang="en-US" smtClean="0"/>
              <a:t>‹#›</a:t>
            </a:fld>
            <a:endParaRPr lang="en-US"/>
          </a:p>
        </p:txBody>
      </p:sp>
    </p:spTree>
    <p:extLst>
      <p:ext uri="{BB962C8B-B14F-4D97-AF65-F5344CB8AC3E}">
        <p14:creationId xmlns:p14="http://schemas.microsoft.com/office/powerpoint/2010/main" val="2190555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285B79-4BC9-4F31-B3CB-B69895AF72D4}" type="slidenum">
              <a:rPr lang="en-US" smtClean="0"/>
              <a:t>1</a:t>
            </a:fld>
            <a:endParaRPr lang="en-US"/>
          </a:p>
        </p:txBody>
      </p:sp>
    </p:spTree>
    <p:extLst>
      <p:ext uri="{BB962C8B-B14F-4D97-AF65-F5344CB8AC3E}">
        <p14:creationId xmlns:p14="http://schemas.microsoft.com/office/powerpoint/2010/main" val="1602254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285B79-4BC9-4F31-B3CB-B69895AF72D4}" type="slidenum">
              <a:rPr lang="en-US" smtClean="0"/>
              <a:t>10</a:t>
            </a:fld>
            <a:endParaRPr lang="en-US"/>
          </a:p>
        </p:txBody>
      </p:sp>
    </p:spTree>
    <p:extLst>
      <p:ext uri="{BB962C8B-B14F-4D97-AF65-F5344CB8AC3E}">
        <p14:creationId xmlns:p14="http://schemas.microsoft.com/office/powerpoint/2010/main" val="2709913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285B79-4BC9-4F31-B3CB-B69895AF72D4}" type="slidenum">
              <a:rPr lang="en-US" smtClean="0"/>
              <a:t>11</a:t>
            </a:fld>
            <a:endParaRPr lang="en-US"/>
          </a:p>
        </p:txBody>
      </p:sp>
    </p:spTree>
    <p:extLst>
      <p:ext uri="{BB962C8B-B14F-4D97-AF65-F5344CB8AC3E}">
        <p14:creationId xmlns:p14="http://schemas.microsoft.com/office/powerpoint/2010/main" val="2344772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285B79-4BC9-4F31-B3CB-B69895AF72D4}" type="slidenum">
              <a:rPr lang="en-US" smtClean="0"/>
              <a:t>12</a:t>
            </a:fld>
            <a:endParaRPr lang="en-US"/>
          </a:p>
        </p:txBody>
      </p:sp>
    </p:spTree>
    <p:extLst>
      <p:ext uri="{BB962C8B-B14F-4D97-AF65-F5344CB8AC3E}">
        <p14:creationId xmlns:p14="http://schemas.microsoft.com/office/powerpoint/2010/main" val="3784389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285B79-4BC9-4F31-B3CB-B69895AF72D4}" type="slidenum">
              <a:rPr lang="en-US" smtClean="0"/>
              <a:t>13</a:t>
            </a:fld>
            <a:endParaRPr lang="en-US"/>
          </a:p>
        </p:txBody>
      </p:sp>
    </p:spTree>
    <p:extLst>
      <p:ext uri="{BB962C8B-B14F-4D97-AF65-F5344CB8AC3E}">
        <p14:creationId xmlns:p14="http://schemas.microsoft.com/office/powerpoint/2010/main" val="1506362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285B79-4BC9-4F31-B3CB-B69895AF72D4}" type="slidenum">
              <a:rPr lang="en-US" smtClean="0"/>
              <a:t>14</a:t>
            </a:fld>
            <a:endParaRPr lang="en-US"/>
          </a:p>
        </p:txBody>
      </p:sp>
    </p:spTree>
    <p:extLst>
      <p:ext uri="{BB962C8B-B14F-4D97-AF65-F5344CB8AC3E}">
        <p14:creationId xmlns:p14="http://schemas.microsoft.com/office/powerpoint/2010/main" val="3370251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A0C029-B653-4B91-A085-18454B625988}"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108041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A0C029-B653-4B91-A085-18454B625988}"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570549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09A0C029-B653-4B91-A085-18454B625988}"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08126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baseline="0" dirty="0" smtClean="0"/>
          </a:p>
        </p:txBody>
      </p:sp>
      <p:sp>
        <p:nvSpPr>
          <p:cNvPr id="4" name="Slide Number Placeholder 3"/>
          <p:cNvSpPr>
            <a:spLocks noGrp="1"/>
          </p:cNvSpPr>
          <p:nvPr>
            <p:ph type="sldNum" sz="quarter" idx="10"/>
          </p:nvPr>
        </p:nvSpPr>
        <p:spPr/>
        <p:txBody>
          <a:bodyPr/>
          <a:lstStyle/>
          <a:p>
            <a:fld id="{09A0C029-B653-4B91-A085-18454B625988}"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718443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A0C029-B653-4B91-A085-18454B625988}"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586762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285B79-4BC9-4F31-B3CB-B69895AF72D4}" type="slidenum">
              <a:rPr lang="en-US" smtClean="0"/>
              <a:t>2</a:t>
            </a:fld>
            <a:endParaRPr lang="en-US"/>
          </a:p>
        </p:txBody>
      </p:sp>
    </p:spTree>
    <p:extLst>
      <p:ext uri="{BB962C8B-B14F-4D97-AF65-F5344CB8AC3E}">
        <p14:creationId xmlns:p14="http://schemas.microsoft.com/office/powerpoint/2010/main" val="4027619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A0C029-B653-4B91-A085-18454B625988}"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780270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09A0C029-B653-4B91-A085-18454B625988}"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069953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A0C029-B653-4B91-A085-18454B625988}"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003024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19E332-AB7C-4B6A-B92C-A8D38E6714ED}"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742641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19E332-AB7C-4B6A-B92C-A8D38E6714ED}"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138871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19E332-AB7C-4B6A-B92C-A8D38E6714ED}"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574408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19E332-AB7C-4B6A-B92C-A8D38E6714ED}"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41356149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19E332-AB7C-4B6A-B92C-A8D38E6714ED}"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40755439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C19E332-AB7C-4B6A-B92C-A8D38E6714ED}"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41639896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C19E332-AB7C-4B6A-B92C-A8D38E6714ED}"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4163989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285B79-4BC9-4F31-B3CB-B69895AF72D4}" type="slidenum">
              <a:rPr lang="en-US" smtClean="0"/>
              <a:t>3</a:t>
            </a:fld>
            <a:endParaRPr lang="en-US"/>
          </a:p>
        </p:txBody>
      </p:sp>
    </p:spTree>
    <p:extLst>
      <p:ext uri="{BB962C8B-B14F-4D97-AF65-F5344CB8AC3E}">
        <p14:creationId xmlns:p14="http://schemas.microsoft.com/office/powerpoint/2010/main" val="40270857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 lvl="1"/>
            <a:endParaRPr lang="en-US" sz="1200"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19E332-AB7C-4B6A-B92C-A8D38E6714ED}"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41789727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19E332-AB7C-4B6A-B92C-A8D38E6714ED}"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2733680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19E332-AB7C-4B6A-B92C-A8D38E6714ED}"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41387228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19E332-AB7C-4B6A-B92C-A8D38E6714ED}"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4138722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285B79-4BC9-4F31-B3CB-B69895AF72D4}" type="slidenum">
              <a:rPr lang="en-US" smtClean="0"/>
              <a:t>4</a:t>
            </a:fld>
            <a:endParaRPr lang="en-US"/>
          </a:p>
        </p:txBody>
      </p:sp>
    </p:spTree>
    <p:extLst>
      <p:ext uri="{BB962C8B-B14F-4D97-AF65-F5344CB8AC3E}">
        <p14:creationId xmlns:p14="http://schemas.microsoft.com/office/powerpoint/2010/main" val="789789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285B79-4BC9-4F31-B3CB-B69895AF72D4}" type="slidenum">
              <a:rPr lang="en-US" smtClean="0"/>
              <a:t>5</a:t>
            </a:fld>
            <a:endParaRPr lang="en-US"/>
          </a:p>
        </p:txBody>
      </p:sp>
    </p:spTree>
    <p:extLst>
      <p:ext uri="{BB962C8B-B14F-4D97-AF65-F5344CB8AC3E}">
        <p14:creationId xmlns:p14="http://schemas.microsoft.com/office/powerpoint/2010/main" val="737112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285B79-4BC9-4F31-B3CB-B69895AF72D4}" type="slidenum">
              <a:rPr lang="en-US" smtClean="0"/>
              <a:t>6</a:t>
            </a:fld>
            <a:endParaRPr lang="en-US"/>
          </a:p>
        </p:txBody>
      </p:sp>
    </p:spTree>
    <p:extLst>
      <p:ext uri="{BB962C8B-B14F-4D97-AF65-F5344CB8AC3E}">
        <p14:creationId xmlns:p14="http://schemas.microsoft.com/office/powerpoint/2010/main" val="4063022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285B79-4BC9-4F31-B3CB-B69895AF72D4}" type="slidenum">
              <a:rPr lang="en-US" smtClean="0"/>
              <a:t>7</a:t>
            </a:fld>
            <a:endParaRPr lang="en-US"/>
          </a:p>
        </p:txBody>
      </p:sp>
    </p:spTree>
    <p:extLst>
      <p:ext uri="{BB962C8B-B14F-4D97-AF65-F5344CB8AC3E}">
        <p14:creationId xmlns:p14="http://schemas.microsoft.com/office/powerpoint/2010/main" val="1027873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285B79-4BC9-4F31-B3CB-B69895AF72D4}" type="slidenum">
              <a:rPr lang="en-US" smtClean="0"/>
              <a:t>8</a:t>
            </a:fld>
            <a:endParaRPr lang="en-US"/>
          </a:p>
        </p:txBody>
      </p:sp>
    </p:spTree>
    <p:extLst>
      <p:ext uri="{BB962C8B-B14F-4D97-AF65-F5344CB8AC3E}">
        <p14:creationId xmlns:p14="http://schemas.microsoft.com/office/powerpoint/2010/main" val="2741271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79578AC-606A-44D5-A721-5DDFB5942D5C}" type="slidenum">
              <a:rPr lang="en-US">
                <a:solidFill>
                  <a:prstClr val="black"/>
                </a:solidFill>
              </a:rPr>
              <a:pPr/>
              <a:t>9</a:t>
            </a:fld>
            <a:endParaRPr lang="en-US">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buFontTx/>
              <a:buNone/>
            </a:pPr>
            <a:endParaRPr lang="en-US" sz="4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4" Type="http://schemas.openxmlformats.org/officeDocument/2006/relationships/image" Target="../media/image2.w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5103180F-AD13-44E1-9D46-3446883B7628}" type="datetimeFigureOut">
              <a:rPr lang="en-US" smtClean="0"/>
              <a:t>10/23/2012</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65C9E6F6-10C2-4C81-BF70-9FB11721ACC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03180F-AD13-44E1-9D46-3446883B7628}" type="datetimeFigureOut">
              <a:rPr lang="en-US" smtClean="0"/>
              <a:t>10/23/2012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9E6F6-10C2-4C81-BF70-9FB11721ACC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03180F-AD13-44E1-9D46-3446883B7628}" type="datetimeFigureOut">
              <a:rPr lang="en-US" smtClean="0"/>
              <a:t>10/23/2012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9E6F6-10C2-4C81-BF70-9FB11721ACC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4"/>
          <p:cNvGraphicFramePr>
            <a:graphicFrameLocks noChangeAspect="1"/>
          </p:cNvGraphicFramePr>
          <p:nvPr/>
        </p:nvGraphicFramePr>
        <p:xfrm>
          <a:off x="457200" y="1219200"/>
          <a:ext cx="5943600" cy="1981200"/>
        </p:xfrm>
        <a:graphic>
          <a:graphicData uri="http://schemas.openxmlformats.org/presentationml/2006/ole">
            <mc:AlternateContent xmlns:mc="http://schemas.openxmlformats.org/markup-compatibility/2006">
              <mc:Choice xmlns:v="urn:schemas-microsoft-com:vml" Requires="v">
                <p:oleObj spid="_x0000_s2057" name="Picture" r:id="rId3" imgW="4147920" imgH="1274400" progId="Word.Picture.8">
                  <p:embed/>
                </p:oleObj>
              </mc:Choice>
              <mc:Fallback>
                <p:oleObj name="Picture" r:id="rId3" imgW="4147920" imgH="127440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19200"/>
                        <a:ext cx="5943600" cy="198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Line 7"/>
          <p:cNvSpPr>
            <a:spLocks noChangeShapeType="1"/>
          </p:cNvSpPr>
          <p:nvPr userDrawn="1"/>
        </p:nvSpPr>
        <p:spPr bwMode="auto">
          <a:xfrm>
            <a:off x="685800" y="2743200"/>
            <a:ext cx="7772400" cy="0"/>
          </a:xfrm>
          <a:prstGeom prst="line">
            <a:avLst/>
          </a:prstGeom>
          <a:noFill/>
          <a:ln w="101600">
            <a:solidFill>
              <a:srgbClr val="000099"/>
            </a:solidFill>
            <a:round/>
            <a:headEnd/>
            <a:tailEnd/>
          </a:ln>
          <a:effectLst/>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6" name="Line 8"/>
          <p:cNvSpPr>
            <a:spLocks noChangeShapeType="1"/>
          </p:cNvSpPr>
          <p:nvPr userDrawn="1"/>
        </p:nvSpPr>
        <p:spPr bwMode="auto">
          <a:xfrm flipV="1">
            <a:off x="685800" y="2590800"/>
            <a:ext cx="7772400" cy="11113"/>
          </a:xfrm>
          <a:prstGeom prst="line">
            <a:avLst/>
          </a:prstGeom>
          <a:noFill/>
          <a:ln w="101600">
            <a:solidFill>
              <a:srgbClr val="909CF4"/>
            </a:solidFill>
            <a:round/>
            <a:headEnd/>
            <a:tailEnd/>
          </a:ln>
          <a:effectLst/>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4098" name="Rectangle 2"/>
          <p:cNvSpPr>
            <a:spLocks noGrp="1" noChangeArrowheads="1"/>
          </p:cNvSpPr>
          <p:nvPr>
            <p:ph type="ctrTitle"/>
          </p:nvPr>
        </p:nvSpPr>
        <p:spPr>
          <a:xfrm>
            <a:off x="1447800" y="2895600"/>
            <a:ext cx="7010400" cy="2133600"/>
          </a:xfrm>
        </p:spPr>
        <p:txBody>
          <a:bodyPr/>
          <a:lstStyle>
            <a:lvl1pPr algn="l">
              <a:defRPr sz="4000"/>
            </a:lvl1pPr>
          </a:lstStyle>
          <a:p>
            <a:r>
              <a:rPr lang="en-US"/>
              <a:t>Presentation Title</a:t>
            </a:r>
          </a:p>
        </p:txBody>
      </p:sp>
      <p:sp>
        <p:nvSpPr>
          <p:cNvPr id="4099" name="Rectangle 3"/>
          <p:cNvSpPr>
            <a:spLocks noGrp="1" noChangeArrowheads="1"/>
          </p:cNvSpPr>
          <p:nvPr>
            <p:ph type="subTitle" idx="1"/>
          </p:nvPr>
        </p:nvSpPr>
        <p:spPr>
          <a:xfrm>
            <a:off x="4114800" y="5181600"/>
            <a:ext cx="4343400" cy="990600"/>
          </a:xfrm>
        </p:spPr>
        <p:txBody>
          <a:bodyPr/>
          <a:lstStyle>
            <a:lvl1pPr marL="0" indent="0" algn="r">
              <a:buFontTx/>
              <a:buNone/>
              <a:defRPr sz="2400"/>
            </a:lvl1pPr>
          </a:lstStyle>
          <a:p>
            <a:r>
              <a:rPr lang="en-US"/>
              <a:t>Presenters</a:t>
            </a:r>
          </a:p>
          <a:p>
            <a:r>
              <a:rPr lang="en-US"/>
              <a:t>Date</a:t>
            </a:r>
          </a:p>
        </p:txBody>
      </p:sp>
    </p:spTree>
    <p:extLst>
      <p:ext uri="{BB962C8B-B14F-4D97-AF65-F5344CB8AC3E}">
        <p14:creationId xmlns:p14="http://schemas.microsoft.com/office/powerpoint/2010/main" val="1859437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513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35752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1967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1727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80598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173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07501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5103180F-AD13-44E1-9D46-3446883B7628}" type="datetimeFigureOut">
              <a:rPr lang="en-US" smtClean="0"/>
              <a:t>10/23/2012</a:t>
            </a:fld>
            <a:endParaRPr lang="en-US"/>
          </a:p>
        </p:txBody>
      </p:sp>
      <p:sp>
        <p:nvSpPr>
          <p:cNvPr id="9" name="Slide Number Placeholder 8"/>
          <p:cNvSpPr>
            <a:spLocks noGrp="1"/>
          </p:cNvSpPr>
          <p:nvPr>
            <p:ph type="sldNum" sz="quarter" idx="15"/>
          </p:nvPr>
        </p:nvSpPr>
        <p:spPr/>
        <p:txBody>
          <a:bodyPr rtlCol="0"/>
          <a:lstStyle/>
          <a:p>
            <a:fld id="{65C9E6F6-10C2-4C81-BF70-9FB11721ACCE}"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45426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4559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01389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4" name="Rectangle 8"/>
          <p:cNvSpPr/>
          <p:nvPr/>
        </p:nvSpPr>
        <p:spPr>
          <a:xfrm>
            <a:off x="419100" y="904875"/>
            <a:ext cx="5475288" cy="1757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 name="Rectangle 14"/>
          <p:cNvSpPr/>
          <p:nvPr/>
        </p:nvSpPr>
        <p:spPr>
          <a:xfrm>
            <a:off x="3243263" y="4737100"/>
            <a:ext cx="5475287" cy="17573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15" descr="NL_logo_RGB.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 y="323850"/>
            <a:ext cx="166528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6"/>
          <p:cNvSpPr txBox="1"/>
          <p:nvPr/>
        </p:nvSpPr>
        <p:spPr>
          <a:xfrm>
            <a:off x="5522913" y="323850"/>
            <a:ext cx="3221037" cy="338138"/>
          </a:xfrm>
          <a:prstGeom prst="rect">
            <a:avLst/>
          </a:prstGeom>
          <a:noFill/>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defTabSz="457200" fontAlgn="base">
              <a:spcBef>
                <a:spcPct val="0"/>
              </a:spcBef>
              <a:spcAft>
                <a:spcPct val="0"/>
              </a:spcAft>
              <a:defRPr>
                <a:solidFill>
                  <a:schemeClr val="tx1"/>
                </a:solidFill>
                <a:latin typeface="Times New Roman" pitchFamily="18" charset="0"/>
              </a:defRPr>
            </a:lvl6pPr>
            <a:lvl7pPr marL="2971800" indent="-228600" defTabSz="457200" fontAlgn="base">
              <a:spcBef>
                <a:spcPct val="0"/>
              </a:spcBef>
              <a:spcAft>
                <a:spcPct val="0"/>
              </a:spcAft>
              <a:defRPr>
                <a:solidFill>
                  <a:schemeClr val="tx1"/>
                </a:solidFill>
                <a:latin typeface="Times New Roman" pitchFamily="18" charset="0"/>
              </a:defRPr>
            </a:lvl7pPr>
            <a:lvl8pPr marL="3429000" indent="-228600" defTabSz="457200" fontAlgn="base">
              <a:spcBef>
                <a:spcPct val="0"/>
              </a:spcBef>
              <a:spcAft>
                <a:spcPct val="0"/>
              </a:spcAft>
              <a:defRPr>
                <a:solidFill>
                  <a:schemeClr val="tx1"/>
                </a:solidFill>
                <a:latin typeface="Times New Roman" pitchFamily="18" charset="0"/>
              </a:defRPr>
            </a:lvl8pPr>
            <a:lvl9pPr marL="3886200" indent="-228600" defTabSz="457200" fontAlgn="base">
              <a:spcBef>
                <a:spcPct val="0"/>
              </a:spcBef>
              <a:spcAft>
                <a:spcPct val="0"/>
              </a:spcAft>
              <a:defRPr>
                <a:solidFill>
                  <a:schemeClr val="tx1"/>
                </a:solidFill>
                <a:latin typeface="Times New Roman" pitchFamily="18" charset="0"/>
              </a:defRPr>
            </a:lvl9pPr>
          </a:lstStyle>
          <a:p>
            <a:pPr algn="r" defTabSz="457200" fontAlgn="base">
              <a:spcBef>
                <a:spcPct val="0"/>
              </a:spcBef>
              <a:spcAft>
                <a:spcPct val="0"/>
              </a:spcAft>
              <a:defRPr/>
            </a:pPr>
            <a:r>
              <a:rPr lang="en-US" sz="1600" i="1" smtClean="0">
                <a:solidFill>
                  <a:srgbClr val="0096D7"/>
                </a:solidFill>
              </a:rPr>
              <a:t>Great leaders = Great schools</a:t>
            </a:r>
          </a:p>
        </p:txBody>
      </p:sp>
      <p:pic>
        <p:nvPicPr>
          <p:cNvPr id="8" name="Picture 18" descr="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893763"/>
            <a:ext cx="2627312" cy="368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PPT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025" y="2809875"/>
            <a:ext cx="2627313"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0" descr="PPT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6438" y="2809875"/>
            <a:ext cx="265112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6" name="Rectangle 12"/>
          <p:cNvSpPr>
            <a:spLocks noGrp="1" noChangeArrowheads="1"/>
          </p:cNvSpPr>
          <p:nvPr>
            <p:ph type="ctrTitle" sz="quarter"/>
          </p:nvPr>
        </p:nvSpPr>
        <p:spPr>
          <a:xfrm>
            <a:off x="608013" y="1046163"/>
            <a:ext cx="4941887" cy="1470025"/>
          </a:xfrm>
        </p:spPr>
        <p:txBody>
          <a:bodyPr/>
          <a:lstStyle>
            <a:lvl1pPr>
              <a:defRPr sz="2800" smtClean="0">
                <a:ln>
                  <a:noFill/>
                </a:ln>
                <a:solidFill>
                  <a:schemeClr val="bg1"/>
                </a:solidFill>
                <a:latin typeface="Impact" pitchFamily="34" charset="0"/>
              </a:defRPr>
            </a:lvl1pPr>
          </a:lstStyle>
          <a:p>
            <a:pPr lvl="0"/>
            <a:r>
              <a:rPr lang="en-US" noProof="0" smtClean="0"/>
              <a:t>NEW LEADERS</a:t>
            </a:r>
            <a:br>
              <a:rPr lang="en-US" noProof="0" smtClean="0"/>
            </a:br>
            <a:r>
              <a:rPr lang="en-US" noProof="0" smtClean="0"/>
              <a:t>POWER POINT  TEMPLATE</a:t>
            </a:r>
          </a:p>
        </p:txBody>
      </p:sp>
      <p:sp>
        <p:nvSpPr>
          <p:cNvPr id="77837" name="Rectangle 13"/>
          <p:cNvSpPr>
            <a:spLocks noGrp="1" noChangeArrowheads="1"/>
          </p:cNvSpPr>
          <p:nvPr>
            <p:ph type="subTitle" sz="quarter" idx="1"/>
          </p:nvPr>
        </p:nvSpPr>
        <p:spPr>
          <a:xfrm>
            <a:off x="3328988" y="4902200"/>
            <a:ext cx="5197475" cy="923925"/>
          </a:xfrm>
        </p:spPr>
        <p:txBody>
          <a:bodyPr/>
          <a:lstStyle>
            <a:lvl1pPr marL="0" indent="0">
              <a:defRPr sz="1800" b="1" smtClean="0">
                <a:solidFill>
                  <a:schemeClr val="bg1"/>
                </a:solidFill>
                <a:latin typeface="Times New Roman" pitchFamily="18" charset="0"/>
              </a:defRPr>
            </a:lvl1pPr>
          </a:lstStyle>
          <a:p>
            <a:pPr lvl="0"/>
            <a:r>
              <a:rPr lang="en-US" noProof="0" smtClean="0"/>
              <a:t>Click to edit Master subtitle style</a:t>
            </a:r>
          </a:p>
        </p:txBody>
      </p:sp>
      <p:sp>
        <p:nvSpPr>
          <p:cNvPr id="11" name="Rectangle 15"/>
          <p:cNvSpPr>
            <a:spLocks noGrp="1" noChangeArrowheads="1"/>
          </p:cNvSpPr>
          <p:nvPr>
            <p:ph type="dt" sz="quarter" idx="10"/>
          </p:nvPr>
        </p:nvSpPr>
        <p:spPr bwMode="auto">
          <a:xfrm>
            <a:off x="3328988" y="5972175"/>
            <a:ext cx="2133600" cy="330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1"/>
                </a:solidFill>
                <a:latin typeface="Times New Roman" pitchFamily="18" charset="0"/>
              </a:defRPr>
            </a:lvl1pPr>
          </a:lstStyle>
          <a:p>
            <a:pPr defTabSz="457200" fontAlgn="base">
              <a:spcBef>
                <a:spcPct val="0"/>
              </a:spcBef>
              <a:spcAft>
                <a:spcPct val="0"/>
              </a:spcAft>
              <a:defRPr/>
            </a:pPr>
            <a:fld id="{081C28FB-01C6-46C5-9577-AFDF8ACAE834}" type="datetime1">
              <a:rPr lang="en-US">
                <a:solidFill>
                  <a:srgbClr val="FFFFFF"/>
                </a:solidFill>
              </a:rPr>
              <a:pPr defTabSz="457200" fontAlgn="base">
                <a:spcBef>
                  <a:spcPct val="0"/>
                </a:spcBef>
                <a:spcAft>
                  <a:spcPct val="0"/>
                </a:spcAft>
                <a:defRPr/>
              </a:pPr>
              <a:t>10/23/2012</a:t>
            </a:fld>
            <a:endParaRPr lang="en-US">
              <a:solidFill>
                <a:srgbClr val="FFFFFF"/>
              </a:solidFill>
            </a:endParaRPr>
          </a:p>
        </p:txBody>
      </p:sp>
    </p:spTree>
    <p:extLst>
      <p:ext uri="{BB962C8B-B14F-4D97-AF65-F5344CB8AC3E}">
        <p14:creationId xmlns:p14="http://schemas.microsoft.com/office/powerpoint/2010/main" val="552651283"/>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7" descr="NL_logo_RGB.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713" y="6402388"/>
            <a:ext cx="1477962"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bluebox.jpg"/>
          <p:cNvPicPr>
            <a:picLocks noChangeAspect="1"/>
          </p:cNvPicPr>
          <p:nvPr/>
        </p:nvPicPr>
        <p:blipFill>
          <a:blip r:embed="rId3">
            <a:extLst>
              <a:ext uri="{28A0092B-C50C-407E-A947-70E740481C1C}">
                <a14:useLocalDpi xmlns:a14="http://schemas.microsoft.com/office/drawing/2010/main" val="0"/>
              </a:ext>
            </a:extLst>
          </a:blip>
          <a:srcRect t="89389"/>
          <a:stretch>
            <a:fillRect/>
          </a:stretch>
        </p:blipFill>
        <p:spPr bwMode="auto">
          <a:xfrm>
            <a:off x="239713" y="896938"/>
            <a:ext cx="8688387"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bluebox.jpg"/>
          <p:cNvPicPr>
            <a:picLocks noChangeAspect="1"/>
          </p:cNvPicPr>
          <p:nvPr/>
        </p:nvPicPr>
        <p:blipFill>
          <a:blip r:embed="rId3">
            <a:extLst>
              <a:ext uri="{28A0092B-C50C-407E-A947-70E740481C1C}">
                <a14:useLocalDpi xmlns:a14="http://schemas.microsoft.com/office/drawing/2010/main" val="0"/>
              </a:ext>
            </a:extLst>
          </a:blip>
          <a:srcRect t="89389"/>
          <a:stretch>
            <a:fillRect/>
          </a:stretch>
        </p:blipFill>
        <p:spPr bwMode="auto">
          <a:xfrm>
            <a:off x="239713" y="6157913"/>
            <a:ext cx="8688387"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p:cNvSpPr>
            <a:spLocks/>
          </p:cNvSpPr>
          <p:nvPr/>
        </p:nvSpPr>
        <p:spPr bwMode="auto">
          <a:xfrm>
            <a:off x="5287963" y="6296025"/>
            <a:ext cx="3640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defTabSz="457200" fontAlgn="base">
              <a:spcBef>
                <a:spcPct val="0"/>
              </a:spcBef>
              <a:spcAft>
                <a:spcPct val="0"/>
              </a:spcAft>
            </a:pPr>
            <a:r>
              <a:rPr lang="en-US" sz="900" smtClean="0">
                <a:solidFill>
                  <a:srgbClr val="595959"/>
                </a:solidFill>
                <a:latin typeface="Times New Roman" pitchFamily="18" charset="0"/>
                <a:cs typeface="Times New Roman" pitchFamily="18" charset="0"/>
              </a:rPr>
              <a:t>© New Leaders, Inc. All rights reserved.  </a:t>
            </a:r>
            <a:r>
              <a:rPr lang="en-US" sz="900" smtClean="0">
                <a:solidFill>
                  <a:srgbClr val="595959"/>
                </a:solidFill>
                <a:latin typeface="Times New Roman" pitchFamily="18" charset="0"/>
              </a:rPr>
              <a:t> |   </a:t>
            </a:r>
            <a:fld id="{A800624B-87CE-44E7-B7A9-5C58A76CF79A}" type="slidenum">
              <a:rPr lang="en-US" sz="900" smtClean="0">
                <a:solidFill>
                  <a:srgbClr val="595959"/>
                </a:solidFill>
                <a:latin typeface="Times New Roman" pitchFamily="18" charset="0"/>
              </a:rPr>
              <a:pPr algn="r" defTabSz="457200" fontAlgn="base">
                <a:spcBef>
                  <a:spcPct val="0"/>
                </a:spcBef>
                <a:spcAft>
                  <a:spcPct val="0"/>
                </a:spcAft>
              </a:pPr>
              <a:t>‹#›</a:t>
            </a:fld>
            <a:endParaRPr lang="en-US" sz="900" smtClean="0">
              <a:solidFill>
                <a:srgbClr val="595959"/>
              </a:solidFill>
              <a:latin typeface="Times New Roman" pitchFamily="18" charset="0"/>
            </a:endParaRPr>
          </a:p>
        </p:txBody>
      </p:sp>
      <p:sp>
        <p:nvSpPr>
          <p:cNvPr id="10" name="Title 1"/>
          <p:cNvSpPr>
            <a:spLocks noGrp="1"/>
          </p:cNvSpPr>
          <p:nvPr>
            <p:ph type="ctrTitle" idx="4294967295"/>
          </p:nvPr>
        </p:nvSpPr>
        <p:spPr>
          <a:xfrm>
            <a:off x="583221" y="1395141"/>
            <a:ext cx="3115392" cy="940946"/>
          </a:xfrm>
        </p:spPr>
        <p:txBody>
          <a:bodyPr>
            <a:normAutofit/>
          </a:bodyPr>
          <a:lstStyle/>
          <a:p>
            <a:r>
              <a:rPr lang="en-US" dirty="0" smtClean="0"/>
              <a:t>NEW LEADERS</a:t>
            </a:r>
            <a:br>
              <a:rPr lang="en-US" dirty="0" smtClean="0"/>
            </a:br>
            <a:r>
              <a:rPr lang="en-US" dirty="0" smtClean="0"/>
              <a:t>STORYBOOK DECK</a:t>
            </a:r>
            <a:endParaRPr lang="en-US" dirty="0"/>
          </a:p>
        </p:txBody>
      </p:sp>
    </p:spTree>
    <p:extLst>
      <p:ext uri="{BB962C8B-B14F-4D97-AF65-F5344CB8AC3E}">
        <p14:creationId xmlns:p14="http://schemas.microsoft.com/office/powerpoint/2010/main" val="28598063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5"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5"/>
          <p:cNvSpPr>
            <a:spLocks noGrp="1" noChangeArrowheads="1"/>
          </p:cNvSpPr>
          <p:nvPr>
            <p:ph type="subTitle" sz="quarter" idx="1"/>
          </p:nvPr>
        </p:nvSpPr>
        <p:spPr>
          <a:xfrm>
            <a:off x="2552703" y="4038601"/>
            <a:ext cx="4038599" cy="307777"/>
          </a:xfrm>
          <a:prstGeom prst="rect">
            <a:avLst/>
          </a:prstGeom>
        </p:spPr>
        <p:txBody>
          <a:bodyPr>
            <a:spAutoFit/>
          </a:bodyPr>
          <a:lstStyle>
            <a:lvl1pPr marL="0" indent="0" algn="ctr">
              <a:buFontTx/>
              <a:buNone/>
              <a:defRPr sz="1400" i="1">
                <a:solidFill>
                  <a:schemeClr val="bg1">
                    <a:lumMod val="50000"/>
                  </a:schemeClr>
                </a:solidFill>
                <a:latin typeface="Arial" pitchFamily="34" charset="0"/>
                <a:cs typeface="Arial" pitchFamily="34" charset="0"/>
              </a:defRPr>
            </a:lvl1pPr>
          </a:lstStyle>
          <a:p>
            <a:r>
              <a:rPr lang="en-US" smtClean="0"/>
              <a:t>Click to edit Master subtitle style</a:t>
            </a:r>
            <a:endParaRPr lang="en-US" dirty="0"/>
          </a:p>
        </p:txBody>
      </p:sp>
      <p:sp>
        <p:nvSpPr>
          <p:cNvPr id="24" name="Rectangle 16"/>
          <p:cNvSpPr>
            <a:spLocks noGrp="1" noChangeArrowheads="1"/>
          </p:cNvSpPr>
          <p:nvPr>
            <p:ph type="ctrTitle" sz="quarter"/>
          </p:nvPr>
        </p:nvSpPr>
        <p:spPr>
          <a:xfrm>
            <a:off x="1828800" y="2438400"/>
            <a:ext cx="5486400" cy="461665"/>
          </a:xfrm>
          <a:prstGeom prst="rect">
            <a:avLst/>
          </a:prstGeom>
        </p:spPr>
        <p:txBody>
          <a:bodyPr wrap="square" tIns="45720" bIns="45720">
            <a:spAutoFit/>
          </a:bodyPr>
          <a:lstStyle>
            <a:lvl1pPr algn="ctr">
              <a:defRPr sz="2400" b="1">
                <a:solidFill>
                  <a:schemeClr val="bg1">
                    <a:lumMod val="50000"/>
                  </a:schemeClr>
                </a:solidFi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sz="quarter" idx="10"/>
          </p:nvPr>
        </p:nvSpPr>
        <p:spPr>
          <a:xfrm>
            <a:off x="2552700" y="5562600"/>
            <a:ext cx="4038600" cy="276999"/>
          </a:xfrm>
          <a:prstGeom prst="rect">
            <a:avLst/>
          </a:prstGeom>
        </p:spPr>
        <p:txBody>
          <a:bodyPr>
            <a:spAutoFit/>
          </a:bodyPr>
          <a:lstStyle>
            <a:lvl1pPr marL="0" indent="0" algn="ctr">
              <a:buNone/>
              <a:defRPr sz="1200" i="0">
                <a:solidFill>
                  <a:schemeClr val="bg1">
                    <a:lumMod val="50000"/>
                  </a:schemeClr>
                </a:solidFill>
                <a:latin typeface="Arial" pitchFamily="34" charset="0"/>
                <a:cs typeface="Arial" pitchFamily="34" charset="0"/>
              </a:defRPr>
            </a:lvl1pPr>
            <a:lvl2pPr>
              <a:defRPr sz="1600" i="1">
                <a:solidFill>
                  <a:schemeClr val="bg1"/>
                </a:solidFill>
                <a:latin typeface="Arial" pitchFamily="34" charset="0"/>
                <a:cs typeface="Arial" pitchFamily="34" charset="0"/>
              </a:defRPr>
            </a:lvl2pPr>
            <a:lvl3pPr>
              <a:defRPr sz="1600" i="1">
                <a:solidFill>
                  <a:schemeClr val="bg1"/>
                </a:solidFill>
                <a:latin typeface="Arial" pitchFamily="34" charset="0"/>
                <a:cs typeface="Arial" pitchFamily="34" charset="0"/>
              </a:defRPr>
            </a:lvl3pPr>
            <a:lvl4pPr>
              <a:defRPr sz="1600" i="1">
                <a:solidFill>
                  <a:schemeClr val="bg1"/>
                </a:solidFill>
                <a:latin typeface="Arial" pitchFamily="34" charset="0"/>
                <a:cs typeface="Arial" pitchFamily="34" charset="0"/>
              </a:defRPr>
            </a:lvl4pPr>
            <a:lvl5pPr>
              <a:defRPr sz="1600" i="1">
                <a:solidFill>
                  <a:schemeClr val="bg1"/>
                </a:solidFill>
                <a:latin typeface="Arial" pitchFamily="34" charset="0"/>
                <a:cs typeface="Arial" pitchFamily="34" charset="0"/>
              </a:defRPr>
            </a:lvl5pPr>
          </a:lstStyle>
          <a:p>
            <a:pPr lvl="0"/>
            <a:r>
              <a:rPr lang="en-US" smtClean="0"/>
              <a:t>Click to edit Master text styles</a:t>
            </a:r>
          </a:p>
        </p:txBody>
      </p:sp>
      <p:sp>
        <p:nvSpPr>
          <p:cNvPr id="4" name="Text Placeholder 3"/>
          <p:cNvSpPr>
            <a:spLocks noGrp="1"/>
          </p:cNvSpPr>
          <p:nvPr>
            <p:ph type="body" sz="quarter" idx="11"/>
          </p:nvPr>
        </p:nvSpPr>
        <p:spPr>
          <a:xfrm>
            <a:off x="2514600" y="4495800"/>
            <a:ext cx="4114800" cy="838200"/>
          </a:xfrm>
          <a:prstGeom prst="rect">
            <a:avLst/>
          </a:prstGeom>
        </p:spPr>
        <p:txBody>
          <a:bodyPr/>
          <a:lstStyle>
            <a:lvl1pPr marL="0" indent="0" algn="ctr">
              <a:buNone/>
              <a:defRPr sz="2000" b="1">
                <a:solidFill>
                  <a:schemeClr val="bg1">
                    <a:lumMod val="50000"/>
                  </a:schemeClr>
                </a:solidFill>
                <a:latin typeface="Arial" pitchFamily="34" charset="0"/>
                <a:cs typeface="Arial" pitchFamily="34" charset="0"/>
              </a:defRPr>
            </a:lvl1pPr>
          </a:lstStyle>
          <a:p>
            <a:pPr lvl="0"/>
            <a:r>
              <a:rPr lang="en-US" smtClean="0"/>
              <a:t>Click to edit Master text styles</a:t>
            </a:r>
          </a:p>
        </p:txBody>
      </p:sp>
      <p:sp>
        <p:nvSpPr>
          <p:cNvPr id="8" name="Rectangle 10"/>
          <p:cNvSpPr>
            <a:spLocks noChangeArrowheads="1"/>
          </p:cNvSpPr>
          <p:nvPr userDrawn="1"/>
        </p:nvSpPr>
        <p:spPr bwMode="auto">
          <a:xfrm>
            <a:off x="0" y="6400800"/>
            <a:ext cx="9144000" cy="458788"/>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fontAlgn="base">
              <a:spcBef>
                <a:spcPct val="0"/>
              </a:spcBef>
              <a:spcAft>
                <a:spcPct val="0"/>
              </a:spcAft>
            </a:pPr>
            <a:endParaRPr lang="en-US" dirty="0">
              <a:solidFill>
                <a:srgbClr val="FFFFFF"/>
              </a:solidFill>
              <a:latin typeface="Calibri" pitchFamily="34" charset="0"/>
              <a:cs typeface="Arial" charset="0"/>
            </a:endParaRPr>
          </a:p>
        </p:txBody>
      </p:sp>
      <p:sp>
        <p:nvSpPr>
          <p:cNvPr id="9" name="Rectangle 29"/>
          <p:cNvSpPr>
            <a:spLocks noChangeArrowheads="1"/>
          </p:cNvSpPr>
          <p:nvPr userDrawn="1"/>
        </p:nvSpPr>
        <p:spPr bwMode="auto">
          <a:xfrm>
            <a:off x="304800" y="64008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06400" eaLnBrk="0" fontAlgn="base" hangingPunct="0">
              <a:lnSpc>
                <a:spcPct val="110000"/>
              </a:lnSpc>
              <a:spcBef>
                <a:spcPct val="0"/>
              </a:spcBef>
              <a:spcAft>
                <a:spcPct val="0"/>
              </a:spcAft>
              <a:tabLst>
                <a:tab pos="1485900" algn="l"/>
                <a:tab pos="3200400" algn="l"/>
                <a:tab pos="5029200" algn="l"/>
              </a:tabLst>
            </a:pPr>
            <a:r>
              <a:rPr lang="en-US" sz="1200" b="1" dirty="0">
                <a:solidFill>
                  <a:srgbClr val="FFFFFF"/>
                </a:solidFill>
                <a:cs typeface="Arial" charset="0"/>
              </a:rPr>
              <a:t>Boston   |   Geneva   |   Mumbai   |   San Francisco   |   Seattle   |   Washington</a:t>
            </a:r>
            <a:endParaRPr lang="en-US" sz="1200" b="1" dirty="0">
              <a:solidFill>
                <a:srgbClr val="FFFFFF"/>
              </a:solidFill>
              <a:latin typeface="Calibri" pitchFamily="34" charset="0"/>
              <a:cs typeface="Arial" charset="0"/>
            </a:endParaRPr>
          </a:p>
        </p:txBody>
      </p:sp>
      <p:sp>
        <p:nvSpPr>
          <p:cNvPr id="10" name="Rectangle 17"/>
          <p:cNvSpPr>
            <a:spLocks noChangeArrowheads="1"/>
          </p:cNvSpPr>
          <p:nvPr userDrawn="1"/>
        </p:nvSpPr>
        <p:spPr bwMode="auto">
          <a:xfrm>
            <a:off x="8056563" y="6490901"/>
            <a:ext cx="8963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200" b="1" dirty="0">
                <a:solidFill>
                  <a:srgbClr val="FFFFFF"/>
                </a:solidFill>
                <a:cs typeface="Arial" pitchFamily="34" charset="0"/>
              </a:rPr>
              <a:t>FSG.ORG</a:t>
            </a:r>
            <a:endParaRPr lang="en-US" sz="1200" b="1" dirty="0">
              <a:solidFill>
                <a:srgbClr val="000000"/>
              </a:solidFill>
              <a:cs typeface="Arial" pitchFamily="34" charset="0"/>
            </a:endParaRPr>
          </a:p>
        </p:txBody>
      </p:sp>
    </p:spTree>
    <p:extLst>
      <p:ext uri="{BB962C8B-B14F-4D97-AF65-F5344CB8AC3E}">
        <p14:creationId xmlns:p14="http://schemas.microsoft.com/office/powerpoint/2010/main" val="82183314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Picture Title Page">
    <p:spTree>
      <p:nvGrpSpPr>
        <p:cNvPr id="1" name=""/>
        <p:cNvGrpSpPr/>
        <p:nvPr/>
      </p:nvGrpSpPr>
      <p:grpSpPr>
        <a:xfrm>
          <a:off x="0" y="0"/>
          <a:ext cx="0" cy="0"/>
          <a:chOff x="0" y="0"/>
          <a:chExt cx="0" cy="0"/>
        </a:xfrm>
      </p:grpSpPr>
      <p:pic>
        <p:nvPicPr>
          <p:cNvPr id="4"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5"/>
          <p:cNvSpPr>
            <a:spLocks noGrp="1" noChangeArrowheads="1"/>
          </p:cNvSpPr>
          <p:nvPr>
            <p:ph type="subTitle" sz="quarter" idx="1"/>
          </p:nvPr>
        </p:nvSpPr>
        <p:spPr>
          <a:xfrm>
            <a:off x="257559" y="4038600"/>
            <a:ext cx="4038599" cy="338554"/>
          </a:xfrm>
          <a:prstGeom prst="rect">
            <a:avLst/>
          </a:prstGeom>
        </p:spPr>
        <p:txBody>
          <a:bodyPr>
            <a:spAutoFit/>
          </a:bodyPr>
          <a:lstStyle>
            <a:lvl1pPr marL="0" indent="0">
              <a:buFontTx/>
              <a:buNone/>
              <a:defRPr sz="1600" i="0">
                <a:solidFill>
                  <a:srgbClr val="FFFFFF"/>
                </a:solidFill>
                <a:latin typeface="Arial" pitchFamily="34" charset="0"/>
                <a:cs typeface="Arial" pitchFamily="34" charset="0"/>
              </a:defRPr>
            </a:lvl1pPr>
          </a:lstStyle>
          <a:p>
            <a:r>
              <a:rPr lang="en-US" smtClean="0"/>
              <a:t>Click to edit Master subtitle style</a:t>
            </a:r>
            <a:endParaRPr lang="en-US" dirty="0"/>
          </a:p>
        </p:txBody>
      </p:sp>
      <p:sp>
        <p:nvSpPr>
          <p:cNvPr id="24" name="Rectangle 16"/>
          <p:cNvSpPr>
            <a:spLocks noGrp="1" noChangeArrowheads="1"/>
          </p:cNvSpPr>
          <p:nvPr>
            <p:ph type="ctrTitle" sz="quarter"/>
          </p:nvPr>
        </p:nvSpPr>
        <p:spPr>
          <a:xfrm>
            <a:off x="257556" y="2438400"/>
            <a:ext cx="4038600" cy="830997"/>
          </a:xfrm>
          <a:prstGeom prst="rect">
            <a:avLst/>
          </a:prstGeom>
        </p:spPr>
        <p:txBody>
          <a:bodyPr tIns="45720" bIns="45720">
            <a:spAutoFit/>
          </a:bodyPr>
          <a:lstStyle>
            <a:lvl1pPr algn="l">
              <a:defRPr sz="2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6" name="Rectangle 10"/>
          <p:cNvSpPr>
            <a:spLocks noChangeArrowheads="1"/>
          </p:cNvSpPr>
          <p:nvPr userDrawn="1"/>
        </p:nvSpPr>
        <p:spPr bwMode="auto">
          <a:xfrm>
            <a:off x="0" y="6400800"/>
            <a:ext cx="9144000" cy="458788"/>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fontAlgn="base">
              <a:spcBef>
                <a:spcPct val="0"/>
              </a:spcBef>
              <a:spcAft>
                <a:spcPct val="0"/>
              </a:spcAft>
            </a:pPr>
            <a:endParaRPr lang="en-US" dirty="0">
              <a:solidFill>
                <a:srgbClr val="FFFFFF"/>
              </a:solidFill>
              <a:latin typeface="Calibri" pitchFamily="34" charset="0"/>
              <a:cs typeface="Arial" charset="0"/>
            </a:endParaRPr>
          </a:p>
        </p:txBody>
      </p:sp>
      <p:sp>
        <p:nvSpPr>
          <p:cNvPr id="7" name="Rectangle 29"/>
          <p:cNvSpPr>
            <a:spLocks noChangeArrowheads="1"/>
          </p:cNvSpPr>
          <p:nvPr userDrawn="1"/>
        </p:nvSpPr>
        <p:spPr bwMode="auto">
          <a:xfrm>
            <a:off x="304800" y="64008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06400" eaLnBrk="0" fontAlgn="base" hangingPunct="0">
              <a:lnSpc>
                <a:spcPct val="110000"/>
              </a:lnSpc>
              <a:spcBef>
                <a:spcPct val="0"/>
              </a:spcBef>
              <a:spcAft>
                <a:spcPct val="0"/>
              </a:spcAft>
              <a:tabLst>
                <a:tab pos="1485900" algn="l"/>
                <a:tab pos="3200400" algn="l"/>
                <a:tab pos="5029200" algn="l"/>
              </a:tabLst>
            </a:pPr>
            <a:r>
              <a:rPr lang="en-US" sz="1200" b="1" dirty="0">
                <a:solidFill>
                  <a:srgbClr val="FFFFFF"/>
                </a:solidFill>
                <a:cs typeface="Arial" charset="0"/>
              </a:rPr>
              <a:t>Boston   |   Geneva   |   Mumbai   |   San Francisco   |   Seattle   |   Washington</a:t>
            </a:r>
            <a:endParaRPr lang="en-US" sz="1200" b="1" dirty="0">
              <a:solidFill>
                <a:srgbClr val="FFFFFF"/>
              </a:solidFill>
              <a:latin typeface="Calibri" pitchFamily="34" charset="0"/>
              <a:cs typeface="Arial" charset="0"/>
            </a:endParaRPr>
          </a:p>
        </p:txBody>
      </p:sp>
      <p:sp>
        <p:nvSpPr>
          <p:cNvPr id="8" name="Rectangle 17"/>
          <p:cNvSpPr>
            <a:spLocks noChangeArrowheads="1"/>
          </p:cNvSpPr>
          <p:nvPr userDrawn="1"/>
        </p:nvSpPr>
        <p:spPr bwMode="auto">
          <a:xfrm>
            <a:off x="8056563" y="6490901"/>
            <a:ext cx="8963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200" b="1" dirty="0">
                <a:solidFill>
                  <a:srgbClr val="FFFFFF"/>
                </a:solidFill>
                <a:cs typeface="Arial" pitchFamily="34" charset="0"/>
              </a:rPr>
              <a:t>FSG.ORG</a:t>
            </a:r>
            <a:endParaRPr lang="en-US" sz="1200" b="1" dirty="0">
              <a:solidFill>
                <a:srgbClr val="000000"/>
              </a:solidFill>
              <a:cs typeface="Arial" pitchFamily="34" charset="0"/>
            </a:endParaRPr>
          </a:p>
        </p:txBody>
      </p:sp>
    </p:spTree>
    <p:extLst>
      <p:ext uri="{BB962C8B-B14F-4D97-AF65-F5344CB8AC3E}">
        <p14:creationId xmlns:p14="http://schemas.microsoft.com/office/powerpoint/2010/main" val="119561881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Rectangle 25"/>
          <p:cNvSpPr>
            <a:spLocks noChangeArrowheads="1"/>
          </p:cNvSpPr>
          <p:nvPr userDrawn="1"/>
        </p:nvSpPr>
        <p:spPr bwMode="auto">
          <a:xfrm>
            <a:off x="0" y="1868488"/>
            <a:ext cx="4572000" cy="4532312"/>
          </a:xfrm>
          <a:prstGeom prst="rect">
            <a:avLst/>
          </a:prstGeom>
          <a:solidFill>
            <a:srgbClr val="0046A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endParaRPr lang="en-US" sz="1000" dirty="0">
              <a:solidFill>
                <a:srgbClr val="000000"/>
              </a:solidFill>
              <a:cs typeface="Arial" charset="0"/>
            </a:endParaRPr>
          </a:p>
        </p:txBody>
      </p:sp>
      <p:pic>
        <p:nvPicPr>
          <p:cNvPr id="5"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5"/>
          <p:cNvSpPr>
            <a:spLocks noGrp="1" noChangeArrowheads="1"/>
          </p:cNvSpPr>
          <p:nvPr>
            <p:ph type="subTitle" sz="quarter" idx="1"/>
          </p:nvPr>
        </p:nvSpPr>
        <p:spPr>
          <a:xfrm>
            <a:off x="257559" y="4038600"/>
            <a:ext cx="4038599" cy="338554"/>
          </a:xfrm>
          <a:prstGeom prst="rect">
            <a:avLst/>
          </a:prstGeom>
        </p:spPr>
        <p:txBody>
          <a:bodyPr>
            <a:spAutoFit/>
          </a:bodyPr>
          <a:lstStyle>
            <a:lvl1pPr marL="0" indent="0">
              <a:buFontTx/>
              <a:buNone/>
              <a:defRPr sz="1600" i="1">
                <a:solidFill>
                  <a:srgbClr val="FFFFFF"/>
                </a:solidFill>
                <a:latin typeface="Arial" pitchFamily="34" charset="0"/>
                <a:cs typeface="Arial" pitchFamily="34" charset="0"/>
              </a:defRPr>
            </a:lvl1pPr>
          </a:lstStyle>
          <a:p>
            <a:r>
              <a:rPr lang="en-US" smtClean="0"/>
              <a:t>Click to edit Master subtitle style</a:t>
            </a:r>
            <a:endParaRPr lang="en-US" dirty="0"/>
          </a:p>
        </p:txBody>
      </p:sp>
      <p:sp>
        <p:nvSpPr>
          <p:cNvPr id="24" name="Rectangle 16"/>
          <p:cNvSpPr>
            <a:spLocks noGrp="1" noChangeArrowheads="1"/>
          </p:cNvSpPr>
          <p:nvPr>
            <p:ph type="ctrTitle" sz="quarter"/>
          </p:nvPr>
        </p:nvSpPr>
        <p:spPr>
          <a:xfrm>
            <a:off x="257556" y="2438400"/>
            <a:ext cx="4038600" cy="830997"/>
          </a:xfrm>
          <a:prstGeom prst="rect">
            <a:avLst/>
          </a:prstGeom>
        </p:spPr>
        <p:txBody>
          <a:bodyPr tIns="45720" bIns="45720">
            <a:spAutoFit/>
          </a:bodyPr>
          <a:lstStyle>
            <a:lvl1pPr algn="l">
              <a:defRPr sz="2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7" name="Rectangle 10"/>
          <p:cNvSpPr>
            <a:spLocks noChangeArrowheads="1"/>
          </p:cNvSpPr>
          <p:nvPr userDrawn="1"/>
        </p:nvSpPr>
        <p:spPr bwMode="auto">
          <a:xfrm>
            <a:off x="0" y="6400800"/>
            <a:ext cx="9144000" cy="458788"/>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fontAlgn="base">
              <a:spcBef>
                <a:spcPct val="0"/>
              </a:spcBef>
              <a:spcAft>
                <a:spcPct val="0"/>
              </a:spcAft>
            </a:pPr>
            <a:endParaRPr lang="en-US" dirty="0">
              <a:solidFill>
                <a:srgbClr val="FFFFFF"/>
              </a:solidFill>
              <a:latin typeface="Calibri" pitchFamily="34" charset="0"/>
              <a:cs typeface="Arial" charset="0"/>
            </a:endParaRPr>
          </a:p>
        </p:txBody>
      </p:sp>
      <p:sp>
        <p:nvSpPr>
          <p:cNvPr id="8" name="Rectangle 29"/>
          <p:cNvSpPr>
            <a:spLocks noChangeArrowheads="1"/>
          </p:cNvSpPr>
          <p:nvPr userDrawn="1"/>
        </p:nvSpPr>
        <p:spPr bwMode="auto">
          <a:xfrm>
            <a:off x="304800" y="64008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06400" eaLnBrk="0" fontAlgn="base" hangingPunct="0">
              <a:lnSpc>
                <a:spcPct val="110000"/>
              </a:lnSpc>
              <a:spcBef>
                <a:spcPct val="0"/>
              </a:spcBef>
              <a:spcAft>
                <a:spcPct val="0"/>
              </a:spcAft>
              <a:tabLst>
                <a:tab pos="1485900" algn="l"/>
                <a:tab pos="3200400" algn="l"/>
                <a:tab pos="5029200" algn="l"/>
              </a:tabLst>
            </a:pPr>
            <a:r>
              <a:rPr lang="en-US" sz="1200" b="1" dirty="0">
                <a:solidFill>
                  <a:srgbClr val="FFFFFF"/>
                </a:solidFill>
                <a:cs typeface="Arial" charset="0"/>
              </a:rPr>
              <a:t>Boston   |   Geneva   |   Mumbai   |   San Francisco   |   Seattle   |   Washington</a:t>
            </a:r>
            <a:endParaRPr lang="en-US" sz="1200" b="1" dirty="0">
              <a:solidFill>
                <a:srgbClr val="FFFFFF"/>
              </a:solidFill>
              <a:latin typeface="Calibri" pitchFamily="34" charset="0"/>
              <a:cs typeface="Arial" charset="0"/>
            </a:endParaRPr>
          </a:p>
        </p:txBody>
      </p:sp>
      <p:sp>
        <p:nvSpPr>
          <p:cNvPr id="9" name="Rectangle 17"/>
          <p:cNvSpPr>
            <a:spLocks noChangeArrowheads="1"/>
          </p:cNvSpPr>
          <p:nvPr userDrawn="1"/>
        </p:nvSpPr>
        <p:spPr bwMode="auto">
          <a:xfrm>
            <a:off x="8056563" y="6490901"/>
            <a:ext cx="8963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200" b="1" dirty="0">
                <a:solidFill>
                  <a:srgbClr val="FFFFFF"/>
                </a:solidFill>
                <a:cs typeface="Arial" pitchFamily="34" charset="0"/>
              </a:rPr>
              <a:t>FSG.ORG</a:t>
            </a:r>
            <a:endParaRPr lang="en-US" sz="1200" b="1" dirty="0">
              <a:solidFill>
                <a:srgbClr val="000000"/>
              </a:solidFill>
              <a:cs typeface="Arial" pitchFamily="34" charset="0"/>
            </a:endParaRPr>
          </a:p>
        </p:txBody>
      </p:sp>
    </p:spTree>
    <p:extLst>
      <p:ext uri="{BB962C8B-B14F-4D97-AF65-F5344CB8AC3E}">
        <p14:creationId xmlns:p14="http://schemas.microsoft.com/office/powerpoint/2010/main" val="152903316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ew FSG Layout">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0"/>
            <a:ext cx="9144000" cy="2286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fontAlgn="base">
              <a:spcBef>
                <a:spcPct val="0"/>
              </a:spcBef>
              <a:spcAft>
                <a:spcPct val="0"/>
              </a:spcAft>
            </a:pPr>
            <a:endParaRPr lang="en-US" dirty="0">
              <a:solidFill>
                <a:srgbClr val="FFFFFF"/>
              </a:solidFill>
              <a:latin typeface="Calibri" pitchFamily="34" charset="0"/>
              <a:cs typeface="Arial" charset="0"/>
            </a:endParaRPr>
          </a:p>
        </p:txBody>
      </p:sp>
      <p:sp>
        <p:nvSpPr>
          <p:cNvPr id="6" name="Rectangle 8"/>
          <p:cNvSpPr>
            <a:spLocks noChangeArrowheads="1"/>
          </p:cNvSpPr>
          <p:nvPr userDrawn="1"/>
        </p:nvSpPr>
        <p:spPr bwMode="auto">
          <a:xfrm>
            <a:off x="0" y="6399213"/>
            <a:ext cx="9144000" cy="458787"/>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fontAlgn="base">
              <a:spcBef>
                <a:spcPct val="0"/>
              </a:spcBef>
              <a:spcAft>
                <a:spcPct val="0"/>
              </a:spcAft>
            </a:pPr>
            <a:endParaRPr lang="en-US" dirty="0">
              <a:solidFill>
                <a:srgbClr val="FFFFFF"/>
              </a:solidFill>
              <a:latin typeface="Calibri" pitchFamily="34" charset="0"/>
              <a:cs typeface="Arial" charset="0"/>
            </a:endParaRPr>
          </a:p>
        </p:txBody>
      </p:sp>
      <p:sp>
        <p:nvSpPr>
          <p:cNvPr id="8" name="Rectangle 12"/>
          <p:cNvSpPr>
            <a:spLocks noChangeArrowheads="1"/>
          </p:cNvSpPr>
          <p:nvPr userDrawn="1"/>
        </p:nvSpPr>
        <p:spPr bwMode="auto">
          <a:xfrm>
            <a:off x="4355307" y="6611779"/>
            <a:ext cx="4333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fontAlgn="base" hangingPunct="0">
              <a:spcBef>
                <a:spcPct val="0"/>
              </a:spcBef>
              <a:spcAft>
                <a:spcPct val="0"/>
              </a:spcAft>
            </a:pPr>
            <a:fld id="{090EB062-F74A-48E3-949C-AE146B96ACCE}" type="slidenum">
              <a:rPr lang="en-US" sz="1000">
                <a:solidFill>
                  <a:srgbClr val="FFFFFF"/>
                </a:solidFill>
                <a:cs typeface="Arial" charset="0"/>
              </a:rPr>
              <a:pPr algn="ctr" eaLnBrk="0" fontAlgn="base" hangingPunct="0">
                <a:spcBef>
                  <a:spcPct val="0"/>
                </a:spcBef>
                <a:spcAft>
                  <a:spcPct val="0"/>
                </a:spcAft>
              </a:pPr>
              <a:t>‹#›</a:t>
            </a:fld>
            <a:endParaRPr lang="en-US" sz="1000" dirty="0">
              <a:solidFill>
                <a:srgbClr val="FFFFFF"/>
              </a:solidFill>
              <a:cs typeface="Arial" charset="0"/>
            </a:endParaRPr>
          </a:p>
        </p:txBody>
      </p:sp>
      <p:pic>
        <p:nvPicPr>
          <p:cNvPr id="9" name="Picture 16"/>
          <p:cNvPicPr>
            <a:picLocks noChangeAspect="1"/>
          </p:cNvPicPr>
          <p:nvPr userDrawn="1"/>
        </p:nvPicPr>
        <p:blipFill>
          <a:blip r:embed="rId2">
            <a:extLst>
              <a:ext uri="{28A0092B-C50C-407E-A947-70E740481C1C}">
                <a14:useLocalDpi xmlns:a14="http://schemas.microsoft.com/office/drawing/2010/main" val="0"/>
              </a:ext>
            </a:extLst>
          </a:blip>
          <a:srcRect t="89720"/>
          <a:stretch>
            <a:fillRect/>
          </a:stretch>
        </p:blipFill>
        <p:spPr bwMode="auto">
          <a:xfrm>
            <a:off x="0" y="223838"/>
            <a:ext cx="9144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fontAlgn="base">
              <a:spcBef>
                <a:spcPct val="0"/>
              </a:spcBef>
              <a:spcAft>
                <a:spcPct val="0"/>
              </a:spcAft>
            </a:pPr>
            <a:r>
              <a:rPr lang="en-US" sz="1100" b="1" dirty="0">
                <a:solidFill>
                  <a:srgbClr val="FFFFFF"/>
                </a:solidFill>
                <a:cs typeface="Arial" charset="0"/>
              </a:rPr>
              <a:t>FSG.ORG</a:t>
            </a:r>
            <a:endParaRPr lang="en-US" sz="1100" b="1" dirty="0">
              <a:solidFill>
                <a:srgbClr val="000000"/>
              </a:solidFill>
              <a:cs typeface="Arial" charset="0"/>
            </a:endParaRPr>
          </a:p>
        </p:txBody>
      </p:sp>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smtClean="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takeaway</a:t>
            </a:r>
          </a:p>
        </p:txBody>
      </p:sp>
      <p:sp>
        <p:nvSpPr>
          <p:cNvPr id="13" name="Text Placeholder 12"/>
          <p:cNvSpPr>
            <a:spLocks noGrp="1"/>
          </p:cNvSpPr>
          <p:nvPr>
            <p:ph type="body" sz="quarter" idx="13" hasCustomPrompt="1"/>
          </p:nvPr>
        </p:nvSpPr>
        <p:spPr>
          <a:xfrm>
            <a:off x="0" y="0"/>
            <a:ext cx="4189413" cy="223838"/>
          </a:xfrm>
          <a:prstGeom prst="rect">
            <a:avLst/>
          </a:prstGeom>
        </p:spPr>
        <p:txBody>
          <a:bodyPr anchor="ctr"/>
          <a:lstStyle>
            <a:lvl1pPr marL="0" indent="0">
              <a:buNone/>
              <a:defRPr sz="1200">
                <a:solidFill>
                  <a:schemeClr val="bg1"/>
                </a:solidFill>
              </a:defRPr>
            </a:lvl1pPr>
            <a:lvl2pPr>
              <a:defRPr sz="1200"/>
            </a:lvl2pPr>
            <a:lvl3pPr>
              <a:defRPr sz="1200"/>
            </a:lvl3pPr>
            <a:lvl4pPr>
              <a:defRPr sz="1200"/>
            </a:lvl4pPr>
            <a:lvl5pPr>
              <a:defRPr sz="1200"/>
            </a:lvl5pPr>
          </a:lstStyle>
          <a:p>
            <a:pPr lvl="0"/>
            <a:r>
              <a:rPr lang="en-US" dirty="0" smtClean="0"/>
              <a:t>Click to edit header</a:t>
            </a:r>
          </a:p>
        </p:txBody>
      </p:sp>
      <p:sp>
        <p:nvSpPr>
          <p:cNvPr id="11"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eaLnBrk="0" fontAlgn="base" hangingPunct="0">
              <a:spcBef>
                <a:spcPct val="0"/>
              </a:spcBef>
              <a:spcAft>
                <a:spcPct val="0"/>
              </a:spcAft>
            </a:pPr>
            <a:r>
              <a:rPr lang="en-US" sz="600" dirty="0">
                <a:solidFill>
                  <a:srgbClr val="FFFFFF"/>
                </a:solidFill>
                <a:cs typeface="Arial" charset="0"/>
              </a:rPr>
              <a:t>© </a:t>
            </a:r>
            <a:r>
              <a:rPr lang="en-US" sz="600" dirty="0" smtClean="0">
                <a:solidFill>
                  <a:srgbClr val="FFFFFF"/>
                </a:solidFill>
                <a:cs typeface="Arial" charset="0"/>
              </a:rPr>
              <a:t>2012 </a:t>
            </a:r>
            <a:r>
              <a:rPr lang="en-US" sz="600" dirty="0">
                <a:solidFill>
                  <a:srgbClr val="FFFFFF"/>
                </a:solidFill>
                <a:cs typeface="Arial" charset="0"/>
              </a:rPr>
              <a:t>FSG</a:t>
            </a:r>
          </a:p>
        </p:txBody>
      </p:sp>
    </p:spTree>
    <p:extLst>
      <p:ext uri="{BB962C8B-B14F-4D97-AF65-F5344CB8AC3E}">
        <p14:creationId xmlns:p14="http://schemas.microsoft.com/office/powerpoint/2010/main" val="966208320"/>
      </p:ext>
    </p:extLst>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ew FSG Layout-Blank">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0"/>
            <a:ext cx="9144000" cy="2286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fontAlgn="base">
              <a:spcBef>
                <a:spcPct val="0"/>
              </a:spcBef>
              <a:spcAft>
                <a:spcPct val="0"/>
              </a:spcAft>
            </a:pPr>
            <a:endParaRPr lang="en-US" dirty="0">
              <a:solidFill>
                <a:srgbClr val="FFFFFF"/>
              </a:solidFill>
              <a:latin typeface="Calibri" pitchFamily="34" charset="0"/>
              <a:cs typeface="Arial" charset="0"/>
            </a:endParaRPr>
          </a:p>
        </p:txBody>
      </p:sp>
      <p:sp>
        <p:nvSpPr>
          <p:cNvPr id="6" name="Rectangle 8"/>
          <p:cNvSpPr>
            <a:spLocks noChangeArrowheads="1"/>
          </p:cNvSpPr>
          <p:nvPr userDrawn="1"/>
        </p:nvSpPr>
        <p:spPr bwMode="auto">
          <a:xfrm>
            <a:off x="0" y="6399213"/>
            <a:ext cx="9144000" cy="458787"/>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fontAlgn="base">
              <a:spcBef>
                <a:spcPct val="0"/>
              </a:spcBef>
              <a:spcAft>
                <a:spcPct val="0"/>
              </a:spcAft>
            </a:pPr>
            <a:endParaRPr lang="en-US" dirty="0">
              <a:solidFill>
                <a:srgbClr val="FFFFFF"/>
              </a:solidFill>
              <a:latin typeface="Calibri" pitchFamily="34" charset="0"/>
              <a:cs typeface="Arial" charset="0"/>
            </a:endParaRPr>
          </a:p>
        </p:txBody>
      </p:sp>
      <p:sp>
        <p:nvSpPr>
          <p:cNvPr id="8" name="Rectangle 12"/>
          <p:cNvSpPr>
            <a:spLocks noChangeArrowheads="1"/>
          </p:cNvSpPr>
          <p:nvPr userDrawn="1"/>
        </p:nvSpPr>
        <p:spPr bwMode="auto">
          <a:xfrm>
            <a:off x="4355307" y="6611779"/>
            <a:ext cx="4333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fontAlgn="base" hangingPunct="0">
              <a:spcBef>
                <a:spcPct val="0"/>
              </a:spcBef>
              <a:spcAft>
                <a:spcPct val="0"/>
              </a:spcAft>
            </a:pPr>
            <a:fld id="{090EB062-F74A-48E3-949C-AE146B96ACCE}" type="slidenum">
              <a:rPr lang="en-US" sz="1000">
                <a:solidFill>
                  <a:srgbClr val="FFFFFF"/>
                </a:solidFill>
                <a:cs typeface="Arial" charset="0"/>
              </a:rPr>
              <a:pPr algn="ctr" eaLnBrk="0" fontAlgn="base" hangingPunct="0">
                <a:spcBef>
                  <a:spcPct val="0"/>
                </a:spcBef>
                <a:spcAft>
                  <a:spcPct val="0"/>
                </a:spcAft>
              </a:pPr>
              <a:t>‹#›</a:t>
            </a:fld>
            <a:endParaRPr lang="en-US" sz="1000" dirty="0">
              <a:solidFill>
                <a:srgbClr val="FFFFFF"/>
              </a:solidFill>
              <a:cs typeface="Arial" charset="0"/>
            </a:endParaRPr>
          </a:p>
        </p:txBody>
      </p:sp>
      <p:pic>
        <p:nvPicPr>
          <p:cNvPr id="9" name="Picture 16"/>
          <p:cNvPicPr>
            <a:picLocks noChangeAspect="1"/>
          </p:cNvPicPr>
          <p:nvPr userDrawn="1"/>
        </p:nvPicPr>
        <p:blipFill>
          <a:blip r:embed="rId2">
            <a:extLst>
              <a:ext uri="{28A0092B-C50C-407E-A947-70E740481C1C}">
                <a14:useLocalDpi xmlns:a14="http://schemas.microsoft.com/office/drawing/2010/main" val="0"/>
              </a:ext>
            </a:extLst>
          </a:blip>
          <a:srcRect t="89720"/>
          <a:stretch>
            <a:fillRect/>
          </a:stretch>
        </p:blipFill>
        <p:spPr bwMode="auto">
          <a:xfrm>
            <a:off x="0" y="223838"/>
            <a:ext cx="9144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fontAlgn="base">
              <a:spcBef>
                <a:spcPct val="0"/>
              </a:spcBef>
              <a:spcAft>
                <a:spcPct val="0"/>
              </a:spcAft>
            </a:pPr>
            <a:r>
              <a:rPr lang="en-US" sz="1100" b="1" dirty="0">
                <a:solidFill>
                  <a:srgbClr val="FFFFFF"/>
                </a:solidFill>
                <a:cs typeface="Arial" charset="0"/>
              </a:rPr>
              <a:t>FSG.ORG</a:t>
            </a:r>
            <a:endParaRPr lang="en-US" sz="1100" b="1" dirty="0">
              <a:solidFill>
                <a:srgbClr val="000000"/>
              </a:solidFill>
              <a:cs typeface="Arial" charset="0"/>
            </a:endParaRPr>
          </a:p>
        </p:txBody>
      </p:sp>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smtClean="0"/>
              <a:t>Click to edit text</a:t>
            </a:r>
          </a:p>
        </p:txBody>
      </p:sp>
      <p:sp>
        <p:nvSpPr>
          <p:cNvPr id="11"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eaLnBrk="0" fontAlgn="base" hangingPunct="0">
              <a:spcBef>
                <a:spcPct val="0"/>
              </a:spcBef>
              <a:spcAft>
                <a:spcPct val="0"/>
              </a:spcAft>
            </a:pPr>
            <a:r>
              <a:rPr lang="en-US" sz="600" dirty="0">
                <a:solidFill>
                  <a:srgbClr val="FFFFFF"/>
                </a:solidFill>
                <a:cs typeface="Arial" charset="0"/>
              </a:rPr>
              <a:t>© 2011 FSG</a:t>
            </a:r>
          </a:p>
        </p:txBody>
      </p:sp>
    </p:spTree>
    <p:extLst>
      <p:ext uri="{BB962C8B-B14F-4D97-AF65-F5344CB8AC3E}">
        <p14:creationId xmlns:p14="http://schemas.microsoft.com/office/powerpoint/2010/main" val="2658532412"/>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5103180F-AD13-44E1-9D46-3446883B7628}" type="datetimeFigureOut">
              <a:rPr lang="en-US" smtClean="0"/>
              <a:t>10/23/2012</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65C9E6F6-10C2-4C81-BF70-9FB11721ACC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New FSG Layout">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0"/>
            <a:ext cx="9144000" cy="2286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fontAlgn="base">
              <a:spcBef>
                <a:spcPct val="0"/>
              </a:spcBef>
              <a:spcAft>
                <a:spcPct val="0"/>
              </a:spcAft>
            </a:pPr>
            <a:endParaRPr lang="en-US" dirty="0">
              <a:solidFill>
                <a:srgbClr val="FFFFFF"/>
              </a:solidFill>
              <a:latin typeface="Calibri" pitchFamily="34" charset="0"/>
              <a:cs typeface="Arial" charset="0"/>
            </a:endParaRPr>
          </a:p>
        </p:txBody>
      </p:sp>
      <p:sp>
        <p:nvSpPr>
          <p:cNvPr id="6" name="Rectangle 8"/>
          <p:cNvSpPr>
            <a:spLocks noChangeArrowheads="1"/>
          </p:cNvSpPr>
          <p:nvPr userDrawn="1"/>
        </p:nvSpPr>
        <p:spPr bwMode="auto">
          <a:xfrm>
            <a:off x="0" y="6675120"/>
            <a:ext cx="9144000" cy="18288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fontAlgn="base">
              <a:spcBef>
                <a:spcPct val="0"/>
              </a:spcBef>
              <a:spcAft>
                <a:spcPct val="0"/>
              </a:spcAft>
            </a:pPr>
            <a:endParaRPr lang="en-US" dirty="0">
              <a:solidFill>
                <a:srgbClr val="FFFFFF"/>
              </a:solidFill>
              <a:latin typeface="Calibri" pitchFamily="34" charset="0"/>
              <a:cs typeface="Arial" charset="0"/>
            </a:endParaRPr>
          </a:p>
        </p:txBody>
      </p:sp>
      <p:sp>
        <p:nvSpPr>
          <p:cNvPr id="8" name="Rectangle 12"/>
          <p:cNvSpPr>
            <a:spLocks noChangeArrowheads="1"/>
          </p:cNvSpPr>
          <p:nvPr userDrawn="1"/>
        </p:nvSpPr>
        <p:spPr bwMode="auto">
          <a:xfrm>
            <a:off x="4402081" y="6667179"/>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fontAlgn="base" hangingPunct="0">
              <a:spcBef>
                <a:spcPct val="0"/>
              </a:spcBef>
              <a:spcAft>
                <a:spcPct val="0"/>
              </a:spcAft>
            </a:pPr>
            <a:fld id="{090EB062-F74A-48E3-949C-AE146B96ACCE}" type="slidenum">
              <a:rPr lang="en-US" sz="1000">
                <a:solidFill>
                  <a:srgbClr val="FFFFFF"/>
                </a:solidFill>
                <a:cs typeface="Arial" charset="0"/>
              </a:rPr>
              <a:pPr algn="ctr" eaLnBrk="0" fontAlgn="base" hangingPunct="0">
                <a:spcBef>
                  <a:spcPct val="0"/>
                </a:spcBef>
                <a:spcAft>
                  <a:spcPct val="0"/>
                </a:spcAft>
              </a:pPr>
              <a:t>‹#›</a:t>
            </a:fld>
            <a:endParaRPr lang="en-US" sz="1000" dirty="0">
              <a:solidFill>
                <a:srgbClr val="FFFFFF"/>
              </a:solidFill>
              <a:cs typeface="Arial" charset="0"/>
            </a:endParaRPr>
          </a:p>
        </p:txBody>
      </p:sp>
      <p:pic>
        <p:nvPicPr>
          <p:cNvPr id="9" name="Picture 16"/>
          <p:cNvPicPr>
            <a:picLocks noChangeAspect="1"/>
          </p:cNvPicPr>
          <p:nvPr userDrawn="1"/>
        </p:nvPicPr>
        <p:blipFill>
          <a:blip r:embed="rId2">
            <a:extLst>
              <a:ext uri="{28A0092B-C50C-407E-A947-70E740481C1C}">
                <a14:useLocalDpi xmlns:a14="http://schemas.microsoft.com/office/drawing/2010/main" val="0"/>
              </a:ext>
            </a:extLst>
          </a:blip>
          <a:srcRect t="89720"/>
          <a:stretch>
            <a:fillRect/>
          </a:stretch>
        </p:blipFill>
        <p:spPr bwMode="auto">
          <a:xfrm>
            <a:off x="0" y="223838"/>
            <a:ext cx="9144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fontAlgn="base">
              <a:spcBef>
                <a:spcPct val="0"/>
              </a:spcBef>
              <a:spcAft>
                <a:spcPct val="0"/>
              </a:spcAft>
            </a:pPr>
            <a:r>
              <a:rPr lang="en-US" sz="1100" b="1" dirty="0">
                <a:solidFill>
                  <a:srgbClr val="FFFFFF"/>
                </a:solidFill>
                <a:cs typeface="Arial" charset="0"/>
              </a:rPr>
              <a:t>FSG.ORG</a:t>
            </a:r>
            <a:endParaRPr lang="en-US" sz="1100" b="1" dirty="0">
              <a:solidFill>
                <a:srgbClr val="000000"/>
              </a:solidFill>
              <a:cs typeface="Arial" charset="0"/>
            </a:endParaRPr>
          </a:p>
        </p:txBody>
      </p:sp>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smtClean="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takeaway</a:t>
            </a:r>
          </a:p>
        </p:txBody>
      </p:sp>
      <p:sp>
        <p:nvSpPr>
          <p:cNvPr id="13" name="Text Placeholder 12"/>
          <p:cNvSpPr>
            <a:spLocks noGrp="1"/>
          </p:cNvSpPr>
          <p:nvPr>
            <p:ph type="body" sz="quarter" idx="13" hasCustomPrompt="1"/>
          </p:nvPr>
        </p:nvSpPr>
        <p:spPr>
          <a:xfrm>
            <a:off x="0" y="0"/>
            <a:ext cx="4189413" cy="223838"/>
          </a:xfrm>
          <a:prstGeom prst="rect">
            <a:avLst/>
          </a:prstGeom>
        </p:spPr>
        <p:txBody>
          <a:bodyPr anchor="ctr"/>
          <a:lstStyle>
            <a:lvl1pPr marL="0" indent="0">
              <a:buNone/>
              <a:defRPr sz="1200">
                <a:solidFill>
                  <a:schemeClr val="bg1"/>
                </a:solidFill>
              </a:defRPr>
            </a:lvl1pPr>
            <a:lvl2pPr>
              <a:defRPr sz="1200"/>
            </a:lvl2pPr>
            <a:lvl3pPr>
              <a:defRPr sz="1200"/>
            </a:lvl3pPr>
            <a:lvl4pPr>
              <a:defRPr sz="1200"/>
            </a:lvl4pPr>
            <a:lvl5pPr>
              <a:defRPr sz="1200"/>
            </a:lvl5pPr>
          </a:lstStyle>
          <a:p>
            <a:pPr lvl="0"/>
            <a:r>
              <a:rPr lang="en-US" dirty="0" smtClean="0"/>
              <a:t>Click to edit header</a:t>
            </a:r>
          </a:p>
        </p:txBody>
      </p:sp>
      <p:sp>
        <p:nvSpPr>
          <p:cNvPr id="11"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eaLnBrk="0" fontAlgn="base" hangingPunct="0">
              <a:spcBef>
                <a:spcPct val="0"/>
              </a:spcBef>
              <a:spcAft>
                <a:spcPct val="0"/>
              </a:spcAft>
            </a:pPr>
            <a:r>
              <a:rPr lang="en-US" sz="600" dirty="0">
                <a:solidFill>
                  <a:srgbClr val="FFFFFF"/>
                </a:solidFill>
                <a:cs typeface="Arial" charset="0"/>
              </a:rPr>
              <a:t>© 2011 FSG</a:t>
            </a:r>
          </a:p>
        </p:txBody>
      </p:sp>
    </p:spTree>
    <p:extLst>
      <p:ext uri="{BB962C8B-B14F-4D97-AF65-F5344CB8AC3E}">
        <p14:creationId xmlns:p14="http://schemas.microsoft.com/office/powerpoint/2010/main" val="1705739442"/>
      </p:ext>
    </p:extLst>
  </p:cSld>
  <p:clrMapOvr>
    <a:masterClrMapping/>
  </p:clrMapOv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New FSG Layout">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0"/>
            <a:ext cx="9144000" cy="2286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fontAlgn="base">
              <a:spcBef>
                <a:spcPct val="0"/>
              </a:spcBef>
              <a:spcAft>
                <a:spcPct val="0"/>
              </a:spcAft>
            </a:pPr>
            <a:endParaRPr lang="en-US" dirty="0">
              <a:solidFill>
                <a:srgbClr val="FFFFFF"/>
              </a:solidFill>
              <a:latin typeface="Calibri" pitchFamily="34" charset="0"/>
              <a:cs typeface="Arial" charset="0"/>
            </a:endParaRPr>
          </a:p>
        </p:txBody>
      </p:sp>
      <p:sp>
        <p:nvSpPr>
          <p:cNvPr id="6" name="Rectangle 8"/>
          <p:cNvSpPr>
            <a:spLocks noChangeArrowheads="1"/>
          </p:cNvSpPr>
          <p:nvPr userDrawn="1"/>
        </p:nvSpPr>
        <p:spPr bwMode="auto">
          <a:xfrm>
            <a:off x="0" y="6675120"/>
            <a:ext cx="9144000" cy="18288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fontAlgn="base">
              <a:spcBef>
                <a:spcPct val="0"/>
              </a:spcBef>
              <a:spcAft>
                <a:spcPct val="0"/>
              </a:spcAft>
            </a:pPr>
            <a:endParaRPr lang="en-US" dirty="0">
              <a:solidFill>
                <a:srgbClr val="FFFFFF"/>
              </a:solidFill>
              <a:latin typeface="Calibri" pitchFamily="34" charset="0"/>
              <a:cs typeface="Arial" charset="0"/>
            </a:endParaRPr>
          </a:p>
        </p:txBody>
      </p:sp>
      <p:pic>
        <p:nvPicPr>
          <p:cNvPr id="9" name="Picture 16"/>
          <p:cNvPicPr>
            <a:picLocks noChangeAspect="1"/>
          </p:cNvPicPr>
          <p:nvPr userDrawn="1"/>
        </p:nvPicPr>
        <p:blipFill>
          <a:blip r:embed="rId2">
            <a:extLst>
              <a:ext uri="{28A0092B-C50C-407E-A947-70E740481C1C}">
                <a14:useLocalDpi xmlns:a14="http://schemas.microsoft.com/office/drawing/2010/main" val="0"/>
              </a:ext>
            </a:extLst>
          </a:blip>
          <a:srcRect t="89720"/>
          <a:stretch>
            <a:fillRect/>
          </a:stretch>
        </p:blipFill>
        <p:spPr bwMode="auto">
          <a:xfrm>
            <a:off x="0" y="223838"/>
            <a:ext cx="9144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fontAlgn="base">
              <a:spcBef>
                <a:spcPct val="0"/>
              </a:spcBef>
              <a:spcAft>
                <a:spcPct val="0"/>
              </a:spcAft>
            </a:pPr>
            <a:r>
              <a:rPr lang="en-US" sz="1100" b="1" dirty="0">
                <a:solidFill>
                  <a:srgbClr val="FFFFFF"/>
                </a:solidFill>
                <a:cs typeface="Arial" charset="0"/>
              </a:rPr>
              <a:t>FSG.ORG</a:t>
            </a:r>
            <a:endParaRPr lang="en-US" sz="1100" b="1" dirty="0">
              <a:solidFill>
                <a:srgbClr val="000000"/>
              </a:solidFill>
              <a:cs typeface="Arial" charset="0"/>
            </a:endParaRPr>
          </a:p>
        </p:txBody>
      </p:sp>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smtClean="0"/>
              <a:t>Click to edit text</a:t>
            </a:r>
          </a:p>
        </p:txBody>
      </p:sp>
      <p:sp>
        <p:nvSpPr>
          <p:cNvPr id="11" name="Rectangle 12"/>
          <p:cNvSpPr>
            <a:spLocks noChangeArrowheads="1"/>
          </p:cNvSpPr>
          <p:nvPr userDrawn="1"/>
        </p:nvSpPr>
        <p:spPr bwMode="auto">
          <a:xfrm>
            <a:off x="4402081" y="6667179"/>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fontAlgn="base" hangingPunct="0">
              <a:spcBef>
                <a:spcPct val="0"/>
              </a:spcBef>
              <a:spcAft>
                <a:spcPct val="0"/>
              </a:spcAft>
            </a:pPr>
            <a:fld id="{090EB062-F74A-48E3-949C-AE146B96ACCE}" type="slidenum">
              <a:rPr lang="en-US" sz="1000">
                <a:solidFill>
                  <a:srgbClr val="FFFFFF"/>
                </a:solidFill>
                <a:cs typeface="Arial" charset="0"/>
              </a:rPr>
              <a:pPr algn="ctr" eaLnBrk="0" fontAlgn="base" hangingPunct="0">
                <a:spcBef>
                  <a:spcPct val="0"/>
                </a:spcBef>
                <a:spcAft>
                  <a:spcPct val="0"/>
                </a:spcAft>
              </a:pPr>
              <a:t>‹#›</a:t>
            </a:fld>
            <a:endParaRPr lang="en-US" sz="1000" dirty="0">
              <a:solidFill>
                <a:srgbClr val="FFFFFF"/>
              </a:solidFill>
              <a:cs typeface="Arial" charset="0"/>
            </a:endParaRPr>
          </a:p>
        </p:txBody>
      </p:sp>
      <p:sp>
        <p:nvSpPr>
          <p:cNvPr id="14"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eaLnBrk="0" fontAlgn="base" hangingPunct="0">
              <a:spcBef>
                <a:spcPct val="0"/>
              </a:spcBef>
              <a:spcAft>
                <a:spcPct val="0"/>
              </a:spcAft>
            </a:pPr>
            <a:r>
              <a:rPr lang="en-US" sz="600" dirty="0">
                <a:solidFill>
                  <a:srgbClr val="FFFFFF"/>
                </a:solidFill>
                <a:cs typeface="Arial" charset="0"/>
              </a:rPr>
              <a:t>© 2011 FSG</a:t>
            </a:r>
          </a:p>
        </p:txBody>
      </p:sp>
    </p:spTree>
    <p:extLst>
      <p:ext uri="{BB962C8B-B14F-4D97-AF65-F5344CB8AC3E}">
        <p14:creationId xmlns:p14="http://schemas.microsoft.com/office/powerpoint/2010/main" val="29445448"/>
      </p:ext>
    </p:extLst>
  </p:cSld>
  <p:clrMapOvr>
    <a:masterClrMapping/>
  </p:clrMapOv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ew FSG Layout - no grey box">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0"/>
            <a:ext cx="9144000" cy="2286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fontAlgn="base">
              <a:spcBef>
                <a:spcPct val="0"/>
              </a:spcBef>
              <a:spcAft>
                <a:spcPct val="0"/>
              </a:spcAft>
            </a:pPr>
            <a:endParaRPr lang="en-US" dirty="0">
              <a:solidFill>
                <a:srgbClr val="FFFFFF"/>
              </a:solidFill>
              <a:latin typeface="Calibri" pitchFamily="34" charset="0"/>
              <a:cs typeface="Arial" charset="0"/>
            </a:endParaRPr>
          </a:p>
        </p:txBody>
      </p:sp>
      <p:pic>
        <p:nvPicPr>
          <p:cNvPr id="9" name="Picture 16"/>
          <p:cNvPicPr>
            <a:picLocks noChangeAspect="1"/>
          </p:cNvPicPr>
          <p:nvPr userDrawn="1"/>
        </p:nvPicPr>
        <p:blipFill>
          <a:blip r:embed="rId2">
            <a:extLst>
              <a:ext uri="{28A0092B-C50C-407E-A947-70E740481C1C}">
                <a14:useLocalDpi xmlns:a14="http://schemas.microsoft.com/office/drawing/2010/main" val="0"/>
              </a:ext>
            </a:extLst>
          </a:blip>
          <a:srcRect t="89720"/>
          <a:stretch>
            <a:fillRect/>
          </a:stretch>
        </p:blipFill>
        <p:spPr bwMode="auto">
          <a:xfrm>
            <a:off x="0" y="223838"/>
            <a:ext cx="9144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fontAlgn="base">
              <a:spcBef>
                <a:spcPct val="0"/>
              </a:spcBef>
              <a:spcAft>
                <a:spcPct val="0"/>
              </a:spcAft>
            </a:pPr>
            <a:r>
              <a:rPr lang="en-US" sz="1100" b="1" dirty="0">
                <a:solidFill>
                  <a:srgbClr val="FFFFFF"/>
                </a:solidFill>
                <a:cs typeface="Arial" charset="0"/>
              </a:rPr>
              <a:t>FSG.ORG</a:t>
            </a:r>
            <a:endParaRPr lang="en-US" sz="1100" b="1" dirty="0">
              <a:solidFill>
                <a:srgbClr val="000000"/>
              </a:solidFill>
              <a:cs typeface="Arial" charset="0"/>
            </a:endParaRPr>
          </a:p>
        </p:txBody>
      </p:sp>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smtClean="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takeaway</a:t>
            </a:r>
          </a:p>
        </p:txBody>
      </p:sp>
      <p:sp>
        <p:nvSpPr>
          <p:cNvPr id="13" name="Text Placeholder 12"/>
          <p:cNvSpPr>
            <a:spLocks noGrp="1"/>
          </p:cNvSpPr>
          <p:nvPr>
            <p:ph type="body" sz="quarter" idx="13" hasCustomPrompt="1"/>
          </p:nvPr>
        </p:nvSpPr>
        <p:spPr>
          <a:xfrm>
            <a:off x="0" y="0"/>
            <a:ext cx="4189413" cy="223838"/>
          </a:xfrm>
          <a:prstGeom prst="rect">
            <a:avLst/>
          </a:prstGeom>
        </p:spPr>
        <p:txBody>
          <a:bodyPr anchor="ctr"/>
          <a:lstStyle>
            <a:lvl1pPr marL="0" indent="0">
              <a:buNone/>
              <a:defRPr sz="1200">
                <a:solidFill>
                  <a:schemeClr val="bg1"/>
                </a:solidFill>
              </a:defRPr>
            </a:lvl1pPr>
            <a:lvl2pPr>
              <a:defRPr sz="1200"/>
            </a:lvl2pPr>
            <a:lvl3pPr>
              <a:defRPr sz="1200"/>
            </a:lvl3pPr>
            <a:lvl4pPr>
              <a:defRPr sz="1200"/>
            </a:lvl4pPr>
            <a:lvl5pPr>
              <a:defRPr sz="1200"/>
            </a:lvl5pPr>
          </a:lstStyle>
          <a:p>
            <a:pPr lvl="0"/>
            <a:r>
              <a:rPr lang="en-US" dirty="0" smtClean="0"/>
              <a:t>Click to edit header</a:t>
            </a:r>
          </a:p>
        </p:txBody>
      </p:sp>
      <p:sp>
        <p:nvSpPr>
          <p:cNvPr id="11" name="Rectangle 12"/>
          <p:cNvSpPr>
            <a:spLocks noChangeArrowheads="1"/>
          </p:cNvSpPr>
          <p:nvPr userDrawn="1"/>
        </p:nvSpPr>
        <p:spPr bwMode="auto">
          <a:xfrm>
            <a:off x="4401287" y="6611779"/>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fontAlgn="base" hangingPunct="0">
              <a:spcBef>
                <a:spcPct val="0"/>
              </a:spcBef>
              <a:spcAft>
                <a:spcPct val="0"/>
              </a:spcAft>
            </a:pPr>
            <a:fld id="{090EB062-F74A-48E3-949C-AE146B96ACCE}" type="slidenum">
              <a:rPr lang="en-US" sz="1000">
                <a:solidFill>
                  <a:srgbClr val="000000"/>
                </a:solidFill>
                <a:cs typeface="Arial" charset="0"/>
              </a:rPr>
              <a:pPr algn="ctr" eaLnBrk="0" fontAlgn="base" hangingPunct="0">
                <a:spcBef>
                  <a:spcPct val="0"/>
                </a:spcBef>
                <a:spcAft>
                  <a:spcPct val="0"/>
                </a:spcAft>
              </a:pPr>
              <a:t>‹#›</a:t>
            </a:fld>
            <a:endParaRPr lang="en-US" sz="1000" dirty="0">
              <a:solidFill>
                <a:srgbClr val="000000"/>
              </a:solidFill>
              <a:cs typeface="Arial" charset="0"/>
            </a:endParaRPr>
          </a:p>
        </p:txBody>
      </p:sp>
      <p:sp>
        <p:nvSpPr>
          <p:cNvPr id="15"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eaLnBrk="0" fontAlgn="base" hangingPunct="0">
              <a:spcBef>
                <a:spcPct val="0"/>
              </a:spcBef>
              <a:spcAft>
                <a:spcPct val="0"/>
              </a:spcAft>
            </a:pPr>
            <a:r>
              <a:rPr lang="en-US" sz="600" dirty="0">
                <a:solidFill>
                  <a:srgbClr val="000000"/>
                </a:solidFill>
                <a:cs typeface="Arial" charset="0"/>
              </a:rPr>
              <a:t>© 2011 FSG</a:t>
            </a:r>
          </a:p>
        </p:txBody>
      </p:sp>
    </p:spTree>
    <p:extLst>
      <p:ext uri="{BB962C8B-B14F-4D97-AF65-F5344CB8AC3E}">
        <p14:creationId xmlns:p14="http://schemas.microsoft.com/office/powerpoint/2010/main" val="2618835480"/>
      </p:ext>
    </p:extLst>
  </p:cSld>
  <p:clrMapOvr>
    <a:masterClrMapping/>
  </p:clrMapOv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ew FSG Layout - no grey box blank">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0"/>
            <a:ext cx="9144000" cy="2286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fontAlgn="base">
              <a:spcBef>
                <a:spcPct val="0"/>
              </a:spcBef>
              <a:spcAft>
                <a:spcPct val="0"/>
              </a:spcAft>
            </a:pPr>
            <a:endParaRPr lang="en-US" dirty="0">
              <a:solidFill>
                <a:srgbClr val="FFFFFF"/>
              </a:solidFill>
              <a:cs typeface="Arial" charset="0"/>
            </a:endParaRPr>
          </a:p>
        </p:txBody>
      </p:sp>
      <p:sp>
        <p:nvSpPr>
          <p:cNvPr id="8" name="Rectangle 12"/>
          <p:cNvSpPr>
            <a:spLocks noChangeArrowheads="1"/>
          </p:cNvSpPr>
          <p:nvPr userDrawn="1"/>
        </p:nvSpPr>
        <p:spPr bwMode="auto">
          <a:xfrm>
            <a:off x="4401287" y="6611779"/>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fontAlgn="base" hangingPunct="0">
              <a:spcBef>
                <a:spcPct val="0"/>
              </a:spcBef>
              <a:spcAft>
                <a:spcPct val="0"/>
              </a:spcAft>
            </a:pPr>
            <a:fld id="{090EB062-F74A-48E3-949C-AE146B96ACCE}" type="slidenum">
              <a:rPr lang="en-US" sz="1000">
                <a:solidFill>
                  <a:srgbClr val="000000"/>
                </a:solidFill>
                <a:cs typeface="Arial" charset="0"/>
              </a:rPr>
              <a:pPr algn="ctr" eaLnBrk="0" fontAlgn="base" hangingPunct="0">
                <a:spcBef>
                  <a:spcPct val="0"/>
                </a:spcBef>
                <a:spcAft>
                  <a:spcPct val="0"/>
                </a:spcAft>
              </a:pPr>
              <a:t>‹#›</a:t>
            </a:fld>
            <a:endParaRPr lang="en-US" sz="1000" dirty="0">
              <a:solidFill>
                <a:srgbClr val="000000"/>
              </a:solidFill>
              <a:cs typeface="Arial" charset="0"/>
            </a:endParaRPr>
          </a:p>
        </p:txBody>
      </p:sp>
      <p:pic>
        <p:nvPicPr>
          <p:cNvPr id="9" name="Picture 16"/>
          <p:cNvPicPr>
            <a:picLocks noChangeAspect="1"/>
          </p:cNvPicPr>
          <p:nvPr userDrawn="1"/>
        </p:nvPicPr>
        <p:blipFill>
          <a:blip r:embed="rId2">
            <a:extLst>
              <a:ext uri="{28A0092B-C50C-407E-A947-70E740481C1C}">
                <a14:useLocalDpi xmlns:a14="http://schemas.microsoft.com/office/drawing/2010/main" val="0"/>
              </a:ext>
            </a:extLst>
          </a:blip>
          <a:srcRect t="89720"/>
          <a:stretch>
            <a:fillRect/>
          </a:stretch>
        </p:blipFill>
        <p:spPr bwMode="auto">
          <a:xfrm>
            <a:off x="0" y="223838"/>
            <a:ext cx="9144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mj-lt"/>
                <a:cs typeface="Arial" pitchFamily="34" charset="0"/>
              </a:defRPr>
            </a:lvl1pPr>
          </a:lstStyle>
          <a:p>
            <a:pPr lvl="0"/>
            <a:r>
              <a:rPr lang="en-US" dirty="0" smtClean="0"/>
              <a:t>Click to edit text</a:t>
            </a:r>
          </a:p>
        </p:txBody>
      </p:sp>
      <p:sp>
        <p:nvSpPr>
          <p:cNvPr id="11" name="Rectangle 11"/>
          <p:cNvSpPr>
            <a:spLocks noChangeArrowheads="1"/>
          </p:cNvSpPr>
          <p:nvPr userDrawn="1"/>
        </p:nvSpPr>
        <p:spPr bwMode="auto">
          <a:xfrm>
            <a:off x="8533254" y="6675899"/>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eaLnBrk="0" fontAlgn="base" hangingPunct="0">
              <a:spcBef>
                <a:spcPct val="0"/>
              </a:spcBef>
              <a:spcAft>
                <a:spcPct val="0"/>
              </a:spcAft>
            </a:pPr>
            <a:r>
              <a:rPr lang="en-US" sz="600" dirty="0">
                <a:solidFill>
                  <a:srgbClr val="000000"/>
                </a:solidFill>
                <a:cs typeface="Arial" charset="0"/>
              </a:rPr>
              <a:t>© 2011 FSG</a:t>
            </a:r>
          </a:p>
        </p:txBody>
      </p:sp>
      <p:sp>
        <p:nvSpPr>
          <p:cNvPr id="13" name="Rectangle 17"/>
          <p:cNvSpPr>
            <a:spLocks noChangeArrowheads="1"/>
          </p:cNvSpPr>
          <p:nvPr userDrawn="1"/>
        </p:nvSpPr>
        <p:spPr bwMode="auto">
          <a:xfrm>
            <a:off x="8310118" y="-630"/>
            <a:ext cx="8338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fontAlgn="base">
              <a:spcBef>
                <a:spcPct val="0"/>
              </a:spcBef>
              <a:spcAft>
                <a:spcPct val="0"/>
              </a:spcAft>
            </a:pPr>
            <a:r>
              <a:rPr lang="en-US" sz="1100" b="1" dirty="0">
                <a:solidFill>
                  <a:srgbClr val="FFFFFF"/>
                </a:solidFill>
                <a:cs typeface="Arial" charset="0"/>
              </a:rPr>
              <a:t>FSG.ORG</a:t>
            </a:r>
            <a:endParaRPr lang="en-US" sz="1100" b="1" dirty="0">
              <a:solidFill>
                <a:srgbClr val="000000"/>
              </a:solidFill>
              <a:cs typeface="Arial" charset="0"/>
            </a:endParaRPr>
          </a:p>
        </p:txBody>
      </p:sp>
    </p:spTree>
    <p:extLst>
      <p:ext uri="{BB962C8B-B14F-4D97-AF65-F5344CB8AC3E}">
        <p14:creationId xmlns:p14="http://schemas.microsoft.com/office/powerpoint/2010/main" val="1348875220"/>
      </p:ext>
    </p:extLst>
  </p:cSld>
  <p:clrMapOvr>
    <a:masterClrMapping/>
  </p:clrMapOv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688973"/>
            <a:ext cx="7772400" cy="858888"/>
          </a:xfrm>
          <a:prstGeom prst="rect">
            <a:avLst/>
          </a:prstGeom>
        </p:spPr>
        <p:txBody>
          <a:bodyPr/>
          <a:lstStyle>
            <a:lvl1pPr>
              <a:defRPr sz="5000" i="0">
                <a:solidFill>
                  <a:schemeClr val="accent6"/>
                </a:solidFill>
                <a:latin typeface="Times New Roman"/>
                <a:cs typeface="Times New Roman"/>
              </a:defRPr>
            </a:lvl1pPr>
          </a:lstStyle>
          <a:p>
            <a:r>
              <a:rPr lang="pt-BR" dirty="0" smtClean="0"/>
              <a:t>Performance Workshop</a:t>
            </a:r>
            <a:endParaRPr lang="en-US" dirty="0"/>
          </a:p>
        </p:txBody>
      </p:sp>
      <p:sp>
        <p:nvSpPr>
          <p:cNvPr id="3" name="Subtitle 2"/>
          <p:cNvSpPr>
            <a:spLocks noGrp="1"/>
          </p:cNvSpPr>
          <p:nvPr>
            <p:ph type="subTitle" idx="1" hasCustomPrompt="1"/>
          </p:nvPr>
        </p:nvSpPr>
        <p:spPr>
          <a:xfrm>
            <a:off x="1371600" y="4646848"/>
            <a:ext cx="6400800" cy="1752600"/>
          </a:xfrm>
          <a:prstGeom prst="rect">
            <a:avLst/>
          </a:prstGeom>
        </p:spPr>
        <p:txBody>
          <a:bodyPr/>
          <a:lstStyle>
            <a:lvl1pPr marL="0" indent="0" algn="ctr">
              <a:buNone/>
              <a:defRPr sz="1500" spc="10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dirty="0" smtClean="0"/>
              <a:t>JANUARY – MARCH 2012</a:t>
            </a:r>
            <a:endParaRPr lang="en-US" dirty="0"/>
          </a:p>
        </p:txBody>
      </p:sp>
      <p:sp>
        <p:nvSpPr>
          <p:cNvPr id="4" name="Date Placeholder 3"/>
          <p:cNvSpPr>
            <a:spLocks noGrp="1"/>
          </p:cNvSpPr>
          <p:nvPr>
            <p:ph type="dt" sz="half" idx="10"/>
          </p:nvPr>
        </p:nvSpPr>
        <p:spPr/>
        <p:txBody>
          <a:bodyPr/>
          <a:lstStyle/>
          <a:p>
            <a:fld id="{87CB2DD5-DDDD-43DF-A880-B4CFABD8F06C}" type="datetimeFigureOut">
              <a:rPr lang="en-US" smtClean="0">
                <a:solidFill>
                  <a:prstClr val="black">
                    <a:tint val="75000"/>
                  </a:prstClr>
                </a:solidFill>
              </a:rPr>
              <a:pPr/>
              <a:t>10/23/2012</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ADF8B3-2037-4BED-B11A-C0C778C039AF}" type="slidenum">
              <a:rPr lang="en-US" smtClean="0">
                <a:solidFill>
                  <a:prstClr val="black">
                    <a:tint val="75000"/>
                  </a:prstClr>
                </a:solidFill>
              </a:rPr>
              <a:pPr/>
              <a:t>‹#›</a:t>
            </a:fld>
            <a:endParaRPr lang="en-US">
              <a:solidFill>
                <a:prstClr val="black">
                  <a:tint val="75000"/>
                </a:prstClr>
              </a:solidFill>
            </a:endParaRPr>
          </a:p>
        </p:txBody>
      </p:sp>
      <p:cxnSp>
        <p:nvCxnSpPr>
          <p:cNvPr id="11" name="Straight Connector 10"/>
          <p:cNvCxnSpPr/>
          <p:nvPr/>
        </p:nvCxnSpPr>
        <p:spPr>
          <a:xfrm>
            <a:off x="1000235" y="3691371"/>
            <a:ext cx="7203938"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PR_Logo_4RGB.pdf"/>
          <p:cNvPicPr>
            <a:picLocks noChangeAspect="1"/>
          </p:cNvPicPr>
          <p:nvPr/>
        </p:nvPicPr>
        <p:blipFill rotWithShape="1">
          <a:blip r:embed="rId2">
            <a:extLst>
              <a:ext uri="{28A0092B-C50C-407E-A947-70E740481C1C}">
                <a14:useLocalDpi xmlns:a14="http://schemas.microsoft.com/office/drawing/2010/main" val="0"/>
              </a:ext>
            </a:extLst>
          </a:blip>
          <a:srcRect l="14944" t="11426" r="13387" b="16970"/>
          <a:stretch/>
        </p:blipFill>
        <p:spPr>
          <a:xfrm>
            <a:off x="3111500" y="863599"/>
            <a:ext cx="2984500" cy="2286001"/>
          </a:xfrm>
          <a:prstGeom prst="rect">
            <a:avLst/>
          </a:prstGeom>
        </p:spPr>
      </p:pic>
    </p:spTree>
    <p:extLst>
      <p:ext uri="{BB962C8B-B14F-4D97-AF65-F5344CB8AC3E}">
        <p14:creationId xmlns:p14="http://schemas.microsoft.com/office/powerpoint/2010/main" val="28547953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21918"/>
            <a:ext cx="9144000" cy="1280576"/>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1742678" y="297924"/>
            <a:ext cx="8229600" cy="810643"/>
          </a:xfrm>
          <a:prstGeom prst="rect">
            <a:avLst/>
          </a:prstGeom>
          <a:noFill/>
        </p:spPr>
        <p:txBody>
          <a:bodyPr/>
          <a:lstStyle>
            <a:lvl1pPr algn="l">
              <a:defRPr sz="5000" i="0">
                <a:solidFill>
                  <a:schemeClr val="accent6"/>
                </a:solidFill>
                <a:latin typeface="Times New Roman"/>
                <a:cs typeface="Times New Roman"/>
              </a:defRPr>
            </a:lvl1pPr>
          </a:lstStyle>
          <a:p>
            <a:r>
              <a:rPr lang="pt-BR" dirty="0" err="1" smtClean="0"/>
              <a:t>Sample</a:t>
            </a:r>
            <a:r>
              <a:rPr lang="pt-BR" dirty="0" smtClean="0"/>
              <a:t> </a:t>
            </a:r>
            <a:r>
              <a:rPr lang="pt-BR" dirty="0" err="1" smtClean="0"/>
              <a:t>Heading</a:t>
            </a:r>
            <a:endParaRPr lang="en-US" dirty="0"/>
          </a:p>
        </p:txBody>
      </p:sp>
      <p:sp>
        <p:nvSpPr>
          <p:cNvPr id="3" name="Content Placeholder 2"/>
          <p:cNvSpPr>
            <a:spLocks noGrp="1"/>
          </p:cNvSpPr>
          <p:nvPr>
            <p:ph idx="1"/>
          </p:nvPr>
        </p:nvSpPr>
        <p:spPr>
          <a:xfrm>
            <a:off x="526475" y="1790701"/>
            <a:ext cx="8229600" cy="4013199"/>
          </a:xfrm>
          <a:prstGeom prst="rect">
            <a:avLst/>
          </a:prstGeom>
        </p:spPr>
        <p:txBody>
          <a:bodyPr/>
          <a:lstStyle>
            <a:lvl1pPr marL="342900" indent="-342900">
              <a:buFont typeface="Lucida Grande"/>
              <a:buChar char="・"/>
              <a:defRPr>
                <a:solidFill>
                  <a:schemeClr val="tx2"/>
                </a:solidFill>
                <a:latin typeface="Arial"/>
                <a:cs typeface="Arial"/>
              </a:defRPr>
            </a:lvl1pPr>
            <a:lvl2pPr marL="742950" indent="-285750">
              <a:buFont typeface="Arial"/>
              <a:buChar char="・"/>
              <a:defRPr sz="2600" i="1" spc="0">
                <a:solidFill>
                  <a:schemeClr val="accent6"/>
                </a:solidFill>
                <a:latin typeface="Times New Roman"/>
                <a:cs typeface="Times New Roman"/>
              </a:defRPr>
            </a:lvl2pPr>
            <a:lvl3pPr marL="621792" indent="0">
              <a:lnSpc>
                <a:spcPts val="2120"/>
              </a:lnSpc>
              <a:buSzPct val="100000"/>
              <a:buFontTx/>
              <a:buNone/>
              <a:defRPr sz="1600" spc="100">
                <a:solidFill>
                  <a:schemeClr val="accent2"/>
                </a:solidFill>
                <a:latin typeface="Arial"/>
                <a:cs typeface="Arial"/>
              </a:defRPr>
            </a:lvl3pPr>
            <a:lvl4pPr>
              <a:defRPr>
                <a:solidFill>
                  <a:schemeClr val="accent6"/>
                </a:solidFill>
                <a:latin typeface="Arial"/>
                <a:cs typeface="Arial"/>
              </a:defRPr>
            </a:lvl4pPr>
            <a:lvl5pPr>
              <a:defRPr>
                <a:solidFill>
                  <a:schemeClr val="accent6"/>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p:txBody>
      </p:sp>
      <p:sp>
        <p:nvSpPr>
          <p:cNvPr id="4" name="Date Placeholder 3"/>
          <p:cNvSpPr>
            <a:spLocks noGrp="1"/>
          </p:cNvSpPr>
          <p:nvPr>
            <p:ph type="dt" sz="half" idx="10"/>
          </p:nvPr>
        </p:nvSpPr>
        <p:spPr/>
        <p:txBody>
          <a:bodyPr/>
          <a:lstStyle/>
          <a:p>
            <a:fld id="{87CB2DD5-DDDD-43DF-A880-B4CFABD8F06C}" type="datetimeFigureOut">
              <a:rPr lang="en-US" smtClean="0">
                <a:solidFill>
                  <a:prstClr val="black">
                    <a:tint val="75000"/>
                  </a:prstClr>
                </a:solidFill>
              </a:rPr>
              <a:pPr/>
              <a:t>10/23/2012</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ADF8B3-2037-4BED-B11A-C0C778C039AF}" type="slidenum">
              <a:rPr lang="en-US" smtClean="0">
                <a:solidFill>
                  <a:prstClr val="black">
                    <a:tint val="75000"/>
                  </a:prstClr>
                </a:solidFill>
              </a:rPr>
              <a:pPr/>
              <a:t>‹#›</a:t>
            </a:fld>
            <a:endParaRPr lang="en-US">
              <a:solidFill>
                <a:prstClr val="black">
                  <a:tint val="75000"/>
                </a:prstClr>
              </a:solidFill>
            </a:endParaRPr>
          </a:p>
        </p:txBody>
      </p:sp>
      <p:pic>
        <p:nvPicPr>
          <p:cNvPr id="13" name="Picture 12" descr="PR_Logo_4RGB.pdf"/>
          <p:cNvPicPr>
            <a:picLocks noChangeAspect="1"/>
          </p:cNvPicPr>
          <p:nvPr/>
        </p:nvPicPr>
        <p:blipFill rotWithShape="1">
          <a:blip r:embed="rId2" cstate="print">
            <a:extLst>
              <a:ext uri="{28A0092B-C50C-407E-A947-70E740481C1C}">
                <a14:useLocalDpi xmlns:a14="http://schemas.microsoft.com/office/drawing/2010/main" val="0"/>
              </a:ext>
            </a:extLst>
          </a:blip>
          <a:srcRect l="14944" t="11426" r="13387" b="16970"/>
          <a:stretch/>
        </p:blipFill>
        <p:spPr>
          <a:xfrm>
            <a:off x="248755" y="108749"/>
            <a:ext cx="1321898" cy="1012518"/>
          </a:xfrm>
          <a:prstGeom prst="rect">
            <a:avLst/>
          </a:prstGeom>
        </p:spPr>
      </p:pic>
    </p:spTree>
    <p:extLst>
      <p:ext uri="{BB962C8B-B14F-4D97-AF65-F5344CB8AC3E}">
        <p14:creationId xmlns:p14="http://schemas.microsoft.com/office/powerpoint/2010/main" val="4300431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3" name="Rectangle 12"/>
          <p:cNvSpPr/>
          <p:nvPr/>
        </p:nvSpPr>
        <p:spPr>
          <a:xfrm>
            <a:off x="0" y="-21918"/>
            <a:ext cx="9144000" cy="1280576"/>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6" name="Picture 15" descr="PR_Logo_4RGB.pdf"/>
          <p:cNvPicPr>
            <a:picLocks noChangeAspect="1"/>
          </p:cNvPicPr>
          <p:nvPr/>
        </p:nvPicPr>
        <p:blipFill rotWithShape="1">
          <a:blip r:embed="rId2" cstate="print">
            <a:extLst>
              <a:ext uri="{28A0092B-C50C-407E-A947-70E740481C1C}">
                <a14:useLocalDpi xmlns:a14="http://schemas.microsoft.com/office/drawing/2010/main" val="0"/>
              </a:ext>
            </a:extLst>
          </a:blip>
          <a:srcRect l="14944" t="11426" r="13387" b="16970"/>
          <a:stretch/>
        </p:blipFill>
        <p:spPr>
          <a:xfrm>
            <a:off x="248755" y="108749"/>
            <a:ext cx="1321898" cy="1012518"/>
          </a:xfrm>
          <a:prstGeom prst="rect">
            <a:avLst/>
          </a:prstGeom>
        </p:spPr>
      </p:pic>
      <p:sp>
        <p:nvSpPr>
          <p:cNvPr id="3" name="Text Placeholder 2"/>
          <p:cNvSpPr>
            <a:spLocks noGrp="1"/>
          </p:cNvSpPr>
          <p:nvPr>
            <p:ph type="body" idx="1" hasCustomPrompt="1"/>
          </p:nvPr>
        </p:nvSpPr>
        <p:spPr>
          <a:xfrm>
            <a:off x="379412" y="5588001"/>
            <a:ext cx="8485188" cy="469900"/>
          </a:xfrm>
          <a:prstGeom prst="rect">
            <a:avLst/>
          </a:prstGeom>
        </p:spPr>
        <p:txBody>
          <a:bodyPr anchor="b"/>
          <a:lstStyle>
            <a:lvl1pPr marL="0" indent="0">
              <a:buNone/>
              <a:defRPr sz="1400" b="0" i="1" baseline="0">
                <a:solidFill>
                  <a:schemeClr val="accent5"/>
                </a:solidFill>
                <a:latin typeface="Times New Roman"/>
                <a:cs typeface="Times New Roman"/>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dirty="0" smtClean="0"/>
              <a:t>Note: The data in </a:t>
            </a:r>
            <a:r>
              <a:rPr lang="pt-BR" dirty="0" err="1" smtClean="0"/>
              <a:t>these</a:t>
            </a:r>
            <a:r>
              <a:rPr lang="pt-BR" dirty="0" smtClean="0"/>
              <a:t> </a:t>
            </a:r>
            <a:r>
              <a:rPr lang="pt-BR" dirty="0" err="1" smtClean="0"/>
              <a:t>charts</a:t>
            </a:r>
            <a:r>
              <a:rPr lang="pt-BR" dirty="0" smtClean="0"/>
              <a:t> </a:t>
            </a:r>
            <a:r>
              <a:rPr lang="pt-BR" dirty="0" err="1" smtClean="0"/>
              <a:t>is</a:t>
            </a:r>
            <a:r>
              <a:rPr lang="pt-BR" dirty="0" smtClean="0"/>
              <a:t> </a:t>
            </a:r>
            <a:r>
              <a:rPr lang="pt-BR" dirty="0" err="1" smtClean="0"/>
              <a:t>unreconciled</a:t>
            </a:r>
            <a:r>
              <a:rPr lang="pt-BR" dirty="0" smtClean="0"/>
              <a:t>, </a:t>
            </a:r>
            <a:r>
              <a:rPr lang="pt-BR" dirty="0" err="1" smtClean="0"/>
              <a:t>and</a:t>
            </a:r>
            <a:r>
              <a:rPr lang="pt-BR" dirty="0" smtClean="0"/>
              <a:t> </a:t>
            </a:r>
            <a:r>
              <a:rPr lang="pt-BR" dirty="0" err="1" smtClean="0"/>
              <a:t>may</a:t>
            </a:r>
            <a:r>
              <a:rPr lang="pt-BR" dirty="0" smtClean="0"/>
              <a:t> shift over </a:t>
            </a:r>
            <a:r>
              <a:rPr lang="pt-BR" dirty="0" err="1" smtClean="0"/>
              <a:t>the</a:t>
            </a:r>
            <a:r>
              <a:rPr lang="pt-BR" dirty="0" smtClean="0"/>
              <a:t> </a:t>
            </a:r>
            <a:r>
              <a:rPr lang="pt-BR" dirty="0" err="1" smtClean="0"/>
              <a:t>coming</a:t>
            </a:r>
            <a:r>
              <a:rPr lang="pt-BR" dirty="0" smtClean="0"/>
              <a:t> </a:t>
            </a:r>
            <a:r>
              <a:rPr lang="pt-BR" dirty="0" err="1" smtClean="0"/>
              <a:t>months</a:t>
            </a:r>
            <a:r>
              <a:rPr lang="pt-BR" dirty="0" smtClean="0"/>
              <a:t> as </a:t>
            </a:r>
            <a:r>
              <a:rPr lang="pt-BR" dirty="0" err="1" smtClean="0"/>
              <a:t>the</a:t>
            </a:r>
            <a:r>
              <a:rPr lang="pt-BR" dirty="0" smtClean="0"/>
              <a:t> data matures. </a:t>
            </a:r>
            <a:r>
              <a:rPr lang="pt-BR" dirty="0" err="1" smtClean="0"/>
              <a:t>Further</a:t>
            </a:r>
            <a:r>
              <a:rPr lang="pt-BR" dirty="0" smtClean="0"/>
              <a:t> note </a:t>
            </a:r>
            <a:r>
              <a:rPr lang="pt-BR" dirty="0" err="1" smtClean="0"/>
              <a:t>that</a:t>
            </a:r>
            <a:r>
              <a:rPr lang="pt-BR" dirty="0" smtClean="0"/>
              <a:t> </a:t>
            </a:r>
            <a:r>
              <a:rPr lang="pt-BR" dirty="0" err="1" smtClean="0"/>
              <a:t>the</a:t>
            </a:r>
            <a:r>
              <a:rPr lang="pt-BR" dirty="0" smtClean="0"/>
              <a:t> </a:t>
            </a:r>
            <a:r>
              <a:rPr lang="pt-BR" dirty="0" err="1" smtClean="0"/>
              <a:t>Placement</a:t>
            </a:r>
            <a:r>
              <a:rPr lang="pt-BR" dirty="0" smtClean="0"/>
              <a:t> </a:t>
            </a:r>
            <a:r>
              <a:rPr lang="pt-BR" dirty="0" err="1" smtClean="0"/>
              <a:t>target</a:t>
            </a:r>
            <a:r>
              <a:rPr lang="pt-BR" dirty="0" smtClean="0"/>
              <a:t> for </a:t>
            </a:r>
            <a:r>
              <a:rPr lang="pt-BR" dirty="0" err="1" smtClean="0"/>
              <a:t>the</a:t>
            </a:r>
            <a:r>
              <a:rPr lang="pt-BR" dirty="0" smtClean="0"/>
              <a:t> </a:t>
            </a:r>
            <a:r>
              <a:rPr lang="pt-BR" dirty="0" err="1" smtClean="0"/>
              <a:t>fourth</a:t>
            </a:r>
            <a:r>
              <a:rPr lang="pt-BR" dirty="0" smtClean="0"/>
              <a:t> </a:t>
            </a:r>
            <a:r>
              <a:rPr lang="pt-BR" dirty="0" err="1" smtClean="0"/>
              <a:t>quarter</a:t>
            </a:r>
            <a:r>
              <a:rPr lang="pt-BR" dirty="0" smtClean="0"/>
              <a:t> </a:t>
            </a:r>
            <a:r>
              <a:rPr lang="pt-BR" dirty="0" err="1" smtClean="0"/>
              <a:t>was</a:t>
            </a:r>
            <a:r>
              <a:rPr lang="pt-BR" dirty="0" smtClean="0"/>
              <a:t> </a:t>
            </a:r>
            <a:r>
              <a:rPr lang="pt-BR" dirty="0" err="1" smtClean="0"/>
              <a:t>prorated</a:t>
            </a:r>
            <a:r>
              <a:rPr lang="pt-BR" dirty="0" smtClean="0"/>
              <a:t> </a:t>
            </a:r>
            <a:r>
              <a:rPr lang="pt-BR" dirty="0" err="1" smtClean="0"/>
              <a:t>to</a:t>
            </a:r>
            <a:r>
              <a:rPr lang="pt-BR" dirty="0" smtClean="0"/>
              <a:t> a </a:t>
            </a:r>
            <a:r>
              <a:rPr lang="pt-BR" dirty="0" err="1" smtClean="0"/>
              <a:t>two-month</a:t>
            </a:r>
            <a:r>
              <a:rPr lang="pt-BR" dirty="0" smtClean="0"/>
              <a:t> </a:t>
            </a:r>
            <a:r>
              <a:rPr lang="pt-BR" dirty="0" err="1" smtClean="0"/>
              <a:t>target</a:t>
            </a:r>
            <a:r>
              <a:rPr lang="pt-BR" dirty="0" smtClean="0"/>
              <a:t> </a:t>
            </a:r>
            <a:r>
              <a:rPr lang="pt-BR" dirty="0" err="1" smtClean="0"/>
              <a:t>by</a:t>
            </a:r>
            <a:r>
              <a:rPr lang="pt-BR" dirty="0" smtClean="0"/>
              <a:t> DHS.</a:t>
            </a:r>
          </a:p>
        </p:txBody>
      </p:sp>
      <p:sp>
        <p:nvSpPr>
          <p:cNvPr id="4" name="Date Placeholder 3"/>
          <p:cNvSpPr>
            <a:spLocks noGrp="1"/>
          </p:cNvSpPr>
          <p:nvPr>
            <p:ph type="dt" sz="half" idx="10"/>
          </p:nvPr>
        </p:nvSpPr>
        <p:spPr/>
        <p:txBody>
          <a:bodyPr/>
          <a:lstStyle/>
          <a:p>
            <a:fld id="{87CB2DD5-DDDD-43DF-A880-B4CFABD8F06C}" type="datetimeFigureOut">
              <a:rPr lang="en-US" smtClean="0">
                <a:solidFill>
                  <a:prstClr val="black">
                    <a:tint val="75000"/>
                  </a:prstClr>
                </a:solidFill>
              </a:rPr>
              <a:pPr/>
              <a:t>10/23/2012</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ADF8B3-2037-4BED-B11A-C0C778C039AF}" type="slidenum">
              <a:rPr lang="en-US" smtClean="0">
                <a:solidFill>
                  <a:prstClr val="black">
                    <a:tint val="75000"/>
                  </a:prstClr>
                </a:solidFill>
              </a:rPr>
              <a:pPr/>
              <a:t>‹#›</a:t>
            </a:fld>
            <a:endParaRPr lang="en-US">
              <a:solidFill>
                <a:prstClr val="black">
                  <a:tint val="75000"/>
                </a:prstClr>
              </a:solidFill>
            </a:endParaRPr>
          </a:p>
        </p:txBody>
      </p:sp>
      <p:sp>
        <p:nvSpPr>
          <p:cNvPr id="12" name="Content Placeholder 3"/>
          <p:cNvSpPr>
            <a:spLocks noGrp="1"/>
          </p:cNvSpPr>
          <p:nvPr>
            <p:ph sz="half" idx="2" hasCustomPrompt="1"/>
          </p:nvPr>
        </p:nvSpPr>
        <p:spPr>
          <a:xfrm>
            <a:off x="457200" y="1803400"/>
            <a:ext cx="8178800" cy="3594099"/>
          </a:xfrm>
          <a:prstGeom prst="rect">
            <a:avLst/>
          </a:prstGeom>
        </p:spPr>
        <p:txBody>
          <a:bodyPr/>
          <a:lstStyle>
            <a:lvl1pPr marL="0" indent="0">
              <a:buNone/>
              <a:defRPr sz="1200" i="1">
                <a:latin typeface="Times New Roman"/>
                <a:cs typeface="Times New Roman"/>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Insert image</a:t>
            </a:r>
            <a:endParaRPr lang="en-US" dirty="0"/>
          </a:p>
        </p:txBody>
      </p:sp>
      <p:sp>
        <p:nvSpPr>
          <p:cNvPr id="17" name="Title 1"/>
          <p:cNvSpPr>
            <a:spLocks noGrp="1"/>
          </p:cNvSpPr>
          <p:nvPr>
            <p:ph type="title" hasCustomPrompt="1"/>
          </p:nvPr>
        </p:nvSpPr>
        <p:spPr>
          <a:xfrm>
            <a:off x="1742678" y="297924"/>
            <a:ext cx="8229600" cy="810643"/>
          </a:xfrm>
          <a:prstGeom prst="rect">
            <a:avLst/>
          </a:prstGeom>
          <a:noFill/>
        </p:spPr>
        <p:txBody>
          <a:bodyPr/>
          <a:lstStyle>
            <a:lvl1pPr algn="l">
              <a:defRPr sz="5000" i="0">
                <a:solidFill>
                  <a:schemeClr val="accent6"/>
                </a:solidFill>
                <a:latin typeface="Times New Roman"/>
                <a:cs typeface="Times New Roman"/>
              </a:defRPr>
            </a:lvl1pPr>
          </a:lstStyle>
          <a:p>
            <a:r>
              <a:rPr lang="pt-BR" dirty="0" err="1" smtClean="0"/>
              <a:t>Sample</a:t>
            </a:r>
            <a:r>
              <a:rPr lang="pt-BR" dirty="0" smtClean="0"/>
              <a:t> </a:t>
            </a:r>
            <a:r>
              <a:rPr lang="pt-BR" dirty="0" err="1" smtClean="0"/>
              <a:t>Heading</a:t>
            </a:r>
            <a:endParaRPr lang="en-US" dirty="0"/>
          </a:p>
        </p:txBody>
      </p:sp>
    </p:spTree>
    <p:extLst>
      <p:ext uri="{BB962C8B-B14F-4D97-AF65-F5344CB8AC3E}">
        <p14:creationId xmlns:p14="http://schemas.microsoft.com/office/powerpoint/2010/main" val="15608038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6" name="Rectangle 15"/>
          <p:cNvSpPr/>
          <p:nvPr/>
        </p:nvSpPr>
        <p:spPr>
          <a:xfrm>
            <a:off x="0" y="-21918"/>
            <a:ext cx="9144000" cy="1280576"/>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8" name="Picture 17" descr="PR_Logo_4RGB.pdf"/>
          <p:cNvPicPr>
            <a:picLocks noChangeAspect="1"/>
          </p:cNvPicPr>
          <p:nvPr/>
        </p:nvPicPr>
        <p:blipFill rotWithShape="1">
          <a:blip r:embed="rId2" cstate="print">
            <a:extLst>
              <a:ext uri="{28A0092B-C50C-407E-A947-70E740481C1C}">
                <a14:useLocalDpi xmlns:a14="http://schemas.microsoft.com/office/drawing/2010/main" val="0"/>
              </a:ext>
            </a:extLst>
          </a:blip>
          <a:srcRect l="14944" t="11426" r="13387" b="16970"/>
          <a:stretch/>
        </p:blipFill>
        <p:spPr>
          <a:xfrm>
            <a:off x="248755" y="108749"/>
            <a:ext cx="1321898" cy="1012518"/>
          </a:xfrm>
          <a:prstGeom prst="rect">
            <a:avLst/>
          </a:prstGeom>
        </p:spPr>
      </p:pic>
      <p:sp>
        <p:nvSpPr>
          <p:cNvPr id="5" name="Date Placeholder 4"/>
          <p:cNvSpPr>
            <a:spLocks noGrp="1"/>
          </p:cNvSpPr>
          <p:nvPr>
            <p:ph type="dt" sz="half" idx="10"/>
          </p:nvPr>
        </p:nvSpPr>
        <p:spPr/>
        <p:txBody>
          <a:bodyPr/>
          <a:lstStyle/>
          <a:p>
            <a:fld id="{87CB2DD5-DDDD-43DF-A880-B4CFABD8F06C}" type="datetimeFigureOut">
              <a:rPr lang="en-US" smtClean="0">
                <a:solidFill>
                  <a:prstClr val="black">
                    <a:tint val="75000"/>
                  </a:prstClr>
                </a:solidFill>
              </a:rPr>
              <a:pPr/>
              <a:t>10/23/2012</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ADF8B3-2037-4BED-B11A-C0C778C039AF}" type="slidenum">
              <a:rPr lang="en-US" smtClean="0">
                <a:solidFill>
                  <a:prstClr val="black">
                    <a:tint val="75000"/>
                  </a:prstClr>
                </a:solidFill>
              </a:rPr>
              <a:pPr/>
              <a:t>‹#›</a:t>
            </a:fld>
            <a:endParaRPr lang="en-US">
              <a:solidFill>
                <a:prstClr val="black">
                  <a:tint val="75000"/>
                </a:prstClr>
              </a:solidFill>
            </a:endParaRPr>
          </a:p>
        </p:txBody>
      </p:sp>
      <p:sp>
        <p:nvSpPr>
          <p:cNvPr id="10" name="Title 1"/>
          <p:cNvSpPr>
            <a:spLocks noGrp="1"/>
          </p:cNvSpPr>
          <p:nvPr>
            <p:ph type="title" hasCustomPrompt="1"/>
          </p:nvPr>
        </p:nvSpPr>
        <p:spPr>
          <a:xfrm>
            <a:off x="1742678" y="297924"/>
            <a:ext cx="8229600" cy="810643"/>
          </a:xfrm>
          <a:prstGeom prst="rect">
            <a:avLst/>
          </a:prstGeom>
          <a:noFill/>
        </p:spPr>
        <p:txBody>
          <a:bodyPr/>
          <a:lstStyle>
            <a:lvl1pPr algn="l">
              <a:defRPr sz="5000" i="0" baseline="0">
                <a:solidFill>
                  <a:schemeClr val="accent6"/>
                </a:solidFill>
                <a:latin typeface="Times New Roman"/>
                <a:cs typeface="Times New Roman"/>
              </a:defRPr>
            </a:lvl1pPr>
          </a:lstStyle>
          <a:p>
            <a:r>
              <a:rPr lang="pt-BR" dirty="0" err="1" smtClean="0"/>
              <a:t>Sample</a:t>
            </a:r>
            <a:r>
              <a:rPr lang="pt-BR" dirty="0" smtClean="0"/>
              <a:t> </a:t>
            </a:r>
            <a:r>
              <a:rPr lang="pt-BR" dirty="0" err="1" smtClean="0"/>
              <a:t>Heading</a:t>
            </a:r>
            <a:endParaRPr lang="en-US" dirty="0"/>
          </a:p>
        </p:txBody>
      </p:sp>
      <p:sp>
        <p:nvSpPr>
          <p:cNvPr id="13" name="Content Placeholder 2"/>
          <p:cNvSpPr>
            <a:spLocks noGrp="1"/>
          </p:cNvSpPr>
          <p:nvPr>
            <p:ph idx="1"/>
          </p:nvPr>
        </p:nvSpPr>
        <p:spPr>
          <a:xfrm>
            <a:off x="475675" y="1777999"/>
            <a:ext cx="4007425" cy="4102101"/>
          </a:xfrm>
          <a:prstGeom prst="rect">
            <a:avLst/>
          </a:prstGeom>
        </p:spPr>
        <p:txBody>
          <a:bodyPr/>
          <a:lstStyle>
            <a:lvl1pPr marL="342900" indent="-342900">
              <a:buFont typeface="Lucida Grande"/>
              <a:buChar char="・"/>
              <a:defRPr>
                <a:solidFill>
                  <a:schemeClr val="tx2"/>
                </a:solidFill>
                <a:latin typeface="Arial"/>
                <a:cs typeface="Arial"/>
              </a:defRPr>
            </a:lvl1pPr>
            <a:lvl2pPr marL="742950" indent="-285750">
              <a:buFont typeface="Arial"/>
              <a:buChar char="・"/>
              <a:defRPr sz="2600" i="1" spc="0">
                <a:solidFill>
                  <a:schemeClr val="accent6"/>
                </a:solidFill>
                <a:latin typeface="Times New Roman"/>
                <a:cs typeface="Times New Roman"/>
              </a:defRPr>
            </a:lvl2pPr>
            <a:lvl3pPr marL="621792" indent="0">
              <a:lnSpc>
                <a:spcPts val="2120"/>
              </a:lnSpc>
              <a:buSzPct val="100000"/>
              <a:buFontTx/>
              <a:buNone/>
              <a:defRPr sz="1600" spc="100">
                <a:solidFill>
                  <a:schemeClr val="accent2"/>
                </a:solidFill>
                <a:latin typeface="Arial"/>
                <a:cs typeface="Arial"/>
              </a:defRPr>
            </a:lvl3pPr>
            <a:lvl4pPr>
              <a:defRPr>
                <a:solidFill>
                  <a:schemeClr val="accent6"/>
                </a:solidFill>
                <a:latin typeface="Arial"/>
                <a:cs typeface="Arial"/>
              </a:defRPr>
            </a:lvl4pPr>
            <a:lvl5pPr>
              <a:defRPr>
                <a:solidFill>
                  <a:schemeClr val="accent6"/>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p:txBody>
      </p:sp>
      <p:sp>
        <p:nvSpPr>
          <p:cNvPr id="14" name="Content Placeholder 2"/>
          <p:cNvSpPr>
            <a:spLocks noGrp="1"/>
          </p:cNvSpPr>
          <p:nvPr>
            <p:ph idx="13"/>
          </p:nvPr>
        </p:nvSpPr>
        <p:spPr>
          <a:xfrm>
            <a:off x="4679375" y="1777999"/>
            <a:ext cx="4007425" cy="4102101"/>
          </a:xfrm>
          <a:prstGeom prst="rect">
            <a:avLst/>
          </a:prstGeom>
        </p:spPr>
        <p:txBody>
          <a:bodyPr/>
          <a:lstStyle>
            <a:lvl1pPr marL="342900" indent="-342900">
              <a:buFont typeface="Lucida Grande"/>
              <a:buChar char="・"/>
              <a:defRPr>
                <a:solidFill>
                  <a:schemeClr val="tx2"/>
                </a:solidFill>
                <a:latin typeface="Arial"/>
                <a:cs typeface="Arial"/>
              </a:defRPr>
            </a:lvl1pPr>
            <a:lvl2pPr marL="742950" indent="-285750">
              <a:buFont typeface="Arial"/>
              <a:buChar char="・"/>
              <a:defRPr sz="2600" i="1" spc="0">
                <a:solidFill>
                  <a:schemeClr val="accent6"/>
                </a:solidFill>
                <a:latin typeface="Times New Roman"/>
                <a:cs typeface="Times New Roman"/>
              </a:defRPr>
            </a:lvl2pPr>
            <a:lvl3pPr marL="621792" indent="0">
              <a:lnSpc>
                <a:spcPts val="2120"/>
              </a:lnSpc>
              <a:buSzPct val="100000"/>
              <a:buFontTx/>
              <a:buNone/>
              <a:defRPr sz="1600" spc="100">
                <a:solidFill>
                  <a:schemeClr val="accent2"/>
                </a:solidFill>
                <a:latin typeface="Arial"/>
                <a:cs typeface="Arial"/>
              </a:defRPr>
            </a:lvl3pPr>
            <a:lvl4pPr>
              <a:defRPr>
                <a:solidFill>
                  <a:schemeClr val="accent6"/>
                </a:solidFill>
                <a:latin typeface="Arial"/>
                <a:cs typeface="Arial"/>
              </a:defRPr>
            </a:lvl4pPr>
            <a:lvl5pPr>
              <a:defRPr>
                <a:solidFill>
                  <a:schemeClr val="accent6"/>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3283787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4" name="Rectangle 13"/>
          <p:cNvSpPr/>
          <p:nvPr/>
        </p:nvSpPr>
        <p:spPr>
          <a:xfrm>
            <a:off x="0" y="-21918"/>
            <a:ext cx="9144000" cy="1280576"/>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6" name="Picture 15" descr="PR_Logo_4RGB.pdf"/>
          <p:cNvPicPr>
            <a:picLocks noChangeAspect="1"/>
          </p:cNvPicPr>
          <p:nvPr/>
        </p:nvPicPr>
        <p:blipFill rotWithShape="1">
          <a:blip r:embed="rId2" cstate="print">
            <a:extLst>
              <a:ext uri="{28A0092B-C50C-407E-A947-70E740481C1C}">
                <a14:useLocalDpi xmlns:a14="http://schemas.microsoft.com/office/drawing/2010/main" val="0"/>
              </a:ext>
            </a:extLst>
          </a:blip>
          <a:srcRect l="14944" t="11426" r="13387" b="16970"/>
          <a:stretch/>
        </p:blipFill>
        <p:spPr>
          <a:xfrm>
            <a:off x="248755" y="108749"/>
            <a:ext cx="1321898" cy="1012518"/>
          </a:xfrm>
          <a:prstGeom prst="rect">
            <a:avLst/>
          </a:prstGeom>
        </p:spPr>
      </p:pic>
      <p:sp>
        <p:nvSpPr>
          <p:cNvPr id="3" name="Date Placeholder 2"/>
          <p:cNvSpPr>
            <a:spLocks noGrp="1"/>
          </p:cNvSpPr>
          <p:nvPr>
            <p:ph type="dt" sz="half" idx="10"/>
          </p:nvPr>
        </p:nvSpPr>
        <p:spPr/>
        <p:txBody>
          <a:bodyPr/>
          <a:lstStyle/>
          <a:p>
            <a:fld id="{87CB2DD5-DDDD-43DF-A880-B4CFABD8F06C}" type="datetimeFigureOut">
              <a:rPr lang="en-US" smtClean="0">
                <a:solidFill>
                  <a:prstClr val="black">
                    <a:tint val="75000"/>
                  </a:prstClr>
                </a:solidFill>
              </a:rPr>
              <a:pPr/>
              <a:t>10/23/2012</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ADF8B3-2037-4BED-B11A-C0C778C039AF}" type="slidenum">
              <a:rPr lang="en-US" smtClean="0">
                <a:solidFill>
                  <a:prstClr val="black">
                    <a:tint val="75000"/>
                  </a:prstClr>
                </a:solidFill>
              </a:rPr>
              <a:pPr/>
              <a:t>‹#›</a:t>
            </a:fld>
            <a:endParaRPr lang="en-US">
              <a:solidFill>
                <a:prstClr val="black">
                  <a:tint val="75000"/>
                </a:prstClr>
              </a:solidFill>
            </a:endParaRPr>
          </a:p>
        </p:txBody>
      </p:sp>
      <p:sp>
        <p:nvSpPr>
          <p:cNvPr id="7" name="Title 1"/>
          <p:cNvSpPr>
            <a:spLocks noGrp="1"/>
          </p:cNvSpPr>
          <p:nvPr>
            <p:ph type="title" hasCustomPrompt="1"/>
          </p:nvPr>
        </p:nvSpPr>
        <p:spPr>
          <a:xfrm>
            <a:off x="1742678" y="297924"/>
            <a:ext cx="8229600" cy="810643"/>
          </a:xfrm>
          <a:prstGeom prst="rect">
            <a:avLst/>
          </a:prstGeom>
          <a:noFill/>
        </p:spPr>
        <p:txBody>
          <a:bodyPr/>
          <a:lstStyle>
            <a:lvl1pPr algn="l">
              <a:defRPr sz="5000" i="0">
                <a:solidFill>
                  <a:schemeClr val="accent6"/>
                </a:solidFill>
                <a:latin typeface="Times New Roman"/>
                <a:cs typeface="Times New Roman"/>
              </a:defRPr>
            </a:lvl1pPr>
          </a:lstStyle>
          <a:p>
            <a:r>
              <a:rPr lang="pt-BR" dirty="0" err="1" smtClean="0"/>
              <a:t>Sample</a:t>
            </a:r>
            <a:r>
              <a:rPr lang="pt-BR" dirty="0" smtClean="0"/>
              <a:t> </a:t>
            </a:r>
            <a:r>
              <a:rPr lang="pt-BR" dirty="0" err="1" smtClean="0"/>
              <a:t>Heading</a:t>
            </a:r>
            <a:endParaRPr lang="en-US" dirty="0"/>
          </a:p>
        </p:txBody>
      </p:sp>
      <p:sp>
        <p:nvSpPr>
          <p:cNvPr id="11" name="Content Placeholder 2"/>
          <p:cNvSpPr>
            <a:spLocks noGrp="1"/>
          </p:cNvSpPr>
          <p:nvPr>
            <p:ph idx="1" hasCustomPrompt="1"/>
          </p:nvPr>
        </p:nvSpPr>
        <p:spPr>
          <a:xfrm>
            <a:off x="475675" y="1777999"/>
            <a:ext cx="4007425" cy="4102101"/>
          </a:xfrm>
          <a:prstGeom prst="rect">
            <a:avLst/>
          </a:prstGeom>
        </p:spPr>
        <p:txBody>
          <a:bodyPr/>
          <a:lstStyle>
            <a:lvl1pPr marL="0" indent="0">
              <a:buFont typeface="Lucida Grande"/>
              <a:buNone/>
              <a:defRPr sz="1200" i="1">
                <a:solidFill>
                  <a:srgbClr val="404040"/>
                </a:solidFill>
                <a:latin typeface="Times New Roman"/>
                <a:cs typeface="Times New Roman"/>
              </a:defRPr>
            </a:lvl1pPr>
            <a:lvl2pPr marL="742950" indent="-285750">
              <a:buFont typeface="Arial"/>
              <a:buChar char="・"/>
              <a:defRPr sz="2600" i="1" spc="0">
                <a:solidFill>
                  <a:schemeClr val="accent6"/>
                </a:solidFill>
                <a:latin typeface="Times New Roman"/>
                <a:cs typeface="Times New Roman"/>
              </a:defRPr>
            </a:lvl2pPr>
            <a:lvl3pPr marL="621792" indent="0">
              <a:lnSpc>
                <a:spcPts val="2120"/>
              </a:lnSpc>
              <a:buSzPct val="100000"/>
              <a:buFontTx/>
              <a:buNone/>
              <a:defRPr sz="1600" spc="100">
                <a:solidFill>
                  <a:schemeClr val="accent2"/>
                </a:solidFill>
                <a:latin typeface="Arial"/>
                <a:cs typeface="Arial"/>
              </a:defRPr>
            </a:lvl3pPr>
            <a:lvl4pPr>
              <a:defRPr>
                <a:solidFill>
                  <a:schemeClr val="accent6"/>
                </a:solidFill>
                <a:latin typeface="Arial"/>
                <a:cs typeface="Arial"/>
              </a:defRPr>
            </a:lvl4pPr>
            <a:lvl5pPr>
              <a:defRPr>
                <a:solidFill>
                  <a:schemeClr val="accent6"/>
                </a:solidFill>
                <a:latin typeface="Arial"/>
                <a:cs typeface="Arial"/>
              </a:defRPr>
            </a:lvl5pPr>
          </a:lstStyle>
          <a:p>
            <a:pPr lvl="0"/>
            <a:r>
              <a:rPr lang="en-US" dirty="0" smtClean="0"/>
              <a:t>Insert image</a:t>
            </a:r>
            <a:endParaRPr lang="en-US" dirty="0"/>
          </a:p>
        </p:txBody>
      </p:sp>
      <p:sp>
        <p:nvSpPr>
          <p:cNvPr id="12" name="Content Placeholder 2"/>
          <p:cNvSpPr>
            <a:spLocks noGrp="1"/>
          </p:cNvSpPr>
          <p:nvPr>
            <p:ph idx="13"/>
          </p:nvPr>
        </p:nvSpPr>
        <p:spPr>
          <a:xfrm>
            <a:off x="4679375" y="1777999"/>
            <a:ext cx="4007425" cy="4102101"/>
          </a:xfrm>
          <a:prstGeom prst="rect">
            <a:avLst/>
          </a:prstGeom>
        </p:spPr>
        <p:txBody>
          <a:bodyPr/>
          <a:lstStyle>
            <a:lvl1pPr marL="342900" indent="-342900">
              <a:buFont typeface="Lucida Grande"/>
              <a:buChar char="・"/>
              <a:defRPr>
                <a:solidFill>
                  <a:schemeClr val="tx2"/>
                </a:solidFill>
                <a:latin typeface="Arial"/>
                <a:cs typeface="Arial"/>
              </a:defRPr>
            </a:lvl1pPr>
            <a:lvl2pPr marL="742950" indent="-285750">
              <a:buFont typeface="Arial"/>
              <a:buChar char="・"/>
              <a:defRPr sz="2600" i="1" spc="0">
                <a:solidFill>
                  <a:schemeClr val="accent6"/>
                </a:solidFill>
                <a:latin typeface="Times New Roman"/>
                <a:cs typeface="Times New Roman"/>
              </a:defRPr>
            </a:lvl2pPr>
            <a:lvl3pPr marL="621792" indent="0">
              <a:lnSpc>
                <a:spcPts val="2120"/>
              </a:lnSpc>
              <a:buSzPct val="100000"/>
              <a:buFontTx/>
              <a:buNone/>
              <a:defRPr sz="1600" spc="100">
                <a:solidFill>
                  <a:schemeClr val="accent2"/>
                </a:solidFill>
                <a:latin typeface="Arial"/>
                <a:cs typeface="Arial"/>
              </a:defRPr>
            </a:lvl3pPr>
            <a:lvl4pPr>
              <a:defRPr>
                <a:solidFill>
                  <a:schemeClr val="accent6"/>
                </a:solidFill>
                <a:latin typeface="Arial"/>
                <a:cs typeface="Arial"/>
              </a:defRPr>
            </a:lvl4pPr>
            <a:lvl5pPr>
              <a:defRPr>
                <a:solidFill>
                  <a:schemeClr val="accent6"/>
                </a:solidFill>
                <a:latin typeface="Arial"/>
                <a:cs typeface="Aria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5433605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09246F4-B884-479A-BB83-4097DD843E23}" type="datetime1">
              <a:rPr lang="en-US" smtClean="0">
                <a:solidFill>
                  <a:srgbClr val="696464"/>
                </a:solidFill>
              </a:rPr>
              <a:pPr/>
              <a:t>10/23/2012</a:t>
            </a:fld>
            <a:endParaRPr lang="en-US">
              <a:solidFill>
                <a:srgbClr val="696464"/>
              </a:solidFill>
            </a:endParaRPr>
          </a:p>
        </p:txBody>
      </p:sp>
      <p:sp>
        <p:nvSpPr>
          <p:cNvPr id="17" name="Footer Placeholder 16"/>
          <p:cNvSpPr>
            <a:spLocks noGrp="1"/>
          </p:cNvSpPr>
          <p:nvPr>
            <p:ph type="ftr" sz="quarter" idx="11"/>
          </p:nvPr>
        </p:nvSpPr>
        <p:spPr/>
        <p:txBody>
          <a:bodyPr/>
          <a:lstStyle/>
          <a:p>
            <a:r>
              <a:rPr lang="en-US" smtClean="0">
                <a:solidFill>
                  <a:srgbClr val="696464"/>
                </a:solidFill>
              </a:rPr>
              <a:t>Shamsah Ebrahim - Leading Edge Advisors - AEA 2012</a:t>
            </a:r>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2D3C39BD-79E8-4C67-A6AE-7289FB055598}"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89054355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103180F-AD13-44E1-9D46-3446883B7628}" type="datetimeFigureOut">
              <a:rPr lang="en-US" smtClean="0"/>
              <a:t>10/23/2012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C9E6F6-10C2-4C81-BF70-9FB11721ACCE}"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71C5E19-424A-435D-B4E3-211017E4FD36}" type="datetime1">
              <a:rPr lang="en-US" smtClean="0">
                <a:solidFill>
                  <a:srgbClr val="696464"/>
                </a:solidFill>
              </a:rPr>
              <a:pPr/>
              <a:t>10/23/2012</a:t>
            </a:fld>
            <a:endParaRPr lang="en-US">
              <a:solidFill>
                <a:srgbClr val="696464"/>
              </a:solidFill>
            </a:endParaRPr>
          </a:p>
        </p:txBody>
      </p:sp>
      <p:sp>
        <p:nvSpPr>
          <p:cNvPr id="5" name="Footer Placeholder 4"/>
          <p:cNvSpPr>
            <a:spLocks noGrp="1"/>
          </p:cNvSpPr>
          <p:nvPr>
            <p:ph type="ftr" sz="quarter" idx="11"/>
          </p:nvPr>
        </p:nvSpPr>
        <p:spPr/>
        <p:txBody>
          <a:bodyPr/>
          <a:lstStyle/>
          <a:p>
            <a:r>
              <a:rPr lang="en-US" smtClean="0">
                <a:solidFill>
                  <a:srgbClr val="696464"/>
                </a:solidFill>
              </a:rPr>
              <a:t>Shamsah Ebrahim - Leading Edge Advisors - AEA 2012</a:t>
            </a:r>
            <a:endParaRPr lang="en-US">
              <a:solidFill>
                <a:srgbClr val="696464"/>
              </a:solidFill>
            </a:endParaRPr>
          </a:p>
        </p:txBody>
      </p:sp>
      <p:sp>
        <p:nvSpPr>
          <p:cNvPr id="6" name="Slide Number Placeholder 5"/>
          <p:cNvSpPr>
            <a:spLocks noGrp="1"/>
          </p:cNvSpPr>
          <p:nvPr>
            <p:ph type="sldNum" sz="quarter" idx="12"/>
          </p:nvPr>
        </p:nvSpPr>
        <p:spPr/>
        <p:txBody>
          <a:bodyPr/>
          <a:lstStyle/>
          <a:p>
            <a:fld id="{2D3C39BD-79E8-4C67-A6AE-7289FB055598}"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521547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3C435DF-61B2-4E14-9DD2-567145C115F0}" type="datetime1">
              <a:rPr lang="en-US" smtClean="0">
                <a:solidFill>
                  <a:srgbClr val="696464"/>
                </a:solidFill>
              </a:rPr>
              <a:pPr/>
              <a:t>10/23/2012</a:t>
            </a:fld>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r>
              <a:rPr lang="en-US" smtClean="0">
                <a:solidFill>
                  <a:srgbClr val="696464"/>
                </a:solidFill>
              </a:rPr>
              <a:t>Shamsah Ebrahim - Leading Edge Advisors - AEA 2012</a:t>
            </a:r>
            <a:endParaRPr lang="en-US">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2D3C39BD-79E8-4C67-A6AE-7289FB055598}" type="slidenum">
              <a:rPr lang="en-US" smtClean="0"/>
              <a:pPr/>
              <a:t>‹#›</a:t>
            </a:fld>
            <a:endParaRPr lang="en-US"/>
          </a:p>
        </p:txBody>
      </p:sp>
    </p:spTree>
    <p:extLst>
      <p:ext uri="{BB962C8B-B14F-4D97-AF65-F5344CB8AC3E}">
        <p14:creationId xmlns:p14="http://schemas.microsoft.com/office/powerpoint/2010/main" val="694462990"/>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9150005-5B47-4335-9430-9227E6DFE421}" type="datetime1">
              <a:rPr lang="en-US" smtClean="0">
                <a:solidFill>
                  <a:srgbClr val="696464"/>
                </a:solidFill>
              </a:rPr>
              <a:pPr/>
              <a:t>10/23/2012</a:t>
            </a:fld>
            <a:endParaRPr lang="en-US">
              <a:solidFill>
                <a:srgbClr val="696464"/>
              </a:solidFill>
            </a:endParaRPr>
          </a:p>
        </p:txBody>
      </p:sp>
      <p:sp>
        <p:nvSpPr>
          <p:cNvPr id="6" name="Footer Placeholder 5"/>
          <p:cNvSpPr>
            <a:spLocks noGrp="1"/>
          </p:cNvSpPr>
          <p:nvPr>
            <p:ph type="ftr" sz="quarter" idx="11"/>
          </p:nvPr>
        </p:nvSpPr>
        <p:spPr/>
        <p:txBody>
          <a:bodyPr/>
          <a:lstStyle/>
          <a:p>
            <a:r>
              <a:rPr lang="en-US" smtClean="0">
                <a:solidFill>
                  <a:srgbClr val="696464"/>
                </a:solidFill>
              </a:rPr>
              <a:t>Shamsah Ebrahim - Leading Edge Advisors - AEA 2012</a:t>
            </a:r>
            <a:endParaRPr lang="en-US">
              <a:solidFill>
                <a:srgbClr val="696464"/>
              </a:solidFill>
            </a:endParaRPr>
          </a:p>
        </p:txBody>
      </p:sp>
      <p:sp>
        <p:nvSpPr>
          <p:cNvPr id="7" name="Slide Number Placeholder 6"/>
          <p:cNvSpPr>
            <a:spLocks noGrp="1"/>
          </p:cNvSpPr>
          <p:nvPr>
            <p:ph type="sldNum" sz="quarter" idx="12"/>
          </p:nvPr>
        </p:nvSpPr>
        <p:spPr/>
        <p:txBody>
          <a:bodyPr/>
          <a:lstStyle/>
          <a:p>
            <a:fld id="{2D3C39BD-79E8-4C67-A6AE-7289FB055598}"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8453276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1FD24AD-D036-407D-ABC8-A68255DD4347}" type="datetime1">
              <a:rPr lang="en-US" smtClean="0">
                <a:solidFill>
                  <a:srgbClr val="696464"/>
                </a:solidFill>
              </a:rPr>
              <a:pPr/>
              <a:t>10/23/2012</a:t>
            </a:fld>
            <a:endParaRPr lang="en-US">
              <a:solidFill>
                <a:srgbClr val="696464"/>
              </a:solidFill>
            </a:endParaRPr>
          </a:p>
        </p:txBody>
      </p:sp>
      <p:sp>
        <p:nvSpPr>
          <p:cNvPr id="8" name="Footer Placeholder 7"/>
          <p:cNvSpPr>
            <a:spLocks noGrp="1"/>
          </p:cNvSpPr>
          <p:nvPr>
            <p:ph type="ftr" sz="quarter" idx="11"/>
          </p:nvPr>
        </p:nvSpPr>
        <p:spPr/>
        <p:txBody>
          <a:bodyPr/>
          <a:lstStyle/>
          <a:p>
            <a:r>
              <a:rPr lang="en-US" smtClean="0">
                <a:solidFill>
                  <a:srgbClr val="696464"/>
                </a:solidFill>
              </a:rPr>
              <a:t>Shamsah Ebrahim - Leading Edge Advisors - AEA 2012</a:t>
            </a:r>
            <a:endParaRPr lang="en-US">
              <a:solidFill>
                <a:srgbClr val="696464"/>
              </a:solidFill>
            </a:endParaRPr>
          </a:p>
        </p:txBody>
      </p:sp>
      <p:sp>
        <p:nvSpPr>
          <p:cNvPr id="9" name="Slide Number Placeholder 8"/>
          <p:cNvSpPr>
            <a:spLocks noGrp="1"/>
          </p:cNvSpPr>
          <p:nvPr>
            <p:ph type="sldNum" sz="quarter" idx="12"/>
          </p:nvPr>
        </p:nvSpPr>
        <p:spPr/>
        <p:txBody>
          <a:bodyPr/>
          <a:lstStyle/>
          <a:p>
            <a:fld id="{2D3C39BD-79E8-4C67-A6AE-7289FB055598}"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885540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A3ED846-170E-4C9B-A7EE-D0BF6A26A06D}" type="datetime1">
              <a:rPr lang="en-US" smtClean="0">
                <a:solidFill>
                  <a:srgbClr val="696464"/>
                </a:solidFill>
              </a:rPr>
              <a:pPr/>
              <a:t>10/23/2012</a:t>
            </a:fld>
            <a:endParaRPr lang="en-US">
              <a:solidFill>
                <a:srgbClr val="696464"/>
              </a:solidFill>
            </a:endParaRPr>
          </a:p>
        </p:txBody>
      </p:sp>
      <p:sp>
        <p:nvSpPr>
          <p:cNvPr id="4" name="Footer Placeholder 3"/>
          <p:cNvSpPr>
            <a:spLocks noGrp="1"/>
          </p:cNvSpPr>
          <p:nvPr>
            <p:ph type="ftr" sz="quarter" idx="11"/>
          </p:nvPr>
        </p:nvSpPr>
        <p:spPr/>
        <p:txBody>
          <a:bodyPr/>
          <a:lstStyle/>
          <a:p>
            <a:r>
              <a:rPr lang="en-US" smtClean="0">
                <a:solidFill>
                  <a:srgbClr val="696464"/>
                </a:solidFill>
              </a:rPr>
              <a:t>Shamsah Ebrahim - Leading Edge Advisors - AEA 2012</a:t>
            </a:r>
            <a:endParaRPr lang="en-US">
              <a:solidFill>
                <a:srgbClr val="696464"/>
              </a:solidFill>
            </a:endParaRPr>
          </a:p>
        </p:txBody>
      </p:sp>
      <p:sp>
        <p:nvSpPr>
          <p:cNvPr id="5" name="Slide Number Placeholder 4"/>
          <p:cNvSpPr>
            <a:spLocks noGrp="1"/>
          </p:cNvSpPr>
          <p:nvPr>
            <p:ph type="sldNum" sz="quarter" idx="12"/>
          </p:nvPr>
        </p:nvSpPr>
        <p:spPr/>
        <p:txBody>
          <a:bodyPr/>
          <a:lstStyle/>
          <a:p>
            <a:fld id="{2D3C39BD-79E8-4C67-A6AE-7289FB055598}" type="slidenum">
              <a:rPr lang="en-US" smtClean="0"/>
              <a:pPr/>
              <a:t>‹#›</a:t>
            </a:fld>
            <a:endParaRPr lang="en-US"/>
          </a:p>
        </p:txBody>
      </p:sp>
    </p:spTree>
    <p:extLst>
      <p:ext uri="{BB962C8B-B14F-4D97-AF65-F5344CB8AC3E}">
        <p14:creationId xmlns:p14="http://schemas.microsoft.com/office/powerpoint/2010/main" val="19671974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ED8765-7426-4253-B8C1-0B407CCA0604}" type="datetime1">
              <a:rPr lang="en-US" smtClean="0">
                <a:solidFill>
                  <a:srgbClr val="696464"/>
                </a:solidFill>
              </a:rPr>
              <a:pPr/>
              <a:t>10/23/2012</a:t>
            </a:fld>
            <a:endParaRPr lang="en-US">
              <a:solidFill>
                <a:srgbClr val="696464"/>
              </a:solidFill>
            </a:endParaRPr>
          </a:p>
        </p:txBody>
      </p:sp>
      <p:sp>
        <p:nvSpPr>
          <p:cNvPr id="3" name="Footer Placeholder 2"/>
          <p:cNvSpPr>
            <a:spLocks noGrp="1"/>
          </p:cNvSpPr>
          <p:nvPr>
            <p:ph type="ftr" sz="quarter" idx="11"/>
          </p:nvPr>
        </p:nvSpPr>
        <p:spPr/>
        <p:txBody>
          <a:bodyPr/>
          <a:lstStyle/>
          <a:p>
            <a:r>
              <a:rPr lang="en-US" smtClean="0">
                <a:solidFill>
                  <a:srgbClr val="696464"/>
                </a:solidFill>
              </a:rPr>
              <a:t>Shamsah Ebrahim - Leading Edge Advisors - AEA 2012</a:t>
            </a:r>
            <a:endParaRPr lang="en-US">
              <a:solidFill>
                <a:srgbClr val="696464"/>
              </a:solidFill>
            </a:endParaRPr>
          </a:p>
        </p:txBody>
      </p:sp>
      <p:sp>
        <p:nvSpPr>
          <p:cNvPr id="4" name="Slide Number Placeholder 3"/>
          <p:cNvSpPr>
            <a:spLocks noGrp="1"/>
          </p:cNvSpPr>
          <p:nvPr>
            <p:ph type="sldNum" sz="quarter" idx="12"/>
          </p:nvPr>
        </p:nvSpPr>
        <p:spPr/>
        <p:txBody>
          <a:bodyPr/>
          <a:lstStyle/>
          <a:p>
            <a:fld id="{2D3C39BD-79E8-4C67-A6AE-7289FB055598}" type="slidenum">
              <a:rPr lang="en-US" smtClean="0"/>
              <a:pPr/>
              <a:t>‹#›</a:t>
            </a:fld>
            <a:endParaRPr lang="en-US"/>
          </a:p>
        </p:txBody>
      </p:sp>
    </p:spTree>
    <p:extLst>
      <p:ext uri="{BB962C8B-B14F-4D97-AF65-F5344CB8AC3E}">
        <p14:creationId xmlns:p14="http://schemas.microsoft.com/office/powerpoint/2010/main" val="17846143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620D791-3458-4F5C-92B6-8817DBC51519}" type="datetime1">
              <a:rPr lang="en-US" smtClean="0">
                <a:solidFill>
                  <a:srgbClr val="696464"/>
                </a:solidFill>
              </a:rPr>
              <a:pPr/>
              <a:t>10/23/2012</a:t>
            </a:fld>
            <a:endParaRPr lang="en-US">
              <a:solidFill>
                <a:srgbClr val="696464"/>
              </a:solidFill>
            </a:endParaRPr>
          </a:p>
        </p:txBody>
      </p:sp>
      <p:sp>
        <p:nvSpPr>
          <p:cNvPr id="6" name="Footer Placeholder 5"/>
          <p:cNvSpPr>
            <a:spLocks noGrp="1"/>
          </p:cNvSpPr>
          <p:nvPr>
            <p:ph type="ftr" sz="quarter" idx="11"/>
          </p:nvPr>
        </p:nvSpPr>
        <p:spPr/>
        <p:txBody>
          <a:bodyPr/>
          <a:lstStyle/>
          <a:p>
            <a:r>
              <a:rPr lang="en-US" smtClean="0">
                <a:solidFill>
                  <a:srgbClr val="696464"/>
                </a:solidFill>
              </a:rPr>
              <a:t>Shamsah Ebrahim - Leading Edge Advisors - AEA 2012</a:t>
            </a:r>
            <a:endParaRPr lang="en-US">
              <a:solidFill>
                <a:srgbClr val="696464"/>
              </a:solidFill>
            </a:endParaRPr>
          </a:p>
        </p:txBody>
      </p:sp>
      <p:sp>
        <p:nvSpPr>
          <p:cNvPr id="7" name="Slide Number Placeholder 6"/>
          <p:cNvSpPr>
            <a:spLocks noGrp="1"/>
          </p:cNvSpPr>
          <p:nvPr>
            <p:ph type="sldNum" sz="quarter" idx="12"/>
          </p:nvPr>
        </p:nvSpPr>
        <p:spPr/>
        <p:txBody>
          <a:bodyPr/>
          <a:lstStyle/>
          <a:p>
            <a:fld id="{2D3C39BD-79E8-4C67-A6AE-7289FB055598}"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1369305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EC094FC-E116-4D72-A9D8-DE768D30DAB6}" type="datetime1">
              <a:rPr lang="en-US" smtClean="0">
                <a:solidFill>
                  <a:srgbClr val="696464"/>
                </a:solidFill>
              </a:rPr>
              <a:pPr/>
              <a:t>10/23/2012</a:t>
            </a:fld>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r>
              <a:rPr lang="en-US" smtClean="0">
                <a:solidFill>
                  <a:srgbClr val="696464"/>
                </a:solidFill>
              </a:rPr>
              <a:t>Shamsah Ebrahim - Leading Edge Advisors - AEA 2012</a:t>
            </a:r>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2D3C39BD-79E8-4C67-A6AE-7289FB055598}"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1799517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148274-D076-4889-887A-C2D9353009CF}" type="datetime1">
              <a:rPr lang="en-US" smtClean="0">
                <a:solidFill>
                  <a:srgbClr val="696464"/>
                </a:solidFill>
              </a:rPr>
              <a:pPr/>
              <a:t>10/23/2012</a:t>
            </a:fld>
            <a:endParaRPr lang="en-US">
              <a:solidFill>
                <a:srgbClr val="696464"/>
              </a:solidFill>
            </a:endParaRPr>
          </a:p>
        </p:txBody>
      </p:sp>
      <p:sp>
        <p:nvSpPr>
          <p:cNvPr id="5" name="Footer Placeholder 4"/>
          <p:cNvSpPr>
            <a:spLocks noGrp="1"/>
          </p:cNvSpPr>
          <p:nvPr>
            <p:ph type="ftr" sz="quarter" idx="11"/>
          </p:nvPr>
        </p:nvSpPr>
        <p:spPr/>
        <p:txBody>
          <a:bodyPr/>
          <a:lstStyle/>
          <a:p>
            <a:r>
              <a:rPr lang="en-US" smtClean="0">
                <a:solidFill>
                  <a:srgbClr val="696464"/>
                </a:solidFill>
              </a:rPr>
              <a:t>Shamsah Ebrahim - Leading Edge Advisors - AEA 2012</a:t>
            </a:r>
            <a:endParaRPr lang="en-US">
              <a:solidFill>
                <a:srgbClr val="696464"/>
              </a:solidFill>
            </a:endParaRPr>
          </a:p>
        </p:txBody>
      </p:sp>
      <p:sp>
        <p:nvSpPr>
          <p:cNvPr id="6" name="Slide Number Placeholder 5"/>
          <p:cNvSpPr>
            <a:spLocks noGrp="1"/>
          </p:cNvSpPr>
          <p:nvPr>
            <p:ph type="sldNum" sz="quarter" idx="12"/>
          </p:nvPr>
        </p:nvSpPr>
        <p:spPr/>
        <p:txBody>
          <a:bodyPr/>
          <a:lstStyle/>
          <a:p>
            <a:fld id="{2D3C39BD-79E8-4C67-A6AE-7289FB055598}" type="slidenum">
              <a:rPr lang="en-US" smtClean="0"/>
              <a:pPr/>
              <a:t>‹#›</a:t>
            </a:fld>
            <a:endParaRPr lang="en-US"/>
          </a:p>
        </p:txBody>
      </p:sp>
    </p:spTree>
    <p:extLst>
      <p:ext uri="{BB962C8B-B14F-4D97-AF65-F5344CB8AC3E}">
        <p14:creationId xmlns:p14="http://schemas.microsoft.com/office/powerpoint/2010/main" val="8938054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764FB6-D3A7-4ED8-963F-97E11D10FF25}" type="datetime1">
              <a:rPr lang="en-US" smtClean="0">
                <a:solidFill>
                  <a:srgbClr val="696464"/>
                </a:solidFill>
              </a:rPr>
              <a:pPr/>
              <a:t>10/23/2012</a:t>
            </a:fld>
            <a:endParaRPr lang="en-US">
              <a:solidFill>
                <a:srgbClr val="696464"/>
              </a:solidFill>
            </a:endParaRPr>
          </a:p>
        </p:txBody>
      </p:sp>
      <p:sp>
        <p:nvSpPr>
          <p:cNvPr id="5" name="Footer Placeholder 4"/>
          <p:cNvSpPr>
            <a:spLocks noGrp="1"/>
          </p:cNvSpPr>
          <p:nvPr>
            <p:ph type="ftr" sz="quarter" idx="11"/>
          </p:nvPr>
        </p:nvSpPr>
        <p:spPr/>
        <p:txBody>
          <a:bodyPr/>
          <a:lstStyle/>
          <a:p>
            <a:r>
              <a:rPr lang="en-US" smtClean="0">
                <a:solidFill>
                  <a:srgbClr val="696464"/>
                </a:solidFill>
              </a:rPr>
              <a:t>Shamsah Ebrahim - Leading Edge Advisors - AEA 2012</a:t>
            </a:r>
            <a:endParaRPr lang="en-US">
              <a:solidFill>
                <a:srgbClr val="696464"/>
              </a:solidFill>
            </a:endParaRPr>
          </a:p>
        </p:txBody>
      </p:sp>
      <p:sp>
        <p:nvSpPr>
          <p:cNvPr id="6" name="Slide Number Placeholder 5"/>
          <p:cNvSpPr>
            <a:spLocks noGrp="1"/>
          </p:cNvSpPr>
          <p:nvPr>
            <p:ph type="sldNum" sz="quarter" idx="12"/>
          </p:nvPr>
        </p:nvSpPr>
        <p:spPr/>
        <p:txBody>
          <a:bodyPr/>
          <a:lstStyle/>
          <a:p>
            <a:fld id="{2D3C39BD-79E8-4C67-A6AE-7289FB055598}" type="slidenum">
              <a:rPr lang="en-US" smtClean="0"/>
              <a:pPr/>
              <a:t>‹#›</a:t>
            </a:fld>
            <a:endParaRPr lang="en-US"/>
          </a:p>
        </p:txBody>
      </p:sp>
    </p:spTree>
    <p:extLst>
      <p:ext uri="{BB962C8B-B14F-4D97-AF65-F5344CB8AC3E}">
        <p14:creationId xmlns:p14="http://schemas.microsoft.com/office/powerpoint/2010/main" val="2112649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103180F-AD13-44E1-9D46-3446883B7628}" type="datetimeFigureOut">
              <a:rPr lang="en-US" smtClean="0"/>
              <a:t>10/23/2012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C9E6F6-10C2-4C81-BF70-9FB11721ACCE}"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5103180F-AD13-44E1-9D46-3446883B7628}" type="datetimeFigureOut">
              <a:rPr lang="en-US" smtClean="0"/>
              <a:t>10/23/2012</a:t>
            </a:fld>
            <a:endParaRPr lang="en-US"/>
          </a:p>
        </p:txBody>
      </p:sp>
      <p:sp>
        <p:nvSpPr>
          <p:cNvPr id="7" name="Slide Number Placeholder 6"/>
          <p:cNvSpPr>
            <a:spLocks noGrp="1"/>
          </p:cNvSpPr>
          <p:nvPr>
            <p:ph type="sldNum" sz="quarter" idx="11"/>
          </p:nvPr>
        </p:nvSpPr>
        <p:spPr/>
        <p:txBody>
          <a:bodyPr rtlCol="0"/>
          <a:lstStyle/>
          <a:p>
            <a:fld id="{65C9E6F6-10C2-4C81-BF70-9FB11721ACCE}"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03180F-AD13-44E1-9D46-3446883B7628}" type="datetimeFigureOut">
              <a:rPr lang="en-US" smtClean="0"/>
              <a:t>10/23/2012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C9E6F6-10C2-4C81-BF70-9FB11721ACC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5103180F-AD13-44E1-9D46-3446883B7628}" type="datetimeFigureOut">
              <a:rPr lang="en-US" smtClean="0"/>
              <a:t>10/23/2012</a:t>
            </a:fld>
            <a:endParaRPr lang="en-US"/>
          </a:p>
        </p:txBody>
      </p:sp>
      <p:sp>
        <p:nvSpPr>
          <p:cNvPr id="22" name="Slide Number Placeholder 21"/>
          <p:cNvSpPr>
            <a:spLocks noGrp="1"/>
          </p:cNvSpPr>
          <p:nvPr>
            <p:ph type="sldNum" sz="quarter" idx="15"/>
          </p:nvPr>
        </p:nvSpPr>
        <p:spPr/>
        <p:txBody>
          <a:bodyPr rtlCol="0"/>
          <a:lstStyle/>
          <a:p>
            <a:fld id="{65C9E6F6-10C2-4C81-BF70-9FB11721ACCE}"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5103180F-AD13-44E1-9D46-3446883B7628}" type="datetimeFigureOut">
              <a:rPr lang="en-US" smtClean="0"/>
              <a:t>10/23/2012</a:t>
            </a:fld>
            <a:endParaRPr lang="en-US"/>
          </a:p>
        </p:txBody>
      </p:sp>
      <p:sp>
        <p:nvSpPr>
          <p:cNvPr id="18" name="Slide Number Placeholder 17"/>
          <p:cNvSpPr>
            <a:spLocks noGrp="1"/>
          </p:cNvSpPr>
          <p:nvPr>
            <p:ph type="sldNum" sz="quarter" idx="11"/>
          </p:nvPr>
        </p:nvSpPr>
        <p:spPr/>
        <p:txBody>
          <a:bodyPr rtlCol="0"/>
          <a:lstStyle/>
          <a:p>
            <a:fld id="{65C9E6F6-10C2-4C81-BF70-9FB11721ACCE}"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w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theme" Target="../theme/theme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5.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6.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103180F-AD13-44E1-9D46-3446883B7628}" type="datetimeFigureOut">
              <a:rPr lang="en-US" smtClean="0"/>
              <a:t>10/23/2012</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5C9E6F6-10C2-4C81-BF70-9FB11721ACC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457200" y="228600"/>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1029" name="Rectangle 3"/>
          <p:cNvSpPr>
            <a:spLocks noGrp="1" noChangeArrowheads="1"/>
          </p:cNvSpPr>
          <p:nvPr>
            <p:ph type="body" idx="1"/>
          </p:nvPr>
        </p:nvSpPr>
        <p:spPr bwMode="auto">
          <a:xfrm>
            <a:off x="457200" y="14478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Line 9"/>
          <p:cNvSpPr>
            <a:spLocks noChangeShapeType="1"/>
          </p:cNvSpPr>
          <p:nvPr userDrawn="1"/>
        </p:nvSpPr>
        <p:spPr bwMode="auto">
          <a:xfrm>
            <a:off x="457200" y="1219200"/>
            <a:ext cx="8229600" cy="0"/>
          </a:xfrm>
          <a:prstGeom prst="line">
            <a:avLst/>
          </a:prstGeom>
          <a:noFill/>
          <a:ln w="63500">
            <a:solidFill>
              <a:srgbClr val="909CF4"/>
            </a:solidFill>
            <a:round/>
            <a:headEnd/>
            <a:tailEnd/>
          </a:ln>
          <a:effectLst/>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1035" name="Line 11"/>
          <p:cNvSpPr>
            <a:spLocks noChangeShapeType="1"/>
          </p:cNvSpPr>
          <p:nvPr userDrawn="1"/>
        </p:nvSpPr>
        <p:spPr bwMode="auto">
          <a:xfrm>
            <a:off x="457200" y="1295400"/>
            <a:ext cx="8229600" cy="0"/>
          </a:xfrm>
          <a:prstGeom prst="line">
            <a:avLst/>
          </a:prstGeom>
          <a:noFill/>
          <a:ln w="63500">
            <a:solidFill>
              <a:srgbClr val="000099"/>
            </a:solidFill>
            <a:round/>
            <a:headEnd/>
            <a:tailEnd/>
          </a:ln>
          <a:effectLst/>
        </p:spPr>
        <p:txBody>
          <a:bodyPr/>
          <a:lstStyle/>
          <a:p>
            <a:pPr fontAlgn="base">
              <a:spcBef>
                <a:spcPct val="0"/>
              </a:spcBef>
              <a:spcAft>
                <a:spcPct val="0"/>
              </a:spcAft>
              <a:defRPr/>
            </a:pPr>
            <a:endParaRPr lang="en-US" sz="2400">
              <a:solidFill>
                <a:srgbClr val="000000"/>
              </a:solidFill>
              <a:latin typeface="Times New Roman" pitchFamily="18" charset="0"/>
            </a:endParaRPr>
          </a:p>
        </p:txBody>
      </p:sp>
      <p:graphicFrame>
        <p:nvGraphicFramePr>
          <p:cNvPr id="1026" name="Object 12"/>
          <p:cNvGraphicFramePr>
            <a:graphicFrameLocks noChangeAspect="1"/>
          </p:cNvGraphicFramePr>
          <p:nvPr/>
        </p:nvGraphicFramePr>
        <p:xfrm>
          <a:off x="457200" y="6380163"/>
          <a:ext cx="2057400" cy="554037"/>
        </p:xfrm>
        <a:graphic>
          <a:graphicData uri="http://schemas.openxmlformats.org/presentationml/2006/ole">
            <mc:AlternateContent xmlns:mc="http://schemas.openxmlformats.org/markup-compatibility/2006">
              <mc:Choice xmlns:v="urn:schemas-microsoft-com:vml" Requires="v">
                <p:oleObj spid="_x0000_s1033" name="Picture" r:id="rId14" imgW="4147920" imgH="1274400" progId="Word.Picture.8">
                  <p:embed/>
                </p:oleObj>
              </mc:Choice>
              <mc:Fallback>
                <p:oleObj name="Picture" r:id="rId14" imgW="4147920" imgH="1274400" progId="Word.Picture.8">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7200" y="6380163"/>
                        <a:ext cx="2057400" cy="554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659470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3600" b="1">
          <a:solidFill>
            <a:srgbClr val="000099"/>
          </a:solidFill>
          <a:latin typeface="+mj-lt"/>
          <a:ea typeface="+mj-ea"/>
          <a:cs typeface="+mj-cs"/>
        </a:defRPr>
      </a:lvl1pPr>
      <a:lvl2pPr algn="ctr" rtl="0" eaLnBrk="0" fontAlgn="base" hangingPunct="0">
        <a:spcBef>
          <a:spcPct val="0"/>
        </a:spcBef>
        <a:spcAft>
          <a:spcPct val="0"/>
        </a:spcAft>
        <a:defRPr sz="3600" b="1">
          <a:solidFill>
            <a:srgbClr val="000099"/>
          </a:solidFill>
          <a:latin typeface="Arial" charset="0"/>
        </a:defRPr>
      </a:lvl2pPr>
      <a:lvl3pPr algn="ctr" rtl="0" eaLnBrk="0" fontAlgn="base" hangingPunct="0">
        <a:spcBef>
          <a:spcPct val="0"/>
        </a:spcBef>
        <a:spcAft>
          <a:spcPct val="0"/>
        </a:spcAft>
        <a:defRPr sz="3600" b="1">
          <a:solidFill>
            <a:srgbClr val="000099"/>
          </a:solidFill>
          <a:latin typeface="Arial" charset="0"/>
        </a:defRPr>
      </a:lvl3pPr>
      <a:lvl4pPr algn="ctr" rtl="0" eaLnBrk="0" fontAlgn="base" hangingPunct="0">
        <a:spcBef>
          <a:spcPct val="0"/>
        </a:spcBef>
        <a:spcAft>
          <a:spcPct val="0"/>
        </a:spcAft>
        <a:defRPr sz="3600" b="1">
          <a:solidFill>
            <a:srgbClr val="000099"/>
          </a:solidFill>
          <a:latin typeface="Arial" charset="0"/>
        </a:defRPr>
      </a:lvl4pPr>
      <a:lvl5pPr algn="ctr" rtl="0" eaLnBrk="0" fontAlgn="base" hangingPunct="0">
        <a:spcBef>
          <a:spcPct val="0"/>
        </a:spcBef>
        <a:spcAft>
          <a:spcPct val="0"/>
        </a:spcAft>
        <a:defRPr sz="3600" b="1">
          <a:solidFill>
            <a:srgbClr val="000099"/>
          </a:solidFill>
          <a:latin typeface="Arial" charset="0"/>
        </a:defRPr>
      </a:lvl5pPr>
      <a:lvl6pPr marL="457200" algn="ctr" rtl="0" fontAlgn="base">
        <a:spcBef>
          <a:spcPct val="0"/>
        </a:spcBef>
        <a:spcAft>
          <a:spcPct val="0"/>
        </a:spcAft>
        <a:defRPr sz="3600" b="1">
          <a:solidFill>
            <a:srgbClr val="000099"/>
          </a:solidFill>
          <a:latin typeface="Arial" charset="0"/>
        </a:defRPr>
      </a:lvl6pPr>
      <a:lvl7pPr marL="914400" algn="ctr" rtl="0" fontAlgn="base">
        <a:spcBef>
          <a:spcPct val="0"/>
        </a:spcBef>
        <a:spcAft>
          <a:spcPct val="0"/>
        </a:spcAft>
        <a:defRPr sz="3600" b="1">
          <a:solidFill>
            <a:srgbClr val="000099"/>
          </a:solidFill>
          <a:latin typeface="Arial" charset="0"/>
        </a:defRPr>
      </a:lvl7pPr>
      <a:lvl8pPr marL="1371600" algn="ctr" rtl="0" fontAlgn="base">
        <a:spcBef>
          <a:spcPct val="0"/>
        </a:spcBef>
        <a:spcAft>
          <a:spcPct val="0"/>
        </a:spcAft>
        <a:defRPr sz="3600" b="1">
          <a:solidFill>
            <a:srgbClr val="000099"/>
          </a:solidFill>
          <a:latin typeface="Arial" charset="0"/>
        </a:defRPr>
      </a:lvl8pPr>
      <a:lvl9pPr marL="1828800" algn="ctr" rtl="0" fontAlgn="base">
        <a:spcBef>
          <a:spcPct val="0"/>
        </a:spcBef>
        <a:spcAft>
          <a:spcPct val="0"/>
        </a:spcAft>
        <a:defRPr sz="3600" b="1">
          <a:solidFill>
            <a:srgbClr val="000099"/>
          </a:solidFill>
          <a:latin typeface="Arial" charset="0"/>
        </a:defRPr>
      </a:lvl9pPr>
    </p:titleStyle>
    <p:bodyStyle>
      <a:lvl1pPr marL="342900" indent="-342900" algn="l" rtl="0" eaLnBrk="0" fontAlgn="base" hangingPunct="0">
        <a:spcBef>
          <a:spcPct val="20000"/>
        </a:spcBef>
        <a:spcAft>
          <a:spcPct val="0"/>
        </a:spcAft>
        <a:buClr>
          <a:srgbClr val="000099"/>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99"/>
        </a:buClr>
        <a:buChar char="–"/>
        <a:defRPr sz="2800">
          <a:solidFill>
            <a:schemeClr val="tx1"/>
          </a:solidFill>
          <a:latin typeface="+mn-lt"/>
        </a:defRPr>
      </a:lvl2pPr>
      <a:lvl3pPr marL="1143000" indent="-228600" algn="l" rtl="0" eaLnBrk="0" fontAlgn="base" hangingPunct="0">
        <a:spcBef>
          <a:spcPct val="20000"/>
        </a:spcBef>
        <a:spcAft>
          <a:spcPct val="0"/>
        </a:spcAft>
        <a:buClr>
          <a:srgbClr val="000099"/>
        </a:buClr>
        <a:buChar char="•"/>
        <a:defRPr sz="2400">
          <a:solidFill>
            <a:schemeClr val="tx1"/>
          </a:solidFill>
          <a:latin typeface="+mn-lt"/>
        </a:defRPr>
      </a:lvl3pPr>
      <a:lvl4pPr marL="1600200" indent="-228600" algn="l" rtl="0" eaLnBrk="0" fontAlgn="base" hangingPunct="0">
        <a:spcBef>
          <a:spcPct val="20000"/>
        </a:spcBef>
        <a:spcAft>
          <a:spcPct val="0"/>
        </a:spcAft>
        <a:buClr>
          <a:srgbClr val="000099"/>
        </a:buClr>
        <a:buChar char="–"/>
        <a:defRPr sz="2000">
          <a:solidFill>
            <a:schemeClr val="tx1"/>
          </a:solidFill>
          <a:latin typeface="+mn-lt"/>
        </a:defRPr>
      </a:lvl4pPr>
      <a:lvl5pPr marL="2057400" indent="-228600" algn="l" rtl="0" eaLnBrk="0" fontAlgn="base" hangingPunct="0">
        <a:spcBef>
          <a:spcPct val="20000"/>
        </a:spcBef>
        <a:spcAft>
          <a:spcPct val="0"/>
        </a:spcAft>
        <a:buClr>
          <a:srgbClr val="000099"/>
        </a:buClr>
        <a:buChar char="»"/>
        <a:defRPr sz="2000">
          <a:solidFill>
            <a:schemeClr val="tx1"/>
          </a:solidFill>
          <a:latin typeface="+mn-lt"/>
        </a:defRPr>
      </a:lvl5pPr>
      <a:lvl6pPr marL="2514600" indent="-228600" algn="l" rtl="0" fontAlgn="base">
        <a:spcBef>
          <a:spcPct val="20000"/>
        </a:spcBef>
        <a:spcAft>
          <a:spcPct val="0"/>
        </a:spcAft>
        <a:buClr>
          <a:srgbClr val="000099"/>
        </a:buClr>
        <a:buChar char="»"/>
        <a:defRPr sz="2000">
          <a:solidFill>
            <a:schemeClr val="tx1"/>
          </a:solidFill>
          <a:latin typeface="+mn-lt"/>
        </a:defRPr>
      </a:lvl6pPr>
      <a:lvl7pPr marL="2971800" indent="-228600" algn="l" rtl="0" fontAlgn="base">
        <a:spcBef>
          <a:spcPct val="20000"/>
        </a:spcBef>
        <a:spcAft>
          <a:spcPct val="0"/>
        </a:spcAft>
        <a:buClr>
          <a:srgbClr val="000099"/>
        </a:buClr>
        <a:buChar char="»"/>
        <a:defRPr sz="2000">
          <a:solidFill>
            <a:schemeClr val="tx1"/>
          </a:solidFill>
          <a:latin typeface="+mn-lt"/>
        </a:defRPr>
      </a:lvl7pPr>
      <a:lvl8pPr marL="3429000" indent="-228600" algn="l" rtl="0" fontAlgn="base">
        <a:spcBef>
          <a:spcPct val="20000"/>
        </a:spcBef>
        <a:spcAft>
          <a:spcPct val="0"/>
        </a:spcAft>
        <a:buClr>
          <a:srgbClr val="000099"/>
        </a:buClr>
        <a:buChar char="»"/>
        <a:defRPr sz="2000">
          <a:solidFill>
            <a:schemeClr val="tx1"/>
          </a:solidFill>
          <a:latin typeface="+mn-lt"/>
        </a:defRPr>
      </a:lvl8pPr>
      <a:lvl9pPr marL="3886200" indent="-228600" algn="l" rtl="0" fontAlgn="base">
        <a:spcBef>
          <a:spcPct val="20000"/>
        </a:spcBef>
        <a:spcAft>
          <a:spcPct val="0"/>
        </a:spcAft>
        <a:buClr>
          <a:srgbClr val="000099"/>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0"/>
          <p:cNvSpPr>
            <a:spLocks noGrp="1" noChangeArrowheads="1"/>
          </p:cNvSpPr>
          <p:nvPr>
            <p:ph type="title"/>
          </p:nvPr>
        </p:nvSpPr>
        <p:spPr bwMode="auto">
          <a:xfrm>
            <a:off x="457200" y="290513"/>
            <a:ext cx="8229600"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Arial, 32 pt</a:t>
            </a:r>
          </a:p>
        </p:txBody>
      </p:sp>
      <p:sp>
        <p:nvSpPr>
          <p:cNvPr id="1027" name="Rectangle 21"/>
          <p:cNvSpPr>
            <a:spLocks noGrp="1" noChangeArrowheads="1"/>
          </p:cNvSpPr>
          <p:nvPr>
            <p:ph type="body" idx="1"/>
          </p:nvPr>
        </p:nvSpPr>
        <p:spPr bwMode="auto">
          <a:xfrm>
            <a:off x="457200" y="1157288"/>
            <a:ext cx="8229600"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Times New Roman, 20 pt</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608310848"/>
      </p:ext>
    </p:extLst>
  </p:cSld>
  <p:clrMap bg1="lt1" tx1="dk1" bg2="lt2" tx2="dk2" accent1="accent1" accent2="accent2" accent3="accent3" accent4="accent4" accent5="accent5" accent6="accent6" hlink="hlink" folHlink="folHlink"/>
  <p:sldLayoutIdLst>
    <p:sldLayoutId id="2147483697" r:id="rId1"/>
    <p:sldLayoutId id="2147483698" r:id="rId2"/>
  </p:sldLayoutIdLst>
  <p:txStyles>
    <p:titleStyle>
      <a:lvl1pPr algn="l" rtl="0" eaLnBrk="0" fontAlgn="base" hangingPunct="0">
        <a:spcBef>
          <a:spcPct val="0"/>
        </a:spcBef>
        <a:spcAft>
          <a:spcPct val="0"/>
        </a:spcAft>
        <a:defRPr sz="3200" kern="1200">
          <a:ln cap="sq">
            <a:noFill/>
          </a:ln>
          <a:solidFill>
            <a:schemeClr val="accent1"/>
          </a:solidFill>
          <a:latin typeface="Arial" charset="0"/>
          <a:ea typeface="+mj-ea"/>
          <a:cs typeface="+mj-cs"/>
        </a:defRPr>
      </a:lvl1pPr>
      <a:lvl2pPr algn="l" rtl="0" eaLnBrk="0" fontAlgn="base" hangingPunct="0">
        <a:spcBef>
          <a:spcPct val="0"/>
        </a:spcBef>
        <a:spcAft>
          <a:spcPct val="0"/>
        </a:spcAft>
        <a:defRPr sz="3200">
          <a:solidFill>
            <a:schemeClr val="accent1"/>
          </a:solidFill>
          <a:latin typeface="Arial" charset="0"/>
        </a:defRPr>
      </a:lvl2pPr>
      <a:lvl3pPr algn="l" rtl="0" eaLnBrk="0" fontAlgn="base" hangingPunct="0">
        <a:spcBef>
          <a:spcPct val="0"/>
        </a:spcBef>
        <a:spcAft>
          <a:spcPct val="0"/>
        </a:spcAft>
        <a:defRPr sz="3200">
          <a:solidFill>
            <a:schemeClr val="accent1"/>
          </a:solidFill>
          <a:latin typeface="Arial" charset="0"/>
        </a:defRPr>
      </a:lvl3pPr>
      <a:lvl4pPr algn="l" rtl="0" eaLnBrk="0" fontAlgn="base" hangingPunct="0">
        <a:spcBef>
          <a:spcPct val="0"/>
        </a:spcBef>
        <a:spcAft>
          <a:spcPct val="0"/>
        </a:spcAft>
        <a:defRPr sz="3200">
          <a:solidFill>
            <a:schemeClr val="accent1"/>
          </a:solidFill>
          <a:latin typeface="Arial" charset="0"/>
        </a:defRPr>
      </a:lvl4pPr>
      <a:lvl5pPr algn="l" rtl="0" eaLnBrk="0" fontAlgn="base" hangingPunct="0">
        <a:spcBef>
          <a:spcPct val="0"/>
        </a:spcBef>
        <a:spcAft>
          <a:spcPct val="0"/>
        </a:spcAft>
        <a:defRPr sz="3200">
          <a:solidFill>
            <a:schemeClr val="accent1"/>
          </a:solidFill>
          <a:latin typeface="Arial" charset="0"/>
        </a:defRPr>
      </a:lvl5pPr>
      <a:lvl6pPr marL="457200" algn="l" rtl="0" fontAlgn="base">
        <a:spcBef>
          <a:spcPct val="0"/>
        </a:spcBef>
        <a:spcAft>
          <a:spcPct val="0"/>
        </a:spcAft>
        <a:defRPr sz="3200">
          <a:solidFill>
            <a:schemeClr val="accent1"/>
          </a:solidFill>
          <a:latin typeface="Arial" charset="0"/>
        </a:defRPr>
      </a:lvl6pPr>
      <a:lvl7pPr marL="914400" algn="l" rtl="0" fontAlgn="base">
        <a:spcBef>
          <a:spcPct val="0"/>
        </a:spcBef>
        <a:spcAft>
          <a:spcPct val="0"/>
        </a:spcAft>
        <a:defRPr sz="3200">
          <a:solidFill>
            <a:schemeClr val="accent1"/>
          </a:solidFill>
          <a:latin typeface="Arial" charset="0"/>
        </a:defRPr>
      </a:lvl7pPr>
      <a:lvl8pPr marL="1371600" algn="l" rtl="0" fontAlgn="base">
        <a:spcBef>
          <a:spcPct val="0"/>
        </a:spcBef>
        <a:spcAft>
          <a:spcPct val="0"/>
        </a:spcAft>
        <a:defRPr sz="3200">
          <a:solidFill>
            <a:schemeClr val="accent1"/>
          </a:solidFill>
          <a:latin typeface="Arial" charset="0"/>
        </a:defRPr>
      </a:lvl8pPr>
      <a:lvl9pPr marL="1828800" algn="l" rtl="0" fontAlgn="base">
        <a:spcBef>
          <a:spcPct val="0"/>
        </a:spcBef>
        <a:spcAft>
          <a:spcPct val="0"/>
        </a:spcAft>
        <a:defRPr sz="3200">
          <a:solidFill>
            <a:schemeClr val="accent1"/>
          </a:solidFill>
          <a:latin typeface="Arial" charset="0"/>
        </a:defRPr>
      </a:lvl9pPr>
    </p:titleStyle>
    <p:bodyStyle>
      <a:lvl1pPr marL="228600" indent="-228600" algn="l" rtl="0" eaLnBrk="0" fontAlgn="base" hangingPunct="0">
        <a:spcBef>
          <a:spcPts val="2000"/>
        </a:spcBef>
        <a:spcAft>
          <a:spcPct val="0"/>
        </a:spcAft>
        <a:buClr>
          <a:srgbClr val="262626"/>
        </a:buClr>
        <a:buSzPct val="75000"/>
        <a:buFont typeface="Arial" charset="0"/>
        <a:defRPr sz="2000" kern="1200">
          <a:solidFill>
            <a:srgbClr val="595959"/>
          </a:solidFill>
          <a:latin typeface="Arial" charset="0"/>
          <a:ea typeface="+mn-ea"/>
          <a:cs typeface="+mn-cs"/>
        </a:defRPr>
      </a:lvl1pPr>
      <a:lvl2pPr marL="457200" indent="-228600" algn="l" rtl="0" eaLnBrk="0" fontAlgn="base" hangingPunct="0">
        <a:spcBef>
          <a:spcPts val="600"/>
        </a:spcBef>
        <a:spcAft>
          <a:spcPct val="0"/>
        </a:spcAft>
        <a:buClr>
          <a:srgbClr val="262626"/>
        </a:buClr>
        <a:buSzPct val="75000"/>
        <a:buFont typeface="Arial" charset="0"/>
        <a:buChar char="•"/>
        <a:defRPr kern="1200">
          <a:solidFill>
            <a:srgbClr val="595959"/>
          </a:solidFill>
          <a:latin typeface="Arial" charset="0"/>
          <a:ea typeface="+mn-ea"/>
          <a:cs typeface="+mn-cs"/>
        </a:defRPr>
      </a:lvl2pPr>
      <a:lvl3pPr marL="685800" indent="-228600" algn="l" rtl="0" eaLnBrk="0" fontAlgn="base" hangingPunct="0">
        <a:spcBef>
          <a:spcPts val="600"/>
        </a:spcBef>
        <a:spcAft>
          <a:spcPct val="0"/>
        </a:spcAft>
        <a:buClr>
          <a:srgbClr val="262626"/>
        </a:buClr>
        <a:buSzPct val="75000"/>
        <a:buFont typeface="Arial" charset="0"/>
        <a:buChar char="•"/>
        <a:defRPr kern="1200">
          <a:solidFill>
            <a:srgbClr val="595959"/>
          </a:solidFill>
          <a:latin typeface="Arial" charset="0"/>
          <a:ea typeface="+mn-ea"/>
          <a:cs typeface="+mn-cs"/>
        </a:defRPr>
      </a:lvl3pPr>
      <a:lvl4pPr marL="914400" indent="-228600" algn="l" rtl="0" eaLnBrk="0" fontAlgn="base" hangingPunct="0">
        <a:spcBef>
          <a:spcPts val="600"/>
        </a:spcBef>
        <a:spcAft>
          <a:spcPct val="0"/>
        </a:spcAft>
        <a:buClr>
          <a:srgbClr val="262626"/>
        </a:buClr>
        <a:buSzPct val="75000"/>
        <a:buFont typeface="Arial" charset="0"/>
        <a:buChar char="•"/>
        <a:defRPr kern="1200">
          <a:solidFill>
            <a:srgbClr val="595959"/>
          </a:solidFill>
          <a:latin typeface="Arial" charset="0"/>
          <a:ea typeface="+mn-ea"/>
          <a:cs typeface="+mn-cs"/>
        </a:defRPr>
      </a:lvl4pPr>
      <a:lvl5pPr marL="1143000" indent="-228600" algn="l" rtl="0" eaLnBrk="0" fontAlgn="base" hangingPunct="0">
        <a:spcBef>
          <a:spcPts val="600"/>
        </a:spcBef>
        <a:spcAft>
          <a:spcPct val="0"/>
        </a:spcAft>
        <a:buClr>
          <a:srgbClr val="262626"/>
        </a:buClr>
        <a:buSzPct val="75000"/>
        <a:buFont typeface="Arial" charset="0"/>
        <a:buChar char="•"/>
        <a:defRPr kern="1200">
          <a:solidFill>
            <a:srgbClr val="595959"/>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332043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49480"/>
            <a:ext cx="2133600" cy="506851"/>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87CB2DD5-DDDD-43DF-A880-B4CFABD8F06C}" type="datetimeFigureOut">
              <a:rPr lang="en-US" smtClean="0">
                <a:solidFill>
                  <a:prstClr val="black">
                    <a:tint val="75000"/>
                  </a:prstClr>
                </a:solidFill>
              </a:rPr>
              <a:pPr/>
              <a:t>10/23/2012</a:t>
            </a:fld>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49480"/>
            <a:ext cx="2133600" cy="506851"/>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4ADF8B3-2037-4BED-B11A-C0C778C039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965085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1C4376E-91D8-43E7-B183-4F68D20E3FD2}" type="datetime1">
              <a:rPr lang="en-US" smtClean="0">
                <a:solidFill>
                  <a:srgbClr val="696464"/>
                </a:solidFill>
              </a:rPr>
              <a:pPr/>
              <a:t>10/23/2012</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smtClean="0">
                <a:solidFill>
                  <a:srgbClr val="696464"/>
                </a:solidFill>
              </a:rPr>
              <a:t>Shamsah Ebrahim - Leading Edge Advisors - AEA 2012</a:t>
            </a:r>
            <a:endParaRPr 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D3C39BD-79E8-4C67-A6AE-7289FB055598}" type="slidenum">
              <a:rPr lang="en-US" smtClean="0"/>
              <a:pPr/>
              <a:t>‹#›</a:t>
            </a:fld>
            <a:endParaRPr lang="en-US"/>
          </a:p>
        </p:txBody>
      </p:sp>
    </p:spTree>
    <p:extLst>
      <p:ext uri="{BB962C8B-B14F-4D97-AF65-F5344CB8AC3E}">
        <p14:creationId xmlns:p14="http://schemas.microsoft.com/office/powerpoint/2010/main" val="376567035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sldNum="0"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newleaders.org/what-we-do/emerging-leaders-program/" TargetMode="External"/><Relationship Id="rId1" Type="http://schemas.openxmlformats.org/officeDocument/2006/relationships/slideLayout" Target="../slideLayouts/slideLayout24.xml"/><Relationship Id="rId6" Type="http://schemas.openxmlformats.org/officeDocument/2006/relationships/image" Target="../media/image18.png"/><Relationship Id="rId5" Type="http://schemas.openxmlformats.org/officeDocument/2006/relationships/hyperlink" Target="http://wiki.nlns.org/homepage.action" TargetMode="Externa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Layout" Target="../slideLayouts/slideLayout24.xml"/><Relationship Id="rId6" Type="http://schemas.openxmlformats.org/officeDocument/2006/relationships/hyperlink" Target="http://wiki.nlns.org/homepage.action" TargetMode="External"/><Relationship Id="rId5" Type="http://schemas.openxmlformats.org/officeDocument/2006/relationships/image" Target="../media/image22.jpe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iki.nlns.org/homepage.action" TargetMode="External"/><Relationship Id="rId1" Type="http://schemas.openxmlformats.org/officeDocument/2006/relationships/slideLayout" Target="../slideLayouts/slideLayout24.xml"/><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5.xml"/><Relationship Id="rId1" Type="http://schemas.openxmlformats.org/officeDocument/2006/relationships/tags" Target="../tags/tag1.xml"/><Relationship Id="rId5" Type="http://schemas.openxmlformats.org/officeDocument/2006/relationships/image" Target="../media/image28.png"/><Relationship Id="rId4" Type="http://schemas.openxmlformats.org/officeDocument/2006/relationships/image" Target="../media/image2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5.xml"/><Relationship Id="rId1" Type="http://schemas.openxmlformats.org/officeDocument/2006/relationships/tags" Target="../tags/tag2.xml"/><Relationship Id="rId5" Type="http://schemas.openxmlformats.org/officeDocument/2006/relationships/image" Target="../media/image30.png"/><Relationship Id="rId4" Type="http://schemas.openxmlformats.org/officeDocument/2006/relationships/image" Target="../media/image29.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5.xml"/><Relationship Id="rId1" Type="http://schemas.openxmlformats.org/officeDocument/2006/relationships/tags" Target="../tags/tag3.xml"/><Relationship Id="rId5" Type="http://schemas.openxmlformats.org/officeDocument/2006/relationships/image" Target="../media/image31.png"/><Relationship Id="rId4" Type="http://schemas.openxmlformats.org/officeDocument/2006/relationships/image" Target="../media/image2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5.xml"/><Relationship Id="rId1" Type="http://schemas.openxmlformats.org/officeDocument/2006/relationships/tags" Target="../tags/tag4.xml"/><Relationship Id="rId5" Type="http://schemas.openxmlformats.org/officeDocument/2006/relationships/image" Target="../media/image33.png"/><Relationship Id="rId4" Type="http://schemas.openxmlformats.org/officeDocument/2006/relationships/image" Target="../media/image32.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5.xml"/><Relationship Id="rId1" Type="http://schemas.openxmlformats.org/officeDocument/2006/relationships/tags" Target="../tags/tag5.xml"/><Relationship Id="rId4" Type="http://schemas.openxmlformats.org/officeDocument/2006/relationships/image" Target="../media/image34.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5.xml"/><Relationship Id="rId1" Type="http://schemas.openxmlformats.org/officeDocument/2006/relationships/tags" Target="../tags/tag6.xml"/><Relationship Id="rId5" Type="http://schemas.openxmlformats.org/officeDocument/2006/relationships/image" Target="../media/image35.tmp"/><Relationship Id="rId4" Type="http://schemas.openxmlformats.org/officeDocument/2006/relationships/image" Target="../media/image34.png"/></Relationships>
</file>

<file path=ppt/slides/_rels/slide64.xml.rels><?xml version="1.0" encoding="UTF-8" standalone="yes"?>
<Relationships xmlns="http://schemas.openxmlformats.org/package/2006/relationships"><Relationship Id="rId2" Type="http://schemas.openxmlformats.org/officeDocument/2006/relationships/hyperlink" Target="http://www.projectrenewal.org/" TargetMode="External"/><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371600"/>
            <a:ext cx="6172200" cy="1894362"/>
          </a:xfrm>
        </p:spPr>
        <p:txBody>
          <a:bodyPr>
            <a:noAutofit/>
          </a:bodyPr>
          <a:lstStyle/>
          <a:p>
            <a:r>
              <a:rPr lang="en-US" sz="3600" dirty="0" smtClean="0"/>
              <a:t>Strategies For Promoting Evaluation Use in the Complex Ecology of Nonprofits </a:t>
            </a:r>
            <a:endParaRPr lang="en-US" sz="3600" dirty="0"/>
          </a:p>
        </p:txBody>
      </p:sp>
      <p:sp>
        <p:nvSpPr>
          <p:cNvPr id="3" name="Subtitle 2"/>
          <p:cNvSpPr>
            <a:spLocks noGrp="1"/>
          </p:cNvSpPr>
          <p:nvPr>
            <p:ph type="subTitle" idx="1"/>
          </p:nvPr>
        </p:nvSpPr>
        <p:spPr/>
        <p:txBody>
          <a:bodyPr>
            <a:noAutofit/>
          </a:bodyPr>
          <a:lstStyle/>
          <a:p>
            <a:r>
              <a:rPr lang="en-US" sz="2400" dirty="0" smtClean="0"/>
              <a:t>October 25, 2012</a:t>
            </a:r>
          </a:p>
          <a:p>
            <a:r>
              <a:rPr lang="en-US" sz="2400" dirty="0" smtClean="0"/>
              <a:t>American Evaluation Association Annual Conference</a:t>
            </a:r>
          </a:p>
          <a:p>
            <a:r>
              <a:rPr lang="en-US" sz="2400" dirty="0" smtClean="0"/>
              <a:t>Minneapolis, MN</a:t>
            </a:r>
            <a:endParaRPr lang="en-US" sz="2400" dirty="0"/>
          </a:p>
        </p:txBody>
      </p:sp>
    </p:spTree>
    <p:extLst>
      <p:ext uri="{BB962C8B-B14F-4D97-AF65-F5344CB8AC3E}">
        <p14:creationId xmlns:p14="http://schemas.microsoft.com/office/powerpoint/2010/main" val="642895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Evaluator as </a:t>
            </a:r>
            <a:br>
              <a:rPr lang="en-US" dirty="0" smtClean="0"/>
            </a:br>
            <a:r>
              <a:rPr lang="en-US" i="1" dirty="0" smtClean="0"/>
              <a:t>Educator about Evaluation</a:t>
            </a:r>
            <a:r>
              <a:rPr lang="en-US" dirty="0" smtClean="0"/>
              <a:t> </a:t>
            </a:r>
            <a:endParaRPr lang="en-US" dirty="0"/>
          </a:p>
        </p:txBody>
      </p:sp>
      <p:sp>
        <p:nvSpPr>
          <p:cNvPr id="3" name="Content Placeholder 2"/>
          <p:cNvSpPr>
            <a:spLocks noGrp="1"/>
          </p:cNvSpPr>
          <p:nvPr>
            <p:ph idx="1"/>
          </p:nvPr>
        </p:nvSpPr>
        <p:spPr/>
        <p:txBody>
          <a:bodyPr/>
          <a:lstStyle/>
          <a:p>
            <a:r>
              <a:rPr lang="en-US" dirty="0" smtClean="0"/>
              <a:t>What evaluation IS and what evaluation IS NOT</a:t>
            </a:r>
          </a:p>
          <a:p>
            <a:r>
              <a:rPr lang="en-US" dirty="0" smtClean="0">
                <a:solidFill>
                  <a:srgbClr val="FF0000"/>
                </a:solidFill>
              </a:rPr>
              <a:t>Tension: balancing competing stakeholder needs</a:t>
            </a:r>
          </a:p>
          <a:p>
            <a:endParaRPr lang="en-US" dirty="0">
              <a:solidFill>
                <a:srgbClr val="FF0000"/>
              </a:solidFill>
            </a:endParaRPr>
          </a:p>
          <a:p>
            <a:r>
              <a:rPr lang="en-US" dirty="0" smtClean="0"/>
              <a:t>Strategies</a:t>
            </a:r>
          </a:p>
          <a:p>
            <a:pPr lvl="1"/>
            <a:r>
              <a:rPr lang="en-US" dirty="0" smtClean="0"/>
              <a:t>Consistently message the purpose of the evaluation with all relevant stakeholders</a:t>
            </a:r>
          </a:p>
          <a:p>
            <a:pPr lvl="1"/>
            <a:r>
              <a:rPr lang="en-US" dirty="0" smtClean="0"/>
              <a:t>Consider reporting to multiple audiences</a:t>
            </a:r>
            <a:endParaRPr lang="en-US" dirty="0"/>
          </a:p>
        </p:txBody>
      </p:sp>
    </p:spTree>
    <p:extLst>
      <p:ext uri="{BB962C8B-B14F-4D97-AF65-F5344CB8AC3E}">
        <p14:creationId xmlns:p14="http://schemas.microsoft.com/office/powerpoint/2010/main" val="4206315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Evaluator as </a:t>
            </a:r>
            <a:r>
              <a:rPr lang="en-US" i="1" dirty="0" smtClean="0"/>
              <a:t>Capacity Builder</a:t>
            </a:r>
            <a:endParaRPr lang="en-US" i="1" dirty="0"/>
          </a:p>
        </p:txBody>
      </p:sp>
      <p:sp>
        <p:nvSpPr>
          <p:cNvPr id="3" name="Content Placeholder 2"/>
          <p:cNvSpPr>
            <a:spLocks noGrp="1"/>
          </p:cNvSpPr>
          <p:nvPr>
            <p:ph idx="1"/>
          </p:nvPr>
        </p:nvSpPr>
        <p:spPr/>
        <p:txBody>
          <a:bodyPr/>
          <a:lstStyle/>
          <a:p>
            <a:r>
              <a:rPr lang="en-US" dirty="0" smtClean="0"/>
              <a:t>Evaluation is perceived as an indispensible part of the org’s structure.</a:t>
            </a:r>
          </a:p>
          <a:p>
            <a:r>
              <a:rPr lang="en-US" dirty="0" smtClean="0">
                <a:solidFill>
                  <a:srgbClr val="FF0000"/>
                </a:solidFill>
              </a:rPr>
              <a:t>Tension: compliance vs. learning</a:t>
            </a:r>
          </a:p>
          <a:p>
            <a:endParaRPr lang="en-US" dirty="0"/>
          </a:p>
          <a:p>
            <a:r>
              <a:rPr lang="en-US" dirty="0" smtClean="0"/>
              <a:t>Strategies:</a:t>
            </a:r>
          </a:p>
          <a:p>
            <a:pPr lvl="1"/>
            <a:r>
              <a:rPr lang="en-US" dirty="0" smtClean="0"/>
              <a:t>Create learning opportunities whenever possible</a:t>
            </a:r>
          </a:p>
          <a:p>
            <a:pPr lvl="1"/>
            <a:r>
              <a:rPr lang="en-US" dirty="0" smtClean="0"/>
              <a:t>Talk through recommendations with key stakeholders BEFORE final reporting</a:t>
            </a:r>
            <a:endParaRPr lang="en-US" dirty="0"/>
          </a:p>
        </p:txBody>
      </p:sp>
    </p:spTree>
    <p:extLst>
      <p:ext uri="{BB962C8B-B14F-4D97-AF65-F5344CB8AC3E}">
        <p14:creationId xmlns:p14="http://schemas.microsoft.com/office/powerpoint/2010/main" val="2083524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Evaluator as </a:t>
            </a:r>
            <a:br>
              <a:rPr lang="en-US" dirty="0" smtClean="0"/>
            </a:br>
            <a:r>
              <a:rPr lang="en-US" i="1" dirty="0" smtClean="0"/>
              <a:t>Decision-making Supporter</a:t>
            </a:r>
            <a:endParaRPr lang="en-US" i="1" dirty="0"/>
          </a:p>
        </p:txBody>
      </p:sp>
      <p:sp>
        <p:nvSpPr>
          <p:cNvPr id="3" name="Content Placeholder 2"/>
          <p:cNvSpPr>
            <a:spLocks noGrp="1"/>
          </p:cNvSpPr>
          <p:nvPr>
            <p:ph idx="1"/>
          </p:nvPr>
        </p:nvSpPr>
        <p:spPr/>
        <p:txBody>
          <a:bodyPr/>
          <a:lstStyle/>
          <a:p>
            <a:r>
              <a:rPr lang="en-US" dirty="0" smtClean="0"/>
              <a:t>The evaluator is seen as the expert problem solver.</a:t>
            </a:r>
          </a:p>
          <a:p>
            <a:r>
              <a:rPr lang="en-US" dirty="0" smtClean="0">
                <a:solidFill>
                  <a:srgbClr val="FF0000"/>
                </a:solidFill>
              </a:rPr>
              <a:t>Tension: objectivity vs. contextualization</a:t>
            </a:r>
          </a:p>
          <a:p>
            <a:endParaRPr lang="en-US" dirty="0">
              <a:solidFill>
                <a:srgbClr val="FF0000"/>
              </a:solidFill>
            </a:endParaRPr>
          </a:p>
          <a:p>
            <a:r>
              <a:rPr lang="en-US" dirty="0" smtClean="0"/>
              <a:t>Strategies</a:t>
            </a:r>
          </a:p>
          <a:p>
            <a:pPr lvl="1"/>
            <a:r>
              <a:rPr lang="en-US" dirty="0" smtClean="0"/>
              <a:t>Be objective AND contextual</a:t>
            </a:r>
          </a:p>
          <a:p>
            <a:pPr lvl="1"/>
            <a:r>
              <a:rPr lang="en-US" dirty="0" smtClean="0"/>
              <a:t>Exercise care with timing of reports, make sure stakeholders are ready to receive/act on your findings</a:t>
            </a:r>
            <a:endParaRPr lang="en-US" dirty="0"/>
          </a:p>
        </p:txBody>
      </p:sp>
    </p:spTree>
    <p:extLst>
      <p:ext uri="{BB962C8B-B14F-4D97-AF65-F5344CB8AC3E}">
        <p14:creationId xmlns:p14="http://schemas.microsoft.com/office/powerpoint/2010/main" val="4205423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to Consider</a:t>
            </a:r>
            <a:endParaRPr lang="en-US" dirty="0"/>
          </a:p>
        </p:txBody>
      </p:sp>
      <p:sp>
        <p:nvSpPr>
          <p:cNvPr id="3" name="Content Placeholder 2"/>
          <p:cNvSpPr>
            <a:spLocks noGrp="1"/>
          </p:cNvSpPr>
          <p:nvPr>
            <p:ph idx="1"/>
          </p:nvPr>
        </p:nvSpPr>
        <p:spPr/>
        <p:txBody>
          <a:bodyPr/>
          <a:lstStyle/>
          <a:p>
            <a:r>
              <a:rPr lang="en-US" dirty="0" smtClean="0"/>
              <a:t>Be transparent</a:t>
            </a:r>
          </a:p>
          <a:p>
            <a:r>
              <a:rPr lang="en-US" dirty="0" smtClean="0"/>
              <a:t>Consistent messaging of what’s important</a:t>
            </a:r>
          </a:p>
          <a:p>
            <a:r>
              <a:rPr lang="en-US" dirty="0" smtClean="0"/>
              <a:t>Consider reporting to multiple audiences</a:t>
            </a:r>
          </a:p>
          <a:p>
            <a:r>
              <a:rPr lang="en-US" dirty="0" smtClean="0"/>
              <a:t>Create opportunities for learning</a:t>
            </a:r>
          </a:p>
          <a:p>
            <a:r>
              <a:rPr lang="en-US" dirty="0" smtClean="0"/>
              <a:t>Work with stakeholders on feasible recommendations</a:t>
            </a:r>
          </a:p>
          <a:p>
            <a:r>
              <a:rPr lang="en-US" dirty="0" smtClean="0"/>
              <a:t>Be objective and contextual</a:t>
            </a:r>
          </a:p>
          <a:p>
            <a:r>
              <a:rPr lang="en-US" dirty="0" smtClean="0"/>
              <a:t>Make sure stakeholders are ready for your findings</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233737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5842" name="Picture 2" descr="C:\Documents and Settings\ebarela\Local Settings\Temporary Internet Files\Content.IE5\61ABADAN\MC900334332[1].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1503050"/>
            <a:ext cx="4495800" cy="4686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750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733800"/>
            <a:ext cx="6400800" cy="1600200"/>
          </a:xfrm>
        </p:spPr>
        <p:txBody>
          <a:bodyPr>
            <a:normAutofit/>
          </a:bodyPr>
          <a:lstStyle/>
          <a:p>
            <a:r>
              <a:rPr lang="en-US" sz="3200" b="1" dirty="0" smtClean="0">
                <a:solidFill>
                  <a:schemeClr val="tx1"/>
                </a:solidFill>
              </a:rPr>
              <a:t>Shamsah Ebrahim Ph.D.</a:t>
            </a:r>
          </a:p>
          <a:p>
            <a:r>
              <a:rPr lang="en-US" sz="3200" dirty="0" smtClean="0">
                <a:solidFill>
                  <a:schemeClr val="tx1"/>
                </a:solidFill>
              </a:rPr>
              <a:t>Leading Edge </a:t>
            </a:r>
            <a:r>
              <a:rPr lang="en-US" sz="3200" dirty="0" smtClean="0">
                <a:solidFill>
                  <a:schemeClr val="tx1"/>
                </a:solidFill>
              </a:rPr>
              <a:t>Advisors</a:t>
            </a:r>
          </a:p>
          <a:p>
            <a:endParaRPr lang="en-US" sz="3200" dirty="0">
              <a:solidFill>
                <a:schemeClr val="tx1"/>
              </a:solidFill>
            </a:endParaRPr>
          </a:p>
        </p:txBody>
      </p:sp>
      <p:sp>
        <p:nvSpPr>
          <p:cNvPr id="2" name="Title 1"/>
          <p:cNvSpPr>
            <a:spLocks noGrp="1"/>
          </p:cNvSpPr>
          <p:nvPr>
            <p:ph type="ctrTitle"/>
          </p:nvPr>
        </p:nvSpPr>
        <p:spPr/>
        <p:txBody>
          <a:bodyPr>
            <a:normAutofit fontScale="90000"/>
          </a:bodyPr>
          <a:lstStyle/>
          <a:p>
            <a:r>
              <a:rPr lang="en-US" sz="6000" b="1" dirty="0" smtClean="0">
                <a:latin typeface="Browallia New" pitchFamily="34" charset="-34"/>
                <a:cs typeface="Browallia New" pitchFamily="34" charset="-34"/>
              </a:rPr>
              <a:t>4 Principles for </a:t>
            </a:r>
            <a:br>
              <a:rPr lang="en-US" sz="6000" b="1" dirty="0" smtClean="0">
                <a:latin typeface="Browallia New" pitchFamily="34" charset="-34"/>
                <a:cs typeface="Browallia New" pitchFamily="34" charset="-34"/>
              </a:rPr>
            </a:br>
            <a:r>
              <a:rPr lang="en-US" sz="6000" b="1" dirty="0" smtClean="0">
                <a:latin typeface="Browallia New" pitchFamily="34" charset="-34"/>
                <a:cs typeface="Browallia New" pitchFamily="34" charset="-34"/>
              </a:rPr>
              <a:t>Sustained Evaluation Use</a:t>
            </a:r>
            <a:endParaRPr lang="en-US" sz="6000" b="1" dirty="0">
              <a:latin typeface="Browallia New" pitchFamily="34" charset="-34"/>
              <a:cs typeface="Browallia New" pitchFamily="34" charset="-34"/>
            </a:endParaRPr>
          </a:p>
        </p:txBody>
      </p:sp>
      <p:sp>
        <p:nvSpPr>
          <p:cNvPr id="4" name="Rectangle 3"/>
          <p:cNvSpPr/>
          <p:nvPr/>
        </p:nvSpPr>
        <p:spPr>
          <a:xfrm>
            <a:off x="1752600" y="6385503"/>
            <a:ext cx="5486400" cy="369332"/>
          </a:xfrm>
          <a:prstGeom prst="rect">
            <a:avLst/>
          </a:prstGeom>
        </p:spPr>
        <p:txBody>
          <a:bodyPr wrap="square">
            <a:spAutoFit/>
          </a:bodyPr>
          <a:lstStyle/>
          <a:p>
            <a:pPr algn="ctr"/>
            <a:r>
              <a:rPr lang="en-US" dirty="0" smtClean="0">
                <a:solidFill>
                  <a:srgbClr val="696464"/>
                </a:solidFill>
              </a:rPr>
              <a:t>American Evaluation Association Conference 2012</a:t>
            </a:r>
            <a:endParaRPr lang="en-US" dirty="0">
              <a:solidFill>
                <a:srgbClr val="696464"/>
              </a:solidFill>
            </a:endParaRPr>
          </a:p>
        </p:txBody>
      </p:sp>
    </p:spTree>
    <p:extLst>
      <p:ext uri="{BB962C8B-B14F-4D97-AF65-F5344CB8AC3E}">
        <p14:creationId xmlns:p14="http://schemas.microsoft.com/office/powerpoint/2010/main" val="2820680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077200" cy="1143000"/>
          </a:xfrm>
        </p:spPr>
        <p:txBody>
          <a:bodyPr>
            <a:normAutofit fontScale="90000"/>
          </a:bodyPr>
          <a:lstStyle/>
          <a:p>
            <a:r>
              <a:rPr lang="en-US" b="1" dirty="0" smtClean="0">
                <a:solidFill>
                  <a:schemeClr val="accent1"/>
                </a:solidFill>
              </a:rPr>
              <a:t>Principles for (Sustained) Evaluation Use</a:t>
            </a:r>
            <a:endParaRPr lang="en-US" b="1" dirty="0">
              <a:solidFill>
                <a:schemeClr val="accent1"/>
              </a:solidFill>
            </a:endParaRPr>
          </a:p>
        </p:txBody>
      </p:sp>
      <p:sp>
        <p:nvSpPr>
          <p:cNvPr id="3" name="Content Placeholder 2"/>
          <p:cNvSpPr>
            <a:spLocks noGrp="1"/>
          </p:cNvSpPr>
          <p:nvPr>
            <p:ph sz="quarter" idx="1"/>
          </p:nvPr>
        </p:nvSpPr>
        <p:spPr>
          <a:xfrm>
            <a:off x="533400" y="2095500"/>
            <a:ext cx="8153400" cy="2438400"/>
          </a:xfrm>
        </p:spPr>
        <p:txBody>
          <a:bodyPr>
            <a:normAutofit/>
          </a:bodyPr>
          <a:lstStyle/>
          <a:p>
            <a:pPr lvl="1"/>
            <a:r>
              <a:rPr lang="en-US" dirty="0" smtClean="0"/>
              <a:t>Safe Dialogue</a:t>
            </a:r>
          </a:p>
          <a:p>
            <a:pPr lvl="1"/>
            <a:r>
              <a:rPr lang="en-US" dirty="0" smtClean="0"/>
              <a:t>Benevolent Skepticism</a:t>
            </a:r>
          </a:p>
          <a:p>
            <a:pPr lvl="1"/>
            <a:r>
              <a:rPr lang="en-US" dirty="0" smtClean="0"/>
              <a:t>Adequate Time</a:t>
            </a:r>
          </a:p>
          <a:p>
            <a:pPr lvl="1"/>
            <a:r>
              <a:rPr lang="en-US" dirty="0" smtClean="0"/>
              <a:t>Distributed ownership</a:t>
            </a:r>
          </a:p>
          <a:p>
            <a:pPr marL="0" indent="0">
              <a:buNone/>
            </a:pPr>
            <a:endParaRPr lang="en-US" sz="2400" dirty="0"/>
          </a:p>
        </p:txBody>
      </p:sp>
      <p:sp>
        <p:nvSpPr>
          <p:cNvPr id="4" name="Flowchart: Alternate Process 3"/>
          <p:cNvSpPr/>
          <p:nvPr/>
        </p:nvSpPr>
        <p:spPr>
          <a:xfrm>
            <a:off x="76200" y="685800"/>
            <a:ext cx="8382000" cy="152400"/>
          </a:xfrm>
          <a:prstGeom prst="flowChartAlternateProcess">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457200" y="297619"/>
            <a:ext cx="1659237" cy="523220"/>
          </a:xfrm>
          <a:prstGeom prst="rect">
            <a:avLst/>
          </a:prstGeom>
          <a:noFill/>
        </p:spPr>
        <p:txBody>
          <a:bodyPr wrap="none" rtlCol="0">
            <a:spAutoFit/>
          </a:bodyPr>
          <a:lstStyle/>
          <a:p>
            <a:r>
              <a:rPr lang="en-US" sz="2800" b="1" dirty="0" smtClean="0">
                <a:solidFill>
                  <a:prstClr val="black">
                    <a:lumMod val="65000"/>
                    <a:lumOff val="35000"/>
                  </a:prstClr>
                </a:solidFill>
                <a:latin typeface="Calibri" pitchFamily="34" charset="0"/>
                <a:cs typeface="Calibri" pitchFamily="34" charset="0"/>
              </a:rPr>
              <a:t>Overview</a:t>
            </a:r>
            <a:endParaRPr lang="en-US" sz="2800" b="1" dirty="0">
              <a:solidFill>
                <a:prstClr val="black">
                  <a:lumMod val="65000"/>
                  <a:lumOff val="35000"/>
                </a:prstClr>
              </a:solidFill>
              <a:latin typeface="Calibri" pitchFamily="34" charset="0"/>
              <a:cs typeface="Calibri" pitchFamily="34" charset="0"/>
            </a:endParaRPr>
          </a:p>
        </p:txBody>
      </p:sp>
      <p:sp>
        <p:nvSpPr>
          <p:cNvPr id="6" name="Title 1"/>
          <p:cNvSpPr txBox="1">
            <a:spLocks/>
          </p:cNvSpPr>
          <p:nvPr/>
        </p:nvSpPr>
        <p:spPr>
          <a:xfrm>
            <a:off x="609600" y="4495800"/>
            <a:ext cx="7924800" cy="1143000"/>
          </a:xfrm>
          <a:prstGeom prst="rect">
            <a:avLst/>
          </a:prstGeom>
        </p:spPr>
        <p:txBody>
          <a:bodyPr bIns="91440" anchor="b" anchorCtr="0">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3700" b="1" dirty="0" smtClean="0">
                <a:solidFill>
                  <a:prstClr val="black">
                    <a:lumMod val="65000"/>
                    <a:lumOff val="35000"/>
                  </a:prstClr>
                </a:solidFill>
              </a:rPr>
              <a:t>Exemplar: </a:t>
            </a:r>
            <a:r>
              <a:rPr lang="en-US" sz="3100" b="1" dirty="0" smtClean="0">
                <a:solidFill>
                  <a:srgbClr val="D34817"/>
                </a:solidFill>
              </a:rPr>
              <a:t>NELA Centers for Student Success</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345" t="29641" r="62649" b="43214"/>
          <a:stretch/>
        </p:blipFill>
        <p:spPr bwMode="auto">
          <a:xfrm>
            <a:off x="6930570" y="3347358"/>
            <a:ext cx="1756230"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a:xfrm>
            <a:off x="1028700" y="6400800"/>
            <a:ext cx="7391400" cy="457200"/>
          </a:xfrm>
        </p:spPr>
        <p:txBody>
          <a:bodyPr/>
          <a:lstStyle/>
          <a:p>
            <a:pPr algn="ctr"/>
            <a:r>
              <a:rPr lang="en-US" sz="1600" dirty="0" smtClean="0">
                <a:solidFill>
                  <a:srgbClr val="696464"/>
                </a:solidFill>
              </a:rPr>
              <a:t>Shamsah Ebrahim - Leading Edge Advisors - AEA 2012</a:t>
            </a:r>
            <a:endParaRPr lang="en-US" sz="1600" dirty="0">
              <a:solidFill>
                <a:srgbClr val="696464"/>
              </a:solidFill>
            </a:endParaRPr>
          </a:p>
        </p:txBody>
      </p:sp>
    </p:spTree>
    <p:extLst>
      <p:ext uri="{BB962C8B-B14F-4D97-AF65-F5344CB8AC3E}">
        <p14:creationId xmlns:p14="http://schemas.microsoft.com/office/powerpoint/2010/main" val="13042141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1905000"/>
            <a:ext cx="8153400" cy="4648200"/>
          </a:xfrm>
        </p:spPr>
        <p:txBody>
          <a:bodyPr>
            <a:normAutofit/>
          </a:bodyPr>
          <a:lstStyle/>
          <a:p>
            <a:pPr marL="320040" lvl="1" indent="0">
              <a:buNone/>
            </a:pPr>
            <a:r>
              <a:rPr lang="en-US" sz="2800" b="1" dirty="0" smtClean="0">
                <a:latin typeface="+mj-lt"/>
              </a:rPr>
              <a:t> </a:t>
            </a:r>
            <a:endParaRPr lang="en-US" sz="2800" b="1" dirty="0">
              <a:latin typeface="+mj-lt"/>
            </a:endParaRPr>
          </a:p>
          <a:p>
            <a:pPr lvl="1"/>
            <a:r>
              <a:rPr lang="en-US" dirty="0" smtClean="0"/>
              <a:t>Verbalize Legacy</a:t>
            </a:r>
          </a:p>
          <a:p>
            <a:pPr lvl="1"/>
            <a:r>
              <a:rPr lang="en-US" dirty="0" smtClean="0"/>
              <a:t>Appreciative inquiry</a:t>
            </a:r>
          </a:p>
          <a:p>
            <a:pPr lvl="1"/>
            <a:r>
              <a:rPr lang="en-US" dirty="0"/>
              <a:t>Structured vision </a:t>
            </a:r>
            <a:r>
              <a:rPr lang="en-US" dirty="0" smtClean="0"/>
              <a:t>building</a:t>
            </a:r>
            <a:endParaRPr lang="en-US" dirty="0"/>
          </a:p>
          <a:p>
            <a:pPr marL="0" indent="0">
              <a:buNone/>
            </a:pPr>
            <a:endParaRPr lang="en-US" sz="2400" dirty="0"/>
          </a:p>
        </p:txBody>
      </p:sp>
      <p:sp>
        <p:nvSpPr>
          <p:cNvPr id="4" name="Flowchart: Alternate Process 3"/>
          <p:cNvSpPr/>
          <p:nvPr/>
        </p:nvSpPr>
        <p:spPr>
          <a:xfrm>
            <a:off x="76200" y="685800"/>
            <a:ext cx="8382000" cy="152400"/>
          </a:xfrm>
          <a:prstGeom prst="flowChartAlternateProcess">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Footer Placeholder 6"/>
          <p:cNvSpPr>
            <a:spLocks noGrp="1"/>
          </p:cNvSpPr>
          <p:nvPr>
            <p:ph type="ftr" sz="quarter" idx="11"/>
          </p:nvPr>
        </p:nvSpPr>
        <p:spPr>
          <a:xfrm>
            <a:off x="1028700" y="6400800"/>
            <a:ext cx="7391400" cy="457200"/>
          </a:xfrm>
        </p:spPr>
        <p:txBody>
          <a:bodyPr/>
          <a:lstStyle/>
          <a:p>
            <a:pPr algn="ctr"/>
            <a:r>
              <a:rPr lang="en-US" sz="1600" dirty="0" smtClean="0">
                <a:solidFill>
                  <a:srgbClr val="696464"/>
                </a:solidFill>
              </a:rPr>
              <a:t>Shamsah Ebrahim - Leading Edge Advisors - AEA 2012</a:t>
            </a:r>
            <a:endParaRPr lang="en-US" sz="1600" dirty="0">
              <a:solidFill>
                <a:srgbClr val="696464"/>
              </a:solidFill>
            </a:endParaRPr>
          </a:p>
        </p:txBody>
      </p:sp>
      <p:sp>
        <p:nvSpPr>
          <p:cNvPr id="13" name="Title 1"/>
          <p:cNvSpPr>
            <a:spLocks noGrp="1"/>
          </p:cNvSpPr>
          <p:nvPr>
            <p:ph type="title"/>
          </p:nvPr>
        </p:nvSpPr>
        <p:spPr>
          <a:xfrm>
            <a:off x="762000" y="1295400"/>
            <a:ext cx="7924800" cy="1143000"/>
          </a:xfrm>
        </p:spPr>
        <p:txBody>
          <a:bodyPr>
            <a:normAutofit/>
          </a:bodyPr>
          <a:lstStyle/>
          <a:p>
            <a:r>
              <a:rPr lang="en-US" sz="3600" b="1" dirty="0" smtClean="0">
                <a:solidFill>
                  <a:schemeClr val="accent1"/>
                </a:solidFill>
              </a:rPr>
              <a:t>Safe Dialogue: </a:t>
            </a:r>
            <a:r>
              <a:rPr lang="en-US" sz="3600" b="1" dirty="0" smtClean="0">
                <a:solidFill>
                  <a:schemeClr val="accent2"/>
                </a:solidFill>
              </a:rPr>
              <a:t>One on One </a:t>
            </a:r>
            <a:endParaRPr lang="en-US" sz="3600" b="1" dirty="0">
              <a:solidFill>
                <a:schemeClr val="accent2"/>
              </a:solidFill>
              <a:latin typeface="Calibri" pitchFamily="34" charset="0"/>
              <a:cs typeface="Calibri" pitchFamily="34" charset="0"/>
            </a:endParaRPr>
          </a:p>
        </p:txBody>
      </p:sp>
      <p:sp>
        <p:nvSpPr>
          <p:cNvPr id="15" name="TextBox 14"/>
          <p:cNvSpPr txBox="1"/>
          <p:nvPr/>
        </p:nvSpPr>
        <p:spPr>
          <a:xfrm>
            <a:off x="457200" y="297619"/>
            <a:ext cx="6647525" cy="523220"/>
          </a:xfrm>
          <a:prstGeom prst="rect">
            <a:avLst/>
          </a:prstGeom>
          <a:noFill/>
        </p:spPr>
        <p:txBody>
          <a:bodyPr wrap="none" rtlCol="0">
            <a:spAutoFit/>
          </a:bodyPr>
          <a:lstStyle/>
          <a:p>
            <a:r>
              <a:rPr lang="en-US" sz="2800" b="1" dirty="0" smtClean="0">
                <a:solidFill>
                  <a:prstClr val="black">
                    <a:lumMod val="65000"/>
                    <a:lumOff val="35000"/>
                  </a:prstClr>
                </a:solidFill>
                <a:latin typeface="Calibri" pitchFamily="34" charset="0"/>
                <a:cs typeface="Calibri" pitchFamily="34" charset="0"/>
              </a:rPr>
              <a:t>Principles for (Sustained) Evaluation Use - I</a:t>
            </a:r>
            <a:endParaRPr lang="en-US" sz="2800" b="1" dirty="0">
              <a:solidFill>
                <a:prstClr val="black">
                  <a:lumMod val="65000"/>
                  <a:lumOff val="35000"/>
                </a:prstClr>
              </a:solidFill>
              <a:latin typeface="Calibri" pitchFamily="34" charset="0"/>
              <a:cs typeface="Calibri" pitchFamily="34" charset="0"/>
            </a:endParaRPr>
          </a:p>
        </p:txBody>
      </p:sp>
      <p:sp>
        <p:nvSpPr>
          <p:cNvPr id="17" name="Rounded Rectangle 16"/>
          <p:cNvSpPr/>
          <p:nvPr/>
        </p:nvSpPr>
        <p:spPr>
          <a:xfrm>
            <a:off x="533400" y="4876800"/>
            <a:ext cx="8153400" cy="914400"/>
          </a:xfrm>
          <a:prstGeom prst="roundRect">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Content Placeholder 2"/>
          <p:cNvSpPr txBox="1">
            <a:spLocks/>
          </p:cNvSpPr>
          <p:nvPr/>
        </p:nvSpPr>
        <p:spPr>
          <a:xfrm>
            <a:off x="533400" y="5029200"/>
            <a:ext cx="8153400" cy="6096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lvl="1" indent="0" algn="ctr">
              <a:spcBef>
                <a:spcPct val="0"/>
              </a:spcBef>
              <a:buClr>
                <a:srgbClr val="9B2D1F"/>
              </a:buClr>
              <a:buFont typeface="Wingdings 2"/>
              <a:buNone/>
            </a:pPr>
            <a:r>
              <a:rPr lang="en-US" b="1" dirty="0" smtClean="0">
                <a:solidFill>
                  <a:srgbClr val="E9E5DC"/>
                </a:solidFill>
              </a:rPr>
              <a:t>Understanding Individual Visions</a:t>
            </a:r>
          </a:p>
        </p:txBody>
      </p:sp>
    </p:spTree>
    <p:extLst>
      <p:ext uri="{BB962C8B-B14F-4D97-AF65-F5344CB8AC3E}">
        <p14:creationId xmlns:p14="http://schemas.microsoft.com/office/powerpoint/2010/main" val="939372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76200" y="685800"/>
            <a:ext cx="8382000" cy="152400"/>
          </a:xfrm>
          <a:prstGeom prst="flowChartAlternateProcess">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Footer Placeholder 6"/>
          <p:cNvSpPr>
            <a:spLocks noGrp="1"/>
          </p:cNvSpPr>
          <p:nvPr>
            <p:ph type="ftr" sz="quarter" idx="11"/>
          </p:nvPr>
        </p:nvSpPr>
        <p:spPr>
          <a:xfrm>
            <a:off x="1028700" y="6400800"/>
            <a:ext cx="7391400" cy="457200"/>
          </a:xfrm>
        </p:spPr>
        <p:txBody>
          <a:bodyPr/>
          <a:lstStyle/>
          <a:p>
            <a:pPr algn="ctr"/>
            <a:r>
              <a:rPr lang="en-US" sz="1600" dirty="0" smtClean="0">
                <a:solidFill>
                  <a:srgbClr val="696464"/>
                </a:solidFill>
              </a:rPr>
              <a:t>Shamsah Ebrahim - Leading Edge Advisors - AEA 2012</a:t>
            </a:r>
            <a:endParaRPr lang="en-US" sz="1600" dirty="0">
              <a:solidFill>
                <a:srgbClr val="696464"/>
              </a:solidFill>
            </a:endParaRPr>
          </a:p>
        </p:txBody>
      </p:sp>
      <p:sp>
        <p:nvSpPr>
          <p:cNvPr id="8" name="TextBox 7"/>
          <p:cNvSpPr txBox="1"/>
          <p:nvPr/>
        </p:nvSpPr>
        <p:spPr>
          <a:xfrm>
            <a:off x="457200" y="297619"/>
            <a:ext cx="6647525" cy="523220"/>
          </a:xfrm>
          <a:prstGeom prst="rect">
            <a:avLst/>
          </a:prstGeom>
          <a:noFill/>
        </p:spPr>
        <p:txBody>
          <a:bodyPr wrap="none" rtlCol="0">
            <a:spAutoFit/>
          </a:bodyPr>
          <a:lstStyle/>
          <a:p>
            <a:r>
              <a:rPr lang="en-US" sz="2800" b="1" dirty="0" smtClean="0">
                <a:solidFill>
                  <a:prstClr val="black">
                    <a:lumMod val="65000"/>
                    <a:lumOff val="35000"/>
                  </a:prstClr>
                </a:solidFill>
                <a:latin typeface="Calibri" pitchFamily="34" charset="0"/>
                <a:cs typeface="Calibri" pitchFamily="34" charset="0"/>
              </a:rPr>
              <a:t>Principles for (Sustained) Evaluation Use - I</a:t>
            </a:r>
            <a:endParaRPr lang="en-US" sz="2800" b="1" dirty="0">
              <a:solidFill>
                <a:prstClr val="black">
                  <a:lumMod val="65000"/>
                  <a:lumOff val="35000"/>
                </a:prstClr>
              </a:solidFill>
              <a:latin typeface="Calibri" pitchFamily="34" charset="0"/>
              <a:cs typeface="Calibri" pitchFamily="34" charset="0"/>
            </a:endParaRPr>
          </a:p>
        </p:txBody>
      </p:sp>
      <p:sp>
        <p:nvSpPr>
          <p:cNvPr id="10" name="Title 1"/>
          <p:cNvSpPr>
            <a:spLocks noGrp="1"/>
          </p:cNvSpPr>
          <p:nvPr>
            <p:ph type="title"/>
          </p:nvPr>
        </p:nvSpPr>
        <p:spPr>
          <a:xfrm>
            <a:off x="762000" y="990600"/>
            <a:ext cx="7924800" cy="1143000"/>
          </a:xfrm>
        </p:spPr>
        <p:txBody>
          <a:bodyPr>
            <a:normAutofit/>
          </a:bodyPr>
          <a:lstStyle/>
          <a:p>
            <a:r>
              <a:rPr lang="en-US" sz="3600" b="1" dirty="0" smtClean="0">
                <a:solidFill>
                  <a:schemeClr val="accent1"/>
                </a:solidFill>
              </a:rPr>
              <a:t>Safe Dialogue: </a:t>
            </a:r>
            <a:r>
              <a:rPr lang="en-US" sz="3600" b="1" dirty="0" smtClean="0">
                <a:solidFill>
                  <a:schemeClr val="accent2"/>
                </a:solidFill>
              </a:rPr>
              <a:t>Group </a:t>
            </a:r>
            <a:endParaRPr lang="en-US" sz="3600" b="1" dirty="0">
              <a:solidFill>
                <a:schemeClr val="accent2"/>
              </a:solidFill>
              <a:latin typeface="Calibri" pitchFamily="34" charset="0"/>
              <a:cs typeface="Calibri" pitchFamily="34" charset="0"/>
            </a:endParaRPr>
          </a:p>
        </p:txBody>
      </p:sp>
      <p:sp>
        <p:nvSpPr>
          <p:cNvPr id="11" name="Rounded Rectangle 10"/>
          <p:cNvSpPr/>
          <p:nvPr/>
        </p:nvSpPr>
        <p:spPr>
          <a:xfrm>
            <a:off x="533400" y="5029200"/>
            <a:ext cx="8153400" cy="914400"/>
          </a:xfrm>
          <a:prstGeom prst="roundRect">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Content Placeholder 2"/>
          <p:cNvSpPr txBox="1">
            <a:spLocks/>
          </p:cNvSpPr>
          <p:nvPr/>
        </p:nvSpPr>
        <p:spPr>
          <a:xfrm>
            <a:off x="533400" y="5181600"/>
            <a:ext cx="8153400" cy="6858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lvl="1" indent="0" algn="ctr">
              <a:spcBef>
                <a:spcPct val="0"/>
              </a:spcBef>
              <a:buClr>
                <a:srgbClr val="9B2D1F"/>
              </a:buClr>
              <a:buFont typeface="Wingdings 2"/>
              <a:buNone/>
            </a:pPr>
            <a:r>
              <a:rPr lang="en-US" b="1" dirty="0" smtClean="0">
                <a:solidFill>
                  <a:srgbClr val="E9E5DC"/>
                </a:solidFill>
              </a:rPr>
              <a:t>Pulling it all together – One Vision to Rule Them All</a:t>
            </a:r>
          </a:p>
          <a:p>
            <a:pPr marL="0" indent="0">
              <a:buClr>
                <a:srgbClr val="D34817"/>
              </a:buClr>
              <a:buFont typeface="Wingdings 2"/>
              <a:buNone/>
            </a:pPr>
            <a:endParaRPr lang="en-US" sz="2400" dirty="0">
              <a:solidFill>
                <a:prstClr val="black"/>
              </a:solidFill>
            </a:endParaRPr>
          </a:p>
        </p:txBody>
      </p:sp>
      <p:sp>
        <p:nvSpPr>
          <p:cNvPr id="13" name="Content Placeholder 2"/>
          <p:cNvSpPr txBox="1">
            <a:spLocks/>
          </p:cNvSpPr>
          <p:nvPr/>
        </p:nvSpPr>
        <p:spPr>
          <a:xfrm>
            <a:off x="838200" y="1600200"/>
            <a:ext cx="8153400" cy="46482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320040" lvl="1" indent="0">
              <a:buClr>
                <a:srgbClr val="9B2D1F"/>
              </a:buClr>
              <a:buFont typeface="Wingdings 2"/>
              <a:buNone/>
            </a:pPr>
            <a:r>
              <a:rPr lang="en-US" sz="2800" b="1" dirty="0" smtClean="0">
                <a:solidFill>
                  <a:prstClr val="black"/>
                </a:solidFill>
                <a:latin typeface="Franklin Gothic Book"/>
              </a:rPr>
              <a:t> </a:t>
            </a:r>
          </a:p>
          <a:p>
            <a:pPr lvl="1">
              <a:buClr>
                <a:srgbClr val="9B2D1F"/>
              </a:buClr>
            </a:pPr>
            <a:r>
              <a:rPr lang="en-US" dirty="0">
                <a:solidFill>
                  <a:prstClr val="black"/>
                </a:solidFill>
              </a:rPr>
              <a:t>One Room</a:t>
            </a:r>
          </a:p>
          <a:p>
            <a:pPr lvl="2">
              <a:buClr>
                <a:srgbClr val="D34817">
                  <a:tint val="60000"/>
                </a:srgbClr>
              </a:buClr>
            </a:pPr>
            <a:r>
              <a:rPr lang="en-US" dirty="0">
                <a:solidFill>
                  <a:prstClr val="black"/>
                </a:solidFill>
              </a:rPr>
              <a:t>equal voice, all first-hand information</a:t>
            </a:r>
          </a:p>
          <a:p>
            <a:pPr lvl="1">
              <a:buClr>
                <a:srgbClr val="9B2D1F"/>
              </a:buClr>
            </a:pPr>
            <a:r>
              <a:rPr lang="en-US" dirty="0" smtClean="0">
                <a:solidFill>
                  <a:prstClr val="black"/>
                </a:solidFill>
              </a:rPr>
              <a:t>Structured </a:t>
            </a:r>
            <a:r>
              <a:rPr lang="en-US" dirty="0">
                <a:solidFill>
                  <a:prstClr val="black"/>
                </a:solidFill>
              </a:rPr>
              <a:t>Facilitation</a:t>
            </a:r>
          </a:p>
          <a:p>
            <a:pPr lvl="2">
              <a:buClr>
                <a:srgbClr val="D34817">
                  <a:tint val="60000"/>
                </a:srgbClr>
              </a:buClr>
            </a:pPr>
            <a:r>
              <a:rPr lang="en-US" dirty="0" smtClean="0">
                <a:solidFill>
                  <a:prstClr val="black"/>
                </a:solidFill>
              </a:rPr>
              <a:t>Common objective, common process</a:t>
            </a:r>
          </a:p>
          <a:p>
            <a:pPr lvl="1">
              <a:buClr>
                <a:srgbClr val="9B2D1F"/>
              </a:buClr>
            </a:pPr>
            <a:r>
              <a:rPr lang="en-US" dirty="0" smtClean="0">
                <a:solidFill>
                  <a:prstClr val="black"/>
                </a:solidFill>
              </a:rPr>
              <a:t>Ground Rules</a:t>
            </a:r>
          </a:p>
          <a:p>
            <a:pPr lvl="2">
              <a:buClr>
                <a:srgbClr val="D34817">
                  <a:tint val="60000"/>
                </a:srgbClr>
              </a:buClr>
            </a:pPr>
            <a:r>
              <a:rPr lang="en-US" dirty="0" smtClean="0">
                <a:solidFill>
                  <a:prstClr val="black"/>
                </a:solidFill>
              </a:rPr>
              <a:t>Respect, professionalism, preparedness, engagement</a:t>
            </a:r>
          </a:p>
          <a:p>
            <a:pPr marL="0" indent="0">
              <a:buClr>
                <a:srgbClr val="D34817"/>
              </a:buClr>
              <a:buFont typeface="Wingdings 2"/>
              <a:buNone/>
            </a:pPr>
            <a:endParaRPr lang="en-US" sz="2400" dirty="0">
              <a:solidFill>
                <a:prstClr val="black"/>
              </a:solidFill>
            </a:endParaRPr>
          </a:p>
        </p:txBody>
      </p:sp>
    </p:spTree>
    <p:extLst>
      <p:ext uri="{BB962C8B-B14F-4D97-AF65-F5344CB8AC3E}">
        <p14:creationId xmlns:p14="http://schemas.microsoft.com/office/powerpoint/2010/main" val="1578625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560614" y="5029200"/>
            <a:ext cx="8153400" cy="914400"/>
          </a:xfrm>
          <a:prstGeom prst="roundRect">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560614" y="1295400"/>
            <a:ext cx="7924800" cy="1143000"/>
          </a:xfrm>
        </p:spPr>
        <p:txBody>
          <a:bodyPr>
            <a:normAutofit/>
          </a:bodyPr>
          <a:lstStyle/>
          <a:p>
            <a:r>
              <a:rPr lang="en-US" sz="3600" b="1" dirty="0" smtClean="0">
                <a:solidFill>
                  <a:schemeClr val="accent1"/>
                </a:solidFill>
              </a:rPr>
              <a:t>Benevolent Skepticism</a:t>
            </a:r>
            <a:endParaRPr lang="en-US" sz="3600" b="1" dirty="0">
              <a:solidFill>
                <a:schemeClr val="accent1"/>
              </a:solidFill>
            </a:endParaRPr>
          </a:p>
        </p:txBody>
      </p:sp>
      <p:sp>
        <p:nvSpPr>
          <p:cNvPr id="3" name="Content Placeholder 2"/>
          <p:cNvSpPr>
            <a:spLocks noGrp="1"/>
          </p:cNvSpPr>
          <p:nvPr>
            <p:ph sz="quarter" idx="1"/>
          </p:nvPr>
        </p:nvSpPr>
        <p:spPr>
          <a:xfrm>
            <a:off x="685800" y="5029200"/>
            <a:ext cx="8153400" cy="1219200"/>
          </a:xfrm>
        </p:spPr>
        <p:txBody>
          <a:bodyPr>
            <a:normAutofit/>
          </a:bodyPr>
          <a:lstStyle/>
          <a:p>
            <a:pPr marL="0" lvl="1" indent="0">
              <a:spcBef>
                <a:spcPct val="0"/>
              </a:spcBef>
              <a:buNone/>
            </a:pPr>
            <a:r>
              <a:rPr lang="en-US" b="1" dirty="0" smtClean="0">
                <a:solidFill>
                  <a:schemeClr val="bg2"/>
                </a:solidFill>
              </a:rPr>
              <a:t>What </a:t>
            </a:r>
            <a:r>
              <a:rPr lang="en-US" b="1" dirty="0">
                <a:solidFill>
                  <a:schemeClr val="bg2"/>
                </a:solidFill>
              </a:rPr>
              <a:t>do we really want to know?  </a:t>
            </a:r>
          </a:p>
          <a:p>
            <a:pPr marL="0" lvl="1" indent="0">
              <a:spcBef>
                <a:spcPct val="0"/>
              </a:spcBef>
              <a:buNone/>
            </a:pPr>
            <a:r>
              <a:rPr lang="en-US" b="1" dirty="0" smtClean="0">
                <a:solidFill>
                  <a:schemeClr val="bg2"/>
                </a:solidFill>
              </a:rPr>
              <a:t> 	How </a:t>
            </a:r>
            <a:r>
              <a:rPr lang="en-US" b="1" dirty="0">
                <a:solidFill>
                  <a:schemeClr val="bg2"/>
                </a:solidFill>
              </a:rPr>
              <a:t>is it going to help us with </a:t>
            </a:r>
            <a:r>
              <a:rPr lang="en-US" b="1" dirty="0" smtClean="0">
                <a:solidFill>
                  <a:schemeClr val="bg2"/>
                </a:solidFill>
              </a:rPr>
              <a:t>decision-making?</a:t>
            </a:r>
            <a:endParaRPr lang="en-US" b="1" dirty="0">
              <a:solidFill>
                <a:schemeClr val="bg2"/>
              </a:solidFill>
            </a:endParaRPr>
          </a:p>
          <a:p>
            <a:pPr marL="0" indent="0">
              <a:buNone/>
            </a:pPr>
            <a:endParaRPr lang="en-US" sz="2400" dirty="0"/>
          </a:p>
        </p:txBody>
      </p:sp>
      <p:sp>
        <p:nvSpPr>
          <p:cNvPr id="4" name="Flowchart: Alternate Process 3"/>
          <p:cNvSpPr/>
          <p:nvPr/>
        </p:nvSpPr>
        <p:spPr>
          <a:xfrm>
            <a:off x="76200" y="685800"/>
            <a:ext cx="8382000" cy="152400"/>
          </a:xfrm>
          <a:prstGeom prst="flowChartAlternateProcess">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457200" y="297619"/>
            <a:ext cx="6647525" cy="523220"/>
          </a:xfrm>
          <a:prstGeom prst="rect">
            <a:avLst/>
          </a:prstGeom>
          <a:noFill/>
        </p:spPr>
        <p:txBody>
          <a:bodyPr wrap="none" rtlCol="0">
            <a:spAutoFit/>
          </a:bodyPr>
          <a:lstStyle/>
          <a:p>
            <a:r>
              <a:rPr lang="en-US" sz="2800" b="1" dirty="0" smtClean="0">
                <a:solidFill>
                  <a:prstClr val="black">
                    <a:lumMod val="65000"/>
                    <a:lumOff val="35000"/>
                  </a:prstClr>
                </a:solidFill>
                <a:latin typeface="Calibri" pitchFamily="34" charset="0"/>
                <a:cs typeface="Calibri" pitchFamily="34" charset="0"/>
              </a:rPr>
              <a:t>Principles for (Sustained) Evaluation Use - II</a:t>
            </a:r>
            <a:endParaRPr lang="en-US" sz="2800" b="1" dirty="0">
              <a:solidFill>
                <a:prstClr val="black">
                  <a:lumMod val="65000"/>
                  <a:lumOff val="35000"/>
                </a:prstClr>
              </a:solidFill>
              <a:latin typeface="Calibri" pitchFamily="34" charset="0"/>
              <a:cs typeface="Calibri" pitchFamily="34" charset="0"/>
            </a:endParaRPr>
          </a:p>
        </p:txBody>
      </p:sp>
      <p:sp>
        <p:nvSpPr>
          <p:cNvPr id="7" name="Footer Placeholder 6"/>
          <p:cNvSpPr>
            <a:spLocks noGrp="1"/>
          </p:cNvSpPr>
          <p:nvPr>
            <p:ph type="ftr" sz="quarter" idx="11"/>
          </p:nvPr>
        </p:nvSpPr>
        <p:spPr>
          <a:xfrm>
            <a:off x="1028700" y="6400800"/>
            <a:ext cx="7391400" cy="457200"/>
          </a:xfrm>
        </p:spPr>
        <p:txBody>
          <a:bodyPr/>
          <a:lstStyle/>
          <a:p>
            <a:pPr algn="ctr"/>
            <a:r>
              <a:rPr lang="en-US" sz="1600" dirty="0" smtClean="0">
                <a:solidFill>
                  <a:srgbClr val="696464"/>
                </a:solidFill>
              </a:rPr>
              <a:t>Shamsah Ebrahim - Leading Edge Advisors - AEA 2012</a:t>
            </a:r>
            <a:endParaRPr lang="en-US" sz="1600" dirty="0">
              <a:solidFill>
                <a:srgbClr val="696464"/>
              </a:solidFill>
            </a:endParaRPr>
          </a:p>
        </p:txBody>
      </p:sp>
      <p:sp>
        <p:nvSpPr>
          <p:cNvPr id="10" name="Content Placeholder 2"/>
          <p:cNvSpPr txBox="1">
            <a:spLocks/>
          </p:cNvSpPr>
          <p:nvPr/>
        </p:nvSpPr>
        <p:spPr>
          <a:xfrm>
            <a:off x="685800" y="2438400"/>
            <a:ext cx="8153400" cy="25908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lvl="1">
              <a:spcBef>
                <a:spcPts val="0"/>
              </a:spcBef>
              <a:buClr>
                <a:srgbClr val="9B2D1F"/>
              </a:buClr>
            </a:pPr>
            <a:r>
              <a:rPr lang="en-US" dirty="0" smtClean="0">
                <a:solidFill>
                  <a:prstClr val="black"/>
                </a:solidFill>
              </a:rPr>
              <a:t>Why are we doing this?</a:t>
            </a:r>
          </a:p>
          <a:p>
            <a:pPr lvl="1">
              <a:spcBef>
                <a:spcPts val="0"/>
              </a:spcBef>
              <a:buClr>
                <a:srgbClr val="9B2D1F"/>
              </a:buClr>
            </a:pPr>
            <a:r>
              <a:rPr lang="en-US" dirty="0" smtClean="0">
                <a:solidFill>
                  <a:prstClr val="black"/>
                </a:solidFill>
              </a:rPr>
              <a:t>How will it help us achieve our desired outcomes?</a:t>
            </a:r>
          </a:p>
          <a:p>
            <a:pPr lvl="1">
              <a:spcBef>
                <a:spcPts val="0"/>
              </a:spcBef>
              <a:buClr>
                <a:srgbClr val="9B2D1F"/>
              </a:buClr>
            </a:pPr>
            <a:r>
              <a:rPr lang="en-US" dirty="0" smtClean="0">
                <a:solidFill>
                  <a:prstClr val="black"/>
                </a:solidFill>
              </a:rPr>
              <a:t>What should we measure to ensure that we’re on track?   WHY?  </a:t>
            </a:r>
          </a:p>
        </p:txBody>
      </p:sp>
    </p:spTree>
    <p:extLst>
      <p:ext uri="{BB962C8B-B14F-4D97-AF65-F5344CB8AC3E}">
        <p14:creationId xmlns:p14="http://schemas.microsoft.com/office/powerpoint/2010/main" val="1241246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t>Purposes of Session</a:t>
            </a:r>
            <a:endParaRPr lang="en-US" sz="4800" b="1" dirty="0"/>
          </a:p>
        </p:txBody>
      </p:sp>
      <p:sp>
        <p:nvSpPr>
          <p:cNvPr id="3" name="Content Placeholder 2"/>
          <p:cNvSpPr>
            <a:spLocks noGrp="1"/>
          </p:cNvSpPr>
          <p:nvPr>
            <p:ph sz="quarter" idx="1"/>
          </p:nvPr>
        </p:nvSpPr>
        <p:spPr/>
        <p:txBody>
          <a:bodyPr>
            <a:normAutofit lnSpcReduction="10000"/>
          </a:bodyPr>
          <a:lstStyle/>
          <a:p>
            <a:pPr marL="514350" indent="-514350">
              <a:buFont typeface="+mj-lt"/>
              <a:buAutoNum type="arabicPeriod"/>
            </a:pPr>
            <a:r>
              <a:rPr lang="en-US" sz="3200" dirty="0" smtClean="0"/>
              <a:t>Highlight strategies for promoting evaluation use in the nonprofit sector</a:t>
            </a:r>
          </a:p>
          <a:p>
            <a:pPr marL="514350" indent="-514350">
              <a:buFont typeface="+mj-lt"/>
              <a:buAutoNum type="arabicPeriod"/>
            </a:pPr>
            <a:endParaRPr lang="en-US" sz="3200" dirty="0"/>
          </a:p>
          <a:p>
            <a:pPr marL="514350" indent="-514350">
              <a:buFont typeface="+mj-lt"/>
              <a:buAutoNum type="arabicPeriod"/>
            </a:pPr>
            <a:r>
              <a:rPr lang="en-US" sz="3200" dirty="0" smtClean="0"/>
              <a:t>Engage in a discussion around strategies for promoting evaluation use</a:t>
            </a:r>
          </a:p>
          <a:p>
            <a:endParaRPr lang="en-US" sz="3200" dirty="0" smtClean="0"/>
          </a:p>
          <a:p>
            <a:r>
              <a:rPr lang="en-US" sz="2800" dirty="0" smtClean="0"/>
              <a:t>Focus on both micro-level to macro-level strategies</a:t>
            </a:r>
            <a:endParaRPr lang="en-US" sz="2800" dirty="0"/>
          </a:p>
        </p:txBody>
      </p:sp>
    </p:spTree>
    <p:extLst>
      <p:ext uri="{BB962C8B-B14F-4D97-AF65-F5344CB8AC3E}">
        <p14:creationId xmlns:p14="http://schemas.microsoft.com/office/powerpoint/2010/main" val="1891919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1905000"/>
            <a:ext cx="8153400" cy="4648200"/>
          </a:xfrm>
        </p:spPr>
        <p:txBody>
          <a:bodyPr>
            <a:normAutofit/>
          </a:bodyPr>
          <a:lstStyle/>
          <a:p>
            <a:pPr marL="320040" lvl="1" indent="0">
              <a:buNone/>
            </a:pPr>
            <a:r>
              <a:rPr lang="en-US" sz="2800" b="1" dirty="0" smtClean="0">
                <a:latin typeface="+mj-lt"/>
              </a:rPr>
              <a:t> </a:t>
            </a:r>
            <a:endParaRPr lang="en-US" sz="2800" b="1" dirty="0">
              <a:latin typeface="+mj-lt"/>
            </a:endParaRPr>
          </a:p>
          <a:p>
            <a:pPr lvl="1"/>
            <a:r>
              <a:rPr lang="en-US" dirty="0" smtClean="0"/>
              <a:t>Budget time for engagement</a:t>
            </a:r>
          </a:p>
          <a:p>
            <a:pPr lvl="1"/>
            <a:r>
              <a:rPr lang="en-US" dirty="0" smtClean="0"/>
              <a:t>Budget time for internalization </a:t>
            </a:r>
          </a:p>
          <a:p>
            <a:pPr lvl="1"/>
            <a:r>
              <a:rPr lang="en-US" dirty="0" smtClean="0"/>
              <a:t>Budget time for application and reflection</a:t>
            </a:r>
            <a:endParaRPr lang="en-US" dirty="0"/>
          </a:p>
          <a:p>
            <a:pPr marL="0" indent="0">
              <a:buNone/>
            </a:pPr>
            <a:endParaRPr lang="en-US" sz="2400" dirty="0"/>
          </a:p>
        </p:txBody>
      </p:sp>
      <p:sp>
        <p:nvSpPr>
          <p:cNvPr id="4" name="Flowchart: Alternate Process 3"/>
          <p:cNvSpPr/>
          <p:nvPr/>
        </p:nvSpPr>
        <p:spPr>
          <a:xfrm>
            <a:off x="76200" y="685800"/>
            <a:ext cx="8382000" cy="152400"/>
          </a:xfrm>
          <a:prstGeom prst="flowChartAlternateProcess">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Footer Placeholder 6"/>
          <p:cNvSpPr>
            <a:spLocks noGrp="1"/>
          </p:cNvSpPr>
          <p:nvPr>
            <p:ph type="ftr" sz="quarter" idx="11"/>
          </p:nvPr>
        </p:nvSpPr>
        <p:spPr>
          <a:xfrm>
            <a:off x="1028700" y="6400800"/>
            <a:ext cx="7391400" cy="457200"/>
          </a:xfrm>
        </p:spPr>
        <p:txBody>
          <a:bodyPr/>
          <a:lstStyle/>
          <a:p>
            <a:pPr algn="ctr"/>
            <a:r>
              <a:rPr lang="en-US" sz="1600" dirty="0" smtClean="0">
                <a:solidFill>
                  <a:srgbClr val="696464"/>
                </a:solidFill>
              </a:rPr>
              <a:t>Shamsah Ebrahim - Leading Edge Advisors - AEA 2012</a:t>
            </a:r>
            <a:endParaRPr lang="en-US" sz="1600" dirty="0">
              <a:solidFill>
                <a:srgbClr val="696464"/>
              </a:solidFill>
            </a:endParaRPr>
          </a:p>
        </p:txBody>
      </p:sp>
      <p:sp>
        <p:nvSpPr>
          <p:cNvPr id="13" name="Title 1"/>
          <p:cNvSpPr>
            <a:spLocks noGrp="1"/>
          </p:cNvSpPr>
          <p:nvPr>
            <p:ph type="title"/>
          </p:nvPr>
        </p:nvSpPr>
        <p:spPr>
          <a:xfrm>
            <a:off x="762000" y="1295400"/>
            <a:ext cx="7924800" cy="1143000"/>
          </a:xfrm>
        </p:spPr>
        <p:txBody>
          <a:bodyPr>
            <a:normAutofit/>
          </a:bodyPr>
          <a:lstStyle/>
          <a:p>
            <a:r>
              <a:rPr lang="en-US" sz="3600" b="1" dirty="0" smtClean="0">
                <a:solidFill>
                  <a:schemeClr val="accent1"/>
                </a:solidFill>
              </a:rPr>
              <a:t>Adequate Time</a:t>
            </a:r>
            <a:endParaRPr lang="en-US" sz="3600" b="1" dirty="0">
              <a:solidFill>
                <a:schemeClr val="accent2"/>
              </a:solidFill>
              <a:latin typeface="Calibri" pitchFamily="34" charset="0"/>
              <a:cs typeface="Calibri" pitchFamily="34" charset="0"/>
            </a:endParaRPr>
          </a:p>
        </p:txBody>
      </p:sp>
      <p:sp>
        <p:nvSpPr>
          <p:cNvPr id="15" name="TextBox 14"/>
          <p:cNvSpPr txBox="1"/>
          <p:nvPr/>
        </p:nvSpPr>
        <p:spPr>
          <a:xfrm>
            <a:off x="457200" y="297619"/>
            <a:ext cx="6743706" cy="523220"/>
          </a:xfrm>
          <a:prstGeom prst="rect">
            <a:avLst/>
          </a:prstGeom>
          <a:noFill/>
        </p:spPr>
        <p:txBody>
          <a:bodyPr wrap="none" rtlCol="0">
            <a:spAutoFit/>
          </a:bodyPr>
          <a:lstStyle/>
          <a:p>
            <a:r>
              <a:rPr lang="en-US" sz="2800" b="1" dirty="0" smtClean="0">
                <a:solidFill>
                  <a:prstClr val="black">
                    <a:lumMod val="65000"/>
                    <a:lumOff val="35000"/>
                  </a:prstClr>
                </a:solidFill>
                <a:latin typeface="Calibri" pitchFamily="34" charset="0"/>
                <a:cs typeface="Calibri" pitchFamily="34" charset="0"/>
              </a:rPr>
              <a:t>Principles for (Sustained) Evaluation Use - III</a:t>
            </a:r>
            <a:endParaRPr lang="en-US" sz="2800" b="1" dirty="0">
              <a:solidFill>
                <a:prstClr val="black">
                  <a:lumMod val="65000"/>
                  <a:lumOff val="35000"/>
                </a:prstClr>
              </a:solidFill>
              <a:latin typeface="Calibri" pitchFamily="34" charset="0"/>
              <a:cs typeface="Calibri" pitchFamily="34" charset="0"/>
            </a:endParaRPr>
          </a:p>
        </p:txBody>
      </p:sp>
      <p:sp>
        <p:nvSpPr>
          <p:cNvPr id="17" name="Rounded Rectangle 16"/>
          <p:cNvSpPr/>
          <p:nvPr/>
        </p:nvSpPr>
        <p:spPr>
          <a:xfrm>
            <a:off x="533400" y="4876800"/>
            <a:ext cx="8153400" cy="914400"/>
          </a:xfrm>
          <a:prstGeom prst="roundRect">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Content Placeholder 2"/>
          <p:cNvSpPr txBox="1">
            <a:spLocks/>
          </p:cNvSpPr>
          <p:nvPr/>
        </p:nvSpPr>
        <p:spPr>
          <a:xfrm>
            <a:off x="533400" y="5029200"/>
            <a:ext cx="8153400" cy="6096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lvl="1" indent="0" algn="ctr">
              <a:spcBef>
                <a:spcPct val="0"/>
              </a:spcBef>
              <a:buClr>
                <a:srgbClr val="9B2D1F"/>
              </a:buClr>
              <a:buFont typeface="Wingdings 2"/>
              <a:buNone/>
            </a:pPr>
            <a:r>
              <a:rPr lang="en-US" b="1" dirty="0" smtClean="0">
                <a:solidFill>
                  <a:srgbClr val="E9E5DC"/>
                </a:solidFill>
              </a:rPr>
              <a:t>Just checking the box is NOT an option</a:t>
            </a:r>
          </a:p>
        </p:txBody>
      </p:sp>
    </p:spTree>
    <p:extLst>
      <p:ext uri="{BB962C8B-B14F-4D97-AF65-F5344CB8AC3E}">
        <p14:creationId xmlns:p14="http://schemas.microsoft.com/office/powerpoint/2010/main" val="11460110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1905000"/>
            <a:ext cx="8153400" cy="4648200"/>
          </a:xfrm>
        </p:spPr>
        <p:txBody>
          <a:bodyPr>
            <a:normAutofit/>
          </a:bodyPr>
          <a:lstStyle/>
          <a:p>
            <a:pPr marL="320040" lvl="1" indent="0">
              <a:buNone/>
            </a:pPr>
            <a:r>
              <a:rPr lang="en-US" sz="2800" b="1" dirty="0" smtClean="0">
                <a:latin typeface="+mj-lt"/>
              </a:rPr>
              <a:t> </a:t>
            </a:r>
            <a:endParaRPr lang="en-US" sz="2800" b="1" dirty="0">
              <a:latin typeface="+mj-lt"/>
            </a:endParaRPr>
          </a:p>
          <a:p>
            <a:pPr lvl="1"/>
            <a:r>
              <a:rPr lang="en-US" dirty="0" smtClean="0"/>
              <a:t>Define Roles  </a:t>
            </a:r>
          </a:p>
          <a:p>
            <a:pPr lvl="4"/>
            <a:r>
              <a:rPr lang="en-US" dirty="0" smtClean="0"/>
              <a:t>What </a:t>
            </a:r>
            <a:r>
              <a:rPr lang="en-US" dirty="0"/>
              <a:t>do YOU </a:t>
            </a:r>
            <a:r>
              <a:rPr lang="en-US" dirty="0" smtClean="0"/>
              <a:t>want to </a:t>
            </a:r>
            <a:r>
              <a:rPr lang="en-US" dirty="0"/>
              <a:t>know?  Why do you want to know it?  </a:t>
            </a:r>
            <a:endParaRPr lang="en-US" dirty="0" smtClean="0"/>
          </a:p>
          <a:p>
            <a:pPr lvl="1"/>
            <a:r>
              <a:rPr lang="en-US" dirty="0" smtClean="0"/>
              <a:t>Define Responsibility </a:t>
            </a:r>
          </a:p>
          <a:p>
            <a:pPr lvl="4"/>
            <a:r>
              <a:rPr lang="en-US" dirty="0" smtClean="0"/>
              <a:t>What </a:t>
            </a:r>
            <a:r>
              <a:rPr lang="en-US" dirty="0"/>
              <a:t>will you do about it</a:t>
            </a:r>
            <a:r>
              <a:rPr lang="en-US" dirty="0" smtClean="0"/>
              <a:t>?</a:t>
            </a:r>
          </a:p>
          <a:p>
            <a:pPr lvl="1"/>
            <a:endParaRPr lang="en-US" dirty="0"/>
          </a:p>
        </p:txBody>
      </p:sp>
      <p:sp>
        <p:nvSpPr>
          <p:cNvPr id="4" name="Flowchart: Alternate Process 3"/>
          <p:cNvSpPr/>
          <p:nvPr/>
        </p:nvSpPr>
        <p:spPr>
          <a:xfrm>
            <a:off x="76200" y="685800"/>
            <a:ext cx="8382000" cy="152400"/>
          </a:xfrm>
          <a:prstGeom prst="flowChartAlternateProcess">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Footer Placeholder 6"/>
          <p:cNvSpPr>
            <a:spLocks noGrp="1"/>
          </p:cNvSpPr>
          <p:nvPr>
            <p:ph type="ftr" sz="quarter" idx="11"/>
          </p:nvPr>
        </p:nvSpPr>
        <p:spPr>
          <a:xfrm>
            <a:off x="1028700" y="6400800"/>
            <a:ext cx="7391400" cy="457200"/>
          </a:xfrm>
        </p:spPr>
        <p:txBody>
          <a:bodyPr/>
          <a:lstStyle/>
          <a:p>
            <a:pPr algn="ctr"/>
            <a:r>
              <a:rPr lang="en-US" sz="1600" dirty="0" smtClean="0">
                <a:solidFill>
                  <a:srgbClr val="696464"/>
                </a:solidFill>
              </a:rPr>
              <a:t>Shamsah Ebrahim - Leading Edge Advisors - AEA 2012</a:t>
            </a:r>
            <a:endParaRPr lang="en-US" sz="1600" dirty="0">
              <a:solidFill>
                <a:srgbClr val="696464"/>
              </a:solidFill>
            </a:endParaRPr>
          </a:p>
        </p:txBody>
      </p:sp>
      <p:sp>
        <p:nvSpPr>
          <p:cNvPr id="13" name="Title 1"/>
          <p:cNvSpPr>
            <a:spLocks noGrp="1"/>
          </p:cNvSpPr>
          <p:nvPr>
            <p:ph type="title"/>
          </p:nvPr>
        </p:nvSpPr>
        <p:spPr>
          <a:xfrm>
            <a:off x="762000" y="1295400"/>
            <a:ext cx="7924800" cy="1143000"/>
          </a:xfrm>
        </p:spPr>
        <p:txBody>
          <a:bodyPr>
            <a:normAutofit/>
          </a:bodyPr>
          <a:lstStyle/>
          <a:p>
            <a:r>
              <a:rPr lang="en-US" sz="3600" b="1" dirty="0" smtClean="0">
                <a:solidFill>
                  <a:schemeClr val="accent1"/>
                </a:solidFill>
              </a:rPr>
              <a:t>Distributed Ownership</a:t>
            </a:r>
            <a:endParaRPr lang="en-US" sz="3600" b="1" dirty="0">
              <a:solidFill>
                <a:schemeClr val="accent2"/>
              </a:solidFill>
              <a:latin typeface="Calibri" pitchFamily="34" charset="0"/>
              <a:cs typeface="Calibri" pitchFamily="34" charset="0"/>
            </a:endParaRPr>
          </a:p>
        </p:txBody>
      </p:sp>
      <p:sp>
        <p:nvSpPr>
          <p:cNvPr id="15" name="TextBox 14"/>
          <p:cNvSpPr txBox="1"/>
          <p:nvPr/>
        </p:nvSpPr>
        <p:spPr>
          <a:xfrm>
            <a:off x="457200" y="297619"/>
            <a:ext cx="6762942" cy="523220"/>
          </a:xfrm>
          <a:prstGeom prst="rect">
            <a:avLst/>
          </a:prstGeom>
          <a:noFill/>
        </p:spPr>
        <p:txBody>
          <a:bodyPr wrap="none" rtlCol="0">
            <a:spAutoFit/>
          </a:bodyPr>
          <a:lstStyle/>
          <a:p>
            <a:r>
              <a:rPr lang="en-US" sz="2800" b="1" dirty="0" smtClean="0">
                <a:solidFill>
                  <a:prstClr val="black">
                    <a:lumMod val="65000"/>
                    <a:lumOff val="35000"/>
                  </a:prstClr>
                </a:solidFill>
                <a:latin typeface="Calibri" pitchFamily="34" charset="0"/>
                <a:cs typeface="Calibri" pitchFamily="34" charset="0"/>
              </a:rPr>
              <a:t>Principles for (Sustained) Evaluation Use - IV</a:t>
            </a:r>
            <a:endParaRPr lang="en-US" sz="2800" b="1" dirty="0">
              <a:solidFill>
                <a:prstClr val="black">
                  <a:lumMod val="65000"/>
                  <a:lumOff val="35000"/>
                </a:prstClr>
              </a:solidFill>
              <a:latin typeface="Calibri" pitchFamily="34" charset="0"/>
              <a:cs typeface="Calibri" pitchFamily="34" charset="0"/>
            </a:endParaRPr>
          </a:p>
        </p:txBody>
      </p:sp>
      <p:sp>
        <p:nvSpPr>
          <p:cNvPr id="17" name="Rounded Rectangle 16"/>
          <p:cNvSpPr/>
          <p:nvPr/>
        </p:nvSpPr>
        <p:spPr>
          <a:xfrm>
            <a:off x="533400" y="4876800"/>
            <a:ext cx="8153400" cy="914400"/>
          </a:xfrm>
          <a:prstGeom prst="roundRect">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Content Placeholder 2"/>
          <p:cNvSpPr txBox="1">
            <a:spLocks/>
          </p:cNvSpPr>
          <p:nvPr/>
        </p:nvSpPr>
        <p:spPr>
          <a:xfrm>
            <a:off x="533400" y="5029200"/>
            <a:ext cx="8153400" cy="6096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lvl="1" indent="0" algn="ctr">
              <a:spcBef>
                <a:spcPct val="0"/>
              </a:spcBef>
              <a:buClr>
                <a:srgbClr val="9B2D1F"/>
              </a:buClr>
              <a:buFont typeface="Wingdings 2"/>
              <a:buNone/>
            </a:pPr>
            <a:r>
              <a:rPr lang="en-US" b="1" dirty="0" smtClean="0">
                <a:solidFill>
                  <a:srgbClr val="E9E5DC"/>
                </a:solidFill>
              </a:rPr>
              <a:t>What will you take accountability for?</a:t>
            </a:r>
          </a:p>
        </p:txBody>
      </p:sp>
    </p:spTree>
    <p:extLst>
      <p:ext uri="{BB962C8B-B14F-4D97-AF65-F5344CB8AC3E}">
        <p14:creationId xmlns:p14="http://schemas.microsoft.com/office/powerpoint/2010/main" val="23697130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143000" y="1905000"/>
            <a:ext cx="7772400" cy="4648200"/>
          </a:xfrm>
        </p:spPr>
        <p:txBody>
          <a:bodyPr>
            <a:normAutofit/>
          </a:bodyPr>
          <a:lstStyle/>
          <a:p>
            <a:pPr marL="320040" lvl="1" indent="0">
              <a:buNone/>
            </a:pPr>
            <a:r>
              <a:rPr lang="en-US" sz="2800" b="1" dirty="0" smtClean="0">
                <a:latin typeface="+mj-lt"/>
              </a:rPr>
              <a:t> </a:t>
            </a:r>
            <a:endParaRPr lang="en-US" sz="2800" b="1" dirty="0">
              <a:latin typeface="+mj-lt"/>
            </a:endParaRPr>
          </a:p>
          <a:p>
            <a:r>
              <a:rPr lang="en-US" sz="2400" dirty="0" smtClean="0"/>
              <a:t>Activities of the organization may change</a:t>
            </a:r>
          </a:p>
          <a:p>
            <a:r>
              <a:rPr lang="en-US" sz="2400" dirty="0" smtClean="0"/>
              <a:t>Metrics may change</a:t>
            </a:r>
          </a:p>
          <a:p>
            <a:r>
              <a:rPr lang="en-US" sz="2400" dirty="0" smtClean="0"/>
              <a:t>Desired outcomes may change</a:t>
            </a:r>
            <a:endParaRPr lang="en-US" sz="2400" dirty="0"/>
          </a:p>
          <a:p>
            <a:r>
              <a:rPr lang="en-US" sz="2400" dirty="0" smtClean="0"/>
              <a:t>The commitment to review and reflect should not change</a:t>
            </a:r>
          </a:p>
        </p:txBody>
      </p:sp>
      <p:sp>
        <p:nvSpPr>
          <p:cNvPr id="4" name="Flowchart: Alternate Process 3"/>
          <p:cNvSpPr/>
          <p:nvPr/>
        </p:nvSpPr>
        <p:spPr>
          <a:xfrm>
            <a:off x="76200" y="685800"/>
            <a:ext cx="8382000" cy="152400"/>
          </a:xfrm>
          <a:prstGeom prst="flowChartAlternateProcess">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Footer Placeholder 6"/>
          <p:cNvSpPr>
            <a:spLocks noGrp="1"/>
          </p:cNvSpPr>
          <p:nvPr>
            <p:ph type="ftr" sz="quarter" idx="11"/>
          </p:nvPr>
        </p:nvSpPr>
        <p:spPr>
          <a:xfrm>
            <a:off x="1028700" y="6400800"/>
            <a:ext cx="7391400" cy="457200"/>
          </a:xfrm>
        </p:spPr>
        <p:txBody>
          <a:bodyPr/>
          <a:lstStyle/>
          <a:p>
            <a:pPr algn="ctr"/>
            <a:r>
              <a:rPr lang="en-US" sz="1600" dirty="0" smtClean="0">
                <a:solidFill>
                  <a:srgbClr val="696464"/>
                </a:solidFill>
              </a:rPr>
              <a:t>Shamsah Ebrahim - Leading Edge Advisors - AEA 2012</a:t>
            </a:r>
            <a:endParaRPr lang="en-US" sz="1600" dirty="0">
              <a:solidFill>
                <a:srgbClr val="696464"/>
              </a:solidFill>
            </a:endParaRPr>
          </a:p>
        </p:txBody>
      </p:sp>
      <p:sp>
        <p:nvSpPr>
          <p:cNvPr id="13" name="Title 1"/>
          <p:cNvSpPr>
            <a:spLocks noGrp="1"/>
          </p:cNvSpPr>
          <p:nvPr>
            <p:ph type="title"/>
          </p:nvPr>
        </p:nvSpPr>
        <p:spPr>
          <a:xfrm>
            <a:off x="762000" y="1295400"/>
            <a:ext cx="7924800" cy="1143000"/>
          </a:xfrm>
        </p:spPr>
        <p:txBody>
          <a:bodyPr>
            <a:normAutofit/>
          </a:bodyPr>
          <a:lstStyle/>
          <a:p>
            <a:r>
              <a:rPr lang="en-US" sz="3600" b="1" dirty="0" smtClean="0">
                <a:solidFill>
                  <a:schemeClr val="accent1"/>
                </a:solidFill>
              </a:rPr>
              <a:t>Build An Evaluative Mindset </a:t>
            </a:r>
            <a:endParaRPr lang="en-US" sz="3600" b="1" dirty="0">
              <a:solidFill>
                <a:schemeClr val="accent2"/>
              </a:solidFill>
              <a:latin typeface="Calibri" pitchFamily="34" charset="0"/>
              <a:cs typeface="Calibri" pitchFamily="34" charset="0"/>
            </a:endParaRPr>
          </a:p>
        </p:txBody>
      </p:sp>
      <p:sp>
        <p:nvSpPr>
          <p:cNvPr id="15" name="TextBox 14"/>
          <p:cNvSpPr txBox="1"/>
          <p:nvPr/>
        </p:nvSpPr>
        <p:spPr>
          <a:xfrm>
            <a:off x="457200" y="297619"/>
            <a:ext cx="8077404" cy="523220"/>
          </a:xfrm>
          <a:prstGeom prst="rect">
            <a:avLst/>
          </a:prstGeom>
          <a:noFill/>
        </p:spPr>
        <p:txBody>
          <a:bodyPr wrap="none" rtlCol="0">
            <a:spAutoFit/>
          </a:bodyPr>
          <a:lstStyle/>
          <a:p>
            <a:r>
              <a:rPr lang="en-US" sz="2800" b="1" dirty="0" smtClean="0">
                <a:solidFill>
                  <a:prstClr val="black">
                    <a:lumMod val="65000"/>
                    <a:lumOff val="35000"/>
                  </a:prstClr>
                </a:solidFill>
                <a:latin typeface="Calibri" pitchFamily="34" charset="0"/>
                <a:cs typeface="Calibri" pitchFamily="34" charset="0"/>
              </a:rPr>
              <a:t>Principles for (Sustained) Evaluation Use - Conclusion</a:t>
            </a:r>
            <a:endParaRPr lang="en-US" sz="2800" b="1" dirty="0">
              <a:solidFill>
                <a:prstClr val="black">
                  <a:lumMod val="65000"/>
                  <a:lumOff val="35000"/>
                </a:prstClr>
              </a:solidFill>
              <a:latin typeface="Calibri" pitchFamily="34" charset="0"/>
              <a:cs typeface="Calibri" pitchFamily="34" charset="0"/>
            </a:endParaRPr>
          </a:p>
        </p:txBody>
      </p:sp>
      <p:sp>
        <p:nvSpPr>
          <p:cNvPr id="17" name="Rounded Rectangle 16"/>
          <p:cNvSpPr/>
          <p:nvPr/>
        </p:nvSpPr>
        <p:spPr>
          <a:xfrm>
            <a:off x="533400" y="4876800"/>
            <a:ext cx="8153400" cy="914400"/>
          </a:xfrm>
          <a:prstGeom prst="roundRect">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Content Placeholder 2"/>
          <p:cNvSpPr txBox="1">
            <a:spLocks/>
          </p:cNvSpPr>
          <p:nvPr/>
        </p:nvSpPr>
        <p:spPr>
          <a:xfrm>
            <a:off x="533400" y="5029200"/>
            <a:ext cx="8153400" cy="6096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lvl="1" indent="0" algn="ctr">
              <a:spcBef>
                <a:spcPct val="0"/>
              </a:spcBef>
              <a:buClr>
                <a:srgbClr val="9B2D1F"/>
              </a:buClr>
              <a:buFont typeface="Wingdings 2"/>
              <a:buNone/>
            </a:pPr>
            <a:r>
              <a:rPr lang="en-US" b="1" dirty="0" smtClean="0">
                <a:solidFill>
                  <a:srgbClr val="E9E5DC"/>
                </a:solidFill>
              </a:rPr>
              <a:t>An evaluative mindset can never be unlearned</a:t>
            </a:r>
          </a:p>
        </p:txBody>
      </p:sp>
    </p:spTree>
    <p:extLst>
      <p:ext uri="{BB962C8B-B14F-4D97-AF65-F5344CB8AC3E}">
        <p14:creationId xmlns:p14="http://schemas.microsoft.com/office/powerpoint/2010/main" val="30639135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9"/>
          <p:cNvSpPr>
            <a:spLocks noGrp="1" noChangeArrowheads="1"/>
          </p:cNvSpPr>
          <p:nvPr>
            <p:ph type="ctrTitle"/>
          </p:nvPr>
        </p:nvSpPr>
        <p:spPr>
          <a:xfrm>
            <a:off x="404813" y="1046163"/>
            <a:ext cx="5359400" cy="1470025"/>
          </a:xfrm>
        </p:spPr>
        <p:txBody>
          <a:bodyPr/>
          <a:lstStyle/>
          <a:p>
            <a:pPr eaLnBrk="1" hangingPunct="1"/>
            <a:r>
              <a:rPr lang="en-US" sz="2400"/>
              <a:t>The Critical Role of Theories of Action, Goals, Metrics, and Indicators in Program Evaluation</a:t>
            </a:r>
            <a:endParaRPr lang="en-US" sz="2000"/>
          </a:p>
        </p:txBody>
      </p:sp>
      <p:sp>
        <p:nvSpPr>
          <p:cNvPr id="4099" name="Rectangle 20"/>
          <p:cNvSpPr>
            <a:spLocks noGrp="1" noChangeArrowheads="1"/>
          </p:cNvSpPr>
          <p:nvPr>
            <p:ph type="subTitle" idx="1"/>
          </p:nvPr>
        </p:nvSpPr>
        <p:spPr>
          <a:xfrm>
            <a:off x="3328988" y="4946650"/>
            <a:ext cx="5197475" cy="1470025"/>
          </a:xfrm>
        </p:spPr>
        <p:txBody>
          <a:bodyPr/>
          <a:lstStyle/>
          <a:p>
            <a:pPr eaLnBrk="1" hangingPunct="1">
              <a:lnSpc>
                <a:spcPct val="60000"/>
              </a:lnSpc>
            </a:pPr>
            <a:r>
              <a:rPr lang="en-US" sz="2000"/>
              <a:t>Marianna Valdez, Ph.D. </a:t>
            </a:r>
          </a:p>
          <a:p>
            <a:pPr eaLnBrk="1" hangingPunct="1">
              <a:lnSpc>
                <a:spcPct val="0"/>
              </a:lnSpc>
            </a:pPr>
            <a:r>
              <a:rPr lang="en-US" sz="1400"/>
              <a:t>National Director of Research and Organizational Learning</a:t>
            </a:r>
          </a:p>
          <a:p>
            <a:pPr eaLnBrk="1" hangingPunct="1">
              <a:lnSpc>
                <a:spcPct val="0"/>
              </a:lnSpc>
            </a:pPr>
            <a:r>
              <a:rPr lang="en-US" sz="1400"/>
              <a:t>New Leaders</a:t>
            </a:r>
          </a:p>
          <a:p>
            <a:pPr eaLnBrk="1" hangingPunct="1">
              <a:lnSpc>
                <a:spcPct val="170000"/>
              </a:lnSpc>
            </a:pPr>
            <a:r>
              <a:rPr lang="en-US" sz="1400"/>
              <a:t>October 2012 Presentation to American Evaluation Association</a:t>
            </a:r>
          </a:p>
        </p:txBody>
      </p:sp>
    </p:spTree>
    <p:extLst>
      <p:ext uri="{BB962C8B-B14F-4D97-AF65-F5344CB8AC3E}">
        <p14:creationId xmlns:p14="http://schemas.microsoft.com/office/powerpoint/2010/main" val="4435394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body" idx="4294967295"/>
          </p:nvPr>
        </p:nvSpPr>
        <p:spPr>
          <a:xfrm>
            <a:off x="101600" y="3416300"/>
            <a:ext cx="4681538" cy="2779713"/>
          </a:xfrm>
        </p:spPr>
        <p:txBody>
          <a:bodyPr/>
          <a:lstStyle/>
          <a:p>
            <a:pPr marL="514350" lvl="1" eaLnBrk="1" hangingPunct="1">
              <a:buFont typeface="Arial" charset="0"/>
              <a:buNone/>
            </a:pPr>
            <a:endParaRPr lang="en-US" smtClean="0">
              <a:latin typeface="Times New Roman" pitchFamily="18" charset="0"/>
            </a:endParaRPr>
          </a:p>
          <a:p>
            <a:pPr marL="514350" lvl="1" eaLnBrk="1" hangingPunct="1"/>
            <a:r>
              <a:rPr lang="en-US" smtClean="0">
                <a:latin typeface="Times New Roman" pitchFamily="18" charset="0"/>
              </a:rPr>
              <a:t>Students in schools led by New Leader Principals consistently </a:t>
            </a:r>
            <a:r>
              <a:rPr lang="en-US" b="1" smtClean="0">
                <a:latin typeface="Times New Roman" pitchFamily="18" charset="0"/>
              </a:rPr>
              <a:t>achieve at higher levels</a:t>
            </a:r>
            <a:r>
              <a:rPr lang="en-US" smtClean="0">
                <a:latin typeface="Times New Roman" pitchFamily="18" charset="0"/>
              </a:rPr>
              <a:t> than their peers, have </a:t>
            </a:r>
            <a:r>
              <a:rPr lang="en-US" b="1" smtClean="0">
                <a:latin typeface="Times New Roman" pitchFamily="18" charset="0"/>
              </a:rPr>
              <a:t>higher graduation rates</a:t>
            </a:r>
            <a:r>
              <a:rPr lang="en-US" smtClean="0">
                <a:latin typeface="Times New Roman" pitchFamily="18" charset="0"/>
              </a:rPr>
              <a:t> and are making progress in closing the achievement gap. </a:t>
            </a:r>
          </a:p>
          <a:p>
            <a:pPr marL="514350" lvl="1" eaLnBrk="1" hangingPunct="1"/>
            <a:r>
              <a:rPr lang="en-US" smtClean="0">
                <a:latin typeface="Times New Roman" pitchFamily="18" charset="0"/>
              </a:rPr>
              <a:t>As an organization, New Leaders has </a:t>
            </a:r>
            <a:r>
              <a:rPr lang="en-US" b="1" smtClean="0">
                <a:latin typeface="Times New Roman" pitchFamily="18" charset="0"/>
              </a:rPr>
              <a:t>over 160 employees across 12 locations</a:t>
            </a:r>
            <a:r>
              <a:rPr lang="en-US" smtClean="0">
                <a:latin typeface="Times New Roman" pitchFamily="18" charset="0"/>
              </a:rPr>
              <a:t> in the US. </a:t>
            </a:r>
          </a:p>
          <a:p>
            <a:pPr marL="514350" lvl="1" eaLnBrk="1" hangingPunct="1"/>
            <a:endParaRPr lang="en-US" sz="1600" smtClean="0">
              <a:latin typeface="Times New Roman" pitchFamily="18" charset="0"/>
            </a:endParaRPr>
          </a:p>
          <a:p>
            <a:pPr marL="514350" lvl="1" eaLnBrk="1" hangingPunct="1"/>
            <a:endParaRPr lang="en-US" sz="1600" smtClean="0">
              <a:latin typeface="Times New Roman" pitchFamily="18" charset="0"/>
            </a:endParaRPr>
          </a:p>
        </p:txBody>
      </p:sp>
      <p:pic>
        <p:nvPicPr>
          <p:cNvPr id="5123" name="Picture 8" descr="Janeec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6088" y="1370013"/>
            <a:ext cx="2095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0" descr="locations-maphero-0211-e13180202466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0900" y="4041775"/>
            <a:ext cx="437197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11"/>
          <p:cNvSpPr>
            <a:spLocks noChangeArrowheads="1"/>
          </p:cNvSpPr>
          <p:nvPr/>
        </p:nvSpPr>
        <p:spPr bwMode="auto">
          <a:xfrm>
            <a:off x="109538" y="1138238"/>
            <a:ext cx="6686550" cy="250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14350" lvl="1" indent="-228600" fontAlgn="base">
              <a:spcBef>
                <a:spcPts val="600"/>
              </a:spcBef>
              <a:spcAft>
                <a:spcPct val="0"/>
              </a:spcAft>
              <a:buClr>
                <a:srgbClr val="262626"/>
              </a:buClr>
              <a:buSzPct val="75000"/>
              <a:buFont typeface="Arial" charset="0"/>
              <a:buNone/>
            </a:pPr>
            <a:r>
              <a:rPr lang="en-US" sz="2000" b="1" smtClean="0">
                <a:solidFill>
                  <a:srgbClr val="00539B"/>
                </a:solidFill>
                <a:latin typeface="Times New Roman" pitchFamily="18" charset="0"/>
              </a:rPr>
              <a:t>Who we are &amp; What we do</a:t>
            </a:r>
          </a:p>
          <a:p>
            <a:pPr marL="514350" lvl="1" indent="-228600" fontAlgn="base">
              <a:spcBef>
                <a:spcPts val="600"/>
              </a:spcBef>
              <a:spcAft>
                <a:spcPct val="0"/>
              </a:spcAft>
              <a:buClr>
                <a:srgbClr val="262626"/>
              </a:buClr>
              <a:buSzPct val="75000"/>
              <a:buFont typeface="Arial" charset="0"/>
              <a:buNone/>
            </a:pPr>
            <a:endParaRPr lang="en-US" sz="500" b="1" smtClean="0">
              <a:solidFill>
                <a:srgbClr val="00539B"/>
              </a:solidFill>
              <a:latin typeface="Times New Roman" pitchFamily="18" charset="0"/>
            </a:endParaRPr>
          </a:p>
          <a:p>
            <a:pPr marL="514350" lvl="1" indent="-228600" fontAlgn="base">
              <a:spcBef>
                <a:spcPts val="600"/>
              </a:spcBef>
              <a:spcAft>
                <a:spcPct val="0"/>
              </a:spcAft>
              <a:buClr>
                <a:srgbClr val="262626"/>
              </a:buClr>
              <a:buSzPct val="75000"/>
              <a:buFont typeface="Arial" charset="0"/>
              <a:buChar char="•"/>
            </a:pPr>
            <a:r>
              <a:rPr lang="en-US" smtClean="0">
                <a:solidFill>
                  <a:srgbClr val="595959"/>
                </a:solidFill>
                <a:latin typeface="Times New Roman" pitchFamily="18" charset="0"/>
              </a:rPr>
              <a:t>New Leaders is a national nonprofit that </a:t>
            </a:r>
            <a:r>
              <a:rPr lang="en-US" b="1" smtClean="0">
                <a:solidFill>
                  <a:srgbClr val="595959"/>
                </a:solidFill>
                <a:latin typeface="Times New Roman" pitchFamily="18" charset="0"/>
              </a:rPr>
              <a:t>develops transformational school leaders</a:t>
            </a:r>
            <a:r>
              <a:rPr lang="en-US" smtClean="0">
                <a:solidFill>
                  <a:srgbClr val="595959"/>
                </a:solidFill>
                <a:latin typeface="Times New Roman" pitchFamily="18" charset="0"/>
              </a:rPr>
              <a:t> and </a:t>
            </a:r>
            <a:r>
              <a:rPr lang="en-US" b="1" smtClean="0">
                <a:solidFill>
                  <a:srgbClr val="595959"/>
                </a:solidFill>
                <a:latin typeface="Times New Roman" pitchFamily="18" charset="0"/>
              </a:rPr>
              <a:t>designs effective leadership policies and practices</a:t>
            </a:r>
            <a:r>
              <a:rPr lang="en-US" smtClean="0">
                <a:solidFill>
                  <a:srgbClr val="595959"/>
                </a:solidFill>
                <a:latin typeface="Times New Roman" pitchFamily="18" charset="0"/>
              </a:rPr>
              <a:t> for school systems across the country. </a:t>
            </a:r>
          </a:p>
          <a:p>
            <a:pPr marL="514350" lvl="1" indent="-228600" fontAlgn="base">
              <a:spcBef>
                <a:spcPts val="600"/>
              </a:spcBef>
              <a:spcAft>
                <a:spcPct val="0"/>
              </a:spcAft>
              <a:buClr>
                <a:srgbClr val="262626"/>
              </a:buClr>
              <a:buSzPct val="75000"/>
              <a:buFont typeface="Arial" charset="0"/>
              <a:buChar char="•"/>
            </a:pPr>
            <a:r>
              <a:rPr lang="en-US" smtClean="0">
                <a:solidFill>
                  <a:srgbClr val="595959"/>
                </a:solidFill>
                <a:latin typeface="Times New Roman" pitchFamily="18" charset="0"/>
              </a:rPr>
              <a:t>In our first decade, we trained almost </a:t>
            </a:r>
            <a:r>
              <a:rPr lang="en-US" b="1" smtClean="0">
                <a:solidFill>
                  <a:srgbClr val="595959"/>
                </a:solidFill>
                <a:latin typeface="Times New Roman" pitchFamily="18" charset="0"/>
              </a:rPr>
              <a:t>800 leaders</a:t>
            </a:r>
            <a:r>
              <a:rPr lang="en-US" smtClean="0">
                <a:solidFill>
                  <a:srgbClr val="595959"/>
                </a:solidFill>
                <a:latin typeface="Times New Roman" pitchFamily="18" charset="0"/>
              </a:rPr>
              <a:t>, impacting nearly a </a:t>
            </a:r>
            <a:r>
              <a:rPr lang="en-US" b="1" smtClean="0">
                <a:solidFill>
                  <a:srgbClr val="595959"/>
                </a:solidFill>
                <a:latin typeface="Times New Roman" pitchFamily="18" charset="0"/>
              </a:rPr>
              <a:t>quarter million students</a:t>
            </a:r>
            <a:r>
              <a:rPr lang="en-US" smtClean="0">
                <a:solidFill>
                  <a:srgbClr val="595959"/>
                </a:solidFill>
                <a:latin typeface="Times New Roman" pitchFamily="18" charset="0"/>
              </a:rPr>
              <a:t> in high-need schools across the country. </a:t>
            </a:r>
          </a:p>
        </p:txBody>
      </p:sp>
      <p:pic>
        <p:nvPicPr>
          <p:cNvPr id="5126" name="Picture 13" descr="Your Home Pag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200" y="158750"/>
            <a:ext cx="407670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0578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ctrTitle" idx="4294967295"/>
          </p:nvPr>
        </p:nvSpPr>
        <p:spPr>
          <a:xfrm>
            <a:off x="3548063" y="26988"/>
            <a:ext cx="5308600" cy="941387"/>
          </a:xfrm>
        </p:spPr>
        <p:txBody>
          <a:bodyPr/>
          <a:lstStyle/>
          <a:p>
            <a:pPr eaLnBrk="1" hangingPunct="1"/>
            <a:r>
              <a:rPr lang="en-US" smtClean="0">
                <a:ln>
                  <a:noFill/>
                </a:ln>
              </a:rPr>
              <a:t> Program Continuum</a:t>
            </a:r>
          </a:p>
        </p:txBody>
      </p:sp>
      <p:pic>
        <p:nvPicPr>
          <p:cNvPr id="6147" name="Picture 4" descr="http://www.newleaders.org/wp-content/uploads/2012/05/2011.6.5.ProgramContinuum_website-02-223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 y="1754188"/>
            <a:ext cx="21240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6" descr="http://www.newleaders.org/wp-content/uploads/2012/05/2011.6.5.ProgramContinuum_website-03-214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8050" y="1766888"/>
            <a:ext cx="20383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8" descr="http://www.newleaders.org/wp-content/uploads/2012/05/2011.6.5.ProgramContinuum_website-04-238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6400" y="1766888"/>
            <a:ext cx="22669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0" descr="http://www.newleaders.org/wp-content/uploads/2012/05/2011.6.5.ProgramContinuum_website-05-277x3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6363" y="1766888"/>
            <a:ext cx="26384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Up Arrow Callout 4"/>
          <p:cNvSpPr/>
          <p:nvPr/>
        </p:nvSpPr>
        <p:spPr>
          <a:xfrm>
            <a:off x="805219" y="4449171"/>
            <a:ext cx="1132764" cy="1433015"/>
          </a:xfrm>
          <a:prstGeom prst="upArrowCallout">
            <a:avLst/>
          </a:prstGeom>
          <a:solidFill>
            <a:srgbClr val="00B050"/>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ndParaRPr>
          </a:p>
        </p:txBody>
      </p:sp>
      <p:sp>
        <p:nvSpPr>
          <p:cNvPr id="6154" name="TextBox 5"/>
          <p:cNvSpPr txBox="1">
            <a:spLocks noChangeArrowheads="1"/>
          </p:cNvSpPr>
          <p:nvPr/>
        </p:nvSpPr>
        <p:spPr bwMode="auto">
          <a:xfrm>
            <a:off x="846138" y="5151438"/>
            <a:ext cx="11334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defTabSz="457200" eaLnBrk="1" fontAlgn="base" hangingPunct="1">
              <a:spcBef>
                <a:spcPct val="0"/>
              </a:spcBef>
              <a:spcAft>
                <a:spcPct val="0"/>
              </a:spcAft>
            </a:pPr>
            <a:r>
              <a:rPr lang="en-US" smtClean="0">
                <a:solidFill>
                  <a:srgbClr val="FFFFFF"/>
                </a:solidFill>
              </a:rPr>
              <a:t>Teacher Leaders</a:t>
            </a:r>
          </a:p>
        </p:txBody>
      </p:sp>
      <p:sp>
        <p:nvSpPr>
          <p:cNvPr id="12" name="Up Arrow Callout 11"/>
          <p:cNvSpPr/>
          <p:nvPr/>
        </p:nvSpPr>
        <p:spPr>
          <a:xfrm>
            <a:off x="2690915" y="4451443"/>
            <a:ext cx="1132764" cy="1433015"/>
          </a:xfrm>
          <a:prstGeom prst="upArrowCallout">
            <a:avLst/>
          </a:prstGeom>
          <a:solidFill>
            <a:schemeClr val="accent2"/>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ndParaRPr>
          </a:p>
        </p:txBody>
      </p:sp>
      <p:sp>
        <p:nvSpPr>
          <p:cNvPr id="13" name="Up Arrow Callout 12"/>
          <p:cNvSpPr/>
          <p:nvPr/>
        </p:nvSpPr>
        <p:spPr>
          <a:xfrm>
            <a:off x="4672147" y="4453715"/>
            <a:ext cx="1132764" cy="1433015"/>
          </a:xfrm>
          <a:prstGeom prst="upArrowCallout">
            <a:avLst/>
          </a:prstGeom>
          <a:solidFill>
            <a:schemeClr val="accent1"/>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ndParaRPr>
          </a:p>
        </p:txBody>
      </p:sp>
      <p:sp>
        <p:nvSpPr>
          <p:cNvPr id="6161" name="TextBox 13"/>
          <p:cNvSpPr txBox="1">
            <a:spLocks noChangeArrowheads="1"/>
          </p:cNvSpPr>
          <p:nvPr/>
        </p:nvSpPr>
        <p:spPr bwMode="auto">
          <a:xfrm>
            <a:off x="2690813" y="5167313"/>
            <a:ext cx="116046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defTabSz="457200" eaLnBrk="1" fontAlgn="base" hangingPunct="1">
              <a:spcBef>
                <a:spcPct val="0"/>
              </a:spcBef>
              <a:spcAft>
                <a:spcPct val="0"/>
              </a:spcAft>
            </a:pPr>
            <a:r>
              <a:rPr lang="en-US" sz="1700" smtClean="0">
                <a:solidFill>
                  <a:srgbClr val="FFFFFF"/>
                </a:solidFill>
              </a:rPr>
              <a:t>Residents</a:t>
            </a:r>
          </a:p>
        </p:txBody>
      </p:sp>
      <p:sp>
        <p:nvSpPr>
          <p:cNvPr id="15" name="TextBox 14"/>
          <p:cNvSpPr txBox="1"/>
          <p:nvPr/>
        </p:nvSpPr>
        <p:spPr>
          <a:xfrm>
            <a:off x="4672147" y="5152030"/>
            <a:ext cx="1132764" cy="630942"/>
          </a:xfrm>
          <a:prstGeom prst="rect">
            <a:avLst/>
          </a:prstGeom>
          <a:noFill/>
          <a:effectLst>
            <a:innerShdw blurRad="63500" dist="50800" dir="13500000">
              <a:prstClr val="black">
                <a:alpha val="50000"/>
              </a:prstClr>
            </a:innerShdw>
          </a:effectLst>
        </p:spPr>
        <p:txBody>
          <a:bodyPr>
            <a:spAutoFit/>
          </a:bodyPr>
          <a:lstStyle/>
          <a:p>
            <a:pPr defTabSz="457200" fontAlgn="base">
              <a:spcBef>
                <a:spcPct val="0"/>
              </a:spcBef>
              <a:spcAft>
                <a:spcPct val="0"/>
              </a:spcAft>
              <a:defRPr/>
            </a:pPr>
            <a:r>
              <a:rPr lang="en-US" dirty="0">
                <a:solidFill>
                  <a:srgbClr val="FFFFFF"/>
                </a:solidFill>
                <a:latin typeface="Arial" charset="0"/>
              </a:rPr>
              <a:t>1</a:t>
            </a:r>
            <a:r>
              <a:rPr lang="en-US" baseline="30000" dirty="0">
                <a:solidFill>
                  <a:srgbClr val="FFFFFF"/>
                </a:solidFill>
                <a:latin typeface="Arial" charset="0"/>
              </a:rPr>
              <a:t>st</a:t>
            </a:r>
            <a:r>
              <a:rPr lang="en-US" dirty="0">
                <a:solidFill>
                  <a:srgbClr val="FFFFFF"/>
                </a:solidFill>
                <a:latin typeface="Arial" charset="0"/>
              </a:rPr>
              <a:t> Year </a:t>
            </a:r>
            <a:r>
              <a:rPr lang="en-US" sz="1700" dirty="0">
                <a:solidFill>
                  <a:srgbClr val="FFFFFF"/>
                </a:solidFill>
                <a:latin typeface="Arial" charset="0"/>
              </a:rPr>
              <a:t>Principals</a:t>
            </a:r>
          </a:p>
        </p:txBody>
      </p:sp>
      <p:pic>
        <p:nvPicPr>
          <p:cNvPr id="6165" name="Picture 13" descr="Your Home Pag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200" y="158750"/>
            <a:ext cx="407670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46750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idx="4294967295"/>
          </p:nvPr>
        </p:nvSpPr>
        <p:spPr>
          <a:xfrm>
            <a:off x="255588" y="0"/>
            <a:ext cx="8329612" cy="941388"/>
          </a:xfrm>
        </p:spPr>
        <p:txBody>
          <a:bodyPr/>
          <a:lstStyle/>
          <a:p>
            <a:pPr eaLnBrk="1" hangingPunct="1"/>
            <a:r>
              <a:rPr lang="en-US" smtClean="0">
                <a:ln>
                  <a:noFill/>
                </a:ln>
              </a:rPr>
              <a:t>Constructing a Theory of Action</a:t>
            </a:r>
          </a:p>
        </p:txBody>
      </p:sp>
      <p:graphicFrame>
        <p:nvGraphicFramePr>
          <p:cNvPr id="3" name="Diagram 2"/>
          <p:cNvGraphicFramePr/>
          <p:nvPr/>
        </p:nvGraphicFramePr>
        <p:xfrm>
          <a:off x="514065"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Oval 9"/>
          <p:cNvSpPr/>
          <p:nvPr/>
        </p:nvSpPr>
        <p:spPr>
          <a:xfrm>
            <a:off x="6880648" y="1182947"/>
            <a:ext cx="1408695" cy="1942389"/>
          </a:xfrm>
          <a:prstGeom prst="ellipse">
            <a:avLst/>
          </a:prstGeom>
          <a:solidFill>
            <a:srgbClr val="FFC0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ndParaRPr>
          </a:p>
        </p:txBody>
      </p:sp>
      <p:sp>
        <p:nvSpPr>
          <p:cNvPr id="7175" name="TextBox 6"/>
          <p:cNvSpPr txBox="1">
            <a:spLocks noChangeArrowheads="1"/>
          </p:cNvSpPr>
          <p:nvPr/>
        </p:nvSpPr>
        <p:spPr bwMode="auto">
          <a:xfrm>
            <a:off x="7005638" y="1362075"/>
            <a:ext cx="11874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defTabSz="457200" eaLnBrk="1" fontAlgn="base" hangingPunct="1">
              <a:spcBef>
                <a:spcPct val="0"/>
              </a:spcBef>
              <a:spcAft>
                <a:spcPct val="0"/>
              </a:spcAft>
            </a:pPr>
            <a:r>
              <a:rPr lang="en-US" b="1" smtClean="0">
                <a:solidFill>
                  <a:srgbClr val="FFFFFF"/>
                </a:solidFill>
              </a:rPr>
              <a:t>TIP: Think in terms of If-Then cycles</a:t>
            </a:r>
          </a:p>
        </p:txBody>
      </p:sp>
      <p:sp>
        <p:nvSpPr>
          <p:cNvPr id="11" name="Oval 10"/>
          <p:cNvSpPr/>
          <p:nvPr/>
        </p:nvSpPr>
        <p:spPr>
          <a:xfrm>
            <a:off x="7047148" y="3739918"/>
            <a:ext cx="1768633" cy="2114972"/>
          </a:xfrm>
          <a:prstGeom prst="ellipse">
            <a:avLst/>
          </a:prstGeom>
          <a:solidFill>
            <a:srgbClr val="00B05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ndParaRPr>
          </a:p>
        </p:txBody>
      </p:sp>
      <p:sp>
        <p:nvSpPr>
          <p:cNvPr id="7179" name="TextBox 7"/>
          <p:cNvSpPr txBox="1">
            <a:spLocks noChangeArrowheads="1"/>
          </p:cNvSpPr>
          <p:nvPr/>
        </p:nvSpPr>
        <p:spPr bwMode="auto">
          <a:xfrm>
            <a:off x="7240588" y="3889375"/>
            <a:ext cx="147478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defTabSz="457200" eaLnBrk="1" fontAlgn="base" hangingPunct="1">
              <a:spcBef>
                <a:spcPct val="0"/>
              </a:spcBef>
              <a:spcAft>
                <a:spcPct val="0"/>
              </a:spcAft>
            </a:pPr>
            <a:r>
              <a:rPr lang="en-US" b="1" smtClean="0">
                <a:solidFill>
                  <a:srgbClr val="FFFFFF"/>
                </a:solidFill>
              </a:rPr>
              <a:t>TIP: One goal may have several      If-Then statements </a:t>
            </a:r>
          </a:p>
        </p:txBody>
      </p:sp>
    </p:spTree>
    <p:extLst>
      <p:ext uri="{BB962C8B-B14F-4D97-AF65-F5344CB8AC3E}">
        <p14:creationId xmlns:p14="http://schemas.microsoft.com/office/powerpoint/2010/main" val="2674528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7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P spid="717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idx="4294967295"/>
          </p:nvPr>
        </p:nvSpPr>
        <p:spPr>
          <a:xfrm>
            <a:off x="255588" y="0"/>
            <a:ext cx="8329612" cy="941388"/>
          </a:xfrm>
        </p:spPr>
        <p:txBody>
          <a:bodyPr/>
          <a:lstStyle/>
          <a:p>
            <a:pPr eaLnBrk="1" hangingPunct="1"/>
            <a:r>
              <a:rPr lang="en-US" smtClean="0">
                <a:ln>
                  <a:noFill/>
                </a:ln>
              </a:rPr>
              <a:t>Monitoring Progress throughout Year</a:t>
            </a:r>
          </a:p>
        </p:txBody>
      </p:sp>
      <p:graphicFrame>
        <p:nvGraphicFramePr>
          <p:cNvPr id="3" name="Diagram 2"/>
          <p:cNvGraphicFramePr/>
          <p:nvPr/>
        </p:nvGraphicFramePr>
        <p:xfrm>
          <a:off x="514065"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eft Arrow Callout 4"/>
          <p:cNvSpPr/>
          <p:nvPr/>
        </p:nvSpPr>
        <p:spPr>
          <a:xfrm>
            <a:off x="6741995" y="4217155"/>
            <a:ext cx="2047164" cy="1717763"/>
          </a:xfrm>
          <a:prstGeom prst="leftArrowCallout">
            <a:avLst/>
          </a:prstGeom>
          <a:solidFill>
            <a:srgbClr val="EE3224"/>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ndParaRPr>
          </a:p>
        </p:txBody>
      </p:sp>
      <p:sp>
        <p:nvSpPr>
          <p:cNvPr id="8199" name="TextBox 8"/>
          <p:cNvSpPr txBox="1">
            <a:spLocks noChangeArrowheads="1"/>
          </p:cNvSpPr>
          <p:nvPr/>
        </p:nvSpPr>
        <p:spPr bwMode="auto">
          <a:xfrm>
            <a:off x="7519988" y="4298950"/>
            <a:ext cx="12144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defTabSz="457200" eaLnBrk="1" fontAlgn="base" hangingPunct="1">
              <a:spcBef>
                <a:spcPct val="0"/>
              </a:spcBef>
              <a:spcAft>
                <a:spcPct val="0"/>
              </a:spcAft>
            </a:pPr>
            <a:r>
              <a:rPr lang="en-US" sz="1600" smtClean="0">
                <a:solidFill>
                  <a:srgbClr val="FFFFFF"/>
                </a:solidFill>
              </a:rPr>
              <a:t>Not always able to see these outcomes during the year</a:t>
            </a:r>
            <a:endParaRPr lang="en-US" smtClean="0">
              <a:solidFill>
                <a:srgbClr val="FFFFFF"/>
              </a:solidFill>
            </a:endParaRPr>
          </a:p>
        </p:txBody>
      </p:sp>
      <p:sp>
        <p:nvSpPr>
          <p:cNvPr id="14" name="Right Bracket 13"/>
          <p:cNvSpPr/>
          <p:nvPr/>
        </p:nvSpPr>
        <p:spPr>
          <a:xfrm>
            <a:off x="6687403" y="1733265"/>
            <a:ext cx="204713" cy="1978926"/>
          </a:xfrm>
          <a:prstGeom prst="rightBracket">
            <a:avLst/>
          </a:prstGeom>
          <a:ln>
            <a:solidFill>
              <a:srgbClr val="00B050"/>
            </a:solidFill>
          </a:ln>
        </p:spPr>
        <p:style>
          <a:lnRef idx="3">
            <a:schemeClr val="accent5"/>
          </a:lnRef>
          <a:fillRef idx="0">
            <a:schemeClr val="accent5"/>
          </a:fillRef>
          <a:effectRef idx="2">
            <a:schemeClr val="accent5"/>
          </a:effectRef>
          <a:fontRef idx="minor">
            <a:schemeClr val="tx1"/>
          </a:fontRef>
        </p:style>
        <p:txBody>
          <a:bodyPr anchor="ctr"/>
          <a:lstStyle/>
          <a:p>
            <a:pPr algn="ctr" defTabSz="457200" fontAlgn="base">
              <a:spcBef>
                <a:spcPct val="0"/>
              </a:spcBef>
              <a:spcAft>
                <a:spcPct val="0"/>
              </a:spcAft>
              <a:defRPr/>
            </a:pPr>
            <a:endParaRPr lang="en-US">
              <a:solidFill>
                <a:srgbClr val="717074"/>
              </a:solidFill>
            </a:endParaRPr>
          </a:p>
        </p:txBody>
      </p:sp>
      <p:sp>
        <p:nvSpPr>
          <p:cNvPr id="9" name="Left Arrow Callout 8"/>
          <p:cNvSpPr/>
          <p:nvPr/>
        </p:nvSpPr>
        <p:spPr>
          <a:xfrm>
            <a:off x="6915866" y="1542198"/>
            <a:ext cx="2047164" cy="2169993"/>
          </a:xfrm>
          <a:prstGeom prst="leftArrowCallout">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ndParaRPr>
          </a:p>
        </p:txBody>
      </p:sp>
      <p:sp>
        <p:nvSpPr>
          <p:cNvPr id="10" name="TextBox 12"/>
          <p:cNvSpPr txBox="1">
            <a:spLocks noChangeArrowheads="1"/>
          </p:cNvSpPr>
          <p:nvPr/>
        </p:nvSpPr>
        <p:spPr bwMode="auto">
          <a:xfrm>
            <a:off x="7643813" y="1649413"/>
            <a:ext cx="1319212"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defTabSz="457200" eaLnBrk="1" fontAlgn="base" hangingPunct="1">
              <a:spcBef>
                <a:spcPct val="0"/>
              </a:spcBef>
              <a:spcAft>
                <a:spcPct val="0"/>
              </a:spcAft>
            </a:pPr>
            <a:r>
              <a:rPr lang="en-US" sz="1600" smtClean="0">
                <a:solidFill>
                  <a:srgbClr val="FFFFFF"/>
                </a:solidFill>
              </a:rPr>
              <a:t>Do tests of embedded logic; can serve as early sign that ToA is promising or faulty</a:t>
            </a:r>
            <a:endParaRPr lang="en-US" smtClean="0">
              <a:solidFill>
                <a:srgbClr val="FFFFFF"/>
              </a:solidFill>
            </a:endParaRPr>
          </a:p>
        </p:txBody>
      </p:sp>
    </p:spTree>
    <p:extLst>
      <p:ext uri="{BB962C8B-B14F-4D97-AF65-F5344CB8AC3E}">
        <p14:creationId xmlns:p14="http://schemas.microsoft.com/office/powerpoint/2010/main" val="1286332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819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idx="4294967295"/>
          </p:nvPr>
        </p:nvSpPr>
        <p:spPr>
          <a:xfrm>
            <a:off x="255588" y="0"/>
            <a:ext cx="8329612" cy="941388"/>
          </a:xfrm>
        </p:spPr>
        <p:txBody>
          <a:bodyPr/>
          <a:lstStyle/>
          <a:p>
            <a:pPr eaLnBrk="1" hangingPunct="1"/>
            <a:r>
              <a:rPr lang="en-US" smtClean="0">
                <a:ln>
                  <a:noFill/>
                </a:ln>
              </a:rPr>
              <a:t>Use Theory of Action to Drive Indicators</a:t>
            </a:r>
          </a:p>
        </p:txBody>
      </p:sp>
      <p:graphicFrame>
        <p:nvGraphicFramePr>
          <p:cNvPr id="3" name="Diagram 2"/>
          <p:cNvGraphicFramePr/>
          <p:nvPr/>
        </p:nvGraphicFramePr>
        <p:xfrm>
          <a:off x="514065"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eft Arrow Callout 4"/>
          <p:cNvSpPr/>
          <p:nvPr/>
        </p:nvSpPr>
        <p:spPr>
          <a:xfrm>
            <a:off x="6741995" y="4217155"/>
            <a:ext cx="2047164" cy="1717763"/>
          </a:xfrm>
          <a:prstGeom prst="leftArrowCallout">
            <a:avLst/>
          </a:prstGeom>
          <a:solidFill>
            <a:srgbClr val="EE3224">
              <a:alpha val="35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ndParaRPr>
          </a:p>
        </p:txBody>
      </p:sp>
      <p:sp>
        <p:nvSpPr>
          <p:cNvPr id="9223" name="TextBox 8"/>
          <p:cNvSpPr txBox="1">
            <a:spLocks noChangeArrowheads="1"/>
          </p:cNvSpPr>
          <p:nvPr/>
        </p:nvSpPr>
        <p:spPr bwMode="auto">
          <a:xfrm>
            <a:off x="7519988" y="4298950"/>
            <a:ext cx="12144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defTabSz="457200" eaLnBrk="1" fontAlgn="base" hangingPunct="1">
              <a:spcBef>
                <a:spcPct val="0"/>
              </a:spcBef>
              <a:spcAft>
                <a:spcPct val="0"/>
              </a:spcAft>
            </a:pPr>
            <a:r>
              <a:rPr lang="en-US" sz="1600" smtClean="0">
                <a:solidFill>
                  <a:srgbClr val="FFFFFF"/>
                </a:solidFill>
              </a:rPr>
              <a:t>Not always able to see these outcomes during the year</a:t>
            </a:r>
            <a:endParaRPr lang="en-US" smtClean="0">
              <a:solidFill>
                <a:srgbClr val="FFFFFF"/>
              </a:solidFill>
            </a:endParaRPr>
          </a:p>
        </p:txBody>
      </p:sp>
      <p:sp>
        <p:nvSpPr>
          <p:cNvPr id="12" name="Left Arrow Callout 11"/>
          <p:cNvSpPr/>
          <p:nvPr/>
        </p:nvSpPr>
        <p:spPr>
          <a:xfrm>
            <a:off x="6946708" y="1542197"/>
            <a:ext cx="2074462" cy="2169993"/>
          </a:xfrm>
          <a:prstGeom prst="leftArrowCallout">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ndParaRPr>
          </a:p>
        </p:txBody>
      </p:sp>
      <p:sp>
        <p:nvSpPr>
          <p:cNvPr id="9227" name="TextBox 12"/>
          <p:cNvSpPr txBox="1">
            <a:spLocks noChangeArrowheads="1"/>
          </p:cNvSpPr>
          <p:nvPr/>
        </p:nvSpPr>
        <p:spPr bwMode="auto">
          <a:xfrm>
            <a:off x="7573963" y="2135188"/>
            <a:ext cx="151606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defTabSz="457200" eaLnBrk="1" fontAlgn="base" hangingPunct="1">
              <a:spcBef>
                <a:spcPct val="0"/>
              </a:spcBef>
              <a:spcAft>
                <a:spcPct val="0"/>
              </a:spcAft>
            </a:pPr>
            <a:r>
              <a:rPr lang="en-US" sz="1600" b="1" smtClean="0">
                <a:solidFill>
                  <a:srgbClr val="FFFFFF"/>
                </a:solidFill>
              </a:rPr>
              <a:t>Create clear INDICATORS to monitor progress</a:t>
            </a:r>
            <a:endParaRPr lang="en-US" b="1" smtClean="0">
              <a:solidFill>
                <a:srgbClr val="FFFFFF"/>
              </a:solidFill>
            </a:endParaRPr>
          </a:p>
        </p:txBody>
      </p:sp>
      <p:sp>
        <p:nvSpPr>
          <p:cNvPr id="14" name="Right Bracket 13"/>
          <p:cNvSpPr/>
          <p:nvPr/>
        </p:nvSpPr>
        <p:spPr>
          <a:xfrm>
            <a:off x="6687403" y="1733265"/>
            <a:ext cx="204713" cy="1978926"/>
          </a:xfrm>
          <a:prstGeom prst="rightBracket">
            <a:avLst/>
          </a:prstGeom>
          <a:ln>
            <a:solidFill>
              <a:srgbClr val="00B050"/>
            </a:solidFill>
          </a:ln>
        </p:spPr>
        <p:style>
          <a:lnRef idx="3">
            <a:schemeClr val="accent5"/>
          </a:lnRef>
          <a:fillRef idx="0">
            <a:schemeClr val="accent5"/>
          </a:fillRef>
          <a:effectRef idx="2">
            <a:schemeClr val="accent5"/>
          </a:effectRef>
          <a:fontRef idx="minor">
            <a:schemeClr val="tx1"/>
          </a:fontRef>
        </p:style>
        <p:txBody>
          <a:bodyPr anchor="ctr"/>
          <a:lstStyle/>
          <a:p>
            <a:pPr algn="ctr" defTabSz="457200" fontAlgn="base">
              <a:spcBef>
                <a:spcPct val="0"/>
              </a:spcBef>
              <a:spcAft>
                <a:spcPct val="0"/>
              </a:spcAft>
              <a:defRPr/>
            </a:pPr>
            <a:endParaRPr lang="en-US">
              <a:solidFill>
                <a:srgbClr val="717074"/>
              </a:solidFill>
            </a:endParaRPr>
          </a:p>
        </p:txBody>
      </p:sp>
      <p:sp>
        <p:nvSpPr>
          <p:cNvPr id="6" name="Rectangle 5"/>
          <p:cNvSpPr/>
          <p:nvPr/>
        </p:nvSpPr>
        <p:spPr>
          <a:xfrm>
            <a:off x="514065" y="1241947"/>
            <a:ext cx="6173338" cy="4503761"/>
          </a:xfrm>
          <a:prstGeom prst="rect">
            <a:avLst/>
          </a:prstGeom>
          <a:solidFill>
            <a:schemeClr val="bg1">
              <a:lumMod val="75000"/>
              <a:alpha val="23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17805895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title" idx="4294967295"/>
          </p:nvPr>
        </p:nvSpPr>
        <p:spPr>
          <a:xfrm>
            <a:off x="457200" y="247650"/>
            <a:ext cx="8229600" cy="606425"/>
          </a:xfrm>
        </p:spPr>
        <p:txBody>
          <a:bodyPr/>
          <a:lstStyle/>
          <a:p>
            <a:pPr eaLnBrk="1" hangingPunct="1"/>
            <a:r>
              <a:rPr lang="en-US" smtClean="0">
                <a:ln>
                  <a:noFill/>
                </a:ln>
              </a:rPr>
              <a:t>Terminology</a:t>
            </a:r>
          </a:p>
        </p:txBody>
      </p:sp>
      <p:sp>
        <p:nvSpPr>
          <p:cNvPr id="79878" name="Rectangle 6"/>
          <p:cNvSpPr>
            <a:spLocks noGrp="1" noChangeArrowheads="1"/>
          </p:cNvSpPr>
          <p:nvPr>
            <p:ph type="body" idx="4294967295"/>
          </p:nvPr>
        </p:nvSpPr>
        <p:spPr/>
        <p:txBody>
          <a:bodyPr/>
          <a:lstStyle/>
          <a:p>
            <a:pPr marL="285750" lvl="1" indent="0" algn="ctr" eaLnBrk="1" hangingPunct="1">
              <a:buFont typeface="Arial" charset="0"/>
              <a:buNone/>
              <a:defRPr/>
            </a:pPr>
            <a:endParaRPr lang="en-US" sz="2400" dirty="0" smtClean="0">
              <a:latin typeface="Times New Roman" pitchFamily="18" charset="0"/>
            </a:endParaRPr>
          </a:p>
          <a:p>
            <a:pPr marL="514350" lvl="1" eaLnBrk="1" hangingPunct="1">
              <a:defRPr/>
            </a:pPr>
            <a:endParaRPr lang="en-US" dirty="0" smtClean="0">
              <a:latin typeface="Times New Roman" pitchFamily="18" charset="0"/>
            </a:endParaRPr>
          </a:p>
          <a:p>
            <a:pPr marL="514350" lvl="1" eaLnBrk="1" hangingPunct="1">
              <a:defRPr/>
            </a:pPr>
            <a:endParaRPr lang="en-US" dirty="0" smtClean="0">
              <a:latin typeface="Times New Roman" pitchFamily="18" charset="0"/>
            </a:endParaRPr>
          </a:p>
        </p:txBody>
      </p:sp>
      <p:graphicFrame>
        <p:nvGraphicFramePr>
          <p:cNvPr id="2" name="Table 1"/>
          <p:cNvGraphicFramePr>
            <a:graphicFrameLocks noGrp="1"/>
          </p:cNvGraphicFramePr>
          <p:nvPr/>
        </p:nvGraphicFramePr>
        <p:xfrm>
          <a:off x="527050" y="1157288"/>
          <a:ext cx="8159750" cy="4781551"/>
        </p:xfrm>
        <a:graphic>
          <a:graphicData uri="http://schemas.openxmlformats.org/drawingml/2006/table">
            <a:tbl>
              <a:tblPr>
                <a:tableStyleId>{5C22544A-7EE6-4342-B048-85BDC9FD1C3A}</a:tableStyleId>
              </a:tblPr>
              <a:tblGrid>
                <a:gridCol w="2031357"/>
                <a:gridCol w="6128393"/>
              </a:tblGrid>
              <a:tr h="438833">
                <a:tc>
                  <a:txBody>
                    <a:bodyPr/>
                    <a:lstStyle/>
                    <a:p>
                      <a:pPr algn="l" fontAlgn="b"/>
                      <a:r>
                        <a:rPr lang="en-US" sz="1800" b="1" u="none" strike="noStrike" dirty="0">
                          <a:solidFill>
                            <a:schemeClr val="accent4">
                              <a:lumMod val="50000"/>
                            </a:schemeClr>
                          </a:solidFill>
                          <a:effectLst/>
                          <a:latin typeface="+mj-lt"/>
                        </a:rPr>
                        <a:t>Term</a:t>
                      </a:r>
                      <a:endParaRPr lang="en-US" sz="1800" b="1" i="0" u="none" strike="noStrike" dirty="0">
                        <a:solidFill>
                          <a:schemeClr val="accent4">
                            <a:lumMod val="50000"/>
                          </a:schemeClr>
                        </a:solidFill>
                        <a:effectLst/>
                        <a:latin typeface="+mj-lt"/>
                      </a:endParaRPr>
                    </a:p>
                  </a:txBody>
                  <a:tcPr marL="9525" marR="9525" marT="9525" marB="0" anchor="b"/>
                </a:tc>
                <a:tc>
                  <a:txBody>
                    <a:bodyPr/>
                    <a:lstStyle/>
                    <a:p>
                      <a:pPr algn="l" fontAlgn="b"/>
                      <a:r>
                        <a:rPr lang="en-US" sz="1800" b="1" u="none" strike="noStrike" dirty="0">
                          <a:solidFill>
                            <a:schemeClr val="accent4">
                              <a:lumMod val="50000"/>
                            </a:schemeClr>
                          </a:solidFill>
                          <a:effectLst/>
                          <a:latin typeface="+mj-lt"/>
                        </a:rPr>
                        <a:t>Definition / Purpose</a:t>
                      </a:r>
                      <a:endParaRPr lang="en-US" sz="1800" b="1" i="0" u="none" strike="noStrike" dirty="0">
                        <a:solidFill>
                          <a:schemeClr val="accent4">
                            <a:lumMod val="50000"/>
                          </a:schemeClr>
                        </a:solidFill>
                        <a:effectLst/>
                        <a:latin typeface="+mj-lt"/>
                      </a:endParaRPr>
                    </a:p>
                  </a:txBody>
                  <a:tcPr marL="9525" marR="9525" marT="9525" marB="0" anchor="b"/>
                </a:tc>
              </a:tr>
              <a:tr h="833989">
                <a:tc>
                  <a:txBody>
                    <a:bodyPr/>
                    <a:lstStyle/>
                    <a:p>
                      <a:pPr algn="l" fontAlgn="b"/>
                      <a:r>
                        <a:rPr lang="en-US" sz="1700" b="1" i="0" u="none" strike="noStrike" dirty="0">
                          <a:effectLst/>
                          <a:latin typeface="+mn-lt"/>
                        </a:rPr>
                        <a:t>Theory of Action</a:t>
                      </a:r>
                      <a:endParaRPr lang="en-US" sz="1700" b="1" i="0" u="none" strike="noStrike" dirty="0">
                        <a:solidFill>
                          <a:srgbClr val="000000"/>
                        </a:solidFill>
                        <a:effectLst/>
                        <a:latin typeface="+mn-lt"/>
                      </a:endParaRPr>
                    </a:p>
                  </a:txBody>
                  <a:tcPr marL="9525" marR="9525" marT="9525" marB="0" anchor="b"/>
                </a:tc>
                <a:tc>
                  <a:txBody>
                    <a:bodyPr/>
                    <a:lstStyle/>
                    <a:p>
                      <a:pPr algn="l" fontAlgn="b"/>
                      <a:r>
                        <a:rPr lang="en-US" sz="1700" u="none" strike="noStrike" dirty="0">
                          <a:effectLst/>
                        </a:rPr>
                        <a:t>Logic model of our programs; model of actions, intended outcomes, and the embedded logics within.  If we do "x", we expect "y" will happen. </a:t>
                      </a:r>
                      <a:endParaRPr lang="en-US" sz="1700" b="0" i="0" u="none" strike="noStrike" dirty="0">
                        <a:solidFill>
                          <a:srgbClr val="000000"/>
                        </a:solidFill>
                        <a:effectLst/>
                        <a:latin typeface="Calibri"/>
                      </a:endParaRPr>
                    </a:p>
                  </a:txBody>
                  <a:tcPr marL="9525" marR="9525" marT="9525" marB="0" anchor="b"/>
                </a:tc>
              </a:tr>
              <a:tr h="438833">
                <a:tc>
                  <a:txBody>
                    <a:bodyPr/>
                    <a:lstStyle/>
                    <a:p>
                      <a:pPr algn="l" fontAlgn="b"/>
                      <a:r>
                        <a:rPr lang="en-US" sz="1700" b="1" i="0" u="none" strike="noStrike" dirty="0">
                          <a:effectLst/>
                          <a:latin typeface="+mn-lt"/>
                        </a:rPr>
                        <a:t>Goals</a:t>
                      </a:r>
                      <a:endParaRPr lang="en-US" sz="1700" b="1" i="0" u="none" strike="noStrike" dirty="0">
                        <a:solidFill>
                          <a:srgbClr val="000000"/>
                        </a:solidFill>
                        <a:effectLst/>
                        <a:latin typeface="+mn-lt"/>
                      </a:endParaRPr>
                    </a:p>
                  </a:txBody>
                  <a:tcPr marL="9525" marR="9525" marT="9525" marB="0" anchor="b"/>
                </a:tc>
                <a:tc>
                  <a:txBody>
                    <a:bodyPr/>
                    <a:lstStyle/>
                    <a:p>
                      <a:pPr algn="l" fontAlgn="b"/>
                      <a:r>
                        <a:rPr lang="en-US" sz="1700" u="none" strike="noStrike" dirty="0">
                          <a:effectLst/>
                        </a:rPr>
                        <a:t>Specific strategy we leverage to reach our mission</a:t>
                      </a:r>
                      <a:endParaRPr lang="en-US" sz="1700" b="0" i="0" u="none" strike="noStrike" dirty="0">
                        <a:solidFill>
                          <a:srgbClr val="000000"/>
                        </a:solidFill>
                        <a:effectLst/>
                        <a:latin typeface="Calibri"/>
                      </a:endParaRPr>
                    </a:p>
                  </a:txBody>
                  <a:tcPr marL="9525" marR="9525" marT="9525" marB="0" anchor="b"/>
                </a:tc>
              </a:tr>
              <a:tr h="708419">
                <a:tc>
                  <a:txBody>
                    <a:bodyPr/>
                    <a:lstStyle/>
                    <a:p>
                      <a:pPr algn="l" fontAlgn="b"/>
                      <a:r>
                        <a:rPr lang="en-US" sz="1700" b="1" i="0" u="none" strike="noStrike" dirty="0">
                          <a:effectLst/>
                          <a:latin typeface="+mn-lt"/>
                        </a:rPr>
                        <a:t>Metrics</a:t>
                      </a:r>
                      <a:endParaRPr lang="en-US" sz="1700" b="1" i="0" u="none" strike="noStrike" dirty="0">
                        <a:solidFill>
                          <a:srgbClr val="000000"/>
                        </a:solidFill>
                        <a:effectLst/>
                        <a:latin typeface="+mn-lt"/>
                      </a:endParaRPr>
                    </a:p>
                  </a:txBody>
                  <a:tcPr marL="9525" marR="9525" marT="9525" marB="0" anchor="b"/>
                </a:tc>
                <a:tc>
                  <a:txBody>
                    <a:bodyPr/>
                    <a:lstStyle/>
                    <a:p>
                      <a:r>
                        <a:rPr lang="en-US" sz="1700" kern="1200" dirty="0" smtClean="0">
                          <a:solidFill>
                            <a:schemeClr val="dk1"/>
                          </a:solidFill>
                          <a:effectLst/>
                          <a:latin typeface="+mn-lt"/>
                          <a:ea typeface="+mn-ea"/>
                          <a:cs typeface="+mn-cs"/>
                        </a:rPr>
                        <a:t>Measures of the key outcomes we need to achieve to reach our goals, which we hold ourselves </a:t>
                      </a:r>
                      <a:r>
                        <a:rPr lang="en-US" sz="1700" u="none" kern="1200" dirty="0" smtClean="0">
                          <a:solidFill>
                            <a:schemeClr val="dk1"/>
                          </a:solidFill>
                          <a:effectLst/>
                          <a:latin typeface="+mn-lt"/>
                          <a:ea typeface="+mn-ea"/>
                          <a:cs typeface="+mn-cs"/>
                        </a:rPr>
                        <a:t>accountable</a:t>
                      </a:r>
                      <a:r>
                        <a:rPr lang="en-US" sz="1700" kern="1200" dirty="0" smtClean="0">
                          <a:solidFill>
                            <a:schemeClr val="dk1"/>
                          </a:solidFill>
                          <a:effectLst/>
                          <a:latin typeface="+mn-lt"/>
                          <a:ea typeface="+mn-ea"/>
                          <a:cs typeface="+mn-cs"/>
                        </a:rPr>
                        <a:t> to organizationally</a:t>
                      </a:r>
                      <a:endParaRPr lang="en-US" sz="1700" kern="1200" dirty="0">
                        <a:solidFill>
                          <a:schemeClr val="dk1"/>
                        </a:solidFill>
                        <a:effectLst/>
                        <a:latin typeface="+mn-lt"/>
                        <a:ea typeface="+mn-ea"/>
                        <a:cs typeface="+mn-cs"/>
                      </a:endParaRPr>
                    </a:p>
                  </a:txBody>
                  <a:tcPr marL="9525" marR="9525" marT="9525" marB="0" anchor="b"/>
                </a:tc>
              </a:tr>
              <a:tr h="722421">
                <a:tc>
                  <a:txBody>
                    <a:bodyPr/>
                    <a:lstStyle/>
                    <a:p>
                      <a:pPr algn="l" fontAlgn="b"/>
                      <a:r>
                        <a:rPr lang="en-US" sz="1700" b="1" i="0" u="none" strike="noStrike" dirty="0" smtClean="0">
                          <a:effectLst/>
                          <a:latin typeface="+mn-lt"/>
                        </a:rPr>
                        <a:t>Outcome Indicators</a:t>
                      </a:r>
                      <a:endParaRPr lang="en-US" sz="1700" b="1" i="0" u="none" strike="noStrike" dirty="0">
                        <a:solidFill>
                          <a:srgbClr val="000000"/>
                        </a:solidFill>
                        <a:effectLst/>
                        <a:latin typeface="+mn-lt"/>
                      </a:endParaRPr>
                    </a:p>
                  </a:txBody>
                  <a:tcPr marL="9525" marR="9525" marT="9525" marB="0" anchor="b"/>
                </a:tc>
                <a:tc>
                  <a:txBody>
                    <a:bodyPr/>
                    <a:lstStyle/>
                    <a:p>
                      <a:pPr algn="l" fontAlgn="b"/>
                      <a:r>
                        <a:rPr lang="en-US" sz="1700" kern="1200" dirty="0" smtClean="0">
                          <a:solidFill>
                            <a:schemeClr val="dk1"/>
                          </a:solidFill>
                          <a:effectLst/>
                          <a:latin typeface="+mn-lt"/>
                          <a:ea typeface="+mn-ea"/>
                          <a:cs typeface="+mn-cs"/>
                        </a:rPr>
                        <a:t>Measures of other critical program-specific outcomes that help us evaluate our programs </a:t>
                      </a:r>
                      <a:endParaRPr lang="en-US" sz="1700" b="0" i="0" u="none" strike="noStrike" dirty="0">
                        <a:solidFill>
                          <a:srgbClr val="000000"/>
                        </a:solidFill>
                        <a:effectLst/>
                        <a:latin typeface="Calibri"/>
                      </a:endParaRPr>
                    </a:p>
                  </a:txBody>
                  <a:tcPr marL="9525" marR="9525" marT="9525" marB="0" anchor="b"/>
                </a:tc>
              </a:tr>
              <a:tr h="678388">
                <a:tc>
                  <a:txBody>
                    <a:bodyPr/>
                    <a:lstStyle/>
                    <a:p>
                      <a:pPr marL="0" algn="l" defTabSz="914400" rtl="0" eaLnBrk="1" fontAlgn="b" latinLnBrk="0" hangingPunct="1"/>
                      <a:r>
                        <a:rPr lang="en-US" sz="1700" b="1" i="0" u="none" strike="noStrike" kern="1200" dirty="0" smtClean="0">
                          <a:solidFill>
                            <a:schemeClr val="dk1"/>
                          </a:solidFill>
                          <a:effectLst/>
                          <a:latin typeface="+mn-lt"/>
                          <a:ea typeface="+mn-ea"/>
                          <a:cs typeface="+mn-cs"/>
                        </a:rPr>
                        <a:t>Implementation Indicators</a:t>
                      </a:r>
                      <a:endParaRPr lang="en-US" sz="1700" b="1" i="0" u="none" strike="noStrike" kern="1200" dirty="0">
                        <a:solidFill>
                          <a:schemeClr val="dk1"/>
                        </a:solidFill>
                        <a:effectLst/>
                        <a:latin typeface="+mn-lt"/>
                        <a:ea typeface="+mn-ea"/>
                        <a:cs typeface="+mn-cs"/>
                      </a:endParaRPr>
                    </a:p>
                  </a:txBody>
                  <a:tcPr marL="9525" marR="9525" marT="9525" marB="0" anchor="b"/>
                </a:tc>
                <a:tc>
                  <a:txBody>
                    <a:bodyPr/>
                    <a:lstStyle/>
                    <a:p>
                      <a:pPr algn="l" fontAlgn="b"/>
                      <a:r>
                        <a:rPr lang="en-US" sz="1700" kern="1200" dirty="0" smtClean="0">
                          <a:solidFill>
                            <a:schemeClr val="dk1"/>
                          </a:solidFill>
                          <a:effectLst/>
                          <a:latin typeface="+mn-lt"/>
                          <a:ea typeface="+mn-ea"/>
                          <a:cs typeface="+mn-cs"/>
                        </a:rPr>
                        <a:t>Measures of program implementation and processes necessary for achieving our desired outcomes</a:t>
                      </a:r>
                      <a:endParaRPr lang="en-US" sz="1700" b="0" i="0" u="none" strike="noStrike" dirty="0">
                        <a:solidFill>
                          <a:srgbClr val="000000"/>
                        </a:solidFill>
                        <a:effectLst/>
                        <a:latin typeface="Calibri"/>
                      </a:endParaRPr>
                    </a:p>
                  </a:txBody>
                  <a:tcPr marL="9525" marR="9525" marT="9525" marB="0" anchor="b"/>
                </a:tc>
              </a:tr>
              <a:tr h="960668">
                <a:tc>
                  <a:txBody>
                    <a:bodyPr/>
                    <a:lstStyle/>
                    <a:p>
                      <a:pPr algn="l" fontAlgn="b"/>
                      <a:r>
                        <a:rPr lang="en-US" sz="1700" b="1" i="0" u="none" strike="noStrike" dirty="0">
                          <a:effectLst/>
                          <a:latin typeface="+mn-lt"/>
                        </a:rPr>
                        <a:t>Target</a:t>
                      </a:r>
                      <a:endParaRPr lang="en-US" sz="1700" b="1" i="0" u="none" strike="noStrike" dirty="0">
                        <a:solidFill>
                          <a:srgbClr val="000000"/>
                        </a:solidFill>
                        <a:effectLst/>
                        <a:latin typeface="+mn-lt"/>
                      </a:endParaRPr>
                    </a:p>
                  </a:txBody>
                  <a:tcPr marL="9525" marR="9525" marT="9525" marB="0" anchor="b"/>
                </a:tc>
                <a:tc>
                  <a:txBody>
                    <a:bodyPr/>
                    <a:lstStyle/>
                    <a:p>
                      <a:pPr algn="l" fontAlgn="b"/>
                      <a:r>
                        <a:rPr lang="en-US" sz="1700" u="none" strike="noStrike" dirty="0">
                          <a:effectLst/>
                        </a:rPr>
                        <a:t>A numerical value </a:t>
                      </a:r>
                      <a:r>
                        <a:rPr lang="en-US" sz="1700" u="none" strike="noStrike" dirty="0" smtClean="0">
                          <a:effectLst/>
                        </a:rPr>
                        <a:t>assigned</a:t>
                      </a:r>
                      <a:r>
                        <a:rPr lang="en-US" sz="1700" u="none" strike="noStrike" baseline="0" dirty="0" smtClean="0">
                          <a:effectLst/>
                        </a:rPr>
                        <a:t> to metrics or indicators </a:t>
                      </a:r>
                      <a:r>
                        <a:rPr lang="en-US" sz="1700" u="none" strike="noStrike" dirty="0" smtClean="0">
                          <a:effectLst/>
                        </a:rPr>
                        <a:t>that </a:t>
                      </a:r>
                      <a:r>
                        <a:rPr lang="en-US" sz="1700" u="none" strike="noStrike" dirty="0">
                          <a:effectLst/>
                        </a:rPr>
                        <a:t>determines success or failure; the agreed upon metric value the organization desires to achieve</a:t>
                      </a:r>
                      <a:endParaRPr lang="en-US" sz="1700" b="0" i="0" u="none" strike="noStrike" dirty="0">
                        <a:solidFill>
                          <a:srgbClr val="000000"/>
                        </a:solidFill>
                        <a:effectLst/>
                        <a:latin typeface="Calibri"/>
                      </a:endParaRPr>
                    </a:p>
                  </a:txBody>
                  <a:tcPr marL="9525" marR="9525" marT="9525" marB="0" anchor="b"/>
                </a:tc>
              </a:tr>
            </a:tbl>
          </a:graphicData>
        </a:graphic>
      </p:graphicFrame>
      <p:sp>
        <p:nvSpPr>
          <p:cNvPr id="7" name="Oval 6"/>
          <p:cNvSpPr/>
          <p:nvPr/>
        </p:nvSpPr>
        <p:spPr>
          <a:xfrm>
            <a:off x="6601851" y="330270"/>
            <a:ext cx="2084949" cy="1198280"/>
          </a:xfrm>
          <a:prstGeom prst="ellipse">
            <a:avLst/>
          </a:prstGeom>
          <a:solidFill>
            <a:srgbClr val="FFC0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ndParaRPr>
          </a:p>
        </p:txBody>
      </p:sp>
      <p:sp>
        <p:nvSpPr>
          <p:cNvPr id="10273" name="TextBox 7"/>
          <p:cNvSpPr txBox="1">
            <a:spLocks noChangeArrowheads="1"/>
          </p:cNvSpPr>
          <p:nvPr/>
        </p:nvSpPr>
        <p:spPr bwMode="auto">
          <a:xfrm>
            <a:off x="6688138" y="446088"/>
            <a:ext cx="194468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defTabSz="457200" eaLnBrk="1" fontAlgn="base" hangingPunct="1">
              <a:spcBef>
                <a:spcPct val="0"/>
              </a:spcBef>
              <a:spcAft>
                <a:spcPct val="0"/>
              </a:spcAft>
            </a:pPr>
            <a:r>
              <a:rPr lang="en-US" b="1" smtClean="0">
                <a:solidFill>
                  <a:srgbClr val="FFFFFF"/>
                </a:solidFill>
              </a:rPr>
              <a:t>Share definitions with stakeholders</a:t>
            </a:r>
          </a:p>
        </p:txBody>
      </p:sp>
    </p:spTree>
    <p:extLst>
      <p:ext uri="{BB962C8B-B14F-4D97-AF65-F5344CB8AC3E}">
        <p14:creationId xmlns:p14="http://schemas.microsoft.com/office/powerpoint/2010/main" val="3201001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t>Presentations</a:t>
            </a:r>
            <a:endParaRPr lang="en-US" sz="4800" b="1" dirty="0"/>
          </a:p>
        </p:txBody>
      </p:sp>
      <p:sp>
        <p:nvSpPr>
          <p:cNvPr id="3" name="Content Placeholder 2"/>
          <p:cNvSpPr>
            <a:spLocks noGrp="1"/>
          </p:cNvSpPr>
          <p:nvPr>
            <p:ph sz="quarter" idx="1"/>
          </p:nvPr>
        </p:nvSpPr>
        <p:spPr>
          <a:xfrm>
            <a:off x="457200" y="1600200"/>
            <a:ext cx="7696200" cy="4873752"/>
          </a:xfrm>
        </p:spPr>
        <p:txBody>
          <a:bodyPr>
            <a:normAutofit/>
          </a:bodyPr>
          <a:lstStyle/>
          <a:p>
            <a:r>
              <a:rPr lang="en-US" dirty="0" smtClean="0"/>
              <a:t>Eric Barela</a:t>
            </a:r>
          </a:p>
          <a:p>
            <a:pPr lvl="1"/>
            <a:r>
              <a:rPr lang="en-US" dirty="0" smtClean="0">
                <a:solidFill>
                  <a:srgbClr val="0070C0"/>
                </a:solidFill>
              </a:rPr>
              <a:t>Roles occupied by the nonprofit evaluator</a:t>
            </a:r>
          </a:p>
          <a:p>
            <a:r>
              <a:rPr lang="en-US" dirty="0" smtClean="0"/>
              <a:t>Shamsah Ebrahim</a:t>
            </a:r>
          </a:p>
          <a:p>
            <a:pPr lvl="1"/>
            <a:r>
              <a:rPr lang="en-US" dirty="0" smtClean="0">
                <a:solidFill>
                  <a:srgbClr val="0070C0"/>
                </a:solidFill>
              </a:rPr>
              <a:t>Strategies for </a:t>
            </a:r>
            <a:r>
              <a:rPr lang="en-US" dirty="0" smtClean="0">
                <a:solidFill>
                  <a:srgbClr val="0070C0"/>
                </a:solidFill>
              </a:rPr>
              <a:t>ensuring</a:t>
            </a:r>
            <a:r>
              <a:rPr lang="en-US" dirty="0" smtClean="0">
                <a:solidFill>
                  <a:srgbClr val="0070C0"/>
                </a:solidFill>
              </a:rPr>
              <a:t> evaluation is useful</a:t>
            </a:r>
            <a:endParaRPr lang="en-US" dirty="0" smtClean="0">
              <a:solidFill>
                <a:srgbClr val="0070C0"/>
              </a:solidFill>
            </a:endParaRPr>
          </a:p>
          <a:p>
            <a:r>
              <a:rPr lang="en-US" dirty="0" smtClean="0"/>
              <a:t>Marianna Valdez</a:t>
            </a:r>
          </a:p>
          <a:p>
            <a:pPr lvl="1"/>
            <a:r>
              <a:rPr lang="en-US" dirty="0" smtClean="0">
                <a:solidFill>
                  <a:srgbClr val="0070C0"/>
                </a:solidFill>
              </a:rPr>
              <a:t>Using Theories of Action, goals, metrics, and indicators</a:t>
            </a:r>
          </a:p>
          <a:p>
            <a:r>
              <a:rPr lang="en-US" dirty="0" err="1" smtClean="0"/>
              <a:t>Srik</a:t>
            </a:r>
            <a:r>
              <a:rPr lang="en-US" dirty="0" smtClean="0"/>
              <a:t> Gopalakrishnan</a:t>
            </a:r>
          </a:p>
          <a:p>
            <a:pPr lvl="1"/>
            <a:r>
              <a:rPr lang="en-US" dirty="0" smtClean="0">
                <a:solidFill>
                  <a:srgbClr val="0070C0"/>
                </a:solidFill>
              </a:rPr>
              <a:t>Systems, structures, and synergies</a:t>
            </a:r>
          </a:p>
          <a:p>
            <a:r>
              <a:rPr lang="en-US" dirty="0" smtClean="0"/>
              <a:t>Patrick Germain</a:t>
            </a:r>
          </a:p>
          <a:p>
            <a:pPr lvl="1"/>
            <a:r>
              <a:rPr lang="en-US" dirty="0" smtClean="0">
                <a:solidFill>
                  <a:srgbClr val="0070C0"/>
                </a:solidFill>
              </a:rPr>
              <a:t>Strategies for operating within the political context of an organization</a:t>
            </a:r>
          </a:p>
        </p:txBody>
      </p:sp>
    </p:spTree>
    <p:extLst>
      <p:ext uri="{BB962C8B-B14F-4D97-AF65-F5344CB8AC3E}">
        <p14:creationId xmlns:p14="http://schemas.microsoft.com/office/powerpoint/2010/main" val="21900506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p:cNvSpPr txBox="1">
            <a:spLocks noChangeArrowheads="1"/>
          </p:cNvSpPr>
          <p:nvPr/>
        </p:nvSpPr>
        <p:spPr bwMode="auto">
          <a:xfrm>
            <a:off x="314325" y="328613"/>
            <a:ext cx="79152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defTabSz="457200" eaLnBrk="1" fontAlgn="base" hangingPunct="1">
              <a:spcBef>
                <a:spcPct val="0"/>
              </a:spcBef>
              <a:spcAft>
                <a:spcPct val="0"/>
              </a:spcAft>
            </a:pPr>
            <a:r>
              <a:rPr lang="en-US" sz="2800" smtClean="0">
                <a:solidFill>
                  <a:srgbClr val="0096D7"/>
                </a:solidFill>
              </a:rPr>
              <a:t>Example Indicators: Implementation Indicators </a:t>
            </a:r>
          </a:p>
        </p:txBody>
      </p:sp>
      <p:graphicFrame>
        <p:nvGraphicFramePr>
          <p:cNvPr id="3" name="Table 2"/>
          <p:cNvGraphicFramePr>
            <a:graphicFrameLocks noGrp="1"/>
          </p:cNvGraphicFramePr>
          <p:nvPr/>
        </p:nvGraphicFramePr>
        <p:xfrm>
          <a:off x="314325" y="1144588"/>
          <a:ext cx="4216400" cy="4983162"/>
        </p:xfrm>
        <a:graphic>
          <a:graphicData uri="http://schemas.openxmlformats.org/drawingml/2006/table">
            <a:tbl>
              <a:tblPr firstRow="1" bandRow="1">
                <a:tableStyleId>{5C22544A-7EE6-4342-B048-85BDC9FD1C3A}</a:tableStyleId>
              </a:tblPr>
              <a:tblGrid>
                <a:gridCol w="1269015"/>
                <a:gridCol w="2947385"/>
              </a:tblGrid>
              <a:tr h="265380">
                <a:tc>
                  <a:txBody>
                    <a:bodyPr/>
                    <a:lstStyle/>
                    <a:p>
                      <a:pPr marL="0" marR="0" algn="ctr">
                        <a:spcBef>
                          <a:spcPts val="0"/>
                        </a:spcBef>
                        <a:spcAft>
                          <a:spcPts val="0"/>
                        </a:spcAft>
                      </a:pPr>
                      <a:r>
                        <a:rPr lang="en-US" sz="1600" dirty="0" smtClean="0">
                          <a:effectLst/>
                          <a:latin typeface="+mn-lt"/>
                        </a:rPr>
                        <a:t>IF</a:t>
                      </a:r>
                      <a:r>
                        <a:rPr lang="en-US" sz="1600" baseline="0" dirty="0" smtClean="0">
                          <a:effectLst/>
                          <a:latin typeface="+mn-lt"/>
                        </a:rPr>
                        <a:t> we…</a:t>
                      </a:r>
                      <a:endParaRPr lang="en-US" sz="1600" dirty="0">
                        <a:effectLst/>
                        <a:latin typeface="+mn-lt"/>
                        <a:ea typeface="Times New Roman"/>
                      </a:endParaRPr>
                    </a:p>
                  </a:txBody>
                  <a:tcPr marL="68568" marR="68568" marT="0" marB="0"/>
                </a:tc>
                <a:tc>
                  <a:txBody>
                    <a:bodyPr/>
                    <a:lstStyle/>
                    <a:p>
                      <a:pPr marL="0" marR="0" algn="ctr">
                        <a:spcBef>
                          <a:spcPts val="0"/>
                        </a:spcBef>
                        <a:spcAft>
                          <a:spcPts val="0"/>
                        </a:spcAft>
                      </a:pPr>
                      <a:r>
                        <a:rPr lang="en-US" sz="1600" dirty="0" smtClean="0">
                          <a:effectLst/>
                          <a:latin typeface="+mn-lt"/>
                          <a:ea typeface="Times New Roman"/>
                        </a:rPr>
                        <a:t>THEN</a:t>
                      </a:r>
                      <a:r>
                        <a:rPr lang="en-US" sz="1600" baseline="0" dirty="0" smtClean="0">
                          <a:effectLst/>
                          <a:latin typeface="+mn-lt"/>
                          <a:ea typeface="Times New Roman"/>
                        </a:rPr>
                        <a:t>…</a:t>
                      </a:r>
                      <a:endParaRPr lang="en-US" sz="1600" dirty="0">
                        <a:effectLst/>
                        <a:latin typeface="+mn-lt"/>
                        <a:ea typeface="Times New Roman"/>
                      </a:endParaRPr>
                    </a:p>
                  </a:txBody>
                  <a:tcPr marL="68568" marR="68568" marT="0" marB="0"/>
                </a:tc>
              </a:tr>
              <a:tr h="310899">
                <a:tc>
                  <a:txBody>
                    <a:bodyPr/>
                    <a:lstStyle/>
                    <a:p>
                      <a:pPr marL="0" marR="0">
                        <a:spcBef>
                          <a:spcPts val="0"/>
                        </a:spcBef>
                        <a:spcAft>
                          <a:spcPts val="0"/>
                        </a:spcAft>
                      </a:pPr>
                      <a:r>
                        <a:rPr lang="en-US" sz="1600" b="0" dirty="0" smtClean="0">
                          <a:solidFill>
                            <a:schemeClr val="bg1"/>
                          </a:solidFill>
                          <a:effectLst/>
                          <a:latin typeface="+mn-lt"/>
                          <a:ea typeface="Times New Roman"/>
                        </a:rPr>
                        <a:t>(Our</a:t>
                      </a:r>
                      <a:r>
                        <a:rPr lang="en-US" sz="1600" b="0" baseline="0" dirty="0" smtClean="0">
                          <a:solidFill>
                            <a:schemeClr val="bg1"/>
                          </a:solidFill>
                          <a:effectLst/>
                          <a:latin typeface="+mn-lt"/>
                          <a:ea typeface="Times New Roman"/>
                        </a:rPr>
                        <a:t> action)</a:t>
                      </a:r>
                      <a:endParaRPr lang="en-US" sz="1600" b="0" dirty="0">
                        <a:solidFill>
                          <a:schemeClr val="bg1"/>
                        </a:solidFill>
                        <a:effectLst/>
                        <a:latin typeface="+mn-lt"/>
                        <a:ea typeface="Times New Roman"/>
                      </a:endParaRPr>
                    </a:p>
                  </a:txBody>
                  <a:tcPr marL="68568" marR="68568" marT="0" marB="0">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effectLst/>
                          <a:latin typeface="+mn-lt"/>
                        </a:rPr>
                        <a:t>(Implementation Indicator)</a:t>
                      </a:r>
                      <a:endParaRPr lang="en-US" sz="1600" dirty="0" smtClean="0">
                        <a:solidFill>
                          <a:schemeClr val="bg1"/>
                        </a:solidFill>
                        <a:effectLst/>
                        <a:latin typeface="+mn-lt"/>
                        <a:ea typeface="Times New Roman"/>
                      </a:endParaRPr>
                    </a:p>
                  </a:txBody>
                  <a:tcPr marL="68568" marR="68568" marT="0" marB="0">
                    <a:solidFill>
                      <a:schemeClr val="accent1"/>
                    </a:solidFill>
                  </a:tcPr>
                </a:tc>
              </a:tr>
              <a:tr h="713098">
                <a:tc rowSpan="6">
                  <a:txBody>
                    <a:bodyPr/>
                    <a:lstStyle/>
                    <a:p>
                      <a:pPr marL="0" marR="0">
                        <a:spcBef>
                          <a:spcPts val="0"/>
                        </a:spcBef>
                        <a:spcAft>
                          <a:spcPts val="0"/>
                        </a:spcAft>
                      </a:pPr>
                      <a:endParaRPr lang="en-US" sz="1600" b="0" dirty="0" smtClean="0">
                        <a:effectLst/>
                        <a:latin typeface="+mn-lt"/>
                      </a:endParaRPr>
                    </a:p>
                    <a:p>
                      <a:pPr marL="0" marR="0">
                        <a:spcBef>
                          <a:spcPts val="0"/>
                        </a:spcBef>
                        <a:spcAft>
                          <a:spcPts val="0"/>
                        </a:spcAft>
                      </a:pPr>
                      <a:endParaRPr lang="en-US" sz="1600" b="0" dirty="0" smtClean="0">
                        <a:effectLst/>
                        <a:latin typeface="+mn-lt"/>
                      </a:endParaRPr>
                    </a:p>
                    <a:p>
                      <a:pPr marL="0" marR="0">
                        <a:spcBef>
                          <a:spcPts val="0"/>
                        </a:spcBef>
                        <a:spcAft>
                          <a:spcPts val="0"/>
                        </a:spcAft>
                      </a:pPr>
                      <a:endParaRPr lang="en-US" sz="1600" b="0" dirty="0" smtClean="0">
                        <a:effectLst/>
                        <a:latin typeface="+mn-lt"/>
                      </a:endParaRPr>
                    </a:p>
                    <a:p>
                      <a:pPr marL="0" marR="0">
                        <a:spcBef>
                          <a:spcPts val="0"/>
                        </a:spcBef>
                        <a:spcAft>
                          <a:spcPts val="0"/>
                        </a:spcAft>
                      </a:pPr>
                      <a:endParaRPr lang="en-US" sz="1600" b="0" dirty="0" smtClean="0">
                        <a:effectLst/>
                        <a:latin typeface="+mn-lt"/>
                      </a:endParaRPr>
                    </a:p>
                    <a:p>
                      <a:pPr marL="0" marR="0">
                        <a:spcBef>
                          <a:spcPts val="0"/>
                        </a:spcBef>
                        <a:spcAft>
                          <a:spcPts val="0"/>
                        </a:spcAft>
                      </a:pPr>
                      <a:endParaRPr lang="en-US" sz="1600" b="0" dirty="0" smtClean="0">
                        <a:effectLst/>
                        <a:latin typeface="+mn-lt"/>
                      </a:endParaRPr>
                    </a:p>
                    <a:p>
                      <a:pPr marL="0" marR="0">
                        <a:spcBef>
                          <a:spcPts val="0"/>
                        </a:spcBef>
                        <a:spcAft>
                          <a:spcPts val="0"/>
                        </a:spcAft>
                      </a:pPr>
                      <a:endParaRPr lang="en-US" sz="1600" b="0" dirty="0" smtClean="0">
                        <a:effectLst/>
                        <a:latin typeface="+mn-lt"/>
                      </a:endParaRPr>
                    </a:p>
                    <a:p>
                      <a:pPr marL="0" marR="0">
                        <a:spcBef>
                          <a:spcPts val="0"/>
                        </a:spcBef>
                        <a:spcAft>
                          <a:spcPts val="0"/>
                        </a:spcAft>
                      </a:pPr>
                      <a:r>
                        <a:rPr lang="en-US" sz="1600" b="1" dirty="0" smtClean="0">
                          <a:effectLst/>
                          <a:latin typeface="+mn-lt"/>
                        </a:rPr>
                        <a:t>Place our Residents</a:t>
                      </a:r>
                      <a:r>
                        <a:rPr lang="en-US" sz="1600" b="1" baseline="0" dirty="0" smtClean="0">
                          <a:effectLst/>
                          <a:latin typeface="+mn-lt"/>
                        </a:rPr>
                        <a:t> in a good Residency Site</a:t>
                      </a:r>
                      <a:endParaRPr lang="en-US" sz="1600" b="1" dirty="0">
                        <a:effectLst/>
                        <a:latin typeface="+mn-lt"/>
                        <a:ea typeface="Times New Roman"/>
                      </a:endParaRPr>
                    </a:p>
                  </a:txBody>
                  <a:tcPr marL="68568" marR="68568" marT="0" marB="0">
                    <a:solidFill>
                      <a:schemeClr val="accent5">
                        <a:lumMod val="60000"/>
                        <a:lumOff val="40000"/>
                      </a:schemeClr>
                    </a:solidFill>
                  </a:tcPr>
                </a:tc>
                <a:tc>
                  <a:txBody>
                    <a:bodyPr/>
                    <a:lstStyle/>
                    <a:p>
                      <a:pPr marL="0" marR="0">
                        <a:spcBef>
                          <a:spcPts val="0"/>
                        </a:spcBef>
                        <a:spcAft>
                          <a:spcPts val="0"/>
                        </a:spcAft>
                      </a:pPr>
                      <a:r>
                        <a:rPr lang="en-US" sz="1600" dirty="0">
                          <a:effectLst/>
                          <a:latin typeface="+mn-lt"/>
                        </a:rPr>
                        <a:t>% of participants placed with effective principal</a:t>
                      </a:r>
                      <a:endParaRPr lang="en-US" sz="1600" dirty="0">
                        <a:effectLst/>
                        <a:latin typeface="+mn-lt"/>
                        <a:ea typeface="Times New Roman"/>
                      </a:endParaRPr>
                    </a:p>
                  </a:txBody>
                  <a:tcPr marL="68568" marR="68568" marT="0" marB="0"/>
                </a:tc>
              </a:tr>
              <a:tr h="713098">
                <a:tc vMerge="1">
                  <a:txBody>
                    <a:bodyPr/>
                    <a:lstStyle/>
                    <a:p>
                      <a:endParaRPr lang="en-US"/>
                    </a:p>
                  </a:txBody>
                  <a:tcPr/>
                </a:tc>
                <a:tc>
                  <a:txBody>
                    <a:bodyPr/>
                    <a:lstStyle/>
                    <a:p>
                      <a:pPr marL="0" marR="0">
                        <a:spcBef>
                          <a:spcPts val="0"/>
                        </a:spcBef>
                        <a:spcAft>
                          <a:spcPts val="0"/>
                        </a:spcAft>
                      </a:pPr>
                      <a:r>
                        <a:rPr lang="en-US" sz="1600" dirty="0">
                          <a:effectLst/>
                          <a:latin typeface="+mn-lt"/>
                        </a:rPr>
                        <a:t>% of participants placed with effective mentor</a:t>
                      </a:r>
                      <a:endParaRPr lang="en-US" sz="1600" dirty="0">
                        <a:effectLst/>
                        <a:latin typeface="+mn-lt"/>
                        <a:ea typeface="Times New Roman"/>
                      </a:endParaRPr>
                    </a:p>
                  </a:txBody>
                  <a:tcPr marL="68568" marR="68568" marT="0" marB="0"/>
                </a:tc>
              </a:tr>
              <a:tr h="713098">
                <a:tc vMerge="1">
                  <a:txBody>
                    <a:bodyPr/>
                    <a:lstStyle/>
                    <a:p>
                      <a:endParaRPr lang="en-US"/>
                    </a:p>
                  </a:txBody>
                  <a:tcPr/>
                </a:tc>
                <a:tc>
                  <a:txBody>
                    <a:bodyPr/>
                    <a:lstStyle/>
                    <a:p>
                      <a:pPr marL="0" marR="0">
                        <a:spcBef>
                          <a:spcPts val="0"/>
                        </a:spcBef>
                        <a:spcAft>
                          <a:spcPts val="0"/>
                        </a:spcAft>
                      </a:pPr>
                      <a:r>
                        <a:rPr lang="en-US" sz="1600" dirty="0">
                          <a:effectLst/>
                          <a:latin typeface="+mn-lt"/>
                        </a:rPr>
                        <a:t>% of Mentor Principals felt supported by the program</a:t>
                      </a:r>
                      <a:endParaRPr lang="en-US" sz="1600" dirty="0">
                        <a:effectLst/>
                        <a:latin typeface="+mn-lt"/>
                        <a:ea typeface="Times New Roman"/>
                      </a:endParaRPr>
                    </a:p>
                  </a:txBody>
                  <a:tcPr marL="68568" marR="68568" marT="0" marB="0"/>
                </a:tc>
              </a:tr>
              <a:tr h="713098">
                <a:tc vMerge="1">
                  <a:txBody>
                    <a:bodyPr/>
                    <a:lstStyle/>
                    <a:p>
                      <a:endParaRPr lang="en-US"/>
                    </a:p>
                  </a:txBody>
                  <a:tcPr/>
                </a:tc>
                <a:tc>
                  <a:txBody>
                    <a:bodyPr/>
                    <a:lstStyle/>
                    <a:p>
                      <a:pPr marL="0" marR="0">
                        <a:spcBef>
                          <a:spcPts val="0"/>
                        </a:spcBef>
                        <a:spcAft>
                          <a:spcPts val="0"/>
                        </a:spcAft>
                      </a:pPr>
                      <a:r>
                        <a:rPr lang="en-US" sz="1600">
                          <a:effectLst/>
                          <a:latin typeface="+mn-lt"/>
                        </a:rPr>
                        <a:t>% of Mentor Principals rating the program as high quality</a:t>
                      </a:r>
                      <a:endParaRPr lang="en-US" sz="1600">
                        <a:effectLst/>
                        <a:latin typeface="+mn-lt"/>
                        <a:ea typeface="Times New Roman"/>
                      </a:endParaRPr>
                    </a:p>
                  </a:txBody>
                  <a:tcPr marL="68568" marR="68568" marT="0" marB="0"/>
                </a:tc>
              </a:tr>
              <a:tr h="621796">
                <a:tc vMerge="1">
                  <a:txBody>
                    <a:bodyPr/>
                    <a:lstStyle/>
                    <a:p>
                      <a:endParaRPr lang="en-US"/>
                    </a:p>
                  </a:txBody>
                  <a:tcPr/>
                </a:tc>
                <a:tc>
                  <a:txBody>
                    <a:bodyPr/>
                    <a:lstStyle/>
                    <a:p>
                      <a:pPr marL="0" marR="0">
                        <a:spcBef>
                          <a:spcPts val="0"/>
                        </a:spcBef>
                        <a:spcAft>
                          <a:spcPts val="0"/>
                        </a:spcAft>
                      </a:pPr>
                      <a:r>
                        <a:rPr lang="en-US" sz="1600">
                          <a:effectLst/>
                          <a:latin typeface="+mn-lt"/>
                        </a:rPr>
                        <a:t>% of participants placed with New Leader principal</a:t>
                      </a:r>
                      <a:endParaRPr lang="en-US" sz="1600">
                        <a:effectLst/>
                        <a:latin typeface="+mn-lt"/>
                        <a:ea typeface="Times New Roman"/>
                      </a:endParaRPr>
                    </a:p>
                  </a:txBody>
                  <a:tcPr marL="68568" marR="68568" marT="0" marB="0"/>
                </a:tc>
              </a:tr>
              <a:tr h="932695">
                <a:tc vMerge="1">
                  <a:txBody>
                    <a:bodyPr/>
                    <a:lstStyle/>
                    <a:p>
                      <a:endParaRPr lang="en-US"/>
                    </a:p>
                  </a:txBody>
                  <a:tcPr/>
                </a:tc>
                <a:tc>
                  <a:txBody>
                    <a:bodyPr/>
                    <a:lstStyle/>
                    <a:p>
                      <a:pPr marL="0" marR="0">
                        <a:spcBef>
                          <a:spcPts val="0"/>
                        </a:spcBef>
                        <a:spcAft>
                          <a:spcPts val="0"/>
                        </a:spcAft>
                      </a:pPr>
                      <a:r>
                        <a:rPr lang="en-US" sz="1600" dirty="0">
                          <a:effectLst/>
                          <a:latin typeface="+mn-lt"/>
                        </a:rPr>
                        <a:t>% of participants given required authentic leadership opportunities for practice</a:t>
                      </a:r>
                      <a:endParaRPr lang="en-US" sz="1600" dirty="0">
                        <a:effectLst/>
                        <a:latin typeface="+mn-lt"/>
                        <a:ea typeface="Times New Roman"/>
                      </a:endParaRPr>
                    </a:p>
                  </a:txBody>
                  <a:tcPr marL="68568" marR="68568" marT="0" marB="0"/>
                </a:tc>
              </a:tr>
            </a:tbl>
          </a:graphicData>
        </a:graphic>
      </p:graphicFrame>
    </p:spTree>
    <p:extLst>
      <p:ext uri="{BB962C8B-B14F-4D97-AF65-F5344CB8AC3E}">
        <p14:creationId xmlns:p14="http://schemas.microsoft.com/office/powerpoint/2010/main" val="24022591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p:cNvSpPr txBox="1">
            <a:spLocks noChangeArrowheads="1"/>
          </p:cNvSpPr>
          <p:nvPr/>
        </p:nvSpPr>
        <p:spPr bwMode="auto">
          <a:xfrm>
            <a:off x="314325" y="328613"/>
            <a:ext cx="85709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defTabSz="457200" eaLnBrk="1" fontAlgn="base" hangingPunct="1">
              <a:spcBef>
                <a:spcPct val="0"/>
              </a:spcBef>
              <a:spcAft>
                <a:spcPct val="0"/>
              </a:spcAft>
            </a:pPr>
            <a:r>
              <a:rPr lang="en-US" sz="2800" smtClean="0">
                <a:solidFill>
                  <a:srgbClr val="0096D7"/>
                </a:solidFill>
              </a:rPr>
              <a:t>Connecting Implementation to Outcome Indicators</a:t>
            </a:r>
          </a:p>
        </p:txBody>
      </p:sp>
      <p:graphicFrame>
        <p:nvGraphicFramePr>
          <p:cNvPr id="3" name="Table 2"/>
          <p:cNvGraphicFramePr>
            <a:graphicFrameLocks noGrp="1"/>
          </p:cNvGraphicFramePr>
          <p:nvPr/>
        </p:nvGraphicFramePr>
        <p:xfrm>
          <a:off x="314325" y="1144588"/>
          <a:ext cx="8570913" cy="4983162"/>
        </p:xfrm>
        <a:graphic>
          <a:graphicData uri="http://schemas.openxmlformats.org/drawingml/2006/table">
            <a:tbl>
              <a:tblPr firstRow="1" bandRow="1">
                <a:tableStyleId>{5C22544A-7EE6-4342-B048-85BDC9FD1C3A}</a:tableStyleId>
              </a:tblPr>
              <a:tblGrid>
                <a:gridCol w="1289799"/>
                <a:gridCol w="2995658"/>
                <a:gridCol w="2142728"/>
                <a:gridCol w="2142728"/>
              </a:tblGrid>
              <a:tr h="265380">
                <a:tc>
                  <a:txBody>
                    <a:bodyPr/>
                    <a:lstStyle/>
                    <a:p>
                      <a:pPr marL="0" marR="0" algn="ctr">
                        <a:spcBef>
                          <a:spcPts val="0"/>
                        </a:spcBef>
                        <a:spcAft>
                          <a:spcPts val="0"/>
                        </a:spcAft>
                      </a:pPr>
                      <a:r>
                        <a:rPr lang="en-US" sz="1600" dirty="0" smtClean="0">
                          <a:effectLst/>
                          <a:latin typeface="+mj-lt"/>
                        </a:rPr>
                        <a:t>IF</a:t>
                      </a:r>
                      <a:r>
                        <a:rPr lang="en-US" sz="1600" baseline="0" dirty="0" smtClean="0">
                          <a:effectLst/>
                          <a:latin typeface="+mj-lt"/>
                        </a:rPr>
                        <a:t> we…</a:t>
                      </a:r>
                      <a:endParaRPr lang="en-US" sz="1600" dirty="0">
                        <a:effectLst/>
                        <a:latin typeface="+mj-lt"/>
                        <a:ea typeface="Times New Roman"/>
                      </a:endParaRPr>
                    </a:p>
                  </a:txBody>
                  <a:tcPr marL="68581" marR="68581" marT="0" marB="0"/>
                </a:tc>
                <a:tc>
                  <a:txBody>
                    <a:bodyPr/>
                    <a:lstStyle/>
                    <a:p>
                      <a:pPr marL="0" marR="0" algn="ctr">
                        <a:spcBef>
                          <a:spcPts val="0"/>
                        </a:spcBef>
                        <a:spcAft>
                          <a:spcPts val="0"/>
                        </a:spcAft>
                      </a:pPr>
                      <a:r>
                        <a:rPr lang="en-US" sz="1600" dirty="0" smtClean="0">
                          <a:effectLst/>
                          <a:latin typeface="+mj-lt"/>
                          <a:ea typeface="Times New Roman"/>
                        </a:rPr>
                        <a:t>THEN</a:t>
                      </a:r>
                      <a:r>
                        <a:rPr lang="en-US" sz="1600" baseline="0" dirty="0" smtClean="0">
                          <a:effectLst/>
                          <a:latin typeface="+mj-lt"/>
                          <a:ea typeface="Times New Roman"/>
                        </a:rPr>
                        <a:t>…</a:t>
                      </a:r>
                      <a:endParaRPr lang="en-US" sz="1600" dirty="0">
                        <a:effectLst/>
                        <a:latin typeface="+mj-lt"/>
                        <a:ea typeface="Times New Roman"/>
                      </a:endParaRPr>
                    </a:p>
                  </a:txBody>
                  <a:tcPr marL="68581" marR="68581" marT="0" marB="0"/>
                </a:tc>
                <a:tc gridSpan="2">
                  <a:txBody>
                    <a:bodyPr/>
                    <a:lstStyle/>
                    <a:p>
                      <a:pPr marL="0" marR="0" algn="ctr">
                        <a:spcBef>
                          <a:spcPts val="0"/>
                        </a:spcBef>
                        <a:spcAft>
                          <a:spcPts val="0"/>
                        </a:spcAft>
                      </a:pPr>
                      <a:r>
                        <a:rPr lang="en-US" sz="1600" dirty="0" smtClean="0">
                          <a:effectLst/>
                          <a:latin typeface="+mj-lt"/>
                          <a:ea typeface="Times New Roman"/>
                        </a:rPr>
                        <a:t>GOAL</a:t>
                      </a:r>
                      <a:endParaRPr lang="en-US" sz="1600" dirty="0">
                        <a:effectLst/>
                        <a:latin typeface="+mj-lt"/>
                        <a:ea typeface="Times New Roman"/>
                      </a:endParaRPr>
                    </a:p>
                  </a:txBody>
                  <a:tcPr marL="68581" marR="68581" marT="0" marB="0"/>
                </a:tc>
                <a:tc hMerge="1">
                  <a:txBody>
                    <a:bodyPr/>
                    <a:lstStyle/>
                    <a:p>
                      <a:pPr marL="0" marR="0">
                        <a:spcBef>
                          <a:spcPts val="0"/>
                        </a:spcBef>
                        <a:spcAft>
                          <a:spcPts val="0"/>
                        </a:spcAft>
                      </a:pPr>
                      <a:endParaRPr lang="en-US" sz="1600" dirty="0">
                        <a:effectLst/>
                        <a:latin typeface="+mj-lt"/>
                        <a:ea typeface="Times New Roman"/>
                      </a:endParaRPr>
                    </a:p>
                  </a:txBody>
                  <a:tcPr marL="68580" marR="68580" marT="0" marB="0"/>
                </a:tc>
              </a:tr>
              <a:tr h="310899">
                <a:tc>
                  <a:txBody>
                    <a:bodyPr/>
                    <a:lstStyle/>
                    <a:p>
                      <a:pPr marL="0" marR="0">
                        <a:spcBef>
                          <a:spcPts val="0"/>
                        </a:spcBef>
                        <a:spcAft>
                          <a:spcPts val="0"/>
                        </a:spcAft>
                      </a:pPr>
                      <a:r>
                        <a:rPr lang="en-US" sz="1600" b="0" dirty="0" smtClean="0">
                          <a:solidFill>
                            <a:schemeClr val="bg1"/>
                          </a:solidFill>
                          <a:effectLst/>
                          <a:latin typeface="+mj-lt"/>
                          <a:ea typeface="Times New Roman"/>
                        </a:rPr>
                        <a:t>(Our</a:t>
                      </a:r>
                      <a:r>
                        <a:rPr lang="en-US" sz="1600" b="0" baseline="0" dirty="0" smtClean="0">
                          <a:solidFill>
                            <a:schemeClr val="bg1"/>
                          </a:solidFill>
                          <a:effectLst/>
                          <a:latin typeface="+mj-lt"/>
                          <a:ea typeface="Times New Roman"/>
                        </a:rPr>
                        <a:t> action)</a:t>
                      </a:r>
                      <a:endParaRPr lang="en-US" sz="1600" b="0" dirty="0">
                        <a:solidFill>
                          <a:schemeClr val="bg1"/>
                        </a:solidFill>
                        <a:effectLst/>
                        <a:latin typeface="+mj-lt"/>
                        <a:ea typeface="Times New Roman"/>
                      </a:endParaRPr>
                    </a:p>
                  </a:txBody>
                  <a:tcPr marL="68581" marR="68581" marT="0" marB="0">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effectLst/>
                          <a:latin typeface="+mj-lt"/>
                        </a:rPr>
                        <a:t>(Implementation Indicator)</a:t>
                      </a:r>
                      <a:endParaRPr lang="en-US" sz="1600" dirty="0" smtClean="0">
                        <a:solidFill>
                          <a:schemeClr val="bg1"/>
                        </a:solidFill>
                        <a:effectLst/>
                        <a:latin typeface="+mj-lt"/>
                        <a:ea typeface="Times New Roman"/>
                      </a:endParaRPr>
                    </a:p>
                  </a:txBody>
                  <a:tcPr marL="68581" marR="68581" marT="0" marB="0">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effectLst/>
                          <a:latin typeface="+mj-lt"/>
                          <a:ea typeface="Times New Roman"/>
                        </a:rPr>
                        <a:t>(Program Goal</a:t>
                      </a:r>
                      <a:r>
                        <a:rPr lang="en-US" sz="1600" baseline="0" dirty="0" smtClean="0">
                          <a:solidFill>
                            <a:schemeClr val="bg1"/>
                          </a:solidFill>
                          <a:effectLst/>
                          <a:latin typeface="+mj-lt"/>
                          <a:ea typeface="Times New Roman"/>
                        </a:rPr>
                        <a:t>)</a:t>
                      </a:r>
                      <a:endParaRPr lang="en-US" sz="1600" dirty="0" smtClean="0">
                        <a:solidFill>
                          <a:schemeClr val="bg1"/>
                        </a:solidFill>
                        <a:effectLst/>
                        <a:latin typeface="+mj-lt"/>
                        <a:ea typeface="Times New Roman"/>
                      </a:endParaRPr>
                    </a:p>
                  </a:txBody>
                  <a:tcPr marL="68581" marR="68581" marT="0" marB="0">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effectLst/>
                          <a:latin typeface="+mj-lt"/>
                          <a:ea typeface="Times New Roman"/>
                        </a:rPr>
                        <a:t>(Outcome Indicator)</a:t>
                      </a:r>
                    </a:p>
                  </a:txBody>
                  <a:tcPr marL="68581" marR="68581" marT="0" marB="0">
                    <a:solidFill>
                      <a:schemeClr val="accent1"/>
                    </a:solidFill>
                  </a:tcPr>
                </a:tc>
              </a:tr>
              <a:tr h="713098">
                <a:tc rowSpan="6">
                  <a:txBody>
                    <a:bodyPr/>
                    <a:lstStyle/>
                    <a:p>
                      <a:pPr marL="0" marR="0">
                        <a:spcBef>
                          <a:spcPts val="0"/>
                        </a:spcBef>
                        <a:spcAft>
                          <a:spcPts val="0"/>
                        </a:spcAft>
                      </a:pPr>
                      <a:endParaRPr lang="en-US" sz="1600" b="0" dirty="0" smtClean="0">
                        <a:effectLst/>
                        <a:latin typeface="+mj-lt"/>
                      </a:endParaRPr>
                    </a:p>
                    <a:p>
                      <a:pPr marL="0" marR="0">
                        <a:spcBef>
                          <a:spcPts val="0"/>
                        </a:spcBef>
                        <a:spcAft>
                          <a:spcPts val="0"/>
                        </a:spcAft>
                      </a:pPr>
                      <a:endParaRPr lang="en-US" sz="1600" b="0" dirty="0" smtClean="0">
                        <a:effectLst/>
                        <a:latin typeface="+mj-lt"/>
                      </a:endParaRPr>
                    </a:p>
                    <a:p>
                      <a:pPr marL="0" marR="0">
                        <a:spcBef>
                          <a:spcPts val="0"/>
                        </a:spcBef>
                        <a:spcAft>
                          <a:spcPts val="0"/>
                        </a:spcAft>
                      </a:pPr>
                      <a:endParaRPr lang="en-US" sz="1600" b="0" dirty="0" smtClean="0">
                        <a:effectLst/>
                        <a:latin typeface="+mj-lt"/>
                      </a:endParaRPr>
                    </a:p>
                    <a:p>
                      <a:pPr marL="0" marR="0">
                        <a:spcBef>
                          <a:spcPts val="0"/>
                        </a:spcBef>
                        <a:spcAft>
                          <a:spcPts val="0"/>
                        </a:spcAft>
                      </a:pPr>
                      <a:endParaRPr lang="en-US" sz="1600" b="0" dirty="0" smtClean="0">
                        <a:effectLst/>
                        <a:latin typeface="+mj-lt"/>
                      </a:endParaRPr>
                    </a:p>
                    <a:p>
                      <a:pPr marL="0" marR="0">
                        <a:spcBef>
                          <a:spcPts val="0"/>
                        </a:spcBef>
                        <a:spcAft>
                          <a:spcPts val="0"/>
                        </a:spcAft>
                      </a:pPr>
                      <a:endParaRPr lang="en-US" sz="1600" b="0" dirty="0" smtClean="0">
                        <a:effectLst/>
                        <a:latin typeface="+mj-lt"/>
                      </a:endParaRPr>
                    </a:p>
                    <a:p>
                      <a:pPr marL="0" marR="0">
                        <a:spcBef>
                          <a:spcPts val="0"/>
                        </a:spcBef>
                        <a:spcAft>
                          <a:spcPts val="0"/>
                        </a:spcAft>
                      </a:pPr>
                      <a:endParaRPr lang="en-US" sz="1600" b="0" dirty="0" smtClean="0">
                        <a:effectLst/>
                        <a:latin typeface="+mj-lt"/>
                      </a:endParaRPr>
                    </a:p>
                    <a:p>
                      <a:pPr marL="0" marR="0">
                        <a:spcBef>
                          <a:spcPts val="0"/>
                        </a:spcBef>
                        <a:spcAft>
                          <a:spcPts val="0"/>
                        </a:spcAft>
                      </a:pPr>
                      <a:r>
                        <a:rPr lang="en-US" sz="1600" b="1" dirty="0" smtClean="0">
                          <a:effectLst/>
                          <a:latin typeface="+mj-lt"/>
                        </a:rPr>
                        <a:t>Place our Residents</a:t>
                      </a:r>
                      <a:r>
                        <a:rPr lang="en-US" sz="1600" b="1" baseline="0" dirty="0" smtClean="0">
                          <a:effectLst/>
                          <a:latin typeface="+mj-lt"/>
                        </a:rPr>
                        <a:t> in a good Residency Site</a:t>
                      </a:r>
                      <a:endParaRPr lang="en-US" sz="1600" b="1" dirty="0">
                        <a:effectLst/>
                        <a:latin typeface="+mj-lt"/>
                        <a:ea typeface="Times New Roman"/>
                      </a:endParaRPr>
                    </a:p>
                  </a:txBody>
                  <a:tcPr marL="68581" marR="68581" marT="0" marB="0">
                    <a:solidFill>
                      <a:schemeClr val="accent5">
                        <a:lumMod val="60000"/>
                        <a:lumOff val="40000"/>
                      </a:schemeClr>
                    </a:solidFill>
                  </a:tcPr>
                </a:tc>
                <a:tc>
                  <a:txBody>
                    <a:bodyPr/>
                    <a:lstStyle/>
                    <a:p>
                      <a:pPr marL="0" marR="0">
                        <a:spcBef>
                          <a:spcPts val="0"/>
                        </a:spcBef>
                        <a:spcAft>
                          <a:spcPts val="0"/>
                        </a:spcAft>
                      </a:pPr>
                      <a:r>
                        <a:rPr lang="en-US" sz="1600" dirty="0">
                          <a:effectLst/>
                          <a:latin typeface="+mj-lt"/>
                        </a:rPr>
                        <a:t>% of participants placed with effective principal</a:t>
                      </a:r>
                      <a:endParaRPr lang="en-US" sz="1600" dirty="0">
                        <a:effectLst/>
                        <a:latin typeface="+mj-lt"/>
                        <a:ea typeface="Times New Roman"/>
                      </a:endParaRPr>
                    </a:p>
                  </a:txBody>
                  <a:tcPr marL="68581" marR="68581" marT="0" marB="0"/>
                </a:tc>
                <a:tc rowSpan="6">
                  <a:txBody>
                    <a:bodyPr/>
                    <a:lstStyle/>
                    <a:p>
                      <a:pPr marL="0" marR="0">
                        <a:spcBef>
                          <a:spcPts val="0"/>
                        </a:spcBef>
                        <a:spcAft>
                          <a:spcPts val="0"/>
                        </a:spcAft>
                      </a:pPr>
                      <a:r>
                        <a:rPr lang="en-US" sz="1600" kern="1200" dirty="0" smtClean="0">
                          <a:solidFill>
                            <a:schemeClr val="dk1"/>
                          </a:solidFill>
                          <a:effectLst/>
                          <a:latin typeface="+mj-lt"/>
                          <a:ea typeface="+mn-ea"/>
                          <a:cs typeface="+mn-cs"/>
                        </a:rPr>
                        <a:t>Residents are prepared for the principalship</a:t>
                      </a:r>
                    </a:p>
                    <a:p>
                      <a:pPr marL="0" marR="0">
                        <a:spcBef>
                          <a:spcPts val="0"/>
                        </a:spcBef>
                        <a:spcAft>
                          <a:spcPts val="0"/>
                        </a:spcAft>
                      </a:pPr>
                      <a:endParaRPr lang="en-US" sz="1600" kern="1200" dirty="0" smtClean="0">
                        <a:solidFill>
                          <a:schemeClr val="dk1"/>
                        </a:solidFill>
                        <a:effectLst/>
                        <a:latin typeface="+mj-lt"/>
                        <a:ea typeface="+mn-ea"/>
                        <a:cs typeface="+mn-cs"/>
                      </a:endParaRPr>
                    </a:p>
                    <a:p>
                      <a:pPr marL="0" marR="0">
                        <a:spcBef>
                          <a:spcPts val="0"/>
                        </a:spcBef>
                        <a:spcAft>
                          <a:spcPts val="0"/>
                        </a:spcAft>
                      </a:pPr>
                      <a:endParaRPr lang="en-US" sz="1600" kern="1200" dirty="0" smtClean="0">
                        <a:solidFill>
                          <a:schemeClr val="dk1"/>
                        </a:solidFill>
                        <a:effectLst/>
                        <a:latin typeface="+mj-lt"/>
                        <a:ea typeface="+mn-ea"/>
                        <a:cs typeface="+mn-cs"/>
                      </a:endParaRPr>
                    </a:p>
                    <a:p>
                      <a:pPr marL="0" marR="0">
                        <a:spcBef>
                          <a:spcPts val="0"/>
                        </a:spcBef>
                        <a:spcAft>
                          <a:spcPts val="0"/>
                        </a:spcAft>
                      </a:pPr>
                      <a:endParaRPr lang="en-US" sz="1600" kern="1200" dirty="0" smtClean="0">
                        <a:solidFill>
                          <a:schemeClr val="dk1"/>
                        </a:solidFill>
                        <a:effectLst/>
                        <a:latin typeface="+mj-lt"/>
                        <a:ea typeface="+mn-ea"/>
                        <a:cs typeface="+mn-cs"/>
                      </a:endParaRPr>
                    </a:p>
                    <a:p>
                      <a:pPr marL="0" marR="0">
                        <a:spcBef>
                          <a:spcPts val="0"/>
                        </a:spcBef>
                        <a:spcAft>
                          <a:spcPts val="0"/>
                        </a:spcAft>
                      </a:pPr>
                      <a:endParaRPr lang="en-US" sz="1600" dirty="0">
                        <a:effectLst/>
                        <a:latin typeface="+mj-lt"/>
                        <a:ea typeface="Times New Roman"/>
                      </a:endParaRPr>
                    </a:p>
                  </a:txBody>
                  <a:tcPr marL="68581" marR="68581" marT="0" marB="0" anchor="ctr"/>
                </a:tc>
                <a:tc row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latin typeface="+mj-lt"/>
                        </a:rPr>
                        <a:t>% of participants endorsed for the principalship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effectLst/>
                        <a:latin typeface="+mj-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effectLst/>
                        <a:latin typeface="+mj-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effectLst/>
                        <a:latin typeface="+mj-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effectLst/>
                        <a:latin typeface="+mj-lt"/>
                        <a:ea typeface="Times New Roman"/>
                      </a:endParaRPr>
                    </a:p>
                  </a:txBody>
                  <a:tcPr marL="68581" marR="68581" marT="0" marB="0" anchor="ctr"/>
                </a:tc>
              </a:tr>
              <a:tr h="713098">
                <a:tc vMerge="1">
                  <a:txBody>
                    <a:bodyPr/>
                    <a:lstStyle/>
                    <a:p>
                      <a:endParaRPr lang="en-US"/>
                    </a:p>
                  </a:txBody>
                  <a:tcPr/>
                </a:tc>
                <a:tc>
                  <a:txBody>
                    <a:bodyPr/>
                    <a:lstStyle/>
                    <a:p>
                      <a:pPr marL="0" marR="0">
                        <a:spcBef>
                          <a:spcPts val="0"/>
                        </a:spcBef>
                        <a:spcAft>
                          <a:spcPts val="0"/>
                        </a:spcAft>
                      </a:pPr>
                      <a:r>
                        <a:rPr lang="en-US" sz="1600" dirty="0">
                          <a:effectLst/>
                          <a:latin typeface="+mj-lt"/>
                        </a:rPr>
                        <a:t>% of participants placed with effective mentor</a:t>
                      </a:r>
                      <a:endParaRPr lang="en-US" sz="1600" dirty="0">
                        <a:effectLst/>
                        <a:latin typeface="+mj-lt"/>
                        <a:ea typeface="Times New Roman"/>
                      </a:endParaRPr>
                    </a:p>
                  </a:txBody>
                  <a:tcPr marL="68581" marR="68581" marT="0" marB="0"/>
                </a:tc>
                <a:tc vMerge="1">
                  <a:txBody>
                    <a:bodyPr/>
                    <a:lstStyle/>
                    <a:p>
                      <a:pPr marL="0" marR="0">
                        <a:spcBef>
                          <a:spcPts val="0"/>
                        </a:spcBef>
                        <a:spcAft>
                          <a:spcPts val="0"/>
                        </a:spcAft>
                      </a:pPr>
                      <a:endParaRPr lang="en-US" sz="1600" dirty="0">
                        <a:effectLst/>
                        <a:latin typeface="+mn-lt"/>
                        <a:ea typeface="Times New Roman"/>
                      </a:endParaRPr>
                    </a:p>
                  </a:txBody>
                  <a:tcPr marL="68580" marR="68580" marT="0" marB="0"/>
                </a:tc>
                <a:tc vMerge="1">
                  <a:txBody>
                    <a:bodyPr/>
                    <a:lstStyle/>
                    <a:p>
                      <a:endParaRPr lang="en-US"/>
                    </a:p>
                  </a:txBody>
                  <a:tcPr/>
                </a:tc>
              </a:tr>
              <a:tr h="713098">
                <a:tc vMerge="1">
                  <a:txBody>
                    <a:bodyPr/>
                    <a:lstStyle/>
                    <a:p>
                      <a:endParaRPr lang="en-US"/>
                    </a:p>
                  </a:txBody>
                  <a:tcPr/>
                </a:tc>
                <a:tc>
                  <a:txBody>
                    <a:bodyPr/>
                    <a:lstStyle/>
                    <a:p>
                      <a:pPr marL="0" marR="0">
                        <a:spcBef>
                          <a:spcPts val="0"/>
                        </a:spcBef>
                        <a:spcAft>
                          <a:spcPts val="0"/>
                        </a:spcAft>
                      </a:pPr>
                      <a:r>
                        <a:rPr lang="en-US" sz="1600" dirty="0">
                          <a:effectLst/>
                          <a:latin typeface="+mj-lt"/>
                        </a:rPr>
                        <a:t>% of Mentor Principals felt supported by the program</a:t>
                      </a:r>
                      <a:endParaRPr lang="en-US" sz="1600" dirty="0">
                        <a:effectLst/>
                        <a:latin typeface="+mj-lt"/>
                        <a:ea typeface="Times New Roman"/>
                      </a:endParaRPr>
                    </a:p>
                  </a:txBody>
                  <a:tcPr marL="68581" marR="68581" marT="0" marB="0"/>
                </a:tc>
                <a:tc vMerge="1">
                  <a:txBody>
                    <a:bodyPr/>
                    <a:lstStyle/>
                    <a:p>
                      <a:pPr marL="0" marR="0">
                        <a:spcBef>
                          <a:spcPts val="0"/>
                        </a:spcBef>
                        <a:spcAft>
                          <a:spcPts val="0"/>
                        </a:spcAft>
                      </a:pPr>
                      <a:endParaRPr lang="en-US" sz="1600" dirty="0">
                        <a:effectLst/>
                        <a:latin typeface="+mn-lt"/>
                        <a:ea typeface="Times New Roman"/>
                      </a:endParaRPr>
                    </a:p>
                  </a:txBody>
                  <a:tcPr marL="68580" marR="68580" marT="0" marB="0"/>
                </a:tc>
                <a:tc vMerge="1">
                  <a:txBody>
                    <a:bodyPr/>
                    <a:lstStyle/>
                    <a:p>
                      <a:endParaRPr lang="en-US"/>
                    </a:p>
                  </a:txBody>
                  <a:tcPr/>
                </a:tc>
              </a:tr>
              <a:tr h="713098">
                <a:tc vMerge="1">
                  <a:txBody>
                    <a:bodyPr/>
                    <a:lstStyle/>
                    <a:p>
                      <a:endParaRPr lang="en-US"/>
                    </a:p>
                  </a:txBody>
                  <a:tcPr/>
                </a:tc>
                <a:tc>
                  <a:txBody>
                    <a:bodyPr/>
                    <a:lstStyle/>
                    <a:p>
                      <a:pPr marL="0" marR="0">
                        <a:spcBef>
                          <a:spcPts val="0"/>
                        </a:spcBef>
                        <a:spcAft>
                          <a:spcPts val="0"/>
                        </a:spcAft>
                      </a:pPr>
                      <a:r>
                        <a:rPr lang="en-US" sz="1600" dirty="0">
                          <a:effectLst/>
                          <a:latin typeface="+mj-lt"/>
                        </a:rPr>
                        <a:t>% of Mentor Principals rating the program as high quality</a:t>
                      </a:r>
                      <a:endParaRPr lang="en-US" sz="1600" dirty="0">
                        <a:effectLst/>
                        <a:latin typeface="+mj-lt"/>
                        <a:ea typeface="Times New Roman"/>
                      </a:endParaRPr>
                    </a:p>
                  </a:txBody>
                  <a:tcPr marL="68581" marR="68581" marT="0" marB="0"/>
                </a:tc>
                <a:tc vMerge="1">
                  <a:txBody>
                    <a:bodyPr/>
                    <a:lstStyle/>
                    <a:p>
                      <a:pPr marL="0" marR="0">
                        <a:spcBef>
                          <a:spcPts val="0"/>
                        </a:spcBef>
                        <a:spcAft>
                          <a:spcPts val="0"/>
                        </a:spcAft>
                      </a:pPr>
                      <a:endParaRPr lang="en-US" sz="1600" dirty="0">
                        <a:effectLst/>
                        <a:latin typeface="+mn-lt"/>
                        <a:ea typeface="Times New Roman"/>
                      </a:endParaRPr>
                    </a:p>
                  </a:txBody>
                  <a:tcPr marL="68580" marR="68580" marT="0" marB="0"/>
                </a:tc>
                <a:tc vMerge="1">
                  <a:txBody>
                    <a:bodyPr/>
                    <a:lstStyle/>
                    <a:p>
                      <a:endParaRPr lang="en-US"/>
                    </a:p>
                  </a:txBody>
                  <a:tcPr/>
                </a:tc>
              </a:tr>
              <a:tr h="621796">
                <a:tc vMerge="1">
                  <a:txBody>
                    <a:bodyPr/>
                    <a:lstStyle/>
                    <a:p>
                      <a:endParaRPr lang="en-US"/>
                    </a:p>
                  </a:txBody>
                  <a:tcPr/>
                </a:tc>
                <a:tc>
                  <a:txBody>
                    <a:bodyPr/>
                    <a:lstStyle/>
                    <a:p>
                      <a:pPr marL="0" marR="0">
                        <a:spcBef>
                          <a:spcPts val="0"/>
                        </a:spcBef>
                        <a:spcAft>
                          <a:spcPts val="0"/>
                        </a:spcAft>
                      </a:pPr>
                      <a:r>
                        <a:rPr lang="en-US" sz="1600" dirty="0">
                          <a:effectLst/>
                          <a:latin typeface="+mj-lt"/>
                        </a:rPr>
                        <a:t>% of participants placed with New Leader principal</a:t>
                      </a:r>
                      <a:endParaRPr lang="en-US" sz="1600" dirty="0">
                        <a:effectLst/>
                        <a:latin typeface="+mj-lt"/>
                        <a:ea typeface="Times New Roman"/>
                      </a:endParaRPr>
                    </a:p>
                  </a:txBody>
                  <a:tcPr marL="68581" marR="68581" marT="0" marB="0"/>
                </a:tc>
                <a:tc vMerge="1">
                  <a:txBody>
                    <a:bodyPr/>
                    <a:lstStyle/>
                    <a:p>
                      <a:pPr marL="0" marR="0">
                        <a:spcBef>
                          <a:spcPts val="0"/>
                        </a:spcBef>
                        <a:spcAft>
                          <a:spcPts val="0"/>
                        </a:spcAft>
                      </a:pPr>
                      <a:endParaRPr lang="en-US" sz="1600" dirty="0">
                        <a:effectLst/>
                        <a:latin typeface="+mn-lt"/>
                        <a:ea typeface="Times New Roman"/>
                      </a:endParaRPr>
                    </a:p>
                  </a:txBody>
                  <a:tcPr marL="68580" marR="68580" marT="0" marB="0"/>
                </a:tc>
                <a:tc vMerge="1">
                  <a:txBody>
                    <a:bodyPr/>
                    <a:lstStyle/>
                    <a:p>
                      <a:endParaRPr lang="en-US"/>
                    </a:p>
                  </a:txBody>
                  <a:tcPr/>
                </a:tc>
              </a:tr>
              <a:tr h="932695">
                <a:tc vMerge="1">
                  <a:txBody>
                    <a:bodyPr/>
                    <a:lstStyle/>
                    <a:p>
                      <a:endParaRPr lang="en-US"/>
                    </a:p>
                  </a:txBody>
                  <a:tcPr/>
                </a:tc>
                <a:tc>
                  <a:txBody>
                    <a:bodyPr/>
                    <a:lstStyle/>
                    <a:p>
                      <a:pPr marL="0" marR="0">
                        <a:spcBef>
                          <a:spcPts val="0"/>
                        </a:spcBef>
                        <a:spcAft>
                          <a:spcPts val="0"/>
                        </a:spcAft>
                      </a:pPr>
                      <a:r>
                        <a:rPr lang="en-US" sz="1600" dirty="0">
                          <a:effectLst/>
                          <a:latin typeface="+mj-lt"/>
                        </a:rPr>
                        <a:t>% of participants given required authentic leadership opportunities for practice</a:t>
                      </a:r>
                      <a:endParaRPr lang="en-US" sz="1600" dirty="0">
                        <a:effectLst/>
                        <a:latin typeface="+mj-lt"/>
                        <a:ea typeface="Times New Roman"/>
                      </a:endParaRPr>
                    </a:p>
                  </a:txBody>
                  <a:tcPr marL="68581" marR="68581" marT="0" marB="0"/>
                </a:tc>
                <a:tc vMerge="1">
                  <a:txBody>
                    <a:bodyPr/>
                    <a:lstStyle/>
                    <a:p>
                      <a:pPr marL="0" marR="0">
                        <a:spcBef>
                          <a:spcPts val="0"/>
                        </a:spcBef>
                        <a:spcAft>
                          <a:spcPts val="0"/>
                        </a:spcAft>
                      </a:pPr>
                      <a:endParaRPr lang="en-US" sz="1600" dirty="0">
                        <a:effectLst/>
                        <a:latin typeface="+mn-lt"/>
                        <a:ea typeface="Times New Roman"/>
                      </a:endParaRPr>
                    </a:p>
                  </a:txBody>
                  <a:tcPr marL="68580" marR="68580" marT="0" marB="0"/>
                </a:tc>
                <a:tc vMerge="1">
                  <a:txBody>
                    <a:bodyPr/>
                    <a:lstStyle/>
                    <a:p>
                      <a:endParaRPr lang="en-US"/>
                    </a:p>
                  </a:txBody>
                  <a:tcPr/>
                </a:tc>
              </a:tr>
            </a:tbl>
          </a:graphicData>
        </a:graphic>
      </p:graphicFrame>
    </p:spTree>
    <p:extLst>
      <p:ext uri="{BB962C8B-B14F-4D97-AF65-F5344CB8AC3E}">
        <p14:creationId xmlns:p14="http://schemas.microsoft.com/office/powerpoint/2010/main" val="33102899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
          <p:cNvSpPr txBox="1">
            <a:spLocks noChangeArrowheads="1"/>
          </p:cNvSpPr>
          <p:nvPr/>
        </p:nvSpPr>
        <p:spPr bwMode="auto">
          <a:xfrm>
            <a:off x="314325" y="0"/>
            <a:ext cx="79152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defTabSz="457200" eaLnBrk="1" fontAlgn="base" hangingPunct="1">
              <a:spcBef>
                <a:spcPct val="0"/>
              </a:spcBef>
              <a:spcAft>
                <a:spcPct val="0"/>
              </a:spcAft>
            </a:pPr>
            <a:r>
              <a:rPr lang="en-US" sz="2800" smtClean="0">
                <a:solidFill>
                  <a:srgbClr val="0096D7"/>
                </a:solidFill>
              </a:rPr>
              <a:t>Building out your Evaluation Plan – Connect Indicators to Data Sources</a:t>
            </a:r>
          </a:p>
        </p:txBody>
      </p:sp>
      <p:graphicFrame>
        <p:nvGraphicFramePr>
          <p:cNvPr id="3" name="Table 2"/>
          <p:cNvGraphicFramePr>
            <a:graphicFrameLocks noGrp="1"/>
          </p:cNvGraphicFramePr>
          <p:nvPr/>
        </p:nvGraphicFramePr>
        <p:xfrm>
          <a:off x="314325" y="1144588"/>
          <a:ext cx="8434389" cy="4899024"/>
        </p:xfrm>
        <a:graphic>
          <a:graphicData uri="http://schemas.openxmlformats.org/drawingml/2006/table">
            <a:tbl>
              <a:tblPr firstRow="1" bandRow="1">
                <a:tableStyleId>{5C22544A-7EE6-4342-B048-85BDC9FD1C3A}</a:tableStyleId>
              </a:tblPr>
              <a:tblGrid>
                <a:gridCol w="1187367"/>
                <a:gridCol w="2186389"/>
                <a:gridCol w="1826088"/>
                <a:gridCol w="1624097"/>
                <a:gridCol w="1610448"/>
              </a:tblGrid>
              <a:tr h="265405">
                <a:tc>
                  <a:txBody>
                    <a:bodyPr/>
                    <a:lstStyle/>
                    <a:p>
                      <a:pPr marL="0" marR="0" algn="ctr">
                        <a:spcBef>
                          <a:spcPts val="0"/>
                        </a:spcBef>
                        <a:spcAft>
                          <a:spcPts val="0"/>
                        </a:spcAft>
                      </a:pPr>
                      <a:r>
                        <a:rPr lang="en-US" sz="1600" i="1" dirty="0" smtClean="0">
                          <a:effectLst/>
                          <a:latin typeface="+mn-lt"/>
                        </a:rPr>
                        <a:t>IF</a:t>
                      </a:r>
                      <a:r>
                        <a:rPr lang="en-US" sz="1600" i="1" baseline="0" dirty="0" smtClean="0">
                          <a:effectLst/>
                          <a:latin typeface="+mn-lt"/>
                        </a:rPr>
                        <a:t> we…</a:t>
                      </a:r>
                      <a:endParaRPr lang="en-US" sz="1600" i="1" dirty="0">
                        <a:effectLst/>
                        <a:latin typeface="+mn-lt"/>
                        <a:ea typeface="Times New Roman"/>
                      </a:endParaRPr>
                    </a:p>
                  </a:txBody>
                  <a:tcPr marL="68581" marR="68581" marT="0" marB="0"/>
                </a:tc>
                <a:tc gridSpan="2">
                  <a:txBody>
                    <a:bodyPr/>
                    <a:lstStyle/>
                    <a:p>
                      <a:pPr marL="0" marR="0" algn="ctr">
                        <a:spcBef>
                          <a:spcPts val="0"/>
                        </a:spcBef>
                        <a:spcAft>
                          <a:spcPts val="0"/>
                        </a:spcAft>
                      </a:pPr>
                      <a:r>
                        <a:rPr lang="en-US" sz="1600" i="1" dirty="0" smtClean="0">
                          <a:effectLst/>
                          <a:latin typeface="+mn-lt"/>
                          <a:ea typeface="Times New Roman"/>
                        </a:rPr>
                        <a:t>THEN</a:t>
                      </a:r>
                      <a:r>
                        <a:rPr lang="en-US" sz="1600" i="1" baseline="0" dirty="0" smtClean="0">
                          <a:effectLst/>
                          <a:latin typeface="+mn-lt"/>
                          <a:ea typeface="Times New Roman"/>
                        </a:rPr>
                        <a:t>…</a:t>
                      </a:r>
                      <a:endParaRPr lang="en-US" sz="1600" i="1" dirty="0">
                        <a:effectLst/>
                        <a:latin typeface="+mn-lt"/>
                        <a:ea typeface="Times New Roman"/>
                      </a:endParaRPr>
                    </a:p>
                  </a:txBody>
                  <a:tcPr marL="68581" marR="68581" marT="0" marB="0"/>
                </a:tc>
                <a:tc hMerge="1">
                  <a:txBody>
                    <a:bodyPr/>
                    <a:lstStyle/>
                    <a:p>
                      <a:pPr marL="0" marR="0">
                        <a:spcBef>
                          <a:spcPts val="0"/>
                        </a:spcBef>
                        <a:spcAft>
                          <a:spcPts val="0"/>
                        </a:spcAft>
                      </a:pPr>
                      <a:endParaRPr lang="en-US" sz="1600" b="1" i="0" u="none" dirty="0">
                        <a:effectLst/>
                        <a:latin typeface="+mn-lt"/>
                        <a:ea typeface="Times New Roman"/>
                      </a:endParaRPr>
                    </a:p>
                  </a:txBody>
                  <a:tcPr marL="68580" marR="68580" marT="0" marB="0"/>
                </a:tc>
                <a:tc gridSpan="2">
                  <a:txBody>
                    <a:bodyPr/>
                    <a:lstStyle/>
                    <a:p>
                      <a:pPr marL="0" marR="0" algn="ctr">
                        <a:spcBef>
                          <a:spcPts val="0"/>
                        </a:spcBef>
                        <a:spcAft>
                          <a:spcPts val="0"/>
                        </a:spcAft>
                      </a:pPr>
                      <a:r>
                        <a:rPr lang="en-US" sz="1600" i="1" dirty="0" smtClean="0">
                          <a:effectLst/>
                          <a:latin typeface="+mn-lt"/>
                          <a:ea typeface="Times New Roman"/>
                        </a:rPr>
                        <a:t>GOAL</a:t>
                      </a:r>
                      <a:endParaRPr lang="en-US" sz="1600" i="1" dirty="0">
                        <a:effectLst/>
                        <a:latin typeface="+mn-lt"/>
                        <a:ea typeface="Times New Roman"/>
                      </a:endParaRPr>
                    </a:p>
                  </a:txBody>
                  <a:tcPr marL="68581" marR="68581" marT="0" marB="0"/>
                </a:tc>
                <a:tc hMerge="1">
                  <a:txBody>
                    <a:bodyPr/>
                    <a:lstStyle/>
                    <a:p>
                      <a:pPr marL="0" marR="0">
                        <a:spcBef>
                          <a:spcPts val="0"/>
                        </a:spcBef>
                        <a:spcAft>
                          <a:spcPts val="0"/>
                        </a:spcAft>
                      </a:pPr>
                      <a:endParaRPr lang="en-US" sz="1600" dirty="0">
                        <a:effectLst/>
                        <a:latin typeface="+mn-lt"/>
                        <a:ea typeface="Times New Roman"/>
                      </a:endParaRPr>
                    </a:p>
                  </a:txBody>
                  <a:tcPr marL="68580" marR="68580" marT="0" marB="0"/>
                </a:tc>
              </a:tr>
              <a:tr h="487749">
                <a:tc>
                  <a:txBody>
                    <a:bodyPr/>
                    <a:lstStyle/>
                    <a:p>
                      <a:pPr marL="0" marR="0">
                        <a:spcBef>
                          <a:spcPts val="0"/>
                        </a:spcBef>
                        <a:spcAft>
                          <a:spcPts val="0"/>
                        </a:spcAft>
                      </a:pPr>
                      <a:r>
                        <a:rPr lang="en-US" sz="1600" b="0" i="1" dirty="0" smtClean="0">
                          <a:solidFill>
                            <a:schemeClr val="bg1"/>
                          </a:solidFill>
                          <a:effectLst/>
                          <a:latin typeface="+mn-lt"/>
                          <a:ea typeface="Times New Roman"/>
                        </a:rPr>
                        <a:t>(Our</a:t>
                      </a:r>
                      <a:r>
                        <a:rPr lang="en-US" sz="1600" b="0" i="1" baseline="0" dirty="0" smtClean="0">
                          <a:solidFill>
                            <a:schemeClr val="bg1"/>
                          </a:solidFill>
                          <a:effectLst/>
                          <a:latin typeface="+mn-lt"/>
                          <a:ea typeface="Times New Roman"/>
                        </a:rPr>
                        <a:t> action)</a:t>
                      </a:r>
                      <a:endParaRPr lang="en-US" sz="1600" b="0" i="1" dirty="0">
                        <a:solidFill>
                          <a:schemeClr val="bg1"/>
                        </a:solidFill>
                        <a:effectLst/>
                        <a:latin typeface="+mn-lt"/>
                        <a:ea typeface="Times New Roman"/>
                      </a:endParaRPr>
                    </a:p>
                  </a:txBody>
                  <a:tcPr marL="68581" marR="68581" marT="0" marB="0">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smtClean="0">
                          <a:solidFill>
                            <a:schemeClr val="bg1"/>
                          </a:solidFill>
                          <a:effectLst/>
                          <a:latin typeface="+mn-lt"/>
                        </a:rPr>
                        <a:t>(Implementation Indicator)</a:t>
                      </a:r>
                      <a:endParaRPr lang="en-US" sz="1600" i="1" dirty="0" smtClean="0">
                        <a:solidFill>
                          <a:schemeClr val="bg1"/>
                        </a:solidFill>
                        <a:effectLst/>
                        <a:latin typeface="+mn-lt"/>
                        <a:ea typeface="Times New Roman"/>
                      </a:endParaRPr>
                    </a:p>
                  </a:txBody>
                  <a:tcPr marL="68581" marR="68581" marT="0" marB="0">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u="none" dirty="0" smtClean="0">
                          <a:solidFill>
                            <a:schemeClr val="bg1"/>
                          </a:solidFill>
                          <a:effectLst/>
                          <a:latin typeface="+mn-lt"/>
                        </a:rPr>
                        <a:t>(Implementation Data Source)</a:t>
                      </a:r>
                      <a:endParaRPr lang="en-US" sz="1600" b="1" i="0" u="none" dirty="0" smtClean="0">
                        <a:solidFill>
                          <a:schemeClr val="bg1"/>
                        </a:solidFill>
                        <a:effectLst/>
                        <a:latin typeface="+mn-lt"/>
                        <a:ea typeface="Times New Roman"/>
                      </a:endParaRPr>
                    </a:p>
                  </a:txBody>
                  <a:tcPr marL="68581" marR="68581" marT="0" marB="0">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smtClean="0">
                          <a:solidFill>
                            <a:schemeClr val="bg1"/>
                          </a:solidFill>
                          <a:effectLst/>
                          <a:latin typeface="+mn-lt"/>
                          <a:ea typeface="Times New Roman"/>
                        </a:rPr>
                        <a:t>(Outcome</a:t>
                      </a:r>
                      <a:r>
                        <a:rPr lang="en-US" sz="1600" i="1" baseline="0" dirty="0" smtClean="0">
                          <a:solidFill>
                            <a:schemeClr val="bg1"/>
                          </a:solidFill>
                          <a:effectLst/>
                          <a:latin typeface="+mn-lt"/>
                          <a:ea typeface="Times New Roman"/>
                        </a:rPr>
                        <a:t> Indicator)</a:t>
                      </a:r>
                      <a:endParaRPr lang="en-US" sz="1600" i="1" dirty="0" smtClean="0">
                        <a:solidFill>
                          <a:schemeClr val="bg1"/>
                        </a:solidFill>
                        <a:effectLst/>
                        <a:latin typeface="+mn-lt"/>
                        <a:ea typeface="Times New Roman"/>
                      </a:endParaRPr>
                    </a:p>
                  </a:txBody>
                  <a:tcPr marL="68581" marR="68581" marT="0" marB="0">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effectLst/>
                          <a:latin typeface="+mn-lt"/>
                          <a:ea typeface="Times New Roman"/>
                        </a:rPr>
                        <a:t>(Outcome</a:t>
                      </a:r>
                      <a:r>
                        <a:rPr lang="en-US" sz="1600" b="1" baseline="0" dirty="0" smtClean="0">
                          <a:solidFill>
                            <a:schemeClr val="bg1"/>
                          </a:solidFill>
                          <a:effectLst/>
                          <a:latin typeface="+mn-lt"/>
                          <a:ea typeface="Times New Roman"/>
                        </a:rPr>
                        <a:t> Data Source)</a:t>
                      </a:r>
                      <a:endParaRPr lang="en-US" sz="1600" b="1" dirty="0" smtClean="0">
                        <a:solidFill>
                          <a:schemeClr val="bg1"/>
                        </a:solidFill>
                        <a:effectLst/>
                        <a:latin typeface="+mn-lt"/>
                        <a:ea typeface="Times New Roman"/>
                      </a:endParaRPr>
                    </a:p>
                  </a:txBody>
                  <a:tcPr marL="68581" marR="68581" marT="0" marB="0">
                    <a:solidFill>
                      <a:schemeClr val="accent1"/>
                    </a:solidFill>
                  </a:tcPr>
                </a:tc>
              </a:tr>
              <a:tr h="731624">
                <a:tc rowSpan="5">
                  <a:txBody>
                    <a:bodyPr/>
                    <a:lstStyle/>
                    <a:p>
                      <a:pPr marL="0" marR="0">
                        <a:spcBef>
                          <a:spcPts val="0"/>
                        </a:spcBef>
                        <a:spcAft>
                          <a:spcPts val="0"/>
                        </a:spcAft>
                      </a:pPr>
                      <a:endParaRPr lang="en-US" sz="1600" b="0" i="1" dirty="0" smtClean="0">
                        <a:effectLst/>
                        <a:latin typeface="+mn-lt"/>
                      </a:endParaRPr>
                    </a:p>
                    <a:p>
                      <a:pPr marL="0" marR="0">
                        <a:spcBef>
                          <a:spcPts val="0"/>
                        </a:spcBef>
                        <a:spcAft>
                          <a:spcPts val="0"/>
                        </a:spcAft>
                      </a:pPr>
                      <a:endParaRPr lang="en-US" sz="1600" b="0" i="1" dirty="0" smtClean="0">
                        <a:effectLst/>
                        <a:latin typeface="+mn-lt"/>
                      </a:endParaRPr>
                    </a:p>
                    <a:p>
                      <a:pPr marL="0" marR="0">
                        <a:spcBef>
                          <a:spcPts val="0"/>
                        </a:spcBef>
                        <a:spcAft>
                          <a:spcPts val="0"/>
                        </a:spcAft>
                      </a:pPr>
                      <a:endParaRPr lang="en-US" sz="1600" b="0" i="1" dirty="0" smtClean="0">
                        <a:effectLst/>
                        <a:latin typeface="+mn-lt"/>
                      </a:endParaRPr>
                    </a:p>
                    <a:p>
                      <a:pPr marL="0" marR="0">
                        <a:spcBef>
                          <a:spcPts val="0"/>
                        </a:spcBef>
                        <a:spcAft>
                          <a:spcPts val="0"/>
                        </a:spcAft>
                      </a:pPr>
                      <a:endParaRPr lang="en-US" sz="1600" b="0" i="1" dirty="0" smtClean="0">
                        <a:effectLst/>
                        <a:latin typeface="+mn-lt"/>
                      </a:endParaRPr>
                    </a:p>
                    <a:p>
                      <a:pPr marL="0" marR="0">
                        <a:spcBef>
                          <a:spcPts val="0"/>
                        </a:spcBef>
                        <a:spcAft>
                          <a:spcPts val="0"/>
                        </a:spcAft>
                      </a:pPr>
                      <a:endParaRPr lang="en-US" sz="1600" b="0" i="1" dirty="0" smtClean="0">
                        <a:effectLst/>
                        <a:latin typeface="+mn-lt"/>
                      </a:endParaRPr>
                    </a:p>
                    <a:p>
                      <a:pPr marL="0" marR="0">
                        <a:spcBef>
                          <a:spcPts val="0"/>
                        </a:spcBef>
                        <a:spcAft>
                          <a:spcPts val="0"/>
                        </a:spcAft>
                      </a:pPr>
                      <a:endParaRPr lang="en-US" sz="1600" b="1" i="1" dirty="0" smtClean="0">
                        <a:effectLst/>
                        <a:latin typeface="+mn-lt"/>
                      </a:endParaRPr>
                    </a:p>
                    <a:p>
                      <a:pPr marL="0" marR="0">
                        <a:spcBef>
                          <a:spcPts val="0"/>
                        </a:spcBef>
                        <a:spcAft>
                          <a:spcPts val="0"/>
                        </a:spcAft>
                      </a:pPr>
                      <a:r>
                        <a:rPr lang="en-US" sz="1600" b="1" i="1" dirty="0" smtClean="0">
                          <a:effectLst/>
                          <a:latin typeface="+mn-lt"/>
                        </a:rPr>
                        <a:t>Place our Residents</a:t>
                      </a:r>
                      <a:r>
                        <a:rPr lang="en-US" sz="1600" b="1" i="1" baseline="0" dirty="0" smtClean="0">
                          <a:effectLst/>
                          <a:latin typeface="+mn-lt"/>
                        </a:rPr>
                        <a:t> in a good Residency Site</a:t>
                      </a:r>
                      <a:endParaRPr lang="en-US" sz="1600" b="1" i="1" dirty="0">
                        <a:effectLst/>
                        <a:latin typeface="+mn-lt"/>
                        <a:ea typeface="Times New Roman"/>
                      </a:endParaRPr>
                    </a:p>
                  </a:txBody>
                  <a:tcPr marL="68581" marR="68581" marT="0" marB="0">
                    <a:solidFill>
                      <a:schemeClr val="accent5">
                        <a:lumMod val="60000"/>
                        <a:lumOff val="40000"/>
                      </a:schemeClr>
                    </a:solidFill>
                  </a:tcPr>
                </a:tc>
                <a:tc>
                  <a:txBody>
                    <a:bodyPr/>
                    <a:lstStyle/>
                    <a:p>
                      <a:pPr marL="0" marR="0">
                        <a:spcBef>
                          <a:spcPts val="0"/>
                        </a:spcBef>
                        <a:spcAft>
                          <a:spcPts val="0"/>
                        </a:spcAft>
                      </a:pPr>
                      <a:r>
                        <a:rPr lang="en-US" sz="1600" i="1" dirty="0">
                          <a:effectLst/>
                          <a:latin typeface="+mn-lt"/>
                        </a:rPr>
                        <a:t>% of participants placed with effective principal</a:t>
                      </a:r>
                      <a:endParaRPr lang="en-US" sz="1600" i="1" dirty="0">
                        <a:effectLst/>
                        <a:latin typeface="+mn-lt"/>
                        <a:ea typeface="Times New Roman"/>
                      </a:endParaRPr>
                    </a:p>
                  </a:txBody>
                  <a:tcPr marL="68581" marR="68581" marT="0" marB="0"/>
                </a:tc>
                <a:tc>
                  <a:txBody>
                    <a:bodyPr/>
                    <a:lstStyle/>
                    <a:p>
                      <a:pPr marL="0" marR="0">
                        <a:spcBef>
                          <a:spcPts val="0"/>
                        </a:spcBef>
                        <a:spcAft>
                          <a:spcPts val="0"/>
                        </a:spcAft>
                      </a:pPr>
                      <a:r>
                        <a:rPr lang="en-US" sz="1600" b="1" i="0" u="none" dirty="0" smtClean="0">
                          <a:effectLst/>
                          <a:latin typeface="+mn-lt"/>
                        </a:rPr>
                        <a:t>Student </a:t>
                      </a:r>
                      <a:r>
                        <a:rPr lang="en-US" sz="1600" b="1" i="0" u="none" dirty="0">
                          <a:effectLst/>
                          <a:latin typeface="+mn-lt"/>
                        </a:rPr>
                        <a:t>achievement results </a:t>
                      </a:r>
                      <a:endParaRPr lang="en-US" sz="1600" b="1" i="0" u="none" dirty="0">
                        <a:effectLst/>
                        <a:latin typeface="+mn-lt"/>
                        <a:ea typeface="Times New Roman"/>
                      </a:endParaRPr>
                    </a:p>
                  </a:txBody>
                  <a:tcPr marL="68581" marR="68581" marT="0" marB="0"/>
                </a:tc>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kern="1200" dirty="0" smtClean="0">
                          <a:solidFill>
                            <a:schemeClr val="dk1"/>
                          </a:solidFill>
                          <a:effectLst/>
                          <a:latin typeface="+mn-lt"/>
                          <a:ea typeface="+mn-ea"/>
                          <a:cs typeface="+mn-cs"/>
                        </a:rPr>
                        <a:t>% of participants endorsed for the principalship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i="1"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i="1"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i="1"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i="1" kern="1200" dirty="0" smtClean="0">
                        <a:solidFill>
                          <a:schemeClr val="dk1"/>
                        </a:solidFill>
                        <a:effectLst/>
                        <a:latin typeface="+mn-lt"/>
                        <a:ea typeface="Times New Roman"/>
                        <a:cs typeface="+mn-cs"/>
                      </a:endParaRPr>
                    </a:p>
                  </a:txBody>
                  <a:tcPr marL="68581" marR="68581" marT="0" marB="0" anchor="ctr"/>
                </a:tc>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effectLst/>
                          <a:latin typeface="+mn-lt"/>
                          <a:ea typeface="Times New Roman"/>
                          <a:cs typeface="+mn-cs"/>
                        </a:rPr>
                        <a:t>Assessment</a:t>
                      </a:r>
                      <a:r>
                        <a:rPr lang="en-US" sz="1600" b="1" kern="1200" baseline="0" dirty="0" smtClean="0">
                          <a:solidFill>
                            <a:schemeClr val="dk1"/>
                          </a:solidFill>
                          <a:effectLst/>
                          <a:latin typeface="+mn-lt"/>
                          <a:ea typeface="Times New Roman"/>
                          <a:cs typeface="+mn-cs"/>
                        </a:rPr>
                        <a:t> scores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kern="1200" baseline="0" dirty="0" smtClean="0">
                        <a:solidFill>
                          <a:schemeClr val="dk1"/>
                        </a:solidFill>
                        <a:effectLst/>
                        <a:latin typeface="+mn-lt"/>
                        <a:ea typeface="Times New Roman"/>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kern="1200" baseline="0" dirty="0" smtClean="0">
                        <a:solidFill>
                          <a:schemeClr val="dk1"/>
                        </a:solidFill>
                        <a:effectLst/>
                        <a:latin typeface="+mn-lt"/>
                        <a:ea typeface="Times New Roman"/>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kern="1200" baseline="0" dirty="0" smtClean="0">
                        <a:solidFill>
                          <a:schemeClr val="dk1"/>
                        </a:solidFill>
                        <a:effectLst/>
                        <a:latin typeface="+mn-lt"/>
                        <a:ea typeface="Times New Roman"/>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kern="1200" baseline="0" dirty="0" smtClean="0">
                        <a:solidFill>
                          <a:schemeClr val="dk1"/>
                        </a:solidFill>
                        <a:effectLst/>
                        <a:latin typeface="+mn-lt"/>
                        <a:ea typeface="Times New Roman"/>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kern="1200" baseline="0" dirty="0" smtClean="0">
                        <a:solidFill>
                          <a:schemeClr val="dk1"/>
                        </a:solidFill>
                        <a:effectLst/>
                        <a:latin typeface="+mn-lt"/>
                        <a:ea typeface="Times New Roman"/>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kern="1200" dirty="0" smtClean="0">
                        <a:solidFill>
                          <a:schemeClr val="dk1"/>
                        </a:solidFill>
                        <a:effectLst/>
                        <a:latin typeface="+mn-lt"/>
                        <a:ea typeface="Times New Roman"/>
                        <a:cs typeface="+mn-cs"/>
                      </a:endParaRPr>
                    </a:p>
                  </a:txBody>
                  <a:tcPr marL="68581" marR="68581" marT="0" marB="0" anchor="ctr"/>
                </a:tc>
              </a:tr>
              <a:tr h="731624">
                <a:tc vMerge="1">
                  <a:txBody>
                    <a:bodyPr/>
                    <a:lstStyle/>
                    <a:p>
                      <a:endParaRPr lang="en-US"/>
                    </a:p>
                  </a:txBody>
                  <a:tcPr/>
                </a:tc>
                <a:tc>
                  <a:txBody>
                    <a:bodyPr/>
                    <a:lstStyle/>
                    <a:p>
                      <a:pPr marL="0" marR="0">
                        <a:spcBef>
                          <a:spcPts val="0"/>
                        </a:spcBef>
                        <a:spcAft>
                          <a:spcPts val="0"/>
                        </a:spcAft>
                      </a:pPr>
                      <a:r>
                        <a:rPr lang="en-US" sz="1600" i="1" dirty="0">
                          <a:effectLst/>
                          <a:latin typeface="+mn-lt"/>
                        </a:rPr>
                        <a:t>% of participants placed with effective mentor</a:t>
                      </a:r>
                      <a:endParaRPr lang="en-US" sz="1600" i="1" dirty="0">
                        <a:effectLst/>
                        <a:latin typeface="+mn-lt"/>
                        <a:ea typeface="Times New Roman"/>
                      </a:endParaRPr>
                    </a:p>
                  </a:txBody>
                  <a:tcPr marL="68581" marR="68581" marT="0" marB="0"/>
                </a:tc>
                <a:tc>
                  <a:txBody>
                    <a:bodyPr/>
                    <a:lstStyle/>
                    <a:p>
                      <a:pPr marL="0" marR="0">
                        <a:spcBef>
                          <a:spcPts val="0"/>
                        </a:spcBef>
                        <a:spcAft>
                          <a:spcPts val="0"/>
                        </a:spcAft>
                      </a:pPr>
                      <a:r>
                        <a:rPr lang="en-US" sz="1600" b="1" i="0" u="none" dirty="0" smtClean="0">
                          <a:effectLst/>
                          <a:latin typeface="+mn-lt"/>
                        </a:rPr>
                        <a:t>Survey – Resident Version</a:t>
                      </a:r>
                      <a:endParaRPr lang="en-US" sz="1600" b="1" i="0" u="none" dirty="0">
                        <a:effectLst/>
                        <a:latin typeface="+mn-lt"/>
                        <a:ea typeface="Times New Roman"/>
                      </a:endParaRPr>
                    </a:p>
                  </a:txBody>
                  <a:tcPr marL="68581" marR="68581" marT="0" marB="0"/>
                </a:tc>
                <a:tc vMerge="1">
                  <a:txBody>
                    <a:bodyPr/>
                    <a:lstStyle/>
                    <a:p>
                      <a:pPr marL="0" marR="0">
                        <a:spcBef>
                          <a:spcPts val="0"/>
                        </a:spcBef>
                        <a:spcAft>
                          <a:spcPts val="0"/>
                        </a:spcAft>
                      </a:pPr>
                      <a:endParaRPr lang="en-US" sz="1600" dirty="0">
                        <a:effectLst/>
                        <a:latin typeface="+mn-lt"/>
                        <a:ea typeface="Times New Roman"/>
                      </a:endParaRPr>
                    </a:p>
                  </a:txBody>
                  <a:tcPr marL="68580" marR="68580" marT="0" marB="0"/>
                </a:tc>
                <a:tc vMerge="1">
                  <a:txBody>
                    <a:bodyPr/>
                    <a:lstStyle/>
                    <a:p>
                      <a:endParaRPr lang="en-US"/>
                    </a:p>
                  </a:txBody>
                  <a:tcPr/>
                </a:tc>
              </a:tr>
              <a:tr h="731624">
                <a:tc vMerge="1">
                  <a:txBody>
                    <a:bodyPr/>
                    <a:lstStyle/>
                    <a:p>
                      <a:endParaRPr lang="en-US"/>
                    </a:p>
                  </a:txBody>
                  <a:tcPr/>
                </a:tc>
                <a:tc>
                  <a:txBody>
                    <a:bodyPr/>
                    <a:lstStyle/>
                    <a:p>
                      <a:pPr marL="0" marR="0">
                        <a:spcBef>
                          <a:spcPts val="0"/>
                        </a:spcBef>
                        <a:spcAft>
                          <a:spcPts val="0"/>
                        </a:spcAft>
                      </a:pPr>
                      <a:r>
                        <a:rPr lang="en-US" sz="1600" i="1" dirty="0">
                          <a:effectLst/>
                          <a:latin typeface="+mn-lt"/>
                        </a:rPr>
                        <a:t>% of Mentor Principals felt supported by the program</a:t>
                      </a:r>
                      <a:endParaRPr lang="en-US" sz="1600" i="1" dirty="0">
                        <a:effectLst/>
                        <a:latin typeface="+mn-lt"/>
                        <a:ea typeface="Times New Roman"/>
                      </a:endParaRPr>
                    </a:p>
                  </a:txBody>
                  <a:tcPr marL="68581" marR="68581" marT="0" marB="0"/>
                </a:tc>
                <a:tc>
                  <a:txBody>
                    <a:bodyPr/>
                    <a:lstStyle/>
                    <a:p>
                      <a:pPr marL="0" marR="0">
                        <a:spcBef>
                          <a:spcPts val="0"/>
                        </a:spcBef>
                        <a:spcAft>
                          <a:spcPts val="0"/>
                        </a:spcAft>
                      </a:pPr>
                      <a:r>
                        <a:rPr lang="en-US" sz="1600" b="1" i="0" u="none" dirty="0" smtClean="0">
                          <a:effectLst/>
                          <a:latin typeface="+mn-lt"/>
                        </a:rPr>
                        <a:t>Survey </a:t>
                      </a:r>
                      <a:r>
                        <a:rPr lang="en-US" sz="1600" b="1" i="0" u="none" dirty="0">
                          <a:effectLst/>
                          <a:latin typeface="+mn-lt"/>
                        </a:rPr>
                        <a:t>– Mentor Principal Version</a:t>
                      </a:r>
                      <a:endParaRPr lang="en-US" sz="1600" b="1" i="0" u="none" dirty="0">
                        <a:effectLst/>
                        <a:latin typeface="+mn-lt"/>
                        <a:ea typeface="Times New Roman"/>
                      </a:endParaRPr>
                    </a:p>
                  </a:txBody>
                  <a:tcPr marL="68581" marR="68581" marT="0" marB="0"/>
                </a:tc>
                <a:tc vMerge="1">
                  <a:txBody>
                    <a:bodyPr/>
                    <a:lstStyle/>
                    <a:p>
                      <a:pPr marL="0" marR="0">
                        <a:spcBef>
                          <a:spcPts val="0"/>
                        </a:spcBef>
                        <a:spcAft>
                          <a:spcPts val="0"/>
                        </a:spcAft>
                      </a:pPr>
                      <a:endParaRPr lang="en-US" sz="1600" dirty="0">
                        <a:effectLst/>
                        <a:latin typeface="+mn-lt"/>
                        <a:ea typeface="Times New Roman"/>
                      </a:endParaRPr>
                    </a:p>
                  </a:txBody>
                  <a:tcPr marL="68580" marR="68580" marT="0" marB="0"/>
                </a:tc>
                <a:tc vMerge="1">
                  <a:txBody>
                    <a:bodyPr/>
                    <a:lstStyle/>
                    <a:p>
                      <a:endParaRPr lang="en-US"/>
                    </a:p>
                  </a:txBody>
                  <a:tcPr/>
                </a:tc>
              </a:tr>
              <a:tr h="731624">
                <a:tc vMerge="1">
                  <a:txBody>
                    <a:bodyPr/>
                    <a:lstStyle/>
                    <a:p>
                      <a:endParaRPr lang="en-US"/>
                    </a:p>
                  </a:txBody>
                  <a:tcPr/>
                </a:tc>
                <a:tc>
                  <a:txBody>
                    <a:bodyPr/>
                    <a:lstStyle/>
                    <a:p>
                      <a:pPr marL="0" marR="0">
                        <a:spcBef>
                          <a:spcPts val="0"/>
                        </a:spcBef>
                        <a:spcAft>
                          <a:spcPts val="0"/>
                        </a:spcAft>
                      </a:pPr>
                      <a:r>
                        <a:rPr lang="en-US" sz="1600" i="1" dirty="0">
                          <a:effectLst/>
                          <a:latin typeface="+mn-lt"/>
                        </a:rPr>
                        <a:t>% of participants placed with New Leader principal</a:t>
                      </a:r>
                      <a:endParaRPr lang="en-US" sz="1600" i="1" dirty="0">
                        <a:effectLst/>
                        <a:latin typeface="+mn-lt"/>
                        <a:ea typeface="Times New Roman"/>
                      </a:endParaRPr>
                    </a:p>
                  </a:txBody>
                  <a:tcPr marL="68581" marR="68581" marT="0" marB="0"/>
                </a:tc>
                <a:tc>
                  <a:txBody>
                    <a:bodyPr/>
                    <a:lstStyle/>
                    <a:p>
                      <a:pPr marL="0" marR="0">
                        <a:spcBef>
                          <a:spcPts val="0"/>
                        </a:spcBef>
                        <a:spcAft>
                          <a:spcPts val="0"/>
                        </a:spcAft>
                      </a:pPr>
                      <a:r>
                        <a:rPr lang="en-US" sz="1600" b="1" i="0" u="none" dirty="0" smtClean="0">
                          <a:effectLst/>
                          <a:latin typeface="+mn-lt"/>
                        </a:rPr>
                        <a:t>Salesforce database</a:t>
                      </a:r>
                      <a:endParaRPr lang="en-US" sz="1600" b="1" i="0" u="none" dirty="0">
                        <a:effectLst/>
                        <a:latin typeface="+mn-lt"/>
                        <a:ea typeface="Times New Roman"/>
                      </a:endParaRPr>
                    </a:p>
                  </a:txBody>
                  <a:tcPr marL="68581" marR="68581" marT="0" marB="0"/>
                </a:tc>
                <a:tc vMerge="1">
                  <a:txBody>
                    <a:bodyPr/>
                    <a:lstStyle/>
                    <a:p>
                      <a:pPr marL="0" marR="0">
                        <a:spcBef>
                          <a:spcPts val="0"/>
                        </a:spcBef>
                        <a:spcAft>
                          <a:spcPts val="0"/>
                        </a:spcAft>
                      </a:pPr>
                      <a:endParaRPr lang="en-US" sz="1600" dirty="0">
                        <a:effectLst/>
                        <a:latin typeface="+mn-lt"/>
                        <a:ea typeface="Times New Roman"/>
                      </a:endParaRPr>
                    </a:p>
                  </a:txBody>
                  <a:tcPr marL="68580" marR="68580" marT="0" marB="0"/>
                </a:tc>
                <a:tc vMerge="1">
                  <a:txBody>
                    <a:bodyPr/>
                    <a:lstStyle/>
                    <a:p>
                      <a:endParaRPr lang="en-US"/>
                    </a:p>
                  </a:txBody>
                  <a:tcPr/>
                </a:tc>
              </a:tr>
              <a:tr h="1219374">
                <a:tc vMerge="1">
                  <a:txBody>
                    <a:bodyPr/>
                    <a:lstStyle/>
                    <a:p>
                      <a:endParaRPr lang="en-US"/>
                    </a:p>
                  </a:txBody>
                  <a:tcPr/>
                </a:tc>
                <a:tc>
                  <a:txBody>
                    <a:bodyPr/>
                    <a:lstStyle/>
                    <a:p>
                      <a:pPr marL="0" marR="0">
                        <a:spcBef>
                          <a:spcPts val="0"/>
                        </a:spcBef>
                        <a:spcAft>
                          <a:spcPts val="0"/>
                        </a:spcAft>
                      </a:pPr>
                      <a:r>
                        <a:rPr lang="en-US" sz="1600" i="1" dirty="0">
                          <a:effectLst/>
                          <a:latin typeface="+mn-lt"/>
                        </a:rPr>
                        <a:t>% of participants given required authentic leadership opportunities for practice</a:t>
                      </a:r>
                      <a:endParaRPr lang="en-US" sz="1600" i="1" dirty="0">
                        <a:effectLst/>
                        <a:latin typeface="+mn-lt"/>
                        <a:ea typeface="Times New Roman"/>
                      </a:endParaRPr>
                    </a:p>
                  </a:txBody>
                  <a:tcPr marL="68581" marR="68581" marT="0" marB="0"/>
                </a:tc>
                <a:tc>
                  <a:txBody>
                    <a:bodyPr/>
                    <a:lstStyle/>
                    <a:p>
                      <a:pPr marL="0" marR="0">
                        <a:spcBef>
                          <a:spcPts val="0"/>
                        </a:spcBef>
                        <a:spcAft>
                          <a:spcPts val="0"/>
                        </a:spcAft>
                      </a:pPr>
                      <a:r>
                        <a:rPr lang="en-US" sz="1600" b="1" i="0" u="none" dirty="0">
                          <a:effectLst/>
                          <a:latin typeface="+mn-lt"/>
                        </a:rPr>
                        <a:t>Residency Site Assessment</a:t>
                      </a:r>
                      <a:endParaRPr lang="en-US" sz="1600" b="1" i="0" u="none" dirty="0">
                        <a:effectLst/>
                        <a:latin typeface="+mn-lt"/>
                        <a:ea typeface="Times New Roman"/>
                      </a:endParaRPr>
                    </a:p>
                  </a:txBody>
                  <a:tcPr marL="68581" marR="68581" marT="0" marB="0"/>
                </a:tc>
                <a:tc vMerge="1">
                  <a:txBody>
                    <a:bodyPr/>
                    <a:lstStyle/>
                    <a:p>
                      <a:pPr marL="0" marR="0">
                        <a:spcBef>
                          <a:spcPts val="0"/>
                        </a:spcBef>
                        <a:spcAft>
                          <a:spcPts val="0"/>
                        </a:spcAft>
                      </a:pPr>
                      <a:endParaRPr lang="en-US" sz="1600" dirty="0">
                        <a:effectLst/>
                        <a:latin typeface="+mn-lt"/>
                        <a:ea typeface="Times New Roman"/>
                      </a:endParaRPr>
                    </a:p>
                  </a:txBody>
                  <a:tcPr marL="68580" marR="68580" marT="0" marB="0"/>
                </a:tc>
                <a:tc vMerge="1">
                  <a:txBody>
                    <a:bodyPr/>
                    <a:lstStyle/>
                    <a:p>
                      <a:endParaRPr lang="en-US"/>
                    </a:p>
                  </a:txBody>
                  <a:tcPr/>
                </a:tc>
              </a:tr>
            </a:tbl>
          </a:graphicData>
        </a:graphic>
      </p:graphicFrame>
      <p:graphicFrame>
        <p:nvGraphicFramePr>
          <p:cNvPr id="2" name="Diagram 1"/>
          <p:cNvGraphicFramePr/>
          <p:nvPr/>
        </p:nvGraphicFramePr>
        <p:xfrm>
          <a:off x="313896" y="1163506"/>
          <a:ext cx="356661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p:cNvSpPr/>
          <p:nvPr/>
        </p:nvSpPr>
        <p:spPr>
          <a:xfrm rot="20859626">
            <a:off x="5756275" y="3713163"/>
            <a:ext cx="1863725" cy="1577975"/>
          </a:xfrm>
          <a:prstGeom prst="rightArrow">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13353" name="Group 5"/>
          <p:cNvGrpSpPr>
            <a:grpSpLocks/>
          </p:cNvGrpSpPr>
          <p:nvPr/>
        </p:nvGrpSpPr>
        <p:grpSpPr bwMode="auto">
          <a:xfrm>
            <a:off x="5008563" y="3522663"/>
            <a:ext cx="2921000" cy="2025650"/>
            <a:chOff x="219463" y="1094075"/>
            <a:chExt cx="2922257" cy="2024297"/>
          </a:xfrm>
        </p:grpSpPr>
        <p:sp>
          <p:nvSpPr>
            <p:cNvPr id="7" name="Rectangle 6"/>
            <p:cNvSpPr/>
            <p:nvPr/>
          </p:nvSpPr>
          <p:spPr>
            <a:xfrm rot="20781096">
              <a:off x="219463" y="1102007"/>
              <a:ext cx="2922257" cy="201636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a:xfrm rot="20781096">
              <a:off x="781680" y="1094075"/>
              <a:ext cx="1866115" cy="20163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182880" rIns="0" bIns="182880" spcCol="1270" anchor="ctr"/>
            <a:lstStyle/>
            <a:p>
              <a:pPr algn="ctr" defTabSz="800100" fontAlgn="base">
                <a:lnSpc>
                  <a:spcPct val="90000"/>
                </a:lnSpc>
                <a:spcBef>
                  <a:spcPct val="0"/>
                </a:spcBef>
                <a:spcAft>
                  <a:spcPct val="35000"/>
                </a:spcAft>
                <a:defRPr/>
              </a:pPr>
              <a:r>
                <a:rPr lang="en-US" b="1" dirty="0">
                  <a:solidFill>
                    <a:srgbClr val="FFFFFF"/>
                  </a:solidFill>
                </a:rPr>
                <a:t>Add Data Sources</a:t>
              </a:r>
            </a:p>
          </p:txBody>
        </p:sp>
      </p:grpSp>
    </p:spTree>
    <p:extLst>
      <p:ext uri="{BB962C8B-B14F-4D97-AF65-F5344CB8AC3E}">
        <p14:creationId xmlns:p14="http://schemas.microsoft.com/office/powerpoint/2010/main" val="2640769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idx="4294967295"/>
          </p:nvPr>
        </p:nvSpPr>
        <p:spPr>
          <a:xfrm>
            <a:off x="214313" y="3175"/>
            <a:ext cx="8342312" cy="941388"/>
          </a:xfrm>
        </p:spPr>
        <p:txBody>
          <a:bodyPr/>
          <a:lstStyle/>
          <a:p>
            <a:pPr eaLnBrk="1" hangingPunct="1"/>
            <a:r>
              <a:rPr lang="en-US" smtClean="0">
                <a:ln>
                  <a:noFill/>
                </a:ln>
              </a:rPr>
              <a:t>Involve Key Stakeholders</a:t>
            </a:r>
          </a:p>
        </p:txBody>
      </p:sp>
      <p:graphicFrame>
        <p:nvGraphicFramePr>
          <p:cNvPr id="4" name="Table 3"/>
          <p:cNvGraphicFramePr>
            <a:graphicFrameLocks noGrp="1"/>
          </p:cNvGraphicFramePr>
          <p:nvPr/>
        </p:nvGraphicFramePr>
        <p:xfrm>
          <a:off x="241300" y="1069975"/>
          <a:ext cx="8629650" cy="4740275"/>
        </p:xfrm>
        <a:graphic>
          <a:graphicData uri="http://schemas.openxmlformats.org/drawingml/2006/table">
            <a:tbl>
              <a:tblPr bandRow="1">
                <a:tableStyleId>{5C22544A-7EE6-4342-B048-85BDC9FD1C3A}</a:tableStyleId>
              </a:tblPr>
              <a:tblGrid>
                <a:gridCol w="1969053"/>
                <a:gridCol w="6660597"/>
              </a:tblGrid>
              <a:tr h="1188875">
                <a:tc>
                  <a:txBody>
                    <a:bodyPr/>
                    <a:lstStyle/>
                    <a:p>
                      <a:r>
                        <a:rPr lang="en-US" sz="1800" b="1" dirty="0" smtClean="0"/>
                        <a:t>Who</a:t>
                      </a:r>
                      <a:endParaRPr lang="en-US" sz="1800" b="1" dirty="0">
                        <a:solidFill>
                          <a:schemeClr val="tx1"/>
                        </a:solidFill>
                      </a:endParaRPr>
                    </a:p>
                  </a:txBody>
                  <a:tcPr marL="91447" marR="91447" marT="45718" marB="45718"/>
                </a:tc>
                <a:tc>
                  <a:txBody>
                    <a:bodyPr/>
                    <a:lstStyle/>
                    <a:p>
                      <a:r>
                        <a:rPr lang="en-US" sz="1800" dirty="0" smtClean="0"/>
                        <a:t>Senior leaders</a:t>
                      </a:r>
                    </a:p>
                    <a:p>
                      <a:r>
                        <a:rPr lang="en-US" sz="1800" dirty="0" smtClean="0"/>
                        <a:t>Program implementers</a:t>
                      </a:r>
                    </a:p>
                    <a:p>
                      <a:r>
                        <a:rPr lang="en-US" sz="1800" dirty="0" smtClean="0"/>
                        <a:t>Clients</a:t>
                      </a:r>
                    </a:p>
                    <a:p>
                      <a:r>
                        <a:rPr lang="en-US" sz="1800" dirty="0" smtClean="0"/>
                        <a:t>Funders</a:t>
                      </a:r>
                    </a:p>
                  </a:txBody>
                  <a:tcPr marL="91447" marR="91447" marT="45718" marB="45718"/>
                </a:tc>
              </a:tr>
              <a:tr h="1783321">
                <a:tc>
                  <a:txBody>
                    <a:bodyPr/>
                    <a:lstStyle/>
                    <a:p>
                      <a:r>
                        <a:rPr lang="en-US" sz="1800" b="1" u="none" dirty="0" smtClean="0"/>
                        <a:t>Ask Guiding Questions on Metrics and Indicators</a:t>
                      </a:r>
                      <a:endParaRPr lang="en-US" sz="1800" b="1" u="none" dirty="0">
                        <a:solidFill>
                          <a:schemeClr val="tx1"/>
                        </a:solidFill>
                      </a:endParaRPr>
                    </a:p>
                  </a:txBody>
                  <a:tcPr marL="91447" marR="91447" marT="45718" marB="45718"/>
                </a:tc>
                <a:tc>
                  <a:txBody>
                    <a:bodyPr/>
                    <a:lstStyle/>
                    <a:p>
                      <a:r>
                        <a:rPr lang="en-US" sz="1800" dirty="0" smtClean="0"/>
                        <a:t>Are these the right metrics to measure program goals?</a:t>
                      </a:r>
                      <a:br>
                        <a:rPr lang="en-US" sz="1800" dirty="0" smtClean="0"/>
                      </a:br>
                      <a:r>
                        <a:rPr lang="en-US" sz="1000" dirty="0" smtClean="0"/>
                        <a:t/>
                      </a:r>
                      <a:br>
                        <a:rPr lang="en-US" sz="1000" dirty="0" smtClean="0"/>
                      </a:br>
                      <a:r>
                        <a:rPr lang="en-US" sz="1800" dirty="0" smtClean="0"/>
                        <a:t>Are these the right implementation indicators to predict successful outcomes?</a:t>
                      </a:r>
                      <a:br>
                        <a:rPr lang="en-US" sz="1800" dirty="0" smtClean="0"/>
                      </a:br>
                      <a:r>
                        <a:rPr lang="en-US" sz="1100" dirty="0" smtClean="0"/>
                        <a:t/>
                      </a:r>
                      <a:br>
                        <a:rPr lang="en-US" sz="1100" dirty="0" smtClean="0"/>
                      </a:br>
                      <a:r>
                        <a:rPr lang="en-US" sz="1800" dirty="0" smtClean="0"/>
                        <a:t>Do these cover the main program elements we plan to implement? Is anything missing?</a:t>
                      </a:r>
                      <a:endParaRPr lang="en-US" sz="1800" dirty="0"/>
                    </a:p>
                  </a:txBody>
                  <a:tcPr marL="91447" marR="91447" marT="45718" marB="45718"/>
                </a:tc>
              </a:tr>
              <a:tr h="1768079">
                <a:tc>
                  <a:txBody>
                    <a:bodyPr/>
                    <a:lstStyle/>
                    <a:p>
                      <a:r>
                        <a:rPr lang="en-US" sz="1800" b="1" u="none" dirty="0" smtClean="0"/>
                        <a:t>Ask Guiding Questions on Roles and Responsibilities</a:t>
                      </a:r>
                      <a:endParaRPr lang="en-US" sz="1800" b="1" u="none" dirty="0">
                        <a:solidFill>
                          <a:schemeClr val="tx1"/>
                        </a:solidFill>
                      </a:endParaRPr>
                    </a:p>
                  </a:txBody>
                  <a:tcPr marL="91447" marR="91447" marT="45718" marB="45718"/>
                </a:tc>
                <a:tc>
                  <a:txBody>
                    <a:bodyPr/>
                    <a:lstStyle/>
                    <a:p>
                      <a:r>
                        <a:rPr lang="en-US" sz="1800" dirty="0" smtClean="0"/>
                        <a:t>For each program and metric, what steps need to occur to ensure we see progress in implementation indicators ?</a:t>
                      </a:r>
                      <a:br>
                        <a:rPr lang="en-US" sz="1800" dirty="0" smtClean="0"/>
                      </a:br>
                      <a:r>
                        <a:rPr lang="en-US" sz="1000" dirty="0" smtClean="0"/>
                        <a:t/>
                      </a:r>
                      <a:br>
                        <a:rPr lang="en-US" sz="1000" dirty="0" smtClean="0"/>
                      </a:br>
                      <a:r>
                        <a:rPr lang="en-US" sz="1800" dirty="0" smtClean="0"/>
                        <a:t>Which individuals and teams are responsible for that success?</a:t>
                      </a:r>
                      <a:br>
                        <a:rPr lang="en-US" sz="1800" dirty="0" smtClean="0"/>
                      </a:br>
                      <a:r>
                        <a:rPr lang="en-US" sz="1000" dirty="0" smtClean="0"/>
                        <a:t/>
                      </a:r>
                      <a:br>
                        <a:rPr lang="en-US" sz="1000" dirty="0" smtClean="0"/>
                      </a:br>
                      <a:r>
                        <a:rPr lang="en-US" sz="1800" dirty="0" smtClean="0"/>
                        <a:t>What are the specific responsibilities of each individual and team?</a:t>
                      </a:r>
                      <a:endParaRPr lang="en-US" sz="1800" i="0" dirty="0"/>
                    </a:p>
                  </a:txBody>
                  <a:tcPr marL="91447" marR="91447" marT="45718" marB="45718"/>
                </a:tc>
              </a:tr>
            </a:tbl>
          </a:graphicData>
        </a:graphic>
      </p:graphicFrame>
    </p:spTree>
    <p:extLst>
      <p:ext uri="{BB962C8B-B14F-4D97-AF65-F5344CB8AC3E}">
        <p14:creationId xmlns:p14="http://schemas.microsoft.com/office/powerpoint/2010/main" val="15673973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idx="4294967295"/>
          </p:nvPr>
        </p:nvSpPr>
        <p:spPr>
          <a:xfrm>
            <a:off x="214313" y="3175"/>
            <a:ext cx="8342312" cy="941388"/>
          </a:xfrm>
        </p:spPr>
        <p:txBody>
          <a:bodyPr/>
          <a:lstStyle/>
          <a:p>
            <a:pPr eaLnBrk="1" hangingPunct="1"/>
            <a:r>
              <a:rPr lang="en-US" smtClean="0">
                <a:ln>
                  <a:noFill/>
                </a:ln>
              </a:rPr>
              <a:t>Monitoring &amp; Communicating Progress</a:t>
            </a:r>
          </a:p>
        </p:txBody>
      </p:sp>
      <p:graphicFrame>
        <p:nvGraphicFramePr>
          <p:cNvPr id="4" name="Group 328"/>
          <p:cNvGraphicFramePr>
            <a:graphicFrameLocks noGrp="1"/>
          </p:cNvGraphicFramePr>
          <p:nvPr/>
        </p:nvGraphicFramePr>
        <p:xfrm>
          <a:off x="341313" y="1087438"/>
          <a:ext cx="8470900" cy="762096"/>
        </p:xfrm>
        <a:graphic>
          <a:graphicData uri="http://schemas.openxmlformats.org/drawingml/2006/table">
            <a:tbl>
              <a:tblPr/>
              <a:tblGrid>
                <a:gridCol w="5656262"/>
                <a:gridCol w="730250"/>
                <a:gridCol w="687388"/>
                <a:gridCol w="719137"/>
                <a:gridCol w="677863"/>
              </a:tblGrid>
              <a:tr h="243842">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Times New Roman" pitchFamily="18" charset="0"/>
                          <a:ea typeface="ＭＳ Ｐゴシック" pitchFamily="34" charset="-128"/>
                          <a:cs typeface="Arial" pitchFamily="34" charset="0"/>
                        </a:rPr>
                        <a:t>Outcome Indicators</a:t>
                      </a:r>
                    </a:p>
                  </a:txBody>
                  <a:tcPr marT="45736" marB="4573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Times New Roman" pitchFamily="18" charset="0"/>
                          <a:ea typeface="ＭＳ Ｐゴシック" pitchFamily="34" charset="-128"/>
                        </a:rPr>
                        <a:t>Benchmarks</a:t>
                      </a:r>
                    </a:p>
                  </a:txBody>
                  <a:tcPr marT="45736" marB="4573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43842">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Times New Roman" pitchFamily="18" charset="0"/>
                          <a:ea typeface="ＭＳ Ｐゴシック" pitchFamily="34" charset="-128"/>
                        </a:rPr>
                        <a:t>Q1</a:t>
                      </a:r>
                    </a:p>
                  </a:txBody>
                  <a:tcPr marT="45736" marB="4573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6D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Times New Roman" pitchFamily="18" charset="0"/>
                          <a:ea typeface="ＭＳ Ｐゴシック" pitchFamily="34" charset="-128"/>
                        </a:rPr>
                        <a:t>Q2</a:t>
                      </a:r>
                    </a:p>
                  </a:txBody>
                  <a:tcPr marT="45736" marB="4573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6D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Times New Roman" pitchFamily="18" charset="0"/>
                          <a:ea typeface="ＭＳ Ｐゴシック" pitchFamily="34" charset="-128"/>
                        </a:rPr>
                        <a:t>Q3</a:t>
                      </a:r>
                    </a:p>
                  </a:txBody>
                  <a:tcPr marT="45736" marB="4573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6D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Times New Roman" pitchFamily="18" charset="0"/>
                          <a:ea typeface="ＭＳ Ｐゴシック" pitchFamily="34" charset="-128"/>
                        </a:rPr>
                        <a:t>Q4</a:t>
                      </a:r>
                    </a:p>
                  </a:txBody>
                  <a:tcPr marT="45736" marB="4573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6D7"/>
                    </a:solidFill>
                  </a:tcPr>
                </a:tc>
              </a:tr>
              <a:tr h="2743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 of participants endorsed for the principalship</a:t>
                      </a:r>
                    </a:p>
                  </a:txBody>
                  <a:tcPr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36" marB="4573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ea typeface="ＭＳ Ｐゴシック" pitchFamily="34" charset="-128"/>
                        </a:rPr>
                        <a:t>--</a:t>
                      </a:r>
                      <a:endPar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endParaRPr>
                    </a:p>
                  </a:txBody>
                  <a:tcPr marT="45736" marB="4573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36" marB="4573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36" marB="4573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 name="Group 328"/>
          <p:cNvGraphicFramePr>
            <a:graphicFrameLocks noGrp="1"/>
          </p:cNvGraphicFramePr>
          <p:nvPr/>
        </p:nvGraphicFramePr>
        <p:xfrm>
          <a:off x="341313" y="1958975"/>
          <a:ext cx="8470900" cy="4207220"/>
        </p:xfrm>
        <a:graphic>
          <a:graphicData uri="http://schemas.openxmlformats.org/drawingml/2006/table">
            <a:tbl>
              <a:tblPr/>
              <a:tblGrid>
                <a:gridCol w="5656262"/>
                <a:gridCol w="730250"/>
                <a:gridCol w="687388"/>
                <a:gridCol w="719137"/>
                <a:gridCol w="677863"/>
              </a:tblGrid>
              <a:tr h="243892">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Times New Roman" pitchFamily="18" charset="0"/>
                          <a:ea typeface="ＭＳ Ｐゴシック" pitchFamily="34" charset="-128"/>
                          <a:cs typeface="Arial" pitchFamily="34" charset="0"/>
                        </a:rPr>
                        <a:t>Implementation Indicators</a:t>
                      </a:r>
                    </a:p>
                  </a:txBody>
                  <a:tcPr marT="45755" marB="4575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Times New Roman" pitchFamily="18" charset="0"/>
                          <a:ea typeface="ＭＳ Ｐゴシック" pitchFamily="34" charset="-128"/>
                        </a:rPr>
                        <a:t>Benchmarks</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43892">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Times New Roman" pitchFamily="18" charset="0"/>
                          <a:ea typeface="ＭＳ Ｐゴシック" pitchFamily="34" charset="-128"/>
                        </a:rPr>
                        <a:t>Q1</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6D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Times New Roman" pitchFamily="18" charset="0"/>
                          <a:ea typeface="ＭＳ Ｐゴシック" pitchFamily="34" charset="-128"/>
                        </a:rPr>
                        <a:t>Q2</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6D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Times New Roman" pitchFamily="18" charset="0"/>
                          <a:ea typeface="ＭＳ Ｐゴシック" pitchFamily="34" charset="-128"/>
                        </a:rPr>
                        <a:t>Q3</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6D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Times New Roman" pitchFamily="18" charset="0"/>
                          <a:ea typeface="ＭＳ Ｐゴシック" pitchFamily="34" charset="-128"/>
                        </a:rPr>
                        <a:t>Q4</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6D7"/>
                    </a:solidFill>
                  </a:tcPr>
                </a:tc>
              </a:tr>
              <a:tr h="274369">
                <a:tc>
                  <a:txBody>
                    <a:bodyPr/>
                    <a:lstStyle/>
                    <a:p>
                      <a:pPr marL="0" marR="0">
                        <a:spcBef>
                          <a:spcPts val="0"/>
                        </a:spcBef>
                        <a:spcAft>
                          <a:spcPts val="0"/>
                        </a:spcAft>
                      </a:pPr>
                      <a:r>
                        <a:rPr lang="en-US" sz="1400" dirty="0">
                          <a:effectLst/>
                          <a:latin typeface="Times New Roman"/>
                          <a:ea typeface="Times New Roman"/>
                        </a:rPr>
                        <a:t>% of participants placed with effective principal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ea typeface="ＭＳ Ｐゴシック" pitchFamily="34" charset="-128"/>
                        </a:rPr>
                        <a:t>--</a:t>
                      </a:r>
                      <a:endPar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endParaRP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69">
                <a:tc>
                  <a:txBody>
                    <a:bodyPr/>
                    <a:lstStyle/>
                    <a:p>
                      <a:pPr marL="0" marR="0">
                        <a:spcBef>
                          <a:spcPts val="0"/>
                        </a:spcBef>
                        <a:spcAft>
                          <a:spcPts val="0"/>
                        </a:spcAft>
                      </a:pPr>
                      <a:r>
                        <a:rPr lang="en-US" sz="1400" dirty="0">
                          <a:effectLst/>
                          <a:latin typeface="Times New Roman"/>
                          <a:ea typeface="Times New Roman"/>
                        </a:rPr>
                        <a:t>% of participants placed with effective mentor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69">
                <a:tc>
                  <a:txBody>
                    <a:bodyPr/>
                    <a:lstStyle/>
                    <a:p>
                      <a:pPr marL="0" marR="0">
                        <a:spcBef>
                          <a:spcPts val="0"/>
                        </a:spcBef>
                        <a:spcAft>
                          <a:spcPts val="0"/>
                        </a:spcAft>
                      </a:pPr>
                      <a:r>
                        <a:rPr lang="en-US" sz="1400" dirty="0">
                          <a:effectLst/>
                          <a:latin typeface="Times New Roman"/>
                          <a:ea typeface="Times New Roman"/>
                        </a:rPr>
                        <a:t>% of Mentor Principals felt supported by the program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69">
                <a:tc>
                  <a:txBody>
                    <a:bodyPr/>
                    <a:lstStyle/>
                    <a:p>
                      <a:pPr marL="0" marR="0">
                        <a:spcBef>
                          <a:spcPts val="0"/>
                        </a:spcBef>
                        <a:spcAft>
                          <a:spcPts val="0"/>
                        </a:spcAft>
                      </a:pPr>
                      <a:r>
                        <a:rPr lang="en-US" sz="1400" dirty="0">
                          <a:effectLst/>
                          <a:latin typeface="Times New Roman"/>
                          <a:ea typeface="Times New Roman"/>
                        </a:rPr>
                        <a:t>% of Mentor Principals rating the program as high quality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69">
                <a:tc>
                  <a:txBody>
                    <a:bodyPr/>
                    <a:lstStyle/>
                    <a:p>
                      <a:pPr marL="0" marR="0">
                        <a:spcBef>
                          <a:spcPts val="0"/>
                        </a:spcBef>
                        <a:spcAft>
                          <a:spcPts val="0"/>
                        </a:spcAft>
                      </a:pPr>
                      <a:r>
                        <a:rPr lang="en-US" sz="1400" dirty="0">
                          <a:effectLst/>
                          <a:latin typeface="Times New Roman"/>
                          <a:ea typeface="Times New Roman"/>
                        </a:rPr>
                        <a:t>% of participants placed with New Leader principal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ea typeface="ＭＳ Ｐゴシック" pitchFamily="34" charset="-128"/>
                        </a:rPr>
                        <a:t>--</a:t>
                      </a:r>
                      <a:endPar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endParaRP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ea typeface="ＭＳ Ｐゴシック" pitchFamily="34" charset="-128"/>
                        </a:rPr>
                        <a:t>--</a:t>
                      </a:r>
                      <a:endPar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endParaRP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668">
                <a:tc>
                  <a:txBody>
                    <a:bodyPr/>
                    <a:lstStyle/>
                    <a:p>
                      <a:pPr marL="0" marR="0">
                        <a:spcBef>
                          <a:spcPts val="0"/>
                        </a:spcBef>
                        <a:spcAft>
                          <a:spcPts val="0"/>
                        </a:spcAft>
                      </a:pPr>
                      <a:r>
                        <a:rPr lang="en-US" sz="1400" dirty="0">
                          <a:effectLst/>
                          <a:latin typeface="Times New Roman"/>
                          <a:ea typeface="Times New Roman"/>
                        </a:rPr>
                        <a:t>% of participants given required authentic leadership opportunities for practice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69">
                <a:tc>
                  <a:txBody>
                    <a:bodyPr/>
                    <a:lstStyle/>
                    <a:p>
                      <a:pPr marL="0" marR="0">
                        <a:spcBef>
                          <a:spcPts val="0"/>
                        </a:spcBef>
                        <a:spcAft>
                          <a:spcPts val="0"/>
                        </a:spcAft>
                      </a:pPr>
                      <a:r>
                        <a:rPr lang="en-US" sz="1400" dirty="0">
                          <a:effectLst/>
                          <a:latin typeface="Times New Roman"/>
                          <a:ea typeface="Times New Roman"/>
                        </a:rPr>
                        <a:t>% attendance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69">
                <a:tc>
                  <a:txBody>
                    <a:bodyPr/>
                    <a:lstStyle/>
                    <a:p>
                      <a:pPr marL="0" marR="0">
                        <a:spcBef>
                          <a:spcPts val="0"/>
                        </a:spcBef>
                        <a:spcAft>
                          <a:spcPts val="0"/>
                        </a:spcAft>
                      </a:pPr>
                      <a:r>
                        <a:rPr lang="en-US" sz="1400" dirty="0">
                          <a:effectLst/>
                          <a:latin typeface="Times New Roman"/>
                          <a:ea typeface="Times New Roman"/>
                        </a:rPr>
                        <a:t>% engagement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69">
                <a:tc>
                  <a:txBody>
                    <a:bodyPr/>
                    <a:lstStyle/>
                    <a:p>
                      <a:pPr marL="0" marR="0">
                        <a:spcBef>
                          <a:spcPts val="0"/>
                        </a:spcBef>
                        <a:spcAft>
                          <a:spcPts val="0"/>
                        </a:spcAft>
                      </a:pPr>
                      <a:r>
                        <a:rPr lang="en-US" sz="1400" dirty="0">
                          <a:effectLst/>
                          <a:latin typeface="Times New Roman"/>
                          <a:ea typeface="Times New Roman"/>
                        </a:rPr>
                        <a:t>% assignment completion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69">
                <a:tc>
                  <a:txBody>
                    <a:bodyPr/>
                    <a:lstStyle/>
                    <a:p>
                      <a:pPr marL="0" marR="0">
                        <a:spcBef>
                          <a:spcPts val="0"/>
                        </a:spcBef>
                        <a:spcAft>
                          <a:spcPts val="0"/>
                        </a:spcAft>
                      </a:pPr>
                      <a:r>
                        <a:rPr lang="en-US" sz="1400" dirty="0">
                          <a:effectLst/>
                          <a:latin typeface="Times New Roman"/>
                          <a:ea typeface="Times New Roman"/>
                        </a:rPr>
                        <a:t>% APP directors providing effective support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69">
                <a:tc>
                  <a:txBody>
                    <a:bodyPr/>
                    <a:lstStyle/>
                    <a:p>
                      <a:pPr marL="0" marR="0">
                        <a:spcBef>
                          <a:spcPts val="0"/>
                        </a:spcBef>
                        <a:spcAft>
                          <a:spcPts val="0"/>
                        </a:spcAft>
                      </a:pPr>
                      <a:r>
                        <a:rPr lang="en-US" sz="1400" dirty="0">
                          <a:effectLst/>
                          <a:latin typeface="Times New Roman"/>
                          <a:ea typeface="Times New Roman"/>
                        </a:rPr>
                        <a:t>% Residents felt content met their learning needs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69">
                <a:tc>
                  <a:txBody>
                    <a:bodyPr/>
                    <a:lstStyle/>
                    <a:p>
                      <a:pPr marL="0" marR="0">
                        <a:spcBef>
                          <a:spcPts val="0"/>
                        </a:spcBef>
                        <a:spcAft>
                          <a:spcPts val="0"/>
                        </a:spcAft>
                      </a:pPr>
                      <a:r>
                        <a:rPr lang="en-US" sz="1400" dirty="0">
                          <a:effectLst/>
                          <a:latin typeface="Times New Roman"/>
                          <a:ea typeface="Times New Roman"/>
                        </a:rPr>
                        <a:t>% Residents felt delivery met their learning needs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69">
                <a:tc>
                  <a:txBody>
                    <a:bodyPr/>
                    <a:lstStyle/>
                    <a:p>
                      <a:pPr marL="0" marR="0">
                        <a:spcBef>
                          <a:spcPts val="0"/>
                        </a:spcBef>
                        <a:spcAft>
                          <a:spcPts val="0"/>
                        </a:spcAft>
                      </a:pPr>
                      <a:r>
                        <a:rPr lang="en-US" sz="1400" dirty="0">
                          <a:effectLst/>
                          <a:latin typeface="Times New Roman"/>
                          <a:ea typeface="Times New Roman"/>
                        </a:rPr>
                        <a:t>% Residents felt content was aligned between national and local sessions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302605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idx="4294967295"/>
          </p:nvPr>
        </p:nvSpPr>
        <p:spPr>
          <a:xfrm>
            <a:off x="214313" y="3175"/>
            <a:ext cx="8342312" cy="941388"/>
          </a:xfrm>
        </p:spPr>
        <p:txBody>
          <a:bodyPr/>
          <a:lstStyle/>
          <a:p>
            <a:pPr eaLnBrk="1" hangingPunct="1"/>
            <a:r>
              <a:rPr lang="en-US" smtClean="0">
                <a:ln>
                  <a:noFill/>
                </a:ln>
              </a:rPr>
              <a:t>Monitoring &amp; Communicating Progress</a:t>
            </a:r>
          </a:p>
        </p:txBody>
      </p:sp>
      <p:graphicFrame>
        <p:nvGraphicFramePr>
          <p:cNvPr id="4" name="Group 328"/>
          <p:cNvGraphicFramePr>
            <a:graphicFrameLocks noGrp="1"/>
          </p:cNvGraphicFramePr>
          <p:nvPr/>
        </p:nvGraphicFramePr>
        <p:xfrm>
          <a:off x="341313" y="1087438"/>
          <a:ext cx="8470900" cy="762096"/>
        </p:xfrm>
        <a:graphic>
          <a:graphicData uri="http://schemas.openxmlformats.org/drawingml/2006/table">
            <a:tbl>
              <a:tblPr/>
              <a:tblGrid>
                <a:gridCol w="5656262"/>
                <a:gridCol w="730250"/>
                <a:gridCol w="687388"/>
                <a:gridCol w="719137"/>
                <a:gridCol w="677863"/>
              </a:tblGrid>
              <a:tr h="243842">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Times New Roman" pitchFamily="18" charset="0"/>
                          <a:ea typeface="ＭＳ Ｐゴシック" pitchFamily="34" charset="-128"/>
                          <a:cs typeface="Arial" pitchFamily="34" charset="0"/>
                        </a:rPr>
                        <a:t>Outcome Indicators</a:t>
                      </a:r>
                    </a:p>
                  </a:txBody>
                  <a:tcPr marT="45736" marB="4573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Times New Roman" pitchFamily="18" charset="0"/>
                          <a:ea typeface="ＭＳ Ｐゴシック" pitchFamily="34" charset="-128"/>
                        </a:rPr>
                        <a:t>Benchmarks</a:t>
                      </a:r>
                    </a:p>
                  </a:txBody>
                  <a:tcPr marT="45736" marB="4573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43842">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Times New Roman" pitchFamily="18" charset="0"/>
                          <a:ea typeface="ＭＳ Ｐゴシック" pitchFamily="34" charset="-128"/>
                        </a:rPr>
                        <a:t>Q1</a:t>
                      </a:r>
                    </a:p>
                  </a:txBody>
                  <a:tcPr marT="45736" marB="4573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6D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Times New Roman" pitchFamily="18" charset="0"/>
                          <a:ea typeface="ＭＳ Ｐゴシック" pitchFamily="34" charset="-128"/>
                        </a:rPr>
                        <a:t>Q2</a:t>
                      </a:r>
                    </a:p>
                  </a:txBody>
                  <a:tcPr marT="45736" marB="4573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6D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Times New Roman" pitchFamily="18" charset="0"/>
                          <a:ea typeface="ＭＳ Ｐゴシック" pitchFamily="34" charset="-128"/>
                        </a:rPr>
                        <a:t>Q3</a:t>
                      </a:r>
                    </a:p>
                  </a:txBody>
                  <a:tcPr marT="45736" marB="4573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6D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Times New Roman" pitchFamily="18" charset="0"/>
                          <a:ea typeface="ＭＳ Ｐゴシック" pitchFamily="34" charset="-128"/>
                        </a:rPr>
                        <a:t>Q4</a:t>
                      </a:r>
                    </a:p>
                  </a:txBody>
                  <a:tcPr marT="45736" marB="4573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6D7"/>
                    </a:solidFill>
                  </a:tcPr>
                </a:tc>
              </a:tr>
              <a:tr h="2743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 of participants endorsed for the principalship</a:t>
                      </a:r>
                    </a:p>
                  </a:txBody>
                  <a:tcPr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36" marB="4573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ea typeface="ＭＳ Ｐゴシック" pitchFamily="34" charset="-128"/>
                        </a:rPr>
                        <a:t>--</a:t>
                      </a:r>
                      <a:endPar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endParaRPr>
                    </a:p>
                  </a:txBody>
                  <a:tcPr marT="45736" marB="4573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36" marB="4573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36" marB="4573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 name="Group 328"/>
          <p:cNvGraphicFramePr>
            <a:graphicFrameLocks noGrp="1"/>
          </p:cNvGraphicFramePr>
          <p:nvPr/>
        </p:nvGraphicFramePr>
        <p:xfrm>
          <a:off x="341313" y="1958975"/>
          <a:ext cx="8470900" cy="4207220"/>
        </p:xfrm>
        <a:graphic>
          <a:graphicData uri="http://schemas.openxmlformats.org/drawingml/2006/table">
            <a:tbl>
              <a:tblPr/>
              <a:tblGrid>
                <a:gridCol w="5656262"/>
                <a:gridCol w="730250"/>
                <a:gridCol w="687388"/>
                <a:gridCol w="719137"/>
                <a:gridCol w="677863"/>
              </a:tblGrid>
              <a:tr h="243892">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Times New Roman" pitchFamily="18" charset="0"/>
                          <a:ea typeface="ＭＳ Ｐゴシック" pitchFamily="34" charset="-128"/>
                          <a:cs typeface="Arial" pitchFamily="34" charset="0"/>
                        </a:rPr>
                        <a:t>Implementation Indicators</a:t>
                      </a:r>
                    </a:p>
                  </a:txBody>
                  <a:tcPr marT="45755" marB="4575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Times New Roman" pitchFamily="18" charset="0"/>
                          <a:ea typeface="ＭＳ Ｐゴシック" pitchFamily="34" charset="-128"/>
                        </a:rPr>
                        <a:t>Benchmarks</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43892">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Times New Roman" pitchFamily="18" charset="0"/>
                          <a:ea typeface="ＭＳ Ｐゴシック" pitchFamily="34" charset="-128"/>
                        </a:rPr>
                        <a:t>Q1</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6D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Times New Roman" pitchFamily="18" charset="0"/>
                          <a:ea typeface="ＭＳ Ｐゴシック" pitchFamily="34" charset="-128"/>
                        </a:rPr>
                        <a:t>Q2</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6D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Times New Roman" pitchFamily="18" charset="0"/>
                          <a:ea typeface="ＭＳ Ｐゴシック" pitchFamily="34" charset="-128"/>
                        </a:rPr>
                        <a:t>Q3</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6D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Times New Roman" pitchFamily="18" charset="0"/>
                          <a:ea typeface="ＭＳ Ｐゴシック" pitchFamily="34" charset="-128"/>
                        </a:rPr>
                        <a:t>Q4</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6D7"/>
                    </a:solidFill>
                  </a:tcPr>
                </a:tc>
              </a:tr>
              <a:tr h="274369">
                <a:tc>
                  <a:txBody>
                    <a:bodyPr/>
                    <a:lstStyle/>
                    <a:p>
                      <a:pPr marL="0" marR="0">
                        <a:spcBef>
                          <a:spcPts val="0"/>
                        </a:spcBef>
                        <a:spcAft>
                          <a:spcPts val="0"/>
                        </a:spcAft>
                      </a:pPr>
                      <a:r>
                        <a:rPr lang="en-US" sz="1400" dirty="0">
                          <a:effectLst/>
                          <a:latin typeface="Times New Roman"/>
                          <a:ea typeface="Times New Roman"/>
                        </a:rPr>
                        <a:t>% of participants placed with effective principal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ea typeface="ＭＳ Ｐゴシック" pitchFamily="34" charset="-128"/>
                        </a:rPr>
                        <a:t>--</a:t>
                      </a:r>
                      <a:endPar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endParaRP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69">
                <a:tc>
                  <a:txBody>
                    <a:bodyPr/>
                    <a:lstStyle/>
                    <a:p>
                      <a:pPr marL="0" marR="0">
                        <a:spcBef>
                          <a:spcPts val="0"/>
                        </a:spcBef>
                        <a:spcAft>
                          <a:spcPts val="0"/>
                        </a:spcAft>
                      </a:pPr>
                      <a:r>
                        <a:rPr lang="en-US" sz="1400" dirty="0">
                          <a:effectLst/>
                          <a:latin typeface="Times New Roman"/>
                          <a:ea typeface="Times New Roman"/>
                        </a:rPr>
                        <a:t>% of participants placed with effective mentor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69">
                <a:tc>
                  <a:txBody>
                    <a:bodyPr/>
                    <a:lstStyle/>
                    <a:p>
                      <a:pPr marL="0" marR="0">
                        <a:spcBef>
                          <a:spcPts val="0"/>
                        </a:spcBef>
                        <a:spcAft>
                          <a:spcPts val="0"/>
                        </a:spcAft>
                      </a:pPr>
                      <a:r>
                        <a:rPr lang="en-US" sz="1400" dirty="0">
                          <a:effectLst/>
                          <a:latin typeface="Times New Roman"/>
                          <a:ea typeface="Times New Roman"/>
                        </a:rPr>
                        <a:t>% of Mentor Principals felt supported by the program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69">
                <a:tc>
                  <a:txBody>
                    <a:bodyPr/>
                    <a:lstStyle/>
                    <a:p>
                      <a:pPr marL="0" marR="0">
                        <a:spcBef>
                          <a:spcPts val="0"/>
                        </a:spcBef>
                        <a:spcAft>
                          <a:spcPts val="0"/>
                        </a:spcAft>
                      </a:pPr>
                      <a:r>
                        <a:rPr lang="en-US" sz="1400" dirty="0">
                          <a:effectLst/>
                          <a:latin typeface="Times New Roman"/>
                          <a:ea typeface="Times New Roman"/>
                        </a:rPr>
                        <a:t>% of Mentor Principals rating the program as high quality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69">
                <a:tc>
                  <a:txBody>
                    <a:bodyPr/>
                    <a:lstStyle/>
                    <a:p>
                      <a:pPr marL="0" marR="0">
                        <a:spcBef>
                          <a:spcPts val="0"/>
                        </a:spcBef>
                        <a:spcAft>
                          <a:spcPts val="0"/>
                        </a:spcAft>
                      </a:pPr>
                      <a:r>
                        <a:rPr lang="en-US" sz="1400" dirty="0">
                          <a:effectLst/>
                          <a:latin typeface="Times New Roman"/>
                          <a:ea typeface="Times New Roman"/>
                        </a:rPr>
                        <a:t>% of participants placed with New Leader principal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ea typeface="ＭＳ Ｐゴシック" pitchFamily="34" charset="-128"/>
                        </a:rPr>
                        <a:t>--</a:t>
                      </a:r>
                      <a:endPar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endParaRP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ea typeface="ＭＳ Ｐゴシック" pitchFamily="34" charset="-128"/>
                        </a:rPr>
                        <a:t>--</a:t>
                      </a:r>
                      <a:endPar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endParaRP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668">
                <a:tc>
                  <a:txBody>
                    <a:bodyPr/>
                    <a:lstStyle/>
                    <a:p>
                      <a:pPr marL="0" marR="0">
                        <a:spcBef>
                          <a:spcPts val="0"/>
                        </a:spcBef>
                        <a:spcAft>
                          <a:spcPts val="0"/>
                        </a:spcAft>
                      </a:pPr>
                      <a:r>
                        <a:rPr lang="en-US" sz="1400" dirty="0">
                          <a:effectLst/>
                          <a:latin typeface="Times New Roman"/>
                          <a:ea typeface="Times New Roman"/>
                        </a:rPr>
                        <a:t>% of participants given required authentic leadership opportunities for practice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69">
                <a:tc>
                  <a:txBody>
                    <a:bodyPr/>
                    <a:lstStyle/>
                    <a:p>
                      <a:pPr marL="0" marR="0">
                        <a:spcBef>
                          <a:spcPts val="0"/>
                        </a:spcBef>
                        <a:spcAft>
                          <a:spcPts val="0"/>
                        </a:spcAft>
                      </a:pPr>
                      <a:r>
                        <a:rPr lang="en-US" sz="1400" dirty="0">
                          <a:effectLst/>
                          <a:latin typeface="Times New Roman"/>
                          <a:ea typeface="Times New Roman"/>
                        </a:rPr>
                        <a:t>% attendance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69">
                <a:tc>
                  <a:txBody>
                    <a:bodyPr/>
                    <a:lstStyle/>
                    <a:p>
                      <a:pPr marL="0" marR="0">
                        <a:spcBef>
                          <a:spcPts val="0"/>
                        </a:spcBef>
                        <a:spcAft>
                          <a:spcPts val="0"/>
                        </a:spcAft>
                      </a:pPr>
                      <a:r>
                        <a:rPr lang="en-US" sz="1400" dirty="0">
                          <a:effectLst/>
                          <a:latin typeface="Times New Roman"/>
                          <a:ea typeface="Times New Roman"/>
                        </a:rPr>
                        <a:t>% engagement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69">
                <a:tc>
                  <a:txBody>
                    <a:bodyPr/>
                    <a:lstStyle/>
                    <a:p>
                      <a:pPr marL="0" marR="0">
                        <a:spcBef>
                          <a:spcPts val="0"/>
                        </a:spcBef>
                        <a:spcAft>
                          <a:spcPts val="0"/>
                        </a:spcAft>
                      </a:pPr>
                      <a:r>
                        <a:rPr lang="en-US" sz="1400" dirty="0">
                          <a:effectLst/>
                          <a:latin typeface="Times New Roman"/>
                          <a:ea typeface="Times New Roman"/>
                        </a:rPr>
                        <a:t>% assignment completion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69">
                <a:tc>
                  <a:txBody>
                    <a:bodyPr/>
                    <a:lstStyle/>
                    <a:p>
                      <a:pPr marL="0" marR="0">
                        <a:spcBef>
                          <a:spcPts val="0"/>
                        </a:spcBef>
                        <a:spcAft>
                          <a:spcPts val="0"/>
                        </a:spcAft>
                      </a:pPr>
                      <a:r>
                        <a:rPr lang="en-US" sz="1400" dirty="0">
                          <a:effectLst/>
                          <a:latin typeface="Times New Roman"/>
                          <a:ea typeface="Times New Roman"/>
                        </a:rPr>
                        <a:t>% APP directors providing effective support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69">
                <a:tc>
                  <a:txBody>
                    <a:bodyPr/>
                    <a:lstStyle/>
                    <a:p>
                      <a:pPr marL="0" marR="0">
                        <a:spcBef>
                          <a:spcPts val="0"/>
                        </a:spcBef>
                        <a:spcAft>
                          <a:spcPts val="0"/>
                        </a:spcAft>
                      </a:pPr>
                      <a:r>
                        <a:rPr lang="en-US" sz="1400" dirty="0">
                          <a:effectLst/>
                          <a:latin typeface="Times New Roman"/>
                          <a:ea typeface="Times New Roman"/>
                        </a:rPr>
                        <a:t>% Residents felt content met their learning needs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69">
                <a:tc>
                  <a:txBody>
                    <a:bodyPr/>
                    <a:lstStyle/>
                    <a:p>
                      <a:pPr marL="0" marR="0">
                        <a:spcBef>
                          <a:spcPts val="0"/>
                        </a:spcBef>
                        <a:spcAft>
                          <a:spcPts val="0"/>
                        </a:spcAft>
                      </a:pPr>
                      <a:r>
                        <a:rPr lang="en-US" sz="1400" dirty="0">
                          <a:effectLst/>
                          <a:latin typeface="Times New Roman"/>
                          <a:ea typeface="Times New Roman"/>
                        </a:rPr>
                        <a:t>% Residents felt delivery met their learning needs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69">
                <a:tc>
                  <a:txBody>
                    <a:bodyPr/>
                    <a:lstStyle/>
                    <a:p>
                      <a:pPr marL="0" marR="0">
                        <a:spcBef>
                          <a:spcPts val="0"/>
                        </a:spcBef>
                        <a:spcAft>
                          <a:spcPts val="0"/>
                        </a:spcAft>
                      </a:pPr>
                      <a:r>
                        <a:rPr lang="en-US" sz="1400" dirty="0">
                          <a:effectLst/>
                          <a:latin typeface="Times New Roman"/>
                          <a:ea typeface="Times New Roman"/>
                        </a:rPr>
                        <a:t>% Residents felt content was aligned between national and local sessions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ＭＳ Ｐゴシック" pitchFamily="34" charset="-128"/>
                        </a:rPr>
                        <a:t>%</a:t>
                      </a:r>
                    </a:p>
                  </a:txBody>
                  <a:tcPr marT="45755" marB="4575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Oval 4"/>
          <p:cNvSpPr/>
          <p:nvPr/>
        </p:nvSpPr>
        <p:spPr>
          <a:xfrm rot="21280092">
            <a:off x="1310289" y="3193920"/>
            <a:ext cx="2436325" cy="1942389"/>
          </a:xfrm>
          <a:prstGeom prst="ellipse">
            <a:avLst/>
          </a:prstGeom>
          <a:solidFill>
            <a:srgbClr val="FFC0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ndParaRPr>
          </a:p>
        </p:txBody>
      </p:sp>
      <p:sp>
        <p:nvSpPr>
          <p:cNvPr id="16506" name="TextBox 6"/>
          <p:cNvSpPr txBox="1">
            <a:spLocks noChangeArrowheads="1"/>
          </p:cNvSpPr>
          <p:nvPr/>
        </p:nvSpPr>
        <p:spPr bwMode="auto">
          <a:xfrm rot="-428368">
            <a:off x="1336675" y="3429000"/>
            <a:ext cx="232251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defTabSz="457200" eaLnBrk="1" fontAlgn="base" hangingPunct="1">
              <a:spcBef>
                <a:spcPct val="0"/>
              </a:spcBef>
              <a:spcAft>
                <a:spcPct val="0"/>
              </a:spcAft>
            </a:pPr>
            <a:r>
              <a:rPr lang="en-US" b="1" smtClean="0">
                <a:solidFill>
                  <a:srgbClr val="FFFFFF"/>
                </a:solidFill>
              </a:rPr>
              <a:t>Consider data sources that can reflect the ToA throughout the calendar year</a:t>
            </a:r>
          </a:p>
        </p:txBody>
      </p:sp>
      <p:sp>
        <p:nvSpPr>
          <p:cNvPr id="7" name="Oval 6"/>
          <p:cNvSpPr/>
          <p:nvPr/>
        </p:nvSpPr>
        <p:spPr>
          <a:xfrm rot="440433">
            <a:off x="4564831" y="4130303"/>
            <a:ext cx="2111355" cy="1942389"/>
          </a:xfrm>
          <a:prstGeom prst="ellipse">
            <a:avLst/>
          </a:prstGeom>
          <a:solidFill>
            <a:srgbClr val="00B05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ndParaRPr>
          </a:p>
        </p:txBody>
      </p:sp>
      <p:sp>
        <p:nvSpPr>
          <p:cNvPr id="16510" name="TextBox 6"/>
          <p:cNvSpPr txBox="1">
            <a:spLocks noChangeArrowheads="1"/>
          </p:cNvSpPr>
          <p:nvPr/>
        </p:nvSpPr>
        <p:spPr bwMode="auto">
          <a:xfrm rot="415185">
            <a:off x="4568825" y="4362450"/>
            <a:ext cx="2082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defTabSz="457200" eaLnBrk="1" fontAlgn="base" hangingPunct="1">
              <a:spcBef>
                <a:spcPct val="0"/>
              </a:spcBef>
              <a:spcAft>
                <a:spcPct val="0"/>
              </a:spcAft>
            </a:pPr>
            <a:r>
              <a:rPr lang="en-US" b="1" smtClean="0">
                <a:solidFill>
                  <a:srgbClr val="FFFFFF"/>
                </a:solidFill>
              </a:rPr>
              <a:t>Create a dashboard to share regularly with internal stakeholders</a:t>
            </a:r>
          </a:p>
        </p:txBody>
      </p:sp>
    </p:spTree>
    <p:extLst>
      <p:ext uri="{BB962C8B-B14F-4D97-AF65-F5344CB8AC3E}">
        <p14:creationId xmlns:p14="http://schemas.microsoft.com/office/powerpoint/2010/main" val="18513000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type="body" idx="4294967295"/>
          </p:nvPr>
        </p:nvSpPr>
        <p:spPr>
          <a:xfrm>
            <a:off x="457200" y="1103313"/>
            <a:ext cx="8229600" cy="2378075"/>
          </a:xfrm>
        </p:spPr>
        <p:txBody>
          <a:bodyPr/>
          <a:lstStyle/>
          <a:p>
            <a:pPr marL="514350" lvl="1" algn="ctr" eaLnBrk="1" hangingPunct="1">
              <a:buFont typeface="Arial" charset="0"/>
              <a:buNone/>
              <a:defRPr/>
            </a:pPr>
            <a:r>
              <a:rPr lang="en-US" sz="2400" b="1" dirty="0" smtClean="0">
                <a:solidFill>
                  <a:schemeClr val="accent2"/>
                </a:solidFill>
                <a:latin typeface="+mj-lt"/>
              </a:rPr>
              <a:t>Thank you. </a:t>
            </a:r>
            <a:endParaRPr lang="en-US" sz="2000" b="1" dirty="0" smtClean="0">
              <a:latin typeface="+mj-lt"/>
            </a:endParaRPr>
          </a:p>
          <a:p>
            <a:pPr marL="514350" lvl="1" eaLnBrk="1" hangingPunct="1">
              <a:defRPr/>
            </a:pPr>
            <a:endParaRPr lang="en-US" dirty="0" smtClean="0">
              <a:latin typeface="Times New Roman" pitchFamily="18" charset="0"/>
            </a:endParaRPr>
          </a:p>
          <a:p>
            <a:pPr marL="514350" lvl="1" eaLnBrk="1" hangingPunct="1">
              <a:defRPr/>
            </a:pPr>
            <a:endParaRPr lang="en-US" dirty="0" smtClean="0">
              <a:latin typeface="Times New Roman" pitchFamily="18" charset="0"/>
            </a:endParaRPr>
          </a:p>
        </p:txBody>
      </p:sp>
      <p:pic>
        <p:nvPicPr>
          <p:cNvPr id="17411" name="Picture 4" descr="Your Home P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217488"/>
            <a:ext cx="4408488"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7" name="Rectangle 9"/>
          <p:cNvSpPr>
            <a:spLocks noChangeArrowheads="1"/>
          </p:cNvSpPr>
          <p:nvPr/>
        </p:nvSpPr>
        <p:spPr bwMode="auto">
          <a:xfrm>
            <a:off x="860425" y="3651250"/>
            <a:ext cx="7451725" cy="233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lvl="1" algn="ctr" fontAlgn="base">
              <a:spcBef>
                <a:spcPts val="600"/>
              </a:spcBef>
              <a:spcAft>
                <a:spcPct val="0"/>
              </a:spcAft>
              <a:buClr>
                <a:srgbClr val="262626"/>
              </a:buClr>
              <a:buSzPct val="75000"/>
              <a:defRPr/>
            </a:pPr>
            <a:r>
              <a:rPr lang="en-US" sz="1400" dirty="0">
                <a:solidFill>
                  <a:srgbClr val="595959"/>
                </a:solidFill>
                <a:latin typeface="Times New Roman" pitchFamily="18" charset="0"/>
              </a:rPr>
              <a:t>New Leaders’ Cohort 11</a:t>
            </a:r>
          </a:p>
          <a:p>
            <a:pPr marL="514350" lvl="1" indent="-228600" fontAlgn="base">
              <a:spcBef>
                <a:spcPts val="600"/>
              </a:spcBef>
              <a:spcAft>
                <a:spcPct val="0"/>
              </a:spcAft>
              <a:buClr>
                <a:srgbClr val="262626"/>
              </a:buClr>
              <a:buSzPct val="75000"/>
              <a:buFont typeface="Arial" charset="0"/>
              <a:buNone/>
              <a:defRPr/>
            </a:pPr>
            <a:endParaRPr lang="en-US" sz="1100" dirty="0">
              <a:solidFill>
                <a:srgbClr val="595959"/>
              </a:solidFill>
              <a:latin typeface="Times New Roman" pitchFamily="18" charset="0"/>
            </a:endParaRPr>
          </a:p>
          <a:p>
            <a:pPr marL="514350" lvl="1" indent="-228600" fontAlgn="base">
              <a:spcBef>
                <a:spcPts val="600"/>
              </a:spcBef>
              <a:spcAft>
                <a:spcPct val="0"/>
              </a:spcAft>
              <a:buClr>
                <a:srgbClr val="262626"/>
              </a:buClr>
              <a:buSzPct val="75000"/>
              <a:buFont typeface="Arial" charset="0"/>
              <a:buNone/>
              <a:defRPr/>
            </a:pPr>
            <a:r>
              <a:rPr lang="en-US" sz="2000" dirty="0">
                <a:solidFill>
                  <a:srgbClr val="595959"/>
                </a:solidFill>
                <a:latin typeface="Times New Roman" pitchFamily="18" charset="0"/>
              </a:rPr>
              <a:t>Other questions? Please contact:</a:t>
            </a:r>
          </a:p>
          <a:p>
            <a:pPr marL="514350" lvl="1" indent="-228600" fontAlgn="base">
              <a:spcBef>
                <a:spcPts val="600"/>
              </a:spcBef>
              <a:spcAft>
                <a:spcPct val="0"/>
              </a:spcAft>
              <a:buClr>
                <a:srgbClr val="262626"/>
              </a:buClr>
              <a:buSzPct val="75000"/>
              <a:buFont typeface="Arial" charset="0"/>
              <a:buNone/>
              <a:defRPr/>
            </a:pPr>
            <a:r>
              <a:rPr lang="en-US" sz="2000" dirty="0">
                <a:solidFill>
                  <a:srgbClr val="595959"/>
                </a:solidFill>
                <a:latin typeface="Times New Roman" pitchFamily="18" charset="0"/>
              </a:rPr>
              <a:t>	</a:t>
            </a:r>
            <a:r>
              <a:rPr lang="en-US" sz="2000" b="1" dirty="0">
                <a:solidFill>
                  <a:srgbClr val="5F5F62"/>
                </a:solidFill>
                <a:latin typeface="Times New Roman" pitchFamily="18" charset="0"/>
              </a:rPr>
              <a:t>Marianna Valdez</a:t>
            </a:r>
          </a:p>
          <a:p>
            <a:pPr marL="514350" lvl="1" indent="-228600" fontAlgn="base">
              <a:spcBef>
                <a:spcPts val="600"/>
              </a:spcBef>
              <a:spcAft>
                <a:spcPct val="0"/>
              </a:spcAft>
              <a:buClr>
                <a:srgbClr val="262626"/>
              </a:buClr>
              <a:buSzPct val="75000"/>
              <a:buFont typeface="Arial" charset="0"/>
              <a:buNone/>
              <a:defRPr/>
            </a:pPr>
            <a:r>
              <a:rPr lang="en-US" sz="2000" dirty="0">
                <a:solidFill>
                  <a:srgbClr val="5F5F62"/>
                </a:solidFill>
                <a:latin typeface="Times New Roman" pitchFamily="18" charset="0"/>
              </a:rPr>
              <a:t>	National Director of Research and Organizational Learning</a:t>
            </a:r>
          </a:p>
          <a:p>
            <a:pPr marL="514350" lvl="1" indent="-228600" fontAlgn="base">
              <a:spcBef>
                <a:spcPts val="600"/>
              </a:spcBef>
              <a:spcAft>
                <a:spcPct val="0"/>
              </a:spcAft>
              <a:buClr>
                <a:srgbClr val="262626"/>
              </a:buClr>
              <a:buSzPct val="75000"/>
              <a:buFont typeface="Arial" charset="0"/>
              <a:buNone/>
              <a:defRPr/>
            </a:pPr>
            <a:r>
              <a:rPr lang="en-US" sz="2000" dirty="0">
                <a:solidFill>
                  <a:srgbClr val="5F5F62"/>
                </a:solidFill>
                <a:latin typeface="Times New Roman" pitchFamily="18" charset="0"/>
              </a:rPr>
              <a:t>	</a:t>
            </a:r>
            <a:r>
              <a:rPr lang="en-US" sz="2000" b="1" dirty="0">
                <a:solidFill>
                  <a:srgbClr val="5F5F62"/>
                </a:solidFill>
                <a:latin typeface="Times New Roman" pitchFamily="18" charset="0"/>
              </a:rPr>
              <a:t>mvaldez@newleaders.org		         646.792.7865</a:t>
            </a:r>
          </a:p>
        </p:txBody>
      </p:sp>
      <p:pic>
        <p:nvPicPr>
          <p:cNvPr id="17413" name="Picture 10" descr="Cohort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3813" y="1595438"/>
            <a:ext cx="42862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85532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38150" y="2281238"/>
            <a:ext cx="8424863" cy="1384995"/>
          </a:xfrm>
        </p:spPr>
        <p:txBody>
          <a:bodyPr/>
          <a:lstStyle/>
          <a:p>
            <a:r>
              <a:rPr lang="en-US" sz="2800" b="1" dirty="0" smtClean="0">
                <a:latin typeface="Arial" charset="0"/>
                <a:ea typeface="Geneva" charset="0"/>
                <a:cs typeface="Arial" charset="0"/>
              </a:rPr>
              <a:t>Promoting Evaluation Use in a National Education Nonprofit: Systems, Structures, and Synergies</a:t>
            </a:r>
            <a:endParaRPr lang="en-US" sz="2800" dirty="0" smtClean="0">
              <a:latin typeface="Arial" charset="0"/>
              <a:ea typeface="Geneva" charset="0"/>
              <a:cs typeface="Arial" charset="0"/>
            </a:endParaRPr>
          </a:p>
        </p:txBody>
      </p:sp>
      <p:sp>
        <p:nvSpPr>
          <p:cNvPr id="4099" name="Subtitle 2"/>
          <p:cNvSpPr>
            <a:spLocks noGrp="1"/>
          </p:cNvSpPr>
          <p:nvPr>
            <p:ph type="subTitle" idx="1"/>
          </p:nvPr>
        </p:nvSpPr>
        <p:spPr>
          <a:xfrm>
            <a:off x="685800" y="3843338"/>
            <a:ext cx="7772400" cy="1262062"/>
          </a:xfrm>
        </p:spPr>
        <p:txBody>
          <a:bodyPr/>
          <a:lstStyle/>
          <a:p>
            <a:r>
              <a:rPr lang="en-US" sz="2000" dirty="0" smtClean="0">
                <a:latin typeface="Arial" charset="0"/>
                <a:ea typeface="Geneva" charset="0"/>
                <a:cs typeface="Arial" charset="0"/>
              </a:rPr>
              <a:t>American Evaluation Association Annual Conference</a:t>
            </a:r>
          </a:p>
        </p:txBody>
      </p:sp>
      <p:sp>
        <p:nvSpPr>
          <p:cNvPr id="4" name="Text Placeholder 3"/>
          <p:cNvSpPr>
            <a:spLocks noGrp="1"/>
          </p:cNvSpPr>
          <p:nvPr>
            <p:ph type="body" sz="quarter" idx="10"/>
          </p:nvPr>
        </p:nvSpPr>
        <p:spPr>
          <a:xfrm>
            <a:off x="533400" y="4572000"/>
            <a:ext cx="8001000" cy="396875"/>
          </a:xfrm>
        </p:spPr>
        <p:txBody>
          <a:bodyPr>
            <a:noAutofit/>
          </a:bodyPr>
          <a:lstStyle/>
          <a:p>
            <a:pPr>
              <a:defRPr/>
            </a:pPr>
            <a:r>
              <a:rPr lang="en-US" sz="1800" b="1" dirty="0" smtClean="0"/>
              <a:t>Srik Gopalakrishnan, Director, Strategic Learning and Evaluation, FSG (formerly Chief Impact and Learning officer, New Teacher Center)</a:t>
            </a:r>
          </a:p>
          <a:p>
            <a:pPr>
              <a:defRPr/>
            </a:pPr>
            <a:endParaRPr lang="en-US" sz="1800" b="1" dirty="0"/>
          </a:p>
        </p:txBody>
      </p:sp>
      <p:sp>
        <p:nvSpPr>
          <p:cNvPr id="5" name="Text Placeholder 4"/>
          <p:cNvSpPr>
            <a:spLocks noGrp="1"/>
          </p:cNvSpPr>
          <p:nvPr>
            <p:ph type="body" sz="quarter" idx="11"/>
          </p:nvPr>
        </p:nvSpPr>
        <p:spPr>
          <a:xfrm>
            <a:off x="685800" y="5808663"/>
            <a:ext cx="7772400" cy="820737"/>
          </a:xfrm>
        </p:spPr>
        <p:txBody>
          <a:bodyPr/>
          <a:lstStyle/>
          <a:p>
            <a:pPr>
              <a:defRPr/>
            </a:pPr>
            <a:r>
              <a:rPr lang="en-US" sz="1800" dirty="0" smtClean="0"/>
              <a:t>October 25, 2012</a:t>
            </a:r>
            <a:endParaRPr lang="en-US" sz="1800" dirty="0"/>
          </a:p>
        </p:txBody>
      </p:sp>
      <p:pic>
        <p:nvPicPr>
          <p:cNvPr id="6" name="Picture 7" descr="NTC_logo_rev.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5245922"/>
            <a:ext cx="2430463" cy="102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02852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ea typeface="Geneva" charset="0"/>
                <a:cs typeface="Arial" charset="0"/>
              </a:rPr>
              <a:t>Promoting Evaluation </a:t>
            </a:r>
            <a:r>
              <a:rPr lang="en-US" dirty="0">
                <a:latin typeface="Arial" charset="0"/>
                <a:ea typeface="Geneva" charset="0"/>
                <a:cs typeface="Arial" charset="0"/>
              </a:rPr>
              <a:t>Use in a National Education Nonprofit</a:t>
            </a:r>
            <a:endParaRPr lang="en-US" dirty="0"/>
          </a:p>
        </p:txBody>
      </p:sp>
      <p:sp>
        <p:nvSpPr>
          <p:cNvPr id="3" name="Text Placeholder 2"/>
          <p:cNvSpPr>
            <a:spLocks noGrp="1"/>
          </p:cNvSpPr>
          <p:nvPr>
            <p:ph type="body" sz="quarter" idx="11"/>
          </p:nvPr>
        </p:nvSpPr>
        <p:spPr/>
        <p:txBody>
          <a:bodyPr/>
          <a:lstStyle/>
          <a:p>
            <a:r>
              <a:rPr lang="en-US" sz="2400" dirty="0">
                <a:latin typeface="Arial" charset="0"/>
                <a:ea typeface="Geneva" charset="0"/>
                <a:cs typeface="Arial" charset="0"/>
              </a:rPr>
              <a:t>Background: New Teacher Center</a:t>
            </a:r>
          </a:p>
          <a:p>
            <a:endParaRPr lang="en-US" sz="2400" dirty="0">
              <a:latin typeface="Arial" charset="0"/>
              <a:ea typeface="Geneva" charset="0"/>
              <a:cs typeface="Arial" charset="0"/>
            </a:endParaRPr>
          </a:p>
          <a:p>
            <a:r>
              <a:rPr lang="en-US" sz="2400" dirty="0">
                <a:latin typeface="Arial" charset="0"/>
                <a:ea typeface="Geneva" charset="0"/>
                <a:cs typeface="Arial" charset="0"/>
              </a:rPr>
              <a:t>Work done 2010-2012</a:t>
            </a:r>
          </a:p>
          <a:p>
            <a:endParaRPr lang="en-US" sz="2400" dirty="0">
              <a:latin typeface="Arial" charset="0"/>
              <a:ea typeface="Geneva" charset="0"/>
              <a:cs typeface="Arial" charset="0"/>
            </a:endParaRPr>
          </a:p>
          <a:p>
            <a:r>
              <a:rPr lang="en-US" sz="2400" dirty="0" smtClean="0">
                <a:latin typeface="Arial" charset="0"/>
                <a:ea typeface="Geneva" charset="0"/>
                <a:cs typeface="Arial" charset="0"/>
              </a:rPr>
              <a:t>Lessons Learned: </a:t>
            </a:r>
            <a:r>
              <a:rPr lang="en-US" sz="2400" dirty="0">
                <a:latin typeface="Arial" charset="0"/>
                <a:ea typeface="Geneva" charset="0"/>
                <a:cs typeface="Arial" charset="0"/>
              </a:rPr>
              <a:t>Systems, structures and </a:t>
            </a:r>
            <a:r>
              <a:rPr lang="en-US" sz="2400" dirty="0" smtClean="0">
                <a:latin typeface="Arial" charset="0"/>
                <a:ea typeface="Geneva" charset="0"/>
                <a:cs typeface="Arial" charset="0"/>
              </a:rPr>
              <a:t>synergies</a:t>
            </a:r>
            <a:endParaRPr lang="en-US" sz="2400" dirty="0">
              <a:latin typeface="Arial" charset="0"/>
              <a:ea typeface="Geneva" charset="0"/>
              <a:cs typeface="Arial" charset="0"/>
            </a:endParaRPr>
          </a:p>
          <a:p>
            <a:endParaRPr lang="en-US" sz="2400" dirty="0"/>
          </a:p>
        </p:txBody>
      </p:sp>
    </p:spTree>
    <p:extLst>
      <p:ext uri="{BB962C8B-B14F-4D97-AF65-F5344CB8AC3E}">
        <p14:creationId xmlns:p14="http://schemas.microsoft.com/office/powerpoint/2010/main" val="418340992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Geneva" charset="0"/>
                <a:cs typeface="Arial" charset="0"/>
              </a:rPr>
              <a:t>New Teacher </a:t>
            </a:r>
            <a:r>
              <a:rPr lang="en-US" dirty="0" smtClean="0">
                <a:latin typeface="Arial" charset="0"/>
                <a:ea typeface="Geneva" charset="0"/>
                <a:cs typeface="Arial" charset="0"/>
              </a:rPr>
              <a:t>Center (NTC)</a:t>
            </a:r>
            <a:endParaRPr lang="en-US" dirty="0"/>
          </a:p>
        </p:txBody>
      </p:sp>
      <p:sp>
        <p:nvSpPr>
          <p:cNvPr id="3" name="Text Placeholder 2"/>
          <p:cNvSpPr>
            <a:spLocks noGrp="1"/>
          </p:cNvSpPr>
          <p:nvPr>
            <p:ph type="body" sz="quarter" idx="11"/>
          </p:nvPr>
        </p:nvSpPr>
        <p:spPr/>
        <p:txBody>
          <a:bodyPr/>
          <a:lstStyle/>
          <a:p>
            <a:r>
              <a:rPr lang="en-US" sz="2400" dirty="0">
                <a:latin typeface="Arial" charset="0"/>
                <a:ea typeface="Geneva" charset="0"/>
                <a:cs typeface="Arial" charset="0"/>
              </a:rPr>
              <a:t>New Teacher Center’s mission is to improve student learning by accelerating the effectiveness of new teachers</a:t>
            </a:r>
          </a:p>
          <a:p>
            <a:r>
              <a:rPr lang="en-US" sz="2400" dirty="0">
                <a:latin typeface="Arial" charset="0"/>
                <a:ea typeface="Geneva" charset="0"/>
                <a:cs typeface="Arial" charset="0"/>
              </a:rPr>
              <a:t>Why this matters…</a:t>
            </a:r>
          </a:p>
          <a:p>
            <a:pPr lvl="1"/>
            <a:r>
              <a:rPr lang="en-US" sz="2000" dirty="0">
                <a:latin typeface="Arial" charset="0"/>
                <a:ea typeface="Geneva" charset="0"/>
                <a:cs typeface="Arial" charset="0"/>
              </a:rPr>
              <a:t>40 – 50% of new teachers leave the profession in the first few years</a:t>
            </a:r>
          </a:p>
          <a:p>
            <a:pPr lvl="1"/>
            <a:r>
              <a:rPr lang="en-US" sz="2000" dirty="0">
                <a:latin typeface="Arial" charset="0"/>
                <a:ea typeface="Geneva" charset="0"/>
                <a:cs typeface="Arial" charset="0"/>
              </a:rPr>
              <a:t>Comprehensive induction improves retention as well as classroom instructional practice</a:t>
            </a:r>
          </a:p>
          <a:p>
            <a:pPr lvl="1"/>
            <a:r>
              <a:rPr lang="en-US" sz="2000" dirty="0">
                <a:latin typeface="Arial" charset="0"/>
                <a:ea typeface="Geneva" charset="0"/>
                <a:cs typeface="Arial" charset="0"/>
              </a:rPr>
              <a:t>Several studies have shown link between mentoring/coaching and student learning</a:t>
            </a:r>
          </a:p>
          <a:p>
            <a:r>
              <a:rPr lang="en-US" sz="2400" dirty="0" smtClean="0">
                <a:latin typeface="Arial" charset="0"/>
                <a:ea typeface="Geneva" charset="0"/>
                <a:cs typeface="Arial" charset="0"/>
              </a:rPr>
              <a:t>NTC works in 35 states reaching over 20,000 new teachers every year</a:t>
            </a:r>
            <a:endParaRPr lang="en-US" sz="2400" dirty="0">
              <a:latin typeface="Arial" charset="0"/>
              <a:ea typeface="Geneva" charset="0"/>
              <a:cs typeface="Arial" charset="0"/>
            </a:endParaRPr>
          </a:p>
          <a:p>
            <a:endParaRPr lang="en-US" sz="2400" dirty="0"/>
          </a:p>
        </p:txBody>
      </p:sp>
    </p:spTree>
    <p:extLst>
      <p:ext uri="{BB962C8B-B14F-4D97-AF65-F5344CB8AC3E}">
        <p14:creationId xmlns:p14="http://schemas.microsoft.com/office/powerpoint/2010/main" val="229908871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895600"/>
            <a:ext cx="7772400" cy="2133600"/>
          </a:xfrm>
        </p:spPr>
        <p:txBody>
          <a:bodyPr/>
          <a:lstStyle/>
          <a:p>
            <a:pPr eaLnBrk="1" hangingPunct="1"/>
            <a:r>
              <a:rPr lang="en-US" sz="3200" dirty="0" smtClean="0"/>
              <a:t>Roles and Strategies for Ensuring Evaluation Use in a Growing Education Reform Nonprofit</a:t>
            </a:r>
          </a:p>
        </p:txBody>
      </p:sp>
      <p:sp>
        <p:nvSpPr>
          <p:cNvPr id="4099" name="Rectangle 3"/>
          <p:cNvSpPr>
            <a:spLocks noGrp="1" noChangeArrowheads="1"/>
          </p:cNvSpPr>
          <p:nvPr>
            <p:ph type="subTitle" idx="1"/>
          </p:nvPr>
        </p:nvSpPr>
        <p:spPr>
          <a:xfrm>
            <a:off x="762000" y="5181600"/>
            <a:ext cx="7696200" cy="990600"/>
          </a:xfrm>
        </p:spPr>
        <p:txBody>
          <a:bodyPr/>
          <a:lstStyle/>
          <a:p>
            <a:pPr eaLnBrk="1" hangingPunct="1"/>
            <a:r>
              <a:rPr lang="en-US" dirty="0" smtClean="0"/>
              <a:t>Eric Barela, Ph.D.</a:t>
            </a:r>
          </a:p>
          <a:p>
            <a:pPr eaLnBrk="1" hangingPunct="1"/>
            <a:r>
              <a:rPr lang="en-US" dirty="0" smtClean="0"/>
              <a:t>American Evaluation Association Annual Conference</a:t>
            </a:r>
          </a:p>
          <a:p>
            <a:pPr eaLnBrk="1" hangingPunct="1"/>
            <a:r>
              <a:rPr lang="en-US" dirty="0" smtClean="0"/>
              <a:t>October 25, 2012</a:t>
            </a:r>
          </a:p>
        </p:txBody>
      </p:sp>
    </p:spTree>
    <p:extLst>
      <p:ext uri="{BB962C8B-B14F-4D97-AF65-F5344CB8AC3E}">
        <p14:creationId xmlns:p14="http://schemas.microsoft.com/office/powerpoint/2010/main" val="30973916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Geneva" charset="0"/>
                <a:cs typeface="Arial" charset="0"/>
              </a:rPr>
              <a:t>Why NTC cares about Impact</a:t>
            </a:r>
            <a:endParaRPr lang="en-US" dirty="0"/>
          </a:p>
        </p:txBody>
      </p:sp>
      <p:sp>
        <p:nvSpPr>
          <p:cNvPr id="3" name="Isosceles Triangle 2"/>
          <p:cNvSpPr/>
          <p:nvPr/>
        </p:nvSpPr>
        <p:spPr>
          <a:xfrm>
            <a:off x="3021013" y="2451100"/>
            <a:ext cx="3048000" cy="227965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2800" b="1" dirty="0">
                <a:solidFill>
                  <a:srgbClr val="0070C0"/>
                </a:solidFill>
              </a:rPr>
              <a:t>IMPACT</a:t>
            </a:r>
            <a:endParaRPr lang="en-US" b="1" dirty="0">
              <a:solidFill>
                <a:srgbClr val="0070C0"/>
              </a:solidFill>
            </a:endParaRPr>
          </a:p>
        </p:txBody>
      </p:sp>
      <p:sp>
        <p:nvSpPr>
          <p:cNvPr id="4" name="TextBox 4"/>
          <p:cNvSpPr txBox="1">
            <a:spLocks noChangeArrowheads="1"/>
          </p:cNvSpPr>
          <p:nvPr/>
        </p:nvSpPr>
        <p:spPr bwMode="auto">
          <a:xfrm>
            <a:off x="2636838" y="1524000"/>
            <a:ext cx="37766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Geneva" charset="0"/>
                <a:cs typeface="Geneva" charset="0"/>
              </a:defRPr>
            </a:lvl1pPr>
            <a:lvl2pPr marL="742950" indent="-285750" eaLnBrk="0" hangingPunct="0">
              <a:defRPr>
                <a:solidFill>
                  <a:schemeClr val="tx1"/>
                </a:solidFill>
                <a:latin typeface="Arial" charset="0"/>
                <a:ea typeface="Geneva" charset="0"/>
                <a:cs typeface="Geneva" charset="0"/>
              </a:defRPr>
            </a:lvl2pPr>
            <a:lvl3pPr marL="1143000" indent="-228600" eaLnBrk="0" hangingPunct="0">
              <a:defRPr>
                <a:solidFill>
                  <a:schemeClr val="tx1"/>
                </a:solidFill>
                <a:latin typeface="Arial" charset="0"/>
                <a:ea typeface="Geneva" charset="0"/>
                <a:cs typeface="Geneva" charset="0"/>
              </a:defRPr>
            </a:lvl3pPr>
            <a:lvl4pPr marL="1600200" indent="-228600" eaLnBrk="0" hangingPunct="0">
              <a:defRPr>
                <a:solidFill>
                  <a:schemeClr val="tx1"/>
                </a:solidFill>
                <a:latin typeface="Arial" charset="0"/>
                <a:ea typeface="Geneva" charset="0"/>
                <a:cs typeface="Geneva" charset="0"/>
              </a:defRPr>
            </a:lvl4pPr>
            <a:lvl5pPr marL="2057400" indent="-228600" eaLnBrk="0" hangingPunct="0">
              <a:defRPr>
                <a:solidFill>
                  <a:schemeClr val="tx1"/>
                </a:solidFill>
                <a:latin typeface="Arial" charset="0"/>
                <a:ea typeface="Geneva" charset="0"/>
                <a:cs typeface="Geneva" charset="0"/>
              </a:defRPr>
            </a:lvl5pPr>
            <a:lvl6pPr marL="2514600" indent="-228600" defTabSz="457200" eaLnBrk="0" fontAlgn="base" hangingPunct="0">
              <a:spcBef>
                <a:spcPct val="0"/>
              </a:spcBef>
              <a:spcAft>
                <a:spcPct val="0"/>
              </a:spcAft>
              <a:defRPr>
                <a:solidFill>
                  <a:schemeClr val="tx1"/>
                </a:solidFill>
                <a:latin typeface="Arial" charset="0"/>
                <a:ea typeface="Geneva" charset="0"/>
                <a:cs typeface="Geneva" charset="0"/>
              </a:defRPr>
            </a:lvl6pPr>
            <a:lvl7pPr marL="2971800" indent="-228600" defTabSz="457200" eaLnBrk="0" fontAlgn="base" hangingPunct="0">
              <a:spcBef>
                <a:spcPct val="0"/>
              </a:spcBef>
              <a:spcAft>
                <a:spcPct val="0"/>
              </a:spcAft>
              <a:defRPr>
                <a:solidFill>
                  <a:schemeClr val="tx1"/>
                </a:solidFill>
                <a:latin typeface="Arial" charset="0"/>
                <a:ea typeface="Geneva" charset="0"/>
                <a:cs typeface="Geneva" charset="0"/>
              </a:defRPr>
            </a:lvl7pPr>
            <a:lvl8pPr marL="3429000" indent="-228600" defTabSz="457200" eaLnBrk="0" fontAlgn="base" hangingPunct="0">
              <a:spcBef>
                <a:spcPct val="0"/>
              </a:spcBef>
              <a:spcAft>
                <a:spcPct val="0"/>
              </a:spcAft>
              <a:defRPr>
                <a:solidFill>
                  <a:schemeClr val="tx1"/>
                </a:solidFill>
                <a:latin typeface="Arial" charset="0"/>
                <a:ea typeface="Geneva" charset="0"/>
                <a:cs typeface="Geneva" charset="0"/>
              </a:defRPr>
            </a:lvl8pPr>
            <a:lvl9pPr marL="3886200" indent="-228600" defTabSz="457200" eaLnBrk="0" fontAlgn="base" hangingPunct="0">
              <a:spcBef>
                <a:spcPct val="0"/>
              </a:spcBef>
              <a:spcAft>
                <a:spcPct val="0"/>
              </a:spcAft>
              <a:defRPr>
                <a:solidFill>
                  <a:schemeClr val="tx1"/>
                </a:solidFill>
                <a:latin typeface="Arial" charset="0"/>
                <a:ea typeface="Geneva" charset="0"/>
                <a:cs typeface="Geneva" charset="0"/>
              </a:defRPr>
            </a:lvl9pPr>
          </a:lstStyle>
          <a:p>
            <a:pPr algn="ctr" eaLnBrk="1" hangingPunct="1"/>
            <a:r>
              <a:rPr lang="en-US" b="1" i="1" dirty="0">
                <a:solidFill>
                  <a:srgbClr val="000000"/>
                </a:solidFill>
              </a:rPr>
              <a:t>Improve quality and effectiveness </a:t>
            </a:r>
            <a:r>
              <a:rPr lang="en-US" b="1" i="1" dirty="0" smtClean="0">
                <a:solidFill>
                  <a:srgbClr val="000000"/>
                </a:solidFill>
              </a:rPr>
              <a:t>to </a:t>
            </a:r>
            <a:r>
              <a:rPr lang="en-US" b="1" i="1" dirty="0">
                <a:solidFill>
                  <a:srgbClr val="000000"/>
                </a:solidFill>
              </a:rPr>
              <a:t>better serve students and teachers</a:t>
            </a:r>
          </a:p>
        </p:txBody>
      </p:sp>
      <p:sp>
        <p:nvSpPr>
          <p:cNvPr id="5" name="TextBox 5"/>
          <p:cNvSpPr txBox="1">
            <a:spLocks noChangeArrowheads="1"/>
          </p:cNvSpPr>
          <p:nvPr/>
        </p:nvSpPr>
        <p:spPr bwMode="auto">
          <a:xfrm>
            <a:off x="39688" y="4757738"/>
            <a:ext cx="3340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Geneva" charset="0"/>
                <a:cs typeface="Geneva" charset="0"/>
              </a:defRPr>
            </a:lvl1pPr>
            <a:lvl2pPr marL="742950" indent="-285750" eaLnBrk="0" hangingPunct="0">
              <a:defRPr>
                <a:solidFill>
                  <a:schemeClr val="tx1"/>
                </a:solidFill>
                <a:latin typeface="Arial" charset="0"/>
                <a:ea typeface="Geneva" charset="0"/>
                <a:cs typeface="Geneva" charset="0"/>
              </a:defRPr>
            </a:lvl2pPr>
            <a:lvl3pPr marL="1143000" indent="-228600" eaLnBrk="0" hangingPunct="0">
              <a:defRPr>
                <a:solidFill>
                  <a:schemeClr val="tx1"/>
                </a:solidFill>
                <a:latin typeface="Arial" charset="0"/>
                <a:ea typeface="Geneva" charset="0"/>
                <a:cs typeface="Geneva" charset="0"/>
              </a:defRPr>
            </a:lvl3pPr>
            <a:lvl4pPr marL="1600200" indent="-228600" eaLnBrk="0" hangingPunct="0">
              <a:defRPr>
                <a:solidFill>
                  <a:schemeClr val="tx1"/>
                </a:solidFill>
                <a:latin typeface="Arial" charset="0"/>
                <a:ea typeface="Geneva" charset="0"/>
                <a:cs typeface="Geneva" charset="0"/>
              </a:defRPr>
            </a:lvl4pPr>
            <a:lvl5pPr marL="2057400" indent="-228600" eaLnBrk="0" hangingPunct="0">
              <a:defRPr>
                <a:solidFill>
                  <a:schemeClr val="tx1"/>
                </a:solidFill>
                <a:latin typeface="Arial" charset="0"/>
                <a:ea typeface="Geneva" charset="0"/>
                <a:cs typeface="Geneva" charset="0"/>
              </a:defRPr>
            </a:lvl5pPr>
            <a:lvl6pPr marL="2514600" indent="-228600" defTabSz="457200" eaLnBrk="0" fontAlgn="base" hangingPunct="0">
              <a:spcBef>
                <a:spcPct val="0"/>
              </a:spcBef>
              <a:spcAft>
                <a:spcPct val="0"/>
              </a:spcAft>
              <a:defRPr>
                <a:solidFill>
                  <a:schemeClr val="tx1"/>
                </a:solidFill>
                <a:latin typeface="Arial" charset="0"/>
                <a:ea typeface="Geneva" charset="0"/>
                <a:cs typeface="Geneva" charset="0"/>
              </a:defRPr>
            </a:lvl6pPr>
            <a:lvl7pPr marL="2971800" indent="-228600" defTabSz="457200" eaLnBrk="0" fontAlgn="base" hangingPunct="0">
              <a:spcBef>
                <a:spcPct val="0"/>
              </a:spcBef>
              <a:spcAft>
                <a:spcPct val="0"/>
              </a:spcAft>
              <a:defRPr>
                <a:solidFill>
                  <a:schemeClr val="tx1"/>
                </a:solidFill>
                <a:latin typeface="Arial" charset="0"/>
                <a:ea typeface="Geneva" charset="0"/>
                <a:cs typeface="Geneva" charset="0"/>
              </a:defRPr>
            </a:lvl7pPr>
            <a:lvl8pPr marL="3429000" indent="-228600" defTabSz="457200" eaLnBrk="0" fontAlgn="base" hangingPunct="0">
              <a:spcBef>
                <a:spcPct val="0"/>
              </a:spcBef>
              <a:spcAft>
                <a:spcPct val="0"/>
              </a:spcAft>
              <a:defRPr>
                <a:solidFill>
                  <a:schemeClr val="tx1"/>
                </a:solidFill>
                <a:latin typeface="Arial" charset="0"/>
                <a:ea typeface="Geneva" charset="0"/>
                <a:cs typeface="Geneva" charset="0"/>
              </a:defRPr>
            </a:lvl8pPr>
            <a:lvl9pPr marL="3886200" indent="-228600" defTabSz="457200" eaLnBrk="0" fontAlgn="base" hangingPunct="0">
              <a:spcBef>
                <a:spcPct val="0"/>
              </a:spcBef>
              <a:spcAft>
                <a:spcPct val="0"/>
              </a:spcAft>
              <a:defRPr>
                <a:solidFill>
                  <a:schemeClr val="tx1"/>
                </a:solidFill>
                <a:latin typeface="Arial" charset="0"/>
                <a:ea typeface="Geneva" charset="0"/>
                <a:cs typeface="Geneva" charset="0"/>
              </a:defRPr>
            </a:lvl9pPr>
          </a:lstStyle>
          <a:p>
            <a:pPr algn="ctr" eaLnBrk="1" hangingPunct="1"/>
            <a:r>
              <a:rPr lang="en-US" b="1" i="1">
                <a:solidFill>
                  <a:srgbClr val="000000"/>
                </a:solidFill>
              </a:rPr>
              <a:t>Tell the story and communicate value of the program to district and funders</a:t>
            </a:r>
          </a:p>
        </p:txBody>
      </p:sp>
      <p:sp>
        <p:nvSpPr>
          <p:cNvPr id="6" name="TextBox 6"/>
          <p:cNvSpPr txBox="1">
            <a:spLocks noChangeArrowheads="1"/>
          </p:cNvSpPr>
          <p:nvPr/>
        </p:nvSpPr>
        <p:spPr bwMode="auto">
          <a:xfrm>
            <a:off x="5919788" y="4757738"/>
            <a:ext cx="28622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Geneva" charset="0"/>
                <a:cs typeface="Geneva" charset="0"/>
              </a:defRPr>
            </a:lvl1pPr>
            <a:lvl2pPr marL="742950" indent="-285750" eaLnBrk="0" hangingPunct="0">
              <a:defRPr>
                <a:solidFill>
                  <a:schemeClr val="tx1"/>
                </a:solidFill>
                <a:latin typeface="Arial" charset="0"/>
                <a:ea typeface="Geneva" charset="0"/>
                <a:cs typeface="Geneva" charset="0"/>
              </a:defRPr>
            </a:lvl2pPr>
            <a:lvl3pPr marL="1143000" indent="-228600" eaLnBrk="0" hangingPunct="0">
              <a:defRPr>
                <a:solidFill>
                  <a:schemeClr val="tx1"/>
                </a:solidFill>
                <a:latin typeface="Arial" charset="0"/>
                <a:ea typeface="Geneva" charset="0"/>
                <a:cs typeface="Geneva" charset="0"/>
              </a:defRPr>
            </a:lvl3pPr>
            <a:lvl4pPr marL="1600200" indent="-228600" eaLnBrk="0" hangingPunct="0">
              <a:defRPr>
                <a:solidFill>
                  <a:schemeClr val="tx1"/>
                </a:solidFill>
                <a:latin typeface="Arial" charset="0"/>
                <a:ea typeface="Geneva" charset="0"/>
                <a:cs typeface="Geneva" charset="0"/>
              </a:defRPr>
            </a:lvl4pPr>
            <a:lvl5pPr marL="2057400" indent="-228600" eaLnBrk="0" hangingPunct="0">
              <a:defRPr>
                <a:solidFill>
                  <a:schemeClr val="tx1"/>
                </a:solidFill>
                <a:latin typeface="Arial" charset="0"/>
                <a:ea typeface="Geneva" charset="0"/>
                <a:cs typeface="Geneva" charset="0"/>
              </a:defRPr>
            </a:lvl5pPr>
            <a:lvl6pPr marL="2514600" indent="-228600" defTabSz="457200" eaLnBrk="0" fontAlgn="base" hangingPunct="0">
              <a:spcBef>
                <a:spcPct val="0"/>
              </a:spcBef>
              <a:spcAft>
                <a:spcPct val="0"/>
              </a:spcAft>
              <a:defRPr>
                <a:solidFill>
                  <a:schemeClr val="tx1"/>
                </a:solidFill>
                <a:latin typeface="Arial" charset="0"/>
                <a:ea typeface="Geneva" charset="0"/>
                <a:cs typeface="Geneva" charset="0"/>
              </a:defRPr>
            </a:lvl6pPr>
            <a:lvl7pPr marL="2971800" indent="-228600" defTabSz="457200" eaLnBrk="0" fontAlgn="base" hangingPunct="0">
              <a:spcBef>
                <a:spcPct val="0"/>
              </a:spcBef>
              <a:spcAft>
                <a:spcPct val="0"/>
              </a:spcAft>
              <a:defRPr>
                <a:solidFill>
                  <a:schemeClr val="tx1"/>
                </a:solidFill>
                <a:latin typeface="Arial" charset="0"/>
                <a:ea typeface="Geneva" charset="0"/>
                <a:cs typeface="Geneva" charset="0"/>
              </a:defRPr>
            </a:lvl7pPr>
            <a:lvl8pPr marL="3429000" indent="-228600" defTabSz="457200" eaLnBrk="0" fontAlgn="base" hangingPunct="0">
              <a:spcBef>
                <a:spcPct val="0"/>
              </a:spcBef>
              <a:spcAft>
                <a:spcPct val="0"/>
              </a:spcAft>
              <a:defRPr>
                <a:solidFill>
                  <a:schemeClr val="tx1"/>
                </a:solidFill>
                <a:latin typeface="Arial" charset="0"/>
                <a:ea typeface="Geneva" charset="0"/>
                <a:cs typeface="Geneva" charset="0"/>
              </a:defRPr>
            </a:lvl8pPr>
            <a:lvl9pPr marL="3886200" indent="-228600" defTabSz="457200" eaLnBrk="0" fontAlgn="base" hangingPunct="0">
              <a:spcBef>
                <a:spcPct val="0"/>
              </a:spcBef>
              <a:spcAft>
                <a:spcPct val="0"/>
              </a:spcAft>
              <a:defRPr>
                <a:solidFill>
                  <a:schemeClr val="tx1"/>
                </a:solidFill>
                <a:latin typeface="Arial" charset="0"/>
                <a:ea typeface="Geneva" charset="0"/>
                <a:cs typeface="Geneva" charset="0"/>
              </a:defRPr>
            </a:lvl9pPr>
          </a:lstStyle>
          <a:p>
            <a:pPr algn="ctr" eaLnBrk="1" hangingPunct="1"/>
            <a:r>
              <a:rPr lang="en-US" b="1" i="1">
                <a:solidFill>
                  <a:srgbClr val="000000"/>
                </a:solidFill>
              </a:rPr>
              <a:t>Make evidence-based decisions about human capital and resource allocation</a:t>
            </a:r>
          </a:p>
        </p:txBody>
      </p:sp>
      <p:sp>
        <p:nvSpPr>
          <p:cNvPr id="7" name="TextBox 6"/>
          <p:cNvSpPr txBox="1"/>
          <p:nvPr/>
        </p:nvSpPr>
        <p:spPr>
          <a:xfrm rot="5400000">
            <a:off x="4011086" y="3356179"/>
            <a:ext cx="2986306" cy="369332"/>
          </a:xfrm>
          <a:prstGeom prst="rect">
            <a:avLst/>
          </a:prstGeom>
          <a:noFill/>
          <a:scene3d>
            <a:camera prst="orthographicFront">
              <a:rot lat="21354356" lon="21427632" rev="2106163"/>
            </a:camera>
            <a:lightRig rig="threePt" dir="t"/>
          </a:scene3d>
        </p:spPr>
        <p:txBody>
          <a:bodyPr>
            <a:spAutoFit/>
          </a:bodyPr>
          <a:lstStyle/>
          <a:p>
            <a:pPr algn="ctr">
              <a:defRPr/>
            </a:pPr>
            <a:r>
              <a:rPr lang="en-US" b="1" dirty="0">
                <a:solidFill>
                  <a:srgbClr val="C00000"/>
                </a:solidFill>
              </a:rPr>
              <a:t>Performance Metrics</a:t>
            </a:r>
          </a:p>
        </p:txBody>
      </p:sp>
      <p:sp>
        <p:nvSpPr>
          <p:cNvPr id="8" name="TextBox 7"/>
          <p:cNvSpPr txBox="1"/>
          <p:nvPr/>
        </p:nvSpPr>
        <p:spPr>
          <a:xfrm rot="16682454">
            <a:off x="2677832" y="3245561"/>
            <a:ext cx="1997615" cy="369332"/>
          </a:xfrm>
          <a:prstGeom prst="rect">
            <a:avLst/>
          </a:prstGeom>
          <a:noFill/>
          <a:scene3d>
            <a:camera prst="orthographicFront">
              <a:rot lat="0" lon="0" rev="20099999"/>
            </a:camera>
            <a:lightRig rig="threePt" dir="t"/>
          </a:scene3d>
        </p:spPr>
        <p:txBody>
          <a:bodyPr>
            <a:spAutoFit/>
            <a:scene3d>
              <a:camera prst="orthographicFront">
                <a:rot lat="0" lon="0" rev="19799999"/>
              </a:camera>
              <a:lightRig rig="threePt" dir="t"/>
            </a:scene3d>
          </a:bodyPr>
          <a:lstStyle/>
          <a:p>
            <a:pPr algn="ctr">
              <a:defRPr/>
            </a:pPr>
            <a:r>
              <a:rPr lang="en-US" b="1" dirty="0">
                <a:solidFill>
                  <a:srgbClr val="C00000"/>
                </a:solidFill>
              </a:rPr>
              <a:t>Best Practices</a:t>
            </a:r>
          </a:p>
        </p:txBody>
      </p:sp>
      <p:sp>
        <p:nvSpPr>
          <p:cNvPr id="9" name="TextBox 9"/>
          <p:cNvSpPr txBox="1">
            <a:spLocks noChangeArrowheads="1"/>
          </p:cNvSpPr>
          <p:nvPr/>
        </p:nvSpPr>
        <p:spPr bwMode="auto">
          <a:xfrm>
            <a:off x="3084513" y="4757738"/>
            <a:ext cx="2835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Geneva" charset="0"/>
                <a:cs typeface="Geneva" charset="0"/>
              </a:defRPr>
            </a:lvl1pPr>
            <a:lvl2pPr marL="742950" indent="-285750" eaLnBrk="0" hangingPunct="0">
              <a:defRPr>
                <a:solidFill>
                  <a:schemeClr val="tx1"/>
                </a:solidFill>
                <a:latin typeface="Arial" charset="0"/>
                <a:ea typeface="Geneva" charset="0"/>
                <a:cs typeface="Geneva" charset="0"/>
              </a:defRPr>
            </a:lvl2pPr>
            <a:lvl3pPr marL="1143000" indent="-228600" eaLnBrk="0" hangingPunct="0">
              <a:defRPr>
                <a:solidFill>
                  <a:schemeClr val="tx1"/>
                </a:solidFill>
                <a:latin typeface="Arial" charset="0"/>
                <a:ea typeface="Geneva" charset="0"/>
                <a:cs typeface="Geneva" charset="0"/>
              </a:defRPr>
            </a:lvl3pPr>
            <a:lvl4pPr marL="1600200" indent="-228600" eaLnBrk="0" hangingPunct="0">
              <a:defRPr>
                <a:solidFill>
                  <a:schemeClr val="tx1"/>
                </a:solidFill>
                <a:latin typeface="Arial" charset="0"/>
                <a:ea typeface="Geneva" charset="0"/>
                <a:cs typeface="Geneva" charset="0"/>
              </a:defRPr>
            </a:lvl4pPr>
            <a:lvl5pPr marL="2057400" indent="-228600" eaLnBrk="0" hangingPunct="0">
              <a:defRPr>
                <a:solidFill>
                  <a:schemeClr val="tx1"/>
                </a:solidFill>
                <a:latin typeface="Arial" charset="0"/>
                <a:ea typeface="Geneva" charset="0"/>
                <a:cs typeface="Geneva" charset="0"/>
              </a:defRPr>
            </a:lvl5pPr>
            <a:lvl6pPr marL="2514600" indent="-228600" defTabSz="457200" eaLnBrk="0" fontAlgn="base" hangingPunct="0">
              <a:spcBef>
                <a:spcPct val="0"/>
              </a:spcBef>
              <a:spcAft>
                <a:spcPct val="0"/>
              </a:spcAft>
              <a:defRPr>
                <a:solidFill>
                  <a:schemeClr val="tx1"/>
                </a:solidFill>
                <a:latin typeface="Arial" charset="0"/>
                <a:ea typeface="Geneva" charset="0"/>
                <a:cs typeface="Geneva" charset="0"/>
              </a:defRPr>
            </a:lvl6pPr>
            <a:lvl7pPr marL="2971800" indent="-228600" defTabSz="457200" eaLnBrk="0" fontAlgn="base" hangingPunct="0">
              <a:spcBef>
                <a:spcPct val="0"/>
              </a:spcBef>
              <a:spcAft>
                <a:spcPct val="0"/>
              </a:spcAft>
              <a:defRPr>
                <a:solidFill>
                  <a:schemeClr val="tx1"/>
                </a:solidFill>
                <a:latin typeface="Arial" charset="0"/>
                <a:ea typeface="Geneva" charset="0"/>
                <a:cs typeface="Geneva" charset="0"/>
              </a:defRPr>
            </a:lvl7pPr>
            <a:lvl8pPr marL="3429000" indent="-228600" defTabSz="457200" eaLnBrk="0" fontAlgn="base" hangingPunct="0">
              <a:spcBef>
                <a:spcPct val="0"/>
              </a:spcBef>
              <a:spcAft>
                <a:spcPct val="0"/>
              </a:spcAft>
              <a:defRPr>
                <a:solidFill>
                  <a:schemeClr val="tx1"/>
                </a:solidFill>
                <a:latin typeface="Arial" charset="0"/>
                <a:ea typeface="Geneva" charset="0"/>
                <a:cs typeface="Geneva" charset="0"/>
              </a:defRPr>
            </a:lvl8pPr>
            <a:lvl9pPr marL="3886200" indent="-228600" defTabSz="457200" eaLnBrk="0" fontAlgn="base" hangingPunct="0">
              <a:spcBef>
                <a:spcPct val="0"/>
              </a:spcBef>
              <a:spcAft>
                <a:spcPct val="0"/>
              </a:spcAft>
              <a:defRPr>
                <a:solidFill>
                  <a:schemeClr val="tx1"/>
                </a:solidFill>
                <a:latin typeface="Arial" charset="0"/>
                <a:ea typeface="Geneva" charset="0"/>
                <a:cs typeface="Geneva" charset="0"/>
              </a:defRPr>
            </a:lvl9pPr>
          </a:lstStyle>
          <a:p>
            <a:pPr algn="ctr" eaLnBrk="1" hangingPunct="1"/>
            <a:r>
              <a:rPr lang="en-US" b="1" dirty="0">
                <a:solidFill>
                  <a:srgbClr val="C00000"/>
                </a:solidFill>
                <a:latin typeface="Arial"/>
              </a:rPr>
              <a:t>Increased efficiency</a:t>
            </a:r>
          </a:p>
        </p:txBody>
      </p:sp>
    </p:spTree>
    <p:extLst>
      <p:ext uri="{BB962C8B-B14F-4D97-AF65-F5344CB8AC3E}">
        <p14:creationId xmlns:p14="http://schemas.microsoft.com/office/powerpoint/2010/main" val="155803054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Geneva" charset="0"/>
                <a:cs typeface="Arial" charset="0"/>
              </a:rPr>
              <a:t>NTC Organizational Development Around Impact</a:t>
            </a:r>
            <a:endParaRPr lang="en-US" dirty="0"/>
          </a:p>
        </p:txBody>
      </p:sp>
      <p:graphicFrame>
        <p:nvGraphicFramePr>
          <p:cNvPr id="10" name="Diagram 9"/>
          <p:cNvGraphicFramePr/>
          <p:nvPr>
            <p:extLst>
              <p:ext uri="{D42A27DB-BD31-4B8C-83A1-F6EECF244321}">
                <p14:modId xmlns:p14="http://schemas.microsoft.com/office/powerpoint/2010/main" val="1227956085"/>
              </p:ext>
            </p:extLst>
          </p:nvPr>
        </p:nvGraphicFramePr>
        <p:xfrm>
          <a:off x="743712" y="1397000"/>
          <a:ext cx="7485888" cy="4564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ight Arrow 10"/>
          <p:cNvSpPr/>
          <p:nvPr/>
        </p:nvSpPr>
        <p:spPr>
          <a:xfrm>
            <a:off x="457200" y="1889125"/>
            <a:ext cx="7931150" cy="89058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lumMod val="50000"/>
                  </a:srgbClr>
                </a:solidFill>
              </a:rPr>
              <a:t>Evolution of NTC as a Data-driven Learning Organization</a:t>
            </a:r>
          </a:p>
        </p:txBody>
      </p:sp>
      <p:sp>
        <p:nvSpPr>
          <p:cNvPr id="12" name="TextBox 11"/>
          <p:cNvSpPr txBox="1"/>
          <p:nvPr/>
        </p:nvSpPr>
        <p:spPr>
          <a:xfrm>
            <a:off x="1328738" y="4891088"/>
            <a:ext cx="1927225" cy="368300"/>
          </a:xfrm>
          <a:prstGeom prst="rect">
            <a:avLst/>
          </a:prstGeom>
          <a:noFill/>
        </p:spPr>
        <p:txBody>
          <a:bodyPr>
            <a:spAutoFit/>
          </a:bodyPr>
          <a:lstStyle/>
          <a:p>
            <a:pPr>
              <a:defRPr/>
            </a:pPr>
            <a:r>
              <a:rPr lang="en-US" b="1" i="1" dirty="0">
                <a:solidFill>
                  <a:srgbClr val="0094B3"/>
                </a:solidFill>
              </a:rPr>
              <a:t>Until 2010</a:t>
            </a:r>
          </a:p>
        </p:txBody>
      </p:sp>
      <p:sp>
        <p:nvSpPr>
          <p:cNvPr id="13" name="TextBox 12"/>
          <p:cNvSpPr txBox="1"/>
          <p:nvPr/>
        </p:nvSpPr>
        <p:spPr>
          <a:xfrm>
            <a:off x="3402013" y="4914900"/>
            <a:ext cx="2273300" cy="369888"/>
          </a:xfrm>
          <a:prstGeom prst="rect">
            <a:avLst/>
          </a:prstGeom>
          <a:noFill/>
        </p:spPr>
        <p:txBody>
          <a:bodyPr>
            <a:spAutoFit/>
          </a:bodyPr>
          <a:lstStyle/>
          <a:p>
            <a:pPr>
              <a:defRPr/>
            </a:pPr>
            <a:r>
              <a:rPr lang="en-US" b="1" i="1" dirty="0">
                <a:solidFill>
                  <a:srgbClr val="0094B3"/>
                </a:solidFill>
              </a:rPr>
              <a:t>2010-11 &amp; 2011-12</a:t>
            </a:r>
          </a:p>
        </p:txBody>
      </p:sp>
      <p:sp>
        <p:nvSpPr>
          <p:cNvPr id="14" name="TextBox 13"/>
          <p:cNvSpPr txBox="1"/>
          <p:nvPr/>
        </p:nvSpPr>
        <p:spPr>
          <a:xfrm>
            <a:off x="5973763" y="4895850"/>
            <a:ext cx="1927225" cy="368300"/>
          </a:xfrm>
          <a:prstGeom prst="rect">
            <a:avLst/>
          </a:prstGeom>
          <a:noFill/>
        </p:spPr>
        <p:txBody>
          <a:bodyPr>
            <a:spAutoFit/>
          </a:bodyPr>
          <a:lstStyle/>
          <a:p>
            <a:pPr>
              <a:defRPr/>
            </a:pPr>
            <a:r>
              <a:rPr lang="en-US" b="1" i="1" dirty="0">
                <a:solidFill>
                  <a:srgbClr val="0094B3"/>
                </a:solidFill>
              </a:rPr>
              <a:t>Beyond 2012</a:t>
            </a:r>
          </a:p>
        </p:txBody>
      </p:sp>
    </p:spTree>
    <p:extLst>
      <p:ext uri="{BB962C8B-B14F-4D97-AF65-F5344CB8AC3E}">
        <p14:creationId xmlns:p14="http://schemas.microsoft.com/office/powerpoint/2010/main" val="301220469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latin typeface="Arial" charset="0"/>
                <a:ea typeface="Geneva" charset="0"/>
                <a:cs typeface="Arial" charset="0"/>
              </a:rPr>
              <a:t>Work Done </a:t>
            </a:r>
            <a:r>
              <a:rPr lang="en-US" i="1" dirty="0" smtClean="0">
                <a:latin typeface="Arial" charset="0"/>
                <a:ea typeface="Geneva" charset="0"/>
                <a:cs typeface="Arial" charset="0"/>
              </a:rPr>
              <a:t>2010 - 2012</a:t>
            </a:r>
            <a:endParaRPr lang="en-US" dirty="0"/>
          </a:p>
        </p:txBody>
      </p:sp>
      <p:sp>
        <p:nvSpPr>
          <p:cNvPr id="6" name="Content Placeholder 3"/>
          <p:cNvSpPr txBox="1">
            <a:spLocks/>
          </p:cNvSpPr>
          <p:nvPr/>
        </p:nvSpPr>
        <p:spPr>
          <a:xfrm>
            <a:off x="457200" y="1414463"/>
            <a:ext cx="4038600" cy="4525962"/>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400" b="1" smtClean="0">
                <a:solidFill>
                  <a:srgbClr val="000000"/>
                </a:solidFill>
                <a:ea typeface="Geneva" charset="0"/>
                <a:cs typeface="Arial" charset="0"/>
              </a:rPr>
              <a:t>What we did</a:t>
            </a:r>
          </a:p>
          <a:p>
            <a:r>
              <a:rPr lang="en-US" sz="2400" smtClean="0">
                <a:solidFill>
                  <a:srgbClr val="000000"/>
                </a:solidFill>
                <a:ea typeface="Geneva" charset="0"/>
                <a:cs typeface="Arial" charset="0"/>
              </a:rPr>
              <a:t>Built a common framework and language around impact</a:t>
            </a:r>
          </a:p>
          <a:p>
            <a:r>
              <a:rPr lang="en-US" sz="2400" smtClean="0">
                <a:solidFill>
                  <a:srgbClr val="000000"/>
                </a:solidFill>
                <a:ea typeface="Geneva" charset="0"/>
                <a:cs typeface="Arial" charset="0"/>
              </a:rPr>
              <a:t>Compiled and organized all relevant data that had been gathered to-date</a:t>
            </a:r>
          </a:p>
          <a:p>
            <a:r>
              <a:rPr lang="en-US" sz="2400" smtClean="0">
                <a:solidFill>
                  <a:srgbClr val="000000"/>
                </a:solidFill>
                <a:ea typeface="Geneva" charset="0"/>
                <a:cs typeface="Arial" charset="0"/>
              </a:rPr>
              <a:t>Implemented several pilots that advanced our ability to measure impact</a:t>
            </a:r>
            <a:endParaRPr lang="en-US" sz="2400" dirty="0" smtClean="0">
              <a:solidFill>
                <a:srgbClr val="000000"/>
              </a:solidFill>
              <a:ea typeface="Geneva" charset="0"/>
              <a:cs typeface="Arial" charset="0"/>
            </a:endParaRPr>
          </a:p>
        </p:txBody>
      </p:sp>
      <p:sp>
        <p:nvSpPr>
          <p:cNvPr id="7" name="Content Placeholder 4"/>
          <p:cNvSpPr txBox="1">
            <a:spLocks/>
          </p:cNvSpPr>
          <p:nvPr/>
        </p:nvSpPr>
        <p:spPr>
          <a:xfrm>
            <a:off x="4648200" y="1414463"/>
            <a:ext cx="4038600" cy="4525962"/>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400" b="1" smtClean="0">
                <a:solidFill>
                  <a:srgbClr val="000000"/>
                </a:solidFill>
                <a:ea typeface="Geneva" charset="0"/>
                <a:cs typeface="Arial" charset="0"/>
              </a:rPr>
              <a:t>How we did it</a:t>
            </a:r>
          </a:p>
          <a:p>
            <a:r>
              <a:rPr lang="en-US" sz="2400" smtClean="0">
                <a:solidFill>
                  <a:srgbClr val="000000"/>
                </a:solidFill>
                <a:ea typeface="Geneva" charset="0"/>
                <a:cs typeface="Arial" charset="0"/>
              </a:rPr>
              <a:t>“Impact Summit” involving all NTC staff</a:t>
            </a:r>
          </a:p>
          <a:p>
            <a:r>
              <a:rPr lang="en-US" sz="2400" smtClean="0">
                <a:solidFill>
                  <a:srgbClr val="000000"/>
                </a:solidFill>
                <a:ea typeface="Geneva" charset="0"/>
                <a:cs typeface="Arial" charset="0"/>
              </a:rPr>
              <a:t>Cross functional team that created and implemented an “impact roadmap”</a:t>
            </a:r>
          </a:p>
          <a:p>
            <a:r>
              <a:rPr lang="en-US" sz="2400" smtClean="0">
                <a:solidFill>
                  <a:srgbClr val="000000"/>
                </a:solidFill>
                <a:ea typeface="Geneva" charset="0"/>
                <a:cs typeface="Arial" charset="0"/>
              </a:rPr>
              <a:t>Capacity-building for key program staff and leadership team</a:t>
            </a:r>
          </a:p>
        </p:txBody>
      </p:sp>
    </p:spTree>
    <p:extLst>
      <p:ext uri="{BB962C8B-B14F-4D97-AF65-F5344CB8AC3E}">
        <p14:creationId xmlns:p14="http://schemas.microsoft.com/office/powerpoint/2010/main" val="310316831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Common Framework – NTC Impact Spectrum</a:t>
            </a:r>
            <a:endParaRPr lang="en-US" dirty="0"/>
          </a:p>
        </p:txBody>
      </p:sp>
      <p:pic>
        <p:nvPicPr>
          <p:cNvPr id="3" name="Picture 2" descr="C:\Users\Dara Barlin\AppData\Local\Microsoft\Windows\Temporary Internet Files\Content.Outlook\PQJ0OVEY\Impact_Spectrum_Diagram_02i_RGB_nometrics_f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830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632945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latin typeface="Arial" charset="0"/>
                <a:ea typeface="Geneva" charset="0"/>
                <a:cs typeface="Arial" charset="0"/>
              </a:rPr>
              <a:t>Work Done </a:t>
            </a:r>
            <a:r>
              <a:rPr lang="en-US" i="1" dirty="0" smtClean="0">
                <a:latin typeface="Arial" charset="0"/>
                <a:ea typeface="Geneva" charset="0"/>
                <a:cs typeface="Arial" charset="0"/>
              </a:rPr>
              <a:t>2010 – 2012 (</a:t>
            </a:r>
            <a:r>
              <a:rPr lang="en-US" i="1" dirty="0" err="1" smtClean="0">
                <a:latin typeface="Arial" charset="0"/>
                <a:ea typeface="Geneva" charset="0"/>
                <a:cs typeface="Arial" charset="0"/>
              </a:rPr>
              <a:t>cont</a:t>
            </a:r>
            <a:r>
              <a:rPr lang="en-US" i="1" dirty="0" smtClean="0">
                <a:latin typeface="Arial" charset="0"/>
                <a:ea typeface="Geneva" charset="0"/>
                <a:cs typeface="Arial" charset="0"/>
              </a:rPr>
              <a:t>…)</a:t>
            </a:r>
            <a:endParaRPr lang="en-US" dirty="0"/>
          </a:p>
        </p:txBody>
      </p:sp>
      <p:sp>
        <p:nvSpPr>
          <p:cNvPr id="8" name="Content Placeholder 3"/>
          <p:cNvSpPr txBox="1">
            <a:spLocks/>
          </p:cNvSpPr>
          <p:nvPr/>
        </p:nvSpPr>
        <p:spPr>
          <a:xfrm>
            <a:off x="457200" y="1414463"/>
            <a:ext cx="4038600" cy="4525962"/>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400" b="1" smtClean="0">
                <a:solidFill>
                  <a:srgbClr val="000000"/>
                </a:solidFill>
                <a:ea typeface="Geneva" charset="0"/>
                <a:cs typeface="Arial" charset="0"/>
              </a:rPr>
              <a:t>What we did</a:t>
            </a:r>
          </a:p>
          <a:p>
            <a:r>
              <a:rPr lang="en-US" sz="2400" smtClean="0">
                <a:solidFill>
                  <a:srgbClr val="000000"/>
                </a:solidFill>
                <a:ea typeface="Geneva" charset="0"/>
                <a:cs typeface="Arial" charset="0"/>
              </a:rPr>
              <a:t>Started gathering common data and metrics across key sites</a:t>
            </a:r>
          </a:p>
          <a:p>
            <a:r>
              <a:rPr lang="en-US" sz="2400" smtClean="0">
                <a:solidFill>
                  <a:srgbClr val="000000"/>
                </a:solidFill>
                <a:ea typeface="Geneva" charset="0"/>
                <a:cs typeface="Arial" charset="0"/>
              </a:rPr>
              <a:t>Built alignment and understanding at the NTC leadership level</a:t>
            </a:r>
          </a:p>
          <a:p>
            <a:r>
              <a:rPr lang="en-US" sz="2400" smtClean="0">
                <a:solidFill>
                  <a:srgbClr val="000000"/>
                </a:solidFill>
                <a:ea typeface="Geneva" charset="0"/>
                <a:cs typeface="Arial" charset="0"/>
              </a:rPr>
              <a:t>Provided more real-time reports and analysis</a:t>
            </a:r>
          </a:p>
          <a:p>
            <a:endParaRPr lang="en-US" sz="2400" smtClean="0">
              <a:solidFill>
                <a:srgbClr val="000000"/>
              </a:solidFill>
              <a:ea typeface="Geneva" charset="0"/>
              <a:cs typeface="Arial" charset="0"/>
            </a:endParaRPr>
          </a:p>
        </p:txBody>
      </p:sp>
      <p:sp>
        <p:nvSpPr>
          <p:cNvPr id="9" name="Content Placeholder 4"/>
          <p:cNvSpPr txBox="1">
            <a:spLocks/>
          </p:cNvSpPr>
          <p:nvPr/>
        </p:nvSpPr>
        <p:spPr>
          <a:xfrm>
            <a:off x="4648200" y="1414463"/>
            <a:ext cx="4038600" cy="4525962"/>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400" b="1" smtClean="0">
                <a:solidFill>
                  <a:srgbClr val="000000"/>
                </a:solidFill>
                <a:ea typeface="Geneva" charset="0"/>
                <a:cs typeface="Arial" charset="0"/>
              </a:rPr>
              <a:t>How we did it</a:t>
            </a:r>
          </a:p>
          <a:p>
            <a:r>
              <a:rPr lang="en-US" sz="2400" smtClean="0">
                <a:solidFill>
                  <a:srgbClr val="000000"/>
                </a:solidFill>
                <a:ea typeface="Geneva" charset="0"/>
                <a:cs typeface="Arial" charset="0"/>
              </a:rPr>
              <a:t>Provided “impact consultation” service to key clients</a:t>
            </a:r>
          </a:p>
          <a:p>
            <a:r>
              <a:rPr lang="en-US" sz="2400" smtClean="0">
                <a:solidFill>
                  <a:srgbClr val="000000"/>
                </a:solidFill>
                <a:ea typeface="Geneva" charset="0"/>
                <a:cs typeface="Arial" charset="0"/>
              </a:rPr>
              <a:t>Engaged NTC leadership team in multiple “data retreats” </a:t>
            </a:r>
          </a:p>
          <a:p>
            <a:r>
              <a:rPr lang="en-US" sz="2400" smtClean="0">
                <a:solidFill>
                  <a:srgbClr val="000000"/>
                </a:solidFill>
                <a:ea typeface="Geneva" charset="0"/>
                <a:cs typeface="Arial" charset="0"/>
              </a:rPr>
              <a:t>Streamlined and increased analysis capacity</a:t>
            </a:r>
          </a:p>
        </p:txBody>
      </p:sp>
    </p:spTree>
    <p:extLst>
      <p:ext uri="{BB962C8B-B14F-4D97-AF65-F5344CB8AC3E}">
        <p14:creationId xmlns:p14="http://schemas.microsoft.com/office/powerpoint/2010/main" val="9591813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Worked</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287094383"/>
              </p:ext>
            </p:extLst>
          </p:nvPr>
        </p:nvGraphicFramePr>
        <p:xfrm>
          <a:off x="457200" y="1397000"/>
          <a:ext cx="8418513" cy="4211320"/>
        </p:xfrm>
        <a:graphic>
          <a:graphicData uri="http://schemas.openxmlformats.org/drawingml/2006/table">
            <a:tbl>
              <a:tblPr firstRow="1" bandRow="1">
                <a:tableStyleId>{5C22544A-7EE6-4342-B048-85BDC9FD1C3A}</a:tableStyleId>
              </a:tblPr>
              <a:tblGrid>
                <a:gridCol w="2806171"/>
                <a:gridCol w="2806171"/>
                <a:gridCol w="2806171"/>
              </a:tblGrid>
              <a:tr h="370840">
                <a:tc>
                  <a:txBody>
                    <a:bodyPr/>
                    <a:lstStyle/>
                    <a:p>
                      <a:r>
                        <a:rPr lang="en-US" sz="1800" dirty="0" smtClean="0"/>
                        <a:t>Systems</a:t>
                      </a:r>
                      <a:endParaRPr lang="en-US" sz="1800" dirty="0"/>
                    </a:p>
                  </a:txBody>
                  <a:tcPr marL="91439" marR="91439"/>
                </a:tc>
                <a:tc>
                  <a:txBody>
                    <a:bodyPr/>
                    <a:lstStyle/>
                    <a:p>
                      <a:r>
                        <a:rPr lang="en-US" sz="1800" dirty="0" smtClean="0"/>
                        <a:t>Structures</a:t>
                      </a:r>
                      <a:endParaRPr lang="en-US" sz="1800" dirty="0"/>
                    </a:p>
                  </a:txBody>
                  <a:tcPr marL="91439" marR="91439"/>
                </a:tc>
                <a:tc>
                  <a:txBody>
                    <a:bodyPr/>
                    <a:lstStyle/>
                    <a:p>
                      <a:r>
                        <a:rPr lang="en-US" sz="1800" dirty="0" smtClean="0"/>
                        <a:t>Synergies</a:t>
                      </a:r>
                      <a:endParaRPr lang="en-US" sz="1800" dirty="0"/>
                    </a:p>
                  </a:txBody>
                  <a:tcPr marL="91439" marR="91439"/>
                </a:tc>
              </a:tr>
              <a:tr h="370840">
                <a:tc>
                  <a:txBody>
                    <a:bodyPr/>
                    <a:lstStyle/>
                    <a:p>
                      <a:r>
                        <a:rPr lang="en-US" sz="1800" dirty="0" smtClean="0"/>
                        <a:t>Created a roadmap that laid</a:t>
                      </a:r>
                      <a:r>
                        <a:rPr lang="en-US" sz="1800" baseline="0" dirty="0" smtClean="0"/>
                        <a:t> out various </a:t>
                      </a:r>
                      <a:r>
                        <a:rPr lang="en-US" sz="1800" baseline="0" dirty="0" err="1" smtClean="0"/>
                        <a:t>workstreams</a:t>
                      </a:r>
                      <a:r>
                        <a:rPr lang="en-US" sz="1800" baseline="0" dirty="0" smtClean="0"/>
                        <a:t> and activities</a:t>
                      </a:r>
                      <a:endParaRPr lang="en-US" sz="1800" dirty="0"/>
                    </a:p>
                  </a:txBody>
                  <a:tcPr marL="91439" marR="91439"/>
                </a:tc>
                <a:tc>
                  <a:txBody>
                    <a:bodyPr/>
                    <a:lstStyle/>
                    <a:p>
                      <a:r>
                        <a:rPr lang="en-US" sz="1800" dirty="0" smtClean="0"/>
                        <a:t>Use of a cross-functional</a:t>
                      </a:r>
                      <a:r>
                        <a:rPr lang="en-US" sz="1800" baseline="0" dirty="0" smtClean="0"/>
                        <a:t> team</a:t>
                      </a:r>
                      <a:endParaRPr lang="en-US" sz="1800" dirty="0"/>
                    </a:p>
                  </a:txBody>
                  <a:tcPr marL="91439" marR="9143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CEO emphasized the need</a:t>
                      </a:r>
                      <a:r>
                        <a:rPr lang="en-US" sz="1800" baseline="0" dirty="0" smtClean="0"/>
                        <a:t> for and importance of the work</a:t>
                      </a:r>
                      <a:endParaRPr lang="en-US" sz="1800" dirty="0" smtClean="0"/>
                    </a:p>
                    <a:p>
                      <a:endParaRPr lang="en-US" sz="1800" dirty="0"/>
                    </a:p>
                  </a:txBody>
                  <a:tcPr marL="91439" marR="91439"/>
                </a:tc>
              </a:tr>
              <a:tr h="370840">
                <a:tc>
                  <a:txBody>
                    <a:bodyPr/>
                    <a:lstStyle/>
                    <a:p>
                      <a:r>
                        <a:rPr lang="en-US" sz="1800" dirty="0" smtClean="0"/>
                        <a:t>Built</a:t>
                      </a:r>
                      <a:r>
                        <a:rPr lang="en-US" sz="1800" baseline="0" dirty="0" smtClean="0"/>
                        <a:t> a common framework and language around impact measurement</a:t>
                      </a:r>
                      <a:endParaRPr lang="en-US" sz="1800" dirty="0"/>
                    </a:p>
                  </a:txBody>
                  <a:tcPr marL="91439" marR="91439"/>
                </a:tc>
                <a:tc>
                  <a:txBody>
                    <a:bodyPr/>
                    <a:lstStyle/>
                    <a:p>
                      <a:r>
                        <a:rPr lang="en-US" sz="1800" dirty="0" smtClean="0"/>
                        <a:t>Strategic</a:t>
                      </a:r>
                      <a:r>
                        <a:rPr lang="en-US" sz="1800" baseline="0" dirty="0" smtClean="0"/>
                        <a:t> use of organizational time: summits, data retreats, etc.</a:t>
                      </a:r>
                      <a:endParaRPr lang="en-US" sz="1800" dirty="0"/>
                    </a:p>
                  </a:txBody>
                  <a:tcPr marL="91439" marR="91439"/>
                </a:tc>
                <a:tc>
                  <a:txBody>
                    <a:bodyPr/>
                    <a:lstStyle/>
                    <a:p>
                      <a:r>
                        <a:rPr lang="en-US" sz="1800" dirty="0" smtClean="0"/>
                        <a:t>Helped staff</a:t>
                      </a:r>
                      <a:r>
                        <a:rPr lang="en-US" sz="1800" baseline="0" dirty="0" smtClean="0"/>
                        <a:t> see this as something that could be useful to them and to clients</a:t>
                      </a:r>
                      <a:endParaRPr lang="en-US" sz="1800" dirty="0"/>
                    </a:p>
                  </a:txBody>
                  <a:tcPr marL="91439" marR="91439"/>
                </a:tc>
              </a:tr>
              <a:tr h="370840">
                <a:tc>
                  <a:txBody>
                    <a:bodyPr/>
                    <a:lstStyle/>
                    <a:p>
                      <a:r>
                        <a:rPr lang="en-US" sz="1800" dirty="0" smtClean="0"/>
                        <a:t>Helped</a:t>
                      </a:r>
                      <a:r>
                        <a:rPr lang="en-US" sz="1800" baseline="0" dirty="0" smtClean="0"/>
                        <a:t> clients align their impact measurement by applying the NTC framework and tools</a:t>
                      </a:r>
                      <a:endParaRPr lang="en-US" sz="1800" dirty="0"/>
                    </a:p>
                  </a:txBody>
                  <a:tcPr marL="91439" marR="91439"/>
                </a:tc>
                <a:tc>
                  <a:txBody>
                    <a:bodyPr/>
                    <a:lstStyle/>
                    <a:p>
                      <a:r>
                        <a:rPr lang="en-US" sz="1800" dirty="0" smtClean="0"/>
                        <a:t>Built</a:t>
                      </a:r>
                      <a:r>
                        <a:rPr lang="en-US" sz="1800" baseline="0" dirty="0" smtClean="0"/>
                        <a:t> an “impact consulting” service that was built in as part of contracts for select clients</a:t>
                      </a:r>
                      <a:endParaRPr lang="en-US" sz="1800" dirty="0"/>
                    </a:p>
                  </a:txBody>
                  <a:tcPr marL="91439" marR="91439"/>
                </a:tc>
                <a:tc>
                  <a:txBody>
                    <a:bodyPr/>
                    <a:lstStyle/>
                    <a:p>
                      <a:r>
                        <a:rPr lang="en-US" sz="1800" dirty="0" smtClean="0"/>
                        <a:t>Used accountability</a:t>
                      </a:r>
                      <a:r>
                        <a:rPr lang="en-US" sz="1800" baseline="0" dirty="0" smtClean="0"/>
                        <a:t> context as “entry point” to help clients understand the breadth and scope of impact measurement</a:t>
                      </a:r>
                      <a:endParaRPr lang="en-US" sz="1800" dirty="0"/>
                    </a:p>
                  </a:txBody>
                  <a:tcPr marL="91439" marR="91439"/>
                </a:tc>
              </a:tr>
            </a:tbl>
          </a:graphicData>
        </a:graphic>
      </p:graphicFrame>
    </p:spTree>
    <p:extLst>
      <p:ext uri="{BB962C8B-B14F-4D97-AF65-F5344CB8AC3E}">
        <p14:creationId xmlns:p14="http://schemas.microsoft.com/office/powerpoint/2010/main" val="142904071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Could Have Been Improved</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460130024"/>
              </p:ext>
            </p:extLst>
          </p:nvPr>
        </p:nvGraphicFramePr>
        <p:xfrm>
          <a:off x="457200" y="1397000"/>
          <a:ext cx="8418513" cy="3296920"/>
        </p:xfrm>
        <a:graphic>
          <a:graphicData uri="http://schemas.openxmlformats.org/drawingml/2006/table">
            <a:tbl>
              <a:tblPr firstRow="1" bandRow="1">
                <a:tableStyleId>{5C22544A-7EE6-4342-B048-85BDC9FD1C3A}</a:tableStyleId>
              </a:tblPr>
              <a:tblGrid>
                <a:gridCol w="2806171"/>
                <a:gridCol w="2806171"/>
                <a:gridCol w="2806171"/>
              </a:tblGrid>
              <a:tr h="370840">
                <a:tc>
                  <a:txBody>
                    <a:bodyPr/>
                    <a:lstStyle/>
                    <a:p>
                      <a:r>
                        <a:rPr lang="en-US" sz="1800" dirty="0" smtClean="0"/>
                        <a:t>Systems</a:t>
                      </a:r>
                      <a:endParaRPr lang="en-US" sz="1800" dirty="0"/>
                    </a:p>
                  </a:txBody>
                  <a:tcPr marL="91439" marR="91439"/>
                </a:tc>
                <a:tc>
                  <a:txBody>
                    <a:bodyPr/>
                    <a:lstStyle/>
                    <a:p>
                      <a:r>
                        <a:rPr lang="en-US" sz="1800" dirty="0" smtClean="0"/>
                        <a:t>Structures</a:t>
                      </a:r>
                      <a:endParaRPr lang="en-US" sz="1800" dirty="0"/>
                    </a:p>
                  </a:txBody>
                  <a:tcPr marL="91439" marR="91439"/>
                </a:tc>
                <a:tc>
                  <a:txBody>
                    <a:bodyPr/>
                    <a:lstStyle/>
                    <a:p>
                      <a:r>
                        <a:rPr lang="en-US" sz="1800" dirty="0" smtClean="0"/>
                        <a:t>Synergies</a:t>
                      </a:r>
                      <a:endParaRPr lang="en-US" sz="1800" dirty="0"/>
                    </a:p>
                  </a:txBody>
                  <a:tcPr marL="91439" marR="91439"/>
                </a:tc>
              </a:tr>
              <a:tr h="370840">
                <a:tc>
                  <a:txBody>
                    <a:bodyPr/>
                    <a:lstStyle/>
                    <a:p>
                      <a:r>
                        <a:rPr lang="en-US" sz="1800" dirty="0" smtClean="0"/>
                        <a:t>Improve impact </a:t>
                      </a:r>
                      <a:r>
                        <a:rPr lang="en-US" sz="1800" dirty="0" smtClean="0">
                          <a:sym typeface="Wingdings" pitchFamily="2" charset="2"/>
                        </a:rPr>
                        <a:t> </a:t>
                      </a:r>
                      <a:r>
                        <a:rPr lang="en-US" sz="1800" dirty="0" smtClean="0"/>
                        <a:t>program dialogue and relationship</a:t>
                      </a:r>
                      <a:endParaRPr lang="en-US" sz="1800" dirty="0"/>
                    </a:p>
                  </a:txBody>
                  <a:tcPr marL="91439" marR="91439"/>
                </a:tc>
                <a:tc>
                  <a:txBody>
                    <a:bodyPr/>
                    <a:lstStyle/>
                    <a:p>
                      <a:r>
                        <a:rPr lang="en-US" sz="1800" dirty="0" smtClean="0"/>
                        <a:t>Create more structured</a:t>
                      </a:r>
                      <a:r>
                        <a:rPr lang="en-US" sz="1800" baseline="0" dirty="0" smtClean="0"/>
                        <a:t> ways to connect with program staff, especially senior program leaders</a:t>
                      </a:r>
                      <a:endParaRPr lang="en-US" sz="1800" dirty="0"/>
                    </a:p>
                  </a:txBody>
                  <a:tcPr marL="91439" marR="91439"/>
                </a:tc>
                <a:tc>
                  <a:txBody>
                    <a:bodyPr/>
                    <a:lstStyle/>
                    <a:p>
                      <a:r>
                        <a:rPr lang="en-US" sz="1800" dirty="0" smtClean="0"/>
                        <a:t>Make</a:t>
                      </a:r>
                      <a:r>
                        <a:rPr lang="en-US" sz="1800" baseline="0" dirty="0" smtClean="0"/>
                        <a:t> use of existing program staff meetings; make resources available for such meetings if they don’t currently exist</a:t>
                      </a:r>
                      <a:endParaRPr lang="en-US" sz="1800" dirty="0"/>
                    </a:p>
                  </a:txBody>
                  <a:tcPr marL="91439" marR="91439"/>
                </a:tc>
              </a:tr>
              <a:tr h="370840">
                <a:tc>
                  <a:txBody>
                    <a:bodyPr/>
                    <a:lstStyle/>
                    <a:p>
                      <a:r>
                        <a:rPr lang="en-US" sz="1800" dirty="0" smtClean="0"/>
                        <a:t>Better</a:t>
                      </a:r>
                      <a:r>
                        <a:rPr lang="en-US" sz="1800" baseline="0" dirty="0" smtClean="0"/>
                        <a:t> a</a:t>
                      </a:r>
                      <a:r>
                        <a:rPr lang="en-US" sz="1800" dirty="0" smtClean="0"/>
                        <a:t>lign impact</a:t>
                      </a:r>
                      <a:r>
                        <a:rPr lang="en-US" sz="1800" baseline="0" dirty="0" smtClean="0"/>
                        <a:t> consulting to district needs and resource constraints</a:t>
                      </a:r>
                      <a:endParaRPr lang="en-US" sz="1800" dirty="0"/>
                    </a:p>
                  </a:txBody>
                  <a:tcPr marL="91439" marR="91439"/>
                </a:tc>
                <a:tc>
                  <a:txBody>
                    <a:bodyPr/>
                    <a:lstStyle/>
                    <a:p>
                      <a:r>
                        <a:rPr lang="en-US" sz="1800" dirty="0" smtClean="0"/>
                        <a:t>Provide a “tiered” structures</a:t>
                      </a:r>
                      <a:r>
                        <a:rPr lang="en-US" sz="1800" baseline="0" dirty="0" smtClean="0"/>
                        <a:t> for impact consultation with various free, paid, and premium options</a:t>
                      </a:r>
                      <a:endParaRPr lang="en-US" sz="1800" dirty="0"/>
                    </a:p>
                  </a:txBody>
                  <a:tcPr marL="91439" marR="91439"/>
                </a:tc>
                <a:tc>
                  <a:txBody>
                    <a:bodyPr/>
                    <a:lstStyle/>
                    <a:p>
                      <a:r>
                        <a:rPr lang="en-US" sz="1800" dirty="0" smtClean="0"/>
                        <a:t>Connect with other evaluation efforts that may be already be underway</a:t>
                      </a:r>
                      <a:r>
                        <a:rPr lang="en-US" sz="1800" baseline="0" dirty="0" smtClean="0"/>
                        <a:t> in the district</a:t>
                      </a:r>
                      <a:endParaRPr lang="en-US" sz="1800" dirty="0"/>
                    </a:p>
                  </a:txBody>
                  <a:tcPr marL="91439" marR="91439"/>
                </a:tc>
              </a:tr>
            </a:tbl>
          </a:graphicData>
        </a:graphic>
      </p:graphicFrame>
    </p:spTree>
    <p:extLst>
      <p:ext uri="{BB962C8B-B14F-4D97-AF65-F5344CB8AC3E}">
        <p14:creationId xmlns:p14="http://schemas.microsoft.com/office/powerpoint/2010/main" val="100864921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494" y="331066"/>
            <a:ext cx="8355012" cy="659534"/>
          </a:xfrm>
        </p:spPr>
        <p:txBody>
          <a:bodyPr/>
          <a:lstStyle/>
          <a:p>
            <a:r>
              <a:rPr lang="en-US" dirty="0" smtClean="0"/>
              <a:t>Dynamic Tensions</a:t>
            </a:r>
            <a:endParaRPr lang="en-US" dirty="0"/>
          </a:p>
        </p:txBody>
      </p:sp>
      <p:graphicFrame>
        <p:nvGraphicFramePr>
          <p:cNvPr id="3" name="Diagram 2"/>
          <p:cNvGraphicFramePr/>
          <p:nvPr>
            <p:extLst>
              <p:ext uri="{D42A27DB-BD31-4B8C-83A1-F6EECF244321}">
                <p14:modId xmlns:p14="http://schemas.microsoft.com/office/powerpoint/2010/main" val="95295036"/>
              </p:ext>
            </p:extLst>
          </p:nvPr>
        </p:nvGraphicFramePr>
        <p:xfrm>
          <a:off x="1304544" y="1066800"/>
          <a:ext cx="6925056" cy="5004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379870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txBox="1">
            <a:spLocks/>
          </p:cNvSpPr>
          <p:nvPr/>
        </p:nvSpPr>
        <p:spPr bwMode="auto">
          <a:xfrm>
            <a:off x="609600" y="1447800"/>
            <a:ext cx="8229600" cy="3221038"/>
          </a:xfrm>
          <a:prstGeom prst="rect">
            <a:avLst/>
          </a:prstGeom>
          <a:noFill/>
          <a:ln w="9525">
            <a:noFill/>
            <a:miter lim="800000"/>
            <a:headEnd/>
            <a:tailEnd/>
          </a:ln>
        </p:spPr>
        <p:txBody>
          <a:bodyPr/>
          <a:lstStyle/>
          <a:p>
            <a:pPr marL="190500" indent="-190500" eaLnBrk="0" hangingPunct="0">
              <a:spcBef>
                <a:spcPct val="20000"/>
              </a:spcBef>
              <a:buFont typeface="Arial" pitchFamily="34" charset="0"/>
              <a:buNone/>
              <a:defRPr/>
            </a:pPr>
            <a:r>
              <a:rPr lang="en-US" sz="2800" i="1" dirty="0">
                <a:solidFill>
                  <a:srgbClr val="0094B3">
                    <a:lumMod val="75000"/>
                  </a:srgbClr>
                </a:solidFill>
                <a:ea typeface="Geneva" charset="-128"/>
                <a:cs typeface="Arial"/>
              </a:rPr>
              <a:t>	</a:t>
            </a:r>
            <a:r>
              <a:rPr lang="en-US" sz="2800" i="1" dirty="0">
                <a:solidFill>
                  <a:srgbClr val="0070C0"/>
                </a:solidFill>
                <a:ea typeface="Geneva" charset="-128"/>
                <a:cs typeface="Arial"/>
              </a:rPr>
              <a:t>"Diagnosis does not mean just finding the problem, but doing it in such a way as to build commitment for action</a:t>
            </a:r>
            <a:r>
              <a:rPr lang="en-US" sz="2800" i="1" dirty="0" smtClean="0">
                <a:solidFill>
                  <a:srgbClr val="0070C0"/>
                </a:solidFill>
                <a:ea typeface="Geneva" charset="-128"/>
                <a:cs typeface="Arial"/>
              </a:rPr>
              <a:t>.”</a:t>
            </a:r>
            <a:endParaRPr lang="en-US" sz="2800" i="1" dirty="0">
              <a:solidFill>
                <a:srgbClr val="0070C0"/>
              </a:solidFill>
              <a:ea typeface="Geneva" charset="-128"/>
              <a:cs typeface="Arial"/>
            </a:endParaRPr>
          </a:p>
          <a:p>
            <a:pPr marL="190500" indent="-190500" eaLnBrk="0" hangingPunct="0">
              <a:spcBef>
                <a:spcPct val="20000"/>
              </a:spcBef>
              <a:buFont typeface="Arial" pitchFamily="34" charset="0"/>
              <a:buNone/>
              <a:defRPr/>
            </a:pPr>
            <a:r>
              <a:rPr lang="en-US" sz="2800" dirty="0">
                <a:solidFill>
                  <a:srgbClr val="585858"/>
                </a:solidFill>
                <a:cs typeface="Arial"/>
              </a:rPr>
              <a:t>	Kurt </a:t>
            </a:r>
            <a:r>
              <a:rPr lang="en-US" sz="2800" dirty="0" err="1">
                <a:solidFill>
                  <a:srgbClr val="585858"/>
                </a:solidFill>
                <a:cs typeface="Arial"/>
              </a:rPr>
              <a:t>Lewin</a:t>
            </a:r>
            <a:r>
              <a:rPr lang="en-US" sz="2800" dirty="0">
                <a:solidFill>
                  <a:srgbClr val="585858"/>
                </a:solidFill>
                <a:cs typeface="Arial"/>
              </a:rPr>
              <a:t>, as quoted in </a:t>
            </a:r>
            <a:r>
              <a:rPr lang="en-US" sz="2800" i="1" dirty="0">
                <a:solidFill>
                  <a:srgbClr val="585858"/>
                </a:solidFill>
                <a:cs typeface="Arial"/>
              </a:rPr>
              <a:t>Productive Workplaces</a:t>
            </a:r>
            <a:r>
              <a:rPr lang="en-US" sz="2800" dirty="0">
                <a:solidFill>
                  <a:srgbClr val="585858"/>
                </a:solidFill>
                <a:cs typeface="Arial"/>
              </a:rPr>
              <a:t> by Marvin </a:t>
            </a:r>
            <a:r>
              <a:rPr lang="en-US" sz="2800" dirty="0" err="1">
                <a:solidFill>
                  <a:srgbClr val="585858"/>
                </a:solidFill>
                <a:cs typeface="Arial"/>
              </a:rPr>
              <a:t>Weisbord</a:t>
            </a:r>
            <a:r>
              <a:rPr lang="en-US" sz="2800" dirty="0">
                <a:solidFill>
                  <a:srgbClr val="585858"/>
                </a:solidFill>
                <a:cs typeface="Arial"/>
              </a:rPr>
              <a:t> (2004)</a:t>
            </a:r>
          </a:p>
          <a:p>
            <a:pPr marL="190500" indent="-190500" eaLnBrk="0" hangingPunct="0">
              <a:spcBef>
                <a:spcPct val="20000"/>
              </a:spcBef>
              <a:buFont typeface="Arial" pitchFamily="34" charset="0"/>
              <a:buNone/>
              <a:defRPr/>
            </a:pPr>
            <a:endParaRPr lang="en-US" sz="2800" dirty="0">
              <a:solidFill>
                <a:srgbClr val="585858"/>
              </a:solidFill>
              <a:cs typeface="Arial"/>
            </a:endParaRPr>
          </a:p>
          <a:p>
            <a:pPr marL="190500" indent="-190500" eaLnBrk="0" hangingPunct="0">
              <a:spcBef>
                <a:spcPct val="20000"/>
              </a:spcBef>
              <a:buFont typeface="Arial" pitchFamily="34" charset="0"/>
              <a:buChar char="•"/>
              <a:defRPr/>
            </a:pPr>
            <a:endParaRPr lang="en-US" sz="2800" dirty="0">
              <a:solidFill>
                <a:srgbClr val="585858"/>
              </a:solidFill>
              <a:cs typeface="Arial"/>
            </a:endParaRPr>
          </a:p>
        </p:txBody>
      </p:sp>
      <p:sp>
        <p:nvSpPr>
          <p:cNvPr id="4" name="TextBox 3"/>
          <p:cNvSpPr txBox="1"/>
          <p:nvPr/>
        </p:nvSpPr>
        <p:spPr>
          <a:xfrm>
            <a:off x="844550" y="4443413"/>
            <a:ext cx="7672388" cy="1385887"/>
          </a:xfrm>
          <a:prstGeom prst="rect">
            <a:avLst/>
          </a:prstGeom>
          <a:noFill/>
        </p:spPr>
        <p:txBody>
          <a:bodyPr>
            <a:spAutoFit/>
          </a:bodyPr>
          <a:lstStyle/>
          <a:p>
            <a:pPr>
              <a:defRPr/>
            </a:pPr>
            <a:r>
              <a:rPr lang="en-US" sz="2800" i="1" dirty="0">
                <a:solidFill>
                  <a:srgbClr val="0070C0"/>
                </a:solidFill>
              </a:rPr>
              <a:t>“Shared belief is more an outcome of a quality process than a precondition.”</a:t>
            </a:r>
          </a:p>
          <a:p>
            <a:pPr>
              <a:defRPr/>
            </a:pPr>
            <a:r>
              <a:rPr lang="en-US" sz="2800" i="1" dirty="0">
                <a:solidFill>
                  <a:srgbClr val="000000"/>
                </a:solidFill>
              </a:rPr>
              <a:t> </a:t>
            </a:r>
            <a:r>
              <a:rPr lang="en-US" sz="2800" dirty="0">
                <a:solidFill>
                  <a:srgbClr val="000000"/>
                </a:solidFill>
              </a:rPr>
              <a:t>Michael </a:t>
            </a:r>
            <a:r>
              <a:rPr lang="en-US" sz="2800" dirty="0" err="1">
                <a:solidFill>
                  <a:srgbClr val="000000"/>
                </a:solidFill>
              </a:rPr>
              <a:t>Fullan</a:t>
            </a:r>
            <a:r>
              <a:rPr lang="en-US" sz="2800" dirty="0">
                <a:solidFill>
                  <a:srgbClr val="000000"/>
                </a:solidFill>
              </a:rPr>
              <a:t> (2006)</a:t>
            </a:r>
          </a:p>
        </p:txBody>
      </p:sp>
    </p:spTree>
    <p:extLst>
      <p:ext uri="{BB962C8B-B14F-4D97-AF65-F5344CB8AC3E}">
        <p14:creationId xmlns:p14="http://schemas.microsoft.com/office/powerpoint/2010/main" val="3507205786"/>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657600"/>
            <a:ext cx="9144000" cy="1981200"/>
          </a:xfrm>
        </p:spPr>
        <p:txBody>
          <a:bodyPr>
            <a:normAutofit/>
          </a:bodyPr>
          <a:lstStyle/>
          <a:p>
            <a:r>
              <a:rPr lang="en-US" sz="4000" dirty="0" smtClean="0">
                <a:solidFill>
                  <a:schemeClr val="tx1">
                    <a:lumMod val="65000"/>
                    <a:lumOff val="35000"/>
                  </a:schemeClr>
                </a:solidFill>
              </a:rPr>
              <a:t>Successful Strategies for Ensuring the Use of Evaluation Findings in a Large Human Services Nonprofit</a:t>
            </a:r>
            <a:endParaRPr lang="en-US" sz="4000" dirty="0">
              <a:solidFill>
                <a:schemeClr val="tx1">
                  <a:lumMod val="65000"/>
                  <a:lumOff val="35000"/>
                </a:schemeClr>
              </a:solidFill>
            </a:endParaRPr>
          </a:p>
        </p:txBody>
      </p:sp>
      <p:sp>
        <p:nvSpPr>
          <p:cNvPr id="3" name="Subtitle 2"/>
          <p:cNvSpPr>
            <a:spLocks noGrp="1"/>
          </p:cNvSpPr>
          <p:nvPr>
            <p:ph type="subTitle" idx="1"/>
          </p:nvPr>
        </p:nvSpPr>
        <p:spPr>
          <a:xfrm>
            <a:off x="781050" y="5791200"/>
            <a:ext cx="7581900" cy="990600"/>
          </a:xfrm>
        </p:spPr>
        <p:txBody>
          <a:bodyPr>
            <a:noAutofit/>
          </a:bodyPr>
          <a:lstStyle/>
          <a:p>
            <a:r>
              <a:rPr lang="en-US" sz="1800" dirty="0" smtClean="0"/>
              <a:t>Patrick Germain</a:t>
            </a:r>
          </a:p>
          <a:p>
            <a:r>
              <a:rPr lang="en-US" sz="1800" dirty="0" smtClean="0"/>
              <a:t>Director of Program Evaluation and Quality Assurance</a:t>
            </a:r>
          </a:p>
          <a:p>
            <a:r>
              <a:rPr lang="en-US" sz="1800" dirty="0" smtClean="0"/>
              <a:t>American Evaluation Association      ●      2012 Conference</a:t>
            </a:r>
          </a:p>
        </p:txBody>
      </p:sp>
      <p:cxnSp>
        <p:nvCxnSpPr>
          <p:cNvPr id="17" name="Straight Connector 16"/>
          <p:cNvCxnSpPr/>
          <p:nvPr/>
        </p:nvCxnSpPr>
        <p:spPr>
          <a:xfrm>
            <a:off x="990600" y="5562600"/>
            <a:ext cx="7162800"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679710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Ensuring Use?</a:t>
            </a:r>
            <a:endParaRPr lang="en-US" dirty="0"/>
          </a:p>
        </p:txBody>
      </p:sp>
      <p:sp>
        <p:nvSpPr>
          <p:cNvPr id="3" name="Content Placeholder 2"/>
          <p:cNvSpPr>
            <a:spLocks noGrp="1"/>
          </p:cNvSpPr>
          <p:nvPr>
            <p:ph idx="1"/>
          </p:nvPr>
        </p:nvSpPr>
        <p:spPr/>
        <p:txBody>
          <a:bodyPr numCol="2"/>
          <a:lstStyle/>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pPr marL="0" indent="0">
              <a:buNone/>
            </a:pPr>
            <a:r>
              <a:rPr lang="en-US" sz="2400" b="1" dirty="0" smtClean="0">
                <a:solidFill>
                  <a:schemeClr val="accent1">
                    <a:lumMod val="50000"/>
                  </a:schemeClr>
                </a:solidFill>
              </a:rPr>
              <a:t>     Used	     	    Useful</a:t>
            </a:r>
          </a:p>
          <a:p>
            <a:r>
              <a:rPr lang="en-US" dirty="0" smtClean="0"/>
              <a:t>Bridge the chasm between useful and used</a:t>
            </a:r>
          </a:p>
          <a:p>
            <a:endParaRPr lang="en-US" dirty="0" smtClean="0"/>
          </a:p>
          <a:p>
            <a:r>
              <a:rPr lang="en-US" dirty="0" smtClean="0"/>
              <a:t>Conducting a high-quality evaluation: necessary, but not sufficient</a:t>
            </a:r>
            <a:endParaRPr lang="en-US" dirty="0"/>
          </a:p>
        </p:txBody>
      </p:sp>
      <p:pic>
        <p:nvPicPr>
          <p:cNvPr id="37892" name="Picture 4" descr="C:\Documents and Settings\ebarela\Local Settings\Temporary Internet Files\Content.IE5\YNUHUT8R\MC90005939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738630"/>
            <a:ext cx="3817019" cy="3671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2749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5562600" cy="990600"/>
          </a:xfrm>
        </p:spPr>
        <p:txBody>
          <a:bodyPr/>
          <a:lstStyle/>
          <a:p>
            <a:r>
              <a:rPr lang="en-US" sz="4400" dirty="0" smtClean="0"/>
              <a:t>Project Renewal</a:t>
            </a:r>
            <a:endParaRPr lang="en-US" sz="4400" dirty="0"/>
          </a:p>
        </p:txBody>
      </p:sp>
      <p:sp>
        <p:nvSpPr>
          <p:cNvPr id="3" name="Content Placeholder 2"/>
          <p:cNvSpPr>
            <a:spLocks noGrp="1"/>
          </p:cNvSpPr>
          <p:nvPr>
            <p:ph idx="1"/>
          </p:nvPr>
        </p:nvSpPr>
        <p:spPr>
          <a:xfrm>
            <a:off x="-152400" y="1457417"/>
            <a:ext cx="9372600" cy="5248183"/>
          </a:xfrm>
        </p:spPr>
        <p:txBody>
          <a:bodyPr>
            <a:noAutofit/>
          </a:bodyPr>
          <a:lstStyle/>
          <a:p>
            <a:r>
              <a:rPr lang="en-US" sz="2400" dirty="0"/>
              <a:t>Founded in </a:t>
            </a:r>
            <a:r>
              <a:rPr lang="en-US" sz="2400" dirty="0" smtClean="0"/>
              <a:t>1967, based only in NYC</a:t>
            </a:r>
          </a:p>
          <a:p>
            <a:endParaRPr lang="en-US" sz="800" dirty="0"/>
          </a:p>
          <a:p>
            <a:r>
              <a:rPr lang="en-US" sz="2400" dirty="0" smtClean="0"/>
              <a:t>Mission</a:t>
            </a:r>
            <a:r>
              <a:rPr lang="en-US" sz="2400" dirty="0"/>
              <a:t>: “We empower homeless men and women suffering from addiction and/or mental illness to move permanently from the streets or shelters to </a:t>
            </a:r>
            <a:r>
              <a:rPr lang="en-US" sz="2400" i="1" dirty="0"/>
              <a:t>health, homes, and jobs</a:t>
            </a:r>
            <a:r>
              <a:rPr lang="en-US" sz="2400" dirty="0" smtClean="0"/>
              <a:t>.”</a:t>
            </a:r>
          </a:p>
          <a:p>
            <a:r>
              <a:rPr lang="en-US" sz="500" dirty="0"/>
              <a:t>.</a:t>
            </a:r>
          </a:p>
          <a:p>
            <a:r>
              <a:rPr lang="en-US" sz="2400" dirty="0" smtClean="0"/>
              <a:t>FY12</a:t>
            </a:r>
            <a:r>
              <a:rPr lang="en-US" sz="2400" dirty="0"/>
              <a:t>: ~$46 million budget, ~650 </a:t>
            </a:r>
            <a:r>
              <a:rPr lang="en-US" sz="2400" dirty="0" smtClean="0"/>
              <a:t>staff, served </a:t>
            </a:r>
            <a:r>
              <a:rPr lang="en-US" sz="2400" dirty="0"/>
              <a:t>over 13,000 </a:t>
            </a:r>
            <a:r>
              <a:rPr lang="en-US" sz="2400" dirty="0" smtClean="0"/>
              <a:t>clients </a:t>
            </a:r>
            <a:r>
              <a:rPr lang="en-US" sz="500" dirty="0" smtClean="0"/>
              <a:t>			</a:t>
            </a:r>
          </a:p>
          <a:p>
            <a:r>
              <a:rPr lang="en-US" sz="2400" dirty="0" smtClean="0"/>
              <a:t>Programs:</a:t>
            </a:r>
          </a:p>
          <a:p>
            <a:endParaRPr lang="en-US" sz="2400" dirty="0"/>
          </a:p>
          <a:p>
            <a:endParaRPr lang="en-US" sz="2400" dirty="0" smtClean="0"/>
          </a:p>
          <a:p>
            <a:endParaRPr lang="en-US" sz="2400" dirty="0"/>
          </a:p>
          <a:p>
            <a:endParaRPr lang="en-US" sz="2400" dirty="0" smtClean="0"/>
          </a:p>
          <a:p>
            <a:endParaRPr lang="en-US" sz="1000" dirty="0"/>
          </a:p>
          <a:p>
            <a:endParaRPr lang="en-US" sz="800" dirty="0" smtClean="0"/>
          </a:p>
          <a:p>
            <a:pPr lvl="1"/>
            <a:endParaRPr lang="en-US" sz="1800" dirty="0"/>
          </a:p>
        </p:txBody>
      </p:sp>
      <p:sp>
        <p:nvSpPr>
          <p:cNvPr id="4" name="Content Placeholder 2"/>
          <p:cNvSpPr txBox="1">
            <a:spLocks/>
          </p:cNvSpPr>
          <p:nvPr/>
        </p:nvSpPr>
        <p:spPr>
          <a:xfrm>
            <a:off x="0" y="4419600"/>
            <a:ext cx="5181600" cy="1866899"/>
          </a:xfrm>
          <a:prstGeom prst="rect">
            <a:avLst/>
          </a:prstGeom>
        </p:spPr>
        <p:txBody>
          <a:bodyPr/>
          <a:lstStyle>
            <a:lvl1pPr marL="342900" indent="-342900" algn="l" defTabSz="457200" rtl="0" eaLnBrk="1" latinLnBrk="0" hangingPunct="1">
              <a:spcBef>
                <a:spcPct val="20000"/>
              </a:spcBef>
              <a:buFont typeface="Lucida Grande"/>
              <a:buChar char="・"/>
              <a:defRPr sz="3200" kern="1200">
                <a:solidFill>
                  <a:schemeClr val="tx2"/>
                </a:solidFill>
                <a:latin typeface="Arial"/>
                <a:ea typeface="+mn-ea"/>
                <a:cs typeface="Arial"/>
              </a:defRPr>
            </a:lvl1pPr>
            <a:lvl2pPr marL="742950" indent="-285750" algn="l" defTabSz="457200" rtl="0" eaLnBrk="1" latinLnBrk="0" hangingPunct="1">
              <a:spcBef>
                <a:spcPct val="20000"/>
              </a:spcBef>
              <a:buFont typeface="Arial"/>
              <a:buChar char="・"/>
              <a:defRPr sz="2600" i="1" kern="1200" spc="0">
                <a:solidFill>
                  <a:schemeClr val="accent6"/>
                </a:solidFill>
                <a:latin typeface="Times New Roman"/>
                <a:ea typeface="+mn-ea"/>
                <a:cs typeface="Times New Roman"/>
              </a:defRPr>
            </a:lvl2pPr>
            <a:lvl3pPr marL="621792" indent="0" algn="l" defTabSz="457200" rtl="0" eaLnBrk="1" latinLnBrk="0" hangingPunct="1">
              <a:lnSpc>
                <a:spcPts val="2120"/>
              </a:lnSpc>
              <a:spcBef>
                <a:spcPct val="20000"/>
              </a:spcBef>
              <a:buSzPct val="100000"/>
              <a:buFontTx/>
              <a:buNone/>
              <a:defRPr sz="1600" kern="1200" spc="100">
                <a:solidFill>
                  <a:schemeClr val="accent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accent6"/>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accent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1800" dirty="0" smtClean="0">
                <a:solidFill>
                  <a:prstClr val="black">
                    <a:lumMod val="65000"/>
                    <a:lumOff val="35000"/>
                  </a:prstClr>
                </a:solidFill>
              </a:rPr>
              <a:t>4 Homeless Shelters (600 beds)</a:t>
            </a:r>
          </a:p>
          <a:p>
            <a:pPr lvl="1"/>
            <a:r>
              <a:rPr lang="en-US" sz="1800" dirty="0" smtClean="0">
                <a:solidFill>
                  <a:prstClr val="black">
                    <a:lumMod val="65000"/>
                    <a:lumOff val="35000"/>
                  </a:prstClr>
                </a:solidFill>
              </a:rPr>
              <a:t>8 Transitional Housing programs (330 beds)</a:t>
            </a:r>
          </a:p>
          <a:p>
            <a:pPr lvl="1"/>
            <a:r>
              <a:rPr lang="en-US" sz="1800" dirty="0" smtClean="0">
                <a:solidFill>
                  <a:prstClr val="black">
                    <a:lumMod val="65000"/>
                    <a:lumOff val="35000"/>
                  </a:prstClr>
                </a:solidFill>
              </a:rPr>
              <a:t>5 Permanent Housing programs (649 beds)</a:t>
            </a:r>
          </a:p>
          <a:p>
            <a:pPr lvl="1"/>
            <a:r>
              <a:rPr lang="en-US" sz="1800" dirty="0">
                <a:solidFill>
                  <a:prstClr val="black">
                    <a:lumMod val="65000"/>
                    <a:lumOff val="35000"/>
                  </a:prstClr>
                </a:solidFill>
              </a:rPr>
              <a:t>3</a:t>
            </a:r>
            <a:r>
              <a:rPr lang="en-US" sz="1800" dirty="0" smtClean="0">
                <a:solidFill>
                  <a:prstClr val="black">
                    <a:lumMod val="65000"/>
                    <a:lumOff val="35000"/>
                  </a:prstClr>
                </a:solidFill>
              </a:rPr>
              <a:t> Vocational Training programs</a:t>
            </a:r>
          </a:p>
          <a:p>
            <a:pPr lvl="1"/>
            <a:r>
              <a:rPr lang="en-US" sz="1800" dirty="0">
                <a:solidFill>
                  <a:prstClr val="black">
                    <a:lumMod val="65000"/>
                    <a:lumOff val="35000"/>
                  </a:prstClr>
                </a:solidFill>
              </a:rPr>
              <a:t>3</a:t>
            </a:r>
            <a:r>
              <a:rPr lang="en-US" sz="1800" dirty="0" smtClean="0">
                <a:solidFill>
                  <a:prstClr val="black">
                    <a:lumMod val="65000"/>
                    <a:lumOff val="35000"/>
                  </a:prstClr>
                </a:solidFill>
              </a:rPr>
              <a:t> Social Ventures </a:t>
            </a:r>
            <a:br>
              <a:rPr lang="en-US" sz="1800" dirty="0" smtClean="0">
                <a:solidFill>
                  <a:prstClr val="black">
                    <a:lumMod val="65000"/>
                    <a:lumOff val="35000"/>
                  </a:prstClr>
                </a:solidFill>
              </a:rPr>
            </a:br>
            <a:r>
              <a:rPr lang="en-US" sz="1600" dirty="0" smtClean="0">
                <a:solidFill>
                  <a:prstClr val="black">
                    <a:lumMod val="65000"/>
                    <a:lumOff val="35000"/>
                  </a:prstClr>
                </a:solidFill>
              </a:rPr>
              <a:t>(Catering, Construction, Farm)</a:t>
            </a:r>
          </a:p>
          <a:p>
            <a:endParaRPr lang="en-US" sz="1000" dirty="0">
              <a:solidFill>
                <a:prstClr val="black">
                  <a:lumMod val="65000"/>
                  <a:lumOff val="35000"/>
                </a:prstClr>
              </a:solidFill>
            </a:endParaRPr>
          </a:p>
        </p:txBody>
      </p:sp>
      <p:sp>
        <p:nvSpPr>
          <p:cNvPr id="5" name="Content Placeholder 2"/>
          <p:cNvSpPr txBox="1">
            <a:spLocks/>
          </p:cNvSpPr>
          <p:nvPr/>
        </p:nvSpPr>
        <p:spPr>
          <a:xfrm>
            <a:off x="4343400" y="4343400"/>
            <a:ext cx="4800600" cy="1866899"/>
          </a:xfrm>
          <a:prstGeom prst="rect">
            <a:avLst/>
          </a:prstGeom>
        </p:spPr>
        <p:txBody>
          <a:bodyPr/>
          <a:lstStyle>
            <a:lvl1pPr marL="342900" indent="-342900" algn="l" defTabSz="457200" rtl="0" eaLnBrk="1" latinLnBrk="0" hangingPunct="1">
              <a:spcBef>
                <a:spcPct val="20000"/>
              </a:spcBef>
              <a:buFont typeface="Lucida Grande"/>
              <a:buChar char="・"/>
              <a:defRPr sz="3200" kern="1200">
                <a:solidFill>
                  <a:schemeClr val="tx2"/>
                </a:solidFill>
                <a:latin typeface="Arial"/>
                <a:ea typeface="+mn-ea"/>
                <a:cs typeface="Arial"/>
              </a:defRPr>
            </a:lvl1pPr>
            <a:lvl2pPr marL="742950" indent="-285750" algn="l" defTabSz="457200" rtl="0" eaLnBrk="1" latinLnBrk="0" hangingPunct="1">
              <a:spcBef>
                <a:spcPct val="20000"/>
              </a:spcBef>
              <a:buFont typeface="Arial"/>
              <a:buChar char="・"/>
              <a:defRPr sz="2600" i="1" kern="1200" spc="0">
                <a:solidFill>
                  <a:schemeClr val="accent6"/>
                </a:solidFill>
                <a:latin typeface="Times New Roman"/>
                <a:ea typeface="+mn-ea"/>
                <a:cs typeface="Times New Roman"/>
              </a:defRPr>
            </a:lvl2pPr>
            <a:lvl3pPr marL="621792" indent="0" algn="l" defTabSz="457200" rtl="0" eaLnBrk="1" latinLnBrk="0" hangingPunct="1">
              <a:lnSpc>
                <a:spcPts val="2120"/>
              </a:lnSpc>
              <a:spcBef>
                <a:spcPct val="20000"/>
              </a:spcBef>
              <a:buSzPct val="100000"/>
              <a:buFontTx/>
              <a:buNone/>
              <a:defRPr sz="1600" kern="1200" spc="100">
                <a:solidFill>
                  <a:schemeClr val="accent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accent6"/>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accent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1800" dirty="0" smtClean="0">
                <a:solidFill>
                  <a:prstClr val="black">
                    <a:lumMod val="65000"/>
                    <a:lumOff val="35000"/>
                  </a:prstClr>
                </a:solidFill>
              </a:rPr>
              <a:t>Medical, Dental &amp; Mammography    </a:t>
            </a:r>
            <a:r>
              <a:rPr lang="en-US" sz="1600" dirty="0" smtClean="0">
                <a:solidFill>
                  <a:prstClr val="black">
                    <a:lumMod val="65000"/>
                    <a:lumOff val="35000"/>
                  </a:prstClr>
                </a:solidFill>
              </a:rPr>
              <a:t>(shelter based clinics and mobile services)</a:t>
            </a:r>
          </a:p>
          <a:p>
            <a:pPr lvl="1"/>
            <a:r>
              <a:rPr lang="en-US" sz="1800" dirty="0" smtClean="0">
                <a:solidFill>
                  <a:prstClr val="black">
                    <a:lumMod val="65000"/>
                    <a:lumOff val="35000"/>
                  </a:prstClr>
                </a:solidFill>
              </a:rPr>
              <a:t>Psychiatry services and nursing</a:t>
            </a:r>
          </a:p>
          <a:p>
            <a:pPr lvl="1"/>
            <a:r>
              <a:rPr lang="en-US" sz="1800" dirty="0" smtClean="0">
                <a:solidFill>
                  <a:prstClr val="black">
                    <a:lumMod val="65000"/>
                    <a:lumOff val="35000"/>
                  </a:prstClr>
                </a:solidFill>
              </a:rPr>
              <a:t>3 Chemical Dependency Clinics/Detoxes</a:t>
            </a:r>
          </a:p>
          <a:p>
            <a:pPr lvl="1"/>
            <a:r>
              <a:rPr lang="en-US" sz="1800" dirty="0" smtClean="0">
                <a:solidFill>
                  <a:prstClr val="black">
                    <a:lumMod val="65000"/>
                    <a:lumOff val="35000"/>
                  </a:prstClr>
                </a:solidFill>
              </a:rPr>
              <a:t>Stand-alone case management services </a:t>
            </a:r>
            <a:r>
              <a:rPr lang="en-US" sz="1600" dirty="0" smtClean="0">
                <a:solidFill>
                  <a:prstClr val="black">
                    <a:lumMod val="65000"/>
                    <a:lumOff val="35000"/>
                  </a:prstClr>
                </a:solidFill>
              </a:rPr>
              <a:t>(HIV/AIDS, re-entry services, medical care coordination)</a:t>
            </a:r>
          </a:p>
          <a:p>
            <a:pPr lvl="1"/>
            <a:endParaRPr lang="en-US" sz="1800" dirty="0" smtClean="0">
              <a:solidFill>
                <a:prstClr val="black">
                  <a:lumMod val="65000"/>
                  <a:lumOff val="35000"/>
                </a:prstClr>
              </a:solidFill>
            </a:endParaRPr>
          </a:p>
        </p:txBody>
      </p:sp>
    </p:spTree>
    <p:extLst>
      <p:ext uri="{BB962C8B-B14F-4D97-AF65-F5344CB8AC3E}">
        <p14:creationId xmlns:p14="http://schemas.microsoft.com/office/powerpoint/2010/main" val="952286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03405" y="1676400"/>
            <a:ext cx="4940595" cy="4524315"/>
          </a:xfrm>
          <a:prstGeom prst="rect">
            <a:avLst/>
          </a:prstGeom>
          <a:noFill/>
          <a:ln>
            <a:noFill/>
          </a:ln>
        </p:spPr>
        <p:txBody>
          <a:bodyPr wrap="square" rtlCol="0">
            <a:spAutoFit/>
          </a:bodyPr>
          <a:lstStyle/>
          <a:p>
            <a:r>
              <a:rPr lang="en-US" sz="3200" dirty="0" smtClean="0">
                <a:solidFill>
                  <a:prstClr val="black"/>
                </a:solidFill>
              </a:rPr>
              <a:t>“To be innocent of the political nature of evaluation research is to become a pawn in someone else’s game…or perhaps more commonly, to miss the game all together.”</a:t>
            </a:r>
          </a:p>
          <a:p>
            <a:endParaRPr lang="en-US" sz="3200" dirty="0" smtClean="0">
              <a:solidFill>
                <a:prstClr val="black"/>
              </a:solidFill>
            </a:endParaRPr>
          </a:p>
          <a:p>
            <a:pPr algn="ctr"/>
            <a:r>
              <a:rPr lang="en-US" sz="3200" dirty="0">
                <a:solidFill>
                  <a:prstClr val="black"/>
                </a:solidFill>
              </a:rPr>
              <a:t>	</a:t>
            </a:r>
            <a:r>
              <a:rPr lang="en-US" sz="3200" dirty="0" smtClean="0">
                <a:solidFill>
                  <a:prstClr val="black"/>
                </a:solidFill>
              </a:rPr>
              <a:t>- Michael Quinn Patton</a:t>
            </a:r>
            <a:endParaRPr lang="en-US" sz="3200" dirty="0">
              <a:solidFill>
                <a:prstClr val="black"/>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09800"/>
            <a:ext cx="3648075" cy="2605768"/>
          </a:xfrm>
          <a:prstGeom prst="rect">
            <a:avLst/>
          </a:prstGeom>
          <a:noFill/>
          <a:ln w="9525">
            <a:solidFill>
              <a:schemeClr val="tx1"/>
            </a:solidFill>
            <a:miter lim="800000"/>
            <a:headEnd/>
            <a:tailEnd/>
          </a:ln>
          <a:effectLst>
            <a:outerShdw blurRad="76200" dir="13500000" sy="23000" kx="1200000" algn="br" rotWithShape="0">
              <a:prstClr val="black">
                <a:alpha val="20000"/>
              </a:prstClr>
            </a:outerShdw>
            <a:softEdge rad="63500"/>
          </a:effectLst>
          <a:scene3d>
            <a:camera prst="perspectiveHeroicExtremeRightFacing">
              <a:rot lat="487347" lon="21000000" rev="174516"/>
            </a:camera>
            <a:lightRig rig="threePt" dir="t"/>
          </a:scene3d>
          <a:extLst>
            <a:ext uri="{909E8E84-426E-40DD-AFC4-6F175D3DCCD1}">
              <a14:hiddenFill xmlns:a14="http://schemas.microsoft.com/office/drawing/2010/main">
                <a:solidFill>
                  <a:schemeClr val="accent1"/>
                </a:solidFill>
              </a14:hiddenFill>
            </a:ext>
          </a:extLst>
        </p:spPr>
      </p:pic>
      <p:sp>
        <p:nvSpPr>
          <p:cNvPr id="6" name="Title 1"/>
          <p:cNvSpPr>
            <a:spLocks noGrp="1"/>
          </p:cNvSpPr>
          <p:nvPr>
            <p:ph type="title"/>
          </p:nvPr>
        </p:nvSpPr>
        <p:spPr>
          <a:xfrm>
            <a:off x="1828800" y="228600"/>
            <a:ext cx="6858000" cy="990600"/>
          </a:xfrm>
        </p:spPr>
        <p:txBody>
          <a:bodyPr/>
          <a:lstStyle/>
          <a:p>
            <a:r>
              <a:rPr lang="en-US" sz="4400" dirty="0" smtClean="0"/>
              <a:t>Political nature of evaluation</a:t>
            </a:r>
            <a:endParaRPr lang="en-US" sz="4400" dirty="0"/>
          </a:p>
        </p:txBody>
      </p:sp>
    </p:spTree>
    <p:extLst>
      <p:ext uri="{BB962C8B-B14F-4D97-AF65-F5344CB8AC3E}">
        <p14:creationId xmlns:p14="http://schemas.microsoft.com/office/powerpoint/2010/main" val="296734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2678" y="297924"/>
            <a:ext cx="4581922" cy="810643"/>
          </a:xfrm>
        </p:spPr>
        <p:txBody>
          <a:bodyPr/>
          <a:lstStyle/>
          <a:p>
            <a:r>
              <a:rPr lang="en-US" sz="4400" dirty="0" smtClean="0"/>
              <a:t>Framing the issue</a:t>
            </a:r>
            <a:endParaRPr lang="en-US" sz="4400" dirty="0"/>
          </a:p>
        </p:txBody>
      </p:sp>
      <p:sp>
        <p:nvSpPr>
          <p:cNvPr id="4" name="Content Placeholder 3"/>
          <p:cNvSpPr>
            <a:spLocks noGrp="1"/>
          </p:cNvSpPr>
          <p:nvPr>
            <p:ph idx="1"/>
          </p:nvPr>
        </p:nvSpPr>
        <p:spPr>
          <a:xfrm>
            <a:off x="533400" y="1981200"/>
            <a:ext cx="8077200" cy="3505200"/>
          </a:xfrm>
        </p:spPr>
        <p:txBody>
          <a:bodyPr/>
          <a:lstStyle/>
          <a:p>
            <a:pPr marL="0" indent="0" algn="ctr">
              <a:buNone/>
            </a:pPr>
            <a:r>
              <a:rPr lang="en-US" sz="4400" dirty="0" smtClean="0"/>
              <a:t>How do I operate within the political context of my organization to ensure evaluation is appropriately supported and used?</a:t>
            </a:r>
            <a:endParaRPr lang="en-US" sz="4400" dirty="0"/>
          </a:p>
        </p:txBody>
      </p:sp>
    </p:spTree>
    <p:extLst>
      <p:ext uri="{BB962C8B-B14F-4D97-AF65-F5344CB8AC3E}">
        <p14:creationId xmlns:p14="http://schemas.microsoft.com/office/powerpoint/2010/main" val="2170796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8229600" cy="810643"/>
          </a:xfrm>
        </p:spPr>
        <p:txBody>
          <a:bodyPr/>
          <a:lstStyle/>
          <a:p>
            <a:r>
              <a:rPr lang="en-US" dirty="0" smtClean="0"/>
              <a:t>Three Strategies</a:t>
            </a:r>
            <a:endParaRPr lang="en-US" dirty="0"/>
          </a:p>
        </p:txBody>
      </p:sp>
      <p:sp>
        <p:nvSpPr>
          <p:cNvPr id="16" name="Oval 15"/>
          <p:cNvSpPr/>
          <p:nvPr/>
        </p:nvSpPr>
        <p:spPr>
          <a:xfrm>
            <a:off x="41709" y="1338714"/>
            <a:ext cx="6629400" cy="5497629"/>
          </a:xfrm>
          <a:prstGeom prst="ellipse">
            <a:avLst/>
          </a:prstGeom>
          <a:solidFill>
            <a:srgbClr val="FFDB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Right Arrow 3"/>
          <p:cNvSpPr/>
          <p:nvPr/>
        </p:nvSpPr>
        <p:spPr>
          <a:xfrm>
            <a:off x="41709" y="3234891"/>
            <a:ext cx="2701492" cy="1860018"/>
          </a:xfrm>
          <a:prstGeom prst="rightArrow">
            <a:avLst>
              <a:gd name="adj1" fmla="val 76166"/>
              <a:gd name="adj2" fmla="val 56993"/>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prstClr val="black">
                    <a:lumMod val="85000"/>
                    <a:lumOff val="15000"/>
                  </a:prstClr>
                </a:solidFill>
              </a:rPr>
              <a:t>Position Yourself</a:t>
            </a:r>
            <a:endParaRPr lang="en-US" sz="2400" b="1" dirty="0">
              <a:solidFill>
                <a:prstClr val="black">
                  <a:lumMod val="85000"/>
                  <a:lumOff val="15000"/>
                </a:prstClr>
              </a:solidFill>
            </a:endParaRPr>
          </a:p>
        </p:txBody>
      </p:sp>
      <p:sp>
        <p:nvSpPr>
          <p:cNvPr id="14" name="Notched Right Arrow 13"/>
          <p:cNvSpPr/>
          <p:nvPr/>
        </p:nvSpPr>
        <p:spPr>
          <a:xfrm>
            <a:off x="3200400" y="2695958"/>
            <a:ext cx="5943600" cy="3010301"/>
          </a:xfrm>
          <a:custGeom>
            <a:avLst/>
            <a:gdLst>
              <a:gd name="connsiteX0" fmla="*/ 0 w 2438400"/>
              <a:gd name="connsiteY0" fmla="*/ 457200 h 1828800"/>
              <a:gd name="connsiteX1" fmla="*/ 1524000 w 2438400"/>
              <a:gd name="connsiteY1" fmla="*/ 457200 h 1828800"/>
              <a:gd name="connsiteX2" fmla="*/ 1524000 w 2438400"/>
              <a:gd name="connsiteY2" fmla="*/ 0 h 1828800"/>
              <a:gd name="connsiteX3" fmla="*/ 2438400 w 2438400"/>
              <a:gd name="connsiteY3" fmla="*/ 914400 h 1828800"/>
              <a:gd name="connsiteX4" fmla="*/ 1524000 w 2438400"/>
              <a:gd name="connsiteY4" fmla="*/ 1828800 h 1828800"/>
              <a:gd name="connsiteX5" fmla="*/ 1524000 w 2438400"/>
              <a:gd name="connsiteY5" fmla="*/ 1371600 h 1828800"/>
              <a:gd name="connsiteX6" fmla="*/ 0 w 2438400"/>
              <a:gd name="connsiteY6" fmla="*/ 1371600 h 1828800"/>
              <a:gd name="connsiteX7" fmla="*/ 457200 w 2438400"/>
              <a:gd name="connsiteY7" fmla="*/ 914400 h 1828800"/>
              <a:gd name="connsiteX8" fmla="*/ 0 w 2438400"/>
              <a:gd name="connsiteY8" fmla="*/ 457200 h 1828800"/>
              <a:gd name="connsiteX0" fmla="*/ 437949 w 2876349"/>
              <a:gd name="connsiteY0" fmla="*/ 457200 h 1828800"/>
              <a:gd name="connsiteX1" fmla="*/ 1961949 w 2876349"/>
              <a:gd name="connsiteY1" fmla="*/ 457200 h 1828800"/>
              <a:gd name="connsiteX2" fmla="*/ 1961949 w 2876349"/>
              <a:gd name="connsiteY2" fmla="*/ 0 h 1828800"/>
              <a:gd name="connsiteX3" fmla="*/ 2876349 w 2876349"/>
              <a:gd name="connsiteY3" fmla="*/ 914400 h 1828800"/>
              <a:gd name="connsiteX4" fmla="*/ 1961949 w 2876349"/>
              <a:gd name="connsiteY4" fmla="*/ 1828800 h 1828800"/>
              <a:gd name="connsiteX5" fmla="*/ 1961949 w 2876349"/>
              <a:gd name="connsiteY5" fmla="*/ 1371600 h 1828800"/>
              <a:gd name="connsiteX6" fmla="*/ 437949 w 2876349"/>
              <a:gd name="connsiteY6" fmla="*/ 1371600 h 1828800"/>
              <a:gd name="connsiteX7" fmla="*/ 0 w 2876349"/>
              <a:gd name="connsiteY7" fmla="*/ 924025 h 1828800"/>
              <a:gd name="connsiteX8" fmla="*/ 437949 w 2876349"/>
              <a:gd name="connsiteY8" fmla="*/ 457200 h 1828800"/>
              <a:gd name="connsiteX0" fmla="*/ 308885 w 2747285"/>
              <a:gd name="connsiteY0" fmla="*/ 457200 h 1828800"/>
              <a:gd name="connsiteX1" fmla="*/ 1832885 w 2747285"/>
              <a:gd name="connsiteY1" fmla="*/ 457200 h 1828800"/>
              <a:gd name="connsiteX2" fmla="*/ 1832885 w 2747285"/>
              <a:gd name="connsiteY2" fmla="*/ 0 h 1828800"/>
              <a:gd name="connsiteX3" fmla="*/ 2747285 w 2747285"/>
              <a:gd name="connsiteY3" fmla="*/ 914400 h 1828800"/>
              <a:gd name="connsiteX4" fmla="*/ 1832885 w 2747285"/>
              <a:gd name="connsiteY4" fmla="*/ 1828800 h 1828800"/>
              <a:gd name="connsiteX5" fmla="*/ 1832885 w 2747285"/>
              <a:gd name="connsiteY5" fmla="*/ 1371600 h 1828800"/>
              <a:gd name="connsiteX6" fmla="*/ 308885 w 2747285"/>
              <a:gd name="connsiteY6" fmla="*/ 1371600 h 1828800"/>
              <a:gd name="connsiteX7" fmla="*/ 0 w 2747285"/>
              <a:gd name="connsiteY7" fmla="*/ 914399 h 1828800"/>
              <a:gd name="connsiteX8" fmla="*/ 308885 w 2747285"/>
              <a:gd name="connsiteY8" fmla="*/ 457200 h 1828800"/>
              <a:gd name="connsiteX0" fmla="*/ 369721 w 2808121"/>
              <a:gd name="connsiteY0" fmla="*/ 457200 h 1828800"/>
              <a:gd name="connsiteX1" fmla="*/ 1893721 w 2808121"/>
              <a:gd name="connsiteY1" fmla="*/ 457200 h 1828800"/>
              <a:gd name="connsiteX2" fmla="*/ 1893721 w 2808121"/>
              <a:gd name="connsiteY2" fmla="*/ 0 h 1828800"/>
              <a:gd name="connsiteX3" fmla="*/ 2808121 w 2808121"/>
              <a:gd name="connsiteY3" fmla="*/ 914400 h 1828800"/>
              <a:gd name="connsiteX4" fmla="*/ 1893721 w 2808121"/>
              <a:gd name="connsiteY4" fmla="*/ 1828800 h 1828800"/>
              <a:gd name="connsiteX5" fmla="*/ 1893721 w 2808121"/>
              <a:gd name="connsiteY5" fmla="*/ 1371600 h 1828800"/>
              <a:gd name="connsiteX6" fmla="*/ 369721 w 2808121"/>
              <a:gd name="connsiteY6" fmla="*/ 1371600 h 1828800"/>
              <a:gd name="connsiteX7" fmla="*/ 0 w 2808121"/>
              <a:gd name="connsiteY7" fmla="*/ 908071 h 1828800"/>
              <a:gd name="connsiteX8" fmla="*/ 369721 w 2808121"/>
              <a:gd name="connsiteY8" fmla="*/ 457200 h 1828800"/>
              <a:gd name="connsiteX0" fmla="*/ 360361 w 2808121"/>
              <a:gd name="connsiteY0" fmla="*/ 457200 h 1828800"/>
              <a:gd name="connsiteX1" fmla="*/ 1893721 w 2808121"/>
              <a:gd name="connsiteY1" fmla="*/ 457200 h 1828800"/>
              <a:gd name="connsiteX2" fmla="*/ 1893721 w 2808121"/>
              <a:gd name="connsiteY2" fmla="*/ 0 h 1828800"/>
              <a:gd name="connsiteX3" fmla="*/ 2808121 w 2808121"/>
              <a:gd name="connsiteY3" fmla="*/ 914400 h 1828800"/>
              <a:gd name="connsiteX4" fmla="*/ 1893721 w 2808121"/>
              <a:gd name="connsiteY4" fmla="*/ 1828800 h 1828800"/>
              <a:gd name="connsiteX5" fmla="*/ 1893721 w 2808121"/>
              <a:gd name="connsiteY5" fmla="*/ 1371600 h 1828800"/>
              <a:gd name="connsiteX6" fmla="*/ 369721 w 2808121"/>
              <a:gd name="connsiteY6" fmla="*/ 1371600 h 1828800"/>
              <a:gd name="connsiteX7" fmla="*/ 0 w 2808121"/>
              <a:gd name="connsiteY7" fmla="*/ 908071 h 1828800"/>
              <a:gd name="connsiteX8" fmla="*/ 360361 w 2808121"/>
              <a:gd name="connsiteY8" fmla="*/ 457200 h 1828800"/>
              <a:gd name="connsiteX0" fmla="*/ 360361 w 2808121"/>
              <a:gd name="connsiteY0" fmla="*/ 457200 h 1828800"/>
              <a:gd name="connsiteX1" fmla="*/ 1893721 w 2808121"/>
              <a:gd name="connsiteY1" fmla="*/ 324312 h 1828800"/>
              <a:gd name="connsiteX2" fmla="*/ 1893721 w 2808121"/>
              <a:gd name="connsiteY2" fmla="*/ 0 h 1828800"/>
              <a:gd name="connsiteX3" fmla="*/ 2808121 w 2808121"/>
              <a:gd name="connsiteY3" fmla="*/ 914400 h 1828800"/>
              <a:gd name="connsiteX4" fmla="*/ 1893721 w 2808121"/>
              <a:gd name="connsiteY4" fmla="*/ 1828800 h 1828800"/>
              <a:gd name="connsiteX5" fmla="*/ 1893721 w 2808121"/>
              <a:gd name="connsiteY5" fmla="*/ 1371600 h 1828800"/>
              <a:gd name="connsiteX6" fmla="*/ 369721 w 2808121"/>
              <a:gd name="connsiteY6" fmla="*/ 1371600 h 1828800"/>
              <a:gd name="connsiteX7" fmla="*/ 0 w 2808121"/>
              <a:gd name="connsiteY7" fmla="*/ 908071 h 1828800"/>
              <a:gd name="connsiteX8" fmla="*/ 360361 w 2808121"/>
              <a:gd name="connsiteY8" fmla="*/ 457200 h 1828800"/>
              <a:gd name="connsiteX0" fmla="*/ 467995 w 2808121"/>
              <a:gd name="connsiteY0" fmla="*/ 317983 h 1828800"/>
              <a:gd name="connsiteX1" fmla="*/ 1893721 w 2808121"/>
              <a:gd name="connsiteY1" fmla="*/ 324312 h 1828800"/>
              <a:gd name="connsiteX2" fmla="*/ 1893721 w 2808121"/>
              <a:gd name="connsiteY2" fmla="*/ 0 h 1828800"/>
              <a:gd name="connsiteX3" fmla="*/ 2808121 w 2808121"/>
              <a:gd name="connsiteY3" fmla="*/ 914400 h 1828800"/>
              <a:gd name="connsiteX4" fmla="*/ 1893721 w 2808121"/>
              <a:gd name="connsiteY4" fmla="*/ 1828800 h 1828800"/>
              <a:gd name="connsiteX5" fmla="*/ 1893721 w 2808121"/>
              <a:gd name="connsiteY5" fmla="*/ 1371600 h 1828800"/>
              <a:gd name="connsiteX6" fmla="*/ 369721 w 2808121"/>
              <a:gd name="connsiteY6" fmla="*/ 1371600 h 1828800"/>
              <a:gd name="connsiteX7" fmla="*/ 0 w 2808121"/>
              <a:gd name="connsiteY7" fmla="*/ 908071 h 1828800"/>
              <a:gd name="connsiteX8" fmla="*/ 467995 w 2808121"/>
              <a:gd name="connsiteY8" fmla="*/ 317983 h 1828800"/>
              <a:gd name="connsiteX0" fmla="*/ 467995 w 2808121"/>
              <a:gd name="connsiteY0" fmla="*/ 317983 h 1828800"/>
              <a:gd name="connsiteX1" fmla="*/ 1898401 w 2808121"/>
              <a:gd name="connsiteY1" fmla="*/ 501497 h 1828800"/>
              <a:gd name="connsiteX2" fmla="*/ 1893721 w 2808121"/>
              <a:gd name="connsiteY2" fmla="*/ 0 h 1828800"/>
              <a:gd name="connsiteX3" fmla="*/ 2808121 w 2808121"/>
              <a:gd name="connsiteY3" fmla="*/ 914400 h 1828800"/>
              <a:gd name="connsiteX4" fmla="*/ 1893721 w 2808121"/>
              <a:gd name="connsiteY4" fmla="*/ 1828800 h 1828800"/>
              <a:gd name="connsiteX5" fmla="*/ 1893721 w 2808121"/>
              <a:gd name="connsiteY5" fmla="*/ 1371600 h 1828800"/>
              <a:gd name="connsiteX6" fmla="*/ 369721 w 2808121"/>
              <a:gd name="connsiteY6" fmla="*/ 1371600 h 1828800"/>
              <a:gd name="connsiteX7" fmla="*/ 0 w 2808121"/>
              <a:gd name="connsiteY7" fmla="*/ 908071 h 1828800"/>
              <a:gd name="connsiteX8" fmla="*/ 467995 w 2808121"/>
              <a:gd name="connsiteY8" fmla="*/ 317983 h 1828800"/>
              <a:gd name="connsiteX0" fmla="*/ 327604 w 2808121"/>
              <a:gd name="connsiteY0" fmla="*/ 495168 h 1828800"/>
              <a:gd name="connsiteX1" fmla="*/ 1898401 w 2808121"/>
              <a:gd name="connsiteY1" fmla="*/ 501497 h 1828800"/>
              <a:gd name="connsiteX2" fmla="*/ 1893721 w 2808121"/>
              <a:gd name="connsiteY2" fmla="*/ 0 h 1828800"/>
              <a:gd name="connsiteX3" fmla="*/ 2808121 w 2808121"/>
              <a:gd name="connsiteY3" fmla="*/ 914400 h 1828800"/>
              <a:gd name="connsiteX4" fmla="*/ 1893721 w 2808121"/>
              <a:gd name="connsiteY4" fmla="*/ 1828800 h 1828800"/>
              <a:gd name="connsiteX5" fmla="*/ 1893721 w 2808121"/>
              <a:gd name="connsiteY5" fmla="*/ 1371600 h 1828800"/>
              <a:gd name="connsiteX6" fmla="*/ 369721 w 2808121"/>
              <a:gd name="connsiteY6" fmla="*/ 1371600 h 1828800"/>
              <a:gd name="connsiteX7" fmla="*/ 0 w 2808121"/>
              <a:gd name="connsiteY7" fmla="*/ 908071 h 1828800"/>
              <a:gd name="connsiteX8" fmla="*/ 327604 w 2808121"/>
              <a:gd name="connsiteY8" fmla="*/ 495168 h 1828800"/>
              <a:gd name="connsiteX0" fmla="*/ 355683 w 2808121"/>
              <a:gd name="connsiteY0" fmla="*/ 495168 h 1828800"/>
              <a:gd name="connsiteX1" fmla="*/ 1898401 w 2808121"/>
              <a:gd name="connsiteY1" fmla="*/ 501497 h 1828800"/>
              <a:gd name="connsiteX2" fmla="*/ 1893721 w 2808121"/>
              <a:gd name="connsiteY2" fmla="*/ 0 h 1828800"/>
              <a:gd name="connsiteX3" fmla="*/ 2808121 w 2808121"/>
              <a:gd name="connsiteY3" fmla="*/ 914400 h 1828800"/>
              <a:gd name="connsiteX4" fmla="*/ 1893721 w 2808121"/>
              <a:gd name="connsiteY4" fmla="*/ 1828800 h 1828800"/>
              <a:gd name="connsiteX5" fmla="*/ 1893721 w 2808121"/>
              <a:gd name="connsiteY5" fmla="*/ 1371600 h 1828800"/>
              <a:gd name="connsiteX6" fmla="*/ 369721 w 2808121"/>
              <a:gd name="connsiteY6" fmla="*/ 1371600 h 1828800"/>
              <a:gd name="connsiteX7" fmla="*/ 0 w 2808121"/>
              <a:gd name="connsiteY7" fmla="*/ 908071 h 1828800"/>
              <a:gd name="connsiteX8" fmla="*/ 355683 w 2808121"/>
              <a:gd name="connsiteY8" fmla="*/ 495168 h 1828800"/>
              <a:gd name="connsiteX0" fmla="*/ 355683 w 2808121"/>
              <a:gd name="connsiteY0" fmla="*/ 495168 h 1828800"/>
              <a:gd name="connsiteX1" fmla="*/ 1898401 w 2808121"/>
              <a:gd name="connsiteY1" fmla="*/ 501497 h 1828800"/>
              <a:gd name="connsiteX2" fmla="*/ 1893721 w 2808121"/>
              <a:gd name="connsiteY2" fmla="*/ 0 h 1828800"/>
              <a:gd name="connsiteX3" fmla="*/ 2808121 w 2808121"/>
              <a:gd name="connsiteY3" fmla="*/ 914400 h 1828800"/>
              <a:gd name="connsiteX4" fmla="*/ 1893721 w 2808121"/>
              <a:gd name="connsiteY4" fmla="*/ 1828800 h 1828800"/>
              <a:gd name="connsiteX5" fmla="*/ 1893721 w 2808121"/>
              <a:gd name="connsiteY5" fmla="*/ 1371600 h 1828800"/>
              <a:gd name="connsiteX6" fmla="*/ 336963 w 2808121"/>
              <a:gd name="connsiteY6" fmla="*/ 1308320 h 1828800"/>
              <a:gd name="connsiteX7" fmla="*/ 0 w 2808121"/>
              <a:gd name="connsiteY7" fmla="*/ 908071 h 1828800"/>
              <a:gd name="connsiteX8" fmla="*/ 355683 w 2808121"/>
              <a:gd name="connsiteY8" fmla="*/ 495168 h 1828800"/>
              <a:gd name="connsiteX0" fmla="*/ 355683 w 2808121"/>
              <a:gd name="connsiteY0" fmla="*/ 495168 h 1828800"/>
              <a:gd name="connsiteX1" fmla="*/ 1898401 w 2808121"/>
              <a:gd name="connsiteY1" fmla="*/ 501497 h 1828800"/>
              <a:gd name="connsiteX2" fmla="*/ 1893721 w 2808121"/>
              <a:gd name="connsiteY2" fmla="*/ 0 h 1828800"/>
              <a:gd name="connsiteX3" fmla="*/ 2808121 w 2808121"/>
              <a:gd name="connsiteY3" fmla="*/ 914400 h 1828800"/>
              <a:gd name="connsiteX4" fmla="*/ 1893721 w 2808121"/>
              <a:gd name="connsiteY4" fmla="*/ 1828800 h 1828800"/>
              <a:gd name="connsiteX5" fmla="*/ 1893721 w 2808121"/>
              <a:gd name="connsiteY5" fmla="*/ 1339960 h 1828800"/>
              <a:gd name="connsiteX6" fmla="*/ 336963 w 2808121"/>
              <a:gd name="connsiteY6" fmla="*/ 1308320 h 1828800"/>
              <a:gd name="connsiteX7" fmla="*/ 0 w 2808121"/>
              <a:gd name="connsiteY7" fmla="*/ 908071 h 1828800"/>
              <a:gd name="connsiteX8" fmla="*/ 355683 w 2808121"/>
              <a:gd name="connsiteY8" fmla="*/ 495168 h 1828800"/>
              <a:gd name="connsiteX0" fmla="*/ 355683 w 2808121"/>
              <a:gd name="connsiteY0" fmla="*/ 495168 h 1828800"/>
              <a:gd name="connsiteX1" fmla="*/ 1898401 w 2808121"/>
              <a:gd name="connsiteY1" fmla="*/ 501497 h 1828800"/>
              <a:gd name="connsiteX2" fmla="*/ 1893721 w 2808121"/>
              <a:gd name="connsiteY2" fmla="*/ 0 h 1828800"/>
              <a:gd name="connsiteX3" fmla="*/ 2808121 w 2808121"/>
              <a:gd name="connsiteY3" fmla="*/ 914400 h 1828800"/>
              <a:gd name="connsiteX4" fmla="*/ 1893721 w 2808121"/>
              <a:gd name="connsiteY4" fmla="*/ 1828800 h 1828800"/>
              <a:gd name="connsiteX5" fmla="*/ 1889042 w 2808121"/>
              <a:gd name="connsiteY5" fmla="*/ 1320976 h 1828800"/>
              <a:gd name="connsiteX6" fmla="*/ 336963 w 2808121"/>
              <a:gd name="connsiteY6" fmla="*/ 1308320 h 1828800"/>
              <a:gd name="connsiteX7" fmla="*/ 0 w 2808121"/>
              <a:gd name="connsiteY7" fmla="*/ 908071 h 1828800"/>
              <a:gd name="connsiteX8" fmla="*/ 355683 w 2808121"/>
              <a:gd name="connsiteY8" fmla="*/ 495168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8121" h="1828800">
                <a:moveTo>
                  <a:pt x="355683" y="495168"/>
                </a:moveTo>
                <a:lnTo>
                  <a:pt x="1898401" y="501497"/>
                </a:lnTo>
                <a:lnTo>
                  <a:pt x="1893721" y="0"/>
                </a:lnTo>
                <a:lnTo>
                  <a:pt x="2808121" y="914400"/>
                </a:lnTo>
                <a:lnTo>
                  <a:pt x="1893721" y="1828800"/>
                </a:lnTo>
                <a:cubicBezTo>
                  <a:pt x="1892161" y="1659525"/>
                  <a:pt x="1890602" y="1490251"/>
                  <a:pt x="1889042" y="1320976"/>
                </a:cubicBezTo>
                <a:lnTo>
                  <a:pt x="336963" y="1308320"/>
                </a:lnTo>
                <a:lnTo>
                  <a:pt x="0" y="908071"/>
                </a:lnTo>
                <a:lnTo>
                  <a:pt x="355683" y="495168"/>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prstClr val="black"/>
                </a:solidFill>
              </a:rPr>
              <a:t>Managing the politics of Evaluation</a:t>
            </a:r>
            <a:endParaRPr lang="en-US" sz="2400" b="1" dirty="0">
              <a:solidFill>
                <a:prstClr val="black"/>
              </a:solidFill>
            </a:endParaRPr>
          </a:p>
        </p:txBody>
      </p:sp>
      <p:sp>
        <p:nvSpPr>
          <p:cNvPr id="6" name="Down Arrow 5"/>
          <p:cNvSpPr/>
          <p:nvPr/>
        </p:nvSpPr>
        <p:spPr>
          <a:xfrm>
            <a:off x="1852562" y="1219200"/>
            <a:ext cx="2262238" cy="2743200"/>
          </a:xfrm>
          <a:prstGeom prst="downArrow">
            <a:avLst>
              <a:gd name="adj1" fmla="val 69969"/>
              <a:gd name="adj2" fmla="val 40417"/>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prstClr val="black">
                    <a:lumMod val="85000"/>
                    <a:lumOff val="15000"/>
                  </a:prstClr>
                </a:solidFill>
              </a:rPr>
              <a:t>Engage</a:t>
            </a:r>
            <a:r>
              <a:rPr lang="en-US" sz="2400" dirty="0" smtClean="0">
                <a:solidFill>
                  <a:prstClr val="black">
                    <a:lumMod val="85000"/>
                    <a:lumOff val="15000"/>
                  </a:prstClr>
                </a:solidFill>
              </a:rPr>
              <a:t> </a:t>
            </a:r>
            <a:r>
              <a:rPr lang="en-US" sz="2400" b="1" dirty="0" smtClean="0">
                <a:solidFill>
                  <a:prstClr val="black">
                    <a:lumMod val="85000"/>
                    <a:lumOff val="15000"/>
                  </a:prstClr>
                </a:solidFill>
              </a:rPr>
              <a:t>Leadership</a:t>
            </a:r>
            <a:endParaRPr lang="en-US" sz="2400" b="1" dirty="0">
              <a:solidFill>
                <a:prstClr val="black">
                  <a:lumMod val="85000"/>
                  <a:lumOff val="15000"/>
                </a:prstClr>
              </a:solidFill>
            </a:endParaRPr>
          </a:p>
        </p:txBody>
      </p:sp>
      <p:sp>
        <p:nvSpPr>
          <p:cNvPr id="17" name="TextBox 16"/>
          <p:cNvSpPr txBox="1"/>
          <p:nvPr/>
        </p:nvSpPr>
        <p:spPr>
          <a:xfrm>
            <a:off x="4191000" y="2372792"/>
            <a:ext cx="1752600" cy="646331"/>
          </a:xfrm>
          <a:prstGeom prst="rect">
            <a:avLst/>
          </a:prstGeom>
          <a:noFill/>
        </p:spPr>
        <p:txBody>
          <a:bodyPr wrap="square" rtlCol="0">
            <a:spAutoFit/>
          </a:bodyPr>
          <a:lstStyle/>
          <a:p>
            <a:pPr algn="ctr"/>
            <a:r>
              <a:rPr lang="en-US" dirty="0" smtClean="0">
                <a:solidFill>
                  <a:prstClr val="black"/>
                </a:solidFill>
              </a:rPr>
              <a:t>Organizational Politics</a:t>
            </a:r>
            <a:endParaRPr lang="en-US" dirty="0">
              <a:solidFill>
                <a:prstClr val="black"/>
              </a:solidFill>
            </a:endParaRPr>
          </a:p>
        </p:txBody>
      </p:sp>
      <p:sp>
        <p:nvSpPr>
          <p:cNvPr id="7" name="Up Arrow 6"/>
          <p:cNvSpPr/>
          <p:nvPr/>
        </p:nvSpPr>
        <p:spPr>
          <a:xfrm>
            <a:off x="1890662" y="4296076"/>
            <a:ext cx="2186038" cy="2540267"/>
          </a:xfrm>
          <a:prstGeom prst="upArrow">
            <a:avLst>
              <a:gd name="adj1" fmla="val 71833"/>
              <a:gd name="adj2" fmla="val 44276"/>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prstClr val="black">
                    <a:lumMod val="85000"/>
                    <a:lumOff val="15000"/>
                  </a:prstClr>
                </a:solidFill>
              </a:rPr>
              <a:t>Develop Resources</a:t>
            </a:r>
            <a:endParaRPr lang="en-US" sz="2400" b="1" dirty="0">
              <a:solidFill>
                <a:prstClr val="black">
                  <a:lumMod val="85000"/>
                  <a:lumOff val="15000"/>
                </a:prstClr>
              </a:solidFill>
            </a:endParaRPr>
          </a:p>
        </p:txBody>
      </p:sp>
    </p:spTree>
    <p:extLst>
      <p:ext uri="{BB962C8B-B14F-4D97-AF65-F5344CB8AC3E}">
        <p14:creationId xmlns:p14="http://schemas.microsoft.com/office/powerpoint/2010/main" val="3292762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8229600" cy="810643"/>
          </a:xfrm>
        </p:spPr>
        <p:txBody>
          <a:bodyPr/>
          <a:lstStyle/>
          <a:p>
            <a:r>
              <a:rPr lang="en-US" dirty="0" smtClean="0"/>
              <a:t>Three Strategies</a:t>
            </a:r>
            <a:endParaRPr lang="en-US" dirty="0"/>
          </a:p>
        </p:txBody>
      </p:sp>
      <p:sp>
        <p:nvSpPr>
          <p:cNvPr id="16" name="Oval 15"/>
          <p:cNvSpPr/>
          <p:nvPr/>
        </p:nvSpPr>
        <p:spPr>
          <a:xfrm>
            <a:off x="41709" y="1338714"/>
            <a:ext cx="6629400" cy="5497629"/>
          </a:xfrm>
          <a:prstGeom prst="ellipse">
            <a:avLst/>
          </a:prstGeom>
          <a:solidFill>
            <a:srgbClr val="FFDB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Right Arrow 3"/>
          <p:cNvSpPr/>
          <p:nvPr/>
        </p:nvSpPr>
        <p:spPr>
          <a:xfrm>
            <a:off x="41709" y="3234891"/>
            <a:ext cx="2701491" cy="1860018"/>
          </a:xfrm>
          <a:prstGeom prst="rightArrow">
            <a:avLst>
              <a:gd name="adj1" fmla="val 76166"/>
              <a:gd name="adj2" fmla="val 56993"/>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prstClr val="black">
                    <a:lumMod val="85000"/>
                    <a:lumOff val="15000"/>
                  </a:prstClr>
                </a:solidFill>
              </a:rPr>
              <a:t>Position Yourself</a:t>
            </a:r>
            <a:endParaRPr lang="en-US" sz="2400" b="1" dirty="0">
              <a:solidFill>
                <a:prstClr val="black">
                  <a:lumMod val="85000"/>
                  <a:lumOff val="15000"/>
                </a:prstClr>
              </a:solidFill>
            </a:endParaRPr>
          </a:p>
        </p:txBody>
      </p:sp>
      <p:sp>
        <p:nvSpPr>
          <p:cNvPr id="14" name="Notched Right Arrow 13"/>
          <p:cNvSpPr/>
          <p:nvPr/>
        </p:nvSpPr>
        <p:spPr>
          <a:xfrm>
            <a:off x="3200400" y="2695958"/>
            <a:ext cx="5943600" cy="3010301"/>
          </a:xfrm>
          <a:custGeom>
            <a:avLst/>
            <a:gdLst>
              <a:gd name="connsiteX0" fmla="*/ 0 w 2438400"/>
              <a:gd name="connsiteY0" fmla="*/ 457200 h 1828800"/>
              <a:gd name="connsiteX1" fmla="*/ 1524000 w 2438400"/>
              <a:gd name="connsiteY1" fmla="*/ 457200 h 1828800"/>
              <a:gd name="connsiteX2" fmla="*/ 1524000 w 2438400"/>
              <a:gd name="connsiteY2" fmla="*/ 0 h 1828800"/>
              <a:gd name="connsiteX3" fmla="*/ 2438400 w 2438400"/>
              <a:gd name="connsiteY3" fmla="*/ 914400 h 1828800"/>
              <a:gd name="connsiteX4" fmla="*/ 1524000 w 2438400"/>
              <a:gd name="connsiteY4" fmla="*/ 1828800 h 1828800"/>
              <a:gd name="connsiteX5" fmla="*/ 1524000 w 2438400"/>
              <a:gd name="connsiteY5" fmla="*/ 1371600 h 1828800"/>
              <a:gd name="connsiteX6" fmla="*/ 0 w 2438400"/>
              <a:gd name="connsiteY6" fmla="*/ 1371600 h 1828800"/>
              <a:gd name="connsiteX7" fmla="*/ 457200 w 2438400"/>
              <a:gd name="connsiteY7" fmla="*/ 914400 h 1828800"/>
              <a:gd name="connsiteX8" fmla="*/ 0 w 2438400"/>
              <a:gd name="connsiteY8" fmla="*/ 457200 h 1828800"/>
              <a:gd name="connsiteX0" fmla="*/ 437949 w 2876349"/>
              <a:gd name="connsiteY0" fmla="*/ 457200 h 1828800"/>
              <a:gd name="connsiteX1" fmla="*/ 1961949 w 2876349"/>
              <a:gd name="connsiteY1" fmla="*/ 457200 h 1828800"/>
              <a:gd name="connsiteX2" fmla="*/ 1961949 w 2876349"/>
              <a:gd name="connsiteY2" fmla="*/ 0 h 1828800"/>
              <a:gd name="connsiteX3" fmla="*/ 2876349 w 2876349"/>
              <a:gd name="connsiteY3" fmla="*/ 914400 h 1828800"/>
              <a:gd name="connsiteX4" fmla="*/ 1961949 w 2876349"/>
              <a:gd name="connsiteY4" fmla="*/ 1828800 h 1828800"/>
              <a:gd name="connsiteX5" fmla="*/ 1961949 w 2876349"/>
              <a:gd name="connsiteY5" fmla="*/ 1371600 h 1828800"/>
              <a:gd name="connsiteX6" fmla="*/ 437949 w 2876349"/>
              <a:gd name="connsiteY6" fmla="*/ 1371600 h 1828800"/>
              <a:gd name="connsiteX7" fmla="*/ 0 w 2876349"/>
              <a:gd name="connsiteY7" fmla="*/ 924025 h 1828800"/>
              <a:gd name="connsiteX8" fmla="*/ 437949 w 2876349"/>
              <a:gd name="connsiteY8" fmla="*/ 457200 h 1828800"/>
              <a:gd name="connsiteX0" fmla="*/ 308885 w 2747285"/>
              <a:gd name="connsiteY0" fmla="*/ 457200 h 1828800"/>
              <a:gd name="connsiteX1" fmla="*/ 1832885 w 2747285"/>
              <a:gd name="connsiteY1" fmla="*/ 457200 h 1828800"/>
              <a:gd name="connsiteX2" fmla="*/ 1832885 w 2747285"/>
              <a:gd name="connsiteY2" fmla="*/ 0 h 1828800"/>
              <a:gd name="connsiteX3" fmla="*/ 2747285 w 2747285"/>
              <a:gd name="connsiteY3" fmla="*/ 914400 h 1828800"/>
              <a:gd name="connsiteX4" fmla="*/ 1832885 w 2747285"/>
              <a:gd name="connsiteY4" fmla="*/ 1828800 h 1828800"/>
              <a:gd name="connsiteX5" fmla="*/ 1832885 w 2747285"/>
              <a:gd name="connsiteY5" fmla="*/ 1371600 h 1828800"/>
              <a:gd name="connsiteX6" fmla="*/ 308885 w 2747285"/>
              <a:gd name="connsiteY6" fmla="*/ 1371600 h 1828800"/>
              <a:gd name="connsiteX7" fmla="*/ 0 w 2747285"/>
              <a:gd name="connsiteY7" fmla="*/ 914399 h 1828800"/>
              <a:gd name="connsiteX8" fmla="*/ 308885 w 2747285"/>
              <a:gd name="connsiteY8" fmla="*/ 457200 h 1828800"/>
              <a:gd name="connsiteX0" fmla="*/ 369721 w 2808121"/>
              <a:gd name="connsiteY0" fmla="*/ 457200 h 1828800"/>
              <a:gd name="connsiteX1" fmla="*/ 1893721 w 2808121"/>
              <a:gd name="connsiteY1" fmla="*/ 457200 h 1828800"/>
              <a:gd name="connsiteX2" fmla="*/ 1893721 w 2808121"/>
              <a:gd name="connsiteY2" fmla="*/ 0 h 1828800"/>
              <a:gd name="connsiteX3" fmla="*/ 2808121 w 2808121"/>
              <a:gd name="connsiteY3" fmla="*/ 914400 h 1828800"/>
              <a:gd name="connsiteX4" fmla="*/ 1893721 w 2808121"/>
              <a:gd name="connsiteY4" fmla="*/ 1828800 h 1828800"/>
              <a:gd name="connsiteX5" fmla="*/ 1893721 w 2808121"/>
              <a:gd name="connsiteY5" fmla="*/ 1371600 h 1828800"/>
              <a:gd name="connsiteX6" fmla="*/ 369721 w 2808121"/>
              <a:gd name="connsiteY6" fmla="*/ 1371600 h 1828800"/>
              <a:gd name="connsiteX7" fmla="*/ 0 w 2808121"/>
              <a:gd name="connsiteY7" fmla="*/ 908071 h 1828800"/>
              <a:gd name="connsiteX8" fmla="*/ 369721 w 2808121"/>
              <a:gd name="connsiteY8" fmla="*/ 457200 h 1828800"/>
              <a:gd name="connsiteX0" fmla="*/ 360361 w 2808121"/>
              <a:gd name="connsiteY0" fmla="*/ 457200 h 1828800"/>
              <a:gd name="connsiteX1" fmla="*/ 1893721 w 2808121"/>
              <a:gd name="connsiteY1" fmla="*/ 457200 h 1828800"/>
              <a:gd name="connsiteX2" fmla="*/ 1893721 w 2808121"/>
              <a:gd name="connsiteY2" fmla="*/ 0 h 1828800"/>
              <a:gd name="connsiteX3" fmla="*/ 2808121 w 2808121"/>
              <a:gd name="connsiteY3" fmla="*/ 914400 h 1828800"/>
              <a:gd name="connsiteX4" fmla="*/ 1893721 w 2808121"/>
              <a:gd name="connsiteY4" fmla="*/ 1828800 h 1828800"/>
              <a:gd name="connsiteX5" fmla="*/ 1893721 w 2808121"/>
              <a:gd name="connsiteY5" fmla="*/ 1371600 h 1828800"/>
              <a:gd name="connsiteX6" fmla="*/ 369721 w 2808121"/>
              <a:gd name="connsiteY6" fmla="*/ 1371600 h 1828800"/>
              <a:gd name="connsiteX7" fmla="*/ 0 w 2808121"/>
              <a:gd name="connsiteY7" fmla="*/ 908071 h 1828800"/>
              <a:gd name="connsiteX8" fmla="*/ 360361 w 2808121"/>
              <a:gd name="connsiteY8" fmla="*/ 457200 h 1828800"/>
              <a:gd name="connsiteX0" fmla="*/ 360361 w 2808121"/>
              <a:gd name="connsiteY0" fmla="*/ 457200 h 1828800"/>
              <a:gd name="connsiteX1" fmla="*/ 1893721 w 2808121"/>
              <a:gd name="connsiteY1" fmla="*/ 324312 h 1828800"/>
              <a:gd name="connsiteX2" fmla="*/ 1893721 w 2808121"/>
              <a:gd name="connsiteY2" fmla="*/ 0 h 1828800"/>
              <a:gd name="connsiteX3" fmla="*/ 2808121 w 2808121"/>
              <a:gd name="connsiteY3" fmla="*/ 914400 h 1828800"/>
              <a:gd name="connsiteX4" fmla="*/ 1893721 w 2808121"/>
              <a:gd name="connsiteY4" fmla="*/ 1828800 h 1828800"/>
              <a:gd name="connsiteX5" fmla="*/ 1893721 w 2808121"/>
              <a:gd name="connsiteY5" fmla="*/ 1371600 h 1828800"/>
              <a:gd name="connsiteX6" fmla="*/ 369721 w 2808121"/>
              <a:gd name="connsiteY6" fmla="*/ 1371600 h 1828800"/>
              <a:gd name="connsiteX7" fmla="*/ 0 w 2808121"/>
              <a:gd name="connsiteY7" fmla="*/ 908071 h 1828800"/>
              <a:gd name="connsiteX8" fmla="*/ 360361 w 2808121"/>
              <a:gd name="connsiteY8" fmla="*/ 457200 h 1828800"/>
              <a:gd name="connsiteX0" fmla="*/ 467995 w 2808121"/>
              <a:gd name="connsiteY0" fmla="*/ 317983 h 1828800"/>
              <a:gd name="connsiteX1" fmla="*/ 1893721 w 2808121"/>
              <a:gd name="connsiteY1" fmla="*/ 324312 h 1828800"/>
              <a:gd name="connsiteX2" fmla="*/ 1893721 w 2808121"/>
              <a:gd name="connsiteY2" fmla="*/ 0 h 1828800"/>
              <a:gd name="connsiteX3" fmla="*/ 2808121 w 2808121"/>
              <a:gd name="connsiteY3" fmla="*/ 914400 h 1828800"/>
              <a:gd name="connsiteX4" fmla="*/ 1893721 w 2808121"/>
              <a:gd name="connsiteY4" fmla="*/ 1828800 h 1828800"/>
              <a:gd name="connsiteX5" fmla="*/ 1893721 w 2808121"/>
              <a:gd name="connsiteY5" fmla="*/ 1371600 h 1828800"/>
              <a:gd name="connsiteX6" fmla="*/ 369721 w 2808121"/>
              <a:gd name="connsiteY6" fmla="*/ 1371600 h 1828800"/>
              <a:gd name="connsiteX7" fmla="*/ 0 w 2808121"/>
              <a:gd name="connsiteY7" fmla="*/ 908071 h 1828800"/>
              <a:gd name="connsiteX8" fmla="*/ 467995 w 2808121"/>
              <a:gd name="connsiteY8" fmla="*/ 317983 h 1828800"/>
              <a:gd name="connsiteX0" fmla="*/ 467995 w 2808121"/>
              <a:gd name="connsiteY0" fmla="*/ 317983 h 1828800"/>
              <a:gd name="connsiteX1" fmla="*/ 1898401 w 2808121"/>
              <a:gd name="connsiteY1" fmla="*/ 501497 h 1828800"/>
              <a:gd name="connsiteX2" fmla="*/ 1893721 w 2808121"/>
              <a:gd name="connsiteY2" fmla="*/ 0 h 1828800"/>
              <a:gd name="connsiteX3" fmla="*/ 2808121 w 2808121"/>
              <a:gd name="connsiteY3" fmla="*/ 914400 h 1828800"/>
              <a:gd name="connsiteX4" fmla="*/ 1893721 w 2808121"/>
              <a:gd name="connsiteY4" fmla="*/ 1828800 h 1828800"/>
              <a:gd name="connsiteX5" fmla="*/ 1893721 w 2808121"/>
              <a:gd name="connsiteY5" fmla="*/ 1371600 h 1828800"/>
              <a:gd name="connsiteX6" fmla="*/ 369721 w 2808121"/>
              <a:gd name="connsiteY6" fmla="*/ 1371600 h 1828800"/>
              <a:gd name="connsiteX7" fmla="*/ 0 w 2808121"/>
              <a:gd name="connsiteY7" fmla="*/ 908071 h 1828800"/>
              <a:gd name="connsiteX8" fmla="*/ 467995 w 2808121"/>
              <a:gd name="connsiteY8" fmla="*/ 317983 h 1828800"/>
              <a:gd name="connsiteX0" fmla="*/ 327604 w 2808121"/>
              <a:gd name="connsiteY0" fmla="*/ 495168 h 1828800"/>
              <a:gd name="connsiteX1" fmla="*/ 1898401 w 2808121"/>
              <a:gd name="connsiteY1" fmla="*/ 501497 h 1828800"/>
              <a:gd name="connsiteX2" fmla="*/ 1893721 w 2808121"/>
              <a:gd name="connsiteY2" fmla="*/ 0 h 1828800"/>
              <a:gd name="connsiteX3" fmla="*/ 2808121 w 2808121"/>
              <a:gd name="connsiteY3" fmla="*/ 914400 h 1828800"/>
              <a:gd name="connsiteX4" fmla="*/ 1893721 w 2808121"/>
              <a:gd name="connsiteY4" fmla="*/ 1828800 h 1828800"/>
              <a:gd name="connsiteX5" fmla="*/ 1893721 w 2808121"/>
              <a:gd name="connsiteY5" fmla="*/ 1371600 h 1828800"/>
              <a:gd name="connsiteX6" fmla="*/ 369721 w 2808121"/>
              <a:gd name="connsiteY6" fmla="*/ 1371600 h 1828800"/>
              <a:gd name="connsiteX7" fmla="*/ 0 w 2808121"/>
              <a:gd name="connsiteY7" fmla="*/ 908071 h 1828800"/>
              <a:gd name="connsiteX8" fmla="*/ 327604 w 2808121"/>
              <a:gd name="connsiteY8" fmla="*/ 495168 h 1828800"/>
              <a:gd name="connsiteX0" fmla="*/ 355683 w 2808121"/>
              <a:gd name="connsiteY0" fmla="*/ 495168 h 1828800"/>
              <a:gd name="connsiteX1" fmla="*/ 1898401 w 2808121"/>
              <a:gd name="connsiteY1" fmla="*/ 501497 h 1828800"/>
              <a:gd name="connsiteX2" fmla="*/ 1893721 w 2808121"/>
              <a:gd name="connsiteY2" fmla="*/ 0 h 1828800"/>
              <a:gd name="connsiteX3" fmla="*/ 2808121 w 2808121"/>
              <a:gd name="connsiteY3" fmla="*/ 914400 h 1828800"/>
              <a:gd name="connsiteX4" fmla="*/ 1893721 w 2808121"/>
              <a:gd name="connsiteY4" fmla="*/ 1828800 h 1828800"/>
              <a:gd name="connsiteX5" fmla="*/ 1893721 w 2808121"/>
              <a:gd name="connsiteY5" fmla="*/ 1371600 h 1828800"/>
              <a:gd name="connsiteX6" fmla="*/ 369721 w 2808121"/>
              <a:gd name="connsiteY6" fmla="*/ 1371600 h 1828800"/>
              <a:gd name="connsiteX7" fmla="*/ 0 w 2808121"/>
              <a:gd name="connsiteY7" fmla="*/ 908071 h 1828800"/>
              <a:gd name="connsiteX8" fmla="*/ 355683 w 2808121"/>
              <a:gd name="connsiteY8" fmla="*/ 495168 h 1828800"/>
              <a:gd name="connsiteX0" fmla="*/ 355683 w 2808121"/>
              <a:gd name="connsiteY0" fmla="*/ 495168 h 1828800"/>
              <a:gd name="connsiteX1" fmla="*/ 1898401 w 2808121"/>
              <a:gd name="connsiteY1" fmla="*/ 501497 h 1828800"/>
              <a:gd name="connsiteX2" fmla="*/ 1893721 w 2808121"/>
              <a:gd name="connsiteY2" fmla="*/ 0 h 1828800"/>
              <a:gd name="connsiteX3" fmla="*/ 2808121 w 2808121"/>
              <a:gd name="connsiteY3" fmla="*/ 914400 h 1828800"/>
              <a:gd name="connsiteX4" fmla="*/ 1893721 w 2808121"/>
              <a:gd name="connsiteY4" fmla="*/ 1828800 h 1828800"/>
              <a:gd name="connsiteX5" fmla="*/ 1893721 w 2808121"/>
              <a:gd name="connsiteY5" fmla="*/ 1371600 h 1828800"/>
              <a:gd name="connsiteX6" fmla="*/ 336963 w 2808121"/>
              <a:gd name="connsiteY6" fmla="*/ 1308320 h 1828800"/>
              <a:gd name="connsiteX7" fmla="*/ 0 w 2808121"/>
              <a:gd name="connsiteY7" fmla="*/ 908071 h 1828800"/>
              <a:gd name="connsiteX8" fmla="*/ 355683 w 2808121"/>
              <a:gd name="connsiteY8" fmla="*/ 495168 h 1828800"/>
              <a:gd name="connsiteX0" fmla="*/ 355683 w 2808121"/>
              <a:gd name="connsiteY0" fmla="*/ 495168 h 1828800"/>
              <a:gd name="connsiteX1" fmla="*/ 1898401 w 2808121"/>
              <a:gd name="connsiteY1" fmla="*/ 501497 h 1828800"/>
              <a:gd name="connsiteX2" fmla="*/ 1893721 w 2808121"/>
              <a:gd name="connsiteY2" fmla="*/ 0 h 1828800"/>
              <a:gd name="connsiteX3" fmla="*/ 2808121 w 2808121"/>
              <a:gd name="connsiteY3" fmla="*/ 914400 h 1828800"/>
              <a:gd name="connsiteX4" fmla="*/ 1893721 w 2808121"/>
              <a:gd name="connsiteY4" fmla="*/ 1828800 h 1828800"/>
              <a:gd name="connsiteX5" fmla="*/ 1893721 w 2808121"/>
              <a:gd name="connsiteY5" fmla="*/ 1339960 h 1828800"/>
              <a:gd name="connsiteX6" fmla="*/ 336963 w 2808121"/>
              <a:gd name="connsiteY6" fmla="*/ 1308320 h 1828800"/>
              <a:gd name="connsiteX7" fmla="*/ 0 w 2808121"/>
              <a:gd name="connsiteY7" fmla="*/ 908071 h 1828800"/>
              <a:gd name="connsiteX8" fmla="*/ 355683 w 2808121"/>
              <a:gd name="connsiteY8" fmla="*/ 495168 h 1828800"/>
              <a:gd name="connsiteX0" fmla="*/ 355683 w 2808121"/>
              <a:gd name="connsiteY0" fmla="*/ 495168 h 1828800"/>
              <a:gd name="connsiteX1" fmla="*/ 1898401 w 2808121"/>
              <a:gd name="connsiteY1" fmla="*/ 501497 h 1828800"/>
              <a:gd name="connsiteX2" fmla="*/ 1893721 w 2808121"/>
              <a:gd name="connsiteY2" fmla="*/ 0 h 1828800"/>
              <a:gd name="connsiteX3" fmla="*/ 2808121 w 2808121"/>
              <a:gd name="connsiteY3" fmla="*/ 914400 h 1828800"/>
              <a:gd name="connsiteX4" fmla="*/ 1893721 w 2808121"/>
              <a:gd name="connsiteY4" fmla="*/ 1828800 h 1828800"/>
              <a:gd name="connsiteX5" fmla="*/ 1889042 w 2808121"/>
              <a:gd name="connsiteY5" fmla="*/ 1320976 h 1828800"/>
              <a:gd name="connsiteX6" fmla="*/ 336963 w 2808121"/>
              <a:gd name="connsiteY6" fmla="*/ 1308320 h 1828800"/>
              <a:gd name="connsiteX7" fmla="*/ 0 w 2808121"/>
              <a:gd name="connsiteY7" fmla="*/ 908071 h 1828800"/>
              <a:gd name="connsiteX8" fmla="*/ 355683 w 2808121"/>
              <a:gd name="connsiteY8" fmla="*/ 495168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8121" h="1828800">
                <a:moveTo>
                  <a:pt x="355683" y="495168"/>
                </a:moveTo>
                <a:lnTo>
                  <a:pt x="1898401" y="501497"/>
                </a:lnTo>
                <a:lnTo>
                  <a:pt x="1893721" y="0"/>
                </a:lnTo>
                <a:lnTo>
                  <a:pt x="2808121" y="914400"/>
                </a:lnTo>
                <a:lnTo>
                  <a:pt x="1893721" y="1828800"/>
                </a:lnTo>
                <a:cubicBezTo>
                  <a:pt x="1892161" y="1659525"/>
                  <a:pt x="1890602" y="1490251"/>
                  <a:pt x="1889042" y="1320976"/>
                </a:cubicBezTo>
                <a:lnTo>
                  <a:pt x="336963" y="1308320"/>
                </a:lnTo>
                <a:lnTo>
                  <a:pt x="0" y="908071"/>
                </a:lnTo>
                <a:lnTo>
                  <a:pt x="355683" y="495168"/>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prstClr val="black"/>
                </a:solidFill>
              </a:rPr>
              <a:t>Managing the politics of Evaluation</a:t>
            </a:r>
            <a:endParaRPr lang="en-US" sz="2400" b="1" dirty="0">
              <a:solidFill>
                <a:prstClr val="black"/>
              </a:solidFill>
            </a:endParaRPr>
          </a:p>
        </p:txBody>
      </p:sp>
      <p:sp>
        <p:nvSpPr>
          <p:cNvPr id="6" name="Down Arrow 5"/>
          <p:cNvSpPr/>
          <p:nvPr/>
        </p:nvSpPr>
        <p:spPr>
          <a:xfrm>
            <a:off x="1852562" y="1219200"/>
            <a:ext cx="2262238" cy="2743200"/>
          </a:xfrm>
          <a:prstGeom prst="downArrow">
            <a:avLst>
              <a:gd name="adj1" fmla="val 69969"/>
              <a:gd name="adj2" fmla="val 40417"/>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prstClr val="black">
                    <a:lumMod val="85000"/>
                    <a:lumOff val="15000"/>
                  </a:prstClr>
                </a:solidFill>
              </a:rPr>
              <a:t>Engage</a:t>
            </a:r>
            <a:r>
              <a:rPr lang="en-US" sz="2400" dirty="0" smtClean="0">
                <a:solidFill>
                  <a:prstClr val="black">
                    <a:lumMod val="85000"/>
                    <a:lumOff val="15000"/>
                  </a:prstClr>
                </a:solidFill>
              </a:rPr>
              <a:t> </a:t>
            </a:r>
            <a:r>
              <a:rPr lang="en-US" sz="2400" b="1" dirty="0" smtClean="0">
                <a:solidFill>
                  <a:prstClr val="black">
                    <a:lumMod val="85000"/>
                    <a:lumOff val="15000"/>
                  </a:prstClr>
                </a:solidFill>
              </a:rPr>
              <a:t>Leadership</a:t>
            </a:r>
            <a:endParaRPr lang="en-US" sz="2400" b="1" dirty="0">
              <a:solidFill>
                <a:prstClr val="black">
                  <a:lumMod val="85000"/>
                  <a:lumOff val="15000"/>
                </a:prstClr>
              </a:solidFill>
            </a:endParaRPr>
          </a:p>
        </p:txBody>
      </p:sp>
      <p:sp>
        <p:nvSpPr>
          <p:cNvPr id="17" name="TextBox 16"/>
          <p:cNvSpPr txBox="1"/>
          <p:nvPr/>
        </p:nvSpPr>
        <p:spPr>
          <a:xfrm>
            <a:off x="4191000" y="2372792"/>
            <a:ext cx="1752600" cy="646331"/>
          </a:xfrm>
          <a:prstGeom prst="rect">
            <a:avLst/>
          </a:prstGeom>
          <a:noFill/>
        </p:spPr>
        <p:txBody>
          <a:bodyPr wrap="square" rtlCol="0">
            <a:spAutoFit/>
          </a:bodyPr>
          <a:lstStyle/>
          <a:p>
            <a:pPr algn="ctr"/>
            <a:r>
              <a:rPr lang="en-US" dirty="0" smtClean="0">
                <a:solidFill>
                  <a:prstClr val="black"/>
                </a:solidFill>
              </a:rPr>
              <a:t>Organizational Politics</a:t>
            </a:r>
            <a:endParaRPr lang="en-US" dirty="0">
              <a:solidFill>
                <a:prstClr val="black"/>
              </a:solidFill>
            </a:endParaRPr>
          </a:p>
        </p:txBody>
      </p:sp>
      <p:sp>
        <p:nvSpPr>
          <p:cNvPr id="7" name="Up Arrow 6"/>
          <p:cNvSpPr/>
          <p:nvPr/>
        </p:nvSpPr>
        <p:spPr>
          <a:xfrm>
            <a:off x="1890662" y="4296076"/>
            <a:ext cx="2186038" cy="2540267"/>
          </a:xfrm>
          <a:prstGeom prst="upArrow">
            <a:avLst>
              <a:gd name="adj1" fmla="val 71833"/>
              <a:gd name="adj2" fmla="val 44276"/>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prstClr val="black">
                    <a:lumMod val="85000"/>
                    <a:lumOff val="15000"/>
                  </a:prstClr>
                </a:solidFill>
              </a:rPr>
              <a:t>Develop Resources</a:t>
            </a:r>
            <a:endParaRPr lang="en-US" sz="2400" b="1" dirty="0">
              <a:solidFill>
                <a:prstClr val="black">
                  <a:lumMod val="85000"/>
                  <a:lumOff val="15000"/>
                </a:prstClr>
              </a:solidFill>
            </a:endParaRPr>
          </a:p>
        </p:txBody>
      </p:sp>
    </p:spTree>
    <p:extLst>
      <p:ext uri="{BB962C8B-B14F-4D97-AF65-F5344CB8AC3E}">
        <p14:creationId xmlns:p14="http://schemas.microsoft.com/office/powerpoint/2010/main" val="4112275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600200" y="228600"/>
            <a:ext cx="6324600" cy="810643"/>
          </a:xfrm>
        </p:spPr>
        <p:txBody>
          <a:bodyPr/>
          <a:lstStyle/>
          <a:p>
            <a:r>
              <a:rPr lang="en-US" sz="4400" dirty="0" smtClean="0"/>
              <a:t>Engage Leadership</a:t>
            </a:r>
            <a:endParaRPr lang="en-US" sz="4400" dirty="0"/>
          </a:p>
        </p:txBody>
      </p:sp>
      <p:pic>
        <p:nvPicPr>
          <p:cNvPr id="2" name="Picture 1"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00" y="-21657"/>
            <a:ext cx="2133600" cy="1307825"/>
          </a:xfrm>
          <a:prstGeom prst="rect">
            <a:avLst/>
          </a:prstGeom>
        </p:spPr>
      </p:pic>
      <p:pic>
        <p:nvPicPr>
          <p:cNvPr id="1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4" y="1286168"/>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2"/>
          <p:cNvSpPr>
            <a:spLocks noGrp="1"/>
          </p:cNvSpPr>
          <p:nvPr/>
        </p:nvSpPr>
        <p:spPr>
          <a:xfrm>
            <a:off x="0" y="1447800"/>
            <a:ext cx="9144000" cy="5257800"/>
          </a:xfrm>
          <a:prstGeom prst="rect">
            <a:avLst/>
          </a:prstGeom>
        </p:spPr>
        <p:txBody>
          <a:bodyPr/>
          <a:lstStyle>
            <a:lvl1pPr marL="342900" indent="-342900" algn="l" defTabSz="457200" rtl="0" eaLnBrk="1" latinLnBrk="0" hangingPunct="1">
              <a:spcBef>
                <a:spcPct val="20000"/>
              </a:spcBef>
              <a:buFont typeface="Lucida Grande"/>
              <a:buChar char="・"/>
              <a:defRPr sz="3200" kern="1200">
                <a:solidFill>
                  <a:schemeClr val="tx2"/>
                </a:solidFill>
                <a:latin typeface="Arial"/>
                <a:ea typeface="+mn-ea"/>
                <a:cs typeface="Arial"/>
              </a:defRPr>
            </a:lvl1pPr>
            <a:lvl2pPr marL="742950" indent="-285750" algn="l" defTabSz="457200" rtl="0" eaLnBrk="1" latinLnBrk="0" hangingPunct="1">
              <a:spcBef>
                <a:spcPct val="20000"/>
              </a:spcBef>
              <a:buFont typeface="Arial"/>
              <a:buChar char="・"/>
              <a:defRPr sz="2600" i="1" kern="1200" spc="0">
                <a:solidFill>
                  <a:schemeClr val="accent6"/>
                </a:solidFill>
                <a:latin typeface="Times New Roman"/>
                <a:ea typeface="+mn-ea"/>
                <a:cs typeface="Times New Roman"/>
              </a:defRPr>
            </a:lvl2pPr>
            <a:lvl3pPr marL="621792" indent="0" algn="l" defTabSz="457200" rtl="0" eaLnBrk="1" latinLnBrk="0" hangingPunct="1">
              <a:lnSpc>
                <a:spcPts val="2120"/>
              </a:lnSpc>
              <a:spcBef>
                <a:spcPct val="20000"/>
              </a:spcBef>
              <a:buSzPct val="100000"/>
              <a:buFontTx/>
              <a:buNone/>
              <a:defRPr sz="1600" kern="1200" spc="100">
                <a:solidFill>
                  <a:schemeClr val="accent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accent6"/>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accent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754880">
              <a:spcBef>
                <a:spcPts val="600"/>
              </a:spcBef>
            </a:pPr>
            <a:endParaRPr lang="en-US" sz="1600" dirty="0" smtClean="0">
              <a:solidFill>
                <a:srgbClr val="1268B3"/>
              </a:solidFill>
            </a:endParaRPr>
          </a:p>
          <a:p>
            <a:pPr marL="4754880">
              <a:spcBef>
                <a:spcPts val="600"/>
              </a:spcBef>
            </a:pPr>
            <a:r>
              <a:rPr lang="en-US" sz="2800" dirty="0">
                <a:solidFill>
                  <a:srgbClr val="1268B3"/>
                </a:solidFill>
              </a:rPr>
              <a:t>Demand vocal ongoing support from </a:t>
            </a:r>
            <a:r>
              <a:rPr lang="en-US" sz="2800" dirty="0" smtClean="0">
                <a:solidFill>
                  <a:srgbClr val="1268B3"/>
                </a:solidFill>
              </a:rPr>
              <a:t>leadership</a:t>
            </a:r>
          </a:p>
          <a:p>
            <a:pPr marL="4754880">
              <a:spcBef>
                <a:spcPts val="600"/>
              </a:spcBef>
            </a:pPr>
            <a:endParaRPr lang="en-US" sz="2800" dirty="0">
              <a:solidFill>
                <a:srgbClr val="1268B3"/>
              </a:solidFill>
            </a:endParaRPr>
          </a:p>
          <a:p>
            <a:pPr marL="4754880">
              <a:spcBef>
                <a:spcPts val="600"/>
              </a:spcBef>
            </a:pPr>
            <a:r>
              <a:rPr lang="en-US" sz="2800" dirty="0" smtClean="0">
                <a:solidFill>
                  <a:srgbClr val="1268B3"/>
                </a:solidFill>
              </a:rPr>
              <a:t>Balance </a:t>
            </a:r>
            <a:r>
              <a:rPr lang="en-US" sz="2800" dirty="0">
                <a:solidFill>
                  <a:srgbClr val="1268B3"/>
                </a:solidFill>
              </a:rPr>
              <a:t>buy-in process with decide-and-deliver</a:t>
            </a:r>
          </a:p>
          <a:p>
            <a:pPr marL="4411980" indent="0">
              <a:spcBef>
                <a:spcPts val="600"/>
              </a:spcBef>
              <a:buFont typeface="Lucida Grande"/>
              <a:buNone/>
            </a:pPr>
            <a:endParaRPr lang="en-US" sz="500" dirty="0" smtClean="0">
              <a:solidFill>
                <a:srgbClr val="1268B3"/>
              </a:solidFill>
            </a:endParaRPr>
          </a:p>
          <a:p>
            <a:pPr marL="4411980" indent="0">
              <a:spcBef>
                <a:spcPts val="600"/>
              </a:spcBef>
              <a:buFont typeface="Lucida Grande"/>
              <a:buNone/>
            </a:pPr>
            <a:endParaRPr lang="en-US" sz="500" dirty="0">
              <a:solidFill>
                <a:srgbClr val="1268B3"/>
              </a:solidFill>
            </a:endParaRPr>
          </a:p>
          <a:p>
            <a:pPr marL="4411980" indent="0">
              <a:spcBef>
                <a:spcPts val="600"/>
              </a:spcBef>
              <a:buFont typeface="Lucida Grande"/>
              <a:buNone/>
            </a:pPr>
            <a:endParaRPr lang="en-US" sz="500" dirty="0" smtClean="0">
              <a:solidFill>
                <a:srgbClr val="1268B3"/>
              </a:solidFill>
            </a:endParaRPr>
          </a:p>
          <a:p>
            <a:pPr marL="0">
              <a:spcBef>
                <a:spcPts val="600"/>
              </a:spcBef>
            </a:pPr>
            <a:r>
              <a:rPr lang="en-US" sz="2800" dirty="0">
                <a:solidFill>
                  <a:srgbClr val="1268B3"/>
                </a:solidFill>
              </a:rPr>
              <a:t>Incorporate evaluation and performance </a:t>
            </a:r>
            <a:r>
              <a:rPr lang="en-US" sz="2800" dirty="0" smtClean="0">
                <a:solidFill>
                  <a:srgbClr val="1268B3"/>
                </a:solidFill>
              </a:rPr>
              <a:t>management</a:t>
            </a:r>
          </a:p>
          <a:p>
            <a:pPr marL="0">
              <a:spcBef>
                <a:spcPts val="600"/>
              </a:spcBef>
            </a:pPr>
            <a:endParaRPr lang="en-US" sz="1000" dirty="0">
              <a:solidFill>
                <a:srgbClr val="1268B3"/>
              </a:solidFill>
            </a:endParaRPr>
          </a:p>
          <a:p>
            <a:pPr marL="0">
              <a:spcBef>
                <a:spcPts val="600"/>
              </a:spcBef>
            </a:pPr>
            <a:endParaRPr lang="en-US" sz="600" dirty="0">
              <a:solidFill>
                <a:srgbClr val="1268B3"/>
              </a:solidFill>
            </a:endParaRPr>
          </a:p>
          <a:p>
            <a:pPr marL="0">
              <a:spcBef>
                <a:spcPts val="600"/>
              </a:spcBef>
            </a:pPr>
            <a:r>
              <a:rPr lang="en-US" sz="2800" dirty="0" smtClean="0">
                <a:solidFill>
                  <a:srgbClr val="1268B3"/>
                </a:solidFill>
              </a:rPr>
              <a:t>Build </a:t>
            </a:r>
            <a:r>
              <a:rPr lang="en-US" sz="2800" dirty="0">
                <a:solidFill>
                  <a:srgbClr val="1268B3"/>
                </a:solidFill>
              </a:rPr>
              <a:t>capacity of </a:t>
            </a:r>
            <a:r>
              <a:rPr lang="en-US" sz="2800" dirty="0" smtClean="0">
                <a:solidFill>
                  <a:srgbClr val="1268B3"/>
                </a:solidFill>
              </a:rPr>
              <a:t>supervisors </a:t>
            </a:r>
            <a:r>
              <a:rPr lang="en-US" sz="2800" dirty="0">
                <a:solidFill>
                  <a:srgbClr val="1268B3"/>
                </a:solidFill>
              </a:rPr>
              <a:t>and </a:t>
            </a:r>
            <a:r>
              <a:rPr lang="en-US" sz="2800" dirty="0" smtClean="0">
                <a:solidFill>
                  <a:srgbClr val="1268B3"/>
                </a:solidFill>
              </a:rPr>
              <a:t>leaders</a:t>
            </a:r>
          </a:p>
          <a:p>
            <a:pPr marL="731520" lvl="1">
              <a:spcBef>
                <a:spcPts val="600"/>
              </a:spcBef>
            </a:pPr>
            <a:r>
              <a:rPr lang="en-US" sz="2000" dirty="0" smtClean="0">
                <a:solidFill>
                  <a:srgbClr val="808080"/>
                </a:solidFill>
              </a:rPr>
              <a:t>Give </a:t>
            </a:r>
            <a:r>
              <a:rPr lang="en-US" sz="2000" dirty="0">
                <a:solidFill>
                  <a:srgbClr val="808080"/>
                </a:solidFill>
              </a:rPr>
              <a:t>leaders the questions, </a:t>
            </a:r>
            <a:r>
              <a:rPr lang="en-US" sz="2000" dirty="0" smtClean="0">
                <a:solidFill>
                  <a:srgbClr val="808080"/>
                </a:solidFill>
              </a:rPr>
              <a:t>help </a:t>
            </a:r>
            <a:r>
              <a:rPr lang="en-US" sz="2000" dirty="0">
                <a:solidFill>
                  <a:srgbClr val="808080"/>
                </a:solidFill>
              </a:rPr>
              <a:t>managers get the answers</a:t>
            </a:r>
          </a:p>
          <a:p>
            <a:pPr marL="4754880">
              <a:spcBef>
                <a:spcPts val="600"/>
              </a:spcBef>
            </a:pPr>
            <a:endParaRPr lang="en-US" sz="800" dirty="0" smtClean="0">
              <a:solidFill>
                <a:srgbClr val="1268B3"/>
              </a:solidFill>
            </a:endParaRPr>
          </a:p>
          <a:p>
            <a:endParaRPr lang="en-US" sz="500" dirty="0">
              <a:solidFill>
                <a:srgbClr val="1268B3"/>
              </a:solidFill>
            </a:endParaRPr>
          </a:p>
          <a:p>
            <a:pPr marL="0" indent="0">
              <a:buFont typeface="Lucida Grande"/>
              <a:buNone/>
            </a:pPr>
            <a:endParaRPr lang="en-US" sz="600" dirty="0">
              <a:solidFill>
                <a:srgbClr val="1268B3"/>
              </a:solidFill>
            </a:endParaRPr>
          </a:p>
          <a:p>
            <a:endParaRPr lang="en-US" sz="600" dirty="0">
              <a:solidFill>
                <a:srgbClr val="1268B3"/>
              </a:solidFill>
            </a:endParaRPr>
          </a:p>
        </p:txBody>
      </p:sp>
    </p:spTree>
    <p:custDataLst>
      <p:tags r:id="rId1"/>
    </p:custDataLst>
    <p:extLst>
      <p:ext uri="{BB962C8B-B14F-4D97-AF65-F5344CB8AC3E}">
        <p14:creationId xmlns:p14="http://schemas.microsoft.com/office/powerpoint/2010/main" val="3429947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8229600" cy="810643"/>
          </a:xfrm>
        </p:spPr>
        <p:txBody>
          <a:bodyPr/>
          <a:lstStyle/>
          <a:p>
            <a:r>
              <a:rPr lang="en-US" dirty="0" smtClean="0"/>
              <a:t>Three Strategies</a:t>
            </a:r>
            <a:endParaRPr lang="en-US" dirty="0"/>
          </a:p>
        </p:txBody>
      </p:sp>
      <p:sp>
        <p:nvSpPr>
          <p:cNvPr id="16" name="Oval 15"/>
          <p:cNvSpPr/>
          <p:nvPr/>
        </p:nvSpPr>
        <p:spPr>
          <a:xfrm>
            <a:off x="41709" y="1338714"/>
            <a:ext cx="6629400" cy="5497629"/>
          </a:xfrm>
          <a:prstGeom prst="ellipse">
            <a:avLst/>
          </a:prstGeom>
          <a:solidFill>
            <a:srgbClr val="FFDB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Right Arrow 3"/>
          <p:cNvSpPr/>
          <p:nvPr/>
        </p:nvSpPr>
        <p:spPr>
          <a:xfrm>
            <a:off x="41709" y="3234891"/>
            <a:ext cx="2701491" cy="1860018"/>
          </a:xfrm>
          <a:prstGeom prst="rightArrow">
            <a:avLst>
              <a:gd name="adj1" fmla="val 76166"/>
              <a:gd name="adj2" fmla="val 56993"/>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prstClr val="black">
                    <a:lumMod val="85000"/>
                    <a:lumOff val="15000"/>
                  </a:prstClr>
                </a:solidFill>
              </a:rPr>
              <a:t>Position Yourself</a:t>
            </a:r>
            <a:endParaRPr lang="en-US" sz="2400" b="1" dirty="0">
              <a:solidFill>
                <a:prstClr val="black">
                  <a:lumMod val="85000"/>
                  <a:lumOff val="15000"/>
                </a:prstClr>
              </a:solidFill>
            </a:endParaRPr>
          </a:p>
        </p:txBody>
      </p:sp>
      <p:sp>
        <p:nvSpPr>
          <p:cNvPr id="14" name="Notched Right Arrow 13"/>
          <p:cNvSpPr/>
          <p:nvPr/>
        </p:nvSpPr>
        <p:spPr>
          <a:xfrm>
            <a:off x="3200400" y="2695958"/>
            <a:ext cx="5943600" cy="3010301"/>
          </a:xfrm>
          <a:custGeom>
            <a:avLst/>
            <a:gdLst>
              <a:gd name="connsiteX0" fmla="*/ 0 w 2438400"/>
              <a:gd name="connsiteY0" fmla="*/ 457200 h 1828800"/>
              <a:gd name="connsiteX1" fmla="*/ 1524000 w 2438400"/>
              <a:gd name="connsiteY1" fmla="*/ 457200 h 1828800"/>
              <a:gd name="connsiteX2" fmla="*/ 1524000 w 2438400"/>
              <a:gd name="connsiteY2" fmla="*/ 0 h 1828800"/>
              <a:gd name="connsiteX3" fmla="*/ 2438400 w 2438400"/>
              <a:gd name="connsiteY3" fmla="*/ 914400 h 1828800"/>
              <a:gd name="connsiteX4" fmla="*/ 1524000 w 2438400"/>
              <a:gd name="connsiteY4" fmla="*/ 1828800 h 1828800"/>
              <a:gd name="connsiteX5" fmla="*/ 1524000 w 2438400"/>
              <a:gd name="connsiteY5" fmla="*/ 1371600 h 1828800"/>
              <a:gd name="connsiteX6" fmla="*/ 0 w 2438400"/>
              <a:gd name="connsiteY6" fmla="*/ 1371600 h 1828800"/>
              <a:gd name="connsiteX7" fmla="*/ 457200 w 2438400"/>
              <a:gd name="connsiteY7" fmla="*/ 914400 h 1828800"/>
              <a:gd name="connsiteX8" fmla="*/ 0 w 2438400"/>
              <a:gd name="connsiteY8" fmla="*/ 457200 h 1828800"/>
              <a:gd name="connsiteX0" fmla="*/ 437949 w 2876349"/>
              <a:gd name="connsiteY0" fmla="*/ 457200 h 1828800"/>
              <a:gd name="connsiteX1" fmla="*/ 1961949 w 2876349"/>
              <a:gd name="connsiteY1" fmla="*/ 457200 h 1828800"/>
              <a:gd name="connsiteX2" fmla="*/ 1961949 w 2876349"/>
              <a:gd name="connsiteY2" fmla="*/ 0 h 1828800"/>
              <a:gd name="connsiteX3" fmla="*/ 2876349 w 2876349"/>
              <a:gd name="connsiteY3" fmla="*/ 914400 h 1828800"/>
              <a:gd name="connsiteX4" fmla="*/ 1961949 w 2876349"/>
              <a:gd name="connsiteY4" fmla="*/ 1828800 h 1828800"/>
              <a:gd name="connsiteX5" fmla="*/ 1961949 w 2876349"/>
              <a:gd name="connsiteY5" fmla="*/ 1371600 h 1828800"/>
              <a:gd name="connsiteX6" fmla="*/ 437949 w 2876349"/>
              <a:gd name="connsiteY6" fmla="*/ 1371600 h 1828800"/>
              <a:gd name="connsiteX7" fmla="*/ 0 w 2876349"/>
              <a:gd name="connsiteY7" fmla="*/ 924025 h 1828800"/>
              <a:gd name="connsiteX8" fmla="*/ 437949 w 2876349"/>
              <a:gd name="connsiteY8" fmla="*/ 457200 h 1828800"/>
              <a:gd name="connsiteX0" fmla="*/ 308885 w 2747285"/>
              <a:gd name="connsiteY0" fmla="*/ 457200 h 1828800"/>
              <a:gd name="connsiteX1" fmla="*/ 1832885 w 2747285"/>
              <a:gd name="connsiteY1" fmla="*/ 457200 h 1828800"/>
              <a:gd name="connsiteX2" fmla="*/ 1832885 w 2747285"/>
              <a:gd name="connsiteY2" fmla="*/ 0 h 1828800"/>
              <a:gd name="connsiteX3" fmla="*/ 2747285 w 2747285"/>
              <a:gd name="connsiteY3" fmla="*/ 914400 h 1828800"/>
              <a:gd name="connsiteX4" fmla="*/ 1832885 w 2747285"/>
              <a:gd name="connsiteY4" fmla="*/ 1828800 h 1828800"/>
              <a:gd name="connsiteX5" fmla="*/ 1832885 w 2747285"/>
              <a:gd name="connsiteY5" fmla="*/ 1371600 h 1828800"/>
              <a:gd name="connsiteX6" fmla="*/ 308885 w 2747285"/>
              <a:gd name="connsiteY6" fmla="*/ 1371600 h 1828800"/>
              <a:gd name="connsiteX7" fmla="*/ 0 w 2747285"/>
              <a:gd name="connsiteY7" fmla="*/ 914399 h 1828800"/>
              <a:gd name="connsiteX8" fmla="*/ 308885 w 2747285"/>
              <a:gd name="connsiteY8" fmla="*/ 457200 h 1828800"/>
              <a:gd name="connsiteX0" fmla="*/ 369721 w 2808121"/>
              <a:gd name="connsiteY0" fmla="*/ 457200 h 1828800"/>
              <a:gd name="connsiteX1" fmla="*/ 1893721 w 2808121"/>
              <a:gd name="connsiteY1" fmla="*/ 457200 h 1828800"/>
              <a:gd name="connsiteX2" fmla="*/ 1893721 w 2808121"/>
              <a:gd name="connsiteY2" fmla="*/ 0 h 1828800"/>
              <a:gd name="connsiteX3" fmla="*/ 2808121 w 2808121"/>
              <a:gd name="connsiteY3" fmla="*/ 914400 h 1828800"/>
              <a:gd name="connsiteX4" fmla="*/ 1893721 w 2808121"/>
              <a:gd name="connsiteY4" fmla="*/ 1828800 h 1828800"/>
              <a:gd name="connsiteX5" fmla="*/ 1893721 w 2808121"/>
              <a:gd name="connsiteY5" fmla="*/ 1371600 h 1828800"/>
              <a:gd name="connsiteX6" fmla="*/ 369721 w 2808121"/>
              <a:gd name="connsiteY6" fmla="*/ 1371600 h 1828800"/>
              <a:gd name="connsiteX7" fmla="*/ 0 w 2808121"/>
              <a:gd name="connsiteY7" fmla="*/ 908071 h 1828800"/>
              <a:gd name="connsiteX8" fmla="*/ 369721 w 2808121"/>
              <a:gd name="connsiteY8" fmla="*/ 457200 h 1828800"/>
              <a:gd name="connsiteX0" fmla="*/ 360361 w 2808121"/>
              <a:gd name="connsiteY0" fmla="*/ 457200 h 1828800"/>
              <a:gd name="connsiteX1" fmla="*/ 1893721 w 2808121"/>
              <a:gd name="connsiteY1" fmla="*/ 457200 h 1828800"/>
              <a:gd name="connsiteX2" fmla="*/ 1893721 w 2808121"/>
              <a:gd name="connsiteY2" fmla="*/ 0 h 1828800"/>
              <a:gd name="connsiteX3" fmla="*/ 2808121 w 2808121"/>
              <a:gd name="connsiteY3" fmla="*/ 914400 h 1828800"/>
              <a:gd name="connsiteX4" fmla="*/ 1893721 w 2808121"/>
              <a:gd name="connsiteY4" fmla="*/ 1828800 h 1828800"/>
              <a:gd name="connsiteX5" fmla="*/ 1893721 w 2808121"/>
              <a:gd name="connsiteY5" fmla="*/ 1371600 h 1828800"/>
              <a:gd name="connsiteX6" fmla="*/ 369721 w 2808121"/>
              <a:gd name="connsiteY6" fmla="*/ 1371600 h 1828800"/>
              <a:gd name="connsiteX7" fmla="*/ 0 w 2808121"/>
              <a:gd name="connsiteY7" fmla="*/ 908071 h 1828800"/>
              <a:gd name="connsiteX8" fmla="*/ 360361 w 2808121"/>
              <a:gd name="connsiteY8" fmla="*/ 457200 h 1828800"/>
              <a:gd name="connsiteX0" fmla="*/ 360361 w 2808121"/>
              <a:gd name="connsiteY0" fmla="*/ 457200 h 1828800"/>
              <a:gd name="connsiteX1" fmla="*/ 1893721 w 2808121"/>
              <a:gd name="connsiteY1" fmla="*/ 324312 h 1828800"/>
              <a:gd name="connsiteX2" fmla="*/ 1893721 w 2808121"/>
              <a:gd name="connsiteY2" fmla="*/ 0 h 1828800"/>
              <a:gd name="connsiteX3" fmla="*/ 2808121 w 2808121"/>
              <a:gd name="connsiteY3" fmla="*/ 914400 h 1828800"/>
              <a:gd name="connsiteX4" fmla="*/ 1893721 w 2808121"/>
              <a:gd name="connsiteY4" fmla="*/ 1828800 h 1828800"/>
              <a:gd name="connsiteX5" fmla="*/ 1893721 w 2808121"/>
              <a:gd name="connsiteY5" fmla="*/ 1371600 h 1828800"/>
              <a:gd name="connsiteX6" fmla="*/ 369721 w 2808121"/>
              <a:gd name="connsiteY6" fmla="*/ 1371600 h 1828800"/>
              <a:gd name="connsiteX7" fmla="*/ 0 w 2808121"/>
              <a:gd name="connsiteY7" fmla="*/ 908071 h 1828800"/>
              <a:gd name="connsiteX8" fmla="*/ 360361 w 2808121"/>
              <a:gd name="connsiteY8" fmla="*/ 457200 h 1828800"/>
              <a:gd name="connsiteX0" fmla="*/ 467995 w 2808121"/>
              <a:gd name="connsiteY0" fmla="*/ 317983 h 1828800"/>
              <a:gd name="connsiteX1" fmla="*/ 1893721 w 2808121"/>
              <a:gd name="connsiteY1" fmla="*/ 324312 h 1828800"/>
              <a:gd name="connsiteX2" fmla="*/ 1893721 w 2808121"/>
              <a:gd name="connsiteY2" fmla="*/ 0 h 1828800"/>
              <a:gd name="connsiteX3" fmla="*/ 2808121 w 2808121"/>
              <a:gd name="connsiteY3" fmla="*/ 914400 h 1828800"/>
              <a:gd name="connsiteX4" fmla="*/ 1893721 w 2808121"/>
              <a:gd name="connsiteY4" fmla="*/ 1828800 h 1828800"/>
              <a:gd name="connsiteX5" fmla="*/ 1893721 w 2808121"/>
              <a:gd name="connsiteY5" fmla="*/ 1371600 h 1828800"/>
              <a:gd name="connsiteX6" fmla="*/ 369721 w 2808121"/>
              <a:gd name="connsiteY6" fmla="*/ 1371600 h 1828800"/>
              <a:gd name="connsiteX7" fmla="*/ 0 w 2808121"/>
              <a:gd name="connsiteY7" fmla="*/ 908071 h 1828800"/>
              <a:gd name="connsiteX8" fmla="*/ 467995 w 2808121"/>
              <a:gd name="connsiteY8" fmla="*/ 317983 h 1828800"/>
              <a:gd name="connsiteX0" fmla="*/ 467995 w 2808121"/>
              <a:gd name="connsiteY0" fmla="*/ 317983 h 1828800"/>
              <a:gd name="connsiteX1" fmla="*/ 1898401 w 2808121"/>
              <a:gd name="connsiteY1" fmla="*/ 501497 h 1828800"/>
              <a:gd name="connsiteX2" fmla="*/ 1893721 w 2808121"/>
              <a:gd name="connsiteY2" fmla="*/ 0 h 1828800"/>
              <a:gd name="connsiteX3" fmla="*/ 2808121 w 2808121"/>
              <a:gd name="connsiteY3" fmla="*/ 914400 h 1828800"/>
              <a:gd name="connsiteX4" fmla="*/ 1893721 w 2808121"/>
              <a:gd name="connsiteY4" fmla="*/ 1828800 h 1828800"/>
              <a:gd name="connsiteX5" fmla="*/ 1893721 w 2808121"/>
              <a:gd name="connsiteY5" fmla="*/ 1371600 h 1828800"/>
              <a:gd name="connsiteX6" fmla="*/ 369721 w 2808121"/>
              <a:gd name="connsiteY6" fmla="*/ 1371600 h 1828800"/>
              <a:gd name="connsiteX7" fmla="*/ 0 w 2808121"/>
              <a:gd name="connsiteY7" fmla="*/ 908071 h 1828800"/>
              <a:gd name="connsiteX8" fmla="*/ 467995 w 2808121"/>
              <a:gd name="connsiteY8" fmla="*/ 317983 h 1828800"/>
              <a:gd name="connsiteX0" fmla="*/ 327604 w 2808121"/>
              <a:gd name="connsiteY0" fmla="*/ 495168 h 1828800"/>
              <a:gd name="connsiteX1" fmla="*/ 1898401 w 2808121"/>
              <a:gd name="connsiteY1" fmla="*/ 501497 h 1828800"/>
              <a:gd name="connsiteX2" fmla="*/ 1893721 w 2808121"/>
              <a:gd name="connsiteY2" fmla="*/ 0 h 1828800"/>
              <a:gd name="connsiteX3" fmla="*/ 2808121 w 2808121"/>
              <a:gd name="connsiteY3" fmla="*/ 914400 h 1828800"/>
              <a:gd name="connsiteX4" fmla="*/ 1893721 w 2808121"/>
              <a:gd name="connsiteY4" fmla="*/ 1828800 h 1828800"/>
              <a:gd name="connsiteX5" fmla="*/ 1893721 w 2808121"/>
              <a:gd name="connsiteY5" fmla="*/ 1371600 h 1828800"/>
              <a:gd name="connsiteX6" fmla="*/ 369721 w 2808121"/>
              <a:gd name="connsiteY6" fmla="*/ 1371600 h 1828800"/>
              <a:gd name="connsiteX7" fmla="*/ 0 w 2808121"/>
              <a:gd name="connsiteY7" fmla="*/ 908071 h 1828800"/>
              <a:gd name="connsiteX8" fmla="*/ 327604 w 2808121"/>
              <a:gd name="connsiteY8" fmla="*/ 495168 h 1828800"/>
              <a:gd name="connsiteX0" fmla="*/ 355683 w 2808121"/>
              <a:gd name="connsiteY0" fmla="*/ 495168 h 1828800"/>
              <a:gd name="connsiteX1" fmla="*/ 1898401 w 2808121"/>
              <a:gd name="connsiteY1" fmla="*/ 501497 h 1828800"/>
              <a:gd name="connsiteX2" fmla="*/ 1893721 w 2808121"/>
              <a:gd name="connsiteY2" fmla="*/ 0 h 1828800"/>
              <a:gd name="connsiteX3" fmla="*/ 2808121 w 2808121"/>
              <a:gd name="connsiteY3" fmla="*/ 914400 h 1828800"/>
              <a:gd name="connsiteX4" fmla="*/ 1893721 w 2808121"/>
              <a:gd name="connsiteY4" fmla="*/ 1828800 h 1828800"/>
              <a:gd name="connsiteX5" fmla="*/ 1893721 w 2808121"/>
              <a:gd name="connsiteY5" fmla="*/ 1371600 h 1828800"/>
              <a:gd name="connsiteX6" fmla="*/ 369721 w 2808121"/>
              <a:gd name="connsiteY6" fmla="*/ 1371600 h 1828800"/>
              <a:gd name="connsiteX7" fmla="*/ 0 w 2808121"/>
              <a:gd name="connsiteY7" fmla="*/ 908071 h 1828800"/>
              <a:gd name="connsiteX8" fmla="*/ 355683 w 2808121"/>
              <a:gd name="connsiteY8" fmla="*/ 495168 h 1828800"/>
              <a:gd name="connsiteX0" fmla="*/ 355683 w 2808121"/>
              <a:gd name="connsiteY0" fmla="*/ 495168 h 1828800"/>
              <a:gd name="connsiteX1" fmla="*/ 1898401 w 2808121"/>
              <a:gd name="connsiteY1" fmla="*/ 501497 h 1828800"/>
              <a:gd name="connsiteX2" fmla="*/ 1893721 w 2808121"/>
              <a:gd name="connsiteY2" fmla="*/ 0 h 1828800"/>
              <a:gd name="connsiteX3" fmla="*/ 2808121 w 2808121"/>
              <a:gd name="connsiteY3" fmla="*/ 914400 h 1828800"/>
              <a:gd name="connsiteX4" fmla="*/ 1893721 w 2808121"/>
              <a:gd name="connsiteY4" fmla="*/ 1828800 h 1828800"/>
              <a:gd name="connsiteX5" fmla="*/ 1893721 w 2808121"/>
              <a:gd name="connsiteY5" fmla="*/ 1371600 h 1828800"/>
              <a:gd name="connsiteX6" fmla="*/ 336963 w 2808121"/>
              <a:gd name="connsiteY6" fmla="*/ 1308320 h 1828800"/>
              <a:gd name="connsiteX7" fmla="*/ 0 w 2808121"/>
              <a:gd name="connsiteY7" fmla="*/ 908071 h 1828800"/>
              <a:gd name="connsiteX8" fmla="*/ 355683 w 2808121"/>
              <a:gd name="connsiteY8" fmla="*/ 495168 h 1828800"/>
              <a:gd name="connsiteX0" fmla="*/ 355683 w 2808121"/>
              <a:gd name="connsiteY0" fmla="*/ 495168 h 1828800"/>
              <a:gd name="connsiteX1" fmla="*/ 1898401 w 2808121"/>
              <a:gd name="connsiteY1" fmla="*/ 501497 h 1828800"/>
              <a:gd name="connsiteX2" fmla="*/ 1893721 w 2808121"/>
              <a:gd name="connsiteY2" fmla="*/ 0 h 1828800"/>
              <a:gd name="connsiteX3" fmla="*/ 2808121 w 2808121"/>
              <a:gd name="connsiteY3" fmla="*/ 914400 h 1828800"/>
              <a:gd name="connsiteX4" fmla="*/ 1893721 w 2808121"/>
              <a:gd name="connsiteY4" fmla="*/ 1828800 h 1828800"/>
              <a:gd name="connsiteX5" fmla="*/ 1893721 w 2808121"/>
              <a:gd name="connsiteY5" fmla="*/ 1339960 h 1828800"/>
              <a:gd name="connsiteX6" fmla="*/ 336963 w 2808121"/>
              <a:gd name="connsiteY6" fmla="*/ 1308320 h 1828800"/>
              <a:gd name="connsiteX7" fmla="*/ 0 w 2808121"/>
              <a:gd name="connsiteY7" fmla="*/ 908071 h 1828800"/>
              <a:gd name="connsiteX8" fmla="*/ 355683 w 2808121"/>
              <a:gd name="connsiteY8" fmla="*/ 495168 h 1828800"/>
              <a:gd name="connsiteX0" fmla="*/ 355683 w 2808121"/>
              <a:gd name="connsiteY0" fmla="*/ 495168 h 1828800"/>
              <a:gd name="connsiteX1" fmla="*/ 1898401 w 2808121"/>
              <a:gd name="connsiteY1" fmla="*/ 501497 h 1828800"/>
              <a:gd name="connsiteX2" fmla="*/ 1893721 w 2808121"/>
              <a:gd name="connsiteY2" fmla="*/ 0 h 1828800"/>
              <a:gd name="connsiteX3" fmla="*/ 2808121 w 2808121"/>
              <a:gd name="connsiteY3" fmla="*/ 914400 h 1828800"/>
              <a:gd name="connsiteX4" fmla="*/ 1893721 w 2808121"/>
              <a:gd name="connsiteY4" fmla="*/ 1828800 h 1828800"/>
              <a:gd name="connsiteX5" fmla="*/ 1889042 w 2808121"/>
              <a:gd name="connsiteY5" fmla="*/ 1320976 h 1828800"/>
              <a:gd name="connsiteX6" fmla="*/ 336963 w 2808121"/>
              <a:gd name="connsiteY6" fmla="*/ 1308320 h 1828800"/>
              <a:gd name="connsiteX7" fmla="*/ 0 w 2808121"/>
              <a:gd name="connsiteY7" fmla="*/ 908071 h 1828800"/>
              <a:gd name="connsiteX8" fmla="*/ 355683 w 2808121"/>
              <a:gd name="connsiteY8" fmla="*/ 495168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8121" h="1828800">
                <a:moveTo>
                  <a:pt x="355683" y="495168"/>
                </a:moveTo>
                <a:lnTo>
                  <a:pt x="1898401" y="501497"/>
                </a:lnTo>
                <a:lnTo>
                  <a:pt x="1893721" y="0"/>
                </a:lnTo>
                <a:lnTo>
                  <a:pt x="2808121" y="914400"/>
                </a:lnTo>
                <a:lnTo>
                  <a:pt x="1893721" y="1828800"/>
                </a:lnTo>
                <a:cubicBezTo>
                  <a:pt x="1892161" y="1659525"/>
                  <a:pt x="1890602" y="1490251"/>
                  <a:pt x="1889042" y="1320976"/>
                </a:cubicBezTo>
                <a:lnTo>
                  <a:pt x="336963" y="1308320"/>
                </a:lnTo>
                <a:lnTo>
                  <a:pt x="0" y="908071"/>
                </a:lnTo>
                <a:lnTo>
                  <a:pt x="355683" y="495168"/>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prstClr val="black"/>
                </a:solidFill>
              </a:rPr>
              <a:t>Managing the politics of Evaluation</a:t>
            </a:r>
            <a:endParaRPr lang="en-US" sz="2400" b="1" dirty="0">
              <a:solidFill>
                <a:prstClr val="black"/>
              </a:solidFill>
            </a:endParaRPr>
          </a:p>
        </p:txBody>
      </p:sp>
      <p:sp>
        <p:nvSpPr>
          <p:cNvPr id="6" name="Down Arrow 5"/>
          <p:cNvSpPr/>
          <p:nvPr/>
        </p:nvSpPr>
        <p:spPr>
          <a:xfrm>
            <a:off x="1852562" y="1219200"/>
            <a:ext cx="2262238" cy="2743200"/>
          </a:xfrm>
          <a:prstGeom prst="downArrow">
            <a:avLst>
              <a:gd name="adj1" fmla="val 69969"/>
              <a:gd name="adj2" fmla="val 40417"/>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prstClr val="black">
                    <a:lumMod val="85000"/>
                    <a:lumOff val="15000"/>
                  </a:prstClr>
                </a:solidFill>
              </a:rPr>
              <a:t>Engage</a:t>
            </a:r>
            <a:r>
              <a:rPr lang="en-US" sz="2400" dirty="0" smtClean="0">
                <a:solidFill>
                  <a:prstClr val="black">
                    <a:lumMod val="85000"/>
                    <a:lumOff val="15000"/>
                  </a:prstClr>
                </a:solidFill>
              </a:rPr>
              <a:t> </a:t>
            </a:r>
            <a:r>
              <a:rPr lang="en-US" sz="2400" b="1" dirty="0" smtClean="0">
                <a:solidFill>
                  <a:prstClr val="black">
                    <a:lumMod val="85000"/>
                    <a:lumOff val="15000"/>
                  </a:prstClr>
                </a:solidFill>
              </a:rPr>
              <a:t>Leadership</a:t>
            </a:r>
            <a:endParaRPr lang="en-US" sz="2400" b="1" dirty="0">
              <a:solidFill>
                <a:prstClr val="black">
                  <a:lumMod val="85000"/>
                  <a:lumOff val="15000"/>
                </a:prstClr>
              </a:solidFill>
            </a:endParaRPr>
          </a:p>
        </p:txBody>
      </p:sp>
      <p:sp>
        <p:nvSpPr>
          <p:cNvPr id="17" name="TextBox 16"/>
          <p:cNvSpPr txBox="1"/>
          <p:nvPr/>
        </p:nvSpPr>
        <p:spPr>
          <a:xfrm>
            <a:off x="4191000" y="2372792"/>
            <a:ext cx="1752600" cy="646331"/>
          </a:xfrm>
          <a:prstGeom prst="rect">
            <a:avLst/>
          </a:prstGeom>
          <a:noFill/>
        </p:spPr>
        <p:txBody>
          <a:bodyPr wrap="square" rtlCol="0">
            <a:spAutoFit/>
          </a:bodyPr>
          <a:lstStyle/>
          <a:p>
            <a:pPr algn="ctr"/>
            <a:r>
              <a:rPr lang="en-US" dirty="0" smtClean="0">
                <a:solidFill>
                  <a:prstClr val="black"/>
                </a:solidFill>
              </a:rPr>
              <a:t>Organizational Politics</a:t>
            </a:r>
            <a:endParaRPr lang="en-US" dirty="0">
              <a:solidFill>
                <a:prstClr val="black"/>
              </a:solidFill>
            </a:endParaRPr>
          </a:p>
        </p:txBody>
      </p:sp>
      <p:sp>
        <p:nvSpPr>
          <p:cNvPr id="7" name="Up Arrow 6"/>
          <p:cNvSpPr/>
          <p:nvPr/>
        </p:nvSpPr>
        <p:spPr>
          <a:xfrm>
            <a:off x="1890662" y="4296076"/>
            <a:ext cx="2186038" cy="2540267"/>
          </a:xfrm>
          <a:prstGeom prst="upArrow">
            <a:avLst>
              <a:gd name="adj1" fmla="val 71833"/>
              <a:gd name="adj2" fmla="val 44276"/>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prstClr val="black">
                    <a:lumMod val="85000"/>
                    <a:lumOff val="15000"/>
                  </a:prstClr>
                </a:solidFill>
              </a:rPr>
              <a:t>Develop Resources</a:t>
            </a:r>
            <a:endParaRPr lang="en-US" sz="2400" b="1" dirty="0">
              <a:solidFill>
                <a:prstClr val="black">
                  <a:lumMod val="85000"/>
                  <a:lumOff val="15000"/>
                </a:prstClr>
              </a:solidFill>
            </a:endParaRPr>
          </a:p>
        </p:txBody>
      </p:sp>
    </p:spTree>
    <p:extLst>
      <p:ext uri="{BB962C8B-B14F-4D97-AF65-F5344CB8AC3E}">
        <p14:creationId xmlns:p14="http://schemas.microsoft.com/office/powerpoint/2010/main" val="1801332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53" y="1371600"/>
            <a:ext cx="8710789" cy="5181600"/>
          </a:xfrm>
        </p:spPr>
        <p:txBody>
          <a:bodyPr/>
          <a:lstStyle/>
          <a:p>
            <a:pPr marL="0" indent="0">
              <a:buNone/>
            </a:pPr>
            <a:r>
              <a:rPr lang="en-US" sz="3000" u="sng" dirty="0" smtClean="0"/>
              <a:t>Step one: Lay the groundwork</a:t>
            </a:r>
          </a:p>
          <a:p>
            <a:pPr marL="0" indent="0">
              <a:buNone/>
            </a:pPr>
            <a:endParaRPr lang="en-US" sz="1600" u="sng" dirty="0" smtClean="0"/>
          </a:p>
          <a:p>
            <a:r>
              <a:rPr lang="en-US" sz="2800" dirty="0"/>
              <a:t>Make allies &amp; develop </a:t>
            </a:r>
            <a:r>
              <a:rPr lang="en-US" sz="2800" dirty="0" smtClean="0"/>
              <a:t>political capital</a:t>
            </a:r>
          </a:p>
          <a:p>
            <a:endParaRPr lang="en-US" sz="2800" dirty="0" smtClean="0"/>
          </a:p>
          <a:p>
            <a:r>
              <a:rPr lang="en-US" sz="2800" dirty="0" smtClean="0"/>
              <a:t>Prove </a:t>
            </a:r>
            <a:r>
              <a:rPr lang="en-US" sz="2800" dirty="0"/>
              <a:t>your worth and </a:t>
            </a:r>
            <a:br>
              <a:rPr lang="en-US" sz="2800" dirty="0"/>
            </a:br>
            <a:r>
              <a:rPr lang="en-US" sz="2800" dirty="0"/>
              <a:t>the value of evaluation</a:t>
            </a:r>
            <a:endParaRPr lang="en-US" sz="2800" b="1" dirty="0"/>
          </a:p>
          <a:p>
            <a:endParaRPr lang="en-US" sz="2800" dirty="0"/>
          </a:p>
          <a:p>
            <a:r>
              <a:rPr lang="en-US" sz="2800" dirty="0" smtClean="0"/>
              <a:t>Be clear on your needs</a:t>
            </a:r>
            <a:r>
              <a:rPr lang="en-US" sz="2800" dirty="0"/>
              <a:t> </a:t>
            </a:r>
            <a:r>
              <a:rPr lang="en-US" sz="2800" dirty="0" smtClean="0"/>
              <a:t/>
            </a:r>
            <a:br>
              <a:rPr lang="en-US" sz="2800" dirty="0" smtClean="0"/>
            </a:br>
            <a:r>
              <a:rPr lang="en-US" sz="2800" dirty="0" smtClean="0"/>
              <a:t>as early as possible</a:t>
            </a:r>
          </a:p>
          <a:p>
            <a:endParaRPr lang="en-US" sz="800" dirty="0" smtClean="0"/>
          </a:p>
          <a:p>
            <a:endParaRPr lang="en-US" sz="600" dirty="0" smtClean="0"/>
          </a:p>
          <a:p>
            <a:endParaRPr lang="en-US" sz="600" dirty="0"/>
          </a:p>
          <a:p>
            <a:endParaRPr lang="en-US" sz="600" dirty="0"/>
          </a:p>
          <a:p>
            <a:endParaRPr lang="en-US" sz="600" dirty="0"/>
          </a:p>
          <a:p>
            <a:endParaRPr lang="en-US" sz="600" dirty="0"/>
          </a:p>
        </p:txBody>
      </p:sp>
      <p:sp>
        <p:nvSpPr>
          <p:cNvPr id="9" name="Title 1"/>
          <p:cNvSpPr>
            <a:spLocks noGrp="1"/>
          </p:cNvSpPr>
          <p:nvPr>
            <p:ph type="title"/>
          </p:nvPr>
        </p:nvSpPr>
        <p:spPr>
          <a:xfrm>
            <a:off x="1676400" y="304800"/>
            <a:ext cx="6324600" cy="810643"/>
          </a:xfrm>
        </p:spPr>
        <p:txBody>
          <a:bodyPr/>
          <a:lstStyle/>
          <a:p>
            <a:r>
              <a:rPr lang="en-US" sz="4400" dirty="0" smtClean="0"/>
              <a:t>Develop Resources</a:t>
            </a:r>
            <a:endParaRPr lang="en-US" sz="4400" dirty="0"/>
          </a:p>
        </p:txBody>
      </p:sp>
      <p:pic>
        <p:nvPicPr>
          <p:cNvPr id="10" name="Picture 9"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0782" y="-16443"/>
            <a:ext cx="2103218" cy="1295400"/>
          </a:xfrm>
          <a:prstGeom prst="rect">
            <a:avLst/>
          </a:prstGeom>
        </p:spPr>
      </p:pic>
      <p:pic>
        <p:nvPicPr>
          <p:cNvPr id="12" name="Picture 11"/>
          <p:cNvPicPr>
            <a:picLocks noChangeAspect="1"/>
          </p:cNvPicPr>
          <p:nvPr/>
        </p:nvPicPr>
        <p:blipFill rotWithShape="1">
          <a:blip r:embed="rId5"/>
          <a:srcRect l="-1" t="30028" r="-825"/>
          <a:stretch/>
        </p:blipFill>
        <p:spPr>
          <a:xfrm>
            <a:off x="4648200" y="3233286"/>
            <a:ext cx="5624689" cy="3124200"/>
          </a:xfrm>
          <a:prstGeom prst="rect">
            <a:avLst/>
          </a:prstGeom>
        </p:spPr>
      </p:pic>
    </p:spTree>
    <p:custDataLst>
      <p:tags r:id="rId1"/>
    </p:custDataLst>
    <p:extLst>
      <p:ext uri="{BB962C8B-B14F-4D97-AF65-F5344CB8AC3E}">
        <p14:creationId xmlns:p14="http://schemas.microsoft.com/office/powerpoint/2010/main" val="1469386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0782" y="-22459"/>
            <a:ext cx="2103218" cy="1295400"/>
          </a:xfrm>
          <a:prstGeom prst="rect">
            <a:avLst/>
          </a:prstGeom>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8774" y="1258441"/>
            <a:ext cx="3901026" cy="5599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0" y="1371600"/>
            <a:ext cx="5867400" cy="4953000"/>
          </a:xfrm>
        </p:spPr>
        <p:txBody>
          <a:bodyPr/>
          <a:lstStyle/>
          <a:p>
            <a:pPr marL="0" indent="0">
              <a:buNone/>
            </a:pPr>
            <a:r>
              <a:rPr lang="en-US" u="sng" dirty="0" smtClean="0"/>
              <a:t>Step two: Work to get it</a:t>
            </a:r>
          </a:p>
          <a:p>
            <a:pPr marL="0" indent="0">
              <a:buNone/>
            </a:pPr>
            <a:endParaRPr lang="en-US" sz="800" u="sng" dirty="0" smtClean="0"/>
          </a:p>
          <a:p>
            <a:pPr marL="0" indent="0">
              <a:buNone/>
            </a:pPr>
            <a:endParaRPr lang="en-US" sz="800" dirty="0" smtClean="0"/>
          </a:p>
          <a:p>
            <a:pPr marL="640080"/>
            <a:r>
              <a:rPr lang="en-US" sz="2800" dirty="0"/>
              <a:t>Align with strategic direction</a:t>
            </a:r>
          </a:p>
          <a:p>
            <a:pPr marL="640080"/>
            <a:endParaRPr lang="en-US" sz="600" dirty="0" smtClean="0"/>
          </a:p>
          <a:p>
            <a:pPr marL="640080"/>
            <a:endParaRPr lang="en-US" sz="600" dirty="0" smtClean="0"/>
          </a:p>
          <a:p>
            <a:pPr marL="640080"/>
            <a:endParaRPr lang="en-US" sz="600" dirty="0" smtClean="0"/>
          </a:p>
          <a:p>
            <a:pPr marL="640080"/>
            <a:endParaRPr lang="en-US" sz="600" dirty="0" smtClean="0"/>
          </a:p>
          <a:p>
            <a:pPr marL="640080"/>
            <a:endParaRPr lang="en-US" sz="600" dirty="0" smtClean="0"/>
          </a:p>
          <a:p>
            <a:pPr marL="297180" indent="0">
              <a:buNone/>
            </a:pPr>
            <a:r>
              <a:rPr lang="en-US" sz="600" dirty="0" smtClean="0"/>
              <a:t> </a:t>
            </a:r>
          </a:p>
          <a:p>
            <a:pPr marL="297180" indent="0">
              <a:buNone/>
            </a:pPr>
            <a:endParaRPr lang="en-US" sz="600" dirty="0" smtClean="0"/>
          </a:p>
          <a:p>
            <a:pPr marL="640080"/>
            <a:r>
              <a:rPr lang="en-US" sz="2800" dirty="0" smtClean="0"/>
              <a:t>Ask </a:t>
            </a:r>
            <a:r>
              <a:rPr lang="en-US" sz="2800" dirty="0"/>
              <a:t>for it! And be prepared to justify </a:t>
            </a:r>
            <a:r>
              <a:rPr lang="en-US" sz="2800" dirty="0" smtClean="0"/>
              <a:t>it (and in their currency)</a:t>
            </a:r>
          </a:p>
          <a:p>
            <a:pPr marL="754380" lvl="1" indent="0">
              <a:buNone/>
            </a:pPr>
            <a:endParaRPr lang="en-US" sz="2200" dirty="0"/>
          </a:p>
          <a:p>
            <a:pPr marL="754380" lvl="1" indent="0">
              <a:buNone/>
            </a:pPr>
            <a:endParaRPr lang="en-US" sz="2200" dirty="0"/>
          </a:p>
          <a:p>
            <a:pPr marL="640080"/>
            <a:r>
              <a:rPr lang="en-US" sz="2800" dirty="0"/>
              <a:t>Build organizational pressure - get many people to ask </a:t>
            </a:r>
            <a:r>
              <a:rPr lang="en-US" sz="2800" dirty="0" smtClean="0"/>
              <a:t>it</a:t>
            </a:r>
            <a:endParaRPr lang="en-US" sz="2800" dirty="0"/>
          </a:p>
        </p:txBody>
      </p:sp>
      <p:sp>
        <p:nvSpPr>
          <p:cNvPr id="10" name="Title 1"/>
          <p:cNvSpPr>
            <a:spLocks noGrp="1"/>
          </p:cNvSpPr>
          <p:nvPr>
            <p:ph type="title"/>
          </p:nvPr>
        </p:nvSpPr>
        <p:spPr>
          <a:xfrm>
            <a:off x="1676400" y="304800"/>
            <a:ext cx="6324600" cy="810643"/>
          </a:xfrm>
        </p:spPr>
        <p:txBody>
          <a:bodyPr/>
          <a:lstStyle/>
          <a:p>
            <a:r>
              <a:rPr lang="en-US" sz="4400" dirty="0" smtClean="0"/>
              <a:t>Develop Resources</a:t>
            </a:r>
            <a:endParaRPr lang="en-US" sz="4400" dirty="0"/>
          </a:p>
        </p:txBody>
      </p:sp>
    </p:spTree>
    <p:custDataLst>
      <p:tags r:id="rId1"/>
    </p:custDataLst>
    <p:extLst>
      <p:ext uri="{BB962C8B-B14F-4D97-AF65-F5344CB8AC3E}">
        <p14:creationId xmlns:p14="http://schemas.microsoft.com/office/powerpoint/2010/main" val="1274111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8229600" cy="810643"/>
          </a:xfrm>
        </p:spPr>
        <p:txBody>
          <a:bodyPr/>
          <a:lstStyle/>
          <a:p>
            <a:r>
              <a:rPr lang="en-US" dirty="0" smtClean="0"/>
              <a:t>Three Strategies</a:t>
            </a:r>
            <a:endParaRPr lang="en-US" dirty="0"/>
          </a:p>
        </p:txBody>
      </p:sp>
      <p:sp>
        <p:nvSpPr>
          <p:cNvPr id="16" name="Oval 15"/>
          <p:cNvSpPr/>
          <p:nvPr/>
        </p:nvSpPr>
        <p:spPr>
          <a:xfrm>
            <a:off x="41709" y="1338714"/>
            <a:ext cx="6629400" cy="5497629"/>
          </a:xfrm>
          <a:prstGeom prst="ellipse">
            <a:avLst/>
          </a:prstGeom>
          <a:solidFill>
            <a:srgbClr val="FFDB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Right Arrow 3"/>
          <p:cNvSpPr/>
          <p:nvPr/>
        </p:nvSpPr>
        <p:spPr>
          <a:xfrm>
            <a:off x="41709" y="3234891"/>
            <a:ext cx="2701491" cy="1860018"/>
          </a:xfrm>
          <a:prstGeom prst="rightArrow">
            <a:avLst>
              <a:gd name="adj1" fmla="val 76166"/>
              <a:gd name="adj2" fmla="val 56993"/>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prstClr val="black">
                    <a:lumMod val="85000"/>
                    <a:lumOff val="15000"/>
                  </a:prstClr>
                </a:solidFill>
              </a:rPr>
              <a:t>Position Yourself</a:t>
            </a:r>
            <a:endParaRPr lang="en-US" sz="2400" b="1" dirty="0">
              <a:solidFill>
                <a:prstClr val="black">
                  <a:lumMod val="85000"/>
                  <a:lumOff val="15000"/>
                </a:prstClr>
              </a:solidFill>
            </a:endParaRPr>
          </a:p>
        </p:txBody>
      </p:sp>
      <p:sp>
        <p:nvSpPr>
          <p:cNvPr id="14" name="Notched Right Arrow 13"/>
          <p:cNvSpPr/>
          <p:nvPr/>
        </p:nvSpPr>
        <p:spPr>
          <a:xfrm>
            <a:off x="3200400" y="2695958"/>
            <a:ext cx="5943600" cy="3010301"/>
          </a:xfrm>
          <a:custGeom>
            <a:avLst/>
            <a:gdLst>
              <a:gd name="connsiteX0" fmla="*/ 0 w 2438400"/>
              <a:gd name="connsiteY0" fmla="*/ 457200 h 1828800"/>
              <a:gd name="connsiteX1" fmla="*/ 1524000 w 2438400"/>
              <a:gd name="connsiteY1" fmla="*/ 457200 h 1828800"/>
              <a:gd name="connsiteX2" fmla="*/ 1524000 w 2438400"/>
              <a:gd name="connsiteY2" fmla="*/ 0 h 1828800"/>
              <a:gd name="connsiteX3" fmla="*/ 2438400 w 2438400"/>
              <a:gd name="connsiteY3" fmla="*/ 914400 h 1828800"/>
              <a:gd name="connsiteX4" fmla="*/ 1524000 w 2438400"/>
              <a:gd name="connsiteY4" fmla="*/ 1828800 h 1828800"/>
              <a:gd name="connsiteX5" fmla="*/ 1524000 w 2438400"/>
              <a:gd name="connsiteY5" fmla="*/ 1371600 h 1828800"/>
              <a:gd name="connsiteX6" fmla="*/ 0 w 2438400"/>
              <a:gd name="connsiteY6" fmla="*/ 1371600 h 1828800"/>
              <a:gd name="connsiteX7" fmla="*/ 457200 w 2438400"/>
              <a:gd name="connsiteY7" fmla="*/ 914400 h 1828800"/>
              <a:gd name="connsiteX8" fmla="*/ 0 w 2438400"/>
              <a:gd name="connsiteY8" fmla="*/ 457200 h 1828800"/>
              <a:gd name="connsiteX0" fmla="*/ 437949 w 2876349"/>
              <a:gd name="connsiteY0" fmla="*/ 457200 h 1828800"/>
              <a:gd name="connsiteX1" fmla="*/ 1961949 w 2876349"/>
              <a:gd name="connsiteY1" fmla="*/ 457200 h 1828800"/>
              <a:gd name="connsiteX2" fmla="*/ 1961949 w 2876349"/>
              <a:gd name="connsiteY2" fmla="*/ 0 h 1828800"/>
              <a:gd name="connsiteX3" fmla="*/ 2876349 w 2876349"/>
              <a:gd name="connsiteY3" fmla="*/ 914400 h 1828800"/>
              <a:gd name="connsiteX4" fmla="*/ 1961949 w 2876349"/>
              <a:gd name="connsiteY4" fmla="*/ 1828800 h 1828800"/>
              <a:gd name="connsiteX5" fmla="*/ 1961949 w 2876349"/>
              <a:gd name="connsiteY5" fmla="*/ 1371600 h 1828800"/>
              <a:gd name="connsiteX6" fmla="*/ 437949 w 2876349"/>
              <a:gd name="connsiteY6" fmla="*/ 1371600 h 1828800"/>
              <a:gd name="connsiteX7" fmla="*/ 0 w 2876349"/>
              <a:gd name="connsiteY7" fmla="*/ 924025 h 1828800"/>
              <a:gd name="connsiteX8" fmla="*/ 437949 w 2876349"/>
              <a:gd name="connsiteY8" fmla="*/ 457200 h 1828800"/>
              <a:gd name="connsiteX0" fmla="*/ 308885 w 2747285"/>
              <a:gd name="connsiteY0" fmla="*/ 457200 h 1828800"/>
              <a:gd name="connsiteX1" fmla="*/ 1832885 w 2747285"/>
              <a:gd name="connsiteY1" fmla="*/ 457200 h 1828800"/>
              <a:gd name="connsiteX2" fmla="*/ 1832885 w 2747285"/>
              <a:gd name="connsiteY2" fmla="*/ 0 h 1828800"/>
              <a:gd name="connsiteX3" fmla="*/ 2747285 w 2747285"/>
              <a:gd name="connsiteY3" fmla="*/ 914400 h 1828800"/>
              <a:gd name="connsiteX4" fmla="*/ 1832885 w 2747285"/>
              <a:gd name="connsiteY4" fmla="*/ 1828800 h 1828800"/>
              <a:gd name="connsiteX5" fmla="*/ 1832885 w 2747285"/>
              <a:gd name="connsiteY5" fmla="*/ 1371600 h 1828800"/>
              <a:gd name="connsiteX6" fmla="*/ 308885 w 2747285"/>
              <a:gd name="connsiteY6" fmla="*/ 1371600 h 1828800"/>
              <a:gd name="connsiteX7" fmla="*/ 0 w 2747285"/>
              <a:gd name="connsiteY7" fmla="*/ 914399 h 1828800"/>
              <a:gd name="connsiteX8" fmla="*/ 308885 w 2747285"/>
              <a:gd name="connsiteY8" fmla="*/ 457200 h 1828800"/>
              <a:gd name="connsiteX0" fmla="*/ 369721 w 2808121"/>
              <a:gd name="connsiteY0" fmla="*/ 457200 h 1828800"/>
              <a:gd name="connsiteX1" fmla="*/ 1893721 w 2808121"/>
              <a:gd name="connsiteY1" fmla="*/ 457200 h 1828800"/>
              <a:gd name="connsiteX2" fmla="*/ 1893721 w 2808121"/>
              <a:gd name="connsiteY2" fmla="*/ 0 h 1828800"/>
              <a:gd name="connsiteX3" fmla="*/ 2808121 w 2808121"/>
              <a:gd name="connsiteY3" fmla="*/ 914400 h 1828800"/>
              <a:gd name="connsiteX4" fmla="*/ 1893721 w 2808121"/>
              <a:gd name="connsiteY4" fmla="*/ 1828800 h 1828800"/>
              <a:gd name="connsiteX5" fmla="*/ 1893721 w 2808121"/>
              <a:gd name="connsiteY5" fmla="*/ 1371600 h 1828800"/>
              <a:gd name="connsiteX6" fmla="*/ 369721 w 2808121"/>
              <a:gd name="connsiteY6" fmla="*/ 1371600 h 1828800"/>
              <a:gd name="connsiteX7" fmla="*/ 0 w 2808121"/>
              <a:gd name="connsiteY7" fmla="*/ 908071 h 1828800"/>
              <a:gd name="connsiteX8" fmla="*/ 369721 w 2808121"/>
              <a:gd name="connsiteY8" fmla="*/ 457200 h 1828800"/>
              <a:gd name="connsiteX0" fmla="*/ 360361 w 2808121"/>
              <a:gd name="connsiteY0" fmla="*/ 457200 h 1828800"/>
              <a:gd name="connsiteX1" fmla="*/ 1893721 w 2808121"/>
              <a:gd name="connsiteY1" fmla="*/ 457200 h 1828800"/>
              <a:gd name="connsiteX2" fmla="*/ 1893721 w 2808121"/>
              <a:gd name="connsiteY2" fmla="*/ 0 h 1828800"/>
              <a:gd name="connsiteX3" fmla="*/ 2808121 w 2808121"/>
              <a:gd name="connsiteY3" fmla="*/ 914400 h 1828800"/>
              <a:gd name="connsiteX4" fmla="*/ 1893721 w 2808121"/>
              <a:gd name="connsiteY4" fmla="*/ 1828800 h 1828800"/>
              <a:gd name="connsiteX5" fmla="*/ 1893721 w 2808121"/>
              <a:gd name="connsiteY5" fmla="*/ 1371600 h 1828800"/>
              <a:gd name="connsiteX6" fmla="*/ 369721 w 2808121"/>
              <a:gd name="connsiteY6" fmla="*/ 1371600 h 1828800"/>
              <a:gd name="connsiteX7" fmla="*/ 0 w 2808121"/>
              <a:gd name="connsiteY7" fmla="*/ 908071 h 1828800"/>
              <a:gd name="connsiteX8" fmla="*/ 360361 w 2808121"/>
              <a:gd name="connsiteY8" fmla="*/ 457200 h 1828800"/>
              <a:gd name="connsiteX0" fmla="*/ 360361 w 2808121"/>
              <a:gd name="connsiteY0" fmla="*/ 457200 h 1828800"/>
              <a:gd name="connsiteX1" fmla="*/ 1893721 w 2808121"/>
              <a:gd name="connsiteY1" fmla="*/ 324312 h 1828800"/>
              <a:gd name="connsiteX2" fmla="*/ 1893721 w 2808121"/>
              <a:gd name="connsiteY2" fmla="*/ 0 h 1828800"/>
              <a:gd name="connsiteX3" fmla="*/ 2808121 w 2808121"/>
              <a:gd name="connsiteY3" fmla="*/ 914400 h 1828800"/>
              <a:gd name="connsiteX4" fmla="*/ 1893721 w 2808121"/>
              <a:gd name="connsiteY4" fmla="*/ 1828800 h 1828800"/>
              <a:gd name="connsiteX5" fmla="*/ 1893721 w 2808121"/>
              <a:gd name="connsiteY5" fmla="*/ 1371600 h 1828800"/>
              <a:gd name="connsiteX6" fmla="*/ 369721 w 2808121"/>
              <a:gd name="connsiteY6" fmla="*/ 1371600 h 1828800"/>
              <a:gd name="connsiteX7" fmla="*/ 0 w 2808121"/>
              <a:gd name="connsiteY7" fmla="*/ 908071 h 1828800"/>
              <a:gd name="connsiteX8" fmla="*/ 360361 w 2808121"/>
              <a:gd name="connsiteY8" fmla="*/ 457200 h 1828800"/>
              <a:gd name="connsiteX0" fmla="*/ 467995 w 2808121"/>
              <a:gd name="connsiteY0" fmla="*/ 317983 h 1828800"/>
              <a:gd name="connsiteX1" fmla="*/ 1893721 w 2808121"/>
              <a:gd name="connsiteY1" fmla="*/ 324312 h 1828800"/>
              <a:gd name="connsiteX2" fmla="*/ 1893721 w 2808121"/>
              <a:gd name="connsiteY2" fmla="*/ 0 h 1828800"/>
              <a:gd name="connsiteX3" fmla="*/ 2808121 w 2808121"/>
              <a:gd name="connsiteY3" fmla="*/ 914400 h 1828800"/>
              <a:gd name="connsiteX4" fmla="*/ 1893721 w 2808121"/>
              <a:gd name="connsiteY4" fmla="*/ 1828800 h 1828800"/>
              <a:gd name="connsiteX5" fmla="*/ 1893721 w 2808121"/>
              <a:gd name="connsiteY5" fmla="*/ 1371600 h 1828800"/>
              <a:gd name="connsiteX6" fmla="*/ 369721 w 2808121"/>
              <a:gd name="connsiteY6" fmla="*/ 1371600 h 1828800"/>
              <a:gd name="connsiteX7" fmla="*/ 0 w 2808121"/>
              <a:gd name="connsiteY7" fmla="*/ 908071 h 1828800"/>
              <a:gd name="connsiteX8" fmla="*/ 467995 w 2808121"/>
              <a:gd name="connsiteY8" fmla="*/ 317983 h 1828800"/>
              <a:gd name="connsiteX0" fmla="*/ 467995 w 2808121"/>
              <a:gd name="connsiteY0" fmla="*/ 317983 h 1828800"/>
              <a:gd name="connsiteX1" fmla="*/ 1898401 w 2808121"/>
              <a:gd name="connsiteY1" fmla="*/ 501497 h 1828800"/>
              <a:gd name="connsiteX2" fmla="*/ 1893721 w 2808121"/>
              <a:gd name="connsiteY2" fmla="*/ 0 h 1828800"/>
              <a:gd name="connsiteX3" fmla="*/ 2808121 w 2808121"/>
              <a:gd name="connsiteY3" fmla="*/ 914400 h 1828800"/>
              <a:gd name="connsiteX4" fmla="*/ 1893721 w 2808121"/>
              <a:gd name="connsiteY4" fmla="*/ 1828800 h 1828800"/>
              <a:gd name="connsiteX5" fmla="*/ 1893721 w 2808121"/>
              <a:gd name="connsiteY5" fmla="*/ 1371600 h 1828800"/>
              <a:gd name="connsiteX6" fmla="*/ 369721 w 2808121"/>
              <a:gd name="connsiteY6" fmla="*/ 1371600 h 1828800"/>
              <a:gd name="connsiteX7" fmla="*/ 0 w 2808121"/>
              <a:gd name="connsiteY7" fmla="*/ 908071 h 1828800"/>
              <a:gd name="connsiteX8" fmla="*/ 467995 w 2808121"/>
              <a:gd name="connsiteY8" fmla="*/ 317983 h 1828800"/>
              <a:gd name="connsiteX0" fmla="*/ 327604 w 2808121"/>
              <a:gd name="connsiteY0" fmla="*/ 495168 h 1828800"/>
              <a:gd name="connsiteX1" fmla="*/ 1898401 w 2808121"/>
              <a:gd name="connsiteY1" fmla="*/ 501497 h 1828800"/>
              <a:gd name="connsiteX2" fmla="*/ 1893721 w 2808121"/>
              <a:gd name="connsiteY2" fmla="*/ 0 h 1828800"/>
              <a:gd name="connsiteX3" fmla="*/ 2808121 w 2808121"/>
              <a:gd name="connsiteY3" fmla="*/ 914400 h 1828800"/>
              <a:gd name="connsiteX4" fmla="*/ 1893721 w 2808121"/>
              <a:gd name="connsiteY4" fmla="*/ 1828800 h 1828800"/>
              <a:gd name="connsiteX5" fmla="*/ 1893721 w 2808121"/>
              <a:gd name="connsiteY5" fmla="*/ 1371600 h 1828800"/>
              <a:gd name="connsiteX6" fmla="*/ 369721 w 2808121"/>
              <a:gd name="connsiteY6" fmla="*/ 1371600 h 1828800"/>
              <a:gd name="connsiteX7" fmla="*/ 0 w 2808121"/>
              <a:gd name="connsiteY7" fmla="*/ 908071 h 1828800"/>
              <a:gd name="connsiteX8" fmla="*/ 327604 w 2808121"/>
              <a:gd name="connsiteY8" fmla="*/ 495168 h 1828800"/>
              <a:gd name="connsiteX0" fmla="*/ 355683 w 2808121"/>
              <a:gd name="connsiteY0" fmla="*/ 495168 h 1828800"/>
              <a:gd name="connsiteX1" fmla="*/ 1898401 w 2808121"/>
              <a:gd name="connsiteY1" fmla="*/ 501497 h 1828800"/>
              <a:gd name="connsiteX2" fmla="*/ 1893721 w 2808121"/>
              <a:gd name="connsiteY2" fmla="*/ 0 h 1828800"/>
              <a:gd name="connsiteX3" fmla="*/ 2808121 w 2808121"/>
              <a:gd name="connsiteY3" fmla="*/ 914400 h 1828800"/>
              <a:gd name="connsiteX4" fmla="*/ 1893721 w 2808121"/>
              <a:gd name="connsiteY4" fmla="*/ 1828800 h 1828800"/>
              <a:gd name="connsiteX5" fmla="*/ 1893721 w 2808121"/>
              <a:gd name="connsiteY5" fmla="*/ 1371600 h 1828800"/>
              <a:gd name="connsiteX6" fmla="*/ 369721 w 2808121"/>
              <a:gd name="connsiteY6" fmla="*/ 1371600 h 1828800"/>
              <a:gd name="connsiteX7" fmla="*/ 0 w 2808121"/>
              <a:gd name="connsiteY7" fmla="*/ 908071 h 1828800"/>
              <a:gd name="connsiteX8" fmla="*/ 355683 w 2808121"/>
              <a:gd name="connsiteY8" fmla="*/ 495168 h 1828800"/>
              <a:gd name="connsiteX0" fmla="*/ 355683 w 2808121"/>
              <a:gd name="connsiteY0" fmla="*/ 495168 h 1828800"/>
              <a:gd name="connsiteX1" fmla="*/ 1898401 w 2808121"/>
              <a:gd name="connsiteY1" fmla="*/ 501497 h 1828800"/>
              <a:gd name="connsiteX2" fmla="*/ 1893721 w 2808121"/>
              <a:gd name="connsiteY2" fmla="*/ 0 h 1828800"/>
              <a:gd name="connsiteX3" fmla="*/ 2808121 w 2808121"/>
              <a:gd name="connsiteY3" fmla="*/ 914400 h 1828800"/>
              <a:gd name="connsiteX4" fmla="*/ 1893721 w 2808121"/>
              <a:gd name="connsiteY4" fmla="*/ 1828800 h 1828800"/>
              <a:gd name="connsiteX5" fmla="*/ 1893721 w 2808121"/>
              <a:gd name="connsiteY5" fmla="*/ 1371600 h 1828800"/>
              <a:gd name="connsiteX6" fmla="*/ 336963 w 2808121"/>
              <a:gd name="connsiteY6" fmla="*/ 1308320 h 1828800"/>
              <a:gd name="connsiteX7" fmla="*/ 0 w 2808121"/>
              <a:gd name="connsiteY7" fmla="*/ 908071 h 1828800"/>
              <a:gd name="connsiteX8" fmla="*/ 355683 w 2808121"/>
              <a:gd name="connsiteY8" fmla="*/ 495168 h 1828800"/>
              <a:gd name="connsiteX0" fmla="*/ 355683 w 2808121"/>
              <a:gd name="connsiteY0" fmla="*/ 495168 h 1828800"/>
              <a:gd name="connsiteX1" fmla="*/ 1898401 w 2808121"/>
              <a:gd name="connsiteY1" fmla="*/ 501497 h 1828800"/>
              <a:gd name="connsiteX2" fmla="*/ 1893721 w 2808121"/>
              <a:gd name="connsiteY2" fmla="*/ 0 h 1828800"/>
              <a:gd name="connsiteX3" fmla="*/ 2808121 w 2808121"/>
              <a:gd name="connsiteY3" fmla="*/ 914400 h 1828800"/>
              <a:gd name="connsiteX4" fmla="*/ 1893721 w 2808121"/>
              <a:gd name="connsiteY4" fmla="*/ 1828800 h 1828800"/>
              <a:gd name="connsiteX5" fmla="*/ 1893721 w 2808121"/>
              <a:gd name="connsiteY5" fmla="*/ 1339960 h 1828800"/>
              <a:gd name="connsiteX6" fmla="*/ 336963 w 2808121"/>
              <a:gd name="connsiteY6" fmla="*/ 1308320 h 1828800"/>
              <a:gd name="connsiteX7" fmla="*/ 0 w 2808121"/>
              <a:gd name="connsiteY7" fmla="*/ 908071 h 1828800"/>
              <a:gd name="connsiteX8" fmla="*/ 355683 w 2808121"/>
              <a:gd name="connsiteY8" fmla="*/ 495168 h 1828800"/>
              <a:gd name="connsiteX0" fmla="*/ 355683 w 2808121"/>
              <a:gd name="connsiteY0" fmla="*/ 495168 h 1828800"/>
              <a:gd name="connsiteX1" fmla="*/ 1898401 w 2808121"/>
              <a:gd name="connsiteY1" fmla="*/ 501497 h 1828800"/>
              <a:gd name="connsiteX2" fmla="*/ 1893721 w 2808121"/>
              <a:gd name="connsiteY2" fmla="*/ 0 h 1828800"/>
              <a:gd name="connsiteX3" fmla="*/ 2808121 w 2808121"/>
              <a:gd name="connsiteY3" fmla="*/ 914400 h 1828800"/>
              <a:gd name="connsiteX4" fmla="*/ 1893721 w 2808121"/>
              <a:gd name="connsiteY4" fmla="*/ 1828800 h 1828800"/>
              <a:gd name="connsiteX5" fmla="*/ 1889042 w 2808121"/>
              <a:gd name="connsiteY5" fmla="*/ 1320976 h 1828800"/>
              <a:gd name="connsiteX6" fmla="*/ 336963 w 2808121"/>
              <a:gd name="connsiteY6" fmla="*/ 1308320 h 1828800"/>
              <a:gd name="connsiteX7" fmla="*/ 0 w 2808121"/>
              <a:gd name="connsiteY7" fmla="*/ 908071 h 1828800"/>
              <a:gd name="connsiteX8" fmla="*/ 355683 w 2808121"/>
              <a:gd name="connsiteY8" fmla="*/ 495168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8121" h="1828800">
                <a:moveTo>
                  <a:pt x="355683" y="495168"/>
                </a:moveTo>
                <a:lnTo>
                  <a:pt x="1898401" y="501497"/>
                </a:lnTo>
                <a:lnTo>
                  <a:pt x="1893721" y="0"/>
                </a:lnTo>
                <a:lnTo>
                  <a:pt x="2808121" y="914400"/>
                </a:lnTo>
                <a:lnTo>
                  <a:pt x="1893721" y="1828800"/>
                </a:lnTo>
                <a:cubicBezTo>
                  <a:pt x="1892161" y="1659525"/>
                  <a:pt x="1890602" y="1490251"/>
                  <a:pt x="1889042" y="1320976"/>
                </a:cubicBezTo>
                <a:lnTo>
                  <a:pt x="336963" y="1308320"/>
                </a:lnTo>
                <a:lnTo>
                  <a:pt x="0" y="908071"/>
                </a:lnTo>
                <a:lnTo>
                  <a:pt x="355683" y="495168"/>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prstClr val="black"/>
                </a:solidFill>
              </a:rPr>
              <a:t>Managing the politics of Evaluation</a:t>
            </a:r>
            <a:endParaRPr lang="en-US" sz="2400" b="1" dirty="0">
              <a:solidFill>
                <a:prstClr val="black"/>
              </a:solidFill>
            </a:endParaRPr>
          </a:p>
        </p:txBody>
      </p:sp>
      <p:sp>
        <p:nvSpPr>
          <p:cNvPr id="6" name="Down Arrow 5"/>
          <p:cNvSpPr/>
          <p:nvPr/>
        </p:nvSpPr>
        <p:spPr>
          <a:xfrm>
            <a:off x="1852562" y="1219200"/>
            <a:ext cx="2262238" cy="2743200"/>
          </a:xfrm>
          <a:prstGeom prst="downArrow">
            <a:avLst>
              <a:gd name="adj1" fmla="val 69969"/>
              <a:gd name="adj2" fmla="val 40417"/>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prstClr val="black">
                    <a:lumMod val="85000"/>
                    <a:lumOff val="15000"/>
                  </a:prstClr>
                </a:solidFill>
              </a:rPr>
              <a:t>Engage</a:t>
            </a:r>
            <a:r>
              <a:rPr lang="en-US" sz="2400" dirty="0" smtClean="0">
                <a:solidFill>
                  <a:prstClr val="black">
                    <a:lumMod val="85000"/>
                    <a:lumOff val="15000"/>
                  </a:prstClr>
                </a:solidFill>
              </a:rPr>
              <a:t> </a:t>
            </a:r>
            <a:r>
              <a:rPr lang="en-US" sz="2400" b="1" dirty="0" smtClean="0">
                <a:solidFill>
                  <a:prstClr val="black">
                    <a:lumMod val="85000"/>
                    <a:lumOff val="15000"/>
                  </a:prstClr>
                </a:solidFill>
              </a:rPr>
              <a:t>Leadership</a:t>
            </a:r>
            <a:endParaRPr lang="en-US" sz="2400" b="1" dirty="0">
              <a:solidFill>
                <a:prstClr val="black">
                  <a:lumMod val="85000"/>
                  <a:lumOff val="15000"/>
                </a:prstClr>
              </a:solidFill>
            </a:endParaRPr>
          </a:p>
        </p:txBody>
      </p:sp>
      <p:sp>
        <p:nvSpPr>
          <p:cNvPr id="17" name="TextBox 16"/>
          <p:cNvSpPr txBox="1"/>
          <p:nvPr/>
        </p:nvSpPr>
        <p:spPr>
          <a:xfrm>
            <a:off x="4191000" y="2372792"/>
            <a:ext cx="1752600" cy="646331"/>
          </a:xfrm>
          <a:prstGeom prst="rect">
            <a:avLst/>
          </a:prstGeom>
          <a:noFill/>
        </p:spPr>
        <p:txBody>
          <a:bodyPr wrap="square" rtlCol="0">
            <a:spAutoFit/>
          </a:bodyPr>
          <a:lstStyle/>
          <a:p>
            <a:pPr algn="ctr"/>
            <a:r>
              <a:rPr lang="en-US" dirty="0" smtClean="0">
                <a:solidFill>
                  <a:prstClr val="black"/>
                </a:solidFill>
              </a:rPr>
              <a:t>Organizational Politics</a:t>
            </a:r>
            <a:endParaRPr lang="en-US" dirty="0">
              <a:solidFill>
                <a:prstClr val="black"/>
              </a:solidFill>
            </a:endParaRPr>
          </a:p>
        </p:txBody>
      </p:sp>
      <p:sp>
        <p:nvSpPr>
          <p:cNvPr id="7" name="Up Arrow 6"/>
          <p:cNvSpPr/>
          <p:nvPr/>
        </p:nvSpPr>
        <p:spPr>
          <a:xfrm>
            <a:off x="1890662" y="4296076"/>
            <a:ext cx="2186038" cy="2540267"/>
          </a:xfrm>
          <a:prstGeom prst="upArrow">
            <a:avLst>
              <a:gd name="adj1" fmla="val 71833"/>
              <a:gd name="adj2" fmla="val 44276"/>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prstClr val="black">
                    <a:lumMod val="85000"/>
                    <a:lumOff val="15000"/>
                  </a:prstClr>
                </a:solidFill>
              </a:rPr>
              <a:t>Develop Resources</a:t>
            </a:r>
            <a:endParaRPr lang="en-US" sz="2400" b="1" dirty="0">
              <a:solidFill>
                <a:prstClr val="black">
                  <a:lumMod val="85000"/>
                  <a:lumOff val="15000"/>
                </a:prstClr>
              </a:solidFill>
            </a:endParaRPr>
          </a:p>
        </p:txBody>
      </p:sp>
    </p:spTree>
    <p:extLst>
      <p:ext uri="{BB962C8B-B14F-4D97-AF65-F5344CB8AC3E}">
        <p14:creationId xmlns:p14="http://schemas.microsoft.com/office/powerpoint/2010/main" val="366028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Understanding Roles</a:t>
            </a:r>
            <a:endParaRPr lang="en-US" dirty="0"/>
          </a:p>
        </p:txBody>
      </p:sp>
      <p:sp>
        <p:nvSpPr>
          <p:cNvPr id="4" name="Content Placeholder 3"/>
          <p:cNvSpPr>
            <a:spLocks noGrp="1"/>
          </p:cNvSpPr>
          <p:nvPr>
            <p:ph idx="1"/>
          </p:nvPr>
        </p:nvSpPr>
        <p:spPr/>
        <p:txBody>
          <a:bodyPr/>
          <a:lstStyle/>
          <a:p>
            <a:r>
              <a:rPr lang="en-US" dirty="0" smtClean="0"/>
              <a:t>Heightened awareness of evaluator’s place in the organization:</a:t>
            </a:r>
          </a:p>
          <a:p>
            <a:pPr lvl="1"/>
            <a:r>
              <a:rPr lang="en-US" dirty="0" smtClean="0"/>
              <a:t>Identifying opportunities for ensuring use throughout the evaluation</a:t>
            </a:r>
          </a:p>
          <a:p>
            <a:pPr lvl="1"/>
            <a:r>
              <a:rPr lang="en-US" dirty="0" smtClean="0"/>
              <a:t>Higher-quality evaluations that get USED</a:t>
            </a:r>
          </a:p>
          <a:p>
            <a:pPr marL="0" indent="0">
              <a:buNone/>
            </a:pPr>
            <a:endParaRPr lang="en-US" dirty="0"/>
          </a:p>
          <a:p>
            <a:r>
              <a:rPr lang="en-US" dirty="0" smtClean="0"/>
              <a:t>Roles can be in direct conflict, but the evaluator should be able to inhabit any and all roles as the evaluation requires</a:t>
            </a:r>
            <a:endParaRPr lang="en-US" dirty="0"/>
          </a:p>
        </p:txBody>
      </p:sp>
    </p:spTree>
    <p:extLst>
      <p:ext uri="{BB962C8B-B14F-4D97-AF65-F5344CB8AC3E}">
        <p14:creationId xmlns:p14="http://schemas.microsoft.com/office/powerpoint/2010/main" val="24277434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24303"/>
          <a:stretch/>
        </p:blipFill>
        <p:spPr bwMode="auto">
          <a:xfrm>
            <a:off x="241401" y="4114800"/>
            <a:ext cx="8435774"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2"/>
          <p:cNvSpPr>
            <a:spLocks noGrp="1"/>
          </p:cNvSpPr>
          <p:nvPr>
            <p:ph idx="1"/>
          </p:nvPr>
        </p:nvSpPr>
        <p:spPr>
          <a:xfrm>
            <a:off x="533400" y="1295400"/>
            <a:ext cx="8001000" cy="5410200"/>
          </a:xfrm>
        </p:spPr>
        <p:txBody>
          <a:bodyPr/>
          <a:lstStyle/>
          <a:p>
            <a:pPr marL="0" indent="0">
              <a:buNone/>
            </a:pPr>
            <a:r>
              <a:rPr lang="en-US" sz="2800" dirty="0" smtClean="0"/>
              <a:t>    </a:t>
            </a:r>
            <a:r>
              <a:rPr lang="en-US" sz="2800" u="sng" dirty="0"/>
              <a:t>Establish relevancy, credibility, and </a:t>
            </a:r>
            <a:r>
              <a:rPr lang="en-US" sz="2800" u="sng" dirty="0" smtClean="0"/>
              <a:t>integrity</a:t>
            </a:r>
          </a:p>
          <a:p>
            <a:pPr marL="0" indent="0">
              <a:buNone/>
            </a:pPr>
            <a:endParaRPr lang="en-US" sz="600" u="sng" dirty="0" smtClean="0"/>
          </a:p>
          <a:p>
            <a:pPr marL="1005840"/>
            <a:r>
              <a:rPr lang="en-US" sz="2400" dirty="0"/>
              <a:t>Make the decision-maker’s priorities your </a:t>
            </a:r>
            <a:r>
              <a:rPr lang="en-US" sz="2400" dirty="0" smtClean="0"/>
              <a:t>priorities</a:t>
            </a:r>
          </a:p>
          <a:p>
            <a:pPr marL="1005840"/>
            <a:endParaRPr lang="en-US" sz="900" dirty="0"/>
          </a:p>
          <a:p>
            <a:pPr marL="1005840"/>
            <a:r>
              <a:rPr lang="en-US" sz="2400" dirty="0"/>
              <a:t>Relentless customer service </a:t>
            </a:r>
            <a:r>
              <a:rPr lang="en-US" sz="2400" dirty="0" smtClean="0"/>
              <a:t>orientation</a:t>
            </a:r>
          </a:p>
          <a:p>
            <a:pPr marL="1005840"/>
            <a:endParaRPr lang="en-US" sz="900" dirty="0"/>
          </a:p>
          <a:p>
            <a:pPr marL="1005840"/>
            <a:r>
              <a:rPr lang="en-US" sz="2400" dirty="0" smtClean="0"/>
              <a:t>Position yourself deliberately</a:t>
            </a:r>
          </a:p>
          <a:p>
            <a:pPr marL="1920240" lvl="3"/>
            <a:r>
              <a:rPr lang="en-US" sz="1600" dirty="0"/>
              <a:t>Optimistic agent of change</a:t>
            </a:r>
          </a:p>
          <a:p>
            <a:pPr marL="1920240" lvl="3"/>
            <a:r>
              <a:rPr lang="en-US" sz="1600" dirty="0"/>
              <a:t>Critical Friend</a:t>
            </a:r>
          </a:p>
          <a:p>
            <a:pPr marL="1920240" lvl="3"/>
            <a:r>
              <a:rPr lang="en-US" sz="1600" dirty="0" smtClean="0"/>
              <a:t>Internal consultant</a:t>
            </a:r>
          </a:p>
        </p:txBody>
      </p:sp>
      <p:pic>
        <p:nvPicPr>
          <p:cNvPr id="7" name="Picture 6"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5496" y="-25096"/>
            <a:ext cx="2158504" cy="1320496"/>
          </a:xfrm>
          <a:prstGeom prst="rect">
            <a:avLst/>
          </a:prstGeom>
        </p:spPr>
      </p:pic>
      <p:sp>
        <p:nvSpPr>
          <p:cNvPr id="9" name="Title 1"/>
          <p:cNvSpPr>
            <a:spLocks noGrp="1"/>
          </p:cNvSpPr>
          <p:nvPr>
            <p:ph type="title"/>
          </p:nvPr>
        </p:nvSpPr>
        <p:spPr>
          <a:xfrm>
            <a:off x="1652411" y="381000"/>
            <a:ext cx="6324600" cy="810643"/>
          </a:xfrm>
        </p:spPr>
        <p:txBody>
          <a:bodyPr/>
          <a:lstStyle/>
          <a:p>
            <a:r>
              <a:rPr lang="en-US" sz="4400" dirty="0" smtClean="0"/>
              <a:t>Position Yourself</a:t>
            </a:r>
            <a:endParaRPr lang="en-US" sz="4400" dirty="0"/>
          </a:p>
        </p:txBody>
      </p:sp>
    </p:spTree>
    <p:custDataLst>
      <p:tags r:id="rId1"/>
    </p:custDataLst>
    <p:extLst>
      <p:ext uri="{BB962C8B-B14F-4D97-AF65-F5344CB8AC3E}">
        <p14:creationId xmlns:p14="http://schemas.microsoft.com/office/powerpoint/2010/main" val="1720472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33600"/>
            <a:ext cx="3733800" cy="4419599"/>
          </a:xfrm>
        </p:spPr>
        <p:txBody>
          <a:bodyPr/>
          <a:lstStyle/>
          <a:p>
            <a:pPr marL="0" indent="0" algn="ctr">
              <a:buNone/>
            </a:pPr>
            <a:r>
              <a:rPr lang="en-US" sz="2400" dirty="0" smtClean="0"/>
              <a:t>Our role is to enhance the agency’s ability to achieve its mission by developing and facilitating processes and systems that measurably improve the quality and effectiveness of our services and operations, and to support agency leadership in managing towards high performance.</a:t>
            </a:r>
            <a:endParaRPr lang="en-US" sz="2400" dirty="0"/>
          </a:p>
        </p:txBody>
      </p:sp>
      <p:sp>
        <p:nvSpPr>
          <p:cNvPr id="7" name="Content Placeholder 2"/>
          <p:cNvSpPr txBox="1">
            <a:spLocks/>
          </p:cNvSpPr>
          <p:nvPr/>
        </p:nvSpPr>
        <p:spPr>
          <a:xfrm>
            <a:off x="3832578" y="1752600"/>
            <a:ext cx="5235222" cy="4648200"/>
          </a:xfrm>
          <a:prstGeom prst="rect">
            <a:avLst/>
          </a:prstGeom>
        </p:spPr>
        <p:txBody>
          <a:bodyPr/>
          <a:lstStyle>
            <a:lvl1pPr marL="342900" indent="-342900" algn="l" defTabSz="457200" rtl="0" eaLnBrk="1" latinLnBrk="0" hangingPunct="1">
              <a:spcBef>
                <a:spcPct val="20000"/>
              </a:spcBef>
              <a:buFont typeface="Lucida Grande"/>
              <a:buChar char="・"/>
              <a:defRPr sz="3200" kern="1200">
                <a:solidFill>
                  <a:schemeClr val="tx2"/>
                </a:solidFill>
                <a:latin typeface="Arial"/>
                <a:ea typeface="+mn-ea"/>
                <a:cs typeface="Arial"/>
              </a:defRPr>
            </a:lvl1pPr>
            <a:lvl2pPr marL="742950" indent="-285750" algn="l" defTabSz="457200" rtl="0" eaLnBrk="1" latinLnBrk="0" hangingPunct="1">
              <a:spcBef>
                <a:spcPct val="20000"/>
              </a:spcBef>
              <a:buFont typeface="Arial"/>
              <a:buChar char="・"/>
              <a:defRPr sz="2600" i="1" kern="1200" spc="0">
                <a:solidFill>
                  <a:schemeClr val="accent6"/>
                </a:solidFill>
                <a:latin typeface="Times New Roman"/>
                <a:ea typeface="+mn-ea"/>
                <a:cs typeface="Times New Roman"/>
              </a:defRPr>
            </a:lvl2pPr>
            <a:lvl3pPr marL="621792" indent="0" algn="l" defTabSz="457200" rtl="0" eaLnBrk="1" latinLnBrk="0" hangingPunct="1">
              <a:lnSpc>
                <a:spcPts val="2120"/>
              </a:lnSpc>
              <a:spcBef>
                <a:spcPct val="20000"/>
              </a:spcBef>
              <a:buSzPct val="100000"/>
              <a:buFontTx/>
              <a:buNone/>
              <a:defRPr sz="1600" kern="1200" spc="100">
                <a:solidFill>
                  <a:schemeClr val="accent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accent6"/>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accent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Lucida Grande"/>
              <a:buNone/>
            </a:pPr>
            <a:endParaRPr lang="en-US" sz="2300" dirty="0" smtClean="0">
              <a:solidFill>
                <a:srgbClr val="1268B3"/>
              </a:solidFill>
            </a:endParaRPr>
          </a:p>
          <a:p>
            <a:r>
              <a:rPr lang="en-US" sz="2200" dirty="0" smtClean="0">
                <a:solidFill>
                  <a:srgbClr val="1268B3"/>
                </a:solidFill>
              </a:rPr>
              <a:t>Act in the best interest of the organization and our clients</a:t>
            </a:r>
          </a:p>
          <a:p>
            <a:r>
              <a:rPr lang="en-US" sz="2200" dirty="0" smtClean="0">
                <a:solidFill>
                  <a:srgbClr val="1268B3"/>
                </a:solidFill>
              </a:rPr>
              <a:t>Act respectfully and without judgment in an unbiased and objective manner</a:t>
            </a:r>
          </a:p>
          <a:p>
            <a:r>
              <a:rPr lang="en-US" sz="2200" dirty="0" smtClean="0">
                <a:solidFill>
                  <a:srgbClr val="1268B3"/>
                </a:solidFill>
              </a:rPr>
              <a:t>Act with integrity and professionalism</a:t>
            </a:r>
          </a:p>
          <a:p>
            <a:r>
              <a:rPr lang="en-US" sz="2200" dirty="0" smtClean="0">
                <a:solidFill>
                  <a:srgbClr val="1268B3"/>
                </a:solidFill>
              </a:rPr>
              <a:t>Practice confidentiality and discretion</a:t>
            </a:r>
          </a:p>
          <a:p>
            <a:r>
              <a:rPr lang="en-US" sz="2200" dirty="0" smtClean="0">
                <a:solidFill>
                  <a:srgbClr val="1268B3"/>
                </a:solidFill>
              </a:rPr>
              <a:t>Use open and honest communication</a:t>
            </a:r>
          </a:p>
          <a:p>
            <a:r>
              <a:rPr lang="en-US" sz="2200" dirty="0" smtClean="0">
                <a:solidFill>
                  <a:srgbClr val="1268B3"/>
                </a:solidFill>
              </a:rPr>
              <a:t>Empower other staff</a:t>
            </a:r>
          </a:p>
          <a:p>
            <a:r>
              <a:rPr lang="en-US" sz="2200" dirty="0" smtClean="0">
                <a:solidFill>
                  <a:srgbClr val="1268B3"/>
                </a:solidFill>
              </a:rPr>
              <a:t>Uphold organizational ethics and values</a:t>
            </a:r>
            <a:endParaRPr lang="en-US" sz="2200" dirty="0">
              <a:solidFill>
                <a:srgbClr val="1268B3"/>
              </a:solidFill>
            </a:endParaRPr>
          </a:p>
        </p:txBody>
      </p:sp>
      <p:cxnSp>
        <p:nvCxnSpPr>
          <p:cNvPr id="9" name="Straight Connector 8"/>
          <p:cNvCxnSpPr/>
          <p:nvPr/>
        </p:nvCxnSpPr>
        <p:spPr>
          <a:xfrm>
            <a:off x="3810000" y="1295400"/>
            <a:ext cx="0" cy="5486400"/>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747717" y="1445567"/>
            <a:ext cx="2362546" cy="461665"/>
          </a:xfrm>
          <a:prstGeom prst="rect">
            <a:avLst/>
          </a:prstGeom>
        </p:spPr>
        <p:txBody>
          <a:bodyPr wrap="none">
            <a:spAutoFit/>
          </a:bodyPr>
          <a:lstStyle/>
          <a:p>
            <a:pPr algn="ctr"/>
            <a:r>
              <a:rPr lang="en-US" sz="2400" u="sng" dirty="0">
                <a:solidFill>
                  <a:srgbClr val="1268B3"/>
                </a:solidFill>
                <a:latin typeface="Arial"/>
                <a:cs typeface="Arial"/>
              </a:rPr>
              <a:t>PEQA’s </a:t>
            </a:r>
            <a:r>
              <a:rPr lang="en-US" sz="2400" u="sng" dirty="0" smtClean="0">
                <a:solidFill>
                  <a:srgbClr val="1268B3"/>
                </a:solidFill>
                <a:latin typeface="Arial"/>
                <a:cs typeface="Arial"/>
              </a:rPr>
              <a:t>Mission</a:t>
            </a:r>
            <a:endParaRPr lang="en-US" sz="2400" u="sng" dirty="0">
              <a:solidFill>
                <a:srgbClr val="1268B3"/>
              </a:solidFill>
              <a:latin typeface="Arial"/>
              <a:cs typeface="Arial"/>
            </a:endParaRPr>
          </a:p>
        </p:txBody>
      </p:sp>
      <p:sp>
        <p:nvSpPr>
          <p:cNvPr id="11" name="Rectangle 10"/>
          <p:cNvSpPr/>
          <p:nvPr/>
        </p:nvSpPr>
        <p:spPr>
          <a:xfrm>
            <a:off x="5369533" y="1445567"/>
            <a:ext cx="2237512" cy="461665"/>
          </a:xfrm>
          <a:prstGeom prst="rect">
            <a:avLst/>
          </a:prstGeom>
        </p:spPr>
        <p:txBody>
          <a:bodyPr wrap="none">
            <a:spAutoFit/>
          </a:bodyPr>
          <a:lstStyle/>
          <a:p>
            <a:pPr algn="ctr"/>
            <a:r>
              <a:rPr lang="en-US" sz="2400" u="sng" dirty="0">
                <a:solidFill>
                  <a:srgbClr val="1268B3"/>
                </a:solidFill>
                <a:latin typeface="Arial"/>
                <a:cs typeface="Arial"/>
              </a:rPr>
              <a:t>PEQA’s </a:t>
            </a:r>
            <a:r>
              <a:rPr lang="en-US" sz="2400" u="sng" dirty="0" smtClean="0">
                <a:solidFill>
                  <a:srgbClr val="1268B3"/>
                </a:solidFill>
                <a:latin typeface="Arial"/>
                <a:cs typeface="Arial"/>
              </a:rPr>
              <a:t>Values</a:t>
            </a:r>
            <a:endParaRPr lang="en-US" sz="2400" u="sng" dirty="0">
              <a:solidFill>
                <a:srgbClr val="1268B3"/>
              </a:solidFill>
              <a:latin typeface="Arial"/>
              <a:cs typeface="Arial"/>
            </a:endParaRPr>
          </a:p>
        </p:txBody>
      </p:sp>
      <p:sp>
        <p:nvSpPr>
          <p:cNvPr id="12" name="Title 1"/>
          <p:cNvSpPr>
            <a:spLocks noGrp="1"/>
          </p:cNvSpPr>
          <p:nvPr>
            <p:ph type="title"/>
          </p:nvPr>
        </p:nvSpPr>
        <p:spPr>
          <a:xfrm>
            <a:off x="1652411" y="381000"/>
            <a:ext cx="6324600" cy="810643"/>
          </a:xfrm>
        </p:spPr>
        <p:txBody>
          <a:bodyPr/>
          <a:lstStyle/>
          <a:p>
            <a:r>
              <a:rPr lang="en-US" sz="4400" dirty="0" smtClean="0"/>
              <a:t>Position Yourself</a:t>
            </a:r>
            <a:endParaRPr lang="en-US" sz="4400" dirty="0"/>
          </a:p>
        </p:txBody>
      </p:sp>
    </p:spTree>
    <p:extLst>
      <p:ext uri="{BB962C8B-B14F-4D97-AF65-F5344CB8AC3E}">
        <p14:creationId xmlns:p14="http://schemas.microsoft.com/office/powerpoint/2010/main" val="2604296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5981" r="12255"/>
          <a:stretch/>
        </p:blipFill>
        <p:spPr bwMode="auto">
          <a:xfrm>
            <a:off x="-228600" y="1242439"/>
            <a:ext cx="2400300" cy="5615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Callout 3"/>
          <p:cNvSpPr/>
          <p:nvPr/>
        </p:nvSpPr>
        <p:spPr>
          <a:xfrm>
            <a:off x="1713572" y="98703"/>
            <a:ext cx="6820827" cy="1501980"/>
          </a:xfrm>
          <a:prstGeom prst="wedgeEllipseCallout">
            <a:avLst>
              <a:gd name="adj1" fmla="val -55435"/>
              <a:gd name="adj2" fmla="val 51778"/>
            </a:avLst>
          </a:prstGeom>
          <a:gradFill>
            <a:gsLst>
              <a:gs pos="4000">
                <a:schemeClr val="accent1">
                  <a:tint val="50000"/>
                  <a:satMod val="300000"/>
                  <a:lumMod val="21000"/>
                  <a:lumOff val="79000"/>
                </a:schemeClr>
              </a:gs>
              <a:gs pos="76000">
                <a:schemeClr val="accent1">
                  <a:tint val="37000"/>
                  <a:satMod val="300000"/>
                </a:schemeClr>
              </a:gs>
              <a:gs pos="76000">
                <a:schemeClr val="accent1">
                  <a:tint val="15000"/>
                  <a:satMod val="350000"/>
                  <a:lumMod val="77000"/>
                  <a:lumOff val="23000"/>
                </a:schemeClr>
              </a:gs>
            </a:gsLst>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dirty="0" smtClean="0">
              <a:solidFill>
                <a:prstClr val="black"/>
              </a:solidFill>
            </a:endParaRPr>
          </a:p>
          <a:p>
            <a:pPr algn="ctr"/>
            <a:r>
              <a:rPr lang="en-US" sz="2400" dirty="0" smtClean="0">
                <a:solidFill>
                  <a:prstClr val="black"/>
                </a:solidFill>
              </a:rPr>
              <a:t>‘</a:t>
            </a:r>
            <a:r>
              <a:rPr lang="en-US" sz="2400" dirty="0" err="1" smtClean="0">
                <a:solidFill>
                  <a:prstClr val="black"/>
                </a:solidFill>
              </a:rPr>
              <a:t>Tain’t</a:t>
            </a:r>
            <a:r>
              <a:rPr lang="en-US" sz="2400" dirty="0" smtClean="0">
                <a:solidFill>
                  <a:prstClr val="black"/>
                </a:solidFill>
              </a:rPr>
              <a:t> what you do, </a:t>
            </a:r>
          </a:p>
          <a:p>
            <a:pPr algn="ctr"/>
            <a:r>
              <a:rPr lang="en-US" sz="2400" dirty="0" smtClean="0">
                <a:solidFill>
                  <a:prstClr val="black"/>
                </a:solidFill>
              </a:rPr>
              <a:t>it’s the way that you do it! </a:t>
            </a:r>
          </a:p>
          <a:p>
            <a:pPr algn="ctr"/>
            <a:r>
              <a:rPr lang="en-US" sz="2400" dirty="0" smtClean="0">
                <a:solidFill>
                  <a:prstClr val="black"/>
                </a:solidFill>
              </a:rPr>
              <a:t>That’s what gets results.</a:t>
            </a:r>
          </a:p>
          <a:p>
            <a:pPr algn="ctr"/>
            <a:endParaRPr lang="en-US" sz="2800" dirty="0">
              <a:solidFill>
                <a:prstClr val="black"/>
              </a:solidFill>
            </a:endParaRPr>
          </a:p>
        </p:txBody>
      </p:sp>
      <p:sp>
        <p:nvSpPr>
          <p:cNvPr id="5" name="TextBox 4"/>
          <p:cNvSpPr txBox="1"/>
          <p:nvPr/>
        </p:nvSpPr>
        <p:spPr>
          <a:xfrm>
            <a:off x="4495800" y="1254954"/>
            <a:ext cx="2590800" cy="369332"/>
          </a:xfrm>
          <a:prstGeom prst="rect">
            <a:avLst/>
          </a:prstGeom>
          <a:noFill/>
        </p:spPr>
        <p:txBody>
          <a:bodyPr wrap="square" rtlCol="0">
            <a:spAutoFit/>
          </a:bodyPr>
          <a:lstStyle/>
          <a:p>
            <a:r>
              <a:rPr lang="en-US" dirty="0" smtClean="0">
                <a:solidFill>
                  <a:prstClr val="black"/>
                </a:solidFill>
              </a:rPr>
              <a:t>-Ella Fitzgerald (et al.)</a:t>
            </a:r>
            <a:endParaRPr lang="en-US" dirty="0">
              <a:solidFill>
                <a:prstClr val="black"/>
              </a:solidFill>
            </a:endParaRPr>
          </a:p>
        </p:txBody>
      </p:sp>
    </p:spTree>
    <p:custDataLst>
      <p:tags r:id="rId1"/>
    </p:custDataLst>
    <p:extLst>
      <p:ext uri="{BB962C8B-B14F-4D97-AF65-F5344CB8AC3E}">
        <p14:creationId xmlns:p14="http://schemas.microsoft.com/office/powerpoint/2010/main" val="759205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5981" r="12255"/>
          <a:stretch/>
        </p:blipFill>
        <p:spPr bwMode="auto">
          <a:xfrm>
            <a:off x="-228600" y="1242439"/>
            <a:ext cx="2400300" cy="5615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Callout 3"/>
          <p:cNvSpPr/>
          <p:nvPr/>
        </p:nvSpPr>
        <p:spPr>
          <a:xfrm>
            <a:off x="1713572" y="98703"/>
            <a:ext cx="6820827" cy="1501980"/>
          </a:xfrm>
          <a:prstGeom prst="wedgeEllipseCallout">
            <a:avLst>
              <a:gd name="adj1" fmla="val -55435"/>
              <a:gd name="adj2" fmla="val 51778"/>
            </a:avLst>
          </a:prstGeom>
          <a:gradFill>
            <a:gsLst>
              <a:gs pos="4000">
                <a:schemeClr val="accent1">
                  <a:tint val="50000"/>
                  <a:satMod val="300000"/>
                  <a:lumMod val="21000"/>
                  <a:lumOff val="79000"/>
                </a:schemeClr>
              </a:gs>
              <a:gs pos="76000">
                <a:schemeClr val="accent1">
                  <a:tint val="37000"/>
                  <a:satMod val="300000"/>
                </a:schemeClr>
              </a:gs>
              <a:gs pos="76000">
                <a:schemeClr val="accent1">
                  <a:tint val="15000"/>
                  <a:satMod val="350000"/>
                  <a:lumMod val="77000"/>
                  <a:lumOff val="23000"/>
                </a:schemeClr>
              </a:gs>
            </a:gsLst>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dirty="0" smtClean="0">
              <a:solidFill>
                <a:prstClr val="black"/>
              </a:solidFill>
            </a:endParaRPr>
          </a:p>
          <a:p>
            <a:pPr algn="ctr"/>
            <a:r>
              <a:rPr lang="en-US" sz="2400" dirty="0" smtClean="0">
                <a:solidFill>
                  <a:prstClr val="black"/>
                </a:solidFill>
              </a:rPr>
              <a:t>‘</a:t>
            </a:r>
            <a:r>
              <a:rPr lang="en-US" sz="2400" dirty="0" err="1" smtClean="0">
                <a:solidFill>
                  <a:prstClr val="black"/>
                </a:solidFill>
              </a:rPr>
              <a:t>Tain’t</a:t>
            </a:r>
            <a:r>
              <a:rPr lang="en-US" sz="2400" dirty="0" smtClean="0">
                <a:solidFill>
                  <a:prstClr val="black"/>
                </a:solidFill>
              </a:rPr>
              <a:t> ONLY what you do, </a:t>
            </a:r>
          </a:p>
          <a:p>
            <a:pPr algn="ctr"/>
            <a:r>
              <a:rPr lang="en-US" sz="2400" dirty="0" smtClean="0">
                <a:solidFill>
                  <a:prstClr val="black"/>
                </a:solidFill>
              </a:rPr>
              <a:t>it’s ALSO the way that you do it! </a:t>
            </a:r>
          </a:p>
          <a:p>
            <a:pPr algn="ctr"/>
            <a:r>
              <a:rPr lang="en-US" sz="2400" dirty="0" smtClean="0">
                <a:solidFill>
                  <a:prstClr val="black"/>
                </a:solidFill>
              </a:rPr>
              <a:t>That’s what gets results.</a:t>
            </a:r>
          </a:p>
          <a:p>
            <a:pPr algn="ctr"/>
            <a:endParaRPr lang="en-US" sz="2800" dirty="0">
              <a:solidFill>
                <a:prstClr val="black"/>
              </a:solidFill>
            </a:endParaRPr>
          </a:p>
        </p:txBody>
      </p:sp>
      <p:sp>
        <p:nvSpPr>
          <p:cNvPr id="5" name="TextBox 4"/>
          <p:cNvSpPr txBox="1"/>
          <p:nvPr/>
        </p:nvSpPr>
        <p:spPr>
          <a:xfrm>
            <a:off x="4495800" y="1254954"/>
            <a:ext cx="2590800" cy="369332"/>
          </a:xfrm>
          <a:prstGeom prst="rect">
            <a:avLst/>
          </a:prstGeom>
          <a:noFill/>
        </p:spPr>
        <p:txBody>
          <a:bodyPr wrap="square" rtlCol="0">
            <a:spAutoFit/>
          </a:bodyPr>
          <a:lstStyle/>
          <a:p>
            <a:r>
              <a:rPr lang="en-US" strike="sngStrike" dirty="0" smtClean="0">
                <a:solidFill>
                  <a:prstClr val="black"/>
                </a:solidFill>
              </a:rPr>
              <a:t>-Ella Fitzgerald (et al.)</a:t>
            </a:r>
            <a:endParaRPr lang="en-US" strike="sngStrike" dirty="0">
              <a:solidFill>
                <a:prstClr val="black"/>
              </a:solidFill>
            </a:endParaRPr>
          </a:p>
        </p:txBody>
      </p:sp>
      <p:pic>
        <p:nvPicPr>
          <p:cNvPr id="19" name="Picture 18"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3357" y="2057399"/>
            <a:ext cx="7187378" cy="4343401"/>
          </a:xfrm>
          <a:prstGeom prst="rect">
            <a:avLst/>
          </a:prstGeom>
        </p:spPr>
      </p:pic>
      <p:sp>
        <p:nvSpPr>
          <p:cNvPr id="6" name="TextBox 5"/>
          <p:cNvSpPr txBox="1"/>
          <p:nvPr/>
        </p:nvSpPr>
        <p:spPr>
          <a:xfrm>
            <a:off x="4491646" y="1597519"/>
            <a:ext cx="2590800" cy="369332"/>
          </a:xfrm>
          <a:prstGeom prst="rect">
            <a:avLst/>
          </a:prstGeom>
          <a:noFill/>
        </p:spPr>
        <p:txBody>
          <a:bodyPr wrap="square" rtlCol="0">
            <a:spAutoFit/>
          </a:bodyPr>
          <a:lstStyle/>
          <a:p>
            <a:r>
              <a:rPr lang="en-US" dirty="0" smtClean="0">
                <a:solidFill>
                  <a:prstClr val="black"/>
                </a:solidFill>
              </a:rPr>
              <a:t>- Patrick Germain</a:t>
            </a:r>
            <a:endParaRPr lang="en-US" dirty="0">
              <a:solidFill>
                <a:prstClr val="black"/>
              </a:solidFill>
            </a:endParaRPr>
          </a:p>
        </p:txBody>
      </p:sp>
    </p:spTree>
    <p:custDataLst>
      <p:tags r:id="rId1"/>
    </p:custDataLst>
    <p:extLst>
      <p:ext uri="{BB962C8B-B14F-4D97-AF65-F5344CB8AC3E}">
        <p14:creationId xmlns:p14="http://schemas.microsoft.com/office/powerpoint/2010/main" val="2099186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2678" y="297924"/>
            <a:ext cx="7020322" cy="810643"/>
          </a:xfrm>
        </p:spPr>
        <p:txBody>
          <a:bodyPr/>
          <a:lstStyle/>
          <a:p>
            <a:r>
              <a:rPr lang="en-US" sz="4400" dirty="0" smtClean="0"/>
              <a:t>Contact Information</a:t>
            </a:r>
            <a:endParaRPr lang="en-US" sz="4400" dirty="0"/>
          </a:p>
        </p:txBody>
      </p:sp>
      <p:sp>
        <p:nvSpPr>
          <p:cNvPr id="3" name="Content Placeholder 2"/>
          <p:cNvSpPr>
            <a:spLocks noGrp="1"/>
          </p:cNvSpPr>
          <p:nvPr>
            <p:ph idx="1"/>
          </p:nvPr>
        </p:nvSpPr>
        <p:spPr>
          <a:xfrm>
            <a:off x="-57150" y="1447800"/>
            <a:ext cx="9220200" cy="4013199"/>
          </a:xfrm>
        </p:spPr>
        <p:txBody>
          <a:bodyPr/>
          <a:lstStyle/>
          <a:p>
            <a:pPr marL="0" indent="0" algn="ctr">
              <a:buNone/>
            </a:pPr>
            <a:r>
              <a:rPr lang="en-US" dirty="0" smtClean="0"/>
              <a:t>Patrick Germain</a:t>
            </a:r>
          </a:p>
          <a:p>
            <a:pPr marL="0" indent="0" algn="ctr">
              <a:buNone/>
            </a:pPr>
            <a:r>
              <a:rPr lang="en-US" sz="2800" u="sng" dirty="0" smtClean="0"/>
              <a:t>Director of Program Evaluation and Quality Assurance</a:t>
            </a:r>
          </a:p>
          <a:p>
            <a:pPr marL="0" indent="0" algn="ctr">
              <a:buNone/>
            </a:pPr>
            <a:r>
              <a:rPr lang="en-US" sz="2800" dirty="0" smtClean="0"/>
              <a:t>Project Renewal, Inc.</a:t>
            </a:r>
          </a:p>
          <a:p>
            <a:pPr marL="0" indent="0" algn="ctr">
              <a:buNone/>
            </a:pPr>
            <a:r>
              <a:rPr lang="en-US" sz="2800" dirty="0" smtClean="0"/>
              <a:t>New York, NY</a:t>
            </a:r>
          </a:p>
          <a:p>
            <a:pPr marL="0" indent="0" algn="ctr">
              <a:buNone/>
            </a:pPr>
            <a:r>
              <a:rPr lang="en-US" sz="2800" dirty="0" smtClean="0">
                <a:hlinkClick r:id="rId2"/>
              </a:rPr>
              <a:t>www.ProjectRenewal.org</a:t>
            </a:r>
            <a:endParaRPr lang="en-US" sz="2800" dirty="0" smtClean="0"/>
          </a:p>
          <a:p>
            <a:pPr marL="0" indent="0" algn="ctr">
              <a:buNone/>
            </a:pPr>
            <a:endParaRPr lang="en-US" sz="2800" dirty="0" smtClean="0"/>
          </a:p>
          <a:p>
            <a:pPr marL="0" indent="0" algn="ctr">
              <a:buNone/>
            </a:pPr>
            <a:r>
              <a:rPr lang="en-US" sz="2800" dirty="0" smtClean="0"/>
              <a:t>Patrick.Germain@ProjectRenewal.org</a:t>
            </a:r>
            <a:r>
              <a:rPr lang="en-US" sz="2800" dirty="0"/>
              <a:t> </a:t>
            </a:r>
            <a:endParaRPr lang="en-US" sz="2800" dirty="0" smtClean="0"/>
          </a:p>
          <a:p>
            <a:pPr marL="0" indent="0" algn="ctr">
              <a:buNone/>
            </a:pPr>
            <a:r>
              <a:rPr lang="en-US" sz="2800" dirty="0" smtClean="0"/>
              <a:t>(212) 620-0340 x 328</a:t>
            </a:r>
            <a:endParaRPr lang="en-US" sz="2800" dirty="0"/>
          </a:p>
        </p:txBody>
      </p:sp>
    </p:spTree>
    <p:extLst>
      <p:ext uri="{BB962C8B-B14F-4D97-AF65-F5344CB8AC3E}">
        <p14:creationId xmlns:p14="http://schemas.microsoft.com/office/powerpoint/2010/main" val="843202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2678" y="297924"/>
            <a:ext cx="2676922" cy="810643"/>
          </a:xfrm>
        </p:spPr>
        <p:txBody>
          <a:bodyPr/>
          <a:lstStyle/>
          <a:p>
            <a:r>
              <a:rPr lang="en-US" sz="4400" dirty="0" smtClean="0"/>
              <a:t>Resources</a:t>
            </a:r>
            <a:endParaRPr lang="en-US" sz="4400" dirty="0"/>
          </a:p>
        </p:txBody>
      </p:sp>
      <p:sp>
        <p:nvSpPr>
          <p:cNvPr id="3" name="Content Placeholder 2"/>
          <p:cNvSpPr>
            <a:spLocks noGrp="1"/>
          </p:cNvSpPr>
          <p:nvPr>
            <p:ph idx="1"/>
          </p:nvPr>
        </p:nvSpPr>
        <p:spPr>
          <a:xfrm>
            <a:off x="152400" y="1447800"/>
            <a:ext cx="8991600" cy="5334000"/>
          </a:xfrm>
        </p:spPr>
        <p:txBody>
          <a:bodyPr/>
          <a:lstStyle/>
          <a:p>
            <a:pPr marL="0" indent="0">
              <a:buNone/>
            </a:pPr>
            <a:r>
              <a:rPr lang="en-US" sz="2000" u="sng" dirty="0" smtClean="0"/>
              <a:t>Articles:</a:t>
            </a:r>
          </a:p>
          <a:p>
            <a:r>
              <a:rPr lang="en-US" sz="2000" dirty="0" smtClean="0"/>
              <a:t>All articles in New </a:t>
            </a:r>
            <a:r>
              <a:rPr lang="en-US" sz="2000" dirty="0"/>
              <a:t>Directions for </a:t>
            </a:r>
            <a:r>
              <a:rPr lang="en-US" sz="2000" dirty="0" smtClean="0"/>
              <a:t>Evaluation. Number </a:t>
            </a:r>
            <a:r>
              <a:rPr lang="en-US" sz="2000" dirty="0"/>
              <a:t>132 (Winter 2011) – Internal Evaluation in the 21</a:t>
            </a:r>
            <a:r>
              <a:rPr lang="en-US" sz="2000" baseline="30000" dirty="0"/>
              <a:t>st</a:t>
            </a:r>
            <a:r>
              <a:rPr lang="en-US" sz="2000" dirty="0"/>
              <a:t> </a:t>
            </a:r>
            <a:r>
              <a:rPr lang="en-US" sz="2000" dirty="0" smtClean="0"/>
              <a:t>Century – especially Baron, </a:t>
            </a:r>
            <a:r>
              <a:rPr lang="en-US" sz="2000" dirty="0" err="1" smtClean="0"/>
              <a:t>Kniker</a:t>
            </a:r>
            <a:r>
              <a:rPr lang="en-US" sz="2000" dirty="0" smtClean="0"/>
              <a:t>, and </a:t>
            </a:r>
            <a:r>
              <a:rPr lang="en-US" sz="2000" dirty="0" err="1" smtClean="0"/>
              <a:t>Volkov</a:t>
            </a:r>
            <a:r>
              <a:rPr lang="en-US" sz="2000" dirty="0" smtClean="0"/>
              <a:t>.</a:t>
            </a:r>
          </a:p>
          <a:p>
            <a:r>
              <a:rPr lang="en-US" sz="2000" dirty="0" err="1" smtClean="0"/>
              <a:t>Ledermann</a:t>
            </a:r>
            <a:r>
              <a:rPr lang="en-US" sz="2000" dirty="0"/>
              <a:t>, S (2012). Exploring the Necessary Conditions for Evaluation Use in Program Change. </a:t>
            </a:r>
            <a:r>
              <a:rPr lang="en-US" sz="2000" i="1" dirty="0"/>
              <a:t>American Journal of Evaluation</a:t>
            </a:r>
            <a:r>
              <a:rPr lang="en-US" sz="2000" dirty="0"/>
              <a:t>, 33, </a:t>
            </a:r>
            <a:r>
              <a:rPr lang="en-US" sz="2000" dirty="0" smtClean="0"/>
              <a:t>159-178</a:t>
            </a:r>
          </a:p>
          <a:p>
            <a:endParaRPr lang="en-US" sz="1000" dirty="0" smtClean="0"/>
          </a:p>
          <a:p>
            <a:pPr marL="0" indent="0">
              <a:buNone/>
            </a:pPr>
            <a:r>
              <a:rPr lang="en-US" sz="2000" u="sng" dirty="0" smtClean="0"/>
              <a:t>Books:</a:t>
            </a:r>
            <a:endParaRPr lang="en-US" sz="2000" u="sng" dirty="0"/>
          </a:p>
          <a:p>
            <a:r>
              <a:rPr lang="en-US" sz="2000" dirty="0"/>
              <a:t>Mario </a:t>
            </a:r>
            <a:r>
              <a:rPr lang="en-US" sz="2000" dirty="0" err="1" smtClean="0"/>
              <a:t>Morino</a:t>
            </a:r>
            <a:r>
              <a:rPr lang="en-US" sz="2000" dirty="0" smtClean="0"/>
              <a:t>. </a:t>
            </a:r>
            <a:r>
              <a:rPr lang="en-US" sz="2000" u="sng" dirty="0" smtClean="0"/>
              <a:t>Leap of Reason: Managing to Outcomes in an Era of Scarcity. </a:t>
            </a:r>
            <a:r>
              <a:rPr lang="en-US" sz="2000" dirty="0" smtClean="0"/>
              <a:t>2011.</a:t>
            </a:r>
            <a:r>
              <a:rPr lang="en-US" sz="2000" u="sng" dirty="0" smtClean="0"/>
              <a:t> </a:t>
            </a:r>
            <a:r>
              <a:rPr lang="en-US" sz="2000" dirty="0" smtClean="0"/>
              <a:t>Venture Philanthropy Partners. </a:t>
            </a:r>
          </a:p>
          <a:p>
            <a:r>
              <a:rPr lang="en-US" sz="2000" dirty="0" smtClean="0"/>
              <a:t>Patton, M.Q. (2008) Utilization Focused Evaluation (4</a:t>
            </a:r>
            <a:r>
              <a:rPr lang="en-US" sz="2000" baseline="30000" dirty="0" smtClean="0"/>
              <a:t>th</a:t>
            </a:r>
            <a:r>
              <a:rPr lang="en-US" sz="2000" dirty="0" smtClean="0"/>
              <a:t> Ed)</a:t>
            </a:r>
          </a:p>
          <a:p>
            <a:r>
              <a:rPr lang="en-US" sz="2000" dirty="0" err="1"/>
              <a:t>Sonnichsen</a:t>
            </a:r>
            <a:r>
              <a:rPr lang="en-US" sz="2000" dirty="0"/>
              <a:t>, R. </a:t>
            </a:r>
            <a:r>
              <a:rPr lang="en-US" sz="2000" u="sng" dirty="0"/>
              <a:t>High Impact Internal Evaluation: A Practitioner’s Guide to Evaluating and Consulting </a:t>
            </a:r>
            <a:r>
              <a:rPr lang="en-US" sz="2000" u="sng" dirty="0" smtClean="0"/>
              <a:t>Inside Organizations </a:t>
            </a:r>
            <a:r>
              <a:rPr lang="en-US" sz="2000" dirty="0"/>
              <a:t>. </a:t>
            </a:r>
            <a:r>
              <a:rPr lang="en-US" sz="2000" dirty="0" smtClean="0"/>
              <a:t>2000</a:t>
            </a:r>
            <a:r>
              <a:rPr lang="en-US" sz="2000" dirty="0"/>
              <a:t>. Sage.</a:t>
            </a:r>
          </a:p>
          <a:p>
            <a:r>
              <a:rPr lang="en-US" sz="2000" dirty="0"/>
              <a:t>Spitzer, D. </a:t>
            </a:r>
            <a:r>
              <a:rPr lang="en-US" sz="2000" u="sng" dirty="0"/>
              <a:t>Transforming Performance Measurement: Rethinking the Way We Measure and Drive Organizational Success</a:t>
            </a:r>
            <a:r>
              <a:rPr lang="en-US" sz="2000" dirty="0"/>
              <a:t>. 2007. </a:t>
            </a:r>
            <a:r>
              <a:rPr lang="en-US" sz="2000" dirty="0" smtClean="0"/>
              <a:t>Amazon</a:t>
            </a:r>
            <a:endParaRPr lang="en-US" sz="2000" dirty="0"/>
          </a:p>
          <a:p>
            <a:endParaRPr lang="en-US" sz="2000" dirty="0"/>
          </a:p>
        </p:txBody>
      </p:sp>
    </p:spTree>
    <p:extLst>
      <p:ext uri="{BB962C8B-B14F-4D97-AF65-F5344CB8AC3E}">
        <p14:creationId xmlns:p14="http://schemas.microsoft.com/office/powerpoint/2010/main" val="2094153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For More Information</a:t>
            </a:r>
            <a:endParaRPr lang="en-US" sz="4800" dirty="0"/>
          </a:p>
        </p:txBody>
      </p:sp>
      <p:sp>
        <p:nvSpPr>
          <p:cNvPr id="3" name="Content Placeholder 2"/>
          <p:cNvSpPr>
            <a:spLocks noGrp="1"/>
          </p:cNvSpPr>
          <p:nvPr>
            <p:ph sz="quarter" idx="1"/>
          </p:nvPr>
        </p:nvSpPr>
        <p:spPr/>
        <p:txBody>
          <a:bodyPr/>
          <a:lstStyle/>
          <a:p>
            <a:r>
              <a:rPr lang="en-US" sz="2800" dirty="0"/>
              <a:t>Eric Barela</a:t>
            </a:r>
          </a:p>
          <a:p>
            <a:pPr lvl="1"/>
            <a:r>
              <a:rPr lang="en-US" sz="2400" dirty="0" smtClean="0">
                <a:solidFill>
                  <a:srgbClr val="0070C0"/>
                </a:solidFill>
              </a:rPr>
              <a:t>ebarela@partnersinschools.org</a:t>
            </a:r>
            <a:endParaRPr lang="en-US" sz="2400" dirty="0">
              <a:solidFill>
                <a:srgbClr val="0070C0"/>
              </a:solidFill>
            </a:endParaRPr>
          </a:p>
          <a:p>
            <a:r>
              <a:rPr lang="en-US" sz="2800" dirty="0"/>
              <a:t>Shamsah Ebrahim</a:t>
            </a:r>
          </a:p>
          <a:p>
            <a:pPr lvl="1"/>
            <a:r>
              <a:rPr lang="en-US" sz="2400" dirty="0" smtClean="0">
                <a:solidFill>
                  <a:srgbClr val="0070C0"/>
                </a:solidFill>
              </a:rPr>
              <a:t>sebrahim@alum.mit.edu</a:t>
            </a:r>
            <a:endParaRPr lang="en-US" sz="2400" dirty="0">
              <a:solidFill>
                <a:srgbClr val="0070C0"/>
              </a:solidFill>
            </a:endParaRPr>
          </a:p>
          <a:p>
            <a:r>
              <a:rPr lang="en-US" sz="2800" dirty="0"/>
              <a:t>Marianna Valdez</a:t>
            </a:r>
          </a:p>
          <a:p>
            <a:pPr lvl="1"/>
            <a:r>
              <a:rPr lang="en-US" sz="2400" dirty="0" smtClean="0">
                <a:solidFill>
                  <a:srgbClr val="0070C0"/>
                </a:solidFill>
              </a:rPr>
              <a:t>mvaldez@newleaders.org</a:t>
            </a:r>
            <a:endParaRPr lang="en-US" sz="2400" dirty="0">
              <a:solidFill>
                <a:srgbClr val="0070C0"/>
              </a:solidFill>
            </a:endParaRPr>
          </a:p>
          <a:p>
            <a:r>
              <a:rPr lang="en-US" sz="2800" dirty="0" err="1"/>
              <a:t>Srik</a:t>
            </a:r>
            <a:r>
              <a:rPr lang="en-US" sz="2800" dirty="0"/>
              <a:t> Gopalakrishnan</a:t>
            </a:r>
          </a:p>
          <a:p>
            <a:pPr lvl="1"/>
            <a:r>
              <a:rPr lang="en-US" sz="2400" dirty="0" smtClean="0">
                <a:solidFill>
                  <a:srgbClr val="0070C0"/>
                </a:solidFill>
              </a:rPr>
              <a:t>Srik.gopalakrishnan@fsg.org</a:t>
            </a:r>
            <a:endParaRPr lang="en-US" sz="2400" dirty="0">
              <a:solidFill>
                <a:srgbClr val="0070C0"/>
              </a:solidFill>
            </a:endParaRPr>
          </a:p>
          <a:p>
            <a:r>
              <a:rPr lang="en-US" sz="2800" dirty="0"/>
              <a:t>Patrick Germain</a:t>
            </a:r>
          </a:p>
          <a:p>
            <a:pPr lvl="1"/>
            <a:r>
              <a:rPr lang="en-US" sz="2400" dirty="0" smtClean="0">
                <a:solidFill>
                  <a:srgbClr val="0070C0"/>
                </a:solidFill>
              </a:rPr>
              <a:t>Patrick.Germain@ProjectRenewal.org</a:t>
            </a:r>
            <a:endParaRPr lang="en-US" sz="2400" dirty="0">
              <a:solidFill>
                <a:srgbClr val="0070C0"/>
              </a:solidFill>
            </a:endParaRPr>
          </a:p>
          <a:p>
            <a:endParaRPr lang="en-US" dirty="0"/>
          </a:p>
        </p:txBody>
      </p:sp>
    </p:spTree>
    <p:extLst>
      <p:ext uri="{BB962C8B-B14F-4D97-AF65-F5344CB8AC3E}">
        <p14:creationId xmlns:p14="http://schemas.microsoft.com/office/powerpoint/2010/main" val="2295022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Balancing Competing Tensions</a:t>
            </a:r>
            <a:endParaRPr lang="en-US" dirty="0"/>
          </a:p>
        </p:txBody>
      </p:sp>
      <p:sp>
        <p:nvSpPr>
          <p:cNvPr id="3" name="Content Placeholder 2"/>
          <p:cNvSpPr>
            <a:spLocks noGrp="1"/>
          </p:cNvSpPr>
          <p:nvPr>
            <p:ph idx="1"/>
          </p:nvPr>
        </p:nvSpPr>
        <p:spPr/>
        <p:txBody>
          <a:bodyPr numCol="2"/>
          <a:lstStyle/>
          <a:p>
            <a:r>
              <a:rPr lang="en-US" dirty="0" smtClean="0"/>
              <a:t>Each role brings up a set of tensions that the evaluator must balance to be successful.</a:t>
            </a:r>
          </a:p>
          <a:p>
            <a:r>
              <a:rPr lang="en-US" dirty="0" smtClean="0"/>
              <a:t>Balancing the tensions leads to perceived </a:t>
            </a:r>
            <a:r>
              <a:rPr lang="en-US" u="sng" dirty="0" smtClean="0"/>
              <a:t>credibility</a:t>
            </a:r>
          </a:p>
          <a:p>
            <a:endParaRPr lang="en-US" dirty="0"/>
          </a:p>
        </p:txBody>
      </p:sp>
      <p:pic>
        <p:nvPicPr>
          <p:cNvPr id="36867" name="Picture 3" descr="C:\Documents and Settings\ebarela\Local Settings\Temporary Internet Files\Content.IE5\E5MXCPUZ\MC90038358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2057400"/>
            <a:ext cx="3988886" cy="3907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657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 in School Innovation</a:t>
            </a:r>
            <a:endParaRPr lang="en-US" dirty="0"/>
          </a:p>
        </p:txBody>
      </p:sp>
      <p:sp>
        <p:nvSpPr>
          <p:cNvPr id="3" name="Content Placeholder 2"/>
          <p:cNvSpPr>
            <a:spLocks noGrp="1"/>
          </p:cNvSpPr>
          <p:nvPr>
            <p:ph idx="1"/>
          </p:nvPr>
        </p:nvSpPr>
        <p:spPr/>
        <p:txBody>
          <a:bodyPr/>
          <a:lstStyle/>
          <a:p>
            <a:r>
              <a:rPr lang="en-US" sz="2000" dirty="0" smtClean="0"/>
              <a:t>School-reform nonprofit based in SF Bay Area</a:t>
            </a:r>
          </a:p>
          <a:p>
            <a:endParaRPr lang="en-US" sz="2000" dirty="0"/>
          </a:p>
          <a:p>
            <a:r>
              <a:rPr lang="en-US" sz="2000" dirty="0" smtClean="0"/>
              <a:t>San Francisco; San Jose; Chicago; Grand Rapids, MI; Battle Creek, MI</a:t>
            </a:r>
          </a:p>
          <a:p>
            <a:endParaRPr lang="en-US" sz="2000" dirty="0"/>
          </a:p>
          <a:p>
            <a:r>
              <a:rPr lang="en-US" sz="2000" dirty="0" smtClean="0"/>
              <a:t>Nearly 20 years of experience providing coaching support to low-performing urban schools</a:t>
            </a:r>
          </a:p>
          <a:p>
            <a:endParaRPr lang="en-US" sz="2000" dirty="0"/>
          </a:p>
          <a:p>
            <a:r>
              <a:rPr lang="en-US" sz="2000" dirty="0" smtClean="0"/>
              <a:t>Mission: </a:t>
            </a:r>
            <a:r>
              <a:rPr lang="en-US" sz="2000" dirty="0"/>
              <a:t>Transform teaching and learning in the lowest-performing public schools so that every student, regardless of background, thrives</a:t>
            </a:r>
            <a:r>
              <a:rPr lang="en-US" sz="2000" dirty="0" smtClean="0"/>
              <a:t>.</a:t>
            </a:r>
          </a:p>
          <a:p>
            <a:endParaRPr lang="en-US" sz="2000" dirty="0"/>
          </a:p>
          <a:p>
            <a:r>
              <a:rPr lang="en-US" sz="2000" dirty="0" smtClean="0"/>
              <a:t>I am Chief Knowledge &amp; Impact Officer, responsible for internal research and evaluation work</a:t>
            </a:r>
          </a:p>
          <a:p>
            <a:endParaRPr lang="en-US" dirty="0"/>
          </a:p>
        </p:txBody>
      </p:sp>
    </p:spTree>
    <p:extLst>
      <p:ext uri="{BB962C8B-B14F-4D97-AF65-F5344CB8AC3E}">
        <p14:creationId xmlns:p14="http://schemas.microsoft.com/office/powerpoint/2010/main" val="1010396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Evaluator as </a:t>
            </a:r>
            <a:r>
              <a:rPr lang="en-US" i="1" dirty="0" smtClean="0"/>
              <a:t>Change Agent</a:t>
            </a:r>
          </a:p>
        </p:txBody>
      </p:sp>
      <p:sp>
        <p:nvSpPr>
          <p:cNvPr id="5123" name="Rectangle 3"/>
          <p:cNvSpPr>
            <a:spLocks noGrp="1" noChangeArrowheads="1"/>
          </p:cNvSpPr>
          <p:nvPr>
            <p:ph type="body" idx="1"/>
          </p:nvPr>
        </p:nvSpPr>
        <p:spPr>
          <a:xfrm>
            <a:off x="228600" y="1447800"/>
            <a:ext cx="8686800" cy="4876800"/>
          </a:xfrm>
        </p:spPr>
        <p:txBody>
          <a:bodyPr/>
          <a:lstStyle/>
          <a:p>
            <a:pPr eaLnBrk="1" hangingPunct="1"/>
            <a:r>
              <a:rPr lang="en-US" dirty="0"/>
              <a:t>P</a:t>
            </a:r>
            <a:r>
              <a:rPr lang="en-US" dirty="0" smtClean="0"/>
              <a:t>rogram improvement, speaking truth to power</a:t>
            </a:r>
            <a:endParaRPr lang="en-US" dirty="0"/>
          </a:p>
          <a:p>
            <a:pPr eaLnBrk="1" hangingPunct="1"/>
            <a:r>
              <a:rPr lang="en-US" dirty="0" smtClean="0">
                <a:solidFill>
                  <a:srgbClr val="FF0000"/>
                </a:solidFill>
              </a:rPr>
              <a:t>Tension: rigor vs. relevance</a:t>
            </a:r>
          </a:p>
          <a:p>
            <a:pPr eaLnBrk="1" hangingPunct="1"/>
            <a:endParaRPr lang="en-US" dirty="0"/>
          </a:p>
          <a:p>
            <a:pPr eaLnBrk="1" hangingPunct="1"/>
            <a:r>
              <a:rPr lang="en-US" dirty="0" smtClean="0"/>
              <a:t>Strategies</a:t>
            </a:r>
          </a:p>
          <a:p>
            <a:pPr lvl="1" eaLnBrk="1" hangingPunct="1"/>
            <a:r>
              <a:rPr lang="en-US" dirty="0" smtClean="0"/>
              <a:t>Be transparent about everything, especially methodology</a:t>
            </a:r>
          </a:p>
          <a:p>
            <a:pPr lvl="1" eaLnBrk="1" hangingPunct="1"/>
            <a:r>
              <a:rPr lang="en-US" dirty="0" smtClean="0"/>
              <a:t>Consistently message the relevance of your design</a:t>
            </a:r>
          </a:p>
        </p:txBody>
      </p:sp>
    </p:spTree>
    <p:extLst>
      <p:ext uri="{BB962C8B-B14F-4D97-AF65-F5344CB8AC3E}">
        <p14:creationId xmlns:p14="http://schemas.microsoft.com/office/powerpoint/2010/main" val="11646114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4|16.4"/>
</p:tagLst>
</file>

<file path=ppt/tags/tag2.xml><?xml version="1.0" encoding="utf-8"?>
<p:tagLst xmlns:a="http://schemas.openxmlformats.org/drawingml/2006/main" xmlns:r="http://schemas.openxmlformats.org/officeDocument/2006/relationships" xmlns:p="http://schemas.openxmlformats.org/presentationml/2006/main">
  <p:tag name="TIMING" val="|9.9"/>
</p:tagLst>
</file>

<file path=ppt/tags/tag3.xml><?xml version="1.0" encoding="utf-8"?>
<p:tagLst xmlns:a="http://schemas.openxmlformats.org/drawingml/2006/main" xmlns:r="http://schemas.openxmlformats.org/officeDocument/2006/relationships" xmlns:p="http://schemas.openxmlformats.org/presentationml/2006/main">
  <p:tag name="TIMING" val="|2.3"/>
</p:tagLst>
</file>

<file path=ppt/tags/tag4.xml><?xml version="1.0" encoding="utf-8"?>
<p:tagLst xmlns:a="http://schemas.openxmlformats.org/drawingml/2006/main" xmlns:r="http://schemas.openxmlformats.org/officeDocument/2006/relationships" xmlns:p="http://schemas.openxmlformats.org/presentationml/2006/main">
  <p:tag name="TIMING" val="|5.3"/>
</p:tagLst>
</file>

<file path=ppt/tags/tag5.xml><?xml version="1.0" encoding="utf-8"?>
<p:tagLst xmlns:a="http://schemas.openxmlformats.org/drawingml/2006/main" xmlns:r="http://schemas.openxmlformats.org/officeDocument/2006/relationships" xmlns:p="http://schemas.openxmlformats.org/presentationml/2006/main">
  <p:tag name="TIMING" val="|21.3"/>
</p:tagLst>
</file>

<file path=ppt/tags/tag6.xml><?xml version="1.0" encoding="utf-8"?>
<p:tagLst xmlns:a="http://schemas.openxmlformats.org/drawingml/2006/main" xmlns:r="http://schemas.openxmlformats.org/officeDocument/2006/relationships" xmlns:p="http://schemas.openxmlformats.org/presentationml/2006/main">
  <p:tag name="TIMING" val="|6.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Oriel">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Default Design">
  <a:themeElements>
    <a:clrScheme name="">
      <a:dk1>
        <a:srgbClr val="000000"/>
      </a:dk1>
      <a:lt1>
        <a:srgbClr val="F7F7FF"/>
      </a:lt1>
      <a:dk2>
        <a:srgbClr val="000000"/>
      </a:dk2>
      <a:lt2>
        <a:srgbClr val="808080"/>
      </a:lt2>
      <a:accent1>
        <a:srgbClr val="00CC99"/>
      </a:accent1>
      <a:accent2>
        <a:srgbClr val="3333CC"/>
      </a:accent2>
      <a:accent3>
        <a:srgbClr val="FAFA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a:themeElements>
    <a:clrScheme name="BLANK 5">
      <a:dk1>
        <a:srgbClr val="717074"/>
      </a:dk1>
      <a:lt1>
        <a:srgbClr val="FFFFFF"/>
      </a:lt1>
      <a:dk2>
        <a:srgbClr val="0096D7"/>
      </a:dk2>
      <a:lt2>
        <a:srgbClr val="BEC0C2"/>
      </a:lt2>
      <a:accent1>
        <a:srgbClr val="0096D7"/>
      </a:accent1>
      <a:accent2>
        <a:srgbClr val="00539B"/>
      </a:accent2>
      <a:accent3>
        <a:srgbClr val="FFFFFF"/>
      </a:accent3>
      <a:accent4>
        <a:srgbClr val="5F5F62"/>
      </a:accent4>
      <a:accent5>
        <a:srgbClr val="AAC9E8"/>
      </a:accent5>
      <a:accent6>
        <a:srgbClr val="004A8C"/>
      </a:accent6>
      <a:hlink>
        <a:srgbClr val="0096D7"/>
      </a:hlink>
      <a:folHlink>
        <a:srgbClr val="00A160"/>
      </a:folHlink>
    </a:clrScheme>
    <a:fontScheme name="1_BLANK">
      <a:majorFont>
        <a:latin typeface=""/>
        <a:ea typeface=""/>
        <a:cs typeface=""/>
      </a:majorFont>
      <a:minorFont>
        <a:latin typeface=""/>
        <a:ea typeface=""/>
        <a:cs typeface=""/>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ANK 1">
        <a:dk1>
          <a:srgbClr val="000000"/>
        </a:dk1>
        <a:lt1>
          <a:srgbClr val="FFFFFF"/>
        </a:lt1>
        <a:dk2>
          <a:srgbClr val="00539B"/>
        </a:dk2>
        <a:lt2>
          <a:srgbClr val="717074"/>
        </a:lt2>
        <a:accent1>
          <a:srgbClr val="0096D7"/>
        </a:accent1>
        <a:accent2>
          <a:srgbClr val="EE3224"/>
        </a:accent2>
        <a:accent3>
          <a:srgbClr val="FFFFFF"/>
        </a:accent3>
        <a:accent4>
          <a:srgbClr val="000000"/>
        </a:accent4>
        <a:accent5>
          <a:srgbClr val="AAC9E8"/>
        </a:accent5>
        <a:accent6>
          <a:srgbClr val="D82C20"/>
        </a:accent6>
        <a:hlink>
          <a:srgbClr val="0096D7"/>
        </a:hlink>
        <a:folHlink>
          <a:srgbClr val="00539B"/>
        </a:folHlink>
      </a:clrScheme>
      <a:clrMap bg1="lt1" tx1="dk1" bg2="lt2" tx2="dk2" accent1="accent1" accent2="accent2" accent3="accent3" accent4="accent4" accent5="accent5" accent6="accent6" hlink="hlink" folHlink="folHlink"/>
    </a:extraClrScheme>
    <a:extraClrScheme>
      <a:clrScheme name="BLANK 2">
        <a:dk1>
          <a:srgbClr val="717074"/>
        </a:dk1>
        <a:lt1>
          <a:srgbClr val="FFFFFF"/>
        </a:lt1>
        <a:dk2>
          <a:srgbClr val="0096D7"/>
        </a:dk2>
        <a:lt2>
          <a:srgbClr val="BEC0C2"/>
        </a:lt2>
        <a:accent1>
          <a:srgbClr val="0096D7"/>
        </a:accent1>
        <a:accent2>
          <a:srgbClr val="00539B"/>
        </a:accent2>
        <a:accent3>
          <a:srgbClr val="FFFFFF"/>
        </a:accent3>
        <a:accent4>
          <a:srgbClr val="5F5F62"/>
        </a:accent4>
        <a:accent5>
          <a:srgbClr val="AAC9E8"/>
        </a:accent5>
        <a:accent6>
          <a:srgbClr val="004A8C"/>
        </a:accent6>
        <a:hlink>
          <a:srgbClr val="EE3224"/>
        </a:hlink>
        <a:folHlink>
          <a:srgbClr val="00A160"/>
        </a:folHlink>
      </a:clrScheme>
      <a:clrMap bg1="lt1" tx1="dk1" bg2="lt2" tx2="dk2" accent1="accent1" accent2="accent2" accent3="accent3" accent4="accent4" accent5="accent5" accent6="accent6" hlink="hlink" folHlink="folHlink"/>
    </a:extraClrScheme>
    <a:extraClrScheme>
      <a:clrScheme name="BLANK 3">
        <a:dk1>
          <a:srgbClr val="717074"/>
        </a:dk1>
        <a:lt1>
          <a:srgbClr val="FFFFFF"/>
        </a:lt1>
        <a:dk2>
          <a:srgbClr val="0096D7"/>
        </a:dk2>
        <a:lt2>
          <a:srgbClr val="BEC0C2"/>
        </a:lt2>
        <a:accent1>
          <a:srgbClr val="0096D7"/>
        </a:accent1>
        <a:accent2>
          <a:srgbClr val="00539B"/>
        </a:accent2>
        <a:accent3>
          <a:srgbClr val="FFFFFF"/>
        </a:accent3>
        <a:accent4>
          <a:srgbClr val="5F5F62"/>
        </a:accent4>
        <a:accent5>
          <a:srgbClr val="AAC9E8"/>
        </a:accent5>
        <a:accent6>
          <a:srgbClr val="004A8C"/>
        </a:accent6>
        <a:hlink>
          <a:srgbClr val="522E91"/>
        </a:hlink>
        <a:folHlink>
          <a:srgbClr val="00A160"/>
        </a:folHlink>
      </a:clrScheme>
      <a:clrMap bg1="lt1" tx1="dk1" bg2="lt2" tx2="dk2" accent1="accent1" accent2="accent2" accent3="accent3" accent4="accent4" accent5="accent5" accent6="accent6" hlink="hlink" folHlink="folHlink"/>
    </a:extraClrScheme>
    <a:extraClrScheme>
      <a:clrScheme name="BLANK 4">
        <a:dk1>
          <a:srgbClr val="717074"/>
        </a:dk1>
        <a:lt1>
          <a:srgbClr val="FFFFFF"/>
        </a:lt1>
        <a:dk2>
          <a:srgbClr val="0096D7"/>
        </a:dk2>
        <a:lt2>
          <a:srgbClr val="BEC0C2"/>
        </a:lt2>
        <a:accent1>
          <a:srgbClr val="0096D7"/>
        </a:accent1>
        <a:accent2>
          <a:srgbClr val="00539B"/>
        </a:accent2>
        <a:accent3>
          <a:srgbClr val="FFFFFF"/>
        </a:accent3>
        <a:accent4>
          <a:srgbClr val="5F5F62"/>
        </a:accent4>
        <a:accent5>
          <a:srgbClr val="AAC9E8"/>
        </a:accent5>
        <a:accent6>
          <a:srgbClr val="004A8C"/>
        </a:accent6>
        <a:hlink>
          <a:srgbClr val="00539B"/>
        </a:hlink>
        <a:folHlink>
          <a:srgbClr val="00A160"/>
        </a:folHlink>
      </a:clrScheme>
      <a:clrMap bg1="lt1" tx1="dk1" bg2="lt2" tx2="dk2" accent1="accent1" accent2="accent2" accent3="accent3" accent4="accent4" accent5="accent5" accent6="accent6" hlink="hlink" folHlink="folHlink"/>
    </a:extraClrScheme>
    <a:extraClrScheme>
      <a:clrScheme name="BLANK 5">
        <a:dk1>
          <a:srgbClr val="717074"/>
        </a:dk1>
        <a:lt1>
          <a:srgbClr val="FFFFFF"/>
        </a:lt1>
        <a:dk2>
          <a:srgbClr val="0096D7"/>
        </a:dk2>
        <a:lt2>
          <a:srgbClr val="BEC0C2"/>
        </a:lt2>
        <a:accent1>
          <a:srgbClr val="0096D7"/>
        </a:accent1>
        <a:accent2>
          <a:srgbClr val="00539B"/>
        </a:accent2>
        <a:accent3>
          <a:srgbClr val="FFFFFF"/>
        </a:accent3>
        <a:accent4>
          <a:srgbClr val="5F5F62"/>
        </a:accent4>
        <a:accent5>
          <a:srgbClr val="AAC9E8"/>
        </a:accent5>
        <a:accent6>
          <a:srgbClr val="004A8C"/>
        </a:accent6>
        <a:hlink>
          <a:srgbClr val="0096D7"/>
        </a:hlink>
        <a:folHlink>
          <a:srgbClr val="00A16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SG PowerPoint Template_Apr_2011">
  <a:themeElements>
    <a:clrScheme name="FSG">
      <a:dk1>
        <a:srgbClr val="000000"/>
      </a:dk1>
      <a:lt1>
        <a:srgbClr val="FFFFFF"/>
      </a:lt1>
      <a:dk2>
        <a:srgbClr val="6A7F10"/>
      </a:dk2>
      <a:lt2>
        <a:srgbClr val="0064AD"/>
      </a:lt2>
      <a:accent1>
        <a:srgbClr val="FA9600"/>
      </a:accent1>
      <a:accent2>
        <a:srgbClr val="4F4C25"/>
      </a:accent2>
      <a:accent3>
        <a:srgbClr val="0094B3"/>
      </a:accent3>
      <a:accent4>
        <a:srgbClr val="A70240"/>
      </a:accent4>
      <a:accent5>
        <a:srgbClr val="9A9B9C"/>
      </a:accent5>
      <a:accent6>
        <a:srgbClr val="FAA755"/>
      </a:accent6>
      <a:hlink>
        <a:srgbClr val="D15972"/>
      </a:hlink>
      <a:folHlink>
        <a:srgbClr val="00B3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1400" dirty="0" err="1" smtClean="0">
            <a:latin typeface="+mj-lt"/>
          </a:defRPr>
        </a:defPPr>
      </a:lstStyle>
    </a:txDef>
  </a:objectDefaults>
  <a:extraClrSchemeLst/>
</a:theme>
</file>

<file path=ppt/theme/theme5.xml><?xml version="1.0" encoding="utf-8"?>
<a:theme xmlns:a="http://schemas.openxmlformats.org/drawingml/2006/main" name="PRItheme">
  <a:themeElements>
    <a:clrScheme name="Project Renewal 1">
      <a:dk1>
        <a:sysClr val="windowText" lastClr="000000"/>
      </a:dk1>
      <a:lt1>
        <a:sysClr val="window" lastClr="FFFFFF"/>
      </a:lt1>
      <a:dk2>
        <a:srgbClr val="1268B3"/>
      </a:dk2>
      <a:lt2>
        <a:srgbClr val="EEECE1"/>
      </a:lt2>
      <a:accent1>
        <a:srgbClr val="608FBE"/>
      </a:accent1>
      <a:accent2>
        <a:srgbClr val="DB6710"/>
      </a:accent2>
      <a:accent3>
        <a:srgbClr val="FF8317"/>
      </a:accent3>
      <a:accent4>
        <a:srgbClr val="E5B301"/>
      </a:accent4>
      <a:accent5>
        <a:srgbClr val="404040"/>
      </a:accent5>
      <a:accent6>
        <a:srgbClr val="808080"/>
      </a:accent6>
      <a:hlink>
        <a:srgbClr val="1268B3"/>
      </a:hlink>
      <a:folHlink>
        <a:srgbClr val="FF831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354</TotalTime>
  <Words>3330</Words>
  <Application>Microsoft Office PowerPoint</Application>
  <PresentationFormat>On-screen Show (4:3)</PresentationFormat>
  <Paragraphs>766</Paragraphs>
  <Slides>66</Slides>
  <Notes>33</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66</vt:i4>
      </vt:variant>
    </vt:vector>
  </HeadingPairs>
  <TitlesOfParts>
    <vt:vector size="73" baseType="lpstr">
      <vt:lpstr>Oriel</vt:lpstr>
      <vt:lpstr>Default Design</vt:lpstr>
      <vt:lpstr>1_BLANK</vt:lpstr>
      <vt:lpstr>FSG PowerPoint Template_Apr_2011</vt:lpstr>
      <vt:lpstr>PRItheme</vt:lpstr>
      <vt:lpstr>1_Equity</vt:lpstr>
      <vt:lpstr>Picture</vt:lpstr>
      <vt:lpstr>Strategies For Promoting Evaluation Use in the Complex Ecology of Nonprofits </vt:lpstr>
      <vt:lpstr>Purposes of Session</vt:lpstr>
      <vt:lpstr>Presentations</vt:lpstr>
      <vt:lpstr>Roles and Strategies for Ensuring Evaluation Use in a Growing Education Reform Nonprofit</vt:lpstr>
      <vt:lpstr>Why Ensuring Use?</vt:lpstr>
      <vt:lpstr>Importance of Understanding Roles</vt:lpstr>
      <vt:lpstr>Balancing Competing Tensions</vt:lpstr>
      <vt:lpstr>Partners in School Innovation</vt:lpstr>
      <vt:lpstr>Evaluator as Change Agent</vt:lpstr>
      <vt:lpstr>Evaluator as  Educator about Evaluation </vt:lpstr>
      <vt:lpstr>Evaluator as Capacity Builder</vt:lpstr>
      <vt:lpstr>Evaluator as  Decision-making Supporter</vt:lpstr>
      <vt:lpstr>Strategies to Consider</vt:lpstr>
      <vt:lpstr>PowerPoint Presentation</vt:lpstr>
      <vt:lpstr>4 Principles for  Sustained Evaluation Use</vt:lpstr>
      <vt:lpstr>Principles for (Sustained) Evaluation Use</vt:lpstr>
      <vt:lpstr>Safe Dialogue: One on One </vt:lpstr>
      <vt:lpstr>Safe Dialogue: Group </vt:lpstr>
      <vt:lpstr>Benevolent Skepticism</vt:lpstr>
      <vt:lpstr>Adequate Time</vt:lpstr>
      <vt:lpstr>Distributed Ownership</vt:lpstr>
      <vt:lpstr>Build An Evaluative Mindset </vt:lpstr>
      <vt:lpstr>The Critical Role of Theories of Action, Goals, Metrics, and Indicators in Program Evaluation</vt:lpstr>
      <vt:lpstr>PowerPoint Presentation</vt:lpstr>
      <vt:lpstr> Program Continuum</vt:lpstr>
      <vt:lpstr>Constructing a Theory of Action</vt:lpstr>
      <vt:lpstr>Monitoring Progress throughout Year</vt:lpstr>
      <vt:lpstr>Use Theory of Action to Drive Indicators</vt:lpstr>
      <vt:lpstr>Terminology</vt:lpstr>
      <vt:lpstr>PowerPoint Presentation</vt:lpstr>
      <vt:lpstr>PowerPoint Presentation</vt:lpstr>
      <vt:lpstr>PowerPoint Presentation</vt:lpstr>
      <vt:lpstr>Involve Key Stakeholders</vt:lpstr>
      <vt:lpstr>Monitoring &amp; Communicating Progress</vt:lpstr>
      <vt:lpstr>Monitoring &amp; Communicating Progress</vt:lpstr>
      <vt:lpstr>PowerPoint Presentation</vt:lpstr>
      <vt:lpstr>Promoting Evaluation Use in a National Education Nonprofit: Systems, Structures, and Synergies</vt:lpstr>
      <vt:lpstr>Promoting Evaluation Use in a National Education Nonprofit</vt:lpstr>
      <vt:lpstr>New Teacher Center (NTC)</vt:lpstr>
      <vt:lpstr>Why NTC cares about Impact</vt:lpstr>
      <vt:lpstr>NTC Organizational Development Around Impact</vt:lpstr>
      <vt:lpstr>Work Done 2010 - 2012</vt:lpstr>
      <vt:lpstr>Creating a Common Framework – NTC Impact Spectrum</vt:lpstr>
      <vt:lpstr>Work Done 2010 – 2012 (cont…)</vt:lpstr>
      <vt:lpstr>What Worked</vt:lpstr>
      <vt:lpstr>What Could Have Been Improved</vt:lpstr>
      <vt:lpstr>Dynamic Tensions</vt:lpstr>
      <vt:lpstr>PowerPoint Presentation</vt:lpstr>
      <vt:lpstr>Successful Strategies for Ensuring the Use of Evaluation Findings in a Large Human Services Nonprofit</vt:lpstr>
      <vt:lpstr>Project Renewal</vt:lpstr>
      <vt:lpstr>Political nature of evaluation</vt:lpstr>
      <vt:lpstr>Framing the issue</vt:lpstr>
      <vt:lpstr>Three Strategies</vt:lpstr>
      <vt:lpstr>Three Strategies</vt:lpstr>
      <vt:lpstr>Engage Leadership</vt:lpstr>
      <vt:lpstr>Three Strategies</vt:lpstr>
      <vt:lpstr>Develop Resources</vt:lpstr>
      <vt:lpstr>Develop Resources</vt:lpstr>
      <vt:lpstr>Three Strategies</vt:lpstr>
      <vt:lpstr>Position Yourself</vt:lpstr>
      <vt:lpstr>Position Yourself</vt:lpstr>
      <vt:lpstr>PowerPoint Presentation</vt:lpstr>
      <vt:lpstr>PowerPoint Presentation</vt:lpstr>
      <vt:lpstr>Contact Information</vt:lpstr>
      <vt:lpstr>Resources</vt:lpstr>
      <vt:lpstr>For More Information</vt:lpstr>
    </vt:vector>
  </TitlesOfParts>
  <Company>PSI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For Promoting Evaluation Use in the Complex Ecology of Nonprofits</dc:title>
  <dc:creator>Eric Barela</dc:creator>
  <cp:lastModifiedBy>SE</cp:lastModifiedBy>
  <cp:revision>15</cp:revision>
  <dcterms:created xsi:type="dcterms:W3CDTF">2012-10-22T19:48:19Z</dcterms:created>
  <dcterms:modified xsi:type="dcterms:W3CDTF">2012-10-24T07:14:38Z</dcterms:modified>
</cp:coreProperties>
</file>