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0" r:id="rId2"/>
  </p:sldMasterIdLst>
  <p:notesMasterIdLst>
    <p:notesMasterId r:id="rId28"/>
  </p:notesMasterIdLst>
  <p:sldIdLst>
    <p:sldId id="298" r:id="rId3"/>
    <p:sldId id="300" r:id="rId4"/>
    <p:sldId id="299" r:id="rId5"/>
    <p:sldId id="304" r:id="rId6"/>
    <p:sldId id="303" r:id="rId7"/>
    <p:sldId id="301" r:id="rId8"/>
    <p:sldId id="314" r:id="rId9"/>
    <p:sldId id="312" r:id="rId10"/>
    <p:sldId id="309" r:id="rId11"/>
    <p:sldId id="308" r:id="rId12"/>
    <p:sldId id="295" r:id="rId13"/>
    <p:sldId id="296" r:id="rId14"/>
    <p:sldId id="297" r:id="rId15"/>
    <p:sldId id="315" r:id="rId16"/>
    <p:sldId id="282" r:id="rId17"/>
    <p:sldId id="292" r:id="rId18"/>
    <p:sldId id="283" r:id="rId19"/>
    <p:sldId id="286" r:id="rId20"/>
    <p:sldId id="287" r:id="rId21"/>
    <p:sldId id="285" r:id="rId22"/>
    <p:sldId id="289" r:id="rId23"/>
    <p:sldId id="313" r:id="rId24"/>
    <p:sldId id="293" r:id="rId25"/>
    <p:sldId id="291" r:id="rId26"/>
    <p:sldId id="311" r:id="rId27"/>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69814" autoAdjust="0"/>
  </p:normalViewPr>
  <p:slideViewPr>
    <p:cSldViewPr>
      <p:cViewPr>
        <p:scale>
          <a:sx n="75" d="100"/>
          <a:sy n="75" d="100"/>
        </p:scale>
        <p:origin x="-1662"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638" y="-10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kanger\AppData\Local\Microsoft\Windows\Temporary%20Internet%20Files\Content.Outlook\QA8F2505\Frequent%20Mental%20Distress%20trends_Region1%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000"/>
              <a:t>Increases in Frequent Mental Distress in the Adult Population of Region 1:</a:t>
            </a:r>
            <a:r>
              <a:rPr lang="en-US" sz="2000" baseline="0"/>
              <a:t> </a:t>
            </a:r>
            <a:r>
              <a:rPr lang="en-US" sz="2000"/>
              <a:t> 2003-2009</a:t>
            </a:r>
          </a:p>
          <a:p>
            <a:pPr>
              <a:defRPr sz="2000"/>
            </a:pPr>
            <a:endParaRPr lang="en-US" sz="2000"/>
          </a:p>
        </c:rich>
      </c:tx>
      <c:layout>
        <c:manualLayout>
          <c:xMode val="edge"/>
          <c:yMode val="edge"/>
          <c:x val="0.14698600174978141"/>
          <c:y val="3.7037037037037257E-2"/>
        </c:manualLayout>
      </c:layout>
    </c:title>
    <c:plotArea>
      <c:layout>
        <c:manualLayout>
          <c:layoutTarget val="inner"/>
          <c:xMode val="edge"/>
          <c:yMode val="edge"/>
          <c:x val="0.12615507436570417"/>
          <c:y val="0.22815981335666374"/>
          <c:w val="0.83773381452319284"/>
          <c:h val="0.57204220333386102"/>
        </c:manualLayout>
      </c:layout>
      <c:barChart>
        <c:barDir val="col"/>
        <c:grouping val="clustered"/>
        <c:ser>
          <c:idx val="0"/>
          <c:order val="0"/>
          <c:tx>
            <c:strRef>
              <c:f>'[1]updated indicators(KEM)'!$L$245</c:f>
              <c:strCache>
                <c:ptCount val="1"/>
                <c:pt idx="0">
                  <c:v>LA Region 1 FMD %</c:v>
                </c:pt>
              </c:strCache>
            </c:strRef>
          </c:tx>
          <c:spPr>
            <a:solidFill>
              <a:schemeClr val="accent2">
                <a:lumMod val="50000"/>
              </a:schemeClr>
            </a:solidFill>
          </c:spPr>
          <c:cat>
            <c:numRef>
              <c:f>'[1]updated indicators(KEM)'!$K$251:$K$257</c:f>
              <c:numCache>
                <c:formatCode>General</c:formatCode>
                <c:ptCount val="7"/>
                <c:pt idx="0">
                  <c:v>2003</c:v>
                </c:pt>
                <c:pt idx="1">
                  <c:v>2004</c:v>
                </c:pt>
                <c:pt idx="2">
                  <c:v>2005</c:v>
                </c:pt>
                <c:pt idx="3">
                  <c:v>2006</c:v>
                </c:pt>
                <c:pt idx="4">
                  <c:v>2007</c:v>
                </c:pt>
                <c:pt idx="5">
                  <c:v>2008</c:v>
                </c:pt>
                <c:pt idx="6">
                  <c:v>2009</c:v>
                </c:pt>
              </c:numCache>
            </c:numRef>
          </c:cat>
          <c:val>
            <c:numRef>
              <c:f>'[1]updated indicators(KEM)'!$L$251:$L$257</c:f>
              <c:numCache>
                <c:formatCode>General</c:formatCode>
                <c:ptCount val="7"/>
                <c:pt idx="0">
                  <c:v>8.6</c:v>
                </c:pt>
                <c:pt idx="1">
                  <c:v>9.5</c:v>
                </c:pt>
                <c:pt idx="3">
                  <c:v>12.2</c:v>
                </c:pt>
                <c:pt idx="4">
                  <c:v>12.4</c:v>
                </c:pt>
                <c:pt idx="5">
                  <c:v>11.2</c:v>
                </c:pt>
                <c:pt idx="6">
                  <c:v>12.4</c:v>
                </c:pt>
              </c:numCache>
            </c:numRef>
          </c:val>
        </c:ser>
        <c:axId val="79498240"/>
        <c:axId val="79727616"/>
      </c:barChart>
      <c:catAx>
        <c:axId val="79498240"/>
        <c:scaling>
          <c:orientation val="minMax"/>
        </c:scaling>
        <c:axPos val="b"/>
        <c:numFmt formatCode="General" sourceLinked="1"/>
        <c:tickLblPos val="nextTo"/>
        <c:crossAx val="79727616"/>
        <c:crosses val="autoZero"/>
        <c:auto val="1"/>
        <c:lblAlgn val="ctr"/>
        <c:lblOffset val="100"/>
      </c:catAx>
      <c:valAx>
        <c:axId val="79727616"/>
        <c:scaling>
          <c:orientation val="minMax"/>
        </c:scaling>
        <c:axPos val="l"/>
        <c:majorGridlines/>
        <c:title>
          <c:tx>
            <c:rich>
              <a:bodyPr rot="-5400000" vert="horz"/>
              <a:lstStyle/>
              <a:p>
                <a:pPr>
                  <a:defRPr/>
                </a:pPr>
                <a:r>
                  <a:rPr lang="en-US"/>
                  <a:t>% </a:t>
                </a:r>
                <a:r>
                  <a:rPr lang="en-US" b="0"/>
                  <a:t>of the adult population</a:t>
                </a:r>
              </a:p>
            </c:rich>
          </c:tx>
          <c:layout/>
        </c:title>
        <c:numFmt formatCode="General" sourceLinked="1"/>
        <c:tickLblPos val="nextTo"/>
        <c:crossAx val="79498240"/>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0.33951</cdr:x>
      <cdr:y>0.56757</cdr:y>
    </cdr:from>
    <cdr:to>
      <cdr:x>0.50826</cdr:x>
      <cdr:y>0.6856</cdr:y>
    </cdr:to>
    <cdr:sp macro="" textlink="">
      <cdr:nvSpPr>
        <cdr:cNvPr id="2" name="TextBox 1"/>
        <cdr:cNvSpPr txBox="1"/>
      </cdr:nvSpPr>
      <cdr:spPr>
        <a:xfrm xmlns:a="http://schemas.openxmlformats.org/drawingml/2006/main">
          <a:off x="3055937" y="2600325"/>
          <a:ext cx="1518940" cy="5407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In 2005, survey </a:t>
          </a:r>
          <a:r>
            <a:rPr lang="en-US" sz="1000" dirty="0"/>
            <a:t>halted</a:t>
          </a:r>
          <a:r>
            <a:rPr lang="en-US" sz="800" dirty="0"/>
            <a:t> in</a:t>
          </a:r>
          <a:r>
            <a:rPr lang="en-US" sz="800" baseline="0" dirty="0"/>
            <a:t> Region due to hurricane Katrina</a:t>
          </a:r>
          <a:endParaRPr lang="en-US" sz="800" dirty="0"/>
        </a:p>
      </cdr:txBody>
    </cdr:sp>
  </cdr:relSizeAnchor>
  <cdr:relSizeAnchor xmlns:cdr="http://schemas.openxmlformats.org/drawingml/2006/chartDrawing">
    <cdr:from>
      <cdr:x>0.23333</cdr:x>
      <cdr:y>0.96528</cdr:y>
    </cdr:from>
    <cdr:to>
      <cdr:x>0.29792</cdr:x>
      <cdr:y>0.96528</cdr:y>
    </cdr:to>
    <cdr:sp macro="" textlink="">
      <cdr:nvSpPr>
        <cdr:cNvPr id="5" name="Straight Connector 4"/>
        <cdr:cNvSpPr/>
      </cdr:nvSpPr>
      <cdr:spPr>
        <a:xfrm xmlns:a="http://schemas.openxmlformats.org/drawingml/2006/main">
          <a:off x="1066800" y="2647950"/>
          <a:ext cx="295275" cy="0"/>
        </a:xfrm>
        <a:prstGeom xmlns:a="http://schemas.openxmlformats.org/drawingml/2006/main" prst="line">
          <a:avLst/>
        </a:prstGeom>
        <a:ln xmlns:a="http://schemas.openxmlformats.org/drawingml/2006/main" w="19050">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0.19559</cdr:x>
      <cdr:y>0.90021</cdr:y>
    </cdr:from>
    <cdr:to>
      <cdr:x>0.93468</cdr:x>
      <cdr:y>0.97933</cdr:y>
    </cdr:to>
    <cdr:grpSp>
      <cdr:nvGrpSpPr>
        <cdr:cNvPr id="7" name="Group 6"/>
        <cdr:cNvGrpSpPr/>
      </cdr:nvGrpSpPr>
      <cdr:grpSpPr>
        <a:xfrm xmlns:a="http://schemas.openxmlformats.org/drawingml/2006/main">
          <a:off x="1760530" y="4124335"/>
          <a:ext cx="6652642" cy="362490"/>
          <a:chOff x="971550" y="2552700"/>
          <a:chExt cx="3379109" cy="217077"/>
        </a:xfrm>
      </cdr:grpSpPr>
      <cdr:sp macro="" textlink="">
        <cdr:nvSpPr>
          <cdr:cNvPr id="3" name="TextBox 2"/>
          <cdr:cNvSpPr txBox="1"/>
        </cdr:nvSpPr>
        <cdr:spPr>
          <a:xfrm xmlns:a="http://schemas.openxmlformats.org/drawingml/2006/main">
            <a:off x="971550" y="2552700"/>
            <a:ext cx="2390775"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sp macro="" textlink="">
        <cdr:nvSpPr>
          <cdr:cNvPr id="6" name="TextBox 5"/>
          <cdr:cNvSpPr txBox="1"/>
        </cdr:nvSpPr>
        <cdr:spPr>
          <a:xfrm xmlns:a="http://schemas.openxmlformats.org/drawingml/2006/main">
            <a:off x="1436009" y="2598328"/>
            <a:ext cx="2914650" cy="171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Average</a:t>
            </a:r>
            <a:r>
              <a:rPr lang="en-US" sz="1000" baseline="0" dirty="0"/>
              <a:t> National % FMD (10.3</a:t>
            </a:r>
            <a:r>
              <a:rPr lang="en-US" sz="1000" u="sng" baseline="0" dirty="0"/>
              <a:t>+</a:t>
            </a:r>
            <a:r>
              <a:rPr lang="en-US" sz="1000" u="none" baseline="0" dirty="0"/>
              <a:t> 0.2, range: 10.1-10.6)</a:t>
            </a:r>
            <a:endParaRPr lang="en-US" sz="1000" dirty="0"/>
          </a:p>
        </cdr:txBody>
      </cdr:sp>
    </cdr:grpSp>
  </cdr:relSizeAnchor>
  <cdr:relSizeAnchor xmlns:cdr="http://schemas.openxmlformats.org/drawingml/2006/chartDrawing">
    <cdr:from>
      <cdr:x>0.12787</cdr:x>
      <cdr:y>0.38462</cdr:y>
    </cdr:from>
    <cdr:to>
      <cdr:x>0.96537</cdr:x>
      <cdr:y>0.39124</cdr:y>
    </cdr:to>
    <cdr:cxnSp macro="">
      <cdr:nvCxnSpPr>
        <cdr:cNvPr id="8" name="Straight Connector 7"/>
        <cdr:cNvCxnSpPr/>
      </cdr:nvCxnSpPr>
      <cdr:spPr>
        <a:xfrm xmlns:a="http://schemas.openxmlformats.org/drawingml/2006/main" flipV="1">
          <a:off x="1150937" y="1762125"/>
          <a:ext cx="7538442" cy="30329"/>
        </a:xfrm>
        <a:prstGeom xmlns:a="http://schemas.openxmlformats.org/drawingml/2006/main" prst="line">
          <a:avLst/>
        </a:prstGeom>
        <a:noFill xmlns:a="http://schemas.openxmlformats.org/drawingml/2006/main"/>
        <a:ln xmlns:a="http://schemas.openxmlformats.org/drawingml/2006/main" w="28575" cap="flat" cmpd="sng" algn="ctr">
          <a:solidFill>
            <a:schemeClr val="accent2"/>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9699"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6BE704AD-189A-437A-BCFF-8ED8208B681A}" type="datetimeFigureOut">
              <a:rPr lang="en-US"/>
              <a:pPr>
                <a:defRPr/>
              </a:pPr>
              <a:t>11/4/2011</a:t>
            </a:fld>
            <a:endParaRPr lang="en-US"/>
          </a:p>
        </p:txBody>
      </p:sp>
      <p:sp>
        <p:nvSpPr>
          <p:cNvPr id="614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30482" y="3330419"/>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B171CF9-A2A6-402C-8F00-8F464D47437F}" type="slidenum">
              <a:rPr lang="en-US"/>
              <a:pPr>
                <a:defRPr/>
              </a:pPr>
              <a:t>‹#›</a:t>
            </a:fld>
            <a:endParaRPr lang="en-US"/>
          </a:p>
        </p:txBody>
      </p:sp>
    </p:spTree>
    <p:extLst>
      <p:ext uri="{BB962C8B-B14F-4D97-AF65-F5344CB8AC3E}">
        <p14:creationId xmlns:p14="http://schemas.microsoft.com/office/powerpoint/2010/main" xmlns="" val="1894397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There were A LOT of changes in program focus</a:t>
            </a:r>
            <a:r>
              <a:rPr lang="en-US" baseline="0" dirty="0" smtClean="0"/>
              <a:t> – the program itself experienced a lot of staff turnover – no logic model guiding the project.  </a:t>
            </a:r>
          </a:p>
          <a:p>
            <a:endParaRPr lang="en-US" dirty="0" smtClean="0"/>
          </a:p>
          <a:p>
            <a:r>
              <a:rPr lang="en-US" dirty="0" smtClean="0"/>
              <a:t>2. From the get-go, our</a:t>
            </a:r>
            <a:r>
              <a:rPr lang="en-US" baseline="0" dirty="0" smtClean="0"/>
              <a:t> organization was in the midst of launching the biggest program we had ever taken on.  It was a program that was highly visible, already heavy on data collection, reporting, and compliance demands.  We didn’t know what we were going to get.  Learning about data quality as we moved along. </a:t>
            </a:r>
          </a:p>
          <a:p>
            <a:endParaRPr lang="en-US" baseline="0" dirty="0" smtClean="0"/>
          </a:p>
          <a:p>
            <a:r>
              <a:rPr lang="en-US" baseline="0" dirty="0" smtClean="0"/>
              <a:t>3. Lack of role clarity amongst ourselves and the consultants as to who was leading the evaluation.</a:t>
            </a:r>
          </a:p>
          <a:p>
            <a:endParaRPr lang="en-US" baseline="0" dirty="0" smtClean="0"/>
          </a:p>
          <a:p>
            <a:r>
              <a:rPr lang="en-US" baseline="0" dirty="0" smtClean="0"/>
              <a:t>4. Requirements-heavy grant program burdening grantee organizations (who were stretched)…  left anything else out as lagniappe/extra-curricular activity.  Less priority.</a:t>
            </a:r>
          </a:p>
          <a:p>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B623E-CD18-4617-B600-02E585D633A6}" type="slidenum">
              <a:rPr lang="en-US"/>
              <a:pPr/>
              <a:t>11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We lacked a process for identifying and reaching consensus on what our values and/or priorities should be.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5A977-6BBA-486C-B918-4CA15FB86911}" type="slidenum">
              <a:rPr lang="en-US"/>
              <a:pPr/>
              <a:t>12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dirty="0" smtClean="0"/>
              <a:t>So here</a:t>
            </a:r>
            <a:r>
              <a:rPr lang="en-US" baseline="0" dirty="0" smtClean="0"/>
              <a:t> we were with this enormous and valuable dataset</a:t>
            </a:r>
            <a:r>
              <a:rPr lang="en-US" dirty="0" smtClean="0"/>
              <a:t>…. </a:t>
            </a:r>
            <a:r>
              <a:rPr lang="en-US" dirty="0"/>
              <a:t>But knew that this particular aspect was being underreported. </a:t>
            </a:r>
            <a:endParaRPr lang="en-US" dirty="0" smtClean="0"/>
          </a:p>
          <a:p>
            <a:endParaRPr lang="en-US" dirty="0" smtClean="0"/>
          </a:p>
          <a:p>
            <a:r>
              <a:rPr lang="en-US" baseline="0" dirty="0" smtClean="0"/>
              <a:t>In our case, CIBHA combined with several other efforts in area essentially drew enough attention to the matter that – they got some of the results that they were looking for such as “allowable BH visits on same day as PC visits”.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D677C-AB02-431A-9E49-DA66E61E6BE7}" type="slidenum">
              <a:rPr lang="en-US"/>
              <a:pPr/>
              <a:t>13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dirty="0"/>
              <a:t>Evaluators can inform the valuing process by providing as much information up front in order to help team make informed decisions.</a:t>
            </a:r>
          </a:p>
          <a:p>
            <a:endParaRPr lang="en-US" dirty="0"/>
          </a:p>
          <a:p>
            <a:r>
              <a:rPr lang="en-US" dirty="0"/>
              <a:t>Much like any good project management …. Identify potential Risks associated with your evaluation and data sources.   </a:t>
            </a:r>
            <a:endParaRPr lang="en-US" dirty="0" smtClean="0"/>
          </a:p>
          <a:p>
            <a:endParaRPr lang="en-US" dirty="0" smtClean="0"/>
          </a:p>
          <a:p>
            <a:r>
              <a:rPr lang="en-US" dirty="0" smtClean="0"/>
              <a:t>Anticipate</a:t>
            </a:r>
            <a:r>
              <a:rPr lang="en-US" baseline="0" dirty="0" smtClean="0"/>
              <a:t> Staff TURNOVER!  Accommodate (if you can) for mid-way interviews ….. Or track when key team members are cycling in/out if possible and try to catch them…..</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14</a:t>
            </a:fld>
            <a:endParaRPr lang="en-US"/>
          </a:p>
        </p:txBody>
      </p:sp>
    </p:spTree>
    <p:extLst>
      <p:ext uri="{BB962C8B-B14F-4D97-AF65-F5344CB8AC3E}">
        <p14:creationId xmlns:p14="http://schemas.microsoft.com/office/powerpoint/2010/main" xmlns="" val="256281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Slide Number Placeholder 3"/>
          <p:cNvSpPr>
            <a:spLocks noGrp="1"/>
          </p:cNvSpPr>
          <p:nvPr>
            <p:ph type="sldNum" sz="quarter" idx="5"/>
          </p:nvPr>
        </p:nvSpPr>
        <p:spPr>
          <a:noFill/>
        </p:spPr>
        <p:txBody>
          <a:bodyPr/>
          <a:lstStyle/>
          <a:p>
            <a:fld id="{AAF0A3E4-5E1D-4788-9651-8ED8EB43436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16</a:t>
            </a:fld>
            <a:endParaRPr lang="en-US"/>
          </a:p>
        </p:txBody>
      </p:sp>
    </p:spTree>
    <p:extLst>
      <p:ext uri="{BB962C8B-B14F-4D97-AF65-F5344CB8AC3E}">
        <p14:creationId xmlns:p14="http://schemas.microsoft.com/office/powerpoint/2010/main" xmlns="" val="224850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17</a:t>
            </a:fld>
            <a:endParaRPr lang="en-US"/>
          </a:p>
        </p:txBody>
      </p:sp>
    </p:spTree>
    <p:extLst>
      <p:ext uri="{BB962C8B-B14F-4D97-AF65-F5344CB8AC3E}">
        <p14:creationId xmlns:p14="http://schemas.microsoft.com/office/powerpoint/2010/main" xmlns="" val="413213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access</a:t>
            </a:r>
            <a:r>
              <a:rPr lang="en-US" baseline="0" dirty="0" smtClean="0"/>
              <a:t> to services to vulnerable populations who historically have not had and continue to lack access to such services</a:t>
            </a: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 of process and outcome questions</a:t>
            </a: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19</a:t>
            </a:fld>
            <a:endParaRPr lang="en-US"/>
          </a:p>
        </p:txBody>
      </p:sp>
    </p:spTree>
    <p:extLst>
      <p:ext uri="{BB962C8B-B14F-4D97-AF65-F5344CB8AC3E}">
        <p14:creationId xmlns:p14="http://schemas.microsoft.com/office/powerpoint/2010/main" xmlns="" val="163274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in New Orleans.   </a:t>
            </a:r>
          </a:p>
          <a:p>
            <a:endParaRPr lang="en-US" dirty="0" smtClean="0"/>
          </a:p>
          <a:p>
            <a:r>
              <a:rPr lang="en-US" dirty="0" smtClean="0"/>
              <a:t>Our mission is to promote and improve health and quality of life through diverse public-private partnerships with government, foundations, academia, community groups and private businesses at the community, parish and state levels.  Staff ~100,</a:t>
            </a:r>
            <a:r>
              <a:rPr lang="en-US" baseline="0" dirty="0" smtClean="0"/>
              <a:t> and Evaluation + Research Division team of 10 full-time staff serving both our internal and external programs.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20</a:t>
            </a:fld>
            <a:endParaRPr lang="en-US"/>
          </a:p>
        </p:txBody>
      </p:sp>
    </p:spTree>
    <p:extLst>
      <p:ext uri="{BB962C8B-B14F-4D97-AF65-F5344CB8AC3E}">
        <p14:creationId xmlns:p14="http://schemas.microsoft.com/office/powerpoint/2010/main" xmlns="" val="627750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Calibri" pitchFamily="34" charset="0"/>
                <a:ea typeface="+mn-ea"/>
                <a:cs typeface="+mn-cs"/>
              </a:rPr>
              <a:t>Managing different stakeholder</a:t>
            </a:r>
            <a:r>
              <a:rPr lang="en-US" sz="1200" kern="1200" baseline="0" dirty="0" smtClean="0">
                <a:solidFill>
                  <a:schemeClr val="tx1"/>
                </a:solidFill>
                <a:latin typeface="Calibri" pitchFamily="34" charset="0"/>
                <a:ea typeface="+mn-ea"/>
                <a:cs typeface="+mn-cs"/>
              </a:rPr>
              <a:t> expectations was difficult.  Some wanted very clear outcome measures, while some wanted more process and implementation measures.  Once it was apparent that much of our data collected was more process evaluation, it was difficult to get the outcomes stakeholders to see any value in the data that was being collected.</a:t>
            </a:r>
          </a:p>
          <a:p>
            <a:pPr marL="228600" indent="-228600">
              <a:buAutoNum type="arabicPeriod"/>
            </a:pPr>
            <a:r>
              <a:rPr lang="en-US" sz="1200" kern="1200" baseline="0" dirty="0" smtClean="0">
                <a:solidFill>
                  <a:schemeClr val="tx1"/>
                </a:solidFill>
                <a:latin typeface="Calibri" pitchFamily="34" charset="0"/>
                <a:ea typeface="+mn-ea"/>
                <a:cs typeface="+mn-cs"/>
              </a:rPr>
              <a:t>Some organizations were resistant to the idea of using the screening tools, given the nature of their services and client population. (Ex: community dinners).  We held a focus group, came up with the best way possible to implement such tools, and saw improvements in data collection afterwards.  However still turned out to be a very underreported data point, and even more </a:t>
            </a:r>
            <a:r>
              <a:rPr lang="en-US" sz="1200" kern="1200" baseline="0" dirty="0" err="1" smtClean="0">
                <a:solidFill>
                  <a:schemeClr val="tx1"/>
                </a:solidFill>
                <a:latin typeface="Calibri" pitchFamily="34" charset="0"/>
                <a:ea typeface="+mn-ea"/>
                <a:cs typeface="+mn-cs"/>
              </a:rPr>
              <a:t>underrreported</a:t>
            </a:r>
            <a:r>
              <a:rPr lang="en-US" sz="1200" kern="1200" baseline="0" dirty="0" smtClean="0">
                <a:solidFill>
                  <a:schemeClr val="tx1"/>
                </a:solidFill>
                <a:latin typeface="Calibri" pitchFamily="34" charset="0"/>
                <a:ea typeface="+mn-ea"/>
                <a:cs typeface="+mn-cs"/>
              </a:rPr>
              <a:t> pre/post, so in the end we decided to use it as a measure of prevalence rather than to demonstrate outcome of program.  </a:t>
            </a:r>
            <a:r>
              <a:rPr lang="en-US" sz="1200" kern="1200" baseline="0" dirty="0" err="1" smtClean="0">
                <a:solidFill>
                  <a:schemeClr val="tx1"/>
                </a:solidFill>
                <a:latin typeface="Calibri" pitchFamily="34" charset="0"/>
                <a:ea typeface="+mn-ea"/>
                <a:cs typeface="+mn-cs"/>
              </a:rPr>
              <a:t>Additonally</a:t>
            </a:r>
            <a:r>
              <a:rPr lang="en-US" sz="1200" kern="1200" baseline="0" dirty="0" smtClean="0">
                <a:solidFill>
                  <a:schemeClr val="tx1"/>
                </a:solidFill>
                <a:latin typeface="Calibri" pitchFamily="34" charset="0"/>
                <a:ea typeface="+mn-ea"/>
                <a:cs typeface="+mn-cs"/>
              </a:rPr>
              <a:t>, the things that the tools measure (</a:t>
            </a:r>
            <a:r>
              <a:rPr lang="en-US" sz="1200" kern="1200" baseline="0" dirty="0" err="1" smtClean="0">
                <a:solidFill>
                  <a:schemeClr val="tx1"/>
                </a:solidFill>
                <a:latin typeface="Calibri" pitchFamily="34" charset="0"/>
                <a:ea typeface="+mn-ea"/>
                <a:cs typeface="+mn-cs"/>
              </a:rPr>
              <a:t>Dep</a:t>
            </a:r>
            <a:r>
              <a:rPr lang="en-US" sz="1200" kern="1200" baseline="0" dirty="0" smtClean="0">
                <a:solidFill>
                  <a:schemeClr val="tx1"/>
                </a:solidFill>
                <a:latin typeface="Calibri" pitchFamily="34" charset="0"/>
                <a:ea typeface="+mn-ea"/>
                <a:cs typeface="+mn-cs"/>
              </a:rPr>
              <a:t>, SA) were not targets of some programs (ex. community dinners, children’s camp) and therefore seemed inappropriate to administer anyway.  However the data is being used to demonstrate need and can be used to leverage funding for more services in the underserved areas.  For example, if there is a need for SA services in the lower coastal community of </a:t>
            </a:r>
            <a:r>
              <a:rPr lang="en-US" sz="1200" kern="1200" baseline="0" dirty="0" err="1" smtClean="0">
                <a:solidFill>
                  <a:schemeClr val="tx1"/>
                </a:solidFill>
                <a:latin typeface="Calibri" pitchFamily="34" charset="0"/>
                <a:ea typeface="+mn-ea"/>
                <a:cs typeface="+mn-cs"/>
              </a:rPr>
              <a:t>Dulac</a:t>
            </a:r>
            <a:r>
              <a:rPr lang="en-US" sz="1200" kern="1200" baseline="0" dirty="0" smtClean="0">
                <a:solidFill>
                  <a:schemeClr val="tx1"/>
                </a:solidFill>
                <a:latin typeface="Calibri" pitchFamily="34" charset="0"/>
                <a:ea typeface="+mn-ea"/>
                <a:cs typeface="+mn-cs"/>
              </a:rPr>
              <a:t>, but there are no services, this data can be used to demonstrate the existing need.</a:t>
            </a:r>
          </a:p>
          <a:p>
            <a:pPr marL="228600" indent="-228600">
              <a:buAutoNum type="arabicPeriod"/>
            </a:pPr>
            <a:r>
              <a:rPr lang="en-US" sz="1200" kern="1200" baseline="0" dirty="0" smtClean="0">
                <a:solidFill>
                  <a:schemeClr val="tx1"/>
                </a:solidFill>
                <a:latin typeface="Calibri" pitchFamily="34" charset="0"/>
                <a:ea typeface="+mn-ea"/>
                <a:cs typeface="+mn-cs"/>
              </a:rPr>
              <a:t>Various things contributed to the gaps in data reporting—organizational capacity and buy-in (no incentive to do so); reluctance on the part of the consumer</a:t>
            </a: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were on a very short timeframe and had to re-evaluate our data at 6-months, which is not a lot of time.</a:t>
            </a:r>
            <a:endParaRPr lang="en-US" dirty="0" smtClean="0"/>
          </a:p>
          <a:p>
            <a:endParaRPr lang="en-US" dirty="0" smtClean="0"/>
          </a:p>
          <a:p>
            <a:r>
              <a:rPr lang="en-US" dirty="0" smtClean="0"/>
              <a:t>As</a:t>
            </a:r>
            <a:r>
              <a:rPr lang="en-US" baseline="0" dirty="0" smtClean="0"/>
              <a:t> a result, we found ourselves constantly re-defining our evaluation questions:</a:t>
            </a:r>
          </a:p>
          <a:p>
            <a:r>
              <a:rPr lang="en-US" baseline="0" dirty="0" smtClean="0"/>
              <a:t>-based upon what we were able to answer given the data that we had access to</a:t>
            </a:r>
          </a:p>
          <a:p>
            <a:r>
              <a:rPr lang="en-US" baseline="0" dirty="0" smtClean="0"/>
              <a:t>-balancing what story our stakeholders wanted to tell.  </a:t>
            </a:r>
          </a:p>
          <a:p>
            <a:endParaRPr lang="en-US" baseline="0" dirty="0" smtClean="0"/>
          </a:p>
          <a:p>
            <a:r>
              <a:rPr lang="en-US" baseline="0" dirty="0" smtClean="0"/>
              <a:t>Essentially because some of the data we hoped to have, such as “# of patients screened for depression, and receiving treatment for depression” – were forced to become “# of clients receiving screening”.  We have a small subset of data on clients being screened and then receiving services, however the sample size is too small to be </a:t>
            </a:r>
            <a:r>
              <a:rPr lang="en-US" baseline="0" dirty="0" err="1" smtClean="0"/>
              <a:t>generalizable</a:t>
            </a:r>
            <a:r>
              <a:rPr lang="en-US" baseline="0" dirty="0" smtClean="0"/>
              <a:t>.  Same for trainings, only a subset of trainings administered pre/post tests.</a:t>
            </a:r>
          </a:p>
          <a:p>
            <a:endParaRPr lang="en-US" baseline="0" dirty="0" smtClean="0"/>
          </a:p>
          <a:p>
            <a:r>
              <a:rPr lang="en-US" baseline="0" dirty="0" smtClean="0"/>
              <a:t>QI essentially was dropped and organizations did not work to improve wait time so no change was seen, nor reason to measure it.</a:t>
            </a:r>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Learning about how the program</a:t>
            </a:r>
            <a:r>
              <a:rPr lang="en-US" baseline="0" dirty="0" smtClean="0"/>
              <a:t> is implemented, challenges faced, and ways to correct it make for the perfect tool to develop a robust model.  Help the outcomes stakeholders understand the value in the process evaluation—a model for future response is an outcome of the process evaluation.  Qualitative data can provide a lot of insight about the impact of a program.  </a:t>
            </a:r>
          </a:p>
          <a:p>
            <a:endParaRPr lang="en-US" baseline="0" dirty="0" smtClean="0"/>
          </a:p>
          <a:p>
            <a:r>
              <a:rPr lang="en-US" baseline="0" dirty="0" smtClean="0"/>
              <a:t>The baseline data provided insight into a gap of services, financial assistance and case management, that was used to leverage a new secured funding for $15m.  By looking at prevalence, not only with the screening tools but other indicators and risk factors, we could demonstrate areas of strengths and weaknesses.</a:t>
            </a:r>
          </a:p>
          <a:p>
            <a:endParaRPr lang="en-US" baseline="0" dirty="0" smtClean="0"/>
          </a:p>
          <a:p>
            <a:r>
              <a:rPr lang="en-US" baseline="0" dirty="0" smtClean="0"/>
              <a:t>By understanding where the gaps in data are coming from you can better understand the population receiving services and the capacity of organizations to collect data.  For example, we found that there was a large gap in people reporting household income.  By talking with the providers and the residents, we uncovered that people were reluctant to report that because they thought it would affect their claim status.  Same thing with insurance. Others were embarrassed to report.  So it was an opportunity to build capacity of organizations to be knowledgeable of these issues and to work with clients both on trust and the need for related services (needing to get access to insurance, for example).</a:t>
            </a:r>
          </a:p>
          <a:p>
            <a:endParaRPr lang="en-US" baseline="0" dirty="0" smtClean="0"/>
          </a:p>
          <a:p>
            <a:r>
              <a:rPr lang="en-US" baseline="0" dirty="0" smtClean="0"/>
              <a:t>An additional value was that the process </a:t>
            </a:r>
            <a:r>
              <a:rPr lang="en-US" baseline="0" dirty="0" err="1" smtClean="0"/>
              <a:t>eval</a:t>
            </a:r>
            <a:r>
              <a:rPr lang="en-US" baseline="0" dirty="0" smtClean="0"/>
              <a:t> data continuously was used to target geographic areas still in need of services.  Services were expanded and extra effort was put on reaching those communities, which would have gone overlooked without the process evaluation data.  </a:t>
            </a: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24</a:t>
            </a:fld>
            <a:endParaRPr lang="en-US"/>
          </a:p>
        </p:txBody>
      </p:sp>
    </p:spTree>
    <p:extLst>
      <p:ext uri="{BB962C8B-B14F-4D97-AF65-F5344CB8AC3E}">
        <p14:creationId xmlns:p14="http://schemas.microsoft.com/office/powerpoint/2010/main" xmlns="" val="2554679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Slide Number Placeholder 3"/>
          <p:cNvSpPr>
            <a:spLocks noGrp="1"/>
          </p:cNvSpPr>
          <p:nvPr>
            <p:ph type="sldNum" sz="quarter" idx="5"/>
          </p:nvPr>
        </p:nvSpPr>
        <p:spPr>
          <a:noFill/>
        </p:spPr>
        <p:txBody>
          <a:bodyPr/>
          <a:lstStyle/>
          <a:p>
            <a:fld id="{AAF0A3E4-5E1D-4788-9651-8ED8EB43436C}"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I’m going to share our experience and lessons learned in our attempts</a:t>
            </a:r>
            <a:r>
              <a:rPr lang="en-US" baseline="0" dirty="0" smtClean="0"/>
              <a:t> to evaluate an integration collaborative: CIBHA.  And by integration, I mean primary care practices attempting to identify and treat BH conditions in the primary care setting:  w/ BH professional (clinical SWs, referrals) – in order to increase access to care.  </a:t>
            </a: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imagine,</a:t>
            </a:r>
            <a:r>
              <a:rPr lang="en-US" baseline="0" dirty="0" smtClean="0"/>
              <a:t> </a:t>
            </a:r>
            <a:r>
              <a:rPr lang="en-US" dirty="0" smtClean="0"/>
              <a:t>Post Hurricane Katrina (and even</a:t>
            </a:r>
            <a:r>
              <a:rPr lang="en-US" baseline="0" dirty="0" smtClean="0"/>
              <a:t> before then) you can see that the Proportion of Adults reporting “FREQUENT MENTAL DISTRESS” was on the rise – </a:t>
            </a:r>
            <a:r>
              <a:rPr lang="en-US" baseline="0" dirty="0" err="1" smtClean="0"/>
              <a:t>witih</a:t>
            </a:r>
            <a:r>
              <a:rPr lang="en-US" baseline="0" dirty="0" smtClean="0"/>
              <a:t> FMD defined as MH not good for 14 days or more in the past 30 days.  </a:t>
            </a:r>
          </a:p>
          <a:p>
            <a:endParaRPr lang="en-US" baseline="0" dirty="0" smtClean="0"/>
          </a:p>
          <a:p>
            <a:r>
              <a:rPr lang="en-US" baseline="0" dirty="0" smtClean="0"/>
              <a:t>However, prior to Katrina we were below the national average and post-Katrina you can see that we are now above the national average.</a:t>
            </a:r>
          </a:p>
          <a:p>
            <a:endParaRPr lang="en-US" dirty="0"/>
          </a:p>
          <a:p>
            <a:r>
              <a:rPr lang="en-US" dirty="0"/>
              <a:t>Data Source:  FMD defined from BRFSS survey question: Now thinking about your mental health, which includes stress, depression, and problems with emotions, for how many days during the past 30 days was your mental health not good?</a:t>
            </a:r>
            <a:r>
              <a:rPr lang="en-US" dirty="0" smtClean="0"/>
              <a:t> </a:t>
            </a:r>
            <a:r>
              <a:rPr lang="en-US" dirty="0"/>
              <a:t>FMD is defined as mental health </a:t>
            </a:r>
            <a:r>
              <a:rPr lang="en-US" b="1" u="sng" dirty="0"/>
              <a:t>not </a:t>
            </a:r>
            <a:r>
              <a:rPr lang="en-US" dirty="0"/>
              <a:t>good for 14 days or more in the past 30 days.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Collaborative Family Healthcare Association 12th Annual Conference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104">
              <a:defRPr/>
            </a:pPr>
            <a:r>
              <a:rPr lang="en-US" dirty="0" smtClean="0"/>
              <a:t>Local leadership + everyone else </a:t>
            </a:r>
            <a:r>
              <a:rPr lang="en-US" dirty="0"/>
              <a:t>recognized the </a:t>
            </a:r>
            <a:r>
              <a:rPr lang="en-US" dirty="0" smtClean="0"/>
              <a:t>community </a:t>
            </a:r>
            <a:r>
              <a:rPr lang="en-US" dirty="0"/>
              <a:t>need for increasing access to behavioral healthcare due to rising population need for emotional healthcare occurring simultaneously with a loss of mental health professionals, and gathered support for an </a:t>
            </a:r>
            <a:r>
              <a:rPr lang="en-US" b="1" dirty="0">
                <a:effectLst>
                  <a:outerShdw blurRad="38100" dist="38100" dir="2700000" algn="tl">
                    <a:srgbClr val="000000">
                      <a:alpha val="43137"/>
                    </a:srgbClr>
                  </a:outerShdw>
                </a:effectLst>
              </a:rPr>
              <a:t>unprecedented opportunity to effect </a:t>
            </a:r>
            <a:r>
              <a:rPr lang="en-US" b="1" dirty="0" smtClean="0">
                <a:effectLst>
                  <a:outerShdw blurRad="38100" dist="38100" dir="2700000" algn="tl">
                    <a:srgbClr val="000000">
                      <a:alpha val="43137"/>
                    </a:srgbClr>
                  </a:outerShdw>
                </a:effectLst>
              </a:rPr>
              <a:t>change from the Robert Wood Johnson Foundation</a:t>
            </a:r>
          </a:p>
          <a:p>
            <a:pPr defTabSz="879104">
              <a:defRPr/>
            </a:pPr>
            <a:endParaRPr lang="en-US" b="1" dirty="0" smtClean="0">
              <a:effectLst>
                <a:outerShdw blurRad="38100" dist="38100" dir="2700000" algn="tl">
                  <a:srgbClr val="000000">
                    <a:alpha val="43137"/>
                  </a:srgbClr>
                </a:outerShdw>
              </a:effectLst>
            </a:endParaRPr>
          </a:p>
          <a:p>
            <a:pPr defTabSz="879104">
              <a:defRPr/>
            </a:pPr>
            <a:r>
              <a:rPr lang="en-US" b="1" dirty="0" smtClean="0">
                <a:effectLst>
                  <a:outerShdw blurRad="38100" dist="38100" dir="2700000" algn="tl">
                    <a:srgbClr val="000000">
                      <a:alpha val="43137"/>
                    </a:srgbClr>
                  </a:outerShdw>
                </a:effectLst>
              </a:rPr>
              <a:t>Which partnered</a:t>
            </a:r>
            <a:r>
              <a:rPr lang="en-US" b="1" baseline="0" dirty="0" smtClean="0">
                <a:effectLst>
                  <a:outerShdw blurRad="38100" dist="38100" dir="2700000" algn="tl">
                    <a:srgbClr val="000000">
                      <a:alpha val="43137"/>
                    </a:srgbClr>
                  </a:outerShdw>
                </a:effectLst>
              </a:rPr>
              <a:t> us with Dr. Harold </a:t>
            </a:r>
            <a:r>
              <a:rPr lang="en-US" b="1" baseline="0" dirty="0" err="1" smtClean="0">
                <a:effectLst>
                  <a:outerShdw blurRad="38100" dist="38100" dir="2700000" algn="tl">
                    <a:srgbClr val="000000">
                      <a:alpha val="43137"/>
                    </a:srgbClr>
                  </a:outerShdw>
                </a:effectLst>
              </a:rPr>
              <a:t>Pincus</a:t>
            </a:r>
            <a:r>
              <a:rPr lang="en-US" b="1" baseline="0" dirty="0" smtClean="0">
                <a:effectLst>
                  <a:outerShdw blurRad="38100" dist="38100" dir="2700000" algn="tl">
                    <a:srgbClr val="000000">
                      <a:alpha val="43137"/>
                    </a:srgbClr>
                  </a:outerShdw>
                </a:effectLst>
              </a:rPr>
              <a:t>  who served as our “expert consultants” …experience nationally on some similar projects. </a:t>
            </a:r>
            <a:endParaRPr lang="en-US" b="1" dirty="0">
              <a:effectLst>
                <a:outerShdw blurRad="38100" dist="38100" dir="2700000" algn="tl">
                  <a:srgbClr val="000000">
                    <a:alpha val="43137"/>
                  </a:srgbClr>
                </a:outerShdw>
              </a:effectLst>
            </a:endParaRPr>
          </a:p>
          <a:p>
            <a:endParaRPr lang="en-US" dirty="0"/>
          </a:p>
          <a:p>
            <a:r>
              <a:rPr lang="en-US" sz="1200" kern="1200" dirty="0" smtClean="0">
                <a:solidFill>
                  <a:schemeClr val="tx1"/>
                </a:solidFill>
                <a:latin typeface="Calibri" pitchFamily="34" charset="0"/>
                <a:ea typeface="+mn-ea"/>
                <a:cs typeface="+mn-cs"/>
              </a:rPr>
              <a:t>Co-Director, Irving Institute for Clinical and Translational Research Columbia University Director of Quality and Outcomes Research, New York-Presbyterian Hospital</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Jeanie Knox </a:t>
            </a:r>
            <a:r>
              <a:rPr lang="en-US" sz="1200" kern="1200" dirty="0" err="1" smtClean="0">
                <a:solidFill>
                  <a:schemeClr val="tx1"/>
                </a:solidFill>
                <a:latin typeface="Calibri" pitchFamily="34" charset="0"/>
                <a:ea typeface="+mn-ea"/>
                <a:cs typeface="+mn-cs"/>
              </a:rPr>
              <a:t>Houtsinger</a:t>
            </a: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Academic Affairs Director, Department of Psychiatry</a:t>
            </a:r>
            <a:endParaRPr lang="en-US" sz="1200" kern="1200" dirty="0">
              <a:solidFill>
                <a:schemeClr val="tx1"/>
              </a:solidFill>
              <a:latin typeface="Calibri" pitchFamily="34" charset="0"/>
              <a:ea typeface="+mn-ea"/>
              <a:cs typeface="+mn-cs"/>
            </a:endParaRPr>
          </a:p>
        </p:txBody>
      </p:sp>
      <p:sp>
        <p:nvSpPr>
          <p:cNvPr id="4" name="Footer Placeholder 3"/>
          <p:cNvSpPr>
            <a:spLocks noGrp="1"/>
          </p:cNvSpPr>
          <p:nvPr>
            <p:ph type="ftr" sz="quarter" idx="10"/>
          </p:nvPr>
        </p:nvSpPr>
        <p:spPr/>
        <p:txBody>
          <a:bodyPr/>
          <a:lstStyle/>
          <a:p>
            <a:pPr>
              <a:defRPr/>
            </a:pPr>
            <a:r>
              <a:rPr lang="en-US" smtClean="0"/>
              <a:t>Collaborative Family Healthcare Association 12th Annual Conference</a:t>
            </a:r>
            <a:endParaRPr lang="en-US"/>
          </a:p>
        </p:txBody>
      </p:sp>
    </p:spTree>
    <p:extLst>
      <p:ext uri="{BB962C8B-B14F-4D97-AF65-F5344CB8AC3E}">
        <p14:creationId xmlns:p14="http://schemas.microsoft.com/office/powerpoint/2010/main" xmlns="" val="48181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terms of the setting,</a:t>
            </a:r>
            <a:r>
              <a:rPr lang="en-US" baseline="0" dirty="0" smtClean="0"/>
              <a:t> CIBHA was overlaid onto an existing program that our</a:t>
            </a:r>
            <a:r>
              <a:rPr lang="en-US" dirty="0" smtClean="0"/>
              <a:t> institution</a:t>
            </a:r>
            <a:r>
              <a:rPr lang="en-US" baseline="0" dirty="0" smtClean="0"/>
              <a:t> (LPHI) was already administering: PCASG (one-time only $ out of the Deficit Reduction Act)…..so we had 25 orgs participating in this program, representing  86 sites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Because this enormous program was already underway = overlaying the CIBHA was a fantastic idea  …. essentially captive audience that was both motivated and interested in integrating and increasing access to BH healthcare.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hindsight and in terms of execution, the timing of getting it started probably hindered our ability to establish well-integrated evaluation strategy </a:t>
            </a:r>
            <a:r>
              <a:rPr lang="en-US" b="1" baseline="0" dirty="0" smtClean="0"/>
              <a:t>(PCASG=2007, CIBHA 2008) </a:t>
            </a:r>
            <a:r>
              <a:rPr lang="en-US" baseline="0" dirty="0" smtClean="0"/>
              <a:t>because leadership thought they could 1) use the </a:t>
            </a:r>
            <a:r>
              <a:rPr lang="en-US" baseline="0" smtClean="0"/>
              <a:t>consultant’s existing tools</a:t>
            </a:r>
            <a:r>
              <a:rPr lang="en-US" baseline="0" dirty="0" smtClean="0"/>
              <a:t>, and 2) “get what they needed from the data already being collected under the other existing program”.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Footer Placeholder 3"/>
          <p:cNvSpPr>
            <a:spLocks noGrp="1"/>
          </p:cNvSpPr>
          <p:nvPr>
            <p:ph type="ftr" sz="quarter" idx="4"/>
          </p:nvPr>
        </p:nvSpPr>
        <p:spPr/>
        <p:txBody>
          <a:bodyPr/>
          <a:lstStyle/>
          <a:p>
            <a:pPr>
              <a:defRPr/>
            </a:pPr>
            <a:r>
              <a:rPr lang="en-US" smtClean="0"/>
              <a:t>Collaborative Family Healthcare Association 12th Annual Conference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Much of the PCASG program was drawing upon this huge new data source – for the first time for us – had patient encounter level data (Patient Type and </a:t>
            </a:r>
            <a:r>
              <a:rPr lang="en-US" baseline="0" dirty="0" err="1" smtClean="0"/>
              <a:t>Dx</a:t>
            </a:r>
            <a:r>
              <a:rPr lang="en-US" baseline="0" dirty="0" smtClean="0"/>
              <a:t> codes) – AND, it was tied to payment so we were auditing it – so were expecting that it was going to be this great data source for CIBHA.</a:t>
            </a:r>
          </a:p>
          <a:p>
            <a:endParaRPr lang="en-US" baseline="0" dirty="0" smtClean="0"/>
          </a:p>
          <a:p>
            <a:r>
              <a:rPr lang="en-US" baseline="0" dirty="0" smtClean="0"/>
              <a:t>Flaws: </a:t>
            </a:r>
          </a:p>
          <a:p>
            <a:pPr>
              <a:buFont typeface="Arial" pitchFamily="34" charset="0"/>
              <a:buChar char="•"/>
            </a:pPr>
            <a:r>
              <a:rPr lang="en-US" baseline="0" dirty="0" smtClean="0"/>
              <a:t>That program was only collecting 2 </a:t>
            </a:r>
            <a:r>
              <a:rPr lang="en-US" baseline="0" dirty="0" err="1" smtClean="0"/>
              <a:t>dx</a:t>
            </a:r>
            <a:r>
              <a:rPr lang="en-US" baseline="0" dirty="0" smtClean="0"/>
              <a:t> codes:  oftentimes, pc sites – code PC conditions first … BH issues 3</a:t>
            </a:r>
            <a:r>
              <a:rPr lang="en-US" baseline="30000" dirty="0" smtClean="0"/>
              <a:t>rd</a:t>
            </a:r>
            <a:r>
              <a:rPr lang="en-US" baseline="0" dirty="0" smtClean="0"/>
              <a:t>, 4</a:t>
            </a:r>
            <a:r>
              <a:rPr lang="en-US" baseline="30000" dirty="0" smtClean="0"/>
              <a:t>th</a:t>
            </a:r>
            <a:r>
              <a:rPr lang="en-US" baseline="0" dirty="0" smtClean="0"/>
              <a:t>, etc.</a:t>
            </a:r>
          </a:p>
          <a:p>
            <a:pPr>
              <a:buFont typeface="Arial" pitchFamily="34" charset="0"/>
              <a:buChar char="•"/>
            </a:pPr>
            <a:r>
              <a:rPr lang="en-US" baseline="0" dirty="0" smtClean="0"/>
              <a:t>Statewide </a:t>
            </a:r>
            <a:r>
              <a:rPr lang="en-US" baseline="0" dirty="0" err="1" smtClean="0"/>
              <a:t>medicaid</a:t>
            </a:r>
            <a:r>
              <a:rPr lang="en-US" baseline="0" dirty="0" smtClean="0"/>
              <a:t> policies excluded same day BH and PC visits, so many orgs weren’t billing for BH services … no emphasis/skilled in capture/document BH conditions.</a:t>
            </a:r>
          </a:p>
          <a:p>
            <a:pPr>
              <a:buFont typeface="Arial" pitchFamily="34" charset="0"/>
              <a:buChar char="•"/>
            </a:pPr>
            <a:r>
              <a:rPr lang="en-US" baseline="0" dirty="0" smtClean="0"/>
              <a:t>Despite the fact that PCASG tied receipt of data to release of grant funding, methodology instituted a floor and a “cap” so that the big orgs didn’t take all the $.  However, turned out that these orgs “capped out” in sheer PC patient volume, so they STILL lacked incentive to provide BH data that CIBHA was interested in collecting.</a:t>
            </a:r>
          </a:p>
          <a:p>
            <a:pPr>
              <a:buFont typeface="Arial" pitchFamily="34" charset="0"/>
              <a:buChar char="•"/>
            </a:pPr>
            <a:endParaRPr lang="en-US" baseline="0" dirty="0" smtClean="0"/>
          </a:p>
          <a:p>
            <a:pPr>
              <a:buFont typeface="Arial" pitchFamily="34" charset="0"/>
              <a:buNone/>
            </a:pPr>
            <a:r>
              <a:rPr lang="en-US" baseline="0" dirty="0" smtClean="0"/>
              <a:t>So we thought:  let’s hurry up and ask them to submit ad-hoc reports:</a:t>
            </a:r>
          </a:p>
          <a:p>
            <a:pPr>
              <a:buFont typeface="Arial" pitchFamily="34" charset="0"/>
              <a:buChar char="•"/>
            </a:pPr>
            <a:r>
              <a:rPr lang="en-US" baseline="0" dirty="0" smtClean="0"/>
              <a:t>But many of the sites were simultaneously implementing ELECTRONIC MED RECORDS - building in templates to capture their BH screening results (PHQ scores) – in templates where those scores were extractable.</a:t>
            </a:r>
          </a:p>
          <a:p>
            <a:pPr>
              <a:buFont typeface="Arial" pitchFamily="34" charset="0"/>
              <a:buChar char="•"/>
            </a:pPr>
            <a:r>
              <a:rPr lang="en-US" baseline="0" dirty="0" smtClean="0"/>
              <a:t>Poorly structured MOUs/contractual agreements with BH providers – would not provide data back to referring organization. ALOT OF DIFFICULTY getting evidence that those referrals were taking place.</a:t>
            </a:r>
          </a:p>
          <a:p>
            <a:endParaRPr lang="en-US" baseline="0" dirty="0" smtClean="0"/>
          </a:p>
          <a:p>
            <a:r>
              <a:rPr lang="en-US" baseline="0" dirty="0" err="1" smtClean="0"/>
              <a:t>Qualtiative</a:t>
            </a:r>
            <a:r>
              <a:rPr lang="en-US" baseline="0" dirty="0" smtClean="0"/>
              <a:t> Info:  At start, program team had relied on tool designed by consultants to establish their “baseline”. They did NOT pilot test the tool – and found that it was “Over everyone’s head”.  Very low response rate.  In hindsight,  Examined the characteristics of those sites who were unable to complete the questionnaires…. We did revamp the tool the following year once we were involved, however we couldn’t draw a comparison against the baseline.  Just reported on current state.  </a:t>
            </a:r>
          </a:p>
          <a:p>
            <a:endParaRPr lang="en-US" baseline="0" dirty="0" smtClean="0"/>
          </a:p>
          <a:p>
            <a:r>
              <a:rPr lang="en-US" baseline="0" dirty="0" smtClean="0"/>
              <a:t>Ad-hoc Clinical Data Reports – essentially trying to gather some info on outcomes because the story that the stakeholders wanted to tell wasn’t able to be told from the data we had ….nor had they really been able to tackle this aspect through their Technical Assistance approach.</a:t>
            </a:r>
          </a:p>
          <a:p>
            <a:endParaRPr lang="en-US" dirty="0" smtClean="0"/>
          </a:p>
          <a:p>
            <a:pPr marL="228600" indent="-228600">
              <a:buNone/>
            </a:pPr>
            <a:r>
              <a:rPr lang="en-US" dirty="0" smtClean="0"/>
              <a:t>Finally</a:t>
            </a:r>
            <a:r>
              <a:rPr lang="en-US" baseline="0" dirty="0" smtClean="0"/>
              <a:t> we did Care team interviews at the end of the project – to try to capture ‘stories’.  </a:t>
            </a:r>
            <a:endParaRPr lang="en-US" dirty="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Essentially because some of the data we hoped to have, such as “# of patients screened for depression, and receiving treatment for depression” – were forced to become “# of practices using a standardized screening tool, such as the PHQ9”.  </a:t>
            </a:r>
          </a:p>
          <a:p>
            <a:endParaRPr lang="en-US" baseline="0" dirty="0" smtClean="0"/>
          </a:p>
          <a:p>
            <a:r>
              <a:rPr lang="en-US" baseline="0" dirty="0" smtClean="0"/>
              <a:t># of sites offering “integrated care” – used “Total # of PC sites with BH providers onsite” as a proxy ….</a:t>
            </a:r>
          </a:p>
          <a:p>
            <a:endParaRPr lang="en-US" baseline="0" dirty="0" smtClean="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 result, we found ourselves constantly re-defining our evaluation questions:</a:t>
            </a:r>
          </a:p>
          <a:p>
            <a:r>
              <a:rPr lang="en-US" baseline="0" dirty="0" smtClean="0"/>
              <a:t>-based upon what we were able to answer given the data that we had access to</a:t>
            </a:r>
          </a:p>
          <a:p>
            <a:r>
              <a:rPr lang="en-US" baseline="0" dirty="0" smtClean="0"/>
              <a:t>-balancing what story our stakeholders wanted to tell.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B171CF9-A2A6-402C-8F00-8F464D47437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p>
          </p:txBody>
        </p:sp>
      </p:grpSp>
      <p:sp>
        <p:nvSpPr>
          <p:cNvPr id="26627" name="Rectangle 3"/>
          <p:cNvSpPr>
            <a:spLocks noGrp="1" noChangeArrowheads="1"/>
          </p:cNvSpPr>
          <p:nvPr>
            <p:ph type="ctrTitle"/>
          </p:nvPr>
        </p:nvSpPr>
        <p:spPr>
          <a:xfrm>
            <a:off x="762000" y="1371600"/>
            <a:ext cx="7696200" cy="838200"/>
          </a:xfrm>
        </p:spPr>
        <p:txBody>
          <a:bodyPr/>
          <a:lstStyle>
            <a:lvl1pPr>
              <a:defRPr sz="2800"/>
            </a:lvl1pPr>
          </a:lstStyle>
          <a:p>
            <a:r>
              <a:rPr lang="en-US"/>
              <a:t>Click to edit Master title style</a:t>
            </a:r>
          </a:p>
        </p:txBody>
      </p:sp>
      <p:sp>
        <p:nvSpPr>
          <p:cNvPr id="2662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400"/>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3B091C28-8529-4C17-984D-7C7A93338EEA}" type="datetimeFigureOut">
              <a:rPr lang="en-US"/>
              <a:pPr>
                <a:defRPr/>
              </a:pPr>
              <a:t>11/4/2011</a:t>
            </a:fld>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B3AEB5C3-7613-427D-8D71-6084A758A7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CF1A3A-2509-44B2-84BA-A0D63387363E}" type="datetimeFigureOut">
              <a:rPr lang="en-US"/>
              <a:pPr>
                <a:defRPr/>
              </a:pPr>
              <a:t>11/4/2011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99495D-E9FE-4B15-8349-9A9205D93F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2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09600"/>
            <a:ext cx="60198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363A311-E6C9-43C4-A8AE-E51FF8975617}" type="datetimeFigureOut">
              <a:rPr lang="en-US"/>
              <a:pPr>
                <a:defRPr/>
              </a:pPr>
              <a:t>11/4/2011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325F02-CE23-4D47-9A03-21F85A6870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828800"/>
            <a:ext cx="8229600" cy="43021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C5FEA74A-3972-4F59-88A1-016EA2661D49}" type="datetimeFigureOut">
              <a:rPr lang="en-US"/>
              <a:pPr>
                <a:defRPr/>
              </a:pPr>
              <a:t>11/4/2011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453D9-B94D-42A9-A690-5F0DA58E3E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60B373-605C-422F-88AD-B80AE6591A3A}"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87311-67C0-482B-AACE-57A3FD9A174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7D6963-DAF1-4906-8F54-363978F4FA03}"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305172-D7B8-4FFF-848D-129C9732639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7E4758-A98C-4833-BD7F-BE8DABFAA82D}"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0B1B7-EA8B-4EF9-8D1C-3DA2A70EC4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2ECBC9-170D-40CC-B9FA-F070ED10C0C1}" type="datetimeFigureOut">
              <a:rPr lang="en-US"/>
              <a:pPr>
                <a:defRPr/>
              </a:pPr>
              <a:t>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C02F4-5ADF-4B64-BFA5-756E0C5CE63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FDCDF6-7397-4B95-B9C4-6C80C43073D7}" type="datetimeFigureOut">
              <a:rPr lang="en-US"/>
              <a:pPr>
                <a:defRPr/>
              </a:pPr>
              <a:t>11/4/2011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EEEF2F-D601-48C6-A1F1-FDE1EAEEDAF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D83134-2D65-4C1F-A1F1-96B935778C84}" type="datetimeFigureOut">
              <a:rPr lang="en-US"/>
              <a:pPr>
                <a:defRPr/>
              </a:pPr>
              <a:t>11/4/2011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6919CD-3DBC-4228-B70F-A2175654924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FC635B-B403-4D2E-B6B5-B6D870867628}" type="datetimeFigureOut">
              <a:rPr lang="en-US"/>
              <a:pPr>
                <a:defRPr/>
              </a:pPr>
              <a:t>11/4/2011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4D73EF-829B-4A41-945D-46284E408D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2932B2-E341-451F-8EA0-BC73F1389FFC}" type="datetimeFigureOut">
              <a:rPr lang="en-US"/>
              <a:pPr>
                <a:defRPr/>
              </a:pPr>
              <a:t>11/4/2011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F0D9BD-F454-4E10-A950-B950C1BB4FB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EE22DE-E9BD-4768-8F0B-BAE3645387C8}" type="datetimeFigureOut">
              <a:rPr lang="en-US"/>
              <a:pPr>
                <a:defRPr/>
              </a:pPr>
              <a:t>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25875B-D7A6-48A6-A999-67B576B904C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3FAF5D-8F20-4E61-9033-BF0805C652FA}" type="datetimeFigureOut">
              <a:rPr lang="en-US"/>
              <a:pPr>
                <a:defRPr/>
              </a:pPr>
              <a:t>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097407-45F5-426A-81C4-43C600B8383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B6BBCF-85DC-4AB1-A09A-B0A6E04FC141}"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E69FA8-5225-4C1E-B344-8F7A3B98EC6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001802-D49C-4D70-8A25-3867B7A1A79A}"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24C9D-49E9-4732-B8AD-CA4EFC9977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C01598-7CC2-410B-969C-3D5BFA173987}" type="datetimeFigureOut">
              <a:rPr lang="en-US"/>
              <a:pPr>
                <a:defRPr/>
              </a:pPr>
              <a:t>11/4/2011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29AFD-4DF6-4253-89D1-ACEB91F042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F0B53E4-8FB9-4C58-8BB3-5F04400ECA04}" type="datetimeFigureOut">
              <a:rPr lang="en-US"/>
              <a:pPr>
                <a:defRPr/>
              </a:pPr>
              <a:t>11/4/2011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452182-06E9-48D4-AB3A-709906D61B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4485E05-26F9-4131-9FCA-D8E4851F918C}" type="datetimeFigureOut">
              <a:rPr lang="en-US"/>
              <a:pPr>
                <a:defRPr/>
              </a:pPr>
              <a:t>11/4/2011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C297AB-61C4-4FC9-AB5D-780A4B7CDD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4DC7853-6F39-4A19-ABBC-86DD9F8B264E}" type="datetimeFigureOut">
              <a:rPr lang="en-US"/>
              <a:pPr>
                <a:defRPr/>
              </a:pPr>
              <a:t>11/4/2011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545F31-E073-4BD8-A998-1E3364D4C6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descr="L:\ITG\Directors' Folder\Presentations\LPHI Color wSubtext.jpg"/>
          <p:cNvPicPr>
            <a:picLocks noChangeAspect="1" noChangeArrowheads="1"/>
          </p:cNvPicPr>
          <p:nvPr userDrawn="1"/>
        </p:nvPicPr>
        <p:blipFill>
          <a:blip r:embed="rId2" cstate="print"/>
          <a:srcRect/>
          <a:stretch>
            <a:fillRect/>
          </a:stretch>
        </p:blipFill>
        <p:spPr bwMode="auto">
          <a:xfrm>
            <a:off x="6705600" y="5780088"/>
            <a:ext cx="1981200" cy="849312"/>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fld id="{D7DE28B7-8399-4EF4-A8E9-A7F490DDBC28}" type="datetimeFigureOut">
              <a:rPr lang="en-US"/>
              <a:pPr>
                <a:defRPr/>
              </a:pPr>
              <a:t>11/4/2011</a:t>
            </a:fld>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76E4932-CDBD-4FEA-9C34-945313BCD1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21029F-9078-4A3D-8715-BA43ED1EE3F5}" type="datetimeFigureOut">
              <a:rPr lang="en-US"/>
              <a:pPr>
                <a:defRPr/>
              </a:pPr>
              <a:t>11/4/2011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97D1ED-6C05-4BB2-83F4-F020CFD986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1A24A9-9042-4140-B303-11F604C73D68}" type="datetimeFigureOut">
              <a:rPr lang="en-US"/>
              <a:pPr>
                <a:defRPr/>
              </a:pPr>
              <a:t>11/4/2011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006E87-A13B-4A2A-A43D-C3360E9995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096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5604"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57B8CD59-9504-48D8-AECF-CD5AFADC8C35}" type="datetimeFigureOut">
              <a:rPr lang="en-US"/>
              <a:pPr>
                <a:defRPr/>
              </a:pPr>
              <a:t>11/4/2011</a:t>
            </a:fld>
            <a:endParaRPr lang="en-US"/>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25606"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3379B45A-B4A9-4B48-9156-02AAB7631B95}"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25608"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p>
          </p:txBody>
        </p:sp>
        <p:sp>
          <p:nvSpPr>
            <p:cNvPr id="2560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2561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2561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p>
          </p:txBody>
        </p:sp>
        <p:sp>
          <p:nvSpPr>
            <p:cNvPr id="2561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p>
          </p:txBody>
        </p:sp>
      </p:grpSp>
    </p:spTree>
  </p:cSld>
  <p:clrMap bg1="lt1" tx1="dk1" bg2="lt2" tx2="dk2" accent1="accent1" accent2="accent2" accent3="accent3" accent4="accent4" accent5="accent5" accent6="accent6" hlink="hlink" folHlink="folHlink"/>
  <p:sldLayoutIdLst>
    <p:sldLayoutId id="2147483785" r:id="rId1"/>
    <p:sldLayoutId id="2147483764" r:id="rId2"/>
    <p:sldLayoutId id="2147483765" r:id="rId3"/>
    <p:sldLayoutId id="2147483766" r:id="rId4"/>
    <p:sldLayoutId id="2147483767" r:id="rId5"/>
    <p:sldLayoutId id="2147483768" r:id="rId6"/>
    <p:sldLayoutId id="2147483786"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28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DFBA02A-9B64-423C-B21E-BB164D4097C1}" type="datetimeFigureOut">
              <a:rPr lang="en-US"/>
              <a:pPr>
                <a:defRPr/>
              </a:pPr>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497A83-4B05-4F8D-BC76-2789512C54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phi.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696200" cy="1371600"/>
          </a:xfrm>
        </p:spPr>
        <p:txBody>
          <a:bodyPr/>
          <a:lstStyle/>
          <a:p>
            <a:pPr algn="ctr"/>
            <a:r>
              <a:rPr lang="en-US" b="1" dirty="0" smtClean="0"/>
              <a:t>Evaluating Behavioral Health </a:t>
            </a:r>
            <a:r>
              <a:rPr lang="en-US" b="1" dirty="0" err="1" smtClean="0"/>
              <a:t>Collaboratives</a:t>
            </a:r>
            <a:r>
              <a:rPr lang="en-US" b="1" dirty="0" smtClean="0"/>
              <a:t>:  Finding the Value in Process Measures as well as Outcomes</a:t>
            </a:r>
            <a:endParaRPr lang="en-US" dirty="0"/>
          </a:p>
        </p:txBody>
      </p:sp>
      <p:sp>
        <p:nvSpPr>
          <p:cNvPr id="3" name="Subtitle 2"/>
          <p:cNvSpPr>
            <a:spLocks noGrp="1"/>
          </p:cNvSpPr>
          <p:nvPr>
            <p:ph type="subTitle" idx="1"/>
          </p:nvPr>
        </p:nvSpPr>
        <p:spPr>
          <a:xfrm>
            <a:off x="762000" y="3657600"/>
            <a:ext cx="7696200" cy="2165350"/>
          </a:xfrm>
        </p:spPr>
        <p:txBody>
          <a:bodyPr/>
          <a:lstStyle/>
          <a:p>
            <a:r>
              <a:rPr lang="en-US" sz="2200" b="1" dirty="0" smtClean="0"/>
              <a:t>SESSION #1:  Increasing Capacity to Evaluate Behavioral Health Integration Programs:  What Are We Going to Measure?</a:t>
            </a:r>
            <a:endParaRPr lang="en-US" sz="2200" dirty="0" smtClean="0"/>
          </a:p>
          <a:p>
            <a:r>
              <a:rPr lang="en-US" sz="2200" b="1" dirty="0" smtClean="0"/>
              <a:t>SESSION #2:  Building a Model for Future Disaster Response:  The Value of Process Evaluation </a:t>
            </a:r>
          </a:p>
          <a:p>
            <a:r>
              <a:rPr lang="en-US" sz="2200" b="1" dirty="0" smtClean="0"/>
              <a:t>for Sustainable Implementation</a:t>
            </a:r>
            <a:endParaRPr lang="en-US" sz="2200" dirty="0" smtClean="0"/>
          </a:p>
          <a:p>
            <a:endParaRPr lang="en-US" dirty="0" smtClean="0"/>
          </a:p>
        </p:txBody>
      </p:sp>
      <p:pic>
        <p:nvPicPr>
          <p:cNvPr id="4" name="Picture 4" descr="L:\ITG\Directors' Folder\Presentations\LPHI Color wSubtext.jpg"/>
          <p:cNvPicPr>
            <a:picLocks noChangeAspect="1" noChangeArrowheads="1"/>
          </p:cNvPicPr>
          <p:nvPr/>
        </p:nvPicPr>
        <p:blipFill>
          <a:blip r:embed="rId3" cstate="print"/>
          <a:srcRect/>
          <a:stretch>
            <a:fillRect/>
          </a:stretch>
        </p:blipFill>
        <p:spPr bwMode="auto">
          <a:xfrm>
            <a:off x="6858000" y="5257800"/>
            <a:ext cx="1828800" cy="783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Impacting the Evaluation:</a:t>
            </a:r>
            <a:endParaRPr lang="en-US" dirty="0"/>
          </a:p>
        </p:txBody>
      </p:sp>
      <p:sp>
        <p:nvSpPr>
          <p:cNvPr id="3" name="Content Placeholder 2"/>
          <p:cNvSpPr>
            <a:spLocks noGrp="1"/>
          </p:cNvSpPr>
          <p:nvPr>
            <p:ph idx="1"/>
          </p:nvPr>
        </p:nvSpPr>
        <p:spPr/>
        <p:txBody>
          <a:bodyPr/>
          <a:lstStyle/>
          <a:p>
            <a:pPr>
              <a:buNone/>
            </a:pPr>
            <a:r>
              <a:rPr lang="en-US" dirty="0" smtClean="0"/>
              <a:t>Programmatic:</a:t>
            </a:r>
          </a:p>
          <a:p>
            <a:r>
              <a:rPr lang="en-US" dirty="0" smtClean="0"/>
              <a:t>Changes in program focus / no logic model</a:t>
            </a:r>
          </a:p>
          <a:p>
            <a:r>
              <a:rPr lang="en-US" dirty="0" smtClean="0"/>
              <a:t>Underestimate of evaluation needs from Program Staff</a:t>
            </a:r>
          </a:p>
          <a:p>
            <a:r>
              <a:rPr lang="en-US" dirty="0" smtClean="0"/>
              <a:t>Lack of role clarity related to the Evaluation</a:t>
            </a:r>
          </a:p>
          <a:p>
            <a:r>
              <a:rPr lang="en-US" dirty="0" smtClean="0"/>
              <a:t>Requirements-heavy grant program burdening grantee organizations</a:t>
            </a:r>
          </a:p>
          <a:p>
            <a:pPr marL="0" indent="0">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sz="4000"/>
              <a:t>Relevance to Conference Theme: </a:t>
            </a:r>
            <a:r>
              <a:rPr lang="en-US" sz="4000" i="1"/>
              <a:t>Values &amp; Valuing</a:t>
            </a:r>
          </a:p>
        </p:txBody>
      </p:sp>
      <p:sp>
        <p:nvSpPr>
          <p:cNvPr id="2053" name="Rectangle 5"/>
          <p:cNvSpPr>
            <a:spLocks noGrp="1" noChangeArrowheads="1"/>
          </p:cNvSpPr>
          <p:nvPr>
            <p:ph type="body" idx="1"/>
          </p:nvPr>
        </p:nvSpPr>
        <p:spPr/>
        <p:txBody>
          <a:bodyPr/>
          <a:lstStyle/>
          <a:p>
            <a:r>
              <a:rPr lang="en-US" dirty="0" smtClean="0"/>
              <a:t>Balancing Interests of Team Members and </a:t>
            </a:r>
            <a:r>
              <a:rPr lang="en-US" dirty="0"/>
              <a:t>the Expert </a:t>
            </a:r>
            <a:r>
              <a:rPr lang="en-US" dirty="0" smtClean="0"/>
              <a:t>Consultants</a:t>
            </a:r>
            <a:endParaRPr lang="en-US" dirty="0"/>
          </a:p>
          <a:p>
            <a:pPr lvl="1"/>
            <a:r>
              <a:rPr lang="en-US" dirty="0"/>
              <a:t>Consequences:</a:t>
            </a:r>
          </a:p>
          <a:p>
            <a:pPr lvl="2"/>
            <a:r>
              <a:rPr lang="en-US" dirty="0"/>
              <a:t>Continuously redefining evaluation questions</a:t>
            </a:r>
          </a:p>
          <a:p>
            <a:pPr lvl="2"/>
            <a:r>
              <a:rPr lang="en-US" dirty="0"/>
              <a:t>Redoing analyses</a:t>
            </a:r>
          </a:p>
          <a:p>
            <a:pPr lvl="2"/>
            <a:r>
              <a:rPr lang="en-US" dirty="0"/>
              <a:t>Conducting new data collection, after program’s end</a:t>
            </a:r>
          </a:p>
          <a:p>
            <a:pPr lvl="2"/>
            <a:r>
              <a:rPr lang="en-US" dirty="0"/>
              <a:t>Impacts on timelines, staffing,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2000"/>
                                        <p:tgtEl>
                                          <p:spTgt spid="205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3">
                                            <p:txEl>
                                              <p:pRg st="1" end="1"/>
                                            </p:txEl>
                                          </p:spTgt>
                                        </p:tgtEl>
                                        <p:attrNameLst>
                                          <p:attrName>style.visibility</p:attrName>
                                        </p:attrNameLst>
                                      </p:cBhvr>
                                      <p:to>
                                        <p:strVal val="visible"/>
                                      </p:to>
                                    </p:set>
                                    <p:animEffect transition="in" filter="fade">
                                      <p:cBhvr>
                                        <p:cTn id="10" dur="2000"/>
                                        <p:tgtEl>
                                          <p:spTgt spid="205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3">
                                            <p:txEl>
                                              <p:pRg st="2" end="2"/>
                                            </p:txEl>
                                          </p:spTgt>
                                        </p:tgtEl>
                                        <p:attrNameLst>
                                          <p:attrName>style.visibility</p:attrName>
                                        </p:attrNameLst>
                                      </p:cBhvr>
                                      <p:to>
                                        <p:strVal val="visible"/>
                                      </p:to>
                                    </p:set>
                                    <p:animEffect transition="in" filter="fade">
                                      <p:cBhvr>
                                        <p:cTn id="13" dur="2000"/>
                                        <p:tgtEl>
                                          <p:spTgt spid="205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3">
                                            <p:txEl>
                                              <p:pRg st="3" end="3"/>
                                            </p:txEl>
                                          </p:spTgt>
                                        </p:tgtEl>
                                        <p:attrNameLst>
                                          <p:attrName>style.visibility</p:attrName>
                                        </p:attrNameLst>
                                      </p:cBhvr>
                                      <p:to>
                                        <p:strVal val="visible"/>
                                      </p:to>
                                    </p:set>
                                    <p:animEffect transition="in" filter="fade">
                                      <p:cBhvr>
                                        <p:cTn id="16" dur="2000"/>
                                        <p:tgtEl>
                                          <p:spTgt spid="205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3">
                                            <p:txEl>
                                              <p:pRg st="4" end="4"/>
                                            </p:txEl>
                                          </p:spTgt>
                                        </p:tgtEl>
                                        <p:attrNameLst>
                                          <p:attrName>style.visibility</p:attrName>
                                        </p:attrNameLst>
                                      </p:cBhvr>
                                      <p:to>
                                        <p:strVal val="visible"/>
                                      </p:to>
                                    </p:set>
                                    <p:animEffect transition="in" filter="fade">
                                      <p:cBhvr>
                                        <p:cTn id="19" dur="2000"/>
                                        <p:tgtEl>
                                          <p:spTgt spid="205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53">
                                            <p:txEl>
                                              <p:pRg st="5" end="5"/>
                                            </p:txEl>
                                          </p:spTgt>
                                        </p:tgtEl>
                                        <p:attrNameLst>
                                          <p:attrName>style.visibility</p:attrName>
                                        </p:attrNameLst>
                                      </p:cBhvr>
                                      <p:to>
                                        <p:strVal val="visible"/>
                                      </p:to>
                                    </p:set>
                                    <p:animEffect transition="in" filter="fade">
                                      <p:cBhvr>
                                        <p:cTn id="22" dur="2000"/>
                                        <p:tgtEl>
                                          <p:spTgt spid="2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Value of Missing Data</a:t>
            </a:r>
          </a:p>
        </p:txBody>
      </p:sp>
      <p:sp>
        <p:nvSpPr>
          <p:cNvPr id="12291" name="Rectangle 3"/>
          <p:cNvSpPr>
            <a:spLocks noGrp="1" noChangeArrowheads="1"/>
          </p:cNvSpPr>
          <p:nvPr>
            <p:ph type="body" idx="1"/>
          </p:nvPr>
        </p:nvSpPr>
        <p:spPr/>
        <p:txBody>
          <a:bodyPr/>
          <a:lstStyle/>
          <a:p>
            <a:r>
              <a:rPr lang="en-US" dirty="0"/>
              <a:t>Extent of missing data was unable to be determined in our evaluation</a:t>
            </a:r>
          </a:p>
          <a:p>
            <a:pPr lvl="1"/>
            <a:r>
              <a:rPr lang="en-US" dirty="0"/>
              <a:t>Consequences:</a:t>
            </a:r>
          </a:p>
          <a:p>
            <a:pPr lvl="2"/>
            <a:r>
              <a:rPr lang="en-US" dirty="0"/>
              <a:t>Project Team had difficulty </a:t>
            </a:r>
            <a:r>
              <a:rPr lang="en-US" dirty="0" smtClean="0"/>
              <a:t>finding </a:t>
            </a:r>
            <a:r>
              <a:rPr lang="en-US" dirty="0"/>
              <a:t>value in the results</a:t>
            </a:r>
          </a:p>
          <a:p>
            <a:pPr lvl="2"/>
            <a:endParaRPr lang="en-US" dirty="0"/>
          </a:p>
          <a:p>
            <a:pPr lvl="2"/>
            <a:endParaRPr lang="en-US" dirty="0"/>
          </a:p>
        </p:txBody>
      </p:sp>
      <p:pic>
        <p:nvPicPr>
          <p:cNvPr id="12292" name="Picture 4" descr="MC900056592[1]"/>
          <p:cNvPicPr>
            <a:picLocks noChangeAspect="1" noChangeArrowheads="1"/>
          </p:cNvPicPr>
          <p:nvPr/>
        </p:nvPicPr>
        <p:blipFill>
          <a:blip r:embed="rId3" cstate="print"/>
          <a:srcRect/>
          <a:stretch>
            <a:fillRect/>
          </a:stretch>
        </p:blipFill>
        <p:spPr bwMode="auto">
          <a:xfrm>
            <a:off x="4038600" y="3657600"/>
            <a:ext cx="3406775" cy="2560638"/>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t>Suggestions for Evaluators</a:t>
            </a:r>
          </a:p>
        </p:txBody>
      </p:sp>
      <p:sp>
        <p:nvSpPr>
          <p:cNvPr id="6149" name="Rectangle 5"/>
          <p:cNvSpPr>
            <a:spLocks noGrp="1" noChangeArrowheads="1"/>
          </p:cNvSpPr>
          <p:nvPr>
            <p:ph type="body" idx="1"/>
          </p:nvPr>
        </p:nvSpPr>
        <p:spPr/>
        <p:txBody>
          <a:bodyPr/>
          <a:lstStyle/>
          <a:p>
            <a:r>
              <a:rPr lang="en-US" dirty="0" smtClean="0"/>
              <a:t>Be included in the Program Design to ensure clarity and feasibility of measuring goals!!</a:t>
            </a:r>
          </a:p>
          <a:p>
            <a:pPr lvl="1"/>
            <a:r>
              <a:rPr lang="en-US" dirty="0" smtClean="0"/>
              <a:t>Tie data to funding in meaningful way</a:t>
            </a:r>
          </a:p>
          <a:p>
            <a:pPr lvl="1"/>
            <a:r>
              <a:rPr lang="en-US" dirty="0" smtClean="0"/>
              <a:t>Elevate data capture to programmatic focus</a:t>
            </a:r>
          </a:p>
          <a:p>
            <a:r>
              <a:rPr lang="en-US" dirty="0" smtClean="0"/>
              <a:t>Identify </a:t>
            </a:r>
            <a:r>
              <a:rPr lang="en-US" dirty="0"/>
              <a:t>limitations of data sources as early as possible (in the Evaluation Plan)</a:t>
            </a:r>
          </a:p>
          <a:p>
            <a:r>
              <a:rPr lang="en-US" dirty="0"/>
              <a:t>Develop alternative / contingency </a:t>
            </a:r>
            <a:r>
              <a:rPr lang="en-US" dirty="0" smtClean="0"/>
              <a:t>plans (e.g. retrospective baselines, </a:t>
            </a:r>
            <a:r>
              <a:rPr lang="en-US" dirty="0" err="1" smtClean="0"/>
              <a:t>etc</a:t>
            </a:r>
            <a:r>
              <a:rPr lang="en-US" dirty="0" smtClean="0"/>
              <a:t>)</a:t>
            </a:r>
          </a:p>
          <a:p>
            <a:r>
              <a:rPr lang="en-US" dirty="0" smtClean="0"/>
              <a:t>Always pilot test instruments!  </a:t>
            </a:r>
            <a:endParaRPr lang="en-US" dirty="0"/>
          </a:p>
          <a:p>
            <a:pPr>
              <a:buNone/>
            </a:pP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box(in)">
                                      <p:cBhvr>
                                        <p:cTn id="7" dur="2000"/>
                                        <p:tgtEl>
                                          <p:spTgt spid="614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box(in)">
                                      <p:cBhvr>
                                        <p:cTn id="10" dur="2000"/>
                                        <p:tgtEl>
                                          <p:spTgt spid="614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animEffect transition="in" filter="box(in)">
                                      <p:cBhvr>
                                        <p:cTn id="13" dur="2000"/>
                                        <p:tgtEl>
                                          <p:spTgt spid="614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149">
                                            <p:txEl>
                                              <p:pRg st="3" end="3"/>
                                            </p:txEl>
                                          </p:spTgt>
                                        </p:tgtEl>
                                        <p:attrNameLst>
                                          <p:attrName>style.visibility</p:attrName>
                                        </p:attrNameLst>
                                      </p:cBhvr>
                                      <p:to>
                                        <p:strVal val="visible"/>
                                      </p:to>
                                    </p:set>
                                    <p:animEffect transition="in" filter="box(in)">
                                      <p:cBhvr>
                                        <p:cTn id="18" dur="2000"/>
                                        <p:tgtEl>
                                          <p:spTgt spid="614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149">
                                            <p:txEl>
                                              <p:pRg st="4" end="4"/>
                                            </p:txEl>
                                          </p:spTgt>
                                        </p:tgtEl>
                                        <p:attrNameLst>
                                          <p:attrName>style.visibility</p:attrName>
                                        </p:attrNameLst>
                                      </p:cBhvr>
                                      <p:to>
                                        <p:strVal val="visible"/>
                                      </p:to>
                                    </p:set>
                                    <p:animEffect transition="in" filter="box(in)">
                                      <p:cBhvr>
                                        <p:cTn id="23" dur="2000"/>
                                        <p:tgtEl>
                                          <p:spTgt spid="614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149">
                                            <p:txEl>
                                              <p:pRg st="5" end="5"/>
                                            </p:txEl>
                                          </p:spTgt>
                                        </p:tgtEl>
                                        <p:attrNameLst>
                                          <p:attrName>style.visibility</p:attrName>
                                        </p:attrNameLst>
                                      </p:cBhvr>
                                      <p:to>
                                        <p:strVal val="visible"/>
                                      </p:to>
                                    </p:set>
                                    <p:animEffect transition="in" filter="box(in)">
                                      <p:cBhvr>
                                        <p:cTn id="28" dur="2000"/>
                                        <p:tgtEl>
                                          <p:spTgt spid="6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Thanks to:</a:t>
            </a:r>
            <a:endParaRPr lang="en-US" dirty="0"/>
          </a:p>
        </p:txBody>
      </p:sp>
      <p:sp>
        <p:nvSpPr>
          <p:cNvPr id="3" name="Content Placeholder 2"/>
          <p:cNvSpPr>
            <a:spLocks noGrp="1"/>
          </p:cNvSpPr>
          <p:nvPr>
            <p:ph idx="1"/>
          </p:nvPr>
        </p:nvSpPr>
        <p:spPr/>
        <p:txBody>
          <a:bodyPr/>
          <a:lstStyle/>
          <a:p>
            <a:r>
              <a:rPr lang="en-US" dirty="0" smtClean="0"/>
              <a:t>Dr. Harold </a:t>
            </a:r>
            <a:r>
              <a:rPr lang="en-US" dirty="0" err="1" smtClean="0"/>
              <a:t>Pincus</a:t>
            </a:r>
            <a:r>
              <a:rPr lang="en-US" dirty="0" smtClean="0"/>
              <a:t> and Jeannie Knox-</a:t>
            </a:r>
            <a:r>
              <a:rPr lang="en-US" dirty="0" err="1" smtClean="0"/>
              <a:t>Houtsinger</a:t>
            </a:r>
            <a:endParaRPr lang="en-US" dirty="0" smtClean="0"/>
          </a:p>
          <a:p>
            <a:r>
              <a:rPr lang="en-US" dirty="0" smtClean="0"/>
              <a:t>LPHI:</a:t>
            </a:r>
          </a:p>
          <a:p>
            <a:pPr lvl="1"/>
            <a:r>
              <a:rPr lang="en-US" dirty="0" smtClean="0"/>
              <a:t>Sarah Hoffpauir, LCSW</a:t>
            </a:r>
          </a:p>
          <a:p>
            <a:pPr lvl="1"/>
            <a:r>
              <a:rPr lang="en-US" dirty="0" smtClean="0"/>
              <a:t>Maria Ludwick, MPH</a:t>
            </a:r>
          </a:p>
          <a:p>
            <a:pPr lvl="1"/>
            <a:r>
              <a:rPr lang="en-US" dirty="0" smtClean="0"/>
              <a:t>Jayne Nussbaum, MPA</a:t>
            </a:r>
          </a:p>
          <a:p>
            <a:pPr lvl="1"/>
            <a:r>
              <a:rPr lang="en-US" dirty="0" smtClean="0"/>
              <a:t>Shelina Foderingham, LMSW, MPH</a:t>
            </a:r>
          </a:p>
          <a:p>
            <a:pPr lvl="1"/>
            <a:r>
              <a:rPr lang="en-US" dirty="0" smtClean="0"/>
              <a:t>Karen Mason, MSPH</a:t>
            </a:r>
          </a:p>
          <a:p>
            <a:pPr lvl="1"/>
            <a:r>
              <a:rPr lang="en-US" dirty="0" smtClean="0"/>
              <a:t>Brittany Bickford</a:t>
            </a:r>
          </a:p>
          <a:p>
            <a:pPr lvl="1"/>
            <a:r>
              <a:rPr lang="en-US" dirty="0" smtClean="0"/>
              <a:t>Barbara Harlan, MPH</a:t>
            </a:r>
            <a:endParaRPr lang="en-US" dirty="0"/>
          </a:p>
        </p:txBody>
      </p:sp>
    </p:spTree>
    <p:extLst>
      <p:ext uri="{BB962C8B-B14F-4D97-AF65-F5344CB8AC3E}">
        <p14:creationId xmlns:p14="http://schemas.microsoft.com/office/powerpoint/2010/main" xmlns="" val="219525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chor="ctr"/>
          <a:lstStyle/>
          <a:p>
            <a:pPr algn="ctr" eaLnBrk="1" hangingPunct="1"/>
            <a:r>
              <a:rPr lang="en-US" sz="3200" b="1" dirty="0" smtClean="0">
                <a:solidFill>
                  <a:schemeClr val="tx1"/>
                </a:solidFill>
              </a:rPr>
              <a:t/>
            </a:r>
            <a:br>
              <a:rPr lang="en-US" sz="3200" b="1" dirty="0" smtClean="0">
                <a:solidFill>
                  <a:schemeClr val="tx1"/>
                </a:solidFill>
              </a:rPr>
            </a:br>
            <a:r>
              <a:rPr lang="en-US" sz="2000" dirty="0" smtClean="0">
                <a:solidFill>
                  <a:schemeClr val="tx1"/>
                </a:solidFill>
              </a:rPr>
              <a:t/>
            </a:r>
            <a:br>
              <a:rPr lang="en-US" sz="2000" dirty="0" smtClean="0">
                <a:solidFill>
                  <a:schemeClr val="tx1"/>
                </a:solidFill>
              </a:rPr>
            </a:br>
            <a:r>
              <a:rPr lang="en-US" b="1" dirty="0" smtClean="0"/>
              <a:t>Building a Model for Future Disaster Response:  The Value of Process Evaluation for Sustainable Implementation</a:t>
            </a:r>
            <a:endParaRPr lang="en-US" dirty="0" smtClean="0">
              <a:solidFill>
                <a:schemeClr val="tx1"/>
              </a:solidFill>
            </a:endParaRPr>
          </a:p>
        </p:txBody>
      </p:sp>
      <p:sp>
        <p:nvSpPr>
          <p:cNvPr id="6" name="Subtitle 5"/>
          <p:cNvSpPr>
            <a:spLocks noGrp="1"/>
          </p:cNvSpPr>
          <p:nvPr>
            <p:ph type="subTitle" idx="1"/>
          </p:nvPr>
        </p:nvSpPr>
        <p:spPr>
          <a:xfrm>
            <a:off x="762000" y="3657600"/>
            <a:ext cx="7696200" cy="2057400"/>
          </a:xfrm>
        </p:spPr>
        <p:txBody>
          <a:bodyPr/>
          <a:lstStyle/>
          <a:p>
            <a:pPr algn="ctr"/>
            <a:r>
              <a:rPr lang="en-US" dirty="0" smtClean="0"/>
              <a:t>Lisa Gentry, LMSW, MPH</a:t>
            </a:r>
          </a:p>
          <a:p>
            <a:pPr algn="ctr"/>
            <a:r>
              <a:rPr lang="en-US" dirty="0" smtClean="0"/>
              <a:t>Evaluation Manager</a:t>
            </a:r>
          </a:p>
          <a:p>
            <a:pPr algn="ctr"/>
            <a:r>
              <a:rPr lang="en-US" dirty="0" smtClean="0"/>
              <a:t>Spirit of Hope Program</a:t>
            </a:r>
            <a:endParaRPr lang="en-US" dirty="0"/>
          </a:p>
        </p:txBody>
      </p:sp>
      <p:pic>
        <p:nvPicPr>
          <p:cNvPr id="5123" name="Picture 4" descr="L:\ITG\Directors' Folder\Presentations\LPHI Color wSubtext.jpg"/>
          <p:cNvPicPr>
            <a:picLocks noChangeAspect="1" noChangeArrowheads="1"/>
          </p:cNvPicPr>
          <p:nvPr/>
        </p:nvPicPr>
        <p:blipFill>
          <a:blip r:embed="rId3" cstate="print"/>
          <a:srcRect/>
          <a:stretch>
            <a:fillRect/>
          </a:stretch>
        </p:blipFill>
        <p:spPr bwMode="auto">
          <a:xfrm>
            <a:off x="6553200" y="5257800"/>
            <a:ext cx="1828800" cy="783980"/>
          </a:xfrm>
          <a:prstGeom prst="rect">
            <a:avLst/>
          </a:prstGeom>
          <a:noFill/>
          <a:ln w="9525">
            <a:noFill/>
            <a:miter lim="800000"/>
            <a:headEnd/>
            <a:tailEnd/>
          </a:ln>
        </p:spPr>
      </p:pic>
      <p:sp>
        <p:nvSpPr>
          <p:cNvPr id="5124" name="Text Box 8"/>
          <p:cNvSpPr txBox="1">
            <a:spLocks noChangeArrowheads="1"/>
          </p:cNvSpPr>
          <p:nvPr/>
        </p:nvSpPr>
        <p:spPr bwMode="auto">
          <a:xfrm>
            <a:off x="2819400" y="3048000"/>
            <a:ext cx="8839200" cy="1323975"/>
          </a:xfrm>
          <a:prstGeom prst="rect">
            <a:avLst/>
          </a:prstGeom>
          <a:noFill/>
          <a:ln w="9525">
            <a:noFill/>
            <a:miter lim="800000"/>
            <a:headEnd/>
            <a:tailEnd/>
          </a:ln>
        </p:spPr>
        <p:txBody>
          <a:bodyPr>
            <a:spAutoFit/>
          </a:bodyPr>
          <a:lstStyle/>
          <a:p>
            <a:r>
              <a:rPr lang="en-US" sz="4000" b="1">
                <a:latin typeface="Arial" charset="0"/>
              </a:rPr>
              <a:t/>
            </a:r>
            <a:br>
              <a:rPr lang="en-US" sz="4000" b="1">
                <a:latin typeface="Arial" charset="0"/>
              </a:rPr>
            </a:br>
            <a:endParaRPr lang="en-US" sz="4000" b="1">
              <a:latin typeface="Arial" charset="0"/>
            </a:endParaRPr>
          </a:p>
        </p:txBody>
      </p:sp>
      <p:pic>
        <p:nvPicPr>
          <p:cNvPr id="7" name="Picture 6" descr="CC-logo1.jpg"/>
          <p:cNvPicPr>
            <a:picLocks noChangeAspect="1"/>
          </p:cNvPicPr>
          <p:nvPr/>
        </p:nvPicPr>
        <p:blipFill>
          <a:blip r:embed="rId4" cstate="print"/>
          <a:stretch>
            <a:fillRect/>
          </a:stretch>
        </p:blipFill>
        <p:spPr>
          <a:xfrm>
            <a:off x="533400" y="5410200"/>
            <a:ext cx="1905000" cy="565549"/>
          </a:xfrm>
          <a:prstGeom prst="rect">
            <a:avLst/>
          </a:prstGeom>
        </p:spPr>
      </p:pic>
      <p:pic>
        <p:nvPicPr>
          <p:cNvPr id="8" name="Picture 7" descr="Spirit of Hope logo.jpg"/>
          <p:cNvPicPr>
            <a:picLocks noChangeAspect="1"/>
          </p:cNvPicPr>
          <p:nvPr/>
        </p:nvPicPr>
        <p:blipFill>
          <a:blip r:embed="rId5" cstate="print"/>
          <a:stretch>
            <a:fillRect/>
          </a:stretch>
        </p:blipFill>
        <p:spPr>
          <a:xfrm>
            <a:off x="4800600" y="5334000"/>
            <a:ext cx="1371600" cy="685800"/>
          </a:xfrm>
          <a:prstGeom prst="rect">
            <a:avLst/>
          </a:prstGeom>
        </p:spPr>
      </p:pic>
      <p:pic>
        <p:nvPicPr>
          <p:cNvPr id="9" name="Picture 8" descr="Logo A ministry of the Archdiocese.jpg"/>
          <p:cNvPicPr>
            <a:picLocks noChangeAspect="1"/>
          </p:cNvPicPr>
          <p:nvPr/>
        </p:nvPicPr>
        <p:blipFill>
          <a:blip r:embed="rId6" cstate="print"/>
          <a:stretch>
            <a:fillRect/>
          </a:stretch>
        </p:blipFill>
        <p:spPr>
          <a:xfrm>
            <a:off x="2895600" y="5029200"/>
            <a:ext cx="1676400" cy="101369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oil 2.jpg"/>
          <p:cNvPicPr>
            <a:picLocks noChangeAspect="1"/>
          </p:cNvPicPr>
          <p:nvPr/>
        </p:nvPicPr>
        <p:blipFill>
          <a:blip r:embed="rId3" cstate="print"/>
          <a:stretch>
            <a:fillRect/>
          </a:stretch>
        </p:blipFill>
        <p:spPr>
          <a:xfrm>
            <a:off x="5638800" y="2438400"/>
            <a:ext cx="3295650" cy="2278100"/>
          </a:xfrm>
          <a:prstGeom prst="rect">
            <a:avLst/>
          </a:prstGeom>
        </p:spPr>
      </p:pic>
      <p:pic>
        <p:nvPicPr>
          <p:cNvPr id="4" name="Content Placeholder 3" descr="beach.jpg"/>
          <p:cNvPicPr>
            <a:picLocks noGrp="1" noChangeAspect="1"/>
          </p:cNvPicPr>
          <p:nvPr>
            <p:ph idx="1"/>
          </p:nvPr>
        </p:nvPicPr>
        <p:blipFill>
          <a:blip r:embed="rId4" cstate="print"/>
          <a:stretch>
            <a:fillRect/>
          </a:stretch>
        </p:blipFill>
        <p:spPr>
          <a:xfrm>
            <a:off x="6477000" y="685800"/>
            <a:ext cx="2386343" cy="1633538"/>
          </a:xfrm>
        </p:spPr>
      </p:pic>
      <p:pic>
        <p:nvPicPr>
          <p:cNvPr id="7" name="Picture 6" descr="oil 3.jpg"/>
          <p:cNvPicPr>
            <a:picLocks noChangeAspect="1"/>
          </p:cNvPicPr>
          <p:nvPr/>
        </p:nvPicPr>
        <p:blipFill>
          <a:blip r:embed="rId5" cstate="print"/>
          <a:stretch>
            <a:fillRect/>
          </a:stretch>
        </p:blipFill>
        <p:spPr>
          <a:xfrm>
            <a:off x="457200" y="3657600"/>
            <a:ext cx="4286250" cy="2886075"/>
          </a:xfrm>
          <a:prstGeom prst="rect">
            <a:avLst/>
          </a:prstGeom>
        </p:spPr>
      </p:pic>
      <p:pic>
        <p:nvPicPr>
          <p:cNvPr id="12" name="Picture 11" descr="boat3.jpg"/>
          <p:cNvPicPr>
            <a:picLocks noChangeAspect="1"/>
          </p:cNvPicPr>
          <p:nvPr/>
        </p:nvPicPr>
        <p:blipFill>
          <a:blip r:embed="rId6" cstate="print"/>
          <a:stretch>
            <a:fillRect/>
          </a:stretch>
        </p:blipFill>
        <p:spPr>
          <a:xfrm>
            <a:off x="5334000" y="4800600"/>
            <a:ext cx="3406140" cy="1914458"/>
          </a:xfrm>
          <a:prstGeom prst="rect">
            <a:avLst/>
          </a:prstGeom>
        </p:spPr>
      </p:pic>
      <p:pic>
        <p:nvPicPr>
          <p:cNvPr id="13" name="Picture 12" descr="nofishingallowed.jpg"/>
          <p:cNvPicPr>
            <a:picLocks noChangeAspect="1"/>
          </p:cNvPicPr>
          <p:nvPr/>
        </p:nvPicPr>
        <p:blipFill>
          <a:blip r:embed="rId7" cstate="print"/>
          <a:stretch>
            <a:fillRect/>
          </a:stretch>
        </p:blipFill>
        <p:spPr>
          <a:xfrm>
            <a:off x="304800" y="609600"/>
            <a:ext cx="5147733" cy="2895600"/>
          </a:xfrm>
          <a:prstGeom prst="rect">
            <a:avLst/>
          </a:prstGeom>
        </p:spPr>
      </p:pic>
      <p:pic>
        <p:nvPicPr>
          <p:cNvPr id="5" name="Picture 4" descr="newspaper.jpg"/>
          <p:cNvPicPr>
            <a:picLocks noChangeAspect="1"/>
          </p:cNvPicPr>
          <p:nvPr/>
        </p:nvPicPr>
        <p:blipFill>
          <a:blip r:embed="rId8" cstate="print"/>
          <a:srcRect t="34633"/>
          <a:stretch>
            <a:fillRect/>
          </a:stretch>
        </p:blipFill>
        <p:spPr>
          <a:xfrm rot="720000">
            <a:off x="3234148" y="1257441"/>
            <a:ext cx="2941650" cy="35658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Spirit of Hope </a:t>
            </a:r>
            <a:br>
              <a:rPr lang="en-US" dirty="0" smtClean="0">
                <a:latin typeface="Trebuchet MS" pitchFamily="34" charset="0"/>
              </a:rPr>
            </a:br>
            <a:r>
              <a:rPr lang="en-US" dirty="0" smtClean="0">
                <a:latin typeface="Trebuchet MS" pitchFamily="34" charset="0"/>
              </a:rPr>
              <a:t>Behavioral Health Collaborative</a:t>
            </a:r>
            <a:endParaRPr lang="en-US" dirty="0">
              <a:latin typeface="Trebuchet MS" pitchFamily="34" charset="0"/>
            </a:endParaRPr>
          </a:p>
        </p:txBody>
      </p:sp>
      <p:sp>
        <p:nvSpPr>
          <p:cNvPr id="3" name="Content Placeholder 2"/>
          <p:cNvSpPr>
            <a:spLocks noGrp="1"/>
          </p:cNvSpPr>
          <p:nvPr>
            <p:ph idx="1"/>
          </p:nvPr>
        </p:nvSpPr>
        <p:spPr/>
        <p:txBody>
          <a:bodyPr/>
          <a:lstStyle/>
          <a:p>
            <a:r>
              <a:rPr lang="en-US" dirty="0" smtClean="0">
                <a:latin typeface="Trebuchet MS" pitchFamily="34" charset="0"/>
              </a:rPr>
              <a:t>Funded by BP after the oil spill</a:t>
            </a:r>
          </a:p>
          <a:p>
            <a:endParaRPr lang="en-US" dirty="0" smtClean="0">
              <a:latin typeface="Trebuchet MS" pitchFamily="34" charset="0"/>
            </a:endParaRPr>
          </a:p>
          <a:p>
            <a:r>
              <a:rPr lang="en-US" dirty="0" smtClean="0">
                <a:latin typeface="Trebuchet MS" pitchFamily="34" charset="0"/>
              </a:rPr>
              <a:t>Managed by Catholic Charities </a:t>
            </a:r>
          </a:p>
          <a:p>
            <a:endParaRPr lang="en-US" dirty="0" smtClean="0">
              <a:latin typeface="Trebuchet MS" pitchFamily="34" charset="0"/>
            </a:endParaRPr>
          </a:p>
          <a:p>
            <a:r>
              <a:rPr lang="en-US" dirty="0" smtClean="0">
                <a:latin typeface="Trebuchet MS" pitchFamily="34" charset="0"/>
              </a:rPr>
              <a:t>16 grantees providing:</a:t>
            </a:r>
          </a:p>
          <a:p>
            <a:pPr lvl="1"/>
            <a:r>
              <a:rPr lang="en-US" dirty="0" smtClean="0">
                <a:latin typeface="Trebuchet MS" pitchFamily="34" charset="0"/>
              </a:rPr>
              <a:t>Clinical services</a:t>
            </a:r>
          </a:p>
          <a:p>
            <a:pPr lvl="1"/>
            <a:r>
              <a:rPr lang="en-US" dirty="0" smtClean="0">
                <a:latin typeface="Trebuchet MS" pitchFamily="34" charset="0"/>
              </a:rPr>
              <a:t>Community engagement</a:t>
            </a:r>
          </a:p>
          <a:p>
            <a:pPr lvl="1"/>
            <a:r>
              <a:rPr lang="en-US" dirty="0" smtClean="0">
                <a:latin typeface="Trebuchet MS" pitchFamily="34" charset="0"/>
              </a:rPr>
              <a:t>Outreach education</a:t>
            </a:r>
          </a:p>
          <a:p>
            <a:pPr lvl="1"/>
            <a:r>
              <a:rPr lang="en-US" dirty="0" smtClean="0">
                <a:latin typeface="Trebuchet MS" pitchFamily="34" charset="0"/>
              </a:rPr>
              <a:t>Provider training</a:t>
            </a:r>
          </a:p>
        </p:txBody>
      </p:sp>
      <p:pic>
        <p:nvPicPr>
          <p:cNvPr id="4" name="Picture 3" descr="Spirit of Hope logo.jpg"/>
          <p:cNvPicPr>
            <a:picLocks noChangeAspect="1"/>
          </p:cNvPicPr>
          <p:nvPr/>
        </p:nvPicPr>
        <p:blipFill>
          <a:blip r:embed="rId3" cstate="print"/>
          <a:stretch>
            <a:fillRect/>
          </a:stretch>
        </p:blipFill>
        <p:spPr>
          <a:xfrm>
            <a:off x="6248400" y="5334000"/>
            <a:ext cx="2743200" cy="1371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Hope</a:t>
            </a:r>
            <a:endParaRPr lang="en-US" dirty="0"/>
          </a:p>
        </p:txBody>
      </p:sp>
      <p:sp>
        <p:nvSpPr>
          <p:cNvPr id="3" name="Content Placeholder 2"/>
          <p:cNvSpPr>
            <a:spLocks noGrp="1"/>
          </p:cNvSpPr>
          <p:nvPr>
            <p:ph idx="1"/>
          </p:nvPr>
        </p:nvSpPr>
        <p:spPr/>
        <p:txBody>
          <a:bodyPr/>
          <a:lstStyle/>
          <a:p>
            <a:pPr>
              <a:buNone/>
            </a:pPr>
            <a:r>
              <a:rPr lang="en-US" b="1" u="sng" dirty="0" smtClean="0">
                <a:latin typeface="Trebuchet MS" pitchFamily="34" charset="0"/>
              </a:rPr>
              <a:t>Mission</a:t>
            </a:r>
          </a:p>
          <a:p>
            <a:pPr lvl="1"/>
            <a:r>
              <a:rPr lang="en-US" dirty="0" smtClean="0">
                <a:latin typeface="Trebuchet MS" pitchFamily="34" charset="0"/>
              </a:rPr>
              <a:t>Minimize the behavioral health effects of the BP oil spill through:</a:t>
            </a:r>
          </a:p>
          <a:p>
            <a:pPr lvl="2"/>
            <a:r>
              <a:rPr lang="en-US" dirty="0" smtClean="0">
                <a:latin typeface="Trebuchet MS" pitchFamily="34" charset="0"/>
              </a:rPr>
              <a:t>Counseling</a:t>
            </a:r>
          </a:p>
          <a:p>
            <a:pPr lvl="2"/>
            <a:r>
              <a:rPr lang="en-US" dirty="0" smtClean="0">
                <a:latin typeface="Trebuchet MS" pitchFamily="34" charset="0"/>
              </a:rPr>
              <a:t>Outreach services </a:t>
            </a:r>
          </a:p>
          <a:p>
            <a:pPr lvl="2"/>
            <a:endParaRPr lang="en-US" sz="1000" dirty="0" smtClean="0">
              <a:latin typeface="Trebuchet MS" pitchFamily="34" charset="0"/>
            </a:endParaRPr>
          </a:p>
          <a:p>
            <a:pPr lvl="1"/>
            <a:r>
              <a:rPr lang="en-US" dirty="0" smtClean="0">
                <a:latin typeface="Trebuchet MS" pitchFamily="34" charset="0"/>
              </a:rPr>
              <a:t>Encourage collaboration among partner organizations</a:t>
            </a:r>
          </a:p>
          <a:p>
            <a:pPr lvl="1"/>
            <a:endParaRPr lang="en-US" sz="1000" dirty="0" smtClean="0">
              <a:latin typeface="Trebuchet MS" pitchFamily="34" charset="0"/>
            </a:endParaRPr>
          </a:p>
          <a:p>
            <a:pPr lvl="1"/>
            <a:r>
              <a:rPr lang="en-US" dirty="0" smtClean="0">
                <a:latin typeface="Trebuchet MS" pitchFamily="34" charset="0"/>
              </a:rPr>
              <a:t>Build organizational capacity</a:t>
            </a:r>
          </a:p>
          <a:p>
            <a:pPr lvl="1"/>
            <a:endParaRPr lang="en-US" sz="1000" dirty="0" smtClean="0">
              <a:latin typeface="Trebuchet MS" pitchFamily="34" charset="0"/>
            </a:endParaRPr>
          </a:p>
          <a:p>
            <a:pPr lvl="1"/>
            <a:r>
              <a:rPr lang="en-US" dirty="0" smtClean="0">
                <a:latin typeface="Trebuchet MS" pitchFamily="34" charset="0"/>
              </a:rPr>
              <a:t>Promote resiliency</a:t>
            </a:r>
            <a:endParaRPr lang="en-US" dirty="0">
              <a:latin typeface="Trebuchet MS" pitchFamily="34" charset="0"/>
            </a:endParaRPr>
          </a:p>
        </p:txBody>
      </p:sp>
      <p:pic>
        <p:nvPicPr>
          <p:cNvPr id="4" name="Picture 3" descr="Spirit of Hope logo.jpg"/>
          <p:cNvPicPr>
            <a:picLocks noChangeAspect="1"/>
          </p:cNvPicPr>
          <p:nvPr/>
        </p:nvPicPr>
        <p:blipFill>
          <a:blip r:embed="rId3" cstate="print"/>
          <a:stretch>
            <a:fillRect/>
          </a:stretch>
        </p:blipFill>
        <p:spPr>
          <a:xfrm>
            <a:off x="6705600" y="5562600"/>
            <a:ext cx="2286000" cy="1143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r>
              <a:rPr lang="en-US" dirty="0" smtClean="0"/>
              <a:t>Evaluation Questions</a:t>
            </a:r>
            <a:endParaRPr lang="en-US" dirty="0"/>
          </a:p>
        </p:txBody>
      </p:sp>
      <p:graphicFrame>
        <p:nvGraphicFramePr>
          <p:cNvPr id="4" name="Content Placeholder 3"/>
          <p:cNvGraphicFramePr>
            <a:graphicFrameLocks noGrp="1"/>
          </p:cNvGraphicFramePr>
          <p:nvPr>
            <p:ph idx="1"/>
          </p:nvPr>
        </p:nvGraphicFramePr>
        <p:xfrm>
          <a:off x="228600" y="1280160"/>
          <a:ext cx="8610601" cy="4785360"/>
        </p:xfrm>
        <a:graphic>
          <a:graphicData uri="http://schemas.openxmlformats.org/drawingml/2006/table">
            <a:tbl>
              <a:tblPr firstRow="1" bandRow="1">
                <a:tableStyleId>{85BE263C-DBD7-4A20-BB59-AAB30ACAA65A}</a:tableStyleId>
              </a:tblPr>
              <a:tblGrid>
                <a:gridCol w="5562600"/>
                <a:gridCol w="1533173"/>
                <a:gridCol w="1514828"/>
              </a:tblGrid>
              <a:tr h="396240">
                <a:tc>
                  <a:txBody>
                    <a:bodyPr/>
                    <a:lstStyle/>
                    <a:p>
                      <a:r>
                        <a:rPr lang="en-US" dirty="0" smtClean="0"/>
                        <a:t>Question</a:t>
                      </a:r>
                      <a:endParaRPr lang="en-US" dirty="0"/>
                    </a:p>
                  </a:txBody>
                  <a:tcPr/>
                </a:tc>
                <a:tc>
                  <a:txBody>
                    <a:bodyPr/>
                    <a:lstStyle/>
                    <a:p>
                      <a:r>
                        <a:rPr lang="en-US" dirty="0" smtClean="0"/>
                        <a:t>Quantitative</a:t>
                      </a:r>
                      <a:endParaRPr lang="en-US" dirty="0"/>
                    </a:p>
                  </a:txBody>
                  <a:tcPr/>
                </a:tc>
                <a:tc>
                  <a:txBody>
                    <a:bodyPr/>
                    <a:lstStyle/>
                    <a:p>
                      <a:r>
                        <a:rPr lang="en-US" dirty="0" smtClean="0"/>
                        <a:t>Qualitative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Are services reaching the target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a:buFont typeface="Wingdings" pitchFamily="2" charset="2"/>
                        <a:buChar char="ü"/>
                      </a:pPr>
                      <a:r>
                        <a:rPr lang="en-US" dirty="0" smtClean="0">
                          <a:solidFill>
                            <a:schemeClr val="tx1"/>
                          </a:solidFill>
                        </a:rPr>
                        <a:t> </a:t>
                      </a:r>
                      <a:endParaRPr lang="en-US" dirty="0">
                        <a:solidFill>
                          <a:schemeClr val="tx1"/>
                        </a:solidFill>
                      </a:endParaRPr>
                    </a:p>
                  </a:txBody>
                  <a:tcPr anchor="ctr" anchorCtr="1"/>
                </a:tc>
                <a:tc>
                  <a:txBody>
                    <a:bodyPr/>
                    <a:lstStyle/>
                    <a:p>
                      <a:endParaRPr lang="en-US" dirty="0"/>
                    </a:p>
                  </a:txBody>
                  <a:tcPr anchor="ctr" anchorCtr="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 Does the supply meet the need for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a:buFont typeface="Wingdings" pitchFamily="2" charset="2"/>
                        <a:buChar char="ü"/>
                      </a:pPr>
                      <a:r>
                        <a:rPr lang="en-US" dirty="0" smtClean="0"/>
                        <a:t> </a:t>
                      </a:r>
                      <a:endParaRPr lang="en-US" dirty="0"/>
                    </a:p>
                  </a:txBody>
                  <a:tcPr anchor="ctr" anchorCtr="1"/>
                </a:tc>
                <a:tc>
                  <a:txBody>
                    <a:bodyPr/>
                    <a:lstStyle/>
                    <a:p>
                      <a:endParaRPr lang="en-US" dirty="0"/>
                    </a:p>
                  </a:txBody>
                  <a:tcPr anchor="ctr" anchorCtr="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Are the negative effects of disaster on mental   </a:t>
                      </a:r>
                      <a:r>
                        <a:rPr lang="en-US" sz="1800" baseline="0" dirty="0" smtClean="0"/>
                        <a:t>  </a:t>
                      </a:r>
                      <a:r>
                        <a:rPr lang="en-US" sz="1800" dirty="0" smtClean="0"/>
                        <a:t>  health mitigated as a result of SOH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a:buFont typeface="Wingdings" pitchFamily="2" charset="2"/>
                        <a:buChar char="ü"/>
                      </a:pPr>
                      <a:r>
                        <a:rPr lang="en-US" dirty="0" smtClean="0"/>
                        <a:t> </a:t>
                      </a:r>
                      <a:endParaRPr lang="en-US" dirty="0"/>
                    </a:p>
                  </a:txBody>
                  <a:tcPr anchor="ctr" anchorCtr="1"/>
                </a:tc>
                <a:tc>
                  <a:txBody>
                    <a:bodyPr/>
                    <a:lstStyle/>
                    <a:p>
                      <a:pPr>
                        <a:buFont typeface="Wingdings" pitchFamily="2" charset="2"/>
                        <a:buChar char="ü"/>
                      </a:pPr>
                      <a:r>
                        <a:rPr lang="en-US" dirty="0" smtClean="0"/>
                        <a:t> </a:t>
                      </a:r>
                      <a:endParaRPr lang="en-US" dirty="0"/>
                    </a:p>
                  </a:txBody>
                  <a:tcPr anchor="ctr" anchorCtr="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 Where are there opportunities for improvements?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a:buFont typeface="Wingdings" pitchFamily="2" charset="2"/>
                        <a:buChar char="ü"/>
                      </a:pPr>
                      <a:r>
                        <a:rPr lang="en-US" dirty="0" smtClean="0"/>
                        <a:t> </a:t>
                      </a:r>
                      <a:endParaRPr lang="en-US" dirty="0"/>
                    </a:p>
                  </a:txBody>
                  <a:tcPr anchor="ctr" anchorCtr="1"/>
                </a:tc>
                <a:tc>
                  <a:txBody>
                    <a:bodyPr/>
                    <a:lstStyle/>
                    <a:p>
                      <a:pPr>
                        <a:buFont typeface="Wingdings" pitchFamily="2" charset="2"/>
                        <a:buChar char="ü"/>
                      </a:pPr>
                      <a:r>
                        <a:rPr lang="en-US" dirty="0" smtClean="0"/>
                        <a:t> </a:t>
                      </a:r>
                      <a:endParaRPr lang="en-US" dirty="0"/>
                    </a:p>
                  </a:txBody>
                  <a:tcPr anchor="ctr" anchorCtr="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a:t>
                      </a:r>
                      <a:r>
                        <a:rPr lang="en-US" sz="1800" baseline="0" dirty="0" smtClean="0"/>
                        <a:t> </a:t>
                      </a:r>
                      <a:r>
                        <a:rPr lang="en-US" sz="1800" dirty="0" smtClean="0"/>
                        <a:t>Do organizations feel they are better equipped    to provide quality services post-SOH?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marL="342900" indent="-342900">
                        <a:buFont typeface="Wingdings" pitchFamily="2" charset="2"/>
                        <a:buChar char="ü"/>
                      </a:pPr>
                      <a:r>
                        <a:rPr lang="en-US" dirty="0" smtClean="0"/>
                        <a:t> </a:t>
                      </a:r>
                      <a:endParaRPr lang="en-US" dirty="0"/>
                    </a:p>
                  </a:txBody>
                  <a:tcPr anchor="ctr" anchorCtr="1"/>
                </a:tc>
                <a:tc>
                  <a:txBody>
                    <a:bodyPr/>
                    <a:lstStyle/>
                    <a:p>
                      <a:pPr>
                        <a:buFont typeface="Wingdings" pitchFamily="2" charset="2"/>
                        <a:buChar char="ü"/>
                      </a:pPr>
                      <a:r>
                        <a:rPr lang="en-US" dirty="0" smtClean="0"/>
                        <a:t> </a:t>
                      </a:r>
                      <a:endParaRPr lang="en-US" dirty="0"/>
                    </a:p>
                  </a:txBody>
                  <a:tcPr anchor="ctr" anchorCtr="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6. Did we demonstrate that collaboration improves client services and disaster response?</a:t>
                      </a:r>
                      <a:endParaRPr lang="en-US" sz="1800" dirty="0" smtClean="0">
                        <a:latin typeface="Trebuchet MS" pitchFamily="34" charset="0"/>
                      </a:endParaRPr>
                    </a:p>
                  </a:txBody>
                  <a:tcPr anchor="ctr"/>
                </a:tc>
                <a:tc>
                  <a:txBody>
                    <a:bodyPr/>
                    <a:lstStyle/>
                    <a:p>
                      <a:endParaRPr lang="en-US" dirty="0"/>
                    </a:p>
                  </a:txBody>
                  <a:tcPr anchor="ctr" anchorCtr="1"/>
                </a:tc>
                <a:tc>
                  <a:txBody>
                    <a:bodyPr/>
                    <a:lstStyle/>
                    <a:p>
                      <a:pPr>
                        <a:buFont typeface="Wingdings" pitchFamily="2" charset="2"/>
                        <a:buChar char="ü"/>
                      </a:pPr>
                      <a:r>
                        <a:rPr lang="en-US" dirty="0" smtClean="0"/>
                        <a:t> </a:t>
                      </a:r>
                      <a:endParaRPr lang="en-US" dirty="0"/>
                    </a:p>
                  </a:txBody>
                  <a:tcPr anchor="ctr" anchorCtr="1"/>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pPr>
              <a:buNone/>
            </a:pPr>
            <a:r>
              <a:rPr lang="en-US" dirty="0" smtClean="0"/>
              <a:t>The Louisiana Public Health Institute (LPHI) is a statewide, 501(c)(3) nonprofit organization founded in 1997 that serves as a partner and convener to improve population-level health outcomes. </a:t>
            </a:r>
          </a:p>
          <a:p>
            <a:pPr>
              <a:buNone/>
            </a:pPr>
            <a:endParaRPr lang="en-US" dirty="0" smtClean="0">
              <a:hlinkClick r:id="rId3"/>
            </a:endParaRPr>
          </a:p>
          <a:p>
            <a:pPr algn="ctr">
              <a:buNone/>
            </a:pPr>
            <a:r>
              <a:rPr lang="en-US" i="1" dirty="0" smtClean="0">
                <a:hlinkClick r:id="rId3"/>
              </a:rPr>
              <a:t>“Bringing People, Ideas, &amp; Resources Together.”</a:t>
            </a:r>
          </a:p>
          <a:p>
            <a:pPr algn="r">
              <a:buNone/>
            </a:pPr>
            <a:endParaRPr lang="en-US" dirty="0" smtClean="0">
              <a:hlinkClick r:id="rId3"/>
            </a:endParaRPr>
          </a:p>
          <a:p>
            <a:pPr algn="r">
              <a:buNone/>
            </a:pPr>
            <a:r>
              <a:rPr lang="en-US" dirty="0" smtClean="0">
                <a:hlinkClick r:id="rId3"/>
              </a:rPr>
              <a:t>www.lphi.org</a:t>
            </a:r>
            <a:endParaRPr lang="en-US" dirty="0" smtClean="0"/>
          </a:p>
          <a:p>
            <a:pPr algn="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Activities</a:t>
            </a:r>
            <a:endParaRPr lang="en-US" dirty="0"/>
          </a:p>
        </p:txBody>
      </p:sp>
      <p:sp>
        <p:nvSpPr>
          <p:cNvPr id="3" name="Content Placeholder 2"/>
          <p:cNvSpPr>
            <a:spLocks noGrp="1"/>
          </p:cNvSpPr>
          <p:nvPr>
            <p:ph idx="1"/>
          </p:nvPr>
        </p:nvSpPr>
        <p:spPr/>
        <p:txBody>
          <a:bodyPr/>
          <a:lstStyle/>
          <a:p>
            <a:r>
              <a:rPr lang="en-US" dirty="0" smtClean="0"/>
              <a:t>Assessed grantee capacity for collecting data</a:t>
            </a:r>
          </a:p>
          <a:p>
            <a:endParaRPr lang="en-US" sz="1000" dirty="0" smtClean="0"/>
          </a:p>
          <a:p>
            <a:r>
              <a:rPr lang="en-US" dirty="0" smtClean="0"/>
              <a:t>Identified commonalities and gaps</a:t>
            </a:r>
          </a:p>
          <a:p>
            <a:endParaRPr lang="en-US" sz="1000" dirty="0" smtClean="0"/>
          </a:p>
          <a:p>
            <a:r>
              <a:rPr lang="en-US" dirty="0" smtClean="0"/>
              <a:t>Defined indicators and measures</a:t>
            </a:r>
          </a:p>
          <a:p>
            <a:endParaRPr lang="en-US" sz="1000" dirty="0" smtClean="0"/>
          </a:p>
          <a:p>
            <a:r>
              <a:rPr lang="en-US" dirty="0" smtClean="0"/>
              <a:t>Adopted universal screening tools</a:t>
            </a:r>
          </a:p>
          <a:p>
            <a:endParaRPr lang="en-US" sz="1000" dirty="0" smtClean="0"/>
          </a:p>
          <a:p>
            <a:r>
              <a:rPr lang="en-US" dirty="0" smtClean="0"/>
              <a:t>Created reporting templates</a:t>
            </a:r>
          </a:p>
          <a:p>
            <a:endParaRPr lang="en-US" sz="1000" dirty="0" smtClean="0"/>
          </a:p>
          <a:p>
            <a:r>
              <a:rPr lang="en-US" dirty="0" smtClean="0"/>
              <a:t>Monthly and quarterly data reporting</a:t>
            </a:r>
            <a:endParaRPr lang="en-US" dirty="0"/>
          </a:p>
        </p:txBody>
      </p:sp>
      <p:grpSp>
        <p:nvGrpSpPr>
          <p:cNvPr id="8" name="Group 7"/>
          <p:cNvGrpSpPr/>
          <p:nvPr/>
        </p:nvGrpSpPr>
        <p:grpSpPr>
          <a:xfrm>
            <a:off x="838200" y="3200400"/>
            <a:ext cx="6172200" cy="2743200"/>
            <a:chOff x="838200" y="3200400"/>
            <a:chExt cx="6172200" cy="2743200"/>
          </a:xfrm>
        </p:grpSpPr>
        <p:sp>
          <p:nvSpPr>
            <p:cNvPr id="4" name="Rectangle 3"/>
            <p:cNvSpPr/>
            <p:nvPr/>
          </p:nvSpPr>
          <p:spPr bwMode="auto">
            <a:xfrm>
              <a:off x="838200" y="3200400"/>
              <a:ext cx="5410200" cy="60960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838200" y="3886200"/>
              <a:ext cx="5715000" cy="60960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838200" y="5257800"/>
              <a:ext cx="6172200" cy="68580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p:txBody>
      </p:sp>
      <p:graphicFrame>
        <p:nvGraphicFramePr>
          <p:cNvPr id="6" name="Content Placeholder 3"/>
          <p:cNvGraphicFramePr>
            <a:graphicFrameLocks/>
          </p:cNvGraphicFramePr>
          <p:nvPr/>
        </p:nvGraphicFramePr>
        <p:xfrm>
          <a:off x="228601" y="1371600"/>
          <a:ext cx="8610600" cy="5102592"/>
        </p:xfrm>
        <a:graphic>
          <a:graphicData uri="http://schemas.openxmlformats.org/drawingml/2006/table">
            <a:tbl>
              <a:tblPr firstRow="1" bandRow="1">
                <a:tableStyleId>{85BE263C-DBD7-4A20-BB59-AAB30ACAA65A}</a:tableStyleId>
              </a:tblPr>
              <a:tblGrid>
                <a:gridCol w="2514599"/>
                <a:gridCol w="2438400"/>
                <a:gridCol w="3657601"/>
              </a:tblGrid>
              <a:tr h="860258">
                <a:tc>
                  <a:txBody>
                    <a:bodyPr/>
                    <a:lstStyle/>
                    <a:p>
                      <a:r>
                        <a:rPr lang="en-US" dirty="0" smtClean="0"/>
                        <a:t>Activities</a:t>
                      </a:r>
                      <a:endParaRPr lang="en-US" dirty="0"/>
                    </a:p>
                  </a:txBody>
                  <a:tcPr/>
                </a:tc>
                <a:tc>
                  <a:txBody>
                    <a:bodyPr/>
                    <a:lstStyle/>
                    <a:p>
                      <a:r>
                        <a:rPr lang="en-US" dirty="0" smtClean="0"/>
                        <a:t>Challenge</a:t>
                      </a:r>
                      <a:endParaRPr lang="en-US" dirty="0"/>
                    </a:p>
                  </a:txBody>
                  <a:tcPr/>
                </a:tc>
                <a:tc>
                  <a:txBody>
                    <a:bodyPr/>
                    <a:lstStyle/>
                    <a:p>
                      <a:r>
                        <a:rPr lang="en-US" dirty="0" smtClean="0"/>
                        <a:t>Implication</a:t>
                      </a:r>
                      <a:endParaRPr lang="en-US" dirty="0"/>
                    </a:p>
                  </a:txBody>
                  <a:tcPr/>
                </a:tc>
              </a:tr>
              <a:tr h="1389647">
                <a:tc>
                  <a:txBody>
                    <a:bodyPr/>
                    <a:lstStyle/>
                    <a:p>
                      <a:r>
                        <a:rPr lang="en-US" dirty="0" smtClean="0"/>
                        <a:t>Defined indicators and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lvl="0" algn="l">
                        <a:buFont typeface="Wingdings" pitchFamily="2" charset="2"/>
                        <a:buNone/>
                      </a:pPr>
                      <a:r>
                        <a:rPr lang="en-US" dirty="0" smtClean="0">
                          <a:solidFill>
                            <a:schemeClr val="tx1"/>
                          </a:solidFill>
                        </a:rPr>
                        <a:t>Focus on </a:t>
                      </a:r>
                    </a:p>
                    <a:p>
                      <a:pPr lvl="0" algn="l">
                        <a:buFont typeface="Wingdings" pitchFamily="2" charset="2"/>
                        <a:buNone/>
                      </a:pPr>
                      <a:r>
                        <a:rPr lang="en-US" dirty="0" smtClean="0">
                          <a:solidFill>
                            <a:schemeClr val="tx1"/>
                          </a:solidFill>
                        </a:rPr>
                        <a:t>Process vs. Outcomes</a:t>
                      </a:r>
                    </a:p>
                    <a:p>
                      <a:pPr lvl="0" algn="l">
                        <a:buFont typeface="Wingdings" pitchFamily="2" charset="2"/>
                        <a:buNone/>
                      </a:pPr>
                      <a:endParaRPr lang="en-US" dirty="0">
                        <a:solidFill>
                          <a:schemeClr val="tx1"/>
                        </a:solidFill>
                      </a:endParaRPr>
                    </a:p>
                  </a:txBody>
                  <a:tcPr anchor="ctr"/>
                </a:tc>
                <a:tc>
                  <a:txBody>
                    <a:bodyPr/>
                    <a:lstStyle/>
                    <a:p>
                      <a:pPr lvl="0" algn="l"/>
                      <a:r>
                        <a:rPr lang="en-US" dirty="0" smtClean="0"/>
                        <a:t>Difficulty reconciling</a:t>
                      </a:r>
                      <a:r>
                        <a:rPr lang="en-US" baseline="0" dirty="0" smtClean="0"/>
                        <a:t> expectations and producing </a:t>
                      </a:r>
                      <a:r>
                        <a:rPr lang="en-US" i="1" baseline="0" dirty="0" smtClean="0"/>
                        <a:t>valuable </a:t>
                      </a:r>
                      <a:r>
                        <a:rPr lang="en-US" i="0" baseline="0" dirty="0" smtClean="0"/>
                        <a:t>results</a:t>
                      </a:r>
                      <a:endParaRPr lang="en-US" dirty="0"/>
                    </a:p>
                  </a:txBody>
                  <a:tcPr anchor="ctr"/>
                </a:tc>
              </a:tr>
              <a:tr h="1389647">
                <a:tc>
                  <a:txBody>
                    <a:bodyPr/>
                    <a:lstStyle/>
                    <a:p>
                      <a:r>
                        <a:rPr lang="en-US" dirty="0" smtClean="0"/>
                        <a:t>Adopted universal screening tools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t>Varying degree of </a:t>
                      </a:r>
                      <a:r>
                        <a:rPr lang="en-US" baseline="0" dirty="0" smtClean="0"/>
                        <a:t>buy-in on value of tools</a:t>
                      </a:r>
                      <a:endParaRPr lang="en-US" dirty="0" smtClean="0"/>
                    </a:p>
                    <a:p>
                      <a:pPr lvl="0" algn="l">
                        <a:buFont typeface="Wingdings" pitchFamily="2" charset="2"/>
                        <a:buNone/>
                      </a:pPr>
                      <a:endParaRPr lang="en-US" dirty="0"/>
                    </a:p>
                  </a:txBody>
                  <a:tcPr anchor="ctr"/>
                </a:tc>
                <a:tc>
                  <a:txBody>
                    <a:bodyPr/>
                    <a:lstStyle/>
                    <a:p>
                      <a:pPr lvl="0" algn="l"/>
                      <a:r>
                        <a:rPr lang="en-US" dirty="0" smtClean="0"/>
                        <a:t>Gaps</a:t>
                      </a:r>
                      <a:r>
                        <a:rPr lang="en-US" baseline="0" dirty="0" smtClean="0"/>
                        <a:t> in implementation of tools; used as a measure of prevalence instead of change over time</a:t>
                      </a:r>
                      <a:endParaRPr lang="en-US" dirty="0"/>
                    </a:p>
                  </a:txBody>
                  <a:tcPr anchor="ctr"/>
                </a:tc>
              </a:tr>
              <a:tr h="1389647">
                <a:tc>
                  <a:txBody>
                    <a:bodyPr/>
                    <a:lstStyle/>
                    <a:p>
                      <a:r>
                        <a:rPr lang="en-US" dirty="0" smtClean="0"/>
                        <a:t>Monthly and quarterly data reporting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rebuchet MS" pitchFamily="34" charset="0"/>
                      </a:endParaRPr>
                    </a:p>
                  </a:txBody>
                  <a:tcPr anchor="ctr"/>
                </a:tc>
                <a:tc>
                  <a:txBody>
                    <a:bodyPr/>
                    <a:lstStyle/>
                    <a:p>
                      <a:pPr lvl="0" algn="l">
                        <a:buFont typeface="Wingdings" pitchFamily="2" charset="2"/>
                        <a:buNone/>
                      </a:pPr>
                      <a:r>
                        <a:rPr lang="en-US" dirty="0" smtClean="0"/>
                        <a:t>No</a:t>
                      </a:r>
                      <a:r>
                        <a:rPr lang="en-US" baseline="0" dirty="0" smtClean="0"/>
                        <a:t> consistent, complete data submissions</a:t>
                      </a:r>
                      <a:endParaRPr lang="en-US" dirty="0"/>
                    </a:p>
                  </a:txBody>
                  <a:tcPr anchor="ctr"/>
                </a:tc>
                <a:tc>
                  <a:txBody>
                    <a:bodyPr/>
                    <a:lstStyle/>
                    <a:p>
                      <a:pPr lvl="0" algn="l">
                        <a:buFont typeface="Wingdings" pitchFamily="2" charset="2"/>
                        <a:buNone/>
                      </a:pPr>
                      <a:r>
                        <a:rPr lang="en-US" dirty="0" smtClean="0"/>
                        <a:t>Gaps in reported data; not</a:t>
                      </a:r>
                      <a:r>
                        <a:rPr lang="en-US" baseline="0" dirty="0" smtClean="0"/>
                        <a:t> representative of population</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229600" cy="1143000"/>
          </a:xfrm>
        </p:spPr>
        <p:txBody>
          <a:bodyPr/>
          <a:lstStyle/>
          <a:p>
            <a:r>
              <a:rPr lang="en-US" dirty="0" err="1" smtClean="0"/>
              <a:t>Outcomes</a:t>
            </a:r>
            <a:r>
              <a:rPr lang="en-US" dirty="0" err="1" smtClean="0">
                <a:sym typeface="Wingdings" pitchFamily="2" charset="2"/>
              </a:rPr>
              <a:t>Process</a:t>
            </a:r>
            <a:r>
              <a:rPr lang="en-US" smtClean="0">
                <a:sym typeface="Wingdings" pitchFamily="2" charset="2"/>
              </a:rPr>
              <a:t> Measures</a:t>
            </a:r>
            <a:endParaRPr lang="en-US" dirty="0"/>
          </a:p>
        </p:txBody>
      </p:sp>
      <p:graphicFrame>
        <p:nvGraphicFramePr>
          <p:cNvPr id="4" name="Content Placeholder 3"/>
          <p:cNvGraphicFramePr>
            <a:graphicFrameLocks noGrp="1"/>
          </p:cNvGraphicFramePr>
          <p:nvPr>
            <p:ph idx="1"/>
          </p:nvPr>
        </p:nvGraphicFramePr>
        <p:xfrm>
          <a:off x="457200" y="1371600"/>
          <a:ext cx="8229600" cy="2250440"/>
        </p:xfrm>
        <a:graphic>
          <a:graphicData uri="http://schemas.openxmlformats.org/drawingml/2006/table">
            <a:tbl>
              <a:tblPr firstRow="1" bandRow="1">
                <a:tableStyleId>{85BE263C-DBD7-4A20-BB59-AAB30ACAA65A}</a:tableStyleId>
              </a:tblPr>
              <a:tblGrid>
                <a:gridCol w="8229600"/>
              </a:tblGrid>
              <a:tr h="396240">
                <a:tc>
                  <a:txBody>
                    <a:bodyPr/>
                    <a:lstStyle/>
                    <a:p>
                      <a:r>
                        <a:rPr lang="en-US" baseline="0" dirty="0" smtClean="0"/>
                        <a:t>Outcome </a:t>
                      </a:r>
                      <a:r>
                        <a:rPr lang="en-US" dirty="0" smtClean="0"/>
                        <a:t>Measures</a:t>
                      </a:r>
                      <a:r>
                        <a:rPr lang="en-US" baseline="0" dirty="0" smtClean="0"/>
                        <a:t> – Month 1</a:t>
                      </a:r>
                      <a:endParaRPr lang="en-US" dirty="0"/>
                    </a:p>
                  </a:txBody>
                  <a:tcPr marL="88174" marR="8817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 of clients at threshold for PHQ-2 and CAGE-AID at pre/post test</a:t>
                      </a: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2. # of unemployed workers searching for work in past 4 weeks</a:t>
                      </a: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 % change in pre/post test scores of provider</a:t>
                      </a:r>
                      <a:r>
                        <a:rPr lang="en-US" sz="1800" kern="1200" baseline="0" dirty="0" smtClean="0">
                          <a:solidFill>
                            <a:schemeClr val="dk1"/>
                          </a:solidFill>
                          <a:latin typeface="+mn-lt"/>
                          <a:ea typeface="+mn-ea"/>
                          <a:cs typeface="+mn-cs"/>
                        </a:rPr>
                        <a:t> trainings</a:t>
                      </a: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4. Time to 3</a:t>
                      </a:r>
                      <a:r>
                        <a:rPr lang="en-US" sz="1800" kern="1200" baseline="30000" dirty="0" smtClean="0">
                          <a:solidFill>
                            <a:schemeClr val="dk1"/>
                          </a:solidFill>
                          <a:latin typeface="+mn-lt"/>
                          <a:ea typeface="+mn-ea"/>
                          <a:cs typeface="+mn-cs"/>
                        </a:rPr>
                        <a:t>rd</a:t>
                      </a:r>
                      <a:r>
                        <a:rPr lang="en-US" sz="1800" kern="1200" baseline="0" dirty="0" smtClean="0">
                          <a:solidFill>
                            <a:schemeClr val="dk1"/>
                          </a:solidFill>
                          <a:latin typeface="+mn-lt"/>
                          <a:ea typeface="+mn-ea"/>
                          <a:cs typeface="+mn-cs"/>
                        </a:rPr>
                        <a:t> next available appointment</a:t>
                      </a: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5. # inter-agency referrals</a:t>
                      </a:r>
                    </a:p>
                  </a:txBody>
                  <a:tcPr marL="88174" marR="88174" anchor="ctr"/>
                </a:tc>
              </a:tr>
            </a:tbl>
          </a:graphicData>
        </a:graphic>
      </p:graphicFrame>
      <p:graphicFrame>
        <p:nvGraphicFramePr>
          <p:cNvPr id="6" name="Content Placeholder 3"/>
          <p:cNvGraphicFramePr>
            <a:graphicFrameLocks/>
          </p:cNvGraphicFramePr>
          <p:nvPr/>
        </p:nvGraphicFramePr>
        <p:xfrm>
          <a:off x="457200" y="4191000"/>
          <a:ext cx="8229600" cy="2301240"/>
        </p:xfrm>
        <a:graphic>
          <a:graphicData uri="http://schemas.openxmlformats.org/drawingml/2006/table">
            <a:tbl>
              <a:tblPr firstRow="1" bandRow="1">
                <a:tableStyleId>{85BE263C-DBD7-4A20-BB59-AAB30ACAA65A}</a:tableStyleId>
              </a:tblPr>
              <a:tblGrid>
                <a:gridCol w="8229600"/>
              </a:tblGrid>
              <a:tr h="368138">
                <a:tc>
                  <a:txBody>
                    <a:bodyPr/>
                    <a:lstStyle/>
                    <a:p>
                      <a:r>
                        <a:rPr lang="en-US" dirty="0" smtClean="0"/>
                        <a:t>Process Measures – Month</a:t>
                      </a:r>
                      <a:r>
                        <a:rPr lang="en-US" baseline="0" dirty="0" smtClean="0"/>
                        <a:t> 4</a:t>
                      </a:r>
                      <a:endParaRPr lang="en-US" dirty="0"/>
                    </a:p>
                  </a:txBody>
                  <a:tcPr/>
                </a:tc>
              </a:tr>
              <a:tr h="470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a:t>
                      </a:r>
                      <a:r>
                        <a:rPr lang="en-US" sz="1800" baseline="0" dirty="0" smtClean="0"/>
                        <a:t># of clients receiving screening (PHQ-2, CAGE-AID)</a:t>
                      </a:r>
                      <a:endParaRPr lang="en-US" sz="1800" dirty="0" smtClean="0"/>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 N/A</a:t>
                      </a:r>
                      <a:endParaRPr lang="en-US" sz="1800" kern="1200" dirty="0" smtClean="0">
                        <a:solidFill>
                          <a:schemeClr val="dk1"/>
                        </a:solidFill>
                        <a:latin typeface="+mn-lt"/>
                        <a:ea typeface="+mn-ea"/>
                        <a:cs typeface="+mn-cs"/>
                      </a:endParaRPr>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 # new</a:t>
                      </a:r>
                      <a:r>
                        <a:rPr lang="en-US" sz="1800" kern="1200" baseline="0" dirty="0" smtClean="0">
                          <a:solidFill>
                            <a:schemeClr val="dk1"/>
                          </a:solidFill>
                          <a:latin typeface="+mn-lt"/>
                          <a:ea typeface="+mn-ea"/>
                          <a:cs typeface="+mn-cs"/>
                        </a:rPr>
                        <a:t> staff hired and trained</a:t>
                      </a:r>
                      <a:endParaRPr lang="en-US" sz="1800" kern="1200" dirty="0" smtClean="0">
                        <a:solidFill>
                          <a:schemeClr val="dk1"/>
                        </a:solidFill>
                        <a:latin typeface="+mn-lt"/>
                        <a:ea typeface="+mn-ea"/>
                        <a:cs typeface="+mn-cs"/>
                      </a:endParaRPr>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4. N/A</a:t>
                      </a:r>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 # MOUs or reported relationships among</a:t>
                      </a:r>
                      <a:r>
                        <a:rPr lang="en-US" sz="1800" kern="1200" baseline="0" dirty="0" smtClean="0">
                          <a:solidFill>
                            <a:schemeClr val="dk1"/>
                          </a:solidFill>
                          <a:latin typeface="+mn-lt"/>
                          <a:ea typeface="+mn-ea"/>
                          <a:cs typeface="+mn-cs"/>
                        </a:rPr>
                        <a:t> agencies</a:t>
                      </a:r>
                      <a:endParaRPr lang="en-US" sz="1800" kern="1200" dirty="0" smtClean="0">
                        <a:solidFill>
                          <a:schemeClr val="dk1"/>
                        </a:solidFill>
                        <a:latin typeface="+mn-lt"/>
                        <a:ea typeface="+mn-ea"/>
                        <a:cs typeface="+mn-cs"/>
                      </a:endParaRPr>
                    </a:p>
                  </a:txBody>
                  <a:tcPr anchor="ctr"/>
                </a:tc>
              </a:tr>
            </a:tbl>
          </a:graphicData>
        </a:graphic>
      </p:graphicFrame>
      <p:sp>
        <p:nvSpPr>
          <p:cNvPr id="5" name="Down Arrow 4"/>
          <p:cNvSpPr/>
          <p:nvPr/>
        </p:nvSpPr>
        <p:spPr bwMode="auto">
          <a:xfrm>
            <a:off x="4114800" y="3657600"/>
            <a:ext cx="4572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in Process Evaluation</a:t>
            </a:r>
            <a:endParaRPr lang="en-US" dirty="0"/>
          </a:p>
        </p:txBody>
      </p:sp>
      <p:sp>
        <p:nvSpPr>
          <p:cNvPr id="3" name="Content Placeholder 2"/>
          <p:cNvSpPr>
            <a:spLocks noGrp="1"/>
          </p:cNvSpPr>
          <p:nvPr>
            <p:ph idx="1"/>
          </p:nvPr>
        </p:nvSpPr>
        <p:spPr/>
        <p:txBody>
          <a:bodyPr/>
          <a:lstStyle/>
          <a:p>
            <a:r>
              <a:rPr lang="en-US" dirty="0" smtClean="0"/>
              <a:t>Use qualitative data to supplement process evaluation results to inform future model implementation</a:t>
            </a:r>
          </a:p>
          <a:p>
            <a:endParaRPr lang="en-US" sz="1000" dirty="0" smtClean="0"/>
          </a:p>
          <a:p>
            <a:r>
              <a:rPr lang="en-US" dirty="0" smtClean="0"/>
              <a:t>Establish baseline functioning to demonstrate need</a:t>
            </a:r>
          </a:p>
          <a:p>
            <a:endParaRPr lang="en-US" sz="1000" dirty="0" smtClean="0"/>
          </a:p>
          <a:p>
            <a:r>
              <a:rPr lang="en-US" dirty="0" smtClean="0"/>
              <a:t>Understand reluctance to report data</a:t>
            </a:r>
          </a:p>
          <a:p>
            <a:endParaRPr lang="en-US" sz="1000" dirty="0" smtClean="0"/>
          </a:p>
          <a:p>
            <a:pPr>
              <a:buFont typeface="Wingdings" pitchFamily="2" charset="2"/>
              <a:buChar char="v"/>
            </a:pPr>
            <a:r>
              <a:rPr lang="en-US" dirty="0" smtClean="0"/>
              <a:t>Target services to vulnerable populations    who historically do not access services</a:t>
            </a:r>
          </a:p>
          <a:p>
            <a:endParaRPr lang="en-US" dirty="0" smtClean="0"/>
          </a:p>
          <a:p>
            <a:endParaRPr lang="en-US" dirty="0" smtClean="0"/>
          </a:p>
          <a:p>
            <a:endParaRPr lang="en-US" dirty="0" smtClean="0"/>
          </a:p>
          <a:p>
            <a:pPr>
              <a:buNone/>
            </a:pPr>
            <a:endParaRPr lang="en-US" dirty="0"/>
          </a:p>
        </p:txBody>
      </p:sp>
      <p:pic>
        <p:nvPicPr>
          <p:cNvPr id="4" name="Picture 3" descr="ep.png"/>
          <p:cNvPicPr>
            <a:picLocks noChangeAspect="1"/>
          </p:cNvPicPr>
          <p:nvPr/>
        </p:nvPicPr>
        <p:blipFill>
          <a:blip r:embed="rId3" cstate="print"/>
          <a:stretch>
            <a:fillRect/>
          </a:stretch>
        </p:blipFill>
        <p:spPr>
          <a:xfrm>
            <a:off x="7086600" y="4419596"/>
            <a:ext cx="2438404" cy="2438404"/>
          </a:xfrm>
          <a:prstGeom prst="rect">
            <a:avLst/>
          </a:prstGeom>
          <a:scene3d>
            <a:camera prst="orthographicFront">
              <a:rot lat="0" lon="0" rev="20400000"/>
            </a:camera>
            <a:lightRig rig="threePt" dir="t"/>
          </a:scene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Identify the drivers behind stakeholder values</a:t>
            </a:r>
          </a:p>
          <a:p>
            <a:endParaRPr lang="en-US" sz="1000" dirty="0" smtClean="0"/>
          </a:p>
          <a:p>
            <a:r>
              <a:rPr lang="en-US" dirty="0" smtClean="0"/>
              <a:t>Balance stakeholder expectations</a:t>
            </a:r>
          </a:p>
          <a:p>
            <a:endParaRPr lang="en-US" sz="1000" dirty="0" smtClean="0"/>
          </a:p>
          <a:p>
            <a:r>
              <a:rPr lang="en-US" dirty="0" smtClean="0"/>
              <a:t>Mutual understanding of what CAN and WILL be measured</a:t>
            </a:r>
          </a:p>
          <a:p>
            <a:endParaRPr lang="en-US" sz="1000" dirty="0" smtClean="0"/>
          </a:p>
          <a:p>
            <a:r>
              <a:rPr lang="en-US" dirty="0" smtClean="0"/>
              <a:t>Focus on capacity building from Day 1</a:t>
            </a:r>
          </a:p>
          <a:p>
            <a:endParaRPr lang="en-US" sz="1000" dirty="0" smtClean="0"/>
          </a:p>
          <a:p>
            <a:r>
              <a:rPr lang="en-US" dirty="0" smtClean="0"/>
              <a:t>Incentivize organizations to collect </a:t>
            </a:r>
          </a:p>
          <a:p>
            <a:pPr>
              <a:buNone/>
            </a:pPr>
            <a:r>
              <a:rPr lang="en-US" dirty="0" smtClean="0"/>
              <a:t>	and report data</a:t>
            </a:r>
          </a:p>
          <a:p>
            <a:endParaRPr lang="en-US" dirty="0"/>
          </a:p>
        </p:txBody>
      </p:sp>
      <p:pic>
        <p:nvPicPr>
          <p:cNvPr id="4" name="Picture 3" descr="light_bulb.png"/>
          <p:cNvPicPr>
            <a:picLocks noChangeAspect="1"/>
          </p:cNvPicPr>
          <p:nvPr/>
        </p:nvPicPr>
        <p:blipFill>
          <a:blip r:embed="rId3" cstate="print"/>
          <a:stretch>
            <a:fillRect/>
          </a:stretch>
        </p:blipFill>
        <p:spPr>
          <a:xfrm rot="1557546">
            <a:off x="7010400" y="4724400"/>
            <a:ext cx="1905000" cy="19143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chor="ctr"/>
          <a:lstStyle/>
          <a:p>
            <a:pPr algn="ctr" eaLnBrk="1" hangingPunct="1"/>
            <a:r>
              <a:rPr lang="en-US" sz="3200" b="1" dirty="0" smtClean="0">
                <a:solidFill>
                  <a:schemeClr val="tx1"/>
                </a:solidFill>
              </a:rPr>
              <a:t/>
            </a:r>
            <a:br>
              <a:rPr lang="en-US" sz="3200" b="1"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3200" b="1" dirty="0" smtClean="0">
                <a:solidFill>
                  <a:schemeClr val="tx2">
                    <a:lumMod val="90000"/>
                    <a:lumOff val="10000"/>
                  </a:schemeClr>
                </a:solidFill>
              </a:rPr>
              <a:t>Questions?</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b="1" dirty="0" smtClean="0">
                <a:solidFill>
                  <a:schemeClr val="bg2"/>
                </a:solidFill>
              </a:rPr>
              <a:t>Thank You!!</a:t>
            </a:r>
            <a:endParaRPr lang="en-US" dirty="0" smtClean="0">
              <a:solidFill>
                <a:schemeClr val="bg2"/>
              </a:solidFill>
            </a:endParaRPr>
          </a:p>
        </p:txBody>
      </p:sp>
      <p:sp>
        <p:nvSpPr>
          <p:cNvPr id="6" name="Subtitle 5"/>
          <p:cNvSpPr>
            <a:spLocks noGrp="1"/>
          </p:cNvSpPr>
          <p:nvPr>
            <p:ph type="subTitle" idx="1"/>
          </p:nvPr>
        </p:nvSpPr>
        <p:spPr>
          <a:xfrm>
            <a:off x="762000" y="3657600"/>
            <a:ext cx="7696200" cy="2057400"/>
          </a:xfrm>
        </p:spPr>
        <p:txBody>
          <a:bodyPr/>
          <a:lstStyle/>
          <a:p>
            <a:pPr algn="ctr"/>
            <a:r>
              <a:rPr lang="en-US" dirty="0" smtClean="0"/>
              <a:t>Lisa Gentry, LMSW, MPH</a:t>
            </a:r>
          </a:p>
          <a:p>
            <a:pPr algn="ctr"/>
            <a:r>
              <a:rPr lang="en-US" dirty="0" smtClean="0"/>
              <a:t>Evaluation Manager</a:t>
            </a:r>
          </a:p>
          <a:p>
            <a:pPr algn="ctr"/>
            <a:r>
              <a:rPr lang="en-US" dirty="0" smtClean="0"/>
              <a:t>Spirit of Hope Program</a:t>
            </a:r>
            <a:endParaRPr lang="en-US" dirty="0"/>
          </a:p>
        </p:txBody>
      </p:sp>
      <p:pic>
        <p:nvPicPr>
          <p:cNvPr id="5123" name="Picture 4" descr="L:\ITG\Directors' Folder\Presentations\LPHI Color wSubtext.jpg"/>
          <p:cNvPicPr>
            <a:picLocks noChangeAspect="1" noChangeArrowheads="1"/>
          </p:cNvPicPr>
          <p:nvPr/>
        </p:nvPicPr>
        <p:blipFill>
          <a:blip r:embed="rId3" cstate="print"/>
          <a:srcRect/>
          <a:stretch>
            <a:fillRect/>
          </a:stretch>
        </p:blipFill>
        <p:spPr bwMode="auto">
          <a:xfrm>
            <a:off x="6553200" y="5257800"/>
            <a:ext cx="1828800" cy="783980"/>
          </a:xfrm>
          <a:prstGeom prst="rect">
            <a:avLst/>
          </a:prstGeom>
          <a:noFill/>
          <a:ln w="9525">
            <a:noFill/>
            <a:miter lim="800000"/>
            <a:headEnd/>
            <a:tailEnd/>
          </a:ln>
        </p:spPr>
      </p:pic>
      <p:sp>
        <p:nvSpPr>
          <p:cNvPr id="5124" name="Text Box 8"/>
          <p:cNvSpPr txBox="1">
            <a:spLocks noChangeArrowheads="1"/>
          </p:cNvSpPr>
          <p:nvPr/>
        </p:nvSpPr>
        <p:spPr bwMode="auto">
          <a:xfrm>
            <a:off x="2819400" y="3048000"/>
            <a:ext cx="8839200" cy="1323975"/>
          </a:xfrm>
          <a:prstGeom prst="rect">
            <a:avLst/>
          </a:prstGeom>
          <a:noFill/>
          <a:ln w="9525">
            <a:noFill/>
            <a:miter lim="800000"/>
            <a:headEnd/>
            <a:tailEnd/>
          </a:ln>
        </p:spPr>
        <p:txBody>
          <a:bodyPr>
            <a:spAutoFit/>
          </a:bodyPr>
          <a:lstStyle/>
          <a:p>
            <a:r>
              <a:rPr lang="en-US" sz="4000" b="1">
                <a:latin typeface="Arial" charset="0"/>
              </a:rPr>
              <a:t/>
            </a:r>
            <a:br>
              <a:rPr lang="en-US" sz="4000" b="1">
                <a:latin typeface="Arial" charset="0"/>
              </a:rPr>
            </a:br>
            <a:endParaRPr lang="en-US" sz="4000" b="1">
              <a:latin typeface="Arial" charset="0"/>
            </a:endParaRPr>
          </a:p>
        </p:txBody>
      </p:sp>
      <p:pic>
        <p:nvPicPr>
          <p:cNvPr id="7" name="Picture 6" descr="CC-logo1.jpg"/>
          <p:cNvPicPr>
            <a:picLocks noChangeAspect="1"/>
          </p:cNvPicPr>
          <p:nvPr/>
        </p:nvPicPr>
        <p:blipFill>
          <a:blip r:embed="rId4" cstate="print"/>
          <a:stretch>
            <a:fillRect/>
          </a:stretch>
        </p:blipFill>
        <p:spPr>
          <a:xfrm>
            <a:off x="533400" y="5410200"/>
            <a:ext cx="1905000" cy="565549"/>
          </a:xfrm>
          <a:prstGeom prst="rect">
            <a:avLst/>
          </a:prstGeom>
        </p:spPr>
      </p:pic>
      <p:pic>
        <p:nvPicPr>
          <p:cNvPr id="8" name="Picture 7" descr="Spirit of Hope logo.jpg"/>
          <p:cNvPicPr>
            <a:picLocks noChangeAspect="1"/>
          </p:cNvPicPr>
          <p:nvPr/>
        </p:nvPicPr>
        <p:blipFill>
          <a:blip r:embed="rId5" cstate="print"/>
          <a:stretch>
            <a:fillRect/>
          </a:stretch>
        </p:blipFill>
        <p:spPr>
          <a:xfrm>
            <a:off x="4800600" y="5334000"/>
            <a:ext cx="1371600" cy="685800"/>
          </a:xfrm>
          <a:prstGeom prst="rect">
            <a:avLst/>
          </a:prstGeom>
        </p:spPr>
      </p:pic>
      <p:pic>
        <p:nvPicPr>
          <p:cNvPr id="9" name="Picture 8" descr="Logo A ministry of the Archdiocese.jpg"/>
          <p:cNvPicPr>
            <a:picLocks noChangeAspect="1"/>
          </p:cNvPicPr>
          <p:nvPr/>
        </p:nvPicPr>
        <p:blipFill>
          <a:blip r:embed="rId6" cstate="print"/>
          <a:stretch>
            <a:fillRect/>
          </a:stretch>
        </p:blipFill>
        <p:spPr>
          <a:xfrm>
            <a:off x="2895600" y="5029200"/>
            <a:ext cx="1676400" cy="10136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696200" cy="1219200"/>
          </a:xfrm>
        </p:spPr>
        <p:txBody>
          <a:bodyPr/>
          <a:lstStyle/>
          <a:p>
            <a:pPr algn="ctr"/>
            <a:r>
              <a:rPr lang="en-US" b="1" dirty="0" smtClean="0"/>
              <a:t>Increasing Capacity to Evaluate Behavioral Health Integration Programs:  </a:t>
            </a:r>
            <a:br>
              <a:rPr lang="en-US" b="1" dirty="0" smtClean="0"/>
            </a:br>
            <a:r>
              <a:rPr lang="en-US" b="1" dirty="0" smtClean="0"/>
              <a:t>What Are We Going to Measure?</a:t>
            </a:r>
            <a:endParaRPr lang="en-US" dirty="0"/>
          </a:p>
        </p:txBody>
      </p:sp>
      <p:sp>
        <p:nvSpPr>
          <p:cNvPr id="3" name="Subtitle 2"/>
          <p:cNvSpPr>
            <a:spLocks noGrp="1"/>
          </p:cNvSpPr>
          <p:nvPr>
            <p:ph type="subTitle" idx="1"/>
          </p:nvPr>
        </p:nvSpPr>
        <p:spPr>
          <a:xfrm>
            <a:off x="762000" y="3765550"/>
            <a:ext cx="7696200" cy="1568450"/>
          </a:xfrm>
        </p:spPr>
        <p:txBody>
          <a:bodyPr/>
          <a:lstStyle/>
          <a:p>
            <a:pPr algn="ctr"/>
            <a:r>
              <a:rPr lang="en-US" dirty="0" err="1" smtClean="0"/>
              <a:t>Chatrian</a:t>
            </a:r>
            <a:r>
              <a:rPr lang="en-US" dirty="0" smtClean="0"/>
              <a:t> </a:t>
            </a:r>
            <a:r>
              <a:rPr lang="en-US" dirty="0" err="1" smtClean="0"/>
              <a:t>Kanger</a:t>
            </a:r>
            <a:r>
              <a:rPr lang="en-US" dirty="0" smtClean="0"/>
              <a:t>, MPH, </a:t>
            </a:r>
            <a:r>
              <a:rPr lang="en-US" sz="2200" dirty="0" smtClean="0"/>
              <a:t>Evaluation Manager</a:t>
            </a:r>
          </a:p>
          <a:p>
            <a:pPr algn="ctr"/>
            <a:r>
              <a:rPr lang="en-US" sz="2200" dirty="0" smtClean="0"/>
              <a:t>Collaborative to Improve Behavioral Healthcare Access (CIBHA)</a:t>
            </a:r>
            <a:endParaRPr lang="en-US" sz="2200" dirty="0"/>
          </a:p>
        </p:txBody>
      </p:sp>
      <p:pic>
        <p:nvPicPr>
          <p:cNvPr id="4" name="Picture 3" descr="L:\C-IBHA\Logos\LPHI Logo Color.jpg"/>
          <p:cNvPicPr/>
          <p:nvPr/>
        </p:nvPicPr>
        <p:blipFill>
          <a:blip r:embed="rId3" cstate="print"/>
          <a:srcRect/>
          <a:stretch>
            <a:fillRect/>
          </a:stretch>
        </p:blipFill>
        <p:spPr bwMode="auto">
          <a:xfrm>
            <a:off x="609600" y="5486400"/>
            <a:ext cx="1512904" cy="523875"/>
          </a:xfrm>
          <a:prstGeom prst="rect">
            <a:avLst/>
          </a:prstGeom>
          <a:noFill/>
          <a:ln w="9525">
            <a:noFill/>
            <a:miter lim="800000"/>
            <a:headEnd/>
            <a:tailEnd/>
          </a:ln>
        </p:spPr>
      </p:pic>
      <p:pic>
        <p:nvPicPr>
          <p:cNvPr id="5" name="Picture 4" descr="CIBHA_Logo w subtext"/>
          <p:cNvPicPr/>
          <p:nvPr/>
        </p:nvPicPr>
        <p:blipFill>
          <a:blip r:embed="rId4" cstate="print"/>
          <a:srcRect/>
          <a:stretch>
            <a:fillRect/>
          </a:stretch>
        </p:blipFill>
        <p:spPr bwMode="auto">
          <a:xfrm>
            <a:off x="3048000" y="5257800"/>
            <a:ext cx="2895600" cy="925316"/>
          </a:xfrm>
          <a:prstGeom prst="rect">
            <a:avLst/>
          </a:prstGeom>
          <a:noFill/>
          <a:ln w="9525">
            <a:noFill/>
            <a:miter lim="800000"/>
            <a:headEnd/>
            <a:tailEnd/>
          </a:ln>
        </p:spPr>
      </p:pic>
      <p:pic>
        <p:nvPicPr>
          <p:cNvPr id="6" name="Picture 5" descr="L:\C-IBHA\Logos\rwj_logo.jpg"/>
          <p:cNvPicPr/>
          <p:nvPr/>
        </p:nvPicPr>
        <p:blipFill>
          <a:blip r:embed="rId5" cstate="print"/>
          <a:srcRect/>
          <a:stretch>
            <a:fillRect/>
          </a:stretch>
        </p:blipFill>
        <p:spPr bwMode="auto">
          <a:xfrm>
            <a:off x="6705600" y="5257800"/>
            <a:ext cx="2124075" cy="836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Source</a:t>
            </a:r>
            <a:endParaRPr lang="en-US" dirty="0"/>
          </a:p>
        </p:txBody>
      </p:sp>
      <p:sp>
        <p:nvSpPr>
          <p:cNvPr id="7" name="Text Placeholder 6"/>
          <p:cNvSpPr>
            <a:spLocks noGrp="1"/>
          </p:cNvSpPr>
          <p:nvPr>
            <p:ph type="body" sz="half" idx="2"/>
          </p:nvPr>
        </p:nvSpPr>
        <p:spPr/>
        <p:txBody>
          <a:bodyPr>
            <a:normAutofit fontScale="92500" lnSpcReduction="10000"/>
          </a:bodyPr>
          <a:lstStyle/>
          <a:p>
            <a:r>
              <a:rPr lang="en-US" dirty="0" smtClean="0"/>
              <a:t>Centers for Disease Control and Prevention (CDC). Behavioral Risk Factor Surveillance System Survey Data. Atlanta, Georgia: U.S. Department of Health and Human Services, Centers for Disease Control and Prevention, 2003-2009. </a:t>
            </a:r>
            <a:endParaRPr lang="en-US" dirty="0"/>
          </a:p>
        </p:txBody>
      </p:sp>
      <p:graphicFrame>
        <p:nvGraphicFramePr>
          <p:cNvPr id="4" name="Content Placeholder 3"/>
          <p:cNvGraphicFramePr>
            <a:graphicFrameLocks noGrp="1"/>
          </p:cNvGraphicFramePr>
          <p:nvPr>
            <p:ph type="pic" idx="1"/>
          </p:nvPr>
        </p:nvGraphicFramePr>
        <p:xfrm>
          <a:off x="142875" y="533400"/>
          <a:ext cx="9001125" cy="45815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dirty="0" smtClean="0"/>
              <a:t>Recognizing the Need </a:t>
            </a:r>
            <a:endParaRPr lang="en-US" dirty="0"/>
          </a:p>
        </p:txBody>
      </p:sp>
      <p:sp>
        <p:nvSpPr>
          <p:cNvPr id="3" name="Content Placeholder 2"/>
          <p:cNvSpPr>
            <a:spLocks noGrp="1"/>
          </p:cNvSpPr>
          <p:nvPr>
            <p:ph sz="quarter" idx="1"/>
          </p:nvPr>
        </p:nvSpPr>
        <p:spPr>
          <a:xfrm>
            <a:off x="914400" y="1295400"/>
            <a:ext cx="7772400" cy="4724400"/>
          </a:xfrm>
        </p:spPr>
        <p:txBody>
          <a:bodyPr/>
          <a:lstStyle/>
          <a:p>
            <a:pPr>
              <a:buNone/>
            </a:pPr>
            <a:r>
              <a:rPr lang="en-US" sz="3200" b="1" dirty="0" smtClean="0"/>
              <a:t>“A Legacy of the Storm: Depression &amp; Suicide”</a:t>
            </a:r>
            <a:r>
              <a:rPr lang="en-US" b="1" dirty="0" smtClean="0"/>
              <a:t> </a:t>
            </a:r>
            <a:r>
              <a:rPr lang="en-US" dirty="0" smtClean="0"/>
              <a:t>– </a:t>
            </a:r>
            <a:r>
              <a:rPr lang="en-US" sz="2000" i="1" dirty="0" smtClean="0"/>
              <a:t>NY Times, 2006</a:t>
            </a:r>
          </a:p>
          <a:p>
            <a:pPr>
              <a:buNone/>
            </a:pPr>
            <a:r>
              <a:rPr lang="en-US" dirty="0" smtClean="0"/>
              <a:t>1 in 12 adults rated Mental Health as “Fair” or “Poor”; 1 in 20 adults report symptoms of depression or PTSD </a:t>
            </a:r>
            <a:r>
              <a:rPr lang="en-US" sz="2000" i="1" dirty="0" smtClean="0"/>
              <a:t>-- Kaiser Family Foundation Post-Katrina Baseline Survey Report, 2007</a:t>
            </a:r>
          </a:p>
          <a:p>
            <a:pPr>
              <a:buNone/>
            </a:pPr>
            <a:r>
              <a:rPr lang="en-US" sz="3200" b="1" dirty="0" smtClean="0"/>
              <a:t>“Is New Orleans Having a Mental Health Breakdown?” </a:t>
            </a:r>
            <a:r>
              <a:rPr lang="en-US" sz="3200" b="1" i="1" dirty="0" smtClean="0"/>
              <a:t> </a:t>
            </a:r>
            <a:r>
              <a:rPr lang="en-US" sz="2000" i="1" dirty="0" smtClean="0"/>
              <a:t>-- TIME Magazine, 2006</a:t>
            </a:r>
            <a:endParaRPr lang="en-US" dirty="0" smtClean="0"/>
          </a:p>
          <a:p>
            <a:pPr>
              <a:buNone/>
            </a:pPr>
            <a:r>
              <a:rPr lang="en-US" dirty="0" smtClean="0"/>
              <a:t>“Mental Health Crisis Plagues New Orleans” </a:t>
            </a:r>
            <a:r>
              <a:rPr lang="en-US" sz="2000" dirty="0" smtClean="0"/>
              <a:t>–</a:t>
            </a:r>
            <a:r>
              <a:rPr lang="en-US" sz="2000" i="1" dirty="0" smtClean="0"/>
              <a:t> USA Today, 2008</a:t>
            </a:r>
            <a:endParaRPr lang="en-US" dirty="0"/>
          </a:p>
        </p:txBody>
      </p:sp>
    </p:spTree>
    <p:extLst>
      <p:ext uri="{BB962C8B-B14F-4D97-AF65-F5344CB8AC3E}">
        <p14:creationId xmlns:p14="http://schemas.microsoft.com/office/powerpoint/2010/main" xmlns="" val="117869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a:r>
              <a:rPr lang="en-US" dirty="0" smtClean="0"/>
              <a:t>Program Setting: </a:t>
            </a:r>
            <a:br>
              <a:rPr lang="en-US" dirty="0" smtClean="0"/>
            </a:br>
            <a:r>
              <a:rPr lang="en-US" dirty="0" smtClean="0"/>
              <a:t>CIBHA Overlaid onto PCASG</a:t>
            </a:r>
          </a:p>
        </p:txBody>
      </p:sp>
      <p:sp>
        <p:nvSpPr>
          <p:cNvPr id="3" name="Content Placeholder 2"/>
          <p:cNvSpPr>
            <a:spLocks noGrp="1"/>
          </p:cNvSpPr>
          <p:nvPr>
            <p:ph sz="quarter" idx="1"/>
          </p:nvPr>
        </p:nvSpPr>
        <p:spPr/>
        <p:txBody>
          <a:bodyPr>
            <a:normAutofit fontScale="85000" lnSpcReduction="10000"/>
          </a:bodyPr>
          <a:lstStyle/>
          <a:p>
            <a:pPr>
              <a:buNone/>
              <a:defRPr/>
            </a:pPr>
            <a:r>
              <a:rPr lang="en-US" dirty="0" smtClean="0"/>
              <a:t>Primary Care Access &amp; Stabilization Grant (PCASG): $100 million grant to aid the region’s recovery from Hurricane Katrina (2007 – 2010) </a:t>
            </a:r>
            <a:endParaRPr lang="en-US" i="1" dirty="0" smtClean="0"/>
          </a:p>
          <a:p>
            <a:pPr>
              <a:buNone/>
              <a:defRPr/>
            </a:pPr>
            <a:r>
              <a:rPr lang="en-US" dirty="0" smtClean="0"/>
              <a:t>PCASG consisted of 25 organizations: </a:t>
            </a:r>
          </a:p>
          <a:p>
            <a:pPr lvl="1">
              <a:buFont typeface="Arial" pitchFamily="34" charset="0"/>
              <a:buChar char="•"/>
              <a:defRPr/>
            </a:pPr>
            <a:r>
              <a:rPr lang="en-US" dirty="0" smtClean="0"/>
              <a:t>86 clinic service delivery sites as of September 2010, representing ~300 providers</a:t>
            </a:r>
          </a:p>
          <a:p>
            <a:pPr lvl="2">
              <a:buFont typeface="Arial" pitchFamily="34" charset="0"/>
              <a:buChar char="•"/>
              <a:defRPr/>
            </a:pPr>
            <a:r>
              <a:rPr lang="en-US" dirty="0" smtClean="0"/>
              <a:t>54 Primary Care Clinics</a:t>
            </a:r>
          </a:p>
          <a:p>
            <a:pPr lvl="2">
              <a:buFont typeface="Arial" pitchFamily="34" charset="0"/>
              <a:buChar char="•"/>
              <a:defRPr/>
            </a:pPr>
            <a:r>
              <a:rPr lang="en-US" dirty="0" smtClean="0"/>
              <a:t>26 Behavioral Health Clinics</a:t>
            </a:r>
          </a:p>
          <a:p>
            <a:pPr lvl="2">
              <a:buFont typeface="Arial" pitchFamily="34" charset="0"/>
              <a:buChar char="•"/>
              <a:defRPr/>
            </a:pPr>
            <a:r>
              <a:rPr lang="en-US" dirty="0" smtClean="0"/>
              <a:t>6 Dental</a:t>
            </a:r>
          </a:p>
          <a:p>
            <a:pPr>
              <a:buNone/>
              <a:defRPr/>
            </a:pPr>
            <a:r>
              <a:rPr lang="en-US" sz="2800" dirty="0" smtClean="0"/>
              <a:t>Collaborative to Improve Behavioral Healthcare Access (CIBHA): QI learning collaborative to support integration of behavioral &amp; primary healthcare  (2008)</a:t>
            </a:r>
          </a:p>
        </p:txBody>
      </p:sp>
    </p:spTree>
    <p:extLst>
      <p:ext uri="{BB962C8B-B14F-4D97-AF65-F5344CB8AC3E}">
        <p14:creationId xmlns:p14="http://schemas.microsoft.com/office/powerpoint/2010/main" xmlns="" val="2901748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p:txBody>
      </p:sp>
      <p:graphicFrame>
        <p:nvGraphicFramePr>
          <p:cNvPr id="6" name="Content Placeholder 3"/>
          <p:cNvGraphicFramePr>
            <a:graphicFrameLocks/>
          </p:cNvGraphicFramePr>
          <p:nvPr>
            <p:extLst>
              <p:ext uri="{D42A27DB-BD31-4B8C-83A1-F6EECF244321}">
                <p14:modId xmlns:p14="http://schemas.microsoft.com/office/powerpoint/2010/main" xmlns="" val="3588195131"/>
              </p:ext>
            </p:extLst>
          </p:nvPr>
        </p:nvGraphicFramePr>
        <p:xfrm>
          <a:off x="228601" y="1371600"/>
          <a:ext cx="8610600" cy="5626367"/>
        </p:xfrm>
        <a:graphic>
          <a:graphicData uri="http://schemas.openxmlformats.org/drawingml/2006/table">
            <a:tbl>
              <a:tblPr firstRow="1" bandRow="1">
                <a:tableStyleId>{85BE263C-DBD7-4A20-BB59-AAB30ACAA65A}</a:tableStyleId>
              </a:tblPr>
              <a:tblGrid>
                <a:gridCol w="3047999"/>
                <a:gridCol w="3505200"/>
                <a:gridCol w="2057401"/>
              </a:tblGrid>
              <a:tr h="457200">
                <a:tc>
                  <a:txBody>
                    <a:bodyPr/>
                    <a:lstStyle/>
                    <a:p>
                      <a:r>
                        <a:rPr lang="en-US" dirty="0" smtClean="0"/>
                        <a:t>Activities</a:t>
                      </a:r>
                      <a:endParaRPr lang="en-US" dirty="0"/>
                    </a:p>
                  </a:txBody>
                  <a:tcPr/>
                </a:tc>
                <a:tc>
                  <a:txBody>
                    <a:bodyPr/>
                    <a:lstStyle/>
                    <a:p>
                      <a:r>
                        <a:rPr lang="en-US" dirty="0" smtClean="0"/>
                        <a:t>Challenge(s)</a:t>
                      </a:r>
                      <a:endParaRPr lang="en-US" dirty="0"/>
                    </a:p>
                  </a:txBody>
                  <a:tcPr/>
                </a:tc>
                <a:tc>
                  <a:txBody>
                    <a:bodyPr/>
                    <a:lstStyle/>
                    <a:p>
                      <a:r>
                        <a:rPr lang="en-US" dirty="0" smtClean="0"/>
                        <a:t>Result</a:t>
                      </a:r>
                      <a:endParaRPr lang="en-US" dirty="0"/>
                    </a:p>
                  </a:txBody>
                  <a:tcPr/>
                </a:tc>
              </a:tr>
              <a:tr h="1371600">
                <a:tc>
                  <a:txBody>
                    <a:bodyPr/>
                    <a:lstStyle/>
                    <a:p>
                      <a:r>
                        <a:rPr lang="en-US" b="1" dirty="0" smtClean="0"/>
                        <a:t>Quarterly Patient</a:t>
                      </a:r>
                      <a:r>
                        <a:rPr lang="en-US" b="1" baseline="0" dirty="0" smtClean="0"/>
                        <a:t> Encounter-level Reports </a:t>
                      </a:r>
                      <a:r>
                        <a:rPr lang="en-US" i="1" baseline="0" dirty="0" smtClean="0"/>
                        <a:t>(e.g. patient dx codes, provider type seen, </a:t>
                      </a:r>
                      <a:r>
                        <a:rPr lang="en-US" i="1" baseline="0" dirty="0" err="1" smtClean="0"/>
                        <a:t>etc</a:t>
                      </a:r>
                      <a:r>
                        <a:rPr lang="en-US" i="1" baseline="0" dirty="0" smtClean="0"/>
                        <a:t>)</a:t>
                      </a:r>
                      <a:endParaRPr lang="en-US" i="1"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Statewide Medicaid policies;</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Confusing payment methodology;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aseline="0" dirty="0" smtClean="0"/>
                        <a:t>Data Capture for BH in PC EMRs;</a:t>
                      </a:r>
                      <a:endParaRPr lang="en-US" dirty="0" smtClean="0"/>
                    </a:p>
                  </a:txBody>
                  <a:tcPr anchor="ctr"/>
                </a:tc>
                <a:tc>
                  <a:txBody>
                    <a:bodyPr/>
                    <a:lstStyle/>
                    <a:p>
                      <a:pPr lvl="0" algn="l"/>
                      <a:r>
                        <a:rPr lang="en-US" dirty="0" smtClean="0"/>
                        <a:t>Under-reporting of BH conditions being</a:t>
                      </a:r>
                      <a:r>
                        <a:rPr lang="en-US" baseline="0" dirty="0" smtClean="0"/>
                        <a:t> treated in PC settings</a:t>
                      </a:r>
                      <a:endParaRPr lang="en-US" dirty="0"/>
                    </a:p>
                  </a:txBody>
                  <a:tcPr anchor="ctr"/>
                </a:tc>
              </a:tr>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rebuchet MS" pitchFamily="34" charset="0"/>
                        </a:rPr>
                        <a:t>Ad-hoc Clinic Reports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Trebuchet MS" pitchFamily="34" charset="0"/>
                        </a:rPr>
                        <a:t>(e.g. # patients screened, PHQ scores, # receiving medications, </a:t>
                      </a:r>
                      <a:r>
                        <a:rPr lang="en-US" sz="1800" i="1" dirty="0" err="1" smtClean="0">
                          <a:latin typeface="Trebuchet MS" pitchFamily="34" charset="0"/>
                        </a:rPr>
                        <a:t>etc</a:t>
                      </a:r>
                      <a:r>
                        <a:rPr lang="en-US" sz="1800" i="1" dirty="0" smtClean="0">
                          <a:latin typeface="Trebuchet MS" pitchFamily="34" charset="0"/>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t>No financial incentive;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t>Data Capture for BH</a:t>
                      </a:r>
                      <a:r>
                        <a:rPr lang="en-US" baseline="0" dirty="0" smtClean="0"/>
                        <a:t> in PC EMRs;</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dirty="0"/>
                    </a:p>
                  </a:txBody>
                  <a:tcPr anchor="ctr"/>
                </a:tc>
                <a:tc>
                  <a:txBody>
                    <a:bodyPr/>
                    <a:lstStyle/>
                    <a:p>
                      <a:pPr lvl="0" algn="l"/>
                      <a:r>
                        <a:rPr lang="en-US" dirty="0" smtClean="0"/>
                        <a:t>No response. No data</a:t>
                      </a:r>
                      <a:r>
                        <a:rPr lang="en-US" baseline="0" dirty="0" smtClean="0"/>
                        <a:t> submitted.</a:t>
                      </a:r>
                      <a:endParaRPr lang="en-US" dirty="0"/>
                    </a:p>
                  </a:txBody>
                  <a:tcPr anchor="ct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Annual</a:t>
                      </a:r>
                      <a:r>
                        <a:rPr lang="en-US" sz="1800" baseline="0" dirty="0" smtClean="0">
                          <a:latin typeface="Trebuchet MS" pitchFamily="34" charset="0"/>
                        </a:rPr>
                        <a:t> Technical Assistance Surveys</a:t>
                      </a:r>
                      <a:endParaRPr lang="en-US" sz="1800" dirty="0" smtClean="0">
                        <a:latin typeface="Trebuchet MS" pitchFamily="34" charset="0"/>
                      </a:endParaRPr>
                    </a:p>
                  </a:txBody>
                  <a:tcPr anchor="ctr"/>
                </a:tc>
                <a:tc>
                  <a:txBody>
                    <a:bodyPr/>
                    <a:lstStyle/>
                    <a:p>
                      <a:pPr lvl="0" algn="l">
                        <a:buFont typeface="Wingdings" pitchFamily="2" charset="2"/>
                        <a:buNone/>
                      </a:pPr>
                      <a:r>
                        <a:rPr lang="en-US" dirty="0" smtClean="0"/>
                        <a:t>Technical jargon</a:t>
                      </a:r>
                      <a:endParaRPr lang="en-US" dirty="0"/>
                    </a:p>
                  </a:txBody>
                  <a:tcPr anchor="ctr"/>
                </a:tc>
                <a:tc>
                  <a:txBody>
                    <a:bodyPr/>
                    <a:lstStyle/>
                    <a:p>
                      <a:pPr lvl="0" algn="l">
                        <a:buFont typeface="Wingdings" pitchFamily="2" charset="2"/>
                        <a:buNone/>
                      </a:pPr>
                      <a:r>
                        <a:rPr lang="en-US" dirty="0" smtClean="0"/>
                        <a:t>Low response rates. Baseline not comparable to f/u surveys.</a:t>
                      </a:r>
                      <a:endParaRPr lang="en-US" dirty="0"/>
                    </a:p>
                  </a:txBody>
                  <a:tcPr anchor="ctr"/>
                </a:tc>
              </a:tr>
              <a:tr h="1389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Care</a:t>
                      </a:r>
                      <a:r>
                        <a:rPr lang="en-US" sz="1800" baseline="0" dirty="0" smtClean="0">
                          <a:latin typeface="Trebuchet MS" pitchFamily="34" charset="0"/>
                        </a:rPr>
                        <a:t> Team Interviews </a:t>
                      </a:r>
                      <a:r>
                        <a:rPr lang="en-US" sz="1800" i="1" baseline="0" dirty="0" smtClean="0">
                          <a:latin typeface="Trebuchet MS" pitchFamily="34" charset="0"/>
                        </a:rPr>
                        <a:t>(post program)</a:t>
                      </a:r>
                      <a:endParaRPr lang="en-US" sz="1800" i="1" dirty="0" smtClean="0">
                        <a:latin typeface="Trebuchet MS" pitchFamily="34" charset="0"/>
                      </a:endParaRPr>
                    </a:p>
                  </a:txBody>
                  <a:tcPr anchor="ctr"/>
                </a:tc>
                <a:tc>
                  <a:txBody>
                    <a:bodyPr/>
                    <a:lstStyle/>
                    <a:p>
                      <a:pPr lvl="0" algn="l">
                        <a:buFont typeface="Wingdings" pitchFamily="2" charset="2"/>
                        <a:buNone/>
                      </a:pPr>
                      <a:r>
                        <a:rPr lang="en-US" dirty="0" smtClean="0"/>
                        <a:t>Staff turnover in several sites!</a:t>
                      </a:r>
                      <a:endParaRPr lang="en-US" dirty="0"/>
                    </a:p>
                  </a:txBody>
                  <a:tcPr anchor="ctr"/>
                </a:tc>
                <a:tc>
                  <a:txBody>
                    <a:bodyPr/>
                    <a:lstStyle/>
                    <a:p>
                      <a:pPr lvl="0" algn="l">
                        <a:buFont typeface="Wingdings" pitchFamily="2" charset="2"/>
                        <a:buNone/>
                      </a:pPr>
                      <a:r>
                        <a:rPr lang="en-US" dirty="0" smtClean="0"/>
                        <a:t>Lack</a:t>
                      </a:r>
                      <a:r>
                        <a:rPr lang="en-US" baseline="0" dirty="0" smtClean="0"/>
                        <a:t> of knowledgeable/ historical perspectives.</a:t>
                      </a:r>
                      <a:endParaRPr lang="en-US" dirty="0"/>
                    </a:p>
                  </a:txBody>
                  <a:tcPr anchor="ctr"/>
                </a:tc>
              </a:tr>
            </a:tbl>
          </a:graphicData>
        </a:graphic>
      </p:graphicFrame>
    </p:spTree>
    <p:extLst>
      <p:ext uri="{BB962C8B-B14F-4D97-AF65-F5344CB8AC3E}">
        <p14:creationId xmlns:p14="http://schemas.microsoft.com/office/powerpoint/2010/main" xmlns="" val="1788969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Shift from Outcomes to Process:</a:t>
            </a:r>
            <a:endParaRPr lang="en-US" dirty="0"/>
          </a:p>
        </p:txBody>
      </p:sp>
      <p:graphicFrame>
        <p:nvGraphicFramePr>
          <p:cNvPr id="4" name="Content Placeholder 3"/>
          <p:cNvGraphicFramePr>
            <a:graphicFrameLocks noGrp="1"/>
          </p:cNvGraphicFramePr>
          <p:nvPr>
            <p:ph idx="1"/>
          </p:nvPr>
        </p:nvGraphicFramePr>
        <p:xfrm>
          <a:off x="381000" y="1828800"/>
          <a:ext cx="8229600" cy="1508760"/>
        </p:xfrm>
        <a:graphic>
          <a:graphicData uri="http://schemas.openxmlformats.org/drawingml/2006/table">
            <a:tbl>
              <a:tblPr firstRow="1" bandRow="1">
                <a:tableStyleId>{85BE263C-DBD7-4A20-BB59-AAB30ACAA65A}</a:tableStyleId>
              </a:tblPr>
              <a:tblGrid>
                <a:gridCol w="8229600"/>
              </a:tblGrid>
              <a:tr h="396240">
                <a:tc>
                  <a:txBody>
                    <a:bodyPr/>
                    <a:lstStyle/>
                    <a:p>
                      <a:r>
                        <a:rPr lang="en-US" dirty="0" smtClean="0"/>
                        <a:t>Measures</a:t>
                      </a:r>
                      <a:r>
                        <a:rPr lang="en-US" baseline="0" dirty="0" smtClean="0"/>
                        <a:t> - 2008</a:t>
                      </a:r>
                      <a:endParaRPr lang="en-US" dirty="0"/>
                    </a:p>
                  </a:txBody>
                  <a:tcPr marL="88174" marR="8817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Total</a:t>
                      </a:r>
                      <a:r>
                        <a:rPr lang="en-US" sz="1800" baseline="0" dirty="0" smtClean="0"/>
                        <a:t> # of patients screened for depression</a:t>
                      </a:r>
                      <a:endParaRPr lang="en-US" sz="1800" dirty="0" smtClean="0"/>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 </a:t>
                      </a:r>
                      <a:r>
                        <a:rPr lang="en-US" sz="1800" kern="1200" dirty="0" smtClean="0">
                          <a:solidFill>
                            <a:schemeClr val="dk1"/>
                          </a:solidFill>
                          <a:latin typeface="+mn-lt"/>
                          <a:ea typeface="+mn-ea"/>
                          <a:cs typeface="+mn-cs"/>
                        </a:rPr>
                        <a:t>Total</a:t>
                      </a:r>
                      <a:r>
                        <a:rPr lang="en-US" sz="1800" kern="1200" baseline="0" dirty="0" smtClean="0">
                          <a:solidFill>
                            <a:schemeClr val="dk1"/>
                          </a:solidFill>
                          <a:latin typeface="+mn-lt"/>
                          <a:ea typeface="+mn-ea"/>
                          <a:cs typeface="+mn-cs"/>
                        </a:rPr>
                        <a:t> # of patients receiving medications for treatment of depression</a:t>
                      </a:r>
                      <a:endParaRPr lang="en-US" sz="1800" kern="1200" dirty="0" smtClean="0">
                        <a:solidFill>
                          <a:schemeClr val="dk1"/>
                        </a:solidFill>
                        <a:latin typeface="+mn-lt"/>
                        <a:ea typeface="+mn-ea"/>
                        <a:cs typeface="+mn-cs"/>
                      </a:endParaRP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 # of sites</a:t>
                      </a:r>
                      <a:r>
                        <a:rPr lang="en-US" sz="1800" kern="1200" baseline="0" dirty="0" smtClean="0">
                          <a:solidFill>
                            <a:schemeClr val="dk1"/>
                          </a:solidFill>
                          <a:latin typeface="+mn-lt"/>
                          <a:ea typeface="+mn-ea"/>
                          <a:cs typeface="+mn-cs"/>
                        </a:rPr>
                        <a:t> offering “integrated” care</a:t>
                      </a:r>
                      <a:endParaRPr lang="en-US" sz="1800" kern="1200" dirty="0" smtClean="0">
                        <a:solidFill>
                          <a:schemeClr val="dk1"/>
                        </a:solidFill>
                        <a:latin typeface="+mn-lt"/>
                        <a:ea typeface="+mn-ea"/>
                        <a:cs typeface="+mn-cs"/>
                      </a:endParaRPr>
                    </a:p>
                  </a:txBody>
                  <a:tcPr marL="88174" marR="88174" anchor="ctr"/>
                </a:tc>
              </a:tr>
            </a:tbl>
          </a:graphicData>
        </a:graphic>
      </p:graphicFrame>
      <p:graphicFrame>
        <p:nvGraphicFramePr>
          <p:cNvPr id="6" name="Content Placeholder 3"/>
          <p:cNvGraphicFramePr>
            <a:graphicFrameLocks/>
          </p:cNvGraphicFramePr>
          <p:nvPr/>
        </p:nvGraphicFramePr>
        <p:xfrm>
          <a:off x="381000" y="4038600"/>
          <a:ext cx="8229600" cy="1694342"/>
        </p:xfrm>
        <a:graphic>
          <a:graphicData uri="http://schemas.openxmlformats.org/drawingml/2006/table">
            <a:tbl>
              <a:tblPr firstRow="1" bandRow="1">
                <a:tableStyleId>{85BE263C-DBD7-4A20-BB59-AAB30ACAA65A}</a:tableStyleId>
              </a:tblPr>
              <a:tblGrid>
                <a:gridCol w="8229600"/>
              </a:tblGrid>
              <a:tr h="368138">
                <a:tc>
                  <a:txBody>
                    <a:bodyPr/>
                    <a:lstStyle/>
                    <a:p>
                      <a:r>
                        <a:rPr lang="en-US" dirty="0" smtClean="0"/>
                        <a:t>Measures - 2011</a:t>
                      </a:r>
                      <a:endParaRPr lang="en-US" dirty="0"/>
                    </a:p>
                  </a:txBody>
                  <a:tcPr/>
                </a:tc>
              </a:tr>
              <a:tr h="594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Total</a:t>
                      </a:r>
                      <a:r>
                        <a:rPr lang="en-US" sz="1800" baseline="0" dirty="0" smtClean="0"/>
                        <a:t> # of sites using a standardized screening tool for depression (PHQ)</a:t>
                      </a:r>
                      <a:endParaRPr lang="en-US" sz="1800" dirty="0" smtClean="0"/>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 Total # of</a:t>
                      </a:r>
                      <a:r>
                        <a:rPr lang="en-US" sz="1800" baseline="0" dirty="0" smtClean="0"/>
                        <a:t> patients served in PC and BH settings</a:t>
                      </a:r>
                      <a:endParaRPr lang="en-US" sz="1800" kern="1200" dirty="0" smtClean="0">
                        <a:solidFill>
                          <a:schemeClr val="dk1"/>
                        </a:solidFill>
                        <a:latin typeface="+mn-lt"/>
                        <a:ea typeface="+mn-ea"/>
                        <a:cs typeface="+mn-cs"/>
                      </a:endParaRPr>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3. As proxy for “integrated”, Total # of PC sites w/ BH providers onsite</a:t>
                      </a:r>
                    </a:p>
                  </a:txBody>
                  <a:tcPr anchor="ctr"/>
                </a:tc>
              </a:tr>
            </a:tbl>
          </a:graphicData>
        </a:graphic>
      </p:graphicFrame>
      <p:sp>
        <p:nvSpPr>
          <p:cNvPr id="5" name="Down Arrow 4"/>
          <p:cNvSpPr/>
          <p:nvPr/>
        </p:nvSpPr>
        <p:spPr bwMode="auto">
          <a:xfrm>
            <a:off x="3962400" y="3505200"/>
            <a:ext cx="4572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Shift from Quantitative to Qualitative:</a:t>
            </a:r>
            <a:endParaRPr lang="en-US" dirty="0"/>
          </a:p>
        </p:txBody>
      </p:sp>
      <p:graphicFrame>
        <p:nvGraphicFramePr>
          <p:cNvPr id="4" name="Content Placeholder 3"/>
          <p:cNvGraphicFramePr>
            <a:graphicFrameLocks noGrp="1"/>
          </p:cNvGraphicFramePr>
          <p:nvPr>
            <p:ph idx="1"/>
          </p:nvPr>
        </p:nvGraphicFramePr>
        <p:xfrm>
          <a:off x="381000" y="1828800"/>
          <a:ext cx="8229600" cy="1778000"/>
        </p:xfrm>
        <a:graphic>
          <a:graphicData uri="http://schemas.openxmlformats.org/drawingml/2006/table">
            <a:tbl>
              <a:tblPr firstRow="1" bandRow="1">
                <a:tableStyleId>{85BE263C-DBD7-4A20-BB59-AAB30ACAA65A}</a:tableStyleId>
              </a:tblPr>
              <a:tblGrid>
                <a:gridCol w="8229600"/>
              </a:tblGrid>
              <a:tr h="396240">
                <a:tc>
                  <a:txBody>
                    <a:bodyPr/>
                    <a:lstStyle/>
                    <a:p>
                      <a:r>
                        <a:rPr lang="en-US" dirty="0" smtClean="0"/>
                        <a:t>Quantitative</a:t>
                      </a:r>
                      <a:r>
                        <a:rPr lang="en-US" baseline="0" dirty="0" smtClean="0"/>
                        <a:t> Evaluation Questions</a:t>
                      </a:r>
                      <a:endParaRPr lang="en-US" dirty="0"/>
                    </a:p>
                  </a:txBody>
                  <a:tcPr marL="88174" marR="8817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What was the distribution of BH diagnoses among patients in PC and BH settings?</a:t>
                      </a: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 What is the # of visits by setting where a BH diagnosis was documented?</a:t>
                      </a:r>
                      <a:endParaRPr lang="en-US" sz="1800" kern="1200" dirty="0" smtClean="0">
                        <a:solidFill>
                          <a:schemeClr val="dk1"/>
                        </a:solidFill>
                        <a:latin typeface="+mn-lt"/>
                        <a:ea typeface="+mn-ea"/>
                        <a:cs typeface="+mn-cs"/>
                      </a:endParaRPr>
                    </a:p>
                  </a:txBody>
                  <a:tcPr marL="88174" marR="88174"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 Did</a:t>
                      </a:r>
                      <a:r>
                        <a:rPr lang="en-US" sz="1800" kern="1200" baseline="0" dirty="0" smtClean="0">
                          <a:solidFill>
                            <a:schemeClr val="dk1"/>
                          </a:solidFill>
                          <a:latin typeface="+mn-lt"/>
                          <a:ea typeface="+mn-ea"/>
                          <a:cs typeface="+mn-cs"/>
                        </a:rPr>
                        <a:t> the intensity of services change among patients with a BH diagnosis?</a:t>
                      </a:r>
                      <a:endParaRPr lang="en-US" sz="1800" kern="1200" dirty="0" smtClean="0">
                        <a:solidFill>
                          <a:schemeClr val="dk1"/>
                        </a:solidFill>
                        <a:latin typeface="+mn-lt"/>
                        <a:ea typeface="+mn-ea"/>
                        <a:cs typeface="+mn-cs"/>
                      </a:endParaRPr>
                    </a:p>
                  </a:txBody>
                  <a:tcPr marL="88174" marR="88174" anchor="ctr"/>
                </a:tc>
              </a:tr>
            </a:tbl>
          </a:graphicData>
        </a:graphic>
      </p:graphicFrame>
      <p:graphicFrame>
        <p:nvGraphicFramePr>
          <p:cNvPr id="6" name="Content Placeholder 3"/>
          <p:cNvGraphicFramePr>
            <a:graphicFrameLocks/>
          </p:cNvGraphicFramePr>
          <p:nvPr/>
        </p:nvGraphicFramePr>
        <p:xfrm>
          <a:off x="304800" y="4191000"/>
          <a:ext cx="8534400" cy="2105498"/>
        </p:xfrm>
        <a:graphic>
          <a:graphicData uri="http://schemas.openxmlformats.org/drawingml/2006/table">
            <a:tbl>
              <a:tblPr firstRow="1" bandRow="1">
                <a:tableStyleId>{85BE263C-DBD7-4A20-BB59-AAB30ACAA65A}</a:tableStyleId>
              </a:tblPr>
              <a:tblGrid>
                <a:gridCol w="8534400"/>
              </a:tblGrid>
              <a:tr h="368138">
                <a:tc>
                  <a:txBody>
                    <a:bodyPr/>
                    <a:lstStyle/>
                    <a:p>
                      <a:r>
                        <a:rPr lang="en-US" baseline="0" dirty="0" smtClean="0"/>
                        <a:t>Qualitative Evaluation Questions</a:t>
                      </a:r>
                      <a:endParaRPr lang="en-US" dirty="0"/>
                    </a:p>
                  </a:txBody>
                  <a:tcPr/>
                </a:tc>
              </a:tr>
              <a:tr h="594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To what degree were sites able to implement elements of the clinical model for BH management in PC settings?</a:t>
                      </a:r>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 </a:t>
                      </a:r>
                      <a:r>
                        <a:rPr lang="en-US" sz="1800" kern="1200" dirty="0" smtClean="0">
                          <a:solidFill>
                            <a:schemeClr val="dk1"/>
                          </a:solidFill>
                          <a:latin typeface="+mn-lt"/>
                          <a:ea typeface="+mn-ea"/>
                          <a:cs typeface="+mn-cs"/>
                        </a:rPr>
                        <a:t>What implementation barriers were encountered?</a:t>
                      </a:r>
                    </a:p>
                  </a:txBody>
                  <a:tcPr anchor="ctr"/>
                </a:tc>
              </a:tr>
              <a:tr h="344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3. </a:t>
                      </a:r>
                      <a:r>
                        <a:rPr lang="en-US" sz="1800" kern="1200" dirty="0" smtClean="0">
                          <a:solidFill>
                            <a:schemeClr val="dk1"/>
                          </a:solidFill>
                          <a:latin typeface="+mn-lt"/>
                          <a:ea typeface="+mn-ea"/>
                          <a:cs typeface="+mn-cs"/>
                        </a:rPr>
                        <a:t>What strategies were used to overcome those barriers? </a:t>
                      </a:r>
                    </a:p>
                  </a:txBody>
                  <a:tcPr anchor="ctr"/>
                </a:tc>
              </a:tr>
              <a:tr h="344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 What are the overall lessons learned?</a:t>
                      </a:r>
                    </a:p>
                  </a:txBody>
                  <a:tcPr anchor="ctr"/>
                </a:tc>
              </a:tr>
            </a:tbl>
          </a:graphicData>
        </a:graphic>
      </p:graphicFrame>
      <p:sp>
        <p:nvSpPr>
          <p:cNvPr id="8" name="Down Arrow 7"/>
          <p:cNvSpPr/>
          <p:nvPr/>
        </p:nvSpPr>
        <p:spPr bwMode="auto">
          <a:xfrm>
            <a:off x="3962400" y="3733800"/>
            <a:ext cx="4572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7749</TotalTime>
  <Words>3461</Words>
  <Application>Microsoft Office PowerPoint</Application>
  <PresentationFormat>On-screen Show (4:3)</PresentationFormat>
  <Paragraphs>324</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Quadrant</vt:lpstr>
      <vt:lpstr>Custom Design</vt:lpstr>
      <vt:lpstr>Evaluating Behavioral Health Collaboratives:  Finding the Value in Process Measures as well as Outcomes</vt:lpstr>
      <vt:lpstr>Who We Are</vt:lpstr>
      <vt:lpstr>Increasing Capacity to Evaluate Behavioral Health Integration Programs:   What Are We Going to Measure?</vt:lpstr>
      <vt:lpstr>Source</vt:lpstr>
      <vt:lpstr>Recognizing the Need </vt:lpstr>
      <vt:lpstr>Program Setting:  CIBHA Overlaid onto PCASG</vt:lpstr>
      <vt:lpstr>Challenges  </vt:lpstr>
      <vt:lpstr>Shift from Outcomes to Process:</vt:lpstr>
      <vt:lpstr>Shift from Quantitative to Qualitative:</vt:lpstr>
      <vt:lpstr>Factors Impacting the Evaluation:</vt:lpstr>
      <vt:lpstr>Relevance to Conference Theme: Values &amp; Valuing</vt:lpstr>
      <vt:lpstr>Value of Missing Data</vt:lpstr>
      <vt:lpstr>Suggestions for Evaluators</vt:lpstr>
      <vt:lpstr>Special Thanks to:</vt:lpstr>
      <vt:lpstr>  Building a Model for Future Disaster Response:  The Value of Process Evaluation for Sustainable Implementation</vt:lpstr>
      <vt:lpstr>Slide 16</vt:lpstr>
      <vt:lpstr>Spirit of Hope  Behavioral Health Collaborative</vt:lpstr>
      <vt:lpstr>Spirit of Hope</vt:lpstr>
      <vt:lpstr>Evaluation Questions</vt:lpstr>
      <vt:lpstr>Evaluation Activities</vt:lpstr>
      <vt:lpstr>Challenges  </vt:lpstr>
      <vt:lpstr>OutcomesProcess Measures</vt:lpstr>
      <vt:lpstr>Value in Process Evaluation</vt:lpstr>
      <vt:lpstr>Lessons Learned</vt:lpstr>
      <vt:lpstr>    Questions?   Thank You!!</vt:lpstr>
    </vt:vector>
  </TitlesOfParts>
  <Company>Louisiana Public Health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 in Health Information Technology</dc:title>
  <dc:creator>LPHI Employee</dc:creator>
  <cp:lastModifiedBy>IT Admin</cp:lastModifiedBy>
  <cp:revision>336</cp:revision>
  <cp:lastPrinted>2011-10-18T14:51:38Z</cp:lastPrinted>
  <dcterms:created xsi:type="dcterms:W3CDTF">2006-10-09T15:57:15Z</dcterms:created>
  <dcterms:modified xsi:type="dcterms:W3CDTF">2011-11-04T06:13:34Z</dcterms:modified>
</cp:coreProperties>
</file>