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344" r:id="rId3"/>
    <p:sldId id="345" r:id="rId4"/>
    <p:sldId id="347" r:id="rId5"/>
    <p:sldId id="348" r:id="rId6"/>
    <p:sldId id="350" r:id="rId7"/>
    <p:sldId id="346" r:id="rId8"/>
    <p:sldId id="349" r:id="rId9"/>
    <p:sldId id="351" r:id="rId10"/>
    <p:sldId id="35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 userDrawn="1">
          <p15:clr>
            <a:srgbClr val="A4A3A4"/>
          </p15:clr>
        </p15:guide>
        <p15:guide id="2" pos="2067" userDrawn="1">
          <p15:clr>
            <a:srgbClr val="A4A3A4"/>
          </p15:clr>
        </p15:guide>
        <p15:guide id="3" pos="2113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9" autoAdjust="0"/>
    <p:restoredTop sz="89606" autoAdjust="0"/>
  </p:normalViewPr>
  <p:slideViewPr>
    <p:cSldViewPr>
      <p:cViewPr>
        <p:scale>
          <a:sx n="50" d="100"/>
          <a:sy n="50" d="100"/>
        </p:scale>
        <p:origin x="-2856" y="-11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28"/>
        <p:guide pos="2113"/>
        <p:guide pos="2160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4011" tIns="47006" rIns="94011" bIns="47006" rtlCol="0"/>
          <a:lstStyle>
            <a:lvl1pPr algn="l">
              <a:defRPr sz="1300"/>
            </a:lvl1pPr>
          </a:lstStyle>
          <a:p>
            <a:r>
              <a:rPr lang="en-US" smtClean="0"/>
              <a:t>@WashEval:  Facilitating Evaluation Collaboration for 30+ Years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4011" tIns="47006" rIns="94011" bIns="47006" rtlCol="0"/>
          <a:lstStyle>
            <a:lvl1pPr algn="r">
              <a:defRPr sz="1300"/>
            </a:lvl1pPr>
          </a:lstStyle>
          <a:p>
            <a:r>
              <a:rPr lang="en-US" smtClean="0"/>
              <a:t>10/27/2016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4011" tIns="47006" rIns="94011" bIns="4700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4011" tIns="47006" rIns="94011" bIns="47006" rtlCol="0" anchor="b"/>
          <a:lstStyle>
            <a:lvl1pPr algn="r">
              <a:defRPr sz="1300"/>
            </a:lvl1pPr>
          </a:lstStyle>
          <a:p>
            <a:fld id="{E28EC088-B438-46C8-8634-CDBAE42D6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319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816773" cy="464820"/>
          </a:xfrm>
          <a:prstGeom prst="rect">
            <a:avLst/>
          </a:prstGeom>
        </p:spPr>
        <p:txBody>
          <a:bodyPr vert="horz" lIns="94011" tIns="47006" rIns="94011" bIns="47006" rtlCol="0"/>
          <a:lstStyle>
            <a:lvl1pPr algn="l">
              <a:defRPr sz="1300"/>
            </a:lvl1pPr>
          </a:lstStyle>
          <a:p>
            <a:r>
              <a:rPr lang="en-US" smtClean="0"/>
              <a:t>@WashEval:  Facilitating Evaluation Collaboration for 30+ Years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4011" tIns="47006" rIns="94011" bIns="47006" rtlCol="0"/>
          <a:lstStyle>
            <a:lvl1pPr algn="r">
              <a:defRPr sz="1300"/>
            </a:lvl1pPr>
          </a:lstStyle>
          <a:p>
            <a:r>
              <a:rPr lang="en-US" smtClean="0"/>
              <a:t>10/27/2016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11" tIns="47006" rIns="94011" bIns="4700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4011" tIns="47006" rIns="94011" bIns="470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4011" tIns="47006" rIns="94011" bIns="4700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4011" tIns="47006" rIns="94011" bIns="47006" rtlCol="0" anchor="b"/>
          <a:lstStyle>
            <a:lvl1pPr algn="r">
              <a:defRPr sz="1300"/>
            </a:lvl1pPr>
          </a:lstStyle>
          <a:p>
            <a:fld id="{81FFBB34-7C45-449D-89F8-87B8D1A867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2166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66750" indent="-166750">
              <a:buFont typeface="Arial" panose="020B0604020202020204" pitchFamily="34" charset="0"/>
              <a:buChar char="•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FBB34-7C45-449D-89F8-87B8D1A8671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10/27/2016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@WashEval:  Facilitating Evaluation Collaboration for 30+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45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66750" indent="-166750">
              <a:buFont typeface="Arial" panose="020B0604020202020204" pitchFamily="34" charset="0"/>
              <a:buChar char="•"/>
            </a:pPr>
            <a:endParaRPr lang="en-US" b="0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FBB34-7C45-449D-89F8-87B8D1A8671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10/27/2016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@WashEval:  Facilitating Evaluation Collaboration for 30+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728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66750" indent="-166750">
              <a:buFont typeface="Arial" panose="020B0604020202020204" pitchFamily="34" charset="0"/>
              <a:buChar char="•"/>
            </a:pPr>
            <a:endParaRPr lang="en-US" b="0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FBB34-7C45-449D-89F8-87B8D1A8671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10/27/2016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@WashEval:  Facilitating Evaluation Collaboration for 30+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728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66750" indent="-166750">
              <a:buFont typeface="Arial" panose="020B0604020202020204" pitchFamily="34" charset="0"/>
              <a:buChar char="•"/>
            </a:pPr>
            <a:endParaRPr lang="en-US" b="0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FBB34-7C45-449D-89F8-87B8D1A8671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10/27/2016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@WashEval:  Facilitating Evaluation Collaboration for 30+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728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66750" indent="-166750">
              <a:buFont typeface="Arial" panose="020B0604020202020204" pitchFamily="34" charset="0"/>
              <a:buChar char="•"/>
            </a:pPr>
            <a:endParaRPr lang="en-US" b="0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FBB34-7C45-449D-89F8-87B8D1A8671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10/27/2016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@WashEval:  Facilitating Evaluation Collaboration for 30+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728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66750" indent="-166750">
              <a:buFont typeface="Arial" panose="020B0604020202020204" pitchFamily="34" charset="0"/>
              <a:buChar char="•"/>
            </a:pPr>
            <a:endParaRPr lang="en-US" b="0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FBB34-7C45-449D-89F8-87B8D1A8671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10/27/2016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@WashEval:  Facilitating Evaluation Collaboration for 30+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728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66750" indent="-166750">
              <a:buFont typeface="Arial" panose="020B0604020202020204" pitchFamily="34" charset="0"/>
              <a:buChar char="•"/>
            </a:pPr>
            <a:endParaRPr lang="en-US" b="0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FBB34-7C45-449D-89F8-87B8D1A8671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10/27/2016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@WashEval:  Facilitating Evaluation Collaboration for 30+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728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66750" indent="-166750">
              <a:buFont typeface="Arial" panose="020B0604020202020204" pitchFamily="34" charset="0"/>
              <a:buChar char="•"/>
            </a:pPr>
            <a:endParaRPr lang="en-US" b="0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FBB34-7C45-449D-89F8-87B8D1A8671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10/27/2016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@WashEval:  Facilitating Evaluation Collaboration for 30+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728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66750" indent="-166750">
              <a:buFont typeface="Arial" panose="020B0604020202020204" pitchFamily="34" charset="0"/>
              <a:buChar char="•"/>
            </a:pPr>
            <a:endParaRPr lang="en-US" b="0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FBB34-7C45-449D-89F8-87B8D1A8671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10/27/2016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@WashEval:  Facilitating Evaluation Collaboration for 30+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728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66750" indent="-166750">
              <a:buFont typeface="Arial" panose="020B0604020202020204" pitchFamily="34" charset="0"/>
              <a:buChar char="•"/>
            </a:pPr>
            <a:endParaRPr lang="en-US" b="0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FBB34-7C45-449D-89F8-87B8D1A8671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10/27/2016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@WashEval:  Facilitating Evaluation Collaboration for 30+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728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Hart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Determinants of Evaluation Capacity at the 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E7E1-236B-4290-AFE7-F83A0452C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Hart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Determinants of Evaluation Capacity at the 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E7E1-236B-4290-AFE7-F83A0452C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Hart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Determinants of Evaluation Capacity at the 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E7E1-236B-4290-AFE7-F83A0452C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Hart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Determinants of Evaluation Capacity at the 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E7E1-236B-4290-AFE7-F83A0452C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Hart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Determinants of Evaluation Capacity at the 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E7E1-236B-4290-AFE7-F83A0452C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Hart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Determinants of Evaluation Capacity at the EPA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E7E1-236B-4290-AFE7-F83A0452C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Hart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Determinants of Evaluation Capacity at the EPA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E7E1-236B-4290-AFE7-F83A0452C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Hart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Determinants of Evaluation Capacity at the EPA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E7E1-236B-4290-AFE7-F83A0452C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Hart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Determinants of Evaluation Capacity at the EPA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E7E1-236B-4290-AFE7-F83A0452C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Hart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Determinants of Evaluation Capacity at the EPA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E7E1-236B-4290-AFE7-F83A0452C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Hart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Determinants of Evaluation Capacity at the EPA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E7E1-236B-4290-AFE7-F83A0452C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Hart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Determinants of Evaluation Capacity at the 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8E7E1-236B-4290-AFE7-F83A0452C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shingtonevaluators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8D48E7E1-236B-4290-AFE7-F83A0452C8B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81000" y="762000"/>
            <a:ext cx="6248400" cy="2057400"/>
          </a:xfrm>
        </p:spPr>
        <p:txBody>
          <a:bodyPr/>
          <a:lstStyle/>
          <a:p>
            <a:pPr marL="231775" algn="l"/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</a:rPr>
              <a:t>@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</a:rPr>
              <a:t>WashEval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 marL="231775" algn="l"/>
            <a:r>
              <a:rPr lang="en-US" sz="3000" b="1" i="1" dirty="0" smtClean="0">
                <a:solidFill>
                  <a:schemeClr val="tx1"/>
                </a:solidFill>
              </a:rPr>
              <a:t>Facilitating Evaluation </a:t>
            </a:r>
            <a:br>
              <a:rPr lang="en-US" sz="3000" b="1" i="1" dirty="0" smtClean="0">
                <a:solidFill>
                  <a:schemeClr val="tx1"/>
                </a:solidFill>
              </a:rPr>
            </a:br>
            <a:r>
              <a:rPr lang="en-US" sz="3000" b="1" i="1" dirty="0" smtClean="0">
                <a:solidFill>
                  <a:schemeClr val="tx1"/>
                </a:solidFill>
              </a:rPr>
              <a:t>Collaboration for 30+ Years</a:t>
            </a:r>
            <a:endParaRPr lang="en-US" sz="3000" b="1" dirty="0" smtClean="0">
              <a:solidFill>
                <a:schemeClr val="tx1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0" y="4309646"/>
            <a:ext cx="9144000" cy="1219200"/>
          </a:xfrm>
        </p:spPr>
        <p:txBody>
          <a:bodyPr/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Nicholas Hart, PhD</a:t>
            </a:r>
          </a:p>
          <a:p>
            <a:pPr algn="ctr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@</a:t>
            </a:r>
            <a:r>
              <a:rPr lang="en-US" sz="1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NickRHart</a:t>
            </a:r>
            <a:endParaRPr lang="en-US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President-Elect, 2017 Term</a:t>
            </a:r>
          </a:p>
          <a:p>
            <a:pPr algn="ctr"/>
            <a:endParaRPr lang="en-US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David J. Bernstein, PhD</a:t>
            </a:r>
          </a:p>
          <a:p>
            <a:pPr algn="ctr"/>
            <a:r>
              <a:rPr lang="en-US" sz="1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@DJBernstein</a:t>
            </a:r>
            <a:endParaRPr lang="en-US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President, 2016 Term</a:t>
            </a:r>
          </a:p>
          <a:p>
            <a:pPr algn="ctr"/>
            <a:endParaRPr lang="en-US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3352800"/>
            <a:ext cx="9144000" cy="0"/>
          </a:xfrm>
          <a:prstGeom prst="line">
            <a:avLst/>
          </a:prstGeom>
          <a:ln w="190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5833646"/>
            <a:ext cx="838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Oct. 27, 2016 | American Evaluation Association, Atlanta, GA| #EVAL16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5681246"/>
            <a:ext cx="9144000" cy="0"/>
          </a:xfrm>
          <a:prstGeom prst="line">
            <a:avLst/>
          </a:prstGeom>
          <a:ln w="1016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3505200"/>
            <a:ext cx="9144000" cy="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554" name="Picture 2" descr="http://washingtonevaluators.org/resources/Pictures/we_logo.jpg?t=13892910464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762000"/>
            <a:ext cx="23368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Thank you!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01000" cy="49530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Learn more about WE at </a:t>
            </a:r>
            <a:endParaRPr lang="en-US" sz="3400" dirty="0" smtClean="0"/>
          </a:p>
          <a:p>
            <a:pPr algn="ctr">
              <a:buNone/>
            </a:pP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www.washingtonevaluators.org</a:t>
            </a:r>
            <a:endParaRPr lang="en-US" sz="3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@</a:t>
            </a:r>
            <a:r>
              <a:rPr lang="en-US" sz="3400" b="1" dirty="0" err="1" smtClean="0">
                <a:solidFill>
                  <a:schemeClr val="accent2">
                    <a:lumMod val="75000"/>
                  </a:schemeClr>
                </a:solidFill>
              </a:rPr>
              <a:t>washeval</a:t>
            </a:r>
            <a:endParaRPr lang="en-US" sz="3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3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1900" dirty="0" smtClean="0"/>
          </a:p>
          <a:p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8D48E7E1-236B-4290-AFE7-F83A0452C8B7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340475"/>
            <a:ext cx="2133600" cy="365125"/>
          </a:xfrm>
        </p:spPr>
        <p:txBody>
          <a:bodyPr/>
          <a:lstStyle/>
          <a:p>
            <a:r>
              <a:rPr lang="en-US" dirty="0" smtClean="0"/>
              <a:t>@WASHEVAL</a:t>
            </a:r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590800" y="6324601"/>
            <a:ext cx="5105400" cy="381000"/>
          </a:xfrm>
        </p:spPr>
        <p:txBody>
          <a:bodyPr/>
          <a:lstStyle/>
          <a:p>
            <a:r>
              <a:rPr lang="en-US" dirty="0" smtClean="0"/>
              <a:t>Evaluation Collaboration for 30+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4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Brief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</a:rPr>
              <a:t>WashEval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History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01000" cy="4953000"/>
          </a:xfrm>
        </p:spPr>
        <p:txBody>
          <a:bodyPr>
            <a:normAutofit fontScale="92500" lnSpcReduction="10000"/>
          </a:bodyPr>
          <a:lstStyle/>
          <a:p>
            <a:endParaRPr lang="en-US" sz="2400" dirty="0" smtClean="0"/>
          </a:p>
          <a:p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Origin:  </a:t>
            </a:r>
            <a:r>
              <a:rPr lang="en-US" sz="3400" dirty="0" smtClean="0"/>
              <a:t>Founded in 1984 to organize DC-area evaluators</a:t>
            </a:r>
          </a:p>
          <a:p>
            <a:endParaRPr lang="en-US" sz="3400" dirty="0" smtClean="0"/>
          </a:p>
          <a:p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Mission:  </a:t>
            </a:r>
            <a:r>
              <a:rPr lang="en-US" sz="3400" dirty="0" smtClean="0"/>
              <a:t>“devoted to fostering state-of-the-art knowledge and information sharing about evaluation”</a:t>
            </a:r>
          </a:p>
          <a:p>
            <a:endParaRPr lang="en-US" sz="3400" dirty="0" smtClean="0"/>
          </a:p>
          <a:p>
            <a:r>
              <a:rPr lang="en-US" sz="3400" dirty="0" smtClean="0"/>
              <a:t>In 1984 there were 12 members;  </a:t>
            </a:r>
            <a:br>
              <a:rPr lang="en-US" sz="3400" dirty="0" smtClean="0"/>
            </a:br>
            <a:r>
              <a:rPr lang="en-US" sz="3400" dirty="0" smtClean="0"/>
              <a:t>In 2016, there are </a:t>
            </a:r>
            <a:r>
              <a:rPr lang="en-US" sz="3400" dirty="0" smtClean="0">
                <a:solidFill>
                  <a:schemeClr val="accent2">
                    <a:lumMod val="75000"/>
                  </a:schemeClr>
                </a:solidFill>
              </a:rPr>
              <a:t>~250 members.</a:t>
            </a:r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1900" dirty="0" smtClean="0"/>
          </a:p>
          <a:p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8D48E7E1-236B-4290-AFE7-F83A0452C8B7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340475"/>
            <a:ext cx="2133600" cy="365125"/>
          </a:xfrm>
        </p:spPr>
        <p:txBody>
          <a:bodyPr/>
          <a:lstStyle/>
          <a:p>
            <a:r>
              <a:rPr lang="en-US" dirty="0" smtClean="0"/>
              <a:t>@WASHEVAL</a:t>
            </a:r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590800" y="6324601"/>
            <a:ext cx="5105400" cy="381000"/>
          </a:xfrm>
        </p:spPr>
        <p:txBody>
          <a:bodyPr/>
          <a:lstStyle/>
          <a:p>
            <a:r>
              <a:rPr lang="en-US" dirty="0" smtClean="0"/>
              <a:t>Evaluation Collaboration for 30+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4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</a:rPr>
              <a:t>WashEval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Membership Overview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010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92% of WE members live in the DC Metro Area:</a:t>
            </a:r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2800" dirty="0" smtClean="0"/>
          </a:p>
          <a:p>
            <a:r>
              <a:rPr lang="en-US" sz="2800" dirty="0" smtClean="0"/>
              <a:t>Distributed across the 3 states:</a:t>
            </a:r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1900" dirty="0" smtClean="0"/>
          </a:p>
          <a:p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8D48E7E1-236B-4290-AFE7-F83A0452C8B7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340475"/>
            <a:ext cx="2133600" cy="365125"/>
          </a:xfrm>
        </p:spPr>
        <p:txBody>
          <a:bodyPr/>
          <a:lstStyle/>
          <a:p>
            <a:r>
              <a:rPr lang="en-US" dirty="0" smtClean="0"/>
              <a:t>@WASHEVAL</a:t>
            </a:r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590800" y="6324601"/>
            <a:ext cx="5105400" cy="381000"/>
          </a:xfrm>
        </p:spPr>
        <p:txBody>
          <a:bodyPr/>
          <a:lstStyle/>
          <a:p>
            <a:r>
              <a:rPr lang="en-US" dirty="0" smtClean="0"/>
              <a:t>Evaluation Collaboration for 30+ Years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495800"/>
            <a:ext cx="3962400" cy="114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362200" y="5486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DC: 36%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54980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VA: 28%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5486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MD: 28%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43800" y="5638800"/>
            <a:ext cx="1371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(Analysis of Members from 9/2015-9/2016)</a:t>
            </a:r>
            <a:endParaRPr lang="en-US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752600"/>
            <a:ext cx="302743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94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</a:rPr>
              <a:t>WashEval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Membership Overview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47244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But WE also has members in 16 states. </a:t>
            </a:r>
            <a:endParaRPr lang="en-US" sz="3000" dirty="0" smtClean="0"/>
          </a:p>
          <a:p>
            <a:endParaRPr lang="en-US" sz="3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1900" dirty="0" smtClean="0"/>
          </a:p>
          <a:p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8D48E7E1-236B-4290-AFE7-F83A0452C8B7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340475"/>
            <a:ext cx="2133600" cy="365125"/>
          </a:xfrm>
        </p:spPr>
        <p:txBody>
          <a:bodyPr/>
          <a:lstStyle/>
          <a:p>
            <a:r>
              <a:rPr lang="en-US" dirty="0" smtClean="0"/>
              <a:t>@WASHEVAL</a:t>
            </a:r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590800" y="6324601"/>
            <a:ext cx="5105400" cy="381000"/>
          </a:xfrm>
        </p:spPr>
        <p:txBody>
          <a:bodyPr/>
          <a:lstStyle/>
          <a:p>
            <a:r>
              <a:rPr lang="en-US" dirty="0" smtClean="0"/>
              <a:t>Evaluation Collaboration for 30+ Years</a:t>
            </a:r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082737"/>
            <a:ext cx="7255316" cy="39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94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How does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</a:rPr>
              <a:t>WashEval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Sustain Members?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01000" cy="4953000"/>
          </a:xfrm>
        </p:spPr>
        <p:txBody>
          <a:bodyPr>
            <a:normAutofit/>
          </a:bodyPr>
          <a:lstStyle/>
          <a:p>
            <a:endParaRPr lang="en-US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Offer a Wide Range of Professional Member Benefits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Sponsor Events that Align with Member Interests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Provide Mix of Volunteer Opportunities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endParaRPr lang="en-US" sz="3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1900" dirty="0" smtClean="0"/>
          </a:p>
          <a:p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8D48E7E1-236B-4290-AFE7-F83A0452C8B7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340475"/>
            <a:ext cx="2133600" cy="365125"/>
          </a:xfrm>
        </p:spPr>
        <p:txBody>
          <a:bodyPr/>
          <a:lstStyle/>
          <a:p>
            <a:r>
              <a:rPr lang="en-US" dirty="0" smtClean="0"/>
              <a:t>@WASHEVAL</a:t>
            </a:r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590800" y="6324601"/>
            <a:ext cx="5105400" cy="381000"/>
          </a:xfrm>
        </p:spPr>
        <p:txBody>
          <a:bodyPr/>
          <a:lstStyle/>
          <a:p>
            <a:r>
              <a:rPr lang="en-US" dirty="0" smtClean="0"/>
              <a:t>Evaluation Collaboration for 30+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4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Sample of @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</a:rPr>
              <a:t>WashEval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Member Benefits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01000" cy="4953000"/>
          </a:xfrm>
        </p:spPr>
        <p:txBody>
          <a:bodyPr>
            <a:normAutofit fontScale="92500" lnSpcReduction="20000"/>
          </a:bodyPr>
          <a:lstStyle/>
          <a:p>
            <a:endParaRPr lang="en-US" sz="3400" dirty="0" smtClean="0"/>
          </a:p>
          <a:p>
            <a:pPr marL="514350" indent="-514350"/>
            <a:r>
              <a:rPr lang="en-US" sz="3400" dirty="0" smtClean="0"/>
              <a:t>Online networking (website, LinkedIn, Twitter)</a:t>
            </a:r>
          </a:p>
          <a:p>
            <a:pPr marL="514350" indent="-514350"/>
            <a:r>
              <a:rPr lang="en-US" sz="3400" dirty="0" smtClean="0"/>
              <a:t>Email digests with employment &amp; contract opportunities</a:t>
            </a:r>
          </a:p>
          <a:p>
            <a:pPr marL="514350" indent="-514350"/>
            <a:r>
              <a:rPr lang="en-US" sz="3400" dirty="0" smtClean="0"/>
              <a:t>Access to members-only director</a:t>
            </a:r>
          </a:p>
          <a:p>
            <a:pPr marL="514350" indent="-514350"/>
            <a:r>
              <a:rPr lang="en-US" sz="3400" dirty="0" smtClean="0"/>
              <a:t>Discounted or free admission to events</a:t>
            </a:r>
          </a:p>
          <a:p>
            <a:pPr marL="514350" indent="-514350"/>
            <a:r>
              <a:rPr lang="en-US" sz="3400" dirty="0" smtClean="0"/>
              <a:t>Social events such as happy hours, dinners, and holiday parties</a:t>
            </a:r>
          </a:p>
          <a:p>
            <a:pPr marL="514350" indent="-514350"/>
            <a:r>
              <a:rPr lang="en-US" sz="3400" dirty="0" smtClean="0"/>
              <a:t>Learning opportunities through seminars and professional development events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endParaRPr lang="en-US" sz="3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1900" dirty="0" smtClean="0"/>
          </a:p>
          <a:p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8D48E7E1-236B-4290-AFE7-F83A0452C8B7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340475"/>
            <a:ext cx="2133600" cy="365125"/>
          </a:xfrm>
        </p:spPr>
        <p:txBody>
          <a:bodyPr/>
          <a:lstStyle/>
          <a:p>
            <a:r>
              <a:rPr lang="en-US" dirty="0" smtClean="0"/>
              <a:t>@WASHEVAL</a:t>
            </a:r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590800" y="6324601"/>
            <a:ext cx="5105400" cy="381000"/>
          </a:xfrm>
        </p:spPr>
        <p:txBody>
          <a:bodyPr/>
          <a:lstStyle/>
          <a:p>
            <a:r>
              <a:rPr lang="en-US" dirty="0" smtClean="0"/>
              <a:t>Evaluation Collaboration for 30+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4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@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</a:rPr>
              <a:t>WashEval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Events are Targeted at Members’ Diverse Backgrounds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01000" cy="4953000"/>
          </a:xfrm>
        </p:spPr>
        <p:txBody>
          <a:bodyPr>
            <a:normAutofit fontScale="92500" lnSpcReduction="10000"/>
          </a:bodyPr>
          <a:lstStyle/>
          <a:p>
            <a:endParaRPr lang="en-US" sz="3400" dirty="0" smtClean="0"/>
          </a:p>
          <a:p>
            <a:r>
              <a:rPr lang="en-US" sz="3400" dirty="0" smtClean="0"/>
              <a:t>Member professions:</a:t>
            </a:r>
          </a:p>
          <a:p>
            <a:pPr lvl="1"/>
            <a:r>
              <a:rPr lang="en-US" sz="3000" dirty="0" smtClean="0"/>
              <a:t>40% government</a:t>
            </a:r>
          </a:p>
          <a:p>
            <a:pPr lvl="1"/>
            <a:r>
              <a:rPr lang="en-US" sz="3000" dirty="0" smtClean="0"/>
              <a:t>20% academia</a:t>
            </a:r>
          </a:p>
          <a:p>
            <a:pPr lvl="1"/>
            <a:r>
              <a:rPr lang="en-US" sz="3000" dirty="0" smtClean="0"/>
              <a:t>18% self-employed</a:t>
            </a:r>
          </a:p>
          <a:p>
            <a:pPr lvl="1"/>
            <a:r>
              <a:rPr lang="en-US" sz="3000" dirty="0" smtClean="0"/>
              <a:t>12% NGOs</a:t>
            </a:r>
          </a:p>
          <a:p>
            <a:pPr lvl="1"/>
            <a:r>
              <a:rPr lang="en-US" sz="3000" dirty="0" smtClean="0"/>
              <a:t>10% Private</a:t>
            </a:r>
          </a:p>
          <a:p>
            <a:pPr lvl="1"/>
            <a:endParaRPr lang="en-US" sz="3000" dirty="0" smtClean="0"/>
          </a:p>
          <a:p>
            <a:r>
              <a:rPr lang="en-US" sz="3400" dirty="0" smtClean="0"/>
              <a:t>DC-base means many members are connected to are working in government</a:t>
            </a:r>
          </a:p>
          <a:p>
            <a:endParaRPr lang="en-US" sz="3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1900" dirty="0" smtClean="0"/>
          </a:p>
          <a:p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8D48E7E1-236B-4290-AFE7-F83A0452C8B7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340475"/>
            <a:ext cx="2133600" cy="365125"/>
          </a:xfrm>
        </p:spPr>
        <p:txBody>
          <a:bodyPr/>
          <a:lstStyle/>
          <a:p>
            <a:r>
              <a:rPr lang="en-US" dirty="0" smtClean="0"/>
              <a:t>@WASHEVAL</a:t>
            </a:r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590800" y="6324601"/>
            <a:ext cx="5105400" cy="381000"/>
          </a:xfrm>
        </p:spPr>
        <p:txBody>
          <a:bodyPr/>
          <a:lstStyle/>
          <a:p>
            <a:r>
              <a:rPr lang="en-US" dirty="0" smtClean="0"/>
              <a:t>Evaluation Collaboration for 30+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4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DC Proximity Relates to Types of Events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01000" cy="4953000"/>
          </a:xfrm>
        </p:spPr>
        <p:txBody>
          <a:bodyPr>
            <a:normAutofit fontScale="92500" lnSpcReduction="20000"/>
          </a:bodyPr>
          <a:lstStyle/>
          <a:p>
            <a:endParaRPr lang="en-US" sz="3400" dirty="0" smtClean="0"/>
          </a:p>
          <a:p>
            <a:r>
              <a:rPr lang="en-US" sz="3400" dirty="0" smtClean="0"/>
              <a:t>WE is able to arrange for government and international NGO speakers at many seminars. </a:t>
            </a:r>
            <a:br>
              <a:rPr lang="en-US" sz="3400" dirty="0" smtClean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For example:</a:t>
            </a:r>
          </a:p>
          <a:p>
            <a:pPr lvl="1"/>
            <a:r>
              <a:rPr lang="en-US" sz="3000" dirty="0" smtClean="0"/>
              <a:t>Census Bureau staff on data linkage systems for evaluation</a:t>
            </a:r>
          </a:p>
          <a:p>
            <a:pPr lvl="1"/>
            <a:r>
              <a:rPr lang="en-US" sz="3000" dirty="0" smtClean="0"/>
              <a:t>Labor and OMB staff on Pay for Success models</a:t>
            </a:r>
          </a:p>
          <a:p>
            <a:pPr lvl="1"/>
            <a:r>
              <a:rPr lang="en-US" sz="3000" dirty="0" smtClean="0"/>
              <a:t>GAO staff on GPRA Modernization</a:t>
            </a:r>
          </a:p>
          <a:p>
            <a:pPr lvl="1"/>
            <a:r>
              <a:rPr lang="en-US" sz="3000" dirty="0" smtClean="0"/>
              <a:t>World Bank staff on international evaluation programs</a:t>
            </a:r>
          </a:p>
          <a:p>
            <a:endParaRPr lang="en-US" sz="3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1900" dirty="0" smtClean="0"/>
          </a:p>
          <a:p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8D48E7E1-236B-4290-AFE7-F83A0452C8B7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340475"/>
            <a:ext cx="2133600" cy="365125"/>
          </a:xfrm>
        </p:spPr>
        <p:txBody>
          <a:bodyPr/>
          <a:lstStyle/>
          <a:p>
            <a:r>
              <a:rPr lang="en-US" dirty="0" smtClean="0"/>
              <a:t>@WASHEVAL</a:t>
            </a:r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590800" y="6324601"/>
            <a:ext cx="5105400" cy="381000"/>
          </a:xfrm>
        </p:spPr>
        <p:txBody>
          <a:bodyPr/>
          <a:lstStyle/>
          <a:p>
            <a:r>
              <a:rPr lang="en-US" dirty="0" smtClean="0"/>
              <a:t>Evaluation Collaboration for 30+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4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Spread Workload with </a:t>
            </a:r>
            <a:b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Volunteer Opportunities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01000" cy="4953000"/>
          </a:xfrm>
        </p:spPr>
        <p:txBody>
          <a:bodyPr>
            <a:normAutofit fontScale="85000" lnSpcReduction="20000"/>
          </a:bodyPr>
          <a:lstStyle/>
          <a:p>
            <a:endParaRPr lang="en-US" sz="1500" dirty="0" smtClean="0"/>
          </a:p>
          <a:p>
            <a:r>
              <a:rPr lang="en-US" sz="3400" dirty="0" smtClean="0"/>
              <a:t>Volunteers are critical to the success, and ensuring no single volunteer is over-committed with WE responsibilities</a:t>
            </a:r>
          </a:p>
          <a:p>
            <a:endParaRPr lang="en-US" sz="1300" dirty="0" smtClean="0"/>
          </a:p>
          <a:p>
            <a:r>
              <a:rPr lang="en-US" sz="3400" dirty="0" smtClean="0"/>
              <a:t>Currently an eight member Board of Directors with numerous other responsibilities spread among committees.  </a:t>
            </a:r>
            <a:br>
              <a:rPr lang="en-US" sz="3400" dirty="0" smtClean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For example:</a:t>
            </a:r>
          </a:p>
          <a:p>
            <a:pPr lvl="1"/>
            <a:r>
              <a:rPr lang="en-US" sz="2600" dirty="0" smtClean="0"/>
              <a:t>Social media coordinator</a:t>
            </a:r>
          </a:p>
          <a:p>
            <a:pPr lvl="1"/>
            <a:r>
              <a:rPr lang="en-US" sz="2600" dirty="0" smtClean="0"/>
              <a:t>Website manager</a:t>
            </a:r>
          </a:p>
          <a:p>
            <a:pPr lvl="1"/>
            <a:r>
              <a:rPr lang="en-US" sz="2600" dirty="0" smtClean="0"/>
              <a:t>Mentor lead</a:t>
            </a:r>
          </a:p>
          <a:p>
            <a:pPr lvl="1"/>
            <a:r>
              <a:rPr lang="en-US" sz="2600" dirty="0" smtClean="0"/>
              <a:t>Member spotlight editor</a:t>
            </a:r>
          </a:p>
          <a:p>
            <a:pPr lvl="1"/>
            <a:endParaRPr lang="en-US" sz="2600" dirty="0" smtClean="0"/>
          </a:p>
          <a:p>
            <a:endParaRPr lang="en-US" sz="3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1900" dirty="0" smtClean="0"/>
          </a:p>
          <a:p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8D48E7E1-236B-4290-AFE7-F83A0452C8B7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340475"/>
            <a:ext cx="2133600" cy="365125"/>
          </a:xfrm>
        </p:spPr>
        <p:txBody>
          <a:bodyPr/>
          <a:lstStyle/>
          <a:p>
            <a:r>
              <a:rPr lang="en-US" dirty="0" smtClean="0"/>
              <a:t>@WASHEVAL</a:t>
            </a:r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590800" y="6324601"/>
            <a:ext cx="5105400" cy="381000"/>
          </a:xfrm>
        </p:spPr>
        <p:txBody>
          <a:bodyPr/>
          <a:lstStyle/>
          <a:p>
            <a:r>
              <a:rPr lang="en-US" dirty="0" smtClean="0"/>
              <a:t>Evaluation Collaboration for 30+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4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4793</TotalTime>
  <Words>515</Words>
  <Application>Microsoft Office PowerPoint</Application>
  <PresentationFormat>On-screen Show (4:3)</PresentationFormat>
  <Paragraphs>190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Brief WashEval History</vt:lpstr>
      <vt:lpstr>WashEval Membership Overview</vt:lpstr>
      <vt:lpstr>WashEval Membership Overview</vt:lpstr>
      <vt:lpstr>How does WashEval Sustain Members?</vt:lpstr>
      <vt:lpstr>Sample of @WashEval Member Benefits</vt:lpstr>
      <vt:lpstr>@WashEval Events are Targeted at Members’ Diverse Backgrounds</vt:lpstr>
      <vt:lpstr>DC Proximity Relates to Types of Events</vt:lpstr>
      <vt:lpstr>Spread Workload with  Volunteer Opportunities</vt:lpstr>
      <vt:lpstr>Thank you!</vt:lpstr>
    </vt:vector>
  </TitlesOfParts>
  <Company>Washington Evaluators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@WashEval 30+ Years of Collaboration</dc:title>
  <dc:creator>Nick Hart</dc:creator>
  <cp:lastModifiedBy>David J Bernstein</cp:lastModifiedBy>
  <cp:revision>252</cp:revision>
  <cp:lastPrinted>2015-11-10T22:03:20Z</cp:lastPrinted>
  <dcterms:created xsi:type="dcterms:W3CDTF">2012-10-30T20:58:20Z</dcterms:created>
  <dcterms:modified xsi:type="dcterms:W3CDTF">2016-10-24T15:40:49Z</dcterms:modified>
</cp:coreProperties>
</file>