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91" r:id="rId4"/>
    <p:sldId id="290" r:id="rId5"/>
    <p:sldId id="272" r:id="rId6"/>
    <p:sldId id="271" r:id="rId7"/>
    <p:sldId id="273" r:id="rId8"/>
    <p:sldId id="289" r:id="rId9"/>
    <p:sldId id="266" r:id="rId10"/>
    <p:sldId id="280" r:id="rId11"/>
    <p:sldId id="292" r:id="rId12"/>
    <p:sldId id="279" r:id="rId13"/>
    <p:sldId id="288" r:id="rId14"/>
    <p:sldId id="283" r:id="rId15"/>
    <p:sldId id="282" r:id="rId16"/>
    <p:sldId id="286" r:id="rId17"/>
    <p:sldId id="275" r:id="rId18"/>
    <p:sldId id="270" r:id="rId19"/>
    <p:sldId id="287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08"/>
    <p:restoredTop sz="94433"/>
  </p:normalViewPr>
  <p:slideViewPr>
    <p:cSldViewPr>
      <p:cViewPr varScale="1">
        <p:scale>
          <a:sx n="77" d="100"/>
          <a:sy n="77" d="100"/>
        </p:scale>
        <p:origin x="21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8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17DC7-0425-A443-94CB-A74673AC17E5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CE5D0-25C1-AB43-A8E7-CC75AC99C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health, safety, and well-being of commercial fishermen and their families are typically forgotten. </a:t>
            </a:r>
          </a:p>
          <a:p>
            <a:endParaRPr lang="en-US" dirty="0"/>
          </a:p>
          <a:p>
            <a:r>
              <a:rPr lang="en-US" dirty="0" smtClean="0"/>
              <a:t>My name is Gretchen Biesecker. I proudly lead the internal evaluation work of Fishing Partnership Support Services as a long-term external </a:t>
            </a:r>
            <a:r>
              <a:rPr lang="en-US" dirty="0" smtClean="0"/>
              <a:t>consultant.</a:t>
            </a:r>
            <a:endParaRPr lang="en-US" dirty="0" smtClean="0">
              <a:effectLst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E5D0-25C1-AB43-A8E7-CC75AC99CB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13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Empathy is core to the design of our evaluation activities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So in our design, we put ourselves in each other’s </a:t>
            </a:r>
            <a:r>
              <a:rPr lang="en-US" dirty="0" smtClean="0"/>
              <a:t>shoes.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In this photo I’m </a:t>
            </a:r>
            <a:r>
              <a:rPr lang="en-US" dirty="0" smtClean="0"/>
              <a:t>not in shoes </a:t>
            </a:r>
            <a:r>
              <a:rPr lang="en-US" dirty="0" smtClean="0">
                <a:sym typeface="Wingdings"/>
              </a:rPr>
              <a:t> I’m </a:t>
            </a:r>
            <a:r>
              <a:rPr lang="en-US" dirty="0" smtClean="0"/>
              <a:t>taking </a:t>
            </a:r>
            <a:r>
              <a:rPr lang="en-US" dirty="0"/>
              <a:t>off an immersion suit, right after jumping in the water </a:t>
            </a:r>
            <a:r>
              <a:rPr lang="en-US" dirty="0" smtClean="0"/>
              <a:t>when I joined a full </a:t>
            </a:r>
            <a:r>
              <a:rPr lang="en-US" dirty="0"/>
              <a:t>safety training with 40 </a:t>
            </a:r>
            <a:r>
              <a:rPr lang="en-US" dirty="0" smtClean="0"/>
              <a:t>fishermen.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E5D0-25C1-AB43-A8E7-CC75AC99CB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64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Journey maps are a design tool to walk through a process through the perspective of each person </a:t>
            </a:r>
            <a:r>
              <a:rPr lang="en-US" dirty="0" smtClean="0"/>
              <a:t>involved.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We collect lots of data at multiple points in safety training so we recently used journey maps to improve that </a:t>
            </a:r>
            <a:r>
              <a:rPr lang="en-US" dirty="0" smtClean="0"/>
              <a:t>process.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E5D0-25C1-AB43-A8E7-CC75AC99CB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8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6750"/>
            <a:ext cx="5486400" cy="3600450"/>
          </a:xfrm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To evaluate and learn across FP activities, we use a range of methods including the ones </a:t>
            </a:r>
            <a:r>
              <a:rPr lang="en-US"/>
              <a:t>shown </a:t>
            </a:r>
            <a:r>
              <a:rPr lang="en-US" smtClean="0"/>
              <a:t>here.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As one example, surveys at safety trainings and other learning events measure increases in knowledge, changes in attitudes, and participant satisfaction.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E5D0-25C1-AB43-A8E7-CC75AC99CB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2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How do we use all this data?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Well, it help us to do the things you see here. I will say that one of the biggest challenges is our reporting. For our state and federal grants, we are often required to submit weekly reports, and that can be grueling.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Assess needs and community interests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Assist families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Obtain feedback for continuous improvement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Measure and monitor performance against goals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Inform community health occupational health research and navigation work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Report to funders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E5D0-25C1-AB43-A8E7-CC75AC99CB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3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Fortunately, we have </a:t>
            </a:r>
            <a:r>
              <a:rPr lang="en-US" dirty="0"/>
              <a:t>a cloud-based database, built on a Salesforce platform to track and measure performance, relationships, </a:t>
            </a:r>
            <a:r>
              <a:rPr lang="en-US" dirty="0" smtClean="0"/>
              <a:t>activities/outputs.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Navigators enter data close to real-time, while juggling other activities. 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And there can be Tensions between attention to data quality and focusing on direct service to families.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E5D0-25C1-AB43-A8E7-CC75AC99CB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11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So, we work hard to make the data </a:t>
            </a:r>
            <a:r>
              <a:rPr lang="en-US" dirty="0" smtClean="0"/>
              <a:t>meaningful.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We break down goals into actionable </a:t>
            </a:r>
            <a:r>
              <a:rPr lang="en-US" dirty="0" smtClean="0"/>
              <a:t>guidance.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And we try to design our internal data reviews to be fun and </a:t>
            </a:r>
            <a:r>
              <a:rPr lang="en-US" dirty="0" smtClean="0"/>
              <a:t>motivating.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This is an example from the spring, when we broke down an annual goal into what each Navigator needed to do per </a:t>
            </a:r>
            <a:r>
              <a:rPr lang="en-US" dirty="0" smtClean="0"/>
              <a:t>week.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E5D0-25C1-AB43-A8E7-CC75AC99CB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Some of the data that FP collects and analyzes is not yet common among similar programs.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 For instance, FP determined that it takes 4 phone calls and 2 meetings on average to enroll one consumer in health care coverage.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For this and other work, FP won a state award this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E5D0-25C1-AB43-A8E7-CC75AC99CB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22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But our work is not </a:t>
            </a:r>
            <a:r>
              <a:rPr lang="en-US" dirty="0" smtClean="0"/>
              <a:t>done…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In the last 5 years, the rate of opioid overdose deaths in Massachusetts was more than twice the national average.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Commercial fishermen are at especially high risk due to occupational injuries, isolation, stress, and poverty.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E5D0-25C1-AB43-A8E7-CC75AC99CB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77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FP is responding to this need, working with fishing communities, public health officials, and universities. We are piloting several new initiatives, including training boat captains and their crews on how to administer </a:t>
            </a:r>
            <a:r>
              <a:rPr lang="en-US" dirty="0" err="1"/>
              <a:t>Narcan</a:t>
            </a:r>
            <a:r>
              <a:rPr lang="en-US" dirty="0"/>
              <a:t> in case of opioid overdose</a:t>
            </a:r>
          </a:p>
          <a:p>
            <a:pPr lvl="1"/>
            <a:r>
              <a:rPr lang="en-US" dirty="0"/>
              <a:t>Motivational interviewing and peer listening</a:t>
            </a:r>
          </a:p>
          <a:p>
            <a:pPr lvl="1"/>
            <a:r>
              <a:rPr lang="en-US" dirty="0"/>
              <a:t>Women’s wellness</a:t>
            </a:r>
          </a:p>
          <a:p>
            <a:pPr lvl="1"/>
            <a:r>
              <a:rPr lang="en-US" dirty="0" err="1"/>
              <a:t>Narcan</a:t>
            </a:r>
            <a:r>
              <a:rPr lang="en-US" dirty="0"/>
              <a:t> training on fishing vessels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E5D0-25C1-AB43-A8E7-CC75AC99CB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58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FP’s work and learning is rippling out. </a:t>
            </a:r>
          </a:p>
          <a:p>
            <a:r>
              <a:rPr lang="en-US" dirty="0"/>
              <a:t>They developed the first safety training manual and are fielding requests for it as far as Iceland</a:t>
            </a:r>
          </a:p>
          <a:p>
            <a:r>
              <a:rPr lang="en-US" dirty="0"/>
              <a:t>Our data on what it takes to get people insured and help them stay insured have been useful to other programs.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E5D0-25C1-AB43-A8E7-CC75AC99CB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8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Fishing is the most dangerous job in the </a:t>
            </a:r>
            <a:r>
              <a:rPr lang="en-US" dirty="0" smtClean="0"/>
              <a:t>country.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 err="1"/>
              <a:t>Groundfishermen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37 times more likely to die on the job than a police officer.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There are over 19,000 fishing households in New </a:t>
            </a:r>
            <a:r>
              <a:rPr lang="en-US" dirty="0" smtClean="0"/>
              <a:t>England.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761413"/>
            <a:ext cx="2971800" cy="458787"/>
          </a:xfrm>
        </p:spPr>
        <p:txBody>
          <a:bodyPr/>
          <a:lstStyle/>
          <a:p>
            <a:fld id="{966CE5D0-25C1-AB43-A8E7-CC75AC99CB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1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As an evaluator, I feel incredibly fortunate to get to work with such caring and committed people and to explore a new world to me, with a new set of design challenges.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Thank you for hearing our story today, and please be in touch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E5D0-25C1-AB43-A8E7-CC75AC99CB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FP began as an insurance provider to fishermen and their </a:t>
            </a:r>
            <a:r>
              <a:rPr lang="en-US" dirty="0" smtClean="0"/>
              <a:t>families.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Their work </a:t>
            </a:r>
            <a:r>
              <a:rPr lang="en-US" dirty="0" smtClean="0"/>
              <a:t>helped inform </a:t>
            </a:r>
            <a:r>
              <a:rPr lang="en-US" dirty="0"/>
              <a:t>the Affordable Care </a:t>
            </a:r>
            <a:r>
              <a:rPr lang="en-US" dirty="0" smtClean="0"/>
              <a:t>Act.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Today, they are an innovative non-profit in New England, serving the most critical needs of the fishing </a:t>
            </a:r>
            <a:r>
              <a:rPr lang="en-US" dirty="0" smtClean="0"/>
              <a:t>community.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E5D0-25C1-AB43-A8E7-CC75AC99CB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1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In line with best practices in community </a:t>
            </a:r>
            <a:r>
              <a:rPr lang="en-US" dirty="0" smtClean="0"/>
              <a:t>health, the </a:t>
            </a:r>
            <a:r>
              <a:rPr lang="en-US" dirty="0"/>
              <a:t>model employs and trains trusted women from the fishing community as health workers, with offices located </a:t>
            </a:r>
            <a:r>
              <a:rPr lang="en-US" dirty="0" err="1" smtClean="0"/>
              <a:t>harborside</a:t>
            </a:r>
            <a:r>
              <a:rPr lang="en-US" dirty="0" smtClean="0"/>
              <a:t>.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They are the wives and daughters of generations of </a:t>
            </a:r>
            <a:r>
              <a:rPr lang="en-US" dirty="0" smtClean="0"/>
              <a:t>fishermen.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E5D0-25C1-AB43-A8E7-CC75AC99CB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They help families to obtain and keep health </a:t>
            </a:r>
            <a:r>
              <a:rPr lang="en-US" dirty="0" smtClean="0"/>
              <a:t>insurance.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Families’ incomes fluctuate greatly so the system can be especially hard to </a:t>
            </a:r>
            <a:r>
              <a:rPr lang="en-US" dirty="0" smtClean="0"/>
              <a:t>navigate.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And they brings other interventions like vaccines and dental screenings to the docks.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E5D0-25C1-AB43-A8E7-CC75AC99CB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But due to the dangers of the job, FP does more.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Many deaths and injuries can be prevented by hands-on practice and wearing flotations devices on the </a:t>
            </a:r>
            <a:r>
              <a:rPr lang="en-US" dirty="0" smtClean="0"/>
              <a:t>job.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Until </a:t>
            </a:r>
            <a:r>
              <a:rPr lang="en-US" dirty="0" smtClean="0"/>
              <a:t>recently, </a:t>
            </a:r>
            <a:r>
              <a:rPr lang="en-US" dirty="0"/>
              <a:t>most fishermen in New England received no training on how to handle emergency situations.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E5D0-25C1-AB43-A8E7-CC75AC99CB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Fishermen who lost multiple friends to drowning deaths decided to take action and partnered with FP.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Together they replicated trainings that had begun in Alaska, where training reduced the number of deaths.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Here’s some of what they </a:t>
            </a:r>
            <a:r>
              <a:rPr lang="en-US" dirty="0" smtClean="0"/>
              <a:t>teach </a:t>
            </a:r>
            <a:r>
              <a:rPr lang="en-US" dirty="0" smtClean="0"/>
              <a:t>(see list of modules on slide).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E5D0-25C1-AB43-A8E7-CC75AC99CB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The fishing workforce is young and old.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It’s rare that either group has ever had hands on practice setting off flares, making mayday calls, or putting out fires.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And like CPR, we hope they never need to use these skills, </a:t>
            </a:r>
            <a:r>
              <a:rPr lang="en-US" dirty="0" smtClean="0"/>
              <a:t>but </a:t>
            </a:r>
            <a:r>
              <a:rPr lang="en-US" dirty="0"/>
              <a:t>in an emergency, the practice is </a:t>
            </a:r>
            <a:r>
              <a:rPr lang="en-US" dirty="0" smtClean="0"/>
              <a:t>critical.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E5D0-25C1-AB43-A8E7-CC75AC99CB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81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So how do we evaluate the work of FP?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Currently we are a team of three—a full time Analyst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And me, an independent consultant who helps set </a:t>
            </a:r>
            <a:r>
              <a:rPr lang="en-US" dirty="0" smtClean="0"/>
              <a:t>our strategy, providing </a:t>
            </a:r>
            <a:r>
              <a:rPr lang="en-US" dirty="0"/>
              <a:t>coaching and capacity-building </a:t>
            </a:r>
            <a:r>
              <a:rPr lang="en-US" dirty="0" smtClean="0"/>
              <a:t>with another member of my </a:t>
            </a:r>
            <a:r>
              <a:rPr lang="en-US" dirty="0" smtClean="0"/>
              <a:t>team.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E5D0-25C1-AB43-A8E7-CC75AC99CB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5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archer10 (Dennis) 78M Views - Creative Commons Attribution-ShareAlike License  https://www.flickr.com/photos/22490717@N02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archer10 (Dennis) 83M Views - Creative Commons Attribution-ShareAlike License  https://www.flickr.com/photos/22490717@N02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  <p:extLst>
      <p:ext uri="{BB962C8B-B14F-4D97-AF65-F5344CB8AC3E}">
        <p14:creationId xmlns:p14="http://schemas.microsoft.com/office/powerpoint/2010/main" val="14866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Calsidyrose - Creative Commons Attribution License  https://www.flickr.com/photos/17557997@N02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  <p:extLst>
      <p:ext uri="{BB962C8B-B14F-4D97-AF65-F5344CB8AC3E}">
        <p14:creationId xmlns:p14="http://schemas.microsoft.com/office/powerpoint/2010/main" val="20665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JD Hancock - Creative Commons Attribution License  https://www.flickr.com/photos/83346641@N00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  <p:extLst>
      <p:ext uri="{BB962C8B-B14F-4D97-AF65-F5344CB8AC3E}">
        <p14:creationId xmlns:p14="http://schemas.microsoft.com/office/powerpoint/2010/main" val="3429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SammCox - Creative Commons Attribution-NonCommercial License  https://www.flickr.com/photos/52755911@N03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  <p:extLst>
      <p:ext uri="{BB962C8B-B14F-4D97-AF65-F5344CB8AC3E}">
        <p14:creationId xmlns:p14="http://schemas.microsoft.com/office/powerpoint/2010/main" val="705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shikeroku - Creative Commons Attribution License  https://www.flickr.com/photos/98633608@N00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  <p:extLst>
      <p:ext uri="{BB962C8B-B14F-4D97-AF65-F5344CB8AC3E}">
        <p14:creationId xmlns:p14="http://schemas.microsoft.com/office/powerpoint/2010/main" val="5640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6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Miquel99 - Creative Commons Attribution-NonCommercial License  https://www.flickr.com/photos/58826912@N05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  <p:extLst>
      <p:ext uri="{BB962C8B-B14F-4D97-AF65-F5344CB8AC3E}">
        <p14:creationId xmlns:p14="http://schemas.microsoft.com/office/powerpoint/2010/main" val="116795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twoblueday - Creative Commons Attribution License  https://www.flickr.com/photos/75224769@N00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  <p:extLst>
      <p:ext uri="{BB962C8B-B14F-4D97-AF65-F5344CB8AC3E}">
        <p14:creationId xmlns:p14="http://schemas.microsoft.com/office/powerpoint/2010/main" val="16419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indi.ca - Creative Commons Attribution License  https://www.flickr.com/photos/85113745@N00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1155</Words>
  <Application>Microsoft Macintosh PowerPoint</Application>
  <PresentationFormat>On-screen Show (4:3)</PresentationFormat>
  <Paragraphs>103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Gretchen Biesecker</cp:lastModifiedBy>
  <cp:revision>48</cp:revision>
  <dcterms:created xsi:type="dcterms:W3CDTF">2016-10-22T20:37:47Z</dcterms:created>
  <dcterms:modified xsi:type="dcterms:W3CDTF">2016-11-07T16:23:38Z</dcterms:modified>
</cp:coreProperties>
</file>