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58" r:id="rId3"/>
    <p:sldId id="259" r:id="rId4"/>
    <p:sldId id="260" r:id="rId5"/>
    <p:sldId id="261" r:id="rId6"/>
    <p:sldId id="265" r:id="rId7"/>
    <p:sldId id="274" r:id="rId8"/>
    <p:sldId id="273" r:id="rId9"/>
    <p:sldId id="275" r:id="rId10"/>
    <p:sldId id="276" r:id="rId11"/>
    <p:sldId id="277" r:id="rId12"/>
    <p:sldId id="278" r:id="rId13"/>
    <p:sldId id="279" r:id="rId14"/>
    <p:sldId id="280" r:id="rId15"/>
    <p:sldId id="281" r:id="rId16"/>
    <p:sldId id="282" r:id="rId17"/>
    <p:sldId id="283" r:id="rId18"/>
    <p:sldId id="271" r:id="rId19"/>
    <p:sldId id="284" r:id="rId20"/>
    <p:sldId id="285" r:id="rId21"/>
    <p:sldId id="286" r:id="rId22"/>
    <p:sldId id="288" r:id="rId2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D330"/>
    <a:srgbClr val="00CC00"/>
    <a:srgbClr val="0C7CD2"/>
    <a:srgbClr val="1F7EE7"/>
    <a:srgbClr val="AE1517"/>
    <a:srgbClr val="CC0000"/>
    <a:srgbClr val="486DA2"/>
    <a:srgbClr val="4F77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p:cViewPr>
        <p:scale>
          <a:sx n="100" d="100"/>
          <a:sy n="100" d="100"/>
        </p:scale>
        <p:origin x="-1206"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8042FD6-1798-498A-ABA0-A4154B6D3FA5}" type="datetimeFigureOut">
              <a:rPr lang="en-US"/>
              <a:pPr>
                <a:defRPr/>
              </a:pPr>
              <a:t>11/2/2011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4E682EE-AF82-4340-A313-914A02E1BA9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D588F2F-FCCA-4027-AFB8-8AFB8AFAC042}" type="datetimeFigureOut">
              <a:rPr lang="en-US"/>
              <a:pPr>
                <a:defRPr/>
              </a:pPr>
              <a:t>11/2/2011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A10A895-CB88-45C9-A529-069DFE184D4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A10A895-CB88-45C9-A529-069DFE184D49}"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owerpointstyle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 name="Text Box 30"/>
          <p:cNvSpPr txBox="1">
            <a:spLocks noChangeArrowheads="1"/>
          </p:cNvSpPr>
          <p:nvPr userDrawn="1"/>
        </p:nvSpPr>
        <p:spPr bwMode="auto">
          <a:xfrm>
            <a:off x="3348038" y="6237288"/>
            <a:ext cx="2457450" cy="366712"/>
          </a:xfrm>
          <a:prstGeom prst="rect">
            <a:avLst/>
          </a:prstGeom>
          <a:noFill/>
          <a:ln w="9525">
            <a:noFill/>
            <a:miter lim="800000"/>
            <a:headEnd/>
            <a:tailEnd/>
          </a:ln>
          <a:effectLst/>
        </p:spPr>
        <p:txBody>
          <a:bodyPr wrap="none">
            <a:spAutoFit/>
          </a:bodyPr>
          <a:lstStyle/>
          <a:p>
            <a:pPr>
              <a:defRPr/>
            </a:pPr>
            <a:r>
              <a:rPr lang="fr-FR" dirty="0">
                <a:hlinkClick r:id="rId13"/>
              </a:rPr>
              <a:t>Powerpoint </a:t>
            </a:r>
            <a:r>
              <a:rPr lang="fr-FR" dirty="0" err="1">
                <a:hlinkClick r:id="rId13"/>
              </a:rPr>
              <a:t>Templates</a:t>
            </a:r>
            <a:endParaRPr lang="fr-FR" dirty="0"/>
          </a:p>
        </p:txBody>
      </p:sp>
      <p:pic>
        <p:nvPicPr>
          <p:cNvPr id="1027" name="Picture 29" descr="7"/>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32" name="Text Box 8"/>
          <p:cNvSpPr txBox="1">
            <a:spLocks noChangeArrowheads="1"/>
          </p:cNvSpPr>
          <p:nvPr userDrawn="1"/>
        </p:nvSpPr>
        <p:spPr bwMode="auto">
          <a:xfrm>
            <a:off x="7962900" y="6375400"/>
            <a:ext cx="1073150" cy="366713"/>
          </a:xfrm>
          <a:prstGeom prst="rect">
            <a:avLst/>
          </a:prstGeom>
          <a:noFill/>
          <a:ln w="9525">
            <a:noFill/>
            <a:miter lim="800000"/>
            <a:headEnd/>
            <a:tailEnd/>
          </a:ln>
          <a:effectLst/>
        </p:spPr>
        <p:txBody>
          <a:bodyPr wrap="none">
            <a:spAutoFit/>
          </a:bodyPr>
          <a:lstStyle/>
          <a:p>
            <a:pPr>
              <a:defRPr/>
            </a:pPr>
            <a:r>
              <a:rPr lang="fr-FR" b="1">
                <a:solidFill>
                  <a:srgbClr val="486DA2"/>
                </a:solidFill>
              </a:rPr>
              <a:t>Page </a:t>
            </a:r>
            <a:fld id="{384C9788-E100-4D1F-BFFF-DEA543A273C6}" type="slidenum">
              <a:rPr lang="fr-FR" b="1">
                <a:solidFill>
                  <a:srgbClr val="486DA2"/>
                </a:solidFill>
              </a:rPr>
              <a:pPr>
                <a:defRPr/>
              </a:pPr>
              <a:t>‹#›</a:t>
            </a:fld>
            <a:endParaRPr lang="fr-FR" b="1">
              <a:solidFill>
                <a:srgbClr val="486DA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5"/>
          <p:cNvSpPr txBox="1">
            <a:spLocks noChangeArrowheads="1"/>
          </p:cNvSpPr>
          <p:nvPr/>
        </p:nvSpPr>
        <p:spPr bwMode="auto">
          <a:xfrm>
            <a:off x="3348038" y="6237288"/>
            <a:ext cx="2457450" cy="366712"/>
          </a:xfrm>
          <a:prstGeom prst="rect">
            <a:avLst/>
          </a:prstGeom>
          <a:noFill/>
          <a:ln w="9525">
            <a:noFill/>
            <a:miter lim="800000"/>
            <a:headEnd/>
            <a:tailEnd/>
          </a:ln>
        </p:spPr>
        <p:txBody>
          <a:bodyPr wrap="none">
            <a:spAutoFit/>
          </a:bodyPr>
          <a:lstStyle/>
          <a:p>
            <a:r>
              <a:rPr lang="fr-FR" dirty="0">
                <a:hlinkClick r:id="rId2"/>
              </a:rPr>
              <a:t>Powerpoint </a:t>
            </a:r>
            <a:r>
              <a:rPr lang="fr-FR" dirty="0" err="1">
                <a:hlinkClick r:id="rId2"/>
              </a:rPr>
              <a:t>Templates</a:t>
            </a:r>
            <a:endParaRPr lang="fr-FR"/>
          </a:p>
        </p:txBody>
      </p:sp>
      <p:pic>
        <p:nvPicPr>
          <p:cNvPr id="2051" name="Picture 24" descr="4"/>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2" name="Text Box 6"/>
          <p:cNvSpPr txBox="1">
            <a:spLocks noChangeArrowheads="1"/>
          </p:cNvSpPr>
          <p:nvPr/>
        </p:nvSpPr>
        <p:spPr bwMode="auto">
          <a:xfrm>
            <a:off x="611188" y="2060849"/>
            <a:ext cx="8207375" cy="4149167"/>
          </a:xfrm>
          <a:prstGeom prst="rect">
            <a:avLst/>
          </a:prstGeom>
          <a:noFill/>
          <a:ln w="9525">
            <a:noFill/>
            <a:miter lim="800000"/>
            <a:headEnd/>
            <a:tailEnd/>
          </a:ln>
        </p:spPr>
        <p:txBody>
          <a:bodyPr wrap="square" lIns="180000" tIns="180000" rIns="180000" bIns="180000">
            <a:spAutoFit/>
          </a:bodyPr>
          <a:lstStyle/>
          <a:p>
            <a:pPr algn="ctr"/>
            <a:endParaRPr lang="en-US" sz="3600" b="1" dirty="0" smtClean="0">
              <a:solidFill>
                <a:srgbClr val="002060"/>
              </a:solidFill>
            </a:endParaRPr>
          </a:p>
          <a:p>
            <a:pPr algn="ctr"/>
            <a:r>
              <a:rPr lang="en-US" sz="3400" b="1" dirty="0" smtClean="0">
                <a:solidFill>
                  <a:srgbClr val="002060"/>
                </a:solidFill>
              </a:rPr>
              <a:t>Character Assessment for School Age Children: A Formative</a:t>
            </a:r>
            <a:br>
              <a:rPr lang="en-US" sz="3400" b="1" dirty="0" smtClean="0">
                <a:solidFill>
                  <a:srgbClr val="002060"/>
                </a:solidFill>
              </a:rPr>
            </a:br>
            <a:r>
              <a:rPr lang="en-US" sz="3400" b="1" dirty="0" smtClean="0">
                <a:solidFill>
                  <a:srgbClr val="002060"/>
                </a:solidFill>
              </a:rPr>
              <a:t>Evaluation </a:t>
            </a:r>
            <a:r>
              <a:rPr lang="en-US" sz="3400" b="1" dirty="0">
                <a:solidFill>
                  <a:srgbClr val="002060"/>
                </a:solidFill>
              </a:rPr>
              <a:t>T</a:t>
            </a:r>
            <a:r>
              <a:rPr lang="en-US" sz="3400" b="1" dirty="0" smtClean="0">
                <a:solidFill>
                  <a:srgbClr val="002060"/>
                </a:solidFill>
              </a:rPr>
              <a:t>ool</a:t>
            </a:r>
          </a:p>
          <a:p>
            <a:pPr algn="ctr"/>
            <a:endParaRPr lang="en-US" sz="3400" b="1" dirty="0">
              <a:solidFill>
                <a:srgbClr val="002060"/>
              </a:solidFill>
            </a:endParaRPr>
          </a:p>
          <a:p>
            <a:pPr algn="ctr"/>
            <a:r>
              <a:rPr lang="en-US" sz="3400" b="1" dirty="0">
                <a:solidFill>
                  <a:srgbClr val="002060"/>
                </a:solidFill>
              </a:rPr>
              <a:t>Leslie K. </a:t>
            </a:r>
            <a:r>
              <a:rPr lang="en-US" sz="3400" b="1" dirty="0" smtClean="0">
                <a:solidFill>
                  <a:srgbClr val="002060"/>
                </a:solidFill>
              </a:rPr>
              <a:t>Grier</a:t>
            </a:r>
            <a:endParaRPr lang="en-US" sz="3400" b="1" dirty="0">
              <a:solidFill>
                <a:srgbClr val="002060"/>
              </a:solidFill>
            </a:endParaRPr>
          </a:p>
          <a:p>
            <a:pPr algn="ctr"/>
            <a:r>
              <a:rPr lang="en-US" sz="3400" b="1" dirty="0">
                <a:solidFill>
                  <a:srgbClr val="002060"/>
                </a:solidFill>
              </a:rPr>
              <a:t>California State University, Fullerton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6"/>
                </a:solidFill>
              </a:rPr>
              <a:t>Results</a:t>
            </a:r>
            <a:endParaRPr lang="en-US" sz="3600" dirty="0">
              <a:solidFill>
                <a:schemeClr val="accent6"/>
              </a:solidFill>
            </a:endParaRPr>
          </a:p>
        </p:txBody>
      </p:sp>
      <p:sp>
        <p:nvSpPr>
          <p:cNvPr id="3" name="Content Placeholder 2"/>
          <p:cNvSpPr>
            <a:spLocks noGrp="1"/>
          </p:cNvSpPr>
          <p:nvPr>
            <p:ph idx="1"/>
          </p:nvPr>
        </p:nvSpPr>
        <p:spPr>
          <a:xfrm>
            <a:off x="1907704" y="1268760"/>
            <a:ext cx="6779096" cy="4857403"/>
          </a:xfrm>
        </p:spPr>
        <p:txBody>
          <a:bodyPr/>
          <a:lstStyle/>
          <a:p>
            <a:pPr>
              <a:buNone/>
            </a:pPr>
            <a:r>
              <a:rPr lang="en-US" sz="2400" dirty="0" smtClean="0">
                <a:solidFill>
                  <a:srgbClr val="0070C0"/>
                </a:solidFill>
                <a:latin typeface="+mn-lt"/>
                <a:ea typeface="+mn-ea"/>
                <a:cs typeface="+mn-cs"/>
              </a:rPr>
              <a:t>The second factor contained 7 items and had an </a:t>
            </a:r>
            <a:r>
              <a:rPr lang="en-US" sz="2400" dirty="0" err="1" smtClean="0">
                <a:solidFill>
                  <a:srgbClr val="0070C0"/>
                </a:solidFill>
                <a:latin typeface="+mn-lt"/>
                <a:ea typeface="+mn-ea"/>
                <a:cs typeface="+mn-cs"/>
              </a:rPr>
              <a:t>eigenvalue</a:t>
            </a:r>
            <a:r>
              <a:rPr lang="en-US" sz="2400" dirty="0" smtClean="0">
                <a:solidFill>
                  <a:srgbClr val="0070C0"/>
                </a:solidFill>
                <a:latin typeface="+mn-lt"/>
                <a:ea typeface="+mn-ea"/>
                <a:cs typeface="+mn-cs"/>
              </a:rPr>
              <a:t> of 2.57 and accounted for 16.05% of the variance. These items appeared to represent a construct reflecting “moral engagement.” Sample items included “this child shows concern for the needs of others” and “this child volunteers to help out with tasks when help is needed.” No other factors in the rotated solution resulted in an </a:t>
            </a:r>
            <a:r>
              <a:rPr lang="en-US" sz="2400" dirty="0" err="1" smtClean="0">
                <a:solidFill>
                  <a:srgbClr val="0070C0"/>
                </a:solidFill>
                <a:latin typeface="+mn-lt"/>
                <a:ea typeface="+mn-ea"/>
                <a:cs typeface="+mn-cs"/>
              </a:rPr>
              <a:t>eigenvalue</a:t>
            </a:r>
            <a:r>
              <a:rPr lang="en-US" sz="2400" dirty="0" smtClean="0">
                <a:solidFill>
                  <a:srgbClr val="0070C0"/>
                </a:solidFill>
                <a:latin typeface="+mn-lt"/>
                <a:ea typeface="+mn-ea"/>
                <a:cs typeface="+mn-cs"/>
              </a:rPr>
              <a:t> of 1 or greater. </a:t>
            </a:r>
            <a:endParaRPr lang="en-US" sz="2400" dirty="0" smtClean="0">
              <a:solidFill>
                <a:srgbClr val="0070C0"/>
              </a:solidFill>
            </a:endParaRP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nvPr>
        </p:nvGraphicFramePr>
        <p:xfrm>
          <a:off x="1691680" y="116632"/>
          <a:ext cx="6120681" cy="6616160"/>
        </p:xfrm>
        <a:graphic>
          <a:graphicData uri="http://schemas.openxmlformats.org/drawingml/2006/table">
            <a:tbl>
              <a:tblPr firstRow="1" bandRow="1">
                <a:tableStyleId>{5C22544A-7EE6-4342-B048-85BDC9FD1C3A}</a:tableStyleId>
              </a:tblPr>
              <a:tblGrid>
                <a:gridCol w="3196283"/>
                <a:gridCol w="1292114"/>
                <a:gridCol w="1632284"/>
              </a:tblGrid>
              <a:tr h="806362">
                <a:tc>
                  <a:txBody>
                    <a:bodyPr/>
                    <a:lstStyle/>
                    <a:p>
                      <a:r>
                        <a:rPr lang="en-US" sz="1600" dirty="0" smtClean="0">
                          <a:solidFill>
                            <a:srgbClr val="002060"/>
                          </a:solidFill>
                        </a:rPr>
                        <a:t>Anti-social Items</a:t>
                      </a:r>
                      <a:endParaRPr lang="en-US" sz="1600" dirty="0">
                        <a:solidFill>
                          <a:srgbClr val="002060"/>
                        </a:solidFill>
                      </a:endParaRPr>
                    </a:p>
                  </a:txBody>
                  <a:tcPr/>
                </a:tc>
                <a:tc>
                  <a:txBody>
                    <a:bodyPr/>
                    <a:lstStyle/>
                    <a:p>
                      <a:r>
                        <a:rPr lang="en-US" sz="1600" dirty="0" smtClean="0">
                          <a:solidFill>
                            <a:srgbClr val="002060"/>
                          </a:solidFill>
                        </a:rPr>
                        <a:t>Anti-social</a:t>
                      </a:r>
                      <a:r>
                        <a:rPr lang="en-US" sz="1600" baseline="0" dirty="0" smtClean="0">
                          <a:solidFill>
                            <a:srgbClr val="002060"/>
                          </a:solidFill>
                        </a:rPr>
                        <a:t> factor loading</a:t>
                      </a:r>
                      <a:endParaRPr lang="en-US" sz="1600" dirty="0">
                        <a:solidFill>
                          <a:srgbClr val="002060"/>
                        </a:solidFill>
                      </a:endParaRPr>
                    </a:p>
                  </a:txBody>
                  <a:tcPr/>
                </a:tc>
                <a:tc>
                  <a:txBody>
                    <a:bodyPr/>
                    <a:lstStyle/>
                    <a:p>
                      <a:r>
                        <a:rPr lang="en-US" sz="1600" dirty="0" smtClean="0">
                          <a:solidFill>
                            <a:srgbClr val="002060"/>
                          </a:solidFill>
                        </a:rPr>
                        <a:t>Moral Engagement Loading</a:t>
                      </a:r>
                      <a:endParaRPr lang="en-US" sz="1600" dirty="0">
                        <a:solidFill>
                          <a:srgbClr val="002060"/>
                        </a:solidFill>
                      </a:endParaRPr>
                    </a:p>
                  </a:txBody>
                  <a:tcPr/>
                </a:tc>
              </a:tr>
              <a:tr h="612308">
                <a:tc>
                  <a:txBody>
                    <a:bodyPr/>
                    <a:lstStyle/>
                    <a:p>
                      <a:r>
                        <a:rPr lang="en-US" sz="1600" dirty="0" smtClean="0"/>
                        <a:t>This child</a:t>
                      </a:r>
                      <a:r>
                        <a:rPr lang="en-US" sz="1600" baseline="0" dirty="0" smtClean="0"/>
                        <a:t> take things that do not belong to him or her.</a:t>
                      </a:r>
                      <a:endParaRPr lang="en-US" sz="1600" dirty="0"/>
                    </a:p>
                  </a:txBody>
                  <a:tcPr/>
                </a:tc>
                <a:tc>
                  <a:txBody>
                    <a:bodyPr/>
                    <a:lstStyle/>
                    <a:p>
                      <a:r>
                        <a:rPr lang="en-US" sz="1600" dirty="0" smtClean="0"/>
                        <a:t>  .641</a:t>
                      </a:r>
                      <a:endParaRPr lang="en-US" sz="1600" dirty="0"/>
                    </a:p>
                  </a:txBody>
                  <a:tcPr/>
                </a:tc>
                <a:tc>
                  <a:txBody>
                    <a:bodyPr/>
                    <a:lstStyle/>
                    <a:p>
                      <a:r>
                        <a:rPr lang="en-US" sz="1600" dirty="0" smtClean="0"/>
                        <a:t>-.160</a:t>
                      </a:r>
                      <a:endParaRPr lang="en-US" sz="1600" dirty="0"/>
                    </a:p>
                  </a:txBody>
                  <a:tcPr/>
                </a:tc>
              </a:tr>
              <a:tr h="430884">
                <a:tc>
                  <a:txBody>
                    <a:bodyPr/>
                    <a:lstStyle/>
                    <a:p>
                      <a:r>
                        <a:rPr lang="en-US" sz="1600" dirty="0" smtClean="0"/>
                        <a:t>This child makes fun of others.</a:t>
                      </a:r>
                      <a:endParaRPr lang="en-US" sz="1600" dirty="0"/>
                    </a:p>
                  </a:txBody>
                  <a:tcPr/>
                </a:tc>
                <a:tc>
                  <a:txBody>
                    <a:bodyPr/>
                    <a:lstStyle/>
                    <a:p>
                      <a:r>
                        <a:rPr lang="en-US" sz="1600" dirty="0" smtClean="0"/>
                        <a:t>  .931</a:t>
                      </a:r>
                      <a:endParaRPr lang="en-US" sz="1600" dirty="0"/>
                    </a:p>
                  </a:txBody>
                  <a:tcPr/>
                </a:tc>
                <a:tc>
                  <a:txBody>
                    <a:bodyPr/>
                    <a:lstStyle/>
                    <a:p>
                      <a:r>
                        <a:rPr lang="en-US" sz="1600" dirty="0" smtClean="0"/>
                        <a:t> .058</a:t>
                      </a:r>
                      <a:endParaRPr lang="en-US" sz="1600" dirty="0"/>
                    </a:p>
                  </a:txBody>
                  <a:tcPr/>
                </a:tc>
              </a:tr>
              <a:tr h="612308">
                <a:tc>
                  <a:txBody>
                    <a:bodyPr/>
                    <a:lstStyle/>
                    <a:p>
                      <a:r>
                        <a:rPr lang="en-US" sz="1600" dirty="0" smtClean="0"/>
                        <a:t>This children</a:t>
                      </a:r>
                      <a:r>
                        <a:rPr lang="en-US" sz="1600" baseline="0" dirty="0" smtClean="0"/>
                        <a:t> is insensitive to the needs of others. </a:t>
                      </a:r>
                      <a:endParaRPr lang="en-US" sz="1600" dirty="0"/>
                    </a:p>
                  </a:txBody>
                  <a:tcPr/>
                </a:tc>
                <a:tc>
                  <a:txBody>
                    <a:bodyPr/>
                    <a:lstStyle/>
                    <a:p>
                      <a:r>
                        <a:rPr lang="en-US" sz="1600" dirty="0" smtClean="0"/>
                        <a:t>  .545</a:t>
                      </a:r>
                      <a:endParaRPr lang="en-US" sz="1600" dirty="0"/>
                    </a:p>
                  </a:txBody>
                  <a:tcPr/>
                </a:tc>
                <a:tc>
                  <a:txBody>
                    <a:bodyPr/>
                    <a:lstStyle/>
                    <a:p>
                      <a:r>
                        <a:rPr lang="en-US" sz="1600" dirty="0" smtClean="0"/>
                        <a:t>-.338</a:t>
                      </a:r>
                      <a:endParaRPr lang="en-US" sz="1600" dirty="0"/>
                    </a:p>
                  </a:txBody>
                  <a:tcPr/>
                </a:tc>
              </a:tr>
              <a:tr h="806362">
                <a:tc>
                  <a:txBody>
                    <a:bodyPr/>
                    <a:lstStyle/>
                    <a:p>
                      <a:r>
                        <a:rPr lang="en-US" sz="1600" dirty="0" smtClean="0"/>
                        <a:t>This child encourages others to do things that are wrong or against rules. </a:t>
                      </a:r>
                      <a:endParaRPr lang="en-US" sz="1600" dirty="0"/>
                    </a:p>
                  </a:txBody>
                  <a:tcPr/>
                </a:tc>
                <a:tc>
                  <a:txBody>
                    <a:bodyPr/>
                    <a:lstStyle/>
                    <a:p>
                      <a:r>
                        <a:rPr lang="en-US" sz="1600" dirty="0" smtClean="0"/>
                        <a:t>  .767</a:t>
                      </a:r>
                      <a:endParaRPr lang="en-US" sz="1600" dirty="0"/>
                    </a:p>
                  </a:txBody>
                  <a:tcPr/>
                </a:tc>
                <a:tc>
                  <a:txBody>
                    <a:bodyPr/>
                    <a:lstStyle/>
                    <a:p>
                      <a:r>
                        <a:rPr lang="en-US" sz="1600" dirty="0" smtClean="0"/>
                        <a:t>-.017</a:t>
                      </a:r>
                      <a:endParaRPr lang="en-US" sz="1600" dirty="0"/>
                    </a:p>
                  </a:txBody>
                  <a:tcPr/>
                </a:tc>
              </a:tr>
              <a:tr h="567440">
                <a:tc>
                  <a:txBody>
                    <a:bodyPr/>
                    <a:lstStyle/>
                    <a:p>
                      <a:r>
                        <a:rPr lang="en-US" sz="1600" dirty="0" smtClean="0"/>
                        <a:t>This</a:t>
                      </a:r>
                      <a:r>
                        <a:rPr lang="en-US" sz="1600" baseline="0" dirty="0" smtClean="0"/>
                        <a:t> child bullies or harasses other kids.</a:t>
                      </a:r>
                      <a:endParaRPr lang="en-US" sz="1600" dirty="0"/>
                    </a:p>
                  </a:txBody>
                  <a:tcPr/>
                </a:tc>
                <a:tc>
                  <a:txBody>
                    <a:bodyPr/>
                    <a:lstStyle/>
                    <a:p>
                      <a:r>
                        <a:rPr lang="en-US" sz="1600" dirty="0" smtClean="0"/>
                        <a:t>1.01</a:t>
                      </a:r>
                      <a:endParaRPr lang="en-US" sz="1600" dirty="0"/>
                    </a:p>
                  </a:txBody>
                  <a:tcPr/>
                </a:tc>
                <a:tc>
                  <a:txBody>
                    <a:bodyPr/>
                    <a:lstStyle/>
                    <a:p>
                      <a:r>
                        <a:rPr lang="en-US" sz="1600" dirty="0" smtClean="0"/>
                        <a:t> .196</a:t>
                      </a:r>
                      <a:endParaRPr lang="en-US" sz="1600" dirty="0"/>
                    </a:p>
                  </a:txBody>
                  <a:tcPr/>
                </a:tc>
              </a:tr>
              <a:tr h="567440">
                <a:tc>
                  <a:txBody>
                    <a:bodyPr/>
                    <a:lstStyle/>
                    <a:p>
                      <a:r>
                        <a:rPr lang="en-US" sz="1600" dirty="0" smtClean="0"/>
                        <a:t>This child talks about others behind their back.</a:t>
                      </a:r>
                      <a:endParaRPr lang="en-US" sz="1600" dirty="0"/>
                    </a:p>
                  </a:txBody>
                  <a:tcPr/>
                </a:tc>
                <a:tc>
                  <a:txBody>
                    <a:bodyPr/>
                    <a:lstStyle/>
                    <a:p>
                      <a:r>
                        <a:rPr lang="en-US" sz="1600" dirty="0" smtClean="0"/>
                        <a:t>  .821</a:t>
                      </a:r>
                      <a:endParaRPr lang="en-US" sz="1600" dirty="0"/>
                    </a:p>
                  </a:txBody>
                  <a:tcPr/>
                </a:tc>
                <a:tc>
                  <a:txBody>
                    <a:bodyPr/>
                    <a:lstStyle/>
                    <a:p>
                      <a:r>
                        <a:rPr lang="en-US" sz="1600" dirty="0" smtClean="0"/>
                        <a:t> .011</a:t>
                      </a:r>
                      <a:endParaRPr lang="en-US" sz="1600" dirty="0"/>
                    </a:p>
                  </a:txBody>
                  <a:tcPr/>
                </a:tc>
              </a:tr>
              <a:tr h="8063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This child tends to follow in bullying or harassing other kids once others do so. </a:t>
                      </a:r>
                      <a:endParaRPr lang="en-US" sz="1600" dirty="0"/>
                    </a:p>
                  </a:txBody>
                  <a:tcPr/>
                </a:tc>
                <a:tc>
                  <a:txBody>
                    <a:bodyPr/>
                    <a:lstStyle/>
                    <a:p>
                      <a:r>
                        <a:rPr lang="en-US" sz="1600" dirty="0" smtClean="0"/>
                        <a:t>  .974</a:t>
                      </a:r>
                      <a:endParaRPr lang="en-US" sz="1600" dirty="0"/>
                    </a:p>
                  </a:txBody>
                  <a:tcPr/>
                </a:tc>
                <a:tc>
                  <a:txBody>
                    <a:bodyPr/>
                    <a:lstStyle/>
                    <a:p>
                      <a:r>
                        <a:rPr lang="en-US" sz="1600" dirty="0" smtClean="0"/>
                        <a:t> .142</a:t>
                      </a:r>
                      <a:endParaRPr lang="en-US" sz="1600" dirty="0"/>
                    </a:p>
                  </a:txBody>
                  <a:tcPr/>
                </a:tc>
              </a:tr>
              <a:tr h="9751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This child tends to demean the accomplishments of others.</a:t>
                      </a:r>
                    </a:p>
                    <a:p>
                      <a:endParaRPr lang="en-US" sz="1600" dirty="0"/>
                    </a:p>
                  </a:txBody>
                  <a:tcPr/>
                </a:tc>
                <a:tc>
                  <a:txBody>
                    <a:bodyPr/>
                    <a:lstStyle/>
                    <a:p>
                      <a:r>
                        <a:rPr lang="en-US" sz="1600" dirty="0" smtClean="0"/>
                        <a:t>  .760</a:t>
                      </a:r>
                      <a:endParaRPr lang="en-US" sz="1600" dirty="0"/>
                    </a:p>
                  </a:txBody>
                  <a:tcPr/>
                </a:tc>
                <a:tc>
                  <a:txBody>
                    <a:bodyPr/>
                    <a:lstStyle/>
                    <a:p>
                      <a:r>
                        <a:rPr lang="en-US" sz="1600" dirty="0" smtClean="0"/>
                        <a:t> .084</a:t>
                      </a:r>
                      <a:endParaRPr lang="en-US" sz="1600" dirty="0"/>
                    </a:p>
                  </a:txBody>
                  <a:tcPr/>
                </a:tc>
              </a:tr>
              <a:tr h="358383">
                <a:tc>
                  <a:txBody>
                    <a:bodyPr/>
                    <a:lstStyle/>
                    <a:p>
                      <a:r>
                        <a:rPr lang="en-US" sz="1600" dirty="0" smtClean="0"/>
                        <a:t>This child is sneaky.</a:t>
                      </a:r>
                      <a:endParaRPr lang="en-US" sz="1600" dirty="0"/>
                    </a:p>
                  </a:txBody>
                  <a:tcPr/>
                </a:tc>
                <a:tc>
                  <a:txBody>
                    <a:bodyPr/>
                    <a:lstStyle/>
                    <a:p>
                      <a:r>
                        <a:rPr lang="en-US" sz="1600" dirty="0" smtClean="0"/>
                        <a:t>  .852</a:t>
                      </a:r>
                      <a:endParaRPr lang="en-US" sz="1600" dirty="0"/>
                    </a:p>
                  </a:txBody>
                  <a:tcPr/>
                </a:tc>
                <a:tc>
                  <a:txBody>
                    <a:bodyPr/>
                    <a:lstStyle/>
                    <a:p>
                      <a:r>
                        <a:rPr lang="en-US" sz="1600" dirty="0" smtClean="0"/>
                        <a:t>-.030</a:t>
                      </a:r>
                      <a:endParaRPr lang="en-US" sz="16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051050" y="260350"/>
          <a:ext cx="6635751" cy="5889445"/>
        </p:xfrm>
        <a:graphic>
          <a:graphicData uri="http://schemas.openxmlformats.org/drawingml/2006/table">
            <a:tbl>
              <a:tblPr firstRow="1" bandRow="1">
                <a:tableStyleId>{5C22544A-7EE6-4342-B048-85BDC9FD1C3A}</a:tableStyleId>
              </a:tblPr>
              <a:tblGrid>
                <a:gridCol w="3457054"/>
                <a:gridCol w="1584176"/>
                <a:gridCol w="1594521"/>
              </a:tblGrid>
              <a:tr h="684113">
                <a:tc>
                  <a:txBody>
                    <a:bodyPr/>
                    <a:lstStyle/>
                    <a:p>
                      <a:r>
                        <a:rPr lang="en-US" sz="1600" dirty="0" smtClean="0">
                          <a:solidFill>
                            <a:srgbClr val="002060"/>
                          </a:solidFill>
                        </a:rPr>
                        <a:t>Moral</a:t>
                      </a:r>
                      <a:r>
                        <a:rPr lang="en-US" sz="1600" baseline="0" dirty="0" smtClean="0">
                          <a:solidFill>
                            <a:srgbClr val="002060"/>
                          </a:solidFill>
                        </a:rPr>
                        <a:t> Engagement Items</a:t>
                      </a:r>
                      <a:endParaRPr lang="en-US" sz="1600" dirty="0">
                        <a:solidFill>
                          <a:srgbClr val="002060"/>
                        </a:solidFill>
                      </a:endParaRPr>
                    </a:p>
                  </a:txBody>
                  <a:tcPr/>
                </a:tc>
                <a:tc>
                  <a:txBody>
                    <a:bodyPr/>
                    <a:lstStyle/>
                    <a:p>
                      <a:r>
                        <a:rPr lang="en-US" sz="1600" dirty="0" smtClean="0">
                          <a:solidFill>
                            <a:srgbClr val="002060"/>
                          </a:solidFill>
                        </a:rPr>
                        <a:t>Moral</a:t>
                      </a:r>
                      <a:r>
                        <a:rPr lang="en-US" sz="1600" baseline="0" dirty="0" smtClean="0">
                          <a:solidFill>
                            <a:srgbClr val="002060"/>
                          </a:solidFill>
                        </a:rPr>
                        <a:t> Engagement Loading</a:t>
                      </a:r>
                      <a:endParaRPr lang="en-US" sz="1600" dirty="0">
                        <a:solidFill>
                          <a:srgbClr val="002060"/>
                        </a:solidFill>
                      </a:endParaRPr>
                    </a:p>
                  </a:txBody>
                  <a:tcPr/>
                </a:tc>
                <a:tc>
                  <a:txBody>
                    <a:bodyPr/>
                    <a:lstStyle/>
                    <a:p>
                      <a:r>
                        <a:rPr lang="en-US" sz="1600" dirty="0" smtClean="0">
                          <a:solidFill>
                            <a:srgbClr val="002060"/>
                          </a:solidFill>
                        </a:rPr>
                        <a:t>Anti-social factor</a:t>
                      </a:r>
                      <a:r>
                        <a:rPr lang="en-US" sz="1600" baseline="0" dirty="0" smtClean="0">
                          <a:solidFill>
                            <a:srgbClr val="002060"/>
                          </a:solidFill>
                        </a:rPr>
                        <a:t> loading</a:t>
                      </a:r>
                      <a:endParaRPr lang="en-US" sz="1600" dirty="0">
                        <a:solidFill>
                          <a:srgbClr val="002060"/>
                        </a:solidFill>
                      </a:endParaRPr>
                    </a:p>
                  </a:txBody>
                  <a:tcPr/>
                </a:tc>
              </a:tr>
              <a:tr h="684113">
                <a:tc>
                  <a:txBody>
                    <a:bodyPr/>
                    <a:lstStyle/>
                    <a:p>
                      <a:r>
                        <a:rPr lang="en-US" sz="1600" dirty="0" smtClean="0"/>
                        <a:t>This child shows concern for the needs of others.</a:t>
                      </a:r>
                      <a:endParaRPr lang="en-US" sz="1600" dirty="0"/>
                    </a:p>
                  </a:txBody>
                  <a:tcPr/>
                </a:tc>
                <a:tc>
                  <a:txBody>
                    <a:bodyPr/>
                    <a:lstStyle/>
                    <a:p>
                      <a:r>
                        <a:rPr lang="en-US" sz="1600" dirty="0" smtClean="0"/>
                        <a:t>.641</a:t>
                      </a:r>
                      <a:endParaRPr lang="en-US" sz="1600" dirty="0"/>
                    </a:p>
                  </a:txBody>
                  <a:tcPr/>
                </a:tc>
                <a:tc>
                  <a:txBody>
                    <a:bodyPr/>
                    <a:lstStyle/>
                    <a:p>
                      <a:r>
                        <a:rPr lang="en-US" sz="1600" dirty="0" smtClean="0"/>
                        <a:t>-.276</a:t>
                      </a:r>
                      <a:endParaRPr lang="en-US" sz="1600" dirty="0"/>
                    </a:p>
                  </a:txBody>
                  <a:tcPr/>
                </a:tc>
              </a:tr>
              <a:tr h="684113">
                <a:tc>
                  <a:txBody>
                    <a:bodyPr/>
                    <a:lstStyle/>
                    <a:p>
                      <a:r>
                        <a:rPr lang="en-US" sz="1600" dirty="0" smtClean="0"/>
                        <a:t>This child volunteers to help out</a:t>
                      </a:r>
                      <a:r>
                        <a:rPr lang="en-US" sz="1600" baseline="0" dirty="0" smtClean="0"/>
                        <a:t> with tasks when help is needed. </a:t>
                      </a:r>
                      <a:endParaRPr lang="en-US" sz="1600" dirty="0"/>
                    </a:p>
                  </a:txBody>
                  <a:tcPr/>
                </a:tc>
                <a:tc>
                  <a:txBody>
                    <a:bodyPr/>
                    <a:lstStyle/>
                    <a:p>
                      <a:r>
                        <a:rPr lang="en-US" sz="1600" dirty="0" smtClean="0"/>
                        <a:t>.646</a:t>
                      </a:r>
                      <a:endParaRPr lang="en-US" sz="1600" dirty="0"/>
                    </a:p>
                  </a:txBody>
                  <a:tcPr/>
                </a:tc>
                <a:tc>
                  <a:txBody>
                    <a:bodyPr/>
                    <a:lstStyle/>
                    <a:p>
                      <a:r>
                        <a:rPr lang="en-US" sz="1600" dirty="0" smtClean="0"/>
                        <a:t> .199</a:t>
                      </a:r>
                      <a:endParaRPr lang="en-US" sz="1600" dirty="0"/>
                    </a:p>
                  </a:txBody>
                  <a:tcPr/>
                </a:tc>
              </a:tr>
              <a:tr h="684113">
                <a:tc>
                  <a:txBody>
                    <a:bodyPr/>
                    <a:lstStyle/>
                    <a:p>
                      <a:r>
                        <a:rPr lang="en-US" sz="1600" dirty="0" smtClean="0"/>
                        <a:t>This child will</a:t>
                      </a:r>
                      <a:r>
                        <a:rPr lang="en-US" sz="1600" baseline="0" dirty="0" smtClean="0"/>
                        <a:t> speak up when other kids do things that are wrong. </a:t>
                      </a:r>
                      <a:endParaRPr lang="en-US" sz="1600" dirty="0"/>
                    </a:p>
                  </a:txBody>
                  <a:tcPr/>
                </a:tc>
                <a:tc>
                  <a:txBody>
                    <a:bodyPr/>
                    <a:lstStyle/>
                    <a:p>
                      <a:r>
                        <a:rPr lang="en-US" sz="1600" dirty="0" smtClean="0"/>
                        <a:t>.702</a:t>
                      </a:r>
                      <a:endParaRPr lang="en-US" sz="1600" dirty="0"/>
                    </a:p>
                  </a:txBody>
                  <a:tcPr/>
                </a:tc>
                <a:tc>
                  <a:txBody>
                    <a:bodyPr/>
                    <a:lstStyle/>
                    <a:p>
                      <a:r>
                        <a:rPr lang="en-US" sz="1600" dirty="0" smtClean="0"/>
                        <a:t> .267</a:t>
                      </a:r>
                      <a:endParaRPr lang="en-US" sz="1600" dirty="0"/>
                    </a:p>
                  </a:txBody>
                  <a:tcPr/>
                </a:tc>
              </a:tr>
              <a:tr h="684113">
                <a:tc>
                  <a:txBody>
                    <a:bodyPr/>
                    <a:lstStyle/>
                    <a:p>
                      <a:r>
                        <a:rPr lang="en-US" sz="1600" dirty="0" smtClean="0"/>
                        <a:t>This child helps to clean up or restore areas to what they were following activities.  </a:t>
                      </a:r>
                      <a:endParaRPr lang="en-US" sz="1600" dirty="0"/>
                    </a:p>
                  </a:txBody>
                  <a:tcPr/>
                </a:tc>
                <a:tc>
                  <a:txBody>
                    <a:bodyPr/>
                    <a:lstStyle/>
                    <a:p>
                      <a:r>
                        <a:rPr lang="en-US" sz="1600" dirty="0" smtClean="0"/>
                        <a:t>.734</a:t>
                      </a:r>
                      <a:endParaRPr lang="en-US" sz="1600" dirty="0"/>
                    </a:p>
                  </a:txBody>
                  <a:tcPr/>
                </a:tc>
                <a:tc>
                  <a:txBody>
                    <a:bodyPr/>
                    <a:lstStyle/>
                    <a:p>
                      <a:r>
                        <a:rPr lang="en-US" sz="1600" dirty="0" smtClean="0"/>
                        <a:t>-.013</a:t>
                      </a:r>
                      <a:endParaRPr lang="en-US" sz="1600" dirty="0"/>
                    </a:p>
                  </a:txBody>
                  <a:tcPr/>
                </a:tc>
              </a:tr>
              <a:tr h="6841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This child is respectful of</a:t>
                      </a:r>
                      <a:r>
                        <a:rPr lang="en-US" sz="1600" baseline="0" dirty="0" smtClean="0"/>
                        <a:t> other people’s property.  </a:t>
                      </a:r>
                      <a:endParaRPr lang="en-US" sz="1600" dirty="0" smtClean="0"/>
                    </a:p>
                    <a:p>
                      <a:endParaRPr lang="en-US" sz="1600" dirty="0"/>
                    </a:p>
                  </a:txBody>
                  <a:tcPr/>
                </a:tc>
                <a:tc>
                  <a:txBody>
                    <a:bodyPr/>
                    <a:lstStyle/>
                    <a:p>
                      <a:r>
                        <a:rPr lang="en-US" sz="1600" dirty="0" smtClean="0"/>
                        <a:t>.781</a:t>
                      </a:r>
                      <a:endParaRPr lang="en-US" sz="1600" dirty="0"/>
                    </a:p>
                  </a:txBody>
                  <a:tcPr/>
                </a:tc>
                <a:tc>
                  <a:txBody>
                    <a:bodyPr/>
                    <a:lstStyle/>
                    <a:p>
                      <a:r>
                        <a:rPr lang="en-US" sz="1600" dirty="0" smtClean="0"/>
                        <a:t>-.190</a:t>
                      </a:r>
                      <a:endParaRPr lang="en-US" sz="1600" dirty="0"/>
                    </a:p>
                  </a:txBody>
                  <a:tcPr/>
                </a:tc>
              </a:tr>
              <a:tr h="684113">
                <a:tc>
                  <a:txBody>
                    <a:bodyPr/>
                    <a:lstStyle/>
                    <a:p>
                      <a:r>
                        <a:rPr lang="en-US" sz="1600" dirty="0" smtClean="0"/>
                        <a:t>This child is compassionate. </a:t>
                      </a:r>
                      <a:endParaRPr lang="en-US" sz="1600" dirty="0"/>
                    </a:p>
                  </a:txBody>
                  <a:tcPr/>
                </a:tc>
                <a:tc>
                  <a:txBody>
                    <a:bodyPr/>
                    <a:lstStyle/>
                    <a:p>
                      <a:r>
                        <a:rPr lang="en-US" sz="1600" dirty="0" smtClean="0"/>
                        <a:t>.864</a:t>
                      </a:r>
                      <a:endParaRPr lang="en-US" sz="1600" dirty="0"/>
                    </a:p>
                  </a:txBody>
                  <a:tcPr/>
                </a:tc>
                <a:tc>
                  <a:txBody>
                    <a:bodyPr/>
                    <a:lstStyle/>
                    <a:p>
                      <a:r>
                        <a:rPr lang="en-US" sz="1600" dirty="0" smtClean="0"/>
                        <a:t>-.070</a:t>
                      </a:r>
                      <a:endParaRPr lang="en-US" sz="1600" dirty="0"/>
                    </a:p>
                  </a:txBody>
                  <a:tcPr/>
                </a:tc>
              </a:tr>
              <a:tr h="684113">
                <a:tc>
                  <a:txBody>
                    <a:bodyPr/>
                    <a:lstStyle/>
                    <a:p>
                      <a:r>
                        <a:rPr lang="en-US" sz="1600" dirty="0" smtClean="0"/>
                        <a:t>This child</a:t>
                      </a:r>
                      <a:r>
                        <a:rPr lang="en-US" sz="1600" baseline="0" dirty="0" smtClean="0"/>
                        <a:t> encourages other kids to get along with one another.  </a:t>
                      </a:r>
                      <a:endParaRPr lang="en-US" sz="1600" dirty="0"/>
                    </a:p>
                  </a:txBody>
                  <a:tcPr/>
                </a:tc>
                <a:tc>
                  <a:txBody>
                    <a:bodyPr/>
                    <a:lstStyle/>
                    <a:p>
                      <a:r>
                        <a:rPr lang="en-US" sz="1600" dirty="0" smtClean="0"/>
                        <a:t>.866</a:t>
                      </a:r>
                      <a:endParaRPr lang="en-US" sz="1600" dirty="0"/>
                    </a:p>
                  </a:txBody>
                  <a:tcPr/>
                </a:tc>
                <a:tc>
                  <a:txBody>
                    <a:bodyPr/>
                    <a:lstStyle/>
                    <a:p>
                      <a:r>
                        <a:rPr lang="en-US" sz="1600" dirty="0" smtClean="0"/>
                        <a:t>-.027</a:t>
                      </a:r>
                      <a:endParaRPr lang="en-US" sz="16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88640"/>
            <a:ext cx="6717432" cy="576064"/>
          </a:xfrm>
        </p:spPr>
        <p:txBody>
          <a:bodyPr/>
          <a:lstStyle/>
          <a:p>
            <a:r>
              <a:rPr lang="en-US" sz="3600" dirty="0" smtClean="0">
                <a:solidFill>
                  <a:schemeClr val="accent6"/>
                </a:solidFill>
              </a:rPr>
              <a:t>Results</a:t>
            </a:r>
            <a:endParaRPr lang="en-US" sz="3600" dirty="0">
              <a:solidFill>
                <a:schemeClr val="accent6"/>
              </a:solidFill>
            </a:endParaRPr>
          </a:p>
        </p:txBody>
      </p:sp>
      <p:sp>
        <p:nvSpPr>
          <p:cNvPr id="3" name="Content Placeholder 2"/>
          <p:cNvSpPr>
            <a:spLocks noGrp="1"/>
          </p:cNvSpPr>
          <p:nvPr>
            <p:ph idx="1"/>
          </p:nvPr>
        </p:nvSpPr>
        <p:spPr>
          <a:xfrm>
            <a:off x="1979712" y="980728"/>
            <a:ext cx="6707088" cy="5328592"/>
          </a:xfrm>
        </p:spPr>
        <p:txBody>
          <a:bodyPr/>
          <a:lstStyle/>
          <a:p>
            <a:pPr>
              <a:buNone/>
            </a:pPr>
            <a:r>
              <a:rPr lang="en-US" sz="2400" dirty="0" smtClean="0">
                <a:solidFill>
                  <a:srgbClr val="0070C0"/>
                </a:solidFill>
                <a:latin typeface="+mn-lt"/>
                <a:ea typeface="+mn-ea"/>
                <a:cs typeface="+mn-cs"/>
              </a:rPr>
              <a:t>The scales representing “anti-social behavior” and “moral engagement” demonstrated internal consistency reliability. </a:t>
            </a:r>
            <a:r>
              <a:rPr lang="en-US" sz="2400" dirty="0" err="1" smtClean="0">
                <a:solidFill>
                  <a:srgbClr val="0070C0"/>
                </a:solidFill>
                <a:latin typeface="+mn-lt"/>
                <a:ea typeface="+mn-ea"/>
                <a:cs typeface="+mn-cs"/>
              </a:rPr>
              <a:t>Cronbach’s</a:t>
            </a:r>
            <a:r>
              <a:rPr lang="en-US" sz="2400" dirty="0" smtClean="0">
                <a:solidFill>
                  <a:srgbClr val="0070C0"/>
                </a:solidFill>
                <a:latin typeface="+mn-lt"/>
                <a:ea typeface="+mn-ea"/>
                <a:cs typeface="+mn-cs"/>
              </a:rPr>
              <a:t> alphas and split-half reliabilities were .89 and above. </a:t>
            </a:r>
          </a:p>
          <a:p>
            <a:pPr>
              <a:buNone/>
            </a:pPr>
            <a:r>
              <a:rPr lang="en-US" sz="2400" dirty="0" smtClean="0">
                <a:solidFill>
                  <a:srgbClr val="0070C0"/>
                </a:solidFill>
                <a:latin typeface="+mn-lt"/>
                <a:ea typeface="+mn-ea"/>
                <a:cs typeface="+mn-cs"/>
              </a:rPr>
              <a:t>Both anti-social behavior and moral engagement were correlated with gender, academic achievement, and self-worth.  Girls scored higher on moral engagement while boys scored higher on anti-social behavior. </a:t>
            </a:r>
            <a:r>
              <a:rPr lang="en-US" sz="2400" dirty="0" smtClean="0">
                <a:solidFill>
                  <a:srgbClr val="0070C0"/>
                </a:solidFill>
              </a:rPr>
              <a:t>Moral engagement was positively correlated with academic achievement </a:t>
            </a:r>
            <a:r>
              <a:rPr lang="en-US" sz="2400" dirty="0" smtClean="0">
                <a:solidFill>
                  <a:srgbClr val="0070C0"/>
                </a:solidFill>
                <a:latin typeface="+mn-lt"/>
                <a:ea typeface="+mn-ea"/>
                <a:cs typeface="+mn-cs"/>
              </a:rPr>
              <a:t>and self-worth.  Anti-social conduct was inversely correlated with academic achievement and self-worth.</a:t>
            </a:r>
            <a:endParaRPr lang="en-US" sz="2400"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en-US" sz="3600" dirty="0" smtClean="0">
                <a:solidFill>
                  <a:schemeClr val="accent6"/>
                </a:solidFill>
              </a:rPr>
              <a:t>Results</a:t>
            </a:r>
            <a:endParaRPr lang="en-US" sz="3600" dirty="0">
              <a:solidFill>
                <a:schemeClr val="accent6"/>
              </a:solidFill>
            </a:endParaRPr>
          </a:p>
        </p:txBody>
      </p:sp>
      <p:sp>
        <p:nvSpPr>
          <p:cNvPr id="3" name="Content Placeholder 2"/>
          <p:cNvSpPr>
            <a:spLocks noGrp="1"/>
          </p:cNvSpPr>
          <p:nvPr>
            <p:ph idx="1"/>
          </p:nvPr>
        </p:nvSpPr>
        <p:spPr>
          <a:xfrm>
            <a:off x="1907704" y="980728"/>
            <a:ext cx="6779096" cy="5328592"/>
          </a:xfrm>
        </p:spPr>
        <p:txBody>
          <a:bodyPr/>
          <a:lstStyle/>
          <a:p>
            <a:pPr>
              <a:buNone/>
            </a:pPr>
            <a:r>
              <a:rPr lang="en-US" sz="2400" dirty="0" smtClean="0">
                <a:solidFill>
                  <a:srgbClr val="0070C0"/>
                </a:solidFill>
                <a:latin typeface="+mn-lt"/>
                <a:ea typeface="+mn-ea"/>
                <a:cs typeface="+mn-cs"/>
              </a:rPr>
              <a:t>Hierarchical linear regression was used to ascertain the utility of the moral engagement and anti-social dimensions in predicting end-of-year CST scores once pertinent demographic, academic, perceived competence and self-worth measures were considered.</a:t>
            </a:r>
          </a:p>
          <a:p>
            <a:pPr>
              <a:buNone/>
            </a:pPr>
            <a:r>
              <a:rPr lang="en-US" sz="2400" dirty="0" smtClean="0">
                <a:solidFill>
                  <a:srgbClr val="0070C0"/>
                </a:solidFill>
                <a:latin typeface="+mn-lt"/>
                <a:ea typeface="+mn-ea"/>
                <a:cs typeface="+mn-cs"/>
              </a:rPr>
              <a:t>In the first regression model, CST scores in ELA served as the criterion while gender, </a:t>
            </a:r>
            <a:r>
              <a:rPr lang="en-US" sz="2400" dirty="0" err="1" smtClean="0">
                <a:solidFill>
                  <a:srgbClr val="0070C0"/>
                </a:solidFill>
                <a:latin typeface="+mn-lt"/>
                <a:ea typeface="+mn-ea"/>
                <a:cs typeface="+mn-cs"/>
              </a:rPr>
              <a:t>lexile</a:t>
            </a:r>
            <a:r>
              <a:rPr lang="en-US" sz="2400" dirty="0" smtClean="0">
                <a:solidFill>
                  <a:srgbClr val="0070C0"/>
                </a:solidFill>
                <a:latin typeface="+mn-lt"/>
                <a:ea typeface="+mn-ea"/>
                <a:cs typeface="+mn-cs"/>
              </a:rPr>
              <a:t> scores at Time 2 (mid-year) from READ 180, and moral engagement served as predictor variables. Gender was entered first into the equation, followed by READ 180 </a:t>
            </a:r>
            <a:r>
              <a:rPr lang="en-US" sz="2400" dirty="0" err="1" smtClean="0">
                <a:solidFill>
                  <a:srgbClr val="0070C0"/>
                </a:solidFill>
                <a:latin typeface="+mn-lt"/>
                <a:ea typeface="+mn-ea"/>
                <a:cs typeface="+mn-cs"/>
              </a:rPr>
              <a:t>lexile</a:t>
            </a:r>
            <a:r>
              <a:rPr lang="en-US" sz="2400" dirty="0" smtClean="0">
                <a:solidFill>
                  <a:srgbClr val="0070C0"/>
                </a:solidFill>
                <a:latin typeface="+mn-lt"/>
                <a:ea typeface="+mn-ea"/>
                <a:cs typeface="+mn-cs"/>
              </a:rPr>
              <a:t> scores. Moral engagement was entered last.</a:t>
            </a:r>
            <a:endParaRPr lang="en-US" sz="2400"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051721" y="332656"/>
          <a:ext cx="6768753" cy="5976660"/>
        </p:xfrm>
        <a:graphic>
          <a:graphicData uri="http://schemas.openxmlformats.org/drawingml/2006/table">
            <a:tbl>
              <a:tblPr firstRow="1" bandRow="1">
                <a:tableStyleId>{5C22544A-7EE6-4342-B048-85BDC9FD1C3A}</a:tableStyleId>
              </a:tblPr>
              <a:tblGrid>
                <a:gridCol w="2880319"/>
                <a:gridCol w="918471"/>
                <a:gridCol w="1260670"/>
                <a:gridCol w="1709293"/>
              </a:tblGrid>
              <a:tr h="597666">
                <a:tc>
                  <a:txBody>
                    <a:bodyPr/>
                    <a:lstStyle/>
                    <a:p>
                      <a:r>
                        <a:rPr lang="en-US" sz="1600" baseline="0" dirty="0" smtClean="0">
                          <a:solidFill>
                            <a:schemeClr val="accent6"/>
                          </a:solidFill>
                        </a:rPr>
                        <a:t>Criterion - ELA CST scores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i="1" baseline="0" dirty="0" smtClean="0">
                          <a:solidFill>
                            <a:schemeClr val="accent6"/>
                          </a:solidFill>
                        </a:rPr>
                        <a:t>N = 64</a:t>
                      </a:r>
                      <a:endParaRPr lang="en-US" sz="1600" i="1" baseline="0" dirty="0">
                        <a:solidFill>
                          <a:schemeClr val="accent6"/>
                        </a:solidFill>
                      </a:endParaRPr>
                    </a:p>
                  </a:txBody>
                  <a:tcPr/>
                </a:tc>
                <a:tc>
                  <a:txBody>
                    <a:bodyPr/>
                    <a:lstStyle/>
                    <a:p>
                      <a:r>
                        <a:rPr lang="en-US" sz="1600" b="1" kern="1200" baseline="0" dirty="0" smtClean="0">
                          <a:solidFill>
                            <a:schemeClr val="accent6"/>
                          </a:solidFill>
                          <a:latin typeface="+mn-lt"/>
                          <a:ea typeface="+mn-ea"/>
                          <a:cs typeface="+mn-cs"/>
                        </a:rPr>
                        <a:t>        </a:t>
                      </a:r>
                      <a:r>
                        <a:rPr lang="el-GR" sz="1600" b="1" kern="1200" baseline="0" dirty="0" smtClean="0">
                          <a:solidFill>
                            <a:schemeClr val="accent6"/>
                          </a:solidFill>
                          <a:latin typeface="+mn-lt"/>
                          <a:ea typeface="+mn-ea"/>
                          <a:cs typeface="+mn-cs"/>
                        </a:rPr>
                        <a:t>β </a:t>
                      </a:r>
                      <a:endParaRPr lang="en-US" sz="1600" baseline="0" dirty="0">
                        <a:solidFill>
                          <a:schemeClr val="accent6"/>
                        </a:solidFill>
                      </a:endParaRPr>
                    </a:p>
                  </a:txBody>
                  <a:tcPr/>
                </a:tc>
                <a:tc>
                  <a:txBody>
                    <a:bodyPr/>
                    <a:lstStyle/>
                    <a:p>
                      <a:r>
                        <a:rPr lang="en-US" sz="1600" i="1" baseline="0" dirty="0" smtClean="0">
                          <a:solidFill>
                            <a:schemeClr val="accent6"/>
                          </a:solidFill>
                        </a:rPr>
                        <a:t>        t</a:t>
                      </a:r>
                      <a:endParaRPr lang="en-US" sz="1600" i="1" baseline="0" dirty="0">
                        <a:solidFill>
                          <a:schemeClr val="accent6"/>
                        </a:solidFill>
                      </a:endParaRPr>
                    </a:p>
                  </a:txBody>
                  <a:tcPr/>
                </a:tc>
                <a:tc>
                  <a:txBody>
                    <a:bodyPr/>
                    <a:lstStyle/>
                    <a:p>
                      <a:r>
                        <a:rPr lang="en-US" sz="1600" baseline="0" dirty="0" smtClean="0">
                          <a:solidFill>
                            <a:schemeClr val="accent6"/>
                          </a:solidFill>
                        </a:rPr>
                        <a:t> Probability</a:t>
                      </a:r>
                    </a:p>
                    <a:p>
                      <a:r>
                        <a:rPr lang="en-US" sz="1600" baseline="0" dirty="0" smtClean="0">
                          <a:solidFill>
                            <a:schemeClr val="accent6"/>
                          </a:solidFill>
                        </a:rPr>
                        <a:t> Level</a:t>
                      </a:r>
                      <a:endParaRPr lang="en-US" sz="1600" baseline="0" dirty="0">
                        <a:solidFill>
                          <a:schemeClr val="accent6"/>
                        </a:solidFill>
                      </a:endParaRPr>
                    </a:p>
                  </a:txBody>
                  <a:tcPr/>
                </a:tc>
              </a:tr>
              <a:tr h="597666">
                <a:tc>
                  <a:txBody>
                    <a:bodyPr/>
                    <a:lstStyle/>
                    <a:p>
                      <a:r>
                        <a:rPr lang="en-US" sz="1600" b="1" dirty="0" smtClean="0"/>
                        <a:t>Model 1</a:t>
                      </a:r>
                      <a:endParaRPr lang="en-US" sz="1600" b="1" dirty="0"/>
                    </a:p>
                  </a:txBody>
                  <a:tcPr/>
                </a:tc>
                <a:tc>
                  <a:txBody>
                    <a:bodyPr/>
                    <a:lstStyle/>
                    <a:p>
                      <a:endParaRPr lang="en-US" sz="1600"/>
                    </a:p>
                  </a:txBody>
                  <a:tcPr/>
                </a:tc>
                <a:tc>
                  <a:txBody>
                    <a:bodyPr/>
                    <a:lstStyle/>
                    <a:p>
                      <a:endParaRPr lang="en-US" sz="1600" dirty="0"/>
                    </a:p>
                  </a:txBody>
                  <a:tcPr/>
                </a:tc>
                <a:tc>
                  <a:txBody>
                    <a:bodyPr/>
                    <a:lstStyle/>
                    <a:p>
                      <a:endParaRPr lang="en-US" sz="1600"/>
                    </a:p>
                  </a:txBody>
                  <a:tcPr/>
                </a:tc>
              </a:tr>
              <a:tr h="597666">
                <a:tc>
                  <a:txBody>
                    <a:bodyPr/>
                    <a:lstStyle/>
                    <a:p>
                      <a:r>
                        <a:rPr lang="en-US" sz="1600" dirty="0" smtClean="0"/>
                        <a:t>Gender</a:t>
                      </a:r>
                      <a:endParaRPr lang="en-US" sz="1600" dirty="0"/>
                    </a:p>
                  </a:txBody>
                  <a:tcPr/>
                </a:tc>
                <a:tc>
                  <a:txBody>
                    <a:bodyPr/>
                    <a:lstStyle/>
                    <a:p>
                      <a:r>
                        <a:rPr lang="en-US" sz="1600" dirty="0" smtClean="0"/>
                        <a:t> .41</a:t>
                      </a:r>
                      <a:endParaRPr lang="en-US" sz="1600" dirty="0"/>
                    </a:p>
                  </a:txBody>
                  <a:tcPr/>
                </a:tc>
                <a:tc>
                  <a:txBody>
                    <a:bodyPr/>
                    <a:lstStyle/>
                    <a:p>
                      <a:r>
                        <a:rPr lang="en-US" sz="1600" dirty="0" smtClean="0"/>
                        <a:t>3.53</a:t>
                      </a:r>
                      <a:endParaRPr lang="en-US" sz="1600" dirty="0"/>
                    </a:p>
                  </a:txBody>
                  <a:tcPr/>
                </a:tc>
                <a:tc>
                  <a:txBody>
                    <a:bodyPr/>
                    <a:lstStyle/>
                    <a:p>
                      <a:r>
                        <a:rPr lang="en-US" sz="1600" dirty="0" smtClean="0"/>
                        <a:t>.001</a:t>
                      </a:r>
                      <a:endParaRPr lang="en-US" sz="1600" dirty="0"/>
                    </a:p>
                  </a:txBody>
                  <a:tcPr/>
                </a:tc>
              </a:tr>
              <a:tr h="597666">
                <a:tc>
                  <a:txBody>
                    <a:bodyPr/>
                    <a:lstStyle/>
                    <a:p>
                      <a:r>
                        <a:rPr lang="en-US" sz="1600" b="1" dirty="0" smtClean="0"/>
                        <a:t>Model 2</a:t>
                      </a:r>
                      <a:endParaRPr lang="en-US" sz="1600" b="1" dirty="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tr>
              <a:tr h="597666">
                <a:tc>
                  <a:txBody>
                    <a:bodyPr/>
                    <a:lstStyle/>
                    <a:p>
                      <a:r>
                        <a:rPr lang="en-US" sz="1600" dirty="0" smtClean="0"/>
                        <a:t>Gender</a:t>
                      </a:r>
                      <a:endParaRPr lang="en-US" sz="1600" dirty="0"/>
                    </a:p>
                  </a:txBody>
                  <a:tcPr/>
                </a:tc>
                <a:tc>
                  <a:txBody>
                    <a:bodyPr/>
                    <a:lstStyle/>
                    <a:p>
                      <a:r>
                        <a:rPr lang="en-US" sz="1600" dirty="0" smtClean="0"/>
                        <a:t>.26</a:t>
                      </a:r>
                      <a:endParaRPr lang="en-US" sz="1600" dirty="0"/>
                    </a:p>
                  </a:txBody>
                  <a:tcPr/>
                </a:tc>
                <a:tc>
                  <a:txBody>
                    <a:bodyPr/>
                    <a:lstStyle/>
                    <a:p>
                      <a:r>
                        <a:rPr lang="en-US" sz="1600" dirty="0" smtClean="0"/>
                        <a:t>1.99</a:t>
                      </a:r>
                      <a:endParaRPr lang="en-US" sz="1600" dirty="0"/>
                    </a:p>
                  </a:txBody>
                  <a:tcPr/>
                </a:tc>
                <a:tc>
                  <a:txBody>
                    <a:bodyPr/>
                    <a:lstStyle/>
                    <a:p>
                      <a:r>
                        <a:rPr lang="en-US" sz="1600" dirty="0" smtClean="0"/>
                        <a:t>.051</a:t>
                      </a:r>
                      <a:endParaRPr lang="en-US" sz="1600" dirty="0"/>
                    </a:p>
                  </a:txBody>
                  <a:tcPr/>
                </a:tc>
              </a:tr>
              <a:tr h="597666">
                <a:tc>
                  <a:txBody>
                    <a:bodyPr/>
                    <a:lstStyle/>
                    <a:p>
                      <a:r>
                        <a:rPr lang="en-US" sz="1600" dirty="0" err="1" smtClean="0"/>
                        <a:t>Lexile</a:t>
                      </a:r>
                      <a:r>
                        <a:rPr lang="en-US" sz="1600" dirty="0" smtClean="0"/>
                        <a:t> Scores</a:t>
                      </a:r>
                      <a:r>
                        <a:rPr lang="en-US" sz="1600" baseline="0" dirty="0" smtClean="0"/>
                        <a:t> Time 2</a:t>
                      </a:r>
                      <a:endParaRPr lang="en-US" sz="1600" dirty="0"/>
                    </a:p>
                  </a:txBody>
                  <a:tcPr/>
                </a:tc>
                <a:tc>
                  <a:txBody>
                    <a:bodyPr/>
                    <a:lstStyle/>
                    <a:p>
                      <a:r>
                        <a:rPr lang="en-US" sz="1600" dirty="0" smtClean="0"/>
                        <a:t>.29</a:t>
                      </a:r>
                      <a:endParaRPr lang="en-US" sz="1600" dirty="0"/>
                    </a:p>
                  </a:txBody>
                  <a:tcPr/>
                </a:tc>
                <a:tc>
                  <a:txBody>
                    <a:bodyPr/>
                    <a:lstStyle/>
                    <a:p>
                      <a:r>
                        <a:rPr lang="en-US" sz="1600" dirty="0" smtClean="0"/>
                        <a:t>2.23</a:t>
                      </a:r>
                      <a:endParaRPr lang="en-US" sz="1600" dirty="0"/>
                    </a:p>
                  </a:txBody>
                  <a:tcPr/>
                </a:tc>
                <a:tc>
                  <a:txBody>
                    <a:bodyPr/>
                    <a:lstStyle/>
                    <a:p>
                      <a:r>
                        <a:rPr lang="en-US" sz="1600" dirty="0" smtClean="0"/>
                        <a:t>.030</a:t>
                      </a:r>
                      <a:endParaRPr lang="en-US" sz="1600" dirty="0"/>
                    </a:p>
                  </a:txBody>
                  <a:tcPr/>
                </a:tc>
              </a:tr>
              <a:tr h="597666">
                <a:tc>
                  <a:txBody>
                    <a:bodyPr/>
                    <a:lstStyle/>
                    <a:p>
                      <a:r>
                        <a:rPr lang="en-US" sz="1600" b="1" dirty="0" smtClean="0"/>
                        <a:t>Model 3</a:t>
                      </a:r>
                      <a:endParaRPr lang="en-US" sz="1600" b="1" dirty="0"/>
                    </a:p>
                  </a:txBody>
                  <a:tcPr/>
                </a:tc>
                <a:tc>
                  <a:txBody>
                    <a:bodyPr/>
                    <a:lstStyle/>
                    <a:p>
                      <a:endParaRPr lang="en-US" sz="1600"/>
                    </a:p>
                  </a:txBody>
                  <a:tcPr/>
                </a:tc>
                <a:tc>
                  <a:txBody>
                    <a:bodyPr/>
                    <a:lstStyle/>
                    <a:p>
                      <a:endParaRPr lang="en-US" sz="1600"/>
                    </a:p>
                  </a:txBody>
                  <a:tcPr/>
                </a:tc>
                <a:tc>
                  <a:txBody>
                    <a:bodyPr/>
                    <a:lstStyle/>
                    <a:p>
                      <a:endParaRPr lang="en-US" sz="1600" dirty="0"/>
                    </a:p>
                  </a:txBody>
                  <a:tcPr/>
                </a:tc>
              </a:tr>
              <a:tr h="597666">
                <a:tc>
                  <a:txBody>
                    <a:bodyPr/>
                    <a:lstStyle/>
                    <a:p>
                      <a:r>
                        <a:rPr lang="en-US" sz="1600" dirty="0" smtClean="0"/>
                        <a:t>Gender</a:t>
                      </a:r>
                      <a:endParaRPr lang="en-US" sz="1600" dirty="0"/>
                    </a:p>
                  </a:txBody>
                  <a:tcPr/>
                </a:tc>
                <a:tc>
                  <a:txBody>
                    <a:bodyPr/>
                    <a:lstStyle/>
                    <a:p>
                      <a:r>
                        <a:rPr lang="en-US" sz="1600" dirty="0" smtClean="0"/>
                        <a:t>.14</a:t>
                      </a:r>
                      <a:endParaRPr lang="en-US" sz="1600" dirty="0"/>
                    </a:p>
                  </a:txBody>
                  <a:tcPr/>
                </a:tc>
                <a:tc>
                  <a:txBody>
                    <a:bodyPr/>
                    <a:lstStyle/>
                    <a:p>
                      <a:r>
                        <a:rPr lang="en-US" sz="1600" dirty="0" smtClean="0"/>
                        <a:t>1.11</a:t>
                      </a:r>
                      <a:endParaRPr lang="en-US" sz="1600" dirty="0"/>
                    </a:p>
                  </a:txBody>
                  <a:tcPr/>
                </a:tc>
                <a:tc>
                  <a:txBody>
                    <a:bodyPr/>
                    <a:lstStyle/>
                    <a:p>
                      <a:r>
                        <a:rPr lang="en-US" sz="1600" dirty="0" smtClean="0"/>
                        <a:t>.271</a:t>
                      </a:r>
                      <a:endParaRPr lang="en-US" sz="1600" dirty="0"/>
                    </a:p>
                  </a:txBody>
                  <a:tcPr/>
                </a:tc>
              </a:tr>
              <a:tr h="597666">
                <a:tc>
                  <a:txBody>
                    <a:bodyPr/>
                    <a:lstStyle/>
                    <a:p>
                      <a:r>
                        <a:rPr lang="en-US" sz="1600" dirty="0" err="1" smtClean="0"/>
                        <a:t>Lexile</a:t>
                      </a:r>
                      <a:r>
                        <a:rPr lang="en-US" sz="1600" dirty="0" smtClean="0"/>
                        <a:t> Scores Time 2</a:t>
                      </a:r>
                      <a:endParaRPr lang="en-US" sz="1600" dirty="0"/>
                    </a:p>
                  </a:txBody>
                  <a:tcPr/>
                </a:tc>
                <a:tc>
                  <a:txBody>
                    <a:bodyPr/>
                    <a:lstStyle/>
                    <a:p>
                      <a:r>
                        <a:rPr lang="en-US" sz="1600" dirty="0" smtClean="0"/>
                        <a:t>.30</a:t>
                      </a:r>
                      <a:endParaRPr lang="en-US" sz="1600" dirty="0"/>
                    </a:p>
                  </a:txBody>
                  <a:tcPr/>
                </a:tc>
                <a:tc>
                  <a:txBody>
                    <a:bodyPr/>
                    <a:lstStyle/>
                    <a:p>
                      <a:r>
                        <a:rPr lang="en-US" sz="1600" dirty="0" smtClean="0"/>
                        <a:t>.246</a:t>
                      </a:r>
                      <a:endParaRPr lang="en-US" sz="1600" dirty="0"/>
                    </a:p>
                  </a:txBody>
                  <a:tcPr/>
                </a:tc>
                <a:tc>
                  <a:txBody>
                    <a:bodyPr/>
                    <a:lstStyle/>
                    <a:p>
                      <a:r>
                        <a:rPr lang="en-US" sz="1600" dirty="0" smtClean="0"/>
                        <a:t>.017</a:t>
                      </a:r>
                      <a:endParaRPr lang="en-US" sz="1600" dirty="0"/>
                    </a:p>
                  </a:txBody>
                  <a:tcPr/>
                </a:tc>
              </a:tr>
              <a:tr h="597666">
                <a:tc>
                  <a:txBody>
                    <a:bodyPr/>
                    <a:lstStyle/>
                    <a:p>
                      <a:r>
                        <a:rPr lang="en-US" sz="1600" dirty="0" smtClean="0"/>
                        <a:t>Moral Engagement</a:t>
                      </a:r>
                      <a:endParaRPr lang="en-US" sz="1600" dirty="0"/>
                    </a:p>
                  </a:txBody>
                  <a:tcPr/>
                </a:tc>
                <a:tc>
                  <a:txBody>
                    <a:bodyPr/>
                    <a:lstStyle/>
                    <a:p>
                      <a:r>
                        <a:rPr lang="en-US" sz="1600" dirty="0" smtClean="0"/>
                        <a:t>.32</a:t>
                      </a:r>
                      <a:endParaRPr lang="en-US" sz="1600" dirty="0"/>
                    </a:p>
                  </a:txBody>
                  <a:tcPr/>
                </a:tc>
                <a:tc>
                  <a:txBody>
                    <a:bodyPr/>
                    <a:lstStyle/>
                    <a:p>
                      <a:r>
                        <a:rPr lang="en-US" sz="1600" dirty="0" smtClean="0"/>
                        <a:t>2.86</a:t>
                      </a:r>
                      <a:endParaRPr lang="en-US" sz="1600" dirty="0"/>
                    </a:p>
                  </a:txBody>
                  <a:tcPr/>
                </a:tc>
                <a:tc>
                  <a:txBody>
                    <a:bodyPr/>
                    <a:lstStyle/>
                    <a:p>
                      <a:r>
                        <a:rPr lang="en-US" sz="1600" dirty="0" smtClean="0"/>
                        <a:t>.006</a:t>
                      </a:r>
                      <a:endParaRPr lang="en-US" sz="160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sz="3600" dirty="0" smtClean="0">
                <a:solidFill>
                  <a:schemeClr val="accent6"/>
                </a:solidFill>
              </a:rPr>
              <a:t>Results</a:t>
            </a:r>
            <a:endParaRPr lang="en-US" sz="3600" dirty="0">
              <a:solidFill>
                <a:schemeClr val="accent6"/>
              </a:solidFill>
            </a:endParaRPr>
          </a:p>
        </p:txBody>
      </p:sp>
      <p:sp>
        <p:nvSpPr>
          <p:cNvPr id="3" name="Content Placeholder 2"/>
          <p:cNvSpPr>
            <a:spLocks noGrp="1"/>
          </p:cNvSpPr>
          <p:nvPr>
            <p:ph idx="1"/>
          </p:nvPr>
        </p:nvSpPr>
        <p:spPr>
          <a:xfrm>
            <a:off x="1907704" y="1412776"/>
            <a:ext cx="6779096" cy="4713387"/>
          </a:xfrm>
        </p:spPr>
        <p:txBody>
          <a:bodyPr/>
          <a:lstStyle/>
          <a:p>
            <a:pPr>
              <a:buNone/>
            </a:pPr>
            <a:r>
              <a:rPr lang="en-US" sz="2400" dirty="0" smtClean="0">
                <a:solidFill>
                  <a:srgbClr val="0070C0"/>
                </a:solidFill>
                <a:latin typeface="+mn-lt"/>
                <a:ea typeface="+mn-ea"/>
                <a:cs typeface="+mn-cs"/>
              </a:rPr>
              <a:t>In the second regression analysis, CST scores in mathematics served as the criterion. In this case the recoded grade (i.e., upper and lower grades) and scholastic competence variables were included as both were related to the criterion. Grade level was entered first followed by perceived scholastic competence. Moral engagement and anti-social conduct were entered last. </a:t>
            </a:r>
            <a:endParaRPr lang="en-US" sz="2400"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35150" y="260350"/>
          <a:ext cx="7129340" cy="5919960"/>
        </p:xfrm>
        <a:graphic>
          <a:graphicData uri="http://schemas.openxmlformats.org/drawingml/2006/table">
            <a:tbl>
              <a:tblPr firstRow="1" bandRow="1">
                <a:tableStyleId>{5C22544A-7EE6-4342-B048-85BDC9FD1C3A}</a:tableStyleId>
              </a:tblPr>
              <a:tblGrid>
                <a:gridCol w="3024882"/>
                <a:gridCol w="1080120"/>
                <a:gridCol w="1368152"/>
                <a:gridCol w="1656186"/>
              </a:tblGrid>
              <a:tr h="534084">
                <a:tc>
                  <a:txBody>
                    <a:bodyPr/>
                    <a:lstStyle/>
                    <a:p>
                      <a:r>
                        <a:rPr lang="en-US" sz="1600" baseline="0" dirty="0" smtClean="0">
                          <a:solidFill>
                            <a:schemeClr val="accent6"/>
                          </a:solidFill>
                        </a:rPr>
                        <a:t>Criterion - Mathematical CST Scores</a:t>
                      </a:r>
                      <a:r>
                        <a:rPr lang="en-US" sz="1600" i="0" baseline="0" dirty="0" smtClean="0">
                          <a:solidFill>
                            <a:schemeClr val="accent6"/>
                          </a:solidFill>
                        </a:rPr>
                        <a:t>,</a:t>
                      </a:r>
                      <a:r>
                        <a:rPr lang="en-US" sz="1600" i="1" baseline="0" dirty="0" smtClean="0">
                          <a:solidFill>
                            <a:schemeClr val="accent6"/>
                          </a:solidFill>
                        </a:rPr>
                        <a:t> N = 54</a:t>
                      </a:r>
                      <a:endParaRPr lang="en-US" sz="1600" i="1" baseline="0" dirty="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accent6"/>
                          </a:solidFill>
                          <a:latin typeface="+mn-lt"/>
                          <a:ea typeface="+mn-ea"/>
                          <a:cs typeface="+mn-cs"/>
                        </a:rPr>
                        <a:t>        </a:t>
                      </a:r>
                      <a:r>
                        <a:rPr lang="el-GR" sz="1600" b="1" kern="1200" baseline="0" dirty="0" smtClean="0">
                          <a:solidFill>
                            <a:schemeClr val="accent6"/>
                          </a:solidFill>
                          <a:latin typeface="+mn-lt"/>
                          <a:ea typeface="+mn-ea"/>
                          <a:cs typeface="+mn-cs"/>
                        </a:rPr>
                        <a:t>β </a:t>
                      </a:r>
                      <a:endParaRPr lang="en-US" sz="1600" baseline="0" dirty="0" smtClean="0">
                        <a:solidFill>
                          <a:schemeClr val="accent6"/>
                        </a:solidFill>
                      </a:endParaRPr>
                    </a:p>
                    <a:p>
                      <a:r>
                        <a:rPr lang="en-US" sz="1600" dirty="0" smtClean="0"/>
                        <a:t> </a:t>
                      </a:r>
                      <a:endParaRPr lang="en-US" sz="1600" dirty="0"/>
                    </a:p>
                  </a:txBody>
                  <a:tcPr/>
                </a:tc>
                <a:tc>
                  <a:txBody>
                    <a:bodyPr/>
                    <a:lstStyle/>
                    <a:p>
                      <a:r>
                        <a:rPr lang="en-US" sz="1600" dirty="0" smtClean="0"/>
                        <a:t>      </a:t>
                      </a:r>
                      <a:r>
                        <a:rPr lang="en-US" sz="1600" i="1" baseline="0" dirty="0" smtClean="0">
                          <a:solidFill>
                            <a:schemeClr val="accent6"/>
                          </a:solidFill>
                        </a:rPr>
                        <a:t>t</a:t>
                      </a:r>
                      <a:endParaRPr lang="en-US" sz="1600" i="1" baseline="0" dirty="0">
                        <a:solidFill>
                          <a:schemeClr val="accent6"/>
                        </a:solidFill>
                      </a:endParaRPr>
                    </a:p>
                  </a:txBody>
                  <a:tcPr/>
                </a:tc>
                <a:tc>
                  <a:txBody>
                    <a:bodyPr/>
                    <a:lstStyle/>
                    <a:p>
                      <a:r>
                        <a:rPr lang="en-US" sz="1600" baseline="0" dirty="0" smtClean="0">
                          <a:solidFill>
                            <a:schemeClr val="accent6"/>
                          </a:solidFill>
                        </a:rPr>
                        <a:t>Probability</a:t>
                      </a:r>
                    </a:p>
                    <a:p>
                      <a:r>
                        <a:rPr lang="en-US" sz="1600" baseline="0" dirty="0" smtClean="0">
                          <a:solidFill>
                            <a:schemeClr val="accent6"/>
                          </a:solidFill>
                        </a:rPr>
                        <a:t>Level</a:t>
                      </a:r>
                      <a:endParaRPr lang="en-US" sz="1600" baseline="0" dirty="0">
                        <a:solidFill>
                          <a:schemeClr val="accent6"/>
                        </a:solidFill>
                      </a:endParaRPr>
                    </a:p>
                  </a:txBody>
                  <a:tcPr/>
                </a:tc>
              </a:tr>
              <a:tr h="534084">
                <a:tc>
                  <a:txBody>
                    <a:bodyPr/>
                    <a:lstStyle/>
                    <a:p>
                      <a:r>
                        <a:rPr lang="en-US" sz="1600" b="1" dirty="0" smtClean="0"/>
                        <a:t>Model 1</a:t>
                      </a:r>
                      <a:endParaRPr lang="en-US" sz="1600" b="1"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534084">
                <a:tc>
                  <a:txBody>
                    <a:bodyPr/>
                    <a:lstStyle/>
                    <a:p>
                      <a:r>
                        <a:rPr lang="en-US" sz="1600" dirty="0" smtClean="0"/>
                        <a:t>Grade</a:t>
                      </a:r>
                      <a:endParaRPr lang="en-US" sz="1600" dirty="0"/>
                    </a:p>
                  </a:txBody>
                  <a:tcPr/>
                </a:tc>
                <a:tc>
                  <a:txBody>
                    <a:bodyPr/>
                    <a:lstStyle/>
                    <a:p>
                      <a:r>
                        <a:rPr lang="en-US" sz="1600" dirty="0" smtClean="0"/>
                        <a:t>-.37</a:t>
                      </a:r>
                      <a:endParaRPr lang="en-US" sz="1600" dirty="0"/>
                    </a:p>
                  </a:txBody>
                  <a:tcPr/>
                </a:tc>
                <a:tc>
                  <a:txBody>
                    <a:bodyPr/>
                    <a:lstStyle/>
                    <a:p>
                      <a:r>
                        <a:rPr lang="en-US" sz="1600" dirty="0" smtClean="0"/>
                        <a:t>-2.89</a:t>
                      </a:r>
                      <a:endParaRPr lang="en-US" sz="1600" dirty="0"/>
                    </a:p>
                  </a:txBody>
                  <a:tcPr/>
                </a:tc>
                <a:tc>
                  <a:txBody>
                    <a:bodyPr/>
                    <a:lstStyle/>
                    <a:p>
                      <a:r>
                        <a:rPr lang="en-US" sz="1600" dirty="0" smtClean="0"/>
                        <a:t>.006</a:t>
                      </a:r>
                      <a:endParaRPr lang="en-US" sz="1600" dirty="0"/>
                    </a:p>
                  </a:txBody>
                  <a:tcPr/>
                </a:tc>
              </a:tr>
              <a:tr h="534084">
                <a:tc>
                  <a:txBody>
                    <a:bodyPr/>
                    <a:lstStyle/>
                    <a:p>
                      <a:r>
                        <a:rPr lang="en-US" sz="1600" b="1" dirty="0" smtClean="0"/>
                        <a:t>Model 2</a:t>
                      </a:r>
                      <a:endParaRPr lang="en-US" sz="1600" b="1" dirty="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tr>
              <a:tr h="534084">
                <a:tc>
                  <a:txBody>
                    <a:bodyPr/>
                    <a:lstStyle/>
                    <a:p>
                      <a:r>
                        <a:rPr lang="en-US" sz="1600" dirty="0" smtClean="0"/>
                        <a:t>Grade</a:t>
                      </a:r>
                      <a:endParaRPr lang="en-US" sz="1600" dirty="0"/>
                    </a:p>
                  </a:txBody>
                  <a:tcPr/>
                </a:tc>
                <a:tc>
                  <a:txBody>
                    <a:bodyPr/>
                    <a:lstStyle/>
                    <a:p>
                      <a:r>
                        <a:rPr lang="en-US" sz="1600" dirty="0" smtClean="0"/>
                        <a:t>-.30</a:t>
                      </a:r>
                      <a:endParaRPr lang="en-US" sz="1600" dirty="0"/>
                    </a:p>
                  </a:txBody>
                  <a:tcPr/>
                </a:tc>
                <a:tc>
                  <a:txBody>
                    <a:bodyPr/>
                    <a:lstStyle/>
                    <a:p>
                      <a:r>
                        <a:rPr lang="en-US" sz="1600" dirty="0" smtClean="0"/>
                        <a:t>-2.33</a:t>
                      </a:r>
                      <a:endParaRPr lang="en-US" sz="1600" dirty="0"/>
                    </a:p>
                  </a:txBody>
                  <a:tcPr/>
                </a:tc>
                <a:tc>
                  <a:txBody>
                    <a:bodyPr/>
                    <a:lstStyle/>
                    <a:p>
                      <a:r>
                        <a:rPr lang="en-US" sz="1600" dirty="0" smtClean="0"/>
                        <a:t>.024</a:t>
                      </a:r>
                      <a:endParaRPr lang="en-US" sz="1600" dirty="0"/>
                    </a:p>
                  </a:txBody>
                  <a:tcPr/>
                </a:tc>
              </a:tr>
              <a:tr h="534084">
                <a:tc>
                  <a:txBody>
                    <a:bodyPr/>
                    <a:lstStyle/>
                    <a:p>
                      <a:r>
                        <a:rPr lang="en-US" sz="1600" dirty="0" smtClean="0"/>
                        <a:t>Scholastic Competence</a:t>
                      </a:r>
                      <a:endParaRPr lang="en-US" sz="1600" dirty="0"/>
                    </a:p>
                  </a:txBody>
                  <a:tcPr/>
                </a:tc>
                <a:tc>
                  <a:txBody>
                    <a:bodyPr/>
                    <a:lstStyle/>
                    <a:p>
                      <a:r>
                        <a:rPr lang="en-US" sz="1600" dirty="0" smtClean="0"/>
                        <a:t> .28</a:t>
                      </a:r>
                      <a:endParaRPr lang="en-US" sz="1600" dirty="0"/>
                    </a:p>
                  </a:txBody>
                  <a:tcPr/>
                </a:tc>
                <a:tc>
                  <a:txBody>
                    <a:bodyPr/>
                    <a:lstStyle/>
                    <a:p>
                      <a:r>
                        <a:rPr lang="en-US" sz="1600" dirty="0" smtClean="0"/>
                        <a:t> 2.14</a:t>
                      </a:r>
                      <a:endParaRPr lang="en-US" sz="1600" dirty="0"/>
                    </a:p>
                  </a:txBody>
                  <a:tcPr/>
                </a:tc>
                <a:tc>
                  <a:txBody>
                    <a:bodyPr/>
                    <a:lstStyle/>
                    <a:p>
                      <a:r>
                        <a:rPr lang="en-US" sz="1600" dirty="0" smtClean="0"/>
                        <a:t>.037</a:t>
                      </a:r>
                      <a:endParaRPr lang="en-US" sz="1600" dirty="0"/>
                    </a:p>
                  </a:txBody>
                  <a:tcPr/>
                </a:tc>
              </a:tr>
              <a:tr h="534084">
                <a:tc>
                  <a:txBody>
                    <a:bodyPr/>
                    <a:lstStyle/>
                    <a:p>
                      <a:r>
                        <a:rPr lang="en-US" sz="1600" b="1" dirty="0" smtClean="0"/>
                        <a:t>Model 3</a:t>
                      </a:r>
                      <a:endParaRPr lang="en-US" sz="1600" b="1" dirty="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tr>
              <a:tr h="534084">
                <a:tc>
                  <a:txBody>
                    <a:bodyPr/>
                    <a:lstStyle/>
                    <a:p>
                      <a:r>
                        <a:rPr lang="en-US" sz="1600" dirty="0" smtClean="0"/>
                        <a:t>Grade</a:t>
                      </a:r>
                      <a:endParaRPr lang="en-US" sz="1600" dirty="0"/>
                    </a:p>
                  </a:txBody>
                  <a:tcPr/>
                </a:tc>
                <a:tc>
                  <a:txBody>
                    <a:bodyPr/>
                    <a:lstStyle/>
                    <a:p>
                      <a:r>
                        <a:rPr lang="en-US" sz="1600" dirty="0" smtClean="0"/>
                        <a:t>-.31</a:t>
                      </a:r>
                      <a:endParaRPr lang="en-US" sz="1600" dirty="0"/>
                    </a:p>
                  </a:txBody>
                  <a:tcPr/>
                </a:tc>
                <a:tc>
                  <a:txBody>
                    <a:bodyPr/>
                    <a:lstStyle/>
                    <a:p>
                      <a:r>
                        <a:rPr lang="en-US" sz="1600" dirty="0" smtClean="0"/>
                        <a:t>-2.48</a:t>
                      </a:r>
                      <a:endParaRPr lang="en-US" sz="1600" dirty="0"/>
                    </a:p>
                  </a:txBody>
                  <a:tcPr/>
                </a:tc>
                <a:tc>
                  <a:txBody>
                    <a:bodyPr/>
                    <a:lstStyle/>
                    <a:p>
                      <a:r>
                        <a:rPr lang="en-US" sz="1600" dirty="0" smtClean="0"/>
                        <a:t>.017</a:t>
                      </a:r>
                      <a:endParaRPr lang="en-US" sz="1600" dirty="0"/>
                    </a:p>
                  </a:txBody>
                  <a:tcPr/>
                </a:tc>
              </a:tr>
              <a:tr h="534084">
                <a:tc>
                  <a:txBody>
                    <a:bodyPr/>
                    <a:lstStyle/>
                    <a:p>
                      <a:r>
                        <a:rPr lang="en-US" sz="1600" dirty="0" smtClean="0"/>
                        <a:t>Scholastic Competence</a:t>
                      </a:r>
                      <a:endParaRPr lang="en-US" sz="1600" dirty="0"/>
                    </a:p>
                  </a:txBody>
                  <a:tcPr/>
                </a:tc>
                <a:tc>
                  <a:txBody>
                    <a:bodyPr/>
                    <a:lstStyle/>
                    <a:p>
                      <a:r>
                        <a:rPr lang="en-US" sz="1600" dirty="0" smtClean="0"/>
                        <a:t> .22</a:t>
                      </a:r>
                      <a:endParaRPr lang="en-US" sz="1600" dirty="0"/>
                    </a:p>
                  </a:txBody>
                  <a:tcPr/>
                </a:tc>
                <a:tc>
                  <a:txBody>
                    <a:bodyPr/>
                    <a:lstStyle/>
                    <a:p>
                      <a:r>
                        <a:rPr lang="en-US" sz="1600" dirty="0" smtClean="0"/>
                        <a:t> 1.71</a:t>
                      </a:r>
                      <a:endParaRPr lang="en-US" sz="1600" dirty="0"/>
                    </a:p>
                  </a:txBody>
                  <a:tcPr/>
                </a:tc>
                <a:tc>
                  <a:txBody>
                    <a:bodyPr/>
                    <a:lstStyle/>
                    <a:p>
                      <a:r>
                        <a:rPr lang="en-US" sz="1600" dirty="0" smtClean="0"/>
                        <a:t>.093</a:t>
                      </a:r>
                      <a:endParaRPr lang="en-US" sz="1600" dirty="0"/>
                    </a:p>
                  </a:txBody>
                  <a:tcPr/>
                </a:tc>
              </a:tr>
              <a:tr h="534084">
                <a:tc>
                  <a:txBody>
                    <a:bodyPr/>
                    <a:lstStyle/>
                    <a:p>
                      <a:r>
                        <a:rPr lang="en-US" sz="1600" dirty="0" smtClean="0"/>
                        <a:t>Moral Engagement</a:t>
                      </a:r>
                      <a:endParaRPr lang="en-US" sz="1600" dirty="0"/>
                    </a:p>
                  </a:txBody>
                  <a:tcPr/>
                </a:tc>
                <a:tc>
                  <a:txBody>
                    <a:bodyPr/>
                    <a:lstStyle/>
                    <a:p>
                      <a:r>
                        <a:rPr lang="en-US" sz="1600" dirty="0" smtClean="0"/>
                        <a:t> .25</a:t>
                      </a:r>
                      <a:endParaRPr lang="en-US" sz="1600" dirty="0"/>
                    </a:p>
                  </a:txBody>
                  <a:tcPr/>
                </a:tc>
                <a:tc>
                  <a:txBody>
                    <a:bodyPr/>
                    <a:lstStyle/>
                    <a:p>
                      <a:r>
                        <a:rPr lang="en-US" sz="1600" dirty="0" smtClean="0"/>
                        <a:t> 1.75</a:t>
                      </a:r>
                      <a:endParaRPr lang="en-US" sz="1600" dirty="0"/>
                    </a:p>
                  </a:txBody>
                  <a:tcPr/>
                </a:tc>
                <a:tc>
                  <a:txBody>
                    <a:bodyPr/>
                    <a:lstStyle/>
                    <a:p>
                      <a:r>
                        <a:rPr lang="en-US" sz="1600" dirty="0" smtClean="0"/>
                        <a:t>.087</a:t>
                      </a:r>
                      <a:endParaRPr lang="en-US" sz="1600" dirty="0"/>
                    </a:p>
                  </a:txBody>
                  <a:tcPr/>
                </a:tc>
              </a:tr>
              <a:tr h="534084">
                <a:tc>
                  <a:txBody>
                    <a:bodyPr/>
                    <a:lstStyle/>
                    <a:p>
                      <a:r>
                        <a:rPr lang="en-US" sz="1600" dirty="0" smtClean="0"/>
                        <a:t>Anti-Social</a:t>
                      </a:r>
                      <a:r>
                        <a:rPr lang="en-US" sz="1600" baseline="0" dirty="0" smtClean="0"/>
                        <a:t> Conduct</a:t>
                      </a:r>
                      <a:endParaRPr lang="en-US" sz="1600" dirty="0"/>
                    </a:p>
                  </a:txBody>
                  <a:tcPr/>
                </a:tc>
                <a:tc>
                  <a:txBody>
                    <a:bodyPr/>
                    <a:lstStyle/>
                    <a:p>
                      <a:r>
                        <a:rPr lang="en-US" sz="1600" dirty="0" smtClean="0"/>
                        <a:t>-.13</a:t>
                      </a:r>
                      <a:endParaRPr lang="en-US" sz="1600" dirty="0"/>
                    </a:p>
                  </a:txBody>
                  <a:tcPr/>
                </a:tc>
                <a:tc>
                  <a:txBody>
                    <a:bodyPr/>
                    <a:lstStyle/>
                    <a:p>
                      <a:r>
                        <a:rPr lang="en-US" sz="1600" dirty="0" smtClean="0"/>
                        <a:t> -.91</a:t>
                      </a:r>
                      <a:endParaRPr lang="en-US" sz="1600" dirty="0"/>
                    </a:p>
                  </a:txBody>
                  <a:tcPr/>
                </a:tc>
                <a:tc>
                  <a:txBody>
                    <a:bodyPr/>
                    <a:lstStyle/>
                    <a:p>
                      <a:r>
                        <a:rPr lang="en-US" sz="1600" dirty="0" smtClean="0"/>
                        <a:t>.370</a:t>
                      </a:r>
                      <a:endParaRPr lang="en-US" sz="16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1619250" y="1341438"/>
            <a:ext cx="7200900" cy="4319587"/>
          </a:xfrm>
          <a:prstGeom prst="rect">
            <a:avLst/>
          </a:prstGeom>
          <a:noFill/>
          <a:ln w="9525">
            <a:noFill/>
            <a:miter lim="800000"/>
            <a:headEnd/>
            <a:tailEnd/>
          </a:ln>
        </p:spPr>
        <p:txBody>
          <a:bodyPr lIns="180000" tIns="180000" rIns="180000" bIns="180000"/>
          <a:lstStyle/>
          <a:p>
            <a:pPr algn="just"/>
            <a:endParaRPr lang="en-US" sz="2000" b="1" dirty="0">
              <a:solidFill>
                <a:srgbClr val="486DA2"/>
              </a:solidFill>
              <a:latin typeface="Verdana" pitchFamily="34" charset="0"/>
            </a:endParaRPr>
          </a:p>
        </p:txBody>
      </p:sp>
      <p:sp>
        <p:nvSpPr>
          <p:cNvPr id="10243" name="Title 3"/>
          <p:cNvSpPr>
            <a:spLocks noGrp="1"/>
          </p:cNvSpPr>
          <p:nvPr>
            <p:ph type="title"/>
          </p:nvPr>
        </p:nvSpPr>
        <p:spPr bwMode="auto">
          <a:xfrm>
            <a:off x="457200" y="274638"/>
            <a:ext cx="8229600" cy="706437"/>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600" dirty="0" smtClean="0">
                <a:solidFill>
                  <a:schemeClr val="accent6"/>
                </a:solidFill>
              </a:rPr>
              <a:t>Discussion</a:t>
            </a:r>
          </a:p>
        </p:txBody>
      </p:sp>
      <p:sp>
        <p:nvSpPr>
          <p:cNvPr id="16388" name="Content Placeholder 4"/>
          <p:cNvSpPr>
            <a:spLocks noGrp="1"/>
          </p:cNvSpPr>
          <p:nvPr>
            <p:ph idx="1"/>
          </p:nvPr>
        </p:nvSpPr>
        <p:spPr bwMode="auto">
          <a:xfrm>
            <a:off x="2051720" y="1052513"/>
            <a:ext cx="6635080" cy="5073650"/>
          </a:xfrm>
          <a:noFill/>
          <a:ln>
            <a:miter lim="800000"/>
            <a:headEnd/>
            <a:tailEnd/>
          </a:ln>
        </p:spPr>
        <p:txBody>
          <a:bodyPr vert="horz" wrap="square" lIns="91440" tIns="45720" rIns="91440" bIns="45720" numCol="1" anchor="t" anchorCtr="0" compatLnSpc="1">
            <a:prstTxWarp prst="textNoShape">
              <a:avLst/>
            </a:prstTxWarp>
          </a:bodyPr>
          <a:lstStyle/>
          <a:p>
            <a:pPr>
              <a:buNone/>
            </a:pPr>
            <a:r>
              <a:rPr lang="en-US" sz="2400" dirty="0" smtClean="0">
                <a:solidFill>
                  <a:srgbClr val="0070C0"/>
                </a:solidFill>
                <a:latin typeface="+mn-lt"/>
                <a:ea typeface="+mn-ea"/>
                <a:cs typeface="+mn-cs"/>
              </a:rPr>
              <a:t>One purpose of this research was to examine the psychometric properties of a character assessment scale (i.e., the CASAC) for use as a formative evaluation tool. A two-dimensional scale was constructed that appeared to reflect moral engagement and anti-social behavior. The items within each scale encompassed diverse aspects of the pillars of character (Josephson Institute, 2009). </a:t>
            </a:r>
            <a:endParaRPr lang="en-US" sz="2400" dirty="0" smtClean="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76064"/>
          </a:xfrm>
        </p:spPr>
        <p:txBody>
          <a:bodyPr/>
          <a:lstStyle/>
          <a:p>
            <a:r>
              <a:rPr lang="en-US" sz="3600" dirty="0" smtClean="0">
                <a:solidFill>
                  <a:schemeClr val="accent6"/>
                </a:solidFill>
              </a:rPr>
              <a:t>Discussion</a:t>
            </a:r>
            <a:endParaRPr lang="en-US" sz="3600" dirty="0">
              <a:solidFill>
                <a:schemeClr val="accent6"/>
              </a:solidFill>
            </a:endParaRPr>
          </a:p>
        </p:txBody>
      </p:sp>
      <p:sp>
        <p:nvSpPr>
          <p:cNvPr id="3" name="Content Placeholder 2"/>
          <p:cNvSpPr>
            <a:spLocks noGrp="1"/>
          </p:cNvSpPr>
          <p:nvPr>
            <p:ph idx="1"/>
          </p:nvPr>
        </p:nvSpPr>
        <p:spPr>
          <a:xfrm>
            <a:off x="1835696" y="836712"/>
            <a:ext cx="7128792" cy="5616624"/>
          </a:xfrm>
        </p:spPr>
        <p:txBody>
          <a:bodyPr/>
          <a:lstStyle/>
          <a:p>
            <a:pPr>
              <a:buNone/>
            </a:pPr>
            <a:r>
              <a:rPr lang="en-US" sz="2400" dirty="0" smtClean="0">
                <a:solidFill>
                  <a:srgbClr val="0070C0"/>
                </a:solidFill>
                <a:latin typeface="+mn-lt"/>
                <a:ea typeface="+mn-ea"/>
                <a:cs typeface="+mn-cs"/>
              </a:rPr>
              <a:t>For moral engagement, caring was represented by items such as children’s “showing concern for others and being compassionate.” “Being respectful of others’ property” corresponded to respect. Almost half of moral engagement items including “speaking up about others’ wrongdoing, volunteering to help when needed, and encouraging others to get along,” were consistent with citizenship behaviors. The item “helping to restore areas following activities” was consistent with the pillars of responsibility and fairness. Overall, the construct of moral engagement captured a moral presence reflected in volitional and steadfast participation that is affective, functional and pro-social. </a:t>
            </a:r>
            <a:endParaRPr lang="en-US" sz="24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2339975" y="1341438"/>
            <a:ext cx="6408738" cy="4319587"/>
          </a:xfrm>
          <a:prstGeom prst="rect">
            <a:avLst/>
          </a:prstGeom>
          <a:noFill/>
          <a:ln w="9525">
            <a:noFill/>
            <a:miter lim="800000"/>
            <a:headEnd/>
            <a:tailEnd/>
          </a:ln>
        </p:spPr>
        <p:txBody>
          <a:bodyPr lIns="180000" tIns="180000" rIns="180000" bIns="180000"/>
          <a:lstStyle/>
          <a:p>
            <a:pPr algn="just"/>
            <a:endParaRPr lang="en-US" sz="2000" b="1">
              <a:solidFill>
                <a:srgbClr val="486DA2"/>
              </a:solidFill>
              <a:latin typeface="Verdana" pitchFamily="34" charset="0"/>
            </a:endParaRPr>
          </a:p>
        </p:txBody>
      </p:sp>
      <p:sp>
        <p:nvSpPr>
          <p:cNvPr id="3075" name="Title 3"/>
          <p:cNvSpPr>
            <a:spLocks noGrp="1"/>
          </p:cNvSpPr>
          <p:nvPr>
            <p:ph type="title"/>
          </p:nvPr>
        </p:nvSpPr>
        <p:spPr bwMode="auto">
          <a:xfrm>
            <a:off x="2051050" y="274638"/>
            <a:ext cx="6635750" cy="777875"/>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600" dirty="0" smtClean="0">
                <a:solidFill>
                  <a:schemeClr val="accent6"/>
                </a:solidFill>
              </a:rPr>
              <a:t>Introduction</a:t>
            </a:r>
          </a:p>
        </p:txBody>
      </p:sp>
      <p:sp>
        <p:nvSpPr>
          <p:cNvPr id="3076" name="Content Placeholder 4"/>
          <p:cNvSpPr>
            <a:spLocks noGrp="1"/>
          </p:cNvSpPr>
          <p:nvPr>
            <p:ph idx="1"/>
          </p:nvPr>
        </p:nvSpPr>
        <p:spPr bwMode="auto">
          <a:xfrm>
            <a:off x="1547813" y="1268760"/>
            <a:ext cx="7138987" cy="4857403"/>
          </a:xfrm>
          <a:noFill/>
          <a:ln>
            <a:miter lim="800000"/>
            <a:headEnd/>
            <a:tailEnd/>
          </a:ln>
        </p:spPr>
        <p:txBody>
          <a:bodyPr vert="horz" wrap="square" lIns="91440" tIns="45720" rIns="91440" bIns="45720" numCol="1" anchor="t" anchorCtr="0" compatLnSpc="1">
            <a:prstTxWarp prst="textNoShape">
              <a:avLst/>
            </a:prstTxWarp>
          </a:bodyPr>
          <a:lstStyle/>
          <a:p>
            <a:pPr>
              <a:buNone/>
            </a:pPr>
            <a:r>
              <a:rPr lang="en-US" sz="2400" dirty="0" smtClean="0">
                <a:solidFill>
                  <a:srgbClr val="0070C0"/>
                </a:solidFill>
                <a:latin typeface="+mn-lt"/>
                <a:ea typeface="+mn-ea"/>
                <a:cs typeface="+mn-cs"/>
              </a:rPr>
              <a:t>One purpose of this research was to examine the psychometric properties of a character assessment scale (i.e., the Character Assessment for School Age Children – CASAC). The six pillars of character (Josephson Institute, 2009) were utilized as a foundation in developing the CASAC as many youth development programs </a:t>
            </a:r>
            <a:r>
              <a:rPr lang="en-US" sz="2400" dirty="0" smtClean="0">
                <a:solidFill>
                  <a:srgbClr val="0070C0"/>
                </a:solidFill>
              </a:rPr>
              <a:t>utilize the pillars implicitly or explicitly (e.g., </a:t>
            </a:r>
            <a:r>
              <a:rPr lang="en-US" sz="2400" dirty="0" err="1" smtClean="0">
                <a:solidFill>
                  <a:srgbClr val="0070C0"/>
                </a:solidFill>
              </a:rPr>
              <a:t>Prestwich</a:t>
            </a:r>
            <a:r>
              <a:rPr lang="en-US" sz="2400" dirty="0" smtClean="0">
                <a:solidFill>
                  <a:srgbClr val="0070C0"/>
                </a:solidFill>
              </a:rPr>
              <a:t>, 2004).  </a:t>
            </a:r>
          </a:p>
          <a:p>
            <a:pPr>
              <a:buNone/>
            </a:pPr>
            <a:r>
              <a:rPr lang="en-US" sz="2400" dirty="0" smtClean="0">
                <a:solidFill>
                  <a:srgbClr val="0070C0"/>
                </a:solidFill>
              </a:rPr>
              <a:t>The six pillars of character reflect traits and behaviors indicating trustworthiness, respect, responsibility, fairness, caring and citizenship.  </a:t>
            </a:r>
          </a:p>
          <a:p>
            <a:endParaRPr lang="en-US" sz="2400" dirty="0" smtClean="0">
              <a:solidFill>
                <a:srgbClr val="0070C0"/>
              </a:solidFill>
            </a:endParaRPr>
          </a:p>
          <a:p>
            <a:pPr eaLnBrk="1" hangingPunct="1">
              <a:spcAft>
                <a:spcPts val="600"/>
              </a:spcAft>
            </a:pPr>
            <a:endParaRPr lang="en-US" sz="2400" dirty="0" smtClean="0">
              <a:solidFill>
                <a:srgbClr val="486DA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sz="3600" dirty="0" smtClean="0">
                <a:solidFill>
                  <a:schemeClr val="accent6"/>
                </a:solidFill>
              </a:rPr>
              <a:t>Discussion</a:t>
            </a:r>
            <a:endParaRPr lang="en-US" sz="3600" dirty="0">
              <a:solidFill>
                <a:schemeClr val="accent6"/>
              </a:solidFill>
            </a:endParaRPr>
          </a:p>
        </p:txBody>
      </p:sp>
      <p:sp>
        <p:nvSpPr>
          <p:cNvPr id="3" name="Content Placeholder 2"/>
          <p:cNvSpPr>
            <a:spLocks noGrp="1"/>
          </p:cNvSpPr>
          <p:nvPr>
            <p:ph idx="1"/>
          </p:nvPr>
        </p:nvSpPr>
        <p:spPr>
          <a:xfrm>
            <a:off x="2051720" y="1052736"/>
            <a:ext cx="6840760" cy="5256584"/>
          </a:xfrm>
        </p:spPr>
        <p:txBody>
          <a:bodyPr/>
          <a:lstStyle/>
          <a:p>
            <a:pPr>
              <a:buNone/>
            </a:pPr>
            <a:r>
              <a:rPr lang="en-US" sz="2400" dirty="0" smtClean="0">
                <a:solidFill>
                  <a:srgbClr val="0070C0"/>
                </a:solidFill>
                <a:latin typeface="+mn-lt"/>
                <a:ea typeface="+mn-ea"/>
                <a:cs typeface="+mn-cs"/>
              </a:rPr>
              <a:t>Anti-social items reflected the antithesis of trustworthiness. These included children taking things that didn’t belong to them, being sneaky and talking about others behind their back. Several anti-social items were consistent with a lack of caring and respect (i.e., being insensitive to the needs of others, bullying and harassment, and demeaning the accomplishments of others). Other items such as encouraging others to engage in wrongdoing as well as following suit when others engage in wrongdoing seemed to reflect a lack of responsibility (self-restraint) and citizenship. </a:t>
            </a:r>
            <a:endParaRPr lang="en-US" sz="2400" dirty="0">
              <a:solidFill>
                <a:srgbClr val="0070C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US" sz="3600" dirty="0" smtClean="0">
                <a:solidFill>
                  <a:schemeClr val="accent6"/>
                </a:solidFill>
              </a:rPr>
              <a:t>Discussion</a:t>
            </a:r>
            <a:endParaRPr lang="en-US" sz="3600" dirty="0">
              <a:solidFill>
                <a:schemeClr val="accent6"/>
              </a:solidFill>
            </a:endParaRPr>
          </a:p>
        </p:txBody>
      </p:sp>
      <p:sp>
        <p:nvSpPr>
          <p:cNvPr id="3" name="Content Placeholder 2"/>
          <p:cNvSpPr>
            <a:spLocks noGrp="1"/>
          </p:cNvSpPr>
          <p:nvPr>
            <p:ph idx="1"/>
          </p:nvPr>
        </p:nvSpPr>
        <p:spPr>
          <a:xfrm>
            <a:off x="1871192" y="836712"/>
            <a:ext cx="7165304" cy="5544616"/>
          </a:xfrm>
        </p:spPr>
        <p:txBody>
          <a:bodyPr/>
          <a:lstStyle/>
          <a:p>
            <a:pPr>
              <a:buNone/>
            </a:pPr>
            <a:r>
              <a:rPr lang="en-US" sz="2400" dirty="0" smtClean="0">
                <a:solidFill>
                  <a:srgbClr val="0070C0"/>
                </a:solidFill>
                <a:latin typeface="+mn-lt"/>
                <a:ea typeface="+mn-ea"/>
                <a:cs typeface="+mn-cs"/>
              </a:rPr>
              <a:t>Both moral engagement and anti-social conduct showed high internal reliability. The validity of the scales can be inferred from the pattern of relationships to other variables.  Gender differences with respect to moral engagement and anti-social conduct were consistent with previous research (e.g., Card, </a:t>
            </a:r>
            <a:r>
              <a:rPr lang="en-US" sz="2400" dirty="0" err="1" smtClean="0">
                <a:solidFill>
                  <a:srgbClr val="0070C0"/>
                </a:solidFill>
                <a:latin typeface="+mn-lt"/>
                <a:ea typeface="+mn-ea"/>
                <a:cs typeface="+mn-cs"/>
              </a:rPr>
              <a:t>Stucky</a:t>
            </a:r>
            <a:r>
              <a:rPr lang="en-US" sz="2400" dirty="0" smtClean="0">
                <a:solidFill>
                  <a:srgbClr val="0070C0"/>
                </a:solidFill>
                <a:latin typeface="+mn-lt"/>
                <a:ea typeface="+mn-ea"/>
                <a:cs typeface="+mn-cs"/>
              </a:rPr>
              <a:t>, &amp; </a:t>
            </a:r>
            <a:r>
              <a:rPr lang="en-US" sz="2400" dirty="0" err="1" smtClean="0">
                <a:solidFill>
                  <a:srgbClr val="0070C0"/>
                </a:solidFill>
                <a:latin typeface="+mn-lt"/>
                <a:ea typeface="+mn-ea"/>
                <a:cs typeface="+mn-cs"/>
              </a:rPr>
              <a:t>Sawalani</a:t>
            </a:r>
            <a:r>
              <a:rPr lang="en-US" sz="2400" dirty="0" smtClean="0">
                <a:solidFill>
                  <a:srgbClr val="0070C0"/>
                </a:solidFill>
                <a:latin typeface="+mn-lt"/>
                <a:ea typeface="+mn-ea"/>
                <a:cs typeface="+mn-cs"/>
              </a:rPr>
              <a:t>, 2008).  </a:t>
            </a:r>
            <a:r>
              <a:rPr lang="en-US" sz="2400" dirty="0" smtClean="0">
                <a:solidFill>
                  <a:srgbClr val="0070C0"/>
                </a:solidFill>
              </a:rPr>
              <a:t>Both scales were weakly correlated with self-worth in the expected directions providing evidence of </a:t>
            </a:r>
            <a:r>
              <a:rPr lang="en-US" sz="2400" dirty="0" err="1" smtClean="0">
                <a:solidFill>
                  <a:srgbClr val="0070C0"/>
                </a:solidFill>
              </a:rPr>
              <a:t>discriminant</a:t>
            </a:r>
            <a:r>
              <a:rPr lang="en-US" sz="2400" dirty="0" smtClean="0">
                <a:solidFill>
                  <a:srgbClr val="0070C0"/>
                </a:solidFill>
              </a:rPr>
              <a:t> validity.  Furthermore both scales were moderately correlated with academic achievement, with moral engagement being more of a robust indicator (e.g., </a:t>
            </a:r>
            <a:r>
              <a:rPr lang="en-US" sz="2400" dirty="0" err="1" smtClean="0">
                <a:solidFill>
                  <a:srgbClr val="0070C0"/>
                </a:solidFill>
              </a:rPr>
              <a:t>Stipek</a:t>
            </a:r>
            <a:r>
              <a:rPr lang="en-US" sz="2400" dirty="0" smtClean="0">
                <a:solidFill>
                  <a:srgbClr val="0070C0"/>
                </a:solidFill>
              </a:rPr>
              <a:t> &amp; Miles, 2008).  </a:t>
            </a:r>
            <a:endParaRPr lang="en-US" sz="2400" dirty="0">
              <a:solidFill>
                <a:srgbClr val="0070C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US" sz="3600" dirty="0" smtClean="0">
                <a:solidFill>
                  <a:srgbClr val="002060"/>
                </a:solidFill>
              </a:rPr>
              <a:t>Discussion</a:t>
            </a:r>
            <a:endParaRPr lang="en-US" sz="3600" dirty="0">
              <a:solidFill>
                <a:srgbClr val="002060"/>
              </a:solidFill>
            </a:endParaRPr>
          </a:p>
        </p:txBody>
      </p:sp>
      <p:sp>
        <p:nvSpPr>
          <p:cNvPr id="3" name="Content Placeholder 2"/>
          <p:cNvSpPr>
            <a:spLocks noGrp="1"/>
          </p:cNvSpPr>
          <p:nvPr>
            <p:ph idx="1"/>
          </p:nvPr>
        </p:nvSpPr>
        <p:spPr>
          <a:xfrm>
            <a:off x="1763688" y="764704"/>
            <a:ext cx="7272808" cy="5472608"/>
          </a:xfrm>
        </p:spPr>
        <p:txBody>
          <a:bodyPr/>
          <a:lstStyle/>
          <a:p>
            <a:pPr>
              <a:buNone/>
            </a:pPr>
            <a:r>
              <a:rPr lang="en-US" sz="2400" dirty="0" smtClean="0">
                <a:solidFill>
                  <a:srgbClr val="0070C0"/>
                </a:solidFill>
                <a:latin typeface="+mn-lt"/>
                <a:ea typeface="+mn-ea"/>
                <a:cs typeface="+mn-cs"/>
              </a:rPr>
              <a:t>In conclusion, the current findings suggested the CASAC dimensions of moral engagement and anti-social conduct have sufficient psychometric properties to be considered for use in formative assessment for youth development programs seeking to advance character in connection with academic achievement. Scales representing these dimensions are brief and ratings by staff in youth development contexts corresponded to children’s academic achievement.  Limitations of the study included the size and diversity of the sample.  More research on the CASAC is needed with larger and more diverse samples.  Evidence of test-retest reliability is also warranted.  </a:t>
            </a:r>
            <a:endParaRPr lang="en-US" sz="24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1619250" y="1341438"/>
            <a:ext cx="7200900" cy="4319587"/>
          </a:xfrm>
          <a:prstGeom prst="rect">
            <a:avLst/>
          </a:prstGeom>
          <a:noFill/>
          <a:ln w="9525">
            <a:noFill/>
            <a:miter lim="800000"/>
            <a:headEnd/>
            <a:tailEnd/>
          </a:ln>
        </p:spPr>
        <p:txBody>
          <a:bodyPr lIns="180000" tIns="180000" rIns="180000" bIns="180000"/>
          <a:lstStyle/>
          <a:p>
            <a:pPr algn="just"/>
            <a:endParaRPr lang="en-US" sz="2000" b="1">
              <a:solidFill>
                <a:srgbClr val="486DA2"/>
              </a:solidFill>
              <a:latin typeface="Verdana" pitchFamily="34" charset="0"/>
            </a:endParaRPr>
          </a:p>
        </p:txBody>
      </p:sp>
      <p:sp>
        <p:nvSpPr>
          <p:cNvPr id="4099" name="Title 3"/>
          <p:cNvSpPr>
            <a:spLocks noGrp="1"/>
          </p:cNvSpPr>
          <p:nvPr>
            <p:ph type="title"/>
          </p:nvPr>
        </p:nvSpPr>
        <p:spPr bwMode="auto">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600" dirty="0" smtClean="0">
                <a:solidFill>
                  <a:schemeClr val="accent6"/>
                </a:solidFill>
              </a:rPr>
              <a:t>Introduction</a:t>
            </a:r>
          </a:p>
        </p:txBody>
      </p:sp>
      <p:sp>
        <p:nvSpPr>
          <p:cNvPr id="4100" name="Content Placeholder 4"/>
          <p:cNvSpPr>
            <a:spLocks noGrp="1"/>
          </p:cNvSpPr>
          <p:nvPr>
            <p:ph idx="1"/>
          </p:nvPr>
        </p:nvSpPr>
        <p:spPr bwMode="auto">
          <a:xfrm>
            <a:off x="1692275" y="1600200"/>
            <a:ext cx="6994525"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sz="2400" dirty="0" smtClean="0">
                <a:solidFill>
                  <a:srgbClr val="0070C0"/>
                </a:solidFill>
                <a:latin typeface="+mn-lt"/>
                <a:ea typeface="+mn-ea"/>
                <a:cs typeface="+mn-cs"/>
              </a:rPr>
              <a:t>A second purpose was to assess the utility of the CASAC in predicting academic achievement in relation to other socio-emotional and academic indices.  </a:t>
            </a:r>
          </a:p>
          <a:p>
            <a:pPr eaLnBrk="1" hangingPunct="1">
              <a:buFontTx/>
              <a:buNone/>
            </a:pPr>
            <a:r>
              <a:rPr lang="en-US" sz="2400" dirty="0" smtClean="0">
                <a:solidFill>
                  <a:srgbClr val="0070C0"/>
                </a:solidFill>
              </a:rPr>
              <a:t>Many youth development programs include character building activities (e.g., </a:t>
            </a:r>
            <a:r>
              <a:rPr lang="en-US" sz="2400" dirty="0" smtClean="0">
                <a:solidFill>
                  <a:srgbClr val="0070C0"/>
                </a:solidFill>
                <a:latin typeface="+mn-lt"/>
                <a:ea typeface="+mn-ea"/>
                <a:cs typeface="+mn-cs"/>
              </a:rPr>
              <a:t>Center for Youth Development and Policy Research, 2009) </a:t>
            </a:r>
            <a:r>
              <a:rPr lang="en-US" sz="2400" dirty="0" smtClean="0">
                <a:solidFill>
                  <a:srgbClr val="0070C0"/>
                </a:solidFill>
              </a:rPr>
              <a:t>and are utilized to augment academic achievement. Hence a brief character assessment that predicted academic achievement would be useful for formative evaluation.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619250" y="1341438"/>
            <a:ext cx="7200900" cy="4319587"/>
          </a:xfrm>
          <a:prstGeom prst="rect">
            <a:avLst/>
          </a:prstGeom>
          <a:noFill/>
          <a:ln w="9525">
            <a:noFill/>
            <a:miter lim="800000"/>
            <a:headEnd/>
            <a:tailEnd/>
          </a:ln>
        </p:spPr>
        <p:txBody>
          <a:bodyPr lIns="180000" tIns="180000" rIns="180000" bIns="180000"/>
          <a:lstStyle/>
          <a:p>
            <a:pPr algn="just"/>
            <a:endParaRPr lang="en-US" sz="2000" b="1">
              <a:solidFill>
                <a:srgbClr val="486DA2"/>
              </a:solidFill>
              <a:latin typeface="Verdana" pitchFamily="34" charset="0"/>
            </a:endParaRPr>
          </a:p>
        </p:txBody>
      </p:sp>
      <p:sp>
        <p:nvSpPr>
          <p:cNvPr id="5123" name="Title 3"/>
          <p:cNvSpPr>
            <a:spLocks noGrp="1"/>
          </p:cNvSpPr>
          <p:nvPr>
            <p:ph type="title"/>
          </p:nvPr>
        </p:nvSpPr>
        <p:spPr bwMode="auto">
          <a:xfrm>
            <a:off x="457200" y="274638"/>
            <a:ext cx="8229600" cy="8509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600" dirty="0" smtClean="0">
                <a:solidFill>
                  <a:schemeClr val="accent6"/>
                </a:solidFill>
              </a:rPr>
              <a:t>Methods (Participants)</a:t>
            </a:r>
          </a:p>
        </p:txBody>
      </p:sp>
      <p:sp>
        <p:nvSpPr>
          <p:cNvPr id="5124" name="Content Placeholder 4"/>
          <p:cNvSpPr>
            <a:spLocks noGrp="1"/>
          </p:cNvSpPr>
          <p:nvPr>
            <p:ph idx="1"/>
          </p:nvPr>
        </p:nvSpPr>
        <p:spPr bwMode="auto">
          <a:xfrm>
            <a:off x="1692275" y="1341438"/>
            <a:ext cx="6994525" cy="4784725"/>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sz="2400" dirty="0" smtClean="0">
                <a:solidFill>
                  <a:srgbClr val="0070C0"/>
                </a:solidFill>
                <a:latin typeface="+mn-lt"/>
                <a:ea typeface="+mn-ea"/>
                <a:cs typeface="+mn-cs"/>
              </a:rPr>
              <a:t>The participants consisted of a convenience sample of 66 elementary school students between grades three and six, participating in an After School Education and Safety (ASES) program in southern California. </a:t>
            </a:r>
          </a:p>
          <a:p>
            <a:pPr eaLnBrk="1" hangingPunct="1">
              <a:buNone/>
            </a:pPr>
            <a:r>
              <a:rPr lang="en-US" sz="2400" dirty="0" smtClean="0">
                <a:solidFill>
                  <a:srgbClr val="0070C0"/>
                </a:solidFill>
                <a:latin typeface="+mn-lt"/>
                <a:ea typeface="+mn-ea"/>
                <a:cs typeface="+mn-cs"/>
              </a:rPr>
              <a:t>The participants consisted of 25 third graders, 17 fourth graders,1 fifth grader and 23 sixth graders. There were 31 boys and 35 girls. Most participants (more than 85%) scored less than proficient on their end-of-year California Standards Tests (CSTs) in English Language Arts (ELA) and mathematics. </a:t>
            </a:r>
            <a:endParaRPr lang="en-US" sz="2400" dirty="0" smtClean="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1619250" y="1196752"/>
            <a:ext cx="7200900" cy="4896544"/>
          </a:xfrm>
          <a:prstGeom prst="rect">
            <a:avLst/>
          </a:prstGeom>
          <a:noFill/>
          <a:ln w="9525">
            <a:noFill/>
            <a:miter lim="800000"/>
            <a:headEnd/>
            <a:tailEnd/>
          </a:ln>
        </p:spPr>
        <p:txBody>
          <a:bodyPr lIns="180000" tIns="180000" rIns="180000" bIns="180000"/>
          <a:lstStyle/>
          <a:p>
            <a:pPr algn="just"/>
            <a:endParaRPr lang="en-US" sz="2000" b="1">
              <a:solidFill>
                <a:srgbClr val="486DA2"/>
              </a:solidFill>
              <a:latin typeface="Verdana" pitchFamily="34" charset="0"/>
            </a:endParaRPr>
          </a:p>
        </p:txBody>
      </p:sp>
      <p:sp>
        <p:nvSpPr>
          <p:cNvPr id="6147" name="Title 3"/>
          <p:cNvSpPr>
            <a:spLocks noGrp="1"/>
          </p:cNvSpPr>
          <p:nvPr>
            <p:ph type="title"/>
          </p:nvPr>
        </p:nvSpPr>
        <p:spPr bwMode="auto">
          <a:xfrm>
            <a:off x="971600" y="260648"/>
            <a:ext cx="7859216" cy="922337"/>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600" dirty="0" smtClean="0">
                <a:solidFill>
                  <a:schemeClr val="accent6"/>
                </a:solidFill>
              </a:rPr>
              <a:t>Methods (Measures and Procedure)</a:t>
            </a:r>
          </a:p>
        </p:txBody>
      </p:sp>
      <p:sp>
        <p:nvSpPr>
          <p:cNvPr id="6148" name="Content Placeholder 4"/>
          <p:cNvSpPr>
            <a:spLocks noGrp="1"/>
          </p:cNvSpPr>
          <p:nvPr>
            <p:ph idx="1"/>
          </p:nvPr>
        </p:nvSpPr>
        <p:spPr bwMode="auto">
          <a:xfrm>
            <a:off x="1692275" y="1196752"/>
            <a:ext cx="6994525" cy="4929411"/>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sz="2400" dirty="0" smtClean="0">
                <a:solidFill>
                  <a:srgbClr val="0070C0"/>
                </a:solidFill>
                <a:latin typeface="+mn-lt"/>
                <a:ea typeface="+mn-ea"/>
                <a:cs typeface="+mn-cs"/>
              </a:rPr>
              <a:t>The participants were assessed on character using the CASAC during the second quarter of the academic year. The CASAC was completed by extended day teachers (i.e., Instructional Aides) at multiple school sites who regularly observed children in their ASES classrooms. The CASAC is a 30-item questionnaire developed by the author. Respondents were asked to indicate the extent to which the statements described children they supervised using a rating scale from 1 (not at all like the child) to 6 (very much like the child). </a:t>
            </a:r>
            <a:endParaRPr lang="en-US" sz="2400" dirty="0" smtClean="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619250" y="1341438"/>
            <a:ext cx="7200900" cy="4319587"/>
          </a:xfrm>
          <a:prstGeom prst="rect">
            <a:avLst/>
          </a:prstGeom>
          <a:noFill/>
          <a:ln w="9525">
            <a:noFill/>
            <a:miter lim="800000"/>
            <a:headEnd/>
            <a:tailEnd/>
          </a:ln>
        </p:spPr>
        <p:txBody>
          <a:bodyPr lIns="180000" tIns="180000" rIns="180000" bIns="180000"/>
          <a:lstStyle/>
          <a:p>
            <a:pPr algn="just"/>
            <a:endParaRPr lang="en-US" sz="2000" b="1">
              <a:solidFill>
                <a:srgbClr val="486DA2"/>
              </a:solidFill>
              <a:latin typeface="Verdana" pitchFamily="34" charset="0"/>
            </a:endParaRPr>
          </a:p>
        </p:txBody>
      </p:sp>
      <p:sp>
        <p:nvSpPr>
          <p:cNvPr id="10243" name="Title 3"/>
          <p:cNvSpPr>
            <a:spLocks noGrp="1"/>
          </p:cNvSpPr>
          <p:nvPr>
            <p:ph type="title"/>
          </p:nvPr>
        </p:nvSpPr>
        <p:spPr bwMode="auto">
          <a:xfrm>
            <a:off x="395288" y="260350"/>
            <a:ext cx="8229600" cy="864394"/>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600" dirty="0" smtClean="0">
                <a:solidFill>
                  <a:schemeClr val="accent6"/>
                </a:solidFill>
              </a:rPr>
              <a:t>Methods (Measures and Procedure)</a:t>
            </a:r>
          </a:p>
        </p:txBody>
      </p:sp>
      <p:sp>
        <p:nvSpPr>
          <p:cNvPr id="10244" name="Content Placeholder 4"/>
          <p:cNvSpPr>
            <a:spLocks noGrp="1"/>
          </p:cNvSpPr>
          <p:nvPr>
            <p:ph idx="1"/>
          </p:nvPr>
        </p:nvSpPr>
        <p:spPr bwMode="auto">
          <a:xfrm>
            <a:off x="1763713" y="1412776"/>
            <a:ext cx="6923087" cy="4713387"/>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sz="2400" dirty="0" smtClean="0">
                <a:solidFill>
                  <a:srgbClr val="0070C0"/>
                </a:solidFill>
                <a:latin typeface="+mn-lt"/>
                <a:ea typeface="+mn-ea"/>
                <a:cs typeface="+mn-cs"/>
              </a:rPr>
              <a:t>CASAC items were reflective of positive and negative qualities and behaviors.  Items were constructed to encapsulate all of the pillars in a manner that would be applicable in a school-age after-school context. For instance, the item “This child tries to get more than their fair share (e.g., of treats, turns, privileges)” encompasses fair treatment of others but also reflects trustworthiness (honesty). Moreover it covers respect (consideration and courtesy) towards others. </a:t>
            </a:r>
            <a:endParaRPr lang="en-US" sz="2400" dirty="0" smtClean="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6"/>
                </a:solidFill>
              </a:rPr>
              <a:t>Method (Measures and Procedure</a:t>
            </a:r>
            <a:r>
              <a:rPr lang="en-US" sz="3600" dirty="0" smtClean="0">
                <a:solidFill>
                  <a:srgbClr val="002060"/>
                </a:solidFill>
              </a:rPr>
              <a:t>)</a:t>
            </a:r>
            <a:endParaRPr lang="en-US" sz="3600" dirty="0">
              <a:solidFill>
                <a:srgbClr val="002060"/>
              </a:solidFill>
            </a:endParaRPr>
          </a:p>
        </p:txBody>
      </p:sp>
      <p:sp>
        <p:nvSpPr>
          <p:cNvPr id="3" name="Content Placeholder 2"/>
          <p:cNvSpPr>
            <a:spLocks noGrp="1"/>
          </p:cNvSpPr>
          <p:nvPr>
            <p:ph idx="1"/>
          </p:nvPr>
        </p:nvSpPr>
        <p:spPr>
          <a:xfrm>
            <a:off x="1835696" y="1340768"/>
            <a:ext cx="7005464" cy="4752528"/>
          </a:xfrm>
        </p:spPr>
        <p:txBody>
          <a:bodyPr/>
          <a:lstStyle/>
          <a:p>
            <a:pPr>
              <a:buNone/>
            </a:pPr>
            <a:r>
              <a:rPr lang="en-US" sz="2400" dirty="0" smtClean="0">
                <a:solidFill>
                  <a:srgbClr val="0070C0"/>
                </a:solidFill>
                <a:latin typeface="+mn-lt"/>
                <a:ea typeface="+mn-ea"/>
                <a:cs typeface="+mn-cs"/>
              </a:rPr>
              <a:t>Participants were also assessed </a:t>
            </a:r>
            <a:r>
              <a:rPr lang="en-US" sz="2400" smtClean="0">
                <a:solidFill>
                  <a:srgbClr val="0070C0"/>
                </a:solidFill>
                <a:latin typeface="+mn-lt"/>
                <a:ea typeface="+mn-ea"/>
                <a:cs typeface="+mn-cs"/>
              </a:rPr>
              <a:t>on the perceived </a:t>
            </a:r>
            <a:r>
              <a:rPr lang="en-US" sz="2400" dirty="0" smtClean="0">
                <a:solidFill>
                  <a:srgbClr val="0070C0"/>
                </a:solidFill>
                <a:latin typeface="+mn-lt"/>
                <a:ea typeface="+mn-ea"/>
                <a:cs typeface="+mn-cs"/>
              </a:rPr>
              <a:t>competence measures of scholastic competence and behavioral conduct using the respective sub-scales from Harter’s (1985) Self Perception Profile for Children (SPPC). Self-worth was assessed via the global self-worth sub-scale on the SPPC. Each sub-scale contains six items and they were presented in alternating order. The first item reflected scholastic competence, the second behavioral conduct, and the third global self-worth.</a:t>
            </a:r>
            <a:endParaRPr lang="en-US" sz="24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619250" y="1341438"/>
            <a:ext cx="7200900" cy="4319587"/>
          </a:xfrm>
          <a:prstGeom prst="rect">
            <a:avLst/>
          </a:prstGeom>
          <a:noFill/>
          <a:ln w="9525">
            <a:noFill/>
            <a:miter lim="800000"/>
            <a:headEnd/>
            <a:tailEnd/>
          </a:ln>
        </p:spPr>
        <p:txBody>
          <a:bodyPr lIns="180000" tIns="180000" rIns="180000" bIns="180000"/>
          <a:lstStyle/>
          <a:p>
            <a:pPr algn="just"/>
            <a:endParaRPr lang="en-US" sz="2000" b="1">
              <a:solidFill>
                <a:srgbClr val="486DA2"/>
              </a:solidFill>
              <a:latin typeface="Verdana" pitchFamily="34" charset="0"/>
            </a:endParaRPr>
          </a:p>
        </p:txBody>
      </p:sp>
      <p:sp>
        <p:nvSpPr>
          <p:cNvPr id="5123" name="Title 3"/>
          <p:cNvSpPr>
            <a:spLocks noGrp="1"/>
          </p:cNvSpPr>
          <p:nvPr>
            <p:ph type="title"/>
          </p:nvPr>
        </p:nvSpPr>
        <p:spPr bwMode="auto">
          <a:xfrm>
            <a:off x="457200" y="274638"/>
            <a:ext cx="8229600" cy="8509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3600" dirty="0" smtClean="0">
                <a:solidFill>
                  <a:schemeClr val="accent6"/>
                </a:solidFill>
              </a:rPr>
              <a:t>Methods (Measures and Procedure)</a:t>
            </a:r>
          </a:p>
        </p:txBody>
      </p:sp>
      <p:sp>
        <p:nvSpPr>
          <p:cNvPr id="5124" name="Content Placeholder 4"/>
          <p:cNvSpPr>
            <a:spLocks noGrp="1"/>
          </p:cNvSpPr>
          <p:nvPr>
            <p:ph idx="1"/>
          </p:nvPr>
        </p:nvSpPr>
        <p:spPr bwMode="auto">
          <a:xfrm>
            <a:off x="1763688" y="1412776"/>
            <a:ext cx="6994525" cy="4640709"/>
          </a:xfrm>
          <a:noFill/>
          <a:ln>
            <a:miter lim="800000"/>
            <a:headEnd/>
            <a:tailEnd/>
          </a:ln>
        </p:spPr>
        <p:txBody>
          <a:bodyPr vert="horz" wrap="square" lIns="91440" tIns="45720" rIns="91440" bIns="45720" numCol="1" anchor="t" anchorCtr="0" compatLnSpc="1">
            <a:prstTxWarp prst="textNoShape">
              <a:avLst/>
            </a:prstTxWarp>
          </a:bodyPr>
          <a:lstStyle/>
          <a:p>
            <a:pPr eaLnBrk="1" hangingPunct="1">
              <a:buNone/>
            </a:pPr>
            <a:r>
              <a:rPr lang="en-US" sz="2400" dirty="0" smtClean="0">
                <a:solidFill>
                  <a:srgbClr val="0070C0"/>
                </a:solidFill>
                <a:latin typeface="+mn-lt"/>
                <a:ea typeface="+mn-ea"/>
                <a:cs typeface="+mn-cs"/>
              </a:rPr>
              <a:t>Academic measures consisted of California Standards Test (CST) scores in English Language Arts (ELA) and mathematics. </a:t>
            </a:r>
          </a:p>
          <a:p>
            <a:pPr eaLnBrk="1" hangingPunct="1">
              <a:buNone/>
            </a:pPr>
            <a:r>
              <a:rPr lang="en-US" sz="2400" dirty="0" smtClean="0">
                <a:solidFill>
                  <a:srgbClr val="0070C0"/>
                </a:solidFill>
                <a:latin typeface="+mn-lt"/>
                <a:ea typeface="+mn-ea"/>
                <a:cs typeface="+mn-cs"/>
              </a:rPr>
              <a:t>Academic measures also consisted of </a:t>
            </a:r>
            <a:r>
              <a:rPr lang="en-US" sz="2400" dirty="0" err="1" smtClean="0">
                <a:solidFill>
                  <a:srgbClr val="0070C0"/>
                </a:solidFill>
                <a:latin typeface="+mn-lt"/>
                <a:ea typeface="+mn-ea"/>
                <a:cs typeface="+mn-cs"/>
              </a:rPr>
              <a:t>lexile</a:t>
            </a:r>
            <a:r>
              <a:rPr lang="en-US" sz="2400" dirty="0" smtClean="0">
                <a:solidFill>
                  <a:srgbClr val="0070C0"/>
                </a:solidFill>
                <a:latin typeface="+mn-lt"/>
                <a:ea typeface="+mn-ea"/>
                <a:cs typeface="+mn-cs"/>
              </a:rPr>
              <a:t> scores taken from the READ 180 program (Scholastic). </a:t>
            </a:r>
            <a:r>
              <a:rPr lang="en-US" sz="2400" dirty="0" err="1" smtClean="0">
                <a:solidFill>
                  <a:srgbClr val="0070C0"/>
                </a:solidFill>
                <a:latin typeface="+mn-lt"/>
                <a:ea typeface="+mn-ea"/>
                <a:cs typeface="+mn-cs"/>
              </a:rPr>
              <a:t>Lexile</a:t>
            </a:r>
            <a:r>
              <a:rPr lang="en-US" sz="2400" dirty="0" smtClean="0">
                <a:solidFill>
                  <a:srgbClr val="0070C0"/>
                </a:solidFill>
                <a:latin typeface="+mn-lt"/>
                <a:ea typeface="+mn-ea"/>
                <a:cs typeface="+mn-cs"/>
              </a:rPr>
              <a:t> scores were gathered three times during the school year, at the beginning (Time 1), mid-year (Time 2) and at the end of the school year (Time 3). The READ 180 program was part of the academic enrichment provided in the ASES program.</a:t>
            </a:r>
            <a:endParaRPr lang="en-US" sz="2400" dirty="0" smtClean="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7787208" cy="706090"/>
          </a:xfrm>
        </p:spPr>
        <p:txBody>
          <a:bodyPr/>
          <a:lstStyle/>
          <a:p>
            <a:r>
              <a:rPr lang="en-US" sz="3600" dirty="0" smtClean="0">
                <a:solidFill>
                  <a:schemeClr val="accent6"/>
                </a:solidFill>
              </a:rPr>
              <a:t>Results</a:t>
            </a:r>
            <a:endParaRPr lang="en-US" sz="3600" dirty="0">
              <a:solidFill>
                <a:schemeClr val="accent6"/>
              </a:solidFill>
            </a:endParaRPr>
          </a:p>
        </p:txBody>
      </p:sp>
      <p:sp>
        <p:nvSpPr>
          <p:cNvPr id="3" name="Content Placeholder 2"/>
          <p:cNvSpPr>
            <a:spLocks noGrp="1"/>
          </p:cNvSpPr>
          <p:nvPr>
            <p:ph idx="1"/>
          </p:nvPr>
        </p:nvSpPr>
        <p:spPr>
          <a:xfrm>
            <a:off x="1979712" y="1052736"/>
            <a:ext cx="6707088" cy="5184576"/>
          </a:xfrm>
        </p:spPr>
        <p:txBody>
          <a:bodyPr/>
          <a:lstStyle/>
          <a:p>
            <a:pPr>
              <a:buNone/>
            </a:pPr>
            <a:r>
              <a:rPr lang="en-US" sz="2400" dirty="0" smtClean="0">
                <a:solidFill>
                  <a:srgbClr val="0070C0"/>
                </a:solidFill>
                <a:latin typeface="+mn-lt"/>
                <a:ea typeface="+mn-ea"/>
                <a:cs typeface="+mn-cs"/>
              </a:rPr>
              <a:t>Exploratory factor analyses were carried out using a maximum likelihood extraction method with a </a:t>
            </a:r>
            <a:r>
              <a:rPr lang="en-US" sz="2400" dirty="0" err="1" smtClean="0">
                <a:solidFill>
                  <a:srgbClr val="0070C0"/>
                </a:solidFill>
                <a:latin typeface="+mn-lt"/>
                <a:ea typeface="+mn-ea"/>
                <a:cs typeface="+mn-cs"/>
              </a:rPr>
              <a:t>promax</a:t>
            </a:r>
            <a:r>
              <a:rPr lang="en-US" sz="2400" dirty="0" smtClean="0">
                <a:solidFill>
                  <a:srgbClr val="0070C0"/>
                </a:solidFill>
                <a:latin typeface="+mn-lt"/>
                <a:ea typeface="+mn-ea"/>
                <a:cs typeface="+mn-cs"/>
              </a:rPr>
              <a:t> rotation. This resulted in the creation of a two-dimensional scale. The dimensions were divided along negative and positive items. The first dimension contained 9 items and had an </a:t>
            </a:r>
            <a:r>
              <a:rPr lang="en-US" sz="2400" dirty="0" err="1" smtClean="0">
                <a:solidFill>
                  <a:srgbClr val="0070C0"/>
                </a:solidFill>
                <a:latin typeface="+mn-lt"/>
                <a:ea typeface="+mn-ea"/>
                <a:cs typeface="+mn-cs"/>
              </a:rPr>
              <a:t>eigenvalue</a:t>
            </a:r>
            <a:r>
              <a:rPr lang="en-US" sz="2400" dirty="0" smtClean="0">
                <a:solidFill>
                  <a:srgbClr val="0070C0"/>
                </a:solidFill>
                <a:latin typeface="+mn-lt"/>
                <a:ea typeface="+mn-ea"/>
                <a:cs typeface="+mn-cs"/>
              </a:rPr>
              <a:t> of 8.65 and accounted for 53.90% of the variance. Taken together, these items appeared to represent “anti-social behavior.” Sample items included “this child takes things that do not belong to him or her” and “this child bullies or harasses other kids.”</a:t>
            </a:r>
            <a:endParaRPr lang="en-US" sz="2400" dirty="0">
              <a:solidFill>
                <a:srgbClr val="0070C0"/>
              </a:solidFill>
            </a:endParaRPr>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TotalTime>
  <Words>1934</Words>
  <Application>Microsoft Office PowerPoint</Application>
  <PresentationFormat>On-screen Show (4:3)</PresentationFormat>
  <Paragraphs>171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Modèle par défaut</vt:lpstr>
      <vt:lpstr>Slide 1</vt:lpstr>
      <vt:lpstr>Introduction</vt:lpstr>
      <vt:lpstr>Introduction</vt:lpstr>
      <vt:lpstr>Methods (Participants)</vt:lpstr>
      <vt:lpstr>Methods (Measures and Procedure)</vt:lpstr>
      <vt:lpstr>Methods (Measures and Procedure)</vt:lpstr>
      <vt:lpstr>Method (Measures and Procedure)</vt:lpstr>
      <vt:lpstr>Methods (Measures and Procedure)</vt:lpstr>
      <vt:lpstr>Results</vt:lpstr>
      <vt:lpstr>Results</vt:lpstr>
      <vt:lpstr>Slide 11</vt:lpstr>
      <vt:lpstr>Slide 12</vt:lpstr>
      <vt:lpstr>Results</vt:lpstr>
      <vt:lpstr>Results</vt:lpstr>
      <vt:lpstr>Slide 15</vt:lpstr>
      <vt:lpstr>Results</vt:lpstr>
      <vt:lpstr>Slide 17</vt:lpstr>
      <vt:lpstr>Discussion</vt:lpstr>
      <vt:lpstr>Discussion</vt:lpstr>
      <vt:lpstr>Discussion</vt:lpstr>
      <vt:lpstr>Discussion</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Side Arrows Background</dc:title>
  <dc:creator>www.powerpointstyles.com</dc:creator>
  <cp:lastModifiedBy>Leslie</cp:lastModifiedBy>
  <cp:revision>269</cp:revision>
  <dcterms:created xsi:type="dcterms:W3CDTF">2009-03-23T15:23:24Z</dcterms:created>
  <dcterms:modified xsi:type="dcterms:W3CDTF">2011-11-02T19:39:05Z</dcterms:modified>
</cp:coreProperties>
</file>