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57" r:id="rId5"/>
    <p:sldId id="261" r:id="rId6"/>
    <p:sldId id="263" r:id="rId7"/>
    <p:sldId id="274" r:id="rId8"/>
    <p:sldId id="264" r:id="rId9"/>
    <p:sldId id="265" r:id="rId10"/>
    <p:sldId id="266" r:id="rId11"/>
    <p:sldId id="267" r:id="rId12"/>
    <p:sldId id="269" r:id="rId13"/>
    <p:sldId id="268" r:id="rId14"/>
    <p:sldId id="270" r:id="rId15"/>
    <p:sldId id="271" r:id="rId16"/>
    <p:sldId id="275" r:id="rId17"/>
  </p:sldIdLst>
  <p:sldSz cx="10058400" cy="7772400"/>
  <p:notesSz cx="7023100" cy="9309100"/>
  <p:defaultTextStyle>
    <a:defPPr>
      <a:defRPr lang="en-US"/>
    </a:defPPr>
    <a:lvl1pPr marL="0" algn="l" defTabSz="1018634" rtl="0" eaLnBrk="1" latinLnBrk="0" hangingPunct="1">
      <a:defRPr sz="2000" kern="1200">
        <a:solidFill>
          <a:schemeClr val="tx1"/>
        </a:solidFill>
        <a:latin typeface="+mn-lt"/>
        <a:ea typeface="+mn-ea"/>
        <a:cs typeface="+mn-cs"/>
      </a:defRPr>
    </a:lvl1pPr>
    <a:lvl2pPr marL="509318" algn="l" defTabSz="1018634" rtl="0" eaLnBrk="1" latinLnBrk="0" hangingPunct="1">
      <a:defRPr sz="2000" kern="1200">
        <a:solidFill>
          <a:schemeClr val="tx1"/>
        </a:solidFill>
        <a:latin typeface="+mn-lt"/>
        <a:ea typeface="+mn-ea"/>
        <a:cs typeface="+mn-cs"/>
      </a:defRPr>
    </a:lvl2pPr>
    <a:lvl3pPr marL="1018634" algn="l" defTabSz="1018634" rtl="0" eaLnBrk="1" latinLnBrk="0" hangingPunct="1">
      <a:defRPr sz="2000" kern="1200">
        <a:solidFill>
          <a:schemeClr val="tx1"/>
        </a:solidFill>
        <a:latin typeface="+mn-lt"/>
        <a:ea typeface="+mn-ea"/>
        <a:cs typeface="+mn-cs"/>
      </a:defRPr>
    </a:lvl3pPr>
    <a:lvl4pPr marL="1527951" algn="l" defTabSz="1018634" rtl="0" eaLnBrk="1" latinLnBrk="0" hangingPunct="1">
      <a:defRPr sz="2000" kern="1200">
        <a:solidFill>
          <a:schemeClr val="tx1"/>
        </a:solidFill>
        <a:latin typeface="+mn-lt"/>
        <a:ea typeface="+mn-ea"/>
        <a:cs typeface="+mn-cs"/>
      </a:defRPr>
    </a:lvl4pPr>
    <a:lvl5pPr marL="2037269" algn="l" defTabSz="1018634" rtl="0" eaLnBrk="1" latinLnBrk="0" hangingPunct="1">
      <a:defRPr sz="2000" kern="1200">
        <a:solidFill>
          <a:schemeClr val="tx1"/>
        </a:solidFill>
        <a:latin typeface="+mn-lt"/>
        <a:ea typeface="+mn-ea"/>
        <a:cs typeface="+mn-cs"/>
      </a:defRPr>
    </a:lvl5pPr>
    <a:lvl6pPr marL="2546585" algn="l" defTabSz="1018634" rtl="0" eaLnBrk="1" latinLnBrk="0" hangingPunct="1">
      <a:defRPr sz="2000" kern="1200">
        <a:solidFill>
          <a:schemeClr val="tx1"/>
        </a:solidFill>
        <a:latin typeface="+mn-lt"/>
        <a:ea typeface="+mn-ea"/>
        <a:cs typeface="+mn-cs"/>
      </a:defRPr>
    </a:lvl6pPr>
    <a:lvl7pPr marL="3055903" algn="l" defTabSz="1018634" rtl="0" eaLnBrk="1" latinLnBrk="0" hangingPunct="1">
      <a:defRPr sz="2000" kern="1200">
        <a:solidFill>
          <a:schemeClr val="tx1"/>
        </a:solidFill>
        <a:latin typeface="+mn-lt"/>
        <a:ea typeface="+mn-ea"/>
        <a:cs typeface="+mn-cs"/>
      </a:defRPr>
    </a:lvl7pPr>
    <a:lvl8pPr marL="3565221" algn="l" defTabSz="1018634" rtl="0" eaLnBrk="1" latinLnBrk="0" hangingPunct="1">
      <a:defRPr sz="2000" kern="1200">
        <a:solidFill>
          <a:schemeClr val="tx1"/>
        </a:solidFill>
        <a:latin typeface="+mn-lt"/>
        <a:ea typeface="+mn-ea"/>
        <a:cs typeface="+mn-cs"/>
      </a:defRPr>
    </a:lvl8pPr>
    <a:lvl9pPr marL="4074537" algn="l" defTabSz="101863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450" y="-82"/>
      </p:cViewPr>
      <p:guideLst>
        <p:guide orient="horz" pos="2448"/>
        <p:guide pos="3168"/>
      </p:guideLst>
    </p:cSldViewPr>
  </p:slideViewPr>
  <p:notesTextViewPr>
    <p:cViewPr>
      <p:scale>
        <a:sx n="1" d="1"/>
        <a:sy n="1" d="1"/>
      </p:scale>
      <p:origin x="0" y="0"/>
    </p:cViewPr>
  </p:notesTextViewPr>
  <p:sorterViewPr>
    <p:cViewPr>
      <p:scale>
        <a:sx n="100" d="100"/>
        <a:sy n="100" d="100"/>
      </p:scale>
      <p:origin x="0" y="133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38DC8CD5-81FF-4B92-B784-40813BB152C5}" type="datetimeFigureOut">
              <a:rPr lang="en-US" smtClean="0"/>
              <a:t>11/08/2017</a:t>
            </a:fld>
            <a:endParaRPr lang="en-US"/>
          </a:p>
        </p:txBody>
      </p:sp>
      <p:sp>
        <p:nvSpPr>
          <p:cNvPr id="4" name="Slide Image Placeholder 3"/>
          <p:cNvSpPr>
            <a:spLocks noGrp="1" noRot="1" noChangeAspect="1"/>
          </p:cNvSpPr>
          <p:nvPr>
            <p:ph type="sldImg" idx="2"/>
          </p:nvPr>
        </p:nvSpPr>
        <p:spPr>
          <a:xfrm>
            <a:off x="1252538" y="698500"/>
            <a:ext cx="4518025"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AA79138C-DA46-45EE-941F-4CD8F6BD4174}" type="slidenum">
              <a:rPr lang="en-US" smtClean="0"/>
              <a:t>‹#›</a:t>
            </a:fld>
            <a:endParaRPr lang="en-US"/>
          </a:p>
        </p:txBody>
      </p:sp>
    </p:spTree>
    <p:extLst>
      <p:ext uri="{BB962C8B-B14F-4D97-AF65-F5344CB8AC3E}">
        <p14:creationId xmlns:p14="http://schemas.microsoft.com/office/powerpoint/2010/main" val="8793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9138C-DA46-45EE-941F-4CD8F6BD4174}" type="slidenum">
              <a:rPr lang="en-US" smtClean="0"/>
              <a:t>2</a:t>
            </a:fld>
            <a:endParaRPr lang="en-US"/>
          </a:p>
        </p:txBody>
      </p:sp>
    </p:spTree>
    <p:extLst>
      <p:ext uri="{BB962C8B-B14F-4D97-AF65-F5344CB8AC3E}">
        <p14:creationId xmlns:p14="http://schemas.microsoft.com/office/powerpoint/2010/main" val="228127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1" y="2414484"/>
            <a:ext cx="8549640" cy="1666028"/>
          </a:xfrm>
          <a:prstGeom prst="rect">
            <a:avLst/>
          </a:prstGeom>
        </p:spPr>
        <p:txBody>
          <a:bodyPr lIns="101882" tIns="50941" rIns="101882" bIns="50941"/>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18" indent="0" algn="ctr">
              <a:buNone/>
              <a:defRPr>
                <a:solidFill>
                  <a:schemeClr val="tx1">
                    <a:tint val="75000"/>
                  </a:schemeClr>
                </a:solidFill>
              </a:defRPr>
            </a:lvl2pPr>
            <a:lvl3pPr marL="1018634" indent="0" algn="ctr">
              <a:buNone/>
              <a:defRPr>
                <a:solidFill>
                  <a:schemeClr val="tx1">
                    <a:tint val="75000"/>
                  </a:schemeClr>
                </a:solidFill>
              </a:defRPr>
            </a:lvl3pPr>
            <a:lvl4pPr marL="1527951" indent="0" algn="ctr">
              <a:buNone/>
              <a:defRPr>
                <a:solidFill>
                  <a:schemeClr val="tx1">
                    <a:tint val="75000"/>
                  </a:schemeClr>
                </a:solidFill>
              </a:defRPr>
            </a:lvl4pPr>
            <a:lvl5pPr marL="2037269" indent="0" algn="ctr">
              <a:buNone/>
              <a:defRPr>
                <a:solidFill>
                  <a:schemeClr val="tx1">
                    <a:tint val="75000"/>
                  </a:schemeClr>
                </a:solidFill>
              </a:defRPr>
            </a:lvl5pPr>
            <a:lvl6pPr marL="2546585" indent="0" algn="ctr">
              <a:buNone/>
              <a:defRPr>
                <a:solidFill>
                  <a:schemeClr val="tx1">
                    <a:tint val="75000"/>
                  </a:schemeClr>
                </a:solidFill>
              </a:defRPr>
            </a:lvl6pPr>
            <a:lvl7pPr marL="3055903" indent="0" algn="ctr">
              <a:buNone/>
              <a:defRPr>
                <a:solidFill>
                  <a:schemeClr val="tx1">
                    <a:tint val="75000"/>
                  </a:schemeClr>
                </a:solidFill>
              </a:defRPr>
            </a:lvl7pPr>
            <a:lvl8pPr marL="3565221" indent="0" algn="ctr">
              <a:buNone/>
              <a:defRPr>
                <a:solidFill>
                  <a:schemeClr val="tx1">
                    <a:tint val="75000"/>
                  </a:schemeClr>
                </a:solidFill>
              </a:defRPr>
            </a:lvl8pPr>
            <a:lvl9pPr marL="40745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EC745B-5161-499A-B161-D7017606FF94}" type="datetime1">
              <a:rPr lang="en-US" smtClean="0"/>
              <a:t>11/08/2017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20494433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295400"/>
          </a:xfrm>
          <a:prstGeom prst="rect">
            <a:avLst/>
          </a:prstGeom>
        </p:spPr>
        <p:txBody>
          <a:bodyPr lIns="101882" tIns="50941" rIns="101882" bIns="5094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ED126-BE96-401D-AD20-E43BE2BF10F2}" type="datetime1">
              <a:rPr lang="en-US" smtClean="0"/>
              <a:t>11/08/2017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359546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1" y="311257"/>
            <a:ext cx="2263140" cy="6631728"/>
          </a:xfrm>
          <a:prstGeom prst="rect">
            <a:avLst/>
          </a:prstGeom>
        </p:spPr>
        <p:txBody>
          <a:bodyPr vert="eaVert" lIns="101882" tIns="50941" rIns="101882" bIns="50941"/>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9F00E-FE32-41D6-B7A3-AB11AE80949E}" type="datetime1">
              <a:rPr lang="en-US" smtClean="0"/>
              <a:t>11/08/2017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267531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72721"/>
            <a:ext cx="9052560" cy="552342"/>
          </a:xfrm>
          <a:prstGeom prst="rect">
            <a:avLst/>
          </a:prstGeom>
        </p:spPr>
        <p:txBody>
          <a:bodyPr lIns="101882" tIns="50941" rIns="101882" bIns="50941">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502920" y="1122681"/>
            <a:ext cx="9052560" cy="6304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3A5AC-8614-43DF-8CD0-B01D2875D266}" type="datetime1">
              <a:rPr lang="en-US" smtClean="0"/>
              <a:t>11/08/2017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78198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5" y="4994488"/>
            <a:ext cx="8549640" cy="1543685"/>
          </a:xfrm>
          <a:prstGeom prst="rect">
            <a:avLst/>
          </a:prstGeom>
        </p:spPr>
        <p:txBody>
          <a:bodyPr lIns="101882" tIns="50941" rIns="101882" bIns="50941"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5" y="3294276"/>
            <a:ext cx="8549640" cy="1700212"/>
          </a:xfrm>
        </p:spPr>
        <p:txBody>
          <a:bodyPr anchor="b"/>
          <a:lstStyle>
            <a:lvl1pPr marL="0" indent="0">
              <a:buNone/>
              <a:defRPr sz="2200">
                <a:solidFill>
                  <a:schemeClr val="tx1">
                    <a:tint val="75000"/>
                  </a:schemeClr>
                </a:solidFill>
              </a:defRPr>
            </a:lvl1pPr>
            <a:lvl2pPr marL="509318" indent="0">
              <a:buNone/>
              <a:defRPr sz="2000">
                <a:solidFill>
                  <a:schemeClr val="tx1">
                    <a:tint val="75000"/>
                  </a:schemeClr>
                </a:solidFill>
              </a:defRPr>
            </a:lvl2pPr>
            <a:lvl3pPr marL="1018634" indent="0">
              <a:buNone/>
              <a:defRPr sz="1800">
                <a:solidFill>
                  <a:schemeClr val="tx1">
                    <a:tint val="75000"/>
                  </a:schemeClr>
                </a:solidFill>
              </a:defRPr>
            </a:lvl3pPr>
            <a:lvl4pPr marL="1527951" indent="0">
              <a:buNone/>
              <a:defRPr sz="1600">
                <a:solidFill>
                  <a:schemeClr val="tx1">
                    <a:tint val="75000"/>
                  </a:schemeClr>
                </a:solidFill>
              </a:defRPr>
            </a:lvl4pPr>
            <a:lvl5pPr marL="2037269" indent="0">
              <a:buNone/>
              <a:defRPr sz="1600">
                <a:solidFill>
                  <a:schemeClr val="tx1">
                    <a:tint val="75000"/>
                  </a:schemeClr>
                </a:solidFill>
              </a:defRPr>
            </a:lvl5pPr>
            <a:lvl6pPr marL="2546585" indent="0">
              <a:buNone/>
              <a:defRPr sz="1600">
                <a:solidFill>
                  <a:schemeClr val="tx1">
                    <a:tint val="75000"/>
                  </a:schemeClr>
                </a:solidFill>
              </a:defRPr>
            </a:lvl6pPr>
            <a:lvl7pPr marL="3055903" indent="0">
              <a:buNone/>
              <a:defRPr sz="1600">
                <a:solidFill>
                  <a:schemeClr val="tx1">
                    <a:tint val="75000"/>
                  </a:schemeClr>
                </a:solidFill>
              </a:defRPr>
            </a:lvl7pPr>
            <a:lvl8pPr marL="3565221" indent="0">
              <a:buNone/>
              <a:defRPr sz="1600">
                <a:solidFill>
                  <a:schemeClr val="tx1">
                    <a:tint val="75000"/>
                  </a:schemeClr>
                </a:solidFill>
              </a:defRPr>
            </a:lvl8pPr>
            <a:lvl9pPr marL="40745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304C3-1D8C-4901-9D47-6FDED53D5847}" type="datetime1">
              <a:rPr lang="en-US" smtClean="0"/>
              <a:t>11/08/2017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138005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295400"/>
          </a:xfrm>
          <a:prstGeom prst="rect">
            <a:avLst/>
          </a:prstGeom>
        </p:spPr>
        <p:txBody>
          <a:bodyPr lIns="101882" tIns="50941" rIns="101882" bIns="50941"/>
          <a:lstStyle/>
          <a:p>
            <a:r>
              <a:rPr lang="en-US" dirty="0" smtClean="0"/>
              <a:t>Click to edit Master title style</a:t>
            </a:r>
            <a:endParaRPr lang="en-US" dirty="0"/>
          </a:p>
        </p:txBody>
      </p:sp>
      <p:sp>
        <p:nvSpPr>
          <p:cNvPr id="3" name="Content Placeholder 2"/>
          <p:cNvSpPr>
            <a:spLocks noGrp="1"/>
          </p:cNvSpPr>
          <p:nvPr>
            <p:ph sz="half" idx="1"/>
          </p:nvPr>
        </p:nvSpPr>
        <p:spPr>
          <a:xfrm>
            <a:off x="502921"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442B-EC9F-410C-9AAE-04CEF37B9BB0}" type="datetime1">
              <a:rPr lang="en-US" smtClean="0"/>
              <a:t>11/08/2017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21254344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295400"/>
          </a:xfrm>
          <a:prstGeom prst="rect">
            <a:avLst/>
          </a:prstGeom>
        </p:spPr>
        <p:txBody>
          <a:bodyPr lIns="101882" tIns="50941" rIns="101882" bIns="5094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6"/>
            <a:ext cx="4444207" cy="725064"/>
          </a:xfrm>
        </p:spPr>
        <p:txBody>
          <a:bodyPr anchor="b"/>
          <a:lstStyle>
            <a:lvl1pPr marL="0" indent="0">
              <a:buNone/>
              <a:defRPr sz="2700" b="1"/>
            </a:lvl1pPr>
            <a:lvl2pPr marL="509318" indent="0">
              <a:buNone/>
              <a:defRPr sz="2200" b="1"/>
            </a:lvl2pPr>
            <a:lvl3pPr marL="1018634" indent="0">
              <a:buNone/>
              <a:defRPr sz="2000" b="1"/>
            </a:lvl3pPr>
            <a:lvl4pPr marL="1527951" indent="0">
              <a:buNone/>
              <a:defRPr sz="1800" b="1"/>
            </a:lvl4pPr>
            <a:lvl5pPr marL="2037269" indent="0">
              <a:buNone/>
              <a:defRPr sz="1800" b="1"/>
            </a:lvl5pPr>
            <a:lvl6pPr marL="2546585" indent="0">
              <a:buNone/>
              <a:defRPr sz="1800" b="1"/>
            </a:lvl6pPr>
            <a:lvl7pPr marL="3055903" indent="0">
              <a:buNone/>
              <a:defRPr sz="1800" b="1"/>
            </a:lvl7pPr>
            <a:lvl8pPr marL="3565221" indent="0">
              <a:buNone/>
              <a:defRPr sz="1800" b="1"/>
            </a:lvl8pPr>
            <a:lvl9pPr marL="40745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6"/>
            <a:ext cx="4445953" cy="725064"/>
          </a:xfrm>
        </p:spPr>
        <p:txBody>
          <a:bodyPr anchor="b"/>
          <a:lstStyle>
            <a:lvl1pPr marL="0" indent="0">
              <a:buNone/>
              <a:defRPr sz="2700" b="1"/>
            </a:lvl1pPr>
            <a:lvl2pPr marL="509318" indent="0">
              <a:buNone/>
              <a:defRPr sz="2200" b="1"/>
            </a:lvl2pPr>
            <a:lvl3pPr marL="1018634" indent="0">
              <a:buNone/>
              <a:defRPr sz="2000" b="1"/>
            </a:lvl3pPr>
            <a:lvl4pPr marL="1527951" indent="0">
              <a:buNone/>
              <a:defRPr sz="1800" b="1"/>
            </a:lvl4pPr>
            <a:lvl5pPr marL="2037269" indent="0">
              <a:buNone/>
              <a:defRPr sz="1800" b="1"/>
            </a:lvl5pPr>
            <a:lvl6pPr marL="2546585" indent="0">
              <a:buNone/>
              <a:defRPr sz="1800" b="1"/>
            </a:lvl6pPr>
            <a:lvl7pPr marL="3055903" indent="0">
              <a:buNone/>
              <a:defRPr sz="1800" b="1"/>
            </a:lvl7pPr>
            <a:lvl8pPr marL="3565221" indent="0">
              <a:buNone/>
              <a:defRPr sz="1800" b="1"/>
            </a:lvl8pPr>
            <a:lvl9pPr marL="40745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CB28BC-7A6B-410B-899D-4BB8088A03D4}" type="datetime1">
              <a:rPr lang="en-US" smtClean="0"/>
              <a:t>11/08/2017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398573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295400"/>
          </a:xfrm>
          <a:prstGeom prst="rect">
            <a:avLst/>
          </a:prstGeom>
        </p:spPr>
        <p:txBody>
          <a:bodyPr lIns="101882" tIns="50941" rIns="101882" bIns="50941"/>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C17F4-5DEF-4453-A892-9D2905D67006}" type="datetime1">
              <a:rPr lang="en-US" smtClean="0"/>
              <a:t>11/08/2017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205441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1D5B3-D78B-49ED-8F56-A683CB943937}" type="datetime1">
              <a:rPr lang="en-US" smtClean="0"/>
              <a:t>11/08/2017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401695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a:prstGeom prst="rect">
            <a:avLst/>
          </a:prstGeom>
        </p:spPr>
        <p:txBody>
          <a:bodyPr lIns="101882" tIns="50941" rIns="101882" bIns="50941"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6" y="309458"/>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8"/>
            <a:ext cx="3309144" cy="5316538"/>
          </a:xfrm>
        </p:spPr>
        <p:txBody>
          <a:bodyPr/>
          <a:lstStyle>
            <a:lvl1pPr marL="0" indent="0">
              <a:buNone/>
              <a:defRPr sz="1600"/>
            </a:lvl1pPr>
            <a:lvl2pPr marL="509318" indent="0">
              <a:buNone/>
              <a:defRPr sz="1300"/>
            </a:lvl2pPr>
            <a:lvl3pPr marL="1018634" indent="0">
              <a:buNone/>
              <a:defRPr sz="1100"/>
            </a:lvl3pPr>
            <a:lvl4pPr marL="1527951" indent="0">
              <a:buNone/>
              <a:defRPr sz="1000"/>
            </a:lvl4pPr>
            <a:lvl5pPr marL="2037269" indent="0">
              <a:buNone/>
              <a:defRPr sz="1000"/>
            </a:lvl5pPr>
            <a:lvl6pPr marL="2546585" indent="0">
              <a:buNone/>
              <a:defRPr sz="1000"/>
            </a:lvl6pPr>
            <a:lvl7pPr marL="3055903" indent="0">
              <a:buNone/>
              <a:defRPr sz="1000"/>
            </a:lvl7pPr>
            <a:lvl8pPr marL="3565221" indent="0">
              <a:buNone/>
              <a:defRPr sz="1000"/>
            </a:lvl8pPr>
            <a:lvl9pPr marL="40745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D2FE6-AA14-41B8-AF10-0C592466DAEF}" type="datetime1">
              <a:rPr lang="en-US" smtClean="0"/>
              <a:t>11/08/2017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398424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9"/>
            <a:ext cx="6035040" cy="4663440"/>
          </a:xfrm>
        </p:spPr>
        <p:txBody>
          <a:bodyPr/>
          <a:lstStyle>
            <a:lvl1pPr marL="0" indent="0">
              <a:buNone/>
              <a:defRPr sz="3600"/>
            </a:lvl1pPr>
            <a:lvl2pPr marL="509318" indent="0">
              <a:buNone/>
              <a:defRPr sz="3100"/>
            </a:lvl2pPr>
            <a:lvl3pPr marL="1018634" indent="0">
              <a:buNone/>
              <a:defRPr sz="2700"/>
            </a:lvl3pPr>
            <a:lvl4pPr marL="1527951" indent="0">
              <a:buNone/>
              <a:defRPr sz="2200"/>
            </a:lvl4pPr>
            <a:lvl5pPr marL="2037269" indent="0">
              <a:buNone/>
              <a:defRPr sz="2200"/>
            </a:lvl5pPr>
            <a:lvl6pPr marL="2546585" indent="0">
              <a:buNone/>
              <a:defRPr sz="2200"/>
            </a:lvl6pPr>
            <a:lvl7pPr marL="3055903" indent="0">
              <a:buNone/>
              <a:defRPr sz="2200"/>
            </a:lvl7pPr>
            <a:lvl8pPr marL="3565221" indent="0">
              <a:buNone/>
              <a:defRPr sz="2200"/>
            </a:lvl8pPr>
            <a:lvl9pPr marL="4074537"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18" indent="0">
              <a:buNone/>
              <a:defRPr sz="1300"/>
            </a:lvl2pPr>
            <a:lvl3pPr marL="1018634" indent="0">
              <a:buNone/>
              <a:defRPr sz="1100"/>
            </a:lvl3pPr>
            <a:lvl4pPr marL="1527951" indent="0">
              <a:buNone/>
              <a:defRPr sz="1000"/>
            </a:lvl4pPr>
            <a:lvl5pPr marL="2037269" indent="0">
              <a:buNone/>
              <a:defRPr sz="1000"/>
            </a:lvl5pPr>
            <a:lvl6pPr marL="2546585" indent="0">
              <a:buNone/>
              <a:defRPr sz="1000"/>
            </a:lvl6pPr>
            <a:lvl7pPr marL="3055903" indent="0">
              <a:buNone/>
              <a:defRPr sz="1000"/>
            </a:lvl7pPr>
            <a:lvl8pPr marL="3565221" indent="0">
              <a:buNone/>
              <a:defRPr sz="1000"/>
            </a:lvl8pPr>
            <a:lvl9pPr marL="40745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76817-54A2-49AD-B7F0-92E39CD8B0F5}" type="datetime1">
              <a:rPr lang="en-US" smtClean="0"/>
              <a:t>11/08/2017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1DB96-4D52-4B7C-82B8-C3A260686B02}" type="slidenum">
              <a:rPr lang="en-US" smtClean="0"/>
              <a:t>‹#›</a:t>
            </a:fld>
            <a:endParaRPr lang="en-US"/>
          </a:p>
        </p:txBody>
      </p:sp>
    </p:spTree>
    <p:extLst>
      <p:ext uri="{BB962C8B-B14F-4D97-AF65-F5344CB8AC3E}">
        <p14:creationId xmlns:p14="http://schemas.microsoft.com/office/powerpoint/2010/main" val="247659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813562"/>
            <a:ext cx="9052560" cy="5129425"/>
          </a:xfrm>
          <a:prstGeom prst="rect">
            <a:avLst/>
          </a:prstGeom>
        </p:spPr>
        <p:txBody>
          <a:bodyPr vert="horz" lIns="101862" tIns="50931" rIns="101862" bIns="509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1" y="7203865"/>
            <a:ext cx="2346960" cy="413808"/>
          </a:xfrm>
          <a:prstGeom prst="rect">
            <a:avLst/>
          </a:prstGeom>
        </p:spPr>
        <p:txBody>
          <a:bodyPr vert="horz" lIns="101862" tIns="50931" rIns="101862" bIns="50931" rtlCol="0" anchor="ctr"/>
          <a:lstStyle>
            <a:lvl1pPr algn="l">
              <a:defRPr sz="1300">
                <a:solidFill>
                  <a:schemeClr val="tx1">
                    <a:tint val="75000"/>
                  </a:schemeClr>
                </a:solidFill>
              </a:defRPr>
            </a:lvl1pPr>
          </a:lstStyle>
          <a:p>
            <a:fld id="{2CBA71B4-3642-4F63-917B-B367A8EF58B9}" type="datetime1">
              <a:rPr lang="en-US" smtClean="0"/>
              <a:t>11/08/2017</a:t>
            </a:fld>
            <a:endParaRPr lang="en-US"/>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101862" tIns="50931" rIns="101862" bIns="5093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101862" tIns="50931" rIns="101862" bIns="50931" rtlCol="0" anchor="ctr"/>
          <a:lstStyle>
            <a:lvl1pPr algn="r">
              <a:defRPr sz="1300">
                <a:solidFill>
                  <a:schemeClr val="tx1">
                    <a:tint val="75000"/>
                  </a:schemeClr>
                </a:solidFill>
              </a:defRPr>
            </a:lvl1pPr>
          </a:lstStyle>
          <a:p>
            <a:fld id="{A1A1DB96-4D52-4B7C-82B8-C3A260686B02}" type="slidenum">
              <a:rPr lang="en-US" smtClean="0"/>
              <a:t>‹#›</a:t>
            </a:fld>
            <a:endParaRPr lang="en-US"/>
          </a:p>
        </p:txBody>
      </p:sp>
    </p:spTree>
    <p:extLst>
      <p:ext uri="{BB962C8B-B14F-4D97-AF65-F5344CB8AC3E}">
        <p14:creationId xmlns:p14="http://schemas.microsoft.com/office/powerpoint/2010/main" val="108537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018634" rtl="0" eaLnBrk="1" latinLnBrk="0" hangingPunct="1">
        <a:spcBef>
          <a:spcPct val="0"/>
        </a:spcBef>
        <a:buNone/>
        <a:defRPr sz="4900" kern="1200">
          <a:solidFill>
            <a:schemeClr val="tx1"/>
          </a:solidFill>
          <a:latin typeface="+mj-lt"/>
          <a:ea typeface="+mj-ea"/>
          <a:cs typeface="+mj-cs"/>
        </a:defRPr>
      </a:lvl1pPr>
    </p:titleStyle>
    <p:bodyStyle>
      <a:lvl1pPr marL="381988" indent="-381988" algn="l" defTabSz="101863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0" indent="-318322" algn="l" defTabSz="101863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294" indent="-254658" algn="l" defTabSz="101863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611" indent="-254658" algn="l" defTabSz="101863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27" indent="-254658" algn="l" defTabSz="101863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45" indent="-254658" algn="l" defTabSz="101863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61" indent="-254658" algn="l" defTabSz="101863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80" indent="-254658" algn="l" defTabSz="101863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196" indent="-254658" algn="l" defTabSz="101863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4" rtl="0" eaLnBrk="1" latinLnBrk="0" hangingPunct="1">
        <a:defRPr sz="2000" kern="1200">
          <a:solidFill>
            <a:schemeClr val="tx1"/>
          </a:solidFill>
          <a:latin typeface="+mn-lt"/>
          <a:ea typeface="+mn-ea"/>
          <a:cs typeface="+mn-cs"/>
        </a:defRPr>
      </a:lvl1pPr>
      <a:lvl2pPr marL="509318" algn="l" defTabSz="1018634" rtl="0" eaLnBrk="1" latinLnBrk="0" hangingPunct="1">
        <a:defRPr sz="2000" kern="1200">
          <a:solidFill>
            <a:schemeClr val="tx1"/>
          </a:solidFill>
          <a:latin typeface="+mn-lt"/>
          <a:ea typeface="+mn-ea"/>
          <a:cs typeface="+mn-cs"/>
        </a:defRPr>
      </a:lvl2pPr>
      <a:lvl3pPr marL="1018634" algn="l" defTabSz="1018634" rtl="0" eaLnBrk="1" latinLnBrk="0" hangingPunct="1">
        <a:defRPr sz="2000" kern="1200">
          <a:solidFill>
            <a:schemeClr val="tx1"/>
          </a:solidFill>
          <a:latin typeface="+mn-lt"/>
          <a:ea typeface="+mn-ea"/>
          <a:cs typeface="+mn-cs"/>
        </a:defRPr>
      </a:lvl3pPr>
      <a:lvl4pPr marL="1527951" algn="l" defTabSz="1018634" rtl="0" eaLnBrk="1" latinLnBrk="0" hangingPunct="1">
        <a:defRPr sz="2000" kern="1200">
          <a:solidFill>
            <a:schemeClr val="tx1"/>
          </a:solidFill>
          <a:latin typeface="+mn-lt"/>
          <a:ea typeface="+mn-ea"/>
          <a:cs typeface="+mn-cs"/>
        </a:defRPr>
      </a:lvl4pPr>
      <a:lvl5pPr marL="2037269" algn="l" defTabSz="1018634" rtl="0" eaLnBrk="1" latinLnBrk="0" hangingPunct="1">
        <a:defRPr sz="2000" kern="1200">
          <a:solidFill>
            <a:schemeClr val="tx1"/>
          </a:solidFill>
          <a:latin typeface="+mn-lt"/>
          <a:ea typeface="+mn-ea"/>
          <a:cs typeface="+mn-cs"/>
        </a:defRPr>
      </a:lvl5pPr>
      <a:lvl6pPr marL="2546585" algn="l" defTabSz="1018634" rtl="0" eaLnBrk="1" latinLnBrk="0" hangingPunct="1">
        <a:defRPr sz="2000" kern="1200">
          <a:solidFill>
            <a:schemeClr val="tx1"/>
          </a:solidFill>
          <a:latin typeface="+mn-lt"/>
          <a:ea typeface="+mn-ea"/>
          <a:cs typeface="+mn-cs"/>
        </a:defRPr>
      </a:lvl6pPr>
      <a:lvl7pPr marL="3055903" algn="l" defTabSz="1018634" rtl="0" eaLnBrk="1" latinLnBrk="0" hangingPunct="1">
        <a:defRPr sz="2000" kern="1200">
          <a:solidFill>
            <a:schemeClr val="tx1"/>
          </a:solidFill>
          <a:latin typeface="+mn-lt"/>
          <a:ea typeface="+mn-ea"/>
          <a:cs typeface="+mn-cs"/>
        </a:defRPr>
      </a:lvl7pPr>
      <a:lvl8pPr marL="3565221" algn="l" defTabSz="1018634" rtl="0" eaLnBrk="1" latinLnBrk="0" hangingPunct="1">
        <a:defRPr sz="2000" kern="1200">
          <a:solidFill>
            <a:schemeClr val="tx1"/>
          </a:solidFill>
          <a:latin typeface="+mn-lt"/>
          <a:ea typeface="+mn-ea"/>
          <a:cs typeface="+mn-cs"/>
        </a:defRPr>
      </a:lvl8pPr>
      <a:lvl9pPr marL="4074537" algn="l" defTabSz="101863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rveymonkey.com/blog/2015/06/25/tips-increasing-survey-completion-rates" TargetMode="External"/><Relationship Id="rId2" Type="http://schemas.openxmlformats.org/officeDocument/2006/relationships/hyperlink" Target="http://fluidsurveys.com/university/response-rate-statistics-online-surveys-aim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260" y="381000"/>
            <a:ext cx="9570722" cy="1666028"/>
          </a:xfrm>
        </p:spPr>
        <p:txBody>
          <a:bodyPr>
            <a:noAutofit/>
          </a:bodyPr>
          <a:lstStyle/>
          <a:p>
            <a:r>
              <a:rPr lang="en-US" sz="3600" b="1" dirty="0"/>
              <a:t>Practical methods to obtain 77% response rate: </a:t>
            </a:r>
            <a:r>
              <a:rPr lang="en-US" sz="3600" b="1" dirty="0" smtClean="0"/>
              <a:t/>
            </a:r>
            <a:br>
              <a:rPr lang="en-US" sz="3600" b="1" dirty="0" smtClean="0"/>
            </a:br>
            <a:r>
              <a:rPr lang="en-US" sz="3600" b="1" dirty="0" smtClean="0"/>
              <a:t>Lessons </a:t>
            </a:r>
            <a:r>
              <a:rPr lang="en-US" sz="3600" b="1" dirty="0"/>
              <a:t>learned from over 2,000 respondents, </a:t>
            </a:r>
            <a:r>
              <a:rPr lang="en-US" sz="3600" b="1" dirty="0" smtClean="0"/>
              <a:t/>
            </a:r>
            <a:br>
              <a:rPr lang="en-US" sz="3600" b="1" dirty="0" smtClean="0"/>
            </a:br>
            <a:r>
              <a:rPr lang="en-US" sz="3600" b="1" dirty="0" smtClean="0"/>
              <a:t>4 </a:t>
            </a:r>
            <a:r>
              <a:rPr lang="en-US" sz="3600" b="1" dirty="0"/>
              <a:t>continents, and 8 languages</a:t>
            </a:r>
            <a:endParaRPr lang="en-US" sz="4400" b="1" dirty="0"/>
          </a:p>
        </p:txBody>
      </p:sp>
      <p:sp>
        <p:nvSpPr>
          <p:cNvPr id="3" name="Subtitle 2"/>
          <p:cNvSpPr>
            <a:spLocks noGrp="1"/>
          </p:cNvSpPr>
          <p:nvPr>
            <p:ph type="subTitle" idx="1"/>
          </p:nvPr>
        </p:nvSpPr>
        <p:spPr>
          <a:xfrm>
            <a:off x="586740" y="3886200"/>
            <a:ext cx="8968740" cy="1986280"/>
          </a:xfrm>
        </p:spPr>
        <p:txBody>
          <a:bodyPr>
            <a:normAutofit lnSpcReduction="10000"/>
          </a:bodyPr>
          <a:lstStyle/>
          <a:p>
            <a:endParaRPr lang="en-US" sz="2400" dirty="0" smtClean="0">
              <a:solidFill>
                <a:schemeClr val="tx1"/>
              </a:solidFill>
            </a:endParaRPr>
          </a:p>
          <a:p>
            <a:r>
              <a:rPr lang="en-US" sz="2400" dirty="0" smtClean="0">
                <a:solidFill>
                  <a:schemeClr val="tx1"/>
                </a:solidFill>
              </a:rPr>
              <a:t>Niranjan Konduri*       @</a:t>
            </a:r>
            <a:r>
              <a:rPr lang="en-US" sz="2400" dirty="0" err="1" smtClean="0">
                <a:solidFill>
                  <a:schemeClr val="tx1"/>
                </a:solidFill>
              </a:rPr>
              <a:t>N_Konduri</a:t>
            </a:r>
            <a:r>
              <a:rPr lang="en-US" sz="2400" dirty="0" smtClean="0">
                <a:solidFill>
                  <a:schemeClr val="tx1"/>
                </a:solidFill>
              </a:rPr>
              <a:t> </a:t>
            </a:r>
          </a:p>
          <a:p>
            <a:r>
              <a:rPr lang="en-US" sz="2400" dirty="0" smtClean="0">
                <a:solidFill>
                  <a:schemeClr val="tx1"/>
                </a:solidFill>
              </a:rPr>
              <a:t>L. Gustavo V Bastos**</a:t>
            </a:r>
            <a:endParaRPr lang="en-US" sz="2400" dirty="0">
              <a:solidFill>
                <a:schemeClr val="tx1"/>
              </a:solidFill>
            </a:endParaRPr>
          </a:p>
          <a:p>
            <a:r>
              <a:rPr lang="en-US" sz="2200" dirty="0" smtClean="0">
                <a:solidFill>
                  <a:schemeClr val="tx1"/>
                </a:solidFill>
              </a:rPr>
              <a:t>*</a:t>
            </a:r>
            <a:r>
              <a:rPr lang="en-US" sz="2200" dirty="0">
                <a:solidFill>
                  <a:schemeClr val="tx1"/>
                </a:solidFill>
              </a:rPr>
              <a:t>USAID SIAPS Program, Management Sciences for </a:t>
            </a:r>
            <a:r>
              <a:rPr lang="en-US" sz="2200" dirty="0" smtClean="0">
                <a:solidFill>
                  <a:schemeClr val="tx1"/>
                </a:solidFill>
              </a:rPr>
              <a:t>Health, Arlington VA</a:t>
            </a:r>
          </a:p>
          <a:p>
            <a:r>
              <a:rPr lang="en-US" sz="2200" dirty="0" smtClean="0">
                <a:solidFill>
                  <a:schemeClr val="tx1"/>
                </a:solidFill>
              </a:rPr>
              <a:t>** Global Drug Facility, Stop TB Partnership, UNOPS, Geneva, Switzerland</a:t>
            </a:r>
            <a:endParaRPr lang="en-US" sz="2200" dirty="0">
              <a:solidFill>
                <a:schemeClr val="tx1"/>
              </a:solidFill>
            </a:endParaRPr>
          </a:p>
        </p:txBody>
      </p:sp>
      <p:pic>
        <p:nvPicPr>
          <p:cNvPr id="4" name="Picture 3" descr="SIAPS_Name.png"/>
          <p:cNvPicPr>
            <a:picLocks noChangeAspect="1"/>
          </p:cNvPicPr>
          <p:nvPr/>
        </p:nvPicPr>
        <p:blipFill>
          <a:blip r:embed="rId2" cstate="print"/>
          <a:stretch>
            <a:fillRect/>
          </a:stretch>
        </p:blipFill>
        <p:spPr>
          <a:xfrm>
            <a:off x="2346961" y="6660516"/>
            <a:ext cx="2074678" cy="791060"/>
          </a:xfrm>
          <a:prstGeom prst="rect">
            <a:avLst/>
          </a:prstGeom>
        </p:spPr>
      </p:pic>
      <p:pic>
        <p:nvPicPr>
          <p:cNvPr id="5" name="Picture 4" descr="Vertical_CMYK_600.jpg"/>
          <p:cNvPicPr>
            <a:picLocks noChangeAspect="1"/>
          </p:cNvPicPr>
          <p:nvPr/>
        </p:nvPicPr>
        <p:blipFill>
          <a:blip r:embed="rId3" cstate="print"/>
          <a:stretch>
            <a:fillRect/>
          </a:stretch>
        </p:blipFill>
        <p:spPr>
          <a:xfrm>
            <a:off x="335281" y="6054913"/>
            <a:ext cx="1676400" cy="13875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982" y="6635903"/>
            <a:ext cx="2263140" cy="963778"/>
          </a:xfrm>
          <a:prstGeom prst="rect">
            <a:avLst/>
          </a:prstGeom>
        </p:spPr>
      </p:pic>
      <p:sp>
        <p:nvSpPr>
          <p:cNvPr id="7" name="TextBox 6"/>
          <p:cNvSpPr txBox="1"/>
          <p:nvPr/>
        </p:nvSpPr>
        <p:spPr>
          <a:xfrm>
            <a:off x="2355746" y="2667000"/>
            <a:ext cx="5574083" cy="1333983"/>
          </a:xfrm>
          <a:prstGeom prst="rect">
            <a:avLst/>
          </a:prstGeom>
          <a:noFill/>
        </p:spPr>
        <p:txBody>
          <a:bodyPr wrap="none" lIns="101882" tIns="50941" rIns="101882" bIns="50941" rtlCol="0">
            <a:spAutoFit/>
          </a:bodyPr>
          <a:lstStyle/>
          <a:p>
            <a:pPr algn="ctr"/>
            <a:r>
              <a:rPr lang="en-US" b="1" dirty="0" smtClean="0">
                <a:solidFill>
                  <a:srgbClr val="FFC000"/>
                </a:solidFill>
              </a:rPr>
              <a:t>#137; Session </a:t>
            </a:r>
            <a:r>
              <a:rPr lang="en-US" b="1" dirty="0">
                <a:solidFill>
                  <a:srgbClr val="FFC000"/>
                </a:solidFill>
              </a:rPr>
              <a:t>Number: </a:t>
            </a:r>
            <a:r>
              <a:rPr lang="en-US" b="1" dirty="0" smtClean="0">
                <a:solidFill>
                  <a:srgbClr val="FFC000"/>
                </a:solidFill>
              </a:rPr>
              <a:t>2033</a:t>
            </a:r>
            <a:endParaRPr lang="en-US" b="1" dirty="0">
              <a:solidFill>
                <a:srgbClr val="FFC000"/>
              </a:solidFill>
            </a:endParaRPr>
          </a:p>
          <a:p>
            <a:pPr algn="ctr"/>
            <a:r>
              <a:rPr lang="en-US" b="1" dirty="0" smtClean="0">
                <a:solidFill>
                  <a:srgbClr val="FFC000"/>
                </a:solidFill>
              </a:rPr>
              <a:t>Wed, Nov 8; 7 PM-8:30 PM</a:t>
            </a:r>
          </a:p>
          <a:p>
            <a:pPr algn="ctr"/>
            <a:r>
              <a:rPr lang="en-US" b="1" dirty="0" smtClean="0">
                <a:solidFill>
                  <a:srgbClr val="FFC000"/>
                </a:solidFill>
              </a:rPr>
              <a:t>Track</a:t>
            </a:r>
            <a:r>
              <a:rPr lang="en-US" b="1" dirty="0">
                <a:solidFill>
                  <a:srgbClr val="FFC000"/>
                </a:solidFill>
              </a:rPr>
              <a:t>: International and Cross Cultural Evaluation</a:t>
            </a:r>
            <a:endParaRPr lang="en-US" b="1" dirty="0" smtClean="0">
              <a:solidFill>
                <a:srgbClr val="FFC000"/>
              </a:solidFill>
            </a:endParaRPr>
          </a:p>
          <a:p>
            <a:endParaRPr lang="en-US" b="1" dirty="0">
              <a:solidFill>
                <a:srgbClr val="FFC000"/>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343400"/>
            <a:ext cx="334181" cy="28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604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9052560" cy="603142"/>
          </a:xfrm>
        </p:spPr>
        <p:txBody>
          <a:bodyPr/>
          <a:lstStyle/>
          <a:p>
            <a:r>
              <a:rPr lang="en-US" sz="3200" dirty="0" smtClean="0"/>
              <a:t>Example of eHealth dialogue box </a:t>
            </a:r>
            <a:br>
              <a:rPr lang="en-US" sz="3200" dirty="0" smtClean="0"/>
            </a:br>
            <a:r>
              <a:rPr lang="en-US" sz="3200" dirty="0" smtClean="0"/>
              <a:t>with survey invitation</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709"/>
            <a:ext cx="10058400" cy="5336981"/>
          </a:xfrm>
          <a:prstGeom prst="rect">
            <a:avLst/>
          </a:prstGeom>
        </p:spPr>
      </p:pic>
      <p:sp>
        <p:nvSpPr>
          <p:cNvPr id="4" name="TextBox 3"/>
          <p:cNvSpPr txBox="1"/>
          <p:nvPr/>
        </p:nvSpPr>
        <p:spPr>
          <a:xfrm>
            <a:off x="244204" y="5892970"/>
            <a:ext cx="9569992" cy="1323439"/>
          </a:xfrm>
          <a:prstGeom prst="rect">
            <a:avLst/>
          </a:prstGeom>
          <a:noFill/>
        </p:spPr>
        <p:txBody>
          <a:bodyPr wrap="none" rtlCol="0">
            <a:spAutoFit/>
          </a:bodyPr>
          <a:lstStyle/>
          <a:p>
            <a:r>
              <a:rPr lang="en-US" u="sng" dirty="0" smtClean="0"/>
              <a:t>eHealth system dialogue box – after login</a:t>
            </a:r>
            <a:r>
              <a:rPr lang="en-US" dirty="0" smtClean="0"/>
              <a:t>: This feature was developed after receiving poor</a:t>
            </a:r>
          </a:p>
          <a:p>
            <a:r>
              <a:rPr lang="en-US" dirty="0" smtClean="0"/>
              <a:t>response rates in the initial participating countries. This was solved by placing a system </a:t>
            </a:r>
          </a:p>
          <a:p>
            <a:r>
              <a:rPr lang="en-US" dirty="0" smtClean="0"/>
              <a:t>dialogue box after user login in the eHealth system. The dialogue box provided the official</a:t>
            </a:r>
          </a:p>
          <a:p>
            <a:r>
              <a:rPr lang="en-US" dirty="0" smtClean="0"/>
              <a:t>invitation to complete the survey and assuring anonymity.</a:t>
            </a:r>
            <a:endParaRPr lang="en-US" dirty="0"/>
          </a:p>
        </p:txBody>
      </p:sp>
      <p:sp>
        <p:nvSpPr>
          <p:cNvPr id="6" name="Slide Number Placeholder 5"/>
          <p:cNvSpPr>
            <a:spLocks noGrp="1"/>
          </p:cNvSpPr>
          <p:nvPr>
            <p:ph type="sldNum" sz="quarter" idx="12"/>
          </p:nvPr>
        </p:nvSpPr>
        <p:spPr/>
        <p:txBody>
          <a:bodyPr/>
          <a:lstStyle/>
          <a:p>
            <a:fld id="{A1A1DB96-4D52-4B7C-82B8-C3A260686B02}" type="slidenum">
              <a:rPr lang="en-US" smtClean="0"/>
              <a:t>10</a:t>
            </a:fld>
            <a:endParaRPr lang="en-US"/>
          </a:p>
        </p:txBody>
      </p:sp>
    </p:spTree>
    <p:extLst>
      <p:ext uri="{BB962C8B-B14F-4D97-AF65-F5344CB8AC3E}">
        <p14:creationId xmlns:p14="http://schemas.microsoft.com/office/powerpoint/2010/main" val="439033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employed (3)</a:t>
            </a:r>
            <a:endParaRPr lang="en-US" dirty="0"/>
          </a:p>
        </p:txBody>
      </p:sp>
      <p:sp>
        <p:nvSpPr>
          <p:cNvPr id="3" name="Content Placeholder 2"/>
          <p:cNvSpPr>
            <a:spLocks noGrp="1"/>
          </p:cNvSpPr>
          <p:nvPr>
            <p:ph idx="1"/>
          </p:nvPr>
        </p:nvSpPr>
        <p:spPr/>
        <p:txBody>
          <a:bodyPr/>
          <a:lstStyle/>
          <a:p>
            <a:r>
              <a:rPr lang="en-US" dirty="0" smtClean="0"/>
              <a:t>As </a:t>
            </a:r>
            <a:r>
              <a:rPr lang="en-US" dirty="0"/>
              <a:t>a result, we received </a:t>
            </a:r>
            <a:r>
              <a:rPr lang="en-US" u="sng" dirty="0"/>
              <a:t>additional </a:t>
            </a:r>
            <a:r>
              <a:rPr lang="en-US" dirty="0"/>
              <a:t>154 responses from Bangladesh </a:t>
            </a:r>
            <a:r>
              <a:rPr lang="en-US" dirty="0" smtClean="0"/>
              <a:t>(total response </a:t>
            </a:r>
            <a:r>
              <a:rPr lang="en-US" dirty="0"/>
              <a:t>rate=80%) and </a:t>
            </a:r>
            <a:r>
              <a:rPr lang="en-US" u="sng" dirty="0" smtClean="0"/>
              <a:t>additional</a:t>
            </a:r>
            <a:r>
              <a:rPr lang="en-US" dirty="0" smtClean="0"/>
              <a:t> 59 </a:t>
            </a:r>
            <a:r>
              <a:rPr lang="en-US" dirty="0"/>
              <a:t>responses from Nigeria </a:t>
            </a:r>
            <a:r>
              <a:rPr lang="en-US" dirty="0" smtClean="0"/>
              <a:t>(total response </a:t>
            </a:r>
            <a:r>
              <a:rPr lang="en-US" dirty="0"/>
              <a:t>rate=81%) </a:t>
            </a:r>
            <a:r>
              <a:rPr lang="en-US" dirty="0" smtClean="0"/>
              <a:t/>
            </a:r>
            <a:br>
              <a:rPr lang="en-US" dirty="0" smtClean="0"/>
            </a:br>
            <a:endParaRPr lang="en-US" dirty="0" smtClean="0"/>
          </a:p>
          <a:p>
            <a:r>
              <a:rPr lang="en-US" dirty="0" smtClean="0"/>
              <a:t>In Brazil, email was not effective. Many email addresses were returned undeliverable. Social media and plenty of phone calls to state level authorities were key, who in turn sent state level invitations. This resulted in country level response of 77%.</a:t>
            </a:r>
          </a:p>
          <a:p>
            <a:endParaRPr lang="en-US" dirty="0"/>
          </a:p>
        </p:txBody>
      </p:sp>
      <p:sp>
        <p:nvSpPr>
          <p:cNvPr id="5" name="Slide Number Placeholder 4"/>
          <p:cNvSpPr>
            <a:spLocks noGrp="1"/>
          </p:cNvSpPr>
          <p:nvPr>
            <p:ph type="sldNum" sz="quarter" idx="12"/>
          </p:nvPr>
        </p:nvSpPr>
        <p:spPr/>
        <p:txBody>
          <a:bodyPr/>
          <a:lstStyle/>
          <a:p>
            <a:fld id="{A1A1DB96-4D52-4B7C-82B8-C3A260686B02}" type="slidenum">
              <a:rPr lang="en-US" smtClean="0"/>
              <a:t>11</a:t>
            </a:fld>
            <a:endParaRPr lang="en-US"/>
          </a:p>
        </p:txBody>
      </p:sp>
    </p:spTree>
    <p:extLst>
      <p:ext uri="{BB962C8B-B14F-4D97-AF65-F5344CB8AC3E}">
        <p14:creationId xmlns:p14="http://schemas.microsoft.com/office/powerpoint/2010/main" val="124680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Keeping the survey short (5-7 minutes), in validated local language and securing buy-in from various hierarchical authorities was necessary but not sufficient</a:t>
            </a:r>
            <a:br>
              <a:rPr lang="en-US" dirty="0" smtClean="0"/>
            </a:br>
            <a:endParaRPr lang="en-US" dirty="0" smtClean="0"/>
          </a:p>
          <a:p>
            <a:r>
              <a:rPr lang="en-US" dirty="0"/>
              <a:t>The 9 country study was iterative over a 10-month period and staggered across </a:t>
            </a:r>
            <a:r>
              <a:rPr lang="en-US" dirty="0" smtClean="0"/>
              <a:t>countries. Permission for longer duration of data collection helped enhance response rate</a:t>
            </a:r>
            <a:endParaRPr lang="en-US" dirty="0"/>
          </a:p>
          <a:p>
            <a:endParaRPr lang="en-US" dirty="0"/>
          </a:p>
          <a:p>
            <a:r>
              <a:rPr lang="en-US" dirty="0"/>
              <a:t>This allowed us to follow AEA’s principle of transferring lessons learned from one context into another (e.g. lessons from Bangladesh were applied in Nigeria and Brazil)</a:t>
            </a:r>
          </a:p>
          <a:p>
            <a:endParaRPr lang="en-US" dirty="0"/>
          </a:p>
        </p:txBody>
      </p:sp>
      <p:sp>
        <p:nvSpPr>
          <p:cNvPr id="5" name="Slide Number Placeholder 4"/>
          <p:cNvSpPr>
            <a:spLocks noGrp="1"/>
          </p:cNvSpPr>
          <p:nvPr>
            <p:ph type="sldNum" sz="quarter" idx="12"/>
          </p:nvPr>
        </p:nvSpPr>
        <p:spPr/>
        <p:txBody>
          <a:bodyPr/>
          <a:lstStyle/>
          <a:p>
            <a:fld id="{A1A1DB96-4D52-4B7C-82B8-C3A260686B02}" type="slidenum">
              <a:rPr lang="en-US" smtClean="0"/>
              <a:t>12</a:t>
            </a:fld>
            <a:endParaRPr lang="en-US"/>
          </a:p>
        </p:txBody>
      </p:sp>
    </p:spTree>
    <p:extLst>
      <p:ext uri="{BB962C8B-B14F-4D97-AF65-F5344CB8AC3E}">
        <p14:creationId xmlns:p14="http://schemas.microsoft.com/office/powerpoint/2010/main" val="187099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a:t>
            </a:r>
            <a:endParaRPr lang="en-US" dirty="0"/>
          </a:p>
        </p:txBody>
      </p:sp>
      <p:sp>
        <p:nvSpPr>
          <p:cNvPr id="3" name="Content Placeholder 2"/>
          <p:cNvSpPr>
            <a:spLocks noGrp="1"/>
          </p:cNvSpPr>
          <p:nvPr>
            <p:ph idx="1"/>
          </p:nvPr>
        </p:nvSpPr>
        <p:spPr/>
        <p:txBody>
          <a:bodyPr/>
          <a:lstStyle/>
          <a:p>
            <a:r>
              <a:rPr lang="en-US" dirty="0" smtClean="0"/>
              <a:t>Easter and carnival in Brazil affected response rates. We secured permission to prolong the length of the survey period as the government saw value when we shared initial responses received*</a:t>
            </a:r>
          </a:p>
          <a:p>
            <a:endParaRPr lang="en-US" dirty="0" smtClean="0"/>
          </a:p>
          <a:p>
            <a:r>
              <a:rPr lang="en-US" dirty="0" smtClean="0"/>
              <a:t>Use of social media in Namibia was effective and thereby applied in Brazil to enhance response rate</a:t>
            </a:r>
          </a:p>
          <a:p>
            <a:endParaRPr lang="en-US" dirty="0"/>
          </a:p>
        </p:txBody>
      </p:sp>
      <p:sp>
        <p:nvSpPr>
          <p:cNvPr id="4" name="TextBox 3"/>
          <p:cNvSpPr txBox="1"/>
          <p:nvPr/>
        </p:nvSpPr>
        <p:spPr>
          <a:xfrm>
            <a:off x="457200" y="7162800"/>
            <a:ext cx="7434086" cy="400110"/>
          </a:xfrm>
          <a:prstGeom prst="rect">
            <a:avLst/>
          </a:prstGeom>
          <a:noFill/>
        </p:spPr>
        <p:txBody>
          <a:bodyPr wrap="none" rtlCol="0">
            <a:spAutoFit/>
          </a:bodyPr>
          <a:lstStyle/>
          <a:p>
            <a:r>
              <a:rPr lang="en-US" dirty="0" smtClean="0"/>
              <a:t>*Similar strategy applied in Bangladesh, Cambodia, Indonesia, Nigeria</a:t>
            </a:r>
            <a:endParaRPr lang="en-US" dirty="0"/>
          </a:p>
        </p:txBody>
      </p:sp>
      <p:sp>
        <p:nvSpPr>
          <p:cNvPr id="6" name="Slide Number Placeholder 5"/>
          <p:cNvSpPr>
            <a:spLocks noGrp="1"/>
          </p:cNvSpPr>
          <p:nvPr>
            <p:ph type="sldNum" sz="quarter" idx="12"/>
          </p:nvPr>
        </p:nvSpPr>
        <p:spPr/>
        <p:txBody>
          <a:bodyPr/>
          <a:lstStyle/>
          <a:p>
            <a:fld id="{A1A1DB96-4D52-4B7C-82B8-C3A260686B02}" type="slidenum">
              <a:rPr lang="en-US" smtClean="0"/>
              <a:t>13</a:t>
            </a:fld>
            <a:endParaRPr lang="en-US"/>
          </a:p>
        </p:txBody>
      </p:sp>
    </p:spTree>
    <p:extLst>
      <p:ext uri="{BB962C8B-B14F-4D97-AF65-F5344CB8AC3E}">
        <p14:creationId xmlns:p14="http://schemas.microsoft.com/office/powerpoint/2010/main" val="975694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(3)</a:t>
            </a:r>
            <a:endParaRPr lang="en-US" dirty="0"/>
          </a:p>
        </p:txBody>
      </p:sp>
      <p:sp>
        <p:nvSpPr>
          <p:cNvPr id="3" name="Content Placeholder 2"/>
          <p:cNvSpPr>
            <a:spLocks noGrp="1"/>
          </p:cNvSpPr>
          <p:nvPr>
            <p:ph idx="1"/>
          </p:nvPr>
        </p:nvSpPr>
        <p:spPr/>
        <p:txBody>
          <a:bodyPr/>
          <a:lstStyle/>
          <a:p>
            <a:r>
              <a:rPr lang="en-US" dirty="0" smtClean="0"/>
              <a:t>The 86.3% completion rate among responses received for all 12 required questions exceeds the recommended 80% completion rate, even in a possible situation of a low average response rate of 25% in survey research*</a:t>
            </a:r>
            <a:endParaRPr lang="en-US" dirty="0"/>
          </a:p>
        </p:txBody>
      </p:sp>
      <p:sp>
        <p:nvSpPr>
          <p:cNvPr id="4" name="TextBox 3"/>
          <p:cNvSpPr txBox="1"/>
          <p:nvPr/>
        </p:nvSpPr>
        <p:spPr>
          <a:xfrm>
            <a:off x="152400" y="5791200"/>
            <a:ext cx="9237914" cy="2123658"/>
          </a:xfrm>
          <a:prstGeom prst="rect">
            <a:avLst/>
          </a:prstGeom>
          <a:noFill/>
        </p:spPr>
        <p:txBody>
          <a:bodyPr wrap="none" rtlCol="0">
            <a:spAutoFit/>
          </a:bodyPr>
          <a:lstStyle/>
          <a:p>
            <a:r>
              <a:rPr lang="en-US" dirty="0" smtClean="0"/>
              <a:t>*References:</a:t>
            </a:r>
          </a:p>
          <a:p>
            <a:r>
              <a:rPr lang="en-US" sz="1600" dirty="0"/>
              <a:t>Fluid Surveys. Response Rate Statistics for Online Surveys -What </a:t>
            </a:r>
            <a:r>
              <a:rPr lang="en-US" sz="1600" dirty="0" smtClean="0"/>
              <a:t>Numbers Should </a:t>
            </a:r>
            <a:r>
              <a:rPr lang="en-US" sz="1600" dirty="0"/>
              <a:t>You be Aiming </a:t>
            </a:r>
            <a:endParaRPr lang="en-US" sz="1600" dirty="0" smtClean="0"/>
          </a:p>
          <a:p>
            <a:r>
              <a:rPr lang="en-US" sz="1600" dirty="0" smtClean="0"/>
              <a:t>For</a:t>
            </a:r>
            <a:r>
              <a:rPr lang="en-US" sz="1600" dirty="0"/>
              <a:t>? Dec 2014. Available at </a:t>
            </a:r>
            <a:r>
              <a:rPr lang="en-US" sz="1600" dirty="0">
                <a:hlinkClick r:id="rId2"/>
              </a:rPr>
              <a:t>http://</a:t>
            </a:r>
            <a:r>
              <a:rPr lang="en-US" sz="1600" dirty="0" smtClean="0">
                <a:hlinkClick r:id="rId2"/>
              </a:rPr>
              <a:t>fluidsurveys.com/university/response-rate-statistics-online-surveys-aiming</a:t>
            </a:r>
            <a:endParaRPr lang="en-US" sz="1600" dirty="0" smtClean="0"/>
          </a:p>
          <a:p>
            <a:endParaRPr lang="en-US" sz="1600" dirty="0" smtClean="0"/>
          </a:p>
          <a:p>
            <a:r>
              <a:rPr lang="en-US" sz="1600" dirty="0" smtClean="0"/>
              <a:t>Noble </a:t>
            </a:r>
            <a:r>
              <a:rPr lang="en-US" sz="1600" dirty="0"/>
              <a:t>K. Tips for Increasing Survey Completion Rates. Survey Monkey. July2015. </a:t>
            </a:r>
            <a:endParaRPr lang="en-US" sz="1600" dirty="0" smtClean="0"/>
          </a:p>
          <a:p>
            <a:r>
              <a:rPr lang="en-US" sz="1600" dirty="0" smtClean="0"/>
              <a:t>Available </a:t>
            </a:r>
            <a:r>
              <a:rPr lang="en-US" sz="1600" dirty="0"/>
              <a:t>at </a:t>
            </a:r>
            <a:r>
              <a:rPr lang="en-US" sz="1600" dirty="0">
                <a:hlinkClick r:id="rId3"/>
              </a:rPr>
              <a:t>https://</a:t>
            </a:r>
            <a:r>
              <a:rPr lang="en-US" sz="1600" dirty="0" smtClean="0">
                <a:hlinkClick r:id="rId3"/>
              </a:rPr>
              <a:t>www.surveymonkey.com/blog/2015/06/25/tips-increasing-survey-completion-rates</a:t>
            </a:r>
            <a:r>
              <a:rPr lang="en-US" sz="1600" dirty="0" smtClean="0"/>
              <a:t> </a:t>
            </a:r>
          </a:p>
          <a:p>
            <a:endParaRPr lang="en-US" sz="1600" dirty="0"/>
          </a:p>
          <a:p>
            <a:endParaRPr lang="en-US" sz="1600" dirty="0"/>
          </a:p>
        </p:txBody>
      </p:sp>
      <p:sp>
        <p:nvSpPr>
          <p:cNvPr id="6" name="Slide Number Placeholder 5"/>
          <p:cNvSpPr>
            <a:spLocks noGrp="1"/>
          </p:cNvSpPr>
          <p:nvPr>
            <p:ph type="sldNum" sz="quarter" idx="12"/>
          </p:nvPr>
        </p:nvSpPr>
        <p:spPr/>
        <p:txBody>
          <a:bodyPr/>
          <a:lstStyle/>
          <a:p>
            <a:fld id="{A1A1DB96-4D52-4B7C-82B8-C3A260686B02}" type="slidenum">
              <a:rPr lang="en-US" smtClean="0"/>
              <a:t>14</a:t>
            </a:fld>
            <a:endParaRPr lang="en-US"/>
          </a:p>
        </p:txBody>
      </p:sp>
    </p:spTree>
    <p:extLst>
      <p:ext uri="{BB962C8B-B14F-4D97-AF65-F5344CB8AC3E}">
        <p14:creationId xmlns:p14="http://schemas.microsoft.com/office/powerpoint/2010/main" val="284444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 about our evaluation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9448822"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1A1DB96-4D52-4B7C-82B8-C3A260686B02}" type="slidenum">
              <a:rPr lang="en-US" smtClean="0"/>
              <a:t>15</a:t>
            </a:fld>
            <a:endParaRPr lang="en-US"/>
          </a:p>
        </p:txBody>
      </p:sp>
    </p:spTree>
    <p:extLst>
      <p:ext uri="{BB962C8B-B14F-4D97-AF65-F5344CB8AC3E}">
        <p14:creationId xmlns:p14="http://schemas.microsoft.com/office/powerpoint/2010/main" val="260045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our evaluation </a:t>
            </a:r>
            <a:r>
              <a:rPr lang="en-US" dirty="0" smtClean="0"/>
              <a:t>(2)</a:t>
            </a:r>
            <a:endParaRPr lang="en-US"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935935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A1A1DB96-4D52-4B7C-82B8-C3A260686B02}" type="slidenum">
              <a:rPr lang="en-US" smtClean="0"/>
              <a:t>16</a:t>
            </a:fld>
            <a:endParaRPr lang="en-US"/>
          </a:p>
        </p:txBody>
      </p:sp>
    </p:spTree>
    <p:extLst>
      <p:ext uri="{BB962C8B-B14F-4D97-AF65-F5344CB8AC3E}">
        <p14:creationId xmlns:p14="http://schemas.microsoft.com/office/powerpoint/2010/main" val="357929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(1)</a:t>
            </a:r>
            <a:endParaRPr lang="en-US" dirty="0"/>
          </a:p>
        </p:txBody>
      </p:sp>
      <p:sp>
        <p:nvSpPr>
          <p:cNvPr id="3" name="Content Placeholder 2"/>
          <p:cNvSpPr>
            <a:spLocks noGrp="1"/>
          </p:cNvSpPr>
          <p:nvPr>
            <p:ph idx="1"/>
          </p:nvPr>
        </p:nvSpPr>
        <p:spPr/>
        <p:txBody>
          <a:bodyPr>
            <a:normAutofit/>
          </a:bodyPr>
          <a:lstStyle/>
          <a:p>
            <a:r>
              <a:rPr lang="en-US" dirty="0"/>
              <a:t>Evaluators are concerned with declining survey response </a:t>
            </a:r>
            <a:r>
              <a:rPr lang="en-US" dirty="0" smtClean="0"/>
              <a:t>rates</a:t>
            </a:r>
          </a:p>
          <a:p>
            <a:endParaRPr lang="en-US" dirty="0"/>
          </a:p>
          <a:p>
            <a:r>
              <a:rPr lang="en-US" dirty="0" smtClean="0"/>
              <a:t>Survey </a:t>
            </a:r>
            <a:r>
              <a:rPr lang="en-US" dirty="0"/>
              <a:t>research is invaluable to inform progress, tailor interventions and make course </a:t>
            </a:r>
            <a:r>
              <a:rPr lang="en-US" dirty="0" smtClean="0"/>
              <a:t>corrections in global health programs</a:t>
            </a:r>
          </a:p>
          <a:p>
            <a:endParaRPr lang="en-US" dirty="0" smtClean="0"/>
          </a:p>
          <a:p>
            <a:r>
              <a:rPr lang="en-US" dirty="0"/>
              <a:t>Our project implemented and scaled up an eHealth system in 10 diverse low and middle-income </a:t>
            </a:r>
            <a:r>
              <a:rPr lang="en-US" dirty="0" smtClean="0"/>
              <a:t>countries</a:t>
            </a:r>
            <a:endParaRPr lang="en-US" dirty="0"/>
          </a:p>
        </p:txBody>
      </p:sp>
      <p:sp>
        <p:nvSpPr>
          <p:cNvPr id="5" name="Slide Number Placeholder 4"/>
          <p:cNvSpPr>
            <a:spLocks noGrp="1"/>
          </p:cNvSpPr>
          <p:nvPr>
            <p:ph type="sldNum" sz="quarter" idx="12"/>
          </p:nvPr>
        </p:nvSpPr>
        <p:spPr/>
        <p:txBody>
          <a:bodyPr/>
          <a:lstStyle/>
          <a:p>
            <a:fld id="{A1A1DB96-4D52-4B7C-82B8-C3A260686B02}" type="slidenum">
              <a:rPr lang="en-US" smtClean="0"/>
              <a:t>2</a:t>
            </a:fld>
            <a:endParaRPr lang="en-US"/>
          </a:p>
        </p:txBody>
      </p:sp>
    </p:spTree>
    <p:extLst>
      <p:ext uri="{BB962C8B-B14F-4D97-AF65-F5344CB8AC3E}">
        <p14:creationId xmlns:p14="http://schemas.microsoft.com/office/powerpoint/2010/main" val="339184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(2)</a:t>
            </a:r>
            <a:endParaRPr lang="en-US" dirty="0"/>
          </a:p>
        </p:txBody>
      </p:sp>
      <p:sp>
        <p:nvSpPr>
          <p:cNvPr id="3" name="Content Placeholder 2"/>
          <p:cNvSpPr>
            <a:spLocks noGrp="1"/>
          </p:cNvSpPr>
          <p:nvPr>
            <p:ph idx="1"/>
          </p:nvPr>
        </p:nvSpPr>
        <p:spPr/>
        <p:txBody>
          <a:bodyPr>
            <a:normAutofit lnSpcReduction="10000"/>
          </a:bodyPr>
          <a:lstStyle/>
          <a:p>
            <a:r>
              <a:rPr lang="en-US" dirty="0" smtClean="0"/>
              <a:t>After over 5 years of international technical partnership, we needed to conduct an end user evaluation on the eHealth system</a:t>
            </a:r>
            <a:br>
              <a:rPr lang="en-US" dirty="0" smtClean="0"/>
            </a:br>
            <a:endParaRPr lang="en-US" dirty="0" smtClean="0"/>
          </a:p>
          <a:p>
            <a:r>
              <a:rPr lang="en-US" dirty="0" smtClean="0"/>
              <a:t>With limited resources, we decided to conduct a web-based user experience survey in 10 countries</a:t>
            </a:r>
            <a:br>
              <a:rPr lang="en-US" dirty="0" smtClean="0"/>
            </a:br>
            <a:endParaRPr lang="en-US" dirty="0" smtClean="0"/>
          </a:p>
          <a:p>
            <a:r>
              <a:rPr lang="en-US" dirty="0" smtClean="0"/>
              <a:t>However, many of the public sector health workers (end users) are not accustomed to routine use of email</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A1A1DB96-4D52-4B7C-82B8-C3A260686B02}" type="slidenum">
              <a:rPr lang="en-US" smtClean="0"/>
              <a:t>3</a:t>
            </a:fld>
            <a:endParaRPr lang="en-US"/>
          </a:p>
        </p:txBody>
      </p:sp>
    </p:spTree>
    <p:extLst>
      <p:ext uri="{BB962C8B-B14F-4D97-AF65-F5344CB8AC3E}">
        <p14:creationId xmlns:p14="http://schemas.microsoft.com/office/powerpoint/2010/main" val="274329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a:xfrm>
            <a:off x="502920" y="1295402"/>
            <a:ext cx="9052560" cy="6304279"/>
          </a:xfrm>
        </p:spPr>
        <p:txBody>
          <a:bodyPr>
            <a:normAutofit/>
          </a:bodyPr>
          <a:lstStyle/>
          <a:p>
            <a:r>
              <a:rPr lang="en-US" dirty="0" smtClean="0"/>
              <a:t>Assess solutions to address bottlenecks in declining survey response rates in health informatics</a:t>
            </a:r>
          </a:p>
          <a:p>
            <a:endParaRPr lang="en-US" dirty="0" smtClean="0"/>
          </a:p>
          <a:p>
            <a:r>
              <a:rPr lang="en-US" dirty="0"/>
              <a:t>Demonstrate low-cost and feasible methods of conducting </a:t>
            </a:r>
            <a:r>
              <a:rPr lang="en-US" dirty="0" smtClean="0"/>
              <a:t>user experience surveys </a:t>
            </a:r>
            <a:r>
              <a:rPr lang="en-US" dirty="0"/>
              <a:t>among public-sector staff in </a:t>
            </a:r>
            <a:r>
              <a:rPr lang="en-US" dirty="0" smtClean="0"/>
              <a:t>low and middle-income countries </a:t>
            </a:r>
            <a:r>
              <a:rPr lang="en-US" dirty="0"/>
              <a:t>for </a:t>
            </a:r>
            <a:r>
              <a:rPr lang="en-US" dirty="0" smtClean="0"/>
              <a:t>global health and development programs </a:t>
            </a:r>
            <a:endParaRPr lang="en-US" dirty="0"/>
          </a:p>
        </p:txBody>
      </p:sp>
      <p:sp>
        <p:nvSpPr>
          <p:cNvPr id="5" name="Slide Number Placeholder 4"/>
          <p:cNvSpPr>
            <a:spLocks noGrp="1"/>
          </p:cNvSpPr>
          <p:nvPr>
            <p:ph type="sldNum" sz="quarter" idx="12"/>
          </p:nvPr>
        </p:nvSpPr>
        <p:spPr/>
        <p:txBody>
          <a:bodyPr/>
          <a:lstStyle/>
          <a:p>
            <a:fld id="{A1A1DB96-4D52-4B7C-82B8-C3A260686B02}" type="slidenum">
              <a:rPr lang="en-US" smtClean="0"/>
              <a:t>4</a:t>
            </a:fld>
            <a:endParaRPr lang="en-US"/>
          </a:p>
        </p:txBody>
      </p:sp>
    </p:spTree>
    <p:extLst>
      <p:ext uri="{BB962C8B-B14F-4D97-AF65-F5344CB8AC3E}">
        <p14:creationId xmlns:p14="http://schemas.microsoft.com/office/powerpoint/2010/main" val="136860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(1)</a:t>
            </a:r>
            <a:endParaRPr lang="en-US" dirty="0"/>
          </a:p>
        </p:txBody>
      </p:sp>
      <p:sp>
        <p:nvSpPr>
          <p:cNvPr id="4" name="Content Placeholder 5"/>
          <p:cNvSpPr txBox="1">
            <a:spLocks/>
          </p:cNvSpPr>
          <p:nvPr/>
        </p:nvSpPr>
        <p:spPr>
          <a:xfrm>
            <a:off x="5410200" y="1219200"/>
            <a:ext cx="4041775" cy="6096000"/>
          </a:xfrm>
          <a:prstGeom prst="rect">
            <a:avLst/>
          </a:prstGeom>
        </p:spPr>
        <p:txBody>
          <a:bodyPr/>
          <a:lstStyle>
            <a:lvl1pPr marL="342900" indent="-342900" algn="l" defTabSz="914400" rtl="0" eaLnBrk="1" latinLnBrk="0" hangingPunct="1">
              <a:spcBef>
                <a:spcPct val="20000"/>
              </a:spcBef>
              <a:buClr>
                <a:schemeClr val="tx2"/>
              </a:buClr>
              <a:buFont typeface="Arial" pitchFamily="34" charset="0"/>
              <a:buChar char="•"/>
              <a:defRPr sz="2800" kern="1200">
                <a:solidFill>
                  <a:schemeClr val="tx1"/>
                </a:solidFill>
                <a:latin typeface="+mj-lt"/>
                <a:ea typeface="+mn-ea"/>
                <a:cs typeface="Times New Roman" pitchFamily="18" charset="0"/>
              </a:defRPr>
            </a:lvl1pPr>
            <a:lvl2pPr marL="742950" indent="-285750" algn="l" defTabSz="914400" rtl="0" eaLnBrk="1" latinLnBrk="0" hangingPunct="1">
              <a:spcBef>
                <a:spcPct val="20000"/>
              </a:spcBef>
              <a:buClr>
                <a:schemeClr val="accent1"/>
              </a:buClr>
              <a:buFont typeface="Arial" pitchFamily="34" charset="0"/>
              <a:buChar char="•"/>
              <a:defRPr sz="2600" kern="1200">
                <a:solidFill>
                  <a:schemeClr val="tx1"/>
                </a:solidFill>
                <a:latin typeface="+mj-lt"/>
                <a:ea typeface="+mn-ea"/>
                <a:cs typeface="Times New Roman" pitchFamily="18" charset="0"/>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j-lt"/>
                <a:ea typeface="+mn-ea"/>
                <a:cs typeface="Times New Roman" pitchFamily="18" charset="0"/>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j-lt"/>
                <a:ea typeface="+mn-ea"/>
                <a:cs typeface="Times New Roman" pitchFamily="18" charset="0"/>
              </a:defRPr>
            </a:lvl4pPr>
            <a:lvl5pPr marL="2057400" indent="-228600" algn="l" defTabSz="914400" rtl="0" eaLnBrk="1" latinLnBrk="0" hangingPunct="1">
              <a:spcBef>
                <a:spcPct val="20000"/>
              </a:spcBef>
              <a:buClr>
                <a:srgbClr val="5161AB"/>
              </a:buClr>
              <a:buFont typeface="Wingdings" pitchFamily="2" charset="2"/>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 12-item instrument with 0-7 scale (strongly disagree to strongly agree)</a:t>
            </a:r>
            <a:br>
              <a:rPr lang="en-US" sz="2400" dirty="0"/>
            </a:br>
            <a:endParaRPr lang="en-US" sz="2400" dirty="0"/>
          </a:p>
          <a:p>
            <a:r>
              <a:rPr lang="en-US" sz="2400" dirty="0"/>
              <a:t>Designed to be completed within 5 to 7 </a:t>
            </a:r>
            <a:r>
              <a:rPr lang="en-US" sz="2400" dirty="0" smtClean="0"/>
              <a:t>minutes; anonymous</a:t>
            </a:r>
          </a:p>
          <a:p>
            <a:endParaRPr lang="en-US" sz="2400" dirty="0"/>
          </a:p>
          <a:p>
            <a:r>
              <a:rPr lang="en-US" sz="2400" dirty="0" smtClean="0"/>
              <a:t>Surveyed over 2,000 users covering over 1,500 health facilities</a:t>
            </a:r>
          </a:p>
          <a:p>
            <a:endParaRPr lang="en-US" sz="2400" dirty="0" smtClean="0"/>
          </a:p>
          <a:p>
            <a:r>
              <a:rPr lang="en-US" sz="2400" dirty="0" smtClean="0"/>
              <a:t>Local language: 7 countries English: 2 countries (Namibia, Nigeria)</a:t>
            </a:r>
          </a:p>
          <a:p>
            <a:endParaRPr lang="en-US" sz="2400" dirty="0" smtClean="0"/>
          </a:p>
          <a:p>
            <a:endParaRPr lang="en-US"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03" y="1905000"/>
            <a:ext cx="4613988"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9233" y="6019800"/>
            <a:ext cx="3949351" cy="523220"/>
          </a:xfrm>
          <a:prstGeom prst="rect">
            <a:avLst/>
          </a:prstGeom>
          <a:noFill/>
        </p:spPr>
        <p:txBody>
          <a:bodyPr wrap="none" rtlCol="0">
            <a:spAutoFit/>
          </a:bodyPr>
          <a:lstStyle/>
          <a:p>
            <a:r>
              <a:rPr lang="en-US" sz="1400" dirty="0" smtClean="0"/>
              <a:t>Survey conducted </a:t>
            </a:r>
            <a:r>
              <a:rPr lang="en-US" sz="1400" dirty="0"/>
              <a:t>between Sep-2015 and </a:t>
            </a:r>
            <a:r>
              <a:rPr lang="en-US" sz="1400" dirty="0" smtClean="0"/>
              <a:t>July-2016</a:t>
            </a:r>
          </a:p>
          <a:p>
            <a:r>
              <a:rPr lang="en-US" sz="1400" dirty="0" smtClean="0"/>
              <a:t>Used </a:t>
            </a:r>
            <a:r>
              <a:rPr lang="en-US" sz="1400" dirty="0" err="1" smtClean="0"/>
              <a:t>SurveyGizmo</a:t>
            </a:r>
            <a:r>
              <a:rPr lang="en-US" sz="1400" dirty="0" smtClean="0"/>
              <a:t> portal to administer survey</a:t>
            </a:r>
            <a:endParaRPr lang="en-US" sz="1400" dirty="0"/>
          </a:p>
        </p:txBody>
      </p:sp>
      <p:sp>
        <p:nvSpPr>
          <p:cNvPr id="7" name="TextBox 6"/>
          <p:cNvSpPr txBox="1"/>
          <p:nvPr/>
        </p:nvSpPr>
        <p:spPr>
          <a:xfrm>
            <a:off x="228600" y="1295400"/>
            <a:ext cx="4176656" cy="400110"/>
          </a:xfrm>
          <a:prstGeom prst="rect">
            <a:avLst/>
          </a:prstGeom>
          <a:noFill/>
        </p:spPr>
        <p:txBody>
          <a:bodyPr wrap="none" rtlCol="0">
            <a:spAutoFit/>
          </a:bodyPr>
          <a:lstStyle/>
          <a:p>
            <a:r>
              <a:rPr lang="en-US" dirty="0" smtClean="0"/>
              <a:t>9 of 10 countries agreed to participate</a:t>
            </a:r>
            <a:endParaRPr lang="en-US" dirty="0"/>
          </a:p>
        </p:txBody>
      </p:sp>
      <p:sp>
        <p:nvSpPr>
          <p:cNvPr id="8" name="Slide Number Placeholder 7"/>
          <p:cNvSpPr>
            <a:spLocks noGrp="1"/>
          </p:cNvSpPr>
          <p:nvPr>
            <p:ph type="sldNum" sz="quarter" idx="12"/>
          </p:nvPr>
        </p:nvSpPr>
        <p:spPr/>
        <p:txBody>
          <a:bodyPr/>
          <a:lstStyle/>
          <a:p>
            <a:fld id="{A1A1DB96-4D52-4B7C-82B8-C3A260686B02}" type="slidenum">
              <a:rPr lang="en-US" smtClean="0"/>
              <a:t>5</a:t>
            </a:fld>
            <a:endParaRPr lang="en-US"/>
          </a:p>
        </p:txBody>
      </p:sp>
    </p:spTree>
    <p:extLst>
      <p:ext uri="{BB962C8B-B14F-4D97-AF65-F5344CB8AC3E}">
        <p14:creationId xmlns:p14="http://schemas.microsoft.com/office/powerpoint/2010/main" val="191208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552342"/>
          </a:xfrm>
        </p:spPr>
        <p:txBody>
          <a:bodyPr/>
          <a:lstStyle/>
          <a:p>
            <a:r>
              <a:rPr lang="en-US" dirty="0" smtClean="0"/>
              <a:t>Methods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5215807"/>
              </p:ext>
            </p:extLst>
          </p:nvPr>
        </p:nvGraphicFramePr>
        <p:xfrm>
          <a:off x="304799" y="838200"/>
          <a:ext cx="9296402" cy="5791200"/>
        </p:xfrm>
        <a:graphic>
          <a:graphicData uri="http://schemas.openxmlformats.org/drawingml/2006/table">
            <a:tbl>
              <a:tblPr firstRow="1" bandRow="1">
                <a:tableStyleId>{5C22544A-7EE6-4342-B048-85BDC9FD1C3A}</a:tableStyleId>
              </a:tblPr>
              <a:tblGrid>
                <a:gridCol w="1447801"/>
                <a:gridCol w="1219200"/>
                <a:gridCol w="1219200"/>
                <a:gridCol w="3391921"/>
                <a:gridCol w="2018280"/>
              </a:tblGrid>
              <a:tr h="370840">
                <a:tc>
                  <a:txBody>
                    <a:bodyPr/>
                    <a:lstStyle/>
                    <a:p>
                      <a:r>
                        <a:rPr lang="en-US" dirty="0" smtClean="0"/>
                        <a:t>Country</a:t>
                      </a:r>
                      <a:endParaRPr lang="en-US" dirty="0"/>
                    </a:p>
                  </a:txBody>
                  <a:tcPr/>
                </a:tc>
                <a:tc>
                  <a:txBody>
                    <a:bodyPr/>
                    <a:lstStyle/>
                    <a:p>
                      <a:r>
                        <a:rPr lang="en-US" dirty="0" smtClean="0"/>
                        <a:t>Data collection period</a:t>
                      </a:r>
                      <a:endParaRPr lang="en-US" baseline="0" dirty="0" smtClean="0"/>
                    </a:p>
                  </a:txBody>
                  <a:tcPr/>
                </a:tc>
                <a:tc>
                  <a:txBody>
                    <a:bodyPr/>
                    <a:lstStyle/>
                    <a:p>
                      <a:r>
                        <a:rPr lang="en-US" baseline="0" dirty="0" smtClean="0"/>
                        <a:t>Number of Active users</a:t>
                      </a:r>
                    </a:p>
                  </a:txBody>
                  <a:tcPr/>
                </a:tc>
                <a:tc>
                  <a:txBody>
                    <a:bodyPr/>
                    <a:lstStyle/>
                    <a:p>
                      <a:r>
                        <a:rPr lang="en-US" dirty="0" smtClean="0"/>
                        <a:t>Method of sending invitation</a:t>
                      </a:r>
                      <a:endParaRPr lang="en-US" dirty="0"/>
                    </a:p>
                  </a:txBody>
                  <a:tcPr/>
                </a:tc>
                <a:tc>
                  <a:txBody>
                    <a:bodyPr/>
                    <a:lstStyle/>
                    <a:p>
                      <a:r>
                        <a:rPr lang="en-US" dirty="0" smtClean="0"/>
                        <a:t>Number </a:t>
                      </a:r>
                      <a:r>
                        <a:rPr lang="en-US" baseline="0" dirty="0" smtClean="0"/>
                        <a:t>and type of reminders</a:t>
                      </a:r>
                      <a:endParaRPr lang="en-US" dirty="0"/>
                    </a:p>
                  </a:txBody>
                  <a:tcPr/>
                </a:tc>
              </a:tr>
              <a:tr h="370840">
                <a:tc>
                  <a:txBody>
                    <a:bodyPr/>
                    <a:lstStyle/>
                    <a:p>
                      <a:r>
                        <a:rPr lang="en-US" dirty="0" smtClean="0"/>
                        <a:t>Armenia</a:t>
                      </a:r>
                      <a:endParaRPr lang="en-US" dirty="0"/>
                    </a:p>
                  </a:txBody>
                  <a:tcPr/>
                </a:tc>
                <a:tc>
                  <a:txBody>
                    <a:bodyPr/>
                    <a:lstStyle/>
                    <a:p>
                      <a:r>
                        <a:rPr lang="en-US" dirty="0" smtClean="0"/>
                        <a:t>8 weeks</a:t>
                      </a:r>
                      <a:endParaRPr lang="en-US" dirty="0"/>
                    </a:p>
                  </a:txBody>
                  <a:tcPr/>
                </a:tc>
                <a:tc>
                  <a:txBody>
                    <a:bodyPr/>
                    <a:lstStyle/>
                    <a:p>
                      <a:r>
                        <a:rPr lang="en-US" dirty="0" smtClean="0"/>
                        <a:t>70</a:t>
                      </a:r>
                      <a:endParaRPr lang="en-US" dirty="0"/>
                    </a:p>
                  </a:txBody>
                  <a:tcPr/>
                </a:tc>
                <a:tc>
                  <a:txBody>
                    <a:bodyPr/>
                    <a:lstStyle/>
                    <a:p>
                      <a:r>
                        <a:rPr lang="en-US" dirty="0" smtClean="0"/>
                        <a:t>Email only</a:t>
                      </a:r>
                      <a:endParaRPr lang="en-US" dirty="0"/>
                    </a:p>
                  </a:txBody>
                  <a:tcPr/>
                </a:tc>
                <a:tc>
                  <a:txBody>
                    <a:bodyPr/>
                    <a:lstStyle/>
                    <a:p>
                      <a:pPr algn="ctr"/>
                      <a:r>
                        <a:rPr lang="en-US" dirty="0" smtClean="0"/>
                        <a:t>1</a:t>
                      </a:r>
                      <a:endParaRPr lang="en-US" dirty="0"/>
                    </a:p>
                  </a:txBody>
                  <a:tcPr/>
                </a:tc>
              </a:tr>
              <a:tr h="370840">
                <a:tc>
                  <a:txBody>
                    <a:bodyPr/>
                    <a:lstStyle/>
                    <a:p>
                      <a:r>
                        <a:rPr lang="en-US" dirty="0" smtClean="0"/>
                        <a:t>Bangladesh</a:t>
                      </a:r>
                      <a:endParaRPr lang="en-US" dirty="0"/>
                    </a:p>
                  </a:txBody>
                  <a:tcPr/>
                </a:tc>
                <a:tc>
                  <a:txBody>
                    <a:bodyPr/>
                    <a:lstStyle/>
                    <a:p>
                      <a:r>
                        <a:rPr lang="en-US" dirty="0" smtClean="0"/>
                        <a:t>21 weeks</a:t>
                      </a:r>
                      <a:endParaRPr lang="en-US" dirty="0"/>
                    </a:p>
                  </a:txBody>
                  <a:tcPr/>
                </a:tc>
                <a:tc>
                  <a:txBody>
                    <a:bodyPr/>
                    <a:lstStyle/>
                    <a:p>
                      <a:r>
                        <a:rPr lang="en-US" dirty="0" smtClean="0"/>
                        <a:t>271</a:t>
                      </a:r>
                      <a:endParaRPr lang="en-US" dirty="0"/>
                    </a:p>
                  </a:txBody>
                  <a:tcPr/>
                </a:tc>
                <a:tc>
                  <a:txBody>
                    <a:bodyPr/>
                    <a:lstStyle/>
                    <a:p>
                      <a:r>
                        <a:rPr lang="en-US" dirty="0" smtClean="0"/>
                        <a:t>Email;</a:t>
                      </a:r>
                      <a:r>
                        <a:rPr lang="en-US" baseline="0" dirty="0" smtClean="0"/>
                        <a:t> use of eHealth dialogue box</a:t>
                      </a:r>
                      <a:endParaRPr lang="en-US" dirty="0"/>
                    </a:p>
                  </a:txBody>
                  <a:tcPr/>
                </a:tc>
                <a:tc>
                  <a:txBody>
                    <a:bodyPr/>
                    <a:lstStyle/>
                    <a:p>
                      <a:pPr algn="ctr"/>
                      <a:r>
                        <a:rPr lang="en-US" dirty="0" smtClean="0"/>
                        <a:t>2</a:t>
                      </a:r>
                      <a:endParaRPr lang="en-US" dirty="0"/>
                    </a:p>
                  </a:txBody>
                  <a:tcPr/>
                </a:tc>
              </a:tr>
              <a:tr h="370840">
                <a:tc>
                  <a:txBody>
                    <a:bodyPr/>
                    <a:lstStyle/>
                    <a:p>
                      <a:r>
                        <a:rPr lang="en-US" dirty="0" smtClean="0"/>
                        <a:t>Brazil</a:t>
                      </a:r>
                      <a:endParaRPr lang="en-US" dirty="0"/>
                    </a:p>
                  </a:txBody>
                  <a:tcPr/>
                </a:tc>
                <a:tc>
                  <a:txBody>
                    <a:bodyPr/>
                    <a:lstStyle/>
                    <a:p>
                      <a:r>
                        <a:rPr lang="en-US" dirty="0" smtClean="0"/>
                        <a:t>21 weeks</a:t>
                      </a:r>
                      <a:endParaRPr lang="en-US" dirty="0"/>
                    </a:p>
                  </a:txBody>
                  <a:tcPr/>
                </a:tc>
                <a:tc>
                  <a:txBody>
                    <a:bodyPr/>
                    <a:lstStyle/>
                    <a:p>
                      <a:r>
                        <a:rPr lang="en-US" dirty="0" smtClean="0"/>
                        <a:t>559</a:t>
                      </a:r>
                      <a:endParaRPr lang="en-US" dirty="0"/>
                    </a:p>
                  </a:txBody>
                  <a:tcPr/>
                </a:tc>
                <a:tc>
                  <a:txBody>
                    <a:bodyPr/>
                    <a:lstStyle/>
                    <a:p>
                      <a:r>
                        <a:rPr lang="en-US" dirty="0" smtClean="0"/>
                        <a:t>Email;</a:t>
                      </a:r>
                      <a:r>
                        <a:rPr lang="en-US" baseline="0" dirty="0" smtClean="0"/>
                        <a:t> use of eHealth dialogue box; social media</a:t>
                      </a:r>
                      <a:endParaRPr lang="en-US" dirty="0"/>
                    </a:p>
                  </a:txBody>
                  <a:tcPr/>
                </a:tc>
                <a:tc>
                  <a:txBody>
                    <a:bodyPr/>
                    <a:lstStyle/>
                    <a:p>
                      <a:pPr algn="ctr"/>
                      <a:r>
                        <a:rPr lang="en-US" dirty="0" smtClean="0"/>
                        <a:t>2</a:t>
                      </a:r>
                      <a:endParaRPr lang="en-US" dirty="0"/>
                    </a:p>
                  </a:txBody>
                  <a:tcPr/>
                </a:tc>
              </a:tr>
              <a:tr h="370840">
                <a:tc>
                  <a:txBody>
                    <a:bodyPr/>
                    <a:lstStyle/>
                    <a:p>
                      <a:r>
                        <a:rPr lang="en-US" dirty="0" smtClean="0"/>
                        <a:t>Cambodia</a:t>
                      </a:r>
                      <a:endParaRPr lang="en-US" dirty="0"/>
                    </a:p>
                  </a:txBody>
                  <a:tcPr/>
                </a:tc>
                <a:tc>
                  <a:txBody>
                    <a:bodyPr/>
                    <a:lstStyle/>
                    <a:p>
                      <a:r>
                        <a:rPr lang="en-US" dirty="0" smtClean="0"/>
                        <a:t>5 weeks</a:t>
                      </a:r>
                      <a:endParaRPr lang="en-US" dirty="0"/>
                    </a:p>
                  </a:txBody>
                  <a:tcPr/>
                </a:tc>
                <a:tc>
                  <a:txBody>
                    <a:bodyPr/>
                    <a:lstStyle/>
                    <a:p>
                      <a:r>
                        <a:rPr lang="en-US" dirty="0" smtClean="0"/>
                        <a:t>62</a:t>
                      </a:r>
                      <a:endParaRPr lang="en-US" dirty="0"/>
                    </a:p>
                  </a:txBody>
                  <a:tcPr/>
                </a:tc>
                <a:tc>
                  <a:txBody>
                    <a:bodyPr/>
                    <a:lstStyle/>
                    <a:p>
                      <a:r>
                        <a:rPr lang="en-US" dirty="0" smtClean="0"/>
                        <a:t>eHealth dialogue box only</a:t>
                      </a:r>
                      <a:endParaRPr lang="en-US" dirty="0"/>
                    </a:p>
                  </a:txBody>
                  <a:tcPr/>
                </a:tc>
                <a:tc>
                  <a:txBody>
                    <a:bodyPr/>
                    <a:lstStyle/>
                    <a:p>
                      <a:pPr algn="ctr"/>
                      <a:r>
                        <a:rPr lang="en-US" dirty="0" smtClean="0"/>
                        <a:t>1</a:t>
                      </a:r>
                      <a:endParaRPr lang="en-US" dirty="0"/>
                    </a:p>
                  </a:txBody>
                  <a:tcPr/>
                </a:tc>
              </a:tr>
              <a:tr h="370840">
                <a:tc>
                  <a:txBody>
                    <a:bodyPr/>
                    <a:lstStyle/>
                    <a:p>
                      <a:r>
                        <a:rPr lang="en-US" dirty="0" smtClean="0"/>
                        <a:t>Indonesia</a:t>
                      </a:r>
                      <a:endParaRPr lang="en-US" dirty="0"/>
                    </a:p>
                  </a:txBody>
                  <a:tcPr/>
                </a:tc>
                <a:tc>
                  <a:txBody>
                    <a:bodyPr/>
                    <a:lstStyle/>
                    <a:p>
                      <a:r>
                        <a:rPr lang="en-US" dirty="0" smtClean="0"/>
                        <a:t>10 weeks</a:t>
                      </a:r>
                      <a:endParaRPr lang="en-US" dirty="0"/>
                    </a:p>
                  </a:txBody>
                  <a:tcPr/>
                </a:tc>
                <a:tc>
                  <a:txBody>
                    <a:bodyPr/>
                    <a:lstStyle/>
                    <a:p>
                      <a:r>
                        <a:rPr lang="en-US" dirty="0" smtClean="0"/>
                        <a:t>268</a:t>
                      </a:r>
                      <a:endParaRPr lang="en-US" dirty="0"/>
                    </a:p>
                  </a:txBody>
                  <a:tcPr/>
                </a:tc>
                <a:tc>
                  <a:txBody>
                    <a:bodyPr/>
                    <a:lstStyle/>
                    <a:p>
                      <a:pPr marL="0" marR="0" indent="0" algn="l" defTabSz="1018634" rtl="0" eaLnBrk="1" fontAlgn="auto" latinLnBrk="0" hangingPunct="1">
                        <a:lnSpc>
                          <a:spcPct val="100000"/>
                        </a:lnSpc>
                        <a:spcBef>
                          <a:spcPts val="0"/>
                        </a:spcBef>
                        <a:spcAft>
                          <a:spcPts val="0"/>
                        </a:spcAft>
                        <a:buClrTx/>
                        <a:buSzTx/>
                        <a:buFontTx/>
                        <a:buNone/>
                        <a:tabLst/>
                        <a:defRPr/>
                      </a:pPr>
                      <a:r>
                        <a:rPr lang="en-US" dirty="0" smtClean="0"/>
                        <a:t>Email;</a:t>
                      </a:r>
                      <a:r>
                        <a:rPr lang="en-US" baseline="0" dirty="0" smtClean="0"/>
                        <a:t> use of eHealth dialogue box</a:t>
                      </a:r>
                      <a:endParaRPr lang="en-US" dirty="0"/>
                    </a:p>
                  </a:txBody>
                  <a:tcPr/>
                </a:tc>
                <a:tc>
                  <a:txBody>
                    <a:bodyPr/>
                    <a:lstStyle/>
                    <a:p>
                      <a:pPr algn="ctr"/>
                      <a:r>
                        <a:rPr lang="en-US" dirty="0" smtClean="0"/>
                        <a:t>2</a:t>
                      </a:r>
                      <a:endParaRPr lang="en-US" dirty="0"/>
                    </a:p>
                  </a:txBody>
                  <a:tcPr/>
                </a:tc>
              </a:tr>
              <a:tr h="370840">
                <a:tc>
                  <a:txBody>
                    <a:bodyPr/>
                    <a:lstStyle/>
                    <a:p>
                      <a:r>
                        <a:rPr lang="en-US" dirty="0" smtClean="0"/>
                        <a:t>Namibia</a:t>
                      </a:r>
                      <a:endParaRPr lang="en-US" dirty="0"/>
                    </a:p>
                  </a:txBody>
                  <a:tcPr/>
                </a:tc>
                <a:tc>
                  <a:txBody>
                    <a:bodyPr/>
                    <a:lstStyle/>
                    <a:p>
                      <a:r>
                        <a:rPr lang="en-US" dirty="0" smtClean="0"/>
                        <a:t>5 weeks</a:t>
                      </a:r>
                      <a:endParaRPr lang="en-US" dirty="0"/>
                    </a:p>
                  </a:txBody>
                  <a:tcPr/>
                </a:tc>
                <a:tc>
                  <a:txBody>
                    <a:bodyPr/>
                    <a:lstStyle/>
                    <a:p>
                      <a:r>
                        <a:rPr lang="en-US" dirty="0" smtClean="0"/>
                        <a:t>55</a:t>
                      </a:r>
                      <a:endParaRPr lang="en-US" dirty="0"/>
                    </a:p>
                  </a:txBody>
                  <a:tcPr/>
                </a:tc>
                <a:tc>
                  <a:txBody>
                    <a:bodyPr/>
                    <a:lstStyle/>
                    <a:p>
                      <a:r>
                        <a:rPr lang="en-US" dirty="0" smtClean="0"/>
                        <a:t>Email;</a:t>
                      </a:r>
                      <a:r>
                        <a:rPr lang="en-US" baseline="0" dirty="0" smtClean="0"/>
                        <a:t> </a:t>
                      </a:r>
                      <a:r>
                        <a:rPr lang="en-US" baseline="0" dirty="0" err="1" smtClean="0"/>
                        <a:t>whats</a:t>
                      </a:r>
                      <a:r>
                        <a:rPr lang="en-US" baseline="0" dirty="0" smtClean="0"/>
                        <a:t> app</a:t>
                      </a:r>
                      <a:endParaRPr lang="en-US" dirty="0"/>
                    </a:p>
                  </a:txBody>
                  <a:tcPr/>
                </a:tc>
                <a:tc>
                  <a:txBody>
                    <a:bodyPr/>
                    <a:lstStyle/>
                    <a:p>
                      <a:pPr algn="ctr"/>
                      <a:r>
                        <a:rPr lang="en-US" dirty="0" smtClean="0"/>
                        <a:t>2</a:t>
                      </a:r>
                      <a:endParaRPr lang="en-US" dirty="0"/>
                    </a:p>
                  </a:txBody>
                  <a:tcPr/>
                </a:tc>
              </a:tr>
              <a:tr h="370840">
                <a:tc>
                  <a:txBody>
                    <a:bodyPr/>
                    <a:lstStyle/>
                    <a:p>
                      <a:r>
                        <a:rPr lang="en-US" dirty="0" smtClean="0"/>
                        <a:t>Nigeria</a:t>
                      </a:r>
                      <a:endParaRPr lang="en-US" dirty="0"/>
                    </a:p>
                  </a:txBody>
                  <a:tcPr/>
                </a:tc>
                <a:tc>
                  <a:txBody>
                    <a:bodyPr/>
                    <a:lstStyle/>
                    <a:p>
                      <a:r>
                        <a:rPr lang="en-US" dirty="0" smtClean="0"/>
                        <a:t>23 weeks</a:t>
                      </a:r>
                      <a:endParaRPr lang="en-US" dirty="0"/>
                    </a:p>
                  </a:txBody>
                  <a:tcPr/>
                </a:tc>
                <a:tc>
                  <a:txBody>
                    <a:bodyPr/>
                    <a:lstStyle/>
                    <a:p>
                      <a:r>
                        <a:rPr lang="en-US" dirty="0" smtClean="0"/>
                        <a:t>180</a:t>
                      </a:r>
                      <a:endParaRPr lang="en-US" dirty="0"/>
                    </a:p>
                  </a:txBody>
                  <a:tcPr/>
                </a:tc>
                <a:tc>
                  <a:txBody>
                    <a:bodyPr/>
                    <a:lstStyle/>
                    <a:p>
                      <a:pPr marL="0" marR="0" indent="0" algn="l" defTabSz="1018634" rtl="0" eaLnBrk="1" fontAlgn="auto" latinLnBrk="0" hangingPunct="1">
                        <a:lnSpc>
                          <a:spcPct val="100000"/>
                        </a:lnSpc>
                        <a:spcBef>
                          <a:spcPts val="0"/>
                        </a:spcBef>
                        <a:spcAft>
                          <a:spcPts val="0"/>
                        </a:spcAft>
                        <a:buClrTx/>
                        <a:buSzTx/>
                        <a:buFontTx/>
                        <a:buNone/>
                        <a:tabLst/>
                        <a:defRPr/>
                      </a:pPr>
                      <a:r>
                        <a:rPr lang="en-US" dirty="0" smtClean="0"/>
                        <a:t>Email;</a:t>
                      </a:r>
                      <a:r>
                        <a:rPr lang="en-US" baseline="0" dirty="0" smtClean="0"/>
                        <a:t> use of eHealth dialogue box</a:t>
                      </a:r>
                      <a:endParaRPr lang="en-US" dirty="0"/>
                    </a:p>
                  </a:txBody>
                  <a:tcPr/>
                </a:tc>
                <a:tc>
                  <a:txBody>
                    <a:bodyPr/>
                    <a:lstStyle/>
                    <a:p>
                      <a:pPr algn="ctr"/>
                      <a:r>
                        <a:rPr lang="en-US" dirty="0" smtClean="0"/>
                        <a:t>1</a:t>
                      </a:r>
                      <a:endParaRPr lang="en-US" dirty="0"/>
                    </a:p>
                  </a:txBody>
                  <a:tcPr/>
                </a:tc>
              </a:tr>
              <a:tr h="370840">
                <a:tc>
                  <a:txBody>
                    <a:bodyPr/>
                    <a:lstStyle/>
                    <a:p>
                      <a:r>
                        <a:rPr lang="en-US" dirty="0" smtClean="0"/>
                        <a:t>Ukraine</a:t>
                      </a:r>
                      <a:endParaRPr lang="en-US" dirty="0"/>
                    </a:p>
                  </a:txBody>
                  <a:tcPr/>
                </a:tc>
                <a:tc>
                  <a:txBody>
                    <a:bodyPr/>
                    <a:lstStyle/>
                    <a:p>
                      <a:r>
                        <a:rPr lang="en-US" dirty="0" smtClean="0"/>
                        <a:t>8 weeks</a:t>
                      </a:r>
                      <a:endParaRPr lang="en-US" dirty="0"/>
                    </a:p>
                  </a:txBody>
                  <a:tcPr/>
                </a:tc>
                <a:tc>
                  <a:txBody>
                    <a:bodyPr/>
                    <a:lstStyle/>
                    <a:p>
                      <a:r>
                        <a:rPr lang="en-US" dirty="0" smtClean="0"/>
                        <a:t>565</a:t>
                      </a:r>
                      <a:endParaRPr lang="en-US" dirty="0"/>
                    </a:p>
                  </a:txBody>
                  <a:tcPr/>
                </a:tc>
                <a:tc>
                  <a:txBody>
                    <a:bodyPr/>
                    <a:lstStyle/>
                    <a:p>
                      <a:r>
                        <a:rPr lang="en-US" dirty="0" smtClean="0"/>
                        <a:t>Email only</a:t>
                      </a:r>
                      <a:endParaRPr lang="en-US" dirty="0"/>
                    </a:p>
                  </a:txBody>
                  <a:tcPr/>
                </a:tc>
                <a:tc>
                  <a:txBody>
                    <a:bodyPr/>
                    <a:lstStyle/>
                    <a:p>
                      <a:pPr algn="ctr"/>
                      <a:r>
                        <a:rPr lang="en-US" dirty="0" smtClean="0"/>
                        <a:t>1</a:t>
                      </a:r>
                      <a:endParaRPr lang="en-US" dirty="0"/>
                    </a:p>
                  </a:txBody>
                  <a:tcPr/>
                </a:tc>
              </a:tr>
              <a:tr h="370840">
                <a:tc>
                  <a:txBody>
                    <a:bodyPr/>
                    <a:lstStyle/>
                    <a:p>
                      <a:r>
                        <a:rPr lang="en-US" dirty="0" smtClean="0"/>
                        <a:t>Vietnam</a:t>
                      </a:r>
                      <a:endParaRPr lang="en-US" dirty="0"/>
                    </a:p>
                  </a:txBody>
                  <a:tcPr/>
                </a:tc>
                <a:tc>
                  <a:txBody>
                    <a:bodyPr/>
                    <a:lstStyle/>
                    <a:p>
                      <a:r>
                        <a:rPr lang="en-US" dirty="0" smtClean="0"/>
                        <a:t>5 weeks</a:t>
                      </a:r>
                      <a:endParaRPr lang="en-US" dirty="0"/>
                    </a:p>
                  </a:txBody>
                  <a:tcPr/>
                </a:tc>
                <a:tc>
                  <a:txBody>
                    <a:bodyPr/>
                    <a:lstStyle/>
                    <a:p>
                      <a:r>
                        <a:rPr lang="en-US" dirty="0" smtClean="0"/>
                        <a:t>102</a:t>
                      </a:r>
                      <a:endParaRPr lang="en-US" dirty="0"/>
                    </a:p>
                  </a:txBody>
                  <a:tcPr/>
                </a:tc>
                <a:tc>
                  <a:txBody>
                    <a:bodyPr/>
                    <a:lstStyle/>
                    <a:p>
                      <a:r>
                        <a:rPr lang="en-US" dirty="0" smtClean="0"/>
                        <a:t>Email only</a:t>
                      </a:r>
                      <a:endParaRPr lang="en-US" dirty="0"/>
                    </a:p>
                  </a:txBody>
                  <a:tcPr/>
                </a:tc>
                <a:tc>
                  <a:txBody>
                    <a:bodyPr/>
                    <a:lstStyle/>
                    <a:p>
                      <a:pPr algn="ctr"/>
                      <a:r>
                        <a:rPr lang="en-US" dirty="0" smtClean="0"/>
                        <a:t>1</a:t>
                      </a:r>
                      <a:endParaRPr lang="en-US" dirty="0"/>
                    </a:p>
                  </a:txBody>
                  <a:tcPr/>
                </a:tc>
              </a:tr>
            </a:tbl>
          </a:graphicData>
        </a:graphic>
      </p:graphicFrame>
      <p:sp>
        <p:nvSpPr>
          <p:cNvPr id="6" name="TextBox 5"/>
          <p:cNvSpPr txBox="1"/>
          <p:nvPr/>
        </p:nvSpPr>
        <p:spPr>
          <a:xfrm>
            <a:off x="457200" y="6781800"/>
            <a:ext cx="4828822" cy="400110"/>
          </a:xfrm>
          <a:prstGeom prst="rect">
            <a:avLst/>
          </a:prstGeom>
          <a:noFill/>
        </p:spPr>
        <p:txBody>
          <a:bodyPr wrap="none" rtlCol="0">
            <a:spAutoFit/>
          </a:bodyPr>
          <a:lstStyle/>
          <a:p>
            <a:r>
              <a:rPr lang="en-US" dirty="0" smtClean="0"/>
              <a:t>9 country total active users surveyed – 2,132</a:t>
            </a:r>
            <a:endParaRPr lang="en-US" dirty="0"/>
          </a:p>
        </p:txBody>
      </p:sp>
      <p:sp>
        <p:nvSpPr>
          <p:cNvPr id="5" name="Slide Number Placeholder 4"/>
          <p:cNvSpPr>
            <a:spLocks noGrp="1"/>
          </p:cNvSpPr>
          <p:nvPr>
            <p:ph type="sldNum" sz="quarter" idx="12"/>
          </p:nvPr>
        </p:nvSpPr>
        <p:spPr/>
        <p:txBody>
          <a:bodyPr/>
          <a:lstStyle/>
          <a:p>
            <a:fld id="{A1A1DB96-4D52-4B7C-82B8-C3A260686B02}" type="slidenum">
              <a:rPr lang="en-US" smtClean="0"/>
              <a:t>6</a:t>
            </a:fld>
            <a:endParaRPr lang="en-US"/>
          </a:p>
        </p:txBody>
      </p:sp>
    </p:spTree>
    <p:extLst>
      <p:ext uri="{BB962C8B-B14F-4D97-AF65-F5344CB8AC3E}">
        <p14:creationId xmlns:p14="http://schemas.microsoft.com/office/powerpoint/2010/main" val="330556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response rates</a:t>
            </a:r>
          </a:p>
        </p:txBody>
      </p:sp>
      <p:grpSp>
        <p:nvGrpSpPr>
          <p:cNvPr id="4" name="Group 3"/>
          <p:cNvGrpSpPr/>
          <p:nvPr/>
        </p:nvGrpSpPr>
        <p:grpSpPr>
          <a:xfrm>
            <a:off x="304800" y="977207"/>
            <a:ext cx="9372600" cy="6566593"/>
            <a:chOff x="727364" y="706161"/>
            <a:chExt cx="7689273" cy="544567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4" y="706161"/>
              <a:ext cx="7689273" cy="544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27479" y="843653"/>
              <a:ext cx="1143000" cy="553998"/>
            </a:xfrm>
            <a:prstGeom prst="rect">
              <a:avLst/>
            </a:prstGeom>
            <a:solidFill>
              <a:srgbClr val="E2E2E3"/>
            </a:solidFill>
          </p:spPr>
          <p:txBody>
            <a:bodyPr wrap="square" lIns="0" tIns="0" rIns="0" bIns="0" rtlCol="0">
              <a:spAutoFit/>
            </a:bodyPr>
            <a:lstStyle/>
            <a:p>
              <a:r>
                <a:rPr lang="en-US" sz="3600" b="1" dirty="0" smtClean="0">
                  <a:solidFill>
                    <a:srgbClr val="778E1D"/>
                  </a:solidFill>
                  <a:latin typeface="Gill Sans MT" panose="020B0502020104020203" pitchFamily="34" charset="0"/>
                </a:rPr>
                <a:t>1,751</a:t>
              </a:r>
              <a:endParaRPr lang="en-US" sz="3600" b="1" dirty="0">
                <a:solidFill>
                  <a:srgbClr val="778E1D"/>
                </a:solidFill>
                <a:latin typeface="Gill Sans MT" panose="020B0502020104020203" pitchFamily="34" charset="0"/>
              </a:endParaRPr>
            </a:p>
          </p:txBody>
        </p:sp>
        <p:sp>
          <p:nvSpPr>
            <p:cNvPr id="7" name="TextBox 6"/>
            <p:cNvSpPr txBox="1"/>
            <p:nvPr/>
          </p:nvSpPr>
          <p:spPr>
            <a:xfrm>
              <a:off x="3169990" y="3733800"/>
              <a:ext cx="1357313" cy="430887"/>
            </a:xfrm>
            <a:prstGeom prst="rect">
              <a:avLst/>
            </a:prstGeom>
            <a:solidFill>
              <a:srgbClr val="E2E2E3"/>
            </a:solidFill>
            <a:ln w="28575">
              <a:solidFill>
                <a:srgbClr val="E2E2E3"/>
              </a:solidFill>
            </a:ln>
          </p:spPr>
          <p:txBody>
            <a:bodyPr wrap="square" lIns="91440" tIns="0" rIns="0" bIns="0" rtlCol="0">
              <a:spAutoFit/>
            </a:bodyPr>
            <a:lstStyle/>
            <a:p>
              <a:r>
                <a:rPr lang="en-US" sz="1400" dirty="0" smtClean="0">
                  <a:solidFill>
                    <a:schemeClr val="tx1">
                      <a:lumMod val="65000"/>
                      <a:lumOff val="35000"/>
                    </a:schemeClr>
                  </a:solidFill>
                  <a:latin typeface="Gill Sans MT" panose="020B0502020104020203" pitchFamily="34" charset="0"/>
                </a:rPr>
                <a:t>240 completed only part of it</a:t>
              </a:r>
              <a:endParaRPr lang="en-US" sz="1400" dirty="0">
                <a:solidFill>
                  <a:schemeClr val="tx1">
                    <a:lumMod val="65000"/>
                    <a:lumOff val="35000"/>
                  </a:schemeClr>
                </a:solidFill>
                <a:latin typeface="Gill Sans MT" panose="020B0502020104020203" pitchFamily="34" charset="0"/>
              </a:endParaRPr>
            </a:p>
          </p:txBody>
        </p:sp>
        <p:sp>
          <p:nvSpPr>
            <p:cNvPr id="8" name="TextBox 7"/>
            <p:cNvSpPr txBox="1"/>
            <p:nvPr/>
          </p:nvSpPr>
          <p:spPr>
            <a:xfrm>
              <a:off x="2590800" y="4681954"/>
              <a:ext cx="1143000" cy="677108"/>
            </a:xfrm>
            <a:prstGeom prst="rect">
              <a:avLst/>
            </a:prstGeom>
            <a:solidFill>
              <a:srgbClr val="E2E2E3"/>
            </a:solidFill>
          </p:spPr>
          <p:txBody>
            <a:bodyPr wrap="square" lIns="0" tIns="0" rIns="0" bIns="0" rtlCol="0">
              <a:spAutoFit/>
            </a:bodyPr>
            <a:lstStyle/>
            <a:p>
              <a:pPr algn="ctr"/>
              <a:r>
                <a:rPr lang="en-US" sz="4400" dirty="0" smtClean="0">
                  <a:solidFill>
                    <a:srgbClr val="778E1D"/>
                  </a:solidFill>
                  <a:latin typeface="Gill Sans MT" panose="020B0502020104020203" pitchFamily="34" charset="0"/>
                </a:rPr>
                <a:t>77%</a:t>
              </a:r>
              <a:endParaRPr lang="en-US" sz="4400" dirty="0">
                <a:solidFill>
                  <a:srgbClr val="778E1D"/>
                </a:solidFill>
                <a:latin typeface="Gill Sans MT" panose="020B0502020104020203" pitchFamily="34" charset="0"/>
              </a:endParaRPr>
            </a:p>
          </p:txBody>
        </p:sp>
        <p:sp>
          <p:nvSpPr>
            <p:cNvPr id="9" name="TextBox 8"/>
            <p:cNvSpPr txBox="1"/>
            <p:nvPr/>
          </p:nvSpPr>
          <p:spPr>
            <a:xfrm>
              <a:off x="2337732" y="5359062"/>
              <a:ext cx="1333500" cy="600164"/>
            </a:xfrm>
            <a:prstGeom prst="rect">
              <a:avLst/>
            </a:prstGeom>
            <a:solidFill>
              <a:srgbClr val="E2E2E3"/>
            </a:solidFill>
          </p:spPr>
          <p:txBody>
            <a:bodyPr wrap="square" lIns="0" tIns="0" rIns="0" bIns="0" rtlCol="0">
              <a:spAutoFit/>
            </a:bodyPr>
            <a:lstStyle/>
            <a:p>
              <a:pPr algn="r"/>
              <a:r>
                <a:rPr lang="en-US" sz="1300" dirty="0" smtClean="0">
                  <a:solidFill>
                    <a:schemeClr val="tx1">
                      <a:lumMod val="65000"/>
                      <a:lumOff val="35000"/>
                    </a:schemeClr>
                  </a:solidFill>
                  <a:latin typeface="Gill Sans MT" panose="020B0502020104020203" pitchFamily="34" charset="0"/>
                </a:rPr>
                <a:t>The median response rate among 9 countries</a:t>
              </a:r>
              <a:endParaRPr lang="en-US" sz="1300" dirty="0">
                <a:solidFill>
                  <a:schemeClr val="tx1">
                    <a:lumMod val="65000"/>
                    <a:lumOff val="35000"/>
                  </a:schemeClr>
                </a:solidFill>
                <a:latin typeface="Gill Sans MT" panose="020B0502020104020203" pitchFamily="34" charset="0"/>
              </a:endParaRPr>
            </a:p>
          </p:txBody>
        </p:sp>
      </p:grpSp>
      <p:sp>
        <p:nvSpPr>
          <p:cNvPr id="10" name="Slide Number Placeholder 9"/>
          <p:cNvSpPr>
            <a:spLocks noGrp="1"/>
          </p:cNvSpPr>
          <p:nvPr>
            <p:ph type="sldNum" sz="quarter" idx="12"/>
          </p:nvPr>
        </p:nvSpPr>
        <p:spPr>
          <a:xfrm>
            <a:off x="7620000" y="7311540"/>
            <a:ext cx="2346960" cy="413808"/>
          </a:xfrm>
        </p:spPr>
        <p:txBody>
          <a:bodyPr/>
          <a:lstStyle/>
          <a:p>
            <a:fld id="{A1A1DB96-4D52-4B7C-82B8-C3A260686B02}" type="slidenum">
              <a:rPr lang="en-US" smtClean="0"/>
              <a:t>7</a:t>
            </a:fld>
            <a:endParaRPr lang="en-US" dirty="0"/>
          </a:p>
        </p:txBody>
      </p:sp>
    </p:spTree>
    <p:extLst>
      <p:ext uri="{BB962C8B-B14F-4D97-AF65-F5344CB8AC3E}">
        <p14:creationId xmlns:p14="http://schemas.microsoft.com/office/powerpoint/2010/main" val="81393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employed (1)</a:t>
            </a:r>
            <a:endParaRPr lang="en-US" dirty="0"/>
          </a:p>
        </p:txBody>
      </p:sp>
      <p:sp>
        <p:nvSpPr>
          <p:cNvPr id="3" name="Content Placeholder 2"/>
          <p:cNvSpPr>
            <a:spLocks noGrp="1"/>
          </p:cNvSpPr>
          <p:nvPr>
            <p:ph idx="1"/>
          </p:nvPr>
        </p:nvSpPr>
        <p:spPr/>
        <p:txBody>
          <a:bodyPr/>
          <a:lstStyle/>
          <a:p>
            <a:r>
              <a:rPr lang="en-US" dirty="0"/>
              <a:t>When </a:t>
            </a:r>
            <a:r>
              <a:rPr lang="en-US" dirty="0" smtClean="0"/>
              <a:t>the survey began in </a:t>
            </a:r>
            <a:r>
              <a:rPr lang="en-US" dirty="0"/>
              <a:t>Ukraine and Armenia, we learnt that it was crucial to obtain buy-in from regional supervisors to enhance response rate despite authorization from national level government </a:t>
            </a:r>
            <a:r>
              <a:rPr lang="en-US" dirty="0" smtClean="0"/>
              <a:t>staff</a:t>
            </a:r>
            <a:br>
              <a:rPr lang="en-US" dirty="0" smtClean="0"/>
            </a:br>
            <a:endParaRPr lang="en-US" dirty="0" smtClean="0"/>
          </a:p>
          <a:p>
            <a:r>
              <a:rPr lang="en-US" dirty="0" smtClean="0"/>
              <a:t>This strategy </a:t>
            </a:r>
            <a:r>
              <a:rPr lang="en-US" dirty="0"/>
              <a:t>was subsequently applied with good results in Brazil and </a:t>
            </a:r>
            <a:r>
              <a:rPr lang="en-US" dirty="0" smtClean="0"/>
              <a:t>Cambodia. The host country authority made phone calls to several key influencers.</a:t>
            </a:r>
            <a:endParaRPr lang="en-US" dirty="0"/>
          </a:p>
        </p:txBody>
      </p:sp>
      <p:sp>
        <p:nvSpPr>
          <p:cNvPr id="5" name="Slide Number Placeholder 4"/>
          <p:cNvSpPr>
            <a:spLocks noGrp="1"/>
          </p:cNvSpPr>
          <p:nvPr>
            <p:ph type="sldNum" sz="quarter" idx="12"/>
          </p:nvPr>
        </p:nvSpPr>
        <p:spPr/>
        <p:txBody>
          <a:bodyPr/>
          <a:lstStyle/>
          <a:p>
            <a:fld id="{A1A1DB96-4D52-4B7C-82B8-C3A260686B02}" type="slidenum">
              <a:rPr lang="en-US" smtClean="0"/>
              <a:t>8</a:t>
            </a:fld>
            <a:endParaRPr lang="en-US"/>
          </a:p>
        </p:txBody>
      </p:sp>
    </p:spTree>
    <p:extLst>
      <p:ext uri="{BB962C8B-B14F-4D97-AF65-F5344CB8AC3E}">
        <p14:creationId xmlns:p14="http://schemas.microsoft.com/office/powerpoint/2010/main" val="28603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employed (2)</a:t>
            </a:r>
            <a:endParaRPr lang="en-US" dirty="0"/>
          </a:p>
        </p:txBody>
      </p:sp>
      <p:sp>
        <p:nvSpPr>
          <p:cNvPr id="3" name="Content Placeholder 2"/>
          <p:cNvSpPr>
            <a:spLocks noGrp="1"/>
          </p:cNvSpPr>
          <p:nvPr>
            <p:ph idx="1"/>
          </p:nvPr>
        </p:nvSpPr>
        <p:spPr/>
        <p:txBody>
          <a:bodyPr/>
          <a:lstStyle/>
          <a:p>
            <a:r>
              <a:rPr lang="en-US" dirty="0" smtClean="0"/>
              <a:t>Bangladesh and Nigeria presented unique challenges because many health workers were first time computer users and did not have email addresses*</a:t>
            </a:r>
            <a:br>
              <a:rPr lang="en-US" dirty="0" smtClean="0"/>
            </a:br>
            <a:endParaRPr lang="en-US" dirty="0" smtClean="0"/>
          </a:p>
          <a:p>
            <a:r>
              <a:rPr lang="en-US" dirty="0" smtClean="0"/>
              <a:t>Among those that did have email address, they were not available centrally or were outdated. After understanding local context, we decided to establish an eHealth dialogue box with survey invitation.</a:t>
            </a:r>
          </a:p>
          <a:p>
            <a:endParaRPr lang="en-US" dirty="0"/>
          </a:p>
        </p:txBody>
      </p:sp>
      <p:sp>
        <p:nvSpPr>
          <p:cNvPr id="5" name="TextBox 4"/>
          <p:cNvSpPr txBox="1"/>
          <p:nvPr/>
        </p:nvSpPr>
        <p:spPr>
          <a:xfrm>
            <a:off x="152400" y="7162800"/>
            <a:ext cx="9753600" cy="523220"/>
          </a:xfrm>
          <a:prstGeom prst="rect">
            <a:avLst/>
          </a:prstGeom>
          <a:noFill/>
        </p:spPr>
        <p:txBody>
          <a:bodyPr wrap="square" rtlCol="0">
            <a:spAutoFit/>
          </a:bodyPr>
          <a:lstStyle/>
          <a:p>
            <a:r>
              <a:rPr lang="en-US" sz="1400" dirty="0" smtClean="0"/>
              <a:t>*First time computer users meant they were new to the internet and email application, quite common in  resource-constrained public sector settings. They may have a mobile phone but no email address.</a:t>
            </a:r>
            <a:endParaRPr lang="en-US" sz="1400" dirty="0"/>
          </a:p>
        </p:txBody>
      </p:sp>
      <p:sp>
        <p:nvSpPr>
          <p:cNvPr id="6" name="Slide Number Placeholder 5"/>
          <p:cNvSpPr>
            <a:spLocks noGrp="1"/>
          </p:cNvSpPr>
          <p:nvPr>
            <p:ph type="sldNum" sz="quarter" idx="12"/>
          </p:nvPr>
        </p:nvSpPr>
        <p:spPr>
          <a:xfrm>
            <a:off x="7406640" y="7203865"/>
            <a:ext cx="2346960" cy="413808"/>
          </a:xfrm>
        </p:spPr>
        <p:txBody>
          <a:bodyPr/>
          <a:lstStyle/>
          <a:p>
            <a:fld id="{A1A1DB96-4D52-4B7C-82B8-C3A260686B02}" type="slidenum">
              <a:rPr lang="en-US" smtClean="0"/>
              <a:t>9</a:t>
            </a:fld>
            <a:endParaRPr lang="en-US" dirty="0"/>
          </a:p>
        </p:txBody>
      </p:sp>
    </p:spTree>
    <p:extLst>
      <p:ext uri="{BB962C8B-B14F-4D97-AF65-F5344CB8AC3E}">
        <p14:creationId xmlns:p14="http://schemas.microsoft.com/office/powerpoint/2010/main" val="3287510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763</Words>
  <Application>Microsoft Office PowerPoint</Application>
  <PresentationFormat>Custom</PresentationFormat>
  <Paragraphs>142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Practical methods to obtain 77% response rate:  Lessons learned from over 2,000 respondents,  4 continents, and 8 languages</vt:lpstr>
      <vt:lpstr>Background (1)</vt:lpstr>
      <vt:lpstr>Background (2)</vt:lpstr>
      <vt:lpstr>Objectives</vt:lpstr>
      <vt:lpstr>Methods (1)</vt:lpstr>
      <vt:lpstr>Methods (2)</vt:lpstr>
      <vt:lpstr>Results – response rates</vt:lpstr>
      <vt:lpstr>Strategies employed (1)</vt:lpstr>
      <vt:lpstr>Strategies employed (2)</vt:lpstr>
      <vt:lpstr>Example of eHealth dialogue box  with survey invitation</vt:lpstr>
      <vt:lpstr>Strategies employed (3)</vt:lpstr>
      <vt:lpstr>Lessons Learned  (1)</vt:lpstr>
      <vt:lpstr>Lessons Learned (2)</vt:lpstr>
      <vt:lpstr>Lessons Learned (3)</vt:lpstr>
      <vt:lpstr>Learn more about our evaluation (1)</vt:lpstr>
      <vt:lpstr>Learn more about our evaluation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Capacity-Building Approaches in a Global Pharmaceutical Systems Strengthening Program</dc:title>
  <dc:creator>Niranjan Konduri</dc:creator>
  <cp:lastModifiedBy>Niranjan Konduri</cp:lastModifiedBy>
  <cp:revision>76</cp:revision>
  <cp:lastPrinted>2017-11-01T20:50:01Z</cp:lastPrinted>
  <dcterms:created xsi:type="dcterms:W3CDTF">2017-10-28T19:24:21Z</dcterms:created>
  <dcterms:modified xsi:type="dcterms:W3CDTF">2017-11-08T16:06:32Z</dcterms:modified>
</cp:coreProperties>
</file>