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30"/>
  </p:notesMasterIdLst>
  <p:handoutMasterIdLst>
    <p:handoutMasterId r:id="rId31"/>
  </p:handoutMasterIdLst>
  <p:sldIdLst>
    <p:sldId id="265" r:id="rId2"/>
    <p:sldId id="320" r:id="rId3"/>
    <p:sldId id="334" r:id="rId4"/>
    <p:sldId id="332" r:id="rId5"/>
    <p:sldId id="329" r:id="rId6"/>
    <p:sldId id="335" r:id="rId7"/>
    <p:sldId id="330" r:id="rId8"/>
    <p:sldId id="307" r:id="rId9"/>
    <p:sldId id="319" r:id="rId10"/>
    <p:sldId id="354" r:id="rId11"/>
    <p:sldId id="337" r:id="rId12"/>
    <p:sldId id="351" r:id="rId13"/>
    <p:sldId id="338" r:id="rId14"/>
    <p:sldId id="309" r:id="rId15"/>
    <p:sldId id="352" r:id="rId16"/>
    <p:sldId id="356" r:id="rId17"/>
    <p:sldId id="340" r:id="rId18"/>
    <p:sldId id="353" r:id="rId19"/>
    <p:sldId id="283" r:id="rId20"/>
    <p:sldId id="291" r:id="rId21"/>
    <p:sldId id="343" r:id="rId22"/>
    <p:sldId id="346" r:id="rId23"/>
    <p:sldId id="357" r:id="rId24"/>
    <p:sldId id="347" r:id="rId25"/>
    <p:sldId id="345" r:id="rId26"/>
    <p:sldId id="349" r:id="rId27"/>
    <p:sldId id="350" r:id="rId28"/>
    <p:sldId id="274" r:id="rId29"/>
  </p:sldIdLst>
  <p:sldSz cx="9144000" cy="6858000" type="screen4x3"/>
  <p:notesSz cx="6881813" cy="9296400"/>
  <p:custDataLst>
    <p:tags r:id="rId32"/>
  </p:custDataLst>
  <p:defaultTextStyle>
    <a:defPPr>
      <a:defRPr lang="en-US"/>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0" autoAdjust="0"/>
    <p:restoredTop sz="80099" autoAdjust="0"/>
  </p:normalViewPr>
  <p:slideViewPr>
    <p:cSldViewPr snapToGrid="0">
      <p:cViewPr>
        <p:scale>
          <a:sx n="70" d="100"/>
          <a:sy n="70" d="100"/>
        </p:scale>
        <p:origin x="-810" y="-37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0"/>
    </p:cViewPr>
  </p:sorterViewPr>
  <p:notesViewPr>
    <p:cSldViewPr snapToGrid="0">
      <p:cViewPr varScale="1">
        <p:scale>
          <a:sx n="108" d="100"/>
          <a:sy n="108" d="100"/>
        </p:scale>
        <p:origin x="-642"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28" tIns="45714" rIns="91428" bIns="45714" rtlCol="0"/>
          <a:lstStyle>
            <a:lvl1pPr algn="l">
              <a:defRPr sz="1200">
                <a:latin typeface="Arial" charset="0"/>
                <a:ea typeface="+mn-ea"/>
                <a:cs typeface="+mn-cs"/>
              </a:defRPr>
            </a:lvl1pPr>
          </a:lstStyle>
          <a:p>
            <a:pPr>
              <a:defRPr/>
            </a:pPr>
            <a:r>
              <a:rPr lang="en-US" dirty="0" smtClean="0"/>
              <a:t>Ripple Effect Mapping: 2012 MESI Spring Conference</a:t>
            </a:r>
            <a:endParaRPr lang="en-US" dirty="0"/>
          </a:p>
        </p:txBody>
      </p:sp>
      <p:sp>
        <p:nvSpPr>
          <p:cNvPr id="3" name="Date Placeholder 2"/>
          <p:cNvSpPr>
            <a:spLocks noGrp="1"/>
          </p:cNvSpPr>
          <p:nvPr>
            <p:ph type="dt" sz="quarter" idx="1"/>
          </p:nvPr>
        </p:nvSpPr>
        <p:spPr>
          <a:xfrm>
            <a:off x="3898103" y="0"/>
            <a:ext cx="2982119" cy="464820"/>
          </a:xfrm>
          <a:prstGeom prst="rect">
            <a:avLst/>
          </a:prstGeom>
        </p:spPr>
        <p:txBody>
          <a:bodyPr vert="horz" wrap="square" lIns="91428" tIns="45714" rIns="91428" bIns="45714" numCol="1" anchor="t" anchorCtr="0" compatLnSpc="1">
            <a:prstTxWarp prst="textNoShape">
              <a:avLst/>
            </a:prstTxWarp>
          </a:bodyPr>
          <a:lstStyle>
            <a:lvl1pPr algn="r">
              <a:defRPr sz="1200" smtClean="0">
                <a:latin typeface="Arial" pitchFamily="34" charset="0"/>
              </a:defRPr>
            </a:lvl1pPr>
          </a:lstStyle>
          <a:p>
            <a:pPr>
              <a:defRPr/>
            </a:pPr>
            <a:r>
              <a:rPr lang="en-US" dirty="0" smtClean="0"/>
              <a:t>3/28/12</a:t>
            </a:r>
            <a:endParaRPr lang="en-US" dirty="0"/>
          </a:p>
        </p:txBody>
      </p:sp>
      <p:sp>
        <p:nvSpPr>
          <p:cNvPr id="4" name="Footer Placeholder 3"/>
          <p:cNvSpPr>
            <a:spLocks noGrp="1"/>
          </p:cNvSpPr>
          <p:nvPr>
            <p:ph type="ftr" sz="quarter" idx="2"/>
          </p:nvPr>
        </p:nvSpPr>
        <p:spPr>
          <a:xfrm>
            <a:off x="0" y="8829966"/>
            <a:ext cx="2982119" cy="464820"/>
          </a:xfrm>
          <a:prstGeom prst="rect">
            <a:avLst/>
          </a:prstGeom>
        </p:spPr>
        <p:txBody>
          <a:bodyPr vert="horz" wrap="square" lIns="91428" tIns="45714" rIns="91428" bIns="45714" numCol="1" anchor="b" anchorCtr="0" compatLnSpc="1">
            <a:prstTxWarp prst="textNoShape">
              <a:avLst/>
            </a:prstTxWarp>
          </a:bodyPr>
          <a:lstStyle>
            <a:lvl1pPr>
              <a:defRPr sz="1200" smtClean="0">
                <a:latin typeface="Arial" pitchFamily="34" charset="0"/>
              </a:defRPr>
            </a:lvl1pPr>
          </a:lstStyle>
          <a:p>
            <a:pPr>
              <a:defRPr/>
            </a:pPr>
            <a:r>
              <a:rPr lang="en-US"/>
              <a:t>© 2010 Regents of the University of Minnesota.  All rights reserved.</a:t>
            </a:r>
          </a:p>
        </p:txBody>
      </p:sp>
      <p:sp>
        <p:nvSpPr>
          <p:cNvPr id="5" name="Slide Number Placeholder 4"/>
          <p:cNvSpPr>
            <a:spLocks noGrp="1"/>
          </p:cNvSpPr>
          <p:nvPr>
            <p:ph type="sldNum" sz="quarter" idx="3"/>
          </p:nvPr>
        </p:nvSpPr>
        <p:spPr>
          <a:xfrm>
            <a:off x="3898103" y="8829966"/>
            <a:ext cx="2982119" cy="464820"/>
          </a:xfrm>
          <a:prstGeom prst="rect">
            <a:avLst/>
          </a:prstGeom>
        </p:spPr>
        <p:txBody>
          <a:bodyPr vert="horz" wrap="square" lIns="91428" tIns="45714" rIns="91428" bIns="45714" numCol="1" anchor="b" anchorCtr="0" compatLnSpc="1">
            <a:prstTxWarp prst="textNoShape">
              <a:avLst/>
            </a:prstTxWarp>
          </a:bodyPr>
          <a:lstStyle>
            <a:lvl1pPr algn="r">
              <a:defRPr sz="1200" smtClean="0">
                <a:latin typeface="Arial" pitchFamily="34" charset="0"/>
              </a:defRPr>
            </a:lvl1pPr>
          </a:lstStyle>
          <a:p>
            <a:pPr>
              <a:defRPr/>
            </a:pPr>
            <a:fld id="{BE720EBC-A3F1-440D-85AF-266DBAC81504}" type="slidenum">
              <a:rPr lang="en-US"/>
              <a:pPr>
                <a:defRPr/>
              </a:pPr>
              <a:t>‹#›</a:t>
            </a:fld>
            <a:endParaRPr lang="en-US"/>
          </a:p>
        </p:txBody>
      </p:sp>
    </p:spTree>
    <p:extLst>
      <p:ext uri="{BB962C8B-B14F-4D97-AF65-F5344CB8AC3E}">
        <p14:creationId xmlns:p14="http://schemas.microsoft.com/office/powerpoint/2010/main" val="40283777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28" tIns="45714" rIns="91428" bIns="45714" rtlCol="0"/>
          <a:lstStyle>
            <a:lvl1pPr algn="l">
              <a:defRPr sz="1200">
                <a:latin typeface="Arial" charset="0"/>
                <a:ea typeface="+mn-ea"/>
                <a:cs typeface="+mn-cs"/>
              </a:defRPr>
            </a:lvl1pPr>
          </a:lstStyle>
          <a:p>
            <a:pPr>
              <a:defRPr/>
            </a:pPr>
            <a:r>
              <a:rPr lang="en-US" dirty="0" smtClean="0"/>
              <a:t>Ripple Effect Mapping Presentation for MESI Spring Conference</a:t>
            </a:r>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wrap="square" lIns="91428" tIns="45714" rIns="91428" bIns="45714" numCol="1" anchor="t" anchorCtr="0" compatLnSpc="1">
            <a:prstTxWarp prst="textNoShape">
              <a:avLst/>
            </a:prstTxWarp>
          </a:bodyPr>
          <a:lstStyle>
            <a:lvl1pPr algn="r">
              <a:defRPr sz="1200" smtClean="0">
                <a:latin typeface="Arial" pitchFamily="34" charset="0"/>
              </a:defRPr>
            </a:lvl1pPr>
          </a:lstStyle>
          <a:p>
            <a:pPr>
              <a:defRPr/>
            </a:pPr>
            <a:fld id="{1B0B220F-5CD6-4DBE-8FE2-CB3083121DA0}" type="datetime1">
              <a:rPr lang="en-US"/>
              <a:pPr>
                <a:defRPr/>
              </a:pPr>
              <a:t>10/25/2012</a:t>
            </a:fld>
            <a:endParaRPr lang="en-US"/>
          </a:p>
        </p:txBody>
      </p:sp>
      <p:sp>
        <p:nvSpPr>
          <p:cNvPr id="4" name="Slide Image Placeholder 3"/>
          <p:cNvSpPr>
            <a:spLocks noGrp="1" noRot="1" noChangeAspect="1"/>
          </p:cNvSpPr>
          <p:nvPr>
            <p:ph type="sldImg" idx="2"/>
          </p:nvPr>
        </p:nvSpPr>
        <p:spPr>
          <a:xfrm>
            <a:off x="1303338" y="709613"/>
            <a:ext cx="3873500" cy="2906712"/>
          </a:xfrm>
          <a:prstGeom prst="rect">
            <a:avLst/>
          </a:prstGeom>
          <a:noFill/>
          <a:ln w="12700">
            <a:solidFill>
              <a:prstClr val="black"/>
            </a:solidFill>
          </a:ln>
        </p:spPr>
        <p:txBody>
          <a:bodyPr vert="horz" lIns="91428" tIns="45714" rIns="91428" bIns="45714" rtlCol="0" anchor="ctr"/>
          <a:lstStyle/>
          <a:p>
            <a:pPr lvl="0"/>
            <a:endParaRPr lang="en-US" noProof="0"/>
          </a:p>
        </p:txBody>
      </p:sp>
      <p:sp>
        <p:nvSpPr>
          <p:cNvPr id="5" name="Notes Placeholder 4"/>
          <p:cNvSpPr>
            <a:spLocks noGrp="1"/>
          </p:cNvSpPr>
          <p:nvPr>
            <p:ph type="body" sz="quarter" idx="3"/>
          </p:nvPr>
        </p:nvSpPr>
        <p:spPr>
          <a:xfrm>
            <a:off x="688182" y="3816419"/>
            <a:ext cx="5505450" cy="4782754"/>
          </a:xfrm>
          <a:prstGeom prst="rect">
            <a:avLst/>
          </a:prstGeom>
        </p:spPr>
        <p:txBody>
          <a:bodyPr vert="horz" lIns="91428" tIns="45714" rIns="91428" bIns="4571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6"/>
            <a:ext cx="2982119" cy="464820"/>
          </a:xfrm>
          <a:prstGeom prst="rect">
            <a:avLst/>
          </a:prstGeom>
        </p:spPr>
        <p:txBody>
          <a:bodyPr vert="horz" wrap="square" lIns="91428" tIns="45714" rIns="91428" bIns="45714" numCol="1" anchor="b" anchorCtr="0" compatLnSpc="1">
            <a:prstTxWarp prst="textNoShape">
              <a:avLst/>
            </a:prstTxWarp>
          </a:bodyPr>
          <a:lstStyle>
            <a:lvl1pPr>
              <a:defRPr sz="1200" smtClean="0">
                <a:latin typeface="Arial" pitchFamily="34" charset="0"/>
              </a:defRPr>
            </a:lvl1pPr>
          </a:lstStyle>
          <a:p>
            <a:pPr>
              <a:defRPr/>
            </a:pPr>
            <a:r>
              <a:rPr lang="en-US"/>
              <a:t>© 2010 Regents of the University of Minnesota.  All rights reserved.</a:t>
            </a:r>
          </a:p>
        </p:txBody>
      </p:sp>
      <p:sp>
        <p:nvSpPr>
          <p:cNvPr id="7" name="Slide Number Placeholder 6"/>
          <p:cNvSpPr>
            <a:spLocks noGrp="1"/>
          </p:cNvSpPr>
          <p:nvPr>
            <p:ph type="sldNum" sz="quarter" idx="5"/>
          </p:nvPr>
        </p:nvSpPr>
        <p:spPr>
          <a:xfrm>
            <a:off x="3898103" y="8829966"/>
            <a:ext cx="2982119" cy="464820"/>
          </a:xfrm>
          <a:prstGeom prst="rect">
            <a:avLst/>
          </a:prstGeom>
        </p:spPr>
        <p:txBody>
          <a:bodyPr vert="horz" wrap="square" lIns="91428" tIns="45714" rIns="91428" bIns="45714" numCol="1" anchor="b" anchorCtr="0" compatLnSpc="1">
            <a:prstTxWarp prst="textNoShape">
              <a:avLst/>
            </a:prstTxWarp>
          </a:bodyPr>
          <a:lstStyle>
            <a:lvl1pPr algn="r">
              <a:defRPr sz="1200" smtClean="0">
                <a:latin typeface="Arial" pitchFamily="34" charset="0"/>
              </a:defRPr>
            </a:lvl1pPr>
          </a:lstStyle>
          <a:p>
            <a:pPr>
              <a:defRPr/>
            </a:pPr>
            <a:fld id="{63F29E33-A284-42F7-A647-77DB8A5E143C}" type="slidenum">
              <a:rPr lang="en-US"/>
              <a:pPr>
                <a:defRPr/>
              </a:pPr>
              <a:t>‹#›</a:t>
            </a:fld>
            <a:endParaRPr lang="en-US"/>
          </a:p>
        </p:txBody>
      </p:sp>
    </p:spTree>
    <p:extLst>
      <p:ext uri="{BB962C8B-B14F-4D97-AF65-F5344CB8AC3E}">
        <p14:creationId xmlns:p14="http://schemas.microsoft.com/office/powerpoint/2010/main" val="172932788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FF9D0BA1-731C-4F5C-912D-2FCB65AA88AB}" type="slidenum">
              <a:rPr lang="en-US">
                <a:latin typeface="Arial" charset="0"/>
              </a:rPr>
              <a:pPr/>
              <a:t>1</a:t>
            </a:fld>
            <a:endParaRPr lang="en-US">
              <a:latin typeface="Arial" charset="0"/>
            </a:endParaRPr>
          </a:p>
        </p:txBody>
      </p:sp>
      <p:sp>
        <p:nvSpPr>
          <p:cNvPr id="15365" name="Footer Placeholder 4"/>
          <p:cNvSpPr>
            <a:spLocks noGrp="1"/>
          </p:cNvSpPr>
          <p:nvPr>
            <p:ph type="ftr" sz="quarter" idx="4"/>
          </p:nvPr>
        </p:nvSpPr>
        <p:spPr bwMode="auto">
          <a:noFill/>
          <a:ln>
            <a:miter lim="800000"/>
            <a:headEnd/>
            <a:tailEnd/>
          </a:ln>
        </p:spPr>
        <p:txBody>
          <a:bodyPr/>
          <a:lstStyle/>
          <a:p>
            <a:r>
              <a:rPr lang="en-US">
                <a:latin typeface="Arial" charset="0"/>
              </a:rPr>
              <a:t>© Regents of the University of Minnesota.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dirty="0" err="1" smtClean="0"/>
              <a:t>frontstage</a:t>
            </a:r>
            <a:r>
              <a:rPr lang="en-US" dirty="0" smtClean="0"/>
              <a:t> and backstage</a:t>
            </a:r>
            <a:r>
              <a:rPr lang="en-US" baseline="0" dirty="0" smtClean="0"/>
              <a:t> agendas</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10</a:t>
            </a:fld>
            <a:endParaRPr lang="en-US"/>
          </a:p>
        </p:txBody>
      </p:sp>
    </p:spTree>
    <p:extLst>
      <p:ext uri="{BB962C8B-B14F-4D97-AF65-F5344CB8AC3E}">
        <p14:creationId xmlns:p14="http://schemas.microsoft.com/office/powerpoint/2010/main" val="54532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8D789-B5B3-4FEC-8610-91BA6660E046}" type="slidenum">
              <a:rPr lang="en-US" smtClean="0"/>
              <a:pPr/>
              <a:t>11</a:t>
            </a:fld>
            <a:endParaRPr lang="en-US"/>
          </a:p>
        </p:txBody>
      </p:sp>
    </p:spTree>
    <p:extLst>
      <p:ext uri="{BB962C8B-B14F-4D97-AF65-F5344CB8AC3E}">
        <p14:creationId xmlns:p14="http://schemas.microsoft.com/office/powerpoint/2010/main" val="231173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8D789-B5B3-4FEC-8610-91BA6660E046}" type="slidenum">
              <a:rPr lang="en-US" smtClean="0"/>
              <a:pPr/>
              <a:t>12</a:t>
            </a:fld>
            <a:endParaRPr lang="en-US"/>
          </a:p>
        </p:txBody>
      </p:sp>
    </p:spTree>
    <p:extLst>
      <p:ext uri="{BB962C8B-B14F-4D97-AF65-F5344CB8AC3E}">
        <p14:creationId xmlns:p14="http://schemas.microsoft.com/office/powerpoint/2010/main" val="231173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13</a:t>
            </a:fld>
            <a:endParaRPr lang="en-US"/>
          </a:p>
        </p:txBody>
      </p:sp>
    </p:spTree>
    <p:extLst>
      <p:ext uri="{BB962C8B-B14F-4D97-AF65-F5344CB8AC3E}">
        <p14:creationId xmlns:p14="http://schemas.microsoft.com/office/powerpoint/2010/main" val="63403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14</a:t>
            </a:fld>
            <a:endParaRPr lang="en-US"/>
          </a:p>
        </p:txBody>
      </p:sp>
    </p:spTree>
    <p:extLst>
      <p:ext uri="{BB962C8B-B14F-4D97-AF65-F5344CB8AC3E}">
        <p14:creationId xmlns:p14="http://schemas.microsoft.com/office/powerpoint/2010/main" val="355449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9" charset="-128"/>
              </a:defRPr>
            </a:lvl1pPr>
            <a:lvl2pPr marL="756968" indent="-291141" eaLnBrk="0" hangingPunct="0">
              <a:defRPr>
                <a:solidFill>
                  <a:schemeClr val="tx1"/>
                </a:solidFill>
                <a:latin typeface="Arial" charset="0"/>
                <a:ea typeface="ＭＳ Ｐゴシック" pitchFamily="29" charset="-128"/>
              </a:defRPr>
            </a:lvl2pPr>
            <a:lvl3pPr marL="1164566" indent="-232913" eaLnBrk="0" hangingPunct="0">
              <a:defRPr>
                <a:solidFill>
                  <a:schemeClr val="tx1"/>
                </a:solidFill>
                <a:latin typeface="Arial" charset="0"/>
                <a:ea typeface="ＭＳ Ｐゴシック" pitchFamily="29" charset="-128"/>
              </a:defRPr>
            </a:lvl3pPr>
            <a:lvl4pPr marL="1630393" indent="-232913" eaLnBrk="0" hangingPunct="0">
              <a:defRPr>
                <a:solidFill>
                  <a:schemeClr val="tx1"/>
                </a:solidFill>
                <a:latin typeface="Arial" charset="0"/>
                <a:ea typeface="ＭＳ Ｐゴシック" pitchFamily="29" charset="-128"/>
              </a:defRPr>
            </a:lvl4pPr>
            <a:lvl5pPr marL="2096219" indent="-232913" eaLnBrk="0" hangingPunct="0">
              <a:defRPr>
                <a:solidFill>
                  <a:schemeClr val="tx1"/>
                </a:solidFill>
                <a:latin typeface="Arial" charset="0"/>
                <a:ea typeface="ＭＳ Ｐゴシック" pitchFamily="29" charset="-128"/>
              </a:defRPr>
            </a:lvl5pPr>
            <a:lvl6pPr marL="2562045" indent="-232913" eaLnBrk="0" fontAlgn="base" hangingPunct="0">
              <a:spcBef>
                <a:spcPct val="0"/>
              </a:spcBef>
              <a:spcAft>
                <a:spcPct val="0"/>
              </a:spcAft>
              <a:defRPr>
                <a:solidFill>
                  <a:schemeClr val="tx1"/>
                </a:solidFill>
                <a:latin typeface="Arial" charset="0"/>
                <a:ea typeface="ＭＳ Ｐゴシック" pitchFamily="29" charset="-128"/>
              </a:defRPr>
            </a:lvl6pPr>
            <a:lvl7pPr marL="3027872" indent="-232913" eaLnBrk="0" fontAlgn="base" hangingPunct="0">
              <a:spcBef>
                <a:spcPct val="0"/>
              </a:spcBef>
              <a:spcAft>
                <a:spcPct val="0"/>
              </a:spcAft>
              <a:defRPr>
                <a:solidFill>
                  <a:schemeClr val="tx1"/>
                </a:solidFill>
                <a:latin typeface="Arial" charset="0"/>
                <a:ea typeface="ＭＳ Ｐゴシック" pitchFamily="29" charset="-128"/>
              </a:defRPr>
            </a:lvl7pPr>
            <a:lvl8pPr marL="3493698" indent="-232913" eaLnBrk="0" fontAlgn="base" hangingPunct="0">
              <a:spcBef>
                <a:spcPct val="0"/>
              </a:spcBef>
              <a:spcAft>
                <a:spcPct val="0"/>
              </a:spcAft>
              <a:defRPr>
                <a:solidFill>
                  <a:schemeClr val="tx1"/>
                </a:solidFill>
                <a:latin typeface="Arial" charset="0"/>
                <a:ea typeface="ＭＳ Ｐゴシック" pitchFamily="29" charset="-128"/>
              </a:defRPr>
            </a:lvl8pPr>
            <a:lvl9pPr marL="3959525" indent="-232913" eaLnBrk="0" fontAlgn="base" hangingPunct="0">
              <a:spcBef>
                <a:spcPct val="0"/>
              </a:spcBef>
              <a:spcAft>
                <a:spcPct val="0"/>
              </a:spcAft>
              <a:defRPr>
                <a:solidFill>
                  <a:schemeClr val="tx1"/>
                </a:solidFill>
                <a:latin typeface="Arial" charset="0"/>
                <a:ea typeface="ＭＳ Ｐゴシック" pitchFamily="29" charset="-128"/>
              </a:defRPr>
            </a:lvl9pPr>
          </a:lstStyle>
          <a:p>
            <a:pPr eaLnBrk="1" hangingPunct="1"/>
            <a:fld id="{EC5A414A-967F-4A38-AAC9-FE01521C6C37}" type="slidenum">
              <a:rPr lang="en-US"/>
              <a:pPr eaLnBrk="1" hangingPunct="1"/>
              <a:t>15</a:t>
            </a:fld>
            <a:endParaRPr lang="en-US"/>
          </a:p>
        </p:txBody>
      </p:sp>
      <p:sp>
        <p:nvSpPr>
          <p:cNvPr id="34819" name="Rectangle 2"/>
          <p:cNvSpPr>
            <a:spLocks noGrp="1" noRot="1" noChangeAspect="1" noChangeArrowheads="1" noTextEdit="1"/>
          </p:cNvSpPr>
          <p:nvPr>
            <p:ph type="sldImg"/>
          </p:nvPr>
        </p:nvSpPr>
        <p:spPr>
          <a:xfrm>
            <a:off x="1117600" y="696913"/>
            <a:ext cx="4646613" cy="348615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dirty="0" err="1" smtClean="0"/>
              <a:t>frontstage</a:t>
            </a:r>
            <a:r>
              <a:rPr lang="en-US" dirty="0" smtClean="0"/>
              <a:t> and backstage</a:t>
            </a:r>
            <a:r>
              <a:rPr lang="en-US" baseline="0" dirty="0" smtClean="0"/>
              <a:t> agendas</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16</a:t>
            </a:fld>
            <a:endParaRPr lang="en-US"/>
          </a:p>
        </p:txBody>
      </p:sp>
    </p:spTree>
    <p:extLst>
      <p:ext uri="{BB962C8B-B14F-4D97-AF65-F5344CB8AC3E}">
        <p14:creationId xmlns:p14="http://schemas.microsoft.com/office/powerpoint/2010/main" val="54532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17</a:t>
            </a:fld>
            <a:endParaRPr lang="en-US"/>
          </a:p>
        </p:txBody>
      </p:sp>
    </p:spTree>
    <p:extLst>
      <p:ext uri="{BB962C8B-B14F-4D97-AF65-F5344CB8AC3E}">
        <p14:creationId xmlns:p14="http://schemas.microsoft.com/office/powerpoint/2010/main" val="42182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18</a:t>
            </a:fld>
            <a:endParaRPr lang="en-US"/>
          </a:p>
        </p:txBody>
      </p:sp>
    </p:spTree>
    <p:extLst>
      <p:ext uri="{BB962C8B-B14F-4D97-AF65-F5344CB8AC3E}">
        <p14:creationId xmlns:p14="http://schemas.microsoft.com/office/powerpoint/2010/main" val="421824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33DA21-013F-4CF8-8D42-5BD90FECD0A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21</a:t>
            </a:fld>
            <a:endParaRPr lang="en-US"/>
          </a:p>
        </p:txBody>
      </p:sp>
    </p:spTree>
    <p:extLst>
      <p:ext uri="{BB962C8B-B14F-4D97-AF65-F5344CB8AC3E}">
        <p14:creationId xmlns:p14="http://schemas.microsoft.com/office/powerpoint/2010/main" val="153793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pPr marL="171428" indent="-171428">
              <a:buFont typeface="Arial" pitchFamily="34" charset="0"/>
              <a:buChar char="•"/>
            </a:pPr>
            <a:r>
              <a:rPr lang="en-US" dirty="0" smtClean="0"/>
              <a:t>Other important details</a:t>
            </a:r>
            <a:r>
              <a:rPr lang="en-US" baseline="0" dirty="0" smtClean="0"/>
              <a:t> – sign in sheet! Don’t use program staff as facilitators, though program staff can participate.</a:t>
            </a:r>
          </a:p>
        </p:txBody>
      </p:sp>
      <p:sp>
        <p:nvSpPr>
          <p:cNvPr id="4" name="Slide Number Placeholder 3"/>
          <p:cNvSpPr>
            <a:spLocks noGrp="1"/>
          </p:cNvSpPr>
          <p:nvPr>
            <p:ph type="sldNum" sz="quarter" idx="10"/>
          </p:nvPr>
        </p:nvSpPr>
        <p:spPr/>
        <p:txBody>
          <a:bodyPr/>
          <a:lstStyle/>
          <a:p>
            <a:fld id="{C548D789-B5B3-4FEC-8610-91BA6660E046}" type="slidenum">
              <a:rPr lang="en-US" smtClean="0"/>
              <a:pPr/>
              <a:t>22</a:t>
            </a:fld>
            <a:endParaRPr lang="en-US"/>
          </a:p>
        </p:txBody>
      </p:sp>
    </p:spTree>
    <p:extLst>
      <p:ext uri="{BB962C8B-B14F-4D97-AF65-F5344CB8AC3E}">
        <p14:creationId xmlns:p14="http://schemas.microsoft.com/office/powerpoint/2010/main" val="97626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fontScale="92500" lnSpcReduction="20000"/>
          </a:bodyPr>
          <a:lstStyle/>
          <a:p>
            <a:pPr marL="171428" indent="-171428">
              <a:buFont typeface="Arial" pitchFamily="34" charset="0"/>
              <a:buChar char="•"/>
            </a:pPr>
            <a:r>
              <a:rPr lang="en-US" dirty="0" smtClean="0"/>
              <a:t>Other important details</a:t>
            </a:r>
            <a:r>
              <a:rPr lang="en-US" baseline="0" dirty="0" smtClean="0"/>
              <a:t> – sign in sheet! Don’t use program staff as facilitators, though program staff can participate.</a:t>
            </a:r>
          </a:p>
          <a:p>
            <a:pPr marL="171428" indent="-171428">
              <a:buFont typeface="Arial" pitchFamily="34" charset="0"/>
              <a:buChar char="•"/>
            </a:pPr>
            <a:endParaRPr lang="en-US" baseline="0" dirty="0" smtClean="0"/>
          </a:p>
          <a:p>
            <a:pPr lvl="0" hangingPunct="0"/>
            <a:r>
              <a:rPr lang="en-US" sz="1200" kern="1200" dirty="0" smtClean="0">
                <a:solidFill>
                  <a:schemeClr val="tx1"/>
                </a:solidFill>
                <a:effectLst/>
                <a:latin typeface="+mn-lt"/>
                <a:ea typeface="Geneva" charset="-128"/>
                <a:cs typeface="Geneva" charset="-128"/>
              </a:rPr>
              <a:t>Overall</a:t>
            </a:r>
            <a:r>
              <a:rPr lang="en-US" sz="1200" kern="1200" baseline="0" dirty="0" smtClean="0">
                <a:solidFill>
                  <a:schemeClr val="tx1"/>
                </a:solidFill>
                <a:effectLst/>
                <a:latin typeface="+mn-lt"/>
                <a:ea typeface="Geneva" charset="-128"/>
                <a:cs typeface="Geneva" charset="-128"/>
              </a:rPr>
              <a:t> lessons learned thus far.  </a:t>
            </a:r>
            <a:r>
              <a:rPr lang="en-US" sz="1200" kern="1200" dirty="0" smtClean="0">
                <a:solidFill>
                  <a:schemeClr val="tx1"/>
                </a:solidFill>
                <a:effectLst/>
                <a:latin typeface="+mn-lt"/>
                <a:ea typeface="Geneva" charset="-128"/>
                <a:cs typeface="Geneva" charset="-128"/>
              </a:rPr>
              <a:t>One challenge in facilitating REM sessions is finding the right balance between breadth and depth. The facilitators want to capture as much as they can during the session, but that makes it harder to go more in depth. This is why some follow-up interviewing is usually needed during the weeks after the session.</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The logistics of group mapping exercises are a challenge. It is important to schedule the event to coincide with an educational or celebratory event that people will also want to attend, especially if the participants might be asked to travel long distances. Evaluation in and of itself is not enough of a draw.</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It is important to explain the process to people and why their participation is important. For a different REM project that Extension is pursuing with the Kiwanis Clubs, we have recorded a brief online recruiting video presentation that explains the process.</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It is better to have external staff conduct the Ripple Effect Mapping sessions. Program staff can attend, but should not facilitate the session. This helps ensure that participants will be comfortable reporting negative effects during the session.</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The setting for the session is important. If the setting is too informal (e.g., someone’s home) the gathering may seem too social to transition into an evaluation research activity.</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Total group size should be at least 10 participants, preferably 15 to 20.</a:t>
            </a:r>
          </a:p>
          <a:p>
            <a:pPr lvl="0" hangingPunct="0"/>
            <a:endParaRPr lang="en-US" sz="1200" kern="1200" dirty="0" smtClean="0">
              <a:solidFill>
                <a:schemeClr val="tx1"/>
              </a:solidFill>
              <a:effectLst/>
              <a:latin typeface="+mn-lt"/>
              <a:ea typeface="Geneva" charset="-128"/>
              <a:cs typeface="Geneva" charset="-128"/>
            </a:endParaRPr>
          </a:p>
          <a:p>
            <a:pPr lvl="0" hangingPunct="0"/>
            <a:r>
              <a:rPr lang="en-US" sz="1200" kern="1200" dirty="0" smtClean="0">
                <a:solidFill>
                  <a:schemeClr val="tx1"/>
                </a:solidFill>
                <a:effectLst/>
                <a:latin typeface="+mn-lt"/>
                <a:ea typeface="Geneva" charset="-128"/>
                <a:cs typeface="Geneva" charset="-128"/>
              </a:rPr>
              <a:t>It is important to do the upfront work to make sure that non-participant community stakeholders are invited and confirmed.</a:t>
            </a:r>
          </a:p>
          <a:p>
            <a:pPr marL="171428" indent="-17142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23</a:t>
            </a:fld>
            <a:endParaRPr lang="en-US"/>
          </a:p>
        </p:txBody>
      </p:sp>
    </p:spTree>
    <p:extLst>
      <p:ext uri="{BB962C8B-B14F-4D97-AF65-F5344CB8AC3E}">
        <p14:creationId xmlns:p14="http://schemas.microsoft.com/office/powerpoint/2010/main" val="976264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r>
              <a:rPr lang="en-US" dirty="0" smtClean="0"/>
              <a:t>Note upcoming piece</a:t>
            </a:r>
            <a:r>
              <a:rPr lang="en-US" baseline="0" dirty="0" smtClean="0"/>
              <a:t> in Journal of Extension</a:t>
            </a:r>
          </a:p>
          <a:p>
            <a:endParaRPr lang="en-US" baseline="0" dirty="0" smtClean="0"/>
          </a:p>
          <a:p>
            <a:r>
              <a:rPr lang="en-US" baseline="0" dirty="0" smtClean="0"/>
              <a:t>Note strong interested of </a:t>
            </a:r>
            <a:r>
              <a:rPr lang="en-US" baseline="0" smtClean="0"/>
              <a:t>MN foundations</a:t>
            </a:r>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24</a:t>
            </a:fld>
            <a:endParaRPr lang="en-US"/>
          </a:p>
        </p:txBody>
      </p:sp>
    </p:spTree>
    <p:extLst>
      <p:ext uri="{BB962C8B-B14F-4D97-AF65-F5344CB8AC3E}">
        <p14:creationId xmlns:p14="http://schemas.microsoft.com/office/powerpoint/2010/main" val="2708089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25</a:t>
            </a:fld>
            <a:endParaRPr lang="en-US"/>
          </a:p>
        </p:txBody>
      </p:sp>
    </p:spTree>
    <p:extLst>
      <p:ext uri="{BB962C8B-B14F-4D97-AF65-F5344CB8AC3E}">
        <p14:creationId xmlns:p14="http://schemas.microsoft.com/office/powerpoint/2010/main" val="281369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26</a:t>
            </a:fld>
            <a:endParaRPr lang="en-US"/>
          </a:p>
        </p:txBody>
      </p:sp>
    </p:spTree>
    <p:extLst>
      <p:ext uri="{BB962C8B-B14F-4D97-AF65-F5344CB8AC3E}">
        <p14:creationId xmlns:p14="http://schemas.microsoft.com/office/powerpoint/2010/main" val="4254626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27</a:t>
            </a:fld>
            <a:endParaRPr lang="en-US"/>
          </a:p>
        </p:txBody>
      </p:sp>
    </p:spTree>
    <p:extLst>
      <p:ext uri="{BB962C8B-B14F-4D97-AF65-F5344CB8AC3E}">
        <p14:creationId xmlns:p14="http://schemas.microsoft.com/office/powerpoint/2010/main" val="3185364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r>
              <a:rPr lang="en-US" dirty="0" smtClean="0"/>
              <a:t>Ripple Effect Mapping (REM), a promising method for conducting impact evaluation that engages program and community stakeholders to retrospectively and visually map the “performance story” (</a:t>
            </a:r>
            <a:r>
              <a:rPr lang="en-US" dirty="0" err="1" smtClean="0"/>
              <a:t>Mayne</a:t>
            </a:r>
            <a:r>
              <a:rPr lang="en-US" dirty="0" smtClean="0"/>
              <a:t>, 1999; Baker, Calvert, Emery, Enfield, &amp; Williams, 2011) resulting from a program or complex collaboration.  REM employs elements of Appreciative Inquiry, mind mapping, and qualitative data analysis.  </a:t>
            </a:r>
          </a:p>
          <a:p>
            <a:r>
              <a:rPr lang="en-US" dirty="0" smtClean="0"/>
              <a:t> </a:t>
            </a:r>
          </a:p>
          <a:p>
            <a:r>
              <a:rPr lang="en-US" dirty="0" smtClean="0"/>
              <a:t>REM was used to conduct an impact analysis of the Horizons program, an 18-month community-based program delivered to strengthen leadership to reduce poverty.  The method (</a:t>
            </a:r>
            <a:r>
              <a:rPr lang="en-US" dirty="0" err="1" smtClean="0"/>
              <a:t>Kollock</a:t>
            </a:r>
            <a:r>
              <a:rPr lang="en-US" dirty="0" smtClean="0"/>
              <a:t>, 2011) was piloted in Washington, Idaho and North Dakota Horizons communities to illustrate outcomes of the program over time.  While there were minor process variations in each state, the REM technique in all three states utilized maps to illustrate to community members what was accomplished as well as furthered their enthusiasm for taking action on issues.</a:t>
            </a:r>
          </a:p>
          <a:p>
            <a:r>
              <a:rPr lang="en-US" dirty="0" smtClean="0"/>
              <a:t> </a:t>
            </a:r>
          </a:p>
          <a:p>
            <a:endParaRPr lang="en-US" baseline="0" dirty="0" smtClean="0"/>
          </a:p>
        </p:txBody>
      </p:sp>
      <p:sp>
        <p:nvSpPr>
          <p:cNvPr id="4" name="Slide Number Placeholder 3"/>
          <p:cNvSpPr>
            <a:spLocks noGrp="1"/>
          </p:cNvSpPr>
          <p:nvPr>
            <p:ph type="sldNum" sz="quarter" idx="10"/>
          </p:nvPr>
        </p:nvSpPr>
        <p:spPr/>
        <p:txBody>
          <a:bodyPr/>
          <a:lstStyle/>
          <a:p>
            <a:fld id="{C548D789-B5B3-4FEC-8610-91BA6660E046}" type="slidenum">
              <a:rPr lang="en-US" smtClean="0"/>
              <a:pPr/>
              <a:t>3</a:t>
            </a:fld>
            <a:endParaRPr lang="en-US"/>
          </a:p>
        </p:txBody>
      </p:sp>
    </p:spTree>
    <p:extLst>
      <p:ext uri="{BB962C8B-B14F-4D97-AF65-F5344CB8AC3E}">
        <p14:creationId xmlns:p14="http://schemas.microsoft.com/office/powerpoint/2010/main" val="242030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pPr defTabSz="457140"/>
            <a:r>
              <a:rPr lang="en-US" baseline="0" dirty="0" smtClean="0"/>
              <a:t>Mind mapping is the primary software tool – radial diagram that represents semantic or other connections between portions of learned material hierarchically (</a:t>
            </a:r>
            <a:r>
              <a:rPr lang="en-US" baseline="0" dirty="0" err="1" smtClean="0"/>
              <a:t>Eppler</a:t>
            </a:r>
            <a:r>
              <a:rPr lang="en-US" baseline="0" dirty="0" smtClean="0"/>
              <a:t>)</a:t>
            </a:r>
            <a:endParaRPr lang="en-US" dirty="0" smtClean="0"/>
          </a:p>
          <a:p>
            <a:endParaRPr lang="en-US" dirty="0" smtClean="0"/>
          </a:p>
          <a:p>
            <a:r>
              <a:rPr lang="en-US" dirty="0" smtClean="0"/>
              <a:t>Historically, the standard approach for impact evaluation has been experimental research.  Yet critics of experimental approaches emphasize that these designs are often politically unfeasible and yield very little useful information on a program’s implementation or its context (Patton, 2002).  </a:t>
            </a:r>
          </a:p>
          <a:p>
            <a:r>
              <a:rPr lang="en-US" dirty="0" smtClean="0"/>
              <a:t> </a:t>
            </a:r>
          </a:p>
          <a:p>
            <a:r>
              <a:rPr lang="en-US" dirty="0" smtClean="0"/>
              <a:t>REM, an example of qualitative methodology based on open-ended group interviewing, provides “respectful attention to context” (Greene, 1994: 538), and better addresses the concerns of program stakeholders.  The participatory group aspect of this method engages participants and others to produce high quality evaluation data, and increases the likelihood of future collective action.</a:t>
            </a:r>
          </a:p>
          <a:p>
            <a:r>
              <a:rPr lang="en-US" dirty="0" smtClean="0"/>
              <a:t> </a:t>
            </a:r>
          </a:p>
          <a:p>
            <a:r>
              <a:rPr lang="en-US" dirty="0" smtClean="0"/>
              <a:t>REM is a form of mind mapping, a diagramming process that represents connections hierarchically (</a:t>
            </a:r>
            <a:r>
              <a:rPr lang="en-US" dirty="0" err="1" smtClean="0"/>
              <a:t>Eppler</a:t>
            </a:r>
            <a:r>
              <a:rPr lang="en-US" dirty="0" smtClean="0"/>
              <a:t>, 2006:203).  A fundamental concept behind REM is radiant thinking (</a:t>
            </a:r>
            <a:r>
              <a:rPr lang="en-US" dirty="0" err="1" smtClean="0"/>
              <a:t>Buzan</a:t>
            </a:r>
            <a:r>
              <a:rPr lang="en-US" dirty="0" smtClean="0"/>
              <a:t>, 2003), which refers to the brain’s associative thought processes that derive from a central point and form links between integrated concepts (Wheeler &amp; Szymanski, 2005; Bernstein, 2000).  This makes REM an ideal tool for brainstorming, memorizing, and organizing. </a:t>
            </a:r>
          </a:p>
          <a:p>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4</a:t>
            </a:fld>
            <a:endParaRPr lang="en-US"/>
          </a:p>
        </p:txBody>
      </p:sp>
    </p:spTree>
    <p:extLst>
      <p:ext uri="{BB962C8B-B14F-4D97-AF65-F5344CB8AC3E}">
        <p14:creationId xmlns:p14="http://schemas.microsoft.com/office/powerpoint/2010/main" val="22404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r>
              <a:rPr lang="en-US" dirty="0" smtClean="0"/>
              <a:t>REM is a unique approach that builds on several distinct methods:</a:t>
            </a:r>
          </a:p>
          <a:p>
            <a:endParaRPr lang="en-US" dirty="0" smtClean="0"/>
          </a:p>
          <a:p>
            <a:r>
              <a:rPr lang="en-US" dirty="0" smtClean="0"/>
              <a:t>Group</a:t>
            </a:r>
            <a:r>
              <a:rPr lang="en-US" baseline="0" dirty="0" smtClean="0"/>
              <a:t> approach is similar to Concept Mapping, Outcome Mapping, and PIPA, but all these approaches are typically used to plan an intervention and map its program theory.</a:t>
            </a:r>
          </a:p>
          <a:p>
            <a:endParaRPr lang="en-US" baseline="0" dirty="0" smtClean="0"/>
          </a:p>
          <a:p>
            <a:r>
              <a:rPr lang="en-US" baseline="0" dirty="0" smtClean="0"/>
              <a:t>Focus on key informants, or expert stakeholders is similar to Padilla’s Unfolding Matrix method for qualitative data acquisition and analysis.</a:t>
            </a:r>
          </a:p>
          <a:p>
            <a:endParaRPr lang="en-US" baseline="0" dirty="0" smtClean="0"/>
          </a:p>
          <a:p>
            <a:r>
              <a:rPr lang="en-US" baseline="0" dirty="0" smtClean="0"/>
              <a:t>Appreciative inquiry emphasis is similar to Davies Most Significant Change technique, which focus on the “cream” that rises to the top.  </a:t>
            </a:r>
          </a:p>
          <a:p>
            <a:r>
              <a:rPr lang="en-US" baseline="0" dirty="0" smtClean="0"/>
              <a:t>Mind mapping is the primary software tool – radial diagram that represents semantic or other connections between portions of learned material hierarchically (</a:t>
            </a:r>
            <a:r>
              <a:rPr lang="en-US" baseline="0" dirty="0" err="1" smtClean="0"/>
              <a:t>Eppler</a:t>
            </a:r>
            <a:r>
              <a:rPr lang="en-US" baseline="0"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lstStyle/>
          <a:p>
            <a:pPr marL="228570" indent="-22857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48D789-B5B3-4FEC-8610-91BA6660E046}" type="slidenum">
              <a:rPr lang="en-US" smtClean="0"/>
              <a:pPr/>
              <a:t>6</a:t>
            </a:fld>
            <a:endParaRPr lang="en-US"/>
          </a:p>
        </p:txBody>
      </p:sp>
    </p:spTree>
    <p:extLst>
      <p:ext uri="{BB962C8B-B14F-4D97-AF65-F5344CB8AC3E}">
        <p14:creationId xmlns:p14="http://schemas.microsoft.com/office/powerpoint/2010/main" val="90019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r>
              <a:rPr lang="en-US" dirty="0" smtClean="0"/>
              <a:t>Padilla:  It is critical to sample participants who are presumptively most qualified at a given moment</a:t>
            </a:r>
            <a:r>
              <a:rPr lang="en-US" baseline="0" dirty="0" smtClean="0"/>
              <a:t> to provide the best insight into the specific phenomenon of interest to the researcher.  This increases the likelihood that the researcher will capture an insightful characterization of the “target situation.”  (Padilla 1999: 140).  (The Unfolding Matrix)</a:t>
            </a:r>
          </a:p>
          <a:p>
            <a:endParaRPr lang="en-US" baseline="0" dirty="0" smtClean="0"/>
          </a:p>
          <a:p>
            <a:r>
              <a:rPr lang="en-US" baseline="0" dirty="0" smtClean="0"/>
              <a:t>Recruitment challenges -- </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r>
              <a:rPr lang="en-US" dirty="0" smtClean="0"/>
              <a:t>The pairing phase</a:t>
            </a:r>
            <a:r>
              <a:rPr lang="en-US" baseline="0" dirty="0" smtClean="0"/>
              <a:t> “primes the pump.”  Gets people started.  Encourages input from quiet people. </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dirty="0" err="1" smtClean="0"/>
              <a:t>frontstage</a:t>
            </a:r>
            <a:r>
              <a:rPr lang="en-US" dirty="0" smtClean="0"/>
              <a:t> and backstage</a:t>
            </a:r>
            <a:r>
              <a:rPr lang="en-US" baseline="0" dirty="0" smtClean="0"/>
              <a:t> agendas</a:t>
            </a:r>
            <a:endParaRPr lang="en-US" dirty="0"/>
          </a:p>
        </p:txBody>
      </p:sp>
      <p:sp>
        <p:nvSpPr>
          <p:cNvPr id="4" name="Footer Placeholder 3"/>
          <p:cNvSpPr>
            <a:spLocks noGrp="1"/>
          </p:cNvSpPr>
          <p:nvPr>
            <p:ph type="ftr" sz="quarter" idx="10"/>
          </p:nvPr>
        </p:nvSpPr>
        <p:spPr/>
        <p:txBody>
          <a:bodyPr/>
          <a:lstStyle/>
          <a:p>
            <a:pPr>
              <a:defRPr/>
            </a:pPr>
            <a:r>
              <a:rPr lang="en-US" smtClean="0"/>
              <a:t>© 2010 Regents of the University of Minnesota.  All rights reserved.</a:t>
            </a:r>
            <a:endParaRPr lang="en-US"/>
          </a:p>
        </p:txBody>
      </p:sp>
      <p:sp>
        <p:nvSpPr>
          <p:cNvPr id="5" name="Slide Number Placeholder 4"/>
          <p:cNvSpPr>
            <a:spLocks noGrp="1"/>
          </p:cNvSpPr>
          <p:nvPr>
            <p:ph type="sldNum" sz="quarter" idx="11"/>
          </p:nvPr>
        </p:nvSpPr>
        <p:spPr/>
        <p:txBody>
          <a:bodyPr/>
          <a:lstStyle/>
          <a:p>
            <a:pPr>
              <a:defRPr/>
            </a:pPr>
            <a:fld id="{63F29E33-A284-42F7-A647-77DB8A5E143C}" type="slidenum">
              <a:rPr lang="en-US" smtClean="0"/>
              <a:pPr>
                <a:defRPr/>
              </a:pPr>
              <a:t>9</a:t>
            </a:fld>
            <a:endParaRPr lang="en-US"/>
          </a:p>
        </p:txBody>
      </p:sp>
    </p:spTree>
    <p:extLst>
      <p:ext uri="{BB962C8B-B14F-4D97-AF65-F5344CB8AC3E}">
        <p14:creationId xmlns:p14="http://schemas.microsoft.com/office/powerpoint/2010/main" val="54532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6" name="Picture 2" descr="Page1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7" name="TextBox 6"/>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4" name="Rectangle 4"/>
          <p:cNvSpPr>
            <a:spLocks noGrp="1" noChangeArrowheads="1"/>
          </p:cNvSpPr>
          <p:nvPr>
            <p:ph type="ctrTitle"/>
          </p:nvPr>
        </p:nvSpPr>
        <p:spPr>
          <a:xfrm>
            <a:off x="685800" y="2146301"/>
            <a:ext cx="8026400" cy="728133"/>
          </a:xfrm>
          <a:prstGeom prst="rect">
            <a:avLst/>
          </a:prstGeom>
        </p:spPr>
        <p:txBody>
          <a:bodyPr anchor="t"/>
          <a:lstStyle>
            <a:lvl1pPr algn="l">
              <a:defRPr sz="4400" b="0"/>
            </a:lvl1pPr>
          </a:lstStyle>
          <a:p>
            <a:r>
              <a:rPr lang="en-US" smtClean="0"/>
              <a:t>Click to edit Master title style</a:t>
            </a:r>
            <a:endParaRPr lang="en-US" dirty="0"/>
          </a:p>
        </p:txBody>
      </p:sp>
      <p:sp>
        <p:nvSpPr>
          <p:cNvPr id="5" name="Rectangle 5"/>
          <p:cNvSpPr>
            <a:spLocks noGrp="1" noChangeArrowheads="1"/>
          </p:cNvSpPr>
          <p:nvPr>
            <p:ph type="subTitle" idx="1"/>
          </p:nvPr>
        </p:nvSpPr>
        <p:spPr>
          <a:xfrm>
            <a:off x="694267" y="2899831"/>
            <a:ext cx="6400800"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Tree>
  </p:cSld>
  <p:clrMapOvr>
    <a:masterClrMapping/>
  </p:clrMapOvr>
  <p:transition spd="med"/>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rot="16200000">
            <a:off x="7551353" y="1645920"/>
            <a:ext cx="2438399" cy="365760"/>
          </a:xfrm>
          <a:prstGeom prst="rect">
            <a:avLst/>
          </a:prstGeom>
        </p:spPr>
        <p:txBody>
          <a:bodyPr/>
          <a:lstStyle/>
          <a:p>
            <a:pPr>
              <a:defRPr/>
            </a:pPr>
            <a:fld id="{36BB65FB-994F-4DF3-9B66-744A2E41E3A2}" type="datetime1">
              <a:rPr lang="en-US" smtClean="0"/>
              <a:pPr>
                <a:defRPr/>
              </a:pPr>
              <a:t>10/25/2012</a:t>
            </a:fld>
            <a:endParaRPr lang="en-US"/>
          </a:p>
        </p:txBody>
      </p:sp>
      <p:sp>
        <p:nvSpPr>
          <p:cNvPr id="8" name="Footer Placeholder 7"/>
          <p:cNvSpPr>
            <a:spLocks noGrp="1"/>
          </p:cNvSpPr>
          <p:nvPr>
            <p:ph type="ftr" sz="quarter" idx="11"/>
          </p:nvPr>
        </p:nvSpPr>
        <p:spPr>
          <a:xfrm rot="16200000">
            <a:off x="7586912" y="4048760"/>
            <a:ext cx="2367281" cy="365760"/>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DCFFDF77-8127-402E-AA80-1CB33DD0C05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4" name="Picture 2" descr="Page1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5" name="TextBox 4"/>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6" name="Rectangle 4"/>
          <p:cNvSpPr>
            <a:spLocks noGrp="1" noChangeArrowheads="1"/>
          </p:cNvSpPr>
          <p:nvPr>
            <p:ph type="ctrTitle"/>
          </p:nvPr>
        </p:nvSpPr>
        <p:spPr>
          <a:xfrm>
            <a:off x="685800" y="2146302"/>
            <a:ext cx="7772400" cy="1350432"/>
          </a:xfrm>
          <a:prstGeom prst="rect">
            <a:avLst/>
          </a:prstGeom>
        </p:spPr>
        <p:txBody>
          <a:bodyPr anchor="t"/>
          <a:lstStyle>
            <a:lvl1pPr marL="0" marR="0" indent="0" algn="l" defTabSz="914400" rtl="0" eaLnBrk="1" fontAlgn="base" latinLnBrk="0" hangingPunct="1">
              <a:lnSpc>
                <a:spcPct val="100000"/>
              </a:lnSpc>
              <a:spcBef>
                <a:spcPct val="0"/>
              </a:spcBef>
              <a:spcAft>
                <a:spcPct val="0"/>
              </a:spcAft>
              <a:tabLst/>
              <a:defRPr sz="4400" b="0" i="0" baseline="0">
                <a:latin typeface="+mj-lt"/>
                <a:cs typeface="Arial"/>
              </a:defRPr>
            </a:lvl1pPr>
          </a:lstStyle>
          <a:p>
            <a:pPr lvl="0"/>
            <a:r>
              <a:rPr lang="en-US" smtClean="0"/>
              <a:t>Click to edit Master title style</a:t>
            </a:r>
            <a:endParaRPr lang="en-US" noProof="0" dirty="0"/>
          </a:p>
        </p:txBody>
      </p:sp>
      <p:sp>
        <p:nvSpPr>
          <p:cNvPr id="7" name="Rectangle 5"/>
          <p:cNvSpPr>
            <a:spLocks noGrp="1" noChangeArrowheads="1"/>
          </p:cNvSpPr>
          <p:nvPr>
            <p:ph type="subTitle" idx="1"/>
          </p:nvPr>
        </p:nvSpPr>
        <p:spPr>
          <a:xfrm>
            <a:off x="694268" y="3509429"/>
            <a:ext cx="7776633"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Box 3"/>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6" name="Title 1"/>
          <p:cNvSpPr>
            <a:spLocks noGrp="1"/>
          </p:cNvSpPr>
          <p:nvPr>
            <p:ph type="title"/>
          </p:nvPr>
        </p:nvSpPr>
        <p:spPr>
          <a:xfrm>
            <a:off x="685801" y="4761966"/>
            <a:ext cx="7755467" cy="1067334"/>
          </a:xfrm>
          <a:prstGeom prst="rect">
            <a:avLst/>
          </a:prstGeom>
        </p:spPr>
        <p:txBody>
          <a:bodyPr anchor="t"/>
          <a:lstStyle>
            <a:lvl1pPr marL="0" marR="0" indent="0" defTabSz="914400" rtl="0" eaLnBrk="1" fontAlgn="base" latinLnBrk="0" hangingPunct="1">
              <a:lnSpc>
                <a:spcPct val="100000"/>
              </a:lnSpc>
              <a:spcBef>
                <a:spcPct val="0"/>
              </a:spcBef>
              <a:spcAft>
                <a:spcPct val="0"/>
              </a:spcAft>
              <a:tabLst/>
              <a:defRPr sz="4400" b="0" i="0">
                <a:latin typeface="Arial"/>
                <a:cs typeface="Arial"/>
              </a:defRPr>
            </a:lvl1pPr>
          </a:lstStyle>
          <a:p>
            <a:pPr lvl="0"/>
            <a:r>
              <a:rPr lang="en-US" smtClean="0"/>
              <a:t>Click to edit Master title style</a:t>
            </a:r>
            <a:endParaRPr lang="en-US" noProof="0" dirty="0"/>
          </a:p>
        </p:txBody>
      </p:sp>
      <p:sp>
        <p:nvSpPr>
          <p:cNvPr id="7" name="Rectangle 5"/>
          <p:cNvSpPr>
            <a:spLocks noGrp="1" noChangeArrowheads="1"/>
          </p:cNvSpPr>
          <p:nvPr>
            <p:ph type="subTitle" idx="1"/>
          </p:nvPr>
        </p:nvSpPr>
        <p:spPr>
          <a:xfrm>
            <a:off x="711201" y="4296832"/>
            <a:ext cx="7730067" cy="452968"/>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smtClean="0"/>
              <a:t>Click to edit Master subtitle style</a:t>
            </a:r>
            <a:endParaRPr lang="en-US" dirty="0" smtClean="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5" name="Title 1"/>
          <p:cNvSpPr>
            <a:spLocks noGrp="1"/>
          </p:cNvSpPr>
          <p:nvPr>
            <p:ph type="title"/>
          </p:nvPr>
        </p:nvSpPr>
        <p:spPr>
          <a:xfrm>
            <a:off x="457200" y="749301"/>
            <a:ext cx="8229600" cy="668338"/>
          </a:xfrm>
          <a:prstGeom prst="rect">
            <a:avLst/>
          </a:prstGeom>
        </p:spPr>
        <p:txBody>
          <a:bodyPr anchor="t"/>
          <a:lstStyle>
            <a:lvl1pPr>
              <a:defRPr sz="4400" b="1" i="0" cap="all">
                <a:latin typeface="Calibri"/>
                <a:cs typeface="Calibri"/>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0"/>
            <a:ext cx="8229600" cy="2283702"/>
          </a:xfrm>
          <a:prstGeom prst="rect">
            <a:avLst/>
          </a:prstGeom>
        </p:spPr>
        <p:txBody>
          <a:bodyPr>
            <a:spAutoFit/>
          </a:bodyPr>
          <a:lstStyle>
            <a:lvl1pPr>
              <a:defRPr sz="3200"/>
            </a:lvl1pPr>
            <a:lvl2pPr>
              <a:buClr>
                <a:srgbClr val="CE1B22"/>
              </a:buCl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Object with Caption Below">
    <p:spTree>
      <p:nvGrpSpPr>
        <p:cNvPr id="1" name=""/>
        <p:cNvGrpSpPr/>
        <p:nvPr/>
      </p:nvGrpSpPr>
      <p:grpSpPr>
        <a:xfrm>
          <a:off x="0" y="0"/>
          <a:ext cx="0" cy="0"/>
          <a:chOff x="0" y="0"/>
          <a:chExt cx="0" cy="0"/>
        </a:xfrm>
      </p:grpSpPr>
      <p:sp>
        <p:nvSpPr>
          <p:cNvPr id="4" name="TextBox 3"/>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7" name="Content Placeholder 2"/>
          <p:cNvSpPr>
            <a:spLocks noGrp="1"/>
          </p:cNvSpPr>
          <p:nvPr>
            <p:ph idx="1"/>
          </p:nvPr>
        </p:nvSpPr>
        <p:spPr>
          <a:xfrm>
            <a:off x="508001" y="469900"/>
            <a:ext cx="8136467" cy="4959350"/>
          </a:xfrm>
          <a:prstGeom prst="rect">
            <a:avLst/>
          </a:prstGeom>
        </p:spPr>
        <p:txBody>
          <a:bodyPr/>
          <a:lstStyle>
            <a:lvl1pPr>
              <a:buNone/>
              <a:defRPr baseline="0"/>
            </a:lvl1pPr>
          </a:lstStyle>
          <a:p>
            <a:pPr lvl="0"/>
            <a:r>
              <a:rPr lang="en-US" smtClean="0"/>
              <a:t>Click to edit Master text styles</a:t>
            </a:r>
          </a:p>
        </p:txBody>
      </p:sp>
      <p:sp>
        <p:nvSpPr>
          <p:cNvPr id="8" name="Text Placeholder 2"/>
          <p:cNvSpPr>
            <a:spLocks noGrp="1"/>
          </p:cNvSpPr>
          <p:nvPr>
            <p:ph type="body" idx="10"/>
          </p:nvPr>
        </p:nvSpPr>
        <p:spPr>
          <a:xfrm>
            <a:off x="397934" y="5510213"/>
            <a:ext cx="8096781" cy="400110"/>
          </a:xfrm>
          <a:prstGeom prst="rect">
            <a:avLst/>
          </a:prstGeom>
        </p:spPr>
        <p:txBody>
          <a:bodyPr anchor="t">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6" name="Content Placeholder 2"/>
          <p:cNvSpPr>
            <a:spLocks noGrp="1"/>
          </p:cNvSpPr>
          <p:nvPr>
            <p:ph sz="half" idx="1"/>
          </p:nvPr>
        </p:nvSpPr>
        <p:spPr>
          <a:xfrm>
            <a:off x="457200" y="1600200"/>
            <a:ext cx="4038600" cy="2431435"/>
          </a:xfrm>
          <a:prstGeom prst="rect">
            <a:avLst/>
          </a:prstGeom>
        </p:spPr>
        <p:txBody>
          <a:bodyPr>
            <a:spAutoFit/>
          </a:bodyPr>
          <a:lstStyle>
            <a:lvl1pPr>
              <a:defRPr sz="2800" b="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00200"/>
            <a:ext cx="4038600" cy="2431435"/>
          </a:xfrm>
          <a:prstGeom prst="rect">
            <a:avLst/>
          </a:prstGeom>
        </p:spPr>
        <p:txBody>
          <a:bodyPr>
            <a:spAutoFit/>
          </a:bodyPr>
          <a:lstStyle>
            <a:lvl1pPr>
              <a:defRPr sz="280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749301"/>
            <a:ext cx="8229600" cy="1446550"/>
          </a:xfrm>
          <a:prstGeom prst="rect">
            <a:avLst/>
          </a:prstGeom>
        </p:spPr>
        <p:txBody>
          <a:bodyPr anchor="t">
            <a:spAutoFit/>
          </a:bodyPr>
          <a:lstStyle>
            <a:lvl1pPr>
              <a:defRPr sz="4400" b="1" i="0" cap="all">
                <a:latin typeface="Calibri"/>
                <a:cs typeface="Calibri"/>
              </a:defRPr>
            </a:lvl1pPr>
          </a:lstStyle>
          <a:p>
            <a:r>
              <a:rPr lang="en-US"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Content Titles">
    <p:spTree>
      <p:nvGrpSpPr>
        <p:cNvPr id="1" name=""/>
        <p:cNvGrpSpPr/>
        <p:nvPr/>
      </p:nvGrpSpPr>
      <p:grpSpPr>
        <a:xfrm>
          <a:off x="0" y="0"/>
          <a:ext cx="0" cy="0"/>
          <a:chOff x="0" y="0"/>
          <a:chExt cx="0" cy="0"/>
        </a:xfrm>
      </p:grpSpPr>
      <p:sp>
        <p:nvSpPr>
          <p:cNvPr id="7" name="TextBox 6"/>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8" name="Text Placeholder 2"/>
          <p:cNvSpPr>
            <a:spLocks noGrp="1"/>
          </p:cNvSpPr>
          <p:nvPr>
            <p:ph type="body" idx="1"/>
          </p:nvPr>
        </p:nvSpPr>
        <p:spPr>
          <a:xfrm>
            <a:off x="457201" y="1679052"/>
            <a:ext cx="4040188"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2"/>
          </p:nvPr>
        </p:nvSpPr>
        <p:spPr>
          <a:xfrm>
            <a:off x="457201" y="2318815"/>
            <a:ext cx="4040188" cy="3658658"/>
          </a:xfrm>
          <a:prstGeom prst="rect">
            <a:avLst/>
          </a:prstGeom>
        </p:spPr>
        <p:txBody>
          <a:bodyPr/>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4645026" y="1679052"/>
            <a:ext cx="4041775"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4"/>
          </p:nvPr>
        </p:nvSpPr>
        <p:spPr>
          <a:xfrm>
            <a:off x="4645026" y="2318815"/>
            <a:ext cx="4041775" cy="3658658"/>
          </a:xfrm>
          <a:prstGeom prst="rect">
            <a:avLst/>
          </a:prstGeom>
        </p:spPr>
        <p:txBody>
          <a:bodyPr wrap="square"/>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457200" y="749301"/>
            <a:ext cx="8229600" cy="668338"/>
          </a:xfrm>
          <a:prstGeom prst="rect">
            <a:avLst/>
          </a:prstGeom>
        </p:spPr>
        <p:txBody>
          <a:bodyPr anchor="t"/>
          <a:lstStyle>
            <a:lvl1pPr>
              <a:defRPr sz="4400" b="1" i="0" cap="all">
                <a:latin typeface="Calibri"/>
                <a:cs typeface="Calibri"/>
              </a:defRPr>
            </a:lvl1pPr>
          </a:lstStyle>
          <a:p>
            <a:r>
              <a:rPr lang="en-US" smtClean="0"/>
              <a:t>Click to edit Master title style</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ide Caption">
    <p:spTree>
      <p:nvGrpSpPr>
        <p:cNvPr id="1" name=""/>
        <p:cNvGrpSpPr/>
        <p:nvPr/>
      </p:nvGrpSpPr>
      <p:grpSpPr>
        <a:xfrm>
          <a:off x="0" y="0"/>
          <a:ext cx="0" cy="0"/>
          <a:chOff x="0" y="0"/>
          <a:chExt cx="0" cy="0"/>
        </a:xfrm>
      </p:grpSpPr>
      <p:sp>
        <p:nvSpPr>
          <p:cNvPr id="5" name="TextBox 4"/>
          <p:cNvSpPr txBox="1"/>
          <p:nvPr/>
        </p:nvSpPr>
        <p:spPr>
          <a:xfrm>
            <a:off x="368301" y="6602414"/>
            <a:ext cx="8062913" cy="230832"/>
          </a:xfrm>
          <a:prstGeom prst="rect">
            <a:avLst/>
          </a:prstGeom>
          <a:noFill/>
        </p:spPr>
        <p:txBody>
          <a:bodyPr>
            <a:spAutoFit/>
          </a:bodyPr>
          <a:lstStyle/>
          <a:p>
            <a:pPr marL="0" lvl="4">
              <a:defRPr/>
            </a:pPr>
            <a:r>
              <a:rPr lang="en-US" sz="900">
                <a:latin typeface="Arial" pitchFamily="34" charset="0"/>
              </a:rPr>
              <a:t>© 2011 Regents of the University of Minnesota.  All rights reserved.</a:t>
            </a:r>
          </a:p>
        </p:txBody>
      </p:sp>
      <p:sp>
        <p:nvSpPr>
          <p:cNvPr id="6" name="Title 1"/>
          <p:cNvSpPr>
            <a:spLocks noGrp="1"/>
          </p:cNvSpPr>
          <p:nvPr>
            <p:ph type="title"/>
          </p:nvPr>
        </p:nvSpPr>
        <p:spPr>
          <a:xfrm>
            <a:off x="457201" y="273050"/>
            <a:ext cx="3008313" cy="1162050"/>
          </a:xfrm>
          <a:prstGeom prst="rect">
            <a:avLst/>
          </a:prstGeom>
        </p:spPr>
        <p:txBody>
          <a:bodyPr anchor="b"/>
          <a:lstStyle>
            <a:lvl1pPr algn="l">
              <a:defRPr sz="2800" b="1" i="0" cap="all">
                <a:latin typeface="Calibri"/>
                <a:cs typeface="Calibri"/>
              </a:defRPr>
            </a:lvl1pPr>
          </a:lstStyle>
          <a:p>
            <a:r>
              <a:rPr lang="en-US" smtClean="0"/>
              <a:t>Click to edit Master title style</a:t>
            </a:r>
            <a:endParaRPr lang="en-US" dirty="0"/>
          </a:p>
        </p:txBody>
      </p:sp>
      <p:sp>
        <p:nvSpPr>
          <p:cNvPr id="7" name="Content Placeholder 2"/>
          <p:cNvSpPr>
            <a:spLocks noGrp="1"/>
          </p:cNvSpPr>
          <p:nvPr>
            <p:ph idx="1"/>
          </p:nvPr>
        </p:nvSpPr>
        <p:spPr>
          <a:xfrm>
            <a:off x="3575050" y="273051"/>
            <a:ext cx="5111751" cy="5670550"/>
          </a:xfrm>
          <a:prstGeom prst="rect">
            <a:avLst/>
          </a:prstGeom>
        </p:spPr>
        <p:txBody>
          <a:bodyPr/>
          <a:lstStyle>
            <a:lvl1pPr>
              <a:defRPr sz="3200" baseline="0"/>
            </a:lvl1pPr>
            <a:lvl2pPr>
              <a:buClr>
                <a:srgbClr val="CE1B22"/>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8" name="Text Placeholder 3"/>
          <p:cNvSpPr>
            <a:spLocks noGrp="1"/>
          </p:cNvSpPr>
          <p:nvPr>
            <p:ph type="body" sz="half" idx="2"/>
          </p:nvPr>
        </p:nvSpPr>
        <p:spPr>
          <a:xfrm>
            <a:off x="457201" y="1435101"/>
            <a:ext cx="3008313" cy="45085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pic>
        <p:nvPicPr>
          <p:cNvPr id="3" name="Picture 18" descr="UMX_PPT_slides_v4b_ClosingG.jpg"/>
          <p:cNvPicPr>
            <a:picLocks noChangeAspect="1"/>
          </p:cNvPicPr>
          <p:nvPr/>
        </p:nvPicPr>
        <p:blipFill>
          <a:blip r:embed="rId2"/>
          <a:srcRect/>
          <a:stretch>
            <a:fillRect/>
          </a:stretch>
        </p:blipFill>
        <p:spPr bwMode="auto">
          <a:xfrm>
            <a:off x="0" y="-4762"/>
            <a:ext cx="9144000" cy="6858001"/>
          </a:xfrm>
          <a:prstGeom prst="rect">
            <a:avLst/>
          </a:prstGeom>
          <a:noFill/>
          <a:ln w="9525">
            <a:noFill/>
            <a:miter lim="800000"/>
            <a:headEnd/>
            <a:tailEnd/>
          </a:ln>
        </p:spPr>
      </p:pic>
      <p:sp>
        <p:nvSpPr>
          <p:cNvPr id="4" name="TextBox 3"/>
          <p:cNvSpPr txBox="1"/>
          <p:nvPr/>
        </p:nvSpPr>
        <p:spPr>
          <a:xfrm>
            <a:off x="398463" y="5475289"/>
            <a:ext cx="7161212" cy="507831"/>
          </a:xfrm>
          <a:prstGeom prst="rect">
            <a:avLst/>
          </a:prstGeom>
          <a:noFill/>
        </p:spPr>
        <p:txBody>
          <a:bodyPr>
            <a:spAutoFit/>
          </a:bodyPr>
          <a:lstStyle/>
          <a:p>
            <a:pPr marL="0" lvl="4">
              <a:defRPr/>
            </a:pPr>
            <a:r>
              <a:rPr lang="en-US" sz="900" b="1" dirty="0">
                <a:solidFill>
                  <a:schemeClr val="bg1"/>
                </a:solidFill>
                <a:latin typeface="Arial" pitchFamily="34" charset="0"/>
              </a:rPr>
              <a:t>© 2011 Regents of the University of Minnesota.  All rights reserved.</a:t>
            </a:r>
          </a:p>
          <a:p>
            <a:pPr>
              <a:defRPr/>
            </a:pPr>
            <a:r>
              <a:rPr lang="en-US" sz="900" b="1" dirty="0">
                <a:solidFill>
                  <a:schemeClr val="bg1"/>
                </a:solidFill>
                <a:latin typeface="Arial" pitchFamily="34" charset="0"/>
              </a:rPr>
              <a:t>The University of Minnesota is an equal opportunity educator and employer. This PowerPoint is available in alternative formats upon request. Direct requests to 612-625-8233.</a:t>
            </a:r>
          </a:p>
        </p:txBody>
      </p:sp>
      <p:sp>
        <p:nvSpPr>
          <p:cNvPr id="9" name="Rectangle 4"/>
          <p:cNvSpPr>
            <a:spLocks noGrp="1" noChangeArrowheads="1"/>
          </p:cNvSpPr>
          <p:nvPr>
            <p:ph type="ctrTitle"/>
          </p:nvPr>
        </p:nvSpPr>
        <p:spPr>
          <a:xfrm>
            <a:off x="402166" y="2146301"/>
            <a:ext cx="8301567" cy="769441"/>
          </a:xfrm>
          <a:prstGeom prst="rect">
            <a:avLst/>
          </a:prstGeom>
        </p:spPr>
        <p:txBody>
          <a:bodyPr anchor="t">
            <a:spAutoFit/>
          </a:bodyPr>
          <a:lstStyle>
            <a:lvl1pPr algn="l">
              <a:defRPr sz="4400" b="0" baseline="0"/>
            </a:lvl1pPr>
          </a:lstStyle>
          <a:p>
            <a:r>
              <a:rPr lang="en-US" smtClean="0"/>
              <a:t>Click to edit Master title style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Page12"/>
          <p:cNvPicPr>
            <a:picLocks noChangeAspect="1" noChangeArrowheads="1"/>
          </p:cNvPicPr>
          <p:nvPr/>
        </p:nvPicPr>
        <p:blipFill>
          <a:blip r:embed="rId14"/>
          <a:srcRect/>
          <a:stretch>
            <a:fillRect/>
          </a:stretch>
        </p:blipFill>
        <p:spPr bwMode="auto">
          <a:xfrm>
            <a:off x="0" y="-6350"/>
            <a:ext cx="9144000" cy="6858000"/>
          </a:xfrm>
          <a:prstGeom prst="rect">
            <a:avLst/>
          </a:prstGeom>
          <a:noFill/>
          <a:ln w="9525">
            <a:noFill/>
            <a:miter lim="800000"/>
            <a:headEnd/>
            <a:tailEnd/>
          </a:ln>
        </p:spPr>
      </p:pic>
      <p:sp>
        <p:nvSpPr>
          <p:cNvPr id="1027"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5" r:id="rId10"/>
    <p:sldLayoutId id="2147483846" r:id="rId11"/>
    <p:sldLayoutId id="2147483847" r:id="rId12"/>
  </p:sldLayoutIdLst>
  <p:transition spd="med"/>
  <p:timing>
    <p:tnLst>
      <p:par>
        <p:cTn id="1" dur="indefinite" restart="never" nodeType="tmRoot"/>
      </p:par>
    </p:tnLst>
  </p:timing>
  <p:hf sldNum="0" hdr="0" dt="0"/>
  <p:txStyles>
    <p:titleStyle>
      <a:lvl1pPr algn="l" rtl="0" eaLnBrk="1" fontAlgn="base" hangingPunct="1">
        <a:spcBef>
          <a:spcPct val="0"/>
        </a:spcBef>
        <a:spcAft>
          <a:spcPct val="0"/>
        </a:spcAft>
        <a:defRPr sz="3600">
          <a:solidFill>
            <a:schemeClr val="bg1"/>
          </a:solidFill>
          <a:latin typeface="+mj-lt"/>
          <a:ea typeface="Geneva" charset="-128"/>
          <a:cs typeface="Geneva" charset="-128"/>
        </a:defRPr>
      </a:lvl1pPr>
      <a:lvl2pPr algn="l" rtl="0" eaLnBrk="1" fontAlgn="base" hangingPunct="1">
        <a:spcBef>
          <a:spcPct val="0"/>
        </a:spcBef>
        <a:spcAft>
          <a:spcPct val="0"/>
        </a:spcAft>
        <a:defRPr sz="3600">
          <a:solidFill>
            <a:schemeClr val="bg1"/>
          </a:solidFill>
          <a:latin typeface="Calibri" charset="0"/>
          <a:ea typeface="Geneva" charset="-128"/>
          <a:cs typeface="Geneva" charset="-128"/>
        </a:defRPr>
      </a:lvl2pPr>
      <a:lvl3pPr algn="l" rtl="0" eaLnBrk="1" fontAlgn="base" hangingPunct="1">
        <a:spcBef>
          <a:spcPct val="0"/>
        </a:spcBef>
        <a:spcAft>
          <a:spcPct val="0"/>
        </a:spcAft>
        <a:defRPr sz="3600">
          <a:solidFill>
            <a:schemeClr val="bg1"/>
          </a:solidFill>
          <a:latin typeface="Calibri" charset="0"/>
          <a:ea typeface="Geneva" charset="-128"/>
          <a:cs typeface="Geneva" charset="-128"/>
        </a:defRPr>
      </a:lvl3pPr>
      <a:lvl4pPr algn="l" rtl="0" eaLnBrk="1" fontAlgn="base" hangingPunct="1">
        <a:spcBef>
          <a:spcPct val="0"/>
        </a:spcBef>
        <a:spcAft>
          <a:spcPct val="0"/>
        </a:spcAft>
        <a:defRPr sz="3600">
          <a:solidFill>
            <a:schemeClr val="bg1"/>
          </a:solidFill>
          <a:latin typeface="Calibri" charset="0"/>
          <a:ea typeface="Geneva" charset="-128"/>
          <a:cs typeface="Geneva" charset="-128"/>
        </a:defRPr>
      </a:lvl4pPr>
      <a:lvl5pPr algn="l" rtl="0" eaLnBrk="1" fontAlgn="base" hangingPunct="1">
        <a:spcBef>
          <a:spcPct val="0"/>
        </a:spcBef>
        <a:spcAft>
          <a:spcPct val="0"/>
        </a:spcAft>
        <a:defRPr sz="3600">
          <a:solidFill>
            <a:schemeClr val="bg1"/>
          </a:solidFill>
          <a:latin typeface="Calibri" charset="0"/>
          <a:ea typeface="Geneva" charset="-128"/>
          <a:cs typeface="Geneva" charset="-128"/>
        </a:defRPr>
      </a:lvl5pPr>
      <a:lvl6pPr marL="457200" algn="l" rtl="0" eaLnBrk="1" fontAlgn="base" hangingPunct="1">
        <a:spcBef>
          <a:spcPct val="0"/>
        </a:spcBef>
        <a:spcAft>
          <a:spcPct val="0"/>
        </a:spcAft>
        <a:defRPr sz="3600" b="1">
          <a:solidFill>
            <a:schemeClr val="bg1"/>
          </a:solidFill>
          <a:latin typeface="Proxima Nova Rg" pitchFamily="50" charset="0"/>
        </a:defRPr>
      </a:lvl6pPr>
      <a:lvl7pPr marL="914400" algn="l" rtl="0" eaLnBrk="1" fontAlgn="base" hangingPunct="1">
        <a:spcBef>
          <a:spcPct val="0"/>
        </a:spcBef>
        <a:spcAft>
          <a:spcPct val="0"/>
        </a:spcAft>
        <a:defRPr sz="3600" b="1">
          <a:solidFill>
            <a:schemeClr val="bg1"/>
          </a:solidFill>
          <a:latin typeface="Proxima Nova Rg" pitchFamily="50" charset="0"/>
        </a:defRPr>
      </a:lvl7pPr>
      <a:lvl8pPr marL="1371600" algn="l" rtl="0" eaLnBrk="1" fontAlgn="base" hangingPunct="1">
        <a:spcBef>
          <a:spcPct val="0"/>
        </a:spcBef>
        <a:spcAft>
          <a:spcPct val="0"/>
        </a:spcAft>
        <a:defRPr sz="3600" b="1">
          <a:solidFill>
            <a:schemeClr val="bg1"/>
          </a:solidFill>
          <a:latin typeface="Proxima Nova Rg" pitchFamily="50" charset="0"/>
        </a:defRPr>
      </a:lvl8pPr>
      <a:lvl9pPr marL="1828800" algn="l" rtl="0" eaLnBrk="1" fontAlgn="base" hangingPunct="1">
        <a:spcBef>
          <a:spcPct val="0"/>
        </a:spcBef>
        <a:spcAft>
          <a:spcPct val="0"/>
        </a:spcAft>
        <a:defRPr sz="3600" b="1">
          <a:solidFill>
            <a:schemeClr val="bg1"/>
          </a:solidFill>
          <a:latin typeface="Proxima Nova Rg" pitchFamily="50"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bg1"/>
          </a:solidFill>
          <a:latin typeface="+mn-lt"/>
          <a:ea typeface="Geneva" charset="-128"/>
          <a:cs typeface="Geneva" charset="-128"/>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Geneva" charset="-128"/>
        </a:defRPr>
      </a:lvl2pPr>
      <a:lvl3pPr marL="1143000" indent="-228600" algn="l" rtl="0" eaLnBrk="1" fontAlgn="base" hangingPunct="1">
        <a:spcBef>
          <a:spcPct val="20000"/>
        </a:spcBef>
        <a:spcAft>
          <a:spcPct val="0"/>
        </a:spcAft>
        <a:buClr>
          <a:schemeClr val="hlink"/>
        </a:buClr>
        <a:buFont typeface="Wingdings" pitchFamily="2" charset="2"/>
        <a:buChar char="§"/>
        <a:defRPr sz="2000">
          <a:solidFill>
            <a:schemeClr val="bg1"/>
          </a:solidFill>
          <a:latin typeface="+mn-lt"/>
          <a:ea typeface="Geneva"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Geneva"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xmind.net/"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www.thinkbuzan.com/us" TargetMode="External"/><Relationship Id="rId4" Type="http://schemas.openxmlformats.org/officeDocument/2006/relationships/hyperlink" Target="http://www.mindmeister.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ncrcrd.msu.edu/uploads/files/133/Mapping%20Impact%20of%20Youth%20on%20Com%20Dev%2012-3-10.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chazdon@umn.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a:xfrm>
            <a:off x="630044" y="1689101"/>
            <a:ext cx="8026400" cy="728663"/>
          </a:xfrm>
        </p:spPr>
        <p:txBody>
          <a:bodyPr rtlCol="0">
            <a:noAutofit/>
          </a:bodyPr>
          <a:lstStyle/>
          <a:p>
            <a:pPr>
              <a:defRPr/>
            </a:pPr>
            <a:r>
              <a:rPr lang="en-US" b="1" dirty="0" smtClean="0">
                <a:cs typeface="Tahoma" pitchFamily="34" charset="0"/>
              </a:rPr>
              <a:t>Ripple Effect Mapping: </a:t>
            </a:r>
            <a:br>
              <a:rPr lang="en-US" b="1" dirty="0" smtClean="0">
                <a:cs typeface="Tahoma" pitchFamily="34" charset="0"/>
              </a:rPr>
            </a:br>
            <a:r>
              <a:rPr lang="en-US" sz="3200" b="1" dirty="0" smtClean="0">
                <a:cs typeface="Tahoma" pitchFamily="34" charset="0"/>
              </a:rPr>
              <a:t>A Participatory Strategy for Measuring Program Impacts</a:t>
            </a:r>
            <a:endParaRPr lang="en-US" sz="3200" dirty="0" smtClean="0"/>
          </a:p>
        </p:txBody>
      </p:sp>
      <p:sp>
        <p:nvSpPr>
          <p:cNvPr id="11" name="Subtitle 10"/>
          <p:cNvSpPr>
            <a:spLocks noGrp="1"/>
          </p:cNvSpPr>
          <p:nvPr>
            <p:ph type="subTitle" idx="1"/>
          </p:nvPr>
        </p:nvSpPr>
        <p:spPr>
          <a:xfrm>
            <a:off x="658504" y="3475905"/>
            <a:ext cx="7781523" cy="1727393"/>
          </a:xfrm>
        </p:spPr>
        <p:txBody>
          <a:bodyPr/>
          <a:lstStyle/>
          <a:p>
            <a:pPr>
              <a:spcBef>
                <a:spcPts val="0"/>
              </a:spcBef>
              <a:defRPr/>
            </a:pPr>
            <a:r>
              <a:rPr lang="en-US" cap="none" dirty="0" smtClean="0">
                <a:cs typeface="Tahoma" pitchFamily="34" charset="0"/>
              </a:rPr>
              <a:t>Presented at the American Evaluation Association</a:t>
            </a:r>
          </a:p>
          <a:p>
            <a:pPr>
              <a:spcBef>
                <a:spcPts val="0"/>
              </a:spcBef>
              <a:defRPr/>
            </a:pPr>
            <a:r>
              <a:rPr lang="en-US" cap="none" dirty="0" smtClean="0">
                <a:cs typeface="Tahoma" pitchFamily="34" charset="0"/>
              </a:rPr>
              <a:t>2012 Annual Conference</a:t>
            </a:r>
          </a:p>
          <a:p>
            <a:pPr>
              <a:spcBef>
                <a:spcPts val="0"/>
              </a:spcBef>
              <a:defRPr/>
            </a:pPr>
            <a:endParaRPr lang="en-US" dirty="0"/>
          </a:p>
        </p:txBody>
      </p:sp>
      <p:sp>
        <p:nvSpPr>
          <p:cNvPr id="4" name="Rectangle 2"/>
          <p:cNvSpPr txBox="1">
            <a:spLocks noChangeArrowheads="1"/>
          </p:cNvSpPr>
          <p:nvPr/>
        </p:nvSpPr>
        <p:spPr bwMode="auto">
          <a:xfrm>
            <a:off x="685800" y="4864678"/>
            <a:ext cx="8458200" cy="56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Geneva" charset="-128"/>
                <a:cs typeface="Tahoma" pitchFamily="34" charset="0"/>
              </a:rPr>
              <a:t>Scott Chazdon, Ph.D., Evaluation</a:t>
            </a:r>
            <a:r>
              <a:rPr kumimoji="0" lang="en-US" sz="2000" b="0" i="0" u="none" strike="noStrike" kern="0" cap="none" spc="0" normalizeH="0" noProof="0" dirty="0" smtClean="0">
                <a:ln>
                  <a:noFill/>
                </a:ln>
                <a:solidFill>
                  <a:schemeClr val="bg1"/>
                </a:solidFill>
                <a:effectLst/>
                <a:uLnTx/>
                <a:uFillTx/>
                <a:latin typeface="+mj-lt"/>
                <a:ea typeface="Geneva" charset="-128"/>
                <a:cs typeface="Tahoma" pitchFamily="34" charset="0"/>
              </a:rPr>
              <a:t> and Research Specialist</a:t>
            </a:r>
            <a:endParaRPr kumimoji="0" lang="en-US" sz="2000" b="0" i="0" u="none" strike="noStrike" kern="0" cap="none" spc="0" normalizeH="0" baseline="0" noProof="0" dirty="0" smtClean="0">
              <a:ln>
                <a:noFill/>
              </a:ln>
              <a:solidFill>
                <a:schemeClr val="bg1"/>
              </a:solidFill>
              <a:effectLst/>
              <a:uLnTx/>
              <a:uFillTx/>
              <a:latin typeface="+mj-lt"/>
              <a:ea typeface="Geneva" charset="-128"/>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0" dirty="0" smtClean="0">
                <a:solidFill>
                  <a:schemeClr val="bg1"/>
                </a:solidFill>
                <a:latin typeface="+mj-lt"/>
                <a:cs typeface="Tahoma" pitchFamily="34" charset="0"/>
              </a:rPr>
              <a:t>Extension Center for Community </a:t>
            </a:r>
            <a:r>
              <a:rPr lang="en-US" sz="2000" kern="0" dirty="0" smtClean="0">
                <a:solidFill>
                  <a:schemeClr val="bg1"/>
                </a:solidFill>
                <a:latin typeface="+mj-lt"/>
                <a:cs typeface="Tahoma" pitchFamily="34" charset="0"/>
              </a:rPr>
              <a:t>Vitality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Geneva" charset="-128"/>
                <a:cs typeface="Tahoma" pitchFamily="34" charset="0"/>
              </a:rPr>
              <a:t>Lynette </a:t>
            </a:r>
            <a:r>
              <a:rPr kumimoji="0" lang="en-US" sz="2000" b="0" i="0" u="none" strike="noStrike" kern="0" cap="none" spc="0" normalizeH="0" baseline="0" noProof="0" dirty="0" err="1" smtClean="0">
                <a:ln>
                  <a:noFill/>
                </a:ln>
                <a:solidFill>
                  <a:schemeClr val="bg1"/>
                </a:solidFill>
                <a:effectLst/>
                <a:uLnTx/>
                <a:uFillTx/>
                <a:latin typeface="+mj-lt"/>
                <a:ea typeface="Geneva" charset="-128"/>
                <a:cs typeface="Tahoma" pitchFamily="34" charset="0"/>
              </a:rPr>
              <a:t>Flage</a:t>
            </a:r>
            <a:r>
              <a:rPr kumimoji="0" lang="en-US" sz="2000" b="0" i="0" u="none" strike="noStrike" kern="0" cap="none" spc="0" normalizeH="0" baseline="0" noProof="0" dirty="0" smtClean="0">
                <a:ln>
                  <a:noFill/>
                </a:ln>
                <a:solidFill>
                  <a:schemeClr val="bg1"/>
                </a:solidFill>
                <a:effectLst/>
                <a:uLnTx/>
                <a:uFillTx/>
                <a:latin typeface="+mj-lt"/>
                <a:ea typeface="Geneva" charset="-128"/>
                <a:cs typeface="Tahoma" pitchFamily="34" charset="0"/>
              </a:rPr>
              <a:t>, Ph.D. Regional Director, North Dakota State University Extension</a:t>
            </a:r>
            <a:endParaRPr kumimoji="0" lang="en-US" sz="2000" b="0" i="0" u="none" strike="noStrike" kern="0" cap="none" spc="0" normalizeH="0" baseline="0" noProof="0" dirty="0" smtClean="0">
              <a:ln>
                <a:noFill/>
              </a:ln>
              <a:solidFill>
                <a:schemeClr val="bg1"/>
              </a:solidFill>
              <a:effectLst/>
              <a:uLnTx/>
              <a:uFillTx/>
              <a:latin typeface="+mj-lt"/>
              <a:ea typeface="Geneva" charset="-128"/>
              <a:cs typeface="Tahoma"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745" y="321284"/>
            <a:ext cx="8229600" cy="668338"/>
          </a:xfrm>
        </p:spPr>
        <p:txBody>
          <a:bodyPr/>
          <a:lstStyle/>
          <a:p>
            <a:pPr algn="ctr"/>
            <a:r>
              <a:rPr lang="en-US" sz="3600" dirty="0" smtClean="0"/>
              <a:t>Ripple effect mapping</a:t>
            </a:r>
            <a:endParaRPr lang="en-US" sz="3600" dirty="0"/>
          </a:p>
        </p:txBody>
      </p:sp>
      <p:sp>
        <p:nvSpPr>
          <p:cNvPr id="7" name="Content Placeholder 6"/>
          <p:cNvSpPr>
            <a:spLocks noGrp="1"/>
          </p:cNvSpPr>
          <p:nvPr>
            <p:ph idx="1"/>
          </p:nvPr>
        </p:nvSpPr>
        <p:spPr>
          <a:xfrm>
            <a:off x="498745" y="1507161"/>
            <a:ext cx="8466881" cy="4585871"/>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accent2"/>
                </a:solidFill>
              </a:rPr>
              <a:t>Demonstration of Mapping Process</a:t>
            </a:r>
          </a:p>
          <a:p>
            <a:pPr marL="231775" lvl="1" indent="-231775">
              <a:spcBef>
                <a:spcPts val="0"/>
              </a:spcBef>
              <a:spcAft>
                <a:spcPts val="600"/>
              </a:spcAft>
              <a:buFont typeface="Wingdings" pitchFamily="2" charset="2"/>
              <a:buChar char="§"/>
            </a:pPr>
            <a:r>
              <a:rPr lang="en-US" dirty="0" smtClean="0"/>
              <a:t>Think back to the first time you attended an AEA conference.</a:t>
            </a:r>
          </a:p>
          <a:p>
            <a:pPr marL="857250" lvl="3">
              <a:spcBef>
                <a:spcPts val="0"/>
              </a:spcBef>
              <a:spcAft>
                <a:spcPts val="600"/>
              </a:spcAft>
            </a:pPr>
            <a:r>
              <a:rPr lang="en-US" dirty="0" smtClean="0"/>
              <a:t>Is </a:t>
            </a:r>
            <a:r>
              <a:rPr lang="en-US" dirty="0"/>
              <a:t>there anything that resulting from </a:t>
            </a:r>
            <a:r>
              <a:rPr lang="en-US" dirty="0" smtClean="0"/>
              <a:t>attending the conference that </a:t>
            </a:r>
            <a:r>
              <a:rPr lang="en-US" dirty="0"/>
              <a:t>you are proud to share?</a:t>
            </a:r>
          </a:p>
          <a:p>
            <a:pPr marL="857250" lvl="3">
              <a:spcBef>
                <a:spcPts val="0"/>
              </a:spcBef>
              <a:spcAft>
                <a:spcPts val="600"/>
              </a:spcAft>
            </a:pPr>
            <a:r>
              <a:rPr lang="en-US" dirty="0"/>
              <a:t>List an achievement or a success you had based on what you </a:t>
            </a:r>
            <a:r>
              <a:rPr lang="en-US" dirty="0" smtClean="0"/>
              <a:t>learned or who you met.</a:t>
            </a:r>
          </a:p>
          <a:p>
            <a:pPr marL="236538" lvl="2">
              <a:spcBef>
                <a:spcPts val="0"/>
              </a:spcBef>
              <a:spcAft>
                <a:spcPts val="600"/>
              </a:spcAft>
            </a:pPr>
            <a:r>
              <a:rPr lang="en-US" sz="2800" dirty="0" smtClean="0"/>
              <a:t>Floating topics</a:t>
            </a:r>
          </a:p>
          <a:p>
            <a:pPr marL="236538" lvl="2">
              <a:spcBef>
                <a:spcPts val="0"/>
              </a:spcBef>
              <a:spcAft>
                <a:spcPts val="600"/>
              </a:spcAft>
            </a:pPr>
            <a:r>
              <a:rPr lang="en-US" sz="2800" dirty="0" smtClean="0"/>
              <a:t>Beginning to categorize</a:t>
            </a:r>
            <a:endParaRPr lang="en-US" sz="2800" dirty="0"/>
          </a:p>
          <a:p>
            <a:pPr marL="685800" lvl="2">
              <a:spcBef>
                <a:spcPts val="0"/>
              </a:spcBef>
              <a:spcAft>
                <a:spcPts val="600"/>
              </a:spcAft>
            </a:pPr>
            <a:endParaRPr lang="en-US" dirty="0" smtClean="0">
              <a:solidFill>
                <a:schemeClr val="tx2"/>
              </a:solidFill>
            </a:endParaRP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extLst>
      <p:ext uri="{BB962C8B-B14F-4D97-AF65-F5344CB8AC3E}">
        <p14:creationId xmlns:p14="http://schemas.microsoft.com/office/powerpoint/2010/main" val="31722240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nter of NORC REM.jpg"/>
          <p:cNvPicPr>
            <a:picLocks noChangeAspect="1"/>
          </p:cNvPicPr>
          <p:nvPr/>
        </p:nvPicPr>
        <p:blipFill>
          <a:blip r:embed="rId3"/>
          <a:stretch>
            <a:fillRect/>
          </a:stretch>
        </p:blipFill>
        <p:spPr>
          <a:xfrm>
            <a:off x="2" y="335973"/>
            <a:ext cx="9143999" cy="5709986"/>
          </a:xfrm>
          <a:prstGeom prst="rect">
            <a:avLst/>
          </a:prstGeom>
        </p:spPr>
      </p:pic>
      <p:sp>
        <p:nvSpPr>
          <p:cNvPr id="7" name="Title 1"/>
          <p:cNvSpPr txBox="1">
            <a:spLocks/>
          </p:cNvSpPr>
          <p:nvPr/>
        </p:nvSpPr>
        <p:spPr>
          <a:xfrm>
            <a:off x="177421" y="177425"/>
            <a:ext cx="8229600" cy="66833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Geneva" charset="-128"/>
                <a:cs typeface="Geneva" charset="-128"/>
              </a:rPr>
              <a:t>Example: Ripple Effect Map of the Naturally Occurring Retirement Communities Collaborative</a:t>
            </a:r>
          </a:p>
        </p:txBody>
      </p:sp>
    </p:spTree>
    <p:extLst>
      <p:ext uri="{BB962C8B-B14F-4D97-AF65-F5344CB8AC3E}">
        <p14:creationId xmlns:p14="http://schemas.microsoft.com/office/powerpoint/2010/main" val="28102366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S initiating NORC (one year grant) jan 23 right upper.jpg"/>
          <p:cNvPicPr>
            <a:picLocks noChangeAspect="1"/>
          </p:cNvPicPr>
          <p:nvPr/>
        </p:nvPicPr>
        <p:blipFill>
          <a:blip r:embed="rId3"/>
          <a:stretch>
            <a:fillRect/>
          </a:stretch>
        </p:blipFill>
        <p:spPr>
          <a:xfrm>
            <a:off x="409434" y="1097743"/>
            <a:ext cx="13090476" cy="4989159"/>
          </a:xfrm>
          <a:prstGeom prst="rect">
            <a:avLst/>
          </a:prstGeom>
        </p:spPr>
      </p:pic>
      <p:sp>
        <p:nvSpPr>
          <p:cNvPr id="5" name="Title 1"/>
          <p:cNvSpPr txBox="1">
            <a:spLocks/>
          </p:cNvSpPr>
          <p:nvPr/>
        </p:nvSpPr>
        <p:spPr>
          <a:xfrm>
            <a:off x="177421" y="177425"/>
            <a:ext cx="8229600" cy="66833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Geneva" charset="-128"/>
                <a:cs typeface="Geneva" charset="-128"/>
              </a:rPr>
              <a:t>Example:</a:t>
            </a:r>
            <a:r>
              <a:rPr kumimoji="0" lang="en-US" sz="2800" b="1" i="0" u="none" strike="noStrike" kern="0" cap="none" spc="0" normalizeH="0" noProof="0" dirty="0" smtClean="0">
                <a:ln>
                  <a:noFill/>
                </a:ln>
                <a:solidFill>
                  <a:schemeClr val="bg1"/>
                </a:solidFill>
                <a:effectLst/>
                <a:uLnTx/>
                <a:uFillTx/>
                <a:latin typeface="+mj-lt"/>
                <a:ea typeface="Geneva" charset="-128"/>
                <a:cs typeface="Geneva" charset="-128"/>
              </a:rPr>
              <a:t> </a:t>
            </a:r>
            <a:r>
              <a:rPr kumimoji="0" lang="en-US" sz="2800" b="1" i="0" u="none" strike="noStrike" kern="0" cap="none" spc="0" normalizeH="0" baseline="0" noProof="0" dirty="0" smtClean="0">
                <a:ln>
                  <a:noFill/>
                </a:ln>
                <a:solidFill>
                  <a:schemeClr val="bg1"/>
                </a:solidFill>
                <a:effectLst/>
                <a:uLnTx/>
                <a:uFillTx/>
                <a:latin typeface="+mj-lt"/>
                <a:ea typeface="Geneva" charset="-128"/>
                <a:cs typeface="Geneva" charset="-128"/>
              </a:rPr>
              <a:t>Ripple Effect Map of the Naturally Occurring Retirement Communities Collaborative</a:t>
            </a:r>
          </a:p>
        </p:txBody>
      </p:sp>
    </p:spTree>
    <p:extLst>
      <p:ext uri="{BB962C8B-B14F-4D97-AF65-F5344CB8AC3E}">
        <p14:creationId xmlns:p14="http://schemas.microsoft.com/office/powerpoint/2010/main" val="28102366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llscreen capture 3262012 112043 AM.jpg"/>
          <p:cNvPicPr>
            <a:picLocks noChangeAspect="1"/>
          </p:cNvPicPr>
          <p:nvPr/>
        </p:nvPicPr>
        <p:blipFill>
          <a:blip r:embed="rId3"/>
          <a:stretch>
            <a:fillRect/>
          </a:stretch>
        </p:blipFill>
        <p:spPr>
          <a:xfrm>
            <a:off x="-2054369" y="1228303"/>
            <a:ext cx="12999727" cy="4899545"/>
          </a:xfrm>
          <a:prstGeom prst="rect">
            <a:avLst/>
          </a:prstGeom>
        </p:spPr>
      </p:pic>
      <p:sp>
        <p:nvSpPr>
          <p:cNvPr id="13314" name="Title 1"/>
          <p:cNvSpPr>
            <a:spLocks noGrp="1"/>
          </p:cNvSpPr>
          <p:nvPr>
            <p:ph type="title"/>
          </p:nvPr>
        </p:nvSpPr>
        <p:spPr>
          <a:xfrm>
            <a:off x="416257" y="203388"/>
            <a:ext cx="8229600" cy="668338"/>
          </a:xfrm>
        </p:spPr>
        <p:txBody>
          <a:bodyPr>
            <a:noAutofit/>
          </a:bodyPr>
          <a:lstStyle/>
          <a:p>
            <a:pPr eaLnBrk="1" hangingPunct="1">
              <a:defRPr/>
            </a:pPr>
            <a:r>
              <a:rPr lang="en-US" sz="3200" cap="none" dirty="0" smtClean="0"/>
              <a:t>Example: Ripple Effect Map of Hugo, MN Business Retention and Expansion program</a:t>
            </a:r>
          </a:p>
        </p:txBody>
      </p:sp>
    </p:spTree>
    <p:extLst>
      <p:ext uri="{BB962C8B-B14F-4D97-AF65-F5344CB8AC3E}">
        <p14:creationId xmlns:p14="http://schemas.microsoft.com/office/powerpoint/2010/main" val="349492222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745" y="321284"/>
            <a:ext cx="8229600" cy="668338"/>
          </a:xfrm>
        </p:spPr>
        <p:txBody>
          <a:bodyPr/>
          <a:lstStyle/>
          <a:p>
            <a:pPr algn="ctr"/>
            <a:r>
              <a:rPr lang="en-US" sz="3600" dirty="0" smtClean="0"/>
              <a:t>Ripple effect mapping</a:t>
            </a:r>
            <a:endParaRPr lang="en-US" sz="3600" dirty="0"/>
          </a:p>
        </p:txBody>
      </p:sp>
      <p:sp>
        <p:nvSpPr>
          <p:cNvPr id="7" name="Content Placeholder 6"/>
          <p:cNvSpPr>
            <a:spLocks noGrp="1"/>
          </p:cNvSpPr>
          <p:nvPr>
            <p:ph idx="1"/>
          </p:nvPr>
        </p:nvSpPr>
        <p:spPr>
          <a:xfrm>
            <a:off x="434050" y="959735"/>
            <a:ext cx="8466881" cy="6109365"/>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accent2"/>
                </a:solidFill>
              </a:rPr>
              <a:t>Cleaning, Coding, Analysis</a:t>
            </a:r>
          </a:p>
          <a:p>
            <a:pPr marL="457200" lvl="1" indent="-457200">
              <a:spcBef>
                <a:spcPts val="0"/>
              </a:spcBef>
              <a:spcAft>
                <a:spcPts val="600"/>
              </a:spcAft>
            </a:pPr>
            <a:r>
              <a:rPr lang="en-US" dirty="0" smtClean="0">
                <a:solidFill>
                  <a:schemeClr val="tx2"/>
                </a:solidFill>
              </a:rPr>
              <a:t>Organize map to better identify pathways or combine pathways</a:t>
            </a:r>
          </a:p>
          <a:p>
            <a:pPr marL="457200" lvl="1" indent="-457200">
              <a:spcBef>
                <a:spcPts val="0"/>
              </a:spcBef>
              <a:spcAft>
                <a:spcPts val="600"/>
              </a:spcAft>
            </a:pPr>
            <a:r>
              <a:rPr lang="en-US" dirty="0" smtClean="0">
                <a:solidFill>
                  <a:schemeClr val="tx2"/>
                </a:solidFill>
              </a:rPr>
              <a:t>Download data to Excel for coding</a:t>
            </a:r>
          </a:p>
          <a:p>
            <a:pPr marL="457200" lvl="1" indent="-457200">
              <a:spcBef>
                <a:spcPts val="0"/>
              </a:spcBef>
              <a:spcAft>
                <a:spcPts val="600"/>
              </a:spcAft>
            </a:pPr>
            <a:r>
              <a:rPr lang="en-US" dirty="0" smtClean="0">
                <a:solidFill>
                  <a:schemeClr val="tx2"/>
                </a:solidFill>
              </a:rPr>
              <a:t>Code using Community Capitals Framework and</a:t>
            </a:r>
            <a:br>
              <a:rPr lang="en-US" dirty="0" smtClean="0">
                <a:solidFill>
                  <a:schemeClr val="tx2"/>
                </a:solidFill>
              </a:rPr>
            </a:br>
            <a:r>
              <a:rPr lang="en-US" dirty="0" smtClean="0">
                <a:solidFill>
                  <a:schemeClr val="tx2"/>
                </a:solidFill>
              </a:rPr>
              <a:t>type of outcome</a:t>
            </a:r>
          </a:p>
          <a:p>
            <a:pPr marL="857250" lvl="2" indent="-457200">
              <a:spcBef>
                <a:spcPts val="0"/>
              </a:spcBef>
              <a:spcAft>
                <a:spcPts val="600"/>
              </a:spcAft>
            </a:pPr>
            <a:r>
              <a:rPr lang="en-US" dirty="0" smtClean="0">
                <a:solidFill>
                  <a:schemeClr val="tx2"/>
                </a:solidFill>
              </a:rPr>
              <a:t>KASA = something learned</a:t>
            </a:r>
          </a:p>
          <a:p>
            <a:pPr marL="857250" lvl="2" indent="-457200">
              <a:spcBef>
                <a:spcPts val="0"/>
              </a:spcBef>
              <a:spcAft>
                <a:spcPts val="600"/>
              </a:spcAft>
            </a:pPr>
            <a:r>
              <a:rPr lang="en-US" dirty="0" smtClean="0">
                <a:solidFill>
                  <a:schemeClr val="tx2"/>
                </a:solidFill>
              </a:rPr>
              <a:t>Behavior change = action taken</a:t>
            </a:r>
          </a:p>
          <a:p>
            <a:pPr marL="857250" lvl="2" indent="-457200">
              <a:spcBef>
                <a:spcPts val="0"/>
              </a:spcBef>
              <a:spcAft>
                <a:spcPts val="600"/>
              </a:spcAft>
            </a:pPr>
            <a:r>
              <a:rPr lang="en-US" dirty="0" smtClean="0">
                <a:solidFill>
                  <a:schemeClr val="tx2"/>
                </a:solidFill>
              </a:rPr>
              <a:t>Impact = change in system</a:t>
            </a:r>
          </a:p>
          <a:p>
            <a:pPr marL="457200" lvl="1" indent="-457200">
              <a:spcBef>
                <a:spcPts val="0"/>
              </a:spcBef>
              <a:spcAft>
                <a:spcPts val="600"/>
              </a:spcAft>
            </a:pPr>
            <a:r>
              <a:rPr lang="en-US" dirty="0" smtClean="0">
                <a:solidFill>
                  <a:schemeClr val="tx2"/>
                </a:solidFill>
              </a:rPr>
              <a:t>Follow-up interviews if more clarity is needed</a:t>
            </a:r>
          </a:p>
          <a:p>
            <a:pPr marL="457200" lvl="1" indent="-457200">
              <a:spcBef>
                <a:spcPts val="0"/>
              </a:spcBef>
              <a:spcAft>
                <a:spcPts val="600"/>
              </a:spcAft>
            </a:pPr>
            <a:endParaRPr lang="en-US" dirty="0" smtClean="0">
              <a:solidFill>
                <a:schemeClr val="tx2"/>
              </a:solidFill>
            </a:endParaRPr>
          </a:p>
          <a:p>
            <a:pPr marL="0" lvl="1">
              <a:spcBef>
                <a:spcPts val="0"/>
              </a:spcBef>
              <a:spcAft>
                <a:spcPts val="600"/>
              </a:spcAft>
            </a:pPr>
            <a:endParaRPr lang="en-US" sz="3200" b="1" dirty="0" smtClean="0">
              <a:solidFill>
                <a:schemeClr val="tx2"/>
              </a:solidFill>
            </a:endParaRP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p:cNvSpPr txBox="1">
            <a:spLocks/>
          </p:cNvSpPr>
          <p:nvPr/>
        </p:nvSpPr>
        <p:spPr>
          <a:xfrm>
            <a:off x="416257" y="203388"/>
            <a:ext cx="8229600" cy="66833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Geneva" charset="-128"/>
                <a:cs typeface="Geneva" charset="-128"/>
              </a:rPr>
              <a:t>The Community Capitals</a:t>
            </a:r>
            <a:r>
              <a:rPr kumimoji="0" lang="en-US" sz="3200" b="1" i="0" u="none" strike="noStrike" kern="0" cap="none" spc="0" normalizeH="0" noProof="0" dirty="0" smtClean="0">
                <a:ln>
                  <a:noFill/>
                </a:ln>
                <a:solidFill>
                  <a:schemeClr val="bg1"/>
                </a:solidFill>
                <a:effectLst/>
                <a:uLnTx/>
                <a:uFillTx/>
                <a:latin typeface="+mj-lt"/>
                <a:ea typeface="Geneva" charset="-128"/>
                <a:cs typeface="Geneva" charset="-128"/>
              </a:rPr>
              <a:t> Framework</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kern="0" baseline="0" dirty="0" smtClean="0">
                <a:solidFill>
                  <a:schemeClr val="bg1"/>
                </a:solidFill>
                <a:latin typeface="+mj-lt"/>
                <a:cs typeface="Geneva" charset="-128"/>
              </a:rPr>
              <a:t>(Emery and Flora, 2008</a:t>
            </a:r>
            <a:r>
              <a:rPr lang="en-US" sz="2000" b="1" kern="0" dirty="0" smtClean="0">
                <a:solidFill>
                  <a:schemeClr val="bg1"/>
                </a:solidFill>
                <a:latin typeface="+mj-lt"/>
                <a:cs typeface="Geneva" charset="-128"/>
              </a:rPr>
              <a:t>)</a:t>
            </a:r>
            <a:endParaRPr kumimoji="0" lang="en-US" sz="2000" b="1" i="0" u="none" strike="noStrike" kern="0" cap="none" spc="0" normalizeH="0" baseline="0" noProof="0" dirty="0" smtClean="0">
              <a:ln>
                <a:noFill/>
              </a:ln>
              <a:solidFill>
                <a:schemeClr val="bg1"/>
              </a:solidFill>
              <a:effectLst/>
              <a:uLnTx/>
              <a:uFillTx/>
              <a:latin typeface="+mj-lt"/>
              <a:ea typeface="Geneva" charset="-128"/>
              <a:cs typeface="Geneva"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29" y="1064525"/>
            <a:ext cx="7959185" cy="570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4373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745" y="321284"/>
            <a:ext cx="8229600" cy="668338"/>
          </a:xfrm>
        </p:spPr>
        <p:txBody>
          <a:bodyPr/>
          <a:lstStyle/>
          <a:p>
            <a:pPr algn="ctr"/>
            <a:r>
              <a:rPr lang="en-US" sz="3600" dirty="0" smtClean="0"/>
              <a:t>Ripple effect mapping</a:t>
            </a:r>
            <a:endParaRPr lang="en-US" sz="3600" dirty="0"/>
          </a:p>
        </p:txBody>
      </p:sp>
      <p:sp>
        <p:nvSpPr>
          <p:cNvPr id="7" name="Content Placeholder 6"/>
          <p:cNvSpPr>
            <a:spLocks noGrp="1"/>
          </p:cNvSpPr>
          <p:nvPr>
            <p:ph idx="1"/>
          </p:nvPr>
        </p:nvSpPr>
        <p:spPr>
          <a:xfrm>
            <a:off x="416858" y="2626277"/>
            <a:ext cx="8466881" cy="1246495"/>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tx2"/>
                </a:solidFill>
              </a:rPr>
              <a:t>Coding Demonstration</a:t>
            </a:r>
          </a:p>
          <a:p>
            <a:pPr marL="685800" lvl="2">
              <a:spcBef>
                <a:spcPts val="0"/>
              </a:spcBef>
              <a:spcAft>
                <a:spcPts val="600"/>
              </a:spcAft>
            </a:pPr>
            <a:endParaRPr lang="en-US" dirty="0" smtClean="0">
              <a:solidFill>
                <a:schemeClr val="tx2"/>
              </a:solidFill>
            </a:endParaRP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extLst>
      <p:ext uri="{BB962C8B-B14F-4D97-AF65-F5344CB8AC3E}">
        <p14:creationId xmlns:p14="http://schemas.microsoft.com/office/powerpoint/2010/main" val="214568047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2180" y="941702"/>
          <a:ext cx="8821821" cy="8140260"/>
        </p:xfrm>
        <a:graphic>
          <a:graphicData uri="http://schemas.openxmlformats.org/drawingml/2006/table">
            <a:tbl>
              <a:tblPr/>
              <a:tblGrid>
                <a:gridCol w="457260"/>
                <a:gridCol w="667341"/>
                <a:gridCol w="457260"/>
                <a:gridCol w="457260"/>
                <a:gridCol w="457260"/>
                <a:gridCol w="790680"/>
                <a:gridCol w="790680"/>
                <a:gridCol w="790680"/>
                <a:gridCol w="790680"/>
                <a:gridCol w="790680"/>
                <a:gridCol w="790680"/>
                <a:gridCol w="790680"/>
                <a:gridCol w="790680"/>
              </a:tblGrid>
              <a:tr h="1193778">
                <a:tc>
                  <a:txBody>
                    <a:bodyPr/>
                    <a:lstStyle/>
                    <a:p>
                      <a:pPr algn="l" fontAlgn="b"/>
                      <a:r>
                        <a:rPr lang="en-US" sz="1000" b="0" i="0" u="none" strike="noStrike" dirty="0">
                          <a:solidFill>
                            <a:srgbClr val="000000"/>
                          </a:solidFill>
                          <a:latin typeface="Calibri"/>
                        </a:rPr>
                        <a:t>First order (core outputs)</a:t>
                      </a:r>
                    </a:p>
                  </a:txBody>
                  <a:tcPr marL="5059" marR="5059" marT="5058" marB="0" anchor="b">
                    <a:lnL>
                      <a:noFill/>
                    </a:lnL>
                    <a:lnR>
                      <a:noFill/>
                    </a:lnR>
                    <a:lnT>
                      <a:noFill/>
                    </a:lnT>
                    <a:lnB>
                      <a:noFill/>
                    </a:lnB>
                  </a:tcPr>
                </a:tc>
                <a:tc>
                  <a:txBody>
                    <a:bodyPr/>
                    <a:lstStyle/>
                    <a:p>
                      <a:pPr algn="l" fontAlgn="b"/>
                      <a:r>
                        <a:rPr lang="en-US" sz="1000" b="0" i="0" u="none" strike="noStrike" dirty="0">
                          <a:solidFill>
                            <a:srgbClr val="000000"/>
                          </a:solidFill>
                          <a:latin typeface="Calibri"/>
                        </a:rPr>
                        <a:t>Second order ripples</a:t>
                      </a:r>
                    </a:p>
                  </a:txBody>
                  <a:tcPr marL="5059" marR="5059" marT="5058" marB="0" anchor="b">
                    <a:lnL>
                      <a:noFill/>
                    </a:lnL>
                    <a:lnR>
                      <a:noFill/>
                    </a:lnR>
                    <a:lnT>
                      <a:noFill/>
                    </a:lnT>
                    <a:lnB>
                      <a:noFill/>
                    </a:lnB>
                  </a:tcPr>
                </a:tc>
                <a:tc>
                  <a:txBody>
                    <a:bodyPr/>
                    <a:lstStyle/>
                    <a:p>
                      <a:pPr algn="l" fontAlgn="b"/>
                      <a:r>
                        <a:rPr lang="en-US" sz="1000" b="0" i="0" u="none" strike="noStrike" dirty="0">
                          <a:solidFill>
                            <a:srgbClr val="000000"/>
                          </a:solidFill>
                          <a:latin typeface="Calibri"/>
                        </a:rPr>
                        <a:t>Third order</a:t>
                      </a:r>
                    </a:p>
                  </a:txBody>
                  <a:tcPr marL="5059" marR="5059" marT="5058" marB="0" anchor="b">
                    <a:lnL>
                      <a:noFill/>
                    </a:lnL>
                    <a:lnR>
                      <a:noFill/>
                    </a:lnR>
                    <a:lnT>
                      <a:noFill/>
                    </a:lnT>
                    <a:lnB>
                      <a:noFill/>
                    </a:lnB>
                  </a:tcPr>
                </a:tc>
                <a:tc>
                  <a:txBody>
                    <a:bodyPr/>
                    <a:lstStyle/>
                    <a:p>
                      <a:pPr algn="l" fontAlgn="b"/>
                      <a:r>
                        <a:rPr lang="en-US" sz="1000" b="0" i="0" u="none" strike="noStrike" dirty="0">
                          <a:solidFill>
                            <a:srgbClr val="000000"/>
                          </a:solidFill>
                          <a:latin typeface="Calibri"/>
                        </a:rPr>
                        <a:t>Fourth order</a:t>
                      </a:r>
                    </a:p>
                  </a:txBody>
                  <a:tcPr marL="5059" marR="5059" marT="5058"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Human capital effects (knowledge and behavior change)</a:t>
                      </a: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Social capital effects</a:t>
                      </a: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Civic  effects</a:t>
                      </a: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Financial effects</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Built capital effects</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Health, Food and Nutrition Effects</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Cultural effects</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Natural environment effects</a:t>
                      </a:r>
                    </a:p>
                  </a:txBody>
                  <a:tcPr marL="5059" marR="5059" marT="5058" marB="0" anchor="b">
                    <a:lnL>
                      <a:noFill/>
                    </a:lnL>
                    <a:lnR>
                      <a:noFill/>
                    </a:lnR>
                    <a:lnT>
                      <a:noFill/>
                    </a:lnT>
                    <a:lnB>
                      <a:noFill/>
                    </a:lnB>
                  </a:tcPr>
                </a:tc>
              </a:tr>
              <a:tr h="302238">
                <a:tc gridSpan="3">
                  <a:txBody>
                    <a:bodyPr/>
                    <a:lstStyle/>
                    <a:p>
                      <a:pPr algn="l" fontAlgn="b"/>
                      <a:r>
                        <a:rPr lang="en-US" sz="1000" b="0" i="0" u="none" strike="noStrike">
                          <a:solidFill>
                            <a:srgbClr val="000000"/>
                          </a:solidFill>
                          <a:latin typeface="Calibri"/>
                        </a:rPr>
                        <a:t>Market the City of Hugo</a:t>
                      </a:r>
                    </a:p>
                  </a:txBody>
                  <a:tcPr marL="5059" marR="5059" marT="5058"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l"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City identity workshop -</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r>
              <a:tr h="59941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dirty="0">
                          <a:solidFill>
                            <a:srgbClr val="000000"/>
                          </a:solidFill>
                          <a:latin typeface="Calibri"/>
                        </a:rPr>
                        <a:t>How to attract residents and biz (</a:t>
                      </a:r>
                      <a:r>
                        <a:rPr lang="en-US" sz="1000" b="0" i="0" u="none" strike="noStrike" dirty="0" err="1">
                          <a:solidFill>
                            <a:srgbClr val="000000"/>
                          </a:solidFill>
                          <a:latin typeface="Calibri"/>
                        </a:rPr>
                        <a:t>coninuing</a:t>
                      </a:r>
                      <a:r>
                        <a:rPr lang="en-US" sz="1000" b="0" i="0" u="none" strike="noStrike" dirty="0">
                          <a:solidFill>
                            <a:srgbClr val="000000"/>
                          </a:solidFill>
                          <a:latin typeface="Calibri"/>
                        </a:rPr>
                        <a:t> work)</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Have identified key attributes about the City</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2238">
                <a:tc gridSpan="5">
                  <a:txBody>
                    <a:bodyPr/>
                    <a:lstStyle/>
                    <a:p>
                      <a:pPr algn="l" fontAlgn="b"/>
                      <a:r>
                        <a:rPr lang="en-US" sz="1000" b="0" i="0" u="none" strike="noStrike">
                          <a:solidFill>
                            <a:srgbClr val="000000"/>
                          </a:solidFill>
                          <a:latin typeface="Calibri"/>
                        </a:rPr>
                        <a:t>Create, Coordinate, and Encourage Events</a:t>
                      </a:r>
                    </a:p>
                  </a:txBody>
                  <a:tcPr marL="5059" marR="5059" marT="5058"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New position at City for park &amp; rec. planning</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dirty="0">
                          <a:solidFill>
                            <a:srgbClr val="000000"/>
                          </a:solidFill>
                          <a:latin typeface="Calibri"/>
                        </a:rPr>
                        <a:t>X</a:t>
                      </a:r>
                    </a:p>
                  </a:txBody>
                  <a:tcPr marL="5059" marR="5059" marT="5058" marB="0" anchor="b">
                    <a:lnL>
                      <a:noFill/>
                    </a:lnL>
                    <a:lnR>
                      <a:noFill/>
                    </a:lnR>
                    <a:lnT>
                      <a:noFill/>
                    </a:lnT>
                    <a:lnB>
                      <a:noFill/>
                    </a:lnB>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~10 new recreation programs</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Hanifl Fields attracted over 20,000 kids</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Entrepreneurial Bootcamp</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Businesses have used City resources</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Provide promotion opps. for biz</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Coupons at football tourney</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9858">
                <a:tc gridSpan="4">
                  <a:txBody>
                    <a:bodyPr/>
                    <a:lstStyle/>
                    <a:p>
                      <a:pPr algn="l" fontAlgn="b"/>
                      <a:r>
                        <a:rPr lang="en-US" sz="1000" b="0" i="0" u="none" strike="noStrike">
                          <a:solidFill>
                            <a:srgbClr val="000000"/>
                          </a:solidFill>
                          <a:latin typeface="Calibri"/>
                        </a:rPr>
                        <a:t>Host Business and Breakfast Workshops</a:t>
                      </a:r>
                    </a:p>
                  </a:txBody>
                  <a:tcPr marL="5059" marR="5059" marT="5058"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5 business breakfasts were held</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2">
                  <a:txBody>
                    <a:bodyPr/>
                    <a:lstStyle/>
                    <a:p>
                      <a:pPr algn="l" fontAlgn="b"/>
                      <a:r>
                        <a:rPr lang="en-US" sz="1000" b="0" i="0" u="none" strike="noStrike">
                          <a:solidFill>
                            <a:srgbClr val="000000"/>
                          </a:solidFill>
                          <a:latin typeface="Calibri"/>
                        </a:rPr>
                        <a:t>70-80 attendees</a:t>
                      </a:r>
                    </a:p>
                  </a:txBody>
                  <a:tcPr marL="5059" marR="5059" marT="5058"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45082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3">
                  <a:txBody>
                    <a:bodyPr/>
                    <a:lstStyle/>
                    <a:p>
                      <a:pPr algn="l" fontAlgn="b"/>
                      <a:r>
                        <a:rPr lang="en-US" sz="1000" b="0" i="0" u="none" strike="noStrike">
                          <a:solidFill>
                            <a:srgbClr val="000000"/>
                          </a:solidFill>
                          <a:latin typeface="Calibri"/>
                        </a:rPr>
                        <a:t>Lots of business networking</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9858">
                <a:tc gridSpan="6">
                  <a:txBody>
                    <a:bodyPr/>
                    <a:lstStyle/>
                    <a:p>
                      <a:pPr algn="l" fontAlgn="b"/>
                      <a:r>
                        <a:rPr lang="en-US" sz="1000" b="0" i="0" u="none" strike="noStrike">
                          <a:solidFill>
                            <a:srgbClr val="000000"/>
                          </a:solidFill>
                          <a:latin typeface="Calibri"/>
                        </a:rPr>
                        <a:t>Address Highway 61 Access Issues and Improve Downtown Hugo</a:t>
                      </a:r>
                    </a:p>
                  </a:txBody>
                  <a:tcPr marL="5059" marR="5059" marT="5058"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 </a:t>
                      </a:r>
                    </a:p>
                  </a:txBody>
                  <a:tcPr marL="5059" marR="5059" marT="5058"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 </a:t>
                      </a:r>
                    </a:p>
                  </a:txBody>
                  <a:tcPr marL="5059" marR="5059" marT="5058" marB="0" anchor="b">
                    <a:lnL>
                      <a:noFill/>
                    </a:lnL>
                    <a:lnR>
                      <a:noFill/>
                    </a:lnR>
                    <a:lnT>
                      <a:noFill/>
                    </a:lnT>
                    <a:lnB>
                      <a:noFill/>
                    </a:lnB>
                    <a:solidFill>
                      <a:srgbClr val="FFFF00"/>
                    </a:solidFill>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Installed a traffic light at 61 and 147th</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r h="302238">
                <a:tc>
                  <a:txBody>
                    <a:bodyPr/>
                    <a:lstStyle/>
                    <a:p>
                      <a:pPr algn="l"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gridSpan="4">
                  <a:txBody>
                    <a:bodyPr/>
                    <a:lstStyle/>
                    <a:p>
                      <a:pPr algn="l" fontAlgn="b"/>
                      <a:r>
                        <a:rPr lang="en-US" sz="1000" b="0" i="0" u="none" strike="noStrike">
                          <a:solidFill>
                            <a:srgbClr val="000000"/>
                          </a:solidFill>
                          <a:latin typeface="Calibri"/>
                        </a:rPr>
                        <a:t>Removed 4 blighted bldgs on 61</a:t>
                      </a:r>
                    </a:p>
                  </a:txBody>
                  <a:tcPr marL="5059" marR="5059" marT="505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r>
                        <a:rPr lang="en-US" sz="1000" b="0" i="0" u="none" strike="noStrike">
                          <a:solidFill>
                            <a:srgbClr val="000000"/>
                          </a:solidFill>
                          <a:latin typeface="Calibri"/>
                        </a:rPr>
                        <a:t>X</a:t>
                      </a: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5059" marR="5059" marT="505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5059" marR="5059" marT="5058" marB="0" anchor="b">
                    <a:lnL>
                      <a:noFill/>
                    </a:lnL>
                    <a:lnR>
                      <a:noFill/>
                    </a:lnR>
                    <a:lnT>
                      <a:noFill/>
                    </a:lnT>
                    <a:lnB>
                      <a:noFill/>
                    </a:lnB>
                  </a:tcPr>
                </a:tc>
              </a:tr>
            </a:tbl>
          </a:graphicData>
        </a:graphic>
      </p:graphicFrame>
      <p:sp>
        <p:nvSpPr>
          <p:cNvPr id="4" name="Title 1"/>
          <p:cNvSpPr txBox="1">
            <a:spLocks/>
          </p:cNvSpPr>
          <p:nvPr/>
        </p:nvSpPr>
        <p:spPr>
          <a:xfrm>
            <a:off x="416257" y="203388"/>
            <a:ext cx="8229600" cy="66833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Geneva" charset="-128"/>
                <a:cs typeface="Geneva" charset="-128"/>
              </a:rPr>
              <a:t>Coding Example</a:t>
            </a:r>
          </a:p>
        </p:txBody>
      </p:sp>
    </p:spTree>
    <p:extLst>
      <p:ext uri="{BB962C8B-B14F-4D97-AF65-F5344CB8AC3E}">
        <p14:creationId xmlns:p14="http://schemas.microsoft.com/office/powerpoint/2010/main" val="222885485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6257" y="203388"/>
            <a:ext cx="8229600" cy="668338"/>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Geneva" charset="-128"/>
                <a:cs typeface="Geneva" charset="-128"/>
              </a:rPr>
              <a:t>Reporting Example (Hugo BR&amp;E</a:t>
            </a:r>
            <a:r>
              <a:rPr kumimoji="0" lang="en-US" sz="3600" b="1" i="0" u="none" strike="noStrike" kern="0" cap="none" spc="0" normalizeH="0" noProof="0" dirty="0" smtClean="0">
                <a:ln>
                  <a:noFill/>
                </a:ln>
                <a:solidFill>
                  <a:schemeClr val="bg1"/>
                </a:solidFill>
                <a:effectLst/>
                <a:uLnTx/>
                <a:uFillTx/>
                <a:latin typeface="+mj-lt"/>
                <a:ea typeface="Geneva" charset="-128"/>
                <a:cs typeface="Geneva" charset="-128"/>
              </a:rPr>
              <a:t> program)</a:t>
            </a:r>
            <a:endParaRPr kumimoji="0" lang="en-US" sz="3600" b="1" i="0" u="none" strike="noStrike" kern="0" cap="none" spc="0" normalizeH="0" baseline="0" noProof="0" dirty="0" smtClean="0">
              <a:ln>
                <a:noFill/>
              </a:ln>
              <a:solidFill>
                <a:schemeClr val="bg1"/>
              </a:solidFill>
              <a:effectLst/>
              <a:uLnTx/>
              <a:uFillTx/>
              <a:latin typeface="+mj-lt"/>
              <a:ea typeface="Geneva" charset="-128"/>
              <a:cs typeface="Geneva" charset="-128"/>
            </a:endParaRPr>
          </a:p>
        </p:txBody>
      </p:sp>
      <p:graphicFrame>
        <p:nvGraphicFramePr>
          <p:cNvPr id="5" name="Table 4"/>
          <p:cNvGraphicFramePr>
            <a:graphicFrameLocks noGrp="1"/>
          </p:cNvGraphicFramePr>
          <p:nvPr/>
        </p:nvGraphicFramePr>
        <p:xfrm>
          <a:off x="327547" y="1050880"/>
          <a:ext cx="8502555" cy="4877994"/>
        </p:xfrm>
        <a:graphic>
          <a:graphicData uri="http://schemas.openxmlformats.org/drawingml/2006/table">
            <a:tbl>
              <a:tblPr>
                <a:tableStyleId>{775DCB02-9BB8-47FD-8907-85C794F793BA}</a:tableStyleId>
              </a:tblPr>
              <a:tblGrid>
                <a:gridCol w="1414594"/>
                <a:gridCol w="2039003"/>
                <a:gridCol w="1151275"/>
                <a:gridCol w="957082"/>
                <a:gridCol w="2940601"/>
              </a:tblGrid>
              <a:tr h="503875">
                <a:tc>
                  <a:txBody>
                    <a:bodyPr/>
                    <a:lstStyle/>
                    <a:p>
                      <a:pPr algn="ctr" fontAlgn="b"/>
                      <a:r>
                        <a:rPr lang="en-US" sz="1400" b="1" u="none" strike="noStrike" dirty="0">
                          <a:solidFill>
                            <a:schemeClr val="bg1">
                              <a:lumMod val="50000"/>
                            </a:schemeClr>
                          </a:solidFill>
                          <a:latin typeface="Arial Narrow" pitchFamily="34" charset="0"/>
                        </a:rPr>
                        <a:t>Category of Community Program Effects</a:t>
                      </a:r>
                      <a:endParaRPr lang="en-US" sz="1400" b="1" i="0" u="none" strike="noStrike" dirty="0">
                        <a:solidFill>
                          <a:schemeClr val="bg1">
                            <a:lumMod val="50000"/>
                          </a:schemeClr>
                        </a:solidFill>
                        <a:latin typeface="Arial Narrow" pitchFamily="34" charset="0"/>
                      </a:endParaRPr>
                    </a:p>
                  </a:txBody>
                  <a:tcPr marL="5279" marR="5279" marT="5279" marB="0" anchor="b"/>
                </a:tc>
                <a:tc>
                  <a:txBody>
                    <a:bodyPr/>
                    <a:lstStyle/>
                    <a:p>
                      <a:pPr algn="ctr" fontAlgn="b"/>
                      <a:r>
                        <a:rPr lang="en-US" sz="1400" b="1" u="none" strike="noStrike" dirty="0">
                          <a:solidFill>
                            <a:schemeClr val="bg1">
                              <a:lumMod val="50000"/>
                            </a:schemeClr>
                          </a:solidFill>
                          <a:latin typeface="Arial Narrow" pitchFamily="34" charset="0"/>
                        </a:rPr>
                        <a:t>Definitions of Categories</a:t>
                      </a:r>
                      <a:endParaRPr lang="en-US" sz="1400" b="1" i="0" u="none" strike="noStrike" dirty="0">
                        <a:solidFill>
                          <a:schemeClr val="bg1">
                            <a:lumMod val="50000"/>
                          </a:schemeClr>
                        </a:solidFill>
                        <a:latin typeface="Arial Narrow" pitchFamily="34" charset="0"/>
                      </a:endParaRPr>
                    </a:p>
                  </a:txBody>
                  <a:tcPr marL="5279" marR="5279" marT="5279" marB="0" anchor="b"/>
                </a:tc>
                <a:tc>
                  <a:txBody>
                    <a:bodyPr/>
                    <a:lstStyle/>
                    <a:p>
                      <a:pPr algn="ctr" fontAlgn="b"/>
                      <a:r>
                        <a:rPr lang="en-US" sz="1400" b="1" u="none" strike="noStrike" dirty="0">
                          <a:solidFill>
                            <a:schemeClr val="bg1">
                              <a:lumMod val="50000"/>
                            </a:schemeClr>
                          </a:solidFill>
                          <a:latin typeface="Arial Narrow" pitchFamily="34" charset="0"/>
                        </a:rPr>
                        <a:t>Count of reported effects </a:t>
                      </a:r>
                      <a:r>
                        <a:rPr lang="en-US" sz="1200" b="1" u="none" strike="noStrike" dirty="0">
                          <a:solidFill>
                            <a:schemeClr val="bg1">
                              <a:lumMod val="50000"/>
                            </a:schemeClr>
                          </a:solidFill>
                          <a:latin typeface="Arial Narrow" pitchFamily="34" charset="0"/>
                        </a:rPr>
                        <a:t>(out of a total of 41 effects reported)</a:t>
                      </a:r>
                      <a:endParaRPr lang="en-US" sz="1200" b="1" i="0" u="none" strike="noStrike" dirty="0">
                        <a:solidFill>
                          <a:schemeClr val="bg1">
                            <a:lumMod val="50000"/>
                          </a:schemeClr>
                        </a:solidFill>
                        <a:latin typeface="Arial Narrow" pitchFamily="34" charset="0"/>
                      </a:endParaRPr>
                    </a:p>
                  </a:txBody>
                  <a:tcPr marL="5279" marR="5279" marT="5279" marB="0" anchor="b"/>
                </a:tc>
                <a:tc>
                  <a:txBody>
                    <a:bodyPr/>
                    <a:lstStyle/>
                    <a:p>
                      <a:pPr algn="ctr" fontAlgn="b"/>
                      <a:r>
                        <a:rPr lang="en-US" sz="1400" b="1" u="none" strike="noStrike" dirty="0">
                          <a:solidFill>
                            <a:schemeClr val="bg1">
                              <a:lumMod val="50000"/>
                            </a:schemeClr>
                          </a:solidFill>
                          <a:latin typeface="Arial Narrow" pitchFamily="34" charset="0"/>
                        </a:rPr>
                        <a:t>Percent of reported effects </a:t>
                      </a:r>
                      <a:endParaRPr lang="en-US" sz="1400" b="1" i="0" u="none" strike="noStrike" dirty="0">
                        <a:solidFill>
                          <a:schemeClr val="bg1">
                            <a:lumMod val="50000"/>
                          </a:schemeClr>
                        </a:solidFill>
                        <a:latin typeface="Arial Narrow" pitchFamily="34" charset="0"/>
                      </a:endParaRPr>
                    </a:p>
                  </a:txBody>
                  <a:tcPr marL="5279" marR="5279" marT="5279" marB="0" anchor="b"/>
                </a:tc>
                <a:tc>
                  <a:txBody>
                    <a:bodyPr/>
                    <a:lstStyle/>
                    <a:p>
                      <a:pPr algn="ctr" fontAlgn="b"/>
                      <a:r>
                        <a:rPr lang="en-US" sz="1400" b="1" u="none" strike="noStrike" dirty="0">
                          <a:solidFill>
                            <a:schemeClr val="bg1">
                              <a:lumMod val="50000"/>
                            </a:schemeClr>
                          </a:solidFill>
                          <a:latin typeface="Arial Narrow" pitchFamily="34" charset="0"/>
                        </a:rPr>
                        <a:t>Examples</a:t>
                      </a:r>
                      <a:endParaRPr lang="en-US" sz="1400" b="1" i="0" u="none" strike="noStrike" dirty="0">
                        <a:solidFill>
                          <a:schemeClr val="bg1">
                            <a:lumMod val="50000"/>
                          </a:schemeClr>
                        </a:solidFill>
                        <a:latin typeface="Arial Narrow" pitchFamily="34" charset="0"/>
                      </a:endParaRPr>
                    </a:p>
                  </a:txBody>
                  <a:tcPr marL="5279" marR="5279" marT="5279" marB="0" anchor="b"/>
                </a:tc>
              </a:tr>
              <a:tr h="465115">
                <a:tc>
                  <a:txBody>
                    <a:bodyPr/>
                    <a:lstStyle/>
                    <a:p>
                      <a:pPr algn="l" fontAlgn="b"/>
                      <a:r>
                        <a:rPr lang="en-US" sz="1400" u="none" strike="noStrike" dirty="0" smtClean="0">
                          <a:solidFill>
                            <a:schemeClr val="bg1">
                              <a:lumMod val="50000"/>
                            </a:schemeClr>
                          </a:solidFill>
                          <a:latin typeface="Arial Narrow" pitchFamily="34" charset="0"/>
                        </a:rPr>
                        <a:t>Human capital effects </a:t>
                      </a:r>
                      <a:r>
                        <a:rPr lang="en-US" sz="1400" u="none" strike="noStrike" dirty="0">
                          <a:solidFill>
                            <a:schemeClr val="bg1">
                              <a:lumMod val="50000"/>
                            </a:schemeClr>
                          </a:solidFill>
                          <a:latin typeface="Arial Narrow" pitchFamily="34" charset="0"/>
                        </a:rPr>
                        <a:t>(knowledge and behavior change)</a:t>
                      </a:r>
                      <a:endParaRPr lang="en-US" sz="1400" b="0" i="0" u="none" strike="noStrike" dirty="0">
                        <a:solidFill>
                          <a:schemeClr val="bg1">
                            <a:lumMod val="50000"/>
                          </a:schemeClr>
                        </a:solidFill>
                        <a:latin typeface="Arial Narrow" pitchFamily="34" charset="0"/>
                      </a:endParaRPr>
                    </a:p>
                  </a:txBody>
                  <a:tcPr marR="5279" marT="5279" marB="0"/>
                </a:tc>
                <a:tc>
                  <a:txBody>
                    <a:bodyPr/>
                    <a:lstStyle/>
                    <a:p>
                      <a:pPr algn="l" fontAlgn="t"/>
                      <a:r>
                        <a:rPr lang="en-US" sz="1400" u="none" strike="noStrike" dirty="0">
                          <a:solidFill>
                            <a:schemeClr val="bg1">
                              <a:lumMod val="50000"/>
                            </a:schemeClr>
                          </a:solidFill>
                          <a:latin typeface="Arial Narrow" pitchFamily="34" charset="0"/>
                        </a:rPr>
                        <a:t>Changes in knowledge, attitudes, or skills among community members. </a:t>
                      </a:r>
                      <a:endParaRPr lang="en-US" sz="1400" b="0" i="0" u="none" strike="noStrike" dirty="0">
                        <a:solidFill>
                          <a:schemeClr val="bg1">
                            <a:lumMod val="50000"/>
                          </a:schemeClr>
                        </a:solidFill>
                        <a:latin typeface="Arial Narrow" pitchFamily="34" charset="0"/>
                      </a:endParaRPr>
                    </a:p>
                  </a:txBody>
                  <a:tcPr marR="5279" marT="5279" marB="0"/>
                </a:tc>
                <a:tc>
                  <a:txBody>
                    <a:bodyPr/>
                    <a:lstStyle/>
                    <a:p>
                      <a:pPr algn="ctr" fontAlgn="b"/>
                      <a:r>
                        <a:rPr lang="en-US" sz="1400" u="none" strike="noStrike" dirty="0">
                          <a:solidFill>
                            <a:schemeClr val="bg1">
                              <a:lumMod val="50000"/>
                            </a:schemeClr>
                          </a:solidFill>
                          <a:latin typeface="Arial Narrow" pitchFamily="34" charset="0"/>
                        </a:rPr>
                        <a:t>25</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ctr" fontAlgn="b"/>
                      <a:r>
                        <a:rPr lang="en-US" sz="1400" u="none" strike="noStrike" dirty="0">
                          <a:solidFill>
                            <a:schemeClr val="bg1">
                              <a:lumMod val="50000"/>
                            </a:schemeClr>
                          </a:solidFill>
                          <a:latin typeface="Arial Narrow" pitchFamily="34" charset="0"/>
                        </a:rPr>
                        <a:t>61.0%</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l" fontAlgn="b"/>
                      <a:r>
                        <a:rPr lang="en-US" sz="1400" u="none" strike="noStrike" dirty="0">
                          <a:solidFill>
                            <a:schemeClr val="bg1">
                              <a:lumMod val="50000"/>
                            </a:schemeClr>
                          </a:solidFill>
                          <a:latin typeface="Arial Narrow" pitchFamily="34" charset="0"/>
                        </a:rPr>
                        <a:t>1. Increased awareness of how many and what kind of businesses are in </a:t>
                      </a:r>
                      <a:r>
                        <a:rPr lang="en-US" sz="1400" u="none" strike="noStrike" dirty="0" smtClean="0">
                          <a:solidFill>
                            <a:schemeClr val="bg1">
                              <a:lumMod val="50000"/>
                            </a:schemeClr>
                          </a:solidFill>
                          <a:latin typeface="Arial Narrow" pitchFamily="34" charset="0"/>
                        </a:rPr>
                        <a:t>the </a:t>
                      </a:r>
                      <a:r>
                        <a:rPr lang="en-US" sz="1400" u="none" strike="noStrike" dirty="0">
                          <a:solidFill>
                            <a:schemeClr val="bg1">
                              <a:lumMod val="50000"/>
                            </a:schemeClr>
                          </a:solidFill>
                          <a:latin typeface="Arial Narrow" pitchFamily="34" charset="0"/>
                        </a:rPr>
                        <a:t>community 2. City staffers got to know businesses</a:t>
                      </a:r>
                      <a:endParaRPr lang="en-US" sz="1400" b="0" i="0" u="none" strike="noStrike" dirty="0">
                        <a:solidFill>
                          <a:schemeClr val="bg1">
                            <a:lumMod val="50000"/>
                          </a:schemeClr>
                        </a:solidFill>
                        <a:latin typeface="Arial Narrow" pitchFamily="34" charset="0"/>
                      </a:endParaRPr>
                    </a:p>
                  </a:txBody>
                  <a:tcPr marR="5279" marT="5279" marB="0"/>
                </a:tc>
              </a:tr>
              <a:tr h="465115">
                <a:tc>
                  <a:txBody>
                    <a:bodyPr/>
                    <a:lstStyle/>
                    <a:p>
                      <a:pPr algn="l" fontAlgn="b"/>
                      <a:r>
                        <a:rPr lang="en-US" sz="1400" u="none" strike="noStrike">
                          <a:solidFill>
                            <a:schemeClr val="bg1">
                              <a:lumMod val="50000"/>
                            </a:schemeClr>
                          </a:solidFill>
                          <a:latin typeface="Arial Narrow" pitchFamily="34" charset="0"/>
                        </a:rPr>
                        <a:t>Social capital effects</a:t>
                      </a:r>
                      <a:endParaRPr lang="en-US" sz="1400" b="0" i="0" u="none" strike="noStrike">
                        <a:solidFill>
                          <a:schemeClr val="bg1">
                            <a:lumMod val="50000"/>
                          </a:schemeClr>
                        </a:solidFill>
                        <a:latin typeface="Arial Narrow" pitchFamily="34" charset="0"/>
                      </a:endParaRPr>
                    </a:p>
                  </a:txBody>
                  <a:tcPr marR="5279" marT="5279" marB="0"/>
                </a:tc>
                <a:tc>
                  <a:txBody>
                    <a:bodyPr/>
                    <a:lstStyle/>
                    <a:p>
                      <a:pPr algn="l" fontAlgn="t"/>
                      <a:r>
                        <a:rPr lang="en-US" sz="1400" u="none" strike="noStrike">
                          <a:solidFill>
                            <a:schemeClr val="bg1">
                              <a:lumMod val="50000"/>
                            </a:schemeClr>
                          </a:solidFill>
                          <a:latin typeface="Arial Narrow" pitchFamily="34" charset="0"/>
                        </a:rPr>
                        <a:t>Strengthened or expanded connections among people, groups and organizations.   </a:t>
                      </a:r>
                      <a:endParaRPr lang="en-US" sz="1400" b="0" i="0" u="none" strike="noStrike">
                        <a:solidFill>
                          <a:schemeClr val="bg1">
                            <a:lumMod val="50000"/>
                          </a:schemeClr>
                        </a:solidFill>
                        <a:latin typeface="Arial Narrow" pitchFamily="34" charset="0"/>
                      </a:endParaRPr>
                    </a:p>
                  </a:txBody>
                  <a:tcPr marR="5279" marT="5279" marB="0"/>
                </a:tc>
                <a:tc>
                  <a:txBody>
                    <a:bodyPr/>
                    <a:lstStyle/>
                    <a:p>
                      <a:pPr algn="ctr" fontAlgn="b"/>
                      <a:r>
                        <a:rPr lang="en-US" sz="1400" u="none" strike="noStrike">
                          <a:solidFill>
                            <a:schemeClr val="bg1">
                              <a:lumMod val="50000"/>
                            </a:schemeClr>
                          </a:solidFill>
                          <a:latin typeface="Arial Narrow" pitchFamily="34" charset="0"/>
                        </a:rPr>
                        <a:t>12</a:t>
                      </a:r>
                      <a:endParaRPr lang="en-US" sz="1400" b="0" i="0" u="none" strike="noStrike">
                        <a:solidFill>
                          <a:schemeClr val="bg1">
                            <a:lumMod val="50000"/>
                          </a:schemeClr>
                        </a:solidFill>
                        <a:latin typeface="Arial Narrow" pitchFamily="34" charset="0"/>
                      </a:endParaRPr>
                    </a:p>
                  </a:txBody>
                  <a:tcPr marR="5279" marT="5279" marB="0" anchor="ctr"/>
                </a:tc>
                <a:tc>
                  <a:txBody>
                    <a:bodyPr/>
                    <a:lstStyle/>
                    <a:p>
                      <a:pPr algn="ctr" fontAlgn="b"/>
                      <a:r>
                        <a:rPr lang="en-US" sz="1400" u="none" strike="noStrike" dirty="0">
                          <a:solidFill>
                            <a:schemeClr val="bg1">
                              <a:lumMod val="50000"/>
                            </a:schemeClr>
                          </a:solidFill>
                          <a:latin typeface="Arial Narrow" pitchFamily="34" charset="0"/>
                        </a:rPr>
                        <a:t>29.3%</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l" fontAlgn="b"/>
                      <a:r>
                        <a:rPr lang="en-US" sz="1400" u="none" strike="noStrike" dirty="0">
                          <a:solidFill>
                            <a:schemeClr val="bg1">
                              <a:lumMod val="50000"/>
                            </a:schemeClr>
                          </a:solidFill>
                          <a:latin typeface="Arial Narrow" pitchFamily="34" charset="0"/>
                        </a:rPr>
                        <a:t>1. Hugo Business Association is gathering more often with a purpose. 2. City and business groups are interacting more.</a:t>
                      </a:r>
                      <a:endParaRPr lang="en-US" sz="1400" b="0" i="0" u="none" strike="noStrike" dirty="0">
                        <a:solidFill>
                          <a:schemeClr val="bg1">
                            <a:lumMod val="50000"/>
                          </a:schemeClr>
                        </a:solidFill>
                        <a:latin typeface="Arial Narrow" pitchFamily="34" charset="0"/>
                      </a:endParaRPr>
                    </a:p>
                  </a:txBody>
                  <a:tcPr marR="5279" marT="5279" marB="0"/>
                </a:tc>
              </a:tr>
              <a:tr h="620154">
                <a:tc>
                  <a:txBody>
                    <a:bodyPr/>
                    <a:lstStyle/>
                    <a:p>
                      <a:pPr algn="l" fontAlgn="b"/>
                      <a:r>
                        <a:rPr lang="en-US" sz="1400" u="none" strike="noStrike">
                          <a:solidFill>
                            <a:schemeClr val="bg1">
                              <a:lumMod val="50000"/>
                            </a:schemeClr>
                          </a:solidFill>
                          <a:latin typeface="Arial Narrow" pitchFamily="34" charset="0"/>
                        </a:rPr>
                        <a:t>Civic  effects (aka Political)</a:t>
                      </a:r>
                      <a:endParaRPr lang="en-US" sz="1400" b="0" i="0" u="none" strike="noStrike">
                        <a:solidFill>
                          <a:schemeClr val="bg1">
                            <a:lumMod val="50000"/>
                          </a:schemeClr>
                        </a:solidFill>
                        <a:latin typeface="Arial Narrow" pitchFamily="34" charset="0"/>
                      </a:endParaRPr>
                    </a:p>
                  </a:txBody>
                  <a:tcPr marR="5279" marT="5279" marB="0"/>
                </a:tc>
                <a:tc>
                  <a:txBody>
                    <a:bodyPr/>
                    <a:lstStyle/>
                    <a:p>
                      <a:pPr algn="l" fontAlgn="t"/>
                      <a:r>
                        <a:rPr lang="en-US" sz="1400" u="none" strike="noStrike">
                          <a:solidFill>
                            <a:schemeClr val="bg1">
                              <a:lumMod val="50000"/>
                            </a:schemeClr>
                          </a:solidFill>
                          <a:latin typeface="Arial Narrow" pitchFamily="34" charset="0"/>
                        </a:rPr>
                        <a:t>Increased ability of communities to access and mobilize public resources. </a:t>
                      </a:r>
                      <a:endParaRPr lang="en-US" sz="1400" b="0" i="0" u="none" strike="noStrike">
                        <a:solidFill>
                          <a:schemeClr val="bg1">
                            <a:lumMod val="50000"/>
                          </a:schemeClr>
                        </a:solidFill>
                        <a:latin typeface="Arial Narrow" pitchFamily="34" charset="0"/>
                      </a:endParaRPr>
                    </a:p>
                  </a:txBody>
                  <a:tcPr marR="5279" marT="5279" marB="0"/>
                </a:tc>
                <a:tc>
                  <a:txBody>
                    <a:bodyPr/>
                    <a:lstStyle/>
                    <a:p>
                      <a:pPr algn="ctr" fontAlgn="b"/>
                      <a:r>
                        <a:rPr lang="en-US" sz="1400" u="none" strike="noStrike">
                          <a:solidFill>
                            <a:schemeClr val="bg1">
                              <a:lumMod val="50000"/>
                            </a:schemeClr>
                          </a:solidFill>
                          <a:latin typeface="Arial Narrow" pitchFamily="34" charset="0"/>
                        </a:rPr>
                        <a:t>20</a:t>
                      </a:r>
                      <a:endParaRPr lang="en-US" sz="1400" b="0" i="0" u="none" strike="noStrike">
                        <a:solidFill>
                          <a:schemeClr val="bg1">
                            <a:lumMod val="50000"/>
                          </a:schemeClr>
                        </a:solidFill>
                        <a:latin typeface="Arial Narrow" pitchFamily="34" charset="0"/>
                      </a:endParaRPr>
                    </a:p>
                  </a:txBody>
                  <a:tcPr marR="5279" marT="5279" marB="0" anchor="ctr"/>
                </a:tc>
                <a:tc>
                  <a:txBody>
                    <a:bodyPr/>
                    <a:lstStyle/>
                    <a:p>
                      <a:pPr algn="ctr" fontAlgn="b"/>
                      <a:r>
                        <a:rPr lang="en-US" sz="1400" u="none" strike="noStrike" dirty="0">
                          <a:solidFill>
                            <a:schemeClr val="bg1">
                              <a:lumMod val="50000"/>
                            </a:schemeClr>
                          </a:solidFill>
                          <a:latin typeface="Arial Narrow" pitchFamily="34" charset="0"/>
                        </a:rPr>
                        <a:t>48.8%</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l" fontAlgn="b"/>
                      <a:r>
                        <a:rPr lang="en-US" sz="1400" u="none" strike="noStrike" dirty="0">
                          <a:solidFill>
                            <a:schemeClr val="bg1">
                              <a:lumMod val="50000"/>
                            </a:schemeClr>
                          </a:solidFill>
                          <a:latin typeface="Arial Narrow" pitchFamily="34" charset="0"/>
                        </a:rPr>
                        <a:t>1. Created and filled a park &amp; recreation planning position 2. City is still using  a biz resource guide that was created in the BR&amp;E program to assist businesses. </a:t>
                      </a:r>
                      <a:endParaRPr lang="en-US" sz="1400" b="0" i="0" u="none" strike="noStrike" dirty="0">
                        <a:solidFill>
                          <a:schemeClr val="bg1">
                            <a:lumMod val="50000"/>
                          </a:schemeClr>
                        </a:solidFill>
                        <a:latin typeface="Arial Narrow" pitchFamily="34" charset="0"/>
                      </a:endParaRPr>
                    </a:p>
                  </a:txBody>
                  <a:tcPr marR="5279" marT="5279" marB="0"/>
                </a:tc>
              </a:tr>
              <a:tr h="620154">
                <a:tc>
                  <a:txBody>
                    <a:bodyPr/>
                    <a:lstStyle/>
                    <a:p>
                      <a:pPr algn="l" fontAlgn="b"/>
                      <a:r>
                        <a:rPr lang="en-US" sz="1400" u="none" strike="noStrike">
                          <a:solidFill>
                            <a:schemeClr val="bg1">
                              <a:lumMod val="50000"/>
                            </a:schemeClr>
                          </a:solidFill>
                          <a:latin typeface="Arial Narrow" pitchFamily="34" charset="0"/>
                        </a:rPr>
                        <a:t>Financial effects</a:t>
                      </a:r>
                      <a:endParaRPr lang="en-US" sz="1400" b="0" i="0" u="none" strike="noStrike">
                        <a:solidFill>
                          <a:schemeClr val="bg1">
                            <a:lumMod val="50000"/>
                          </a:schemeClr>
                        </a:solidFill>
                        <a:latin typeface="Arial Narrow" pitchFamily="34" charset="0"/>
                      </a:endParaRPr>
                    </a:p>
                  </a:txBody>
                  <a:tcPr marR="5279" marT="5279" marB="0"/>
                </a:tc>
                <a:tc>
                  <a:txBody>
                    <a:bodyPr/>
                    <a:lstStyle/>
                    <a:p>
                      <a:pPr algn="l" fontAlgn="t"/>
                      <a:r>
                        <a:rPr lang="en-US" sz="1400" u="none" strike="noStrike">
                          <a:solidFill>
                            <a:schemeClr val="bg1">
                              <a:lumMod val="50000"/>
                            </a:schemeClr>
                          </a:solidFill>
                          <a:latin typeface="Arial Narrow" pitchFamily="34" charset="0"/>
                        </a:rPr>
                        <a:t>Increased  private and public wealth that is invested in the well-being of communities. </a:t>
                      </a:r>
                      <a:endParaRPr lang="en-US" sz="1400" b="0" i="0" u="none" strike="noStrike">
                        <a:solidFill>
                          <a:schemeClr val="bg1">
                            <a:lumMod val="50000"/>
                          </a:schemeClr>
                        </a:solidFill>
                        <a:latin typeface="Arial Narrow" pitchFamily="34" charset="0"/>
                      </a:endParaRPr>
                    </a:p>
                  </a:txBody>
                  <a:tcPr marR="5279" marT="5279" marB="0"/>
                </a:tc>
                <a:tc>
                  <a:txBody>
                    <a:bodyPr/>
                    <a:lstStyle/>
                    <a:p>
                      <a:pPr algn="ctr" fontAlgn="b"/>
                      <a:r>
                        <a:rPr lang="en-US" sz="1400" u="none" strike="noStrike">
                          <a:solidFill>
                            <a:schemeClr val="bg1">
                              <a:lumMod val="50000"/>
                            </a:schemeClr>
                          </a:solidFill>
                          <a:latin typeface="Arial Narrow" pitchFamily="34" charset="0"/>
                        </a:rPr>
                        <a:t>11</a:t>
                      </a:r>
                      <a:endParaRPr lang="en-US" sz="1400" b="0" i="0" u="none" strike="noStrike">
                        <a:solidFill>
                          <a:schemeClr val="bg1">
                            <a:lumMod val="50000"/>
                          </a:schemeClr>
                        </a:solidFill>
                        <a:latin typeface="Arial Narrow" pitchFamily="34" charset="0"/>
                      </a:endParaRPr>
                    </a:p>
                  </a:txBody>
                  <a:tcPr marR="5279" marT="5279" marB="0" anchor="ctr"/>
                </a:tc>
                <a:tc>
                  <a:txBody>
                    <a:bodyPr/>
                    <a:lstStyle/>
                    <a:p>
                      <a:pPr algn="ctr" fontAlgn="b"/>
                      <a:r>
                        <a:rPr lang="en-US" sz="1400" u="none" strike="noStrike" dirty="0">
                          <a:solidFill>
                            <a:schemeClr val="bg1">
                              <a:lumMod val="50000"/>
                            </a:schemeClr>
                          </a:solidFill>
                          <a:latin typeface="Arial Narrow" pitchFamily="34" charset="0"/>
                        </a:rPr>
                        <a:t>26.8%</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l" fontAlgn="b"/>
                      <a:r>
                        <a:rPr lang="en-US" sz="1400" u="none" strike="noStrike" dirty="0">
                          <a:solidFill>
                            <a:schemeClr val="bg1">
                              <a:lumMod val="50000"/>
                            </a:schemeClr>
                          </a:solidFill>
                          <a:latin typeface="Arial Narrow" pitchFamily="34" charset="0"/>
                        </a:rPr>
                        <a:t>1. Xcel Energy creating a training center with 10 jobs and lots of visiting trainees. 2. Provide promotion </a:t>
                      </a:r>
                      <a:r>
                        <a:rPr lang="en-US" sz="1400" u="none" strike="noStrike" dirty="0" err="1">
                          <a:solidFill>
                            <a:schemeClr val="bg1">
                              <a:lumMod val="50000"/>
                            </a:schemeClr>
                          </a:solidFill>
                          <a:latin typeface="Arial Narrow" pitchFamily="34" charset="0"/>
                        </a:rPr>
                        <a:t>opps</a:t>
                      </a:r>
                      <a:r>
                        <a:rPr lang="en-US" sz="1400" u="none" strike="noStrike" dirty="0">
                          <a:solidFill>
                            <a:schemeClr val="bg1">
                              <a:lumMod val="50000"/>
                            </a:schemeClr>
                          </a:solidFill>
                          <a:latin typeface="Arial Narrow" pitchFamily="34" charset="0"/>
                        </a:rPr>
                        <a:t>. for biz 3. City actively recruiting events to be held in Hugo</a:t>
                      </a:r>
                      <a:endParaRPr lang="en-US" sz="1400" b="0" i="0" u="none" strike="noStrike" dirty="0">
                        <a:solidFill>
                          <a:schemeClr val="bg1">
                            <a:lumMod val="50000"/>
                          </a:schemeClr>
                        </a:solidFill>
                        <a:latin typeface="Arial Narrow" pitchFamily="34" charset="0"/>
                      </a:endParaRPr>
                    </a:p>
                  </a:txBody>
                  <a:tcPr marR="5279" marT="5279" marB="0"/>
                </a:tc>
              </a:tr>
              <a:tr h="465115">
                <a:tc>
                  <a:txBody>
                    <a:bodyPr/>
                    <a:lstStyle/>
                    <a:p>
                      <a:pPr algn="l" fontAlgn="b"/>
                      <a:r>
                        <a:rPr lang="en-US" sz="1400" u="none" strike="noStrike">
                          <a:solidFill>
                            <a:schemeClr val="bg1">
                              <a:lumMod val="50000"/>
                            </a:schemeClr>
                          </a:solidFill>
                          <a:latin typeface="Arial Narrow" pitchFamily="34" charset="0"/>
                        </a:rPr>
                        <a:t>Built capital effects</a:t>
                      </a:r>
                      <a:endParaRPr lang="en-US" sz="1400" b="0" i="0" u="none" strike="noStrike">
                        <a:solidFill>
                          <a:schemeClr val="bg1">
                            <a:lumMod val="50000"/>
                          </a:schemeClr>
                        </a:solidFill>
                        <a:latin typeface="Arial Narrow" pitchFamily="34" charset="0"/>
                      </a:endParaRPr>
                    </a:p>
                  </a:txBody>
                  <a:tcPr marR="5279" marT="5279" marB="0"/>
                </a:tc>
                <a:tc>
                  <a:txBody>
                    <a:bodyPr/>
                    <a:lstStyle/>
                    <a:p>
                      <a:pPr algn="l" fontAlgn="t"/>
                      <a:r>
                        <a:rPr lang="en-US" sz="1400" u="none" strike="noStrike">
                          <a:solidFill>
                            <a:schemeClr val="bg1">
                              <a:lumMod val="50000"/>
                            </a:schemeClr>
                          </a:solidFill>
                          <a:latin typeface="Arial Narrow" pitchFamily="34" charset="0"/>
                        </a:rPr>
                        <a:t>Improvement of structures and infrastructures that contribute to the well-being of communities. </a:t>
                      </a:r>
                      <a:endParaRPr lang="en-US" sz="1400" b="0" i="0" u="none" strike="noStrike">
                        <a:solidFill>
                          <a:schemeClr val="bg1">
                            <a:lumMod val="50000"/>
                          </a:schemeClr>
                        </a:solidFill>
                        <a:latin typeface="Arial Narrow" pitchFamily="34" charset="0"/>
                      </a:endParaRPr>
                    </a:p>
                  </a:txBody>
                  <a:tcPr marR="5279" marT="5279" marB="0"/>
                </a:tc>
                <a:tc>
                  <a:txBody>
                    <a:bodyPr/>
                    <a:lstStyle/>
                    <a:p>
                      <a:pPr algn="ctr" fontAlgn="b"/>
                      <a:r>
                        <a:rPr lang="en-US" sz="1400" u="none" strike="noStrike" dirty="0">
                          <a:solidFill>
                            <a:schemeClr val="bg1">
                              <a:lumMod val="50000"/>
                            </a:schemeClr>
                          </a:solidFill>
                          <a:latin typeface="Arial Narrow" pitchFamily="34" charset="0"/>
                        </a:rPr>
                        <a:t>7</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ctr" fontAlgn="b"/>
                      <a:r>
                        <a:rPr lang="en-US" sz="1400" u="none" strike="noStrike" dirty="0">
                          <a:solidFill>
                            <a:schemeClr val="bg1">
                              <a:lumMod val="50000"/>
                            </a:schemeClr>
                          </a:solidFill>
                          <a:latin typeface="Arial Narrow" pitchFamily="34" charset="0"/>
                        </a:rPr>
                        <a:t>17.1%</a:t>
                      </a:r>
                      <a:endParaRPr lang="en-US" sz="1400" b="0" i="0" u="none" strike="noStrike" dirty="0">
                        <a:solidFill>
                          <a:schemeClr val="bg1">
                            <a:lumMod val="50000"/>
                          </a:schemeClr>
                        </a:solidFill>
                        <a:latin typeface="Arial Narrow" pitchFamily="34" charset="0"/>
                      </a:endParaRPr>
                    </a:p>
                  </a:txBody>
                  <a:tcPr marR="5279" marT="5279" marB="0" anchor="ctr"/>
                </a:tc>
                <a:tc>
                  <a:txBody>
                    <a:bodyPr/>
                    <a:lstStyle/>
                    <a:p>
                      <a:pPr algn="l" fontAlgn="b"/>
                      <a:r>
                        <a:rPr lang="en-US" sz="1400" u="none" strike="noStrike" dirty="0">
                          <a:solidFill>
                            <a:schemeClr val="bg1">
                              <a:lumMod val="50000"/>
                            </a:schemeClr>
                          </a:solidFill>
                          <a:latin typeface="Arial Narrow" pitchFamily="34" charset="0"/>
                        </a:rPr>
                        <a:t>Removed blighted buildings using 10 year, interest free loans with businesses.</a:t>
                      </a:r>
                      <a:endParaRPr lang="en-US" sz="1400" b="0" i="0" u="none" strike="noStrike" dirty="0">
                        <a:solidFill>
                          <a:schemeClr val="bg1">
                            <a:lumMod val="50000"/>
                          </a:schemeClr>
                        </a:solidFill>
                        <a:latin typeface="Arial Narrow" pitchFamily="34" charset="0"/>
                      </a:endParaRPr>
                    </a:p>
                  </a:txBody>
                  <a:tcPr marR="5279" marT="5279" marB="0"/>
                </a:tc>
              </a:tr>
            </a:tbl>
          </a:graphicData>
        </a:graphic>
      </p:graphicFrame>
    </p:spTree>
    <p:extLst>
      <p:ext uri="{BB962C8B-B14F-4D97-AF65-F5344CB8AC3E}">
        <p14:creationId xmlns:p14="http://schemas.microsoft.com/office/powerpoint/2010/main" val="22288548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cap="none" dirty="0" smtClean="0"/>
              <a:t>Direct vs. Indirect Impacts</a:t>
            </a:r>
            <a:endParaRPr lang="en-US" cap="none" dirty="0"/>
          </a:p>
        </p:txBody>
      </p:sp>
      <p:sp>
        <p:nvSpPr>
          <p:cNvPr id="4" name="Content Placeholder 3"/>
          <p:cNvSpPr>
            <a:spLocks noGrp="1"/>
          </p:cNvSpPr>
          <p:nvPr>
            <p:ph idx="1"/>
          </p:nvPr>
        </p:nvSpPr>
        <p:spPr>
          <a:xfrm>
            <a:off x="450863" y="1329517"/>
            <a:ext cx="8229600" cy="4382738"/>
          </a:xfrm>
        </p:spPr>
        <p:txBody>
          <a:bodyPr/>
          <a:lstStyle/>
          <a:p>
            <a:pPr>
              <a:spcAft>
                <a:spcPts val="600"/>
              </a:spcAft>
            </a:pPr>
            <a:r>
              <a:rPr lang="en-US" dirty="0" err="1" smtClean="0"/>
              <a:t>Collaboratives</a:t>
            </a:r>
            <a:r>
              <a:rPr lang="en-US" dirty="0" smtClean="0"/>
              <a:t> and high engagement programs often build social capital, but don’t take credit for it.</a:t>
            </a:r>
          </a:p>
          <a:p>
            <a:pPr>
              <a:spcAft>
                <a:spcPts val="600"/>
              </a:spcAft>
            </a:pPr>
            <a:r>
              <a:rPr lang="en-US" dirty="0" smtClean="0"/>
              <a:t>People do not act in isolation -- strengthened social capital is a necessary pre-condition for other impacts</a:t>
            </a:r>
          </a:p>
          <a:p>
            <a:pPr>
              <a:spcAft>
                <a:spcPts val="600"/>
              </a:spcAft>
            </a:pPr>
            <a:r>
              <a:rPr lang="en-US" dirty="0" smtClean="0"/>
              <a:t>Other impacts may occur that were not foreseen in program theory</a:t>
            </a:r>
          </a:p>
        </p:txBody>
      </p:sp>
    </p:spTree>
    <p:custDataLst>
      <p:tags r:id="rId1"/>
    </p:custData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53" y="336705"/>
            <a:ext cx="8229600" cy="668338"/>
          </a:xfrm>
        </p:spPr>
        <p:txBody>
          <a:bodyPr/>
          <a:lstStyle/>
          <a:p>
            <a:r>
              <a:rPr lang="en-US" cap="none" dirty="0" smtClean="0"/>
              <a:t>Overview</a:t>
            </a:r>
            <a:endParaRPr lang="en-US" dirty="0"/>
          </a:p>
        </p:txBody>
      </p:sp>
      <p:sp>
        <p:nvSpPr>
          <p:cNvPr id="3" name="Content Placeholder 2"/>
          <p:cNvSpPr>
            <a:spLocks noGrp="1"/>
          </p:cNvSpPr>
          <p:nvPr>
            <p:ph idx="1"/>
          </p:nvPr>
        </p:nvSpPr>
        <p:spPr>
          <a:xfrm>
            <a:off x="242248" y="1088406"/>
            <a:ext cx="8610600" cy="5226046"/>
          </a:xfrm>
        </p:spPr>
        <p:txBody>
          <a:bodyPr/>
          <a:lstStyle/>
          <a:p>
            <a:r>
              <a:rPr lang="en-US" dirty="0" smtClean="0">
                <a:solidFill>
                  <a:schemeClr val="accent2"/>
                </a:solidFill>
              </a:rPr>
              <a:t>The Challenge of Capturing Impact</a:t>
            </a:r>
          </a:p>
          <a:p>
            <a:pPr lvl="1"/>
            <a:r>
              <a:rPr lang="en-US" dirty="0" smtClean="0"/>
              <a:t>Socially complex interventions</a:t>
            </a:r>
          </a:p>
          <a:p>
            <a:pPr lvl="1"/>
            <a:r>
              <a:rPr lang="en-US" dirty="0" smtClean="0"/>
              <a:t>Requiring collaboration among stakeholders or sectors</a:t>
            </a:r>
          </a:p>
          <a:p>
            <a:pPr lvl="1"/>
            <a:r>
              <a:rPr lang="en-US" dirty="0" smtClean="0"/>
              <a:t> Highly emergent/evolving</a:t>
            </a:r>
          </a:p>
          <a:p>
            <a:r>
              <a:rPr lang="en-US" dirty="0" smtClean="0">
                <a:solidFill>
                  <a:schemeClr val="accent2"/>
                </a:solidFill>
              </a:rPr>
              <a:t>Ripple Effect Mapping: A Possible Solution</a:t>
            </a:r>
          </a:p>
          <a:p>
            <a:pPr lvl="1"/>
            <a:r>
              <a:rPr lang="en-US" dirty="0" smtClean="0"/>
              <a:t>Method</a:t>
            </a:r>
          </a:p>
          <a:p>
            <a:pPr lvl="1"/>
            <a:r>
              <a:rPr lang="en-US" dirty="0" smtClean="0"/>
              <a:t>Analysis</a:t>
            </a:r>
          </a:p>
          <a:p>
            <a:pPr lvl="1"/>
            <a:r>
              <a:rPr lang="en-US" dirty="0" smtClean="0"/>
              <a:t>Real World Example</a:t>
            </a:r>
          </a:p>
          <a:p>
            <a:pPr lvl="1"/>
            <a:endParaRPr lang="en-US"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7415" y="558081"/>
            <a:ext cx="6496335" cy="668338"/>
          </a:xfrm>
        </p:spPr>
        <p:txBody>
          <a:bodyPr/>
          <a:lstStyle/>
          <a:p>
            <a:r>
              <a:rPr lang="en-US" cap="none" dirty="0" smtClean="0"/>
              <a:t>Benefits</a:t>
            </a:r>
            <a:endParaRPr lang="en-US" cap="none" dirty="0"/>
          </a:p>
        </p:txBody>
      </p:sp>
      <p:sp>
        <p:nvSpPr>
          <p:cNvPr id="7" name="Content Placeholder 6"/>
          <p:cNvSpPr>
            <a:spLocks noGrp="1"/>
          </p:cNvSpPr>
          <p:nvPr>
            <p:ph idx="1"/>
          </p:nvPr>
        </p:nvSpPr>
        <p:spPr>
          <a:xfrm>
            <a:off x="445327" y="1726802"/>
            <a:ext cx="8229600" cy="5007525"/>
          </a:xfrm>
        </p:spPr>
        <p:txBody>
          <a:bodyPr/>
          <a:lstStyle/>
          <a:p>
            <a:pPr>
              <a:spcBef>
                <a:spcPts val="0"/>
              </a:spcBef>
              <a:spcAft>
                <a:spcPts val="600"/>
              </a:spcAft>
            </a:pPr>
            <a:r>
              <a:rPr lang="en-US" dirty="0" smtClean="0">
                <a:solidFill>
                  <a:schemeClr val="tx2"/>
                </a:solidFill>
              </a:rPr>
              <a:t>Simple and cheap retrospective tool</a:t>
            </a:r>
          </a:p>
          <a:p>
            <a:pPr>
              <a:spcBef>
                <a:spcPts val="0"/>
              </a:spcBef>
              <a:spcAft>
                <a:spcPts val="600"/>
              </a:spcAft>
            </a:pPr>
            <a:r>
              <a:rPr lang="en-US" dirty="0" smtClean="0">
                <a:solidFill>
                  <a:schemeClr val="tx2"/>
                </a:solidFill>
              </a:rPr>
              <a:t>Captures impacts of complex or evolving work</a:t>
            </a:r>
          </a:p>
          <a:p>
            <a:pPr>
              <a:spcBef>
                <a:spcPts val="0"/>
              </a:spcBef>
              <a:spcAft>
                <a:spcPts val="600"/>
              </a:spcAft>
            </a:pPr>
            <a:r>
              <a:rPr lang="en-US" dirty="0" smtClean="0">
                <a:solidFill>
                  <a:schemeClr val="tx2"/>
                </a:solidFill>
              </a:rPr>
              <a:t>Captures intended and unintended impacts</a:t>
            </a:r>
          </a:p>
          <a:p>
            <a:pPr>
              <a:spcBef>
                <a:spcPts val="0"/>
              </a:spcBef>
              <a:spcAft>
                <a:spcPts val="600"/>
              </a:spcAft>
            </a:pPr>
            <a:r>
              <a:rPr lang="en-US" dirty="0" smtClean="0">
                <a:solidFill>
                  <a:schemeClr val="tx2"/>
                </a:solidFill>
              </a:rPr>
              <a:t>Participatory and appreciative approach that engages stakeholders </a:t>
            </a:r>
          </a:p>
          <a:p>
            <a:pPr>
              <a:spcBef>
                <a:spcPts val="0"/>
              </a:spcBef>
              <a:spcAft>
                <a:spcPts val="600"/>
              </a:spcAft>
            </a:pPr>
            <a:r>
              <a:rPr lang="en-US" dirty="0" smtClean="0">
                <a:solidFill>
                  <a:schemeClr val="tx2"/>
                </a:solidFill>
              </a:rPr>
              <a:t>Group validation of results</a:t>
            </a:r>
          </a:p>
          <a:p>
            <a:endParaRPr lang="en-US" dirty="0">
              <a:solidFill>
                <a:schemeClr val="tx2"/>
              </a:solidFill>
            </a:endParaRP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994" y="353516"/>
            <a:ext cx="6530455" cy="668338"/>
          </a:xfrm>
        </p:spPr>
        <p:txBody>
          <a:bodyPr/>
          <a:lstStyle/>
          <a:p>
            <a:r>
              <a:rPr lang="en-US" cap="none" dirty="0" smtClean="0"/>
              <a:t>Limitations</a:t>
            </a:r>
            <a:endParaRPr lang="en-US" cap="none" dirty="0"/>
          </a:p>
        </p:txBody>
      </p:sp>
      <p:sp>
        <p:nvSpPr>
          <p:cNvPr id="3" name="Content Placeholder 2"/>
          <p:cNvSpPr>
            <a:spLocks noGrp="1"/>
          </p:cNvSpPr>
          <p:nvPr>
            <p:ph idx="1"/>
          </p:nvPr>
        </p:nvSpPr>
        <p:spPr>
          <a:xfrm>
            <a:off x="429905" y="1654790"/>
            <a:ext cx="8229600" cy="4327338"/>
          </a:xfrm>
        </p:spPr>
        <p:txBody>
          <a:bodyPr/>
          <a:lstStyle/>
          <a:p>
            <a:r>
              <a:rPr lang="en-US" dirty="0" smtClean="0"/>
              <a:t>Risk of bias in participant selection and data collection</a:t>
            </a:r>
          </a:p>
          <a:p>
            <a:r>
              <a:rPr lang="en-US" dirty="0" smtClean="0"/>
              <a:t>Participants may not have complete information about a program or program outcomes</a:t>
            </a:r>
          </a:p>
          <a:p>
            <a:r>
              <a:rPr lang="en-US" dirty="0" smtClean="0"/>
              <a:t>Potential for inconsistency in implementation</a:t>
            </a:r>
          </a:p>
          <a:p>
            <a:endParaRPr lang="en-US" dirty="0"/>
          </a:p>
        </p:txBody>
      </p:sp>
      <p:pic>
        <p:nvPicPr>
          <p:cNvPr id="4" name="Content Placeholder 3" descr="iStock_000005550505Large.jpg"/>
          <p:cNvPicPr>
            <a:picLocks noChangeAspect="1"/>
          </p:cNvPicPr>
          <p:nvPr/>
        </p:nvPicPr>
        <p:blipFill>
          <a:blip r:embed="rId3">
            <a:lum bright="26000"/>
          </a:blip>
          <a:stretch>
            <a:fillRect/>
          </a:stretch>
        </p:blipFill>
        <p:spPr>
          <a:xfrm>
            <a:off x="0" y="-154378"/>
            <a:ext cx="2018805" cy="1661539"/>
          </a:xfrm>
          <a:prstGeom prst="rect">
            <a:avLst/>
          </a:prstGeom>
        </p:spPr>
      </p:pic>
    </p:spTree>
    <p:extLst>
      <p:ext uri="{BB962C8B-B14F-4D97-AF65-F5344CB8AC3E}">
        <p14:creationId xmlns:p14="http://schemas.microsoft.com/office/powerpoint/2010/main" val="153008950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107" y="476345"/>
            <a:ext cx="6598693" cy="668338"/>
          </a:xfrm>
        </p:spPr>
        <p:txBody>
          <a:bodyPr/>
          <a:lstStyle/>
          <a:p>
            <a:r>
              <a:rPr lang="en-US" cap="none" dirty="0" smtClean="0"/>
              <a:t>Suggestions</a:t>
            </a:r>
            <a:endParaRPr lang="en-US" cap="none" dirty="0"/>
          </a:p>
        </p:txBody>
      </p:sp>
      <p:sp>
        <p:nvSpPr>
          <p:cNvPr id="3" name="Content Placeholder 2"/>
          <p:cNvSpPr>
            <a:spLocks noGrp="1"/>
          </p:cNvSpPr>
          <p:nvPr>
            <p:ph idx="1"/>
          </p:nvPr>
        </p:nvSpPr>
        <p:spPr>
          <a:xfrm>
            <a:off x="457200" y="1600200"/>
            <a:ext cx="8229600" cy="4315027"/>
          </a:xfrm>
        </p:spPr>
        <p:txBody>
          <a:bodyPr/>
          <a:lstStyle/>
          <a:p>
            <a:r>
              <a:rPr lang="en-US" sz="2800" dirty="0" smtClean="0"/>
              <a:t>Use same facilitator, recorder and “mapper”</a:t>
            </a:r>
          </a:p>
          <a:p>
            <a:r>
              <a:rPr lang="en-US" sz="2800" dirty="0"/>
              <a:t>Understand you will be “probing” for responses – think about some of those probes beforehand</a:t>
            </a:r>
          </a:p>
          <a:p>
            <a:r>
              <a:rPr lang="en-US" sz="2800" dirty="0" smtClean="0"/>
              <a:t>Make decision prior to mapping whether to use community capitals as probes during group interviews</a:t>
            </a:r>
          </a:p>
          <a:p>
            <a:r>
              <a:rPr lang="en-US" sz="2800" dirty="0" smtClean="0"/>
              <a:t>May need to recognize that one organization isn’t trying to take all credit for all change </a:t>
            </a:r>
          </a:p>
          <a:p>
            <a:r>
              <a:rPr lang="en-US" sz="2800" dirty="0" smtClean="0"/>
              <a:t>It is important to probe for negatives</a:t>
            </a:r>
          </a:p>
        </p:txBody>
      </p:sp>
      <p:pic>
        <p:nvPicPr>
          <p:cNvPr id="4" name="Content Placeholder 3" descr="iStock_000005550505Large.jpg"/>
          <p:cNvPicPr>
            <a:picLocks noChangeAspect="1"/>
          </p:cNvPicPr>
          <p:nvPr/>
        </p:nvPicPr>
        <p:blipFill>
          <a:blip r:embed="rId3">
            <a:lum bright="26000"/>
          </a:blip>
          <a:stretch>
            <a:fillRect/>
          </a:stretch>
        </p:blipFill>
        <p:spPr>
          <a:xfrm>
            <a:off x="0" y="-154378"/>
            <a:ext cx="2018805" cy="1661539"/>
          </a:xfrm>
          <a:prstGeom prst="rect">
            <a:avLst/>
          </a:prstGeom>
        </p:spPr>
      </p:pic>
    </p:spTree>
    <p:extLst>
      <p:ext uri="{BB962C8B-B14F-4D97-AF65-F5344CB8AC3E}">
        <p14:creationId xmlns:p14="http://schemas.microsoft.com/office/powerpoint/2010/main" val="200632245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107" y="476345"/>
            <a:ext cx="6598693" cy="668338"/>
          </a:xfrm>
        </p:spPr>
        <p:txBody>
          <a:bodyPr/>
          <a:lstStyle/>
          <a:p>
            <a:r>
              <a:rPr lang="en-US" cap="none" dirty="0" smtClean="0"/>
              <a:t>Lessons Learned Thus Far</a:t>
            </a:r>
            <a:endParaRPr lang="en-US" cap="none" dirty="0"/>
          </a:p>
        </p:txBody>
      </p:sp>
      <p:sp>
        <p:nvSpPr>
          <p:cNvPr id="3" name="Content Placeholder 2"/>
          <p:cNvSpPr>
            <a:spLocks noGrp="1"/>
          </p:cNvSpPr>
          <p:nvPr>
            <p:ph idx="1"/>
          </p:nvPr>
        </p:nvSpPr>
        <p:spPr>
          <a:xfrm>
            <a:off x="443552" y="1853553"/>
            <a:ext cx="8229600" cy="5004447"/>
          </a:xfrm>
        </p:spPr>
        <p:txBody>
          <a:bodyPr/>
          <a:lstStyle/>
          <a:p>
            <a:r>
              <a:rPr lang="en-US" sz="2800" dirty="0" smtClean="0"/>
              <a:t>Find the right balance between breadth and depth</a:t>
            </a:r>
          </a:p>
          <a:p>
            <a:r>
              <a:rPr lang="en-US" sz="2800" dirty="0" smtClean="0"/>
              <a:t>Schedule the event along with another activity</a:t>
            </a:r>
          </a:p>
          <a:p>
            <a:r>
              <a:rPr lang="en-US" sz="2800" dirty="0" smtClean="0"/>
              <a:t>Put much effort into recruitment and explaining the process</a:t>
            </a:r>
          </a:p>
          <a:p>
            <a:r>
              <a:rPr lang="en-US" sz="2800" dirty="0" smtClean="0"/>
              <a:t>Choose a good setting – not too informal</a:t>
            </a:r>
          </a:p>
          <a:p>
            <a:r>
              <a:rPr lang="en-US" sz="2800" dirty="0" smtClean="0"/>
              <a:t>Use external facilitators, not program staff</a:t>
            </a:r>
          </a:p>
          <a:p>
            <a:endParaRPr lang="en-US" sz="2800" dirty="0" smtClean="0"/>
          </a:p>
          <a:p>
            <a:endParaRPr lang="en-US" sz="2800" dirty="0" smtClean="0"/>
          </a:p>
          <a:p>
            <a:endParaRPr lang="en-US" sz="2800" dirty="0" smtClean="0"/>
          </a:p>
        </p:txBody>
      </p:sp>
      <p:pic>
        <p:nvPicPr>
          <p:cNvPr id="4" name="Content Placeholder 3" descr="iStock_000005550505Large.jpg"/>
          <p:cNvPicPr>
            <a:picLocks noChangeAspect="1"/>
          </p:cNvPicPr>
          <p:nvPr/>
        </p:nvPicPr>
        <p:blipFill>
          <a:blip r:embed="rId3">
            <a:lum bright="26000"/>
          </a:blip>
          <a:stretch>
            <a:fillRect/>
          </a:stretch>
        </p:blipFill>
        <p:spPr>
          <a:xfrm>
            <a:off x="0" y="-154378"/>
            <a:ext cx="2018805" cy="1661539"/>
          </a:xfrm>
          <a:prstGeom prst="rect">
            <a:avLst/>
          </a:prstGeom>
        </p:spPr>
      </p:pic>
    </p:spTree>
    <p:extLst>
      <p:ext uri="{BB962C8B-B14F-4D97-AF65-F5344CB8AC3E}">
        <p14:creationId xmlns:p14="http://schemas.microsoft.com/office/powerpoint/2010/main" val="357409179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189" y="421754"/>
            <a:ext cx="6189260" cy="668338"/>
          </a:xfrm>
        </p:spPr>
        <p:txBody>
          <a:bodyPr/>
          <a:lstStyle/>
          <a:p>
            <a:r>
              <a:rPr lang="en-US" cap="none" dirty="0" smtClean="0"/>
              <a:t>Hopes for REM</a:t>
            </a:r>
            <a:endParaRPr lang="en-US" cap="none" dirty="0"/>
          </a:p>
        </p:txBody>
      </p:sp>
      <p:sp>
        <p:nvSpPr>
          <p:cNvPr id="3" name="Content Placeholder 2"/>
          <p:cNvSpPr>
            <a:spLocks noGrp="1"/>
          </p:cNvSpPr>
          <p:nvPr>
            <p:ph idx="1"/>
          </p:nvPr>
        </p:nvSpPr>
        <p:spPr>
          <a:xfrm>
            <a:off x="511791" y="2200701"/>
            <a:ext cx="8229600" cy="2259080"/>
          </a:xfrm>
        </p:spPr>
        <p:txBody>
          <a:bodyPr/>
          <a:lstStyle/>
          <a:p>
            <a:r>
              <a:rPr lang="en-US" sz="3200" dirty="0" smtClean="0"/>
              <a:t>Broader Community of Practice</a:t>
            </a:r>
          </a:p>
          <a:p>
            <a:r>
              <a:rPr lang="en-US" sz="3200" dirty="0" smtClean="0"/>
              <a:t>Extension professionals and others will use this regularly as an evaluation tool</a:t>
            </a:r>
          </a:p>
          <a:p>
            <a:r>
              <a:rPr lang="en-US" sz="3200" dirty="0"/>
              <a:t>Start discussion in the </a:t>
            </a:r>
            <a:r>
              <a:rPr lang="en-US" dirty="0" smtClean="0"/>
              <a:t>evaluation</a:t>
            </a:r>
            <a:r>
              <a:rPr lang="en-US" sz="3200" dirty="0" smtClean="0"/>
              <a:t> literature</a:t>
            </a:r>
            <a:endParaRPr lang="en-US" sz="3200" dirty="0"/>
          </a:p>
        </p:txBody>
      </p:sp>
      <p:pic>
        <p:nvPicPr>
          <p:cNvPr id="4" name="Content Placeholder 3" descr="iStock_000005550505Large.jpg"/>
          <p:cNvPicPr>
            <a:picLocks noChangeAspect="1"/>
          </p:cNvPicPr>
          <p:nvPr/>
        </p:nvPicPr>
        <p:blipFill>
          <a:blip r:embed="rId3">
            <a:lum bright="26000"/>
          </a:blip>
          <a:stretch>
            <a:fillRect/>
          </a:stretch>
        </p:blipFill>
        <p:spPr>
          <a:xfrm>
            <a:off x="0" y="1"/>
            <a:ext cx="2018805" cy="1661539"/>
          </a:xfrm>
          <a:prstGeom prst="rect">
            <a:avLst/>
          </a:prstGeom>
        </p:spPr>
      </p:pic>
    </p:spTree>
    <p:extLst>
      <p:ext uri="{BB962C8B-B14F-4D97-AF65-F5344CB8AC3E}">
        <p14:creationId xmlns:p14="http://schemas.microsoft.com/office/powerpoint/2010/main" val="192816591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544583"/>
            <a:ext cx="8229600" cy="668338"/>
          </a:xfrm>
        </p:spPr>
        <p:txBody>
          <a:bodyPr/>
          <a:lstStyle/>
          <a:p>
            <a:r>
              <a:rPr lang="en-US" cap="none" dirty="0" smtClean="0"/>
              <a:t>Mind Mapping Software</a:t>
            </a:r>
            <a:endParaRPr lang="en-US" cap="none" dirty="0"/>
          </a:p>
        </p:txBody>
      </p:sp>
      <p:sp>
        <p:nvSpPr>
          <p:cNvPr id="3" name="Content Placeholder 2"/>
          <p:cNvSpPr>
            <a:spLocks noGrp="1"/>
          </p:cNvSpPr>
          <p:nvPr>
            <p:ph idx="1"/>
          </p:nvPr>
        </p:nvSpPr>
        <p:spPr>
          <a:xfrm>
            <a:off x="443552" y="1463723"/>
            <a:ext cx="8229600" cy="4450449"/>
          </a:xfrm>
        </p:spPr>
        <p:txBody>
          <a:bodyPr/>
          <a:lstStyle/>
          <a:p>
            <a:r>
              <a:rPr lang="en-US" sz="3600" dirty="0" smtClean="0">
                <a:hlinkClick r:id="rId3"/>
              </a:rPr>
              <a:t>www.xmind.net</a:t>
            </a:r>
            <a:endParaRPr lang="en-US" sz="3600" dirty="0" smtClean="0"/>
          </a:p>
          <a:p>
            <a:r>
              <a:rPr lang="en-US" sz="3600" dirty="0" err="1" smtClean="0"/>
              <a:t>Freemind</a:t>
            </a:r>
            <a:endParaRPr lang="en-US" sz="3600" dirty="0" smtClean="0"/>
          </a:p>
          <a:p>
            <a:r>
              <a:rPr lang="en-US" sz="3600" dirty="0" smtClean="0"/>
              <a:t>www.mindjet.com </a:t>
            </a:r>
          </a:p>
          <a:p>
            <a:r>
              <a:rPr lang="en-US" sz="3600" dirty="0" smtClean="0">
                <a:hlinkClick r:id="rId4"/>
              </a:rPr>
              <a:t>www.mindmeister.com</a:t>
            </a:r>
            <a:r>
              <a:rPr lang="en-US" sz="3600" dirty="0" smtClean="0"/>
              <a:t> (free)</a:t>
            </a:r>
          </a:p>
          <a:p>
            <a:r>
              <a:rPr lang="en-US" sz="3600" dirty="0" err="1"/>
              <a:t>I</a:t>
            </a:r>
            <a:r>
              <a:rPr lang="en-US" sz="3600" dirty="0" err="1" smtClean="0"/>
              <a:t>MindMap</a:t>
            </a:r>
            <a:r>
              <a:rPr lang="en-US" sz="3600" dirty="0" smtClean="0"/>
              <a:t> – </a:t>
            </a:r>
            <a:r>
              <a:rPr lang="en-US" sz="3600" dirty="0" smtClean="0">
                <a:hlinkClick r:id="rId5"/>
              </a:rPr>
              <a:t>www.thinkbuzan.com/us</a:t>
            </a:r>
            <a:r>
              <a:rPr lang="en-US" sz="3600" dirty="0" smtClean="0"/>
              <a:t> ($99-$225)</a:t>
            </a:r>
          </a:p>
          <a:p>
            <a:endParaRPr lang="en-US" dirty="0"/>
          </a:p>
        </p:txBody>
      </p:sp>
    </p:spTree>
    <p:extLst>
      <p:ext uri="{BB962C8B-B14F-4D97-AF65-F5344CB8AC3E}">
        <p14:creationId xmlns:p14="http://schemas.microsoft.com/office/powerpoint/2010/main" val="34482179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811"/>
            <a:ext cx="8229600" cy="668338"/>
          </a:xfrm>
        </p:spPr>
        <p:txBody>
          <a:bodyPr/>
          <a:lstStyle/>
          <a:p>
            <a:r>
              <a:rPr lang="en-US" cap="none" dirty="0" smtClean="0"/>
              <a:t>References</a:t>
            </a:r>
            <a:endParaRPr lang="en-US" cap="none" dirty="0"/>
          </a:p>
        </p:txBody>
      </p:sp>
      <p:sp>
        <p:nvSpPr>
          <p:cNvPr id="3" name="Content Placeholder 2"/>
          <p:cNvSpPr>
            <a:spLocks noGrp="1"/>
          </p:cNvSpPr>
          <p:nvPr>
            <p:ph idx="1"/>
          </p:nvPr>
        </p:nvSpPr>
        <p:spPr>
          <a:xfrm>
            <a:off x="443552" y="1136176"/>
            <a:ext cx="8229600" cy="2283702"/>
          </a:xfrm>
        </p:spPr>
        <p:txBody>
          <a:bodyPr>
            <a:noAutofit/>
          </a:bodyPr>
          <a:lstStyle/>
          <a:p>
            <a:r>
              <a:rPr lang="en-US" sz="1300" dirty="0"/>
              <a:t>Baker, B., Calvert, M., Emery, M., Enfield, R., &amp; Williams, B. (2011). </a:t>
            </a:r>
            <a:r>
              <a:rPr lang="en-US" sz="1300" i="1" dirty="0"/>
              <a:t>Mapping the impact of youth on community development: What are we learning?</a:t>
            </a:r>
            <a:r>
              <a:rPr lang="en-US" sz="1300" dirty="0"/>
              <a:t> [PowerPoint slides]. Retrieved from </a:t>
            </a:r>
            <a:r>
              <a:rPr lang="en-US" sz="1300" u="sng" dirty="0">
                <a:hlinkClick r:id="rId3"/>
              </a:rPr>
              <a:t>http://ncrcrd.msu.edu/uploads/files/133/Mapping%20Impact%20of%20Youth%20on%20Com%20Dev%2012-3-10.pdf</a:t>
            </a:r>
            <a:endParaRPr lang="en-US" sz="1300" dirty="0"/>
          </a:p>
          <a:p>
            <a:r>
              <a:rPr lang="en-US" sz="1300" dirty="0" err="1" smtClean="0"/>
              <a:t>Buzan</a:t>
            </a:r>
            <a:r>
              <a:rPr lang="en-US" sz="1300" dirty="0"/>
              <a:t>, T. (2003) </a:t>
            </a:r>
            <a:r>
              <a:rPr lang="en-US" sz="1300" i="1" dirty="0"/>
              <a:t>The Mind Map Book</a:t>
            </a:r>
            <a:r>
              <a:rPr lang="en-US" sz="1300" dirty="0"/>
              <a:t>. London: BBC Books.</a:t>
            </a:r>
          </a:p>
          <a:p>
            <a:r>
              <a:rPr lang="en-US" sz="1300" dirty="0" err="1" smtClean="0"/>
              <a:t>Cooperrider</a:t>
            </a:r>
            <a:r>
              <a:rPr lang="en-US" sz="1300" dirty="0"/>
              <a:t>, D.L. &amp; Whitney, D.  2007  Appreciative Inquiry: A Positive Revolution in Change.  Pp. 73-88 in P. Holman &amp; T. </a:t>
            </a:r>
            <a:r>
              <a:rPr lang="en-US" sz="1300" dirty="0" err="1"/>
              <a:t>Devane</a:t>
            </a:r>
            <a:r>
              <a:rPr lang="en-US" sz="1300" dirty="0"/>
              <a:t> (eds.), </a:t>
            </a:r>
            <a:r>
              <a:rPr lang="en-US" sz="1300" i="1" dirty="0"/>
              <a:t>The Change Handbook, 2</a:t>
            </a:r>
            <a:r>
              <a:rPr lang="en-US" sz="1300" i="1" baseline="30000" dirty="0"/>
              <a:t>nd</a:t>
            </a:r>
            <a:r>
              <a:rPr lang="en-US" sz="1300" i="1" dirty="0"/>
              <a:t> edition</a:t>
            </a:r>
            <a:r>
              <a:rPr lang="en-US" sz="1300" dirty="0"/>
              <a:t>.   San Francisco:  </a:t>
            </a:r>
            <a:r>
              <a:rPr lang="en-US" sz="1300" dirty="0" err="1"/>
              <a:t>Berrett</a:t>
            </a:r>
            <a:r>
              <a:rPr lang="en-US" sz="1300" dirty="0"/>
              <a:t>-Koehler Publishers, Inc.  </a:t>
            </a:r>
          </a:p>
          <a:p>
            <a:r>
              <a:rPr lang="en-US" sz="1300" dirty="0" err="1" smtClean="0"/>
              <a:t>Douthwaite</a:t>
            </a:r>
            <a:r>
              <a:rPr lang="en-US" sz="1300" dirty="0" smtClean="0"/>
              <a:t>, B., Alvarez, S., Thiele, G., &amp; MacKay, R. (2008). Participatory impact pathways analysis: A practical method for project planning and evaluation. ILAC Brief 17. </a:t>
            </a:r>
          </a:p>
          <a:p>
            <a:r>
              <a:rPr lang="en-US" sz="1300" dirty="0" smtClean="0"/>
              <a:t>Emery</a:t>
            </a:r>
            <a:r>
              <a:rPr lang="en-US" sz="1300" dirty="0"/>
              <a:t>, M., &amp; Flora, C.B. (2006). Spiraling-up: Mapping community transformation with community capitals framework. </a:t>
            </a:r>
            <a:r>
              <a:rPr lang="en-US" sz="1300" i="1" dirty="0"/>
              <a:t>Community Development: Journal of the Community Development Society</a:t>
            </a:r>
            <a:r>
              <a:rPr lang="en-US" sz="1300" dirty="0"/>
              <a:t> 37(1), 19-35.</a:t>
            </a:r>
          </a:p>
          <a:p>
            <a:r>
              <a:rPr lang="en-US" sz="1300" dirty="0" err="1" smtClean="0"/>
              <a:t>Eppler</a:t>
            </a:r>
            <a:r>
              <a:rPr lang="en-US" sz="1300" dirty="0"/>
              <a:t>, M.J.  (2006).  A Comparison Between Concept Maps, Mind Maps, Conceptual Diagrams, and Visual Metaphors as Complementary Tools for Knowledge Construction and Sharing.  </a:t>
            </a:r>
            <a:r>
              <a:rPr lang="en-US" sz="1300" i="1" dirty="0"/>
              <a:t>Information Visualization</a:t>
            </a:r>
            <a:r>
              <a:rPr lang="en-US" sz="1300" dirty="0"/>
              <a:t> 5:202-210</a:t>
            </a:r>
            <a:r>
              <a:rPr lang="en-US" sz="1300" dirty="0" smtClean="0"/>
              <a:t>.</a:t>
            </a:r>
          </a:p>
          <a:p>
            <a:r>
              <a:rPr lang="en-US" sz="1300" dirty="0" smtClean="0"/>
              <a:t>Hansen </a:t>
            </a:r>
            <a:r>
              <a:rPr lang="en-US" sz="1300" dirty="0" err="1" smtClean="0"/>
              <a:t>Kollock</a:t>
            </a:r>
            <a:r>
              <a:rPr lang="en-US" sz="1300" dirty="0" smtClean="0"/>
              <a:t>, D.A., </a:t>
            </a:r>
            <a:r>
              <a:rPr lang="en-US" sz="1300" dirty="0" err="1" smtClean="0"/>
              <a:t>Flage</a:t>
            </a:r>
            <a:r>
              <a:rPr lang="en-US" sz="1300" dirty="0" smtClean="0"/>
              <a:t>, L, </a:t>
            </a:r>
            <a:r>
              <a:rPr lang="en-US" sz="1300" dirty="0" err="1" smtClean="0"/>
              <a:t>Chazdon</a:t>
            </a:r>
            <a:r>
              <a:rPr lang="en-US" sz="1300" dirty="0" smtClean="0"/>
              <a:t>, S., Paine, N., and Higgins, L.  </a:t>
            </a:r>
            <a:r>
              <a:rPr lang="en-US" sz="1300" dirty="0" smtClean="0"/>
              <a:t>(2012</a:t>
            </a:r>
            <a:r>
              <a:rPr lang="en-US" sz="1300" dirty="0"/>
              <a:t>). Ripple Effect Mapping:  A “Radiant” Way to Capture Program </a:t>
            </a:r>
            <a:r>
              <a:rPr lang="en-US" sz="1300" dirty="0" smtClean="0"/>
              <a:t>Impacts.  Forthcoming in Journal of Extension (www. </a:t>
            </a:r>
            <a:r>
              <a:rPr lang="en-US" sz="1300" dirty="0"/>
              <a:t>j</a:t>
            </a:r>
            <a:r>
              <a:rPr lang="en-US" sz="1300" dirty="0" smtClean="0"/>
              <a:t>oe.org).</a:t>
            </a:r>
            <a:endParaRPr lang="en-US" sz="1300" dirty="0" smtClean="0"/>
          </a:p>
          <a:p>
            <a:r>
              <a:rPr lang="en-US" sz="1300" dirty="0" smtClean="0"/>
              <a:t>Hearn</a:t>
            </a:r>
            <a:r>
              <a:rPr lang="en-US" sz="1300" dirty="0" smtClean="0"/>
              <a:t>, S. (2010). Introduction to outcome mapping. Presentation on http://www.outcomemaping.ca</a:t>
            </a:r>
            <a:endParaRPr lang="en-US" sz="1300" dirty="0"/>
          </a:p>
          <a:p>
            <a:r>
              <a:rPr lang="en-US" sz="1300" dirty="0"/>
              <a:t>Kollock, D. A. (2011). </a:t>
            </a:r>
            <a:r>
              <a:rPr lang="en-US" sz="1300" i="1" dirty="0"/>
              <a:t>Ripple effects mapping for evaluation</a:t>
            </a:r>
            <a:r>
              <a:rPr lang="en-US" sz="1300" dirty="0"/>
              <a:t>. Washington State University curriculum. Pullman, WA</a:t>
            </a:r>
            <a:r>
              <a:rPr lang="en-US" sz="1300" dirty="0" smtClean="0"/>
              <a:t>.</a:t>
            </a:r>
          </a:p>
          <a:p>
            <a:r>
              <a:rPr lang="en-US" sz="1300" dirty="0" smtClean="0"/>
              <a:t>Outcome Mapping Learning Community. (2011). http://www.outcomemapping.ca</a:t>
            </a:r>
            <a:endParaRPr lang="en-US" sz="1300" dirty="0"/>
          </a:p>
        </p:txBody>
      </p:sp>
    </p:spTree>
    <p:extLst>
      <p:ext uri="{BB962C8B-B14F-4D97-AF65-F5344CB8AC3E}">
        <p14:creationId xmlns:p14="http://schemas.microsoft.com/office/powerpoint/2010/main" val="14236420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Contact information</a:t>
            </a:r>
            <a:endParaRPr lang="en-US" cap="none" dirty="0"/>
          </a:p>
        </p:txBody>
      </p:sp>
      <p:sp>
        <p:nvSpPr>
          <p:cNvPr id="3" name="Content Placeholder 2"/>
          <p:cNvSpPr>
            <a:spLocks noGrp="1"/>
          </p:cNvSpPr>
          <p:nvPr>
            <p:ph idx="1"/>
          </p:nvPr>
        </p:nvSpPr>
        <p:spPr>
          <a:xfrm>
            <a:off x="457200" y="1600200"/>
            <a:ext cx="8229600" cy="4721292"/>
          </a:xfrm>
        </p:spPr>
        <p:txBody>
          <a:bodyPr/>
          <a:lstStyle/>
          <a:p>
            <a:pPr marL="114300" indent="0">
              <a:buNone/>
            </a:pPr>
            <a:r>
              <a:rPr lang="en-US" dirty="0" smtClean="0"/>
              <a:t>Scott </a:t>
            </a:r>
            <a:r>
              <a:rPr lang="en-US" dirty="0"/>
              <a:t>Chazdon, Ph.D.</a:t>
            </a:r>
          </a:p>
          <a:p>
            <a:pPr marL="114300" indent="0">
              <a:buNone/>
            </a:pPr>
            <a:r>
              <a:rPr lang="en-US" dirty="0" smtClean="0"/>
              <a:t>Evaluation and Research Specialist</a:t>
            </a:r>
          </a:p>
          <a:p>
            <a:pPr marL="114300" indent="0">
              <a:buNone/>
            </a:pPr>
            <a:r>
              <a:rPr lang="en-US" dirty="0" smtClean="0"/>
              <a:t>Center </a:t>
            </a:r>
            <a:r>
              <a:rPr lang="en-US" dirty="0"/>
              <a:t>for Community Vitality</a:t>
            </a:r>
          </a:p>
          <a:p>
            <a:pPr marL="114300" indent="0">
              <a:buNone/>
            </a:pPr>
            <a:r>
              <a:rPr lang="en-US" dirty="0"/>
              <a:t>University of Minnesota Extension </a:t>
            </a:r>
            <a:endParaRPr lang="en-US" dirty="0" smtClean="0"/>
          </a:p>
          <a:p>
            <a:pPr marL="114300" indent="0">
              <a:buNone/>
            </a:pPr>
            <a:r>
              <a:rPr lang="en-US" dirty="0" smtClean="0"/>
              <a:t>612-624-0982</a:t>
            </a:r>
          </a:p>
          <a:p>
            <a:pPr marL="114300" indent="0">
              <a:buNone/>
            </a:pPr>
            <a:r>
              <a:rPr lang="en-US" dirty="0" smtClean="0">
                <a:hlinkClick r:id="rId3"/>
              </a:rPr>
              <a:t>schazdon@umn.edu</a:t>
            </a: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7264012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a:xfrm>
            <a:off x="319752" y="2664918"/>
            <a:ext cx="8302625" cy="769441"/>
          </a:xfrm>
        </p:spPr>
        <p:txBody>
          <a:bodyPr/>
          <a:lstStyle/>
          <a:p>
            <a:r>
              <a:rPr lang="en-US" dirty="0" smtClean="0">
                <a:latin typeface="+mn-lt"/>
              </a:rPr>
              <a:t>Thank you!</a:t>
            </a:r>
          </a:p>
        </p:txBody>
      </p:sp>
    </p:spTree>
    <p:custDataLst>
      <p:tags r:id="rId1"/>
    </p:custData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301" y="749301"/>
            <a:ext cx="6257499" cy="668338"/>
          </a:xfrm>
        </p:spPr>
        <p:txBody>
          <a:bodyPr/>
          <a:lstStyle/>
          <a:p>
            <a:r>
              <a:rPr lang="en-US" cap="none" dirty="0" smtClean="0"/>
              <a:t>Ripple Effect Mapping</a:t>
            </a:r>
            <a:endParaRPr lang="en-US" cap="none" dirty="0"/>
          </a:p>
        </p:txBody>
      </p:sp>
      <p:sp>
        <p:nvSpPr>
          <p:cNvPr id="3" name="Content Placeholder 2"/>
          <p:cNvSpPr>
            <a:spLocks noGrp="1"/>
          </p:cNvSpPr>
          <p:nvPr>
            <p:ph idx="1"/>
          </p:nvPr>
        </p:nvSpPr>
        <p:spPr>
          <a:xfrm>
            <a:off x="416257" y="1941392"/>
            <a:ext cx="8229600" cy="2283702"/>
          </a:xfrm>
        </p:spPr>
        <p:txBody>
          <a:bodyPr>
            <a:noAutofit/>
          </a:bodyPr>
          <a:lstStyle/>
          <a:p>
            <a:r>
              <a:rPr lang="en-US" sz="3200" dirty="0" smtClean="0"/>
              <a:t>Purpose – to better understand intended and unintended results of a program, intervention or collaborative for individuals, groups, communities and regions.</a:t>
            </a:r>
          </a:p>
          <a:p>
            <a:r>
              <a:rPr lang="en-US" sz="3200" dirty="0" smtClean="0"/>
              <a:t>Completed post-program as part of impact evaluation</a:t>
            </a:r>
            <a:endParaRPr lang="en-US" sz="3200" dirty="0"/>
          </a:p>
        </p:txBody>
      </p:sp>
      <p:pic>
        <p:nvPicPr>
          <p:cNvPr id="5" name="Content Placeholder 3" descr="iStock_000005550505Large.jpg"/>
          <p:cNvPicPr>
            <a:picLocks noChangeAspect="1"/>
          </p:cNvPicPr>
          <p:nvPr/>
        </p:nvPicPr>
        <p:blipFill>
          <a:blip r:embed="rId3">
            <a:lum bright="26000"/>
          </a:blip>
          <a:stretch>
            <a:fillRect/>
          </a:stretch>
        </p:blipFill>
        <p:spPr>
          <a:xfrm>
            <a:off x="0" y="-154378"/>
            <a:ext cx="2018805" cy="1661539"/>
          </a:xfrm>
          <a:prstGeom prst="rect">
            <a:avLst/>
          </a:prstGeom>
        </p:spPr>
      </p:pic>
    </p:spTree>
    <p:extLst>
      <p:ext uri="{BB962C8B-B14F-4D97-AF65-F5344CB8AC3E}">
        <p14:creationId xmlns:p14="http://schemas.microsoft.com/office/powerpoint/2010/main" val="8837199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7" y="274638"/>
            <a:ext cx="8229600" cy="1143000"/>
          </a:xfrm>
        </p:spPr>
        <p:txBody>
          <a:bodyPr/>
          <a:lstStyle/>
          <a:p>
            <a:r>
              <a:rPr lang="en-US" sz="4000" b="1" dirty="0" smtClean="0"/>
              <a:t>Mind Mapping – Radiant Thinking</a:t>
            </a:r>
            <a:endParaRPr lang="en-US" sz="4000" b="1" dirty="0"/>
          </a:p>
        </p:txBody>
      </p:sp>
      <p:sp>
        <p:nvSpPr>
          <p:cNvPr id="3" name="Text Placeholder 2"/>
          <p:cNvSpPr>
            <a:spLocks noGrp="1"/>
          </p:cNvSpPr>
          <p:nvPr>
            <p:ph type="body" idx="1"/>
          </p:nvPr>
        </p:nvSpPr>
        <p:spPr/>
        <p:txBody>
          <a:bodyPr/>
          <a:lstStyle/>
          <a:p>
            <a:r>
              <a:rPr lang="en-US" sz="3200" dirty="0" smtClean="0">
                <a:solidFill>
                  <a:schemeClr val="accent2"/>
                </a:solidFill>
              </a:rPr>
              <a:t>Pictorial Method</a:t>
            </a:r>
            <a:endParaRPr lang="en-US" sz="3200" dirty="0">
              <a:solidFill>
                <a:schemeClr val="accent2"/>
              </a:solidFill>
            </a:endParaRPr>
          </a:p>
        </p:txBody>
      </p:sp>
      <p:sp>
        <p:nvSpPr>
          <p:cNvPr id="4" name="Content Placeholder 3"/>
          <p:cNvSpPr>
            <a:spLocks noGrp="1"/>
          </p:cNvSpPr>
          <p:nvPr>
            <p:ph sz="half" idx="2"/>
          </p:nvPr>
        </p:nvSpPr>
        <p:spPr/>
        <p:txBody>
          <a:bodyPr/>
          <a:lstStyle/>
          <a:p>
            <a:pPr lvl="1"/>
            <a:r>
              <a:rPr lang="en-US" sz="3200" dirty="0"/>
              <a:t>Note taking</a:t>
            </a:r>
          </a:p>
          <a:p>
            <a:pPr lvl="1"/>
            <a:r>
              <a:rPr lang="en-US" sz="3200" dirty="0"/>
              <a:t>Brainstorming</a:t>
            </a:r>
          </a:p>
          <a:p>
            <a:pPr lvl="1"/>
            <a:r>
              <a:rPr lang="en-US" sz="3200" dirty="0"/>
              <a:t>Organizing</a:t>
            </a:r>
          </a:p>
          <a:p>
            <a:pPr lvl="1"/>
            <a:r>
              <a:rPr lang="en-US" sz="3200" dirty="0"/>
              <a:t>Problem solving</a:t>
            </a:r>
          </a:p>
          <a:p>
            <a:pPr lvl="1"/>
            <a:r>
              <a:rPr lang="en-US" sz="3200" dirty="0"/>
              <a:t>Evaluation</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18019" y="1723462"/>
            <a:ext cx="2860763"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14127" y="6103014"/>
            <a:ext cx="3164655" cy="415499"/>
          </a:xfrm>
          <a:prstGeom prst="rect">
            <a:avLst/>
          </a:prstGeom>
          <a:noFill/>
        </p:spPr>
        <p:txBody>
          <a:bodyPr wrap="square" rtlCol="0">
            <a:spAutoFit/>
          </a:bodyPr>
          <a:lstStyle/>
          <a:p>
            <a:r>
              <a:rPr lang="en-US" sz="1000" dirty="0" smtClean="0"/>
              <a:t>Image: </a:t>
            </a:r>
            <a:r>
              <a:rPr lang="en-US" sz="1000" dirty="0" err="1" smtClean="0"/>
              <a:t>Mindmap</a:t>
            </a:r>
            <a:r>
              <a:rPr lang="en-US" sz="1000" dirty="0" smtClean="0"/>
              <a:t>, Graham Burnett, http://en.wikipedia.org/wiki/File:Mindmap.gif</a:t>
            </a:r>
            <a:endParaRPr lang="en-US" sz="1000" dirty="0"/>
          </a:p>
        </p:txBody>
      </p:sp>
      <p:sp>
        <p:nvSpPr>
          <p:cNvPr id="9" name="TextBox 8"/>
          <p:cNvSpPr txBox="1"/>
          <p:nvPr/>
        </p:nvSpPr>
        <p:spPr>
          <a:xfrm>
            <a:off x="477673" y="5786651"/>
            <a:ext cx="7601803" cy="523220"/>
          </a:xfrm>
          <a:prstGeom prst="rect">
            <a:avLst/>
          </a:prstGeom>
          <a:noFill/>
        </p:spPr>
        <p:txBody>
          <a:bodyPr wrap="square" rtlCol="0">
            <a:spAutoFit/>
          </a:bodyPr>
          <a:lstStyle/>
          <a:p>
            <a:r>
              <a:rPr lang="en-US" sz="1400" dirty="0" smtClean="0"/>
              <a:t>For more on mind mapping, see </a:t>
            </a:r>
            <a:r>
              <a:rPr lang="en-US" sz="1400" dirty="0" err="1" smtClean="0"/>
              <a:t>Buzan</a:t>
            </a:r>
            <a:r>
              <a:rPr lang="en-US" sz="1400" dirty="0" smtClean="0"/>
              <a:t>, T. (2003). </a:t>
            </a:r>
            <a:r>
              <a:rPr lang="en-US" sz="1400" i="1" dirty="0" smtClean="0"/>
              <a:t>The mind map book</a:t>
            </a:r>
            <a:r>
              <a:rPr lang="en-US" sz="1400" dirty="0" smtClean="0"/>
              <a:t>. London: BBC Books.</a:t>
            </a:r>
          </a:p>
          <a:p>
            <a:pPr marL="0"/>
            <a:endParaRPr lang="en-US" sz="1400" dirty="0" smtClean="0"/>
          </a:p>
        </p:txBody>
      </p:sp>
    </p:spTree>
    <p:extLst>
      <p:ext uri="{BB962C8B-B14F-4D97-AF65-F5344CB8AC3E}">
        <p14:creationId xmlns:p14="http://schemas.microsoft.com/office/powerpoint/2010/main" val="113030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
        <p:nvSpPr>
          <p:cNvPr id="5" name="Content Placeholder 6"/>
          <p:cNvSpPr txBox="1">
            <a:spLocks/>
          </p:cNvSpPr>
          <p:nvPr/>
        </p:nvSpPr>
        <p:spPr>
          <a:xfrm>
            <a:off x="261258" y="1868953"/>
            <a:ext cx="8882743" cy="3139321"/>
          </a:xfrm>
          <a:prstGeom prst="rect">
            <a:avLst/>
          </a:prstGeom>
        </p:spPr>
        <p:txBody>
          <a:bodyPr>
            <a:spAutoFit/>
          </a:bodyPr>
          <a:lstStyle/>
          <a:p>
            <a:pPr marL="342900" marR="0" lvl="0" indent="-342900" algn="l" defTabSz="914400" rtl="0" eaLnBrk="1" fontAlgn="base" latinLnBrk="0" hangingPunct="1">
              <a:lnSpc>
                <a:spcPct val="100000"/>
              </a:lnSpc>
              <a:spcBef>
                <a:spcPts val="0"/>
              </a:spcBef>
              <a:spcAft>
                <a:spcPts val="600"/>
              </a:spcAft>
              <a:buClr>
                <a:schemeClr val="accent2"/>
              </a:buClr>
              <a:buSzTx/>
              <a:buFont typeface="Wingdings" pitchFamily="2" charset="2"/>
              <a:buChar char="§"/>
              <a:tabLst/>
              <a:defRPr/>
            </a:pPr>
            <a: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t>Concept Mapping </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a:t>
            </a:r>
            <a:r>
              <a:rPr kumimoji="0" lang="en-US" sz="1800" b="0" i="0" u="none" strike="noStrike" kern="0" cap="none" spc="0" normalizeH="0" baseline="0" noProof="0" dirty="0" err="1" smtClean="0">
                <a:ln>
                  <a:noFill/>
                </a:ln>
                <a:solidFill>
                  <a:schemeClr val="tx2"/>
                </a:solidFill>
                <a:effectLst/>
                <a:uLnTx/>
                <a:uFillTx/>
                <a:latin typeface="+mn-lt"/>
                <a:ea typeface="Geneva" charset="-128"/>
                <a:cs typeface="Geneva" charset="-128"/>
              </a:rPr>
              <a:t>Trochim</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 1989)</a:t>
            </a:r>
          </a:p>
          <a:p>
            <a:pPr marL="342900" marR="0" lvl="0" indent="-342900" algn="l" defTabSz="914400" rtl="0" eaLnBrk="1" fontAlgn="base" latinLnBrk="0" hangingPunct="1">
              <a:lnSpc>
                <a:spcPct val="100000"/>
              </a:lnSpc>
              <a:spcBef>
                <a:spcPts val="0"/>
              </a:spcBef>
              <a:spcAft>
                <a:spcPts val="600"/>
              </a:spcAft>
              <a:buClr>
                <a:schemeClr val="accent2"/>
              </a:buClr>
              <a:buSzTx/>
              <a:buFont typeface="Wingdings" pitchFamily="2" charset="2"/>
              <a:buChar char="§"/>
              <a:tabLst/>
              <a:defRPr/>
            </a:pPr>
            <a: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t>Mind Mapping </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a:t>
            </a:r>
            <a:r>
              <a:rPr kumimoji="0" lang="en-US" sz="1800" b="0" i="0" u="none" strike="noStrike" kern="0" cap="none" spc="0" normalizeH="0" baseline="0" noProof="0" dirty="0" err="1" smtClean="0">
                <a:ln>
                  <a:noFill/>
                </a:ln>
                <a:solidFill>
                  <a:schemeClr val="tx2"/>
                </a:solidFill>
                <a:effectLst/>
                <a:uLnTx/>
                <a:uFillTx/>
                <a:latin typeface="+mn-lt"/>
                <a:ea typeface="Geneva" charset="-128"/>
                <a:cs typeface="Geneva" charset="-128"/>
              </a:rPr>
              <a:t>Eppler</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 2006)</a:t>
            </a:r>
          </a:p>
          <a:p>
            <a:pPr marL="342900" marR="0" lvl="0" indent="-342900" algn="l" defTabSz="914400" rtl="0" eaLnBrk="1" fontAlgn="base" latinLnBrk="0" hangingPunct="1">
              <a:lnSpc>
                <a:spcPct val="100000"/>
              </a:lnSpc>
              <a:spcBef>
                <a:spcPts val="0"/>
              </a:spcBef>
              <a:spcAft>
                <a:spcPts val="600"/>
              </a:spcAft>
              <a:buClr>
                <a:schemeClr val="accent2"/>
              </a:buClr>
              <a:buSzTx/>
              <a:buFont typeface="Wingdings" pitchFamily="2" charset="2"/>
              <a:buChar char="§"/>
              <a:tabLst/>
              <a:defRPr/>
            </a:pPr>
            <a: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t>Outcome Mapping </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(Outcome Mapping Learning Community, 2011)</a:t>
            </a:r>
          </a:p>
          <a:p>
            <a:pPr marL="342900" marR="0" lvl="0" indent="-342900" algn="l" defTabSz="914400" rtl="0" eaLnBrk="1" fontAlgn="base" latinLnBrk="0" hangingPunct="1">
              <a:lnSpc>
                <a:spcPct val="100000"/>
              </a:lnSpc>
              <a:spcBef>
                <a:spcPts val="0"/>
              </a:spcBef>
              <a:spcAft>
                <a:spcPts val="600"/>
              </a:spcAft>
              <a:buClr>
                <a:schemeClr val="accent2"/>
              </a:buClr>
              <a:buSzTx/>
              <a:buFont typeface="Wingdings" pitchFamily="2" charset="2"/>
              <a:buChar char="§"/>
              <a:tabLst/>
              <a:defRPr/>
            </a:pPr>
            <a: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t>Participatory Impact Pathway Analysis</a:t>
            </a:r>
            <a:b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b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a:t>
            </a:r>
            <a:r>
              <a:rPr kumimoji="0" lang="en-US" sz="1800" b="0" i="0" u="none" strike="noStrike" kern="0" cap="none" spc="0" normalizeH="0" baseline="0" noProof="0" dirty="0" err="1" smtClean="0">
                <a:ln>
                  <a:noFill/>
                </a:ln>
                <a:solidFill>
                  <a:schemeClr val="tx2"/>
                </a:solidFill>
                <a:effectLst/>
                <a:uLnTx/>
                <a:uFillTx/>
                <a:latin typeface="+mn-lt"/>
                <a:ea typeface="Geneva" charset="-128"/>
                <a:cs typeface="Geneva" charset="-128"/>
              </a:rPr>
              <a:t>Douthwaite</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 et al, 2008)</a:t>
            </a:r>
          </a:p>
          <a:p>
            <a:pPr marL="342900" marR="0" lvl="0" indent="-342900" algn="l" defTabSz="914400" rtl="0" eaLnBrk="1" fontAlgn="base" latinLnBrk="0" hangingPunct="1">
              <a:lnSpc>
                <a:spcPct val="100000"/>
              </a:lnSpc>
              <a:spcBef>
                <a:spcPts val="0"/>
              </a:spcBef>
              <a:spcAft>
                <a:spcPts val="600"/>
              </a:spcAft>
              <a:buClr>
                <a:schemeClr val="accent2"/>
              </a:buClr>
              <a:buSzTx/>
              <a:buFont typeface="Wingdings" pitchFamily="2" charset="2"/>
              <a:buChar char="§"/>
              <a:tabLst/>
              <a:defRPr/>
            </a:pPr>
            <a:r>
              <a:rPr kumimoji="0" lang="en-US" sz="3200" b="0" i="0" u="none" strike="noStrike" kern="0" cap="none" spc="0" normalizeH="0" baseline="0" noProof="0" dirty="0" smtClean="0">
                <a:ln>
                  <a:noFill/>
                </a:ln>
                <a:solidFill>
                  <a:schemeClr val="tx2"/>
                </a:solidFill>
                <a:effectLst/>
                <a:uLnTx/>
                <a:uFillTx/>
                <a:latin typeface="+mn-lt"/>
                <a:ea typeface="Geneva" charset="-128"/>
                <a:cs typeface="Geneva" charset="-128"/>
              </a:rPr>
              <a:t>Most Significant Change </a:t>
            </a:r>
            <a:r>
              <a:rPr kumimoji="0" lang="en-US" sz="1800" b="0" i="0" u="none" strike="noStrike" kern="0" cap="none" spc="0" normalizeH="0" baseline="0" noProof="0" dirty="0" smtClean="0">
                <a:ln>
                  <a:noFill/>
                </a:ln>
                <a:solidFill>
                  <a:schemeClr val="tx2"/>
                </a:solidFill>
                <a:effectLst/>
                <a:uLnTx/>
                <a:uFillTx/>
                <a:latin typeface="+mn-lt"/>
                <a:ea typeface="Geneva" charset="-128"/>
                <a:cs typeface="Geneva" charset="-128"/>
              </a:rPr>
              <a:t>(Davies 2005)</a:t>
            </a:r>
          </a:p>
        </p:txBody>
      </p:sp>
      <p:sp>
        <p:nvSpPr>
          <p:cNvPr id="10" name="Title 3"/>
          <p:cNvSpPr>
            <a:spLocks noGrp="1"/>
          </p:cNvSpPr>
          <p:nvPr>
            <p:ph type="title"/>
          </p:nvPr>
        </p:nvSpPr>
        <p:spPr>
          <a:xfrm>
            <a:off x="1080655" y="321283"/>
            <a:ext cx="8229600" cy="1289153"/>
          </a:xfrm>
        </p:spPr>
        <p:txBody>
          <a:bodyPr/>
          <a:lstStyle/>
          <a:p>
            <a:pPr algn="ctr"/>
            <a:r>
              <a:rPr lang="en-US" sz="4000" cap="none" dirty="0" smtClean="0"/>
              <a:t>Ripple effect mapping:</a:t>
            </a:r>
            <a:br>
              <a:rPr lang="en-US" sz="4000" cap="none" dirty="0" smtClean="0"/>
            </a:br>
            <a:r>
              <a:rPr lang="en-US" sz="3200" cap="none" dirty="0" smtClean="0"/>
              <a:t>related approaches</a:t>
            </a:r>
            <a:endParaRPr lang="en-US" sz="3200" cap="none"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116"/>
            <a:ext cx="8229600" cy="668338"/>
          </a:xfrm>
        </p:spPr>
        <p:txBody>
          <a:bodyPr/>
          <a:lstStyle/>
          <a:p>
            <a:r>
              <a:rPr lang="en-US" cap="none" dirty="0" smtClean="0"/>
              <a:t>How Does it Work?</a:t>
            </a:r>
            <a:endParaRPr lang="en-US" cap="none" dirty="0"/>
          </a:p>
        </p:txBody>
      </p:sp>
      <p:sp>
        <p:nvSpPr>
          <p:cNvPr id="3" name="Content Placeholder 2"/>
          <p:cNvSpPr>
            <a:spLocks noGrp="1"/>
          </p:cNvSpPr>
          <p:nvPr>
            <p:ph idx="1"/>
          </p:nvPr>
        </p:nvSpPr>
        <p:spPr>
          <a:xfrm>
            <a:off x="432384" y="1613847"/>
            <a:ext cx="8229600" cy="4450449"/>
          </a:xfrm>
        </p:spPr>
        <p:txBody>
          <a:bodyPr/>
          <a:lstStyle/>
          <a:p>
            <a:r>
              <a:rPr lang="en-US" sz="3600" dirty="0" smtClean="0"/>
              <a:t>Identify the intervention</a:t>
            </a:r>
          </a:p>
          <a:p>
            <a:r>
              <a:rPr lang="en-US" sz="3600" dirty="0" smtClean="0"/>
              <a:t>Schedule the event and invite participants</a:t>
            </a:r>
          </a:p>
          <a:p>
            <a:r>
              <a:rPr lang="en-US" sz="3600" dirty="0" smtClean="0"/>
              <a:t>Group mapping session held</a:t>
            </a:r>
          </a:p>
          <a:p>
            <a:r>
              <a:rPr lang="en-US" sz="3600" dirty="0" smtClean="0"/>
              <a:t>Follow-up interviews</a:t>
            </a:r>
          </a:p>
          <a:p>
            <a:r>
              <a:rPr lang="en-US" sz="3600" dirty="0" smtClean="0"/>
              <a:t>Cleaning, Coding, Analysis</a:t>
            </a:r>
          </a:p>
          <a:p>
            <a:endParaRPr lang="en-US" dirty="0"/>
          </a:p>
        </p:txBody>
      </p:sp>
      <p:pic>
        <p:nvPicPr>
          <p:cNvPr id="4" name="Content Placeholder 3" descr="iStock_000005550505Large.jpg"/>
          <p:cNvPicPr>
            <a:picLocks noChangeAspect="1"/>
          </p:cNvPicPr>
          <p:nvPr/>
        </p:nvPicPr>
        <p:blipFill>
          <a:blip r:embed="rId3">
            <a:lum bright="26000"/>
          </a:blip>
          <a:stretch>
            <a:fillRect/>
          </a:stretch>
        </p:blipFill>
        <p:spPr>
          <a:xfrm>
            <a:off x="6643179" y="484302"/>
            <a:ext cx="2018805" cy="1661539"/>
          </a:xfrm>
          <a:prstGeom prst="rect">
            <a:avLst/>
          </a:prstGeom>
        </p:spPr>
      </p:pic>
    </p:spTree>
    <p:extLst>
      <p:ext uri="{BB962C8B-B14F-4D97-AF65-F5344CB8AC3E}">
        <p14:creationId xmlns:p14="http://schemas.microsoft.com/office/powerpoint/2010/main" val="21207960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
        <p:nvSpPr>
          <p:cNvPr id="10" name="Title 3"/>
          <p:cNvSpPr>
            <a:spLocks noGrp="1"/>
          </p:cNvSpPr>
          <p:nvPr>
            <p:ph type="title"/>
          </p:nvPr>
        </p:nvSpPr>
        <p:spPr>
          <a:xfrm>
            <a:off x="1080655" y="321283"/>
            <a:ext cx="8229600" cy="1289153"/>
          </a:xfrm>
        </p:spPr>
        <p:txBody>
          <a:bodyPr/>
          <a:lstStyle/>
          <a:p>
            <a:pPr algn="ctr"/>
            <a:r>
              <a:rPr lang="en-US" sz="4000" dirty="0" smtClean="0"/>
              <a:t>Ripple effect mapping</a:t>
            </a:r>
            <a:endParaRPr lang="en-US" sz="2800" dirty="0"/>
          </a:p>
        </p:txBody>
      </p:sp>
      <p:sp>
        <p:nvSpPr>
          <p:cNvPr id="7" name="Content Placeholder 6"/>
          <p:cNvSpPr>
            <a:spLocks noGrp="1"/>
          </p:cNvSpPr>
          <p:nvPr>
            <p:ph idx="1"/>
          </p:nvPr>
        </p:nvSpPr>
        <p:spPr>
          <a:xfrm>
            <a:off x="434050" y="959735"/>
            <a:ext cx="8466881" cy="5632311"/>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tx2"/>
                </a:solidFill>
              </a:rPr>
              <a:t>Method</a:t>
            </a:r>
          </a:p>
          <a:p>
            <a:pPr marL="0" lvl="1">
              <a:spcBef>
                <a:spcPts val="0"/>
              </a:spcBef>
              <a:spcAft>
                <a:spcPts val="600"/>
              </a:spcAft>
            </a:pPr>
            <a:r>
              <a:rPr lang="en-US" sz="3200" dirty="0" smtClean="0">
                <a:solidFill>
                  <a:schemeClr val="accent2"/>
                </a:solidFill>
              </a:rPr>
              <a:t>Identify the intervention</a:t>
            </a:r>
            <a:endParaRPr lang="en-US" sz="2400" dirty="0" smtClean="0">
              <a:solidFill>
                <a:schemeClr val="accent2"/>
              </a:solidFill>
            </a:endParaRPr>
          </a:p>
          <a:p>
            <a:pPr marL="400050" lvl="2">
              <a:spcBef>
                <a:spcPts val="0"/>
              </a:spcBef>
              <a:spcAft>
                <a:spcPts val="600"/>
              </a:spcAft>
            </a:pPr>
            <a:r>
              <a:rPr lang="en-US" dirty="0" smtClean="0">
                <a:solidFill>
                  <a:schemeClr val="tx2"/>
                </a:solidFill>
              </a:rPr>
              <a:t>High engagement program or position</a:t>
            </a:r>
          </a:p>
          <a:p>
            <a:pPr marL="400050" lvl="2">
              <a:spcBef>
                <a:spcPts val="0"/>
              </a:spcBef>
              <a:spcAft>
                <a:spcPts val="600"/>
              </a:spcAft>
            </a:pPr>
            <a:r>
              <a:rPr lang="en-US" dirty="0" smtClean="0">
                <a:solidFill>
                  <a:schemeClr val="tx2"/>
                </a:solidFill>
              </a:rPr>
              <a:t>Cross-sector initiative</a:t>
            </a:r>
          </a:p>
          <a:p>
            <a:pPr marL="400050" lvl="2">
              <a:spcBef>
                <a:spcPts val="0"/>
              </a:spcBef>
              <a:spcAft>
                <a:spcPts val="600"/>
              </a:spcAft>
            </a:pPr>
            <a:r>
              <a:rPr lang="en-US" dirty="0" smtClean="0">
                <a:solidFill>
                  <a:schemeClr val="tx2"/>
                </a:solidFill>
              </a:rPr>
              <a:t>Collaboration </a:t>
            </a:r>
          </a:p>
          <a:p>
            <a:pPr marL="0" lvl="1">
              <a:spcBef>
                <a:spcPts val="0"/>
              </a:spcBef>
              <a:spcAft>
                <a:spcPts val="600"/>
              </a:spcAft>
            </a:pPr>
            <a:r>
              <a:rPr lang="en-US" sz="3200" dirty="0" smtClean="0">
                <a:solidFill>
                  <a:schemeClr val="accent2"/>
                </a:solidFill>
              </a:rPr>
              <a:t>Invite stakeholder group</a:t>
            </a:r>
          </a:p>
          <a:p>
            <a:pPr marL="400050" lvl="2">
              <a:spcBef>
                <a:spcPts val="0"/>
              </a:spcBef>
              <a:spcAft>
                <a:spcPts val="600"/>
              </a:spcAft>
            </a:pPr>
            <a:r>
              <a:rPr lang="en-US" dirty="0" smtClean="0">
                <a:solidFill>
                  <a:schemeClr val="tx2"/>
                </a:solidFill>
              </a:rPr>
              <a:t>Participants</a:t>
            </a:r>
          </a:p>
          <a:p>
            <a:pPr marL="400050" lvl="2">
              <a:spcBef>
                <a:spcPts val="0"/>
              </a:spcBef>
              <a:spcAft>
                <a:spcPts val="600"/>
              </a:spcAft>
            </a:pPr>
            <a:r>
              <a:rPr lang="en-US" dirty="0" smtClean="0">
                <a:solidFill>
                  <a:schemeClr val="tx2"/>
                </a:solidFill>
              </a:rPr>
              <a:t>Non-participant stakeholders</a:t>
            </a:r>
          </a:p>
          <a:p>
            <a:pPr marL="400050" lvl="2">
              <a:spcBef>
                <a:spcPts val="0"/>
              </a:spcBef>
              <a:spcAft>
                <a:spcPts val="600"/>
              </a:spcAft>
            </a:pPr>
            <a:r>
              <a:rPr lang="en-US" dirty="0" smtClean="0">
                <a:solidFill>
                  <a:schemeClr val="tx2"/>
                </a:solidFill>
              </a:rPr>
              <a:t>12 to 20 participants</a:t>
            </a:r>
          </a:p>
          <a:p>
            <a:pPr marL="400050" lvl="2">
              <a:spcBef>
                <a:spcPts val="0"/>
              </a:spcBef>
              <a:spcAft>
                <a:spcPts val="600"/>
              </a:spcAft>
            </a:pPr>
            <a:r>
              <a:rPr lang="en-US" dirty="0" smtClean="0">
                <a:solidFill>
                  <a:schemeClr val="tx2"/>
                </a:solidFill>
              </a:rPr>
              <a:t>Two moderators</a:t>
            </a:r>
          </a:p>
          <a:p>
            <a:pPr marL="0" lvl="1">
              <a:spcBef>
                <a:spcPts val="0"/>
              </a:spcBef>
              <a:spcAft>
                <a:spcPts val="0"/>
              </a:spcAft>
              <a:buNone/>
            </a:pPr>
            <a:endParaRPr lang="en-US" sz="3200" dirty="0" smtClean="0">
              <a:solidFill>
                <a:schemeClr val="tx2"/>
              </a:solidFill>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 calcmode="lin" valueType="num">
                                      <p:cBhvr additive="base">
                                        <p:cTn id="2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745" y="321284"/>
            <a:ext cx="8229600" cy="668338"/>
          </a:xfrm>
        </p:spPr>
        <p:txBody>
          <a:bodyPr/>
          <a:lstStyle/>
          <a:p>
            <a:pPr algn="ctr"/>
            <a:r>
              <a:rPr lang="en-US" sz="3600" dirty="0" smtClean="0"/>
              <a:t>Ripple effect mapping</a:t>
            </a:r>
            <a:endParaRPr lang="en-US" sz="3600" dirty="0"/>
          </a:p>
        </p:txBody>
      </p:sp>
      <p:sp>
        <p:nvSpPr>
          <p:cNvPr id="7" name="Content Placeholder 6"/>
          <p:cNvSpPr>
            <a:spLocks noGrp="1"/>
          </p:cNvSpPr>
          <p:nvPr>
            <p:ph idx="1"/>
          </p:nvPr>
        </p:nvSpPr>
        <p:spPr>
          <a:xfrm>
            <a:off x="434050" y="959734"/>
            <a:ext cx="8466881" cy="5109091"/>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tx2"/>
                </a:solidFill>
              </a:rPr>
              <a:t>Method</a:t>
            </a:r>
          </a:p>
          <a:p>
            <a:pPr marL="0" lvl="1">
              <a:spcBef>
                <a:spcPts val="0"/>
              </a:spcBef>
              <a:spcAft>
                <a:spcPts val="600"/>
              </a:spcAft>
            </a:pPr>
            <a:r>
              <a:rPr lang="en-US" sz="3200" dirty="0" smtClean="0">
                <a:solidFill>
                  <a:schemeClr val="accent2"/>
                </a:solidFill>
              </a:rPr>
              <a:t>Appreciative Inquiry interview</a:t>
            </a:r>
          </a:p>
          <a:p>
            <a:pPr marL="400050" lvl="2">
              <a:spcBef>
                <a:spcPts val="0"/>
              </a:spcBef>
              <a:spcAft>
                <a:spcPts val="600"/>
              </a:spcAft>
            </a:pPr>
            <a:r>
              <a:rPr lang="en-US" dirty="0" smtClean="0">
                <a:solidFill>
                  <a:schemeClr val="tx2"/>
                </a:solidFill>
              </a:rPr>
              <a:t>Conducted among pairs of participants </a:t>
            </a:r>
          </a:p>
          <a:p>
            <a:pPr marL="400050" lvl="2">
              <a:spcBef>
                <a:spcPts val="0"/>
              </a:spcBef>
              <a:spcAft>
                <a:spcPts val="600"/>
              </a:spcAft>
            </a:pPr>
            <a:r>
              <a:rPr lang="en-US" dirty="0" smtClean="0">
                <a:solidFill>
                  <a:schemeClr val="tx2"/>
                </a:solidFill>
              </a:rPr>
              <a:t>Examples of questions:</a:t>
            </a:r>
          </a:p>
          <a:p>
            <a:pPr marL="857250" lvl="3">
              <a:spcBef>
                <a:spcPts val="0"/>
              </a:spcBef>
              <a:spcAft>
                <a:spcPts val="600"/>
              </a:spcAft>
            </a:pPr>
            <a:r>
              <a:rPr lang="en-US" dirty="0" smtClean="0">
                <a:solidFill>
                  <a:schemeClr val="tx2"/>
                </a:solidFill>
              </a:rPr>
              <a:t>Tell me a story about how you have used the information from the program?</a:t>
            </a:r>
          </a:p>
          <a:p>
            <a:pPr marL="857250" lvl="3">
              <a:spcBef>
                <a:spcPts val="0"/>
              </a:spcBef>
              <a:spcAft>
                <a:spcPts val="600"/>
              </a:spcAft>
            </a:pPr>
            <a:r>
              <a:rPr lang="en-US" dirty="0" smtClean="0">
                <a:solidFill>
                  <a:schemeClr val="tx2"/>
                </a:solidFill>
              </a:rPr>
              <a:t>Is there anything that resulting from the program that you are proud to share?</a:t>
            </a:r>
          </a:p>
          <a:p>
            <a:pPr marL="857250" lvl="3">
              <a:spcBef>
                <a:spcPts val="0"/>
              </a:spcBef>
              <a:spcAft>
                <a:spcPts val="600"/>
              </a:spcAft>
            </a:pPr>
            <a:r>
              <a:rPr lang="en-US" dirty="0" smtClean="0">
                <a:solidFill>
                  <a:schemeClr val="tx2"/>
                </a:solidFill>
              </a:rPr>
              <a:t>List an achievement or a success you had based on what you learned.</a:t>
            </a:r>
          </a:p>
          <a:p>
            <a:pPr marL="857250" lvl="3">
              <a:spcBef>
                <a:spcPts val="0"/>
              </a:spcBef>
              <a:spcAft>
                <a:spcPts val="600"/>
              </a:spcAft>
            </a:pPr>
            <a:endParaRPr lang="en-US" dirty="0" smtClean="0">
              <a:solidFill>
                <a:schemeClr val="tx2"/>
              </a:solidFill>
            </a:endParaRPr>
          </a:p>
          <a:p>
            <a:pPr marL="857250" lvl="3">
              <a:spcBef>
                <a:spcPts val="0"/>
              </a:spcBef>
              <a:spcAft>
                <a:spcPts val="600"/>
              </a:spcAft>
            </a:pPr>
            <a:endParaRPr lang="en-US" dirty="0" smtClean="0">
              <a:solidFill>
                <a:schemeClr val="tx2"/>
              </a:solidFill>
            </a:endParaRP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745" y="321284"/>
            <a:ext cx="8229600" cy="668338"/>
          </a:xfrm>
        </p:spPr>
        <p:txBody>
          <a:bodyPr/>
          <a:lstStyle/>
          <a:p>
            <a:pPr algn="ctr"/>
            <a:r>
              <a:rPr lang="en-US" sz="3600" dirty="0" smtClean="0"/>
              <a:t>Ripple effect mapping</a:t>
            </a:r>
            <a:endParaRPr lang="en-US" sz="3600" dirty="0"/>
          </a:p>
        </p:txBody>
      </p:sp>
      <p:sp>
        <p:nvSpPr>
          <p:cNvPr id="7" name="Content Placeholder 6"/>
          <p:cNvSpPr>
            <a:spLocks noGrp="1"/>
          </p:cNvSpPr>
          <p:nvPr>
            <p:ph idx="1"/>
          </p:nvPr>
        </p:nvSpPr>
        <p:spPr>
          <a:xfrm>
            <a:off x="471449" y="747219"/>
            <a:ext cx="8466881" cy="5355312"/>
          </a:xfrm>
        </p:spPr>
        <p:txBody>
          <a:bodyPr/>
          <a:lstStyle/>
          <a:p>
            <a:pPr algn="ctr">
              <a:buNone/>
            </a:pPr>
            <a:endParaRPr lang="en-US" sz="1400" dirty="0" smtClean="0">
              <a:solidFill>
                <a:schemeClr val="tx2"/>
              </a:solidFill>
            </a:endParaRPr>
          </a:p>
          <a:p>
            <a:pPr marL="0" lvl="1" algn="ctr">
              <a:spcBef>
                <a:spcPts val="0"/>
              </a:spcBef>
              <a:spcAft>
                <a:spcPts val="600"/>
              </a:spcAft>
              <a:buNone/>
            </a:pPr>
            <a:r>
              <a:rPr lang="en-US" sz="3200" b="1" dirty="0" smtClean="0">
                <a:solidFill>
                  <a:schemeClr val="tx2"/>
                </a:solidFill>
              </a:rPr>
              <a:t>Method</a:t>
            </a:r>
          </a:p>
          <a:p>
            <a:pPr marL="0" lvl="1">
              <a:spcBef>
                <a:spcPts val="0"/>
              </a:spcBef>
              <a:spcAft>
                <a:spcPts val="600"/>
              </a:spcAft>
            </a:pPr>
            <a:r>
              <a:rPr lang="en-US" sz="3200" dirty="0" smtClean="0">
                <a:solidFill>
                  <a:schemeClr val="accent2"/>
                </a:solidFill>
              </a:rPr>
              <a:t>Mapping</a:t>
            </a:r>
          </a:p>
          <a:p>
            <a:pPr marL="400050" lvl="2">
              <a:spcBef>
                <a:spcPts val="0"/>
              </a:spcBef>
              <a:spcAft>
                <a:spcPts val="600"/>
              </a:spcAft>
            </a:pPr>
            <a:r>
              <a:rPr lang="en-US" dirty="0" smtClean="0">
                <a:solidFill>
                  <a:schemeClr val="tx2"/>
                </a:solidFill>
              </a:rPr>
              <a:t>On wall or using Concept Mapping software with data projector</a:t>
            </a:r>
          </a:p>
          <a:p>
            <a:pPr marL="400050" lvl="2">
              <a:spcBef>
                <a:spcPts val="0"/>
              </a:spcBef>
              <a:spcAft>
                <a:spcPts val="600"/>
              </a:spcAft>
            </a:pPr>
            <a:r>
              <a:rPr lang="en-US" dirty="0" smtClean="0">
                <a:solidFill>
                  <a:schemeClr val="tx2"/>
                </a:solidFill>
              </a:rPr>
              <a:t>Group cross-validation</a:t>
            </a:r>
          </a:p>
          <a:p>
            <a:pPr marL="400050" lvl="2">
              <a:spcBef>
                <a:spcPts val="0"/>
              </a:spcBef>
              <a:spcAft>
                <a:spcPts val="600"/>
              </a:spcAft>
            </a:pPr>
            <a:r>
              <a:rPr lang="en-US" dirty="0" smtClean="0">
                <a:solidFill>
                  <a:schemeClr val="tx2"/>
                </a:solidFill>
              </a:rPr>
              <a:t>Potential for probing using the Community Capitals Framework</a:t>
            </a:r>
          </a:p>
          <a:p>
            <a:pPr marL="400050" lvl="2">
              <a:spcBef>
                <a:spcPts val="0"/>
              </a:spcBef>
              <a:spcAft>
                <a:spcPts val="600"/>
              </a:spcAft>
            </a:pPr>
            <a:r>
              <a:rPr lang="en-US" dirty="0" smtClean="0">
                <a:solidFill>
                  <a:schemeClr val="tx2"/>
                </a:solidFill>
              </a:rPr>
              <a:t>Probe examples:</a:t>
            </a:r>
          </a:p>
          <a:p>
            <a:pPr marL="857250" lvl="3">
              <a:spcBef>
                <a:spcPts val="0"/>
              </a:spcBef>
              <a:spcAft>
                <a:spcPts val="600"/>
              </a:spcAft>
            </a:pPr>
            <a:r>
              <a:rPr lang="en-US" dirty="0" smtClean="0">
                <a:solidFill>
                  <a:schemeClr val="tx2"/>
                </a:solidFill>
              </a:rPr>
              <a:t>What happened as a result of this?</a:t>
            </a:r>
          </a:p>
          <a:p>
            <a:pPr marL="857250" lvl="3">
              <a:spcBef>
                <a:spcPts val="0"/>
              </a:spcBef>
              <a:spcAft>
                <a:spcPts val="600"/>
              </a:spcAft>
            </a:pPr>
            <a:r>
              <a:rPr lang="en-US" dirty="0" smtClean="0">
                <a:solidFill>
                  <a:schemeClr val="tx2"/>
                </a:solidFill>
              </a:rPr>
              <a:t>Did this lead to anything else?</a:t>
            </a:r>
          </a:p>
          <a:p>
            <a:pPr marL="857250" lvl="3">
              <a:spcBef>
                <a:spcPts val="0"/>
              </a:spcBef>
              <a:spcAft>
                <a:spcPts val="600"/>
              </a:spcAft>
            </a:pPr>
            <a:r>
              <a:rPr lang="en-US" dirty="0" smtClean="0">
                <a:solidFill>
                  <a:schemeClr val="tx2"/>
                </a:solidFill>
              </a:rPr>
              <a:t>Have you seen changes in the natural environment (or substitute other capital)?</a:t>
            </a:r>
          </a:p>
        </p:txBody>
      </p:sp>
      <p:pic>
        <p:nvPicPr>
          <p:cNvPr id="6" name="Content Placeholder 3" descr="iStock_000005550505Large.jpg"/>
          <p:cNvPicPr>
            <a:picLocks noChangeAspect="1"/>
          </p:cNvPicPr>
          <p:nvPr/>
        </p:nvPicPr>
        <p:blipFill>
          <a:blip r:embed="rId4">
            <a:lum bright="26000"/>
          </a:blip>
          <a:stretch>
            <a:fillRect/>
          </a:stretch>
        </p:blipFill>
        <p:spPr>
          <a:xfrm>
            <a:off x="0" y="-154378"/>
            <a:ext cx="2018805" cy="1661539"/>
          </a:xfrm>
          <a:prstGeom prst="rect">
            <a:avLst/>
          </a:prstGeom>
        </p:spPr>
      </p:pic>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COUNTDOWNSTYLE" val="-1"/>
  <p:tag name="COUNTDOWNSECONDS" val="10"/>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ZEROBASED" val="False"/>
  <p:tag name="FIBDISPLAYRESULTS" val="True"/>
  <p:tag name="MMPROD_NEXTUNIQUEID" val="10008"/>
  <p:tag name="SHOWBARVISIBLE" val="True"/>
  <p:tag name="ANSWERNOWTEXT" val="Answer Now"/>
  <p:tag name="INPUTSOURCE" val="1"/>
  <p:tag name="CHARTVALUEFORMAT" val="0%"/>
  <p:tag name="STDCHART" val="1"/>
  <p:tag name="BUBBLEVALUEFORMAT" val="0.0"/>
  <p:tag name="CUSTOMCELLBACKCOLOR1" val="-657956"/>
  <p:tag name="DISPLAYNAME" val="True"/>
  <p:tag name="GRIDSIZE" val="{Width=800, Height=600}"/>
  <p:tag name="RESETCHARTS" val="True"/>
  <p:tag name="ALLOWUSERFEEDBACK" val="True"/>
  <p:tag name="AUTOADJUSTPARTRANGE" val="True"/>
  <p:tag name="FIBINCLUDEOTHER" val="True"/>
  <p:tag name="POWERPOINTVERSION" val="12.0"/>
  <p:tag name="RESPCOUNTERSTYLE" val="-1"/>
  <p:tag name="ALLOWDUPLICATES" val="False"/>
  <p:tag name="AUTOUPDATEALIASES" val="True"/>
  <p:tag name="BUBBLEGROUPING" val="3"/>
  <p:tag name="CUSTOMCELLBACKCOLOR4" val="-8355712"/>
  <p:tag name="GRIDROTATIONINTERVAL" val="2"/>
  <p:tag name="INCLUDENONRESPONDERS" val="False"/>
  <p:tag name="REALTIMEBACKUP" val="False"/>
  <p:tag name="FIBNUMRESULTS" val="5"/>
  <p:tag name="EXPANDSHOWBAR" val="True"/>
  <p:tag name="RESPTABLESTYLE" val="-1"/>
  <p:tag name="ROTATIONINTERVAL" val="2"/>
  <p:tag name="DEFAULTNUMTEAMS" val="5"/>
  <p:tag name="DISPLAYDEVICEID" val="True"/>
  <p:tag name="CHARTLABELS" val="0"/>
  <p:tag name="REALTIMEBACKUPPATH" val="(Non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7&quot;&gt;&lt;property id=&quot;20148&quot; value=&quot;5&quot;/&gt;&lt;property id=&quot;20300&quot; value=&quot;Slide 2&quot;/&gt;&lt;property id=&quot;20307&quot; value=&quot;268&quot;/&gt;&lt;/object&gt;&lt;object type=&quot;3&quot; unique_id=&quot;10013&quot;&gt;&lt;property id=&quot;20148&quot; value=&quot;5&quot;/&gt;&lt;property id=&quot;20300&quot; value=&quot;Slide 3&quot;/&gt;&lt;property id=&quot;20307&quot; value=&quot;274&quot;/&gt;&lt;/object&gt;&lt;/object&gt;&lt;/object&gt;&lt;/database&gt;"/>
  <p:tag name="RESPCOUNTERFORMAT" val="0"/>
  <p:tag name="TEAMSINLEADERBOARD" val="5"/>
  <p:tag name="CUSTOMCELLBACKCOLOR2" val="-13395457"/>
  <p:tag name="POLLINGCYCLE" val="2"/>
  <p:tag name="CHARTSCALE" val="True"/>
  <p:tag name="BULLETTYPE" val="3"/>
  <p:tag name="AUTOADVANCE" val="False"/>
  <p:tag name="USESCHEMECOLORS" val="True"/>
  <p:tag name="INCLUDEPPT" val="True"/>
  <p:tag name="SECTOMILLISECCONVERTED" val="1"/>
  <p:tag name="MAXRESPONDERS" val="5"/>
  <p:tag name="GRIDPOSITION" val="1"/>
  <p:tag name="FIBDISPLAYKEYWORDS" val="True"/>
  <p:tag name="BUBBLENAMEVISIBLE" val="True"/>
  <p:tag name="INCORRECTPOINTVALUE" val="0"/>
  <p:tag name="BACKUPMAINTENANCE" val="7"/>
  <p:tag name="GRIDOPACITY" val="90"/>
  <p:tag name="CUSTOMCELLFORECOLOR" val="-16777216"/>
  <p:tag name="PARTLISTDEFAULT" val="0"/>
  <p:tag name="NUMRESPONSES" val="1"/>
  <p:tag name="ANSWERNOWSTYLE" val="-1"/>
  <p:tag name="DELIMITERS" val="3.1"/>
  <p:tag name="LUIDIAENABLED" val="False"/>
  <p:tag name="ADVANCEDSETTINGSVIEW"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ext_asset_338876 (1)">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Extension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a:defRPr sz="9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636466"/>
        </a:lt2>
        <a:accent1>
          <a:srgbClr val="71CBD2"/>
        </a:accent1>
        <a:accent2>
          <a:srgbClr val="B20838"/>
        </a:accent2>
        <a:accent3>
          <a:srgbClr val="FFFFFF"/>
        </a:accent3>
        <a:accent4>
          <a:srgbClr val="000000"/>
        </a:accent4>
        <a:accent5>
          <a:srgbClr val="BBE2E5"/>
        </a:accent5>
        <a:accent6>
          <a:srgbClr val="A10632"/>
        </a:accent6>
        <a:hlink>
          <a:srgbClr val="FFD200"/>
        </a:hlink>
        <a:folHlink>
          <a:srgbClr val="ED17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ext_asset_338876 (1)</Template>
  <TotalTime>1616</TotalTime>
  <Words>2223</Words>
  <Application>Microsoft Office PowerPoint</Application>
  <PresentationFormat>On-screen Show (4:3)</PresentationFormat>
  <Paragraphs>364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ext_asset_338876 (1)</vt:lpstr>
      <vt:lpstr>Ripple Effect Mapping:  A Participatory Strategy for Measuring Program Impacts</vt:lpstr>
      <vt:lpstr>Overview</vt:lpstr>
      <vt:lpstr>Ripple Effect Mapping</vt:lpstr>
      <vt:lpstr>Mind Mapping – Radiant Thinking</vt:lpstr>
      <vt:lpstr>Ripple effect mapping: related approaches</vt:lpstr>
      <vt:lpstr>How Does it Work?</vt:lpstr>
      <vt:lpstr>Ripple effect mapping</vt:lpstr>
      <vt:lpstr>Ripple effect mapping</vt:lpstr>
      <vt:lpstr>Ripple effect mapping</vt:lpstr>
      <vt:lpstr>Ripple effect mapping</vt:lpstr>
      <vt:lpstr>PowerPoint Presentation</vt:lpstr>
      <vt:lpstr>PowerPoint Presentation</vt:lpstr>
      <vt:lpstr>Example: Ripple Effect Map of Hugo, MN Business Retention and Expansion program</vt:lpstr>
      <vt:lpstr>Ripple effect mapping</vt:lpstr>
      <vt:lpstr>PowerPoint Presentation</vt:lpstr>
      <vt:lpstr>Ripple effect mapping</vt:lpstr>
      <vt:lpstr>PowerPoint Presentation</vt:lpstr>
      <vt:lpstr>PowerPoint Presentation</vt:lpstr>
      <vt:lpstr>Direct vs. Indirect Impacts</vt:lpstr>
      <vt:lpstr>Benefits</vt:lpstr>
      <vt:lpstr>Limitations</vt:lpstr>
      <vt:lpstr>Suggestions</vt:lpstr>
      <vt:lpstr>Lessons Learned Thus Far</vt:lpstr>
      <vt:lpstr>Hopes for REM</vt:lpstr>
      <vt:lpstr>Mind Mapping Software</vt:lpstr>
      <vt:lpstr>References</vt:lpstr>
      <vt:lpstr>Contact information</vt:lpstr>
      <vt:lpstr>Thank you!</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Chazdon</dc:creator>
  <cp:lastModifiedBy>extadmin</cp:lastModifiedBy>
  <cp:revision>163</cp:revision>
  <cp:lastPrinted>2012-10-25T14:07:17Z</cp:lastPrinted>
  <dcterms:created xsi:type="dcterms:W3CDTF">2011-09-16T19:09:46Z</dcterms:created>
  <dcterms:modified xsi:type="dcterms:W3CDTF">2012-10-25T14:08:52Z</dcterms:modified>
</cp:coreProperties>
</file>