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tags/tag38.xml" ContentType="application/vnd.openxmlformats-officedocument.presentationml.tags+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tags/tag16.xml" ContentType="application/vnd.openxmlformats-officedocument.presentationml.tags+xml"/>
  <Override PartName="/ppt/tags/tag27.xml" ContentType="application/vnd.openxmlformats-officedocument.presentationml.tags+xml"/>
  <Override PartName="/ppt/tags/tag45.xml" ContentType="application/vnd.openxmlformats-officedocument.presentationml.tag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39.xml" ContentType="application/vnd.openxmlformats-officedocument.presentationml.tags+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35.xml" ContentType="application/vnd.openxmlformats-officedocument.presentationml.notesSlide+xml"/>
  <Override PartName="/ppt/tags/tag28.xml" ContentType="application/vnd.openxmlformats-officedocument.presentationml.tags+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24.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tags/tag29.xml" ContentType="application/vnd.openxmlformats-officedocument.presentationml.tags+xml"/>
  <Override PartName="/ppt/tags/tag47.xml" ContentType="application/vnd.openxmlformats-officedocument.presentationml.tags+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tags/tag18.xml" ContentType="application/vnd.openxmlformats-officedocument.presentationml.tags+xml"/>
  <Override PartName="/ppt/tags/tag36.xml" ContentType="application/vnd.openxmlformats-officedocument.presentationml.tags+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26.xml" ContentType="application/vnd.openxmlformats-officedocument.presentationml.tags+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415" r:id="rId2"/>
    <p:sldId id="482" r:id="rId3"/>
    <p:sldId id="481" r:id="rId4"/>
    <p:sldId id="502" r:id="rId5"/>
    <p:sldId id="496" r:id="rId6"/>
    <p:sldId id="501" r:id="rId7"/>
    <p:sldId id="519" r:id="rId8"/>
    <p:sldId id="467" r:id="rId9"/>
    <p:sldId id="529" r:id="rId10"/>
    <p:sldId id="484" r:id="rId11"/>
    <p:sldId id="510" r:id="rId12"/>
    <p:sldId id="458" r:id="rId13"/>
    <p:sldId id="483" r:id="rId14"/>
    <p:sldId id="492" r:id="rId15"/>
    <p:sldId id="525" r:id="rId16"/>
    <p:sldId id="503" r:id="rId17"/>
    <p:sldId id="498" r:id="rId18"/>
    <p:sldId id="465" r:id="rId19"/>
    <p:sldId id="489" r:id="rId20"/>
    <p:sldId id="505" r:id="rId21"/>
    <p:sldId id="460" r:id="rId22"/>
    <p:sldId id="459" r:id="rId23"/>
    <p:sldId id="504" r:id="rId24"/>
    <p:sldId id="486" r:id="rId25"/>
    <p:sldId id="475" r:id="rId26"/>
    <p:sldId id="480" r:id="rId27"/>
    <p:sldId id="497" r:id="rId28"/>
    <p:sldId id="528" r:id="rId29"/>
    <p:sldId id="506" r:id="rId30"/>
    <p:sldId id="508" r:id="rId31"/>
    <p:sldId id="530" r:id="rId32"/>
    <p:sldId id="526" r:id="rId33"/>
    <p:sldId id="516" r:id="rId34"/>
    <p:sldId id="456" r:id="rId35"/>
    <p:sldId id="511" r:id="rId36"/>
    <p:sldId id="429" r:id="rId37"/>
    <p:sldId id="515" r:id="rId38"/>
    <p:sldId id="466" r:id="rId39"/>
    <p:sldId id="522" r:id="rId40"/>
    <p:sldId id="438" r:id="rId41"/>
    <p:sldId id="523" r:id="rId42"/>
    <p:sldId id="517" r:id="rId43"/>
    <p:sldId id="531" r:id="rId44"/>
    <p:sldId id="518" r:id="rId45"/>
    <p:sldId id="520" r:id="rId46"/>
    <p:sldId id="521" r:id="rId47"/>
    <p:sldId id="527" r:id="rId48"/>
    <p:sldId id="524" r:id="rId49"/>
    <p:sldId id="462" r:id="rId50"/>
    <p:sldId id="464" r:id="rId51"/>
    <p:sldId id="485" r:id="rId52"/>
    <p:sldId id="512" r:id="rId53"/>
    <p:sldId id="513" r:id="rId54"/>
    <p:sldId id="514" r:id="rId55"/>
    <p:sldId id="532" r:id="rId56"/>
    <p:sldId id="500" r:id="rId57"/>
    <p:sldId id="471" r:id="rId58"/>
    <p:sldId id="469" r:id="rId59"/>
    <p:sldId id="479" r:id="rId60"/>
    <p:sldId id="477" r:id="rId61"/>
    <p:sldId id="491" r:id="rId62"/>
    <p:sldId id="478" r:id="rId63"/>
    <p:sldId id="487" r:id="rId64"/>
    <p:sldId id="490" r:id="rId65"/>
    <p:sldId id="488" r:id="rId66"/>
    <p:sldId id="493" r:id="rId67"/>
    <p:sldId id="494" r:id="rId6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a:srgbClr val="CC0000"/>
    <a:srgbClr val="FFFFC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425" autoAdjust="0"/>
    <p:restoredTop sz="79298" autoAdjust="0"/>
  </p:normalViewPr>
  <p:slideViewPr>
    <p:cSldViewPr>
      <p:cViewPr>
        <p:scale>
          <a:sx n="75" d="100"/>
          <a:sy n="75" d="100"/>
        </p:scale>
        <p:origin x="-2664" y="-73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1376"/>
    </p:cViewPr>
  </p:sorterViewPr>
  <p:notesViewPr>
    <p:cSldViewPr>
      <p:cViewPr>
        <p:scale>
          <a:sx n="75" d="100"/>
          <a:sy n="75" d="100"/>
        </p:scale>
        <p:origin x="-1212" y="-79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charset="0"/>
                <a:cs typeface="ＭＳ Ｐゴシック" charset="0"/>
              </a:defRPr>
            </a:lvl1pPr>
          </a:lstStyle>
          <a:p>
            <a:pPr>
              <a:defRPr/>
            </a:pPr>
            <a:endParaRPr lang="en-US"/>
          </a:p>
        </p:txBody>
      </p:sp>
      <p:sp>
        <p:nvSpPr>
          <p:cNvPr id="9011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0" hangingPunct="0">
              <a:defRPr sz="1200">
                <a:latin typeface="Arial" pitchFamily="34" charset="0"/>
              </a:defRPr>
            </a:lvl1pPr>
          </a:lstStyle>
          <a:p>
            <a:pPr>
              <a:defRPr/>
            </a:pPr>
            <a:fld id="{96BB5FC7-A705-4EB8-9A84-3EFC44303663}" type="datetimeFigureOut">
              <a:rPr lang="en-US"/>
              <a:pPr>
                <a:defRPr/>
              </a:pPr>
              <a:t>6/4/2013</a:t>
            </a:fld>
            <a:endParaRPr lang="en-US" dirty="0"/>
          </a:p>
        </p:txBody>
      </p:sp>
      <p:sp>
        <p:nvSpPr>
          <p:cNvPr id="9011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charset="0"/>
                <a:cs typeface="ＭＳ Ｐゴシック" charset="0"/>
              </a:defRPr>
            </a:lvl1pPr>
          </a:lstStyle>
          <a:p>
            <a:pPr>
              <a:defRPr/>
            </a:pPr>
            <a:endParaRPr lang="en-US"/>
          </a:p>
        </p:txBody>
      </p:sp>
      <p:sp>
        <p:nvSpPr>
          <p:cNvPr id="9011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eaLnBrk="0" hangingPunct="0">
              <a:defRPr sz="1200">
                <a:latin typeface="Arial" pitchFamily="34" charset="0"/>
              </a:defRPr>
            </a:lvl1pPr>
          </a:lstStyle>
          <a:p>
            <a:pPr>
              <a:defRPr/>
            </a:pPr>
            <a:fld id="{F538DA1E-E371-4E6C-973D-13D73F3B4192}"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cs typeface="Arial" pitchFamily="34" charset="0"/>
              </a:defRPr>
            </a:lvl1pPr>
          </a:lstStyle>
          <a:p>
            <a:pPr>
              <a:defRPr/>
            </a:pPr>
            <a:fld id="{079823D6-9868-4A25-A066-DA3E45AD7B19}" type="datetimeFigureOut">
              <a:rPr lang="en-US"/>
              <a:pPr>
                <a:defRPr/>
              </a:pPr>
              <a:t>6/4/2013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cs typeface="Arial" pitchFamily="34" charset="0"/>
              </a:defRPr>
            </a:lvl1pPr>
          </a:lstStyle>
          <a:p>
            <a:pPr>
              <a:defRPr/>
            </a:pPr>
            <a:fld id="{EF147AD8-8688-4115-A724-1A0E5521A742}"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eval.org/Publications/GuidingPrinciples.asp"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www.tagxedo.co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t.co/J3fL8Idw"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a:p>
            <a:endParaRPr lang="en-US" smtClean="0">
              <a:ea typeface="ＭＳ Ｐゴシック" pitchFamily="34" charset="-128"/>
            </a:endParaRPr>
          </a:p>
        </p:txBody>
      </p:sp>
      <p:sp>
        <p:nvSpPr>
          <p:cNvPr id="60420" name="Slide Number Placeholder 3"/>
          <p:cNvSpPr>
            <a:spLocks noGrp="1"/>
          </p:cNvSpPr>
          <p:nvPr>
            <p:ph type="sldNum" sz="quarter" idx="5"/>
          </p:nvPr>
        </p:nvSpPr>
        <p:spPr bwMode="auto">
          <a:noFill/>
          <a:ln>
            <a:miter lim="800000"/>
            <a:headEnd/>
            <a:tailEnd/>
          </a:ln>
        </p:spPr>
        <p:txBody>
          <a:bodyPr/>
          <a:lstStyle/>
          <a:p>
            <a:fld id="{33EB606C-4F4E-4B44-8D9E-CF7E1DA21E90}" type="slidenum">
              <a:rPr lang="en-US" smtClean="0">
                <a:cs typeface="Arial" charset="0"/>
              </a:rPr>
              <a:pPr/>
              <a:t>1</a:t>
            </a:fld>
            <a:endParaRPr lang="en-US" smtClean="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Skype</a:t>
            </a:r>
          </a:p>
          <a:p>
            <a:pPr>
              <a:defRPr/>
            </a:pPr>
            <a:r>
              <a:rPr lang="en-US" dirty="0" smtClean="0"/>
              <a:t>URL: </a:t>
            </a:r>
            <a:r>
              <a:rPr lang="en-US" dirty="0" smtClean="0">
                <a:solidFill>
                  <a:schemeClr val="accent2">
                    <a:lumMod val="75000"/>
                  </a:schemeClr>
                </a:solidFill>
                <a:latin typeface="Century Gothic" pitchFamily="34" charset="0"/>
              </a:rPr>
              <a:t>http://www.skype.com/en/ </a:t>
            </a:r>
            <a:endParaRPr lang="en-US" dirty="0" smtClean="0"/>
          </a:p>
          <a:p>
            <a:pPr>
              <a:defRPr/>
            </a:pPr>
            <a:r>
              <a:rPr lang="en-US" dirty="0" smtClean="0"/>
              <a:t>Use: Conduct Interviews or hold planning meetings – share screen</a:t>
            </a:r>
          </a:p>
          <a:p>
            <a:pPr>
              <a:defRPr/>
            </a:pPr>
            <a:r>
              <a:rPr lang="en-US" dirty="0" smtClean="0"/>
              <a:t>Cost: $0</a:t>
            </a:r>
          </a:p>
        </p:txBody>
      </p:sp>
      <p:sp>
        <p:nvSpPr>
          <p:cNvPr id="104452" name="Slide Number Placeholder 3"/>
          <p:cNvSpPr>
            <a:spLocks noGrp="1"/>
          </p:cNvSpPr>
          <p:nvPr>
            <p:ph type="sldNum" sz="quarter" idx="5"/>
          </p:nvPr>
        </p:nvSpPr>
        <p:spPr bwMode="auto">
          <a:noFill/>
          <a:ln>
            <a:miter lim="800000"/>
            <a:headEnd/>
            <a:tailEnd/>
          </a:ln>
        </p:spPr>
        <p:txBody>
          <a:bodyPr/>
          <a:lstStyle/>
          <a:p>
            <a:fld id="{F6F9195D-1226-423D-83D1-B669C465A0AC}" type="slidenum">
              <a:rPr lang="en-US" smtClean="0">
                <a:cs typeface="Arial" charset="0"/>
              </a:rPr>
              <a:pPr/>
              <a:t>10</a:t>
            </a:fld>
            <a:endParaRPr lang="en-US" smtClean="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a:t>
            </a:r>
            <a:r>
              <a:rPr lang="en-US" dirty="0" err="1" smtClean="0"/>
              <a:t>Evaer</a:t>
            </a:r>
            <a:endParaRPr lang="en-US" dirty="0" smtClean="0"/>
          </a:p>
          <a:p>
            <a:pPr>
              <a:defRPr/>
            </a:pPr>
            <a:r>
              <a:rPr lang="en-US" dirty="0" smtClean="0"/>
              <a:t>URL: </a:t>
            </a:r>
            <a:r>
              <a:rPr lang="en-US" dirty="0" smtClean="0">
                <a:solidFill>
                  <a:schemeClr val="accent2">
                    <a:lumMod val="75000"/>
                  </a:schemeClr>
                </a:solidFill>
                <a:latin typeface="Century Gothic" pitchFamily="34" charset="0"/>
              </a:rPr>
              <a:t>http://www.evaer.com/purchase.htm</a:t>
            </a:r>
            <a:endParaRPr lang="en-US" dirty="0" smtClean="0"/>
          </a:p>
          <a:p>
            <a:pPr>
              <a:defRPr/>
            </a:pPr>
            <a:r>
              <a:rPr lang="en-US" dirty="0" smtClean="0"/>
              <a:t>Use: Record Skype Calls</a:t>
            </a:r>
          </a:p>
          <a:p>
            <a:pPr>
              <a:defRPr/>
            </a:pPr>
            <a:r>
              <a:rPr lang="en-US" dirty="0" smtClean="0"/>
              <a:t>Cost: $0 to allow 5 minute recordings $20 for unlimited</a:t>
            </a:r>
          </a:p>
        </p:txBody>
      </p:sp>
      <p:sp>
        <p:nvSpPr>
          <p:cNvPr id="87044" name="Slide Number Placeholder 3"/>
          <p:cNvSpPr>
            <a:spLocks noGrp="1"/>
          </p:cNvSpPr>
          <p:nvPr>
            <p:ph type="sldNum" sz="quarter" idx="5"/>
          </p:nvPr>
        </p:nvSpPr>
        <p:spPr bwMode="auto">
          <a:noFill/>
          <a:ln>
            <a:miter lim="800000"/>
            <a:headEnd/>
            <a:tailEnd/>
          </a:ln>
        </p:spPr>
        <p:txBody>
          <a:bodyPr/>
          <a:lstStyle/>
          <a:p>
            <a:fld id="{5FBEBAFB-B82D-4926-8393-7CD1D32EE164}" type="slidenum">
              <a:rPr lang="en-US" smtClean="0">
                <a:cs typeface="Arial" charset="0"/>
              </a:rPr>
              <a:pPr/>
              <a:t>11</a:t>
            </a:fld>
            <a:endParaRPr lang="en-US" smtClean="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Wall Wisher</a:t>
            </a:r>
          </a:p>
          <a:p>
            <a:pPr>
              <a:defRPr/>
            </a:pPr>
            <a:r>
              <a:rPr lang="en-US" dirty="0" smtClean="0"/>
              <a:t>URL: </a:t>
            </a:r>
            <a:r>
              <a:rPr lang="en-US" dirty="0" smtClean="0">
                <a:solidFill>
                  <a:schemeClr val="accent2">
                    <a:lumMod val="75000"/>
                  </a:schemeClr>
                </a:solidFill>
                <a:latin typeface="Century Gothic" pitchFamily="34" charset="0"/>
              </a:rPr>
              <a:t>http://padlet.com/</a:t>
            </a:r>
            <a:endParaRPr lang="en-US" dirty="0" smtClean="0"/>
          </a:p>
          <a:p>
            <a:pPr>
              <a:defRPr/>
            </a:pPr>
            <a:r>
              <a:rPr lang="en-US" dirty="0" smtClean="0"/>
              <a:t>Use: Create a comment wall</a:t>
            </a:r>
          </a:p>
          <a:p>
            <a:pPr>
              <a:defRPr/>
            </a:pPr>
            <a:r>
              <a:rPr lang="en-US" dirty="0" smtClean="0"/>
              <a:t>Cost: $0</a:t>
            </a:r>
          </a:p>
          <a:p>
            <a:pPr>
              <a:defRPr/>
            </a:pPr>
            <a:r>
              <a:rPr lang="en-US" dirty="0" smtClean="0"/>
              <a:t>My aea365 post on Wall Wisher http://aea365.org/blog/?p=7188 [go ahead and try out the wall there!]</a:t>
            </a:r>
          </a:p>
        </p:txBody>
      </p:sp>
      <p:sp>
        <p:nvSpPr>
          <p:cNvPr id="67588" name="Slide Number Placeholder 3"/>
          <p:cNvSpPr>
            <a:spLocks noGrp="1"/>
          </p:cNvSpPr>
          <p:nvPr>
            <p:ph type="sldNum" sz="quarter" idx="5"/>
          </p:nvPr>
        </p:nvSpPr>
        <p:spPr bwMode="auto">
          <a:noFill/>
          <a:ln>
            <a:miter lim="800000"/>
            <a:headEnd/>
            <a:tailEnd/>
          </a:ln>
        </p:spPr>
        <p:txBody>
          <a:bodyPr/>
          <a:lstStyle/>
          <a:p>
            <a:fld id="{4EFBA610-C22D-4CCE-99FD-162783CBE7EF}" type="slidenum">
              <a:rPr lang="en-US" smtClean="0">
                <a:cs typeface="Arial" charset="0"/>
              </a:rPr>
              <a:pPr/>
              <a:t>12</a:t>
            </a:fld>
            <a:endParaRPr lang="en-US" smtClean="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4" charset="-128"/>
              </a:rPr>
              <a:t>Try out the interactive version of this at http://aea365.org/blog/?p=7188  </a:t>
            </a:r>
          </a:p>
        </p:txBody>
      </p:sp>
      <p:sp>
        <p:nvSpPr>
          <p:cNvPr id="68612" name="Slide Number Placeholder 3"/>
          <p:cNvSpPr>
            <a:spLocks noGrp="1"/>
          </p:cNvSpPr>
          <p:nvPr>
            <p:ph type="sldNum" sz="quarter" idx="5"/>
          </p:nvPr>
        </p:nvSpPr>
        <p:spPr bwMode="auto">
          <a:noFill/>
          <a:ln>
            <a:miter lim="800000"/>
            <a:headEnd/>
            <a:tailEnd/>
          </a:ln>
        </p:spPr>
        <p:txBody>
          <a:bodyPr/>
          <a:lstStyle/>
          <a:p>
            <a:fld id="{793FD0D8-C114-4A2D-A902-852218E123C1}" type="slidenum">
              <a:rPr lang="en-US" smtClean="0">
                <a:cs typeface="Arial" charset="0"/>
              </a:rPr>
              <a:pPr/>
              <a:t>13</a:t>
            </a:fld>
            <a:endParaRPr lang="en-US" smtClean="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Microsoft </a:t>
            </a:r>
            <a:r>
              <a:rPr lang="en-US" dirty="0" err="1" smtClean="0"/>
              <a:t>Photosynth</a:t>
            </a:r>
            <a:endParaRPr lang="en-US" dirty="0" smtClean="0"/>
          </a:p>
          <a:p>
            <a:pPr>
              <a:defRPr/>
            </a:pPr>
            <a:r>
              <a:rPr lang="en-US" dirty="0" smtClean="0"/>
              <a:t>URL: </a:t>
            </a:r>
            <a:r>
              <a:rPr lang="en-US" dirty="0" smtClean="0">
                <a:solidFill>
                  <a:schemeClr val="accent2">
                    <a:lumMod val="75000"/>
                  </a:schemeClr>
                </a:solidFill>
                <a:latin typeface="Century Gothic" pitchFamily="34" charset="0"/>
              </a:rPr>
              <a:t>http://photosynth.net/default.aspx</a:t>
            </a:r>
            <a:endParaRPr lang="en-US" dirty="0" smtClean="0"/>
          </a:p>
          <a:p>
            <a:pPr>
              <a:defRPr/>
            </a:pPr>
            <a:r>
              <a:rPr lang="en-US" dirty="0" smtClean="0"/>
              <a:t>Use: Stitch together photos into a panorama (multiple stitched together photos from a single spot that can create a 360 look) or a </a:t>
            </a:r>
            <a:r>
              <a:rPr lang="en-US" dirty="0" err="1" smtClean="0"/>
              <a:t>synth</a:t>
            </a:r>
            <a:r>
              <a:rPr lang="en-US" dirty="0" smtClean="0"/>
              <a:t> (multiple photos of a single item taken from different vantage points)</a:t>
            </a:r>
          </a:p>
          <a:p>
            <a:pPr>
              <a:defRPr/>
            </a:pPr>
            <a:r>
              <a:rPr lang="en-US" dirty="0" smtClean="0"/>
              <a:t>Cost: $0</a:t>
            </a:r>
          </a:p>
          <a:p>
            <a:pPr>
              <a:defRPr/>
            </a:pPr>
            <a:r>
              <a:rPr lang="en-US" dirty="0" smtClean="0"/>
              <a:t>Available</a:t>
            </a:r>
            <a:r>
              <a:rPr lang="en-US" baseline="0" dirty="0" smtClean="0"/>
              <a:t> for </a:t>
            </a:r>
            <a:r>
              <a:rPr lang="en-US" baseline="0" dirty="0" err="1" smtClean="0"/>
              <a:t>iphone</a:t>
            </a:r>
            <a:r>
              <a:rPr lang="en-US" baseline="0" dirty="0" smtClean="0"/>
              <a:t>, </a:t>
            </a:r>
            <a:r>
              <a:rPr lang="en-US" baseline="0" dirty="0" err="1" smtClean="0"/>
              <a:t>ipod</a:t>
            </a:r>
            <a:r>
              <a:rPr lang="en-US" baseline="0" dirty="0" smtClean="0"/>
              <a:t>, windows phones, </a:t>
            </a:r>
            <a:endParaRPr lang="en-US" dirty="0" smtClean="0"/>
          </a:p>
          <a:p>
            <a:pPr>
              <a:defRPr/>
            </a:pPr>
            <a:r>
              <a:rPr lang="en-US" dirty="0" smtClean="0"/>
              <a:t>Recommended by Wendy Tackett at Evaluation 2012</a:t>
            </a:r>
          </a:p>
          <a:p>
            <a:pPr>
              <a:defRPr/>
            </a:pPr>
            <a:endParaRPr lang="en-US" dirty="0" smtClean="0"/>
          </a:p>
          <a:p>
            <a:pPr>
              <a:defRPr/>
            </a:pPr>
            <a:r>
              <a:rPr lang="en-US" dirty="0" err="1" smtClean="0"/>
              <a:t>Synth</a:t>
            </a:r>
            <a:r>
              <a:rPr lang="en-US" dirty="0" smtClean="0"/>
              <a:t> </a:t>
            </a:r>
            <a:r>
              <a:rPr lang="en-US" dirty="0" err="1" smtClean="0"/>
              <a:t>ap</a:t>
            </a:r>
            <a:r>
              <a:rPr lang="en-US" dirty="0" smtClean="0"/>
              <a:t> available for </a:t>
            </a:r>
            <a:r>
              <a:rPr lang="en-US" dirty="0" err="1" smtClean="0"/>
              <a:t>iphone</a:t>
            </a:r>
            <a:r>
              <a:rPr lang="en-US" dirty="0" smtClean="0"/>
              <a:t> https://itunes.apple.com/us/app/photosynth/id430065256?mt=8 (only creates panoramas, not </a:t>
            </a:r>
            <a:r>
              <a:rPr lang="en-US" dirty="0" err="1" smtClean="0"/>
              <a:t>synths</a:t>
            </a:r>
            <a:r>
              <a:rPr lang="en-US" dirty="0" smtClean="0"/>
              <a:t>)</a:t>
            </a:r>
          </a:p>
          <a:p>
            <a:pPr>
              <a:defRPr/>
            </a:pPr>
            <a:r>
              <a:rPr lang="en-US" dirty="0" smtClean="0"/>
              <a:t>Free desktop downloads as well for my sophisticated stitching together of panoramas and </a:t>
            </a:r>
            <a:r>
              <a:rPr lang="en-US" dirty="0" err="1" smtClean="0"/>
              <a:t>synths</a:t>
            </a:r>
            <a:endParaRPr lang="en-US" dirty="0" smtClean="0"/>
          </a:p>
          <a:p>
            <a:pPr>
              <a:defRPr/>
            </a:pPr>
            <a:r>
              <a:rPr lang="en-US" dirty="0" smtClean="0"/>
              <a:t>Worth looking at the examples on the site to get the full feel for the </a:t>
            </a:r>
            <a:r>
              <a:rPr lang="en-US" dirty="0" err="1" smtClean="0"/>
              <a:t>possibilites</a:t>
            </a:r>
            <a:endParaRPr lang="en-US" dirty="0" smtClean="0"/>
          </a:p>
          <a:p>
            <a:pPr>
              <a:defRPr/>
            </a:pPr>
            <a:endParaRPr lang="en-US" dirty="0" smtClean="0"/>
          </a:p>
          <a:p>
            <a:pPr>
              <a:defRPr/>
            </a:pPr>
            <a:endParaRPr lang="en-US" dirty="0" smtClean="0"/>
          </a:p>
          <a:p>
            <a:pPr>
              <a:defRPr/>
            </a:pPr>
            <a:endParaRPr lang="en-US" dirty="0"/>
          </a:p>
        </p:txBody>
      </p:sp>
      <p:sp>
        <p:nvSpPr>
          <p:cNvPr id="108548" name="Slide Number Placeholder 3"/>
          <p:cNvSpPr>
            <a:spLocks noGrp="1"/>
          </p:cNvSpPr>
          <p:nvPr>
            <p:ph type="sldNum" sz="quarter" idx="5"/>
          </p:nvPr>
        </p:nvSpPr>
        <p:spPr bwMode="auto">
          <a:noFill/>
          <a:ln>
            <a:miter lim="800000"/>
            <a:headEnd/>
            <a:tailEnd/>
          </a:ln>
        </p:spPr>
        <p:txBody>
          <a:bodyPr/>
          <a:lstStyle/>
          <a:p>
            <a:fld id="{FC1615BA-DD44-4E4C-9615-C1D191948C81}" type="slidenum">
              <a:rPr lang="en-US" smtClean="0">
                <a:cs typeface="Arial" charset="0"/>
              </a:rPr>
              <a:pPr/>
              <a:t>14</a:t>
            </a:fld>
            <a:endParaRPr lang="en-US" smtClean="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dirty="0" smtClean="0"/>
              <a:t>Tool: </a:t>
            </a:r>
            <a:r>
              <a:rPr lang="en-US" dirty="0" err="1" smtClean="0">
                <a:solidFill>
                  <a:schemeClr val="bg1"/>
                </a:solidFill>
              </a:rPr>
              <a:t>BetterEvaluation</a:t>
            </a:r>
            <a:endParaRPr lang="en-US" dirty="0" smtClean="0">
              <a:solidFill>
                <a:schemeClr val="bg1"/>
              </a:solidFill>
            </a:endParaRPr>
          </a:p>
          <a:p>
            <a:pPr>
              <a:defRPr/>
            </a:pPr>
            <a:r>
              <a:rPr lang="en-US" dirty="0" smtClean="0"/>
              <a:t>URL: </a:t>
            </a:r>
            <a:r>
              <a:rPr lang="en-US" dirty="0" smtClean="0">
                <a:solidFill>
                  <a:schemeClr val="accent2">
                    <a:lumMod val="75000"/>
                  </a:schemeClr>
                </a:solidFill>
              </a:rPr>
              <a:t>http://betterevaluation.com/ </a:t>
            </a:r>
            <a:endParaRPr lang="en-US" dirty="0" smtClean="0"/>
          </a:p>
          <a:p>
            <a:pPr>
              <a:defRPr/>
            </a:pPr>
            <a:r>
              <a:rPr lang="en-US" dirty="0" smtClean="0"/>
              <a:t>Use: Rainbow Framework for Planning</a:t>
            </a:r>
            <a:r>
              <a:rPr lang="en-US" baseline="0" dirty="0" smtClean="0"/>
              <a:t> &amp; Conducting Evaluations with LOTS of Tools and Tips to Back it Up, plus 52 Weeks of Better Evaluation Blog</a:t>
            </a:r>
            <a:endParaRPr lang="en-US" dirty="0" smtClean="0"/>
          </a:p>
          <a:p>
            <a:pPr>
              <a:defRPr/>
            </a:pPr>
            <a:r>
              <a:rPr lang="en-US" dirty="0" smtClean="0"/>
              <a:t>Cost: $0</a:t>
            </a:r>
          </a:p>
        </p:txBody>
      </p:sp>
      <p:sp>
        <p:nvSpPr>
          <p:cNvPr id="98308" name="Slide Number Placeholder 3"/>
          <p:cNvSpPr>
            <a:spLocks noGrp="1"/>
          </p:cNvSpPr>
          <p:nvPr>
            <p:ph type="sldNum" sz="quarter" idx="5"/>
          </p:nvPr>
        </p:nvSpPr>
        <p:spPr bwMode="auto">
          <a:noFill/>
          <a:ln>
            <a:miter lim="800000"/>
            <a:headEnd/>
            <a:tailEnd/>
          </a:ln>
        </p:spPr>
        <p:txBody>
          <a:bodyPr/>
          <a:lstStyle/>
          <a:p>
            <a:fld id="{FCDD8786-8F89-43C3-BECE-D933B86621DD}" type="slidenum">
              <a:rPr lang="en-US" smtClean="0">
                <a:cs typeface="Arial" charset="0"/>
              </a:rPr>
              <a:pPr/>
              <a:t>15</a:t>
            </a:fld>
            <a:endParaRPr lang="en-US" smtClean="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a:p>
            <a:endParaRPr lang="en-US" smtClean="0">
              <a:ea typeface="ＭＳ Ｐゴシック" pitchFamily="34" charset="-128"/>
            </a:endParaRPr>
          </a:p>
        </p:txBody>
      </p:sp>
      <p:sp>
        <p:nvSpPr>
          <p:cNvPr id="69636" name="Slide Number Placeholder 3"/>
          <p:cNvSpPr>
            <a:spLocks noGrp="1"/>
          </p:cNvSpPr>
          <p:nvPr>
            <p:ph type="sldNum" sz="quarter" idx="5"/>
          </p:nvPr>
        </p:nvSpPr>
        <p:spPr bwMode="auto">
          <a:noFill/>
          <a:ln>
            <a:miter lim="800000"/>
            <a:headEnd/>
            <a:tailEnd/>
          </a:ln>
        </p:spPr>
        <p:txBody>
          <a:bodyPr/>
          <a:lstStyle/>
          <a:p>
            <a:fld id="{DD7598C1-3852-455E-ACFD-0A910890C948}" type="slidenum">
              <a:rPr lang="en-US" smtClean="0">
                <a:cs typeface="Arial" charset="0"/>
              </a:rPr>
              <a:pPr/>
              <a:t>16</a:t>
            </a:fld>
            <a:endParaRPr lang="en-US" smtClean="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a:t>
            </a:r>
            <a:r>
              <a:rPr lang="en-US" dirty="0" err="1" smtClean="0"/>
              <a:t>wordmark.it</a:t>
            </a:r>
            <a:endParaRPr lang="en-US" dirty="0" smtClean="0"/>
          </a:p>
          <a:p>
            <a:pPr>
              <a:defRPr/>
            </a:pPr>
            <a:r>
              <a:rPr lang="en-US" dirty="0" smtClean="0"/>
              <a:t>URL: </a:t>
            </a:r>
            <a:r>
              <a:rPr lang="en-US" dirty="0" smtClean="0">
                <a:solidFill>
                  <a:schemeClr val="accent2">
                    <a:lumMod val="75000"/>
                  </a:schemeClr>
                </a:solidFill>
                <a:latin typeface="Century Gothic" pitchFamily="34" charset="0"/>
              </a:rPr>
              <a:t>http://wordmark.it/</a:t>
            </a:r>
            <a:endParaRPr lang="en-US" dirty="0" smtClean="0"/>
          </a:p>
          <a:p>
            <a:pPr>
              <a:defRPr/>
            </a:pPr>
            <a:r>
              <a:rPr lang="en-US" dirty="0" smtClean="0"/>
              <a:t>Use: Test out what various fonts look like</a:t>
            </a:r>
          </a:p>
          <a:p>
            <a:pPr>
              <a:defRPr/>
            </a:pPr>
            <a:r>
              <a:rPr lang="en-US" dirty="0" smtClean="0"/>
              <a:t>Cost: $</a:t>
            </a:r>
            <a:r>
              <a:rPr lang="en-US" dirty="0" smtClean="0"/>
              <a:t>0</a:t>
            </a:r>
          </a:p>
          <a:p>
            <a:pPr>
              <a:defRPr/>
            </a:pPr>
            <a:endParaRPr lang="en-US" dirty="0" smtClean="0"/>
          </a:p>
          <a:p>
            <a:pPr>
              <a:defRPr/>
            </a:pPr>
            <a:r>
              <a:rPr lang="en-US" dirty="0" smtClean="0"/>
              <a:t>Note: Uses</a:t>
            </a:r>
            <a:r>
              <a:rPr lang="en-US" baseline="0" dirty="0" smtClean="0"/>
              <a:t> only fonts already on </a:t>
            </a:r>
            <a:r>
              <a:rPr lang="en-US" baseline="0" smtClean="0"/>
              <a:t>your device</a:t>
            </a:r>
            <a:endParaRPr lang="en-US" dirty="0" smtClean="0"/>
          </a:p>
          <a:p>
            <a:pPr>
              <a:defRPr/>
            </a:pPr>
            <a:endParaRPr lang="en-US" dirty="0"/>
          </a:p>
        </p:txBody>
      </p:sp>
      <p:sp>
        <p:nvSpPr>
          <p:cNvPr id="70660" name="Slide Number Placeholder 3"/>
          <p:cNvSpPr>
            <a:spLocks noGrp="1"/>
          </p:cNvSpPr>
          <p:nvPr>
            <p:ph type="sldNum" sz="quarter" idx="5"/>
          </p:nvPr>
        </p:nvSpPr>
        <p:spPr bwMode="auto">
          <a:noFill/>
          <a:ln>
            <a:miter lim="800000"/>
            <a:headEnd/>
            <a:tailEnd/>
          </a:ln>
        </p:spPr>
        <p:txBody>
          <a:bodyPr/>
          <a:lstStyle/>
          <a:p>
            <a:fld id="{0CCA34E7-458C-4F93-8660-F52552C0CD1B}" type="slidenum">
              <a:rPr lang="en-US" smtClean="0">
                <a:cs typeface="Arial" charset="0"/>
              </a:rPr>
              <a:pPr/>
              <a:t>17</a:t>
            </a:fld>
            <a:endParaRPr lang="en-US" smtClean="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a:t>
            </a:r>
            <a:r>
              <a:rPr lang="en-US" dirty="0" err="1" smtClean="0"/>
              <a:t>Tagxedo</a:t>
            </a:r>
            <a:endParaRPr lang="en-US" dirty="0" smtClean="0"/>
          </a:p>
          <a:p>
            <a:pPr>
              <a:defRPr/>
            </a:pPr>
            <a:r>
              <a:rPr lang="en-US" dirty="0" smtClean="0"/>
              <a:t>URL: </a:t>
            </a:r>
            <a:r>
              <a:rPr lang="en-US" dirty="0" smtClean="0">
                <a:solidFill>
                  <a:schemeClr val="accent2">
                    <a:lumMod val="75000"/>
                  </a:schemeClr>
                </a:solidFill>
                <a:latin typeface="Century Gothic" pitchFamily="34" charset="0"/>
              </a:rPr>
              <a:t>http://www.tagxedo.com/</a:t>
            </a:r>
            <a:endParaRPr lang="en-US" dirty="0" smtClean="0"/>
          </a:p>
          <a:p>
            <a:pPr>
              <a:defRPr/>
            </a:pPr>
            <a:r>
              <a:rPr lang="en-US" dirty="0" smtClean="0"/>
              <a:t>Use: Create Word Clouds</a:t>
            </a:r>
          </a:p>
          <a:p>
            <a:pPr>
              <a:defRPr/>
            </a:pPr>
            <a:r>
              <a:rPr lang="en-US" dirty="0" smtClean="0"/>
              <a:t>Cost: $0</a:t>
            </a:r>
          </a:p>
          <a:p>
            <a:pPr>
              <a:defRPr/>
            </a:pPr>
            <a:r>
              <a:rPr lang="en-US" dirty="0" smtClean="0"/>
              <a:t>See example excel spreadsheet, also in AEA eLibrary, for cleaning example</a:t>
            </a:r>
          </a:p>
        </p:txBody>
      </p:sp>
      <p:sp>
        <p:nvSpPr>
          <p:cNvPr id="71684" name="Slide Number Placeholder 3"/>
          <p:cNvSpPr>
            <a:spLocks noGrp="1"/>
          </p:cNvSpPr>
          <p:nvPr>
            <p:ph type="sldNum" sz="quarter" idx="5"/>
          </p:nvPr>
        </p:nvSpPr>
        <p:spPr bwMode="auto">
          <a:noFill/>
          <a:ln>
            <a:miter lim="800000"/>
            <a:headEnd/>
            <a:tailEnd/>
          </a:ln>
        </p:spPr>
        <p:txBody>
          <a:bodyPr/>
          <a:lstStyle/>
          <a:p>
            <a:fld id="{FBCEBCBD-DEA3-4D17-B65A-D64E105BF0C9}" type="slidenum">
              <a:rPr lang="en-US" smtClean="0">
                <a:cs typeface="Arial" charset="0"/>
              </a:rPr>
              <a:pPr/>
              <a:t>18</a:t>
            </a:fld>
            <a:endParaRPr lang="en-US" smtClean="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ea typeface="ＭＳ Ｐゴシック" pitchFamily="34" charset="-128"/>
              </a:rPr>
              <a:t>What am I looking at?</a:t>
            </a:r>
            <a:r>
              <a:rPr lang="en-US" smtClean="0">
                <a:ea typeface="ＭＳ Ｐゴシック" pitchFamily="34" charset="-128"/>
              </a:rPr>
              <a:t> This is a wordcloud of the text from the AEA </a:t>
            </a:r>
            <a:r>
              <a:rPr lang="en-US" smtClean="0">
                <a:ea typeface="ＭＳ Ｐゴシック" pitchFamily="34" charset="-128"/>
                <a:hlinkClick r:id="rId3"/>
              </a:rPr>
              <a:t>Guiding Principles for Evaluators</a:t>
            </a:r>
            <a:r>
              <a:rPr lang="en-US" smtClean="0">
                <a:ea typeface="ＭＳ Ｐゴシック" pitchFamily="34" charset="-128"/>
              </a:rPr>
              <a:t> within the shape of the American Evaluation Association logo</a:t>
            </a:r>
            <a:br>
              <a:rPr lang="en-US" smtClean="0">
                <a:ea typeface="ＭＳ Ｐゴシック" pitchFamily="34" charset="-128"/>
              </a:rPr>
            </a:br>
            <a:r>
              <a:rPr lang="en-US" b="1" smtClean="0">
                <a:ea typeface="ＭＳ Ｐゴシック" pitchFamily="34" charset="-128"/>
              </a:rPr>
              <a:t>How was the graphic made? </a:t>
            </a:r>
            <a:r>
              <a:rPr lang="en-US" smtClean="0">
                <a:ea typeface="ＭＳ Ｐゴシック" pitchFamily="34" charset="-128"/>
              </a:rPr>
              <a:t>The wordcloud was made using </a:t>
            </a:r>
            <a:r>
              <a:rPr lang="en-US" smtClean="0">
                <a:ea typeface="ＭＳ Ｐゴシック" pitchFamily="34" charset="-128"/>
                <a:hlinkClick r:id="rId4"/>
              </a:rPr>
              <a:t>Tagxedo</a:t>
            </a:r>
            <a:r>
              <a:rPr lang="en-US" smtClean="0">
                <a:ea typeface="ＭＳ Ｐゴシック" pitchFamily="34" charset="-128"/>
              </a:rPr>
              <a:t>, a free online clouding tool. The text was taken from the AEA </a:t>
            </a:r>
            <a:r>
              <a:rPr lang="en-US" smtClean="0">
                <a:ea typeface="ＭＳ Ｐゴシック" pitchFamily="34" charset="-128"/>
                <a:hlinkClick r:id="rId3"/>
              </a:rPr>
              <a:t>Guiding Principles for Evaluators</a:t>
            </a:r>
            <a:r>
              <a:rPr lang="en-US" smtClean="0">
                <a:ea typeface="ＭＳ Ｐゴシック" pitchFamily="34" charset="-128"/>
              </a:rPr>
              <a:t>. It took approximately 5 minutes to make the initial cloud and another half hour work through the many options to customize the shape, color, word sizing, and font to the ones you see. Here are the setting details:</a:t>
            </a:r>
            <a:br>
              <a:rPr lang="en-US" smtClean="0">
                <a:ea typeface="ＭＳ Ｐゴシック" pitchFamily="34" charset="-128"/>
              </a:rPr>
            </a:br>
            <a:r>
              <a:rPr lang="en-US" smtClean="0">
                <a:ea typeface="ＭＳ Ｐゴシック" pitchFamily="34" charset="-128"/>
              </a:rPr>
              <a:t>Shape: AEA Square Logo Uploaded; Font: Mido; Orientation: Horizontal; Theme (color): Custom set uploaded "‘AEA’ 000000 73120C 003A73 BF6B00 2F5924 BF3B17"</a:t>
            </a:r>
            <a:br>
              <a:rPr lang="en-US" smtClean="0">
                <a:ea typeface="ＭＳ Ｐゴシック" pitchFamily="34" charset="-128"/>
              </a:rPr>
            </a:br>
            <a:r>
              <a:rPr lang="en-US" smtClean="0">
                <a:ea typeface="ＭＳ Ｐゴシック" pitchFamily="34" charset="-128"/>
              </a:rPr>
              <a:t>Word Options: Punctuation NO, Numbers NO, Remove Common Words YES, Combine Related Words YES; Combine Identical Words YES; Frequency Modifier :; Normalize Frequency YES; Spread 40; Apply NonLatin Heuristics YES</a:t>
            </a:r>
            <a:br>
              <a:rPr lang="en-US" smtClean="0">
                <a:ea typeface="ＭＳ Ｐゴシック" pitchFamily="34" charset="-128"/>
              </a:rPr>
            </a:br>
            <a:r>
              <a:rPr lang="en-US" smtClean="0">
                <a:ea typeface="ＭＳ Ｐゴシック" pitchFamily="34" charset="-128"/>
              </a:rPr>
              <a:t>Layout Options: Emphasis 50%; Maximum Word Count 450; Tightness 150%; Color Variation 74%; Background Opacity 100%; Deja Vu OFF; Scatter 100%; Hard Boundary YES; use Source Color NO; Allow Replication NO; Theme Preference WHITE FRIENDLY; Font Preference Any 1</a:t>
            </a:r>
          </a:p>
          <a:p>
            <a:endParaRPr lang="en-US" smtClean="0">
              <a:ea typeface="ＭＳ Ｐゴシック" pitchFamily="34" charset="-128"/>
            </a:endParaRPr>
          </a:p>
        </p:txBody>
      </p:sp>
      <p:sp>
        <p:nvSpPr>
          <p:cNvPr id="72708" name="Slide Number Placeholder 3"/>
          <p:cNvSpPr>
            <a:spLocks noGrp="1"/>
          </p:cNvSpPr>
          <p:nvPr>
            <p:ph type="sldNum" sz="quarter" idx="5"/>
          </p:nvPr>
        </p:nvSpPr>
        <p:spPr bwMode="auto">
          <a:noFill/>
          <a:ln>
            <a:miter lim="800000"/>
            <a:headEnd/>
            <a:tailEnd/>
          </a:ln>
        </p:spPr>
        <p:txBody>
          <a:bodyPr/>
          <a:lstStyle/>
          <a:p>
            <a:fld id="{426F4AAF-7FC3-43CC-87DB-0F17EC414211}" type="slidenum">
              <a:rPr lang="en-US" smtClean="0">
                <a:cs typeface="Arial" charset="0"/>
              </a:rPr>
              <a:pPr/>
              <a:t>19</a:t>
            </a:fld>
            <a:endParaRPr lang="en-US" smtClean="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pitchFamily="34" charset="-128"/>
              </a:rPr>
              <a:t>I’m Susan Kistler and most of you likely know me as the Executive Director of AEA, or now the Executive Director Emeritus of AEA. I also have an incorporated consulting business, iMeasureMedia. For this session, I need to be clear that I am wearing my iMeasureMedia hat and speaking in my role as a consultant – AEA does not endorse specific products or services, but I do. </a:t>
            </a:r>
          </a:p>
          <a:p>
            <a:pPr eaLnBrk="1" hangingPunct="1"/>
            <a:endParaRPr lang="en-US" dirty="0" smtClean="0">
              <a:ea typeface="ＭＳ Ｐゴシック" pitchFamily="34" charset="-128"/>
            </a:endParaRPr>
          </a:p>
          <a:p>
            <a:pPr eaLnBrk="1" hangingPunct="1"/>
            <a:r>
              <a:rPr lang="en-US" dirty="0" smtClean="0">
                <a:ea typeface="ＭＳ Ｐゴシック" pitchFamily="34" charset="-128"/>
              </a:rPr>
              <a:t>Hat Icons by Rob Sanders – Licensed for non-commercial use</a:t>
            </a:r>
          </a:p>
          <a:p>
            <a:pPr eaLnBrk="1" hangingPunct="1"/>
            <a:r>
              <a:rPr lang="en-US" dirty="0" smtClean="0">
                <a:ea typeface="ＭＳ Ｐゴシック" pitchFamily="34" charset="-128"/>
              </a:rPr>
              <a:t>Available at http://www.iconarchive.com/show/hat-icons-by-rob-sanders.html </a:t>
            </a:r>
          </a:p>
        </p:txBody>
      </p:sp>
      <p:sp>
        <p:nvSpPr>
          <p:cNvPr id="61444" name="Slide Number Placeholder 3"/>
          <p:cNvSpPr>
            <a:spLocks noGrp="1"/>
          </p:cNvSpPr>
          <p:nvPr>
            <p:ph type="sldNum" sz="quarter" idx="5"/>
          </p:nvPr>
        </p:nvSpPr>
        <p:spPr bwMode="auto">
          <a:noFill/>
          <a:ln>
            <a:miter lim="800000"/>
            <a:headEnd/>
            <a:tailEnd/>
          </a:ln>
        </p:spPr>
        <p:txBody>
          <a:bodyPr/>
          <a:lstStyle/>
          <a:p>
            <a:fld id="{CE13B878-FF1E-4BDB-9210-EB9D1E81D487}" type="slidenum">
              <a:rPr lang="en-US" smtClean="0">
                <a:cs typeface="Arial" charset="0"/>
              </a:rPr>
              <a:pPr/>
              <a:t>2</a:t>
            </a:fld>
            <a:endParaRPr lang="en-US" smtClean="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a:t>
            </a:r>
            <a:r>
              <a:rPr lang="en-US" dirty="0" err="1" smtClean="0">
                <a:solidFill>
                  <a:schemeClr val="bg1"/>
                </a:solidFill>
              </a:rPr>
              <a:t>kuler</a:t>
            </a:r>
            <a:endParaRPr lang="en-US" dirty="0" smtClean="0">
              <a:solidFill>
                <a:schemeClr val="bg1"/>
              </a:solidFill>
            </a:endParaRPr>
          </a:p>
          <a:p>
            <a:pPr>
              <a:defRPr/>
            </a:pPr>
            <a:r>
              <a:rPr lang="en-US" dirty="0" smtClean="0"/>
              <a:t>URL: </a:t>
            </a:r>
            <a:r>
              <a:rPr lang="en-US" dirty="0" smtClean="0">
                <a:solidFill>
                  <a:schemeClr val="accent2">
                    <a:lumMod val="75000"/>
                  </a:schemeClr>
                </a:solidFill>
              </a:rPr>
              <a:t>https://kuler.adobe.com/</a:t>
            </a:r>
            <a:endParaRPr lang="en-US" dirty="0" smtClean="0"/>
          </a:p>
          <a:p>
            <a:pPr>
              <a:defRPr/>
            </a:pPr>
            <a:r>
              <a:rPr lang="en-US" dirty="0" smtClean="0"/>
              <a:t>Use: Choose complimentary colors</a:t>
            </a:r>
          </a:p>
          <a:p>
            <a:pPr>
              <a:defRPr/>
            </a:pPr>
            <a:r>
              <a:rPr lang="en-US" dirty="0" smtClean="0"/>
              <a:t>Cost: $0</a:t>
            </a:r>
          </a:p>
        </p:txBody>
      </p:sp>
      <p:sp>
        <p:nvSpPr>
          <p:cNvPr id="74756" name="Slide Number Placeholder 3"/>
          <p:cNvSpPr>
            <a:spLocks noGrp="1"/>
          </p:cNvSpPr>
          <p:nvPr>
            <p:ph type="sldNum" sz="quarter" idx="5"/>
          </p:nvPr>
        </p:nvSpPr>
        <p:spPr bwMode="auto">
          <a:noFill/>
          <a:ln>
            <a:miter lim="800000"/>
            <a:headEnd/>
            <a:tailEnd/>
          </a:ln>
        </p:spPr>
        <p:txBody>
          <a:bodyPr/>
          <a:lstStyle/>
          <a:p>
            <a:fld id="{76119C12-CC5A-4BD8-BF11-CCA800353A4A}" type="slidenum">
              <a:rPr lang="en-US" smtClean="0">
                <a:cs typeface="Arial" charset="0"/>
              </a:rPr>
              <a:pPr/>
              <a:t>20</a:t>
            </a:fld>
            <a:endParaRPr lang="en-US" smtClean="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Color </a:t>
            </a:r>
            <a:r>
              <a:rPr lang="en-US" dirty="0" err="1" smtClean="0"/>
              <a:t>Zilla</a:t>
            </a:r>
            <a:r>
              <a:rPr lang="en-US" dirty="0" smtClean="0"/>
              <a:t> – Color picking extension for Firefox and Chrome</a:t>
            </a:r>
          </a:p>
          <a:p>
            <a:pPr>
              <a:defRPr/>
            </a:pPr>
            <a:r>
              <a:rPr lang="en-US" dirty="0" smtClean="0"/>
              <a:t>URL: </a:t>
            </a:r>
            <a:r>
              <a:rPr lang="en-US" dirty="0" smtClean="0">
                <a:solidFill>
                  <a:schemeClr val="accent2">
                    <a:lumMod val="75000"/>
                  </a:schemeClr>
                </a:solidFill>
                <a:latin typeface="Century Gothic" pitchFamily="34" charset="0"/>
              </a:rPr>
              <a:t>http://www.colorzilla.com/</a:t>
            </a:r>
            <a:endParaRPr lang="en-US" dirty="0" smtClean="0"/>
          </a:p>
          <a:p>
            <a:pPr>
              <a:defRPr/>
            </a:pPr>
            <a:r>
              <a:rPr lang="en-US" dirty="0" smtClean="0"/>
              <a:t>Use: Select colors via eyedropper directly from any page on the web</a:t>
            </a:r>
          </a:p>
          <a:p>
            <a:pPr>
              <a:defRPr/>
            </a:pPr>
            <a:r>
              <a:rPr lang="en-US" dirty="0" smtClean="0"/>
              <a:t>Cost: $0</a:t>
            </a:r>
          </a:p>
          <a:p>
            <a:pPr>
              <a:defRPr/>
            </a:pPr>
            <a:r>
              <a:rPr lang="en-US" dirty="0" smtClean="0"/>
              <a:t>Great for use in concert with Multicolor Search Engine and </a:t>
            </a:r>
            <a:r>
              <a:rPr lang="en-US" dirty="0" err="1" smtClean="0"/>
              <a:t>Tagxedo</a:t>
            </a:r>
            <a:r>
              <a:rPr lang="en-US" dirty="0" smtClean="0"/>
              <a:t> to customize look and feel to align with the branding of your </a:t>
            </a:r>
            <a:r>
              <a:rPr lang="en-US" dirty="0" err="1" smtClean="0"/>
              <a:t>evaluand</a:t>
            </a:r>
            <a:endParaRPr lang="en-US" dirty="0" smtClean="0"/>
          </a:p>
        </p:txBody>
      </p:sp>
      <p:sp>
        <p:nvSpPr>
          <p:cNvPr id="75780" name="Slide Number Placeholder 3"/>
          <p:cNvSpPr>
            <a:spLocks noGrp="1"/>
          </p:cNvSpPr>
          <p:nvPr>
            <p:ph type="sldNum" sz="quarter" idx="5"/>
          </p:nvPr>
        </p:nvSpPr>
        <p:spPr bwMode="auto">
          <a:noFill/>
          <a:ln>
            <a:miter lim="800000"/>
            <a:headEnd/>
            <a:tailEnd/>
          </a:ln>
        </p:spPr>
        <p:txBody>
          <a:bodyPr/>
          <a:lstStyle/>
          <a:p>
            <a:fld id="{2E5B150D-FC46-4B63-B4D4-6C5F223A7E30}" type="slidenum">
              <a:rPr lang="en-US" smtClean="0">
                <a:cs typeface="Arial" charset="0"/>
              </a:rPr>
              <a:pPr/>
              <a:t>21</a:t>
            </a:fld>
            <a:endParaRPr lang="en-US" smtClean="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The Amazing Multicolor Search Engine</a:t>
            </a:r>
          </a:p>
          <a:p>
            <a:pPr>
              <a:defRPr/>
            </a:pPr>
            <a:r>
              <a:rPr lang="en-US" dirty="0" smtClean="0"/>
              <a:t>URL: </a:t>
            </a:r>
            <a:r>
              <a:rPr lang="en-US" dirty="0" smtClean="0">
                <a:solidFill>
                  <a:schemeClr val="accent2">
                    <a:lumMod val="75000"/>
                  </a:schemeClr>
                </a:solidFill>
                <a:latin typeface="Century Gothic" pitchFamily="34" charset="0"/>
              </a:rPr>
              <a:t>http://labs.tineye.com/multicolr </a:t>
            </a:r>
            <a:endParaRPr lang="en-US" dirty="0" smtClean="0"/>
          </a:p>
          <a:p>
            <a:pPr>
              <a:defRPr/>
            </a:pPr>
            <a:r>
              <a:rPr lang="en-US" dirty="0" smtClean="0"/>
              <a:t>Use: Search </a:t>
            </a:r>
            <a:r>
              <a:rPr lang="en-US" dirty="0" err="1" smtClean="0"/>
              <a:t>Flickr</a:t>
            </a:r>
            <a:r>
              <a:rPr lang="en-US" dirty="0" smtClean="0"/>
              <a:t> by color</a:t>
            </a:r>
          </a:p>
          <a:p>
            <a:pPr>
              <a:defRPr/>
            </a:pPr>
            <a:r>
              <a:rPr lang="en-US" dirty="0" smtClean="0"/>
              <a:t>Cost: $0</a:t>
            </a:r>
          </a:p>
          <a:p>
            <a:pPr>
              <a:defRPr/>
            </a:pPr>
            <a:r>
              <a:rPr lang="en-US" dirty="0" smtClean="0"/>
              <a:t>My aea365 post on it http://aea365.org/blog/?p=7175</a:t>
            </a:r>
          </a:p>
        </p:txBody>
      </p:sp>
      <p:sp>
        <p:nvSpPr>
          <p:cNvPr id="76804" name="Slide Number Placeholder 3"/>
          <p:cNvSpPr>
            <a:spLocks noGrp="1"/>
          </p:cNvSpPr>
          <p:nvPr>
            <p:ph type="sldNum" sz="quarter" idx="5"/>
          </p:nvPr>
        </p:nvSpPr>
        <p:spPr bwMode="auto">
          <a:noFill/>
          <a:ln>
            <a:miter lim="800000"/>
            <a:headEnd/>
            <a:tailEnd/>
          </a:ln>
        </p:spPr>
        <p:txBody>
          <a:bodyPr/>
          <a:lstStyle/>
          <a:p>
            <a:fld id="{14E63134-97DF-4E2A-B616-13EBF1EAEBF2}" type="slidenum">
              <a:rPr lang="en-US" smtClean="0">
                <a:cs typeface="Arial" charset="0"/>
              </a:rPr>
              <a:pPr/>
              <a:t>22</a:t>
            </a:fld>
            <a:endParaRPr lang="en-US" smtClean="0">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a:p>
            <a:endParaRPr lang="en-US" smtClean="0">
              <a:ea typeface="ＭＳ Ｐゴシック" pitchFamily="34" charset="-128"/>
            </a:endParaRPr>
          </a:p>
        </p:txBody>
      </p:sp>
      <p:sp>
        <p:nvSpPr>
          <p:cNvPr id="77828" name="Slide Number Placeholder 3"/>
          <p:cNvSpPr>
            <a:spLocks noGrp="1"/>
          </p:cNvSpPr>
          <p:nvPr>
            <p:ph type="sldNum" sz="quarter" idx="5"/>
          </p:nvPr>
        </p:nvSpPr>
        <p:spPr bwMode="auto">
          <a:noFill/>
          <a:ln>
            <a:miter lim="800000"/>
            <a:headEnd/>
            <a:tailEnd/>
          </a:ln>
        </p:spPr>
        <p:txBody>
          <a:bodyPr/>
          <a:lstStyle/>
          <a:p>
            <a:fld id="{438A541D-5BEC-468B-B8F8-D85914A3233A}" type="slidenum">
              <a:rPr lang="en-US" smtClean="0">
                <a:cs typeface="Arial" charset="0"/>
              </a:rPr>
              <a:pPr/>
              <a:t>23</a:t>
            </a:fld>
            <a:endParaRPr lang="en-US" smtClean="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From the Pantheon!</a:t>
            </a:r>
          </a:p>
          <a:p>
            <a:pPr>
              <a:defRPr/>
            </a:pPr>
            <a:r>
              <a:rPr lang="en-US" dirty="0" smtClean="0"/>
              <a:t>Tool: Tableau Public</a:t>
            </a:r>
          </a:p>
          <a:p>
            <a:pPr>
              <a:defRPr/>
            </a:pPr>
            <a:r>
              <a:rPr lang="en-US" dirty="0" smtClean="0"/>
              <a:t>URL: </a:t>
            </a:r>
            <a:r>
              <a:rPr lang="en-US" dirty="0" smtClean="0">
                <a:solidFill>
                  <a:schemeClr val="accent2">
                    <a:lumMod val="75000"/>
                  </a:schemeClr>
                </a:solidFill>
                <a:latin typeface="Century Gothic" pitchFamily="34" charset="0"/>
              </a:rPr>
              <a:t>http://www.tableausoftware.com/public/</a:t>
            </a:r>
            <a:endParaRPr lang="en-US" dirty="0" smtClean="0"/>
          </a:p>
          <a:p>
            <a:pPr>
              <a:defRPr/>
            </a:pPr>
            <a:r>
              <a:rPr lang="en-US" dirty="0" smtClean="0"/>
              <a:t>Use: Suite of data visualization tools</a:t>
            </a:r>
          </a:p>
          <a:p>
            <a:pPr>
              <a:defRPr/>
            </a:pPr>
            <a:r>
              <a:rPr lang="en-US" dirty="0" smtClean="0"/>
              <a:t>Cost: $0</a:t>
            </a:r>
          </a:p>
          <a:p>
            <a:pPr>
              <a:defRPr/>
            </a:pPr>
            <a:r>
              <a:rPr lang="en-US" dirty="0" smtClean="0"/>
              <a:t>Downside – to use Tableau Public your data set must be made public – regular Tableau is approximately $1000/seat but with discounts available to education and nonprofits</a:t>
            </a:r>
          </a:p>
          <a:p>
            <a:pPr>
              <a:defRPr/>
            </a:pPr>
            <a:r>
              <a:rPr lang="en-US" dirty="0" smtClean="0"/>
              <a:t>Tableau Public is difficult to cover in a rapid fire session, it takes a bit of time to demonstrate even a few of its tools – it would be a bit like covering SPSS in 5 minutes. However, Tableau has a range of great online tutorials http://www.tableausoftware.com/public/training#currentTraining and AEA has offered Tableau training via eStudy in the past. Because the best Tableau data visualizations are interactive, it is best to take a look at their example galleries at http://www.tableausoftware.com/public/gallery </a:t>
            </a:r>
          </a:p>
          <a:p>
            <a:pPr>
              <a:defRPr/>
            </a:pPr>
            <a:endParaRPr lang="en-US" dirty="0" smtClean="0"/>
          </a:p>
          <a:p>
            <a:pPr>
              <a:defRPr/>
            </a:pPr>
            <a:r>
              <a:rPr lang="en-US" dirty="0" smtClean="0"/>
              <a:t>A number of people have written about Tableau on aea364 http://aea365.org/blog/?s=tableau&amp;submit=Go </a:t>
            </a:r>
          </a:p>
          <a:p>
            <a:pPr>
              <a:defRPr/>
            </a:pPr>
            <a:endParaRPr lang="en-US" dirty="0" smtClean="0"/>
          </a:p>
          <a:p>
            <a:pPr>
              <a:defRPr/>
            </a:pPr>
            <a:r>
              <a:rPr lang="en-US" dirty="0" smtClean="0"/>
              <a:t>One of my favorite downtime podcasts is </a:t>
            </a:r>
            <a:r>
              <a:rPr lang="en-US" dirty="0" err="1" smtClean="0"/>
              <a:t>filmspotting</a:t>
            </a:r>
            <a:r>
              <a:rPr lang="en-US" dirty="0" smtClean="0"/>
              <a:t> (see http://filmspotting.net/) – they offer erudite evaluations (ok reviews) of films old and new. Each week they offer a top five list on some film-related topic, ranging from ‘top 5 cinema spies’ to ‘top 5 Woody Allen scenes.’ They also have a pantheon (see http://filmspotting.net/top-5/pantheon.html) – a set of movies ineligible for their top five lists because they are so beloved by the hosts that the films </a:t>
            </a:r>
            <a:r>
              <a:rPr lang="en-US" dirty="0" err="1" smtClean="0"/>
              <a:t>woud</a:t>
            </a:r>
            <a:r>
              <a:rPr lang="en-US" dirty="0" smtClean="0"/>
              <a:t> re-appear over and over. Such is Tableau for me, definitely in my pantheon – a tool that I believe represents the next generation of data visualization and reporting by enabling data exploration in new ways and allowing stakeholders to perform analyses once reserved for a rarified few. </a:t>
            </a:r>
          </a:p>
        </p:txBody>
      </p:sp>
      <p:sp>
        <p:nvSpPr>
          <p:cNvPr id="78852" name="Slide Number Placeholder 3"/>
          <p:cNvSpPr>
            <a:spLocks noGrp="1"/>
          </p:cNvSpPr>
          <p:nvPr>
            <p:ph type="sldNum" sz="quarter" idx="5"/>
          </p:nvPr>
        </p:nvSpPr>
        <p:spPr bwMode="auto">
          <a:noFill/>
          <a:ln>
            <a:miter lim="800000"/>
            <a:headEnd/>
            <a:tailEnd/>
          </a:ln>
        </p:spPr>
        <p:txBody>
          <a:bodyPr/>
          <a:lstStyle/>
          <a:p>
            <a:fld id="{96BD835A-CA2A-45B2-9F83-DA81B071344C}" type="slidenum">
              <a:rPr lang="en-US" smtClean="0">
                <a:cs typeface="Arial" charset="0"/>
              </a:rPr>
              <a:pPr/>
              <a:t>24</a:t>
            </a:fld>
            <a:endParaRPr lang="en-US" smtClean="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a:t>
            </a:r>
            <a:r>
              <a:rPr lang="en-US" dirty="0" err="1" smtClean="0"/>
              <a:t>CartoDB</a:t>
            </a:r>
            <a:endParaRPr lang="en-US" dirty="0" smtClean="0"/>
          </a:p>
          <a:p>
            <a:pPr>
              <a:defRPr/>
            </a:pPr>
            <a:r>
              <a:rPr lang="en-US" dirty="0" smtClean="0"/>
              <a:t>URL: </a:t>
            </a:r>
            <a:r>
              <a:rPr lang="en-US" dirty="0" smtClean="0">
                <a:solidFill>
                  <a:schemeClr val="accent2">
                    <a:lumMod val="75000"/>
                  </a:schemeClr>
                </a:solidFill>
                <a:latin typeface="Century Gothic" pitchFamily="34" charset="0"/>
              </a:rPr>
              <a:t>http://cartodb.com/</a:t>
            </a:r>
            <a:endParaRPr lang="en-US" dirty="0" smtClean="0"/>
          </a:p>
          <a:p>
            <a:pPr>
              <a:defRPr/>
            </a:pPr>
            <a:r>
              <a:rPr lang="en-US" dirty="0" smtClean="0"/>
              <a:t>Use: Generate Longitude and Latitude from addresses or postal codes – exportable to multiple mapping programs or create maps within the program itself</a:t>
            </a:r>
          </a:p>
          <a:p>
            <a:pPr>
              <a:defRPr/>
            </a:pPr>
            <a:r>
              <a:rPr lang="en-US" dirty="0" smtClean="0"/>
              <a:t>Cost: $0</a:t>
            </a:r>
          </a:p>
          <a:p>
            <a:pPr>
              <a:defRPr/>
            </a:pPr>
            <a:r>
              <a:rPr lang="en-US" dirty="0" smtClean="0"/>
              <a:t>Warning: Dataset must be made public</a:t>
            </a:r>
          </a:p>
          <a:p>
            <a:pPr>
              <a:defRPr/>
            </a:pPr>
            <a:r>
              <a:rPr lang="en-US" dirty="0" smtClean="0"/>
              <a:t>Possible replacement for </a:t>
            </a:r>
            <a:r>
              <a:rPr lang="en-US" dirty="0" err="1" smtClean="0"/>
              <a:t>batchgeo</a:t>
            </a:r>
            <a:r>
              <a:rPr lang="en-US" dirty="0" smtClean="0"/>
              <a:t> which has changed its structure</a:t>
            </a:r>
          </a:p>
          <a:p>
            <a:pPr>
              <a:defRPr/>
            </a:pPr>
            <a:r>
              <a:rPr lang="en-US" dirty="0" smtClean="0"/>
              <a:t>Can be used for large scale lat/long generation</a:t>
            </a:r>
          </a:p>
        </p:txBody>
      </p:sp>
      <p:sp>
        <p:nvSpPr>
          <p:cNvPr id="79876" name="Slide Number Placeholder 3"/>
          <p:cNvSpPr>
            <a:spLocks noGrp="1"/>
          </p:cNvSpPr>
          <p:nvPr>
            <p:ph type="sldNum" sz="quarter" idx="5"/>
          </p:nvPr>
        </p:nvSpPr>
        <p:spPr bwMode="auto">
          <a:noFill/>
          <a:ln>
            <a:miter lim="800000"/>
            <a:headEnd/>
            <a:tailEnd/>
          </a:ln>
        </p:spPr>
        <p:txBody>
          <a:bodyPr/>
          <a:lstStyle/>
          <a:p>
            <a:fld id="{715D3A8D-DEBE-45BF-9717-DB6BBC55BB71}" type="slidenum">
              <a:rPr lang="en-US" smtClean="0">
                <a:cs typeface="Arial" charset="0"/>
              </a:rPr>
              <a:pPr/>
              <a:t>25</a:t>
            </a:fld>
            <a:endParaRPr lang="en-US" smtClean="0">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899"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4" charset="-128"/>
              </a:rPr>
              <a:t>AEA membership in the domestic US based on postal code 10/26/12, bubble map generated using CartoDB</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Google Analytics</a:t>
            </a:r>
          </a:p>
          <a:p>
            <a:pPr>
              <a:defRPr/>
            </a:pPr>
            <a:r>
              <a:rPr lang="en-US" dirty="0" smtClean="0"/>
              <a:t>URL: </a:t>
            </a:r>
            <a:r>
              <a:rPr lang="en-US" dirty="0" smtClean="0">
                <a:solidFill>
                  <a:schemeClr val="accent2">
                    <a:lumMod val="75000"/>
                  </a:schemeClr>
                </a:solidFill>
                <a:latin typeface="Century Gothic" pitchFamily="34" charset="0"/>
              </a:rPr>
              <a:t>http://www.google.com/analytics/</a:t>
            </a:r>
            <a:endParaRPr lang="en-US" dirty="0" smtClean="0"/>
          </a:p>
          <a:p>
            <a:pPr>
              <a:defRPr/>
            </a:pPr>
            <a:r>
              <a:rPr lang="en-US" dirty="0" smtClean="0"/>
              <a:t>Use: Analyze website traffic</a:t>
            </a:r>
          </a:p>
          <a:p>
            <a:pPr>
              <a:defRPr/>
            </a:pPr>
            <a:r>
              <a:rPr lang="en-US" dirty="0" smtClean="0"/>
              <a:t>Cost: $0</a:t>
            </a:r>
          </a:p>
        </p:txBody>
      </p:sp>
      <p:sp>
        <p:nvSpPr>
          <p:cNvPr id="82948" name="Slide Number Placeholder 3"/>
          <p:cNvSpPr>
            <a:spLocks noGrp="1"/>
          </p:cNvSpPr>
          <p:nvPr>
            <p:ph type="sldNum" sz="quarter" idx="5"/>
          </p:nvPr>
        </p:nvSpPr>
        <p:spPr bwMode="auto">
          <a:noFill/>
          <a:ln>
            <a:miter lim="800000"/>
            <a:headEnd/>
            <a:tailEnd/>
          </a:ln>
        </p:spPr>
        <p:txBody>
          <a:bodyPr/>
          <a:lstStyle/>
          <a:p>
            <a:fld id="{F5F8F6B0-2F34-4951-820F-65E43BF328CA}" type="slidenum">
              <a:rPr lang="en-US" smtClean="0">
                <a:cs typeface="Arial" charset="0"/>
              </a:rPr>
              <a:pPr/>
              <a:t>27</a:t>
            </a:fld>
            <a:endParaRPr lang="en-US" smtClean="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Visual</a:t>
            </a:r>
            <a:r>
              <a:rPr lang="en-US" baseline="0" dirty="0" smtClean="0"/>
              <a:t> Business Intelligence – A blog by Stephen Few</a:t>
            </a:r>
            <a:endParaRPr lang="en-US" dirty="0" smtClean="0"/>
          </a:p>
          <a:p>
            <a:pPr>
              <a:defRPr/>
            </a:pPr>
            <a:r>
              <a:rPr lang="en-US" dirty="0" smtClean="0"/>
              <a:t>URL: http://www.perceptualedge.com/blog/ </a:t>
            </a:r>
          </a:p>
          <a:p>
            <a:pPr>
              <a:defRPr/>
            </a:pPr>
            <a:r>
              <a:rPr lang="en-US" dirty="0" smtClean="0"/>
              <a:t>Use: Data Visualization Blog</a:t>
            </a:r>
          </a:p>
          <a:p>
            <a:pPr>
              <a:defRPr/>
            </a:pPr>
            <a:r>
              <a:rPr lang="en-US" dirty="0" smtClean="0"/>
              <a:t>Cost: $0</a:t>
            </a:r>
          </a:p>
        </p:txBody>
      </p:sp>
      <p:sp>
        <p:nvSpPr>
          <p:cNvPr id="82948" name="Slide Number Placeholder 3"/>
          <p:cNvSpPr>
            <a:spLocks noGrp="1"/>
          </p:cNvSpPr>
          <p:nvPr>
            <p:ph type="sldNum" sz="quarter" idx="5"/>
          </p:nvPr>
        </p:nvSpPr>
        <p:spPr bwMode="auto">
          <a:noFill/>
          <a:ln>
            <a:miter lim="800000"/>
            <a:headEnd/>
            <a:tailEnd/>
          </a:ln>
        </p:spPr>
        <p:txBody>
          <a:bodyPr/>
          <a:lstStyle/>
          <a:p>
            <a:fld id="{F5F8F6B0-2F34-4951-820F-65E43BF328CA}" type="slidenum">
              <a:rPr lang="en-US" smtClean="0">
                <a:cs typeface="Arial" charset="0"/>
              </a:rPr>
              <a:pPr/>
              <a:t>28</a:t>
            </a:fld>
            <a:endParaRPr lang="en-US" smtClean="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a:p>
            <a:endParaRPr lang="en-US" smtClean="0">
              <a:ea typeface="ＭＳ Ｐゴシック" pitchFamily="34" charset="-128"/>
            </a:endParaRPr>
          </a:p>
        </p:txBody>
      </p:sp>
      <p:sp>
        <p:nvSpPr>
          <p:cNvPr id="83972" name="Slide Number Placeholder 3"/>
          <p:cNvSpPr>
            <a:spLocks noGrp="1"/>
          </p:cNvSpPr>
          <p:nvPr>
            <p:ph type="sldNum" sz="quarter" idx="5"/>
          </p:nvPr>
        </p:nvSpPr>
        <p:spPr bwMode="auto">
          <a:noFill/>
          <a:ln>
            <a:miter lim="800000"/>
            <a:headEnd/>
            <a:tailEnd/>
          </a:ln>
        </p:spPr>
        <p:txBody>
          <a:bodyPr/>
          <a:lstStyle/>
          <a:p>
            <a:fld id="{5F6B1621-E815-441B-AADA-43C6EF5A0028}" type="slidenum">
              <a:rPr lang="en-US" smtClean="0">
                <a:cs typeface="Arial" charset="0"/>
              </a:rPr>
              <a:pPr/>
              <a:t>29</a:t>
            </a:fld>
            <a:endParaRPr lang="en-US" smtClean="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a:t>
            </a:r>
            <a:r>
              <a:rPr lang="en-US" dirty="0" smtClean="0">
                <a:solidFill>
                  <a:schemeClr val="bg1"/>
                </a:solidFill>
              </a:rPr>
              <a:t>aea365 (I blog there every Saturday along with 250 other contributors each year)</a:t>
            </a:r>
          </a:p>
          <a:p>
            <a:pPr>
              <a:defRPr/>
            </a:pPr>
            <a:r>
              <a:rPr lang="en-US" dirty="0" smtClean="0"/>
              <a:t>URL: </a:t>
            </a:r>
            <a:r>
              <a:rPr lang="en-US" dirty="0" smtClean="0">
                <a:solidFill>
                  <a:schemeClr val="accent2">
                    <a:lumMod val="75000"/>
                  </a:schemeClr>
                </a:solidFill>
              </a:rPr>
              <a:t>http://aea365.org/blog/</a:t>
            </a:r>
            <a:endParaRPr lang="en-US" dirty="0" smtClean="0"/>
          </a:p>
          <a:p>
            <a:pPr>
              <a:defRPr/>
            </a:pPr>
            <a:r>
              <a:rPr lang="en-US" dirty="0" smtClean="0"/>
              <a:t>Use: Great Reading and guidance for tech tools as well as peer-to-peer sharing about all aspects of evaluation</a:t>
            </a:r>
          </a:p>
          <a:p>
            <a:pPr>
              <a:defRPr/>
            </a:pPr>
            <a:r>
              <a:rPr lang="en-US" dirty="0" smtClean="0"/>
              <a:t>Cost: $0</a:t>
            </a:r>
          </a:p>
        </p:txBody>
      </p:sp>
      <p:sp>
        <p:nvSpPr>
          <p:cNvPr id="73732" name="Slide Number Placeholder 3"/>
          <p:cNvSpPr>
            <a:spLocks noGrp="1"/>
          </p:cNvSpPr>
          <p:nvPr>
            <p:ph type="sldNum" sz="quarter" idx="5"/>
          </p:nvPr>
        </p:nvSpPr>
        <p:spPr bwMode="auto">
          <a:noFill/>
          <a:ln>
            <a:miter lim="800000"/>
            <a:headEnd/>
            <a:tailEnd/>
          </a:ln>
        </p:spPr>
        <p:txBody>
          <a:bodyPr/>
          <a:lstStyle/>
          <a:p>
            <a:fld id="{315101E8-E1D9-4F1E-BE2D-7EA59B620176}" type="slidenum">
              <a:rPr lang="en-US" smtClean="0">
                <a:cs typeface="Arial" charset="0"/>
              </a:rPr>
              <a:pPr/>
              <a:t>3</a:t>
            </a:fld>
            <a:endParaRPr lang="en-US" smtClean="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34" charset="-128"/>
              </a:rPr>
              <a:t>Tool: Windows Movie Maker (works only on pc, not </a:t>
            </a:r>
            <a:r>
              <a:rPr lang="en-US" dirty="0" err="1" smtClean="0">
                <a:ea typeface="ＭＳ Ｐゴシック" pitchFamily="34" charset="-128"/>
              </a:rPr>
              <a:t>mac</a:t>
            </a:r>
            <a:r>
              <a:rPr lang="en-US" dirty="0" smtClean="0">
                <a:ea typeface="ＭＳ Ｐゴシック" pitchFamily="34" charset="-128"/>
              </a:rPr>
              <a:t>)</a:t>
            </a:r>
          </a:p>
          <a:p>
            <a:r>
              <a:rPr lang="en-US" dirty="0" smtClean="0">
                <a:ea typeface="ＭＳ Ｐゴシック" pitchFamily="34" charset="-128"/>
              </a:rPr>
              <a:t>URL: http://windows.microsoft.com/en-us/windows-live/movie-maker-get-started</a:t>
            </a:r>
          </a:p>
          <a:p>
            <a:r>
              <a:rPr lang="en-US" dirty="0" smtClean="0">
                <a:ea typeface="ＭＳ Ｐゴシック" pitchFamily="34" charset="-128"/>
              </a:rPr>
              <a:t>Use: Create good looking movies with transitions</a:t>
            </a:r>
          </a:p>
          <a:p>
            <a:r>
              <a:rPr lang="en-US" dirty="0" smtClean="0">
                <a:ea typeface="ＭＳ Ｐゴシック" pitchFamily="34" charset="-128"/>
              </a:rPr>
              <a:t>Cost: $0</a:t>
            </a:r>
          </a:p>
        </p:txBody>
      </p:sp>
      <p:sp>
        <p:nvSpPr>
          <p:cNvPr id="86020" name="Slide Number Placeholder 3"/>
          <p:cNvSpPr>
            <a:spLocks noGrp="1"/>
          </p:cNvSpPr>
          <p:nvPr>
            <p:ph type="sldNum" sz="quarter" idx="5"/>
          </p:nvPr>
        </p:nvSpPr>
        <p:spPr bwMode="auto">
          <a:noFill/>
          <a:ln>
            <a:miter lim="800000"/>
            <a:headEnd/>
            <a:tailEnd/>
          </a:ln>
        </p:spPr>
        <p:txBody>
          <a:bodyPr/>
          <a:lstStyle/>
          <a:p>
            <a:fld id="{FBFEEAB3-CB58-4830-8FF7-8A0CA1FDFDDD}" type="slidenum">
              <a:rPr lang="en-US" smtClean="0">
                <a:cs typeface="Arial" charset="0"/>
              </a:rPr>
              <a:pPr/>
              <a:t>30</a:t>
            </a:fld>
            <a:endParaRPr lang="en-US" smtClean="0">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34" charset="-128"/>
              </a:rPr>
              <a:t>Tool: Example</a:t>
            </a:r>
            <a:r>
              <a:rPr lang="en-US" baseline="0" dirty="0" smtClean="0">
                <a:ea typeface="ＭＳ Ｐゴシック" pitchFamily="34" charset="-128"/>
              </a:rPr>
              <a:t> YouTube Report</a:t>
            </a:r>
            <a:endParaRPr lang="en-US" dirty="0" smtClean="0">
              <a:ea typeface="ＭＳ Ｐゴシック" pitchFamily="34" charset="-128"/>
            </a:endParaRPr>
          </a:p>
          <a:p>
            <a:r>
              <a:rPr lang="en-US" dirty="0" smtClean="0">
                <a:ea typeface="ＭＳ Ｐゴシック" pitchFamily="34" charset="-128"/>
              </a:rPr>
              <a:t>URL: http://www.youtube.com/ and http://www.youtube.com/watch?v=-0oPl7iaZ7k </a:t>
            </a:r>
          </a:p>
          <a:p>
            <a:r>
              <a:rPr lang="en-US" dirty="0" smtClean="0">
                <a:ea typeface="ＭＳ Ｐゴシック" pitchFamily="34" charset="-128"/>
              </a:rPr>
              <a:t>Use: Think</a:t>
            </a:r>
            <a:r>
              <a:rPr lang="en-US" baseline="0" dirty="0" smtClean="0">
                <a:ea typeface="ＭＳ Ｐゴシック" pitchFamily="34" charset="-128"/>
              </a:rPr>
              <a:t> out of the box for reporting!</a:t>
            </a:r>
            <a:endParaRPr lang="en-US" dirty="0" smtClean="0">
              <a:ea typeface="ＭＳ Ｐゴシック" pitchFamily="34" charset="-128"/>
            </a:endParaRPr>
          </a:p>
          <a:p>
            <a:r>
              <a:rPr lang="en-US" dirty="0" smtClean="0">
                <a:ea typeface="ＭＳ Ｐゴシック" pitchFamily="34" charset="-128"/>
              </a:rPr>
              <a:t>Cost: $5 for the frog recording</a:t>
            </a:r>
            <a:r>
              <a:rPr lang="en-US" baseline="0" dirty="0" smtClean="0">
                <a:ea typeface="ＭＳ Ｐゴシック" pitchFamily="34" charset="-128"/>
              </a:rPr>
              <a:t> (see </a:t>
            </a:r>
            <a:r>
              <a:rPr lang="en-US" baseline="0" dirty="0" err="1" smtClean="0">
                <a:ea typeface="ＭＳ Ｐゴシック" pitchFamily="34" charset="-128"/>
              </a:rPr>
              <a:t>fiverr</a:t>
            </a:r>
            <a:r>
              <a:rPr lang="en-US" baseline="0" dirty="0" smtClean="0">
                <a:ea typeface="ＭＳ Ｐゴシック" pitchFamily="34" charset="-128"/>
              </a:rPr>
              <a:t>)</a:t>
            </a:r>
          </a:p>
          <a:p>
            <a:endParaRPr lang="en-US" baseline="0" dirty="0" smtClean="0">
              <a:ea typeface="ＭＳ Ｐゴシック" pitchFamily="34" charset="-128"/>
            </a:endParaRPr>
          </a:p>
          <a:p>
            <a:r>
              <a:rPr lang="en-US" baseline="0" dirty="0" smtClean="0">
                <a:ea typeface="ＭＳ Ｐゴシック" pitchFamily="34" charset="-128"/>
              </a:rPr>
              <a:t>Note that you can use YouTube auto-translate to create a rough, machine-generated starting point for a transcript.</a:t>
            </a:r>
            <a:endParaRPr lang="en-US" dirty="0" smtClean="0">
              <a:ea typeface="ＭＳ Ｐゴシック" pitchFamily="34" charset="-128"/>
            </a:endParaRPr>
          </a:p>
        </p:txBody>
      </p:sp>
      <p:sp>
        <p:nvSpPr>
          <p:cNvPr id="86020" name="Slide Number Placeholder 3"/>
          <p:cNvSpPr>
            <a:spLocks noGrp="1"/>
          </p:cNvSpPr>
          <p:nvPr>
            <p:ph type="sldNum" sz="quarter" idx="5"/>
          </p:nvPr>
        </p:nvSpPr>
        <p:spPr bwMode="auto">
          <a:noFill/>
          <a:ln>
            <a:miter lim="800000"/>
            <a:headEnd/>
            <a:tailEnd/>
          </a:ln>
        </p:spPr>
        <p:txBody>
          <a:bodyPr/>
          <a:lstStyle/>
          <a:p>
            <a:fld id="{FBFEEAB3-CB58-4830-8FF7-8A0CA1FDFDDD}" type="slidenum">
              <a:rPr lang="en-US" smtClean="0">
                <a:cs typeface="Arial" charset="0"/>
              </a:rPr>
              <a:pPr/>
              <a:t>31</a:t>
            </a:fld>
            <a:endParaRPr lang="en-US" smtClean="0">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dirty="0" smtClean="0"/>
              <a:t>Tool: </a:t>
            </a:r>
            <a:r>
              <a:rPr lang="en-US" dirty="0" smtClean="0">
                <a:solidFill>
                  <a:schemeClr val="bg1"/>
                </a:solidFill>
              </a:rPr>
              <a:t>AEA YouTube Channel</a:t>
            </a:r>
          </a:p>
          <a:p>
            <a:pPr>
              <a:defRPr/>
            </a:pPr>
            <a:r>
              <a:rPr lang="en-US" dirty="0" smtClean="0"/>
              <a:t>URL: </a:t>
            </a:r>
            <a:r>
              <a:rPr lang="en-US" dirty="0" smtClean="0">
                <a:solidFill>
                  <a:schemeClr val="accent2">
                    <a:lumMod val="75000"/>
                  </a:schemeClr>
                </a:solidFill>
              </a:rPr>
              <a:t>http://www.youtube.com/user/AmEvalAssn </a:t>
            </a:r>
          </a:p>
          <a:p>
            <a:pPr>
              <a:defRPr/>
            </a:pPr>
            <a:r>
              <a:rPr lang="en-US" dirty="0" smtClean="0">
                <a:solidFill>
                  <a:schemeClr val="accent2">
                    <a:lumMod val="75000"/>
                  </a:schemeClr>
                </a:solidFill>
              </a:rPr>
              <a:t>URL for </a:t>
            </a:r>
            <a:r>
              <a:rPr lang="en-US" dirty="0" err="1" smtClean="0">
                <a:solidFill>
                  <a:schemeClr val="accent2">
                    <a:lumMod val="75000"/>
                  </a:schemeClr>
                </a:solidFill>
              </a:rPr>
              <a:t>BetterEvaluation</a:t>
            </a:r>
            <a:r>
              <a:rPr lang="en-US" dirty="0" smtClean="0">
                <a:solidFill>
                  <a:schemeClr val="accent2">
                    <a:lumMod val="75000"/>
                  </a:schemeClr>
                </a:solidFill>
              </a:rPr>
              <a:t> Framework</a:t>
            </a:r>
            <a:r>
              <a:rPr lang="en-US" baseline="0" dirty="0" smtClean="0">
                <a:solidFill>
                  <a:schemeClr val="accent2">
                    <a:lumMod val="75000"/>
                  </a:schemeClr>
                </a:solidFill>
              </a:rPr>
              <a:t> Series: http://www.youtube.com/playlist?list=PLN_xxjlNcH-wMlYwUPXH-4dEtV3B39q7A </a:t>
            </a:r>
            <a:endParaRPr lang="en-US" dirty="0" smtClean="0"/>
          </a:p>
          <a:p>
            <a:pPr>
              <a:defRPr/>
            </a:pPr>
            <a:r>
              <a:rPr lang="en-US" dirty="0" smtClean="0"/>
              <a:t>Use: Rainbow Framework for Planning</a:t>
            </a:r>
            <a:r>
              <a:rPr lang="en-US" baseline="0" dirty="0" smtClean="0"/>
              <a:t> &amp; Conducting Evaluations – series of 8 videos walking you through each stage of the Rainbow Framework</a:t>
            </a:r>
            <a:endParaRPr lang="en-US" dirty="0" smtClean="0"/>
          </a:p>
          <a:p>
            <a:pPr>
              <a:defRPr/>
            </a:pPr>
            <a:r>
              <a:rPr lang="en-US" dirty="0" smtClean="0"/>
              <a:t>Cost: $0</a:t>
            </a:r>
          </a:p>
        </p:txBody>
      </p:sp>
      <p:sp>
        <p:nvSpPr>
          <p:cNvPr id="98308" name="Slide Number Placeholder 3"/>
          <p:cNvSpPr>
            <a:spLocks noGrp="1"/>
          </p:cNvSpPr>
          <p:nvPr>
            <p:ph type="sldNum" sz="quarter" idx="5"/>
          </p:nvPr>
        </p:nvSpPr>
        <p:spPr bwMode="auto">
          <a:noFill/>
          <a:ln>
            <a:miter lim="800000"/>
            <a:headEnd/>
            <a:tailEnd/>
          </a:ln>
        </p:spPr>
        <p:txBody>
          <a:bodyPr/>
          <a:lstStyle/>
          <a:p>
            <a:fld id="{FCDD8786-8F89-43C3-BECE-D933B86621DD}" type="slidenum">
              <a:rPr lang="en-US" smtClean="0">
                <a:cs typeface="Arial" charset="0"/>
              </a:rPr>
              <a:pPr/>
              <a:t>32</a:t>
            </a:fld>
            <a:endParaRPr lang="en-US" smtClean="0">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34" charset="-128"/>
              </a:rPr>
              <a:t>Tool: </a:t>
            </a:r>
            <a:r>
              <a:rPr lang="en-US" dirty="0" err="1" smtClean="0">
                <a:ea typeface="ＭＳ Ｐゴシック" pitchFamily="34" charset="-128"/>
              </a:rPr>
              <a:t>EndlessYouTube</a:t>
            </a:r>
            <a:endParaRPr lang="en-US" dirty="0" smtClean="0">
              <a:ea typeface="ＭＳ Ｐゴシック" pitchFamily="34" charset="-128"/>
            </a:endParaRPr>
          </a:p>
          <a:p>
            <a:r>
              <a:rPr lang="en-US" dirty="0" smtClean="0">
                <a:ea typeface="ＭＳ Ｐゴシック" pitchFamily="34" charset="-128"/>
              </a:rPr>
              <a:t>URL: http://www.endlessvideo.com/</a:t>
            </a:r>
          </a:p>
          <a:p>
            <a:r>
              <a:rPr lang="en-US" dirty="0" smtClean="0">
                <a:ea typeface="ＭＳ Ｐゴシック" pitchFamily="34" charset="-128"/>
              </a:rPr>
              <a:t>Use: Loop all or part of a YouTube Video – Great for setting the stage or background music</a:t>
            </a:r>
          </a:p>
          <a:p>
            <a:r>
              <a:rPr lang="en-US" dirty="0" smtClean="0">
                <a:ea typeface="ＭＳ Ｐゴシック" pitchFamily="34" charset="-128"/>
              </a:rPr>
              <a:t>Cost: $0 but ad supported</a:t>
            </a:r>
          </a:p>
          <a:p>
            <a:endParaRPr lang="en-US" dirty="0" smtClean="0">
              <a:ea typeface="ＭＳ Ｐゴシック" pitchFamily="34" charset="-128"/>
            </a:endParaRPr>
          </a:p>
          <a:p>
            <a:r>
              <a:rPr lang="en-US" dirty="0" smtClean="0">
                <a:ea typeface="ＭＳ Ｐゴシック" pitchFamily="34" charset="-128"/>
              </a:rPr>
              <a:t>Side the Science Kid video: http://www.youtube.com/watch?v=V87I10yMIb4 </a:t>
            </a:r>
          </a:p>
          <a:p>
            <a:endParaRPr lang="en-US" dirty="0" smtClean="0">
              <a:ea typeface="ＭＳ Ｐゴシック" pitchFamily="34" charset="-128"/>
            </a:endParaRPr>
          </a:p>
          <a:p>
            <a:r>
              <a:rPr lang="en-US" dirty="0" err="1" smtClean="0">
                <a:ea typeface="ＭＳ Ｐゴシック" pitchFamily="34" charset="-128"/>
              </a:rPr>
              <a:t>Paloma</a:t>
            </a:r>
            <a:r>
              <a:rPr lang="en-US" dirty="0" smtClean="0">
                <a:ea typeface="ＭＳ Ｐゴシック" pitchFamily="34" charset="-128"/>
              </a:rPr>
              <a:t> Faith Do You Want the Truth or Something Beautiful looping version based on VEVO video http://www.endlessvideo.com/watch?v=wjWcF1QJx1Y  (loop 0:54 to 1:04 for key line)</a:t>
            </a:r>
          </a:p>
        </p:txBody>
      </p:sp>
      <p:sp>
        <p:nvSpPr>
          <p:cNvPr id="84996" name="Slide Number Placeholder 3"/>
          <p:cNvSpPr>
            <a:spLocks noGrp="1"/>
          </p:cNvSpPr>
          <p:nvPr>
            <p:ph type="sldNum" sz="quarter" idx="5"/>
          </p:nvPr>
        </p:nvSpPr>
        <p:spPr bwMode="auto">
          <a:noFill/>
          <a:ln>
            <a:miter lim="800000"/>
            <a:headEnd/>
            <a:tailEnd/>
          </a:ln>
        </p:spPr>
        <p:txBody>
          <a:bodyPr/>
          <a:lstStyle/>
          <a:p>
            <a:fld id="{D01A6497-5FB9-42E5-AFB4-F68D56AB228D}" type="slidenum">
              <a:rPr lang="en-US" smtClean="0">
                <a:cs typeface="Arial" charset="0"/>
              </a:rPr>
              <a:pPr/>
              <a:t>34</a:t>
            </a:fld>
            <a:endParaRPr lang="en-US" smtClean="0">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a:p>
            <a:endParaRPr lang="en-US" smtClean="0">
              <a:ea typeface="ＭＳ Ｐゴシック" pitchFamily="34" charset="-128"/>
            </a:endParaRPr>
          </a:p>
        </p:txBody>
      </p:sp>
      <p:sp>
        <p:nvSpPr>
          <p:cNvPr id="90116" name="Slide Number Placeholder 3"/>
          <p:cNvSpPr>
            <a:spLocks noGrp="1"/>
          </p:cNvSpPr>
          <p:nvPr>
            <p:ph type="sldNum" sz="quarter" idx="5"/>
          </p:nvPr>
        </p:nvSpPr>
        <p:spPr bwMode="auto">
          <a:noFill/>
          <a:ln>
            <a:miter lim="800000"/>
            <a:headEnd/>
            <a:tailEnd/>
          </a:ln>
        </p:spPr>
        <p:txBody>
          <a:bodyPr/>
          <a:lstStyle/>
          <a:p>
            <a:fld id="{48F3C14D-1CD6-48B8-9C10-496F3925AE10}" type="slidenum">
              <a:rPr lang="en-US" smtClean="0">
                <a:cs typeface="Arial" charset="0"/>
              </a:rPr>
              <a:pPr/>
              <a:t>35</a:t>
            </a:fld>
            <a:endParaRPr lang="en-US" smtClean="0">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Office Timeline Extension for PowerPoint</a:t>
            </a:r>
          </a:p>
          <a:p>
            <a:pPr>
              <a:defRPr/>
            </a:pPr>
            <a:r>
              <a:rPr lang="en-US" dirty="0" smtClean="0"/>
              <a:t>URL: </a:t>
            </a:r>
            <a:r>
              <a:rPr lang="en-US" dirty="0" smtClean="0">
                <a:solidFill>
                  <a:schemeClr val="accent2">
                    <a:lumMod val="75000"/>
                  </a:schemeClr>
                </a:solidFill>
                <a:latin typeface="Century Gothic" pitchFamily="34" charset="0"/>
              </a:rPr>
              <a:t>http://www.officetimeline.com/</a:t>
            </a:r>
            <a:endParaRPr lang="en-US" dirty="0" smtClean="0"/>
          </a:p>
          <a:p>
            <a:pPr>
              <a:defRPr/>
            </a:pPr>
            <a:r>
              <a:rPr lang="en-US" dirty="0" smtClean="0"/>
              <a:t>Use: Create Timelines for Data Visualization and Reporting</a:t>
            </a:r>
          </a:p>
          <a:p>
            <a:pPr>
              <a:defRPr/>
            </a:pPr>
            <a:r>
              <a:rPr lang="en-US" dirty="0" smtClean="0"/>
              <a:t>Cost: $0</a:t>
            </a:r>
          </a:p>
          <a:p>
            <a:pPr>
              <a:defRPr/>
            </a:pPr>
            <a:endParaRPr lang="en-US" dirty="0" smtClean="0"/>
          </a:p>
          <a:p>
            <a:pPr>
              <a:defRPr/>
            </a:pPr>
            <a:r>
              <a:rPr lang="en-US" dirty="0" smtClean="0"/>
              <a:t>Naomi Walsh’s aea365 post on Office Timeline http://aea365.org/blog/?p=5152</a:t>
            </a:r>
          </a:p>
        </p:txBody>
      </p:sp>
      <p:sp>
        <p:nvSpPr>
          <p:cNvPr id="81924" name="Slide Number Placeholder 3"/>
          <p:cNvSpPr>
            <a:spLocks noGrp="1"/>
          </p:cNvSpPr>
          <p:nvPr>
            <p:ph type="sldNum" sz="quarter" idx="5"/>
          </p:nvPr>
        </p:nvSpPr>
        <p:spPr bwMode="auto">
          <a:noFill/>
          <a:ln>
            <a:miter lim="800000"/>
            <a:headEnd/>
            <a:tailEnd/>
          </a:ln>
        </p:spPr>
        <p:txBody>
          <a:bodyPr/>
          <a:lstStyle/>
          <a:p>
            <a:fld id="{30375F9E-D019-433E-B994-04AB784B7948}" type="slidenum">
              <a:rPr lang="en-US" smtClean="0">
                <a:cs typeface="Arial" charset="0"/>
              </a:rPr>
              <a:pPr/>
              <a:t>36</a:t>
            </a:fld>
            <a:endParaRPr lang="en-US" smtClean="0">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dirty="0" smtClean="0"/>
              <a:t>Tool: </a:t>
            </a:r>
            <a:r>
              <a:rPr lang="en-US" dirty="0" err="1" smtClean="0"/>
              <a:t>Prezi</a:t>
            </a:r>
            <a:endParaRPr lang="en-US" dirty="0" smtClean="0"/>
          </a:p>
          <a:p>
            <a:pPr>
              <a:defRPr/>
            </a:pPr>
            <a:r>
              <a:rPr lang="en-US" dirty="0" smtClean="0"/>
              <a:t>URL: </a:t>
            </a:r>
            <a:r>
              <a:rPr lang="en-US" dirty="0" smtClean="0">
                <a:solidFill>
                  <a:schemeClr val="accent2">
                    <a:lumMod val="75000"/>
                  </a:schemeClr>
                </a:solidFill>
                <a:latin typeface="Century Gothic" pitchFamily="34" charset="0"/>
              </a:rPr>
              <a:t>http://prezi.com/</a:t>
            </a:r>
            <a:endParaRPr lang="en-US" dirty="0" smtClean="0"/>
          </a:p>
          <a:p>
            <a:pPr>
              <a:defRPr/>
            </a:pPr>
            <a:r>
              <a:rPr lang="en-US" dirty="0" smtClean="0"/>
              <a:t>Use: Alternative to PowerPoint</a:t>
            </a:r>
          </a:p>
          <a:p>
            <a:pPr>
              <a:defRPr/>
            </a:pPr>
            <a:r>
              <a:rPr lang="en-US" dirty="0" smtClean="0"/>
              <a:t>Cost: $0</a:t>
            </a:r>
          </a:p>
          <a:p>
            <a:pPr>
              <a:defRPr/>
            </a:pPr>
            <a:endParaRPr lang="en-US" dirty="0" smtClean="0"/>
          </a:p>
          <a:p>
            <a:pPr>
              <a:defRPr/>
            </a:pPr>
            <a:r>
              <a:rPr lang="en-US" dirty="0" smtClean="0"/>
              <a:t>My aea365 post on Top </a:t>
            </a:r>
            <a:r>
              <a:rPr lang="en-US" dirty="0" err="1" smtClean="0"/>
              <a:t>Prezi</a:t>
            </a:r>
            <a:r>
              <a:rPr lang="en-US" dirty="0" smtClean="0"/>
              <a:t> or Not to </a:t>
            </a:r>
            <a:r>
              <a:rPr lang="en-US" dirty="0" err="1" smtClean="0"/>
              <a:t>Prezi</a:t>
            </a:r>
            <a:r>
              <a:rPr lang="en-US" dirty="0" smtClean="0"/>
              <a:t> http://aea365.org/blog/?p=6705 </a:t>
            </a:r>
          </a:p>
        </p:txBody>
      </p:sp>
      <p:sp>
        <p:nvSpPr>
          <p:cNvPr id="92164" name="Slide Number Placeholder 3"/>
          <p:cNvSpPr>
            <a:spLocks noGrp="1"/>
          </p:cNvSpPr>
          <p:nvPr>
            <p:ph type="sldNum" sz="quarter" idx="5"/>
          </p:nvPr>
        </p:nvSpPr>
        <p:spPr bwMode="auto">
          <a:noFill/>
          <a:ln>
            <a:miter lim="800000"/>
            <a:headEnd/>
            <a:tailEnd/>
          </a:ln>
        </p:spPr>
        <p:txBody>
          <a:bodyPr/>
          <a:lstStyle/>
          <a:p>
            <a:fld id="{5BC3B1F1-C96C-405E-9E81-FE3AC5ADBF53}" type="slidenum">
              <a:rPr lang="en-US" smtClean="0">
                <a:cs typeface="Arial" charset="0"/>
              </a:rPr>
              <a:pPr/>
              <a:t>38</a:t>
            </a:fld>
            <a:endParaRPr lang="en-US" smtClean="0">
              <a:cs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Haiku</a:t>
            </a:r>
            <a:r>
              <a:rPr lang="en-US" baseline="0" dirty="0" smtClean="0"/>
              <a:t> Deck</a:t>
            </a:r>
            <a:endParaRPr lang="en-US" dirty="0" smtClean="0"/>
          </a:p>
          <a:p>
            <a:pPr>
              <a:defRPr/>
            </a:pPr>
            <a:r>
              <a:rPr lang="en-US" dirty="0" smtClean="0"/>
              <a:t>URL: </a:t>
            </a:r>
            <a:r>
              <a:rPr lang="en-US" dirty="0" smtClean="0">
                <a:solidFill>
                  <a:schemeClr val="accent2">
                    <a:lumMod val="75000"/>
                  </a:schemeClr>
                </a:solidFill>
                <a:latin typeface="Century Gothic" pitchFamily="34" charset="0"/>
              </a:rPr>
              <a:t>http://www.haikudeck.com/ - online and </a:t>
            </a:r>
            <a:r>
              <a:rPr lang="en-US" dirty="0" err="1" smtClean="0">
                <a:solidFill>
                  <a:schemeClr val="accent2">
                    <a:lumMod val="75000"/>
                  </a:schemeClr>
                </a:solidFill>
                <a:latin typeface="Century Gothic" pitchFamily="34" charset="0"/>
              </a:rPr>
              <a:t>iPad</a:t>
            </a:r>
            <a:r>
              <a:rPr lang="en-US" dirty="0" smtClean="0">
                <a:solidFill>
                  <a:schemeClr val="accent2">
                    <a:lumMod val="75000"/>
                  </a:schemeClr>
                </a:solidFill>
                <a:latin typeface="Century Gothic" pitchFamily="34" charset="0"/>
              </a:rPr>
              <a:t>, must have </a:t>
            </a:r>
            <a:r>
              <a:rPr lang="en-US" dirty="0" err="1" smtClean="0">
                <a:solidFill>
                  <a:schemeClr val="accent2">
                    <a:lumMod val="75000"/>
                  </a:schemeClr>
                </a:solidFill>
                <a:latin typeface="Century Gothic" pitchFamily="34" charset="0"/>
              </a:rPr>
              <a:t>iPad</a:t>
            </a:r>
            <a:r>
              <a:rPr lang="en-US" dirty="0" smtClean="0">
                <a:solidFill>
                  <a:schemeClr val="accent2">
                    <a:lumMod val="75000"/>
                  </a:schemeClr>
                </a:solidFill>
                <a:latin typeface="Century Gothic" pitchFamily="34" charset="0"/>
              </a:rPr>
              <a:t> to create decks</a:t>
            </a:r>
            <a:endParaRPr lang="en-US" dirty="0" smtClean="0"/>
          </a:p>
          <a:p>
            <a:pPr>
              <a:defRPr/>
            </a:pPr>
            <a:r>
              <a:rPr lang="en-US" dirty="0" smtClean="0"/>
              <a:t>Use:</a:t>
            </a:r>
            <a:r>
              <a:rPr lang="en-US" baseline="0" dirty="0" smtClean="0"/>
              <a:t> Presentation/deck creation software</a:t>
            </a:r>
            <a:endParaRPr lang="en-US" dirty="0" smtClean="0"/>
          </a:p>
          <a:p>
            <a:pPr>
              <a:defRPr/>
            </a:pPr>
            <a:r>
              <a:rPr lang="en-US" dirty="0" smtClean="0"/>
              <a:t>Cost: $0, although premium paid themes and photos are available</a:t>
            </a:r>
          </a:p>
          <a:p>
            <a:pPr>
              <a:defRPr/>
            </a:pPr>
            <a:endParaRPr lang="en-US" dirty="0" smtClean="0"/>
          </a:p>
          <a:p>
            <a:pPr>
              <a:defRPr/>
            </a:pPr>
            <a:r>
              <a:rPr lang="en-US" dirty="0" smtClean="0"/>
              <a:t>My aea365</a:t>
            </a:r>
            <a:r>
              <a:rPr lang="en-US" baseline="0" dirty="0" smtClean="0"/>
              <a:t> post on Haiku Deck http://aea365.org/blog/?p=9103 </a:t>
            </a:r>
            <a:endParaRPr lang="en-US" dirty="0" smtClean="0"/>
          </a:p>
        </p:txBody>
      </p:sp>
      <p:sp>
        <p:nvSpPr>
          <p:cNvPr id="111620" name="Slide Number Placeholder 3"/>
          <p:cNvSpPr>
            <a:spLocks noGrp="1"/>
          </p:cNvSpPr>
          <p:nvPr>
            <p:ph type="sldNum" sz="quarter" idx="5"/>
          </p:nvPr>
        </p:nvSpPr>
        <p:spPr bwMode="auto">
          <a:noFill/>
          <a:ln>
            <a:miter lim="800000"/>
            <a:headEnd/>
            <a:tailEnd/>
          </a:ln>
        </p:spPr>
        <p:txBody>
          <a:bodyPr/>
          <a:lstStyle/>
          <a:p>
            <a:fld id="{07FC1FAA-2CF1-4ED3-A6CD-2D62E61F3960}" type="slidenum">
              <a:rPr lang="en-US" smtClean="0">
                <a:cs typeface="Arial" charset="0"/>
              </a:rPr>
              <a:pPr/>
              <a:t>39</a:t>
            </a:fld>
            <a:endParaRPr lang="en-US" smtClean="0">
              <a:cs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dirty="0" smtClean="0"/>
              <a:t>Tool: </a:t>
            </a:r>
            <a:r>
              <a:rPr lang="en-US" dirty="0" smtClean="0">
                <a:solidFill>
                  <a:schemeClr val="bg1"/>
                </a:solidFill>
              </a:rPr>
              <a:t>Intentional Data </a:t>
            </a:r>
            <a:r>
              <a:rPr lang="en-US" dirty="0" err="1" smtClean="0">
                <a:solidFill>
                  <a:schemeClr val="bg1"/>
                </a:solidFill>
              </a:rPr>
              <a:t>Viz</a:t>
            </a:r>
            <a:r>
              <a:rPr lang="en-US" dirty="0" smtClean="0">
                <a:solidFill>
                  <a:schemeClr val="bg1"/>
                </a:solidFill>
              </a:rPr>
              <a:t> &amp; Reporting Blog (Stephanie Evergreen)</a:t>
            </a:r>
          </a:p>
          <a:p>
            <a:pPr>
              <a:defRPr/>
            </a:pPr>
            <a:r>
              <a:rPr lang="en-US" dirty="0" smtClean="0"/>
              <a:t>URL: </a:t>
            </a:r>
            <a:r>
              <a:rPr lang="en-US" dirty="0" smtClean="0">
                <a:solidFill>
                  <a:schemeClr val="accent2">
                    <a:lumMod val="75000"/>
                  </a:schemeClr>
                </a:solidFill>
              </a:rPr>
              <a:t>http://www.evergreenevaluation.com/blog/</a:t>
            </a:r>
            <a:endParaRPr lang="en-US" dirty="0" smtClean="0"/>
          </a:p>
          <a:p>
            <a:pPr>
              <a:defRPr/>
            </a:pPr>
            <a:r>
              <a:rPr lang="en-US" dirty="0" smtClean="0"/>
              <a:t>Use: Great Reading and guidance for data visualization and reporting</a:t>
            </a:r>
          </a:p>
          <a:p>
            <a:pPr>
              <a:defRPr/>
            </a:pPr>
            <a:r>
              <a:rPr lang="en-US" dirty="0" smtClean="0"/>
              <a:t>Cost: $0</a:t>
            </a:r>
          </a:p>
        </p:txBody>
      </p:sp>
      <p:sp>
        <p:nvSpPr>
          <p:cNvPr id="98308" name="Slide Number Placeholder 3"/>
          <p:cNvSpPr>
            <a:spLocks noGrp="1"/>
          </p:cNvSpPr>
          <p:nvPr>
            <p:ph type="sldNum" sz="quarter" idx="5"/>
          </p:nvPr>
        </p:nvSpPr>
        <p:spPr bwMode="auto">
          <a:noFill/>
          <a:ln>
            <a:miter lim="800000"/>
            <a:headEnd/>
            <a:tailEnd/>
          </a:ln>
        </p:spPr>
        <p:txBody>
          <a:bodyPr/>
          <a:lstStyle/>
          <a:p>
            <a:fld id="{FCDD8786-8F89-43C3-BECE-D933B86621DD}" type="slidenum">
              <a:rPr lang="en-US" smtClean="0">
                <a:cs typeface="Arial" charset="0"/>
              </a:rPr>
              <a:pPr/>
              <a:t>40</a:t>
            </a:fld>
            <a:endParaRPr lang="en-US" smtClean="0">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a:p>
            <a:endParaRPr lang="en-US" smtClean="0">
              <a:ea typeface="ＭＳ Ｐゴシック" pitchFamily="34" charset="-128"/>
            </a:endParaRPr>
          </a:p>
        </p:txBody>
      </p:sp>
      <p:sp>
        <p:nvSpPr>
          <p:cNvPr id="90116" name="Slide Number Placeholder 3"/>
          <p:cNvSpPr>
            <a:spLocks noGrp="1"/>
          </p:cNvSpPr>
          <p:nvPr>
            <p:ph type="sldNum" sz="quarter" idx="5"/>
          </p:nvPr>
        </p:nvSpPr>
        <p:spPr bwMode="auto">
          <a:noFill/>
          <a:ln>
            <a:miter lim="800000"/>
            <a:headEnd/>
            <a:tailEnd/>
          </a:ln>
        </p:spPr>
        <p:txBody>
          <a:bodyPr/>
          <a:lstStyle/>
          <a:p>
            <a:fld id="{48F3C14D-1CD6-48B8-9C10-496F3925AE10}" type="slidenum">
              <a:rPr lang="en-US" smtClean="0">
                <a:cs typeface="Arial" charset="0"/>
              </a:rPr>
              <a:pPr/>
              <a:t>41</a:t>
            </a:fld>
            <a:endParaRPr lang="en-US" smtClean="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a:p>
            <a:endParaRPr lang="en-US" smtClean="0">
              <a:ea typeface="ＭＳ Ｐゴシック" pitchFamily="34" charset="-128"/>
            </a:endParaRPr>
          </a:p>
        </p:txBody>
      </p:sp>
      <p:sp>
        <p:nvSpPr>
          <p:cNvPr id="62468" name="Slide Number Placeholder 3"/>
          <p:cNvSpPr>
            <a:spLocks noGrp="1"/>
          </p:cNvSpPr>
          <p:nvPr>
            <p:ph type="sldNum" sz="quarter" idx="5"/>
          </p:nvPr>
        </p:nvSpPr>
        <p:spPr bwMode="auto">
          <a:noFill/>
          <a:ln>
            <a:miter lim="800000"/>
            <a:headEnd/>
            <a:tailEnd/>
          </a:ln>
        </p:spPr>
        <p:txBody>
          <a:bodyPr/>
          <a:lstStyle/>
          <a:p>
            <a:fld id="{715FB4A8-FA3B-4FBC-A74F-C2B9C14BCCD5}" type="slidenum">
              <a:rPr lang="en-US" smtClean="0">
                <a:cs typeface="Arial" charset="0"/>
              </a:rPr>
              <a:pPr/>
              <a:t>4</a:t>
            </a:fld>
            <a:endParaRPr lang="en-US" smtClean="0">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a:t>
            </a:r>
            <a:r>
              <a:rPr lang="en-US" dirty="0" err="1" smtClean="0"/>
              <a:t>Wayback</a:t>
            </a:r>
            <a:r>
              <a:rPr lang="en-US" dirty="0" smtClean="0"/>
              <a:t> Machine</a:t>
            </a:r>
          </a:p>
          <a:p>
            <a:pPr>
              <a:defRPr/>
            </a:pPr>
            <a:r>
              <a:rPr lang="en-US" dirty="0" smtClean="0"/>
              <a:t>URL: </a:t>
            </a:r>
            <a:r>
              <a:rPr lang="en-US" dirty="0" smtClean="0">
                <a:solidFill>
                  <a:schemeClr val="accent2">
                    <a:lumMod val="75000"/>
                  </a:schemeClr>
                </a:solidFill>
                <a:latin typeface="Century Gothic" pitchFamily="34" charset="0"/>
              </a:rPr>
              <a:t>http://archive.org/web/web.php</a:t>
            </a:r>
            <a:endParaRPr lang="en-US" dirty="0" smtClean="0"/>
          </a:p>
          <a:p>
            <a:pPr>
              <a:defRPr/>
            </a:pPr>
            <a:r>
              <a:rPr lang="en-US" dirty="0" smtClean="0"/>
              <a:t>Use: Enter a URL and it will allow you to look at older versions of the site from months and years </a:t>
            </a:r>
            <a:r>
              <a:rPr lang="en-US" dirty="0" err="1" smtClean="0"/>
              <a:t>agao</a:t>
            </a:r>
            <a:endParaRPr lang="en-US" dirty="0" smtClean="0"/>
          </a:p>
          <a:p>
            <a:pPr>
              <a:defRPr/>
            </a:pPr>
            <a:r>
              <a:rPr lang="en-US" dirty="0" smtClean="0"/>
              <a:t>Cost: $0</a:t>
            </a:r>
          </a:p>
          <a:p>
            <a:pPr>
              <a:defRPr/>
            </a:pPr>
            <a:r>
              <a:rPr lang="en-US" dirty="0" smtClean="0"/>
              <a:t>Recommended by attendee at MESI 2013</a:t>
            </a:r>
          </a:p>
          <a:p>
            <a:pPr>
              <a:defRPr/>
            </a:pPr>
            <a:endParaRPr lang="en-US" dirty="0"/>
          </a:p>
        </p:txBody>
      </p:sp>
      <p:sp>
        <p:nvSpPr>
          <p:cNvPr id="93188" name="Slide Number Placeholder 3"/>
          <p:cNvSpPr>
            <a:spLocks noGrp="1"/>
          </p:cNvSpPr>
          <p:nvPr>
            <p:ph type="sldNum" sz="quarter" idx="5"/>
          </p:nvPr>
        </p:nvSpPr>
        <p:spPr bwMode="auto">
          <a:noFill/>
          <a:ln>
            <a:miter lim="800000"/>
            <a:headEnd/>
            <a:tailEnd/>
          </a:ln>
        </p:spPr>
        <p:txBody>
          <a:bodyPr/>
          <a:lstStyle/>
          <a:p>
            <a:fld id="{138D0202-6FB8-4BD0-93C2-AFA22A4974E0}" type="slidenum">
              <a:rPr lang="en-US" smtClean="0">
                <a:cs typeface="Arial" charset="0"/>
              </a:rPr>
              <a:pPr/>
              <a:t>42</a:t>
            </a:fld>
            <a:endParaRPr lang="en-US" smtClean="0">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a:t>
            </a:r>
            <a:r>
              <a:rPr lang="en-US" dirty="0" err="1" smtClean="0"/>
              <a:t>WordPress</a:t>
            </a:r>
            <a:endParaRPr lang="en-US" dirty="0" smtClean="0"/>
          </a:p>
          <a:p>
            <a:pPr>
              <a:defRPr/>
            </a:pPr>
            <a:r>
              <a:rPr lang="en-US" dirty="0" smtClean="0"/>
              <a:t>URL: </a:t>
            </a:r>
            <a:r>
              <a:rPr lang="en-US" dirty="0" smtClean="0">
                <a:solidFill>
                  <a:schemeClr val="accent2">
                    <a:lumMod val="75000"/>
                  </a:schemeClr>
                </a:solidFill>
                <a:latin typeface="Century Gothic" pitchFamily="34" charset="0"/>
              </a:rPr>
              <a:t>https://wordpress.com/ </a:t>
            </a:r>
            <a:endParaRPr lang="en-US" dirty="0" smtClean="0"/>
          </a:p>
          <a:p>
            <a:pPr>
              <a:defRPr/>
            </a:pPr>
            <a:r>
              <a:rPr lang="en-US" dirty="0" smtClean="0"/>
              <a:t>Use: Create</a:t>
            </a:r>
            <a:r>
              <a:rPr lang="en-US" baseline="0" dirty="0" smtClean="0"/>
              <a:t> your own blog (or website)</a:t>
            </a:r>
            <a:endParaRPr lang="en-US" dirty="0" smtClean="0"/>
          </a:p>
          <a:p>
            <a:pPr>
              <a:defRPr/>
            </a:pPr>
            <a:r>
              <a:rPr lang="en-US" dirty="0" smtClean="0"/>
              <a:t>Cost: $0</a:t>
            </a:r>
            <a:r>
              <a:rPr lang="en-US" baseline="0" dirty="0"/>
              <a:t> </a:t>
            </a:r>
            <a:r>
              <a:rPr lang="en-US" baseline="0" dirty="0" smtClean="0"/>
              <a:t>– note that you can purchase upgrades, such as a dedicated URL or special template</a:t>
            </a:r>
            <a:endParaRPr lang="en-US" dirty="0" smtClean="0"/>
          </a:p>
        </p:txBody>
      </p:sp>
      <p:sp>
        <p:nvSpPr>
          <p:cNvPr id="93188" name="Slide Number Placeholder 3"/>
          <p:cNvSpPr>
            <a:spLocks noGrp="1"/>
          </p:cNvSpPr>
          <p:nvPr>
            <p:ph type="sldNum" sz="quarter" idx="5"/>
          </p:nvPr>
        </p:nvSpPr>
        <p:spPr bwMode="auto">
          <a:noFill/>
          <a:ln>
            <a:miter lim="800000"/>
            <a:headEnd/>
            <a:tailEnd/>
          </a:ln>
        </p:spPr>
        <p:txBody>
          <a:bodyPr/>
          <a:lstStyle/>
          <a:p>
            <a:fld id="{138D0202-6FB8-4BD0-93C2-AFA22A4974E0}" type="slidenum">
              <a:rPr lang="en-US" smtClean="0">
                <a:cs typeface="Arial" charset="0"/>
              </a:rPr>
              <a:pPr/>
              <a:t>43</a:t>
            </a:fld>
            <a:endParaRPr lang="en-US" smtClean="0">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a:t>
            </a:r>
            <a:r>
              <a:rPr lang="en-US" dirty="0" err="1" smtClean="0"/>
              <a:t>Dropbox</a:t>
            </a:r>
            <a:endParaRPr lang="en-US" dirty="0" smtClean="0"/>
          </a:p>
          <a:p>
            <a:pPr>
              <a:defRPr/>
            </a:pPr>
            <a:r>
              <a:rPr lang="en-US" dirty="0" smtClean="0"/>
              <a:t>URL: </a:t>
            </a:r>
            <a:r>
              <a:rPr lang="en-US" dirty="0" smtClean="0">
                <a:solidFill>
                  <a:schemeClr val="accent2">
                    <a:lumMod val="75000"/>
                  </a:schemeClr>
                </a:solidFill>
                <a:latin typeface="Century Gothic" pitchFamily="34" charset="0"/>
              </a:rPr>
              <a:t>https://www.dropbox.com/</a:t>
            </a:r>
            <a:endParaRPr lang="en-US" dirty="0" smtClean="0"/>
          </a:p>
          <a:p>
            <a:pPr>
              <a:defRPr/>
            </a:pPr>
            <a:r>
              <a:rPr lang="en-US" dirty="0" smtClean="0"/>
              <a:t>Use: Storage ‘in the cloud’ that will sync across your computers and allow for remote access by yourself or those you share a box with</a:t>
            </a:r>
          </a:p>
          <a:p>
            <a:pPr>
              <a:defRPr/>
            </a:pPr>
            <a:r>
              <a:rPr lang="en-US" dirty="0" smtClean="0"/>
              <a:t>Cost: $0 (up to a point, then you can purchase extra space)</a:t>
            </a:r>
          </a:p>
        </p:txBody>
      </p:sp>
      <p:sp>
        <p:nvSpPr>
          <p:cNvPr id="96260" name="Slide Number Placeholder 3"/>
          <p:cNvSpPr>
            <a:spLocks noGrp="1"/>
          </p:cNvSpPr>
          <p:nvPr>
            <p:ph type="sldNum" sz="quarter" idx="5"/>
          </p:nvPr>
        </p:nvSpPr>
        <p:spPr bwMode="auto">
          <a:noFill/>
          <a:ln>
            <a:miter lim="800000"/>
            <a:headEnd/>
            <a:tailEnd/>
          </a:ln>
        </p:spPr>
        <p:txBody>
          <a:bodyPr/>
          <a:lstStyle/>
          <a:p>
            <a:fld id="{6BC21C99-6E5E-4D02-907B-12D020E204F1}" type="slidenum">
              <a:rPr lang="en-US" smtClean="0">
                <a:cs typeface="Arial" charset="0"/>
              </a:rPr>
              <a:pPr/>
              <a:t>44</a:t>
            </a:fld>
            <a:endParaRPr lang="en-US" smtClean="0">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a:t>
            </a:r>
            <a:r>
              <a:rPr lang="en-US" dirty="0" err="1" smtClean="0"/>
              <a:t>Trello</a:t>
            </a:r>
            <a:endParaRPr lang="en-US" dirty="0" smtClean="0"/>
          </a:p>
          <a:p>
            <a:pPr>
              <a:defRPr/>
            </a:pPr>
            <a:r>
              <a:rPr lang="en-US" dirty="0" smtClean="0"/>
              <a:t>URL: </a:t>
            </a:r>
            <a:r>
              <a:rPr lang="en-US" dirty="0" smtClean="0">
                <a:solidFill>
                  <a:schemeClr val="accent2">
                    <a:lumMod val="75000"/>
                  </a:schemeClr>
                </a:solidFill>
                <a:latin typeface="Century Gothic" pitchFamily="34" charset="0"/>
              </a:rPr>
              <a:t>https://trello.com/ </a:t>
            </a:r>
            <a:endParaRPr lang="en-US" dirty="0" smtClean="0"/>
          </a:p>
          <a:p>
            <a:pPr>
              <a:defRPr/>
            </a:pPr>
            <a:r>
              <a:rPr lang="en-US" dirty="0" smtClean="0"/>
              <a:t>Use:</a:t>
            </a:r>
            <a:r>
              <a:rPr lang="en-US" baseline="0" dirty="0" smtClean="0"/>
              <a:t> Project Management and Planning</a:t>
            </a:r>
            <a:endParaRPr lang="en-US" dirty="0" smtClean="0"/>
          </a:p>
          <a:p>
            <a:pPr>
              <a:defRPr/>
            </a:pPr>
            <a:r>
              <a:rPr lang="en-US" dirty="0" smtClean="0"/>
              <a:t>Cost: $0</a:t>
            </a:r>
          </a:p>
          <a:p>
            <a:pPr>
              <a:defRPr/>
            </a:pPr>
            <a:endParaRPr lang="en-US" dirty="0" smtClean="0"/>
          </a:p>
          <a:p>
            <a:pPr>
              <a:defRPr/>
            </a:pPr>
            <a:r>
              <a:rPr lang="en-US" dirty="0" smtClean="0"/>
              <a:t>Amy Schaller mentioned </a:t>
            </a:r>
            <a:r>
              <a:rPr lang="en-US" dirty="0" err="1" smtClean="0"/>
              <a:t>Trello</a:t>
            </a:r>
            <a:r>
              <a:rPr lang="en-US" dirty="0" smtClean="0"/>
              <a:t> on her aea365 post here,</a:t>
            </a:r>
            <a:r>
              <a:rPr lang="en-US" baseline="0" dirty="0" smtClean="0"/>
              <a:t> prompting me to try it out http://aea365.org/blog/?p=6560 </a:t>
            </a:r>
            <a:endParaRPr lang="en-US" dirty="0" smtClean="0"/>
          </a:p>
        </p:txBody>
      </p:sp>
      <p:sp>
        <p:nvSpPr>
          <p:cNvPr id="111620" name="Slide Number Placeholder 3"/>
          <p:cNvSpPr>
            <a:spLocks noGrp="1"/>
          </p:cNvSpPr>
          <p:nvPr>
            <p:ph type="sldNum" sz="quarter" idx="5"/>
          </p:nvPr>
        </p:nvSpPr>
        <p:spPr bwMode="auto">
          <a:noFill/>
          <a:ln>
            <a:miter lim="800000"/>
            <a:headEnd/>
            <a:tailEnd/>
          </a:ln>
        </p:spPr>
        <p:txBody>
          <a:bodyPr/>
          <a:lstStyle/>
          <a:p>
            <a:fld id="{07FC1FAA-2CF1-4ED3-A6CD-2D62E61F3960}" type="slidenum">
              <a:rPr lang="en-US" smtClean="0">
                <a:cs typeface="Arial" charset="0"/>
              </a:rPr>
              <a:pPr/>
              <a:t>45</a:t>
            </a:fld>
            <a:endParaRPr lang="en-US" smtClean="0">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Asana</a:t>
            </a:r>
          </a:p>
          <a:p>
            <a:pPr>
              <a:defRPr/>
            </a:pPr>
            <a:r>
              <a:rPr lang="en-US" dirty="0" smtClean="0"/>
              <a:t>URL: </a:t>
            </a:r>
            <a:r>
              <a:rPr lang="en-US" dirty="0" smtClean="0">
                <a:solidFill>
                  <a:schemeClr val="accent2">
                    <a:lumMod val="75000"/>
                  </a:schemeClr>
                </a:solidFill>
                <a:latin typeface="Century Gothic" pitchFamily="34" charset="0"/>
              </a:rPr>
              <a:t>http://asana.com/welcome </a:t>
            </a:r>
            <a:endParaRPr lang="en-US" dirty="0" smtClean="0"/>
          </a:p>
          <a:p>
            <a:pPr>
              <a:defRPr/>
            </a:pPr>
            <a:r>
              <a:rPr lang="en-US" dirty="0" smtClean="0"/>
              <a:t>Use:</a:t>
            </a:r>
            <a:r>
              <a:rPr lang="en-US" baseline="0" dirty="0" smtClean="0"/>
              <a:t> Project Management and Planning</a:t>
            </a:r>
            <a:endParaRPr lang="en-US" dirty="0" smtClean="0"/>
          </a:p>
          <a:p>
            <a:pPr>
              <a:defRPr/>
            </a:pPr>
            <a:r>
              <a:rPr lang="en-US" dirty="0" smtClean="0"/>
              <a:t>Cost: $0</a:t>
            </a:r>
          </a:p>
          <a:p>
            <a:pPr>
              <a:defRPr/>
            </a:pPr>
            <a:endParaRPr lang="en-US" dirty="0" smtClean="0"/>
          </a:p>
          <a:p>
            <a:pPr>
              <a:defRPr/>
            </a:pPr>
            <a:r>
              <a:rPr lang="en-US" dirty="0" smtClean="0"/>
              <a:t>Sean Alan Levin’s aea365 post on Asana http://aea365.org/blog/?p=8176 </a:t>
            </a:r>
          </a:p>
        </p:txBody>
      </p:sp>
      <p:sp>
        <p:nvSpPr>
          <p:cNvPr id="111620" name="Slide Number Placeholder 3"/>
          <p:cNvSpPr>
            <a:spLocks noGrp="1"/>
          </p:cNvSpPr>
          <p:nvPr>
            <p:ph type="sldNum" sz="quarter" idx="5"/>
          </p:nvPr>
        </p:nvSpPr>
        <p:spPr bwMode="auto">
          <a:noFill/>
          <a:ln>
            <a:miter lim="800000"/>
            <a:headEnd/>
            <a:tailEnd/>
          </a:ln>
        </p:spPr>
        <p:txBody>
          <a:bodyPr/>
          <a:lstStyle/>
          <a:p>
            <a:fld id="{07FC1FAA-2CF1-4ED3-A6CD-2D62E61F3960}" type="slidenum">
              <a:rPr lang="en-US" smtClean="0">
                <a:cs typeface="Arial" charset="0"/>
              </a:rPr>
              <a:pPr/>
              <a:t>46</a:t>
            </a:fld>
            <a:endParaRPr lang="en-US" smtClean="0">
              <a:cs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a:t>
            </a:r>
            <a:r>
              <a:rPr lang="en-US" dirty="0" err="1" smtClean="0"/>
              <a:t>OpenRefine</a:t>
            </a:r>
            <a:endParaRPr lang="en-US" dirty="0" smtClean="0"/>
          </a:p>
          <a:p>
            <a:pPr>
              <a:defRPr/>
            </a:pPr>
            <a:r>
              <a:rPr lang="en-US" dirty="0" smtClean="0"/>
              <a:t>URL: </a:t>
            </a:r>
            <a:r>
              <a:rPr lang="en-US" dirty="0" smtClean="0">
                <a:solidFill>
                  <a:schemeClr val="accent2">
                    <a:lumMod val="75000"/>
                  </a:schemeClr>
                </a:solidFill>
                <a:latin typeface="Century Gothic" pitchFamily="34" charset="0"/>
              </a:rPr>
              <a:t>http://openrefine.org/ </a:t>
            </a:r>
            <a:endParaRPr lang="en-US" dirty="0" smtClean="0"/>
          </a:p>
          <a:p>
            <a:pPr>
              <a:defRPr/>
            </a:pPr>
            <a:r>
              <a:rPr lang="en-US" dirty="0" smtClean="0"/>
              <a:t>Use:</a:t>
            </a:r>
            <a:r>
              <a:rPr lang="en-US" baseline="0" dirty="0" smtClean="0"/>
              <a:t> Data Cleaning</a:t>
            </a:r>
            <a:endParaRPr lang="en-US" dirty="0" smtClean="0"/>
          </a:p>
          <a:p>
            <a:pPr>
              <a:defRPr/>
            </a:pPr>
            <a:r>
              <a:rPr lang="en-US" dirty="0" smtClean="0"/>
              <a:t>Cost: $0</a:t>
            </a:r>
          </a:p>
        </p:txBody>
      </p:sp>
      <p:sp>
        <p:nvSpPr>
          <p:cNvPr id="111620" name="Slide Number Placeholder 3"/>
          <p:cNvSpPr>
            <a:spLocks noGrp="1"/>
          </p:cNvSpPr>
          <p:nvPr>
            <p:ph type="sldNum" sz="quarter" idx="5"/>
          </p:nvPr>
        </p:nvSpPr>
        <p:spPr bwMode="auto">
          <a:noFill/>
          <a:ln>
            <a:miter lim="800000"/>
            <a:headEnd/>
            <a:tailEnd/>
          </a:ln>
        </p:spPr>
        <p:txBody>
          <a:bodyPr/>
          <a:lstStyle/>
          <a:p>
            <a:fld id="{07FC1FAA-2CF1-4ED3-A6CD-2D62E61F3960}" type="slidenum">
              <a:rPr lang="en-US" smtClean="0">
                <a:cs typeface="Arial" charset="0"/>
              </a:rPr>
              <a:pPr/>
              <a:t>47</a:t>
            </a:fld>
            <a:endParaRPr lang="en-US" smtClean="0">
              <a:cs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a:p>
            <a:endParaRPr lang="en-US" smtClean="0">
              <a:ea typeface="ＭＳ Ｐゴシック" pitchFamily="34" charset="-128"/>
            </a:endParaRPr>
          </a:p>
        </p:txBody>
      </p:sp>
      <p:sp>
        <p:nvSpPr>
          <p:cNvPr id="90116" name="Slide Number Placeholder 3"/>
          <p:cNvSpPr>
            <a:spLocks noGrp="1"/>
          </p:cNvSpPr>
          <p:nvPr>
            <p:ph type="sldNum" sz="quarter" idx="5"/>
          </p:nvPr>
        </p:nvSpPr>
        <p:spPr bwMode="auto">
          <a:noFill/>
          <a:ln>
            <a:miter lim="800000"/>
            <a:headEnd/>
            <a:tailEnd/>
          </a:ln>
        </p:spPr>
        <p:txBody>
          <a:bodyPr/>
          <a:lstStyle/>
          <a:p>
            <a:fld id="{48F3C14D-1CD6-48B8-9C10-496F3925AE10}" type="slidenum">
              <a:rPr lang="en-US" smtClean="0">
                <a:cs typeface="Arial" charset="0"/>
              </a:rPr>
              <a:pPr/>
              <a:t>48</a:t>
            </a:fld>
            <a:endParaRPr lang="en-US" smtClean="0">
              <a:cs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a:t>
            </a:r>
            <a:r>
              <a:rPr lang="en-US" dirty="0" err="1" smtClean="0"/>
              <a:t>SnagIt</a:t>
            </a:r>
            <a:endParaRPr lang="en-US" dirty="0" smtClean="0"/>
          </a:p>
          <a:p>
            <a:pPr>
              <a:defRPr/>
            </a:pPr>
            <a:r>
              <a:rPr lang="en-US" dirty="0" smtClean="0"/>
              <a:t>URL: </a:t>
            </a:r>
            <a:r>
              <a:rPr lang="en-US" dirty="0" smtClean="0">
                <a:solidFill>
                  <a:schemeClr val="accent2">
                    <a:lumMod val="75000"/>
                  </a:schemeClr>
                </a:solidFill>
                <a:latin typeface="Century Gothic" pitchFamily="34" charset="0"/>
              </a:rPr>
              <a:t>http://www.techsmith.com/snagit.html</a:t>
            </a:r>
            <a:endParaRPr lang="en-US" dirty="0" smtClean="0"/>
          </a:p>
          <a:p>
            <a:pPr>
              <a:defRPr/>
            </a:pPr>
            <a:r>
              <a:rPr lang="en-US" dirty="0" smtClean="0"/>
              <a:t>Use: Clip and Annotate</a:t>
            </a:r>
          </a:p>
          <a:p>
            <a:pPr>
              <a:defRPr/>
            </a:pPr>
            <a:r>
              <a:rPr lang="en-US" dirty="0" smtClean="0"/>
              <a:t>Cost: $49 </a:t>
            </a:r>
          </a:p>
          <a:p>
            <a:pPr>
              <a:defRPr/>
            </a:pPr>
            <a:r>
              <a:rPr lang="en-US" dirty="0" smtClean="0"/>
              <a:t>I can’t work well without </a:t>
            </a:r>
            <a:r>
              <a:rPr lang="en-US" dirty="0" err="1" smtClean="0"/>
              <a:t>SnagIt</a:t>
            </a:r>
            <a:r>
              <a:rPr lang="en-US" dirty="0" smtClean="0"/>
              <a:t> – there are LOTS of screen grabbing tools out there, but in terms of ease of use and breadth of options for annotating and formatting the item grabbed, I haven’t found anything that compares. In terms of making professional looking reports, whether in a word processor, </a:t>
            </a:r>
            <a:r>
              <a:rPr lang="en-US" dirty="0" err="1" smtClean="0"/>
              <a:t>slidedeck</a:t>
            </a:r>
            <a:r>
              <a:rPr lang="en-US" dirty="0" smtClean="0"/>
              <a:t>, or online, and integrating pieces from multiple sources so that they have a common look and feel, </a:t>
            </a:r>
            <a:r>
              <a:rPr lang="en-US" dirty="0" err="1" smtClean="0"/>
              <a:t>SnagIt</a:t>
            </a:r>
            <a:r>
              <a:rPr lang="en-US" dirty="0" smtClean="0"/>
              <a:t> has paid for itself multiple times in my work.</a:t>
            </a:r>
          </a:p>
          <a:p>
            <a:pPr>
              <a:defRPr/>
            </a:pPr>
            <a:endParaRPr lang="en-US" dirty="0" smtClean="0"/>
          </a:p>
        </p:txBody>
      </p:sp>
      <p:sp>
        <p:nvSpPr>
          <p:cNvPr id="94212" name="Slide Number Placeholder 3"/>
          <p:cNvSpPr>
            <a:spLocks noGrp="1"/>
          </p:cNvSpPr>
          <p:nvPr>
            <p:ph type="sldNum" sz="quarter" idx="5"/>
          </p:nvPr>
        </p:nvSpPr>
        <p:spPr bwMode="auto">
          <a:noFill/>
          <a:ln>
            <a:miter lim="800000"/>
            <a:headEnd/>
            <a:tailEnd/>
          </a:ln>
        </p:spPr>
        <p:txBody>
          <a:bodyPr/>
          <a:lstStyle/>
          <a:p>
            <a:fld id="{320FB1A7-810A-43DB-993A-146141F8B93E}" type="slidenum">
              <a:rPr lang="en-US" smtClean="0">
                <a:cs typeface="Arial" charset="0"/>
              </a:rPr>
              <a:pPr/>
              <a:t>49</a:t>
            </a:fld>
            <a:endParaRPr lang="en-US" smtClean="0">
              <a:cs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Great Evaluation Blogs [examples given here to show Snagit clipping]</a:t>
            </a:r>
          </a:p>
          <a:p>
            <a:pPr eaLnBrk="1" hangingPunct="1">
              <a:spcBef>
                <a:spcPct val="0"/>
              </a:spcBef>
            </a:pPr>
            <a:r>
              <a:rPr lang="en-US" smtClean="0">
                <a:ea typeface="ＭＳ Ｐゴシック" pitchFamily="34" charset="-128"/>
              </a:rPr>
              <a:t>See a more comprehensive list of evaluation blogs on the AEA website here http://www.eval.org/Resources/Blogs.asp</a:t>
            </a:r>
          </a:p>
          <a:p>
            <a:pPr eaLnBrk="1" hangingPunct="1">
              <a:spcBef>
                <a:spcPct val="0"/>
              </a:spcBef>
              <a:buFontTx/>
              <a:buChar char="•"/>
            </a:pPr>
            <a:r>
              <a:rPr lang="en-US" smtClean="0">
                <a:ea typeface="ＭＳ Ｐゴシック" pitchFamily="34" charset="-128"/>
              </a:rPr>
              <a:t> Evaluation is an Everyday Activity with Molly Engle http://blogs.oregonstate.edu/programevaluation/</a:t>
            </a:r>
          </a:p>
          <a:p>
            <a:pPr eaLnBrk="1" hangingPunct="1">
              <a:spcBef>
                <a:spcPct val="0"/>
              </a:spcBef>
              <a:buFontTx/>
              <a:buChar char="•"/>
            </a:pPr>
            <a:r>
              <a:rPr lang="en-US" smtClean="0">
                <a:ea typeface="ＭＳ Ｐゴシック" pitchFamily="34" charset="-128"/>
              </a:rPr>
              <a:t> Genuine Evaluation with Patricia Rogers and Jane Davidson http://genuineevaluation.com/</a:t>
            </a:r>
          </a:p>
          <a:p>
            <a:pPr eaLnBrk="1" hangingPunct="1">
              <a:spcBef>
                <a:spcPct val="0"/>
              </a:spcBef>
              <a:buFontTx/>
              <a:buChar char="•"/>
            </a:pPr>
            <a:r>
              <a:rPr lang="en-US" smtClean="0">
                <a:ea typeface="ＭＳ Ｐゴシック" pitchFamily="34" charset="-128"/>
              </a:rPr>
              <a:t> On Top of the Box Evaluation with Karen Anderson http://ontopoftheboxeval.wordpress.com/</a:t>
            </a:r>
          </a:p>
          <a:p>
            <a:pPr eaLnBrk="1" hangingPunct="1">
              <a:spcBef>
                <a:spcPct val="0"/>
              </a:spcBef>
            </a:pPr>
            <a:endParaRPr lang="en-US" smtClean="0">
              <a:ea typeface="ＭＳ Ｐゴシック" pitchFamily="34" charset="-128"/>
            </a:endParaRPr>
          </a:p>
        </p:txBody>
      </p:sp>
      <p:sp>
        <p:nvSpPr>
          <p:cNvPr id="95236" name="Slide Number Placeholder 3"/>
          <p:cNvSpPr>
            <a:spLocks noGrp="1"/>
          </p:cNvSpPr>
          <p:nvPr>
            <p:ph type="sldNum" sz="quarter" idx="5"/>
          </p:nvPr>
        </p:nvSpPr>
        <p:spPr bwMode="auto">
          <a:noFill/>
          <a:ln>
            <a:miter lim="800000"/>
            <a:headEnd/>
            <a:tailEnd/>
          </a:ln>
        </p:spPr>
        <p:txBody>
          <a:bodyPr/>
          <a:lstStyle/>
          <a:p>
            <a:fld id="{E599D411-D203-4F8B-8F61-38E3C05609A2}" type="slidenum">
              <a:rPr lang="en-US" smtClean="0">
                <a:cs typeface="Arial" charset="0"/>
              </a:rPr>
              <a:pPr/>
              <a:t>50</a:t>
            </a:fld>
            <a:endParaRPr lang="en-US" smtClean="0">
              <a:cs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a:t>
            </a:r>
            <a:r>
              <a:rPr lang="en-US" dirty="0" err="1" smtClean="0"/>
              <a:t>fiverr</a:t>
            </a:r>
            <a:endParaRPr lang="en-US" dirty="0" smtClean="0"/>
          </a:p>
          <a:p>
            <a:pPr>
              <a:defRPr/>
            </a:pPr>
            <a:r>
              <a:rPr lang="en-US" dirty="0" smtClean="0"/>
              <a:t>URL: </a:t>
            </a:r>
            <a:r>
              <a:rPr lang="en-US" dirty="0" smtClean="0">
                <a:solidFill>
                  <a:schemeClr val="accent2">
                    <a:lumMod val="75000"/>
                  </a:schemeClr>
                </a:solidFill>
                <a:latin typeface="Century Gothic" pitchFamily="34" charset="0"/>
              </a:rPr>
              <a:t>http://fiverr.com/</a:t>
            </a:r>
            <a:endParaRPr lang="en-US" dirty="0" smtClean="0"/>
          </a:p>
          <a:p>
            <a:pPr>
              <a:defRPr/>
            </a:pPr>
            <a:r>
              <a:rPr lang="en-US" dirty="0" smtClean="0"/>
              <a:t>Use: Hire people to do projects for $5</a:t>
            </a:r>
          </a:p>
          <a:p>
            <a:pPr>
              <a:defRPr/>
            </a:pPr>
            <a:r>
              <a:rPr lang="en-US" dirty="0" smtClean="0"/>
              <a:t>Cost: $5</a:t>
            </a:r>
          </a:p>
          <a:p>
            <a:pPr>
              <a:defRPr/>
            </a:pPr>
            <a:r>
              <a:rPr lang="en-US" dirty="0" smtClean="0"/>
              <a:t>People post jobs to </a:t>
            </a:r>
            <a:r>
              <a:rPr lang="en-US" dirty="0" err="1" smtClean="0"/>
              <a:t>fiverr</a:t>
            </a:r>
            <a:r>
              <a:rPr lang="en-US" dirty="0" smtClean="0"/>
              <a:t> that they are willing to do for $5. Most of them are garbage, but there are a surprising number that are a great deal and can help with reporting</a:t>
            </a:r>
            <a:r>
              <a:rPr lang="en-US" baseline="0" dirty="0" smtClean="0"/>
              <a:t> in particular.</a:t>
            </a:r>
            <a:r>
              <a:rPr lang="en-US" dirty="0" smtClean="0"/>
              <a:t>  For instance, I’ve used them to convert a logo from a jpg to vector art (thus making the logo scalable and clean when integrating into a report), for creating an intro to a video (this cost $10 because I wanted it in HD, but was worth every penny), and for fixing the sound on a recording. These might be a good option for a business card design, </a:t>
            </a:r>
            <a:r>
              <a:rPr lang="en-US" dirty="0" err="1" smtClean="0"/>
              <a:t>photoshopping</a:t>
            </a:r>
            <a:r>
              <a:rPr lang="en-US" dirty="0" smtClean="0"/>
              <a:t> a picture, or doing a bit of background research.</a:t>
            </a:r>
          </a:p>
          <a:p>
            <a:pPr>
              <a:defRPr/>
            </a:pPr>
            <a:r>
              <a:rPr lang="en-US" dirty="0" smtClean="0"/>
              <a:t>Hints:</a:t>
            </a:r>
          </a:p>
          <a:p>
            <a:pPr>
              <a:defRPr/>
            </a:pPr>
            <a:r>
              <a:rPr lang="en-US" dirty="0" smtClean="0"/>
              <a:t>Look carefully at feedback and examples – when you view the profile for a job, look at the number of positive reviews and the work samples</a:t>
            </a:r>
          </a:p>
          <a:p>
            <a:pPr>
              <a:buFont typeface="Arial" pitchFamily="34" charset="0"/>
              <a:buChar char="•"/>
              <a:defRPr/>
            </a:pPr>
            <a:r>
              <a:rPr lang="en-US" dirty="0" smtClean="0"/>
              <a:t> Consider only contracting with those who have multiple positive reviews, but also realize for $5 maybe it’s worth the risk for something interesting</a:t>
            </a:r>
          </a:p>
          <a:p>
            <a:pPr>
              <a:buFont typeface="Arial" pitchFamily="34" charset="0"/>
              <a:buChar char="•"/>
              <a:defRPr/>
            </a:pPr>
            <a:r>
              <a:rPr lang="en-US" dirty="0" smtClean="0"/>
              <a:t> Not everything is $5 – they start at $5, but can be more depending on complexity, changes, etc. and some have options that you can select when purchasing (such as the HD upgrade for the video intro for an extra $5 that I purchased</a:t>
            </a:r>
          </a:p>
          <a:p>
            <a:pPr>
              <a:buFont typeface="Arial" pitchFamily="34" charset="0"/>
              <a:buChar char="•"/>
              <a:defRPr/>
            </a:pPr>
            <a:r>
              <a:rPr lang="en-US" dirty="0" smtClean="0"/>
              <a:t> Many of the bidders are international –be sure to give EXACT text for any project as errors in your text are unlikely to be caught and you will likely be charged for changes</a:t>
            </a:r>
          </a:p>
          <a:p>
            <a:pPr>
              <a:defRPr/>
            </a:pPr>
            <a:endParaRPr lang="en-US" dirty="0" smtClean="0"/>
          </a:p>
          <a:p>
            <a:pPr>
              <a:defRPr/>
            </a:pPr>
            <a:r>
              <a:rPr lang="en-US" dirty="0" smtClean="0"/>
              <a:t>Here is the link for the frog reporting video on YouTube http://www.youtube.com/watch?v=-0oPl7iaZ7k </a:t>
            </a:r>
          </a:p>
        </p:txBody>
      </p:sp>
      <p:sp>
        <p:nvSpPr>
          <p:cNvPr id="88068" name="Slide Number Placeholder 3"/>
          <p:cNvSpPr>
            <a:spLocks noGrp="1"/>
          </p:cNvSpPr>
          <p:nvPr>
            <p:ph type="sldNum" sz="quarter" idx="5"/>
          </p:nvPr>
        </p:nvSpPr>
        <p:spPr bwMode="auto">
          <a:noFill/>
          <a:ln>
            <a:miter lim="800000"/>
            <a:headEnd/>
            <a:tailEnd/>
          </a:ln>
        </p:spPr>
        <p:txBody>
          <a:bodyPr/>
          <a:lstStyle/>
          <a:p>
            <a:fld id="{A6073198-74AB-44FB-958F-579BFB53EE8F}" type="slidenum">
              <a:rPr lang="en-US" smtClean="0">
                <a:cs typeface="Arial" charset="0"/>
              </a:rPr>
              <a:pPr/>
              <a:t>51</a:t>
            </a:fld>
            <a:endParaRPr lang="en-US" smtClean="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a:t>
            </a:r>
            <a:r>
              <a:rPr lang="en-US" dirty="0" err="1" smtClean="0"/>
              <a:t>QuickTapSurvey</a:t>
            </a:r>
            <a:endParaRPr lang="en-US" dirty="0" smtClean="0"/>
          </a:p>
          <a:p>
            <a:pPr>
              <a:defRPr/>
            </a:pPr>
            <a:r>
              <a:rPr lang="en-US" dirty="0" smtClean="0"/>
              <a:t>URL: </a:t>
            </a:r>
            <a:r>
              <a:rPr lang="en-US" dirty="0" smtClean="0">
                <a:solidFill>
                  <a:schemeClr val="accent2">
                    <a:lumMod val="75000"/>
                  </a:schemeClr>
                </a:solidFill>
                <a:latin typeface="Century Gothic" pitchFamily="34" charset="0"/>
              </a:rPr>
              <a:t>http://www.quicktapsurvey.com/ (computer and </a:t>
            </a:r>
            <a:r>
              <a:rPr lang="en-US" dirty="0" err="1" smtClean="0">
                <a:solidFill>
                  <a:schemeClr val="accent2">
                    <a:lumMod val="75000"/>
                  </a:schemeClr>
                </a:solidFill>
                <a:latin typeface="Century Gothic" pitchFamily="34" charset="0"/>
              </a:rPr>
              <a:t>ipad</a:t>
            </a:r>
            <a:r>
              <a:rPr lang="en-US" dirty="0" smtClean="0">
                <a:solidFill>
                  <a:schemeClr val="accent2">
                    <a:lumMod val="75000"/>
                  </a:schemeClr>
                </a:solidFill>
                <a:latin typeface="Century Gothic" pitchFamily="34" charset="0"/>
              </a:rPr>
              <a:t>)</a:t>
            </a:r>
            <a:endParaRPr lang="en-US" dirty="0" smtClean="0"/>
          </a:p>
          <a:p>
            <a:pPr>
              <a:defRPr/>
            </a:pPr>
            <a:r>
              <a:rPr lang="en-US" dirty="0" smtClean="0"/>
              <a:t>Use: Survey using your </a:t>
            </a:r>
            <a:r>
              <a:rPr lang="en-US" dirty="0" err="1" smtClean="0"/>
              <a:t>ipad</a:t>
            </a:r>
            <a:endParaRPr lang="en-US" dirty="0" smtClean="0"/>
          </a:p>
          <a:p>
            <a:pPr>
              <a:defRPr/>
            </a:pPr>
            <a:r>
              <a:rPr lang="en-US" dirty="0" smtClean="0"/>
              <a:t>Cost: Free for 1 survey, 1 device, 50 questions, up to 150 responses</a:t>
            </a:r>
          </a:p>
          <a:p>
            <a:pPr>
              <a:defRPr/>
            </a:pPr>
            <a:r>
              <a:rPr lang="en-US" dirty="0" smtClean="0"/>
              <a:t>Used by Rapid Evaluation Team from MESI at Evaluation 2012</a:t>
            </a:r>
          </a:p>
          <a:p>
            <a:pPr>
              <a:defRPr/>
            </a:pPr>
            <a:endParaRPr lang="en-US" dirty="0" smtClean="0"/>
          </a:p>
          <a:p>
            <a:pPr>
              <a:defRPr/>
            </a:pPr>
            <a:endParaRPr lang="en-US" dirty="0"/>
          </a:p>
        </p:txBody>
      </p:sp>
      <p:sp>
        <p:nvSpPr>
          <p:cNvPr id="63492" name="Slide Number Placeholder 3"/>
          <p:cNvSpPr>
            <a:spLocks noGrp="1"/>
          </p:cNvSpPr>
          <p:nvPr>
            <p:ph type="sldNum" sz="quarter" idx="5"/>
          </p:nvPr>
        </p:nvSpPr>
        <p:spPr bwMode="auto">
          <a:noFill/>
          <a:ln>
            <a:miter lim="800000"/>
            <a:headEnd/>
            <a:tailEnd/>
          </a:ln>
        </p:spPr>
        <p:txBody>
          <a:bodyPr/>
          <a:lstStyle/>
          <a:p>
            <a:fld id="{62C8948D-FC0D-443B-8B42-52146AA4F065}" type="slidenum">
              <a:rPr lang="en-US" smtClean="0">
                <a:cs typeface="Arial" charset="0"/>
              </a:rPr>
              <a:pPr/>
              <a:t>5</a:t>
            </a:fld>
            <a:endParaRPr lang="en-US" smtClean="0">
              <a:cs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
        <p:nvSpPr>
          <p:cNvPr id="89092" name="Slide Number Placeholder 3"/>
          <p:cNvSpPr>
            <a:spLocks noGrp="1"/>
          </p:cNvSpPr>
          <p:nvPr>
            <p:ph type="sldNum" sz="quarter" idx="5"/>
          </p:nvPr>
        </p:nvSpPr>
        <p:spPr bwMode="auto">
          <a:noFill/>
          <a:ln>
            <a:miter lim="800000"/>
            <a:headEnd/>
            <a:tailEnd/>
          </a:ln>
        </p:spPr>
        <p:txBody>
          <a:bodyPr/>
          <a:lstStyle/>
          <a:p>
            <a:fld id="{BF187A3F-9F9E-4E31-BBE5-3A642CEAD8EA}" type="slidenum">
              <a:rPr lang="en-US" smtClean="0">
                <a:cs typeface="Arial" charset="0"/>
              </a:rPr>
              <a:pPr/>
              <a:t>52</a:t>
            </a:fld>
            <a:endParaRPr lang="en-US" smtClean="0">
              <a:cs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a:t>
            </a:r>
            <a:r>
              <a:rPr lang="en-US" dirty="0" err="1" smtClean="0"/>
              <a:t>ComicLife</a:t>
            </a:r>
            <a:endParaRPr lang="en-US" dirty="0" smtClean="0"/>
          </a:p>
          <a:p>
            <a:pPr>
              <a:defRPr/>
            </a:pPr>
            <a:r>
              <a:rPr lang="en-US" dirty="0" smtClean="0"/>
              <a:t>URL: </a:t>
            </a:r>
            <a:r>
              <a:rPr lang="en-US" dirty="0" smtClean="0">
                <a:solidFill>
                  <a:schemeClr val="accent2">
                    <a:lumMod val="75000"/>
                  </a:schemeClr>
                </a:solidFill>
                <a:latin typeface="Century Gothic" pitchFamily="34" charset="0"/>
              </a:rPr>
              <a:t>http://comiclife.com/</a:t>
            </a:r>
            <a:endParaRPr lang="en-US" dirty="0" smtClean="0"/>
          </a:p>
          <a:p>
            <a:pPr>
              <a:defRPr/>
            </a:pPr>
            <a:r>
              <a:rPr lang="en-US" dirty="0" smtClean="0"/>
              <a:t>Use: Create Comic-like pages from real pictures</a:t>
            </a:r>
          </a:p>
          <a:p>
            <a:pPr>
              <a:defRPr/>
            </a:pPr>
            <a:r>
              <a:rPr lang="en-US" dirty="0" smtClean="0"/>
              <a:t>Cost: $30</a:t>
            </a:r>
          </a:p>
        </p:txBody>
      </p:sp>
      <p:sp>
        <p:nvSpPr>
          <p:cNvPr id="91140" name="Slide Number Placeholder 3"/>
          <p:cNvSpPr>
            <a:spLocks noGrp="1"/>
          </p:cNvSpPr>
          <p:nvPr>
            <p:ph type="sldNum" sz="quarter" idx="5"/>
          </p:nvPr>
        </p:nvSpPr>
        <p:spPr bwMode="auto">
          <a:noFill/>
          <a:ln>
            <a:miter lim="800000"/>
            <a:headEnd/>
            <a:tailEnd/>
          </a:ln>
        </p:spPr>
        <p:txBody>
          <a:bodyPr/>
          <a:lstStyle/>
          <a:p>
            <a:fld id="{4EE657D5-6DF8-4B85-B4BE-3A16390609F3}" type="slidenum">
              <a:rPr lang="en-US" smtClean="0">
                <a:cs typeface="Arial" charset="0"/>
              </a:rPr>
              <a:pPr/>
              <a:t>53</a:t>
            </a:fld>
            <a:endParaRPr lang="en-US" smtClean="0">
              <a:cs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a:p>
            <a:endParaRPr lang="en-US" smtClean="0">
              <a:ea typeface="ＭＳ Ｐゴシック" pitchFamily="34" charset="-128"/>
            </a:endParaRPr>
          </a:p>
        </p:txBody>
      </p:sp>
      <p:sp>
        <p:nvSpPr>
          <p:cNvPr id="97284" name="Slide Number Placeholder 3"/>
          <p:cNvSpPr>
            <a:spLocks noGrp="1"/>
          </p:cNvSpPr>
          <p:nvPr>
            <p:ph type="sldNum" sz="quarter" idx="5"/>
          </p:nvPr>
        </p:nvSpPr>
        <p:spPr bwMode="auto">
          <a:noFill/>
          <a:ln>
            <a:miter lim="800000"/>
            <a:headEnd/>
            <a:tailEnd/>
          </a:ln>
        </p:spPr>
        <p:txBody>
          <a:bodyPr/>
          <a:lstStyle/>
          <a:p>
            <a:fld id="{E2D08FC5-838D-4090-BF21-4EA5614D1188}" type="slidenum">
              <a:rPr lang="en-US" smtClean="0">
                <a:cs typeface="Arial" charset="0"/>
              </a:rPr>
              <a:pPr/>
              <a:t>54</a:t>
            </a:fld>
            <a:endParaRPr lang="en-US" smtClean="0">
              <a:cs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a:p>
            <a:endParaRPr lang="en-US" smtClean="0">
              <a:ea typeface="ＭＳ Ｐゴシック" pitchFamily="34" charset="-128"/>
            </a:endParaRPr>
          </a:p>
        </p:txBody>
      </p:sp>
      <p:sp>
        <p:nvSpPr>
          <p:cNvPr id="97284" name="Slide Number Placeholder 3"/>
          <p:cNvSpPr>
            <a:spLocks noGrp="1"/>
          </p:cNvSpPr>
          <p:nvPr>
            <p:ph type="sldNum" sz="quarter" idx="5"/>
          </p:nvPr>
        </p:nvSpPr>
        <p:spPr bwMode="auto">
          <a:noFill/>
          <a:ln>
            <a:miter lim="800000"/>
            <a:headEnd/>
            <a:tailEnd/>
          </a:ln>
        </p:spPr>
        <p:txBody>
          <a:bodyPr/>
          <a:lstStyle/>
          <a:p>
            <a:fld id="{E2D08FC5-838D-4090-BF21-4EA5614D1188}" type="slidenum">
              <a:rPr lang="en-US" smtClean="0">
                <a:cs typeface="Arial" charset="0"/>
              </a:rPr>
              <a:pPr/>
              <a:t>55</a:t>
            </a:fld>
            <a:endParaRPr lang="en-US" smtClean="0">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a:t>
            </a:r>
            <a:r>
              <a:rPr lang="en-US" dirty="0" err="1" smtClean="0"/>
              <a:t>Crowdmap</a:t>
            </a:r>
            <a:endParaRPr lang="en-US" dirty="0" smtClean="0"/>
          </a:p>
          <a:p>
            <a:pPr>
              <a:defRPr/>
            </a:pPr>
            <a:r>
              <a:rPr lang="en-US" dirty="0" smtClean="0"/>
              <a:t>URL: </a:t>
            </a:r>
            <a:r>
              <a:rPr lang="en-US" dirty="0" smtClean="0">
                <a:solidFill>
                  <a:schemeClr val="accent2">
                    <a:lumMod val="75000"/>
                  </a:schemeClr>
                </a:solidFill>
                <a:latin typeface="Century Gothic" pitchFamily="34" charset="0"/>
              </a:rPr>
              <a:t>https://crowdmap.com/</a:t>
            </a:r>
            <a:endParaRPr lang="en-US" dirty="0" smtClean="0"/>
          </a:p>
          <a:p>
            <a:pPr>
              <a:defRPr/>
            </a:pPr>
            <a:r>
              <a:rPr lang="en-US" dirty="0" smtClean="0"/>
              <a:t>Use: </a:t>
            </a:r>
            <a:r>
              <a:rPr lang="en-US" dirty="0" err="1" smtClean="0"/>
              <a:t>Crowdsource</a:t>
            </a:r>
            <a:r>
              <a:rPr lang="en-US" dirty="0" smtClean="0"/>
              <a:t> or team surveying with </a:t>
            </a:r>
            <a:r>
              <a:rPr lang="en-US" dirty="0" err="1" smtClean="0"/>
              <a:t>geolocation</a:t>
            </a:r>
            <a:r>
              <a:rPr lang="en-US" dirty="0" smtClean="0"/>
              <a:t> – IN BETA</a:t>
            </a:r>
          </a:p>
          <a:p>
            <a:pPr>
              <a:defRPr/>
            </a:pPr>
            <a:r>
              <a:rPr lang="en-US" dirty="0" smtClean="0"/>
              <a:t>Cost: $0 unlimited</a:t>
            </a:r>
          </a:p>
          <a:p>
            <a:pPr>
              <a:defRPr/>
            </a:pPr>
            <a:endParaRPr lang="en-US" dirty="0"/>
          </a:p>
        </p:txBody>
      </p:sp>
      <p:sp>
        <p:nvSpPr>
          <p:cNvPr id="64516" name="Slide Number Placeholder 3"/>
          <p:cNvSpPr>
            <a:spLocks noGrp="1"/>
          </p:cNvSpPr>
          <p:nvPr>
            <p:ph type="sldNum" sz="quarter" idx="5"/>
          </p:nvPr>
        </p:nvSpPr>
        <p:spPr bwMode="auto">
          <a:noFill/>
          <a:ln>
            <a:miter lim="800000"/>
            <a:headEnd/>
            <a:tailEnd/>
          </a:ln>
        </p:spPr>
        <p:txBody>
          <a:bodyPr/>
          <a:lstStyle/>
          <a:p>
            <a:fld id="{F0612C0D-63C5-43F5-A984-90FE69AAEEB5}" type="slidenum">
              <a:rPr lang="en-US" smtClean="0">
                <a:cs typeface="Arial" charset="0"/>
              </a:rPr>
              <a:pPr/>
              <a:t>56</a:t>
            </a:fld>
            <a:endParaRPr lang="en-US" smtClean="0">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dirty="0" smtClean="0"/>
              <a:t>Tool: </a:t>
            </a:r>
            <a:r>
              <a:rPr lang="en-US" dirty="0" err="1" smtClean="0"/>
              <a:t>Pinterest</a:t>
            </a:r>
            <a:endParaRPr lang="en-US" dirty="0" smtClean="0"/>
          </a:p>
          <a:p>
            <a:pPr>
              <a:defRPr/>
            </a:pPr>
            <a:r>
              <a:rPr lang="en-US" dirty="0" smtClean="0"/>
              <a:t>URL: </a:t>
            </a:r>
            <a:r>
              <a:rPr lang="en-US" dirty="0" smtClean="0">
                <a:solidFill>
                  <a:schemeClr val="accent2">
                    <a:lumMod val="75000"/>
                  </a:schemeClr>
                </a:solidFill>
                <a:latin typeface="Century Gothic" pitchFamily="34" charset="0"/>
              </a:rPr>
              <a:t>http://pinterest.com/</a:t>
            </a:r>
            <a:endParaRPr lang="en-US" dirty="0" smtClean="0"/>
          </a:p>
          <a:p>
            <a:pPr>
              <a:defRPr/>
            </a:pPr>
            <a:r>
              <a:rPr lang="en-US" dirty="0" smtClean="0"/>
              <a:t>Use: Visual Social Bookmarking</a:t>
            </a:r>
          </a:p>
          <a:p>
            <a:pPr>
              <a:defRPr/>
            </a:pPr>
            <a:r>
              <a:rPr lang="en-US" dirty="0" smtClean="0"/>
              <a:t>Cost: $0</a:t>
            </a:r>
          </a:p>
        </p:txBody>
      </p:sp>
      <p:sp>
        <p:nvSpPr>
          <p:cNvPr id="99332" name="Slide Number Placeholder 3"/>
          <p:cNvSpPr>
            <a:spLocks noGrp="1"/>
          </p:cNvSpPr>
          <p:nvPr>
            <p:ph type="sldNum" sz="quarter" idx="5"/>
          </p:nvPr>
        </p:nvSpPr>
        <p:spPr bwMode="auto">
          <a:noFill/>
          <a:ln>
            <a:miter lim="800000"/>
            <a:headEnd/>
            <a:tailEnd/>
          </a:ln>
        </p:spPr>
        <p:txBody>
          <a:bodyPr/>
          <a:lstStyle/>
          <a:p>
            <a:fld id="{8FA074A1-117F-4276-8E53-0D4A2916E5AE}" type="slidenum">
              <a:rPr lang="en-US" smtClean="0">
                <a:cs typeface="Arial" charset="0"/>
              </a:rPr>
              <a:pPr/>
              <a:t>57</a:t>
            </a:fld>
            <a:endParaRPr lang="en-US" smtClean="0">
              <a:cs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4" charset="-128"/>
              </a:rPr>
              <a:t>Pinterest Page, updated regularly, better evaluation reporting from AEA Member Kylie Hutchinson http://pinterest.com/evaluationmaven/better-evaluation-reporting/</a:t>
            </a:r>
          </a:p>
        </p:txBody>
      </p:sp>
      <p:sp>
        <p:nvSpPr>
          <p:cNvPr id="100356" name="Slide Number Placeholder 3"/>
          <p:cNvSpPr>
            <a:spLocks noGrp="1"/>
          </p:cNvSpPr>
          <p:nvPr>
            <p:ph type="sldNum" sz="quarter" idx="5"/>
          </p:nvPr>
        </p:nvSpPr>
        <p:spPr bwMode="auto">
          <a:noFill/>
          <a:ln>
            <a:miter lim="800000"/>
            <a:headEnd/>
            <a:tailEnd/>
          </a:ln>
        </p:spPr>
        <p:txBody>
          <a:bodyPr/>
          <a:lstStyle/>
          <a:p>
            <a:fld id="{B111884F-AAB5-4B60-9C56-C3D54D7391F1}" type="slidenum">
              <a:rPr lang="en-US" smtClean="0">
                <a:cs typeface="Arial" charset="0"/>
              </a:rPr>
              <a:pPr/>
              <a:t>58</a:t>
            </a:fld>
            <a:endParaRPr lang="en-US" smtClean="0">
              <a:cs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a:t>
            </a:r>
            <a:r>
              <a:rPr lang="en-US" dirty="0" err="1" smtClean="0"/>
              <a:t>Storify</a:t>
            </a:r>
            <a:endParaRPr lang="en-US" dirty="0" smtClean="0"/>
          </a:p>
          <a:p>
            <a:pPr>
              <a:defRPr/>
            </a:pPr>
            <a:r>
              <a:rPr lang="en-US" dirty="0" smtClean="0"/>
              <a:t>URL: </a:t>
            </a:r>
            <a:r>
              <a:rPr lang="en-US" dirty="0" smtClean="0">
                <a:solidFill>
                  <a:schemeClr val="accent2">
                    <a:lumMod val="75000"/>
                  </a:schemeClr>
                </a:solidFill>
                <a:latin typeface="Century Gothic" pitchFamily="34" charset="0"/>
              </a:rPr>
              <a:t>http://storify.com/</a:t>
            </a:r>
            <a:endParaRPr lang="en-US" dirty="0" smtClean="0"/>
          </a:p>
          <a:p>
            <a:pPr>
              <a:defRPr/>
            </a:pPr>
            <a:r>
              <a:rPr lang="en-US" dirty="0" smtClean="0"/>
              <a:t>Use: Curate content from social media </a:t>
            </a:r>
          </a:p>
          <a:p>
            <a:pPr>
              <a:defRPr/>
            </a:pPr>
            <a:r>
              <a:rPr lang="en-US" dirty="0" smtClean="0"/>
              <a:t>Cost: $0</a:t>
            </a:r>
          </a:p>
          <a:p>
            <a:pPr>
              <a:defRPr/>
            </a:pPr>
            <a:r>
              <a:rPr lang="en-US" dirty="0" smtClean="0"/>
              <a:t>My aea365 post using </a:t>
            </a:r>
            <a:r>
              <a:rPr lang="en-US" dirty="0" err="1" smtClean="0"/>
              <a:t>storify</a:t>
            </a:r>
            <a:r>
              <a:rPr lang="en-US" dirty="0" smtClean="0"/>
              <a:t> to curate Twitter content from Evaluation 2012 http://aea365.org/blog/?p=7441</a:t>
            </a:r>
          </a:p>
        </p:txBody>
      </p:sp>
      <p:sp>
        <p:nvSpPr>
          <p:cNvPr id="101380" name="Slide Number Placeholder 3"/>
          <p:cNvSpPr>
            <a:spLocks noGrp="1"/>
          </p:cNvSpPr>
          <p:nvPr>
            <p:ph type="sldNum" sz="quarter" idx="5"/>
          </p:nvPr>
        </p:nvSpPr>
        <p:spPr bwMode="auto">
          <a:noFill/>
          <a:ln>
            <a:miter lim="800000"/>
            <a:headEnd/>
            <a:tailEnd/>
          </a:ln>
        </p:spPr>
        <p:txBody>
          <a:bodyPr/>
          <a:lstStyle/>
          <a:p>
            <a:fld id="{48C97561-E7CB-4CD2-80DB-5FF9D0161869}" type="slidenum">
              <a:rPr lang="en-US" smtClean="0">
                <a:cs typeface="Arial" charset="0"/>
              </a:rPr>
              <a:pPr/>
              <a:t>59</a:t>
            </a:fld>
            <a:endParaRPr lang="en-US" smtClean="0">
              <a:cs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More on Choosing Colors</a:t>
            </a:r>
          </a:p>
          <a:p>
            <a:pPr>
              <a:defRPr/>
            </a:pPr>
            <a:r>
              <a:rPr lang="en-US" dirty="0" smtClean="0"/>
              <a:t>Tool: </a:t>
            </a:r>
            <a:r>
              <a:rPr lang="en-US" dirty="0" err="1" smtClean="0"/>
              <a:t>PicturePalette</a:t>
            </a:r>
            <a:r>
              <a:rPr lang="en-US" dirty="0" smtClean="0"/>
              <a:t> – Compatible with </a:t>
            </a:r>
            <a:r>
              <a:rPr lang="en-US" dirty="0" err="1" smtClean="0"/>
              <a:t>iPhone</a:t>
            </a:r>
            <a:r>
              <a:rPr lang="en-US" dirty="0" smtClean="0"/>
              <a:t>, iPod touch, and </a:t>
            </a:r>
            <a:r>
              <a:rPr lang="en-US" dirty="0" err="1" smtClean="0"/>
              <a:t>iPad</a:t>
            </a:r>
            <a:r>
              <a:rPr lang="en-US" dirty="0" smtClean="0"/>
              <a:t>. Requires </a:t>
            </a:r>
            <a:r>
              <a:rPr lang="en-US" dirty="0" err="1" smtClean="0"/>
              <a:t>iOS</a:t>
            </a:r>
            <a:r>
              <a:rPr lang="en-US" dirty="0" smtClean="0"/>
              <a:t> 5.0 or later.</a:t>
            </a:r>
          </a:p>
          <a:p>
            <a:pPr>
              <a:defRPr/>
            </a:pPr>
            <a:r>
              <a:rPr lang="en-US" dirty="0" smtClean="0"/>
              <a:t>URL: </a:t>
            </a:r>
            <a:r>
              <a:rPr lang="en-US" dirty="0" smtClean="0">
                <a:solidFill>
                  <a:schemeClr val="accent2">
                    <a:lumMod val="75000"/>
                  </a:schemeClr>
                </a:solidFill>
                <a:latin typeface="Century Gothic" pitchFamily="34" charset="0"/>
              </a:rPr>
              <a:t>https://itunes.apple.com/us/app/picturepalette/id527095741?mt=8</a:t>
            </a:r>
            <a:endParaRPr lang="en-US" dirty="0" smtClean="0"/>
          </a:p>
          <a:p>
            <a:pPr>
              <a:defRPr/>
            </a:pPr>
            <a:r>
              <a:rPr lang="en-US" dirty="0" smtClean="0"/>
              <a:t>Use: Create color palettes from a single color in a photo taken via </a:t>
            </a:r>
            <a:r>
              <a:rPr lang="en-US" dirty="0" err="1" smtClean="0"/>
              <a:t>iDevice</a:t>
            </a:r>
            <a:endParaRPr lang="en-US" dirty="0" smtClean="0"/>
          </a:p>
          <a:p>
            <a:pPr>
              <a:defRPr/>
            </a:pPr>
            <a:r>
              <a:rPr lang="en-US" dirty="0" smtClean="0"/>
              <a:t>Cost: $0</a:t>
            </a:r>
          </a:p>
          <a:p>
            <a:pPr>
              <a:defRPr/>
            </a:pPr>
            <a:r>
              <a:rPr lang="en-US" dirty="0" smtClean="0"/>
              <a:t>(note – one downside is that it is working from only a single color within a picture)</a:t>
            </a:r>
          </a:p>
          <a:p>
            <a:pPr>
              <a:defRPr/>
            </a:pPr>
            <a:r>
              <a:rPr lang="en-US" dirty="0" smtClean="0"/>
              <a:t>Stephanie Evergreen’s post on her blog about </a:t>
            </a:r>
            <a:r>
              <a:rPr lang="en-US" dirty="0" err="1" smtClean="0"/>
              <a:t>PicturePalette</a:t>
            </a:r>
            <a:r>
              <a:rPr lang="en-US" dirty="0" smtClean="0"/>
              <a:t> http://www.evergreenevaluation.com/city-branding-chicago/</a:t>
            </a:r>
          </a:p>
        </p:txBody>
      </p:sp>
      <p:sp>
        <p:nvSpPr>
          <p:cNvPr id="102404" name="Slide Number Placeholder 3"/>
          <p:cNvSpPr>
            <a:spLocks noGrp="1"/>
          </p:cNvSpPr>
          <p:nvPr>
            <p:ph type="sldNum" sz="quarter" idx="5"/>
          </p:nvPr>
        </p:nvSpPr>
        <p:spPr bwMode="auto">
          <a:noFill/>
          <a:ln>
            <a:miter lim="800000"/>
            <a:headEnd/>
            <a:tailEnd/>
          </a:ln>
        </p:spPr>
        <p:txBody>
          <a:bodyPr/>
          <a:lstStyle/>
          <a:p>
            <a:fld id="{8043CD6B-B398-40FD-87BD-4C7E0D0C4DD9}" type="slidenum">
              <a:rPr lang="en-US" smtClean="0">
                <a:cs typeface="Arial" charset="0"/>
              </a:rPr>
              <a:pPr/>
              <a:t>60</a:t>
            </a:fld>
            <a:endParaRPr lang="en-US" smtClean="0">
              <a:cs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a:t>
            </a:r>
            <a:r>
              <a:rPr lang="en-US" dirty="0" err="1" smtClean="0"/>
              <a:t>amCharts</a:t>
            </a:r>
            <a:endParaRPr lang="en-US" dirty="0" smtClean="0"/>
          </a:p>
          <a:p>
            <a:pPr>
              <a:defRPr/>
            </a:pPr>
            <a:r>
              <a:rPr lang="en-US" dirty="0" smtClean="0"/>
              <a:t>URL: </a:t>
            </a:r>
            <a:r>
              <a:rPr lang="en-US" dirty="0" smtClean="0">
                <a:solidFill>
                  <a:schemeClr val="accent2">
                    <a:lumMod val="75000"/>
                  </a:schemeClr>
                </a:solidFill>
                <a:latin typeface="Century Gothic" pitchFamily="34" charset="0"/>
              </a:rPr>
              <a:t>http://www.amcharts.com/</a:t>
            </a:r>
            <a:endParaRPr lang="en-US" dirty="0" smtClean="0"/>
          </a:p>
          <a:p>
            <a:pPr>
              <a:defRPr/>
            </a:pPr>
            <a:r>
              <a:rPr lang="en-US" dirty="0" smtClean="0"/>
              <a:t>Use: Chart library in Java (as well as others in Adobe Flex, Silverlight, and Flash) – customizable examples ready to embed in your applications</a:t>
            </a:r>
          </a:p>
          <a:p>
            <a:pPr>
              <a:defRPr/>
            </a:pPr>
            <a:r>
              <a:rPr lang="en-US" dirty="0" smtClean="0"/>
              <a:t>Cost: $0</a:t>
            </a:r>
          </a:p>
          <a:p>
            <a:pPr>
              <a:defRPr/>
            </a:pPr>
            <a:r>
              <a:rPr lang="en-US" dirty="0" smtClean="0"/>
              <a:t>Requires some basic programming skills</a:t>
            </a:r>
          </a:p>
          <a:p>
            <a:pPr>
              <a:defRPr/>
            </a:pPr>
            <a:r>
              <a:rPr lang="en-US" dirty="0" smtClean="0"/>
              <a:t>Recommended by Chad </a:t>
            </a:r>
            <a:r>
              <a:rPr lang="en-US" dirty="0" err="1" smtClean="0"/>
              <a:t>Praul</a:t>
            </a:r>
            <a:r>
              <a:rPr lang="en-US" dirty="0" smtClean="0"/>
              <a:t> at Evaluation 2012</a:t>
            </a:r>
          </a:p>
        </p:txBody>
      </p:sp>
      <p:sp>
        <p:nvSpPr>
          <p:cNvPr id="110596" name="Slide Number Placeholder 3"/>
          <p:cNvSpPr>
            <a:spLocks noGrp="1"/>
          </p:cNvSpPr>
          <p:nvPr>
            <p:ph type="sldNum" sz="quarter" idx="5"/>
          </p:nvPr>
        </p:nvSpPr>
        <p:spPr bwMode="auto">
          <a:noFill/>
          <a:ln>
            <a:miter lim="800000"/>
            <a:headEnd/>
            <a:tailEnd/>
          </a:ln>
        </p:spPr>
        <p:txBody>
          <a:bodyPr/>
          <a:lstStyle/>
          <a:p>
            <a:fld id="{12524EFA-9719-490E-ACC5-F169B157FC00}" type="slidenum">
              <a:rPr lang="en-US" smtClean="0">
                <a:cs typeface="Arial" charset="0"/>
              </a:rPr>
              <a:pPr/>
              <a:t>61</a:t>
            </a:fld>
            <a:endParaRPr lang="en-US" smtClean="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bit.ly</a:t>
            </a:r>
          </a:p>
          <a:p>
            <a:pPr>
              <a:defRPr/>
            </a:pPr>
            <a:r>
              <a:rPr lang="en-US" dirty="0" smtClean="0"/>
              <a:t>URL: </a:t>
            </a:r>
            <a:r>
              <a:rPr lang="en-US" dirty="0" smtClean="0">
                <a:solidFill>
                  <a:schemeClr val="accent2">
                    <a:lumMod val="75000"/>
                  </a:schemeClr>
                </a:solidFill>
                <a:latin typeface="Century Gothic" pitchFamily="34" charset="0"/>
              </a:rPr>
              <a:t>URL </a:t>
            </a:r>
            <a:r>
              <a:rPr lang="en-US" dirty="0" err="1" smtClean="0">
                <a:solidFill>
                  <a:schemeClr val="accent2">
                    <a:lumMod val="75000"/>
                  </a:schemeClr>
                </a:solidFill>
                <a:latin typeface="Century Gothic" pitchFamily="34" charset="0"/>
              </a:rPr>
              <a:t>shortener</a:t>
            </a:r>
            <a:endParaRPr lang="en-US" dirty="0" smtClean="0"/>
          </a:p>
          <a:p>
            <a:pPr>
              <a:defRPr/>
            </a:pPr>
            <a:r>
              <a:rPr lang="en-US" dirty="0" smtClean="0"/>
              <a:t>Use: Shortens long URLs and allows for customization</a:t>
            </a:r>
          </a:p>
          <a:p>
            <a:pPr>
              <a:defRPr/>
            </a:pPr>
            <a:r>
              <a:rPr lang="en-US" dirty="0" smtClean="0"/>
              <a:t>Cost: $0</a:t>
            </a:r>
          </a:p>
        </p:txBody>
      </p:sp>
      <p:sp>
        <p:nvSpPr>
          <p:cNvPr id="66564" name="Slide Number Placeholder 3"/>
          <p:cNvSpPr>
            <a:spLocks noGrp="1"/>
          </p:cNvSpPr>
          <p:nvPr>
            <p:ph type="sldNum" sz="quarter" idx="5"/>
          </p:nvPr>
        </p:nvSpPr>
        <p:spPr bwMode="auto">
          <a:noFill/>
          <a:ln>
            <a:miter lim="800000"/>
            <a:headEnd/>
            <a:tailEnd/>
          </a:ln>
        </p:spPr>
        <p:txBody>
          <a:bodyPr/>
          <a:lstStyle/>
          <a:p>
            <a:fld id="{58CCF4A8-B589-4343-ADF2-34D34045D26A}" type="slidenum">
              <a:rPr lang="en-US" smtClean="0">
                <a:cs typeface="Arial" charset="0"/>
              </a:rPr>
              <a:pPr/>
              <a:t>6</a:t>
            </a:fld>
            <a:endParaRPr lang="en-US" smtClean="0">
              <a:cs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Still More on Choosing Colors</a:t>
            </a:r>
          </a:p>
          <a:p>
            <a:pPr>
              <a:defRPr/>
            </a:pPr>
            <a:r>
              <a:rPr lang="en-US" dirty="0" smtClean="0"/>
              <a:t>Tool: Color Palette Generator</a:t>
            </a:r>
          </a:p>
          <a:p>
            <a:pPr>
              <a:defRPr/>
            </a:pPr>
            <a:r>
              <a:rPr lang="en-US" dirty="0" smtClean="0"/>
              <a:t>URL: </a:t>
            </a:r>
            <a:r>
              <a:rPr lang="en-US" dirty="0" smtClean="0">
                <a:solidFill>
                  <a:schemeClr val="accent2">
                    <a:lumMod val="75000"/>
                  </a:schemeClr>
                </a:solidFill>
                <a:latin typeface="Century Gothic" pitchFamily="34" charset="0"/>
              </a:rPr>
              <a:t>http://www.degraeve.com/color-palette/index.php</a:t>
            </a:r>
            <a:endParaRPr lang="en-US" dirty="0" smtClean="0"/>
          </a:p>
          <a:p>
            <a:pPr>
              <a:defRPr/>
            </a:pPr>
            <a:r>
              <a:rPr lang="en-US" dirty="0" smtClean="0"/>
              <a:t>Use: Create color palettes from the range of colors in an online photo</a:t>
            </a:r>
          </a:p>
          <a:p>
            <a:pPr>
              <a:defRPr/>
            </a:pPr>
            <a:r>
              <a:rPr lang="en-US" dirty="0" smtClean="0"/>
              <a:t>Cost: $0</a:t>
            </a:r>
          </a:p>
          <a:p>
            <a:pPr>
              <a:defRPr/>
            </a:pPr>
            <a:r>
              <a:rPr lang="en-US" dirty="0" smtClean="0"/>
              <a:t>Right click on any photo online and select “Copy Link Location” then past </a:t>
            </a:r>
            <a:r>
              <a:rPr lang="en-US" dirty="0" err="1" smtClean="0"/>
              <a:t>ethe</a:t>
            </a:r>
            <a:r>
              <a:rPr lang="en-US" dirty="0" smtClean="0"/>
              <a:t> URL of the image into this site to create a pair of color palettes from the colors in the picture (note that it will compress the picture when shown as in this example – but you aren’t using the picture, just its colors)</a:t>
            </a:r>
          </a:p>
        </p:txBody>
      </p:sp>
      <p:sp>
        <p:nvSpPr>
          <p:cNvPr id="103428" name="Slide Number Placeholder 3"/>
          <p:cNvSpPr>
            <a:spLocks noGrp="1"/>
          </p:cNvSpPr>
          <p:nvPr>
            <p:ph type="sldNum" sz="quarter" idx="5"/>
          </p:nvPr>
        </p:nvSpPr>
        <p:spPr bwMode="auto">
          <a:noFill/>
          <a:ln>
            <a:miter lim="800000"/>
            <a:headEnd/>
            <a:tailEnd/>
          </a:ln>
        </p:spPr>
        <p:txBody>
          <a:bodyPr/>
          <a:lstStyle/>
          <a:p>
            <a:fld id="{99640655-E316-4AAE-BD2D-84A52B76DBAC}" type="slidenum">
              <a:rPr lang="en-US" smtClean="0">
                <a:cs typeface="Arial" charset="0"/>
              </a:rPr>
              <a:pPr/>
              <a:t>62</a:t>
            </a:fld>
            <a:endParaRPr lang="en-US" smtClean="0">
              <a:cs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a:t>
            </a:r>
            <a:r>
              <a:rPr lang="en-US" dirty="0" err="1" smtClean="0"/>
              <a:t>Pixton</a:t>
            </a:r>
            <a:endParaRPr lang="en-US" dirty="0" smtClean="0"/>
          </a:p>
          <a:p>
            <a:pPr>
              <a:defRPr/>
            </a:pPr>
            <a:r>
              <a:rPr lang="en-US" dirty="0" smtClean="0"/>
              <a:t>URL: </a:t>
            </a:r>
            <a:r>
              <a:rPr lang="en-US" dirty="0" smtClean="0">
                <a:solidFill>
                  <a:schemeClr val="accent2">
                    <a:lumMod val="75000"/>
                  </a:schemeClr>
                </a:solidFill>
                <a:latin typeface="Century Gothic" pitchFamily="34" charset="0"/>
              </a:rPr>
              <a:t>http://www.pixton.com/ </a:t>
            </a:r>
            <a:endParaRPr lang="en-US" dirty="0" smtClean="0"/>
          </a:p>
          <a:p>
            <a:pPr>
              <a:defRPr/>
            </a:pPr>
            <a:r>
              <a:rPr lang="en-US" dirty="0" smtClean="0"/>
              <a:t>Use: Create your own comics (multiple formats)</a:t>
            </a:r>
          </a:p>
          <a:p>
            <a:pPr>
              <a:defRPr/>
            </a:pPr>
            <a:r>
              <a:rPr lang="en-US" dirty="0" smtClean="0"/>
              <a:t>Cost: $0</a:t>
            </a:r>
          </a:p>
          <a:p>
            <a:pPr>
              <a:defRPr/>
            </a:pPr>
            <a:r>
              <a:rPr lang="en-US" dirty="0" smtClean="0"/>
              <a:t>I like this comic maker because of its customizability – you can import your own pictures as well as use those that are pre-made.</a:t>
            </a:r>
          </a:p>
          <a:p>
            <a:pPr>
              <a:defRPr/>
            </a:pPr>
            <a:r>
              <a:rPr lang="en-US" dirty="0" smtClean="0"/>
              <a:t>Another option in this category would be </a:t>
            </a:r>
            <a:r>
              <a:rPr lang="en-US" dirty="0" err="1" smtClean="0"/>
              <a:t>toonlet</a:t>
            </a:r>
            <a:r>
              <a:rPr lang="en-US" dirty="0" smtClean="0"/>
              <a:t> http://toonlet.com/ which is recommended by </a:t>
            </a:r>
            <a:r>
              <a:rPr lang="en-US" dirty="0" err="1" smtClean="0"/>
              <a:t>BetterEvaluation</a:t>
            </a:r>
            <a:r>
              <a:rPr lang="en-US" dirty="0" smtClean="0"/>
              <a:t> http://betterevaluation.org/resources/tools/cartoon/toonlet </a:t>
            </a:r>
          </a:p>
          <a:p>
            <a:pPr>
              <a:defRPr/>
            </a:pPr>
            <a:r>
              <a:rPr lang="en-US" dirty="0" smtClean="0"/>
              <a:t>And, a third option would be </a:t>
            </a:r>
            <a:r>
              <a:rPr lang="en-US" dirty="0" err="1" smtClean="0"/>
              <a:t>wittycomics</a:t>
            </a:r>
            <a:r>
              <a:rPr lang="en-US" dirty="0" smtClean="0"/>
              <a:t>  http://www.wittycomics.com/ which Kylie Hutchinson has used to create a number of comics, such as this one on Evaluator Values http://www.wittycomics.com/comic/70132 </a:t>
            </a:r>
          </a:p>
          <a:p>
            <a:pPr>
              <a:defRPr/>
            </a:pPr>
            <a:endParaRPr lang="en-US" dirty="0" smtClean="0"/>
          </a:p>
          <a:p>
            <a:pPr>
              <a:defRPr/>
            </a:pPr>
            <a:r>
              <a:rPr lang="en-US" dirty="0" smtClean="0"/>
              <a:t>Finally, on a side note, Chris Lysy cartoons about evaluation at </a:t>
            </a:r>
            <a:r>
              <a:rPr lang="en-US" dirty="0" err="1" smtClean="0"/>
              <a:t>FreshSpectrum</a:t>
            </a:r>
            <a:r>
              <a:rPr lang="en-US" dirty="0" smtClean="0"/>
              <a:t> http://freshspectrum.com/ - he has talent regarding illustrating that I do not. </a:t>
            </a:r>
            <a:r>
              <a:rPr lang="en-US" dirty="0" err="1" smtClean="0"/>
              <a:t>FreshSpectrum</a:t>
            </a:r>
            <a:r>
              <a:rPr lang="en-US" dirty="0" smtClean="0"/>
              <a:t> is good for a laugh, for a conversation starter, and for inspiration.</a:t>
            </a:r>
          </a:p>
        </p:txBody>
      </p:sp>
      <p:sp>
        <p:nvSpPr>
          <p:cNvPr id="105476" name="Slide Number Placeholder 3"/>
          <p:cNvSpPr>
            <a:spLocks noGrp="1"/>
          </p:cNvSpPr>
          <p:nvPr>
            <p:ph type="sldNum" sz="quarter" idx="5"/>
          </p:nvPr>
        </p:nvSpPr>
        <p:spPr bwMode="auto">
          <a:noFill/>
          <a:ln>
            <a:miter lim="800000"/>
            <a:headEnd/>
            <a:tailEnd/>
          </a:ln>
        </p:spPr>
        <p:txBody>
          <a:bodyPr/>
          <a:lstStyle/>
          <a:p>
            <a:fld id="{183E963C-40FE-45AD-9F6C-D64C6C2480A0}" type="slidenum">
              <a:rPr lang="en-US" smtClean="0">
                <a:cs typeface="Arial" charset="0"/>
              </a:rPr>
              <a:pPr/>
              <a:t>63</a:t>
            </a:fld>
            <a:endParaRPr lang="en-US" smtClean="0">
              <a:cs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visual.ly</a:t>
            </a:r>
          </a:p>
          <a:p>
            <a:pPr>
              <a:defRPr/>
            </a:pPr>
            <a:r>
              <a:rPr lang="en-US" dirty="0" smtClean="0"/>
              <a:t>URL: </a:t>
            </a:r>
            <a:r>
              <a:rPr lang="en-US" dirty="0" smtClean="0">
                <a:solidFill>
                  <a:schemeClr val="accent2">
                    <a:lumMod val="75000"/>
                  </a:schemeClr>
                </a:solidFill>
                <a:latin typeface="Century Gothic" pitchFamily="34" charset="0"/>
              </a:rPr>
              <a:t>http://visual.ly/</a:t>
            </a:r>
            <a:endParaRPr lang="en-US" dirty="0" smtClean="0"/>
          </a:p>
          <a:p>
            <a:pPr>
              <a:defRPr/>
            </a:pPr>
            <a:r>
              <a:rPr lang="en-US" dirty="0" smtClean="0"/>
              <a:t>Use: Create a very limited number of near-instant </a:t>
            </a:r>
            <a:r>
              <a:rPr lang="en-US" dirty="0" err="1" smtClean="0"/>
              <a:t>infographics</a:t>
            </a:r>
            <a:r>
              <a:rPr lang="en-US" dirty="0" smtClean="0"/>
              <a:t> based on social media metrics and explore a wide range of data visualizations and </a:t>
            </a:r>
            <a:r>
              <a:rPr lang="en-US" dirty="0" err="1" smtClean="0"/>
              <a:t>infographics</a:t>
            </a:r>
            <a:r>
              <a:rPr lang="en-US" dirty="0" smtClean="0"/>
              <a:t> for inspiration – also includes a marketplace in beta release where you can find a designer for an </a:t>
            </a:r>
            <a:r>
              <a:rPr lang="en-US" dirty="0" err="1" smtClean="0"/>
              <a:t>infographics</a:t>
            </a:r>
            <a:r>
              <a:rPr lang="en-US" dirty="0" smtClean="0"/>
              <a:t> project</a:t>
            </a:r>
          </a:p>
          <a:p>
            <a:pPr>
              <a:defRPr/>
            </a:pPr>
            <a:r>
              <a:rPr lang="en-US" dirty="0" smtClean="0"/>
              <a:t>Cost: $0</a:t>
            </a:r>
          </a:p>
          <a:p>
            <a:pPr>
              <a:defRPr/>
            </a:pPr>
            <a:r>
              <a:rPr lang="en-US" dirty="0" smtClean="0"/>
              <a:t>Recommended by </a:t>
            </a:r>
            <a:r>
              <a:rPr lang="en-US" dirty="0" err="1" smtClean="0"/>
              <a:t>Yelizaveta</a:t>
            </a:r>
            <a:r>
              <a:rPr lang="en-US" dirty="0" smtClean="0"/>
              <a:t> </a:t>
            </a:r>
            <a:r>
              <a:rPr lang="en-US" dirty="0" err="1" smtClean="0"/>
              <a:t>Ruzer</a:t>
            </a:r>
            <a:r>
              <a:rPr lang="en-US" dirty="0" smtClean="0"/>
              <a:t> at Evaluation 2012</a:t>
            </a:r>
          </a:p>
        </p:txBody>
      </p:sp>
      <p:sp>
        <p:nvSpPr>
          <p:cNvPr id="106500" name="Slide Number Placeholder 3"/>
          <p:cNvSpPr>
            <a:spLocks noGrp="1"/>
          </p:cNvSpPr>
          <p:nvPr>
            <p:ph type="sldNum" sz="quarter" idx="5"/>
          </p:nvPr>
        </p:nvSpPr>
        <p:spPr bwMode="auto">
          <a:noFill/>
          <a:ln>
            <a:miter lim="800000"/>
            <a:headEnd/>
            <a:tailEnd/>
          </a:ln>
        </p:spPr>
        <p:txBody>
          <a:bodyPr/>
          <a:lstStyle/>
          <a:p>
            <a:fld id="{4A589311-6CDD-4C2D-9C54-9AC9E4153240}" type="slidenum">
              <a:rPr lang="en-US" smtClean="0">
                <a:cs typeface="Arial" charset="0"/>
              </a:rPr>
              <a:pPr/>
              <a:t>64</a:t>
            </a:fld>
            <a:endParaRPr lang="en-US" smtClean="0">
              <a:cs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4" charset="-128"/>
              </a:rPr>
              <a:t>Except from visual.ly example showing use of the #eval12 hashtag on Twitter during Evaluation 2012. See the full infographic here </a:t>
            </a:r>
            <a:r>
              <a:rPr lang="en-US" smtClean="0">
                <a:ea typeface="ＭＳ Ｐゴシック" pitchFamily="34" charset="-128"/>
                <a:hlinkClick r:id="rId3"/>
              </a:rPr>
              <a:t>ow.ly/eZzFa</a:t>
            </a:r>
            <a:endParaRPr lang="en-US" smtClean="0">
              <a:ea typeface="ＭＳ Ｐゴシック" pitchFamily="34" charset="-128"/>
            </a:endParaRPr>
          </a:p>
          <a:p>
            <a:r>
              <a:rPr lang="en-US" smtClean="0">
                <a:ea typeface="ＭＳ Ｐゴシック" pitchFamily="34" charset="-128"/>
              </a:rPr>
              <a:t>Visual.ly currently has seven default infographics that you can make in a matter of two minutes or fewer – over half are sponsored by corporate brands such as Amstel Light, but the Twitter hashtag example, the twitter showdown (comparing two twitter users example), and facebook insights example are all relatively generic and sponsored by visual.ly itself. Major downsides include that you cannot delve deeper into the data within visual.ly (although other applications let you do so), so it is indeed a snapshot and you have to accept what is given.</a:t>
            </a:r>
          </a:p>
        </p:txBody>
      </p:sp>
      <p:sp>
        <p:nvSpPr>
          <p:cNvPr id="107524" name="Slide Number Placeholder 3"/>
          <p:cNvSpPr>
            <a:spLocks noGrp="1"/>
          </p:cNvSpPr>
          <p:nvPr>
            <p:ph type="sldNum" sz="quarter" idx="5"/>
          </p:nvPr>
        </p:nvSpPr>
        <p:spPr bwMode="auto">
          <a:noFill/>
          <a:ln>
            <a:miter lim="800000"/>
            <a:headEnd/>
            <a:tailEnd/>
          </a:ln>
        </p:spPr>
        <p:txBody>
          <a:bodyPr/>
          <a:lstStyle/>
          <a:p>
            <a:fld id="{FA0DE57E-2D5C-4FDE-8A8C-6EBFC19826C1}" type="slidenum">
              <a:rPr lang="en-US" smtClean="0">
                <a:cs typeface="Arial" charset="0"/>
              </a:rPr>
              <a:pPr/>
              <a:t>65</a:t>
            </a:fld>
            <a:endParaRPr lang="en-US" smtClean="0">
              <a:cs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GIMP</a:t>
            </a:r>
          </a:p>
          <a:p>
            <a:pPr>
              <a:defRPr/>
            </a:pPr>
            <a:r>
              <a:rPr lang="en-US" dirty="0" smtClean="0"/>
              <a:t>URL: </a:t>
            </a:r>
            <a:r>
              <a:rPr lang="en-US" dirty="0" smtClean="0">
                <a:solidFill>
                  <a:schemeClr val="accent2">
                    <a:lumMod val="75000"/>
                  </a:schemeClr>
                </a:solidFill>
                <a:latin typeface="Century Gothic" pitchFamily="34" charset="0"/>
              </a:rPr>
              <a:t>http://www.gimp.org/</a:t>
            </a:r>
            <a:endParaRPr lang="en-US" dirty="0" smtClean="0"/>
          </a:p>
          <a:p>
            <a:pPr>
              <a:defRPr/>
            </a:pPr>
            <a:r>
              <a:rPr lang="en-US" dirty="0" smtClean="0"/>
              <a:t>Use: </a:t>
            </a:r>
            <a:r>
              <a:rPr lang="en-US" dirty="0" err="1" smtClean="0"/>
              <a:t>Opensource</a:t>
            </a:r>
            <a:r>
              <a:rPr lang="en-US" dirty="0" smtClean="0"/>
              <a:t> photo editing, image development, and image type conversion tool</a:t>
            </a:r>
          </a:p>
          <a:p>
            <a:pPr>
              <a:defRPr/>
            </a:pPr>
            <a:r>
              <a:rPr lang="en-US" dirty="0" smtClean="0"/>
              <a:t>Cost: $0</a:t>
            </a:r>
          </a:p>
          <a:p>
            <a:pPr>
              <a:defRPr/>
            </a:pPr>
            <a:r>
              <a:rPr lang="en-US" dirty="0" smtClean="0"/>
              <a:t>Recommended by Elizabeth Oyer at Evaluation 2012</a:t>
            </a:r>
          </a:p>
          <a:p>
            <a:pPr>
              <a:defRPr/>
            </a:pPr>
            <a:endParaRPr lang="en-US" dirty="0"/>
          </a:p>
        </p:txBody>
      </p:sp>
      <p:sp>
        <p:nvSpPr>
          <p:cNvPr id="109572" name="Slide Number Placeholder 3"/>
          <p:cNvSpPr>
            <a:spLocks noGrp="1"/>
          </p:cNvSpPr>
          <p:nvPr>
            <p:ph type="sldNum" sz="quarter" idx="5"/>
          </p:nvPr>
        </p:nvSpPr>
        <p:spPr bwMode="auto">
          <a:noFill/>
          <a:ln>
            <a:miter lim="800000"/>
            <a:headEnd/>
            <a:tailEnd/>
          </a:ln>
        </p:spPr>
        <p:txBody>
          <a:bodyPr/>
          <a:lstStyle/>
          <a:p>
            <a:fld id="{292859B1-B7E4-4B7F-AB35-2EDB54E918D0}" type="slidenum">
              <a:rPr lang="en-US" smtClean="0">
                <a:cs typeface="Arial" charset="0"/>
              </a:rPr>
              <a:pPr/>
              <a:t>66</a:t>
            </a:fld>
            <a:endParaRPr lang="en-US" smtClean="0">
              <a:cs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a:t>
            </a:r>
            <a:r>
              <a:rPr lang="en-US" dirty="0" err="1" smtClean="0"/>
              <a:t>PDFill</a:t>
            </a:r>
            <a:endParaRPr lang="en-US" dirty="0" smtClean="0"/>
          </a:p>
          <a:p>
            <a:pPr>
              <a:defRPr/>
            </a:pPr>
            <a:r>
              <a:rPr lang="en-US" dirty="0" smtClean="0"/>
              <a:t>URL: </a:t>
            </a:r>
            <a:r>
              <a:rPr lang="en-US" dirty="0" smtClean="0">
                <a:solidFill>
                  <a:schemeClr val="accent2">
                    <a:lumMod val="75000"/>
                  </a:schemeClr>
                </a:solidFill>
                <a:latin typeface="Century Gothic" pitchFamily="34" charset="0"/>
              </a:rPr>
              <a:t>http://www.pdfill.com/ (Windows only)</a:t>
            </a:r>
            <a:endParaRPr lang="en-US" dirty="0" smtClean="0"/>
          </a:p>
          <a:p>
            <a:pPr>
              <a:defRPr/>
            </a:pPr>
            <a:r>
              <a:rPr lang="en-US" dirty="0" smtClean="0"/>
              <a:t>Use: Save PDF Forms, Fill PDF Forms, Import and Update PDFs</a:t>
            </a:r>
          </a:p>
          <a:p>
            <a:pPr>
              <a:defRPr/>
            </a:pPr>
            <a:r>
              <a:rPr lang="en-US" dirty="0" smtClean="0"/>
              <a:t>Cost: $20 for Form Editor, but Free Writer and Free great set of PDF tools </a:t>
            </a:r>
          </a:p>
          <a:p>
            <a:pPr>
              <a:defRPr/>
            </a:pPr>
            <a:r>
              <a:rPr lang="en-US" dirty="0" smtClean="0"/>
              <a:t>Recommended by Simon Hearn at Evaluation 2012</a:t>
            </a:r>
          </a:p>
        </p:txBody>
      </p:sp>
      <p:sp>
        <p:nvSpPr>
          <p:cNvPr id="111620" name="Slide Number Placeholder 3"/>
          <p:cNvSpPr>
            <a:spLocks noGrp="1"/>
          </p:cNvSpPr>
          <p:nvPr>
            <p:ph type="sldNum" sz="quarter" idx="5"/>
          </p:nvPr>
        </p:nvSpPr>
        <p:spPr bwMode="auto">
          <a:noFill/>
          <a:ln>
            <a:miter lim="800000"/>
            <a:headEnd/>
            <a:tailEnd/>
          </a:ln>
        </p:spPr>
        <p:txBody>
          <a:bodyPr/>
          <a:lstStyle/>
          <a:p>
            <a:fld id="{07FC1FAA-2CF1-4ED3-A6CD-2D62E61F3960}" type="slidenum">
              <a:rPr lang="en-US" smtClean="0">
                <a:cs typeface="Arial" charset="0"/>
              </a:rPr>
              <a:pPr/>
              <a:t>67</a:t>
            </a:fld>
            <a:endParaRPr lang="en-US" smtClean="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IFTTT (If This</a:t>
            </a:r>
            <a:r>
              <a:rPr lang="en-US" baseline="0" dirty="0" smtClean="0"/>
              <a:t> Then That)</a:t>
            </a:r>
            <a:endParaRPr lang="en-US" dirty="0" smtClean="0"/>
          </a:p>
          <a:p>
            <a:pPr>
              <a:defRPr/>
            </a:pPr>
            <a:r>
              <a:rPr lang="en-US" dirty="0" smtClean="0"/>
              <a:t>URL: </a:t>
            </a:r>
            <a:r>
              <a:rPr lang="en-US" dirty="0" smtClean="0">
                <a:solidFill>
                  <a:schemeClr val="accent2">
                    <a:lumMod val="75000"/>
                  </a:schemeClr>
                </a:solidFill>
                <a:latin typeface="Century Gothic" pitchFamily="34" charset="0"/>
              </a:rPr>
              <a:t>https://ifttt.com/ </a:t>
            </a:r>
            <a:endParaRPr lang="en-US" dirty="0" smtClean="0"/>
          </a:p>
          <a:p>
            <a:pPr>
              <a:defRPr/>
            </a:pPr>
            <a:r>
              <a:rPr lang="en-US" dirty="0" smtClean="0"/>
              <a:t>Use:</a:t>
            </a:r>
            <a:r>
              <a:rPr lang="en-US" baseline="0" dirty="0" smtClean="0"/>
              <a:t> (a) save social media content for analysis, (b) save information for professional development, (c) turn your lights on and off based on your whims!</a:t>
            </a:r>
            <a:endParaRPr lang="en-US" dirty="0" smtClean="0"/>
          </a:p>
          <a:p>
            <a:pPr>
              <a:defRPr/>
            </a:pPr>
            <a:r>
              <a:rPr lang="en-US" dirty="0" smtClean="0"/>
              <a:t>Cost: $0 </a:t>
            </a:r>
          </a:p>
        </p:txBody>
      </p:sp>
      <p:sp>
        <p:nvSpPr>
          <p:cNvPr id="111620" name="Slide Number Placeholder 3"/>
          <p:cNvSpPr>
            <a:spLocks noGrp="1"/>
          </p:cNvSpPr>
          <p:nvPr>
            <p:ph type="sldNum" sz="quarter" idx="5"/>
          </p:nvPr>
        </p:nvSpPr>
        <p:spPr bwMode="auto">
          <a:noFill/>
          <a:ln>
            <a:miter lim="800000"/>
            <a:headEnd/>
            <a:tailEnd/>
          </a:ln>
        </p:spPr>
        <p:txBody>
          <a:bodyPr/>
          <a:lstStyle/>
          <a:p>
            <a:fld id="{07FC1FAA-2CF1-4ED3-A6CD-2D62E61F3960}" type="slidenum">
              <a:rPr lang="en-US" smtClean="0">
                <a:cs typeface="Arial" charset="0"/>
              </a:rPr>
              <a:pPr/>
              <a:t>7</a:t>
            </a:fld>
            <a:endParaRPr lang="en-US" smtClean="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Poll Everywhere</a:t>
            </a:r>
          </a:p>
          <a:p>
            <a:pPr>
              <a:defRPr/>
            </a:pPr>
            <a:r>
              <a:rPr lang="en-US" dirty="0" smtClean="0"/>
              <a:t>URL: </a:t>
            </a:r>
            <a:r>
              <a:rPr lang="en-US" dirty="0" smtClean="0">
                <a:solidFill>
                  <a:schemeClr val="accent2">
                    <a:lumMod val="75000"/>
                  </a:schemeClr>
                </a:solidFill>
                <a:latin typeface="Century Gothic" pitchFamily="34" charset="0"/>
              </a:rPr>
              <a:t>http://www.polleverywhere.com/</a:t>
            </a:r>
            <a:endParaRPr lang="en-US" dirty="0" smtClean="0"/>
          </a:p>
          <a:p>
            <a:pPr>
              <a:defRPr/>
            </a:pPr>
            <a:r>
              <a:rPr lang="en-US" dirty="0" smtClean="0"/>
              <a:t>Use: Poll in Real Time</a:t>
            </a:r>
          </a:p>
          <a:p>
            <a:pPr>
              <a:defRPr/>
            </a:pPr>
            <a:r>
              <a:rPr lang="en-US" dirty="0" smtClean="0"/>
              <a:t>Cost: $0 (for 40 respondents) and up</a:t>
            </a:r>
          </a:p>
          <a:p>
            <a:pPr>
              <a:defRPr/>
            </a:pPr>
            <a:endParaRPr lang="en-US" dirty="0" smtClean="0"/>
          </a:p>
        </p:txBody>
      </p:sp>
      <p:sp>
        <p:nvSpPr>
          <p:cNvPr id="65540" name="Slide Number Placeholder 3"/>
          <p:cNvSpPr>
            <a:spLocks noGrp="1"/>
          </p:cNvSpPr>
          <p:nvPr>
            <p:ph type="sldNum" sz="quarter" idx="5"/>
          </p:nvPr>
        </p:nvSpPr>
        <p:spPr bwMode="auto">
          <a:noFill/>
          <a:ln>
            <a:miter lim="800000"/>
            <a:headEnd/>
            <a:tailEnd/>
          </a:ln>
        </p:spPr>
        <p:txBody>
          <a:bodyPr/>
          <a:lstStyle/>
          <a:p>
            <a:fld id="{4BF11570-D9FA-458E-B825-F08A9C54B0B4}" type="slidenum">
              <a:rPr lang="en-US" smtClean="0">
                <a:cs typeface="Arial" charset="0"/>
              </a:rPr>
              <a:pPr/>
              <a:t>8</a:t>
            </a:fld>
            <a:endParaRPr lang="en-US" smtClean="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Tool: The Listening Resource</a:t>
            </a:r>
          </a:p>
          <a:p>
            <a:pPr>
              <a:defRPr/>
            </a:pPr>
            <a:r>
              <a:rPr lang="en-US" dirty="0" smtClean="0"/>
              <a:t>URL: </a:t>
            </a:r>
            <a:r>
              <a:rPr lang="en-US" dirty="0" smtClean="0">
                <a:solidFill>
                  <a:schemeClr val="accent2">
                    <a:lumMod val="75000"/>
                  </a:schemeClr>
                </a:solidFill>
                <a:latin typeface="Century Gothic" pitchFamily="34" charset="0"/>
              </a:rPr>
              <a:t>http://www.qualitative-researcher.com/blog/ </a:t>
            </a:r>
            <a:endParaRPr lang="en-US" dirty="0" smtClean="0"/>
          </a:p>
          <a:p>
            <a:pPr>
              <a:defRPr/>
            </a:pPr>
            <a:r>
              <a:rPr lang="en-US" dirty="0" smtClean="0"/>
              <a:t>Use:</a:t>
            </a:r>
            <a:r>
              <a:rPr lang="en-US" baseline="0" dirty="0" smtClean="0"/>
              <a:t> Exploration of Qualitative Methods</a:t>
            </a:r>
            <a:endParaRPr lang="en-US" dirty="0" smtClean="0"/>
          </a:p>
          <a:p>
            <a:pPr>
              <a:defRPr/>
            </a:pPr>
            <a:r>
              <a:rPr lang="en-US" dirty="0" smtClean="0"/>
              <a:t>Cost: $0 </a:t>
            </a:r>
          </a:p>
        </p:txBody>
      </p:sp>
      <p:sp>
        <p:nvSpPr>
          <p:cNvPr id="111620" name="Slide Number Placeholder 3"/>
          <p:cNvSpPr>
            <a:spLocks noGrp="1"/>
          </p:cNvSpPr>
          <p:nvPr>
            <p:ph type="sldNum" sz="quarter" idx="5"/>
          </p:nvPr>
        </p:nvSpPr>
        <p:spPr bwMode="auto">
          <a:noFill/>
          <a:ln>
            <a:miter lim="800000"/>
            <a:headEnd/>
            <a:tailEnd/>
          </a:ln>
        </p:spPr>
        <p:txBody>
          <a:bodyPr/>
          <a:lstStyle/>
          <a:p>
            <a:fld id="{07FC1FAA-2CF1-4ED3-A6CD-2D62E61F3960}" type="slidenum">
              <a:rPr lang="en-US" smtClean="0">
                <a:cs typeface="Arial" charset="0"/>
              </a:rPr>
              <a:pPr/>
              <a:t>9</a:t>
            </a:fld>
            <a:endParaRPr 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B728C1-BC9D-4B78-BCA4-7CC241B9413A}" type="datetimeFigureOut">
              <a:rPr lang="en-US"/>
              <a:pPr>
                <a:defRPr/>
              </a:pPr>
              <a:t>6/4/2013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D5C5B4-88DF-4722-8F35-A624178D9F81}"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1F9DA8A-E255-40B5-8A8D-741785255F1B}" type="datetimeFigureOut">
              <a:rPr lang="en-US"/>
              <a:pPr>
                <a:defRPr/>
              </a:pPr>
              <a:t>6/4/2013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410FB3-ED8E-4DCC-87D7-EF1C25D31457}"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4" name="Text Box 25"/>
          <p:cNvSpPr txBox="1">
            <a:spLocks noChangeArrowheads="1"/>
          </p:cNvSpPr>
          <p:nvPr userDrawn="1"/>
        </p:nvSpPr>
        <p:spPr bwMode="auto">
          <a:xfrm>
            <a:off x="8035925" y="8212138"/>
            <a:ext cx="369888" cy="274637"/>
          </a:xfrm>
          <a:prstGeom prst="rect">
            <a:avLst/>
          </a:prstGeom>
          <a:noFill/>
          <a:ln w="9525">
            <a:noFill/>
            <a:miter lim="800000"/>
            <a:headEnd/>
            <a:tailEnd/>
          </a:ln>
          <a:effectLst/>
        </p:spPr>
        <p:txBody>
          <a:bodyPr wrap="none">
            <a:spAutoFit/>
          </a:bodyPr>
          <a:lstStyle/>
          <a:p>
            <a:pPr algn="r">
              <a:defRPr/>
            </a:pPr>
            <a:fld id="{495EFAD0-D3AB-4E01-BDE5-96833C8147AF}" type="slidenum">
              <a:rPr lang="en-US" sz="1200">
                <a:solidFill>
                  <a:srgbClr val="211300"/>
                </a:solidFill>
              </a:rPr>
              <a:pPr algn="r">
                <a:defRPr/>
              </a:pPr>
              <a:t>‹#›</a:t>
            </a:fld>
            <a:endParaRPr lang="en-US" sz="1200">
              <a:solidFill>
                <a:srgbClr val="777777"/>
              </a:solidFill>
            </a:endParaRPr>
          </a:p>
        </p:txBody>
      </p:sp>
      <p:pic>
        <p:nvPicPr>
          <p:cNvPr id="5" name="Picture 30" descr="Master-Title.jpg                                               00061BCEPhil-120                       B42CED25:"/>
          <p:cNvPicPr>
            <a:picLocks noChangeAspect="1" noChangeArrowheads="1"/>
          </p:cNvPicPr>
          <p:nvPr userDrawn="1"/>
        </p:nvPicPr>
        <p:blipFill>
          <a:blip r:embed="rId2" cstate="print"/>
          <a:srcRect/>
          <a:stretch>
            <a:fillRect/>
          </a:stretch>
        </p:blipFill>
        <p:spPr bwMode="auto">
          <a:xfrm>
            <a:off x="0" y="-1588"/>
            <a:ext cx="9145588" cy="6862763"/>
          </a:xfrm>
          <a:prstGeom prst="rect">
            <a:avLst/>
          </a:prstGeom>
          <a:noFill/>
          <a:ln w="9525">
            <a:noFill/>
            <a:miter lim="800000"/>
            <a:headEnd/>
            <a:tailEnd/>
          </a:ln>
        </p:spPr>
      </p:pic>
      <p:sp>
        <p:nvSpPr>
          <p:cNvPr id="457759" name="Rectangle 31"/>
          <p:cNvSpPr>
            <a:spLocks noGrp="1" noChangeArrowheads="1"/>
          </p:cNvSpPr>
          <p:nvPr>
            <p:ph type="ctrTitle"/>
          </p:nvPr>
        </p:nvSpPr>
        <p:spPr>
          <a:xfrm>
            <a:off x="5116513" y="3198813"/>
            <a:ext cx="3116262" cy="920750"/>
          </a:xfrm>
          <a:effectLst/>
        </p:spPr>
        <p:txBody>
          <a:bodyPr anchor="t"/>
          <a:lstStyle>
            <a:lvl1pPr>
              <a:defRPr>
                <a:solidFill>
                  <a:schemeClr val="accent1"/>
                </a:solidFill>
                <a:effectLst>
                  <a:outerShdw blurRad="38100" dist="38100" dir="2700000" algn="tl">
                    <a:srgbClr val="C0C0C0"/>
                  </a:outerShdw>
                </a:effectLst>
              </a:defRPr>
            </a:lvl1pPr>
          </a:lstStyle>
          <a:p>
            <a:r>
              <a:rPr lang="en-US"/>
              <a:t>Click to edit Master title style</a:t>
            </a:r>
          </a:p>
        </p:txBody>
      </p:sp>
      <p:sp>
        <p:nvSpPr>
          <p:cNvPr id="457760" name="Rectangle 32"/>
          <p:cNvSpPr>
            <a:spLocks noGrp="1" noChangeArrowheads="1"/>
          </p:cNvSpPr>
          <p:nvPr>
            <p:ph type="subTitle" idx="1"/>
          </p:nvPr>
        </p:nvSpPr>
        <p:spPr>
          <a:xfrm>
            <a:off x="5121275" y="4837113"/>
            <a:ext cx="3198813" cy="698500"/>
          </a:xfrm>
        </p:spPr>
        <p:txBody>
          <a:bodyPr/>
          <a:lstStyle>
            <a:lvl1pPr marL="0" indent="0">
              <a:buFont typeface="Wingdings" pitchFamily="2" charset="2"/>
              <a:buNone/>
              <a:defRPr sz="1900"/>
            </a:lvl1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E189DC3-EE24-4B6F-B590-E39DFA5AE5E4}" type="datetimeFigureOut">
              <a:rPr lang="en-US"/>
              <a:pPr>
                <a:defRPr/>
              </a:pPr>
              <a:t>6/4/2013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D8BD2B-B987-4682-B952-823B3DB9A93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4CF1116-6A0E-44F5-96CF-0AECDD7F3F95}" type="datetimeFigureOut">
              <a:rPr lang="en-US"/>
              <a:pPr>
                <a:defRPr/>
              </a:pPr>
              <a:t>6/4/2013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76B2648-F590-4DCC-B7C7-AFC64881066D}"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82C1B17-1D36-42E0-AE4A-B81F8C06D4C4}" type="datetimeFigureOut">
              <a:rPr lang="en-US"/>
              <a:pPr>
                <a:defRPr/>
              </a:pPr>
              <a:t>6/4/2013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C30EB78-F1C8-447B-BFE7-7E721944F876}"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995A85C-E806-4EF5-9D15-3D22400EB25C}" type="datetimeFigureOut">
              <a:rPr lang="en-US"/>
              <a:pPr>
                <a:defRPr/>
              </a:pPr>
              <a:t>6/4/2013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92E43B0-E4E3-4D5F-96C8-7576C962487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8D6A1B9-5031-4F66-B2D4-80D629677292}" type="datetimeFigureOut">
              <a:rPr lang="en-US"/>
              <a:pPr>
                <a:defRPr/>
              </a:pPr>
              <a:t>6/4/2013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8517F99-F925-4ED5-86D5-BA2DD6B4CEC7}"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FF91D4-88EA-480B-9C19-3579FF85D960}" type="datetimeFigureOut">
              <a:rPr lang="en-US"/>
              <a:pPr>
                <a:defRPr/>
              </a:pPr>
              <a:t>6/4/2013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206229-BCF3-4F15-8ED1-14C41AD32B3F}"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6F0131-346E-4448-AE03-3BC110E0C4C2}" type="datetimeFigureOut">
              <a:rPr lang="en-US"/>
              <a:pPr>
                <a:defRPr/>
              </a:pPr>
              <a:t>6/4/2013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6890A3-0BDF-4ACF-824E-B7ED3A27CEE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a:defRPr/>
            </a:pPr>
            <a:fld id="{79FF2A0A-6F44-4F0E-8531-8CCF68578EDE}" type="datetimeFigureOut">
              <a:rPr lang="en-US"/>
              <a:pPr>
                <a:defRPr/>
              </a:pPr>
              <a:t>6/4/2013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a:defRPr/>
            </a:pPr>
            <a:fld id="{AE173643-71D2-41A5-ABEA-70DA85EB8C1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8"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officetimeline.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officetimeline.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www.says-it.com/sea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officetimeline.com/"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officetimeline.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http://www.says-it.com/sea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http://www.says-it.com/seal/"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www.officetimeline.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www.officetimeline.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www.officetimeline.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www.officetimeline.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www.officetimeline.com/" TargetMode="External"/></Relationships>
</file>

<file path=ppt/slides/_rels/slide37.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9" Type="http://schemas.openxmlformats.org/officeDocument/2006/relationships/tags" Target="../tags/tag40.xml"/><Relationship Id="rId3" Type="http://schemas.openxmlformats.org/officeDocument/2006/relationships/tags" Target="../tags/tag4.xml"/><Relationship Id="rId21" Type="http://schemas.openxmlformats.org/officeDocument/2006/relationships/tags" Target="../tags/tag22.xml"/><Relationship Id="rId34" Type="http://schemas.openxmlformats.org/officeDocument/2006/relationships/tags" Target="../tags/tag35.xml"/><Relationship Id="rId42" Type="http://schemas.openxmlformats.org/officeDocument/2006/relationships/tags" Target="../tags/tag43.xml"/><Relationship Id="rId47" Type="http://schemas.openxmlformats.org/officeDocument/2006/relationships/tags" Target="../tags/tag48.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tags" Target="../tags/tag34.xml"/><Relationship Id="rId38" Type="http://schemas.openxmlformats.org/officeDocument/2006/relationships/tags" Target="../tags/tag39.xml"/><Relationship Id="rId46" Type="http://schemas.openxmlformats.org/officeDocument/2006/relationships/tags" Target="../tags/tag47.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tags" Target="../tags/tag30.xml"/><Relationship Id="rId41" Type="http://schemas.openxmlformats.org/officeDocument/2006/relationships/tags" Target="../tags/tag42.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tags" Target="../tags/tag33.xml"/><Relationship Id="rId37" Type="http://schemas.openxmlformats.org/officeDocument/2006/relationships/tags" Target="../tags/tag38.xml"/><Relationship Id="rId40" Type="http://schemas.openxmlformats.org/officeDocument/2006/relationships/tags" Target="../tags/tag41.xml"/><Relationship Id="rId45" Type="http://schemas.openxmlformats.org/officeDocument/2006/relationships/tags" Target="../tags/tag46.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36" Type="http://schemas.openxmlformats.org/officeDocument/2006/relationships/tags" Target="../tags/tag37.xml"/><Relationship Id="rId49" Type="http://schemas.openxmlformats.org/officeDocument/2006/relationships/hyperlink" Target="http://www.officetimeline.com/" TargetMode="External"/><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tags" Target="../tags/tag32.xml"/><Relationship Id="rId44" Type="http://schemas.openxmlformats.org/officeDocument/2006/relationships/tags" Target="../tags/tag45.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tags" Target="../tags/tag31.xml"/><Relationship Id="rId35" Type="http://schemas.openxmlformats.org/officeDocument/2006/relationships/tags" Target="../tags/tag36.xml"/><Relationship Id="rId43" Type="http://schemas.openxmlformats.org/officeDocument/2006/relationships/tags" Target="../tags/tag44.xml"/><Relationship Id="rId48" Type="http://schemas.openxmlformats.org/officeDocument/2006/relationships/slideLayout" Target="../slideLayouts/slideLayout6.xml"/><Relationship Id="rId8" Type="http://schemas.openxmlformats.org/officeDocument/2006/relationships/tags" Target="../tags/tag9.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www.officetimeline.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www.officetimeline.co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www.officetimeline.co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www.officetimeline.com/"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www.officetimeline.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www.officetimeline.com/"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www.officetimeline.com/"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hyperlink" Target="http://www.officetimeline.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www.officetimeline.com/"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www.officetimeline.com/"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hyperlink" Target="http://www.officetimeline.com/"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www.officetimeline.com/"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www.officetimeline.com/"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hyperlink" Target="http://www.officetimeline.com/"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www.gimp.org/develop/" TargetMode="External"/><Relationship Id="rId13" Type="http://schemas.openxmlformats.org/officeDocument/2006/relationships/hyperlink" Target="http://www.gimp.org/tutorials/Blur_Overlays/" TargetMode="External"/><Relationship Id="rId3" Type="http://schemas.openxmlformats.org/officeDocument/2006/relationships/hyperlink" Target="http://www.gimp.org/" TargetMode="External"/><Relationship Id="rId7" Type="http://schemas.openxmlformats.org/officeDocument/2006/relationships/hyperlink" Target="http://www.gimp.org/docs/" TargetMode="External"/><Relationship Id="rId12" Type="http://schemas.openxmlformats.org/officeDocument/2006/relationships/hyperlink" Target="http://www.gimp.org/release-notes/gimp-2.8.html" TargetMode="External"/><Relationship Id="rId2" Type="http://schemas.openxmlformats.org/officeDocument/2006/relationships/notesSlide" Target="../notesSlides/notesSlide64.xml"/><Relationship Id="rId16"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hyperlink" Target="http://www.gimp.org/downloads/" TargetMode="External"/><Relationship Id="rId11" Type="http://schemas.openxmlformats.org/officeDocument/2006/relationships/hyperlink" Target="http://www.gimp.org/donating/" TargetMode="External"/><Relationship Id="rId5" Type="http://schemas.openxmlformats.org/officeDocument/2006/relationships/hyperlink" Target="http://www.gimp.org/features/" TargetMode="External"/><Relationship Id="rId15" Type="http://schemas.openxmlformats.org/officeDocument/2006/relationships/hyperlink" Target="http://www.gimp.org/about/introduction.html" TargetMode="External"/><Relationship Id="rId10" Type="http://schemas.openxmlformats.org/officeDocument/2006/relationships/hyperlink" Target="http://developer.gimp.org/" TargetMode="External"/><Relationship Id="rId4" Type="http://schemas.openxmlformats.org/officeDocument/2006/relationships/hyperlink" Target="http://www.gimp.org/screenshots/" TargetMode="External"/><Relationship Id="rId9" Type="http://schemas.openxmlformats.org/officeDocument/2006/relationships/hyperlink" Target="http://registry.gimp.org/" TargetMode="External"/><Relationship Id="rId14" Type="http://schemas.openxmlformats.org/officeDocument/2006/relationships/hyperlink" Target="http://www.gimp.org/tutorials/Draw_A_Paint_Brush/"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hyperlink" Target="http://www.officetimeline.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officetimeline.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idx="4294967295"/>
          </p:nvPr>
        </p:nvSpPr>
        <p:spPr>
          <a:xfrm>
            <a:off x="1219200" y="358775"/>
            <a:ext cx="9144000" cy="1470025"/>
          </a:xfrm>
        </p:spPr>
        <p:txBody>
          <a:bodyPr/>
          <a:lstStyle/>
          <a:p>
            <a:pPr algn="l"/>
            <a:r>
              <a:rPr lang="en-US" sz="3000" dirty="0" smtClean="0">
                <a:latin typeface="Century Gothic" pitchFamily="34" charset="0"/>
                <a:ea typeface="ＭＳ Ｐゴシック" pitchFamily="34" charset="-128"/>
                <a:cs typeface="Arial" charset="0"/>
              </a:rPr>
              <a:t>25+ Low-cost, No-cost Tech Tools for </a:t>
            </a:r>
            <a:br>
              <a:rPr lang="en-US" sz="3000" dirty="0" smtClean="0">
                <a:latin typeface="Century Gothic" pitchFamily="34" charset="0"/>
                <a:ea typeface="ＭＳ Ｐゴシック" pitchFamily="34" charset="-128"/>
                <a:cs typeface="Arial" charset="0"/>
              </a:rPr>
            </a:br>
            <a:r>
              <a:rPr lang="en-US" sz="3000" dirty="0" smtClean="0">
                <a:latin typeface="Century Gothic" pitchFamily="34" charset="0"/>
                <a:ea typeface="ＭＳ Ｐゴシック" pitchFamily="34" charset="-128"/>
                <a:cs typeface="Arial" charset="0"/>
              </a:rPr>
              <a:t>Evaluators</a:t>
            </a:r>
          </a:p>
        </p:txBody>
      </p:sp>
      <p:sp>
        <p:nvSpPr>
          <p:cNvPr id="14" name="Rectangle 13"/>
          <p:cNvSpPr/>
          <p:nvPr/>
        </p:nvSpPr>
        <p:spPr>
          <a:xfrm>
            <a:off x="0" y="1752600"/>
            <a:ext cx="9144000" cy="3352800"/>
          </a:xfrm>
          <a:prstGeom prst="rect">
            <a:avLst/>
          </a:prstGeom>
          <a:solidFill>
            <a:srgbClr val="9900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0" dirty="0">
                <a:latin typeface="Bernard MT Condensed" pitchFamily="18" charset="0"/>
              </a:rPr>
              <a:t>FREE! </a:t>
            </a:r>
          </a:p>
          <a:p>
            <a:pPr algn="ctr">
              <a:defRPr/>
            </a:pPr>
            <a:r>
              <a:rPr lang="en-US" dirty="0"/>
              <a:t>(mostly)</a:t>
            </a:r>
          </a:p>
        </p:txBody>
      </p:sp>
      <p:sp>
        <p:nvSpPr>
          <p:cNvPr id="5124" name="TextBox 20"/>
          <p:cNvSpPr txBox="1">
            <a:spLocks noChangeArrowheads="1"/>
          </p:cNvSpPr>
          <p:nvPr/>
        </p:nvSpPr>
        <p:spPr bwMode="auto">
          <a:xfrm>
            <a:off x="5791200" y="5410200"/>
            <a:ext cx="3084499" cy="1015663"/>
          </a:xfrm>
          <a:prstGeom prst="rect">
            <a:avLst/>
          </a:prstGeom>
          <a:noFill/>
          <a:ln w="9525">
            <a:noFill/>
            <a:miter lim="800000"/>
            <a:headEnd/>
            <a:tailEnd/>
          </a:ln>
        </p:spPr>
        <p:txBody>
          <a:bodyPr wrap="none">
            <a:spAutoFit/>
          </a:bodyPr>
          <a:lstStyle/>
          <a:p>
            <a:pPr algn="r"/>
            <a:r>
              <a:rPr lang="en-US" sz="3000" b="1" dirty="0" smtClean="0">
                <a:solidFill>
                  <a:srgbClr val="990033"/>
                </a:solidFill>
                <a:latin typeface="Century Gothic" pitchFamily="34" charset="0"/>
              </a:rPr>
              <a:t>Susan Kistler</a:t>
            </a:r>
          </a:p>
          <a:p>
            <a:pPr algn="r"/>
            <a:r>
              <a:rPr lang="en-US" sz="3000" dirty="0" smtClean="0">
                <a:latin typeface="Century Gothic" pitchFamily="34" charset="0"/>
              </a:rPr>
              <a:t>iMeasureMedia</a:t>
            </a:r>
            <a:endParaRPr lang="en-US" sz="3000" dirty="0">
              <a:latin typeface="Century Gothic"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srcRect/>
          <a:stretch>
            <a:fillRect/>
          </a:stretch>
        </p:blipFill>
        <p:spPr bwMode="auto">
          <a:xfrm>
            <a:off x="0" y="0"/>
            <a:ext cx="9144000" cy="6349787"/>
          </a:xfrm>
          <a:prstGeom prst="rect">
            <a:avLst/>
          </a:prstGeom>
          <a:noFill/>
          <a:ln w="9525">
            <a:noFill/>
            <a:miter lim="800000"/>
            <a:headEnd/>
            <a:tailEnd/>
          </a:ln>
        </p:spPr>
      </p:pic>
      <p:sp>
        <p:nvSpPr>
          <p:cNvPr id="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4"/>
              </a:rPr>
              <a:t>http://www.officetimeline.com/</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sp>
        <p:nvSpPr>
          <p:cNvPr id="9" name="Rectangle 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51205"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dirty="0" smtClean="0">
                <a:solidFill>
                  <a:schemeClr val="bg1"/>
                </a:solidFill>
              </a:rPr>
              <a:t>Skype</a:t>
            </a:r>
            <a:endParaRPr lang="en-US" sz="3600" b="1" dirty="0">
              <a:solidFill>
                <a:schemeClr val="bg1"/>
              </a:solidFill>
            </a:endParaRPr>
          </a:p>
        </p:txBody>
      </p:sp>
      <p:sp>
        <p:nvSpPr>
          <p:cNvPr id="11" name="Oval 1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51209" name="TextBox 16"/>
          <p:cNvSpPr txBox="1">
            <a:spLocks noChangeArrowheads="1"/>
          </p:cNvSpPr>
          <p:nvPr/>
        </p:nvSpPr>
        <p:spPr bwMode="auto">
          <a:xfrm>
            <a:off x="7848600" y="50800"/>
            <a:ext cx="1210588"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05</a:t>
            </a:r>
            <a:endParaRPr lang="en-US" sz="6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b="6467"/>
          <a:stretch>
            <a:fillRect/>
          </a:stretch>
        </p:blipFill>
        <p:spPr bwMode="auto">
          <a:xfrm>
            <a:off x="0" y="0"/>
            <a:ext cx="9144000" cy="6553200"/>
          </a:xfrm>
          <a:prstGeom prst="rect">
            <a:avLst/>
          </a:prstGeom>
          <a:noFill/>
          <a:ln w="9525">
            <a:noFill/>
            <a:miter lim="800000"/>
            <a:headEnd/>
            <a:tailEnd/>
          </a:ln>
        </p:spPr>
      </p:pic>
      <p:sp>
        <p:nvSpPr>
          <p:cNvPr id="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4"/>
              </a:rPr>
              <a:t>http://www.officetimeline.com/</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sp>
        <p:nvSpPr>
          <p:cNvPr id="9" name="Rectangle 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1" name="Oval 1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33800"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Evaer</a:t>
            </a:r>
          </a:p>
        </p:txBody>
      </p:sp>
      <p:sp>
        <p:nvSpPr>
          <p:cNvPr id="33801" name="TextBox 16"/>
          <p:cNvSpPr txBox="1">
            <a:spLocks noChangeArrowheads="1"/>
          </p:cNvSpPr>
          <p:nvPr/>
        </p:nvSpPr>
        <p:spPr bwMode="auto">
          <a:xfrm>
            <a:off x="7848600" y="50800"/>
            <a:ext cx="1210588"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06</a:t>
            </a:r>
            <a:endParaRPr lang="en-US" sz="6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7" name="Picture 3"/>
          <p:cNvPicPr>
            <a:picLocks noChangeAspect="1" noChangeArrowheads="1"/>
          </p:cNvPicPr>
          <p:nvPr/>
        </p:nvPicPr>
        <p:blipFill>
          <a:blip r:embed="rId3" cstate="print"/>
          <a:srcRect/>
          <a:stretch>
            <a:fillRect/>
          </a:stretch>
        </p:blipFill>
        <p:spPr bwMode="auto">
          <a:xfrm>
            <a:off x="0" y="1"/>
            <a:ext cx="9144000" cy="5879630"/>
          </a:xfrm>
          <a:prstGeom prst="rect">
            <a:avLst/>
          </a:prstGeom>
          <a:noFill/>
          <a:ln w="9525">
            <a:noFill/>
            <a:miter lim="800000"/>
            <a:headEnd/>
            <a:tailEnd/>
          </a:ln>
        </p:spPr>
      </p:pic>
      <p:sp>
        <p:nvSpPr>
          <p:cNvPr id="1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4"/>
              </a:rPr>
              <a:t>http://www.says-it.com/seal/</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sp>
        <p:nvSpPr>
          <p:cNvPr id="7" name="Rectangle 6"/>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2293" name="TextBox 7"/>
          <p:cNvSpPr txBox="1">
            <a:spLocks noChangeArrowheads="1"/>
          </p:cNvSpPr>
          <p:nvPr/>
        </p:nvSpPr>
        <p:spPr bwMode="auto">
          <a:xfrm>
            <a:off x="381000" y="6019800"/>
            <a:ext cx="6248400" cy="646331"/>
          </a:xfrm>
          <a:prstGeom prst="rect">
            <a:avLst/>
          </a:prstGeom>
          <a:noFill/>
          <a:ln w="9525">
            <a:noFill/>
            <a:miter lim="800000"/>
            <a:headEnd/>
            <a:tailEnd/>
          </a:ln>
        </p:spPr>
        <p:txBody>
          <a:bodyPr wrap="square">
            <a:spAutoFit/>
          </a:bodyPr>
          <a:lstStyle/>
          <a:p>
            <a:r>
              <a:rPr lang="en-US" sz="3600" dirty="0" err="1" smtClean="0">
                <a:solidFill>
                  <a:schemeClr val="bg1"/>
                </a:solidFill>
              </a:rPr>
              <a:t>Padlet</a:t>
            </a:r>
            <a:r>
              <a:rPr lang="en-US" sz="3600" dirty="0" smtClean="0">
                <a:solidFill>
                  <a:schemeClr val="bg1"/>
                </a:solidFill>
              </a:rPr>
              <a:t> (was Wall Wisher)</a:t>
            </a:r>
            <a:endParaRPr lang="en-US" sz="3600" dirty="0">
              <a:solidFill>
                <a:schemeClr val="bg1"/>
              </a:solidFill>
            </a:endParaRPr>
          </a:p>
        </p:txBody>
      </p:sp>
      <p:sp>
        <p:nvSpPr>
          <p:cNvPr id="11" name="Oval 1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12297" name="TextBox 16"/>
          <p:cNvSpPr txBox="1">
            <a:spLocks noChangeArrowheads="1"/>
          </p:cNvSpPr>
          <p:nvPr/>
        </p:nvSpPr>
        <p:spPr bwMode="auto">
          <a:xfrm>
            <a:off x="7848600" y="50800"/>
            <a:ext cx="1210588"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07</a:t>
            </a:r>
            <a:endParaRPr lang="en-US" sz="6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cdn.wallwisher.net/snap/aea365"/>
          <p:cNvPicPr>
            <a:picLocks noChangeAspect="1" noChangeArrowheads="1"/>
          </p:cNvPicPr>
          <p:nvPr/>
        </p:nvPicPr>
        <p:blipFill>
          <a:blip r:embed="rId3" cstate="print"/>
          <a:srcRect b="26808"/>
          <a:stretch>
            <a:fillRect/>
          </a:stretch>
        </p:blipFill>
        <p:spPr bwMode="auto">
          <a:xfrm>
            <a:off x="0" y="0"/>
            <a:ext cx="9144000" cy="6324600"/>
          </a:xfrm>
          <a:prstGeom prst="rect">
            <a:avLst/>
          </a:prstGeom>
          <a:noFill/>
          <a:ln w="9525">
            <a:noFill/>
            <a:miter lim="800000"/>
            <a:headEnd/>
            <a:tailEnd/>
          </a:ln>
        </p:spPr>
      </p:pic>
      <p:sp>
        <p:nvSpPr>
          <p:cNvPr id="5" name="Rectangle 4"/>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3316" name="TextBox 7"/>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dirty="0" err="1" smtClean="0">
                <a:solidFill>
                  <a:schemeClr val="bg1"/>
                </a:solidFill>
              </a:rPr>
              <a:t>Padlet</a:t>
            </a:r>
            <a:r>
              <a:rPr lang="en-US" sz="3600" dirty="0" smtClean="0">
                <a:solidFill>
                  <a:schemeClr val="bg1"/>
                </a:solidFill>
              </a:rPr>
              <a:t> example </a:t>
            </a:r>
            <a:r>
              <a:rPr lang="en-US" sz="3600" dirty="0">
                <a:solidFill>
                  <a:schemeClr val="bg1"/>
                </a:solidFill>
              </a:rPr>
              <a:t>(non-interactive)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cstate="print"/>
          <a:srcRect/>
          <a:stretch>
            <a:fillRect/>
          </a:stretch>
        </p:blipFill>
        <p:spPr bwMode="auto">
          <a:xfrm>
            <a:off x="0" y="0"/>
            <a:ext cx="9144000" cy="6076950"/>
          </a:xfrm>
          <a:prstGeom prst="rect">
            <a:avLst/>
          </a:prstGeom>
          <a:noFill/>
          <a:ln w="9525">
            <a:noFill/>
            <a:miter lim="800000"/>
            <a:headEnd/>
            <a:tailEnd/>
          </a:ln>
        </p:spPr>
      </p:pic>
      <p:sp>
        <p:nvSpPr>
          <p:cNvPr id="5" name="Rectangle 4"/>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55300"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Photosynth</a:t>
            </a:r>
          </a:p>
        </p:txBody>
      </p:sp>
      <p:sp>
        <p:nvSpPr>
          <p:cNvPr id="7" name="Oval 6"/>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55304" name="TextBox 16"/>
          <p:cNvSpPr txBox="1">
            <a:spLocks noChangeArrowheads="1"/>
          </p:cNvSpPr>
          <p:nvPr/>
        </p:nvSpPr>
        <p:spPr bwMode="auto">
          <a:xfrm>
            <a:off x="7848600" y="50800"/>
            <a:ext cx="1210588"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08</a:t>
            </a:r>
            <a:endParaRPr lang="en-US" sz="6000" b="1" dirty="0">
              <a:solidFill>
                <a:schemeClr val="bg1"/>
              </a:solidFill>
              <a:latin typeface="Arial Black"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3" cstate="print"/>
          <a:srcRect/>
          <a:stretch>
            <a:fillRect/>
          </a:stretch>
        </p:blipFill>
        <p:spPr bwMode="auto">
          <a:xfrm>
            <a:off x="0" y="0"/>
            <a:ext cx="9144000" cy="6757421"/>
          </a:xfrm>
          <a:prstGeom prst="rect">
            <a:avLst/>
          </a:prstGeom>
          <a:noFill/>
          <a:ln w="9525">
            <a:noFill/>
            <a:miter lim="800000"/>
            <a:headEnd/>
            <a:tailEnd/>
          </a:ln>
        </p:spPr>
      </p:pic>
      <p:sp>
        <p:nvSpPr>
          <p:cNvPr id="6" name="Rectangle 5"/>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45060" name="TextBox 6"/>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dirty="0" err="1" smtClean="0">
                <a:solidFill>
                  <a:schemeClr val="bg1"/>
                </a:solidFill>
              </a:rPr>
              <a:t>BetterEvaluation</a:t>
            </a:r>
            <a:endParaRPr lang="en-US" sz="3600" b="1" dirty="0">
              <a:solidFill>
                <a:schemeClr val="bg1"/>
              </a:solidFill>
            </a:endParaRPr>
          </a:p>
        </p:txBody>
      </p:sp>
      <p:sp>
        <p:nvSpPr>
          <p:cNvPr id="8" name="Oval 7"/>
          <p:cNvSpPr/>
          <p:nvPr/>
        </p:nvSpPr>
        <p:spPr>
          <a:xfrm>
            <a:off x="7620000" y="-762000"/>
            <a:ext cx="2057400" cy="2133600"/>
          </a:xfrm>
          <a:prstGeom prst="ellipse">
            <a:avLst/>
          </a:prstGeom>
          <a:solidFill>
            <a:srgbClr val="FFC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45064" name="TextBox 16"/>
          <p:cNvSpPr txBox="1">
            <a:spLocks noChangeArrowheads="1"/>
          </p:cNvSpPr>
          <p:nvPr/>
        </p:nvSpPr>
        <p:spPr bwMode="auto">
          <a:xfrm>
            <a:off x="7932439" y="-12700"/>
            <a:ext cx="1210588" cy="1323439"/>
          </a:xfrm>
          <a:prstGeom prst="rect">
            <a:avLst/>
          </a:prstGeom>
          <a:noFill/>
          <a:ln w="9525">
            <a:noFill/>
            <a:miter lim="800000"/>
            <a:headEnd/>
            <a:tailEnd/>
          </a:ln>
        </p:spPr>
        <p:txBody>
          <a:bodyPr wrap="none">
            <a:spAutoFit/>
          </a:bodyPr>
          <a:lstStyle/>
          <a:p>
            <a:r>
              <a:rPr lang="en-US" sz="8000" b="1" dirty="0" smtClean="0">
                <a:solidFill>
                  <a:schemeClr val="bg1"/>
                </a:solidFill>
                <a:latin typeface="Arial Black" pitchFamily="34" charset="0"/>
              </a:rPr>
              <a:t>W</a:t>
            </a:r>
            <a:endParaRPr lang="en-US" sz="8000" b="1" dirty="0">
              <a:solidFill>
                <a:schemeClr val="bg1"/>
              </a:solidFill>
              <a:latin typeface="Arial Black"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752600"/>
            <a:ext cx="9144000" cy="3352800"/>
          </a:xfrm>
          <a:prstGeom prst="rect">
            <a:avLst/>
          </a:prstGeom>
          <a:solidFill>
            <a:srgbClr val="9900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0" dirty="0">
                <a:latin typeface="Bernard MT Condensed" pitchFamily="18" charset="0"/>
              </a:rPr>
              <a:t>Text and Color</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3" cstate="print"/>
          <a:srcRect/>
          <a:stretch>
            <a:fillRect/>
          </a:stretch>
        </p:blipFill>
        <p:spPr bwMode="auto">
          <a:xfrm>
            <a:off x="0" y="152400"/>
            <a:ext cx="9144000" cy="5567363"/>
          </a:xfrm>
          <a:prstGeom prst="rect">
            <a:avLst/>
          </a:prstGeom>
          <a:noFill/>
          <a:ln w="9525">
            <a:noFill/>
            <a:miter lim="800000"/>
            <a:headEnd/>
            <a:tailEnd/>
          </a:ln>
        </p:spPr>
      </p:pic>
      <p:sp>
        <p:nvSpPr>
          <p:cNvPr id="5" name="Rectangle 4"/>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 name="Oval 5"/>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15367" name="TextBox 16"/>
          <p:cNvSpPr txBox="1">
            <a:spLocks noChangeArrowheads="1"/>
          </p:cNvSpPr>
          <p:nvPr/>
        </p:nvSpPr>
        <p:spPr bwMode="auto">
          <a:xfrm>
            <a:off x="7848600" y="50800"/>
            <a:ext cx="1210588"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09</a:t>
            </a:r>
            <a:endParaRPr lang="en-US" sz="6000" b="1" dirty="0">
              <a:solidFill>
                <a:schemeClr val="bg1"/>
              </a:solidFill>
              <a:latin typeface="Arial Black" pitchFamily="34" charset="0"/>
            </a:endParaRPr>
          </a:p>
        </p:txBody>
      </p:sp>
      <p:sp>
        <p:nvSpPr>
          <p:cNvPr id="15368"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wordmark.it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0" y="52388"/>
            <a:ext cx="9144000" cy="6443662"/>
          </a:xfrm>
          <a:prstGeom prst="rect">
            <a:avLst/>
          </a:prstGeom>
          <a:noFill/>
          <a:ln w="9525">
            <a:noFill/>
            <a:miter lim="800000"/>
            <a:headEnd/>
            <a:tailEnd/>
          </a:ln>
        </p:spPr>
      </p:pic>
      <p:sp>
        <p:nvSpPr>
          <p:cNvPr id="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4"/>
              </a:rPr>
              <a:t>http://www.officetimeline.com/</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sp>
        <p:nvSpPr>
          <p:cNvPr id="9" name="Rectangle 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6389"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Tagxedo</a:t>
            </a:r>
          </a:p>
        </p:txBody>
      </p:sp>
      <p:sp>
        <p:nvSpPr>
          <p:cNvPr id="11" name="Oval 1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16393" name="TextBox 16"/>
          <p:cNvSpPr txBox="1">
            <a:spLocks noChangeArrowheads="1"/>
          </p:cNvSpPr>
          <p:nvPr/>
        </p:nvSpPr>
        <p:spPr bwMode="auto">
          <a:xfrm>
            <a:off x="7848600" y="50800"/>
            <a:ext cx="1210588"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10</a:t>
            </a:r>
            <a:endParaRPr lang="en-US" sz="6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3"/>
              </a:rPr>
              <a:t>http://www.officetimeline.com/</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sp>
        <p:nvSpPr>
          <p:cNvPr id="9" name="Rectangle 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7412"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Tagxedo example</a:t>
            </a:r>
          </a:p>
        </p:txBody>
      </p:sp>
      <p:pic>
        <p:nvPicPr>
          <p:cNvPr id="17413" name="Picture 2" descr="http://higherlogicdownload.s3.amazonaws.com/EVAL/9410fd32-5b53-47fc-b192-9fd412dc02d9/UploadedImages/principles.logo.cloud.jpg"/>
          <p:cNvPicPr>
            <a:picLocks noChangeAspect="1" noChangeArrowheads="1"/>
          </p:cNvPicPr>
          <p:nvPr/>
        </p:nvPicPr>
        <p:blipFill>
          <a:blip r:embed="rId4" cstate="print"/>
          <a:srcRect/>
          <a:stretch>
            <a:fillRect/>
          </a:stretch>
        </p:blipFill>
        <p:spPr bwMode="auto">
          <a:xfrm>
            <a:off x="2209800" y="457200"/>
            <a:ext cx="4724400" cy="4748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228600"/>
            <a:ext cx="5029200" cy="6191250"/>
          </a:xfrm>
          <a:prstGeom prst="rect">
            <a:avLst/>
          </a:prstGeom>
          <a:noFill/>
          <a:ln w="9525">
            <a:noFill/>
            <a:miter lim="800000"/>
            <a:headEnd/>
            <a:tailEnd/>
          </a:ln>
        </p:spPr>
      </p:pic>
      <p:pic>
        <p:nvPicPr>
          <p:cNvPr id="44034" name="Picture 2" descr="Hat fez icon"/>
          <p:cNvPicPr>
            <a:picLocks noChangeAspect="1" noChangeArrowheads="1"/>
          </p:cNvPicPr>
          <p:nvPr/>
        </p:nvPicPr>
        <p:blipFill>
          <a:blip r:embed="rId4" cstate="print"/>
          <a:srcRect/>
          <a:stretch>
            <a:fillRect/>
          </a:stretch>
        </p:blipFill>
        <p:spPr bwMode="auto">
          <a:xfrm rot="720000">
            <a:off x="1908175" y="155575"/>
            <a:ext cx="1670050" cy="1670050"/>
          </a:xfrm>
          <a:prstGeom prst="rect">
            <a:avLst/>
          </a:prstGeom>
          <a:noFill/>
          <a:ln w="9525">
            <a:noFill/>
            <a:miter lim="800000"/>
            <a:headEnd/>
            <a:tailEnd/>
          </a:ln>
        </p:spPr>
      </p:pic>
      <p:pic>
        <p:nvPicPr>
          <p:cNvPr id="44038" name="Picture 6" descr="Hat straw derby icon"/>
          <p:cNvPicPr>
            <a:picLocks noChangeAspect="1" noChangeArrowheads="1"/>
          </p:cNvPicPr>
          <p:nvPr/>
        </p:nvPicPr>
        <p:blipFill>
          <a:blip r:embed="rId5" cstate="print"/>
          <a:srcRect/>
          <a:stretch>
            <a:fillRect/>
          </a:stretch>
        </p:blipFill>
        <p:spPr bwMode="auto">
          <a:xfrm>
            <a:off x="1143000" y="-76200"/>
            <a:ext cx="2362200" cy="2362200"/>
          </a:xfrm>
          <a:prstGeom prst="rect">
            <a:avLst/>
          </a:prstGeom>
          <a:noFill/>
          <a:ln w="9525">
            <a:noFill/>
            <a:miter lim="800000"/>
            <a:headEnd/>
            <a:tailEnd/>
          </a:ln>
        </p:spPr>
      </p:pic>
      <p:sp>
        <p:nvSpPr>
          <p:cNvPr id="19" name="Rectangle 18"/>
          <p:cNvSpPr/>
          <p:nvPr/>
        </p:nvSpPr>
        <p:spPr>
          <a:xfrm>
            <a:off x="0" y="5867400"/>
            <a:ext cx="9144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6150" name="Picture 7"/>
          <p:cNvPicPr>
            <a:picLocks noChangeAspect="1" noChangeArrowheads="1"/>
          </p:cNvPicPr>
          <p:nvPr/>
        </p:nvPicPr>
        <p:blipFill>
          <a:blip r:embed="rId6" cstate="print"/>
          <a:srcRect/>
          <a:stretch>
            <a:fillRect/>
          </a:stretch>
        </p:blipFill>
        <p:spPr bwMode="auto">
          <a:xfrm>
            <a:off x="304800" y="5943600"/>
            <a:ext cx="714375" cy="714375"/>
          </a:xfrm>
          <a:prstGeom prst="rect">
            <a:avLst/>
          </a:prstGeom>
          <a:noFill/>
          <a:ln w="9525">
            <a:noFill/>
            <a:miter lim="800000"/>
            <a:headEnd/>
            <a:tailEnd/>
          </a:ln>
        </p:spPr>
      </p:pic>
      <p:sp>
        <p:nvSpPr>
          <p:cNvPr id="6151" name="TextBox 20"/>
          <p:cNvSpPr txBox="1">
            <a:spLocks noChangeArrowheads="1"/>
          </p:cNvSpPr>
          <p:nvPr/>
        </p:nvSpPr>
        <p:spPr bwMode="auto">
          <a:xfrm>
            <a:off x="3951288" y="4343400"/>
            <a:ext cx="5046662" cy="1446213"/>
          </a:xfrm>
          <a:prstGeom prst="rect">
            <a:avLst/>
          </a:prstGeom>
          <a:noFill/>
          <a:ln w="9525">
            <a:noFill/>
            <a:miter lim="800000"/>
            <a:headEnd/>
            <a:tailEnd/>
          </a:ln>
        </p:spPr>
        <p:txBody>
          <a:bodyPr wrap="none">
            <a:spAutoFit/>
          </a:bodyPr>
          <a:lstStyle/>
          <a:p>
            <a:pPr algn="r"/>
            <a:r>
              <a:rPr lang="en-US" sz="2400" b="1"/>
              <a:t>iMeasureMedia</a:t>
            </a:r>
          </a:p>
          <a:p>
            <a:pPr algn="r"/>
            <a:r>
              <a:rPr lang="en-US" sz="4000" b="1">
                <a:solidFill>
                  <a:srgbClr val="C00000"/>
                </a:solidFill>
              </a:rPr>
              <a:t>Susan Kistler</a:t>
            </a:r>
          </a:p>
          <a:p>
            <a:pPr algn="r"/>
            <a:r>
              <a:rPr lang="en-US" sz="2400" b="1"/>
              <a:t>American Evaluation Association</a:t>
            </a:r>
            <a:endParaRPr lang="en-US" b="1"/>
          </a:p>
        </p:txBody>
      </p:sp>
      <p:sp>
        <p:nvSpPr>
          <p:cNvPr id="10" name="Rectangle 9"/>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153" name="TextBox 3"/>
          <p:cNvSpPr txBox="1">
            <a:spLocks noChangeArrowheads="1"/>
          </p:cNvSpPr>
          <p:nvPr/>
        </p:nvSpPr>
        <p:spPr bwMode="auto">
          <a:xfrm>
            <a:off x="381000" y="6019800"/>
            <a:ext cx="8534400" cy="554038"/>
          </a:xfrm>
          <a:prstGeom prst="rect">
            <a:avLst/>
          </a:prstGeom>
          <a:noFill/>
          <a:ln w="9525">
            <a:noFill/>
            <a:miter lim="800000"/>
            <a:headEnd/>
            <a:tailEnd/>
          </a:ln>
        </p:spPr>
        <p:txBody>
          <a:bodyPr>
            <a:spAutoFit/>
          </a:bodyPr>
          <a:lstStyle/>
          <a:p>
            <a:r>
              <a:rPr lang="en-US" sz="3000">
                <a:solidFill>
                  <a:schemeClr val="bg1"/>
                </a:solidFill>
              </a:rPr>
              <a:t>Susan Kistler – susan@imeasuremedia.com</a:t>
            </a:r>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8000"/>
                                  </p:stCondLst>
                                  <p:childTnLst>
                                    <p:set>
                                      <p:cBhvr>
                                        <p:cTn id="6" dur="1" fill="hold">
                                          <p:stCondLst>
                                            <p:cond delay="0"/>
                                          </p:stCondLst>
                                        </p:cTn>
                                        <p:tgtEl>
                                          <p:spTgt spid="44038"/>
                                        </p:tgtEl>
                                        <p:attrNameLst>
                                          <p:attrName>style.visibility</p:attrName>
                                        </p:attrNameLst>
                                      </p:cBhvr>
                                      <p:to>
                                        <p:strVal val="hidden"/>
                                      </p:to>
                                    </p:set>
                                  </p:childTnLst>
                                </p:cTn>
                              </p:par>
                            </p:childTnLst>
                          </p:cTn>
                        </p:par>
                        <p:par>
                          <p:cTn id="7" fill="hold">
                            <p:stCondLst>
                              <p:cond delay="8000"/>
                            </p:stCondLst>
                            <p:childTnLst>
                              <p:par>
                                <p:cTn id="8" presetID="1" presetClass="entr" presetSubtype="0" fill="hold" nodeType="afterEffect">
                                  <p:stCondLst>
                                    <p:cond delay="500"/>
                                  </p:stCondLst>
                                  <p:childTnLst>
                                    <p:set>
                                      <p:cBhvr>
                                        <p:cTn id="9" dur="1" fill="hold">
                                          <p:stCondLst>
                                            <p:cond delay="0"/>
                                          </p:stCondLst>
                                        </p:cTn>
                                        <p:tgtEl>
                                          <p:spTgt spid="44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b="7957"/>
          <a:stretch>
            <a:fillRect/>
          </a:stretch>
        </p:blipFill>
        <p:spPr bwMode="auto">
          <a:xfrm>
            <a:off x="0" y="0"/>
            <a:ext cx="9144000" cy="6477000"/>
          </a:xfrm>
          <a:prstGeom prst="rect">
            <a:avLst/>
          </a:prstGeom>
          <a:noFill/>
          <a:ln w="9525">
            <a:noFill/>
            <a:miter lim="800000"/>
            <a:headEnd/>
            <a:tailEnd/>
          </a:ln>
        </p:spPr>
      </p:pic>
      <p:sp>
        <p:nvSpPr>
          <p:cNvPr id="5" name="Rectangle 4"/>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9460"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kuler</a:t>
            </a:r>
          </a:p>
        </p:txBody>
      </p:sp>
      <p:sp>
        <p:nvSpPr>
          <p:cNvPr id="8" name="Oval 7"/>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19464" name="TextBox 16"/>
          <p:cNvSpPr txBox="1">
            <a:spLocks noChangeArrowheads="1"/>
          </p:cNvSpPr>
          <p:nvPr/>
        </p:nvSpPr>
        <p:spPr bwMode="auto">
          <a:xfrm>
            <a:off x="7848600" y="50800"/>
            <a:ext cx="1210588"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11</a:t>
            </a:r>
            <a:endParaRPr lang="en-US" sz="6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0" y="266700"/>
            <a:ext cx="9144000" cy="5470525"/>
          </a:xfrm>
          <a:prstGeom prst="rect">
            <a:avLst/>
          </a:prstGeom>
          <a:noFill/>
          <a:ln w="9525">
            <a:noFill/>
            <a:miter lim="800000"/>
            <a:headEnd/>
            <a:tailEnd/>
          </a:ln>
        </p:spPr>
      </p:pic>
      <p:sp>
        <p:nvSpPr>
          <p:cNvPr id="1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4"/>
              </a:rPr>
              <a:t>http://www.says-it.com/seal/</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sp>
        <p:nvSpPr>
          <p:cNvPr id="7" name="Rectangle 6"/>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0485" name="TextBox 7"/>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a:solidFill>
                  <a:schemeClr val="bg1"/>
                </a:solidFill>
              </a:rPr>
              <a:t>Color Zilla</a:t>
            </a:r>
          </a:p>
        </p:txBody>
      </p:sp>
      <p:sp>
        <p:nvSpPr>
          <p:cNvPr id="11" name="Oval 1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20489" name="TextBox 16"/>
          <p:cNvSpPr txBox="1">
            <a:spLocks noChangeArrowheads="1"/>
          </p:cNvSpPr>
          <p:nvPr/>
        </p:nvSpPr>
        <p:spPr bwMode="auto">
          <a:xfrm>
            <a:off x="7848600" y="50800"/>
            <a:ext cx="1210588"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12</a:t>
            </a:r>
            <a:endParaRPr lang="en-US" sz="6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b="16158"/>
          <a:stretch>
            <a:fillRect/>
          </a:stretch>
        </p:blipFill>
        <p:spPr bwMode="auto">
          <a:xfrm>
            <a:off x="0" y="0"/>
            <a:ext cx="9144000" cy="6553200"/>
          </a:xfrm>
          <a:prstGeom prst="rect">
            <a:avLst/>
          </a:prstGeom>
          <a:noFill/>
          <a:ln w="9525">
            <a:noFill/>
            <a:miter lim="800000"/>
            <a:headEnd/>
            <a:tailEnd/>
          </a:ln>
        </p:spPr>
      </p:pic>
      <p:sp>
        <p:nvSpPr>
          <p:cNvPr id="1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4"/>
              </a:rPr>
              <a:t>http://www.says-it.com/seal/</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sp>
        <p:nvSpPr>
          <p:cNvPr id="7" name="Rectangle 6"/>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1509" name="TextBox 7"/>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a:solidFill>
                  <a:schemeClr val="bg1"/>
                </a:solidFill>
              </a:rPr>
              <a:t>Amazing Multicolor Search Engine</a:t>
            </a:r>
          </a:p>
        </p:txBody>
      </p:sp>
      <p:sp>
        <p:nvSpPr>
          <p:cNvPr id="11" name="Oval 1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21513" name="TextBox 16"/>
          <p:cNvSpPr txBox="1">
            <a:spLocks noChangeArrowheads="1"/>
          </p:cNvSpPr>
          <p:nvPr/>
        </p:nvSpPr>
        <p:spPr bwMode="auto">
          <a:xfrm>
            <a:off x="7848600" y="50800"/>
            <a:ext cx="1210588"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13</a:t>
            </a:r>
            <a:endParaRPr lang="en-US" sz="6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752600"/>
            <a:ext cx="9144000" cy="3352800"/>
          </a:xfrm>
          <a:prstGeom prst="rect">
            <a:avLst/>
          </a:prstGeom>
          <a:solidFill>
            <a:srgbClr val="9900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0" dirty="0">
                <a:latin typeface="Bernard MT Condensed" pitchFamily="18" charset="0"/>
              </a:rPr>
              <a:t>Charts Rule!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2"/>
          <p:cNvPicPr>
            <a:picLocks noChangeAspect="1" noChangeArrowheads="1"/>
          </p:cNvPicPr>
          <p:nvPr/>
        </p:nvPicPr>
        <p:blipFill>
          <a:blip r:embed="rId3" cstate="print"/>
          <a:srcRect b="5582"/>
          <a:stretch>
            <a:fillRect/>
          </a:stretch>
        </p:blipFill>
        <p:spPr bwMode="auto">
          <a:xfrm>
            <a:off x="0" y="0"/>
            <a:ext cx="9144000" cy="6553200"/>
          </a:xfrm>
          <a:prstGeom prst="rect">
            <a:avLst/>
          </a:prstGeom>
          <a:noFill/>
          <a:ln w="9525">
            <a:noFill/>
            <a:miter lim="800000"/>
            <a:headEnd/>
            <a:tailEnd/>
          </a:ln>
        </p:spPr>
      </p:pic>
      <p:sp>
        <p:nvSpPr>
          <p:cNvPr id="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4"/>
              </a:rPr>
              <a:t>http://www.officetimeline.com/</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sp>
        <p:nvSpPr>
          <p:cNvPr id="9" name="Rectangle 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3557"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Tableau Public</a:t>
            </a:r>
          </a:p>
        </p:txBody>
      </p:sp>
      <p:sp>
        <p:nvSpPr>
          <p:cNvPr id="11" name="Oval 1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23561" name="TextBox 16"/>
          <p:cNvSpPr txBox="1">
            <a:spLocks noChangeArrowheads="1"/>
          </p:cNvSpPr>
          <p:nvPr/>
        </p:nvSpPr>
        <p:spPr bwMode="auto">
          <a:xfrm>
            <a:off x="7848600" y="50800"/>
            <a:ext cx="1210588"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14</a:t>
            </a:r>
            <a:endParaRPr lang="en-US" sz="6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
          <p:cNvPicPr>
            <a:picLocks noChangeAspect="1" noChangeArrowheads="1"/>
          </p:cNvPicPr>
          <p:nvPr/>
        </p:nvPicPr>
        <p:blipFill>
          <a:blip r:embed="rId3" cstate="print"/>
          <a:srcRect b="8563"/>
          <a:stretch>
            <a:fillRect/>
          </a:stretch>
        </p:blipFill>
        <p:spPr bwMode="auto">
          <a:xfrm>
            <a:off x="0" y="0"/>
            <a:ext cx="9144000" cy="6400800"/>
          </a:xfrm>
          <a:prstGeom prst="rect">
            <a:avLst/>
          </a:prstGeom>
          <a:noFill/>
          <a:ln w="9525">
            <a:noFill/>
            <a:miter lim="800000"/>
            <a:headEnd/>
            <a:tailEnd/>
          </a:ln>
        </p:spPr>
      </p:pic>
      <p:sp>
        <p:nvSpPr>
          <p:cNvPr id="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4"/>
              </a:rPr>
              <a:t>http://www.officetimeline.com/</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sp>
        <p:nvSpPr>
          <p:cNvPr id="9" name="Rectangle 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4581"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CartoDB</a:t>
            </a:r>
          </a:p>
        </p:txBody>
      </p:sp>
      <p:sp>
        <p:nvSpPr>
          <p:cNvPr id="11" name="Oval 1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24585" name="TextBox 16"/>
          <p:cNvSpPr txBox="1">
            <a:spLocks noChangeArrowheads="1"/>
          </p:cNvSpPr>
          <p:nvPr/>
        </p:nvSpPr>
        <p:spPr bwMode="auto">
          <a:xfrm>
            <a:off x="7848600" y="50800"/>
            <a:ext cx="1210588"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15</a:t>
            </a:r>
            <a:endParaRPr lang="en-US" sz="6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4541838" y="61913"/>
            <a:ext cx="9144000" cy="0"/>
          </a:xfrm>
          <a:prstGeom prst="rect">
            <a:avLst/>
          </a:prstGeom>
          <a:solidFill>
            <a:srgbClr val="C3D9FF"/>
          </a:solidFill>
          <a:ln w="28575">
            <a:noFill/>
            <a:miter lim="800000"/>
            <a:headEnd/>
            <a:tailEnd/>
          </a:ln>
        </p:spPr>
        <p:txBody>
          <a:bodyPr lIns="0" tIns="0" rIns="0" bIns="0">
            <a:spAutoFit/>
          </a:bodyPr>
          <a:lstStyle/>
          <a:p>
            <a:endParaRPr lang="en-US"/>
          </a:p>
        </p:txBody>
      </p:sp>
      <p:sp>
        <p:nvSpPr>
          <p:cNvPr id="25603" name="TextBox 7"/>
          <p:cNvSpPr txBox="1">
            <a:spLocks noChangeArrowheads="1"/>
          </p:cNvSpPr>
          <p:nvPr/>
        </p:nvSpPr>
        <p:spPr bwMode="auto">
          <a:xfrm>
            <a:off x="152400" y="152400"/>
            <a:ext cx="6169025" cy="615950"/>
          </a:xfrm>
          <a:prstGeom prst="rect">
            <a:avLst/>
          </a:prstGeom>
          <a:noFill/>
          <a:ln w="9525">
            <a:noFill/>
            <a:miter lim="800000"/>
            <a:headEnd/>
            <a:tailEnd/>
          </a:ln>
        </p:spPr>
        <p:txBody>
          <a:bodyPr wrap="none">
            <a:spAutoFit/>
          </a:bodyPr>
          <a:lstStyle/>
          <a:p>
            <a:pPr algn="ctr"/>
            <a:r>
              <a:rPr lang="en-US" sz="3400">
                <a:solidFill>
                  <a:schemeClr val="bg1"/>
                </a:solidFill>
                <a:latin typeface="Franklin Gothic Demi" pitchFamily="34" charset="0"/>
                <a:cs typeface="Arial" charset="0"/>
              </a:rPr>
              <a:t>Members in the Continental US</a:t>
            </a:r>
          </a:p>
        </p:txBody>
      </p:sp>
      <p:pic>
        <p:nvPicPr>
          <p:cNvPr id="25604" name="Picture 3"/>
          <p:cNvPicPr>
            <a:picLocks noChangeAspect="1" noChangeArrowheads="1"/>
          </p:cNvPicPr>
          <p:nvPr/>
        </p:nvPicPr>
        <p:blipFill>
          <a:blip r:embed="rId3" cstate="print"/>
          <a:srcRect/>
          <a:stretch>
            <a:fillRect/>
          </a:stretch>
        </p:blipFill>
        <p:spPr bwMode="auto">
          <a:xfrm>
            <a:off x="0" y="0"/>
            <a:ext cx="9182100" cy="5943600"/>
          </a:xfrm>
          <a:prstGeom prst="rect">
            <a:avLst/>
          </a:prstGeom>
          <a:noFill/>
          <a:ln w="9525">
            <a:noFill/>
            <a:miter lim="800000"/>
            <a:headEnd/>
            <a:tailEnd/>
          </a:ln>
        </p:spPr>
      </p:pic>
      <p:sp>
        <p:nvSpPr>
          <p:cNvPr id="5" name="Rectangle 4"/>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5606"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CartoDB Map example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Snagit_PPTC356" descr="PPTC356.png"/>
          <p:cNvPicPr>
            <a:picLocks noChangeAspect="1"/>
          </p:cNvPicPr>
          <p:nvPr/>
        </p:nvPicPr>
        <p:blipFill>
          <a:blip r:embed="rId3" cstate="print"/>
          <a:srcRect/>
          <a:stretch>
            <a:fillRect/>
          </a:stretch>
        </p:blipFill>
        <p:spPr bwMode="auto">
          <a:xfrm>
            <a:off x="0" y="0"/>
            <a:ext cx="9144000" cy="6486525"/>
          </a:xfrm>
          <a:prstGeom prst="rect">
            <a:avLst/>
          </a:prstGeom>
          <a:noFill/>
          <a:ln w="9525">
            <a:noFill/>
            <a:miter lim="800000"/>
            <a:headEnd/>
            <a:tailEnd/>
          </a:ln>
        </p:spPr>
      </p:pic>
      <p:sp>
        <p:nvSpPr>
          <p:cNvPr id="6" name="Rectangle 5"/>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 name="Oval 6"/>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28679" name="TextBox 16"/>
          <p:cNvSpPr txBox="1">
            <a:spLocks noChangeArrowheads="1"/>
          </p:cNvSpPr>
          <p:nvPr/>
        </p:nvSpPr>
        <p:spPr bwMode="auto">
          <a:xfrm>
            <a:off x="7848600" y="50800"/>
            <a:ext cx="1210588"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16</a:t>
            </a:r>
            <a:endParaRPr lang="en-US" sz="6000" b="1" dirty="0">
              <a:solidFill>
                <a:schemeClr val="bg1"/>
              </a:solidFill>
              <a:latin typeface="Arial Black" pitchFamily="34" charset="0"/>
            </a:endParaRPr>
          </a:p>
        </p:txBody>
      </p:sp>
      <p:sp>
        <p:nvSpPr>
          <p:cNvPr id="28680"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Google Analytics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 y="0"/>
            <a:ext cx="9143999" cy="5869647"/>
          </a:xfrm>
          <a:prstGeom prst="rect">
            <a:avLst/>
          </a:prstGeom>
          <a:noFill/>
          <a:ln w="9525">
            <a:noFill/>
            <a:miter lim="800000"/>
            <a:headEnd/>
            <a:tailEnd/>
          </a:ln>
        </p:spPr>
      </p:pic>
      <p:sp>
        <p:nvSpPr>
          <p:cNvPr id="6" name="Rectangle 5"/>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8680"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dirty="0" smtClean="0">
                <a:solidFill>
                  <a:schemeClr val="bg1"/>
                </a:solidFill>
              </a:rPr>
              <a:t>Visual Business Intelligence - Few</a:t>
            </a:r>
            <a:endParaRPr lang="en-US" sz="3600" b="1" dirty="0">
              <a:solidFill>
                <a:schemeClr val="bg1"/>
              </a:solidFill>
            </a:endParaRPr>
          </a:p>
        </p:txBody>
      </p:sp>
      <p:sp>
        <p:nvSpPr>
          <p:cNvPr id="9" name="Oval 8"/>
          <p:cNvSpPr/>
          <p:nvPr/>
        </p:nvSpPr>
        <p:spPr>
          <a:xfrm>
            <a:off x="7620000" y="-762000"/>
            <a:ext cx="2057400" cy="2133600"/>
          </a:xfrm>
          <a:prstGeom prst="ellipse">
            <a:avLst/>
          </a:prstGeom>
          <a:solidFill>
            <a:srgbClr val="FFC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10" name="TextBox 16"/>
          <p:cNvSpPr txBox="1">
            <a:spLocks noChangeArrowheads="1"/>
          </p:cNvSpPr>
          <p:nvPr/>
        </p:nvSpPr>
        <p:spPr bwMode="auto">
          <a:xfrm>
            <a:off x="7932439" y="-12700"/>
            <a:ext cx="982961" cy="1323439"/>
          </a:xfrm>
          <a:prstGeom prst="rect">
            <a:avLst/>
          </a:prstGeom>
          <a:noFill/>
          <a:ln w="9525">
            <a:noFill/>
            <a:miter lim="800000"/>
            <a:headEnd/>
            <a:tailEnd/>
          </a:ln>
        </p:spPr>
        <p:txBody>
          <a:bodyPr wrap="none">
            <a:spAutoFit/>
          </a:bodyPr>
          <a:lstStyle/>
          <a:p>
            <a:r>
              <a:rPr lang="en-US" sz="8000" b="1" dirty="0" smtClean="0">
                <a:solidFill>
                  <a:schemeClr val="bg1"/>
                </a:solidFill>
                <a:latin typeface="Arial Black" pitchFamily="34" charset="0"/>
              </a:rPr>
              <a:t>B</a:t>
            </a:r>
            <a:endParaRPr lang="en-US" sz="8000" b="1" dirty="0">
              <a:solidFill>
                <a:schemeClr val="bg1"/>
              </a:solidFill>
              <a:latin typeface="Arial Black" pitchFamily="34" charset="0"/>
            </a:endParaRPr>
          </a:p>
        </p:txBody>
      </p:sp>
      <p:sp>
        <p:nvSpPr>
          <p:cNvPr id="11" name="Oval 10"/>
          <p:cNvSpPr/>
          <p:nvPr/>
        </p:nvSpPr>
        <p:spPr>
          <a:xfrm>
            <a:off x="7620000" y="-762000"/>
            <a:ext cx="2057400" cy="2133600"/>
          </a:xfrm>
          <a:prstGeom prst="ellipse">
            <a:avLst/>
          </a:prstGeom>
          <a:solidFill>
            <a:srgbClr val="FFC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12" name="TextBox 16"/>
          <p:cNvSpPr txBox="1">
            <a:spLocks noChangeArrowheads="1"/>
          </p:cNvSpPr>
          <p:nvPr/>
        </p:nvSpPr>
        <p:spPr bwMode="auto">
          <a:xfrm>
            <a:off x="7932439" y="-12700"/>
            <a:ext cx="1210588" cy="1323439"/>
          </a:xfrm>
          <a:prstGeom prst="rect">
            <a:avLst/>
          </a:prstGeom>
          <a:noFill/>
          <a:ln w="9525">
            <a:noFill/>
            <a:miter lim="800000"/>
            <a:headEnd/>
            <a:tailEnd/>
          </a:ln>
        </p:spPr>
        <p:txBody>
          <a:bodyPr wrap="none">
            <a:spAutoFit/>
          </a:bodyPr>
          <a:lstStyle/>
          <a:p>
            <a:r>
              <a:rPr lang="en-US" sz="8000" b="1" dirty="0" smtClean="0">
                <a:solidFill>
                  <a:schemeClr val="bg1"/>
                </a:solidFill>
                <a:latin typeface="Arial Black" pitchFamily="34" charset="0"/>
              </a:rPr>
              <a:t>W</a:t>
            </a:r>
            <a:endParaRPr lang="en-US" sz="8000" b="1" dirty="0">
              <a:solidFill>
                <a:schemeClr val="bg1"/>
              </a:solidFill>
              <a:latin typeface="Arial Black"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752600"/>
            <a:ext cx="9144000" cy="3352800"/>
          </a:xfrm>
          <a:prstGeom prst="rect">
            <a:avLst/>
          </a:prstGeom>
          <a:solidFill>
            <a:srgbClr val="9900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0" dirty="0">
                <a:latin typeface="Bernard MT Condensed" pitchFamily="18" charset="0"/>
              </a:rPr>
              <a:t>Video</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0" y="0"/>
            <a:ext cx="9144000" cy="6162675"/>
          </a:xfrm>
          <a:prstGeom prst="rect">
            <a:avLst/>
          </a:prstGeom>
          <a:noFill/>
          <a:ln w="9525">
            <a:noFill/>
            <a:miter lim="800000"/>
            <a:headEnd/>
            <a:tailEnd/>
          </a:ln>
        </p:spPr>
      </p:pic>
      <p:sp>
        <p:nvSpPr>
          <p:cNvPr id="5" name="Rectangle 4"/>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8436"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aea365</a:t>
            </a:r>
          </a:p>
        </p:txBody>
      </p:sp>
      <p:sp>
        <p:nvSpPr>
          <p:cNvPr id="6" name="Oval 5"/>
          <p:cNvSpPr/>
          <p:nvPr/>
        </p:nvSpPr>
        <p:spPr>
          <a:xfrm>
            <a:off x="7620000" y="-762000"/>
            <a:ext cx="2057400" cy="2133600"/>
          </a:xfrm>
          <a:prstGeom prst="ellipse">
            <a:avLst/>
          </a:prstGeom>
          <a:solidFill>
            <a:srgbClr val="FFC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7" name="TextBox 16"/>
          <p:cNvSpPr txBox="1">
            <a:spLocks noChangeArrowheads="1"/>
          </p:cNvSpPr>
          <p:nvPr/>
        </p:nvSpPr>
        <p:spPr bwMode="auto">
          <a:xfrm>
            <a:off x="7932439" y="-12700"/>
            <a:ext cx="982961" cy="1323439"/>
          </a:xfrm>
          <a:prstGeom prst="rect">
            <a:avLst/>
          </a:prstGeom>
          <a:noFill/>
          <a:ln w="9525">
            <a:noFill/>
            <a:miter lim="800000"/>
            <a:headEnd/>
            <a:tailEnd/>
          </a:ln>
        </p:spPr>
        <p:txBody>
          <a:bodyPr wrap="none">
            <a:spAutoFit/>
          </a:bodyPr>
          <a:lstStyle/>
          <a:p>
            <a:r>
              <a:rPr lang="en-US" sz="8000" b="1" dirty="0" smtClean="0">
                <a:solidFill>
                  <a:schemeClr val="bg1"/>
                </a:solidFill>
                <a:latin typeface="Arial Black" pitchFamily="34" charset="0"/>
              </a:rPr>
              <a:t>B</a:t>
            </a:r>
            <a:endParaRPr lang="en-US" sz="8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0" y="438150"/>
            <a:ext cx="10134600" cy="5981700"/>
          </a:xfrm>
          <a:prstGeom prst="rect">
            <a:avLst/>
          </a:prstGeom>
          <a:noFill/>
          <a:ln w="9525">
            <a:noFill/>
            <a:miter lim="800000"/>
            <a:headEnd/>
            <a:tailEnd/>
          </a:ln>
        </p:spPr>
      </p:pic>
      <p:sp>
        <p:nvSpPr>
          <p:cNvPr id="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4"/>
              </a:rPr>
              <a:t>http://www.officetimeline.com/</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sp>
        <p:nvSpPr>
          <p:cNvPr id="9" name="Rectangle 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1" name="Oval 1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32776"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Windows Movie Maker</a:t>
            </a:r>
          </a:p>
        </p:txBody>
      </p:sp>
      <p:sp>
        <p:nvSpPr>
          <p:cNvPr id="32777" name="TextBox 16"/>
          <p:cNvSpPr txBox="1">
            <a:spLocks noChangeArrowheads="1"/>
          </p:cNvSpPr>
          <p:nvPr/>
        </p:nvSpPr>
        <p:spPr bwMode="auto">
          <a:xfrm>
            <a:off x="7848600" y="50800"/>
            <a:ext cx="1211263" cy="1016000"/>
          </a:xfrm>
          <a:prstGeom prst="rect">
            <a:avLst/>
          </a:prstGeom>
          <a:noFill/>
          <a:ln w="9525">
            <a:noFill/>
            <a:miter lim="800000"/>
            <a:headEnd/>
            <a:tailEnd/>
          </a:ln>
        </p:spPr>
        <p:txBody>
          <a:bodyPr wrap="none">
            <a:spAutoFit/>
          </a:bodyPr>
          <a:lstStyle/>
          <a:p>
            <a:r>
              <a:rPr lang="en-US" sz="6000" b="1">
                <a:solidFill>
                  <a:schemeClr val="bg1"/>
                </a:solidFill>
                <a:latin typeface="Arial Black" pitchFamily="34" charset="0"/>
              </a:rPr>
              <a:t>17</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457200"/>
            <a:ext cx="8541288" cy="4724400"/>
          </a:xfrm>
          <a:prstGeom prst="rect">
            <a:avLst/>
          </a:prstGeom>
          <a:noFill/>
          <a:ln w="9525">
            <a:noFill/>
            <a:miter lim="800000"/>
            <a:headEnd/>
            <a:tailEnd/>
          </a:ln>
        </p:spPr>
      </p:pic>
      <p:sp>
        <p:nvSpPr>
          <p:cNvPr id="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4"/>
              </a:rPr>
              <a:t>http://www.officetimeline.com/</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sp>
        <p:nvSpPr>
          <p:cNvPr id="9" name="Rectangle 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1" name="Oval 1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32776"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dirty="0" smtClean="0">
                <a:solidFill>
                  <a:schemeClr val="bg1"/>
                </a:solidFill>
              </a:rPr>
              <a:t>YouTube</a:t>
            </a:r>
            <a:endParaRPr lang="en-US" sz="3600" b="1" dirty="0">
              <a:solidFill>
                <a:schemeClr val="bg1"/>
              </a:solidFill>
            </a:endParaRPr>
          </a:p>
        </p:txBody>
      </p:sp>
      <p:sp>
        <p:nvSpPr>
          <p:cNvPr id="32777" name="TextBox 16"/>
          <p:cNvSpPr txBox="1">
            <a:spLocks noChangeArrowheads="1"/>
          </p:cNvSpPr>
          <p:nvPr/>
        </p:nvSpPr>
        <p:spPr bwMode="auto">
          <a:xfrm>
            <a:off x="7848600" y="50800"/>
            <a:ext cx="1210588"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18</a:t>
            </a:r>
            <a:endParaRPr lang="en-US" sz="6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3" cstate="print"/>
          <a:srcRect b="15248"/>
          <a:stretch>
            <a:fillRect/>
          </a:stretch>
        </p:blipFill>
        <p:spPr bwMode="auto">
          <a:xfrm>
            <a:off x="0" y="0"/>
            <a:ext cx="9144000" cy="6096000"/>
          </a:xfrm>
          <a:prstGeom prst="rect">
            <a:avLst/>
          </a:prstGeom>
          <a:noFill/>
          <a:ln w="9525">
            <a:noFill/>
            <a:miter lim="800000"/>
            <a:headEnd/>
            <a:tailEnd/>
          </a:ln>
        </p:spPr>
      </p:pic>
      <p:sp>
        <p:nvSpPr>
          <p:cNvPr id="6" name="Rectangle 5"/>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45060" name="TextBox 6"/>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dirty="0" smtClean="0">
                <a:solidFill>
                  <a:schemeClr val="bg1"/>
                </a:solidFill>
              </a:rPr>
              <a:t>AEA YouTube Channel</a:t>
            </a:r>
            <a:endParaRPr lang="en-US" sz="3600" b="1" dirty="0">
              <a:solidFill>
                <a:schemeClr val="bg1"/>
              </a:solidFill>
            </a:endParaRPr>
          </a:p>
        </p:txBody>
      </p:sp>
      <p:sp>
        <p:nvSpPr>
          <p:cNvPr id="8" name="Oval 7"/>
          <p:cNvSpPr/>
          <p:nvPr/>
        </p:nvSpPr>
        <p:spPr>
          <a:xfrm>
            <a:off x="7620000" y="-762000"/>
            <a:ext cx="2057400" cy="2133600"/>
          </a:xfrm>
          <a:prstGeom prst="ellipse">
            <a:avLst/>
          </a:prstGeom>
          <a:solidFill>
            <a:srgbClr val="FFC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45064" name="TextBox 16"/>
          <p:cNvSpPr txBox="1">
            <a:spLocks noChangeArrowheads="1"/>
          </p:cNvSpPr>
          <p:nvPr/>
        </p:nvSpPr>
        <p:spPr bwMode="auto">
          <a:xfrm>
            <a:off x="7932439" y="-12700"/>
            <a:ext cx="1210588" cy="1323439"/>
          </a:xfrm>
          <a:prstGeom prst="rect">
            <a:avLst/>
          </a:prstGeom>
          <a:noFill/>
          <a:ln w="9525">
            <a:noFill/>
            <a:miter lim="800000"/>
            <a:headEnd/>
            <a:tailEnd/>
          </a:ln>
        </p:spPr>
        <p:txBody>
          <a:bodyPr wrap="none">
            <a:spAutoFit/>
          </a:bodyPr>
          <a:lstStyle/>
          <a:p>
            <a:r>
              <a:rPr lang="en-US" sz="8000" b="1" dirty="0" smtClean="0">
                <a:solidFill>
                  <a:schemeClr val="bg1"/>
                </a:solidFill>
                <a:latin typeface="Arial Black" pitchFamily="34" charset="0"/>
              </a:rPr>
              <a:t>W</a:t>
            </a:r>
            <a:endParaRPr lang="en-US" sz="8000" b="1" dirty="0">
              <a:solidFill>
                <a:schemeClr val="bg1"/>
              </a:solidFill>
              <a:latin typeface="Arial Black"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1"/>
          <p:cNvSpPr txBox="1">
            <a:spLocks noChangeArrowheads="1"/>
          </p:cNvSpPr>
          <p:nvPr/>
        </p:nvSpPr>
        <p:spPr bwMode="auto">
          <a:xfrm>
            <a:off x="685800" y="1295400"/>
            <a:ext cx="7854950" cy="3586163"/>
          </a:xfrm>
          <a:prstGeom prst="rect">
            <a:avLst/>
          </a:prstGeom>
          <a:noFill/>
          <a:ln w="9525">
            <a:noFill/>
            <a:miter lim="800000"/>
            <a:headEnd/>
            <a:tailEnd/>
          </a:ln>
        </p:spPr>
        <p:txBody>
          <a:bodyPr wrap="none">
            <a:spAutoFit/>
          </a:bodyPr>
          <a:lstStyle/>
          <a:p>
            <a:r>
              <a:rPr lang="en-US" sz="8000" b="1">
                <a:solidFill>
                  <a:srgbClr val="FF0000"/>
                </a:solidFill>
              </a:rPr>
              <a:t>Hot Tip!</a:t>
            </a:r>
          </a:p>
          <a:p>
            <a:r>
              <a:rPr lang="en-US" sz="2100"/>
              <a:t>Stop a YouTube video at the point you want to start it next time</a:t>
            </a:r>
          </a:p>
          <a:p>
            <a:r>
              <a:rPr lang="en-US" sz="2100"/>
              <a:t>Right click on the video and select</a:t>
            </a:r>
          </a:p>
          <a:p>
            <a:r>
              <a:rPr lang="en-US" sz="2100"/>
              <a:t>“Copy video URL at current time”</a:t>
            </a:r>
          </a:p>
          <a:p>
            <a:endParaRPr lang="en-US" sz="2100"/>
          </a:p>
          <a:p>
            <a:r>
              <a:rPr lang="en-US" sz="2100"/>
              <a:t>This will generate a URL timed to begin at the point you selected</a:t>
            </a:r>
          </a:p>
          <a:p>
            <a:endParaRPr lang="en-US" sz="2100"/>
          </a:p>
          <a:p>
            <a:r>
              <a:rPr lang="en-US" sz="2100"/>
              <a:t>Thanks to the MESI attendee who shared this great tip</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idx="4294967295"/>
          </p:nvPr>
        </p:nvSpPr>
        <p:spPr/>
        <p:txBody>
          <a:bodyPr/>
          <a:lstStyle/>
          <a:p>
            <a:endParaRPr lang="en-US" smtClean="0">
              <a:ea typeface="ＭＳ Ｐゴシック" pitchFamily="34" charset="-128"/>
            </a:endParaRPr>
          </a:p>
        </p:txBody>
      </p:sp>
      <p:sp>
        <p:nvSpPr>
          <p:cNvPr id="30723" name="Content Placeholder 2"/>
          <p:cNvSpPr>
            <a:spLocks noGrp="1"/>
          </p:cNvSpPr>
          <p:nvPr>
            <p:ph idx="4294967295"/>
          </p:nvPr>
        </p:nvSpPr>
        <p:spPr/>
        <p:txBody>
          <a:bodyPr/>
          <a:lstStyle/>
          <a:p>
            <a:endParaRPr lang="en-US" smtClean="0">
              <a:ea typeface="ＭＳ Ｐゴシック" pitchFamily="34" charset="-128"/>
            </a:endParaRPr>
          </a:p>
        </p:txBody>
      </p:sp>
      <p:pic>
        <p:nvPicPr>
          <p:cNvPr id="30724" name="Picture 2"/>
          <p:cNvPicPr>
            <a:picLocks noChangeAspect="1" noChangeArrowheads="1"/>
          </p:cNvPicPr>
          <p:nvPr/>
        </p:nvPicPr>
        <p:blipFill>
          <a:blip r:embed="rId3" cstate="print"/>
          <a:srcRect/>
          <a:stretch>
            <a:fillRect/>
          </a:stretch>
        </p:blipFill>
        <p:spPr bwMode="auto">
          <a:xfrm>
            <a:off x="0" y="-17463"/>
            <a:ext cx="9151938" cy="6494463"/>
          </a:xfrm>
          <a:prstGeom prst="rect">
            <a:avLst/>
          </a:prstGeom>
          <a:noFill/>
          <a:ln w="9525">
            <a:noFill/>
            <a:miter lim="800000"/>
            <a:headEnd/>
            <a:tailEnd/>
          </a:ln>
        </p:spPr>
      </p:pic>
      <p:sp>
        <p:nvSpPr>
          <p:cNvPr id="6" name="Rectangle 5"/>
          <p:cNvSpPr/>
          <p:nvPr/>
        </p:nvSpPr>
        <p:spPr>
          <a:xfrm>
            <a:off x="0" y="5867400"/>
            <a:ext cx="9144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30727" name="TextBox 7"/>
          <p:cNvSpPr txBox="1">
            <a:spLocks noChangeArrowheads="1"/>
          </p:cNvSpPr>
          <p:nvPr/>
        </p:nvSpPr>
        <p:spPr bwMode="auto">
          <a:xfrm>
            <a:off x="381000" y="6019800"/>
            <a:ext cx="4800600" cy="646113"/>
          </a:xfrm>
          <a:prstGeom prst="rect">
            <a:avLst/>
          </a:prstGeom>
          <a:noFill/>
          <a:ln w="9525">
            <a:noFill/>
            <a:miter lim="800000"/>
            <a:headEnd/>
            <a:tailEnd/>
          </a:ln>
        </p:spPr>
        <p:txBody>
          <a:bodyPr>
            <a:spAutoFit/>
          </a:bodyPr>
          <a:lstStyle/>
          <a:p>
            <a:r>
              <a:rPr lang="en-US" sz="3600">
                <a:solidFill>
                  <a:schemeClr val="bg1"/>
                </a:solidFill>
              </a:rPr>
              <a:t>EndlessYouTube</a:t>
            </a:r>
          </a:p>
        </p:txBody>
      </p:sp>
      <p:sp>
        <p:nvSpPr>
          <p:cNvPr id="9" name="Oval 8"/>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30731" name="TextBox 16"/>
          <p:cNvSpPr txBox="1">
            <a:spLocks noChangeArrowheads="1"/>
          </p:cNvSpPr>
          <p:nvPr/>
        </p:nvSpPr>
        <p:spPr bwMode="auto">
          <a:xfrm>
            <a:off x="7848600" y="50800"/>
            <a:ext cx="1210588"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19</a:t>
            </a:r>
            <a:endParaRPr lang="en-US" sz="6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752600"/>
            <a:ext cx="9144000" cy="3352800"/>
          </a:xfrm>
          <a:prstGeom prst="rect">
            <a:avLst/>
          </a:prstGeom>
          <a:solidFill>
            <a:srgbClr val="9900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0" dirty="0" smtClean="0">
                <a:latin typeface="Bernard MT Condensed" pitchFamily="18" charset="0"/>
              </a:rPr>
              <a:t>Reporting</a:t>
            </a:r>
            <a:endParaRPr lang="en-US" sz="10000" dirty="0">
              <a:latin typeface="Bernard MT Condensed"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4"/>
              </a:rPr>
              <a:t>http://www.officetimeline.com/</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pic>
        <p:nvPicPr>
          <p:cNvPr id="26627" name="Picture 4" descr="seal.gif"/>
          <p:cNvPicPr>
            <a:picLocks noChangeAspect="1"/>
          </p:cNvPicPr>
          <p:nvPr/>
        </p:nvPicPr>
        <p:blipFill>
          <a:blip r:embed="rId5" cstate="print"/>
          <a:srcRect/>
          <a:stretch>
            <a:fillRect/>
          </a:stretch>
        </p:blipFill>
        <p:spPr bwMode="auto">
          <a:xfrm>
            <a:off x="76200" y="5181600"/>
            <a:ext cx="1600200" cy="1600200"/>
          </a:xfrm>
          <a:prstGeom prst="rect">
            <a:avLst/>
          </a:prstGeom>
          <a:noFill/>
          <a:ln w="9525">
            <a:noFill/>
            <a:miter lim="800000"/>
            <a:headEnd/>
            <a:tailEnd/>
          </a:ln>
        </p:spPr>
      </p:pic>
      <p:pic>
        <p:nvPicPr>
          <p:cNvPr id="26628" name="Picture 7"/>
          <p:cNvPicPr>
            <a:picLocks noChangeAspect="1" noChangeArrowheads="1"/>
          </p:cNvPicPr>
          <p:nvPr/>
        </p:nvPicPr>
        <p:blipFill>
          <a:blip r:embed="rId6" cstate="print"/>
          <a:srcRect t="2319"/>
          <a:stretch>
            <a:fillRect/>
          </a:stretch>
        </p:blipFill>
        <p:spPr bwMode="auto">
          <a:xfrm>
            <a:off x="0" y="0"/>
            <a:ext cx="9144000" cy="6419850"/>
          </a:xfrm>
          <a:prstGeom prst="rect">
            <a:avLst/>
          </a:prstGeom>
          <a:noFill/>
          <a:ln w="9525">
            <a:noFill/>
            <a:miter lim="800000"/>
            <a:headEnd/>
            <a:tailEnd/>
          </a:ln>
        </p:spPr>
      </p:pic>
      <p:sp>
        <p:nvSpPr>
          <p:cNvPr id="9" name="Rectangle 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6630"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a:solidFill>
                  <a:schemeClr val="bg1"/>
                </a:solidFill>
              </a:rPr>
              <a:t>Office Timeline</a:t>
            </a:r>
          </a:p>
        </p:txBody>
      </p:sp>
      <p:sp>
        <p:nvSpPr>
          <p:cNvPr id="11" name="Oval 1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26634" name="TextBox 16"/>
          <p:cNvSpPr txBox="1">
            <a:spLocks noChangeArrowheads="1"/>
          </p:cNvSpPr>
          <p:nvPr/>
        </p:nvSpPr>
        <p:spPr bwMode="auto">
          <a:xfrm>
            <a:off x="7848600" y="50800"/>
            <a:ext cx="1210588"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20</a:t>
            </a:r>
            <a:endParaRPr lang="en-US" sz="6000" b="1" dirty="0">
              <a:solidFill>
                <a:schemeClr val="bg1"/>
              </a:solidFill>
              <a:latin typeface="Arial Black" pitchFamily="34" charset="0"/>
            </a:endParaRPr>
          </a:p>
        </p:txBody>
      </p:sp>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 name="intervalshape"/>
          <p:cNvCxnSpPr/>
          <p:nvPr/>
        </p:nvCxnSpPr>
        <p:spPr>
          <a:xfrm>
            <a:off x="1195388" y="4991100"/>
            <a:ext cx="5718175" cy="0"/>
          </a:xfrm>
          <a:prstGeom prst="line">
            <a:avLst/>
          </a:prstGeom>
          <a:ln w="1270">
            <a:solidFill>
              <a:srgbClr val="DCDCDC"/>
            </a:solidFill>
          </a:ln>
        </p:spPr>
        <p:style>
          <a:lnRef idx="1">
            <a:schemeClr val="accent1"/>
          </a:lnRef>
          <a:fillRef idx="0">
            <a:schemeClr val="accent1"/>
          </a:fillRef>
          <a:effectRef idx="0">
            <a:schemeClr val="accent1"/>
          </a:effectRef>
          <a:fontRef idx="minor">
            <a:schemeClr val="tx1"/>
          </a:fontRef>
        </p:style>
      </p:cxnSp>
      <p:cxnSp>
        <p:nvCxnSpPr>
          <p:cNvPr id="66" name="intervalshape"/>
          <p:cNvCxnSpPr/>
          <p:nvPr/>
        </p:nvCxnSpPr>
        <p:spPr>
          <a:xfrm>
            <a:off x="798513" y="4673600"/>
            <a:ext cx="4411662" cy="0"/>
          </a:xfrm>
          <a:prstGeom prst="line">
            <a:avLst/>
          </a:prstGeom>
          <a:ln w="1270">
            <a:solidFill>
              <a:srgbClr val="DCDCDC"/>
            </a:solidFill>
          </a:ln>
        </p:spPr>
        <p:style>
          <a:lnRef idx="1">
            <a:schemeClr val="accent1"/>
          </a:lnRef>
          <a:fillRef idx="0">
            <a:schemeClr val="accent1"/>
          </a:fillRef>
          <a:effectRef idx="0">
            <a:schemeClr val="accent1"/>
          </a:effectRef>
          <a:fontRef idx="minor">
            <a:schemeClr val="tx1"/>
          </a:fontRef>
        </p:style>
      </p:cxnSp>
      <p:cxnSp>
        <p:nvCxnSpPr>
          <p:cNvPr id="61" name="intervalshape"/>
          <p:cNvCxnSpPr/>
          <p:nvPr/>
        </p:nvCxnSpPr>
        <p:spPr>
          <a:xfrm>
            <a:off x="1004888" y="4356100"/>
            <a:ext cx="2503487" cy="0"/>
          </a:xfrm>
          <a:prstGeom prst="line">
            <a:avLst/>
          </a:prstGeom>
          <a:ln w="1270">
            <a:solidFill>
              <a:srgbClr val="DCDCDC"/>
            </a:solidFill>
          </a:ln>
        </p:spPr>
        <p:style>
          <a:lnRef idx="1">
            <a:schemeClr val="accent1"/>
          </a:lnRef>
          <a:fillRef idx="0">
            <a:schemeClr val="accent1"/>
          </a:fillRef>
          <a:effectRef idx="0">
            <a:schemeClr val="accent1"/>
          </a:effectRef>
          <a:fontRef idx="minor">
            <a:schemeClr val="tx1"/>
          </a:fontRef>
        </p:style>
      </p:cxnSp>
      <p:cxnSp>
        <p:nvCxnSpPr>
          <p:cNvPr id="56" name="intervalshape"/>
          <p:cNvCxnSpPr/>
          <p:nvPr/>
        </p:nvCxnSpPr>
        <p:spPr>
          <a:xfrm>
            <a:off x="1111250" y="4038600"/>
            <a:ext cx="749300" cy="0"/>
          </a:xfrm>
          <a:prstGeom prst="line">
            <a:avLst/>
          </a:prstGeom>
          <a:ln w="1270">
            <a:solidFill>
              <a:srgbClr val="DCDCDC"/>
            </a:solidFill>
          </a:ln>
        </p:spPr>
        <p:style>
          <a:lnRef idx="1">
            <a:schemeClr val="accent1"/>
          </a:lnRef>
          <a:fillRef idx="0">
            <a:schemeClr val="accent1"/>
          </a:fillRef>
          <a:effectRef idx="0">
            <a:schemeClr val="accent1"/>
          </a:effectRef>
          <a:fontRef idx="minor">
            <a:schemeClr val="tx1"/>
          </a:fontRef>
        </p:style>
      </p:cxnSp>
      <p:cxnSp>
        <p:nvCxnSpPr>
          <p:cNvPr id="51" name="intervalshape"/>
          <p:cNvCxnSpPr/>
          <p:nvPr/>
        </p:nvCxnSpPr>
        <p:spPr>
          <a:xfrm>
            <a:off x="728663" y="3721100"/>
            <a:ext cx="557212" cy="0"/>
          </a:xfrm>
          <a:prstGeom prst="line">
            <a:avLst/>
          </a:prstGeom>
          <a:ln w="1270">
            <a:solidFill>
              <a:srgbClr val="DCDCDC"/>
            </a:solidFill>
          </a:ln>
        </p:spPr>
        <p:style>
          <a:lnRef idx="1">
            <a:schemeClr val="accent1"/>
          </a:lnRef>
          <a:fillRef idx="0">
            <a:schemeClr val="accent1"/>
          </a:fillRef>
          <a:effectRef idx="0">
            <a:schemeClr val="accent1"/>
          </a:effectRef>
          <a:fontRef idx="minor">
            <a:schemeClr val="tx1"/>
          </a:fontRef>
        </p:style>
      </p:cxnSp>
      <p:sp>
        <p:nvSpPr>
          <p:cNvPr id="27655" name="Title 1"/>
          <p:cNvSpPr>
            <a:spLocks noGrp="1"/>
          </p:cNvSpPr>
          <p:nvPr>
            <p:ph type="title"/>
          </p:nvPr>
        </p:nvSpPr>
        <p:spPr/>
        <p:txBody>
          <a:bodyPr/>
          <a:lstStyle/>
          <a:p>
            <a:endParaRPr lang="en-US" smtClean="0">
              <a:ea typeface="ＭＳ Ｐゴシック" pitchFamily="34" charset="-128"/>
            </a:endParaRPr>
          </a:p>
        </p:txBody>
      </p:sp>
      <p:sp>
        <p:nvSpPr>
          <p:cNvPr id="27656" name="TextBox 2"/>
          <p:cNvSpPr txBox="1">
            <a:spLocks noChangeArrowheads="1"/>
          </p:cNvSpPr>
          <p:nvPr/>
        </p:nvSpPr>
        <p:spPr bwMode="auto">
          <a:xfrm>
            <a:off x="4064000" y="6604000"/>
            <a:ext cx="2159000" cy="246063"/>
          </a:xfrm>
          <a:prstGeom prst="rect">
            <a:avLst/>
          </a:prstGeom>
          <a:noFill/>
          <a:ln w="9525">
            <a:noFill/>
            <a:miter lim="800000"/>
            <a:headEnd/>
            <a:tailEnd/>
          </a:ln>
        </p:spPr>
        <p:txBody>
          <a:bodyPr>
            <a:spAutoFit/>
          </a:bodyPr>
          <a:lstStyle/>
          <a:p>
            <a:r>
              <a:rPr lang="en-US" sz="1000"/>
              <a:t>Made with Office Timeline 2010</a:t>
            </a:r>
          </a:p>
        </p:txBody>
      </p:sp>
      <p:sp>
        <p:nvSpPr>
          <p:cNvPr id="27657" name="TextBox 3">
            <a:hlinkClick r:id="rId49"/>
          </p:cNvPr>
          <p:cNvSpPr txBox="1">
            <a:spLocks noChangeArrowheads="1"/>
          </p:cNvSpPr>
          <p:nvPr/>
        </p:nvSpPr>
        <p:spPr bwMode="auto">
          <a:xfrm>
            <a:off x="6159500" y="6604000"/>
            <a:ext cx="1778000" cy="246063"/>
          </a:xfrm>
          <a:prstGeom prst="rect">
            <a:avLst/>
          </a:prstGeom>
          <a:noFill/>
          <a:ln w="9525">
            <a:noFill/>
            <a:miter lim="800000"/>
            <a:headEnd/>
            <a:tailEnd/>
          </a:ln>
        </p:spPr>
        <p:txBody>
          <a:bodyPr>
            <a:spAutoFit/>
          </a:bodyPr>
          <a:lstStyle/>
          <a:p>
            <a:r>
              <a:rPr lang="en-US" sz="1000" u="sng">
                <a:solidFill>
                  <a:schemeClr val="accent2"/>
                </a:solidFill>
              </a:rPr>
              <a:t>www.officetimeline.com</a:t>
            </a:r>
          </a:p>
        </p:txBody>
      </p:sp>
      <p:sp>
        <p:nvSpPr>
          <p:cNvPr id="5" name="pgshape"/>
          <p:cNvSpPr/>
          <p:nvPr/>
        </p:nvSpPr>
        <p:spPr>
          <a:xfrm>
            <a:off x="1193800" y="2667000"/>
            <a:ext cx="6756400" cy="508000"/>
          </a:xfrm>
          <a:prstGeom prst="rect">
            <a:avLst/>
          </a:prstGeom>
          <a:gradFill flip="none" rotWithShape="1">
            <a:gsLst>
              <a:gs pos="0">
                <a:srgbClr val="1A3E72"/>
              </a:gs>
              <a:gs pos="100000">
                <a:srgbClr val="1D467F"/>
              </a:gs>
            </a:gsLst>
            <a:lin ang="5400000" scaled="1"/>
            <a:tileRect/>
          </a:gradFill>
          <a:ln>
            <a:noFill/>
          </a:ln>
          <a:effectLst>
            <a:reflection blurRad="6350" stA="50000" endA="300" endPos="55500" dist="50800" dir="5400000" sy="-100000" algn="bl" rotWithShape="0"/>
          </a:effectLst>
          <a:scene3d>
            <a:camera prst="orthographicFront"/>
            <a:lightRig rig="threePt" dir="t">
              <a:rot lat="0" lon="0" rev="8700000"/>
            </a:lightRig>
          </a:scene3d>
          <a:sp3d>
            <a:bevelT w="165100" h="190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659" name="pgshape"/>
          <p:cNvSpPr txBox="1">
            <a:spLocks noChangeArrowheads="1"/>
          </p:cNvSpPr>
          <p:nvPr>
            <p:custDataLst>
              <p:tags r:id="rId2"/>
            </p:custDataLst>
          </p:nvPr>
        </p:nvSpPr>
        <p:spPr bwMode="auto">
          <a:xfrm>
            <a:off x="558800" y="2667000"/>
            <a:ext cx="635000" cy="461963"/>
          </a:xfrm>
          <a:prstGeom prst="rect">
            <a:avLst/>
          </a:prstGeom>
          <a:noFill/>
          <a:ln w="9525">
            <a:noFill/>
            <a:miter lim="800000"/>
            <a:headEnd/>
            <a:tailEnd/>
          </a:ln>
        </p:spPr>
        <p:txBody>
          <a:bodyPr>
            <a:spAutoFit/>
          </a:bodyPr>
          <a:lstStyle/>
          <a:p>
            <a:pPr algn="ctr"/>
            <a:r>
              <a:rPr lang="en-US" sz="2400" b="1">
                <a:solidFill>
                  <a:srgbClr val="808080"/>
                </a:solidFill>
                <a:latin typeface="Calibri" pitchFamily="34" charset="0"/>
              </a:rPr>
              <a:t>' 13</a:t>
            </a:r>
          </a:p>
        </p:txBody>
      </p:sp>
      <p:sp>
        <p:nvSpPr>
          <p:cNvPr id="27660" name="pgshape"/>
          <p:cNvSpPr txBox="1">
            <a:spLocks noChangeArrowheads="1"/>
          </p:cNvSpPr>
          <p:nvPr>
            <p:custDataLst>
              <p:tags r:id="rId3"/>
            </p:custDataLst>
          </p:nvPr>
        </p:nvSpPr>
        <p:spPr bwMode="auto">
          <a:xfrm>
            <a:off x="1193800" y="2667000"/>
            <a:ext cx="563563" cy="508000"/>
          </a:xfrm>
          <a:prstGeom prst="rect">
            <a:avLst/>
          </a:prstGeom>
          <a:noFill/>
          <a:ln w="9525">
            <a:noFill/>
            <a:miter lim="800000"/>
            <a:headEnd/>
            <a:tailEnd/>
          </a:ln>
        </p:spPr>
        <p:txBody>
          <a:bodyPr anchor="ctr" anchorCtr="1"/>
          <a:lstStyle/>
          <a:p>
            <a:r>
              <a:rPr lang="en-US" sz="1400">
                <a:solidFill>
                  <a:srgbClr val="FFFFFF"/>
                </a:solidFill>
                <a:latin typeface="Calibri" pitchFamily="34" charset="0"/>
              </a:rPr>
              <a:t>Jan
2013</a:t>
            </a:r>
          </a:p>
        </p:txBody>
      </p:sp>
      <p:cxnSp>
        <p:nvCxnSpPr>
          <p:cNvPr id="8" name="pgshape"/>
          <p:cNvCxnSpPr/>
          <p:nvPr/>
        </p:nvCxnSpPr>
        <p:spPr>
          <a:xfrm>
            <a:off x="1766888" y="2819400"/>
            <a:ext cx="0" cy="203200"/>
          </a:xfrm>
          <a:prstGeom prst="line">
            <a:avLst/>
          </a:prstGeom>
          <a:ln w="12700">
            <a:solidFill>
              <a:schemeClr val="lt1"/>
            </a:solidFill>
          </a:ln>
        </p:spPr>
        <p:style>
          <a:lnRef idx="1">
            <a:schemeClr val="accent1"/>
          </a:lnRef>
          <a:fillRef idx="0">
            <a:schemeClr val="accent1"/>
          </a:fillRef>
          <a:effectRef idx="0">
            <a:schemeClr val="accent1"/>
          </a:effectRef>
          <a:fontRef idx="minor">
            <a:schemeClr val="tx1"/>
          </a:fontRef>
        </p:style>
      </p:cxnSp>
      <p:sp>
        <p:nvSpPr>
          <p:cNvPr id="27662" name="pgshape"/>
          <p:cNvSpPr txBox="1">
            <a:spLocks noChangeArrowheads="1"/>
          </p:cNvSpPr>
          <p:nvPr>
            <p:custDataLst>
              <p:tags r:id="rId4"/>
            </p:custDataLst>
          </p:nvPr>
        </p:nvSpPr>
        <p:spPr bwMode="auto">
          <a:xfrm>
            <a:off x="1766888" y="2667000"/>
            <a:ext cx="563562" cy="508000"/>
          </a:xfrm>
          <a:prstGeom prst="rect">
            <a:avLst/>
          </a:prstGeom>
          <a:noFill/>
          <a:ln w="9525">
            <a:noFill/>
            <a:miter lim="800000"/>
            <a:headEnd/>
            <a:tailEnd/>
          </a:ln>
        </p:spPr>
        <p:txBody>
          <a:bodyPr anchor="ctr" anchorCtr="1"/>
          <a:lstStyle/>
          <a:p>
            <a:r>
              <a:rPr lang="en-US" sz="1400">
                <a:solidFill>
                  <a:srgbClr val="FFFFFF"/>
                </a:solidFill>
                <a:latin typeface="Calibri" pitchFamily="34" charset="0"/>
              </a:rPr>
              <a:t>Feb</a:t>
            </a:r>
          </a:p>
        </p:txBody>
      </p:sp>
      <p:cxnSp>
        <p:nvCxnSpPr>
          <p:cNvPr id="10" name="pgshape"/>
          <p:cNvCxnSpPr/>
          <p:nvPr/>
        </p:nvCxnSpPr>
        <p:spPr>
          <a:xfrm>
            <a:off x="2286000" y="2819400"/>
            <a:ext cx="0" cy="203200"/>
          </a:xfrm>
          <a:prstGeom prst="line">
            <a:avLst/>
          </a:prstGeom>
          <a:ln w="12700">
            <a:solidFill>
              <a:schemeClr val="lt1"/>
            </a:solidFill>
          </a:ln>
        </p:spPr>
        <p:style>
          <a:lnRef idx="1">
            <a:schemeClr val="accent1"/>
          </a:lnRef>
          <a:fillRef idx="0">
            <a:schemeClr val="accent1"/>
          </a:fillRef>
          <a:effectRef idx="0">
            <a:schemeClr val="accent1"/>
          </a:effectRef>
          <a:fontRef idx="minor">
            <a:schemeClr val="tx1"/>
          </a:fontRef>
        </p:style>
      </p:cxnSp>
      <p:sp>
        <p:nvSpPr>
          <p:cNvPr id="27664" name="pgshape"/>
          <p:cNvSpPr txBox="1">
            <a:spLocks noChangeArrowheads="1"/>
          </p:cNvSpPr>
          <p:nvPr>
            <p:custDataLst>
              <p:tags r:id="rId5"/>
            </p:custDataLst>
          </p:nvPr>
        </p:nvSpPr>
        <p:spPr bwMode="auto">
          <a:xfrm>
            <a:off x="2286000" y="2667000"/>
            <a:ext cx="563563" cy="508000"/>
          </a:xfrm>
          <a:prstGeom prst="rect">
            <a:avLst/>
          </a:prstGeom>
          <a:noFill/>
          <a:ln w="9525">
            <a:noFill/>
            <a:miter lim="800000"/>
            <a:headEnd/>
            <a:tailEnd/>
          </a:ln>
        </p:spPr>
        <p:txBody>
          <a:bodyPr anchor="ctr" anchorCtr="1"/>
          <a:lstStyle/>
          <a:p>
            <a:r>
              <a:rPr lang="en-US" sz="1400">
                <a:solidFill>
                  <a:srgbClr val="FFFFFF"/>
                </a:solidFill>
                <a:latin typeface="Calibri" pitchFamily="34" charset="0"/>
              </a:rPr>
              <a:t>Mar</a:t>
            </a:r>
          </a:p>
        </p:txBody>
      </p:sp>
      <p:cxnSp>
        <p:nvCxnSpPr>
          <p:cNvPr id="12" name="pgshape"/>
          <p:cNvCxnSpPr/>
          <p:nvPr/>
        </p:nvCxnSpPr>
        <p:spPr>
          <a:xfrm>
            <a:off x="2859088" y="2819400"/>
            <a:ext cx="0" cy="203200"/>
          </a:xfrm>
          <a:prstGeom prst="line">
            <a:avLst/>
          </a:prstGeom>
          <a:ln w="12700">
            <a:solidFill>
              <a:schemeClr val="lt1"/>
            </a:solidFill>
          </a:ln>
        </p:spPr>
        <p:style>
          <a:lnRef idx="1">
            <a:schemeClr val="accent1"/>
          </a:lnRef>
          <a:fillRef idx="0">
            <a:schemeClr val="accent1"/>
          </a:fillRef>
          <a:effectRef idx="0">
            <a:schemeClr val="accent1"/>
          </a:effectRef>
          <a:fontRef idx="minor">
            <a:schemeClr val="tx1"/>
          </a:fontRef>
        </p:style>
      </p:cxnSp>
      <p:sp>
        <p:nvSpPr>
          <p:cNvPr id="27666" name="pgshape"/>
          <p:cNvSpPr txBox="1">
            <a:spLocks noChangeArrowheads="1"/>
          </p:cNvSpPr>
          <p:nvPr>
            <p:custDataLst>
              <p:tags r:id="rId6"/>
            </p:custDataLst>
          </p:nvPr>
        </p:nvSpPr>
        <p:spPr bwMode="auto">
          <a:xfrm>
            <a:off x="2859088" y="2667000"/>
            <a:ext cx="563562" cy="508000"/>
          </a:xfrm>
          <a:prstGeom prst="rect">
            <a:avLst/>
          </a:prstGeom>
          <a:noFill/>
          <a:ln w="9525">
            <a:noFill/>
            <a:miter lim="800000"/>
            <a:headEnd/>
            <a:tailEnd/>
          </a:ln>
        </p:spPr>
        <p:txBody>
          <a:bodyPr anchor="ctr" anchorCtr="1"/>
          <a:lstStyle/>
          <a:p>
            <a:r>
              <a:rPr lang="en-US" sz="1400">
                <a:solidFill>
                  <a:srgbClr val="FFFFFF"/>
                </a:solidFill>
                <a:latin typeface="Calibri" pitchFamily="34" charset="0"/>
              </a:rPr>
              <a:t>Apr</a:t>
            </a:r>
          </a:p>
        </p:txBody>
      </p:sp>
      <p:cxnSp>
        <p:nvCxnSpPr>
          <p:cNvPr id="14" name="pgshape"/>
          <p:cNvCxnSpPr/>
          <p:nvPr/>
        </p:nvCxnSpPr>
        <p:spPr>
          <a:xfrm>
            <a:off x="3414713" y="2819400"/>
            <a:ext cx="0" cy="203200"/>
          </a:xfrm>
          <a:prstGeom prst="line">
            <a:avLst/>
          </a:prstGeom>
          <a:ln w="12700">
            <a:solidFill>
              <a:schemeClr val="lt1"/>
            </a:solidFill>
          </a:ln>
        </p:spPr>
        <p:style>
          <a:lnRef idx="1">
            <a:schemeClr val="accent1"/>
          </a:lnRef>
          <a:fillRef idx="0">
            <a:schemeClr val="accent1"/>
          </a:fillRef>
          <a:effectRef idx="0">
            <a:schemeClr val="accent1"/>
          </a:effectRef>
          <a:fontRef idx="minor">
            <a:schemeClr val="tx1"/>
          </a:fontRef>
        </p:style>
      </p:cxnSp>
      <p:sp>
        <p:nvSpPr>
          <p:cNvPr id="27668" name="pgshape"/>
          <p:cNvSpPr txBox="1">
            <a:spLocks noChangeArrowheads="1"/>
          </p:cNvSpPr>
          <p:nvPr>
            <p:custDataLst>
              <p:tags r:id="rId7"/>
            </p:custDataLst>
          </p:nvPr>
        </p:nvSpPr>
        <p:spPr bwMode="auto">
          <a:xfrm>
            <a:off x="3414713" y="2667000"/>
            <a:ext cx="563562" cy="508000"/>
          </a:xfrm>
          <a:prstGeom prst="rect">
            <a:avLst/>
          </a:prstGeom>
          <a:noFill/>
          <a:ln w="9525">
            <a:noFill/>
            <a:miter lim="800000"/>
            <a:headEnd/>
            <a:tailEnd/>
          </a:ln>
        </p:spPr>
        <p:txBody>
          <a:bodyPr anchor="ctr" anchorCtr="1"/>
          <a:lstStyle/>
          <a:p>
            <a:r>
              <a:rPr lang="en-US" sz="1400">
                <a:solidFill>
                  <a:srgbClr val="FFFFFF"/>
                </a:solidFill>
                <a:latin typeface="Calibri" pitchFamily="34" charset="0"/>
              </a:rPr>
              <a:t>May</a:t>
            </a:r>
          </a:p>
        </p:txBody>
      </p:sp>
      <p:cxnSp>
        <p:nvCxnSpPr>
          <p:cNvPr id="16" name="pgshape"/>
          <p:cNvCxnSpPr/>
          <p:nvPr/>
        </p:nvCxnSpPr>
        <p:spPr>
          <a:xfrm>
            <a:off x="3989388" y="2819400"/>
            <a:ext cx="0" cy="203200"/>
          </a:xfrm>
          <a:prstGeom prst="line">
            <a:avLst/>
          </a:prstGeom>
          <a:ln w="12700">
            <a:solidFill>
              <a:schemeClr val="lt1"/>
            </a:solidFill>
          </a:ln>
        </p:spPr>
        <p:style>
          <a:lnRef idx="1">
            <a:schemeClr val="accent1"/>
          </a:lnRef>
          <a:fillRef idx="0">
            <a:schemeClr val="accent1"/>
          </a:fillRef>
          <a:effectRef idx="0">
            <a:schemeClr val="accent1"/>
          </a:effectRef>
          <a:fontRef idx="minor">
            <a:schemeClr val="tx1"/>
          </a:fontRef>
        </p:style>
      </p:cxnSp>
      <p:sp>
        <p:nvSpPr>
          <p:cNvPr id="27670" name="pgshape"/>
          <p:cNvSpPr txBox="1">
            <a:spLocks noChangeArrowheads="1"/>
          </p:cNvSpPr>
          <p:nvPr>
            <p:custDataLst>
              <p:tags r:id="rId8"/>
            </p:custDataLst>
          </p:nvPr>
        </p:nvSpPr>
        <p:spPr bwMode="auto">
          <a:xfrm>
            <a:off x="3989388" y="2667000"/>
            <a:ext cx="561975" cy="508000"/>
          </a:xfrm>
          <a:prstGeom prst="rect">
            <a:avLst/>
          </a:prstGeom>
          <a:noFill/>
          <a:ln w="9525">
            <a:noFill/>
            <a:miter lim="800000"/>
            <a:headEnd/>
            <a:tailEnd/>
          </a:ln>
        </p:spPr>
        <p:txBody>
          <a:bodyPr anchor="ctr" anchorCtr="1"/>
          <a:lstStyle/>
          <a:p>
            <a:r>
              <a:rPr lang="en-US" sz="1400">
                <a:solidFill>
                  <a:srgbClr val="FFFFFF"/>
                </a:solidFill>
                <a:latin typeface="Calibri" pitchFamily="34" charset="0"/>
              </a:rPr>
              <a:t>Jun</a:t>
            </a:r>
          </a:p>
        </p:txBody>
      </p:sp>
      <p:cxnSp>
        <p:nvCxnSpPr>
          <p:cNvPr id="18" name="pgshape"/>
          <p:cNvCxnSpPr/>
          <p:nvPr/>
        </p:nvCxnSpPr>
        <p:spPr>
          <a:xfrm>
            <a:off x="4545013" y="2819400"/>
            <a:ext cx="0" cy="203200"/>
          </a:xfrm>
          <a:prstGeom prst="line">
            <a:avLst/>
          </a:prstGeom>
          <a:ln w="12700">
            <a:solidFill>
              <a:schemeClr val="lt1"/>
            </a:solidFill>
          </a:ln>
        </p:spPr>
        <p:style>
          <a:lnRef idx="1">
            <a:schemeClr val="accent1"/>
          </a:lnRef>
          <a:fillRef idx="0">
            <a:schemeClr val="accent1"/>
          </a:fillRef>
          <a:effectRef idx="0">
            <a:schemeClr val="accent1"/>
          </a:effectRef>
          <a:fontRef idx="minor">
            <a:schemeClr val="tx1"/>
          </a:fontRef>
        </p:style>
      </p:cxnSp>
      <p:sp>
        <p:nvSpPr>
          <p:cNvPr id="27672" name="pgshape"/>
          <p:cNvSpPr txBox="1">
            <a:spLocks noChangeArrowheads="1"/>
          </p:cNvSpPr>
          <p:nvPr>
            <p:custDataLst>
              <p:tags r:id="rId9"/>
            </p:custDataLst>
          </p:nvPr>
        </p:nvSpPr>
        <p:spPr bwMode="auto">
          <a:xfrm>
            <a:off x="4545013" y="2667000"/>
            <a:ext cx="561975" cy="508000"/>
          </a:xfrm>
          <a:prstGeom prst="rect">
            <a:avLst/>
          </a:prstGeom>
          <a:noFill/>
          <a:ln w="9525">
            <a:noFill/>
            <a:miter lim="800000"/>
            <a:headEnd/>
            <a:tailEnd/>
          </a:ln>
        </p:spPr>
        <p:txBody>
          <a:bodyPr anchor="ctr" anchorCtr="1"/>
          <a:lstStyle/>
          <a:p>
            <a:r>
              <a:rPr lang="en-US" sz="1400">
                <a:solidFill>
                  <a:srgbClr val="FFFFFF"/>
                </a:solidFill>
                <a:latin typeface="Calibri" pitchFamily="34" charset="0"/>
              </a:rPr>
              <a:t>Jul</a:t>
            </a:r>
          </a:p>
        </p:txBody>
      </p:sp>
      <p:cxnSp>
        <p:nvCxnSpPr>
          <p:cNvPr id="20" name="pgshape"/>
          <p:cNvCxnSpPr/>
          <p:nvPr/>
        </p:nvCxnSpPr>
        <p:spPr>
          <a:xfrm>
            <a:off x="5118100" y="2819400"/>
            <a:ext cx="0" cy="203200"/>
          </a:xfrm>
          <a:prstGeom prst="line">
            <a:avLst/>
          </a:prstGeom>
          <a:ln w="12700">
            <a:solidFill>
              <a:schemeClr val="lt1"/>
            </a:solidFill>
          </a:ln>
        </p:spPr>
        <p:style>
          <a:lnRef idx="1">
            <a:schemeClr val="accent1"/>
          </a:lnRef>
          <a:fillRef idx="0">
            <a:schemeClr val="accent1"/>
          </a:fillRef>
          <a:effectRef idx="0">
            <a:schemeClr val="accent1"/>
          </a:effectRef>
          <a:fontRef idx="minor">
            <a:schemeClr val="tx1"/>
          </a:fontRef>
        </p:style>
      </p:cxnSp>
      <p:sp>
        <p:nvSpPr>
          <p:cNvPr id="27674" name="pgshape"/>
          <p:cNvSpPr txBox="1">
            <a:spLocks noChangeArrowheads="1"/>
          </p:cNvSpPr>
          <p:nvPr>
            <p:custDataLst>
              <p:tags r:id="rId10"/>
            </p:custDataLst>
          </p:nvPr>
        </p:nvSpPr>
        <p:spPr bwMode="auto">
          <a:xfrm>
            <a:off x="5118100" y="2667000"/>
            <a:ext cx="563563" cy="508000"/>
          </a:xfrm>
          <a:prstGeom prst="rect">
            <a:avLst/>
          </a:prstGeom>
          <a:noFill/>
          <a:ln w="9525">
            <a:noFill/>
            <a:miter lim="800000"/>
            <a:headEnd/>
            <a:tailEnd/>
          </a:ln>
        </p:spPr>
        <p:txBody>
          <a:bodyPr anchor="ctr" anchorCtr="1"/>
          <a:lstStyle/>
          <a:p>
            <a:r>
              <a:rPr lang="en-US" sz="1400">
                <a:solidFill>
                  <a:srgbClr val="FFFFFF"/>
                </a:solidFill>
                <a:latin typeface="Calibri" pitchFamily="34" charset="0"/>
              </a:rPr>
              <a:t>Aug</a:t>
            </a:r>
          </a:p>
        </p:txBody>
      </p:sp>
      <p:cxnSp>
        <p:nvCxnSpPr>
          <p:cNvPr id="22" name="pgshape"/>
          <p:cNvCxnSpPr/>
          <p:nvPr/>
        </p:nvCxnSpPr>
        <p:spPr>
          <a:xfrm>
            <a:off x="5691188" y="2819400"/>
            <a:ext cx="0" cy="203200"/>
          </a:xfrm>
          <a:prstGeom prst="line">
            <a:avLst/>
          </a:prstGeom>
          <a:ln w="12700">
            <a:solidFill>
              <a:schemeClr val="lt1"/>
            </a:solidFill>
          </a:ln>
        </p:spPr>
        <p:style>
          <a:lnRef idx="1">
            <a:schemeClr val="accent1"/>
          </a:lnRef>
          <a:fillRef idx="0">
            <a:schemeClr val="accent1"/>
          </a:fillRef>
          <a:effectRef idx="0">
            <a:schemeClr val="accent1"/>
          </a:effectRef>
          <a:fontRef idx="minor">
            <a:schemeClr val="tx1"/>
          </a:fontRef>
        </p:style>
      </p:cxnSp>
      <p:sp>
        <p:nvSpPr>
          <p:cNvPr id="27676" name="pgshape"/>
          <p:cNvSpPr txBox="1">
            <a:spLocks noChangeArrowheads="1"/>
          </p:cNvSpPr>
          <p:nvPr>
            <p:custDataLst>
              <p:tags r:id="rId11"/>
            </p:custDataLst>
          </p:nvPr>
        </p:nvSpPr>
        <p:spPr bwMode="auto">
          <a:xfrm>
            <a:off x="5691188" y="2667000"/>
            <a:ext cx="563562" cy="508000"/>
          </a:xfrm>
          <a:prstGeom prst="rect">
            <a:avLst/>
          </a:prstGeom>
          <a:noFill/>
          <a:ln w="9525">
            <a:noFill/>
            <a:miter lim="800000"/>
            <a:headEnd/>
            <a:tailEnd/>
          </a:ln>
        </p:spPr>
        <p:txBody>
          <a:bodyPr anchor="ctr" anchorCtr="1"/>
          <a:lstStyle/>
          <a:p>
            <a:r>
              <a:rPr lang="en-US" sz="1400">
                <a:solidFill>
                  <a:srgbClr val="FFFFFF"/>
                </a:solidFill>
                <a:latin typeface="Calibri" pitchFamily="34" charset="0"/>
              </a:rPr>
              <a:t>Sep</a:t>
            </a:r>
          </a:p>
        </p:txBody>
      </p:sp>
      <p:cxnSp>
        <p:nvCxnSpPr>
          <p:cNvPr id="24" name="pgshape"/>
          <p:cNvCxnSpPr/>
          <p:nvPr/>
        </p:nvCxnSpPr>
        <p:spPr>
          <a:xfrm>
            <a:off x="6246813" y="2819400"/>
            <a:ext cx="0" cy="203200"/>
          </a:xfrm>
          <a:prstGeom prst="line">
            <a:avLst/>
          </a:prstGeom>
          <a:ln w="12700">
            <a:solidFill>
              <a:schemeClr val="lt1"/>
            </a:solidFill>
          </a:ln>
        </p:spPr>
        <p:style>
          <a:lnRef idx="1">
            <a:schemeClr val="accent1"/>
          </a:lnRef>
          <a:fillRef idx="0">
            <a:schemeClr val="accent1"/>
          </a:fillRef>
          <a:effectRef idx="0">
            <a:schemeClr val="accent1"/>
          </a:effectRef>
          <a:fontRef idx="minor">
            <a:schemeClr val="tx1"/>
          </a:fontRef>
        </p:style>
      </p:cxnSp>
      <p:sp>
        <p:nvSpPr>
          <p:cNvPr id="27678" name="pgshape"/>
          <p:cNvSpPr txBox="1">
            <a:spLocks noChangeArrowheads="1"/>
          </p:cNvSpPr>
          <p:nvPr>
            <p:custDataLst>
              <p:tags r:id="rId12"/>
            </p:custDataLst>
          </p:nvPr>
        </p:nvSpPr>
        <p:spPr bwMode="auto">
          <a:xfrm>
            <a:off x="6246813" y="2667000"/>
            <a:ext cx="563562" cy="508000"/>
          </a:xfrm>
          <a:prstGeom prst="rect">
            <a:avLst/>
          </a:prstGeom>
          <a:noFill/>
          <a:ln w="9525">
            <a:noFill/>
            <a:miter lim="800000"/>
            <a:headEnd/>
            <a:tailEnd/>
          </a:ln>
        </p:spPr>
        <p:txBody>
          <a:bodyPr anchor="ctr" anchorCtr="1"/>
          <a:lstStyle/>
          <a:p>
            <a:r>
              <a:rPr lang="en-US" sz="1400">
                <a:solidFill>
                  <a:srgbClr val="FFFFFF"/>
                </a:solidFill>
                <a:latin typeface="Calibri" pitchFamily="34" charset="0"/>
              </a:rPr>
              <a:t>Oct</a:t>
            </a:r>
          </a:p>
        </p:txBody>
      </p:sp>
      <p:cxnSp>
        <p:nvCxnSpPr>
          <p:cNvPr id="26" name="pgshape"/>
          <p:cNvCxnSpPr/>
          <p:nvPr/>
        </p:nvCxnSpPr>
        <p:spPr>
          <a:xfrm>
            <a:off x="6821488" y="2819400"/>
            <a:ext cx="0" cy="203200"/>
          </a:xfrm>
          <a:prstGeom prst="line">
            <a:avLst/>
          </a:prstGeom>
          <a:ln w="12700">
            <a:solidFill>
              <a:schemeClr val="lt1"/>
            </a:solidFill>
          </a:ln>
        </p:spPr>
        <p:style>
          <a:lnRef idx="1">
            <a:schemeClr val="accent1"/>
          </a:lnRef>
          <a:fillRef idx="0">
            <a:schemeClr val="accent1"/>
          </a:fillRef>
          <a:effectRef idx="0">
            <a:schemeClr val="accent1"/>
          </a:effectRef>
          <a:fontRef idx="minor">
            <a:schemeClr val="tx1"/>
          </a:fontRef>
        </p:style>
      </p:cxnSp>
      <p:sp>
        <p:nvSpPr>
          <p:cNvPr id="27680" name="pgshape"/>
          <p:cNvSpPr txBox="1">
            <a:spLocks noChangeArrowheads="1"/>
          </p:cNvSpPr>
          <p:nvPr>
            <p:custDataLst>
              <p:tags r:id="rId13"/>
            </p:custDataLst>
          </p:nvPr>
        </p:nvSpPr>
        <p:spPr bwMode="auto">
          <a:xfrm>
            <a:off x="6821488" y="2667000"/>
            <a:ext cx="561975" cy="508000"/>
          </a:xfrm>
          <a:prstGeom prst="rect">
            <a:avLst/>
          </a:prstGeom>
          <a:noFill/>
          <a:ln w="9525">
            <a:noFill/>
            <a:miter lim="800000"/>
            <a:headEnd/>
            <a:tailEnd/>
          </a:ln>
        </p:spPr>
        <p:txBody>
          <a:bodyPr anchor="ctr" anchorCtr="1"/>
          <a:lstStyle/>
          <a:p>
            <a:r>
              <a:rPr lang="en-US" sz="1400">
                <a:solidFill>
                  <a:srgbClr val="FFFFFF"/>
                </a:solidFill>
                <a:latin typeface="Calibri" pitchFamily="34" charset="0"/>
              </a:rPr>
              <a:t>Nov</a:t>
            </a:r>
          </a:p>
        </p:txBody>
      </p:sp>
      <p:cxnSp>
        <p:nvCxnSpPr>
          <p:cNvPr id="28" name="pgshape"/>
          <p:cNvCxnSpPr/>
          <p:nvPr/>
        </p:nvCxnSpPr>
        <p:spPr>
          <a:xfrm>
            <a:off x="7377113" y="2819400"/>
            <a:ext cx="0" cy="203200"/>
          </a:xfrm>
          <a:prstGeom prst="line">
            <a:avLst/>
          </a:prstGeom>
          <a:ln w="12700">
            <a:solidFill>
              <a:schemeClr val="lt1"/>
            </a:solidFill>
          </a:ln>
        </p:spPr>
        <p:style>
          <a:lnRef idx="1">
            <a:schemeClr val="accent1"/>
          </a:lnRef>
          <a:fillRef idx="0">
            <a:schemeClr val="accent1"/>
          </a:fillRef>
          <a:effectRef idx="0">
            <a:schemeClr val="accent1"/>
          </a:effectRef>
          <a:fontRef idx="minor">
            <a:schemeClr val="tx1"/>
          </a:fontRef>
        </p:style>
      </p:cxnSp>
      <p:sp>
        <p:nvSpPr>
          <p:cNvPr id="27682" name="pgshape"/>
          <p:cNvSpPr txBox="1">
            <a:spLocks noChangeArrowheads="1"/>
          </p:cNvSpPr>
          <p:nvPr>
            <p:custDataLst>
              <p:tags r:id="rId14"/>
            </p:custDataLst>
          </p:nvPr>
        </p:nvSpPr>
        <p:spPr bwMode="auto">
          <a:xfrm>
            <a:off x="7377113" y="2667000"/>
            <a:ext cx="561975" cy="508000"/>
          </a:xfrm>
          <a:prstGeom prst="rect">
            <a:avLst/>
          </a:prstGeom>
          <a:noFill/>
          <a:ln w="9525">
            <a:noFill/>
            <a:miter lim="800000"/>
            <a:headEnd/>
            <a:tailEnd/>
          </a:ln>
        </p:spPr>
        <p:txBody>
          <a:bodyPr anchor="ctr" anchorCtr="1"/>
          <a:lstStyle/>
          <a:p>
            <a:r>
              <a:rPr lang="en-US" sz="1400">
                <a:solidFill>
                  <a:srgbClr val="FFFFFF"/>
                </a:solidFill>
                <a:latin typeface="Calibri" pitchFamily="34" charset="0"/>
              </a:rPr>
              <a:t>Dec</a:t>
            </a:r>
          </a:p>
        </p:txBody>
      </p:sp>
      <p:sp>
        <p:nvSpPr>
          <p:cNvPr id="27683" name="pgshape"/>
          <p:cNvSpPr txBox="1">
            <a:spLocks noChangeArrowheads="1"/>
          </p:cNvSpPr>
          <p:nvPr>
            <p:custDataLst>
              <p:tags r:id="rId15"/>
            </p:custDataLst>
          </p:nvPr>
        </p:nvSpPr>
        <p:spPr bwMode="auto">
          <a:xfrm>
            <a:off x="8013700" y="2667000"/>
            <a:ext cx="635000" cy="461963"/>
          </a:xfrm>
          <a:prstGeom prst="rect">
            <a:avLst/>
          </a:prstGeom>
          <a:noFill/>
          <a:ln w="9525">
            <a:noFill/>
            <a:miter lim="800000"/>
            <a:headEnd/>
            <a:tailEnd/>
          </a:ln>
        </p:spPr>
        <p:txBody>
          <a:bodyPr>
            <a:spAutoFit/>
          </a:bodyPr>
          <a:lstStyle/>
          <a:p>
            <a:pPr algn="ctr"/>
            <a:r>
              <a:rPr lang="en-US" sz="2400" b="1">
                <a:solidFill>
                  <a:srgbClr val="808080"/>
                </a:solidFill>
                <a:latin typeface="Calibri" pitchFamily="34" charset="0"/>
              </a:rPr>
              <a:t>' 13</a:t>
            </a:r>
          </a:p>
        </p:txBody>
      </p:sp>
      <p:sp>
        <p:nvSpPr>
          <p:cNvPr id="31" name="pgshape"/>
          <p:cNvSpPr/>
          <p:nvPr>
            <p:custDataLst>
              <p:tags r:id="rId16"/>
            </p:custDataLst>
          </p:nvPr>
        </p:nvSpPr>
        <p:spPr>
          <a:xfrm>
            <a:off x="1219200" y="3098800"/>
            <a:ext cx="1159283" cy="63500"/>
          </a:xfrm>
          <a:prstGeom prst="roundRect">
            <a:avLst/>
          </a:prstGeom>
          <a:solidFill>
            <a:srgbClr val="FF0000">
              <a:alpha val="75000"/>
            </a:srgbClr>
          </a:solidFill>
          <a:ln>
            <a:noFill/>
          </a:ln>
          <a:scene3d>
            <a:camera prst="orthographicFront"/>
            <a:lightRig rig="threePt" dir="t">
              <a:rot lat="0" lon="0" rev="0"/>
            </a:lightRig>
          </a:scene3d>
          <a:sp3d>
            <a:bevelT w="88900" h="381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pgshape"/>
          <p:cNvSpPr/>
          <p:nvPr/>
        </p:nvSpPr>
        <p:spPr>
          <a:xfrm>
            <a:off x="2314575" y="3175000"/>
            <a:ext cx="127000" cy="1397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688" name="pgshape"/>
          <p:cNvSpPr txBox="1">
            <a:spLocks noChangeArrowheads="1"/>
          </p:cNvSpPr>
          <p:nvPr>
            <p:custDataLst>
              <p:tags r:id="rId17"/>
            </p:custDataLst>
          </p:nvPr>
        </p:nvSpPr>
        <p:spPr bwMode="auto">
          <a:xfrm>
            <a:off x="2060575" y="3302000"/>
            <a:ext cx="635000" cy="261938"/>
          </a:xfrm>
          <a:prstGeom prst="rect">
            <a:avLst/>
          </a:prstGeom>
          <a:noFill/>
          <a:ln w="9525">
            <a:noFill/>
            <a:miter lim="800000"/>
            <a:headEnd/>
            <a:tailEnd/>
          </a:ln>
        </p:spPr>
        <p:txBody>
          <a:bodyPr anchor="ctr" anchorCtr="1">
            <a:spAutoFit/>
          </a:bodyPr>
          <a:lstStyle/>
          <a:p>
            <a:r>
              <a:rPr lang="en-US" sz="1100">
                <a:latin typeface="Calibri" pitchFamily="34" charset="0"/>
              </a:rPr>
              <a:t>Today</a:t>
            </a:r>
          </a:p>
        </p:txBody>
      </p:sp>
      <p:sp>
        <p:nvSpPr>
          <p:cNvPr id="34" name="milestoneshape"/>
          <p:cNvSpPr/>
          <p:nvPr/>
        </p:nvSpPr>
        <p:spPr>
          <a:xfrm>
            <a:off x="7354620" y="2476500"/>
            <a:ext cx="254000" cy="279400"/>
          </a:xfrm>
          <a:prstGeom prst="flowChartMerge">
            <a:avLst/>
          </a:prstGeom>
          <a:solidFill>
            <a:srgbClr val="0072BC"/>
          </a:solidFill>
          <a:ln>
            <a:noFill/>
          </a:ln>
          <a:effectLst>
            <a:outerShdw blurRad="63500">
              <a:scrgbClr r="0" g="0" b="0">
                <a:alpha val="50000"/>
              </a:scrgbClr>
            </a:outerShdw>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692" name="milestoneshape"/>
          <p:cNvSpPr txBox="1">
            <a:spLocks noChangeArrowheads="1"/>
          </p:cNvSpPr>
          <p:nvPr>
            <p:custDataLst>
              <p:tags r:id="rId18"/>
            </p:custDataLst>
          </p:nvPr>
        </p:nvSpPr>
        <p:spPr bwMode="auto">
          <a:xfrm>
            <a:off x="6783388" y="2095500"/>
            <a:ext cx="1397000" cy="246063"/>
          </a:xfrm>
          <a:prstGeom prst="rect">
            <a:avLst/>
          </a:prstGeom>
          <a:noFill/>
          <a:ln w="9525">
            <a:noFill/>
            <a:miter lim="800000"/>
            <a:headEnd/>
            <a:tailEnd/>
          </a:ln>
        </p:spPr>
        <p:txBody>
          <a:bodyPr wrap="none" anchor="b" anchorCtr="1"/>
          <a:lstStyle/>
          <a:p>
            <a:pPr>
              <a:lnSpc>
                <a:spcPct val="80000"/>
              </a:lnSpc>
            </a:pPr>
            <a:r>
              <a:rPr lang="en-US" sz="1000" b="1">
                <a:solidFill>
                  <a:srgbClr val="000000"/>
                </a:solidFill>
                <a:latin typeface="Calibri" pitchFamily="34" charset="0"/>
              </a:rPr>
              <a:t>Project End</a:t>
            </a:r>
          </a:p>
        </p:txBody>
      </p:sp>
      <p:sp>
        <p:nvSpPr>
          <p:cNvPr id="27693" name="milestoneshape"/>
          <p:cNvSpPr txBox="1">
            <a:spLocks noChangeArrowheads="1"/>
          </p:cNvSpPr>
          <p:nvPr>
            <p:custDataLst>
              <p:tags r:id="rId19"/>
            </p:custDataLst>
          </p:nvPr>
        </p:nvSpPr>
        <p:spPr bwMode="auto">
          <a:xfrm>
            <a:off x="6783388" y="2295525"/>
            <a:ext cx="1397000" cy="246063"/>
          </a:xfrm>
          <a:prstGeom prst="rect">
            <a:avLst/>
          </a:prstGeom>
          <a:noFill/>
          <a:ln w="9525">
            <a:noFill/>
            <a:miter lim="800000"/>
            <a:headEnd/>
            <a:tailEnd/>
          </a:ln>
        </p:spPr>
        <p:txBody>
          <a:bodyPr wrap="none" tIns="1270" anchorCtr="1"/>
          <a:lstStyle/>
          <a:p>
            <a:r>
              <a:rPr lang="en-US" sz="1000">
                <a:solidFill>
                  <a:schemeClr val="accent2"/>
                </a:solidFill>
                <a:latin typeface="Calibri" pitchFamily="34" charset="0"/>
              </a:rPr>
              <a:t>12/6/13</a:t>
            </a:r>
          </a:p>
        </p:txBody>
      </p:sp>
      <p:sp>
        <p:nvSpPr>
          <p:cNvPr id="37" name="milestoneshape"/>
          <p:cNvSpPr/>
          <p:nvPr/>
        </p:nvSpPr>
        <p:spPr>
          <a:xfrm>
            <a:off x="5670148" y="2476500"/>
            <a:ext cx="254000" cy="279400"/>
          </a:xfrm>
          <a:prstGeom prst="flowChartMerge">
            <a:avLst/>
          </a:prstGeom>
          <a:solidFill>
            <a:srgbClr val="0072BC"/>
          </a:solidFill>
          <a:ln>
            <a:noFill/>
          </a:ln>
          <a:effectLst>
            <a:outerShdw blurRad="63500">
              <a:scrgbClr r="0" g="0" b="0">
                <a:alpha val="50000"/>
              </a:scrgbClr>
            </a:outerShdw>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697" name="milestoneshape"/>
          <p:cNvSpPr txBox="1">
            <a:spLocks noChangeArrowheads="1"/>
          </p:cNvSpPr>
          <p:nvPr>
            <p:custDataLst>
              <p:tags r:id="rId20"/>
            </p:custDataLst>
          </p:nvPr>
        </p:nvSpPr>
        <p:spPr bwMode="auto">
          <a:xfrm>
            <a:off x="5099050" y="2095500"/>
            <a:ext cx="1397000" cy="246063"/>
          </a:xfrm>
          <a:prstGeom prst="rect">
            <a:avLst/>
          </a:prstGeom>
          <a:noFill/>
          <a:ln w="9525">
            <a:noFill/>
            <a:miter lim="800000"/>
            <a:headEnd/>
            <a:tailEnd/>
          </a:ln>
        </p:spPr>
        <p:txBody>
          <a:bodyPr wrap="none" anchor="b" anchorCtr="1"/>
          <a:lstStyle/>
          <a:p>
            <a:pPr>
              <a:lnSpc>
                <a:spcPct val="80000"/>
              </a:lnSpc>
            </a:pPr>
            <a:r>
              <a:rPr lang="en-US" sz="1000" b="1">
                <a:solidFill>
                  <a:srgbClr val="000000"/>
                </a:solidFill>
                <a:latin typeface="Calibri" pitchFamily="34" charset="0"/>
              </a:rPr>
              <a:t>Draft Final Due</a:t>
            </a:r>
          </a:p>
        </p:txBody>
      </p:sp>
      <p:sp>
        <p:nvSpPr>
          <p:cNvPr id="27698" name="milestoneshape"/>
          <p:cNvSpPr txBox="1">
            <a:spLocks noChangeArrowheads="1"/>
          </p:cNvSpPr>
          <p:nvPr>
            <p:custDataLst>
              <p:tags r:id="rId21"/>
            </p:custDataLst>
          </p:nvPr>
        </p:nvSpPr>
        <p:spPr bwMode="auto">
          <a:xfrm>
            <a:off x="5099050" y="2295525"/>
            <a:ext cx="1397000" cy="246063"/>
          </a:xfrm>
          <a:prstGeom prst="rect">
            <a:avLst/>
          </a:prstGeom>
          <a:noFill/>
          <a:ln w="9525">
            <a:noFill/>
            <a:miter lim="800000"/>
            <a:headEnd/>
            <a:tailEnd/>
          </a:ln>
        </p:spPr>
        <p:txBody>
          <a:bodyPr wrap="none" tIns="1270" anchorCtr="1"/>
          <a:lstStyle/>
          <a:p>
            <a:r>
              <a:rPr lang="en-US" sz="1000">
                <a:solidFill>
                  <a:schemeClr val="accent2"/>
                </a:solidFill>
                <a:latin typeface="Calibri" pitchFamily="34" charset="0"/>
              </a:rPr>
              <a:t>9/6/13</a:t>
            </a:r>
          </a:p>
        </p:txBody>
      </p:sp>
      <p:sp>
        <p:nvSpPr>
          <p:cNvPr id="40" name="milestoneshape"/>
          <p:cNvSpPr/>
          <p:nvPr/>
        </p:nvSpPr>
        <p:spPr>
          <a:xfrm>
            <a:off x="3967165" y="2476500"/>
            <a:ext cx="254000" cy="279400"/>
          </a:xfrm>
          <a:prstGeom prst="flowChartMerge">
            <a:avLst/>
          </a:prstGeom>
          <a:solidFill>
            <a:srgbClr val="0072BC"/>
          </a:solidFill>
          <a:ln>
            <a:noFill/>
          </a:ln>
          <a:effectLst>
            <a:outerShdw blurRad="63500">
              <a:scrgbClr r="0" g="0" b="0">
                <a:alpha val="50000"/>
              </a:scrgbClr>
            </a:outerShdw>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702" name="milestoneshape"/>
          <p:cNvSpPr txBox="1">
            <a:spLocks noChangeArrowheads="1"/>
          </p:cNvSpPr>
          <p:nvPr>
            <p:custDataLst>
              <p:tags r:id="rId22"/>
            </p:custDataLst>
          </p:nvPr>
        </p:nvSpPr>
        <p:spPr bwMode="auto">
          <a:xfrm>
            <a:off x="3395663" y="2095500"/>
            <a:ext cx="1397000" cy="246063"/>
          </a:xfrm>
          <a:prstGeom prst="rect">
            <a:avLst/>
          </a:prstGeom>
          <a:noFill/>
          <a:ln w="9525">
            <a:noFill/>
            <a:miter lim="800000"/>
            <a:headEnd/>
            <a:tailEnd/>
          </a:ln>
        </p:spPr>
        <p:txBody>
          <a:bodyPr wrap="none" anchor="b" anchorCtr="1"/>
          <a:lstStyle/>
          <a:p>
            <a:pPr>
              <a:lnSpc>
                <a:spcPct val="80000"/>
              </a:lnSpc>
            </a:pPr>
            <a:r>
              <a:rPr lang="en-US" sz="1000" b="1">
                <a:solidFill>
                  <a:srgbClr val="000000"/>
                </a:solidFill>
                <a:latin typeface="Calibri" pitchFamily="34" charset="0"/>
              </a:rPr>
              <a:t>Data Analysis Meeting</a:t>
            </a:r>
          </a:p>
        </p:txBody>
      </p:sp>
      <p:sp>
        <p:nvSpPr>
          <p:cNvPr id="27703" name="milestoneshape"/>
          <p:cNvSpPr txBox="1">
            <a:spLocks noChangeArrowheads="1"/>
          </p:cNvSpPr>
          <p:nvPr>
            <p:custDataLst>
              <p:tags r:id="rId23"/>
            </p:custDataLst>
          </p:nvPr>
        </p:nvSpPr>
        <p:spPr bwMode="auto">
          <a:xfrm>
            <a:off x="3395663" y="2295525"/>
            <a:ext cx="1397000" cy="246063"/>
          </a:xfrm>
          <a:prstGeom prst="rect">
            <a:avLst/>
          </a:prstGeom>
          <a:noFill/>
          <a:ln w="9525">
            <a:noFill/>
            <a:miter lim="800000"/>
            <a:headEnd/>
            <a:tailEnd/>
          </a:ln>
        </p:spPr>
        <p:txBody>
          <a:bodyPr wrap="none" tIns="1270" anchorCtr="1"/>
          <a:lstStyle/>
          <a:p>
            <a:r>
              <a:rPr lang="en-US" sz="1000">
                <a:solidFill>
                  <a:schemeClr val="accent2"/>
                </a:solidFill>
                <a:latin typeface="Calibri" pitchFamily="34" charset="0"/>
              </a:rPr>
              <a:t>6/6/13</a:t>
            </a:r>
          </a:p>
        </p:txBody>
      </p:sp>
      <p:sp>
        <p:nvSpPr>
          <p:cNvPr id="43" name="milestoneshape"/>
          <p:cNvSpPr/>
          <p:nvPr/>
        </p:nvSpPr>
        <p:spPr>
          <a:xfrm>
            <a:off x="2264182" y="2476500"/>
            <a:ext cx="254000" cy="279400"/>
          </a:xfrm>
          <a:prstGeom prst="flowChartMerge">
            <a:avLst/>
          </a:prstGeom>
          <a:solidFill>
            <a:srgbClr val="0072BC"/>
          </a:solidFill>
          <a:ln>
            <a:noFill/>
          </a:ln>
          <a:effectLst>
            <a:outerShdw blurRad="63500">
              <a:scrgbClr r="0" g="0" b="0">
                <a:alpha val="50000"/>
              </a:scrgbClr>
            </a:outerShdw>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707" name="milestoneshape"/>
          <p:cNvSpPr txBox="1">
            <a:spLocks noChangeArrowheads="1"/>
          </p:cNvSpPr>
          <p:nvPr>
            <p:custDataLst>
              <p:tags r:id="rId24"/>
            </p:custDataLst>
          </p:nvPr>
        </p:nvSpPr>
        <p:spPr bwMode="auto">
          <a:xfrm>
            <a:off x="1692275" y="2095500"/>
            <a:ext cx="1397000" cy="246063"/>
          </a:xfrm>
          <a:prstGeom prst="rect">
            <a:avLst/>
          </a:prstGeom>
          <a:noFill/>
          <a:ln w="9525">
            <a:noFill/>
            <a:miter lim="800000"/>
            <a:headEnd/>
            <a:tailEnd/>
          </a:ln>
        </p:spPr>
        <p:txBody>
          <a:bodyPr wrap="none" anchor="b" anchorCtr="1"/>
          <a:lstStyle/>
          <a:p>
            <a:pPr>
              <a:lnSpc>
                <a:spcPct val="80000"/>
              </a:lnSpc>
            </a:pPr>
            <a:r>
              <a:rPr lang="en-US" sz="1000" b="1">
                <a:solidFill>
                  <a:srgbClr val="000000"/>
                </a:solidFill>
                <a:latin typeface="Calibri" pitchFamily="34" charset="0"/>
              </a:rPr>
              <a:t>Draft Report Due</a:t>
            </a:r>
          </a:p>
        </p:txBody>
      </p:sp>
      <p:sp>
        <p:nvSpPr>
          <p:cNvPr id="27708" name="milestoneshape"/>
          <p:cNvSpPr txBox="1">
            <a:spLocks noChangeArrowheads="1"/>
          </p:cNvSpPr>
          <p:nvPr>
            <p:custDataLst>
              <p:tags r:id="rId25"/>
            </p:custDataLst>
          </p:nvPr>
        </p:nvSpPr>
        <p:spPr bwMode="auto">
          <a:xfrm>
            <a:off x="1692275" y="2295525"/>
            <a:ext cx="1397000" cy="246063"/>
          </a:xfrm>
          <a:prstGeom prst="rect">
            <a:avLst/>
          </a:prstGeom>
          <a:noFill/>
          <a:ln w="9525">
            <a:noFill/>
            <a:miter lim="800000"/>
            <a:headEnd/>
            <a:tailEnd/>
          </a:ln>
        </p:spPr>
        <p:txBody>
          <a:bodyPr wrap="none" tIns="1270" anchorCtr="1"/>
          <a:lstStyle/>
          <a:p>
            <a:r>
              <a:rPr lang="en-US" sz="1000">
                <a:solidFill>
                  <a:schemeClr val="accent2"/>
                </a:solidFill>
                <a:latin typeface="Calibri" pitchFamily="34" charset="0"/>
              </a:rPr>
              <a:t>3/6/13</a:t>
            </a:r>
          </a:p>
        </p:txBody>
      </p:sp>
      <p:sp>
        <p:nvSpPr>
          <p:cNvPr id="46" name="milestoneshape"/>
          <p:cNvSpPr/>
          <p:nvPr/>
        </p:nvSpPr>
        <p:spPr>
          <a:xfrm>
            <a:off x="1116520" y="2476500"/>
            <a:ext cx="254000" cy="279400"/>
          </a:xfrm>
          <a:prstGeom prst="flowChartMerge">
            <a:avLst/>
          </a:prstGeom>
          <a:solidFill>
            <a:srgbClr val="0072BC"/>
          </a:solidFill>
          <a:ln>
            <a:noFill/>
          </a:ln>
          <a:effectLst>
            <a:outerShdw blurRad="63500">
              <a:scrgbClr r="0" g="0" b="0">
                <a:alpha val="50000"/>
              </a:scrgbClr>
            </a:outerShdw>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712" name="milestoneshape"/>
          <p:cNvSpPr txBox="1">
            <a:spLocks noChangeArrowheads="1"/>
          </p:cNvSpPr>
          <p:nvPr>
            <p:custDataLst>
              <p:tags r:id="rId26"/>
            </p:custDataLst>
          </p:nvPr>
        </p:nvSpPr>
        <p:spPr bwMode="auto">
          <a:xfrm>
            <a:off x="544513" y="2095500"/>
            <a:ext cx="1397000" cy="246063"/>
          </a:xfrm>
          <a:prstGeom prst="rect">
            <a:avLst/>
          </a:prstGeom>
          <a:noFill/>
          <a:ln w="9525">
            <a:noFill/>
            <a:miter lim="800000"/>
            <a:headEnd/>
            <a:tailEnd/>
          </a:ln>
        </p:spPr>
        <p:txBody>
          <a:bodyPr wrap="none" anchor="b" anchorCtr="1"/>
          <a:lstStyle/>
          <a:p>
            <a:pPr>
              <a:lnSpc>
                <a:spcPct val="80000"/>
              </a:lnSpc>
            </a:pPr>
            <a:r>
              <a:rPr lang="en-US" sz="1000" b="1">
                <a:solidFill>
                  <a:srgbClr val="000000"/>
                </a:solidFill>
                <a:latin typeface="Calibri" pitchFamily="34" charset="0"/>
              </a:rPr>
              <a:t>Kickoff Meeting</a:t>
            </a:r>
          </a:p>
        </p:txBody>
      </p:sp>
      <p:sp>
        <p:nvSpPr>
          <p:cNvPr id="27713" name="milestoneshape"/>
          <p:cNvSpPr txBox="1">
            <a:spLocks noChangeArrowheads="1"/>
          </p:cNvSpPr>
          <p:nvPr>
            <p:custDataLst>
              <p:tags r:id="rId27"/>
            </p:custDataLst>
          </p:nvPr>
        </p:nvSpPr>
        <p:spPr bwMode="auto">
          <a:xfrm>
            <a:off x="544513" y="2295525"/>
            <a:ext cx="1397000" cy="246063"/>
          </a:xfrm>
          <a:prstGeom prst="rect">
            <a:avLst/>
          </a:prstGeom>
          <a:noFill/>
          <a:ln w="9525">
            <a:noFill/>
            <a:miter lim="800000"/>
            <a:headEnd/>
            <a:tailEnd/>
          </a:ln>
        </p:spPr>
        <p:txBody>
          <a:bodyPr wrap="none" tIns="1270" anchorCtr="1"/>
          <a:lstStyle/>
          <a:p>
            <a:r>
              <a:rPr lang="en-US" sz="1000">
                <a:solidFill>
                  <a:schemeClr val="accent2"/>
                </a:solidFill>
                <a:latin typeface="Calibri" pitchFamily="34" charset="0"/>
              </a:rPr>
              <a:t>1/3/13</a:t>
            </a:r>
          </a:p>
        </p:txBody>
      </p:sp>
      <p:sp>
        <p:nvSpPr>
          <p:cNvPr id="27714" name="intervalshape"/>
          <p:cNvSpPr txBox="1">
            <a:spLocks noChangeArrowheads="1"/>
          </p:cNvSpPr>
          <p:nvPr>
            <p:custDataLst>
              <p:tags r:id="rId28"/>
            </p:custDataLst>
          </p:nvPr>
        </p:nvSpPr>
        <p:spPr bwMode="auto">
          <a:xfrm>
            <a:off x="38100" y="3594100"/>
            <a:ext cx="1016000" cy="261938"/>
          </a:xfrm>
          <a:prstGeom prst="rect">
            <a:avLst/>
          </a:prstGeom>
          <a:noFill/>
          <a:ln w="9525">
            <a:noFill/>
            <a:miter lim="800000"/>
            <a:headEnd/>
            <a:tailEnd/>
          </a:ln>
        </p:spPr>
        <p:txBody>
          <a:bodyPr wrap="none"/>
          <a:lstStyle/>
          <a:p>
            <a:r>
              <a:rPr lang="en-US" sz="1100" b="1">
                <a:solidFill>
                  <a:srgbClr val="000000"/>
                </a:solidFill>
                <a:latin typeface="Calibri" pitchFamily="34" charset="0"/>
              </a:rPr>
              <a:t>Planning</a:t>
            </a:r>
          </a:p>
        </p:txBody>
      </p:sp>
      <p:sp>
        <p:nvSpPr>
          <p:cNvPr id="50" name="intervalshape"/>
          <p:cNvSpPr/>
          <p:nvPr>
            <p:custDataLst>
              <p:tags r:id="rId29"/>
            </p:custDataLst>
          </p:nvPr>
        </p:nvSpPr>
        <p:spPr>
          <a:xfrm>
            <a:off x="1286353" y="3619500"/>
            <a:ext cx="1092130" cy="203200"/>
          </a:xfrm>
          <a:prstGeom prst="rect">
            <a:avLst/>
          </a:prstGeom>
          <a:solidFill>
            <a:srgbClr val="0072BC"/>
          </a:solidFill>
          <a:ln>
            <a:noFill/>
          </a:ln>
          <a:effectLst>
            <a:outerShdw blurRad="63500">
              <a:scrgbClr r="0" g="0" b="0">
                <a:alpha val="50000"/>
              </a:scrgbClr>
            </a:outerShdw>
          </a:effectLst>
          <a:scene3d>
            <a:camera prst="orthographicFront"/>
            <a:lightRig rig="balanced" dir="t">
              <a:rot lat="0" lon="0" rev="8700000"/>
            </a:lightRig>
          </a:scene3d>
          <a:sp3d>
            <a:bevelT w="165100" h="12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718" name="intervalshape"/>
          <p:cNvSpPr txBox="1">
            <a:spLocks noChangeArrowheads="1"/>
          </p:cNvSpPr>
          <p:nvPr>
            <p:custDataLst>
              <p:tags r:id="rId30"/>
            </p:custDataLst>
          </p:nvPr>
        </p:nvSpPr>
        <p:spPr bwMode="auto">
          <a:xfrm>
            <a:off x="733425" y="3594100"/>
            <a:ext cx="762000" cy="261938"/>
          </a:xfrm>
          <a:prstGeom prst="rect">
            <a:avLst/>
          </a:prstGeom>
          <a:noFill/>
          <a:ln w="9525">
            <a:noFill/>
            <a:miter lim="800000"/>
            <a:headEnd/>
            <a:tailEnd/>
          </a:ln>
        </p:spPr>
        <p:txBody>
          <a:bodyPr wrap="none"/>
          <a:lstStyle/>
          <a:p>
            <a:r>
              <a:rPr lang="en-US" sz="1100">
                <a:solidFill>
                  <a:srgbClr val="000000"/>
                </a:solidFill>
                <a:latin typeface="Calibri" pitchFamily="34" charset="0"/>
              </a:rPr>
              <a:t>1/6/13</a:t>
            </a:r>
          </a:p>
        </p:txBody>
      </p:sp>
      <p:sp>
        <p:nvSpPr>
          <p:cNvPr id="27719" name="intervalshape"/>
          <p:cNvSpPr txBox="1">
            <a:spLocks noChangeArrowheads="1"/>
          </p:cNvSpPr>
          <p:nvPr>
            <p:custDataLst>
              <p:tags r:id="rId31"/>
            </p:custDataLst>
          </p:nvPr>
        </p:nvSpPr>
        <p:spPr bwMode="auto">
          <a:xfrm>
            <a:off x="2359025" y="3594100"/>
            <a:ext cx="762000" cy="261938"/>
          </a:xfrm>
          <a:prstGeom prst="rect">
            <a:avLst/>
          </a:prstGeom>
          <a:noFill/>
          <a:ln w="9525">
            <a:noFill/>
            <a:miter lim="800000"/>
            <a:headEnd/>
            <a:tailEnd/>
          </a:ln>
        </p:spPr>
        <p:txBody>
          <a:bodyPr wrap="none"/>
          <a:lstStyle/>
          <a:p>
            <a:r>
              <a:rPr lang="en-US" sz="1100">
                <a:solidFill>
                  <a:srgbClr val="000000"/>
                </a:solidFill>
                <a:latin typeface="Calibri" pitchFamily="34" charset="0"/>
              </a:rPr>
              <a:t>3/6/13</a:t>
            </a:r>
          </a:p>
        </p:txBody>
      </p:sp>
      <p:sp>
        <p:nvSpPr>
          <p:cNvPr id="27720" name="intervalshape"/>
          <p:cNvSpPr txBox="1">
            <a:spLocks noChangeArrowheads="1"/>
          </p:cNvSpPr>
          <p:nvPr>
            <p:custDataLst>
              <p:tags r:id="rId32"/>
            </p:custDataLst>
          </p:nvPr>
        </p:nvSpPr>
        <p:spPr bwMode="auto">
          <a:xfrm>
            <a:off x="38100" y="3911600"/>
            <a:ext cx="1016000" cy="261938"/>
          </a:xfrm>
          <a:prstGeom prst="rect">
            <a:avLst/>
          </a:prstGeom>
          <a:noFill/>
          <a:ln w="9525">
            <a:noFill/>
            <a:miter lim="800000"/>
            <a:headEnd/>
            <a:tailEnd/>
          </a:ln>
        </p:spPr>
        <p:txBody>
          <a:bodyPr wrap="none"/>
          <a:lstStyle/>
          <a:p>
            <a:r>
              <a:rPr lang="en-US" sz="1100" b="1">
                <a:solidFill>
                  <a:srgbClr val="000000"/>
                </a:solidFill>
                <a:latin typeface="Calibri" pitchFamily="34" charset="0"/>
              </a:rPr>
              <a:t>Data Collection</a:t>
            </a:r>
          </a:p>
        </p:txBody>
      </p:sp>
      <p:sp>
        <p:nvSpPr>
          <p:cNvPr id="55" name="intervalshape"/>
          <p:cNvSpPr/>
          <p:nvPr>
            <p:custDataLst>
              <p:tags r:id="rId33"/>
            </p:custDataLst>
          </p:nvPr>
        </p:nvSpPr>
        <p:spPr>
          <a:xfrm>
            <a:off x="1860184" y="3937000"/>
            <a:ext cx="2221282" cy="203200"/>
          </a:xfrm>
          <a:prstGeom prst="rect">
            <a:avLst/>
          </a:prstGeom>
          <a:solidFill>
            <a:srgbClr val="0072BC"/>
          </a:solidFill>
          <a:ln>
            <a:noFill/>
          </a:ln>
          <a:effectLst>
            <a:outerShdw blurRad="63500">
              <a:scrgbClr r="0" g="0" b="0">
                <a:alpha val="50000"/>
              </a:scrgbClr>
            </a:outerShdw>
          </a:effectLst>
          <a:scene3d>
            <a:camera prst="orthographicFront"/>
            <a:lightRig rig="balanced" dir="t">
              <a:rot lat="0" lon="0" rev="8700000"/>
            </a:lightRig>
          </a:scene3d>
          <a:sp3d>
            <a:bevelT w="165100" h="12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724" name="intervalshape"/>
          <p:cNvSpPr txBox="1">
            <a:spLocks noChangeArrowheads="1"/>
          </p:cNvSpPr>
          <p:nvPr>
            <p:custDataLst>
              <p:tags r:id="rId34"/>
            </p:custDataLst>
          </p:nvPr>
        </p:nvSpPr>
        <p:spPr bwMode="auto">
          <a:xfrm>
            <a:off x="1308100" y="3911600"/>
            <a:ext cx="762000" cy="261938"/>
          </a:xfrm>
          <a:prstGeom prst="rect">
            <a:avLst/>
          </a:prstGeom>
          <a:noFill/>
          <a:ln w="9525">
            <a:noFill/>
            <a:miter lim="800000"/>
            <a:headEnd/>
            <a:tailEnd/>
          </a:ln>
        </p:spPr>
        <p:txBody>
          <a:bodyPr wrap="none"/>
          <a:lstStyle/>
          <a:p>
            <a:r>
              <a:rPr lang="en-US" sz="1100">
                <a:solidFill>
                  <a:srgbClr val="000000"/>
                </a:solidFill>
                <a:latin typeface="Calibri" pitchFamily="34" charset="0"/>
              </a:rPr>
              <a:t>2/6/13</a:t>
            </a:r>
          </a:p>
        </p:txBody>
      </p:sp>
      <p:sp>
        <p:nvSpPr>
          <p:cNvPr id="27725" name="intervalshape"/>
          <p:cNvSpPr txBox="1">
            <a:spLocks noChangeArrowheads="1"/>
          </p:cNvSpPr>
          <p:nvPr>
            <p:custDataLst>
              <p:tags r:id="rId35"/>
            </p:custDataLst>
          </p:nvPr>
        </p:nvSpPr>
        <p:spPr bwMode="auto">
          <a:xfrm>
            <a:off x="4062413" y="3911600"/>
            <a:ext cx="762000" cy="261938"/>
          </a:xfrm>
          <a:prstGeom prst="rect">
            <a:avLst/>
          </a:prstGeom>
          <a:noFill/>
          <a:ln w="9525">
            <a:noFill/>
            <a:miter lim="800000"/>
            <a:headEnd/>
            <a:tailEnd/>
          </a:ln>
        </p:spPr>
        <p:txBody>
          <a:bodyPr wrap="none"/>
          <a:lstStyle/>
          <a:p>
            <a:r>
              <a:rPr lang="en-US" sz="1100">
                <a:solidFill>
                  <a:srgbClr val="000000"/>
                </a:solidFill>
                <a:latin typeface="Calibri" pitchFamily="34" charset="0"/>
              </a:rPr>
              <a:t>6/6/13</a:t>
            </a:r>
          </a:p>
        </p:txBody>
      </p:sp>
      <p:sp>
        <p:nvSpPr>
          <p:cNvPr id="27726" name="intervalshape"/>
          <p:cNvSpPr txBox="1">
            <a:spLocks noChangeArrowheads="1"/>
          </p:cNvSpPr>
          <p:nvPr>
            <p:custDataLst>
              <p:tags r:id="rId36"/>
            </p:custDataLst>
          </p:nvPr>
        </p:nvSpPr>
        <p:spPr bwMode="auto">
          <a:xfrm>
            <a:off x="38100" y="4229100"/>
            <a:ext cx="1016000" cy="261938"/>
          </a:xfrm>
          <a:prstGeom prst="rect">
            <a:avLst/>
          </a:prstGeom>
          <a:noFill/>
          <a:ln w="9525">
            <a:noFill/>
            <a:miter lim="800000"/>
            <a:headEnd/>
            <a:tailEnd/>
          </a:ln>
        </p:spPr>
        <p:txBody>
          <a:bodyPr wrap="none"/>
          <a:lstStyle/>
          <a:p>
            <a:r>
              <a:rPr lang="en-US" sz="1100" b="1">
                <a:solidFill>
                  <a:srgbClr val="000000"/>
                </a:solidFill>
                <a:latin typeface="Calibri" pitchFamily="34" charset="0"/>
              </a:rPr>
              <a:t>Data Analysis</a:t>
            </a:r>
          </a:p>
        </p:txBody>
      </p:sp>
      <p:sp>
        <p:nvSpPr>
          <p:cNvPr id="60" name="intervalshape"/>
          <p:cNvSpPr/>
          <p:nvPr>
            <p:custDataLst>
              <p:tags r:id="rId37"/>
            </p:custDataLst>
          </p:nvPr>
        </p:nvSpPr>
        <p:spPr>
          <a:xfrm>
            <a:off x="3507635" y="4254500"/>
            <a:ext cx="1702983" cy="203200"/>
          </a:xfrm>
          <a:prstGeom prst="rect">
            <a:avLst/>
          </a:prstGeom>
          <a:solidFill>
            <a:srgbClr val="0072BC"/>
          </a:solidFill>
          <a:ln>
            <a:noFill/>
          </a:ln>
          <a:effectLst>
            <a:outerShdw blurRad="63500">
              <a:scrgbClr r="0" g="0" b="0">
                <a:alpha val="50000"/>
              </a:scrgbClr>
            </a:outerShdw>
          </a:effectLst>
          <a:scene3d>
            <a:camera prst="orthographicFront"/>
            <a:lightRig rig="balanced" dir="t">
              <a:rot lat="0" lon="0" rev="8700000"/>
            </a:lightRig>
          </a:scene3d>
          <a:sp3d>
            <a:bevelT w="165100" h="12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730" name="intervalshape"/>
          <p:cNvSpPr txBox="1">
            <a:spLocks noChangeArrowheads="1"/>
          </p:cNvSpPr>
          <p:nvPr>
            <p:custDataLst>
              <p:tags r:id="rId38"/>
            </p:custDataLst>
          </p:nvPr>
        </p:nvSpPr>
        <p:spPr bwMode="auto">
          <a:xfrm>
            <a:off x="2955925" y="4229100"/>
            <a:ext cx="762000" cy="261938"/>
          </a:xfrm>
          <a:prstGeom prst="rect">
            <a:avLst/>
          </a:prstGeom>
          <a:noFill/>
          <a:ln w="9525">
            <a:noFill/>
            <a:miter lim="800000"/>
            <a:headEnd/>
            <a:tailEnd/>
          </a:ln>
        </p:spPr>
        <p:txBody>
          <a:bodyPr wrap="none"/>
          <a:lstStyle/>
          <a:p>
            <a:r>
              <a:rPr lang="en-US" sz="1100">
                <a:solidFill>
                  <a:srgbClr val="000000"/>
                </a:solidFill>
                <a:latin typeface="Calibri" pitchFamily="34" charset="0"/>
              </a:rPr>
              <a:t>5/6/13</a:t>
            </a:r>
          </a:p>
        </p:txBody>
      </p:sp>
      <p:sp>
        <p:nvSpPr>
          <p:cNvPr id="27731" name="intervalshape"/>
          <p:cNvSpPr txBox="1">
            <a:spLocks noChangeArrowheads="1"/>
          </p:cNvSpPr>
          <p:nvPr>
            <p:custDataLst>
              <p:tags r:id="rId39"/>
            </p:custDataLst>
          </p:nvPr>
        </p:nvSpPr>
        <p:spPr bwMode="auto">
          <a:xfrm>
            <a:off x="5191125" y="4229100"/>
            <a:ext cx="762000" cy="261938"/>
          </a:xfrm>
          <a:prstGeom prst="rect">
            <a:avLst/>
          </a:prstGeom>
          <a:noFill/>
          <a:ln w="9525">
            <a:noFill/>
            <a:miter lim="800000"/>
            <a:headEnd/>
            <a:tailEnd/>
          </a:ln>
        </p:spPr>
        <p:txBody>
          <a:bodyPr wrap="none"/>
          <a:lstStyle/>
          <a:p>
            <a:r>
              <a:rPr lang="en-US" sz="1100">
                <a:solidFill>
                  <a:srgbClr val="000000"/>
                </a:solidFill>
                <a:latin typeface="Calibri" pitchFamily="34" charset="0"/>
              </a:rPr>
              <a:t>8/6/13</a:t>
            </a:r>
          </a:p>
        </p:txBody>
      </p:sp>
      <p:sp>
        <p:nvSpPr>
          <p:cNvPr id="27732" name="intervalshape"/>
          <p:cNvSpPr txBox="1">
            <a:spLocks noChangeArrowheads="1"/>
          </p:cNvSpPr>
          <p:nvPr>
            <p:custDataLst>
              <p:tags r:id="rId40"/>
            </p:custDataLst>
          </p:nvPr>
        </p:nvSpPr>
        <p:spPr bwMode="auto">
          <a:xfrm>
            <a:off x="38100" y="4546600"/>
            <a:ext cx="1016000" cy="261938"/>
          </a:xfrm>
          <a:prstGeom prst="rect">
            <a:avLst/>
          </a:prstGeom>
          <a:noFill/>
          <a:ln w="9525">
            <a:noFill/>
            <a:miter lim="800000"/>
            <a:headEnd/>
            <a:tailEnd/>
          </a:ln>
        </p:spPr>
        <p:txBody>
          <a:bodyPr wrap="none"/>
          <a:lstStyle/>
          <a:p>
            <a:r>
              <a:rPr lang="en-US" sz="1100" b="1">
                <a:solidFill>
                  <a:srgbClr val="000000"/>
                </a:solidFill>
                <a:latin typeface="Calibri" pitchFamily="34" charset="0"/>
              </a:rPr>
              <a:t>Reporting</a:t>
            </a:r>
          </a:p>
        </p:txBody>
      </p:sp>
      <p:sp>
        <p:nvSpPr>
          <p:cNvPr id="65" name="intervalshape"/>
          <p:cNvSpPr/>
          <p:nvPr>
            <p:custDataLst>
              <p:tags r:id="rId41"/>
            </p:custDataLst>
          </p:nvPr>
        </p:nvSpPr>
        <p:spPr>
          <a:xfrm>
            <a:off x="5210618" y="4572000"/>
            <a:ext cx="1702983" cy="203200"/>
          </a:xfrm>
          <a:prstGeom prst="rect">
            <a:avLst/>
          </a:prstGeom>
          <a:solidFill>
            <a:srgbClr val="0072BC"/>
          </a:solidFill>
          <a:ln>
            <a:noFill/>
          </a:ln>
          <a:effectLst>
            <a:outerShdw blurRad="63500">
              <a:scrgbClr r="0" g="0" b="0">
                <a:alpha val="50000"/>
              </a:scrgbClr>
            </a:outerShdw>
          </a:effectLst>
          <a:scene3d>
            <a:camera prst="orthographicFront"/>
            <a:lightRig rig="balanced" dir="t">
              <a:rot lat="0" lon="0" rev="8700000"/>
            </a:lightRig>
          </a:scene3d>
          <a:sp3d>
            <a:bevelT w="165100" h="12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736" name="intervalshape"/>
          <p:cNvSpPr txBox="1">
            <a:spLocks noChangeArrowheads="1"/>
          </p:cNvSpPr>
          <p:nvPr>
            <p:custDataLst>
              <p:tags r:id="rId42"/>
            </p:custDataLst>
          </p:nvPr>
        </p:nvSpPr>
        <p:spPr bwMode="auto">
          <a:xfrm>
            <a:off x="4657725" y="4546600"/>
            <a:ext cx="762000" cy="261938"/>
          </a:xfrm>
          <a:prstGeom prst="rect">
            <a:avLst/>
          </a:prstGeom>
          <a:noFill/>
          <a:ln w="9525">
            <a:noFill/>
            <a:miter lim="800000"/>
            <a:headEnd/>
            <a:tailEnd/>
          </a:ln>
        </p:spPr>
        <p:txBody>
          <a:bodyPr wrap="none"/>
          <a:lstStyle/>
          <a:p>
            <a:r>
              <a:rPr lang="en-US" sz="1100">
                <a:solidFill>
                  <a:srgbClr val="000000"/>
                </a:solidFill>
                <a:latin typeface="Calibri" pitchFamily="34" charset="0"/>
              </a:rPr>
              <a:t>8/6/13</a:t>
            </a:r>
          </a:p>
        </p:txBody>
      </p:sp>
      <p:sp>
        <p:nvSpPr>
          <p:cNvPr id="27737" name="intervalshape"/>
          <p:cNvSpPr txBox="1">
            <a:spLocks noChangeArrowheads="1"/>
          </p:cNvSpPr>
          <p:nvPr>
            <p:custDataLst>
              <p:tags r:id="rId43"/>
            </p:custDataLst>
          </p:nvPr>
        </p:nvSpPr>
        <p:spPr bwMode="auto">
          <a:xfrm>
            <a:off x="6894513" y="4546600"/>
            <a:ext cx="762000" cy="261938"/>
          </a:xfrm>
          <a:prstGeom prst="rect">
            <a:avLst/>
          </a:prstGeom>
          <a:noFill/>
          <a:ln w="9525">
            <a:noFill/>
            <a:miter lim="800000"/>
            <a:headEnd/>
            <a:tailEnd/>
          </a:ln>
        </p:spPr>
        <p:txBody>
          <a:bodyPr wrap="none"/>
          <a:lstStyle/>
          <a:p>
            <a:r>
              <a:rPr lang="en-US" sz="1100">
                <a:solidFill>
                  <a:srgbClr val="000000"/>
                </a:solidFill>
                <a:latin typeface="Calibri" pitchFamily="34" charset="0"/>
              </a:rPr>
              <a:t>11/6/13</a:t>
            </a:r>
          </a:p>
        </p:txBody>
      </p:sp>
      <p:sp>
        <p:nvSpPr>
          <p:cNvPr id="27738" name="intervalshape"/>
          <p:cNvSpPr txBox="1">
            <a:spLocks noChangeArrowheads="1"/>
          </p:cNvSpPr>
          <p:nvPr>
            <p:custDataLst>
              <p:tags r:id="rId44"/>
            </p:custDataLst>
          </p:nvPr>
        </p:nvSpPr>
        <p:spPr bwMode="auto">
          <a:xfrm>
            <a:off x="38100" y="4864100"/>
            <a:ext cx="1016000" cy="261938"/>
          </a:xfrm>
          <a:prstGeom prst="rect">
            <a:avLst/>
          </a:prstGeom>
          <a:noFill/>
          <a:ln w="9525">
            <a:noFill/>
            <a:miter lim="800000"/>
            <a:headEnd/>
            <a:tailEnd/>
          </a:ln>
        </p:spPr>
        <p:txBody>
          <a:bodyPr wrap="none"/>
          <a:lstStyle/>
          <a:p>
            <a:r>
              <a:rPr lang="en-US" sz="1100" b="1">
                <a:solidFill>
                  <a:srgbClr val="000000"/>
                </a:solidFill>
                <a:latin typeface="Calibri" pitchFamily="34" charset="0"/>
              </a:rPr>
              <a:t>Final Discussions</a:t>
            </a:r>
          </a:p>
        </p:txBody>
      </p:sp>
      <p:sp>
        <p:nvSpPr>
          <p:cNvPr id="70" name="intervalshape"/>
          <p:cNvSpPr/>
          <p:nvPr>
            <p:custDataLst>
              <p:tags r:id="rId45"/>
            </p:custDataLst>
          </p:nvPr>
        </p:nvSpPr>
        <p:spPr>
          <a:xfrm>
            <a:off x="6913601" y="4889500"/>
            <a:ext cx="555320" cy="203200"/>
          </a:xfrm>
          <a:prstGeom prst="rect">
            <a:avLst/>
          </a:prstGeom>
          <a:solidFill>
            <a:srgbClr val="0072BC"/>
          </a:solidFill>
          <a:ln>
            <a:noFill/>
          </a:ln>
          <a:effectLst>
            <a:outerShdw blurRad="63500">
              <a:scrgbClr r="0" g="0" b="0">
                <a:alpha val="50000"/>
              </a:scrgbClr>
            </a:outerShdw>
          </a:effectLst>
          <a:scene3d>
            <a:camera prst="orthographicFront"/>
            <a:lightRig rig="balanced" dir="t">
              <a:rot lat="0" lon="0" rev="8700000"/>
            </a:lightRig>
          </a:scene3d>
          <a:sp3d>
            <a:bevelT w="165100" h="12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742" name="intervalshape"/>
          <p:cNvSpPr txBox="1">
            <a:spLocks noChangeArrowheads="1"/>
          </p:cNvSpPr>
          <p:nvPr>
            <p:custDataLst>
              <p:tags r:id="rId46"/>
            </p:custDataLst>
          </p:nvPr>
        </p:nvSpPr>
        <p:spPr bwMode="auto">
          <a:xfrm>
            <a:off x="6289675" y="4864100"/>
            <a:ext cx="762000" cy="261938"/>
          </a:xfrm>
          <a:prstGeom prst="rect">
            <a:avLst/>
          </a:prstGeom>
          <a:noFill/>
          <a:ln w="9525">
            <a:noFill/>
            <a:miter lim="800000"/>
            <a:headEnd/>
            <a:tailEnd/>
          </a:ln>
        </p:spPr>
        <p:txBody>
          <a:bodyPr wrap="none"/>
          <a:lstStyle/>
          <a:p>
            <a:r>
              <a:rPr lang="en-US" sz="1100">
                <a:solidFill>
                  <a:srgbClr val="000000"/>
                </a:solidFill>
                <a:latin typeface="Calibri" pitchFamily="34" charset="0"/>
              </a:rPr>
              <a:t>11/6/13</a:t>
            </a:r>
          </a:p>
        </p:txBody>
      </p:sp>
      <p:sp>
        <p:nvSpPr>
          <p:cNvPr id="27743" name="intervalshape"/>
          <p:cNvSpPr txBox="1">
            <a:spLocks noChangeArrowheads="1"/>
          </p:cNvSpPr>
          <p:nvPr>
            <p:custDataLst>
              <p:tags r:id="rId47"/>
            </p:custDataLst>
          </p:nvPr>
        </p:nvSpPr>
        <p:spPr bwMode="auto">
          <a:xfrm>
            <a:off x="7448550" y="4864100"/>
            <a:ext cx="762000" cy="261938"/>
          </a:xfrm>
          <a:prstGeom prst="rect">
            <a:avLst/>
          </a:prstGeom>
          <a:noFill/>
          <a:ln w="9525">
            <a:noFill/>
            <a:miter lim="800000"/>
            <a:headEnd/>
            <a:tailEnd/>
          </a:ln>
        </p:spPr>
        <p:txBody>
          <a:bodyPr wrap="none"/>
          <a:lstStyle/>
          <a:p>
            <a:r>
              <a:rPr lang="en-US" sz="1100">
                <a:solidFill>
                  <a:srgbClr val="000000"/>
                </a:solidFill>
                <a:latin typeface="Calibri" pitchFamily="34" charset="0"/>
              </a:rPr>
              <a:t>12/6/13</a:t>
            </a:r>
          </a:p>
        </p:txBody>
      </p:sp>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r="2563"/>
          <a:stretch>
            <a:fillRect/>
          </a:stretch>
        </p:blipFill>
        <p:spPr bwMode="auto">
          <a:xfrm>
            <a:off x="0" y="0"/>
            <a:ext cx="8632825" cy="5486400"/>
          </a:xfrm>
          <a:prstGeom prst="rect">
            <a:avLst/>
          </a:prstGeom>
          <a:noFill/>
          <a:ln w="9525">
            <a:noFill/>
            <a:miter lim="800000"/>
            <a:headEnd/>
            <a:tailEnd/>
          </a:ln>
        </p:spPr>
      </p:pic>
      <p:sp>
        <p:nvSpPr>
          <p:cNvPr id="6" name="Rectangle 5"/>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38916" name="TextBox 6"/>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Prezi</a:t>
            </a:r>
          </a:p>
        </p:txBody>
      </p:sp>
      <p:sp>
        <p:nvSpPr>
          <p:cNvPr id="8" name="Oval 7"/>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38920" name="TextBox 16"/>
          <p:cNvSpPr txBox="1">
            <a:spLocks noChangeArrowheads="1"/>
          </p:cNvSpPr>
          <p:nvPr/>
        </p:nvSpPr>
        <p:spPr bwMode="auto">
          <a:xfrm>
            <a:off x="7848600" y="50800"/>
            <a:ext cx="1211263" cy="1016000"/>
          </a:xfrm>
          <a:prstGeom prst="rect">
            <a:avLst/>
          </a:prstGeom>
          <a:noFill/>
          <a:ln w="9525">
            <a:noFill/>
            <a:miter lim="800000"/>
            <a:headEnd/>
            <a:tailEnd/>
          </a:ln>
        </p:spPr>
        <p:txBody>
          <a:bodyPr wrap="none">
            <a:spAutoFit/>
          </a:bodyPr>
          <a:lstStyle/>
          <a:p>
            <a:r>
              <a:rPr lang="en-US" sz="6000" b="1">
                <a:solidFill>
                  <a:schemeClr val="bg1"/>
                </a:solidFill>
                <a:latin typeface="Arial Black" pitchFamily="34" charset="0"/>
              </a:rPr>
              <a:t>21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1"/>
            <a:ext cx="9144928" cy="6248400"/>
          </a:xfrm>
          <a:prstGeom prst="rect">
            <a:avLst/>
          </a:prstGeom>
          <a:noFill/>
          <a:ln w="9525">
            <a:noFill/>
            <a:miter lim="800000"/>
            <a:headEnd/>
            <a:tailEnd/>
          </a:ln>
        </p:spPr>
      </p:pic>
      <p:sp>
        <p:nvSpPr>
          <p:cNvPr id="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4"/>
              </a:rPr>
              <a:t>http://www.officetimeline.com/</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sp>
        <p:nvSpPr>
          <p:cNvPr id="9" name="Rectangle 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1" name="Oval 1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58376"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dirty="0" smtClean="0">
                <a:solidFill>
                  <a:schemeClr val="bg1"/>
                </a:solidFill>
              </a:rPr>
              <a:t>Haiku Deck</a:t>
            </a:r>
            <a:endParaRPr lang="en-US" sz="3600" b="1" dirty="0">
              <a:solidFill>
                <a:schemeClr val="bg1"/>
              </a:solidFill>
            </a:endParaRPr>
          </a:p>
        </p:txBody>
      </p:sp>
      <p:sp>
        <p:nvSpPr>
          <p:cNvPr id="58377" name="TextBox 16"/>
          <p:cNvSpPr txBox="1">
            <a:spLocks noChangeArrowheads="1"/>
          </p:cNvSpPr>
          <p:nvPr/>
        </p:nvSpPr>
        <p:spPr bwMode="auto">
          <a:xfrm>
            <a:off x="7848600" y="50800"/>
            <a:ext cx="1210588"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22</a:t>
            </a:r>
            <a:endParaRPr lang="en-US" sz="6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752600"/>
            <a:ext cx="9144000" cy="3352800"/>
          </a:xfrm>
          <a:prstGeom prst="rect">
            <a:avLst/>
          </a:prstGeom>
          <a:solidFill>
            <a:srgbClr val="9900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0" dirty="0">
                <a:latin typeface="Bernard MT Condensed" pitchFamily="18" charset="0"/>
              </a:rPr>
              <a:t>Data Collection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4289"/>
            <a:ext cx="9144000" cy="6395892"/>
          </a:xfrm>
          <a:prstGeom prst="rect">
            <a:avLst/>
          </a:prstGeom>
          <a:noFill/>
          <a:ln w="9525">
            <a:noFill/>
            <a:miter lim="800000"/>
            <a:headEnd/>
            <a:tailEnd/>
          </a:ln>
        </p:spPr>
      </p:pic>
      <p:sp>
        <p:nvSpPr>
          <p:cNvPr id="6" name="Rectangle 5"/>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45060" name="TextBox 6"/>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Intentional Data Viz &amp; Reporting Blog</a:t>
            </a:r>
          </a:p>
        </p:txBody>
      </p:sp>
      <p:sp>
        <p:nvSpPr>
          <p:cNvPr id="8" name="Oval 7"/>
          <p:cNvSpPr/>
          <p:nvPr/>
        </p:nvSpPr>
        <p:spPr>
          <a:xfrm>
            <a:off x="7620000" y="-762000"/>
            <a:ext cx="2057400" cy="2133600"/>
          </a:xfrm>
          <a:prstGeom prst="ellipse">
            <a:avLst/>
          </a:prstGeom>
          <a:solidFill>
            <a:srgbClr val="FFC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45064" name="TextBox 16"/>
          <p:cNvSpPr txBox="1">
            <a:spLocks noChangeArrowheads="1"/>
          </p:cNvSpPr>
          <p:nvPr/>
        </p:nvSpPr>
        <p:spPr bwMode="auto">
          <a:xfrm>
            <a:off x="7932439" y="-12700"/>
            <a:ext cx="982961" cy="1323439"/>
          </a:xfrm>
          <a:prstGeom prst="rect">
            <a:avLst/>
          </a:prstGeom>
          <a:noFill/>
          <a:ln w="9525">
            <a:noFill/>
            <a:miter lim="800000"/>
            <a:headEnd/>
            <a:tailEnd/>
          </a:ln>
        </p:spPr>
        <p:txBody>
          <a:bodyPr wrap="none">
            <a:spAutoFit/>
          </a:bodyPr>
          <a:lstStyle/>
          <a:p>
            <a:r>
              <a:rPr lang="en-US" sz="8000" b="1" dirty="0" smtClean="0">
                <a:solidFill>
                  <a:schemeClr val="bg1"/>
                </a:solidFill>
                <a:latin typeface="Arial Black" pitchFamily="34" charset="0"/>
              </a:rPr>
              <a:t>B</a:t>
            </a:r>
            <a:endParaRPr lang="en-US" sz="8000" b="1" dirty="0">
              <a:solidFill>
                <a:schemeClr val="bg1"/>
              </a:solidFill>
              <a:latin typeface="Arial Black"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752600"/>
            <a:ext cx="9144000" cy="3352800"/>
          </a:xfrm>
          <a:prstGeom prst="rect">
            <a:avLst/>
          </a:prstGeom>
          <a:solidFill>
            <a:srgbClr val="9900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0" dirty="0">
                <a:latin typeface="Bernard MT Condensed" pitchFamily="18" charset="0"/>
              </a:rPr>
              <a:t>Misc</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a:stretch>
            <a:fillRect/>
          </a:stretch>
        </p:blipFill>
        <p:spPr bwMode="auto">
          <a:xfrm>
            <a:off x="0" y="0"/>
            <a:ext cx="9144000" cy="5913438"/>
          </a:xfrm>
          <a:prstGeom prst="rect">
            <a:avLst/>
          </a:prstGeom>
          <a:noFill/>
          <a:ln w="9525">
            <a:noFill/>
            <a:miter lim="800000"/>
            <a:headEnd/>
            <a:tailEnd/>
          </a:ln>
        </p:spPr>
      </p:pic>
      <p:sp>
        <p:nvSpPr>
          <p:cNvPr id="4" name="Rectangle 3"/>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39940"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Wayback Machine</a:t>
            </a:r>
          </a:p>
        </p:txBody>
      </p:sp>
      <p:sp>
        <p:nvSpPr>
          <p:cNvPr id="6" name="Oval 5"/>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39944" name="TextBox 16"/>
          <p:cNvSpPr txBox="1">
            <a:spLocks noChangeArrowheads="1"/>
          </p:cNvSpPr>
          <p:nvPr/>
        </p:nvSpPr>
        <p:spPr bwMode="auto">
          <a:xfrm>
            <a:off x="7848600" y="50800"/>
            <a:ext cx="1210588"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23</a:t>
            </a:r>
            <a:endParaRPr lang="en-US" sz="6000" b="1" dirty="0">
              <a:solidFill>
                <a:schemeClr val="bg1"/>
              </a:solidFill>
              <a:latin typeface="Arial Black"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b="22352"/>
          <a:stretch>
            <a:fillRect/>
          </a:stretch>
        </p:blipFill>
        <p:spPr bwMode="auto">
          <a:xfrm>
            <a:off x="0" y="0"/>
            <a:ext cx="9161463" cy="6248400"/>
          </a:xfrm>
          <a:prstGeom prst="rect">
            <a:avLst/>
          </a:prstGeom>
          <a:noFill/>
          <a:ln w="9525">
            <a:noFill/>
            <a:miter lim="800000"/>
            <a:headEnd/>
            <a:tailEnd/>
          </a:ln>
        </p:spPr>
      </p:pic>
      <p:sp>
        <p:nvSpPr>
          <p:cNvPr id="4" name="Rectangle 3"/>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39940"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dirty="0" err="1" smtClean="0">
                <a:solidFill>
                  <a:schemeClr val="bg1"/>
                </a:solidFill>
              </a:rPr>
              <a:t>WordPress</a:t>
            </a:r>
            <a:endParaRPr lang="en-US" sz="3600" b="1" dirty="0">
              <a:solidFill>
                <a:schemeClr val="bg1"/>
              </a:solidFill>
            </a:endParaRPr>
          </a:p>
        </p:txBody>
      </p:sp>
      <p:sp>
        <p:nvSpPr>
          <p:cNvPr id="6" name="Oval 5"/>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39944" name="TextBox 16"/>
          <p:cNvSpPr txBox="1">
            <a:spLocks noChangeArrowheads="1"/>
          </p:cNvSpPr>
          <p:nvPr/>
        </p:nvSpPr>
        <p:spPr bwMode="auto">
          <a:xfrm>
            <a:off x="7848600" y="50800"/>
            <a:ext cx="1210588"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24</a:t>
            </a:r>
            <a:endParaRPr lang="en-US" sz="6000" b="1" dirty="0">
              <a:solidFill>
                <a:schemeClr val="bg1"/>
              </a:solidFill>
              <a:latin typeface="Arial Black"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srcRect/>
          <a:stretch>
            <a:fillRect/>
          </a:stretch>
        </p:blipFill>
        <p:spPr bwMode="auto">
          <a:xfrm>
            <a:off x="0" y="0"/>
            <a:ext cx="9144000" cy="6727825"/>
          </a:xfrm>
          <a:prstGeom prst="rect">
            <a:avLst/>
          </a:prstGeom>
          <a:noFill/>
          <a:ln w="9525">
            <a:noFill/>
            <a:miter lim="800000"/>
            <a:headEnd/>
            <a:tailEnd/>
          </a:ln>
        </p:spPr>
      </p:pic>
      <p:sp>
        <p:nvSpPr>
          <p:cNvPr id="4" name="Rectangle 3"/>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43012"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a:solidFill>
                  <a:schemeClr val="bg1"/>
                </a:solidFill>
              </a:rPr>
              <a:t>Dropbox</a:t>
            </a:r>
            <a:endParaRPr lang="en-US" sz="3600" b="1">
              <a:solidFill>
                <a:srgbClr val="FF0000"/>
              </a:solidFill>
            </a:endParaRPr>
          </a:p>
        </p:txBody>
      </p:sp>
      <p:sp>
        <p:nvSpPr>
          <p:cNvPr id="6" name="Oval 5"/>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43016" name="TextBox 16"/>
          <p:cNvSpPr txBox="1">
            <a:spLocks noChangeArrowheads="1"/>
          </p:cNvSpPr>
          <p:nvPr/>
        </p:nvSpPr>
        <p:spPr bwMode="auto">
          <a:xfrm>
            <a:off x="7848600" y="50800"/>
            <a:ext cx="1210588"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25</a:t>
            </a:r>
            <a:endParaRPr lang="en-US" sz="6000" b="1" dirty="0">
              <a:solidFill>
                <a:schemeClr val="bg1"/>
              </a:solidFill>
              <a:latin typeface="Arial Black"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914400"/>
            <a:ext cx="9144000" cy="5206347"/>
          </a:xfrm>
          <a:prstGeom prst="rect">
            <a:avLst/>
          </a:prstGeom>
          <a:noFill/>
          <a:ln w="9525">
            <a:noFill/>
            <a:miter lim="800000"/>
            <a:headEnd/>
            <a:tailEnd/>
          </a:ln>
        </p:spPr>
      </p:pic>
      <p:sp>
        <p:nvSpPr>
          <p:cNvPr id="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4"/>
              </a:rPr>
              <a:t>http://www.officetimeline.com/</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sp>
        <p:nvSpPr>
          <p:cNvPr id="9" name="Rectangle 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1" name="Oval 1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58376"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dirty="0" err="1" smtClean="0">
                <a:solidFill>
                  <a:schemeClr val="bg1"/>
                </a:solidFill>
              </a:rPr>
              <a:t>Trello</a:t>
            </a:r>
            <a:endParaRPr lang="en-US" sz="3600" b="1" dirty="0">
              <a:solidFill>
                <a:schemeClr val="bg1"/>
              </a:solidFill>
            </a:endParaRPr>
          </a:p>
        </p:txBody>
      </p:sp>
      <p:sp>
        <p:nvSpPr>
          <p:cNvPr id="58377" name="TextBox 16"/>
          <p:cNvSpPr txBox="1">
            <a:spLocks noChangeArrowheads="1"/>
          </p:cNvSpPr>
          <p:nvPr/>
        </p:nvSpPr>
        <p:spPr bwMode="auto">
          <a:xfrm>
            <a:off x="7848600" y="50800"/>
            <a:ext cx="1210588"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26</a:t>
            </a:r>
            <a:endParaRPr lang="en-US" sz="6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 y="1"/>
            <a:ext cx="9144001" cy="6172199"/>
          </a:xfrm>
          <a:prstGeom prst="rect">
            <a:avLst/>
          </a:prstGeom>
          <a:noFill/>
          <a:ln w="9525">
            <a:noFill/>
            <a:miter lim="800000"/>
            <a:headEnd/>
            <a:tailEnd/>
          </a:ln>
        </p:spPr>
      </p:pic>
      <p:sp>
        <p:nvSpPr>
          <p:cNvPr id="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4"/>
              </a:rPr>
              <a:t>http://www.officetimeline.com/</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sp>
        <p:nvSpPr>
          <p:cNvPr id="9" name="Rectangle 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1" name="Oval 1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58376"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dirty="0" smtClean="0">
                <a:solidFill>
                  <a:schemeClr val="bg1"/>
                </a:solidFill>
              </a:rPr>
              <a:t>Asana</a:t>
            </a:r>
            <a:endParaRPr lang="en-US" sz="3600" b="1" dirty="0">
              <a:solidFill>
                <a:schemeClr val="bg1"/>
              </a:solidFill>
            </a:endParaRPr>
          </a:p>
        </p:txBody>
      </p:sp>
      <p:sp>
        <p:nvSpPr>
          <p:cNvPr id="58377" name="TextBox 16"/>
          <p:cNvSpPr txBox="1">
            <a:spLocks noChangeArrowheads="1"/>
          </p:cNvSpPr>
          <p:nvPr/>
        </p:nvSpPr>
        <p:spPr bwMode="auto">
          <a:xfrm>
            <a:off x="7848600" y="50800"/>
            <a:ext cx="1200970"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a:t>
            </a:r>
            <a:endParaRPr lang="en-US" sz="6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 y="1"/>
            <a:ext cx="9143999" cy="6080714"/>
          </a:xfrm>
          <a:prstGeom prst="rect">
            <a:avLst/>
          </a:prstGeom>
          <a:noFill/>
          <a:ln w="9525">
            <a:noFill/>
            <a:miter lim="800000"/>
            <a:headEnd/>
            <a:tailEnd/>
          </a:ln>
        </p:spPr>
      </p:pic>
      <p:sp>
        <p:nvSpPr>
          <p:cNvPr id="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4"/>
              </a:rPr>
              <a:t>http://www.officetimeline.com/</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sp>
        <p:nvSpPr>
          <p:cNvPr id="9" name="Rectangle 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1" name="Oval 1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58376"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dirty="0" err="1" smtClean="0">
                <a:solidFill>
                  <a:schemeClr val="bg1"/>
                </a:solidFill>
              </a:rPr>
              <a:t>OpenRefine</a:t>
            </a:r>
            <a:endParaRPr lang="en-US" sz="3600" b="1" dirty="0">
              <a:solidFill>
                <a:schemeClr val="bg1"/>
              </a:solidFill>
            </a:endParaRPr>
          </a:p>
        </p:txBody>
      </p:sp>
      <p:sp>
        <p:nvSpPr>
          <p:cNvPr id="58377" name="TextBox 16"/>
          <p:cNvSpPr txBox="1">
            <a:spLocks noChangeArrowheads="1"/>
          </p:cNvSpPr>
          <p:nvPr/>
        </p:nvSpPr>
        <p:spPr bwMode="auto">
          <a:xfrm>
            <a:off x="7848600" y="50800"/>
            <a:ext cx="1200970"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a:t>
            </a:r>
            <a:endParaRPr lang="en-US" sz="6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752600"/>
            <a:ext cx="9144000" cy="3352800"/>
          </a:xfrm>
          <a:prstGeom prst="rect">
            <a:avLst/>
          </a:prstGeom>
          <a:solidFill>
            <a:srgbClr val="9900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0" dirty="0" smtClean="0">
                <a:latin typeface="Bernard MT Condensed" pitchFamily="18" charset="0"/>
              </a:rPr>
              <a:t>Not Free</a:t>
            </a:r>
            <a:endParaRPr lang="en-US" sz="10000" dirty="0">
              <a:latin typeface="Bernard MT Condensed"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cstate="print"/>
          <a:srcRect/>
          <a:stretch>
            <a:fillRect/>
          </a:stretch>
        </p:blipFill>
        <p:spPr bwMode="auto">
          <a:xfrm>
            <a:off x="0" y="0"/>
            <a:ext cx="9144000" cy="6688138"/>
          </a:xfrm>
          <a:prstGeom prst="rect">
            <a:avLst/>
          </a:prstGeom>
          <a:noFill/>
          <a:ln w="9525">
            <a:noFill/>
            <a:miter lim="800000"/>
            <a:headEnd/>
            <a:tailEnd/>
          </a:ln>
        </p:spPr>
      </p:pic>
      <p:sp>
        <p:nvSpPr>
          <p:cNvPr id="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4"/>
              </a:rPr>
              <a:t>http://www.officetimeline.com/</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sp>
        <p:nvSpPr>
          <p:cNvPr id="9" name="Rectangle 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40965"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dirty="0" err="1">
                <a:solidFill>
                  <a:schemeClr val="bg1"/>
                </a:solidFill>
              </a:rPr>
              <a:t>SnagIt</a:t>
            </a:r>
            <a:r>
              <a:rPr lang="en-US" sz="3600" dirty="0">
                <a:solidFill>
                  <a:schemeClr val="bg1"/>
                </a:solidFill>
              </a:rPr>
              <a:t> </a:t>
            </a:r>
            <a:r>
              <a:rPr lang="en-US" sz="3600" b="1" dirty="0">
                <a:solidFill>
                  <a:srgbClr val="FF0000"/>
                </a:solidFill>
              </a:rPr>
              <a:t>(NOT FREE)</a:t>
            </a:r>
          </a:p>
        </p:txBody>
      </p:sp>
      <p:sp>
        <p:nvSpPr>
          <p:cNvPr id="11" name="Oval 1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40969" name="TextBox 16"/>
          <p:cNvSpPr txBox="1">
            <a:spLocks noChangeArrowheads="1"/>
          </p:cNvSpPr>
          <p:nvPr/>
        </p:nvSpPr>
        <p:spPr bwMode="auto">
          <a:xfrm>
            <a:off x="7848600" y="50800"/>
            <a:ext cx="1200970"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a:t>
            </a:r>
            <a:endParaRPr lang="en-US" sz="6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Snagit_PPT6473" descr="PPT6473.png"/>
          <p:cNvPicPr>
            <a:picLocks noChangeAspect="1"/>
          </p:cNvPicPr>
          <p:nvPr/>
        </p:nvPicPr>
        <p:blipFill>
          <a:blip r:embed="rId3" cstate="print"/>
          <a:srcRect b="10979"/>
          <a:stretch>
            <a:fillRect/>
          </a:stretch>
        </p:blipFill>
        <p:spPr bwMode="auto">
          <a:xfrm>
            <a:off x="0" y="0"/>
            <a:ext cx="9144000" cy="6629400"/>
          </a:xfrm>
          <a:prstGeom prst="rect">
            <a:avLst/>
          </a:prstGeom>
          <a:noFill/>
          <a:ln w="9525">
            <a:noFill/>
            <a:miter lim="800000"/>
            <a:headEnd/>
            <a:tailEnd/>
          </a:ln>
        </p:spPr>
      </p:pic>
      <p:sp>
        <p:nvSpPr>
          <p:cNvPr id="8195"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QuickTapSurvey</a:t>
            </a:r>
          </a:p>
        </p:txBody>
      </p:sp>
      <p:grpSp>
        <p:nvGrpSpPr>
          <p:cNvPr id="8196" name="Group 11"/>
          <p:cNvGrpSpPr>
            <a:grpSpLocks/>
          </p:cNvGrpSpPr>
          <p:nvPr/>
        </p:nvGrpSpPr>
        <p:grpSpPr bwMode="auto">
          <a:xfrm>
            <a:off x="0" y="-762000"/>
            <a:ext cx="9677400" cy="7620000"/>
            <a:chOff x="0" y="-762000"/>
            <a:chExt cx="9677400" cy="7620000"/>
          </a:xfrm>
        </p:grpSpPr>
        <p:sp>
          <p:nvSpPr>
            <p:cNvPr id="5" name="Rectangle 4"/>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 name="Oval 6"/>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grpSp>
      <p:sp>
        <p:nvSpPr>
          <p:cNvPr id="8197" name="TextBox 16"/>
          <p:cNvSpPr txBox="1">
            <a:spLocks noChangeArrowheads="1"/>
          </p:cNvSpPr>
          <p:nvPr/>
        </p:nvSpPr>
        <p:spPr bwMode="auto">
          <a:xfrm>
            <a:off x="7848600" y="50800"/>
            <a:ext cx="1211263" cy="1016000"/>
          </a:xfrm>
          <a:prstGeom prst="rect">
            <a:avLst/>
          </a:prstGeom>
          <a:noFill/>
          <a:ln w="9525">
            <a:noFill/>
            <a:miter lim="800000"/>
            <a:headEnd/>
            <a:tailEnd/>
          </a:ln>
        </p:spPr>
        <p:txBody>
          <a:bodyPr wrap="none">
            <a:spAutoFit/>
          </a:bodyPr>
          <a:lstStyle/>
          <a:p>
            <a:r>
              <a:rPr lang="en-US" sz="6000" b="1">
                <a:solidFill>
                  <a:schemeClr val="bg1"/>
                </a:solidFill>
                <a:latin typeface="Arial Black" pitchFamily="34" charset="0"/>
              </a:rPr>
              <a:t>01</a:t>
            </a:r>
          </a:p>
        </p:txBody>
      </p:sp>
      <p:sp>
        <p:nvSpPr>
          <p:cNvPr id="8198" name="TextBox 9"/>
          <p:cNvSpPr txBox="1">
            <a:spLocks noChangeArrowheads="1"/>
          </p:cNvSpPr>
          <p:nvPr/>
        </p:nvSpPr>
        <p:spPr bwMode="auto">
          <a:xfrm>
            <a:off x="533400" y="6019800"/>
            <a:ext cx="8382000" cy="646113"/>
          </a:xfrm>
          <a:prstGeom prst="rect">
            <a:avLst/>
          </a:prstGeom>
          <a:noFill/>
          <a:ln w="9525">
            <a:noFill/>
            <a:miter lim="800000"/>
            <a:headEnd/>
            <a:tailEnd/>
          </a:ln>
        </p:spPr>
        <p:txBody>
          <a:bodyPr>
            <a:spAutoFit/>
          </a:bodyPr>
          <a:lstStyle/>
          <a:p>
            <a:r>
              <a:rPr lang="en-US" sz="3600" b="1">
                <a:solidFill>
                  <a:schemeClr val="bg1"/>
                </a:solidFill>
              </a:rPr>
              <a:t>QuickTapSurvey</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pSp>
        <p:nvGrpSpPr>
          <p:cNvPr id="41986" name="Group 16"/>
          <p:cNvGrpSpPr>
            <a:grpSpLocks/>
          </p:cNvGrpSpPr>
          <p:nvPr/>
        </p:nvGrpSpPr>
        <p:grpSpPr bwMode="auto">
          <a:xfrm>
            <a:off x="381000" y="457200"/>
            <a:ext cx="558800" cy="508000"/>
            <a:chOff x="813563" y="1492219"/>
            <a:chExt cx="558037" cy="508000"/>
          </a:xfrm>
        </p:grpSpPr>
        <p:sp>
          <p:nvSpPr>
            <p:cNvPr id="7" name="Oval 6"/>
            <p:cNvSpPr/>
            <p:nvPr/>
          </p:nvSpPr>
          <p:spPr>
            <a:xfrm>
              <a:off x="813563" y="1492219"/>
              <a:ext cx="489857" cy="508000"/>
            </a:xfrm>
            <a:prstGeom prst="ellipse">
              <a:avLst/>
            </a:prstGeom>
            <a:gradFill>
              <a:gsLst>
                <a:gs pos="0">
                  <a:srgbClr val="9A0000"/>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41998" name="TextBox 16"/>
            <p:cNvSpPr txBox="1">
              <a:spLocks noChangeArrowheads="1"/>
            </p:cNvSpPr>
            <p:nvPr/>
          </p:nvSpPr>
          <p:spPr bwMode="auto">
            <a:xfrm>
              <a:off x="838200" y="1600200"/>
              <a:ext cx="533400" cy="307777"/>
            </a:xfrm>
            <a:prstGeom prst="rect">
              <a:avLst/>
            </a:prstGeom>
            <a:noFill/>
            <a:ln w="9525">
              <a:noFill/>
              <a:miter lim="800000"/>
              <a:headEnd/>
              <a:tailEnd/>
            </a:ln>
          </p:spPr>
          <p:txBody>
            <a:bodyPr>
              <a:spAutoFit/>
            </a:bodyPr>
            <a:lstStyle/>
            <a:p>
              <a:r>
                <a:rPr lang="en-US" sz="1400" b="1">
                  <a:latin typeface="Arial Black" pitchFamily="34" charset="0"/>
                </a:rPr>
                <a:t>14</a:t>
              </a:r>
            </a:p>
          </p:txBody>
        </p:sp>
      </p:grpSp>
      <p:sp>
        <p:nvSpPr>
          <p:cNvPr id="9" name="TextBox 8"/>
          <p:cNvSpPr txBox="1"/>
          <p:nvPr/>
        </p:nvSpPr>
        <p:spPr>
          <a:xfrm>
            <a:off x="1066800" y="152400"/>
            <a:ext cx="4370388" cy="1016000"/>
          </a:xfrm>
          <a:prstGeom prst="rect">
            <a:avLst/>
          </a:prstGeom>
          <a:noFill/>
        </p:spPr>
        <p:txBody>
          <a:bodyPr wrap="none">
            <a:spAutoFit/>
          </a:bodyPr>
          <a:lstStyle/>
          <a:p>
            <a:pPr>
              <a:defRPr/>
            </a:pPr>
            <a:r>
              <a:rPr lang="en-US" sz="6000" dirty="0">
                <a:solidFill>
                  <a:schemeClr val="accent4">
                    <a:lumMod val="75000"/>
                  </a:schemeClr>
                </a:solidFill>
                <a:latin typeface="Franklin Gothic Demi Cond" pitchFamily="34" charset="0"/>
              </a:rPr>
              <a:t>EXPERT: BLOG</a:t>
            </a:r>
          </a:p>
        </p:txBody>
      </p:sp>
      <p:sp>
        <p:nvSpPr>
          <p:cNvPr id="10" name="Rectangle 9"/>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1989" name="Picture 7"/>
          <p:cNvPicPr>
            <a:picLocks noChangeAspect="1" noChangeArrowheads="1"/>
          </p:cNvPicPr>
          <p:nvPr/>
        </p:nvPicPr>
        <p:blipFill>
          <a:blip r:embed="rId3" cstate="print"/>
          <a:srcRect/>
          <a:stretch>
            <a:fillRect/>
          </a:stretch>
        </p:blipFill>
        <p:spPr bwMode="auto">
          <a:xfrm>
            <a:off x="304800" y="5943600"/>
            <a:ext cx="714375" cy="714375"/>
          </a:xfrm>
          <a:prstGeom prst="rect">
            <a:avLst/>
          </a:prstGeom>
          <a:noFill/>
          <a:ln w="9525">
            <a:noFill/>
            <a:miter lim="800000"/>
            <a:headEnd/>
            <a:tailEnd/>
          </a:ln>
        </p:spPr>
      </p:pic>
      <p:pic>
        <p:nvPicPr>
          <p:cNvPr id="41990" name="Picture 2" descr="C:\Users\Susan\AppData\Local\Temp\SNAGHTMLb2add0f.PNG"/>
          <p:cNvPicPr>
            <a:picLocks noChangeAspect="1" noChangeArrowheads="1"/>
          </p:cNvPicPr>
          <p:nvPr/>
        </p:nvPicPr>
        <p:blipFill>
          <a:blip r:embed="rId4" cstate="print"/>
          <a:srcRect/>
          <a:stretch>
            <a:fillRect/>
          </a:stretch>
        </p:blipFill>
        <p:spPr bwMode="auto">
          <a:xfrm rot="-1185190">
            <a:off x="131763" y="1931988"/>
            <a:ext cx="6046787" cy="2733675"/>
          </a:xfrm>
          <a:prstGeom prst="rect">
            <a:avLst/>
          </a:prstGeom>
          <a:noFill/>
          <a:ln w="9525">
            <a:noFill/>
            <a:miter lim="800000"/>
            <a:headEnd/>
            <a:tailEnd/>
          </a:ln>
        </p:spPr>
      </p:pic>
      <p:pic>
        <p:nvPicPr>
          <p:cNvPr id="41991" name="Picture 6" descr="C:\Users\Susan\AppData\Local\Temp\SNAGHTMLb2dff9d.PNG"/>
          <p:cNvPicPr>
            <a:picLocks noChangeAspect="1" noChangeArrowheads="1"/>
          </p:cNvPicPr>
          <p:nvPr/>
        </p:nvPicPr>
        <p:blipFill>
          <a:blip r:embed="rId5" cstate="print"/>
          <a:srcRect/>
          <a:stretch>
            <a:fillRect/>
          </a:stretch>
        </p:blipFill>
        <p:spPr bwMode="auto">
          <a:xfrm rot="490658">
            <a:off x="3433763" y="1393825"/>
            <a:ext cx="5867400" cy="2636838"/>
          </a:xfrm>
          <a:prstGeom prst="rect">
            <a:avLst/>
          </a:prstGeom>
          <a:noFill/>
          <a:ln w="9525">
            <a:noFill/>
            <a:miter lim="800000"/>
            <a:headEnd/>
            <a:tailEnd/>
          </a:ln>
        </p:spPr>
      </p:pic>
      <p:pic>
        <p:nvPicPr>
          <p:cNvPr id="41992" name="Picture 8" descr="C:\Users\Susan\AppData\Local\Temp\SNAGHTMLb322a93.PNG"/>
          <p:cNvPicPr>
            <a:picLocks noChangeAspect="1" noChangeArrowheads="1"/>
          </p:cNvPicPr>
          <p:nvPr/>
        </p:nvPicPr>
        <p:blipFill>
          <a:blip r:embed="rId6" cstate="print"/>
          <a:srcRect/>
          <a:stretch>
            <a:fillRect/>
          </a:stretch>
        </p:blipFill>
        <p:spPr bwMode="auto">
          <a:xfrm rot="-344986">
            <a:off x="2289175" y="3810000"/>
            <a:ext cx="6854825" cy="2314575"/>
          </a:xfrm>
          <a:prstGeom prst="rect">
            <a:avLst/>
          </a:prstGeom>
          <a:noFill/>
          <a:ln w="9525">
            <a:noFill/>
            <a:miter lim="800000"/>
            <a:headEnd/>
            <a:tailEnd/>
          </a:ln>
        </p:spPr>
      </p:pic>
      <p:sp>
        <p:nvSpPr>
          <p:cNvPr id="11" name="Rectangle 10"/>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41994"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a:solidFill>
                  <a:schemeClr val="bg1"/>
                </a:solidFill>
              </a:rPr>
              <a:t>SnagIt Torn Edges example</a:t>
            </a:r>
            <a:endParaRPr lang="en-US" sz="3600" b="1">
              <a:solidFill>
                <a:srgbClr val="FF0000"/>
              </a:solidFill>
            </a:endParaRPr>
          </a:p>
        </p:txBody>
      </p:sp>
    </p:spTree>
  </p:cSld>
  <p:clrMapOvr>
    <a:masterClrMapping/>
  </p:clrMapOvr>
  <p:transition advTm="15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0"/>
          <p:cNvPicPr>
            <a:picLocks noChangeAspect="1" noChangeArrowheads="1"/>
          </p:cNvPicPr>
          <p:nvPr/>
        </p:nvPicPr>
        <p:blipFill>
          <a:blip r:embed="rId3" cstate="print"/>
          <a:srcRect b="20851"/>
          <a:stretch>
            <a:fillRect/>
          </a:stretch>
        </p:blipFill>
        <p:spPr bwMode="auto">
          <a:xfrm>
            <a:off x="0" y="0"/>
            <a:ext cx="9144000" cy="6477000"/>
          </a:xfrm>
          <a:prstGeom prst="rect">
            <a:avLst/>
          </a:prstGeom>
          <a:noFill/>
          <a:ln w="9525">
            <a:noFill/>
            <a:miter lim="800000"/>
            <a:headEnd/>
            <a:tailEnd/>
          </a:ln>
        </p:spPr>
      </p:pic>
      <p:sp>
        <p:nvSpPr>
          <p:cNvPr id="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4"/>
              </a:rPr>
              <a:t>http://www.officetimeline.com/</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sp>
        <p:nvSpPr>
          <p:cNvPr id="9" name="Rectangle 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34821"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fiverr </a:t>
            </a:r>
            <a:r>
              <a:rPr lang="en-US" sz="3600" b="1">
                <a:solidFill>
                  <a:srgbClr val="FF0000"/>
                </a:solidFill>
              </a:rPr>
              <a:t>(NOT FREE)</a:t>
            </a:r>
            <a:endParaRPr lang="en-US" sz="3600" b="1">
              <a:solidFill>
                <a:schemeClr val="bg1"/>
              </a:solidFill>
            </a:endParaRPr>
          </a:p>
        </p:txBody>
      </p:sp>
      <p:sp>
        <p:nvSpPr>
          <p:cNvPr id="11" name="Oval 1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34825" name="TextBox 16"/>
          <p:cNvSpPr txBox="1">
            <a:spLocks noChangeArrowheads="1"/>
          </p:cNvSpPr>
          <p:nvPr/>
        </p:nvSpPr>
        <p:spPr bwMode="auto">
          <a:xfrm>
            <a:off x="7848600" y="50800"/>
            <a:ext cx="1200970"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a:t>
            </a:r>
            <a:endParaRPr lang="en-US" sz="6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Susan\Dropbox\aea.cbw.cup.JPG"/>
          <p:cNvPicPr>
            <a:picLocks noChangeAspect="1" noChangeArrowheads="1"/>
          </p:cNvPicPr>
          <p:nvPr/>
        </p:nvPicPr>
        <p:blipFill>
          <a:blip r:embed="rId3" cstate="print"/>
          <a:srcRect r="235" b="909"/>
          <a:stretch>
            <a:fillRect/>
          </a:stretch>
        </p:blipFill>
        <p:spPr bwMode="auto">
          <a:xfrm>
            <a:off x="0" y="76200"/>
            <a:ext cx="9144000" cy="6781800"/>
          </a:xfrm>
          <a:prstGeom prst="rect">
            <a:avLst/>
          </a:prstGeom>
          <a:noFill/>
          <a:ln w="9525">
            <a:noFill/>
            <a:miter lim="800000"/>
            <a:headEnd/>
            <a:tailEnd/>
          </a:ln>
        </p:spPr>
      </p:pic>
      <p:pic>
        <p:nvPicPr>
          <p:cNvPr id="35843" name="Picture 2" descr="C:\Users\Susan\Dropbox\aea.cbw.cup.JPG"/>
          <p:cNvPicPr>
            <a:picLocks noChangeAspect="1" noChangeArrowheads="1"/>
          </p:cNvPicPr>
          <p:nvPr/>
        </p:nvPicPr>
        <p:blipFill>
          <a:blip r:embed="rId3" cstate="print"/>
          <a:srcRect r="20036" b="26366"/>
          <a:stretch>
            <a:fillRect/>
          </a:stretch>
        </p:blipFill>
        <p:spPr bwMode="auto">
          <a:xfrm>
            <a:off x="1143000" y="685800"/>
            <a:ext cx="8001000" cy="6172200"/>
          </a:xfrm>
          <a:prstGeom prst="rect">
            <a:avLst/>
          </a:prstGeom>
          <a:noFill/>
          <a:ln w="9525">
            <a:noFill/>
            <a:miter lim="800000"/>
            <a:headEnd/>
            <a:tailEnd/>
          </a:ln>
        </p:spPr>
      </p:pic>
      <p:sp>
        <p:nvSpPr>
          <p:cNvPr id="35844" name="TextBox 8"/>
          <p:cNvSpPr txBox="1">
            <a:spLocks noChangeArrowheads="1"/>
          </p:cNvSpPr>
          <p:nvPr/>
        </p:nvSpPr>
        <p:spPr bwMode="auto">
          <a:xfrm>
            <a:off x="457200" y="609600"/>
            <a:ext cx="3646488" cy="769938"/>
          </a:xfrm>
          <a:prstGeom prst="rect">
            <a:avLst/>
          </a:prstGeom>
          <a:noFill/>
          <a:ln w="9525">
            <a:noFill/>
            <a:miter lim="800000"/>
            <a:headEnd/>
            <a:tailEnd/>
          </a:ln>
        </p:spPr>
        <p:txBody>
          <a:bodyPr wrap="none">
            <a:spAutoFit/>
          </a:bodyPr>
          <a:lstStyle/>
          <a:p>
            <a:r>
              <a:rPr lang="en-US" sz="4400" b="1">
                <a:solidFill>
                  <a:srgbClr val="FFFFCC"/>
                </a:solidFill>
                <a:latin typeface="Calibri" pitchFamily="34" charset="0"/>
              </a:rPr>
              <a:t>Fiverr Example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l="3815" r="4655" b="8279"/>
          <a:stretch>
            <a:fillRect/>
          </a:stretch>
        </p:blipFill>
        <p:spPr bwMode="auto">
          <a:xfrm>
            <a:off x="0" y="0"/>
            <a:ext cx="9144000" cy="6629400"/>
          </a:xfrm>
          <a:prstGeom prst="rect">
            <a:avLst/>
          </a:prstGeom>
          <a:noFill/>
          <a:ln w="9525">
            <a:noFill/>
            <a:miter lim="800000"/>
            <a:headEnd/>
            <a:tailEnd/>
          </a:ln>
        </p:spPr>
      </p:pic>
      <p:sp>
        <p:nvSpPr>
          <p:cNvPr id="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4"/>
              </a:rPr>
              <a:t>http://www.officetimeline.com/</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sp>
        <p:nvSpPr>
          <p:cNvPr id="9" name="Rectangle 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1" name="Oval 1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37896"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dirty="0">
                <a:solidFill>
                  <a:schemeClr val="bg1"/>
                </a:solidFill>
              </a:rPr>
              <a:t>Comic Life </a:t>
            </a:r>
            <a:r>
              <a:rPr lang="en-US" sz="3600" b="1" dirty="0" smtClean="0">
                <a:solidFill>
                  <a:srgbClr val="FF0000"/>
                </a:solidFill>
              </a:rPr>
              <a:t>(NOT FREE)</a:t>
            </a:r>
            <a:endParaRPr lang="en-US" sz="3600" b="1" dirty="0">
              <a:solidFill>
                <a:schemeClr val="bg1"/>
              </a:solidFill>
            </a:endParaRPr>
          </a:p>
        </p:txBody>
      </p:sp>
      <p:sp>
        <p:nvSpPr>
          <p:cNvPr id="37897" name="TextBox 16"/>
          <p:cNvSpPr txBox="1">
            <a:spLocks noChangeArrowheads="1"/>
          </p:cNvSpPr>
          <p:nvPr/>
        </p:nvSpPr>
        <p:spPr bwMode="auto">
          <a:xfrm>
            <a:off x="7848600" y="50800"/>
            <a:ext cx="1200970"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a:t>
            </a:r>
            <a:endParaRPr lang="en-US" sz="6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752600"/>
            <a:ext cx="9144000" cy="3352800"/>
          </a:xfrm>
          <a:prstGeom prst="rect">
            <a:avLst/>
          </a:prstGeom>
          <a:solidFill>
            <a:srgbClr val="9900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0" dirty="0" smtClean="0">
                <a:latin typeface="Bernard MT Condensed" pitchFamily="18" charset="0"/>
              </a:rPr>
              <a:t>Your Ideas?</a:t>
            </a:r>
            <a:endParaRPr lang="en-US" sz="10000" dirty="0">
              <a:latin typeface="Bernard MT Condensed"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752600"/>
            <a:ext cx="9144000" cy="3352800"/>
          </a:xfrm>
          <a:prstGeom prst="rect">
            <a:avLst/>
          </a:prstGeom>
          <a:solidFill>
            <a:srgbClr val="9900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0" dirty="0">
                <a:latin typeface="Bernard MT Condensed" pitchFamily="18" charset="0"/>
              </a:rPr>
              <a:t>Extras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Snagit_PPT2CE9" descr="PPT2CE9.png"/>
          <p:cNvPicPr>
            <a:picLocks noChangeAspect="1"/>
          </p:cNvPicPr>
          <p:nvPr/>
        </p:nvPicPr>
        <p:blipFill>
          <a:blip r:embed="rId3" cstate="print"/>
          <a:srcRect b="6429"/>
          <a:stretch>
            <a:fillRect/>
          </a:stretch>
        </p:blipFill>
        <p:spPr bwMode="auto">
          <a:xfrm>
            <a:off x="0" y="0"/>
            <a:ext cx="9144000" cy="6705600"/>
          </a:xfrm>
          <a:prstGeom prst="rect">
            <a:avLst/>
          </a:prstGeom>
          <a:noFill/>
          <a:ln w="9525">
            <a:noFill/>
            <a:miter lim="800000"/>
            <a:headEnd/>
            <a:tailEnd/>
          </a:ln>
        </p:spPr>
      </p:pic>
      <p:sp>
        <p:nvSpPr>
          <p:cNvPr id="3" name="Rectangle 2"/>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4" name="Oval 3"/>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9223" name="TextBox 16"/>
          <p:cNvSpPr txBox="1">
            <a:spLocks noChangeArrowheads="1"/>
          </p:cNvSpPr>
          <p:nvPr/>
        </p:nvSpPr>
        <p:spPr bwMode="auto">
          <a:xfrm>
            <a:off x="7848600" y="50800"/>
            <a:ext cx="1210588"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xx</a:t>
            </a:r>
            <a:endParaRPr lang="en-US" sz="6000" b="1" dirty="0">
              <a:solidFill>
                <a:schemeClr val="bg1"/>
              </a:solidFill>
              <a:latin typeface="Arial Black" pitchFamily="34" charset="0"/>
            </a:endParaRPr>
          </a:p>
        </p:txBody>
      </p:sp>
      <p:sp>
        <p:nvSpPr>
          <p:cNvPr id="9224"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Ushahidi/Crowdmap</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6"/>
          <p:cNvPicPr>
            <a:picLocks noChangeAspect="1" noChangeArrowheads="1"/>
          </p:cNvPicPr>
          <p:nvPr/>
        </p:nvPicPr>
        <p:blipFill>
          <a:blip r:embed="rId3" cstate="print"/>
          <a:srcRect/>
          <a:stretch>
            <a:fillRect/>
          </a:stretch>
        </p:blipFill>
        <p:spPr bwMode="auto">
          <a:xfrm>
            <a:off x="0" y="0"/>
            <a:ext cx="9144000" cy="6792913"/>
          </a:xfrm>
          <a:prstGeom prst="rect">
            <a:avLst/>
          </a:prstGeom>
          <a:noFill/>
          <a:ln w="9525">
            <a:noFill/>
            <a:miter lim="800000"/>
            <a:headEnd/>
            <a:tailEnd/>
          </a:ln>
        </p:spPr>
      </p:pic>
      <p:sp>
        <p:nvSpPr>
          <p:cNvPr id="6" name="Rectangle 5"/>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46084" name="TextBox 6"/>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Pinterest</a:t>
            </a:r>
          </a:p>
        </p:txBody>
      </p:sp>
      <p:sp>
        <p:nvSpPr>
          <p:cNvPr id="8" name="Oval 7"/>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46088" name="TextBox 16"/>
          <p:cNvSpPr txBox="1">
            <a:spLocks noChangeArrowheads="1"/>
          </p:cNvSpPr>
          <p:nvPr/>
        </p:nvSpPr>
        <p:spPr bwMode="auto">
          <a:xfrm>
            <a:off x="7848600" y="50800"/>
            <a:ext cx="1211263" cy="1016000"/>
          </a:xfrm>
          <a:prstGeom prst="rect">
            <a:avLst/>
          </a:prstGeom>
          <a:noFill/>
          <a:ln w="9525">
            <a:noFill/>
            <a:miter lim="800000"/>
            <a:headEnd/>
            <a:tailEnd/>
          </a:ln>
        </p:spPr>
        <p:txBody>
          <a:bodyPr wrap="none">
            <a:spAutoFit/>
          </a:bodyPr>
          <a:lstStyle/>
          <a:p>
            <a:r>
              <a:rPr lang="en-US" sz="6000" b="1">
                <a:solidFill>
                  <a:schemeClr val="bg1"/>
                </a:solidFill>
                <a:latin typeface="Arial Black" pitchFamily="34" charset="0"/>
              </a:rPr>
              <a:t>xx</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a:stretch>
            <a:fillRect/>
          </a:stretch>
        </p:blipFill>
        <p:spPr bwMode="auto">
          <a:xfrm>
            <a:off x="0" y="0"/>
            <a:ext cx="9144000" cy="6057900"/>
          </a:xfrm>
          <a:prstGeom prst="rect">
            <a:avLst/>
          </a:prstGeom>
          <a:noFill/>
          <a:ln w="9525">
            <a:noFill/>
            <a:miter lim="800000"/>
            <a:headEnd/>
            <a:tailEnd/>
          </a:ln>
        </p:spPr>
      </p:pic>
      <p:sp>
        <p:nvSpPr>
          <p:cNvPr id="6" name="Rectangle 5"/>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47108" name="TextBox 6"/>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Pinterest example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srcRect b="8849"/>
          <a:stretch>
            <a:fillRect/>
          </a:stretch>
        </p:blipFill>
        <p:spPr bwMode="auto">
          <a:xfrm>
            <a:off x="0" y="0"/>
            <a:ext cx="9144000" cy="6629400"/>
          </a:xfrm>
          <a:prstGeom prst="rect">
            <a:avLst/>
          </a:prstGeom>
          <a:noFill/>
          <a:ln w="9525">
            <a:noFill/>
            <a:miter lim="800000"/>
            <a:headEnd/>
            <a:tailEnd/>
          </a:ln>
        </p:spPr>
      </p:pic>
      <p:sp>
        <p:nvSpPr>
          <p:cNvPr id="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4"/>
              </a:rPr>
              <a:t>http://www.officetimeline.com/</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sp>
        <p:nvSpPr>
          <p:cNvPr id="9" name="Rectangle 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48133"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Storify</a:t>
            </a:r>
          </a:p>
        </p:txBody>
      </p:sp>
      <p:sp>
        <p:nvSpPr>
          <p:cNvPr id="11" name="Oval 1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48137" name="TextBox 16"/>
          <p:cNvSpPr txBox="1">
            <a:spLocks noChangeArrowheads="1"/>
          </p:cNvSpPr>
          <p:nvPr/>
        </p:nvSpPr>
        <p:spPr bwMode="auto">
          <a:xfrm>
            <a:off x="7848600" y="50800"/>
            <a:ext cx="1211263" cy="1016000"/>
          </a:xfrm>
          <a:prstGeom prst="rect">
            <a:avLst/>
          </a:prstGeom>
          <a:noFill/>
          <a:ln w="9525">
            <a:noFill/>
            <a:miter lim="800000"/>
            <a:headEnd/>
            <a:tailEnd/>
          </a:ln>
        </p:spPr>
        <p:txBody>
          <a:bodyPr wrap="none">
            <a:spAutoFit/>
          </a:bodyPr>
          <a:lstStyle/>
          <a:p>
            <a:r>
              <a:rPr lang="en-US" sz="6000" b="1">
                <a:solidFill>
                  <a:schemeClr val="bg1"/>
                </a:solidFill>
                <a:latin typeface="Arial Black" pitchFamily="34" charset="0"/>
              </a:rPr>
              <a:t>xx</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Snagit_PPTBA69" descr="PPTBA69.png"/>
          <p:cNvPicPr>
            <a:picLocks noChangeAspect="1"/>
          </p:cNvPicPr>
          <p:nvPr/>
        </p:nvPicPr>
        <p:blipFill>
          <a:blip r:embed="rId3"/>
          <a:srcRect/>
          <a:stretch>
            <a:fillRect/>
          </a:stretch>
        </p:blipFill>
        <p:spPr bwMode="auto">
          <a:xfrm>
            <a:off x="4568825" y="0"/>
            <a:ext cx="6350" cy="6858000"/>
          </a:xfrm>
          <a:prstGeom prst="rect">
            <a:avLst/>
          </a:prstGeom>
          <a:noFill/>
          <a:ln w="9525">
            <a:noFill/>
            <a:miter lim="800000"/>
            <a:headEnd/>
            <a:tailEnd/>
          </a:ln>
        </p:spPr>
      </p:pic>
      <p:pic>
        <p:nvPicPr>
          <p:cNvPr id="11267" name="Picture 2"/>
          <p:cNvPicPr>
            <a:picLocks noChangeAspect="1" noChangeArrowheads="1"/>
          </p:cNvPicPr>
          <p:nvPr/>
        </p:nvPicPr>
        <p:blipFill>
          <a:blip r:embed="rId4" cstate="print"/>
          <a:srcRect b="5595"/>
          <a:stretch>
            <a:fillRect/>
          </a:stretch>
        </p:blipFill>
        <p:spPr bwMode="auto">
          <a:xfrm>
            <a:off x="0" y="0"/>
            <a:ext cx="9144000" cy="6553200"/>
          </a:xfrm>
          <a:prstGeom prst="rect">
            <a:avLst/>
          </a:prstGeom>
          <a:noFill/>
          <a:ln w="9525">
            <a:noFill/>
            <a:miter lim="800000"/>
            <a:headEnd/>
            <a:tailEnd/>
          </a:ln>
        </p:spPr>
      </p:pic>
      <p:sp>
        <p:nvSpPr>
          <p:cNvPr id="4" name="Rectangle 3"/>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1269" name="TextBox 7"/>
          <p:cNvSpPr txBox="1">
            <a:spLocks noChangeArrowheads="1"/>
          </p:cNvSpPr>
          <p:nvPr/>
        </p:nvSpPr>
        <p:spPr bwMode="auto">
          <a:xfrm>
            <a:off x="381000" y="6019800"/>
            <a:ext cx="4800600" cy="646113"/>
          </a:xfrm>
          <a:prstGeom prst="rect">
            <a:avLst/>
          </a:prstGeom>
          <a:noFill/>
          <a:ln w="9525">
            <a:noFill/>
            <a:miter lim="800000"/>
            <a:headEnd/>
            <a:tailEnd/>
          </a:ln>
        </p:spPr>
        <p:txBody>
          <a:bodyPr>
            <a:spAutoFit/>
          </a:bodyPr>
          <a:lstStyle/>
          <a:p>
            <a:r>
              <a:rPr lang="en-US" sz="3600">
                <a:solidFill>
                  <a:schemeClr val="bg1"/>
                </a:solidFill>
              </a:rPr>
              <a:t>bit.ly</a:t>
            </a:r>
          </a:p>
        </p:txBody>
      </p:sp>
      <p:sp>
        <p:nvSpPr>
          <p:cNvPr id="6" name="Oval 5"/>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11273" name="TextBox 16"/>
          <p:cNvSpPr txBox="1">
            <a:spLocks noChangeArrowheads="1"/>
          </p:cNvSpPr>
          <p:nvPr/>
        </p:nvSpPr>
        <p:spPr bwMode="auto">
          <a:xfrm>
            <a:off x="7848600" y="50800"/>
            <a:ext cx="1210588"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02</a:t>
            </a:r>
            <a:endParaRPr lang="en-US" sz="6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print"/>
          <a:srcRect/>
          <a:stretch>
            <a:fillRect/>
          </a:stretch>
        </p:blipFill>
        <p:spPr bwMode="auto">
          <a:xfrm>
            <a:off x="0" y="0"/>
            <a:ext cx="9144000" cy="6553200"/>
          </a:xfrm>
          <a:prstGeom prst="rect">
            <a:avLst/>
          </a:prstGeom>
          <a:noFill/>
          <a:ln w="9525">
            <a:noFill/>
            <a:miter lim="800000"/>
            <a:headEnd/>
            <a:tailEnd/>
          </a:ln>
        </p:spPr>
      </p:pic>
      <p:sp>
        <p:nvSpPr>
          <p:cNvPr id="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4"/>
              </a:rPr>
              <a:t>http://www.officetimeline.com/</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sp>
        <p:nvSpPr>
          <p:cNvPr id="9" name="Rectangle 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49157"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PicturePalette</a:t>
            </a:r>
          </a:p>
        </p:txBody>
      </p:sp>
      <p:sp>
        <p:nvSpPr>
          <p:cNvPr id="11" name="Oval 1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49161" name="TextBox 16"/>
          <p:cNvSpPr txBox="1">
            <a:spLocks noChangeArrowheads="1"/>
          </p:cNvSpPr>
          <p:nvPr/>
        </p:nvSpPr>
        <p:spPr bwMode="auto">
          <a:xfrm>
            <a:off x="7848600" y="50800"/>
            <a:ext cx="1211263" cy="1016000"/>
          </a:xfrm>
          <a:prstGeom prst="rect">
            <a:avLst/>
          </a:prstGeom>
          <a:noFill/>
          <a:ln w="9525">
            <a:noFill/>
            <a:miter lim="800000"/>
            <a:headEnd/>
            <a:tailEnd/>
          </a:ln>
        </p:spPr>
        <p:txBody>
          <a:bodyPr wrap="none">
            <a:spAutoFit/>
          </a:bodyPr>
          <a:lstStyle/>
          <a:p>
            <a:r>
              <a:rPr lang="en-US" sz="6000" b="1">
                <a:solidFill>
                  <a:schemeClr val="bg1"/>
                </a:solidFill>
                <a:latin typeface="Arial Black" pitchFamily="34" charset="0"/>
              </a:rPr>
              <a:t>xx</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cstate="print"/>
          <a:srcRect b="7295"/>
          <a:stretch>
            <a:fillRect/>
          </a:stretch>
        </p:blipFill>
        <p:spPr bwMode="auto">
          <a:xfrm>
            <a:off x="0" y="0"/>
            <a:ext cx="9144000" cy="6477000"/>
          </a:xfrm>
          <a:prstGeom prst="rect">
            <a:avLst/>
          </a:prstGeom>
          <a:noFill/>
          <a:ln w="9525">
            <a:noFill/>
            <a:miter lim="800000"/>
            <a:headEnd/>
            <a:tailEnd/>
          </a:ln>
        </p:spPr>
      </p:pic>
      <p:sp>
        <p:nvSpPr>
          <p:cNvPr id="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4"/>
              </a:rPr>
              <a:t>http://www.officetimeline.com/</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sp>
        <p:nvSpPr>
          <p:cNvPr id="9" name="Rectangle 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57349"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amCharts</a:t>
            </a:r>
          </a:p>
        </p:txBody>
      </p:sp>
      <p:sp>
        <p:nvSpPr>
          <p:cNvPr id="11" name="Oval 1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57353" name="TextBox 16"/>
          <p:cNvSpPr txBox="1">
            <a:spLocks noChangeArrowheads="1"/>
          </p:cNvSpPr>
          <p:nvPr/>
        </p:nvSpPr>
        <p:spPr bwMode="auto">
          <a:xfrm>
            <a:off x="7848600" y="50800"/>
            <a:ext cx="1211263" cy="1016000"/>
          </a:xfrm>
          <a:prstGeom prst="rect">
            <a:avLst/>
          </a:prstGeom>
          <a:noFill/>
          <a:ln w="9525">
            <a:noFill/>
            <a:miter lim="800000"/>
            <a:headEnd/>
            <a:tailEnd/>
          </a:ln>
        </p:spPr>
        <p:txBody>
          <a:bodyPr wrap="none">
            <a:spAutoFit/>
          </a:bodyPr>
          <a:lstStyle/>
          <a:p>
            <a:r>
              <a:rPr lang="en-US" sz="6000" b="1">
                <a:solidFill>
                  <a:schemeClr val="bg1"/>
                </a:solidFill>
                <a:latin typeface="Arial Black" pitchFamily="34" charset="0"/>
              </a:rPr>
              <a:t>xx</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print"/>
          <a:srcRect/>
          <a:stretch>
            <a:fillRect/>
          </a:stretch>
        </p:blipFill>
        <p:spPr bwMode="auto">
          <a:xfrm>
            <a:off x="0" y="0"/>
            <a:ext cx="9144000" cy="6440488"/>
          </a:xfrm>
          <a:prstGeom prst="rect">
            <a:avLst/>
          </a:prstGeom>
          <a:noFill/>
          <a:ln w="9525">
            <a:noFill/>
            <a:miter lim="800000"/>
            <a:headEnd/>
            <a:tailEnd/>
          </a:ln>
        </p:spPr>
      </p:pic>
      <p:sp>
        <p:nvSpPr>
          <p:cNvPr id="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4"/>
              </a:rPr>
              <a:t>http://www.officetimeline.com/</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sp>
        <p:nvSpPr>
          <p:cNvPr id="9" name="Rectangle 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50181"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Color Palette Generator</a:t>
            </a:r>
          </a:p>
        </p:txBody>
      </p:sp>
      <p:sp>
        <p:nvSpPr>
          <p:cNvPr id="11" name="Oval 1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50185" name="TextBox 16"/>
          <p:cNvSpPr txBox="1">
            <a:spLocks noChangeArrowheads="1"/>
          </p:cNvSpPr>
          <p:nvPr/>
        </p:nvSpPr>
        <p:spPr bwMode="auto">
          <a:xfrm>
            <a:off x="7848600" y="50800"/>
            <a:ext cx="1211263" cy="1016000"/>
          </a:xfrm>
          <a:prstGeom prst="rect">
            <a:avLst/>
          </a:prstGeom>
          <a:noFill/>
          <a:ln w="9525">
            <a:noFill/>
            <a:miter lim="800000"/>
            <a:headEnd/>
            <a:tailEnd/>
          </a:ln>
        </p:spPr>
        <p:txBody>
          <a:bodyPr wrap="none">
            <a:spAutoFit/>
          </a:bodyPr>
          <a:lstStyle/>
          <a:p>
            <a:r>
              <a:rPr lang="en-US" sz="6000" b="1">
                <a:solidFill>
                  <a:schemeClr val="bg1"/>
                </a:solidFill>
                <a:latin typeface="Arial Black" pitchFamily="34" charset="0"/>
              </a:rPr>
              <a:t>xx</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0"/>
          <p:cNvPicPr>
            <a:picLocks noChangeAspect="1" noChangeArrowheads="1"/>
          </p:cNvPicPr>
          <p:nvPr/>
        </p:nvPicPr>
        <p:blipFill>
          <a:blip r:embed="rId3" cstate="print"/>
          <a:srcRect b="22235"/>
          <a:stretch>
            <a:fillRect/>
          </a:stretch>
        </p:blipFill>
        <p:spPr bwMode="auto">
          <a:xfrm>
            <a:off x="0" y="0"/>
            <a:ext cx="9144000" cy="6705600"/>
          </a:xfrm>
          <a:prstGeom prst="rect">
            <a:avLst/>
          </a:prstGeom>
          <a:noFill/>
          <a:ln w="9525">
            <a:noFill/>
            <a:miter lim="800000"/>
            <a:headEnd/>
            <a:tailEnd/>
          </a:ln>
        </p:spPr>
      </p:pic>
      <p:sp>
        <p:nvSpPr>
          <p:cNvPr id="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4"/>
              </a:rPr>
              <a:t>http://www.officetimeline.com/</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sp>
        <p:nvSpPr>
          <p:cNvPr id="9" name="Rectangle 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52229"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Pixton</a:t>
            </a:r>
          </a:p>
        </p:txBody>
      </p:sp>
      <p:sp>
        <p:nvSpPr>
          <p:cNvPr id="11" name="Oval 1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52233" name="TextBox 16"/>
          <p:cNvSpPr txBox="1">
            <a:spLocks noChangeArrowheads="1"/>
          </p:cNvSpPr>
          <p:nvPr/>
        </p:nvSpPr>
        <p:spPr bwMode="auto">
          <a:xfrm>
            <a:off x="7848600" y="50800"/>
            <a:ext cx="1211263" cy="1016000"/>
          </a:xfrm>
          <a:prstGeom prst="rect">
            <a:avLst/>
          </a:prstGeom>
          <a:noFill/>
          <a:ln w="9525">
            <a:noFill/>
            <a:miter lim="800000"/>
            <a:headEnd/>
            <a:tailEnd/>
          </a:ln>
        </p:spPr>
        <p:txBody>
          <a:bodyPr wrap="none">
            <a:spAutoFit/>
          </a:bodyPr>
          <a:lstStyle/>
          <a:p>
            <a:r>
              <a:rPr lang="en-US" sz="6000" b="1">
                <a:solidFill>
                  <a:schemeClr val="bg1"/>
                </a:solidFill>
                <a:latin typeface="Arial Black" pitchFamily="34" charset="0"/>
              </a:rPr>
              <a:t>xx</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cstate="print"/>
          <a:srcRect/>
          <a:stretch>
            <a:fillRect/>
          </a:stretch>
        </p:blipFill>
        <p:spPr bwMode="auto">
          <a:xfrm>
            <a:off x="0" y="0"/>
            <a:ext cx="9144000" cy="5980113"/>
          </a:xfrm>
          <a:prstGeom prst="rect">
            <a:avLst/>
          </a:prstGeom>
          <a:noFill/>
          <a:ln w="9525">
            <a:noFill/>
            <a:miter lim="800000"/>
            <a:headEnd/>
            <a:tailEnd/>
          </a:ln>
        </p:spPr>
      </p:pic>
      <p:sp>
        <p:nvSpPr>
          <p:cNvPr id="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4"/>
              </a:rPr>
              <a:t>http://www.officetimeline.com/</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sp>
        <p:nvSpPr>
          <p:cNvPr id="9" name="Rectangle 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53253"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visual.ly</a:t>
            </a:r>
          </a:p>
        </p:txBody>
      </p:sp>
      <p:sp>
        <p:nvSpPr>
          <p:cNvPr id="11" name="Oval 1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53257" name="TextBox 16"/>
          <p:cNvSpPr txBox="1">
            <a:spLocks noChangeArrowheads="1"/>
          </p:cNvSpPr>
          <p:nvPr/>
        </p:nvSpPr>
        <p:spPr bwMode="auto">
          <a:xfrm>
            <a:off x="7848600" y="50800"/>
            <a:ext cx="1211263" cy="1016000"/>
          </a:xfrm>
          <a:prstGeom prst="rect">
            <a:avLst/>
          </a:prstGeom>
          <a:noFill/>
          <a:ln w="9525">
            <a:noFill/>
            <a:miter lim="800000"/>
            <a:headEnd/>
            <a:tailEnd/>
          </a:ln>
        </p:spPr>
        <p:txBody>
          <a:bodyPr wrap="none">
            <a:spAutoFit/>
          </a:bodyPr>
          <a:lstStyle/>
          <a:p>
            <a:r>
              <a:rPr lang="en-US" sz="6000" b="1">
                <a:solidFill>
                  <a:schemeClr val="bg1"/>
                </a:solidFill>
                <a:latin typeface="Arial Black" pitchFamily="34" charset="0"/>
              </a:rPr>
              <a:t>xx</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0"/>
          <p:cNvPicPr>
            <a:picLocks noChangeAspect="1" noChangeArrowheads="1"/>
          </p:cNvPicPr>
          <p:nvPr/>
        </p:nvPicPr>
        <p:blipFill>
          <a:blip r:embed="rId3" cstate="print"/>
          <a:srcRect t="3642" b="2893"/>
          <a:stretch>
            <a:fillRect/>
          </a:stretch>
        </p:blipFill>
        <p:spPr bwMode="auto">
          <a:xfrm>
            <a:off x="0" y="0"/>
            <a:ext cx="9144000" cy="5867400"/>
          </a:xfrm>
          <a:prstGeom prst="rect">
            <a:avLst/>
          </a:prstGeom>
          <a:noFill/>
          <a:ln w="9525">
            <a:noFill/>
            <a:miter lim="800000"/>
            <a:headEnd/>
            <a:tailEnd/>
          </a:ln>
        </p:spPr>
      </p:pic>
      <p:sp>
        <p:nvSpPr>
          <p:cNvPr id="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4"/>
              </a:rPr>
              <a:t>http://www.officetimeline.com/</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sp>
        <p:nvSpPr>
          <p:cNvPr id="9" name="Rectangle 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54277"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visual.ly example excerpt</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19"/>
          <p:cNvGrpSpPr>
            <a:grpSpLocks noChangeAspect="1"/>
          </p:cNvGrpSpPr>
          <p:nvPr/>
        </p:nvGrpSpPr>
        <p:grpSpPr bwMode="auto">
          <a:xfrm>
            <a:off x="647700" y="114300"/>
            <a:ext cx="7620000" cy="2933700"/>
            <a:chOff x="68" y="12"/>
            <a:chExt cx="800" cy="308"/>
          </a:xfrm>
        </p:grpSpPr>
        <p:sp>
          <p:nvSpPr>
            <p:cNvPr id="56330" name="Rectangle 21">
              <a:hlinkClick r:id="rId3" tooltip="GNU Image Manipulation Program"/>
            </p:cNvPr>
            <p:cNvSpPr>
              <a:spLocks noChangeAspect="1" noChangeArrowheads="1"/>
            </p:cNvSpPr>
            <p:nvPr/>
          </p:nvSpPr>
          <p:spPr bwMode="auto">
            <a:xfrm>
              <a:off x="68" y="12"/>
              <a:ext cx="800" cy="60"/>
            </a:xfrm>
            <a:prstGeom prst="rect">
              <a:avLst/>
            </a:prstGeom>
            <a:solidFill>
              <a:srgbClr val="FFFFFF">
                <a:alpha val="0"/>
              </a:srgbClr>
            </a:solidFill>
            <a:ln w="9525">
              <a:noFill/>
              <a:miter lim="800000"/>
              <a:headEnd/>
              <a:tailEnd/>
            </a:ln>
          </p:spPr>
          <p:txBody>
            <a:bodyPr/>
            <a:lstStyle/>
            <a:p>
              <a:endParaRPr lang="en-US"/>
            </a:p>
          </p:txBody>
        </p:sp>
        <p:sp>
          <p:nvSpPr>
            <p:cNvPr id="56331" name="Rectangle 22">
              <a:hlinkClick r:id="rId3" tooltip="News"/>
            </p:cNvPr>
            <p:cNvSpPr>
              <a:spLocks noChangeAspect="1" noChangeArrowheads="1"/>
            </p:cNvSpPr>
            <p:nvPr/>
          </p:nvSpPr>
          <p:spPr bwMode="auto">
            <a:xfrm>
              <a:off x="690" y="77"/>
              <a:ext cx="172" cy="21"/>
            </a:xfrm>
            <a:prstGeom prst="rect">
              <a:avLst/>
            </a:prstGeom>
            <a:solidFill>
              <a:srgbClr val="FFFFFF">
                <a:alpha val="0"/>
              </a:srgbClr>
            </a:solidFill>
            <a:ln w="9525">
              <a:noFill/>
              <a:miter lim="800000"/>
              <a:headEnd/>
              <a:tailEnd/>
            </a:ln>
          </p:spPr>
          <p:txBody>
            <a:bodyPr/>
            <a:lstStyle/>
            <a:p>
              <a:endParaRPr lang="en-US"/>
            </a:p>
          </p:txBody>
        </p:sp>
        <p:sp>
          <p:nvSpPr>
            <p:cNvPr id="56332" name="Rectangle 23">
              <a:hlinkClick r:id="rId4" tooltip="Screenshots"/>
            </p:cNvPr>
            <p:cNvSpPr>
              <a:spLocks noChangeAspect="1" noChangeArrowheads="1"/>
            </p:cNvSpPr>
            <p:nvPr/>
          </p:nvSpPr>
          <p:spPr bwMode="auto">
            <a:xfrm>
              <a:off x="690" y="100"/>
              <a:ext cx="172" cy="21"/>
            </a:xfrm>
            <a:prstGeom prst="rect">
              <a:avLst/>
            </a:prstGeom>
            <a:solidFill>
              <a:srgbClr val="FFFFFF">
                <a:alpha val="0"/>
              </a:srgbClr>
            </a:solidFill>
            <a:ln w="9525">
              <a:noFill/>
              <a:miter lim="800000"/>
              <a:headEnd/>
              <a:tailEnd/>
            </a:ln>
          </p:spPr>
          <p:txBody>
            <a:bodyPr/>
            <a:lstStyle/>
            <a:p>
              <a:endParaRPr lang="en-US"/>
            </a:p>
          </p:txBody>
        </p:sp>
        <p:sp>
          <p:nvSpPr>
            <p:cNvPr id="56333" name="Rectangle 24">
              <a:hlinkClick r:id="rId5" tooltip="Features"/>
            </p:cNvPr>
            <p:cNvSpPr>
              <a:spLocks noChangeAspect="1" noChangeArrowheads="1"/>
            </p:cNvSpPr>
            <p:nvPr/>
          </p:nvSpPr>
          <p:spPr bwMode="auto">
            <a:xfrm>
              <a:off x="690" y="123"/>
              <a:ext cx="172" cy="21"/>
            </a:xfrm>
            <a:prstGeom prst="rect">
              <a:avLst/>
            </a:prstGeom>
            <a:solidFill>
              <a:srgbClr val="FFFFFF">
                <a:alpha val="0"/>
              </a:srgbClr>
            </a:solidFill>
            <a:ln w="9525">
              <a:noFill/>
              <a:miter lim="800000"/>
              <a:headEnd/>
              <a:tailEnd/>
            </a:ln>
          </p:spPr>
          <p:txBody>
            <a:bodyPr/>
            <a:lstStyle/>
            <a:p>
              <a:endParaRPr lang="en-US"/>
            </a:p>
          </p:txBody>
        </p:sp>
        <p:sp>
          <p:nvSpPr>
            <p:cNvPr id="56334" name="Rectangle 25">
              <a:hlinkClick r:id="rId6" tooltip="Downloads"/>
            </p:cNvPr>
            <p:cNvSpPr>
              <a:spLocks noChangeAspect="1" noChangeArrowheads="1"/>
            </p:cNvSpPr>
            <p:nvPr/>
          </p:nvSpPr>
          <p:spPr bwMode="auto">
            <a:xfrm>
              <a:off x="690" y="146"/>
              <a:ext cx="172" cy="21"/>
            </a:xfrm>
            <a:prstGeom prst="rect">
              <a:avLst/>
            </a:prstGeom>
            <a:solidFill>
              <a:srgbClr val="FFFFFF">
                <a:alpha val="0"/>
              </a:srgbClr>
            </a:solidFill>
            <a:ln w="9525">
              <a:noFill/>
              <a:miter lim="800000"/>
              <a:headEnd/>
              <a:tailEnd/>
            </a:ln>
          </p:spPr>
          <p:txBody>
            <a:bodyPr/>
            <a:lstStyle/>
            <a:p>
              <a:endParaRPr lang="en-US"/>
            </a:p>
          </p:txBody>
        </p:sp>
        <p:sp>
          <p:nvSpPr>
            <p:cNvPr id="56335" name="Rectangle 26">
              <a:hlinkClick r:id="rId7" tooltip="Documentation"/>
            </p:cNvPr>
            <p:cNvSpPr>
              <a:spLocks noChangeAspect="1" noChangeArrowheads="1"/>
            </p:cNvSpPr>
            <p:nvPr/>
          </p:nvSpPr>
          <p:spPr bwMode="auto">
            <a:xfrm>
              <a:off x="690" y="169"/>
              <a:ext cx="172" cy="21"/>
            </a:xfrm>
            <a:prstGeom prst="rect">
              <a:avLst/>
            </a:prstGeom>
            <a:solidFill>
              <a:srgbClr val="FFFFFF">
                <a:alpha val="0"/>
              </a:srgbClr>
            </a:solidFill>
            <a:ln w="9525">
              <a:noFill/>
              <a:miter lim="800000"/>
              <a:headEnd/>
              <a:tailEnd/>
            </a:ln>
          </p:spPr>
          <p:txBody>
            <a:bodyPr/>
            <a:lstStyle/>
            <a:p>
              <a:endParaRPr lang="en-US"/>
            </a:p>
          </p:txBody>
        </p:sp>
        <p:sp>
          <p:nvSpPr>
            <p:cNvPr id="56336" name="Rectangle 27">
              <a:hlinkClick r:id="rId8" tooltip="Get Involved"/>
            </p:cNvPr>
            <p:cNvSpPr>
              <a:spLocks noChangeAspect="1" noChangeArrowheads="1"/>
            </p:cNvSpPr>
            <p:nvPr/>
          </p:nvSpPr>
          <p:spPr bwMode="auto">
            <a:xfrm>
              <a:off x="690" y="192"/>
              <a:ext cx="172" cy="21"/>
            </a:xfrm>
            <a:prstGeom prst="rect">
              <a:avLst/>
            </a:prstGeom>
            <a:solidFill>
              <a:srgbClr val="FFFFFF">
                <a:alpha val="0"/>
              </a:srgbClr>
            </a:solidFill>
            <a:ln w="9525">
              <a:noFill/>
              <a:miter lim="800000"/>
              <a:headEnd/>
              <a:tailEnd/>
            </a:ln>
          </p:spPr>
          <p:txBody>
            <a:bodyPr/>
            <a:lstStyle/>
            <a:p>
              <a:endParaRPr lang="en-US"/>
            </a:p>
          </p:txBody>
        </p:sp>
        <p:sp>
          <p:nvSpPr>
            <p:cNvPr id="56337" name="Rectangle 28">
              <a:hlinkClick r:id="rId9" tooltip="Plug-in Registry"/>
            </p:cNvPr>
            <p:cNvSpPr>
              <a:spLocks noChangeAspect="1" noChangeArrowheads="1"/>
            </p:cNvSpPr>
            <p:nvPr/>
          </p:nvSpPr>
          <p:spPr bwMode="auto">
            <a:xfrm>
              <a:off x="690" y="234"/>
              <a:ext cx="172" cy="21"/>
            </a:xfrm>
            <a:prstGeom prst="rect">
              <a:avLst/>
            </a:prstGeom>
            <a:solidFill>
              <a:srgbClr val="FFFFFF">
                <a:alpha val="0"/>
              </a:srgbClr>
            </a:solidFill>
            <a:ln w="9525">
              <a:noFill/>
              <a:miter lim="800000"/>
              <a:headEnd/>
              <a:tailEnd/>
            </a:ln>
          </p:spPr>
          <p:txBody>
            <a:bodyPr/>
            <a:lstStyle/>
            <a:p>
              <a:endParaRPr lang="en-US"/>
            </a:p>
          </p:txBody>
        </p:sp>
        <p:sp>
          <p:nvSpPr>
            <p:cNvPr id="56338" name="Rectangle 29">
              <a:hlinkClick r:id="rId10" tooltip="GIMP Development"/>
            </p:cNvPr>
            <p:cNvSpPr>
              <a:spLocks noChangeAspect="1" noChangeArrowheads="1"/>
            </p:cNvSpPr>
            <p:nvPr/>
          </p:nvSpPr>
          <p:spPr bwMode="auto">
            <a:xfrm>
              <a:off x="690" y="257"/>
              <a:ext cx="172" cy="21"/>
            </a:xfrm>
            <a:prstGeom prst="rect">
              <a:avLst/>
            </a:prstGeom>
            <a:solidFill>
              <a:srgbClr val="FFFFFF">
                <a:alpha val="0"/>
              </a:srgbClr>
            </a:solidFill>
            <a:ln w="9525">
              <a:noFill/>
              <a:miter lim="800000"/>
              <a:headEnd/>
              <a:tailEnd/>
            </a:ln>
          </p:spPr>
          <p:txBody>
            <a:bodyPr/>
            <a:lstStyle/>
            <a:p>
              <a:endParaRPr lang="en-US"/>
            </a:p>
          </p:txBody>
        </p:sp>
        <p:sp>
          <p:nvSpPr>
            <p:cNvPr id="56339" name="Rectangle 30">
              <a:hlinkClick r:id="rId11" tooltip="Donations"/>
            </p:cNvPr>
            <p:cNvSpPr>
              <a:spLocks noChangeAspect="1" noChangeArrowheads="1"/>
            </p:cNvSpPr>
            <p:nvPr/>
          </p:nvSpPr>
          <p:spPr bwMode="auto">
            <a:xfrm>
              <a:off x="690" y="299"/>
              <a:ext cx="172" cy="21"/>
            </a:xfrm>
            <a:prstGeom prst="rect">
              <a:avLst/>
            </a:prstGeom>
            <a:solidFill>
              <a:srgbClr val="FFFFFF">
                <a:alpha val="0"/>
              </a:srgbClr>
            </a:solidFill>
            <a:ln w="9525">
              <a:noFill/>
              <a:miter lim="800000"/>
              <a:headEnd/>
              <a:tailEnd/>
            </a:ln>
          </p:spPr>
          <p:txBody>
            <a:bodyPr/>
            <a:lstStyle/>
            <a:p>
              <a:endParaRPr lang="en-US"/>
            </a:p>
          </p:txBody>
        </p:sp>
        <p:sp>
          <p:nvSpPr>
            <p:cNvPr id="56340" name="Rectangle 31">
              <a:hlinkClick r:id="rId6" tooltip="download"/>
            </p:cNvPr>
            <p:cNvSpPr>
              <a:spLocks noChangeAspect="1" noChangeArrowheads="1"/>
            </p:cNvSpPr>
            <p:nvPr/>
          </p:nvSpPr>
          <p:spPr bwMode="auto">
            <a:xfrm>
              <a:off x="520" y="186"/>
              <a:ext cx="136" cy="34"/>
            </a:xfrm>
            <a:prstGeom prst="rect">
              <a:avLst/>
            </a:prstGeom>
            <a:solidFill>
              <a:srgbClr val="FFFFFF">
                <a:alpha val="0"/>
              </a:srgbClr>
            </a:solidFill>
            <a:ln w="9525">
              <a:noFill/>
              <a:miter lim="800000"/>
              <a:headEnd/>
              <a:tailEnd/>
            </a:ln>
          </p:spPr>
          <p:txBody>
            <a:bodyPr/>
            <a:lstStyle/>
            <a:p>
              <a:endParaRPr lang="en-US"/>
            </a:p>
          </p:txBody>
        </p:sp>
        <p:sp>
          <p:nvSpPr>
            <p:cNvPr id="56341" name="Rectangle 32">
              <a:hlinkClick r:id="rId12" tooltip="release notes"/>
            </p:cNvPr>
            <p:cNvSpPr>
              <a:spLocks noChangeAspect="1" noChangeArrowheads="1"/>
            </p:cNvSpPr>
            <p:nvPr/>
          </p:nvSpPr>
          <p:spPr bwMode="auto">
            <a:xfrm>
              <a:off x="378" y="186"/>
              <a:ext cx="134" cy="34"/>
            </a:xfrm>
            <a:prstGeom prst="rect">
              <a:avLst/>
            </a:prstGeom>
            <a:solidFill>
              <a:srgbClr val="FFFFFF">
                <a:alpha val="0"/>
              </a:srgbClr>
            </a:solidFill>
            <a:ln w="9525">
              <a:noFill/>
              <a:miter lim="800000"/>
              <a:headEnd/>
              <a:tailEnd/>
            </a:ln>
          </p:spPr>
          <p:txBody>
            <a:bodyPr/>
            <a:lstStyle/>
            <a:p>
              <a:endParaRPr lang="en-US"/>
            </a:p>
          </p:txBody>
        </p:sp>
        <p:sp>
          <p:nvSpPr>
            <p:cNvPr id="56342" name="Rectangle 33">
              <a:hlinkClick r:id="rId13" tooltip="photo retouching"/>
            </p:cNvPr>
            <p:cNvSpPr>
              <a:spLocks noChangeAspect="1" noChangeArrowheads="1"/>
            </p:cNvSpPr>
            <p:nvPr/>
          </p:nvSpPr>
          <p:spPr bwMode="auto">
            <a:xfrm>
              <a:off x="126" y="262"/>
              <a:ext cx="87" cy="16"/>
            </a:xfrm>
            <a:prstGeom prst="rect">
              <a:avLst/>
            </a:prstGeom>
            <a:solidFill>
              <a:srgbClr val="FFFFFF">
                <a:alpha val="0"/>
              </a:srgbClr>
            </a:solidFill>
            <a:ln w="9525">
              <a:noFill/>
              <a:miter lim="800000"/>
              <a:headEnd/>
              <a:tailEnd/>
            </a:ln>
          </p:spPr>
          <p:txBody>
            <a:bodyPr/>
            <a:lstStyle/>
            <a:p>
              <a:endParaRPr lang="en-US"/>
            </a:p>
          </p:txBody>
        </p:sp>
        <p:sp>
          <p:nvSpPr>
            <p:cNvPr id="56343" name="Rectangle 34">
              <a:hlinkClick r:id="rId14" tooltip="image authoring"/>
            </p:cNvPr>
            <p:cNvSpPr>
              <a:spLocks noChangeAspect="1" noChangeArrowheads="1"/>
            </p:cNvSpPr>
            <p:nvPr/>
          </p:nvSpPr>
          <p:spPr bwMode="auto">
            <a:xfrm>
              <a:off x="335" y="262"/>
              <a:ext cx="83" cy="16"/>
            </a:xfrm>
            <a:prstGeom prst="rect">
              <a:avLst/>
            </a:prstGeom>
            <a:solidFill>
              <a:srgbClr val="FFFFFF">
                <a:alpha val="0"/>
              </a:srgbClr>
            </a:solidFill>
            <a:ln w="9525">
              <a:noFill/>
              <a:miter lim="800000"/>
              <a:headEnd/>
              <a:tailEnd/>
            </a:ln>
          </p:spPr>
          <p:txBody>
            <a:bodyPr/>
            <a:lstStyle/>
            <a:p>
              <a:endParaRPr lang="en-US"/>
            </a:p>
          </p:txBody>
        </p:sp>
        <p:sp>
          <p:nvSpPr>
            <p:cNvPr id="56344" name="Rectangle 35">
              <a:hlinkClick r:id="rId15" tooltip="more..."/>
            </p:cNvPr>
            <p:cNvSpPr>
              <a:spLocks noChangeAspect="1" noChangeArrowheads="1"/>
            </p:cNvSpPr>
            <p:nvPr/>
          </p:nvSpPr>
          <p:spPr bwMode="auto">
            <a:xfrm>
              <a:off x="185" y="280"/>
              <a:ext cx="35" cy="16"/>
            </a:xfrm>
            <a:prstGeom prst="rect">
              <a:avLst/>
            </a:prstGeom>
            <a:solidFill>
              <a:srgbClr val="FFFFFF">
                <a:alpha val="0"/>
              </a:srgbClr>
            </a:solidFill>
            <a:ln w="9525">
              <a:noFill/>
              <a:miter lim="800000"/>
              <a:headEnd/>
              <a:tailEnd/>
            </a:ln>
          </p:spPr>
          <p:txBody>
            <a:bodyPr/>
            <a:lstStyle/>
            <a:p>
              <a:endParaRPr lang="en-US"/>
            </a:p>
          </p:txBody>
        </p:sp>
      </p:grpSp>
      <p:pic>
        <p:nvPicPr>
          <p:cNvPr id="56323" name="Picture 36"/>
          <p:cNvPicPr>
            <a:picLocks noChangeAspect="1" noChangeArrowheads="1"/>
          </p:cNvPicPr>
          <p:nvPr/>
        </p:nvPicPr>
        <p:blipFill>
          <a:blip r:embed="rId16" cstate="print"/>
          <a:srcRect b="14140"/>
          <a:stretch>
            <a:fillRect/>
          </a:stretch>
        </p:blipFill>
        <p:spPr bwMode="auto">
          <a:xfrm>
            <a:off x="0" y="0"/>
            <a:ext cx="9153525" cy="6477000"/>
          </a:xfrm>
          <a:prstGeom prst="rect">
            <a:avLst/>
          </a:prstGeom>
          <a:noFill/>
          <a:ln w="9525">
            <a:noFill/>
            <a:miter lim="800000"/>
            <a:headEnd/>
            <a:tailEnd/>
          </a:ln>
        </p:spPr>
      </p:pic>
      <p:sp>
        <p:nvSpPr>
          <p:cNvPr id="39" name="Rectangle 3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56325"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GIMP</a:t>
            </a:r>
          </a:p>
        </p:txBody>
      </p:sp>
      <p:sp>
        <p:nvSpPr>
          <p:cNvPr id="41" name="Oval 4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56329" name="TextBox 16"/>
          <p:cNvSpPr txBox="1">
            <a:spLocks noChangeArrowheads="1"/>
          </p:cNvSpPr>
          <p:nvPr/>
        </p:nvSpPr>
        <p:spPr bwMode="auto">
          <a:xfrm>
            <a:off x="7848600" y="50800"/>
            <a:ext cx="1211263" cy="1016000"/>
          </a:xfrm>
          <a:prstGeom prst="rect">
            <a:avLst/>
          </a:prstGeom>
          <a:noFill/>
          <a:ln w="9525">
            <a:noFill/>
            <a:miter lim="800000"/>
            <a:headEnd/>
            <a:tailEnd/>
          </a:ln>
        </p:spPr>
        <p:txBody>
          <a:bodyPr wrap="none">
            <a:spAutoFit/>
          </a:bodyPr>
          <a:lstStyle/>
          <a:p>
            <a:r>
              <a:rPr lang="en-US" sz="6000" b="1">
                <a:solidFill>
                  <a:schemeClr val="bg1"/>
                </a:solidFill>
                <a:latin typeface="Arial Black" pitchFamily="34" charset="0"/>
              </a:rPr>
              <a:t>xx</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b="9708"/>
          <a:stretch>
            <a:fillRect/>
          </a:stretch>
        </p:blipFill>
        <p:spPr bwMode="auto">
          <a:xfrm>
            <a:off x="77788" y="0"/>
            <a:ext cx="8609012" cy="6629400"/>
          </a:xfrm>
          <a:prstGeom prst="rect">
            <a:avLst/>
          </a:prstGeom>
          <a:noFill/>
          <a:ln w="9525">
            <a:noFill/>
            <a:miter lim="800000"/>
            <a:headEnd/>
            <a:tailEnd/>
          </a:ln>
        </p:spPr>
      </p:pic>
      <p:sp>
        <p:nvSpPr>
          <p:cNvPr id="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4"/>
              </a:rPr>
              <a:t>http://www.officetimeline.com/</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sp>
        <p:nvSpPr>
          <p:cNvPr id="9" name="Rectangle 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1" name="Oval 1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58376"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a:solidFill>
                  <a:schemeClr val="bg1"/>
                </a:solidFill>
              </a:rPr>
              <a:t>PDFill</a:t>
            </a:r>
          </a:p>
        </p:txBody>
      </p:sp>
      <p:sp>
        <p:nvSpPr>
          <p:cNvPr id="58377" name="TextBox 16"/>
          <p:cNvSpPr txBox="1">
            <a:spLocks noChangeArrowheads="1"/>
          </p:cNvSpPr>
          <p:nvPr/>
        </p:nvSpPr>
        <p:spPr bwMode="auto">
          <a:xfrm>
            <a:off x="7848600" y="50800"/>
            <a:ext cx="1211263" cy="1016000"/>
          </a:xfrm>
          <a:prstGeom prst="rect">
            <a:avLst/>
          </a:prstGeom>
          <a:noFill/>
          <a:ln w="9525">
            <a:noFill/>
            <a:miter lim="800000"/>
            <a:headEnd/>
            <a:tailEnd/>
          </a:ln>
        </p:spPr>
        <p:txBody>
          <a:bodyPr wrap="none">
            <a:spAutoFit/>
          </a:bodyPr>
          <a:lstStyle/>
          <a:p>
            <a:r>
              <a:rPr lang="en-US" sz="6000" b="1">
                <a:solidFill>
                  <a:schemeClr val="bg1"/>
                </a:solidFill>
                <a:latin typeface="Arial Black" pitchFamily="34" charset="0"/>
              </a:rPr>
              <a:t>xx</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52463" y="409575"/>
            <a:ext cx="7837487" cy="6038850"/>
          </a:xfrm>
          <a:prstGeom prst="rect">
            <a:avLst/>
          </a:prstGeom>
          <a:noFill/>
          <a:ln w="9525">
            <a:noFill/>
            <a:miter lim="800000"/>
            <a:headEnd/>
            <a:tailEnd/>
          </a:ln>
        </p:spPr>
      </p:pic>
      <p:sp>
        <p:nvSpPr>
          <p:cNvPr id="9" name="Rectangle 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1" name="Oval 1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58376"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dirty="0" smtClean="0">
                <a:solidFill>
                  <a:schemeClr val="bg1"/>
                </a:solidFill>
              </a:rPr>
              <a:t>IFTTT (IF This Then That)</a:t>
            </a:r>
            <a:endParaRPr lang="en-US" sz="3600" b="1" dirty="0">
              <a:solidFill>
                <a:schemeClr val="bg1"/>
              </a:solidFill>
            </a:endParaRPr>
          </a:p>
        </p:txBody>
      </p:sp>
      <p:sp>
        <p:nvSpPr>
          <p:cNvPr id="58377" name="TextBox 16"/>
          <p:cNvSpPr txBox="1">
            <a:spLocks noChangeArrowheads="1"/>
          </p:cNvSpPr>
          <p:nvPr/>
        </p:nvSpPr>
        <p:spPr bwMode="auto">
          <a:xfrm>
            <a:off x="7848600" y="50800"/>
            <a:ext cx="1210588"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03</a:t>
            </a:r>
            <a:endParaRPr lang="en-US" sz="6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b="15562"/>
          <a:stretch>
            <a:fillRect/>
          </a:stretch>
        </p:blipFill>
        <p:spPr bwMode="auto">
          <a:xfrm>
            <a:off x="0" y="0"/>
            <a:ext cx="9144000" cy="6629400"/>
          </a:xfrm>
          <a:prstGeom prst="rect">
            <a:avLst/>
          </a:prstGeom>
          <a:noFill/>
          <a:ln w="9525">
            <a:noFill/>
            <a:miter lim="800000"/>
            <a:headEnd/>
            <a:tailEnd/>
          </a:ln>
        </p:spPr>
      </p:pic>
      <p:sp>
        <p:nvSpPr>
          <p:cNvPr id="4" name="Title 1"/>
          <p:cNvSpPr txBox="1">
            <a:spLocks/>
          </p:cNvSpPr>
          <p:nvPr/>
        </p:nvSpPr>
        <p:spPr bwMode="auto">
          <a:xfrm>
            <a:off x="1143000" y="5387975"/>
            <a:ext cx="7772400" cy="1470025"/>
          </a:xfrm>
          <a:prstGeom prst="rect">
            <a:avLst/>
          </a:prstGeom>
          <a:noFill/>
          <a:ln w="9525">
            <a:noFill/>
            <a:miter lim="800000"/>
            <a:headEnd/>
            <a:tailEnd/>
          </a:ln>
        </p:spPr>
        <p:txBody>
          <a:bodyPr anchor="ctr"/>
          <a:lstStyle/>
          <a:p>
            <a:pPr algn="r" eaLnBrk="0" hangingPunct="0">
              <a:defRPr/>
            </a:pPr>
            <a:r>
              <a:rPr lang="en-US" sz="3000" dirty="0">
                <a:solidFill>
                  <a:schemeClr val="accent2">
                    <a:lumMod val="75000"/>
                  </a:schemeClr>
                </a:solidFill>
                <a:latin typeface="Century Gothic" pitchFamily="34" charset="0"/>
                <a:ea typeface="ＭＳ Ｐゴシック" charset="0"/>
                <a:cs typeface="ＭＳ Ｐゴシック" charset="0"/>
                <a:hlinkClick r:id="rId4"/>
              </a:rPr>
              <a:t>http://www.officetimeline.com/</a:t>
            </a:r>
            <a:endParaRPr lang="en-US" sz="3000" dirty="0">
              <a:solidFill>
                <a:schemeClr val="accent2">
                  <a:lumMod val="75000"/>
                </a:schemeClr>
              </a:solidFill>
              <a:latin typeface="Century Gothic" pitchFamily="34" charset="0"/>
              <a:ea typeface="ＭＳ Ｐゴシック" charset="0"/>
              <a:cs typeface="ＭＳ Ｐゴシック" charset="0"/>
            </a:endParaRPr>
          </a:p>
        </p:txBody>
      </p:sp>
      <p:sp>
        <p:nvSpPr>
          <p:cNvPr id="9" name="Rectangle 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0245"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a:solidFill>
                  <a:schemeClr val="bg1"/>
                </a:solidFill>
              </a:rPr>
              <a:t>Poll Everywhere</a:t>
            </a:r>
            <a:endParaRPr lang="en-US" sz="3600" b="1">
              <a:solidFill>
                <a:srgbClr val="FF0000"/>
              </a:solidFill>
            </a:endParaRPr>
          </a:p>
        </p:txBody>
      </p:sp>
      <p:sp>
        <p:nvSpPr>
          <p:cNvPr id="11" name="Oval 10"/>
          <p:cNvSpPr/>
          <p:nvPr/>
        </p:nvSpPr>
        <p:spPr>
          <a:xfrm>
            <a:off x="7620000" y="-762000"/>
            <a:ext cx="2057400" cy="2133600"/>
          </a:xfrm>
          <a:prstGeom prst="ellipse">
            <a:avLst/>
          </a:prstGeom>
          <a:solidFill>
            <a:srgbClr val="9A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10249" name="TextBox 16"/>
          <p:cNvSpPr txBox="1">
            <a:spLocks noChangeArrowheads="1"/>
          </p:cNvSpPr>
          <p:nvPr/>
        </p:nvSpPr>
        <p:spPr bwMode="auto">
          <a:xfrm>
            <a:off x="7848600" y="50800"/>
            <a:ext cx="1210588" cy="1015663"/>
          </a:xfrm>
          <a:prstGeom prst="rect">
            <a:avLst/>
          </a:prstGeom>
          <a:noFill/>
          <a:ln w="9525">
            <a:noFill/>
            <a:miter lim="800000"/>
            <a:headEnd/>
            <a:tailEnd/>
          </a:ln>
        </p:spPr>
        <p:txBody>
          <a:bodyPr wrap="none">
            <a:spAutoFit/>
          </a:bodyPr>
          <a:lstStyle/>
          <a:p>
            <a:r>
              <a:rPr lang="en-US" sz="6000" b="1" dirty="0" smtClean="0">
                <a:solidFill>
                  <a:schemeClr val="bg1"/>
                </a:solidFill>
                <a:latin typeface="Arial Black" pitchFamily="34" charset="0"/>
              </a:rPr>
              <a:t>04</a:t>
            </a:r>
            <a:endParaRPr lang="en-US" sz="6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228600" y="0"/>
            <a:ext cx="8704263" cy="6286500"/>
          </a:xfrm>
          <a:prstGeom prst="rect">
            <a:avLst/>
          </a:prstGeom>
          <a:noFill/>
          <a:ln w="9525">
            <a:noFill/>
            <a:miter lim="800000"/>
            <a:headEnd/>
            <a:tailEnd/>
          </a:ln>
        </p:spPr>
      </p:pic>
      <p:sp>
        <p:nvSpPr>
          <p:cNvPr id="9" name="Rectangle 8"/>
          <p:cNvSpPr/>
          <p:nvPr/>
        </p:nvSpPr>
        <p:spPr>
          <a:xfrm>
            <a:off x="0" y="5867400"/>
            <a:ext cx="9144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58376" name="TextBox 9"/>
          <p:cNvSpPr txBox="1">
            <a:spLocks noChangeArrowheads="1"/>
          </p:cNvSpPr>
          <p:nvPr/>
        </p:nvSpPr>
        <p:spPr bwMode="auto">
          <a:xfrm>
            <a:off x="381000" y="6019800"/>
            <a:ext cx="8382000" cy="646113"/>
          </a:xfrm>
          <a:prstGeom prst="rect">
            <a:avLst/>
          </a:prstGeom>
          <a:noFill/>
          <a:ln w="9525">
            <a:noFill/>
            <a:miter lim="800000"/>
            <a:headEnd/>
            <a:tailEnd/>
          </a:ln>
        </p:spPr>
        <p:txBody>
          <a:bodyPr>
            <a:spAutoFit/>
          </a:bodyPr>
          <a:lstStyle/>
          <a:p>
            <a:r>
              <a:rPr lang="en-US" sz="3600" b="1" dirty="0" smtClean="0">
                <a:solidFill>
                  <a:schemeClr val="bg1"/>
                </a:solidFill>
              </a:rPr>
              <a:t>The Listening Resource </a:t>
            </a:r>
            <a:endParaRPr lang="en-US" sz="3600" b="1" dirty="0">
              <a:solidFill>
                <a:schemeClr val="bg1"/>
              </a:solidFill>
            </a:endParaRPr>
          </a:p>
        </p:txBody>
      </p:sp>
      <p:sp>
        <p:nvSpPr>
          <p:cNvPr id="8" name="Oval 7"/>
          <p:cNvSpPr/>
          <p:nvPr/>
        </p:nvSpPr>
        <p:spPr>
          <a:xfrm>
            <a:off x="7620000" y="-762000"/>
            <a:ext cx="2057400" cy="2133600"/>
          </a:xfrm>
          <a:prstGeom prst="ellipse">
            <a:avLst/>
          </a:prstGeom>
          <a:solidFill>
            <a:srgbClr val="FFC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10" name="TextBox 16"/>
          <p:cNvSpPr txBox="1">
            <a:spLocks noChangeArrowheads="1"/>
          </p:cNvSpPr>
          <p:nvPr/>
        </p:nvSpPr>
        <p:spPr bwMode="auto">
          <a:xfrm>
            <a:off x="7932439" y="-12700"/>
            <a:ext cx="982961" cy="1323439"/>
          </a:xfrm>
          <a:prstGeom prst="rect">
            <a:avLst/>
          </a:prstGeom>
          <a:noFill/>
          <a:ln w="9525">
            <a:noFill/>
            <a:miter lim="800000"/>
            <a:headEnd/>
            <a:tailEnd/>
          </a:ln>
        </p:spPr>
        <p:txBody>
          <a:bodyPr wrap="none">
            <a:spAutoFit/>
          </a:bodyPr>
          <a:lstStyle/>
          <a:p>
            <a:r>
              <a:rPr lang="en-US" sz="8000" b="1" dirty="0" smtClean="0">
                <a:solidFill>
                  <a:schemeClr val="bg1"/>
                </a:solidFill>
                <a:latin typeface="Arial Black" pitchFamily="34" charset="0"/>
              </a:rPr>
              <a:t>B</a:t>
            </a:r>
            <a:endParaRPr lang="en-US" sz="80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OWFLAGDIALOG" val="Finish"/>
</p:tagLst>
</file>

<file path=ppt/tags/tag10.xml><?xml version="1.0" encoding="utf-8"?>
<p:tagLst xmlns:a="http://schemas.openxmlformats.org/drawingml/2006/main" xmlns:r="http://schemas.openxmlformats.org/officeDocument/2006/relationships" xmlns:p="http://schemas.openxmlformats.org/presentationml/2006/main">
  <p:tag name="TIMESCALVALUEFONT" val="Yes"/>
</p:tagLst>
</file>

<file path=ppt/tags/tag11.xml><?xml version="1.0" encoding="utf-8"?>
<p:tagLst xmlns:a="http://schemas.openxmlformats.org/drawingml/2006/main" xmlns:r="http://schemas.openxmlformats.org/officeDocument/2006/relationships" xmlns:p="http://schemas.openxmlformats.org/presentationml/2006/main">
  <p:tag name="TIMESCALVALUEFONT" val="Yes"/>
</p:tagLst>
</file>

<file path=ppt/tags/tag12.xml><?xml version="1.0" encoding="utf-8"?>
<p:tagLst xmlns:a="http://schemas.openxmlformats.org/drawingml/2006/main" xmlns:r="http://schemas.openxmlformats.org/officeDocument/2006/relationships" xmlns:p="http://schemas.openxmlformats.org/presentationml/2006/main">
  <p:tag name="TIMESCALVALUEFONT" val="Yes"/>
</p:tagLst>
</file>

<file path=ppt/tags/tag13.xml><?xml version="1.0" encoding="utf-8"?>
<p:tagLst xmlns:a="http://schemas.openxmlformats.org/drawingml/2006/main" xmlns:r="http://schemas.openxmlformats.org/officeDocument/2006/relationships" xmlns:p="http://schemas.openxmlformats.org/presentationml/2006/main">
  <p:tag name="TIMESCALVALUEFONT" val="Yes"/>
</p:tagLst>
</file>

<file path=ppt/tags/tag14.xml><?xml version="1.0" encoding="utf-8"?>
<p:tagLst xmlns:a="http://schemas.openxmlformats.org/drawingml/2006/main" xmlns:r="http://schemas.openxmlformats.org/officeDocument/2006/relationships" xmlns:p="http://schemas.openxmlformats.org/presentationml/2006/main">
  <p:tag name="TIMESCALVALUEFONT" val="Yes"/>
</p:tagLst>
</file>

<file path=ppt/tags/tag15.xml><?xml version="1.0" encoding="utf-8"?>
<p:tagLst xmlns:a="http://schemas.openxmlformats.org/drawingml/2006/main" xmlns:r="http://schemas.openxmlformats.org/officeDocument/2006/relationships" xmlns:p="http://schemas.openxmlformats.org/presentationml/2006/main">
  <p:tag name="TIMESCALVALUEFONT" val="Yes"/>
</p:tagLst>
</file>

<file path=ppt/tags/tag16.xml><?xml version="1.0" encoding="utf-8"?>
<p:tagLst xmlns:a="http://schemas.openxmlformats.org/drawingml/2006/main" xmlns:r="http://schemas.openxmlformats.org/officeDocument/2006/relationships" xmlns:p="http://schemas.openxmlformats.org/presentationml/2006/main">
  <p:tag name="RIGHTTIMEBANDDATE" val="Yes"/>
</p:tagLst>
</file>

<file path=ppt/tags/tag17.xml><?xml version="1.0" encoding="utf-8"?>
<p:tagLst xmlns:a="http://schemas.openxmlformats.org/drawingml/2006/main" xmlns:r="http://schemas.openxmlformats.org/officeDocument/2006/relationships" xmlns:p="http://schemas.openxmlformats.org/presentationml/2006/main">
  <p:tag name="ELAPSEDMARKERVALU" val="yes"/>
</p:tagLst>
</file>

<file path=ppt/tags/tag18.xml><?xml version="1.0" encoding="utf-8"?>
<p:tagLst xmlns:a="http://schemas.openxmlformats.org/drawingml/2006/main" xmlns:r="http://schemas.openxmlformats.org/officeDocument/2006/relationships" xmlns:p="http://schemas.openxmlformats.org/presentationml/2006/main">
  <p:tag name="TODAYVALUEMARKER1" val="Calibri;11"/>
</p:tagLst>
</file>

<file path=ppt/tags/tag19.xml><?xml version="1.0" encoding="utf-8"?>
<p:tagLst xmlns:a="http://schemas.openxmlformats.org/drawingml/2006/main" xmlns:r="http://schemas.openxmlformats.org/officeDocument/2006/relationships" xmlns:p="http://schemas.openxmlformats.org/presentationml/2006/main">
  <p:tag name="MILESTONE0" val="188,114,0,-16747844,False;12/6/2013 12:00:00 AM;Project End;False;False;True;False;tbName;0;Calibri;10;Calibri;10;0"/>
</p:tagLst>
</file>

<file path=ppt/tags/tag2.xml><?xml version="1.0" encoding="utf-8"?>
<p:tagLst xmlns:a="http://schemas.openxmlformats.org/drawingml/2006/main" xmlns:r="http://schemas.openxmlformats.org/officeDocument/2006/relationships" xmlns:p="http://schemas.openxmlformats.org/presentationml/2006/main">
  <p:tag name="TIMELINETYPE" val="Standard"/>
  <p:tag name="CONFIGUREAUTOMATICFLAG" val="True"/>
  <p:tag name="TIMESCALEPOINT" val="Months"/>
  <p:tag name="MILESTONEDATEFORMAT" val="M/d/yy"/>
  <p:tag name="INTERVALDATEFORMAT" val="M/d/yy"/>
  <p:tag name="TIMESCALEDATEFORMAT" val="MMM"/>
  <p:tag name="ELAPSED" val="true"/>
  <p:tag name="ELAPSEDSTYLE" val="thin"/>
  <p:tag name="TODAYMARKERABOVE" val="false"/>
  <p:tag name="TODAYMARKER" val="true"/>
  <p:tag name="TIMEBANDDATES" val="both"/>
  <p:tag name="INTERVALTHICKBAND" val="false"/>
  <p:tag name="INTERVALVERTCONNECTOR" val="false"/>
  <p:tag name="INTERVALHORIZCONNECTOR" val="true"/>
  <p:tag name="INTERVALDATE" val="split"/>
  <p:tag name="AUTOFIT" val="1"/>
  <p:tag name="INTERVALABOVE" val="false"/>
  <p:tag name="TIMEBANDPOS" val="middle"/>
  <p:tag name="TIMEBANDROUNDED" val="false"/>
  <p:tag name="3DEFFECT" val="true"/>
  <p:tag name="TIMEBANDTHIN" val="false"/>
  <p:tag name="TIMEBANDCOLOR" val="114,62,26,False"/>
  <p:tag name="INTERVALTIMESCALEENDDATE" val="12/6/2013 12:00:00 AM"/>
  <p:tag name="INTERVALTIMESCALESTARTDATE" val="1/6/2013 12:00:00 AM"/>
  <p:tag name="MILESTONETIMESCALEENDDATE" val="12/6/2013 12:00:00 AM"/>
  <p:tag name="MILESTONETIMESCALESTARTDATE" val="1/3/2013 12:00:00 AM"/>
  <p:tag name="CONFIGURETIMESCALEENDDATE" val="12/6/2013 12:00:00 AM"/>
  <p:tag name="CONFIGURETIMESCALESTARTDATE" val="1/3/2013 12:00:00 AM"/>
  <p:tag name="TODAYMARKERFONTCHANGES" val="Calibri;11"/>
  <p:tag name="LEFTBANDDATE" val="Calibri;24"/>
  <p:tag name="RIGHTBANDDATE" val="Calibri;24"/>
  <p:tag name="TIMESCALEFONT" val="Calibri"/>
  <p:tag name="TIMEBANDPOSVALUE" val="210"/>
  <p:tag name="ACTUALTIMESCALEENDDATE" val="12/31/2013 12:00:00 AM"/>
  <p:tag name="ACTUALTIMESCALESTARTDATE" val="1/1/2013 12:00:00 AM"/>
  <p:tag name="MARKERCOLOR" val="0,0,255,false"/>
  <p:tag name="INTERVALTEXT" val="left"/>
  <p:tag name="SHOWFLAGDIALOG" val="Finish"/>
</p:tagLst>
</file>

<file path=ppt/tags/tag20.xml><?xml version="1.0" encoding="utf-8"?>
<p:tagLst xmlns:a="http://schemas.openxmlformats.org/drawingml/2006/main" xmlns:r="http://schemas.openxmlformats.org/officeDocument/2006/relationships" xmlns:p="http://schemas.openxmlformats.org/presentationml/2006/main">
  <p:tag name="MILESTONE0" val="188,114,0,-16747844,False;12/6/2013 12:00:00 AM;Project End;False;False;True;False;tbDate;0;Calibri;10;Calibri;10;0"/>
</p:tagLst>
</file>

<file path=ppt/tags/tag21.xml><?xml version="1.0" encoding="utf-8"?>
<p:tagLst xmlns:a="http://schemas.openxmlformats.org/drawingml/2006/main" xmlns:r="http://schemas.openxmlformats.org/officeDocument/2006/relationships" xmlns:p="http://schemas.openxmlformats.org/presentationml/2006/main">
  <p:tag name="MILESTONE1" val="188,114,0,-16747844,False;9/6/2013 12:00:00 AM;Draft Final Due;False;False;True;False;tbName;1;Calibri;10;Calibri;10;1"/>
</p:tagLst>
</file>

<file path=ppt/tags/tag22.xml><?xml version="1.0" encoding="utf-8"?>
<p:tagLst xmlns:a="http://schemas.openxmlformats.org/drawingml/2006/main" xmlns:r="http://schemas.openxmlformats.org/officeDocument/2006/relationships" xmlns:p="http://schemas.openxmlformats.org/presentationml/2006/main">
  <p:tag name="MILESTONE1" val="188,114,0,-16747844,False;9/6/2013 12:00:00 AM;Draft Final Due;False;False;True;False;tbDate;1;Calibri;10;Calibri;10;1"/>
</p:tagLst>
</file>

<file path=ppt/tags/tag23.xml><?xml version="1.0" encoding="utf-8"?>
<p:tagLst xmlns:a="http://schemas.openxmlformats.org/drawingml/2006/main" xmlns:r="http://schemas.openxmlformats.org/officeDocument/2006/relationships" xmlns:p="http://schemas.openxmlformats.org/presentationml/2006/main">
  <p:tag name="MILESTONE2" val="188,114,0,-16747844,False;6/6/2013 12:00:00 AM;Data Analysis Meeting;False;False;True;False;tbName;2;Calibri;10;Calibri;10;2"/>
</p:tagLst>
</file>

<file path=ppt/tags/tag24.xml><?xml version="1.0" encoding="utf-8"?>
<p:tagLst xmlns:a="http://schemas.openxmlformats.org/drawingml/2006/main" xmlns:r="http://schemas.openxmlformats.org/officeDocument/2006/relationships" xmlns:p="http://schemas.openxmlformats.org/presentationml/2006/main">
  <p:tag name="MILESTONE2" val="188,114,0,-16747844,False;6/6/2013 12:00:00 AM;Data Analysis Meeting;False;False;True;False;tbDate;2;Calibri;10;Calibri;10;2"/>
</p:tagLst>
</file>

<file path=ppt/tags/tag25.xml><?xml version="1.0" encoding="utf-8"?>
<p:tagLst xmlns:a="http://schemas.openxmlformats.org/drawingml/2006/main" xmlns:r="http://schemas.openxmlformats.org/officeDocument/2006/relationships" xmlns:p="http://schemas.openxmlformats.org/presentationml/2006/main">
  <p:tag name="MILESTONE3" val="188,114,0,-16747844,False;3/6/2013 12:00:00 AM;Draft Report Due;False;False;True;False;tbName;3;Calibri;10;Calibri;10;3"/>
</p:tagLst>
</file>

<file path=ppt/tags/tag26.xml><?xml version="1.0" encoding="utf-8"?>
<p:tagLst xmlns:a="http://schemas.openxmlformats.org/drawingml/2006/main" xmlns:r="http://schemas.openxmlformats.org/officeDocument/2006/relationships" xmlns:p="http://schemas.openxmlformats.org/presentationml/2006/main">
  <p:tag name="MILESTONE3" val="188,114,0,-16747844,False;3/6/2013 12:00:00 AM;Draft Report Due;False;False;True;False;tbDate;3;Calibri;10;Calibri;10;3"/>
</p:tagLst>
</file>

<file path=ppt/tags/tag27.xml><?xml version="1.0" encoding="utf-8"?>
<p:tagLst xmlns:a="http://schemas.openxmlformats.org/drawingml/2006/main" xmlns:r="http://schemas.openxmlformats.org/officeDocument/2006/relationships" xmlns:p="http://schemas.openxmlformats.org/presentationml/2006/main">
  <p:tag name="MILESTONE4" val="188,114,0,-16747844,False;1/3/2013 12:00:00 AM;Kickoff Meeting;False;False;True;False;tbName;4;Calibri;10;Calibri;10;4"/>
</p:tagLst>
</file>

<file path=ppt/tags/tag28.xml><?xml version="1.0" encoding="utf-8"?>
<p:tagLst xmlns:a="http://schemas.openxmlformats.org/drawingml/2006/main" xmlns:r="http://schemas.openxmlformats.org/officeDocument/2006/relationships" xmlns:p="http://schemas.openxmlformats.org/presentationml/2006/main">
  <p:tag name="MILESTONE4" val="188,114,0,-16747844,False;1/3/2013 12:00:00 AM;Kickoff Meeting;False;False;True;False;tbDate;4;Calibri;10;Calibri;10;4"/>
</p:tagLst>
</file>

<file path=ppt/tags/tag29.xml><?xml version="1.0" encoding="utf-8"?>
<p:tagLst xmlns:a="http://schemas.openxmlformats.org/drawingml/2006/main" xmlns:r="http://schemas.openxmlformats.org/officeDocument/2006/relationships" xmlns:p="http://schemas.openxmlformats.org/presentationml/2006/main">
  <p:tag name="INTERVAL4" val="188,114,0,-16747844,False;;1/6/2013 12:00:00 AM;3/6/2013 12:00:00 AM;Planning;0;tbName;4;Calibri;11;Calibri;11;Calibri;11;0"/>
</p:tagLst>
</file>

<file path=ppt/tags/tag3.xml><?xml version="1.0" encoding="utf-8"?>
<p:tagLst xmlns:a="http://schemas.openxmlformats.org/drawingml/2006/main" xmlns:r="http://schemas.openxmlformats.org/officeDocument/2006/relationships" xmlns:p="http://schemas.openxmlformats.org/presentationml/2006/main">
  <p:tag name="LEFTYTIMEBANDDATE" val="Yes"/>
</p:tagLst>
</file>

<file path=ppt/tags/tag30.xml><?xml version="1.0" encoding="utf-8"?>
<p:tagLst xmlns:a="http://schemas.openxmlformats.org/drawingml/2006/main" xmlns:r="http://schemas.openxmlformats.org/officeDocument/2006/relationships" xmlns:p="http://schemas.openxmlformats.org/presentationml/2006/main">
  <p:tag name="INTERVAL4" val="188,114,0,-16747844,False;;1/6/2013 12:00:00 AM;3/6/2013 12:00:00 AM;Planning;0;Shape;4;Calibri;11;Calibri;11;Calibri;11;0"/>
</p:tagLst>
</file>

<file path=ppt/tags/tag31.xml><?xml version="1.0" encoding="utf-8"?>
<p:tagLst xmlns:a="http://schemas.openxmlformats.org/drawingml/2006/main" xmlns:r="http://schemas.openxmlformats.org/officeDocument/2006/relationships" xmlns:p="http://schemas.openxmlformats.org/presentationml/2006/main">
  <p:tag name="INTERVAL4" val="188,114,0,-16747844,False;;1/6/2013 12:00:00 AM;3/6/2013 12:00:00 AM;Planning;0;tbStartDate;4;Calibri;11;Calibri;11;Calibri;11;0"/>
</p:tagLst>
</file>

<file path=ppt/tags/tag32.xml><?xml version="1.0" encoding="utf-8"?>
<p:tagLst xmlns:a="http://schemas.openxmlformats.org/drawingml/2006/main" xmlns:r="http://schemas.openxmlformats.org/officeDocument/2006/relationships" xmlns:p="http://schemas.openxmlformats.org/presentationml/2006/main">
  <p:tag name="INTERVAL4" val="188,114,0,-16747844,False;;1/6/2013 12:00:00 AM;3/6/2013 12:00:00 AM;Planning;0;tbFinishDate;4;Calibri;11;Calibri;11;Calibri;11;0"/>
</p:tagLst>
</file>

<file path=ppt/tags/tag33.xml><?xml version="1.0" encoding="utf-8"?>
<p:tagLst xmlns:a="http://schemas.openxmlformats.org/drawingml/2006/main" xmlns:r="http://schemas.openxmlformats.org/officeDocument/2006/relationships" xmlns:p="http://schemas.openxmlformats.org/presentationml/2006/main">
  <p:tag name="INTERVAL3" val="188,114,0,-16747844,False;;2/6/2013 12:00:00 AM;6/6/2013 12:00:00 AM;Data Collection;0;tbName;3;Calibri;11;Calibri;11;Calibri;11;1"/>
</p:tagLst>
</file>

<file path=ppt/tags/tag34.xml><?xml version="1.0" encoding="utf-8"?>
<p:tagLst xmlns:a="http://schemas.openxmlformats.org/drawingml/2006/main" xmlns:r="http://schemas.openxmlformats.org/officeDocument/2006/relationships" xmlns:p="http://schemas.openxmlformats.org/presentationml/2006/main">
  <p:tag name="INTERVAL3" val="188,114,0,-16747844,False;;2/6/2013 12:00:00 AM;6/6/2013 12:00:00 AM;Data Collection;0;Shape;3;Calibri;11;Calibri;11;Calibri;11;1"/>
</p:tagLst>
</file>

<file path=ppt/tags/tag35.xml><?xml version="1.0" encoding="utf-8"?>
<p:tagLst xmlns:a="http://schemas.openxmlformats.org/drawingml/2006/main" xmlns:r="http://schemas.openxmlformats.org/officeDocument/2006/relationships" xmlns:p="http://schemas.openxmlformats.org/presentationml/2006/main">
  <p:tag name="INTERVAL3" val="188,114,0,-16747844,False;;2/6/2013 12:00:00 AM;6/6/2013 12:00:00 AM;Data Collection;0;tbStartDate;3;Calibri;11;Calibri;11;Calibri;11;1"/>
</p:tagLst>
</file>

<file path=ppt/tags/tag36.xml><?xml version="1.0" encoding="utf-8"?>
<p:tagLst xmlns:a="http://schemas.openxmlformats.org/drawingml/2006/main" xmlns:r="http://schemas.openxmlformats.org/officeDocument/2006/relationships" xmlns:p="http://schemas.openxmlformats.org/presentationml/2006/main">
  <p:tag name="INTERVAL3" val="188,114,0,-16747844,False;;2/6/2013 12:00:00 AM;6/6/2013 12:00:00 AM;Data Collection;0;tbFinishDate;3;Calibri;11;Calibri;11;Calibri;11;1"/>
</p:tagLst>
</file>

<file path=ppt/tags/tag37.xml><?xml version="1.0" encoding="utf-8"?>
<p:tagLst xmlns:a="http://schemas.openxmlformats.org/drawingml/2006/main" xmlns:r="http://schemas.openxmlformats.org/officeDocument/2006/relationships" xmlns:p="http://schemas.openxmlformats.org/presentationml/2006/main">
  <p:tag name="INTERVAL2" val="188,114,0,-16747844,False;;5/6/2013 12:00:00 AM;8/6/2013 12:00:00 AM;Data Analysis;0;tbName;2;Calibri;11;Calibri;11;Calibri;11;2"/>
</p:tagLst>
</file>

<file path=ppt/tags/tag38.xml><?xml version="1.0" encoding="utf-8"?>
<p:tagLst xmlns:a="http://schemas.openxmlformats.org/drawingml/2006/main" xmlns:r="http://schemas.openxmlformats.org/officeDocument/2006/relationships" xmlns:p="http://schemas.openxmlformats.org/presentationml/2006/main">
  <p:tag name="INTERVAL2" val="188,114,0,-16747844,False;;5/6/2013 12:00:00 AM;8/6/2013 12:00:00 AM;Data Analysis;0;Shape;2;Calibri;11;Calibri;11;Calibri;11;2"/>
</p:tagLst>
</file>

<file path=ppt/tags/tag39.xml><?xml version="1.0" encoding="utf-8"?>
<p:tagLst xmlns:a="http://schemas.openxmlformats.org/drawingml/2006/main" xmlns:r="http://schemas.openxmlformats.org/officeDocument/2006/relationships" xmlns:p="http://schemas.openxmlformats.org/presentationml/2006/main">
  <p:tag name="INTERVAL2" val="188,114,0,-16747844,False;;5/6/2013 12:00:00 AM;8/6/2013 12:00:00 AM;Data Analysis;0;tbStartDate;2;Calibri;11;Calibri;11;Calibri;11;2"/>
</p:tagLst>
</file>

<file path=ppt/tags/tag4.xml><?xml version="1.0" encoding="utf-8"?>
<p:tagLst xmlns:a="http://schemas.openxmlformats.org/drawingml/2006/main" xmlns:r="http://schemas.openxmlformats.org/officeDocument/2006/relationships" xmlns:p="http://schemas.openxmlformats.org/presentationml/2006/main">
  <p:tag name="TIMESCALVALUEFONT" val="Yes"/>
</p:tagLst>
</file>

<file path=ppt/tags/tag40.xml><?xml version="1.0" encoding="utf-8"?>
<p:tagLst xmlns:a="http://schemas.openxmlformats.org/drawingml/2006/main" xmlns:r="http://schemas.openxmlformats.org/officeDocument/2006/relationships" xmlns:p="http://schemas.openxmlformats.org/presentationml/2006/main">
  <p:tag name="INTERVAL2" val="188,114,0,-16747844,False;;5/6/2013 12:00:00 AM;8/6/2013 12:00:00 AM;Data Analysis;0;tbFinishDate;2;Calibri;11;Calibri;11;Calibri;11;2"/>
</p:tagLst>
</file>

<file path=ppt/tags/tag41.xml><?xml version="1.0" encoding="utf-8"?>
<p:tagLst xmlns:a="http://schemas.openxmlformats.org/drawingml/2006/main" xmlns:r="http://schemas.openxmlformats.org/officeDocument/2006/relationships" xmlns:p="http://schemas.openxmlformats.org/presentationml/2006/main">
  <p:tag name="INTERVAL1" val="188,114,0,-16747844,False;;8/6/2013 12:00:00 AM;11/6/2013 12:00:00 AM;Reporting;0;tbName;1;Calibri;11;Calibri;11;Calibri;11;3"/>
</p:tagLst>
</file>

<file path=ppt/tags/tag42.xml><?xml version="1.0" encoding="utf-8"?>
<p:tagLst xmlns:a="http://schemas.openxmlformats.org/drawingml/2006/main" xmlns:r="http://schemas.openxmlformats.org/officeDocument/2006/relationships" xmlns:p="http://schemas.openxmlformats.org/presentationml/2006/main">
  <p:tag name="INTERVAL1" val="188,114,0,-16747844,False;;8/6/2013 12:00:00 AM;11/6/2013 12:00:00 AM;Reporting;0;Shape;1;Calibri;11;Calibri;11;Calibri;11;3"/>
</p:tagLst>
</file>

<file path=ppt/tags/tag43.xml><?xml version="1.0" encoding="utf-8"?>
<p:tagLst xmlns:a="http://schemas.openxmlformats.org/drawingml/2006/main" xmlns:r="http://schemas.openxmlformats.org/officeDocument/2006/relationships" xmlns:p="http://schemas.openxmlformats.org/presentationml/2006/main">
  <p:tag name="INTERVAL1" val="188,114,0,-16747844,False;;8/6/2013 12:00:00 AM;11/6/2013 12:00:00 AM;Reporting;0;tbStartDate;1;Calibri;11;Calibri;11;Calibri;11;3"/>
</p:tagLst>
</file>

<file path=ppt/tags/tag44.xml><?xml version="1.0" encoding="utf-8"?>
<p:tagLst xmlns:a="http://schemas.openxmlformats.org/drawingml/2006/main" xmlns:r="http://schemas.openxmlformats.org/officeDocument/2006/relationships" xmlns:p="http://schemas.openxmlformats.org/presentationml/2006/main">
  <p:tag name="INTERVAL1" val="188,114,0,-16747844,False;;8/6/2013 12:00:00 AM;11/6/2013 12:00:00 AM;Reporting;0;tbFinishDate;1;Calibri;11;Calibri;11;Calibri;11;3"/>
</p:tagLst>
</file>

<file path=ppt/tags/tag45.xml><?xml version="1.0" encoding="utf-8"?>
<p:tagLst xmlns:a="http://schemas.openxmlformats.org/drawingml/2006/main" xmlns:r="http://schemas.openxmlformats.org/officeDocument/2006/relationships" xmlns:p="http://schemas.openxmlformats.org/presentationml/2006/main">
  <p:tag name="INTERVAL0" val="188,114,0,-16747844,False;;11/6/2013 12:00:00 AM;12/6/2013 12:00:00 AM;Final Discussions;0;tbName;0;Calibri;11;Calibri;11;Calibri;11;4"/>
</p:tagLst>
</file>

<file path=ppt/tags/tag46.xml><?xml version="1.0" encoding="utf-8"?>
<p:tagLst xmlns:a="http://schemas.openxmlformats.org/drawingml/2006/main" xmlns:r="http://schemas.openxmlformats.org/officeDocument/2006/relationships" xmlns:p="http://schemas.openxmlformats.org/presentationml/2006/main">
  <p:tag name="INTERVAL0" val="188,114,0,-16747844,False;;11/6/2013 12:00:00 AM;12/6/2013 12:00:00 AM;Final Discussions;0;Shape;0;Calibri;11;Calibri;11;Calibri;11;4"/>
</p:tagLst>
</file>

<file path=ppt/tags/tag47.xml><?xml version="1.0" encoding="utf-8"?>
<p:tagLst xmlns:a="http://schemas.openxmlformats.org/drawingml/2006/main" xmlns:r="http://schemas.openxmlformats.org/officeDocument/2006/relationships" xmlns:p="http://schemas.openxmlformats.org/presentationml/2006/main">
  <p:tag name="INTERVAL0" val="188,114,0,-16747844,False;;11/6/2013 12:00:00 AM;12/6/2013 12:00:00 AM;Final Discussions;0;tbStartDate;0;Calibri;11;Calibri;11;Calibri;11;4"/>
</p:tagLst>
</file>

<file path=ppt/tags/tag48.xml><?xml version="1.0" encoding="utf-8"?>
<p:tagLst xmlns:a="http://schemas.openxmlformats.org/drawingml/2006/main" xmlns:r="http://schemas.openxmlformats.org/officeDocument/2006/relationships" xmlns:p="http://schemas.openxmlformats.org/presentationml/2006/main">
  <p:tag name="INTERVAL0" val="188,114,0,-16747844,False;;11/6/2013 12:00:00 AM;12/6/2013 12:00:00 AM;Final Discussions;0;tbFinishDate;0;Calibri;11;Calibri;11;Calibri;11;4"/>
</p:tagLst>
</file>

<file path=ppt/tags/tag5.xml><?xml version="1.0" encoding="utf-8"?>
<p:tagLst xmlns:a="http://schemas.openxmlformats.org/drawingml/2006/main" xmlns:r="http://schemas.openxmlformats.org/officeDocument/2006/relationships" xmlns:p="http://schemas.openxmlformats.org/presentationml/2006/main">
  <p:tag name="TIMESCALVALUEFONT" val="Yes"/>
</p:tagLst>
</file>

<file path=ppt/tags/tag6.xml><?xml version="1.0" encoding="utf-8"?>
<p:tagLst xmlns:a="http://schemas.openxmlformats.org/drawingml/2006/main" xmlns:r="http://schemas.openxmlformats.org/officeDocument/2006/relationships" xmlns:p="http://schemas.openxmlformats.org/presentationml/2006/main">
  <p:tag name="TIMESCALVALUEFONT" val="Yes"/>
</p:tagLst>
</file>

<file path=ppt/tags/tag7.xml><?xml version="1.0" encoding="utf-8"?>
<p:tagLst xmlns:a="http://schemas.openxmlformats.org/drawingml/2006/main" xmlns:r="http://schemas.openxmlformats.org/officeDocument/2006/relationships" xmlns:p="http://schemas.openxmlformats.org/presentationml/2006/main">
  <p:tag name="TIMESCALVALUEFONT" val="Yes"/>
</p:tagLst>
</file>

<file path=ppt/tags/tag8.xml><?xml version="1.0" encoding="utf-8"?>
<p:tagLst xmlns:a="http://schemas.openxmlformats.org/drawingml/2006/main" xmlns:r="http://schemas.openxmlformats.org/officeDocument/2006/relationships" xmlns:p="http://schemas.openxmlformats.org/presentationml/2006/main">
  <p:tag name="TIMESCALVALUEFONT" val="Yes"/>
</p:tagLst>
</file>

<file path=ppt/tags/tag9.xml><?xml version="1.0" encoding="utf-8"?>
<p:tagLst xmlns:a="http://schemas.openxmlformats.org/drawingml/2006/main" xmlns:r="http://schemas.openxmlformats.org/officeDocument/2006/relationships" xmlns:p="http://schemas.openxmlformats.org/presentationml/2006/main">
  <p:tag name="TIMESCALVALUEFONT" val="Yes"/>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14496</TotalTime>
  <Words>3527</Words>
  <Application>Microsoft Office PowerPoint</Application>
  <PresentationFormat>On-screen Show (4:3)</PresentationFormat>
  <Paragraphs>536</Paragraphs>
  <Slides>67</Slides>
  <Notes>65</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25+ Low-cost, No-cost Tech Tools for  Evaluators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dc:creator>
  <cp:lastModifiedBy>Susan</cp:lastModifiedBy>
  <cp:revision>639</cp:revision>
  <dcterms:created xsi:type="dcterms:W3CDTF">2011-05-03T14:51:54Z</dcterms:created>
  <dcterms:modified xsi:type="dcterms:W3CDTF">2013-06-04T16:41:59Z</dcterms:modified>
</cp:coreProperties>
</file>