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91" r:id="rId4"/>
    <p:sldId id="296" r:id="rId5"/>
    <p:sldId id="297" r:id="rId6"/>
    <p:sldId id="259" r:id="rId7"/>
    <p:sldId id="292" r:id="rId8"/>
    <p:sldId id="293" r:id="rId9"/>
    <p:sldId id="262" r:id="rId10"/>
    <p:sldId id="263" r:id="rId11"/>
    <p:sldId id="265" r:id="rId12"/>
    <p:sldId id="266" r:id="rId13"/>
    <p:sldId id="267" r:id="rId14"/>
    <p:sldId id="268" r:id="rId15"/>
    <p:sldId id="270" r:id="rId16"/>
    <p:sldId id="273" r:id="rId17"/>
    <p:sldId id="272" r:id="rId18"/>
    <p:sldId id="274" r:id="rId19"/>
    <p:sldId id="275" r:id="rId20"/>
    <p:sldId id="276" r:id="rId21"/>
    <p:sldId id="277" r:id="rId22"/>
    <p:sldId id="278" r:id="rId23"/>
    <p:sldId id="279" r:id="rId24"/>
    <p:sldId id="282" r:id="rId25"/>
    <p:sldId id="286"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461" autoAdjust="0"/>
  </p:normalViewPr>
  <p:slideViewPr>
    <p:cSldViewPr>
      <p:cViewPr>
        <p:scale>
          <a:sx n="77" d="100"/>
          <a:sy n="77" d="100"/>
        </p:scale>
        <p:origin x="-3390" y="-10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E6CEE-016C-4424-A519-C8E9EFFACBE2}" type="datetimeFigureOut">
              <a:rPr lang="en-US" smtClean="0"/>
              <a:pPr/>
              <a:t>7/23/2013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0B86C7-CA4D-4BF4-A128-DE56FC0A1D8D}" type="slidenum">
              <a:rPr lang="en-US" smtClean="0"/>
              <a:pPr/>
              <a:t>‹#›</a:t>
            </a:fld>
            <a:endParaRPr lang="en-US"/>
          </a:p>
        </p:txBody>
      </p:sp>
    </p:spTree>
    <p:extLst>
      <p:ext uri="{BB962C8B-B14F-4D97-AF65-F5344CB8AC3E}">
        <p14:creationId xmlns:p14="http://schemas.microsoft.com/office/powerpoint/2010/main" val="236125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B86C7-CA4D-4BF4-A128-DE56FC0A1D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1F1B0C52-8FCF-4DCE-930E-8322480C8BC4}" type="slidenum">
              <a:rPr lang="en-US" altLang="zh-TW"/>
              <a:pPr/>
              <a:t>6</a:t>
            </a:fld>
            <a:endParaRPr lang="en-US" altLang="zh-TW"/>
          </a:p>
        </p:txBody>
      </p:sp>
      <p:sp>
        <p:nvSpPr>
          <p:cNvPr id="39939" name="Rectangle 2"/>
          <p:cNvSpPr>
            <a:spLocks noGrp="1" noRot="1" noChangeAspect="1" noChangeArrowheads="1" noTextEdit="1"/>
          </p:cNvSpPr>
          <p:nvPr>
            <p:ph type="sldImg"/>
          </p:nvPr>
        </p:nvSpPr>
        <p:spPr bwMode="auto">
          <a:xfrm>
            <a:off x="1143000" y="685800"/>
            <a:ext cx="4573588" cy="3430588"/>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170D3C0-C0B2-40D9-8CDE-D1EF1246A8DA}" type="slidenum">
              <a:rPr lang="en-US" smtClean="0"/>
              <a:pPr/>
              <a:t>9</a:t>
            </a:fld>
            <a:endParaRPr lang="en-US" smtClean="0"/>
          </a:p>
        </p:txBody>
      </p:sp>
      <p:sp>
        <p:nvSpPr>
          <p:cNvPr id="104451" name="Rectangle 2"/>
          <p:cNvSpPr>
            <a:spLocks noGrp="1" noRot="1" noChangeAspect="1" noChangeArrowheads="1" noTextEdit="1"/>
          </p:cNvSpPr>
          <p:nvPr>
            <p:ph type="sldImg"/>
          </p:nvPr>
        </p:nvSpPr>
        <p:spPr>
          <a:xfrm>
            <a:off x="1143000" y="685800"/>
            <a:ext cx="4573588" cy="3430588"/>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C65C6414-62A8-4448-A8C7-FA607492C63F}" type="slidenum">
              <a:rPr lang="en-US" smtClean="0"/>
              <a:pPr/>
              <a:t>10</a:t>
            </a:fld>
            <a:endParaRPr lang="en-US" smtClean="0"/>
          </a:p>
        </p:txBody>
      </p:sp>
      <p:sp>
        <p:nvSpPr>
          <p:cNvPr id="105475" name="Rectangle 2"/>
          <p:cNvSpPr>
            <a:spLocks noGrp="1" noRot="1" noChangeAspect="1" noChangeArrowheads="1" noTextEdit="1"/>
          </p:cNvSpPr>
          <p:nvPr>
            <p:ph type="sldImg"/>
          </p:nvPr>
        </p:nvSpPr>
        <p:spPr>
          <a:xfrm>
            <a:off x="1143000" y="685800"/>
            <a:ext cx="4573588" cy="3430588"/>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7039DD7F-E7DD-415B-B524-00F84EECB4B1}" type="slidenum">
              <a:rPr lang="en-US" smtClean="0"/>
              <a:pPr/>
              <a:t>11</a:t>
            </a:fld>
            <a:endParaRPr lang="en-US" smtClean="0"/>
          </a:p>
        </p:txBody>
      </p:sp>
      <p:sp>
        <p:nvSpPr>
          <p:cNvPr id="107523" name="Rectangle 2"/>
          <p:cNvSpPr>
            <a:spLocks noGrp="1" noRot="1" noChangeAspect="1" noChangeArrowheads="1" noTextEdit="1"/>
          </p:cNvSpPr>
          <p:nvPr>
            <p:ph type="sldImg"/>
          </p:nvPr>
        </p:nvSpPr>
        <p:spPr>
          <a:xfrm>
            <a:off x="1143000" y="685800"/>
            <a:ext cx="4573588" cy="3430588"/>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E9675794-8A2C-47AF-96EB-7FAF7A19A026}" type="slidenum">
              <a:rPr lang="en-US" smtClean="0"/>
              <a:pPr/>
              <a:t>12</a:t>
            </a:fld>
            <a:endParaRPr lang="en-US" smtClean="0"/>
          </a:p>
        </p:txBody>
      </p:sp>
      <p:sp>
        <p:nvSpPr>
          <p:cNvPr id="108547" name="Rectangle 2"/>
          <p:cNvSpPr>
            <a:spLocks noGrp="1" noRot="1" noChangeAspect="1" noChangeArrowheads="1" noTextEdit="1"/>
          </p:cNvSpPr>
          <p:nvPr>
            <p:ph type="sldImg"/>
          </p:nvPr>
        </p:nvSpPr>
        <p:spPr>
          <a:xfrm>
            <a:off x="1143000" y="685800"/>
            <a:ext cx="4573588" cy="3430588"/>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0B86C7-CA4D-4BF4-A128-DE56FC0A1D8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F4F6CF6D-5725-48E8-AA80-0DA2E23C6DDA}" type="datetimeFigureOut">
              <a:rPr lang="en-US" smtClean="0"/>
              <a:pPr/>
              <a:t>7/23/2013</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66ACA5F2-95D4-416F-9310-3F22AE336E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4F6CF6D-5725-48E8-AA80-0DA2E23C6DDA}" type="datetimeFigureOut">
              <a:rPr lang="en-US" smtClean="0"/>
              <a:pPr/>
              <a:t>7/23/2013</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4F6CF6D-5725-48E8-AA80-0DA2E23C6DDA}" type="datetimeFigureOut">
              <a:rPr lang="en-US" smtClean="0"/>
              <a:pPr/>
              <a:t>7/23/2013</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4F6CF6D-5725-48E8-AA80-0DA2E23C6DDA}" type="datetimeFigureOut">
              <a:rPr lang="en-US" smtClean="0"/>
              <a:pPr/>
              <a:t>7/23/2013</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4F6CF6D-5725-48E8-AA80-0DA2E23C6DDA}" type="datetimeFigureOut">
              <a:rPr lang="en-US" smtClean="0"/>
              <a:pPr/>
              <a:t>7/23/2013</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66ACA5F2-95D4-416F-9310-3F22AE336E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4F6CF6D-5725-48E8-AA80-0DA2E23C6DDA}" type="datetimeFigureOut">
              <a:rPr lang="en-US" smtClean="0"/>
              <a:pPr/>
              <a:t>7/23/2013</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F4F6CF6D-5725-48E8-AA80-0DA2E23C6DDA}" type="datetimeFigureOut">
              <a:rPr lang="en-US" smtClean="0"/>
              <a:pPr/>
              <a:t>7/23/2013</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F4F6CF6D-5725-48E8-AA80-0DA2E23C6DDA}" type="datetimeFigureOut">
              <a:rPr lang="en-US" smtClean="0"/>
              <a:pPr/>
              <a:t>7/23/2013</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4F6CF6D-5725-48E8-AA80-0DA2E23C6DDA}" type="datetimeFigureOut">
              <a:rPr lang="en-US" smtClean="0"/>
              <a:pPr/>
              <a:t>7/23/2013</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4F6CF6D-5725-48E8-AA80-0DA2E23C6DDA}" type="datetimeFigureOut">
              <a:rPr lang="en-US" smtClean="0"/>
              <a:pPr/>
              <a:t>7/23/2013</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66ACA5F2-95D4-416F-9310-3F22AE336E71}" type="slidenum">
              <a:rPr lang="en-US" smtClean="0"/>
              <a:pPr/>
              <a:t>‹#›</a:t>
            </a:fld>
            <a:endParaRPr 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4F6CF6D-5725-48E8-AA80-0DA2E23C6DDA}" type="datetimeFigureOut">
              <a:rPr lang="en-US" smtClean="0"/>
              <a:pPr/>
              <a:t>7/23/2013</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66ACA5F2-95D4-416F-9310-3F22AE336E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F4F6CF6D-5725-48E8-AA80-0DA2E23C6DDA}" type="datetimeFigureOut">
              <a:rPr lang="en-US" smtClean="0"/>
              <a:pPr/>
              <a:t>7/23/2013</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66ACA5F2-95D4-416F-9310-3F22AE336E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19199"/>
          </a:xfrm>
        </p:spPr>
        <p:txBody>
          <a:bodyPr>
            <a:normAutofit/>
          </a:bodyPr>
          <a:lstStyle/>
          <a:p>
            <a:r>
              <a:rPr lang="en-US" sz="3200" dirty="0" smtClean="0"/>
              <a:t>Needs Assessment and Asset/Capacity Building: A Skill Building Workshop</a:t>
            </a:r>
            <a:endParaRPr lang="en-US" sz="3200" dirty="0"/>
          </a:p>
        </p:txBody>
      </p:sp>
      <p:sp>
        <p:nvSpPr>
          <p:cNvPr id="3" name="Subtitle 2"/>
          <p:cNvSpPr>
            <a:spLocks noGrp="1"/>
          </p:cNvSpPr>
          <p:nvPr>
            <p:ph type="subTitle" idx="1"/>
          </p:nvPr>
        </p:nvSpPr>
        <p:spPr>
          <a:xfrm>
            <a:off x="762000" y="2057400"/>
            <a:ext cx="7772400" cy="4572000"/>
          </a:xfrm>
        </p:spPr>
        <p:txBody>
          <a:bodyPr>
            <a:normAutofit fontScale="92500" lnSpcReduction="20000"/>
          </a:bodyPr>
          <a:lstStyle/>
          <a:p>
            <a:r>
              <a:rPr lang="en-US" sz="2800" dirty="0" smtClean="0">
                <a:solidFill>
                  <a:schemeClr val="bg1">
                    <a:lumMod val="50000"/>
                  </a:schemeClr>
                </a:solidFill>
              </a:rPr>
              <a:t>James W. Altschuld, Ohio State University </a:t>
            </a:r>
          </a:p>
          <a:p>
            <a:r>
              <a:rPr lang="en-US" dirty="0" smtClean="0">
                <a:solidFill>
                  <a:schemeClr val="bg1">
                    <a:lumMod val="50000"/>
                  </a:schemeClr>
                </a:solidFill>
              </a:rPr>
              <a:t>Altschuld.1@osu.edu</a:t>
            </a:r>
            <a:endParaRPr lang="en-US" sz="2800" dirty="0" smtClean="0">
              <a:solidFill>
                <a:schemeClr val="bg1">
                  <a:lumMod val="50000"/>
                </a:schemeClr>
              </a:solidFill>
            </a:endParaRPr>
          </a:p>
          <a:p>
            <a:pPr>
              <a:spcBef>
                <a:spcPts val="1200"/>
              </a:spcBef>
            </a:pPr>
            <a:r>
              <a:rPr lang="en-US" sz="2800" dirty="0" smtClean="0">
                <a:solidFill>
                  <a:schemeClr val="bg1">
                    <a:lumMod val="50000"/>
                  </a:schemeClr>
                </a:solidFill>
              </a:rPr>
              <a:t>Hsin-L</a:t>
            </a:r>
            <a:r>
              <a:rPr lang="en-US" dirty="0" smtClean="0">
                <a:solidFill>
                  <a:schemeClr val="bg1">
                    <a:lumMod val="50000"/>
                  </a:schemeClr>
                </a:solidFill>
              </a:rPr>
              <a:t>ing (Sonya</a:t>
            </a:r>
            <a:r>
              <a:rPr lang="en-US" dirty="0" smtClean="0">
                <a:solidFill>
                  <a:schemeClr val="bg1">
                    <a:lumMod val="50000"/>
                  </a:schemeClr>
                </a:solidFill>
              </a:rPr>
              <a:t>) Hung, </a:t>
            </a:r>
            <a:r>
              <a:rPr lang="en-US" dirty="0" smtClean="0">
                <a:solidFill>
                  <a:schemeClr val="bg1">
                    <a:lumMod val="50000"/>
                  </a:schemeClr>
                </a:solidFill>
              </a:rPr>
              <a:t>University of North Dakota</a:t>
            </a:r>
            <a:br>
              <a:rPr lang="en-US" dirty="0" smtClean="0">
                <a:solidFill>
                  <a:schemeClr val="bg1">
                    <a:lumMod val="50000"/>
                  </a:schemeClr>
                </a:solidFill>
              </a:rPr>
            </a:br>
            <a:r>
              <a:rPr lang="en-US" altLang="zh-TW" dirty="0"/>
              <a:t>sonya.hung@email.und.edu</a:t>
            </a:r>
            <a:r>
              <a:rPr lang="en-US" dirty="0" smtClean="0">
                <a:solidFill>
                  <a:schemeClr val="bg1">
                    <a:lumMod val="50000"/>
                  </a:schemeClr>
                </a:solidFill>
              </a:rPr>
              <a:t> </a:t>
            </a:r>
            <a:endParaRPr lang="en-US" sz="2800" dirty="0" smtClean="0">
              <a:solidFill>
                <a:schemeClr val="bg1">
                  <a:lumMod val="50000"/>
                </a:schemeClr>
              </a:solidFill>
            </a:endParaRPr>
          </a:p>
          <a:p>
            <a:pPr>
              <a:spcBef>
                <a:spcPts val="1200"/>
              </a:spcBef>
            </a:pPr>
            <a:r>
              <a:rPr lang="en-US" sz="2800" dirty="0" smtClean="0">
                <a:solidFill>
                  <a:schemeClr val="bg1">
                    <a:lumMod val="50000"/>
                  </a:schemeClr>
                </a:solidFill>
              </a:rPr>
              <a:t>Yi-Fang  Lee, National Taiwan Normal University</a:t>
            </a:r>
            <a:br>
              <a:rPr lang="en-US" sz="2800" dirty="0" smtClean="0">
                <a:solidFill>
                  <a:schemeClr val="bg1">
                    <a:lumMod val="50000"/>
                  </a:schemeClr>
                </a:solidFill>
              </a:rPr>
            </a:br>
            <a:r>
              <a:rPr lang="en-US" sz="2800" dirty="0" smtClean="0">
                <a:solidFill>
                  <a:schemeClr val="bg1">
                    <a:lumMod val="50000"/>
                  </a:schemeClr>
                </a:solidFill>
              </a:rPr>
              <a:t>ivana@ntnu.edu.tw	</a:t>
            </a:r>
          </a:p>
          <a:p>
            <a:endParaRPr lang="en-US" sz="2800" dirty="0">
              <a:solidFill>
                <a:schemeClr val="bg1">
                  <a:lumMod val="50000"/>
                </a:schemeClr>
              </a:solidFill>
            </a:endParaRPr>
          </a:p>
          <a:p>
            <a:r>
              <a:rPr lang="en-US" sz="2800" dirty="0" smtClean="0">
                <a:solidFill>
                  <a:schemeClr val="bg1">
                    <a:lumMod val="50000"/>
                  </a:schemeClr>
                </a:solidFill>
              </a:rPr>
              <a:t>Annual Conference </a:t>
            </a:r>
          </a:p>
          <a:p>
            <a:r>
              <a:rPr lang="en-US" sz="2800" dirty="0" smtClean="0">
                <a:solidFill>
                  <a:schemeClr val="bg1">
                    <a:lumMod val="50000"/>
                  </a:schemeClr>
                </a:solidFill>
              </a:rPr>
              <a:t>American Evaluation Association</a:t>
            </a:r>
          </a:p>
          <a:p>
            <a:r>
              <a:rPr lang="en-US" dirty="0" smtClean="0">
                <a:solidFill>
                  <a:schemeClr val="bg1">
                    <a:lumMod val="50000"/>
                  </a:schemeClr>
                </a:solidFill>
              </a:rPr>
              <a:t>Washington, DC</a:t>
            </a:r>
          </a:p>
          <a:p>
            <a:r>
              <a:rPr lang="en-US" sz="2800" dirty="0" smtClean="0">
                <a:solidFill>
                  <a:schemeClr val="bg1">
                    <a:lumMod val="50000"/>
                  </a:schemeClr>
                </a:solidFill>
              </a:rPr>
              <a:t>October, 2013</a:t>
            </a:r>
          </a:p>
          <a:p>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67" name="Group 39"/>
          <p:cNvGraphicFramePr>
            <a:graphicFrameLocks noGrp="1"/>
          </p:cNvGraphicFramePr>
          <p:nvPr>
            <p:extLst>
              <p:ext uri="{D42A27DB-BD31-4B8C-83A1-F6EECF244321}">
                <p14:modId xmlns:p14="http://schemas.microsoft.com/office/powerpoint/2010/main" val="2245165590"/>
              </p:ext>
            </p:extLst>
          </p:nvPr>
        </p:nvGraphicFramePr>
        <p:xfrm>
          <a:off x="533400" y="457200"/>
          <a:ext cx="8077200" cy="5203825"/>
        </p:xfrm>
        <a:graphic>
          <a:graphicData uri="http://schemas.openxmlformats.org/drawingml/2006/table">
            <a:tbl>
              <a:tblPr/>
              <a:tblGrid>
                <a:gridCol w="1393825"/>
                <a:gridCol w="1984375"/>
                <a:gridCol w="2008188"/>
                <a:gridCol w="2690812"/>
              </a:tblGrid>
              <a:tr h="1287463">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Immunization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The inoculation rate for pre-school children in a particular state is currently at approximately 70–75%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A rate of 90–95% will be achieved thus greatly reducing the likelihood of increasing the incidence (spread of certain diseases)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Rate of inoculation will slowly increase to 80% over a 5-year period.</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Rate will remain the same without understanding the causes of the problem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Wealth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An individual is currently worth $1,000,000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With inflation and worries about job stability, the individual would prefer to be at $2,000,000 to feel more secure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$1,500,000 would be likely in light of the general growth of investments within a 10 year period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9025">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Driving While Under the Influence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9% of all drivers during the period from 1-4am on weekend nights are above the legal limit for intoxication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Nearly 0% with rigorous law enforcement procedures, more sobriety checkpoints, and stiffer penalties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3–4% even with the procedures specified in the previous column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8590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Overall Education System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Current state standards for courses and areas required for a high school degree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Given possible changes in knowledge and the world of work, what standards should we develop for children now entering the educational system and who graduate in 13 years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What are reasonable expectations for change in complex multidimensional systems like education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13" name="Text Box 29"/>
          <p:cNvSpPr txBox="1">
            <a:spLocks noChangeArrowheads="1"/>
          </p:cNvSpPr>
          <p:nvPr/>
        </p:nvSpPr>
        <p:spPr bwMode="auto">
          <a:xfrm>
            <a:off x="1219200" y="5715000"/>
            <a:ext cx="5410200" cy="304800"/>
          </a:xfrm>
          <a:prstGeom prst="rect">
            <a:avLst/>
          </a:prstGeom>
          <a:noFill/>
          <a:ln w="9525">
            <a:noFill/>
            <a:miter lim="800000"/>
            <a:headEnd/>
            <a:tailEnd/>
          </a:ln>
        </p:spPr>
        <p:txBody>
          <a:bodyPr>
            <a:spAutoFit/>
          </a:bodyPr>
          <a:lstStyle/>
          <a:p>
            <a:pPr eaLnBrk="1" hangingPunct="1"/>
            <a:r>
              <a:rPr lang="en-US" sz="1400" dirty="0">
                <a:solidFill>
                  <a:schemeClr val="tx2"/>
                </a:solidFill>
                <a:latin typeface="Arial" charset="0"/>
              </a:rPr>
              <a:t>Altschuld &amp; Kumar, (</a:t>
            </a:r>
            <a:r>
              <a:rPr lang="en-US" sz="1400" dirty="0" smtClean="0">
                <a:solidFill>
                  <a:schemeClr val="tx2"/>
                </a:solidFill>
                <a:latin typeface="Arial" charset="0"/>
              </a:rPr>
              <a:t>2010) </a:t>
            </a:r>
            <a:r>
              <a:rPr lang="en-US" sz="1400" dirty="0">
                <a:solidFill>
                  <a:schemeClr val="tx2"/>
                </a:solidFill>
                <a:latin typeface="Arial" charset="0"/>
              </a:rPr>
              <a:t>Sage Publications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19200" y="331728"/>
            <a:ext cx="4529830" cy="800219"/>
          </a:xfrm>
          <a:prstGeom prst="rect">
            <a:avLst/>
          </a:prstGeom>
          <a:noFill/>
          <a:ln w="9525">
            <a:noFill/>
            <a:miter lim="800000"/>
            <a:headEnd/>
            <a:tailEnd/>
          </a:ln>
        </p:spPr>
        <p:txBody>
          <a:bodyPr wrap="none" anchor="ctr">
            <a:spAutoFit/>
          </a:bodyPr>
          <a:lstStyle/>
          <a:p>
            <a:pPr eaLnBrk="1" hangingPunct="1"/>
            <a:r>
              <a:rPr lang="en-US" sz="2800" dirty="0">
                <a:solidFill>
                  <a:schemeClr val="tx2"/>
                </a:solidFill>
                <a:latin typeface="Arial" charset="0"/>
                <a:ea typeface="PMingLiU" pitchFamily="18" charset="-120"/>
                <a:cs typeface="Times New Roman" pitchFamily="18" charset="0"/>
              </a:rPr>
              <a:t>Table 2	</a:t>
            </a:r>
            <a:r>
              <a:rPr lang="en-US" sz="2800" u="sng" dirty="0">
                <a:solidFill>
                  <a:schemeClr val="tx2"/>
                </a:solidFill>
                <a:latin typeface="Arial" charset="0"/>
                <a:ea typeface="PMingLiU" pitchFamily="18" charset="-120"/>
                <a:cs typeface="Times New Roman" pitchFamily="18" charset="0"/>
              </a:rPr>
              <a:t>Types of Needs</a:t>
            </a:r>
            <a:endParaRPr lang="en-US" sz="2800" dirty="0">
              <a:solidFill>
                <a:schemeClr val="tx2"/>
              </a:solidFill>
              <a:latin typeface="Arial" charset="0"/>
              <a:ea typeface="PMingLiU" pitchFamily="18" charset="-120"/>
              <a:cs typeface="Times New Roman" pitchFamily="18" charset="0"/>
            </a:endParaRPr>
          </a:p>
          <a:p>
            <a:endParaRPr lang="en-US" dirty="0">
              <a:solidFill>
                <a:schemeClr val="tx2"/>
              </a:solidFill>
              <a:latin typeface="Arial" charset="0"/>
              <a:ea typeface="PMingLiU" pitchFamily="18" charset="-120"/>
              <a:cs typeface="Times New Roman" pitchFamily="18" charset="0"/>
            </a:endParaRPr>
          </a:p>
        </p:txBody>
      </p:sp>
      <p:graphicFrame>
        <p:nvGraphicFramePr>
          <p:cNvPr id="26667" name="Group 43"/>
          <p:cNvGraphicFramePr>
            <a:graphicFrameLocks noGrp="1"/>
          </p:cNvGraphicFramePr>
          <p:nvPr>
            <p:extLst>
              <p:ext uri="{D42A27DB-BD31-4B8C-83A1-F6EECF244321}">
                <p14:modId xmlns:p14="http://schemas.microsoft.com/office/powerpoint/2010/main" val="3447444362"/>
              </p:ext>
            </p:extLst>
          </p:nvPr>
        </p:nvGraphicFramePr>
        <p:xfrm>
          <a:off x="685800" y="1066800"/>
          <a:ext cx="7848600" cy="5151438"/>
        </p:xfrm>
        <a:graphic>
          <a:graphicData uri="http://schemas.openxmlformats.org/drawingml/2006/table">
            <a:tbl>
              <a:tblPr/>
              <a:tblGrid>
                <a:gridCol w="1836906"/>
                <a:gridCol w="2421377"/>
                <a:gridCol w="3590317"/>
              </a:tblGrid>
              <a:tr h="274638">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Type</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Characteristics</a:t>
                      </a:r>
                      <a:endParaRPr kumimoji="0" lang="en-US" sz="18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Comments</a:t>
                      </a:r>
                      <a:endParaRPr kumimoji="0" lang="en-US" sz="18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Present (short-term) versus Future (long-term)</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Some needs are short-term in nature (three years or less with an emphasis on less)</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0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Long-term needs will generally be three years or longer into the future</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Groups will focus more easily on short-term needs, i.e., ones that they can see being resolved in lesser periods of time</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0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Longer-term needs, more difficult to mobilize support for and to develop commitment of groups to their resolution</a:t>
                      </a:r>
                      <a:endParaRPr kumimoji="0" lang="en-US" sz="18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Severe versus Slight</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Some needs will be considered to be severe (larger in scope or of more consequence)</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0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Others will be of not so great scope and not represent as a great an underlying problem</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Severe or major problems will be more complex, harder to deal with and resolve, and will take more time and resources for resolution, and so forth</a:t>
                      </a:r>
                      <a:endParaRPr kumimoji="0" lang="en-US" sz="10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As in the prior row, it will be easier to develop enthusiasm for solving slight needs</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Maintenance/Upgrade</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Does not indicate a direct discrepancy at the current time, but will become a need if a service, level of skill, etc. is not maintained or upgraded</a:t>
                      </a:r>
                      <a:endParaRPr kumimoji="0" lang="en-US" sz="18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All systems and skills need maintenance which if neglected will lead to problems (discrepancies) if  not maintained and/or upgraded</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Collaborative</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NAs carried out by collaboration either between two (bilateral) or more (multilateral) cooperating institutions or agencies</a:t>
                      </a:r>
                      <a:endParaRPr kumimoji="0" lang="en-US" sz="1800" b="1" i="0" u="none" strike="noStrike" cap="none" normalizeH="0" baseline="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Organizations sense or feel that collaboratively (mutually) assessing needs and solving them have advantages for each involved agency and institution</a:t>
                      </a:r>
                      <a:endParaRPr kumimoji="0" lang="en-US" sz="18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02" name="Group 30"/>
          <p:cNvGraphicFramePr>
            <a:graphicFrameLocks noGrp="1"/>
          </p:cNvGraphicFramePr>
          <p:nvPr>
            <p:extLst>
              <p:ext uri="{D42A27DB-BD31-4B8C-83A1-F6EECF244321}">
                <p14:modId xmlns:p14="http://schemas.microsoft.com/office/powerpoint/2010/main" val="3251318799"/>
              </p:ext>
            </p:extLst>
          </p:nvPr>
        </p:nvGraphicFramePr>
        <p:xfrm>
          <a:off x="228600" y="457200"/>
          <a:ext cx="8686800" cy="5362853"/>
        </p:xfrm>
        <a:graphic>
          <a:graphicData uri="http://schemas.openxmlformats.org/drawingml/2006/table">
            <a:tbl>
              <a:tblPr/>
              <a:tblGrid>
                <a:gridCol w="1919883"/>
                <a:gridCol w="3077170"/>
                <a:gridCol w="3689747"/>
              </a:tblGrid>
              <a:tr h="164169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1 (Levels Recipients of Services), 2 (Deliverers of Services), and 3 (System Supporting Levels 1 and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Level 1 deals with needs of those who receive services, Level 2 focus on those who deliver services and what they require to do so, and level 3 relates to overall needs (funds, facilities, etc.) of the system to support level 2 and, in turn, Level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Many times NA are carried out at the second or third levels rather than at the first one</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Level 1 is to be stressed since it is the reason for the existence of Levels 2 and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2798">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Asset or Capacity Building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Approaching the issue of change not from a discrepancy point of view, but from that of building and capitalizing upon assets and strengths rather than deficits or needs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NA always starts with needs or problems instead of strengths</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In community oriented situations it is more positive to think about the strengths of the community and how to use them than by focusing on needs or negatives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98365">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Retrospective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Retrospective needs are assessed generally after a project or a program is underway and is at the point of undergoing a summative evaluation.</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 </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 If there has not been a prior NA or if questions arise as to what or whose needs are being served, then the situation might call for a retrospective assessment of needs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In general, retrospective assessments of need are not often found in the literature.  An early citation regarding this concept is in the Program Evaluation Kit (1978) as used in conjunction with the evaluation of a program</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This is a catch-up mechanism employed when the need for a project was not established previously or an unanticipated or different Level 1 group than intended is utilizing project resources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6" name="Rectangle 20"/>
          <p:cNvSpPr>
            <a:spLocks noChangeArrowheads="1"/>
          </p:cNvSpPr>
          <p:nvPr/>
        </p:nvSpPr>
        <p:spPr bwMode="auto">
          <a:xfrm>
            <a:off x="533400" y="5820053"/>
            <a:ext cx="4800600" cy="369332"/>
          </a:xfrm>
          <a:prstGeom prst="rect">
            <a:avLst/>
          </a:prstGeom>
          <a:noFill/>
          <a:ln w="9525">
            <a:noFill/>
            <a:miter lim="800000"/>
            <a:headEnd/>
            <a:tailEnd/>
          </a:ln>
        </p:spPr>
        <p:txBody>
          <a:bodyPr anchor="ctr">
            <a:spAutoFit/>
          </a:bodyPr>
          <a:lstStyle/>
          <a:p>
            <a:pPr eaLnBrk="1" hangingPunct="1"/>
            <a:r>
              <a:rPr lang="en-US" b="1" dirty="0">
                <a:solidFill>
                  <a:schemeClr val="tx2"/>
                </a:solidFill>
                <a:latin typeface="Arial" charset="0"/>
                <a:ea typeface="PMingLiU" pitchFamily="18" charset="-120"/>
                <a:cs typeface="Times New Roman" pitchFamily="18" charset="0"/>
              </a:rPr>
              <a:t>Altschuld &amp; Kumar, (</a:t>
            </a:r>
            <a:r>
              <a:rPr lang="en-US" b="1" dirty="0" smtClean="0">
                <a:solidFill>
                  <a:schemeClr val="tx2"/>
                </a:solidFill>
                <a:latin typeface="Arial" charset="0"/>
                <a:ea typeface="PMingLiU" pitchFamily="18" charset="-120"/>
                <a:cs typeface="Times New Roman" pitchFamily="18" charset="0"/>
              </a:rPr>
              <a:t>2010)</a:t>
            </a:r>
            <a:r>
              <a:rPr lang="en-US" dirty="0" smtClean="0">
                <a:solidFill>
                  <a:schemeClr val="tx2"/>
                </a:solidFill>
                <a:latin typeface="Arial" charset="0"/>
                <a:ea typeface="PMingLiU" pitchFamily="18" charset="-120"/>
                <a:cs typeface="Times New Roman" pitchFamily="18" charset="0"/>
              </a:rPr>
              <a:t> </a:t>
            </a:r>
            <a:endParaRPr lang="en-US" dirty="0">
              <a:solidFill>
                <a:schemeClr val="tx2"/>
              </a:solidFill>
              <a:latin typeface="Arial" charset="0"/>
              <a:ea typeface="PMingLiU" pitchFamily="18"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rgbClr val="0070C0"/>
                </a:solidFill>
              </a:rPr>
              <a:t>A Sampling of Criticisms of NA - Historical</a:t>
            </a:r>
            <a:endParaRPr lang="en-US" sz="2800" b="1" dirty="0">
              <a:solidFill>
                <a:srgbClr val="0070C0"/>
              </a:solidFill>
            </a:endParaRPr>
          </a:p>
        </p:txBody>
      </p:sp>
      <p:sp>
        <p:nvSpPr>
          <p:cNvPr id="3" name="Content Placeholder 2"/>
          <p:cNvSpPr>
            <a:spLocks noGrp="1"/>
          </p:cNvSpPr>
          <p:nvPr>
            <p:ph sz="half" idx="1"/>
          </p:nvPr>
        </p:nvSpPr>
        <p:spPr>
          <a:xfrm>
            <a:off x="228600" y="1219200"/>
            <a:ext cx="4800600" cy="5334000"/>
          </a:xfrm>
        </p:spPr>
        <p:txBody>
          <a:bodyPr>
            <a:normAutofit fontScale="92500" lnSpcReduction="10000"/>
          </a:bodyPr>
          <a:lstStyle/>
          <a:p>
            <a:pPr>
              <a:buNone/>
            </a:pPr>
            <a:r>
              <a:rPr lang="en-US" sz="2400" dirty="0" smtClean="0"/>
              <a:t>Reliance on social indicators – cannot fully reflect needs</a:t>
            </a:r>
          </a:p>
          <a:p>
            <a:pPr>
              <a:buNone/>
            </a:pPr>
            <a:r>
              <a:rPr lang="en-US" sz="2400" dirty="0" smtClean="0"/>
              <a:t>Quantitative, cold, not people oriented</a:t>
            </a:r>
          </a:p>
          <a:p>
            <a:pPr>
              <a:buNone/>
            </a:pPr>
            <a:r>
              <a:rPr lang="en-US" sz="2400" dirty="0" smtClean="0"/>
              <a:t>Limited payoff despite all the work</a:t>
            </a:r>
          </a:p>
          <a:p>
            <a:pPr>
              <a:buNone/>
            </a:pPr>
            <a:r>
              <a:rPr lang="en-US" sz="2400" dirty="0" smtClean="0"/>
              <a:t>Time consuming and expensive</a:t>
            </a:r>
          </a:p>
          <a:p>
            <a:pPr>
              <a:buNone/>
            </a:pPr>
            <a:r>
              <a:rPr lang="en-US" sz="2400" dirty="0" smtClean="0"/>
              <a:t>Top-down not as much bottom- up</a:t>
            </a:r>
          </a:p>
          <a:p>
            <a:pPr>
              <a:buNone/>
            </a:pPr>
            <a:r>
              <a:rPr lang="en-US" sz="2400" dirty="0" smtClean="0"/>
              <a:t>Starts out with something is wrong, amiss – a big bummer</a:t>
            </a:r>
          </a:p>
          <a:p>
            <a:pPr>
              <a:buNone/>
            </a:pPr>
            <a:r>
              <a:rPr lang="en-US" sz="2400" dirty="0" smtClean="0"/>
              <a:t>Breeds a cult of dependency </a:t>
            </a:r>
          </a:p>
          <a:p>
            <a:pPr>
              <a:buNone/>
            </a:pPr>
            <a:r>
              <a:rPr lang="en-US" sz="2400" dirty="0" smtClean="0"/>
              <a:t>      especially in cities and urban areas</a:t>
            </a:r>
          </a:p>
          <a:p>
            <a:pPr>
              <a:buNone/>
            </a:pPr>
            <a:r>
              <a:rPr lang="en-US" sz="2400" dirty="0" smtClean="0"/>
              <a:t>Does not take a ‘can do’ stance</a:t>
            </a:r>
          </a:p>
          <a:p>
            <a:pPr>
              <a:buNone/>
            </a:pPr>
            <a:r>
              <a:rPr lang="en-US" sz="2400" dirty="0" smtClean="0"/>
              <a:t>Not very good on the idea of looking at assets, strengths, resources</a:t>
            </a:r>
          </a:p>
          <a:p>
            <a:pPr>
              <a:buNone/>
            </a:pPr>
            <a:r>
              <a:rPr lang="en-US" sz="2400" dirty="0" smtClean="0"/>
              <a:t>Etc, etc, etc</a:t>
            </a:r>
          </a:p>
          <a:p>
            <a:pPr>
              <a:buNone/>
            </a:pPr>
            <a:endParaRPr lang="en-US" dirty="0"/>
          </a:p>
        </p:txBody>
      </p:sp>
      <p:pic>
        <p:nvPicPr>
          <p:cNvPr id="8" name="內容版面配置區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953000" y="1295400"/>
            <a:ext cx="4191000" cy="4267200"/>
          </a:xfrm>
        </p:spPr>
      </p:pic>
      <p:sp>
        <p:nvSpPr>
          <p:cNvPr id="9" name="文字方塊 8"/>
          <p:cNvSpPr txBox="1"/>
          <p:nvPr/>
        </p:nvSpPr>
        <p:spPr>
          <a:xfrm>
            <a:off x="5715000" y="5689536"/>
            <a:ext cx="2819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Chicken Criticism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2800" b="1" dirty="0" smtClean="0">
                <a:solidFill>
                  <a:srgbClr val="0070C0"/>
                </a:solidFill>
              </a:rPr>
              <a:t>History continued</a:t>
            </a:r>
            <a:endParaRPr lang="en-US" sz="2800" b="1" dirty="0">
              <a:solidFill>
                <a:srgbClr val="0070C0"/>
              </a:solidFill>
            </a:endParaRPr>
          </a:p>
        </p:txBody>
      </p:sp>
      <p:pic>
        <p:nvPicPr>
          <p:cNvPr id="5" name="內容版面配置區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28600" y="1371600"/>
            <a:ext cx="2819400" cy="3810000"/>
          </a:xfrm>
        </p:spPr>
      </p:pic>
      <p:sp>
        <p:nvSpPr>
          <p:cNvPr id="4" name="Content Placeholder 3"/>
          <p:cNvSpPr>
            <a:spLocks noGrp="1"/>
          </p:cNvSpPr>
          <p:nvPr>
            <p:ph sz="half" idx="2"/>
          </p:nvPr>
        </p:nvSpPr>
        <p:spPr>
          <a:xfrm>
            <a:off x="3276600" y="990600"/>
            <a:ext cx="5638800" cy="5638800"/>
          </a:xfrm>
        </p:spPr>
        <p:txBody>
          <a:bodyPr>
            <a:normAutofit/>
          </a:bodyPr>
          <a:lstStyle/>
          <a:p>
            <a:pPr>
              <a:buNone/>
            </a:pPr>
            <a:r>
              <a:rPr lang="en-US" sz="2400" dirty="0" smtClean="0"/>
              <a:t>Many criticisms but one in particular</a:t>
            </a:r>
          </a:p>
          <a:p>
            <a:pPr>
              <a:buNone/>
            </a:pPr>
            <a:r>
              <a:rPr lang="en-US" sz="2400" dirty="0" err="1" smtClean="0"/>
              <a:t>Kretzmann</a:t>
            </a:r>
            <a:r>
              <a:rPr lang="en-US" sz="2400" dirty="0" smtClean="0"/>
              <a:t> &amp; McKnight – major attack on NA in 1993</a:t>
            </a:r>
          </a:p>
          <a:p>
            <a:pPr>
              <a:buNone/>
            </a:pPr>
            <a:r>
              <a:rPr lang="en-US" sz="2400" dirty="0" smtClean="0"/>
              <a:t>	 “Building Communities from the Inside Out”</a:t>
            </a:r>
          </a:p>
          <a:p>
            <a:pPr>
              <a:buNone/>
            </a:pPr>
            <a:r>
              <a:rPr lang="en-US" sz="2400" dirty="0" smtClean="0"/>
              <a:t>Seminal work but harsh criticism</a:t>
            </a:r>
          </a:p>
          <a:p>
            <a:pPr>
              <a:buNone/>
            </a:pPr>
            <a:r>
              <a:rPr lang="en-US" sz="2400" dirty="0" smtClean="0"/>
              <a:t>Triggered much asset/capacity building efforts</a:t>
            </a:r>
          </a:p>
          <a:p>
            <a:pPr>
              <a:buNone/>
            </a:pPr>
            <a:r>
              <a:rPr lang="en-US" sz="2400" dirty="0" smtClean="0"/>
              <a:t>But in 2000’s compromise studies and projects began to appear</a:t>
            </a:r>
          </a:p>
          <a:p>
            <a:pPr>
              <a:buNone/>
            </a:pPr>
            <a:r>
              <a:rPr lang="en-US" sz="2400" dirty="0" smtClean="0"/>
              <a:t>	While they do NA and A/CB, tend to start from the asset/capacity building philosophical stance</a:t>
            </a:r>
            <a:endParaRPr lang="en-US" sz="2400" dirty="0"/>
          </a:p>
        </p:txBody>
      </p:sp>
      <p:sp>
        <p:nvSpPr>
          <p:cNvPr id="6" name="文字方塊 5"/>
          <p:cNvSpPr txBox="1"/>
          <p:nvPr/>
        </p:nvSpPr>
        <p:spPr>
          <a:xfrm>
            <a:off x="533400" y="5257800"/>
            <a:ext cx="1981200"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Never, ever think outside the box</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0070C0"/>
                </a:solidFill>
              </a:rPr>
              <a:t>Asset/Capacity Building  (A/CB)</a:t>
            </a:r>
            <a:endParaRPr lang="en-US" sz="2800" b="1" dirty="0">
              <a:solidFill>
                <a:srgbClr val="0070C0"/>
              </a:solidFill>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400" dirty="0" smtClean="0"/>
              <a:t>A/CB is the identification of the assets (organizational, agency, community, fiscal, individual people skills) available or potentially available to a group and to apply and build upon what has been identified to improve in a positive way  (Altschuld, 2013)</a:t>
            </a:r>
          </a:p>
          <a:p>
            <a:pPr>
              <a:buNone/>
            </a:pPr>
            <a:r>
              <a:rPr lang="en-US" sz="2800" dirty="0" smtClean="0"/>
              <a:t>Steps </a:t>
            </a:r>
          </a:p>
          <a:p>
            <a:pPr>
              <a:buNone/>
            </a:pPr>
            <a:r>
              <a:rPr lang="en-US" sz="2800" dirty="0" smtClean="0"/>
              <a:t>	</a:t>
            </a:r>
            <a:r>
              <a:rPr lang="en-US" sz="2400" dirty="0" smtClean="0"/>
              <a:t>1.  Adopt appropriate philosophical stance at the start</a:t>
            </a:r>
          </a:p>
          <a:p>
            <a:pPr>
              <a:buNone/>
            </a:pPr>
            <a:r>
              <a:rPr lang="en-US" sz="2400" dirty="0" smtClean="0"/>
              <a:t>	2.  Seek those knowledgeable as to what the assets are and where they might be </a:t>
            </a:r>
          </a:p>
          <a:p>
            <a:pPr>
              <a:buNone/>
            </a:pPr>
            <a:r>
              <a:rPr lang="en-US" sz="2400" dirty="0" smtClean="0"/>
              <a:t>	3.  Divide into teams to locate and identify asset categories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0070C0"/>
                </a:solidFill>
              </a:rPr>
              <a:t>A/CB steps continued</a:t>
            </a:r>
            <a:endParaRPr lang="en-US" b="1" dirty="0">
              <a:solidFill>
                <a:srgbClr val="0070C0"/>
              </a:solidFill>
            </a:endParaRPr>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en-US" sz="2400" dirty="0" smtClean="0"/>
              <a:t>4. Develop lists and or maps per category</a:t>
            </a:r>
          </a:p>
          <a:p>
            <a:pPr marL="514350" indent="-514350">
              <a:buNone/>
            </a:pPr>
            <a:r>
              <a:rPr lang="en-US" sz="2400" dirty="0" smtClean="0"/>
              <a:t>	(some assets intangible such as motivation and groups working together)</a:t>
            </a:r>
          </a:p>
          <a:p>
            <a:pPr marL="0" indent="0">
              <a:spcBef>
                <a:spcPts val="1200"/>
              </a:spcBef>
              <a:buNone/>
            </a:pPr>
            <a:r>
              <a:rPr lang="en-US" sz="2400" dirty="0" smtClean="0"/>
              <a:t>5. Examine/review lists to see what they are and places upon      </a:t>
            </a:r>
            <a:br>
              <a:rPr lang="en-US" sz="2400" dirty="0" smtClean="0"/>
            </a:br>
            <a:r>
              <a:rPr lang="en-US" sz="2400" dirty="0" smtClean="0"/>
              <a:t>    which to leverage or capitalize</a:t>
            </a:r>
          </a:p>
          <a:p>
            <a:pPr marL="0" indent="0">
              <a:spcBef>
                <a:spcPts val="1200"/>
              </a:spcBef>
              <a:buNone/>
            </a:pPr>
            <a:r>
              <a:rPr lang="en-US" sz="2400" dirty="0" smtClean="0"/>
              <a:t>6. Develop a game plan for doing so</a:t>
            </a:r>
          </a:p>
          <a:p>
            <a:pPr marL="514350" indent="-514350">
              <a:buNone/>
            </a:pPr>
            <a:r>
              <a:rPr lang="en-US" sz="2400" dirty="0" smtClean="0"/>
              <a:t>	May be more complex than NA particularly if it were for a state and assets and resources were diverse</a:t>
            </a:r>
          </a:p>
          <a:p>
            <a:pPr marL="514350" indent="-514350">
              <a:spcBef>
                <a:spcPts val="1800"/>
              </a:spcBef>
              <a:buNone/>
            </a:pPr>
            <a:r>
              <a:rPr lang="en-US" sz="2400" dirty="0" smtClean="0"/>
              <a:t>	Look for interconnections, a history of jointly using strengths to improve </a:t>
            </a:r>
          </a:p>
          <a:p>
            <a:pPr marL="514350" indent="-514350">
              <a:spcBef>
                <a:spcPts val="1800"/>
              </a:spcBef>
              <a:buNone/>
            </a:pPr>
            <a:r>
              <a:rPr lang="en-US" sz="2400" dirty="0"/>
              <a:t> </a:t>
            </a:r>
            <a:r>
              <a:rPr lang="en-US" sz="2400" dirty="0" smtClean="0"/>
              <a:t>      Comparing NA and A/CB</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9819851"/>
              </p:ext>
            </p:extLst>
          </p:nvPr>
        </p:nvGraphicFramePr>
        <p:xfrm>
          <a:off x="304800" y="1673344"/>
          <a:ext cx="8534400" cy="4937760"/>
        </p:xfrm>
        <a:graphic>
          <a:graphicData uri="http://schemas.openxmlformats.org/drawingml/2006/table">
            <a:tbl>
              <a:tblPr/>
              <a:tblGrid>
                <a:gridCol w="3581400"/>
                <a:gridCol w="1407695"/>
                <a:gridCol w="3545305"/>
              </a:tblGrid>
              <a:tr h="1836471">
                <a:tc>
                  <a:txBody>
                    <a:bodyPr/>
                    <a:lstStyle/>
                    <a:p>
                      <a:pPr marL="0" marR="0">
                        <a:spcBef>
                          <a:spcPts val="0"/>
                        </a:spcBef>
                        <a:spcAft>
                          <a:spcPts val="0"/>
                        </a:spcAft>
                      </a:pPr>
                      <a:r>
                        <a:rPr lang="en-US" sz="1800" dirty="0">
                          <a:latin typeface="Times New Roman"/>
                          <a:ea typeface="Calibri"/>
                        </a:rPr>
                        <a:t>In </a:t>
                      </a:r>
                      <a:r>
                        <a:rPr lang="en-US" sz="1800" dirty="0" smtClean="0">
                          <a:latin typeface="Times New Roman"/>
                          <a:ea typeface="Calibri"/>
                        </a:rPr>
                        <a:t>asset/capacity building involved  individuals </a:t>
                      </a:r>
                      <a:r>
                        <a:rPr lang="en-US" sz="1800" dirty="0">
                          <a:latin typeface="Times New Roman"/>
                          <a:ea typeface="Calibri"/>
                        </a:rPr>
                        <a:t>have a sense of what might be a better future or what should </a:t>
                      </a:r>
                      <a:r>
                        <a:rPr lang="en-US" sz="1800" dirty="0" smtClean="0">
                          <a:latin typeface="Times New Roman"/>
                          <a:ea typeface="Calibri"/>
                        </a:rPr>
                        <a:t>be</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This might emerge over time </a:t>
                      </a:r>
                      <a:r>
                        <a:rPr lang="en-US" sz="1800" dirty="0" smtClean="0">
                          <a:latin typeface="Times New Roman"/>
                          <a:ea typeface="Calibri"/>
                        </a:rPr>
                        <a:t>even </a:t>
                      </a:r>
                      <a:r>
                        <a:rPr lang="en-US" sz="1800" dirty="0">
                          <a:latin typeface="Times New Roman"/>
                          <a:ea typeface="Calibri"/>
                        </a:rPr>
                        <a:t>if vague at the beginning</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rPr>
                        <a:t>Vision</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The what should be state is close to the idea of vision although it usually isn’t referred to in that </a:t>
                      </a:r>
                      <a:r>
                        <a:rPr lang="en-US" sz="1800" dirty="0" smtClean="0">
                          <a:latin typeface="Times New Roman"/>
                          <a:ea typeface="Calibri"/>
                        </a:rPr>
                        <a:t>way</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smtClean="0">
                          <a:latin typeface="Times New Roman"/>
                          <a:ea typeface="Calibri"/>
                        </a:rPr>
                        <a:t>When NAs are </a:t>
                      </a:r>
                      <a:r>
                        <a:rPr lang="en-US" sz="1800" dirty="0">
                          <a:latin typeface="Times New Roman"/>
                          <a:ea typeface="Calibri"/>
                        </a:rPr>
                        <a:t>more </a:t>
                      </a:r>
                      <a:r>
                        <a:rPr lang="en-US" sz="1800" dirty="0" smtClean="0">
                          <a:latin typeface="Times New Roman"/>
                          <a:ea typeface="Calibri"/>
                        </a:rPr>
                        <a:t>future oriented there </a:t>
                      </a:r>
                      <a:r>
                        <a:rPr lang="en-US" sz="1800" dirty="0">
                          <a:latin typeface="Times New Roman"/>
                          <a:ea typeface="Calibri"/>
                        </a:rPr>
                        <a:t>is </a:t>
                      </a:r>
                      <a:r>
                        <a:rPr lang="en-US" sz="1800" dirty="0" smtClean="0">
                          <a:latin typeface="Times New Roman"/>
                          <a:ea typeface="Calibri"/>
                        </a:rPr>
                        <a:t>overlap with the </a:t>
                      </a:r>
                      <a:r>
                        <a:rPr lang="en-US" sz="1800" dirty="0">
                          <a:latin typeface="Times New Roman"/>
                          <a:ea typeface="Calibri"/>
                        </a:rPr>
                        <a:t>vision </a:t>
                      </a:r>
                      <a:r>
                        <a:rPr lang="en-US" sz="1800" dirty="0" smtClean="0">
                          <a:latin typeface="Times New Roman"/>
                          <a:ea typeface="Calibri"/>
                        </a:rPr>
                        <a:t>of </a:t>
                      </a:r>
                      <a:r>
                        <a:rPr lang="en-US" sz="1800" dirty="0">
                          <a:latin typeface="Times New Roman"/>
                          <a:ea typeface="Calibri"/>
                        </a:rPr>
                        <a:t>asset/capacity building </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985">
                <a:tc>
                  <a:txBody>
                    <a:bodyPr/>
                    <a:lstStyle/>
                    <a:p>
                      <a:pPr marL="0" marR="0">
                        <a:spcBef>
                          <a:spcPts val="0"/>
                        </a:spcBef>
                        <a:spcAft>
                          <a:spcPts val="0"/>
                        </a:spcAft>
                      </a:pPr>
                      <a:r>
                        <a:rPr lang="en-US" sz="1800" dirty="0">
                          <a:latin typeface="Times New Roman"/>
                          <a:ea typeface="Calibri"/>
                        </a:rPr>
                        <a:t>Predicated </a:t>
                      </a:r>
                      <a:r>
                        <a:rPr lang="en-US" sz="1800" dirty="0" smtClean="0">
                          <a:latin typeface="Times New Roman"/>
                          <a:ea typeface="Calibri"/>
                        </a:rPr>
                        <a:t>on </a:t>
                      </a:r>
                      <a:r>
                        <a:rPr lang="en-US" sz="1800" dirty="0">
                          <a:latin typeface="Times New Roman"/>
                          <a:ea typeface="Calibri"/>
                        </a:rPr>
                        <a:t>assets and strengths as the way to go</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This is positive and comes from a can do, self-reliant basis</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smtClean="0">
                          <a:latin typeface="Times New Roman"/>
                          <a:ea typeface="Calibri"/>
                        </a:rPr>
                        <a:t>Doesn’t </a:t>
                      </a:r>
                      <a:r>
                        <a:rPr lang="en-US" sz="1800" dirty="0">
                          <a:latin typeface="Times New Roman"/>
                          <a:ea typeface="Calibri"/>
                        </a:rPr>
                        <a:t>start with needs or gaps as they </a:t>
                      </a:r>
                      <a:r>
                        <a:rPr lang="en-US" sz="1800" dirty="0" smtClean="0">
                          <a:latin typeface="Times New Roman"/>
                          <a:ea typeface="Calibri"/>
                        </a:rPr>
                        <a:t>are </a:t>
                      </a:r>
                      <a:r>
                        <a:rPr lang="en-US" sz="1800" dirty="0">
                          <a:latin typeface="Times New Roman"/>
                          <a:ea typeface="Calibri"/>
                        </a:rPr>
                        <a:t>negatives for </a:t>
                      </a:r>
                      <a:r>
                        <a:rPr lang="en-US" sz="1800" dirty="0" smtClean="0">
                          <a:latin typeface="Times New Roman"/>
                          <a:ea typeface="Calibri"/>
                        </a:rPr>
                        <a:t>thought/action.</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Assets not needs are the starting place.</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rPr>
                        <a:t>Premise of the activity</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Calibri"/>
                        </a:rPr>
                        <a:t>Needs (discrepancies, performance gaps) </a:t>
                      </a:r>
                      <a:r>
                        <a:rPr lang="en-US" sz="1800" dirty="0">
                          <a:latin typeface="Times New Roman"/>
                          <a:ea typeface="Calibri"/>
                        </a:rPr>
                        <a:t>are to be identified/prioritized as the basis for action and change</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Resources (assets) come into play </a:t>
                      </a:r>
                      <a:r>
                        <a:rPr lang="en-US" sz="1800" dirty="0" smtClean="0">
                          <a:latin typeface="Times New Roman"/>
                          <a:ea typeface="Calibri"/>
                        </a:rPr>
                        <a:t>but </a:t>
                      </a:r>
                      <a:r>
                        <a:rPr lang="en-US" sz="1800" dirty="0">
                          <a:latin typeface="Times New Roman"/>
                          <a:ea typeface="Calibri"/>
                        </a:rPr>
                        <a:t>usually later not at the start</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Starts with identifying what should be and what is conditions and gaps between the two.</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152400" y="32367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Table 2.1  </a:t>
            </a:r>
            <a:r>
              <a:rPr kumimoji="0" lang="en-US"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Comparing  Asset/Capacity Building and Needs Assessment on some Factors  (Altschuld.</a:t>
            </a:r>
            <a:r>
              <a:rPr kumimoji="0" lang="en-US" b="0" i="0" u="none" strike="noStrike" cap="none" normalizeH="0" dirty="0" smtClean="0">
                <a:ln>
                  <a:noFill/>
                </a:ln>
                <a:solidFill>
                  <a:srgbClr val="0070C0"/>
                </a:solidFill>
                <a:effectLst/>
                <a:latin typeface="Times New Roman" pitchFamily="18" charset="0"/>
                <a:ea typeface="Calibri" pitchFamily="34" charset="0"/>
                <a:cs typeface="Times New Roman" pitchFamily="18" charset="0"/>
              </a:rPr>
              <a:t> 2013)</a:t>
            </a:r>
            <a:endParaRPr kumimoji="0" lang="en-US"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effectLst/>
                <a:latin typeface="Times New Roman" pitchFamily="18" charset="0"/>
                <a:ea typeface="Calibri" pitchFamily="34" charset="0"/>
                <a:cs typeface="Times New Roman" pitchFamily="18" charset="0"/>
              </a:rPr>
              <a:t>Asset/Capacity Building	    Dimension	 Needs Assessment</a:t>
            </a:r>
            <a:endParaRPr kumimoji="0" lang="en-US" b="1"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82702729"/>
              </p:ext>
            </p:extLst>
          </p:nvPr>
        </p:nvGraphicFramePr>
        <p:xfrm>
          <a:off x="533400" y="838200"/>
          <a:ext cx="8153400" cy="5029200"/>
        </p:xfrm>
        <a:graphic>
          <a:graphicData uri="http://schemas.openxmlformats.org/drawingml/2006/table">
            <a:tbl>
              <a:tblPr/>
              <a:tblGrid>
                <a:gridCol w="3157144"/>
                <a:gridCol w="1609223"/>
                <a:gridCol w="3387033"/>
              </a:tblGrid>
              <a:tr h="5029200">
                <a:tc>
                  <a:txBody>
                    <a:bodyPr/>
                    <a:lstStyle/>
                    <a:p>
                      <a:pPr marL="0" marR="0">
                        <a:spcBef>
                          <a:spcPts val="0"/>
                        </a:spcBef>
                        <a:spcAft>
                          <a:spcPts val="0"/>
                        </a:spcAft>
                      </a:pPr>
                      <a:r>
                        <a:rPr lang="en-US" sz="1800" dirty="0">
                          <a:latin typeface="Times New Roman"/>
                          <a:ea typeface="Calibri"/>
                        </a:rPr>
                        <a:t>The facilitators are, as much as </a:t>
                      </a:r>
                      <a:r>
                        <a:rPr lang="en-US" sz="1800" dirty="0" smtClean="0">
                          <a:latin typeface="Times New Roman"/>
                          <a:ea typeface="Calibri"/>
                        </a:rPr>
                        <a:t>possible, </a:t>
                      </a:r>
                      <a:r>
                        <a:rPr lang="en-US" sz="1800" dirty="0">
                          <a:latin typeface="Times New Roman"/>
                          <a:ea typeface="Calibri"/>
                        </a:rPr>
                        <a:t>just facilitators.</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Facilitators </a:t>
                      </a:r>
                      <a:r>
                        <a:rPr lang="en-US" sz="1800" dirty="0">
                          <a:latin typeface="Times New Roman"/>
                          <a:ea typeface="Calibri"/>
                        </a:rPr>
                        <a:t>are catalysts </a:t>
                      </a:r>
                      <a:r>
                        <a:rPr lang="en-US" sz="1800" dirty="0" smtClean="0">
                          <a:latin typeface="Times New Roman"/>
                          <a:ea typeface="Calibri"/>
                        </a:rPr>
                        <a:t>for </a:t>
                      </a:r>
                      <a:r>
                        <a:rPr lang="en-US" sz="1800" dirty="0">
                          <a:latin typeface="Times New Roman"/>
                          <a:ea typeface="Calibri"/>
                        </a:rPr>
                        <a:t>the community or organization and </a:t>
                      </a:r>
                      <a:r>
                        <a:rPr lang="en-US" sz="1800" dirty="0" smtClean="0">
                          <a:latin typeface="Times New Roman"/>
                          <a:ea typeface="Calibri"/>
                        </a:rPr>
                        <a:t>help those  they </a:t>
                      </a:r>
                      <a:r>
                        <a:rPr lang="en-US" sz="1800" dirty="0">
                          <a:latin typeface="Times New Roman"/>
                          <a:ea typeface="Calibri"/>
                        </a:rPr>
                        <a:t>are working with to find </a:t>
                      </a:r>
                      <a:r>
                        <a:rPr lang="en-US" sz="1800" dirty="0" smtClean="0">
                          <a:latin typeface="Times New Roman"/>
                          <a:ea typeface="Calibri"/>
                        </a:rPr>
                        <a:t>direction for  </a:t>
                      </a:r>
                      <a:r>
                        <a:rPr lang="en-US" sz="1800" dirty="0">
                          <a:latin typeface="Times New Roman"/>
                          <a:ea typeface="Calibri"/>
                        </a:rPr>
                        <a:t>capitalizing on assets and strengths.</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This </a:t>
                      </a:r>
                      <a:r>
                        <a:rPr lang="en-US" sz="1800" dirty="0">
                          <a:latin typeface="Times New Roman"/>
                          <a:ea typeface="Calibri"/>
                        </a:rPr>
                        <a:t>stance assumes that communities and groups are ready to lead in the endeavor.</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In </a:t>
                      </a:r>
                      <a:r>
                        <a:rPr lang="en-US" sz="1800" dirty="0">
                          <a:latin typeface="Times New Roman"/>
                          <a:ea typeface="Calibri"/>
                        </a:rPr>
                        <a:t>some instances the asset/capacity builders may have to exercise more leadership.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rPr>
                        <a:t>Stance of </a:t>
                      </a:r>
                      <a:r>
                        <a:rPr lang="en-US" sz="1800" b="1" dirty="0" smtClean="0">
                          <a:latin typeface="Times New Roman"/>
                          <a:ea typeface="Calibri"/>
                        </a:rPr>
                        <a:t>External </a:t>
                      </a:r>
                      <a:r>
                        <a:rPr lang="en-US" sz="1800" b="1" dirty="0">
                          <a:latin typeface="Times New Roman"/>
                          <a:ea typeface="Calibri"/>
                        </a:rPr>
                        <a:t>Individuals </a:t>
                      </a:r>
                      <a:r>
                        <a:rPr lang="en-US" sz="1800" b="1" dirty="0" smtClean="0">
                          <a:latin typeface="Times New Roman"/>
                          <a:ea typeface="Calibri"/>
                        </a:rPr>
                        <a:t>at </a:t>
                      </a:r>
                      <a:r>
                        <a:rPr lang="en-US" sz="1800" b="1" dirty="0">
                          <a:latin typeface="Times New Roman"/>
                          <a:ea typeface="Calibri"/>
                        </a:rPr>
                        <a:t>the Beginning of the Endeavor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Probably </a:t>
                      </a:r>
                      <a:r>
                        <a:rPr lang="en-US" sz="1800" dirty="0" smtClean="0">
                          <a:latin typeface="Times New Roman"/>
                          <a:ea typeface="Calibri"/>
                        </a:rPr>
                        <a:t>in </a:t>
                      </a:r>
                      <a:r>
                        <a:rPr lang="en-US" sz="1800" dirty="0">
                          <a:latin typeface="Times New Roman"/>
                          <a:ea typeface="Calibri"/>
                        </a:rPr>
                        <a:t>the beginning the process is more externally directed and led.  </a:t>
                      </a:r>
                      <a:endParaRPr lang="en-US" sz="1800" dirty="0" smtClean="0">
                        <a:latin typeface="Times New Roman"/>
                        <a:ea typeface="Calibri"/>
                      </a:endParaRP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It </a:t>
                      </a:r>
                      <a:r>
                        <a:rPr lang="en-US" sz="1800" dirty="0">
                          <a:latin typeface="Times New Roman"/>
                          <a:ea typeface="Calibri"/>
                        </a:rPr>
                        <a:t>may even be that the external person or group </a:t>
                      </a:r>
                      <a:r>
                        <a:rPr lang="en-US" sz="1800" dirty="0" smtClean="0">
                          <a:latin typeface="Times New Roman"/>
                          <a:ea typeface="Calibri"/>
                        </a:rPr>
                        <a:t>narrows  </a:t>
                      </a:r>
                      <a:r>
                        <a:rPr lang="en-US" sz="1800" dirty="0">
                          <a:latin typeface="Times New Roman"/>
                          <a:ea typeface="Calibri"/>
                        </a:rPr>
                        <a:t>the focus and direction of what is being </a:t>
                      </a:r>
                      <a:r>
                        <a:rPr lang="en-US" sz="1800" dirty="0" smtClean="0">
                          <a:latin typeface="Times New Roman"/>
                          <a:ea typeface="Calibri"/>
                        </a:rPr>
                        <a:t>examined</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smtClean="0">
                          <a:latin typeface="Times New Roman"/>
                          <a:ea typeface="Calibri"/>
                        </a:rPr>
                        <a:t>True 10-15 </a:t>
                      </a:r>
                      <a:r>
                        <a:rPr lang="en-US" sz="1800" dirty="0">
                          <a:latin typeface="Times New Roman"/>
                          <a:ea typeface="Calibri"/>
                        </a:rPr>
                        <a:t>years ago but now the organization or agency is more part of what is happening </a:t>
                      </a:r>
                      <a:r>
                        <a:rPr lang="en-US" sz="1800" dirty="0" smtClean="0">
                          <a:latin typeface="Times New Roman"/>
                          <a:ea typeface="Calibri"/>
                        </a:rPr>
                        <a:t>early </a:t>
                      </a:r>
                      <a:r>
                        <a:rPr lang="en-US" sz="1800" dirty="0">
                          <a:latin typeface="Times New Roman"/>
                          <a:ea typeface="Calibri"/>
                        </a:rPr>
                        <a:t>through </a:t>
                      </a:r>
                      <a:r>
                        <a:rPr lang="en-US" sz="1800" dirty="0" smtClean="0">
                          <a:latin typeface="Times New Roman"/>
                          <a:ea typeface="Calibri"/>
                        </a:rPr>
                        <a:t>a needs </a:t>
                      </a:r>
                      <a:r>
                        <a:rPr lang="en-US" sz="1800" dirty="0">
                          <a:latin typeface="Times New Roman"/>
                          <a:ea typeface="Calibri"/>
                        </a:rPr>
                        <a:t>assessment </a:t>
                      </a:r>
                      <a:r>
                        <a:rPr lang="en-US" sz="1800" dirty="0" smtClean="0">
                          <a:latin typeface="Times New Roman"/>
                          <a:ea typeface="Calibri"/>
                        </a:rPr>
                        <a:t>committee, </a:t>
                      </a:r>
                      <a:r>
                        <a:rPr lang="en-US" sz="1800" dirty="0">
                          <a:latin typeface="Times New Roman"/>
                          <a:ea typeface="Calibri"/>
                        </a:rPr>
                        <a:t>including </a:t>
                      </a:r>
                      <a:r>
                        <a:rPr lang="en-US" sz="1800" dirty="0" smtClean="0">
                          <a:latin typeface="Times New Roman"/>
                          <a:ea typeface="Calibri"/>
                        </a:rPr>
                        <a:t> decisions </a:t>
                      </a:r>
                      <a:r>
                        <a:rPr lang="en-US" sz="1800" dirty="0">
                          <a:latin typeface="Times New Roman"/>
                          <a:ea typeface="Calibri"/>
                        </a:rPr>
                        <a:t>on focus</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Needs assessors still are more directive than their asset/capacity building counterparts.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82748557"/>
              </p:ext>
            </p:extLst>
          </p:nvPr>
        </p:nvGraphicFramePr>
        <p:xfrm>
          <a:off x="685800" y="457200"/>
          <a:ext cx="7924800" cy="5486400"/>
        </p:xfrm>
        <a:graphic>
          <a:graphicData uri="http://schemas.openxmlformats.org/drawingml/2006/table">
            <a:tbl>
              <a:tblPr/>
              <a:tblGrid>
                <a:gridCol w="3068625"/>
                <a:gridCol w="1564105"/>
                <a:gridCol w="3292070"/>
              </a:tblGrid>
              <a:tr h="5486400">
                <a:tc>
                  <a:txBody>
                    <a:bodyPr/>
                    <a:lstStyle/>
                    <a:p>
                      <a:pPr marL="0" marR="0">
                        <a:spcBef>
                          <a:spcPts val="0"/>
                        </a:spcBef>
                        <a:spcAft>
                          <a:spcPts val="0"/>
                        </a:spcAft>
                      </a:pPr>
                      <a:r>
                        <a:rPr lang="en-US" sz="2000" dirty="0" smtClean="0">
                          <a:latin typeface="Times New Roman"/>
                          <a:ea typeface="Calibri"/>
                        </a:rPr>
                        <a:t>Involvement </a:t>
                      </a:r>
                      <a:r>
                        <a:rPr lang="en-US" sz="2000" dirty="0">
                          <a:latin typeface="Times New Roman"/>
                          <a:ea typeface="Calibri"/>
                        </a:rPr>
                        <a:t>would be continuous </a:t>
                      </a:r>
                      <a:r>
                        <a:rPr lang="en-US" sz="2000" dirty="0" smtClean="0">
                          <a:latin typeface="Times New Roman"/>
                          <a:ea typeface="Calibri"/>
                        </a:rPr>
                        <a:t>from the </a:t>
                      </a:r>
                      <a:r>
                        <a:rPr lang="en-US" sz="2000" dirty="0">
                          <a:latin typeface="Times New Roman"/>
                          <a:ea typeface="Calibri"/>
                        </a:rPr>
                        <a:t>start, but </a:t>
                      </a:r>
                      <a:r>
                        <a:rPr lang="en-US" sz="2000" dirty="0" smtClean="0">
                          <a:latin typeface="Times New Roman"/>
                          <a:ea typeface="Calibri"/>
                        </a:rPr>
                        <a:t>from </a:t>
                      </a:r>
                      <a:r>
                        <a:rPr lang="en-US" sz="2000" dirty="0">
                          <a:latin typeface="Times New Roman"/>
                          <a:ea typeface="Calibri"/>
                        </a:rPr>
                        <a:t>a ‘</a:t>
                      </a:r>
                      <a:r>
                        <a:rPr lang="en-US" sz="2000" dirty="0" err="1">
                          <a:latin typeface="Times New Roman"/>
                          <a:ea typeface="Calibri"/>
                        </a:rPr>
                        <a:t>Rogerian</a:t>
                      </a:r>
                      <a:r>
                        <a:rPr lang="en-US" sz="2000" dirty="0">
                          <a:latin typeface="Times New Roman"/>
                          <a:ea typeface="Calibri"/>
                        </a:rPr>
                        <a:t>’ stance that the individuals and groups are in control and will find their path toward change and improvement.</a:t>
                      </a:r>
                    </a:p>
                    <a:p>
                      <a:pPr marL="0" marR="0">
                        <a:spcBef>
                          <a:spcPts val="0"/>
                        </a:spcBef>
                        <a:spcAft>
                          <a:spcPts val="0"/>
                        </a:spcAft>
                      </a:pPr>
                      <a:endParaRPr lang="en-US" sz="2000" dirty="0" smtClean="0">
                        <a:latin typeface="Times New Roman"/>
                        <a:ea typeface="Calibri"/>
                      </a:endParaRPr>
                    </a:p>
                    <a:p>
                      <a:pPr marL="0" marR="0">
                        <a:spcBef>
                          <a:spcPts val="0"/>
                        </a:spcBef>
                        <a:spcAft>
                          <a:spcPts val="0"/>
                        </a:spcAft>
                      </a:pPr>
                      <a:r>
                        <a:rPr lang="en-US" sz="2000" dirty="0" smtClean="0">
                          <a:latin typeface="Times New Roman"/>
                          <a:ea typeface="Calibri"/>
                        </a:rPr>
                        <a:t>The </a:t>
                      </a:r>
                      <a:r>
                        <a:rPr lang="en-US" sz="2000" dirty="0">
                          <a:latin typeface="Times New Roman"/>
                          <a:ea typeface="Calibri"/>
                        </a:rPr>
                        <a:t>catalyst role stays the same throughout the entire 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Times New Roman"/>
                          <a:ea typeface="Calibri"/>
                        </a:rPr>
                        <a:t>Stance of </a:t>
                      </a:r>
                      <a:r>
                        <a:rPr lang="en-US" sz="2000" b="1" dirty="0" smtClean="0">
                          <a:latin typeface="Times New Roman"/>
                          <a:ea typeface="Calibri"/>
                        </a:rPr>
                        <a:t>External</a:t>
                      </a:r>
                    </a:p>
                    <a:p>
                      <a:pPr marL="0" marR="0">
                        <a:spcBef>
                          <a:spcPts val="0"/>
                        </a:spcBef>
                        <a:spcAft>
                          <a:spcPts val="0"/>
                        </a:spcAft>
                      </a:pPr>
                      <a:r>
                        <a:rPr lang="en-US" sz="2000" b="1" dirty="0" smtClean="0">
                          <a:latin typeface="Times New Roman"/>
                          <a:ea typeface="Calibri"/>
                        </a:rPr>
                        <a:t>Individuals  </a:t>
                      </a:r>
                      <a:r>
                        <a:rPr lang="en-US" sz="2000" b="1" dirty="0">
                          <a:latin typeface="Times New Roman"/>
                          <a:ea typeface="Calibri"/>
                        </a:rPr>
                        <a:t>as the Endeavor Progresses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Calibri"/>
                        </a:rPr>
                        <a:t>The role of the needs assessor changes </a:t>
                      </a:r>
                      <a:r>
                        <a:rPr lang="en-US" sz="2000" dirty="0" smtClean="0">
                          <a:latin typeface="Times New Roman"/>
                          <a:ea typeface="Calibri"/>
                        </a:rPr>
                        <a:t>as </a:t>
                      </a:r>
                      <a:r>
                        <a:rPr lang="en-US" sz="2000" dirty="0">
                          <a:latin typeface="Times New Roman"/>
                          <a:ea typeface="Calibri"/>
                        </a:rPr>
                        <a:t>the process goes beyond identifying needs into </a:t>
                      </a:r>
                      <a:r>
                        <a:rPr lang="en-US" sz="2000" dirty="0" smtClean="0">
                          <a:latin typeface="Times New Roman"/>
                          <a:ea typeface="Calibri"/>
                        </a:rPr>
                        <a:t>prioritizing, </a:t>
                      </a:r>
                      <a:r>
                        <a:rPr lang="en-US" sz="2000" dirty="0">
                          <a:latin typeface="Times New Roman"/>
                          <a:ea typeface="Calibri"/>
                        </a:rPr>
                        <a:t>selecting and implementing solution strategies, when more local aegis becomes apparent</a:t>
                      </a:r>
                      <a:r>
                        <a:rPr lang="en-US" sz="2000" dirty="0" smtClean="0">
                          <a:latin typeface="Times New Roman"/>
                          <a:ea typeface="Calibri"/>
                        </a:rPr>
                        <a:t>.</a:t>
                      </a:r>
                    </a:p>
                    <a:p>
                      <a:pPr marL="0" marR="0">
                        <a:spcBef>
                          <a:spcPts val="0"/>
                        </a:spcBef>
                        <a:spcAft>
                          <a:spcPts val="0"/>
                        </a:spcAft>
                      </a:pPr>
                      <a:endParaRPr lang="en-US" sz="2000" dirty="0">
                        <a:latin typeface="Times New Roman"/>
                        <a:ea typeface="Calibri"/>
                      </a:endParaRPr>
                    </a:p>
                    <a:p>
                      <a:pPr marL="0" marR="0">
                        <a:spcBef>
                          <a:spcPts val="0"/>
                        </a:spcBef>
                        <a:spcAft>
                          <a:spcPts val="0"/>
                        </a:spcAft>
                      </a:pPr>
                      <a:r>
                        <a:rPr lang="en-US" sz="2000" dirty="0">
                          <a:latin typeface="Times New Roman"/>
                          <a:ea typeface="Calibri"/>
                        </a:rPr>
                        <a:t>The needs assessor stays with the process during its later stages, but </a:t>
                      </a:r>
                      <a:r>
                        <a:rPr lang="en-US" sz="2000" dirty="0" smtClean="0">
                          <a:latin typeface="Times New Roman"/>
                          <a:ea typeface="Calibri"/>
                        </a:rPr>
                        <a:t>as </a:t>
                      </a:r>
                      <a:r>
                        <a:rPr lang="en-US" sz="2000" dirty="0">
                          <a:latin typeface="Times New Roman"/>
                          <a:ea typeface="Calibri"/>
                        </a:rPr>
                        <a:t>an advisor with the locus of control under the organization or agency</a:t>
                      </a:r>
                      <a:r>
                        <a:rPr lang="en-US" sz="2000" dirty="0" smtClean="0">
                          <a:latin typeface="Times New Roman"/>
                          <a:ea typeface="Calibri"/>
                        </a:rPr>
                        <a:t>.</a:t>
                      </a:r>
                    </a:p>
                    <a:p>
                      <a:pPr marL="0" marR="0">
                        <a:spcBef>
                          <a:spcPts val="0"/>
                        </a:spcBef>
                        <a:spcAft>
                          <a:spcPts val="0"/>
                        </a:spcAft>
                      </a:pPr>
                      <a:endParaRPr lang="en-US" sz="2000" dirty="0">
                        <a:latin typeface="Times New Roman"/>
                        <a:ea typeface="Calibri"/>
                      </a:endParaRPr>
                    </a:p>
                    <a:p>
                      <a:pPr marL="0" marR="0">
                        <a:spcBef>
                          <a:spcPts val="0"/>
                        </a:spcBef>
                        <a:spcAft>
                          <a:spcPts val="0"/>
                        </a:spcAft>
                      </a:pPr>
                      <a:r>
                        <a:rPr lang="en-US" sz="2000" dirty="0">
                          <a:latin typeface="Times New Roman"/>
                          <a:ea typeface="Calibri"/>
                        </a:rPr>
                        <a:t>Over the course of the assessment ownership becomes more the province of those in the organization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70C0"/>
                </a:solidFill>
              </a:rPr>
              <a:t>Introduction</a:t>
            </a:r>
            <a:endParaRPr lang="en-US" dirty="0">
              <a:solidFill>
                <a:srgbClr val="0070C0"/>
              </a:solidFill>
            </a:endParaRPr>
          </a:p>
        </p:txBody>
      </p:sp>
      <p:sp>
        <p:nvSpPr>
          <p:cNvPr id="3" name="Content Placeholder 2"/>
          <p:cNvSpPr>
            <a:spLocks noGrp="1"/>
          </p:cNvSpPr>
          <p:nvPr>
            <p:ph idx="1"/>
          </p:nvPr>
        </p:nvSpPr>
        <p:spPr>
          <a:xfrm>
            <a:off x="457200" y="1219200"/>
            <a:ext cx="8229600" cy="5257800"/>
          </a:xfrm>
        </p:spPr>
        <p:txBody>
          <a:bodyPr>
            <a:normAutofit/>
          </a:bodyPr>
          <a:lstStyle/>
          <a:p>
            <a:pPr>
              <a:buNone/>
            </a:pPr>
            <a:r>
              <a:rPr lang="en-US" sz="2800" dirty="0" smtClean="0"/>
              <a:t>	Issues and problems in NA</a:t>
            </a:r>
          </a:p>
          <a:p>
            <a:pPr>
              <a:buNone/>
            </a:pPr>
            <a:r>
              <a:rPr lang="en-US" sz="2800" dirty="0" smtClean="0"/>
              <a:t>	A controversy is ‘are needs the wrong way to go?’</a:t>
            </a:r>
          </a:p>
          <a:p>
            <a:pPr>
              <a:buNone/>
            </a:pPr>
            <a:r>
              <a:rPr lang="en-US" sz="2800" dirty="0" smtClean="0"/>
              <a:t>	Questions about what precipitates a NA</a:t>
            </a:r>
          </a:p>
          <a:p>
            <a:pPr>
              <a:buNone/>
            </a:pPr>
            <a:r>
              <a:rPr lang="en-US" sz="2800" dirty="0" smtClean="0"/>
              <a:t>	Beginning with needs is a downer – a negative</a:t>
            </a:r>
          </a:p>
          <a:p>
            <a:pPr>
              <a:buNone/>
            </a:pPr>
            <a:r>
              <a:rPr lang="en-US" sz="2800" dirty="0" smtClean="0"/>
              <a:t>	Should we begin with assets, strengths, and resources </a:t>
            </a:r>
          </a:p>
          <a:p>
            <a:pPr>
              <a:buNone/>
            </a:pPr>
            <a:r>
              <a:rPr lang="en-US" sz="2800" dirty="0" smtClean="0"/>
              <a:t>	An example</a:t>
            </a:r>
          </a:p>
          <a:p>
            <a:pPr>
              <a:buNone/>
            </a:pPr>
            <a:r>
              <a:rPr lang="en-US" sz="2800" dirty="0" smtClean="0"/>
              <a:t>	Hands-on exposure to thinking about assets</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42010706"/>
              </p:ext>
            </p:extLst>
          </p:nvPr>
        </p:nvGraphicFramePr>
        <p:xfrm>
          <a:off x="685800" y="914400"/>
          <a:ext cx="7924800" cy="5486400"/>
        </p:xfrm>
        <a:graphic>
          <a:graphicData uri="http://schemas.openxmlformats.org/drawingml/2006/table">
            <a:tbl>
              <a:tblPr/>
              <a:tblGrid>
                <a:gridCol w="3068625"/>
                <a:gridCol w="1564105"/>
                <a:gridCol w="3292070"/>
              </a:tblGrid>
              <a:tr h="1468582">
                <a:tc>
                  <a:txBody>
                    <a:bodyPr/>
                    <a:lstStyle/>
                    <a:p>
                      <a:pPr marL="0" marR="0">
                        <a:spcBef>
                          <a:spcPts val="0"/>
                        </a:spcBef>
                        <a:spcAft>
                          <a:spcPts val="0"/>
                        </a:spcAft>
                      </a:pPr>
                      <a:r>
                        <a:rPr lang="en-US" sz="1800" dirty="0" smtClean="0">
                          <a:latin typeface="Times New Roman"/>
                          <a:ea typeface="Calibri"/>
                        </a:rPr>
                        <a:t>A/CB </a:t>
                      </a:r>
                      <a:r>
                        <a:rPr lang="en-US" sz="1800" dirty="0">
                          <a:latin typeface="Times New Roman"/>
                          <a:ea typeface="Calibri"/>
                        </a:rPr>
                        <a:t>occurs more in community settings related to health care, public health, community development, and the like.</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One might think </a:t>
                      </a:r>
                      <a:r>
                        <a:rPr lang="en-US" sz="1800" dirty="0">
                          <a:latin typeface="Times New Roman"/>
                          <a:ea typeface="Calibri"/>
                        </a:rPr>
                        <a:t>of an agency or </a:t>
                      </a:r>
                      <a:r>
                        <a:rPr lang="en-US" sz="1800" dirty="0" smtClean="0">
                          <a:latin typeface="Times New Roman"/>
                          <a:ea typeface="Calibri"/>
                        </a:rPr>
                        <a:t>business </a:t>
                      </a:r>
                      <a:r>
                        <a:rPr lang="en-US" sz="1800" dirty="0">
                          <a:latin typeface="Times New Roman"/>
                          <a:ea typeface="Calibri"/>
                        </a:rPr>
                        <a:t>as a smaller community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Context for the Work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Needs assessments </a:t>
                      </a:r>
                      <a:r>
                        <a:rPr lang="en-US" sz="1800" dirty="0" smtClean="0">
                          <a:latin typeface="Times New Roman"/>
                          <a:ea typeface="Calibri"/>
                        </a:rPr>
                        <a:t>more in the </a:t>
                      </a:r>
                      <a:r>
                        <a:rPr lang="en-US" sz="1800" dirty="0">
                          <a:latin typeface="Times New Roman"/>
                          <a:ea typeface="Calibri"/>
                        </a:rPr>
                        <a:t>confines of agencies, organizations, institutions, and/or businesses and companies.</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The </a:t>
                      </a:r>
                      <a:r>
                        <a:rPr lang="en-US" sz="1800" dirty="0">
                          <a:latin typeface="Times New Roman"/>
                          <a:ea typeface="Calibri"/>
                        </a:rPr>
                        <a:t>context is </a:t>
                      </a:r>
                      <a:r>
                        <a:rPr lang="en-US" sz="1800" dirty="0" smtClean="0">
                          <a:latin typeface="Times New Roman"/>
                          <a:ea typeface="Calibri"/>
                        </a:rPr>
                        <a:t>restricted and less </a:t>
                      </a:r>
                      <a:r>
                        <a:rPr lang="en-US" sz="1800" dirty="0">
                          <a:latin typeface="Times New Roman"/>
                          <a:ea typeface="Calibri"/>
                        </a:rPr>
                        <a:t>complex than </a:t>
                      </a:r>
                      <a:r>
                        <a:rPr lang="en-US" sz="1800" dirty="0" smtClean="0">
                          <a:latin typeface="Times New Roman"/>
                          <a:ea typeface="Calibri"/>
                        </a:rPr>
                        <a:t>communities</a:t>
                      </a:r>
                      <a:r>
                        <a:rPr lang="en-US" sz="1800" dirty="0">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018">
                <a:tc>
                  <a:txBody>
                    <a:bodyPr/>
                    <a:lstStyle/>
                    <a:p>
                      <a:pPr marL="0" marR="0">
                        <a:spcBef>
                          <a:spcPts val="0"/>
                        </a:spcBef>
                        <a:spcAft>
                          <a:spcPts val="0"/>
                        </a:spcAft>
                      </a:pPr>
                      <a:r>
                        <a:rPr lang="en-US" sz="1800" dirty="0" smtClean="0">
                          <a:latin typeface="Times New Roman"/>
                          <a:ea typeface="Calibri"/>
                        </a:rPr>
                        <a:t>Some </a:t>
                      </a:r>
                      <a:r>
                        <a:rPr lang="en-US" sz="1800" dirty="0">
                          <a:latin typeface="Times New Roman"/>
                          <a:ea typeface="Calibri"/>
                        </a:rPr>
                        <a:t>group or individuals within a community feel there is a problem or something that they want to </a:t>
                      </a:r>
                      <a:r>
                        <a:rPr lang="en-US" sz="1800" dirty="0" smtClean="0">
                          <a:latin typeface="Times New Roman"/>
                          <a:ea typeface="Calibri"/>
                        </a:rPr>
                        <a:t>change</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The focus may even initially come from a hierarchical level although the extent may be different when compared to 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How the Work Might Begin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NA like A/CB </a:t>
                      </a:r>
                      <a:r>
                        <a:rPr lang="en-US" sz="1800" dirty="0" smtClean="0">
                          <a:latin typeface="Times New Roman"/>
                          <a:ea typeface="Calibri"/>
                        </a:rPr>
                        <a:t>may </a:t>
                      </a:r>
                      <a:r>
                        <a:rPr lang="en-US" sz="1800" dirty="0">
                          <a:latin typeface="Times New Roman"/>
                          <a:ea typeface="Calibri"/>
                        </a:rPr>
                        <a:t>begin in the same way.  Some individuals or groups feel that something should be done to improve, </a:t>
                      </a:r>
                      <a:r>
                        <a:rPr lang="en-US" sz="1800" dirty="0" smtClean="0">
                          <a:latin typeface="Times New Roman"/>
                          <a:ea typeface="Calibri"/>
                        </a:rPr>
                        <a:t>but it </a:t>
                      </a:r>
                      <a:r>
                        <a:rPr lang="en-US" sz="1800" dirty="0">
                          <a:latin typeface="Times New Roman"/>
                          <a:ea typeface="Calibri"/>
                        </a:rPr>
                        <a:t>is in response to a problems or perceived </a:t>
                      </a:r>
                      <a:r>
                        <a:rPr lang="en-US" sz="1800" dirty="0" smtClean="0">
                          <a:latin typeface="Times New Roman"/>
                          <a:ea typeface="Calibri"/>
                        </a:rPr>
                        <a:t>problems.</a:t>
                      </a:r>
                    </a:p>
                    <a:p>
                      <a:pPr marL="0" marR="0">
                        <a:spcBef>
                          <a:spcPts val="0"/>
                        </a:spcBef>
                        <a:spcAft>
                          <a:spcPts val="0"/>
                        </a:spcAft>
                      </a:pPr>
                      <a:endParaRPr lang="en-US" sz="1800" dirty="0" smtClean="0">
                        <a:latin typeface="Times New Roman"/>
                        <a:ea typeface="Calibri"/>
                      </a:endParaRPr>
                    </a:p>
                    <a:p>
                      <a:pPr marL="0" marR="0">
                        <a:spcBef>
                          <a:spcPts val="0"/>
                        </a:spcBef>
                        <a:spcAft>
                          <a:spcPts val="0"/>
                        </a:spcAft>
                      </a:pPr>
                      <a:r>
                        <a:rPr lang="en-US" sz="1800" dirty="0" smtClean="0">
                          <a:latin typeface="Times New Roman"/>
                          <a:ea typeface="Calibri"/>
                        </a:rPr>
                        <a:t>One </a:t>
                      </a:r>
                      <a:r>
                        <a:rPr lang="en-US" sz="1800" dirty="0">
                          <a:latin typeface="Times New Roman"/>
                          <a:ea typeface="Calibri"/>
                        </a:rPr>
                        <a:t>difference may be in the fact that initiating the NA </a:t>
                      </a:r>
                      <a:r>
                        <a:rPr lang="en-US" sz="1800" dirty="0" smtClean="0">
                          <a:latin typeface="Times New Roman"/>
                          <a:ea typeface="Calibri"/>
                        </a:rPr>
                        <a:t>at times comes from an </a:t>
                      </a:r>
                      <a:r>
                        <a:rPr lang="en-US" sz="1800" dirty="0">
                          <a:latin typeface="Times New Roman"/>
                          <a:ea typeface="Calibri"/>
                        </a:rPr>
                        <a:t>administrative 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3729390"/>
              </p:ext>
            </p:extLst>
          </p:nvPr>
        </p:nvGraphicFramePr>
        <p:xfrm>
          <a:off x="457199" y="563880"/>
          <a:ext cx="8305801" cy="5836920"/>
        </p:xfrm>
        <a:graphic>
          <a:graphicData uri="http://schemas.openxmlformats.org/drawingml/2006/table">
            <a:tbl>
              <a:tblPr/>
              <a:tblGrid>
                <a:gridCol w="3216156"/>
                <a:gridCol w="1639303"/>
                <a:gridCol w="3450342"/>
              </a:tblGrid>
              <a:tr h="3299129">
                <a:tc>
                  <a:txBody>
                    <a:bodyPr/>
                    <a:lstStyle/>
                    <a:p>
                      <a:pPr marL="0" marR="0">
                        <a:spcBef>
                          <a:spcPts val="0"/>
                        </a:spcBef>
                        <a:spcAft>
                          <a:spcPts val="0"/>
                        </a:spcAft>
                      </a:pPr>
                      <a:r>
                        <a:rPr lang="en-US" sz="1800" dirty="0">
                          <a:latin typeface="Times New Roman"/>
                          <a:ea typeface="Calibri"/>
                        </a:rPr>
                        <a:t>Heavy </a:t>
                      </a:r>
                      <a:r>
                        <a:rPr lang="en-US" sz="1800" dirty="0" smtClean="0">
                          <a:latin typeface="Times New Roman"/>
                          <a:ea typeface="Calibri"/>
                        </a:rPr>
                        <a:t>on </a:t>
                      </a:r>
                      <a:r>
                        <a:rPr lang="en-US" sz="1800" dirty="0">
                          <a:latin typeface="Times New Roman"/>
                          <a:ea typeface="Calibri"/>
                        </a:rPr>
                        <a:t>the use of qualitative methods such as interviews, observations, focus groups, and the </a:t>
                      </a:r>
                      <a:r>
                        <a:rPr lang="en-US" sz="1800" dirty="0" smtClean="0">
                          <a:latin typeface="Times New Roman"/>
                          <a:ea typeface="Calibri"/>
                        </a:rPr>
                        <a:t>like</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Some studies now exhibit more of a mixture of methods but qualitative </a:t>
                      </a:r>
                      <a:r>
                        <a:rPr lang="en-US" sz="1800" dirty="0" smtClean="0">
                          <a:latin typeface="Times New Roman"/>
                          <a:ea typeface="Calibri"/>
                        </a:rPr>
                        <a:t>still predominant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Doesn’t seem to get much into causal analysis or prioritization strategies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Methodology/</a:t>
                      </a:r>
                    </a:p>
                    <a:p>
                      <a:pPr marL="0" marR="0">
                        <a:spcBef>
                          <a:spcPts val="0"/>
                        </a:spcBef>
                        <a:spcAft>
                          <a:spcPts val="0"/>
                        </a:spcAft>
                      </a:pPr>
                      <a:r>
                        <a:rPr lang="en-US" sz="1800" b="1" dirty="0" smtClean="0">
                          <a:latin typeface="Times New Roman"/>
                          <a:ea typeface="Calibri"/>
                        </a:rPr>
                        <a:t>Methodology</a:t>
                      </a:r>
                      <a:endParaRPr lang="en-US" sz="1800" b="1" dirty="0">
                        <a:latin typeface="Times New Roman"/>
                        <a:ea typeface="Calibri"/>
                      </a:endParaRPr>
                    </a:p>
                    <a:p>
                      <a:pPr marL="0" marR="0">
                        <a:spcBef>
                          <a:spcPts val="0"/>
                        </a:spcBef>
                        <a:spcAft>
                          <a:spcPts val="0"/>
                        </a:spcAft>
                      </a:pPr>
                      <a:r>
                        <a:rPr lang="en-US" sz="1800" b="1" dirty="0">
                          <a:latin typeface="Times New Roman"/>
                          <a:ea typeface="Calibri"/>
                        </a:rPr>
                        <a:t>Mix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Almost always was a mix of methods, but surveys and data base studies were noticeable in the past and still </a:t>
                      </a:r>
                      <a:r>
                        <a:rPr lang="en-US" sz="1800" dirty="0" smtClean="0">
                          <a:latin typeface="Times New Roman"/>
                          <a:ea typeface="Calibri"/>
                        </a:rPr>
                        <a:t>used extensively</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Some of the above pattern is still there but mixed methodology is more strongly emphasized </a:t>
                      </a:r>
                      <a:r>
                        <a:rPr lang="en-US" sz="1800" dirty="0" smtClean="0">
                          <a:latin typeface="Times New Roman"/>
                          <a:ea typeface="Calibri"/>
                        </a:rPr>
                        <a:t>now</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More variety of methods than A/CB </a:t>
                      </a:r>
                    </a:p>
                    <a:p>
                      <a:pPr marL="0" marR="0">
                        <a:spcBef>
                          <a:spcPts val="0"/>
                        </a:spcBef>
                        <a:spcAft>
                          <a:spcPts val="0"/>
                        </a:spcAft>
                      </a:pPr>
                      <a:r>
                        <a:rPr lang="en-US" sz="1800" dirty="0">
                          <a:latin typeface="Times New Roman"/>
                          <a:ea typeface="Calibri"/>
                        </a:rPr>
                        <a:t>including looking at causal analysis and prioritization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7791">
                <a:tc>
                  <a:txBody>
                    <a:bodyPr/>
                    <a:lstStyle/>
                    <a:p>
                      <a:pPr marL="0" marR="0">
                        <a:spcBef>
                          <a:spcPts val="0"/>
                        </a:spcBef>
                        <a:spcAft>
                          <a:spcPts val="0"/>
                        </a:spcAft>
                      </a:pPr>
                      <a:r>
                        <a:rPr lang="en-US" sz="1800" dirty="0">
                          <a:latin typeface="Times New Roman"/>
                          <a:ea typeface="Calibri"/>
                        </a:rPr>
                        <a:t>In A/CB, the community or group has to be fully committed to the endeavor and defines, to a high degree, what data is to be collected and then plays a large, active role in its </a:t>
                      </a:r>
                      <a:r>
                        <a:rPr lang="en-US" sz="1800" dirty="0" smtClean="0">
                          <a:latin typeface="Times New Roman"/>
                          <a:ea typeface="Calibri"/>
                        </a:rPr>
                        <a:t>collection.</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Other data might be used, but the emphasis is as just described.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Who is or what groups are involved in data collection?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As NA gets off the ground, the needs assessor usually has a much stronger influence on the process</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If a needs assessment committee (NAC) is involved, they have a major role as to what issues are looked at, what sources and people are considered key, and so forth.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9675174"/>
              </p:ext>
            </p:extLst>
          </p:nvPr>
        </p:nvGraphicFramePr>
        <p:xfrm>
          <a:off x="304800" y="304800"/>
          <a:ext cx="8686800" cy="6309360"/>
        </p:xfrm>
        <a:graphic>
          <a:graphicData uri="http://schemas.openxmlformats.org/drawingml/2006/table">
            <a:tbl>
              <a:tblPr/>
              <a:tblGrid>
                <a:gridCol w="3363686"/>
                <a:gridCol w="1714499"/>
                <a:gridCol w="3608615"/>
              </a:tblGrid>
              <a:tr h="2317750">
                <a:tc>
                  <a:txBody>
                    <a:bodyPr/>
                    <a:lstStyle/>
                    <a:p>
                      <a:pPr marL="0" marR="0">
                        <a:spcBef>
                          <a:spcPts val="0"/>
                        </a:spcBef>
                        <a:spcAft>
                          <a:spcPts val="0"/>
                        </a:spcAft>
                      </a:pPr>
                      <a:r>
                        <a:rPr lang="en-US" sz="1800" dirty="0">
                          <a:latin typeface="Times New Roman"/>
                          <a:ea typeface="Calibri"/>
                        </a:rPr>
                        <a:t>Primary sources are the community and groups within it.  </a:t>
                      </a:r>
                      <a:r>
                        <a:rPr lang="en-US" sz="1800" dirty="0" smtClean="0">
                          <a:latin typeface="Times New Roman"/>
                          <a:ea typeface="Calibri"/>
                        </a:rPr>
                        <a:t>Even includes aspects of </a:t>
                      </a:r>
                      <a:r>
                        <a:rPr lang="en-US" sz="1800" dirty="0">
                          <a:latin typeface="Times New Roman"/>
                          <a:ea typeface="Calibri"/>
                        </a:rPr>
                        <a:t>the physical environment</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Other sources may be used and are important but the sentences just above are the </a:t>
                      </a:r>
                      <a:r>
                        <a:rPr lang="en-US" sz="1800" dirty="0" smtClean="0">
                          <a:latin typeface="Times New Roman"/>
                          <a:ea typeface="Calibri"/>
                        </a:rPr>
                        <a:t>main emphasis.</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From whom is the data collected?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NA would collect data </a:t>
                      </a:r>
                      <a:r>
                        <a:rPr lang="en-US" sz="1800" dirty="0" smtClean="0">
                          <a:latin typeface="Times New Roman"/>
                          <a:ea typeface="Calibri"/>
                        </a:rPr>
                        <a:t>from 3 levels</a:t>
                      </a:r>
                      <a:r>
                        <a:rPr lang="en-US" sz="1800" dirty="0">
                          <a:latin typeface="Times New Roman"/>
                          <a:ea typeface="Calibri"/>
                        </a:rPr>
                        <a:t>, the </a:t>
                      </a:r>
                      <a:r>
                        <a:rPr lang="en-US" sz="1800" u="sng" dirty="0">
                          <a:latin typeface="Times New Roman"/>
                          <a:ea typeface="Calibri"/>
                        </a:rPr>
                        <a:t>direct recipients of services</a:t>
                      </a:r>
                      <a:r>
                        <a:rPr lang="en-US" sz="1800" dirty="0">
                          <a:latin typeface="Times New Roman"/>
                          <a:ea typeface="Calibri"/>
                        </a:rPr>
                        <a:t>, the </a:t>
                      </a:r>
                      <a:r>
                        <a:rPr lang="en-US" sz="1800" u="sng" dirty="0">
                          <a:latin typeface="Times New Roman"/>
                          <a:ea typeface="Calibri"/>
                        </a:rPr>
                        <a:t>providers of services</a:t>
                      </a:r>
                      <a:r>
                        <a:rPr lang="en-US" sz="1800" dirty="0">
                          <a:latin typeface="Times New Roman"/>
                          <a:ea typeface="Calibri"/>
                        </a:rPr>
                        <a:t> (teachers, health workers, etc) and the</a:t>
                      </a:r>
                      <a:r>
                        <a:rPr lang="en-US" sz="1800" u="sng" dirty="0">
                          <a:latin typeface="Times New Roman"/>
                          <a:ea typeface="Calibri"/>
                        </a:rPr>
                        <a:t> management</a:t>
                      </a:r>
                      <a:r>
                        <a:rPr lang="en-US" sz="1800" dirty="0">
                          <a:latin typeface="Times New Roman"/>
                          <a:ea typeface="Calibri"/>
                        </a:rPr>
                        <a:t> and administrative level of an organization</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smtClean="0">
                          <a:latin typeface="Times New Roman"/>
                          <a:ea typeface="Calibri"/>
                        </a:rPr>
                        <a:t>Frequently, </a:t>
                      </a:r>
                      <a:r>
                        <a:rPr lang="en-US" sz="1800" dirty="0">
                          <a:latin typeface="Times New Roman"/>
                          <a:ea typeface="Calibri"/>
                        </a:rPr>
                        <a:t>data </a:t>
                      </a:r>
                      <a:r>
                        <a:rPr lang="en-US" sz="1800" dirty="0" smtClean="0">
                          <a:latin typeface="Times New Roman"/>
                          <a:ea typeface="Calibri"/>
                        </a:rPr>
                        <a:t>collection </a:t>
                      </a:r>
                      <a:r>
                        <a:rPr lang="en-US" sz="1800" dirty="0">
                          <a:latin typeface="Times New Roman"/>
                          <a:ea typeface="Calibri"/>
                        </a:rPr>
                        <a:t>occurs at the first two </a:t>
                      </a:r>
                      <a:r>
                        <a:rPr lang="en-US" sz="1800" dirty="0" smtClean="0">
                          <a:latin typeface="Times New Roman"/>
                          <a:ea typeface="Calibri"/>
                        </a:rPr>
                        <a:t>levels via mostly </a:t>
                      </a:r>
                      <a:r>
                        <a:rPr lang="en-US" sz="1800" dirty="0">
                          <a:latin typeface="Times New Roman"/>
                          <a:ea typeface="Calibri"/>
                        </a:rPr>
                        <a:t>surveys </a:t>
                      </a:r>
                      <a:r>
                        <a:rPr lang="en-US" sz="1800" dirty="0" smtClean="0">
                          <a:latin typeface="Times New Roman"/>
                          <a:ea typeface="Calibri"/>
                        </a:rPr>
                        <a:t>.</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850">
                <a:tc>
                  <a:txBody>
                    <a:bodyPr/>
                    <a:lstStyle/>
                    <a:p>
                      <a:pPr marL="0" marR="0">
                        <a:spcBef>
                          <a:spcPts val="0"/>
                        </a:spcBef>
                        <a:spcAft>
                          <a:spcPts val="0"/>
                        </a:spcAft>
                      </a:pPr>
                      <a:r>
                        <a:rPr lang="en-US" sz="1800" dirty="0">
                          <a:latin typeface="Times New Roman"/>
                          <a:ea typeface="Calibri"/>
                        </a:rPr>
                        <a:t>Results inform community discussions about next steps and future directions</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Indeed the community may be very active in the interpretation of what has been obtained</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Based on the premise that the community is an active </a:t>
                      </a:r>
                      <a:r>
                        <a:rPr lang="en-US" sz="1800" dirty="0" smtClean="0">
                          <a:latin typeface="Times New Roman"/>
                          <a:ea typeface="Calibri"/>
                        </a:rPr>
                        <a:t>or the decision-maker</a:t>
                      </a:r>
                      <a:r>
                        <a:rPr lang="en-US" sz="1800" dirty="0">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Calibri"/>
                        </a:rPr>
                        <a:t>Use of results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Calibri"/>
                        </a:rPr>
                        <a:t>Results lead to identifying the biggest and most important needs (discrepancies) which </a:t>
                      </a:r>
                      <a:r>
                        <a:rPr lang="en-US" sz="1800" dirty="0" smtClean="0">
                          <a:latin typeface="Times New Roman"/>
                          <a:ea typeface="Calibri"/>
                        </a:rPr>
                        <a:t>are </a:t>
                      </a:r>
                      <a:r>
                        <a:rPr lang="en-US" sz="1800" dirty="0">
                          <a:latin typeface="Times New Roman"/>
                          <a:ea typeface="Calibri"/>
                        </a:rPr>
                        <a:t>prioritized and causally analyzed as to what activities or programs would be undertaken to rectify them</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In NA, the needs assessor or the needs assessment committee would usually do the above steps</a:t>
                      </a:r>
                      <a:r>
                        <a:rPr lang="en-US" sz="1800" dirty="0" smtClean="0">
                          <a:latin typeface="Times New Roman"/>
                          <a:ea typeface="Calibri"/>
                        </a:rPr>
                        <a:t>.</a:t>
                      </a:r>
                    </a:p>
                    <a:p>
                      <a:pPr marL="0" marR="0">
                        <a:spcBef>
                          <a:spcPts val="0"/>
                        </a:spcBef>
                        <a:spcAft>
                          <a:spcPts val="0"/>
                        </a:spcAft>
                      </a:pPr>
                      <a:endParaRPr lang="en-US" sz="1800" dirty="0">
                        <a:latin typeface="Times New Roman"/>
                        <a:ea typeface="Calibri"/>
                      </a:endParaRPr>
                    </a:p>
                    <a:p>
                      <a:pPr marL="0" marR="0">
                        <a:spcBef>
                          <a:spcPts val="0"/>
                        </a:spcBef>
                        <a:spcAft>
                          <a:spcPts val="0"/>
                        </a:spcAft>
                      </a:pPr>
                      <a:r>
                        <a:rPr lang="en-US" sz="1800" dirty="0">
                          <a:latin typeface="Times New Roman"/>
                          <a:ea typeface="Calibri"/>
                        </a:rPr>
                        <a:t>Less broad group participation is apparent most of the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992636"/>
              </p:ext>
            </p:extLst>
          </p:nvPr>
        </p:nvGraphicFramePr>
        <p:xfrm>
          <a:off x="381000" y="381000"/>
          <a:ext cx="8343900" cy="6096000"/>
        </p:xfrm>
        <a:graphic>
          <a:graphicData uri="http://schemas.openxmlformats.org/drawingml/2006/table">
            <a:tbl>
              <a:tblPr/>
              <a:tblGrid>
                <a:gridCol w="3230909"/>
                <a:gridCol w="1646822"/>
                <a:gridCol w="3466169"/>
              </a:tblGrid>
              <a:tr h="3389870">
                <a:tc>
                  <a:txBody>
                    <a:bodyPr/>
                    <a:lstStyle/>
                    <a:p>
                      <a:pPr marL="0" marR="0">
                        <a:spcBef>
                          <a:spcPts val="0"/>
                        </a:spcBef>
                        <a:spcAft>
                          <a:spcPts val="0"/>
                        </a:spcAft>
                      </a:pPr>
                      <a:r>
                        <a:rPr lang="en-US" sz="1600" dirty="0">
                          <a:latin typeface="Times New Roman"/>
                          <a:ea typeface="Calibri"/>
                        </a:rPr>
                        <a:t>Time depends on what has been learned and </a:t>
                      </a:r>
                      <a:r>
                        <a:rPr lang="en-US" sz="1600" dirty="0" smtClean="0">
                          <a:latin typeface="Times New Roman"/>
                          <a:ea typeface="Calibri"/>
                        </a:rPr>
                        <a:t>size </a:t>
                      </a:r>
                      <a:r>
                        <a:rPr lang="en-US" sz="1600" dirty="0">
                          <a:latin typeface="Times New Roman"/>
                          <a:ea typeface="Calibri"/>
                        </a:rPr>
                        <a:t>of future efforts to be undertaken</a:t>
                      </a:r>
                      <a:r>
                        <a:rPr lang="en-US" sz="1600" dirty="0" smtClean="0">
                          <a:latin typeface="Times New Roman"/>
                          <a:ea typeface="Calibri"/>
                        </a:rPr>
                        <a:t>.</a:t>
                      </a: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smtClean="0">
                          <a:latin typeface="Times New Roman"/>
                          <a:ea typeface="Calibri"/>
                        </a:rPr>
                        <a:t>Since this will take </a:t>
                      </a:r>
                      <a:r>
                        <a:rPr lang="en-US" sz="1600" dirty="0">
                          <a:latin typeface="Times New Roman"/>
                          <a:ea typeface="Calibri"/>
                        </a:rPr>
                        <a:t>cooperation and collaboration across community groups it is assumed that this will require more time than NA</a:t>
                      </a:r>
                      <a:r>
                        <a:rPr lang="en-US" sz="1600" dirty="0" smtClean="0">
                          <a:latin typeface="Times New Roman"/>
                          <a:ea typeface="Calibri"/>
                        </a:rPr>
                        <a:t>.</a:t>
                      </a: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smtClean="0">
                          <a:latin typeface="Times New Roman"/>
                          <a:ea typeface="Calibri"/>
                        </a:rPr>
                        <a:t>Time is also related </a:t>
                      </a:r>
                      <a:r>
                        <a:rPr lang="en-US" sz="1600" dirty="0">
                          <a:latin typeface="Times New Roman"/>
                          <a:ea typeface="Calibri"/>
                        </a:rPr>
                        <a:t>to whether or not the community has engaged in similar efforts previously so the learning curve is not as steep.</a:t>
                      </a: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Times New Roman"/>
                          <a:ea typeface="Calibri"/>
                        </a:rPr>
                        <a:t>Time frame for the endeavor with the understanding that time is </a:t>
                      </a:r>
                      <a:r>
                        <a:rPr lang="en-US" sz="1600" b="1" dirty="0" smtClean="0">
                          <a:latin typeface="Times New Roman"/>
                          <a:ea typeface="Calibri"/>
                        </a:rPr>
                        <a:t> </a:t>
                      </a:r>
                      <a:r>
                        <a:rPr lang="en-US" sz="1600" b="1" dirty="0">
                          <a:latin typeface="Times New Roman"/>
                          <a:ea typeface="Calibri"/>
                        </a:rPr>
                        <a:t>related to the specific context and issues of concern</a:t>
                      </a: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Calibri"/>
                        </a:rPr>
                        <a:t>For smaller or less severe needs the estimate to complete the three phases of NA would be perhaps 3 months not including implementation of solutions. </a:t>
                      </a:r>
                      <a:endParaRPr lang="en-US" sz="1600" dirty="0" smtClean="0">
                        <a:latin typeface="Times New Roman"/>
                        <a:ea typeface="Calibri"/>
                      </a:endParaRP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smtClean="0">
                          <a:latin typeface="Times New Roman"/>
                          <a:ea typeface="Calibri"/>
                        </a:rPr>
                        <a:t>For more major </a:t>
                      </a:r>
                      <a:r>
                        <a:rPr lang="en-US" sz="1600" dirty="0" err="1" smtClean="0">
                          <a:latin typeface="Times New Roman"/>
                          <a:ea typeface="Calibri"/>
                        </a:rPr>
                        <a:t>eeds</a:t>
                      </a:r>
                      <a:r>
                        <a:rPr lang="en-US" sz="1600" dirty="0" smtClean="0">
                          <a:latin typeface="Times New Roman"/>
                          <a:ea typeface="Calibri"/>
                        </a:rPr>
                        <a:t> </a:t>
                      </a:r>
                      <a:r>
                        <a:rPr lang="en-US" sz="1600" dirty="0">
                          <a:latin typeface="Times New Roman"/>
                          <a:ea typeface="Calibri"/>
                        </a:rPr>
                        <a:t>the time </a:t>
                      </a:r>
                      <a:r>
                        <a:rPr lang="en-US" sz="1600" dirty="0" smtClean="0">
                          <a:latin typeface="Times New Roman"/>
                          <a:ea typeface="Calibri"/>
                        </a:rPr>
                        <a:t>would </a:t>
                      </a:r>
                      <a:r>
                        <a:rPr lang="en-US" sz="1600" dirty="0">
                          <a:latin typeface="Times New Roman"/>
                          <a:ea typeface="Calibri"/>
                        </a:rPr>
                        <a:t>be </a:t>
                      </a:r>
                      <a:r>
                        <a:rPr lang="en-US" sz="1600" dirty="0" smtClean="0">
                          <a:latin typeface="Times New Roman"/>
                          <a:ea typeface="Calibri"/>
                        </a:rPr>
                        <a:t>longer </a:t>
                      </a:r>
                      <a:r>
                        <a:rPr lang="en-US" sz="1600" dirty="0">
                          <a:latin typeface="Times New Roman"/>
                          <a:ea typeface="Calibri"/>
                        </a:rPr>
                        <a:t>and if cooperation or collaboration across groups is required </a:t>
                      </a:r>
                      <a:r>
                        <a:rPr lang="en-US" sz="1600" dirty="0" smtClean="0">
                          <a:latin typeface="Times New Roman"/>
                          <a:ea typeface="Calibri"/>
                        </a:rPr>
                        <a:t>for resolution of needs, time </a:t>
                      </a:r>
                      <a:r>
                        <a:rPr lang="en-US" sz="1600" dirty="0">
                          <a:latin typeface="Times New Roman"/>
                          <a:ea typeface="Calibri"/>
                        </a:rPr>
                        <a:t>demands would </a:t>
                      </a:r>
                      <a:r>
                        <a:rPr lang="en-US" sz="1600" dirty="0" smtClean="0">
                          <a:latin typeface="Times New Roman"/>
                          <a:ea typeface="Calibri"/>
                        </a:rPr>
                        <a:t>escalate.</a:t>
                      </a: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smtClean="0">
                          <a:latin typeface="Times New Roman"/>
                          <a:ea typeface="Calibri"/>
                        </a:rPr>
                        <a:t>Communities </a:t>
                      </a:r>
                      <a:r>
                        <a:rPr lang="en-US" sz="1600" dirty="0">
                          <a:latin typeface="Times New Roman"/>
                          <a:ea typeface="Calibri"/>
                        </a:rPr>
                        <a:t>have different degrees of readiness for NA and </a:t>
                      </a:r>
                      <a:r>
                        <a:rPr lang="en-US" sz="1600" dirty="0" smtClean="0">
                          <a:latin typeface="Times New Roman"/>
                          <a:ea typeface="Calibri"/>
                        </a:rPr>
                        <a:t>that will affect </a:t>
                      </a:r>
                      <a:r>
                        <a:rPr lang="en-US" sz="1600" dirty="0">
                          <a:latin typeface="Times New Roman"/>
                          <a:ea typeface="Calibri"/>
                        </a:rPr>
                        <a:t>time </a:t>
                      </a:r>
                      <a:r>
                        <a:rPr lang="en-US" sz="1600" dirty="0" smtClean="0">
                          <a:latin typeface="Times New Roman"/>
                          <a:ea typeface="Calibri"/>
                        </a:rPr>
                        <a:t>requirements.</a:t>
                      </a:r>
                      <a:endParaRPr lang="en-US" sz="1600" dirty="0">
                        <a:latin typeface="Times New Roman"/>
                        <a:ea typeface="Calibri"/>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040">
                <a:tc>
                  <a:txBody>
                    <a:bodyPr/>
                    <a:lstStyle/>
                    <a:p>
                      <a:pPr marL="0" marR="0">
                        <a:spcBef>
                          <a:spcPts val="0"/>
                        </a:spcBef>
                        <a:spcAft>
                          <a:spcPts val="0"/>
                        </a:spcAft>
                      </a:pPr>
                      <a:r>
                        <a:rPr lang="en-US" sz="1600" dirty="0" smtClean="0">
                          <a:latin typeface="Times New Roman"/>
                          <a:ea typeface="Calibri"/>
                        </a:rPr>
                        <a:t>In </a:t>
                      </a:r>
                      <a:r>
                        <a:rPr lang="en-US" sz="1600" dirty="0">
                          <a:latin typeface="Times New Roman"/>
                          <a:ea typeface="Calibri"/>
                        </a:rPr>
                        <a:t>building and enhancing communities, cooperation and collaboration is essential</a:t>
                      </a:r>
                      <a:r>
                        <a:rPr lang="en-US" sz="1600" dirty="0" smtClean="0">
                          <a:latin typeface="Times New Roman"/>
                          <a:ea typeface="Calibri"/>
                        </a:rPr>
                        <a:t>.</a:t>
                      </a: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smtClean="0">
                          <a:latin typeface="Times New Roman"/>
                          <a:ea typeface="Calibri"/>
                        </a:rPr>
                        <a:t>Collaboration </a:t>
                      </a:r>
                      <a:r>
                        <a:rPr lang="en-US" sz="1600" dirty="0">
                          <a:latin typeface="Times New Roman"/>
                          <a:ea typeface="Calibri"/>
                        </a:rPr>
                        <a:t>(shared vision, input, and decision making) </a:t>
                      </a:r>
                      <a:r>
                        <a:rPr lang="en-US" sz="1600" dirty="0" smtClean="0">
                          <a:latin typeface="Times New Roman"/>
                          <a:ea typeface="Calibri"/>
                        </a:rPr>
                        <a:t>is more </a:t>
                      </a:r>
                      <a:r>
                        <a:rPr lang="en-US" sz="1600" dirty="0">
                          <a:latin typeface="Times New Roman"/>
                          <a:ea typeface="Calibri"/>
                        </a:rPr>
                        <a:t>intense than cooperation and </a:t>
                      </a:r>
                      <a:r>
                        <a:rPr lang="en-US" sz="1600" dirty="0" smtClean="0">
                          <a:latin typeface="Times New Roman"/>
                          <a:ea typeface="Calibri"/>
                        </a:rPr>
                        <a:t>requires give </a:t>
                      </a:r>
                      <a:r>
                        <a:rPr lang="en-US" sz="1600" dirty="0">
                          <a:latin typeface="Times New Roman"/>
                          <a:ea typeface="Calibri"/>
                        </a:rPr>
                        <a:t>and take on the part of community organizations and </a:t>
                      </a:r>
                      <a:r>
                        <a:rPr lang="en-US" sz="1600" dirty="0" smtClean="0">
                          <a:latin typeface="Times New Roman"/>
                          <a:ea typeface="Calibri"/>
                        </a:rPr>
                        <a:t>groups </a:t>
                      </a:r>
                    </a:p>
                    <a:p>
                      <a:pPr marL="0" marR="0">
                        <a:spcBef>
                          <a:spcPts val="0"/>
                        </a:spcBef>
                        <a:spcAft>
                          <a:spcPts val="0"/>
                        </a:spcAft>
                      </a:pPr>
                      <a:endParaRPr lang="en-US" sz="1600" dirty="0" smtClean="0">
                        <a:latin typeface="Times New Roman"/>
                        <a:ea typeface="Calibri"/>
                      </a:endParaRPr>
                    </a:p>
                    <a:p>
                      <a:pPr marL="0" marR="0">
                        <a:spcBef>
                          <a:spcPts val="0"/>
                        </a:spcBef>
                        <a:spcAft>
                          <a:spcPts val="0"/>
                        </a:spcAft>
                      </a:pPr>
                      <a:r>
                        <a:rPr lang="en-US" sz="1600" dirty="0" smtClean="0">
                          <a:latin typeface="Times New Roman"/>
                          <a:ea typeface="Calibri"/>
                        </a:rPr>
                        <a:t>Issues of turf.</a:t>
                      </a:r>
                      <a:endParaRPr lang="en-US" sz="1600" dirty="0">
                        <a:latin typeface="Times New Roman"/>
                        <a:ea typeface="Calibri"/>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Times New Roman"/>
                          <a:ea typeface="Calibri"/>
                        </a:rPr>
                        <a:t>Role of collaboration and/or cooperation required for activities to be successful</a:t>
                      </a: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Calibri"/>
                        </a:rPr>
                        <a:t>There are </a:t>
                      </a:r>
                      <a:r>
                        <a:rPr lang="en-US" sz="1600" dirty="0" smtClean="0">
                          <a:latin typeface="Times New Roman"/>
                          <a:ea typeface="Calibri"/>
                        </a:rPr>
                        <a:t>cooperative </a:t>
                      </a:r>
                      <a:r>
                        <a:rPr lang="en-US" sz="1600" dirty="0">
                          <a:latin typeface="Times New Roman"/>
                          <a:ea typeface="Calibri"/>
                        </a:rPr>
                        <a:t>and collaborative needs assessments and where </a:t>
                      </a:r>
                      <a:r>
                        <a:rPr lang="en-US" sz="1600" dirty="0" smtClean="0">
                          <a:latin typeface="Times New Roman"/>
                          <a:ea typeface="Calibri"/>
                        </a:rPr>
                        <a:t>they are </a:t>
                      </a:r>
                      <a:r>
                        <a:rPr lang="en-US" sz="1600" dirty="0">
                          <a:latin typeface="Times New Roman"/>
                          <a:ea typeface="Calibri"/>
                        </a:rPr>
                        <a:t>being undertaken there is a great deal of overlap with A/CB</a:t>
                      </a:r>
                      <a:r>
                        <a:rPr lang="en-US" sz="1600" dirty="0" smtClean="0">
                          <a:latin typeface="Times New Roman"/>
                          <a:ea typeface="Calibri"/>
                        </a:rPr>
                        <a:t>.</a:t>
                      </a:r>
                    </a:p>
                    <a:p>
                      <a:pPr marL="0" marR="0">
                        <a:spcBef>
                          <a:spcPts val="0"/>
                        </a:spcBef>
                        <a:spcAft>
                          <a:spcPts val="0"/>
                        </a:spcAft>
                      </a:pPr>
                      <a:endParaRPr lang="en-US" sz="1600" dirty="0">
                        <a:latin typeface="Times New Roman"/>
                        <a:ea typeface="Calibri"/>
                      </a:endParaRPr>
                    </a:p>
                    <a:p>
                      <a:pPr marL="0" marR="0">
                        <a:spcBef>
                          <a:spcPts val="0"/>
                        </a:spcBef>
                        <a:spcAft>
                          <a:spcPts val="0"/>
                        </a:spcAft>
                      </a:pPr>
                      <a:r>
                        <a:rPr lang="en-US" sz="1600" dirty="0">
                          <a:latin typeface="Times New Roman"/>
                          <a:ea typeface="Calibri"/>
                        </a:rPr>
                        <a:t>Indeed, the two sides of the ledger might be closer together than when they are compared on philosophical grounds</a:t>
                      </a:r>
                      <a:r>
                        <a:rPr lang="en-US" sz="1600" dirty="0" smtClean="0">
                          <a:latin typeface="Times New Roman"/>
                          <a:ea typeface="Calibri"/>
                        </a:rPr>
                        <a:t>.</a:t>
                      </a:r>
                    </a:p>
                    <a:p>
                      <a:pPr marL="0" marR="0">
                        <a:spcBef>
                          <a:spcPts val="0"/>
                        </a:spcBef>
                        <a:spcAft>
                          <a:spcPts val="0"/>
                        </a:spcAft>
                      </a:pPr>
                      <a:endParaRPr lang="en-US" sz="1600" dirty="0" smtClean="0">
                        <a:latin typeface="Times New Roman"/>
                        <a:ea typeface="Calibri"/>
                      </a:endParaRPr>
                    </a:p>
                    <a:p>
                      <a:pPr marL="0" marR="0">
                        <a:spcBef>
                          <a:spcPts val="0"/>
                        </a:spcBef>
                        <a:spcAft>
                          <a:spcPts val="0"/>
                        </a:spcAft>
                      </a:pPr>
                      <a:r>
                        <a:rPr lang="en-US" sz="1600" dirty="0" smtClean="0">
                          <a:latin typeface="Times New Roman"/>
                          <a:ea typeface="Calibri"/>
                        </a:rPr>
                        <a:t>Issues of turf</a:t>
                      </a:r>
                      <a:endParaRPr lang="en-US" sz="1600" dirty="0">
                        <a:latin typeface="Times New Roman"/>
                        <a:ea typeface="Calibri"/>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42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rgbClr val="0070C0"/>
                </a:solidFill>
              </a:rPr>
              <a:t>Toward a Hybrid Framework</a:t>
            </a:r>
            <a:endParaRPr lang="en-US" sz="3200" b="1" dirty="0">
              <a:solidFill>
                <a:srgbClr val="0070C0"/>
              </a:solidFill>
            </a:endParaRPr>
          </a:p>
        </p:txBody>
      </p:sp>
      <p:sp>
        <p:nvSpPr>
          <p:cNvPr id="5" name="Content Placeholder 2"/>
          <p:cNvSpPr>
            <a:spLocks noGrp="1"/>
          </p:cNvSpPr>
          <p:nvPr/>
        </p:nvSpPr>
        <p:spPr>
          <a:xfrm>
            <a:off x="381000" y="1371600"/>
            <a:ext cx="4267200" cy="5334000"/>
          </a:xfrm>
          <a:prstGeom prst="rect">
            <a:avLst/>
          </a:prstGeom>
        </p:spPr>
        <p:txBody>
          <a:bodyPr vert="horz" rtlCol="0">
            <a:normAutofit fontScale="92500" lnSpcReduction="10000"/>
          </a:bodyPr>
          <a:lstStyle/>
          <a:p>
            <a:pPr>
              <a:spcBef>
                <a:spcPts val="670"/>
              </a:spcBef>
              <a:spcAft>
                <a:spcPts val="0"/>
              </a:spcAft>
            </a:pPr>
            <a:r>
              <a:rPr lang="en-US" sz="2800" kern="1200" dirty="0">
                <a:solidFill>
                  <a:srgbClr val="000000"/>
                </a:solidFill>
                <a:effectLst/>
                <a:latin typeface="Calibri"/>
                <a:ea typeface="新細明體"/>
                <a:cs typeface="Times New Roman"/>
              </a:rPr>
              <a:t>1. Scope out the context</a:t>
            </a:r>
            <a:endParaRPr lang="zh-TW" sz="1200" dirty="0">
              <a:effectLst/>
              <a:latin typeface="新細明體"/>
              <a:cs typeface="新細明體"/>
            </a:endParaRPr>
          </a:p>
          <a:p>
            <a:pPr marL="359410" indent="-359410">
              <a:spcBef>
                <a:spcPts val="670"/>
              </a:spcBef>
              <a:spcAft>
                <a:spcPts val="0"/>
              </a:spcAft>
            </a:pPr>
            <a:r>
              <a:rPr lang="en-US" sz="2800" kern="1200" dirty="0">
                <a:solidFill>
                  <a:srgbClr val="000000"/>
                </a:solidFill>
                <a:effectLst/>
                <a:latin typeface="Calibri"/>
                <a:ea typeface="新細明體"/>
                <a:cs typeface="Times New Roman"/>
              </a:rPr>
              <a:t>2. Decide on what actions         should be taken (NA, A/CB, or Hybrid)</a:t>
            </a:r>
            <a:endParaRPr lang="zh-TW" sz="1200" dirty="0">
              <a:effectLst/>
              <a:latin typeface="新細明體"/>
              <a:cs typeface="新細明體"/>
            </a:endParaRPr>
          </a:p>
          <a:p>
            <a:pPr marL="359410" indent="-359410">
              <a:spcBef>
                <a:spcPts val="670"/>
              </a:spcBef>
              <a:spcAft>
                <a:spcPts val="0"/>
              </a:spcAft>
            </a:pPr>
            <a:r>
              <a:rPr lang="en-US" sz="2800" kern="1200" dirty="0">
                <a:solidFill>
                  <a:srgbClr val="000000"/>
                </a:solidFill>
                <a:effectLst/>
                <a:latin typeface="Calibri"/>
                <a:ea typeface="新細明體"/>
                <a:cs typeface="Times New Roman"/>
              </a:rPr>
              <a:t>3. Form two working subcommittees</a:t>
            </a:r>
            <a:endParaRPr lang="zh-TW" sz="1200" dirty="0">
              <a:effectLst/>
              <a:latin typeface="新細明體"/>
              <a:cs typeface="新細明體"/>
            </a:endParaRPr>
          </a:p>
          <a:p>
            <a:pPr marL="359410" indent="-359410">
              <a:spcBef>
                <a:spcPts val="670"/>
              </a:spcBef>
              <a:spcAft>
                <a:spcPts val="0"/>
              </a:spcAft>
            </a:pPr>
            <a:r>
              <a:rPr lang="en-US" sz="2800" kern="1200" dirty="0">
                <a:solidFill>
                  <a:srgbClr val="000000"/>
                </a:solidFill>
                <a:effectLst/>
                <a:latin typeface="Calibri"/>
                <a:ea typeface="新細明體"/>
                <a:cs typeface="Times New Roman"/>
              </a:rPr>
              <a:t>4. Subcommittees do their job and array findings</a:t>
            </a:r>
            <a:endParaRPr lang="zh-TW" sz="1200" dirty="0">
              <a:effectLst/>
              <a:latin typeface="新細明體"/>
              <a:cs typeface="新細明體"/>
            </a:endParaRPr>
          </a:p>
          <a:p>
            <a:pPr marL="359410" indent="-359410">
              <a:spcBef>
                <a:spcPts val="670"/>
              </a:spcBef>
              <a:spcAft>
                <a:spcPts val="0"/>
              </a:spcAft>
            </a:pPr>
            <a:r>
              <a:rPr lang="en-US" sz="2800" kern="1200" dirty="0">
                <a:solidFill>
                  <a:srgbClr val="000000"/>
                </a:solidFill>
                <a:effectLst/>
                <a:latin typeface="Calibri"/>
                <a:ea typeface="新細明體"/>
                <a:cs typeface="Times New Roman"/>
              </a:rPr>
              <a:t>5. Entire group reviews what is </a:t>
            </a:r>
            <a:r>
              <a:rPr lang="en-US" sz="2800" kern="1200" dirty="0" smtClean="0">
                <a:solidFill>
                  <a:srgbClr val="000000"/>
                </a:solidFill>
                <a:effectLst/>
                <a:latin typeface="Calibri"/>
                <a:ea typeface="新細明體"/>
                <a:cs typeface="Times New Roman"/>
              </a:rPr>
              <a:t>found</a:t>
            </a:r>
            <a:endParaRPr lang="en-US" sz="1200" dirty="0">
              <a:latin typeface="新細明體"/>
              <a:cs typeface="Times New Roman"/>
            </a:endParaRPr>
          </a:p>
          <a:p>
            <a:pPr marL="359410" indent="-359410">
              <a:spcBef>
                <a:spcPts val="670"/>
              </a:spcBef>
              <a:spcAft>
                <a:spcPts val="0"/>
              </a:spcAft>
            </a:pPr>
            <a:r>
              <a:rPr lang="en-US" sz="2800" kern="1200" dirty="0" smtClean="0">
                <a:solidFill>
                  <a:srgbClr val="000000"/>
                </a:solidFill>
                <a:effectLst/>
                <a:latin typeface="Calibri"/>
                <a:ea typeface="新細明體"/>
                <a:cs typeface="Times New Roman"/>
              </a:rPr>
              <a:t>6</a:t>
            </a:r>
            <a:r>
              <a:rPr lang="en-US" sz="2800" kern="1200" dirty="0">
                <a:solidFill>
                  <a:srgbClr val="000000"/>
                </a:solidFill>
                <a:effectLst/>
                <a:latin typeface="Calibri"/>
                <a:ea typeface="新細明體"/>
                <a:cs typeface="Times New Roman"/>
              </a:rPr>
              <a:t>. Develop a strategy for improvement based on needs and assets</a:t>
            </a:r>
            <a:endParaRPr lang="zh-TW" sz="1200" dirty="0">
              <a:effectLst/>
              <a:latin typeface="新細明體"/>
              <a:cs typeface="新細明體"/>
            </a:endParaRPr>
          </a:p>
        </p:txBody>
      </p:sp>
      <p:sp>
        <p:nvSpPr>
          <p:cNvPr id="9" name="Content Placeholder 3"/>
          <p:cNvSpPr>
            <a:spLocks noGrp="1"/>
          </p:cNvSpPr>
          <p:nvPr/>
        </p:nvSpPr>
        <p:spPr>
          <a:xfrm>
            <a:off x="4876800" y="1295400"/>
            <a:ext cx="4038600" cy="4830445"/>
          </a:xfrm>
          <a:prstGeom prst="rect">
            <a:avLst/>
          </a:prstGeom>
        </p:spPr>
        <p:txBody>
          <a:bodyPr vert="horz" rtlCol="0">
            <a:normAutofit/>
          </a:bodyPr>
          <a:lstStyle/>
          <a:p>
            <a:pPr marL="359410" indent="-359410">
              <a:spcBef>
                <a:spcPts val="670"/>
              </a:spcBef>
              <a:spcAft>
                <a:spcPts val="0"/>
              </a:spcAft>
            </a:pPr>
            <a:r>
              <a:rPr lang="en-US" sz="2800" kern="1200" dirty="0">
                <a:solidFill>
                  <a:srgbClr val="000000"/>
                </a:solidFill>
                <a:effectLst/>
                <a:latin typeface="Calibri"/>
                <a:ea typeface="新細明體"/>
                <a:cs typeface="Times New Roman"/>
              </a:rPr>
              <a:t>7. Implement plans –monitor and evaluate</a:t>
            </a:r>
            <a:endParaRPr lang="zh-TW" sz="1200" dirty="0">
              <a:effectLst/>
              <a:latin typeface="新細明體"/>
              <a:cs typeface="新細明體"/>
            </a:endParaRPr>
          </a:p>
          <a:p>
            <a:pPr marL="359410" indent="-359410">
              <a:spcBef>
                <a:spcPts val="670"/>
              </a:spcBef>
              <a:spcAft>
                <a:spcPts val="0"/>
              </a:spcAft>
            </a:pPr>
            <a:r>
              <a:rPr lang="en-US" sz="2800" kern="1200" dirty="0">
                <a:solidFill>
                  <a:srgbClr val="000000"/>
                </a:solidFill>
                <a:effectLst/>
                <a:latin typeface="Calibri"/>
                <a:ea typeface="新細明體"/>
                <a:cs typeface="Times New Roman"/>
              </a:rPr>
              <a:t>8. Recycle back to earlier steps</a:t>
            </a:r>
            <a:endParaRPr lang="zh-TW" sz="1200" dirty="0">
              <a:effectLst/>
              <a:latin typeface="新細明體"/>
              <a:cs typeface="新細明體"/>
            </a:endParaRPr>
          </a:p>
          <a:p>
            <a:pPr marL="511810" indent="-511810">
              <a:spcBef>
                <a:spcPts val="670"/>
              </a:spcBef>
              <a:spcAft>
                <a:spcPts val="0"/>
              </a:spcAft>
            </a:pPr>
            <a:endParaRPr lang="en-US" sz="2800" dirty="0">
              <a:solidFill>
                <a:srgbClr val="000000"/>
              </a:solidFill>
              <a:latin typeface="Calibri"/>
              <a:ea typeface="新細明體"/>
              <a:cs typeface="Times New Roman"/>
            </a:endParaRPr>
          </a:p>
          <a:p>
            <a:pPr marL="511810" indent="-511810">
              <a:spcBef>
                <a:spcPts val="670"/>
              </a:spcBef>
              <a:spcAft>
                <a:spcPts val="0"/>
              </a:spcAft>
            </a:pPr>
            <a:r>
              <a:rPr lang="en-US" sz="2800" kern="1200" dirty="0" smtClean="0">
                <a:solidFill>
                  <a:srgbClr val="000000"/>
                </a:solidFill>
                <a:effectLst/>
                <a:latin typeface="Calibri"/>
                <a:ea typeface="新細明體"/>
                <a:cs typeface="Times New Roman"/>
              </a:rPr>
              <a:t>Draft </a:t>
            </a:r>
            <a:r>
              <a:rPr lang="en-US" sz="2800" kern="1200" dirty="0">
                <a:solidFill>
                  <a:srgbClr val="000000"/>
                </a:solidFill>
                <a:effectLst/>
                <a:latin typeface="Calibri"/>
                <a:ea typeface="新細明體"/>
                <a:cs typeface="Times New Roman"/>
              </a:rPr>
              <a:t>framework for new book but one that is hopefully useable </a:t>
            </a:r>
            <a:endParaRPr lang="zh-TW" sz="1200" dirty="0">
              <a:effectLst/>
              <a:latin typeface="新細明體"/>
              <a:cs typeface="新細明體"/>
            </a:endParaRPr>
          </a:p>
          <a:p>
            <a:pPr marL="511810" indent="-511810">
              <a:spcBef>
                <a:spcPts val="670"/>
              </a:spcBef>
              <a:spcAft>
                <a:spcPts val="0"/>
              </a:spcAft>
            </a:pPr>
            <a:endParaRPr lang="en-US" sz="2800" kern="1200" dirty="0" smtClean="0">
              <a:solidFill>
                <a:srgbClr val="000000"/>
              </a:solidFill>
              <a:effectLst/>
              <a:latin typeface="Calibri"/>
              <a:ea typeface="新細明體"/>
              <a:cs typeface="Times New Roman"/>
            </a:endParaRPr>
          </a:p>
          <a:p>
            <a:pPr marL="511810" indent="-511810">
              <a:spcBef>
                <a:spcPts val="670"/>
              </a:spcBef>
              <a:spcAft>
                <a:spcPts val="0"/>
              </a:spcAft>
            </a:pPr>
            <a:r>
              <a:rPr lang="en-US" sz="2800" kern="1200" dirty="0" smtClean="0">
                <a:solidFill>
                  <a:srgbClr val="000000"/>
                </a:solidFill>
                <a:effectLst/>
                <a:latin typeface="Calibri"/>
                <a:ea typeface="新細明體"/>
                <a:cs typeface="Times New Roman"/>
              </a:rPr>
              <a:t>Your </a:t>
            </a:r>
            <a:r>
              <a:rPr lang="en-US" sz="2800" kern="1200" dirty="0">
                <a:solidFill>
                  <a:srgbClr val="000000"/>
                </a:solidFill>
                <a:effectLst/>
                <a:latin typeface="Calibri"/>
                <a:ea typeface="新細明體"/>
                <a:cs typeface="Times New Roman"/>
              </a:rPr>
              <a:t>thoughts and ideas?</a:t>
            </a:r>
            <a:endParaRPr lang="zh-TW" sz="1200" dirty="0">
              <a:effectLst/>
              <a:latin typeface="新細明體"/>
              <a:cs typeface="新細明體"/>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Some Issues</a:t>
            </a:r>
            <a:endParaRPr lang="en-US" sz="3200" dirty="0"/>
          </a:p>
        </p:txBody>
      </p:sp>
      <p:sp>
        <p:nvSpPr>
          <p:cNvPr id="3" name="Content Placeholder 2"/>
          <p:cNvSpPr>
            <a:spLocks noGrp="1"/>
          </p:cNvSpPr>
          <p:nvPr>
            <p:ph idx="1"/>
          </p:nvPr>
        </p:nvSpPr>
        <p:spPr>
          <a:xfrm>
            <a:off x="381000" y="1143000"/>
            <a:ext cx="8534400" cy="5410200"/>
          </a:xfrm>
        </p:spPr>
        <p:txBody>
          <a:bodyPr>
            <a:normAutofit lnSpcReduction="10000"/>
          </a:bodyPr>
          <a:lstStyle/>
          <a:p>
            <a:pPr>
              <a:lnSpc>
                <a:spcPct val="110000"/>
              </a:lnSpc>
              <a:buNone/>
            </a:pPr>
            <a:r>
              <a:rPr lang="en-US" sz="2800" b="1" dirty="0" smtClean="0"/>
              <a:t>Overall Framework</a:t>
            </a:r>
          </a:p>
          <a:p>
            <a:pPr>
              <a:lnSpc>
                <a:spcPct val="110000"/>
              </a:lnSpc>
              <a:buNone/>
            </a:pPr>
            <a:r>
              <a:rPr lang="en-US" dirty="0" smtClean="0"/>
              <a:t>	</a:t>
            </a:r>
            <a:r>
              <a:rPr lang="en-US" sz="2400" dirty="0" smtClean="0"/>
              <a:t>Can opposing positions be really combined</a:t>
            </a:r>
          </a:p>
          <a:p>
            <a:pPr>
              <a:buNone/>
            </a:pPr>
            <a:r>
              <a:rPr lang="en-US" sz="2400" dirty="0" smtClean="0"/>
              <a:t>	Are all steps necessary</a:t>
            </a:r>
          </a:p>
          <a:p>
            <a:pPr>
              <a:buNone/>
            </a:pPr>
            <a:r>
              <a:rPr lang="en-US" sz="2400" dirty="0" smtClean="0"/>
              <a:t>	Given the costs and time</a:t>
            </a:r>
          </a:p>
          <a:p>
            <a:pPr>
              <a:buNone/>
            </a:pPr>
            <a:r>
              <a:rPr lang="en-US" sz="2400" dirty="0" smtClean="0"/>
              <a:t>		Only for larger endeavors</a:t>
            </a:r>
          </a:p>
          <a:p>
            <a:pPr>
              <a:buNone/>
            </a:pPr>
            <a:r>
              <a:rPr lang="en-US" sz="2400" dirty="0" smtClean="0"/>
              <a:t>	Too much to do</a:t>
            </a:r>
          </a:p>
          <a:p>
            <a:pPr>
              <a:buNone/>
            </a:pPr>
            <a:r>
              <a:rPr lang="en-US" sz="2400" dirty="0" smtClean="0"/>
              <a:t>	Too costly</a:t>
            </a:r>
          </a:p>
          <a:p>
            <a:pPr>
              <a:buNone/>
            </a:pPr>
            <a:r>
              <a:rPr lang="en-US" sz="2800" b="1" dirty="0" smtClean="0"/>
              <a:t>Getting Going</a:t>
            </a:r>
          </a:p>
          <a:p>
            <a:pPr>
              <a:buNone/>
            </a:pPr>
            <a:r>
              <a:rPr lang="en-US" sz="2800" b="1" dirty="0" smtClean="0"/>
              <a:t>	</a:t>
            </a:r>
            <a:r>
              <a:rPr lang="en-US" sz="2800" dirty="0" smtClean="0"/>
              <a:t>How do they start – murky area</a:t>
            </a:r>
          </a:p>
          <a:p>
            <a:pPr>
              <a:buNone/>
            </a:pPr>
            <a:r>
              <a:rPr lang="en-US" sz="2800" b="1" dirty="0" smtClean="0"/>
              <a:t>	</a:t>
            </a:r>
            <a:r>
              <a:rPr lang="en-US" sz="2800" dirty="0" smtClean="0"/>
              <a:t>Who controls (internal/external/hybrid)</a:t>
            </a:r>
          </a:p>
          <a:p>
            <a:pPr>
              <a:buNone/>
            </a:pPr>
            <a:r>
              <a:rPr lang="en-US" sz="2800" b="1" dirty="0" smtClean="0"/>
              <a:t>	</a:t>
            </a:r>
            <a:r>
              <a:rPr lang="en-US" sz="2800" dirty="0" smtClean="0"/>
              <a:t>Vision (impetus)</a:t>
            </a:r>
            <a:endParaRPr lang="en-US"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sz="3200" dirty="0" smtClean="0"/>
              <a:t>Issues continued</a:t>
            </a:r>
            <a:endParaRPr lang="en-US" sz="3200"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indent="-274320">
              <a:buNone/>
            </a:pPr>
            <a:r>
              <a:rPr lang="en-US" sz="2800" b="1" dirty="0" smtClean="0"/>
              <a:t>First steps</a:t>
            </a:r>
          </a:p>
          <a:p>
            <a:pPr indent="-274320">
              <a:buNone/>
            </a:pPr>
            <a:r>
              <a:rPr lang="en-US" sz="2800" b="1" dirty="0" smtClean="0"/>
              <a:t>	</a:t>
            </a:r>
            <a:r>
              <a:rPr lang="en-US" sz="2800" dirty="0" smtClean="0"/>
              <a:t>What info is collected</a:t>
            </a:r>
          </a:p>
          <a:p>
            <a:pPr indent="-274320">
              <a:buNone/>
            </a:pPr>
            <a:r>
              <a:rPr lang="en-US" sz="2800" b="1" dirty="0" smtClean="0"/>
              <a:t>	</a:t>
            </a:r>
            <a:r>
              <a:rPr lang="en-US" sz="2800" dirty="0" smtClean="0"/>
              <a:t>Who collects it and how is it collected</a:t>
            </a:r>
          </a:p>
          <a:p>
            <a:pPr indent="-274320">
              <a:buNone/>
            </a:pPr>
            <a:r>
              <a:rPr lang="en-US" sz="2800" dirty="0" smtClean="0"/>
              <a:t>	How much info </a:t>
            </a:r>
          </a:p>
          <a:p>
            <a:pPr indent="-274320">
              <a:buNone/>
            </a:pPr>
            <a:r>
              <a:rPr lang="en-US" sz="2800" dirty="0" smtClean="0"/>
              <a:t>	Are two committees realistic</a:t>
            </a:r>
          </a:p>
          <a:p>
            <a:pPr indent="-274320">
              <a:buNone/>
            </a:pPr>
            <a:r>
              <a:rPr lang="en-US" sz="2800" dirty="0" smtClean="0"/>
              <a:t>	How is Needs/Asset data put together</a:t>
            </a:r>
          </a:p>
          <a:p>
            <a:pPr indent="-274320">
              <a:buNone/>
            </a:pPr>
            <a:r>
              <a:rPr lang="en-US" sz="2800" dirty="0" smtClean="0"/>
              <a:t>	Inside/outside the box thinking</a:t>
            </a:r>
          </a:p>
          <a:p>
            <a:pPr indent="-274320">
              <a:buNone/>
            </a:pPr>
            <a:r>
              <a:rPr lang="en-US" sz="2800" b="1" dirty="0" smtClean="0"/>
              <a:t>Developing plans and implementation</a:t>
            </a:r>
          </a:p>
          <a:p>
            <a:pPr indent="-274320">
              <a:buNone/>
            </a:pPr>
            <a:r>
              <a:rPr lang="en-US" sz="2800" b="1" dirty="0" smtClean="0"/>
              <a:t>	</a:t>
            </a:r>
            <a:r>
              <a:rPr lang="en-US" sz="2800" dirty="0" smtClean="0"/>
              <a:t>What has happened in real world</a:t>
            </a:r>
          </a:p>
          <a:p>
            <a:pPr indent="-274320">
              <a:buNone/>
            </a:pPr>
            <a:r>
              <a:rPr lang="en-US" sz="2800" b="1" dirty="0" smtClean="0"/>
              <a:t>	</a:t>
            </a:r>
            <a:r>
              <a:rPr lang="en-US" sz="2800" dirty="0" smtClean="0"/>
              <a:t>Have plans led to improvement</a:t>
            </a:r>
          </a:p>
          <a:p>
            <a:pPr indent="-274320">
              <a:buNone/>
            </a:pPr>
            <a:r>
              <a:rPr lang="en-US" sz="2800" dirty="0" smtClean="0"/>
              <a:t>		Formative and summative evaluation</a:t>
            </a:r>
          </a:p>
          <a:p>
            <a:pPr indent="-274320">
              <a:buNone/>
            </a:pPr>
            <a:endParaRPr lang="en-US" sz="28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Sampling continued</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800" b="1" dirty="0" smtClean="0"/>
              <a:t>How have long term efforts been sustained</a:t>
            </a:r>
          </a:p>
          <a:p>
            <a:pPr>
              <a:buNone/>
            </a:pPr>
            <a:endParaRPr lang="en-US" sz="2800" b="1" dirty="0" smtClean="0"/>
          </a:p>
          <a:p>
            <a:pPr>
              <a:buNone/>
            </a:pPr>
            <a:r>
              <a:rPr lang="en-US" sz="2800" b="1" dirty="0" smtClean="0"/>
              <a:t>Research possibilities</a:t>
            </a:r>
          </a:p>
          <a:p>
            <a:pPr>
              <a:buNone/>
            </a:pPr>
            <a:r>
              <a:rPr lang="en-US" sz="2800" dirty="0" smtClean="0"/>
              <a:t>	Case studies</a:t>
            </a:r>
          </a:p>
          <a:p>
            <a:pPr>
              <a:buNone/>
            </a:pPr>
            <a:r>
              <a:rPr lang="en-US" sz="2800" dirty="0" smtClean="0"/>
              <a:t>	Follow-ups</a:t>
            </a:r>
          </a:p>
          <a:p>
            <a:pPr>
              <a:buNone/>
            </a:pPr>
            <a:r>
              <a:rPr lang="en-US" sz="2800" dirty="0" smtClean="0"/>
              <a:t>	Longitudinal studies</a:t>
            </a:r>
          </a:p>
          <a:p>
            <a:pPr>
              <a:buNone/>
            </a:pPr>
            <a:r>
              <a:rPr lang="en-US" sz="2800" dirty="0" smtClean="0"/>
              <a:t>	Causal-comparative</a:t>
            </a:r>
          </a:p>
          <a:p>
            <a:pPr>
              <a:buNone/>
            </a:pPr>
            <a:r>
              <a:rPr lang="en-US" sz="2800" smtClean="0"/>
              <a:t>	Other</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Objectives</a:t>
            </a:r>
            <a:endParaRPr lang="en-US" dirty="0"/>
          </a:p>
        </p:txBody>
      </p:sp>
      <p:sp>
        <p:nvSpPr>
          <p:cNvPr id="3" name="Content Placeholder 2"/>
          <p:cNvSpPr>
            <a:spLocks noGrp="1"/>
          </p:cNvSpPr>
          <p:nvPr>
            <p:ph idx="1"/>
          </p:nvPr>
        </p:nvSpPr>
        <p:spPr>
          <a:xfrm>
            <a:off x="457200" y="1447800"/>
            <a:ext cx="8229600" cy="4953000"/>
          </a:xfrm>
        </p:spPr>
        <p:txBody>
          <a:bodyPr>
            <a:normAutofit/>
          </a:bodyPr>
          <a:lstStyle/>
          <a:p>
            <a:pPr algn="just">
              <a:buNone/>
            </a:pPr>
            <a:r>
              <a:rPr lang="en-US" dirty="0" smtClean="0"/>
              <a:t>	</a:t>
            </a:r>
            <a:r>
              <a:rPr lang="en-US" sz="2000" dirty="0" smtClean="0"/>
              <a:t>Define terms</a:t>
            </a:r>
          </a:p>
          <a:p>
            <a:pPr algn="just">
              <a:buNone/>
            </a:pPr>
            <a:r>
              <a:rPr lang="en-US" sz="2000" dirty="0" smtClean="0"/>
              <a:t>	Specify what NA and Asset/Capacity Building are</a:t>
            </a:r>
          </a:p>
          <a:p>
            <a:pPr algn="just">
              <a:buNone/>
            </a:pPr>
            <a:r>
              <a:rPr lang="en-US" sz="2000" dirty="0" smtClean="0"/>
              <a:t>	Examine the criticisms of NA</a:t>
            </a:r>
          </a:p>
          <a:p>
            <a:pPr algn="just">
              <a:buNone/>
            </a:pPr>
            <a:r>
              <a:rPr lang="en-US" sz="2000" dirty="0" smtClean="0"/>
              <a:t>	Critical comparison of the two</a:t>
            </a:r>
          </a:p>
          <a:p>
            <a:pPr algn="just">
              <a:buNone/>
            </a:pPr>
            <a:r>
              <a:rPr lang="en-US" sz="2000" dirty="0" smtClean="0"/>
              <a:t>	Thinking about a synthesis</a:t>
            </a:r>
          </a:p>
          <a:p>
            <a:pPr algn="just">
              <a:buNone/>
            </a:pPr>
            <a:r>
              <a:rPr lang="en-US" sz="2000" dirty="0" smtClean="0"/>
              <a:t>	Hands-on work on a scenario</a:t>
            </a:r>
          </a:p>
          <a:p>
            <a:pPr algn="just">
              <a:buNone/>
            </a:pPr>
            <a:r>
              <a:rPr lang="en-US" sz="2000" dirty="0" smtClean="0"/>
              <a:t>	Raise issues and engender discussion</a:t>
            </a:r>
          </a:p>
          <a:p>
            <a:pPr algn="just">
              <a:buNone/>
            </a:pPr>
            <a:endParaRPr lang="en-US" sz="2000" dirty="0" smtClean="0"/>
          </a:p>
          <a:p>
            <a:pPr algn="just">
              <a:buNone/>
            </a:pPr>
            <a:r>
              <a:rPr lang="en-US" sz="2000" dirty="0" smtClean="0"/>
              <a:t> 	Bridging the Gap between Asset/Capacity Building and Needs Assessment- Altschuld (2013, SAGE Publishing)</a:t>
            </a:r>
          </a:p>
          <a:p>
            <a:pPr algn="just">
              <a:buNone/>
            </a:pPr>
            <a:endParaRPr lang="en-US" sz="2000" dirty="0" smtClean="0"/>
          </a:p>
          <a:p>
            <a:pPr algn="just">
              <a:buNone/>
            </a:pPr>
            <a:r>
              <a:rPr lang="en-US" sz="2000" dirty="0" smtClean="0"/>
              <a:t>	Needs Assessment and Asset/Capacity Building  -  Altschuld. Hung, and Lee (2014, in process)</a:t>
            </a:r>
          </a:p>
          <a:p>
            <a:pPr algn="just">
              <a:buNone/>
            </a:pPr>
            <a:endParaRPr lang="en-US" sz="2400" dirty="0" smtClean="0"/>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537867777"/>
              </p:ext>
            </p:extLst>
          </p:nvPr>
        </p:nvGraphicFramePr>
        <p:xfrm>
          <a:off x="533400" y="263074"/>
          <a:ext cx="8077200" cy="6431280"/>
        </p:xfrm>
        <a:graphic>
          <a:graphicData uri="http://schemas.openxmlformats.org/drawingml/2006/table">
            <a:tbl>
              <a:tblPr firstRow="1" firstCol="1" bandRow="1"/>
              <a:tblGrid>
                <a:gridCol w="8077200"/>
              </a:tblGrid>
              <a:tr h="673342">
                <a:tc>
                  <a:txBody>
                    <a:bodyPr/>
                    <a:lstStyle/>
                    <a:p>
                      <a:pPr>
                        <a:lnSpc>
                          <a:spcPct val="200000"/>
                        </a:lnSpc>
                        <a:spcAft>
                          <a:spcPts val="0"/>
                        </a:spcAft>
                      </a:pPr>
                      <a:r>
                        <a:rPr lang="en-US" sz="2400" dirty="0">
                          <a:effectLst/>
                          <a:latin typeface="Times New Roman"/>
                          <a:ea typeface="新細明體"/>
                        </a:rPr>
                        <a:t>A Real Life Example of Vision</a:t>
                      </a:r>
                      <a:endParaRPr lang="zh-TW" sz="2400" dirty="0">
                        <a:effectLst/>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5563812">
                <a:tc>
                  <a:txBody>
                    <a:bodyPr/>
                    <a:lstStyle/>
                    <a:p>
                      <a:pPr>
                        <a:spcAft>
                          <a:spcPts val="0"/>
                        </a:spcAft>
                      </a:pPr>
                      <a:r>
                        <a:rPr lang="en-US" sz="2200" dirty="0">
                          <a:effectLst/>
                          <a:latin typeface="Times New Roman"/>
                          <a:ea typeface="新細明體"/>
                        </a:rPr>
                        <a:t>Recently my wife and I visited our youngest son who lives in a major western U. S, city.   He is a minor partner in a just opened neighbor bar and grill business. We went to see it and were impressed with the ambience that he and his partners created and with the fact that in several months it was doing well in patronage and recognition in the locality.  At the establishment we met one of his partners, its guiding light.  He has maintained meticulous records.</a:t>
                      </a:r>
                      <a:endParaRPr lang="zh-TW" sz="2200" dirty="0">
                        <a:effectLst/>
                        <a:latin typeface="Times New Roman"/>
                        <a:ea typeface="新細明體"/>
                      </a:endParaRPr>
                    </a:p>
                    <a:p>
                      <a:pPr>
                        <a:spcAft>
                          <a:spcPts val="0"/>
                        </a:spcAft>
                      </a:pPr>
                      <a:r>
                        <a:rPr lang="en-US" sz="2200" dirty="0">
                          <a:effectLst/>
                          <a:latin typeface="Times New Roman"/>
                          <a:ea typeface="新細明體"/>
                        </a:rPr>
                        <a:t> </a:t>
                      </a:r>
                      <a:endParaRPr lang="zh-TW" sz="2200" dirty="0">
                        <a:effectLst/>
                        <a:latin typeface="Times New Roman"/>
                        <a:ea typeface="新細明體"/>
                      </a:endParaRPr>
                    </a:p>
                    <a:p>
                      <a:pPr>
                        <a:spcAft>
                          <a:spcPts val="0"/>
                        </a:spcAft>
                      </a:pPr>
                      <a:r>
                        <a:rPr lang="en-US" sz="2200" dirty="0">
                          <a:effectLst/>
                          <a:latin typeface="Times New Roman"/>
                          <a:ea typeface="新細明體"/>
                        </a:rPr>
                        <a:t>He showed the author a photographic, chronological catalog of what the place originally looked like so that you could see its evolution and how far it has come.  The difference is striking and a testament to his vision and the sweat equity of the partners.  To put it bluntly if the matter of putting capital into the original property was based on what was there the author would not have offered any funds or backing.  The need was too large.  It was rundown (seedy) and required a lot of refurbishing and renewal.  I’m a needs assessor not an asset/capacity builder.  So what did he see!</a:t>
                      </a:r>
                      <a:endParaRPr lang="zh-TW" sz="2200" dirty="0">
                        <a:effectLst/>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956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272693746"/>
              </p:ext>
            </p:extLst>
          </p:nvPr>
        </p:nvGraphicFramePr>
        <p:xfrm>
          <a:off x="381000" y="381000"/>
          <a:ext cx="8458200" cy="5791200"/>
        </p:xfrm>
        <a:graphic>
          <a:graphicData uri="http://schemas.openxmlformats.org/drawingml/2006/table">
            <a:tbl>
              <a:tblPr firstRow="1" firstCol="1" bandRow="1"/>
              <a:tblGrid>
                <a:gridCol w="8458200"/>
              </a:tblGrid>
              <a:tr h="5715000">
                <a:tc>
                  <a:txBody>
                    <a:bodyPr/>
                    <a:lstStyle/>
                    <a:p>
                      <a:pPr>
                        <a:spcAft>
                          <a:spcPts val="0"/>
                        </a:spcAft>
                      </a:pPr>
                      <a:r>
                        <a:rPr lang="en-US" sz="2000" dirty="0">
                          <a:effectLst/>
                          <a:latin typeface="Times New Roman"/>
                          <a:ea typeface="新細明體"/>
                        </a:rPr>
                        <a:t>He is a visionary and a realistic businessman coming from a marketing background.  He had been a successful marketer for a chain of similar establishments and wanted to branch out on his own.  He saw the condition of the building and what it would take to bring it to a level where it would be a viable enterprise.  The need was apparent, he was aware of it as was discerned from our conversation.  So needs were evident in his thinking.</a:t>
                      </a:r>
                      <a:endParaRPr lang="zh-TW" sz="2000" dirty="0">
                        <a:effectLst/>
                        <a:latin typeface="Times New Roman"/>
                        <a:ea typeface="新細明體"/>
                      </a:endParaRPr>
                    </a:p>
                    <a:p>
                      <a:pPr>
                        <a:spcAft>
                          <a:spcPts val="0"/>
                        </a:spcAft>
                      </a:pPr>
                      <a:r>
                        <a:rPr lang="en-US" sz="2000" dirty="0">
                          <a:effectLst/>
                          <a:latin typeface="Times New Roman"/>
                          <a:ea typeface="新細明體"/>
                        </a:rPr>
                        <a:t> </a:t>
                      </a:r>
                      <a:endParaRPr lang="zh-TW" sz="2000" dirty="0">
                        <a:effectLst/>
                        <a:latin typeface="Times New Roman"/>
                        <a:ea typeface="新細明體"/>
                      </a:endParaRPr>
                    </a:p>
                    <a:p>
                      <a:pPr>
                        <a:spcAft>
                          <a:spcPts val="0"/>
                        </a:spcAft>
                      </a:pPr>
                      <a:r>
                        <a:rPr lang="en-US" sz="2000" dirty="0">
                          <a:effectLst/>
                          <a:latin typeface="Times New Roman"/>
                          <a:ea typeface="新細明體"/>
                        </a:rPr>
                        <a:t>But a stronger factor was a view of ‘what could be’, a vision.  It was an opportunity and something that I feel most others particularly me would not have seen.  It consisted of location and visibility (on a main street), parking beside the building, room for two outdoor patios and activities weather permitting, and some indications of how the inside of the building might be reconfigured so that a local neighborhood bar might be transformed into a meeting place with fun and games going on.  There are separate yet attached rooms so that if one wants to mingle with other patrons it is easy to do so.</a:t>
                      </a:r>
                      <a:endParaRPr lang="zh-TW" sz="2000" dirty="0">
                        <a:effectLst/>
                        <a:latin typeface="Times New Roman"/>
                        <a:ea typeface="新細明體"/>
                      </a:endParaRPr>
                    </a:p>
                    <a:p>
                      <a:pPr>
                        <a:spcAft>
                          <a:spcPts val="0"/>
                        </a:spcAft>
                      </a:pPr>
                      <a:r>
                        <a:rPr lang="en-US" sz="2000" dirty="0">
                          <a:effectLst/>
                          <a:latin typeface="Times New Roman"/>
                          <a:ea typeface="新細明體"/>
                        </a:rPr>
                        <a:t> </a:t>
                      </a:r>
                      <a:endParaRPr lang="zh-TW" sz="2000" dirty="0">
                        <a:effectLst/>
                        <a:latin typeface="Times New Roman"/>
                        <a:ea typeface="新細明體"/>
                      </a:endParaRPr>
                    </a:p>
                    <a:p>
                      <a:pPr>
                        <a:spcAft>
                          <a:spcPts val="0"/>
                        </a:spcAft>
                      </a:pPr>
                      <a:r>
                        <a:rPr lang="en-US" sz="2000" dirty="0">
                          <a:effectLst/>
                          <a:latin typeface="Times New Roman"/>
                          <a:ea typeface="新細明體"/>
                        </a:rPr>
                        <a:t>It is now a reality not a vision.  Yes, there was a discrepancy (a deficit) tempered by a vision.  Is this needs, assets, or some kind of natural merging of the two?  The latter part of the sentence is an accurate depiction of what the process was.</a:t>
                      </a:r>
                      <a:endParaRPr lang="zh-TW" sz="2000" dirty="0">
                        <a:effectLst/>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矩形 2"/>
          <p:cNvSpPr/>
          <p:nvPr/>
        </p:nvSpPr>
        <p:spPr>
          <a:xfrm>
            <a:off x="381000" y="6287869"/>
            <a:ext cx="4800600" cy="646331"/>
          </a:xfrm>
          <a:prstGeom prst="rect">
            <a:avLst/>
          </a:prstGeom>
        </p:spPr>
        <p:txBody>
          <a:bodyPr wrap="square">
            <a:spAutoFit/>
          </a:bodyPr>
          <a:lstStyle/>
          <a:p>
            <a:r>
              <a:rPr lang="en-US" altLang="zh-TW" dirty="0" err="1"/>
              <a:t>Altschuld</a:t>
            </a:r>
            <a:r>
              <a:rPr lang="en-US" altLang="zh-TW" dirty="0"/>
              <a:t> (2013, SAGE Publishing)</a:t>
            </a:r>
          </a:p>
          <a:p>
            <a:endParaRPr lang="en-US" altLang="zh-TW" dirty="0"/>
          </a:p>
        </p:txBody>
      </p:sp>
    </p:spTree>
    <p:extLst>
      <p:ext uri="{BB962C8B-B14F-4D97-AF65-F5344CB8AC3E}">
        <p14:creationId xmlns:p14="http://schemas.microsoft.com/office/powerpoint/2010/main" val="166623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1813" y="409575"/>
            <a:ext cx="7958137" cy="657225"/>
          </a:xfrm>
        </p:spPr>
        <p:txBody>
          <a:bodyPr/>
          <a:lstStyle/>
          <a:p>
            <a:pPr eaLnBrk="1" hangingPunct="1"/>
            <a:r>
              <a:rPr lang="en-US" altLang="zh-TW" sz="3600" b="1" dirty="0" smtClean="0">
                <a:solidFill>
                  <a:srgbClr val="0070C0"/>
                </a:solidFill>
                <a:latin typeface="Times New Roman" pitchFamily="18" charset="0"/>
                <a:ea typeface="新細明體" pitchFamily="18" charset="-120"/>
                <a:cs typeface="Times New Roman" pitchFamily="18" charset="0"/>
              </a:rPr>
              <a:t>Definitions</a:t>
            </a:r>
            <a:r>
              <a:rPr lang="en-US" altLang="zh-TW" sz="3600" b="1" dirty="0" smtClean="0">
                <a:latin typeface="Times New Roman" pitchFamily="18" charset="0"/>
                <a:ea typeface="新細明體" pitchFamily="18" charset="-120"/>
                <a:cs typeface="Times New Roman" pitchFamily="18" charset="0"/>
              </a:rPr>
              <a:t> </a:t>
            </a:r>
          </a:p>
        </p:txBody>
      </p:sp>
      <p:sp>
        <p:nvSpPr>
          <p:cNvPr id="10243" name="Rectangle 3"/>
          <p:cNvSpPr>
            <a:spLocks noGrp="1" noChangeArrowheads="1"/>
          </p:cNvSpPr>
          <p:nvPr>
            <p:ph idx="1"/>
          </p:nvPr>
        </p:nvSpPr>
        <p:spPr>
          <a:xfrm>
            <a:off x="533400" y="1371600"/>
            <a:ext cx="8077200" cy="5181600"/>
          </a:xfrm>
        </p:spPr>
        <p:txBody>
          <a:bodyPr/>
          <a:lstStyle/>
          <a:p>
            <a:pPr eaLnBrk="1" hangingPunct="1">
              <a:lnSpc>
                <a:spcPct val="90000"/>
              </a:lnSpc>
              <a:buFont typeface="Wingdings" pitchFamily="2" charset="2"/>
              <a:buNone/>
            </a:pPr>
            <a:r>
              <a:rPr lang="en-US" altLang="zh-TW" sz="2800" u="sng" dirty="0" smtClean="0">
                <a:latin typeface="Times New Roman" pitchFamily="18" charset="0"/>
                <a:cs typeface="Times New Roman" pitchFamily="18" charset="0"/>
              </a:rPr>
              <a:t>Need:</a:t>
            </a:r>
            <a:r>
              <a:rPr lang="en-US" altLang="zh-TW" sz="2800" dirty="0" smtClean="0">
                <a:latin typeface="Times New Roman" pitchFamily="18" charset="0"/>
                <a:cs typeface="Times New Roman" pitchFamily="18" charset="0"/>
              </a:rPr>
              <a:t> the measurable discrepancy between “what is” or the present state of affairs in regard to the group and situation of interest and the “what should be” or desired state of affairs (</a:t>
            </a:r>
            <a:r>
              <a:rPr lang="en-US" altLang="zh-TW" sz="2800" dirty="0" err="1" smtClean="0">
                <a:latin typeface="Times New Roman" pitchFamily="18" charset="0"/>
                <a:cs typeface="Times New Roman" pitchFamily="18" charset="0"/>
              </a:rPr>
              <a:t>Witkin</a:t>
            </a:r>
            <a:r>
              <a:rPr lang="en-US" altLang="zh-TW" sz="2800" dirty="0" smtClean="0">
                <a:latin typeface="Times New Roman" pitchFamily="18" charset="0"/>
                <a:cs typeface="Times New Roman" pitchFamily="18" charset="0"/>
              </a:rPr>
              <a:t> &amp; Altschuld, 1995).</a:t>
            </a:r>
          </a:p>
          <a:p>
            <a:pPr eaLnBrk="1" hangingPunct="1">
              <a:lnSpc>
                <a:spcPct val="90000"/>
              </a:lnSpc>
              <a:buFont typeface="Wingdings" pitchFamily="2" charset="2"/>
              <a:buNone/>
            </a:pPr>
            <a:endParaRPr lang="en-US" altLang="zh-TW" sz="2800" dirty="0" smtClean="0">
              <a:latin typeface="Times New Roman" pitchFamily="18" charset="0"/>
              <a:cs typeface="Times New Roman" pitchFamily="18" charset="0"/>
            </a:endParaRPr>
          </a:p>
          <a:p>
            <a:pPr>
              <a:lnSpc>
                <a:spcPct val="90000"/>
              </a:lnSpc>
              <a:buNone/>
            </a:pPr>
            <a:r>
              <a:rPr lang="en-US" altLang="zh-TW" sz="2800" u="sng" dirty="0" smtClean="0">
                <a:latin typeface="Times New Roman" pitchFamily="18" charset="0"/>
                <a:cs typeface="Times New Roman" pitchFamily="18" charset="0"/>
              </a:rPr>
              <a:t>NA</a:t>
            </a:r>
            <a:r>
              <a:rPr lang="en-US" altLang="zh-TW" sz="2800" dirty="0" smtClean="0">
                <a:latin typeface="Times New Roman" pitchFamily="18" charset="0"/>
                <a:cs typeface="Times New Roman" pitchFamily="18" charset="0"/>
              </a:rPr>
              <a:t> is a systematic set of procedures undertaken for the purpose of setting needs-based priorities and making decisions about organizational improvement and allocation of resources (</a:t>
            </a:r>
            <a:r>
              <a:rPr lang="en-US" altLang="zh-TW" sz="2800" dirty="0" err="1" smtClean="0">
                <a:latin typeface="Times New Roman" pitchFamily="18" charset="0"/>
                <a:cs typeface="Times New Roman" pitchFamily="18" charset="0"/>
              </a:rPr>
              <a:t>Witkin</a:t>
            </a:r>
            <a:r>
              <a:rPr lang="en-US" altLang="zh-TW" sz="2800" dirty="0" smtClean="0">
                <a:latin typeface="Times New Roman" pitchFamily="18" charset="0"/>
                <a:cs typeface="Times New Roman" pitchFamily="18" charset="0"/>
              </a:rPr>
              <a:t> &amp; Altschuld, 1995).</a:t>
            </a:r>
          </a:p>
          <a:p>
            <a:pPr eaLnBrk="1" hangingPunct="1">
              <a:lnSpc>
                <a:spcPct val="90000"/>
              </a:lnSpc>
              <a:buFont typeface="Wingdings" pitchFamily="2" charset="2"/>
              <a:buNone/>
            </a:pPr>
            <a:endParaRPr lang="en-US" altLang="zh-TW" sz="2800" dirty="0" smtClean="0">
              <a:latin typeface="Times New Roman" pitchFamily="18" charset="0"/>
              <a:cs typeface="Times New Roman" pitchFamily="18" charset="0"/>
            </a:endParaRPr>
          </a:p>
          <a:p>
            <a:pPr eaLnBrk="1" hangingPunct="1">
              <a:lnSpc>
                <a:spcPct val="90000"/>
              </a:lnSpc>
              <a:buFont typeface="Wingdings" pitchFamily="2" charset="2"/>
              <a:buNone/>
            </a:pPr>
            <a:endParaRPr lang="en-US" altLang="zh-TW"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3020"/>
            <a:ext cx="8851557" cy="6193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261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14334"/>
            <a:ext cx="8692978" cy="4748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文字方塊 4"/>
          <p:cNvSpPr txBox="1">
            <a:spLocks noChangeArrowheads="1"/>
          </p:cNvSpPr>
          <p:nvPr/>
        </p:nvSpPr>
        <p:spPr bwMode="auto">
          <a:xfrm>
            <a:off x="609600" y="5526088"/>
            <a:ext cx="8229600" cy="646112"/>
          </a:xfrm>
          <a:prstGeom prst="rect">
            <a:avLst/>
          </a:prstGeom>
          <a:noFill/>
          <a:ln w="9525">
            <a:noFill/>
            <a:miter lim="800000"/>
            <a:headEnd/>
            <a:tailEnd/>
          </a:ln>
        </p:spPr>
        <p:txBody>
          <a:bodyPr>
            <a:spAutoFit/>
          </a:bodyPr>
          <a:lstStyle/>
          <a:p>
            <a:r>
              <a:rPr kumimoji="0" lang="en-US" altLang="zh-TW" dirty="0" smtClean="0">
                <a:latin typeface="Constantia" pitchFamily="18" charset="0"/>
                <a:ea typeface="微軟正黑體" pitchFamily="34" charset="-120"/>
              </a:rPr>
              <a:t>From the Needs </a:t>
            </a:r>
            <a:r>
              <a:rPr kumimoji="0" lang="en-US" altLang="zh-TW" dirty="0">
                <a:latin typeface="Constantia" pitchFamily="18" charset="0"/>
                <a:ea typeface="微軟正黑體" pitchFamily="34" charset="-120"/>
              </a:rPr>
              <a:t>Assessment Kit </a:t>
            </a:r>
            <a:r>
              <a:rPr kumimoji="0" lang="el-GR" altLang="zh-TW" dirty="0">
                <a:latin typeface="Constantia" pitchFamily="18" charset="0"/>
                <a:ea typeface="標楷體" pitchFamily="65" charset="-120"/>
              </a:rPr>
              <a:t>Ι</a:t>
            </a:r>
            <a:r>
              <a:rPr kumimoji="0" lang="en-US" altLang="zh-TW" dirty="0">
                <a:latin typeface="Constantia" pitchFamily="18" charset="0"/>
                <a:ea typeface="微軟正黑體" pitchFamily="34" charset="-120"/>
              </a:rPr>
              <a:t>, by J. W. Altschuld and D. D. Kumar , </a:t>
            </a:r>
            <a:r>
              <a:rPr kumimoji="0" lang="en-US" altLang="zh-TW" dirty="0" smtClean="0">
                <a:latin typeface="Constantia" pitchFamily="18" charset="0"/>
                <a:ea typeface="微軟正黑體" pitchFamily="34" charset="-120"/>
              </a:rPr>
              <a:t>2010, </a:t>
            </a:r>
            <a:r>
              <a:rPr kumimoji="0" lang="en-US" altLang="zh-TW" dirty="0">
                <a:latin typeface="Constantia" pitchFamily="18" charset="0"/>
                <a:ea typeface="微軟正黑體" pitchFamily="34" charset="-120"/>
              </a:rPr>
              <a:t>Thousand Oaks, CA: </a:t>
            </a:r>
            <a:r>
              <a:rPr kumimoji="0" lang="en-US" altLang="zh-TW" dirty="0" smtClean="0">
                <a:latin typeface="Constantia" pitchFamily="18" charset="0"/>
                <a:ea typeface="微軟正黑體" pitchFamily="34" charset="-120"/>
              </a:rPr>
              <a:t>SAGE. </a:t>
            </a:r>
            <a:endParaRPr kumimoji="0" lang="zh-TW" altLang="en-US" dirty="0">
              <a:latin typeface="Constantia" pitchFamily="18" charset="0"/>
              <a:ea typeface="微軟正黑體" pitchFamily="34" charset="-120"/>
            </a:endParaRPr>
          </a:p>
        </p:txBody>
      </p:sp>
    </p:spTree>
    <p:extLst>
      <p:ext uri="{BB962C8B-B14F-4D97-AF65-F5344CB8AC3E}">
        <p14:creationId xmlns:p14="http://schemas.microsoft.com/office/powerpoint/2010/main" val="341253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09600" y="159603"/>
            <a:ext cx="7116885" cy="830997"/>
          </a:xfrm>
          <a:prstGeom prst="rect">
            <a:avLst/>
          </a:prstGeom>
          <a:noFill/>
          <a:ln w="9525">
            <a:noFill/>
            <a:miter lim="800000"/>
            <a:headEnd/>
            <a:tailEnd/>
          </a:ln>
        </p:spPr>
        <p:txBody>
          <a:bodyPr wrap="none" lIns="0" tIns="0" rIns="0" bIns="0" anchor="ctr">
            <a:spAutoFit/>
          </a:bodyPr>
          <a:lstStyle/>
          <a:p>
            <a:pPr eaLnBrk="1" hangingPunct="1"/>
            <a:r>
              <a:rPr lang="en-US" b="1" dirty="0">
                <a:solidFill>
                  <a:schemeClr val="tx2"/>
                </a:solidFill>
                <a:ea typeface="PMingLiU" pitchFamily="18" charset="-120"/>
                <a:cs typeface="Times New Roman" pitchFamily="18" charset="0"/>
              </a:rPr>
              <a:t>Table 1	</a:t>
            </a:r>
            <a:r>
              <a:rPr lang="en-US" b="1" dirty="0" smtClean="0">
                <a:solidFill>
                  <a:schemeClr val="tx2"/>
                </a:solidFill>
                <a:ea typeface="PMingLiU" pitchFamily="18" charset="-120"/>
                <a:cs typeface="Times New Roman" pitchFamily="18" charset="0"/>
              </a:rPr>
              <a:t>A Few Examples </a:t>
            </a:r>
            <a:r>
              <a:rPr lang="en-US" b="1" dirty="0">
                <a:solidFill>
                  <a:schemeClr val="tx2"/>
                </a:solidFill>
                <a:ea typeface="PMingLiU" pitchFamily="18" charset="-120"/>
                <a:cs typeface="Times New Roman" pitchFamily="18" charset="0"/>
              </a:rPr>
              <a:t>of  “What is,” “What should be,” and “What </a:t>
            </a:r>
            <a:endParaRPr lang="en-US" b="1" dirty="0" smtClean="0">
              <a:solidFill>
                <a:schemeClr val="tx2"/>
              </a:solidFill>
              <a:ea typeface="PMingLiU" pitchFamily="18" charset="-120"/>
              <a:cs typeface="Times New Roman" pitchFamily="18" charset="0"/>
            </a:endParaRPr>
          </a:p>
          <a:p>
            <a:pPr eaLnBrk="1" hangingPunct="1"/>
            <a:r>
              <a:rPr lang="en-US" b="1" dirty="0" smtClean="0">
                <a:solidFill>
                  <a:schemeClr val="tx2"/>
                </a:solidFill>
                <a:ea typeface="PMingLiU" pitchFamily="18" charset="-120"/>
                <a:cs typeface="Times New Roman" pitchFamily="18" charset="0"/>
              </a:rPr>
              <a:t>is </a:t>
            </a:r>
            <a:r>
              <a:rPr lang="en-US" b="1" dirty="0">
                <a:solidFill>
                  <a:schemeClr val="tx2"/>
                </a:solidFill>
                <a:ea typeface="PMingLiU" pitchFamily="18" charset="-120"/>
                <a:cs typeface="Times New Roman" pitchFamily="18" charset="0"/>
              </a:rPr>
              <a:t>likely” States</a:t>
            </a:r>
          </a:p>
          <a:p>
            <a:endParaRPr lang="en-US" dirty="0">
              <a:solidFill>
                <a:schemeClr val="tx2"/>
              </a:solidFill>
              <a:ea typeface="PMingLiU" pitchFamily="18" charset="-120"/>
              <a:cs typeface="Times New Roman" pitchFamily="18" charset="0"/>
            </a:endParaRPr>
          </a:p>
        </p:txBody>
      </p:sp>
      <p:graphicFrame>
        <p:nvGraphicFramePr>
          <p:cNvPr id="20522" name="Group 42"/>
          <p:cNvGraphicFramePr>
            <a:graphicFrameLocks noGrp="1"/>
          </p:cNvGraphicFramePr>
          <p:nvPr>
            <p:extLst>
              <p:ext uri="{D42A27DB-BD31-4B8C-83A1-F6EECF244321}">
                <p14:modId xmlns:p14="http://schemas.microsoft.com/office/powerpoint/2010/main" val="2268551074"/>
              </p:ext>
            </p:extLst>
          </p:nvPr>
        </p:nvGraphicFramePr>
        <p:xfrm>
          <a:off x="457200" y="838200"/>
          <a:ext cx="8153400" cy="5791200"/>
        </p:xfrm>
        <a:graphic>
          <a:graphicData uri="http://schemas.openxmlformats.org/drawingml/2006/table">
            <a:tbl>
              <a:tblPr/>
              <a:tblGrid>
                <a:gridCol w="1219200"/>
                <a:gridCol w="1916113"/>
                <a:gridCol w="2044700"/>
                <a:gridCol w="2973387"/>
              </a:tblGrid>
              <a:tr h="365357">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Area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What is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What ideally should be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What is likely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783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Health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30% of U.S. is overweight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100% at or near a reasonable weight for age, height, gender, and body build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75% will reach the standard within a 5-year period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1986">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Mathematics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62.8% of district students achieve the state standard for the 4th grade mathematics test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100% reach the standard</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or</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75 % reach the standard to remove the district from possible state sanctions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65% or more achieve the standard by this time next year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99700">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Reading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75% of 8th grade students read and understand the instructions on an aspiring bottle or on a bottle of patent medicine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100% should be able to do the task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85% are able to do the task 2 years from now after exposure to improved reading instruction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6327">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Youth</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Recreation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smtClean="0">
                          <a:ln>
                            <a:noFill/>
                          </a:ln>
                          <a:solidFill>
                            <a:schemeClr val="tx2"/>
                          </a:solidFill>
                          <a:effectLst/>
                          <a:latin typeface="Arial" charset="0"/>
                          <a:ea typeface="PMingLiU" pitchFamily="18" charset="-120"/>
                          <a:cs typeface="Times New Roman" pitchFamily="18" charset="0"/>
                        </a:rPr>
                        <a:t>A community does not have a recreation center and adequate recreation activities for youth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 recreation center will be built and open 5 years from now</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Within one year a recreation program will be started in the community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The recreation center will be a reality 10 years from now</a:t>
                      </a:r>
                    </a:p>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r>
                        <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rPr>
                        <a:t>A small recreation program will start in 2 years and slowly expand</a:t>
                      </a:r>
                    </a:p>
                    <a:p>
                      <a:pPr marL="0" marR="0" lvl="0" indent="0" algn="l" defTabSz="914400" rtl="0" eaLnBrk="0" fontAlgn="base" latinLnBrk="0" hangingPunct="0">
                        <a:lnSpc>
                          <a:spcPct val="100000"/>
                        </a:lnSpc>
                        <a:spcBef>
                          <a:spcPct val="0"/>
                        </a:spcBef>
                        <a:spcAft>
                          <a:spcPct val="0"/>
                        </a:spcAft>
                        <a:buClr>
                          <a:schemeClr val="hlink"/>
                        </a:buClr>
                        <a:buSzPct val="80000"/>
                        <a:buFont typeface="Wingdings" pitchFamily="2" charset="2"/>
                        <a:buNone/>
                        <a:tabLst/>
                      </a:pPr>
                      <a:endParaRPr kumimoji="0" lang="en-US" sz="1200" b="1" i="0" u="none" strike="noStrike" cap="none" normalizeH="0" baseline="0" dirty="0" smtClean="0">
                        <a:ln>
                          <a:noFill/>
                        </a:ln>
                        <a:solidFill>
                          <a:schemeClr val="tx2"/>
                        </a:solidFill>
                        <a:effectLst/>
                        <a:latin typeface="Arial" charset="0"/>
                        <a:ea typeface="PMingLiU" pitchFamily="18"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647</TotalTime>
  <Words>2971</Words>
  <Application>Microsoft Office PowerPoint</Application>
  <PresentationFormat>On-screen Show (4:3)</PresentationFormat>
  <Paragraphs>361</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龍騰四海</vt:lpstr>
      <vt:lpstr>Needs Assessment and Asset/Capacity Building: A Skill Building Workshop</vt:lpstr>
      <vt:lpstr>Introduction</vt:lpstr>
      <vt:lpstr>Objectives</vt:lpstr>
      <vt:lpstr>PowerPoint Presentation</vt:lpstr>
      <vt:lpstr>PowerPoint Presentation</vt:lpstr>
      <vt:lpstr>Definitions </vt:lpstr>
      <vt:lpstr>PowerPoint Presentation</vt:lpstr>
      <vt:lpstr>PowerPoint Presentation</vt:lpstr>
      <vt:lpstr>PowerPoint Presentation</vt:lpstr>
      <vt:lpstr>PowerPoint Presentation</vt:lpstr>
      <vt:lpstr>PowerPoint Presentation</vt:lpstr>
      <vt:lpstr>PowerPoint Presentation</vt:lpstr>
      <vt:lpstr>A Sampling of Criticisms of NA - Historical</vt:lpstr>
      <vt:lpstr>History continued</vt:lpstr>
      <vt:lpstr>Asset/Capacity Building  (A/CB)</vt:lpstr>
      <vt:lpstr>A/CB steps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Toward a Hybrid Framework</vt:lpstr>
      <vt:lpstr>Some Issues</vt:lpstr>
      <vt:lpstr>Issues continued</vt:lpstr>
      <vt:lpstr>Sampling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Assessment and Asset/Capacity Building: A Critical Comparison</dc:title>
  <dc:creator>Altschuld;Sonya Hung</dc:creator>
  <cp:lastModifiedBy>Sonya Hung</cp:lastModifiedBy>
  <cp:revision>76</cp:revision>
  <dcterms:created xsi:type="dcterms:W3CDTF">2012-06-20T18:56:32Z</dcterms:created>
  <dcterms:modified xsi:type="dcterms:W3CDTF">2013-07-23T22:13:28Z</dcterms:modified>
</cp:coreProperties>
</file>