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9"/>
  </p:notesMasterIdLst>
  <p:handoutMasterIdLst>
    <p:handoutMasterId r:id="rId30"/>
  </p:handoutMasterIdLst>
  <p:sldIdLst>
    <p:sldId id="256" r:id="rId2"/>
    <p:sldId id="275" r:id="rId3"/>
    <p:sldId id="314" r:id="rId4"/>
    <p:sldId id="298" r:id="rId5"/>
    <p:sldId id="299" r:id="rId6"/>
    <p:sldId id="302" r:id="rId7"/>
    <p:sldId id="307" r:id="rId8"/>
    <p:sldId id="303" r:id="rId9"/>
    <p:sldId id="289" r:id="rId10"/>
    <p:sldId id="308" r:id="rId11"/>
    <p:sldId id="306" r:id="rId12"/>
    <p:sldId id="315" r:id="rId13"/>
    <p:sldId id="309" r:id="rId14"/>
    <p:sldId id="310" r:id="rId15"/>
    <p:sldId id="285" r:id="rId16"/>
    <p:sldId id="295" r:id="rId17"/>
    <p:sldId id="297" r:id="rId18"/>
    <p:sldId id="296" r:id="rId19"/>
    <p:sldId id="279" r:id="rId20"/>
    <p:sldId id="313" r:id="rId21"/>
    <p:sldId id="311" r:id="rId22"/>
    <p:sldId id="283" r:id="rId23"/>
    <p:sldId id="286" r:id="rId24"/>
    <p:sldId id="305" r:id="rId25"/>
    <p:sldId id="312" r:id="rId26"/>
    <p:sldId id="293" r:id="rId27"/>
    <p:sldId id="287"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3" autoAdjust="0"/>
    <p:restoredTop sz="79673" autoAdjust="0"/>
  </p:normalViewPr>
  <p:slideViewPr>
    <p:cSldViewPr>
      <p:cViewPr>
        <p:scale>
          <a:sx n="60" d="100"/>
          <a:sy n="60" d="100"/>
        </p:scale>
        <p:origin x="-1554"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9316F17-C065-47DD-BDDF-EAB9CF413185}" type="datetimeFigureOut">
              <a:rPr lang="en-US" smtClean="0"/>
              <a:t>11/5/2011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DFA713A-34B1-4470-B194-9ABBB87DE02E}" type="slidenum">
              <a:rPr lang="en-US" smtClean="0"/>
              <a:t>‹#›</a:t>
            </a:fld>
            <a:endParaRPr lang="en-US"/>
          </a:p>
        </p:txBody>
      </p:sp>
    </p:spTree>
    <p:extLst>
      <p:ext uri="{BB962C8B-B14F-4D97-AF65-F5344CB8AC3E}">
        <p14:creationId xmlns:p14="http://schemas.microsoft.com/office/powerpoint/2010/main" val="3285506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8F8E801-0A71-43B2-BA2E-00AA1621722D}" type="datetimeFigureOut">
              <a:rPr lang="en-US" smtClean="0"/>
              <a:t>11/5/2011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40AE7FF-ED83-48C9-9989-A84F7A20E290}" type="slidenum">
              <a:rPr lang="en-US" smtClean="0"/>
              <a:t>‹#›</a:t>
            </a:fld>
            <a:endParaRPr lang="en-US" dirty="0"/>
          </a:p>
        </p:txBody>
      </p:sp>
    </p:spTree>
    <p:extLst>
      <p:ext uri="{BB962C8B-B14F-4D97-AF65-F5344CB8AC3E}">
        <p14:creationId xmlns:p14="http://schemas.microsoft.com/office/powerpoint/2010/main" val="2814746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bls.gov/oco/"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is that DRL number? The NSF ID?</a:t>
            </a:r>
          </a:p>
          <a:p>
            <a:endParaRPr lang="en-US" baseline="0" dirty="0" smtClean="0"/>
          </a:p>
          <a:p>
            <a:r>
              <a:rPr lang="en-US" baseline="0" dirty="0" smtClean="0"/>
              <a:t>Yes, this our NSF number.  </a:t>
            </a:r>
            <a:endParaRPr lang="en-US" dirty="0"/>
          </a:p>
        </p:txBody>
      </p:sp>
      <p:sp>
        <p:nvSpPr>
          <p:cNvPr id="4" name="Slide Number Placeholder 3"/>
          <p:cNvSpPr>
            <a:spLocks noGrp="1"/>
          </p:cNvSpPr>
          <p:nvPr>
            <p:ph type="sldNum" sz="quarter" idx="10"/>
          </p:nvPr>
        </p:nvSpPr>
        <p:spPr/>
        <p:txBody>
          <a:bodyPr/>
          <a:lstStyle/>
          <a:p>
            <a:fld id="{840AE7FF-ED83-48C9-9989-A84F7A20E290}" type="slidenum">
              <a:rPr lang="en-US" smtClean="0"/>
              <a:t>1</a:t>
            </a:fld>
            <a:endParaRPr lang="en-US" dirty="0"/>
          </a:p>
        </p:txBody>
      </p:sp>
    </p:spTree>
    <p:extLst>
      <p:ext uri="{BB962C8B-B14F-4D97-AF65-F5344CB8AC3E}">
        <p14:creationId xmlns:p14="http://schemas.microsoft.com/office/powerpoint/2010/main" val="632435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AE7FF-ED83-48C9-9989-A84F7A20E290}" type="slidenum">
              <a:rPr lang="en-US" smtClean="0"/>
              <a:t>10</a:t>
            </a:fld>
            <a:endParaRPr lang="en-US" dirty="0"/>
          </a:p>
        </p:txBody>
      </p:sp>
    </p:spTree>
    <p:extLst>
      <p:ext uri="{BB962C8B-B14F-4D97-AF65-F5344CB8AC3E}">
        <p14:creationId xmlns:p14="http://schemas.microsoft.com/office/powerpoint/2010/main" val="2653600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Took out 2 slides – this audience knows what logic models are </a:t>
            </a:r>
            <a:r>
              <a:rPr lang="en-US" dirty="0" smtClean="0">
                <a:sym typeface="Wingdings" pitchFamily="2" charset="2"/>
              </a:rPr>
              <a:t></a:t>
            </a:r>
            <a:endParaRPr lang="en-US" dirty="0"/>
          </a:p>
        </p:txBody>
      </p:sp>
      <p:sp>
        <p:nvSpPr>
          <p:cNvPr id="4" name="Slide Number Placeholder 3"/>
          <p:cNvSpPr>
            <a:spLocks noGrp="1"/>
          </p:cNvSpPr>
          <p:nvPr>
            <p:ph type="sldNum" sz="quarter" idx="10"/>
          </p:nvPr>
        </p:nvSpPr>
        <p:spPr/>
        <p:txBody>
          <a:bodyPr/>
          <a:lstStyle/>
          <a:p>
            <a:fld id="{840AE7FF-ED83-48C9-9989-A84F7A20E290}" type="slidenum">
              <a:rPr lang="en-US" smtClean="0"/>
              <a:t>11</a:t>
            </a:fld>
            <a:endParaRPr lang="en-US" dirty="0"/>
          </a:p>
        </p:txBody>
      </p:sp>
    </p:spTree>
    <p:extLst>
      <p:ext uri="{BB962C8B-B14F-4D97-AF65-F5344CB8AC3E}">
        <p14:creationId xmlns:p14="http://schemas.microsoft.com/office/powerpoint/2010/main" val="1183688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AE7FF-ED83-48C9-9989-A84F7A20E290}" type="slidenum">
              <a:rPr lang="en-US" smtClean="0"/>
              <a:t>12</a:t>
            </a:fld>
            <a:endParaRPr lang="en-US" dirty="0"/>
          </a:p>
        </p:txBody>
      </p:sp>
    </p:spTree>
    <p:extLst>
      <p:ext uri="{BB962C8B-B14F-4D97-AF65-F5344CB8AC3E}">
        <p14:creationId xmlns:p14="http://schemas.microsoft.com/office/powerpoint/2010/main" val="2653600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AE7FF-ED83-48C9-9989-A84F7A20E290}" type="slidenum">
              <a:rPr lang="en-US" smtClean="0"/>
              <a:t>13</a:t>
            </a:fld>
            <a:endParaRPr lang="en-US" dirty="0"/>
          </a:p>
        </p:txBody>
      </p:sp>
    </p:spTree>
    <p:extLst>
      <p:ext uri="{BB962C8B-B14F-4D97-AF65-F5344CB8AC3E}">
        <p14:creationId xmlns:p14="http://schemas.microsoft.com/office/powerpoint/2010/main" val="2653600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0AE7FF-ED83-48C9-9989-A84F7A20E290}" type="slidenum">
              <a:rPr lang="en-US" smtClean="0"/>
              <a:t>14</a:t>
            </a:fld>
            <a:endParaRPr lang="en-US" dirty="0"/>
          </a:p>
        </p:txBody>
      </p:sp>
    </p:spTree>
    <p:extLst>
      <p:ext uri="{BB962C8B-B14F-4D97-AF65-F5344CB8AC3E}">
        <p14:creationId xmlns:p14="http://schemas.microsoft.com/office/powerpoint/2010/main" val="2653600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B6DBE7-0AC4-4B3B-BEA1-A21A82BBD13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7933598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Presentation notes:</a:t>
            </a:r>
          </a:p>
          <a:p>
            <a:r>
              <a:rPr lang="en-US" dirty="0" smtClean="0"/>
              <a:t>Alana conducted a literature review of STEM efficacy,</a:t>
            </a:r>
            <a:r>
              <a:rPr lang="en-US" baseline="0" dirty="0" smtClean="0"/>
              <a:t> attitudes, beliefs scales</a:t>
            </a:r>
          </a:p>
          <a:p>
            <a:endParaRPr lang="en-US" dirty="0" smtClean="0"/>
          </a:p>
          <a:p>
            <a:r>
              <a:rPr lang="en-US" dirty="0" smtClean="0"/>
              <a:t>Prefer electronic completion,</a:t>
            </a:r>
            <a:r>
              <a:rPr lang="en-US" baseline="0" dirty="0" smtClean="0"/>
              <a:t> but paper copies may be requested from the Project Coordinator</a:t>
            </a:r>
          </a:p>
          <a:p>
            <a:endParaRPr lang="en-US" baseline="0" dirty="0" smtClean="0"/>
          </a:p>
        </p:txBody>
      </p:sp>
      <p:sp>
        <p:nvSpPr>
          <p:cNvPr id="4" name="Slide Number Placeholder 3"/>
          <p:cNvSpPr>
            <a:spLocks noGrp="1"/>
          </p:cNvSpPr>
          <p:nvPr>
            <p:ph type="sldNum" sz="quarter" idx="10"/>
          </p:nvPr>
        </p:nvSpPr>
        <p:spPr/>
        <p:txBody>
          <a:bodyPr/>
          <a:lstStyle/>
          <a:p>
            <a:fld id="{840AE7FF-ED83-48C9-9989-A84F7A20E290}" type="slidenum">
              <a:rPr lang="en-US" smtClean="0"/>
              <a:t>16</a:t>
            </a:fld>
            <a:endParaRPr lang="en-US" dirty="0"/>
          </a:p>
        </p:txBody>
      </p:sp>
    </p:spTree>
    <p:extLst>
      <p:ext uri="{BB962C8B-B14F-4D97-AF65-F5344CB8AC3E}">
        <p14:creationId xmlns:p14="http://schemas.microsoft.com/office/powerpoint/2010/main" val="3428886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Presentation notes:</a:t>
            </a:r>
          </a:p>
          <a:p>
            <a:r>
              <a:rPr lang="en-US" dirty="0" smtClean="0"/>
              <a:t>Teacher-STEBI-Science Teaching Efficacy Belief Instrument (Enochs &amp; Riggs, 1990); 2</a:t>
            </a:r>
            <a:r>
              <a:rPr lang="en-US" baseline="0" dirty="0" smtClean="0"/>
              <a:t> other versions- </a:t>
            </a:r>
            <a:r>
              <a:rPr lang="en-US" dirty="0" smtClean="0"/>
              <a:t>"Revisiting the STEBI-B: Measuring Self-Efficacy in Preservice Elementary Teachers" by Bleicher</a:t>
            </a:r>
          </a:p>
          <a:p>
            <a:r>
              <a:rPr lang="en-US" dirty="0" smtClean="0"/>
              <a:t>"Establishing Factorial Validity of the Mathematics Teaching Efficacy Beliefs Instrument</a:t>
            </a:r>
            <a:r>
              <a:rPr lang="en-US" baseline="0" dirty="0" smtClean="0"/>
              <a:t> (MTEBI)” Enochs</a:t>
            </a:r>
          </a:p>
          <a:p>
            <a:endParaRPr lang="en-US" dirty="0" smtClean="0"/>
          </a:p>
        </p:txBody>
      </p:sp>
      <p:sp>
        <p:nvSpPr>
          <p:cNvPr id="4" name="Slide Number Placeholder 3"/>
          <p:cNvSpPr>
            <a:spLocks noGrp="1"/>
          </p:cNvSpPr>
          <p:nvPr>
            <p:ph type="sldNum" sz="quarter" idx="10"/>
          </p:nvPr>
        </p:nvSpPr>
        <p:spPr/>
        <p:txBody>
          <a:bodyPr/>
          <a:lstStyle/>
          <a:p>
            <a:fld id="{840AE7FF-ED83-48C9-9989-A84F7A20E290}" type="slidenum">
              <a:rPr lang="en-US" smtClean="0"/>
              <a:t>17</a:t>
            </a:fld>
            <a:endParaRPr lang="en-US" dirty="0"/>
          </a:p>
        </p:txBody>
      </p:sp>
    </p:spTree>
    <p:extLst>
      <p:ext uri="{BB962C8B-B14F-4D97-AF65-F5344CB8AC3E}">
        <p14:creationId xmlns:p14="http://schemas.microsoft.com/office/powerpoint/2010/main" val="3428886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Note: our survey report document does not display the</a:t>
            </a:r>
            <a:r>
              <a:rPr lang="en-US" baseline="0" dirty="0" smtClean="0"/>
              <a:t> careers section, so we have no example of this to show to people.  </a:t>
            </a:r>
            <a:endParaRPr lang="en-US" dirty="0" smtClean="0"/>
          </a:p>
          <a:p>
            <a:pPr defTabSz="931774">
              <a:defRPr/>
            </a:pPr>
            <a:endParaRPr lang="en-US" dirty="0" smtClean="0"/>
          </a:p>
          <a:p>
            <a:r>
              <a:rPr lang="en-US" baseline="0" dirty="0" smtClean="0"/>
              <a:t>Stem Attitudes/Career Question Format- </a:t>
            </a:r>
            <a:r>
              <a:rPr lang="en-US" dirty="0" smtClean="0"/>
              <a:t>4 Schools for WIE. Evaluation Report" Ekrut and Marx</a:t>
            </a:r>
          </a:p>
          <a:p>
            <a:r>
              <a:rPr lang="en-US" dirty="0" smtClean="0"/>
              <a:t>Careers were adapted from the Occupational Outlook Handbook from the Bureau of Labor Statistics, found here: </a:t>
            </a:r>
            <a:r>
              <a:rPr lang="en-US" dirty="0" smtClean="0">
                <a:hlinkClick r:id="rId3"/>
              </a:rPr>
              <a:t>http://www.bls.gov/oco/</a:t>
            </a:r>
            <a:r>
              <a:rPr lang="en-US" dirty="0" smtClean="0"/>
              <a:t>. List of careers shortened to 10, which will be used when the pilot period is over.</a:t>
            </a:r>
            <a:br>
              <a:rPr lang="en-US" dirty="0" smtClean="0"/>
            </a:br>
            <a:endParaRPr lang="en-US" dirty="0" smtClean="0"/>
          </a:p>
          <a:p>
            <a:r>
              <a:rPr lang="en-US" dirty="0" smtClean="0"/>
              <a:t>Students-21st</a:t>
            </a:r>
            <a:r>
              <a:rPr lang="en-US" baseline="0" dirty="0" smtClean="0"/>
              <a:t> Century Learning Construct-Student Learning Conditions Original Reliability 0.83</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840AE7FF-ED83-48C9-9989-A84F7A20E290}" type="slidenum">
              <a:rPr lang="en-US" smtClean="0"/>
              <a:t>18</a:t>
            </a:fld>
            <a:endParaRPr lang="en-US" dirty="0"/>
          </a:p>
        </p:txBody>
      </p:sp>
    </p:spTree>
    <p:extLst>
      <p:ext uri="{BB962C8B-B14F-4D97-AF65-F5344CB8AC3E}">
        <p14:creationId xmlns:p14="http://schemas.microsoft.com/office/powerpoint/2010/main" val="3428886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0AE7FF-ED83-48C9-9989-A84F7A20E290}" type="slidenum">
              <a:rPr lang="en-US" smtClean="0"/>
              <a:t>19</a:t>
            </a:fld>
            <a:endParaRPr lang="en-US" dirty="0"/>
          </a:p>
        </p:txBody>
      </p:sp>
    </p:spTree>
    <p:extLst>
      <p:ext uri="{BB962C8B-B14F-4D97-AF65-F5344CB8AC3E}">
        <p14:creationId xmlns:p14="http://schemas.microsoft.com/office/powerpoint/2010/main" val="2512749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0AE7FF-ED83-48C9-9989-A84F7A20E290}" type="slidenum">
              <a:rPr lang="en-US" smtClean="0"/>
              <a:t>2</a:t>
            </a:fld>
            <a:endParaRPr lang="en-US" dirty="0"/>
          </a:p>
        </p:txBody>
      </p:sp>
    </p:spTree>
    <p:extLst>
      <p:ext uri="{BB962C8B-B14F-4D97-AF65-F5344CB8AC3E}">
        <p14:creationId xmlns:p14="http://schemas.microsoft.com/office/powerpoint/2010/main" val="5338328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sz="4300">
                <a:solidFill>
                  <a:srgbClr val="FFFFFF"/>
                </a:solidFill>
                <a:latin typeface="Gill Sans" charset="0"/>
                <a:ea typeface="MS PGothic" pitchFamily="34" charset="-128"/>
                <a:sym typeface="Gill Sans" charset="0"/>
              </a:defRPr>
            </a:lvl1pPr>
            <a:lvl2pPr marL="757066" indent="-291179" eaLnBrk="0" hangingPunct="0">
              <a:defRPr sz="4300">
                <a:solidFill>
                  <a:srgbClr val="FFFFFF"/>
                </a:solidFill>
                <a:latin typeface="Gill Sans" charset="0"/>
                <a:ea typeface="MS PGothic" pitchFamily="34" charset="-128"/>
                <a:sym typeface="Gill Sans" charset="0"/>
              </a:defRPr>
            </a:lvl2pPr>
            <a:lvl3pPr marL="1164717" indent="-232943" eaLnBrk="0" hangingPunct="0">
              <a:defRPr sz="4300">
                <a:solidFill>
                  <a:srgbClr val="FFFFFF"/>
                </a:solidFill>
                <a:latin typeface="Gill Sans" charset="0"/>
                <a:ea typeface="MS PGothic" pitchFamily="34" charset="-128"/>
                <a:sym typeface="Gill Sans" charset="0"/>
              </a:defRPr>
            </a:lvl3pPr>
            <a:lvl4pPr marL="1630604" indent="-232943" eaLnBrk="0" hangingPunct="0">
              <a:defRPr sz="4300">
                <a:solidFill>
                  <a:srgbClr val="FFFFFF"/>
                </a:solidFill>
                <a:latin typeface="Gill Sans" charset="0"/>
                <a:ea typeface="MS PGothic" pitchFamily="34" charset="-128"/>
                <a:sym typeface="Gill Sans" charset="0"/>
              </a:defRPr>
            </a:lvl4pPr>
            <a:lvl5pPr marL="2096491" indent="-232943" eaLnBrk="0" hangingPunct="0">
              <a:defRPr sz="4300">
                <a:solidFill>
                  <a:srgbClr val="FFFFFF"/>
                </a:solidFill>
                <a:latin typeface="Gill Sans" charset="0"/>
                <a:ea typeface="MS PGothic" pitchFamily="34" charset="-128"/>
                <a:sym typeface="Gill Sans" charset="0"/>
              </a:defRPr>
            </a:lvl5pPr>
            <a:lvl6pPr marL="2562377" indent="-232943" algn="ctr" eaLnBrk="0" fontAlgn="base" hangingPunct="0">
              <a:spcBef>
                <a:spcPct val="0"/>
              </a:spcBef>
              <a:spcAft>
                <a:spcPct val="0"/>
              </a:spcAft>
              <a:defRPr sz="4300">
                <a:solidFill>
                  <a:srgbClr val="FFFFFF"/>
                </a:solidFill>
                <a:latin typeface="Gill Sans" charset="0"/>
                <a:ea typeface="MS PGothic" pitchFamily="34" charset="-128"/>
                <a:sym typeface="Gill Sans" charset="0"/>
              </a:defRPr>
            </a:lvl6pPr>
            <a:lvl7pPr marL="3028264" indent="-232943" algn="ctr" eaLnBrk="0" fontAlgn="base" hangingPunct="0">
              <a:spcBef>
                <a:spcPct val="0"/>
              </a:spcBef>
              <a:spcAft>
                <a:spcPct val="0"/>
              </a:spcAft>
              <a:defRPr sz="4300">
                <a:solidFill>
                  <a:srgbClr val="FFFFFF"/>
                </a:solidFill>
                <a:latin typeface="Gill Sans" charset="0"/>
                <a:ea typeface="MS PGothic" pitchFamily="34" charset="-128"/>
                <a:sym typeface="Gill Sans" charset="0"/>
              </a:defRPr>
            </a:lvl7pPr>
            <a:lvl8pPr marL="3494151" indent="-232943" algn="ctr" eaLnBrk="0" fontAlgn="base" hangingPunct="0">
              <a:spcBef>
                <a:spcPct val="0"/>
              </a:spcBef>
              <a:spcAft>
                <a:spcPct val="0"/>
              </a:spcAft>
              <a:defRPr sz="4300">
                <a:solidFill>
                  <a:srgbClr val="FFFFFF"/>
                </a:solidFill>
                <a:latin typeface="Gill Sans" charset="0"/>
                <a:ea typeface="MS PGothic" pitchFamily="34" charset="-128"/>
                <a:sym typeface="Gill Sans" charset="0"/>
              </a:defRPr>
            </a:lvl8pPr>
            <a:lvl9pPr marL="3960038" indent="-232943" algn="ctr" eaLnBrk="0" fontAlgn="base" hangingPunct="0">
              <a:spcBef>
                <a:spcPct val="0"/>
              </a:spcBef>
              <a:spcAft>
                <a:spcPct val="0"/>
              </a:spcAft>
              <a:defRPr sz="4300">
                <a:solidFill>
                  <a:srgbClr val="FFFFFF"/>
                </a:solidFill>
                <a:latin typeface="Gill Sans" charset="0"/>
                <a:ea typeface="MS PGothic" pitchFamily="34" charset="-128"/>
                <a:sym typeface="Gill Sans" charset="0"/>
              </a:defRPr>
            </a:lvl9pPr>
          </a:lstStyle>
          <a:p>
            <a:pPr eaLnBrk="1" hangingPunct="1"/>
            <a:r>
              <a:rPr lang="en-US" sz="1200" dirty="0"/>
              <a:t>SERVE, Technology in Learning</a:t>
            </a: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p>
            <a:r>
              <a:rPr lang="en-US" dirty="0" err="1" smtClean="0">
                <a:latin typeface="Gill Sans" charset="0"/>
              </a:rPr>
              <a:t>Jeni</a:t>
            </a:r>
            <a:r>
              <a:rPr lang="en-US" dirty="0" smtClean="0">
                <a:latin typeface="Gill Sans" charset="0"/>
              </a:rPr>
              <a:t>-</a:t>
            </a:r>
            <a:r>
              <a:rPr lang="en-US" baseline="0" dirty="0" smtClean="0">
                <a:latin typeface="Gill Sans" charset="0"/>
              </a:rPr>
              <a:t> I added this slide to account for some of the questions that came up in the workshop about what information our surveys actually give us.</a:t>
            </a:r>
            <a:endParaRPr lang="en-US" dirty="0" smtClean="0">
              <a:latin typeface="Gill Sans" charset="0"/>
            </a:endParaRPr>
          </a:p>
        </p:txBody>
      </p:sp>
      <p:sp>
        <p:nvSpPr>
          <p:cNvPr id="69637" name="Date Placeholder 5"/>
          <p:cNvSpPr>
            <a:spLocks noGrp="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eaLnBrk="0" hangingPunct="0">
              <a:defRPr sz="4300">
                <a:solidFill>
                  <a:srgbClr val="FFFFFF"/>
                </a:solidFill>
                <a:latin typeface="Gill Sans" charset="0"/>
                <a:ea typeface="MS PGothic" pitchFamily="34" charset="-128"/>
                <a:sym typeface="Gill Sans" charset="0"/>
              </a:defRPr>
            </a:lvl1pPr>
            <a:lvl2pPr marL="757066" indent="-291179" eaLnBrk="0" hangingPunct="0">
              <a:defRPr sz="4300">
                <a:solidFill>
                  <a:srgbClr val="FFFFFF"/>
                </a:solidFill>
                <a:latin typeface="Gill Sans" charset="0"/>
                <a:ea typeface="MS PGothic" pitchFamily="34" charset="-128"/>
                <a:sym typeface="Gill Sans" charset="0"/>
              </a:defRPr>
            </a:lvl2pPr>
            <a:lvl3pPr marL="1164717" indent="-232943" eaLnBrk="0" hangingPunct="0">
              <a:defRPr sz="4300">
                <a:solidFill>
                  <a:srgbClr val="FFFFFF"/>
                </a:solidFill>
                <a:latin typeface="Gill Sans" charset="0"/>
                <a:ea typeface="MS PGothic" pitchFamily="34" charset="-128"/>
                <a:sym typeface="Gill Sans" charset="0"/>
              </a:defRPr>
            </a:lvl3pPr>
            <a:lvl4pPr marL="1630604" indent="-232943" eaLnBrk="0" hangingPunct="0">
              <a:defRPr sz="4300">
                <a:solidFill>
                  <a:srgbClr val="FFFFFF"/>
                </a:solidFill>
                <a:latin typeface="Gill Sans" charset="0"/>
                <a:ea typeface="MS PGothic" pitchFamily="34" charset="-128"/>
                <a:sym typeface="Gill Sans" charset="0"/>
              </a:defRPr>
            </a:lvl4pPr>
            <a:lvl5pPr marL="2096491" indent="-232943" eaLnBrk="0" hangingPunct="0">
              <a:defRPr sz="4300">
                <a:solidFill>
                  <a:srgbClr val="FFFFFF"/>
                </a:solidFill>
                <a:latin typeface="Gill Sans" charset="0"/>
                <a:ea typeface="MS PGothic" pitchFamily="34" charset="-128"/>
                <a:sym typeface="Gill Sans" charset="0"/>
              </a:defRPr>
            </a:lvl5pPr>
            <a:lvl6pPr marL="2562377" indent="-232943" algn="ctr" eaLnBrk="0" fontAlgn="base" hangingPunct="0">
              <a:spcBef>
                <a:spcPct val="0"/>
              </a:spcBef>
              <a:spcAft>
                <a:spcPct val="0"/>
              </a:spcAft>
              <a:defRPr sz="4300">
                <a:solidFill>
                  <a:srgbClr val="FFFFFF"/>
                </a:solidFill>
                <a:latin typeface="Gill Sans" charset="0"/>
                <a:ea typeface="MS PGothic" pitchFamily="34" charset="-128"/>
                <a:sym typeface="Gill Sans" charset="0"/>
              </a:defRPr>
            </a:lvl6pPr>
            <a:lvl7pPr marL="3028264" indent="-232943" algn="ctr" eaLnBrk="0" fontAlgn="base" hangingPunct="0">
              <a:spcBef>
                <a:spcPct val="0"/>
              </a:spcBef>
              <a:spcAft>
                <a:spcPct val="0"/>
              </a:spcAft>
              <a:defRPr sz="4300">
                <a:solidFill>
                  <a:srgbClr val="FFFFFF"/>
                </a:solidFill>
                <a:latin typeface="Gill Sans" charset="0"/>
                <a:ea typeface="MS PGothic" pitchFamily="34" charset="-128"/>
                <a:sym typeface="Gill Sans" charset="0"/>
              </a:defRPr>
            </a:lvl7pPr>
            <a:lvl8pPr marL="3494151" indent="-232943" algn="ctr" eaLnBrk="0" fontAlgn="base" hangingPunct="0">
              <a:spcBef>
                <a:spcPct val="0"/>
              </a:spcBef>
              <a:spcAft>
                <a:spcPct val="0"/>
              </a:spcAft>
              <a:defRPr sz="4300">
                <a:solidFill>
                  <a:srgbClr val="FFFFFF"/>
                </a:solidFill>
                <a:latin typeface="Gill Sans" charset="0"/>
                <a:ea typeface="MS PGothic" pitchFamily="34" charset="-128"/>
                <a:sym typeface="Gill Sans" charset="0"/>
              </a:defRPr>
            </a:lvl8pPr>
            <a:lvl9pPr marL="3960038" indent="-232943" algn="ctr" eaLnBrk="0" fontAlgn="base" hangingPunct="0">
              <a:spcBef>
                <a:spcPct val="0"/>
              </a:spcBef>
              <a:spcAft>
                <a:spcPct val="0"/>
              </a:spcAft>
              <a:defRPr sz="4300">
                <a:solidFill>
                  <a:srgbClr val="FFFFFF"/>
                </a:solidFill>
                <a:latin typeface="Gill Sans" charset="0"/>
                <a:ea typeface="MS PGothic" pitchFamily="34" charset="-128"/>
                <a:sym typeface="Gill Sans" charset="0"/>
              </a:defRPr>
            </a:lvl9pPr>
          </a:lstStyle>
          <a:p>
            <a:pPr eaLnBrk="1" hangingPunct="1"/>
            <a:endParaRPr lang="en-US" sz="12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AE7FF-ED83-48C9-9989-A84F7A20E290}" type="slidenum">
              <a:rPr lang="en-US" smtClean="0"/>
              <a:t>21</a:t>
            </a:fld>
            <a:endParaRPr lang="en-US" dirty="0"/>
          </a:p>
        </p:txBody>
      </p:sp>
    </p:spTree>
    <p:extLst>
      <p:ext uri="{BB962C8B-B14F-4D97-AF65-F5344CB8AC3E}">
        <p14:creationId xmlns:p14="http://schemas.microsoft.com/office/powerpoint/2010/main" val="26536002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0AE7FF-ED83-48C9-9989-A84F7A20E290}" type="slidenum">
              <a:rPr lang="en-US" smtClean="0"/>
              <a:t>22</a:t>
            </a:fld>
            <a:endParaRPr lang="en-US" dirty="0"/>
          </a:p>
        </p:txBody>
      </p:sp>
    </p:spTree>
    <p:extLst>
      <p:ext uri="{BB962C8B-B14F-4D97-AF65-F5344CB8AC3E}">
        <p14:creationId xmlns:p14="http://schemas.microsoft.com/office/powerpoint/2010/main" val="27155607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0AE7FF-ED83-48C9-9989-A84F7A20E290}" type="slidenum">
              <a:rPr lang="en-US" smtClean="0"/>
              <a:t>23</a:t>
            </a:fld>
            <a:endParaRPr lang="en-US" dirty="0"/>
          </a:p>
        </p:txBody>
      </p:sp>
    </p:spTree>
    <p:extLst>
      <p:ext uri="{BB962C8B-B14F-4D97-AF65-F5344CB8AC3E}">
        <p14:creationId xmlns:p14="http://schemas.microsoft.com/office/powerpoint/2010/main" val="28084905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0AE7FF-ED83-48C9-9989-A84F7A20E290}" type="slidenum">
              <a:rPr lang="en-US" smtClean="0"/>
              <a:t>24</a:t>
            </a:fld>
            <a:endParaRPr lang="en-US" dirty="0"/>
          </a:p>
        </p:txBody>
      </p:sp>
    </p:spTree>
    <p:extLst>
      <p:ext uri="{BB962C8B-B14F-4D97-AF65-F5344CB8AC3E}">
        <p14:creationId xmlns:p14="http://schemas.microsoft.com/office/powerpoint/2010/main" val="26536002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AE7FF-ED83-48C9-9989-A84F7A20E290}" type="slidenum">
              <a:rPr lang="en-US" smtClean="0"/>
              <a:t>25</a:t>
            </a:fld>
            <a:endParaRPr lang="en-US" dirty="0"/>
          </a:p>
        </p:txBody>
      </p:sp>
    </p:spTree>
    <p:extLst>
      <p:ext uri="{BB962C8B-B14F-4D97-AF65-F5344CB8AC3E}">
        <p14:creationId xmlns:p14="http://schemas.microsoft.com/office/powerpoint/2010/main" val="26536002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0AE7FF-ED83-48C9-9989-A84F7A20E290}" type="slidenum">
              <a:rPr lang="en-US" smtClean="0"/>
              <a:t>26</a:t>
            </a:fld>
            <a:endParaRPr lang="en-US" dirty="0"/>
          </a:p>
        </p:txBody>
      </p:sp>
    </p:spTree>
    <p:extLst>
      <p:ext uri="{BB962C8B-B14F-4D97-AF65-F5344CB8AC3E}">
        <p14:creationId xmlns:p14="http://schemas.microsoft.com/office/powerpoint/2010/main" val="40393614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AE7FF-ED83-48C9-9989-A84F7A20E290}" type="slidenum">
              <a:rPr lang="en-US" smtClean="0"/>
              <a:t>27</a:t>
            </a:fld>
            <a:endParaRPr lang="en-US" dirty="0"/>
          </a:p>
        </p:txBody>
      </p:sp>
    </p:spTree>
    <p:extLst>
      <p:ext uri="{BB962C8B-B14F-4D97-AF65-F5344CB8AC3E}">
        <p14:creationId xmlns:p14="http://schemas.microsoft.com/office/powerpoint/2010/main" val="3928025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0AE7FF-ED83-48C9-9989-A84F7A20E290}" type="slidenum">
              <a:rPr lang="en-US" smtClean="0"/>
              <a:t>3</a:t>
            </a:fld>
            <a:endParaRPr lang="en-US" dirty="0"/>
          </a:p>
        </p:txBody>
      </p:sp>
    </p:spTree>
    <p:extLst>
      <p:ext uri="{BB962C8B-B14F-4D97-AF65-F5344CB8AC3E}">
        <p14:creationId xmlns:p14="http://schemas.microsoft.com/office/powerpoint/2010/main" val="533832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0AE7FF-ED83-48C9-9989-A84F7A20E290}" type="slidenum">
              <a:rPr lang="en-US" smtClean="0"/>
              <a:t>4</a:t>
            </a:fld>
            <a:endParaRPr lang="en-US" dirty="0"/>
          </a:p>
        </p:txBody>
      </p:sp>
    </p:spTree>
    <p:extLst>
      <p:ext uri="{BB962C8B-B14F-4D97-AF65-F5344CB8AC3E}">
        <p14:creationId xmlns:p14="http://schemas.microsoft.com/office/powerpoint/2010/main" val="533832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was a slide</a:t>
            </a:r>
            <a:r>
              <a:rPr lang="en-US" baseline="0" dirty="0" smtClean="0"/>
              <a:t> that Eric used in his initial introduction of MISO, I think when trying to recruit the advisory board.</a:t>
            </a:r>
            <a:endParaRPr lang="en-US" dirty="0"/>
          </a:p>
        </p:txBody>
      </p:sp>
      <p:sp>
        <p:nvSpPr>
          <p:cNvPr id="4" name="Slide Number Placeholder 3"/>
          <p:cNvSpPr>
            <a:spLocks noGrp="1"/>
          </p:cNvSpPr>
          <p:nvPr>
            <p:ph type="sldNum" sz="quarter" idx="10"/>
          </p:nvPr>
        </p:nvSpPr>
        <p:spPr/>
        <p:txBody>
          <a:bodyPr/>
          <a:lstStyle/>
          <a:p>
            <a:fld id="{840AE7FF-ED83-48C9-9989-A84F7A20E290}" type="slidenum">
              <a:rPr lang="en-US" smtClean="0"/>
              <a:t>5</a:t>
            </a:fld>
            <a:endParaRPr lang="en-US" dirty="0"/>
          </a:p>
        </p:txBody>
      </p:sp>
    </p:spTree>
    <p:extLst>
      <p:ext uri="{BB962C8B-B14F-4D97-AF65-F5344CB8AC3E}">
        <p14:creationId xmlns:p14="http://schemas.microsoft.com/office/powerpoint/2010/main" val="2653600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kind of articulates what the rest of the presentation will cover.  </a:t>
            </a:r>
            <a:endParaRPr lang="en-US" dirty="0"/>
          </a:p>
        </p:txBody>
      </p:sp>
      <p:sp>
        <p:nvSpPr>
          <p:cNvPr id="4" name="Slide Number Placeholder 3"/>
          <p:cNvSpPr>
            <a:spLocks noGrp="1"/>
          </p:cNvSpPr>
          <p:nvPr>
            <p:ph type="sldNum" sz="quarter" idx="10"/>
          </p:nvPr>
        </p:nvSpPr>
        <p:spPr/>
        <p:txBody>
          <a:bodyPr/>
          <a:lstStyle/>
          <a:p>
            <a:fld id="{840AE7FF-ED83-48C9-9989-A84F7A20E290}" type="slidenum">
              <a:rPr lang="en-US" smtClean="0"/>
              <a:t>6</a:t>
            </a:fld>
            <a:endParaRPr lang="en-US" dirty="0"/>
          </a:p>
        </p:txBody>
      </p:sp>
    </p:spTree>
    <p:extLst>
      <p:ext uri="{BB962C8B-B14F-4D97-AF65-F5344CB8AC3E}">
        <p14:creationId xmlns:p14="http://schemas.microsoft.com/office/powerpoint/2010/main" val="2653600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AE7FF-ED83-48C9-9989-A84F7A20E290}" type="slidenum">
              <a:rPr lang="en-US" smtClean="0"/>
              <a:t>7</a:t>
            </a:fld>
            <a:endParaRPr lang="en-US" dirty="0"/>
          </a:p>
        </p:txBody>
      </p:sp>
    </p:spTree>
    <p:extLst>
      <p:ext uri="{BB962C8B-B14F-4D97-AF65-F5344CB8AC3E}">
        <p14:creationId xmlns:p14="http://schemas.microsoft.com/office/powerpoint/2010/main" val="2653600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you can – I think that would be good or if you can articulate it without adding text to the slide.</a:t>
            </a:r>
          </a:p>
          <a:p>
            <a:endParaRPr lang="en-US" baseline="0" dirty="0" smtClean="0"/>
          </a:p>
          <a:p>
            <a:r>
              <a:rPr lang="en-US" baseline="0" dirty="0" smtClean="0"/>
              <a:t>I will leave the list as is </a:t>
            </a:r>
            <a:r>
              <a:rPr lang="en-US" baseline="0" smtClean="0"/>
              <a:t>for now and </a:t>
            </a:r>
            <a:r>
              <a:rPr lang="en-US" baseline="0" dirty="0" smtClean="0"/>
              <a:t>plan to come up with one-sentence summaries about each project.</a:t>
            </a:r>
            <a:endParaRPr lang="en-US" dirty="0"/>
          </a:p>
        </p:txBody>
      </p:sp>
      <p:sp>
        <p:nvSpPr>
          <p:cNvPr id="4" name="Slide Number Placeholder 3"/>
          <p:cNvSpPr>
            <a:spLocks noGrp="1"/>
          </p:cNvSpPr>
          <p:nvPr>
            <p:ph type="sldNum" sz="quarter" idx="10"/>
          </p:nvPr>
        </p:nvSpPr>
        <p:spPr/>
        <p:txBody>
          <a:bodyPr/>
          <a:lstStyle/>
          <a:p>
            <a:fld id="{840AE7FF-ED83-48C9-9989-A84F7A20E290}" type="slidenum">
              <a:rPr lang="en-US" smtClean="0"/>
              <a:t>8</a:t>
            </a:fld>
            <a:endParaRPr lang="en-US" dirty="0"/>
          </a:p>
        </p:txBody>
      </p:sp>
    </p:spTree>
    <p:extLst>
      <p:ext uri="{BB962C8B-B14F-4D97-AF65-F5344CB8AC3E}">
        <p14:creationId xmlns:p14="http://schemas.microsoft.com/office/powerpoint/2010/main" val="2653600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put this with the pilot project partners, because</a:t>
            </a:r>
            <a:r>
              <a:rPr lang="en-US" baseline="0" dirty="0" smtClean="0"/>
              <a:t> I figured that recruiting them relates to our overall goal of “developing an innovative network of communications” between STEM outreach projects.  It seemed to fit better here than at the end, and I do think it is an important component of connecting programs on campus.</a:t>
            </a:r>
            <a:endParaRPr lang="en-US" dirty="0"/>
          </a:p>
        </p:txBody>
      </p:sp>
      <p:sp>
        <p:nvSpPr>
          <p:cNvPr id="4" name="Slide Number Placeholder 3"/>
          <p:cNvSpPr>
            <a:spLocks noGrp="1"/>
          </p:cNvSpPr>
          <p:nvPr>
            <p:ph type="sldNum" sz="quarter" idx="10"/>
          </p:nvPr>
        </p:nvSpPr>
        <p:spPr/>
        <p:txBody>
          <a:bodyPr/>
          <a:lstStyle/>
          <a:p>
            <a:fld id="{840AE7FF-ED83-48C9-9989-A84F7A20E290}" type="slidenum">
              <a:rPr lang="en-US" smtClean="0"/>
              <a:t>9</a:t>
            </a:fld>
            <a:endParaRPr lang="en-US" dirty="0"/>
          </a:p>
        </p:txBody>
      </p:sp>
    </p:spTree>
    <p:extLst>
      <p:ext uri="{BB962C8B-B14F-4D97-AF65-F5344CB8AC3E}">
        <p14:creationId xmlns:p14="http://schemas.microsoft.com/office/powerpoint/2010/main" val="27834583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fridaysign9x1130%"/>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fi_logo_horizontal"/>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53200" y="6324600"/>
            <a:ext cx="1828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1"/>
          <p:cNvSpPr>
            <a:spLocks noChangeShapeType="1"/>
          </p:cNvSpPr>
          <p:nvPr/>
        </p:nvSpPr>
        <p:spPr bwMode="auto">
          <a:xfrm>
            <a:off x="685800" y="6248400"/>
            <a:ext cx="7772400" cy="0"/>
          </a:xfrm>
          <a:prstGeom prst="line">
            <a:avLst/>
          </a:prstGeom>
          <a:noFill/>
          <a:ln w="28575" cap="flat" cmpd="sng" algn="ctr">
            <a:solidFill>
              <a:srgbClr val="DF0202"/>
            </a:solidFill>
            <a:prstDash val="solid"/>
            <a:round/>
            <a:headEnd type="none" w="med" len="med"/>
            <a:tailEnd type="none" w="med" len="med"/>
          </a:ln>
        </p:spPr>
        <p:txBody>
          <a:bodyPr wrap="none" anchor="ctr"/>
          <a:lstStyle/>
          <a:p>
            <a:pPr eaLnBrk="0" hangingPunct="0">
              <a:defRPr/>
            </a:pPr>
            <a:endParaRPr lang="en-US" dirty="0">
              <a:latin typeface="Arial" pitchFamily="-111" charset="0"/>
              <a:ea typeface="+mn-ea"/>
            </a:endParaRPr>
          </a:p>
        </p:txBody>
      </p:sp>
      <p:pic>
        <p:nvPicPr>
          <p:cNvPr id="7" name="Picture 16" descr="powerpoint header bar test.ti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100" y="228600"/>
            <a:ext cx="77978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8" descr="ced-white.gi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48400" y="228600"/>
            <a:ext cx="2209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ctrTitle"/>
          </p:nvPr>
        </p:nvSpPr>
        <p:spPr>
          <a:xfrm>
            <a:off x="685800" y="1524000"/>
            <a:ext cx="7772400" cy="1143000"/>
          </a:xfrm>
        </p:spPr>
        <p:txBody>
          <a:bodyPr/>
          <a:lstStyle>
            <a:lvl1pPr>
              <a:defRPr/>
            </a:lvl1pPr>
          </a:lstStyle>
          <a:p>
            <a:r>
              <a:rPr lang="en-US" smtClean="0"/>
              <a:t>Click to edit Master title style</a:t>
            </a:r>
            <a:endParaRPr lang="en-US"/>
          </a:p>
        </p:txBody>
      </p:sp>
      <p:sp>
        <p:nvSpPr>
          <p:cNvPr id="3076" name="Rectangle 4"/>
          <p:cNvSpPr>
            <a:spLocks noGrp="1" noChangeArrowheads="1"/>
          </p:cNvSpPr>
          <p:nvPr>
            <p:ph type="subTitle" idx="1"/>
          </p:nvPr>
        </p:nvSpPr>
        <p:spPr>
          <a:xfrm>
            <a:off x="1371600" y="3276600"/>
            <a:ext cx="6400800" cy="1752600"/>
          </a:xfrm>
        </p:spPr>
        <p:txBody>
          <a:bodyPr/>
          <a:lstStyle>
            <a:lvl1pPr marL="0" indent="0" algn="ctr">
              <a:buFontTx/>
              <a:buNone/>
              <a:defRPr/>
            </a:lvl1pPr>
          </a:lstStyle>
          <a:p>
            <a:r>
              <a:rPr lang="en-US" smtClean="0"/>
              <a:t>Click to edit Master subtitle style</a:t>
            </a:r>
            <a:endParaRPr lang="en-US"/>
          </a:p>
        </p:txBody>
      </p:sp>
      <p:sp>
        <p:nvSpPr>
          <p:cNvPr id="9" name="Rectangle 8"/>
          <p:cNvSpPr>
            <a:spLocks noGrp="1" noChangeArrowheads="1"/>
          </p:cNvSpPr>
          <p:nvPr>
            <p:ph type="dt" sz="half" idx="10"/>
          </p:nvPr>
        </p:nvSpPr>
        <p:spPr/>
        <p:txBody>
          <a:bodyPr/>
          <a:lstStyle>
            <a:lvl1pPr>
              <a:defRPr/>
            </a:lvl1pPr>
          </a:lstStyle>
          <a:p>
            <a:fld id="{F1DB7D7D-D667-4726-BA7F-94BC40317EAD}" type="datetimeFigureOut">
              <a:rPr lang="en-US" smtClean="0"/>
              <a:t>11/5/2011</a:t>
            </a:fld>
            <a:endParaRPr lang="en-US" dirty="0"/>
          </a:p>
        </p:txBody>
      </p:sp>
      <p:sp>
        <p:nvSpPr>
          <p:cNvPr id="10" name="Rectangle 9"/>
          <p:cNvSpPr>
            <a:spLocks noGrp="1" noChangeArrowheads="1"/>
          </p:cNvSpPr>
          <p:nvPr>
            <p:ph type="ftr" sz="quarter" idx="11"/>
          </p:nvPr>
        </p:nvSpPr>
        <p:spPr/>
        <p:txBody>
          <a:bodyPr/>
          <a:lstStyle>
            <a:lvl1pPr>
              <a:defRPr/>
            </a:lvl1pPr>
          </a:lstStyle>
          <a:p>
            <a:endParaRPr lang="en-US" dirty="0"/>
          </a:p>
        </p:txBody>
      </p:sp>
      <p:sp>
        <p:nvSpPr>
          <p:cNvPr id="11" name="Rectangle 10"/>
          <p:cNvSpPr>
            <a:spLocks noGrp="1" noChangeArrowheads="1"/>
          </p:cNvSpPr>
          <p:nvPr>
            <p:ph type="sldNum" sz="quarter" idx="12"/>
          </p:nvPr>
        </p:nvSpPr>
        <p:spPr/>
        <p:txBody>
          <a:bodyPr/>
          <a:lstStyle>
            <a:lvl1pPr>
              <a:defRPr/>
            </a:lvl1pPr>
          </a:lstStyle>
          <a:p>
            <a:fld id="{8D2C5082-6307-4EF0-8D24-CC6230F1F881}" type="slidenum">
              <a:rPr lang="en-US" smtClean="0"/>
              <a:t>‹#›</a:t>
            </a:fld>
            <a:endParaRPr lang="en-US" dirty="0"/>
          </a:p>
        </p:txBody>
      </p:sp>
    </p:spTree>
    <p:extLst>
      <p:ext uri="{BB962C8B-B14F-4D97-AF65-F5344CB8AC3E}">
        <p14:creationId xmlns:p14="http://schemas.microsoft.com/office/powerpoint/2010/main" val="103860359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F1DB7D7D-D667-4726-BA7F-94BC40317EAD}" type="datetimeFigureOut">
              <a:rPr lang="en-US" smtClean="0"/>
              <a:t>11/5/2011</a:t>
            </a:fld>
            <a:endParaRPr lang="en-US" dirty="0"/>
          </a:p>
        </p:txBody>
      </p:sp>
      <p:sp>
        <p:nvSpPr>
          <p:cNvPr id="5" name="Rectangle 5"/>
          <p:cNvSpPr>
            <a:spLocks noGrp="1" noChangeArrowheads="1"/>
          </p:cNvSpPr>
          <p:nvPr>
            <p:ph type="ftr" sz="quarter" idx="11"/>
          </p:nvPr>
        </p:nvSpPr>
        <p:spPr/>
        <p:txBody>
          <a:bodyPr/>
          <a:lstStyle>
            <a:lvl1pPr>
              <a:defRPr/>
            </a:lvl1pPr>
          </a:lstStyle>
          <a:p>
            <a:endParaRPr lang="en-US" dirty="0"/>
          </a:p>
        </p:txBody>
      </p:sp>
      <p:sp>
        <p:nvSpPr>
          <p:cNvPr id="6" name="Rectangle 6"/>
          <p:cNvSpPr>
            <a:spLocks noGrp="1" noChangeArrowheads="1"/>
          </p:cNvSpPr>
          <p:nvPr>
            <p:ph type="sldNum" sz="quarter" idx="12"/>
          </p:nvPr>
        </p:nvSpPr>
        <p:spPr/>
        <p:txBody>
          <a:bodyPr/>
          <a:lstStyle>
            <a:lvl1pPr>
              <a:defRPr/>
            </a:lvl1pPr>
          </a:lstStyle>
          <a:p>
            <a:fld id="{8D2C5082-6307-4EF0-8D24-CC6230F1F881}" type="slidenum">
              <a:rPr lang="en-US" smtClean="0"/>
              <a:t>‹#›</a:t>
            </a:fld>
            <a:endParaRPr lang="en-US" dirty="0"/>
          </a:p>
        </p:txBody>
      </p:sp>
    </p:spTree>
    <p:extLst>
      <p:ext uri="{BB962C8B-B14F-4D97-AF65-F5344CB8AC3E}">
        <p14:creationId xmlns:p14="http://schemas.microsoft.com/office/powerpoint/2010/main" val="370395683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F1DB7D7D-D667-4726-BA7F-94BC40317EAD}" type="datetimeFigureOut">
              <a:rPr lang="en-US" smtClean="0"/>
              <a:t>11/5/2011</a:t>
            </a:fld>
            <a:endParaRPr lang="en-US" dirty="0"/>
          </a:p>
        </p:txBody>
      </p:sp>
      <p:sp>
        <p:nvSpPr>
          <p:cNvPr id="5" name="Rectangle 5"/>
          <p:cNvSpPr>
            <a:spLocks noGrp="1" noChangeArrowheads="1"/>
          </p:cNvSpPr>
          <p:nvPr>
            <p:ph type="ftr" sz="quarter" idx="11"/>
          </p:nvPr>
        </p:nvSpPr>
        <p:spPr/>
        <p:txBody>
          <a:bodyPr/>
          <a:lstStyle>
            <a:lvl1pPr>
              <a:defRPr/>
            </a:lvl1pPr>
          </a:lstStyle>
          <a:p>
            <a:endParaRPr lang="en-US" dirty="0"/>
          </a:p>
        </p:txBody>
      </p:sp>
      <p:sp>
        <p:nvSpPr>
          <p:cNvPr id="6" name="Rectangle 6"/>
          <p:cNvSpPr>
            <a:spLocks noGrp="1" noChangeArrowheads="1"/>
          </p:cNvSpPr>
          <p:nvPr>
            <p:ph type="sldNum" sz="quarter" idx="12"/>
          </p:nvPr>
        </p:nvSpPr>
        <p:spPr/>
        <p:txBody>
          <a:bodyPr/>
          <a:lstStyle>
            <a:lvl1pPr>
              <a:defRPr/>
            </a:lvl1pPr>
          </a:lstStyle>
          <a:p>
            <a:fld id="{8D2C5082-6307-4EF0-8D24-CC6230F1F881}" type="slidenum">
              <a:rPr lang="en-US" smtClean="0"/>
              <a:t>‹#›</a:t>
            </a:fld>
            <a:endParaRPr lang="en-US" dirty="0"/>
          </a:p>
        </p:txBody>
      </p:sp>
    </p:spTree>
    <p:extLst>
      <p:ext uri="{BB962C8B-B14F-4D97-AF65-F5344CB8AC3E}">
        <p14:creationId xmlns:p14="http://schemas.microsoft.com/office/powerpoint/2010/main" val="219379313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fld id="{F1DB7D7D-D667-4726-BA7F-94BC40317EAD}" type="datetimeFigureOut">
              <a:rPr lang="en-US" smtClean="0"/>
              <a:t>11/5/2011</a:t>
            </a:fld>
            <a:endParaRPr lang="en-US" dirty="0"/>
          </a:p>
        </p:txBody>
      </p:sp>
      <p:sp>
        <p:nvSpPr>
          <p:cNvPr id="4" name="Rectangle 5"/>
          <p:cNvSpPr>
            <a:spLocks noGrp="1" noChangeArrowheads="1"/>
          </p:cNvSpPr>
          <p:nvPr>
            <p:ph type="ftr" sz="quarter" idx="11"/>
          </p:nvPr>
        </p:nvSpPr>
        <p:spPr/>
        <p:txBody>
          <a:bodyPr/>
          <a:lstStyle>
            <a:lvl1pPr>
              <a:defRPr/>
            </a:lvl1pPr>
          </a:lstStyle>
          <a:p>
            <a:endParaRPr lang="en-US" dirty="0"/>
          </a:p>
        </p:txBody>
      </p:sp>
      <p:sp>
        <p:nvSpPr>
          <p:cNvPr id="5" name="Rectangle 6"/>
          <p:cNvSpPr>
            <a:spLocks noGrp="1" noChangeArrowheads="1"/>
          </p:cNvSpPr>
          <p:nvPr>
            <p:ph type="sldNum" sz="quarter" idx="12"/>
          </p:nvPr>
        </p:nvSpPr>
        <p:spPr/>
        <p:txBody>
          <a:bodyPr/>
          <a:lstStyle>
            <a:lvl1pPr>
              <a:defRPr/>
            </a:lvl1pPr>
          </a:lstStyle>
          <a:p>
            <a:fld id="{8D2C5082-6307-4EF0-8D24-CC6230F1F881}" type="slidenum">
              <a:rPr lang="en-US" smtClean="0"/>
              <a:t>‹#›</a:t>
            </a:fld>
            <a:endParaRPr lang="en-US" dirty="0"/>
          </a:p>
        </p:txBody>
      </p:sp>
    </p:spTree>
    <p:extLst>
      <p:ext uri="{BB962C8B-B14F-4D97-AF65-F5344CB8AC3E}">
        <p14:creationId xmlns:p14="http://schemas.microsoft.com/office/powerpoint/2010/main" val="338921265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endParaRPr lang="en-US" dirty="0"/>
          </a:p>
        </p:txBody>
      </p:sp>
      <p:sp>
        <p:nvSpPr>
          <p:cNvPr id="6" name="Rectangle 6"/>
          <p:cNvSpPr>
            <a:spLocks noGrp="1" noChangeArrowheads="1"/>
          </p:cNvSpPr>
          <p:nvPr>
            <p:ph type="sldNum" sz="quarter" idx="12"/>
          </p:nvPr>
        </p:nvSpPr>
        <p:spPr/>
        <p:txBody>
          <a:bodyPr/>
          <a:lstStyle>
            <a:lvl1pPr>
              <a:defRPr/>
            </a:lvl1pPr>
          </a:lstStyle>
          <a:p>
            <a:fld id="{8D2C5082-6307-4EF0-8D24-CC6230F1F881}" type="slidenum">
              <a:rPr lang="en-US" smtClean="0"/>
              <a:t>‹#›</a:t>
            </a:fld>
            <a:endParaRPr lang="en-US" dirty="0"/>
          </a:p>
        </p:txBody>
      </p:sp>
    </p:spTree>
    <p:extLst>
      <p:ext uri="{BB962C8B-B14F-4D97-AF65-F5344CB8AC3E}">
        <p14:creationId xmlns:p14="http://schemas.microsoft.com/office/powerpoint/2010/main" val="50420090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fld id="{F1DB7D7D-D667-4726-BA7F-94BC40317EAD}" type="datetimeFigureOut">
              <a:rPr lang="en-US" smtClean="0"/>
              <a:t>11/5/2011</a:t>
            </a:fld>
            <a:endParaRPr lang="en-US" dirty="0"/>
          </a:p>
        </p:txBody>
      </p:sp>
      <p:sp>
        <p:nvSpPr>
          <p:cNvPr id="5" name="Rectangle 5"/>
          <p:cNvSpPr>
            <a:spLocks noGrp="1" noChangeArrowheads="1"/>
          </p:cNvSpPr>
          <p:nvPr>
            <p:ph type="ftr" sz="quarter" idx="11"/>
          </p:nvPr>
        </p:nvSpPr>
        <p:spPr/>
        <p:txBody>
          <a:bodyPr/>
          <a:lstStyle>
            <a:lvl1pPr>
              <a:defRPr/>
            </a:lvl1pPr>
          </a:lstStyle>
          <a:p>
            <a:endParaRPr lang="en-US" dirty="0"/>
          </a:p>
        </p:txBody>
      </p:sp>
      <p:sp>
        <p:nvSpPr>
          <p:cNvPr id="6" name="Rectangle 6"/>
          <p:cNvSpPr>
            <a:spLocks noGrp="1" noChangeArrowheads="1"/>
          </p:cNvSpPr>
          <p:nvPr>
            <p:ph type="sldNum" sz="quarter" idx="12"/>
          </p:nvPr>
        </p:nvSpPr>
        <p:spPr/>
        <p:txBody>
          <a:bodyPr/>
          <a:lstStyle>
            <a:lvl1pPr>
              <a:defRPr/>
            </a:lvl1pPr>
          </a:lstStyle>
          <a:p>
            <a:fld id="{8D2C5082-6307-4EF0-8D24-CC6230F1F881}" type="slidenum">
              <a:rPr lang="en-US" smtClean="0"/>
              <a:t>‹#›</a:t>
            </a:fld>
            <a:endParaRPr lang="en-US" dirty="0"/>
          </a:p>
        </p:txBody>
      </p:sp>
    </p:spTree>
    <p:extLst>
      <p:ext uri="{BB962C8B-B14F-4D97-AF65-F5344CB8AC3E}">
        <p14:creationId xmlns:p14="http://schemas.microsoft.com/office/powerpoint/2010/main" val="7173104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fld id="{F1DB7D7D-D667-4726-BA7F-94BC40317EAD}" type="datetimeFigureOut">
              <a:rPr lang="en-US" smtClean="0"/>
              <a:t>11/5/2011</a:t>
            </a:fld>
            <a:endParaRPr lang="en-US" dirty="0"/>
          </a:p>
        </p:txBody>
      </p:sp>
      <p:sp>
        <p:nvSpPr>
          <p:cNvPr id="6" name="Rectangle 5"/>
          <p:cNvSpPr>
            <a:spLocks noGrp="1" noChangeArrowheads="1"/>
          </p:cNvSpPr>
          <p:nvPr>
            <p:ph type="ftr" sz="quarter" idx="11"/>
          </p:nvPr>
        </p:nvSpPr>
        <p:spPr/>
        <p:txBody>
          <a:bodyPr/>
          <a:lstStyle>
            <a:lvl1pPr>
              <a:defRPr/>
            </a:lvl1pPr>
          </a:lstStyle>
          <a:p>
            <a:endParaRPr lang="en-US" dirty="0"/>
          </a:p>
        </p:txBody>
      </p:sp>
      <p:sp>
        <p:nvSpPr>
          <p:cNvPr id="7" name="Rectangle 6"/>
          <p:cNvSpPr>
            <a:spLocks noGrp="1" noChangeArrowheads="1"/>
          </p:cNvSpPr>
          <p:nvPr>
            <p:ph type="sldNum" sz="quarter" idx="12"/>
          </p:nvPr>
        </p:nvSpPr>
        <p:spPr/>
        <p:txBody>
          <a:bodyPr/>
          <a:lstStyle>
            <a:lvl1pPr>
              <a:defRPr/>
            </a:lvl1pPr>
          </a:lstStyle>
          <a:p>
            <a:fld id="{8D2C5082-6307-4EF0-8D24-CC6230F1F881}" type="slidenum">
              <a:rPr lang="en-US" smtClean="0"/>
              <a:t>‹#›</a:t>
            </a:fld>
            <a:endParaRPr lang="en-US" dirty="0"/>
          </a:p>
        </p:txBody>
      </p:sp>
    </p:spTree>
    <p:extLst>
      <p:ext uri="{BB962C8B-B14F-4D97-AF65-F5344CB8AC3E}">
        <p14:creationId xmlns:p14="http://schemas.microsoft.com/office/powerpoint/2010/main" val="133225337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fld id="{F1DB7D7D-D667-4726-BA7F-94BC40317EAD}" type="datetimeFigureOut">
              <a:rPr lang="en-US" smtClean="0"/>
              <a:t>11/5/2011</a:t>
            </a:fld>
            <a:endParaRPr lang="en-US" dirty="0"/>
          </a:p>
        </p:txBody>
      </p:sp>
      <p:sp>
        <p:nvSpPr>
          <p:cNvPr id="8" name="Rectangle 5"/>
          <p:cNvSpPr>
            <a:spLocks noGrp="1" noChangeArrowheads="1"/>
          </p:cNvSpPr>
          <p:nvPr>
            <p:ph type="ftr" sz="quarter" idx="11"/>
          </p:nvPr>
        </p:nvSpPr>
        <p:spPr/>
        <p:txBody>
          <a:bodyPr/>
          <a:lstStyle>
            <a:lvl1pPr>
              <a:defRPr/>
            </a:lvl1pPr>
          </a:lstStyle>
          <a:p>
            <a:endParaRPr lang="en-US" dirty="0"/>
          </a:p>
        </p:txBody>
      </p:sp>
      <p:sp>
        <p:nvSpPr>
          <p:cNvPr id="9" name="Rectangle 6"/>
          <p:cNvSpPr>
            <a:spLocks noGrp="1" noChangeArrowheads="1"/>
          </p:cNvSpPr>
          <p:nvPr>
            <p:ph type="sldNum" sz="quarter" idx="12"/>
          </p:nvPr>
        </p:nvSpPr>
        <p:spPr/>
        <p:txBody>
          <a:bodyPr/>
          <a:lstStyle>
            <a:lvl1pPr>
              <a:defRPr/>
            </a:lvl1pPr>
          </a:lstStyle>
          <a:p>
            <a:fld id="{8D2C5082-6307-4EF0-8D24-CC6230F1F881}" type="slidenum">
              <a:rPr lang="en-US" smtClean="0"/>
              <a:t>‹#›</a:t>
            </a:fld>
            <a:endParaRPr lang="en-US" dirty="0"/>
          </a:p>
        </p:txBody>
      </p:sp>
    </p:spTree>
    <p:extLst>
      <p:ext uri="{BB962C8B-B14F-4D97-AF65-F5344CB8AC3E}">
        <p14:creationId xmlns:p14="http://schemas.microsoft.com/office/powerpoint/2010/main" val="347943788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fld id="{F1DB7D7D-D667-4726-BA7F-94BC40317EAD}" type="datetimeFigureOut">
              <a:rPr lang="en-US" smtClean="0"/>
              <a:t>11/5/2011</a:t>
            </a:fld>
            <a:endParaRPr lang="en-US" dirty="0"/>
          </a:p>
        </p:txBody>
      </p:sp>
      <p:sp>
        <p:nvSpPr>
          <p:cNvPr id="4" name="Rectangle 5"/>
          <p:cNvSpPr>
            <a:spLocks noGrp="1" noChangeArrowheads="1"/>
          </p:cNvSpPr>
          <p:nvPr>
            <p:ph type="ftr" sz="quarter" idx="11"/>
          </p:nvPr>
        </p:nvSpPr>
        <p:spPr/>
        <p:txBody>
          <a:bodyPr/>
          <a:lstStyle>
            <a:lvl1pPr>
              <a:defRPr/>
            </a:lvl1pPr>
          </a:lstStyle>
          <a:p>
            <a:endParaRPr lang="en-US" dirty="0"/>
          </a:p>
        </p:txBody>
      </p:sp>
      <p:sp>
        <p:nvSpPr>
          <p:cNvPr id="5" name="Rectangle 6"/>
          <p:cNvSpPr>
            <a:spLocks noGrp="1" noChangeArrowheads="1"/>
          </p:cNvSpPr>
          <p:nvPr>
            <p:ph type="sldNum" sz="quarter" idx="12"/>
          </p:nvPr>
        </p:nvSpPr>
        <p:spPr/>
        <p:txBody>
          <a:bodyPr/>
          <a:lstStyle>
            <a:lvl1pPr>
              <a:defRPr/>
            </a:lvl1pPr>
          </a:lstStyle>
          <a:p>
            <a:fld id="{8D2C5082-6307-4EF0-8D24-CC6230F1F881}" type="slidenum">
              <a:rPr lang="en-US" smtClean="0"/>
              <a:t>‹#›</a:t>
            </a:fld>
            <a:endParaRPr lang="en-US" dirty="0"/>
          </a:p>
        </p:txBody>
      </p:sp>
    </p:spTree>
    <p:extLst>
      <p:ext uri="{BB962C8B-B14F-4D97-AF65-F5344CB8AC3E}">
        <p14:creationId xmlns:p14="http://schemas.microsoft.com/office/powerpoint/2010/main" val="321974513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F1DB7D7D-D667-4726-BA7F-94BC40317EAD}" type="datetimeFigureOut">
              <a:rPr lang="en-US" smtClean="0"/>
              <a:t>11/5/2011</a:t>
            </a:fld>
            <a:endParaRPr lang="en-US" dirty="0"/>
          </a:p>
        </p:txBody>
      </p:sp>
      <p:sp>
        <p:nvSpPr>
          <p:cNvPr id="3" name="Rectangle 5"/>
          <p:cNvSpPr>
            <a:spLocks noGrp="1" noChangeArrowheads="1"/>
          </p:cNvSpPr>
          <p:nvPr>
            <p:ph type="ftr" sz="quarter" idx="11"/>
          </p:nvPr>
        </p:nvSpPr>
        <p:spPr/>
        <p:txBody>
          <a:bodyPr/>
          <a:lstStyle>
            <a:lvl1pPr>
              <a:defRPr/>
            </a:lvl1pPr>
          </a:lstStyle>
          <a:p>
            <a:endParaRPr lang="en-US" dirty="0"/>
          </a:p>
        </p:txBody>
      </p:sp>
    </p:spTree>
    <p:extLst>
      <p:ext uri="{BB962C8B-B14F-4D97-AF65-F5344CB8AC3E}">
        <p14:creationId xmlns:p14="http://schemas.microsoft.com/office/powerpoint/2010/main" val="371793631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fld id="{F1DB7D7D-D667-4726-BA7F-94BC40317EAD}" type="datetimeFigureOut">
              <a:rPr lang="en-US" smtClean="0"/>
              <a:t>11/5/2011</a:t>
            </a:fld>
            <a:endParaRPr lang="en-US" dirty="0"/>
          </a:p>
        </p:txBody>
      </p:sp>
      <p:sp>
        <p:nvSpPr>
          <p:cNvPr id="6" name="Rectangle 5"/>
          <p:cNvSpPr>
            <a:spLocks noGrp="1" noChangeArrowheads="1"/>
          </p:cNvSpPr>
          <p:nvPr>
            <p:ph type="ftr" sz="quarter" idx="11"/>
          </p:nvPr>
        </p:nvSpPr>
        <p:spPr/>
        <p:txBody>
          <a:bodyPr/>
          <a:lstStyle>
            <a:lvl1pPr>
              <a:defRPr/>
            </a:lvl1pPr>
          </a:lstStyle>
          <a:p>
            <a:endParaRPr lang="en-US" dirty="0"/>
          </a:p>
        </p:txBody>
      </p:sp>
      <p:sp>
        <p:nvSpPr>
          <p:cNvPr id="7" name="Rectangle 6"/>
          <p:cNvSpPr>
            <a:spLocks noGrp="1" noChangeArrowheads="1"/>
          </p:cNvSpPr>
          <p:nvPr>
            <p:ph type="sldNum" sz="quarter" idx="12"/>
          </p:nvPr>
        </p:nvSpPr>
        <p:spPr/>
        <p:txBody>
          <a:bodyPr/>
          <a:lstStyle>
            <a:lvl1pPr>
              <a:defRPr/>
            </a:lvl1pPr>
          </a:lstStyle>
          <a:p>
            <a:fld id="{8D2C5082-6307-4EF0-8D24-CC6230F1F881}" type="slidenum">
              <a:rPr lang="en-US" smtClean="0"/>
              <a:t>‹#›</a:t>
            </a:fld>
            <a:endParaRPr lang="en-US" dirty="0"/>
          </a:p>
        </p:txBody>
      </p:sp>
    </p:spTree>
    <p:extLst>
      <p:ext uri="{BB962C8B-B14F-4D97-AF65-F5344CB8AC3E}">
        <p14:creationId xmlns:p14="http://schemas.microsoft.com/office/powerpoint/2010/main" val="304212518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fld id="{F1DB7D7D-D667-4726-BA7F-94BC40317EAD}" type="datetimeFigureOut">
              <a:rPr lang="en-US" smtClean="0"/>
              <a:t>11/5/2011</a:t>
            </a:fld>
            <a:endParaRPr lang="en-US" dirty="0"/>
          </a:p>
        </p:txBody>
      </p:sp>
      <p:sp>
        <p:nvSpPr>
          <p:cNvPr id="6" name="Rectangle 5"/>
          <p:cNvSpPr>
            <a:spLocks noGrp="1" noChangeArrowheads="1"/>
          </p:cNvSpPr>
          <p:nvPr>
            <p:ph type="ftr" sz="quarter" idx="11"/>
          </p:nvPr>
        </p:nvSpPr>
        <p:spPr/>
        <p:txBody>
          <a:bodyPr/>
          <a:lstStyle>
            <a:lvl1pPr>
              <a:defRPr/>
            </a:lvl1pPr>
          </a:lstStyle>
          <a:p>
            <a:endParaRPr lang="en-US" dirty="0"/>
          </a:p>
        </p:txBody>
      </p:sp>
      <p:sp>
        <p:nvSpPr>
          <p:cNvPr id="7" name="Rectangle 6"/>
          <p:cNvSpPr>
            <a:spLocks noGrp="1" noChangeArrowheads="1"/>
          </p:cNvSpPr>
          <p:nvPr>
            <p:ph type="sldNum" sz="quarter" idx="12"/>
          </p:nvPr>
        </p:nvSpPr>
        <p:spPr/>
        <p:txBody>
          <a:bodyPr/>
          <a:lstStyle>
            <a:lvl1pPr>
              <a:defRPr/>
            </a:lvl1pPr>
          </a:lstStyle>
          <a:p>
            <a:fld id="{8D2C5082-6307-4EF0-8D24-CC6230F1F881}" type="slidenum">
              <a:rPr lang="en-US" smtClean="0"/>
              <a:t>‹#›</a:t>
            </a:fld>
            <a:endParaRPr lang="en-US" dirty="0"/>
          </a:p>
        </p:txBody>
      </p:sp>
    </p:spTree>
    <p:extLst>
      <p:ext uri="{BB962C8B-B14F-4D97-AF65-F5344CB8AC3E}">
        <p14:creationId xmlns:p14="http://schemas.microsoft.com/office/powerpoint/2010/main" val="60476252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fridaysign9x1130%"/>
          <p:cNvPicPr preferRelativeResize="0">
            <a:picLocks noChangeArrowheads="1"/>
          </p:cNvPicPr>
          <p:nvPr/>
        </p:nvPicPr>
        <p:blipFill>
          <a:blip r:embed="rId14">
            <a:lum contrast="-2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533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4478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447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ea typeface="ＭＳ Ｐゴシック" pitchFamily="-111" charset="-128"/>
              </a:defRPr>
            </a:lvl1pPr>
          </a:lstStyle>
          <a:p>
            <a:fld id="{F1DB7D7D-D667-4726-BA7F-94BC40317EAD}" type="datetimeFigureOut">
              <a:rPr lang="en-US" smtClean="0"/>
              <a:t>11/5/2011</a:t>
            </a:fld>
            <a:endParaRPr lang="en-US" dirty="0"/>
          </a:p>
        </p:txBody>
      </p:sp>
      <p:sp>
        <p:nvSpPr>
          <p:cNvPr id="1029" name="Rectangle 5"/>
          <p:cNvSpPr>
            <a:spLocks noGrp="1" noChangeArrowheads="1"/>
          </p:cNvSpPr>
          <p:nvPr>
            <p:ph type="ftr" sz="quarter" idx="3"/>
          </p:nvPr>
        </p:nvSpPr>
        <p:spPr bwMode="auto">
          <a:xfrm>
            <a:off x="2286000" y="6248400"/>
            <a:ext cx="2667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ea typeface="ＭＳ Ｐゴシック" pitchFamily="-111" charset="-128"/>
              </a:defRPr>
            </a:lvl1pPr>
          </a:lstStyle>
          <a:p>
            <a:endParaRPr lang="en-US" dirty="0"/>
          </a:p>
        </p:txBody>
      </p:sp>
      <p:sp>
        <p:nvSpPr>
          <p:cNvPr id="1030" name="Rectangle 6"/>
          <p:cNvSpPr>
            <a:spLocks noGrp="1" noChangeArrowheads="1"/>
          </p:cNvSpPr>
          <p:nvPr>
            <p:ph type="sldNum" sz="quarter" idx="4"/>
          </p:nvPr>
        </p:nvSpPr>
        <p:spPr bwMode="auto">
          <a:xfrm>
            <a:off x="5105400" y="6248400"/>
            <a:ext cx="1295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ea typeface="ＭＳ Ｐゴシック" pitchFamily="-111" charset="-128"/>
              </a:defRPr>
            </a:lvl1pPr>
          </a:lstStyle>
          <a:p>
            <a:fld id="{8D2C5082-6307-4EF0-8D24-CC6230F1F881}" type="slidenum">
              <a:rPr lang="en-US" smtClean="0"/>
              <a:t>‹#›</a:t>
            </a:fld>
            <a:endParaRPr lang="en-US" dirty="0"/>
          </a:p>
        </p:txBody>
      </p:sp>
      <p:pic>
        <p:nvPicPr>
          <p:cNvPr id="1032" name="Picture 9" descr="fi_logo_horizontal"/>
          <p:cNvPicPr>
            <a:picLocks noChangeAspect="1" noChangeArrowheads="1"/>
          </p:cNvPicPr>
          <p:nvPr/>
        </p:nvPicPr>
        <p:blipFill>
          <a:blip r:embed="rId1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29400" y="6324600"/>
            <a:ext cx="1828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Line 11"/>
          <p:cNvSpPr>
            <a:spLocks noChangeShapeType="1"/>
          </p:cNvSpPr>
          <p:nvPr/>
        </p:nvSpPr>
        <p:spPr bwMode="auto">
          <a:xfrm>
            <a:off x="685800" y="1295400"/>
            <a:ext cx="7772400" cy="0"/>
          </a:xfrm>
          <a:prstGeom prst="line">
            <a:avLst/>
          </a:prstGeom>
          <a:noFill/>
          <a:ln w="28575" cap="flat" cmpd="sng" algn="ctr">
            <a:solidFill>
              <a:srgbClr val="DF0202"/>
            </a:solidFill>
            <a:prstDash val="solid"/>
            <a:round/>
            <a:headEnd type="none" w="med" len="med"/>
            <a:tailEnd type="none" w="med" len="med"/>
          </a:ln>
        </p:spPr>
        <p:txBody>
          <a:bodyPr wrap="none" anchor="ctr"/>
          <a:lstStyle/>
          <a:p>
            <a:pPr eaLnBrk="0" hangingPunct="0">
              <a:defRPr/>
            </a:pPr>
            <a:endParaRPr lang="en-US" dirty="0">
              <a:latin typeface="Arial" pitchFamily="-111" charset="0"/>
              <a:ea typeface="+mn-ea"/>
            </a:endParaRPr>
          </a:p>
        </p:txBody>
      </p:sp>
      <p:sp>
        <p:nvSpPr>
          <p:cNvPr id="29" name="Line 11"/>
          <p:cNvSpPr>
            <a:spLocks noChangeShapeType="1"/>
          </p:cNvSpPr>
          <p:nvPr/>
        </p:nvSpPr>
        <p:spPr bwMode="auto">
          <a:xfrm>
            <a:off x="685800" y="6248400"/>
            <a:ext cx="7772400" cy="0"/>
          </a:xfrm>
          <a:prstGeom prst="line">
            <a:avLst/>
          </a:prstGeom>
          <a:noFill/>
          <a:ln w="28575" cap="flat" cmpd="sng" algn="ctr">
            <a:solidFill>
              <a:srgbClr val="DF0202"/>
            </a:solidFill>
            <a:prstDash val="solid"/>
            <a:round/>
            <a:headEnd type="none" w="med" len="med"/>
            <a:tailEnd type="none" w="med" len="med"/>
          </a:ln>
        </p:spPr>
        <p:txBody>
          <a:bodyPr wrap="none" anchor="ctr"/>
          <a:lstStyle/>
          <a:p>
            <a:pPr eaLnBrk="0" hangingPunct="0">
              <a:defRPr/>
            </a:pPr>
            <a:endParaRPr lang="en-US" dirty="0">
              <a:latin typeface="Arial" pitchFamily="-111" charset="0"/>
              <a:ea typeface="+mn-ea"/>
            </a:endParaRPr>
          </a:p>
        </p:txBody>
      </p:sp>
      <p:pic>
        <p:nvPicPr>
          <p:cNvPr id="3" name="Picture 14" descr="powerpoint header bar test.tif"/>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73100" y="228600"/>
            <a:ext cx="77978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7" descr="ced-white.gif"/>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6248400" y="228600"/>
            <a:ext cx="22098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p:timing>
    <p:tnLst>
      <p:par>
        <p:cTn id="1" dur="indefinite" restart="never" nodeType="tmRoot"/>
      </p:par>
    </p:tnLst>
  </p:timing>
  <p:txStyles>
    <p:titleStyle>
      <a:lvl1pPr algn="ctr" rtl="0" eaLnBrk="1" fontAlgn="base" hangingPunct="1">
        <a:spcBef>
          <a:spcPct val="0"/>
        </a:spcBef>
        <a:spcAft>
          <a:spcPct val="0"/>
        </a:spcAft>
        <a:defRPr sz="2800" b="1">
          <a:solidFill>
            <a:schemeClr val="tx2"/>
          </a:solidFill>
          <a:latin typeface="Garamond"/>
          <a:ea typeface="+mj-ea"/>
          <a:cs typeface="Garamond"/>
        </a:defRPr>
      </a:lvl1pPr>
      <a:lvl2pPr algn="ctr" rtl="0" eaLnBrk="1" fontAlgn="base" hangingPunct="1">
        <a:spcBef>
          <a:spcPct val="0"/>
        </a:spcBef>
        <a:spcAft>
          <a:spcPct val="0"/>
        </a:spcAft>
        <a:defRPr sz="2800" b="1">
          <a:solidFill>
            <a:schemeClr val="tx2"/>
          </a:solidFill>
          <a:latin typeface="Garamond" pitchFamily="-106" charset="0"/>
          <a:ea typeface="ＭＳ Ｐゴシック" pitchFamily="-111" charset="-128"/>
          <a:cs typeface="Garamond" pitchFamily="18" charset="0"/>
        </a:defRPr>
      </a:lvl2pPr>
      <a:lvl3pPr algn="ctr" rtl="0" eaLnBrk="1" fontAlgn="base" hangingPunct="1">
        <a:spcBef>
          <a:spcPct val="0"/>
        </a:spcBef>
        <a:spcAft>
          <a:spcPct val="0"/>
        </a:spcAft>
        <a:defRPr sz="2800" b="1">
          <a:solidFill>
            <a:schemeClr val="tx2"/>
          </a:solidFill>
          <a:latin typeface="Garamond" pitchFamily="-106" charset="0"/>
          <a:ea typeface="ＭＳ Ｐゴシック" pitchFamily="-111" charset="-128"/>
          <a:cs typeface="Garamond" pitchFamily="18" charset="0"/>
        </a:defRPr>
      </a:lvl3pPr>
      <a:lvl4pPr algn="ctr" rtl="0" eaLnBrk="1" fontAlgn="base" hangingPunct="1">
        <a:spcBef>
          <a:spcPct val="0"/>
        </a:spcBef>
        <a:spcAft>
          <a:spcPct val="0"/>
        </a:spcAft>
        <a:defRPr sz="2800" b="1">
          <a:solidFill>
            <a:schemeClr val="tx2"/>
          </a:solidFill>
          <a:latin typeface="Garamond" pitchFamily="-106" charset="0"/>
          <a:ea typeface="ＭＳ Ｐゴシック" pitchFamily="-111" charset="-128"/>
          <a:cs typeface="Garamond" pitchFamily="18" charset="0"/>
        </a:defRPr>
      </a:lvl4pPr>
      <a:lvl5pPr algn="ctr" rtl="0" eaLnBrk="1" fontAlgn="base" hangingPunct="1">
        <a:spcBef>
          <a:spcPct val="0"/>
        </a:spcBef>
        <a:spcAft>
          <a:spcPct val="0"/>
        </a:spcAft>
        <a:defRPr sz="2800" b="1">
          <a:solidFill>
            <a:schemeClr val="tx2"/>
          </a:solidFill>
          <a:latin typeface="Garamond" pitchFamily="-106" charset="0"/>
          <a:ea typeface="ＭＳ Ｐゴシック" pitchFamily="-111" charset="-128"/>
          <a:cs typeface="Garamond" pitchFamily="18" charset="0"/>
        </a:defRPr>
      </a:lvl5pPr>
      <a:lvl6pPr marL="457200" algn="ctr" rtl="0" eaLnBrk="1" fontAlgn="base" hangingPunct="1">
        <a:spcBef>
          <a:spcPct val="0"/>
        </a:spcBef>
        <a:spcAft>
          <a:spcPct val="0"/>
        </a:spcAft>
        <a:defRPr sz="3600">
          <a:solidFill>
            <a:schemeClr val="tx2"/>
          </a:solidFill>
          <a:latin typeface="Arial" pitchFamily="-111" charset="0"/>
          <a:ea typeface="ＭＳ Ｐゴシック" pitchFamily="-111" charset="-128"/>
          <a:cs typeface="ＭＳ Ｐゴシック" pitchFamily="-111" charset="-128"/>
        </a:defRPr>
      </a:lvl6pPr>
      <a:lvl7pPr marL="914400" algn="ctr" rtl="0" eaLnBrk="1" fontAlgn="base" hangingPunct="1">
        <a:spcBef>
          <a:spcPct val="0"/>
        </a:spcBef>
        <a:spcAft>
          <a:spcPct val="0"/>
        </a:spcAft>
        <a:defRPr sz="3600">
          <a:solidFill>
            <a:schemeClr val="tx2"/>
          </a:solidFill>
          <a:latin typeface="Arial" pitchFamily="-111" charset="0"/>
          <a:ea typeface="ＭＳ Ｐゴシック" pitchFamily="-111" charset="-128"/>
          <a:cs typeface="ＭＳ Ｐゴシック" pitchFamily="-111" charset="-128"/>
        </a:defRPr>
      </a:lvl7pPr>
      <a:lvl8pPr marL="1371600" algn="ctr" rtl="0" eaLnBrk="1" fontAlgn="base" hangingPunct="1">
        <a:spcBef>
          <a:spcPct val="0"/>
        </a:spcBef>
        <a:spcAft>
          <a:spcPct val="0"/>
        </a:spcAft>
        <a:defRPr sz="3600">
          <a:solidFill>
            <a:schemeClr val="tx2"/>
          </a:solidFill>
          <a:latin typeface="Arial" pitchFamily="-111" charset="0"/>
          <a:ea typeface="ＭＳ Ｐゴシック" pitchFamily="-111" charset="-128"/>
          <a:cs typeface="ＭＳ Ｐゴシック" pitchFamily="-111" charset="-128"/>
        </a:defRPr>
      </a:lvl8pPr>
      <a:lvl9pPr marL="1828800" algn="ctr" rtl="0" eaLnBrk="1" fontAlgn="base" hangingPunct="1">
        <a:spcBef>
          <a:spcPct val="0"/>
        </a:spcBef>
        <a:spcAft>
          <a:spcPct val="0"/>
        </a:spcAft>
        <a:defRPr sz="3600">
          <a:solidFill>
            <a:schemeClr val="tx2"/>
          </a:solidFill>
          <a:latin typeface="Arial" pitchFamily="-111" charset="0"/>
          <a:ea typeface="ＭＳ Ｐゴシック" pitchFamily="-111" charset="-128"/>
          <a:cs typeface="ＭＳ Ｐゴシック" pitchFamily="-111" charset="-128"/>
        </a:defRPr>
      </a:lvl9pPr>
    </p:titleStyle>
    <p:bodyStyle>
      <a:lvl1pPr marL="457200" indent="-457200" algn="l" rtl="0" eaLnBrk="1" fontAlgn="base" hangingPunct="1">
        <a:spcBef>
          <a:spcPct val="20000"/>
        </a:spcBef>
        <a:spcAft>
          <a:spcPct val="0"/>
        </a:spcAft>
        <a:buFont typeface="Arial" charset="0"/>
        <a:buChar char="•"/>
        <a:defRPr sz="2400" b="1">
          <a:solidFill>
            <a:schemeClr val="tx1"/>
          </a:solidFill>
          <a:latin typeface="Garamond"/>
          <a:ea typeface="+mn-ea"/>
          <a:cs typeface="Garamond"/>
        </a:defRPr>
      </a:lvl1pPr>
      <a:lvl2pPr marL="742950" indent="-285750" algn="l" rtl="0" eaLnBrk="1" fontAlgn="base" hangingPunct="1">
        <a:spcBef>
          <a:spcPct val="20000"/>
        </a:spcBef>
        <a:spcAft>
          <a:spcPct val="0"/>
        </a:spcAft>
        <a:buFont typeface="Arial" charset="0"/>
        <a:buChar char="•"/>
        <a:defRPr sz="2000" b="1">
          <a:solidFill>
            <a:schemeClr val="tx1"/>
          </a:solidFill>
          <a:latin typeface="Garamond"/>
          <a:ea typeface="+mn-ea"/>
          <a:cs typeface="Garamond"/>
        </a:defRPr>
      </a:lvl2pPr>
      <a:lvl3pPr marL="1143000" indent="-228600" algn="l" rtl="0" eaLnBrk="1" fontAlgn="base" hangingPunct="1">
        <a:spcBef>
          <a:spcPct val="20000"/>
        </a:spcBef>
        <a:spcAft>
          <a:spcPct val="0"/>
        </a:spcAft>
        <a:buChar char="•"/>
        <a:defRPr sz="1600" b="1">
          <a:solidFill>
            <a:schemeClr val="tx1"/>
          </a:solidFill>
          <a:latin typeface="Garamond"/>
          <a:ea typeface="+mn-ea"/>
          <a:cs typeface="Garamond"/>
        </a:defRPr>
      </a:lvl3pPr>
      <a:lvl4pPr marL="1600200" indent="-228600" algn="l" rtl="0" eaLnBrk="1" fontAlgn="base" hangingPunct="1">
        <a:spcBef>
          <a:spcPct val="20000"/>
        </a:spcBef>
        <a:spcAft>
          <a:spcPct val="0"/>
        </a:spcAft>
        <a:buChar char="–"/>
        <a:defRPr sz="1400" b="1">
          <a:solidFill>
            <a:schemeClr val="tx1"/>
          </a:solidFill>
          <a:latin typeface="Garamond"/>
          <a:ea typeface="+mn-ea"/>
          <a:cs typeface="Garamond"/>
        </a:defRPr>
      </a:lvl4pPr>
      <a:lvl5pPr marL="2057400" indent="-228600" algn="l" rtl="0" eaLnBrk="1" fontAlgn="base" hangingPunct="1">
        <a:spcBef>
          <a:spcPct val="20000"/>
        </a:spcBef>
        <a:spcAft>
          <a:spcPct val="0"/>
        </a:spcAft>
        <a:buChar char="»"/>
        <a:defRPr sz="1400" b="1">
          <a:solidFill>
            <a:schemeClr val="tx1"/>
          </a:solidFill>
          <a:latin typeface="Garamond"/>
          <a:ea typeface="+mn-ea"/>
          <a:cs typeface="Garamond"/>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iso.nc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fi.ncsu.edu/project/maximizing-the-impact-of-stem-outreach-through-data-driven-decision-making-miso/MISOSurvey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bls.gov/oco/"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jocorn@ncsu.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alana_unfried@ncsu.edu"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miso.ncsu.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799" y="3124200"/>
            <a:ext cx="5486401" cy="1752600"/>
          </a:xfrm>
        </p:spPr>
        <p:txBody>
          <a:bodyPr/>
          <a:lstStyle/>
          <a:p>
            <a:r>
              <a:rPr lang="en-US" sz="2400" dirty="0" smtClean="0"/>
              <a:t/>
            </a:r>
            <a:br>
              <a:rPr lang="en-US" sz="2400" dirty="0" smtClean="0"/>
            </a:br>
            <a:r>
              <a:rPr lang="en-US" sz="2400" dirty="0">
                <a:hlinkClick r:id="rId3"/>
              </a:rPr>
              <a:t>http://miso.ncsu.edu/</a:t>
            </a:r>
            <a:r>
              <a:rPr lang="en-US" sz="2400" dirty="0" smtClean="0"/>
              <a:t/>
            </a:r>
            <a:br>
              <a:rPr lang="en-US" sz="2400" dirty="0" smtClean="0"/>
            </a:br>
            <a:r>
              <a:rPr lang="en-US" sz="2400" dirty="0" smtClean="0"/>
              <a:t>An Evaluation Protocol for STEM Outreach Programs</a:t>
            </a:r>
            <a:r>
              <a:rPr lang="en-US" sz="2400" b="0" dirty="0" smtClean="0"/>
              <a:t/>
            </a:r>
            <a:br>
              <a:rPr lang="en-US" sz="2400" b="0" dirty="0" smtClean="0"/>
            </a:br>
            <a:endParaRPr lang="en-US" sz="2400" b="0" dirty="0"/>
          </a:p>
        </p:txBody>
      </p:sp>
      <p:sp>
        <p:nvSpPr>
          <p:cNvPr id="4" name="Subtitle 3"/>
          <p:cNvSpPr>
            <a:spLocks noGrp="1"/>
          </p:cNvSpPr>
          <p:nvPr>
            <p:ph type="subTitle" idx="1"/>
          </p:nvPr>
        </p:nvSpPr>
        <p:spPr>
          <a:xfrm>
            <a:off x="1333615" y="4800600"/>
            <a:ext cx="6400800" cy="1219200"/>
          </a:xfrm>
        </p:spPr>
        <p:txBody>
          <a:bodyPr/>
          <a:lstStyle/>
          <a:p>
            <a:r>
              <a:rPr lang="en-US" sz="2000" dirty="0" smtClean="0"/>
              <a:t>American Evaluation Association Conference</a:t>
            </a:r>
          </a:p>
          <a:p>
            <a:r>
              <a:rPr lang="en-US" sz="2000" dirty="0" smtClean="0"/>
              <a:t>November 5, 2011</a:t>
            </a:r>
          </a:p>
          <a:p>
            <a:r>
              <a:rPr lang="en-US" sz="2000" dirty="0" smtClean="0"/>
              <a:t>8:00-9:30 a.m.</a:t>
            </a:r>
            <a:endParaRPr lang="en-US" sz="20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4769" y="635835"/>
            <a:ext cx="5410431" cy="2712943"/>
          </a:xfrm>
          <a:prstGeom prst="rect">
            <a:avLst/>
          </a:prstGeom>
        </p:spPr>
      </p:pic>
      <p:sp>
        <p:nvSpPr>
          <p:cNvPr id="5" name="Rectangle 4"/>
          <p:cNvSpPr/>
          <p:nvPr/>
        </p:nvSpPr>
        <p:spPr>
          <a:xfrm>
            <a:off x="585952" y="6411428"/>
            <a:ext cx="1611339" cy="369332"/>
          </a:xfrm>
          <a:prstGeom prst="rect">
            <a:avLst/>
          </a:prstGeom>
        </p:spPr>
        <p:txBody>
          <a:bodyPr wrap="none">
            <a:spAutoFit/>
          </a:bodyPr>
          <a:lstStyle/>
          <a:p>
            <a:r>
              <a:rPr lang="en-US" b="1" dirty="0">
                <a:latin typeface="Garamond"/>
                <a:cs typeface="Garamond"/>
              </a:rPr>
              <a:t>DRL #1038154</a:t>
            </a:r>
            <a:endParaRPr lang="en-US" dirty="0"/>
          </a:p>
        </p:txBody>
      </p:sp>
    </p:spTree>
    <p:extLst>
      <p:ext uri="{BB962C8B-B14F-4D97-AF65-F5344CB8AC3E}">
        <p14:creationId xmlns:p14="http://schemas.microsoft.com/office/powerpoint/2010/main" val="397601032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MISO Activities</a:t>
            </a:r>
            <a:endParaRPr lang="en-US" dirty="0"/>
          </a:p>
        </p:txBody>
      </p:sp>
      <p:sp>
        <p:nvSpPr>
          <p:cNvPr id="3" name="Content Placeholder 2"/>
          <p:cNvSpPr>
            <a:spLocks noGrp="1"/>
          </p:cNvSpPr>
          <p:nvPr>
            <p:ph idx="1"/>
          </p:nvPr>
        </p:nvSpPr>
        <p:spPr/>
        <p:txBody>
          <a:bodyPr/>
          <a:lstStyle/>
          <a:p>
            <a:pPr marL="457200" lvl="1" indent="0" algn="ctr">
              <a:buNone/>
              <a:defRPr/>
            </a:pPr>
            <a:endParaRPr lang="en-US" sz="3200" dirty="0" smtClean="0"/>
          </a:p>
          <a:p>
            <a:pPr marL="457200" lvl="1" indent="0" algn="ctr">
              <a:buNone/>
              <a:defRPr/>
            </a:pPr>
            <a:endParaRPr lang="en-US" sz="3200" dirty="0"/>
          </a:p>
          <a:p>
            <a:pPr marL="457200" lvl="1" indent="0" algn="ctr">
              <a:buNone/>
              <a:defRPr/>
            </a:pPr>
            <a:r>
              <a:rPr lang="en-US" sz="3200" dirty="0"/>
              <a:t>Define project activities and </a:t>
            </a:r>
            <a:r>
              <a:rPr lang="en-US" sz="3200" dirty="0" smtClean="0"/>
              <a:t>outcomes</a:t>
            </a:r>
          </a:p>
          <a:p>
            <a:pPr marL="457200" lvl="1" indent="0" algn="ctr">
              <a:buNone/>
              <a:defRPr/>
            </a:pPr>
            <a:r>
              <a:rPr lang="en-US" sz="3200" dirty="0" smtClean="0"/>
              <a:t> and </a:t>
            </a:r>
          </a:p>
          <a:p>
            <a:pPr marL="457200" lvl="1" indent="0" algn="ctr">
              <a:buNone/>
              <a:defRPr/>
            </a:pPr>
            <a:r>
              <a:rPr lang="en-US" sz="3200" dirty="0" smtClean="0"/>
              <a:t>Identify </a:t>
            </a:r>
            <a:r>
              <a:rPr lang="en-US" sz="3200" dirty="0"/>
              <a:t>commonalities </a:t>
            </a:r>
          </a:p>
          <a:p>
            <a:endParaRPr lang="en-US" dirty="0"/>
          </a:p>
        </p:txBody>
      </p:sp>
    </p:spTree>
    <p:extLst>
      <p:ext uri="{BB962C8B-B14F-4D97-AF65-F5344CB8AC3E}">
        <p14:creationId xmlns:p14="http://schemas.microsoft.com/office/powerpoint/2010/main" val="235796840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MISO Logic Model Use</a:t>
            </a:r>
            <a:endParaRPr lang="en-US" dirty="0"/>
          </a:p>
        </p:txBody>
      </p:sp>
      <p:sp>
        <p:nvSpPr>
          <p:cNvPr id="3" name="Content Placeholder 2"/>
          <p:cNvSpPr>
            <a:spLocks noGrp="1"/>
          </p:cNvSpPr>
          <p:nvPr>
            <p:ph idx="1"/>
          </p:nvPr>
        </p:nvSpPr>
        <p:spPr/>
        <p:txBody>
          <a:bodyPr/>
          <a:lstStyle/>
          <a:p>
            <a:pPr>
              <a:lnSpc>
                <a:spcPct val="90000"/>
              </a:lnSpc>
            </a:pPr>
            <a:r>
              <a:rPr lang="en-US" dirty="0" smtClean="0">
                <a:cs typeface="Garamond" pitchFamily="18" charset="0"/>
              </a:rPr>
              <a:t>Held a workshop for project partners to:</a:t>
            </a:r>
          </a:p>
          <a:p>
            <a:pPr lvl="1">
              <a:lnSpc>
                <a:spcPct val="90000"/>
              </a:lnSpc>
            </a:pPr>
            <a:r>
              <a:rPr lang="en-US" sz="2400" dirty="0" smtClean="0">
                <a:cs typeface="Garamond" pitchFamily="18" charset="0"/>
              </a:rPr>
              <a:t>Describe their </a:t>
            </a:r>
            <a:r>
              <a:rPr lang="en-US" sz="2400" dirty="0">
                <a:cs typeface="Garamond" pitchFamily="18" charset="0"/>
              </a:rPr>
              <a:t>program/project’s purpose, strategies, and goals in clear and concise </a:t>
            </a:r>
            <a:r>
              <a:rPr lang="en-US" sz="2400" dirty="0" smtClean="0">
                <a:cs typeface="Garamond" pitchFamily="18" charset="0"/>
              </a:rPr>
              <a:t>language.</a:t>
            </a:r>
          </a:p>
          <a:p>
            <a:pPr lvl="1">
              <a:lnSpc>
                <a:spcPct val="90000"/>
              </a:lnSpc>
            </a:pPr>
            <a:r>
              <a:rPr lang="en-US" sz="2400" dirty="0" smtClean="0">
                <a:cs typeface="Garamond" pitchFamily="18" charset="0"/>
              </a:rPr>
              <a:t>Create </a:t>
            </a:r>
            <a:r>
              <a:rPr lang="en-US" sz="2400" dirty="0">
                <a:cs typeface="Garamond" pitchFamily="18" charset="0"/>
              </a:rPr>
              <a:t>a logic model which explains </a:t>
            </a:r>
            <a:r>
              <a:rPr lang="en-US" sz="2400" dirty="0" smtClean="0">
                <a:cs typeface="Garamond" pitchFamily="18" charset="0"/>
              </a:rPr>
              <a:t>how their project/program operates.</a:t>
            </a:r>
          </a:p>
          <a:p>
            <a:pPr lvl="1">
              <a:lnSpc>
                <a:spcPct val="90000"/>
              </a:lnSpc>
            </a:pPr>
            <a:r>
              <a:rPr lang="en-US" sz="2400" dirty="0" smtClean="0">
                <a:cs typeface="Garamond" pitchFamily="18" charset="0"/>
              </a:rPr>
              <a:t>Learn </a:t>
            </a:r>
            <a:r>
              <a:rPr lang="en-US" sz="2400" dirty="0">
                <a:cs typeface="Garamond" pitchFamily="18" charset="0"/>
              </a:rPr>
              <a:t>about various STEM Outreach projects across NCSU.</a:t>
            </a:r>
          </a:p>
          <a:p>
            <a:r>
              <a:rPr lang="en-US" dirty="0" smtClean="0"/>
              <a:t>MISO </a:t>
            </a:r>
            <a:r>
              <a:rPr lang="en-US" dirty="0"/>
              <a:t>u</a:t>
            </a:r>
            <a:r>
              <a:rPr lang="en-US" dirty="0" smtClean="0"/>
              <a:t>ses the project partner logic models to identify commonalities across projects</a:t>
            </a:r>
            <a:endParaRPr lang="en-US" dirty="0"/>
          </a:p>
        </p:txBody>
      </p:sp>
    </p:spTree>
    <p:extLst>
      <p:ext uri="{BB962C8B-B14F-4D97-AF65-F5344CB8AC3E}">
        <p14:creationId xmlns:p14="http://schemas.microsoft.com/office/powerpoint/2010/main" val="102411740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Logic Model: Engineering on the Road</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287" y="1219200"/>
            <a:ext cx="6876913"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432153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MISO Activities</a:t>
            </a:r>
            <a:endParaRPr lang="en-US" dirty="0"/>
          </a:p>
        </p:txBody>
      </p:sp>
      <p:sp>
        <p:nvSpPr>
          <p:cNvPr id="3" name="Content Placeholder 2"/>
          <p:cNvSpPr>
            <a:spLocks noGrp="1"/>
          </p:cNvSpPr>
          <p:nvPr>
            <p:ph idx="1"/>
          </p:nvPr>
        </p:nvSpPr>
        <p:spPr/>
        <p:txBody>
          <a:bodyPr/>
          <a:lstStyle/>
          <a:p>
            <a:pPr marL="457200" lvl="1" indent="0" algn="ctr">
              <a:buNone/>
              <a:defRPr/>
            </a:pPr>
            <a:endParaRPr lang="en-US" sz="3200" dirty="0" smtClean="0"/>
          </a:p>
          <a:p>
            <a:pPr marL="457200" lvl="1" indent="0" algn="ctr">
              <a:buNone/>
              <a:defRPr/>
            </a:pPr>
            <a:endParaRPr lang="en-US" sz="3200" dirty="0"/>
          </a:p>
          <a:p>
            <a:pPr marL="457200" lvl="1" indent="0" algn="ctr">
              <a:buNone/>
              <a:defRPr/>
            </a:pPr>
            <a:r>
              <a:rPr lang="en-US" sz="3200" dirty="0"/>
              <a:t>Identify/develop surveys and outcome </a:t>
            </a:r>
            <a:r>
              <a:rPr lang="en-US" sz="3200" dirty="0" smtClean="0"/>
              <a:t>indicators and collect </a:t>
            </a:r>
            <a:r>
              <a:rPr lang="en-US" sz="3200" dirty="0"/>
              <a:t>survey data across projects</a:t>
            </a:r>
          </a:p>
          <a:p>
            <a:endParaRPr lang="en-US" dirty="0"/>
          </a:p>
        </p:txBody>
      </p:sp>
    </p:spTree>
    <p:extLst>
      <p:ext uri="{BB962C8B-B14F-4D97-AF65-F5344CB8AC3E}">
        <p14:creationId xmlns:p14="http://schemas.microsoft.com/office/powerpoint/2010/main" val="159897769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Survey Data</a:t>
            </a:r>
            <a:endParaRPr lang="en-US" dirty="0"/>
          </a:p>
        </p:txBody>
      </p:sp>
      <p:sp>
        <p:nvSpPr>
          <p:cNvPr id="3" name="Content Placeholder 2"/>
          <p:cNvSpPr>
            <a:spLocks noGrp="1"/>
          </p:cNvSpPr>
          <p:nvPr>
            <p:ph idx="1"/>
          </p:nvPr>
        </p:nvSpPr>
        <p:spPr/>
        <p:txBody>
          <a:bodyPr/>
          <a:lstStyle/>
          <a:p>
            <a:r>
              <a:rPr lang="en-US" sz="3200" dirty="0"/>
              <a:t>Our goal is to help MISO Partners use data to continuously monitor and make effective decisions to improve their programs for the benefit of their stakeholders.</a:t>
            </a:r>
          </a:p>
          <a:p>
            <a:endParaRPr lang="en-US" dirty="0"/>
          </a:p>
        </p:txBody>
      </p:sp>
    </p:spTree>
    <p:extLst>
      <p:ext uri="{BB962C8B-B14F-4D97-AF65-F5344CB8AC3E}">
        <p14:creationId xmlns:p14="http://schemas.microsoft.com/office/powerpoint/2010/main" val="405138838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42" y="245036"/>
            <a:ext cx="9144000" cy="638527"/>
          </a:xfrm>
        </p:spPr>
        <p:txBody>
          <a:bodyPr/>
          <a:lstStyle/>
          <a:p>
            <a:r>
              <a:rPr lang="en-US" dirty="0" smtClean="0"/>
              <a:t>MISO Data Analytics Flow Chart</a:t>
            </a:r>
            <a:endParaRPr lang="en-US" dirty="0"/>
          </a:p>
        </p:txBody>
      </p:sp>
      <p:sp>
        <p:nvSpPr>
          <p:cNvPr id="6" name="TextBox 5"/>
          <p:cNvSpPr txBox="1"/>
          <p:nvPr/>
        </p:nvSpPr>
        <p:spPr>
          <a:xfrm>
            <a:off x="5105822" y="883563"/>
            <a:ext cx="1903085" cy="461665"/>
          </a:xfrm>
          <a:prstGeom prst="rect">
            <a:avLst/>
          </a:prstGeom>
          <a:noFill/>
        </p:spPr>
        <p:txBody>
          <a:bodyPr wrap="none" rtlCol="0">
            <a:spAutoFit/>
          </a:bodyPr>
          <a:lstStyle/>
          <a:p>
            <a:pPr algn="ctr" defTabSz="457200"/>
            <a:r>
              <a:rPr lang="en-US" sz="2400" b="1" dirty="0" smtClean="0">
                <a:solidFill>
                  <a:prstClr val="black"/>
                </a:solidFill>
                <a:latin typeface="Garamond" pitchFamily="18" charset="0"/>
              </a:rPr>
              <a:t>Data Sources</a:t>
            </a:r>
            <a:endParaRPr lang="en-US" sz="2400" b="1" dirty="0">
              <a:solidFill>
                <a:prstClr val="black"/>
              </a:solidFill>
              <a:latin typeface="Garamond" pitchFamily="18" charset="0"/>
            </a:endParaRPr>
          </a:p>
        </p:txBody>
      </p:sp>
      <p:sp>
        <p:nvSpPr>
          <p:cNvPr id="12" name="TextBox 11"/>
          <p:cNvSpPr txBox="1"/>
          <p:nvPr/>
        </p:nvSpPr>
        <p:spPr>
          <a:xfrm>
            <a:off x="2235959" y="872461"/>
            <a:ext cx="2267465" cy="830997"/>
          </a:xfrm>
          <a:prstGeom prst="rect">
            <a:avLst/>
          </a:prstGeom>
          <a:noFill/>
        </p:spPr>
        <p:txBody>
          <a:bodyPr wrap="square" rtlCol="0">
            <a:spAutoFit/>
          </a:bodyPr>
          <a:lstStyle/>
          <a:p>
            <a:pPr algn="ctr" defTabSz="457200"/>
            <a:r>
              <a:rPr lang="en-US" sz="2400" b="1" dirty="0" smtClean="0">
                <a:solidFill>
                  <a:prstClr val="black"/>
                </a:solidFill>
                <a:latin typeface="Garamond" pitchFamily="18" charset="0"/>
              </a:rPr>
              <a:t>Variables of Interest</a:t>
            </a:r>
            <a:endParaRPr lang="en-US" sz="2400" b="1" dirty="0">
              <a:solidFill>
                <a:prstClr val="black"/>
              </a:solidFill>
              <a:latin typeface="Garamond" pitchFamily="18" charset="0"/>
            </a:endParaRPr>
          </a:p>
        </p:txBody>
      </p:sp>
      <p:sp>
        <p:nvSpPr>
          <p:cNvPr id="13" name="TextBox 12"/>
          <p:cNvSpPr txBox="1"/>
          <p:nvPr/>
        </p:nvSpPr>
        <p:spPr>
          <a:xfrm>
            <a:off x="7569658" y="872461"/>
            <a:ext cx="1400606" cy="461665"/>
          </a:xfrm>
          <a:prstGeom prst="rect">
            <a:avLst/>
          </a:prstGeom>
          <a:noFill/>
        </p:spPr>
        <p:txBody>
          <a:bodyPr wrap="square" rtlCol="0">
            <a:spAutoFit/>
          </a:bodyPr>
          <a:lstStyle/>
          <a:p>
            <a:pPr algn="ctr" defTabSz="457200"/>
            <a:r>
              <a:rPr lang="en-US" sz="2400" b="1" dirty="0" smtClean="0">
                <a:solidFill>
                  <a:prstClr val="black"/>
                </a:solidFill>
                <a:latin typeface="Garamond" pitchFamily="18" charset="0"/>
              </a:rPr>
              <a:t>Goal</a:t>
            </a:r>
            <a:endParaRPr lang="en-US" sz="2400" b="1" dirty="0">
              <a:solidFill>
                <a:prstClr val="black"/>
              </a:solidFill>
              <a:latin typeface="Garamond" pitchFamily="18" charset="0"/>
            </a:endParaRPr>
          </a:p>
        </p:txBody>
      </p:sp>
      <p:grpSp>
        <p:nvGrpSpPr>
          <p:cNvPr id="3" name="Group 2"/>
          <p:cNvGrpSpPr/>
          <p:nvPr/>
        </p:nvGrpSpPr>
        <p:grpSpPr>
          <a:xfrm>
            <a:off x="85048" y="1703458"/>
            <a:ext cx="9034311" cy="4673580"/>
            <a:chOff x="85048" y="1703458"/>
            <a:chExt cx="9034311" cy="4673580"/>
          </a:xfrm>
        </p:grpSpPr>
        <p:sp>
          <p:nvSpPr>
            <p:cNvPr id="4" name="Rounded Rectangle 3"/>
            <p:cNvSpPr/>
            <p:nvPr/>
          </p:nvSpPr>
          <p:spPr>
            <a:xfrm>
              <a:off x="5140448" y="3350567"/>
              <a:ext cx="1572188" cy="1423471"/>
            </a:xfrm>
            <a:prstGeom prst="round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1300" dirty="0" smtClean="0">
                  <a:solidFill>
                    <a:prstClr val="white"/>
                  </a:solidFill>
                </a:rPr>
                <a:t>2. NC Educational Research Data Center (NCERDC) at Duke University</a:t>
              </a:r>
              <a:endParaRPr lang="en-US" sz="1300" dirty="0">
                <a:solidFill>
                  <a:prstClr val="white"/>
                </a:solidFill>
              </a:endParaRPr>
            </a:p>
          </p:txBody>
        </p:sp>
        <p:sp>
          <p:nvSpPr>
            <p:cNvPr id="5" name="Rounded Rectangle 4"/>
            <p:cNvSpPr/>
            <p:nvPr/>
          </p:nvSpPr>
          <p:spPr>
            <a:xfrm>
              <a:off x="5140448" y="1703458"/>
              <a:ext cx="1624590" cy="1428831"/>
            </a:xfrm>
            <a:prstGeom prst="round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1300" dirty="0" smtClean="0">
                  <a:solidFill>
                    <a:prstClr val="white"/>
                  </a:solidFill>
                </a:rPr>
                <a:t>1. MISO Common STEM Survey Tools for Outreach Participants (teachers </a:t>
              </a:r>
              <a:r>
                <a:rPr lang="en-US" sz="1300" dirty="0">
                  <a:solidFill>
                    <a:prstClr val="white"/>
                  </a:solidFill>
                </a:rPr>
                <a:t>&amp;</a:t>
              </a:r>
              <a:r>
                <a:rPr lang="en-US" sz="1300" dirty="0" smtClean="0">
                  <a:solidFill>
                    <a:prstClr val="white"/>
                  </a:solidFill>
                </a:rPr>
                <a:t> students)</a:t>
              </a:r>
              <a:endParaRPr lang="en-US" sz="1300" dirty="0">
                <a:solidFill>
                  <a:prstClr val="white"/>
                </a:solidFill>
              </a:endParaRPr>
            </a:p>
          </p:txBody>
        </p:sp>
        <p:sp>
          <p:nvSpPr>
            <p:cNvPr id="8" name="Rounded Rectangle 7"/>
            <p:cNvSpPr/>
            <p:nvPr/>
          </p:nvSpPr>
          <p:spPr>
            <a:xfrm>
              <a:off x="5140448" y="4950767"/>
              <a:ext cx="1572188" cy="1411965"/>
            </a:xfrm>
            <a:prstGeom prst="round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1300" dirty="0" smtClean="0">
                  <a:solidFill>
                    <a:prstClr val="white"/>
                  </a:solidFill>
                </a:rPr>
                <a:t>3. NC State student database maintained by Enrollment Management and Services</a:t>
              </a:r>
              <a:endParaRPr lang="en-US" sz="1300" dirty="0">
                <a:solidFill>
                  <a:prstClr val="white"/>
                </a:solidFill>
              </a:endParaRPr>
            </a:p>
          </p:txBody>
        </p:sp>
        <p:sp>
          <p:nvSpPr>
            <p:cNvPr id="9" name="Rounded Rectangle 8"/>
            <p:cNvSpPr/>
            <p:nvPr/>
          </p:nvSpPr>
          <p:spPr>
            <a:xfrm>
              <a:off x="2086613" y="3350567"/>
              <a:ext cx="2520013" cy="1509702"/>
            </a:xfrm>
            <a:prstGeom prst="round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defTabSz="457200"/>
              <a:r>
                <a:rPr lang="en-US" sz="900" dirty="0" smtClean="0">
                  <a:solidFill>
                    <a:prstClr val="white"/>
                  </a:solidFill>
                </a:rPr>
                <a:t>Existing NC education database that includes teachers’ education/licensure, </a:t>
              </a:r>
              <a:r>
                <a:rPr lang="en-US" sz="900" dirty="0">
                  <a:solidFill>
                    <a:prstClr val="white"/>
                  </a:solidFill>
                </a:rPr>
                <a:t>experience, </a:t>
              </a:r>
              <a:r>
                <a:rPr lang="en-US" sz="900" dirty="0" smtClean="0">
                  <a:solidFill>
                    <a:prstClr val="white"/>
                  </a:solidFill>
                </a:rPr>
                <a:t>turnover; and students’ academic progress, attendance, course taking, growth and proficiency by academic subject, grade promotion and retention, transfer, dropout , and graduation status</a:t>
              </a:r>
              <a:r>
                <a:rPr lang="en-US" sz="900" dirty="0">
                  <a:solidFill>
                    <a:prstClr val="white"/>
                  </a:solidFill>
                </a:rPr>
                <a:t>. </a:t>
              </a:r>
              <a:endParaRPr lang="en-US" sz="900" dirty="0" smtClean="0">
                <a:solidFill>
                  <a:prstClr val="white"/>
                </a:solidFill>
              </a:endParaRPr>
            </a:p>
            <a:p>
              <a:pPr defTabSz="457200"/>
              <a:r>
                <a:rPr lang="en-US" sz="900" dirty="0" smtClean="0">
                  <a:solidFill>
                    <a:prstClr val="white"/>
                  </a:solidFill>
                </a:rPr>
                <a:t>(All NC K-12 Public School Teachers and Students) </a:t>
              </a:r>
              <a:endParaRPr lang="en-US" sz="900" dirty="0">
                <a:solidFill>
                  <a:prstClr val="white"/>
                </a:solidFill>
              </a:endParaRPr>
            </a:p>
          </p:txBody>
        </p:sp>
        <p:sp>
          <p:nvSpPr>
            <p:cNvPr id="10" name="Rounded Rectangle 9"/>
            <p:cNvSpPr/>
            <p:nvPr/>
          </p:nvSpPr>
          <p:spPr>
            <a:xfrm>
              <a:off x="2139015" y="1826568"/>
              <a:ext cx="2518304" cy="1447799"/>
            </a:xfrm>
            <a:prstGeom prst="round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defTabSz="457200"/>
              <a:r>
                <a:rPr lang="en-US" sz="900" dirty="0" smtClean="0">
                  <a:solidFill>
                    <a:prstClr val="white"/>
                  </a:solidFill>
                </a:rPr>
                <a:t>Surveys </a:t>
              </a:r>
              <a:r>
                <a:rPr lang="en-US" sz="900" dirty="0">
                  <a:solidFill>
                    <a:prstClr val="white"/>
                  </a:solidFill>
                </a:rPr>
                <a:t>developed by MISO Project </a:t>
              </a:r>
              <a:r>
                <a:rPr lang="en-US" sz="900" dirty="0" smtClean="0">
                  <a:solidFill>
                    <a:prstClr val="white"/>
                  </a:solidFill>
                </a:rPr>
                <a:t>Team for use by MISO </a:t>
              </a:r>
              <a:r>
                <a:rPr lang="en-US" sz="900" dirty="0">
                  <a:solidFill>
                    <a:prstClr val="white"/>
                  </a:solidFill>
                </a:rPr>
                <a:t>Project Partners </a:t>
              </a:r>
              <a:r>
                <a:rPr lang="en-US" sz="900" dirty="0" smtClean="0">
                  <a:solidFill>
                    <a:prstClr val="white"/>
                  </a:solidFill>
                </a:rPr>
                <a:t>to measure </a:t>
              </a:r>
              <a:r>
                <a:rPr lang="en-US" sz="900" dirty="0">
                  <a:solidFill>
                    <a:prstClr val="white"/>
                  </a:solidFill>
                </a:rPr>
                <a:t>s</a:t>
              </a:r>
              <a:r>
                <a:rPr lang="en-US" sz="900" dirty="0" smtClean="0">
                  <a:solidFill>
                    <a:prstClr val="white"/>
                  </a:solidFill>
                </a:rPr>
                <a:t>tudent STEM Attitudes, Interest in STEM Careers, and 21</a:t>
              </a:r>
              <a:r>
                <a:rPr lang="en-US" sz="900" baseline="30000" dirty="0" smtClean="0">
                  <a:solidFill>
                    <a:prstClr val="white"/>
                  </a:solidFill>
                </a:rPr>
                <a:t>st</a:t>
              </a:r>
              <a:r>
                <a:rPr lang="en-US" sz="900" dirty="0" smtClean="0">
                  <a:solidFill>
                    <a:prstClr val="white"/>
                  </a:solidFill>
                </a:rPr>
                <a:t> Century Learning Skills; and teacher confidence and efficacy in teaching STEM.</a:t>
              </a:r>
            </a:p>
            <a:p>
              <a:pPr defTabSz="457200"/>
              <a:r>
                <a:rPr lang="en-US" sz="900" dirty="0">
                  <a:solidFill>
                    <a:prstClr val="white"/>
                  </a:solidFill>
                </a:rPr>
                <a:t>(NC State K12 STEM Outreach </a:t>
              </a:r>
              <a:r>
                <a:rPr lang="en-US" sz="900" dirty="0" smtClean="0">
                  <a:solidFill>
                    <a:prstClr val="white"/>
                  </a:solidFill>
                </a:rPr>
                <a:t>Programs)</a:t>
              </a:r>
              <a:endParaRPr lang="en-US" sz="900" dirty="0">
                <a:solidFill>
                  <a:prstClr val="white"/>
                </a:solidFill>
              </a:endParaRPr>
            </a:p>
          </p:txBody>
        </p:sp>
        <p:sp>
          <p:nvSpPr>
            <p:cNvPr id="11" name="Rounded Rectangle 10"/>
            <p:cNvSpPr/>
            <p:nvPr/>
          </p:nvSpPr>
          <p:spPr>
            <a:xfrm>
              <a:off x="2086613" y="5057011"/>
              <a:ext cx="2520013" cy="1305721"/>
            </a:xfrm>
            <a:prstGeom prst="round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900" dirty="0" smtClean="0">
                  <a:solidFill>
                    <a:prstClr val="white"/>
                  </a:solidFill>
                </a:rPr>
                <a:t>All information related to student applications and enrollments for the University, such as high school course grades/GPA, high school class rank, SAT scores, AP test scores, university enrollment, university matriculation, and university course grades/GPA</a:t>
              </a:r>
              <a:r>
                <a:rPr lang="en-US" sz="900" dirty="0">
                  <a:solidFill>
                    <a:prstClr val="white"/>
                  </a:solidFill>
                </a:rPr>
                <a:t>. </a:t>
              </a:r>
              <a:endParaRPr lang="en-US" sz="900" dirty="0" smtClean="0">
                <a:solidFill>
                  <a:prstClr val="white"/>
                </a:solidFill>
              </a:endParaRPr>
            </a:p>
            <a:p>
              <a:pPr algn="ctr" defTabSz="457200"/>
              <a:r>
                <a:rPr lang="en-US" sz="900" dirty="0" smtClean="0">
                  <a:solidFill>
                    <a:prstClr val="white"/>
                  </a:solidFill>
                </a:rPr>
                <a:t>(All NCSU Students</a:t>
              </a:r>
              <a:r>
                <a:rPr lang="en-US" sz="900" dirty="0">
                  <a:solidFill>
                    <a:prstClr val="white"/>
                  </a:solidFill>
                </a:rPr>
                <a:t>) </a:t>
              </a:r>
            </a:p>
          </p:txBody>
        </p:sp>
        <p:sp>
          <p:nvSpPr>
            <p:cNvPr id="14" name="Rounded Rectangle 13"/>
            <p:cNvSpPr/>
            <p:nvPr/>
          </p:nvSpPr>
          <p:spPr>
            <a:xfrm>
              <a:off x="7527453" y="1826568"/>
              <a:ext cx="1591906" cy="4550470"/>
            </a:xfrm>
            <a:prstGeom prst="round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dirty="0" smtClean="0">
                  <a:solidFill>
                    <a:prstClr val="white"/>
                  </a:solidFill>
                </a:rPr>
                <a:t>To determine the extent to which STEM outreach programs impact long-term educational outcomes</a:t>
              </a:r>
              <a:endParaRPr lang="en-US" dirty="0">
                <a:solidFill>
                  <a:prstClr val="white"/>
                </a:solidFill>
              </a:endParaRPr>
            </a:p>
          </p:txBody>
        </p:sp>
        <p:sp>
          <p:nvSpPr>
            <p:cNvPr id="15" name="Right Arrow 14"/>
            <p:cNvSpPr/>
            <p:nvPr/>
          </p:nvSpPr>
          <p:spPr>
            <a:xfrm>
              <a:off x="1715158" y="3862469"/>
              <a:ext cx="316000" cy="249274"/>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7" name="Right Arrow 16"/>
            <p:cNvSpPr/>
            <p:nvPr/>
          </p:nvSpPr>
          <p:spPr>
            <a:xfrm>
              <a:off x="1727858" y="2515808"/>
              <a:ext cx="316000" cy="249274"/>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8" name="Right Arrow 17"/>
            <p:cNvSpPr/>
            <p:nvPr/>
          </p:nvSpPr>
          <p:spPr>
            <a:xfrm>
              <a:off x="1715158" y="5637062"/>
              <a:ext cx="316000" cy="249274"/>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0" name="Right Arrow 19"/>
            <p:cNvSpPr/>
            <p:nvPr/>
          </p:nvSpPr>
          <p:spPr>
            <a:xfrm>
              <a:off x="6873856" y="3862469"/>
              <a:ext cx="664695" cy="249274"/>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1" name="Right Arrow 20"/>
            <p:cNvSpPr/>
            <p:nvPr/>
          </p:nvSpPr>
          <p:spPr>
            <a:xfrm>
              <a:off x="6862758" y="2515808"/>
              <a:ext cx="664695" cy="249274"/>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2" name="Right Arrow 21"/>
            <p:cNvSpPr/>
            <p:nvPr/>
          </p:nvSpPr>
          <p:spPr>
            <a:xfrm>
              <a:off x="6873856" y="5637062"/>
              <a:ext cx="664695" cy="249274"/>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9" name="Right Arrow 18"/>
            <p:cNvSpPr/>
            <p:nvPr/>
          </p:nvSpPr>
          <p:spPr>
            <a:xfrm>
              <a:off x="4657319" y="3862469"/>
              <a:ext cx="316000" cy="249274"/>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3" name="Right Arrow 22"/>
            <p:cNvSpPr/>
            <p:nvPr/>
          </p:nvSpPr>
          <p:spPr>
            <a:xfrm>
              <a:off x="4709721" y="2515808"/>
              <a:ext cx="316000" cy="249274"/>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4" name="Right Arrow 23"/>
            <p:cNvSpPr/>
            <p:nvPr/>
          </p:nvSpPr>
          <p:spPr>
            <a:xfrm>
              <a:off x="4657319" y="5637062"/>
              <a:ext cx="316000" cy="249274"/>
            </a:xfrm>
            <a:prstGeom prst="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5" name="Rounded Rectangle 24"/>
            <p:cNvSpPr/>
            <p:nvPr/>
          </p:nvSpPr>
          <p:spPr>
            <a:xfrm>
              <a:off x="85048" y="3350567"/>
              <a:ext cx="1572188" cy="1509702"/>
            </a:xfrm>
            <a:prstGeom prst="round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defTabSz="457200"/>
              <a:r>
                <a:rPr lang="en-US" sz="1000" dirty="0" smtClean="0">
                  <a:solidFill>
                    <a:prstClr val="white"/>
                  </a:solidFill>
                </a:rPr>
                <a:t>Students: How has student academic achievement changed over time?</a:t>
              </a:r>
            </a:p>
            <a:p>
              <a:pPr defTabSz="457200"/>
              <a:r>
                <a:rPr lang="en-US" sz="1000" dirty="0" smtClean="0">
                  <a:solidFill>
                    <a:prstClr val="white"/>
                  </a:solidFill>
                </a:rPr>
                <a:t>Teachers: To what extent do teachers attain professional growth and remain in-field?</a:t>
              </a:r>
              <a:endParaRPr lang="en-US" sz="1000" dirty="0">
                <a:solidFill>
                  <a:prstClr val="white"/>
                </a:solidFill>
              </a:endParaRPr>
            </a:p>
          </p:txBody>
        </p:sp>
        <p:sp>
          <p:nvSpPr>
            <p:cNvPr id="26" name="Rounded Rectangle 25"/>
            <p:cNvSpPr/>
            <p:nvPr/>
          </p:nvSpPr>
          <p:spPr>
            <a:xfrm>
              <a:off x="85048" y="1703458"/>
              <a:ext cx="1624590" cy="1428831"/>
            </a:xfrm>
            <a:prstGeom prst="round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defTabSz="457200"/>
              <a:r>
                <a:rPr lang="en-US" sz="1000" dirty="0" smtClean="0">
                  <a:solidFill>
                    <a:prstClr val="white"/>
                  </a:solidFill>
                </a:rPr>
                <a:t>Students: How do students feel about learning STEM content and future career paths?</a:t>
              </a:r>
            </a:p>
            <a:p>
              <a:pPr defTabSz="457200"/>
              <a:r>
                <a:rPr lang="en-US" sz="1000" dirty="0" smtClean="0">
                  <a:solidFill>
                    <a:prstClr val="white"/>
                  </a:solidFill>
                </a:rPr>
                <a:t>Teachers: How confident are teachers about teaching STEM related content?</a:t>
              </a:r>
              <a:endParaRPr lang="en-US" sz="1000" dirty="0">
                <a:solidFill>
                  <a:prstClr val="white"/>
                </a:solidFill>
              </a:endParaRPr>
            </a:p>
          </p:txBody>
        </p:sp>
        <p:sp>
          <p:nvSpPr>
            <p:cNvPr id="27" name="Rounded Rectangle 26"/>
            <p:cNvSpPr/>
            <p:nvPr/>
          </p:nvSpPr>
          <p:spPr>
            <a:xfrm>
              <a:off x="85048" y="5057011"/>
              <a:ext cx="1572188" cy="1305721"/>
            </a:xfrm>
            <a:prstGeom prst="round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defTabSz="457200"/>
              <a:r>
                <a:rPr lang="en-US" sz="1000" dirty="0" smtClean="0">
                  <a:solidFill>
                    <a:prstClr val="white"/>
                  </a:solidFill>
                </a:rPr>
                <a:t>Students: Did MISO Project Partner Participants that entered NCSU pursue a STEM-related degree?</a:t>
              </a:r>
              <a:endParaRPr lang="en-US" sz="1000" dirty="0">
                <a:solidFill>
                  <a:prstClr val="white"/>
                </a:solidFill>
              </a:endParaRPr>
            </a:p>
          </p:txBody>
        </p:sp>
      </p:grpSp>
      <p:sp>
        <p:nvSpPr>
          <p:cNvPr id="31" name="TextBox 30"/>
          <p:cNvSpPr txBox="1"/>
          <p:nvPr/>
        </p:nvSpPr>
        <p:spPr>
          <a:xfrm>
            <a:off x="34626" y="883563"/>
            <a:ext cx="1732934" cy="461665"/>
          </a:xfrm>
          <a:prstGeom prst="rect">
            <a:avLst/>
          </a:prstGeom>
          <a:noFill/>
        </p:spPr>
        <p:txBody>
          <a:bodyPr wrap="square" rtlCol="0">
            <a:spAutoFit/>
          </a:bodyPr>
          <a:lstStyle/>
          <a:p>
            <a:pPr algn="ctr" defTabSz="457200"/>
            <a:r>
              <a:rPr lang="en-US" sz="2400" b="1" dirty="0" smtClean="0">
                <a:solidFill>
                  <a:prstClr val="black"/>
                </a:solidFill>
                <a:latin typeface="Garamond" pitchFamily="18" charset="0"/>
              </a:rPr>
              <a:t>Objectives</a:t>
            </a:r>
            <a:endParaRPr lang="en-US" sz="2400" b="1" dirty="0">
              <a:solidFill>
                <a:prstClr val="black"/>
              </a:solidFill>
              <a:latin typeface="Garamond" pitchFamily="18" charset="0"/>
            </a:endParaRPr>
          </a:p>
        </p:txBody>
      </p:sp>
    </p:spTree>
    <p:extLst>
      <p:ext uri="{BB962C8B-B14F-4D97-AF65-F5344CB8AC3E}">
        <p14:creationId xmlns:p14="http://schemas.microsoft.com/office/powerpoint/2010/main" val="7674848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Development</a:t>
            </a:r>
            <a:endParaRPr lang="en-US" dirty="0"/>
          </a:p>
        </p:txBody>
      </p:sp>
      <p:sp>
        <p:nvSpPr>
          <p:cNvPr id="3" name="Content Placeholder 2"/>
          <p:cNvSpPr>
            <a:spLocks noGrp="1"/>
          </p:cNvSpPr>
          <p:nvPr>
            <p:ph idx="1"/>
          </p:nvPr>
        </p:nvSpPr>
        <p:spPr>
          <a:xfrm>
            <a:off x="685800" y="1524000"/>
            <a:ext cx="7620000" cy="4648200"/>
          </a:xfrm>
        </p:spPr>
        <p:txBody>
          <a:bodyPr/>
          <a:lstStyle/>
          <a:p>
            <a:r>
              <a:rPr lang="en-US" dirty="0" smtClean="0"/>
              <a:t>MISO </a:t>
            </a:r>
            <a:r>
              <a:rPr lang="en-US" dirty="0"/>
              <a:t>Survey development was guided by research and is derived in part from </a:t>
            </a:r>
            <a:r>
              <a:rPr lang="en-US" dirty="0" smtClean="0"/>
              <a:t>existing </a:t>
            </a:r>
            <a:r>
              <a:rPr lang="en-US" dirty="0"/>
              <a:t>surveys</a:t>
            </a:r>
          </a:p>
          <a:p>
            <a:r>
              <a:rPr lang="en-US" dirty="0" smtClean="0"/>
              <a:t>Pilot surveys </a:t>
            </a:r>
            <a:r>
              <a:rPr lang="en-US" dirty="0"/>
              <a:t>may be completed via a web-based survey </a:t>
            </a:r>
            <a:r>
              <a:rPr lang="en-US" dirty="0" smtClean="0"/>
              <a:t>tool:</a:t>
            </a:r>
            <a:r>
              <a:rPr lang="en-US" dirty="0"/>
              <a:t/>
            </a:r>
            <a:br>
              <a:rPr lang="en-US" dirty="0"/>
            </a:br>
            <a:r>
              <a:rPr lang="en-US" dirty="0">
                <a:hlinkClick r:id="rId3"/>
              </a:rPr>
              <a:t>http://fi.ncsu.edu/project/maximizing-the-impact-of-stem-outreach-through-data-driven-decision-making-miso/MISOSurveys</a:t>
            </a:r>
            <a:endParaRPr lang="en-US" dirty="0"/>
          </a:p>
          <a:p>
            <a:r>
              <a:rPr lang="en-US" dirty="0"/>
              <a:t>Pilot phase of MISO surveys is in </a:t>
            </a:r>
            <a:r>
              <a:rPr lang="en-US" dirty="0" smtClean="0"/>
              <a:t>process:</a:t>
            </a:r>
            <a:endParaRPr lang="en-US" dirty="0">
              <a:solidFill>
                <a:srgbClr val="FF0000"/>
              </a:solidFill>
            </a:endParaRPr>
          </a:p>
          <a:p>
            <a:pPr lvl="1"/>
            <a:r>
              <a:rPr lang="en-US" sz="2400" dirty="0"/>
              <a:t>To establish validity and reliability of the survey instruments</a:t>
            </a:r>
          </a:p>
          <a:p>
            <a:pPr lvl="1"/>
            <a:r>
              <a:rPr lang="en-US" sz="2400" dirty="0"/>
              <a:t>To eliminate or rework specific survey items</a:t>
            </a:r>
          </a:p>
          <a:p>
            <a:pPr lvl="1"/>
            <a:endParaRPr lang="en-US" sz="2400" dirty="0"/>
          </a:p>
        </p:txBody>
      </p:sp>
    </p:spTree>
    <p:extLst>
      <p:ext uri="{BB962C8B-B14F-4D97-AF65-F5344CB8AC3E}">
        <p14:creationId xmlns:p14="http://schemas.microsoft.com/office/powerpoint/2010/main" val="11783014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Development</a:t>
            </a:r>
            <a:endParaRPr lang="en-US" dirty="0"/>
          </a:p>
        </p:txBody>
      </p:sp>
      <p:sp>
        <p:nvSpPr>
          <p:cNvPr id="3" name="Content Placeholder 2"/>
          <p:cNvSpPr>
            <a:spLocks noGrp="1"/>
          </p:cNvSpPr>
          <p:nvPr>
            <p:ph idx="1"/>
          </p:nvPr>
        </p:nvSpPr>
        <p:spPr>
          <a:xfrm>
            <a:off x="685800" y="1524000"/>
            <a:ext cx="8077200" cy="4648200"/>
          </a:xfrm>
        </p:spPr>
        <p:txBody>
          <a:bodyPr/>
          <a:lstStyle/>
          <a:p>
            <a:r>
              <a:rPr lang="en-US" dirty="0" smtClean="0"/>
              <a:t>Teacher Surveys measure </a:t>
            </a:r>
            <a:r>
              <a:rPr lang="en-US" dirty="0"/>
              <a:t>teacher confidence and efficacy in teaching STEM related </a:t>
            </a:r>
            <a:r>
              <a:rPr lang="en-US" dirty="0" smtClean="0"/>
              <a:t>content </a:t>
            </a:r>
          </a:p>
          <a:p>
            <a:pPr lvl="2"/>
            <a:r>
              <a:rPr lang="en-US" sz="2400" dirty="0" smtClean="0"/>
              <a:t>STEBI-Science Teaching Efficacy Belief Instrument (</a:t>
            </a:r>
            <a:r>
              <a:rPr lang="en-US" sz="2400" dirty="0" err="1" smtClean="0"/>
              <a:t>Enochs</a:t>
            </a:r>
            <a:r>
              <a:rPr lang="en-US" sz="2400" dirty="0" smtClean="0"/>
              <a:t> &amp; Riggs, 1990)</a:t>
            </a:r>
          </a:p>
          <a:p>
            <a:pPr lvl="2"/>
            <a:r>
              <a:rPr lang="en-US" sz="2400" dirty="0" smtClean="0"/>
              <a:t>MTEBI-Math </a:t>
            </a:r>
            <a:r>
              <a:rPr lang="en-US" sz="2400" dirty="0"/>
              <a:t>Teaching Efficacy Belief </a:t>
            </a:r>
            <a:r>
              <a:rPr lang="en-US" sz="2400" dirty="0" smtClean="0"/>
              <a:t> Instrument (Enochs</a:t>
            </a:r>
            <a:r>
              <a:rPr lang="en-US" sz="2400" dirty="0"/>
              <a:t>, Smith, </a:t>
            </a:r>
            <a:r>
              <a:rPr lang="en-US" sz="2400" dirty="0" smtClean="0"/>
              <a:t>&amp; Huinker</a:t>
            </a:r>
            <a:r>
              <a:rPr lang="en-US" sz="2400" dirty="0"/>
              <a:t>, 2000</a:t>
            </a:r>
            <a:r>
              <a:rPr lang="en-US" sz="2400" dirty="0" smtClean="0"/>
              <a:t>)</a:t>
            </a:r>
            <a:br>
              <a:rPr lang="en-US" sz="2400" dirty="0" smtClean="0"/>
            </a:br>
            <a:r>
              <a:rPr lang="en-US" sz="2400" dirty="0" smtClean="0"/>
              <a:t>	</a:t>
            </a:r>
            <a:r>
              <a:rPr lang="en-US" sz="2400" dirty="0" smtClean="0">
                <a:sym typeface="Wingdings" pitchFamily="2" charset="2"/>
              </a:rPr>
              <a:t> added engineering, technology, elementary</a:t>
            </a:r>
          </a:p>
          <a:p>
            <a:r>
              <a:rPr lang="en-US" dirty="0" smtClean="0">
                <a:sym typeface="Wingdings" pitchFamily="2" charset="2"/>
              </a:rPr>
              <a:t>Also developing an Administrator Survey</a:t>
            </a:r>
            <a:endParaRPr lang="en-US" dirty="0" smtClean="0"/>
          </a:p>
        </p:txBody>
      </p:sp>
    </p:spTree>
    <p:extLst>
      <p:ext uri="{BB962C8B-B14F-4D97-AF65-F5344CB8AC3E}">
        <p14:creationId xmlns:p14="http://schemas.microsoft.com/office/powerpoint/2010/main" val="5379658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Development</a:t>
            </a:r>
            <a:endParaRPr lang="en-US" dirty="0"/>
          </a:p>
        </p:txBody>
      </p:sp>
      <p:sp>
        <p:nvSpPr>
          <p:cNvPr id="3" name="Content Placeholder 2"/>
          <p:cNvSpPr>
            <a:spLocks noGrp="1"/>
          </p:cNvSpPr>
          <p:nvPr>
            <p:ph idx="1"/>
          </p:nvPr>
        </p:nvSpPr>
        <p:spPr>
          <a:xfrm>
            <a:off x="228600" y="1524000"/>
            <a:ext cx="8229600" cy="4572000"/>
          </a:xfrm>
        </p:spPr>
        <p:txBody>
          <a:bodyPr/>
          <a:lstStyle/>
          <a:p>
            <a:pPr lvl="1"/>
            <a:r>
              <a:rPr lang="en-US" sz="2400" dirty="0" smtClean="0"/>
              <a:t>Student </a:t>
            </a:r>
            <a:r>
              <a:rPr lang="en-US" sz="2400" dirty="0"/>
              <a:t>Survey </a:t>
            </a:r>
            <a:r>
              <a:rPr lang="en-US" sz="2400" dirty="0" smtClean="0"/>
              <a:t>measures STEM Attitudes</a:t>
            </a:r>
            <a:r>
              <a:rPr lang="en-US" sz="2400" dirty="0"/>
              <a:t>, Interest in STEM Careers, and 21</a:t>
            </a:r>
            <a:r>
              <a:rPr lang="en-US" sz="2400" baseline="30000" dirty="0"/>
              <a:t>st</a:t>
            </a:r>
            <a:r>
              <a:rPr lang="en-US" sz="2400" dirty="0"/>
              <a:t> Century Learning Skills </a:t>
            </a:r>
          </a:p>
          <a:p>
            <a:pPr lvl="2"/>
            <a:r>
              <a:rPr lang="en-US" sz="2400" dirty="0"/>
              <a:t>STEM Attitudes and basis </a:t>
            </a:r>
            <a:r>
              <a:rPr lang="en-US" sz="2400" dirty="0" smtClean="0"/>
              <a:t>for </a:t>
            </a:r>
            <a:r>
              <a:rPr lang="en-US" sz="2400" dirty="0"/>
              <a:t>Career </a:t>
            </a:r>
            <a:r>
              <a:rPr lang="en-US" sz="2400" dirty="0" smtClean="0"/>
              <a:t>Exploration:  adapted from an Evaluation of Women in Engineering (Erkut &amp; </a:t>
            </a:r>
            <a:r>
              <a:rPr lang="en-US" sz="2400" dirty="0"/>
              <a:t>Marx, </a:t>
            </a:r>
            <a:r>
              <a:rPr lang="en-US" sz="2400" dirty="0" smtClean="0"/>
              <a:t>2005)</a:t>
            </a:r>
            <a:endParaRPr lang="en-US" sz="2400" dirty="0"/>
          </a:p>
          <a:p>
            <a:pPr lvl="2"/>
            <a:r>
              <a:rPr lang="en-US" sz="2400" dirty="0"/>
              <a:t>Careers : adapted from the Occupational Outlook Handbook from the Bureau of Labor Statistics, </a:t>
            </a:r>
            <a:r>
              <a:rPr lang="en-US" sz="2400" dirty="0">
                <a:hlinkClick r:id="rId3"/>
              </a:rPr>
              <a:t>http://www.bls.gov/oco</a:t>
            </a:r>
            <a:r>
              <a:rPr lang="en-US" sz="2400" dirty="0" smtClean="0">
                <a:hlinkClick r:id="rId3"/>
              </a:rPr>
              <a:t>/</a:t>
            </a:r>
            <a:endParaRPr lang="en-US" sz="2400" dirty="0" smtClean="0"/>
          </a:p>
          <a:p>
            <a:pPr lvl="2"/>
            <a:r>
              <a:rPr lang="en-US" sz="2400" dirty="0" smtClean="0"/>
              <a:t>21st </a:t>
            </a:r>
            <a:r>
              <a:rPr lang="en-US" sz="2400" dirty="0"/>
              <a:t>century </a:t>
            </a:r>
            <a:r>
              <a:rPr lang="en-US" sz="2400" dirty="0" smtClean="0"/>
              <a:t>Learning: adapted from NC </a:t>
            </a:r>
            <a:r>
              <a:rPr lang="en-US" sz="2400" dirty="0"/>
              <a:t>Student Learning Conditions survey developed at the </a:t>
            </a:r>
            <a:r>
              <a:rPr lang="en-US" sz="2400" dirty="0" smtClean="0"/>
              <a:t>FI</a:t>
            </a:r>
          </a:p>
          <a:p>
            <a:pPr lvl="1"/>
            <a:r>
              <a:rPr lang="en-US" sz="2400" dirty="0" smtClean="0"/>
              <a:t>Also developing an elementary student survey</a:t>
            </a:r>
            <a:endParaRPr lang="en-US" sz="2400" dirty="0"/>
          </a:p>
        </p:txBody>
      </p:sp>
    </p:spTree>
    <p:extLst>
      <p:ext uri="{BB962C8B-B14F-4D97-AF65-F5344CB8AC3E}">
        <p14:creationId xmlns:p14="http://schemas.microsoft.com/office/powerpoint/2010/main" val="46182396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Analysis</a:t>
            </a:r>
            <a:endParaRPr lang="en-US" dirty="0"/>
          </a:p>
        </p:txBody>
      </p:sp>
      <p:sp>
        <p:nvSpPr>
          <p:cNvPr id="3" name="Content Placeholder 2"/>
          <p:cNvSpPr>
            <a:spLocks noGrp="1"/>
          </p:cNvSpPr>
          <p:nvPr>
            <p:ph idx="1"/>
          </p:nvPr>
        </p:nvSpPr>
        <p:spPr>
          <a:xfrm>
            <a:off x="685800" y="1371600"/>
            <a:ext cx="8229600" cy="4800600"/>
          </a:xfrm>
        </p:spPr>
        <p:txBody>
          <a:bodyPr/>
          <a:lstStyle/>
          <a:p>
            <a:r>
              <a:rPr lang="en-US" dirty="0"/>
              <a:t>Conduct Statistical Analyses</a:t>
            </a:r>
          </a:p>
          <a:p>
            <a:pPr lvl="2"/>
            <a:r>
              <a:rPr lang="en-US" sz="2400" dirty="0"/>
              <a:t>Exploratory Factor Analysis</a:t>
            </a:r>
          </a:p>
          <a:p>
            <a:pPr lvl="2"/>
            <a:r>
              <a:rPr lang="en-US" sz="2400" dirty="0"/>
              <a:t>Confirmatory Factor </a:t>
            </a:r>
            <a:r>
              <a:rPr lang="en-US" sz="2400" dirty="0" smtClean="0"/>
              <a:t>Analysis</a:t>
            </a:r>
          </a:p>
          <a:p>
            <a:r>
              <a:rPr lang="en-US" dirty="0" smtClean="0"/>
              <a:t>Teacher</a:t>
            </a:r>
          </a:p>
          <a:p>
            <a:pPr lvl="2"/>
            <a:r>
              <a:rPr lang="en-US" sz="2400" dirty="0" smtClean="0"/>
              <a:t>Original Survey-STEBI with 23 Items loaded to factors (subscales)- 1) Personal Science Teaching Efficacy Belief Scale and 2) Science Teaching Outcome Scale</a:t>
            </a:r>
          </a:p>
          <a:p>
            <a:r>
              <a:rPr lang="en-US" dirty="0" smtClean="0"/>
              <a:t>Once the pilot survey window is closed, analyses will be done to assess the validity and reliability of our surveys to see if factors hold stable for each survey</a:t>
            </a:r>
            <a:endParaRPr lang="en-US" dirty="0"/>
          </a:p>
        </p:txBody>
      </p:sp>
      <p:pic>
        <p:nvPicPr>
          <p:cNvPr id="102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31292"/>
          <a:stretch/>
        </p:blipFill>
        <p:spPr bwMode="auto">
          <a:xfrm>
            <a:off x="6163740" y="1600200"/>
            <a:ext cx="262138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17392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MISO Team</a:t>
            </a:r>
            <a:endParaRPr lang="en-US" dirty="0"/>
          </a:p>
        </p:txBody>
      </p:sp>
      <p:sp>
        <p:nvSpPr>
          <p:cNvPr id="3" name="Content Placeholder 2"/>
          <p:cNvSpPr>
            <a:spLocks noGrp="1"/>
          </p:cNvSpPr>
          <p:nvPr>
            <p:ph idx="1"/>
          </p:nvPr>
        </p:nvSpPr>
        <p:spPr/>
        <p:txBody>
          <a:bodyPr>
            <a:normAutofit fontScale="92500"/>
          </a:bodyPr>
          <a:lstStyle/>
          <a:p>
            <a:r>
              <a:rPr lang="en-US" dirty="0" smtClean="0"/>
              <a:t>Warwick </a:t>
            </a:r>
            <a:r>
              <a:rPr lang="en-US" dirty="0"/>
              <a:t>Arden, Provost, Principal Investigator</a:t>
            </a:r>
          </a:p>
          <a:p>
            <a:r>
              <a:rPr lang="en-US" dirty="0"/>
              <a:t>Jim </a:t>
            </a:r>
            <a:r>
              <a:rPr lang="en-US" dirty="0" err="1"/>
              <a:t>Zuiches</a:t>
            </a:r>
            <a:r>
              <a:rPr lang="en-US" dirty="0"/>
              <a:t>, Vice Chancellor, Co-Principal Investigator</a:t>
            </a:r>
          </a:p>
          <a:p>
            <a:r>
              <a:rPr lang="en-US" dirty="0"/>
              <a:t>Eric </a:t>
            </a:r>
            <a:r>
              <a:rPr lang="en-US" dirty="0" err="1"/>
              <a:t>Wiebe</a:t>
            </a:r>
            <a:r>
              <a:rPr lang="en-US" dirty="0"/>
              <a:t>, Senior Research Fellow and Associate Professor, Co-Principal Investigator</a:t>
            </a:r>
          </a:p>
          <a:p>
            <a:r>
              <a:rPr lang="en-US" dirty="0"/>
              <a:t>Scott </a:t>
            </a:r>
            <a:r>
              <a:rPr lang="en-US" dirty="0" smtClean="0"/>
              <a:t>Ragan</a:t>
            </a:r>
            <a:r>
              <a:rPr lang="en-US" dirty="0"/>
              <a:t>, Science House Director, Co-Principal Investigator</a:t>
            </a:r>
          </a:p>
          <a:p>
            <a:r>
              <a:rPr lang="en-US" dirty="0"/>
              <a:t>Tracey Collins, Research Associate, Project Coordinator</a:t>
            </a:r>
          </a:p>
          <a:p>
            <a:r>
              <a:rPr lang="en-US" dirty="0"/>
              <a:t>Tricia Townsend, Research Associate</a:t>
            </a:r>
          </a:p>
          <a:p>
            <a:r>
              <a:rPr lang="en-US" dirty="0"/>
              <a:t>Jeni Corn, Director of Evaluation </a:t>
            </a:r>
            <a:r>
              <a:rPr lang="en-US" dirty="0" smtClean="0"/>
              <a:t>Programs, </a:t>
            </a:r>
            <a:r>
              <a:rPr lang="en-US" dirty="0" smtClean="0">
                <a:hlinkClick r:id="rId3"/>
              </a:rPr>
              <a:t>jocorn@ncsu.edu</a:t>
            </a:r>
            <a:r>
              <a:rPr lang="en-US" dirty="0" smtClean="0"/>
              <a:t> </a:t>
            </a:r>
          </a:p>
          <a:p>
            <a:r>
              <a:rPr lang="en-US" dirty="0"/>
              <a:t>Alana </a:t>
            </a:r>
            <a:r>
              <a:rPr lang="en-US" dirty="0" err="1"/>
              <a:t>Unfried</a:t>
            </a:r>
            <a:r>
              <a:rPr lang="en-US" dirty="0"/>
              <a:t>, Graduate Research Assistant, </a:t>
            </a:r>
            <a:r>
              <a:rPr lang="en-US" dirty="0" smtClean="0">
                <a:hlinkClick r:id="rId4"/>
              </a:rPr>
              <a:t>alana_unfried@ncsu.edu</a:t>
            </a:r>
            <a:r>
              <a:rPr lang="en-US" dirty="0" smtClean="0"/>
              <a:t> </a:t>
            </a:r>
            <a:endParaRPr lang="en-US" dirty="0"/>
          </a:p>
          <a:p>
            <a:endParaRPr lang="en-US" sz="2400" dirty="0"/>
          </a:p>
        </p:txBody>
      </p:sp>
    </p:spTree>
    <p:extLst>
      <p:ext uri="{BB962C8B-B14F-4D97-AF65-F5344CB8AC3E}">
        <p14:creationId xmlns:p14="http://schemas.microsoft.com/office/powerpoint/2010/main" val="415595594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ym typeface="American Typewriter" pitchFamily="-65" charset="0"/>
              </a:rPr>
              <a:t>Monitoring Outreach Program Effectiveness</a:t>
            </a:r>
            <a:endParaRPr lang="en-US" dirty="0">
              <a:ea typeface="+mj-ea"/>
              <a:sym typeface="American Typewriter" pitchFamily="-65" charset="0"/>
            </a:endParaRPr>
          </a:p>
        </p:txBody>
      </p:sp>
      <p:sp>
        <p:nvSpPr>
          <p:cNvPr id="12291" name="Rectangle 3"/>
          <p:cNvSpPr>
            <a:spLocks noGrp="1" noChangeArrowheads="1"/>
          </p:cNvSpPr>
          <p:nvPr>
            <p:ph idx="1"/>
          </p:nvPr>
        </p:nvSpPr>
        <p:spPr>
          <a:xfrm>
            <a:off x="685354" y="1600647"/>
            <a:ext cx="7773293" cy="4267275"/>
          </a:xfrm>
        </p:spPr>
        <p:txBody>
          <a:bodyPr/>
          <a:lstStyle/>
          <a:p>
            <a:pPr>
              <a:defRPr/>
            </a:pPr>
            <a:r>
              <a:rPr lang="en-US" altLang="ja-JP" dirty="0" smtClean="0"/>
              <a:t>Potential problem: students taking the survey are already involved in STEM in some way since they are participating in a STEM outreach program.  How can we see if the outreach programs enhance general STEM interest?</a:t>
            </a:r>
          </a:p>
          <a:p>
            <a:pPr lvl="1">
              <a:defRPr/>
            </a:pPr>
            <a:r>
              <a:rPr lang="en-US" altLang="ja-JP" dirty="0" smtClean="0"/>
              <a:t>Many project partners will give both a pre- and post- program survey to monitor change in participant attitudes</a:t>
            </a:r>
            <a:endParaRPr lang="en-US" altLang="ja-JP" dirty="0"/>
          </a:p>
          <a:p>
            <a:pPr lvl="1">
              <a:defRPr/>
            </a:pPr>
            <a:r>
              <a:rPr lang="en-US" altLang="ja-JP" dirty="0" smtClean="0"/>
              <a:t>Through another project at the Friday Institute, our surveys will also be used with a more general population of students and teachers that are not involved in these outreach programs</a:t>
            </a:r>
          </a:p>
          <a:p>
            <a:pPr lvl="1">
              <a:defRPr/>
            </a:pPr>
            <a:r>
              <a:rPr lang="en-US" altLang="ja-JP" dirty="0" smtClean="0"/>
              <a:t>Still provides formative data about program implementation</a:t>
            </a:r>
          </a:p>
        </p:txBody>
      </p:sp>
      <p:sp>
        <p:nvSpPr>
          <p:cNvPr id="36867" name="Slide Number Placeholder 5"/>
          <p:cNvSpPr>
            <a:spLocks noGrp="1"/>
          </p:cNvSpPr>
          <p:nvPr>
            <p:ph type="sldNum" sz="quarter" idx="12"/>
          </p:nvPr>
        </p:nvSpPr>
        <p:spPr bwMode="auto">
          <a:xfrm>
            <a:off x="685354" y="6248549"/>
            <a:ext cx="1295921" cy="4565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eaLnBrk="0" hangingPunct="0">
              <a:defRPr sz="3000">
                <a:solidFill>
                  <a:srgbClr val="FFFFFF"/>
                </a:solidFill>
                <a:latin typeface="Gill Sans" charset="0"/>
                <a:ea typeface="MS PGothic" pitchFamily="34" charset="-128"/>
                <a:sym typeface="Gill Sans" charset="0"/>
              </a:defRPr>
            </a:lvl1pPr>
            <a:lvl2pPr marL="522368" indent="-200911" eaLnBrk="0" hangingPunct="0">
              <a:defRPr sz="3000">
                <a:solidFill>
                  <a:srgbClr val="FFFFFF"/>
                </a:solidFill>
                <a:latin typeface="Gill Sans" charset="0"/>
                <a:ea typeface="MS PGothic" pitchFamily="34" charset="-128"/>
                <a:sym typeface="Gill Sans" charset="0"/>
              </a:defRPr>
            </a:lvl2pPr>
            <a:lvl3pPr marL="803643" indent="-160729" eaLnBrk="0" hangingPunct="0">
              <a:defRPr sz="3000">
                <a:solidFill>
                  <a:srgbClr val="FFFFFF"/>
                </a:solidFill>
                <a:latin typeface="Gill Sans" charset="0"/>
                <a:ea typeface="MS PGothic" pitchFamily="34" charset="-128"/>
                <a:sym typeface="Gill Sans" charset="0"/>
              </a:defRPr>
            </a:lvl3pPr>
            <a:lvl4pPr marL="1125101" indent="-160729" eaLnBrk="0" hangingPunct="0">
              <a:defRPr sz="3000">
                <a:solidFill>
                  <a:srgbClr val="FFFFFF"/>
                </a:solidFill>
                <a:latin typeface="Gill Sans" charset="0"/>
                <a:ea typeface="MS PGothic" pitchFamily="34" charset="-128"/>
                <a:sym typeface="Gill Sans" charset="0"/>
              </a:defRPr>
            </a:lvl4pPr>
            <a:lvl5pPr marL="1446558" indent="-160729" eaLnBrk="0" hangingPunct="0">
              <a:defRPr sz="3000">
                <a:solidFill>
                  <a:srgbClr val="FFFFFF"/>
                </a:solidFill>
                <a:latin typeface="Gill Sans" charset="0"/>
                <a:ea typeface="MS PGothic" pitchFamily="34" charset="-128"/>
                <a:sym typeface="Gill Sans" charset="0"/>
              </a:defRPr>
            </a:lvl5pPr>
            <a:lvl6pPr marL="1768015" indent="-160729" algn="ctr" eaLnBrk="0" fontAlgn="base" hangingPunct="0">
              <a:spcBef>
                <a:spcPct val="0"/>
              </a:spcBef>
              <a:spcAft>
                <a:spcPct val="0"/>
              </a:spcAft>
              <a:defRPr sz="3000">
                <a:solidFill>
                  <a:srgbClr val="FFFFFF"/>
                </a:solidFill>
                <a:latin typeface="Gill Sans" charset="0"/>
                <a:ea typeface="MS PGothic" pitchFamily="34" charset="-128"/>
                <a:sym typeface="Gill Sans" charset="0"/>
              </a:defRPr>
            </a:lvl6pPr>
            <a:lvl7pPr marL="2089473" indent="-160729" algn="ctr" eaLnBrk="0" fontAlgn="base" hangingPunct="0">
              <a:spcBef>
                <a:spcPct val="0"/>
              </a:spcBef>
              <a:spcAft>
                <a:spcPct val="0"/>
              </a:spcAft>
              <a:defRPr sz="3000">
                <a:solidFill>
                  <a:srgbClr val="FFFFFF"/>
                </a:solidFill>
                <a:latin typeface="Gill Sans" charset="0"/>
                <a:ea typeface="MS PGothic" pitchFamily="34" charset="-128"/>
                <a:sym typeface="Gill Sans" charset="0"/>
              </a:defRPr>
            </a:lvl7pPr>
            <a:lvl8pPr marL="2410930" indent="-160729" algn="ctr" eaLnBrk="0" fontAlgn="base" hangingPunct="0">
              <a:spcBef>
                <a:spcPct val="0"/>
              </a:spcBef>
              <a:spcAft>
                <a:spcPct val="0"/>
              </a:spcAft>
              <a:defRPr sz="3000">
                <a:solidFill>
                  <a:srgbClr val="FFFFFF"/>
                </a:solidFill>
                <a:latin typeface="Gill Sans" charset="0"/>
                <a:ea typeface="MS PGothic" pitchFamily="34" charset="-128"/>
                <a:sym typeface="Gill Sans" charset="0"/>
              </a:defRPr>
            </a:lvl8pPr>
            <a:lvl9pPr marL="2732387" indent="-160729" algn="ctr" eaLnBrk="0" fontAlgn="base" hangingPunct="0">
              <a:spcBef>
                <a:spcPct val="0"/>
              </a:spcBef>
              <a:spcAft>
                <a:spcPct val="0"/>
              </a:spcAft>
              <a:defRPr sz="3000">
                <a:solidFill>
                  <a:srgbClr val="FFFFFF"/>
                </a:solidFill>
                <a:latin typeface="Gill Sans" charset="0"/>
                <a:ea typeface="MS PGothic" pitchFamily="34" charset="-128"/>
                <a:sym typeface="Gill Sans" charset="0"/>
              </a:defRPr>
            </a:lvl9pPr>
          </a:lstStyle>
          <a:p>
            <a:pPr eaLnBrk="1" hangingPunct="1"/>
            <a:fld id="{0BF65230-D980-4FDB-8A7E-08BC95E12853}" type="slidenum">
              <a:rPr lang="en-US"/>
              <a:pPr eaLnBrk="1" hangingPunct="1"/>
              <a:t>20</a:t>
            </a:fld>
            <a:endParaRPr lang="en-US" dirty="0"/>
          </a:p>
        </p:txBody>
      </p:sp>
    </p:spTree>
    <p:extLst>
      <p:ext uri="{BB962C8B-B14F-4D97-AF65-F5344CB8AC3E}">
        <p14:creationId xmlns:p14="http://schemas.microsoft.com/office/powerpoint/2010/main" val="216227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MISO Activities</a:t>
            </a:r>
            <a:endParaRPr lang="en-US" dirty="0"/>
          </a:p>
        </p:txBody>
      </p:sp>
      <p:sp>
        <p:nvSpPr>
          <p:cNvPr id="3" name="Content Placeholder 2"/>
          <p:cNvSpPr>
            <a:spLocks noGrp="1"/>
          </p:cNvSpPr>
          <p:nvPr>
            <p:ph idx="1"/>
          </p:nvPr>
        </p:nvSpPr>
        <p:spPr/>
        <p:txBody>
          <a:bodyPr/>
          <a:lstStyle/>
          <a:p>
            <a:pPr marL="457200" lvl="1" indent="0" algn="ctr">
              <a:buNone/>
              <a:defRPr/>
            </a:pPr>
            <a:endParaRPr lang="en-US" sz="3200" dirty="0" smtClean="0"/>
          </a:p>
          <a:p>
            <a:pPr marL="457200" lvl="1" indent="0" algn="ctr">
              <a:buNone/>
              <a:defRPr/>
            </a:pPr>
            <a:endParaRPr lang="en-US" sz="3200" dirty="0"/>
          </a:p>
          <a:p>
            <a:pPr marL="457200" lvl="1" indent="0" algn="ctr">
              <a:buNone/>
              <a:defRPr/>
            </a:pPr>
            <a:r>
              <a:rPr lang="en-US" sz="3200" dirty="0"/>
              <a:t>Identify student and teacher participants and pull individual student and teacher data</a:t>
            </a:r>
          </a:p>
          <a:p>
            <a:endParaRPr lang="en-US" dirty="0"/>
          </a:p>
        </p:txBody>
      </p:sp>
    </p:spTree>
    <p:extLst>
      <p:ext uri="{BB962C8B-B14F-4D97-AF65-F5344CB8AC3E}">
        <p14:creationId xmlns:p14="http://schemas.microsoft.com/office/powerpoint/2010/main" val="412798010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Carolina </a:t>
            </a:r>
            <a:r>
              <a:rPr lang="en-US" dirty="0"/>
              <a:t>Education Research Data </a:t>
            </a:r>
            <a:r>
              <a:rPr lang="en-US" dirty="0" smtClean="0"/>
              <a:t>Center </a:t>
            </a:r>
            <a:endParaRPr lang="en-US" dirty="0"/>
          </a:p>
        </p:txBody>
      </p:sp>
      <p:sp>
        <p:nvSpPr>
          <p:cNvPr id="3" name="Content Placeholder 2"/>
          <p:cNvSpPr>
            <a:spLocks noGrp="1"/>
          </p:cNvSpPr>
          <p:nvPr>
            <p:ph idx="1"/>
          </p:nvPr>
        </p:nvSpPr>
        <p:spPr/>
        <p:txBody>
          <a:bodyPr/>
          <a:lstStyle/>
          <a:p>
            <a:r>
              <a:rPr lang="en-US" dirty="0" smtClean="0"/>
              <a:t>Established in 2000 through a partnership with NCDPI</a:t>
            </a:r>
          </a:p>
          <a:p>
            <a:r>
              <a:rPr lang="en-US" dirty="0"/>
              <a:t>Data Sources:</a:t>
            </a:r>
          </a:p>
          <a:p>
            <a:pPr lvl="1"/>
            <a:r>
              <a:rPr lang="en-US" sz="2400" dirty="0"/>
              <a:t> NCDPI, NCES, US Census, US </a:t>
            </a:r>
            <a:r>
              <a:rPr lang="en-US" sz="2400" dirty="0" smtClean="0"/>
              <a:t>DOE</a:t>
            </a:r>
          </a:p>
          <a:p>
            <a:pPr lvl="1"/>
            <a:r>
              <a:rPr lang="en-US" sz="2400" dirty="0" smtClean="0"/>
              <a:t>Data </a:t>
            </a:r>
            <a:r>
              <a:rPr lang="en-US" sz="2400" dirty="0"/>
              <a:t>from the mid-1990s forward</a:t>
            </a:r>
          </a:p>
          <a:p>
            <a:r>
              <a:rPr lang="en-US" dirty="0" smtClean="0"/>
              <a:t>Longitudinal dataset with the ability to track students and  teachers over time</a:t>
            </a:r>
          </a:p>
          <a:p>
            <a:pPr lvl="1"/>
            <a:r>
              <a:rPr lang="en-US" sz="2400" dirty="0" smtClean="0"/>
              <a:t>E.g.  - a teacher’s qualifications can be linked to school characteristics, and student academic performance can associated with district attributes</a:t>
            </a:r>
          </a:p>
        </p:txBody>
      </p:sp>
    </p:spTree>
    <p:extLst>
      <p:ext uri="{BB962C8B-B14F-4D97-AF65-F5344CB8AC3E}">
        <p14:creationId xmlns:p14="http://schemas.microsoft.com/office/powerpoint/2010/main" val="265988643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NCERDC Sample Variables</a:t>
            </a:r>
            <a:endParaRPr lang="en-US" dirty="0"/>
          </a:p>
        </p:txBody>
      </p:sp>
      <p:sp>
        <p:nvSpPr>
          <p:cNvPr id="3" name="Content Placeholder 2"/>
          <p:cNvSpPr>
            <a:spLocks noGrp="1"/>
          </p:cNvSpPr>
          <p:nvPr>
            <p:ph idx="1"/>
          </p:nvPr>
        </p:nvSpPr>
        <p:spPr/>
        <p:txBody>
          <a:bodyPr/>
          <a:lstStyle/>
          <a:p>
            <a:r>
              <a:rPr lang="en-US" dirty="0" smtClean="0"/>
              <a:t>Students: test scores, free or reduced lunch eligibility, exceptionality status, dropout status, and incidents requiring disciplinary action</a:t>
            </a:r>
          </a:p>
          <a:p>
            <a:r>
              <a:rPr lang="en-US" dirty="0" smtClean="0"/>
              <a:t>Teachers: Degree obtained, salary, work history, attendance, licensure, teaching in field status</a:t>
            </a:r>
          </a:p>
          <a:p>
            <a:r>
              <a:rPr lang="en-US" dirty="0" smtClean="0"/>
              <a:t>Schools:  school </a:t>
            </a:r>
            <a:r>
              <a:rPr lang="en-US" dirty="0"/>
              <a:t>demographic composition</a:t>
            </a:r>
            <a:r>
              <a:rPr lang="en-US" dirty="0" smtClean="0"/>
              <a:t>, average </a:t>
            </a:r>
            <a:r>
              <a:rPr lang="en-US" dirty="0"/>
              <a:t>test scores (End of Course, End of Grade, and SAT), dropout rates, and state </a:t>
            </a:r>
            <a:r>
              <a:rPr lang="en-US" dirty="0" smtClean="0"/>
              <a:t>recognition </a:t>
            </a:r>
            <a:r>
              <a:rPr lang="en-US" dirty="0"/>
              <a:t>s</a:t>
            </a:r>
            <a:r>
              <a:rPr lang="en-US" dirty="0" smtClean="0"/>
              <a:t>tatus </a:t>
            </a:r>
            <a:r>
              <a:rPr lang="en-US" dirty="0"/>
              <a:t>under the ABCs accountability model. </a:t>
            </a:r>
            <a:endParaRPr lang="en-US" dirty="0" smtClean="0"/>
          </a:p>
          <a:p>
            <a:r>
              <a:rPr lang="en-US" dirty="0" smtClean="0"/>
              <a:t>School Districts:  district composition</a:t>
            </a:r>
            <a:r>
              <a:rPr lang="en-US" dirty="0"/>
              <a:t>, incidents of violence, district finances (revenues and expenditures), and average </a:t>
            </a:r>
            <a:r>
              <a:rPr lang="en-US" dirty="0" smtClean="0"/>
              <a:t>test scores</a:t>
            </a:r>
            <a:r>
              <a:rPr lang="en-US" dirty="0"/>
              <a:t>.</a:t>
            </a:r>
          </a:p>
        </p:txBody>
      </p:sp>
    </p:spTree>
    <p:extLst>
      <p:ext uri="{BB962C8B-B14F-4D97-AF65-F5344CB8AC3E}">
        <p14:creationId xmlns:p14="http://schemas.microsoft.com/office/powerpoint/2010/main" val="314702281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Flow</a:t>
            </a:r>
            <a:endParaRPr lang="en-US" dirty="0"/>
          </a:p>
        </p:txBody>
      </p:sp>
      <p:grpSp>
        <p:nvGrpSpPr>
          <p:cNvPr id="3" name="Group 2"/>
          <p:cNvGrpSpPr/>
          <p:nvPr/>
        </p:nvGrpSpPr>
        <p:grpSpPr>
          <a:xfrm>
            <a:off x="1524000" y="1447800"/>
            <a:ext cx="5867400" cy="4648200"/>
            <a:chOff x="1600200" y="1447800"/>
            <a:chExt cx="6248400" cy="5029200"/>
          </a:xfrm>
        </p:grpSpPr>
        <p:sp>
          <p:nvSpPr>
            <p:cNvPr id="41" name="Rounded Rectangle 40"/>
            <p:cNvSpPr/>
            <p:nvPr/>
          </p:nvSpPr>
          <p:spPr>
            <a:xfrm>
              <a:off x="3810000" y="2133600"/>
              <a:ext cx="2667000" cy="1143000"/>
            </a:xfrm>
            <a:prstGeom prst="roundRect">
              <a:avLst/>
            </a:prstGeom>
            <a:gradFill flip="none" rotWithShape="1">
              <a:gsLst>
                <a:gs pos="0">
                  <a:srgbClr val="59B750"/>
                </a:gs>
                <a:gs pos="100000">
                  <a:srgbClr val="FFFFFF"/>
                </a:gs>
              </a:gsLst>
              <a:lin ang="12540000" scaled="0"/>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srgbClr val="FFFFFF"/>
                </a:solidFill>
                <a:latin typeface="Univers LT Std 57 Cn"/>
              </a:endParaRPr>
            </a:p>
          </p:txBody>
        </p:sp>
        <p:sp>
          <p:nvSpPr>
            <p:cNvPr id="42" name="TextBox 8"/>
            <p:cNvSpPr txBox="1">
              <a:spLocks noChangeArrowheads="1"/>
            </p:cNvSpPr>
            <p:nvPr/>
          </p:nvSpPr>
          <p:spPr bwMode="auto">
            <a:xfrm>
              <a:off x="4425950" y="2362200"/>
              <a:ext cx="14414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fontAlgn="base" hangingPunct="1">
                <a:spcBef>
                  <a:spcPct val="0"/>
                </a:spcBef>
                <a:spcAft>
                  <a:spcPct val="0"/>
                </a:spcAft>
              </a:pPr>
              <a:r>
                <a:rPr lang="en-US" sz="1800" dirty="0">
                  <a:solidFill>
                    <a:srgbClr val="000000"/>
                  </a:solidFill>
                </a:rPr>
                <a:t>K-12 School </a:t>
              </a:r>
            </a:p>
            <a:p>
              <a:pPr defTabSz="914400" eaLnBrk="1" fontAlgn="base" hangingPunct="1">
                <a:spcBef>
                  <a:spcPct val="0"/>
                </a:spcBef>
                <a:spcAft>
                  <a:spcPct val="0"/>
                </a:spcAft>
              </a:pPr>
              <a:r>
                <a:rPr lang="en-US" sz="1800" dirty="0">
                  <a:solidFill>
                    <a:srgbClr val="000000"/>
                  </a:solidFill>
                </a:rPr>
                <a:t>or District</a:t>
              </a:r>
            </a:p>
          </p:txBody>
        </p:sp>
        <p:grpSp>
          <p:nvGrpSpPr>
            <p:cNvPr id="43" name="Group 15"/>
            <p:cNvGrpSpPr/>
            <p:nvPr/>
          </p:nvGrpSpPr>
          <p:grpSpPr>
            <a:xfrm>
              <a:off x="5181600" y="3581400"/>
              <a:ext cx="2667000" cy="1143000"/>
              <a:chOff x="5181600" y="3429000"/>
              <a:chExt cx="2667000" cy="1143000"/>
            </a:xfrm>
            <a:gradFill flip="none" rotWithShape="1">
              <a:gsLst>
                <a:gs pos="0">
                  <a:srgbClr val="59B750"/>
                </a:gs>
                <a:gs pos="100000">
                  <a:srgbClr val="FFFFFF"/>
                </a:gs>
              </a:gsLst>
              <a:lin ang="12540000" scaled="0"/>
              <a:tileRect/>
            </a:gradFill>
          </p:grpSpPr>
          <p:sp>
            <p:nvSpPr>
              <p:cNvPr id="44" name="Rounded Rectangle 43"/>
              <p:cNvSpPr/>
              <p:nvPr/>
            </p:nvSpPr>
            <p:spPr>
              <a:xfrm>
                <a:off x="5181600" y="3429000"/>
                <a:ext cx="2667000" cy="1143000"/>
              </a:xfrm>
              <a:prstGeom prst="round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srgbClr val="FFFFFF"/>
                  </a:solidFill>
                  <a:latin typeface="Univers LT Std 57 Cn"/>
                </a:endParaRPr>
              </a:p>
            </p:txBody>
          </p:sp>
          <p:sp>
            <p:nvSpPr>
              <p:cNvPr id="45" name="TextBox 44"/>
              <p:cNvSpPr txBox="1"/>
              <p:nvPr/>
            </p:nvSpPr>
            <p:spPr>
              <a:xfrm>
                <a:off x="5525204" y="3657600"/>
                <a:ext cx="1942396" cy="646331"/>
              </a:xfrm>
              <a:prstGeom prst="rect">
                <a:avLst/>
              </a:prstGeom>
              <a:grpFill/>
            </p:spPr>
            <p:txBody>
              <a:bodyPr wrap="none">
                <a:spAutoFit/>
              </a:bodyPr>
              <a:lstStyle/>
              <a:p>
                <a:pPr algn="ctr" defTabSz="914400" fontAlgn="base">
                  <a:spcBef>
                    <a:spcPct val="0"/>
                  </a:spcBef>
                  <a:spcAft>
                    <a:spcPct val="0"/>
                  </a:spcAft>
                  <a:defRPr/>
                </a:pPr>
                <a:r>
                  <a:rPr lang="en-US" dirty="0">
                    <a:solidFill>
                      <a:srgbClr val="000000"/>
                    </a:solidFill>
                    <a:latin typeface="Arial" charset="0"/>
                    <a:ea typeface="ＭＳ Ｐゴシック" charset="0"/>
                    <a:cs typeface="ＭＳ Ｐゴシック" charset="0"/>
                  </a:rPr>
                  <a:t>NC Dept of </a:t>
                </a:r>
              </a:p>
              <a:p>
                <a:pPr algn="ctr" defTabSz="914400" fontAlgn="base">
                  <a:spcBef>
                    <a:spcPct val="0"/>
                  </a:spcBef>
                  <a:spcAft>
                    <a:spcPct val="0"/>
                  </a:spcAft>
                  <a:defRPr/>
                </a:pPr>
                <a:r>
                  <a:rPr lang="en-US" dirty="0">
                    <a:solidFill>
                      <a:srgbClr val="000000"/>
                    </a:solidFill>
                    <a:latin typeface="Arial" charset="0"/>
                    <a:ea typeface="ＭＳ Ｐゴシック" charset="0"/>
                    <a:cs typeface="ＭＳ Ｐゴシック" charset="0"/>
                  </a:rPr>
                  <a:t>Public Instruction</a:t>
                </a:r>
              </a:p>
            </p:txBody>
          </p:sp>
        </p:grpSp>
        <p:grpSp>
          <p:nvGrpSpPr>
            <p:cNvPr id="46" name="Group 18"/>
            <p:cNvGrpSpPr/>
            <p:nvPr/>
          </p:nvGrpSpPr>
          <p:grpSpPr>
            <a:xfrm>
              <a:off x="5181600" y="5334000"/>
              <a:ext cx="2667000" cy="1143000"/>
              <a:chOff x="5181600" y="5105400"/>
              <a:chExt cx="2667000" cy="1143000"/>
            </a:xfrm>
            <a:gradFill flip="none" rotWithShape="1">
              <a:gsLst>
                <a:gs pos="0">
                  <a:schemeClr val="accent2">
                    <a:lumMod val="60000"/>
                    <a:lumOff val="40000"/>
                  </a:schemeClr>
                </a:gs>
                <a:gs pos="100000">
                  <a:srgbClr val="FFFFFF"/>
                </a:gs>
              </a:gsLst>
              <a:lin ang="12780000" scaled="0"/>
              <a:tileRect/>
            </a:gradFill>
          </p:grpSpPr>
          <p:sp>
            <p:nvSpPr>
              <p:cNvPr id="47" name="Rounded Rectangle 46"/>
              <p:cNvSpPr/>
              <p:nvPr/>
            </p:nvSpPr>
            <p:spPr>
              <a:xfrm>
                <a:off x="5181600" y="5105400"/>
                <a:ext cx="2667000" cy="1143000"/>
              </a:xfrm>
              <a:prstGeom prst="round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srgbClr val="FFFFFF"/>
                  </a:solidFill>
                  <a:latin typeface="Univers LT Std 57 Cn"/>
                </a:endParaRPr>
              </a:p>
            </p:txBody>
          </p:sp>
          <p:sp>
            <p:nvSpPr>
              <p:cNvPr id="48" name="TextBox 47"/>
              <p:cNvSpPr txBox="1"/>
              <p:nvPr/>
            </p:nvSpPr>
            <p:spPr>
              <a:xfrm>
                <a:off x="5616267" y="5421868"/>
                <a:ext cx="1775133" cy="369332"/>
              </a:xfrm>
              <a:prstGeom prst="rect">
                <a:avLst/>
              </a:prstGeom>
              <a:grpFill/>
            </p:spPr>
            <p:txBody>
              <a:bodyPr wrap="none">
                <a:spAutoFit/>
              </a:bodyPr>
              <a:lstStyle/>
              <a:p>
                <a:pPr defTabSz="914400" fontAlgn="base">
                  <a:spcBef>
                    <a:spcPct val="0"/>
                  </a:spcBef>
                  <a:spcAft>
                    <a:spcPct val="0"/>
                  </a:spcAft>
                  <a:defRPr/>
                </a:pPr>
                <a:r>
                  <a:rPr lang="en-US" dirty="0">
                    <a:solidFill>
                      <a:srgbClr val="000000"/>
                    </a:solidFill>
                    <a:latin typeface="Arial" charset="0"/>
                    <a:ea typeface="ＭＳ Ｐゴシック" charset="0"/>
                    <a:cs typeface="ＭＳ Ｐゴシック" charset="0"/>
                  </a:rPr>
                  <a:t>Duke NCERDC</a:t>
                </a:r>
              </a:p>
            </p:txBody>
          </p:sp>
        </p:grpSp>
        <p:grpSp>
          <p:nvGrpSpPr>
            <p:cNvPr id="49" name="Group 17"/>
            <p:cNvGrpSpPr/>
            <p:nvPr/>
          </p:nvGrpSpPr>
          <p:grpSpPr>
            <a:xfrm>
              <a:off x="1600200" y="4343400"/>
              <a:ext cx="2667000" cy="1143000"/>
              <a:chOff x="1600200" y="4343400"/>
              <a:chExt cx="2667000" cy="1143000"/>
            </a:xfrm>
            <a:gradFill flip="none" rotWithShape="1">
              <a:gsLst>
                <a:gs pos="0">
                  <a:srgbClr val="CD6064"/>
                </a:gs>
                <a:gs pos="100000">
                  <a:srgbClr val="FFFFFF"/>
                </a:gs>
              </a:gsLst>
              <a:lin ang="12660000" scaled="0"/>
              <a:tileRect/>
            </a:gradFill>
          </p:grpSpPr>
          <p:sp>
            <p:nvSpPr>
              <p:cNvPr id="50" name="Rounded Rectangle 49"/>
              <p:cNvSpPr/>
              <p:nvPr/>
            </p:nvSpPr>
            <p:spPr>
              <a:xfrm>
                <a:off x="1600200" y="4343400"/>
                <a:ext cx="2667000" cy="1143000"/>
              </a:xfrm>
              <a:prstGeom prst="round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srgbClr val="FFFFFF"/>
                  </a:solidFill>
                  <a:latin typeface="Univers LT Std 57 Cn"/>
                </a:endParaRPr>
              </a:p>
            </p:txBody>
          </p:sp>
          <p:sp>
            <p:nvSpPr>
              <p:cNvPr id="51" name="TextBox 50"/>
              <p:cNvSpPr txBox="1"/>
              <p:nvPr/>
            </p:nvSpPr>
            <p:spPr>
              <a:xfrm>
                <a:off x="1752600" y="4648200"/>
                <a:ext cx="2365514" cy="646331"/>
              </a:xfrm>
              <a:prstGeom prst="rect">
                <a:avLst/>
              </a:prstGeom>
              <a:grpFill/>
            </p:spPr>
            <p:txBody>
              <a:bodyPr wrap="none">
                <a:spAutoFit/>
              </a:bodyPr>
              <a:lstStyle/>
              <a:p>
                <a:pPr algn="ctr" defTabSz="914400" fontAlgn="base">
                  <a:spcBef>
                    <a:spcPct val="0"/>
                  </a:spcBef>
                  <a:spcAft>
                    <a:spcPct val="0"/>
                  </a:spcAft>
                  <a:defRPr/>
                </a:pPr>
                <a:r>
                  <a:rPr lang="en-US" dirty="0">
                    <a:solidFill>
                      <a:srgbClr val="000000"/>
                    </a:solidFill>
                    <a:latin typeface="Arial" charset="0"/>
                    <a:ea typeface="ＭＳ Ｐゴシック" charset="0"/>
                    <a:cs typeface="ＭＳ Ｐゴシック" charset="0"/>
                  </a:rPr>
                  <a:t>NCSU Data Analytics</a:t>
                </a:r>
              </a:p>
              <a:p>
                <a:pPr defTabSz="914400" fontAlgn="base">
                  <a:spcBef>
                    <a:spcPct val="0"/>
                  </a:spcBef>
                  <a:spcAft>
                    <a:spcPct val="0"/>
                  </a:spcAft>
                  <a:defRPr/>
                </a:pPr>
                <a:r>
                  <a:rPr lang="en-US" dirty="0">
                    <a:solidFill>
                      <a:srgbClr val="000000"/>
                    </a:solidFill>
                    <a:latin typeface="Arial" charset="0"/>
                    <a:ea typeface="ＭＳ Ｐゴシック" charset="0"/>
                    <a:cs typeface="ＭＳ Ｐゴシック" charset="0"/>
                  </a:rPr>
                  <a:t>Group</a:t>
                </a:r>
              </a:p>
            </p:txBody>
          </p:sp>
        </p:grpSp>
        <p:cxnSp>
          <p:nvCxnSpPr>
            <p:cNvPr id="52" name="Straight Arrow Connector 51"/>
            <p:cNvCxnSpPr>
              <a:stCxn id="60" idx="2"/>
              <a:endCxn id="50" idx="0"/>
            </p:cNvCxnSpPr>
            <p:nvPr/>
          </p:nvCxnSpPr>
          <p:spPr>
            <a:xfrm rot="5400000">
              <a:off x="2057401" y="3467100"/>
              <a:ext cx="1752600" cy="3175"/>
            </a:xfrm>
            <a:prstGeom prst="straightConnector1">
              <a:avLst/>
            </a:prstGeom>
            <a:ln w="38100" cap="flat" cmpd="sng" algn="ctr">
              <a:solidFill>
                <a:srgbClr val="000000"/>
              </a:solidFill>
              <a:prstDash val="solid"/>
              <a:round/>
              <a:headEnd type="none" w="med" len="med"/>
              <a:tailEnd type="stealth" w="lg" len="lg"/>
            </a:ln>
          </p:spPr>
          <p:style>
            <a:lnRef idx="2">
              <a:schemeClr val="accent1"/>
            </a:lnRef>
            <a:fillRef idx="0">
              <a:schemeClr val="accent1"/>
            </a:fillRef>
            <a:effectRef idx="1">
              <a:schemeClr val="accent1"/>
            </a:effectRef>
            <a:fontRef idx="minor">
              <a:schemeClr val="tx1"/>
            </a:fontRef>
          </p:style>
        </p:cxnSp>
        <p:cxnSp>
          <p:nvCxnSpPr>
            <p:cNvPr id="53" name="Elbow Connector 52"/>
            <p:cNvCxnSpPr>
              <a:endCxn id="41" idx="0"/>
            </p:cNvCxnSpPr>
            <p:nvPr/>
          </p:nvCxnSpPr>
          <p:spPr>
            <a:xfrm>
              <a:off x="4267200" y="1752600"/>
              <a:ext cx="876300" cy="381000"/>
            </a:xfrm>
            <a:prstGeom prst="bentConnector2">
              <a:avLst/>
            </a:prstGeom>
            <a:ln w="38100" cap="flat" cmpd="sng" algn="ctr">
              <a:solidFill>
                <a:srgbClr val="000000"/>
              </a:solidFill>
              <a:prstDash val="solid"/>
              <a:round/>
              <a:headEnd type="none" w="med" len="med"/>
              <a:tailEnd type="stealth" w="lg" len="lg"/>
            </a:ln>
          </p:spPr>
          <p:style>
            <a:lnRef idx="2">
              <a:schemeClr val="accent1"/>
            </a:lnRef>
            <a:fillRef idx="0">
              <a:schemeClr val="accent1"/>
            </a:fillRef>
            <a:effectRef idx="1">
              <a:schemeClr val="accent1"/>
            </a:effectRef>
            <a:fontRef idx="minor">
              <a:schemeClr val="tx1"/>
            </a:fontRef>
          </p:style>
        </p:cxnSp>
        <p:cxnSp>
          <p:nvCxnSpPr>
            <p:cNvPr id="54" name="Shape 26"/>
            <p:cNvCxnSpPr>
              <a:stCxn id="41" idx="3"/>
            </p:cNvCxnSpPr>
            <p:nvPr/>
          </p:nvCxnSpPr>
          <p:spPr>
            <a:xfrm>
              <a:off x="6477000" y="2705100"/>
              <a:ext cx="457200" cy="876300"/>
            </a:xfrm>
            <a:prstGeom prst="bentConnector2">
              <a:avLst/>
            </a:prstGeom>
            <a:ln w="38100" cap="flat" cmpd="sng" algn="ctr">
              <a:solidFill>
                <a:srgbClr val="000000"/>
              </a:solidFill>
              <a:prstDash val="solid"/>
              <a:round/>
              <a:headEnd type="none" w="med" len="med"/>
              <a:tailEnd type="stealth" w="lg" len="lg"/>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44" idx="2"/>
              <a:endCxn id="47" idx="0"/>
            </p:cNvCxnSpPr>
            <p:nvPr/>
          </p:nvCxnSpPr>
          <p:spPr>
            <a:xfrm rot="5400000">
              <a:off x="6210301" y="5029200"/>
              <a:ext cx="609600" cy="3175"/>
            </a:xfrm>
            <a:prstGeom prst="straightConnector1">
              <a:avLst/>
            </a:prstGeom>
            <a:ln w="38100" cap="flat" cmpd="sng" algn="ctr">
              <a:solidFill>
                <a:srgbClr val="000000"/>
              </a:solidFill>
              <a:prstDash val="solid"/>
              <a:round/>
              <a:headEnd type="none" w="med" len="med"/>
              <a:tailEnd type="stealth" w="lg" len="lg"/>
            </a:ln>
          </p:spPr>
          <p:style>
            <a:lnRef idx="2">
              <a:schemeClr val="accent1"/>
            </a:lnRef>
            <a:fillRef idx="0">
              <a:schemeClr val="accent1"/>
            </a:fillRef>
            <a:effectRef idx="1">
              <a:schemeClr val="accent1"/>
            </a:effectRef>
            <a:fontRef idx="minor">
              <a:schemeClr val="tx1"/>
            </a:fontRef>
          </p:style>
        </p:cxnSp>
        <p:cxnSp>
          <p:nvCxnSpPr>
            <p:cNvPr id="56" name="Shape 30"/>
            <p:cNvCxnSpPr>
              <a:stCxn id="47" idx="1"/>
              <a:endCxn id="50" idx="2"/>
            </p:cNvCxnSpPr>
            <p:nvPr/>
          </p:nvCxnSpPr>
          <p:spPr>
            <a:xfrm rot="10800000">
              <a:off x="2933700" y="5486400"/>
              <a:ext cx="2247900" cy="419100"/>
            </a:xfrm>
            <a:prstGeom prst="bentConnector2">
              <a:avLst/>
            </a:prstGeom>
            <a:ln w="38100" cap="flat" cmpd="sng" algn="ctr">
              <a:solidFill>
                <a:srgbClr val="000000"/>
              </a:solidFill>
              <a:prstDash val="solid"/>
              <a:round/>
              <a:headEnd type="none" w="med" len="med"/>
              <a:tailEnd type="stealth" w="lg" len="lg"/>
            </a:ln>
          </p:spPr>
          <p:style>
            <a:lnRef idx="2">
              <a:schemeClr val="accent1"/>
            </a:lnRef>
            <a:fillRef idx="0">
              <a:schemeClr val="accent1"/>
            </a:fillRef>
            <a:effectRef idx="1">
              <a:schemeClr val="accent1"/>
            </a:effectRef>
            <a:fontRef idx="minor">
              <a:schemeClr val="tx1"/>
            </a:fontRef>
          </p:style>
        </p:cxnSp>
        <p:cxnSp>
          <p:nvCxnSpPr>
            <p:cNvPr id="57" name="Elbow Connector 56"/>
            <p:cNvCxnSpPr>
              <a:stCxn id="50" idx="1"/>
              <a:endCxn id="60" idx="1"/>
            </p:cNvCxnSpPr>
            <p:nvPr/>
          </p:nvCxnSpPr>
          <p:spPr>
            <a:xfrm rot="10800000">
              <a:off x="1600200" y="2019300"/>
              <a:ext cx="1588" cy="2895600"/>
            </a:xfrm>
            <a:prstGeom prst="bentConnector3">
              <a:avLst>
                <a:gd name="adj1" fmla="val 35988665"/>
              </a:avLst>
            </a:prstGeom>
            <a:ln w="38100" cap="flat" cmpd="sng" algn="ctr">
              <a:solidFill>
                <a:srgbClr val="000000"/>
              </a:solidFill>
              <a:prstDash val="solid"/>
              <a:round/>
              <a:headEnd type="none" w="med" len="med"/>
              <a:tailEnd type="stealth" w="lg" len="lg"/>
            </a:ln>
          </p:spPr>
          <p:style>
            <a:lnRef idx="2">
              <a:schemeClr val="accent1"/>
            </a:lnRef>
            <a:fillRef idx="0">
              <a:schemeClr val="accent1"/>
            </a:fillRef>
            <a:effectRef idx="1">
              <a:schemeClr val="accent1"/>
            </a:effectRef>
            <a:fontRef idx="minor">
              <a:schemeClr val="tx1"/>
            </a:fontRef>
          </p:style>
        </p:cxnSp>
        <p:cxnSp>
          <p:nvCxnSpPr>
            <p:cNvPr id="58" name="Shape 35"/>
            <p:cNvCxnSpPr>
              <a:endCxn id="47" idx="3"/>
            </p:cNvCxnSpPr>
            <p:nvPr/>
          </p:nvCxnSpPr>
          <p:spPr>
            <a:xfrm rot="16200000" flipH="1">
              <a:off x="3905250" y="1962150"/>
              <a:ext cx="4305300" cy="3581400"/>
            </a:xfrm>
            <a:prstGeom prst="bentConnector4">
              <a:avLst>
                <a:gd name="adj1" fmla="val -885"/>
                <a:gd name="adj2" fmla="val 114184"/>
              </a:avLst>
            </a:prstGeom>
            <a:ln w="28575" cap="flat" cmpd="sng" algn="ctr">
              <a:solidFill>
                <a:srgbClr val="000000"/>
              </a:solidFill>
              <a:prstDash val="sysDash"/>
              <a:round/>
              <a:headEnd type="none" w="med" len="med"/>
              <a:tailEnd type="stealth" w="lg" len="lg"/>
            </a:ln>
          </p:spPr>
          <p:style>
            <a:lnRef idx="2">
              <a:schemeClr val="accent1"/>
            </a:lnRef>
            <a:fillRef idx="0">
              <a:schemeClr val="accent1"/>
            </a:fillRef>
            <a:effectRef idx="1">
              <a:schemeClr val="accent1"/>
            </a:effectRef>
            <a:fontRef idx="minor">
              <a:schemeClr val="tx1"/>
            </a:fontRef>
          </p:style>
        </p:cxnSp>
        <p:grpSp>
          <p:nvGrpSpPr>
            <p:cNvPr id="59" name="Group 16"/>
            <p:cNvGrpSpPr/>
            <p:nvPr/>
          </p:nvGrpSpPr>
          <p:grpSpPr>
            <a:xfrm>
              <a:off x="1600200" y="1447800"/>
              <a:ext cx="2667000" cy="1143000"/>
              <a:chOff x="1600200" y="1447800"/>
              <a:chExt cx="2667000" cy="1143000"/>
            </a:xfrm>
            <a:gradFill flip="none" rotWithShape="1">
              <a:gsLst>
                <a:gs pos="0">
                  <a:srgbClr val="CD6064"/>
                </a:gs>
                <a:gs pos="100000">
                  <a:srgbClr val="FFFFFF"/>
                </a:gs>
              </a:gsLst>
              <a:lin ang="12660000" scaled="0"/>
              <a:tileRect/>
            </a:gradFill>
          </p:grpSpPr>
          <p:sp>
            <p:nvSpPr>
              <p:cNvPr id="60" name="Rounded Rectangle 59"/>
              <p:cNvSpPr/>
              <p:nvPr/>
            </p:nvSpPr>
            <p:spPr>
              <a:xfrm>
                <a:off x="1600200" y="1447800"/>
                <a:ext cx="2667000" cy="1143000"/>
              </a:xfrm>
              <a:prstGeom prst="round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solidFill>
                    <a:srgbClr val="FFFFFF"/>
                  </a:solidFill>
                  <a:latin typeface="Univers LT Std 57 Cn"/>
                </a:endParaRPr>
              </a:p>
            </p:txBody>
          </p:sp>
          <p:sp>
            <p:nvSpPr>
              <p:cNvPr id="61" name="TextBox 60"/>
              <p:cNvSpPr txBox="1"/>
              <p:nvPr/>
            </p:nvSpPr>
            <p:spPr>
              <a:xfrm>
                <a:off x="1905000" y="1752600"/>
                <a:ext cx="2083398" cy="369332"/>
              </a:xfrm>
              <a:prstGeom prst="rect">
                <a:avLst/>
              </a:prstGeom>
              <a:grpFill/>
            </p:spPr>
            <p:txBody>
              <a:bodyPr wrap="none">
                <a:spAutoFit/>
              </a:bodyPr>
              <a:lstStyle/>
              <a:p>
                <a:pPr defTabSz="914400" fontAlgn="base">
                  <a:spcBef>
                    <a:spcPct val="0"/>
                  </a:spcBef>
                  <a:spcAft>
                    <a:spcPct val="0"/>
                  </a:spcAft>
                  <a:defRPr/>
                </a:pPr>
                <a:r>
                  <a:rPr lang="en-US" dirty="0">
                    <a:solidFill>
                      <a:srgbClr val="000000"/>
                    </a:solidFill>
                    <a:latin typeface="Arial" charset="0"/>
                    <a:ea typeface="ＭＳ Ｐゴシック" charset="0"/>
                    <a:cs typeface="ＭＳ Ｐゴシック" charset="0"/>
                  </a:rPr>
                  <a:t>Outreach Program</a:t>
                </a:r>
              </a:p>
            </p:txBody>
          </p:sp>
        </p:grpSp>
      </p:grpSp>
    </p:spTree>
    <p:extLst>
      <p:ext uri="{BB962C8B-B14F-4D97-AF65-F5344CB8AC3E}">
        <p14:creationId xmlns:p14="http://schemas.microsoft.com/office/powerpoint/2010/main" val="248498661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MISO Activities</a:t>
            </a:r>
            <a:endParaRPr lang="en-US" dirty="0"/>
          </a:p>
        </p:txBody>
      </p:sp>
      <p:sp>
        <p:nvSpPr>
          <p:cNvPr id="3" name="Content Placeholder 2"/>
          <p:cNvSpPr>
            <a:spLocks noGrp="1"/>
          </p:cNvSpPr>
          <p:nvPr>
            <p:ph idx="1"/>
          </p:nvPr>
        </p:nvSpPr>
        <p:spPr/>
        <p:txBody>
          <a:bodyPr/>
          <a:lstStyle/>
          <a:p>
            <a:pPr marL="457200" lvl="1" indent="0" algn="ctr">
              <a:buNone/>
              <a:defRPr/>
            </a:pPr>
            <a:endParaRPr lang="en-US" sz="3200" dirty="0" smtClean="0"/>
          </a:p>
          <a:p>
            <a:pPr marL="457200" lvl="1" indent="0" algn="ctr">
              <a:buNone/>
              <a:defRPr/>
            </a:pPr>
            <a:endParaRPr lang="en-US" sz="3200" dirty="0"/>
          </a:p>
          <a:p>
            <a:pPr marL="0" indent="0" algn="ctr">
              <a:buNone/>
              <a:defRPr/>
            </a:pPr>
            <a:r>
              <a:rPr lang="en-US" sz="3200" dirty="0"/>
              <a:t>Share data reports with project teams</a:t>
            </a:r>
          </a:p>
          <a:p>
            <a:endParaRPr lang="en-US" dirty="0"/>
          </a:p>
        </p:txBody>
      </p:sp>
    </p:spTree>
    <p:extLst>
      <p:ext uri="{BB962C8B-B14F-4D97-AF65-F5344CB8AC3E}">
        <p14:creationId xmlns:p14="http://schemas.microsoft.com/office/powerpoint/2010/main" val="51345517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for Project Partners</a:t>
            </a:r>
            <a:endParaRPr lang="en-US" dirty="0"/>
          </a:p>
        </p:txBody>
      </p:sp>
      <p:sp>
        <p:nvSpPr>
          <p:cNvPr id="3" name="Content Placeholder 2"/>
          <p:cNvSpPr>
            <a:spLocks noGrp="1"/>
          </p:cNvSpPr>
          <p:nvPr>
            <p:ph idx="1"/>
          </p:nvPr>
        </p:nvSpPr>
        <p:spPr>
          <a:xfrm>
            <a:off x="685800" y="1447800"/>
            <a:ext cx="7772400" cy="4724400"/>
          </a:xfrm>
        </p:spPr>
        <p:txBody>
          <a:bodyPr/>
          <a:lstStyle/>
          <a:p>
            <a:r>
              <a:rPr lang="en-US" dirty="0" smtClean="0"/>
              <a:t>Data pull for all students from MISO partners</a:t>
            </a:r>
          </a:p>
          <a:p>
            <a:pPr lvl="1"/>
            <a:r>
              <a:rPr lang="en-US" sz="2400" dirty="0" smtClean="0"/>
              <a:t>Need full name, DOB, NC WISE number or teacher ID number</a:t>
            </a:r>
          </a:p>
          <a:p>
            <a:pPr lvl="1"/>
            <a:r>
              <a:rPr lang="en-US" sz="2400" dirty="0" smtClean="0"/>
              <a:t>Sample must be ≥ 20 so that individual students can not be identified within a given project</a:t>
            </a:r>
          </a:p>
          <a:p>
            <a:pPr lvl="2"/>
            <a:r>
              <a:rPr lang="en-US" sz="2400" dirty="0" smtClean="0"/>
              <a:t>If &lt; 20, a project partner will only receive data aggregated across all projects</a:t>
            </a:r>
          </a:p>
        </p:txBody>
      </p:sp>
    </p:spTree>
    <p:extLst>
      <p:ext uri="{BB962C8B-B14F-4D97-AF65-F5344CB8AC3E}">
        <p14:creationId xmlns:p14="http://schemas.microsoft.com/office/powerpoint/2010/main" val="333367623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MISO Next Steps</a:t>
            </a:r>
            <a:endParaRPr lang="en-US" dirty="0"/>
          </a:p>
        </p:txBody>
      </p:sp>
      <p:sp>
        <p:nvSpPr>
          <p:cNvPr id="3" name="Content Placeholder 2"/>
          <p:cNvSpPr>
            <a:spLocks noGrp="1"/>
          </p:cNvSpPr>
          <p:nvPr>
            <p:ph idx="1"/>
          </p:nvPr>
        </p:nvSpPr>
        <p:spPr/>
        <p:txBody>
          <a:bodyPr/>
          <a:lstStyle/>
          <a:p>
            <a:r>
              <a:rPr lang="en-US" dirty="0" smtClean="0"/>
              <a:t>Return survey data to the project partners</a:t>
            </a:r>
          </a:p>
          <a:p>
            <a:r>
              <a:rPr lang="en-US" dirty="0" smtClean="0"/>
              <a:t>Work with the NCSU Enrollment Data to see if students that participated in NCSU STEM outreach programs enrolled at NCSU and pursued STEM degrees</a:t>
            </a:r>
          </a:p>
          <a:p>
            <a:r>
              <a:rPr lang="en-US" dirty="0" smtClean="0"/>
              <a:t>Track teachers and students longitudinally </a:t>
            </a:r>
          </a:p>
          <a:p>
            <a:r>
              <a:rPr lang="en-US" dirty="0" smtClean="0"/>
              <a:t>Continue to build STEM Outreach Community at NC State as a model to expand to other UNC campuses</a:t>
            </a:r>
          </a:p>
        </p:txBody>
      </p:sp>
    </p:spTree>
    <p:extLst>
      <p:ext uri="{BB962C8B-B14F-4D97-AF65-F5344CB8AC3E}">
        <p14:creationId xmlns:p14="http://schemas.microsoft.com/office/powerpoint/2010/main" val="134781032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MISO Purpose</a:t>
            </a:r>
            <a:endParaRPr lang="en-US" dirty="0"/>
          </a:p>
        </p:txBody>
      </p:sp>
      <p:sp>
        <p:nvSpPr>
          <p:cNvPr id="3" name="Content Placeholder 2"/>
          <p:cNvSpPr>
            <a:spLocks noGrp="1"/>
          </p:cNvSpPr>
          <p:nvPr>
            <p:ph idx="1"/>
          </p:nvPr>
        </p:nvSpPr>
        <p:spPr/>
        <p:txBody>
          <a:bodyPr/>
          <a:lstStyle/>
          <a:p>
            <a:r>
              <a:rPr lang="en-US" dirty="0" smtClean="0"/>
              <a:t>To creatively </a:t>
            </a:r>
            <a:r>
              <a:rPr lang="en-US" dirty="0"/>
              <a:t>integrate longitudinal evaluation with innovation within NC State’s K-12 STEM outreach programs, particularly those funded by NSF, to help ensure the breadth and depth of the future U.S. STEM workforce</a:t>
            </a:r>
          </a:p>
          <a:p>
            <a:endParaRPr lang="en-US" sz="2400" dirty="0"/>
          </a:p>
        </p:txBody>
      </p:sp>
    </p:spTree>
    <p:extLst>
      <p:ext uri="{BB962C8B-B14F-4D97-AF65-F5344CB8AC3E}">
        <p14:creationId xmlns:p14="http://schemas.microsoft.com/office/powerpoint/2010/main" val="411034882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MISO Goals</a:t>
            </a:r>
            <a:endParaRPr lang="en-US" dirty="0"/>
          </a:p>
        </p:txBody>
      </p:sp>
      <p:sp>
        <p:nvSpPr>
          <p:cNvPr id="3" name="Content Placeholder 2"/>
          <p:cNvSpPr>
            <a:spLocks noGrp="1"/>
          </p:cNvSpPr>
          <p:nvPr>
            <p:ph idx="1"/>
          </p:nvPr>
        </p:nvSpPr>
        <p:spPr/>
        <p:txBody>
          <a:bodyPr/>
          <a:lstStyle/>
          <a:p>
            <a:r>
              <a:rPr lang="en-US" dirty="0"/>
              <a:t>Provide an innovative network of support and communications among University-based outreach project directors and educational evaluation experts</a:t>
            </a:r>
          </a:p>
          <a:p>
            <a:r>
              <a:rPr lang="en-US" dirty="0"/>
              <a:t>Develop and demonstrate a system of data-driven planning and analysis guided by best practices </a:t>
            </a:r>
          </a:p>
          <a:p>
            <a:r>
              <a:rPr lang="en-US" dirty="0"/>
              <a:t>Support more seamless transitions across critical educational junctures</a:t>
            </a:r>
          </a:p>
          <a:p>
            <a:r>
              <a:rPr lang="en-US" dirty="0"/>
              <a:t>Broaden participation among underrepresented groups in pre-college STEM outreach activities through integrated recruitment and support strategies</a:t>
            </a:r>
          </a:p>
          <a:p>
            <a:endParaRPr lang="en-US" sz="2400" dirty="0"/>
          </a:p>
        </p:txBody>
      </p:sp>
    </p:spTree>
    <p:extLst>
      <p:ext uri="{BB962C8B-B14F-4D97-AF65-F5344CB8AC3E}">
        <p14:creationId xmlns:p14="http://schemas.microsoft.com/office/powerpoint/2010/main" val="385891289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Merit</a:t>
            </a:r>
            <a:endParaRPr lang="en-US" dirty="0"/>
          </a:p>
        </p:txBody>
      </p:sp>
      <p:sp>
        <p:nvSpPr>
          <p:cNvPr id="3" name="Content Placeholder 2"/>
          <p:cNvSpPr>
            <a:spLocks noGrp="1"/>
          </p:cNvSpPr>
          <p:nvPr>
            <p:ph idx="1"/>
          </p:nvPr>
        </p:nvSpPr>
        <p:spPr/>
        <p:txBody>
          <a:bodyPr/>
          <a:lstStyle/>
          <a:p>
            <a:r>
              <a:rPr lang="en-US" dirty="0"/>
              <a:t>First large-scale assessment of long-term student outcomes following participation in university pre-college STEM outreach activities using North Carolina Department of Public Instruction Data</a:t>
            </a:r>
          </a:p>
          <a:p>
            <a:r>
              <a:rPr lang="en-US" dirty="0"/>
              <a:t>Database on public school data will be used to longitudinally track students and teachers involved in STEM research</a:t>
            </a:r>
          </a:p>
          <a:p>
            <a:r>
              <a:rPr lang="en-US" dirty="0"/>
              <a:t>Data will be used to create a powerful tool for guiding development of best practices, to be shared in workshops</a:t>
            </a:r>
          </a:p>
          <a:p>
            <a:endParaRPr lang="en-US" dirty="0"/>
          </a:p>
        </p:txBody>
      </p:sp>
    </p:spTree>
    <p:extLst>
      <p:ext uri="{BB962C8B-B14F-4D97-AF65-F5344CB8AC3E}">
        <p14:creationId xmlns:p14="http://schemas.microsoft.com/office/powerpoint/2010/main" val="334660483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MISO Activities</a:t>
            </a:r>
            <a:endParaRPr lang="en-US" dirty="0"/>
          </a:p>
        </p:txBody>
      </p:sp>
      <p:sp>
        <p:nvSpPr>
          <p:cNvPr id="3" name="Content Placeholder 2"/>
          <p:cNvSpPr>
            <a:spLocks noGrp="1"/>
          </p:cNvSpPr>
          <p:nvPr>
            <p:ph idx="1"/>
          </p:nvPr>
        </p:nvSpPr>
        <p:spPr>
          <a:xfrm>
            <a:off x="762000" y="1447800"/>
            <a:ext cx="7696200" cy="4648200"/>
          </a:xfrm>
        </p:spPr>
        <p:txBody>
          <a:bodyPr/>
          <a:lstStyle/>
          <a:p>
            <a:pPr>
              <a:defRPr/>
            </a:pPr>
            <a:r>
              <a:rPr lang="en-US" dirty="0" smtClean="0"/>
              <a:t>Partner with NC State STEM student and teacher outreach programs</a:t>
            </a:r>
            <a:endParaRPr lang="en-US" dirty="0"/>
          </a:p>
          <a:p>
            <a:pPr>
              <a:defRPr/>
            </a:pPr>
            <a:r>
              <a:rPr lang="en-US" dirty="0" smtClean="0"/>
              <a:t>Define </a:t>
            </a:r>
            <a:r>
              <a:rPr lang="en-US" dirty="0"/>
              <a:t>project activities and outcomes</a:t>
            </a:r>
          </a:p>
          <a:p>
            <a:pPr>
              <a:defRPr/>
            </a:pPr>
            <a:r>
              <a:rPr lang="en-US" dirty="0"/>
              <a:t>Identify commonalities </a:t>
            </a:r>
          </a:p>
          <a:p>
            <a:pPr>
              <a:defRPr/>
            </a:pPr>
            <a:r>
              <a:rPr lang="en-US" dirty="0"/>
              <a:t>Identify/develop surveys and outcome indicators</a:t>
            </a:r>
          </a:p>
          <a:p>
            <a:pPr>
              <a:defRPr/>
            </a:pPr>
            <a:r>
              <a:rPr lang="en-US" dirty="0"/>
              <a:t>Collect survey data across projects</a:t>
            </a:r>
          </a:p>
          <a:p>
            <a:pPr>
              <a:defRPr/>
            </a:pPr>
            <a:r>
              <a:rPr lang="en-US" dirty="0"/>
              <a:t>Identify student and teacher participants and pull individual student and teacher data</a:t>
            </a:r>
          </a:p>
          <a:p>
            <a:pPr>
              <a:defRPr/>
            </a:pPr>
            <a:r>
              <a:rPr lang="en-US" dirty="0"/>
              <a:t>Share data reports with project teams</a:t>
            </a:r>
          </a:p>
          <a:p>
            <a:endParaRPr lang="en-US" dirty="0"/>
          </a:p>
        </p:txBody>
      </p:sp>
    </p:spTree>
    <p:extLst>
      <p:ext uri="{BB962C8B-B14F-4D97-AF65-F5344CB8AC3E}">
        <p14:creationId xmlns:p14="http://schemas.microsoft.com/office/powerpoint/2010/main" val="25586210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MISO Activities</a:t>
            </a:r>
            <a:endParaRPr lang="en-US" dirty="0"/>
          </a:p>
        </p:txBody>
      </p:sp>
      <p:sp>
        <p:nvSpPr>
          <p:cNvPr id="3" name="Content Placeholder 2"/>
          <p:cNvSpPr>
            <a:spLocks noGrp="1"/>
          </p:cNvSpPr>
          <p:nvPr>
            <p:ph idx="1"/>
          </p:nvPr>
        </p:nvSpPr>
        <p:spPr/>
        <p:txBody>
          <a:bodyPr/>
          <a:lstStyle/>
          <a:p>
            <a:pPr marL="457200" lvl="1" indent="0" algn="ctr">
              <a:buNone/>
              <a:defRPr/>
            </a:pPr>
            <a:endParaRPr lang="en-US" sz="3200" dirty="0" smtClean="0"/>
          </a:p>
          <a:p>
            <a:pPr marL="457200" lvl="1" indent="0" algn="ctr">
              <a:buNone/>
              <a:defRPr/>
            </a:pPr>
            <a:endParaRPr lang="en-US" sz="3200" dirty="0"/>
          </a:p>
          <a:p>
            <a:pPr marL="457200" lvl="1" indent="0" algn="ctr">
              <a:buNone/>
              <a:defRPr/>
            </a:pPr>
            <a:r>
              <a:rPr lang="en-US" sz="3200" dirty="0" smtClean="0"/>
              <a:t>Partner with NC State STEM student and teacher outreach programs</a:t>
            </a:r>
            <a:endParaRPr lang="en-US" sz="3200" dirty="0"/>
          </a:p>
          <a:p>
            <a:endParaRPr lang="en-US" dirty="0"/>
          </a:p>
        </p:txBody>
      </p:sp>
    </p:spTree>
    <p:extLst>
      <p:ext uri="{BB962C8B-B14F-4D97-AF65-F5344CB8AC3E}">
        <p14:creationId xmlns:p14="http://schemas.microsoft.com/office/powerpoint/2010/main" val="330913996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MISO Pilot Project Partners</a:t>
            </a:r>
            <a:endParaRPr lang="en-US" dirty="0"/>
          </a:p>
        </p:txBody>
      </p:sp>
      <p:sp>
        <p:nvSpPr>
          <p:cNvPr id="3" name="Content Placeholder 2"/>
          <p:cNvSpPr>
            <a:spLocks noGrp="1"/>
          </p:cNvSpPr>
          <p:nvPr>
            <p:ph idx="1"/>
          </p:nvPr>
        </p:nvSpPr>
        <p:spPr/>
        <p:txBody>
          <a:bodyPr/>
          <a:lstStyle/>
          <a:p>
            <a:r>
              <a:rPr lang="en-US" dirty="0" smtClean="0"/>
              <a:t>New </a:t>
            </a:r>
            <a:r>
              <a:rPr lang="en-US" dirty="0"/>
              <a:t>Literacies</a:t>
            </a:r>
          </a:p>
          <a:p>
            <a:r>
              <a:rPr lang="en-US" dirty="0" err="1" smtClean="0"/>
              <a:t>Kenan</a:t>
            </a:r>
            <a:r>
              <a:rPr lang="en-US" dirty="0" smtClean="0"/>
              <a:t> </a:t>
            </a:r>
            <a:r>
              <a:rPr lang="en-US" dirty="0"/>
              <a:t>Fellows</a:t>
            </a:r>
          </a:p>
          <a:p>
            <a:r>
              <a:rPr lang="en-US" dirty="0" smtClean="0"/>
              <a:t>Imhotep</a:t>
            </a:r>
            <a:endParaRPr lang="en-US" dirty="0"/>
          </a:p>
          <a:p>
            <a:r>
              <a:rPr lang="en-US" dirty="0" smtClean="0"/>
              <a:t>STEM </a:t>
            </a:r>
            <a:r>
              <a:rPr lang="en-US" dirty="0"/>
              <a:t>cubed</a:t>
            </a:r>
          </a:p>
          <a:p>
            <a:r>
              <a:rPr lang="en-US" dirty="0" smtClean="0"/>
              <a:t>4-H </a:t>
            </a:r>
            <a:r>
              <a:rPr lang="en-US" dirty="0" smtClean="0"/>
              <a:t>School Enhancement</a:t>
            </a:r>
            <a:endParaRPr lang="en-US" dirty="0" smtClean="0"/>
          </a:p>
          <a:p>
            <a:r>
              <a:rPr lang="en-US" dirty="0" err="1" smtClean="0"/>
              <a:t>Kyran</a:t>
            </a:r>
            <a:r>
              <a:rPr lang="en-US" dirty="0" smtClean="0"/>
              <a:t> </a:t>
            </a:r>
            <a:r>
              <a:rPr lang="en-US" dirty="0" smtClean="0"/>
              <a:t>Anderson Academy</a:t>
            </a:r>
            <a:endParaRPr lang="en-US" dirty="0"/>
          </a:p>
          <a:p>
            <a:r>
              <a:rPr lang="en-US" dirty="0" smtClean="0"/>
              <a:t>Engineering </a:t>
            </a:r>
            <a:r>
              <a:rPr lang="en-US" dirty="0"/>
              <a:t>Place </a:t>
            </a:r>
          </a:p>
          <a:p>
            <a:r>
              <a:rPr lang="en-US" dirty="0" smtClean="0"/>
              <a:t>Young </a:t>
            </a:r>
            <a:r>
              <a:rPr lang="en-US" dirty="0"/>
              <a:t>Investigators Nuclear Engineering </a:t>
            </a:r>
            <a:r>
              <a:rPr lang="en-US" dirty="0" smtClean="0"/>
              <a:t>Camp</a:t>
            </a:r>
          </a:p>
          <a:p>
            <a:r>
              <a:rPr lang="en-US" dirty="0" smtClean="0"/>
              <a:t>NC Quest</a:t>
            </a:r>
          </a:p>
          <a:p>
            <a:pPr marL="0" indent="0">
              <a:buNone/>
            </a:pPr>
            <a:endParaRPr lang="en-US" sz="2800" dirty="0"/>
          </a:p>
          <a:p>
            <a:endParaRPr lang="en-US" dirty="0"/>
          </a:p>
        </p:txBody>
      </p:sp>
    </p:spTree>
    <p:extLst>
      <p:ext uri="{BB962C8B-B14F-4D97-AF65-F5344CB8AC3E}">
        <p14:creationId xmlns:p14="http://schemas.microsoft.com/office/powerpoint/2010/main" val="37684726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7848601" cy="1600200"/>
          </a:xfrm>
        </p:spPr>
        <p:txBody>
          <a:bodyPr>
            <a:noAutofit/>
          </a:bodyPr>
          <a:lstStyle/>
          <a:p>
            <a:pPr marL="285750" indent="-285750" algn="l">
              <a:buFont typeface="Arial" pitchFamily="34" charset="0"/>
              <a:buChar char="•"/>
            </a:pPr>
            <a:r>
              <a:rPr lang="en-US" sz="2400" dirty="0"/>
              <a:t>W</a:t>
            </a:r>
            <a:r>
              <a:rPr lang="en-US" sz="2400" dirty="0" smtClean="0"/>
              <a:t>eb </a:t>
            </a:r>
            <a:r>
              <a:rPr lang="en-US" sz="2400" dirty="0"/>
              <a:t>site has been </a:t>
            </a:r>
            <a:r>
              <a:rPr lang="en-US" sz="2400" dirty="0" smtClean="0"/>
              <a:t>launched to better serve </a:t>
            </a:r>
            <a:r>
              <a:rPr lang="en-US" sz="2400" dirty="0"/>
              <a:t>the K12 community and the NC State STEM outreach community - </a:t>
            </a:r>
            <a:r>
              <a:rPr lang="en-US" sz="2400" u="sng" dirty="0">
                <a:hlinkClick r:id="rId3"/>
              </a:rPr>
              <a:t>http://miso.ncsu.edu </a:t>
            </a:r>
            <a:r>
              <a:rPr lang="en-US" sz="2400" u="sng" dirty="0"/>
              <a:t/>
            </a:r>
            <a:br>
              <a:rPr lang="en-US" sz="2400" u="sng" dirty="0"/>
            </a:br>
            <a:endParaRPr lang="en-US" sz="2400" dirty="0"/>
          </a:p>
        </p:txBody>
      </p:sp>
      <p:pic>
        <p:nvPicPr>
          <p:cNvPr id="7" name="Picture 6"/>
          <p:cNvPicPr>
            <a:picLocks noChangeAspect="1"/>
          </p:cNvPicPr>
          <p:nvPr/>
        </p:nvPicPr>
        <p:blipFill>
          <a:blip r:embed="rId4"/>
          <a:stretch>
            <a:fillRect/>
          </a:stretch>
        </p:blipFill>
        <p:spPr>
          <a:xfrm>
            <a:off x="4648200" y="2819400"/>
            <a:ext cx="4038600" cy="2534571"/>
          </a:xfrm>
          <a:prstGeom prst="rect">
            <a:avLst/>
          </a:prstGeom>
        </p:spPr>
        <p:style>
          <a:lnRef idx="2">
            <a:schemeClr val="dk1"/>
          </a:lnRef>
          <a:fillRef idx="1">
            <a:schemeClr val="lt1"/>
          </a:fillRef>
          <a:effectRef idx="0">
            <a:schemeClr val="dk1"/>
          </a:effectRef>
          <a:fontRef idx="minor">
            <a:schemeClr val="dk1"/>
          </a:fontRef>
        </p:style>
      </p:pic>
      <p:sp>
        <p:nvSpPr>
          <p:cNvPr id="8" name="TextBox 7"/>
          <p:cNvSpPr txBox="1"/>
          <p:nvPr/>
        </p:nvSpPr>
        <p:spPr>
          <a:xfrm>
            <a:off x="457200" y="680441"/>
            <a:ext cx="8305800" cy="523220"/>
          </a:xfrm>
          <a:prstGeom prst="rect">
            <a:avLst/>
          </a:prstGeom>
          <a:noFill/>
        </p:spPr>
        <p:txBody>
          <a:bodyPr wrap="square" rtlCol="0">
            <a:spAutoFit/>
          </a:bodyPr>
          <a:lstStyle/>
          <a:p>
            <a:pPr algn="ctr"/>
            <a:r>
              <a:rPr lang="en-US" sz="2800" b="1" dirty="0" smtClean="0">
                <a:latin typeface="Garamond" pitchFamily="18" charset="0"/>
              </a:rPr>
              <a:t>MISO Website</a:t>
            </a:r>
            <a:endParaRPr lang="en-US" sz="2800" b="1" dirty="0">
              <a:latin typeface="Garamond" pitchFamily="18" charset="0"/>
            </a:endParaRPr>
          </a:p>
        </p:txBody>
      </p:sp>
      <p:sp>
        <p:nvSpPr>
          <p:cNvPr id="9" name="TextBox 8"/>
          <p:cNvSpPr txBox="1"/>
          <p:nvPr/>
        </p:nvSpPr>
        <p:spPr>
          <a:xfrm>
            <a:off x="304800" y="5634335"/>
            <a:ext cx="8610600" cy="461665"/>
          </a:xfrm>
          <a:custGeom>
            <a:avLst/>
            <a:gdLst>
              <a:gd name="connsiteX0" fmla="*/ 0 w 3496434"/>
              <a:gd name="connsiteY0" fmla="*/ 0 h 2893100"/>
              <a:gd name="connsiteX1" fmla="*/ 3496434 w 3496434"/>
              <a:gd name="connsiteY1" fmla="*/ 0 h 2893100"/>
              <a:gd name="connsiteX2" fmla="*/ 3496434 w 3496434"/>
              <a:gd name="connsiteY2" fmla="*/ 2893100 h 2893100"/>
              <a:gd name="connsiteX3" fmla="*/ 0 w 3496434"/>
              <a:gd name="connsiteY3" fmla="*/ 2893100 h 2893100"/>
              <a:gd name="connsiteX4" fmla="*/ 0 w 3496434"/>
              <a:gd name="connsiteY4" fmla="*/ 0 h 2893100"/>
              <a:gd name="connsiteX0" fmla="*/ 34506 w 3530940"/>
              <a:gd name="connsiteY0" fmla="*/ 0 h 3169145"/>
              <a:gd name="connsiteX1" fmla="*/ 3530940 w 3530940"/>
              <a:gd name="connsiteY1" fmla="*/ 0 h 3169145"/>
              <a:gd name="connsiteX2" fmla="*/ 3530940 w 3530940"/>
              <a:gd name="connsiteY2" fmla="*/ 2893100 h 3169145"/>
              <a:gd name="connsiteX3" fmla="*/ 0 w 3530940"/>
              <a:gd name="connsiteY3" fmla="*/ 3169145 h 3169145"/>
              <a:gd name="connsiteX4" fmla="*/ 34506 w 3530940"/>
              <a:gd name="connsiteY4" fmla="*/ 0 h 3169145"/>
              <a:gd name="connsiteX0" fmla="*/ 34506 w 3530940"/>
              <a:gd name="connsiteY0" fmla="*/ 0 h 3169146"/>
              <a:gd name="connsiteX1" fmla="*/ 3530940 w 3530940"/>
              <a:gd name="connsiteY1" fmla="*/ 0 h 3169146"/>
              <a:gd name="connsiteX2" fmla="*/ 3496434 w 3530940"/>
              <a:gd name="connsiteY2" fmla="*/ 3169146 h 3169146"/>
              <a:gd name="connsiteX3" fmla="*/ 0 w 3530940"/>
              <a:gd name="connsiteY3" fmla="*/ 3169145 h 3169146"/>
              <a:gd name="connsiteX4" fmla="*/ 34506 w 3530940"/>
              <a:gd name="connsiteY4" fmla="*/ 0 h 31691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0940" h="3169146">
                <a:moveTo>
                  <a:pt x="34506" y="0"/>
                </a:moveTo>
                <a:lnTo>
                  <a:pt x="3530940" y="0"/>
                </a:lnTo>
                <a:lnTo>
                  <a:pt x="3496434" y="3169146"/>
                </a:lnTo>
                <a:lnTo>
                  <a:pt x="0" y="3169145"/>
                </a:lnTo>
                <a:lnTo>
                  <a:pt x="34506" y="0"/>
                </a:lnTo>
                <a:close/>
              </a:path>
            </a:pathLst>
          </a:custGeom>
          <a:solidFill>
            <a:schemeClr val="accent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b="1" dirty="0">
                <a:latin typeface="Garamond"/>
                <a:cs typeface="Garamond"/>
              </a:rPr>
              <a:t>This website is a collaboration between the North Carolina Cooperative Extension and funded by the Extension </a:t>
            </a:r>
            <a:r>
              <a:rPr lang="en-US" sz="1200" b="1" dirty="0" smtClean="0">
                <a:latin typeface="Garamond"/>
                <a:cs typeface="Garamond"/>
              </a:rPr>
              <a:t>Seed Grant, Connecting </a:t>
            </a:r>
            <a:r>
              <a:rPr lang="en-US" sz="1200" b="1" dirty="0">
                <a:latin typeface="Garamond"/>
                <a:cs typeface="Garamond"/>
              </a:rPr>
              <a:t>Students to 21st Century Careers, from the Office of Extension, Engagement and Economic Development, and </a:t>
            </a:r>
            <a:r>
              <a:rPr lang="en-US" sz="1200" b="1" dirty="0" smtClean="0">
                <a:latin typeface="Garamond"/>
                <a:cs typeface="Garamond"/>
              </a:rPr>
              <a:t>MISO.</a:t>
            </a:r>
            <a:endParaRPr lang="en-US" sz="1200" b="1" dirty="0">
              <a:latin typeface="Garamond"/>
              <a:cs typeface="Garamond"/>
            </a:endParaRPr>
          </a:p>
        </p:txBody>
      </p:sp>
      <p:sp>
        <p:nvSpPr>
          <p:cNvPr id="3" name="TextBox 2"/>
          <p:cNvSpPr txBox="1"/>
          <p:nvPr/>
        </p:nvSpPr>
        <p:spPr>
          <a:xfrm>
            <a:off x="457200" y="2743200"/>
            <a:ext cx="4152900" cy="3046988"/>
          </a:xfrm>
          <a:prstGeom prst="rect">
            <a:avLst/>
          </a:prstGeom>
          <a:noFill/>
        </p:spPr>
        <p:txBody>
          <a:bodyPr wrap="square" rtlCol="0">
            <a:spAutoFit/>
          </a:bodyPr>
          <a:lstStyle/>
          <a:p>
            <a:pPr marL="285750" indent="-285750">
              <a:buFont typeface="Arial" pitchFamily="34" charset="0"/>
              <a:buChar char="•"/>
            </a:pPr>
            <a:r>
              <a:rPr lang="en-US" sz="2400" b="1" dirty="0">
                <a:latin typeface="Garamond" pitchFamily="18" charset="0"/>
              </a:rPr>
              <a:t>E</a:t>
            </a:r>
            <a:r>
              <a:rPr lang="en-US" sz="2400" b="1" dirty="0" smtClean="0">
                <a:latin typeface="Garamond" pitchFamily="18" charset="0"/>
              </a:rPr>
              <a:t>asy-to-use </a:t>
            </a:r>
            <a:r>
              <a:rPr lang="en-US" sz="2400" b="1" dirty="0">
                <a:latin typeface="Garamond" pitchFamily="18" charset="0"/>
              </a:rPr>
              <a:t>search </a:t>
            </a:r>
            <a:r>
              <a:rPr lang="en-US" sz="2400" b="1" dirty="0" smtClean="0">
                <a:latin typeface="Garamond" pitchFamily="18" charset="0"/>
              </a:rPr>
              <a:t>engine to </a:t>
            </a:r>
            <a:r>
              <a:rPr lang="en-US" sz="2400" b="1" dirty="0">
                <a:latin typeface="Garamond" pitchFamily="18" charset="0"/>
              </a:rPr>
              <a:t>find K12 STEM outreach </a:t>
            </a:r>
            <a:r>
              <a:rPr lang="en-US" sz="2400" b="1" dirty="0" smtClean="0">
                <a:latin typeface="Garamond" pitchFamily="18" charset="0"/>
              </a:rPr>
              <a:t>opportunities </a:t>
            </a:r>
            <a:r>
              <a:rPr lang="en-US" sz="2400" b="1" dirty="0">
                <a:latin typeface="Garamond" pitchFamily="18" charset="0"/>
              </a:rPr>
              <a:t>for teachers, students and educators, such as camps, academies, workshops, group activities and </a:t>
            </a:r>
            <a:r>
              <a:rPr lang="en-US" sz="2400" b="1" dirty="0" smtClean="0">
                <a:latin typeface="Garamond" pitchFamily="18" charset="0"/>
              </a:rPr>
              <a:t>departmental </a:t>
            </a:r>
            <a:r>
              <a:rPr lang="en-US" sz="2400" b="1" dirty="0">
                <a:latin typeface="Garamond" pitchFamily="18" charset="0"/>
              </a:rPr>
              <a:t>tours </a:t>
            </a:r>
            <a:r>
              <a:rPr lang="en-US" sz="2400" dirty="0">
                <a:latin typeface="Garamond" pitchFamily="18" charset="0"/>
              </a:rPr>
              <a:t/>
            </a:r>
            <a:br>
              <a:rPr lang="en-US" sz="2400" dirty="0">
                <a:latin typeface="Garamond" pitchFamily="18" charset="0"/>
              </a:rPr>
            </a:br>
            <a:endParaRPr lang="en-US" sz="2400" dirty="0">
              <a:latin typeface="Garamond" pitchFamily="18" charset="0"/>
            </a:endParaRPr>
          </a:p>
        </p:txBody>
      </p:sp>
    </p:spTree>
    <p:extLst>
      <p:ext uri="{BB962C8B-B14F-4D97-AF65-F5344CB8AC3E}">
        <p14:creationId xmlns:p14="http://schemas.microsoft.com/office/powerpoint/2010/main" val="50530550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Friday">
  <a:themeElements>
    <a:clrScheme name="Custom 1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00000"/>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1" charset="0"/>
            <a:ea typeface="ＭＳ Ｐゴシック" pitchFamily="-111" charset="-128"/>
            <a:cs typeface="ＭＳ Ｐゴシック" pitchFamily="-11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1" charset="0"/>
            <a:ea typeface="ＭＳ Ｐゴシック" pitchFamily="-111" charset="-128"/>
            <a:cs typeface="ＭＳ Ｐゴシック" pitchFamily="-11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3762</TotalTime>
  <Words>1849</Words>
  <Application>Microsoft Office PowerPoint</Application>
  <PresentationFormat>On-screen Show (4:3)</PresentationFormat>
  <Paragraphs>210</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Friday</vt:lpstr>
      <vt:lpstr> http://miso.ncsu.edu/ An Evaluation Protocol for STEM Outreach Programs </vt:lpstr>
      <vt:lpstr>MISO Team</vt:lpstr>
      <vt:lpstr>MISO Purpose</vt:lpstr>
      <vt:lpstr>MISO Goals</vt:lpstr>
      <vt:lpstr>Intellectual Merit</vt:lpstr>
      <vt:lpstr>Major MISO Activities</vt:lpstr>
      <vt:lpstr>Major MISO Activities</vt:lpstr>
      <vt:lpstr>MISO Pilot Project Partners</vt:lpstr>
      <vt:lpstr>Web site has been launched to better serve the K12 community and the NC State STEM outreach community - http://miso.ncsu.edu  </vt:lpstr>
      <vt:lpstr>Major MISO Activities</vt:lpstr>
      <vt:lpstr>MISO Logic Model Use</vt:lpstr>
      <vt:lpstr>Sample Logic Model: Engineering on the Road</vt:lpstr>
      <vt:lpstr>Major MISO Activities</vt:lpstr>
      <vt:lpstr>Using Survey Data</vt:lpstr>
      <vt:lpstr>MISO Data Analytics Flow Chart</vt:lpstr>
      <vt:lpstr>Survey Development</vt:lpstr>
      <vt:lpstr>Survey Development</vt:lpstr>
      <vt:lpstr>Survey Development</vt:lpstr>
      <vt:lpstr>Survey Analysis</vt:lpstr>
      <vt:lpstr>Monitoring Outreach Program Effectiveness</vt:lpstr>
      <vt:lpstr>Major MISO Activities</vt:lpstr>
      <vt:lpstr>North Carolina Education Research Data Center </vt:lpstr>
      <vt:lpstr>NCERDC Sample Variables</vt:lpstr>
      <vt:lpstr>Data Flow</vt:lpstr>
      <vt:lpstr>Major MISO Activities</vt:lpstr>
      <vt:lpstr>Data for Project Partners</vt:lpstr>
      <vt:lpstr>MISO 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Technology Needs Assessment (STNA 4.0)</dc:title>
  <dc:creator>Daniel S. Stanhope</dc:creator>
  <cp:lastModifiedBy>ajnichol</cp:lastModifiedBy>
  <cp:revision>133</cp:revision>
  <cp:lastPrinted>2011-10-27T12:28:38Z</cp:lastPrinted>
  <dcterms:created xsi:type="dcterms:W3CDTF">2010-12-07T18:15:39Z</dcterms:created>
  <dcterms:modified xsi:type="dcterms:W3CDTF">2011-11-05T06:39:49Z</dcterms:modified>
</cp:coreProperties>
</file>