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4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80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3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1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7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5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07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2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9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1135A1-3E9F-4623-81D0-76C9B34D27F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C10A4BA-6260-4CEF-80A2-60141A78A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urand@UHC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Process and Outcomes Evaluation of Academic Honesty Interventions in On-Line Courses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Roger Durand; Phillip J. Decker; Edward Waller</a:t>
            </a:r>
          </a:p>
          <a:p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Houston – Clear Lake</a:t>
            </a:r>
            <a:endParaRPr lang="en-US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9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Cresswell</a:t>
            </a:r>
            <a:r>
              <a:rPr lang="en-US" sz="2400" b="1" dirty="0" smtClean="0"/>
              <a:t>, JW.  (2014) </a:t>
            </a:r>
            <a:r>
              <a:rPr lang="en-US" sz="2400" b="1" i="1" dirty="0" smtClean="0"/>
              <a:t>Research Design: Qualitative, Quantitative, and Mixed Methods Approaches</a:t>
            </a:r>
            <a:r>
              <a:rPr lang="en-US" sz="2400" b="1" dirty="0" smtClean="0"/>
              <a:t>. Los Angeles: Sage Publications. </a:t>
            </a:r>
          </a:p>
          <a:p>
            <a:r>
              <a:rPr lang="en-US" sz="2400" b="1" dirty="0" smtClean="0"/>
              <a:t>Garson, GD (ed.). (2013) </a:t>
            </a:r>
            <a:r>
              <a:rPr lang="en-US" sz="2400" b="1" i="1" dirty="0" smtClean="0"/>
              <a:t>Hierarchical Linear Modeling: Guide and Applications.</a:t>
            </a:r>
            <a:r>
              <a:rPr lang="en-US" sz="2400" b="1" dirty="0" smtClean="0"/>
              <a:t> Los Angeles: Sage Publications.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25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 and Acknowledgement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Contact for more information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Roger Durand, Ph.D.</a:t>
            </a:r>
          </a:p>
          <a:p>
            <a:pPr marL="0" indent="0">
              <a:buNone/>
            </a:pPr>
            <a:r>
              <a:rPr lang="en-US" b="1" dirty="0" smtClean="0"/>
              <a:t>      Professor, School of Business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University of Houston-Clear Lake</a:t>
            </a:r>
          </a:p>
          <a:p>
            <a:pPr marL="0" indent="0">
              <a:buNone/>
            </a:pPr>
            <a:r>
              <a:rPr lang="en-US" b="1" dirty="0" smtClean="0"/>
              <a:t>      Houston, TX 77058</a:t>
            </a:r>
          </a:p>
          <a:p>
            <a:pPr marL="0" indent="0">
              <a:buNone/>
            </a:pPr>
            <a:r>
              <a:rPr lang="en-US" b="1" dirty="0" smtClean="0"/>
              <a:t>      Email: </a:t>
            </a:r>
            <a:r>
              <a:rPr lang="en-US" b="1" dirty="0" smtClean="0">
                <a:hlinkClick r:id="rId2"/>
              </a:rPr>
              <a:t>Durand@UHCL.edu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Acknowledgment: The authors are grateful to Dr. W. Theodore Cummings, Dean of the School of Business, for his encouragement and his permission for us to proceed in an unfettered way.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5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and Importance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What has been variously referred to as “high-tech cheating” – the use of information technology to violate principles of academic integrity -- has reportedly reached considerable heights in colleges and universities, especially in courses taught “on-line</a:t>
            </a:r>
            <a:r>
              <a:rPr lang="en-US" sz="2400" b="1" dirty="0" smtClean="0"/>
              <a:t>.”</a:t>
            </a:r>
          </a:p>
          <a:p>
            <a:r>
              <a:rPr lang="en-US" sz="2400" b="1" dirty="0" smtClean="0"/>
              <a:t>In an effort to discourage such violations and to promote academic integrity, our School adopted a far-ranging set of interventions.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22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Honesty Interventions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75065"/>
            <a:ext cx="8825659" cy="4013860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The following academic honesty interventions (among others) were adopted:</a:t>
            </a:r>
          </a:p>
          <a:p>
            <a:pPr lvl="1"/>
            <a:r>
              <a:rPr lang="en-US" sz="1800" b="1" dirty="0" smtClean="0"/>
              <a:t>Proctoring for all on-line courses</a:t>
            </a:r>
            <a:endParaRPr lang="en-US" sz="1800" b="1" dirty="0"/>
          </a:p>
          <a:p>
            <a:pPr lvl="1"/>
            <a:r>
              <a:rPr lang="en-US" sz="1800" b="1" dirty="0"/>
              <a:t>Videos for students on integrity issues</a:t>
            </a:r>
          </a:p>
          <a:p>
            <a:pPr lvl="1"/>
            <a:r>
              <a:rPr lang="en-US" sz="1800" b="1" dirty="0" smtClean="0"/>
              <a:t>Software for detecting plagiarism</a:t>
            </a:r>
          </a:p>
          <a:p>
            <a:pPr lvl="1"/>
            <a:r>
              <a:rPr lang="en-US" sz="1800" b="1" dirty="0" smtClean="0"/>
              <a:t>Ethics modules for faculty use</a:t>
            </a:r>
          </a:p>
          <a:p>
            <a:pPr lvl="1"/>
            <a:r>
              <a:rPr lang="en-US" sz="1800" b="1" dirty="0" smtClean="0"/>
              <a:t>On adaptive release rule in on-line classes limiting student access until an honesty test is passed</a:t>
            </a:r>
          </a:p>
          <a:p>
            <a:pPr lvl="1"/>
            <a:r>
              <a:rPr lang="en-US" sz="1800" b="1" dirty="0" smtClean="0"/>
              <a:t>An Academy Honesty Code added to all instructional materials</a:t>
            </a:r>
          </a:p>
          <a:p>
            <a:pPr lvl="1"/>
            <a:r>
              <a:rPr lang="en-US" sz="1800" b="1" dirty="0" smtClean="0"/>
              <a:t>An honesty pledge that students are required to sign</a:t>
            </a:r>
          </a:p>
          <a:p>
            <a:pPr lvl="1"/>
            <a:r>
              <a:rPr lang="en-US" sz="1800" b="1" dirty="0" smtClean="0"/>
              <a:t>Photo id’s required for all examinations</a:t>
            </a:r>
          </a:p>
          <a:p>
            <a:pPr lvl="1"/>
            <a:r>
              <a:rPr lang="en-US" sz="1800" b="1" dirty="0" smtClean="0"/>
              <a:t>New actions by the Dean of Students: student orientation; Web materials; emails</a:t>
            </a:r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Research Questions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What – if any problems – were encountered by faculty and students in the implementation of these academic honesty and integrity interventions?</a:t>
            </a:r>
            <a:endParaRPr lang="en-US" sz="2800" b="1" dirty="0"/>
          </a:p>
          <a:p>
            <a:r>
              <a:rPr lang="en-US" sz="2800" b="1" dirty="0" smtClean="0"/>
              <a:t>What have been the outcomes of implementing these honesty and integrity interventions?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26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8816"/>
            <a:ext cx="8825659" cy="4001984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“Mixed-methods” process and outcomes evaluations were conducted over a one and one-half year period</a:t>
            </a:r>
          </a:p>
          <a:p>
            <a:r>
              <a:rPr lang="en-US" sz="2200" b="1" dirty="0" smtClean="0"/>
              <a:t>Data included –</a:t>
            </a:r>
          </a:p>
          <a:p>
            <a:pPr lvl="1"/>
            <a:r>
              <a:rPr lang="en-US" sz="2200" b="1" dirty="0" smtClean="0"/>
              <a:t>Repeated surveys of all School faculty</a:t>
            </a:r>
          </a:p>
          <a:p>
            <a:pPr lvl="1"/>
            <a:r>
              <a:rPr lang="en-US" sz="2200" b="1" dirty="0" smtClean="0"/>
              <a:t>Repeated surveys of all students in the School (nearly 700 in all)</a:t>
            </a:r>
          </a:p>
          <a:p>
            <a:pPr lvl="1"/>
            <a:r>
              <a:rPr lang="en-US" sz="2200" b="1" dirty="0" smtClean="0"/>
              <a:t>Grade report data</a:t>
            </a:r>
          </a:p>
          <a:p>
            <a:pPr lvl="1"/>
            <a:r>
              <a:rPr lang="en-US" sz="2200" b="1" dirty="0" smtClean="0"/>
              <a:t>Participant observations</a:t>
            </a:r>
          </a:p>
          <a:p>
            <a:r>
              <a:rPr lang="en-US" sz="2200" b="1" dirty="0" smtClean="0"/>
              <a:t>Statistical analysis using SPSS and Hierarchical Linear Modelling software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412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Evaluation Results - Faculty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6317"/>
            <a:ext cx="8825659" cy="3918857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77% of faculty reported no problems in implementing the interventions; 20% reported problems; 3% were unsure</a:t>
            </a:r>
          </a:p>
          <a:p>
            <a:r>
              <a:rPr lang="en-US" b="1" dirty="0" smtClean="0"/>
              <a:t>Among the problems reported:</a:t>
            </a:r>
          </a:p>
          <a:p>
            <a:pPr lvl="1"/>
            <a:r>
              <a:rPr lang="en-US" b="1" dirty="0" smtClean="0"/>
              <a:t>“Too much administrative trivia”</a:t>
            </a:r>
          </a:p>
          <a:p>
            <a:pPr lvl="1"/>
            <a:r>
              <a:rPr lang="en-US" b="1" dirty="0" smtClean="0"/>
              <a:t>Exam proctoring schedule creates conflicts with other on-line courses</a:t>
            </a:r>
          </a:p>
          <a:p>
            <a:pPr lvl="1"/>
            <a:r>
              <a:rPr lang="en-US" b="1" dirty="0" smtClean="0"/>
              <a:t>Students have shown up for proctoring without identification</a:t>
            </a:r>
          </a:p>
          <a:p>
            <a:pPr lvl="1"/>
            <a:r>
              <a:rPr lang="en-US" b="1" dirty="0" smtClean="0"/>
              <a:t>Difficulties in making it on Saturdays to conduct face-to-face proctoring</a:t>
            </a:r>
          </a:p>
          <a:p>
            <a:pPr lvl="1"/>
            <a:r>
              <a:rPr lang="en-US" b="1" dirty="0" smtClean="0"/>
              <a:t>Too much repetition of honesty pledge</a:t>
            </a:r>
          </a:p>
          <a:p>
            <a:pPr lvl="1"/>
            <a:r>
              <a:rPr lang="en-US" b="1" dirty="0" smtClean="0"/>
              <a:t>“I already do many of the interventions; these offer no additional benefits but take time.”</a:t>
            </a:r>
          </a:p>
          <a:p>
            <a:pPr lvl="1"/>
            <a:r>
              <a:rPr lang="en-US" b="1" dirty="0" smtClean="0"/>
              <a:t>Gives impression to students that we believe them to be dishonest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Evaluation Results -- Students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44801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smtClean="0"/>
              <a:t>More than 60% of students reported “no problems” with the implementation of the academic honesty interventions; 22% reported some </a:t>
            </a:r>
            <a:r>
              <a:rPr lang="en-US" sz="2600" b="1" dirty="0" smtClean="0"/>
              <a:t>problems; </a:t>
            </a:r>
            <a:r>
              <a:rPr lang="en-US" sz="2600" b="1" dirty="0" smtClean="0"/>
              <a:t>about 18% were uncertain.</a:t>
            </a:r>
          </a:p>
          <a:p>
            <a:r>
              <a:rPr lang="en-US" sz="2600" b="1" dirty="0" smtClean="0"/>
              <a:t>Some of the reported problems:</a:t>
            </a:r>
          </a:p>
          <a:p>
            <a:pPr lvl="1"/>
            <a:r>
              <a:rPr lang="en-US" sz="2200" b="1" dirty="0" smtClean="0"/>
              <a:t>“As an on-line student I either have to pay for on-line proctoring or drive a long way to take a test”</a:t>
            </a:r>
          </a:p>
          <a:p>
            <a:pPr lvl="1"/>
            <a:r>
              <a:rPr lang="en-US" sz="2200" b="1" dirty="0" smtClean="0"/>
              <a:t>Inconvenience of changes in test dates and times; general scheduling problems especially conflict with work schedules</a:t>
            </a:r>
          </a:p>
          <a:p>
            <a:pPr lvl="1"/>
            <a:r>
              <a:rPr lang="en-US" sz="2200" b="1" dirty="0" smtClean="0"/>
              <a:t>Stress of having an on-line proctor looking over my shoulder</a:t>
            </a:r>
          </a:p>
          <a:p>
            <a:pPr lvl="1"/>
            <a:r>
              <a:rPr lang="en-US" sz="2200" b="1" dirty="0" smtClean="0"/>
              <a:t>Software for detecting plagiarism creates “false positives”</a:t>
            </a:r>
          </a:p>
          <a:p>
            <a:pPr lvl="1"/>
            <a:r>
              <a:rPr lang="en-US" sz="2200" b="1" dirty="0" smtClean="0"/>
              <a:t>Computer connection problems during on-line proctored examination</a:t>
            </a:r>
          </a:p>
          <a:p>
            <a:pPr lvl="1"/>
            <a:r>
              <a:rPr lang="en-US" sz="2200" b="1" dirty="0" smtClean="0"/>
              <a:t>I now have to hire a babysitter to take tests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271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Assessment 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About 63% of faculty reported in surveys that the interventions they introduced in their courses enhanced academic integrity in their courses. </a:t>
            </a:r>
          </a:p>
          <a:p>
            <a:r>
              <a:rPr lang="en-US" sz="2000" b="1" dirty="0" smtClean="0"/>
              <a:t>Similarly, almost 67% of students reported in surveys being strongly in favor of the School’s interventions. This was so despite only 9% of responding students reporting that academic dishonesty has been widespread in the past.</a:t>
            </a:r>
          </a:p>
          <a:p>
            <a:r>
              <a:rPr lang="en-US" sz="2000" b="1" dirty="0" smtClean="0"/>
              <a:t>A matched sample analysis of online test results over a 30 month period revealed that the interventions implemented by the School’s faculty resulted in small but meaningful improvements in such key outcomes as mean exam scores.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72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8187"/>
            <a:ext cx="8825659" cy="4239491"/>
          </a:xfrm>
        </p:spPr>
        <p:txBody>
          <a:bodyPr>
            <a:normAutofit/>
          </a:bodyPr>
          <a:lstStyle/>
          <a:p>
            <a:r>
              <a:rPr lang="en-US" sz="2100" b="1" dirty="0" smtClean="0"/>
              <a:t>In this research we extended and combined mixed methods of evaluation – both an “embedded” and a “multiphase” one – in high-tech settings in which the ethical distinction between “legitimate” and “illegitimate” sharing of student work is often complicated.</a:t>
            </a:r>
          </a:p>
          <a:p>
            <a:r>
              <a:rPr lang="en-US" sz="2100" b="1" dirty="0" smtClean="0"/>
              <a:t>The results of extending and combining these mixed methods in this way led us to repose confidence in the validity of our academic honesty findings. </a:t>
            </a:r>
          </a:p>
          <a:p>
            <a:r>
              <a:rPr lang="en-US" sz="2100" b="1" dirty="0" smtClean="0"/>
              <a:t>Our results show what has worked well in considerably mitigating -- if not eliminating altogether -- possible high-tech, on-line academic dishonesty.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845</TotalTime>
  <Words>815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A Process and Outcomes Evaluation of Academic Honesty Interventions in On-Line Courses </vt:lpstr>
      <vt:lpstr>Background and Importance</vt:lpstr>
      <vt:lpstr>Academic Honesty Interventions</vt:lpstr>
      <vt:lpstr>Evaluation Research Questions</vt:lpstr>
      <vt:lpstr>Methodology</vt:lpstr>
      <vt:lpstr>Process Evaluation Results - Faculty</vt:lpstr>
      <vt:lpstr>Process Evaluation Results -- Students</vt:lpstr>
      <vt:lpstr>Outcomes Assessment Results</vt:lpstr>
      <vt:lpstr>Discussion </vt:lpstr>
      <vt:lpstr>Resources</vt:lpstr>
      <vt:lpstr>Contact Information and 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Process and Outcomes Evaluation of Academic Honesty Interventions in On-Line Courses</dc:title>
  <dc:creator>durand4321@aol.com</dc:creator>
  <cp:lastModifiedBy>durand4321@aol.com</cp:lastModifiedBy>
  <cp:revision>24</cp:revision>
  <dcterms:created xsi:type="dcterms:W3CDTF">2015-10-15T15:52:44Z</dcterms:created>
  <dcterms:modified xsi:type="dcterms:W3CDTF">2015-11-17T23:32:48Z</dcterms:modified>
</cp:coreProperties>
</file>