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9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4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371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56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89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2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6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2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7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9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8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2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9AE5-B82A-47B1-AA6E-DA809CD3419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D5C5FC-A9DE-4937-B716-B4C673EFC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Devanagari" panose="02040503050201020203" pitchFamily="18" charset="0"/>
                <a:cs typeface="Adobe Devanagari" panose="02040503050201020203" pitchFamily="18" charset="0"/>
              </a:rPr>
              <a:t>The Predictive Power of Self-Evaluation in Assessing Educational and Academic Outcomes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3468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Phillip J. Decker, University of Houston-Clear Lake*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Roger Durand, University of Houston-Clear Lake*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Lee Revere, The University of Texas Health Science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Center in Houston</a:t>
            </a:r>
          </a:p>
          <a:p>
            <a:pPr algn="l"/>
            <a:r>
              <a:rPr lang="en-US" dirty="0" smtClean="0"/>
              <a:t>*</a:t>
            </a:r>
            <a:r>
              <a:rPr lang="en-US" b="1" dirty="0" smtClean="0">
                <a:solidFill>
                  <a:schemeClr val="tx1"/>
                </a:solidFill>
              </a:rPr>
              <a:t>Co-presenters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7816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results of this study will </a:t>
            </a:r>
            <a:r>
              <a:rPr lang="en-US" sz="2400" dirty="0"/>
              <a:t>improve "best practices" in self-evaluation as well as enhance understanding of the predictive power of self-evaluations for evaluators in general. 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expect that this poster will increase awareness among evaluators working in academic accreditation of the problems and prospects of utilizing self-assessments in reviewing educational  programs.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study will help the investigator(s) </a:t>
            </a:r>
            <a:r>
              <a:rPr lang="en-US" sz="2400" dirty="0" smtClean="0"/>
              <a:t>examine the </a:t>
            </a:r>
            <a:r>
              <a:rPr lang="en-US" sz="2400" dirty="0"/>
              <a:t>usefulness of self-assessment used in classes.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201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6032"/>
            <a:ext cx="8596668" cy="13208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Useful, important references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798" y="2111821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Andrade, H. and A. </a:t>
            </a:r>
            <a:r>
              <a:rPr lang="en-US" sz="2400" dirty="0" err="1"/>
              <a:t>Valtcheva</a:t>
            </a:r>
            <a:r>
              <a:rPr lang="en-US" sz="2400" dirty="0"/>
              <a:t>, “Promoting Learning and Achievement Through Self Assessment,” </a:t>
            </a:r>
            <a:r>
              <a:rPr lang="en-US" sz="2400" i="1" dirty="0"/>
              <a:t>Taylor and Francis Online</a:t>
            </a:r>
            <a:r>
              <a:rPr lang="en-US" sz="2400" dirty="0"/>
              <a:t>, October 2009, pp. </a:t>
            </a:r>
            <a:r>
              <a:rPr lang="en-US" sz="2400" dirty="0" smtClean="0"/>
              <a:t>12-19</a:t>
            </a:r>
          </a:p>
          <a:p>
            <a:r>
              <a:rPr lang="en-US" sz="2400" dirty="0" err="1"/>
              <a:t>Sitzman</a:t>
            </a:r>
            <a:r>
              <a:rPr lang="en-US" sz="2400" dirty="0"/>
              <a:t> T and others, "Self-Assessment of Knowledge: A Cognitive Learning </a:t>
            </a:r>
            <a:r>
              <a:rPr lang="en-US" sz="2400" dirty="0" smtClean="0"/>
              <a:t>or Affective </a:t>
            </a:r>
            <a:r>
              <a:rPr lang="en-US" sz="2400" dirty="0" err="1"/>
              <a:t>Measure?,"</a:t>
            </a:r>
            <a:r>
              <a:rPr lang="en-US" sz="2400" i="1" dirty="0" err="1"/>
              <a:t>Academy</a:t>
            </a:r>
            <a:r>
              <a:rPr lang="en-US" sz="2400" i="1" dirty="0"/>
              <a:t> of Management </a:t>
            </a:r>
            <a:r>
              <a:rPr lang="en-US" sz="2400" i="1" dirty="0" smtClean="0"/>
              <a:t>Learning </a:t>
            </a:r>
            <a:r>
              <a:rPr lang="en-US" sz="2400" i="1" dirty="0"/>
              <a:t>&amp; Education</a:t>
            </a:r>
            <a:r>
              <a:rPr lang="en-US" sz="2400" dirty="0"/>
              <a:t>, Vol. 9, No. 2, </a:t>
            </a:r>
            <a:r>
              <a:rPr lang="en-US" sz="2400" dirty="0" smtClean="0"/>
              <a:t>2010,169–191</a:t>
            </a:r>
          </a:p>
          <a:p>
            <a:r>
              <a:rPr lang="en-US" sz="2400" dirty="0" err="1"/>
              <a:t>Mok</a:t>
            </a:r>
            <a:r>
              <a:rPr lang="en-US" sz="2400" dirty="0"/>
              <a:t>, MM and others, "Self-assessment in higher </a:t>
            </a:r>
            <a:r>
              <a:rPr lang="en-US" sz="2400" dirty="0" err="1"/>
              <a:t>education:Experience</a:t>
            </a:r>
            <a:r>
              <a:rPr lang="en-US" sz="2400" dirty="0"/>
              <a:t> in using a metacognitive approach in five case studies," </a:t>
            </a:r>
            <a:r>
              <a:rPr lang="en-US" sz="2400" i="1" dirty="0"/>
              <a:t>Assessment &amp; Evaluation in Higher </a:t>
            </a:r>
            <a:r>
              <a:rPr lang="en-US" sz="2400" i="1" dirty="0" err="1"/>
              <a:t>Education,</a:t>
            </a:r>
            <a:r>
              <a:rPr lang="en-US" sz="2400" dirty="0" err="1"/>
              <a:t>Vol</a:t>
            </a:r>
            <a:r>
              <a:rPr lang="en-US" sz="2400" dirty="0"/>
              <a:t>. 31, No. 4, August,2006,  415–433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26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123" y="1631093"/>
            <a:ext cx="8596668" cy="4843848"/>
          </a:xfrm>
        </p:spPr>
        <p:txBody>
          <a:bodyPr>
            <a:normAutofit/>
          </a:bodyPr>
          <a:lstStyle/>
          <a:p>
            <a:r>
              <a:rPr lang="en-US" sz="2000" dirty="0"/>
              <a:t>In this </a:t>
            </a:r>
            <a:r>
              <a:rPr lang="en-US" sz="2000" dirty="0" smtClean="0"/>
              <a:t>poster, </a:t>
            </a:r>
            <a:r>
              <a:rPr lang="en-US" sz="2000" dirty="0"/>
              <a:t>the results of research on the power of self-evaluations of competencies to predict subsequent actual and perceived academic outcomes, especially job progression, will be reported. </a:t>
            </a:r>
            <a:r>
              <a:rPr lang="en-US" sz="2000" i="1" dirty="0"/>
              <a:t>Background:</a:t>
            </a:r>
            <a:r>
              <a:rPr lang="en-US" sz="2000" dirty="0"/>
              <a:t> Academic accrediting organizations are now requiring educational institutions to report student competency and alumni job outcomes. Self-evaluations are a  tool increasingly being utilized to meet this requirement. </a:t>
            </a:r>
            <a:r>
              <a:rPr lang="en-US" sz="2000" i="1" dirty="0"/>
              <a:t>The evaluation problem</a:t>
            </a:r>
            <a:r>
              <a:rPr lang="en-US" sz="2000" dirty="0"/>
              <a:t>:  Do self-evaluations predict well subsequent outcomes, including alumni job progression? </a:t>
            </a:r>
            <a:r>
              <a:rPr lang="en-US" sz="2000" i="1" dirty="0"/>
              <a:t>Data and Methods:</a:t>
            </a:r>
            <a:r>
              <a:rPr lang="en-US" sz="2000" dirty="0"/>
              <a:t> Survey evidence about job progression was gathered from 150 former students enrolled in a single graduate program and matched to their archived self-assessments. </a:t>
            </a:r>
            <a:r>
              <a:rPr lang="en-US" sz="2000" i="1" dirty="0"/>
              <a:t>Analysis:</a:t>
            </a:r>
            <a:r>
              <a:rPr lang="en-US" sz="2000" dirty="0"/>
              <a:t>  Linear and non-linear predictive, statistical models with numerous controls for potentially extraneous variables were utilized in data analysis. </a:t>
            </a:r>
            <a:r>
              <a:rPr lang="en-US" sz="2000" i="1" dirty="0"/>
              <a:t>Findings:</a:t>
            </a:r>
            <a:r>
              <a:rPr lang="en-US" sz="2000" dirty="0"/>
              <a:t> The findings establish the predictive power of self-evaluations.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0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37" y="1633838"/>
            <a:ext cx="8596668" cy="5179325"/>
          </a:xfrm>
        </p:spPr>
        <p:txBody>
          <a:bodyPr>
            <a:noAutofit/>
          </a:bodyPr>
          <a:lstStyle/>
          <a:p>
            <a:r>
              <a:rPr lang="en-US" sz="2400" dirty="0"/>
              <a:t>Self-evaluations are widely used in education, performance appraisal, training programs, and career guidance among other areas. </a:t>
            </a:r>
            <a:endParaRPr lang="en-US" sz="2400" dirty="0" smtClean="0"/>
          </a:p>
          <a:p>
            <a:r>
              <a:rPr lang="en-US" sz="2400" dirty="0"/>
              <a:t>Much of </a:t>
            </a:r>
            <a:r>
              <a:rPr lang="en-US" sz="2400" dirty="0" smtClean="0"/>
              <a:t>the </a:t>
            </a:r>
            <a:r>
              <a:rPr lang="en-US" sz="2400" dirty="0"/>
              <a:t>existing evaluation literature has focused on the validity of grades when self-assigned by </a:t>
            </a:r>
            <a:r>
              <a:rPr lang="en-US" sz="2400" dirty="0" smtClean="0"/>
              <a:t>students; </a:t>
            </a:r>
            <a:r>
              <a:rPr lang="en-US" sz="2400" dirty="0"/>
              <a:t>on the impact of self-assessments on knowledge </a:t>
            </a:r>
            <a:r>
              <a:rPr lang="en-US" sz="2400" dirty="0" smtClean="0"/>
              <a:t>improvement; </a:t>
            </a:r>
            <a:r>
              <a:rPr lang="en-US" sz="2400" dirty="0"/>
              <a:t>and on the use of learning </a:t>
            </a:r>
            <a:r>
              <a:rPr lang="en-US" sz="2400" dirty="0" smtClean="0"/>
              <a:t>contracts.</a:t>
            </a:r>
          </a:p>
          <a:p>
            <a:r>
              <a:rPr lang="en-US" sz="2400" dirty="0"/>
              <a:t>Yet, there remain a number of gaps in the literature. Among these gaps are questions about how well self-evaluations predict subsequent behavior </a:t>
            </a:r>
            <a:r>
              <a:rPr lang="en-US" sz="2400" dirty="0" smtClean="0"/>
              <a:t>change, what </a:t>
            </a:r>
            <a:r>
              <a:rPr lang="en-US" sz="2400" dirty="0"/>
              <a:t>exact types of subsequent </a:t>
            </a:r>
            <a:r>
              <a:rPr lang="en-US" sz="2400" dirty="0" smtClean="0"/>
              <a:t>behavior, and </a:t>
            </a:r>
            <a:r>
              <a:rPr lang="en-US" sz="2400" dirty="0"/>
              <a:t>conditions </a:t>
            </a:r>
            <a:r>
              <a:rPr lang="en-US" sz="2400" dirty="0" smtClean="0"/>
              <a:t>of </a:t>
            </a:r>
            <a:r>
              <a:rPr lang="en-US" sz="2400" dirty="0"/>
              <a:t>implementing self-evaluation instruments.  </a:t>
            </a:r>
          </a:p>
        </p:txBody>
      </p:sp>
    </p:spTree>
    <p:extLst>
      <p:ext uri="{BB962C8B-B14F-4D97-AF65-F5344CB8AC3E}">
        <p14:creationId xmlns:p14="http://schemas.microsoft.com/office/powerpoint/2010/main" val="28506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Questions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8844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this evaluation research, two questions were investigated:</a:t>
            </a:r>
          </a:p>
          <a:p>
            <a:r>
              <a:rPr lang="en-US" sz="2400" dirty="0" smtClean="0"/>
              <a:t>1</a:t>
            </a:r>
            <a:r>
              <a:rPr lang="en-US" sz="2400" dirty="0" smtClean="0"/>
              <a:t>. Does completing </a:t>
            </a:r>
            <a:r>
              <a:rPr lang="en-US" sz="2400" dirty="0"/>
              <a:t>a self-assessment of competencies </a:t>
            </a:r>
            <a:r>
              <a:rPr lang="en-US" sz="2400" dirty="0" smtClean="0"/>
              <a:t>and/or writing </a:t>
            </a:r>
            <a:r>
              <a:rPr lang="en-US" sz="2400" dirty="0"/>
              <a:t>an action plan </a:t>
            </a:r>
            <a:r>
              <a:rPr lang="en-US" sz="2400" dirty="0" smtClean="0"/>
              <a:t>increase </a:t>
            </a:r>
            <a:r>
              <a:rPr lang="en-US" sz="2400" dirty="0"/>
              <a:t>student’s perceptions of the worth of </a:t>
            </a:r>
            <a:r>
              <a:rPr lang="en-US" sz="2400" dirty="0" smtClean="0"/>
              <a:t>these </a:t>
            </a:r>
            <a:r>
              <a:rPr lang="en-US" sz="2400" dirty="0"/>
              <a:t>assignment to career </a:t>
            </a:r>
            <a:r>
              <a:rPr lang="en-US" sz="2400" dirty="0" smtClean="0"/>
              <a:t>progression</a:t>
            </a:r>
            <a:r>
              <a:rPr lang="en-US" sz="2400" dirty="0"/>
              <a:t>?</a:t>
            </a: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 smtClean="0"/>
              <a:t>. </a:t>
            </a:r>
            <a:r>
              <a:rPr lang="en-US" sz="2400" dirty="0"/>
              <a:t> </a:t>
            </a:r>
            <a:r>
              <a:rPr lang="en-US" sz="2400" dirty="0" smtClean="0"/>
              <a:t>Does successfully </a:t>
            </a:r>
            <a:r>
              <a:rPr lang="en-US" sz="2400" dirty="0"/>
              <a:t>completing self-assessments related of competencies in combination with writing an action plan </a:t>
            </a:r>
            <a:r>
              <a:rPr lang="en-US" sz="2400" dirty="0" smtClean="0"/>
              <a:t>result </a:t>
            </a:r>
            <a:r>
              <a:rPr lang="en-US" sz="2400" dirty="0"/>
              <a:t>in increased job </a:t>
            </a:r>
            <a:r>
              <a:rPr lang="en-US" sz="2400" dirty="0" smtClean="0"/>
              <a:t>progression</a:t>
            </a:r>
            <a:r>
              <a:rPr lang="en-US" sz="2400" dirty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4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68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THIS EVALUATION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expect that this </a:t>
            </a:r>
            <a:r>
              <a:rPr lang="en-US" sz="2400" dirty="0" smtClean="0"/>
              <a:t>study </a:t>
            </a:r>
            <a:r>
              <a:rPr lang="en-US" sz="2400" dirty="0"/>
              <a:t>will improve "best practices" in self-evaluation as well as enhance understanding of the predictive power of self-evaluations for evaluators in general. </a:t>
            </a:r>
            <a:endParaRPr lang="en-US" sz="2400" dirty="0" smtClean="0"/>
          </a:p>
          <a:p>
            <a:r>
              <a:rPr lang="en-US" sz="2400" dirty="0" smtClean="0"/>
              <a:t>Additionally</a:t>
            </a:r>
            <a:r>
              <a:rPr lang="en-US" sz="2400" dirty="0"/>
              <a:t>, we expect that this poster will increase awareness among evaluators working in academic accreditation of the problems and prospects of utilizing self-assessments in reviewing educational  programs.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1254"/>
            <a:ext cx="8596668" cy="934995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and Methods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80" y="1186249"/>
            <a:ext cx="8596668" cy="5375189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/>
              <a:t>The evaluation was designed collaboratively with </a:t>
            </a:r>
            <a:r>
              <a:rPr lang="en-US" sz="5100" dirty="0" smtClean="0"/>
              <a:t>student and alumni </a:t>
            </a:r>
            <a:r>
              <a:rPr lang="en-US" sz="5100" dirty="0"/>
              <a:t>participants working with professional </a:t>
            </a:r>
            <a:r>
              <a:rPr lang="en-US" sz="5100" dirty="0" smtClean="0"/>
              <a:t>evaluators to develop the instruments used in the study</a:t>
            </a:r>
          </a:p>
          <a:p>
            <a:r>
              <a:rPr lang="en-US" sz="5100" dirty="0" smtClean="0"/>
              <a:t>Multi-level </a:t>
            </a:r>
            <a:r>
              <a:rPr lang="en-US" sz="5100" dirty="0" smtClean="0"/>
              <a:t>(alumni and student), analysis of variance and covariance evaluation designs were utilized.</a:t>
            </a:r>
          </a:p>
          <a:p>
            <a:r>
              <a:rPr lang="en-US" sz="5100" dirty="0" smtClean="0"/>
              <a:t>Baseline </a:t>
            </a:r>
            <a:r>
              <a:rPr lang="en-US" sz="5100" dirty="0" smtClean="0"/>
              <a:t>survey evidence </a:t>
            </a:r>
            <a:r>
              <a:rPr lang="en-US" sz="5100" dirty="0"/>
              <a:t>was gathered from </a:t>
            </a:r>
            <a:r>
              <a:rPr lang="en-US" sz="5100" dirty="0" smtClean="0"/>
              <a:t>alumni (from a ten year period) and current students.</a:t>
            </a:r>
          </a:p>
          <a:p>
            <a:r>
              <a:rPr lang="en-US" sz="5100" dirty="0" smtClean="0"/>
              <a:t>Extensive </a:t>
            </a:r>
            <a:r>
              <a:rPr lang="en-US" sz="5100" dirty="0" smtClean="0"/>
              <a:t>demographic data were collected to enable determination of co-variation of such things as management experience when entering school, type of undergraduate degree, and previous self-assessment.</a:t>
            </a:r>
          </a:p>
          <a:p>
            <a:r>
              <a:rPr lang="en-US" sz="5100" dirty="0" smtClean="0"/>
              <a:t>A </a:t>
            </a:r>
            <a:r>
              <a:rPr lang="en-US" sz="5100" dirty="0" smtClean="0"/>
              <a:t>measurement of self-efficacy was used to determine if self-efficacy was a moderator in the relationship between self-assessment and perceived usefulness and potential actual usefulness.  </a:t>
            </a:r>
          </a:p>
          <a:p>
            <a:endParaRPr lang="en-US" sz="51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Evaluation Findings: Program Implementation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67853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Self-Assessment</a:t>
            </a:r>
            <a:r>
              <a:rPr lang="en-US" sz="2400" dirty="0" smtClean="0"/>
              <a:t>, self-reflection and action plans rated very high in usefulness to career progression</a:t>
            </a:r>
          </a:p>
          <a:p>
            <a:r>
              <a:rPr lang="en-US" sz="2400" dirty="0" smtClean="0"/>
              <a:t>Creating </a:t>
            </a:r>
            <a:r>
              <a:rPr lang="en-US" sz="2400" dirty="0" smtClean="0"/>
              <a:t>a portfolio rated very high in </a:t>
            </a:r>
            <a:r>
              <a:rPr lang="en-US" sz="2400" dirty="0" smtClean="0"/>
              <a:t>usefulness</a:t>
            </a:r>
            <a:endParaRPr lang="en-US" sz="2400" dirty="0" smtClean="0"/>
          </a:p>
          <a:p>
            <a:r>
              <a:rPr lang="en-US" sz="2400" dirty="0" smtClean="0"/>
              <a:t>Those </a:t>
            </a:r>
            <a:r>
              <a:rPr lang="en-US" sz="2400" dirty="0" smtClean="0"/>
              <a:t>who took the </a:t>
            </a:r>
            <a:r>
              <a:rPr lang="en-US" sz="2400" dirty="0" smtClean="0"/>
              <a:t>self-assessments </a:t>
            </a:r>
            <a:r>
              <a:rPr lang="en-US" sz="2400" dirty="0" smtClean="0"/>
              <a:t>seriously and rated their usefulness high progressed further in job title than does who did not</a:t>
            </a:r>
          </a:p>
          <a:p>
            <a:r>
              <a:rPr lang="en-US" sz="2400" dirty="0" smtClean="0"/>
              <a:t>Students </a:t>
            </a:r>
            <a:r>
              <a:rPr lang="en-US" sz="2400" dirty="0" smtClean="0"/>
              <a:t>and alumni rated a measure of their self-handicapping behavior as useful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1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Findings: Educational Outcome Impact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Self-assessment was well </a:t>
            </a:r>
            <a:r>
              <a:rPr lang="en-US" sz="2400" dirty="0" smtClean="0"/>
              <a:t>received by students</a:t>
            </a:r>
          </a:p>
          <a:p>
            <a:r>
              <a:rPr lang="en-US" sz="2400" dirty="0"/>
              <a:t>Self-assessment </a:t>
            </a:r>
            <a:r>
              <a:rPr lang="en-US" sz="2400" dirty="0" smtClean="0"/>
              <a:t>was well </a:t>
            </a:r>
            <a:r>
              <a:rPr lang="en-US" sz="2400" dirty="0"/>
              <a:t>received by </a:t>
            </a:r>
            <a:r>
              <a:rPr lang="en-US" sz="2400" dirty="0" smtClean="0"/>
              <a:t>alumni</a:t>
            </a:r>
          </a:p>
          <a:p>
            <a:r>
              <a:rPr lang="en-US" sz="2400" dirty="0" smtClean="0"/>
              <a:t>Development of </a:t>
            </a:r>
            <a:r>
              <a:rPr lang="en-US" sz="2400" dirty="0" smtClean="0"/>
              <a:t>portfolios </a:t>
            </a:r>
            <a:r>
              <a:rPr lang="en-US" sz="2400" dirty="0" err="1" smtClean="0"/>
              <a:t>wasmoderately</a:t>
            </a:r>
            <a:r>
              <a:rPr lang="en-US" sz="2400" dirty="0" smtClean="0"/>
              <a:t> </a:t>
            </a:r>
            <a:r>
              <a:rPr lang="en-US" sz="2400" dirty="0" smtClean="0"/>
              <a:t>well </a:t>
            </a:r>
            <a:r>
              <a:rPr lang="en-US" sz="2400" dirty="0"/>
              <a:t>received by </a:t>
            </a:r>
            <a:r>
              <a:rPr lang="en-US" sz="2400" dirty="0" smtClean="0"/>
              <a:t>students</a:t>
            </a:r>
            <a:endParaRPr lang="en-US" sz="2400" dirty="0"/>
          </a:p>
          <a:p>
            <a:r>
              <a:rPr lang="en-US" sz="2400" dirty="0"/>
              <a:t>Development of portfolios </a:t>
            </a:r>
            <a:r>
              <a:rPr lang="en-US" sz="2400" dirty="0" smtClean="0"/>
              <a:t>was well </a:t>
            </a:r>
            <a:r>
              <a:rPr lang="en-US" sz="2400" dirty="0"/>
              <a:t>received by </a:t>
            </a:r>
            <a:r>
              <a:rPr lang="en-US" sz="2400" dirty="0" smtClean="0"/>
              <a:t>alumni</a:t>
            </a:r>
          </a:p>
          <a:p>
            <a:r>
              <a:rPr lang="en-US" sz="2400" dirty="0" smtClean="0"/>
              <a:t>Assessment of Self-handicapping tendencies </a:t>
            </a:r>
            <a:r>
              <a:rPr lang="en-US" sz="2400" dirty="0" smtClean="0"/>
              <a:t>was well </a:t>
            </a:r>
            <a:r>
              <a:rPr lang="en-US" sz="2400" dirty="0" smtClean="0"/>
              <a:t>received by students</a:t>
            </a:r>
          </a:p>
          <a:p>
            <a:r>
              <a:rPr lang="en-US" sz="2400" dirty="0"/>
              <a:t>Assessment of Self-handicapping tendencies </a:t>
            </a:r>
            <a:r>
              <a:rPr lang="en-US" sz="2400" dirty="0" smtClean="0"/>
              <a:t>was well </a:t>
            </a:r>
            <a:r>
              <a:rPr lang="en-US" sz="2400" dirty="0"/>
              <a:t>received by </a:t>
            </a:r>
            <a:r>
              <a:rPr lang="en-US" sz="2400" dirty="0" smtClean="0"/>
              <a:t>alumni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77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Findings: Academic Outcome Impact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Alumni </a:t>
            </a:r>
            <a:r>
              <a:rPr lang="en-US" sz="2400" dirty="0"/>
              <a:t>believe self-assessment in school helped </a:t>
            </a:r>
            <a:r>
              <a:rPr lang="en-US" sz="2400" dirty="0" smtClean="0"/>
              <a:t>their </a:t>
            </a:r>
            <a:r>
              <a:rPr lang="en-US" sz="2400" dirty="0"/>
              <a:t>careers</a:t>
            </a:r>
          </a:p>
          <a:p>
            <a:r>
              <a:rPr lang="en-US" sz="2400" dirty="0"/>
              <a:t>Alumni believe self-reflection papers helped </a:t>
            </a:r>
            <a:r>
              <a:rPr lang="en-US" sz="2400" dirty="0" smtClean="0"/>
              <a:t>their </a:t>
            </a:r>
            <a:r>
              <a:rPr lang="en-US" sz="2400" dirty="0" smtClean="0"/>
              <a:t>careers</a:t>
            </a:r>
          </a:p>
          <a:p>
            <a:r>
              <a:rPr lang="en-US" sz="2400" dirty="0"/>
              <a:t>Alumni believe </a:t>
            </a:r>
            <a:r>
              <a:rPr lang="en-US" sz="2400" dirty="0" smtClean="0"/>
              <a:t>assessment of self-handicapping tendencies helped </a:t>
            </a:r>
            <a:r>
              <a:rPr lang="en-US" sz="2400" dirty="0" smtClean="0"/>
              <a:t>their </a:t>
            </a:r>
            <a:r>
              <a:rPr lang="en-US" sz="2400" dirty="0"/>
              <a:t>careers</a:t>
            </a:r>
          </a:p>
          <a:p>
            <a:r>
              <a:rPr lang="en-US" sz="2400" dirty="0" smtClean="0"/>
              <a:t>Alumni </a:t>
            </a:r>
            <a:r>
              <a:rPr lang="en-US" sz="2400" dirty="0"/>
              <a:t>believe portfolio construction and use helped </a:t>
            </a:r>
            <a:r>
              <a:rPr lang="en-US" sz="2400" dirty="0" smtClean="0"/>
              <a:t>their </a:t>
            </a:r>
            <a:r>
              <a:rPr lang="en-US" sz="2400" dirty="0"/>
              <a:t>careers</a:t>
            </a:r>
          </a:p>
          <a:p>
            <a:r>
              <a:rPr lang="en-US" sz="2400" dirty="0"/>
              <a:t>There </a:t>
            </a:r>
            <a:r>
              <a:rPr lang="en-US" sz="2400" dirty="0" smtClean="0"/>
              <a:t>was </a:t>
            </a:r>
            <a:r>
              <a:rPr lang="en-US" sz="2400" dirty="0"/>
              <a:t>a </a:t>
            </a:r>
            <a:r>
              <a:rPr lang="en-US" sz="2400" dirty="0" smtClean="0"/>
              <a:t>positive relationship </a:t>
            </a:r>
            <a:r>
              <a:rPr lang="en-US" sz="2400" dirty="0"/>
              <a:t>between these beliefs and actual job title progression</a:t>
            </a:r>
          </a:p>
        </p:txBody>
      </p:sp>
    </p:spTree>
    <p:extLst>
      <p:ext uri="{BB962C8B-B14F-4D97-AF65-F5344CB8AC3E}">
        <p14:creationId xmlns:p14="http://schemas.microsoft.com/office/powerpoint/2010/main" val="24921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2416</TotalTime>
  <Words>835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Adobe Devanagari</vt:lpstr>
      <vt:lpstr>Arial</vt:lpstr>
      <vt:lpstr>Trebuchet MS</vt:lpstr>
      <vt:lpstr>Wingdings 3</vt:lpstr>
      <vt:lpstr>Facet</vt:lpstr>
      <vt:lpstr>The Predictive Power of Self-Evaluation in Assessing Educational and Academic Outcomes </vt:lpstr>
      <vt:lpstr>Abstract</vt:lpstr>
      <vt:lpstr>Background</vt:lpstr>
      <vt:lpstr>Evaluation Questions</vt:lpstr>
      <vt:lpstr>IMPORTANCE OF THIS EVALUATION</vt:lpstr>
      <vt:lpstr>Data and Methods</vt:lpstr>
      <vt:lpstr>Process Evaluation Findings: Program Implementation</vt:lpstr>
      <vt:lpstr>Findings: Educational Outcome Impact</vt:lpstr>
      <vt:lpstr>Findings: Academic Outcome Impact</vt:lpstr>
      <vt:lpstr>Discussion</vt:lpstr>
      <vt:lpstr>Useful, important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Collaborative, Multiple Design, Process and Outcomes Evaluation of a Local Habitat for Humanity Project.</dc:title>
  <dc:creator>Roger</dc:creator>
  <cp:lastModifiedBy>Roger</cp:lastModifiedBy>
  <cp:revision>30</cp:revision>
  <dcterms:created xsi:type="dcterms:W3CDTF">2013-08-08T20:05:27Z</dcterms:created>
  <dcterms:modified xsi:type="dcterms:W3CDTF">2013-09-18T22:52:22Z</dcterms:modified>
</cp:coreProperties>
</file>