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howSpecialPlsOnTitleSld="0" strictFirstAndLastChars="0" saveSubsetFonts="1">
  <p:sldMasterIdLst>
    <p:sldMasterId id="2147483743" r:id="rId1"/>
  </p:sldMasterIdLst>
  <p:notesMasterIdLst>
    <p:notesMasterId r:id="rId18"/>
  </p:notesMasterIdLst>
  <p:sldIdLst>
    <p:sldId id="256" r:id="rId2"/>
    <p:sldId id="257" r:id="rId3"/>
    <p:sldId id="258" r:id="rId4"/>
    <p:sldId id="259" r:id="rId5"/>
    <p:sldId id="260" r:id="rId6"/>
    <p:sldId id="261" r:id="rId7"/>
    <p:sldId id="264" r:id="rId8"/>
    <p:sldId id="265" r:id="rId9"/>
    <p:sldId id="262" r:id="rId10"/>
    <p:sldId id="263" r:id="rId11"/>
    <p:sldId id="266" r:id="rId12"/>
    <p:sldId id="269" r:id="rId13"/>
    <p:sldId id="270" r:id="rId14"/>
    <p:sldId id="267" r:id="rId15"/>
    <p:sldId id="268" r:id="rId16"/>
    <p:sldId id="271" r:id="rId17"/>
  </p:sldIdLst>
  <p:sldSz cx="13004800" cy="9753600"/>
  <p:notesSz cx="6858000" cy="9144000"/>
  <p:defaultTextStyle>
    <a:defPPr>
      <a:defRPr lang="en-US"/>
    </a:defPPr>
    <a:lvl1pPr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1pPr>
    <a:lvl2pPr marL="342900" indent="114300"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2pPr>
    <a:lvl3pPr marL="685800" indent="228600"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3pPr>
    <a:lvl4pPr marL="1028700" indent="342900"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4pPr>
    <a:lvl5pPr marL="1371600" indent="457200"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5pPr>
    <a:lvl6pPr marL="22860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6pPr>
    <a:lvl7pPr marL="27432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7pPr>
    <a:lvl8pPr marL="32004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8pPr>
    <a:lvl9pPr marL="36576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38" d="100"/>
          <a:sy n="38" d="100"/>
        </p:scale>
        <p:origin x="-414" y="-126"/>
      </p:cViewPr>
      <p:guideLst>
        <p:guide orient="horz" pos="3072"/>
        <p:guide pos="4096"/>
      </p:guideLst>
    </p:cSldViewPr>
  </p:slideViewPr>
  <p:outlineViewPr>
    <p:cViewPr>
      <p:scale>
        <a:sx n="33" d="100"/>
        <a:sy n="33" d="100"/>
      </p:scale>
      <p:origin x="0" y="9582"/>
    </p:cViewPr>
  </p:outlineViewPr>
  <p:notesTextViewPr>
    <p:cViewPr>
      <p:scale>
        <a:sx n="1" d="1"/>
        <a:sy n="1" d="1"/>
      </p:scale>
      <p:origin x="0" y="0"/>
    </p:cViewPr>
  </p:notesTextViewPr>
  <p:sorterViewPr>
    <p:cViewPr>
      <p:scale>
        <a:sx n="100" d="100"/>
        <a:sy n="100" d="100"/>
      </p:scale>
      <p:origin x="0" y="1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p:cNvSpPr>
            <a:spLocks noGrp="1" noRot="1" noChangeAspect="1"/>
          </p:cNvSpPr>
          <p:nvPr>
            <p:ph type="sldImg" idx="2"/>
          </p:nvPr>
        </p:nvSpPr>
        <p:spPr bwMode="auto">
          <a:xfrm>
            <a:off x="1143000" y="685800"/>
            <a:ext cx="4572000" cy="3429000"/>
          </a:xfrm>
          <a:prstGeom prst="rect">
            <a:avLst/>
          </a:prstGeom>
          <a:noFill/>
          <a:ln w="12700" cap="rnd">
            <a:noFill/>
            <a:round/>
            <a:headEnd/>
            <a:tailEnd/>
          </a:ln>
          <a:effectLst/>
        </p:spPr>
      </p:sp>
      <p:sp>
        <p:nvSpPr>
          <p:cNvPr id="2050" name="Rectangle 2"/>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sym typeface="Chalkboard SE" charset="0"/>
              </a:rPr>
              <a:t>Click to edit Master text styles</a:t>
            </a:r>
          </a:p>
          <a:p>
            <a:pPr lvl="1"/>
            <a:r>
              <a:rPr lang="en-US" noProof="0" smtClean="0">
                <a:sym typeface="Chalkboard SE" charset="0"/>
              </a:rPr>
              <a:t>Second level</a:t>
            </a:r>
          </a:p>
          <a:p>
            <a:pPr lvl="2"/>
            <a:r>
              <a:rPr lang="en-US" noProof="0" smtClean="0">
                <a:sym typeface="Chalkboard SE" charset="0"/>
              </a:rPr>
              <a:t>Third level</a:t>
            </a:r>
          </a:p>
          <a:p>
            <a:pPr lvl="3"/>
            <a:r>
              <a:rPr lang="en-US" noProof="0" smtClean="0">
                <a:sym typeface="Chalkboard SE" charset="0"/>
              </a:rPr>
              <a:t>Fourth level</a:t>
            </a:r>
          </a:p>
          <a:p>
            <a:pPr lvl="4"/>
            <a:r>
              <a:rPr lang="en-US" noProof="0" smtClean="0">
                <a:sym typeface="Chalkboard SE" charset="0"/>
              </a:rPr>
              <a:t>Fifth level</a:t>
            </a:r>
          </a:p>
        </p:txBody>
      </p:sp>
    </p:spTree>
    <p:extLst>
      <p:ext uri="{BB962C8B-B14F-4D97-AF65-F5344CB8AC3E}">
        <p14:creationId xmlns:p14="http://schemas.microsoft.com/office/powerpoint/2010/main" val="1498709693"/>
      </p:ext>
    </p:extLst>
  </p:cSld>
  <p:clrMap bg1="lt1" tx1="dk1" bg2="lt2" tx2="dk2" accent1="accent1" accent2="accent2" accent3="accent3" accent4="accent4" accent5="accent5" accent6="accent6" hlink="hlink" folHlink="folHlink"/>
  <p:notesStyle>
    <a:lvl1pPr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1pPr>
    <a:lvl2pPr marL="342900"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2pPr>
    <a:lvl3pPr marL="685800"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3pPr>
    <a:lvl4pPr marL="1028700"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4pPr>
    <a:lvl5pPr marL="1371600"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kern="1200" dirty="0" smtClean="0">
                <a:solidFill>
                  <a:srgbClr val="572E2D"/>
                </a:solidFill>
                <a:effectLst/>
                <a:latin typeface="Chalkboard SE" charset="0"/>
                <a:ea typeface="Chalkboard SE" charset="0"/>
                <a:cs typeface="Chalkboard SE" charset="0"/>
                <a:sym typeface="Chalkboard SE" charset="0"/>
              </a:rPr>
              <a:t>In order for course evaluations in postsecondary education to be appropriately valued, the process and instruments need to support effectively different evaluation goals.  At our post-secondary institution, a single, end-of-course evaluation is conducted, with the results serving at least three distinct functions:  assisting with promotion and tenure decisions, providing the instructor formative feedback, and providing information to students to assist in course and section selections.  Of these three uses, the most prevalent is information to assist with promotion and tenure decisions.  This summative emphasis, including instituting evaluation procedures (i.e., timing, questions, etc.) that are best suited for this purpose, has implications for its broader usefulness. Specifically, this summative focus negatively affects the usefulness of the formative feedback to the course instructor.  In this paper we present a case study of how summative and formative uses of course evaluation data are affected by a one-size-fits-all approach, and suggest an alternative approach.</a:t>
            </a:r>
          </a:p>
          <a:p>
            <a:endParaRPr lang="en-US" sz="2400" kern="1200" dirty="0" smtClean="0">
              <a:solidFill>
                <a:srgbClr val="572E2D"/>
              </a:solidFill>
              <a:effectLst/>
              <a:latin typeface="Chalkboard SE" charset="0"/>
              <a:sym typeface="Chalkboard SE" charset="0"/>
            </a:endParaRPr>
          </a:p>
          <a:p>
            <a:r>
              <a:rPr lang="en-US" sz="2400" i="1" kern="1200" dirty="0" smtClean="0">
                <a:solidFill>
                  <a:srgbClr val="572E2D"/>
                </a:solidFill>
                <a:effectLst/>
                <a:latin typeface="Chalkboard SE" charset="0"/>
                <a:ea typeface="Chalkboard SE" charset="0"/>
                <a:cs typeface="Chalkboard SE" charset="0"/>
                <a:sym typeface="Chalkboard SE" charset="0"/>
              </a:rPr>
              <a:t>Relevance Statement </a:t>
            </a:r>
            <a:endParaRPr lang="en-CA" sz="2400" kern="1200" dirty="0" smtClean="0">
              <a:solidFill>
                <a:srgbClr val="572E2D"/>
              </a:solidFill>
              <a:effectLst/>
              <a:latin typeface="Chalkboard SE" charset="0"/>
              <a:ea typeface="Chalkboard SE" charset="0"/>
              <a:cs typeface="Chalkboard SE" charset="0"/>
              <a:sym typeface="Chalkboard SE" charset="0"/>
            </a:endParaRPr>
          </a:p>
          <a:p>
            <a:r>
              <a:rPr lang="en-US" sz="2400" kern="1200" dirty="0" smtClean="0">
                <a:solidFill>
                  <a:srgbClr val="572E2D"/>
                </a:solidFill>
                <a:effectLst/>
                <a:latin typeface="Chalkboard SE" charset="0"/>
                <a:ea typeface="Chalkboard SE" charset="0"/>
                <a:cs typeface="Chalkboard SE" charset="0"/>
                <a:sym typeface="Chalkboard SE" charset="0"/>
              </a:rPr>
              <a:t>The consequences of using a single evaluation for multiple purposes require further examination.  At our post-secondary institution, most courses are evaluated with a single end-of-course survey, with the results from these evaluations being used for multiple purposes: </a:t>
            </a:r>
            <a:r>
              <a:rPr lang="en-US" sz="2400" kern="1200" dirty="0" err="1" smtClean="0">
                <a:solidFill>
                  <a:srgbClr val="572E2D"/>
                </a:solidFill>
                <a:effectLst/>
                <a:latin typeface="Chalkboard SE" charset="0"/>
                <a:ea typeface="Chalkboard SE" charset="0"/>
                <a:cs typeface="Chalkboard SE" charset="0"/>
                <a:sym typeface="Chalkboard SE" charset="0"/>
              </a:rPr>
              <a:t>summatively</a:t>
            </a:r>
            <a:r>
              <a:rPr lang="en-US" sz="2400" kern="1200" dirty="0" smtClean="0">
                <a:solidFill>
                  <a:srgbClr val="572E2D"/>
                </a:solidFill>
                <a:effectLst/>
                <a:latin typeface="Chalkboard SE" charset="0"/>
                <a:ea typeface="Chalkboard SE" charset="0"/>
                <a:cs typeface="Chalkboard SE" charset="0"/>
                <a:sym typeface="Chalkboard SE" charset="0"/>
              </a:rPr>
              <a:t> for tenure and promotion decisions and for students selecting courses and sections, and formatively for course/instructor improvement. Although, the evaluation instrument currently serves these multiple purposes, it was designed primarily as a summative evaluation tool, and therefore, is less suited to providing timely and actionable formative feedback.  Since the existing end-of-course survey has institutional support, there is an incentive to use this instrument to meet varying course evaluation needs, without necessarily understanding the effect this method has on the evaluation process.   </a:t>
            </a:r>
            <a:endParaRPr lang="en-CA" sz="2400" kern="1200" dirty="0" smtClean="0">
              <a:solidFill>
                <a:srgbClr val="572E2D"/>
              </a:solidFill>
              <a:effectLst/>
              <a:latin typeface="Chalkboard SE" charset="0"/>
              <a:ea typeface="Chalkboard SE" charset="0"/>
              <a:cs typeface="Chalkboard SE" charset="0"/>
              <a:sym typeface="Chalkboard SE" charset="0"/>
            </a:endParaRPr>
          </a:p>
          <a:p>
            <a:r>
              <a:rPr lang="en-US" sz="2400" kern="1200" dirty="0" smtClean="0">
                <a:solidFill>
                  <a:srgbClr val="572E2D"/>
                </a:solidFill>
                <a:effectLst/>
                <a:latin typeface="Chalkboard SE" charset="0"/>
                <a:ea typeface="Chalkboard SE" charset="0"/>
                <a:cs typeface="Chalkboard SE" charset="0"/>
                <a:sym typeface="Chalkboard SE" charset="0"/>
              </a:rPr>
              <a:t>In addition to promotion and tenure, one of the stated purposes in University policy of existing end-of-course evaluation is to provide formative feedback to the instructor.  However, using the common instrument for this purpose is likely not optimal for at least three reasons.  First, because instructors rarely include any personalized questions, the chances of generating needed instructor ownership of the evaluation content and process is limited.  Second, due to the timing of the survey, instructors do not receive formative feedback for a course prior to being </a:t>
            </a:r>
            <a:r>
              <a:rPr lang="en-US" sz="2400" kern="1200" dirty="0" err="1" smtClean="0">
                <a:solidFill>
                  <a:srgbClr val="572E2D"/>
                </a:solidFill>
                <a:effectLst/>
                <a:latin typeface="Chalkboard SE" charset="0"/>
                <a:ea typeface="Chalkboard SE" charset="0"/>
                <a:cs typeface="Chalkboard SE" charset="0"/>
                <a:sym typeface="Chalkboard SE" charset="0"/>
              </a:rPr>
              <a:t>summatively</a:t>
            </a:r>
            <a:r>
              <a:rPr lang="en-US" sz="2400" kern="1200" dirty="0" smtClean="0">
                <a:solidFill>
                  <a:srgbClr val="572E2D"/>
                </a:solidFill>
                <a:effectLst/>
                <a:latin typeface="Chalkboard SE" charset="0"/>
                <a:ea typeface="Chalkboard SE" charset="0"/>
                <a:cs typeface="Chalkboard SE" charset="0"/>
                <a:sym typeface="Chalkboard SE" charset="0"/>
              </a:rPr>
              <a:t> evaluated.  Finally, due to the timing of the existing survey, it is not possible for an instructor to use the formative feedback for mid-course adjustments; changes to course delivery can only be made in subsequent offerings.  For these reasons and due to the primary focus on end-of course evaluations, attitudes towards evaluation within post-secondary environments the usefulness of evaluation, in general, and the specific benefits that formative course evaluation information might provide.  The net result of this is an overarching negativity towards evaluation within post-secondary environments. In addition to instructor reluctance to use evaluation, because students typically never see course modifications based on their feedback, they can also tend to be somewhat apathetic regarding the benefits of evaluation for them personally. This apathy could, in turn, affect the quality of their responses.</a:t>
            </a:r>
            <a:endParaRPr lang="en-CA" sz="2400" kern="1200" dirty="0" smtClean="0">
              <a:solidFill>
                <a:srgbClr val="572E2D"/>
              </a:solidFill>
              <a:effectLst/>
              <a:latin typeface="Chalkboard SE" charset="0"/>
              <a:ea typeface="Chalkboard SE" charset="0"/>
              <a:cs typeface="Chalkboard SE" charset="0"/>
              <a:sym typeface="Chalkboard SE" charset="0"/>
            </a:endParaRPr>
          </a:p>
          <a:p>
            <a:r>
              <a:rPr lang="en-US" sz="2400" kern="1200" dirty="0" smtClean="0">
                <a:solidFill>
                  <a:srgbClr val="572E2D"/>
                </a:solidFill>
                <a:effectLst/>
                <a:latin typeface="Chalkboard SE" charset="0"/>
                <a:ea typeface="Chalkboard SE" charset="0"/>
                <a:cs typeface="Chalkboard SE" charset="0"/>
                <a:sym typeface="Chalkboard SE" charset="0"/>
              </a:rPr>
              <a:t>.</a:t>
            </a:r>
            <a:endParaRPr lang="en-CA" sz="2400" kern="1200" dirty="0" smtClean="0">
              <a:solidFill>
                <a:srgbClr val="572E2D"/>
              </a:solidFill>
              <a:effectLst/>
              <a:latin typeface="Chalkboard SE" charset="0"/>
              <a:ea typeface="Chalkboard SE" charset="0"/>
              <a:cs typeface="Chalkboard SE" charset="0"/>
              <a:sym typeface="Chalkboard SE" charset="0"/>
            </a:endParaRPr>
          </a:p>
          <a:p>
            <a:r>
              <a:rPr lang="en-US" sz="2400" kern="1200" dirty="0" smtClean="0">
                <a:solidFill>
                  <a:srgbClr val="572E2D"/>
                </a:solidFill>
                <a:effectLst/>
                <a:latin typeface="Chalkboard SE" charset="0"/>
                <a:ea typeface="Chalkboard SE" charset="0"/>
                <a:cs typeface="Chalkboard SE" charset="0"/>
                <a:sym typeface="Chalkboard SE" charset="0"/>
              </a:rPr>
              <a:t>To generate a more positive attitude toward evaluation and consequently more useful formative feedback, instructors should have greater involvement in the evaluative process including question selection.  Instructors also need a safe environment to experiment with their instruction and adapt to student needs, instructors also need opportunities to have exclusive access to formative feedback (i.e., these results should not factor into tenure and promotion decisions).  Formative evaluation must also take place earlier in the course, so any course adjustments can be made sooner.  This is important not only to ensure that the instructor is receiving information regarding the course and potential improvements that can be made, but also so that students can see results from their feedback. By providing opportunities for instructors and students to experience the value of evaluation for them, we may begin to see a change in current perceptions and improved use of instructional evaluation.</a:t>
            </a:r>
            <a:endParaRPr lang="en-CA" sz="2400" kern="1200" dirty="0" smtClean="0">
              <a:solidFill>
                <a:srgbClr val="572E2D"/>
              </a:solidFill>
              <a:effectLst/>
              <a:latin typeface="Chalkboard SE" charset="0"/>
              <a:ea typeface="Chalkboard SE" charset="0"/>
              <a:cs typeface="Chalkboard SE" charset="0"/>
              <a:sym typeface="Chalkboard SE" charset="0"/>
            </a:endParaRPr>
          </a:p>
          <a:p>
            <a:endParaRPr lang="en-CA" dirty="0"/>
          </a:p>
        </p:txBody>
      </p:sp>
    </p:spTree>
    <p:extLst>
      <p:ext uri="{BB962C8B-B14F-4D97-AF65-F5344CB8AC3E}">
        <p14:creationId xmlns:p14="http://schemas.microsoft.com/office/powerpoint/2010/main" val="3357229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9536853"/>
            <a:ext cx="13004800" cy="216747"/>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Arial" pitchFamily="34" charset="0"/>
              <a:cs typeface="Arial" pitchFamily="34" charset="0"/>
            </a:endParaRPr>
          </a:p>
        </p:txBody>
      </p:sp>
      <p:sp>
        <p:nvSpPr>
          <p:cNvPr id="5" name="Rectangle 4"/>
          <p:cNvSpPr>
            <a:spLocks noChangeArrowheads="1"/>
          </p:cNvSpPr>
          <p:nvPr/>
        </p:nvSpPr>
        <p:spPr bwMode="white">
          <a:xfrm>
            <a:off x="12788053" y="4516"/>
            <a:ext cx="216747" cy="9753600"/>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Arial" pitchFamily="34" charset="0"/>
              <a:cs typeface="Arial" pitchFamily="34" charset="0"/>
            </a:endParaRPr>
          </a:p>
        </p:txBody>
      </p:sp>
      <p:sp>
        <p:nvSpPr>
          <p:cNvPr id="6" name="Rectangle 5"/>
          <p:cNvSpPr>
            <a:spLocks noChangeArrowheads="1"/>
          </p:cNvSpPr>
          <p:nvPr/>
        </p:nvSpPr>
        <p:spPr bwMode="white">
          <a:xfrm>
            <a:off x="0" y="0"/>
            <a:ext cx="216747" cy="9753600"/>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Arial" pitchFamily="34" charset="0"/>
              <a:cs typeface="Arial" pitchFamily="34" charset="0"/>
            </a:endParaRPr>
          </a:p>
        </p:txBody>
      </p:sp>
      <p:sp>
        <p:nvSpPr>
          <p:cNvPr id="7" name="Rectangle 6"/>
          <p:cNvSpPr>
            <a:spLocks noChangeArrowheads="1"/>
          </p:cNvSpPr>
          <p:nvPr/>
        </p:nvSpPr>
        <p:spPr bwMode="white">
          <a:xfrm>
            <a:off x="0" y="0"/>
            <a:ext cx="13004800" cy="3576320"/>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Arial" pitchFamily="34" charset="0"/>
              <a:cs typeface="Arial" pitchFamily="34" charset="0"/>
            </a:endParaRPr>
          </a:p>
        </p:txBody>
      </p:sp>
      <p:sp>
        <p:nvSpPr>
          <p:cNvPr id="10" name="Rectangle 9"/>
          <p:cNvSpPr>
            <a:spLocks noChangeArrowheads="1"/>
          </p:cNvSpPr>
          <p:nvPr/>
        </p:nvSpPr>
        <p:spPr bwMode="auto">
          <a:xfrm>
            <a:off x="207715" y="9089816"/>
            <a:ext cx="12562276" cy="440267"/>
          </a:xfrm>
          <a:prstGeom prst="rect">
            <a:avLst/>
          </a:prstGeom>
          <a:solidFill>
            <a:schemeClr val="accent3"/>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Arial" pitchFamily="34" charset="0"/>
              <a:cs typeface="Arial" pitchFamily="34" charset="0"/>
            </a:endParaRPr>
          </a:p>
        </p:txBody>
      </p:sp>
      <p:sp>
        <p:nvSpPr>
          <p:cNvPr id="11" name="Straight Connector 10"/>
          <p:cNvSpPr>
            <a:spLocks noChangeShapeType="1"/>
          </p:cNvSpPr>
          <p:nvPr/>
        </p:nvSpPr>
        <p:spPr bwMode="auto">
          <a:xfrm>
            <a:off x="221262" y="3440853"/>
            <a:ext cx="12562276"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Arial" pitchFamily="34" charset="0"/>
              <a:cs typeface="Arial" pitchFamily="34" charset="0"/>
            </a:endParaRPr>
          </a:p>
        </p:txBody>
      </p:sp>
      <p:sp>
        <p:nvSpPr>
          <p:cNvPr id="12" name="Rectangle 11"/>
          <p:cNvSpPr>
            <a:spLocks noChangeArrowheads="1"/>
          </p:cNvSpPr>
          <p:nvPr/>
        </p:nvSpPr>
        <p:spPr bwMode="auto">
          <a:xfrm>
            <a:off x="216746" y="216746"/>
            <a:ext cx="12562276" cy="9311076"/>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Arial" pitchFamily="34" charset="0"/>
              <a:cs typeface="Arial" pitchFamily="34" charset="0"/>
            </a:endParaRPr>
          </a:p>
        </p:txBody>
      </p:sp>
      <p:sp>
        <p:nvSpPr>
          <p:cNvPr id="13" name="Oval 12"/>
          <p:cNvSpPr/>
          <p:nvPr/>
        </p:nvSpPr>
        <p:spPr>
          <a:xfrm>
            <a:off x="6068908" y="3007360"/>
            <a:ext cx="866987" cy="866987"/>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30039" tIns="65020" rIns="130039" bIns="65020" anchor="ctr"/>
          <a:lstStyle/>
          <a:p>
            <a:pPr algn="ctr" fontAlgn="auto">
              <a:spcBef>
                <a:spcPts val="0"/>
              </a:spcBef>
              <a:spcAft>
                <a:spcPts val="0"/>
              </a:spcAft>
              <a:defRPr/>
            </a:pPr>
            <a:endParaRPr lang="en-US" dirty="0">
              <a:latin typeface="Arial" pitchFamily="34" charset="0"/>
              <a:cs typeface="Arial" pitchFamily="34" charset="0"/>
            </a:endParaRPr>
          </a:p>
        </p:txBody>
      </p:sp>
      <p:sp>
        <p:nvSpPr>
          <p:cNvPr id="14" name="Oval 13"/>
          <p:cNvSpPr/>
          <p:nvPr/>
        </p:nvSpPr>
        <p:spPr>
          <a:xfrm>
            <a:off x="6204375" y="3142827"/>
            <a:ext cx="596053" cy="59831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130039" tIns="65020" rIns="130039" bIns="65020" anchor="ctr"/>
          <a:lstStyle/>
          <a:p>
            <a:pPr algn="ctr" fontAlgn="auto">
              <a:spcBef>
                <a:spcPts val="0"/>
              </a:spcBef>
              <a:spcAft>
                <a:spcPts val="0"/>
              </a:spcAft>
              <a:defRPr/>
            </a:pPr>
            <a:endParaRPr lang="en-US" dirty="0">
              <a:latin typeface="Arial" pitchFamily="34" charset="0"/>
              <a:cs typeface="Arial" pitchFamily="34" charset="0"/>
            </a:endParaRPr>
          </a:p>
        </p:txBody>
      </p:sp>
      <p:pic>
        <p:nvPicPr>
          <p:cNvPr id="15" name="Picture 2"/>
          <p:cNvPicPr>
            <a:picLocks noChangeAspect="1" noChangeArrowheads="1"/>
          </p:cNvPicPr>
          <p:nvPr/>
        </p:nvPicPr>
        <p:blipFill>
          <a:blip r:embed="rId2" cstate="print"/>
          <a:srcRect/>
          <a:stretch>
            <a:fillRect/>
          </a:stretch>
        </p:blipFill>
        <p:spPr bwMode="auto">
          <a:xfrm>
            <a:off x="4985175" y="6827522"/>
            <a:ext cx="2953173" cy="2045547"/>
          </a:xfrm>
          <a:prstGeom prst="rect">
            <a:avLst/>
          </a:prstGeom>
          <a:noFill/>
          <a:ln w="9525">
            <a:noFill/>
            <a:miter lim="800000"/>
            <a:headEnd/>
            <a:tailEnd/>
          </a:ln>
          <a:effectLst>
            <a:outerShdw blurRad="50800" dist="50800" dir="5400000" algn="ctr" rotWithShape="0">
              <a:srgbClr val="000000">
                <a:alpha val="48000"/>
              </a:srgbClr>
            </a:outerShdw>
          </a:effectLst>
        </p:spPr>
      </p:pic>
      <p:sp>
        <p:nvSpPr>
          <p:cNvPr id="9" name="Subtitle 8"/>
          <p:cNvSpPr>
            <a:spLocks noGrp="1"/>
          </p:cNvSpPr>
          <p:nvPr>
            <p:ph type="subTitle" idx="1"/>
          </p:nvPr>
        </p:nvSpPr>
        <p:spPr>
          <a:xfrm>
            <a:off x="1950720" y="4009813"/>
            <a:ext cx="9103360" cy="2492587"/>
          </a:xfrm>
        </p:spPr>
        <p:txBody>
          <a:bodyPr/>
          <a:lstStyle>
            <a:lvl1pPr marL="0" indent="0" algn="ctr">
              <a:buNone/>
              <a:defRPr sz="2300" b="1" cap="all" spc="356" baseline="0">
                <a:solidFill>
                  <a:schemeClr val="tx2"/>
                </a:solidFill>
                <a:latin typeface="Arial" pitchFamily="34" charset="0"/>
                <a:cs typeface="Arial" pitchFamily="34" charset="0"/>
              </a:defRPr>
            </a:lvl1pPr>
            <a:lvl2pPr marL="650197" indent="0" algn="ctr">
              <a:buNone/>
            </a:lvl2pPr>
            <a:lvl3pPr marL="1300393" indent="0" algn="ctr">
              <a:buNone/>
            </a:lvl3pPr>
            <a:lvl4pPr marL="1950590" indent="0" algn="ctr">
              <a:buNone/>
            </a:lvl4pPr>
            <a:lvl5pPr marL="2600786" indent="0" algn="ctr">
              <a:buNone/>
            </a:lvl5pPr>
            <a:lvl6pPr marL="3250983" indent="0" algn="ctr">
              <a:buNone/>
            </a:lvl6pPr>
            <a:lvl7pPr marL="3901180" indent="0" algn="ctr">
              <a:buNone/>
            </a:lvl7pPr>
            <a:lvl8pPr marL="4551376" indent="0" algn="ctr">
              <a:buNone/>
            </a:lvl8pPr>
            <a:lvl9pPr marL="5201573" indent="0" algn="ctr">
              <a:buNone/>
            </a:lvl9pPr>
          </a:lstStyle>
          <a:p>
            <a:r>
              <a:rPr lang="en-US" smtClean="0"/>
              <a:t>Click to edit Master subtitle style</a:t>
            </a:r>
            <a:endParaRPr lang="en-US"/>
          </a:p>
        </p:txBody>
      </p:sp>
      <p:sp>
        <p:nvSpPr>
          <p:cNvPr id="8" name="Title 7"/>
          <p:cNvSpPr>
            <a:spLocks noGrp="1"/>
          </p:cNvSpPr>
          <p:nvPr>
            <p:ph type="ctrTitle"/>
          </p:nvPr>
        </p:nvSpPr>
        <p:spPr>
          <a:xfrm>
            <a:off x="975360" y="541866"/>
            <a:ext cx="11054080" cy="2492587"/>
          </a:xfrm>
        </p:spPr>
        <p:txBody>
          <a:bodyPr/>
          <a:lstStyle>
            <a:lvl1pPr>
              <a:defRPr sz="6000">
                <a:solidFill>
                  <a:schemeClr val="accent1"/>
                </a:solidFill>
                <a:latin typeface="Arial" pitchFamily="34" charset="0"/>
                <a:cs typeface="Arial" pitchFamily="34" charset="0"/>
              </a:defRPr>
            </a:lvl1pPr>
          </a:lstStyle>
          <a:p>
            <a:r>
              <a:rPr lang="en-US" smtClean="0"/>
              <a:t>Click to edit Master title style</a:t>
            </a:r>
            <a:endParaRPr lang="en-US"/>
          </a:p>
        </p:txBody>
      </p:sp>
      <p:sp>
        <p:nvSpPr>
          <p:cNvPr id="16" name="Date Placeholder 27"/>
          <p:cNvSpPr>
            <a:spLocks noGrp="1"/>
          </p:cNvSpPr>
          <p:nvPr>
            <p:ph type="dt" sz="half" idx="10"/>
          </p:nvPr>
        </p:nvSpPr>
        <p:spPr/>
        <p:txBody>
          <a:bodyPr/>
          <a:lstStyle>
            <a:lvl1pPr>
              <a:defRPr>
                <a:latin typeface="Arial" pitchFamily="34" charset="0"/>
                <a:cs typeface="Arial" pitchFamily="34" charset="0"/>
              </a:defRPr>
            </a:lvl1pPr>
          </a:lstStyle>
          <a:p>
            <a:r>
              <a:rPr lang="en-US" smtClean="0"/>
              <a:t>Friday, November 4, 2011</a:t>
            </a:r>
            <a:endParaRPr lang="en-US" dirty="0"/>
          </a:p>
        </p:txBody>
      </p:sp>
      <p:sp>
        <p:nvSpPr>
          <p:cNvPr id="17" name="Footer Placeholder 16"/>
          <p:cNvSpPr>
            <a:spLocks noGrp="1"/>
          </p:cNvSpPr>
          <p:nvPr>
            <p:ph type="ftr" sz="quarter" idx="11"/>
          </p:nvPr>
        </p:nvSpPr>
        <p:spPr/>
        <p:txBody>
          <a:bodyPr/>
          <a:lstStyle>
            <a:lvl1pPr>
              <a:defRPr>
                <a:latin typeface="Arial" pitchFamily="34" charset="0"/>
                <a:cs typeface="Arial" pitchFamily="34" charset="0"/>
              </a:defRPr>
            </a:lvl1pPr>
          </a:lstStyle>
          <a:p>
            <a:r>
              <a:rPr lang="en-CA" smtClean="0"/>
              <a:t>Multi-purpose Postsecondary Course Eval. Problems</a:t>
            </a:r>
            <a:endParaRPr lang="en-US" dirty="0"/>
          </a:p>
        </p:txBody>
      </p:sp>
      <p:sp>
        <p:nvSpPr>
          <p:cNvPr id="18" name="Slide Number Placeholder 28"/>
          <p:cNvSpPr>
            <a:spLocks noGrp="1"/>
          </p:cNvSpPr>
          <p:nvPr>
            <p:ph type="sldNum" sz="quarter" idx="12"/>
          </p:nvPr>
        </p:nvSpPr>
        <p:spPr>
          <a:xfrm>
            <a:off x="6177280" y="3127025"/>
            <a:ext cx="650240" cy="627662"/>
          </a:xfrm>
        </p:spPr>
        <p:txBody>
          <a:bodyPr/>
          <a:lstStyle>
            <a:lvl1pPr>
              <a:defRPr smtClean="0">
                <a:solidFill>
                  <a:schemeClr val="accent3">
                    <a:shade val="75000"/>
                  </a:schemeClr>
                </a:solidFill>
                <a:latin typeface="Arial" pitchFamily="34" charset="0"/>
                <a:cs typeface="Arial" pitchFamily="34" charset="0"/>
              </a:defRPr>
            </a:lvl1pPr>
          </a:lstStyle>
          <a:p>
            <a:fld id="{6C1236D4-95A1-4C1A-9C70-271C6051CAB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r>
              <a:rPr lang="en-US" smtClean="0"/>
              <a:t>Friday, November 4, 2011</a:t>
            </a:r>
            <a:endParaRPr lang="en-US"/>
          </a:p>
        </p:txBody>
      </p:sp>
      <p:sp>
        <p:nvSpPr>
          <p:cNvPr id="5" name="Footer Placeholder 2"/>
          <p:cNvSpPr>
            <a:spLocks noGrp="1"/>
          </p:cNvSpPr>
          <p:nvPr>
            <p:ph type="ftr" sz="quarter" idx="11"/>
          </p:nvPr>
        </p:nvSpPr>
        <p:spPr/>
        <p:txBody>
          <a:bodyPr/>
          <a:lstStyle>
            <a:lvl1pPr>
              <a:defRPr/>
            </a:lvl1pPr>
          </a:lstStyle>
          <a:p>
            <a:r>
              <a:rPr lang="en-CA" smtClean="0"/>
              <a:t>Multi-purpose Postsecondary Course Eval. Problems</a:t>
            </a:r>
            <a:endParaRPr lang="en-US"/>
          </a:p>
        </p:txBody>
      </p:sp>
      <p:sp>
        <p:nvSpPr>
          <p:cNvPr id="6" name="Slide Number Placeholder 22"/>
          <p:cNvSpPr>
            <a:spLocks noGrp="1"/>
          </p:cNvSpPr>
          <p:nvPr>
            <p:ph type="sldNum" sz="quarter" idx="12"/>
          </p:nvPr>
        </p:nvSpPr>
        <p:spPr/>
        <p:txBody>
          <a:bodyPr/>
          <a:lstStyle>
            <a:lvl1pPr>
              <a:defRPr/>
            </a:lvl1pPr>
          </a:lstStyle>
          <a:p>
            <a:fld id="{3C962D33-0BCB-40BB-80B5-F7D812CDE7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9536853"/>
            <a:ext cx="13004800" cy="216747"/>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5" name="Rectangle 4"/>
          <p:cNvSpPr>
            <a:spLocks noChangeArrowheads="1"/>
          </p:cNvSpPr>
          <p:nvPr/>
        </p:nvSpPr>
        <p:spPr bwMode="white">
          <a:xfrm>
            <a:off x="9970347" y="0"/>
            <a:ext cx="3034453" cy="9753600"/>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6" name="Rectangle 5"/>
          <p:cNvSpPr>
            <a:spLocks noChangeArrowheads="1"/>
          </p:cNvSpPr>
          <p:nvPr/>
        </p:nvSpPr>
        <p:spPr bwMode="white">
          <a:xfrm>
            <a:off x="0" y="2"/>
            <a:ext cx="13004800" cy="221262"/>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7" name="Rectangle 6"/>
          <p:cNvSpPr>
            <a:spLocks noChangeArrowheads="1"/>
          </p:cNvSpPr>
          <p:nvPr/>
        </p:nvSpPr>
        <p:spPr bwMode="white">
          <a:xfrm>
            <a:off x="0" y="0"/>
            <a:ext cx="216747" cy="9753600"/>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8" name="Rectangle 7"/>
          <p:cNvSpPr>
            <a:spLocks noChangeArrowheads="1"/>
          </p:cNvSpPr>
          <p:nvPr/>
        </p:nvSpPr>
        <p:spPr bwMode="auto">
          <a:xfrm>
            <a:off x="207715" y="9089816"/>
            <a:ext cx="12562276" cy="440267"/>
          </a:xfrm>
          <a:prstGeom prst="rect">
            <a:avLst/>
          </a:prstGeom>
          <a:solidFill>
            <a:schemeClr val="accent3"/>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9" name="Rectangle 8"/>
          <p:cNvSpPr>
            <a:spLocks noChangeArrowheads="1"/>
          </p:cNvSpPr>
          <p:nvPr/>
        </p:nvSpPr>
        <p:spPr bwMode="auto">
          <a:xfrm>
            <a:off x="216746" y="221262"/>
            <a:ext cx="12562276" cy="9311076"/>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rot="5400000">
            <a:off x="5718952" y="4662312"/>
            <a:ext cx="8882098"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1" name="Oval 10"/>
          <p:cNvSpPr/>
          <p:nvPr/>
        </p:nvSpPr>
        <p:spPr>
          <a:xfrm>
            <a:off x="9726508" y="4161085"/>
            <a:ext cx="866987" cy="866987"/>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30039" tIns="65020" rIns="130039" bIns="65020" anchor="ctr"/>
          <a:lstStyle/>
          <a:p>
            <a:pPr algn="ctr" fontAlgn="auto">
              <a:spcBef>
                <a:spcPts val="0"/>
              </a:spcBef>
              <a:spcAft>
                <a:spcPts val="0"/>
              </a:spcAft>
              <a:defRPr/>
            </a:pPr>
            <a:endParaRPr lang="en-US" dirty="0"/>
          </a:p>
        </p:txBody>
      </p:sp>
      <p:sp>
        <p:nvSpPr>
          <p:cNvPr id="12" name="Oval 11"/>
          <p:cNvSpPr/>
          <p:nvPr/>
        </p:nvSpPr>
        <p:spPr>
          <a:xfrm>
            <a:off x="9861973" y="4296552"/>
            <a:ext cx="598312" cy="596053"/>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130039" tIns="65020" rIns="130039" bIns="65020" anchor="ctr"/>
          <a:lstStyle/>
          <a:p>
            <a:pPr algn="ctr" fontAlgn="auto">
              <a:spcBef>
                <a:spcPts val="0"/>
              </a:spcBef>
              <a:spcAft>
                <a:spcPts val="0"/>
              </a:spcAft>
              <a:defRPr/>
            </a:pPr>
            <a:endParaRPr lang="en-US" dirty="0"/>
          </a:p>
        </p:txBody>
      </p:sp>
      <p:sp>
        <p:nvSpPr>
          <p:cNvPr id="3" name="Vertical Text Placeholder 2"/>
          <p:cNvSpPr>
            <a:spLocks noGrp="1"/>
          </p:cNvSpPr>
          <p:nvPr>
            <p:ph type="body" orient="vert" idx="1"/>
          </p:nvPr>
        </p:nvSpPr>
        <p:spPr>
          <a:xfrm>
            <a:off x="433493" y="433493"/>
            <a:ext cx="9320107" cy="827927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10512215" y="433497"/>
            <a:ext cx="2059093" cy="8322169"/>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9834880" y="4280747"/>
            <a:ext cx="650240" cy="627662"/>
          </a:xfrm>
        </p:spPr>
        <p:txBody>
          <a:bodyPr/>
          <a:lstStyle>
            <a:lvl1pPr>
              <a:defRPr/>
            </a:lvl1pPr>
          </a:lstStyle>
          <a:p>
            <a:fld id="{3C962D33-0BCB-40BB-80B5-F7D812CDE784}" type="slidenum">
              <a:rPr lang="en-US" smtClean="0"/>
              <a:pPr/>
              <a:t>‹#›</a:t>
            </a:fld>
            <a:endParaRPr lang="en-US" dirty="0"/>
          </a:p>
        </p:txBody>
      </p:sp>
      <p:sp>
        <p:nvSpPr>
          <p:cNvPr id="14" name="Date Placeholder 3"/>
          <p:cNvSpPr>
            <a:spLocks noGrp="1"/>
          </p:cNvSpPr>
          <p:nvPr>
            <p:ph type="dt" sz="half" idx="11"/>
          </p:nvPr>
        </p:nvSpPr>
        <p:spPr/>
        <p:txBody>
          <a:bodyPr/>
          <a:lstStyle>
            <a:lvl1pPr>
              <a:defRPr/>
            </a:lvl1pPr>
          </a:lstStyle>
          <a:p>
            <a:r>
              <a:rPr lang="en-US" smtClean="0"/>
              <a:t>Friday, November 4, 2011</a:t>
            </a:r>
            <a:endParaRPr lang="en-US"/>
          </a:p>
        </p:txBody>
      </p:sp>
      <p:sp>
        <p:nvSpPr>
          <p:cNvPr id="15" name="Footer Placeholder 4"/>
          <p:cNvSpPr>
            <a:spLocks noGrp="1"/>
          </p:cNvSpPr>
          <p:nvPr>
            <p:ph type="ftr" sz="quarter" idx="12"/>
          </p:nvPr>
        </p:nvSpPr>
        <p:spPr/>
        <p:txBody>
          <a:bodyPr/>
          <a:lstStyle>
            <a:lvl1pPr>
              <a:defRPr/>
            </a:lvl1pPr>
          </a:lstStyle>
          <a:p>
            <a:r>
              <a:rPr lang="en-CA" smtClean="0"/>
              <a:t>Multi-purpose Postsecondary Course Eval. Problems</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10512213" y="325123"/>
            <a:ext cx="2194560" cy="1520085"/>
          </a:xfrm>
          <a:prstGeom prst="rect">
            <a:avLst/>
          </a:prstGeom>
          <a:noFill/>
          <a:ln w="9525">
            <a:noFill/>
            <a:miter lim="800000"/>
            <a:headEnd/>
            <a:tailEnd/>
          </a:ln>
          <a:effectLst>
            <a:outerShdw blurRad="50800" dist="50800" dir="5400000" algn="ctr" rotWithShape="0">
              <a:srgbClr val="000000">
                <a:alpha val="48000"/>
              </a:srgbClr>
            </a:outerShdw>
          </a:effectLst>
        </p:spPr>
      </p:pic>
      <p:sp>
        <p:nvSpPr>
          <p:cNvPr id="2" name="Title 1"/>
          <p:cNvSpPr>
            <a:spLocks noGrp="1"/>
          </p:cNvSpPr>
          <p:nvPr>
            <p:ph type="title"/>
          </p:nvPr>
        </p:nvSpPr>
        <p:spPr>
          <a:xfrm>
            <a:off x="429158" y="325120"/>
            <a:ext cx="10083055" cy="1079398"/>
          </a:xfrm>
        </p:spPr>
        <p:txBody>
          <a:bodyPr/>
          <a:lstStyle>
            <a:lvl1pPr>
              <a:defRPr>
                <a:solidFill>
                  <a:schemeClr val="accent3">
                    <a:shade val="75000"/>
                  </a:schemeClr>
                </a:solidFill>
                <a:latin typeface="Arial" pitchFamily="34" charset="0"/>
                <a:cs typeface="Arial" pitchFamily="34" charset="0"/>
              </a:defRPr>
            </a:lvl1pPr>
          </a:lstStyle>
          <a:p>
            <a:r>
              <a:rPr lang="en-US" smtClean="0"/>
              <a:t>Click to edit Master title style</a:t>
            </a:r>
            <a:endParaRPr lang="en-US" dirty="0"/>
          </a:p>
        </p:txBody>
      </p:sp>
      <p:sp>
        <p:nvSpPr>
          <p:cNvPr id="8" name="Content Placeholder 7"/>
          <p:cNvSpPr>
            <a:spLocks noGrp="1"/>
          </p:cNvSpPr>
          <p:nvPr>
            <p:ph sz="quarter" idx="1"/>
          </p:nvPr>
        </p:nvSpPr>
        <p:spPr>
          <a:xfrm>
            <a:off x="429158" y="2171802"/>
            <a:ext cx="12094464" cy="65024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smtClean="0">
                <a:latin typeface="Arial" pitchFamily="34" charset="0"/>
                <a:cs typeface="Arial" pitchFamily="34" charset="0"/>
              </a:defRPr>
            </a:lvl1pPr>
          </a:lstStyle>
          <a:p>
            <a:r>
              <a:rPr lang="en-US" smtClean="0"/>
              <a:t>Friday, November 4, 2011</a:t>
            </a:r>
            <a:endParaRPr lang="en-US" dirty="0"/>
          </a:p>
        </p:txBody>
      </p:sp>
      <p:sp>
        <p:nvSpPr>
          <p:cNvPr id="6" name="Footer Placeholder 4"/>
          <p:cNvSpPr>
            <a:spLocks noGrp="1"/>
          </p:cNvSpPr>
          <p:nvPr>
            <p:ph type="ftr" sz="quarter" idx="11"/>
          </p:nvPr>
        </p:nvSpPr>
        <p:spPr>
          <a:xfrm>
            <a:off x="433496" y="9116909"/>
            <a:ext cx="7186507" cy="521547"/>
          </a:xfrm>
        </p:spPr>
        <p:txBody>
          <a:bodyPr/>
          <a:lstStyle>
            <a:lvl1pPr>
              <a:defRPr smtClean="0">
                <a:latin typeface="Arial" pitchFamily="34" charset="0"/>
                <a:cs typeface="Arial" pitchFamily="34" charset="0"/>
              </a:defRPr>
            </a:lvl1pPr>
          </a:lstStyle>
          <a:p>
            <a:r>
              <a:rPr lang="en-CA" smtClean="0"/>
              <a:t>Multi-purpose Postsecondary Course Eval. Problems</a:t>
            </a:r>
            <a:endParaRPr lang="en-US" dirty="0"/>
          </a:p>
        </p:txBody>
      </p:sp>
      <p:sp>
        <p:nvSpPr>
          <p:cNvPr id="7" name="Slide Number Placeholder 5"/>
          <p:cNvSpPr>
            <a:spLocks noGrp="1"/>
          </p:cNvSpPr>
          <p:nvPr>
            <p:ph type="sldNum" sz="quarter" idx="12"/>
          </p:nvPr>
        </p:nvSpPr>
        <p:spPr>
          <a:xfrm>
            <a:off x="6204373" y="1460785"/>
            <a:ext cx="650240" cy="627662"/>
          </a:xfrm>
        </p:spPr>
        <p:txBody>
          <a:bodyPr/>
          <a:lstStyle>
            <a:lvl1pPr>
              <a:defRPr smtClean="0">
                <a:latin typeface="Arial" pitchFamily="34" charset="0"/>
                <a:cs typeface="Arial" pitchFamily="34" charset="0"/>
              </a:defRPr>
            </a:lvl1pPr>
          </a:lstStyle>
          <a:p>
            <a:fld id="{3C962D33-0BCB-40BB-80B5-F7D812CDE784}"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216747" cy="9753600"/>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5" name="Rectangle 4"/>
          <p:cNvSpPr>
            <a:spLocks noChangeArrowheads="1"/>
          </p:cNvSpPr>
          <p:nvPr/>
        </p:nvSpPr>
        <p:spPr bwMode="white">
          <a:xfrm>
            <a:off x="0" y="9536853"/>
            <a:ext cx="13004800" cy="216747"/>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6" name="Rectangle 5"/>
          <p:cNvSpPr>
            <a:spLocks noChangeArrowheads="1"/>
          </p:cNvSpPr>
          <p:nvPr/>
        </p:nvSpPr>
        <p:spPr bwMode="white">
          <a:xfrm>
            <a:off x="0" y="0"/>
            <a:ext cx="13004800" cy="216747"/>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7" name="Rectangle 6"/>
          <p:cNvSpPr>
            <a:spLocks noChangeArrowheads="1"/>
          </p:cNvSpPr>
          <p:nvPr/>
        </p:nvSpPr>
        <p:spPr bwMode="white">
          <a:xfrm>
            <a:off x="12788053" y="27093"/>
            <a:ext cx="216747" cy="9753600"/>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8" name="Rectangle 7"/>
          <p:cNvSpPr>
            <a:spLocks noChangeArrowheads="1"/>
          </p:cNvSpPr>
          <p:nvPr/>
        </p:nvSpPr>
        <p:spPr bwMode="white">
          <a:xfrm>
            <a:off x="216746" y="3251200"/>
            <a:ext cx="12562276" cy="433493"/>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9" name="Rectangle 8"/>
          <p:cNvSpPr>
            <a:spLocks noChangeArrowheads="1"/>
          </p:cNvSpPr>
          <p:nvPr/>
        </p:nvSpPr>
        <p:spPr bwMode="auto">
          <a:xfrm>
            <a:off x="221262" y="203200"/>
            <a:ext cx="12562276" cy="3043484"/>
          </a:xfrm>
          <a:prstGeom prst="rect">
            <a:avLst/>
          </a:prstGeom>
          <a:solidFill>
            <a:schemeClr val="accent1"/>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0" name="Rectangle 9"/>
          <p:cNvSpPr>
            <a:spLocks noChangeArrowheads="1"/>
          </p:cNvSpPr>
          <p:nvPr/>
        </p:nvSpPr>
        <p:spPr bwMode="auto">
          <a:xfrm>
            <a:off x="207715" y="9089816"/>
            <a:ext cx="12562276" cy="440267"/>
          </a:xfrm>
          <a:prstGeom prst="rect">
            <a:avLst/>
          </a:prstGeom>
          <a:solidFill>
            <a:schemeClr val="accent3"/>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1" name="Rectangle 10"/>
          <p:cNvSpPr>
            <a:spLocks noChangeArrowheads="1"/>
          </p:cNvSpPr>
          <p:nvPr/>
        </p:nvSpPr>
        <p:spPr bwMode="auto">
          <a:xfrm>
            <a:off x="216746" y="216746"/>
            <a:ext cx="12562276" cy="9311076"/>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216746" y="3467947"/>
            <a:ext cx="12562276"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3" name="Oval 12"/>
          <p:cNvSpPr/>
          <p:nvPr/>
        </p:nvSpPr>
        <p:spPr>
          <a:xfrm>
            <a:off x="6068908" y="3007360"/>
            <a:ext cx="866987" cy="866987"/>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30039" tIns="65020" rIns="130039" bIns="65020" anchor="ctr"/>
          <a:lstStyle/>
          <a:p>
            <a:pPr algn="ctr" fontAlgn="auto">
              <a:spcBef>
                <a:spcPts val="0"/>
              </a:spcBef>
              <a:spcAft>
                <a:spcPts val="0"/>
              </a:spcAft>
              <a:defRPr/>
            </a:pPr>
            <a:endParaRPr lang="en-US" dirty="0"/>
          </a:p>
        </p:txBody>
      </p:sp>
      <p:sp>
        <p:nvSpPr>
          <p:cNvPr id="14" name="Oval 13"/>
          <p:cNvSpPr/>
          <p:nvPr/>
        </p:nvSpPr>
        <p:spPr>
          <a:xfrm>
            <a:off x="6204375" y="3142827"/>
            <a:ext cx="596053" cy="59831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130039" tIns="65020" rIns="130039" bIns="65020"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946206" y="3901442"/>
            <a:ext cx="9216247" cy="2379698"/>
          </a:xfrm>
        </p:spPr>
        <p:txBody>
          <a:bodyPr/>
          <a:lstStyle>
            <a:lvl1pPr marL="0" indent="0" algn="ctr">
              <a:buNone/>
              <a:defRPr sz="2300" b="1" cap="all" spc="356" baseline="0">
                <a:solidFill>
                  <a:schemeClr val="tx2"/>
                </a:solidFill>
              </a:defRPr>
            </a:lvl1pPr>
            <a:lvl2pPr>
              <a:buNone/>
              <a:defRPr sz="2600">
                <a:solidFill>
                  <a:schemeClr val="tx1">
                    <a:tint val="75000"/>
                  </a:schemeClr>
                </a:solidFill>
              </a:defRPr>
            </a:lvl2pPr>
            <a:lvl3pPr>
              <a:buNone/>
              <a:defRPr sz="2300">
                <a:solidFill>
                  <a:schemeClr val="tx1">
                    <a:tint val="75000"/>
                  </a:schemeClr>
                </a:solidFill>
              </a:defRPr>
            </a:lvl3pPr>
            <a:lvl4pPr>
              <a:buNone/>
              <a:defRPr sz="2000">
                <a:solidFill>
                  <a:schemeClr val="tx1">
                    <a:tint val="75000"/>
                  </a:schemeClr>
                </a:solidFill>
              </a:defRPr>
            </a:lvl4pPr>
            <a:lvl5pPr>
              <a:buNone/>
              <a:defRPr sz="20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027290" y="758613"/>
            <a:ext cx="11054080" cy="2167467"/>
          </a:xfrm>
        </p:spPr>
        <p:txBody>
          <a:bodyPr/>
          <a:lstStyle>
            <a:lvl1pPr algn="ctr">
              <a:buNone/>
              <a:defRPr sz="60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r>
              <a:rPr lang="en-CA" smtClean="0"/>
              <a:t>Multi-purpose Postsecondary Course Eval. Problems</a:t>
            </a:r>
            <a:endParaRPr lang="en-US"/>
          </a:p>
        </p:txBody>
      </p:sp>
      <p:sp>
        <p:nvSpPr>
          <p:cNvPr id="16" name="Date Placeholder 3"/>
          <p:cNvSpPr>
            <a:spLocks noGrp="1"/>
          </p:cNvSpPr>
          <p:nvPr>
            <p:ph type="dt" sz="half" idx="11"/>
          </p:nvPr>
        </p:nvSpPr>
        <p:spPr/>
        <p:txBody>
          <a:bodyPr/>
          <a:lstStyle>
            <a:lvl1pPr>
              <a:defRPr/>
            </a:lvl1pPr>
          </a:lstStyle>
          <a:p>
            <a:r>
              <a:rPr lang="en-US" smtClean="0"/>
              <a:t>Friday, November 4, 2011</a:t>
            </a:r>
            <a:endParaRPr lang="en-US"/>
          </a:p>
        </p:txBody>
      </p:sp>
      <p:sp>
        <p:nvSpPr>
          <p:cNvPr id="17" name="Slide Number Placeholder 5"/>
          <p:cNvSpPr>
            <a:spLocks noGrp="1"/>
          </p:cNvSpPr>
          <p:nvPr>
            <p:ph type="sldNum" sz="quarter" idx="12"/>
          </p:nvPr>
        </p:nvSpPr>
        <p:spPr>
          <a:xfrm>
            <a:off x="6177280" y="3127025"/>
            <a:ext cx="650240" cy="627662"/>
          </a:xfrm>
        </p:spPr>
        <p:txBody>
          <a:bodyPr/>
          <a:lstStyle>
            <a:lvl1pPr>
              <a:defRPr smtClean="0">
                <a:solidFill>
                  <a:schemeClr val="accent3">
                    <a:shade val="75000"/>
                  </a:schemeClr>
                </a:solidFill>
              </a:defRPr>
            </a:lvl1pPr>
          </a:lstStyle>
          <a:p>
            <a:fld id="{3C962D33-0BCB-40BB-80B5-F7D812CDE78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6488855" y="2241974"/>
            <a:ext cx="13547" cy="6852355"/>
          </a:xfrm>
          <a:prstGeom prst="line">
            <a:avLst/>
          </a:prstGeom>
          <a:noFill/>
          <a:ln w="9525" cap="flat" cmpd="sng" algn="ctr">
            <a:solidFill>
              <a:schemeClr val="tx2"/>
            </a:solidFill>
            <a:prstDash val="sysDash"/>
            <a:round/>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429160" y="325120"/>
            <a:ext cx="12137813" cy="1079398"/>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429158" y="1950720"/>
            <a:ext cx="5743787" cy="6658458"/>
          </a:xfrm>
        </p:spPr>
        <p:txBody>
          <a:bodyPr/>
          <a:lstStyle>
            <a:lvl1pPr>
              <a:defRPr sz="3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6827520" y="1950720"/>
            <a:ext cx="5743787" cy="6658458"/>
          </a:xfrm>
        </p:spPr>
        <p:txBody>
          <a:bodyPr/>
          <a:lstStyle>
            <a:lvl1pPr>
              <a:defRPr sz="36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8236375" y="9116909"/>
            <a:ext cx="4330418" cy="519289"/>
          </a:xfrm>
        </p:spPr>
        <p:txBody>
          <a:bodyPr/>
          <a:lstStyle>
            <a:lvl1pPr>
              <a:defRPr/>
            </a:lvl1pPr>
          </a:lstStyle>
          <a:p>
            <a:r>
              <a:rPr lang="en-US" smtClean="0"/>
              <a:t>Friday, November 4, 2011</a:t>
            </a:r>
            <a:endParaRPr lang="en-US" dirty="0"/>
          </a:p>
        </p:txBody>
      </p:sp>
      <p:sp>
        <p:nvSpPr>
          <p:cNvPr id="7" name="Footer Placeholder 5"/>
          <p:cNvSpPr>
            <a:spLocks noGrp="1"/>
          </p:cNvSpPr>
          <p:nvPr>
            <p:ph type="ftr" sz="quarter" idx="11"/>
          </p:nvPr>
        </p:nvSpPr>
        <p:spPr/>
        <p:txBody>
          <a:bodyPr/>
          <a:lstStyle>
            <a:lvl1pPr>
              <a:defRPr/>
            </a:lvl1pPr>
          </a:lstStyle>
          <a:p>
            <a:r>
              <a:rPr lang="en-CA" smtClean="0"/>
              <a:t>Multi-purpose Postsecondary Course Eval. Problems</a:t>
            </a:r>
            <a:endParaRPr lang="en-US" dirty="0"/>
          </a:p>
        </p:txBody>
      </p:sp>
      <p:sp>
        <p:nvSpPr>
          <p:cNvPr id="8" name="Slide Number Placeholder 6"/>
          <p:cNvSpPr>
            <a:spLocks noGrp="1"/>
          </p:cNvSpPr>
          <p:nvPr>
            <p:ph type="sldNum" sz="quarter" idx="12"/>
          </p:nvPr>
        </p:nvSpPr>
        <p:spPr/>
        <p:txBody>
          <a:bodyPr/>
          <a:lstStyle>
            <a:lvl1pPr>
              <a:defRPr/>
            </a:lvl1pPr>
          </a:lstStyle>
          <a:p>
            <a:fld id="{2F0B9EF2-87F9-4E60-804A-6BDEDE620F09}" type="slidenum">
              <a:rPr lang="en-US" smtClean="0"/>
              <a:pPr/>
              <a:t>‹#›</a:t>
            </a:fld>
            <a:endParaRPr lang="en-US" dirty="0"/>
          </a:p>
        </p:txBody>
      </p:sp>
      <p:pic>
        <p:nvPicPr>
          <p:cNvPr id="9" name="Picture 2"/>
          <p:cNvPicPr>
            <a:picLocks noChangeAspect="1" noChangeArrowheads="1"/>
          </p:cNvPicPr>
          <p:nvPr userDrawn="1"/>
        </p:nvPicPr>
        <p:blipFill>
          <a:blip r:embed="rId2" cstate="print"/>
          <a:srcRect/>
          <a:stretch>
            <a:fillRect/>
          </a:stretch>
        </p:blipFill>
        <p:spPr bwMode="auto">
          <a:xfrm>
            <a:off x="10512213" y="325123"/>
            <a:ext cx="2194560" cy="1520085"/>
          </a:xfrm>
          <a:prstGeom prst="rect">
            <a:avLst/>
          </a:prstGeom>
          <a:noFill/>
          <a:ln w="9525">
            <a:noFill/>
            <a:miter lim="800000"/>
            <a:headEnd/>
            <a:tailEnd/>
          </a:ln>
          <a:effectLst>
            <a:outerShdw blurRad="50800" dist="50800" dir="5400000" algn="ctr" rotWithShape="0">
              <a:srgbClr val="000000">
                <a:alpha val="48000"/>
              </a:srgbClr>
            </a:outerShdw>
          </a:effectLst>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6502400" y="3129282"/>
            <a:ext cx="0" cy="5956018"/>
          </a:xfrm>
          <a:prstGeom prst="line">
            <a:avLst/>
          </a:prstGeom>
          <a:noFill/>
          <a:ln w="9525" cap="flat" cmpd="sng" algn="ctr">
            <a:solidFill>
              <a:schemeClr val="tx2"/>
            </a:solidFill>
            <a:prstDash val="sysDash"/>
            <a:round/>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8" name="Rectangle 7"/>
          <p:cNvSpPr>
            <a:spLocks noChangeArrowheads="1"/>
          </p:cNvSpPr>
          <p:nvPr/>
        </p:nvSpPr>
        <p:spPr bwMode="white">
          <a:xfrm>
            <a:off x="0" y="0"/>
            <a:ext cx="13004800" cy="2059093"/>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9" name="Rectangle 8"/>
          <p:cNvSpPr>
            <a:spLocks noChangeArrowheads="1"/>
          </p:cNvSpPr>
          <p:nvPr/>
        </p:nvSpPr>
        <p:spPr bwMode="white">
          <a:xfrm>
            <a:off x="0" y="9536853"/>
            <a:ext cx="13004800" cy="216747"/>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0" name="Rectangle 9"/>
          <p:cNvSpPr>
            <a:spLocks noChangeArrowheads="1"/>
          </p:cNvSpPr>
          <p:nvPr/>
        </p:nvSpPr>
        <p:spPr bwMode="white">
          <a:xfrm>
            <a:off x="0" y="0"/>
            <a:ext cx="216747" cy="9753600"/>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1" name="Rectangle 10"/>
          <p:cNvSpPr>
            <a:spLocks noChangeArrowheads="1"/>
          </p:cNvSpPr>
          <p:nvPr/>
        </p:nvSpPr>
        <p:spPr bwMode="white">
          <a:xfrm>
            <a:off x="12788053" y="0"/>
            <a:ext cx="216747" cy="9753600"/>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2" name="Rectangle 11"/>
          <p:cNvSpPr/>
          <p:nvPr/>
        </p:nvSpPr>
        <p:spPr>
          <a:xfrm>
            <a:off x="216746" y="1950720"/>
            <a:ext cx="12562276" cy="130048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30039" tIns="65020" rIns="130039" bIns="65020" anchor="ctr"/>
          <a:lstStyle/>
          <a:p>
            <a:pPr algn="ctr" fontAlgn="auto">
              <a:spcBef>
                <a:spcPts val="0"/>
              </a:spcBef>
              <a:spcAft>
                <a:spcPts val="0"/>
              </a:spcAft>
              <a:defRPr/>
            </a:pPr>
            <a:endParaRPr lang="en-US" dirty="0"/>
          </a:p>
        </p:txBody>
      </p:sp>
      <p:sp>
        <p:nvSpPr>
          <p:cNvPr id="13" name="Rectangle 12"/>
          <p:cNvSpPr>
            <a:spLocks noChangeArrowheads="1"/>
          </p:cNvSpPr>
          <p:nvPr/>
        </p:nvSpPr>
        <p:spPr bwMode="auto">
          <a:xfrm>
            <a:off x="207715" y="9089814"/>
            <a:ext cx="12562276" cy="442524"/>
          </a:xfrm>
          <a:prstGeom prst="rect">
            <a:avLst/>
          </a:prstGeom>
          <a:solidFill>
            <a:schemeClr val="accent3"/>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4" name="Straight Connector 13"/>
          <p:cNvSpPr>
            <a:spLocks noChangeShapeType="1"/>
          </p:cNvSpPr>
          <p:nvPr/>
        </p:nvSpPr>
        <p:spPr bwMode="auto">
          <a:xfrm>
            <a:off x="216746" y="1819769"/>
            <a:ext cx="12562276"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5" name="Rectangle 14"/>
          <p:cNvSpPr>
            <a:spLocks noChangeArrowheads="1"/>
          </p:cNvSpPr>
          <p:nvPr/>
        </p:nvSpPr>
        <p:spPr bwMode="auto">
          <a:xfrm>
            <a:off x="216746" y="221262"/>
            <a:ext cx="12562276" cy="9311076"/>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6" name="Oval 15"/>
          <p:cNvSpPr/>
          <p:nvPr/>
        </p:nvSpPr>
        <p:spPr>
          <a:xfrm>
            <a:off x="6068908" y="1359182"/>
            <a:ext cx="866987" cy="866987"/>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30039" tIns="65020" rIns="130039" bIns="65020" anchor="ctr"/>
          <a:lstStyle/>
          <a:p>
            <a:pPr algn="ctr" fontAlgn="auto">
              <a:spcBef>
                <a:spcPts val="0"/>
              </a:spcBef>
              <a:spcAft>
                <a:spcPts val="0"/>
              </a:spcAft>
              <a:defRPr/>
            </a:pPr>
            <a:endParaRPr lang="en-US" dirty="0"/>
          </a:p>
        </p:txBody>
      </p:sp>
      <p:sp>
        <p:nvSpPr>
          <p:cNvPr id="17" name="Oval 16"/>
          <p:cNvSpPr/>
          <p:nvPr/>
        </p:nvSpPr>
        <p:spPr>
          <a:xfrm>
            <a:off x="6204375" y="1494649"/>
            <a:ext cx="596053" cy="59831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130039" tIns="65020" rIns="130039" bIns="65020"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429158" y="2167467"/>
            <a:ext cx="5746045" cy="1042452"/>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3100" b="1" dirty="0" smtClean="0">
                <a:solidFill>
                  <a:srgbClr val="FFFFFF"/>
                </a:solidFill>
              </a:defRPr>
            </a:lvl1pPr>
            <a:lvl2pPr>
              <a:buNone/>
              <a:defRPr sz="2800" b="1"/>
            </a:lvl2pPr>
            <a:lvl3pPr>
              <a:buNone/>
              <a:defRPr sz="2600" b="1"/>
            </a:lvl3pPr>
            <a:lvl4pPr>
              <a:buNone/>
              <a:defRPr sz="2300" b="1"/>
            </a:lvl4pPr>
            <a:lvl5pPr>
              <a:buNone/>
              <a:defRPr sz="2300" b="1"/>
            </a:lvl5pPr>
          </a:lstStyle>
          <a:p>
            <a:pPr lvl="0"/>
            <a:r>
              <a:rPr lang="en-US" smtClean="0"/>
              <a:t>Click to edit Master text styles</a:t>
            </a:r>
          </a:p>
        </p:txBody>
      </p:sp>
      <p:sp>
        <p:nvSpPr>
          <p:cNvPr id="4" name="Text Placeholder 3"/>
          <p:cNvSpPr>
            <a:spLocks noGrp="1"/>
          </p:cNvSpPr>
          <p:nvPr>
            <p:ph type="body" sz="half" idx="3"/>
          </p:nvPr>
        </p:nvSpPr>
        <p:spPr>
          <a:xfrm>
            <a:off x="6814338" y="2167467"/>
            <a:ext cx="5748302" cy="1040384"/>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3100" b="1"/>
            </a:lvl1pPr>
            <a:lvl2pPr>
              <a:buNone/>
              <a:defRPr sz="2800" b="1"/>
            </a:lvl2pPr>
            <a:lvl3pPr>
              <a:buNone/>
              <a:defRPr sz="2600" b="1"/>
            </a:lvl3pPr>
            <a:lvl4pPr>
              <a:buNone/>
              <a:defRPr sz="2300" b="1"/>
            </a:lvl4pPr>
            <a:lvl5pPr>
              <a:buNone/>
              <a:defRPr sz="2300" b="1"/>
            </a:lvl5pPr>
          </a:lstStyle>
          <a:p>
            <a:pPr lvl="0"/>
            <a:r>
              <a:rPr lang="en-US" smtClean="0"/>
              <a:t>Click to edit Master text styles</a:t>
            </a:r>
          </a:p>
        </p:txBody>
      </p:sp>
      <p:sp>
        <p:nvSpPr>
          <p:cNvPr id="24" name="Content Placeholder 23"/>
          <p:cNvSpPr>
            <a:spLocks noGrp="1"/>
          </p:cNvSpPr>
          <p:nvPr>
            <p:ph sz="quarter" idx="2"/>
          </p:nvPr>
        </p:nvSpPr>
        <p:spPr>
          <a:xfrm>
            <a:off x="429158" y="3514856"/>
            <a:ext cx="5748122" cy="54306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6827520" y="3514856"/>
            <a:ext cx="5743787" cy="54360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r>
              <a:rPr lang="en-US" smtClean="0"/>
              <a:t>Friday, November 4, 2011</a:t>
            </a:r>
            <a:endParaRPr lang="en-US"/>
          </a:p>
        </p:txBody>
      </p:sp>
      <p:sp>
        <p:nvSpPr>
          <p:cNvPr id="19" name="Footer Placeholder 7"/>
          <p:cNvSpPr>
            <a:spLocks noGrp="1"/>
          </p:cNvSpPr>
          <p:nvPr>
            <p:ph type="ftr" sz="quarter" idx="11"/>
          </p:nvPr>
        </p:nvSpPr>
        <p:spPr>
          <a:xfrm>
            <a:off x="433493" y="9116909"/>
            <a:ext cx="5093547" cy="519289"/>
          </a:xfrm>
        </p:spPr>
        <p:txBody>
          <a:bodyPr/>
          <a:lstStyle>
            <a:lvl1pPr>
              <a:defRPr/>
            </a:lvl1pPr>
          </a:lstStyle>
          <a:p>
            <a:r>
              <a:rPr lang="en-CA" smtClean="0"/>
              <a:t>Multi-purpose Postsecondary Course Eval. Problems</a:t>
            </a:r>
            <a:endParaRPr lang="en-US"/>
          </a:p>
        </p:txBody>
      </p:sp>
      <p:sp>
        <p:nvSpPr>
          <p:cNvPr id="20" name="Slide Number Placeholder 8"/>
          <p:cNvSpPr>
            <a:spLocks noGrp="1"/>
          </p:cNvSpPr>
          <p:nvPr>
            <p:ph type="sldNum" sz="quarter" idx="12"/>
          </p:nvPr>
        </p:nvSpPr>
        <p:spPr>
          <a:xfrm>
            <a:off x="6177280" y="1483363"/>
            <a:ext cx="650240" cy="627662"/>
          </a:xfrm>
        </p:spPr>
        <p:txBody>
          <a:bodyPr/>
          <a:lstStyle>
            <a:lvl1pPr algn="ctr">
              <a:defRPr smtClean="0"/>
            </a:lvl1pPr>
          </a:lstStyle>
          <a:p>
            <a:fld id="{3C962D33-0BCB-40BB-80B5-F7D812CDE784}" type="slidenum">
              <a:rPr lang="en-US" smtClean="0"/>
              <a:pPr/>
              <a:t>‹#›</a:t>
            </a:fld>
            <a:endParaRPr lang="en-US" dirty="0"/>
          </a:p>
        </p:txBody>
      </p:sp>
      <p:pic>
        <p:nvPicPr>
          <p:cNvPr id="21" name="Picture 2"/>
          <p:cNvPicPr>
            <a:picLocks noChangeAspect="1" noChangeArrowheads="1"/>
          </p:cNvPicPr>
          <p:nvPr userDrawn="1"/>
        </p:nvPicPr>
        <p:blipFill>
          <a:blip r:embed="rId2" cstate="print"/>
          <a:srcRect/>
          <a:stretch>
            <a:fillRect/>
          </a:stretch>
        </p:blipFill>
        <p:spPr bwMode="auto">
          <a:xfrm>
            <a:off x="10512213" y="325123"/>
            <a:ext cx="2194560" cy="1520085"/>
          </a:xfrm>
          <a:prstGeom prst="rect">
            <a:avLst/>
          </a:prstGeom>
          <a:noFill/>
          <a:ln w="9525">
            <a:noFill/>
            <a:miter lim="800000"/>
            <a:headEnd/>
            <a:tailEnd/>
          </a:ln>
          <a:effectLst>
            <a:outerShdw blurRad="50800" dist="50800" dir="5400000" algn="ctr" rotWithShape="0">
              <a:srgbClr val="000000">
                <a:alpha val="48000"/>
              </a:srgbClr>
            </a:outerShdw>
          </a:effectLst>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Friday, November 4, 2011</a:t>
            </a:r>
            <a:endParaRPr lang="en-US"/>
          </a:p>
        </p:txBody>
      </p:sp>
      <p:sp>
        <p:nvSpPr>
          <p:cNvPr id="4" name="Footer Placeholder 3"/>
          <p:cNvSpPr>
            <a:spLocks noGrp="1"/>
          </p:cNvSpPr>
          <p:nvPr>
            <p:ph type="ftr" sz="quarter" idx="11"/>
          </p:nvPr>
        </p:nvSpPr>
        <p:spPr/>
        <p:txBody>
          <a:bodyPr/>
          <a:lstStyle>
            <a:lvl1pPr>
              <a:defRPr/>
            </a:lvl1pPr>
          </a:lstStyle>
          <a:p>
            <a:r>
              <a:rPr lang="en-CA" smtClean="0"/>
              <a:t>Multi-purpose Postsecondary Course Eval. Problems</a:t>
            </a:r>
            <a:endParaRPr lang="en-US"/>
          </a:p>
        </p:txBody>
      </p:sp>
      <p:sp>
        <p:nvSpPr>
          <p:cNvPr id="5" name="Slide Number Placeholder 4"/>
          <p:cNvSpPr>
            <a:spLocks noGrp="1"/>
          </p:cNvSpPr>
          <p:nvPr>
            <p:ph type="sldNum" sz="quarter" idx="12"/>
          </p:nvPr>
        </p:nvSpPr>
        <p:spPr>
          <a:xfrm>
            <a:off x="6177280" y="1474330"/>
            <a:ext cx="650240" cy="627662"/>
          </a:xfrm>
        </p:spPr>
        <p:txBody>
          <a:bodyPr/>
          <a:lstStyle>
            <a:lvl1pPr>
              <a:defRPr/>
            </a:lvl1pPr>
          </a:lstStyle>
          <a:p>
            <a:fld id="{1EFBC256-D30B-4CB2-B0EF-598C35B837E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9536853"/>
            <a:ext cx="13004800" cy="216747"/>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3" name="Rectangle 2"/>
          <p:cNvSpPr>
            <a:spLocks noChangeArrowheads="1"/>
          </p:cNvSpPr>
          <p:nvPr/>
        </p:nvSpPr>
        <p:spPr bwMode="white">
          <a:xfrm>
            <a:off x="0" y="2"/>
            <a:ext cx="13004800" cy="221262"/>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4" name="Rectangle 3"/>
          <p:cNvSpPr>
            <a:spLocks noChangeArrowheads="1"/>
          </p:cNvSpPr>
          <p:nvPr/>
        </p:nvSpPr>
        <p:spPr bwMode="white">
          <a:xfrm>
            <a:off x="12788053" y="0"/>
            <a:ext cx="216747" cy="9753600"/>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5" name="Rectangle 4"/>
          <p:cNvSpPr>
            <a:spLocks noChangeArrowheads="1"/>
          </p:cNvSpPr>
          <p:nvPr/>
        </p:nvSpPr>
        <p:spPr bwMode="white">
          <a:xfrm>
            <a:off x="0" y="0"/>
            <a:ext cx="216747" cy="9753600"/>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6" name="Rectangle 5"/>
          <p:cNvSpPr>
            <a:spLocks noChangeArrowheads="1"/>
          </p:cNvSpPr>
          <p:nvPr/>
        </p:nvSpPr>
        <p:spPr bwMode="auto">
          <a:xfrm>
            <a:off x="207715" y="9089816"/>
            <a:ext cx="12562276" cy="440267"/>
          </a:xfrm>
          <a:prstGeom prst="rect">
            <a:avLst/>
          </a:prstGeom>
          <a:solidFill>
            <a:schemeClr val="accent3"/>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7" name="Rectangle 6"/>
          <p:cNvSpPr>
            <a:spLocks noChangeArrowheads="1"/>
          </p:cNvSpPr>
          <p:nvPr/>
        </p:nvSpPr>
        <p:spPr bwMode="auto">
          <a:xfrm>
            <a:off x="216746" y="225778"/>
            <a:ext cx="12562276" cy="9311076"/>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r>
              <a:rPr lang="en-US" smtClean="0"/>
              <a:t>Friday, November 4, 2011</a:t>
            </a:r>
            <a:endParaRPr lang="en-US"/>
          </a:p>
        </p:txBody>
      </p:sp>
      <p:sp>
        <p:nvSpPr>
          <p:cNvPr id="9" name="Footer Placeholder 2"/>
          <p:cNvSpPr>
            <a:spLocks noGrp="1"/>
          </p:cNvSpPr>
          <p:nvPr>
            <p:ph type="ftr" sz="quarter" idx="11"/>
          </p:nvPr>
        </p:nvSpPr>
        <p:spPr/>
        <p:txBody>
          <a:bodyPr/>
          <a:lstStyle>
            <a:lvl1pPr>
              <a:defRPr/>
            </a:lvl1pPr>
          </a:lstStyle>
          <a:p>
            <a:r>
              <a:rPr lang="en-CA" smtClean="0"/>
              <a:t>Multi-purpose Postsecondary Course Eval. Problems</a:t>
            </a:r>
            <a:endParaRPr lang="en-US"/>
          </a:p>
        </p:txBody>
      </p:sp>
      <p:sp>
        <p:nvSpPr>
          <p:cNvPr id="10" name="Slide Number Placeholder 3"/>
          <p:cNvSpPr>
            <a:spLocks noGrp="1"/>
          </p:cNvSpPr>
          <p:nvPr>
            <p:ph type="sldNum" sz="quarter" idx="12"/>
          </p:nvPr>
        </p:nvSpPr>
        <p:spPr>
          <a:xfrm>
            <a:off x="6068908" y="8994987"/>
            <a:ext cx="866987" cy="627662"/>
          </a:xfrm>
        </p:spPr>
        <p:txBody>
          <a:bodyPr/>
          <a:lstStyle>
            <a:lvl1pPr>
              <a:defRPr smtClean="0">
                <a:solidFill>
                  <a:srgbClr val="FFFFFF"/>
                </a:solidFill>
              </a:defRPr>
            </a:lvl1pPr>
          </a:lstStyle>
          <a:p>
            <a:fld id="{E95D444C-0B86-4CD4-B3DD-4F6B646E54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216746" y="216747"/>
            <a:ext cx="12562276" cy="433493"/>
          </a:xfrm>
          <a:prstGeom prst="rect">
            <a:avLst/>
          </a:prstGeom>
          <a:solidFill>
            <a:schemeClr val="accent3"/>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6" name="Rectangle 5"/>
          <p:cNvSpPr>
            <a:spLocks noChangeArrowheads="1"/>
          </p:cNvSpPr>
          <p:nvPr/>
        </p:nvSpPr>
        <p:spPr bwMode="white">
          <a:xfrm>
            <a:off x="0" y="9536853"/>
            <a:ext cx="13004800" cy="216747"/>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7" name="Rectangle 6"/>
          <p:cNvSpPr>
            <a:spLocks noChangeArrowheads="1"/>
          </p:cNvSpPr>
          <p:nvPr/>
        </p:nvSpPr>
        <p:spPr bwMode="white">
          <a:xfrm>
            <a:off x="12788053" y="0"/>
            <a:ext cx="216747" cy="9753600"/>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8" name="Rectangle 7"/>
          <p:cNvSpPr>
            <a:spLocks noChangeArrowheads="1"/>
          </p:cNvSpPr>
          <p:nvPr/>
        </p:nvSpPr>
        <p:spPr bwMode="white">
          <a:xfrm>
            <a:off x="0" y="2"/>
            <a:ext cx="13004800" cy="169334"/>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9" name="Rectangle 8"/>
          <p:cNvSpPr>
            <a:spLocks noChangeArrowheads="1"/>
          </p:cNvSpPr>
          <p:nvPr/>
        </p:nvSpPr>
        <p:spPr bwMode="white">
          <a:xfrm>
            <a:off x="0" y="0"/>
            <a:ext cx="216747" cy="9753600"/>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0" name="Rectangle 9"/>
          <p:cNvSpPr/>
          <p:nvPr/>
        </p:nvSpPr>
        <p:spPr>
          <a:xfrm>
            <a:off x="216747" y="866988"/>
            <a:ext cx="3901440" cy="8344747"/>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30039" tIns="65020" rIns="130039" bIns="65020" anchor="ctr"/>
          <a:lstStyle/>
          <a:p>
            <a:pPr algn="ctr" fontAlgn="auto">
              <a:spcBef>
                <a:spcPts val="0"/>
              </a:spcBef>
              <a:spcAft>
                <a:spcPts val="0"/>
              </a:spcAft>
              <a:defRPr/>
            </a:pPr>
            <a:endParaRPr lang="en-US" dirty="0"/>
          </a:p>
        </p:txBody>
      </p:sp>
      <p:sp>
        <p:nvSpPr>
          <p:cNvPr id="11" name="Rectangle 10"/>
          <p:cNvSpPr>
            <a:spLocks noChangeArrowheads="1"/>
          </p:cNvSpPr>
          <p:nvPr/>
        </p:nvSpPr>
        <p:spPr bwMode="auto">
          <a:xfrm>
            <a:off x="216746" y="216746"/>
            <a:ext cx="12562276" cy="9311076"/>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216746" y="758613"/>
            <a:ext cx="12562276"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3" name="Oval 12"/>
          <p:cNvSpPr/>
          <p:nvPr/>
        </p:nvSpPr>
        <p:spPr>
          <a:xfrm>
            <a:off x="1842348" y="325120"/>
            <a:ext cx="866987" cy="866987"/>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30039" tIns="65020" rIns="130039" bIns="65020" anchor="ctr"/>
          <a:lstStyle/>
          <a:p>
            <a:pPr algn="ctr" fontAlgn="auto">
              <a:spcBef>
                <a:spcPts val="0"/>
              </a:spcBef>
              <a:spcAft>
                <a:spcPts val="0"/>
              </a:spcAft>
              <a:defRPr/>
            </a:pPr>
            <a:endParaRPr lang="en-US" dirty="0"/>
          </a:p>
        </p:txBody>
      </p:sp>
      <p:sp>
        <p:nvSpPr>
          <p:cNvPr id="14" name="Oval 13"/>
          <p:cNvSpPr/>
          <p:nvPr/>
        </p:nvSpPr>
        <p:spPr>
          <a:xfrm>
            <a:off x="1977815" y="460587"/>
            <a:ext cx="596053" cy="596053"/>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130039" tIns="65020" rIns="130039" bIns="65020" anchor="ctr"/>
          <a:lstStyle/>
          <a:p>
            <a:pPr algn="ctr" fontAlgn="auto">
              <a:spcBef>
                <a:spcPts val="0"/>
              </a:spcBef>
              <a:spcAft>
                <a:spcPts val="0"/>
              </a:spcAft>
              <a:defRPr/>
            </a:pPr>
            <a:endParaRPr lang="en-US" dirty="0"/>
          </a:p>
        </p:txBody>
      </p:sp>
      <p:sp>
        <p:nvSpPr>
          <p:cNvPr id="15" name="Rectangle 14"/>
          <p:cNvSpPr>
            <a:spLocks noChangeArrowheads="1"/>
          </p:cNvSpPr>
          <p:nvPr/>
        </p:nvSpPr>
        <p:spPr bwMode="auto">
          <a:xfrm>
            <a:off x="212231" y="9085300"/>
            <a:ext cx="12562276" cy="440267"/>
          </a:xfrm>
          <a:prstGeom prst="rect">
            <a:avLst/>
          </a:prstGeom>
          <a:solidFill>
            <a:schemeClr val="accent3"/>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541867" y="1300480"/>
            <a:ext cx="3359573" cy="1408853"/>
          </a:xfrm>
        </p:spPr>
        <p:txBody>
          <a:bodyPr>
            <a:noAutofit/>
          </a:bodyPr>
          <a:lstStyle>
            <a:lvl1pPr algn="l">
              <a:buNone/>
              <a:defRPr sz="31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541867" y="2817709"/>
            <a:ext cx="3359573" cy="5895058"/>
          </a:xfrm>
        </p:spPr>
        <p:txBody>
          <a:bodyPr/>
          <a:lstStyle>
            <a:lvl1pPr marL="0" indent="0">
              <a:spcAft>
                <a:spcPts val="1422"/>
              </a:spcAft>
              <a:buNone/>
              <a:defRPr sz="2300">
                <a:solidFill>
                  <a:srgbClr val="FFFFFF"/>
                </a:solidFill>
              </a:defRPr>
            </a:lvl1pPr>
            <a:lvl2pPr>
              <a:buNone/>
              <a:defRPr sz="1700"/>
            </a:lvl2pPr>
            <a:lvl3pPr>
              <a:buNone/>
              <a:defRPr sz="1400"/>
            </a:lvl3pPr>
            <a:lvl4pPr>
              <a:buNone/>
              <a:defRPr sz="1300"/>
            </a:lvl4pPr>
            <a:lvl5pPr>
              <a:buNone/>
              <a:defRPr sz="1300"/>
            </a:lvl5pPr>
          </a:lstStyle>
          <a:p>
            <a:pPr lvl="0"/>
            <a:r>
              <a:rPr lang="en-US" smtClean="0"/>
              <a:t>Click to edit Master text styles</a:t>
            </a:r>
          </a:p>
        </p:txBody>
      </p:sp>
      <p:sp>
        <p:nvSpPr>
          <p:cNvPr id="20" name="Content Placeholder 19"/>
          <p:cNvSpPr>
            <a:spLocks noGrp="1"/>
          </p:cNvSpPr>
          <p:nvPr>
            <p:ph sz="quarter" idx="1"/>
          </p:nvPr>
        </p:nvSpPr>
        <p:spPr>
          <a:xfrm>
            <a:off x="4443308" y="975360"/>
            <a:ext cx="8019627" cy="76945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950720" y="444785"/>
            <a:ext cx="650240" cy="627662"/>
          </a:xfrm>
        </p:spPr>
        <p:txBody>
          <a:bodyPr/>
          <a:lstStyle>
            <a:lvl1pPr>
              <a:defRPr smtClean="0">
                <a:solidFill>
                  <a:schemeClr val="accent3">
                    <a:shade val="75000"/>
                  </a:schemeClr>
                </a:solidFill>
              </a:defRPr>
            </a:lvl1pPr>
          </a:lstStyle>
          <a:p>
            <a:fld id="{FA86BD2C-C149-4992-82D4-8083101E6EA8}" type="slidenum">
              <a:rPr lang="en-US" smtClean="0"/>
              <a:pPr/>
              <a:t>‹#›</a:t>
            </a:fld>
            <a:endParaRPr lang="en-US"/>
          </a:p>
        </p:txBody>
      </p:sp>
      <p:sp>
        <p:nvSpPr>
          <p:cNvPr id="17" name="Date Placeholder 4"/>
          <p:cNvSpPr>
            <a:spLocks noGrp="1"/>
          </p:cNvSpPr>
          <p:nvPr>
            <p:ph type="dt" sz="half" idx="11"/>
          </p:nvPr>
        </p:nvSpPr>
        <p:spPr/>
        <p:txBody>
          <a:bodyPr/>
          <a:lstStyle>
            <a:lvl1pPr>
              <a:defRPr/>
            </a:lvl1pPr>
          </a:lstStyle>
          <a:p>
            <a:r>
              <a:rPr lang="en-US" smtClean="0"/>
              <a:t>Friday, November 4, 2011</a:t>
            </a:r>
            <a:endParaRPr lang="en-US"/>
          </a:p>
        </p:txBody>
      </p:sp>
      <p:sp>
        <p:nvSpPr>
          <p:cNvPr id="18" name="Footer Placeholder 5"/>
          <p:cNvSpPr>
            <a:spLocks noGrp="1"/>
          </p:cNvSpPr>
          <p:nvPr>
            <p:ph type="ftr" sz="quarter" idx="12"/>
          </p:nvPr>
        </p:nvSpPr>
        <p:spPr>
          <a:xfrm>
            <a:off x="428980" y="9116909"/>
            <a:ext cx="4811325" cy="521547"/>
          </a:xfrm>
        </p:spPr>
        <p:txBody>
          <a:bodyPr/>
          <a:lstStyle>
            <a:lvl1pPr>
              <a:defRPr/>
            </a:lvl1pPr>
          </a:lstStyle>
          <a:p>
            <a:r>
              <a:rPr lang="en-CA" smtClean="0"/>
              <a:t>Multi-purpose Postsecondary Course Eval. Problems</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216746" y="758613"/>
            <a:ext cx="12562276"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6" name="Rectangle 5"/>
          <p:cNvSpPr>
            <a:spLocks noChangeArrowheads="1"/>
          </p:cNvSpPr>
          <p:nvPr/>
        </p:nvSpPr>
        <p:spPr bwMode="white">
          <a:xfrm>
            <a:off x="0" y="9536853"/>
            <a:ext cx="13004800" cy="216747"/>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7" name="Rectangle 6"/>
          <p:cNvSpPr>
            <a:spLocks noChangeArrowheads="1"/>
          </p:cNvSpPr>
          <p:nvPr/>
        </p:nvSpPr>
        <p:spPr bwMode="white">
          <a:xfrm>
            <a:off x="12788053" y="0"/>
            <a:ext cx="216747" cy="9753600"/>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8" name="Rectangle 7"/>
          <p:cNvSpPr>
            <a:spLocks noChangeArrowheads="1"/>
          </p:cNvSpPr>
          <p:nvPr/>
        </p:nvSpPr>
        <p:spPr bwMode="white">
          <a:xfrm>
            <a:off x="0" y="0"/>
            <a:ext cx="13004800" cy="216747"/>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9" name="Rectangle 8"/>
          <p:cNvSpPr>
            <a:spLocks noChangeArrowheads="1"/>
          </p:cNvSpPr>
          <p:nvPr/>
        </p:nvSpPr>
        <p:spPr bwMode="white">
          <a:xfrm>
            <a:off x="0" y="0"/>
            <a:ext cx="216747" cy="9753600"/>
          </a:xfrm>
          <a:prstGeom prst="rect">
            <a:avLst/>
          </a:prstGeom>
          <a:solidFill>
            <a:srgbClr val="FFFFFF"/>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0" name="Rectangle 9"/>
          <p:cNvSpPr>
            <a:spLocks noChangeArrowheads="1"/>
          </p:cNvSpPr>
          <p:nvPr/>
        </p:nvSpPr>
        <p:spPr bwMode="auto">
          <a:xfrm>
            <a:off x="216746" y="216747"/>
            <a:ext cx="12562276" cy="428978"/>
          </a:xfrm>
          <a:prstGeom prst="rect">
            <a:avLst/>
          </a:prstGeom>
          <a:solidFill>
            <a:schemeClr val="accent3"/>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1" name="Rectangle 10"/>
          <p:cNvSpPr/>
          <p:nvPr/>
        </p:nvSpPr>
        <p:spPr>
          <a:xfrm>
            <a:off x="216747" y="866988"/>
            <a:ext cx="3901440" cy="8344747"/>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30039" tIns="65020" rIns="130039" bIns="65020" anchor="ctr"/>
          <a:lstStyle/>
          <a:p>
            <a:pPr algn="ctr" fontAlgn="auto">
              <a:spcBef>
                <a:spcPts val="0"/>
              </a:spcBef>
              <a:spcAft>
                <a:spcPts val="0"/>
              </a:spcAft>
              <a:defRPr/>
            </a:pPr>
            <a:endParaRPr lang="en-US" dirty="0"/>
          </a:p>
        </p:txBody>
      </p:sp>
      <p:sp>
        <p:nvSpPr>
          <p:cNvPr id="12" name="Rectangle 11"/>
          <p:cNvSpPr>
            <a:spLocks noChangeArrowheads="1"/>
          </p:cNvSpPr>
          <p:nvPr/>
        </p:nvSpPr>
        <p:spPr bwMode="auto">
          <a:xfrm>
            <a:off x="216746" y="221262"/>
            <a:ext cx="12562276" cy="9311076"/>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13" name="Oval 12"/>
          <p:cNvSpPr/>
          <p:nvPr/>
        </p:nvSpPr>
        <p:spPr>
          <a:xfrm>
            <a:off x="1842348" y="325120"/>
            <a:ext cx="866987" cy="866987"/>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30039" tIns="65020" rIns="130039" bIns="65020" anchor="ctr"/>
          <a:lstStyle/>
          <a:p>
            <a:pPr algn="ctr" fontAlgn="auto">
              <a:spcBef>
                <a:spcPts val="0"/>
              </a:spcBef>
              <a:spcAft>
                <a:spcPts val="0"/>
              </a:spcAft>
              <a:defRPr/>
            </a:pPr>
            <a:endParaRPr lang="en-US" dirty="0"/>
          </a:p>
        </p:txBody>
      </p:sp>
      <p:sp>
        <p:nvSpPr>
          <p:cNvPr id="14" name="Oval 13"/>
          <p:cNvSpPr/>
          <p:nvPr/>
        </p:nvSpPr>
        <p:spPr>
          <a:xfrm>
            <a:off x="1977815" y="460587"/>
            <a:ext cx="596053" cy="596053"/>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130039" tIns="65020" rIns="130039" bIns="65020" anchor="ctr"/>
          <a:lstStyle/>
          <a:p>
            <a:pPr algn="ctr" fontAlgn="auto">
              <a:spcBef>
                <a:spcPts val="0"/>
              </a:spcBef>
              <a:spcAft>
                <a:spcPts val="0"/>
              </a:spcAft>
              <a:defRPr/>
            </a:pPr>
            <a:endParaRPr lang="en-US" dirty="0"/>
          </a:p>
        </p:txBody>
      </p:sp>
      <p:sp>
        <p:nvSpPr>
          <p:cNvPr id="15" name="Rectangle 14"/>
          <p:cNvSpPr>
            <a:spLocks noChangeArrowheads="1"/>
          </p:cNvSpPr>
          <p:nvPr/>
        </p:nvSpPr>
        <p:spPr bwMode="auto">
          <a:xfrm>
            <a:off x="212231" y="9085300"/>
            <a:ext cx="12562276" cy="440267"/>
          </a:xfrm>
          <a:prstGeom prst="rect">
            <a:avLst/>
          </a:prstGeom>
          <a:solidFill>
            <a:schemeClr val="accent3"/>
          </a:solidFill>
          <a:ln w="9525" cap="flat" cmpd="sng" algn="ctr">
            <a:noFill/>
            <a:prstDash val="solid"/>
            <a:miter lim="800000"/>
            <a:headEnd type="none" w="med" len="med"/>
            <a:tailEnd type="none" w="med" len="med"/>
          </a:ln>
          <a:effectLst/>
        </p:spPr>
        <p:txBody>
          <a:bodyPr wrap="none" lIns="130039" tIns="65020" rIns="130039" bIns="65020" anchor="ct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4267200" y="7152640"/>
            <a:ext cx="8344747" cy="1733973"/>
          </a:xfrm>
        </p:spPr>
        <p:txBody>
          <a:bodyPr anchor="t">
            <a:noAutofit/>
          </a:bodyPr>
          <a:lstStyle>
            <a:lvl1pPr algn="l">
              <a:buNone/>
              <a:defRPr sz="3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267200" y="866988"/>
            <a:ext cx="8344747" cy="6068907"/>
          </a:xfrm>
        </p:spPr>
        <p:txBody>
          <a:bodyPr>
            <a:normAutofit/>
          </a:bodyPr>
          <a:lstStyle>
            <a:lvl1pPr marL="0" indent="0">
              <a:buNone/>
              <a:defRPr sz="46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41868" y="1408853"/>
            <a:ext cx="3467947" cy="7477760"/>
          </a:xfrm>
        </p:spPr>
        <p:txBody>
          <a:bodyPr/>
          <a:lstStyle>
            <a:lvl1pPr marL="0" indent="0">
              <a:spcAft>
                <a:spcPts val="1422"/>
              </a:spcAft>
              <a:buFontTx/>
              <a:buNone/>
              <a:defRPr sz="2300">
                <a:solidFill>
                  <a:srgbClr val="FFFFFF"/>
                </a:solidFill>
              </a:defRPr>
            </a:lvl1pPr>
            <a:lvl2pPr>
              <a:defRPr sz="1700"/>
            </a:lvl2pPr>
            <a:lvl3pPr>
              <a:defRPr sz="1400"/>
            </a:lvl3pPr>
            <a:lvl4pPr>
              <a:defRPr sz="1300"/>
            </a:lvl4pPr>
            <a:lvl5pPr>
              <a:defRPr sz="1300"/>
            </a:lvl5pPr>
          </a:lstStyle>
          <a:p>
            <a:pPr lvl="0"/>
            <a:r>
              <a:rPr lang="en-US" smtClean="0"/>
              <a:t>Click to edit Master text styles</a:t>
            </a:r>
          </a:p>
        </p:txBody>
      </p:sp>
      <p:sp>
        <p:nvSpPr>
          <p:cNvPr id="16" name="Slide Number Placeholder 6"/>
          <p:cNvSpPr>
            <a:spLocks noGrp="1"/>
          </p:cNvSpPr>
          <p:nvPr>
            <p:ph type="sldNum" sz="quarter" idx="10"/>
          </p:nvPr>
        </p:nvSpPr>
        <p:spPr>
          <a:xfrm>
            <a:off x="1950720" y="444785"/>
            <a:ext cx="650240" cy="627662"/>
          </a:xfrm>
        </p:spPr>
        <p:txBody>
          <a:bodyPr/>
          <a:lstStyle>
            <a:lvl1pPr>
              <a:defRPr/>
            </a:lvl1pPr>
          </a:lstStyle>
          <a:p>
            <a:fld id="{3C962D33-0BCB-40BB-80B5-F7D812CDE784}" type="slidenum">
              <a:rPr lang="en-US" smtClean="0"/>
              <a:pPr/>
              <a:t>‹#›</a:t>
            </a:fld>
            <a:endParaRPr lang="en-US" dirty="0"/>
          </a:p>
        </p:txBody>
      </p:sp>
      <p:sp>
        <p:nvSpPr>
          <p:cNvPr id="17" name="Date Placeholder 4"/>
          <p:cNvSpPr>
            <a:spLocks noGrp="1"/>
          </p:cNvSpPr>
          <p:nvPr>
            <p:ph type="dt" sz="half" idx="11"/>
          </p:nvPr>
        </p:nvSpPr>
        <p:spPr>
          <a:xfrm>
            <a:off x="8231858" y="9110136"/>
            <a:ext cx="4330418" cy="519289"/>
          </a:xfrm>
        </p:spPr>
        <p:txBody>
          <a:bodyPr/>
          <a:lstStyle>
            <a:lvl1pPr>
              <a:defRPr/>
            </a:lvl1pPr>
          </a:lstStyle>
          <a:p>
            <a:r>
              <a:rPr lang="en-US" smtClean="0"/>
              <a:t>Friday, November 4, 2011</a:t>
            </a:r>
            <a:endParaRPr lang="en-US"/>
          </a:p>
        </p:txBody>
      </p:sp>
      <p:sp>
        <p:nvSpPr>
          <p:cNvPr id="18" name="Footer Placeholder 5"/>
          <p:cNvSpPr>
            <a:spLocks noGrp="1"/>
          </p:cNvSpPr>
          <p:nvPr>
            <p:ph type="ftr" sz="quarter" idx="12"/>
          </p:nvPr>
        </p:nvSpPr>
        <p:spPr>
          <a:xfrm>
            <a:off x="428980" y="9116909"/>
            <a:ext cx="5098062" cy="521547"/>
          </a:xfrm>
        </p:spPr>
        <p:txBody>
          <a:bodyPr/>
          <a:lstStyle>
            <a:lvl1pPr>
              <a:defRPr/>
            </a:lvl1pPr>
          </a:lstStyle>
          <a:p>
            <a:r>
              <a:rPr lang="en-CA" smtClean="0"/>
              <a:t>Multi-purpose Postsecondary Course Eval. Problems</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9536853"/>
            <a:ext cx="13004800" cy="216747"/>
          </a:xfrm>
          <a:prstGeom prst="rect">
            <a:avLst/>
          </a:prstGeom>
          <a:solidFill>
            <a:srgbClr val="FFFFFF"/>
          </a:solidFill>
          <a:ln w="9525" cap="flat" cmpd="sng" algn="ctr">
            <a:noFill/>
            <a:prstDash val="solid"/>
            <a:miter lim="800000"/>
            <a:headEnd type="none" w="med" len="med"/>
            <a:tailEnd type="none" w="med" len="med"/>
          </a:ln>
          <a:effectLst/>
        </p:spPr>
        <p:txBody>
          <a:bodyPr wrap="none" lIns="130046" tIns="65023" rIns="130046" bIns="65023"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1"/>
            <a:ext cx="13004800" cy="1982329"/>
          </a:xfrm>
          <a:prstGeom prst="rect">
            <a:avLst/>
          </a:prstGeom>
          <a:solidFill>
            <a:srgbClr val="FFFFFF"/>
          </a:solidFill>
          <a:ln w="9525" cap="flat" cmpd="sng" algn="ctr">
            <a:noFill/>
            <a:prstDash val="solid"/>
            <a:miter lim="800000"/>
            <a:headEnd type="none" w="med" len="med"/>
            <a:tailEnd type="none" w="med" len="med"/>
          </a:ln>
          <a:effectLst/>
        </p:spPr>
        <p:txBody>
          <a:bodyPr wrap="none" lIns="130046" tIns="65023" rIns="130046" bIns="65023"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216747" cy="9753600"/>
          </a:xfrm>
          <a:prstGeom prst="rect">
            <a:avLst/>
          </a:prstGeom>
          <a:solidFill>
            <a:srgbClr val="FFFFFF"/>
          </a:solidFill>
          <a:ln w="9525" cap="flat" cmpd="sng" algn="ctr">
            <a:noFill/>
            <a:prstDash val="solid"/>
            <a:miter lim="800000"/>
            <a:headEnd type="none" w="med" len="med"/>
            <a:tailEnd type="none" w="med" len="med"/>
          </a:ln>
          <a:effectLst/>
        </p:spPr>
        <p:txBody>
          <a:bodyPr wrap="none" lIns="130046" tIns="65023" rIns="130046" bIns="65023"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12788053" y="0"/>
            <a:ext cx="216747" cy="9753600"/>
          </a:xfrm>
          <a:prstGeom prst="rect">
            <a:avLst/>
          </a:prstGeom>
          <a:solidFill>
            <a:srgbClr val="FFFFFF"/>
          </a:solidFill>
          <a:ln w="9525" cap="flat" cmpd="sng" algn="ctr">
            <a:noFill/>
            <a:prstDash val="solid"/>
            <a:miter lim="800000"/>
            <a:headEnd type="none" w="med" len="med"/>
            <a:tailEnd type="none" w="med" len="med"/>
          </a:ln>
          <a:effectLst/>
        </p:spPr>
        <p:txBody>
          <a:bodyPr wrap="none" lIns="130046" tIns="65023" rIns="130046" bIns="65023"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212231" y="9085299"/>
            <a:ext cx="12562276" cy="440267"/>
          </a:xfrm>
          <a:prstGeom prst="rect">
            <a:avLst/>
          </a:prstGeom>
          <a:solidFill>
            <a:schemeClr val="accent3"/>
          </a:solidFill>
          <a:ln w="9525" cap="flat" cmpd="sng" algn="ctr">
            <a:noFill/>
            <a:prstDash val="solid"/>
            <a:miter lim="800000"/>
            <a:headEnd type="none" w="med" len="med"/>
            <a:tailEnd type="none" w="med" len="med"/>
          </a:ln>
          <a:effectLst/>
        </p:spPr>
        <p:txBody>
          <a:bodyPr wrap="none" lIns="130046" tIns="65023" rIns="130046" bIns="65023"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8236374" y="9110135"/>
            <a:ext cx="4330418" cy="519289"/>
          </a:xfrm>
          <a:prstGeom prst="rect">
            <a:avLst/>
          </a:prstGeom>
        </p:spPr>
        <p:txBody>
          <a:bodyPr vert="horz" lIns="130046" tIns="65023" rIns="130046" bIns="65023"/>
          <a:lstStyle>
            <a:lvl1pPr algn="r" eaLnBrk="1" fontAlgn="auto" latinLnBrk="0" hangingPunct="1">
              <a:spcBef>
                <a:spcPts val="0"/>
              </a:spcBef>
              <a:spcAft>
                <a:spcPts val="0"/>
              </a:spcAft>
              <a:defRPr kumimoji="0" sz="2000" smtClean="0">
                <a:solidFill>
                  <a:srgbClr val="FFFFFF"/>
                </a:solidFill>
                <a:latin typeface="+mn-lt"/>
              </a:defRPr>
            </a:lvl1pPr>
          </a:lstStyle>
          <a:p>
            <a:r>
              <a:rPr lang="en-US" smtClean="0"/>
              <a:t>Friday, November 4, 2011</a:t>
            </a:r>
            <a:endParaRPr lang="en-US"/>
          </a:p>
        </p:txBody>
      </p:sp>
      <p:sp>
        <p:nvSpPr>
          <p:cNvPr id="3" name="Footer Placeholder 2"/>
          <p:cNvSpPr>
            <a:spLocks noGrp="1"/>
          </p:cNvSpPr>
          <p:nvPr>
            <p:ph type="ftr" sz="quarter" idx="3"/>
          </p:nvPr>
        </p:nvSpPr>
        <p:spPr>
          <a:xfrm>
            <a:off x="433493" y="9116908"/>
            <a:ext cx="5093547" cy="521547"/>
          </a:xfrm>
          <a:prstGeom prst="rect">
            <a:avLst/>
          </a:prstGeom>
        </p:spPr>
        <p:txBody>
          <a:bodyPr vert="horz" lIns="130046" tIns="65023" rIns="130046" bIns="65023"/>
          <a:lstStyle>
            <a:lvl1pPr algn="l" eaLnBrk="1" fontAlgn="auto" latinLnBrk="0" hangingPunct="1">
              <a:spcBef>
                <a:spcPts val="0"/>
              </a:spcBef>
              <a:spcAft>
                <a:spcPts val="0"/>
              </a:spcAft>
              <a:defRPr kumimoji="0" sz="1700" smtClean="0">
                <a:solidFill>
                  <a:srgbClr val="FFFFFF"/>
                </a:solidFill>
                <a:latin typeface="+mn-lt"/>
              </a:defRPr>
            </a:lvl1pPr>
          </a:lstStyle>
          <a:p>
            <a:r>
              <a:rPr lang="en-CA" smtClean="0"/>
              <a:t>Multi-purpose Postsecondary Course Eval. Problems</a:t>
            </a:r>
            <a:endParaRPr lang="en-US"/>
          </a:p>
        </p:txBody>
      </p:sp>
      <p:sp>
        <p:nvSpPr>
          <p:cNvPr id="8" name="Rectangle 7"/>
          <p:cNvSpPr>
            <a:spLocks noChangeArrowheads="1"/>
          </p:cNvSpPr>
          <p:nvPr/>
        </p:nvSpPr>
        <p:spPr bwMode="auto">
          <a:xfrm>
            <a:off x="216746" y="221262"/>
            <a:ext cx="12562276" cy="9311076"/>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130046" tIns="65023" rIns="130046" bIns="65023"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216746" y="1815253"/>
            <a:ext cx="12562276"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lIns="130046" tIns="65023" rIns="130046" bIns="65023" anchor="ctr"/>
          <a:lstStyle/>
          <a:p>
            <a:pPr fontAlgn="auto">
              <a:spcBef>
                <a:spcPts val="0"/>
              </a:spcBef>
              <a:spcAft>
                <a:spcPts val="0"/>
              </a:spcAft>
              <a:defRPr/>
            </a:pPr>
            <a:endParaRPr lang="en-US">
              <a:latin typeface="+mn-lt"/>
            </a:endParaRPr>
          </a:p>
        </p:txBody>
      </p:sp>
      <p:sp>
        <p:nvSpPr>
          <p:cNvPr id="12" name="Oval 11"/>
          <p:cNvSpPr/>
          <p:nvPr/>
        </p:nvSpPr>
        <p:spPr>
          <a:xfrm>
            <a:off x="6068907" y="1359182"/>
            <a:ext cx="866987" cy="866987"/>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30046" tIns="65023" rIns="130046" bIns="65023" anchor="ctr"/>
          <a:lstStyle/>
          <a:p>
            <a:pPr algn="ctr" fontAlgn="auto">
              <a:spcBef>
                <a:spcPts val="0"/>
              </a:spcBef>
              <a:spcAft>
                <a:spcPts val="0"/>
              </a:spcAft>
              <a:defRPr/>
            </a:pPr>
            <a:endParaRPr lang="en-US"/>
          </a:p>
        </p:txBody>
      </p:sp>
      <p:sp>
        <p:nvSpPr>
          <p:cNvPr id="15" name="Oval 14"/>
          <p:cNvSpPr/>
          <p:nvPr/>
        </p:nvSpPr>
        <p:spPr>
          <a:xfrm>
            <a:off x="6204374" y="1494649"/>
            <a:ext cx="596053" cy="59831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130046" tIns="65023" rIns="130046" bIns="65023"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6177280" y="1478846"/>
            <a:ext cx="650240" cy="627662"/>
          </a:xfrm>
          <a:prstGeom prst="rect">
            <a:avLst/>
          </a:prstGeom>
        </p:spPr>
        <p:txBody>
          <a:bodyPr vert="horz" lIns="65023" tIns="65023" rIns="65023" bIns="65023" anchor="ctr">
            <a:normAutofit/>
          </a:bodyPr>
          <a:lstStyle>
            <a:lvl1pPr algn="ctr" eaLnBrk="1" fontAlgn="auto" latinLnBrk="0" hangingPunct="1">
              <a:spcBef>
                <a:spcPts val="0"/>
              </a:spcBef>
              <a:spcAft>
                <a:spcPts val="0"/>
              </a:spcAft>
              <a:defRPr kumimoji="0" sz="2300" smtClean="0">
                <a:solidFill>
                  <a:schemeClr val="accent3">
                    <a:shade val="75000"/>
                  </a:schemeClr>
                </a:solidFill>
                <a:latin typeface="+mn-lt"/>
              </a:defRPr>
            </a:lvl1pPr>
          </a:lstStyle>
          <a:p>
            <a:fld id="{3C962D33-0BCB-40BB-80B5-F7D812CDE784}" type="slidenum">
              <a:rPr lang="en-US" smtClean="0"/>
              <a:pPr/>
              <a:t>‹#›</a:t>
            </a:fld>
            <a:endParaRPr lang="en-US" dirty="0"/>
          </a:p>
        </p:txBody>
      </p:sp>
      <p:sp>
        <p:nvSpPr>
          <p:cNvPr id="1038" name="Title Placeholder 21"/>
          <p:cNvSpPr>
            <a:spLocks noGrp="1"/>
          </p:cNvSpPr>
          <p:nvPr>
            <p:ph type="title"/>
          </p:nvPr>
        </p:nvSpPr>
        <p:spPr bwMode="auto">
          <a:xfrm>
            <a:off x="428978" y="325121"/>
            <a:ext cx="12137813" cy="1079218"/>
          </a:xfrm>
          <a:prstGeom prst="rect">
            <a:avLst/>
          </a:prstGeom>
          <a:noFill/>
          <a:ln w="9525">
            <a:noFill/>
            <a:miter lim="800000"/>
            <a:headEnd/>
            <a:tailEnd/>
          </a:ln>
        </p:spPr>
        <p:txBody>
          <a:bodyPr vert="horz" wrap="square" lIns="130046" tIns="65023" rIns="130046" bIns="65023"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428978" y="2167467"/>
            <a:ext cx="12137813" cy="6540783"/>
          </a:xfrm>
          <a:prstGeom prst="rect">
            <a:avLst/>
          </a:prstGeom>
          <a:noFill/>
          <a:ln w="9525">
            <a:noFill/>
            <a:miter lim="800000"/>
            <a:headEnd/>
            <a:tailEnd/>
          </a:ln>
        </p:spPr>
        <p:txBody>
          <a:bodyPr vert="horz" wrap="square" lIns="130046" tIns="65023" rIns="130046" bIns="650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p:txStyles>
    <p:titleStyle>
      <a:lvl1pPr algn="ctr" rtl="0" eaLnBrk="1" fontAlgn="base" hangingPunct="1">
        <a:spcBef>
          <a:spcPct val="0"/>
        </a:spcBef>
        <a:spcAft>
          <a:spcPct val="0"/>
        </a:spcAft>
        <a:defRPr sz="4700" kern="1200">
          <a:solidFill>
            <a:srgbClr val="164C6C"/>
          </a:solidFill>
          <a:latin typeface="+mj-lt"/>
          <a:ea typeface="+mj-ea"/>
          <a:cs typeface="+mj-cs"/>
        </a:defRPr>
      </a:lvl1pPr>
      <a:lvl2pPr algn="ctr" rtl="0" eaLnBrk="1" fontAlgn="base" hangingPunct="1">
        <a:spcBef>
          <a:spcPct val="0"/>
        </a:spcBef>
        <a:spcAft>
          <a:spcPct val="0"/>
        </a:spcAft>
        <a:defRPr sz="4700">
          <a:solidFill>
            <a:srgbClr val="164C6C"/>
          </a:solidFill>
          <a:latin typeface="Georgia" pitchFamily="18" charset="0"/>
        </a:defRPr>
      </a:lvl2pPr>
      <a:lvl3pPr algn="ctr" rtl="0" eaLnBrk="1" fontAlgn="base" hangingPunct="1">
        <a:spcBef>
          <a:spcPct val="0"/>
        </a:spcBef>
        <a:spcAft>
          <a:spcPct val="0"/>
        </a:spcAft>
        <a:defRPr sz="4700">
          <a:solidFill>
            <a:srgbClr val="164C6C"/>
          </a:solidFill>
          <a:latin typeface="Georgia" pitchFamily="18" charset="0"/>
        </a:defRPr>
      </a:lvl3pPr>
      <a:lvl4pPr algn="ctr" rtl="0" eaLnBrk="1" fontAlgn="base" hangingPunct="1">
        <a:spcBef>
          <a:spcPct val="0"/>
        </a:spcBef>
        <a:spcAft>
          <a:spcPct val="0"/>
        </a:spcAft>
        <a:defRPr sz="4700">
          <a:solidFill>
            <a:srgbClr val="164C6C"/>
          </a:solidFill>
          <a:latin typeface="Georgia" pitchFamily="18" charset="0"/>
        </a:defRPr>
      </a:lvl4pPr>
      <a:lvl5pPr algn="ctr" rtl="0" eaLnBrk="1" fontAlgn="base" hangingPunct="1">
        <a:spcBef>
          <a:spcPct val="0"/>
        </a:spcBef>
        <a:spcAft>
          <a:spcPct val="0"/>
        </a:spcAft>
        <a:defRPr sz="4700">
          <a:solidFill>
            <a:srgbClr val="164C6C"/>
          </a:solidFill>
          <a:latin typeface="Georgia" pitchFamily="18" charset="0"/>
        </a:defRPr>
      </a:lvl5pPr>
      <a:lvl6pPr marL="650230" algn="ctr" rtl="0" eaLnBrk="1" fontAlgn="base" hangingPunct="1">
        <a:spcBef>
          <a:spcPct val="0"/>
        </a:spcBef>
        <a:spcAft>
          <a:spcPct val="0"/>
        </a:spcAft>
        <a:defRPr sz="4700">
          <a:solidFill>
            <a:srgbClr val="164C6C"/>
          </a:solidFill>
          <a:latin typeface="Georgia" pitchFamily="18" charset="0"/>
        </a:defRPr>
      </a:lvl6pPr>
      <a:lvl7pPr marL="1300460" algn="ctr" rtl="0" eaLnBrk="1" fontAlgn="base" hangingPunct="1">
        <a:spcBef>
          <a:spcPct val="0"/>
        </a:spcBef>
        <a:spcAft>
          <a:spcPct val="0"/>
        </a:spcAft>
        <a:defRPr sz="4700">
          <a:solidFill>
            <a:srgbClr val="164C6C"/>
          </a:solidFill>
          <a:latin typeface="Georgia" pitchFamily="18" charset="0"/>
        </a:defRPr>
      </a:lvl7pPr>
      <a:lvl8pPr marL="1950690" algn="ctr" rtl="0" eaLnBrk="1" fontAlgn="base" hangingPunct="1">
        <a:spcBef>
          <a:spcPct val="0"/>
        </a:spcBef>
        <a:spcAft>
          <a:spcPct val="0"/>
        </a:spcAft>
        <a:defRPr sz="4700">
          <a:solidFill>
            <a:srgbClr val="164C6C"/>
          </a:solidFill>
          <a:latin typeface="Georgia" pitchFamily="18" charset="0"/>
        </a:defRPr>
      </a:lvl8pPr>
      <a:lvl9pPr marL="2600919" algn="ctr" rtl="0" eaLnBrk="1" fontAlgn="base" hangingPunct="1">
        <a:spcBef>
          <a:spcPct val="0"/>
        </a:spcBef>
        <a:spcAft>
          <a:spcPct val="0"/>
        </a:spcAft>
        <a:defRPr sz="4700">
          <a:solidFill>
            <a:srgbClr val="164C6C"/>
          </a:solidFill>
          <a:latin typeface="Georgia" pitchFamily="18" charset="0"/>
        </a:defRPr>
      </a:lvl9pPr>
    </p:titleStyle>
    <p:bodyStyle>
      <a:lvl1pPr marL="388332" indent="-388332" algn="l" rtl="0" eaLnBrk="1" fontAlgn="base" hangingPunct="1">
        <a:spcBef>
          <a:spcPct val="20000"/>
        </a:spcBef>
        <a:spcAft>
          <a:spcPct val="0"/>
        </a:spcAft>
        <a:buClr>
          <a:schemeClr val="accent1"/>
        </a:buClr>
        <a:buSzPct val="85000"/>
        <a:buFont typeface="Wingdings 2" pitchFamily="18" charset="2"/>
        <a:buChar char=""/>
        <a:defRPr sz="3800" kern="1200">
          <a:solidFill>
            <a:schemeClr val="tx1"/>
          </a:solidFill>
          <a:latin typeface="+mn-lt"/>
          <a:ea typeface="+mn-ea"/>
          <a:cs typeface="+mn-cs"/>
        </a:defRPr>
      </a:lvl1pPr>
      <a:lvl2pPr marL="778922" indent="-388332" algn="l" rtl="0" eaLnBrk="1" fontAlgn="base" hangingPunct="1">
        <a:spcBef>
          <a:spcPct val="20000"/>
        </a:spcBef>
        <a:spcAft>
          <a:spcPct val="0"/>
        </a:spcAft>
        <a:buClr>
          <a:schemeClr val="accent2"/>
        </a:buClr>
        <a:buSzPct val="70000"/>
        <a:buFont typeface="Wingdings" pitchFamily="2" charset="2"/>
        <a:buChar char=""/>
        <a:defRPr sz="3100" kern="1200">
          <a:solidFill>
            <a:schemeClr val="tx2"/>
          </a:solidFill>
          <a:latin typeface="+mn-lt"/>
          <a:ea typeface="+mn-ea"/>
          <a:cs typeface="+mn-cs"/>
        </a:defRPr>
      </a:lvl2pPr>
      <a:lvl3pPr marL="1169511" indent="-325115" algn="l" rtl="0" eaLnBrk="1" fontAlgn="base" hangingPunct="1">
        <a:spcBef>
          <a:spcPct val="20000"/>
        </a:spcBef>
        <a:spcAft>
          <a:spcPct val="0"/>
        </a:spcAft>
        <a:buClr>
          <a:srgbClr val="1B587C"/>
        </a:buClr>
        <a:buSzPct val="75000"/>
        <a:buFont typeface="Wingdings 2" pitchFamily="18" charset="2"/>
        <a:buChar char=""/>
        <a:defRPr sz="2800" kern="1200">
          <a:solidFill>
            <a:schemeClr val="tx1"/>
          </a:solidFill>
          <a:latin typeface="+mn-lt"/>
          <a:ea typeface="+mn-ea"/>
          <a:cs typeface="+mn-cs"/>
        </a:defRPr>
      </a:lvl3pPr>
      <a:lvl4pPr marL="1560101" indent="-325115" algn="l" rtl="0" eaLnBrk="1" fontAlgn="base" hangingPunct="1">
        <a:spcBef>
          <a:spcPct val="20000"/>
        </a:spcBef>
        <a:spcAft>
          <a:spcPct val="0"/>
        </a:spcAft>
        <a:buClr>
          <a:srgbClr val="4E8542"/>
        </a:buClr>
        <a:buSzPct val="70000"/>
        <a:buFont typeface="Wingdings" pitchFamily="2" charset="2"/>
        <a:buChar char=""/>
        <a:defRPr sz="2800" kern="1200">
          <a:solidFill>
            <a:schemeClr val="tx2"/>
          </a:solidFill>
          <a:latin typeface="+mn-lt"/>
          <a:ea typeface="+mn-ea"/>
          <a:cs typeface="+mn-cs"/>
        </a:defRPr>
      </a:lvl4pPr>
      <a:lvl5pPr marL="1950690" indent="-325115" algn="l" rtl="0" eaLnBrk="1" fontAlgn="base" hangingPunct="1">
        <a:spcBef>
          <a:spcPct val="20000"/>
        </a:spcBef>
        <a:spcAft>
          <a:spcPct val="0"/>
        </a:spcAft>
        <a:buClr>
          <a:srgbClr val="604878"/>
        </a:buClr>
        <a:buChar char="•"/>
        <a:defRPr kern="1200">
          <a:solidFill>
            <a:schemeClr val="tx1"/>
          </a:solidFill>
          <a:latin typeface="+mn-lt"/>
          <a:ea typeface="+mn-ea"/>
          <a:cs typeface="+mn-cs"/>
        </a:defRPr>
      </a:lvl5pPr>
      <a:lvl6pPr marL="2340827" indent="-260092" algn="l" rtl="0" eaLnBrk="1" latinLnBrk="0" hangingPunct="1">
        <a:spcBef>
          <a:spcPct val="20000"/>
        </a:spcBef>
        <a:buClr>
          <a:schemeClr val="accent6"/>
        </a:buClr>
        <a:buSzPct val="80000"/>
        <a:buFont typeface="Wingdings 2"/>
        <a:buChar char=""/>
        <a:defRPr kumimoji="0" sz="2600" kern="1200">
          <a:solidFill>
            <a:schemeClr val="tx1"/>
          </a:solidFill>
          <a:latin typeface="+mn-lt"/>
          <a:ea typeface="+mn-ea"/>
          <a:cs typeface="+mn-cs"/>
        </a:defRPr>
      </a:lvl6pPr>
      <a:lvl7pPr marL="2730965" indent="-260092" algn="l" rtl="0" eaLnBrk="1" latinLnBrk="0" hangingPunct="1">
        <a:spcBef>
          <a:spcPct val="20000"/>
        </a:spcBef>
        <a:buClr>
          <a:schemeClr val="accent1">
            <a:shade val="75000"/>
          </a:schemeClr>
        </a:buClr>
        <a:buSzPct val="90000"/>
        <a:buChar char="•"/>
        <a:defRPr kumimoji="0" sz="2300" kern="1200" baseline="0">
          <a:solidFill>
            <a:schemeClr val="tx1"/>
          </a:solidFill>
          <a:latin typeface="+mn-lt"/>
          <a:ea typeface="+mn-ea"/>
          <a:cs typeface="+mn-cs"/>
        </a:defRPr>
      </a:lvl7pPr>
      <a:lvl8pPr marL="2991057" indent="-260092" algn="l" rtl="0" eaLnBrk="1" latinLnBrk="0" hangingPunct="1">
        <a:spcBef>
          <a:spcPct val="20000"/>
        </a:spcBef>
        <a:buClr>
          <a:schemeClr val="accent4">
            <a:shade val="75000"/>
          </a:schemeClr>
        </a:buClr>
        <a:buChar char="•"/>
        <a:defRPr kumimoji="0" sz="2300" kern="1200">
          <a:solidFill>
            <a:schemeClr val="tx1"/>
          </a:solidFill>
          <a:latin typeface="+mn-lt"/>
          <a:ea typeface="+mn-ea"/>
          <a:cs typeface="+mn-cs"/>
        </a:defRPr>
      </a:lvl8pPr>
      <a:lvl9pPr marL="3381195" indent="-260092" algn="l" rtl="0" eaLnBrk="1" latinLnBrk="0" hangingPunct="1">
        <a:spcBef>
          <a:spcPct val="20000"/>
        </a:spcBef>
        <a:buClr>
          <a:schemeClr val="accent2">
            <a:shade val="75000"/>
          </a:schemeClr>
        </a:buClr>
        <a:buSzPct val="90000"/>
        <a:buChar char="•"/>
        <a:defRPr kumimoji="0" sz="20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50230" algn="l" rtl="0" eaLnBrk="1" latinLnBrk="0" hangingPunct="1">
        <a:defRPr kumimoji="0" kern="1200">
          <a:solidFill>
            <a:schemeClr val="tx1"/>
          </a:solidFill>
          <a:latin typeface="+mn-lt"/>
          <a:ea typeface="+mn-ea"/>
          <a:cs typeface="+mn-cs"/>
        </a:defRPr>
      </a:lvl2pPr>
      <a:lvl3pPr marL="1300460" algn="l" rtl="0" eaLnBrk="1" latinLnBrk="0" hangingPunct="1">
        <a:defRPr kumimoji="0" kern="1200">
          <a:solidFill>
            <a:schemeClr val="tx1"/>
          </a:solidFill>
          <a:latin typeface="+mn-lt"/>
          <a:ea typeface="+mn-ea"/>
          <a:cs typeface="+mn-cs"/>
        </a:defRPr>
      </a:lvl3pPr>
      <a:lvl4pPr marL="1950690" algn="l" rtl="0" eaLnBrk="1" latinLnBrk="0" hangingPunct="1">
        <a:defRPr kumimoji="0" kern="1200">
          <a:solidFill>
            <a:schemeClr val="tx1"/>
          </a:solidFill>
          <a:latin typeface="+mn-lt"/>
          <a:ea typeface="+mn-ea"/>
          <a:cs typeface="+mn-cs"/>
        </a:defRPr>
      </a:lvl4pPr>
      <a:lvl5pPr marL="2600919" algn="l" rtl="0" eaLnBrk="1" latinLnBrk="0" hangingPunct="1">
        <a:defRPr kumimoji="0" kern="1200">
          <a:solidFill>
            <a:schemeClr val="tx1"/>
          </a:solidFill>
          <a:latin typeface="+mn-lt"/>
          <a:ea typeface="+mn-ea"/>
          <a:cs typeface="+mn-cs"/>
        </a:defRPr>
      </a:lvl5pPr>
      <a:lvl6pPr marL="3251149" algn="l" rtl="0" eaLnBrk="1" latinLnBrk="0" hangingPunct="1">
        <a:defRPr kumimoji="0" kern="1200">
          <a:solidFill>
            <a:schemeClr val="tx1"/>
          </a:solidFill>
          <a:latin typeface="+mn-lt"/>
          <a:ea typeface="+mn-ea"/>
          <a:cs typeface="+mn-cs"/>
        </a:defRPr>
      </a:lvl6pPr>
      <a:lvl7pPr marL="3901379" algn="l" rtl="0" eaLnBrk="1" latinLnBrk="0" hangingPunct="1">
        <a:defRPr kumimoji="0" kern="1200">
          <a:solidFill>
            <a:schemeClr val="tx1"/>
          </a:solidFill>
          <a:latin typeface="+mn-lt"/>
          <a:ea typeface="+mn-ea"/>
          <a:cs typeface="+mn-cs"/>
        </a:defRPr>
      </a:lvl7pPr>
      <a:lvl8pPr marL="4551609" algn="l" rtl="0" eaLnBrk="1" latinLnBrk="0" hangingPunct="1">
        <a:defRPr kumimoji="0" kern="1200">
          <a:solidFill>
            <a:schemeClr val="tx1"/>
          </a:solidFill>
          <a:latin typeface="+mn-lt"/>
          <a:ea typeface="+mn-ea"/>
          <a:cs typeface="+mn-cs"/>
        </a:defRPr>
      </a:lvl8pPr>
      <a:lvl9pPr marL="520183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daniels@ualberta.ca" TargetMode="External"/><Relationship Id="rId2" Type="http://schemas.openxmlformats.org/officeDocument/2006/relationships/hyperlink" Target="mailto:stanley.varnhagen@ualberta.ca" TargetMode="External"/><Relationship Id="rId1" Type="http://schemas.openxmlformats.org/officeDocument/2006/relationships/slideLayout" Target="../slideLayouts/slideLayout2.xml"/><Relationship Id="rId4" Type="http://schemas.openxmlformats.org/officeDocument/2006/relationships/hyperlink" Target="mailto:brad.arkison@ualberta.c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p:cNvSpPr>
          <p:nvPr/>
        </p:nvSpPr>
        <p:spPr bwMode="auto">
          <a:xfrm>
            <a:off x="0" y="9536113"/>
            <a:ext cx="13004800" cy="217487"/>
          </a:xfrm>
          <a:prstGeom prst="rect">
            <a:avLst/>
          </a:prstGeom>
          <a:solidFill>
            <a:srgbClr val="FFFFFF"/>
          </a:solidFill>
          <a:ln w="9525">
            <a:noFill/>
            <a:miter lim="0"/>
            <a:headEnd/>
            <a:tailEnd/>
          </a:ln>
          <a:effectLst/>
        </p:spPr>
        <p:txBody>
          <a:bodyPr lIns="72248" tIns="72248" rIns="72248" bIns="72248" anchor="ctr"/>
          <a:lstStyle/>
          <a:p>
            <a:endParaRPr lang="en-CA"/>
          </a:p>
        </p:txBody>
      </p:sp>
      <p:sp>
        <p:nvSpPr>
          <p:cNvPr id="3075" name="Rectangle 2"/>
          <p:cNvSpPr>
            <a:spLocks/>
          </p:cNvSpPr>
          <p:nvPr/>
        </p:nvSpPr>
        <p:spPr bwMode="auto">
          <a:xfrm>
            <a:off x="12787313" y="3175"/>
            <a:ext cx="217487" cy="9753600"/>
          </a:xfrm>
          <a:prstGeom prst="rect">
            <a:avLst/>
          </a:prstGeom>
          <a:solidFill>
            <a:srgbClr val="FFFFFF"/>
          </a:solidFill>
          <a:ln w="9525">
            <a:noFill/>
            <a:miter lim="0"/>
            <a:headEnd/>
            <a:tailEnd/>
          </a:ln>
          <a:effectLst/>
        </p:spPr>
        <p:txBody>
          <a:bodyPr lIns="72248" tIns="72248" rIns="72248" bIns="72248" anchor="ctr"/>
          <a:lstStyle/>
          <a:p>
            <a:endParaRPr lang="en-CA"/>
          </a:p>
        </p:txBody>
      </p:sp>
      <p:sp>
        <p:nvSpPr>
          <p:cNvPr id="3076" name="Rectangle 3"/>
          <p:cNvSpPr>
            <a:spLocks/>
          </p:cNvSpPr>
          <p:nvPr/>
        </p:nvSpPr>
        <p:spPr bwMode="auto">
          <a:xfrm>
            <a:off x="0" y="0"/>
            <a:ext cx="215900" cy="9753600"/>
          </a:xfrm>
          <a:prstGeom prst="rect">
            <a:avLst/>
          </a:prstGeom>
          <a:solidFill>
            <a:srgbClr val="FFFFFF"/>
          </a:solidFill>
          <a:ln w="9525">
            <a:noFill/>
            <a:miter lim="0"/>
            <a:headEnd/>
            <a:tailEnd/>
          </a:ln>
          <a:effectLst/>
        </p:spPr>
        <p:txBody>
          <a:bodyPr lIns="72248" tIns="72248" rIns="72248" bIns="72248" anchor="ctr"/>
          <a:lstStyle/>
          <a:p>
            <a:endParaRPr lang="en-CA"/>
          </a:p>
        </p:txBody>
      </p:sp>
      <p:sp>
        <p:nvSpPr>
          <p:cNvPr id="3077" name="Rectangle 4"/>
          <p:cNvSpPr>
            <a:spLocks/>
          </p:cNvSpPr>
          <p:nvPr/>
        </p:nvSpPr>
        <p:spPr bwMode="auto">
          <a:xfrm>
            <a:off x="0" y="0"/>
            <a:ext cx="13004800" cy="3575050"/>
          </a:xfrm>
          <a:prstGeom prst="rect">
            <a:avLst/>
          </a:prstGeom>
          <a:solidFill>
            <a:srgbClr val="FFFFFF"/>
          </a:solidFill>
          <a:ln w="9525">
            <a:noFill/>
            <a:miter lim="0"/>
            <a:headEnd/>
            <a:tailEnd/>
          </a:ln>
          <a:effectLst/>
        </p:spPr>
        <p:txBody>
          <a:bodyPr lIns="72248" tIns="72248" rIns="72248" bIns="72248" anchor="ctr"/>
          <a:lstStyle/>
          <a:p>
            <a:endParaRPr lang="en-CA"/>
          </a:p>
        </p:txBody>
      </p:sp>
      <p:sp>
        <p:nvSpPr>
          <p:cNvPr id="3078" name="Rectangle 5"/>
          <p:cNvSpPr>
            <a:spLocks/>
          </p:cNvSpPr>
          <p:nvPr/>
        </p:nvSpPr>
        <p:spPr bwMode="auto">
          <a:xfrm>
            <a:off x="206375" y="9088438"/>
            <a:ext cx="12563475" cy="441325"/>
          </a:xfrm>
          <a:prstGeom prst="rect">
            <a:avLst/>
          </a:prstGeom>
          <a:solidFill>
            <a:srgbClr val="1B587C"/>
          </a:solidFill>
          <a:ln w="9525">
            <a:noFill/>
            <a:miter lim="0"/>
            <a:headEnd/>
            <a:tailEnd/>
          </a:ln>
          <a:effectLst/>
        </p:spPr>
        <p:txBody>
          <a:bodyPr lIns="72248" tIns="72248" rIns="72248" bIns="72248" anchor="ctr"/>
          <a:lstStyle/>
          <a:p>
            <a:endParaRPr lang="en-CA"/>
          </a:p>
        </p:txBody>
      </p:sp>
      <p:sp>
        <p:nvSpPr>
          <p:cNvPr id="3079" name="Line 6"/>
          <p:cNvSpPr>
            <a:spLocks noChangeShapeType="1"/>
          </p:cNvSpPr>
          <p:nvPr/>
        </p:nvSpPr>
        <p:spPr bwMode="auto">
          <a:xfrm>
            <a:off x="220663" y="3440113"/>
            <a:ext cx="12561887" cy="0"/>
          </a:xfrm>
          <a:prstGeom prst="line">
            <a:avLst/>
          </a:prstGeom>
          <a:noFill/>
          <a:ln w="16256">
            <a:solidFill>
              <a:srgbClr val="184D6D"/>
            </a:solidFill>
            <a:prstDash val="dash"/>
            <a:round/>
            <a:headEnd/>
            <a:tailEnd/>
          </a:ln>
          <a:effectLst/>
        </p:spPr>
        <p:txBody>
          <a:bodyPr/>
          <a:lstStyle/>
          <a:p>
            <a:endParaRPr lang="en-US"/>
          </a:p>
        </p:txBody>
      </p:sp>
      <p:sp>
        <p:nvSpPr>
          <p:cNvPr id="3080" name="Rectangle 7"/>
          <p:cNvSpPr>
            <a:spLocks/>
          </p:cNvSpPr>
          <p:nvPr/>
        </p:nvSpPr>
        <p:spPr bwMode="auto">
          <a:xfrm>
            <a:off x="215900" y="215900"/>
            <a:ext cx="12561888" cy="9310688"/>
          </a:xfrm>
          <a:prstGeom prst="rect">
            <a:avLst/>
          </a:prstGeom>
          <a:solidFill>
            <a:srgbClr val="000000">
              <a:alpha val="0"/>
            </a:srgbClr>
          </a:solidFill>
          <a:ln w="13546">
            <a:solidFill>
              <a:srgbClr val="184D6D"/>
            </a:solidFill>
            <a:miter lim="0"/>
            <a:headEnd/>
            <a:tailEnd/>
          </a:ln>
          <a:effectLst/>
        </p:spPr>
        <p:txBody>
          <a:bodyPr lIns="72248" tIns="72248" rIns="72248" bIns="72248" anchor="ctr"/>
          <a:lstStyle/>
          <a:p>
            <a:endParaRPr lang="en-CA"/>
          </a:p>
        </p:txBody>
      </p:sp>
      <p:sp>
        <p:nvSpPr>
          <p:cNvPr id="3081" name="AutoShape 8"/>
          <p:cNvSpPr>
            <a:spLocks/>
          </p:cNvSpPr>
          <p:nvPr/>
        </p:nvSpPr>
        <p:spPr bwMode="auto">
          <a:xfrm>
            <a:off x="6067425" y="3006725"/>
            <a:ext cx="868363" cy="866775"/>
          </a:xfrm>
          <a:custGeom>
            <a:avLst/>
            <a:gdLst/>
            <a:ahLst/>
            <a:cxnLst>
              <a:cxn ang="0">
                <a:pos x="0" y="10799"/>
              </a:cxn>
              <a:cxn ang="0">
                <a:pos x="10800" y="0"/>
              </a:cxn>
              <a:cxn ang="0">
                <a:pos x="21600" y="10799"/>
              </a:cxn>
              <a:cxn ang="0">
                <a:pos x="21600" y="10800"/>
              </a:cxn>
              <a:cxn ang="0">
                <a:pos x="10800" y="21600"/>
              </a:cxn>
              <a:cxn ang="0">
                <a:pos x="10800" y="21599"/>
              </a:cxn>
              <a:cxn ang="0">
                <a:pos x="0" y="10800"/>
              </a:cxn>
              <a:cxn ang="0">
                <a:pos x="0" y="10799"/>
              </a:cxn>
            </a:cxnLst>
            <a:rect l="0" t="0" r="r" b="b"/>
            <a:pathLst>
              <a:path w="21600" h="21600">
                <a:moveTo>
                  <a:pt x="0" y="10799"/>
                </a:moveTo>
                <a:cubicBezTo>
                  <a:pt x="0" y="4835"/>
                  <a:pt x="4835" y="0"/>
                  <a:pt x="10800" y="0"/>
                </a:cubicBezTo>
                <a:cubicBezTo>
                  <a:pt x="16764" y="0"/>
                  <a:pt x="21600" y="4835"/>
                  <a:pt x="21600" y="10799"/>
                </a:cubicBezTo>
                <a:cubicBezTo>
                  <a:pt x="21600" y="10800"/>
                  <a:pt x="21600" y="10800"/>
                  <a:pt x="21600" y="10800"/>
                </a:cubicBezTo>
                <a:cubicBezTo>
                  <a:pt x="21600" y="16764"/>
                  <a:pt x="16764" y="21600"/>
                  <a:pt x="10800" y="21600"/>
                </a:cubicBezTo>
                <a:lnTo>
                  <a:pt x="10800" y="21599"/>
                </a:lnTo>
                <a:cubicBezTo>
                  <a:pt x="4835" y="21599"/>
                  <a:pt x="0" y="16764"/>
                  <a:pt x="0" y="10800"/>
                </a:cubicBezTo>
                <a:cubicBezTo>
                  <a:pt x="0" y="10799"/>
                  <a:pt x="0" y="10799"/>
                  <a:pt x="0" y="10799"/>
                </a:cubicBezTo>
                <a:close/>
              </a:path>
            </a:pathLst>
          </a:custGeom>
          <a:solidFill>
            <a:srgbClr val="FFFFFF"/>
          </a:solidFill>
          <a:ln w="15875" cap="rnd" cmpd="sng">
            <a:noFill/>
            <a:prstDash val="solid"/>
            <a:round/>
            <a:headEnd/>
            <a:tailEnd/>
          </a:ln>
          <a:effectLst/>
        </p:spPr>
        <p:txBody>
          <a:bodyPr lIns="72248" tIns="72248" rIns="72248" bIns="72248" anchor="ctr"/>
          <a:lstStyle/>
          <a:p>
            <a:endParaRPr lang="en-US"/>
          </a:p>
        </p:txBody>
      </p:sp>
      <p:sp>
        <p:nvSpPr>
          <p:cNvPr id="3082" name="AutoShape 9"/>
          <p:cNvSpPr>
            <a:spLocks/>
          </p:cNvSpPr>
          <p:nvPr/>
        </p:nvSpPr>
        <p:spPr bwMode="auto">
          <a:xfrm>
            <a:off x="6203950" y="3141663"/>
            <a:ext cx="595313" cy="598487"/>
          </a:xfrm>
          <a:custGeom>
            <a:avLst/>
            <a:gdLst/>
            <a:ahLst/>
            <a:cxnLst>
              <a:cxn ang="0">
                <a:pos x="0" y="10799"/>
              </a:cxn>
              <a:cxn ang="0">
                <a:pos x="10800" y="0"/>
              </a:cxn>
              <a:cxn ang="0">
                <a:pos x="21600" y="10799"/>
              </a:cxn>
              <a:cxn ang="0">
                <a:pos x="21600" y="10800"/>
              </a:cxn>
              <a:cxn ang="0">
                <a:pos x="10800" y="21600"/>
              </a:cxn>
              <a:cxn ang="0">
                <a:pos x="10799" y="21600"/>
              </a:cxn>
              <a:cxn ang="0">
                <a:pos x="10799" y="21599"/>
              </a:cxn>
              <a:cxn ang="0">
                <a:pos x="0" y="10799"/>
              </a:cxn>
            </a:cxnLst>
            <a:rect l="0" t="0" r="r" b="b"/>
            <a:pathLst>
              <a:path w="21600" h="21600">
                <a:moveTo>
                  <a:pt x="0" y="10799"/>
                </a:moveTo>
                <a:cubicBezTo>
                  <a:pt x="0" y="4835"/>
                  <a:pt x="4835" y="0"/>
                  <a:pt x="10800" y="0"/>
                </a:cubicBezTo>
                <a:cubicBezTo>
                  <a:pt x="16764" y="0"/>
                  <a:pt x="21600" y="4835"/>
                  <a:pt x="21600" y="10799"/>
                </a:cubicBezTo>
                <a:cubicBezTo>
                  <a:pt x="21600" y="10799"/>
                  <a:pt x="21600" y="10800"/>
                  <a:pt x="21600" y="10800"/>
                </a:cubicBezTo>
                <a:cubicBezTo>
                  <a:pt x="21600" y="16764"/>
                  <a:pt x="16764" y="21600"/>
                  <a:pt x="10800" y="21600"/>
                </a:cubicBezTo>
                <a:cubicBezTo>
                  <a:pt x="10800" y="21600"/>
                  <a:pt x="10800" y="21600"/>
                  <a:pt x="10799" y="21600"/>
                </a:cubicBezTo>
                <a:lnTo>
                  <a:pt x="10799" y="21599"/>
                </a:lnTo>
                <a:cubicBezTo>
                  <a:pt x="4835" y="21599"/>
                  <a:pt x="0" y="16764"/>
                  <a:pt x="0" y="10799"/>
                </a:cubicBezTo>
                <a:close/>
              </a:path>
            </a:pathLst>
          </a:custGeom>
          <a:solidFill>
            <a:srgbClr val="FFFFFF"/>
          </a:solidFill>
          <a:ln w="72248" cap="rnd" cmpd="sng">
            <a:solidFill>
              <a:srgbClr val="184D6D"/>
            </a:solidFill>
            <a:prstDash val="solid"/>
            <a:round/>
            <a:headEnd/>
            <a:tailEnd/>
          </a:ln>
          <a:effectLst/>
        </p:spPr>
        <p:txBody>
          <a:bodyPr lIns="72248" tIns="72248" rIns="72248" bIns="72248" anchor="ctr"/>
          <a:lstStyle/>
          <a:p>
            <a:endParaRPr lang="en-US"/>
          </a:p>
        </p:txBody>
      </p:sp>
      <p:pic>
        <p:nvPicPr>
          <p:cNvPr id="2" name="Picture 10" descr="image3.png"/>
          <p:cNvPicPr>
            <a:picLocks noChangeAspect="1"/>
          </p:cNvPicPr>
          <p:nvPr/>
        </p:nvPicPr>
        <p:blipFill>
          <a:blip r:embed="rId3" cstate="print"/>
          <a:srcRect/>
          <a:stretch>
            <a:fillRect/>
          </a:stretch>
        </p:blipFill>
        <p:spPr bwMode="auto">
          <a:xfrm>
            <a:off x="4984750" y="6826250"/>
            <a:ext cx="2952750" cy="2046288"/>
          </a:xfrm>
          <a:prstGeom prst="rect">
            <a:avLst/>
          </a:prstGeom>
          <a:noFill/>
          <a:ln>
            <a:noFill/>
          </a:ln>
          <a:effectLst>
            <a:outerShdw blurRad="50800" dist="50800" dir="5400000" algn="ctr" rotWithShape="0">
              <a:srgbClr val="000000">
                <a:alpha val="48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Lst>
        </p:spPr>
      </p:pic>
      <p:sp>
        <p:nvSpPr>
          <p:cNvPr id="3085" name="Rectangle 12"/>
          <p:cNvSpPr>
            <a:spLocks noGrp="1" noChangeArrowheads="1"/>
          </p:cNvSpPr>
          <p:nvPr>
            <p:ph type="title"/>
          </p:nvPr>
        </p:nvSpPr>
        <p:spPr>
          <a:xfrm>
            <a:off x="974725" y="541338"/>
            <a:ext cx="11053763" cy="2492375"/>
          </a:xfrm>
        </p:spPr>
        <p:txBody>
          <a:bodyPr lIns="126435" tIns="72248" rIns="126435" bIns="72248" anchor="b"/>
          <a:lstStyle/>
          <a:p>
            <a:pPr defTabSz="1300163" eaLnBrk="1"/>
            <a:r>
              <a:rPr lang="en-US" sz="5900" dirty="0" smtClean="0">
                <a:solidFill>
                  <a:srgbClr val="F07F09"/>
                </a:solidFill>
                <a:latin typeface="Arial" pitchFamily="34" charset="0"/>
                <a:cs typeface="Arial" pitchFamily="34" charset="0"/>
                <a:sym typeface="Arial" pitchFamily="34" charset="0"/>
              </a:rPr>
              <a:t>Problem with Multi-purpose Postsecondary Course Evaluations</a:t>
            </a:r>
            <a:endParaRPr lang="en-US" dirty="0" smtClean="0"/>
          </a:p>
        </p:txBody>
      </p:sp>
      <p:sp>
        <p:nvSpPr>
          <p:cNvPr id="3084" name="Rectangle 11"/>
          <p:cNvSpPr>
            <a:spLocks noGrp="1" noChangeArrowheads="1"/>
          </p:cNvSpPr>
          <p:nvPr>
            <p:ph sz="quarter" idx="1"/>
          </p:nvPr>
        </p:nvSpPr>
        <p:spPr>
          <a:xfrm>
            <a:off x="1949450" y="4008438"/>
            <a:ext cx="9104313" cy="2493962"/>
          </a:xfrm>
        </p:spPr>
        <p:txBody>
          <a:bodyPr lIns="126435" tIns="72248" rIns="126435" bIns="72248" anchor="t"/>
          <a:lstStyle/>
          <a:p>
            <a:pPr marL="0" indent="0" algn="ctr" defTabSz="1300163" eaLnBrk="1">
              <a:spcBef>
                <a:spcPts val="300"/>
              </a:spcBef>
              <a:buSzTx/>
              <a:buFontTx/>
              <a:buNone/>
            </a:pPr>
            <a:r>
              <a:rPr lang="en-US" sz="2200" b="1" dirty="0" smtClean="0">
                <a:solidFill>
                  <a:srgbClr val="323232"/>
                </a:solidFill>
                <a:latin typeface="Arial" pitchFamily="34" charset="0"/>
                <a:cs typeface="Arial" pitchFamily="34" charset="0"/>
                <a:sym typeface="Arial" pitchFamily="34" charset="0"/>
              </a:rPr>
              <a:t>STANLEY VARNHAGEN</a:t>
            </a:r>
          </a:p>
          <a:p>
            <a:pPr marL="0" indent="0" algn="ctr" defTabSz="1300163" eaLnBrk="1">
              <a:spcBef>
                <a:spcPts val="300"/>
              </a:spcBef>
              <a:buSzTx/>
              <a:buFontTx/>
              <a:buNone/>
            </a:pPr>
            <a:r>
              <a:rPr lang="en-US" sz="2200" b="1" dirty="0" smtClean="0">
                <a:solidFill>
                  <a:srgbClr val="323232"/>
                </a:solidFill>
                <a:latin typeface="Arial" pitchFamily="34" charset="0"/>
                <a:cs typeface="Arial" pitchFamily="34" charset="0"/>
                <a:sym typeface="Arial" pitchFamily="34" charset="0"/>
              </a:rPr>
              <a:t>JASON</a:t>
            </a:r>
            <a:r>
              <a:rPr lang="en-US" sz="2200" b="1" baseline="0" dirty="0" smtClean="0">
                <a:solidFill>
                  <a:srgbClr val="323232"/>
                </a:solidFill>
                <a:latin typeface="Arial" pitchFamily="34" charset="0"/>
                <a:cs typeface="Arial" pitchFamily="34" charset="0"/>
                <a:sym typeface="Arial" pitchFamily="34" charset="0"/>
              </a:rPr>
              <a:t> DANIELS</a:t>
            </a:r>
          </a:p>
          <a:p>
            <a:pPr marL="0" indent="0" algn="ctr" defTabSz="1300163" eaLnBrk="1">
              <a:spcBef>
                <a:spcPts val="300"/>
              </a:spcBef>
              <a:buSzTx/>
              <a:buFontTx/>
              <a:buNone/>
            </a:pPr>
            <a:r>
              <a:rPr lang="en-US" sz="2200" b="1" baseline="0" dirty="0" smtClean="0">
                <a:solidFill>
                  <a:srgbClr val="323232"/>
                </a:solidFill>
                <a:latin typeface="Arial" pitchFamily="34" charset="0"/>
                <a:cs typeface="Arial" pitchFamily="34" charset="0"/>
                <a:sym typeface="Arial" pitchFamily="34" charset="0"/>
              </a:rPr>
              <a:t>BRAD ARKISON</a:t>
            </a:r>
            <a:endParaRPr lang="en-US" sz="2200" b="1" dirty="0" smtClean="0">
              <a:solidFill>
                <a:srgbClr val="323232"/>
              </a:solidFill>
              <a:latin typeface="Arial" pitchFamily="34" charset="0"/>
              <a:cs typeface="Arial" pitchFamily="34" charset="0"/>
              <a:sym typeface="Arial" pitchFamily="34" charset="0"/>
            </a:endParaRPr>
          </a:p>
          <a:p>
            <a:pPr marL="0" indent="0" algn="ctr" defTabSz="1300163" eaLnBrk="1">
              <a:spcBef>
                <a:spcPts val="300"/>
              </a:spcBef>
              <a:buSzTx/>
              <a:buFontTx/>
              <a:buNone/>
            </a:pPr>
            <a:r>
              <a:rPr lang="en-US" sz="2200" b="1" dirty="0" smtClean="0">
                <a:solidFill>
                  <a:srgbClr val="323232"/>
                </a:solidFill>
                <a:latin typeface="Arial" pitchFamily="34" charset="0"/>
                <a:cs typeface="Arial" pitchFamily="34" charset="0"/>
                <a:sym typeface="Arial" pitchFamily="34" charset="0"/>
              </a:rPr>
              <a:t>Evaluation &amp; Research Services, </a:t>
            </a:r>
            <a:br>
              <a:rPr lang="en-US" sz="2200" b="1" dirty="0" smtClean="0">
                <a:solidFill>
                  <a:srgbClr val="323232"/>
                </a:solidFill>
                <a:latin typeface="Arial" pitchFamily="34" charset="0"/>
                <a:cs typeface="Arial" pitchFamily="34" charset="0"/>
                <a:sym typeface="Arial" pitchFamily="34" charset="0"/>
              </a:rPr>
            </a:br>
            <a:r>
              <a:rPr lang="en-US" sz="2200" b="1" dirty="0" smtClean="0">
                <a:solidFill>
                  <a:srgbClr val="323232"/>
                </a:solidFill>
                <a:latin typeface="Arial" pitchFamily="34" charset="0"/>
                <a:cs typeface="Arial" pitchFamily="34" charset="0"/>
                <a:sym typeface="Arial" pitchFamily="34" charset="0"/>
              </a:rPr>
              <a:t>Faculty of Extension</a:t>
            </a:r>
          </a:p>
          <a:p>
            <a:pPr marL="0" indent="0" algn="ctr" defTabSz="1300163" eaLnBrk="1">
              <a:spcBef>
                <a:spcPts val="300"/>
              </a:spcBef>
              <a:buSzTx/>
              <a:buFontTx/>
              <a:buNone/>
            </a:pPr>
            <a:r>
              <a:rPr lang="en-US" sz="2200" dirty="0" smtClean="0">
                <a:solidFill>
                  <a:srgbClr val="002060"/>
                </a:solidFill>
                <a:latin typeface="Arial" pitchFamily="34" charset="0"/>
                <a:cs typeface="Arial" pitchFamily="34" charset="0"/>
                <a:sym typeface="Arial" pitchFamily="34" charset="0"/>
              </a:rPr>
              <a:t>AEA 2011: Anaheim</a:t>
            </a:r>
          </a:p>
          <a:p>
            <a:pPr marL="0" indent="0" algn="ctr" defTabSz="1300163" eaLnBrk="1">
              <a:spcBef>
                <a:spcPts val="300"/>
              </a:spcBef>
              <a:buSzTx/>
              <a:buFontTx/>
              <a:buNone/>
            </a:pPr>
            <a:r>
              <a:rPr lang="en-US" sz="2200" b="1" dirty="0" smtClean="0">
                <a:solidFill>
                  <a:srgbClr val="323232"/>
                </a:solidFill>
                <a:latin typeface="Arial" pitchFamily="34" charset="0"/>
                <a:cs typeface="Arial" pitchFamily="34" charset="0"/>
                <a:sym typeface="Arial" pitchFamily="34" charset="0"/>
              </a:rPr>
              <a:t>Friday, November 4, 2011</a:t>
            </a:r>
            <a:endParaRPr lang="en-US" dirty="0" smtClean="0"/>
          </a:p>
        </p:txBody>
      </p:sp>
      <p:sp>
        <p:nvSpPr>
          <p:cNvPr id="3" name="Date Placeholder 2"/>
          <p:cNvSpPr>
            <a:spLocks noGrp="1"/>
          </p:cNvSpPr>
          <p:nvPr>
            <p:ph type="dt" sz="half" idx="10"/>
          </p:nvPr>
        </p:nvSpPr>
        <p:spPr/>
        <p:txBody>
          <a:bodyPr/>
          <a:lstStyle/>
          <a:p>
            <a:r>
              <a:rPr lang="en-US" smtClean="0"/>
              <a:t>Friday, November 4, 2011</a:t>
            </a:r>
            <a:endParaRPr lang="en-US" dirty="0"/>
          </a:p>
        </p:txBody>
      </p:sp>
      <p:sp>
        <p:nvSpPr>
          <p:cNvPr id="4" name="Footer Placeholder 3"/>
          <p:cNvSpPr>
            <a:spLocks noGrp="1"/>
          </p:cNvSpPr>
          <p:nvPr>
            <p:ph type="ftr" sz="quarter" idx="11"/>
          </p:nvPr>
        </p:nvSpPr>
        <p:spPr/>
        <p:txBody>
          <a:bodyPr/>
          <a:lstStyle/>
          <a:p>
            <a:r>
              <a:rPr lang="en-CA" smtClean="0"/>
              <a:t>Multi-purpose Postsecondary Course Eval. Problems</a:t>
            </a:r>
            <a:endParaRPr lang="en-US" dirty="0"/>
          </a:p>
        </p:txBody>
      </p:sp>
      <p:sp>
        <p:nvSpPr>
          <p:cNvPr id="5" name="Slide Number Placeholder 4"/>
          <p:cNvSpPr>
            <a:spLocks noGrp="1"/>
          </p:cNvSpPr>
          <p:nvPr>
            <p:ph type="sldNum" sz="quarter" idx="12"/>
          </p:nvPr>
        </p:nvSpPr>
        <p:spPr/>
        <p:txBody>
          <a:bodyPr/>
          <a:lstStyle/>
          <a:p>
            <a:fld id="{3C962D33-0BCB-40BB-80B5-F7D812CDE784}" type="slidenum">
              <a:rPr lang="en-US" smtClean="0"/>
              <a:pPr/>
              <a:t>1</a:t>
            </a:fld>
            <a:endParaRPr lang="en-US"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10 Questions (6 through 10)</a:t>
            </a:r>
            <a:endParaRPr lang="en-CA" dirty="0"/>
          </a:p>
        </p:txBody>
      </p:sp>
      <p:sp>
        <p:nvSpPr>
          <p:cNvPr id="3" name="Content Placeholder 2"/>
          <p:cNvSpPr>
            <a:spLocks noGrp="1"/>
          </p:cNvSpPr>
          <p:nvPr>
            <p:ph sz="quarter" idx="1"/>
          </p:nvPr>
        </p:nvSpPr>
        <p:spPr/>
        <p:txBody>
          <a:bodyPr/>
          <a:lstStyle/>
          <a:p>
            <a:pPr marL="742950" indent="-742950">
              <a:buFont typeface="+mj-lt"/>
              <a:buAutoNum type="arabicPeriod" startAt="6"/>
            </a:pPr>
            <a:r>
              <a:rPr lang="en-CA" sz="3800" b="0" i="0" u="none" strike="noStrike" kern="1200" baseline="0" dirty="0" smtClean="0">
                <a:solidFill>
                  <a:schemeClr val="tx1"/>
                </a:solidFill>
                <a:latin typeface="Arial" pitchFamily="34" charset="0"/>
                <a:ea typeface="+mn-ea"/>
                <a:cs typeface="Arial" pitchFamily="34" charset="0"/>
              </a:rPr>
              <a:t>The instructor spoke clearly. </a:t>
            </a:r>
          </a:p>
          <a:p>
            <a:pPr marL="742950" indent="-742950">
              <a:buFont typeface="+mj-lt"/>
              <a:buAutoNum type="arabicPeriod" startAt="6"/>
            </a:pPr>
            <a:r>
              <a:rPr lang="en-CA" sz="3800" b="0" i="0" u="none" strike="noStrike" kern="1200" baseline="0" dirty="0" smtClean="0">
                <a:solidFill>
                  <a:schemeClr val="tx1"/>
                </a:solidFill>
                <a:latin typeface="Arial" pitchFamily="34" charset="0"/>
                <a:ea typeface="+mn-ea"/>
                <a:cs typeface="Arial" pitchFamily="34" charset="0"/>
              </a:rPr>
              <a:t>The instructor was well prepared. </a:t>
            </a:r>
          </a:p>
          <a:p>
            <a:pPr marL="742950" indent="-742950">
              <a:buFont typeface="+mj-lt"/>
              <a:buAutoNum type="arabicPeriod" startAt="6"/>
            </a:pPr>
            <a:r>
              <a:rPr lang="en-CA" sz="3800" b="0" i="0" u="none" strike="noStrike" kern="1200" baseline="0" dirty="0" smtClean="0">
                <a:solidFill>
                  <a:schemeClr val="tx1"/>
                </a:solidFill>
                <a:latin typeface="Arial" pitchFamily="34" charset="0"/>
                <a:ea typeface="+mn-ea"/>
                <a:cs typeface="Arial" pitchFamily="34" charset="0"/>
              </a:rPr>
              <a:t>The instructor treated the students with respect. </a:t>
            </a:r>
          </a:p>
          <a:p>
            <a:pPr marL="742950" indent="-742950">
              <a:buFont typeface="+mj-lt"/>
              <a:buAutoNum type="arabicPeriod" startAt="6"/>
            </a:pPr>
            <a:r>
              <a:rPr lang="en-CA" sz="3800" b="0" i="0" u="none" strike="noStrike" kern="1200" baseline="0" dirty="0" smtClean="0">
                <a:solidFill>
                  <a:schemeClr val="tx1"/>
                </a:solidFill>
                <a:latin typeface="Arial" pitchFamily="34" charset="0"/>
                <a:ea typeface="+mn-ea"/>
                <a:cs typeface="Arial" pitchFamily="34" charset="0"/>
              </a:rPr>
              <a:t>The instructor provided constructive feedback throughout this course. </a:t>
            </a:r>
          </a:p>
          <a:p>
            <a:pPr marL="742950" indent="-742950">
              <a:buFont typeface="+mj-lt"/>
              <a:buAutoNum type="arabicPeriod" startAt="6"/>
            </a:pPr>
            <a:r>
              <a:rPr lang="en-CA" sz="3800" b="0" i="0" u="none" strike="noStrike" kern="1200" baseline="0" dirty="0" smtClean="0">
                <a:solidFill>
                  <a:schemeClr val="tx1"/>
                </a:solidFill>
                <a:latin typeface="Arial" pitchFamily="34" charset="0"/>
                <a:ea typeface="+mn-ea"/>
                <a:cs typeface="Arial" pitchFamily="34" charset="0"/>
              </a:rPr>
              <a:t>Overall, this instructor was excellent.</a:t>
            </a:r>
          </a:p>
        </p:txBody>
      </p:sp>
      <p:sp>
        <p:nvSpPr>
          <p:cNvPr id="4" name="Date Placeholder 3"/>
          <p:cNvSpPr>
            <a:spLocks noGrp="1"/>
          </p:cNvSpPr>
          <p:nvPr>
            <p:ph type="dt" sz="half" idx="10"/>
          </p:nvPr>
        </p:nvSpPr>
        <p:spPr/>
        <p:txBody>
          <a:bodyPr/>
          <a:lstStyle/>
          <a:p>
            <a:r>
              <a:rPr lang="en-US" smtClean="0"/>
              <a:t>Friday, November 4, 2011</a:t>
            </a:r>
            <a:endParaRPr lang="en-US" dirty="0"/>
          </a:p>
        </p:txBody>
      </p:sp>
      <p:sp>
        <p:nvSpPr>
          <p:cNvPr id="5" name="Footer Placeholder 4"/>
          <p:cNvSpPr>
            <a:spLocks noGrp="1"/>
          </p:cNvSpPr>
          <p:nvPr>
            <p:ph type="ftr" sz="quarter" idx="11"/>
          </p:nvPr>
        </p:nvSpPr>
        <p:spPr/>
        <p:txBody>
          <a:bodyPr/>
          <a:lstStyle/>
          <a:p>
            <a:r>
              <a:rPr lang="en-CA" smtClean="0"/>
              <a:t>Multi-purpose Postsecondary Course Eval. Problems</a:t>
            </a:r>
            <a:endParaRPr lang="en-US" dirty="0"/>
          </a:p>
        </p:txBody>
      </p:sp>
      <p:sp>
        <p:nvSpPr>
          <p:cNvPr id="6" name="Slide Number Placeholder 5"/>
          <p:cNvSpPr>
            <a:spLocks noGrp="1"/>
          </p:cNvSpPr>
          <p:nvPr>
            <p:ph type="sldNum" sz="quarter" idx="12"/>
          </p:nvPr>
        </p:nvSpPr>
        <p:spPr/>
        <p:txBody>
          <a:bodyPr/>
          <a:lstStyle/>
          <a:p>
            <a:fld id="{3C962D33-0BCB-40BB-80B5-F7D812CDE784}" type="slidenum">
              <a:rPr lang="en-US" smtClean="0"/>
              <a:pPr/>
              <a:t>10</a:t>
            </a:fld>
            <a:endParaRPr lang="en-US" dirty="0"/>
          </a:p>
        </p:txBody>
      </p:sp>
    </p:spTree>
    <p:extLst>
      <p:ext uri="{BB962C8B-B14F-4D97-AF65-F5344CB8AC3E}">
        <p14:creationId xmlns:p14="http://schemas.microsoft.com/office/powerpoint/2010/main" val="2589379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Formative Evaluation Fit</a:t>
            </a:r>
            <a:endParaRPr lang="en-CA"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321452515"/>
              </p:ext>
            </p:extLst>
          </p:nvPr>
        </p:nvGraphicFramePr>
        <p:xfrm>
          <a:off x="428625" y="2171700"/>
          <a:ext cx="12095163" cy="6318239"/>
        </p:xfrm>
        <a:graphic>
          <a:graphicData uri="http://schemas.openxmlformats.org/drawingml/2006/table">
            <a:tbl>
              <a:tblPr firstRow="1" bandRow="1">
                <a:tableStyleId>{5C22544A-7EE6-4342-B048-85BDC9FD1C3A}</a:tableStyleId>
              </a:tblPr>
              <a:tblGrid>
                <a:gridCol w="4561607"/>
                <a:gridCol w="2160240"/>
                <a:gridCol w="5373316"/>
              </a:tblGrid>
              <a:tr h="453728">
                <a:tc>
                  <a:txBody>
                    <a:bodyPr/>
                    <a:lstStyle/>
                    <a:p>
                      <a:pPr algn="ctr"/>
                      <a:r>
                        <a:rPr lang="en-CA" dirty="0" smtClean="0">
                          <a:latin typeface="Arial" pitchFamily="34" charset="0"/>
                          <a:cs typeface="Arial" pitchFamily="34" charset="0"/>
                        </a:rPr>
                        <a:t>Task</a:t>
                      </a:r>
                      <a:endParaRPr lang="en-CA" dirty="0">
                        <a:latin typeface="Arial" pitchFamily="34" charset="0"/>
                        <a:cs typeface="Arial" pitchFamily="34" charset="0"/>
                      </a:endParaRPr>
                    </a:p>
                  </a:txBody>
                  <a:tcPr/>
                </a:tc>
                <a:tc>
                  <a:txBody>
                    <a:bodyPr/>
                    <a:lstStyle/>
                    <a:p>
                      <a:pPr algn="ctr"/>
                      <a:r>
                        <a:rPr lang="en-CA" dirty="0" smtClean="0">
                          <a:latin typeface="Arial" pitchFamily="34" charset="0"/>
                          <a:cs typeface="Arial" pitchFamily="34" charset="0"/>
                        </a:rPr>
                        <a:t>Yes</a:t>
                      </a:r>
                      <a:endParaRPr lang="en-CA" dirty="0">
                        <a:latin typeface="Arial" pitchFamily="34" charset="0"/>
                        <a:cs typeface="Arial" pitchFamily="34" charset="0"/>
                      </a:endParaRPr>
                    </a:p>
                  </a:txBody>
                  <a:tcPr/>
                </a:tc>
                <a:tc>
                  <a:txBody>
                    <a:bodyPr/>
                    <a:lstStyle/>
                    <a:p>
                      <a:pPr algn="ctr"/>
                      <a:r>
                        <a:rPr lang="en-CA" dirty="0" smtClean="0">
                          <a:latin typeface="Arial" pitchFamily="34" charset="0"/>
                          <a:cs typeface="Arial" pitchFamily="34" charset="0"/>
                        </a:rPr>
                        <a:t>No</a:t>
                      </a:r>
                      <a:endParaRPr lang="en-CA" dirty="0">
                        <a:latin typeface="Arial" pitchFamily="34" charset="0"/>
                        <a:cs typeface="Arial" pitchFamily="34" charset="0"/>
                      </a:endParaRPr>
                    </a:p>
                  </a:txBody>
                  <a:tcPr/>
                </a:tc>
              </a:tr>
              <a:tr h="453728">
                <a:tc>
                  <a:txBody>
                    <a:bodyPr/>
                    <a:lstStyle/>
                    <a:p>
                      <a:r>
                        <a:rPr lang="en-CA" sz="2000" dirty="0" smtClean="0">
                          <a:latin typeface="Arial" pitchFamily="34" charset="0"/>
                          <a:cs typeface="Arial" pitchFamily="34" charset="0"/>
                        </a:rPr>
                        <a:t>Safe Environment</a:t>
                      </a:r>
                      <a:endParaRPr lang="en-CA" sz="2000" dirty="0">
                        <a:latin typeface="Arial" pitchFamily="34" charset="0"/>
                        <a:cs typeface="Arial" pitchFamily="34" charset="0"/>
                      </a:endParaRPr>
                    </a:p>
                  </a:txBody>
                  <a:tcPr/>
                </a:tc>
                <a:tc>
                  <a:txBody>
                    <a:bodyPr/>
                    <a:lstStyle/>
                    <a:p>
                      <a:endParaRPr lang="en-CA" dirty="0">
                        <a:latin typeface="Arial" pitchFamily="34" charset="0"/>
                        <a:cs typeface="Arial" pitchFamily="34" charset="0"/>
                      </a:endParaRPr>
                    </a:p>
                  </a:txBody>
                  <a:tcPr/>
                </a:tc>
                <a:tc>
                  <a:txBody>
                    <a:bodyPr/>
                    <a:lstStyle/>
                    <a:p>
                      <a:r>
                        <a:rPr lang="en-CA" dirty="0" smtClean="0">
                          <a:latin typeface="Arial" pitchFamily="34" charset="0"/>
                          <a:cs typeface="Arial" pitchFamily="34" charset="0"/>
                        </a:rPr>
                        <a:t>X</a:t>
                      </a:r>
                      <a:endParaRPr lang="en-CA" dirty="0">
                        <a:latin typeface="Arial" pitchFamily="34" charset="0"/>
                        <a:cs typeface="Arial" pitchFamily="34" charset="0"/>
                      </a:endParaRPr>
                    </a:p>
                  </a:txBody>
                  <a:tcPr/>
                </a:tc>
              </a:tr>
              <a:tr h="453728">
                <a:tc>
                  <a:txBody>
                    <a:bodyPr/>
                    <a:lstStyle/>
                    <a:p>
                      <a:r>
                        <a:rPr lang="en-CA" sz="2000" dirty="0" smtClean="0">
                          <a:latin typeface="Arial" pitchFamily="34" charset="0"/>
                          <a:cs typeface="Arial" pitchFamily="34" charset="0"/>
                        </a:rPr>
                        <a:t>	Results only to instructor</a:t>
                      </a:r>
                      <a:endParaRPr lang="en-CA" sz="2000" dirty="0">
                        <a:latin typeface="Arial" pitchFamily="34" charset="0"/>
                        <a:cs typeface="Arial" pitchFamily="34" charset="0"/>
                      </a:endParaRPr>
                    </a:p>
                  </a:txBody>
                  <a:tcPr/>
                </a:tc>
                <a:tc>
                  <a:txBody>
                    <a:bodyPr/>
                    <a:lstStyle/>
                    <a:p>
                      <a:endParaRPr lang="en-CA">
                        <a:latin typeface="Arial" pitchFamily="34" charset="0"/>
                        <a:cs typeface="Arial" pitchFamily="34" charset="0"/>
                      </a:endParaRPr>
                    </a:p>
                  </a:txBody>
                  <a:tcPr/>
                </a:tc>
                <a:tc>
                  <a:txBody>
                    <a:bodyPr/>
                    <a:lstStyle/>
                    <a:p>
                      <a:r>
                        <a:rPr lang="en-CA" dirty="0" smtClean="0">
                          <a:latin typeface="Arial" pitchFamily="34" charset="0"/>
                          <a:cs typeface="Arial" pitchFamily="34" charset="0"/>
                        </a:rPr>
                        <a:t>X (to evaluative committee as well)</a:t>
                      </a:r>
                      <a:endParaRPr lang="en-CA" dirty="0">
                        <a:latin typeface="Arial" pitchFamily="34" charset="0"/>
                        <a:cs typeface="Arial" pitchFamily="34" charset="0"/>
                      </a:endParaRPr>
                    </a:p>
                  </a:txBody>
                  <a:tcPr/>
                </a:tc>
              </a:tr>
              <a:tr h="1118781">
                <a:tc>
                  <a:txBody>
                    <a:bodyPr/>
                    <a:lstStyle/>
                    <a:p>
                      <a:r>
                        <a:rPr lang="en-CA" sz="2000" dirty="0" smtClean="0">
                          <a:latin typeface="Arial" pitchFamily="34" charset="0"/>
                          <a:cs typeface="Arial" pitchFamily="34" charset="0"/>
                        </a:rPr>
                        <a:t>  	Time to implement 	changes  prior to  being</a:t>
                      </a:r>
                    </a:p>
                    <a:p>
                      <a:r>
                        <a:rPr lang="en-CA" sz="2000" dirty="0" smtClean="0">
                          <a:latin typeface="Arial" pitchFamily="34" charset="0"/>
                          <a:cs typeface="Arial" pitchFamily="34" charset="0"/>
                        </a:rPr>
                        <a:t> 	judged by others</a:t>
                      </a:r>
                      <a:endParaRPr lang="en-CA" sz="2000" dirty="0">
                        <a:latin typeface="Arial" pitchFamily="34" charset="0"/>
                        <a:cs typeface="Arial" pitchFamily="34" charset="0"/>
                      </a:endParaRPr>
                    </a:p>
                  </a:txBody>
                  <a:tcPr/>
                </a:tc>
                <a:tc>
                  <a:txBody>
                    <a:bodyPr/>
                    <a:lstStyle/>
                    <a:p>
                      <a:r>
                        <a:rPr lang="en-CA" dirty="0" smtClean="0">
                          <a:latin typeface="Arial" pitchFamily="34" charset="0"/>
                          <a:cs typeface="Arial" pitchFamily="34" charset="0"/>
                        </a:rPr>
                        <a:t> </a:t>
                      </a:r>
                      <a:endParaRPr lang="en-CA" dirty="0">
                        <a:latin typeface="Arial" pitchFamily="34" charset="0"/>
                        <a:cs typeface="Arial" pitchFamily="34" charset="0"/>
                      </a:endParaRPr>
                    </a:p>
                  </a:txBody>
                  <a:tcPr/>
                </a:tc>
                <a:tc>
                  <a:txBody>
                    <a:bodyPr/>
                    <a:lstStyle/>
                    <a:p>
                      <a:r>
                        <a:rPr lang="en-CA" dirty="0" smtClean="0">
                          <a:latin typeface="Arial" pitchFamily="34" charset="0"/>
                          <a:cs typeface="Arial" pitchFamily="34" charset="0"/>
                        </a:rPr>
                        <a:t>X (the evaluation committees receive the results at the same time as the instructor)</a:t>
                      </a:r>
                      <a:endParaRPr lang="en-CA" dirty="0">
                        <a:latin typeface="Arial" pitchFamily="34" charset="0"/>
                        <a:cs typeface="Arial" pitchFamily="34" charset="0"/>
                      </a:endParaRPr>
                    </a:p>
                  </a:txBody>
                  <a:tcPr/>
                </a:tc>
              </a:tr>
              <a:tr h="783147">
                <a:tc>
                  <a:txBody>
                    <a:bodyPr/>
                    <a:lstStyle/>
                    <a:p>
                      <a:r>
                        <a:rPr lang="en-CA" sz="2000" dirty="0" smtClean="0">
                          <a:latin typeface="Arial" pitchFamily="34" charset="0"/>
                          <a:cs typeface="Arial" pitchFamily="34" charset="0"/>
                        </a:rPr>
                        <a:t>Timely feedback so changes can be made while</a:t>
                      </a:r>
                      <a:r>
                        <a:rPr lang="en-CA" sz="2000" baseline="0" dirty="0" smtClean="0">
                          <a:latin typeface="Arial" pitchFamily="34" charset="0"/>
                          <a:cs typeface="Arial" pitchFamily="34" charset="0"/>
                        </a:rPr>
                        <a:t> the course is being taught</a:t>
                      </a:r>
                      <a:endParaRPr lang="en-CA" sz="2000" dirty="0">
                        <a:latin typeface="Arial" pitchFamily="34" charset="0"/>
                        <a:cs typeface="Arial" pitchFamily="34" charset="0"/>
                      </a:endParaRPr>
                    </a:p>
                  </a:txBody>
                  <a:tcPr/>
                </a:tc>
                <a:tc>
                  <a:txBody>
                    <a:bodyPr/>
                    <a:lstStyle/>
                    <a:p>
                      <a:endParaRPr lang="en-CA" dirty="0">
                        <a:latin typeface="Arial" pitchFamily="34" charset="0"/>
                        <a:cs typeface="Arial" pitchFamily="34" charset="0"/>
                      </a:endParaRPr>
                    </a:p>
                  </a:txBody>
                  <a:tcPr/>
                </a:tc>
                <a:tc>
                  <a:txBody>
                    <a:bodyPr/>
                    <a:lstStyle/>
                    <a:p>
                      <a:r>
                        <a:rPr lang="en-CA" dirty="0" smtClean="0">
                          <a:latin typeface="Arial" pitchFamily="34" charset="0"/>
                          <a:cs typeface="Arial" pitchFamily="34" charset="0"/>
                        </a:rPr>
                        <a:t>X (results only</a:t>
                      </a:r>
                      <a:r>
                        <a:rPr lang="en-CA" baseline="0" dirty="0" smtClean="0">
                          <a:latin typeface="Arial" pitchFamily="34" charset="0"/>
                          <a:cs typeface="Arial" pitchFamily="34" charset="0"/>
                        </a:rPr>
                        <a:t> available after course is complete)</a:t>
                      </a:r>
                      <a:endParaRPr lang="en-CA" dirty="0">
                        <a:latin typeface="Arial" pitchFamily="34" charset="0"/>
                        <a:cs typeface="Arial" pitchFamily="34" charset="0"/>
                      </a:endParaRPr>
                    </a:p>
                  </a:txBody>
                  <a:tcPr/>
                </a:tc>
              </a:tr>
              <a:tr h="1242188">
                <a:tc>
                  <a:txBody>
                    <a:bodyPr/>
                    <a:lstStyle/>
                    <a:p>
                      <a:r>
                        <a:rPr lang="en-CA" sz="2000" dirty="0" smtClean="0">
                          <a:latin typeface="Arial" pitchFamily="34" charset="0"/>
                          <a:cs typeface="Arial" pitchFamily="34" charset="0"/>
                        </a:rPr>
                        <a:t>Ability to modify questions</a:t>
                      </a:r>
                      <a:endParaRPr lang="en-CA" sz="2000" dirty="0">
                        <a:latin typeface="Arial" pitchFamily="34" charset="0"/>
                        <a:cs typeface="Arial" pitchFamily="34" charset="0"/>
                      </a:endParaRPr>
                    </a:p>
                  </a:txBody>
                  <a:tcPr/>
                </a:tc>
                <a:tc>
                  <a:txBody>
                    <a:bodyPr/>
                    <a:lstStyle/>
                    <a:p>
                      <a:r>
                        <a:rPr lang="en-CA" dirty="0" smtClean="0">
                          <a:latin typeface="Arial" pitchFamily="34" charset="0"/>
                          <a:cs typeface="Arial" pitchFamily="34" charset="0"/>
                        </a:rPr>
                        <a:t>X</a:t>
                      </a:r>
                      <a:r>
                        <a:rPr lang="en-CA" baseline="0" dirty="0" smtClean="0">
                          <a:latin typeface="Arial" pitchFamily="34" charset="0"/>
                          <a:cs typeface="Arial" pitchFamily="34" charset="0"/>
                        </a:rPr>
                        <a:t> (theoretically questions can be added)</a:t>
                      </a:r>
                      <a:endParaRPr lang="en-CA" dirty="0" smtClean="0">
                        <a:latin typeface="Arial" pitchFamily="34" charset="0"/>
                        <a:cs typeface="Arial" pitchFamily="34" charset="0"/>
                      </a:endParaRPr>
                    </a:p>
                  </a:txBody>
                  <a:tcPr/>
                </a:tc>
                <a:tc>
                  <a:txBody>
                    <a:bodyPr/>
                    <a:lstStyle/>
                    <a:p>
                      <a:r>
                        <a:rPr lang="en-CA" dirty="0" smtClean="0">
                          <a:latin typeface="Arial" pitchFamily="34" charset="0"/>
                          <a:cs typeface="Arial" pitchFamily="34" charset="0"/>
                        </a:rPr>
                        <a:t>(Few do this, can have</a:t>
                      </a:r>
                      <a:r>
                        <a:rPr lang="en-CA" baseline="0" dirty="0" smtClean="0">
                          <a:latin typeface="Arial" pitchFamily="34" charset="0"/>
                          <a:cs typeface="Arial" pitchFamily="34" charset="0"/>
                        </a:rPr>
                        <a:t> a cost, results may not go to only the instructor, depending on  department/Faculty policy)</a:t>
                      </a:r>
                      <a:endParaRPr lang="en-CA" dirty="0">
                        <a:latin typeface="Arial" pitchFamily="34" charset="0"/>
                        <a:cs typeface="Arial" pitchFamily="34" charset="0"/>
                      </a:endParaRPr>
                    </a:p>
                  </a:txBody>
                  <a:tcPr/>
                </a:tc>
              </a:tr>
              <a:tr h="576064">
                <a:tc>
                  <a:txBody>
                    <a:bodyPr/>
                    <a:lstStyle/>
                    <a:p>
                      <a:r>
                        <a:rPr lang="en-CA" sz="2000" dirty="0" smtClean="0">
                          <a:latin typeface="Arial" pitchFamily="34" charset="0"/>
                          <a:cs typeface="Arial" pitchFamily="34" charset="0"/>
                        </a:rPr>
                        <a:t>Appropriate questions</a:t>
                      </a:r>
                      <a:endParaRPr lang="en-CA" sz="2000" dirty="0">
                        <a:latin typeface="Arial" pitchFamily="34" charset="0"/>
                        <a:cs typeface="Arial" pitchFamily="34" charset="0"/>
                      </a:endParaRPr>
                    </a:p>
                  </a:txBody>
                  <a:tcPr/>
                </a:tc>
                <a:tc>
                  <a:txBody>
                    <a:bodyPr/>
                    <a:lstStyle/>
                    <a:p>
                      <a:endParaRPr lang="en-CA" dirty="0">
                        <a:latin typeface="Arial" pitchFamily="34" charset="0"/>
                        <a:cs typeface="Arial" pitchFamily="34" charset="0"/>
                      </a:endParaRPr>
                    </a:p>
                  </a:txBody>
                  <a:tcPr/>
                </a:tc>
                <a:tc>
                  <a:txBody>
                    <a:bodyPr/>
                    <a:lstStyle/>
                    <a:p>
                      <a:r>
                        <a:rPr lang="en-CA" dirty="0" smtClean="0">
                          <a:latin typeface="Arial" pitchFamily="34" charset="0"/>
                          <a:cs typeface="Arial" pitchFamily="34" charset="0"/>
                        </a:rPr>
                        <a:t>X – </a:t>
                      </a:r>
                      <a:r>
                        <a:rPr lang="en-CA" baseline="0" dirty="0" smtClean="0">
                          <a:latin typeface="Arial" pitchFamily="34" charset="0"/>
                          <a:cs typeface="Arial" pitchFamily="34" charset="0"/>
                        </a:rPr>
                        <a:t> Often too general to make specific changes</a:t>
                      </a:r>
                      <a:endParaRPr lang="en-CA" dirty="0">
                        <a:latin typeface="Arial" pitchFamily="34" charset="0"/>
                        <a:cs typeface="Arial" pitchFamily="34" charset="0"/>
                      </a:endParaRPr>
                    </a:p>
                  </a:txBody>
                  <a:tcPr/>
                </a:tc>
              </a:tr>
              <a:tr h="453728">
                <a:tc>
                  <a:txBody>
                    <a:bodyPr/>
                    <a:lstStyle/>
                    <a:p>
                      <a:r>
                        <a:rPr lang="en-CA" sz="2000" dirty="0" smtClean="0">
                          <a:latin typeface="Arial" pitchFamily="34" charset="0"/>
                          <a:cs typeface="Arial" pitchFamily="34" charset="0"/>
                        </a:rPr>
                        <a:t>Control</a:t>
                      </a:r>
                      <a:r>
                        <a:rPr lang="en-CA" sz="2000" baseline="0" dirty="0" smtClean="0">
                          <a:latin typeface="Arial" pitchFamily="34" charset="0"/>
                          <a:cs typeface="Arial" pitchFamily="34" charset="0"/>
                        </a:rPr>
                        <a:t> over the timing of the survey</a:t>
                      </a:r>
                      <a:endParaRPr lang="en-CA" sz="2000" dirty="0">
                        <a:latin typeface="Arial" pitchFamily="34" charset="0"/>
                        <a:cs typeface="Arial" pitchFamily="34" charset="0"/>
                      </a:endParaRPr>
                    </a:p>
                  </a:txBody>
                  <a:tcPr/>
                </a:tc>
                <a:tc>
                  <a:txBody>
                    <a:bodyPr/>
                    <a:lstStyle/>
                    <a:p>
                      <a:endParaRPr lang="en-CA">
                        <a:latin typeface="Arial" pitchFamily="34" charset="0"/>
                        <a:cs typeface="Arial" pitchFamily="34" charset="0"/>
                      </a:endParaRPr>
                    </a:p>
                  </a:txBody>
                  <a:tcPr/>
                </a:tc>
                <a:tc>
                  <a:txBody>
                    <a:bodyPr/>
                    <a:lstStyle/>
                    <a:p>
                      <a:r>
                        <a:rPr lang="en-CA" dirty="0" smtClean="0">
                          <a:latin typeface="Arial" pitchFamily="34" charset="0"/>
                          <a:cs typeface="Arial" pitchFamily="34" charset="0"/>
                        </a:rPr>
                        <a:t>X – Close to the end of the course</a:t>
                      </a:r>
                      <a:endParaRPr lang="en-CA" dirty="0">
                        <a:latin typeface="Arial" pitchFamily="34" charset="0"/>
                        <a:cs typeface="Arial" pitchFamily="34" charset="0"/>
                      </a:endParaRPr>
                    </a:p>
                  </a:txBody>
                  <a:tcPr/>
                </a:tc>
              </a:tr>
              <a:tr h="783147">
                <a:tc>
                  <a:txBody>
                    <a:bodyPr/>
                    <a:lstStyle/>
                    <a:p>
                      <a:r>
                        <a:rPr lang="en-CA" sz="2000" dirty="0" smtClean="0">
                          <a:latin typeface="Arial" pitchFamily="34" charset="0"/>
                          <a:cs typeface="Arial" pitchFamily="34" charset="0"/>
                        </a:rPr>
                        <a:t>University support for formative evaluation</a:t>
                      </a:r>
                      <a:endParaRPr lang="en-CA" sz="2000" dirty="0">
                        <a:latin typeface="Arial" pitchFamily="34" charset="0"/>
                        <a:cs typeface="Arial" pitchFamily="34" charset="0"/>
                      </a:endParaRPr>
                    </a:p>
                  </a:txBody>
                  <a:tcPr/>
                </a:tc>
                <a:tc>
                  <a:txBody>
                    <a:bodyPr/>
                    <a:lstStyle/>
                    <a:p>
                      <a:r>
                        <a:rPr lang="en-CA" dirty="0" smtClean="0">
                          <a:latin typeface="Arial" pitchFamily="34" charset="0"/>
                          <a:cs typeface="Arial" pitchFamily="34" charset="0"/>
                        </a:rPr>
                        <a:t>X (there is limited support)</a:t>
                      </a:r>
                      <a:endParaRPr lang="en-CA" dirty="0">
                        <a:latin typeface="Arial" pitchFamily="34" charset="0"/>
                        <a:cs typeface="Arial" pitchFamily="34" charset="0"/>
                      </a:endParaRPr>
                    </a:p>
                  </a:txBody>
                  <a:tcPr/>
                </a:tc>
                <a:tc>
                  <a:txBody>
                    <a:bodyPr/>
                    <a:lstStyle/>
                    <a:p>
                      <a:r>
                        <a:rPr lang="en-CA" dirty="0" smtClean="0">
                          <a:latin typeface="Arial" pitchFamily="34" charset="0"/>
                          <a:cs typeface="Arial" pitchFamily="34" charset="0"/>
                        </a:rPr>
                        <a:t>(Most faculty unaware of what is and where it is located)</a:t>
                      </a:r>
                      <a:endParaRPr lang="en-CA" dirty="0">
                        <a:latin typeface="Arial" pitchFamily="34" charset="0"/>
                        <a:cs typeface="Arial" pitchFamily="34" charset="0"/>
                      </a:endParaRPr>
                    </a:p>
                  </a:txBody>
                  <a:tcPr/>
                </a:tc>
              </a:tr>
            </a:tbl>
          </a:graphicData>
        </a:graphic>
      </p:graphicFrame>
      <p:sp>
        <p:nvSpPr>
          <p:cNvPr id="4" name="Date Placeholder 3"/>
          <p:cNvSpPr>
            <a:spLocks noGrp="1"/>
          </p:cNvSpPr>
          <p:nvPr>
            <p:ph type="dt" sz="half" idx="10"/>
          </p:nvPr>
        </p:nvSpPr>
        <p:spPr/>
        <p:txBody>
          <a:bodyPr/>
          <a:lstStyle/>
          <a:p>
            <a:r>
              <a:rPr lang="en-US" smtClean="0"/>
              <a:t>Friday, November 4, 2011</a:t>
            </a:r>
            <a:endParaRPr lang="en-US" dirty="0"/>
          </a:p>
        </p:txBody>
      </p:sp>
      <p:sp>
        <p:nvSpPr>
          <p:cNvPr id="5" name="Footer Placeholder 4"/>
          <p:cNvSpPr>
            <a:spLocks noGrp="1"/>
          </p:cNvSpPr>
          <p:nvPr>
            <p:ph type="ftr" sz="quarter" idx="11"/>
          </p:nvPr>
        </p:nvSpPr>
        <p:spPr/>
        <p:txBody>
          <a:bodyPr/>
          <a:lstStyle/>
          <a:p>
            <a:r>
              <a:rPr lang="en-CA" smtClean="0"/>
              <a:t>Multi-purpose Postsecondary Course Eval. Problems</a:t>
            </a:r>
            <a:endParaRPr lang="en-US" dirty="0"/>
          </a:p>
        </p:txBody>
      </p:sp>
      <p:sp>
        <p:nvSpPr>
          <p:cNvPr id="6" name="Slide Number Placeholder 5"/>
          <p:cNvSpPr>
            <a:spLocks noGrp="1"/>
          </p:cNvSpPr>
          <p:nvPr>
            <p:ph type="sldNum" sz="quarter" idx="12"/>
          </p:nvPr>
        </p:nvSpPr>
        <p:spPr/>
        <p:txBody>
          <a:bodyPr/>
          <a:lstStyle/>
          <a:p>
            <a:fld id="{3C962D33-0BCB-40BB-80B5-F7D812CDE784}" type="slidenum">
              <a:rPr lang="en-US" smtClean="0"/>
              <a:pPr/>
              <a:t>11</a:t>
            </a:fld>
            <a:endParaRPr lang="en-US" dirty="0"/>
          </a:p>
        </p:txBody>
      </p:sp>
    </p:spTree>
    <p:extLst>
      <p:ext uri="{BB962C8B-B14F-4D97-AF65-F5344CB8AC3E}">
        <p14:creationId xmlns:p14="http://schemas.microsoft.com/office/powerpoint/2010/main" val="3394276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728" y="556320"/>
            <a:ext cx="10083055" cy="1079398"/>
          </a:xfrm>
        </p:spPr>
        <p:txBody>
          <a:bodyPr/>
          <a:lstStyle/>
          <a:p>
            <a:r>
              <a:rPr lang="en-CA" dirty="0" smtClean="0"/>
              <a:t>Why Should Instructor Formatively Evaluate?</a:t>
            </a:r>
            <a:endParaRPr lang="en-CA" dirty="0"/>
          </a:p>
        </p:txBody>
      </p:sp>
      <p:sp>
        <p:nvSpPr>
          <p:cNvPr id="3" name="Content Placeholder 2"/>
          <p:cNvSpPr>
            <a:spLocks noGrp="1"/>
          </p:cNvSpPr>
          <p:nvPr>
            <p:ph sz="quarter" idx="1"/>
          </p:nvPr>
        </p:nvSpPr>
        <p:spPr/>
        <p:txBody>
          <a:bodyPr/>
          <a:lstStyle/>
          <a:p>
            <a:r>
              <a:rPr lang="en-CA" dirty="0" smtClean="0"/>
              <a:t>No ownership or control of the process</a:t>
            </a:r>
          </a:p>
          <a:p>
            <a:r>
              <a:rPr lang="en-CA" dirty="0" smtClean="0"/>
              <a:t>High stakes</a:t>
            </a:r>
          </a:p>
          <a:p>
            <a:r>
              <a:rPr lang="en-CA" dirty="0" smtClean="0"/>
              <a:t>Results are compared to University norms and not the individual</a:t>
            </a:r>
          </a:p>
          <a:p>
            <a:r>
              <a:rPr lang="en-CA" dirty="0" smtClean="0"/>
              <a:t>Students don’t see the results and may question the value</a:t>
            </a:r>
            <a:r>
              <a:rPr lang="en-CA" baseline="0" dirty="0" smtClean="0"/>
              <a:t> of the existing system</a:t>
            </a:r>
          </a:p>
          <a:p>
            <a:pPr lvl="1"/>
            <a:r>
              <a:rPr lang="en-CA" dirty="0" smtClean="0"/>
              <a:t>Students requested a project we conducted on mid-term feedback</a:t>
            </a:r>
          </a:p>
          <a:p>
            <a:pPr lvl="0"/>
            <a:r>
              <a:rPr lang="en-CA" dirty="0" smtClean="0"/>
              <a:t>Minimal</a:t>
            </a:r>
            <a:r>
              <a:rPr lang="en-CA" baseline="0" dirty="0" smtClean="0"/>
              <a:t> support</a:t>
            </a:r>
          </a:p>
          <a:p>
            <a:pPr lvl="0"/>
            <a:r>
              <a:rPr lang="en-CA" baseline="0" dirty="0" smtClean="0"/>
              <a:t>General results that are provided after course complete</a:t>
            </a:r>
          </a:p>
        </p:txBody>
      </p:sp>
      <p:sp>
        <p:nvSpPr>
          <p:cNvPr id="4" name="Date Placeholder 3"/>
          <p:cNvSpPr>
            <a:spLocks noGrp="1"/>
          </p:cNvSpPr>
          <p:nvPr>
            <p:ph type="dt" sz="half" idx="10"/>
          </p:nvPr>
        </p:nvSpPr>
        <p:spPr/>
        <p:txBody>
          <a:bodyPr/>
          <a:lstStyle/>
          <a:p>
            <a:r>
              <a:rPr lang="en-US" smtClean="0"/>
              <a:t>Friday, November 4, 2011</a:t>
            </a:r>
            <a:endParaRPr lang="en-US" dirty="0"/>
          </a:p>
        </p:txBody>
      </p:sp>
      <p:sp>
        <p:nvSpPr>
          <p:cNvPr id="5" name="Footer Placeholder 4"/>
          <p:cNvSpPr>
            <a:spLocks noGrp="1"/>
          </p:cNvSpPr>
          <p:nvPr>
            <p:ph type="ftr" sz="quarter" idx="11"/>
          </p:nvPr>
        </p:nvSpPr>
        <p:spPr/>
        <p:txBody>
          <a:bodyPr/>
          <a:lstStyle/>
          <a:p>
            <a:r>
              <a:rPr lang="en-CA" smtClean="0"/>
              <a:t>Multi-purpose Postsecondary Course Eval. Problems</a:t>
            </a:r>
            <a:endParaRPr lang="en-US" dirty="0"/>
          </a:p>
        </p:txBody>
      </p:sp>
      <p:sp>
        <p:nvSpPr>
          <p:cNvPr id="6" name="Slide Number Placeholder 5"/>
          <p:cNvSpPr>
            <a:spLocks noGrp="1"/>
          </p:cNvSpPr>
          <p:nvPr>
            <p:ph type="sldNum" sz="quarter" idx="12"/>
          </p:nvPr>
        </p:nvSpPr>
        <p:spPr/>
        <p:txBody>
          <a:bodyPr/>
          <a:lstStyle/>
          <a:p>
            <a:fld id="{3C962D33-0BCB-40BB-80B5-F7D812CDE784}" type="slidenum">
              <a:rPr lang="en-US" smtClean="0"/>
              <a:pPr/>
              <a:t>12</a:t>
            </a:fld>
            <a:endParaRPr lang="en-US" dirty="0"/>
          </a:p>
        </p:txBody>
      </p:sp>
    </p:spTree>
    <p:extLst>
      <p:ext uri="{BB962C8B-B14F-4D97-AF65-F5344CB8AC3E}">
        <p14:creationId xmlns:p14="http://schemas.microsoft.com/office/powerpoint/2010/main" val="3114405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728" y="628328"/>
            <a:ext cx="10083055" cy="1079398"/>
          </a:xfrm>
        </p:spPr>
        <p:txBody>
          <a:bodyPr/>
          <a:lstStyle/>
          <a:p>
            <a:r>
              <a:rPr lang="en-US" dirty="0" smtClean="0"/>
              <a:t>Potential Obstacles</a:t>
            </a:r>
            <a:r>
              <a:rPr lang="en-US" baseline="0" dirty="0" smtClean="0"/>
              <a:t> to </a:t>
            </a:r>
            <a:r>
              <a:rPr lang="en-US" dirty="0" smtClean="0"/>
              <a:t>Formative Evaluation</a:t>
            </a:r>
            <a:endParaRPr lang="en-US" dirty="0"/>
          </a:p>
        </p:txBody>
      </p:sp>
      <p:sp>
        <p:nvSpPr>
          <p:cNvPr id="3" name="Content Placeholder 2"/>
          <p:cNvSpPr>
            <a:spLocks noGrp="1"/>
          </p:cNvSpPr>
          <p:nvPr>
            <p:ph sz="quarter" idx="1"/>
          </p:nvPr>
        </p:nvSpPr>
        <p:spPr>
          <a:xfrm>
            <a:off x="453728" y="1924472"/>
            <a:ext cx="12094464" cy="6953470"/>
          </a:xfrm>
        </p:spPr>
        <p:txBody>
          <a:bodyPr/>
          <a:lstStyle/>
          <a:p>
            <a:r>
              <a:rPr lang="en-US" dirty="0" smtClean="0"/>
              <a:t>Possible reasons why improving instruction has not been emphasized:</a:t>
            </a:r>
          </a:p>
          <a:p>
            <a:pPr lvl="1"/>
            <a:r>
              <a:rPr lang="en-US" dirty="0" smtClean="0"/>
              <a:t>A focus on the summative component</a:t>
            </a:r>
          </a:p>
          <a:p>
            <a:pPr lvl="2"/>
            <a:r>
              <a:rPr lang="en-US" dirty="0" smtClean="0"/>
              <a:t>Emphasizing survey questions that best support summative assessment</a:t>
            </a:r>
          </a:p>
          <a:p>
            <a:pPr lvl="1"/>
            <a:r>
              <a:rPr lang="en-US" dirty="0" smtClean="0"/>
              <a:t>Quantitative and normative emphasis of the existing process</a:t>
            </a:r>
          </a:p>
          <a:p>
            <a:pPr lvl="1"/>
            <a:r>
              <a:rPr lang="en-US" dirty="0" smtClean="0"/>
              <a:t>A belief that the relevant information will be gleaned</a:t>
            </a:r>
            <a:r>
              <a:rPr lang="en-US" baseline="0" dirty="0" smtClean="0"/>
              <a:t> from the existing data</a:t>
            </a:r>
          </a:p>
          <a:p>
            <a:pPr lvl="1"/>
            <a:r>
              <a:rPr lang="en-US" baseline="0" dirty="0" smtClean="0"/>
              <a:t>Lack of resources to support a formative process</a:t>
            </a:r>
          </a:p>
          <a:p>
            <a:pPr lvl="1"/>
            <a:r>
              <a:rPr lang="en-US" baseline="0" dirty="0" smtClean="0"/>
              <a:t>Lack of a general understanding of evaluation, and formative evaluation specifically</a:t>
            </a:r>
          </a:p>
          <a:p>
            <a:pPr lvl="1"/>
            <a:r>
              <a:rPr lang="en-US" dirty="0" smtClean="0"/>
              <a:t>Historical precedent and reluctance to change</a:t>
            </a:r>
          </a:p>
          <a:p>
            <a:pPr lvl="2"/>
            <a:r>
              <a:rPr lang="en-US" dirty="0" smtClean="0"/>
              <a:t>Risk management</a:t>
            </a:r>
          </a:p>
        </p:txBody>
      </p:sp>
      <p:sp>
        <p:nvSpPr>
          <p:cNvPr id="4" name="Date Placeholder 3"/>
          <p:cNvSpPr>
            <a:spLocks noGrp="1"/>
          </p:cNvSpPr>
          <p:nvPr>
            <p:ph type="dt" sz="half" idx="10"/>
          </p:nvPr>
        </p:nvSpPr>
        <p:spPr/>
        <p:txBody>
          <a:bodyPr/>
          <a:lstStyle/>
          <a:p>
            <a:r>
              <a:rPr lang="en-US" smtClean="0"/>
              <a:t>Friday, November 4, 2011</a:t>
            </a:r>
            <a:endParaRPr lang="en-US" dirty="0"/>
          </a:p>
        </p:txBody>
      </p:sp>
      <p:sp>
        <p:nvSpPr>
          <p:cNvPr id="5" name="Footer Placeholder 4"/>
          <p:cNvSpPr>
            <a:spLocks noGrp="1"/>
          </p:cNvSpPr>
          <p:nvPr>
            <p:ph type="ftr" sz="quarter" idx="11"/>
          </p:nvPr>
        </p:nvSpPr>
        <p:spPr/>
        <p:txBody>
          <a:bodyPr/>
          <a:lstStyle/>
          <a:p>
            <a:r>
              <a:rPr lang="en-CA" smtClean="0"/>
              <a:t>Multi-purpose Postsecondary Course Eval. Problems</a:t>
            </a:r>
            <a:endParaRPr lang="en-US" dirty="0"/>
          </a:p>
        </p:txBody>
      </p:sp>
      <p:sp>
        <p:nvSpPr>
          <p:cNvPr id="6" name="Slide Number Placeholder 5"/>
          <p:cNvSpPr>
            <a:spLocks noGrp="1"/>
          </p:cNvSpPr>
          <p:nvPr>
            <p:ph type="sldNum" sz="quarter" idx="12"/>
          </p:nvPr>
        </p:nvSpPr>
        <p:spPr/>
        <p:txBody>
          <a:bodyPr/>
          <a:lstStyle/>
          <a:p>
            <a:fld id="{3C962D33-0BCB-40BB-80B5-F7D812CDE784}"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Possible Solutions - General</a:t>
            </a:r>
            <a:endParaRPr lang="en-CA" dirty="0"/>
          </a:p>
        </p:txBody>
      </p:sp>
      <p:sp>
        <p:nvSpPr>
          <p:cNvPr id="3" name="Content Placeholder 2"/>
          <p:cNvSpPr>
            <a:spLocks noGrp="1"/>
          </p:cNvSpPr>
          <p:nvPr>
            <p:ph sz="quarter" idx="1"/>
          </p:nvPr>
        </p:nvSpPr>
        <p:spPr>
          <a:xfrm>
            <a:off x="381720" y="1996480"/>
            <a:ext cx="12094464" cy="6502400"/>
          </a:xfrm>
        </p:spPr>
        <p:txBody>
          <a:bodyPr/>
          <a:lstStyle/>
          <a:p>
            <a:r>
              <a:rPr lang="en-CA" dirty="0" smtClean="0"/>
              <a:t>Promote and resource separate</a:t>
            </a:r>
            <a:r>
              <a:rPr lang="en-CA" baseline="0" dirty="0" smtClean="0"/>
              <a:t> formative services</a:t>
            </a:r>
          </a:p>
          <a:p>
            <a:r>
              <a:rPr lang="en-CA" dirty="0" smtClean="0"/>
              <a:t>Independent of summative evaluations</a:t>
            </a:r>
          </a:p>
          <a:p>
            <a:r>
              <a:rPr lang="en-CA" dirty="0" smtClean="0"/>
              <a:t>Have a flexible system that is available earlier in the term</a:t>
            </a:r>
          </a:p>
          <a:p>
            <a:r>
              <a:rPr lang="en-CA" dirty="0" smtClean="0"/>
              <a:t>Allow questions that reflect the instructor’s needs, can be acted upon, and fit the course</a:t>
            </a:r>
          </a:p>
          <a:p>
            <a:r>
              <a:rPr lang="en-CA" dirty="0" smtClean="0"/>
              <a:t>Provide feedback in a timely manner, so the information can be used in the course being evaluated and subsequent courses</a:t>
            </a:r>
          </a:p>
          <a:p>
            <a:r>
              <a:rPr lang="en-CA" dirty="0" smtClean="0"/>
              <a:t>Encourage and support multiple methods (e.g., focus groups, observations, etc.)</a:t>
            </a:r>
          </a:p>
        </p:txBody>
      </p:sp>
      <p:sp>
        <p:nvSpPr>
          <p:cNvPr id="4" name="Date Placeholder 3"/>
          <p:cNvSpPr>
            <a:spLocks noGrp="1"/>
          </p:cNvSpPr>
          <p:nvPr>
            <p:ph type="dt" sz="half" idx="10"/>
          </p:nvPr>
        </p:nvSpPr>
        <p:spPr/>
        <p:txBody>
          <a:bodyPr/>
          <a:lstStyle/>
          <a:p>
            <a:r>
              <a:rPr lang="en-US" smtClean="0"/>
              <a:t>Friday, November 4, 2011</a:t>
            </a:r>
            <a:endParaRPr lang="en-US" dirty="0"/>
          </a:p>
        </p:txBody>
      </p:sp>
      <p:sp>
        <p:nvSpPr>
          <p:cNvPr id="5" name="Footer Placeholder 4"/>
          <p:cNvSpPr>
            <a:spLocks noGrp="1"/>
          </p:cNvSpPr>
          <p:nvPr>
            <p:ph type="ftr" sz="quarter" idx="11"/>
          </p:nvPr>
        </p:nvSpPr>
        <p:spPr/>
        <p:txBody>
          <a:bodyPr/>
          <a:lstStyle/>
          <a:p>
            <a:r>
              <a:rPr lang="en-CA" smtClean="0"/>
              <a:t>Multi-purpose Postsecondary Course Eval. Problems</a:t>
            </a:r>
            <a:endParaRPr lang="en-US" dirty="0"/>
          </a:p>
        </p:txBody>
      </p:sp>
      <p:sp>
        <p:nvSpPr>
          <p:cNvPr id="6" name="Slide Number Placeholder 5"/>
          <p:cNvSpPr>
            <a:spLocks noGrp="1"/>
          </p:cNvSpPr>
          <p:nvPr>
            <p:ph type="sldNum" sz="quarter" idx="12"/>
          </p:nvPr>
        </p:nvSpPr>
        <p:spPr/>
        <p:txBody>
          <a:bodyPr/>
          <a:lstStyle/>
          <a:p>
            <a:fld id="{3C962D33-0BCB-40BB-80B5-F7D812CDE784}" type="slidenum">
              <a:rPr lang="en-US" smtClean="0"/>
              <a:pPr/>
              <a:t>14</a:t>
            </a:fld>
            <a:endParaRPr lang="en-US" dirty="0"/>
          </a:p>
        </p:txBody>
      </p:sp>
    </p:spTree>
    <p:extLst>
      <p:ext uri="{BB962C8B-B14F-4D97-AF65-F5344CB8AC3E}">
        <p14:creationId xmlns:p14="http://schemas.microsoft.com/office/powerpoint/2010/main" val="246951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Possible Solutions – United Survey</a:t>
            </a:r>
            <a:endParaRPr lang="en-CA" dirty="0"/>
          </a:p>
        </p:txBody>
      </p:sp>
      <p:sp>
        <p:nvSpPr>
          <p:cNvPr id="3" name="Content Placeholder 2"/>
          <p:cNvSpPr>
            <a:spLocks noGrp="1"/>
          </p:cNvSpPr>
          <p:nvPr>
            <p:ph sz="quarter" idx="1"/>
          </p:nvPr>
        </p:nvSpPr>
        <p:spPr/>
        <p:txBody>
          <a:bodyPr/>
          <a:lstStyle/>
          <a:p>
            <a:r>
              <a:rPr lang="en-CA" dirty="0" smtClean="0"/>
              <a:t>Create different questions targeted specifically to the formative and summative evaluation</a:t>
            </a:r>
          </a:p>
          <a:p>
            <a:pPr lvl="1"/>
            <a:r>
              <a:rPr lang="en-CA" dirty="0" smtClean="0"/>
              <a:t>Allow flexibility with the formative questions</a:t>
            </a:r>
          </a:p>
          <a:p>
            <a:r>
              <a:rPr lang="en-CA" dirty="0" smtClean="0"/>
              <a:t>Have the formative information provided only to the instructor</a:t>
            </a:r>
          </a:p>
          <a:p>
            <a:r>
              <a:rPr lang="en-CA" dirty="0" smtClean="0"/>
              <a:t>Allow qualitative questions to be used formatively</a:t>
            </a:r>
          </a:p>
          <a:p>
            <a:r>
              <a:rPr lang="en-CA" dirty="0" smtClean="0"/>
              <a:t>If requested, make instructional support available to teachers and allow this support to use the formative feedback</a:t>
            </a:r>
          </a:p>
        </p:txBody>
      </p:sp>
      <p:sp>
        <p:nvSpPr>
          <p:cNvPr id="4" name="Date Placeholder 3"/>
          <p:cNvSpPr>
            <a:spLocks noGrp="1"/>
          </p:cNvSpPr>
          <p:nvPr>
            <p:ph type="dt" sz="half" idx="10"/>
          </p:nvPr>
        </p:nvSpPr>
        <p:spPr/>
        <p:txBody>
          <a:bodyPr/>
          <a:lstStyle/>
          <a:p>
            <a:r>
              <a:rPr lang="en-US" smtClean="0"/>
              <a:t>Friday, November 4, 2011</a:t>
            </a:r>
            <a:endParaRPr lang="en-US" dirty="0"/>
          </a:p>
        </p:txBody>
      </p:sp>
      <p:sp>
        <p:nvSpPr>
          <p:cNvPr id="5" name="Footer Placeholder 4"/>
          <p:cNvSpPr>
            <a:spLocks noGrp="1"/>
          </p:cNvSpPr>
          <p:nvPr>
            <p:ph type="ftr" sz="quarter" idx="11"/>
          </p:nvPr>
        </p:nvSpPr>
        <p:spPr/>
        <p:txBody>
          <a:bodyPr/>
          <a:lstStyle/>
          <a:p>
            <a:r>
              <a:rPr lang="en-CA" smtClean="0"/>
              <a:t>Multi-purpose Postsecondary Course Eval. Problems</a:t>
            </a:r>
            <a:endParaRPr lang="en-US" dirty="0"/>
          </a:p>
        </p:txBody>
      </p:sp>
      <p:sp>
        <p:nvSpPr>
          <p:cNvPr id="6" name="Slide Number Placeholder 5"/>
          <p:cNvSpPr>
            <a:spLocks noGrp="1"/>
          </p:cNvSpPr>
          <p:nvPr>
            <p:ph type="sldNum" sz="quarter" idx="12"/>
          </p:nvPr>
        </p:nvSpPr>
        <p:spPr/>
        <p:txBody>
          <a:bodyPr/>
          <a:lstStyle/>
          <a:p>
            <a:fld id="{3C962D33-0BCB-40BB-80B5-F7D812CDE784}" type="slidenum">
              <a:rPr lang="en-US" smtClean="0"/>
              <a:pPr/>
              <a:t>15</a:t>
            </a:fld>
            <a:endParaRPr lang="en-US" dirty="0"/>
          </a:p>
        </p:txBody>
      </p:sp>
    </p:spTree>
    <p:extLst>
      <p:ext uri="{BB962C8B-B14F-4D97-AF65-F5344CB8AC3E}">
        <p14:creationId xmlns:p14="http://schemas.microsoft.com/office/powerpoint/2010/main" val="3673395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Date Placeholder 2"/>
          <p:cNvSpPr>
            <a:spLocks noGrp="1"/>
          </p:cNvSpPr>
          <p:nvPr>
            <p:ph type="dt" sz="half" idx="10"/>
          </p:nvPr>
        </p:nvSpPr>
        <p:spPr/>
        <p:txBody>
          <a:bodyPr/>
          <a:lstStyle/>
          <a:p>
            <a:r>
              <a:rPr lang="en-US" smtClean="0"/>
              <a:t>May 2011</a:t>
            </a:r>
            <a:endParaRPr lang="en-US" dirty="0"/>
          </a:p>
        </p:txBody>
      </p:sp>
      <p:sp>
        <p:nvSpPr>
          <p:cNvPr id="4" name="Footer Placeholder 3"/>
          <p:cNvSpPr>
            <a:spLocks noGrp="1"/>
          </p:cNvSpPr>
          <p:nvPr>
            <p:ph type="ftr" sz="quarter" idx="11"/>
          </p:nvPr>
        </p:nvSpPr>
        <p:spPr/>
        <p:txBody>
          <a:bodyPr/>
          <a:lstStyle/>
          <a:p>
            <a:r>
              <a:rPr lang="en-US" smtClean="0"/>
              <a:t>CES Annual Conference Edmonton</a:t>
            </a:r>
            <a:endParaRPr lang="en-US" dirty="0"/>
          </a:p>
        </p:txBody>
      </p:sp>
      <p:sp>
        <p:nvSpPr>
          <p:cNvPr id="5" name="Slide Number Placeholder 4"/>
          <p:cNvSpPr>
            <a:spLocks noGrp="1"/>
          </p:cNvSpPr>
          <p:nvPr>
            <p:ph type="sldNum" sz="quarter" idx="12"/>
          </p:nvPr>
        </p:nvSpPr>
        <p:spPr/>
        <p:txBody>
          <a:bodyPr/>
          <a:lstStyle/>
          <a:p>
            <a:fld id="{62C2D611-A3F4-45AC-AA72-B680B2BD1DEF}" type="slidenum">
              <a:rPr lang="en-US" smtClean="0"/>
              <a:pPr/>
              <a:t>16</a:t>
            </a:fld>
            <a:endParaRPr lang="en-US" dirty="0"/>
          </a:p>
        </p:txBody>
      </p:sp>
      <p:sp>
        <p:nvSpPr>
          <p:cNvPr id="6" name="Content Placeholder 5"/>
          <p:cNvSpPr>
            <a:spLocks noGrp="1"/>
          </p:cNvSpPr>
          <p:nvPr>
            <p:ph sz="quarter" idx="1"/>
          </p:nvPr>
        </p:nvSpPr>
        <p:spPr/>
        <p:txBody>
          <a:bodyPr>
            <a:normAutofit/>
          </a:bodyPr>
          <a:lstStyle/>
          <a:p>
            <a:pPr lvl="1"/>
            <a:r>
              <a:rPr lang="en-US" dirty="0" smtClean="0"/>
              <a:t>Stanley Varnhagen</a:t>
            </a:r>
          </a:p>
          <a:p>
            <a:pPr lvl="2"/>
            <a:r>
              <a:rPr lang="en-US" dirty="0" smtClean="0"/>
              <a:t>Academic Director, Evaluation</a:t>
            </a:r>
            <a:r>
              <a:rPr lang="en-US" baseline="0" dirty="0" smtClean="0"/>
              <a:t> &amp; Research Services</a:t>
            </a:r>
            <a:r>
              <a:rPr lang="en-US" dirty="0" smtClean="0"/>
              <a:t>, </a:t>
            </a:r>
            <a:br>
              <a:rPr lang="en-US" dirty="0" smtClean="0"/>
            </a:br>
            <a:r>
              <a:rPr lang="en-US" dirty="0" smtClean="0"/>
              <a:t>Faculty of Extension</a:t>
            </a:r>
          </a:p>
          <a:p>
            <a:pPr lvl="2"/>
            <a:r>
              <a:rPr lang="en-US" dirty="0" smtClean="0">
                <a:hlinkClick r:id="rId2"/>
              </a:rPr>
              <a:t>stanley.varnhagen@ualberta.ca</a:t>
            </a:r>
            <a:r>
              <a:rPr lang="en-US" dirty="0"/>
              <a:t>	</a:t>
            </a:r>
            <a:r>
              <a:rPr lang="en-US" dirty="0" smtClean="0"/>
              <a:t>(780) 492-3641</a:t>
            </a:r>
          </a:p>
          <a:p>
            <a:pPr lvl="1"/>
            <a:r>
              <a:rPr lang="en-US" dirty="0" smtClean="0"/>
              <a:t>Jason Daniels</a:t>
            </a:r>
          </a:p>
          <a:p>
            <a:pPr lvl="2"/>
            <a:r>
              <a:rPr lang="en-US" dirty="0" smtClean="0"/>
              <a:t>Associate Director (Research), Evaluation &amp; Research Services, </a:t>
            </a:r>
            <a:br>
              <a:rPr lang="en-US" dirty="0" smtClean="0"/>
            </a:br>
            <a:r>
              <a:rPr lang="en-US" dirty="0" smtClean="0"/>
              <a:t>Faculty of Extension</a:t>
            </a:r>
          </a:p>
          <a:p>
            <a:pPr lvl="2"/>
            <a:r>
              <a:rPr lang="en-US" dirty="0" smtClean="0">
                <a:hlinkClick r:id="rId3"/>
              </a:rPr>
              <a:t>jdaniels@ualberta.ca</a:t>
            </a:r>
            <a:r>
              <a:rPr lang="en-US" dirty="0" smtClean="0"/>
              <a:t>		(780) 492-6332</a:t>
            </a:r>
          </a:p>
          <a:p>
            <a:pPr lvl="1"/>
            <a:r>
              <a:rPr lang="en-US" dirty="0" smtClean="0"/>
              <a:t>Brad Arkison</a:t>
            </a:r>
          </a:p>
          <a:p>
            <a:pPr lvl="2"/>
            <a:r>
              <a:rPr lang="en-US" dirty="0" smtClean="0"/>
              <a:t>Associate Director (Evaluation), Evaluation &amp; </a:t>
            </a:r>
            <a:br>
              <a:rPr lang="en-US" dirty="0" smtClean="0"/>
            </a:br>
            <a:r>
              <a:rPr lang="en-US" dirty="0" smtClean="0"/>
              <a:t>Research Services, Faculty of Extension</a:t>
            </a:r>
          </a:p>
          <a:p>
            <a:pPr lvl="2"/>
            <a:r>
              <a:rPr lang="en-US" dirty="0" smtClean="0">
                <a:hlinkClick r:id="rId4"/>
              </a:rPr>
              <a:t>brad.arkison@ualberta.ca</a:t>
            </a:r>
            <a:r>
              <a:rPr lang="en-US" dirty="0" smtClean="0"/>
              <a:t>		(780) 492-1720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p:cNvSpPr>
          <p:nvPr/>
        </p:nvSpPr>
        <p:spPr bwMode="auto">
          <a:xfrm>
            <a:off x="0" y="9536113"/>
            <a:ext cx="13004800" cy="217487"/>
          </a:xfrm>
          <a:prstGeom prst="rect">
            <a:avLst/>
          </a:prstGeom>
          <a:solidFill>
            <a:srgbClr val="FFFFFF"/>
          </a:solidFill>
          <a:ln w="9525">
            <a:noFill/>
            <a:miter lim="0"/>
            <a:headEnd/>
            <a:tailEnd/>
          </a:ln>
          <a:effectLst/>
        </p:spPr>
        <p:txBody>
          <a:bodyPr lIns="72248" tIns="72248" rIns="72248" bIns="72248" anchor="ctr"/>
          <a:lstStyle/>
          <a:p>
            <a:endParaRPr lang="en-CA"/>
          </a:p>
        </p:txBody>
      </p:sp>
      <p:sp>
        <p:nvSpPr>
          <p:cNvPr id="4099" name="Rectangle 2"/>
          <p:cNvSpPr>
            <a:spLocks/>
          </p:cNvSpPr>
          <p:nvPr/>
        </p:nvSpPr>
        <p:spPr bwMode="auto">
          <a:xfrm>
            <a:off x="0" y="0"/>
            <a:ext cx="13004800" cy="1981200"/>
          </a:xfrm>
          <a:prstGeom prst="rect">
            <a:avLst/>
          </a:prstGeom>
          <a:solidFill>
            <a:srgbClr val="FFFFFF"/>
          </a:solidFill>
          <a:ln w="9525">
            <a:noFill/>
            <a:miter lim="0"/>
            <a:headEnd/>
            <a:tailEnd/>
          </a:ln>
          <a:effectLst/>
        </p:spPr>
        <p:txBody>
          <a:bodyPr lIns="72248" tIns="72248" rIns="72248" bIns="72248" anchor="ctr"/>
          <a:lstStyle/>
          <a:p>
            <a:endParaRPr lang="en-CA"/>
          </a:p>
        </p:txBody>
      </p:sp>
      <p:sp>
        <p:nvSpPr>
          <p:cNvPr id="4100" name="Rectangle 3"/>
          <p:cNvSpPr>
            <a:spLocks/>
          </p:cNvSpPr>
          <p:nvPr/>
        </p:nvSpPr>
        <p:spPr bwMode="auto">
          <a:xfrm>
            <a:off x="0" y="0"/>
            <a:ext cx="215900" cy="9753600"/>
          </a:xfrm>
          <a:prstGeom prst="rect">
            <a:avLst/>
          </a:prstGeom>
          <a:solidFill>
            <a:srgbClr val="FFFFFF"/>
          </a:solidFill>
          <a:ln w="9525">
            <a:noFill/>
            <a:miter lim="0"/>
            <a:headEnd/>
            <a:tailEnd/>
          </a:ln>
          <a:effectLst/>
        </p:spPr>
        <p:txBody>
          <a:bodyPr lIns="72248" tIns="72248" rIns="72248" bIns="72248" anchor="ctr"/>
          <a:lstStyle/>
          <a:p>
            <a:endParaRPr lang="en-CA"/>
          </a:p>
        </p:txBody>
      </p:sp>
      <p:sp>
        <p:nvSpPr>
          <p:cNvPr id="4101" name="Rectangle 4"/>
          <p:cNvSpPr>
            <a:spLocks/>
          </p:cNvSpPr>
          <p:nvPr/>
        </p:nvSpPr>
        <p:spPr bwMode="auto">
          <a:xfrm>
            <a:off x="12787313" y="0"/>
            <a:ext cx="217487" cy="9753600"/>
          </a:xfrm>
          <a:prstGeom prst="rect">
            <a:avLst/>
          </a:prstGeom>
          <a:solidFill>
            <a:srgbClr val="FFFFFF"/>
          </a:solidFill>
          <a:ln w="9525">
            <a:noFill/>
            <a:miter lim="0"/>
            <a:headEnd/>
            <a:tailEnd/>
          </a:ln>
          <a:effectLst/>
        </p:spPr>
        <p:txBody>
          <a:bodyPr lIns="72248" tIns="72248" rIns="72248" bIns="72248" anchor="ctr"/>
          <a:lstStyle/>
          <a:p>
            <a:endParaRPr lang="en-CA"/>
          </a:p>
        </p:txBody>
      </p:sp>
      <p:sp>
        <p:nvSpPr>
          <p:cNvPr id="4102" name="Rectangle 5"/>
          <p:cNvSpPr>
            <a:spLocks/>
          </p:cNvSpPr>
          <p:nvPr/>
        </p:nvSpPr>
        <p:spPr bwMode="auto">
          <a:xfrm>
            <a:off x="211138" y="9085263"/>
            <a:ext cx="12561887" cy="439737"/>
          </a:xfrm>
          <a:prstGeom prst="rect">
            <a:avLst/>
          </a:prstGeom>
          <a:solidFill>
            <a:srgbClr val="1B587C"/>
          </a:solidFill>
          <a:ln w="9525">
            <a:noFill/>
            <a:miter lim="0"/>
            <a:headEnd/>
            <a:tailEnd/>
          </a:ln>
          <a:effectLst/>
        </p:spPr>
        <p:txBody>
          <a:bodyPr lIns="72248" tIns="72248" rIns="72248" bIns="72248" anchor="ctr"/>
          <a:lstStyle/>
          <a:p>
            <a:endParaRPr lang="en-CA"/>
          </a:p>
        </p:txBody>
      </p:sp>
      <p:sp>
        <p:nvSpPr>
          <p:cNvPr id="4103" name="Rectangle 6"/>
          <p:cNvSpPr>
            <a:spLocks/>
          </p:cNvSpPr>
          <p:nvPr/>
        </p:nvSpPr>
        <p:spPr bwMode="auto">
          <a:xfrm>
            <a:off x="215900" y="220663"/>
            <a:ext cx="12561888" cy="9310687"/>
          </a:xfrm>
          <a:prstGeom prst="rect">
            <a:avLst/>
          </a:prstGeom>
          <a:solidFill>
            <a:srgbClr val="000000">
              <a:alpha val="0"/>
            </a:srgbClr>
          </a:solidFill>
          <a:ln w="13546">
            <a:solidFill>
              <a:srgbClr val="184D6D"/>
            </a:solidFill>
            <a:miter lim="0"/>
            <a:headEnd/>
            <a:tailEnd/>
          </a:ln>
          <a:effectLst/>
        </p:spPr>
        <p:txBody>
          <a:bodyPr lIns="0" tIns="0" rIns="0" bIns="0" anchor="ctr"/>
          <a:lstStyle/>
          <a:p>
            <a:endParaRPr lang="en-CA"/>
          </a:p>
        </p:txBody>
      </p:sp>
      <p:sp>
        <p:nvSpPr>
          <p:cNvPr id="4104" name="Line 7"/>
          <p:cNvSpPr>
            <a:spLocks noChangeShapeType="1"/>
          </p:cNvSpPr>
          <p:nvPr/>
        </p:nvSpPr>
        <p:spPr bwMode="auto">
          <a:xfrm>
            <a:off x="215900" y="1814513"/>
            <a:ext cx="12561888" cy="0"/>
          </a:xfrm>
          <a:prstGeom prst="line">
            <a:avLst/>
          </a:prstGeom>
          <a:noFill/>
          <a:ln w="13546">
            <a:solidFill>
              <a:srgbClr val="184D6D"/>
            </a:solidFill>
            <a:prstDash val="dash"/>
            <a:round/>
            <a:headEnd/>
            <a:tailEnd/>
          </a:ln>
          <a:effectLst/>
        </p:spPr>
        <p:txBody>
          <a:bodyPr/>
          <a:lstStyle/>
          <a:p>
            <a:endParaRPr lang="en-US"/>
          </a:p>
        </p:txBody>
      </p:sp>
      <p:sp>
        <p:nvSpPr>
          <p:cNvPr id="4105" name="AutoShape 8"/>
          <p:cNvSpPr>
            <a:spLocks/>
          </p:cNvSpPr>
          <p:nvPr/>
        </p:nvSpPr>
        <p:spPr bwMode="auto">
          <a:xfrm>
            <a:off x="6067425" y="1358900"/>
            <a:ext cx="868363" cy="866775"/>
          </a:xfrm>
          <a:custGeom>
            <a:avLst/>
            <a:gdLst/>
            <a:ahLst/>
            <a:cxnLst>
              <a:cxn ang="0">
                <a:pos x="0" y="10799"/>
              </a:cxn>
              <a:cxn ang="0">
                <a:pos x="10800" y="0"/>
              </a:cxn>
              <a:cxn ang="0">
                <a:pos x="21600" y="10799"/>
              </a:cxn>
              <a:cxn ang="0">
                <a:pos x="21600" y="10800"/>
              </a:cxn>
              <a:cxn ang="0">
                <a:pos x="10800" y="21600"/>
              </a:cxn>
              <a:cxn ang="0">
                <a:pos x="10800" y="21599"/>
              </a:cxn>
              <a:cxn ang="0">
                <a:pos x="0" y="10800"/>
              </a:cxn>
              <a:cxn ang="0">
                <a:pos x="0" y="10799"/>
              </a:cxn>
            </a:cxnLst>
            <a:rect l="0" t="0" r="r" b="b"/>
            <a:pathLst>
              <a:path w="21600" h="21600">
                <a:moveTo>
                  <a:pt x="0" y="10799"/>
                </a:moveTo>
                <a:cubicBezTo>
                  <a:pt x="0" y="4835"/>
                  <a:pt x="4835" y="0"/>
                  <a:pt x="10800" y="0"/>
                </a:cubicBezTo>
                <a:cubicBezTo>
                  <a:pt x="16764" y="0"/>
                  <a:pt x="21600" y="4835"/>
                  <a:pt x="21600" y="10799"/>
                </a:cubicBezTo>
                <a:cubicBezTo>
                  <a:pt x="21600" y="10800"/>
                  <a:pt x="21600" y="10800"/>
                  <a:pt x="21600" y="10800"/>
                </a:cubicBezTo>
                <a:cubicBezTo>
                  <a:pt x="21600" y="16764"/>
                  <a:pt x="16764" y="21600"/>
                  <a:pt x="10800" y="21600"/>
                </a:cubicBezTo>
                <a:lnTo>
                  <a:pt x="10800" y="21599"/>
                </a:lnTo>
                <a:cubicBezTo>
                  <a:pt x="4835" y="21599"/>
                  <a:pt x="0" y="16764"/>
                  <a:pt x="0" y="10800"/>
                </a:cubicBezTo>
                <a:cubicBezTo>
                  <a:pt x="0" y="10799"/>
                  <a:pt x="0" y="10799"/>
                  <a:pt x="0" y="10799"/>
                </a:cubicBezTo>
                <a:close/>
              </a:path>
            </a:pathLst>
          </a:custGeom>
          <a:solidFill>
            <a:srgbClr val="FFFFFF"/>
          </a:solidFill>
          <a:ln w="15875" cap="rnd" cmpd="sng">
            <a:noFill/>
            <a:prstDash val="solid"/>
            <a:round/>
            <a:headEnd/>
            <a:tailEnd/>
          </a:ln>
          <a:effectLst/>
        </p:spPr>
        <p:txBody>
          <a:bodyPr lIns="72248" tIns="72248" rIns="72248" bIns="72248" anchor="ctr"/>
          <a:lstStyle/>
          <a:p>
            <a:endParaRPr lang="en-US"/>
          </a:p>
        </p:txBody>
      </p:sp>
      <p:sp>
        <p:nvSpPr>
          <p:cNvPr id="4106" name="AutoShape 9"/>
          <p:cNvSpPr>
            <a:spLocks/>
          </p:cNvSpPr>
          <p:nvPr/>
        </p:nvSpPr>
        <p:spPr bwMode="auto">
          <a:xfrm>
            <a:off x="6203950" y="1493838"/>
            <a:ext cx="595313" cy="598487"/>
          </a:xfrm>
          <a:custGeom>
            <a:avLst/>
            <a:gdLst/>
            <a:ahLst/>
            <a:cxnLst>
              <a:cxn ang="0">
                <a:pos x="0" y="10799"/>
              </a:cxn>
              <a:cxn ang="0">
                <a:pos x="10800" y="0"/>
              </a:cxn>
              <a:cxn ang="0">
                <a:pos x="21600" y="10799"/>
              </a:cxn>
              <a:cxn ang="0">
                <a:pos x="21600" y="10800"/>
              </a:cxn>
              <a:cxn ang="0">
                <a:pos x="10800" y="21600"/>
              </a:cxn>
              <a:cxn ang="0">
                <a:pos x="10799" y="21600"/>
              </a:cxn>
              <a:cxn ang="0">
                <a:pos x="10799" y="21599"/>
              </a:cxn>
              <a:cxn ang="0">
                <a:pos x="0" y="10799"/>
              </a:cxn>
            </a:cxnLst>
            <a:rect l="0" t="0" r="r" b="b"/>
            <a:pathLst>
              <a:path w="21600" h="21600">
                <a:moveTo>
                  <a:pt x="0" y="10799"/>
                </a:moveTo>
                <a:cubicBezTo>
                  <a:pt x="0" y="4835"/>
                  <a:pt x="4835" y="0"/>
                  <a:pt x="10800" y="0"/>
                </a:cubicBezTo>
                <a:cubicBezTo>
                  <a:pt x="16764" y="0"/>
                  <a:pt x="21600" y="4835"/>
                  <a:pt x="21600" y="10799"/>
                </a:cubicBezTo>
                <a:cubicBezTo>
                  <a:pt x="21600" y="10799"/>
                  <a:pt x="21600" y="10800"/>
                  <a:pt x="21600" y="10800"/>
                </a:cubicBezTo>
                <a:cubicBezTo>
                  <a:pt x="21600" y="16764"/>
                  <a:pt x="16764" y="21600"/>
                  <a:pt x="10800" y="21600"/>
                </a:cubicBezTo>
                <a:cubicBezTo>
                  <a:pt x="10800" y="21600"/>
                  <a:pt x="10800" y="21600"/>
                  <a:pt x="10799" y="21600"/>
                </a:cubicBezTo>
                <a:lnTo>
                  <a:pt x="10799" y="21599"/>
                </a:lnTo>
                <a:cubicBezTo>
                  <a:pt x="4835" y="21599"/>
                  <a:pt x="0" y="16764"/>
                  <a:pt x="0" y="10799"/>
                </a:cubicBezTo>
                <a:close/>
              </a:path>
            </a:pathLst>
          </a:custGeom>
          <a:solidFill>
            <a:srgbClr val="FFFFFF"/>
          </a:solidFill>
          <a:ln w="72248" cap="rnd" cmpd="sng">
            <a:solidFill>
              <a:srgbClr val="184D6D"/>
            </a:solidFill>
            <a:prstDash val="solid"/>
            <a:round/>
            <a:headEnd/>
            <a:tailEnd/>
          </a:ln>
          <a:effectLst/>
        </p:spPr>
        <p:txBody>
          <a:bodyPr lIns="0" tIns="0" rIns="0" bIns="0" anchor="ctr"/>
          <a:lstStyle/>
          <a:p>
            <a:endParaRPr lang="en-US"/>
          </a:p>
        </p:txBody>
      </p:sp>
      <p:pic>
        <p:nvPicPr>
          <p:cNvPr id="2" name="Picture 10" descr="image3.png"/>
          <p:cNvPicPr>
            <a:picLocks noChangeAspect="1"/>
          </p:cNvPicPr>
          <p:nvPr/>
        </p:nvPicPr>
        <p:blipFill>
          <a:blip r:embed="rId2" cstate="print"/>
          <a:srcRect/>
          <a:stretch>
            <a:fillRect/>
          </a:stretch>
        </p:blipFill>
        <p:spPr bwMode="auto">
          <a:xfrm>
            <a:off x="10510838" y="323850"/>
            <a:ext cx="2195512" cy="1520825"/>
          </a:xfrm>
          <a:prstGeom prst="rect">
            <a:avLst/>
          </a:prstGeom>
          <a:noFill/>
          <a:ln>
            <a:noFill/>
          </a:ln>
          <a:effectLst>
            <a:outerShdw blurRad="50800" dist="50800" dir="5400000" algn="ctr" rotWithShape="0">
              <a:srgbClr val="000000">
                <a:alpha val="48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Lst>
        </p:spPr>
      </p:pic>
      <p:sp>
        <p:nvSpPr>
          <p:cNvPr id="4108" name="Rectangle 11"/>
          <p:cNvSpPr>
            <a:spLocks noGrp="1" noChangeArrowheads="1"/>
          </p:cNvSpPr>
          <p:nvPr>
            <p:ph type="title"/>
          </p:nvPr>
        </p:nvSpPr>
        <p:spPr/>
        <p:txBody>
          <a:bodyPr/>
          <a:lstStyle/>
          <a:p>
            <a:r>
              <a:rPr lang="en-US" dirty="0" smtClean="0">
                <a:sym typeface="Arial" pitchFamily="34" charset="0"/>
              </a:rPr>
              <a:t>Overview</a:t>
            </a:r>
            <a:endParaRPr lang="en-US" dirty="0" smtClean="0"/>
          </a:p>
        </p:txBody>
      </p:sp>
      <p:sp>
        <p:nvSpPr>
          <p:cNvPr id="4109" name="Rectangle 12"/>
          <p:cNvSpPr>
            <a:spLocks noGrp="1" noChangeArrowheads="1"/>
          </p:cNvSpPr>
          <p:nvPr>
            <p:ph sz="quarter" idx="1"/>
          </p:nvPr>
        </p:nvSpPr>
        <p:spPr>
          <a:xfrm>
            <a:off x="453728" y="1924472"/>
            <a:ext cx="12094464" cy="6502400"/>
          </a:xfrm>
        </p:spPr>
        <p:txBody>
          <a:bodyPr/>
          <a:lstStyle/>
          <a:p>
            <a:r>
              <a:rPr lang="en-US" dirty="0" smtClean="0">
                <a:sym typeface="Arial" pitchFamily="34" charset="0"/>
              </a:rPr>
              <a:t>Context</a:t>
            </a:r>
          </a:p>
          <a:p>
            <a:r>
              <a:rPr lang="en-US" dirty="0" smtClean="0">
                <a:sym typeface="Arial" pitchFamily="34" charset="0"/>
              </a:rPr>
              <a:t>Stated</a:t>
            </a:r>
            <a:r>
              <a:rPr lang="en-US" baseline="0" dirty="0" smtClean="0">
                <a:sym typeface="Arial" pitchFamily="34" charset="0"/>
              </a:rPr>
              <a:t> Objectives of Course Evaluations</a:t>
            </a:r>
          </a:p>
          <a:p>
            <a:r>
              <a:rPr lang="en-US" baseline="0" dirty="0" smtClean="0">
                <a:sym typeface="Arial" pitchFamily="34" charset="0"/>
              </a:rPr>
              <a:t>Myth versus Reality</a:t>
            </a:r>
          </a:p>
          <a:p>
            <a:r>
              <a:rPr lang="en-US" baseline="0" dirty="0" smtClean="0">
                <a:sym typeface="Arial" pitchFamily="34" charset="0"/>
              </a:rPr>
              <a:t>Competing Purposes</a:t>
            </a:r>
          </a:p>
          <a:p>
            <a:pPr lvl="0"/>
            <a:r>
              <a:rPr lang="en-US" baseline="0" dirty="0" smtClean="0">
                <a:sym typeface="Arial" pitchFamily="34" charset="0"/>
              </a:rPr>
              <a:t>Existing Questions</a:t>
            </a:r>
          </a:p>
          <a:p>
            <a:r>
              <a:rPr lang="en-US" baseline="0" dirty="0" smtClean="0">
                <a:sym typeface="Arial" pitchFamily="34" charset="0"/>
              </a:rPr>
              <a:t>Formative Fit</a:t>
            </a:r>
          </a:p>
          <a:p>
            <a:r>
              <a:rPr lang="en-US" baseline="0" dirty="0" smtClean="0">
                <a:sym typeface="Arial" pitchFamily="34" charset="0"/>
              </a:rPr>
              <a:t>Why Should the Instructor use Formative Evaluation with Existing </a:t>
            </a:r>
            <a:r>
              <a:rPr lang="en-US" dirty="0">
                <a:sym typeface="Arial" pitchFamily="34" charset="0"/>
              </a:rPr>
              <a:t>S</a:t>
            </a:r>
            <a:r>
              <a:rPr lang="en-US" baseline="0" dirty="0" smtClean="0">
                <a:sym typeface="Arial" pitchFamily="34" charset="0"/>
              </a:rPr>
              <a:t>ystem?</a:t>
            </a:r>
          </a:p>
          <a:p>
            <a:r>
              <a:rPr lang="en-US" baseline="0" dirty="0" smtClean="0">
                <a:sym typeface="Arial" pitchFamily="34" charset="0"/>
              </a:rPr>
              <a:t>Potential Obstacles to Formative Evaluation</a:t>
            </a:r>
          </a:p>
          <a:p>
            <a:r>
              <a:rPr lang="en-US" baseline="0" dirty="0" smtClean="0">
                <a:sym typeface="Arial" pitchFamily="34" charset="0"/>
              </a:rPr>
              <a:t>Possible Solutions</a:t>
            </a:r>
          </a:p>
        </p:txBody>
      </p:sp>
      <p:sp>
        <p:nvSpPr>
          <p:cNvPr id="4112" name="Rectangle 15"/>
          <p:cNvSpPr>
            <a:spLocks/>
          </p:cNvSpPr>
          <p:nvPr/>
        </p:nvSpPr>
        <p:spPr bwMode="auto">
          <a:xfrm>
            <a:off x="6203950" y="1460500"/>
            <a:ext cx="649288" cy="627063"/>
          </a:xfrm>
          <a:prstGeom prst="rect">
            <a:avLst/>
          </a:prstGeom>
          <a:noFill/>
          <a:ln w="12700">
            <a:noFill/>
            <a:miter lim="0"/>
            <a:headEnd/>
            <a:tailEnd/>
          </a:ln>
          <a:effectLst/>
        </p:spPr>
        <p:txBody>
          <a:bodyPr lIns="72248" tIns="72248" rIns="72248" bIns="72248" anchor="ctr">
            <a:spAutoFit/>
          </a:bodyPr>
          <a:lstStyle/>
          <a:p>
            <a:pPr defTabSz="1300163"/>
            <a:r>
              <a:rPr lang="en-US" sz="2200">
                <a:solidFill>
                  <a:srgbClr val="184D6D"/>
                </a:solidFill>
                <a:latin typeface="Arial" pitchFamily="34" charset="0"/>
                <a:cs typeface="Arial" pitchFamily="34" charset="0"/>
                <a:sym typeface="Arial" pitchFamily="34" charset="0"/>
              </a:rPr>
              <a:t>2</a:t>
            </a:r>
            <a:endParaRPr lang="en-US"/>
          </a:p>
        </p:txBody>
      </p:sp>
      <p:sp>
        <p:nvSpPr>
          <p:cNvPr id="3" name="Date Placeholder 2"/>
          <p:cNvSpPr>
            <a:spLocks noGrp="1"/>
          </p:cNvSpPr>
          <p:nvPr>
            <p:ph type="dt" sz="half" idx="10"/>
          </p:nvPr>
        </p:nvSpPr>
        <p:spPr/>
        <p:txBody>
          <a:bodyPr/>
          <a:lstStyle/>
          <a:p>
            <a:r>
              <a:rPr lang="en-US" smtClean="0"/>
              <a:t>Friday, November 4, 2011</a:t>
            </a:r>
            <a:endParaRPr lang="en-US" dirty="0"/>
          </a:p>
        </p:txBody>
      </p:sp>
      <p:sp>
        <p:nvSpPr>
          <p:cNvPr id="4" name="Footer Placeholder 3"/>
          <p:cNvSpPr>
            <a:spLocks noGrp="1"/>
          </p:cNvSpPr>
          <p:nvPr>
            <p:ph type="ftr" sz="quarter" idx="11"/>
          </p:nvPr>
        </p:nvSpPr>
        <p:spPr/>
        <p:txBody>
          <a:bodyPr/>
          <a:lstStyle/>
          <a:p>
            <a:r>
              <a:rPr lang="en-CA" smtClean="0"/>
              <a:t>Multi-purpose Postsecondary Course Eval. Problems</a:t>
            </a:r>
            <a:endParaRPr lang="en-US" dirty="0"/>
          </a:p>
        </p:txBody>
      </p:sp>
      <p:sp>
        <p:nvSpPr>
          <p:cNvPr id="5" name="Slide Number Placeholder 4"/>
          <p:cNvSpPr>
            <a:spLocks noGrp="1"/>
          </p:cNvSpPr>
          <p:nvPr>
            <p:ph type="sldNum" sz="quarter" idx="12"/>
          </p:nvPr>
        </p:nvSpPr>
        <p:spPr/>
        <p:txBody>
          <a:bodyPr/>
          <a:lstStyle/>
          <a:p>
            <a:fld id="{3C962D33-0BCB-40BB-80B5-F7D812CDE784}" type="slidenum">
              <a:rPr lang="en-US" smtClean="0"/>
              <a:pPr/>
              <a:t>2</a:t>
            </a:fld>
            <a:endParaRPr lang="en-US"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Context</a:t>
            </a:r>
            <a:endParaRPr lang="en-CA" dirty="0"/>
          </a:p>
        </p:txBody>
      </p:sp>
      <p:sp>
        <p:nvSpPr>
          <p:cNvPr id="3" name="Content Placeholder 2"/>
          <p:cNvSpPr>
            <a:spLocks noGrp="1"/>
          </p:cNvSpPr>
          <p:nvPr>
            <p:ph sz="quarter" idx="1"/>
          </p:nvPr>
        </p:nvSpPr>
        <p:spPr/>
        <p:txBody>
          <a:bodyPr/>
          <a:lstStyle/>
          <a:p>
            <a:r>
              <a:rPr lang="en-CA" dirty="0" smtClean="0"/>
              <a:t>Institutional Course Evaluation System</a:t>
            </a:r>
          </a:p>
          <a:p>
            <a:r>
              <a:rPr lang="en-CA" dirty="0" smtClean="0"/>
              <a:t>Been in place, essentially unchanged for over 20 years</a:t>
            </a:r>
          </a:p>
          <a:p>
            <a:r>
              <a:rPr lang="en-CA" dirty="0" smtClean="0"/>
              <a:t>Standard procedures for both conducting and providing results</a:t>
            </a:r>
          </a:p>
          <a:p>
            <a:r>
              <a:rPr lang="en-CA" dirty="0" smtClean="0"/>
              <a:t>For use in any class with greater than 10 students</a:t>
            </a:r>
          </a:p>
          <a:p>
            <a:r>
              <a:rPr lang="en-CA" dirty="0" smtClean="0"/>
              <a:t>Extensive normative database</a:t>
            </a:r>
          </a:p>
        </p:txBody>
      </p:sp>
      <p:sp>
        <p:nvSpPr>
          <p:cNvPr id="4" name="Date Placeholder 3"/>
          <p:cNvSpPr>
            <a:spLocks noGrp="1"/>
          </p:cNvSpPr>
          <p:nvPr>
            <p:ph type="dt" sz="half" idx="10"/>
          </p:nvPr>
        </p:nvSpPr>
        <p:spPr/>
        <p:txBody>
          <a:bodyPr/>
          <a:lstStyle/>
          <a:p>
            <a:r>
              <a:rPr lang="en-US" smtClean="0"/>
              <a:t>Friday, November 4, 2011</a:t>
            </a:r>
            <a:endParaRPr lang="en-US" dirty="0"/>
          </a:p>
        </p:txBody>
      </p:sp>
      <p:sp>
        <p:nvSpPr>
          <p:cNvPr id="5" name="Footer Placeholder 4"/>
          <p:cNvSpPr>
            <a:spLocks noGrp="1"/>
          </p:cNvSpPr>
          <p:nvPr>
            <p:ph type="ftr" sz="quarter" idx="11"/>
          </p:nvPr>
        </p:nvSpPr>
        <p:spPr/>
        <p:txBody>
          <a:bodyPr/>
          <a:lstStyle/>
          <a:p>
            <a:r>
              <a:rPr lang="en-CA" smtClean="0"/>
              <a:t>Multi-purpose Postsecondary Course Eval. Problems</a:t>
            </a:r>
            <a:endParaRPr lang="en-US" dirty="0"/>
          </a:p>
        </p:txBody>
      </p:sp>
      <p:sp>
        <p:nvSpPr>
          <p:cNvPr id="6" name="Slide Number Placeholder 5"/>
          <p:cNvSpPr>
            <a:spLocks noGrp="1"/>
          </p:cNvSpPr>
          <p:nvPr>
            <p:ph type="sldNum" sz="quarter" idx="12"/>
          </p:nvPr>
        </p:nvSpPr>
        <p:spPr/>
        <p:txBody>
          <a:bodyPr/>
          <a:lstStyle/>
          <a:p>
            <a:fld id="{3C962D33-0BCB-40BB-80B5-F7D812CDE784}" type="slidenum">
              <a:rPr lang="en-US" smtClean="0"/>
              <a:pPr/>
              <a:t>3</a:t>
            </a:fld>
            <a:endParaRPr lang="en-US" dirty="0"/>
          </a:p>
        </p:txBody>
      </p:sp>
    </p:spTree>
    <p:extLst>
      <p:ext uri="{BB962C8B-B14F-4D97-AF65-F5344CB8AC3E}">
        <p14:creationId xmlns:p14="http://schemas.microsoft.com/office/powerpoint/2010/main" val="3722384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728" y="556320"/>
            <a:ext cx="10083055" cy="1079398"/>
          </a:xfrm>
        </p:spPr>
        <p:txBody>
          <a:bodyPr/>
          <a:lstStyle/>
          <a:p>
            <a:r>
              <a:rPr lang="en-CA" dirty="0" smtClean="0"/>
              <a:t>Stated Objectives of Course Evaluations</a:t>
            </a:r>
            <a:endParaRPr lang="en-CA" dirty="0"/>
          </a:p>
        </p:txBody>
      </p:sp>
      <p:sp>
        <p:nvSpPr>
          <p:cNvPr id="3" name="Content Placeholder 2"/>
          <p:cNvSpPr>
            <a:spLocks noGrp="1"/>
          </p:cNvSpPr>
          <p:nvPr>
            <p:ph sz="quarter" idx="1"/>
          </p:nvPr>
        </p:nvSpPr>
        <p:spPr/>
        <p:txBody>
          <a:bodyPr/>
          <a:lstStyle/>
          <a:p>
            <a:r>
              <a:rPr lang="en-CA" dirty="0" smtClean="0"/>
              <a:t>To be used to examine instruction for Promotion and Tenure decisions</a:t>
            </a:r>
          </a:p>
          <a:p>
            <a:r>
              <a:rPr lang="en-CA" dirty="0" smtClean="0"/>
              <a:t>To provide feedback to the instructor for course improvement</a:t>
            </a:r>
          </a:p>
          <a:p>
            <a:r>
              <a:rPr lang="en-CA" dirty="0" smtClean="0"/>
              <a:t>To provide information to the undergraduate and graduate student</a:t>
            </a:r>
            <a:r>
              <a:rPr lang="en-CA" baseline="0" dirty="0" smtClean="0"/>
              <a:t> associations to facilitate course planning</a:t>
            </a:r>
          </a:p>
          <a:p>
            <a:r>
              <a:rPr lang="en-CA" baseline="0" dirty="0" smtClean="0"/>
              <a:t>To be used as one of multiple measures for judging course instruction</a:t>
            </a:r>
          </a:p>
        </p:txBody>
      </p:sp>
      <p:sp>
        <p:nvSpPr>
          <p:cNvPr id="4" name="Date Placeholder 3"/>
          <p:cNvSpPr>
            <a:spLocks noGrp="1"/>
          </p:cNvSpPr>
          <p:nvPr>
            <p:ph type="dt" sz="half" idx="10"/>
          </p:nvPr>
        </p:nvSpPr>
        <p:spPr/>
        <p:txBody>
          <a:bodyPr/>
          <a:lstStyle/>
          <a:p>
            <a:r>
              <a:rPr lang="en-US" smtClean="0"/>
              <a:t>Friday, November 4, 2011</a:t>
            </a:r>
            <a:endParaRPr lang="en-US" dirty="0"/>
          </a:p>
        </p:txBody>
      </p:sp>
      <p:sp>
        <p:nvSpPr>
          <p:cNvPr id="5" name="Footer Placeholder 4"/>
          <p:cNvSpPr>
            <a:spLocks noGrp="1"/>
          </p:cNvSpPr>
          <p:nvPr>
            <p:ph type="ftr" sz="quarter" idx="11"/>
          </p:nvPr>
        </p:nvSpPr>
        <p:spPr/>
        <p:txBody>
          <a:bodyPr/>
          <a:lstStyle/>
          <a:p>
            <a:r>
              <a:rPr lang="en-CA" smtClean="0"/>
              <a:t>Multi-purpose Postsecondary Course Eval. Problems</a:t>
            </a:r>
            <a:endParaRPr lang="en-US" dirty="0"/>
          </a:p>
        </p:txBody>
      </p:sp>
      <p:sp>
        <p:nvSpPr>
          <p:cNvPr id="6" name="Slide Number Placeholder 5"/>
          <p:cNvSpPr>
            <a:spLocks noGrp="1"/>
          </p:cNvSpPr>
          <p:nvPr>
            <p:ph type="sldNum" sz="quarter" idx="12"/>
          </p:nvPr>
        </p:nvSpPr>
        <p:spPr/>
        <p:txBody>
          <a:bodyPr/>
          <a:lstStyle/>
          <a:p>
            <a:fld id="{3C962D33-0BCB-40BB-80B5-F7D812CDE784}" type="slidenum">
              <a:rPr lang="en-US" smtClean="0"/>
              <a:pPr/>
              <a:t>4</a:t>
            </a:fld>
            <a:endParaRPr lang="en-US" dirty="0"/>
          </a:p>
        </p:txBody>
      </p:sp>
    </p:spTree>
    <p:extLst>
      <p:ext uri="{BB962C8B-B14F-4D97-AF65-F5344CB8AC3E}">
        <p14:creationId xmlns:p14="http://schemas.microsoft.com/office/powerpoint/2010/main" val="534358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Myth versus Reality</a:t>
            </a:r>
            <a:endParaRPr lang="en-CA" dirty="0"/>
          </a:p>
        </p:txBody>
      </p:sp>
      <p:sp>
        <p:nvSpPr>
          <p:cNvPr id="3" name="Content Placeholder 2"/>
          <p:cNvSpPr>
            <a:spLocks noGrp="1"/>
          </p:cNvSpPr>
          <p:nvPr>
            <p:ph sz="quarter" idx="1"/>
          </p:nvPr>
        </p:nvSpPr>
        <p:spPr/>
        <p:txBody>
          <a:bodyPr/>
          <a:lstStyle/>
          <a:p>
            <a:r>
              <a:rPr lang="en-CA" dirty="0" smtClean="0"/>
              <a:t>Systems Flexibility</a:t>
            </a:r>
          </a:p>
          <a:p>
            <a:pPr lvl="1"/>
            <a:r>
              <a:rPr lang="en-CA" dirty="0" smtClean="0"/>
              <a:t>Questions can be selected from an extensive catalogue</a:t>
            </a:r>
          </a:p>
          <a:p>
            <a:pPr lvl="1"/>
            <a:r>
              <a:rPr lang="en-CA" dirty="0" smtClean="0"/>
              <a:t>Generally, little variation</a:t>
            </a:r>
          </a:p>
          <a:p>
            <a:pPr lvl="2"/>
            <a:r>
              <a:rPr lang="en-CA" dirty="0" smtClean="0"/>
              <a:t>10 required questions</a:t>
            </a:r>
          </a:p>
          <a:p>
            <a:r>
              <a:rPr lang="en-CA" dirty="0" smtClean="0"/>
              <a:t>Instrument Validity</a:t>
            </a:r>
          </a:p>
          <a:p>
            <a:pPr lvl="1"/>
            <a:r>
              <a:rPr lang="en-CA" dirty="0" smtClean="0"/>
              <a:t>Standard procedures</a:t>
            </a:r>
          </a:p>
          <a:p>
            <a:pPr lvl="1"/>
            <a:r>
              <a:rPr lang="en-CA" dirty="0" smtClean="0"/>
              <a:t>We really don’t know</a:t>
            </a:r>
          </a:p>
          <a:p>
            <a:pPr lvl="2"/>
            <a:r>
              <a:rPr lang="en-CA" dirty="0" smtClean="0"/>
              <a:t>Changes to a full </a:t>
            </a:r>
            <a:r>
              <a:rPr lang="en-CA" dirty="0" err="1" smtClean="0"/>
              <a:t>Likert</a:t>
            </a:r>
            <a:r>
              <a:rPr lang="en-CA" dirty="0" smtClean="0"/>
              <a:t> scale</a:t>
            </a:r>
          </a:p>
          <a:p>
            <a:pPr lvl="2"/>
            <a:r>
              <a:rPr lang="en-CA" dirty="0" smtClean="0"/>
              <a:t>Face validity</a:t>
            </a:r>
          </a:p>
        </p:txBody>
      </p:sp>
      <p:sp>
        <p:nvSpPr>
          <p:cNvPr id="4" name="Date Placeholder 3"/>
          <p:cNvSpPr>
            <a:spLocks noGrp="1"/>
          </p:cNvSpPr>
          <p:nvPr>
            <p:ph type="dt" sz="half" idx="10"/>
          </p:nvPr>
        </p:nvSpPr>
        <p:spPr/>
        <p:txBody>
          <a:bodyPr/>
          <a:lstStyle/>
          <a:p>
            <a:r>
              <a:rPr lang="en-US" smtClean="0"/>
              <a:t>Friday, November 4, 2011</a:t>
            </a:r>
            <a:endParaRPr lang="en-US" dirty="0"/>
          </a:p>
        </p:txBody>
      </p:sp>
      <p:sp>
        <p:nvSpPr>
          <p:cNvPr id="5" name="Footer Placeholder 4"/>
          <p:cNvSpPr>
            <a:spLocks noGrp="1"/>
          </p:cNvSpPr>
          <p:nvPr>
            <p:ph type="ftr" sz="quarter" idx="11"/>
          </p:nvPr>
        </p:nvSpPr>
        <p:spPr/>
        <p:txBody>
          <a:bodyPr/>
          <a:lstStyle/>
          <a:p>
            <a:r>
              <a:rPr lang="en-CA" smtClean="0"/>
              <a:t>Multi-purpose Postsecondary Course Eval. Problems</a:t>
            </a:r>
            <a:endParaRPr lang="en-US" dirty="0"/>
          </a:p>
        </p:txBody>
      </p:sp>
      <p:sp>
        <p:nvSpPr>
          <p:cNvPr id="6" name="Slide Number Placeholder 5"/>
          <p:cNvSpPr>
            <a:spLocks noGrp="1"/>
          </p:cNvSpPr>
          <p:nvPr>
            <p:ph type="sldNum" sz="quarter" idx="12"/>
          </p:nvPr>
        </p:nvSpPr>
        <p:spPr/>
        <p:txBody>
          <a:bodyPr/>
          <a:lstStyle/>
          <a:p>
            <a:fld id="{3C962D33-0BCB-40BB-80B5-F7D812CDE784}" type="slidenum">
              <a:rPr lang="en-US" smtClean="0"/>
              <a:pPr/>
              <a:t>5</a:t>
            </a:fld>
            <a:endParaRPr lang="en-US" dirty="0"/>
          </a:p>
        </p:txBody>
      </p:sp>
    </p:spTree>
    <p:extLst>
      <p:ext uri="{BB962C8B-B14F-4D97-AF65-F5344CB8AC3E}">
        <p14:creationId xmlns:p14="http://schemas.microsoft.com/office/powerpoint/2010/main" val="654667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Myth versus Reality</a:t>
            </a:r>
            <a:r>
              <a:rPr lang="en-CA" baseline="0" dirty="0" smtClean="0"/>
              <a:t> (2)</a:t>
            </a:r>
            <a:endParaRPr lang="en-CA" dirty="0"/>
          </a:p>
        </p:txBody>
      </p:sp>
      <p:sp>
        <p:nvSpPr>
          <p:cNvPr id="3" name="Content Placeholder 2"/>
          <p:cNvSpPr>
            <a:spLocks noGrp="1"/>
          </p:cNvSpPr>
          <p:nvPr>
            <p:ph sz="quarter" idx="1"/>
          </p:nvPr>
        </p:nvSpPr>
        <p:spPr/>
        <p:txBody>
          <a:bodyPr/>
          <a:lstStyle/>
          <a:p>
            <a:r>
              <a:rPr lang="en-CA" dirty="0" smtClean="0"/>
              <a:t>Instrument</a:t>
            </a:r>
            <a:r>
              <a:rPr lang="en-CA" baseline="0" dirty="0" smtClean="0"/>
              <a:t> is used for multiple purposes</a:t>
            </a:r>
          </a:p>
          <a:p>
            <a:pPr lvl="1"/>
            <a:r>
              <a:rPr lang="en-CA" dirty="0" smtClean="0"/>
              <a:t>Possible to do both summative and formative evaluation</a:t>
            </a:r>
          </a:p>
          <a:p>
            <a:pPr lvl="1"/>
            <a:r>
              <a:rPr lang="en-CA" dirty="0" smtClean="0"/>
              <a:t>Little</a:t>
            </a:r>
            <a:r>
              <a:rPr lang="en-CA" baseline="0" dirty="0" smtClean="0"/>
              <a:t> evidence it is widely used in this way</a:t>
            </a:r>
          </a:p>
          <a:p>
            <a:pPr lvl="2"/>
            <a:r>
              <a:rPr lang="en-CA" baseline="0" dirty="0" smtClean="0"/>
              <a:t>Nonstandard questions are seldom used and costs are not covered by administration like the standard questions are</a:t>
            </a:r>
          </a:p>
        </p:txBody>
      </p:sp>
      <p:sp>
        <p:nvSpPr>
          <p:cNvPr id="4" name="Date Placeholder 3"/>
          <p:cNvSpPr>
            <a:spLocks noGrp="1"/>
          </p:cNvSpPr>
          <p:nvPr>
            <p:ph type="dt" sz="half" idx="10"/>
          </p:nvPr>
        </p:nvSpPr>
        <p:spPr/>
        <p:txBody>
          <a:bodyPr/>
          <a:lstStyle/>
          <a:p>
            <a:r>
              <a:rPr lang="en-US" smtClean="0"/>
              <a:t>Friday, November 4, 2011</a:t>
            </a:r>
            <a:endParaRPr lang="en-US" dirty="0"/>
          </a:p>
        </p:txBody>
      </p:sp>
      <p:sp>
        <p:nvSpPr>
          <p:cNvPr id="5" name="Footer Placeholder 4"/>
          <p:cNvSpPr>
            <a:spLocks noGrp="1"/>
          </p:cNvSpPr>
          <p:nvPr>
            <p:ph type="ftr" sz="quarter" idx="11"/>
          </p:nvPr>
        </p:nvSpPr>
        <p:spPr/>
        <p:txBody>
          <a:bodyPr/>
          <a:lstStyle/>
          <a:p>
            <a:r>
              <a:rPr lang="en-CA" smtClean="0"/>
              <a:t>Multi-purpose Postsecondary Course Eval. Problems</a:t>
            </a:r>
            <a:endParaRPr lang="en-US" dirty="0"/>
          </a:p>
        </p:txBody>
      </p:sp>
      <p:sp>
        <p:nvSpPr>
          <p:cNvPr id="6" name="Slide Number Placeholder 5"/>
          <p:cNvSpPr>
            <a:spLocks noGrp="1"/>
          </p:cNvSpPr>
          <p:nvPr>
            <p:ph type="sldNum" sz="quarter" idx="12"/>
          </p:nvPr>
        </p:nvSpPr>
        <p:spPr/>
        <p:txBody>
          <a:bodyPr/>
          <a:lstStyle/>
          <a:p>
            <a:fld id="{3C962D33-0BCB-40BB-80B5-F7D812CDE784}" type="slidenum">
              <a:rPr lang="en-US" smtClean="0"/>
              <a:pPr/>
              <a:t>6</a:t>
            </a:fld>
            <a:endParaRPr lang="en-US" dirty="0"/>
          </a:p>
        </p:txBody>
      </p:sp>
    </p:spTree>
    <p:extLst>
      <p:ext uri="{BB962C8B-B14F-4D97-AF65-F5344CB8AC3E}">
        <p14:creationId xmlns:p14="http://schemas.microsoft.com/office/powerpoint/2010/main" val="1194007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Competing Processes</a:t>
            </a:r>
            <a:endParaRPr lang="en-CA" dirty="0"/>
          </a:p>
        </p:txBody>
      </p:sp>
      <p:sp>
        <p:nvSpPr>
          <p:cNvPr id="3" name="Content Placeholder 2"/>
          <p:cNvSpPr>
            <a:spLocks noGrp="1"/>
          </p:cNvSpPr>
          <p:nvPr>
            <p:ph sz="quarter" idx="1"/>
          </p:nvPr>
        </p:nvSpPr>
        <p:spPr/>
        <p:txBody>
          <a:bodyPr/>
          <a:lstStyle/>
          <a:p>
            <a:r>
              <a:rPr lang="en-CA" dirty="0" smtClean="0"/>
              <a:t>Summative – To allow the instructor to be evaluated and judged on his</a:t>
            </a:r>
            <a:r>
              <a:rPr lang="en-CA" baseline="0" dirty="0" smtClean="0"/>
              <a:t> or her teaching</a:t>
            </a:r>
          </a:p>
          <a:p>
            <a:pPr lvl="1"/>
            <a:r>
              <a:rPr lang="en-CA" dirty="0" smtClean="0"/>
              <a:t>High</a:t>
            </a:r>
            <a:r>
              <a:rPr lang="en-CA" baseline="0" dirty="0" smtClean="0"/>
              <a:t> Stakes – since a factor in promotion and tenure decisions</a:t>
            </a:r>
          </a:p>
          <a:p>
            <a:pPr lvl="1"/>
            <a:r>
              <a:rPr lang="en-CA" baseline="0" dirty="0" smtClean="0"/>
              <a:t>No widely used alternative</a:t>
            </a:r>
          </a:p>
          <a:p>
            <a:pPr lvl="1"/>
            <a:r>
              <a:rPr lang="en-CA" dirty="0" smtClean="0"/>
              <a:t>Compared with other faculty in department/Faculty both with  current data and historically</a:t>
            </a:r>
            <a:endParaRPr lang="en-CA" baseline="0" dirty="0" smtClean="0"/>
          </a:p>
          <a:p>
            <a:r>
              <a:rPr lang="en-CA" dirty="0" smtClean="0"/>
              <a:t>Formative – To provide information to the instructor so the course can be improved</a:t>
            </a:r>
          </a:p>
          <a:p>
            <a:pPr lvl="1"/>
            <a:r>
              <a:rPr lang="en-CA" dirty="0" smtClean="0"/>
              <a:t>Only one of the purposes of the instrument</a:t>
            </a:r>
          </a:p>
          <a:p>
            <a:pPr lvl="1"/>
            <a:r>
              <a:rPr lang="en-CA" dirty="0" smtClean="0"/>
              <a:t>Information is only available after the course is complete</a:t>
            </a:r>
          </a:p>
        </p:txBody>
      </p:sp>
      <p:sp>
        <p:nvSpPr>
          <p:cNvPr id="4" name="Date Placeholder 3"/>
          <p:cNvSpPr>
            <a:spLocks noGrp="1"/>
          </p:cNvSpPr>
          <p:nvPr>
            <p:ph type="dt" sz="half" idx="10"/>
          </p:nvPr>
        </p:nvSpPr>
        <p:spPr/>
        <p:txBody>
          <a:bodyPr/>
          <a:lstStyle/>
          <a:p>
            <a:r>
              <a:rPr lang="en-US" smtClean="0"/>
              <a:t>Friday, November 4, 2011</a:t>
            </a:r>
            <a:endParaRPr lang="en-US" dirty="0"/>
          </a:p>
        </p:txBody>
      </p:sp>
      <p:sp>
        <p:nvSpPr>
          <p:cNvPr id="5" name="Footer Placeholder 4"/>
          <p:cNvSpPr>
            <a:spLocks noGrp="1"/>
          </p:cNvSpPr>
          <p:nvPr>
            <p:ph type="ftr" sz="quarter" idx="11"/>
          </p:nvPr>
        </p:nvSpPr>
        <p:spPr/>
        <p:txBody>
          <a:bodyPr/>
          <a:lstStyle/>
          <a:p>
            <a:r>
              <a:rPr lang="en-CA" smtClean="0"/>
              <a:t>Multi-purpose Postsecondary Course Eval. Problems</a:t>
            </a:r>
            <a:endParaRPr lang="en-US" dirty="0"/>
          </a:p>
        </p:txBody>
      </p:sp>
      <p:sp>
        <p:nvSpPr>
          <p:cNvPr id="6" name="Slide Number Placeholder 5"/>
          <p:cNvSpPr>
            <a:spLocks noGrp="1"/>
          </p:cNvSpPr>
          <p:nvPr>
            <p:ph type="sldNum" sz="quarter" idx="12"/>
          </p:nvPr>
        </p:nvSpPr>
        <p:spPr/>
        <p:txBody>
          <a:bodyPr/>
          <a:lstStyle/>
          <a:p>
            <a:fld id="{3C962D33-0BCB-40BB-80B5-F7D812CDE784}" type="slidenum">
              <a:rPr lang="en-US" smtClean="0"/>
              <a:pPr/>
              <a:t>7</a:t>
            </a:fld>
            <a:endParaRPr lang="en-US" dirty="0"/>
          </a:p>
        </p:txBody>
      </p:sp>
    </p:spTree>
    <p:extLst>
      <p:ext uri="{BB962C8B-B14F-4D97-AF65-F5344CB8AC3E}">
        <p14:creationId xmlns:p14="http://schemas.microsoft.com/office/powerpoint/2010/main" val="1409381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Competing Process (continued)</a:t>
            </a:r>
            <a:endParaRPr lang="en-CA" dirty="0"/>
          </a:p>
        </p:txBody>
      </p:sp>
      <p:sp>
        <p:nvSpPr>
          <p:cNvPr id="3" name="Content Placeholder 2"/>
          <p:cNvSpPr>
            <a:spLocks noGrp="1"/>
          </p:cNvSpPr>
          <p:nvPr>
            <p:ph sz="quarter" idx="1"/>
          </p:nvPr>
        </p:nvSpPr>
        <p:spPr/>
        <p:txBody>
          <a:bodyPr/>
          <a:lstStyle/>
          <a:p>
            <a:r>
              <a:rPr lang="en-CA" dirty="0" smtClean="0"/>
              <a:t>Summative – To help prospective students to judge the course</a:t>
            </a:r>
          </a:p>
          <a:p>
            <a:pPr lvl="1"/>
            <a:r>
              <a:rPr lang="en-CA" dirty="0" smtClean="0"/>
              <a:t>Used to compare other courses</a:t>
            </a:r>
            <a:r>
              <a:rPr lang="en-CA" baseline="0" dirty="0" smtClean="0"/>
              <a:t> the students are thinking about taking</a:t>
            </a:r>
          </a:p>
          <a:p>
            <a:pPr lvl="1"/>
            <a:r>
              <a:rPr lang="en-CA" baseline="0" dirty="0" smtClean="0"/>
              <a:t>Used to help determine which course/section the student will consider taking</a:t>
            </a:r>
          </a:p>
        </p:txBody>
      </p:sp>
      <p:sp>
        <p:nvSpPr>
          <p:cNvPr id="4" name="Date Placeholder 3"/>
          <p:cNvSpPr>
            <a:spLocks noGrp="1"/>
          </p:cNvSpPr>
          <p:nvPr>
            <p:ph type="dt" sz="half" idx="10"/>
          </p:nvPr>
        </p:nvSpPr>
        <p:spPr/>
        <p:txBody>
          <a:bodyPr/>
          <a:lstStyle/>
          <a:p>
            <a:r>
              <a:rPr lang="en-US" smtClean="0"/>
              <a:t>Friday, November 4, 2011</a:t>
            </a:r>
            <a:endParaRPr lang="en-US" dirty="0"/>
          </a:p>
        </p:txBody>
      </p:sp>
      <p:sp>
        <p:nvSpPr>
          <p:cNvPr id="5" name="Footer Placeholder 4"/>
          <p:cNvSpPr>
            <a:spLocks noGrp="1"/>
          </p:cNvSpPr>
          <p:nvPr>
            <p:ph type="ftr" sz="quarter" idx="11"/>
          </p:nvPr>
        </p:nvSpPr>
        <p:spPr/>
        <p:txBody>
          <a:bodyPr/>
          <a:lstStyle/>
          <a:p>
            <a:r>
              <a:rPr lang="en-CA" smtClean="0"/>
              <a:t>Multi-purpose Postsecondary Course Eval. Problems</a:t>
            </a:r>
            <a:endParaRPr lang="en-US" dirty="0"/>
          </a:p>
        </p:txBody>
      </p:sp>
      <p:sp>
        <p:nvSpPr>
          <p:cNvPr id="6" name="Slide Number Placeholder 5"/>
          <p:cNvSpPr>
            <a:spLocks noGrp="1"/>
          </p:cNvSpPr>
          <p:nvPr>
            <p:ph type="sldNum" sz="quarter" idx="12"/>
          </p:nvPr>
        </p:nvSpPr>
        <p:spPr/>
        <p:txBody>
          <a:bodyPr/>
          <a:lstStyle/>
          <a:p>
            <a:fld id="{3C962D33-0BCB-40BB-80B5-F7D812CDE784}" type="slidenum">
              <a:rPr lang="en-US" smtClean="0"/>
              <a:pPr/>
              <a:t>8</a:t>
            </a:fld>
            <a:endParaRPr lang="en-US" dirty="0"/>
          </a:p>
        </p:txBody>
      </p:sp>
    </p:spTree>
    <p:extLst>
      <p:ext uri="{BB962C8B-B14F-4D97-AF65-F5344CB8AC3E}">
        <p14:creationId xmlns:p14="http://schemas.microsoft.com/office/powerpoint/2010/main" val="4188316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10 Questions (1 through 5)</a:t>
            </a:r>
            <a:endParaRPr lang="en-CA" dirty="0"/>
          </a:p>
        </p:txBody>
      </p:sp>
      <p:sp>
        <p:nvSpPr>
          <p:cNvPr id="3" name="Content Placeholder 2"/>
          <p:cNvSpPr>
            <a:spLocks noGrp="1"/>
          </p:cNvSpPr>
          <p:nvPr>
            <p:ph sz="quarter" idx="1"/>
          </p:nvPr>
        </p:nvSpPr>
        <p:spPr/>
        <p:txBody>
          <a:bodyPr/>
          <a:lstStyle/>
          <a:p>
            <a:pPr marL="0" indent="0" algn="ctr">
              <a:buNone/>
            </a:pPr>
            <a:r>
              <a:rPr lang="en-CA" sz="3800" b="0" i="0" u="none" strike="noStrike" kern="1200" baseline="0" dirty="0" smtClean="0">
                <a:solidFill>
                  <a:srgbClr val="002060"/>
                </a:solidFill>
                <a:latin typeface="Arial" pitchFamily="34" charset="0"/>
                <a:ea typeface="+mn-ea"/>
                <a:cs typeface="Arial" pitchFamily="34" charset="0"/>
              </a:rPr>
              <a:t>All are on a 5 point </a:t>
            </a:r>
            <a:r>
              <a:rPr lang="en-CA" sz="3800" b="0" i="0" u="none" strike="noStrike" kern="1200" baseline="0" dirty="0" err="1" smtClean="0">
                <a:solidFill>
                  <a:srgbClr val="002060"/>
                </a:solidFill>
                <a:latin typeface="Arial" pitchFamily="34" charset="0"/>
                <a:ea typeface="+mn-ea"/>
                <a:cs typeface="Arial" pitchFamily="34" charset="0"/>
              </a:rPr>
              <a:t>Likert</a:t>
            </a:r>
            <a:r>
              <a:rPr lang="en-CA" sz="3800" b="0" i="0" u="none" strike="noStrike" kern="1200" baseline="0" dirty="0" smtClean="0">
                <a:solidFill>
                  <a:srgbClr val="002060"/>
                </a:solidFill>
                <a:latin typeface="Arial" pitchFamily="34" charset="0"/>
                <a:ea typeface="+mn-ea"/>
                <a:cs typeface="Arial" pitchFamily="34" charset="0"/>
              </a:rPr>
              <a:t/>
            </a:r>
            <a:br>
              <a:rPr lang="en-CA" sz="3800" b="0" i="0" u="none" strike="noStrike" kern="1200" baseline="0" dirty="0" smtClean="0">
                <a:solidFill>
                  <a:srgbClr val="002060"/>
                </a:solidFill>
                <a:latin typeface="Arial" pitchFamily="34" charset="0"/>
                <a:ea typeface="+mn-ea"/>
                <a:cs typeface="Arial" pitchFamily="34" charset="0"/>
              </a:rPr>
            </a:br>
            <a:r>
              <a:rPr lang="en-CA" sz="2800" b="0" i="0" u="none" strike="noStrike" kern="1200" baseline="0" dirty="0" smtClean="0">
                <a:solidFill>
                  <a:srgbClr val="002060"/>
                </a:solidFill>
                <a:latin typeface="Arial" pitchFamily="34" charset="0"/>
                <a:ea typeface="+mn-ea"/>
                <a:cs typeface="Arial" pitchFamily="34" charset="0"/>
              </a:rPr>
              <a:t>(Strongly Disagree/Strongly Agree)</a:t>
            </a:r>
          </a:p>
          <a:p>
            <a:pPr marL="742950" indent="-742950">
              <a:buFont typeface="+mj-lt"/>
              <a:buAutoNum type="arabicPeriod"/>
            </a:pPr>
            <a:r>
              <a:rPr lang="en-CA" sz="3800" b="0" i="0" u="none" strike="noStrike" kern="1200" baseline="0" dirty="0" smtClean="0">
                <a:solidFill>
                  <a:schemeClr val="tx1"/>
                </a:solidFill>
                <a:latin typeface="Arial" pitchFamily="34" charset="0"/>
                <a:ea typeface="+mn-ea"/>
                <a:cs typeface="Arial" pitchFamily="34" charset="0"/>
              </a:rPr>
              <a:t>The goals and objectives of the course were clear. </a:t>
            </a:r>
          </a:p>
          <a:p>
            <a:pPr marL="742950" indent="-742950">
              <a:buFont typeface="+mj-lt"/>
              <a:buAutoNum type="arabicPeriod"/>
            </a:pPr>
            <a:r>
              <a:rPr lang="en-CA" sz="3800" b="0" i="0" u="none" strike="noStrike" kern="1200" baseline="0" dirty="0" smtClean="0">
                <a:solidFill>
                  <a:schemeClr val="tx1"/>
                </a:solidFill>
                <a:latin typeface="Arial" pitchFamily="34" charset="0"/>
                <a:ea typeface="+mn-ea"/>
                <a:cs typeface="Arial" pitchFamily="34" charset="0"/>
              </a:rPr>
              <a:t>In-class time was used effectively. </a:t>
            </a:r>
          </a:p>
          <a:p>
            <a:pPr marL="742950" indent="-742950">
              <a:buFont typeface="+mj-lt"/>
              <a:buAutoNum type="arabicPeriod"/>
            </a:pPr>
            <a:r>
              <a:rPr lang="en-CA" sz="3800" b="0" i="0" u="none" strike="noStrike" kern="1200" baseline="0" dirty="0" smtClean="0">
                <a:solidFill>
                  <a:schemeClr val="tx1"/>
                </a:solidFill>
                <a:latin typeface="Arial" pitchFamily="34" charset="0"/>
                <a:ea typeface="+mn-ea"/>
                <a:cs typeface="Arial" pitchFamily="34" charset="0"/>
              </a:rPr>
              <a:t>I am motivated to learn more about these subject areas. </a:t>
            </a:r>
          </a:p>
          <a:p>
            <a:pPr marL="742950" indent="-742950">
              <a:buFont typeface="+mj-lt"/>
              <a:buAutoNum type="arabicPeriod"/>
            </a:pPr>
            <a:r>
              <a:rPr lang="en-CA" sz="3800" b="0" i="0" u="none" strike="noStrike" kern="1200" baseline="0" dirty="0" smtClean="0">
                <a:solidFill>
                  <a:schemeClr val="tx1"/>
                </a:solidFill>
                <a:latin typeface="Arial" pitchFamily="34" charset="0"/>
                <a:ea typeface="+mn-ea"/>
                <a:cs typeface="Arial" pitchFamily="34" charset="0"/>
              </a:rPr>
              <a:t>I increased my knowledge of the subject areas in this course. </a:t>
            </a:r>
          </a:p>
          <a:p>
            <a:pPr marL="742950" indent="-742950">
              <a:buFont typeface="+mj-lt"/>
              <a:buAutoNum type="arabicPeriod"/>
            </a:pPr>
            <a:r>
              <a:rPr lang="en-CA" sz="3800" b="0" i="0" u="none" strike="noStrike" kern="1200" baseline="0" dirty="0" smtClean="0">
                <a:solidFill>
                  <a:schemeClr val="tx1"/>
                </a:solidFill>
                <a:latin typeface="Arial" pitchFamily="34" charset="0"/>
                <a:ea typeface="+mn-ea"/>
                <a:cs typeface="Arial" pitchFamily="34" charset="0"/>
              </a:rPr>
              <a:t>Overall, the quality of the course content was excellent.</a:t>
            </a:r>
            <a:endParaRPr lang="en-CA" dirty="0" smtClean="0"/>
          </a:p>
        </p:txBody>
      </p:sp>
      <p:sp>
        <p:nvSpPr>
          <p:cNvPr id="4" name="Date Placeholder 3"/>
          <p:cNvSpPr>
            <a:spLocks noGrp="1"/>
          </p:cNvSpPr>
          <p:nvPr>
            <p:ph type="dt" sz="half" idx="10"/>
          </p:nvPr>
        </p:nvSpPr>
        <p:spPr/>
        <p:txBody>
          <a:bodyPr/>
          <a:lstStyle/>
          <a:p>
            <a:r>
              <a:rPr lang="en-US" smtClean="0"/>
              <a:t>Friday, November 4, 2011</a:t>
            </a:r>
            <a:endParaRPr lang="en-US" dirty="0"/>
          </a:p>
        </p:txBody>
      </p:sp>
      <p:sp>
        <p:nvSpPr>
          <p:cNvPr id="5" name="Footer Placeholder 4"/>
          <p:cNvSpPr>
            <a:spLocks noGrp="1"/>
          </p:cNvSpPr>
          <p:nvPr>
            <p:ph type="ftr" sz="quarter" idx="11"/>
          </p:nvPr>
        </p:nvSpPr>
        <p:spPr/>
        <p:txBody>
          <a:bodyPr/>
          <a:lstStyle/>
          <a:p>
            <a:r>
              <a:rPr lang="en-CA" smtClean="0"/>
              <a:t>Multi-purpose Postsecondary Course Eval. Problems</a:t>
            </a:r>
            <a:endParaRPr lang="en-US" dirty="0"/>
          </a:p>
        </p:txBody>
      </p:sp>
      <p:sp>
        <p:nvSpPr>
          <p:cNvPr id="6" name="Slide Number Placeholder 5"/>
          <p:cNvSpPr>
            <a:spLocks noGrp="1"/>
          </p:cNvSpPr>
          <p:nvPr>
            <p:ph type="sldNum" sz="quarter" idx="12"/>
          </p:nvPr>
        </p:nvSpPr>
        <p:spPr/>
        <p:txBody>
          <a:bodyPr/>
          <a:lstStyle/>
          <a:p>
            <a:fld id="{3C962D33-0BCB-40BB-80B5-F7D812CDE784}" type="slidenum">
              <a:rPr lang="en-US" smtClean="0"/>
              <a:pPr/>
              <a:t>9</a:t>
            </a:fld>
            <a:endParaRPr lang="en-US" dirty="0"/>
          </a:p>
        </p:txBody>
      </p:sp>
    </p:spTree>
    <p:extLst>
      <p:ext uri="{BB962C8B-B14F-4D97-AF65-F5344CB8AC3E}">
        <p14:creationId xmlns:p14="http://schemas.microsoft.com/office/powerpoint/2010/main" val="21830121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Evaluation Training for Health Promoter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1734</Words>
  <Application>Microsoft Office PowerPoint</Application>
  <PresentationFormat>Custom</PresentationFormat>
  <Paragraphs>189</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Evaluation Training for Health Promoters</vt:lpstr>
      <vt:lpstr>Problem with Multi-purpose Postsecondary Course Evaluations</vt:lpstr>
      <vt:lpstr>Overview</vt:lpstr>
      <vt:lpstr>Context</vt:lpstr>
      <vt:lpstr>Stated Objectives of Course Evaluations</vt:lpstr>
      <vt:lpstr>Myth versus Reality</vt:lpstr>
      <vt:lpstr>Myth versus Reality (2)</vt:lpstr>
      <vt:lpstr>Competing Processes</vt:lpstr>
      <vt:lpstr>Competing Process (continued)</vt:lpstr>
      <vt:lpstr>The 10 Questions (1 through 5)</vt:lpstr>
      <vt:lpstr>10 Questions (6 through 10)</vt:lpstr>
      <vt:lpstr>Formative Evaluation Fit</vt:lpstr>
      <vt:lpstr>Why Should Instructor Formatively Evaluate?</vt:lpstr>
      <vt:lpstr>Potential Obstacles to Formative Evaluation</vt:lpstr>
      <vt:lpstr>Possible Solutions - General</vt:lpstr>
      <vt:lpstr>Possible Solutions – United Survey</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Survey &amp; Questionnaire Design</dc:title>
  <dc:creator>Stanley</dc:creator>
  <cp:lastModifiedBy>Stanley Varnhagen</cp:lastModifiedBy>
  <cp:revision>43</cp:revision>
  <dcterms:modified xsi:type="dcterms:W3CDTF">2011-11-03T23:04:28Z</dcterms:modified>
</cp:coreProperties>
</file>