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41" r:id="rId5"/>
    <p:sldId id="343" r:id="rId6"/>
    <p:sldId id="344" r:id="rId7"/>
    <p:sldId id="477" r:id="rId8"/>
    <p:sldId id="463" r:id="rId9"/>
    <p:sldId id="345" r:id="rId10"/>
    <p:sldId id="468" r:id="rId11"/>
    <p:sldId id="363" r:id="rId12"/>
    <p:sldId id="275" r:id="rId13"/>
    <p:sldId id="369" r:id="rId14"/>
    <p:sldId id="364" r:id="rId15"/>
    <p:sldId id="482" r:id="rId16"/>
    <p:sldId id="480" r:id="rId17"/>
    <p:sldId id="479" r:id="rId18"/>
    <p:sldId id="478" r:id="rId19"/>
    <p:sldId id="426" r:id="rId20"/>
    <p:sldId id="476" r:id="rId21"/>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48">
          <p15:clr>
            <a:srgbClr val="A4A3A4"/>
          </p15:clr>
        </p15:guide>
        <p15:guide id="2" pos="76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4C9"/>
    <a:srgbClr val="EB332C"/>
    <a:srgbClr val="613D9C"/>
    <a:srgbClr val="203D53"/>
    <a:srgbClr val="1E3453"/>
    <a:srgbClr val="497492"/>
    <a:srgbClr val="4D6D92"/>
    <a:srgbClr val="A8D709"/>
    <a:srgbClr val="192632"/>
    <a:srgbClr val="2C4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448"/>
        <p:guide pos="768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Libby" userId="d60b907c-a430-4c39-ab6e-0c8e974357ae" providerId="ADAL" clId="{77B9F477-EF33-48E8-9998-C270094997E0}"/>
    <pc:docChg chg="custSel modSld">
      <pc:chgData name="Smith, Libby" userId="d60b907c-a430-4c39-ab6e-0c8e974357ae" providerId="ADAL" clId="{77B9F477-EF33-48E8-9998-C270094997E0}" dt="2017-11-04T17:18:06.012" v="302" actId="1036"/>
      <pc:docMkLst>
        <pc:docMk/>
      </pc:docMkLst>
      <pc:sldChg chg="addSp delSp modSp">
        <pc:chgData name="Smith, Libby" userId="d60b907c-a430-4c39-ab6e-0c8e974357ae" providerId="ADAL" clId="{77B9F477-EF33-48E8-9998-C270094997E0}" dt="2017-11-04T17:18:06.012" v="302" actId="1036"/>
        <pc:sldMkLst>
          <pc:docMk/>
          <pc:sldMk cId="2784670430" sldId="344"/>
        </pc:sldMkLst>
        <pc:spChg chg="mod">
          <ac:chgData name="Smith, Libby" userId="d60b907c-a430-4c39-ab6e-0c8e974357ae" providerId="ADAL" clId="{77B9F477-EF33-48E8-9998-C270094997E0}" dt="2017-11-04T17:18:06.012" v="302" actId="1036"/>
          <ac:spMkLst>
            <pc:docMk/>
            <pc:sldMk cId="2784670430" sldId="344"/>
            <ac:spMk id="3" creationId="{00000000-0000-0000-0000-000000000000}"/>
          </ac:spMkLst>
        </pc:spChg>
        <pc:spChg chg="add mod">
          <ac:chgData name="Smith, Libby" userId="d60b907c-a430-4c39-ab6e-0c8e974357ae" providerId="ADAL" clId="{77B9F477-EF33-48E8-9998-C270094997E0}" dt="2017-11-04T17:17:38.720" v="299" actId="1076"/>
          <ac:spMkLst>
            <pc:docMk/>
            <pc:sldMk cId="2784670430" sldId="344"/>
            <ac:spMk id="9" creationId="{325B47AB-2784-4104-9A58-5C04521D24E2}"/>
          </ac:spMkLst>
        </pc:spChg>
        <pc:spChg chg="del">
          <ac:chgData name="Smith, Libby" userId="d60b907c-a430-4c39-ab6e-0c8e974357ae" providerId="ADAL" clId="{77B9F477-EF33-48E8-9998-C270094997E0}" dt="2017-11-04T17:12:29.378" v="2" actId="478"/>
          <ac:spMkLst>
            <pc:docMk/>
            <pc:sldMk cId="2784670430" sldId="344"/>
            <ac:spMk id="12" creationId="{E47E4479-64DC-4FD8-8B94-DAB3A127FF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11/6/2017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stakeholder is anyone who has a stake in the program or evaluand. In other words, stakeholders are those who are affected or have an interest in a program or project. Stakeholders vary with each evaluation so it is important to consider the context in which a program is being evaluated. </a:t>
            </a:r>
          </a:p>
          <a:p>
            <a:endParaRPr lang="en-US"/>
          </a:p>
          <a:p>
            <a:r>
              <a:rPr lang="en-US"/>
              <a:t>The term stakeholder originates from the gold rush, where individuals were required to have a formally assigned claim before they could dig for gold. Miners used stakes to mark their territory. </a:t>
            </a:r>
          </a:p>
          <a:p>
            <a:endParaRPr lang="en-US"/>
          </a:p>
          <a:p>
            <a:r>
              <a:rPr lang="en-US"/>
              <a:t>There are primary and secondary stakeholders. </a:t>
            </a:r>
          </a:p>
          <a:p>
            <a:endParaRPr lang="en-US"/>
          </a:p>
          <a:p>
            <a:pPr marL="171450" indent="-171450">
              <a:buFont typeface="Arial" panose="020B0604020202020204" pitchFamily="34" charset="0"/>
              <a:buChar char="•"/>
            </a:pPr>
            <a:r>
              <a:rPr lang="en-US"/>
              <a:t>Primary stakeholders are those who are directly involved in the project. For example, teachers who attend a summer workshop to increase stem knowledge and those who developed the curriculum would be primary stakeholders. Students of these teachers would also be primary stakeholders.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Secondary stakeholders are those who are indirectly involved in a project. In our example, this would be parents of students or community members who benefit from that knowledge transfer. Secondary stakeholder views are important to consider but our focus today will be on engaging with primary stakeholders.</a:t>
            </a:r>
          </a:p>
          <a:p>
            <a:endParaRPr lang="en-US"/>
          </a:p>
          <a:p>
            <a:r>
              <a:rPr lang="en-US"/>
              <a:t>There are a few methods you can utilize to identify relevant stakeholder groups</a:t>
            </a:r>
          </a:p>
          <a:p>
            <a:endParaRPr lang="en-US"/>
          </a:p>
          <a:p>
            <a:pPr marL="171450" indent="-171450">
              <a:buFont typeface="Arial" panose="020B0604020202020204" pitchFamily="34" charset="0"/>
              <a:buChar char="•"/>
            </a:pPr>
            <a:r>
              <a:rPr lang="en-US"/>
              <a:t>Engage in a literature review. There is a large body of knowledge on stakeholder identification methods. A cursory review of these methods can be helpful in developing a skill set to draw from as you approach new projects. Having a variety of approaches can be useful when engaging in a variety of different types of evaluation. (stakeholder groups vary!)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Ask knowledgeable community members.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As you work through projects and gain experience interacting with multiple stakeholder groups you will become more confident identifying important stakeholder groups. Just be cautious to approach each evaluation with an openness to all stakeholder groups. </a:t>
            </a:r>
          </a:p>
          <a:p>
            <a:endParaRPr lang="en-US"/>
          </a:p>
          <a:p>
            <a:endParaRPr lang="en-US"/>
          </a:p>
          <a:p>
            <a:r>
              <a:rPr lang="en-US"/>
              <a:t>It is important to include stakeholders from the very beginning and to keep them engaged. Collaborating with your stakeholders is essential to developing an effective evaluation plan and providing data to your client that will be truly useful in developing or evaluating their program.  Also consider interacting with stakeholders with diverse perspectives and those who are in positions of power.</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5</a:t>
            </a:fld>
            <a:endParaRPr lang="en-US"/>
          </a:p>
        </p:txBody>
      </p:sp>
    </p:spTree>
    <p:extLst>
      <p:ext uri="{BB962C8B-B14F-4D97-AF65-F5344CB8AC3E}">
        <p14:creationId xmlns:p14="http://schemas.microsoft.com/office/powerpoint/2010/main" val="275501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always a good idea to think beyond your final report. </a:t>
            </a:r>
          </a:p>
          <a:p>
            <a:endParaRPr lang="en-US"/>
          </a:p>
          <a:p>
            <a:r>
              <a:rPr lang="en-US"/>
              <a:t>Solicit feedback on the final report. </a:t>
            </a:r>
          </a:p>
          <a:p>
            <a:pPr marL="171450" indent="-171450">
              <a:buFont typeface="Arial" panose="020B0604020202020204" pitchFamily="34" charset="0"/>
              <a:buChar char="•"/>
            </a:pPr>
            <a:r>
              <a:rPr lang="en-US"/>
              <a:t>Be open to answering any lingering questions</a:t>
            </a:r>
          </a:p>
          <a:p>
            <a:pPr marL="171450" indent="-171450">
              <a:buFont typeface="Arial" panose="020B0604020202020204" pitchFamily="34" charset="0"/>
              <a:buChar char="•"/>
            </a:pPr>
            <a:r>
              <a:rPr lang="en-US"/>
              <a:t>Don’t be afraid to go back to the data or offer to revise results</a:t>
            </a:r>
          </a:p>
          <a:p>
            <a:endParaRPr lang="en-US"/>
          </a:p>
          <a:p>
            <a:r>
              <a:rPr lang="en-US"/>
              <a:t>Thank you card.</a:t>
            </a:r>
          </a:p>
          <a:p>
            <a:pPr marL="171450" indent="-171450">
              <a:buFont typeface="Arial" panose="020B0604020202020204" pitchFamily="34" charset="0"/>
              <a:buChar char="•"/>
            </a:pPr>
            <a:r>
              <a:rPr lang="en-US"/>
              <a:t>Hand written</a:t>
            </a:r>
          </a:p>
          <a:p>
            <a:pPr marL="171450" indent="-171450">
              <a:buFont typeface="Arial" panose="020B0604020202020204" pitchFamily="34" charset="0"/>
              <a:buChar char="•"/>
            </a:pPr>
            <a:r>
              <a:rPr lang="en-US"/>
              <a:t>Offer a small gift (FROG COOKIES!!!) </a:t>
            </a:r>
          </a:p>
          <a:p>
            <a:pPr marL="171450" indent="-171450">
              <a:buFont typeface="Arial" panose="020B0604020202020204" pitchFamily="34" charset="0"/>
              <a:buChar char="•"/>
            </a:pPr>
            <a:r>
              <a:rPr lang="en-US"/>
              <a:t>This shows you value the stakeholder/client beyond the scope of the evaluation project</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Contact list</a:t>
            </a:r>
          </a:p>
          <a:p>
            <a:pPr marL="171450" indent="-171450">
              <a:buFont typeface="Arial" panose="020B0604020202020204" pitchFamily="34" charset="0"/>
              <a:buChar char="•"/>
            </a:pPr>
            <a:r>
              <a:rPr lang="en-US"/>
              <a:t>Check in with previous clients now and then</a:t>
            </a:r>
          </a:p>
          <a:p>
            <a:pPr marL="171450" indent="-171450">
              <a:buFont typeface="Arial" panose="020B0604020202020204" pitchFamily="34" charset="0"/>
              <a:buChar char="•"/>
            </a:pPr>
            <a:r>
              <a:rPr lang="en-US"/>
              <a:t>Consider sending out holiday greetings or major office updates</a:t>
            </a:r>
          </a:p>
          <a:p>
            <a:pPr marL="171450" indent="-171450">
              <a:buFont typeface="Arial" panose="020B0604020202020204" pitchFamily="34" charset="0"/>
              <a:buChar char="•"/>
            </a:pPr>
            <a:r>
              <a:rPr lang="en-US"/>
              <a:t>Avoid sending email only</a:t>
            </a:r>
          </a:p>
          <a:p>
            <a:endParaRPr lang="en-US"/>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15</a:t>
            </a:fld>
            <a:endParaRPr lang="en-US"/>
          </a:p>
        </p:txBody>
      </p:sp>
    </p:spTree>
    <p:extLst>
      <p:ext uri="{BB962C8B-B14F-4D97-AF65-F5344CB8AC3E}">
        <p14:creationId xmlns:p14="http://schemas.microsoft.com/office/powerpoint/2010/main" val="398961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recognize evaluators have differing perspectives on the type of relationship that should exist between the evaluator and the stakeholders.</a:t>
            </a:r>
          </a:p>
          <a:p>
            <a:endParaRPr lang="en-US"/>
          </a:p>
          <a:p>
            <a:pPr marL="171450" indent="-171450">
              <a:buFont typeface="Arial" panose="020B0604020202020204" pitchFamily="34" charset="0"/>
              <a:buChar char="•"/>
            </a:pPr>
            <a:r>
              <a:rPr lang="en-US"/>
              <a:t>The Methods Branch Evaluators believe that the relationship should be distant to avoid developing biases. In this scenario, evaluators make decisions about how to best evaluate a project and conduct the evaluation. </a:t>
            </a:r>
          </a:p>
          <a:p>
            <a:pPr marL="171450" indent="-171450">
              <a:buFont typeface="Arial" panose="020B0604020202020204" pitchFamily="34" charset="0"/>
              <a:buChar char="•"/>
            </a:pPr>
            <a:r>
              <a:rPr lang="en-US"/>
              <a:t>The Use Branch Evaluators believe that forming a relationship with the intended users of the program is important to best understand their needs. This approach fosters collaboration between stakeholders and evaluators. </a:t>
            </a:r>
          </a:p>
          <a:p>
            <a:pPr marL="171450" indent="-171450">
              <a:buFont typeface="Arial" panose="020B0604020202020204" pitchFamily="34" charset="0"/>
              <a:buChar char="•"/>
            </a:pPr>
            <a:r>
              <a:rPr lang="en-US"/>
              <a:t>The Values Branch Evaluators believe that involvement with the community is important to understand the viewpoints of all stakeholder groups. </a:t>
            </a:r>
          </a:p>
          <a:p>
            <a:pPr marL="171450" indent="-171450">
              <a:buFont typeface="Arial" panose="020B0604020202020204" pitchFamily="34" charset="0"/>
              <a:buChar char="•"/>
            </a:pPr>
            <a:r>
              <a:rPr lang="en-US"/>
              <a:t>The Social Justice Branch Evaluators intentionally include groups with less power and work to address power imbalances between the stakeholders and the evaluator.</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Its great to be able to pick and choose from these approaches as you take on different types of evaluation projects. Our office identifies with the Use Branch but these other approaches are just as valid. </a:t>
            </a:r>
          </a:p>
          <a:p>
            <a:endParaRPr lang="en-US"/>
          </a:p>
        </p:txBody>
      </p:sp>
      <p:sp>
        <p:nvSpPr>
          <p:cNvPr id="4" name="Slide Number Placeholder 3"/>
          <p:cNvSpPr>
            <a:spLocks noGrp="1"/>
          </p:cNvSpPr>
          <p:nvPr>
            <p:ph type="sldNum" sz="quarter" idx="10"/>
          </p:nvPr>
        </p:nvSpPr>
        <p:spPr/>
        <p:txBody>
          <a:bodyPr/>
          <a:lstStyle/>
          <a:p>
            <a:fld id="{9FF28C10-7E27-614A-8DD2-9123C53C4148}" type="slidenum">
              <a:rPr lang="en-US" smtClean="0"/>
              <a:t>6</a:t>
            </a:fld>
            <a:endParaRPr lang="en-US"/>
          </a:p>
        </p:txBody>
      </p:sp>
    </p:spTree>
    <p:extLst>
      <p:ext uri="{BB962C8B-B14F-4D97-AF65-F5344CB8AC3E}">
        <p14:creationId xmlns:p14="http://schemas.microsoft.com/office/powerpoint/2010/main" val="49906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Engaging with stakeholders is, in its most basic form, customer service. Establishing a strong rapport at the onset of a project creates a foundation of trust and will foster collaboration through out the lifecycle of the evaluation. </a:t>
            </a:r>
          </a:p>
          <a:p>
            <a:endParaRPr lang="en-US"/>
          </a:p>
          <a:p>
            <a:endParaRPr lang="en-US"/>
          </a:p>
          <a:p>
            <a:r>
              <a:rPr lang="en-US"/>
              <a:t>Strong customer service skills include </a:t>
            </a:r>
          </a:p>
          <a:p>
            <a:pPr marL="171450" indent="-171450">
              <a:buFont typeface="Arial" panose="020B0604020202020204" pitchFamily="34" charset="0"/>
              <a:buChar char="•"/>
            </a:pPr>
            <a:r>
              <a:rPr lang="en-US"/>
              <a:t>patience</a:t>
            </a:r>
          </a:p>
          <a:p>
            <a:pPr marL="171450" indent="-171450">
              <a:buFont typeface="Arial" panose="020B0604020202020204" pitchFamily="34" charset="0"/>
              <a:buChar char="•"/>
            </a:pPr>
            <a:r>
              <a:rPr lang="en-US"/>
              <a:t>clear communication</a:t>
            </a:r>
          </a:p>
          <a:p>
            <a:pPr marL="171450" indent="-171450">
              <a:buFont typeface="Arial" panose="020B0604020202020204" pitchFamily="34" charset="0"/>
              <a:buChar char="•"/>
            </a:pPr>
            <a:r>
              <a:rPr lang="en-US"/>
              <a:t>knowledge of products</a:t>
            </a:r>
          </a:p>
          <a:p>
            <a:pPr marL="171450" indent="-171450">
              <a:buFont typeface="Arial" panose="020B0604020202020204" pitchFamily="34" charset="0"/>
              <a:buChar char="•"/>
            </a:pPr>
            <a:r>
              <a:rPr lang="en-US"/>
              <a:t>being attentive </a:t>
            </a:r>
          </a:p>
          <a:p>
            <a:pPr marL="171450" indent="-171450">
              <a:buFont typeface="Arial" panose="020B0604020202020204" pitchFamily="34" charset="0"/>
              <a:buChar char="•"/>
            </a:pPr>
            <a:r>
              <a:rPr lang="en-US"/>
              <a:t>and using positive language</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7</a:t>
            </a:fld>
            <a:endParaRPr lang="en-US"/>
          </a:p>
        </p:txBody>
      </p:sp>
    </p:spTree>
    <p:extLst>
      <p:ext uri="{BB962C8B-B14F-4D97-AF65-F5344CB8AC3E}">
        <p14:creationId xmlns:p14="http://schemas.microsoft.com/office/powerpoint/2010/main" val="40683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to a successful relationship is to understand the intent that the program was created for. Taking time to understand the program shows the client that you are truly interested in helping them make some decision or value judgement. Not taking the time to get to know the program basics shows a lack of interest and may damage your perceived credibility as an evaluator. </a:t>
            </a:r>
          </a:p>
          <a:p>
            <a:endParaRPr lang="en-US"/>
          </a:p>
          <a:p>
            <a:r>
              <a:rPr lang="en-US"/>
              <a:t>To get to know the program, start by reviewing program literature. Most times, your client will present you with program info. Don’t be afraid to perform a Google search or to look at older reports to seek more information. (known as grey literature) This may not work for grant proposals but should work for long standing programs. </a:t>
            </a:r>
          </a:p>
          <a:p>
            <a:endParaRPr lang="en-US"/>
          </a:p>
          <a:p>
            <a:r>
              <a:rPr lang="en-US"/>
              <a:t>Set up a face-to-face meeting. Use Skype or Google Hangouts if you’re working remotely. Your clients will always be your primary source of information. They will be able to quickly summarize the program and can articulate primary intended outcomes. </a:t>
            </a:r>
          </a:p>
          <a:p>
            <a:endParaRPr lang="en-US"/>
          </a:p>
          <a:p>
            <a:r>
              <a:rPr lang="en-US"/>
              <a:t>Ask your stakeholders or project leaders direct questions so that you have the strongest possible understanding of their program and their areas of focus. </a:t>
            </a:r>
          </a:p>
          <a:p>
            <a:pPr marL="457200" indent="-457200">
              <a:buFont typeface="Arial" panose="020B0604020202020204" pitchFamily="34" charset="0"/>
              <a:buChar char="•"/>
            </a:pPr>
            <a:r>
              <a:rPr lang="en-US"/>
              <a:t>I find that this is often the richest source of information. </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8</a:t>
            </a:fld>
            <a:endParaRPr lang="en-US"/>
          </a:p>
        </p:txBody>
      </p:sp>
    </p:spTree>
    <p:extLst>
      <p:ext uri="{BB962C8B-B14F-4D97-AF65-F5344CB8AC3E}">
        <p14:creationId xmlns:p14="http://schemas.microsoft.com/office/powerpoint/2010/main" val="253398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everyone appreciates importance evaluation like we do. Some stakeholders may not even understand what evaluation is, so it is our responsibility to educate stakeholders and communicate the importance of evaluation.</a:t>
            </a:r>
          </a:p>
          <a:p>
            <a:endParaRPr lang="en-US"/>
          </a:p>
          <a:p>
            <a:pPr marL="171450" indent="-171450">
              <a:buFont typeface="Arial" panose="020B0604020202020204" pitchFamily="34" charset="0"/>
              <a:buChar char="•"/>
            </a:pPr>
            <a:r>
              <a:rPr lang="en-US"/>
              <a:t>We want clients and stakeholders to believe in what we are doing as evaluators. Sometimes our clients only come to us because there is a requirement for a 3</a:t>
            </a:r>
            <a:r>
              <a:rPr lang="en-US" baseline="30000"/>
              <a:t>rd</a:t>
            </a:r>
            <a:r>
              <a:rPr lang="en-US"/>
              <a:t> party evaluator. (CSCC, Oshkosh SD) </a:t>
            </a:r>
          </a:p>
          <a:p>
            <a:pPr marL="171450" indent="-171450">
              <a:buFont typeface="Arial" panose="020B0604020202020204" pitchFamily="34" charset="0"/>
              <a:buChar char="•"/>
            </a:pPr>
            <a:r>
              <a:rPr lang="en-US"/>
              <a:t>We need to </a:t>
            </a:r>
          </a:p>
          <a:p>
            <a:pPr marL="628650" lvl="1" indent="-171450">
              <a:buFont typeface="Arial" panose="020B0604020202020204" pitchFamily="34" charset="0"/>
              <a:buChar char="•"/>
            </a:pPr>
            <a:r>
              <a:rPr lang="en-US"/>
              <a:t>let them know that we’re here to provide information to project leadership that will help them improve the program in the short-run and the long-run. </a:t>
            </a:r>
          </a:p>
          <a:p>
            <a:pPr marL="628650" lvl="1" indent="-171450">
              <a:buFont typeface="Arial" panose="020B0604020202020204" pitchFamily="34" charset="0"/>
              <a:buChar char="•"/>
            </a:pPr>
            <a:r>
              <a:rPr lang="en-US"/>
              <a:t>emphasize the program’s worth in hopes that it will continue, and perhaps future funding may come of it.</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9</a:t>
            </a:fld>
            <a:endParaRPr lang="en-US"/>
          </a:p>
        </p:txBody>
      </p:sp>
    </p:spTree>
    <p:extLst>
      <p:ext uri="{BB962C8B-B14F-4D97-AF65-F5344CB8AC3E}">
        <p14:creationId xmlns:p14="http://schemas.microsoft.com/office/powerpoint/2010/main" val="318384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logic model can be an effective way to engage with and communicate to stakeholders. Both evaluators and stakeholders are provided with a clear, shared representation of a program. Stakeholders are provided with a sketch of how the evaluation can be used to benefit stakeholders. </a:t>
            </a:r>
          </a:p>
          <a:p>
            <a:endParaRPr lang="en-US"/>
          </a:p>
          <a:p>
            <a:pPr marL="171450" indent="-171450">
              <a:buFont typeface="Arial" panose="020B0604020202020204" pitchFamily="34" charset="0"/>
              <a:buChar char="•"/>
            </a:pPr>
            <a:r>
              <a:rPr lang="en-US"/>
              <a:t>It may take a while to create a logic model but it will pay dividends when it comes to defining the scope of a project. </a:t>
            </a:r>
          </a:p>
          <a:p>
            <a:pPr marL="171450" indent="-171450">
              <a:buFont typeface="Arial" panose="020B0604020202020204" pitchFamily="34" charset="0"/>
              <a:buChar char="•"/>
            </a:pPr>
            <a:r>
              <a:rPr lang="en-US"/>
              <a:t>Work with your client until you are both satisfied with what the logic model displays. </a:t>
            </a:r>
          </a:p>
          <a:p>
            <a:pPr marL="171450" indent="-171450">
              <a:buFont typeface="Arial" panose="020B0604020202020204" pitchFamily="34" charset="0"/>
              <a:buChar char="•"/>
            </a:pPr>
            <a:r>
              <a:rPr lang="en-US"/>
              <a:t>Logic models are helpful in creating new programs and defining existing programs.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AIM (Brenda)</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11</a:t>
            </a:fld>
            <a:endParaRPr lang="en-US"/>
          </a:p>
        </p:txBody>
      </p:sp>
    </p:spTree>
    <p:extLst>
      <p:ext uri="{BB962C8B-B14F-4D97-AF65-F5344CB8AC3E}">
        <p14:creationId xmlns:p14="http://schemas.microsoft.com/office/powerpoint/2010/main" val="210150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Communicating data with stakeholders is a two way street. You need to both receive and deliver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Having standardized data collection guides can help with multi-year projects where data collect is ongoing or extends across a network of stakeholders.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should clear directions, excel templates, and should be supported by webinars where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Go through the inquiry process multiple times to refine their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Allow them to ask questions about the results and the data collection methods, and have the patience to hear them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makes things easier for evaluators because your data will come in the format you specify and leaves little room for error in the process of collecting data on your stakeholders end. </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12</a:t>
            </a:fld>
            <a:endParaRPr lang="en-US"/>
          </a:p>
        </p:txBody>
      </p:sp>
    </p:spTree>
    <p:extLst>
      <p:ext uri="{BB962C8B-B14F-4D97-AF65-F5344CB8AC3E}">
        <p14:creationId xmlns:p14="http://schemas.microsoft.com/office/powerpoint/2010/main" val="68293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Example: Libby talks about TAACCCT</a:t>
            </a:r>
          </a:p>
        </p:txBody>
      </p:sp>
      <p:sp>
        <p:nvSpPr>
          <p:cNvPr id="4" name="Slide Number Placeholder 3"/>
          <p:cNvSpPr>
            <a:spLocks noGrp="1"/>
          </p:cNvSpPr>
          <p:nvPr>
            <p:ph type="sldNum" sz="quarter" idx="10"/>
          </p:nvPr>
        </p:nvSpPr>
        <p:spPr/>
        <p:txBody>
          <a:bodyPr/>
          <a:lstStyle/>
          <a:p>
            <a:fld id="{4417CB07-0039-4545-92EA-48E12138E514}" type="slidenum">
              <a:rPr lang="en-US" smtClean="0"/>
              <a:t>13</a:t>
            </a:fld>
            <a:endParaRPr lang="en-US"/>
          </a:p>
        </p:txBody>
      </p:sp>
    </p:spTree>
    <p:extLst>
      <p:ext uri="{BB962C8B-B14F-4D97-AF65-F5344CB8AC3E}">
        <p14:creationId xmlns:p14="http://schemas.microsoft.com/office/powerpoint/2010/main" val="123570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Share the results with the stakeholders first and make sure that you describe both the strengths and the challenges gained from them. Make sure that these are shared in a way that is empowering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Should tension arise, be sure that you have devised a way to relieve the stress within the group so that you can continue moving forward.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Encourage divergent thinking on their part, but be sure to keep the goals in mind and always have a way to lead the conversation back to them.</a:t>
            </a:r>
          </a:p>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14</a:t>
            </a:fld>
            <a:endParaRPr lang="en-US"/>
          </a:p>
        </p:txBody>
      </p:sp>
    </p:spTree>
    <p:extLst>
      <p:ext uri="{BB962C8B-B14F-4D97-AF65-F5344CB8AC3E}">
        <p14:creationId xmlns:p14="http://schemas.microsoft.com/office/powerpoint/2010/main" val="373006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7175" cy="13716000"/>
          </a:xfrm>
        </p:spPr>
        <p:txBody>
          <a:bodyPr>
            <a:normAutofit/>
          </a:bodyPr>
          <a:lstStyle>
            <a:lvl1pPr>
              <a:defRPr sz="3200" baseline="0"/>
            </a:lvl1pPr>
          </a:lstStyle>
          <a:p>
            <a:r>
              <a:rPr lang="en-US"/>
              <a:t>Drag your picture here and Send to back</a:t>
            </a:r>
          </a:p>
        </p:txBody>
      </p:sp>
    </p:spTree>
    <p:extLst>
      <p:ext uri="{BB962C8B-B14F-4D97-AF65-F5344CB8AC3E}">
        <p14:creationId xmlns:p14="http://schemas.microsoft.com/office/powerpoint/2010/main" val="379893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0" y="3737640"/>
            <a:ext cx="8535511" cy="4710555"/>
          </a:xfrm>
        </p:spPr>
        <p:txBody>
          <a:bodyPr>
            <a:normAutofit/>
          </a:bodyPr>
          <a:lstStyle>
            <a:lvl1pPr>
              <a:defRPr sz="2800"/>
            </a:lvl1pPr>
          </a:lstStyle>
          <a:p>
            <a:endParaRPr lang="en-US"/>
          </a:p>
        </p:txBody>
      </p:sp>
      <p:sp>
        <p:nvSpPr>
          <p:cNvPr id="9" name="Picture Placeholder 12"/>
          <p:cNvSpPr>
            <a:spLocks noGrp="1"/>
          </p:cNvSpPr>
          <p:nvPr>
            <p:ph type="pic" sz="quarter" idx="15"/>
          </p:nvPr>
        </p:nvSpPr>
        <p:spPr>
          <a:xfrm>
            <a:off x="15851664" y="3737640"/>
            <a:ext cx="8535511" cy="4710555"/>
          </a:xfrm>
        </p:spPr>
        <p:txBody>
          <a:bodyPr>
            <a:normAutofit/>
          </a:bodyPr>
          <a:lstStyle>
            <a:lvl1pPr>
              <a:defRPr sz="2800"/>
            </a:lvl1pPr>
          </a:lstStyle>
          <a:p>
            <a:endParaRPr lang="en-US"/>
          </a:p>
        </p:txBody>
      </p:sp>
      <p:sp>
        <p:nvSpPr>
          <p:cNvPr id="8" name="Oval 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300581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52271" y="3852333"/>
            <a:ext cx="3467553" cy="3467099"/>
          </a:xfrm>
          <a:prstGeom prst="ellipse">
            <a:avLst/>
          </a:prstGeom>
        </p:spPr>
        <p:txBody>
          <a:bodyPr>
            <a:normAutofit/>
          </a:bodyPr>
          <a:lstStyle>
            <a:lvl1pPr>
              <a:defRPr sz="2400"/>
            </a:lvl1pPr>
          </a:lstStyle>
          <a:p>
            <a:endParaRPr lang="en-US"/>
          </a:p>
        </p:txBody>
      </p:sp>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2732066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p>
        </p:txBody>
      </p:sp>
      <p:sp>
        <p:nvSpPr>
          <p:cNvPr id="5" name="Oval 4"/>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txBox="1">
            <a:spLocks/>
          </p:cNvSpPr>
          <p:nvPr userDrawn="1"/>
        </p:nvSpPr>
        <p:spPr>
          <a:xfrm>
            <a:off x="22569633" y="712115"/>
            <a:ext cx="1065341" cy="730251"/>
          </a:xfrm>
          <a:prstGeom prst="rect">
            <a:avLst/>
          </a:prstGeom>
        </p:spPr>
        <p:txBody>
          <a:bodyPr vert="horz" lIns="243852" tIns="121926" rIns="243852" bIns="121926" rtlCol="0" anchor="ctr"/>
          <a:lstStyle>
            <a:defPPr>
              <a:defRPr lang="en-US"/>
            </a:defPPr>
            <a:lvl1pPr marL="0" algn="ctr" defTabSz="1219261" rtl="0" eaLnBrk="1" latinLnBrk="0" hangingPunct="1">
              <a:defRPr sz="2400" kern="1200">
                <a:solidFill>
                  <a:schemeClr val="bg1"/>
                </a:solidFill>
                <a:latin typeface="Raleway Regular"/>
                <a:ea typeface="+mn-ea"/>
                <a:cs typeface="Raleway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9DF686B8-C880-FF40-96DC-14FF2413C34E}" type="slidenum">
              <a:rPr lang="en-US" smtClean="0">
                <a:latin typeface="Source Sans Pro ExtraLight"/>
                <a:cs typeface="Source Sans Pro ExtraLight"/>
              </a:rPr>
              <a:pPr/>
              <a:t>‹#›</a:t>
            </a:fld>
            <a:endParaRPr lang="en-US">
              <a:latin typeface="Source Sans Pro ExtraLight"/>
              <a:cs typeface="Source Sans Pro ExtraLight"/>
            </a:endParaRPr>
          </a:p>
        </p:txBody>
      </p:sp>
    </p:spTree>
    <p:extLst>
      <p:ext uri="{BB962C8B-B14F-4D97-AF65-F5344CB8AC3E}">
        <p14:creationId xmlns:p14="http://schemas.microsoft.com/office/powerpoint/2010/main" val="385341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58435" y="3957748"/>
            <a:ext cx="9116285" cy="8310562"/>
          </a:xfrm>
        </p:spPr>
        <p:txBody>
          <a:bodyPr anchor="t"/>
          <a:lstStyle>
            <a:lvl1pPr marL="0" indent="0" algn="ctr">
              <a:buNone/>
              <a:defRPr/>
            </a:lvl1pPr>
          </a:lstStyle>
          <a:p>
            <a:r>
              <a:rPr lang="en-US"/>
              <a:t>Drag picture to placeholder or click icon to add</a:t>
            </a:r>
            <a:endParaRPr lang="id-ID"/>
          </a:p>
        </p:txBody>
      </p:sp>
      <p:sp>
        <p:nvSpPr>
          <p:cNvPr id="8" name="Rectangle 7"/>
          <p:cNvSpPr/>
          <p:nvPr userDrawn="1"/>
        </p:nvSpPr>
        <p:spPr>
          <a:xfrm>
            <a:off x="7794509" y="12512739"/>
            <a:ext cx="8810953" cy="861738"/>
          </a:xfrm>
          <a:prstGeom prst="rect">
            <a:avLst/>
          </a:prstGeom>
        </p:spPr>
        <p:txBody>
          <a:bodyPr wrap="square" lIns="182807" tIns="91404" rIns="182807" bIns="91404">
            <a:spAutoFit/>
          </a:bodyPr>
          <a:lstStyle/>
          <a:p>
            <a:pPr algn="ctr"/>
            <a:r>
              <a:rPr lang="id-ID" sz="2400">
                <a:solidFill>
                  <a:schemeClr val="accent1"/>
                </a:solidFill>
                <a:latin typeface="Lato Light"/>
                <a:cs typeface="Lato Light"/>
              </a:rPr>
              <a:t>www.companyname.com</a:t>
            </a:r>
          </a:p>
          <a:p>
            <a:pPr algn="ctr"/>
            <a:r>
              <a:rPr lang="en-US" sz="2000">
                <a:solidFill>
                  <a:schemeClr val="tx2"/>
                </a:solidFill>
                <a:latin typeface="Lato Light"/>
                <a:cs typeface="Lato Light"/>
              </a:rPr>
              <a:t>© 2015 Planner </a:t>
            </a:r>
            <a:r>
              <a:rPr lang="id-ID" sz="2000">
                <a:solidFill>
                  <a:schemeClr val="tx2"/>
                </a:solidFill>
                <a:latin typeface="Lato Light"/>
                <a:cs typeface="Lato Light"/>
              </a:rPr>
              <a:t>PowerPoint Template</a:t>
            </a:r>
            <a:r>
              <a:rPr lang="en-US" sz="2000">
                <a:solidFill>
                  <a:schemeClr val="tx2"/>
                </a:solidFill>
                <a:latin typeface="Lato Light"/>
                <a:cs typeface="Lato Light"/>
              </a:rPr>
              <a:t>. All Rights Reserved. </a:t>
            </a:r>
            <a:endParaRPr lang="id-ID" sz="2000">
              <a:solidFill>
                <a:schemeClr val="tx2"/>
              </a:solidFill>
              <a:latin typeface="Lato Light"/>
              <a:cs typeface="Lato Light"/>
            </a:endParaRPr>
          </a:p>
        </p:txBody>
      </p:sp>
      <p:sp>
        <p:nvSpPr>
          <p:cNvPr id="9" name="Oval 8"/>
          <p:cNvSpPr/>
          <p:nvPr userDrawn="1"/>
        </p:nvSpPr>
        <p:spPr>
          <a:xfrm>
            <a:off x="23028754" y="473371"/>
            <a:ext cx="959385"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4800"/>
          </a:p>
        </p:txBody>
      </p:sp>
      <p:sp>
        <p:nvSpPr>
          <p:cNvPr id="10" name="TextBox 9"/>
          <p:cNvSpPr txBox="1"/>
          <p:nvPr userDrawn="1"/>
        </p:nvSpPr>
        <p:spPr>
          <a:xfrm>
            <a:off x="23101755" y="607069"/>
            <a:ext cx="842400" cy="615480"/>
          </a:xfrm>
          <a:prstGeom prst="rect">
            <a:avLst/>
          </a:prstGeom>
          <a:noFill/>
        </p:spPr>
        <p:txBody>
          <a:bodyPr wrap="none" lIns="182807" tIns="91404" rIns="182807" bIns="91404"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a:solidFill>
                <a:schemeClr val="bg1"/>
              </a:solidFill>
              <a:latin typeface="Raleway Light"/>
              <a:cs typeface="Raleway Light"/>
            </a:endParaRPr>
          </a:p>
        </p:txBody>
      </p:sp>
    </p:spTree>
    <p:extLst>
      <p:ext uri="{BB962C8B-B14F-4D97-AF65-F5344CB8AC3E}">
        <p14:creationId xmlns:p14="http://schemas.microsoft.com/office/powerpoint/2010/main" val="60417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6720531" y="3063483"/>
            <a:ext cx="5445450" cy="4855291"/>
          </a:xfrm>
        </p:spPr>
        <p:txBody>
          <a:bodyPr>
            <a:normAutofit/>
          </a:bodyPr>
          <a:lstStyle>
            <a:lvl1pPr>
              <a:defRPr sz="2800"/>
            </a:lvl1pPr>
          </a:lstStyle>
          <a:p>
            <a:endParaRPr lang="en-US"/>
          </a:p>
        </p:txBody>
      </p:sp>
      <p:sp>
        <p:nvSpPr>
          <p:cNvPr id="16" name="Picture Placeholder 12"/>
          <p:cNvSpPr>
            <a:spLocks noGrp="1"/>
          </p:cNvSpPr>
          <p:nvPr>
            <p:ph type="pic" sz="quarter" idx="13"/>
          </p:nvPr>
        </p:nvSpPr>
        <p:spPr>
          <a:xfrm>
            <a:off x="17680598" y="3063483"/>
            <a:ext cx="5445450" cy="4855291"/>
          </a:xfrm>
        </p:spPr>
        <p:txBody>
          <a:bodyPr>
            <a:normAutofit/>
          </a:bodyPr>
          <a:lstStyle>
            <a:lvl1pPr>
              <a:defRPr sz="2800"/>
            </a:lvl1pPr>
          </a:lstStyle>
          <a:p>
            <a:endParaRPr lang="en-US"/>
          </a:p>
        </p:txBody>
      </p:sp>
      <p:sp>
        <p:nvSpPr>
          <p:cNvPr id="17" name="Picture Placeholder 12"/>
          <p:cNvSpPr>
            <a:spLocks noGrp="1"/>
          </p:cNvSpPr>
          <p:nvPr>
            <p:ph type="pic" sz="quarter" idx="14"/>
          </p:nvPr>
        </p:nvSpPr>
        <p:spPr>
          <a:xfrm>
            <a:off x="1272689" y="7953437"/>
            <a:ext cx="5445450" cy="4855291"/>
          </a:xfrm>
        </p:spPr>
        <p:txBody>
          <a:bodyPr>
            <a:normAutofit/>
          </a:bodyPr>
          <a:lstStyle>
            <a:lvl1pPr>
              <a:defRPr sz="2800"/>
            </a:lvl1pPr>
          </a:lstStyle>
          <a:p>
            <a:endParaRPr lang="en-US"/>
          </a:p>
        </p:txBody>
      </p:sp>
      <p:sp>
        <p:nvSpPr>
          <p:cNvPr id="19" name="Picture Placeholder 12"/>
          <p:cNvSpPr>
            <a:spLocks noGrp="1"/>
          </p:cNvSpPr>
          <p:nvPr>
            <p:ph type="pic" sz="quarter" idx="16"/>
          </p:nvPr>
        </p:nvSpPr>
        <p:spPr>
          <a:xfrm>
            <a:off x="12199164" y="7953437"/>
            <a:ext cx="5445450" cy="4855291"/>
          </a:xfrm>
        </p:spPr>
        <p:txBody>
          <a:bodyPr>
            <a:normAutofit/>
          </a:bodyPr>
          <a:lstStyle>
            <a:lvl1pPr>
              <a:defRPr sz="2800"/>
            </a:lvl1pPr>
          </a:lstStyle>
          <a:p>
            <a:endParaRPr lang="en-US"/>
          </a:p>
        </p:txBody>
      </p:sp>
      <p:sp>
        <p:nvSpPr>
          <p:cNvPr id="10" name="Oval 9"/>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8"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207735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bout Us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52271" y="3852333"/>
            <a:ext cx="3467553" cy="3467099"/>
          </a:xfrm>
          <a:prstGeom prst="ellipse">
            <a:avLst/>
          </a:prstGeom>
        </p:spPr>
        <p:txBody>
          <a:bodyPr>
            <a:normAutofit/>
          </a:bodyPr>
          <a:lstStyle>
            <a:lvl1pPr>
              <a:defRPr sz="2400"/>
            </a:lvl1pPr>
          </a:lstStyle>
          <a:p>
            <a:endParaRPr lang="en-US"/>
          </a:p>
        </p:txBody>
      </p:sp>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53083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
        <p:nvSpPr>
          <p:cNvPr id="7" name="Oval 6"/>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124953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Oval 39"/>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41"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326362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219145" y="4038600"/>
            <a:ext cx="4267756" cy="4267200"/>
          </a:xfrm>
          <a:prstGeom prst="rect">
            <a:avLst/>
          </a:prstGeom>
        </p:spPr>
        <p:txBody>
          <a:bodyPr>
            <a:normAutofit/>
          </a:bodyPr>
          <a:lstStyle>
            <a:lvl1pPr>
              <a:defRPr sz="3200"/>
            </a:lvl1pPr>
          </a:lstStyle>
          <a:p>
            <a:endParaRPr lang="en-US"/>
          </a:p>
        </p:txBody>
      </p:sp>
      <p:sp>
        <p:nvSpPr>
          <p:cNvPr id="18" name="Picture Placeholder 22"/>
          <p:cNvSpPr>
            <a:spLocks noGrp="1"/>
          </p:cNvSpPr>
          <p:nvPr>
            <p:ph type="pic" sz="quarter" idx="16"/>
          </p:nvPr>
        </p:nvSpPr>
        <p:spPr>
          <a:xfrm>
            <a:off x="7316152" y="4038600"/>
            <a:ext cx="4267756" cy="4267200"/>
          </a:xfrm>
          <a:prstGeom prst="rect">
            <a:avLst/>
          </a:prstGeom>
        </p:spPr>
        <p:txBody>
          <a:bodyPr>
            <a:normAutofit/>
          </a:bodyPr>
          <a:lstStyle>
            <a:lvl1pPr>
              <a:defRPr sz="3200"/>
            </a:lvl1pPr>
          </a:lstStyle>
          <a:p>
            <a:endParaRPr lang="en-US"/>
          </a:p>
        </p:txBody>
      </p:sp>
      <p:sp>
        <p:nvSpPr>
          <p:cNvPr id="19" name="Picture Placeholder 22"/>
          <p:cNvSpPr>
            <a:spLocks noGrp="1"/>
          </p:cNvSpPr>
          <p:nvPr>
            <p:ph type="pic" sz="quarter" idx="17"/>
          </p:nvPr>
        </p:nvSpPr>
        <p:spPr>
          <a:xfrm>
            <a:off x="12193587" y="4038600"/>
            <a:ext cx="4267756" cy="4267200"/>
          </a:xfrm>
          <a:prstGeom prst="rect">
            <a:avLst/>
          </a:prstGeom>
        </p:spPr>
        <p:txBody>
          <a:bodyPr>
            <a:normAutofit/>
          </a:bodyPr>
          <a:lstStyle>
            <a:lvl1pPr>
              <a:defRPr sz="3200"/>
            </a:lvl1pPr>
          </a:lstStyle>
          <a:p>
            <a:endParaRPr lang="en-US"/>
          </a:p>
        </p:txBody>
      </p:sp>
      <p:sp>
        <p:nvSpPr>
          <p:cNvPr id="20" name="Picture Placeholder 22"/>
          <p:cNvSpPr>
            <a:spLocks noGrp="1"/>
          </p:cNvSpPr>
          <p:nvPr>
            <p:ph type="pic" sz="quarter" idx="18"/>
          </p:nvPr>
        </p:nvSpPr>
        <p:spPr>
          <a:xfrm>
            <a:off x="17071022" y="4038600"/>
            <a:ext cx="4267756" cy="4267200"/>
          </a:xfrm>
          <a:prstGeom prst="rect">
            <a:avLst/>
          </a:prstGeom>
        </p:spPr>
        <p:txBody>
          <a:bodyPr>
            <a:normAutofit/>
          </a:bodyPr>
          <a:lstStyle>
            <a:lvl1pPr>
              <a:defRPr sz="3200"/>
            </a:lvl1pPr>
          </a:lstStyle>
          <a:p>
            <a:endParaRPr lang="en-US"/>
          </a:p>
        </p:txBody>
      </p:sp>
      <p:sp>
        <p:nvSpPr>
          <p:cNvPr id="37" name="Oval 3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8"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16480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812875" y="3574112"/>
            <a:ext cx="6332712" cy="6331888"/>
          </a:xfrm>
          <a:prstGeom prst="rect">
            <a:avLst/>
          </a:prstGeom>
        </p:spPr>
        <p:txBody>
          <a:bodyPr>
            <a:normAutofit/>
          </a:bodyPr>
          <a:lstStyle>
            <a:lvl1pPr>
              <a:defRPr sz="3200"/>
            </a:lvl1pPr>
          </a:lstStyle>
          <a:p>
            <a:endParaRPr lang="en-US"/>
          </a:p>
        </p:txBody>
      </p:sp>
      <p:sp>
        <p:nvSpPr>
          <p:cNvPr id="31" name="Oval 30"/>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2"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2659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257693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0" name="Picture Placeholder 13"/>
          <p:cNvSpPr>
            <a:spLocks noGrp="1"/>
          </p:cNvSpPr>
          <p:nvPr>
            <p:ph type="pic" sz="quarter" idx="15"/>
          </p:nvPr>
        </p:nvSpPr>
        <p:spPr>
          <a:xfrm>
            <a:off x="12130030" y="3132309"/>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6" name="Picture Placeholder 13"/>
          <p:cNvSpPr>
            <a:spLocks noGrp="1"/>
          </p:cNvSpPr>
          <p:nvPr>
            <p:ph type="pic" sz="quarter" idx="16"/>
          </p:nvPr>
        </p:nvSpPr>
        <p:spPr>
          <a:xfrm>
            <a:off x="16906580" y="3142498"/>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7" name="Picture Placeholder 13"/>
          <p:cNvSpPr>
            <a:spLocks noGrp="1"/>
          </p:cNvSpPr>
          <p:nvPr>
            <p:ph type="pic" sz="quarter" idx="17"/>
          </p:nvPr>
        </p:nvSpPr>
        <p:spPr>
          <a:xfrm>
            <a:off x="257693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8" name="Picture Placeholder 13"/>
          <p:cNvSpPr>
            <a:spLocks noGrp="1"/>
          </p:cNvSpPr>
          <p:nvPr>
            <p:ph type="pic" sz="quarter" idx="18"/>
          </p:nvPr>
        </p:nvSpPr>
        <p:spPr>
          <a:xfrm>
            <a:off x="735348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9" name="Picture Placeholder 13"/>
          <p:cNvSpPr>
            <a:spLocks noGrp="1"/>
          </p:cNvSpPr>
          <p:nvPr>
            <p:ph type="pic" sz="quarter" idx="19"/>
          </p:nvPr>
        </p:nvSpPr>
        <p:spPr>
          <a:xfrm>
            <a:off x="1213003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0" name="Picture Placeholder 13"/>
          <p:cNvSpPr>
            <a:spLocks noGrp="1"/>
          </p:cNvSpPr>
          <p:nvPr>
            <p:ph type="pic" sz="quarter" idx="20"/>
          </p:nvPr>
        </p:nvSpPr>
        <p:spPr>
          <a:xfrm>
            <a:off x="1690658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2" name="Picture Placeholder 13"/>
          <p:cNvSpPr>
            <a:spLocks noGrp="1"/>
          </p:cNvSpPr>
          <p:nvPr>
            <p:ph type="pic" sz="quarter" idx="21"/>
          </p:nvPr>
        </p:nvSpPr>
        <p:spPr>
          <a:xfrm>
            <a:off x="735348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3" name="Oval 3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29522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hone 6 3x">
    <p:spTree>
      <p:nvGrpSpPr>
        <p:cNvPr id="1" name=""/>
        <p:cNvGrpSpPr/>
        <p:nvPr/>
      </p:nvGrpSpPr>
      <p:grpSpPr>
        <a:xfrm>
          <a:off x="0" y="0"/>
          <a:ext cx="0" cy="0"/>
          <a:chOff x="0" y="0"/>
          <a:chExt cx="0" cy="0"/>
        </a:xfrm>
      </p:grpSpPr>
      <p:sp>
        <p:nvSpPr>
          <p:cNvPr id="27" name="Picture Placeholder 16"/>
          <p:cNvSpPr>
            <a:spLocks noGrp="1"/>
          </p:cNvSpPr>
          <p:nvPr>
            <p:ph type="pic" sz="quarter" idx="10"/>
          </p:nvPr>
        </p:nvSpPr>
        <p:spPr>
          <a:xfrm>
            <a:off x="10154400" y="4109362"/>
            <a:ext cx="4041624" cy="7163108"/>
          </a:xfrm>
        </p:spPr>
        <p:txBody>
          <a:bodyPr>
            <a:normAutofit/>
          </a:bodyPr>
          <a:lstStyle>
            <a:lvl1pPr marL="0" indent="0">
              <a:buNone/>
              <a:defRPr sz="1300"/>
            </a:lvl1pPr>
          </a:lstStyle>
          <a:p>
            <a:endParaRPr lang="en-US"/>
          </a:p>
        </p:txBody>
      </p:sp>
      <p:sp>
        <p:nvSpPr>
          <p:cNvPr id="29" name="Picture Placeholder 16"/>
          <p:cNvSpPr>
            <a:spLocks noGrp="1"/>
          </p:cNvSpPr>
          <p:nvPr>
            <p:ph type="pic" sz="quarter" idx="11"/>
          </p:nvPr>
        </p:nvSpPr>
        <p:spPr>
          <a:xfrm>
            <a:off x="7887078" y="5181600"/>
            <a:ext cx="2020509" cy="5029200"/>
          </a:xfrm>
        </p:spPr>
        <p:txBody>
          <a:bodyPr>
            <a:normAutofit/>
          </a:bodyPr>
          <a:lstStyle>
            <a:lvl1pPr marL="0" indent="0">
              <a:buNone/>
              <a:defRPr sz="1300"/>
            </a:lvl1pPr>
          </a:lstStyle>
          <a:p>
            <a:endParaRPr lang="en-US"/>
          </a:p>
        </p:txBody>
      </p:sp>
      <p:sp>
        <p:nvSpPr>
          <p:cNvPr id="31" name="Picture Placeholder 16"/>
          <p:cNvSpPr>
            <a:spLocks noGrp="1"/>
          </p:cNvSpPr>
          <p:nvPr>
            <p:ph type="pic" sz="quarter" idx="12"/>
          </p:nvPr>
        </p:nvSpPr>
        <p:spPr>
          <a:xfrm>
            <a:off x="14403387" y="5181600"/>
            <a:ext cx="2020509" cy="5029200"/>
          </a:xfrm>
        </p:spPr>
        <p:txBody>
          <a:bodyPr>
            <a:normAutofit/>
          </a:bodyPr>
          <a:lstStyle>
            <a:lvl1pPr marL="0" indent="0">
              <a:buNone/>
              <a:defRPr sz="1300"/>
            </a:lvl1pPr>
          </a:lstStyle>
          <a:p>
            <a:endParaRPr lang="en-US"/>
          </a:p>
        </p:txBody>
      </p:sp>
      <p:sp>
        <p:nvSpPr>
          <p:cNvPr id="8" name="Oval 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3"/>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24797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a:p>
        </p:txBody>
      </p:sp>
      <p:sp>
        <p:nvSpPr>
          <p:cNvPr id="6" name="Oval 5"/>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32965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7"/>
            <a:ext cx="21948458" cy="228600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latin typeface="Source Sans Pro"/>
                <a:cs typeface="Source Sans Pro"/>
              </a:defRPr>
            </a:lvl1pPr>
          </a:lstStyle>
          <a:p>
            <a:endParaRPr lang="en-US"/>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latin typeface="Source Sans Pro"/>
                <a:cs typeface="Source Sans Pro"/>
              </a:defRPr>
            </a:lvl1pPr>
          </a:lstStyle>
          <a:p>
            <a:endParaRPr lang="en-US"/>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latin typeface="Source Sans Pro"/>
                <a:cs typeface="Source Sans Pro"/>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49" r:id="rId3"/>
    <p:sldLayoutId id="2147483661" r:id="rId4"/>
    <p:sldLayoutId id="2147483662" r:id="rId5"/>
    <p:sldLayoutId id="2147483663" r:id="rId6"/>
    <p:sldLayoutId id="2147483669" r:id="rId7"/>
    <p:sldLayoutId id="2147483721" r:id="rId8"/>
    <p:sldLayoutId id="2147483679" r:id="rId9"/>
    <p:sldLayoutId id="2147483682" r:id="rId10"/>
    <p:sldLayoutId id="2147483683" r:id="rId11"/>
    <p:sldLayoutId id="2147483686" r:id="rId12"/>
    <p:sldLayoutId id="2147483725" r:id="rId13"/>
    <p:sldLayoutId id="2147483726" r:id="rId14"/>
  </p:sldLayoutIdLst>
  <p:hf hdr="0" ftr="0" dt="0"/>
  <p:txStyles>
    <p:title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p:titleStyle>
    <p:bodyStyle>
      <a:lvl1pPr marL="0" indent="0" algn="l" defTabSz="1219261" rtl="0" eaLnBrk="1" latinLnBrk="0" hangingPunct="1">
        <a:spcBef>
          <a:spcPct val="20000"/>
        </a:spcBef>
        <a:buFont typeface="Arial"/>
        <a:buNone/>
        <a:defRPr sz="6400" kern="1200">
          <a:solidFill>
            <a:schemeClr val="tx2"/>
          </a:solidFill>
          <a:latin typeface="Source Sans Pro ExtraLight"/>
          <a:ea typeface="+mn-ea"/>
          <a:cs typeface="Source Sans Pro ExtraLight"/>
        </a:defRPr>
      </a:lvl1pPr>
      <a:lvl2pPr marL="1219261" indent="0" algn="l" defTabSz="1219261" rtl="0" eaLnBrk="1" latinLnBrk="0" hangingPunct="1">
        <a:spcBef>
          <a:spcPct val="20000"/>
        </a:spcBef>
        <a:buFont typeface="Arial"/>
        <a:buNone/>
        <a:defRPr sz="4800" kern="1200">
          <a:solidFill>
            <a:schemeClr val="tx2"/>
          </a:solidFill>
          <a:latin typeface="Source Sans Pro ExtraLight"/>
          <a:ea typeface="+mn-ea"/>
          <a:cs typeface="Source Sans Pro ExtraLight"/>
        </a:defRPr>
      </a:lvl2pPr>
      <a:lvl3pPr marL="2438522" indent="0" algn="l" defTabSz="1219261" rtl="0" eaLnBrk="1" latinLnBrk="0" hangingPunct="1">
        <a:spcBef>
          <a:spcPct val="20000"/>
        </a:spcBef>
        <a:buFont typeface="Arial"/>
        <a:buNone/>
        <a:defRPr sz="4300" kern="1200">
          <a:solidFill>
            <a:schemeClr val="tx2"/>
          </a:solidFill>
          <a:latin typeface="Source Sans Pro ExtraLight"/>
          <a:ea typeface="+mn-ea"/>
          <a:cs typeface="Source Sans Pro ExtraLight"/>
        </a:defRPr>
      </a:lvl3pPr>
      <a:lvl4pPr marL="3657783"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4pPr>
      <a:lvl5pPr marL="4877044"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3344ED-C57A-4975-91DE-BB06F3CE9B3A}"/>
              </a:ext>
            </a:extLst>
          </p:cNvPr>
          <p:cNvPicPr>
            <a:picLocks noChangeAspect="1"/>
          </p:cNvPicPr>
          <p:nvPr/>
        </p:nvPicPr>
        <p:blipFill>
          <a:blip r:embed="rId2"/>
          <a:stretch>
            <a:fillRect/>
          </a:stretch>
        </p:blipFill>
        <p:spPr>
          <a:xfrm>
            <a:off x="6503" y="8634"/>
            <a:ext cx="24402544" cy="13707366"/>
          </a:xfrm>
          <a:prstGeom prst="rect">
            <a:avLst/>
          </a:prstGeom>
        </p:spPr>
      </p:pic>
      <p:sp>
        <p:nvSpPr>
          <p:cNvPr id="20" name="Title 1">
            <a:extLst>
              <a:ext uri="{FF2B5EF4-FFF2-40B4-BE49-F238E27FC236}">
                <a16:creationId xmlns:a16="http://schemas.microsoft.com/office/drawing/2014/main" id="{27F87747-622C-4B1F-9FE6-5B6BCA3E7523}"/>
              </a:ext>
            </a:extLst>
          </p:cNvPr>
          <p:cNvSpPr txBox="1">
            <a:spLocks/>
          </p:cNvSpPr>
          <p:nvPr/>
        </p:nvSpPr>
        <p:spPr>
          <a:xfrm>
            <a:off x="1144587" y="4114269"/>
            <a:ext cx="14784387" cy="7454166"/>
          </a:xfrm>
          <a:prstGeom prst="rect">
            <a:avLst/>
          </a:prstGeom>
        </p:spPr>
        <p:txBody>
          <a:bodyPr>
            <a:normAutofit fontScale="97500"/>
          </a:bodyPr>
          <a:lst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a:lstStyle>
          <a:p>
            <a:r>
              <a:rPr lang="en-US" sz="9800">
                <a:solidFill>
                  <a:schemeClr val="tx1"/>
                </a:solidFill>
              </a:rPr>
              <a:t>Stakeholder Collaboration Tips for New Evaluators</a:t>
            </a:r>
          </a:p>
          <a:p>
            <a:endParaRPr lang="en-US" sz="8800">
              <a:solidFill>
                <a:schemeClr val="tx1"/>
              </a:solidFill>
            </a:endParaRPr>
          </a:p>
          <a:p>
            <a:r>
              <a:rPr lang="en-US" sz="6600">
                <a:solidFill>
                  <a:schemeClr val="tx1"/>
                </a:solidFill>
              </a:rPr>
              <a:t>Justin Sullivan, M.S.</a:t>
            </a:r>
          </a:p>
          <a:p>
            <a:r>
              <a:rPr lang="en-US" sz="6600">
                <a:solidFill>
                  <a:schemeClr val="tx1"/>
                </a:solidFill>
              </a:rPr>
              <a:t>Libby Smith, M.S</a:t>
            </a:r>
          </a:p>
          <a:p>
            <a:r>
              <a:rPr lang="en-US" sz="6600">
                <a:solidFill>
                  <a:schemeClr val="tx1"/>
                </a:solidFill>
              </a:rPr>
              <a:t>Brenda Krueger, M.S</a:t>
            </a:r>
            <a:endParaRPr lang="en-US" sz="6800">
              <a:solidFill>
                <a:schemeClr val="tx1"/>
              </a:solidFill>
            </a:endParaRPr>
          </a:p>
        </p:txBody>
      </p:sp>
      <p:pic>
        <p:nvPicPr>
          <p:cNvPr id="21" name="Picture 20">
            <a:extLst>
              <a:ext uri="{FF2B5EF4-FFF2-40B4-BE49-F238E27FC236}">
                <a16:creationId xmlns:a16="http://schemas.microsoft.com/office/drawing/2014/main" id="{C94DB528-7129-4AA5-A0A4-D6CCCFE60A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3734" y="9982200"/>
            <a:ext cx="4804207" cy="2208404"/>
          </a:xfrm>
          <a:prstGeom prst="rect">
            <a:avLst/>
          </a:prstGeom>
          <a:noFill/>
          <a:ln>
            <a:noFill/>
          </a:ln>
        </p:spPr>
      </p:pic>
    </p:spTree>
    <p:extLst>
      <p:ext uri="{BB962C8B-B14F-4D97-AF65-F5344CB8AC3E}">
        <p14:creationId xmlns:p14="http://schemas.microsoft.com/office/powerpoint/2010/main" val="339083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3852E687-0419-4D7F-9F09-5F5753BDE6E5}"/>
              </a:ext>
            </a:extLst>
          </p:cNvPr>
          <p:cNvSpPr/>
          <p:nvPr/>
        </p:nvSpPr>
        <p:spPr>
          <a:xfrm>
            <a:off x="11720925" y="4244183"/>
            <a:ext cx="6215343" cy="6218768"/>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a:p>
        </p:txBody>
      </p:sp>
      <p:sp>
        <p:nvSpPr>
          <p:cNvPr id="22" name="Oval 21">
            <a:extLst>
              <a:ext uri="{FF2B5EF4-FFF2-40B4-BE49-F238E27FC236}">
                <a16:creationId xmlns:a16="http://schemas.microsoft.com/office/drawing/2014/main" id="{144E2E80-44C9-4AE4-BF47-85F5F5EB1099}"/>
              </a:ext>
            </a:extLst>
          </p:cNvPr>
          <p:cNvSpPr/>
          <p:nvPr/>
        </p:nvSpPr>
        <p:spPr>
          <a:xfrm>
            <a:off x="16952874" y="4399894"/>
            <a:ext cx="6215343" cy="6218768"/>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10</a:t>
            </a:fld>
            <a:endParaRPr lang="en-US"/>
          </a:p>
        </p:txBody>
      </p:sp>
      <p:sp>
        <p:nvSpPr>
          <p:cNvPr id="5" name="Oval 4"/>
          <p:cNvSpPr/>
          <p:nvPr/>
        </p:nvSpPr>
        <p:spPr>
          <a:xfrm>
            <a:off x="1215126" y="4145789"/>
            <a:ext cx="6215343" cy="6218768"/>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a:p>
        </p:txBody>
      </p:sp>
      <p:sp>
        <p:nvSpPr>
          <p:cNvPr id="6" name="Oval 5"/>
          <p:cNvSpPr/>
          <p:nvPr/>
        </p:nvSpPr>
        <p:spPr>
          <a:xfrm>
            <a:off x="6477843" y="4145789"/>
            <a:ext cx="6215343" cy="6218768"/>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a:p>
        </p:txBody>
      </p:sp>
      <p:sp>
        <p:nvSpPr>
          <p:cNvPr id="10" name="TextBox 9"/>
          <p:cNvSpPr txBox="1"/>
          <p:nvPr/>
        </p:nvSpPr>
        <p:spPr>
          <a:xfrm>
            <a:off x="1838255" y="5905229"/>
            <a:ext cx="4513321" cy="2462166"/>
          </a:xfrm>
          <a:prstGeom prst="rect">
            <a:avLst/>
          </a:prstGeom>
          <a:noFill/>
        </p:spPr>
        <p:txBody>
          <a:bodyPr lIns="243799" tIns="121897" rIns="243799" bIns="121897">
            <a:spAutoFit/>
          </a:bodyPr>
          <a:lstStyle/>
          <a:p>
            <a:pPr algn="ctr" defTabSz="1218984">
              <a:defRPr/>
            </a:pPr>
            <a:r>
              <a:rPr lang="en-US">
                <a:solidFill>
                  <a:schemeClr val="bg1"/>
                </a:solidFill>
                <a:latin typeface="Source Sans Pro ExtraLight"/>
                <a:cs typeface="Source Sans Pro ExtraLight"/>
              </a:rPr>
              <a:t>Maintain a healthy relationship</a:t>
            </a:r>
          </a:p>
        </p:txBody>
      </p:sp>
      <p:sp>
        <p:nvSpPr>
          <p:cNvPr id="12" name="TextBox 11"/>
          <p:cNvSpPr txBox="1"/>
          <p:nvPr/>
        </p:nvSpPr>
        <p:spPr>
          <a:xfrm>
            <a:off x="7152774" y="6024090"/>
            <a:ext cx="4662468" cy="2462166"/>
          </a:xfrm>
          <a:prstGeom prst="rect">
            <a:avLst/>
          </a:prstGeom>
          <a:noFill/>
        </p:spPr>
        <p:txBody>
          <a:bodyPr wrap="square" lIns="243799" tIns="121897" rIns="243799" bIns="121897">
            <a:spAutoFit/>
          </a:bodyPr>
          <a:lstStyle/>
          <a:p>
            <a:pPr algn="ctr" defTabSz="1218984">
              <a:defRPr/>
            </a:pPr>
            <a:r>
              <a:rPr lang="en-US">
                <a:solidFill>
                  <a:schemeClr val="bg1"/>
                </a:solidFill>
                <a:latin typeface="Source Sans Pro ExtraLight"/>
                <a:cs typeface="Source Sans Pro ExtraLight"/>
              </a:rPr>
              <a:t>Maintain regular communication</a:t>
            </a:r>
          </a:p>
        </p:txBody>
      </p:sp>
      <p:sp>
        <p:nvSpPr>
          <p:cNvPr id="14" name="TextBox 13"/>
          <p:cNvSpPr txBox="1"/>
          <p:nvPr/>
        </p:nvSpPr>
        <p:spPr>
          <a:xfrm>
            <a:off x="12612613" y="6393422"/>
            <a:ext cx="4212716" cy="1723502"/>
          </a:xfrm>
          <a:prstGeom prst="rect">
            <a:avLst/>
          </a:prstGeom>
          <a:noFill/>
        </p:spPr>
        <p:txBody>
          <a:bodyPr lIns="243799" tIns="121897" rIns="243799" bIns="121897">
            <a:spAutoFit/>
          </a:bodyPr>
          <a:lstStyle/>
          <a:p>
            <a:pPr algn="ctr" defTabSz="1218984">
              <a:defRPr/>
            </a:pPr>
            <a:r>
              <a:rPr lang="en-US">
                <a:solidFill>
                  <a:schemeClr val="bg1"/>
                </a:solidFill>
                <a:latin typeface="Source Sans Pro ExtraLight"/>
                <a:cs typeface="Source Sans Pro ExtraLight"/>
              </a:rPr>
              <a:t>Stay on the same page</a:t>
            </a:r>
          </a:p>
        </p:txBody>
      </p:sp>
      <p:sp>
        <p:nvSpPr>
          <p:cNvPr id="16" name="TextBox 15"/>
          <p:cNvSpPr txBox="1"/>
          <p:nvPr/>
        </p:nvSpPr>
        <p:spPr>
          <a:xfrm>
            <a:off x="17908587" y="6278195"/>
            <a:ext cx="4513321" cy="2462166"/>
          </a:xfrm>
          <a:prstGeom prst="rect">
            <a:avLst/>
          </a:prstGeom>
          <a:noFill/>
        </p:spPr>
        <p:txBody>
          <a:bodyPr lIns="243799" tIns="121897" rIns="243799" bIns="121897">
            <a:spAutoFit/>
          </a:bodyPr>
          <a:lstStyle/>
          <a:p>
            <a:pPr algn="ctr" defTabSz="1218984">
              <a:defRPr/>
            </a:pPr>
            <a:r>
              <a:rPr lang="en-US">
                <a:solidFill>
                  <a:schemeClr val="bg1"/>
                </a:solidFill>
                <a:latin typeface="Source Sans Pro ExtraLight"/>
                <a:cs typeface="Source Sans Pro ExtraLight"/>
              </a:rPr>
              <a:t>Not every relationship will work out</a:t>
            </a:r>
          </a:p>
        </p:txBody>
      </p:sp>
      <p:sp>
        <p:nvSpPr>
          <p:cNvPr id="30"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Involve Stakeholders at Each Turn</a:t>
            </a:r>
          </a:p>
        </p:txBody>
      </p:sp>
      <p:sp>
        <p:nvSpPr>
          <p:cNvPr id="32" name="Rounded Rectangle 3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Involvement</a:t>
            </a:r>
          </a:p>
        </p:txBody>
      </p:sp>
    </p:spTree>
    <p:extLst>
      <p:ext uri="{BB962C8B-B14F-4D97-AF65-F5344CB8AC3E}">
        <p14:creationId xmlns:p14="http://schemas.microsoft.com/office/powerpoint/2010/main" val="123597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Basic Logic Model</a:t>
            </a:r>
          </a:p>
        </p:txBody>
      </p:sp>
      <p:pic>
        <p:nvPicPr>
          <p:cNvPr id="10" name="Picture 9">
            <a:extLst>
              <a:ext uri="{FF2B5EF4-FFF2-40B4-BE49-F238E27FC236}">
                <a16:creationId xmlns:a16="http://schemas.microsoft.com/office/drawing/2014/main" id="{ACB380A2-32AD-4567-8E86-8F13E13CDE8D}"/>
              </a:ext>
            </a:extLst>
          </p:cNvPr>
          <p:cNvPicPr>
            <a:picLocks noChangeAspect="1"/>
          </p:cNvPicPr>
          <p:nvPr/>
        </p:nvPicPr>
        <p:blipFill>
          <a:blip r:embed="rId3"/>
          <a:stretch>
            <a:fillRect/>
          </a:stretch>
        </p:blipFill>
        <p:spPr>
          <a:xfrm>
            <a:off x="-227013" y="-1"/>
            <a:ext cx="22860000" cy="13792199"/>
          </a:xfrm>
          <a:prstGeom prst="rect">
            <a:avLst/>
          </a:prstGeom>
        </p:spPr>
      </p:pic>
    </p:spTree>
    <p:extLst>
      <p:ext uri="{BB962C8B-B14F-4D97-AF65-F5344CB8AC3E}">
        <p14:creationId xmlns:p14="http://schemas.microsoft.com/office/powerpoint/2010/main" val="26921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Gathering Data from Stakeholders</a:t>
            </a:r>
          </a:p>
        </p:txBody>
      </p:sp>
      <p:sp>
        <p:nvSpPr>
          <p:cNvPr id="13" name="Rounded Rectangle 12"/>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Data</a:t>
            </a:r>
          </a:p>
        </p:txBody>
      </p:sp>
      <p:pic>
        <p:nvPicPr>
          <p:cNvPr id="4" name="Picture 3">
            <a:extLst>
              <a:ext uri="{FF2B5EF4-FFF2-40B4-BE49-F238E27FC236}">
                <a16:creationId xmlns:a16="http://schemas.microsoft.com/office/drawing/2014/main" id="{927B2183-935C-4A4D-A882-615B1D37ED5B}"/>
              </a:ext>
            </a:extLst>
          </p:cNvPr>
          <p:cNvPicPr>
            <a:picLocks noChangeAspect="1"/>
          </p:cNvPicPr>
          <p:nvPr/>
        </p:nvPicPr>
        <p:blipFill>
          <a:blip r:embed="rId3"/>
          <a:stretch>
            <a:fillRect/>
          </a:stretch>
        </p:blipFill>
        <p:spPr>
          <a:xfrm>
            <a:off x="12476528" y="4171265"/>
            <a:ext cx="2286000" cy="2286000"/>
          </a:xfrm>
          <a:prstGeom prst="rect">
            <a:avLst/>
          </a:prstGeom>
        </p:spPr>
      </p:pic>
      <p:sp>
        <p:nvSpPr>
          <p:cNvPr id="7" name="TextBox 6">
            <a:extLst>
              <a:ext uri="{FF2B5EF4-FFF2-40B4-BE49-F238E27FC236}">
                <a16:creationId xmlns:a16="http://schemas.microsoft.com/office/drawing/2014/main" id="{E424040A-3D6A-496C-88D5-7255A6E826D0}"/>
              </a:ext>
            </a:extLst>
          </p:cNvPr>
          <p:cNvSpPr txBox="1"/>
          <p:nvPr/>
        </p:nvSpPr>
        <p:spPr>
          <a:xfrm>
            <a:off x="15851187" y="4889772"/>
            <a:ext cx="6553200" cy="1000284"/>
          </a:xfrm>
          <a:prstGeom prst="rect">
            <a:avLst/>
          </a:prstGeom>
          <a:noFill/>
        </p:spPr>
        <p:txBody>
          <a:bodyPr wrap="square" lIns="182889" tIns="91445" rIns="182889" bIns="91445" rtlCol="0">
            <a:spAutoFit/>
          </a:bodyPr>
          <a:lstStyle/>
          <a:p>
            <a:r>
              <a:rPr lang="en-US" sz="5300">
                <a:latin typeface="Source Sans Pro"/>
                <a:cs typeface="Source Sans Pro"/>
              </a:rPr>
              <a:t>Excel Templates</a:t>
            </a:r>
            <a:endParaRPr lang="id-ID" sz="5300">
              <a:latin typeface="Source Sans Pro"/>
              <a:cs typeface="Source Sans Pro"/>
            </a:endParaRPr>
          </a:p>
        </p:txBody>
      </p:sp>
      <p:pic>
        <p:nvPicPr>
          <p:cNvPr id="6" name="Picture 5">
            <a:extLst>
              <a:ext uri="{FF2B5EF4-FFF2-40B4-BE49-F238E27FC236}">
                <a16:creationId xmlns:a16="http://schemas.microsoft.com/office/drawing/2014/main" id="{3B6289A1-29B7-4114-8798-46F37F5A6F9A}"/>
              </a:ext>
            </a:extLst>
          </p:cNvPr>
          <p:cNvPicPr>
            <a:picLocks noChangeAspect="1"/>
          </p:cNvPicPr>
          <p:nvPr/>
        </p:nvPicPr>
        <p:blipFill>
          <a:blip r:embed="rId4"/>
          <a:stretch>
            <a:fillRect/>
          </a:stretch>
        </p:blipFill>
        <p:spPr>
          <a:xfrm>
            <a:off x="12476528" y="6916614"/>
            <a:ext cx="2460258" cy="2460258"/>
          </a:xfrm>
          <a:prstGeom prst="rect">
            <a:avLst/>
          </a:prstGeom>
        </p:spPr>
      </p:pic>
      <p:pic>
        <p:nvPicPr>
          <p:cNvPr id="9" name="Picture 8">
            <a:extLst>
              <a:ext uri="{FF2B5EF4-FFF2-40B4-BE49-F238E27FC236}">
                <a16:creationId xmlns:a16="http://schemas.microsoft.com/office/drawing/2014/main" id="{D27E9EA7-EFB7-40C0-B0F7-9CFEBF50E563}"/>
              </a:ext>
            </a:extLst>
          </p:cNvPr>
          <p:cNvPicPr>
            <a:picLocks noChangeAspect="1"/>
          </p:cNvPicPr>
          <p:nvPr/>
        </p:nvPicPr>
        <p:blipFill>
          <a:blip r:embed="rId5"/>
          <a:stretch>
            <a:fillRect/>
          </a:stretch>
        </p:blipFill>
        <p:spPr>
          <a:xfrm>
            <a:off x="12710672" y="9836221"/>
            <a:ext cx="2226114" cy="2226114"/>
          </a:xfrm>
          <a:prstGeom prst="rect">
            <a:avLst/>
          </a:prstGeom>
        </p:spPr>
      </p:pic>
      <p:sp>
        <p:nvSpPr>
          <p:cNvPr id="12" name="TextBox 11">
            <a:extLst>
              <a:ext uri="{FF2B5EF4-FFF2-40B4-BE49-F238E27FC236}">
                <a16:creationId xmlns:a16="http://schemas.microsoft.com/office/drawing/2014/main" id="{64DCD867-2DB6-4CEF-9794-67FC6B193F29}"/>
              </a:ext>
            </a:extLst>
          </p:cNvPr>
          <p:cNvSpPr txBox="1"/>
          <p:nvPr/>
        </p:nvSpPr>
        <p:spPr>
          <a:xfrm>
            <a:off x="15835189" y="7612105"/>
            <a:ext cx="6553200" cy="1000284"/>
          </a:xfrm>
          <a:prstGeom prst="rect">
            <a:avLst/>
          </a:prstGeom>
          <a:noFill/>
        </p:spPr>
        <p:txBody>
          <a:bodyPr wrap="square" lIns="182889" tIns="91445" rIns="182889" bIns="91445" rtlCol="0">
            <a:spAutoFit/>
          </a:bodyPr>
          <a:lstStyle/>
          <a:p>
            <a:r>
              <a:rPr lang="en-US" sz="5300">
                <a:latin typeface="Source Sans Pro"/>
                <a:cs typeface="Source Sans Pro"/>
              </a:rPr>
              <a:t>Directions</a:t>
            </a:r>
            <a:endParaRPr lang="id-ID" sz="5300">
              <a:latin typeface="Source Sans Pro"/>
              <a:cs typeface="Source Sans Pro"/>
            </a:endParaRPr>
          </a:p>
        </p:txBody>
      </p:sp>
      <p:sp>
        <p:nvSpPr>
          <p:cNvPr id="14" name="TextBox 13">
            <a:extLst>
              <a:ext uri="{FF2B5EF4-FFF2-40B4-BE49-F238E27FC236}">
                <a16:creationId xmlns:a16="http://schemas.microsoft.com/office/drawing/2014/main" id="{7813818C-568E-4271-B67B-BA1C84C181C4}"/>
              </a:ext>
            </a:extLst>
          </p:cNvPr>
          <p:cNvSpPr txBox="1"/>
          <p:nvPr/>
        </p:nvSpPr>
        <p:spPr>
          <a:xfrm>
            <a:off x="15835189" y="10510757"/>
            <a:ext cx="6553200" cy="1000284"/>
          </a:xfrm>
          <a:prstGeom prst="rect">
            <a:avLst/>
          </a:prstGeom>
          <a:noFill/>
        </p:spPr>
        <p:txBody>
          <a:bodyPr wrap="square" lIns="182889" tIns="91445" rIns="182889" bIns="91445" rtlCol="0">
            <a:spAutoFit/>
          </a:bodyPr>
          <a:lstStyle/>
          <a:p>
            <a:r>
              <a:rPr lang="en-US" sz="5300">
                <a:latin typeface="Source Sans Pro"/>
                <a:cs typeface="Source Sans Pro"/>
              </a:rPr>
              <a:t>Webinars</a:t>
            </a:r>
            <a:endParaRPr lang="id-ID" sz="5300">
              <a:latin typeface="Source Sans Pro"/>
              <a:cs typeface="Source Sans Pro"/>
            </a:endParaRPr>
          </a:p>
        </p:txBody>
      </p:sp>
      <p:sp>
        <p:nvSpPr>
          <p:cNvPr id="10" name="TextBox 9">
            <a:extLst>
              <a:ext uri="{FF2B5EF4-FFF2-40B4-BE49-F238E27FC236}">
                <a16:creationId xmlns:a16="http://schemas.microsoft.com/office/drawing/2014/main" id="{5087F522-2349-4E01-83AD-204C9452F7FE}"/>
              </a:ext>
            </a:extLst>
          </p:cNvPr>
          <p:cNvSpPr txBox="1"/>
          <p:nvPr/>
        </p:nvSpPr>
        <p:spPr>
          <a:xfrm>
            <a:off x="1525587" y="4785436"/>
            <a:ext cx="8984556" cy="5632311"/>
          </a:xfrm>
          <a:prstGeom prst="rect">
            <a:avLst/>
          </a:prstGeom>
          <a:noFill/>
        </p:spPr>
        <p:txBody>
          <a:bodyPr wrap="square" rtlCol="0">
            <a:spAutoFit/>
          </a:bodyPr>
          <a:lstStyle/>
          <a:p>
            <a:pPr lvl="1" algn="ctr"/>
            <a:r>
              <a:rPr lang="en-US" sz="12000"/>
              <a:t>Standardize Data Collection</a:t>
            </a:r>
          </a:p>
        </p:txBody>
      </p:sp>
    </p:spTree>
    <p:extLst>
      <p:ext uri="{BB962C8B-B14F-4D97-AF65-F5344CB8AC3E}">
        <p14:creationId xmlns:p14="http://schemas.microsoft.com/office/powerpoint/2010/main" val="261685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2590731" y="2982942"/>
            <a:ext cx="5462727" cy="130518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17" name="Title 20"/>
          <p:cNvSpPr txBox="1">
            <a:spLocks/>
          </p:cNvSpPr>
          <p:nvPr/>
        </p:nvSpPr>
        <p:spPr>
          <a:xfrm>
            <a:off x="2925438" y="3152602"/>
            <a:ext cx="4793312" cy="1061841"/>
          </a:xfrm>
          <a:prstGeom prst="rect">
            <a:avLst/>
          </a:prstGeom>
        </p:spPr>
        <p:txBody>
          <a:bodyPr vert="horz"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rgbClr val="FFFFFF"/>
                </a:solidFill>
                <a:latin typeface="Source Sans Pro Light"/>
                <a:cs typeface="Source Sans Pro Light"/>
              </a:rPr>
              <a:t>Template</a:t>
            </a:r>
          </a:p>
        </p:txBody>
      </p:sp>
      <p:sp>
        <p:nvSpPr>
          <p:cNvPr id="20"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Gathering Data from Stakeholders</a:t>
            </a:r>
          </a:p>
        </p:txBody>
      </p:sp>
      <p:sp>
        <p:nvSpPr>
          <p:cNvPr id="22" name="Rounded Rectangle 2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Data</a:t>
            </a:r>
          </a:p>
        </p:txBody>
      </p:sp>
      <p:sp>
        <p:nvSpPr>
          <p:cNvPr id="27" name="Slide Number Placeholder 26"/>
          <p:cNvSpPr>
            <a:spLocks noGrp="1"/>
          </p:cNvSpPr>
          <p:nvPr>
            <p:ph type="sldNum" sz="quarter" idx="12"/>
          </p:nvPr>
        </p:nvSpPr>
        <p:spPr/>
        <p:txBody>
          <a:bodyPr/>
          <a:lstStyle/>
          <a:p>
            <a:fld id="{9DF686B8-C880-FF40-96DC-14FF2413C34E}" type="slidenum">
              <a:rPr lang="en-US" smtClean="0"/>
              <a:pPr/>
              <a:t>13</a:t>
            </a:fld>
            <a:endParaRPr lang="en-US"/>
          </a:p>
        </p:txBody>
      </p:sp>
      <p:sp>
        <p:nvSpPr>
          <p:cNvPr id="28" name="Rectangle 27">
            <a:extLst>
              <a:ext uri="{FF2B5EF4-FFF2-40B4-BE49-F238E27FC236}">
                <a16:creationId xmlns:a16="http://schemas.microsoft.com/office/drawing/2014/main" id="{770F8633-19E6-440F-90A5-CA67B721CAAD}"/>
              </a:ext>
            </a:extLst>
          </p:cNvPr>
          <p:cNvSpPr/>
          <p:nvPr/>
        </p:nvSpPr>
        <p:spPr>
          <a:xfrm>
            <a:off x="13641387" y="2982942"/>
            <a:ext cx="5462727" cy="13051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29" name="Title 20">
            <a:extLst>
              <a:ext uri="{FF2B5EF4-FFF2-40B4-BE49-F238E27FC236}">
                <a16:creationId xmlns:a16="http://schemas.microsoft.com/office/drawing/2014/main" id="{396B4002-7E54-471F-B9DD-7D8783372267}"/>
              </a:ext>
            </a:extLst>
          </p:cNvPr>
          <p:cNvSpPr txBox="1">
            <a:spLocks/>
          </p:cNvSpPr>
          <p:nvPr/>
        </p:nvSpPr>
        <p:spPr>
          <a:xfrm>
            <a:off x="13976094" y="3152601"/>
            <a:ext cx="4793312" cy="1061841"/>
          </a:xfrm>
          <a:prstGeom prst="rect">
            <a:avLst/>
          </a:prstGeom>
        </p:spPr>
        <p:txBody>
          <a:bodyPr vert="horz"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rgbClr val="FFFFFF"/>
                </a:solidFill>
                <a:latin typeface="Source Sans Pro Light"/>
                <a:cs typeface="Source Sans Pro Light"/>
              </a:rPr>
              <a:t>Placemat</a:t>
            </a:r>
          </a:p>
        </p:txBody>
      </p:sp>
      <p:pic>
        <p:nvPicPr>
          <p:cNvPr id="11" name="Picture 10">
            <a:extLst>
              <a:ext uri="{FF2B5EF4-FFF2-40B4-BE49-F238E27FC236}">
                <a16:creationId xmlns:a16="http://schemas.microsoft.com/office/drawing/2014/main" id="{2105BD0D-4E07-419D-BA11-602A46838C5D}"/>
              </a:ext>
            </a:extLst>
          </p:cNvPr>
          <p:cNvPicPr>
            <a:picLocks noChangeAspect="1"/>
          </p:cNvPicPr>
          <p:nvPr/>
        </p:nvPicPr>
        <p:blipFill>
          <a:blip r:embed="rId3"/>
          <a:stretch>
            <a:fillRect/>
          </a:stretch>
        </p:blipFill>
        <p:spPr>
          <a:xfrm>
            <a:off x="10364787" y="5700517"/>
            <a:ext cx="11863316" cy="6977127"/>
          </a:xfrm>
          <a:prstGeom prst="rect">
            <a:avLst/>
          </a:prstGeom>
        </p:spPr>
      </p:pic>
      <p:sp>
        <p:nvSpPr>
          <p:cNvPr id="32" name="Arrow: Right 31">
            <a:extLst>
              <a:ext uri="{FF2B5EF4-FFF2-40B4-BE49-F238E27FC236}">
                <a16:creationId xmlns:a16="http://schemas.microsoft.com/office/drawing/2014/main" id="{AD4057E7-D501-48F7-AE88-48FFF2820CF4}"/>
              </a:ext>
            </a:extLst>
          </p:cNvPr>
          <p:cNvSpPr/>
          <p:nvPr/>
        </p:nvSpPr>
        <p:spPr>
          <a:xfrm>
            <a:off x="3439548" y="10010644"/>
            <a:ext cx="5715000" cy="2667000"/>
          </a:xfrm>
          <a:prstGeom prs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1283F271-4190-40A2-9D69-F8BE4CA5F9DC}"/>
              </a:ext>
            </a:extLst>
          </p:cNvPr>
          <p:cNvPicPr>
            <a:picLocks noChangeAspect="1"/>
          </p:cNvPicPr>
          <p:nvPr/>
        </p:nvPicPr>
        <p:blipFill>
          <a:blip r:embed="rId4"/>
          <a:stretch>
            <a:fillRect/>
          </a:stretch>
        </p:blipFill>
        <p:spPr>
          <a:xfrm>
            <a:off x="1230535" y="4871760"/>
            <a:ext cx="8183117" cy="3972479"/>
          </a:xfrm>
          <a:prstGeom prst="rect">
            <a:avLst/>
          </a:prstGeom>
        </p:spPr>
      </p:pic>
      <p:sp>
        <p:nvSpPr>
          <p:cNvPr id="35" name="Rectangle 34">
            <a:extLst>
              <a:ext uri="{FF2B5EF4-FFF2-40B4-BE49-F238E27FC236}">
                <a16:creationId xmlns:a16="http://schemas.microsoft.com/office/drawing/2014/main" id="{3722DFCA-0353-4496-8472-95F6498E2AA5}"/>
              </a:ext>
            </a:extLst>
          </p:cNvPr>
          <p:cNvSpPr/>
          <p:nvPr/>
        </p:nvSpPr>
        <p:spPr>
          <a:xfrm flipV="1">
            <a:off x="2593939" y="3000776"/>
            <a:ext cx="5462727" cy="130518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36" name="Title 20">
            <a:extLst>
              <a:ext uri="{FF2B5EF4-FFF2-40B4-BE49-F238E27FC236}">
                <a16:creationId xmlns:a16="http://schemas.microsoft.com/office/drawing/2014/main" id="{432EF5BE-82DF-4CA5-B466-FBE0F07F3555}"/>
              </a:ext>
            </a:extLst>
          </p:cNvPr>
          <p:cNvSpPr txBox="1">
            <a:spLocks/>
          </p:cNvSpPr>
          <p:nvPr/>
        </p:nvSpPr>
        <p:spPr>
          <a:xfrm>
            <a:off x="2928646" y="3170436"/>
            <a:ext cx="4793312" cy="1061841"/>
          </a:xfrm>
          <a:prstGeom prst="rect">
            <a:avLst/>
          </a:prstGeom>
        </p:spPr>
        <p:txBody>
          <a:bodyPr vert="horz"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rgbClr val="FFFFFF"/>
                </a:solidFill>
                <a:latin typeface="Source Sans Pro Light"/>
                <a:cs typeface="Source Sans Pro Light"/>
              </a:rPr>
              <a:t>Template</a:t>
            </a:r>
          </a:p>
        </p:txBody>
      </p:sp>
      <p:sp>
        <p:nvSpPr>
          <p:cNvPr id="37" name="Rectangle 36">
            <a:extLst>
              <a:ext uri="{FF2B5EF4-FFF2-40B4-BE49-F238E27FC236}">
                <a16:creationId xmlns:a16="http://schemas.microsoft.com/office/drawing/2014/main" id="{CFB360EE-9660-4891-885D-2824B8DED26C}"/>
              </a:ext>
            </a:extLst>
          </p:cNvPr>
          <p:cNvSpPr/>
          <p:nvPr/>
        </p:nvSpPr>
        <p:spPr>
          <a:xfrm>
            <a:off x="13644595" y="3000776"/>
            <a:ext cx="5462727" cy="13051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38" name="Title 20">
            <a:extLst>
              <a:ext uri="{FF2B5EF4-FFF2-40B4-BE49-F238E27FC236}">
                <a16:creationId xmlns:a16="http://schemas.microsoft.com/office/drawing/2014/main" id="{021CE164-A29D-4B96-B8FA-22CE5E88136A}"/>
              </a:ext>
            </a:extLst>
          </p:cNvPr>
          <p:cNvSpPr txBox="1">
            <a:spLocks/>
          </p:cNvSpPr>
          <p:nvPr/>
        </p:nvSpPr>
        <p:spPr>
          <a:xfrm>
            <a:off x="13979302" y="3170435"/>
            <a:ext cx="4793312" cy="1061841"/>
          </a:xfrm>
          <a:prstGeom prst="rect">
            <a:avLst/>
          </a:prstGeom>
        </p:spPr>
        <p:txBody>
          <a:bodyPr vert="horz"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rgbClr val="FFFFFF"/>
                </a:solidFill>
                <a:latin typeface="Source Sans Pro Light"/>
                <a:cs typeface="Source Sans Pro Light"/>
              </a:rPr>
              <a:t>Placemat</a:t>
            </a:r>
          </a:p>
        </p:txBody>
      </p:sp>
      <p:pic>
        <p:nvPicPr>
          <p:cNvPr id="39" name="Picture 38">
            <a:extLst>
              <a:ext uri="{FF2B5EF4-FFF2-40B4-BE49-F238E27FC236}">
                <a16:creationId xmlns:a16="http://schemas.microsoft.com/office/drawing/2014/main" id="{823AB91E-1DB3-4597-AFB5-E573DD407582}"/>
              </a:ext>
            </a:extLst>
          </p:cNvPr>
          <p:cNvPicPr>
            <a:picLocks noChangeAspect="1"/>
          </p:cNvPicPr>
          <p:nvPr/>
        </p:nvPicPr>
        <p:blipFill>
          <a:blip r:embed="rId3"/>
          <a:stretch>
            <a:fillRect/>
          </a:stretch>
        </p:blipFill>
        <p:spPr>
          <a:xfrm>
            <a:off x="10367995" y="5757370"/>
            <a:ext cx="11863316" cy="6977127"/>
          </a:xfrm>
          <a:prstGeom prst="rect">
            <a:avLst/>
          </a:prstGeom>
        </p:spPr>
      </p:pic>
      <p:sp>
        <p:nvSpPr>
          <p:cNvPr id="40" name="Arrow: Right 39">
            <a:extLst>
              <a:ext uri="{FF2B5EF4-FFF2-40B4-BE49-F238E27FC236}">
                <a16:creationId xmlns:a16="http://schemas.microsoft.com/office/drawing/2014/main" id="{B4EFC57D-4BAD-46D9-B55C-9D64D2FB769C}"/>
              </a:ext>
            </a:extLst>
          </p:cNvPr>
          <p:cNvSpPr/>
          <p:nvPr/>
        </p:nvSpPr>
        <p:spPr>
          <a:xfrm>
            <a:off x="3442756" y="10028478"/>
            <a:ext cx="5715000" cy="2667000"/>
          </a:xfrm>
          <a:prstGeom prs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1FD44D8C-2685-4030-9241-1B1A1368CECE}"/>
              </a:ext>
            </a:extLst>
          </p:cNvPr>
          <p:cNvPicPr>
            <a:picLocks noChangeAspect="1"/>
          </p:cNvPicPr>
          <p:nvPr/>
        </p:nvPicPr>
        <p:blipFill>
          <a:blip r:embed="rId4"/>
          <a:stretch>
            <a:fillRect/>
          </a:stretch>
        </p:blipFill>
        <p:spPr>
          <a:xfrm>
            <a:off x="1233743" y="4889594"/>
            <a:ext cx="8183117" cy="3972479"/>
          </a:xfrm>
          <a:prstGeom prst="rect">
            <a:avLst/>
          </a:prstGeom>
        </p:spPr>
      </p:pic>
    </p:spTree>
    <p:extLst>
      <p:ext uri="{BB962C8B-B14F-4D97-AF65-F5344CB8AC3E}">
        <p14:creationId xmlns:p14="http://schemas.microsoft.com/office/powerpoint/2010/main" val="156677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5587" y="2819400"/>
            <a:ext cx="20655937" cy="8402312"/>
          </a:xfrm>
        </p:spPr>
        <p:txBody>
          <a:bodyPr>
            <a:spAutoFit/>
          </a:bodyPr>
          <a:lstStyle/>
          <a:p>
            <a:pPr algn="l"/>
            <a:r>
              <a:rPr lang="en-US" sz="5300">
                <a:solidFill>
                  <a:schemeClr val="tx1"/>
                </a:solidFill>
              </a:rPr>
              <a:t>Communicate results directly to clients</a:t>
            </a:r>
          </a:p>
          <a:p>
            <a:pPr marL="1430344" lvl="1" indent="-342900" algn="l">
              <a:buFont typeface="Arial" panose="020B0604020202020204" pitchFamily="34" charset="0"/>
              <a:buChar char="•"/>
            </a:pPr>
            <a:r>
              <a:rPr lang="en-US" sz="5300">
                <a:solidFill>
                  <a:schemeClr val="tx1"/>
                </a:solidFill>
              </a:rPr>
              <a:t>Offer a weblink to a short report (Qualtrics, Tableau)</a:t>
            </a:r>
          </a:p>
          <a:p>
            <a:pPr marL="342900" indent="-342900" algn="l">
              <a:buFont typeface="Arial" panose="020B0604020202020204" pitchFamily="34" charset="0"/>
              <a:buChar char="•"/>
            </a:pPr>
            <a:endParaRPr lang="en-US" sz="5300">
              <a:solidFill>
                <a:schemeClr val="tx1"/>
              </a:solidFill>
            </a:endParaRPr>
          </a:p>
          <a:p>
            <a:pPr algn="l"/>
            <a:r>
              <a:rPr lang="en-US" sz="5300">
                <a:solidFill>
                  <a:schemeClr val="tx1"/>
                </a:solidFill>
              </a:rPr>
              <a:t>Consider providing an infographic in place of a report summary</a:t>
            </a:r>
          </a:p>
          <a:p>
            <a:pPr marL="1430344" lvl="1" indent="-342900" algn="l">
              <a:buFont typeface="Arial" panose="020B0604020202020204" pitchFamily="34" charset="0"/>
              <a:buChar char="•"/>
            </a:pPr>
            <a:r>
              <a:rPr lang="en-US" sz="5300">
                <a:solidFill>
                  <a:schemeClr val="tx1"/>
                </a:solidFill>
              </a:rPr>
              <a:t> Follow industry leaders on Twitter. </a:t>
            </a:r>
          </a:p>
          <a:p>
            <a:pPr marL="2517787" lvl="2" indent="-342900" algn="l">
              <a:buFont typeface="Arial" panose="020B0604020202020204" pitchFamily="34" charset="0"/>
              <a:buChar char="•"/>
            </a:pPr>
            <a:r>
              <a:rPr lang="en-US" sz="5300">
                <a:solidFill>
                  <a:schemeClr val="tx1"/>
                </a:solidFill>
              </a:rPr>
              <a:t>Stephanie Evergreen</a:t>
            </a:r>
          </a:p>
          <a:p>
            <a:pPr marL="2517787" lvl="2" indent="-342900" algn="l">
              <a:buFont typeface="Arial" panose="020B0604020202020204" pitchFamily="34" charset="0"/>
              <a:buChar char="•"/>
            </a:pPr>
            <a:r>
              <a:rPr lang="en-US" sz="5300">
                <a:solidFill>
                  <a:schemeClr val="tx1"/>
                </a:solidFill>
              </a:rPr>
              <a:t>Ann K. Emery</a:t>
            </a:r>
          </a:p>
          <a:p>
            <a:pPr marL="2517787" lvl="2" indent="-342900" algn="l">
              <a:buFont typeface="Arial" panose="020B0604020202020204" pitchFamily="34" charset="0"/>
              <a:buChar char="•"/>
            </a:pPr>
            <a:r>
              <a:rPr lang="en-US" sz="5300">
                <a:solidFill>
                  <a:schemeClr val="tx1"/>
                </a:solidFill>
              </a:rPr>
              <a:t>Data=Beautiful</a:t>
            </a:r>
          </a:p>
        </p:txBody>
      </p:sp>
      <p:sp>
        <p:nvSpPr>
          <p:cNvPr id="11"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Communicating Data to Stakeholders</a:t>
            </a:r>
          </a:p>
        </p:txBody>
      </p:sp>
      <p:sp>
        <p:nvSpPr>
          <p:cNvPr id="13" name="Rounded Rectangle 12"/>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Data Contd.</a:t>
            </a:r>
          </a:p>
        </p:txBody>
      </p:sp>
      <p:pic>
        <p:nvPicPr>
          <p:cNvPr id="4" name="Picture 3">
            <a:extLst>
              <a:ext uri="{FF2B5EF4-FFF2-40B4-BE49-F238E27FC236}">
                <a16:creationId xmlns:a16="http://schemas.microsoft.com/office/drawing/2014/main" id="{9E6C6D18-37F8-43BD-9015-B9F4770BA610}"/>
              </a:ext>
            </a:extLst>
          </p:cNvPr>
          <p:cNvPicPr>
            <a:picLocks noChangeAspect="1"/>
          </p:cNvPicPr>
          <p:nvPr/>
        </p:nvPicPr>
        <p:blipFill>
          <a:blip r:embed="rId3"/>
          <a:stretch>
            <a:fillRect/>
          </a:stretch>
        </p:blipFill>
        <p:spPr>
          <a:xfrm>
            <a:off x="13994666" y="7239000"/>
            <a:ext cx="9906000" cy="9622972"/>
          </a:xfrm>
          <a:prstGeom prst="rect">
            <a:avLst/>
          </a:prstGeom>
        </p:spPr>
      </p:pic>
    </p:spTree>
    <p:extLst>
      <p:ext uri="{BB962C8B-B14F-4D97-AF65-F5344CB8AC3E}">
        <p14:creationId xmlns:p14="http://schemas.microsoft.com/office/powerpoint/2010/main" val="19878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62" y="3386530"/>
            <a:ext cx="24407572" cy="886735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a:p>
        </p:txBody>
      </p:sp>
      <p:grpSp>
        <p:nvGrpSpPr>
          <p:cNvPr id="2" name="Group 1"/>
          <p:cNvGrpSpPr/>
          <p:nvPr/>
        </p:nvGrpSpPr>
        <p:grpSpPr>
          <a:xfrm>
            <a:off x="10528422" y="5327162"/>
            <a:ext cx="3943968" cy="5257498"/>
            <a:chOff x="10523660" y="5327162"/>
            <a:chExt cx="3943968" cy="5257498"/>
          </a:xfrm>
        </p:grpSpPr>
        <p:cxnSp>
          <p:nvCxnSpPr>
            <p:cNvPr id="82" name="Straight Connector 81"/>
            <p:cNvCxnSpPr/>
            <p:nvPr/>
          </p:nvCxnSpPr>
          <p:spPr>
            <a:xfrm>
              <a:off x="14467628" y="5327162"/>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TextBox 30"/>
            <p:cNvSpPr txBox="1">
              <a:spLocks noChangeArrowheads="1"/>
            </p:cNvSpPr>
            <p:nvPr/>
          </p:nvSpPr>
          <p:spPr bwMode="auto">
            <a:xfrm>
              <a:off x="10763915" y="7045230"/>
              <a:ext cx="3271426"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3200">
                  <a:solidFill>
                    <a:schemeClr val="bg1"/>
                  </a:solidFill>
                  <a:latin typeface="Lato Light"/>
                  <a:ea typeface="Open Sans Light" panose="020B0306030504020204" pitchFamily="34" charset="0"/>
                  <a:cs typeface="Lato Light"/>
                </a:rPr>
                <a:t>Openness to feedback</a:t>
              </a:r>
            </a:p>
            <a:p>
              <a:endParaRPr lang="en-US" sz="3200">
                <a:solidFill>
                  <a:schemeClr val="bg1"/>
                </a:solidFill>
                <a:latin typeface="Lato Light"/>
                <a:ea typeface="Open Sans Light" panose="020B0306030504020204" pitchFamily="34" charset="0"/>
                <a:cs typeface="Lato Light"/>
              </a:endParaRPr>
            </a:p>
            <a:p>
              <a:r>
                <a:rPr lang="en-US" sz="3200">
                  <a:solidFill>
                    <a:schemeClr val="bg1"/>
                  </a:solidFill>
                  <a:latin typeface="Calibri"/>
                  <a:ea typeface="Open Sans Light" panose="020B0306030504020204" pitchFamily="34" charset="0"/>
                  <a:cs typeface="Calibri"/>
                </a:rPr>
                <a:t>Answer questions</a:t>
              </a:r>
            </a:p>
            <a:p>
              <a:endParaRPr lang="en-US" sz="3200">
                <a:solidFill>
                  <a:schemeClr val="bg1"/>
                </a:solidFill>
                <a:latin typeface="Calibri"/>
                <a:ea typeface="Open Sans Light" panose="020B0306030504020204" pitchFamily="34" charset="0"/>
                <a:cs typeface="Calibri"/>
              </a:endParaRPr>
            </a:p>
            <a:p>
              <a:r>
                <a:rPr lang="en-US" sz="3200">
                  <a:solidFill>
                    <a:schemeClr val="bg1"/>
                  </a:solidFill>
                  <a:latin typeface="Calibri"/>
                  <a:ea typeface="Open Sans Light" panose="020B0306030504020204" pitchFamily="34" charset="0"/>
                  <a:cs typeface="Calibri"/>
                </a:rPr>
                <a:t>Revisit data if necessary</a:t>
              </a:r>
              <a:endParaRPr lang="en-US" sz="3200">
                <a:solidFill>
                  <a:schemeClr val="bg1"/>
                </a:solidFill>
                <a:latin typeface="Lato Light"/>
                <a:ea typeface="Open Sans Light" panose="020B0306030504020204" pitchFamily="34" charset="0"/>
                <a:cs typeface="Lato Light"/>
              </a:endParaRPr>
            </a:p>
          </p:txBody>
        </p:sp>
        <p:sp>
          <p:nvSpPr>
            <p:cNvPr id="87" name="TextBox 31"/>
            <p:cNvSpPr txBox="1">
              <a:spLocks noChangeArrowheads="1"/>
            </p:cNvSpPr>
            <p:nvPr/>
          </p:nvSpPr>
          <p:spPr bwMode="auto">
            <a:xfrm>
              <a:off x="10523660" y="5986139"/>
              <a:ext cx="3511681" cy="7848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4500" b="1">
                  <a:solidFill>
                    <a:schemeClr val="bg1"/>
                  </a:solidFill>
                  <a:latin typeface="Calibri"/>
                  <a:cs typeface="Calibri"/>
                </a:rPr>
                <a:t>FEEDBACK</a:t>
              </a:r>
              <a:endParaRPr lang="id-ID" sz="4500" b="1">
                <a:solidFill>
                  <a:schemeClr val="bg1"/>
                </a:solidFill>
                <a:latin typeface="Calibri"/>
                <a:cs typeface="Calibri"/>
              </a:endParaRPr>
            </a:p>
          </p:txBody>
        </p:sp>
      </p:grpSp>
      <p:grpSp>
        <p:nvGrpSpPr>
          <p:cNvPr id="3" name="Group 2"/>
          <p:cNvGrpSpPr/>
          <p:nvPr/>
        </p:nvGrpSpPr>
        <p:grpSpPr>
          <a:xfrm>
            <a:off x="14931024" y="4703329"/>
            <a:ext cx="3710534" cy="5961614"/>
            <a:chOff x="14926262" y="4703329"/>
            <a:chExt cx="3710534" cy="5961614"/>
          </a:xfrm>
        </p:grpSpPr>
        <p:cxnSp>
          <p:nvCxnSpPr>
            <p:cNvPr id="83" name="Straight Connector 82"/>
            <p:cNvCxnSpPr/>
            <p:nvPr/>
          </p:nvCxnSpPr>
          <p:spPr>
            <a:xfrm>
              <a:off x="18636796" y="5327162"/>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TextBox 30"/>
            <p:cNvSpPr txBox="1">
              <a:spLocks noChangeArrowheads="1"/>
            </p:cNvSpPr>
            <p:nvPr/>
          </p:nvSpPr>
          <p:spPr bwMode="auto">
            <a:xfrm>
              <a:off x="15168892" y="7125513"/>
              <a:ext cx="3370589"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3200">
                  <a:solidFill>
                    <a:schemeClr val="bg1"/>
                  </a:solidFill>
                  <a:latin typeface="Lato Light"/>
                  <a:ea typeface="Open Sans Light" panose="020B0306030504020204" pitchFamily="34" charset="0"/>
                  <a:cs typeface="Lato Light"/>
                </a:rPr>
                <a:t>Send a card</a:t>
              </a:r>
            </a:p>
            <a:p>
              <a:endParaRPr lang="en-US" sz="3200">
                <a:solidFill>
                  <a:schemeClr val="bg1"/>
                </a:solidFill>
                <a:latin typeface="Lato Light"/>
                <a:ea typeface="Open Sans Light" panose="020B0306030504020204" pitchFamily="34" charset="0"/>
                <a:cs typeface="Lato Light"/>
              </a:endParaRPr>
            </a:p>
            <a:p>
              <a:r>
                <a:rPr lang="en-US" sz="3200">
                  <a:solidFill>
                    <a:schemeClr val="bg1"/>
                  </a:solidFill>
                  <a:latin typeface="Lato Light"/>
                  <a:ea typeface="Open Sans Light" panose="020B0306030504020204" pitchFamily="34" charset="0"/>
                  <a:cs typeface="Lato Light"/>
                </a:rPr>
                <a:t>Offer a small gift</a:t>
              </a:r>
            </a:p>
            <a:p>
              <a:endParaRPr lang="en-US" sz="3200">
                <a:solidFill>
                  <a:schemeClr val="bg1"/>
                </a:solidFill>
                <a:latin typeface="Lato Light"/>
                <a:ea typeface="Open Sans Light" panose="020B0306030504020204" pitchFamily="34" charset="0"/>
                <a:cs typeface="Lato Light"/>
              </a:endParaRPr>
            </a:p>
            <a:p>
              <a:r>
                <a:rPr lang="en-US" sz="3200">
                  <a:solidFill>
                    <a:schemeClr val="bg1"/>
                  </a:solidFill>
                  <a:latin typeface="Lato Light"/>
                  <a:ea typeface="Open Sans Light" panose="020B0306030504020204" pitchFamily="34" charset="0"/>
                  <a:cs typeface="Lato Light"/>
                </a:rPr>
                <a:t>Express your appreciation</a:t>
              </a:r>
            </a:p>
            <a:p>
              <a:endParaRPr lang="en-US" sz="3200">
                <a:solidFill>
                  <a:schemeClr val="bg1"/>
                </a:solidFill>
                <a:latin typeface="Lato Light"/>
                <a:ea typeface="Open Sans Light" panose="020B0306030504020204" pitchFamily="34" charset="0"/>
                <a:cs typeface="Lato Light"/>
              </a:endParaRPr>
            </a:p>
          </p:txBody>
        </p:sp>
        <p:sp>
          <p:nvSpPr>
            <p:cNvPr id="89" name="TextBox 31"/>
            <p:cNvSpPr txBox="1">
              <a:spLocks noChangeArrowheads="1"/>
            </p:cNvSpPr>
            <p:nvPr/>
          </p:nvSpPr>
          <p:spPr bwMode="auto">
            <a:xfrm>
              <a:off x="14926262" y="6010759"/>
              <a:ext cx="353153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4500" b="1">
                  <a:solidFill>
                    <a:schemeClr val="bg1"/>
                  </a:solidFill>
                  <a:latin typeface="Calibri"/>
                  <a:cs typeface="Calibri"/>
                </a:rPr>
                <a:t>THANK YOU </a:t>
              </a:r>
              <a:endParaRPr lang="id-ID" sz="4500" b="1">
                <a:solidFill>
                  <a:schemeClr val="bg1"/>
                </a:solidFill>
                <a:latin typeface="Calibri"/>
                <a:cs typeface="Calibri"/>
              </a:endParaRPr>
            </a:p>
          </p:txBody>
        </p:sp>
        <p:sp>
          <p:nvSpPr>
            <p:cNvPr id="90" name="Rounded Rectangle 89"/>
            <p:cNvSpPr/>
            <p:nvPr/>
          </p:nvSpPr>
          <p:spPr>
            <a:xfrm>
              <a:off x="15170332" y="6695754"/>
              <a:ext cx="3044831" cy="877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0" name="Freeform 25"/>
            <p:cNvSpPr>
              <a:spLocks noEditPoints="1"/>
            </p:cNvSpPr>
            <p:nvPr/>
          </p:nvSpPr>
          <p:spPr bwMode="auto">
            <a:xfrm>
              <a:off x="16179007" y="4703329"/>
              <a:ext cx="1020984" cy="1086747"/>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bg-BG"/>
            </a:p>
          </p:txBody>
        </p:sp>
      </p:grpSp>
      <p:grpSp>
        <p:nvGrpSpPr>
          <p:cNvPr id="5" name="Group 4"/>
          <p:cNvGrpSpPr/>
          <p:nvPr/>
        </p:nvGrpSpPr>
        <p:grpSpPr>
          <a:xfrm>
            <a:off x="18836183" y="6010759"/>
            <a:ext cx="4702934" cy="4311935"/>
            <a:chOff x="18831421" y="6010759"/>
            <a:chExt cx="4702934" cy="4311935"/>
          </a:xfrm>
        </p:grpSpPr>
        <p:sp>
          <p:nvSpPr>
            <p:cNvPr id="86" name="TextBox 30"/>
            <p:cNvSpPr txBox="1">
              <a:spLocks noChangeArrowheads="1"/>
            </p:cNvSpPr>
            <p:nvPr/>
          </p:nvSpPr>
          <p:spPr bwMode="auto">
            <a:xfrm>
              <a:off x="19648943" y="7275706"/>
              <a:ext cx="337058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3200">
                  <a:solidFill>
                    <a:schemeClr val="bg1"/>
                  </a:solidFill>
                  <a:latin typeface="Lato Light"/>
                  <a:ea typeface="Open Sans Light" panose="020B0306030504020204" pitchFamily="34" charset="0"/>
                  <a:cs typeface="Lato Light"/>
                </a:rPr>
                <a:t>Check in</a:t>
              </a:r>
            </a:p>
            <a:p>
              <a:endParaRPr lang="en-US" sz="3200">
                <a:solidFill>
                  <a:schemeClr val="bg1"/>
                </a:solidFill>
                <a:latin typeface="Lato Light"/>
                <a:ea typeface="Open Sans Light" panose="020B0306030504020204" pitchFamily="34" charset="0"/>
                <a:cs typeface="Lato Light"/>
              </a:endParaRPr>
            </a:p>
            <a:p>
              <a:r>
                <a:rPr lang="en-US" sz="3200">
                  <a:solidFill>
                    <a:schemeClr val="bg1"/>
                  </a:solidFill>
                  <a:latin typeface="Lato Light"/>
                  <a:ea typeface="Open Sans Light" panose="020B0306030504020204" pitchFamily="34" charset="0"/>
                  <a:cs typeface="Lato Light"/>
                </a:rPr>
                <a:t>Don’t forget the holidays</a:t>
              </a:r>
            </a:p>
            <a:p>
              <a:endParaRPr lang="en-US" sz="3200">
                <a:solidFill>
                  <a:schemeClr val="bg1"/>
                </a:solidFill>
                <a:latin typeface="Lato Light"/>
                <a:ea typeface="Open Sans Light" panose="020B0306030504020204" pitchFamily="34" charset="0"/>
                <a:cs typeface="Lato Light"/>
              </a:endParaRPr>
            </a:p>
            <a:p>
              <a:r>
                <a:rPr lang="en-US" sz="3200">
                  <a:solidFill>
                    <a:schemeClr val="bg1"/>
                  </a:solidFill>
                  <a:latin typeface="Lato Light"/>
                  <a:ea typeface="Open Sans Light" panose="020B0306030504020204" pitchFamily="34" charset="0"/>
                  <a:cs typeface="Lato Light"/>
                </a:rPr>
                <a:t>Email is boring</a:t>
              </a:r>
            </a:p>
          </p:txBody>
        </p:sp>
        <p:sp>
          <p:nvSpPr>
            <p:cNvPr id="91" name="TextBox 31"/>
            <p:cNvSpPr txBox="1">
              <a:spLocks noChangeArrowheads="1"/>
            </p:cNvSpPr>
            <p:nvPr/>
          </p:nvSpPr>
          <p:spPr bwMode="auto">
            <a:xfrm>
              <a:off x="18831421" y="6010759"/>
              <a:ext cx="470293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4500" b="1">
                  <a:solidFill>
                    <a:schemeClr val="bg1"/>
                  </a:solidFill>
                  <a:latin typeface="Calibri"/>
                  <a:cs typeface="Calibri"/>
                </a:rPr>
                <a:t>CONTACT LIST</a:t>
              </a:r>
              <a:endParaRPr lang="id-ID" sz="4500" b="1">
                <a:solidFill>
                  <a:schemeClr val="bg1"/>
                </a:solidFill>
                <a:latin typeface="Calibri"/>
                <a:cs typeface="Calibri"/>
              </a:endParaRPr>
            </a:p>
          </p:txBody>
        </p:sp>
        <p:sp>
          <p:nvSpPr>
            <p:cNvPr id="92" name="Rounded Rectangle 91"/>
            <p:cNvSpPr/>
            <p:nvPr/>
          </p:nvSpPr>
          <p:spPr>
            <a:xfrm>
              <a:off x="19648943" y="6695754"/>
              <a:ext cx="3044831" cy="877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4" name="Rectangle 3">
            <a:extLst>
              <a:ext uri="{FF2B5EF4-FFF2-40B4-BE49-F238E27FC236}">
                <a16:creationId xmlns:a16="http://schemas.microsoft.com/office/drawing/2014/main" id="{9004EBC7-B328-4C1E-9CCB-AE15BE96FC1E}"/>
              </a:ext>
            </a:extLst>
          </p:cNvPr>
          <p:cNvSpPr/>
          <p:nvPr/>
        </p:nvSpPr>
        <p:spPr>
          <a:xfrm>
            <a:off x="8459787" y="12496800"/>
            <a:ext cx="7723982"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20">
            <a:extLst>
              <a:ext uri="{FF2B5EF4-FFF2-40B4-BE49-F238E27FC236}">
                <a16:creationId xmlns:a16="http://schemas.microsoft.com/office/drawing/2014/main" id="{3EC0039A-7DAA-40A0-9937-4997950B45C0}"/>
              </a:ext>
            </a:extLst>
          </p:cNvPr>
          <p:cNvSpPr txBox="1">
            <a:spLocks/>
          </p:cNvSpPr>
          <p:nvPr/>
        </p:nvSpPr>
        <p:spPr>
          <a:xfrm>
            <a:off x="3797806" y="1009025"/>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Beyond the Report</a:t>
            </a:r>
          </a:p>
        </p:txBody>
      </p:sp>
      <p:sp>
        <p:nvSpPr>
          <p:cNvPr id="28" name="Rounded Rectangle 18">
            <a:extLst>
              <a:ext uri="{FF2B5EF4-FFF2-40B4-BE49-F238E27FC236}">
                <a16:creationId xmlns:a16="http://schemas.microsoft.com/office/drawing/2014/main" id="{A9818F52-6ABB-445B-959A-65CDFCC1E3D5}"/>
              </a:ext>
            </a:extLst>
          </p:cNvPr>
          <p:cNvSpPr/>
          <p:nvPr/>
        </p:nvSpPr>
        <p:spPr>
          <a:xfrm>
            <a:off x="10007671" y="379013"/>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Reporting</a:t>
            </a:r>
          </a:p>
        </p:txBody>
      </p:sp>
      <p:pic>
        <p:nvPicPr>
          <p:cNvPr id="12" name="Picture 11">
            <a:extLst>
              <a:ext uri="{FF2B5EF4-FFF2-40B4-BE49-F238E27FC236}">
                <a16:creationId xmlns:a16="http://schemas.microsoft.com/office/drawing/2014/main" id="{3FED6470-441C-4E6E-9F1F-BE840493B169}"/>
              </a:ext>
            </a:extLst>
          </p:cNvPr>
          <p:cNvPicPr>
            <a:picLocks noChangeAspect="1"/>
          </p:cNvPicPr>
          <p:nvPr/>
        </p:nvPicPr>
        <p:blipFill>
          <a:blip r:embed="rId3"/>
          <a:stretch>
            <a:fillRect/>
          </a:stretch>
        </p:blipFill>
        <p:spPr>
          <a:xfrm>
            <a:off x="11280492" y="4007238"/>
            <a:ext cx="1812102" cy="1812102"/>
          </a:xfrm>
          <a:prstGeom prst="rect">
            <a:avLst/>
          </a:prstGeom>
        </p:spPr>
      </p:pic>
      <p:sp>
        <p:nvSpPr>
          <p:cNvPr id="15" name="Oval 14">
            <a:extLst>
              <a:ext uri="{FF2B5EF4-FFF2-40B4-BE49-F238E27FC236}">
                <a16:creationId xmlns:a16="http://schemas.microsoft.com/office/drawing/2014/main" id="{E70B6B32-4492-4B33-94E4-8096C8A47FA1}"/>
              </a:ext>
            </a:extLst>
          </p:cNvPr>
          <p:cNvSpPr/>
          <p:nvPr/>
        </p:nvSpPr>
        <p:spPr>
          <a:xfrm>
            <a:off x="16003587" y="4572000"/>
            <a:ext cx="1371600" cy="1414139"/>
          </a:xfrm>
          <a:prstGeom prst="ellipse">
            <a:avLst/>
          </a:prstGeom>
          <a:solidFill>
            <a:srgbClr val="2094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8C66494-2F67-44B0-B087-9999743B7E5F}"/>
              </a:ext>
            </a:extLst>
          </p:cNvPr>
          <p:cNvPicPr>
            <a:picLocks noChangeAspect="1"/>
          </p:cNvPicPr>
          <p:nvPr/>
        </p:nvPicPr>
        <p:blipFill>
          <a:blip r:embed="rId4"/>
          <a:stretch>
            <a:fillRect/>
          </a:stretch>
        </p:blipFill>
        <p:spPr>
          <a:xfrm>
            <a:off x="15548301" y="3803141"/>
            <a:ext cx="2195563" cy="2195563"/>
          </a:xfrm>
          <a:prstGeom prst="rect">
            <a:avLst/>
          </a:prstGeom>
        </p:spPr>
      </p:pic>
      <p:pic>
        <p:nvPicPr>
          <p:cNvPr id="17" name="Picture 16">
            <a:extLst>
              <a:ext uri="{FF2B5EF4-FFF2-40B4-BE49-F238E27FC236}">
                <a16:creationId xmlns:a16="http://schemas.microsoft.com/office/drawing/2014/main" id="{A632224C-2D03-47EB-BFA4-AC36283F7D3A}"/>
              </a:ext>
            </a:extLst>
          </p:cNvPr>
          <p:cNvPicPr>
            <a:picLocks noChangeAspect="1"/>
          </p:cNvPicPr>
          <p:nvPr/>
        </p:nvPicPr>
        <p:blipFill>
          <a:blip r:embed="rId5"/>
          <a:stretch>
            <a:fillRect/>
          </a:stretch>
        </p:blipFill>
        <p:spPr>
          <a:xfrm>
            <a:off x="20065810" y="4007238"/>
            <a:ext cx="2197682" cy="2197682"/>
          </a:xfrm>
          <a:prstGeom prst="rect">
            <a:avLst/>
          </a:prstGeom>
        </p:spPr>
      </p:pic>
      <p:pic>
        <p:nvPicPr>
          <p:cNvPr id="22" name="Picture 21">
            <a:extLst>
              <a:ext uri="{FF2B5EF4-FFF2-40B4-BE49-F238E27FC236}">
                <a16:creationId xmlns:a16="http://schemas.microsoft.com/office/drawing/2014/main" id="{B2E44062-235C-4773-990E-17FC84E6486C}"/>
              </a:ext>
            </a:extLst>
          </p:cNvPr>
          <p:cNvPicPr>
            <a:picLocks noChangeAspect="1"/>
          </p:cNvPicPr>
          <p:nvPr/>
        </p:nvPicPr>
        <p:blipFill>
          <a:blip r:embed="rId6"/>
          <a:stretch>
            <a:fillRect/>
          </a:stretch>
        </p:blipFill>
        <p:spPr>
          <a:xfrm>
            <a:off x="980855" y="4010435"/>
            <a:ext cx="7619547" cy="7619547"/>
          </a:xfrm>
          <a:prstGeom prst="rect">
            <a:avLst/>
          </a:prstGeom>
        </p:spPr>
      </p:pic>
      <p:sp>
        <p:nvSpPr>
          <p:cNvPr id="26" name="Rounded Rectangle 89">
            <a:extLst>
              <a:ext uri="{FF2B5EF4-FFF2-40B4-BE49-F238E27FC236}">
                <a16:creationId xmlns:a16="http://schemas.microsoft.com/office/drawing/2014/main" id="{DDF77A29-E27A-4B08-8C0E-DD75B552C3FA}"/>
              </a:ext>
            </a:extLst>
          </p:cNvPr>
          <p:cNvSpPr/>
          <p:nvPr/>
        </p:nvSpPr>
        <p:spPr>
          <a:xfrm>
            <a:off x="10799362" y="6707809"/>
            <a:ext cx="3044831" cy="877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Tree>
    <p:extLst>
      <p:ext uri="{BB962C8B-B14F-4D97-AF65-F5344CB8AC3E}">
        <p14:creationId xmlns:p14="http://schemas.microsoft.com/office/powerpoint/2010/main" val="296034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36871"/>
            <a:ext cx="24387176" cy="13795927"/>
          </a:xfrm>
          <a:prstGeom prst="rect">
            <a:avLst/>
          </a:prstGeom>
          <a:solidFill>
            <a:schemeClr val="accent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3659187" y="4191000"/>
            <a:ext cx="17131486" cy="2940051"/>
          </a:xfrm>
          <a:prstGeom prst="rect">
            <a:avLst/>
          </a:prstGeom>
        </p:spPr>
        <p:txBody>
          <a:bodyPr vert="horz" lIns="243852" tIns="121926" rIns="243852" bIns="121926"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14400" b="1">
                <a:solidFill>
                  <a:schemeClr val="bg1"/>
                </a:solidFill>
                <a:latin typeface="Source Sans Pro"/>
                <a:cs typeface="Source Sans Pro"/>
              </a:rPr>
              <a:t>Now it’s your turn</a:t>
            </a:r>
          </a:p>
        </p:txBody>
      </p:sp>
      <p:sp>
        <p:nvSpPr>
          <p:cNvPr id="8" name="Rectangle 7"/>
          <p:cNvSpPr/>
          <p:nvPr/>
        </p:nvSpPr>
        <p:spPr>
          <a:xfrm>
            <a:off x="3994149" y="4235451"/>
            <a:ext cx="16444596" cy="2940051"/>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ubtitle 2"/>
          <p:cNvSpPr txBox="1">
            <a:spLocks/>
          </p:cNvSpPr>
          <p:nvPr/>
        </p:nvSpPr>
        <p:spPr>
          <a:xfrm>
            <a:off x="4482489" y="7664451"/>
            <a:ext cx="15574078" cy="4800600"/>
          </a:xfrm>
          <a:prstGeom prst="rect">
            <a:avLst/>
          </a:prstGeom>
        </p:spPr>
        <p:txBody>
          <a:bodyPr vert="horz" lIns="243852" tIns="121926" rIns="243852" bIns="121926"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n-US" sz="4300">
                <a:solidFill>
                  <a:schemeClr val="bg1"/>
                </a:solidFill>
                <a:latin typeface="Source Sans Pro ExtraLight"/>
                <a:cs typeface="Source Sans Pro ExtraLight"/>
              </a:rPr>
              <a:t>Does anyone have any other tips?</a:t>
            </a:r>
          </a:p>
          <a:p>
            <a:pPr algn="ctr"/>
            <a:endParaRPr lang="en-US" sz="4300">
              <a:solidFill>
                <a:schemeClr val="bg1"/>
              </a:solidFill>
              <a:latin typeface="Source Sans Pro ExtraLight"/>
              <a:cs typeface="Source Sans Pro ExtraLight"/>
            </a:endParaRPr>
          </a:p>
          <a:p>
            <a:pPr algn="ctr"/>
            <a:r>
              <a:rPr lang="en-US" sz="4300">
                <a:solidFill>
                  <a:schemeClr val="bg1"/>
                </a:solidFill>
                <a:latin typeface="Source Sans Pro ExtraLight"/>
                <a:cs typeface="Source Sans Pro ExtraLight"/>
              </a:rPr>
              <a:t>Would anyone like to share a story of a meaningful interaction with a stakeholder or stakeholder group?</a:t>
            </a:r>
          </a:p>
          <a:p>
            <a:pPr algn="ctr"/>
            <a:endParaRPr lang="en-US" sz="4300">
              <a:solidFill>
                <a:schemeClr val="bg1"/>
              </a:solidFill>
              <a:latin typeface="Source Sans Pro ExtraLight"/>
              <a:cs typeface="Source Sans Pro ExtraLight"/>
            </a:endParaRPr>
          </a:p>
          <a:p>
            <a:pPr algn="ctr"/>
            <a:r>
              <a:rPr lang="en-US" sz="4300">
                <a:solidFill>
                  <a:schemeClr val="bg1"/>
                </a:solidFill>
                <a:latin typeface="Source Sans Pro ExtraLight"/>
                <a:cs typeface="Source Sans Pro ExtraLight"/>
              </a:rPr>
              <a:t>Questions?</a:t>
            </a:r>
          </a:p>
          <a:p>
            <a:pPr algn="ctr"/>
            <a:endParaRPr lang="en-US" sz="4300">
              <a:solidFill>
                <a:schemeClr val="bg1"/>
              </a:solidFill>
              <a:latin typeface="Source Sans Pro ExtraLight"/>
              <a:cs typeface="Source Sans Pro ExtraLight"/>
            </a:endParaRPr>
          </a:p>
        </p:txBody>
      </p:sp>
      <p:sp>
        <p:nvSpPr>
          <p:cNvPr id="2" name="Rounded Rectangle 1"/>
          <p:cNvSpPr/>
          <p:nvPr/>
        </p:nvSpPr>
        <p:spPr>
          <a:xfrm>
            <a:off x="11104375" y="-1371600"/>
            <a:ext cx="2178424" cy="5029200"/>
          </a:xfrm>
          <a:prstGeom prst="roundRect">
            <a:avLst/>
          </a:prstGeom>
          <a:solidFill>
            <a:schemeClr val="accent2">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84B0CF7-F04F-4EF0-AB2E-C29EE0AD7927}"/>
              </a:ext>
            </a:extLst>
          </p:cNvPr>
          <p:cNvSpPr/>
          <p:nvPr/>
        </p:nvSpPr>
        <p:spPr>
          <a:xfrm>
            <a:off x="11149232" y="1447800"/>
            <a:ext cx="2178424" cy="2209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EBDFAE-9121-4509-97F2-DA5ACD85FC55}"/>
              </a:ext>
            </a:extLst>
          </p:cNvPr>
          <p:cNvPicPr>
            <a:picLocks noChangeAspect="1"/>
          </p:cNvPicPr>
          <p:nvPr/>
        </p:nvPicPr>
        <p:blipFill>
          <a:blip r:embed="rId2"/>
          <a:stretch>
            <a:fillRect/>
          </a:stretch>
        </p:blipFill>
        <p:spPr>
          <a:xfrm>
            <a:off x="11163109" y="1482213"/>
            <a:ext cx="2119690" cy="2119690"/>
          </a:xfrm>
          <a:prstGeom prst="rect">
            <a:avLst/>
          </a:prstGeom>
        </p:spPr>
      </p:pic>
    </p:spTree>
    <p:extLst>
      <p:ext uri="{BB962C8B-B14F-4D97-AF65-F5344CB8AC3E}">
        <p14:creationId xmlns:p14="http://schemas.microsoft.com/office/powerpoint/2010/main" val="16134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fade">
                                      <p:cBhvr>
                                        <p:cTn id="3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9"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D6F86-E4BA-4695-BFB1-DA5016B4EACB}"/>
              </a:ext>
            </a:extLst>
          </p:cNvPr>
          <p:cNvPicPr>
            <a:picLocks noChangeAspect="1"/>
          </p:cNvPicPr>
          <p:nvPr/>
        </p:nvPicPr>
        <p:blipFill>
          <a:blip r:embed="rId2"/>
          <a:stretch>
            <a:fillRect/>
          </a:stretch>
        </p:blipFill>
        <p:spPr>
          <a:xfrm>
            <a:off x="1220787" y="4896186"/>
            <a:ext cx="10652047" cy="4124530"/>
          </a:xfrm>
          <a:prstGeom prst="rect">
            <a:avLst/>
          </a:prstGeom>
        </p:spPr>
      </p:pic>
      <p:sp>
        <p:nvSpPr>
          <p:cNvPr id="9" name="Freeform 5">
            <a:extLst>
              <a:ext uri="{FF2B5EF4-FFF2-40B4-BE49-F238E27FC236}">
                <a16:creationId xmlns:a16="http://schemas.microsoft.com/office/drawing/2014/main" id="{A0006A1B-E895-4C9C-B901-86C6A7F8A1B6}"/>
              </a:ext>
            </a:extLst>
          </p:cNvPr>
          <p:cNvSpPr>
            <a:spLocks noEditPoints="1"/>
          </p:cNvSpPr>
          <p:nvPr/>
        </p:nvSpPr>
        <p:spPr bwMode="auto">
          <a:xfrm>
            <a:off x="13455623" y="10487069"/>
            <a:ext cx="553743" cy="554564"/>
          </a:xfrm>
          <a:custGeom>
            <a:avLst/>
            <a:gdLst>
              <a:gd name="T0" fmla="*/ 0 w 284"/>
              <a:gd name="T1" fmla="*/ 142 h 284"/>
              <a:gd name="T2" fmla="*/ 284 w 284"/>
              <a:gd name="T3" fmla="*/ 142 h 284"/>
              <a:gd name="T4" fmla="*/ 266 w 284"/>
              <a:gd name="T5" fmla="*/ 138 h 284"/>
              <a:gd name="T6" fmla="*/ 200 w 284"/>
              <a:gd name="T7" fmla="*/ 80 h 284"/>
              <a:gd name="T8" fmla="*/ 266 w 284"/>
              <a:gd name="T9" fmla="*/ 138 h 284"/>
              <a:gd name="T10" fmla="*/ 100 w 284"/>
              <a:gd name="T11" fmla="*/ 218 h 284"/>
              <a:gd name="T12" fmla="*/ 138 w 284"/>
              <a:gd name="T13" fmla="*/ 266 h 284"/>
              <a:gd name="T14" fmla="*/ 148 w 284"/>
              <a:gd name="T15" fmla="*/ 19 h 284"/>
              <a:gd name="T16" fmla="*/ 147 w 284"/>
              <a:gd name="T17" fmla="*/ 83 h 284"/>
              <a:gd name="T18" fmla="*/ 148 w 284"/>
              <a:gd name="T19" fmla="*/ 19 h 284"/>
              <a:gd name="T20" fmla="*/ 228 w 284"/>
              <a:gd name="T21" fmla="*/ 54 h 284"/>
              <a:gd name="T22" fmla="*/ 163 w 284"/>
              <a:gd name="T23" fmla="*/ 21 h 284"/>
              <a:gd name="T24" fmla="*/ 138 w 284"/>
              <a:gd name="T25" fmla="*/ 83 h 284"/>
              <a:gd name="T26" fmla="*/ 137 w 284"/>
              <a:gd name="T27" fmla="*/ 19 h 284"/>
              <a:gd name="T28" fmla="*/ 88 w 284"/>
              <a:gd name="T29" fmla="*/ 72 h 284"/>
              <a:gd name="T30" fmla="*/ 122 w 284"/>
              <a:gd name="T31" fmla="*/ 21 h 284"/>
              <a:gd name="T32" fmla="*/ 93 w 284"/>
              <a:gd name="T33" fmla="*/ 84 h 284"/>
              <a:gd name="T34" fmla="*/ 138 w 284"/>
              <a:gd name="T35" fmla="*/ 138 h 284"/>
              <a:gd name="T36" fmla="*/ 93 w 284"/>
              <a:gd name="T37" fmla="*/ 84 h 284"/>
              <a:gd name="T38" fmla="*/ 138 w 284"/>
              <a:gd name="T39" fmla="*/ 202 h 284"/>
              <a:gd name="T40" fmla="*/ 83 w 284"/>
              <a:gd name="T41" fmla="*/ 147 h 284"/>
              <a:gd name="T42" fmla="*/ 122 w 284"/>
              <a:gd name="T43" fmla="*/ 264 h 284"/>
              <a:gd name="T44" fmla="*/ 91 w 284"/>
              <a:gd name="T45" fmla="*/ 221 h 284"/>
              <a:gd name="T46" fmla="*/ 147 w 284"/>
              <a:gd name="T47" fmla="*/ 266 h 284"/>
              <a:gd name="T48" fmla="*/ 185 w 284"/>
              <a:gd name="T49" fmla="*/ 218 h 284"/>
              <a:gd name="T50" fmla="*/ 147 w 284"/>
              <a:gd name="T51" fmla="*/ 266 h 284"/>
              <a:gd name="T52" fmla="*/ 223 w 284"/>
              <a:gd name="T53" fmla="*/ 236 h 284"/>
              <a:gd name="T54" fmla="*/ 194 w 284"/>
              <a:gd name="T55" fmla="*/ 221 h 284"/>
              <a:gd name="T56" fmla="*/ 147 w 284"/>
              <a:gd name="T57" fmla="*/ 202 h 284"/>
              <a:gd name="T58" fmla="*/ 202 w 284"/>
              <a:gd name="T59" fmla="*/ 147 h 284"/>
              <a:gd name="T60" fmla="*/ 147 w 284"/>
              <a:gd name="T61" fmla="*/ 138 h 284"/>
              <a:gd name="T62" fmla="*/ 192 w 284"/>
              <a:gd name="T63" fmla="*/ 84 h 284"/>
              <a:gd name="T64" fmla="*/ 147 w 284"/>
              <a:gd name="T65" fmla="*/ 138 h 284"/>
              <a:gd name="T66" fmla="*/ 84 w 284"/>
              <a:gd name="T67" fmla="*/ 80 h 284"/>
              <a:gd name="T68" fmla="*/ 19 w 284"/>
              <a:gd name="T69" fmla="*/ 138 h 284"/>
              <a:gd name="T70" fmla="*/ 19 w 284"/>
              <a:gd name="T71" fmla="*/ 147 h 284"/>
              <a:gd name="T72" fmla="*/ 88 w 284"/>
              <a:gd name="T73" fmla="*/ 212 h 284"/>
              <a:gd name="T74" fmla="*/ 19 w 284"/>
              <a:gd name="T75" fmla="*/ 147 h 284"/>
              <a:gd name="T76" fmla="*/ 197 w 284"/>
              <a:gd name="T77" fmla="*/ 212 h 284"/>
              <a:gd name="T78" fmla="*/ 266 w 284"/>
              <a:gd name="T79" fmla="*/ 14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84">
                <a:moveTo>
                  <a:pt x="142" y="0"/>
                </a:moveTo>
                <a:cubicBezTo>
                  <a:pt x="64" y="0"/>
                  <a:pt x="0" y="64"/>
                  <a:pt x="0" y="142"/>
                </a:cubicBezTo>
                <a:cubicBezTo>
                  <a:pt x="0" y="221"/>
                  <a:pt x="64" y="284"/>
                  <a:pt x="142" y="284"/>
                </a:cubicBezTo>
                <a:cubicBezTo>
                  <a:pt x="221" y="284"/>
                  <a:pt x="284" y="221"/>
                  <a:pt x="284" y="142"/>
                </a:cubicBezTo>
                <a:cubicBezTo>
                  <a:pt x="284" y="64"/>
                  <a:pt x="221" y="0"/>
                  <a:pt x="142" y="0"/>
                </a:cubicBezTo>
                <a:close/>
                <a:moveTo>
                  <a:pt x="266" y="138"/>
                </a:moveTo>
                <a:cubicBezTo>
                  <a:pt x="211" y="138"/>
                  <a:pt x="211" y="138"/>
                  <a:pt x="211" y="138"/>
                </a:cubicBezTo>
                <a:cubicBezTo>
                  <a:pt x="211" y="118"/>
                  <a:pt x="207" y="98"/>
                  <a:pt x="200" y="80"/>
                </a:cubicBezTo>
                <a:cubicBezTo>
                  <a:pt x="213" y="75"/>
                  <a:pt x="224" y="68"/>
                  <a:pt x="235" y="60"/>
                </a:cubicBezTo>
                <a:cubicBezTo>
                  <a:pt x="253" y="81"/>
                  <a:pt x="265" y="108"/>
                  <a:pt x="266" y="138"/>
                </a:cubicBezTo>
                <a:close/>
                <a:moveTo>
                  <a:pt x="137" y="266"/>
                </a:moveTo>
                <a:cubicBezTo>
                  <a:pt x="122" y="253"/>
                  <a:pt x="109" y="237"/>
                  <a:pt x="100" y="218"/>
                </a:cubicBezTo>
                <a:cubicBezTo>
                  <a:pt x="112" y="214"/>
                  <a:pt x="125" y="212"/>
                  <a:pt x="138" y="211"/>
                </a:cubicBezTo>
                <a:cubicBezTo>
                  <a:pt x="138" y="266"/>
                  <a:pt x="138" y="266"/>
                  <a:pt x="138" y="266"/>
                </a:cubicBezTo>
                <a:cubicBezTo>
                  <a:pt x="138" y="266"/>
                  <a:pt x="138" y="266"/>
                  <a:pt x="137" y="266"/>
                </a:cubicBezTo>
                <a:close/>
                <a:moveTo>
                  <a:pt x="148" y="19"/>
                </a:moveTo>
                <a:cubicBezTo>
                  <a:pt x="165" y="33"/>
                  <a:pt x="179" y="53"/>
                  <a:pt x="188" y="75"/>
                </a:cubicBezTo>
                <a:cubicBezTo>
                  <a:pt x="175" y="80"/>
                  <a:pt x="162" y="82"/>
                  <a:pt x="147" y="83"/>
                </a:cubicBezTo>
                <a:cubicBezTo>
                  <a:pt x="147" y="19"/>
                  <a:pt x="147" y="19"/>
                  <a:pt x="147" y="19"/>
                </a:cubicBezTo>
                <a:cubicBezTo>
                  <a:pt x="147" y="19"/>
                  <a:pt x="147" y="19"/>
                  <a:pt x="148" y="19"/>
                </a:cubicBezTo>
                <a:close/>
                <a:moveTo>
                  <a:pt x="163" y="21"/>
                </a:moveTo>
                <a:cubicBezTo>
                  <a:pt x="188" y="25"/>
                  <a:pt x="211" y="37"/>
                  <a:pt x="228" y="54"/>
                </a:cubicBezTo>
                <a:cubicBezTo>
                  <a:pt x="219" y="61"/>
                  <a:pt x="208" y="67"/>
                  <a:pt x="197" y="72"/>
                </a:cubicBezTo>
                <a:cubicBezTo>
                  <a:pt x="189" y="52"/>
                  <a:pt x="177" y="35"/>
                  <a:pt x="163" y="21"/>
                </a:cubicBezTo>
                <a:close/>
                <a:moveTo>
                  <a:pt x="138" y="19"/>
                </a:moveTo>
                <a:cubicBezTo>
                  <a:pt x="138" y="83"/>
                  <a:pt x="138" y="83"/>
                  <a:pt x="138" y="83"/>
                </a:cubicBezTo>
                <a:cubicBezTo>
                  <a:pt x="123" y="82"/>
                  <a:pt x="110" y="80"/>
                  <a:pt x="97" y="75"/>
                </a:cubicBezTo>
                <a:cubicBezTo>
                  <a:pt x="106" y="53"/>
                  <a:pt x="120" y="33"/>
                  <a:pt x="137" y="19"/>
                </a:cubicBezTo>
                <a:cubicBezTo>
                  <a:pt x="138" y="19"/>
                  <a:pt x="138" y="19"/>
                  <a:pt x="138" y="19"/>
                </a:cubicBezTo>
                <a:close/>
                <a:moveTo>
                  <a:pt x="88" y="72"/>
                </a:moveTo>
                <a:cubicBezTo>
                  <a:pt x="77" y="67"/>
                  <a:pt x="66" y="61"/>
                  <a:pt x="57" y="54"/>
                </a:cubicBezTo>
                <a:cubicBezTo>
                  <a:pt x="74" y="37"/>
                  <a:pt x="97" y="25"/>
                  <a:pt x="122" y="21"/>
                </a:cubicBezTo>
                <a:cubicBezTo>
                  <a:pt x="108" y="35"/>
                  <a:pt x="96" y="52"/>
                  <a:pt x="88" y="72"/>
                </a:cubicBezTo>
                <a:close/>
                <a:moveTo>
                  <a:pt x="93" y="84"/>
                </a:moveTo>
                <a:cubicBezTo>
                  <a:pt x="107" y="88"/>
                  <a:pt x="122" y="91"/>
                  <a:pt x="138" y="92"/>
                </a:cubicBezTo>
                <a:cubicBezTo>
                  <a:pt x="138" y="138"/>
                  <a:pt x="138" y="138"/>
                  <a:pt x="138" y="138"/>
                </a:cubicBezTo>
                <a:cubicBezTo>
                  <a:pt x="83" y="138"/>
                  <a:pt x="83" y="138"/>
                  <a:pt x="83" y="138"/>
                </a:cubicBezTo>
                <a:cubicBezTo>
                  <a:pt x="84" y="119"/>
                  <a:pt x="87" y="100"/>
                  <a:pt x="93" y="84"/>
                </a:cubicBezTo>
                <a:close/>
                <a:moveTo>
                  <a:pt x="138" y="147"/>
                </a:moveTo>
                <a:cubicBezTo>
                  <a:pt x="138" y="202"/>
                  <a:pt x="138" y="202"/>
                  <a:pt x="138" y="202"/>
                </a:cubicBezTo>
                <a:cubicBezTo>
                  <a:pt x="123" y="203"/>
                  <a:pt x="109" y="205"/>
                  <a:pt x="96" y="209"/>
                </a:cubicBezTo>
                <a:cubicBezTo>
                  <a:pt x="88" y="190"/>
                  <a:pt x="84" y="169"/>
                  <a:pt x="83" y="147"/>
                </a:cubicBezTo>
                <a:lnTo>
                  <a:pt x="138" y="147"/>
                </a:lnTo>
                <a:close/>
                <a:moveTo>
                  <a:pt x="122" y="264"/>
                </a:moveTo>
                <a:cubicBezTo>
                  <a:pt x="100" y="261"/>
                  <a:pt x="79" y="251"/>
                  <a:pt x="62" y="236"/>
                </a:cubicBezTo>
                <a:cubicBezTo>
                  <a:pt x="71" y="230"/>
                  <a:pt x="81" y="225"/>
                  <a:pt x="91" y="221"/>
                </a:cubicBezTo>
                <a:cubicBezTo>
                  <a:pt x="99" y="237"/>
                  <a:pt x="110" y="252"/>
                  <a:pt x="122" y="264"/>
                </a:cubicBezTo>
                <a:close/>
                <a:moveTo>
                  <a:pt x="147" y="266"/>
                </a:moveTo>
                <a:cubicBezTo>
                  <a:pt x="147" y="211"/>
                  <a:pt x="147" y="211"/>
                  <a:pt x="147" y="211"/>
                </a:cubicBezTo>
                <a:cubicBezTo>
                  <a:pt x="160" y="212"/>
                  <a:pt x="173" y="214"/>
                  <a:pt x="185" y="218"/>
                </a:cubicBezTo>
                <a:cubicBezTo>
                  <a:pt x="176" y="237"/>
                  <a:pt x="163" y="253"/>
                  <a:pt x="148" y="266"/>
                </a:cubicBezTo>
                <a:cubicBezTo>
                  <a:pt x="147" y="266"/>
                  <a:pt x="147" y="266"/>
                  <a:pt x="147" y="266"/>
                </a:cubicBezTo>
                <a:close/>
                <a:moveTo>
                  <a:pt x="194" y="221"/>
                </a:moveTo>
                <a:cubicBezTo>
                  <a:pt x="204" y="225"/>
                  <a:pt x="214" y="230"/>
                  <a:pt x="223" y="236"/>
                </a:cubicBezTo>
                <a:cubicBezTo>
                  <a:pt x="206" y="251"/>
                  <a:pt x="185" y="261"/>
                  <a:pt x="163" y="264"/>
                </a:cubicBezTo>
                <a:cubicBezTo>
                  <a:pt x="175" y="252"/>
                  <a:pt x="186" y="237"/>
                  <a:pt x="194" y="221"/>
                </a:cubicBezTo>
                <a:close/>
                <a:moveTo>
                  <a:pt x="189" y="209"/>
                </a:moveTo>
                <a:cubicBezTo>
                  <a:pt x="175" y="205"/>
                  <a:pt x="162" y="203"/>
                  <a:pt x="147" y="202"/>
                </a:cubicBezTo>
                <a:cubicBezTo>
                  <a:pt x="147" y="147"/>
                  <a:pt x="147" y="147"/>
                  <a:pt x="147" y="147"/>
                </a:cubicBezTo>
                <a:cubicBezTo>
                  <a:pt x="202" y="147"/>
                  <a:pt x="202" y="147"/>
                  <a:pt x="202" y="147"/>
                </a:cubicBezTo>
                <a:cubicBezTo>
                  <a:pt x="201" y="169"/>
                  <a:pt x="197" y="190"/>
                  <a:pt x="189" y="209"/>
                </a:cubicBezTo>
                <a:close/>
                <a:moveTo>
                  <a:pt x="147" y="138"/>
                </a:moveTo>
                <a:cubicBezTo>
                  <a:pt x="147" y="92"/>
                  <a:pt x="147" y="92"/>
                  <a:pt x="147" y="92"/>
                </a:cubicBezTo>
                <a:cubicBezTo>
                  <a:pt x="163" y="91"/>
                  <a:pt x="178" y="88"/>
                  <a:pt x="192" y="84"/>
                </a:cubicBezTo>
                <a:cubicBezTo>
                  <a:pt x="198" y="100"/>
                  <a:pt x="201" y="119"/>
                  <a:pt x="202" y="138"/>
                </a:cubicBezTo>
                <a:lnTo>
                  <a:pt x="147" y="138"/>
                </a:lnTo>
                <a:close/>
                <a:moveTo>
                  <a:pt x="50" y="60"/>
                </a:moveTo>
                <a:cubicBezTo>
                  <a:pt x="61" y="68"/>
                  <a:pt x="72" y="75"/>
                  <a:pt x="84" y="80"/>
                </a:cubicBezTo>
                <a:cubicBezTo>
                  <a:pt x="78" y="98"/>
                  <a:pt x="74" y="118"/>
                  <a:pt x="74" y="138"/>
                </a:cubicBezTo>
                <a:cubicBezTo>
                  <a:pt x="19" y="138"/>
                  <a:pt x="19" y="138"/>
                  <a:pt x="19" y="138"/>
                </a:cubicBezTo>
                <a:cubicBezTo>
                  <a:pt x="20" y="108"/>
                  <a:pt x="32" y="81"/>
                  <a:pt x="50" y="60"/>
                </a:cubicBezTo>
                <a:close/>
                <a:moveTo>
                  <a:pt x="19" y="147"/>
                </a:moveTo>
                <a:cubicBezTo>
                  <a:pt x="74" y="147"/>
                  <a:pt x="74" y="147"/>
                  <a:pt x="74" y="147"/>
                </a:cubicBezTo>
                <a:cubicBezTo>
                  <a:pt x="75" y="170"/>
                  <a:pt x="79" y="193"/>
                  <a:pt x="88" y="212"/>
                </a:cubicBezTo>
                <a:cubicBezTo>
                  <a:pt x="76" y="217"/>
                  <a:pt x="65" y="223"/>
                  <a:pt x="55" y="230"/>
                </a:cubicBezTo>
                <a:cubicBezTo>
                  <a:pt x="34" y="209"/>
                  <a:pt x="20" y="179"/>
                  <a:pt x="19" y="147"/>
                </a:cubicBezTo>
                <a:close/>
                <a:moveTo>
                  <a:pt x="230" y="230"/>
                </a:moveTo>
                <a:cubicBezTo>
                  <a:pt x="220" y="223"/>
                  <a:pt x="209" y="217"/>
                  <a:pt x="197" y="212"/>
                </a:cubicBezTo>
                <a:cubicBezTo>
                  <a:pt x="206" y="193"/>
                  <a:pt x="210" y="170"/>
                  <a:pt x="211" y="147"/>
                </a:cubicBezTo>
                <a:cubicBezTo>
                  <a:pt x="266" y="147"/>
                  <a:pt x="266" y="147"/>
                  <a:pt x="266" y="147"/>
                </a:cubicBezTo>
                <a:cubicBezTo>
                  <a:pt x="265" y="179"/>
                  <a:pt x="251" y="209"/>
                  <a:pt x="230" y="23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sz="5400">
              <a:solidFill>
                <a:schemeClr val="accent2"/>
              </a:solidFill>
              <a:latin typeface="Source Sans Pro ExtraLight"/>
              <a:cs typeface="Source Sans Pro ExtraLight"/>
            </a:endParaRPr>
          </a:p>
        </p:txBody>
      </p:sp>
      <p:sp>
        <p:nvSpPr>
          <p:cNvPr id="11" name="TextBox 10">
            <a:extLst>
              <a:ext uri="{FF2B5EF4-FFF2-40B4-BE49-F238E27FC236}">
                <a16:creationId xmlns:a16="http://schemas.microsoft.com/office/drawing/2014/main" id="{B36197BE-06D9-4F96-A6EC-03EF04A9EA7B}"/>
              </a:ext>
            </a:extLst>
          </p:cNvPr>
          <p:cNvSpPr txBox="1"/>
          <p:nvPr/>
        </p:nvSpPr>
        <p:spPr>
          <a:xfrm>
            <a:off x="14221668" y="10304480"/>
            <a:ext cx="7828526" cy="671513"/>
          </a:xfrm>
          <a:prstGeom prst="rect">
            <a:avLst/>
          </a:prstGeom>
          <a:noFill/>
        </p:spPr>
        <p:txBody>
          <a:bodyPr wrap="square" lIns="243852" tIns="121926" rIns="243852" bIns="121926" rtlCol="0">
            <a:noAutofit/>
          </a:bodyPr>
          <a:lstStyle/>
          <a:p>
            <a:r>
              <a:rPr lang="en-US" sz="4000">
                <a:latin typeface="Source Sans Pro ExtraLight"/>
                <a:cs typeface="Source Sans Pro ExtraLight"/>
              </a:rPr>
              <a:t>ARCevaluation.com</a:t>
            </a:r>
          </a:p>
          <a:p>
            <a:endParaRPr lang="en-US" sz="4000">
              <a:solidFill>
                <a:schemeClr val="tx2"/>
              </a:solidFill>
              <a:latin typeface="Source Sans Pro ExtraLight"/>
              <a:cs typeface="Source Sans Pro ExtraLight"/>
            </a:endParaRPr>
          </a:p>
        </p:txBody>
      </p:sp>
      <p:sp>
        <p:nvSpPr>
          <p:cNvPr id="12" name="AutoShape 73">
            <a:extLst>
              <a:ext uri="{FF2B5EF4-FFF2-40B4-BE49-F238E27FC236}">
                <a16:creationId xmlns:a16="http://schemas.microsoft.com/office/drawing/2014/main" id="{1E4E1571-CA73-4158-9982-FDD16F9E78B4}"/>
              </a:ext>
            </a:extLst>
          </p:cNvPr>
          <p:cNvSpPr>
            <a:spLocks/>
          </p:cNvSpPr>
          <p:nvPr/>
        </p:nvSpPr>
        <p:spPr bwMode="auto">
          <a:xfrm>
            <a:off x="13451068" y="8312236"/>
            <a:ext cx="522320" cy="509325"/>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2"/>
          </a:solidFill>
          <a:ln>
            <a:noFill/>
          </a:ln>
          <a:effectLst/>
          <a:extLst/>
        </p:spPr>
        <p:txBody>
          <a:bodyPr lIns="38100" tIns="38100" rIns="38100" bIns="38100" anchor="ctr"/>
          <a:lstStyle/>
          <a:p>
            <a:pPr defTabSz="342900">
              <a:defRPr/>
            </a:pPr>
            <a:r>
              <a:rPr lang="es-ES" sz="2200">
                <a:solidFill>
                  <a:srgbClr val="44CEB9"/>
                </a:solidFill>
                <a:effectLst>
                  <a:outerShdw blurRad="38100" dist="38100" dir="2700000" algn="tl">
                    <a:srgbClr val="000000"/>
                  </a:outerShdw>
                </a:effectLst>
                <a:latin typeface="Gill Sans" charset="0"/>
                <a:cs typeface="Gill Sans" charset="0"/>
                <a:sym typeface="Gill Sans" charset="0"/>
              </a:rPr>
              <a:t> </a:t>
            </a:r>
          </a:p>
        </p:txBody>
      </p:sp>
      <p:sp>
        <p:nvSpPr>
          <p:cNvPr id="14" name="Subtitle 2">
            <a:extLst>
              <a:ext uri="{FF2B5EF4-FFF2-40B4-BE49-F238E27FC236}">
                <a16:creationId xmlns:a16="http://schemas.microsoft.com/office/drawing/2014/main" id="{DCCDE8AF-BF17-489C-AA11-553FEE3BB2A9}"/>
              </a:ext>
            </a:extLst>
          </p:cNvPr>
          <p:cNvSpPr txBox="1">
            <a:spLocks/>
          </p:cNvSpPr>
          <p:nvPr/>
        </p:nvSpPr>
        <p:spPr>
          <a:xfrm>
            <a:off x="14196577" y="8163292"/>
            <a:ext cx="8165269" cy="1714849"/>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3600">
                <a:latin typeface="Source Sans Pro ExtraLight"/>
                <a:cs typeface="Source Sans Pro ExtraLight"/>
              </a:rPr>
              <a:t>Facebook.com/</a:t>
            </a:r>
            <a:r>
              <a:rPr lang="en-US" sz="3600" err="1">
                <a:latin typeface="Source Sans Pro ExtraLight"/>
                <a:cs typeface="Source Sans Pro ExtraLight"/>
              </a:rPr>
              <a:t>arcevaluation</a:t>
            </a:r>
            <a:endParaRPr lang="en-US" sz="3600">
              <a:latin typeface="Source Sans Pro ExtraLight"/>
              <a:cs typeface="Source Sans Pro ExtraLight"/>
            </a:endParaRPr>
          </a:p>
          <a:p>
            <a:pPr marL="0" indent="0">
              <a:lnSpc>
                <a:spcPct val="120000"/>
              </a:lnSpc>
              <a:buNone/>
            </a:pPr>
            <a:r>
              <a:rPr lang="en-US" sz="3600">
                <a:latin typeface="Source Sans Pro ExtraLight"/>
                <a:cs typeface="Source Sans Pro ExtraLight"/>
              </a:rPr>
              <a:t>Twitter.com/</a:t>
            </a:r>
            <a:r>
              <a:rPr lang="en-US" sz="3600" err="1">
                <a:latin typeface="Source Sans Pro ExtraLight"/>
                <a:cs typeface="Source Sans Pro ExtraLight"/>
              </a:rPr>
              <a:t>arcevaluation</a:t>
            </a:r>
            <a:endParaRPr lang="en-US" sz="3600">
              <a:latin typeface="Source Sans Pro ExtraLight"/>
              <a:cs typeface="Source Sans Pro ExtraLight"/>
            </a:endParaRPr>
          </a:p>
        </p:txBody>
      </p:sp>
      <p:sp>
        <p:nvSpPr>
          <p:cNvPr id="16" name="Subtitle 2">
            <a:extLst>
              <a:ext uri="{FF2B5EF4-FFF2-40B4-BE49-F238E27FC236}">
                <a16:creationId xmlns:a16="http://schemas.microsoft.com/office/drawing/2014/main" id="{21F20906-ECC4-4F8D-96B8-8BF3A0CEAD82}"/>
              </a:ext>
            </a:extLst>
          </p:cNvPr>
          <p:cNvSpPr txBox="1">
            <a:spLocks/>
          </p:cNvSpPr>
          <p:nvPr/>
        </p:nvSpPr>
        <p:spPr>
          <a:xfrm>
            <a:off x="14221668" y="1579917"/>
            <a:ext cx="9879976" cy="3453988"/>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endParaRPr lang="en-US" sz="4000">
              <a:latin typeface="Source Sans Pro"/>
              <a:cs typeface="Source Sans Pro"/>
            </a:endParaRPr>
          </a:p>
          <a:p>
            <a:pPr marL="0" indent="0">
              <a:lnSpc>
                <a:spcPct val="120000"/>
              </a:lnSpc>
              <a:buNone/>
            </a:pPr>
            <a:r>
              <a:rPr lang="en-US" sz="3600">
                <a:latin typeface="Source Sans Pro ExtraLight"/>
                <a:cs typeface="Source Sans Pro ExtraLight"/>
              </a:rPr>
              <a:t>Applied Research Center	</a:t>
            </a:r>
          </a:p>
          <a:p>
            <a:pPr marL="0" indent="0">
              <a:lnSpc>
                <a:spcPct val="120000"/>
              </a:lnSpc>
              <a:buNone/>
            </a:pPr>
            <a:r>
              <a:rPr lang="en-US" sz="3600">
                <a:latin typeface="Source Sans Pro ExtraLight"/>
                <a:cs typeface="Source Sans Pro ExtraLight"/>
              </a:rPr>
              <a:t>802 Broadway St. S</a:t>
            </a:r>
          </a:p>
          <a:p>
            <a:pPr marL="0" indent="0">
              <a:lnSpc>
                <a:spcPct val="120000"/>
              </a:lnSpc>
              <a:buNone/>
            </a:pPr>
            <a:r>
              <a:rPr lang="en-US" sz="3600">
                <a:latin typeface="Source Sans Pro ExtraLight"/>
                <a:cs typeface="Source Sans Pro ExtraLight"/>
              </a:rPr>
              <a:t>Menomonie, WI 54751</a:t>
            </a:r>
          </a:p>
        </p:txBody>
      </p:sp>
      <p:sp>
        <p:nvSpPr>
          <p:cNvPr id="17" name="AutoShape 98">
            <a:extLst>
              <a:ext uri="{FF2B5EF4-FFF2-40B4-BE49-F238E27FC236}">
                <a16:creationId xmlns:a16="http://schemas.microsoft.com/office/drawing/2014/main" id="{11E3EEBD-53D4-4792-AFFF-795117EF5641}"/>
              </a:ext>
            </a:extLst>
          </p:cNvPr>
          <p:cNvSpPr>
            <a:spLocks/>
          </p:cNvSpPr>
          <p:nvPr/>
        </p:nvSpPr>
        <p:spPr bwMode="auto">
          <a:xfrm>
            <a:off x="13453526" y="2691148"/>
            <a:ext cx="524417" cy="677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2"/>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0" name="Freeform 50">
            <a:extLst>
              <a:ext uri="{FF2B5EF4-FFF2-40B4-BE49-F238E27FC236}">
                <a16:creationId xmlns:a16="http://schemas.microsoft.com/office/drawing/2014/main" id="{63DB180E-1699-4451-AF65-98A72B2E5EDD}"/>
              </a:ext>
            </a:extLst>
          </p:cNvPr>
          <p:cNvSpPr>
            <a:spLocks noChangeArrowheads="1"/>
          </p:cNvSpPr>
          <p:nvPr/>
        </p:nvSpPr>
        <p:spPr bwMode="auto">
          <a:xfrm>
            <a:off x="13474062" y="5500404"/>
            <a:ext cx="532736" cy="527460"/>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2"/>
          </a:solidFill>
          <a:ln>
            <a:noFill/>
          </a:ln>
          <a:effectLst/>
          <a:extLst/>
        </p:spPr>
        <p:txBody>
          <a:bodyPr wrap="none" anchor="ctr"/>
          <a:lstStyle/>
          <a:p>
            <a:endParaRPr lang="en-US"/>
          </a:p>
        </p:txBody>
      </p:sp>
      <p:sp>
        <p:nvSpPr>
          <p:cNvPr id="22" name="TextBox 21">
            <a:extLst>
              <a:ext uri="{FF2B5EF4-FFF2-40B4-BE49-F238E27FC236}">
                <a16:creationId xmlns:a16="http://schemas.microsoft.com/office/drawing/2014/main" id="{A1B714E6-6357-45C2-BF26-A8359424C05E}"/>
              </a:ext>
            </a:extLst>
          </p:cNvPr>
          <p:cNvSpPr txBox="1"/>
          <p:nvPr/>
        </p:nvSpPr>
        <p:spPr>
          <a:xfrm>
            <a:off x="14242204" y="5356352"/>
            <a:ext cx="7828526" cy="671513"/>
          </a:xfrm>
          <a:prstGeom prst="rect">
            <a:avLst/>
          </a:prstGeom>
          <a:noFill/>
        </p:spPr>
        <p:txBody>
          <a:bodyPr wrap="square" lIns="243852" tIns="121926" rIns="243852" bIns="121926" rtlCol="0">
            <a:noAutofit/>
          </a:bodyPr>
          <a:lstStyle/>
          <a:p>
            <a:r>
              <a:rPr lang="en-US" sz="4000">
                <a:latin typeface="Source Sans Pro ExtraLight"/>
                <a:cs typeface="Source Sans Pro ExtraLight"/>
              </a:rPr>
              <a:t>715.232.4098</a:t>
            </a:r>
          </a:p>
          <a:p>
            <a:endParaRPr lang="en-US" sz="4000">
              <a:solidFill>
                <a:schemeClr val="tx2"/>
              </a:solidFill>
              <a:latin typeface="Source Sans Pro ExtraLight"/>
              <a:cs typeface="Source Sans Pro ExtraLight"/>
            </a:endParaRPr>
          </a:p>
        </p:txBody>
      </p:sp>
      <p:sp>
        <p:nvSpPr>
          <p:cNvPr id="23" name="AutoShape 80">
            <a:extLst>
              <a:ext uri="{FF2B5EF4-FFF2-40B4-BE49-F238E27FC236}">
                <a16:creationId xmlns:a16="http://schemas.microsoft.com/office/drawing/2014/main" id="{77E5DA9D-0C1A-4214-AAB9-86C45030B3C6}"/>
              </a:ext>
            </a:extLst>
          </p:cNvPr>
          <p:cNvSpPr>
            <a:spLocks/>
          </p:cNvSpPr>
          <p:nvPr/>
        </p:nvSpPr>
        <p:spPr bwMode="auto">
          <a:xfrm>
            <a:off x="13476159" y="6797078"/>
            <a:ext cx="513605" cy="455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bg2"/>
          </a:solidFill>
          <a:ln>
            <a:noFill/>
          </a:ln>
          <a:effectLst/>
          <a:extLst/>
        </p:spPr>
        <p:txBody>
          <a:bodyPr lIns="38100" tIns="38100" rIns="38100" bIns="38100" anchor="ctr"/>
          <a:lstStyle/>
          <a:p>
            <a:pPr defTabSz="342900">
              <a:defRPr/>
            </a:pPr>
            <a:endParaRPr lang="es-ES" sz="2200">
              <a:solidFill>
                <a:schemeClr val="bg2"/>
              </a:solidFill>
              <a:effectLst>
                <a:outerShdw blurRad="38100" dist="38100" dir="2700000" algn="tl">
                  <a:srgbClr val="000000"/>
                </a:outerShdw>
              </a:effectLst>
              <a:latin typeface="Gill Sans" charset="0"/>
              <a:cs typeface="Gill Sans" charset="0"/>
              <a:sym typeface="Gill Sans" charset="0"/>
            </a:endParaRPr>
          </a:p>
        </p:txBody>
      </p:sp>
      <p:sp>
        <p:nvSpPr>
          <p:cNvPr id="25" name="TextBox 24">
            <a:extLst>
              <a:ext uri="{FF2B5EF4-FFF2-40B4-BE49-F238E27FC236}">
                <a16:creationId xmlns:a16="http://schemas.microsoft.com/office/drawing/2014/main" id="{4B8CFED7-7E6D-4E40-8999-DB147D206ED8}"/>
              </a:ext>
            </a:extLst>
          </p:cNvPr>
          <p:cNvSpPr txBox="1"/>
          <p:nvPr/>
        </p:nvSpPr>
        <p:spPr>
          <a:xfrm>
            <a:off x="14242204" y="6624865"/>
            <a:ext cx="7828526" cy="671513"/>
          </a:xfrm>
          <a:prstGeom prst="rect">
            <a:avLst/>
          </a:prstGeom>
          <a:noFill/>
        </p:spPr>
        <p:txBody>
          <a:bodyPr wrap="square" lIns="243852" tIns="121926" rIns="243852" bIns="121926" rtlCol="0">
            <a:noAutofit/>
          </a:bodyPr>
          <a:lstStyle/>
          <a:p>
            <a:r>
              <a:rPr lang="en-US" sz="4000">
                <a:latin typeface="Source Sans Pro ExtraLight"/>
                <a:cs typeface="Source Sans Pro ExtraLight"/>
              </a:rPr>
              <a:t>arc@uwstout.edu</a:t>
            </a:r>
          </a:p>
          <a:p>
            <a:endParaRPr lang="en-US" sz="4000">
              <a:solidFill>
                <a:schemeClr val="tx2"/>
              </a:solidFill>
              <a:latin typeface="Source Sans Pro ExtraLight"/>
              <a:cs typeface="Source Sans Pro ExtraLight"/>
            </a:endParaRPr>
          </a:p>
        </p:txBody>
      </p:sp>
    </p:spTree>
    <p:extLst>
      <p:ext uri="{BB962C8B-B14F-4D97-AF65-F5344CB8AC3E}">
        <p14:creationId xmlns:p14="http://schemas.microsoft.com/office/powerpoint/2010/main" val="138740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DF686B8-C880-FF40-96DC-14FF2413C34E}" type="slidenum">
              <a:rPr lang="en-US" smtClean="0"/>
              <a:pPr/>
              <a:t>2</a:t>
            </a:fld>
            <a:endParaRPr lang="en-US"/>
          </a:p>
        </p:txBody>
      </p:sp>
      <p:sp>
        <p:nvSpPr>
          <p:cNvPr id="11" name="Title 20"/>
          <p:cNvSpPr txBox="1">
            <a:spLocks/>
          </p:cNvSpPr>
          <p:nvPr/>
        </p:nvSpPr>
        <p:spPr>
          <a:xfrm>
            <a:off x="9131504" y="4398710"/>
            <a:ext cx="6313707" cy="3180357"/>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bg1"/>
                </a:solidFill>
                <a:latin typeface="Source Sans Pro"/>
                <a:cs typeface="Source Sans Pro"/>
              </a:rPr>
              <a:t>Who we are</a:t>
            </a:r>
          </a:p>
          <a:p>
            <a:pPr>
              <a:lnSpc>
                <a:spcPct val="130000"/>
              </a:lnSpc>
            </a:pPr>
            <a:r>
              <a:rPr lang="pt-BR" sz="2700">
                <a:solidFill>
                  <a:schemeClr val="bg1"/>
                </a:solidFill>
              </a:rPr>
              <a:t>Lorem ipsum dolor sit amet, consectetur adipiscing elit. Aliquam tincidunt ante nec sem congue convallis. Pellentesque vel mauris quis nisl ornare rutrum in id risus. </a:t>
            </a:r>
            <a:endParaRPr lang="en-US" sz="2700">
              <a:solidFill>
                <a:schemeClr val="bg1"/>
              </a:solidFill>
            </a:endParaRPr>
          </a:p>
        </p:txBody>
      </p:sp>
      <p:sp>
        <p:nvSpPr>
          <p:cNvPr id="12" name="Title 20"/>
          <p:cNvSpPr txBox="1">
            <a:spLocks/>
          </p:cNvSpPr>
          <p:nvPr/>
        </p:nvSpPr>
        <p:spPr>
          <a:xfrm>
            <a:off x="10378871" y="3735546"/>
            <a:ext cx="13730083" cy="9571863"/>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457200" indent="-457200" algn="just">
              <a:buFont typeface="Arial" panose="020B0604020202020204" pitchFamily="34" charset="0"/>
              <a:buChar char="•"/>
            </a:pPr>
            <a:r>
              <a:rPr lang="fr-FR" sz="4700">
                <a:solidFill>
                  <a:schemeClr val="tx2"/>
                </a:solidFill>
                <a:latin typeface="+mj-lt"/>
              </a:rPr>
              <a:t>Education/Background</a:t>
            </a:r>
          </a:p>
          <a:p>
            <a:pPr marL="1676461" lvl="1" indent="-457200" algn="just">
              <a:buFont typeface="Arial" panose="020B0604020202020204" pitchFamily="34" charset="0"/>
              <a:buChar char="•"/>
            </a:pPr>
            <a:r>
              <a:rPr lang="fr-FR" sz="4700">
                <a:solidFill>
                  <a:schemeClr val="tx2"/>
                </a:solidFill>
                <a:latin typeface="+mj-lt"/>
              </a:rPr>
              <a:t>MSAP at </a:t>
            </a:r>
            <a:r>
              <a:rPr lang="fr-FR" sz="4700" err="1">
                <a:solidFill>
                  <a:schemeClr val="tx2"/>
                </a:solidFill>
                <a:latin typeface="+mj-lt"/>
              </a:rPr>
              <a:t>University</a:t>
            </a:r>
            <a:r>
              <a:rPr lang="fr-FR" sz="4700">
                <a:solidFill>
                  <a:schemeClr val="tx2"/>
                </a:solidFill>
                <a:latin typeface="+mj-lt"/>
              </a:rPr>
              <a:t> of Wisconsin Stout</a:t>
            </a:r>
          </a:p>
          <a:p>
            <a:pPr marL="1676461" lvl="1" indent="-457200" algn="just">
              <a:buFont typeface="Arial" panose="020B0604020202020204" pitchFamily="34" charset="0"/>
              <a:buChar char="•"/>
            </a:pPr>
            <a:r>
              <a:rPr lang="fr-FR" sz="4700">
                <a:solidFill>
                  <a:schemeClr val="tx2"/>
                </a:solidFill>
                <a:latin typeface="+mj-lt"/>
              </a:rPr>
              <a:t>Project Manager, ARC</a:t>
            </a:r>
          </a:p>
          <a:p>
            <a:pPr lvl="1" algn="just"/>
            <a:endParaRPr lang="fr-FR" sz="4700">
              <a:solidFill>
                <a:schemeClr val="tx2"/>
              </a:solidFill>
              <a:latin typeface="+mj-lt"/>
            </a:endParaRPr>
          </a:p>
          <a:p>
            <a:pPr marL="457200" indent="-457200" algn="just">
              <a:buFont typeface="Arial" panose="020B0604020202020204" pitchFamily="34" charset="0"/>
              <a:buChar char="•"/>
            </a:pPr>
            <a:r>
              <a:rPr lang="fr-FR" sz="4700">
                <a:solidFill>
                  <a:schemeClr val="tx2"/>
                </a:solidFill>
                <a:latin typeface="+mj-lt"/>
              </a:rPr>
              <a:t>Clients</a:t>
            </a:r>
          </a:p>
          <a:p>
            <a:pPr marL="1676461" lvl="1" indent="-457200" algn="just">
              <a:buFont typeface="Arial" panose="020B0604020202020204" pitchFamily="34" charset="0"/>
              <a:buChar char="•"/>
            </a:pPr>
            <a:r>
              <a:rPr lang="fr-FR" sz="4700" err="1">
                <a:solidFill>
                  <a:schemeClr val="tx2"/>
                </a:solidFill>
                <a:latin typeface="+mj-lt"/>
              </a:rPr>
              <a:t>Internal</a:t>
            </a:r>
            <a:r>
              <a:rPr lang="fr-FR" sz="4700">
                <a:solidFill>
                  <a:schemeClr val="tx2"/>
                </a:solidFill>
                <a:latin typeface="+mj-lt"/>
              </a:rPr>
              <a:t> – </a:t>
            </a:r>
            <a:r>
              <a:rPr lang="fr-FR" sz="4700" err="1">
                <a:solidFill>
                  <a:schemeClr val="tx2"/>
                </a:solidFill>
                <a:latin typeface="+mj-lt"/>
              </a:rPr>
              <a:t>within</a:t>
            </a:r>
            <a:r>
              <a:rPr lang="fr-FR" sz="4700">
                <a:solidFill>
                  <a:schemeClr val="tx2"/>
                </a:solidFill>
                <a:latin typeface="+mj-lt"/>
              </a:rPr>
              <a:t> the </a:t>
            </a:r>
            <a:r>
              <a:rPr lang="fr-FR" sz="4700" err="1">
                <a:solidFill>
                  <a:schemeClr val="tx2"/>
                </a:solidFill>
                <a:latin typeface="+mj-lt"/>
              </a:rPr>
              <a:t>University</a:t>
            </a:r>
            <a:r>
              <a:rPr lang="fr-FR" sz="4700">
                <a:solidFill>
                  <a:schemeClr val="tx2"/>
                </a:solidFill>
                <a:latin typeface="+mj-lt"/>
              </a:rPr>
              <a:t> setting</a:t>
            </a:r>
          </a:p>
          <a:p>
            <a:pPr marL="1676461" lvl="1" indent="-457200" algn="just">
              <a:buFont typeface="Arial" panose="020B0604020202020204" pitchFamily="34" charset="0"/>
              <a:buChar char="•"/>
            </a:pPr>
            <a:r>
              <a:rPr lang="fr-FR" sz="4700" err="1">
                <a:solidFill>
                  <a:schemeClr val="tx2"/>
                </a:solidFill>
                <a:latin typeface="+mj-lt"/>
              </a:rPr>
              <a:t>External</a:t>
            </a:r>
            <a:r>
              <a:rPr lang="fr-FR" sz="4700">
                <a:solidFill>
                  <a:schemeClr val="tx2"/>
                </a:solidFill>
                <a:latin typeface="+mj-lt"/>
              </a:rPr>
              <a:t> – </a:t>
            </a:r>
            <a:r>
              <a:rPr lang="fr-FR" sz="4700" err="1">
                <a:solidFill>
                  <a:schemeClr val="tx2"/>
                </a:solidFill>
                <a:latin typeface="+mj-lt"/>
              </a:rPr>
              <a:t>outside</a:t>
            </a:r>
            <a:r>
              <a:rPr lang="fr-FR" sz="4700">
                <a:solidFill>
                  <a:schemeClr val="tx2"/>
                </a:solidFill>
                <a:latin typeface="+mj-lt"/>
              </a:rPr>
              <a:t> of the </a:t>
            </a:r>
            <a:r>
              <a:rPr lang="fr-FR" sz="4700" err="1">
                <a:solidFill>
                  <a:schemeClr val="tx2"/>
                </a:solidFill>
                <a:latin typeface="+mj-lt"/>
              </a:rPr>
              <a:t>University</a:t>
            </a:r>
            <a:endParaRPr lang="fr-FR" sz="4700">
              <a:solidFill>
                <a:schemeClr val="tx2"/>
              </a:solidFill>
              <a:latin typeface="+mj-lt"/>
            </a:endParaRPr>
          </a:p>
          <a:p>
            <a:pPr marL="1676461" lvl="1" indent="-457200" algn="just">
              <a:buFont typeface="Arial" panose="020B0604020202020204" pitchFamily="34" charset="0"/>
              <a:buChar char="•"/>
            </a:pPr>
            <a:endParaRPr lang="fr-FR" sz="4700">
              <a:solidFill>
                <a:schemeClr val="tx2"/>
              </a:solidFill>
              <a:latin typeface="+mj-lt"/>
            </a:endParaRPr>
          </a:p>
          <a:p>
            <a:pPr marL="457200" indent="-457200" algn="just">
              <a:buFont typeface="Arial" panose="020B0604020202020204" pitchFamily="34" charset="0"/>
              <a:buChar char="•"/>
            </a:pPr>
            <a:r>
              <a:rPr lang="fr-FR" sz="4700">
                <a:solidFill>
                  <a:schemeClr val="tx2"/>
                </a:solidFill>
                <a:latin typeface="+mj-lt"/>
              </a:rPr>
              <a:t>Range of </a:t>
            </a:r>
            <a:r>
              <a:rPr lang="fr-FR" sz="4700" err="1">
                <a:solidFill>
                  <a:schemeClr val="tx2"/>
                </a:solidFill>
                <a:latin typeface="+mj-lt"/>
              </a:rPr>
              <a:t>Projects</a:t>
            </a:r>
            <a:endParaRPr lang="fr-FR" sz="4700">
              <a:solidFill>
                <a:schemeClr val="tx2"/>
              </a:solidFill>
              <a:latin typeface="+mj-lt"/>
            </a:endParaRPr>
          </a:p>
          <a:p>
            <a:pPr marL="1676461" lvl="1" indent="-457200" algn="just">
              <a:buFont typeface="Arial" panose="020B0604020202020204" pitchFamily="34" charset="0"/>
              <a:buChar char="•"/>
            </a:pPr>
            <a:r>
              <a:rPr lang="fr-FR" sz="4700">
                <a:solidFill>
                  <a:schemeClr val="tx2"/>
                </a:solidFill>
              </a:rPr>
              <a:t>Consult </a:t>
            </a:r>
            <a:r>
              <a:rPr lang="fr-FR" sz="4700" err="1">
                <a:solidFill>
                  <a:schemeClr val="tx2"/>
                </a:solidFill>
              </a:rPr>
              <a:t>with</a:t>
            </a:r>
            <a:r>
              <a:rPr lang="fr-FR" sz="4700">
                <a:solidFill>
                  <a:schemeClr val="tx2"/>
                </a:solidFill>
              </a:rPr>
              <a:t> </a:t>
            </a:r>
            <a:r>
              <a:rPr lang="fr-FR" sz="4700" err="1">
                <a:solidFill>
                  <a:schemeClr val="tx2"/>
                </a:solidFill>
              </a:rPr>
              <a:t>graduate</a:t>
            </a:r>
            <a:r>
              <a:rPr lang="fr-FR" sz="4700">
                <a:solidFill>
                  <a:schemeClr val="tx2"/>
                </a:solidFill>
              </a:rPr>
              <a:t> </a:t>
            </a:r>
            <a:r>
              <a:rPr lang="fr-FR" sz="4700" err="1">
                <a:solidFill>
                  <a:schemeClr val="tx2"/>
                </a:solidFill>
              </a:rPr>
              <a:t>students</a:t>
            </a:r>
            <a:endParaRPr lang="fr-FR" sz="4700">
              <a:solidFill>
                <a:schemeClr val="tx2"/>
              </a:solidFill>
            </a:endParaRPr>
          </a:p>
          <a:p>
            <a:pPr marL="1676461" lvl="1" indent="-457200" algn="just">
              <a:buFont typeface="Arial" panose="020B0604020202020204" pitchFamily="34" charset="0"/>
              <a:buChar char="•"/>
            </a:pPr>
            <a:r>
              <a:rPr lang="fr-FR" sz="4700">
                <a:solidFill>
                  <a:schemeClr val="tx2"/>
                </a:solidFill>
              </a:rPr>
              <a:t>Assist in data </a:t>
            </a:r>
            <a:r>
              <a:rPr lang="fr-FR" sz="4700" err="1">
                <a:solidFill>
                  <a:schemeClr val="tx2"/>
                </a:solidFill>
              </a:rPr>
              <a:t>analysis</a:t>
            </a:r>
            <a:endParaRPr lang="fr-FR" sz="4700">
              <a:solidFill>
                <a:schemeClr val="tx2"/>
              </a:solidFill>
            </a:endParaRPr>
          </a:p>
          <a:p>
            <a:pPr marL="1676461" lvl="1" indent="-457200" algn="just">
              <a:buFont typeface="Arial" panose="020B0604020202020204" pitchFamily="34" charset="0"/>
              <a:buChar char="•"/>
            </a:pPr>
            <a:r>
              <a:rPr lang="fr-FR" sz="4700">
                <a:solidFill>
                  <a:schemeClr val="tx2"/>
                </a:solidFill>
              </a:rPr>
              <a:t>Multi-</a:t>
            </a:r>
            <a:r>
              <a:rPr lang="fr-FR" sz="4700" err="1">
                <a:solidFill>
                  <a:schemeClr val="tx2"/>
                </a:solidFill>
              </a:rPr>
              <a:t>year</a:t>
            </a:r>
            <a:r>
              <a:rPr lang="fr-FR" sz="4700">
                <a:solidFill>
                  <a:schemeClr val="tx2"/>
                </a:solidFill>
              </a:rPr>
              <a:t> </a:t>
            </a:r>
            <a:r>
              <a:rPr lang="fr-FR" sz="4700" err="1">
                <a:solidFill>
                  <a:schemeClr val="tx2"/>
                </a:solidFill>
              </a:rPr>
              <a:t>projects</a:t>
            </a:r>
            <a:endParaRPr lang="fr-FR" sz="4700">
              <a:solidFill>
                <a:schemeClr val="tx2"/>
              </a:solidFill>
            </a:endParaRPr>
          </a:p>
          <a:p>
            <a:pPr algn="just">
              <a:lnSpc>
                <a:spcPct val="150000"/>
              </a:lnSpc>
            </a:pPr>
            <a:endParaRPr lang="fr-FR" sz="2800">
              <a:solidFill>
                <a:schemeClr val="tx2"/>
              </a:solidFill>
            </a:endParaRPr>
          </a:p>
        </p:txBody>
      </p:sp>
      <p:sp>
        <p:nvSpPr>
          <p:cNvPr id="13"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Justin Sullivan, M.S.</a:t>
            </a:r>
          </a:p>
        </p:txBody>
      </p:sp>
      <p:sp>
        <p:nvSpPr>
          <p:cNvPr id="14" name="Subtitle 4"/>
          <p:cNvSpPr txBox="1">
            <a:spLocks/>
          </p:cNvSpPr>
          <p:nvPr/>
        </p:nvSpPr>
        <p:spPr>
          <a:xfrm>
            <a:off x="3792399" y="2084329"/>
            <a:ext cx="16777472" cy="783691"/>
          </a:xfrm>
          <a:prstGeom prst="rect">
            <a:avLst/>
          </a:prstGeom>
          <a:noFill/>
        </p:spPr>
        <p:txBody>
          <a:bodyPr vert="horz" lIns="243852" tIns="121926" rIns="243852" bIns="121926" rtlCol="0">
            <a:noAutofit/>
          </a:bodyPr>
          <a:lstStyle>
            <a:lvl1pPr marL="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1pPr>
            <a:lvl2pPr marL="4572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2pPr>
            <a:lvl3pPr marL="9144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3pPr>
            <a:lvl4pPr marL="13716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4pPr>
            <a:lvl5pPr marL="18288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a:solidFill>
                  <a:schemeClr val="tx2"/>
                </a:solidFill>
              </a:rPr>
              <a:t>Applied Research Center, University of Wisconsin Stout</a:t>
            </a:r>
          </a:p>
        </p:txBody>
      </p:sp>
      <p:sp>
        <p:nvSpPr>
          <p:cNvPr id="15" name="Rounded Rectangle 14"/>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ABOUT US</a:t>
            </a:r>
          </a:p>
        </p:txBody>
      </p:sp>
      <p:cxnSp>
        <p:nvCxnSpPr>
          <p:cNvPr id="17" name="Straight Connector 16">
            <a:extLst>
              <a:ext uri="{FF2B5EF4-FFF2-40B4-BE49-F238E27FC236}">
                <a16:creationId xmlns:a16="http://schemas.microsoft.com/office/drawing/2014/main" id="{7424C759-7176-4268-BD05-D7BB225AF899}"/>
              </a:ext>
            </a:extLst>
          </p:cNvPr>
          <p:cNvCxnSpPr/>
          <p:nvPr/>
        </p:nvCxnSpPr>
        <p:spPr>
          <a:xfrm>
            <a:off x="9755187" y="4601416"/>
            <a:ext cx="0" cy="611216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511FBE7-5FFD-4F9C-8CD6-DCC82D05692D}"/>
              </a:ext>
            </a:extLst>
          </p:cNvPr>
          <p:cNvPicPr>
            <a:picLocks noChangeAspect="1"/>
          </p:cNvPicPr>
          <p:nvPr/>
        </p:nvPicPr>
        <p:blipFill>
          <a:blip r:embed="rId2"/>
          <a:stretch>
            <a:fillRect/>
          </a:stretch>
        </p:blipFill>
        <p:spPr>
          <a:xfrm>
            <a:off x="1367399" y="4046504"/>
            <a:ext cx="7336861" cy="7065125"/>
          </a:xfrm>
          <a:prstGeom prst="rect">
            <a:avLst/>
          </a:prstGeom>
        </p:spPr>
      </p:pic>
    </p:spTree>
    <p:extLst>
      <p:ext uri="{BB962C8B-B14F-4D97-AF65-F5344CB8AC3E}">
        <p14:creationId xmlns:p14="http://schemas.microsoft.com/office/powerpoint/2010/main" val="335358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9755187" y="4601416"/>
            <a:ext cx="0" cy="611216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22598208" y="742950"/>
            <a:ext cx="1065341" cy="730251"/>
          </a:xfrm>
        </p:spPr>
        <p:txBody>
          <a:bodyPr/>
          <a:lstStyle/>
          <a:p>
            <a:fld id="{9DF686B8-C880-FF40-96DC-14FF2413C34E}" type="slidenum">
              <a:rPr lang="en-US" smtClean="0"/>
              <a:pPr/>
              <a:t>3</a:t>
            </a:fld>
            <a:endParaRPr lang="en-US"/>
          </a:p>
        </p:txBody>
      </p:sp>
      <p:sp>
        <p:nvSpPr>
          <p:cNvPr id="18"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Libby Smith, M.S.</a:t>
            </a:r>
          </a:p>
        </p:txBody>
      </p:sp>
      <p:sp>
        <p:nvSpPr>
          <p:cNvPr id="19" name="Subtitle 4"/>
          <p:cNvSpPr txBox="1">
            <a:spLocks/>
          </p:cNvSpPr>
          <p:nvPr/>
        </p:nvSpPr>
        <p:spPr>
          <a:xfrm>
            <a:off x="3792399" y="2084329"/>
            <a:ext cx="16777472" cy="783691"/>
          </a:xfrm>
          <a:prstGeom prst="rect">
            <a:avLst/>
          </a:prstGeom>
          <a:noFill/>
        </p:spPr>
        <p:txBody>
          <a:bodyPr vert="horz" lIns="243852" tIns="121926" rIns="243852" bIns="121926" rtlCol="0">
            <a:noAutofit/>
          </a:bodyPr>
          <a:lstStyle>
            <a:lvl1pPr marL="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1pPr>
            <a:lvl2pPr marL="4572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2pPr>
            <a:lvl3pPr marL="9144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3pPr>
            <a:lvl4pPr marL="13716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4pPr>
            <a:lvl5pPr marL="18288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a:solidFill>
                  <a:schemeClr val="tx2"/>
                </a:solidFill>
              </a:rPr>
              <a:t>Applied Research Center, University of Wisconsin Stout</a:t>
            </a:r>
          </a:p>
        </p:txBody>
      </p:sp>
      <p:sp>
        <p:nvSpPr>
          <p:cNvPr id="20" name="Rounded Rectangle 19"/>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ABOUT US</a:t>
            </a:r>
          </a:p>
        </p:txBody>
      </p:sp>
      <p:pic>
        <p:nvPicPr>
          <p:cNvPr id="6" name="Picture 5">
            <a:extLst>
              <a:ext uri="{FF2B5EF4-FFF2-40B4-BE49-F238E27FC236}">
                <a16:creationId xmlns:a16="http://schemas.microsoft.com/office/drawing/2014/main" id="{8D643E03-B0DA-4A35-9644-EEE99E481CAD}"/>
              </a:ext>
            </a:extLst>
          </p:cNvPr>
          <p:cNvPicPr>
            <a:picLocks noChangeAspect="1"/>
          </p:cNvPicPr>
          <p:nvPr/>
        </p:nvPicPr>
        <p:blipFill>
          <a:blip r:embed="rId2"/>
          <a:stretch>
            <a:fillRect/>
          </a:stretch>
        </p:blipFill>
        <p:spPr>
          <a:xfrm>
            <a:off x="1736109" y="4038600"/>
            <a:ext cx="7297123" cy="7026859"/>
          </a:xfrm>
          <a:prstGeom prst="rect">
            <a:avLst/>
          </a:prstGeom>
        </p:spPr>
      </p:pic>
      <p:sp>
        <p:nvSpPr>
          <p:cNvPr id="9" name="Title 20">
            <a:extLst>
              <a:ext uri="{FF2B5EF4-FFF2-40B4-BE49-F238E27FC236}">
                <a16:creationId xmlns:a16="http://schemas.microsoft.com/office/drawing/2014/main" id="{325B47AB-2784-4104-9A58-5C04521D24E2}"/>
              </a:ext>
            </a:extLst>
          </p:cNvPr>
          <p:cNvSpPr txBox="1">
            <a:spLocks/>
          </p:cNvSpPr>
          <p:nvPr/>
        </p:nvSpPr>
        <p:spPr>
          <a:xfrm>
            <a:off x="10477143" y="4038600"/>
            <a:ext cx="13730083" cy="7832926"/>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457200" indent="-457200" algn="just">
              <a:buFont typeface="Arial" panose="020B0604020202020204" pitchFamily="34" charset="0"/>
              <a:buChar char="•"/>
            </a:pPr>
            <a:r>
              <a:rPr lang="fr-FR" sz="4700" err="1">
                <a:solidFill>
                  <a:schemeClr val="tx2"/>
                </a:solidFill>
                <a:latin typeface="+mj-lt"/>
              </a:rPr>
              <a:t>Roles</a:t>
            </a:r>
            <a:endParaRPr lang="fr-FR" sz="4700">
              <a:solidFill>
                <a:schemeClr val="tx2"/>
              </a:solidFill>
              <a:latin typeface="+mj-lt"/>
            </a:endParaRPr>
          </a:p>
          <a:p>
            <a:pPr marL="1676461" lvl="1" indent="-457200" algn="just">
              <a:buFont typeface="Arial" panose="020B0604020202020204" pitchFamily="34" charset="0"/>
              <a:buChar char="•"/>
            </a:pPr>
            <a:r>
              <a:rPr lang="fr-FR" sz="4700">
                <a:solidFill>
                  <a:schemeClr val="tx2"/>
                </a:solidFill>
                <a:latin typeface="+mj-lt"/>
              </a:rPr>
              <a:t>New Business </a:t>
            </a:r>
            <a:r>
              <a:rPr lang="fr-FR" sz="4700" err="1">
                <a:solidFill>
                  <a:schemeClr val="tx2"/>
                </a:solidFill>
                <a:latin typeface="+mj-lt"/>
              </a:rPr>
              <a:t>Development</a:t>
            </a:r>
            <a:r>
              <a:rPr lang="fr-FR" sz="4700">
                <a:solidFill>
                  <a:schemeClr val="tx2"/>
                </a:solidFill>
                <a:latin typeface="+mj-lt"/>
              </a:rPr>
              <a:t>, ARC</a:t>
            </a:r>
          </a:p>
          <a:p>
            <a:pPr marL="1676461" lvl="1" indent="-457200" algn="just">
              <a:buFont typeface="Arial" panose="020B0604020202020204" pitchFamily="34" charset="0"/>
              <a:buChar char="•"/>
            </a:pPr>
            <a:r>
              <a:rPr lang="fr-FR" sz="4700">
                <a:solidFill>
                  <a:schemeClr val="tx2"/>
                </a:solidFill>
                <a:latin typeface="+mj-lt"/>
              </a:rPr>
              <a:t>Program </a:t>
            </a:r>
            <a:r>
              <a:rPr lang="fr-FR" sz="4700" err="1">
                <a:solidFill>
                  <a:schemeClr val="tx2"/>
                </a:solidFill>
                <a:latin typeface="+mj-lt"/>
              </a:rPr>
              <a:t>Director</a:t>
            </a:r>
            <a:r>
              <a:rPr lang="fr-FR" sz="4700">
                <a:solidFill>
                  <a:schemeClr val="tx2"/>
                </a:solidFill>
                <a:latin typeface="+mj-lt"/>
              </a:rPr>
              <a:t>, MS </a:t>
            </a:r>
            <a:r>
              <a:rPr lang="fr-FR" sz="4700" err="1">
                <a:solidFill>
                  <a:schemeClr val="tx2"/>
                </a:solidFill>
                <a:latin typeface="+mj-lt"/>
              </a:rPr>
              <a:t>Applied</a:t>
            </a:r>
            <a:r>
              <a:rPr lang="fr-FR" sz="4700">
                <a:solidFill>
                  <a:schemeClr val="tx2"/>
                </a:solidFill>
                <a:latin typeface="+mj-lt"/>
              </a:rPr>
              <a:t> Psychology</a:t>
            </a:r>
          </a:p>
          <a:p>
            <a:pPr marL="1676461" lvl="1" indent="-457200" algn="just">
              <a:buFont typeface="Arial" panose="020B0604020202020204" pitchFamily="34" charset="0"/>
              <a:buChar char="•"/>
            </a:pPr>
            <a:r>
              <a:rPr lang="fr-FR" sz="4700" err="1">
                <a:solidFill>
                  <a:schemeClr val="tx2"/>
                </a:solidFill>
                <a:latin typeface="+mj-lt"/>
              </a:rPr>
              <a:t>Instructor</a:t>
            </a:r>
            <a:r>
              <a:rPr lang="fr-FR" sz="4700">
                <a:solidFill>
                  <a:schemeClr val="tx2"/>
                </a:solidFill>
                <a:latin typeface="+mj-lt"/>
              </a:rPr>
              <a:t>, Evaluation </a:t>
            </a:r>
            <a:r>
              <a:rPr lang="fr-FR" sz="4700" err="1">
                <a:solidFill>
                  <a:schemeClr val="tx2"/>
                </a:solidFill>
                <a:latin typeface="+mj-lt"/>
              </a:rPr>
              <a:t>Studies</a:t>
            </a:r>
            <a:r>
              <a:rPr lang="fr-FR" sz="4700">
                <a:solidFill>
                  <a:schemeClr val="tx2"/>
                </a:solidFill>
                <a:latin typeface="+mj-lt"/>
              </a:rPr>
              <a:t> </a:t>
            </a:r>
            <a:r>
              <a:rPr lang="fr-FR" sz="4700" err="1">
                <a:solidFill>
                  <a:schemeClr val="tx2"/>
                </a:solidFill>
                <a:latin typeface="+mj-lt"/>
              </a:rPr>
              <a:t>Certificate</a:t>
            </a:r>
            <a:endParaRPr lang="fr-FR" sz="4700">
              <a:solidFill>
                <a:schemeClr val="tx2"/>
              </a:solidFill>
              <a:latin typeface="+mj-lt"/>
            </a:endParaRPr>
          </a:p>
          <a:p>
            <a:pPr lvl="1" algn="just"/>
            <a:endParaRPr lang="fr-FR" sz="4700">
              <a:solidFill>
                <a:schemeClr val="tx2"/>
              </a:solidFill>
              <a:latin typeface="+mj-lt"/>
            </a:endParaRPr>
          </a:p>
          <a:p>
            <a:pPr marL="685800" indent="-457200" algn="just">
              <a:buFont typeface="Arial" panose="020B0604020202020204" pitchFamily="34" charset="0"/>
              <a:buChar char="•"/>
            </a:pPr>
            <a:r>
              <a:rPr lang="fr-FR" sz="4700">
                <a:solidFill>
                  <a:schemeClr val="tx2"/>
                </a:solidFill>
                <a:latin typeface="+mj-lt"/>
              </a:rPr>
              <a:t>INTERFACE Project</a:t>
            </a:r>
          </a:p>
          <a:p>
            <a:pPr marL="1905061" lvl="1" indent="-457200" algn="just">
              <a:buFont typeface="Arial" panose="020B0604020202020204" pitchFamily="34" charset="0"/>
              <a:buChar char="•"/>
            </a:pPr>
            <a:r>
              <a:rPr lang="fr-FR" sz="4700" err="1">
                <a:solidFill>
                  <a:schemeClr val="tx2"/>
                </a:solidFill>
                <a:latin typeface="+mj-lt"/>
                <a:ea typeface="+mj-ea"/>
              </a:rPr>
              <a:t>Department</a:t>
            </a:r>
            <a:r>
              <a:rPr lang="fr-FR" sz="4700">
                <a:solidFill>
                  <a:schemeClr val="tx2"/>
                </a:solidFill>
                <a:latin typeface="+mj-lt"/>
                <a:ea typeface="+mj-ea"/>
              </a:rPr>
              <a:t> of Labor - TAACCCT</a:t>
            </a:r>
          </a:p>
          <a:p>
            <a:pPr marL="1905061" lvl="1" indent="-457200" algn="just">
              <a:buFont typeface="Arial" panose="020B0604020202020204" pitchFamily="34" charset="0"/>
              <a:buChar char="•"/>
            </a:pPr>
            <a:r>
              <a:rPr lang="fr-FR" sz="4700">
                <a:solidFill>
                  <a:schemeClr val="tx2"/>
                </a:solidFill>
                <a:latin typeface="+mj-lt"/>
                <a:ea typeface="+mj-ea"/>
              </a:rPr>
              <a:t>16 Wisconsin Technical </a:t>
            </a:r>
            <a:r>
              <a:rPr lang="fr-FR" sz="4700" err="1">
                <a:solidFill>
                  <a:schemeClr val="tx2"/>
                </a:solidFill>
                <a:latin typeface="+mj-lt"/>
                <a:ea typeface="+mj-ea"/>
              </a:rPr>
              <a:t>Colleges</a:t>
            </a:r>
            <a:endParaRPr lang="fr-FR" sz="4700">
              <a:solidFill>
                <a:schemeClr val="tx2"/>
              </a:solidFill>
              <a:latin typeface="+mj-lt"/>
              <a:ea typeface="+mj-ea"/>
            </a:endParaRPr>
          </a:p>
          <a:p>
            <a:pPr marL="1905061" lvl="1" indent="-457200" algn="just">
              <a:buFont typeface="Arial" panose="020B0604020202020204" pitchFamily="34" charset="0"/>
              <a:buChar char="•"/>
            </a:pPr>
            <a:r>
              <a:rPr lang="fr-FR" sz="4700">
                <a:solidFill>
                  <a:schemeClr val="tx2"/>
                </a:solidFill>
                <a:latin typeface="+mj-lt"/>
                <a:ea typeface="+mj-ea"/>
              </a:rPr>
              <a:t>4 </a:t>
            </a:r>
            <a:r>
              <a:rPr lang="fr-FR" sz="4700" err="1">
                <a:solidFill>
                  <a:schemeClr val="tx2"/>
                </a:solidFill>
                <a:latin typeface="+mj-lt"/>
                <a:ea typeface="+mj-ea"/>
              </a:rPr>
              <a:t>years</a:t>
            </a:r>
            <a:r>
              <a:rPr lang="fr-FR" sz="4700">
                <a:solidFill>
                  <a:schemeClr val="tx2"/>
                </a:solidFill>
                <a:latin typeface="+mj-lt"/>
                <a:ea typeface="+mj-ea"/>
              </a:rPr>
              <a:t>, $23.1 million </a:t>
            </a:r>
          </a:p>
          <a:p>
            <a:pPr marL="1676461" lvl="1" indent="-457200" algn="just">
              <a:buFont typeface="Arial" panose="020B0604020202020204" pitchFamily="34" charset="0"/>
              <a:buChar char="•"/>
            </a:pPr>
            <a:endParaRPr lang="fr-FR" sz="2800">
              <a:solidFill>
                <a:schemeClr val="tx2"/>
              </a:solidFill>
              <a:latin typeface="+mj-lt"/>
            </a:endParaRPr>
          </a:p>
          <a:p>
            <a:pPr algn="just">
              <a:lnSpc>
                <a:spcPct val="150000"/>
              </a:lnSpc>
            </a:pPr>
            <a:endParaRPr lang="fr-FR" sz="2800">
              <a:solidFill>
                <a:schemeClr val="tx2"/>
              </a:solidFill>
            </a:endParaRPr>
          </a:p>
        </p:txBody>
      </p:sp>
    </p:spTree>
    <p:extLst>
      <p:ext uri="{BB962C8B-B14F-4D97-AF65-F5344CB8AC3E}">
        <p14:creationId xmlns:p14="http://schemas.microsoft.com/office/powerpoint/2010/main" val="278467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9755187" y="4601416"/>
            <a:ext cx="0" cy="611216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DF686B8-C880-FF40-96DC-14FF2413C34E}" type="slidenum">
              <a:rPr lang="en-US" smtClean="0"/>
              <a:pPr/>
              <a:t>4</a:t>
            </a:fld>
            <a:endParaRPr lang="en-US"/>
          </a:p>
        </p:txBody>
      </p:sp>
      <p:sp>
        <p:nvSpPr>
          <p:cNvPr id="18"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Brenda Krueger, M.S.</a:t>
            </a:r>
          </a:p>
        </p:txBody>
      </p:sp>
      <p:sp>
        <p:nvSpPr>
          <p:cNvPr id="19" name="Subtitle 4"/>
          <p:cNvSpPr txBox="1">
            <a:spLocks/>
          </p:cNvSpPr>
          <p:nvPr/>
        </p:nvSpPr>
        <p:spPr>
          <a:xfrm>
            <a:off x="3792399" y="2084329"/>
            <a:ext cx="16777472" cy="783691"/>
          </a:xfrm>
          <a:prstGeom prst="rect">
            <a:avLst/>
          </a:prstGeom>
          <a:noFill/>
        </p:spPr>
        <p:txBody>
          <a:bodyPr vert="horz" lIns="243852" tIns="121926" rIns="243852" bIns="121926" rtlCol="0">
            <a:noAutofit/>
          </a:bodyPr>
          <a:lstStyle>
            <a:lvl1pPr marL="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1pPr>
            <a:lvl2pPr marL="4572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2pPr>
            <a:lvl3pPr marL="9144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3pPr>
            <a:lvl4pPr marL="13716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4pPr>
            <a:lvl5pPr marL="18288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a:solidFill>
                  <a:schemeClr val="tx2"/>
                </a:solidFill>
              </a:rPr>
              <a:t>Applied Research Center, University of Wisconsin Stout</a:t>
            </a:r>
          </a:p>
        </p:txBody>
      </p:sp>
      <p:sp>
        <p:nvSpPr>
          <p:cNvPr id="20" name="Rounded Rectangle 19"/>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ABOUT US</a:t>
            </a:r>
          </a:p>
        </p:txBody>
      </p:sp>
      <p:sp>
        <p:nvSpPr>
          <p:cNvPr id="12" name="Title 20">
            <a:extLst>
              <a:ext uri="{FF2B5EF4-FFF2-40B4-BE49-F238E27FC236}">
                <a16:creationId xmlns:a16="http://schemas.microsoft.com/office/drawing/2014/main" id="{E47E4479-64DC-4FD8-8B94-DAB3A127FF71}"/>
              </a:ext>
            </a:extLst>
          </p:cNvPr>
          <p:cNvSpPr txBox="1">
            <a:spLocks/>
          </p:cNvSpPr>
          <p:nvPr/>
        </p:nvSpPr>
        <p:spPr>
          <a:xfrm>
            <a:off x="10420350" y="3517422"/>
            <a:ext cx="13730288" cy="9941195"/>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685800" indent="-685800" algn="just">
              <a:buFont typeface="Arial" panose="020B0604020202020204" pitchFamily="34" charset="0"/>
              <a:buChar char="•"/>
            </a:pPr>
            <a:r>
              <a:rPr lang="fr-FR" sz="4700">
                <a:solidFill>
                  <a:schemeClr val="tx2"/>
                </a:solidFill>
                <a:latin typeface="+mj-lt"/>
              </a:rPr>
              <a:t>Education/Background</a:t>
            </a:r>
            <a:endParaRPr lang="en-US" sz="4700">
              <a:solidFill>
                <a:schemeClr val="tx2"/>
              </a:solidFill>
              <a:latin typeface="+mj-lt"/>
            </a:endParaRPr>
          </a:p>
          <a:p>
            <a:pPr marL="1676400" lvl="1" algn="just">
              <a:buFont typeface="Arial"/>
              <a:buChar char="•"/>
            </a:pPr>
            <a:r>
              <a:rPr lang="fr-FR" sz="4700">
                <a:solidFill>
                  <a:schemeClr val="tx2"/>
                </a:solidFill>
                <a:latin typeface="+mj-lt"/>
              </a:rPr>
              <a:t>MSAP at </a:t>
            </a:r>
            <a:r>
              <a:rPr lang="fr-FR" sz="4700" err="1">
                <a:solidFill>
                  <a:schemeClr val="tx2"/>
                </a:solidFill>
                <a:latin typeface="+mj-lt"/>
              </a:rPr>
              <a:t>University</a:t>
            </a:r>
            <a:r>
              <a:rPr lang="fr-FR" sz="4700">
                <a:solidFill>
                  <a:schemeClr val="tx2"/>
                </a:solidFill>
                <a:latin typeface="+mj-lt"/>
              </a:rPr>
              <a:t> of Wisconsin Stout</a:t>
            </a:r>
            <a:endParaRPr lang="en-US" sz="4700">
              <a:solidFill>
                <a:schemeClr val="tx2"/>
              </a:solidFill>
              <a:latin typeface="+mj-lt"/>
            </a:endParaRPr>
          </a:p>
          <a:p>
            <a:pPr marL="1676400" lvl="1" algn="just">
              <a:buFont typeface="Arial"/>
              <a:buChar char="•"/>
            </a:pPr>
            <a:endParaRPr lang="fr-FR" sz="1200">
              <a:solidFill>
                <a:schemeClr val="tx2"/>
              </a:solidFill>
              <a:latin typeface="+mj-lt"/>
            </a:endParaRPr>
          </a:p>
          <a:p>
            <a:pPr marL="457200" algn="just">
              <a:buFont typeface="Arial"/>
              <a:buChar char="•"/>
            </a:pPr>
            <a:r>
              <a:rPr lang="fr-FR" sz="4700" err="1">
                <a:solidFill>
                  <a:schemeClr val="tx2"/>
                </a:solidFill>
                <a:latin typeface="+mj-lt"/>
              </a:rPr>
              <a:t>Roles</a:t>
            </a:r>
            <a:endParaRPr lang="en-US" sz="4700" err="1">
              <a:solidFill>
                <a:schemeClr val="tx2"/>
              </a:solidFill>
              <a:latin typeface="+mj-lt"/>
            </a:endParaRPr>
          </a:p>
          <a:p>
            <a:pPr marL="1676400" lvl="1" algn="just">
              <a:buFont typeface="Arial"/>
              <a:buChar char="•"/>
            </a:pPr>
            <a:r>
              <a:rPr lang="fr-FR" sz="4700">
                <a:solidFill>
                  <a:schemeClr val="tx2"/>
                </a:solidFill>
                <a:latin typeface="+mj-lt"/>
              </a:rPr>
              <a:t>Project Manager, ARC</a:t>
            </a:r>
            <a:endParaRPr lang="en-US" sz="4700">
              <a:solidFill>
                <a:schemeClr val="tx2"/>
              </a:solidFill>
              <a:latin typeface="+mj-lt"/>
            </a:endParaRPr>
          </a:p>
          <a:p>
            <a:pPr marL="1676400" lvl="1" algn="just">
              <a:buFont typeface="Arial"/>
              <a:buChar char="•"/>
            </a:pPr>
            <a:r>
              <a:rPr lang="fr-FR" sz="4700" err="1">
                <a:solidFill>
                  <a:schemeClr val="tx2"/>
                </a:solidFill>
                <a:latin typeface="+mj-lt"/>
              </a:rPr>
              <a:t>Instructor</a:t>
            </a:r>
            <a:r>
              <a:rPr lang="fr-FR" sz="4700">
                <a:solidFill>
                  <a:schemeClr val="tx2"/>
                </a:solidFill>
                <a:latin typeface="+mj-lt"/>
              </a:rPr>
              <a:t>, Evaluation </a:t>
            </a:r>
            <a:r>
              <a:rPr lang="fr-FR" sz="4700" err="1">
                <a:solidFill>
                  <a:schemeClr val="tx2"/>
                </a:solidFill>
                <a:latin typeface="+mj-lt"/>
              </a:rPr>
              <a:t>Studies</a:t>
            </a:r>
            <a:r>
              <a:rPr lang="fr-FR" sz="4700">
                <a:solidFill>
                  <a:schemeClr val="tx2"/>
                </a:solidFill>
                <a:latin typeface="+mj-lt"/>
              </a:rPr>
              <a:t> </a:t>
            </a:r>
            <a:r>
              <a:rPr lang="fr-FR" sz="4700" err="1">
                <a:solidFill>
                  <a:schemeClr val="tx2"/>
                </a:solidFill>
                <a:latin typeface="+mj-lt"/>
              </a:rPr>
              <a:t>Certificate</a:t>
            </a:r>
            <a:endParaRPr lang="en-US" sz="4700" err="1">
              <a:solidFill>
                <a:schemeClr val="tx2"/>
              </a:solidFill>
              <a:latin typeface="+mj-lt"/>
            </a:endParaRPr>
          </a:p>
          <a:p>
            <a:pPr marL="1676400" lvl="1" algn="just">
              <a:buFont typeface="Arial"/>
              <a:buChar char="•"/>
            </a:pPr>
            <a:endParaRPr lang="fr-FR" sz="1200">
              <a:solidFill>
                <a:schemeClr val="tx2"/>
              </a:solidFill>
              <a:latin typeface="+mj-lt"/>
            </a:endParaRPr>
          </a:p>
          <a:p>
            <a:pPr marL="914400" indent="-457200" algn="just">
              <a:buFont typeface="Arial"/>
              <a:buChar char="•"/>
            </a:pPr>
            <a:r>
              <a:rPr lang="fr-FR" sz="4700" err="1">
                <a:solidFill>
                  <a:schemeClr val="tx2"/>
                </a:solidFill>
                <a:latin typeface="+mj-lt"/>
              </a:rPr>
              <a:t>Projects</a:t>
            </a:r>
          </a:p>
          <a:p>
            <a:pPr marL="1676400" lvl="1" algn="just">
              <a:buFont typeface="Arial"/>
              <a:buChar char="•"/>
            </a:pPr>
            <a:r>
              <a:rPr lang="fr-FR" sz="4700">
                <a:solidFill>
                  <a:schemeClr val="tx2"/>
                </a:solidFill>
                <a:latin typeface="+mj-lt"/>
              </a:rPr>
              <a:t>INTERFACE Project</a:t>
            </a:r>
          </a:p>
          <a:p>
            <a:pPr marL="1676400" lvl="1" algn="just">
              <a:buFont typeface="Arial"/>
              <a:buChar char="•"/>
            </a:pPr>
            <a:r>
              <a:rPr lang="fr-FR" sz="4700">
                <a:solidFill>
                  <a:schemeClr val="tx2"/>
                </a:solidFill>
                <a:latin typeface="+mj-lt"/>
              </a:rPr>
              <a:t>AIM Project</a:t>
            </a:r>
          </a:p>
          <a:p>
            <a:pPr marL="1676400" lvl="1" algn="just">
              <a:buFont typeface="Arial"/>
              <a:buChar char="•"/>
            </a:pPr>
            <a:r>
              <a:rPr lang="fr-FR" sz="4700">
                <a:solidFill>
                  <a:schemeClr val="tx2"/>
                </a:solidFill>
                <a:latin typeface="+mj-lt"/>
              </a:rPr>
              <a:t>UVU Project</a:t>
            </a:r>
          </a:p>
          <a:p>
            <a:pPr marL="457200" algn="just">
              <a:buFont typeface="Arial"/>
              <a:buChar char="•"/>
            </a:pPr>
            <a:endParaRPr lang="fr-FR" sz="4700">
              <a:solidFill>
                <a:schemeClr val="tx2"/>
              </a:solidFill>
              <a:latin typeface="+mj-lt"/>
            </a:endParaRPr>
          </a:p>
          <a:p>
            <a:pPr marL="1676400" lvl="1" algn="just">
              <a:buFont typeface="Arial"/>
              <a:buChar char="•"/>
            </a:pPr>
            <a:endParaRPr lang="fr-FR" sz="4700">
              <a:solidFill>
                <a:schemeClr val="tx2"/>
              </a:solidFill>
              <a:latin typeface="Calibri"/>
            </a:endParaRPr>
          </a:p>
          <a:p>
            <a:pPr marL="457200" indent="-457200" algn="just">
              <a:buFont typeface="Arial" panose="020B0604020202020204" pitchFamily="34" charset="0"/>
              <a:buChar char="•"/>
            </a:pPr>
            <a:endParaRPr lang="fr-FR" sz="4700">
              <a:solidFill>
                <a:schemeClr val="tx2"/>
              </a:solidFill>
              <a:latin typeface="Calibri"/>
            </a:endParaRPr>
          </a:p>
          <a:p>
            <a:pPr algn="just">
              <a:lnSpc>
                <a:spcPct val="150000"/>
              </a:lnSpc>
            </a:pPr>
            <a:endParaRPr lang="fr-FR" sz="2800">
              <a:solidFill>
                <a:schemeClr val="tx2"/>
              </a:solidFill>
            </a:endParaRPr>
          </a:p>
        </p:txBody>
      </p:sp>
      <p:pic>
        <p:nvPicPr>
          <p:cNvPr id="4" name="Picture 3">
            <a:extLst>
              <a:ext uri="{FF2B5EF4-FFF2-40B4-BE49-F238E27FC236}">
                <a16:creationId xmlns:a16="http://schemas.microsoft.com/office/drawing/2014/main" id="{5B46EBC2-17CD-4E38-B0DF-D1C8521FB067}"/>
              </a:ext>
            </a:extLst>
          </p:cNvPr>
          <p:cNvPicPr>
            <a:picLocks noChangeAspect="1"/>
          </p:cNvPicPr>
          <p:nvPr/>
        </p:nvPicPr>
        <p:blipFill>
          <a:blip r:embed="rId2"/>
          <a:stretch>
            <a:fillRect/>
          </a:stretch>
        </p:blipFill>
        <p:spPr>
          <a:xfrm>
            <a:off x="1449387" y="3851787"/>
            <a:ext cx="7391400" cy="7391400"/>
          </a:xfrm>
          <a:prstGeom prst="rect">
            <a:avLst/>
          </a:prstGeom>
        </p:spPr>
      </p:pic>
    </p:spTree>
    <p:extLst>
      <p:ext uri="{BB962C8B-B14F-4D97-AF65-F5344CB8AC3E}">
        <p14:creationId xmlns:p14="http://schemas.microsoft.com/office/powerpoint/2010/main" val="98227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What is a Stakeholder?</a:t>
            </a:r>
          </a:p>
        </p:txBody>
      </p:sp>
      <p:sp>
        <p:nvSpPr>
          <p:cNvPr id="25" name="Rounded Rectangle 24"/>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Internal vs. External</a:t>
            </a:r>
          </a:p>
        </p:txBody>
      </p:sp>
      <p:sp>
        <p:nvSpPr>
          <p:cNvPr id="2" name="Slide Number Placeholder 1"/>
          <p:cNvSpPr>
            <a:spLocks noGrp="1"/>
          </p:cNvSpPr>
          <p:nvPr>
            <p:ph type="sldNum" sz="quarter" idx="12"/>
          </p:nvPr>
        </p:nvSpPr>
        <p:spPr/>
        <p:txBody>
          <a:bodyPr/>
          <a:lstStyle/>
          <a:p>
            <a:fld id="{9DF686B8-C880-FF40-96DC-14FF2413C34E}" type="slidenum">
              <a:rPr lang="en-US" smtClean="0"/>
              <a:pPr/>
              <a:t>5</a:t>
            </a:fld>
            <a:endParaRPr lang="en-US"/>
          </a:p>
        </p:txBody>
      </p:sp>
      <p:grpSp>
        <p:nvGrpSpPr>
          <p:cNvPr id="12" name="Group 11">
            <a:extLst>
              <a:ext uri="{FF2B5EF4-FFF2-40B4-BE49-F238E27FC236}">
                <a16:creationId xmlns:a16="http://schemas.microsoft.com/office/drawing/2014/main" id="{DA9D0619-B16C-4FFE-ABF6-053FB7EA9D33}"/>
              </a:ext>
            </a:extLst>
          </p:cNvPr>
          <p:cNvGrpSpPr/>
          <p:nvPr/>
        </p:nvGrpSpPr>
        <p:grpSpPr>
          <a:xfrm>
            <a:off x="9777273" y="2679658"/>
            <a:ext cx="11609389" cy="9323980"/>
            <a:chOff x="1116808" y="0"/>
            <a:chExt cx="5535611" cy="6970712"/>
          </a:xfrm>
        </p:grpSpPr>
        <p:sp>
          <p:nvSpPr>
            <p:cNvPr id="13" name="Rectangle: Rounded Corners 12">
              <a:extLst>
                <a:ext uri="{FF2B5EF4-FFF2-40B4-BE49-F238E27FC236}">
                  <a16:creationId xmlns:a16="http://schemas.microsoft.com/office/drawing/2014/main" id="{B4B5C23B-126F-4022-8FF8-0245388C9BB3}"/>
                </a:ext>
              </a:extLst>
            </p:cNvPr>
            <p:cNvSpPr/>
            <p:nvPr/>
          </p:nvSpPr>
          <p:spPr>
            <a:xfrm>
              <a:off x="1116808" y="0"/>
              <a:ext cx="5535611" cy="6970712"/>
            </a:xfrm>
            <a:prstGeom prst="roundRect">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F0BA7A79-47E1-4D0E-96C0-C97070E70F3C}"/>
                </a:ext>
              </a:extLst>
            </p:cNvPr>
            <p:cNvSpPr txBox="1"/>
            <p:nvPr/>
          </p:nvSpPr>
          <p:spPr>
            <a:xfrm>
              <a:off x="3935460" y="270226"/>
              <a:ext cx="2248351" cy="6430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latin typeface="Source Sans Pro ExtraLight"/>
                </a:rPr>
                <a:t>Community</a:t>
              </a:r>
            </a:p>
            <a:p>
              <a:pPr marL="0" lvl="0" indent="0" algn="ctr" defTabSz="1778000">
                <a:lnSpc>
                  <a:spcPct val="90000"/>
                </a:lnSpc>
                <a:spcBef>
                  <a:spcPct val="0"/>
                </a:spcBef>
                <a:spcAft>
                  <a:spcPct val="35000"/>
                </a:spcAft>
                <a:buNone/>
              </a:pPr>
              <a:endParaRPr lang="en-US" sz="4000" kern="1200">
                <a:solidFill>
                  <a:schemeClr val="bg1"/>
                </a:solidFill>
                <a:latin typeface="Source Sans Pro ExtraLight"/>
              </a:endParaRPr>
            </a:p>
            <a:p>
              <a:pPr marL="0" lvl="0" indent="0" algn="ctr" defTabSz="1778000">
                <a:lnSpc>
                  <a:spcPct val="90000"/>
                </a:lnSpc>
                <a:spcBef>
                  <a:spcPct val="0"/>
                </a:spcBef>
                <a:spcAft>
                  <a:spcPct val="35000"/>
                </a:spcAft>
                <a:buNone/>
              </a:pPr>
              <a:r>
                <a:rPr lang="en-US" sz="4000">
                  <a:solidFill>
                    <a:schemeClr val="bg1"/>
                  </a:solidFill>
                  <a:latin typeface="Source Sans Pro ExtraLight"/>
                </a:rPr>
                <a:t>Government</a:t>
              </a: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r>
                <a:rPr lang="en-US" sz="4000" kern="1200">
                  <a:solidFill>
                    <a:schemeClr val="bg1"/>
                  </a:solidFill>
                  <a:latin typeface="Source Sans Pro ExtraLight"/>
                </a:rPr>
                <a:t>Funders</a:t>
              </a:r>
            </a:p>
            <a:p>
              <a:pPr marL="0" lvl="0" indent="0" algn="ctr" defTabSz="1778000">
                <a:lnSpc>
                  <a:spcPct val="90000"/>
                </a:lnSpc>
                <a:spcBef>
                  <a:spcPct val="0"/>
                </a:spcBef>
                <a:spcAft>
                  <a:spcPct val="35000"/>
                </a:spcAft>
                <a:buNone/>
              </a:pPr>
              <a:endParaRPr lang="en-US" sz="4000" kern="1200">
                <a:solidFill>
                  <a:schemeClr val="bg1"/>
                </a:solidFill>
                <a:latin typeface="Source Sans Pro ExtraLight"/>
              </a:endParaRPr>
            </a:p>
            <a:p>
              <a:pPr marL="0" lvl="0" indent="0" algn="ctr" defTabSz="1778000">
                <a:lnSpc>
                  <a:spcPct val="90000"/>
                </a:lnSpc>
                <a:spcBef>
                  <a:spcPct val="0"/>
                </a:spcBef>
                <a:spcAft>
                  <a:spcPct val="35000"/>
                </a:spcAft>
                <a:buNone/>
              </a:pPr>
              <a:r>
                <a:rPr lang="en-US" sz="4000">
                  <a:solidFill>
                    <a:schemeClr val="bg1"/>
                  </a:solidFill>
                  <a:latin typeface="Source Sans Pro ExtraLight"/>
                </a:rPr>
                <a:t>Shareholders</a:t>
              </a:r>
              <a:endParaRPr lang="en-US" sz="4000" kern="1200">
                <a:solidFill>
                  <a:schemeClr val="bg1"/>
                </a:solidFill>
              </a:endParaRPr>
            </a:p>
          </p:txBody>
        </p:sp>
      </p:grpSp>
      <p:grpSp>
        <p:nvGrpSpPr>
          <p:cNvPr id="15" name="Group 14">
            <a:extLst>
              <a:ext uri="{FF2B5EF4-FFF2-40B4-BE49-F238E27FC236}">
                <a16:creationId xmlns:a16="http://schemas.microsoft.com/office/drawing/2014/main" id="{E8339D1D-71DB-4715-B6F6-82D0DE614531}"/>
              </a:ext>
            </a:extLst>
          </p:cNvPr>
          <p:cNvGrpSpPr/>
          <p:nvPr/>
        </p:nvGrpSpPr>
        <p:grpSpPr>
          <a:xfrm>
            <a:off x="9188464" y="5106681"/>
            <a:ext cx="6102335" cy="4580339"/>
            <a:chOff x="1116808" y="0"/>
            <a:chExt cx="5535611" cy="6970712"/>
          </a:xfrm>
          <a:solidFill>
            <a:schemeClr val="bg1"/>
          </a:solidFill>
        </p:grpSpPr>
        <p:sp>
          <p:nvSpPr>
            <p:cNvPr id="16" name="Rectangle: Rounded Corners 15">
              <a:extLst>
                <a:ext uri="{FF2B5EF4-FFF2-40B4-BE49-F238E27FC236}">
                  <a16:creationId xmlns:a16="http://schemas.microsoft.com/office/drawing/2014/main" id="{A6C156D3-E763-4AD6-85CB-957477942B52}"/>
                </a:ext>
              </a:extLst>
            </p:cNvPr>
            <p:cNvSpPr/>
            <p:nvPr/>
          </p:nvSpPr>
          <p:spPr>
            <a:xfrm>
              <a:off x="1116808" y="0"/>
              <a:ext cx="5535611" cy="6970712"/>
            </a:xfrm>
            <a:prstGeom prst="roundRect">
              <a:avLst/>
            </a:prstGeom>
            <a:gr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B94AF386-1022-4AE9-8ADC-FEE07DE902CE}"/>
                </a:ext>
              </a:extLst>
            </p:cNvPr>
            <p:cNvSpPr txBox="1"/>
            <p:nvPr/>
          </p:nvSpPr>
          <p:spPr>
            <a:xfrm>
              <a:off x="1387034" y="270226"/>
              <a:ext cx="4995159" cy="6430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a:solidFill>
                  <a:schemeClr val="tx1"/>
                </a:solidFill>
                <a:latin typeface="Source Sans Pro ExtraLight"/>
              </a:endParaRPr>
            </a:p>
            <a:p>
              <a:pPr marL="0" lvl="0" indent="0" algn="ctr" defTabSz="1778000">
                <a:lnSpc>
                  <a:spcPct val="90000"/>
                </a:lnSpc>
                <a:spcBef>
                  <a:spcPct val="0"/>
                </a:spcBef>
                <a:spcAft>
                  <a:spcPct val="35000"/>
                </a:spcAft>
                <a:buNone/>
              </a:pPr>
              <a:r>
                <a:rPr lang="en-US" sz="4000" b="1" kern="1200">
                  <a:solidFill>
                    <a:schemeClr val="tx1"/>
                  </a:solidFill>
                  <a:latin typeface="Source Sans Pro ExtraLight"/>
                </a:rPr>
                <a:t>Project</a:t>
              </a:r>
              <a:r>
                <a:rPr lang="en-US" sz="4000" b="1">
                  <a:solidFill>
                    <a:schemeClr val="tx1"/>
                  </a:solidFill>
                  <a:latin typeface="Source Sans Pro ExtraLight"/>
                </a:rPr>
                <a:t> </a:t>
              </a:r>
            </a:p>
            <a:p>
              <a:pPr marL="0" lvl="0" indent="0" algn="ctr" defTabSz="1778000">
                <a:lnSpc>
                  <a:spcPct val="90000"/>
                </a:lnSpc>
                <a:spcBef>
                  <a:spcPct val="0"/>
                </a:spcBef>
                <a:spcAft>
                  <a:spcPct val="35000"/>
                </a:spcAft>
                <a:buNone/>
              </a:pPr>
              <a:r>
                <a:rPr lang="en-US" sz="4000" b="1">
                  <a:solidFill>
                    <a:schemeClr val="bg1"/>
                  </a:solidFill>
                  <a:latin typeface="Source Sans Pro ExtraLight"/>
                </a:rPr>
                <a:t>Owner</a:t>
              </a:r>
              <a:endParaRPr lang="en-US" sz="4000" b="1" kern="1200">
                <a:solidFill>
                  <a:schemeClr val="bg1"/>
                </a:solidFill>
              </a:endParaRPr>
            </a:p>
          </p:txBody>
        </p:sp>
      </p:grpSp>
      <p:sp>
        <p:nvSpPr>
          <p:cNvPr id="20" name="Rectangle: Rounded Corners 4">
            <a:extLst>
              <a:ext uri="{FF2B5EF4-FFF2-40B4-BE49-F238E27FC236}">
                <a16:creationId xmlns:a16="http://schemas.microsoft.com/office/drawing/2014/main" id="{28A843E4-2C4D-443F-947A-68979DD0FB03}"/>
              </a:ext>
            </a:extLst>
          </p:cNvPr>
          <p:cNvSpPr txBox="1"/>
          <p:nvPr/>
        </p:nvSpPr>
        <p:spPr>
          <a:xfrm>
            <a:off x="10627573" y="2906913"/>
            <a:ext cx="9864616" cy="53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solidFill>
                  <a:schemeClr val="bg1"/>
                </a:solidFill>
                <a:latin typeface="Source Sans Pro ExtraLight"/>
              </a:rPr>
              <a:t>Secondary Stakeholders</a:t>
            </a:r>
            <a:endParaRPr lang="en-US" sz="4000" b="1" kern="1200">
              <a:solidFill>
                <a:schemeClr val="bg1"/>
              </a:solidFill>
            </a:endParaRPr>
          </a:p>
        </p:txBody>
      </p:sp>
      <p:sp>
        <p:nvSpPr>
          <p:cNvPr id="21" name="Rectangle: Rounded Corners 4">
            <a:extLst>
              <a:ext uri="{FF2B5EF4-FFF2-40B4-BE49-F238E27FC236}">
                <a16:creationId xmlns:a16="http://schemas.microsoft.com/office/drawing/2014/main" id="{7FC3EEAB-5AFE-4812-A9A6-B741233A9886}"/>
              </a:ext>
            </a:extLst>
          </p:cNvPr>
          <p:cNvSpPr txBox="1"/>
          <p:nvPr/>
        </p:nvSpPr>
        <p:spPr>
          <a:xfrm>
            <a:off x="8999190" y="3948372"/>
            <a:ext cx="9864616" cy="53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latin typeface="Source Sans Pro ExtraLight"/>
              </a:rPr>
              <a:t>Suppliers</a:t>
            </a:r>
            <a:endParaRPr lang="en-US" sz="4000" kern="1200">
              <a:solidFill>
                <a:schemeClr val="bg1"/>
              </a:solidFill>
            </a:endParaRPr>
          </a:p>
        </p:txBody>
      </p:sp>
      <p:sp>
        <p:nvSpPr>
          <p:cNvPr id="22" name="Rectangle: Rounded Corners 4">
            <a:extLst>
              <a:ext uri="{FF2B5EF4-FFF2-40B4-BE49-F238E27FC236}">
                <a16:creationId xmlns:a16="http://schemas.microsoft.com/office/drawing/2014/main" id="{7919EC74-F379-4693-9020-24B32901FF78}"/>
              </a:ext>
            </a:extLst>
          </p:cNvPr>
          <p:cNvSpPr txBox="1"/>
          <p:nvPr/>
        </p:nvSpPr>
        <p:spPr>
          <a:xfrm>
            <a:off x="9083170" y="10313909"/>
            <a:ext cx="9864616" cy="53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latin typeface="Source Sans Pro ExtraLight"/>
              </a:rPr>
              <a:t>Society in General</a:t>
            </a:r>
            <a:endParaRPr lang="en-US" sz="4000" kern="1200">
              <a:solidFill>
                <a:schemeClr val="bg1"/>
              </a:solidFill>
            </a:endParaRPr>
          </a:p>
        </p:txBody>
      </p:sp>
      <p:grpSp>
        <p:nvGrpSpPr>
          <p:cNvPr id="9" name="Group 8">
            <a:extLst>
              <a:ext uri="{FF2B5EF4-FFF2-40B4-BE49-F238E27FC236}">
                <a16:creationId xmlns:a16="http://schemas.microsoft.com/office/drawing/2014/main" id="{85D226ED-6D17-4651-B337-580A7C8105EE}"/>
              </a:ext>
            </a:extLst>
          </p:cNvPr>
          <p:cNvGrpSpPr/>
          <p:nvPr/>
        </p:nvGrpSpPr>
        <p:grpSpPr>
          <a:xfrm>
            <a:off x="3923079" y="2734861"/>
            <a:ext cx="5535611" cy="9323980"/>
            <a:chOff x="1116808" y="0"/>
            <a:chExt cx="5535611" cy="6970712"/>
          </a:xfrm>
        </p:grpSpPr>
        <p:sp>
          <p:nvSpPr>
            <p:cNvPr id="10" name="Rectangle: Rounded Corners 9">
              <a:extLst>
                <a:ext uri="{FF2B5EF4-FFF2-40B4-BE49-F238E27FC236}">
                  <a16:creationId xmlns:a16="http://schemas.microsoft.com/office/drawing/2014/main" id="{0E60933B-1D5F-464B-9BD3-49E7C267807F}"/>
                </a:ext>
              </a:extLst>
            </p:cNvPr>
            <p:cNvSpPr/>
            <p:nvPr/>
          </p:nvSpPr>
          <p:spPr>
            <a:xfrm>
              <a:off x="1116808" y="0"/>
              <a:ext cx="5535611" cy="6970712"/>
            </a:xfrm>
            <a:prstGeom prst="roundRect">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D0282C9D-EA2F-41DA-928F-65D9E1D27E3D}"/>
                </a:ext>
              </a:extLst>
            </p:cNvPr>
            <p:cNvSpPr txBox="1"/>
            <p:nvPr/>
          </p:nvSpPr>
          <p:spPr>
            <a:xfrm>
              <a:off x="1151152" y="499182"/>
              <a:ext cx="4995159" cy="6430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0" kern="1200">
                <a:solidFill>
                  <a:schemeClr val="bg1"/>
                </a:solidFill>
                <a:latin typeface="Source Sans Pro ExtraLight"/>
                <a:cs typeface="Source Sans Pro ExtraLight"/>
              </a:endParaRPr>
            </a:p>
            <a:p>
              <a:pPr marL="0" lvl="0" indent="0" algn="ctr" defTabSz="1778000">
                <a:lnSpc>
                  <a:spcPct val="90000"/>
                </a:lnSpc>
                <a:spcBef>
                  <a:spcPct val="0"/>
                </a:spcBef>
                <a:spcAft>
                  <a:spcPct val="35000"/>
                </a:spcAft>
                <a:buNone/>
              </a:pPr>
              <a:endParaRPr lang="en-US" sz="4000" b="0" kern="1200">
                <a:solidFill>
                  <a:schemeClr val="bg1"/>
                </a:solidFill>
                <a:latin typeface="Source Sans Pro ExtraLight"/>
                <a:cs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cs typeface="Source Sans Pro ExtraLight"/>
              </a:endParaRPr>
            </a:p>
            <a:p>
              <a:pPr marL="0" lvl="0" indent="0" algn="ctr" defTabSz="1778000">
                <a:lnSpc>
                  <a:spcPct val="90000"/>
                </a:lnSpc>
                <a:spcBef>
                  <a:spcPct val="0"/>
                </a:spcBef>
                <a:spcAft>
                  <a:spcPct val="35000"/>
                </a:spcAft>
                <a:buNone/>
              </a:pPr>
              <a:r>
                <a:rPr lang="en-US" sz="4000" b="1" kern="1200">
                  <a:solidFill>
                    <a:schemeClr val="bg1"/>
                  </a:solidFill>
                  <a:latin typeface="Source Sans Pro ExtraLight"/>
                  <a:cs typeface="Source Sans Pro ExtraLight"/>
                </a:rPr>
                <a:t>Primary Stakeholders</a:t>
              </a: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lvl="0" algn="ctr" defTabSz="1778000">
                <a:lnSpc>
                  <a:spcPct val="90000"/>
                </a:lnSpc>
                <a:spcBef>
                  <a:spcPct val="0"/>
                </a:spcBef>
                <a:spcAft>
                  <a:spcPct val="35000"/>
                </a:spcAft>
              </a:pPr>
              <a:r>
                <a:rPr lang="en-US" sz="4000">
                  <a:solidFill>
                    <a:schemeClr val="bg1"/>
                  </a:solidFill>
                  <a:latin typeface="Source Sans Pro ExtraLight"/>
                </a:rPr>
                <a:t>Participants</a:t>
              </a:r>
            </a:p>
            <a:p>
              <a:pPr lvl="0" algn="ctr" defTabSz="1778000">
                <a:lnSpc>
                  <a:spcPct val="90000"/>
                </a:lnSpc>
                <a:spcBef>
                  <a:spcPct val="0"/>
                </a:spcBef>
                <a:spcAft>
                  <a:spcPct val="35000"/>
                </a:spcAft>
              </a:pPr>
              <a:endParaRPr lang="en-US" sz="4000">
                <a:solidFill>
                  <a:schemeClr val="bg1"/>
                </a:solidFill>
                <a:latin typeface="Source Sans Pro ExtraLight"/>
              </a:endParaRPr>
            </a:p>
            <a:p>
              <a:pPr lvl="0" algn="ctr" defTabSz="1778000">
                <a:lnSpc>
                  <a:spcPct val="90000"/>
                </a:lnSpc>
                <a:spcBef>
                  <a:spcPct val="0"/>
                </a:spcBef>
                <a:spcAft>
                  <a:spcPct val="35000"/>
                </a:spcAft>
              </a:pPr>
              <a:r>
                <a:rPr lang="en-US" sz="4000">
                  <a:solidFill>
                    <a:schemeClr val="bg1"/>
                  </a:solidFill>
                  <a:latin typeface="Source Sans Pro ExtraLight"/>
                </a:rPr>
                <a:t>Project Leadership </a:t>
              </a:r>
            </a:p>
            <a:p>
              <a:pPr lvl="0" algn="ctr" defTabSz="1778000">
                <a:lnSpc>
                  <a:spcPct val="90000"/>
                </a:lnSpc>
                <a:spcBef>
                  <a:spcPct val="0"/>
                </a:spcBef>
                <a:spcAft>
                  <a:spcPct val="35000"/>
                </a:spcAft>
              </a:pPr>
              <a:endParaRPr lang="en-US" sz="4000">
                <a:solidFill>
                  <a:schemeClr val="bg1"/>
                </a:solidFill>
                <a:latin typeface="Source Sans Pro ExtraLight"/>
              </a:endParaRPr>
            </a:p>
            <a:p>
              <a:pPr lvl="0" algn="ctr" defTabSz="1778000">
                <a:lnSpc>
                  <a:spcPct val="90000"/>
                </a:lnSpc>
                <a:spcBef>
                  <a:spcPct val="0"/>
                </a:spcBef>
                <a:spcAft>
                  <a:spcPct val="35000"/>
                </a:spcAft>
              </a:pPr>
              <a:r>
                <a:rPr lang="en-US" sz="4000">
                  <a:solidFill>
                    <a:schemeClr val="bg1"/>
                  </a:solidFill>
                  <a:latin typeface="Source Sans Pro ExtraLight"/>
                </a:rPr>
                <a:t>Principal Investigator</a:t>
              </a:r>
              <a:endParaRPr lang="en-US" sz="4000">
                <a:solidFill>
                  <a:schemeClr val="bg1"/>
                </a:solidFill>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a:p>
              <a:pPr marL="0" lvl="0" indent="0" algn="ctr" defTabSz="1778000">
                <a:lnSpc>
                  <a:spcPct val="90000"/>
                </a:lnSpc>
                <a:spcBef>
                  <a:spcPct val="0"/>
                </a:spcBef>
                <a:spcAft>
                  <a:spcPct val="35000"/>
                </a:spcAft>
                <a:buNone/>
              </a:pPr>
              <a:endParaRPr lang="en-US" sz="4000">
                <a:solidFill>
                  <a:schemeClr val="bg1"/>
                </a:solidFill>
                <a:latin typeface="Source Sans Pro ExtraLight"/>
              </a:endParaRPr>
            </a:p>
          </p:txBody>
        </p:sp>
      </p:grpSp>
    </p:spTree>
    <p:extLst>
      <p:ext uri="{BB962C8B-B14F-4D97-AF65-F5344CB8AC3E}">
        <p14:creationId xmlns:p14="http://schemas.microsoft.com/office/powerpoint/2010/main" val="43581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468" y="4741336"/>
            <a:ext cx="11364952" cy="348074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172420" y="4748858"/>
            <a:ext cx="11364952" cy="34807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07468" y="8222078"/>
            <a:ext cx="11364952" cy="34807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2172420" y="8222078"/>
            <a:ext cx="11364952" cy="348074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788859" y="4738987"/>
            <a:ext cx="6964741" cy="6963835"/>
          </a:xfrm>
          <a:prstGeom prst="ellipse">
            <a:avLst/>
          </a:prstGeom>
          <a:solidFill>
            <a:schemeClr val="accent2">
              <a:alpha val="38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40" name="Title 20"/>
          <p:cNvSpPr txBox="1">
            <a:spLocks/>
          </p:cNvSpPr>
          <p:nvPr/>
        </p:nvSpPr>
        <p:spPr>
          <a:xfrm>
            <a:off x="1210728" y="6025940"/>
            <a:ext cx="7555762" cy="7659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a:solidFill>
                  <a:schemeClr val="bg1"/>
                </a:solidFill>
                <a:latin typeface="Source Sans Pro"/>
                <a:cs typeface="Source Sans Pro"/>
              </a:rPr>
              <a:t>Methods Branch</a:t>
            </a:r>
            <a:endParaRPr lang="en-US">
              <a:solidFill>
                <a:schemeClr val="bg1"/>
              </a:solidFill>
              <a:latin typeface="Source Sans Pro"/>
              <a:cs typeface="Source Sans Pro"/>
            </a:endParaRPr>
          </a:p>
        </p:txBody>
      </p:sp>
      <p:sp>
        <p:nvSpPr>
          <p:cNvPr id="41" name="Title 20"/>
          <p:cNvSpPr txBox="1">
            <a:spLocks/>
          </p:cNvSpPr>
          <p:nvPr/>
        </p:nvSpPr>
        <p:spPr>
          <a:xfrm>
            <a:off x="1210728" y="9563127"/>
            <a:ext cx="7555762" cy="7659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a:solidFill>
                  <a:schemeClr val="bg1"/>
                </a:solidFill>
                <a:latin typeface="Source Sans Pro"/>
                <a:cs typeface="Source Sans Pro"/>
              </a:rPr>
              <a:t>Use Branch</a:t>
            </a:r>
            <a:endParaRPr lang="en-US">
              <a:solidFill>
                <a:schemeClr val="bg1"/>
              </a:solidFill>
              <a:latin typeface="Source Sans Pro"/>
              <a:cs typeface="Source Sans Pro"/>
            </a:endParaRPr>
          </a:p>
        </p:txBody>
      </p:sp>
      <p:sp>
        <p:nvSpPr>
          <p:cNvPr id="42" name="Title 20"/>
          <p:cNvSpPr txBox="1">
            <a:spLocks/>
          </p:cNvSpPr>
          <p:nvPr/>
        </p:nvSpPr>
        <p:spPr>
          <a:xfrm>
            <a:off x="15494999" y="6025940"/>
            <a:ext cx="7555762" cy="7659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a:solidFill>
                  <a:schemeClr val="bg1"/>
                </a:solidFill>
                <a:latin typeface="Source Sans Pro"/>
                <a:cs typeface="Source Sans Pro"/>
              </a:rPr>
              <a:t>Values Branch</a:t>
            </a:r>
            <a:endParaRPr lang="en-US">
              <a:solidFill>
                <a:schemeClr val="bg1"/>
              </a:solidFill>
              <a:latin typeface="Source Sans Pro"/>
              <a:cs typeface="Source Sans Pro"/>
            </a:endParaRPr>
          </a:p>
        </p:txBody>
      </p:sp>
      <p:sp>
        <p:nvSpPr>
          <p:cNvPr id="43" name="Title 20"/>
          <p:cNvSpPr txBox="1">
            <a:spLocks/>
          </p:cNvSpPr>
          <p:nvPr/>
        </p:nvSpPr>
        <p:spPr>
          <a:xfrm>
            <a:off x="15494999" y="9563127"/>
            <a:ext cx="7555762" cy="765991"/>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a:solidFill>
                  <a:schemeClr val="bg1"/>
                </a:solidFill>
                <a:latin typeface="Source Sans Pro"/>
                <a:cs typeface="Source Sans Pro"/>
              </a:rPr>
              <a:t>Social Justice</a:t>
            </a:r>
            <a:endParaRPr lang="en-US">
              <a:solidFill>
                <a:schemeClr val="bg1"/>
              </a:solidFill>
              <a:latin typeface="Source Sans Pro"/>
              <a:cs typeface="Source Sans Pro"/>
            </a:endParaRPr>
          </a:p>
        </p:txBody>
      </p:sp>
      <p:cxnSp>
        <p:nvCxnSpPr>
          <p:cNvPr id="4" name="Straight Connector 3"/>
          <p:cNvCxnSpPr>
            <a:stCxn id="7" idx="4"/>
            <a:endCxn id="7" idx="0"/>
          </p:cNvCxnSpPr>
          <p:nvPr/>
        </p:nvCxnSpPr>
        <p:spPr>
          <a:xfrm flipV="1">
            <a:off x="12271230" y="4738987"/>
            <a:ext cx="0" cy="696383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691222" y="8222078"/>
            <a:ext cx="6964741" cy="1"/>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9DF686B8-C880-FF40-96DC-14FF2413C34E}" type="slidenum">
              <a:rPr lang="en-US" smtClean="0"/>
              <a:pPr/>
              <a:t>6</a:t>
            </a:fld>
            <a:endParaRPr lang="en-US"/>
          </a:p>
        </p:txBody>
      </p:sp>
      <p:sp>
        <p:nvSpPr>
          <p:cNvPr id="85"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Theorist’s View of Stakeholders</a:t>
            </a:r>
          </a:p>
        </p:txBody>
      </p:sp>
      <p:sp>
        <p:nvSpPr>
          <p:cNvPr id="86" name="Subtitle 4"/>
          <p:cNvSpPr txBox="1">
            <a:spLocks/>
          </p:cNvSpPr>
          <p:nvPr/>
        </p:nvSpPr>
        <p:spPr>
          <a:xfrm>
            <a:off x="3792399" y="2084329"/>
            <a:ext cx="16777472" cy="783691"/>
          </a:xfrm>
          <a:prstGeom prst="rect">
            <a:avLst/>
          </a:prstGeom>
          <a:noFill/>
        </p:spPr>
        <p:txBody>
          <a:bodyPr vert="horz" lIns="243852" tIns="121926" rIns="243852" bIns="121926" rtlCol="0">
            <a:noAutofit/>
          </a:bodyPr>
          <a:lstStyle>
            <a:lvl1pPr marL="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1pPr>
            <a:lvl2pPr marL="4572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2pPr>
            <a:lvl3pPr marL="9144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3pPr>
            <a:lvl4pPr marL="13716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4pPr>
            <a:lvl5pPr marL="18288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a:solidFill>
                  <a:schemeClr val="tx2"/>
                </a:solidFill>
              </a:rPr>
              <a:t>Put your great subtitle here!</a:t>
            </a:r>
          </a:p>
        </p:txBody>
      </p:sp>
      <p:sp>
        <p:nvSpPr>
          <p:cNvPr id="87" name="Rounded Rectangle 86"/>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Theory</a:t>
            </a:r>
          </a:p>
        </p:txBody>
      </p:sp>
      <p:pic>
        <p:nvPicPr>
          <p:cNvPr id="3" name="Picture 2">
            <a:extLst>
              <a:ext uri="{FF2B5EF4-FFF2-40B4-BE49-F238E27FC236}">
                <a16:creationId xmlns:a16="http://schemas.microsoft.com/office/drawing/2014/main" id="{C319F322-10E7-4DF8-8DB9-FE0E0646585B}"/>
              </a:ext>
            </a:extLst>
          </p:cNvPr>
          <p:cNvPicPr>
            <a:picLocks noChangeAspect="1"/>
          </p:cNvPicPr>
          <p:nvPr/>
        </p:nvPicPr>
        <p:blipFill>
          <a:blip r:embed="rId3"/>
          <a:stretch>
            <a:fillRect/>
          </a:stretch>
        </p:blipFill>
        <p:spPr>
          <a:xfrm>
            <a:off x="9797294" y="5964845"/>
            <a:ext cx="2004851" cy="2004851"/>
          </a:xfrm>
          <a:prstGeom prst="rect">
            <a:avLst/>
          </a:prstGeom>
        </p:spPr>
      </p:pic>
      <p:sp>
        <p:nvSpPr>
          <p:cNvPr id="37" name="Freeform 65">
            <a:extLst>
              <a:ext uri="{FF2B5EF4-FFF2-40B4-BE49-F238E27FC236}">
                <a16:creationId xmlns:a16="http://schemas.microsoft.com/office/drawing/2014/main" id="{CF2ABF01-1BDC-4A18-8428-3D8F3B4145BC}"/>
              </a:ext>
            </a:extLst>
          </p:cNvPr>
          <p:cNvSpPr>
            <a:spLocks noChangeArrowheads="1"/>
          </p:cNvSpPr>
          <p:nvPr/>
        </p:nvSpPr>
        <p:spPr bwMode="auto">
          <a:xfrm>
            <a:off x="10165580" y="8731531"/>
            <a:ext cx="1428111" cy="1428111"/>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p:spPr>
        <p:txBody>
          <a:bodyPr wrap="none" anchor="ctr"/>
          <a:lstStyle/>
          <a:p>
            <a:endParaRPr lang="en-US"/>
          </a:p>
        </p:txBody>
      </p:sp>
      <p:sp>
        <p:nvSpPr>
          <p:cNvPr id="38" name="AutoShape 34">
            <a:extLst>
              <a:ext uri="{FF2B5EF4-FFF2-40B4-BE49-F238E27FC236}">
                <a16:creationId xmlns:a16="http://schemas.microsoft.com/office/drawing/2014/main" id="{342BF236-8FDE-4CDD-A32F-BD840EF2D003}"/>
              </a:ext>
            </a:extLst>
          </p:cNvPr>
          <p:cNvSpPr>
            <a:spLocks/>
          </p:cNvSpPr>
          <p:nvPr/>
        </p:nvSpPr>
        <p:spPr bwMode="auto">
          <a:xfrm>
            <a:off x="12670349" y="6294223"/>
            <a:ext cx="1533381" cy="15012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pic>
        <p:nvPicPr>
          <p:cNvPr id="6" name="Picture 5">
            <a:extLst>
              <a:ext uri="{FF2B5EF4-FFF2-40B4-BE49-F238E27FC236}">
                <a16:creationId xmlns:a16="http://schemas.microsoft.com/office/drawing/2014/main" id="{7D9E0891-18BC-49C3-8145-3CDBBE9F35E2}"/>
              </a:ext>
            </a:extLst>
          </p:cNvPr>
          <p:cNvPicPr>
            <a:picLocks noChangeAspect="1"/>
          </p:cNvPicPr>
          <p:nvPr/>
        </p:nvPicPr>
        <p:blipFill>
          <a:blip r:embed="rId4"/>
          <a:stretch>
            <a:fillRect/>
          </a:stretch>
        </p:blipFill>
        <p:spPr>
          <a:xfrm>
            <a:off x="12683101" y="8628878"/>
            <a:ext cx="1700240" cy="1700240"/>
          </a:xfrm>
          <a:prstGeom prst="rect">
            <a:avLst/>
          </a:prstGeom>
        </p:spPr>
      </p:pic>
    </p:spTree>
    <p:extLst>
      <p:ext uri="{BB962C8B-B14F-4D97-AF65-F5344CB8AC3E}">
        <p14:creationId xmlns:p14="http://schemas.microsoft.com/office/powerpoint/2010/main" val="55741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2569633" y="712115"/>
            <a:ext cx="1065341" cy="730251"/>
          </a:xfrm>
        </p:spPr>
        <p:txBody>
          <a:bodyPr/>
          <a:lstStyle/>
          <a:p>
            <a:fld id="{9DF686B8-C880-FF40-96DC-14FF2413C34E}" type="slidenum">
              <a:rPr lang="en-US" smtClean="0"/>
              <a:pPr/>
              <a:t>7</a:t>
            </a:fld>
            <a:endParaRPr lang="en-US"/>
          </a:p>
        </p:txBody>
      </p:sp>
      <p:cxnSp>
        <p:nvCxnSpPr>
          <p:cNvPr id="43" name="Straight Connector 42"/>
          <p:cNvCxnSpPr/>
          <p:nvPr/>
        </p:nvCxnSpPr>
        <p:spPr>
          <a:xfrm flipV="1">
            <a:off x="10007671" y="3505200"/>
            <a:ext cx="0" cy="795229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Engaging with Stakeholders</a:t>
            </a:r>
          </a:p>
        </p:txBody>
      </p:sp>
      <p:sp>
        <p:nvSpPr>
          <p:cNvPr id="52" name="Rounded Rectangle 51"/>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Stakeholders</a:t>
            </a:r>
          </a:p>
        </p:txBody>
      </p:sp>
      <p:pic>
        <p:nvPicPr>
          <p:cNvPr id="20" name="Picture 19">
            <a:extLst>
              <a:ext uri="{FF2B5EF4-FFF2-40B4-BE49-F238E27FC236}">
                <a16:creationId xmlns:a16="http://schemas.microsoft.com/office/drawing/2014/main" id="{D189A35D-1319-4BAC-A0B3-6497CA131F09}"/>
              </a:ext>
            </a:extLst>
          </p:cNvPr>
          <p:cNvPicPr>
            <a:picLocks noChangeAspect="1"/>
          </p:cNvPicPr>
          <p:nvPr/>
        </p:nvPicPr>
        <p:blipFill>
          <a:blip r:embed="rId3"/>
          <a:stretch>
            <a:fillRect/>
          </a:stretch>
        </p:blipFill>
        <p:spPr>
          <a:xfrm>
            <a:off x="10593387" y="4004061"/>
            <a:ext cx="13335000" cy="6991350"/>
          </a:xfrm>
          <a:prstGeom prst="rect">
            <a:avLst/>
          </a:prstGeom>
        </p:spPr>
      </p:pic>
      <p:sp>
        <p:nvSpPr>
          <p:cNvPr id="21" name="Rectangle 20">
            <a:extLst>
              <a:ext uri="{FF2B5EF4-FFF2-40B4-BE49-F238E27FC236}">
                <a16:creationId xmlns:a16="http://schemas.microsoft.com/office/drawing/2014/main" id="{078AC6A3-CDAF-496F-827A-5ED8DA2C5EF1}"/>
              </a:ext>
            </a:extLst>
          </p:cNvPr>
          <p:cNvSpPr/>
          <p:nvPr/>
        </p:nvSpPr>
        <p:spPr>
          <a:xfrm>
            <a:off x="774747" y="4648200"/>
            <a:ext cx="9037065" cy="5262979"/>
          </a:xfrm>
          <a:prstGeom prst="rect">
            <a:avLst/>
          </a:prstGeom>
        </p:spPr>
        <p:txBody>
          <a:bodyPr wrap="square">
            <a:spAutoFit/>
          </a:bodyPr>
          <a:lstStyle/>
          <a:p>
            <a:pPr marL="457200" indent="-457200">
              <a:lnSpc>
                <a:spcPct val="140000"/>
              </a:lnSpc>
              <a:buFont typeface="Arial" panose="020B0604020202020204" pitchFamily="34" charset="0"/>
              <a:buChar char="•"/>
            </a:pPr>
            <a:r>
              <a:rPr lang="en-US"/>
              <a:t>Customer Service</a:t>
            </a:r>
          </a:p>
          <a:p>
            <a:pPr marL="457200" indent="-457200">
              <a:lnSpc>
                <a:spcPct val="140000"/>
              </a:lnSpc>
              <a:buFont typeface="Arial" panose="020B0604020202020204" pitchFamily="34" charset="0"/>
              <a:buChar char="•"/>
            </a:pPr>
            <a:endParaRPr lang="en-US"/>
          </a:p>
          <a:p>
            <a:pPr marL="457200" indent="-457200">
              <a:lnSpc>
                <a:spcPct val="140000"/>
              </a:lnSpc>
              <a:buFont typeface="Arial" panose="020B0604020202020204" pitchFamily="34" charset="0"/>
              <a:buChar char="•"/>
            </a:pPr>
            <a:r>
              <a:rPr lang="en-US"/>
              <a:t>Essential to Successful Projects</a:t>
            </a:r>
          </a:p>
          <a:p>
            <a:pPr>
              <a:lnSpc>
                <a:spcPct val="140000"/>
              </a:lnSpc>
            </a:pPr>
            <a:endParaRPr lang="en-US"/>
          </a:p>
          <a:p>
            <a:pPr marL="457200" indent="-457200">
              <a:lnSpc>
                <a:spcPct val="140000"/>
              </a:lnSpc>
              <a:buFont typeface="Arial" panose="020B0604020202020204" pitchFamily="34" charset="0"/>
              <a:buChar char="•"/>
            </a:pPr>
            <a:r>
              <a:rPr lang="en-US"/>
              <a:t>They Have Information you Need</a:t>
            </a:r>
          </a:p>
        </p:txBody>
      </p:sp>
    </p:spTree>
    <p:extLst>
      <p:ext uri="{BB962C8B-B14F-4D97-AF65-F5344CB8AC3E}">
        <p14:creationId xmlns:p14="http://schemas.microsoft.com/office/powerpoint/2010/main" val="151157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Establishing Stakeholder Buy-in</a:t>
            </a:r>
          </a:p>
        </p:txBody>
      </p:sp>
      <p:sp>
        <p:nvSpPr>
          <p:cNvPr id="11" name="Subtitle 4"/>
          <p:cNvSpPr txBox="1">
            <a:spLocks/>
          </p:cNvSpPr>
          <p:nvPr/>
        </p:nvSpPr>
        <p:spPr>
          <a:xfrm>
            <a:off x="3792399" y="2084329"/>
            <a:ext cx="16777472" cy="783691"/>
          </a:xfrm>
          <a:prstGeom prst="rect">
            <a:avLst/>
          </a:prstGeom>
          <a:noFill/>
        </p:spPr>
        <p:txBody>
          <a:bodyPr vert="horz" lIns="243852" tIns="121926" rIns="243852" bIns="121926" rtlCol="0">
            <a:noAutofit/>
          </a:bodyPr>
          <a:lstStyle>
            <a:lvl1pPr marL="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1pPr>
            <a:lvl2pPr marL="4572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2pPr>
            <a:lvl3pPr marL="9144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3pPr>
            <a:lvl4pPr marL="13716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4pPr>
            <a:lvl5pPr marL="1828800" indent="0" algn="ctr" defTabSz="457200" rtl="0" eaLnBrk="1" latinLnBrk="0" hangingPunct="1">
              <a:spcBef>
                <a:spcPct val="20000"/>
              </a:spcBef>
              <a:buFont typeface="Arial"/>
              <a:buNone/>
              <a:defRPr sz="1200" kern="1200">
                <a:solidFill>
                  <a:schemeClr val="tx1">
                    <a:tint val="75000"/>
                  </a:schemeClr>
                </a:solidFill>
                <a:latin typeface="Source Sans Pro Light"/>
                <a:ea typeface="+mn-ea"/>
                <a:cs typeface="Source Sans Pro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a:solidFill>
                  <a:schemeClr val="tx2"/>
                </a:solidFill>
              </a:rPr>
              <a:t>This can be challenging</a:t>
            </a:r>
          </a:p>
        </p:txBody>
      </p:sp>
      <p:sp>
        <p:nvSpPr>
          <p:cNvPr id="14" name="Rounded Rectangle 13"/>
          <p:cNvSpPr/>
          <p:nvPr/>
        </p:nvSpPr>
        <p:spPr>
          <a:xfrm>
            <a:off x="10007671" y="685800"/>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Buy-in</a:t>
            </a:r>
          </a:p>
        </p:txBody>
      </p:sp>
      <p:sp>
        <p:nvSpPr>
          <p:cNvPr id="10" name="Content Placeholder 2">
            <a:extLst>
              <a:ext uri="{FF2B5EF4-FFF2-40B4-BE49-F238E27FC236}">
                <a16:creationId xmlns:a16="http://schemas.microsoft.com/office/drawing/2014/main" id="{E72B2830-8209-400F-8F17-C5860BB78125}"/>
              </a:ext>
            </a:extLst>
          </p:cNvPr>
          <p:cNvSpPr txBox="1">
            <a:spLocks/>
          </p:cNvSpPr>
          <p:nvPr/>
        </p:nvSpPr>
        <p:spPr>
          <a:xfrm>
            <a:off x="1373187" y="3636537"/>
            <a:ext cx="21031200" cy="10924032"/>
          </a:xfrm>
          <a:prstGeom prst="rect">
            <a:avLst/>
          </a:prstGeom>
        </p:spPr>
        <p:txBody>
          <a:bodyPr vert="horz" lIns="243852" tIns="121926" rIns="243852" bIns="121926" rtlCol="0">
            <a:normAutofit/>
          </a:bodyPr>
          <a:lstStyle>
            <a:lvl1pPr marL="0" indent="0" algn="ctr" defTabSz="1219261" rtl="0" eaLnBrk="1" latinLnBrk="0" hangingPunct="1">
              <a:lnSpc>
                <a:spcPct val="120000"/>
              </a:lnSpc>
              <a:spcBef>
                <a:spcPct val="20000"/>
              </a:spcBef>
              <a:buFont typeface="Arial"/>
              <a:buNone/>
              <a:defRPr sz="2400" kern="1200">
                <a:solidFill>
                  <a:schemeClr val="tx2"/>
                </a:solidFill>
                <a:latin typeface="Source Sans Pro ExtraLight"/>
                <a:ea typeface="+mn-ea"/>
                <a:cs typeface="Source Sans Pro ExtraLight"/>
              </a:defRPr>
            </a:lvl1pPr>
            <a:lvl2pPr marL="1087444" indent="0" algn="ctr" defTabSz="1219261" rtl="0" eaLnBrk="1" latinLnBrk="0" hangingPunct="1">
              <a:spcBef>
                <a:spcPct val="20000"/>
              </a:spcBef>
              <a:buFont typeface="Arial"/>
              <a:buNone/>
              <a:defRPr sz="4800" kern="1200">
                <a:solidFill>
                  <a:schemeClr val="tx1">
                    <a:tint val="75000"/>
                  </a:schemeClr>
                </a:solidFill>
                <a:latin typeface="Source Sans Pro ExtraLight"/>
                <a:ea typeface="+mn-ea"/>
                <a:cs typeface="Source Sans Pro ExtraLight"/>
              </a:defRPr>
            </a:lvl2pPr>
            <a:lvl3pPr marL="2174887" indent="0" algn="ctr" defTabSz="1219261" rtl="0" eaLnBrk="1" latinLnBrk="0" hangingPunct="1">
              <a:spcBef>
                <a:spcPct val="20000"/>
              </a:spcBef>
              <a:buFont typeface="Arial"/>
              <a:buNone/>
              <a:defRPr sz="4300" kern="1200">
                <a:solidFill>
                  <a:schemeClr val="tx1">
                    <a:tint val="75000"/>
                  </a:schemeClr>
                </a:solidFill>
                <a:latin typeface="Source Sans Pro ExtraLight"/>
                <a:ea typeface="+mn-ea"/>
                <a:cs typeface="Source Sans Pro ExtraLight"/>
              </a:defRPr>
            </a:lvl3pPr>
            <a:lvl4pPr marL="3262338" indent="0" algn="ctr" defTabSz="1219261" rtl="0" eaLnBrk="1" latinLnBrk="0" hangingPunct="1">
              <a:spcBef>
                <a:spcPct val="20000"/>
              </a:spcBef>
              <a:buFont typeface="Arial"/>
              <a:buNone/>
              <a:defRPr sz="3700" kern="1200">
                <a:solidFill>
                  <a:schemeClr val="tx1">
                    <a:tint val="75000"/>
                  </a:schemeClr>
                </a:solidFill>
                <a:latin typeface="Source Sans Pro ExtraLight"/>
                <a:ea typeface="+mn-ea"/>
                <a:cs typeface="Source Sans Pro ExtraLight"/>
              </a:defRPr>
            </a:lvl4pPr>
            <a:lvl5pPr marL="4349779" indent="0" algn="ctr" defTabSz="1219261" rtl="0" eaLnBrk="1" latinLnBrk="0" hangingPunct="1">
              <a:spcBef>
                <a:spcPct val="20000"/>
              </a:spcBef>
              <a:buFont typeface="Arial"/>
              <a:buNone/>
              <a:defRPr sz="3700" kern="1200">
                <a:solidFill>
                  <a:schemeClr val="tx1">
                    <a:tint val="75000"/>
                  </a:schemeClr>
                </a:solidFill>
                <a:latin typeface="Source Sans Pro ExtraLight"/>
                <a:ea typeface="+mn-ea"/>
                <a:cs typeface="Source Sans Pro ExtraLight"/>
              </a:defRPr>
            </a:lvl5pPr>
            <a:lvl6pPr marL="5437225" indent="0" algn="ctr" defTabSz="1219261" rtl="0" eaLnBrk="1" latinLnBrk="0" hangingPunct="1">
              <a:spcBef>
                <a:spcPct val="20000"/>
              </a:spcBef>
              <a:buFont typeface="Arial"/>
              <a:buNone/>
              <a:defRPr sz="5300" kern="1200">
                <a:solidFill>
                  <a:schemeClr val="tx1">
                    <a:tint val="75000"/>
                  </a:schemeClr>
                </a:solidFill>
                <a:latin typeface="+mn-lt"/>
                <a:ea typeface="+mn-ea"/>
                <a:cs typeface="+mn-cs"/>
              </a:defRPr>
            </a:lvl6pPr>
            <a:lvl7pPr marL="6524671" indent="0" algn="ctr" defTabSz="1219261" rtl="0" eaLnBrk="1" latinLnBrk="0" hangingPunct="1">
              <a:spcBef>
                <a:spcPct val="20000"/>
              </a:spcBef>
              <a:buFont typeface="Arial"/>
              <a:buNone/>
              <a:defRPr sz="5300" kern="1200">
                <a:solidFill>
                  <a:schemeClr val="tx1">
                    <a:tint val="75000"/>
                  </a:schemeClr>
                </a:solidFill>
                <a:latin typeface="+mn-lt"/>
                <a:ea typeface="+mn-ea"/>
                <a:cs typeface="+mn-cs"/>
              </a:defRPr>
            </a:lvl7pPr>
            <a:lvl8pPr marL="7612115" indent="0" algn="ctr" defTabSz="1219261" rtl="0" eaLnBrk="1" latinLnBrk="0" hangingPunct="1">
              <a:spcBef>
                <a:spcPct val="20000"/>
              </a:spcBef>
              <a:buFont typeface="Arial"/>
              <a:buNone/>
              <a:defRPr sz="5300" kern="1200">
                <a:solidFill>
                  <a:schemeClr val="tx1">
                    <a:tint val="75000"/>
                  </a:schemeClr>
                </a:solidFill>
                <a:latin typeface="+mn-lt"/>
                <a:ea typeface="+mn-ea"/>
                <a:cs typeface="+mn-cs"/>
              </a:defRPr>
            </a:lvl8pPr>
            <a:lvl9pPr marL="8699558" indent="0" algn="ctr" defTabSz="1219261" rtl="0" eaLnBrk="1" latinLnBrk="0" hangingPunct="1">
              <a:spcBef>
                <a:spcPct val="20000"/>
              </a:spcBef>
              <a:buFont typeface="Arial"/>
              <a:buNone/>
              <a:defRPr sz="5300" kern="1200">
                <a:solidFill>
                  <a:schemeClr val="tx1">
                    <a:tint val="75000"/>
                  </a:schemeClr>
                </a:solidFill>
                <a:latin typeface="+mn-lt"/>
                <a:ea typeface="+mn-ea"/>
                <a:cs typeface="+mn-cs"/>
              </a:defRPr>
            </a:lvl9pPr>
          </a:lstStyle>
          <a:p>
            <a:pPr marL="685800" indent="-685800" algn="l">
              <a:buFont typeface="Arial" panose="020B0604020202020204" pitchFamily="34" charset="0"/>
              <a:buChar char="•"/>
            </a:pPr>
            <a:r>
              <a:rPr lang="en-US" sz="5300">
                <a:solidFill>
                  <a:schemeClr val="tx1"/>
                </a:solidFill>
              </a:rPr>
              <a:t>Understand program activities and key program goals</a:t>
            </a:r>
          </a:p>
          <a:p>
            <a:pPr marL="1773244" lvl="1" indent="-685800" algn="l">
              <a:buFont typeface="Arial" panose="020B0604020202020204" pitchFamily="34" charset="0"/>
              <a:buChar char="•"/>
            </a:pPr>
            <a:r>
              <a:rPr lang="en-US" sz="5300">
                <a:solidFill>
                  <a:schemeClr val="tx1"/>
                </a:solidFill>
              </a:rPr>
              <a:t>Review program literature</a:t>
            </a:r>
          </a:p>
          <a:p>
            <a:pPr marL="1773244" lvl="1" indent="-685800" algn="l">
              <a:buFont typeface="Arial" panose="020B0604020202020204" pitchFamily="34" charset="0"/>
              <a:buChar char="•"/>
            </a:pPr>
            <a:r>
              <a:rPr lang="en-US" sz="5300">
                <a:solidFill>
                  <a:schemeClr val="tx1"/>
                </a:solidFill>
              </a:rPr>
              <a:t>Meet face-to-face</a:t>
            </a:r>
          </a:p>
          <a:p>
            <a:pPr marL="1773244" lvl="1" indent="-685800" algn="l">
              <a:buFont typeface="Arial" panose="020B0604020202020204" pitchFamily="34" charset="0"/>
              <a:buChar char="•"/>
            </a:pPr>
            <a:r>
              <a:rPr lang="en-US" sz="5300">
                <a:solidFill>
                  <a:schemeClr val="tx1"/>
                </a:solidFill>
              </a:rPr>
              <a:t>Ask questions!</a:t>
            </a:r>
          </a:p>
          <a:p>
            <a:pPr marL="1773244" lvl="1" indent="-685800" algn="l">
              <a:buFont typeface="Arial" panose="020B0604020202020204" pitchFamily="34" charset="0"/>
              <a:buChar char="•"/>
            </a:pPr>
            <a:endParaRPr lang="en-US" sz="5300">
              <a:solidFill>
                <a:schemeClr val="tx1"/>
              </a:solidFill>
            </a:endParaRPr>
          </a:p>
          <a:p>
            <a:pPr marL="685800" indent="-685800" algn="l">
              <a:buFont typeface="Arial" panose="020B0604020202020204" pitchFamily="34" charset="0"/>
              <a:buChar char="•"/>
            </a:pPr>
            <a:r>
              <a:rPr lang="en-US" sz="5300">
                <a:solidFill>
                  <a:schemeClr val="tx1"/>
                </a:solidFill>
              </a:rPr>
              <a:t>Involve them in decision making process</a:t>
            </a:r>
          </a:p>
          <a:p>
            <a:pPr marL="1773244" lvl="1" indent="-685800" algn="l">
              <a:buFont typeface="Arial" panose="020B0604020202020204" pitchFamily="34" charset="0"/>
              <a:buChar char="•"/>
            </a:pPr>
            <a:r>
              <a:rPr lang="en-US" sz="5300">
                <a:solidFill>
                  <a:schemeClr val="tx1"/>
                </a:solidFill>
              </a:rPr>
              <a:t>Encourage participation</a:t>
            </a:r>
          </a:p>
          <a:p>
            <a:pPr marL="1773244" lvl="1" indent="-685800" algn="l">
              <a:buFont typeface="Arial" panose="020B0604020202020204" pitchFamily="34" charset="0"/>
              <a:buChar char="•"/>
            </a:pPr>
            <a:r>
              <a:rPr lang="en-US" sz="5300">
                <a:solidFill>
                  <a:schemeClr val="tx1"/>
                </a:solidFill>
              </a:rPr>
              <a:t>Solicit feedback</a:t>
            </a:r>
          </a:p>
          <a:p>
            <a:pPr marL="1773244" lvl="1" indent="-685800" algn="l">
              <a:buFont typeface="Arial" panose="020B0604020202020204" pitchFamily="34" charset="0"/>
              <a:buChar char="•"/>
            </a:pPr>
            <a:r>
              <a:rPr lang="en-US" sz="5300">
                <a:solidFill>
                  <a:schemeClr val="tx1"/>
                </a:solidFill>
              </a:rPr>
              <a:t>Incorporate suggestions</a:t>
            </a:r>
          </a:p>
          <a:p>
            <a:pPr lvl="1" algn="l"/>
            <a:endParaRPr lang="en-US" sz="5300">
              <a:solidFill>
                <a:schemeClr val="tx1"/>
              </a:solidFill>
            </a:endParaRPr>
          </a:p>
          <a:p>
            <a:pPr algn="l"/>
            <a:endParaRPr lang="en-US" sz="5300">
              <a:solidFill>
                <a:schemeClr val="tx1"/>
              </a:solidFill>
            </a:endParaRPr>
          </a:p>
          <a:p>
            <a:pPr algn="l"/>
            <a:endParaRPr lang="en-US" sz="5300">
              <a:solidFill>
                <a:schemeClr val="tx1"/>
              </a:solidFill>
            </a:endParaRPr>
          </a:p>
        </p:txBody>
      </p:sp>
      <p:pic>
        <p:nvPicPr>
          <p:cNvPr id="5" name="Picture 4">
            <a:extLst>
              <a:ext uri="{FF2B5EF4-FFF2-40B4-BE49-F238E27FC236}">
                <a16:creationId xmlns:a16="http://schemas.microsoft.com/office/drawing/2014/main" id="{CA4225AE-F3F9-457B-9EE1-0EB3D44A96BE}"/>
              </a:ext>
            </a:extLst>
          </p:cNvPr>
          <p:cNvPicPr>
            <a:picLocks noChangeAspect="1"/>
          </p:cNvPicPr>
          <p:nvPr/>
        </p:nvPicPr>
        <p:blipFill>
          <a:blip r:embed="rId3"/>
          <a:stretch>
            <a:fillRect/>
          </a:stretch>
        </p:blipFill>
        <p:spPr>
          <a:xfrm>
            <a:off x="14784387" y="8153400"/>
            <a:ext cx="9602788" cy="5131490"/>
          </a:xfrm>
          <a:prstGeom prst="rect">
            <a:avLst/>
          </a:prstGeom>
        </p:spPr>
      </p:pic>
    </p:spTree>
    <p:extLst>
      <p:ext uri="{BB962C8B-B14F-4D97-AF65-F5344CB8AC3E}">
        <p14:creationId xmlns:p14="http://schemas.microsoft.com/office/powerpoint/2010/main" val="351487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9</a:t>
            </a:fld>
            <a:endParaRPr lang="en-US"/>
          </a:p>
        </p:txBody>
      </p:sp>
      <p:grpSp>
        <p:nvGrpSpPr>
          <p:cNvPr id="44" name="Group 43"/>
          <p:cNvGrpSpPr/>
          <p:nvPr/>
        </p:nvGrpSpPr>
        <p:grpSpPr>
          <a:xfrm>
            <a:off x="2058547" y="8973982"/>
            <a:ext cx="5576915" cy="2335085"/>
            <a:chOff x="257929" y="2605358"/>
            <a:chExt cx="2091071" cy="875657"/>
          </a:xfrm>
        </p:grpSpPr>
        <p:sp>
          <p:nvSpPr>
            <p:cNvPr id="45" name="TextBox 44"/>
            <p:cNvSpPr txBox="1"/>
            <p:nvPr/>
          </p:nvSpPr>
          <p:spPr>
            <a:xfrm>
              <a:off x="257929" y="2605358"/>
              <a:ext cx="2091071" cy="311624"/>
            </a:xfrm>
            <a:prstGeom prst="rect">
              <a:avLst/>
            </a:prstGeom>
            <a:noFill/>
          </p:spPr>
          <p:txBody>
            <a:bodyPr wrap="square" rtlCol="0">
              <a:spAutoFit/>
            </a:bodyPr>
            <a:lstStyle/>
            <a:p>
              <a:pPr algn="ctr"/>
              <a:r>
                <a:rPr lang="en-US">
                  <a:solidFill>
                    <a:schemeClr val="tx2"/>
                  </a:solidFill>
                  <a:latin typeface="Source Sans Pro ExtraLight"/>
                  <a:cs typeface="Source Sans Pro ExtraLight"/>
                </a:rPr>
                <a:t>Improve a Program</a:t>
              </a:r>
            </a:p>
          </p:txBody>
        </p:sp>
        <p:sp>
          <p:nvSpPr>
            <p:cNvPr id="46" name="TextBox 45"/>
            <p:cNvSpPr txBox="1"/>
            <p:nvPr/>
          </p:nvSpPr>
          <p:spPr>
            <a:xfrm>
              <a:off x="498161" y="2962222"/>
              <a:ext cx="1600200" cy="518793"/>
            </a:xfrm>
            <a:prstGeom prst="rect">
              <a:avLst/>
            </a:prstGeom>
            <a:noFill/>
          </p:spPr>
          <p:txBody>
            <a:bodyPr wrap="square" rtlCol="0">
              <a:noAutofit/>
            </a:bodyPr>
            <a:lstStyle/>
            <a:p>
              <a:pPr algn="ctr">
                <a:lnSpc>
                  <a:spcPct val="120000"/>
                </a:lnSpc>
              </a:pPr>
              <a:r>
                <a:rPr lang="en-US" sz="3600">
                  <a:solidFill>
                    <a:schemeClr val="tx2"/>
                  </a:solidFill>
                  <a:latin typeface="Source Sans Pro ExtraLight"/>
                  <a:cs typeface="Source Sans Pro ExtraLight"/>
                </a:rPr>
                <a:t>Use databased decision making to effectively improve a program</a:t>
              </a:r>
              <a:r>
                <a:rPr lang="en-US" sz="2100">
                  <a:solidFill>
                    <a:schemeClr val="tx2"/>
                  </a:solidFill>
                  <a:latin typeface="Source Sans Pro ExtraLight"/>
                  <a:cs typeface="Source Sans Pro ExtraLight"/>
                </a:rPr>
                <a:t>.</a:t>
              </a:r>
            </a:p>
          </p:txBody>
        </p:sp>
      </p:grpSp>
      <p:grpSp>
        <p:nvGrpSpPr>
          <p:cNvPr id="47" name="Group 46"/>
          <p:cNvGrpSpPr/>
          <p:nvPr/>
        </p:nvGrpSpPr>
        <p:grpSpPr>
          <a:xfrm>
            <a:off x="9351525" y="8976947"/>
            <a:ext cx="5846554" cy="2542928"/>
            <a:chOff x="707602" y="3042850"/>
            <a:chExt cx="2192172" cy="953598"/>
          </a:xfrm>
        </p:grpSpPr>
        <p:sp>
          <p:nvSpPr>
            <p:cNvPr id="48" name="TextBox 47"/>
            <p:cNvSpPr txBox="1"/>
            <p:nvPr/>
          </p:nvSpPr>
          <p:spPr>
            <a:xfrm>
              <a:off x="707602" y="3042850"/>
              <a:ext cx="2192172" cy="311624"/>
            </a:xfrm>
            <a:prstGeom prst="rect">
              <a:avLst/>
            </a:prstGeom>
            <a:noFill/>
          </p:spPr>
          <p:txBody>
            <a:bodyPr wrap="square" rtlCol="0">
              <a:spAutoFit/>
            </a:bodyPr>
            <a:lstStyle/>
            <a:p>
              <a:pPr algn="ctr"/>
              <a:r>
                <a:rPr lang="en-US">
                  <a:solidFill>
                    <a:schemeClr val="tx2"/>
                  </a:solidFill>
                  <a:latin typeface="Source Sans Pro ExtraLight"/>
                  <a:cs typeface="Source Sans Pro ExtraLight"/>
                </a:rPr>
                <a:t>Understand Impacts</a:t>
              </a:r>
            </a:p>
          </p:txBody>
        </p:sp>
        <p:sp>
          <p:nvSpPr>
            <p:cNvPr id="49" name="TextBox 48"/>
            <p:cNvSpPr txBox="1"/>
            <p:nvPr/>
          </p:nvSpPr>
          <p:spPr>
            <a:xfrm>
              <a:off x="1003588" y="3467072"/>
              <a:ext cx="1600200" cy="529376"/>
            </a:xfrm>
            <a:prstGeom prst="rect">
              <a:avLst/>
            </a:prstGeom>
            <a:noFill/>
          </p:spPr>
          <p:txBody>
            <a:bodyPr wrap="square" rtlCol="0">
              <a:noAutofit/>
            </a:bodyPr>
            <a:lstStyle/>
            <a:p>
              <a:pPr algn="ctr">
                <a:lnSpc>
                  <a:spcPct val="120000"/>
                </a:lnSpc>
              </a:pPr>
              <a:r>
                <a:rPr lang="en-US" sz="3600">
                  <a:solidFill>
                    <a:schemeClr val="tx2"/>
                  </a:solidFill>
                  <a:latin typeface="Source Sans Pro ExtraLight"/>
                  <a:cs typeface="Source Sans Pro ExtraLight"/>
                </a:rPr>
                <a:t>Understand both short and long-term program outcomes</a:t>
              </a:r>
            </a:p>
          </p:txBody>
        </p:sp>
      </p:grpSp>
      <p:grpSp>
        <p:nvGrpSpPr>
          <p:cNvPr id="50" name="Group 49"/>
          <p:cNvGrpSpPr/>
          <p:nvPr/>
        </p:nvGrpSpPr>
        <p:grpSpPr>
          <a:xfrm>
            <a:off x="16693729" y="8958872"/>
            <a:ext cx="5563157" cy="2435238"/>
            <a:chOff x="868608" y="2649578"/>
            <a:chExt cx="2085912" cy="913214"/>
          </a:xfrm>
        </p:grpSpPr>
        <p:sp>
          <p:nvSpPr>
            <p:cNvPr id="51" name="TextBox 50"/>
            <p:cNvSpPr txBox="1"/>
            <p:nvPr/>
          </p:nvSpPr>
          <p:spPr>
            <a:xfrm>
              <a:off x="868608" y="2649578"/>
              <a:ext cx="2085912" cy="311624"/>
            </a:xfrm>
            <a:prstGeom prst="rect">
              <a:avLst/>
            </a:prstGeom>
            <a:noFill/>
          </p:spPr>
          <p:txBody>
            <a:bodyPr wrap="square" rtlCol="0">
              <a:spAutoFit/>
            </a:bodyPr>
            <a:lstStyle/>
            <a:p>
              <a:pPr algn="ctr"/>
              <a:r>
                <a:rPr lang="en-US">
                  <a:solidFill>
                    <a:schemeClr val="tx2"/>
                  </a:solidFill>
                  <a:latin typeface="Source Sans Pro ExtraLight"/>
                  <a:cs typeface="Source Sans Pro ExtraLight"/>
                </a:rPr>
                <a:t>Value Judgements</a:t>
              </a:r>
            </a:p>
          </p:txBody>
        </p:sp>
        <p:sp>
          <p:nvSpPr>
            <p:cNvPr id="52" name="TextBox 51"/>
            <p:cNvSpPr txBox="1"/>
            <p:nvPr/>
          </p:nvSpPr>
          <p:spPr>
            <a:xfrm>
              <a:off x="1133628" y="3045494"/>
              <a:ext cx="1600200" cy="517298"/>
            </a:xfrm>
            <a:prstGeom prst="rect">
              <a:avLst/>
            </a:prstGeom>
            <a:noFill/>
          </p:spPr>
          <p:txBody>
            <a:bodyPr wrap="square" rtlCol="0">
              <a:noAutofit/>
            </a:bodyPr>
            <a:lstStyle/>
            <a:p>
              <a:pPr algn="ctr">
                <a:lnSpc>
                  <a:spcPct val="120000"/>
                </a:lnSpc>
              </a:pPr>
              <a:r>
                <a:rPr lang="en-US" sz="3600">
                  <a:solidFill>
                    <a:schemeClr val="tx2"/>
                  </a:solidFill>
                  <a:latin typeface="Source Sans Pro ExtraLight"/>
                  <a:cs typeface="Source Sans Pro ExtraLight"/>
                </a:rPr>
                <a:t>Know a programs worth and provide evidence for future funding</a:t>
              </a:r>
              <a:r>
                <a:rPr lang="en-US" sz="2100">
                  <a:solidFill>
                    <a:schemeClr val="tx2"/>
                  </a:solidFill>
                  <a:latin typeface="Source Sans Pro ExtraLight"/>
                  <a:cs typeface="Source Sans Pro ExtraLight"/>
                </a:rPr>
                <a:t>. </a:t>
              </a:r>
            </a:p>
          </p:txBody>
        </p:sp>
      </p:grpSp>
      <p:sp>
        <p:nvSpPr>
          <p:cNvPr id="64" name="Title 20"/>
          <p:cNvSpPr txBox="1">
            <a:spLocks/>
          </p:cNvSpPr>
          <p:nvPr/>
        </p:nvSpPr>
        <p:spPr>
          <a:xfrm>
            <a:off x="3797806" y="1557035"/>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5300">
                <a:solidFill>
                  <a:schemeClr val="tx1"/>
                </a:solidFill>
              </a:rPr>
              <a:t>Importance of Evaluation</a:t>
            </a:r>
          </a:p>
        </p:txBody>
      </p:sp>
      <p:sp>
        <p:nvSpPr>
          <p:cNvPr id="66" name="Rounded Rectangle 65"/>
          <p:cNvSpPr/>
          <p:nvPr/>
        </p:nvSpPr>
        <p:spPr>
          <a:xfrm>
            <a:off x="10007671" y="822822"/>
            <a:ext cx="4371832" cy="61357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800">
                <a:latin typeface="Source Sans Pro ExtraLight"/>
                <a:cs typeface="Source Sans Pro ExtraLight"/>
              </a:rPr>
              <a:t>Value</a:t>
            </a:r>
          </a:p>
        </p:txBody>
      </p:sp>
      <p:sp>
        <p:nvSpPr>
          <p:cNvPr id="67" name="AutoShape 115"/>
          <p:cNvSpPr>
            <a:spLocks/>
          </p:cNvSpPr>
          <p:nvPr/>
        </p:nvSpPr>
        <p:spPr bwMode="auto">
          <a:xfrm>
            <a:off x="5328966" y="3884875"/>
            <a:ext cx="731287" cy="7130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9" name="Freeform 116"/>
          <p:cNvSpPr>
            <a:spLocks noChangeArrowheads="1"/>
          </p:cNvSpPr>
          <p:nvPr/>
        </p:nvSpPr>
        <p:spPr bwMode="auto">
          <a:xfrm>
            <a:off x="18209090" y="3884875"/>
            <a:ext cx="766297" cy="79664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en-US"/>
          </a:p>
        </p:txBody>
      </p:sp>
      <p:sp>
        <p:nvSpPr>
          <p:cNvPr id="70" name="AutoShape 84"/>
          <p:cNvSpPr>
            <a:spLocks/>
          </p:cNvSpPr>
          <p:nvPr/>
        </p:nvSpPr>
        <p:spPr bwMode="auto">
          <a:xfrm>
            <a:off x="11898816" y="8534400"/>
            <a:ext cx="751971" cy="669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9" name="Freeform 166"/>
          <p:cNvSpPr>
            <a:spLocks noChangeArrowheads="1"/>
          </p:cNvSpPr>
          <p:nvPr/>
        </p:nvSpPr>
        <p:spPr bwMode="auto">
          <a:xfrm>
            <a:off x="18393394" y="8458200"/>
            <a:ext cx="561638" cy="64460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p:spPr>
        <p:txBody>
          <a:bodyPr wrap="none" anchor="ctr"/>
          <a:lstStyle/>
          <a:p>
            <a:endParaRPr lang="en-US"/>
          </a:p>
        </p:txBody>
      </p:sp>
      <p:sp>
        <p:nvSpPr>
          <p:cNvPr id="36" name="Title 20">
            <a:extLst>
              <a:ext uri="{FF2B5EF4-FFF2-40B4-BE49-F238E27FC236}">
                <a16:creationId xmlns:a16="http://schemas.microsoft.com/office/drawing/2014/main" id="{8CA46781-6BFB-489D-856B-82421FD6B12B}"/>
              </a:ext>
            </a:extLst>
          </p:cNvPr>
          <p:cNvSpPr txBox="1">
            <a:spLocks/>
          </p:cNvSpPr>
          <p:nvPr/>
        </p:nvSpPr>
        <p:spPr>
          <a:xfrm>
            <a:off x="6813549" y="3569305"/>
            <a:ext cx="10642244" cy="1701823"/>
          </a:xfrm>
          <a:prstGeom prst="rect">
            <a:avLst/>
          </a:prstGeom>
        </p:spPr>
        <p:txBody>
          <a:bodyPr vert="horz" wrap="square" lIns="182889" tIns="91445" rIns="182889" bIns="91445"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4000">
                <a:solidFill>
                  <a:schemeClr val="tx1"/>
                </a:solidFill>
              </a:rPr>
              <a:t>Communicate the importance of evaluation to your stakeholders!</a:t>
            </a:r>
            <a:endParaRPr lang="en-US" sz="4000">
              <a:solidFill>
                <a:schemeClr val="tx1"/>
              </a:solidFill>
            </a:endParaRPr>
          </a:p>
        </p:txBody>
      </p:sp>
      <p:pic>
        <p:nvPicPr>
          <p:cNvPr id="3" name="Picture 2">
            <a:extLst>
              <a:ext uri="{FF2B5EF4-FFF2-40B4-BE49-F238E27FC236}">
                <a16:creationId xmlns:a16="http://schemas.microsoft.com/office/drawing/2014/main" id="{F6D0BF5D-E350-4C84-8288-BB82834694CD}"/>
              </a:ext>
            </a:extLst>
          </p:cNvPr>
          <p:cNvPicPr>
            <a:picLocks noChangeAspect="1"/>
          </p:cNvPicPr>
          <p:nvPr/>
        </p:nvPicPr>
        <p:blipFill>
          <a:blip r:embed="rId3"/>
          <a:stretch>
            <a:fillRect/>
          </a:stretch>
        </p:blipFill>
        <p:spPr>
          <a:xfrm>
            <a:off x="18059570" y="5839820"/>
            <a:ext cx="3134162" cy="3134162"/>
          </a:xfrm>
          <a:prstGeom prst="rect">
            <a:avLst/>
          </a:prstGeom>
        </p:spPr>
      </p:pic>
      <p:pic>
        <p:nvPicPr>
          <p:cNvPr id="7" name="Picture 6">
            <a:extLst>
              <a:ext uri="{FF2B5EF4-FFF2-40B4-BE49-F238E27FC236}">
                <a16:creationId xmlns:a16="http://schemas.microsoft.com/office/drawing/2014/main" id="{5EC60A21-5384-43C5-9A81-02A0E6173232}"/>
              </a:ext>
            </a:extLst>
          </p:cNvPr>
          <p:cNvPicPr>
            <a:picLocks noChangeAspect="1"/>
          </p:cNvPicPr>
          <p:nvPr/>
        </p:nvPicPr>
        <p:blipFill>
          <a:blip r:embed="rId4"/>
          <a:stretch>
            <a:fillRect/>
          </a:stretch>
        </p:blipFill>
        <p:spPr>
          <a:xfrm>
            <a:off x="11047334" y="6392283"/>
            <a:ext cx="2278418" cy="2278418"/>
          </a:xfrm>
          <a:prstGeom prst="rect">
            <a:avLst/>
          </a:prstGeom>
        </p:spPr>
      </p:pic>
      <p:pic>
        <p:nvPicPr>
          <p:cNvPr id="12" name="Picture 11">
            <a:extLst>
              <a:ext uri="{FF2B5EF4-FFF2-40B4-BE49-F238E27FC236}">
                <a16:creationId xmlns:a16="http://schemas.microsoft.com/office/drawing/2014/main" id="{5CDF3D1E-6E11-4F64-B1C8-CDDBE8E02958}"/>
              </a:ext>
            </a:extLst>
          </p:cNvPr>
          <p:cNvPicPr>
            <a:picLocks noChangeAspect="1"/>
          </p:cNvPicPr>
          <p:nvPr/>
        </p:nvPicPr>
        <p:blipFill>
          <a:blip r:embed="rId5"/>
          <a:stretch>
            <a:fillRect/>
          </a:stretch>
        </p:blipFill>
        <p:spPr>
          <a:xfrm>
            <a:off x="3706348" y="6417145"/>
            <a:ext cx="2253556" cy="2253556"/>
          </a:xfrm>
          <a:prstGeom prst="rect">
            <a:avLst/>
          </a:prstGeom>
        </p:spPr>
      </p:pic>
    </p:spTree>
    <p:extLst>
      <p:ext uri="{BB962C8B-B14F-4D97-AF65-F5344CB8AC3E}">
        <p14:creationId xmlns:p14="http://schemas.microsoft.com/office/powerpoint/2010/main" val="4007223426"/>
      </p:ext>
    </p:extLst>
  </p:cSld>
  <p:clrMapOvr>
    <a:masterClrMapping/>
  </p:clrMapOvr>
</p:sld>
</file>

<file path=ppt/theme/theme1.xml><?xml version="1.0" encoding="utf-8"?>
<a:theme xmlns:a="http://schemas.openxmlformats.org/drawingml/2006/main" name="Office Theme">
  <a:themeElements>
    <a:clrScheme name="Blue Ready">
      <a:dk1>
        <a:sysClr val="windowText" lastClr="000000"/>
      </a:dk1>
      <a:lt1>
        <a:sysClr val="window" lastClr="FFFFFF"/>
      </a:lt1>
      <a:dk2>
        <a:srgbClr val="797979"/>
      </a:dk2>
      <a:lt2>
        <a:srgbClr val="43B4E3"/>
      </a:lt2>
      <a:accent1>
        <a:srgbClr val="16527E"/>
      </a:accent1>
      <a:accent2>
        <a:srgbClr val="217EC1"/>
      </a:accent2>
      <a:accent3>
        <a:srgbClr val="3CABE9"/>
      </a:accent3>
      <a:accent4>
        <a:srgbClr val="8ACDF0"/>
      </a:accent4>
      <a:accent5>
        <a:srgbClr val="D9EFF9"/>
      </a:accent5>
      <a:accent6>
        <a:srgbClr val="C7C7C7"/>
      </a:accent6>
      <a:hlink>
        <a:srgbClr val="169EBE"/>
      </a:hlink>
      <a:folHlink>
        <a:srgbClr val="1CD1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DB68FD6FD5684AB715BD0F135851D9" ma:contentTypeVersion="9" ma:contentTypeDescription="Create a new document." ma:contentTypeScope="" ma:versionID="75ba3747d8b9213427ec868f0bbfa90f">
  <xsd:schema xmlns:xsd="http://www.w3.org/2001/XMLSchema" xmlns:xs="http://www.w3.org/2001/XMLSchema" xmlns:p="http://schemas.microsoft.com/office/2006/metadata/properties" xmlns:ns1="http://schemas.microsoft.com/sharepoint/v3" xmlns:ns2="e6977549-1184-4f17-8bd7-2c87ebe8bc29" xmlns:ns3="e162b9a2-0886-4bf3-a2f0-aa5303923a2b" targetNamespace="http://schemas.microsoft.com/office/2006/metadata/properties" ma:root="true" ma:fieldsID="ed3ff27d03014ffca587f0d8e8edc243" ns1:_="" ns2:_="" ns3:_="">
    <xsd:import namespace="http://schemas.microsoft.com/sharepoint/v3"/>
    <xsd:import namespace="e6977549-1184-4f17-8bd7-2c87ebe8bc29"/>
    <xsd:import namespace="e162b9a2-0886-4bf3-a2f0-aa5303923a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77549-1184-4f17-8bd7-2c87ebe8bc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62b9a2-0886-4bf3-a2f0-aa5303923a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AAFE228-07FD-4452-826C-A05C8D204034}">
  <ds:schemaRefs>
    <ds:schemaRef ds:uri="http://schemas.microsoft.com/sharepoint/v3/contenttype/forms"/>
  </ds:schemaRefs>
</ds:datastoreItem>
</file>

<file path=customXml/itemProps2.xml><?xml version="1.0" encoding="utf-8"?>
<ds:datastoreItem xmlns:ds="http://schemas.openxmlformats.org/officeDocument/2006/customXml" ds:itemID="{0D39FA67-5A77-4116-85FE-24A4ACD03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977549-1184-4f17-8bd7-2c87ebe8bc29"/>
    <ds:schemaRef ds:uri="e162b9a2-0886-4bf3-a2f0-aa5303923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DA2D5F-87AE-4448-B3EE-771BCFB1D204}">
  <ds:schemaRefs>
    <ds:schemaRef ds:uri="http://www.w3.org/XML/1998/namespace"/>
    <ds:schemaRef ds:uri="http://schemas.microsoft.com/office/2006/documentManagement/types"/>
    <ds:schemaRef ds:uri="http://schemas.microsoft.com/sharepoint/v3"/>
    <ds:schemaRef ds:uri="http://purl.org/dc/elements/1.1/"/>
    <ds:schemaRef ds:uri="e162b9a2-0886-4bf3-a2f0-aa5303923a2b"/>
    <ds:schemaRef ds:uri="http://schemas.microsoft.com/office/infopath/2007/PartnerControls"/>
    <ds:schemaRef ds:uri="http://purl.org/dc/terms/"/>
    <ds:schemaRef ds:uri="http://schemas.openxmlformats.org/package/2006/metadata/core-properties"/>
    <ds:schemaRef ds:uri="e6977549-1184-4f17-8bd7-2c87ebe8bc2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2017-11-06T15:45:39Z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0x01010055DB68FD6FD5684AB715BD0F135851D9</vt:lpwstr>
  </property>
</Properties>
</file>