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3" r:id="rId2"/>
    <p:sldId id="264" r:id="rId3"/>
    <p:sldId id="265" r:id="rId4"/>
    <p:sldId id="273" r:id="rId5"/>
    <p:sldId id="266" r:id="rId6"/>
    <p:sldId id="268" r:id="rId7"/>
    <p:sldId id="269" r:id="rId8"/>
    <p:sldId id="271" r:id="rId9"/>
    <p:sldId id="270" r:id="rId10"/>
    <p:sldId id="274" r:id="rId11"/>
    <p:sldId id="275" r:id="rId12"/>
    <p:sldId id="276" r:id="rId13"/>
    <p:sldId id="272" r:id="rId14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AE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8" autoAdjust="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706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ina.jiang\AppData\Local\Temp\1\notesCEFDEB\Cohort5%20End%20Program%20Eval%20results.xls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ina.jiang\AppData\Local\Temp\1\notesCEFDEB\Cohort%205%20LPI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summary!$C$3</c:f>
              <c:strCache>
                <c:ptCount val="1"/>
                <c:pt idx="0">
                  <c:v>Very Satisfied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summary!$A$4:$A$10</c:f>
              <c:strCache>
                <c:ptCount val="7"/>
                <c:pt idx="0">
                  <c:v>Overall quality of workshops</c:v>
                </c:pt>
                <c:pt idx="1">
                  <c:v>Overall quality of information given at workshops</c:v>
                </c:pt>
                <c:pt idx="2">
                  <c:v>Dissemination of information/logistics</c:v>
                </c:pt>
                <c:pt idx="3">
                  <c:v>Workshop topics</c:v>
                </c:pt>
                <c:pt idx="4">
                  <c:v>Workshop time and location</c:v>
                </c:pt>
                <c:pt idx="5">
                  <c:v>Overall usefulness of information to my work</c:v>
                </c:pt>
                <c:pt idx="6">
                  <c:v>Overall satisfaction with the training</c:v>
                </c:pt>
              </c:strCache>
            </c:strRef>
          </c:cat>
          <c:val>
            <c:numRef>
              <c:f>summary!$C$4:$C$10</c:f>
              <c:numCache>
                <c:formatCode>General</c:formatCode>
                <c:ptCount val="7"/>
                <c:pt idx="0">
                  <c:v>9</c:v>
                </c:pt>
                <c:pt idx="1">
                  <c:v>10</c:v>
                </c:pt>
                <c:pt idx="2">
                  <c:v>10</c:v>
                </c:pt>
                <c:pt idx="3">
                  <c:v>13</c:v>
                </c:pt>
                <c:pt idx="4">
                  <c:v>9</c:v>
                </c:pt>
                <c:pt idx="5">
                  <c:v>11</c:v>
                </c:pt>
                <c:pt idx="6">
                  <c:v>9</c:v>
                </c:pt>
              </c:numCache>
            </c:numRef>
          </c:val>
        </c:ser>
        <c:ser>
          <c:idx val="1"/>
          <c:order val="1"/>
          <c:tx>
            <c:strRef>
              <c:f>summary!$D$3</c:f>
              <c:strCache>
                <c:ptCount val="1"/>
                <c:pt idx="0">
                  <c:v>Satisfied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summary!$A$4:$A$10</c:f>
              <c:strCache>
                <c:ptCount val="7"/>
                <c:pt idx="0">
                  <c:v>Overall quality of workshops</c:v>
                </c:pt>
                <c:pt idx="1">
                  <c:v>Overall quality of information given at workshops</c:v>
                </c:pt>
                <c:pt idx="2">
                  <c:v>Dissemination of information/logistics</c:v>
                </c:pt>
                <c:pt idx="3">
                  <c:v>Workshop topics</c:v>
                </c:pt>
                <c:pt idx="4">
                  <c:v>Workshop time and location</c:v>
                </c:pt>
                <c:pt idx="5">
                  <c:v>Overall usefulness of information to my work</c:v>
                </c:pt>
                <c:pt idx="6">
                  <c:v>Overall satisfaction with the training</c:v>
                </c:pt>
              </c:strCache>
            </c:strRef>
          </c:cat>
          <c:val>
            <c:numRef>
              <c:f>summary!$D$4:$D$10</c:f>
              <c:numCache>
                <c:formatCode>General</c:formatCode>
                <c:ptCount val="7"/>
                <c:pt idx="0">
                  <c:v>7</c:v>
                </c:pt>
                <c:pt idx="1">
                  <c:v>6</c:v>
                </c:pt>
                <c:pt idx="2">
                  <c:v>6</c:v>
                </c:pt>
                <c:pt idx="3">
                  <c:v>3</c:v>
                </c:pt>
                <c:pt idx="4">
                  <c:v>7</c:v>
                </c:pt>
                <c:pt idx="5">
                  <c:v>5</c:v>
                </c:pt>
                <c:pt idx="6">
                  <c:v>7</c:v>
                </c:pt>
              </c:numCache>
            </c:numRef>
          </c:val>
        </c:ser>
        <c:ser>
          <c:idx val="2"/>
          <c:order val="2"/>
          <c:tx>
            <c:strRef>
              <c:f>summary!$E$3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9BBB59"/>
            </a:solidFill>
            <a:ln w="25400">
              <a:noFill/>
            </a:ln>
          </c:spPr>
          <c:invertIfNegative val="0"/>
          <c:cat>
            <c:strRef>
              <c:f>summary!$A$4:$A$10</c:f>
              <c:strCache>
                <c:ptCount val="7"/>
                <c:pt idx="0">
                  <c:v>Overall quality of workshops</c:v>
                </c:pt>
                <c:pt idx="1">
                  <c:v>Overall quality of information given at workshops</c:v>
                </c:pt>
                <c:pt idx="2">
                  <c:v>Dissemination of information/logistics</c:v>
                </c:pt>
                <c:pt idx="3">
                  <c:v>Workshop topics</c:v>
                </c:pt>
                <c:pt idx="4">
                  <c:v>Workshop time and location</c:v>
                </c:pt>
                <c:pt idx="5">
                  <c:v>Overall usefulness of information to my work</c:v>
                </c:pt>
                <c:pt idx="6">
                  <c:v>Overall satisfaction with the training</c:v>
                </c:pt>
              </c:strCache>
            </c:strRef>
          </c:cat>
          <c:val>
            <c:numRef>
              <c:f>summary!$E$4:$E$10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summary!$F$3</c:f>
              <c:strCache>
                <c:ptCount val="1"/>
                <c:pt idx="0">
                  <c:v>Dissatisfied</c:v>
                </c:pt>
              </c:strCache>
            </c:strRef>
          </c:tx>
          <c:spPr>
            <a:solidFill>
              <a:srgbClr val="8064A2"/>
            </a:solidFill>
            <a:ln w="25400">
              <a:noFill/>
            </a:ln>
          </c:spPr>
          <c:invertIfNegative val="0"/>
          <c:cat>
            <c:strRef>
              <c:f>summary!$A$4:$A$10</c:f>
              <c:strCache>
                <c:ptCount val="7"/>
                <c:pt idx="0">
                  <c:v>Overall quality of workshops</c:v>
                </c:pt>
                <c:pt idx="1">
                  <c:v>Overall quality of information given at workshops</c:v>
                </c:pt>
                <c:pt idx="2">
                  <c:v>Dissemination of information/logistics</c:v>
                </c:pt>
                <c:pt idx="3">
                  <c:v>Workshop topics</c:v>
                </c:pt>
                <c:pt idx="4">
                  <c:v>Workshop time and location</c:v>
                </c:pt>
                <c:pt idx="5">
                  <c:v>Overall usefulness of information to my work</c:v>
                </c:pt>
                <c:pt idx="6">
                  <c:v>Overall satisfaction with the training</c:v>
                </c:pt>
              </c:strCache>
            </c:strRef>
          </c:cat>
          <c:val>
            <c:numRef>
              <c:f>summary!$F$4:$F$10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4"/>
          <c:order val="4"/>
          <c:tx>
            <c:strRef>
              <c:f>summary!$G$3</c:f>
              <c:strCache>
                <c:ptCount val="1"/>
                <c:pt idx="0">
                  <c:v>Very Dissatisfied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cat>
            <c:strRef>
              <c:f>summary!$A$4:$A$10</c:f>
              <c:strCache>
                <c:ptCount val="7"/>
                <c:pt idx="0">
                  <c:v>Overall quality of workshops</c:v>
                </c:pt>
                <c:pt idx="1">
                  <c:v>Overall quality of information given at workshops</c:v>
                </c:pt>
                <c:pt idx="2">
                  <c:v>Dissemination of information/logistics</c:v>
                </c:pt>
                <c:pt idx="3">
                  <c:v>Workshop topics</c:v>
                </c:pt>
                <c:pt idx="4">
                  <c:v>Workshop time and location</c:v>
                </c:pt>
                <c:pt idx="5">
                  <c:v>Overall usefulness of information to my work</c:v>
                </c:pt>
                <c:pt idx="6">
                  <c:v>Overall satisfaction with the training</c:v>
                </c:pt>
              </c:strCache>
            </c:strRef>
          </c:cat>
          <c:val>
            <c:numRef>
              <c:f>summary!$G$4:$G$10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0231648"/>
        <c:axId val="177821016"/>
      </c:barChart>
      <c:catAx>
        <c:axId val="180231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821016"/>
        <c:crosses val="autoZero"/>
        <c:auto val="1"/>
        <c:lblAlgn val="ctr"/>
        <c:lblOffset val="100"/>
        <c:noMultiLvlLbl val="0"/>
      </c:catAx>
      <c:valAx>
        <c:axId val="1778210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2316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"/>
          <c:y val="0.91222181350009202"/>
          <c:w val="0.36202693412784903"/>
          <c:h val="8.5620776400647872E-2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I respect my supervisor.</c:v>
                </c:pt>
                <c:pt idx="1">
                  <c:v>I am aware of my job requirements.</c:v>
                </c:pt>
                <c:pt idx="2">
                  <c:v>I know what is expected of me.</c:v>
                </c:pt>
                <c:pt idx="3">
                  <c:v>My supervisors respect me. </c:v>
                </c:pt>
                <c:pt idx="4">
                  <c:v>The work I do is rewarding.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4.4400000000000004</c:v>
                </c:pt>
                <c:pt idx="1">
                  <c:v>4.3600000000000003</c:v>
                </c:pt>
                <c:pt idx="2">
                  <c:v>4.37</c:v>
                </c:pt>
                <c:pt idx="3">
                  <c:v>4.22</c:v>
                </c:pt>
                <c:pt idx="4">
                  <c:v>4.21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I respect my supervisor.</c:v>
                </c:pt>
                <c:pt idx="1">
                  <c:v>I am aware of my job requirements.</c:v>
                </c:pt>
                <c:pt idx="2">
                  <c:v>I know what is expected of me.</c:v>
                </c:pt>
                <c:pt idx="3">
                  <c:v>My supervisors respect me. </c:v>
                </c:pt>
                <c:pt idx="4">
                  <c:v>The work I do is rewarding.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4.4000000000000004</c:v>
                </c:pt>
                <c:pt idx="1">
                  <c:v>4.33</c:v>
                </c:pt>
                <c:pt idx="2">
                  <c:v>4.32</c:v>
                </c:pt>
                <c:pt idx="3">
                  <c:v>4.18</c:v>
                </c:pt>
                <c:pt idx="4">
                  <c:v>4.1100000000000003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I respect my supervisor.</c:v>
                </c:pt>
                <c:pt idx="1">
                  <c:v>I am aware of my job requirements.</c:v>
                </c:pt>
                <c:pt idx="2">
                  <c:v>I know what is expected of me.</c:v>
                </c:pt>
                <c:pt idx="3">
                  <c:v>My supervisors respect me. </c:v>
                </c:pt>
                <c:pt idx="4">
                  <c:v>The work I do is rewarding.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4.42</c:v>
                </c:pt>
                <c:pt idx="1">
                  <c:v>4.33</c:v>
                </c:pt>
                <c:pt idx="2">
                  <c:v>4.3499999999999996</c:v>
                </c:pt>
                <c:pt idx="3">
                  <c:v>4.1900000000000004</c:v>
                </c:pt>
                <c:pt idx="4">
                  <c:v>4.1100000000000003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9494736"/>
        <c:axId val="179642632"/>
      </c:barChart>
      <c:catAx>
        <c:axId val="179494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642632"/>
        <c:crosses val="autoZero"/>
        <c:auto val="1"/>
        <c:lblAlgn val="ctr"/>
        <c:lblOffset val="100"/>
        <c:noMultiLvlLbl val="0"/>
      </c:catAx>
      <c:valAx>
        <c:axId val="179642632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494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Pre</a:t>
            </a:r>
            <a:r>
              <a:rPr lang="en-US" baseline="0"/>
              <a:t> and Post LPI Comparison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Summary!$B$26</c:f>
              <c:strCache>
                <c:ptCount val="1"/>
                <c:pt idx="0">
                  <c:v>Pre LPI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Summary!$C$23:$H$23</c:f>
              <c:strCache>
                <c:ptCount val="6"/>
                <c:pt idx="0">
                  <c:v>Total</c:v>
                </c:pt>
                <c:pt idx="1">
                  <c:v>Model</c:v>
                </c:pt>
                <c:pt idx="2">
                  <c:v>Inspire</c:v>
                </c:pt>
                <c:pt idx="3">
                  <c:v>Challenge</c:v>
                </c:pt>
                <c:pt idx="4">
                  <c:v>Enable</c:v>
                </c:pt>
                <c:pt idx="5">
                  <c:v>Encourage</c:v>
                </c:pt>
              </c:strCache>
            </c:strRef>
          </c:cat>
          <c:val>
            <c:numRef>
              <c:f>Summary!$C$26:$H$26</c:f>
              <c:numCache>
                <c:formatCode>0.0</c:formatCode>
                <c:ptCount val="6"/>
                <c:pt idx="0">
                  <c:v>6.920289855072463</c:v>
                </c:pt>
                <c:pt idx="1">
                  <c:v>6.8985507246376807</c:v>
                </c:pt>
                <c:pt idx="2">
                  <c:v>6.304347826086957</c:v>
                </c:pt>
                <c:pt idx="3">
                  <c:v>6.4275362318840585</c:v>
                </c:pt>
                <c:pt idx="4">
                  <c:v>7.8405797101449268</c:v>
                </c:pt>
                <c:pt idx="5">
                  <c:v>7.1304347826086953</c:v>
                </c:pt>
              </c:numCache>
            </c:numRef>
          </c:val>
        </c:ser>
        <c:ser>
          <c:idx val="1"/>
          <c:order val="1"/>
          <c:tx>
            <c:strRef>
              <c:f>Summary!$B$29</c:f>
              <c:strCache>
                <c:ptCount val="1"/>
                <c:pt idx="0">
                  <c:v>Post LPI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Summary!$C$23:$H$23</c:f>
              <c:strCache>
                <c:ptCount val="6"/>
                <c:pt idx="0">
                  <c:v>Total</c:v>
                </c:pt>
                <c:pt idx="1">
                  <c:v>Model</c:v>
                </c:pt>
                <c:pt idx="2">
                  <c:v>Inspire</c:v>
                </c:pt>
                <c:pt idx="3">
                  <c:v>Challenge</c:v>
                </c:pt>
                <c:pt idx="4">
                  <c:v>Enable</c:v>
                </c:pt>
                <c:pt idx="5">
                  <c:v>Encourage</c:v>
                </c:pt>
              </c:strCache>
            </c:strRef>
          </c:cat>
          <c:val>
            <c:numRef>
              <c:f>Summary!$C$29:$H$29</c:f>
              <c:numCache>
                <c:formatCode>0.0</c:formatCode>
                <c:ptCount val="6"/>
                <c:pt idx="0">
                  <c:v>8.2750000000000021</c:v>
                </c:pt>
                <c:pt idx="1">
                  <c:v>8.2708333333333339</c:v>
                </c:pt>
                <c:pt idx="2">
                  <c:v>8</c:v>
                </c:pt>
                <c:pt idx="3">
                  <c:v>8.0625</c:v>
                </c:pt>
                <c:pt idx="4">
                  <c:v>8.7395833333333339</c:v>
                </c:pt>
                <c:pt idx="5">
                  <c:v>8.3020833333333339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0341152"/>
        <c:axId val="180147880"/>
      </c:barChart>
      <c:catAx>
        <c:axId val="180341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147880"/>
        <c:crosses val="autoZero"/>
        <c:auto val="1"/>
        <c:lblAlgn val="ctr"/>
        <c:lblOffset val="100"/>
        <c:noMultiLvlLbl val="0"/>
      </c:catAx>
      <c:valAx>
        <c:axId val="180147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341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B17F8-B5DC-4137-8BBC-6D77CA203F27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F8BC8-3724-4917-A5F1-B036F40D6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55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F8BC8-3724-4917-A5F1-B036F40D696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07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F8BC8-3724-4917-A5F1-B036F40D69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64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F8BC8-3724-4917-A5F1-B036F40D69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08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F8BC8-3724-4917-A5F1-B036F40D69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93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768938" y="2830524"/>
            <a:ext cx="6189892" cy="1467564"/>
          </a:xfr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3200" b="1" i="0" baseline="0">
                <a:solidFill>
                  <a:srgbClr val="FF6600"/>
                </a:solidFill>
                <a:latin typeface="Arial"/>
              </a:defRPr>
            </a:lvl1pPr>
          </a:lstStyle>
          <a:p>
            <a:pPr lvl="0"/>
            <a:r>
              <a:rPr lang="en-US" dirty="0" smtClean="0"/>
              <a:t>Click to edit Master text styles and can go two or more lines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2768937" y="3748831"/>
            <a:ext cx="6189890" cy="478131"/>
          </a:xfrm>
        </p:spPr>
        <p:txBody>
          <a:bodyPr lIns="0" tIns="0" rIns="0" bIns="0"/>
          <a:lstStyle>
            <a:lvl1pPr marL="0" indent="0">
              <a:buNone/>
              <a:defRPr sz="2200" b="0" i="1">
                <a:solidFill>
                  <a:schemeClr val="accent2"/>
                </a:solidFill>
                <a:latin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0605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Clr>
                <a:schemeClr val="accent5"/>
              </a:buClr>
              <a:buFontTx/>
              <a:buNone/>
              <a:defRPr>
                <a:solidFill>
                  <a:schemeClr val="tx1"/>
                </a:solidFill>
                <a:latin typeface=""/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  <a:latin typeface=""/>
              </a:defRPr>
            </a:lvl2pPr>
            <a:lvl3pPr>
              <a:buClr>
                <a:schemeClr val="bg1">
                  <a:lumMod val="65000"/>
                </a:schemeClr>
              </a:buClr>
              <a:defRPr>
                <a:solidFill>
                  <a:schemeClr val="tx1"/>
                </a:solidFill>
                <a:latin typeface=""/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  <a:latin typeface=""/>
              </a:defRPr>
            </a:lvl4pPr>
            <a:lvl5pPr>
              <a:buClr>
                <a:schemeClr val="bg1">
                  <a:lumMod val="65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501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25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751330"/>
            <a:ext cx="8229600" cy="351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7" r:id="rId3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Wingdings" charset="2"/>
        <a:buChar char="§"/>
        <a:defRPr sz="3200" kern="1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/>
        <a:buChar char="•"/>
        <a:defRPr sz="2800" kern="1200">
          <a:solidFill>
            <a:schemeClr val="tx1"/>
          </a:solidFill>
          <a:latin typeface="Arial" charset="0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bg1">
            <a:lumMod val="65000"/>
          </a:schemeClr>
        </a:buClr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000" kern="1200">
          <a:solidFill>
            <a:schemeClr val="tx1"/>
          </a:solidFill>
          <a:latin typeface="Arial" charset="0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bg1">
            <a:lumMod val="65000"/>
          </a:schemeClr>
        </a:buClr>
        <a:buFont typeface="Arial" charset="0"/>
        <a:buChar char="•"/>
        <a:defRPr sz="2000" kern="1200">
          <a:solidFill>
            <a:schemeClr val="tx1"/>
          </a:solidFill>
          <a:latin typeface="Arial" charset="0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4.emf"/><Relationship Id="rId4" Type="http://schemas.openxmlformats.org/officeDocument/2006/relationships/package" Target="../embeddings/Microsoft_Excel_Worksheet4.xlsx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emf"/><Relationship Id="rId4" Type="http://schemas.openxmlformats.org/officeDocument/2006/relationships/package" Target="../embeddings/Microsoft_Excel_Worksheet1.xlsx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112293" y="2470245"/>
            <a:ext cx="8031707" cy="107817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Turning Communication into Collaboration: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Development of an </a:t>
            </a: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Outcomes-Based </a:t>
            </a: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 Training Program</a:t>
            </a:r>
            <a:endParaRPr lang="en-US" sz="2000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57352" y="3748831"/>
            <a:ext cx="8601475" cy="266121"/>
          </a:xfrm>
        </p:spPr>
        <p:txBody>
          <a:bodyPr/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Stanley Capela│VP Quality Management &amp; Corporate Compliance 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Officer 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│ HeartShare Human Services of New York</a:t>
            </a:r>
          </a:p>
          <a:p>
            <a:endParaRPr lang="en-US" dirty="0"/>
          </a:p>
        </p:txBody>
      </p:sp>
      <p:pic>
        <p:nvPicPr>
          <p:cNvPr id="4" name="Picture 4" descr="HeartShare Blue Vertical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360" y="4249119"/>
            <a:ext cx="1460175" cy="89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“coa logo”的图片搜索结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9119"/>
            <a:ext cx="1016758" cy="87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HeartShare St Vincent's Services Logo (CMYK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735" y="4249119"/>
            <a:ext cx="1782149" cy="87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S_WellnessLogo_Vertic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179" y="4269995"/>
            <a:ext cx="1363138" cy="87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The HeartShare School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137" y="4269994"/>
            <a:ext cx="1468863" cy="87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24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82354018"/>
              </p:ext>
            </p:extLst>
          </p:nvPr>
        </p:nvGraphicFramePr>
        <p:xfrm>
          <a:off x="0" y="1282261"/>
          <a:ext cx="7104993" cy="3720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-512424" y="1002502"/>
            <a:ext cx="10141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Very satisfied= 5, Satisfied=4, Neutral=3, Dissatisfied=2, Very </a:t>
            </a:r>
            <a:r>
              <a:rPr lang="en-US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dissatisfied=1.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Average=3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78869" y="1734207"/>
            <a:ext cx="2091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 smtClean="0"/>
              <a:t>This is a sample of the </a:t>
            </a:r>
            <a:r>
              <a:rPr lang="en-US" sz="1200" b="1" dirty="0" smtClean="0"/>
              <a:t>Strongest Areas </a:t>
            </a:r>
            <a:r>
              <a:rPr lang="en-US" sz="1200" dirty="0" smtClean="0"/>
              <a:t>identified in our 2014 to 2016 Job Satisfaction Survey results.</a:t>
            </a:r>
          </a:p>
          <a:p>
            <a:r>
              <a:rPr lang="en-US" sz="1200" dirty="0" smtClean="0"/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 smtClean="0"/>
              <a:t>On a scale of 1-5, supervision-related areas consistently scored over 4.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1809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6983058"/>
              </p:ext>
            </p:extLst>
          </p:nvPr>
        </p:nvGraphicFramePr>
        <p:xfrm>
          <a:off x="-1" y="832513"/>
          <a:ext cx="5076967" cy="3950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7631046"/>
              </p:ext>
            </p:extLst>
          </p:nvPr>
        </p:nvGraphicFramePr>
        <p:xfrm>
          <a:off x="4960150" y="1589963"/>
          <a:ext cx="4038143" cy="1494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Worksheet" r:id="rId4" imgW="4838621" imgH="1790640" progId="Excel.Sheet.12">
                  <p:embed/>
                </p:oleObj>
              </mc:Choice>
              <mc:Fallback>
                <p:oleObj name="Worksheet" r:id="rId4" imgW="4838621" imgH="17906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60150" y="1589963"/>
                        <a:ext cx="4038143" cy="14944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76966" y="3295934"/>
            <a:ext cx="37940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These 2 charts capture the Pre and Post LPI results for Cohort V participants. On a scale of 1-10, all participants’ LPI scores improved over the 18-month track.</a:t>
            </a:r>
          </a:p>
        </p:txBody>
      </p:sp>
    </p:spTree>
    <p:extLst>
      <p:ext uri="{BB962C8B-B14F-4D97-AF65-F5344CB8AC3E}">
        <p14:creationId xmlns:p14="http://schemas.microsoft.com/office/powerpoint/2010/main" val="3152349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41" y="723885"/>
            <a:ext cx="4703110" cy="44196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57951" y="1583140"/>
            <a:ext cx="38267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 smtClean="0"/>
              <a:t>This is the Peer </a:t>
            </a:r>
            <a:r>
              <a:rPr lang="en-US" sz="1400" dirty="0"/>
              <a:t>R</a:t>
            </a:r>
            <a:r>
              <a:rPr lang="en-US" sz="1400" dirty="0" smtClean="0"/>
              <a:t>eview </a:t>
            </a:r>
            <a:r>
              <a:rPr lang="en-US" sz="1400" dirty="0"/>
              <a:t>S</a:t>
            </a:r>
            <a:r>
              <a:rPr lang="en-US" sz="1400" dirty="0" smtClean="0"/>
              <a:t>heet we provide to each MTP participants at the end of the group project.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On a scale of 1-5, each person is rated by his/her group members. If a member is scored lower than 3, he/she cannot graduate from the program.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On average, Cohort 5 participants achieved 4.3 for the peer review.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11463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44305"/>
            <a:ext cx="8229600" cy="2388358"/>
          </a:xfrm>
        </p:spPr>
        <p:txBody>
          <a:bodyPr/>
          <a:lstStyle/>
          <a:p>
            <a:pPr algn="ctr"/>
            <a:r>
              <a:rPr lang="en-US" dirty="0" smtClean="0">
                <a:latin typeface="+mn-lt"/>
              </a:rPr>
              <a:t>Thank you!</a:t>
            </a:r>
          </a:p>
          <a:p>
            <a:pPr algn="ctr"/>
            <a:r>
              <a:rPr lang="en-US" dirty="0" smtClean="0">
                <a:latin typeface="+mn-lt"/>
              </a:rPr>
              <a:t>Any questions?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525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9443">
            <a:off x="2367887" y="2805489"/>
            <a:ext cx="2848631" cy="1899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9553" y="575284"/>
            <a:ext cx="3446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Agenda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23582" y="1637731"/>
            <a:ext cx="758815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 smtClean="0"/>
              <a:t>Introduction of MTP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 smtClean="0"/>
              <a:t>Outcomes and Results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 smtClean="0"/>
              <a:t>Q&amp;A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392" y="1303361"/>
            <a:ext cx="3962728" cy="26418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572">
            <a:off x="6667333" y="3168821"/>
            <a:ext cx="2329076" cy="1552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624" y="3444742"/>
            <a:ext cx="2095785" cy="139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2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9007" y="815336"/>
            <a:ext cx="8229600" cy="631321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Why MTP?</a:t>
            </a:r>
            <a:endParaRPr lang="en-US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3952" y="1439484"/>
            <a:ext cx="77860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/>
              <a:t>In 2011, the HeartShare Forum identified two major needs: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(1) Improve staff morale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(2) Enhance front-line supervisors’ management skills.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/>
              <a:t>These needs were reflected in the responses to our annual Job Satisfaction Survey.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/>
              <a:t>Therefore, the Management Training Program was developed for emerging leaders in the field to strengthen their supervisory, communication, and leadership skills.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254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424097"/>
            <a:ext cx="8229600" cy="291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+mn-lt"/>
              </a:rPr>
              <a:t>An 18-Month Comprehensive, Competency-Based Management Training Program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+mn-lt"/>
              </a:rPr>
              <a:t>For </a:t>
            </a:r>
            <a:r>
              <a:rPr lang="en-US" sz="1800" dirty="0">
                <a:latin typeface="+mn-lt"/>
              </a:rPr>
              <a:t>Emerging Leaders in the </a:t>
            </a:r>
            <a:r>
              <a:rPr lang="en-US" sz="1800" dirty="0" smtClean="0">
                <a:latin typeface="+mn-lt"/>
              </a:rPr>
              <a:t>Field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+mn-lt"/>
              </a:rPr>
              <a:t>Winner of the 2012 COA Innovative Practices Award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+mn-lt"/>
              </a:rPr>
              <a:t>Long-Term </a:t>
            </a:r>
            <a:r>
              <a:rPr lang="en-US" sz="1800" dirty="0">
                <a:latin typeface="+mn-lt"/>
              </a:rPr>
              <a:t>G</a:t>
            </a:r>
            <a:r>
              <a:rPr lang="en-US" sz="1800" dirty="0" smtClean="0">
                <a:latin typeface="+mn-lt"/>
              </a:rPr>
              <a:t>oal: Improve </a:t>
            </a:r>
            <a:r>
              <a:rPr lang="en-US" sz="1800" dirty="0">
                <a:latin typeface="+mn-lt"/>
              </a:rPr>
              <a:t>S</a:t>
            </a:r>
            <a:r>
              <a:rPr lang="en-US" sz="1800" dirty="0" smtClean="0">
                <a:latin typeface="+mn-lt"/>
              </a:rPr>
              <a:t>taff Satisfaction and Retention Rates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229710" y="777766"/>
            <a:ext cx="6106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MTP is ….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26536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87104" y="1378424"/>
            <a:ext cx="7881582" cy="2890025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+mn-lt"/>
              </a:rPr>
              <a:t>3 </a:t>
            </a:r>
            <a:r>
              <a:rPr lang="en-US" sz="1600" dirty="0">
                <a:latin typeface="+mn-lt"/>
              </a:rPr>
              <a:t>T</a:t>
            </a:r>
            <a:r>
              <a:rPr lang="en-US" sz="1600" dirty="0" smtClean="0">
                <a:latin typeface="+mn-lt"/>
              </a:rPr>
              <a:t>racks of </a:t>
            </a:r>
            <a:r>
              <a:rPr lang="en-US" sz="1600" dirty="0">
                <a:latin typeface="+mn-lt"/>
              </a:rPr>
              <a:t>I</a:t>
            </a:r>
            <a:r>
              <a:rPr lang="en-US" sz="1600" dirty="0" smtClean="0">
                <a:latin typeface="+mn-lt"/>
              </a:rPr>
              <a:t>nteractive </a:t>
            </a:r>
            <a:r>
              <a:rPr lang="en-US" sz="1600" dirty="0">
                <a:latin typeface="+mn-lt"/>
              </a:rPr>
              <a:t>W</a:t>
            </a:r>
            <a:r>
              <a:rPr lang="en-US" sz="1600" dirty="0" smtClean="0">
                <a:latin typeface="+mn-lt"/>
              </a:rPr>
              <a:t>orkshops: </a:t>
            </a:r>
          </a:p>
          <a:p>
            <a:pPr marL="285750" indent="-285750">
              <a:lnSpc>
                <a:spcPct val="150000"/>
              </a:lnSpc>
              <a:buClrTx/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+mn-lt"/>
              </a:rPr>
              <a:t>  (</a:t>
            </a:r>
            <a:r>
              <a:rPr lang="en-US" sz="1600" dirty="0">
                <a:latin typeface="+mn-lt"/>
              </a:rPr>
              <a:t>1) Supervision and Management </a:t>
            </a:r>
            <a:r>
              <a:rPr lang="en-US" sz="1600" dirty="0" smtClean="0">
                <a:latin typeface="+mn-lt"/>
              </a:rPr>
              <a:t>Skills</a:t>
            </a:r>
          </a:p>
          <a:p>
            <a:pPr marL="285750" indent="-285750">
              <a:buClrTx/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+mn-lt"/>
              </a:rPr>
              <a:t>  (</a:t>
            </a:r>
            <a:r>
              <a:rPr lang="en-US" sz="1600" dirty="0">
                <a:latin typeface="+mn-lt"/>
              </a:rPr>
              <a:t>2) Communication Skills </a:t>
            </a:r>
            <a:endParaRPr lang="en-US" sz="1600" dirty="0" smtClean="0">
              <a:latin typeface="+mn-lt"/>
            </a:endParaRPr>
          </a:p>
          <a:p>
            <a:pPr marL="285750" indent="-285750">
              <a:buClrTx/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+mn-lt"/>
              </a:rPr>
              <a:t>  (</a:t>
            </a:r>
            <a:r>
              <a:rPr lang="en-US" sz="1600" dirty="0">
                <a:latin typeface="+mn-lt"/>
              </a:rPr>
              <a:t>3) Leadership Skills</a:t>
            </a:r>
          </a:p>
          <a:p>
            <a:pPr marL="285750" indent="-285750"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+mn-lt"/>
              </a:rPr>
              <a:t>A mentor for each participant</a:t>
            </a:r>
          </a:p>
          <a:p>
            <a:pPr marL="285750" indent="-285750"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+mn-lt"/>
              </a:rPr>
              <a:t>Support from our MTP Committee</a:t>
            </a:r>
          </a:p>
          <a:p>
            <a:pPr marL="285750" indent="-285750"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+mn-lt"/>
              </a:rPr>
              <a:t>A final project</a:t>
            </a:r>
            <a:endParaRPr lang="en-US" sz="1600" dirty="0">
              <a:latin typeface="+mn-lt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91821" y="764275"/>
            <a:ext cx="7090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MTP includes …</a:t>
            </a:r>
          </a:p>
        </p:txBody>
      </p:sp>
    </p:spTree>
    <p:extLst>
      <p:ext uri="{BB962C8B-B14F-4D97-AF65-F5344CB8AC3E}">
        <p14:creationId xmlns:p14="http://schemas.microsoft.com/office/powerpoint/2010/main" val="279392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751330"/>
            <a:ext cx="8229600" cy="69533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Outcomes and Results</a:t>
            </a:r>
            <a:endParaRPr lang="en-US" b="1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7452" y="1379330"/>
            <a:ext cx="77109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 smtClean="0"/>
              <a:t>MTP is assessed in multiple ways:</a:t>
            </a:r>
          </a:p>
          <a:p>
            <a:pPr marL="342900" indent="-342900">
              <a:lnSpc>
                <a:spcPct val="150000"/>
              </a:lnSpc>
              <a:buAutoNum type="arabicParenBoth"/>
            </a:pPr>
            <a:r>
              <a:rPr lang="en-US" sz="1600" dirty="0" smtClean="0"/>
              <a:t>Participants evaluate each workshop and rate their overall experience with the program.</a:t>
            </a:r>
          </a:p>
          <a:p>
            <a:pPr marL="342900" indent="-342900">
              <a:lnSpc>
                <a:spcPct val="150000"/>
              </a:lnSpc>
              <a:buAutoNum type="arabicParenBoth"/>
            </a:pPr>
            <a:r>
              <a:rPr lang="en-US" sz="1600" dirty="0" smtClean="0"/>
              <a:t>Pre and Post tests are conducted for each workshop to measure how well the participants have learned the material.</a:t>
            </a:r>
          </a:p>
          <a:p>
            <a:pPr marL="342900" indent="-342900">
              <a:lnSpc>
                <a:spcPct val="150000"/>
              </a:lnSpc>
              <a:buAutoNum type="arabicParenBoth"/>
            </a:pPr>
            <a:r>
              <a:rPr lang="en-US" sz="1600" dirty="0" smtClean="0"/>
              <a:t>Participants conduct peer evaluations of each other.</a:t>
            </a:r>
          </a:p>
          <a:p>
            <a:pPr marL="342900" indent="-342900">
              <a:lnSpc>
                <a:spcPct val="150000"/>
              </a:lnSpc>
              <a:buAutoNum type="arabicParenBoth"/>
            </a:pPr>
            <a:r>
              <a:rPr lang="en-US" sz="1600" dirty="0"/>
              <a:t> </a:t>
            </a:r>
            <a:r>
              <a:rPr lang="en-US" sz="1600" dirty="0" smtClean="0"/>
              <a:t>Final projects are evaluated by MTP Committee members and the senior management team.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b="1" dirty="0"/>
              <a:t>91</a:t>
            </a:r>
            <a:r>
              <a:rPr lang="en-US" sz="1600" dirty="0"/>
              <a:t> participants have successfully graduated from the program since its inception.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 smtClean="0"/>
              <a:t>We just started Cohort</a:t>
            </a:r>
            <a:r>
              <a:rPr lang="en-US" sz="1600" b="1" dirty="0" smtClean="0"/>
              <a:t> 6</a:t>
            </a:r>
            <a:r>
              <a:rPr lang="en-US" sz="1600" dirty="0" smtClean="0"/>
              <a:t>!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445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5353813"/>
              </p:ext>
            </p:extLst>
          </p:nvPr>
        </p:nvGraphicFramePr>
        <p:xfrm>
          <a:off x="689210" y="679393"/>
          <a:ext cx="4453387" cy="4314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Worksheet" r:id="rId4" imgW="6111272" imgH="5920776" progId="Excel.Sheet.12">
                  <p:embed/>
                </p:oleObj>
              </mc:Choice>
              <mc:Fallback>
                <p:oleObj name="Worksheet" r:id="rId4" imgW="6111272" imgH="592077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9210" y="679393"/>
                        <a:ext cx="4453387" cy="43147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63570" y="1201003"/>
            <a:ext cx="35552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This is a sample of the Cohort 5 workshop evaluation results.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Participants were asked to rate their experience after each workshop, on a scale of 1-5.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The overall rating was </a:t>
            </a:r>
            <a:r>
              <a:rPr lang="en-US" b="1" dirty="0" smtClean="0"/>
              <a:t>4.6</a:t>
            </a:r>
            <a:r>
              <a:rPr lang="en-US" dirty="0"/>
              <a:t>!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We also received several helpful suggestions that will be implemented in upcoming workshops.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54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5927957"/>
              </p:ext>
            </p:extLst>
          </p:nvPr>
        </p:nvGraphicFramePr>
        <p:xfrm>
          <a:off x="694378" y="959916"/>
          <a:ext cx="4068763" cy="348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Worksheet" r:id="rId3" imgW="4069066" imgH="3482352" progId="Excel.Sheet.12">
                  <p:embed/>
                </p:oleObj>
              </mc:Choice>
              <mc:Fallback>
                <p:oleObj name="Worksheet" r:id="rId3" imgW="4069066" imgH="348235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4378" y="959916"/>
                        <a:ext cx="4068763" cy="348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933666" y="1194179"/>
            <a:ext cx="39919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This table reflects the difference in score between the Pre and Post test for each workshop.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The % of Improvement helps us monitor how well each participant is learning and how well each workshop is being delivered.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5517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8179420"/>
              </p:ext>
            </p:extLst>
          </p:nvPr>
        </p:nvGraphicFramePr>
        <p:xfrm>
          <a:off x="197892" y="1037228"/>
          <a:ext cx="6509983" cy="4045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707875" y="1351176"/>
            <a:ext cx="22587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This chart is extracted from the final MTP evaluation analysis. It captures participants’ ratings of their general experience and satisfaction with the 18-month program.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Overall, participants’ responses were very positive!  All respondents were either “Very Satisfied” or “Satisfied” with their experience.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319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</p:bldLst>
  </p:timing>
</p:sld>
</file>

<file path=ppt/theme/theme1.xml><?xml version="1.0" encoding="utf-8"?>
<a:theme xmlns:a="http://schemas.openxmlformats.org/drawingml/2006/main" name="ISTAT_1450115_AsiaPPT_16x9">
  <a:themeElements>
    <a:clrScheme name="ISTAT Asia">
      <a:dk1>
        <a:sysClr val="windowText" lastClr="000000"/>
      </a:dk1>
      <a:lt1>
        <a:sysClr val="window" lastClr="FFFFFF"/>
      </a:lt1>
      <a:dk2>
        <a:srgbClr val="074184"/>
      </a:dk2>
      <a:lt2>
        <a:srgbClr val="EEECE1"/>
      </a:lt2>
      <a:accent1>
        <a:srgbClr val="FEC20C"/>
      </a:accent1>
      <a:accent2>
        <a:srgbClr val="8D8E8D"/>
      </a:accent2>
      <a:accent3>
        <a:srgbClr val="B40A26"/>
      </a:accent3>
      <a:accent4>
        <a:srgbClr val="65B131"/>
      </a:accent4>
      <a:accent5>
        <a:srgbClr val="B40A26"/>
      </a:accent5>
      <a:accent6>
        <a:srgbClr val="65B131"/>
      </a:accent6>
      <a:hlink>
        <a:srgbClr val="0092D2"/>
      </a:hlink>
      <a:folHlink>
        <a:srgbClr val="B40A26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ISTAT_1450115_AsiaPPT_16x9.pot</Template>
  <TotalTime>745</TotalTime>
  <Words>558</Words>
  <Application>Microsoft Office PowerPoint</Application>
  <PresentationFormat>On-screen Show (16:9)</PresentationFormat>
  <Paragraphs>58</Paragraphs>
  <Slides>13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ＭＳ Ｐゴシック</vt:lpstr>
      <vt:lpstr>Arial</vt:lpstr>
      <vt:lpstr>Calibri</vt:lpstr>
      <vt:lpstr>Times New Roman</vt:lpstr>
      <vt:lpstr>Wingdings</vt:lpstr>
      <vt:lpstr>ISTAT_1450115_AsiaPPT_16x9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SmithBucklin Corp.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Kara Cooke</dc:creator>
  <cp:lastModifiedBy>Tina Jiang</cp:lastModifiedBy>
  <cp:revision>70</cp:revision>
  <dcterms:created xsi:type="dcterms:W3CDTF">2014-11-24T21:16:16Z</dcterms:created>
  <dcterms:modified xsi:type="dcterms:W3CDTF">2016-10-19T14:15:51Z</dcterms:modified>
</cp:coreProperties>
</file>