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layout2.xml" ContentType="application/vnd.openxmlformats-officedocument.drawingml.diagramLayout+xml"/>
  <Override PartName="/ppt/diagrams/layout3.xml" ContentType="application/vnd.openxmlformats-officedocument.drawingml.diagramLayout+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diagrams/data2.xml" ContentType="application/vnd.openxmlformats-officedocument.drawingml.diagramData+xml"/>
  <Override PartName="/ppt/notesSlides/notesSlide10.xml" ContentType="application/vnd.openxmlformats-officedocument.presentationml.notesSlide+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colors3.xml" ContentType="application/vnd.openxmlformats-officedocument.drawingml.diagramColors+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14"/>
  </p:notesMasterIdLst>
  <p:sldIdLst>
    <p:sldId id="259" r:id="rId2"/>
    <p:sldId id="257" r:id="rId3"/>
    <p:sldId id="266" r:id="rId4"/>
    <p:sldId id="258" r:id="rId5"/>
    <p:sldId id="265" r:id="rId6"/>
    <p:sldId id="267" r:id="rId7"/>
    <p:sldId id="268" r:id="rId8"/>
    <p:sldId id="273" r:id="rId9"/>
    <p:sldId id="274" r:id="rId10"/>
    <p:sldId id="270" r:id="rId11"/>
    <p:sldId id="271" r:id="rId12"/>
    <p:sldId id="275" r:id="rId13"/>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6199" autoAdjust="0"/>
  </p:normalViewPr>
  <p:slideViewPr>
    <p:cSldViewPr>
      <p:cViewPr varScale="1">
        <p:scale>
          <a:sx n="56" d="100"/>
          <a:sy n="56" d="100"/>
        </p:scale>
        <p:origin x="-906"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DAB0DB-68BB-4F60-8864-7D18336B9B46}" type="doc">
      <dgm:prSet loTypeId="urn:microsoft.com/office/officeart/2005/8/layout/hList3" loCatId="list" qsTypeId="urn:microsoft.com/office/officeart/2005/8/quickstyle/simple1" qsCatId="simple" csTypeId="urn:microsoft.com/office/officeart/2005/8/colors/accent0_2" csCatId="mainScheme" phldr="1"/>
      <dgm:spPr/>
      <dgm:t>
        <a:bodyPr/>
        <a:lstStyle/>
        <a:p>
          <a:endParaRPr lang="en-US"/>
        </a:p>
      </dgm:t>
    </dgm:pt>
    <dgm:pt modelId="{56286AE4-C123-41AC-8422-8C2E100C39E0}">
      <dgm:prSet phldrT="[Text]" custT="1"/>
      <dgm:spPr/>
      <dgm:t>
        <a:bodyPr/>
        <a:lstStyle/>
        <a:p>
          <a:r>
            <a:rPr lang="en-US" sz="2400" b="1" dirty="0" smtClean="0"/>
            <a:t>Empowerment</a:t>
          </a:r>
          <a:r>
            <a:rPr lang="en-US" sz="2400" dirty="0" smtClean="0"/>
            <a:t>: the </a:t>
          </a:r>
          <a:r>
            <a:rPr lang="en-US" sz="2400" i="0" u="sng" dirty="0" smtClean="0"/>
            <a:t>perception</a:t>
          </a:r>
          <a:r>
            <a:rPr lang="en-US" sz="2400" dirty="0" smtClean="0"/>
            <a:t> and </a:t>
          </a:r>
          <a:r>
            <a:rPr lang="en-US" sz="2400" i="0" u="sng" dirty="0" smtClean="0"/>
            <a:t>active demonstration </a:t>
          </a:r>
          <a:r>
            <a:rPr lang="en-US" sz="2400" dirty="0" smtClean="0"/>
            <a:t>of self-confidence in one’s ability to create a meaningful change </a:t>
          </a:r>
          <a:r>
            <a:rPr lang="en-US" sz="1600" dirty="0" smtClean="0"/>
            <a:t>(Rappaport, 1987; Zimmerman, 1995). </a:t>
          </a:r>
          <a:endParaRPr lang="en-US" sz="2400" dirty="0"/>
        </a:p>
      </dgm:t>
    </dgm:pt>
    <dgm:pt modelId="{AEEA2398-51F5-4122-B748-B99947628EC8}" type="parTrans" cxnId="{B908B5B0-4262-4614-81E6-15A973A1C9B4}">
      <dgm:prSet/>
      <dgm:spPr/>
      <dgm:t>
        <a:bodyPr/>
        <a:lstStyle/>
        <a:p>
          <a:endParaRPr lang="en-US"/>
        </a:p>
      </dgm:t>
    </dgm:pt>
    <dgm:pt modelId="{A5FD0488-8128-4D07-951E-74DD8C422896}" type="sibTrans" cxnId="{B908B5B0-4262-4614-81E6-15A973A1C9B4}">
      <dgm:prSet/>
      <dgm:spPr/>
      <dgm:t>
        <a:bodyPr/>
        <a:lstStyle/>
        <a:p>
          <a:endParaRPr lang="en-US"/>
        </a:p>
      </dgm:t>
    </dgm:pt>
    <dgm:pt modelId="{855A2FA3-4338-4D52-BF38-0D4D2B17FF28}">
      <dgm:prSet phldrT="[Text]" custT="1"/>
      <dgm:spPr/>
      <dgm:t>
        <a:bodyPr/>
        <a:lstStyle/>
        <a:p>
          <a:pPr algn="ctr"/>
          <a:r>
            <a:rPr lang="en-US" sz="2400" b="1" dirty="0" smtClean="0"/>
            <a:t>Empowering Processes</a:t>
          </a:r>
        </a:p>
        <a:p>
          <a:pPr algn="ctr"/>
          <a:endParaRPr lang="en-US" sz="2400" b="1" dirty="0" smtClean="0"/>
        </a:p>
        <a:p>
          <a:pPr algn="l"/>
          <a:r>
            <a:rPr lang="en-US" sz="2000" b="0" dirty="0" smtClean="0"/>
            <a:t>1. Climate</a:t>
          </a:r>
        </a:p>
        <a:p>
          <a:pPr algn="l"/>
          <a:r>
            <a:rPr lang="en-US" sz="2000" b="0" dirty="0" smtClean="0"/>
            <a:t>2. Opportunities</a:t>
          </a:r>
        </a:p>
        <a:p>
          <a:pPr algn="l"/>
          <a:endParaRPr lang="en-US" sz="2000" b="0" dirty="0" smtClean="0"/>
        </a:p>
      </dgm:t>
    </dgm:pt>
    <dgm:pt modelId="{8E1BA947-42A4-4A0D-B651-3DCFD192B130}" type="parTrans" cxnId="{1352EEE6-E209-4F04-9AF8-1FD3898205C9}">
      <dgm:prSet/>
      <dgm:spPr/>
      <dgm:t>
        <a:bodyPr/>
        <a:lstStyle/>
        <a:p>
          <a:endParaRPr lang="en-US"/>
        </a:p>
      </dgm:t>
    </dgm:pt>
    <dgm:pt modelId="{FC43458A-E808-47D7-BD1D-DE60BCFDFA9B}" type="sibTrans" cxnId="{1352EEE6-E209-4F04-9AF8-1FD3898205C9}">
      <dgm:prSet/>
      <dgm:spPr/>
      <dgm:t>
        <a:bodyPr/>
        <a:lstStyle/>
        <a:p>
          <a:endParaRPr lang="en-US"/>
        </a:p>
      </dgm:t>
    </dgm:pt>
    <dgm:pt modelId="{EC86C48B-6978-4D31-89BA-BABFBA80A4CE}">
      <dgm:prSet phldrT="[Text]" custT="1"/>
      <dgm:spPr/>
      <dgm:t>
        <a:bodyPr/>
        <a:lstStyle/>
        <a:p>
          <a:pPr algn="ctr"/>
          <a:r>
            <a:rPr lang="en-US" sz="2400" b="1" dirty="0" smtClean="0"/>
            <a:t>Psychological Empowerment</a:t>
          </a:r>
        </a:p>
        <a:p>
          <a:pPr algn="ctr"/>
          <a:endParaRPr lang="en-US" sz="2400" b="1" dirty="0" smtClean="0"/>
        </a:p>
        <a:p>
          <a:pPr algn="l"/>
          <a:r>
            <a:rPr lang="en-US" sz="2000" b="0" dirty="0" smtClean="0"/>
            <a:t>1. Self-Efficacy</a:t>
          </a:r>
        </a:p>
        <a:p>
          <a:pPr algn="l"/>
          <a:r>
            <a:rPr lang="en-US" sz="2000" b="0" dirty="0" smtClean="0"/>
            <a:t>2. Intrinsic Motivation</a:t>
          </a:r>
        </a:p>
        <a:p>
          <a:pPr algn="l"/>
          <a:r>
            <a:rPr lang="en-US" sz="2000" b="0" dirty="0" smtClean="0"/>
            <a:t>3. Locus of Control</a:t>
          </a:r>
        </a:p>
        <a:p>
          <a:pPr algn="l"/>
          <a:r>
            <a:rPr lang="en-US" sz="2000" b="0" dirty="0" smtClean="0"/>
            <a:t>4. </a:t>
          </a:r>
          <a:r>
            <a:rPr lang="en-US" sz="2000" b="0" dirty="0" err="1" smtClean="0"/>
            <a:t>Prosocial</a:t>
          </a:r>
          <a:r>
            <a:rPr lang="en-US" sz="2000" b="0" dirty="0" smtClean="0"/>
            <a:t> Attitudes</a:t>
          </a:r>
        </a:p>
      </dgm:t>
    </dgm:pt>
    <dgm:pt modelId="{8B273CD1-BC3A-4FA3-A03E-A420AE04D4A5}" type="parTrans" cxnId="{D2D4975D-A45A-49C3-AD60-C8D331F9526D}">
      <dgm:prSet/>
      <dgm:spPr/>
      <dgm:t>
        <a:bodyPr/>
        <a:lstStyle/>
        <a:p>
          <a:endParaRPr lang="en-US"/>
        </a:p>
      </dgm:t>
    </dgm:pt>
    <dgm:pt modelId="{47B735A8-1503-4A22-9569-B5BE48865A4F}" type="sibTrans" cxnId="{D2D4975D-A45A-49C3-AD60-C8D331F9526D}">
      <dgm:prSet/>
      <dgm:spPr/>
      <dgm:t>
        <a:bodyPr/>
        <a:lstStyle/>
        <a:p>
          <a:endParaRPr lang="en-US"/>
        </a:p>
      </dgm:t>
    </dgm:pt>
    <dgm:pt modelId="{04AA997B-B65F-41EF-97AC-A676429F987E}">
      <dgm:prSet phldrT="[Text]" custT="1"/>
      <dgm:spPr/>
      <dgm:t>
        <a:bodyPr/>
        <a:lstStyle/>
        <a:p>
          <a:pPr algn="ctr"/>
          <a:r>
            <a:rPr lang="en-US" sz="2400" b="1" dirty="0" smtClean="0"/>
            <a:t>Behavioral Empowerment</a:t>
          </a:r>
        </a:p>
        <a:p>
          <a:pPr algn="ctr"/>
          <a:endParaRPr lang="en-US" sz="2400" b="1" dirty="0" smtClean="0"/>
        </a:p>
        <a:p>
          <a:pPr algn="l"/>
          <a:r>
            <a:rPr lang="en-US" sz="2000" b="0" dirty="0" smtClean="0"/>
            <a:t>1. Leadership</a:t>
          </a:r>
        </a:p>
        <a:p>
          <a:pPr algn="l"/>
          <a:r>
            <a:rPr lang="en-US" sz="2000" b="0" dirty="0" smtClean="0"/>
            <a:t>2. Advocacy</a:t>
          </a:r>
        </a:p>
        <a:p>
          <a:pPr algn="l"/>
          <a:r>
            <a:rPr lang="en-US" sz="2000" b="0" dirty="0" smtClean="0"/>
            <a:t>3. Civic Engagement</a:t>
          </a:r>
        </a:p>
        <a:p>
          <a:pPr algn="l"/>
          <a:endParaRPr lang="en-US" sz="2000" b="0" dirty="0"/>
        </a:p>
      </dgm:t>
    </dgm:pt>
    <dgm:pt modelId="{9EBAF803-D553-43AD-90DD-A4736BA02220}" type="parTrans" cxnId="{89D9CF46-6259-42E3-B685-9BA51C29FC7A}">
      <dgm:prSet/>
      <dgm:spPr/>
      <dgm:t>
        <a:bodyPr/>
        <a:lstStyle/>
        <a:p>
          <a:endParaRPr lang="en-US"/>
        </a:p>
      </dgm:t>
    </dgm:pt>
    <dgm:pt modelId="{A8745762-8D6B-494B-8490-56BE278D5874}" type="sibTrans" cxnId="{89D9CF46-6259-42E3-B685-9BA51C29FC7A}">
      <dgm:prSet/>
      <dgm:spPr/>
      <dgm:t>
        <a:bodyPr/>
        <a:lstStyle/>
        <a:p>
          <a:endParaRPr lang="en-US"/>
        </a:p>
      </dgm:t>
    </dgm:pt>
    <dgm:pt modelId="{1173F258-B46D-4E14-AEB1-F7B48A25FA02}" type="pres">
      <dgm:prSet presAssocID="{9DDAB0DB-68BB-4F60-8864-7D18336B9B46}" presName="composite" presStyleCnt="0">
        <dgm:presLayoutVars>
          <dgm:chMax val="1"/>
          <dgm:dir/>
          <dgm:resizeHandles val="exact"/>
        </dgm:presLayoutVars>
      </dgm:prSet>
      <dgm:spPr/>
      <dgm:t>
        <a:bodyPr/>
        <a:lstStyle/>
        <a:p>
          <a:endParaRPr lang="en-US"/>
        </a:p>
      </dgm:t>
    </dgm:pt>
    <dgm:pt modelId="{43E6B782-E57C-4588-B648-99CF2041964D}" type="pres">
      <dgm:prSet presAssocID="{56286AE4-C123-41AC-8422-8C2E100C39E0}" presName="roof" presStyleLbl="dkBgShp" presStyleIdx="0" presStyleCnt="2" custLinFactNeighborY="10256"/>
      <dgm:spPr/>
      <dgm:t>
        <a:bodyPr/>
        <a:lstStyle/>
        <a:p>
          <a:endParaRPr lang="en-US"/>
        </a:p>
      </dgm:t>
    </dgm:pt>
    <dgm:pt modelId="{C452B9FC-0256-4619-892E-1CF4FCBA0A3F}" type="pres">
      <dgm:prSet presAssocID="{56286AE4-C123-41AC-8422-8C2E100C39E0}" presName="pillars" presStyleCnt="0"/>
      <dgm:spPr/>
    </dgm:pt>
    <dgm:pt modelId="{56CCFD02-E81C-4020-840B-487E6EB5BD28}" type="pres">
      <dgm:prSet presAssocID="{56286AE4-C123-41AC-8422-8C2E100C39E0}" presName="pillar1" presStyleLbl="node1" presStyleIdx="0" presStyleCnt="3" custScaleX="91122">
        <dgm:presLayoutVars>
          <dgm:bulletEnabled val="1"/>
        </dgm:presLayoutVars>
      </dgm:prSet>
      <dgm:spPr/>
      <dgm:t>
        <a:bodyPr/>
        <a:lstStyle/>
        <a:p>
          <a:endParaRPr lang="en-US"/>
        </a:p>
      </dgm:t>
    </dgm:pt>
    <dgm:pt modelId="{F0E65B6D-CF6B-415C-ADF1-E3ACB64E1FB1}" type="pres">
      <dgm:prSet presAssocID="{EC86C48B-6978-4D31-89BA-BABFBA80A4CE}" presName="pillarX" presStyleLbl="node1" presStyleIdx="1" presStyleCnt="3">
        <dgm:presLayoutVars>
          <dgm:bulletEnabled val="1"/>
        </dgm:presLayoutVars>
      </dgm:prSet>
      <dgm:spPr/>
      <dgm:t>
        <a:bodyPr/>
        <a:lstStyle/>
        <a:p>
          <a:endParaRPr lang="en-US"/>
        </a:p>
      </dgm:t>
    </dgm:pt>
    <dgm:pt modelId="{320DAEFC-E7C9-4944-A38D-449B7FE624D3}" type="pres">
      <dgm:prSet presAssocID="{04AA997B-B65F-41EF-97AC-A676429F987E}" presName="pillarX" presStyleLbl="node1" presStyleIdx="2" presStyleCnt="3" custScaleX="91260">
        <dgm:presLayoutVars>
          <dgm:bulletEnabled val="1"/>
        </dgm:presLayoutVars>
      </dgm:prSet>
      <dgm:spPr/>
      <dgm:t>
        <a:bodyPr/>
        <a:lstStyle/>
        <a:p>
          <a:endParaRPr lang="en-US"/>
        </a:p>
      </dgm:t>
    </dgm:pt>
    <dgm:pt modelId="{E0465E9A-9812-4837-B449-C55B12BD1772}" type="pres">
      <dgm:prSet presAssocID="{56286AE4-C123-41AC-8422-8C2E100C39E0}" presName="base" presStyleLbl="dkBgShp" presStyleIdx="1" presStyleCnt="2"/>
      <dgm:spPr/>
    </dgm:pt>
  </dgm:ptLst>
  <dgm:cxnLst>
    <dgm:cxn modelId="{D2D4975D-A45A-49C3-AD60-C8D331F9526D}" srcId="{56286AE4-C123-41AC-8422-8C2E100C39E0}" destId="{EC86C48B-6978-4D31-89BA-BABFBA80A4CE}" srcOrd="1" destOrd="0" parTransId="{8B273CD1-BC3A-4FA3-A03E-A420AE04D4A5}" sibTransId="{47B735A8-1503-4A22-9569-B5BE48865A4F}"/>
    <dgm:cxn modelId="{DE782376-092E-47E7-A211-865106A706D7}" type="presOf" srcId="{04AA997B-B65F-41EF-97AC-A676429F987E}" destId="{320DAEFC-E7C9-4944-A38D-449B7FE624D3}" srcOrd="0" destOrd="0" presId="urn:microsoft.com/office/officeart/2005/8/layout/hList3"/>
    <dgm:cxn modelId="{4421477A-7516-4CBE-A057-D6238392FCA7}" type="presOf" srcId="{9DDAB0DB-68BB-4F60-8864-7D18336B9B46}" destId="{1173F258-B46D-4E14-AEB1-F7B48A25FA02}" srcOrd="0" destOrd="0" presId="urn:microsoft.com/office/officeart/2005/8/layout/hList3"/>
    <dgm:cxn modelId="{1352EEE6-E209-4F04-9AF8-1FD3898205C9}" srcId="{56286AE4-C123-41AC-8422-8C2E100C39E0}" destId="{855A2FA3-4338-4D52-BF38-0D4D2B17FF28}" srcOrd="0" destOrd="0" parTransId="{8E1BA947-42A4-4A0D-B651-3DCFD192B130}" sibTransId="{FC43458A-E808-47D7-BD1D-DE60BCFDFA9B}"/>
    <dgm:cxn modelId="{9C5C7CBD-6BF8-440C-80AD-058AA16A594D}" type="presOf" srcId="{EC86C48B-6978-4D31-89BA-BABFBA80A4CE}" destId="{F0E65B6D-CF6B-415C-ADF1-E3ACB64E1FB1}" srcOrd="0" destOrd="0" presId="urn:microsoft.com/office/officeart/2005/8/layout/hList3"/>
    <dgm:cxn modelId="{B908B5B0-4262-4614-81E6-15A973A1C9B4}" srcId="{9DDAB0DB-68BB-4F60-8864-7D18336B9B46}" destId="{56286AE4-C123-41AC-8422-8C2E100C39E0}" srcOrd="0" destOrd="0" parTransId="{AEEA2398-51F5-4122-B748-B99947628EC8}" sibTransId="{A5FD0488-8128-4D07-951E-74DD8C422896}"/>
    <dgm:cxn modelId="{B93BA35D-F1BF-49D6-9EB1-05DB57450EC4}" type="presOf" srcId="{855A2FA3-4338-4D52-BF38-0D4D2B17FF28}" destId="{56CCFD02-E81C-4020-840B-487E6EB5BD28}" srcOrd="0" destOrd="0" presId="urn:microsoft.com/office/officeart/2005/8/layout/hList3"/>
    <dgm:cxn modelId="{89D9CF46-6259-42E3-B685-9BA51C29FC7A}" srcId="{56286AE4-C123-41AC-8422-8C2E100C39E0}" destId="{04AA997B-B65F-41EF-97AC-A676429F987E}" srcOrd="2" destOrd="0" parTransId="{9EBAF803-D553-43AD-90DD-A4736BA02220}" sibTransId="{A8745762-8D6B-494B-8490-56BE278D5874}"/>
    <dgm:cxn modelId="{C63EDB97-8A04-4FE4-B4A9-4CDCDFA668B7}" type="presOf" srcId="{56286AE4-C123-41AC-8422-8C2E100C39E0}" destId="{43E6B782-E57C-4588-B648-99CF2041964D}" srcOrd="0" destOrd="0" presId="urn:microsoft.com/office/officeart/2005/8/layout/hList3"/>
    <dgm:cxn modelId="{E498286C-5CDC-42D3-8498-0B23F9480003}" type="presParOf" srcId="{1173F258-B46D-4E14-AEB1-F7B48A25FA02}" destId="{43E6B782-E57C-4588-B648-99CF2041964D}" srcOrd="0" destOrd="0" presId="urn:microsoft.com/office/officeart/2005/8/layout/hList3"/>
    <dgm:cxn modelId="{A757BCC6-402E-4E11-BAA0-4782A634A378}" type="presParOf" srcId="{1173F258-B46D-4E14-AEB1-F7B48A25FA02}" destId="{C452B9FC-0256-4619-892E-1CF4FCBA0A3F}" srcOrd="1" destOrd="0" presId="urn:microsoft.com/office/officeart/2005/8/layout/hList3"/>
    <dgm:cxn modelId="{07067D2A-A7F5-4B15-88F1-6140CC25671E}" type="presParOf" srcId="{C452B9FC-0256-4619-892E-1CF4FCBA0A3F}" destId="{56CCFD02-E81C-4020-840B-487E6EB5BD28}" srcOrd="0" destOrd="0" presId="urn:microsoft.com/office/officeart/2005/8/layout/hList3"/>
    <dgm:cxn modelId="{E039D5B8-2CA3-453D-8CA3-9E21D10388DA}" type="presParOf" srcId="{C452B9FC-0256-4619-892E-1CF4FCBA0A3F}" destId="{F0E65B6D-CF6B-415C-ADF1-E3ACB64E1FB1}" srcOrd="1" destOrd="0" presId="urn:microsoft.com/office/officeart/2005/8/layout/hList3"/>
    <dgm:cxn modelId="{341E29DA-278D-4CF4-9036-984DB0CBAAA1}" type="presParOf" srcId="{C452B9FC-0256-4619-892E-1CF4FCBA0A3F}" destId="{320DAEFC-E7C9-4944-A38D-449B7FE624D3}" srcOrd="2" destOrd="0" presId="urn:microsoft.com/office/officeart/2005/8/layout/hList3"/>
    <dgm:cxn modelId="{DDA02092-B63C-4165-9C06-67C0C74B9CAB}" type="presParOf" srcId="{1173F258-B46D-4E14-AEB1-F7B48A25FA02}" destId="{E0465E9A-9812-4837-B449-C55B12BD1772}" srcOrd="2" destOrd="0" presId="urn:microsoft.com/office/officeart/2005/8/layout/hList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805693-6EE5-4A2D-9CAA-7671192AA210}" type="doc">
      <dgm:prSet loTypeId="urn:microsoft.com/office/officeart/2005/8/layout/lProcess1" loCatId="process" qsTypeId="urn:microsoft.com/office/officeart/2005/8/quickstyle/simple1" qsCatId="simple" csTypeId="urn:microsoft.com/office/officeart/2005/8/colors/accent1_2" csCatId="accent1" phldr="1"/>
      <dgm:spPr/>
      <dgm:t>
        <a:bodyPr/>
        <a:lstStyle/>
        <a:p>
          <a:endParaRPr lang="en-US"/>
        </a:p>
      </dgm:t>
    </dgm:pt>
    <dgm:pt modelId="{CC556A0C-9372-46C8-B5C0-4FCDE2DC0602}">
      <dgm:prSet phldrT="[Text]" custT="1"/>
      <dgm:spPr/>
      <dgm:t>
        <a:bodyPr/>
        <a:lstStyle/>
        <a:p>
          <a:r>
            <a:rPr lang="en-US" sz="2400" b="1" dirty="0" smtClean="0"/>
            <a:t>Empowering Processes</a:t>
          </a:r>
          <a:endParaRPr lang="en-US" sz="2400" b="1" dirty="0"/>
        </a:p>
      </dgm:t>
    </dgm:pt>
    <dgm:pt modelId="{F653196C-B089-4E1A-AC2C-461AC0A8C9CF}" type="parTrans" cxnId="{49E86844-425B-4EE6-BE26-1759EDD69CF9}">
      <dgm:prSet/>
      <dgm:spPr/>
      <dgm:t>
        <a:bodyPr/>
        <a:lstStyle/>
        <a:p>
          <a:endParaRPr lang="en-US"/>
        </a:p>
      </dgm:t>
    </dgm:pt>
    <dgm:pt modelId="{4CFD4F58-5FC7-4B49-B14A-DA830B050991}" type="sibTrans" cxnId="{49E86844-425B-4EE6-BE26-1759EDD69CF9}">
      <dgm:prSet/>
      <dgm:spPr/>
      <dgm:t>
        <a:bodyPr/>
        <a:lstStyle/>
        <a:p>
          <a:endParaRPr lang="en-US"/>
        </a:p>
      </dgm:t>
    </dgm:pt>
    <dgm:pt modelId="{566B9AEA-AFA2-4F0E-99F3-B2270F5972EC}">
      <dgm:prSet phldrT="[Text]"/>
      <dgm:spPr/>
      <dgm:t>
        <a:bodyPr/>
        <a:lstStyle/>
        <a:p>
          <a:r>
            <a:rPr lang="en-US" dirty="0" smtClean="0"/>
            <a:t>Clear Goals/Expectations</a:t>
          </a:r>
        </a:p>
        <a:p>
          <a:r>
            <a:rPr lang="en-US" dirty="0" smtClean="0"/>
            <a:t>Access to Materials</a:t>
          </a:r>
        </a:p>
      </dgm:t>
    </dgm:pt>
    <dgm:pt modelId="{1B9D1BCC-169E-4FB0-A2ED-4EB6F9D36CD1}" type="parTrans" cxnId="{01F7A095-51DB-48F6-8F04-2785D4B2E1BC}">
      <dgm:prSet/>
      <dgm:spPr>
        <a:noFill/>
      </dgm:spPr>
      <dgm:t>
        <a:bodyPr/>
        <a:lstStyle/>
        <a:p>
          <a:endParaRPr lang="en-US"/>
        </a:p>
      </dgm:t>
    </dgm:pt>
    <dgm:pt modelId="{C89C195D-CC77-47BD-A422-DDBC3FE9A408}" type="sibTrans" cxnId="{01F7A095-51DB-48F6-8F04-2785D4B2E1BC}">
      <dgm:prSet/>
      <dgm:spPr>
        <a:noFill/>
      </dgm:spPr>
      <dgm:t>
        <a:bodyPr/>
        <a:lstStyle/>
        <a:p>
          <a:endParaRPr lang="en-US"/>
        </a:p>
      </dgm:t>
    </dgm:pt>
    <dgm:pt modelId="{8D822AF2-E2AA-4F0E-B4CB-8CDD0DB6E31E}">
      <dgm:prSet phldrT="[Text]"/>
      <dgm:spPr/>
      <dgm:t>
        <a:bodyPr/>
        <a:lstStyle/>
        <a:p>
          <a:r>
            <a:rPr lang="en-US" dirty="0" smtClean="0"/>
            <a:t>Hands-On Learning</a:t>
          </a:r>
        </a:p>
        <a:p>
          <a:r>
            <a:rPr lang="en-US" dirty="0" smtClean="0"/>
            <a:t>Positive Reinforcement</a:t>
          </a:r>
          <a:endParaRPr lang="en-US" dirty="0"/>
        </a:p>
      </dgm:t>
    </dgm:pt>
    <dgm:pt modelId="{FFB8A643-7D0E-4CF8-BFC0-1516831AADE7}" type="parTrans" cxnId="{01738026-317D-49B3-BE68-E4F4E71A7A1A}">
      <dgm:prSet/>
      <dgm:spPr/>
      <dgm:t>
        <a:bodyPr/>
        <a:lstStyle/>
        <a:p>
          <a:endParaRPr lang="en-US"/>
        </a:p>
      </dgm:t>
    </dgm:pt>
    <dgm:pt modelId="{195ABF87-7EB4-4331-AE4D-9630444A53C0}" type="sibTrans" cxnId="{01738026-317D-49B3-BE68-E4F4E71A7A1A}">
      <dgm:prSet/>
      <dgm:spPr>
        <a:noFill/>
      </dgm:spPr>
      <dgm:t>
        <a:bodyPr/>
        <a:lstStyle/>
        <a:p>
          <a:endParaRPr lang="en-US"/>
        </a:p>
      </dgm:t>
    </dgm:pt>
    <dgm:pt modelId="{696B67C0-72CE-42C5-8E0D-C0E45F35A602}">
      <dgm:prSet phldrT="[Text]" custT="1"/>
      <dgm:spPr/>
      <dgm:t>
        <a:bodyPr/>
        <a:lstStyle/>
        <a:p>
          <a:r>
            <a:rPr lang="en-US" sz="2400" b="1" dirty="0" smtClean="0"/>
            <a:t>Psychological Empowerment</a:t>
          </a:r>
          <a:endParaRPr lang="en-US" sz="2400" b="1" dirty="0"/>
        </a:p>
      </dgm:t>
    </dgm:pt>
    <dgm:pt modelId="{81473100-59C0-46FD-B370-968CB8FC19DE}" type="parTrans" cxnId="{98AA0F29-9C21-404E-B747-CA565953FAF5}">
      <dgm:prSet/>
      <dgm:spPr/>
      <dgm:t>
        <a:bodyPr/>
        <a:lstStyle/>
        <a:p>
          <a:endParaRPr lang="en-US"/>
        </a:p>
      </dgm:t>
    </dgm:pt>
    <dgm:pt modelId="{7673A4BA-FB07-47A9-BF6F-ECC1F16863ED}" type="sibTrans" cxnId="{98AA0F29-9C21-404E-B747-CA565953FAF5}">
      <dgm:prSet/>
      <dgm:spPr/>
      <dgm:t>
        <a:bodyPr/>
        <a:lstStyle/>
        <a:p>
          <a:endParaRPr lang="en-US"/>
        </a:p>
      </dgm:t>
    </dgm:pt>
    <dgm:pt modelId="{FE66C699-27F8-46DB-890A-514FA0B824B4}">
      <dgm:prSet phldrT="[Text]" custT="1"/>
      <dgm:spPr/>
      <dgm:t>
        <a:bodyPr/>
        <a:lstStyle/>
        <a:p>
          <a:r>
            <a:rPr lang="en-US" sz="2000" dirty="0" smtClean="0"/>
            <a:t>Self-Efficacy</a:t>
          </a:r>
        </a:p>
        <a:p>
          <a:r>
            <a:rPr lang="en-US" sz="1600" dirty="0" smtClean="0"/>
            <a:t>(</a:t>
          </a:r>
          <a:r>
            <a:rPr lang="en-US" sz="1600" dirty="0" err="1" smtClean="0"/>
            <a:t>Bandura</a:t>
          </a:r>
          <a:r>
            <a:rPr lang="en-US" sz="1600" dirty="0" smtClean="0"/>
            <a:t>, 1977)</a:t>
          </a:r>
          <a:endParaRPr lang="en-US" sz="1600" dirty="0"/>
        </a:p>
      </dgm:t>
    </dgm:pt>
    <dgm:pt modelId="{852E1DBF-B518-411A-91EA-8474D5C7FC46}" type="parTrans" cxnId="{8600DC95-8599-40C1-9FE6-B5DABF450DB2}">
      <dgm:prSet/>
      <dgm:spPr>
        <a:noFill/>
      </dgm:spPr>
      <dgm:t>
        <a:bodyPr/>
        <a:lstStyle/>
        <a:p>
          <a:endParaRPr lang="en-US"/>
        </a:p>
      </dgm:t>
    </dgm:pt>
    <dgm:pt modelId="{88A9BC92-BEBE-431E-842C-A7910ABA6A51}" type="sibTrans" cxnId="{8600DC95-8599-40C1-9FE6-B5DABF450DB2}">
      <dgm:prSet/>
      <dgm:spPr>
        <a:noFill/>
      </dgm:spPr>
      <dgm:t>
        <a:bodyPr/>
        <a:lstStyle/>
        <a:p>
          <a:endParaRPr lang="en-US"/>
        </a:p>
      </dgm:t>
    </dgm:pt>
    <dgm:pt modelId="{7023C7EA-B4E8-41AA-A9BE-E0DBDBC3884B}">
      <dgm:prSet phldrT="[Text]"/>
      <dgm:spPr/>
      <dgm:t>
        <a:bodyPr/>
        <a:lstStyle/>
        <a:p>
          <a:r>
            <a:rPr lang="en-US" dirty="0" err="1" smtClean="0"/>
            <a:t>Prosocial</a:t>
          </a:r>
          <a:r>
            <a:rPr lang="en-US" dirty="0" smtClean="0"/>
            <a:t> Attitudes</a:t>
          </a:r>
          <a:endParaRPr lang="en-US" dirty="0"/>
        </a:p>
      </dgm:t>
    </dgm:pt>
    <dgm:pt modelId="{C4F97D2E-9254-4E91-997F-852453A9445A}" type="parTrans" cxnId="{054BCB8D-ED44-44E2-A1E0-7C4DA9B12993}">
      <dgm:prSet/>
      <dgm:spPr/>
      <dgm:t>
        <a:bodyPr/>
        <a:lstStyle/>
        <a:p>
          <a:endParaRPr lang="en-US"/>
        </a:p>
      </dgm:t>
    </dgm:pt>
    <dgm:pt modelId="{6A9588F4-FE71-48CF-B6C1-7E8443F44913}" type="sibTrans" cxnId="{054BCB8D-ED44-44E2-A1E0-7C4DA9B12993}">
      <dgm:prSet/>
      <dgm:spPr/>
      <dgm:t>
        <a:bodyPr/>
        <a:lstStyle/>
        <a:p>
          <a:endParaRPr lang="en-US"/>
        </a:p>
      </dgm:t>
    </dgm:pt>
    <dgm:pt modelId="{4183F2CB-D032-4D52-822A-CBDA402D6721}">
      <dgm:prSet/>
      <dgm:spPr/>
      <dgm:t>
        <a:bodyPr/>
        <a:lstStyle/>
        <a:p>
          <a:r>
            <a:rPr lang="en-US" dirty="0" smtClean="0"/>
            <a:t>Decision Making</a:t>
          </a:r>
        </a:p>
        <a:p>
          <a:r>
            <a:rPr lang="en-US" dirty="0" smtClean="0"/>
            <a:t>Critical Reflection</a:t>
          </a:r>
          <a:endParaRPr lang="en-US" dirty="0"/>
        </a:p>
      </dgm:t>
    </dgm:pt>
    <dgm:pt modelId="{BB0040ED-1432-449D-AA93-AA03EB81CF76}" type="parTrans" cxnId="{C2F82502-278B-4456-867D-41937B47C80C}">
      <dgm:prSet/>
      <dgm:spPr/>
      <dgm:t>
        <a:bodyPr/>
        <a:lstStyle/>
        <a:p>
          <a:endParaRPr lang="en-US"/>
        </a:p>
      </dgm:t>
    </dgm:pt>
    <dgm:pt modelId="{63BCC160-C9F8-42DA-80FC-81D28D10074F}" type="sibTrans" cxnId="{C2F82502-278B-4456-867D-41937B47C80C}">
      <dgm:prSet/>
      <dgm:spPr>
        <a:noFill/>
      </dgm:spPr>
      <dgm:t>
        <a:bodyPr/>
        <a:lstStyle/>
        <a:p>
          <a:endParaRPr lang="en-US"/>
        </a:p>
      </dgm:t>
    </dgm:pt>
    <dgm:pt modelId="{3E8F4125-09F4-490F-9973-D810858CEC40}">
      <dgm:prSet/>
      <dgm:spPr/>
      <dgm:t>
        <a:bodyPr/>
        <a:lstStyle/>
        <a:p>
          <a:r>
            <a:rPr lang="en-US" dirty="0" smtClean="0"/>
            <a:t>Collaboration</a:t>
          </a:r>
        </a:p>
        <a:p>
          <a:r>
            <a:rPr lang="en-US" dirty="0" smtClean="0"/>
            <a:t>Positive Working Relationships</a:t>
          </a:r>
          <a:endParaRPr lang="en-US" dirty="0"/>
        </a:p>
      </dgm:t>
    </dgm:pt>
    <dgm:pt modelId="{3625ADB8-AC8B-46A1-A6D0-3CBBFEC0BEED}" type="parTrans" cxnId="{9AAAD6FD-4105-41AE-B522-53E999C172C2}">
      <dgm:prSet/>
      <dgm:spPr/>
      <dgm:t>
        <a:bodyPr/>
        <a:lstStyle/>
        <a:p>
          <a:endParaRPr lang="en-US"/>
        </a:p>
      </dgm:t>
    </dgm:pt>
    <dgm:pt modelId="{81AEC887-CE0D-4FF8-9C9D-B263D4498E39}" type="sibTrans" cxnId="{9AAAD6FD-4105-41AE-B522-53E999C172C2}">
      <dgm:prSet/>
      <dgm:spPr/>
      <dgm:t>
        <a:bodyPr/>
        <a:lstStyle/>
        <a:p>
          <a:endParaRPr lang="en-US"/>
        </a:p>
      </dgm:t>
    </dgm:pt>
    <dgm:pt modelId="{4A0FEF78-64A6-4D5F-BEC8-D47FF8BD8BCA}">
      <dgm:prSet custT="1"/>
      <dgm:spPr/>
      <dgm:t>
        <a:bodyPr/>
        <a:lstStyle/>
        <a:p>
          <a:r>
            <a:rPr lang="en-US" sz="2000" dirty="0" smtClean="0"/>
            <a:t>Locus of Control</a:t>
          </a:r>
        </a:p>
        <a:p>
          <a:r>
            <a:rPr lang="en-US" sz="1600" dirty="0" smtClean="0"/>
            <a:t>(</a:t>
          </a:r>
          <a:r>
            <a:rPr lang="en-US" sz="1600" dirty="0" err="1" smtClean="0"/>
            <a:t>Rotter</a:t>
          </a:r>
          <a:r>
            <a:rPr lang="en-US" sz="1600" dirty="0" smtClean="0"/>
            <a:t>, 1966)</a:t>
          </a:r>
          <a:endParaRPr lang="en-US" sz="1600" dirty="0"/>
        </a:p>
      </dgm:t>
    </dgm:pt>
    <dgm:pt modelId="{9D3DE5F7-4099-42A4-B970-E8D3428D5DAC}" type="parTrans" cxnId="{1AA2813F-6899-4EB6-B99B-86E01643E3E4}">
      <dgm:prSet/>
      <dgm:spPr/>
      <dgm:t>
        <a:bodyPr/>
        <a:lstStyle/>
        <a:p>
          <a:endParaRPr lang="en-US"/>
        </a:p>
      </dgm:t>
    </dgm:pt>
    <dgm:pt modelId="{6DE9B934-7D7A-4317-BD77-76762B065610}" type="sibTrans" cxnId="{1AA2813F-6899-4EB6-B99B-86E01643E3E4}">
      <dgm:prSet/>
      <dgm:spPr>
        <a:noFill/>
      </dgm:spPr>
      <dgm:t>
        <a:bodyPr/>
        <a:lstStyle/>
        <a:p>
          <a:endParaRPr lang="en-US"/>
        </a:p>
      </dgm:t>
    </dgm:pt>
    <dgm:pt modelId="{D1DCC448-045C-4EDC-B556-1B087CCC786F}">
      <dgm:prSet custT="1"/>
      <dgm:spPr/>
      <dgm:t>
        <a:bodyPr/>
        <a:lstStyle/>
        <a:p>
          <a:r>
            <a:rPr lang="en-US" sz="2000" dirty="0" smtClean="0"/>
            <a:t>Intrinsic Motivation</a:t>
          </a:r>
        </a:p>
        <a:p>
          <a:r>
            <a:rPr lang="en-US" sz="1600" dirty="0" smtClean="0"/>
            <a:t>(Ryan &amp; </a:t>
          </a:r>
          <a:r>
            <a:rPr lang="en-US" sz="1600" dirty="0" err="1" smtClean="0"/>
            <a:t>Deci</a:t>
          </a:r>
          <a:r>
            <a:rPr lang="en-US" sz="1600" dirty="0" smtClean="0"/>
            <a:t>, 2000)</a:t>
          </a:r>
          <a:endParaRPr lang="en-US" sz="1600" dirty="0"/>
        </a:p>
      </dgm:t>
    </dgm:pt>
    <dgm:pt modelId="{FB322F25-0BAF-4023-8B87-F76FC83C9F98}" type="parTrans" cxnId="{60592B5E-DC23-4BCF-B5F4-DBF9831E65C7}">
      <dgm:prSet/>
      <dgm:spPr/>
      <dgm:t>
        <a:bodyPr/>
        <a:lstStyle/>
        <a:p>
          <a:endParaRPr lang="en-US"/>
        </a:p>
      </dgm:t>
    </dgm:pt>
    <dgm:pt modelId="{10535471-51CB-4475-8D07-05AE6A3A49FE}" type="sibTrans" cxnId="{60592B5E-DC23-4BCF-B5F4-DBF9831E65C7}">
      <dgm:prSet/>
      <dgm:spPr>
        <a:noFill/>
      </dgm:spPr>
      <dgm:t>
        <a:bodyPr/>
        <a:lstStyle/>
        <a:p>
          <a:endParaRPr lang="en-US"/>
        </a:p>
      </dgm:t>
    </dgm:pt>
    <dgm:pt modelId="{33F00976-F81C-4DDA-A7C8-8C6C21552BB5}" type="pres">
      <dgm:prSet presAssocID="{2D805693-6EE5-4A2D-9CAA-7671192AA210}" presName="Name0" presStyleCnt="0">
        <dgm:presLayoutVars>
          <dgm:dir/>
          <dgm:animLvl val="lvl"/>
          <dgm:resizeHandles val="exact"/>
        </dgm:presLayoutVars>
      </dgm:prSet>
      <dgm:spPr/>
      <dgm:t>
        <a:bodyPr/>
        <a:lstStyle/>
        <a:p>
          <a:endParaRPr lang="en-US"/>
        </a:p>
      </dgm:t>
    </dgm:pt>
    <dgm:pt modelId="{59644F38-3724-4A73-9783-959C25079EC1}" type="pres">
      <dgm:prSet presAssocID="{CC556A0C-9372-46C8-B5C0-4FCDE2DC0602}" presName="vertFlow" presStyleCnt="0"/>
      <dgm:spPr/>
    </dgm:pt>
    <dgm:pt modelId="{B5FEE866-0CE5-4684-98E0-5338C3B5FC5B}" type="pres">
      <dgm:prSet presAssocID="{CC556A0C-9372-46C8-B5C0-4FCDE2DC0602}" presName="header" presStyleLbl="node1" presStyleIdx="0" presStyleCnt="2"/>
      <dgm:spPr/>
      <dgm:t>
        <a:bodyPr/>
        <a:lstStyle/>
        <a:p>
          <a:endParaRPr lang="en-US"/>
        </a:p>
      </dgm:t>
    </dgm:pt>
    <dgm:pt modelId="{ADACCF0D-82C5-4883-BC39-DC49326216F2}" type="pres">
      <dgm:prSet presAssocID="{1B9D1BCC-169E-4FB0-A2ED-4EB6F9D36CD1}" presName="parTrans" presStyleLbl="sibTrans2D1" presStyleIdx="0" presStyleCnt="8"/>
      <dgm:spPr>
        <a:prstGeom prst="mathEqual">
          <a:avLst/>
        </a:prstGeom>
      </dgm:spPr>
      <dgm:t>
        <a:bodyPr/>
        <a:lstStyle/>
        <a:p>
          <a:endParaRPr lang="en-US"/>
        </a:p>
      </dgm:t>
    </dgm:pt>
    <dgm:pt modelId="{3C3697D2-2301-4166-B2A4-FDE09E6680FD}" type="pres">
      <dgm:prSet presAssocID="{566B9AEA-AFA2-4F0E-99F3-B2270F5972EC}" presName="child" presStyleLbl="alignAccFollowNode1" presStyleIdx="0" presStyleCnt="8">
        <dgm:presLayoutVars>
          <dgm:chMax val="0"/>
          <dgm:bulletEnabled val="1"/>
        </dgm:presLayoutVars>
      </dgm:prSet>
      <dgm:spPr/>
      <dgm:t>
        <a:bodyPr/>
        <a:lstStyle/>
        <a:p>
          <a:endParaRPr lang="en-US"/>
        </a:p>
      </dgm:t>
    </dgm:pt>
    <dgm:pt modelId="{94ECB2D2-28E7-47EE-907A-81628C07065E}" type="pres">
      <dgm:prSet presAssocID="{C89C195D-CC77-47BD-A422-DDBC3FE9A408}" presName="sibTrans" presStyleLbl="sibTrans2D1" presStyleIdx="1" presStyleCnt="8"/>
      <dgm:spPr>
        <a:prstGeom prst="mathPlus">
          <a:avLst/>
        </a:prstGeom>
      </dgm:spPr>
      <dgm:t>
        <a:bodyPr/>
        <a:lstStyle/>
        <a:p>
          <a:endParaRPr lang="en-US"/>
        </a:p>
      </dgm:t>
    </dgm:pt>
    <dgm:pt modelId="{F0528847-2D56-42D1-8F1C-F922F1AA5D3C}" type="pres">
      <dgm:prSet presAssocID="{8D822AF2-E2AA-4F0E-B4CB-8CDD0DB6E31E}" presName="child" presStyleLbl="alignAccFollowNode1" presStyleIdx="1" presStyleCnt="8">
        <dgm:presLayoutVars>
          <dgm:chMax val="0"/>
          <dgm:bulletEnabled val="1"/>
        </dgm:presLayoutVars>
      </dgm:prSet>
      <dgm:spPr/>
      <dgm:t>
        <a:bodyPr/>
        <a:lstStyle/>
        <a:p>
          <a:endParaRPr lang="en-US"/>
        </a:p>
      </dgm:t>
    </dgm:pt>
    <dgm:pt modelId="{11175DDA-BD38-40C8-AD76-0C7FB27EB40A}" type="pres">
      <dgm:prSet presAssocID="{195ABF87-7EB4-4331-AE4D-9630444A53C0}" presName="sibTrans" presStyleLbl="sibTrans2D1" presStyleIdx="2" presStyleCnt="8"/>
      <dgm:spPr/>
      <dgm:t>
        <a:bodyPr/>
        <a:lstStyle/>
        <a:p>
          <a:endParaRPr lang="en-US"/>
        </a:p>
      </dgm:t>
    </dgm:pt>
    <dgm:pt modelId="{311CB7C1-B77C-4896-A242-089735BF9B6A}" type="pres">
      <dgm:prSet presAssocID="{4183F2CB-D032-4D52-822A-CBDA402D6721}" presName="child" presStyleLbl="alignAccFollowNode1" presStyleIdx="2" presStyleCnt="8">
        <dgm:presLayoutVars>
          <dgm:chMax val="0"/>
          <dgm:bulletEnabled val="1"/>
        </dgm:presLayoutVars>
      </dgm:prSet>
      <dgm:spPr/>
      <dgm:t>
        <a:bodyPr/>
        <a:lstStyle/>
        <a:p>
          <a:endParaRPr lang="en-US"/>
        </a:p>
      </dgm:t>
    </dgm:pt>
    <dgm:pt modelId="{31EC641A-B0D5-4C30-A2C0-8AD94C999DE9}" type="pres">
      <dgm:prSet presAssocID="{63BCC160-C9F8-42DA-80FC-81D28D10074F}" presName="sibTrans" presStyleLbl="sibTrans2D1" presStyleIdx="3" presStyleCnt="8"/>
      <dgm:spPr/>
      <dgm:t>
        <a:bodyPr/>
        <a:lstStyle/>
        <a:p>
          <a:endParaRPr lang="en-US"/>
        </a:p>
      </dgm:t>
    </dgm:pt>
    <dgm:pt modelId="{604640CC-615F-4E53-95DE-BD7D5896531C}" type="pres">
      <dgm:prSet presAssocID="{3E8F4125-09F4-490F-9973-D810858CEC40}" presName="child" presStyleLbl="alignAccFollowNode1" presStyleIdx="3" presStyleCnt="8">
        <dgm:presLayoutVars>
          <dgm:chMax val="0"/>
          <dgm:bulletEnabled val="1"/>
        </dgm:presLayoutVars>
      </dgm:prSet>
      <dgm:spPr/>
      <dgm:t>
        <a:bodyPr/>
        <a:lstStyle/>
        <a:p>
          <a:endParaRPr lang="en-US"/>
        </a:p>
      </dgm:t>
    </dgm:pt>
    <dgm:pt modelId="{CDDCEFED-7494-48EC-8F5B-7EADF149589A}" type="pres">
      <dgm:prSet presAssocID="{CC556A0C-9372-46C8-B5C0-4FCDE2DC0602}" presName="hSp" presStyleCnt="0"/>
      <dgm:spPr/>
    </dgm:pt>
    <dgm:pt modelId="{CD9AA974-0405-49D8-A1C3-B8EE550961DC}" type="pres">
      <dgm:prSet presAssocID="{696B67C0-72CE-42C5-8E0D-C0E45F35A602}" presName="vertFlow" presStyleCnt="0"/>
      <dgm:spPr/>
    </dgm:pt>
    <dgm:pt modelId="{AEFD0743-5A66-468F-BBA6-5D59A73A79F8}" type="pres">
      <dgm:prSet presAssocID="{696B67C0-72CE-42C5-8E0D-C0E45F35A602}" presName="header" presStyleLbl="node1" presStyleIdx="1" presStyleCnt="2"/>
      <dgm:spPr/>
      <dgm:t>
        <a:bodyPr/>
        <a:lstStyle/>
        <a:p>
          <a:endParaRPr lang="en-US"/>
        </a:p>
      </dgm:t>
    </dgm:pt>
    <dgm:pt modelId="{9A5609AA-A52E-480C-AE65-546697EC1744}" type="pres">
      <dgm:prSet presAssocID="{852E1DBF-B518-411A-91EA-8474D5C7FC46}" presName="parTrans" presStyleLbl="sibTrans2D1" presStyleIdx="4" presStyleCnt="8"/>
      <dgm:spPr/>
      <dgm:t>
        <a:bodyPr/>
        <a:lstStyle/>
        <a:p>
          <a:endParaRPr lang="en-US"/>
        </a:p>
      </dgm:t>
    </dgm:pt>
    <dgm:pt modelId="{20874C56-50D6-427C-819C-A0431E9CBCDB}" type="pres">
      <dgm:prSet presAssocID="{FE66C699-27F8-46DB-890A-514FA0B824B4}" presName="child" presStyleLbl="alignAccFollowNode1" presStyleIdx="4" presStyleCnt="8">
        <dgm:presLayoutVars>
          <dgm:chMax val="0"/>
          <dgm:bulletEnabled val="1"/>
        </dgm:presLayoutVars>
      </dgm:prSet>
      <dgm:spPr/>
      <dgm:t>
        <a:bodyPr/>
        <a:lstStyle/>
        <a:p>
          <a:endParaRPr lang="en-US"/>
        </a:p>
      </dgm:t>
    </dgm:pt>
    <dgm:pt modelId="{6FCD4709-90A2-4D16-8D3B-23DA5777870C}" type="pres">
      <dgm:prSet presAssocID="{88A9BC92-BEBE-431E-842C-A7910ABA6A51}" presName="sibTrans" presStyleLbl="sibTrans2D1" presStyleIdx="5" presStyleCnt="8"/>
      <dgm:spPr/>
      <dgm:t>
        <a:bodyPr/>
        <a:lstStyle/>
        <a:p>
          <a:endParaRPr lang="en-US"/>
        </a:p>
      </dgm:t>
    </dgm:pt>
    <dgm:pt modelId="{F6465E8B-043C-45F2-9156-BA0D21075861}" type="pres">
      <dgm:prSet presAssocID="{4A0FEF78-64A6-4D5F-BEC8-D47FF8BD8BCA}" presName="child" presStyleLbl="alignAccFollowNode1" presStyleIdx="5" presStyleCnt="8">
        <dgm:presLayoutVars>
          <dgm:chMax val="0"/>
          <dgm:bulletEnabled val="1"/>
        </dgm:presLayoutVars>
      </dgm:prSet>
      <dgm:spPr/>
      <dgm:t>
        <a:bodyPr/>
        <a:lstStyle/>
        <a:p>
          <a:endParaRPr lang="en-US"/>
        </a:p>
      </dgm:t>
    </dgm:pt>
    <dgm:pt modelId="{4FCF089D-36A2-4251-B531-CC065E1B0532}" type="pres">
      <dgm:prSet presAssocID="{6DE9B934-7D7A-4317-BD77-76762B065610}" presName="sibTrans" presStyleLbl="sibTrans2D1" presStyleIdx="6" presStyleCnt="8"/>
      <dgm:spPr/>
      <dgm:t>
        <a:bodyPr/>
        <a:lstStyle/>
        <a:p>
          <a:endParaRPr lang="en-US"/>
        </a:p>
      </dgm:t>
    </dgm:pt>
    <dgm:pt modelId="{E4D19356-73FD-4286-90A4-4A7E1552422B}" type="pres">
      <dgm:prSet presAssocID="{D1DCC448-045C-4EDC-B556-1B087CCC786F}" presName="child" presStyleLbl="alignAccFollowNode1" presStyleIdx="6" presStyleCnt="8">
        <dgm:presLayoutVars>
          <dgm:chMax val="0"/>
          <dgm:bulletEnabled val="1"/>
        </dgm:presLayoutVars>
      </dgm:prSet>
      <dgm:spPr/>
      <dgm:t>
        <a:bodyPr/>
        <a:lstStyle/>
        <a:p>
          <a:endParaRPr lang="en-US"/>
        </a:p>
      </dgm:t>
    </dgm:pt>
    <dgm:pt modelId="{A5667ED7-1633-48FD-8F30-ED25B5D212C4}" type="pres">
      <dgm:prSet presAssocID="{10535471-51CB-4475-8D07-05AE6A3A49FE}" presName="sibTrans" presStyleLbl="sibTrans2D1" presStyleIdx="7" presStyleCnt="8"/>
      <dgm:spPr/>
      <dgm:t>
        <a:bodyPr/>
        <a:lstStyle/>
        <a:p>
          <a:endParaRPr lang="en-US"/>
        </a:p>
      </dgm:t>
    </dgm:pt>
    <dgm:pt modelId="{66EA73BB-B3E3-4E9C-ADA3-729852A9984C}" type="pres">
      <dgm:prSet presAssocID="{7023C7EA-B4E8-41AA-A9BE-E0DBDBC3884B}" presName="child" presStyleLbl="alignAccFollowNode1" presStyleIdx="7" presStyleCnt="8">
        <dgm:presLayoutVars>
          <dgm:chMax val="0"/>
          <dgm:bulletEnabled val="1"/>
        </dgm:presLayoutVars>
      </dgm:prSet>
      <dgm:spPr/>
      <dgm:t>
        <a:bodyPr/>
        <a:lstStyle/>
        <a:p>
          <a:endParaRPr lang="en-US"/>
        </a:p>
      </dgm:t>
    </dgm:pt>
  </dgm:ptLst>
  <dgm:cxnLst>
    <dgm:cxn modelId="{C2F82502-278B-4456-867D-41937B47C80C}" srcId="{CC556A0C-9372-46C8-B5C0-4FCDE2DC0602}" destId="{4183F2CB-D032-4D52-822A-CBDA402D6721}" srcOrd="2" destOrd="0" parTransId="{BB0040ED-1432-449D-AA93-AA03EB81CF76}" sibTransId="{63BCC160-C9F8-42DA-80FC-81D28D10074F}"/>
    <dgm:cxn modelId="{FE4333AB-27FB-47A3-9FAF-76C9453C7748}" type="presOf" srcId="{88A9BC92-BEBE-431E-842C-A7910ABA6A51}" destId="{6FCD4709-90A2-4D16-8D3B-23DA5777870C}" srcOrd="0" destOrd="0" presId="urn:microsoft.com/office/officeart/2005/8/layout/lProcess1"/>
    <dgm:cxn modelId="{4C74B6EE-26BC-4F89-B731-A476BE9EF6D5}" type="presOf" srcId="{CC556A0C-9372-46C8-B5C0-4FCDE2DC0602}" destId="{B5FEE866-0CE5-4684-98E0-5338C3B5FC5B}" srcOrd="0" destOrd="0" presId="urn:microsoft.com/office/officeart/2005/8/layout/lProcess1"/>
    <dgm:cxn modelId="{506B0914-2ACD-44D2-8F87-387A0A6F0239}" type="presOf" srcId="{1B9D1BCC-169E-4FB0-A2ED-4EB6F9D36CD1}" destId="{ADACCF0D-82C5-4883-BC39-DC49326216F2}" srcOrd="0" destOrd="0" presId="urn:microsoft.com/office/officeart/2005/8/layout/lProcess1"/>
    <dgm:cxn modelId="{90574B23-9AF8-4803-8250-60A5A6A7DED4}" type="presOf" srcId="{8D822AF2-E2AA-4F0E-B4CB-8CDD0DB6E31E}" destId="{F0528847-2D56-42D1-8F1C-F922F1AA5D3C}" srcOrd="0" destOrd="0" presId="urn:microsoft.com/office/officeart/2005/8/layout/lProcess1"/>
    <dgm:cxn modelId="{01738026-317D-49B3-BE68-E4F4E71A7A1A}" srcId="{CC556A0C-9372-46C8-B5C0-4FCDE2DC0602}" destId="{8D822AF2-E2AA-4F0E-B4CB-8CDD0DB6E31E}" srcOrd="1" destOrd="0" parTransId="{FFB8A643-7D0E-4CF8-BFC0-1516831AADE7}" sibTransId="{195ABF87-7EB4-4331-AE4D-9630444A53C0}"/>
    <dgm:cxn modelId="{05BD049A-DD97-4FCC-858C-26290DF6BC3F}" type="presOf" srcId="{3E8F4125-09F4-490F-9973-D810858CEC40}" destId="{604640CC-615F-4E53-95DE-BD7D5896531C}" srcOrd="0" destOrd="0" presId="urn:microsoft.com/office/officeart/2005/8/layout/lProcess1"/>
    <dgm:cxn modelId="{442C81EA-6888-432E-A52C-FCD4371C266B}" type="presOf" srcId="{4183F2CB-D032-4D52-822A-CBDA402D6721}" destId="{311CB7C1-B77C-4896-A242-089735BF9B6A}" srcOrd="0" destOrd="0" presId="urn:microsoft.com/office/officeart/2005/8/layout/lProcess1"/>
    <dgm:cxn modelId="{A354716E-C2D9-472D-ABDF-918566939518}" type="presOf" srcId="{852E1DBF-B518-411A-91EA-8474D5C7FC46}" destId="{9A5609AA-A52E-480C-AE65-546697EC1744}" srcOrd="0" destOrd="0" presId="urn:microsoft.com/office/officeart/2005/8/layout/lProcess1"/>
    <dgm:cxn modelId="{75E3E9B1-B165-467D-B147-E4E158F0BFBF}" type="presOf" srcId="{566B9AEA-AFA2-4F0E-99F3-B2270F5972EC}" destId="{3C3697D2-2301-4166-B2A4-FDE09E6680FD}" srcOrd="0" destOrd="0" presId="urn:microsoft.com/office/officeart/2005/8/layout/lProcess1"/>
    <dgm:cxn modelId="{44A448A7-BBDD-494D-BC5F-0EEE0BC0B8BE}" type="presOf" srcId="{4A0FEF78-64A6-4D5F-BEC8-D47FF8BD8BCA}" destId="{F6465E8B-043C-45F2-9156-BA0D21075861}" srcOrd="0" destOrd="0" presId="urn:microsoft.com/office/officeart/2005/8/layout/lProcess1"/>
    <dgm:cxn modelId="{98AA0F29-9C21-404E-B747-CA565953FAF5}" srcId="{2D805693-6EE5-4A2D-9CAA-7671192AA210}" destId="{696B67C0-72CE-42C5-8E0D-C0E45F35A602}" srcOrd="1" destOrd="0" parTransId="{81473100-59C0-46FD-B370-968CB8FC19DE}" sibTransId="{7673A4BA-FB07-47A9-BF6F-ECC1F16863ED}"/>
    <dgm:cxn modelId="{60592B5E-DC23-4BCF-B5F4-DBF9831E65C7}" srcId="{696B67C0-72CE-42C5-8E0D-C0E45F35A602}" destId="{D1DCC448-045C-4EDC-B556-1B087CCC786F}" srcOrd="2" destOrd="0" parTransId="{FB322F25-0BAF-4023-8B87-F76FC83C9F98}" sibTransId="{10535471-51CB-4475-8D07-05AE6A3A49FE}"/>
    <dgm:cxn modelId="{1AA2813F-6899-4EB6-B99B-86E01643E3E4}" srcId="{696B67C0-72CE-42C5-8E0D-C0E45F35A602}" destId="{4A0FEF78-64A6-4D5F-BEC8-D47FF8BD8BCA}" srcOrd="1" destOrd="0" parTransId="{9D3DE5F7-4099-42A4-B970-E8D3428D5DAC}" sibTransId="{6DE9B934-7D7A-4317-BD77-76762B065610}"/>
    <dgm:cxn modelId="{2A85EBFC-5C02-4C0B-9181-1E038D4DC02E}" type="presOf" srcId="{195ABF87-7EB4-4331-AE4D-9630444A53C0}" destId="{11175DDA-BD38-40C8-AD76-0C7FB27EB40A}" srcOrd="0" destOrd="0" presId="urn:microsoft.com/office/officeart/2005/8/layout/lProcess1"/>
    <dgm:cxn modelId="{49E86844-425B-4EE6-BE26-1759EDD69CF9}" srcId="{2D805693-6EE5-4A2D-9CAA-7671192AA210}" destId="{CC556A0C-9372-46C8-B5C0-4FCDE2DC0602}" srcOrd="0" destOrd="0" parTransId="{F653196C-B089-4E1A-AC2C-461AC0A8C9CF}" sibTransId="{4CFD4F58-5FC7-4B49-B14A-DA830B050991}"/>
    <dgm:cxn modelId="{8600DC95-8599-40C1-9FE6-B5DABF450DB2}" srcId="{696B67C0-72CE-42C5-8E0D-C0E45F35A602}" destId="{FE66C699-27F8-46DB-890A-514FA0B824B4}" srcOrd="0" destOrd="0" parTransId="{852E1DBF-B518-411A-91EA-8474D5C7FC46}" sibTransId="{88A9BC92-BEBE-431E-842C-A7910ABA6A51}"/>
    <dgm:cxn modelId="{71EFC72F-F692-4FCC-8850-F25B1AA1139B}" type="presOf" srcId="{D1DCC448-045C-4EDC-B556-1B087CCC786F}" destId="{E4D19356-73FD-4286-90A4-4A7E1552422B}" srcOrd="0" destOrd="0" presId="urn:microsoft.com/office/officeart/2005/8/layout/lProcess1"/>
    <dgm:cxn modelId="{054BCB8D-ED44-44E2-A1E0-7C4DA9B12993}" srcId="{696B67C0-72CE-42C5-8E0D-C0E45F35A602}" destId="{7023C7EA-B4E8-41AA-A9BE-E0DBDBC3884B}" srcOrd="3" destOrd="0" parTransId="{C4F97D2E-9254-4E91-997F-852453A9445A}" sibTransId="{6A9588F4-FE71-48CF-B6C1-7E8443F44913}"/>
    <dgm:cxn modelId="{9AAAD6FD-4105-41AE-B522-53E999C172C2}" srcId="{CC556A0C-9372-46C8-B5C0-4FCDE2DC0602}" destId="{3E8F4125-09F4-490F-9973-D810858CEC40}" srcOrd="3" destOrd="0" parTransId="{3625ADB8-AC8B-46A1-A6D0-3CBBFEC0BEED}" sibTransId="{81AEC887-CE0D-4FF8-9C9D-B263D4498E39}"/>
    <dgm:cxn modelId="{92A6E4CA-2925-4D70-9FCA-98FE21FCEA3D}" type="presOf" srcId="{7023C7EA-B4E8-41AA-A9BE-E0DBDBC3884B}" destId="{66EA73BB-B3E3-4E9C-ADA3-729852A9984C}" srcOrd="0" destOrd="0" presId="urn:microsoft.com/office/officeart/2005/8/layout/lProcess1"/>
    <dgm:cxn modelId="{74BD11E1-60F6-463D-9426-893906530350}" type="presOf" srcId="{FE66C699-27F8-46DB-890A-514FA0B824B4}" destId="{20874C56-50D6-427C-819C-A0431E9CBCDB}" srcOrd="0" destOrd="0" presId="urn:microsoft.com/office/officeart/2005/8/layout/lProcess1"/>
    <dgm:cxn modelId="{76053BAA-DA63-47EA-ACB3-035791777015}" type="presOf" srcId="{2D805693-6EE5-4A2D-9CAA-7671192AA210}" destId="{33F00976-F81C-4DDA-A7C8-8C6C21552BB5}" srcOrd="0" destOrd="0" presId="urn:microsoft.com/office/officeart/2005/8/layout/lProcess1"/>
    <dgm:cxn modelId="{C93B1B54-5676-4F2E-89F2-C4D46A571F3F}" type="presOf" srcId="{63BCC160-C9F8-42DA-80FC-81D28D10074F}" destId="{31EC641A-B0D5-4C30-A2C0-8AD94C999DE9}" srcOrd="0" destOrd="0" presId="urn:microsoft.com/office/officeart/2005/8/layout/lProcess1"/>
    <dgm:cxn modelId="{A6D0BFCC-D1A2-43A3-BD94-A2230AD9A606}" type="presOf" srcId="{696B67C0-72CE-42C5-8E0D-C0E45F35A602}" destId="{AEFD0743-5A66-468F-BBA6-5D59A73A79F8}" srcOrd="0" destOrd="0" presId="urn:microsoft.com/office/officeart/2005/8/layout/lProcess1"/>
    <dgm:cxn modelId="{602DBCF1-C6E0-42D2-8937-985E146A8C36}" type="presOf" srcId="{C89C195D-CC77-47BD-A422-DDBC3FE9A408}" destId="{94ECB2D2-28E7-47EE-907A-81628C07065E}" srcOrd="0" destOrd="0" presId="urn:microsoft.com/office/officeart/2005/8/layout/lProcess1"/>
    <dgm:cxn modelId="{01F7A095-51DB-48F6-8F04-2785D4B2E1BC}" srcId="{CC556A0C-9372-46C8-B5C0-4FCDE2DC0602}" destId="{566B9AEA-AFA2-4F0E-99F3-B2270F5972EC}" srcOrd="0" destOrd="0" parTransId="{1B9D1BCC-169E-4FB0-A2ED-4EB6F9D36CD1}" sibTransId="{C89C195D-CC77-47BD-A422-DDBC3FE9A408}"/>
    <dgm:cxn modelId="{12ADCED3-D424-49E8-96D6-855211DBA06A}" type="presOf" srcId="{6DE9B934-7D7A-4317-BD77-76762B065610}" destId="{4FCF089D-36A2-4251-B531-CC065E1B0532}" srcOrd="0" destOrd="0" presId="urn:microsoft.com/office/officeart/2005/8/layout/lProcess1"/>
    <dgm:cxn modelId="{F53D200E-6DA5-484F-97B3-35036EA1FDBE}" type="presOf" srcId="{10535471-51CB-4475-8D07-05AE6A3A49FE}" destId="{A5667ED7-1633-48FD-8F30-ED25B5D212C4}" srcOrd="0" destOrd="0" presId="urn:microsoft.com/office/officeart/2005/8/layout/lProcess1"/>
    <dgm:cxn modelId="{91200BEC-23A2-499D-AE60-F3FF47DE3E09}" type="presParOf" srcId="{33F00976-F81C-4DDA-A7C8-8C6C21552BB5}" destId="{59644F38-3724-4A73-9783-959C25079EC1}" srcOrd="0" destOrd="0" presId="urn:microsoft.com/office/officeart/2005/8/layout/lProcess1"/>
    <dgm:cxn modelId="{765E4156-6780-4F4A-956C-02090531932A}" type="presParOf" srcId="{59644F38-3724-4A73-9783-959C25079EC1}" destId="{B5FEE866-0CE5-4684-98E0-5338C3B5FC5B}" srcOrd="0" destOrd="0" presId="urn:microsoft.com/office/officeart/2005/8/layout/lProcess1"/>
    <dgm:cxn modelId="{EAA5DB78-4D6F-4611-8D09-5DC722D5936D}" type="presParOf" srcId="{59644F38-3724-4A73-9783-959C25079EC1}" destId="{ADACCF0D-82C5-4883-BC39-DC49326216F2}" srcOrd="1" destOrd="0" presId="urn:microsoft.com/office/officeart/2005/8/layout/lProcess1"/>
    <dgm:cxn modelId="{14D3B691-3BCA-4ACB-94E6-63ED5FA46EB4}" type="presParOf" srcId="{59644F38-3724-4A73-9783-959C25079EC1}" destId="{3C3697D2-2301-4166-B2A4-FDE09E6680FD}" srcOrd="2" destOrd="0" presId="urn:microsoft.com/office/officeart/2005/8/layout/lProcess1"/>
    <dgm:cxn modelId="{F35BF4A3-551C-4E38-A23D-F5E69E0BEEE3}" type="presParOf" srcId="{59644F38-3724-4A73-9783-959C25079EC1}" destId="{94ECB2D2-28E7-47EE-907A-81628C07065E}" srcOrd="3" destOrd="0" presId="urn:microsoft.com/office/officeart/2005/8/layout/lProcess1"/>
    <dgm:cxn modelId="{02E007A8-7C29-4262-AB9B-33828EE2683D}" type="presParOf" srcId="{59644F38-3724-4A73-9783-959C25079EC1}" destId="{F0528847-2D56-42D1-8F1C-F922F1AA5D3C}" srcOrd="4" destOrd="0" presId="urn:microsoft.com/office/officeart/2005/8/layout/lProcess1"/>
    <dgm:cxn modelId="{4CF7DF57-5584-4E30-9997-BB294C614B9A}" type="presParOf" srcId="{59644F38-3724-4A73-9783-959C25079EC1}" destId="{11175DDA-BD38-40C8-AD76-0C7FB27EB40A}" srcOrd="5" destOrd="0" presId="urn:microsoft.com/office/officeart/2005/8/layout/lProcess1"/>
    <dgm:cxn modelId="{B35F7BF4-2B03-4FC3-A8B3-F7CA0A996A0F}" type="presParOf" srcId="{59644F38-3724-4A73-9783-959C25079EC1}" destId="{311CB7C1-B77C-4896-A242-089735BF9B6A}" srcOrd="6" destOrd="0" presId="urn:microsoft.com/office/officeart/2005/8/layout/lProcess1"/>
    <dgm:cxn modelId="{42502911-71AF-4930-8A28-D18A58FECC32}" type="presParOf" srcId="{59644F38-3724-4A73-9783-959C25079EC1}" destId="{31EC641A-B0D5-4C30-A2C0-8AD94C999DE9}" srcOrd="7" destOrd="0" presId="urn:microsoft.com/office/officeart/2005/8/layout/lProcess1"/>
    <dgm:cxn modelId="{AF05AE67-CE7C-4CB3-A2A4-443D65AB24B7}" type="presParOf" srcId="{59644F38-3724-4A73-9783-959C25079EC1}" destId="{604640CC-615F-4E53-95DE-BD7D5896531C}" srcOrd="8" destOrd="0" presId="urn:microsoft.com/office/officeart/2005/8/layout/lProcess1"/>
    <dgm:cxn modelId="{155B2EB8-F519-411F-95E3-154CD0888C98}" type="presParOf" srcId="{33F00976-F81C-4DDA-A7C8-8C6C21552BB5}" destId="{CDDCEFED-7494-48EC-8F5B-7EADF149589A}" srcOrd="1" destOrd="0" presId="urn:microsoft.com/office/officeart/2005/8/layout/lProcess1"/>
    <dgm:cxn modelId="{94E36D5B-7C75-4CE6-AF3F-A647217AC198}" type="presParOf" srcId="{33F00976-F81C-4DDA-A7C8-8C6C21552BB5}" destId="{CD9AA974-0405-49D8-A1C3-B8EE550961DC}" srcOrd="2" destOrd="0" presId="urn:microsoft.com/office/officeart/2005/8/layout/lProcess1"/>
    <dgm:cxn modelId="{072697E2-D16D-4846-BA62-44155D9944F9}" type="presParOf" srcId="{CD9AA974-0405-49D8-A1C3-B8EE550961DC}" destId="{AEFD0743-5A66-468F-BBA6-5D59A73A79F8}" srcOrd="0" destOrd="0" presId="urn:microsoft.com/office/officeart/2005/8/layout/lProcess1"/>
    <dgm:cxn modelId="{251F1DC7-CF8C-4C49-A10A-6A7C43EC4D10}" type="presParOf" srcId="{CD9AA974-0405-49D8-A1C3-B8EE550961DC}" destId="{9A5609AA-A52E-480C-AE65-546697EC1744}" srcOrd="1" destOrd="0" presId="urn:microsoft.com/office/officeart/2005/8/layout/lProcess1"/>
    <dgm:cxn modelId="{DB82BE58-AB5C-40BA-8092-6E2AE66AB146}" type="presParOf" srcId="{CD9AA974-0405-49D8-A1C3-B8EE550961DC}" destId="{20874C56-50D6-427C-819C-A0431E9CBCDB}" srcOrd="2" destOrd="0" presId="urn:microsoft.com/office/officeart/2005/8/layout/lProcess1"/>
    <dgm:cxn modelId="{600FE7FB-B543-4B4C-B4A2-503520B57EB3}" type="presParOf" srcId="{CD9AA974-0405-49D8-A1C3-B8EE550961DC}" destId="{6FCD4709-90A2-4D16-8D3B-23DA5777870C}" srcOrd="3" destOrd="0" presId="urn:microsoft.com/office/officeart/2005/8/layout/lProcess1"/>
    <dgm:cxn modelId="{DA2ABF39-7FD8-40CC-B2E3-AF18C2CAC191}" type="presParOf" srcId="{CD9AA974-0405-49D8-A1C3-B8EE550961DC}" destId="{F6465E8B-043C-45F2-9156-BA0D21075861}" srcOrd="4" destOrd="0" presId="urn:microsoft.com/office/officeart/2005/8/layout/lProcess1"/>
    <dgm:cxn modelId="{EA7C3CB3-A94E-4768-8CF9-25297B707DB6}" type="presParOf" srcId="{CD9AA974-0405-49D8-A1C3-B8EE550961DC}" destId="{4FCF089D-36A2-4251-B531-CC065E1B0532}" srcOrd="5" destOrd="0" presId="urn:microsoft.com/office/officeart/2005/8/layout/lProcess1"/>
    <dgm:cxn modelId="{FAD2D05F-27FA-4389-91F4-1AE4F5D53BA4}" type="presParOf" srcId="{CD9AA974-0405-49D8-A1C3-B8EE550961DC}" destId="{E4D19356-73FD-4286-90A4-4A7E1552422B}" srcOrd="6" destOrd="0" presId="urn:microsoft.com/office/officeart/2005/8/layout/lProcess1"/>
    <dgm:cxn modelId="{C51C50A0-92EC-4BB8-B54B-D46AE0F42772}" type="presParOf" srcId="{CD9AA974-0405-49D8-A1C3-B8EE550961DC}" destId="{A5667ED7-1633-48FD-8F30-ED25B5D212C4}" srcOrd="7" destOrd="0" presId="urn:microsoft.com/office/officeart/2005/8/layout/lProcess1"/>
    <dgm:cxn modelId="{4C104CE0-C294-4BB9-AD34-27516AD454AC}" type="presParOf" srcId="{CD9AA974-0405-49D8-A1C3-B8EE550961DC}" destId="{66EA73BB-B3E3-4E9C-ADA3-729852A9984C}" srcOrd="8" destOrd="0" presId="urn:microsoft.com/office/officeart/2005/8/layout/l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5CA4484-0E7D-4F3C-BCAF-791A54029A50}"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574C02DD-A527-40BE-B6C5-50BC574C5054}">
      <dgm:prSet phldrT="[Text]"/>
      <dgm:spPr/>
      <dgm:t>
        <a:bodyPr/>
        <a:lstStyle/>
        <a:p>
          <a:r>
            <a:rPr lang="en-US" dirty="0" smtClean="0"/>
            <a:t>Behavioral Outputs</a:t>
          </a:r>
          <a:endParaRPr lang="en-US" dirty="0"/>
        </a:p>
      </dgm:t>
    </dgm:pt>
    <dgm:pt modelId="{16D9C249-9086-443A-9E4F-68812A7B03BA}" type="parTrans" cxnId="{F5B0F2CF-1B2A-4D0D-BA43-9C29F38AD1CE}">
      <dgm:prSet/>
      <dgm:spPr/>
      <dgm:t>
        <a:bodyPr/>
        <a:lstStyle/>
        <a:p>
          <a:endParaRPr lang="en-US"/>
        </a:p>
      </dgm:t>
    </dgm:pt>
    <dgm:pt modelId="{906791BA-4520-4C64-A51D-8EABD61130A0}" type="sibTrans" cxnId="{F5B0F2CF-1B2A-4D0D-BA43-9C29F38AD1CE}">
      <dgm:prSet/>
      <dgm:spPr/>
      <dgm:t>
        <a:bodyPr/>
        <a:lstStyle/>
        <a:p>
          <a:endParaRPr lang="en-US"/>
        </a:p>
      </dgm:t>
    </dgm:pt>
    <dgm:pt modelId="{052416A1-87B9-46EB-87A3-C6CA260AF8E2}">
      <dgm:prSet phldrT="[Text]"/>
      <dgm:spPr/>
      <dgm:t>
        <a:bodyPr/>
        <a:lstStyle/>
        <a:p>
          <a:r>
            <a:rPr lang="en-US" dirty="0" smtClean="0"/>
            <a:t># Activities</a:t>
          </a:r>
          <a:endParaRPr lang="en-US" dirty="0"/>
        </a:p>
      </dgm:t>
    </dgm:pt>
    <dgm:pt modelId="{B1C97163-6C2E-4834-BD68-046ADD150E14}" type="parTrans" cxnId="{C52981A1-96B3-42A4-8E7C-134773F78E6F}">
      <dgm:prSet/>
      <dgm:spPr/>
      <dgm:t>
        <a:bodyPr/>
        <a:lstStyle/>
        <a:p>
          <a:endParaRPr lang="en-US"/>
        </a:p>
      </dgm:t>
    </dgm:pt>
    <dgm:pt modelId="{B2FADE1E-1F74-4EDB-97AC-2F8C87C3D2A6}" type="sibTrans" cxnId="{C52981A1-96B3-42A4-8E7C-134773F78E6F}">
      <dgm:prSet/>
      <dgm:spPr/>
      <dgm:t>
        <a:bodyPr/>
        <a:lstStyle/>
        <a:p>
          <a:endParaRPr lang="en-US"/>
        </a:p>
      </dgm:t>
    </dgm:pt>
    <dgm:pt modelId="{5127002E-69B1-4702-85A5-D701A04A0A1D}">
      <dgm:prSet phldrT="[Text]"/>
      <dgm:spPr/>
      <dgm:t>
        <a:bodyPr/>
        <a:lstStyle/>
        <a:p>
          <a:r>
            <a:rPr lang="en-US" dirty="0" smtClean="0"/>
            <a:t>Behavioral Outcomes</a:t>
          </a:r>
          <a:endParaRPr lang="en-US" dirty="0"/>
        </a:p>
      </dgm:t>
    </dgm:pt>
    <dgm:pt modelId="{54DB57AA-D8B2-4CFE-8542-63074DBC3BF6}" type="parTrans" cxnId="{F32B999C-3523-4272-83DC-A41CE82EAD03}">
      <dgm:prSet/>
      <dgm:spPr/>
      <dgm:t>
        <a:bodyPr/>
        <a:lstStyle/>
        <a:p>
          <a:endParaRPr lang="en-US"/>
        </a:p>
      </dgm:t>
    </dgm:pt>
    <dgm:pt modelId="{54B1D6FF-8536-4FD5-A0A9-A5563DFEC103}" type="sibTrans" cxnId="{F32B999C-3523-4272-83DC-A41CE82EAD03}">
      <dgm:prSet/>
      <dgm:spPr/>
      <dgm:t>
        <a:bodyPr/>
        <a:lstStyle/>
        <a:p>
          <a:endParaRPr lang="en-US"/>
        </a:p>
      </dgm:t>
    </dgm:pt>
    <dgm:pt modelId="{47B7484D-CE0D-43F8-BD76-6AF9E4B85194}">
      <dgm:prSet phldrT="[Text]"/>
      <dgm:spPr/>
      <dgm:t>
        <a:bodyPr/>
        <a:lstStyle/>
        <a:p>
          <a:r>
            <a:rPr lang="en-US" dirty="0" smtClean="0"/>
            <a:t>Leadership</a:t>
          </a:r>
          <a:endParaRPr lang="en-US" dirty="0"/>
        </a:p>
      </dgm:t>
    </dgm:pt>
    <dgm:pt modelId="{B146EB6A-4F5C-4122-80A5-50CDBB67062A}" type="parTrans" cxnId="{98096787-62CA-431D-AFAC-95C74E628413}">
      <dgm:prSet/>
      <dgm:spPr/>
      <dgm:t>
        <a:bodyPr/>
        <a:lstStyle/>
        <a:p>
          <a:endParaRPr lang="en-US"/>
        </a:p>
      </dgm:t>
    </dgm:pt>
    <dgm:pt modelId="{DDE2E40F-C848-409A-B12B-0A679380B8D1}" type="sibTrans" cxnId="{98096787-62CA-431D-AFAC-95C74E628413}">
      <dgm:prSet/>
      <dgm:spPr/>
      <dgm:t>
        <a:bodyPr/>
        <a:lstStyle/>
        <a:p>
          <a:endParaRPr lang="en-US"/>
        </a:p>
      </dgm:t>
    </dgm:pt>
    <dgm:pt modelId="{BCEE5D94-A817-4516-9470-41690811A6B7}">
      <dgm:prSet phldrT="[Text]"/>
      <dgm:spPr/>
      <dgm:t>
        <a:bodyPr/>
        <a:lstStyle/>
        <a:p>
          <a:r>
            <a:rPr lang="en-US" dirty="0" smtClean="0"/>
            <a:t>Attendance</a:t>
          </a:r>
          <a:endParaRPr lang="en-US" dirty="0"/>
        </a:p>
      </dgm:t>
    </dgm:pt>
    <dgm:pt modelId="{3C533DBD-F418-466F-BBA1-01625CA1AE85}" type="parTrans" cxnId="{3098C72C-41EE-43EE-B7EE-0BB9BA9CFD1B}">
      <dgm:prSet/>
      <dgm:spPr/>
      <dgm:t>
        <a:bodyPr/>
        <a:lstStyle/>
        <a:p>
          <a:endParaRPr lang="en-US"/>
        </a:p>
      </dgm:t>
    </dgm:pt>
    <dgm:pt modelId="{AE211535-A14A-43CB-ABAB-E08B132B93B4}" type="sibTrans" cxnId="{3098C72C-41EE-43EE-B7EE-0BB9BA9CFD1B}">
      <dgm:prSet/>
      <dgm:spPr/>
      <dgm:t>
        <a:bodyPr/>
        <a:lstStyle/>
        <a:p>
          <a:endParaRPr lang="en-US"/>
        </a:p>
      </dgm:t>
    </dgm:pt>
    <dgm:pt modelId="{7C45C1A0-F629-433D-8C2E-A71867DC1AAE}">
      <dgm:prSet phldrT="[Text]"/>
      <dgm:spPr/>
      <dgm:t>
        <a:bodyPr/>
        <a:lstStyle/>
        <a:p>
          <a:r>
            <a:rPr lang="en-US" dirty="0" smtClean="0"/>
            <a:t>Advocacy</a:t>
          </a:r>
          <a:endParaRPr lang="en-US" dirty="0"/>
        </a:p>
      </dgm:t>
    </dgm:pt>
    <dgm:pt modelId="{DBED7042-2193-4265-8106-830DB1777C3B}" type="parTrans" cxnId="{D9745541-14D4-45C3-AE8B-6B1F324C896B}">
      <dgm:prSet/>
      <dgm:spPr/>
      <dgm:t>
        <a:bodyPr/>
        <a:lstStyle/>
        <a:p>
          <a:endParaRPr lang="en-US"/>
        </a:p>
      </dgm:t>
    </dgm:pt>
    <dgm:pt modelId="{9E4BA386-279F-4F8D-B74E-8CCCC4444998}" type="sibTrans" cxnId="{D9745541-14D4-45C3-AE8B-6B1F324C896B}">
      <dgm:prSet/>
      <dgm:spPr/>
      <dgm:t>
        <a:bodyPr/>
        <a:lstStyle/>
        <a:p>
          <a:endParaRPr lang="en-US"/>
        </a:p>
      </dgm:t>
    </dgm:pt>
    <dgm:pt modelId="{2580987A-8EB3-407B-8245-B19A248014FC}">
      <dgm:prSet phldrT="[Text]"/>
      <dgm:spPr/>
      <dgm:t>
        <a:bodyPr/>
        <a:lstStyle/>
        <a:p>
          <a:r>
            <a:rPr lang="en-US" dirty="0" smtClean="0"/>
            <a:t>Civic Engagement</a:t>
          </a:r>
          <a:endParaRPr lang="en-US" dirty="0"/>
        </a:p>
      </dgm:t>
    </dgm:pt>
    <dgm:pt modelId="{CFD4BF86-FBCC-49AF-BF72-785D6B7BE27C}" type="parTrans" cxnId="{408FD915-1E23-46A4-A908-F6600AE9CC3F}">
      <dgm:prSet/>
      <dgm:spPr/>
      <dgm:t>
        <a:bodyPr/>
        <a:lstStyle/>
        <a:p>
          <a:endParaRPr lang="en-US"/>
        </a:p>
      </dgm:t>
    </dgm:pt>
    <dgm:pt modelId="{97050837-EA32-4F32-B226-1D9E8556D772}" type="sibTrans" cxnId="{408FD915-1E23-46A4-A908-F6600AE9CC3F}">
      <dgm:prSet/>
      <dgm:spPr/>
      <dgm:t>
        <a:bodyPr/>
        <a:lstStyle/>
        <a:p>
          <a:endParaRPr lang="en-US"/>
        </a:p>
      </dgm:t>
    </dgm:pt>
    <dgm:pt modelId="{6AB6F039-A3FD-4E88-9E1E-7474326CBB34}">
      <dgm:prSet phldrT="[Text]"/>
      <dgm:spPr/>
      <dgm:t>
        <a:bodyPr/>
        <a:lstStyle/>
        <a:p>
          <a:r>
            <a:rPr lang="en-US" dirty="0" smtClean="0"/>
            <a:t># Hours</a:t>
          </a:r>
          <a:endParaRPr lang="en-US" dirty="0"/>
        </a:p>
      </dgm:t>
    </dgm:pt>
    <dgm:pt modelId="{075CD42F-AA1F-46EF-B491-4A16B4B7C683}" type="parTrans" cxnId="{CA0223B5-985F-482A-AD71-8C656ED88FA5}">
      <dgm:prSet/>
      <dgm:spPr/>
    </dgm:pt>
    <dgm:pt modelId="{06BFC898-68FB-4F2C-A119-9B96DFD39F8F}" type="sibTrans" cxnId="{CA0223B5-985F-482A-AD71-8C656ED88FA5}">
      <dgm:prSet/>
      <dgm:spPr/>
    </dgm:pt>
    <dgm:pt modelId="{31D6E413-E7E3-4187-90D3-9687637FFA8E}" type="pres">
      <dgm:prSet presAssocID="{85CA4484-0E7D-4F3C-BCAF-791A54029A50}" presName="linearFlow" presStyleCnt="0">
        <dgm:presLayoutVars>
          <dgm:dir/>
          <dgm:animLvl val="lvl"/>
          <dgm:resizeHandles val="exact"/>
        </dgm:presLayoutVars>
      </dgm:prSet>
      <dgm:spPr/>
      <dgm:t>
        <a:bodyPr/>
        <a:lstStyle/>
        <a:p>
          <a:endParaRPr lang="en-US"/>
        </a:p>
      </dgm:t>
    </dgm:pt>
    <dgm:pt modelId="{541CB264-6B43-49B4-A438-FB04AE04AA37}" type="pres">
      <dgm:prSet presAssocID="{574C02DD-A527-40BE-B6C5-50BC574C5054}" presName="composite" presStyleCnt="0"/>
      <dgm:spPr/>
    </dgm:pt>
    <dgm:pt modelId="{A8D033BE-696A-4BA1-BC4C-686D97222DC4}" type="pres">
      <dgm:prSet presAssocID="{574C02DD-A527-40BE-B6C5-50BC574C5054}" presName="parTx" presStyleLbl="node1" presStyleIdx="0" presStyleCnt="2">
        <dgm:presLayoutVars>
          <dgm:chMax val="0"/>
          <dgm:chPref val="0"/>
          <dgm:bulletEnabled val="1"/>
        </dgm:presLayoutVars>
      </dgm:prSet>
      <dgm:spPr/>
      <dgm:t>
        <a:bodyPr/>
        <a:lstStyle/>
        <a:p>
          <a:endParaRPr lang="en-US"/>
        </a:p>
      </dgm:t>
    </dgm:pt>
    <dgm:pt modelId="{40C419FA-0372-49F7-AC37-F535CD7C500C}" type="pres">
      <dgm:prSet presAssocID="{574C02DD-A527-40BE-B6C5-50BC574C5054}" presName="parSh" presStyleLbl="node1" presStyleIdx="0" presStyleCnt="2"/>
      <dgm:spPr/>
      <dgm:t>
        <a:bodyPr/>
        <a:lstStyle/>
        <a:p>
          <a:endParaRPr lang="en-US"/>
        </a:p>
      </dgm:t>
    </dgm:pt>
    <dgm:pt modelId="{131D49FC-ECC9-43D5-842D-51C695A64E81}" type="pres">
      <dgm:prSet presAssocID="{574C02DD-A527-40BE-B6C5-50BC574C5054}" presName="desTx" presStyleLbl="fgAcc1" presStyleIdx="0" presStyleCnt="2">
        <dgm:presLayoutVars>
          <dgm:bulletEnabled val="1"/>
        </dgm:presLayoutVars>
      </dgm:prSet>
      <dgm:spPr/>
      <dgm:t>
        <a:bodyPr/>
        <a:lstStyle/>
        <a:p>
          <a:endParaRPr lang="en-US"/>
        </a:p>
      </dgm:t>
    </dgm:pt>
    <dgm:pt modelId="{50503C96-3E89-437F-A55B-7876E49995EF}" type="pres">
      <dgm:prSet presAssocID="{906791BA-4520-4C64-A51D-8EABD61130A0}" presName="sibTrans" presStyleLbl="sibTrans2D1" presStyleIdx="0" presStyleCnt="1"/>
      <dgm:spPr/>
      <dgm:t>
        <a:bodyPr/>
        <a:lstStyle/>
        <a:p>
          <a:endParaRPr lang="en-US"/>
        </a:p>
      </dgm:t>
    </dgm:pt>
    <dgm:pt modelId="{8236572A-8207-443E-9BE9-08F800F32D18}" type="pres">
      <dgm:prSet presAssocID="{906791BA-4520-4C64-A51D-8EABD61130A0}" presName="connTx" presStyleLbl="sibTrans2D1" presStyleIdx="0" presStyleCnt="1"/>
      <dgm:spPr/>
      <dgm:t>
        <a:bodyPr/>
        <a:lstStyle/>
        <a:p>
          <a:endParaRPr lang="en-US"/>
        </a:p>
      </dgm:t>
    </dgm:pt>
    <dgm:pt modelId="{694910A6-723B-4385-93C1-8EC343093320}" type="pres">
      <dgm:prSet presAssocID="{5127002E-69B1-4702-85A5-D701A04A0A1D}" presName="composite" presStyleCnt="0"/>
      <dgm:spPr/>
    </dgm:pt>
    <dgm:pt modelId="{E39F8C9B-E620-4BF6-BBDC-C54C09285B73}" type="pres">
      <dgm:prSet presAssocID="{5127002E-69B1-4702-85A5-D701A04A0A1D}" presName="parTx" presStyleLbl="node1" presStyleIdx="0" presStyleCnt="2">
        <dgm:presLayoutVars>
          <dgm:chMax val="0"/>
          <dgm:chPref val="0"/>
          <dgm:bulletEnabled val="1"/>
        </dgm:presLayoutVars>
      </dgm:prSet>
      <dgm:spPr/>
      <dgm:t>
        <a:bodyPr/>
        <a:lstStyle/>
        <a:p>
          <a:endParaRPr lang="en-US"/>
        </a:p>
      </dgm:t>
    </dgm:pt>
    <dgm:pt modelId="{7689BE15-DF46-4D7D-ACBE-EA5DC2659632}" type="pres">
      <dgm:prSet presAssocID="{5127002E-69B1-4702-85A5-D701A04A0A1D}" presName="parSh" presStyleLbl="node1" presStyleIdx="1" presStyleCnt="2"/>
      <dgm:spPr/>
      <dgm:t>
        <a:bodyPr/>
        <a:lstStyle/>
        <a:p>
          <a:endParaRPr lang="en-US"/>
        </a:p>
      </dgm:t>
    </dgm:pt>
    <dgm:pt modelId="{E17ED3D3-EA9E-4516-AC32-B6224D93EECC}" type="pres">
      <dgm:prSet presAssocID="{5127002E-69B1-4702-85A5-D701A04A0A1D}" presName="desTx" presStyleLbl="fgAcc1" presStyleIdx="1" presStyleCnt="2">
        <dgm:presLayoutVars>
          <dgm:bulletEnabled val="1"/>
        </dgm:presLayoutVars>
      </dgm:prSet>
      <dgm:spPr/>
      <dgm:t>
        <a:bodyPr/>
        <a:lstStyle/>
        <a:p>
          <a:endParaRPr lang="en-US"/>
        </a:p>
      </dgm:t>
    </dgm:pt>
  </dgm:ptLst>
  <dgm:cxnLst>
    <dgm:cxn modelId="{61BE5E9C-5487-4C14-A54F-B41163C49AFD}" type="presOf" srcId="{85CA4484-0E7D-4F3C-BCAF-791A54029A50}" destId="{31D6E413-E7E3-4187-90D3-9687637FFA8E}" srcOrd="0" destOrd="0" presId="urn:microsoft.com/office/officeart/2005/8/layout/process3"/>
    <dgm:cxn modelId="{85BB55D9-A30A-4F9B-AD40-80E67935AB5F}" type="presOf" srcId="{2580987A-8EB3-407B-8245-B19A248014FC}" destId="{E17ED3D3-EA9E-4516-AC32-B6224D93EECC}" srcOrd="0" destOrd="2" presId="urn:microsoft.com/office/officeart/2005/8/layout/process3"/>
    <dgm:cxn modelId="{3098C72C-41EE-43EE-B7EE-0BB9BA9CFD1B}" srcId="{574C02DD-A527-40BE-B6C5-50BC574C5054}" destId="{BCEE5D94-A817-4516-9470-41690811A6B7}" srcOrd="2" destOrd="0" parTransId="{3C533DBD-F418-466F-BBA1-01625CA1AE85}" sibTransId="{AE211535-A14A-43CB-ABAB-E08B132B93B4}"/>
    <dgm:cxn modelId="{E775FEEA-47A6-4B83-918C-2D378FA37F1B}" type="presOf" srcId="{906791BA-4520-4C64-A51D-8EABD61130A0}" destId="{8236572A-8207-443E-9BE9-08F800F32D18}" srcOrd="1" destOrd="0" presId="urn:microsoft.com/office/officeart/2005/8/layout/process3"/>
    <dgm:cxn modelId="{408FD915-1E23-46A4-A908-F6600AE9CC3F}" srcId="{5127002E-69B1-4702-85A5-D701A04A0A1D}" destId="{2580987A-8EB3-407B-8245-B19A248014FC}" srcOrd="2" destOrd="0" parTransId="{CFD4BF86-FBCC-49AF-BF72-785D6B7BE27C}" sibTransId="{97050837-EA32-4F32-B226-1D9E8556D772}"/>
    <dgm:cxn modelId="{DC06C7FE-1A0A-4F12-AB7D-82A03B4C653B}" type="presOf" srcId="{6AB6F039-A3FD-4E88-9E1E-7474326CBB34}" destId="{131D49FC-ECC9-43D5-842D-51C695A64E81}" srcOrd="0" destOrd="1" presId="urn:microsoft.com/office/officeart/2005/8/layout/process3"/>
    <dgm:cxn modelId="{C52981A1-96B3-42A4-8E7C-134773F78E6F}" srcId="{574C02DD-A527-40BE-B6C5-50BC574C5054}" destId="{052416A1-87B9-46EB-87A3-C6CA260AF8E2}" srcOrd="0" destOrd="0" parTransId="{B1C97163-6C2E-4834-BD68-046ADD150E14}" sibTransId="{B2FADE1E-1F74-4EDB-97AC-2F8C87C3D2A6}"/>
    <dgm:cxn modelId="{BECCFA94-BE72-4FBA-81A5-EC183F8E56F9}" type="presOf" srcId="{BCEE5D94-A817-4516-9470-41690811A6B7}" destId="{131D49FC-ECC9-43D5-842D-51C695A64E81}" srcOrd="0" destOrd="2" presId="urn:microsoft.com/office/officeart/2005/8/layout/process3"/>
    <dgm:cxn modelId="{5BC7A3E9-A031-4D5F-AB49-83B45FBF5666}" type="presOf" srcId="{574C02DD-A527-40BE-B6C5-50BC574C5054}" destId="{A8D033BE-696A-4BA1-BC4C-686D97222DC4}" srcOrd="0" destOrd="0" presId="urn:microsoft.com/office/officeart/2005/8/layout/process3"/>
    <dgm:cxn modelId="{DBBD397B-C811-4026-87FD-554166E2FAA4}" type="presOf" srcId="{47B7484D-CE0D-43F8-BD76-6AF9E4B85194}" destId="{E17ED3D3-EA9E-4516-AC32-B6224D93EECC}" srcOrd="0" destOrd="0" presId="urn:microsoft.com/office/officeart/2005/8/layout/process3"/>
    <dgm:cxn modelId="{30DB8DFB-8161-4B48-93BB-89F6E2DA1DBF}" type="presOf" srcId="{052416A1-87B9-46EB-87A3-C6CA260AF8E2}" destId="{131D49FC-ECC9-43D5-842D-51C695A64E81}" srcOrd="0" destOrd="0" presId="urn:microsoft.com/office/officeart/2005/8/layout/process3"/>
    <dgm:cxn modelId="{2B937759-F770-4B35-8F15-684DB9C6EE42}" type="presOf" srcId="{5127002E-69B1-4702-85A5-D701A04A0A1D}" destId="{E39F8C9B-E620-4BF6-BBDC-C54C09285B73}" srcOrd="0" destOrd="0" presId="urn:microsoft.com/office/officeart/2005/8/layout/process3"/>
    <dgm:cxn modelId="{E2FE0E67-3D83-4201-AC92-6781E146BCDB}" type="presOf" srcId="{574C02DD-A527-40BE-B6C5-50BC574C5054}" destId="{40C419FA-0372-49F7-AC37-F535CD7C500C}" srcOrd="1" destOrd="0" presId="urn:microsoft.com/office/officeart/2005/8/layout/process3"/>
    <dgm:cxn modelId="{CA0223B5-985F-482A-AD71-8C656ED88FA5}" srcId="{574C02DD-A527-40BE-B6C5-50BC574C5054}" destId="{6AB6F039-A3FD-4E88-9E1E-7474326CBB34}" srcOrd="1" destOrd="0" parTransId="{075CD42F-AA1F-46EF-B491-4A16B4B7C683}" sibTransId="{06BFC898-68FB-4F2C-A119-9B96DFD39F8F}"/>
    <dgm:cxn modelId="{98096787-62CA-431D-AFAC-95C74E628413}" srcId="{5127002E-69B1-4702-85A5-D701A04A0A1D}" destId="{47B7484D-CE0D-43F8-BD76-6AF9E4B85194}" srcOrd="0" destOrd="0" parTransId="{B146EB6A-4F5C-4122-80A5-50CDBB67062A}" sibTransId="{DDE2E40F-C848-409A-B12B-0A679380B8D1}"/>
    <dgm:cxn modelId="{F9F4AB72-4CE7-44C7-A335-340ED41D0F8B}" type="presOf" srcId="{7C45C1A0-F629-433D-8C2E-A71867DC1AAE}" destId="{E17ED3D3-EA9E-4516-AC32-B6224D93EECC}" srcOrd="0" destOrd="1" presId="urn:microsoft.com/office/officeart/2005/8/layout/process3"/>
    <dgm:cxn modelId="{3D2A35E7-E58C-450A-8C67-667D1386B90C}" type="presOf" srcId="{5127002E-69B1-4702-85A5-D701A04A0A1D}" destId="{7689BE15-DF46-4D7D-ACBE-EA5DC2659632}" srcOrd="1" destOrd="0" presId="urn:microsoft.com/office/officeart/2005/8/layout/process3"/>
    <dgm:cxn modelId="{F32B999C-3523-4272-83DC-A41CE82EAD03}" srcId="{85CA4484-0E7D-4F3C-BCAF-791A54029A50}" destId="{5127002E-69B1-4702-85A5-D701A04A0A1D}" srcOrd="1" destOrd="0" parTransId="{54DB57AA-D8B2-4CFE-8542-63074DBC3BF6}" sibTransId="{54B1D6FF-8536-4FD5-A0A9-A5563DFEC103}"/>
    <dgm:cxn modelId="{D9745541-14D4-45C3-AE8B-6B1F324C896B}" srcId="{5127002E-69B1-4702-85A5-D701A04A0A1D}" destId="{7C45C1A0-F629-433D-8C2E-A71867DC1AAE}" srcOrd="1" destOrd="0" parTransId="{DBED7042-2193-4265-8106-830DB1777C3B}" sibTransId="{9E4BA386-279F-4F8D-B74E-8CCCC4444998}"/>
    <dgm:cxn modelId="{F5B0F2CF-1B2A-4D0D-BA43-9C29F38AD1CE}" srcId="{85CA4484-0E7D-4F3C-BCAF-791A54029A50}" destId="{574C02DD-A527-40BE-B6C5-50BC574C5054}" srcOrd="0" destOrd="0" parTransId="{16D9C249-9086-443A-9E4F-68812A7B03BA}" sibTransId="{906791BA-4520-4C64-A51D-8EABD61130A0}"/>
    <dgm:cxn modelId="{E0EFB113-AAEF-48DF-9DBE-0EE0FE0924E3}" type="presOf" srcId="{906791BA-4520-4C64-A51D-8EABD61130A0}" destId="{50503C96-3E89-437F-A55B-7876E49995EF}" srcOrd="0" destOrd="0" presId="urn:microsoft.com/office/officeart/2005/8/layout/process3"/>
    <dgm:cxn modelId="{390DA224-40EA-4CD8-A1BA-ACA8AA85D29D}" type="presParOf" srcId="{31D6E413-E7E3-4187-90D3-9687637FFA8E}" destId="{541CB264-6B43-49B4-A438-FB04AE04AA37}" srcOrd="0" destOrd="0" presId="urn:microsoft.com/office/officeart/2005/8/layout/process3"/>
    <dgm:cxn modelId="{413E8EF2-6FB2-495F-A5E6-EE15A6B5B0B7}" type="presParOf" srcId="{541CB264-6B43-49B4-A438-FB04AE04AA37}" destId="{A8D033BE-696A-4BA1-BC4C-686D97222DC4}" srcOrd="0" destOrd="0" presId="urn:microsoft.com/office/officeart/2005/8/layout/process3"/>
    <dgm:cxn modelId="{FABAFA22-9D96-45DB-8D2E-13E8EC6187AB}" type="presParOf" srcId="{541CB264-6B43-49B4-A438-FB04AE04AA37}" destId="{40C419FA-0372-49F7-AC37-F535CD7C500C}" srcOrd="1" destOrd="0" presId="urn:microsoft.com/office/officeart/2005/8/layout/process3"/>
    <dgm:cxn modelId="{DDD71A1D-698B-40E8-92F9-82E2CBE2FEAF}" type="presParOf" srcId="{541CB264-6B43-49B4-A438-FB04AE04AA37}" destId="{131D49FC-ECC9-43D5-842D-51C695A64E81}" srcOrd="2" destOrd="0" presId="urn:microsoft.com/office/officeart/2005/8/layout/process3"/>
    <dgm:cxn modelId="{01C98D29-B4AE-48DD-BA9C-0FE3707D3103}" type="presParOf" srcId="{31D6E413-E7E3-4187-90D3-9687637FFA8E}" destId="{50503C96-3E89-437F-A55B-7876E49995EF}" srcOrd="1" destOrd="0" presId="urn:microsoft.com/office/officeart/2005/8/layout/process3"/>
    <dgm:cxn modelId="{CE71B2E4-E70D-47D0-93EE-EF643B72CE0D}" type="presParOf" srcId="{50503C96-3E89-437F-A55B-7876E49995EF}" destId="{8236572A-8207-443E-9BE9-08F800F32D18}" srcOrd="0" destOrd="0" presId="urn:microsoft.com/office/officeart/2005/8/layout/process3"/>
    <dgm:cxn modelId="{2D7956E4-FB8C-46B4-9556-9508264A88FA}" type="presParOf" srcId="{31D6E413-E7E3-4187-90D3-9687637FFA8E}" destId="{694910A6-723B-4385-93C1-8EC343093320}" srcOrd="2" destOrd="0" presId="urn:microsoft.com/office/officeart/2005/8/layout/process3"/>
    <dgm:cxn modelId="{455976D6-5983-4ED8-9BA8-6D13BD2DF1A7}" type="presParOf" srcId="{694910A6-723B-4385-93C1-8EC343093320}" destId="{E39F8C9B-E620-4BF6-BBDC-C54C09285B73}" srcOrd="0" destOrd="0" presId="urn:microsoft.com/office/officeart/2005/8/layout/process3"/>
    <dgm:cxn modelId="{84800CFB-DE10-4383-971C-2FCAC7766CFE}" type="presParOf" srcId="{694910A6-723B-4385-93C1-8EC343093320}" destId="{7689BE15-DF46-4D7D-ACBE-EA5DC2659632}" srcOrd="1" destOrd="0" presId="urn:microsoft.com/office/officeart/2005/8/layout/process3"/>
    <dgm:cxn modelId="{9B51E9B1-AA48-4E36-92C4-03E3DFD3C5B7}" type="presParOf" srcId="{694910A6-723B-4385-93C1-8EC343093320}" destId="{E17ED3D3-EA9E-4516-AC32-B6224D93EECC}" srcOrd="2" destOrd="0" presId="urn:microsoft.com/office/officeart/2005/8/layout/process3"/>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3E6B782-E57C-4588-B648-99CF2041964D}">
      <dsp:nvSpPr>
        <dsp:cNvPr id="0" name=""/>
        <dsp:cNvSpPr/>
      </dsp:nvSpPr>
      <dsp:spPr>
        <a:xfrm>
          <a:off x="0" y="152393"/>
          <a:ext cx="8534400" cy="1485900"/>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Empowerment</a:t>
          </a:r>
          <a:r>
            <a:rPr lang="en-US" sz="2400" kern="1200" dirty="0" smtClean="0"/>
            <a:t>: the </a:t>
          </a:r>
          <a:r>
            <a:rPr lang="en-US" sz="2400" i="0" u="sng" kern="1200" dirty="0" smtClean="0"/>
            <a:t>perception</a:t>
          </a:r>
          <a:r>
            <a:rPr lang="en-US" sz="2400" kern="1200" dirty="0" smtClean="0"/>
            <a:t> and </a:t>
          </a:r>
          <a:r>
            <a:rPr lang="en-US" sz="2400" i="0" u="sng" kern="1200" dirty="0" smtClean="0"/>
            <a:t>active demonstration </a:t>
          </a:r>
          <a:r>
            <a:rPr lang="en-US" sz="2400" kern="1200" dirty="0" smtClean="0"/>
            <a:t>of self-confidence in one’s ability to create a meaningful change </a:t>
          </a:r>
          <a:r>
            <a:rPr lang="en-US" sz="1600" kern="1200" dirty="0" smtClean="0"/>
            <a:t>(Rappaport, 1987; Zimmerman, 1995). </a:t>
          </a:r>
          <a:endParaRPr lang="en-US" sz="2400" kern="1200" dirty="0"/>
        </a:p>
      </dsp:txBody>
      <dsp:txXfrm>
        <a:off x="0" y="152393"/>
        <a:ext cx="8534400" cy="1485900"/>
      </dsp:txXfrm>
    </dsp:sp>
    <dsp:sp modelId="{56CCFD02-E81C-4020-840B-487E6EB5BD28}">
      <dsp:nvSpPr>
        <dsp:cNvPr id="0" name=""/>
        <dsp:cNvSpPr/>
      </dsp:nvSpPr>
      <dsp:spPr>
        <a:xfrm>
          <a:off x="1522" y="1485900"/>
          <a:ext cx="2752987" cy="3120390"/>
        </a:xfrm>
        <a:prstGeom prst="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Empowering Processes</a:t>
          </a:r>
        </a:p>
        <a:p>
          <a:pPr lvl="0" algn="ctr" defTabSz="1066800">
            <a:lnSpc>
              <a:spcPct val="90000"/>
            </a:lnSpc>
            <a:spcBef>
              <a:spcPct val="0"/>
            </a:spcBef>
            <a:spcAft>
              <a:spcPct val="35000"/>
            </a:spcAft>
          </a:pPr>
          <a:endParaRPr lang="en-US" sz="2400" b="1" kern="1200" dirty="0" smtClean="0"/>
        </a:p>
        <a:p>
          <a:pPr lvl="0" algn="l" defTabSz="1066800">
            <a:lnSpc>
              <a:spcPct val="90000"/>
            </a:lnSpc>
            <a:spcBef>
              <a:spcPct val="0"/>
            </a:spcBef>
            <a:spcAft>
              <a:spcPct val="35000"/>
            </a:spcAft>
          </a:pPr>
          <a:r>
            <a:rPr lang="en-US" sz="2000" b="0" kern="1200" dirty="0" smtClean="0"/>
            <a:t>1. Climate</a:t>
          </a:r>
        </a:p>
        <a:p>
          <a:pPr lvl="0" algn="l" defTabSz="1066800">
            <a:lnSpc>
              <a:spcPct val="90000"/>
            </a:lnSpc>
            <a:spcBef>
              <a:spcPct val="0"/>
            </a:spcBef>
            <a:spcAft>
              <a:spcPct val="35000"/>
            </a:spcAft>
          </a:pPr>
          <a:r>
            <a:rPr lang="en-US" sz="2000" b="0" kern="1200" dirty="0" smtClean="0"/>
            <a:t>2. Opportunities</a:t>
          </a:r>
        </a:p>
        <a:p>
          <a:pPr lvl="0" algn="l" defTabSz="1066800">
            <a:lnSpc>
              <a:spcPct val="90000"/>
            </a:lnSpc>
            <a:spcBef>
              <a:spcPct val="0"/>
            </a:spcBef>
            <a:spcAft>
              <a:spcPct val="35000"/>
            </a:spcAft>
          </a:pPr>
          <a:endParaRPr lang="en-US" sz="2000" b="0" kern="1200" dirty="0" smtClean="0"/>
        </a:p>
      </dsp:txBody>
      <dsp:txXfrm>
        <a:off x="1522" y="1485900"/>
        <a:ext cx="2752987" cy="3120390"/>
      </dsp:txXfrm>
    </dsp:sp>
    <dsp:sp modelId="{F0E65B6D-CF6B-415C-ADF1-E3ACB64E1FB1}">
      <dsp:nvSpPr>
        <dsp:cNvPr id="0" name=""/>
        <dsp:cNvSpPr/>
      </dsp:nvSpPr>
      <dsp:spPr>
        <a:xfrm>
          <a:off x="2754509" y="1485900"/>
          <a:ext cx="3021210" cy="3120390"/>
        </a:xfrm>
        <a:prstGeom prst="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Psychological Empowerment</a:t>
          </a:r>
        </a:p>
        <a:p>
          <a:pPr lvl="0" algn="ctr" defTabSz="1066800">
            <a:lnSpc>
              <a:spcPct val="90000"/>
            </a:lnSpc>
            <a:spcBef>
              <a:spcPct val="0"/>
            </a:spcBef>
            <a:spcAft>
              <a:spcPct val="35000"/>
            </a:spcAft>
          </a:pPr>
          <a:endParaRPr lang="en-US" sz="2400" b="1" kern="1200" dirty="0" smtClean="0"/>
        </a:p>
        <a:p>
          <a:pPr lvl="0" algn="l" defTabSz="1066800">
            <a:lnSpc>
              <a:spcPct val="90000"/>
            </a:lnSpc>
            <a:spcBef>
              <a:spcPct val="0"/>
            </a:spcBef>
            <a:spcAft>
              <a:spcPct val="35000"/>
            </a:spcAft>
          </a:pPr>
          <a:r>
            <a:rPr lang="en-US" sz="2000" b="0" kern="1200" dirty="0" smtClean="0"/>
            <a:t>1. Self-Efficacy</a:t>
          </a:r>
        </a:p>
        <a:p>
          <a:pPr lvl="0" algn="l" defTabSz="1066800">
            <a:lnSpc>
              <a:spcPct val="90000"/>
            </a:lnSpc>
            <a:spcBef>
              <a:spcPct val="0"/>
            </a:spcBef>
            <a:spcAft>
              <a:spcPct val="35000"/>
            </a:spcAft>
          </a:pPr>
          <a:r>
            <a:rPr lang="en-US" sz="2000" b="0" kern="1200" dirty="0" smtClean="0"/>
            <a:t>2. Intrinsic Motivation</a:t>
          </a:r>
        </a:p>
        <a:p>
          <a:pPr lvl="0" algn="l" defTabSz="1066800">
            <a:lnSpc>
              <a:spcPct val="90000"/>
            </a:lnSpc>
            <a:spcBef>
              <a:spcPct val="0"/>
            </a:spcBef>
            <a:spcAft>
              <a:spcPct val="35000"/>
            </a:spcAft>
          </a:pPr>
          <a:r>
            <a:rPr lang="en-US" sz="2000" b="0" kern="1200" dirty="0" smtClean="0"/>
            <a:t>3. Locus of Control</a:t>
          </a:r>
        </a:p>
        <a:p>
          <a:pPr lvl="0" algn="l" defTabSz="1066800">
            <a:lnSpc>
              <a:spcPct val="90000"/>
            </a:lnSpc>
            <a:spcBef>
              <a:spcPct val="0"/>
            </a:spcBef>
            <a:spcAft>
              <a:spcPct val="35000"/>
            </a:spcAft>
          </a:pPr>
          <a:r>
            <a:rPr lang="en-US" sz="2000" b="0" kern="1200" dirty="0" smtClean="0"/>
            <a:t>4. </a:t>
          </a:r>
          <a:r>
            <a:rPr lang="en-US" sz="2000" b="0" kern="1200" dirty="0" err="1" smtClean="0"/>
            <a:t>Prosocial</a:t>
          </a:r>
          <a:r>
            <a:rPr lang="en-US" sz="2000" b="0" kern="1200" dirty="0" smtClean="0"/>
            <a:t> Attitudes</a:t>
          </a:r>
        </a:p>
      </dsp:txBody>
      <dsp:txXfrm>
        <a:off x="2754509" y="1485900"/>
        <a:ext cx="3021210" cy="3120390"/>
      </dsp:txXfrm>
    </dsp:sp>
    <dsp:sp modelId="{320DAEFC-E7C9-4944-A38D-449B7FE624D3}">
      <dsp:nvSpPr>
        <dsp:cNvPr id="0" name=""/>
        <dsp:cNvSpPr/>
      </dsp:nvSpPr>
      <dsp:spPr>
        <a:xfrm>
          <a:off x="5775720" y="1485900"/>
          <a:ext cx="2757157" cy="3120390"/>
        </a:xfrm>
        <a:prstGeom prst="rect">
          <a:avLst/>
        </a:prstGeom>
        <a:solidFill>
          <a:schemeClr val="lt1">
            <a:hueOff val="0"/>
            <a:satOff val="0"/>
            <a:lumOff val="0"/>
            <a:alphaOff val="0"/>
          </a:schemeClr>
        </a:solidFill>
        <a:ln w="11429" cap="flat" cmpd="sng" algn="ctr">
          <a:solidFill>
            <a:schemeClr val="dk2">
              <a:shade val="80000"/>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b="1" kern="1200" dirty="0" smtClean="0"/>
            <a:t>Behavioral Empowerment</a:t>
          </a:r>
        </a:p>
        <a:p>
          <a:pPr lvl="0" algn="ctr" defTabSz="1066800">
            <a:lnSpc>
              <a:spcPct val="90000"/>
            </a:lnSpc>
            <a:spcBef>
              <a:spcPct val="0"/>
            </a:spcBef>
            <a:spcAft>
              <a:spcPct val="35000"/>
            </a:spcAft>
          </a:pPr>
          <a:endParaRPr lang="en-US" sz="2400" b="1" kern="1200" dirty="0" smtClean="0"/>
        </a:p>
        <a:p>
          <a:pPr lvl="0" algn="l" defTabSz="1066800">
            <a:lnSpc>
              <a:spcPct val="90000"/>
            </a:lnSpc>
            <a:spcBef>
              <a:spcPct val="0"/>
            </a:spcBef>
            <a:spcAft>
              <a:spcPct val="35000"/>
            </a:spcAft>
          </a:pPr>
          <a:r>
            <a:rPr lang="en-US" sz="2000" b="0" kern="1200" dirty="0" smtClean="0"/>
            <a:t>1. Leadership</a:t>
          </a:r>
        </a:p>
        <a:p>
          <a:pPr lvl="0" algn="l" defTabSz="1066800">
            <a:lnSpc>
              <a:spcPct val="90000"/>
            </a:lnSpc>
            <a:spcBef>
              <a:spcPct val="0"/>
            </a:spcBef>
            <a:spcAft>
              <a:spcPct val="35000"/>
            </a:spcAft>
          </a:pPr>
          <a:r>
            <a:rPr lang="en-US" sz="2000" b="0" kern="1200" dirty="0" smtClean="0"/>
            <a:t>2. Advocacy</a:t>
          </a:r>
        </a:p>
        <a:p>
          <a:pPr lvl="0" algn="l" defTabSz="1066800">
            <a:lnSpc>
              <a:spcPct val="90000"/>
            </a:lnSpc>
            <a:spcBef>
              <a:spcPct val="0"/>
            </a:spcBef>
            <a:spcAft>
              <a:spcPct val="35000"/>
            </a:spcAft>
          </a:pPr>
          <a:r>
            <a:rPr lang="en-US" sz="2000" b="0" kern="1200" dirty="0" smtClean="0"/>
            <a:t>3. Civic Engagement</a:t>
          </a:r>
        </a:p>
        <a:p>
          <a:pPr lvl="0" algn="l" defTabSz="1066800">
            <a:lnSpc>
              <a:spcPct val="90000"/>
            </a:lnSpc>
            <a:spcBef>
              <a:spcPct val="0"/>
            </a:spcBef>
            <a:spcAft>
              <a:spcPct val="35000"/>
            </a:spcAft>
          </a:pPr>
          <a:endParaRPr lang="en-US" sz="2000" b="0" kern="1200" dirty="0"/>
        </a:p>
      </dsp:txBody>
      <dsp:txXfrm>
        <a:off x="5775720" y="1485900"/>
        <a:ext cx="2757157" cy="3120390"/>
      </dsp:txXfrm>
    </dsp:sp>
    <dsp:sp modelId="{E0465E9A-9812-4837-B449-C55B12BD1772}">
      <dsp:nvSpPr>
        <dsp:cNvPr id="0" name=""/>
        <dsp:cNvSpPr/>
      </dsp:nvSpPr>
      <dsp:spPr>
        <a:xfrm>
          <a:off x="0" y="4606290"/>
          <a:ext cx="8534400" cy="346710"/>
        </a:xfrm>
        <a:prstGeom prst="rect">
          <a:avLst/>
        </a:prstGeom>
        <a:solidFill>
          <a:schemeClr val="dk2">
            <a:shade val="8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5FEE866-0CE5-4684-98E0-5338C3B5FC5B}">
      <dsp:nvSpPr>
        <dsp:cNvPr id="0" name=""/>
        <dsp:cNvSpPr/>
      </dsp:nvSpPr>
      <dsp:spPr>
        <a:xfrm>
          <a:off x="165258" y="0"/>
          <a:ext cx="3762374" cy="94059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Empowering Processes</a:t>
          </a:r>
          <a:endParaRPr lang="en-US" sz="2400" b="1" kern="1200" dirty="0"/>
        </a:p>
      </dsp:txBody>
      <dsp:txXfrm>
        <a:off x="165258" y="0"/>
        <a:ext cx="3762374" cy="940593"/>
      </dsp:txXfrm>
    </dsp:sp>
    <dsp:sp modelId="{ADACCF0D-82C5-4883-BC39-DC49326216F2}">
      <dsp:nvSpPr>
        <dsp:cNvPr id="0" name=""/>
        <dsp:cNvSpPr/>
      </dsp:nvSpPr>
      <dsp:spPr>
        <a:xfrm rot="5400000">
          <a:off x="1964144" y="1022895"/>
          <a:ext cx="164603" cy="164603"/>
        </a:xfrm>
        <a:prstGeom prst="mathEqual">
          <a:avLst/>
        </a:prstGeom>
        <a:noFill/>
        <a:ln>
          <a:noFill/>
        </a:ln>
        <a:effectLst/>
      </dsp:spPr>
      <dsp:style>
        <a:lnRef idx="0">
          <a:scrgbClr r="0" g="0" b="0"/>
        </a:lnRef>
        <a:fillRef idx="1">
          <a:scrgbClr r="0" g="0" b="0"/>
        </a:fillRef>
        <a:effectRef idx="0">
          <a:scrgbClr r="0" g="0" b="0"/>
        </a:effectRef>
        <a:fontRef idx="minor">
          <a:schemeClr val="lt1"/>
        </a:fontRef>
      </dsp:style>
    </dsp:sp>
    <dsp:sp modelId="{3C3697D2-2301-4166-B2A4-FDE09E6680FD}">
      <dsp:nvSpPr>
        <dsp:cNvPr id="0" name=""/>
        <dsp:cNvSpPr/>
      </dsp:nvSpPr>
      <dsp:spPr>
        <a:xfrm>
          <a:off x="165258" y="1269801"/>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Clear Goals/Expectations</a:t>
          </a:r>
        </a:p>
        <a:p>
          <a:pPr lvl="0" algn="ctr" defTabSz="889000">
            <a:lnSpc>
              <a:spcPct val="90000"/>
            </a:lnSpc>
            <a:spcBef>
              <a:spcPct val="0"/>
            </a:spcBef>
            <a:spcAft>
              <a:spcPct val="35000"/>
            </a:spcAft>
          </a:pPr>
          <a:r>
            <a:rPr lang="en-US" sz="2000" kern="1200" dirty="0" smtClean="0"/>
            <a:t>Access to Materials</a:t>
          </a:r>
        </a:p>
      </dsp:txBody>
      <dsp:txXfrm>
        <a:off x="165258" y="1269801"/>
        <a:ext cx="3762374" cy="940593"/>
      </dsp:txXfrm>
    </dsp:sp>
    <dsp:sp modelId="{94ECB2D2-28E7-47EE-907A-81628C07065E}">
      <dsp:nvSpPr>
        <dsp:cNvPr id="0" name=""/>
        <dsp:cNvSpPr/>
      </dsp:nvSpPr>
      <dsp:spPr>
        <a:xfrm rot="5400000">
          <a:off x="1964144" y="2292697"/>
          <a:ext cx="164603" cy="164603"/>
        </a:xfrm>
        <a:prstGeom prst="mathPlus">
          <a:avLst/>
        </a:prstGeom>
        <a:noFill/>
        <a:ln>
          <a:noFill/>
        </a:ln>
        <a:effectLst/>
      </dsp:spPr>
      <dsp:style>
        <a:lnRef idx="0">
          <a:scrgbClr r="0" g="0" b="0"/>
        </a:lnRef>
        <a:fillRef idx="1">
          <a:scrgbClr r="0" g="0" b="0"/>
        </a:fillRef>
        <a:effectRef idx="0">
          <a:scrgbClr r="0" g="0" b="0"/>
        </a:effectRef>
        <a:fontRef idx="minor">
          <a:schemeClr val="lt1"/>
        </a:fontRef>
      </dsp:style>
    </dsp:sp>
    <dsp:sp modelId="{F0528847-2D56-42D1-8F1C-F922F1AA5D3C}">
      <dsp:nvSpPr>
        <dsp:cNvPr id="0" name=""/>
        <dsp:cNvSpPr/>
      </dsp:nvSpPr>
      <dsp:spPr>
        <a:xfrm>
          <a:off x="165258" y="2539603"/>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Hands-On Learning</a:t>
          </a:r>
        </a:p>
        <a:p>
          <a:pPr lvl="0" algn="ctr" defTabSz="889000">
            <a:lnSpc>
              <a:spcPct val="90000"/>
            </a:lnSpc>
            <a:spcBef>
              <a:spcPct val="0"/>
            </a:spcBef>
            <a:spcAft>
              <a:spcPct val="35000"/>
            </a:spcAft>
          </a:pPr>
          <a:r>
            <a:rPr lang="en-US" sz="2000" kern="1200" dirty="0" smtClean="0"/>
            <a:t>Positive Reinforcement</a:t>
          </a:r>
          <a:endParaRPr lang="en-US" sz="2000" kern="1200" dirty="0"/>
        </a:p>
      </dsp:txBody>
      <dsp:txXfrm>
        <a:off x="165258" y="2539603"/>
        <a:ext cx="3762374" cy="940593"/>
      </dsp:txXfrm>
    </dsp:sp>
    <dsp:sp modelId="{11175DDA-BD38-40C8-AD76-0C7FB27EB40A}">
      <dsp:nvSpPr>
        <dsp:cNvPr id="0" name=""/>
        <dsp:cNvSpPr/>
      </dsp:nvSpPr>
      <dsp:spPr>
        <a:xfrm rot="5400000">
          <a:off x="1964144" y="3562498"/>
          <a:ext cx="164603" cy="1646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311CB7C1-B77C-4896-A242-089735BF9B6A}">
      <dsp:nvSpPr>
        <dsp:cNvPr id="0" name=""/>
        <dsp:cNvSpPr/>
      </dsp:nvSpPr>
      <dsp:spPr>
        <a:xfrm>
          <a:off x="165258" y="3809404"/>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Decision Making</a:t>
          </a:r>
        </a:p>
        <a:p>
          <a:pPr lvl="0" algn="ctr" defTabSz="889000">
            <a:lnSpc>
              <a:spcPct val="90000"/>
            </a:lnSpc>
            <a:spcBef>
              <a:spcPct val="0"/>
            </a:spcBef>
            <a:spcAft>
              <a:spcPct val="35000"/>
            </a:spcAft>
          </a:pPr>
          <a:r>
            <a:rPr lang="en-US" sz="2000" kern="1200" dirty="0" smtClean="0"/>
            <a:t>Critical Reflection</a:t>
          </a:r>
          <a:endParaRPr lang="en-US" sz="2000" kern="1200" dirty="0"/>
        </a:p>
      </dsp:txBody>
      <dsp:txXfrm>
        <a:off x="165258" y="3809404"/>
        <a:ext cx="3762374" cy="940593"/>
      </dsp:txXfrm>
    </dsp:sp>
    <dsp:sp modelId="{31EC641A-B0D5-4C30-A2C0-8AD94C999DE9}">
      <dsp:nvSpPr>
        <dsp:cNvPr id="0" name=""/>
        <dsp:cNvSpPr/>
      </dsp:nvSpPr>
      <dsp:spPr>
        <a:xfrm rot="5400000">
          <a:off x="1964144" y="4832300"/>
          <a:ext cx="164603" cy="1646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604640CC-615F-4E53-95DE-BD7D5896531C}">
      <dsp:nvSpPr>
        <dsp:cNvPr id="0" name=""/>
        <dsp:cNvSpPr/>
      </dsp:nvSpPr>
      <dsp:spPr>
        <a:xfrm>
          <a:off x="165258" y="5079206"/>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Collaboration</a:t>
          </a:r>
        </a:p>
        <a:p>
          <a:pPr lvl="0" algn="ctr" defTabSz="889000">
            <a:lnSpc>
              <a:spcPct val="90000"/>
            </a:lnSpc>
            <a:spcBef>
              <a:spcPct val="0"/>
            </a:spcBef>
            <a:spcAft>
              <a:spcPct val="35000"/>
            </a:spcAft>
          </a:pPr>
          <a:r>
            <a:rPr lang="en-US" sz="2000" kern="1200" dirty="0" smtClean="0"/>
            <a:t>Positive Working Relationships</a:t>
          </a:r>
          <a:endParaRPr lang="en-US" sz="2000" kern="1200" dirty="0"/>
        </a:p>
      </dsp:txBody>
      <dsp:txXfrm>
        <a:off x="165258" y="5079206"/>
        <a:ext cx="3762374" cy="940593"/>
      </dsp:txXfrm>
    </dsp:sp>
    <dsp:sp modelId="{AEFD0743-5A66-468F-BBA6-5D59A73A79F8}">
      <dsp:nvSpPr>
        <dsp:cNvPr id="0" name=""/>
        <dsp:cNvSpPr/>
      </dsp:nvSpPr>
      <dsp:spPr>
        <a:xfrm>
          <a:off x="4454366" y="0"/>
          <a:ext cx="3762374" cy="940593"/>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n-US" sz="2400" b="1" kern="1200" dirty="0" smtClean="0"/>
            <a:t>Psychological Empowerment</a:t>
          </a:r>
          <a:endParaRPr lang="en-US" sz="2400" b="1" kern="1200" dirty="0"/>
        </a:p>
      </dsp:txBody>
      <dsp:txXfrm>
        <a:off x="4454366" y="0"/>
        <a:ext cx="3762374" cy="940593"/>
      </dsp:txXfrm>
    </dsp:sp>
    <dsp:sp modelId="{9A5609AA-A52E-480C-AE65-546697EC1744}">
      <dsp:nvSpPr>
        <dsp:cNvPr id="0" name=""/>
        <dsp:cNvSpPr/>
      </dsp:nvSpPr>
      <dsp:spPr>
        <a:xfrm rot="5400000">
          <a:off x="6253251" y="1022895"/>
          <a:ext cx="164603" cy="1646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20874C56-50D6-427C-819C-A0431E9CBCDB}">
      <dsp:nvSpPr>
        <dsp:cNvPr id="0" name=""/>
        <dsp:cNvSpPr/>
      </dsp:nvSpPr>
      <dsp:spPr>
        <a:xfrm>
          <a:off x="4454366" y="1269801"/>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Self-Efficacy</a:t>
          </a:r>
        </a:p>
        <a:p>
          <a:pPr lvl="0" algn="ctr" defTabSz="889000">
            <a:lnSpc>
              <a:spcPct val="90000"/>
            </a:lnSpc>
            <a:spcBef>
              <a:spcPct val="0"/>
            </a:spcBef>
            <a:spcAft>
              <a:spcPct val="35000"/>
            </a:spcAft>
          </a:pPr>
          <a:r>
            <a:rPr lang="en-US" sz="1600" kern="1200" dirty="0" smtClean="0"/>
            <a:t>(</a:t>
          </a:r>
          <a:r>
            <a:rPr lang="en-US" sz="1600" kern="1200" dirty="0" err="1" smtClean="0"/>
            <a:t>Bandura</a:t>
          </a:r>
          <a:r>
            <a:rPr lang="en-US" sz="1600" kern="1200" dirty="0" smtClean="0"/>
            <a:t>, 1977)</a:t>
          </a:r>
          <a:endParaRPr lang="en-US" sz="1600" kern="1200" dirty="0"/>
        </a:p>
      </dsp:txBody>
      <dsp:txXfrm>
        <a:off x="4454366" y="1269801"/>
        <a:ext cx="3762374" cy="940593"/>
      </dsp:txXfrm>
    </dsp:sp>
    <dsp:sp modelId="{6FCD4709-90A2-4D16-8D3B-23DA5777870C}">
      <dsp:nvSpPr>
        <dsp:cNvPr id="0" name=""/>
        <dsp:cNvSpPr/>
      </dsp:nvSpPr>
      <dsp:spPr>
        <a:xfrm rot="5400000">
          <a:off x="6253251" y="2292697"/>
          <a:ext cx="164603" cy="1646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F6465E8B-043C-45F2-9156-BA0D21075861}">
      <dsp:nvSpPr>
        <dsp:cNvPr id="0" name=""/>
        <dsp:cNvSpPr/>
      </dsp:nvSpPr>
      <dsp:spPr>
        <a:xfrm>
          <a:off x="4454366" y="2539603"/>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Locus of Control</a:t>
          </a:r>
        </a:p>
        <a:p>
          <a:pPr lvl="0" algn="ctr" defTabSz="889000">
            <a:lnSpc>
              <a:spcPct val="90000"/>
            </a:lnSpc>
            <a:spcBef>
              <a:spcPct val="0"/>
            </a:spcBef>
            <a:spcAft>
              <a:spcPct val="35000"/>
            </a:spcAft>
          </a:pPr>
          <a:r>
            <a:rPr lang="en-US" sz="1600" kern="1200" dirty="0" smtClean="0"/>
            <a:t>(</a:t>
          </a:r>
          <a:r>
            <a:rPr lang="en-US" sz="1600" kern="1200" dirty="0" err="1" smtClean="0"/>
            <a:t>Rotter</a:t>
          </a:r>
          <a:r>
            <a:rPr lang="en-US" sz="1600" kern="1200" dirty="0" smtClean="0"/>
            <a:t>, 1966)</a:t>
          </a:r>
          <a:endParaRPr lang="en-US" sz="1600" kern="1200" dirty="0"/>
        </a:p>
      </dsp:txBody>
      <dsp:txXfrm>
        <a:off x="4454366" y="2539603"/>
        <a:ext cx="3762374" cy="940593"/>
      </dsp:txXfrm>
    </dsp:sp>
    <dsp:sp modelId="{4FCF089D-36A2-4251-B531-CC065E1B0532}">
      <dsp:nvSpPr>
        <dsp:cNvPr id="0" name=""/>
        <dsp:cNvSpPr/>
      </dsp:nvSpPr>
      <dsp:spPr>
        <a:xfrm rot="5400000">
          <a:off x="6253251" y="3562498"/>
          <a:ext cx="164603" cy="1646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E4D19356-73FD-4286-90A4-4A7E1552422B}">
      <dsp:nvSpPr>
        <dsp:cNvPr id="0" name=""/>
        <dsp:cNvSpPr/>
      </dsp:nvSpPr>
      <dsp:spPr>
        <a:xfrm>
          <a:off x="4454366" y="3809404"/>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smtClean="0"/>
            <a:t>Intrinsic Motivation</a:t>
          </a:r>
        </a:p>
        <a:p>
          <a:pPr lvl="0" algn="ctr" defTabSz="889000">
            <a:lnSpc>
              <a:spcPct val="90000"/>
            </a:lnSpc>
            <a:spcBef>
              <a:spcPct val="0"/>
            </a:spcBef>
            <a:spcAft>
              <a:spcPct val="35000"/>
            </a:spcAft>
          </a:pPr>
          <a:r>
            <a:rPr lang="en-US" sz="1600" kern="1200" dirty="0" smtClean="0"/>
            <a:t>(Ryan &amp; </a:t>
          </a:r>
          <a:r>
            <a:rPr lang="en-US" sz="1600" kern="1200" dirty="0" err="1" smtClean="0"/>
            <a:t>Deci</a:t>
          </a:r>
          <a:r>
            <a:rPr lang="en-US" sz="1600" kern="1200" dirty="0" smtClean="0"/>
            <a:t>, 2000)</a:t>
          </a:r>
          <a:endParaRPr lang="en-US" sz="1600" kern="1200" dirty="0"/>
        </a:p>
      </dsp:txBody>
      <dsp:txXfrm>
        <a:off x="4454366" y="3809404"/>
        <a:ext cx="3762374" cy="940593"/>
      </dsp:txXfrm>
    </dsp:sp>
    <dsp:sp modelId="{A5667ED7-1633-48FD-8F30-ED25B5D212C4}">
      <dsp:nvSpPr>
        <dsp:cNvPr id="0" name=""/>
        <dsp:cNvSpPr/>
      </dsp:nvSpPr>
      <dsp:spPr>
        <a:xfrm rot="5400000">
          <a:off x="6253251" y="4832300"/>
          <a:ext cx="164603" cy="164603"/>
        </a:xfrm>
        <a:prstGeom prst="rightArrow">
          <a:avLst>
            <a:gd name="adj1" fmla="val 66700"/>
            <a:gd name="adj2" fmla="val 50000"/>
          </a:avLst>
        </a:prstGeom>
        <a:noFill/>
        <a:ln>
          <a:noFill/>
        </a:ln>
        <a:effectLst/>
      </dsp:spPr>
      <dsp:style>
        <a:lnRef idx="0">
          <a:scrgbClr r="0" g="0" b="0"/>
        </a:lnRef>
        <a:fillRef idx="1">
          <a:scrgbClr r="0" g="0" b="0"/>
        </a:fillRef>
        <a:effectRef idx="0">
          <a:scrgbClr r="0" g="0" b="0"/>
        </a:effectRef>
        <a:fontRef idx="minor">
          <a:schemeClr val="lt1"/>
        </a:fontRef>
      </dsp:style>
    </dsp:sp>
    <dsp:sp modelId="{66EA73BB-B3E3-4E9C-ADA3-729852A9984C}">
      <dsp:nvSpPr>
        <dsp:cNvPr id="0" name=""/>
        <dsp:cNvSpPr/>
      </dsp:nvSpPr>
      <dsp:spPr>
        <a:xfrm>
          <a:off x="4454366" y="5079206"/>
          <a:ext cx="3762374" cy="940593"/>
        </a:xfrm>
        <a:prstGeom prst="roundRect">
          <a:avLst>
            <a:gd name="adj" fmla="val 10000"/>
          </a:avLst>
        </a:prstGeom>
        <a:solidFill>
          <a:schemeClr val="accent1">
            <a:alpha val="90000"/>
            <a:tint val="40000"/>
            <a:hueOff val="0"/>
            <a:satOff val="0"/>
            <a:lumOff val="0"/>
            <a:alphaOff val="0"/>
          </a:schemeClr>
        </a:solidFill>
        <a:ln w="11429" cap="flat" cmpd="sng" algn="ctr">
          <a:solidFill>
            <a:schemeClr val="accent1">
              <a:alpha val="90000"/>
              <a:tint val="40000"/>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en-US" sz="2000" kern="1200" dirty="0" err="1" smtClean="0"/>
            <a:t>Prosocial</a:t>
          </a:r>
          <a:r>
            <a:rPr lang="en-US" sz="2000" kern="1200" dirty="0" smtClean="0"/>
            <a:t> Attitudes</a:t>
          </a:r>
          <a:endParaRPr lang="en-US" sz="2000" kern="1200" dirty="0"/>
        </a:p>
      </dsp:txBody>
      <dsp:txXfrm>
        <a:off x="4454366" y="5079206"/>
        <a:ext cx="3762374" cy="940593"/>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0C419FA-0372-49F7-AC37-F535CD7C500C}">
      <dsp:nvSpPr>
        <dsp:cNvPr id="0" name=""/>
        <dsp:cNvSpPr/>
      </dsp:nvSpPr>
      <dsp:spPr>
        <a:xfrm>
          <a:off x="3438" y="780037"/>
          <a:ext cx="2952087" cy="160923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110490" numCol="1" spcCol="1270" anchor="t" anchorCtr="0">
          <a:noAutofit/>
        </a:bodyPr>
        <a:lstStyle/>
        <a:p>
          <a:pPr lvl="0" algn="l" defTabSz="1289050">
            <a:lnSpc>
              <a:spcPct val="90000"/>
            </a:lnSpc>
            <a:spcBef>
              <a:spcPct val="0"/>
            </a:spcBef>
            <a:spcAft>
              <a:spcPct val="35000"/>
            </a:spcAft>
          </a:pPr>
          <a:r>
            <a:rPr lang="en-US" sz="2900" kern="1200" dirty="0" smtClean="0"/>
            <a:t>Behavioral Outputs</a:t>
          </a:r>
          <a:endParaRPr lang="en-US" sz="2900" kern="1200" dirty="0"/>
        </a:p>
      </dsp:txBody>
      <dsp:txXfrm>
        <a:off x="3438" y="780037"/>
        <a:ext cx="2952087" cy="1072824"/>
      </dsp:txXfrm>
    </dsp:sp>
    <dsp:sp modelId="{131D49FC-ECC9-43D5-842D-51C695A64E81}">
      <dsp:nvSpPr>
        <dsp:cNvPr id="0" name=""/>
        <dsp:cNvSpPr/>
      </dsp:nvSpPr>
      <dsp:spPr>
        <a:xfrm>
          <a:off x="608083" y="1852862"/>
          <a:ext cx="2952087" cy="2218500"/>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dirty="0" smtClean="0"/>
            <a:t># Activities</a:t>
          </a:r>
          <a:endParaRPr lang="en-US" sz="2900" kern="1200" dirty="0"/>
        </a:p>
        <a:p>
          <a:pPr marL="285750" lvl="1" indent="-285750" algn="l" defTabSz="1289050">
            <a:lnSpc>
              <a:spcPct val="90000"/>
            </a:lnSpc>
            <a:spcBef>
              <a:spcPct val="0"/>
            </a:spcBef>
            <a:spcAft>
              <a:spcPct val="15000"/>
            </a:spcAft>
            <a:buChar char="••"/>
          </a:pPr>
          <a:r>
            <a:rPr lang="en-US" sz="2900" kern="1200" dirty="0" smtClean="0"/>
            <a:t># Hours</a:t>
          </a:r>
          <a:endParaRPr lang="en-US" sz="2900" kern="1200" dirty="0"/>
        </a:p>
        <a:p>
          <a:pPr marL="285750" lvl="1" indent="-285750" algn="l" defTabSz="1289050">
            <a:lnSpc>
              <a:spcPct val="90000"/>
            </a:lnSpc>
            <a:spcBef>
              <a:spcPct val="0"/>
            </a:spcBef>
            <a:spcAft>
              <a:spcPct val="15000"/>
            </a:spcAft>
            <a:buChar char="••"/>
          </a:pPr>
          <a:r>
            <a:rPr lang="en-US" sz="2900" kern="1200" dirty="0" smtClean="0"/>
            <a:t>Attendance</a:t>
          </a:r>
          <a:endParaRPr lang="en-US" sz="2900" kern="1200" dirty="0"/>
        </a:p>
      </dsp:txBody>
      <dsp:txXfrm>
        <a:off x="608083" y="1852862"/>
        <a:ext cx="2952087" cy="2218500"/>
      </dsp:txXfrm>
    </dsp:sp>
    <dsp:sp modelId="{50503C96-3E89-437F-A55B-7876E49995EF}">
      <dsp:nvSpPr>
        <dsp:cNvPr id="0" name=""/>
        <dsp:cNvSpPr/>
      </dsp:nvSpPr>
      <dsp:spPr>
        <a:xfrm>
          <a:off x="3403052" y="948957"/>
          <a:ext cx="948754" cy="734984"/>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1022350">
            <a:lnSpc>
              <a:spcPct val="90000"/>
            </a:lnSpc>
            <a:spcBef>
              <a:spcPct val="0"/>
            </a:spcBef>
            <a:spcAft>
              <a:spcPct val="35000"/>
            </a:spcAft>
          </a:pPr>
          <a:endParaRPr lang="en-US" sz="2300" kern="1200"/>
        </a:p>
      </dsp:txBody>
      <dsp:txXfrm>
        <a:off x="3403052" y="948957"/>
        <a:ext cx="948754" cy="734984"/>
      </dsp:txXfrm>
    </dsp:sp>
    <dsp:sp modelId="{7689BE15-DF46-4D7D-ACBE-EA5DC2659632}">
      <dsp:nvSpPr>
        <dsp:cNvPr id="0" name=""/>
        <dsp:cNvSpPr/>
      </dsp:nvSpPr>
      <dsp:spPr>
        <a:xfrm>
          <a:off x="4745629" y="780037"/>
          <a:ext cx="2952087" cy="1609236"/>
        </a:xfrm>
        <a:prstGeom prst="roundRect">
          <a:avLst>
            <a:gd name="adj" fmla="val 10000"/>
          </a:avLst>
        </a:prstGeom>
        <a:solidFill>
          <a:schemeClr val="accent1">
            <a:hueOff val="0"/>
            <a:satOff val="0"/>
            <a:lumOff val="0"/>
            <a:alphaOff val="0"/>
          </a:schemeClr>
        </a:solidFill>
        <a:ln w="11429" cap="flat" cmpd="sng" algn="ctr">
          <a:solidFill>
            <a:schemeClr val="lt1">
              <a:hueOff val="0"/>
              <a:satOff val="0"/>
              <a:lumOff val="0"/>
              <a:alphaOff val="0"/>
            </a:schemeClr>
          </a:solidFill>
          <a:prstDash val="sysDash"/>
        </a:ln>
        <a:effectLst/>
      </dsp:spPr>
      <dsp:style>
        <a:lnRef idx="2">
          <a:scrgbClr r="0" g="0" b="0"/>
        </a:lnRef>
        <a:fillRef idx="1">
          <a:scrgbClr r="0" g="0" b="0"/>
        </a:fillRef>
        <a:effectRef idx="0">
          <a:scrgbClr r="0" g="0" b="0"/>
        </a:effectRef>
        <a:fontRef idx="minor">
          <a:schemeClr val="lt1"/>
        </a:fontRef>
      </dsp:style>
      <dsp:txBody>
        <a:bodyPr spcFirstLastPara="0" vert="horz" wrap="square" lIns="206248" tIns="206248" rIns="206248" bIns="110490" numCol="1" spcCol="1270" anchor="t" anchorCtr="0">
          <a:noAutofit/>
        </a:bodyPr>
        <a:lstStyle/>
        <a:p>
          <a:pPr lvl="0" algn="l" defTabSz="1289050">
            <a:lnSpc>
              <a:spcPct val="90000"/>
            </a:lnSpc>
            <a:spcBef>
              <a:spcPct val="0"/>
            </a:spcBef>
            <a:spcAft>
              <a:spcPct val="35000"/>
            </a:spcAft>
          </a:pPr>
          <a:r>
            <a:rPr lang="en-US" sz="2900" kern="1200" dirty="0" smtClean="0"/>
            <a:t>Behavioral Outcomes</a:t>
          </a:r>
          <a:endParaRPr lang="en-US" sz="2900" kern="1200" dirty="0"/>
        </a:p>
      </dsp:txBody>
      <dsp:txXfrm>
        <a:off x="4745629" y="780037"/>
        <a:ext cx="2952087" cy="1072824"/>
      </dsp:txXfrm>
    </dsp:sp>
    <dsp:sp modelId="{E17ED3D3-EA9E-4516-AC32-B6224D93EECC}">
      <dsp:nvSpPr>
        <dsp:cNvPr id="0" name=""/>
        <dsp:cNvSpPr/>
      </dsp:nvSpPr>
      <dsp:spPr>
        <a:xfrm>
          <a:off x="5350273" y="1852862"/>
          <a:ext cx="2952087" cy="2218500"/>
        </a:xfrm>
        <a:prstGeom prst="roundRect">
          <a:avLst>
            <a:gd name="adj" fmla="val 10000"/>
          </a:avLst>
        </a:prstGeom>
        <a:solidFill>
          <a:schemeClr val="lt1">
            <a:alpha val="90000"/>
            <a:hueOff val="0"/>
            <a:satOff val="0"/>
            <a:lumOff val="0"/>
            <a:alphaOff val="0"/>
          </a:schemeClr>
        </a:solidFill>
        <a:ln w="11429" cap="flat" cmpd="sng" algn="ctr">
          <a:solidFill>
            <a:schemeClr val="accent1">
              <a:hueOff val="0"/>
              <a:satOff val="0"/>
              <a:lumOff val="0"/>
              <a:alphaOff val="0"/>
            </a:schemeClr>
          </a:solidFill>
          <a:prstDash val="sysDash"/>
        </a:ln>
        <a:effectLst/>
      </dsp:spPr>
      <dsp:style>
        <a:lnRef idx="2">
          <a:scrgbClr r="0" g="0" b="0"/>
        </a:lnRef>
        <a:fillRef idx="1">
          <a:scrgbClr r="0" g="0" b="0"/>
        </a:fillRef>
        <a:effectRef idx="0">
          <a:scrgbClr r="0" g="0" b="0"/>
        </a:effectRef>
        <a:fontRef idx="minor"/>
      </dsp:style>
      <dsp:txBody>
        <a:bodyPr spcFirstLastPara="0" vert="horz" wrap="square" lIns="206248" tIns="206248" rIns="206248" bIns="206248" numCol="1" spcCol="1270" anchor="t" anchorCtr="0">
          <a:noAutofit/>
        </a:bodyPr>
        <a:lstStyle/>
        <a:p>
          <a:pPr marL="285750" lvl="1" indent="-285750" algn="l" defTabSz="1289050">
            <a:lnSpc>
              <a:spcPct val="90000"/>
            </a:lnSpc>
            <a:spcBef>
              <a:spcPct val="0"/>
            </a:spcBef>
            <a:spcAft>
              <a:spcPct val="15000"/>
            </a:spcAft>
            <a:buChar char="••"/>
          </a:pPr>
          <a:r>
            <a:rPr lang="en-US" sz="2900" kern="1200" dirty="0" smtClean="0"/>
            <a:t>Leadership</a:t>
          </a:r>
          <a:endParaRPr lang="en-US" sz="2900" kern="1200" dirty="0"/>
        </a:p>
        <a:p>
          <a:pPr marL="285750" lvl="1" indent="-285750" algn="l" defTabSz="1289050">
            <a:lnSpc>
              <a:spcPct val="90000"/>
            </a:lnSpc>
            <a:spcBef>
              <a:spcPct val="0"/>
            </a:spcBef>
            <a:spcAft>
              <a:spcPct val="15000"/>
            </a:spcAft>
            <a:buChar char="••"/>
          </a:pPr>
          <a:r>
            <a:rPr lang="en-US" sz="2900" kern="1200" dirty="0" smtClean="0"/>
            <a:t>Advocacy</a:t>
          </a:r>
          <a:endParaRPr lang="en-US" sz="2900" kern="1200" dirty="0"/>
        </a:p>
        <a:p>
          <a:pPr marL="285750" lvl="1" indent="-285750" algn="l" defTabSz="1289050">
            <a:lnSpc>
              <a:spcPct val="90000"/>
            </a:lnSpc>
            <a:spcBef>
              <a:spcPct val="0"/>
            </a:spcBef>
            <a:spcAft>
              <a:spcPct val="15000"/>
            </a:spcAft>
            <a:buChar char="••"/>
          </a:pPr>
          <a:r>
            <a:rPr lang="en-US" sz="2900" kern="1200" dirty="0" smtClean="0"/>
            <a:t>Civic Engagement</a:t>
          </a:r>
          <a:endParaRPr lang="en-US" sz="2900" kern="1200" dirty="0"/>
        </a:p>
      </dsp:txBody>
      <dsp:txXfrm>
        <a:off x="5350273" y="1852862"/>
        <a:ext cx="2952087" cy="2218500"/>
      </dsp:txXfrm>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2042"/>
          </a:xfrm>
          <a:prstGeom prst="rect">
            <a:avLst/>
          </a:prstGeom>
        </p:spPr>
        <p:txBody>
          <a:bodyPr vert="horz" lIns="92546" tIns="46273" rIns="92546" bIns="46273" rtlCol="0"/>
          <a:lstStyle>
            <a:lvl1pPr algn="l">
              <a:defRPr sz="1200"/>
            </a:lvl1pPr>
          </a:lstStyle>
          <a:p>
            <a:endParaRPr lang="en-US"/>
          </a:p>
        </p:txBody>
      </p:sp>
      <p:sp>
        <p:nvSpPr>
          <p:cNvPr id="3" name="Date Placeholder 2"/>
          <p:cNvSpPr>
            <a:spLocks noGrp="1"/>
          </p:cNvSpPr>
          <p:nvPr>
            <p:ph type="dt" idx="1"/>
          </p:nvPr>
        </p:nvSpPr>
        <p:spPr>
          <a:xfrm>
            <a:off x="3939466" y="0"/>
            <a:ext cx="3013763" cy="462042"/>
          </a:xfrm>
          <a:prstGeom prst="rect">
            <a:avLst/>
          </a:prstGeom>
        </p:spPr>
        <p:txBody>
          <a:bodyPr vert="horz" lIns="92546" tIns="46273" rIns="92546" bIns="46273" rtlCol="0"/>
          <a:lstStyle>
            <a:lvl1pPr algn="r">
              <a:defRPr sz="1200"/>
            </a:lvl1pPr>
          </a:lstStyle>
          <a:p>
            <a:fld id="{FD9227A7-0CD6-42FB-ABD8-EED4C8CF9A10}" type="datetimeFigureOut">
              <a:rPr lang="en-US" smtClean="0"/>
              <a:pPr/>
              <a:t>11/3/2011</a:t>
            </a:fld>
            <a:endParaRPr lang="en-US"/>
          </a:p>
        </p:txBody>
      </p:sp>
      <p:sp>
        <p:nvSpPr>
          <p:cNvPr id="4" name="Slide Image Placeholder 3"/>
          <p:cNvSpPr>
            <a:spLocks noGrp="1" noRot="1" noChangeAspect="1"/>
          </p:cNvSpPr>
          <p:nvPr>
            <p:ph type="sldImg" idx="2"/>
          </p:nvPr>
        </p:nvSpPr>
        <p:spPr>
          <a:xfrm>
            <a:off x="1168400" y="693738"/>
            <a:ext cx="4618038" cy="3463925"/>
          </a:xfrm>
          <a:prstGeom prst="rect">
            <a:avLst/>
          </a:prstGeom>
          <a:noFill/>
          <a:ln w="12700">
            <a:solidFill>
              <a:prstClr val="black"/>
            </a:solidFill>
          </a:ln>
        </p:spPr>
        <p:txBody>
          <a:bodyPr vert="horz" lIns="92546" tIns="46273" rIns="92546" bIns="46273" rtlCol="0" anchor="ctr"/>
          <a:lstStyle/>
          <a:p>
            <a:endParaRPr lang="en-US"/>
          </a:p>
        </p:txBody>
      </p:sp>
      <p:sp>
        <p:nvSpPr>
          <p:cNvPr id="5" name="Notes Placeholder 4"/>
          <p:cNvSpPr>
            <a:spLocks noGrp="1"/>
          </p:cNvSpPr>
          <p:nvPr>
            <p:ph type="body" sz="quarter" idx="3"/>
          </p:nvPr>
        </p:nvSpPr>
        <p:spPr>
          <a:xfrm>
            <a:off x="695484" y="4389398"/>
            <a:ext cx="5563870" cy="4158377"/>
          </a:xfrm>
          <a:prstGeom prst="rect">
            <a:avLst/>
          </a:prstGeom>
        </p:spPr>
        <p:txBody>
          <a:bodyPr vert="horz" lIns="92546" tIns="46273" rIns="92546" bIns="4627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7192"/>
            <a:ext cx="3013763" cy="462042"/>
          </a:xfrm>
          <a:prstGeom prst="rect">
            <a:avLst/>
          </a:prstGeom>
        </p:spPr>
        <p:txBody>
          <a:bodyPr vert="horz" lIns="92546" tIns="46273" rIns="92546" bIns="46273" rtlCol="0" anchor="b"/>
          <a:lstStyle>
            <a:lvl1pPr algn="l">
              <a:defRPr sz="1200"/>
            </a:lvl1pPr>
          </a:lstStyle>
          <a:p>
            <a:endParaRPr lang="en-US"/>
          </a:p>
        </p:txBody>
      </p:sp>
      <p:sp>
        <p:nvSpPr>
          <p:cNvPr id="7" name="Slide Number Placeholder 6"/>
          <p:cNvSpPr>
            <a:spLocks noGrp="1"/>
          </p:cNvSpPr>
          <p:nvPr>
            <p:ph type="sldNum" sz="quarter" idx="5"/>
          </p:nvPr>
        </p:nvSpPr>
        <p:spPr>
          <a:xfrm>
            <a:off x="3939466" y="8777192"/>
            <a:ext cx="3013763" cy="462042"/>
          </a:xfrm>
          <a:prstGeom prst="rect">
            <a:avLst/>
          </a:prstGeom>
        </p:spPr>
        <p:txBody>
          <a:bodyPr vert="horz" lIns="92546" tIns="46273" rIns="92546" bIns="46273" rtlCol="0" anchor="b"/>
          <a:lstStyle>
            <a:lvl1pPr algn="r">
              <a:defRPr sz="1200"/>
            </a:lvl1pPr>
          </a:lstStyle>
          <a:p>
            <a:fld id="{8F3037E3-DE42-4369-B7C6-1F1D5C9C2856}" type="slidenum">
              <a:rPr lang="en-US" smtClean="0"/>
              <a:pPr/>
              <a:t>‹#›</a:t>
            </a:fld>
            <a:endParaRPr lang="en-US"/>
          </a:p>
        </p:txBody>
      </p:sp>
    </p:spTree>
    <p:extLst>
      <p:ext uri="{BB962C8B-B14F-4D97-AF65-F5344CB8AC3E}">
        <p14:creationId xmlns="" xmlns:p14="http://schemas.microsoft.com/office/powerpoint/2010/main" val="3476163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My</a:t>
            </a:r>
            <a:r>
              <a:rPr lang="en-US" baseline="0" dirty="0" smtClean="0"/>
              <a:t> name is Krista Collins and I’m a doctoral candidate at Claremont Graduate University studying the intersection of youth development and program evaluation.  I’ve been evaluating educational programs for the past four years and have recently begun my dissertation work on the construct of empowerment.  In both fields of evaluation and developmental psychology, empowerment is still largely a grey area.  However, the popularity of this word, empowerment is growing and is increasingly prevalent in our world – in organizations, health care, community settings, social and political movements, and therefore deserves more attention in academic research.</a:t>
            </a:r>
            <a:endParaRPr lang="en-US" dirty="0"/>
          </a:p>
        </p:txBody>
      </p:sp>
      <p:sp>
        <p:nvSpPr>
          <p:cNvPr id="4" name="Slide Number Placeholder 3"/>
          <p:cNvSpPr>
            <a:spLocks noGrp="1"/>
          </p:cNvSpPr>
          <p:nvPr>
            <p:ph type="sldNum" sz="quarter" idx="10"/>
          </p:nvPr>
        </p:nvSpPr>
        <p:spPr/>
        <p:txBody>
          <a:bodyPr/>
          <a:lstStyle/>
          <a:p>
            <a:fld id="{8F3037E3-DE42-4369-B7C6-1F1D5C9C2856}" type="slidenum">
              <a:rPr lang="en-US" smtClean="0"/>
              <a:pPr/>
              <a:t>1</a:t>
            </a:fld>
            <a:endParaRPr lang="en-US"/>
          </a:p>
        </p:txBody>
      </p:sp>
    </p:spTree>
    <p:extLst>
      <p:ext uri="{BB962C8B-B14F-4D97-AF65-F5344CB8AC3E}">
        <p14:creationId xmlns="" xmlns:p14="http://schemas.microsoft.com/office/powerpoint/2010/main" val="259285799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I mentioned previously, behavioral</a:t>
            </a:r>
            <a:r>
              <a:rPr lang="en-US" baseline="0" dirty="0" smtClean="0"/>
              <a:t> empowerment is really the least explored facet of empowerment theory.  Examining research on empowerment programs, few have attempted to measure observable demonstrations of empowerment.  Those that have, have t</a:t>
            </a:r>
            <a:r>
              <a:rPr lang="en-US" dirty="0" smtClean="0"/>
              <a:t>raditionally</a:t>
            </a:r>
            <a:r>
              <a:rPr lang="en-US" baseline="0" dirty="0" smtClean="0"/>
              <a:t> measured outputs as indicator of Empowerment.  The ones used tend to be the number of different activities engaged in and the number of hours or level of attendance in these activities.  The problem is that these are outputs, and are often required to participate in the program.  So they aren’t a true measure of self-determination or taking the initiative to transfer your skills or knowledge to another setting.  What we need to do is measure changes in actual behavior that result from program or evaluation participation.   </a:t>
            </a:r>
          </a:p>
        </p:txBody>
      </p:sp>
      <p:sp>
        <p:nvSpPr>
          <p:cNvPr id="4" name="Slide Number Placeholder 3"/>
          <p:cNvSpPr>
            <a:spLocks noGrp="1"/>
          </p:cNvSpPr>
          <p:nvPr>
            <p:ph type="sldNum" sz="quarter" idx="10"/>
          </p:nvPr>
        </p:nvSpPr>
        <p:spPr/>
        <p:txBody>
          <a:bodyPr/>
          <a:lstStyle/>
          <a:p>
            <a:fld id="{8F3037E3-DE42-4369-B7C6-1F1D5C9C2856}" type="slidenum">
              <a:rPr lang="en-US" smtClean="0"/>
              <a:pPr/>
              <a:t>10</a:t>
            </a:fld>
            <a:endParaRPr lang="en-US"/>
          </a:p>
        </p:txBody>
      </p:sp>
    </p:spTree>
    <p:extLst>
      <p:ext uri="{BB962C8B-B14F-4D97-AF65-F5344CB8AC3E}">
        <p14:creationId xmlns="" xmlns:p14="http://schemas.microsoft.com/office/powerpoint/2010/main" val="42615598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 determine if empowerment evaluation is empowering, we need to start</a:t>
            </a:r>
            <a:r>
              <a:rPr lang="en-US" baseline="0" dirty="0" smtClean="0"/>
              <a:t> examining long-term outcomes that emerge following the evaluation experience</a:t>
            </a:r>
          </a:p>
          <a:p>
            <a:endParaRPr lang="en-US" baseline="0" dirty="0" smtClean="0"/>
          </a:p>
          <a:p>
            <a:r>
              <a:rPr lang="en-US" baseline="0" dirty="0" smtClean="0"/>
              <a:t>Need to assess change in attitude and behavior to determine if evaluation experience actually influenced levels, as opposed to people with these qualities seeking out opportunities to engage their strengths</a:t>
            </a:r>
          </a:p>
          <a:p>
            <a:endParaRPr lang="en-US" baseline="0" dirty="0" smtClean="0"/>
          </a:p>
          <a:p>
            <a:r>
              <a:rPr lang="en-US" baseline="0" dirty="0" smtClean="0"/>
              <a:t>Sensitive to the context we’re working in when deciding measures</a:t>
            </a:r>
          </a:p>
          <a:p>
            <a:r>
              <a:rPr lang="en-US" baseline="0" dirty="0" smtClean="0"/>
              <a:t>Disadvantaged Communities – most empowerment programs operate in disadvantaged communities – need to be sensitive to the limitations in those communities – resources, safety, education/ability </a:t>
            </a:r>
          </a:p>
          <a:p>
            <a:r>
              <a:rPr lang="en-US" baseline="0" dirty="0" smtClean="0"/>
              <a:t>Attitudes develop over time – consider developmental precursors to psychological empowerment</a:t>
            </a:r>
          </a:p>
          <a:p>
            <a:r>
              <a:rPr lang="en-US" baseline="0" dirty="0" smtClean="0"/>
              <a:t>Expression of behaviors limited for youth – most empowering behaviors would depend on parent participation, legal limitations, etc.</a:t>
            </a:r>
          </a:p>
          <a:p>
            <a:endParaRPr lang="en-US" baseline="0" dirty="0" smtClean="0"/>
          </a:p>
        </p:txBody>
      </p:sp>
      <p:sp>
        <p:nvSpPr>
          <p:cNvPr id="4" name="Slide Number Placeholder 3"/>
          <p:cNvSpPr>
            <a:spLocks noGrp="1"/>
          </p:cNvSpPr>
          <p:nvPr>
            <p:ph type="sldNum" sz="quarter" idx="10"/>
          </p:nvPr>
        </p:nvSpPr>
        <p:spPr/>
        <p:txBody>
          <a:bodyPr/>
          <a:lstStyle/>
          <a:p>
            <a:fld id="{8F3037E3-DE42-4369-B7C6-1F1D5C9C2856}" type="slidenum">
              <a:rPr lang="en-US" smtClean="0"/>
              <a:pPr/>
              <a:t>11</a:t>
            </a:fld>
            <a:endParaRPr lang="en-US"/>
          </a:p>
        </p:txBody>
      </p:sp>
    </p:spTree>
    <p:extLst>
      <p:ext uri="{BB962C8B-B14F-4D97-AF65-F5344CB8AC3E}">
        <p14:creationId xmlns="" xmlns:p14="http://schemas.microsoft.com/office/powerpoint/2010/main" val="376336426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F3037E3-DE42-4369-B7C6-1F1D5C9C2856}" type="slidenum">
              <a:rPr lang="en-US" smtClean="0"/>
              <a:pPr/>
              <a:t>12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a:t>
            </a:r>
            <a:r>
              <a:rPr lang="en-US" baseline="0" dirty="0" smtClean="0"/>
              <a:t> at the evaluation literature, there is an ongoing discussion regarding the distinction of empowerment evaluation as a separate evaluation approach from participatory evaluation.</a:t>
            </a:r>
          </a:p>
          <a:p>
            <a:pPr marL="231366" indent="-231366">
              <a:buAutoNum type="arabicPeriod"/>
            </a:pPr>
            <a:r>
              <a:rPr lang="en-US" baseline="0" dirty="0" smtClean="0"/>
              <a:t>I’m going to start todays’ discussion by reviewing the definitions of participatory and empowerment evaluation, focusing on the key theoretical differences.  </a:t>
            </a:r>
          </a:p>
          <a:p>
            <a:pPr marL="231366" indent="-231366">
              <a:buAutoNum type="arabicPeriod"/>
            </a:pPr>
            <a:r>
              <a:rPr lang="en-US" baseline="0" dirty="0" smtClean="0"/>
              <a:t>Next, we’ll look at how these guidelines are put into practice through recent evaluation work. </a:t>
            </a:r>
          </a:p>
          <a:p>
            <a:pPr marL="231366" indent="-231366">
              <a:buAutoNum type="arabicPeriod"/>
            </a:pPr>
            <a:r>
              <a:rPr lang="en-US" baseline="0" dirty="0" smtClean="0"/>
              <a:t>Ultimately what I want to share with you today is the insights that psychological research on empowerment theory can offer to our understanding and practice of empowerment evaluation.  We’ll discuss these contributions for both adult and youth participants, and finally examine some of the methodological considerations for measuring empowerment outcomes as a result of collaborative evaluations.</a:t>
            </a:r>
            <a:endParaRPr lang="en-US" dirty="0"/>
          </a:p>
        </p:txBody>
      </p:sp>
      <p:sp>
        <p:nvSpPr>
          <p:cNvPr id="4" name="Slide Number Placeholder 3"/>
          <p:cNvSpPr>
            <a:spLocks noGrp="1"/>
          </p:cNvSpPr>
          <p:nvPr>
            <p:ph type="sldNum" sz="quarter" idx="10"/>
          </p:nvPr>
        </p:nvSpPr>
        <p:spPr/>
        <p:txBody>
          <a:bodyPr/>
          <a:lstStyle/>
          <a:p>
            <a:fld id="{8F3037E3-DE42-4369-B7C6-1F1D5C9C2856}" type="slidenum">
              <a:rPr lang="en-US" smtClean="0"/>
              <a:pPr/>
              <a:t>2</a:t>
            </a:fld>
            <a:endParaRPr lang="en-US"/>
          </a:p>
        </p:txBody>
      </p:sp>
    </p:spTree>
    <p:extLst>
      <p:ext uri="{BB962C8B-B14F-4D97-AF65-F5344CB8AC3E}">
        <p14:creationId xmlns="" xmlns:p14="http://schemas.microsoft.com/office/powerpoint/2010/main" val="3329288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Participatory refers to the specific evaluation activities, while empowerment extends from activities and emphasizes change at both programmatic and individual level</a:t>
            </a:r>
          </a:p>
          <a:p>
            <a:endParaRPr lang="en-US" baseline="0" dirty="0"/>
          </a:p>
          <a:p>
            <a:r>
              <a:rPr lang="en-US" baseline="0" dirty="0" smtClean="0"/>
              <a:t>Multiple ways to think about empowerment – for this conversation, I’m talking about how participation in the evaluation process contributes to individual levels of empowerment.</a:t>
            </a:r>
          </a:p>
          <a:p>
            <a:endParaRPr lang="en-US" baseline="0" dirty="0" smtClean="0"/>
          </a:p>
          <a:p>
            <a:r>
              <a:rPr lang="en-US" baseline="0" dirty="0" smtClean="0"/>
              <a:t>The key distinction between these two definitions that I want to draw your attention to is that participatory evaluation primarily refers to the activities and experiences that can be measured and observed during the actual evaluation process.  Empowerment evaluation expands on this definition, and focuses more on outcomes and changes that result from participation and are observed or measured upon completion of the evaluation.</a:t>
            </a:r>
          </a:p>
        </p:txBody>
      </p:sp>
      <p:sp>
        <p:nvSpPr>
          <p:cNvPr id="4" name="Slide Number Placeholder 3"/>
          <p:cNvSpPr>
            <a:spLocks noGrp="1"/>
          </p:cNvSpPr>
          <p:nvPr>
            <p:ph type="sldNum" sz="quarter" idx="10"/>
          </p:nvPr>
        </p:nvSpPr>
        <p:spPr/>
        <p:txBody>
          <a:bodyPr/>
          <a:lstStyle/>
          <a:p>
            <a:fld id="{8F3037E3-DE42-4369-B7C6-1F1D5C9C2856}" type="slidenum">
              <a:rPr lang="en-US" smtClean="0"/>
              <a:pPr/>
              <a:t>3</a:t>
            </a:fld>
            <a:endParaRPr lang="en-US"/>
          </a:p>
        </p:txBody>
      </p:sp>
    </p:spTree>
    <p:extLst>
      <p:ext uri="{BB962C8B-B14F-4D97-AF65-F5344CB8AC3E}">
        <p14:creationId xmlns="" xmlns:p14="http://schemas.microsoft.com/office/powerpoint/2010/main" val="16149597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00" dirty="0" smtClean="0"/>
              <a:t>Using a participatory</a:t>
            </a:r>
            <a:r>
              <a:rPr lang="en-US" sz="1000" baseline="0" dirty="0" smtClean="0"/>
              <a:t> framework developed by Cousins and Whitmore, identifying four primary components of the evaluation process, we can compare the theoretical differences between Participatory and Empowerment evaluation approaches.</a:t>
            </a:r>
          </a:p>
          <a:p>
            <a:endParaRPr lang="en-US" sz="1000" baseline="0" dirty="0" smtClean="0"/>
          </a:p>
          <a:p>
            <a:r>
              <a:rPr lang="en-US" sz="1000" baseline="0" dirty="0" smtClean="0"/>
              <a:t>Seeing that empowerment grew out of participatory, they both share the same fundamental structure, in that evaluators and stakeholders partner in each phase of the evaluation.  However, how the collaboration is facilitated is what separates these two approaches.</a:t>
            </a:r>
          </a:p>
          <a:p>
            <a:endParaRPr lang="en-US" sz="1000" baseline="0" dirty="0" smtClean="0"/>
          </a:p>
          <a:p>
            <a:r>
              <a:rPr lang="en-US" sz="1000" baseline="0" dirty="0" smtClean="0"/>
              <a:t>For control of the process, participatory evaluation is led by the evaluator who elicits feedback from the stakeholder to ensure that questions are relevant, methods are feasible and findings are interpreted appropriately.  In contrast, empowerment evaluation designs are conducted primarily by the stakeholder in an attempt to facilitate more learning and critical thinking of the evaluation process.</a:t>
            </a:r>
          </a:p>
          <a:p>
            <a:endParaRPr lang="en-US" sz="1000" baseline="0" dirty="0" smtClean="0"/>
          </a:p>
          <a:p>
            <a:r>
              <a:rPr lang="en-US" sz="1000" baseline="0" dirty="0" smtClean="0"/>
              <a:t>In terms of which stakeholders are included, or diversity of participants, participatory evaluation designs focus on including program staff only, while empowerment evaluators attempt to include the intended beneficiaries in conducting the evaluation.  One of the common uses of empowerment evaluation, is to give the underrepresented or marginalized a voice – including intended beneficiaries is a typical way that empowerment evaluators attempt to incorporate the often unheard or ignored opinions into the evaluation.</a:t>
            </a:r>
          </a:p>
          <a:p>
            <a:endParaRPr lang="en-US" sz="1000" baseline="0" dirty="0" smtClean="0"/>
          </a:p>
          <a:p>
            <a:endParaRPr lang="en-US" sz="1000" dirty="0" smtClean="0"/>
          </a:p>
          <a:p>
            <a:r>
              <a:rPr lang="en-US" sz="1000" dirty="0" smtClean="0"/>
              <a:t>Extent of Involvement,</a:t>
            </a:r>
            <a:r>
              <a:rPr lang="en-US" sz="1000" baseline="0" dirty="0" smtClean="0"/>
              <a:t> refers to more of the technical decisions made during the evaluation process.  As you can see, both participatory and empowerment  approaches are expected to include participants in all phase of the evaluation, from identifying evaluation questions, selecting the methodological design, data collection and analysis, making recommendations, and finally reporting and disseminating the findings.</a:t>
            </a:r>
          </a:p>
          <a:p>
            <a:endParaRPr lang="en-US" sz="1000" baseline="0" dirty="0" smtClean="0"/>
          </a:p>
          <a:p>
            <a:r>
              <a:rPr lang="en-US" sz="1000" baseline="0" dirty="0" smtClean="0"/>
              <a:t>Lastly, the primary goal or purpose of the evaluation design is quite distinct, as outlined in the initial definitions.  According to Cousins &amp; Earl, participatory evaluation should be conducted when the intention is to promote organizational decision making, capacity building and evaluation use, through feelings of ownership over the process.  While empowerment evaluation can be used to accomplish some of these similar practical goals, the real emphasis is on promoting improvement and self-determination within not only the organization, but also the individual and local community.  In 2005, </a:t>
            </a:r>
            <a:r>
              <a:rPr lang="en-US" sz="1000" baseline="0" dirty="0" err="1" smtClean="0"/>
              <a:t>Wandersman</a:t>
            </a:r>
            <a:r>
              <a:rPr lang="en-US" sz="1000" baseline="0" dirty="0" smtClean="0"/>
              <a:t> and colleagues put together these 10 guidelines of empowerment evaluation, and as you can see, the majority of them focus less on the process and direct effects, and more on the impacts on social justice and community knowledge and participation. </a:t>
            </a:r>
          </a:p>
          <a:p>
            <a:endParaRPr lang="en-US" sz="1000" baseline="0" dirty="0" smtClean="0"/>
          </a:p>
          <a:p>
            <a:r>
              <a:rPr lang="en-US" sz="1000" baseline="0" dirty="0" smtClean="0"/>
              <a:t>When examined side-by-side, the theoretical justification for each approach appears to be quite distinct.  While both designs are collaborative and require a true partnership between the evaluator and stakeholder, the purpose of empowerment evaluation really is to influence attitudes and behaviors that persist beyond the immediate evaluation experience.  The assumption is that by engaging in specific types of participatory activities, evaluation participants will actively construct their evaluation knowledge, helping them to more concretely understand the logic behind evaluation decisions, and apply this knowledge to other situations within the program, community or other activities.</a:t>
            </a:r>
          </a:p>
        </p:txBody>
      </p:sp>
      <p:sp>
        <p:nvSpPr>
          <p:cNvPr id="4" name="Slide Number Placeholder 3"/>
          <p:cNvSpPr>
            <a:spLocks noGrp="1"/>
          </p:cNvSpPr>
          <p:nvPr>
            <p:ph type="sldNum" sz="quarter" idx="10"/>
          </p:nvPr>
        </p:nvSpPr>
        <p:spPr/>
        <p:txBody>
          <a:bodyPr/>
          <a:lstStyle/>
          <a:p>
            <a:fld id="{8F3037E3-DE42-4369-B7C6-1F1D5C9C2856}" type="slidenum">
              <a:rPr lang="en-US" smtClean="0"/>
              <a:pPr/>
              <a:t>4</a:t>
            </a:fld>
            <a:endParaRPr lang="en-US"/>
          </a:p>
        </p:txBody>
      </p:sp>
    </p:spTree>
    <p:extLst>
      <p:ext uri="{BB962C8B-B14F-4D97-AF65-F5344CB8AC3E}">
        <p14:creationId xmlns="" xmlns:p14="http://schemas.microsoft.com/office/powerpoint/2010/main" val="42428589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theoretical guidelines for participatory</a:t>
            </a:r>
            <a:r>
              <a:rPr lang="en-US" baseline="0" dirty="0" smtClean="0"/>
              <a:t> and empowerment evaluation identify some key differences between these two approaches, what is more relevant and critical is if these strategies translate into evaluation practice.</a:t>
            </a:r>
          </a:p>
          <a:p>
            <a:endParaRPr lang="en-US" dirty="0" smtClean="0"/>
          </a:p>
          <a:p>
            <a:r>
              <a:rPr lang="en-US" dirty="0" smtClean="0"/>
              <a:t>Miller &amp; Campbell completed an empirical</a:t>
            </a:r>
            <a:r>
              <a:rPr lang="en-US" baseline="0" dirty="0" smtClean="0"/>
              <a:t> review of empowerment evaluations to identify the common practices used in empowerment evaluations.  A total of 47 self-proclaimed empowerment evaluations conducted between 1994 and 2005 were collected and qualitatively coded for themes.  The findings suggest evaluators who use an empowerment design, do so through incorporating these three components into their evaluation.</a:t>
            </a:r>
          </a:p>
          <a:p>
            <a:endParaRPr lang="en-US" baseline="0" dirty="0" smtClean="0"/>
          </a:p>
          <a:p>
            <a:r>
              <a:rPr lang="en-US" baseline="0" dirty="0" smtClean="0"/>
              <a:t>Disempowered Context – one of the primary distinguishing features of empowerment evaluations is that they conduct the evaluation in a disempowered context.  This means that the programs they are working with typically target disadvantaged populations, and through the evaluation effort they attempt to include these disempowered participants by giving them a voice in the program through inclusion in the evaluation.</a:t>
            </a:r>
          </a:p>
          <a:p>
            <a:endParaRPr lang="en-US" baseline="0" dirty="0" smtClean="0"/>
          </a:p>
          <a:p>
            <a:r>
              <a:rPr lang="en-US" baseline="0" dirty="0" smtClean="0"/>
              <a:t>Participatory Activities – The second common practice is among empowerment evaluators is their use of participatory activities.  The ones most commonly used were collaborative decision making in relation to the evaluation design and methodology, providing  training and technical assistance to the participants, and finally, with empowerment evaluation being a stakeholder-led process, the empowerment evaluator would provide feedback and advise the work being conducted by the participants.</a:t>
            </a:r>
          </a:p>
          <a:p>
            <a:endParaRPr lang="en-US" baseline="0" dirty="0" smtClean="0"/>
          </a:p>
          <a:p>
            <a:r>
              <a:rPr lang="en-US" baseline="0" dirty="0" smtClean="0"/>
              <a:t>Outcomes – the final distinguishing feature of current empowerment evaluators is the outcomes measured at the end of the evaluation. The two most common outcomes used by empowerment evaluators is data use and capacity building among participants.</a:t>
            </a:r>
          </a:p>
          <a:p>
            <a:endParaRPr lang="en-US" baseline="0" dirty="0" smtClean="0"/>
          </a:p>
          <a:p>
            <a:r>
              <a:rPr lang="en-US" baseline="0" dirty="0" smtClean="0"/>
              <a:t>From this review, Miller and Campbell concluded that current empowerment evaluation practice doesn’t completely distinguish itself from participatory evaluation.  While the majority of empowerment evaluators reported including the minority stakeholder or intended beneficiaries, and having the stakeholders drive the evaluation effort, very few empowerment evaluators reporting measuring outcomes of self-determination or social justice, or any of the other social and community change principles provided by </a:t>
            </a:r>
            <a:r>
              <a:rPr lang="en-US" baseline="0" dirty="0" err="1" smtClean="0"/>
              <a:t>Wandersman</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8F3037E3-DE42-4369-B7C6-1F1D5C9C2856}" type="slidenum">
              <a:rPr lang="en-US" smtClean="0"/>
              <a:pPr/>
              <a:t>5</a:t>
            </a:fld>
            <a:endParaRPr lang="en-US"/>
          </a:p>
        </p:txBody>
      </p:sp>
    </p:spTree>
    <p:extLst>
      <p:ext uri="{BB962C8B-B14F-4D97-AF65-F5344CB8AC3E}">
        <p14:creationId xmlns="" xmlns:p14="http://schemas.microsoft.com/office/powerpoint/2010/main" val="21389421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While</a:t>
            </a:r>
            <a:r>
              <a:rPr lang="en-US" baseline="0" dirty="0" smtClean="0"/>
              <a:t> there is a theoretical distinction between these two forms of evaluation, the examination of current practice demonstrates that in practice, there is still very little difference between participatory and empowerment activities.</a:t>
            </a:r>
          </a:p>
          <a:p>
            <a:endParaRPr lang="en-US" baseline="0" dirty="0" smtClean="0"/>
          </a:p>
          <a:p>
            <a:r>
              <a:rPr lang="en-US" baseline="0" dirty="0" smtClean="0"/>
              <a:t>What we find is that empowerment evaluators are consistently missing this piece of self-determination and improvement at social and community levels.  This brings us back to that fundamental distinction between the definitions of participatory and empowerment evaluation, in that participatory evaluation is primarily concerned with the process activities, with empowerment evaluation going that one step further to inspire positive change and knowledge formation as a result of evaluation participation.</a:t>
            </a:r>
          </a:p>
          <a:p>
            <a:endParaRPr lang="en-US" baseline="0" dirty="0" smtClean="0"/>
          </a:p>
          <a:p>
            <a:r>
              <a:rPr lang="en-US" baseline="0" dirty="0" smtClean="0"/>
              <a:t>So I think the question now is, what does empowerment and self-determination look like?  How do we go about measuring these outcomes among our collaborative participants?  Are there contextual considerations or sensitive topics that we need to be mindful of as we prepare to measure empowerment?</a:t>
            </a:r>
          </a:p>
          <a:p>
            <a:endParaRPr lang="en-US" baseline="0" dirty="0" smtClean="0"/>
          </a:p>
          <a:p>
            <a:r>
              <a:rPr lang="en-US" baseline="0" dirty="0" smtClean="0"/>
              <a:t>To answer these questions, we can turn to social science literature, in particular psychological research on empowerment theory to inform our decisions.</a:t>
            </a:r>
          </a:p>
        </p:txBody>
      </p:sp>
      <p:sp>
        <p:nvSpPr>
          <p:cNvPr id="4" name="Slide Number Placeholder 3"/>
          <p:cNvSpPr>
            <a:spLocks noGrp="1"/>
          </p:cNvSpPr>
          <p:nvPr>
            <p:ph type="sldNum" sz="quarter" idx="10"/>
          </p:nvPr>
        </p:nvSpPr>
        <p:spPr/>
        <p:txBody>
          <a:bodyPr/>
          <a:lstStyle/>
          <a:p>
            <a:fld id="{8F3037E3-DE42-4369-B7C6-1F1D5C9C2856}"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t>Empowerment theory was</a:t>
            </a:r>
            <a:r>
              <a:rPr lang="en-US" sz="1100" baseline="0" dirty="0" smtClean="0"/>
              <a:t> really initiated by these two researchers – Julian </a:t>
            </a:r>
            <a:r>
              <a:rPr lang="en-US" sz="1100" baseline="0" dirty="0" err="1" smtClean="0"/>
              <a:t>Rappaport</a:t>
            </a:r>
            <a:r>
              <a:rPr lang="en-US" sz="1100" baseline="0" dirty="0" smtClean="0"/>
              <a:t> and Marc Zimmerman.  They define empowerment as the perception and active demonstration of self-confidence in one’s ability to create a meaningful change.  As you can see in the definition, empowerment is comprised of both attitudes/perceptions and behavior/active demonstration.  So this immediately clues in evaluators on that fact that measuring empowerment would include both attitudinal measures and behavioral measures.  </a:t>
            </a:r>
          </a:p>
          <a:p>
            <a:endParaRPr lang="en-US" sz="1100" baseline="0" dirty="0" smtClean="0"/>
          </a:p>
          <a:p>
            <a:r>
              <a:rPr lang="en-US" sz="1100" baseline="0" dirty="0" smtClean="0"/>
              <a:t>In fact, empowerment theory consists of three primary components:</a:t>
            </a:r>
          </a:p>
          <a:p>
            <a:r>
              <a:rPr lang="en-US" sz="1100" baseline="0" dirty="0" smtClean="0"/>
              <a:t>1. Empowering processes, or the activities to support and facilitate psychological and behavioral outcomes, which can be separated as climate/environment and opportunities</a:t>
            </a:r>
            <a:endParaRPr lang="en-US" sz="1100" dirty="0" smtClean="0"/>
          </a:p>
          <a:p>
            <a:r>
              <a:rPr lang="en-US" sz="1100" dirty="0" smtClean="0"/>
              <a:t>2.</a:t>
            </a:r>
            <a:r>
              <a:rPr lang="en-US" sz="1100" baseline="0" dirty="0" smtClean="0"/>
              <a:t> </a:t>
            </a:r>
            <a:r>
              <a:rPr lang="en-US" sz="1100" dirty="0" smtClean="0"/>
              <a:t>Psychological Empowerment:</a:t>
            </a:r>
            <a:r>
              <a:rPr lang="en-US" sz="1100" baseline="0" dirty="0" smtClean="0"/>
              <a:t> </a:t>
            </a:r>
            <a:r>
              <a:rPr lang="en-US" sz="1100" dirty="0" smtClean="0"/>
              <a:t>perception of competence and desire to influence.  Researchers of empowerment outcomes in both organizational and youth program settings seem to agree that Self-Efficacy, Intrinsic Motivation, Locus of Control, and </a:t>
            </a:r>
            <a:r>
              <a:rPr lang="en-US" sz="1100" dirty="0" err="1" smtClean="0"/>
              <a:t>Prosocial</a:t>
            </a:r>
            <a:r>
              <a:rPr lang="en-US" sz="1100" dirty="0" smtClean="0"/>
              <a:t> Attitudes make up this </a:t>
            </a:r>
            <a:r>
              <a:rPr lang="en-US" sz="1100" dirty="0" err="1" smtClean="0"/>
              <a:t>contruct</a:t>
            </a:r>
            <a:r>
              <a:rPr lang="en-US" sz="1100" dirty="0" smtClean="0"/>
              <a:t> of psychological empowerment.</a:t>
            </a:r>
          </a:p>
          <a:p>
            <a:r>
              <a:rPr lang="en-US" sz="1100" dirty="0" smtClean="0"/>
              <a:t>3.  Behavioral Empowerment – actions taken to exert and demonstrate our perceptions and desired influence.  These is definitely the least studied aspect of empowerment, but for the purpose of our discussion today, and my research, I suggest behavioral empowerment be measured using the constructs of leadership, advocacy and civic engagement.</a:t>
            </a:r>
          </a:p>
          <a:p>
            <a:endParaRPr lang="en-US" sz="1100" dirty="0" smtClean="0"/>
          </a:p>
          <a:p>
            <a:r>
              <a:rPr lang="en-US" sz="1100" dirty="0" smtClean="0"/>
              <a:t>As I</a:t>
            </a:r>
            <a:r>
              <a:rPr lang="en-US" sz="1100" baseline="0" dirty="0" smtClean="0"/>
              <a:t> move forward, I would like you all to think about this theory as a logic model.  So empowering processes are expected to facilitate Psychological empowerment, and subsequently influence behavioral empowerment.  I’m now going to briefly step through the logic of each of these relationships, to demonstrate how engaging our evaluation stakeholders in participatory activities can contribute to measurable empowerment outcomes.</a:t>
            </a:r>
            <a:endParaRPr lang="en-US" sz="1100" dirty="0"/>
          </a:p>
        </p:txBody>
      </p:sp>
      <p:sp>
        <p:nvSpPr>
          <p:cNvPr id="4" name="Slide Number Placeholder 3"/>
          <p:cNvSpPr>
            <a:spLocks noGrp="1"/>
          </p:cNvSpPr>
          <p:nvPr>
            <p:ph type="sldNum" sz="quarter" idx="10"/>
          </p:nvPr>
        </p:nvSpPr>
        <p:spPr/>
        <p:txBody>
          <a:bodyPr/>
          <a:lstStyle/>
          <a:p>
            <a:fld id="{8F3037E3-DE42-4369-B7C6-1F1D5C9C2856}" type="slidenum">
              <a:rPr lang="en-US" smtClean="0"/>
              <a:pPr/>
              <a:t>7</a:t>
            </a:fld>
            <a:endParaRPr lang="en-US"/>
          </a:p>
        </p:txBody>
      </p:sp>
    </p:spTree>
    <p:extLst>
      <p:ext uri="{BB962C8B-B14F-4D97-AF65-F5344CB8AC3E}">
        <p14:creationId xmlns="" xmlns:p14="http://schemas.microsoft.com/office/powerpoint/2010/main" val="4205916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At</a:t>
            </a:r>
            <a:r>
              <a:rPr lang="en-US" baseline="0" dirty="0" smtClean="0"/>
              <a:t> a basic level, empowering processes reflects where empowerment evaluation literature and empowerment theory coincide.  Empowering processes are the environmental characteristics and activities that facilitate empowerment outcomes.  In addition to participatory activities such as decision making, problem solving and skill building, researchers of employee empowerment in organizations  and health care settings suggest that a workplace with clear expectations, open communication and friendly supportive relationships contribute to higher levels of psychological empowerment.  In addition, activities that encourage employees to think creatively, and work together in teams support feeling so empowerment.</a:t>
            </a:r>
          </a:p>
          <a:p>
            <a:endParaRPr lang="en-US" baseline="0" dirty="0" smtClean="0"/>
          </a:p>
          <a:p>
            <a:r>
              <a:rPr lang="en-US" baseline="0" dirty="0" smtClean="0"/>
              <a:t>In youth settings, we see that the environment processes are essentially very similar, however as we know youth do require additional support and mentoring to make similar gains.  Researchers examining the processes of youth empowerment programs found that students who reported higher levels of psychological empowerment received more explicit instruction from teachers/staff in terms of modeling or directions.  Research has also indicated that feelings of safety and respect or value are also essential to producing positive outcomes among youth.  In terms of activities, youth that had opportunities to be leaders, engage in collaborative hands-on activities, and reflect on these experiences were more likely to report higher levels of empowerment in comparison to their peers.</a:t>
            </a:r>
          </a:p>
          <a:p>
            <a:endParaRPr lang="en-US" baseline="0" dirty="0" smtClean="0"/>
          </a:p>
          <a:p>
            <a:r>
              <a:rPr lang="en-US" baseline="0" dirty="0" smtClean="0"/>
              <a:t>So while many of the empowering processes are similar to participatory activities, there are few additional strategies that evaluators could build into their collaborative evaluation designs to promote empowerment outcomes among the stakeholders.</a:t>
            </a:r>
            <a:endParaRPr lang="en-US" dirty="0"/>
          </a:p>
        </p:txBody>
      </p:sp>
      <p:sp>
        <p:nvSpPr>
          <p:cNvPr id="4" name="Slide Number Placeholder 3"/>
          <p:cNvSpPr>
            <a:spLocks noGrp="1"/>
          </p:cNvSpPr>
          <p:nvPr>
            <p:ph type="sldNum" sz="quarter" idx="10"/>
          </p:nvPr>
        </p:nvSpPr>
        <p:spPr/>
        <p:txBody>
          <a:bodyPr/>
          <a:lstStyle/>
          <a:p>
            <a:fld id="{8F3037E3-DE42-4369-B7C6-1F1D5C9C2856}"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5464">
              <a:defRPr/>
            </a:pPr>
            <a:r>
              <a:rPr lang="en-US" dirty="0" smtClean="0">
                <a:solidFill>
                  <a:schemeClr val="dk1"/>
                </a:solidFill>
              </a:rPr>
              <a:t>Describe logic between empowering processes and psychological empowerment.</a:t>
            </a:r>
          </a:p>
          <a:p>
            <a:pPr defTabSz="925464">
              <a:defRPr/>
            </a:pPr>
            <a:endParaRPr lang="en-US" dirty="0" smtClean="0">
              <a:solidFill>
                <a:schemeClr val="dk1"/>
              </a:solidFill>
            </a:endParaRPr>
          </a:p>
          <a:p>
            <a:pPr defTabSz="925464">
              <a:defRPr/>
            </a:pPr>
            <a:r>
              <a:rPr lang="en-US" dirty="0" smtClean="0">
                <a:solidFill>
                  <a:schemeClr val="dk1"/>
                </a:solidFill>
              </a:rPr>
              <a:t>Self-Efficacy: perception of being able to achieve a desired outcome (Bandura, 1977). </a:t>
            </a:r>
          </a:p>
          <a:p>
            <a:pPr defTabSz="925464">
              <a:defRPr/>
            </a:pPr>
            <a:endParaRPr lang="en-US" dirty="0" smtClean="0">
              <a:solidFill>
                <a:schemeClr val="dk1"/>
              </a:solidFill>
            </a:endParaRPr>
          </a:p>
          <a:p>
            <a:pPr defTabSz="925464">
              <a:defRPr/>
            </a:pPr>
            <a:endParaRPr lang="en-US" dirty="0" smtClean="0">
              <a:solidFill>
                <a:schemeClr val="dk1"/>
              </a:solidFill>
            </a:endParaRPr>
          </a:p>
          <a:p>
            <a:pPr defTabSz="925464">
              <a:defRPr/>
            </a:pPr>
            <a:endParaRPr lang="en-US" dirty="0" smtClean="0"/>
          </a:p>
          <a:p>
            <a:endParaRPr lang="en-US" dirty="0" smtClean="0"/>
          </a:p>
          <a:p>
            <a:r>
              <a:rPr lang="en-US" dirty="0" smtClean="0"/>
              <a:t>Locus of Control: perception that life experiences result from individual efforts instead of external events (Rotter, 1966). </a:t>
            </a:r>
          </a:p>
          <a:p>
            <a:endParaRPr lang="en-US" dirty="0" smtClean="0"/>
          </a:p>
          <a:p>
            <a:endParaRPr lang="en-US" dirty="0" smtClean="0"/>
          </a:p>
          <a:p>
            <a:endParaRPr lang="en-US" dirty="0" smtClean="0"/>
          </a:p>
          <a:p>
            <a:endParaRPr lang="en-US" dirty="0" smtClean="0"/>
          </a:p>
          <a:p>
            <a:r>
              <a:rPr lang="en-US" dirty="0" smtClean="0"/>
              <a:t>Intrinsic Motivation: desire to complete a task based on personal interest, as opposed to external reward (Ryan &amp; </a:t>
            </a:r>
            <a:r>
              <a:rPr lang="en-US" dirty="0" err="1" smtClean="0"/>
              <a:t>Deci</a:t>
            </a:r>
            <a:r>
              <a:rPr lang="en-US" dirty="0" smtClean="0"/>
              <a:t>, 2000). </a:t>
            </a:r>
          </a:p>
          <a:p>
            <a:endParaRPr lang="en-US" dirty="0" smtClean="0"/>
          </a:p>
          <a:p>
            <a:endParaRPr lang="en-US" dirty="0" smtClean="0"/>
          </a:p>
          <a:p>
            <a:endParaRPr lang="en-US" dirty="0" smtClean="0"/>
          </a:p>
          <a:p>
            <a:endParaRPr lang="en-US" dirty="0" smtClean="0"/>
          </a:p>
          <a:p>
            <a:r>
              <a:rPr lang="en-US" dirty="0" err="1" smtClean="0"/>
              <a:t>Prosocial</a:t>
            </a:r>
            <a:r>
              <a:rPr lang="en-US" dirty="0" smtClean="0"/>
              <a:t> Attitudes: desire to volunteer and concern for others are also outcomes of participation in empowerment programs </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F3037E3-DE42-4369-B7C6-1F1D5C9C2856}" type="slidenum">
              <a:rPr lang="en-US" smtClean="0"/>
              <a:pPr/>
              <a:t>9</a:t>
            </a:fld>
            <a:endParaRPr lang="en-US"/>
          </a:p>
        </p:txBody>
      </p:sp>
    </p:spTree>
    <p:extLst>
      <p:ext uri="{BB962C8B-B14F-4D97-AF65-F5344CB8AC3E}">
        <p14:creationId xmlns="" xmlns:p14="http://schemas.microsoft.com/office/powerpoint/2010/main" val="40101581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A5C8383-1F7D-453B-AF98-869926036D10}" type="datetimeFigureOut">
              <a:rPr lang="en-US" smtClean="0"/>
              <a:pPr/>
              <a:t>11/3/2011</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CEA0CE-ECBA-4CB9-97B3-45212124F20E}"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C8383-1F7D-453B-AF98-869926036D10}"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BCEA0CE-ECBA-4CB9-97B3-45212124F20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BCEA0CE-ECBA-4CB9-97B3-45212124F20E}"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A5C8383-1F7D-453B-AF98-869926036D10}"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A5C8383-1F7D-453B-AF98-869926036D10}" type="datetimeFigureOut">
              <a:rPr lang="en-US" smtClean="0"/>
              <a:pPr/>
              <a:t>11/3/2011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BCEA0CE-ECBA-4CB9-97B3-45212124F20E}"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2A5C8383-1F7D-453B-AF98-869926036D10}" type="datetimeFigureOut">
              <a:rPr lang="en-US" smtClean="0"/>
              <a:pPr/>
              <a:t>11/3/2011</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BCEA0CE-ECBA-4CB9-97B3-45212124F20E}"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2A5C8383-1F7D-453B-AF98-869926036D10}" type="datetimeFigureOut">
              <a:rPr lang="en-US" smtClean="0"/>
              <a:pPr/>
              <a:t>11/3/2011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BCEA0CE-ECBA-4CB9-97B3-45212124F20E}"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A5C8383-1F7D-453B-AF98-869926036D10}" type="datetimeFigureOut">
              <a:rPr lang="en-US" smtClean="0"/>
              <a:pPr/>
              <a:t>11/3/2011</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BCEA0CE-ECBA-4CB9-97B3-45212124F20E}"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A5C8383-1F7D-453B-AF98-869926036D10}" type="datetimeFigureOut">
              <a:rPr lang="en-US" smtClean="0"/>
              <a:pPr/>
              <a:t>11/3/2011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BCEA0CE-ECBA-4CB9-97B3-45212124F20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2A5C8383-1F7D-453B-AF98-869926036D10}" type="datetimeFigureOut">
              <a:rPr lang="en-US" smtClean="0"/>
              <a:pPr/>
              <a:t>11/3/2011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BCEA0CE-ECBA-4CB9-97B3-45212124F20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BCEA0CE-ECBA-4CB9-97B3-45212124F20E}"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2A5C8383-1F7D-453B-AF98-869926036D10}" type="datetimeFigureOut">
              <a:rPr lang="en-US" smtClean="0"/>
              <a:pPr/>
              <a:t>11/3/2011</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BCEA0CE-ECBA-4CB9-97B3-45212124F20E}"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2A5C8383-1F7D-453B-AF98-869926036D10}" type="datetimeFigureOut">
              <a:rPr lang="en-US" smtClean="0"/>
              <a:pPr/>
              <a:t>11/3/2011</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2A5C8383-1F7D-453B-AF98-869926036D10}" type="datetimeFigureOut">
              <a:rPr lang="en-US" smtClean="0"/>
              <a:pPr/>
              <a:t>11/3/2011</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BCEA0CE-ECBA-4CB9-97B3-45212124F20E}"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066800" y="4343400"/>
            <a:ext cx="6858000" cy="2057400"/>
          </a:xfrm>
        </p:spPr>
        <p:txBody>
          <a:bodyPr>
            <a:normAutofit/>
          </a:bodyPr>
          <a:lstStyle/>
          <a:p>
            <a:pPr>
              <a:lnSpc>
                <a:spcPct val="120000"/>
              </a:lnSpc>
            </a:pPr>
            <a:r>
              <a:rPr lang="en-US" sz="2000" dirty="0" smtClean="0"/>
              <a:t>Krista Collins</a:t>
            </a:r>
          </a:p>
          <a:p>
            <a:pPr>
              <a:lnSpc>
                <a:spcPct val="120000"/>
              </a:lnSpc>
            </a:pPr>
            <a:r>
              <a:rPr lang="en-US" sz="2000" dirty="0" smtClean="0"/>
              <a:t>Claremont Graduate University</a:t>
            </a:r>
          </a:p>
          <a:p>
            <a:pPr>
              <a:lnSpc>
                <a:spcPct val="120000"/>
              </a:lnSpc>
            </a:pPr>
            <a:r>
              <a:rPr lang="en-US" sz="2000" dirty="0" smtClean="0"/>
              <a:t>November  3, 2011</a:t>
            </a:r>
          </a:p>
        </p:txBody>
      </p:sp>
      <p:sp>
        <p:nvSpPr>
          <p:cNvPr id="2" name="Title 1"/>
          <p:cNvSpPr>
            <a:spLocks noGrp="1"/>
          </p:cNvSpPr>
          <p:nvPr>
            <p:ph type="title"/>
          </p:nvPr>
        </p:nvSpPr>
        <p:spPr/>
        <p:txBody>
          <a:bodyPr/>
          <a:lstStyle/>
          <a:p>
            <a:r>
              <a:rPr lang="en-US" dirty="0" smtClean="0"/>
              <a:t>Is Empowerment Evaluation Empowering?</a:t>
            </a:r>
            <a:endParaRPr lang="en-US" dirty="0"/>
          </a:p>
        </p:txBody>
      </p:sp>
    </p:spTree>
    <p:extLst>
      <p:ext uri="{BB962C8B-B14F-4D97-AF65-F5344CB8AC3E}">
        <p14:creationId xmlns="" xmlns:p14="http://schemas.microsoft.com/office/powerpoint/2010/main" val="31978872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Behavioral Empowerment</a:t>
            </a:r>
            <a:endParaRPr lang="en-US" dirty="0"/>
          </a:p>
        </p:txBody>
      </p:sp>
      <p:sp>
        <p:nvSpPr>
          <p:cNvPr id="3" name="Content Placeholder 2"/>
          <p:cNvSpPr>
            <a:spLocks noGrp="1"/>
          </p:cNvSpPr>
          <p:nvPr>
            <p:ph sz="quarter" idx="1"/>
          </p:nvPr>
        </p:nvSpPr>
        <p:spPr/>
        <p:txBody>
          <a:bodyPr/>
          <a:lstStyle/>
          <a:p>
            <a:pPr lvl="1"/>
            <a:endParaRPr lang="en-US" dirty="0" smtClean="0"/>
          </a:p>
          <a:p>
            <a:endParaRPr lang="en-US" dirty="0" smtClean="0"/>
          </a:p>
        </p:txBody>
      </p:sp>
      <p:graphicFrame>
        <p:nvGraphicFramePr>
          <p:cNvPr id="8" name="Diagram 7"/>
          <p:cNvGraphicFramePr/>
          <p:nvPr>
            <p:extLst>
              <p:ext uri="{D42A27DB-BD31-4B8C-83A1-F6EECF244321}">
                <p14:modId xmlns="" xmlns:p14="http://schemas.microsoft.com/office/powerpoint/2010/main" val="391190436"/>
              </p:ext>
            </p:extLst>
          </p:nvPr>
        </p:nvGraphicFramePr>
        <p:xfrm>
          <a:off x="457200" y="1397000"/>
          <a:ext cx="8305800" cy="4851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Oval 8"/>
          <p:cNvSpPr/>
          <p:nvPr/>
        </p:nvSpPr>
        <p:spPr>
          <a:xfrm>
            <a:off x="4572000" y="1766807"/>
            <a:ext cx="4419600" cy="4191000"/>
          </a:xfrm>
          <a:prstGeom prst="ellipse">
            <a:avLst/>
          </a:prstGeom>
          <a:noFill/>
          <a:ln w="63500" cmpd="sng">
            <a:solidFill>
              <a:schemeClr val="accent6"/>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16301506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Considerations</a:t>
            </a:r>
            <a:endParaRPr lang="en-US" dirty="0"/>
          </a:p>
        </p:txBody>
      </p:sp>
      <p:sp>
        <p:nvSpPr>
          <p:cNvPr id="3" name="Content Placeholder 2"/>
          <p:cNvSpPr>
            <a:spLocks noGrp="1"/>
          </p:cNvSpPr>
          <p:nvPr>
            <p:ph sz="quarter" idx="1"/>
          </p:nvPr>
        </p:nvSpPr>
        <p:spPr/>
        <p:txBody>
          <a:bodyPr/>
          <a:lstStyle/>
          <a:p>
            <a:r>
              <a:rPr lang="en-US" dirty="0" smtClean="0"/>
              <a:t>Long-term outcomes</a:t>
            </a:r>
          </a:p>
          <a:p>
            <a:pPr lvl="1"/>
            <a:r>
              <a:rPr lang="en-US" dirty="0" smtClean="0"/>
              <a:t>Changes in Attitudes</a:t>
            </a:r>
          </a:p>
          <a:p>
            <a:pPr lvl="1"/>
            <a:r>
              <a:rPr lang="en-US" dirty="0" smtClean="0"/>
              <a:t>Changes in Behavior</a:t>
            </a:r>
          </a:p>
          <a:p>
            <a:r>
              <a:rPr lang="en-US" dirty="0" smtClean="0"/>
              <a:t>Self-Selection</a:t>
            </a:r>
          </a:p>
          <a:p>
            <a:pPr lvl="1"/>
            <a:r>
              <a:rPr lang="en-US" dirty="0" smtClean="0"/>
              <a:t>Pre-Post Change</a:t>
            </a:r>
          </a:p>
          <a:p>
            <a:r>
              <a:rPr lang="en-US" dirty="0" smtClean="0"/>
              <a:t>Context Sensitivity</a:t>
            </a:r>
          </a:p>
          <a:p>
            <a:pPr lvl="1"/>
            <a:r>
              <a:rPr lang="en-US" dirty="0"/>
              <a:t>Disadvantaged </a:t>
            </a:r>
            <a:r>
              <a:rPr lang="en-US" dirty="0" smtClean="0"/>
              <a:t>Communities</a:t>
            </a:r>
          </a:p>
          <a:p>
            <a:pPr lvl="1"/>
            <a:r>
              <a:rPr lang="en-US" dirty="0" smtClean="0"/>
              <a:t>Developmental Trajectory</a:t>
            </a:r>
          </a:p>
        </p:txBody>
      </p:sp>
    </p:spTree>
    <p:extLst>
      <p:ext uri="{BB962C8B-B14F-4D97-AF65-F5344CB8AC3E}">
        <p14:creationId xmlns="" xmlns:p14="http://schemas.microsoft.com/office/powerpoint/2010/main" val="149651764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a:xfrm>
            <a:off x="381000" y="2971800"/>
            <a:ext cx="8534400" cy="2590800"/>
          </a:xfrm>
        </p:spPr>
        <p:txBody>
          <a:bodyPr>
            <a:normAutofit fontScale="90000"/>
          </a:bodyPr>
          <a:lstStyle/>
          <a:p>
            <a:r>
              <a:rPr lang="en-US" dirty="0" smtClean="0">
                <a:solidFill>
                  <a:schemeClr val="bg1"/>
                </a:solidFill>
              </a:rPr>
              <a:t>Thank you!  Questions</a:t>
            </a:r>
            <a:r>
              <a:rPr lang="en-US" dirty="0" smtClean="0">
                <a:solidFill>
                  <a:schemeClr val="bg1"/>
                </a:solidFill>
              </a:rPr>
              <a:t>?</a:t>
            </a:r>
            <a:br>
              <a:rPr lang="en-US" dirty="0" smtClean="0">
                <a:solidFill>
                  <a:schemeClr val="bg1"/>
                </a:solidFill>
              </a:rPr>
            </a:b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r>
              <a:rPr lang="en-US" sz="2700" dirty="0" smtClean="0">
                <a:solidFill>
                  <a:schemeClr val="bg1"/>
                </a:solidFill>
              </a:rPr>
              <a:t>Contact Information:</a:t>
            </a:r>
            <a:br>
              <a:rPr lang="en-US" sz="2700" dirty="0" smtClean="0">
                <a:solidFill>
                  <a:schemeClr val="bg1"/>
                </a:solidFill>
              </a:rPr>
            </a:br>
            <a:r>
              <a:rPr lang="en-US" sz="2700" dirty="0" smtClean="0">
                <a:solidFill>
                  <a:schemeClr val="bg1"/>
                </a:solidFill>
              </a:rPr>
              <a:t>Krista Collins</a:t>
            </a:r>
            <a:br>
              <a:rPr lang="en-US" sz="2700" dirty="0" smtClean="0">
                <a:solidFill>
                  <a:schemeClr val="bg1"/>
                </a:solidFill>
              </a:rPr>
            </a:br>
            <a:r>
              <a:rPr lang="en-US" sz="2700" dirty="0" smtClean="0">
                <a:solidFill>
                  <a:schemeClr val="bg1"/>
                </a:solidFill>
              </a:rPr>
              <a:t>(Krista.Collins@cgu.edu)</a:t>
            </a:r>
            <a:r>
              <a:rPr lang="en-US" dirty="0" smtClean="0">
                <a:solidFill>
                  <a:schemeClr val="bg1"/>
                </a:solidFill>
              </a:rPr>
              <a:t/>
            </a:r>
            <a:br>
              <a:rPr lang="en-US" dirty="0" smtClean="0">
                <a:solidFill>
                  <a:schemeClr val="bg1"/>
                </a:solidFill>
              </a:rPr>
            </a:br>
            <a:endParaRPr lang="en-US" dirty="0">
              <a:solidFill>
                <a:schemeClr val="bg1"/>
              </a:solidFill>
            </a:endParaRPr>
          </a:p>
        </p:txBody>
      </p:sp>
    </p:spTree>
    <p:extLst>
      <p:ext uri="{BB962C8B-B14F-4D97-AF65-F5344CB8AC3E}">
        <p14:creationId xmlns="" xmlns:p14="http://schemas.microsoft.com/office/powerpoint/2010/main" val="2917083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endParaRPr lang="en-US" dirty="0"/>
          </a:p>
        </p:txBody>
      </p:sp>
      <p:sp>
        <p:nvSpPr>
          <p:cNvPr id="2" name="Content Placeholder 1"/>
          <p:cNvSpPr>
            <a:spLocks noGrp="1"/>
          </p:cNvSpPr>
          <p:nvPr>
            <p:ph sz="quarter" idx="1"/>
          </p:nvPr>
        </p:nvSpPr>
        <p:spPr/>
        <p:txBody>
          <a:bodyPr>
            <a:normAutofit/>
          </a:bodyPr>
          <a:lstStyle/>
          <a:p>
            <a:pPr marL="514350" indent="-514350">
              <a:buFont typeface="+mj-lt"/>
              <a:buAutoNum type="arabicPeriod"/>
            </a:pPr>
            <a:r>
              <a:rPr lang="en-US" dirty="0" smtClean="0"/>
              <a:t>Definitions of Participatory v. Empowerment Evaluation</a:t>
            </a:r>
          </a:p>
          <a:p>
            <a:pPr marL="514350" indent="-514350">
              <a:lnSpc>
                <a:spcPct val="200000"/>
              </a:lnSpc>
              <a:buFont typeface="+mj-lt"/>
              <a:buAutoNum type="arabicPeriod"/>
            </a:pPr>
            <a:r>
              <a:rPr lang="en-US" dirty="0" smtClean="0"/>
              <a:t>Current Empowerment Practice and Guidelines</a:t>
            </a:r>
          </a:p>
          <a:p>
            <a:pPr marL="514350" indent="-514350">
              <a:lnSpc>
                <a:spcPct val="200000"/>
              </a:lnSpc>
              <a:buFont typeface="+mj-lt"/>
              <a:buAutoNum type="arabicPeriod"/>
            </a:pPr>
            <a:r>
              <a:rPr lang="en-US" dirty="0" smtClean="0"/>
              <a:t>Psychological research on Empowerment Theory</a:t>
            </a:r>
            <a:endParaRPr lang="en-US" dirty="0"/>
          </a:p>
          <a:p>
            <a:pPr marL="514350" indent="-514350">
              <a:lnSpc>
                <a:spcPct val="200000"/>
              </a:lnSpc>
              <a:buFont typeface="+mj-lt"/>
              <a:buAutoNum type="arabicPeriod"/>
            </a:pPr>
            <a:r>
              <a:rPr lang="en-US" dirty="0" smtClean="0"/>
              <a:t>Measurement Considerations</a:t>
            </a:r>
          </a:p>
        </p:txBody>
      </p:sp>
    </p:spTree>
    <p:extLst>
      <p:ext uri="{BB962C8B-B14F-4D97-AF65-F5344CB8AC3E}">
        <p14:creationId xmlns="" xmlns:p14="http://schemas.microsoft.com/office/powerpoint/2010/main" val="33695453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sz="quarter" idx="1"/>
          </p:nvPr>
        </p:nvSpPr>
        <p:spPr/>
        <p:txBody>
          <a:bodyPr/>
          <a:lstStyle/>
          <a:p>
            <a:r>
              <a:rPr lang="en-US" sz="2400" b="1" dirty="0" smtClean="0"/>
              <a:t>Participatory Evaluation</a:t>
            </a:r>
            <a:r>
              <a:rPr lang="en-US" sz="2400" dirty="0" smtClean="0"/>
              <a:t>: the evaluation is conducted through a partnership between the evaluator and program decision-makers (Cousins &amp; Earl, 1995).</a:t>
            </a:r>
          </a:p>
          <a:p>
            <a:pPr marL="0" indent="0">
              <a:buNone/>
            </a:pPr>
            <a:endParaRPr lang="en-US" sz="2400" dirty="0" smtClean="0"/>
          </a:p>
          <a:p>
            <a:pPr marL="0" indent="0">
              <a:buNone/>
            </a:pPr>
            <a:endParaRPr lang="en-US" sz="2400" dirty="0" smtClean="0"/>
          </a:p>
          <a:p>
            <a:r>
              <a:rPr lang="en-US" sz="2400" b="1" dirty="0" smtClean="0"/>
              <a:t>Empowerment Evaluation</a:t>
            </a:r>
            <a:r>
              <a:rPr lang="en-US" sz="2400" dirty="0" smtClean="0"/>
              <a:t>: </a:t>
            </a:r>
            <a:r>
              <a:rPr lang="en-US" sz="2400" dirty="0"/>
              <a:t>the use of evaluation concepts, techniques and findings to foster improvement and </a:t>
            </a:r>
            <a:r>
              <a:rPr lang="en-US" sz="2400" dirty="0" smtClean="0"/>
              <a:t>self-determination (</a:t>
            </a:r>
            <a:r>
              <a:rPr lang="en-US" sz="2400" dirty="0" err="1" smtClean="0"/>
              <a:t>Fetterman</a:t>
            </a:r>
            <a:r>
              <a:rPr lang="en-US" sz="2400" dirty="0" smtClean="0"/>
              <a:t>, 2001)</a:t>
            </a:r>
            <a:endParaRPr lang="en-US" sz="2400" dirty="0"/>
          </a:p>
          <a:p>
            <a:endParaRPr lang="en-US" dirty="0"/>
          </a:p>
        </p:txBody>
      </p:sp>
    </p:spTree>
    <p:extLst>
      <p:ext uri="{BB962C8B-B14F-4D97-AF65-F5344CB8AC3E}">
        <p14:creationId xmlns="" xmlns:p14="http://schemas.microsoft.com/office/powerpoint/2010/main" val="449918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04800" y="152400"/>
            <a:ext cx="8534400" cy="758952"/>
          </a:xfrm>
        </p:spPr>
        <p:txBody>
          <a:bodyPr>
            <a:normAutofit fontScale="90000"/>
          </a:bodyPr>
          <a:lstStyle/>
          <a:p>
            <a:r>
              <a:rPr lang="en-US" dirty="0" smtClean="0"/>
              <a:t>Evaluation </a:t>
            </a:r>
            <a:r>
              <a:rPr lang="en-US" dirty="0" smtClean="0"/>
              <a:t>Processes</a:t>
            </a:r>
            <a:br>
              <a:rPr lang="en-US" dirty="0" smtClean="0"/>
            </a:br>
            <a:r>
              <a:rPr lang="en-US" sz="1800" dirty="0" smtClean="0"/>
              <a:t>(Cousins &amp; Whitmore, 1998; </a:t>
            </a:r>
            <a:r>
              <a:rPr lang="en-US" sz="1800" dirty="0" err="1" smtClean="0"/>
              <a:t>Wandersman</a:t>
            </a:r>
            <a:r>
              <a:rPr lang="en-US" sz="1800" dirty="0" smtClean="0"/>
              <a:t> et al, 2005)</a:t>
            </a:r>
            <a:endParaRPr lang="en-US" dirty="0"/>
          </a:p>
        </p:txBody>
      </p:sp>
      <p:sp>
        <p:nvSpPr>
          <p:cNvPr id="2" name="Content Placeholder 1"/>
          <p:cNvSpPr>
            <a:spLocks noGrp="1"/>
          </p:cNvSpPr>
          <p:nvPr>
            <p:ph sz="quarter" idx="4294967295"/>
          </p:nvPr>
        </p:nvSpPr>
        <p:spPr>
          <a:xfrm>
            <a:off x="0" y="1447800"/>
            <a:ext cx="8504238" cy="4876800"/>
          </a:xfrm>
        </p:spPr>
        <p:txBody>
          <a:bodyPr>
            <a:normAutofit/>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endParaRPr lang="en-US" dirty="0" smtClean="0"/>
          </a:p>
          <a:p>
            <a:endParaRPr lang="en-US" dirty="0"/>
          </a:p>
          <a:p>
            <a:endParaRPr lang="en-US" dirty="0" smtClean="0"/>
          </a:p>
          <a:p>
            <a:pPr marL="0" indent="0">
              <a:buNone/>
            </a:pPr>
            <a:endParaRPr lang="en-US" sz="1800" dirty="0" smtClean="0"/>
          </a:p>
          <a:p>
            <a:pPr marL="0" indent="0">
              <a:buNone/>
            </a:pPr>
            <a:endParaRPr lang="en-US" sz="1800" dirty="0"/>
          </a:p>
          <a:p>
            <a:pPr marL="0" indent="0">
              <a:buNone/>
            </a:pPr>
            <a:endParaRPr lang="en-US" sz="1800" dirty="0" smtClean="0"/>
          </a:p>
          <a:p>
            <a:pPr marL="0" indent="0">
              <a:buNone/>
            </a:pPr>
            <a:endParaRPr lang="en-US" sz="1800"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a:p>
        </p:txBody>
      </p:sp>
      <p:graphicFrame>
        <p:nvGraphicFramePr>
          <p:cNvPr id="4" name="Table 3"/>
          <p:cNvGraphicFramePr>
            <a:graphicFrameLocks noGrp="1"/>
          </p:cNvGraphicFramePr>
          <p:nvPr>
            <p:extLst>
              <p:ext uri="{D42A27DB-BD31-4B8C-83A1-F6EECF244321}">
                <p14:modId xmlns="" xmlns:p14="http://schemas.microsoft.com/office/powerpoint/2010/main" val="3480926526"/>
              </p:ext>
            </p:extLst>
          </p:nvPr>
        </p:nvGraphicFramePr>
        <p:xfrm>
          <a:off x="228601" y="914400"/>
          <a:ext cx="8686799" cy="5459730"/>
        </p:xfrm>
        <a:graphic>
          <a:graphicData uri="http://schemas.openxmlformats.org/drawingml/2006/table">
            <a:tbl>
              <a:tblPr firstRow="1" bandRow="1">
                <a:tableStyleId>{5C22544A-7EE6-4342-B048-85BDC9FD1C3A}</a:tableStyleId>
              </a:tblPr>
              <a:tblGrid>
                <a:gridCol w="2819399"/>
                <a:gridCol w="2666999"/>
                <a:gridCol w="3200401"/>
              </a:tblGrid>
              <a:tr h="350520">
                <a:tc>
                  <a:txBody>
                    <a:bodyPr/>
                    <a:lstStyle/>
                    <a:p>
                      <a:endParaRPr lang="en-US" dirty="0"/>
                    </a:p>
                  </a:txBody>
                  <a:tcPr/>
                </a:tc>
                <a:tc>
                  <a:txBody>
                    <a:bodyPr/>
                    <a:lstStyle/>
                    <a:p>
                      <a:r>
                        <a:rPr lang="en-US" dirty="0" smtClean="0"/>
                        <a:t>Participatory</a:t>
                      </a:r>
                      <a:endParaRPr lang="en-US" dirty="0"/>
                    </a:p>
                  </a:txBody>
                  <a:tcPr/>
                </a:tc>
                <a:tc>
                  <a:txBody>
                    <a:bodyPr/>
                    <a:lstStyle/>
                    <a:p>
                      <a:r>
                        <a:rPr lang="en-US" dirty="0" smtClean="0"/>
                        <a:t>Empowerment</a:t>
                      </a:r>
                      <a:endParaRPr lang="en-US" dirty="0"/>
                    </a:p>
                  </a:txBody>
                  <a:tcPr/>
                </a:tc>
              </a:tr>
              <a:tr h="525780">
                <a:tc>
                  <a:txBody>
                    <a:bodyPr/>
                    <a:lstStyle/>
                    <a:p>
                      <a:r>
                        <a:rPr lang="en-US" sz="1800" b="1" dirty="0" smtClean="0"/>
                        <a:t>Control of  Process</a:t>
                      </a:r>
                      <a:endParaRPr lang="en-US" sz="1800" b="1" dirty="0"/>
                    </a:p>
                  </a:txBody>
                  <a:tcPr anchor="ctr"/>
                </a:tc>
                <a:tc>
                  <a:txBody>
                    <a:bodyPr/>
                    <a:lstStyle/>
                    <a:p>
                      <a:pPr marL="0" marR="0">
                        <a:lnSpc>
                          <a:spcPct val="100000"/>
                        </a:lnSpc>
                        <a:spcBef>
                          <a:spcPts val="0"/>
                        </a:spcBef>
                        <a:spcAft>
                          <a:spcPts val="0"/>
                        </a:spcAft>
                      </a:pPr>
                      <a:r>
                        <a:rPr lang="en-US" sz="1800" kern="1200" dirty="0">
                          <a:solidFill>
                            <a:srgbClr val="000000"/>
                          </a:solidFill>
                          <a:effectLst/>
                          <a:latin typeface="+mn-lt"/>
                          <a:ea typeface="Times New Roman"/>
                        </a:rPr>
                        <a:t>Evaluator leads with stakeholder input</a:t>
                      </a:r>
                      <a:endParaRPr lang="en-US" sz="1800" dirty="0">
                        <a:effectLst/>
                        <a:latin typeface="+mn-lt"/>
                        <a:ea typeface="Times New Roman"/>
                      </a:endParaRPr>
                    </a:p>
                  </a:txBody>
                  <a:tcPr marL="68580" marR="68580" marT="0" marB="0" anchor="ctr"/>
                </a:tc>
                <a:tc>
                  <a:txBody>
                    <a:bodyPr/>
                    <a:lstStyle/>
                    <a:p>
                      <a:pPr marL="0" marR="0">
                        <a:lnSpc>
                          <a:spcPct val="100000"/>
                        </a:lnSpc>
                        <a:spcBef>
                          <a:spcPts val="0"/>
                        </a:spcBef>
                        <a:spcAft>
                          <a:spcPts val="0"/>
                        </a:spcAft>
                      </a:pPr>
                      <a:r>
                        <a:rPr lang="en-US" sz="1800" kern="1200" dirty="0">
                          <a:solidFill>
                            <a:srgbClr val="000000"/>
                          </a:solidFill>
                          <a:effectLst/>
                          <a:latin typeface="+mn-lt"/>
                          <a:ea typeface="Times New Roman"/>
                        </a:rPr>
                        <a:t>Stakeholder leads with evaluator input</a:t>
                      </a:r>
                      <a:endParaRPr lang="en-US" sz="1800" dirty="0">
                        <a:effectLst/>
                        <a:latin typeface="+mn-lt"/>
                        <a:ea typeface="Times New Roman"/>
                      </a:endParaRPr>
                    </a:p>
                  </a:txBody>
                  <a:tcPr marL="68580" marR="68580" marT="0" marB="0" anchor="ctr"/>
                </a:tc>
              </a:tr>
              <a:tr h="613410">
                <a:tc>
                  <a:txBody>
                    <a:bodyPr/>
                    <a:lstStyle/>
                    <a:p>
                      <a:r>
                        <a:rPr lang="en-US" sz="1800" b="1" dirty="0" smtClean="0"/>
                        <a:t>Diversity</a:t>
                      </a:r>
                      <a:r>
                        <a:rPr lang="en-US" sz="1800" b="1" baseline="0" dirty="0" smtClean="0"/>
                        <a:t> of Participants</a:t>
                      </a:r>
                      <a:endParaRPr lang="en-US" sz="1800" b="1" dirty="0"/>
                    </a:p>
                  </a:txBody>
                  <a:tcPr anchor="ctr"/>
                </a:tc>
                <a:tc>
                  <a:txBody>
                    <a:bodyPr/>
                    <a:lstStyle/>
                    <a:p>
                      <a:pPr marL="0" marR="0">
                        <a:lnSpc>
                          <a:spcPct val="100000"/>
                        </a:lnSpc>
                        <a:spcBef>
                          <a:spcPts val="0"/>
                        </a:spcBef>
                        <a:spcAft>
                          <a:spcPts val="0"/>
                        </a:spcAft>
                      </a:pPr>
                      <a:r>
                        <a:rPr lang="en-US" sz="1800" kern="1200" dirty="0">
                          <a:solidFill>
                            <a:srgbClr val="000000"/>
                          </a:solidFill>
                          <a:effectLst/>
                          <a:latin typeface="+mn-lt"/>
                          <a:ea typeface="Times New Roman"/>
                        </a:rPr>
                        <a:t>Program Staff</a:t>
                      </a:r>
                      <a:endParaRPr lang="en-US" sz="1800" dirty="0">
                        <a:effectLst/>
                        <a:latin typeface="+mn-lt"/>
                        <a:ea typeface="Times New Roman"/>
                      </a:endParaRPr>
                    </a:p>
                  </a:txBody>
                  <a:tcPr marL="68580" marR="68580" marT="0" marB="0" anchor="ctr"/>
                </a:tc>
                <a:tc>
                  <a:txBody>
                    <a:bodyPr/>
                    <a:lstStyle/>
                    <a:p>
                      <a:pPr marL="0" marR="0">
                        <a:lnSpc>
                          <a:spcPct val="100000"/>
                        </a:lnSpc>
                        <a:spcBef>
                          <a:spcPts val="0"/>
                        </a:spcBef>
                        <a:spcAft>
                          <a:spcPts val="0"/>
                        </a:spcAft>
                      </a:pPr>
                      <a:r>
                        <a:rPr lang="en-US" sz="1800" kern="1200" dirty="0">
                          <a:solidFill>
                            <a:srgbClr val="000000"/>
                          </a:solidFill>
                          <a:effectLst/>
                          <a:latin typeface="+mn-lt"/>
                          <a:ea typeface="Times New Roman"/>
                        </a:rPr>
                        <a:t>Program staff and </a:t>
                      </a:r>
                      <a:r>
                        <a:rPr lang="en-US" sz="1800" kern="1200" dirty="0" smtClean="0">
                          <a:solidFill>
                            <a:srgbClr val="000000"/>
                          </a:solidFill>
                          <a:effectLst/>
                          <a:latin typeface="+mn-lt"/>
                          <a:ea typeface="Times New Roman"/>
                        </a:rPr>
                        <a:t>beneficiaries</a:t>
                      </a:r>
                      <a:endParaRPr lang="en-US" sz="1800" dirty="0">
                        <a:effectLst/>
                        <a:latin typeface="+mn-lt"/>
                        <a:ea typeface="Times New Roman"/>
                      </a:endParaRPr>
                    </a:p>
                  </a:txBody>
                  <a:tcPr marL="68580" marR="68580" marT="0" marB="0" anchor="ctr"/>
                </a:tc>
              </a:tr>
              <a:tr h="613410">
                <a:tc>
                  <a:txBody>
                    <a:bodyPr/>
                    <a:lstStyle/>
                    <a:p>
                      <a:r>
                        <a:rPr lang="en-US" sz="1800" b="1" dirty="0" smtClean="0"/>
                        <a:t>Extent</a:t>
                      </a:r>
                      <a:r>
                        <a:rPr lang="en-US" sz="1800" b="1" baseline="0" dirty="0" smtClean="0"/>
                        <a:t> of Involvement</a:t>
                      </a:r>
                      <a:endParaRPr lang="en-US" sz="1800" b="1" dirty="0"/>
                    </a:p>
                  </a:txBody>
                  <a:tcPr anchor="ctr"/>
                </a:tc>
                <a:tc>
                  <a:txBody>
                    <a:bodyPr/>
                    <a:lstStyle/>
                    <a:p>
                      <a:pPr marL="0" marR="0">
                        <a:lnSpc>
                          <a:spcPct val="100000"/>
                        </a:lnSpc>
                        <a:spcBef>
                          <a:spcPts val="0"/>
                        </a:spcBef>
                        <a:spcAft>
                          <a:spcPts val="0"/>
                        </a:spcAft>
                      </a:pPr>
                      <a:r>
                        <a:rPr lang="en-US" sz="1800" kern="1200" dirty="0">
                          <a:solidFill>
                            <a:srgbClr val="000000"/>
                          </a:solidFill>
                          <a:effectLst/>
                          <a:latin typeface="+mn-lt"/>
                          <a:ea typeface="Times New Roman"/>
                        </a:rPr>
                        <a:t>Participation in all phases</a:t>
                      </a:r>
                      <a:endParaRPr lang="en-US" sz="1800" dirty="0">
                        <a:effectLst/>
                        <a:latin typeface="+mn-lt"/>
                        <a:ea typeface="Times New Roman"/>
                      </a:endParaRPr>
                    </a:p>
                  </a:txBody>
                  <a:tcPr marL="68580" marR="68580" marT="0" marB="0" anchor="ctr"/>
                </a:tc>
                <a:tc>
                  <a:txBody>
                    <a:bodyPr/>
                    <a:lstStyle/>
                    <a:p>
                      <a:pPr marL="0" marR="0">
                        <a:lnSpc>
                          <a:spcPct val="100000"/>
                        </a:lnSpc>
                        <a:spcBef>
                          <a:spcPts val="0"/>
                        </a:spcBef>
                        <a:spcAft>
                          <a:spcPts val="0"/>
                        </a:spcAft>
                      </a:pPr>
                      <a:r>
                        <a:rPr lang="en-US" sz="1800" kern="1200" dirty="0">
                          <a:solidFill>
                            <a:srgbClr val="000000"/>
                          </a:solidFill>
                          <a:effectLst/>
                          <a:latin typeface="+mn-lt"/>
                          <a:ea typeface="Times New Roman"/>
                        </a:rPr>
                        <a:t>Participation in all phases</a:t>
                      </a:r>
                      <a:endParaRPr lang="en-US" sz="1800" dirty="0">
                        <a:effectLst/>
                        <a:latin typeface="+mn-lt"/>
                        <a:ea typeface="Times New Roman"/>
                      </a:endParaRPr>
                    </a:p>
                  </a:txBody>
                  <a:tcPr marL="68580" marR="68580" marT="0" marB="0" anchor="ctr"/>
                </a:tc>
              </a:tr>
              <a:tr h="3154680">
                <a:tc>
                  <a:txBody>
                    <a:bodyPr/>
                    <a:lstStyle/>
                    <a:p>
                      <a:r>
                        <a:rPr lang="en-US" sz="1800" b="1" dirty="0" smtClean="0"/>
                        <a:t>Primary</a:t>
                      </a:r>
                      <a:r>
                        <a:rPr lang="en-US" sz="1800" b="1" baseline="0" dirty="0" smtClean="0"/>
                        <a:t> Goal</a:t>
                      </a:r>
                      <a:endParaRPr lang="en-US" sz="1800" b="1" dirty="0"/>
                    </a:p>
                  </a:txBody>
                  <a:tcPr anchor="ctr"/>
                </a:tc>
                <a:tc>
                  <a:txBody>
                    <a:bodyPr/>
                    <a:lstStyle/>
                    <a:p>
                      <a:pPr marL="0" marR="0">
                        <a:lnSpc>
                          <a:spcPct val="100000"/>
                        </a:lnSpc>
                        <a:spcBef>
                          <a:spcPts val="0"/>
                        </a:spcBef>
                        <a:spcAft>
                          <a:spcPts val="0"/>
                        </a:spcAft>
                      </a:pPr>
                      <a:r>
                        <a:rPr lang="en-US" sz="1800" i="1" kern="1200" dirty="0">
                          <a:solidFill>
                            <a:srgbClr val="000000"/>
                          </a:solidFill>
                          <a:effectLst/>
                          <a:latin typeface="+mn-lt"/>
                          <a:ea typeface="Times New Roman"/>
                        </a:rPr>
                        <a:t>Practical</a:t>
                      </a:r>
                      <a:endParaRPr lang="en-US" sz="1800" dirty="0">
                        <a:effectLst/>
                        <a:latin typeface="+mn-lt"/>
                        <a:ea typeface="Times New Roman"/>
                      </a:endParaRPr>
                    </a:p>
                    <a:p>
                      <a:pPr marL="342900" marR="0" lvl="0" indent="-342900">
                        <a:lnSpc>
                          <a:spcPct val="100000"/>
                        </a:lnSpc>
                        <a:spcBef>
                          <a:spcPts val="0"/>
                        </a:spcBef>
                        <a:spcAft>
                          <a:spcPts val="0"/>
                        </a:spcAft>
                        <a:buFont typeface="Arial"/>
                        <a:buChar char="•"/>
                        <a:tabLst>
                          <a:tab pos="-54610" algn="l"/>
                        </a:tabLst>
                      </a:pPr>
                      <a:r>
                        <a:rPr lang="en-US" sz="1800" kern="1200" dirty="0">
                          <a:solidFill>
                            <a:srgbClr val="000000"/>
                          </a:solidFill>
                          <a:effectLst/>
                          <a:latin typeface="+mn-lt"/>
                          <a:ea typeface="Calibri"/>
                          <a:cs typeface="Times New Roman"/>
                        </a:rPr>
                        <a:t>Decision Making</a:t>
                      </a:r>
                      <a:endParaRPr lang="en-US" sz="1800" dirty="0">
                        <a:effectLst/>
                        <a:latin typeface="+mn-lt"/>
                        <a:ea typeface="Calibri"/>
                        <a:cs typeface="Times New Roman"/>
                      </a:endParaRPr>
                    </a:p>
                    <a:p>
                      <a:pPr marL="342900" marR="0" lvl="0" indent="-342900">
                        <a:lnSpc>
                          <a:spcPct val="100000"/>
                        </a:lnSpc>
                        <a:spcBef>
                          <a:spcPts val="0"/>
                        </a:spcBef>
                        <a:spcAft>
                          <a:spcPts val="0"/>
                        </a:spcAft>
                        <a:buFont typeface="Arial"/>
                        <a:buChar char="•"/>
                        <a:tabLst>
                          <a:tab pos="-54610" algn="l"/>
                        </a:tabLst>
                      </a:pPr>
                      <a:r>
                        <a:rPr lang="en-US" sz="1800" kern="1200" dirty="0">
                          <a:solidFill>
                            <a:srgbClr val="000000"/>
                          </a:solidFill>
                          <a:effectLst/>
                          <a:latin typeface="+mn-lt"/>
                          <a:ea typeface="Calibri"/>
                          <a:cs typeface="Times New Roman"/>
                        </a:rPr>
                        <a:t>Problem Solving</a:t>
                      </a:r>
                      <a:endParaRPr lang="en-US" sz="1800" dirty="0">
                        <a:effectLst/>
                        <a:latin typeface="+mn-lt"/>
                        <a:ea typeface="Calibri"/>
                        <a:cs typeface="Times New Roman"/>
                      </a:endParaRPr>
                    </a:p>
                    <a:p>
                      <a:pPr marL="342900" marR="0" lvl="0" indent="-342900">
                        <a:lnSpc>
                          <a:spcPct val="100000"/>
                        </a:lnSpc>
                        <a:spcBef>
                          <a:spcPts val="0"/>
                        </a:spcBef>
                        <a:spcAft>
                          <a:spcPts val="0"/>
                        </a:spcAft>
                        <a:buFont typeface="Arial"/>
                        <a:buChar char="•"/>
                        <a:tabLst>
                          <a:tab pos="-54610" algn="l"/>
                        </a:tabLst>
                      </a:pPr>
                      <a:r>
                        <a:rPr lang="en-US" sz="1800" kern="1200" dirty="0">
                          <a:solidFill>
                            <a:srgbClr val="000000"/>
                          </a:solidFill>
                          <a:effectLst/>
                          <a:latin typeface="+mn-lt"/>
                          <a:ea typeface="Calibri"/>
                          <a:cs typeface="Times New Roman"/>
                        </a:rPr>
                        <a:t>Evaluation Utilization</a:t>
                      </a:r>
                      <a:endParaRPr lang="en-US" sz="1800" dirty="0">
                        <a:effectLst/>
                        <a:latin typeface="+mn-lt"/>
                        <a:ea typeface="Calibri"/>
                        <a:cs typeface="Times New Roman"/>
                      </a:endParaRPr>
                    </a:p>
                    <a:p>
                      <a:pPr marL="342900" marR="0" lvl="0" indent="-342900">
                        <a:lnSpc>
                          <a:spcPct val="100000"/>
                        </a:lnSpc>
                        <a:spcBef>
                          <a:spcPts val="0"/>
                        </a:spcBef>
                        <a:spcAft>
                          <a:spcPts val="0"/>
                        </a:spcAft>
                        <a:buFont typeface="Arial"/>
                        <a:buChar char="•"/>
                        <a:tabLst>
                          <a:tab pos="-54610" algn="l"/>
                        </a:tabLst>
                      </a:pPr>
                      <a:r>
                        <a:rPr lang="en-US" sz="1800" kern="1200" dirty="0">
                          <a:solidFill>
                            <a:srgbClr val="000000"/>
                          </a:solidFill>
                          <a:effectLst/>
                          <a:latin typeface="+mn-lt"/>
                          <a:ea typeface="Calibri"/>
                          <a:cs typeface="Times New Roman"/>
                        </a:rPr>
                        <a:t>Capacity Building</a:t>
                      </a:r>
                      <a:endParaRPr lang="en-US" sz="1800" dirty="0">
                        <a:effectLst/>
                        <a:latin typeface="+mn-lt"/>
                        <a:ea typeface="Calibri"/>
                        <a:cs typeface="Times New Roman"/>
                      </a:endParaRPr>
                    </a:p>
                    <a:p>
                      <a:pPr marL="342900" marR="0" lvl="0" indent="-342900">
                        <a:lnSpc>
                          <a:spcPct val="100000"/>
                        </a:lnSpc>
                        <a:spcBef>
                          <a:spcPts val="0"/>
                        </a:spcBef>
                        <a:spcAft>
                          <a:spcPts val="0"/>
                        </a:spcAft>
                        <a:buFont typeface="Arial"/>
                        <a:buChar char="•"/>
                        <a:tabLst>
                          <a:tab pos="-54610" algn="l"/>
                        </a:tabLst>
                      </a:pPr>
                      <a:r>
                        <a:rPr lang="en-US" sz="1800" kern="1200" dirty="0">
                          <a:solidFill>
                            <a:srgbClr val="000000"/>
                          </a:solidFill>
                          <a:effectLst/>
                          <a:latin typeface="+mn-lt"/>
                          <a:ea typeface="Calibri"/>
                          <a:cs typeface="Times New Roman"/>
                        </a:rPr>
                        <a:t>Ownership</a:t>
                      </a:r>
                      <a:endParaRPr lang="en-US" sz="1800" dirty="0">
                        <a:effectLst/>
                        <a:latin typeface="+mn-lt"/>
                        <a:ea typeface="Calibri"/>
                        <a:cs typeface="Times New Roman"/>
                      </a:endParaRPr>
                    </a:p>
                  </a:txBody>
                  <a:tcPr marL="68580" marR="68580" marT="0" marB="0"/>
                </a:tc>
                <a:tc>
                  <a:txBody>
                    <a:bodyPr/>
                    <a:lstStyle/>
                    <a:p>
                      <a:pPr marL="0" marR="0" lvl="0" indent="0">
                        <a:lnSpc>
                          <a:spcPct val="100000"/>
                        </a:lnSpc>
                        <a:spcBef>
                          <a:spcPts val="0"/>
                        </a:spcBef>
                        <a:spcAft>
                          <a:spcPts val="0"/>
                        </a:spcAft>
                        <a:buFont typeface="Arial"/>
                        <a:buNone/>
                        <a:tabLst>
                          <a:tab pos="-54610" algn="l"/>
                        </a:tabLst>
                      </a:pPr>
                      <a:r>
                        <a:rPr lang="en-US" sz="1800" i="1" dirty="0" smtClean="0">
                          <a:effectLst/>
                          <a:latin typeface="+mn-lt"/>
                          <a:ea typeface="Calibri"/>
                          <a:cs typeface="Times New Roman"/>
                        </a:rPr>
                        <a:t>Practical</a:t>
                      </a:r>
                    </a:p>
                    <a:p>
                      <a:pPr marL="342900" marR="0" lvl="0" indent="-342900">
                        <a:lnSpc>
                          <a:spcPct val="100000"/>
                        </a:lnSpc>
                        <a:spcBef>
                          <a:spcPts val="0"/>
                        </a:spcBef>
                        <a:spcAft>
                          <a:spcPts val="0"/>
                        </a:spcAft>
                        <a:buFont typeface="Arial"/>
                        <a:buChar char="•"/>
                        <a:tabLst>
                          <a:tab pos="-54610" algn="l"/>
                        </a:tabLst>
                      </a:pPr>
                      <a:r>
                        <a:rPr lang="en-US" sz="1800" dirty="0" smtClean="0">
                          <a:effectLst/>
                          <a:latin typeface="+mn-lt"/>
                          <a:ea typeface="Calibri"/>
                          <a:cs typeface="Times New Roman"/>
                        </a:rPr>
                        <a:t>Capacity </a:t>
                      </a:r>
                      <a:r>
                        <a:rPr lang="en-US" sz="1800" dirty="0">
                          <a:effectLst/>
                          <a:latin typeface="+mn-lt"/>
                          <a:ea typeface="Calibri"/>
                          <a:cs typeface="Times New Roman"/>
                        </a:rPr>
                        <a:t>Building</a:t>
                      </a: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Organizational Knowledge</a:t>
                      </a:r>
                    </a:p>
                    <a:p>
                      <a:pPr marL="342900" marR="0" lvl="0" indent="-342900">
                        <a:lnSpc>
                          <a:spcPct val="100000"/>
                        </a:lnSpc>
                        <a:spcBef>
                          <a:spcPts val="0"/>
                        </a:spcBef>
                        <a:spcAft>
                          <a:spcPts val="0"/>
                        </a:spcAft>
                        <a:buFont typeface="Arial"/>
                        <a:buChar char="•"/>
                        <a:tabLst>
                          <a:tab pos="-54610" algn="l"/>
                        </a:tabLst>
                      </a:pPr>
                      <a:r>
                        <a:rPr lang="en-US" sz="1800" dirty="0" smtClean="0">
                          <a:effectLst/>
                          <a:latin typeface="+mn-lt"/>
                          <a:ea typeface="Calibri"/>
                          <a:cs typeface="Times New Roman"/>
                        </a:rPr>
                        <a:t>Accountability</a:t>
                      </a:r>
                    </a:p>
                    <a:p>
                      <a:pPr marL="0" marR="0" lvl="0" indent="0">
                        <a:lnSpc>
                          <a:spcPct val="100000"/>
                        </a:lnSpc>
                        <a:spcBef>
                          <a:spcPts val="0"/>
                        </a:spcBef>
                        <a:spcAft>
                          <a:spcPts val="0"/>
                        </a:spcAft>
                        <a:buFont typeface="Arial"/>
                        <a:buNone/>
                        <a:tabLst>
                          <a:tab pos="-54610" algn="l"/>
                        </a:tabLst>
                      </a:pPr>
                      <a:r>
                        <a:rPr lang="en-US" sz="1800" i="1" dirty="0" smtClean="0">
                          <a:effectLst/>
                          <a:latin typeface="+mn-lt"/>
                          <a:ea typeface="Calibri"/>
                        </a:rPr>
                        <a:t>Social/Community </a:t>
                      </a:r>
                      <a:r>
                        <a:rPr lang="en-US" sz="1800" i="1" dirty="0">
                          <a:effectLst/>
                          <a:latin typeface="+mn-lt"/>
                          <a:ea typeface="Calibri"/>
                        </a:rPr>
                        <a:t>Change</a:t>
                      </a:r>
                      <a:endParaRPr lang="en-US" sz="1800" dirty="0">
                        <a:effectLst/>
                        <a:latin typeface="+mn-lt"/>
                        <a:ea typeface="Calibri"/>
                      </a:endParaRP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Improvement</a:t>
                      </a: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Community Ownership</a:t>
                      </a: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Inclusion</a:t>
                      </a: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Democratic Participation</a:t>
                      </a: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Social Justice</a:t>
                      </a: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Community Knowledge</a:t>
                      </a:r>
                    </a:p>
                    <a:p>
                      <a:pPr marL="342900" marR="0" lvl="0" indent="-342900">
                        <a:lnSpc>
                          <a:spcPct val="100000"/>
                        </a:lnSpc>
                        <a:spcBef>
                          <a:spcPts val="0"/>
                        </a:spcBef>
                        <a:spcAft>
                          <a:spcPts val="0"/>
                        </a:spcAft>
                        <a:buFont typeface="Arial"/>
                        <a:buChar char="•"/>
                        <a:tabLst>
                          <a:tab pos="-54610" algn="l"/>
                        </a:tabLst>
                      </a:pPr>
                      <a:r>
                        <a:rPr lang="en-US" sz="1800" dirty="0">
                          <a:effectLst/>
                          <a:latin typeface="+mn-lt"/>
                          <a:ea typeface="Calibri"/>
                          <a:cs typeface="Times New Roman"/>
                        </a:rPr>
                        <a:t>Evidence-Based Strategies</a:t>
                      </a:r>
                    </a:p>
                  </a:txBody>
                  <a:tcPr marL="68580" marR="68580" marT="0" marB="0"/>
                </a:tc>
              </a:tr>
            </a:tbl>
          </a:graphicData>
        </a:graphic>
      </p:graphicFrame>
    </p:spTree>
    <p:extLst>
      <p:ext uri="{BB962C8B-B14F-4D97-AF65-F5344CB8AC3E}">
        <p14:creationId xmlns="" xmlns:p14="http://schemas.microsoft.com/office/powerpoint/2010/main" val="3496003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58952"/>
          </a:xfrm>
        </p:spPr>
        <p:txBody>
          <a:bodyPr>
            <a:normAutofit fontScale="90000"/>
          </a:bodyPr>
          <a:lstStyle/>
          <a:p>
            <a:r>
              <a:rPr lang="en-US" dirty="0" smtClean="0"/>
              <a:t>Current Empowerment Practice</a:t>
            </a:r>
            <a:br>
              <a:rPr lang="en-US" dirty="0" smtClean="0"/>
            </a:br>
            <a:r>
              <a:rPr lang="en-US" sz="1800" dirty="0" smtClean="0"/>
              <a:t>(Miller &amp; Campbell, 2006)</a:t>
            </a:r>
            <a:endParaRPr lang="en-US" sz="2200" dirty="0"/>
          </a:p>
        </p:txBody>
      </p:sp>
      <p:sp>
        <p:nvSpPr>
          <p:cNvPr id="3" name="Content Placeholder 2"/>
          <p:cNvSpPr>
            <a:spLocks noGrp="1"/>
          </p:cNvSpPr>
          <p:nvPr>
            <p:ph sz="quarter" idx="1"/>
          </p:nvPr>
        </p:nvSpPr>
        <p:spPr/>
        <p:txBody>
          <a:bodyPr>
            <a:normAutofit/>
          </a:bodyPr>
          <a:lstStyle/>
          <a:p>
            <a:r>
              <a:rPr lang="en-US" sz="2400" dirty="0" smtClean="0"/>
              <a:t>Disempowered Context</a:t>
            </a:r>
          </a:p>
          <a:p>
            <a:pPr lvl="1"/>
            <a:r>
              <a:rPr lang="en-US" dirty="0" smtClean="0"/>
              <a:t>Programs target disadvantaged populations</a:t>
            </a:r>
          </a:p>
          <a:p>
            <a:pPr lvl="1"/>
            <a:r>
              <a:rPr lang="en-US" dirty="0" smtClean="0"/>
              <a:t>Include minority voice</a:t>
            </a:r>
          </a:p>
          <a:p>
            <a:r>
              <a:rPr lang="en-US" sz="2400" dirty="0" smtClean="0"/>
              <a:t>Participatory Activities</a:t>
            </a:r>
          </a:p>
          <a:p>
            <a:pPr lvl="1"/>
            <a:r>
              <a:rPr lang="en-US" dirty="0" smtClean="0"/>
              <a:t>Collaborative Decision Making</a:t>
            </a:r>
          </a:p>
          <a:p>
            <a:pPr lvl="1"/>
            <a:r>
              <a:rPr lang="en-US" dirty="0" smtClean="0"/>
              <a:t>Training and Technical Assistance</a:t>
            </a:r>
          </a:p>
          <a:p>
            <a:pPr lvl="1"/>
            <a:r>
              <a:rPr lang="en-US" dirty="0" smtClean="0"/>
              <a:t>Provide Feedback and Advise</a:t>
            </a:r>
          </a:p>
          <a:p>
            <a:r>
              <a:rPr lang="en-US" sz="2400" dirty="0" smtClean="0"/>
              <a:t>Outcomes</a:t>
            </a:r>
          </a:p>
          <a:p>
            <a:pPr lvl="1"/>
            <a:r>
              <a:rPr lang="en-US" dirty="0" smtClean="0"/>
              <a:t>Data Use – improvement, decision making</a:t>
            </a:r>
          </a:p>
          <a:p>
            <a:pPr lvl="1"/>
            <a:r>
              <a:rPr lang="en-US" dirty="0" smtClean="0"/>
              <a:t>Capacity Building – knowledge, skills learned</a:t>
            </a:r>
          </a:p>
          <a:p>
            <a:endParaRPr lang="en-US" dirty="0"/>
          </a:p>
        </p:txBody>
      </p:sp>
    </p:spTree>
    <p:extLst>
      <p:ext uri="{BB962C8B-B14F-4D97-AF65-F5344CB8AC3E}">
        <p14:creationId xmlns="" xmlns:p14="http://schemas.microsoft.com/office/powerpoint/2010/main" val="40565339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sz="quarter" idx="1"/>
          </p:nvPr>
        </p:nvSpPr>
        <p:spPr>
          <a:xfrm>
            <a:off x="301752" y="1527048"/>
            <a:ext cx="8503920" cy="4797552"/>
          </a:xfrm>
        </p:spPr>
        <p:txBody>
          <a:bodyPr>
            <a:normAutofit lnSpcReduction="10000"/>
          </a:bodyPr>
          <a:lstStyle/>
          <a:p>
            <a:r>
              <a:rPr lang="en-US" dirty="0" smtClean="0"/>
              <a:t>Little distinction between participatory and empowerment activities</a:t>
            </a:r>
            <a:r>
              <a:rPr lang="en-US" dirty="0" smtClean="0"/>
              <a:t>.</a:t>
            </a:r>
          </a:p>
          <a:p>
            <a:pPr>
              <a:buNone/>
            </a:pPr>
            <a:endParaRPr lang="en-US" dirty="0" smtClean="0"/>
          </a:p>
          <a:p>
            <a:r>
              <a:rPr lang="en-US" dirty="0" smtClean="0"/>
              <a:t>No discussion of how empowerment activities actually link to </a:t>
            </a:r>
            <a:r>
              <a:rPr lang="en-US" dirty="0" smtClean="0"/>
              <a:t>self-determination.</a:t>
            </a:r>
          </a:p>
          <a:p>
            <a:pPr>
              <a:buNone/>
            </a:pPr>
            <a:endParaRPr lang="en-US" dirty="0" smtClean="0"/>
          </a:p>
          <a:p>
            <a:r>
              <a:rPr lang="en-US" dirty="0" smtClean="0"/>
              <a:t>Examine social science literature for insight on measuring empowerment outcomes</a:t>
            </a:r>
          </a:p>
          <a:p>
            <a:pPr>
              <a:buNone/>
            </a:pPr>
            <a:endParaRPr lang="en-US" dirty="0" smtClean="0"/>
          </a:p>
          <a:p>
            <a:r>
              <a:rPr lang="en-US" dirty="0" smtClean="0"/>
              <a:t>Methodological considerations for measuring empowerment outcomes</a:t>
            </a:r>
          </a:p>
          <a:p>
            <a:pPr marL="0" indent="0">
              <a:buNone/>
            </a:pPr>
            <a:endParaRPr lang="en-US" dirty="0" smtClean="0"/>
          </a:p>
        </p:txBody>
      </p:sp>
    </p:spTree>
    <p:extLst>
      <p:ext uri="{BB962C8B-B14F-4D97-AF65-F5344CB8AC3E}">
        <p14:creationId xmlns="" xmlns:p14="http://schemas.microsoft.com/office/powerpoint/2010/main" val="31092920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Empowerment Theory</a:t>
            </a:r>
            <a:endParaRPr lang="en-US" dirty="0"/>
          </a:p>
        </p:txBody>
      </p:sp>
      <p:sp>
        <p:nvSpPr>
          <p:cNvPr id="3" name="Content Placeholder 2"/>
          <p:cNvSpPr>
            <a:spLocks noGrp="1"/>
          </p:cNvSpPr>
          <p:nvPr>
            <p:ph sz="quarter" idx="1"/>
          </p:nvPr>
        </p:nvSpPr>
        <p:spPr>
          <a:xfrm>
            <a:off x="301752" y="1295400"/>
            <a:ext cx="8503920" cy="4803648"/>
          </a:xfrm>
        </p:spPr>
        <p:txBody>
          <a:bodyPr/>
          <a:lstStyle/>
          <a:p>
            <a:pPr marL="0" indent="0">
              <a:buNone/>
            </a:pPr>
            <a:endParaRPr lang="en-US" dirty="0"/>
          </a:p>
        </p:txBody>
      </p:sp>
      <p:graphicFrame>
        <p:nvGraphicFramePr>
          <p:cNvPr id="4" name="Diagram 3"/>
          <p:cNvGraphicFramePr/>
          <p:nvPr>
            <p:extLst>
              <p:ext uri="{D42A27DB-BD31-4B8C-83A1-F6EECF244321}">
                <p14:modId xmlns="" xmlns:p14="http://schemas.microsoft.com/office/powerpoint/2010/main" val="2381873076"/>
              </p:ext>
            </p:extLst>
          </p:nvPr>
        </p:nvGraphicFramePr>
        <p:xfrm>
          <a:off x="304800" y="1371600"/>
          <a:ext cx="8534400" cy="4953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cxnSp>
        <p:nvCxnSpPr>
          <p:cNvPr id="6" name="Straight Arrow Connector 5"/>
          <p:cNvCxnSpPr/>
          <p:nvPr/>
        </p:nvCxnSpPr>
        <p:spPr>
          <a:xfrm>
            <a:off x="1600200" y="6172200"/>
            <a:ext cx="6019800" cy="0"/>
          </a:xfrm>
          <a:prstGeom prst="straightConnector1">
            <a:avLst/>
          </a:prstGeom>
          <a:ln w="63500">
            <a:solidFill>
              <a:schemeClr val="bg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 xmlns:p14="http://schemas.microsoft.com/office/powerpoint/2010/main" val="4731287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Empowering Processes</a:t>
            </a:r>
            <a:endParaRPr lang="en-US" dirty="0"/>
          </a:p>
        </p:txBody>
      </p:sp>
      <p:sp>
        <p:nvSpPr>
          <p:cNvPr id="3" name="Content Placeholder 2"/>
          <p:cNvSpPr>
            <a:spLocks noGrp="1"/>
          </p:cNvSpPr>
          <p:nvPr>
            <p:ph sz="quarter" idx="1"/>
          </p:nvPr>
        </p:nvSpPr>
        <p:spPr/>
        <p:txBody>
          <a:bodyPr/>
          <a:lstStyle/>
          <a:p>
            <a:r>
              <a:rPr lang="en-US" dirty="0" smtClean="0"/>
              <a:t>In addition to participatory activities: decision-making, problem solving and skill building</a:t>
            </a:r>
            <a:endParaRPr lang="en-US" dirty="0"/>
          </a:p>
        </p:txBody>
      </p:sp>
      <p:graphicFrame>
        <p:nvGraphicFramePr>
          <p:cNvPr id="4" name="Content Placeholder 3"/>
          <p:cNvGraphicFramePr>
            <a:graphicFrameLocks/>
          </p:cNvGraphicFramePr>
          <p:nvPr>
            <p:extLst>
              <p:ext uri="{D42A27DB-BD31-4B8C-83A1-F6EECF244321}">
                <p14:modId xmlns="" xmlns:p14="http://schemas.microsoft.com/office/powerpoint/2010/main" val="376658375"/>
              </p:ext>
            </p:extLst>
          </p:nvPr>
        </p:nvGraphicFramePr>
        <p:xfrm>
          <a:off x="609600" y="2667000"/>
          <a:ext cx="8232775" cy="3571377"/>
        </p:xfrm>
        <a:graphic>
          <a:graphicData uri="http://schemas.openxmlformats.org/drawingml/2006/table">
            <a:tbl>
              <a:tblPr firstRow="1" bandRow="1">
                <a:tableStyleId>{5C22544A-7EE6-4342-B048-85BDC9FD1C3A}</a:tableStyleId>
              </a:tblPr>
              <a:tblGrid>
                <a:gridCol w="2095327"/>
                <a:gridCol w="2946924"/>
                <a:gridCol w="3190524"/>
              </a:tblGrid>
              <a:tr h="448116">
                <a:tc>
                  <a:txBody>
                    <a:bodyPr/>
                    <a:lstStyle/>
                    <a:p>
                      <a:endParaRPr lang="en-US"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smtClean="0"/>
                        <a:t>Adult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0" dirty="0" smtClean="0"/>
                        <a:t>(</a:t>
                      </a:r>
                      <a:r>
                        <a:rPr lang="en-US" sz="1400" b="0" dirty="0" err="1" smtClean="0"/>
                        <a:t>Spreitzer</a:t>
                      </a:r>
                      <a:r>
                        <a:rPr lang="en-US" sz="1400" b="0" dirty="0" smtClean="0"/>
                        <a:t>, 1996)</a:t>
                      </a:r>
                    </a:p>
                  </a:txBody>
                  <a:tcPr anchor="ctr"/>
                </a:tc>
                <a:tc>
                  <a:txBody>
                    <a:bodyPr/>
                    <a:lstStyle/>
                    <a:p>
                      <a:pPr algn="ctr"/>
                      <a:r>
                        <a:rPr lang="en-US" dirty="0" smtClean="0"/>
                        <a:t>Youth</a:t>
                      </a:r>
                    </a:p>
                    <a:p>
                      <a:pPr algn="ctr"/>
                      <a:r>
                        <a:rPr lang="en-US" sz="1400" b="0" dirty="0" smtClean="0"/>
                        <a:t>(Cargo</a:t>
                      </a:r>
                      <a:r>
                        <a:rPr lang="en-US" sz="1400" b="0" baseline="0" dirty="0" smtClean="0"/>
                        <a:t> et al, 2003; Holden et al 2004)</a:t>
                      </a:r>
                      <a:endParaRPr lang="en-US" sz="1400" b="0" dirty="0"/>
                    </a:p>
                  </a:txBody>
                  <a:tcPr anchor="ctr"/>
                </a:tc>
              </a:tr>
              <a:tr h="1555830">
                <a:tc>
                  <a:txBody>
                    <a:bodyPr/>
                    <a:lstStyle/>
                    <a:p>
                      <a:pPr algn="ctr"/>
                      <a:r>
                        <a:rPr lang="en-US" b="1" dirty="0" smtClean="0">
                          <a:solidFill>
                            <a:schemeClr val="bg1"/>
                          </a:solidFill>
                        </a:rPr>
                        <a:t>Safe and Supportive Climate</a:t>
                      </a:r>
                      <a:endParaRPr lang="en-US" b="1" dirty="0">
                        <a:solidFill>
                          <a:schemeClr val="bg1"/>
                        </a:solidFill>
                      </a:endParaRPr>
                    </a:p>
                  </a:txBody>
                  <a:tcPr anchor="ctr">
                    <a:solidFill>
                      <a:schemeClr val="accent3"/>
                    </a:solidFill>
                  </a:tcPr>
                </a:tc>
                <a:tc>
                  <a:txBody>
                    <a:bodyPr/>
                    <a:lstStyle/>
                    <a:p>
                      <a:pPr marL="285750" indent="-285750">
                        <a:buFont typeface="Arial" pitchFamily="34" charset="0"/>
                        <a:buChar char="•"/>
                      </a:pPr>
                      <a:r>
                        <a:rPr lang="en-US" dirty="0" smtClean="0"/>
                        <a:t>Clear Goals</a:t>
                      </a:r>
                    </a:p>
                    <a:p>
                      <a:pPr marL="285750" indent="-285750">
                        <a:buFont typeface="Arial" pitchFamily="34" charset="0"/>
                        <a:buChar char="•"/>
                      </a:pPr>
                      <a:r>
                        <a:rPr lang="en-US" dirty="0" smtClean="0"/>
                        <a:t>Open Communication</a:t>
                      </a:r>
                    </a:p>
                    <a:p>
                      <a:pPr marL="285750" indent="-285750">
                        <a:buFont typeface="Arial" pitchFamily="34" charset="0"/>
                        <a:buChar char="•"/>
                      </a:pPr>
                      <a:r>
                        <a:rPr lang="en-US" dirty="0" smtClean="0"/>
                        <a:t>Access to Materials</a:t>
                      </a:r>
                    </a:p>
                    <a:p>
                      <a:pPr marL="285750" indent="-285750">
                        <a:buFont typeface="Arial" pitchFamily="34" charset="0"/>
                        <a:buChar char="•"/>
                      </a:pPr>
                      <a:r>
                        <a:rPr lang="en-US" dirty="0" smtClean="0"/>
                        <a:t>Positive Working Relationships</a:t>
                      </a:r>
                      <a:endParaRPr lang="en-US" dirty="0"/>
                    </a:p>
                  </a:txBody>
                  <a:tcPr anchor="ctr"/>
                </a:tc>
                <a:tc>
                  <a:txBody>
                    <a:bodyPr/>
                    <a:lstStyle/>
                    <a:p>
                      <a:pPr marL="285750" indent="-285750">
                        <a:buFont typeface="Arial" pitchFamily="34" charset="0"/>
                        <a:buChar char="•"/>
                      </a:pPr>
                      <a:r>
                        <a:rPr lang="en-US" dirty="0" smtClean="0"/>
                        <a:t>Teacher Modeling</a:t>
                      </a:r>
                    </a:p>
                    <a:p>
                      <a:pPr marL="285750" indent="-285750">
                        <a:buFont typeface="Arial" pitchFamily="34" charset="0"/>
                        <a:buChar char="•"/>
                      </a:pPr>
                      <a:r>
                        <a:rPr lang="en-US" dirty="0" smtClean="0"/>
                        <a:t>Step-by-Step</a:t>
                      </a:r>
                      <a:r>
                        <a:rPr lang="en-US" baseline="0" dirty="0" smtClean="0"/>
                        <a:t> Instructions</a:t>
                      </a:r>
                    </a:p>
                    <a:p>
                      <a:pPr marL="285750" indent="-285750">
                        <a:buFont typeface="Arial" pitchFamily="34" charset="0"/>
                        <a:buChar char="•"/>
                      </a:pPr>
                      <a:r>
                        <a:rPr lang="en-US" baseline="0" dirty="0" smtClean="0"/>
                        <a:t>Positive Feedback</a:t>
                      </a:r>
                    </a:p>
                    <a:p>
                      <a:pPr marL="285750" indent="-285750">
                        <a:buFont typeface="Arial" pitchFamily="34" charset="0"/>
                        <a:buChar char="•"/>
                      </a:pPr>
                      <a:r>
                        <a:rPr lang="en-US" baseline="0" dirty="0" smtClean="0"/>
                        <a:t>Safety</a:t>
                      </a:r>
                    </a:p>
                    <a:p>
                      <a:pPr marL="285750" indent="-285750">
                        <a:buFont typeface="Arial" pitchFamily="34" charset="0"/>
                        <a:buChar char="•"/>
                      </a:pPr>
                      <a:r>
                        <a:rPr lang="en-US" baseline="0" dirty="0" smtClean="0"/>
                        <a:t>Feeling Valued</a:t>
                      </a:r>
                      <a:endParaRPr lang="en-US" dirty="0"/>
                    </a:p>
                  </a:txBody>
                  <a:tcPr anchor="ctr"/>
                </a:tc>
              </a:tr>
              <a:tr h="1436427">
                <a:tc>
                  <a:txBody>
                    <a:bodyPr/>
                    <a:lstStyle/>
                    <a:p>
                      <a:pPr algn="ctr"/>
                      <a:r>
                        <a:rPr lang="en-US" b="1" dirty="0" smtClean="0">
                          <a:solidFill>
                            <a:schemeClr val="bg1"/>
                          </a:solidFill>
                        </a:rPr>
                        <a:t>Opportunity</a:t>
                      </a:r>
                      <a:endParaRPr lang="en-US" b="1" dirty="0">
                        <a:solidFill>
                          <a:schemeClr val="bg1"/>
                        </a:solidFill>
                      </a:endParaRPr>
                    </a:p>
                  </a:txBody>
                  <a:tcPr anchor="ctr">
                    <a:solidFill>
                      <a:schemeClr val="accent3"/>
                    </a:solidFill>
                  </a:tcPr>
                </a:tc>
                <a:tc>
                  <a:txBody>
                    <a:bodyPr/>
                    <a:lstStyle/>
                    <a:p>
                      <a:pPr marL="285750" indent="-285750">
                        <a:buFont typeface="Arial" pitchFamily="34" charset="0"/>
                        <a:buChar char="•"/>
                      </a:pPr>
                      <a:r>
                        <a:rPr lang="en-US" baseline="0" dirty="0" smtClean="0"/>
                        <a:t>Innovative Thinking</a:t>
                      </a:r>
                    </a:p>
                    <a:p>
                      <a:pPr marL="285750" indent="-285750">
                        <a:buFont typeface="Arial" pitchFamily="34" charset="0"/>
                        <a:buChar char="•"/>
                      </a:pPr>
                      <a:r>
                        <a:rPr lang="en-US" baseline="0" dirty="0" smtClean="0"/>
                        <a:t>Collaboration</a:t>
                      </a:r>
                    </a:p>
                    <a:p>
                      <a:pPr marL="0" indent="0">
                        <a:buFont typeface="Arial" pitchFamily="34" charset="0"/>
                        <a:buNone/>
                      </a:pPr>
                      <a:endParaRPr lang="en-US" dirty="0"/>
                    </a:p>
                  </a:txBody>
                  <a:tcPr anchor="ctr"/>
                </a:tc>
                <a:tc>
                  <a:txBody>
                    <a:bodyPr/>
                    <a:lstStyle/>
                    <a:p>
                      <a:pPr marL="285750" indent="-285750">
                        <a:buFont typeface="Arial" pitchFamily="34" charset="0"/>
                        <a:buChar char="•"/>
                      </a:pPr>
                      <a:r>
                        <a:rPr lang="en-US" dirty="0" smtClean="0"/>
                        <a:t>Leadership</a:t>
                      </a:r>
                    </a:p>
                    <a:p>
                      <a:pPr marL="285750" indent="-285750">
                        <a:buFont typeface="Arial" pitchFamily="34" charset="0"/>
                        <a:buChar char="•"/>
                      </a:pPr>
                      <a:r>
                        <a:rPr lang="en-US" dirty="0" smtClean="0"/>
                        <a:t>Social</a:t>
                      </a:r>
                      <a:r>
                        <a:rPr lang="en-US" baseline="0" dirty="0" smtClean="0"/>
                        <a:t> Skills</a:t>
                      </a:r>
                    </a:p>
                    <a:p>
                      <a:pPr marL="285750" indent="-285750">
                        <a:buFont typeface="Arial" pitchFamily="34" charset="0"/>
                        <a:buChar char="•"/>
                      </a:pPr>
                      <a:r>
                        <a:rPr lang="en-US" baseline="0" dirty="0" smtClean="0"/>
                        <a:t>Critical Reflection</a:t>
                      </a:r>
                    </a:p>
                    <a:p>
                      <a:pPr marL="285750" indent="-285750">
                        <a:buFont typeface="Arial" pitchFamily="34" charset="0"/>
                        <a:buChar char="•"/>
                      </a:pPr>
                      <a:r>
                        <a:rPr lang="en-US" baseline="0" dirty="0" smtClean="0"/>
                        <a:t>Hands-on Learning</a:t>
                      </a:r>
                      <a:endParaRPr lang="en-US" dirty="0"/>
                    </a:p>
                  </a:txBody>
                  <a:tcPr anchor="ctr"/>
                </a:tc>
              </a:tr>
            </a:tbl>
          </a:graphicData>
        </a:graphic>
      </p:graphicFrame>
    </p:spTree>
    <p:extLst>
      <p:ext uri="{BB962C8B-B14F-4D97-AF65-F5344CB8AC3E}">
        <p14:creationId xmlns="" xmlns:p14="http://schemas.microsoft.com/office/powerpoint/2010/main" val="25393158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 xmlns:p14="http://schemas.microsoft.com/office/powerpoint/2010/main" val="1069397083"/>
              </p:ext>
            </p:extLst>
          </p:nvPr>
        </p:nvGraphicFramePr>
        <p:xfrm>
          <a:off x="381000" y="228600"/>
          <a:ext cx="8382000" cy="6019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Right Arrow 1"/>
          <p:cNvSpPr/>
          <p:nvPr/>
        </p:nvSpPr>
        <p:spPr>
          <a:xfrm>
            <a:off x="4218122" y="1729663"/>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Right Arrow 3"/>
          <p:cNvSpPr/>
          <p:nvPr/>
        </p:nvSpPr>
        <p:spPr>
          <a:xfrm>
            <a:off x="4202624" y="55626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4202624" y="4267200"/>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4218122" y="2999543"/>
            <a:ext cx="762000"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299194733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ustom 3">
      <a:dk1>
        <a:srgbClr val="000000"/>
      </a:dk1>
      <a:lt1>
        <a:sysClr val="window" lastClr="FFFFFF"/>
      </a:lt1>
      <a:dk2>
        <a:srgbClr val="1F497D"/>
      </a:dk2>
      <a:lt2>
        <a:srgbClr val="EEECE1"/>
      </a:lt2>
      <a:accent1>
        <a:srgbClr val="1F497D"/>
      </a:accent1>
      <a:accent2>
        <a:srgbClr val="C00000"/>
      </a:accent2>
      <a:accent3>
        <a:srgbClr val="76923C"/>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1310</TotalTime>
  <Words>2735</Words>
  <Application>Microsoft Office PowerPoint</Application>
  <PresentationFormat>On-screen Show (4:3)</PresentationFormat>
  <Paragraphs>255</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Civic</vt:lpstr>
      <vt:lpstr>Is Empowerment Evaluation Empowering?</vt:lpstr>
      <vt:lpstr>Agenda</vt:lpstr>
      <vt:lpstr>Definitions</vt:lpstr>
      <vt:lpstr>Evaluation Processes (Cousins &amp; Whitmore, 1998; Wandersman et al, 2005)</vt:lpstr>
      <vt:lpstr>Current Empowerment Practice (Miller &amp; Campbell, 2006)</vt:lpstr>
      <vt:lpstr>Challenges</vt:lpstr>
      <vt:lpstr>Empowerment Theory</vt:lpstr>
      <vt:lpstr>Empowering Processes</vt:lpstr>
      <vt:lpstr>Slide 9</vt:lpstr>
      <vt:lpstr>Behavioral Empowerment</vt:lpstr>
      <vt:lpstr>Measurement Considerations</vt:lpstr>
      <vt:lpstr>Thank you!  Questions?   Contact Information: Krista Collins (Krista.Collins@cgu.edu) </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Krista Collins</dc:creator>
  <cp:lastModifiedBy>Partners In Show</cp:lastModifiedBy>
  <cp:revision>81</cp:revision>
  <dcterms:created xsi:type="dcterms:W3CDTF">2011-10-17T18:19:52Z</dcterms:created>
  <dcterms:modified xsi:type="dcterms:W3CDTF">2011-11-03T14:31:11Z</dcterms:modified>
</cp:coreProperties>
</file>