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2" r:id="rId5"/>
    <p:sldId id="274" r:id="rId6"/>
    <p:sldId id="316" r:id="rId7"/>
    <p:sldId id="318" r:id="rId8"/>
    <p:sldId id="319" r:id="rId9"/>
    <p:sldId id="320" r:id="rId10"/>
    <p:sldId id="321" r:id="rId11"/>
    <p:sldId id="322" r:id="rId12"/>
    <p:sldId id="323" r:id="rId13"/>
    <p:sldId id="315" r:id="rId14"/>
  </p:sldIdLst>
  <p:sldSz cx="10080625" cy="7559675"/>
  <p:notesSz cx="7559675" cy="10691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24" autoAdjust="0"/>
    <p:restoredTop sz="94709" autoAdjust="0"/>
  </p:normalViewPr>
  <p:slideViewPr>
    <p:cSldViewPr>
      <p:cViewPr varScale="1">
        <p:scale>
          <a:sx n="63" d="100"/>
          <a:sy n="63" d="100"/>
        </p:scale>
        <p:origin x="-1110" y="-96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/>
          <a:lstStyle>
            <a:lvl1pPr fontAlgn="auto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>
              <a:defRPr/>
            </a:pPr>
            <a:fld id="{C78246F8-7D37-46EC-86DF-B50708977BF0}" type="datetime1">
              <a:rPr lang="en-AU"/>
              <a:pPr>
                <a:defRPr/>
              </a:pPr>
              <a:t>16/10/2012</a:t>
            </a:fld>
            <a:endParaRPr lang="en-AU"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>
            <a:lvl1pPr fontAlgn="auto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>
                <a:latin typeface="+mn-lt"/>
              </a:defRPr>
            </a:lvl1pPr>
          </a:lstStyle>
          <a:p>
            <a:pPr>
              <a:defRPr/>
            </a:pPr>
            <a:fld id="{5FFEF15A-A297-484A-8F07-B455123DEA77}" type="slidenum">
              <a:rPr/>
              <a:pPr>
                <a:defRPr/>
              </a:pPr>
              <a:t>‹#›</a:t>
            </a:fld>
            <a:endParaRPr lang="en-AU" sz="1400" dirty="0"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90137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0" y="0"/>
            <a:ext cx="7559675" cy="10691813"/>
          </a:xfrm>
          <a:custGeom>
            <a:avLst>
              <a:gd name="f1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0"/>
            <a:ext cx="7559675" cy="10691813"/>
          </a:xfrm>
          <a:custGeom>
            <a:avLst>
              <a:gd name="f1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7559675" cy="10691813"/>
          </a:xfrm>
          <a:custGeom>
            <a:avLst>
              <a:gd name="f1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0"/>
            <a:ext cx="7559675" cy="10691813"/>
          </a:xfrm>
          <a:custGeom>
            <a:avLst>
              <a:gd name="f1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2295" name="Slide Image Placeholder 6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12863" y="1027113"/>
            <a:ext cx="4927600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2296" name="Notes Placeholder 7"/>
          <p:cNvSpPr txBox="1">
            <a:spLocks noGrp="1"/>
          </p:cNvSpPr>
          <p:nvPr>
            <p:ph type="body" sz="quarter" idx="3"/>
          </p:nvPr>
        </p:nvSpPr>
        <p:spPr bwMode="auto">
          <a:xfrm>
            <a:off x="1169988" y="5086350"/>
            <a:ext cx="52197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1448610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en-AU" sz="2000">
        <a:solidFill>
          <a:schemeClr val="tx1"/>
        </a:solidFill>
        <a:latin typeface="Arial" pitchFamily="18"/>
        <a:ea typeface="MS Gothic" pitchFamily="2"/>
        <a:cs typeface="Tahoma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/>
        <a:cs typeface="MS Gothic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/>
        <a:cs typeface="MS Gothic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/>
        <a:cs typeface="MS Gothic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/>
        <a:cs typeface="MS 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312863" y="1027113"/>
            <a:ext cx="4933950" cy="370046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3315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988" y="5086350"/>
            <a:ext cx="5219700" cy="4811713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312863" y="1027113"/>
            <a:ext cx="4933950" cy="370046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4339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988" y="5086350"/>
            <a:ext cx="5219700" cy="4811713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312863" y="1027113"/>
            <a:ext cx="4933950" cy="370046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536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988" y="5086350"/>
            <a:ext cx="5219700" cy="4811713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2863" y="1027113"/>
            <a:ext cx="4933950" cy="3700462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  <p:txBody>
          <a:bodyPr lIns="102600" tIns="57600" rIns="102600" bIns="576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6387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988" y="5086350"/>
            <a:ext cx="5226050" cy="4811713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2863" y="1027113"/>
            <a:ext cx="4933950" cy="3700462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  <p:txBody>
          <a:bodyPr lIns="102600" tIns="57600" rIns="102600" bIns="576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7411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988" y="5086350"/>
            <a:ext cx="5226050" cy="4811713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312863" y="1027113"/>
            <a:ext cx="4933950" cy="370046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9459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988" y="5086350"/>
            <a:ext cx="5219700" cy="4811713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755639" y="2347920"/>
            <a:ext cx="8569440" cy="1620720"/>
          </a:xfrm>
        </p:spPr>
        <p:txBody>
          <a:bodyPr/>
          <a:lstStyle>
            <a:lvl1pPr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4000" b="1" i="1" kern="0" spc="0" baseline="0">
                <a:solidFill>
                  <a:srgbClr val="FF9966"/>
                </a:solidFill>
                <a:ea typeface="Arial Unicode MS" pitchFamily="34"/>
                <a:cs typeface="Arial Unicode M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12720" y="4282920"/>
            <a:ext cx="7056360" cy="1932119"/>
          </a:xfrm>
        </p:spPr>
        <p:txBody>
          <a:bodyPr anchorCtr="1"/>
          <a:lstStyle>
            <a:lvl1pPr marL="0" indent="0" algn="ctr">
              <a:buNone/>
              <a:tabLst>
                <a:tab pos="448919" algn="l"/>
                <a:tab pos="898199" algn="l"/>
                <a:tab pos="1347480" algn="l"/>
                <a:tab pos="1796760" algn="l"/>
                <a:tab pos="2245680" algn="l"/>
                <a:tab pos="2694960" algn="l"/>
                <a:tab pos="3144239" algn="l"/>
                <a:tab pos="3593520" algn="l"/>
                <a:tab pos="4042799" algn="l"/>
                <a:tab pos="4492080" algn="l"/>
                <a:tab pos="4941360" algn="l"/>
                <a:tab pos="5390640" algn="l"/>
                <a:tab pos="5839919" algn="l"/>
                <a:tab pos="6289200" algn="l"/>
                <a:tab pos="6738480" algn="l"/>
                <a:tab pos="7187759" algn="l"/>
                <a:tab pos="7637040" algn="l"/>
                <a:tab pos="8086319" algn="l"/>
                <a:tab pos="8535600" algn="l"/>
                <a:tab pos="8984880" algn="l"/>
              </a:tabLst>
              <a:defRPr>
                <a:ln>
                  <a:noFill/>
                </a:ln>
                <a:solidFill>
                  <a:srgbClr val="898989"/>
                </a:solidFill>
                <a:latin typeface="Arial" pitchFamily="18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786666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4000" b="1" i="1" kern="0" spc="0" baseline="0">
                <a:solidFill>
                  <a:srgbClr val="FF9966"/>
                </a:solidFill>
                <a:ea typeface="Arial Unicode MS" pitchFamily="34"/>
                <a:cs typeface="Arial Unicode M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99753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16640" y="282600"/>
            <a:ext cx="2190600" cy="6611760"/>
          </a:xfrm>
        </p:spPr>
        <p:txBody>
          <a:bodyPr vert="eaVert"/>
          <a:lstStyle>
            <a:lvl1pPr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4000" b="1" i="1" kern="0" spc="0" baseline="0">
                <a:solidFill>
                  <a:srgbClr val="FF9966"/>
                </a:solidFill>
                <a:ea typeface="Arial Unicode MS" pitchFamily="34"/>
                <a:cs typeface="Arial Unicode M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41239" y="282600"/>
            <a:ext cx="6423120" cy="661176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45695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4000" b="1" i="1" kern="0" spc="0" baseline="0">
                <a:solidFill>
                  <a:srgbClr val="FF9966"/>
                </a:solidFill>
                <a:ea typeface="Arial Unicode MS" pitchFamily="34"/>
                <a:cs typeface="Arial Unicode M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740879" y="1963800"/>
            <a:ext cx="8766360" cy="4930920"/>
          </a:xfrm>
        </p:spPr>
        <p:txBody>
          <a:bodyPr anchor="t"/>
          <a:lstStyle>
            <a:lvl1pPr marL="425160" indent="-320400">
              <a:lnSpc>
                <a:spcPct val="84000"/>
              </a:lnSpc>
              <a:spcBef>
                <a:spcPts val="601"/>
              </a:spcBef>
              <a:spcAft>
                <a:spcPts val="0"/>
              </a:spcAft>
              <a:tabLst>
                <a:tab pos="448920" algn="l"/>
                <a:tab pos="898200" algn="l"/>
                <a:tab pos="1347479" algn="l"/>
                <a:tab pos="1796759" algn="l"/>
                <a:tab pos="2245679" algn="l"/>
                <a:tab pos="2694960" algn="l"/>
                <a:tab pos="3144240" algn="l"/>
                <a:tab pos="3593520" algn="l"/>
                <a:tab pos="4042800" algn="l"/>
                <a:tab pos="4492079" algn="l"/>
                <a:tab pos="4941360" algn="l"/>
                <a:tab pos="5390640" algn="l"/>
                <a:tab pos="5839919" algn="l"/>
                <a:tab pos="6289199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</a:tabLst>
              <a:defRPr lang="en-US" sz="2400" kern="0" spc="0" baseline="0">
                <a:solidFill>
                  <a:srgbClr val="000000"/>
                </a:solidFill>
                <a:ea typeface="msmincho" pitchFamily="2"/>
                <a:cs typeface="msmincho" pitchFamily="2"/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21070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97040" y="4857840"/>
            <a:ext cx="8567640" cy="1501920"/>
          </a:xfrm>
        </p:spPr>
        <p:txBody>
          <a:bodyPr anchor="t"/>
          <a:lstStyle>
            <a:lvl1pPr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4000" b="1" i="1" kern="0" spc="0" baseline="0">
                <a:solidFill>
                  <a:srgbClr val="FF9966"/>
                </a:solidFill>
                <a:ea typeface="Arial Unicode MS" pitchFamily="34"/>
                <a:cs typeface="Arial Unicode M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97040" y="3203640"/>
            <a:ext cx="8567640" cy="1654200"/>
          </a:xfrm>
        </p:spPr>
        <p:txBody>
          <a:bodyPr anchor="b"/>
          <a:lstStyle>
            <a:lvl1pPr marL="0" indent="0">
              <a:buNone/>
              <a:tabLst>
                <a:tab pos="448919" algn="l"/>
                <a:tab pos="898199" algn="l"/>
                <a:tab pos="1347480" algn="l"/>
                <a:tab pos="1796760" algn="l"/>
                <a:tab pos="2245680" algn="l"/>
                <a:tab pos="2694960" algn="l"/>
                <a:tab pos="3144239" algn="l"/>
                <a:tab pos="3593520" algn="l"/>
                <a:tab pos="4042799" algn="l"/>
                <a:tab pos="4492080" algn="l"/>
                <a:tab pos="4941360" algn="l"/>
                <a:tab pos="5390640" algn="l"/>
                <a:tab pos="5839919" algn="l"/>
                <a:tab pos="6289200" algn="l"/>
                <a:tab pos="6738480" algn="l"/>
                <a:tab pos="7187759" algn="l"/>
                <a:tab pos="7637040" algn="l"/>
                <a:tab pos="8086319" algn="l"/>
                <a:tab pos="8535600" algn="l"/>
                <a:tab pos="8984880" algn="l"/>
              </a:tabLst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0445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4000" b="1" i="1" kern="0" spc="0" baseline="0">
                <a:solidFill>
                  <a:srgbClr val="FF9966"/>
                </a:solidFill>
                <a:ea typeface="Arial Unicode MS" pitchFamily="34"/>
                <a:cs typeface="Arial Unicode M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741239" y="1963800"/>
            <a:ext cx="4307040" cy="4930920"/>
          </a:xfrm>
        </p:spPr>
        <p:txBody>
          <a:bodyPr anchor="t"/>
          <a:lstStyle>
            <a:lvl1pPr marL="425160" indent="-320400">
              <a:lnSpc>
                <a:spcPct val="84000"/>
              </a:lnSpc>
              <a:spcBef>
                <a:spcPts val="601"/>
              </a:spcBef>
              <a:spcAft>
                <a:spcPts val="0"/>
              </a:spcAft>
              <a:tabLst>
                <a:tab pos="448920" algn="l"/>
                <a:tab pos="898200" algn="l"/>
                <a:tab pos="1347479" algn="l"/>
                <a:tab pos="1796759" algn="l"/>
                <a:tab pos="2245679" algn="l"/>
                <a:tab pos="2694960" algn="l"/>
                <a:tab pos="3144240" algn="l"/>
                <a:tab pos="3593520" algn="l"/>
                <a:tab pos="4042800" algn="l"/>
                <a:tab pos="4492079" algn="l"/>
                <a:tab pos="4941360" algn="l"/>
                <a:tab pos="5390640" algn="l"/>
                <a:tab pos="5839919" algn="l"/>
                <a:tab pos="6289199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</a:tabLst>
              <a:defRPr lang="en-US" sz="2800" kern="0" spc="0" baseline="0">
                <a:solidFill>
                  <a:srgbClr val="000000"/>
                </a:solidFill>
                <a:ea typeface="msmincho" pitchFamily="2"/>
                <a:cs typeface="msmincho" pitchFamily="2"/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title" idx="4294967295"/>
          </p:nvPr>
        </p:nvSpPr>
        <p:spPr>
          <a:xfrm>
            <a:off x="5200560" y="1963800"/>
            <a:ext cx="4307040" cy="4930920"/>
          </a:xfrm>
        </p:spPr>
        <p:txBody>
          <a:bodyPr anchor="t"/>
          <a:lstStyle>
            <a:lvl1pPr marL="425160" indent="-320400">
              <a:lnSpc>
                <a:spcPct val="84000"/>
              </a:lnSpc>
              <a:spcBef>
                <a:spcPts val="601"/>
              </a:spcBef>
              <a:spcAft>
                <a:spcPts val="0"/>
              </a:spcAft>
              <a:tabLst>
                <a:tab pos="448920" algn="l"/>
                <a:tab pos="898200" algn="l"/>
                <a:tab pos="1347479" algn="l"/>
                <a:tab pos="1796759" algn="l"/>
                <a:tab pos="2245679" algn="l"/>
                <a:tab pos="2694960" algn="l"/>
                <a:tab pos="3144240" algn="l"/>
                <a:tab pos="3593520" algn="l"/>
                <a:tab pos="4042800" algn="l"/>
                <a:tab pos="4492079" algn="l"/>
                <a:tab pos="4941360" algn="l"/>
                <a:tab pos="5390640" algn="l"/>
                <a:tab pos="5839919" algn="l"/>
                <a:tab pos="6289199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</a:tabLst>
              <a:defRPr lang="en-US" sz="2800" kern="0" spc="0" baseline="0">
                <a:solidFill>
                  <a:srgbClr val="000000"/>
                </a:solidFill>
                <a:ea typeface="msmincho" pitchFamily="2"/>
                <a:cs typeface="msmincho" pitchFamily="2"/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5204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4719" y="303120"/>
            <a:ext cx="9072720" cy="1258920"/>
          </a:xfrm>
        </p:spPr>
        <p:txBody>
          <a:bodyPr/>
          <a:lstStyle>
            <a:lvl1pPr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4000" b="1" i="1" kern="0" spc="0" baseline="0">
                <a:solidFill>
                  <a:srgbClr val="FF9966"/>
                </a:solidFill>
                <a:ea typeface="Arial Unicode MS" pitchFamily="34"/>
                <a:cs typeface="Arial Unicode M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4719" y="1692360"/>
            <a:ext cx="4452840" cy="704880"/>
          </a:xfrm>
        </p:spPr>
        <p:txBody>
          <a:bodyPr anchor="b"/>
          <a:lstStyle>
            <a:lvl1pPr marL="0" indent="0">
              <a:buNone/>
              <a:tabLst>
                <a:tab pos="448919" algn="l"/>
                <a:tab pos="898199" algn="l"/>
                <a:tab pos="1347480" algn="l"/>
                <a:tab pos="1796760" algn="l"/>
                <a:tab pos="2245680" algn="l"/>
                <a:tab pos="2694960" algn="l"/>
                <a:tab pos="3144239" algn="l"/>
                <a:tab pos="3593520" algn="l"/>
                <a:tab pos="4042799" algn="l"/>
                <a:tab pos="4492080" algn="l"/>
                <a:tab pos="4941360" algn="l"/>
                <a:tab pos="5390640" algn="l"/>
                <a:tab pos="5839919" algn="l"/>
                <a:tab pos="6289200" algn="l"/>
                <a:tab pos="6738480" algn="l"/>
                <a:tab pos="7187759" algn="l"/>
                <a:tab pos="7637040" algn="l"/>
                <a:tab pos="8086319" algn="l"/>
                <a:tab pos="8535600" algn="l"/>
                <a:tab pos="8984880" algn="l"/>
              </a:tabLst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title" idx="4294967295"/>
          </p:nvPr>
        </p:nvSpPr>
        <p:spPr>
          <a:xfrm>
            <a:off x="504719" y="2397240"/>
            <a:ext cx="4452840" cy="4356000"/>
          </a:xfrm>
        </p:spPr>
        <p:txBody>
          <a:bodyPr anchor="t"/>
          <a:lstStyle>
            <a:lvl1pPr marL="425160" indent="-320400">
              <a:lnSpc>
                <a:spcPct val="84000"/>
              </a:lnSpc>
              <a:spcBef>
                <a:spcPts val="601"/>
              </a:spcBef>
              <a:spcAft>
                <a:spcPts val="0"/>
              </a:spcAft>
              <a:tabLst>
                <a:tab pos="448920" algn="l"/>
                <a:tab pos="898200" algn="l"/>
                <a:tab pos="1347479" algn="l"/>
                <a:tab pos="1796759" algn="l"/>
                <a:tab pos="2245679" algn="l"/>
                <a:tab pos="2694960" algn="l"/>
                <a:tab pos="3144240" algn="l"/>
                <a:tab pos="3593520" algn="l"/>
                <a:tab pos="4042800" algn="l"/>
                <a:tab pos="4492079" algn="l"/>
                <a:tab pos="4941360" algn="l"/>
                <a:tab pos="5390640" algn="l"/>
                <a:tab pos="5839919" algn="l"/>
                <a:tab pos="6289199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</a:tabLst>
              <a:defRPr lang="en-US" sz="2400" kern="0" spc="0" baseline="0">
                <a:solidFill>
                  <a:srgbClr val="000000"/>
                </a:solidFill>
                <a:ea typeface="msmincho" pitchFamily="2"/>
                <a:cs typeface="msmincho" pitchFamily="2"/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21360" y="1692360"/>
            <a:ext cx="4456080" cy="704880"/>
          </a:xfrm>
        </p:spPr>
        <p:txBody>
          <a:bodyPr anchor="b"/>
          <a:lstStyle>
            <a:lvl1pPr marL="0" indent="0">
              <a:buNone/>
              <a:tabLst>
                <a:tab pos="448919" algn="l"/>
                <a:tab pos="898199" algn="l"/>
                <a:tab pos="1347480" algn="l"/>
                <a:tab pos="1796760" algn="l"/>
                <a:tab pos="2245680" algn="l"/>
                <a:tab pos="2694960" algn="l"/>
                <a:tab pos="3144239" algn="l"/>
                <a:tab pos="3593520" algn="l"/>
                <a:tab pos="4042799" algn="l"/>
                <a:tab pos="4492080" algn="l"/>
                <a:tab pos="4941360" algn="l"/>
                <a:tab pos="5390640" algn="l"/>
                <a:tab pos="5839919" algn="l"/>
                <a:tab pos="6289200" algn="l"/>
                <a:tab pos="6738480" algn="l"/>
                <a:tab pos="7187759" algn="l"/>
                <a:tab pos="7637040" algn="l"/>
                <a:tab pos="8086319" algn="l"/>
                <a:tab pos="8535600" algn="l"/>
                <a:tab pos="8984880" algn="l"/>
              </a:tabLst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type="title" idx="4294967295"/>
          </p:nvPr>
        </p:nvSpPr>
        <p:spPr>
          <a:xfrm>
            <a:off x="5121360" y="2397240"/>
            <a:ext cx="4456080" cy="4356000"/>
          </a:xfrm>
        </p:spPr>
        <p:txBody>
          <a:bodyPr anchor="t"/>
          <a:lstStyle>
            <a:lvl1pPr marL="425160" indent="-320400">
              <a:lnSpc>
                <a:spcPct val="84000"/>
              </a:lnSpc>
              <a:spcBef>
                <a:spcPts val="601"/>
              </a:spcBef>
              <a:spcAft>
                <a:spcPts val="0"/>
              </a:spcAft>
              <a:tabLst>
                <a:tab pos="448920" algn="l"/>
                <a:tab pos="898200" algn="l"/>
                <a:tab pos="1347479" algn="l"/>
                <a:tab pos="1796759" algn="l"/>
                <a:tab pos="2245679" algn="l"/>
                <a:tab pos="2694960" algn="l"/>
                <a:tab pos="3144240" algn="l"/>
                <a:tab pos="3593520" algn="l"/>
                <a:tab pos="4042800" algn="l"/>
                <a:tab pos="4492079" algn="l"/>
                <a:tab pos="4941360" algn="l"/>
                <a:tab pos="5390640" algn="l"/>
                <a:tab pos="5839919" algn="l"/>
                <a:tab pos="6289199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</a:tabLst>
              <a:defRPr lang="en-US" sz="2400" kern="0" spc="0" baseline="0">
                <a:solidFill>
                  <a:srgbClr val="000000"/>
                </a:solidFill>
                <a:ea typeface="msmincho" pitchFamily="2"/>
                <a:cs typeface="msmincho" pitchFamily="2"/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65806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4000" b="1" i="1" kern="0" spc="0" baseline="0">
                <a:solidFill>
                  <a:srgbClr val="FF9966"/>
                </a:solidFill>
                <a:ea typeface="Arial Unicode MS" pitchFamily="34"/>
                <a:cs typeface="Arial Unicode M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740202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180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988880"/>
          </a:xfrm>
        </p:spPr>
        <p:txBody>
          <a:bodyPr/>
          <a:lstStyle>
            <a:lvl1pPr marL="432000" indent="-324000">
              <a:spcBef>
                <a:spcPts val="0"/>
              </a:spcBef>
              <a:spcAft>
                <a:spcPts val="1417"/>
              </a:spcAft>
              <a:tabLst/>
              <a:defRPr lang="en-AU" sz="3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5382426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4719" y="301680"/>
            <a:ext cx="3316320" cy="1279440"/>
          </a:xfrm>
        </p:spPr>
        <p:txBody>
          <a:bodyPr anchor="b"/>
          <a:lstStyle>
            <a:lvl1pPr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2000" b="1" i="1" kern="0" spc="0" baseline="0">
                <a:solidFill>
                  <a:srgbClr val="FF9966"/>
                </a:solidFill>
                <a:ea typeface="Arial Unicode MS" pitchFamily="34"/>
                <a:cs typeface="Arial Unicode M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3941640" y="301680"/>
            <a:ext cx="5635800" cy="6451560"/>
          </a:xfrm>
        </p:spPr>
        <p:txBody>
          <a:bodyPr anchor="t"/>
          <a:lstStyle>
            <a:lvl1pPr marL="425160" indent="-320400">
              <a:lnSpc>
                <a:spcPct val="84000"/>
              </a:lnSpc>
              <a:spcBef>
                <a:spcPts val="601"/>
              </a:spcBef>
              <a:spcAft>
                <a:spcPts val="0"/>
              </a:spcAft>
              <a:tabLst>
                <a:tab pos="448920" algn="l"/>
                <a:tab pos="898200" algn="l"/>
                <a:tab pos="1347479" algn="l"/>
                <a:tab pos="1796759" algn="l"/>
                <a:tab pos="2245679" algn="l"/>
                <a:tab pos="2694960" algn="l"/>
                <a:tab pos="3144240" algn="l"/>
                <a:tab pos="3593520" algn="l"/>
                <a:tab pos="4042800" algn="l"/>
                <a:tab pos="4492079" algn="l"/>
                <a:tab pos="4941360" algn="l"/>
                <a:tab pos="5390640" algn="l"/>
                <a:tab pos="5839919" algn="l"/>
                <a:tab pos="6289199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</a:tabLst>
              <a:defRPr lang="en-US" sz="3200" kern="0" spc="0" baseline="0">
                <a:solidFill>
                  <a:srgbClr val="000000"/>
                </a:solidFill>
                <a:ea typeface="msmincho" pitchFamily="2"/>
                <a:cs typeface="msmincho" pitchFamily="2"/>
              </a:defRPr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504719" y="1581119"/>
            <a:ext cx="3316320" cy="5172120"/>
          </a:xfrm>
        </p:spPr>
        <p:txBody>
          <a:bodyPr/>
          <a:lstStyle>
            <a:lvl1pPr marL="0" indent="0">
              <a:buNone/>
              <a:tabLst>
                <a:tab pos="448919" algn="l"/>
                <a:tab pos="898199" algn="l"/>
                <a:tab pos="1347480" algn="l"/>
                <a:tab pos="1796760" algn="l"/>
                <a:tab pos="2245680" algn="l"/>
                <a:tab pos="2694960" algn="l"/>
                <a:tab pos="3144239" algn="l"/>
                <a:tab pos="3593520" algn="l"/>
                <a:tab pos="4042799" algn="l"/>
                <a:tab pos="4492080" algn="l"/>
                <a:tab pos="4941360" algn="l"/>
                <a:tab pos="5390640" algn="l"/>
                <a:tab pos="5839919" algn="l"/>
                <a:tab pos="6289200" algn="l"/>
                <a:tab pos="6738480" algn="l"/>
                <a:tab pos="7187759" algn="l"/>
                <a:tab pos="7637040" algn="l"/>
                <a:tab pos="8086319" algn="l"/>
                <a:tab pos="8535600" algn="l"/>
                <a:tab pos="8984880" algn="l"/>
              </a:tabLst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51198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976400" y="5291279"/>
            <a:ext cx="6048360" cy="625320"/>
          </a:xfrm>
        </p:spPr>
        <p:txBody>
          <a:bodyPr anchor="b"/>
          <a:lstStyle>
            <a:lvl1pPr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2000" b="1" i="1" kern="0" spc="0" baseline="0">
                <a:solidFill>
                  <a:srgbClr val="FF9966"/>
                </a:solidFill>
                <a:ea typeface="Arial Unicode MS" pitchFamily="34"/>
                <a:cs typeface="Arial Unicode M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title" idx="4294967295"/>
          </p:nvPr>
        </p:nvSpPr>
        <p:spPr>
          <a:xfrm>
            <a:off x="1976400" y="674640"/>
            <a:ext cx="6048360" cy="4537080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976400" y="5916600"/>
            <a:ext cx="6048360" cy="887400"/>
          </a:xfrm>
        </p:spPr>
        <p:txBody>
          <a:bodyPr/>
          <a:lstStyle>
            <a:lvl1pPr marL="0" indent="0">
              <a:buNone/>
              <a:tabLst>
                <a:tab pos="448919" algn="l"/>
                <a:tab pos="898199" algn="l"/>
                <a:tab pos="1347480" algn="l"/>
                <a:tab pos="1796760" algn="l"/>
                <a:tab pos="2245680" algn="l"/>
                <a:tab pos="2694960" algn="l"/>
                <a:tab pos="3144239" algn="l"/>
                <a:tab pos="3593520" algn="l"/>
                <a:tab pos="4042799" algn="l"/>
                <a:tab pos="4492080" algn="l"/>
                <a:tab pos="4941360" algn="l"/>
                <a:tab pos="5390640" algn="l"/>
                <a:tab pos="5839919" algn="l"/>
                <a:tab pos="6289200" algn="l"/>
                <a:tab pos="6738480" algn="l"/>
                <a:tab pos="7187759" algn="l"/>
                <a:tab pos="7637040" algn="l"/>
                <a:tab pos="8086319" algn="l"/>
                <a:tab pos="8535600" algn="l"/>
                <a:tab pos="8984880" algn="l"/>
              </a:tabLst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08190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741363" y="282575"/>
            <a:ext cx="86010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AU" smtClean="0"/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741363" y="1963738"/>
            <a:ext cx="8766175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Freeform 3"/>
          <p:cNvSpPr/>
          <p:nvPr/>
        </p:nvSpPr>
        <p:spPr>
          <a:xfrm>
            <a:off x="3240088" y="7019925"/>
            <a:ext cx="6840537" cy="17938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9966"/>
          </a:solidFill>
          <a:ln>
            <a:noFill/>
            <a:prstDash val="solid"/>
          </a:ln>
        </p:spPr>
        <p:txBody>
          <a:bodyPr wrap="none" lIns="0" tIns="0" rIns="0" bIns="0" anchor="ctr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en-GB" sz="2400" dirty="0">
                <a:solidFill>
                  <a:srgbClr val="FFFFFF"/>
                </a:solidFill>
                <a:latin typeface="Times New Roman" pitchFamily="18"/>
                <a:ea typeface="msmincho" pitchFamily="2"/>
                <a:cs typeface="msmincho" pitchFamily="2"/>
              </a:rPr>
              <a:t>Numerical Advantage Pty. Ltd.</a:t>
            </a:r>
          </a:p>
        </p:txBody>
      </p:sp>
      <p:sp>
        <p:nvSpPr>
          <p:cNvPr id="5" name="Freeform 4"/>
          <p:cNvSpPr/>
          <p:nvPr/>
        </p:nvSpPr>
        <p:spPr>
          <a:xfrm>
            <a:off x="1987550" y="7289800"/>
            <a:ext cx="8091488" cy="968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9966"/>
          </a:solidFill>
          <a:ln>
            <a:noFill/>
            <a:prstDash val="solid"/>
          </a:ln>
        </p:spPr>
        <p:txBody>
          <a:bodyPr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448050" y="6659563"/>
            <a:ext cx="3194050" cy="7493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AU" sz="4400">
          <a:solidFill>
            <a:schemeClr val="tx2"/>
          </a:solidFill>
          <a:latin typeface="Arial" pitchFamily="18"/>
          <a:ea typeface="MS Gothic" pitchFamily="2"/>
          <a:cs typeface="Tahoma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/>
          <a:cs typeface="Tahoma" pitchFamily="34" charset="0"/>
        </a:defRPr>
      </a:lvl9pPr>
    </p:titleStyle>
    <p:bodyStyle>
      <a:lvl1pPr marL="423863" indent="-319088" algn="l" rtl="0" eaLnBrk="0" fontAlgn="base" hangingPunct="0">
        <a:lnSpc>
          <a:spcPct val="84000"/>
        </a:lnSpc>
        <a:spcBef>
          <a:spcPts val="60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tabLst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en-US" sz="2400">
          <a:solidFill>
            <a:srgbClr val="000000"/>
          </a:solidFill>
          <a:latin typeface="Arial" pitchFamily="2"/>
          <a:ea typeface="msmincho" pitchFamily="2"/>
          <a:cs typeface="msmincho" pitchFamily="2"/>
        </a:defRPr>
      </a:lvl1pPr>
      <a:lvl2pPr marL="855663" lvl="1" indent="-285750" algn="l" rtl="0" eaLnBrk="0" fontAlgn="base" hangingPunct="0">
        <a:lnSpc>
          <a:spcPct val="84000"/>
        </a:lnSpc>
        <a:spcBef>
          <a:spcPts val="600"/>
        </a:spcBef>
        <a:spcAft>
          <a:spcPct val="0"/>
        </a:spcAft>
        <a:buClr>
          <a:srgbClr val="E6E6E6"/>
        </a:buClr>
        <a:buSzPct val="75000"/>
        <a:buFont typeface="Symbol" pitchFamily="18" charset="2"/>
        <a:buChar char=""/>
        <a:tabLst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  <a:tab pos="9432925" algn="l"/>
        </a:tabLst>
        <a:defRPr lang="en-US" sz="2400">
          <a:solidFill>
            <a:srgbClr val="000000"/>
          </a:solidFill>
          <a:latin typeface="Arial" pitchFamily="2"/>
          <a:ea typeface="msmincho" pitchFamily="2"/>
          <a:cs typeface="msmincho" pitchFamily="2"/>
        </a:defRPr>
      </a:lvl2pPr>
      <a:lvl3pPr marL="1287463" lvl="2" indent="-212725" algn="l" rtl="0" eaLnBrk="0" fontAlgn="base" hangingPunct="0">
        <a:lnSpc>
          <a:spcPct val="84000"/>
        </a:lnSpc>
        <a:spcBef>
          <a:spcPts val="60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tabLst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  <a:tab pos="9432925" algn="l"/>
          <a:tab pos="9882188" algn="l"/>
        </a:tabLst>
        <a:defRPr lang="en-US" sz="2400">
          <a:solidFill>
            <a:srgbClr val="000000"/>
          </a:solidFill>
          <a:latin typeface="Arial" pitchFamily="2"/>
          <a:ea typeface="msmincho" pitchFamily="2"/>
          <a:cs typeface="msmincho" pitchFamily="2"/>
        </a:defRPr>
      </a:lvl3pPr>
      <a:lvl4pPr marL="1719263" lvl="3" indent="-207963" algn="l" rtl="0" eaLnBrk="0" fontAlgn="base" hangingPunct="0">
        <a:lnSpc>
          <a:spcPct val="84000"/>
        </a:lnSpc>
        <a:spcBef>
          <a:spcPts val="600"/>
        </a:spcBef>
        <a:spcAft>
          <a:spcPct val="0"/>
        </a:spcAft>
        <a:buClr>
          <a:srgbClr val="E6E6E6"/>
        </a:buClr>
        <a:buSzPct val="75000"/>
        <a:buFont typeface="Symbol" pitchFamily="18" charset="2"/>
        <a:buChar char=""/>
        <a:tabLst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  <a:tab pos="9432925" algn="l"/>
          <a:tab pos="9882188" algn="l"/>
          <a:tab pos="10331450" algn="l"/>
        </a:tabLst>
        <a:defRPr lang="en-US" sz="2400">
          <a:solidFill>
            <a:srgbClr val="000000"/>
          </a:solidFill>
          <a:latin typeface="Arial" pitchFamily="2"/>
          <a:ea typeface="msmincho" pitchFamily="2"/>
          <a:cs typeface="msmincho" pitchFamily="2"/>
        </a:defRPr>
      </a:lvl4pPr>
      <a:lvl5pPr marL="2151063" lvl="4" indent="-209550" algn="l" rtl="0" eaLnBrk="0" fontAlgn="base" hangingPunct="0">
        <a:lnSpc>
          <a:spcPct val="84000"/>
        </a:lnSpc>
        <a:spcBef>
          <a:spcPts val="60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tabLst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  <a:tab pos="9432925" algn="l"/>
          <a:tab pos="9882188" algn="l"/>
          <a:tab pos="10331450" algn="l"/>
          <a:tab pos="10780713" algn="l"/>
        </a:tabLst>
        <a:defRPr lang="en-US" sz="2400">
          <a:solidFill>
            <a:srgbClr val="000000"/>
          </a:solidFill>
          <a:latin typeface="Arial" pitchFamily="2"/>
          <a:ea typeface="msmincho" pitchFamily="2"/>
          <a:cs typeface="msmincho" pitchFamily="2"/>
        </a:defRPr>
      </a:lvl5pPr>
      <a:lvl6pPr marL="2608263" indent="-209550" algn="l" rtl="0" eaLnBrk="0" fontAlgn="base" hangingPunct="0">
        <a:lnSpc>
          <a:spcPct val="84000"/>
        </a:lnSpc>
        <a:spcBef>
          <a:spcPts val="60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tabLst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  <a:tab pos="9432925" algn="l"/>
          <a:tab pos="9882188" algn="l"/>
          <a:tab pos="10331450" algn="l"/>
          <a:tab pos="10780713" algn="l"/>
        </a:tabLst>
        <a:defRPr lang="en-US" sz="2400">
          <a:solidFill>
            <a:srgbClr val="000000"/>
          </a:solidFill>
          <a:latin typeface="Arial" pitchFamily="2"/>
          <a:ea typeface="msmincho" pitchFamily="2"/>
          <a:cs typeface="msmincho" pitchFamily="2"/>
        </a:defRPr>
      </a:lvl6pPr>
      <a:lvl7pPr marL="3065463" indent="-209550" algn="l" rtl="0" eaLnBrk="0" fontAlgn="base" hangingPunct="0">
        <a:lnSpc>
          <a:spcPct val="84000"/>
        </a:lnSpc>
        <a:spcBef>
          <a:spcPts val="60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tabLst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  <a:tab pos="9432925" algn="l"/>
          <a:tab pos="9882188" algn="l"/>
          <a:tab pos="10331450" algn="l"/>
          <a:tab pos="10780713" algn="l"/>
        </a:tabLst>
        <a:defRPr lang="en-US" sz="2400">
          <a:solidFill>
            <a:srgbClr val="000000"/>
          </a:solidFill>
          <a:latin typeface="Arial" pitchFamily="2"/>
          <a:ea typeface="msmincho" pitchFamily="2"/>
          <a:cs typeface="msmincho" pitchFamily="2"/>
        </a:defRPr>
      </a:lvl7pPr>
      <a:lvl8pPr marL="3522663" indent="-209550" algn="l" rtl="0" eaLnBrk="0" fontAlgn="base" hangingPunct="0">
        <a:lnSpc>
          <a:spcPct val="84000"/>
        </a:lnSpc>
        <a:spcBef>
          <a:spcPts val="60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tabLst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  <a:tab pos="9432925" algn="l"/>
          <a:tab pos="9882188" algn="l"/>
          <a:tab pos="10331450" algn="l"/>
          <a:tab pos="10780713" algn="l"/>
        </a:tabLst>
        <a:defRPr lang="en-US" sz="2400">
          <a:solidFill>
            <a:srgbClr val="000000"/>
          </a:solidFill>
          <a:latin typeface="Arial" pitchFamily="2"/>
          <a:ea typeface="msmincho" pitchFamily="2"/>
          <a:cs typeface="msmincho" pitchFamily="2"/>
        </a:defRPr>
      </a:lvl8pPr>
      <a:lvl9pPr marL="3979863" indent="-209550" algn="l" rtl="0" eaLnBrk="0" fontAlgn="base" hangingPunct="0">
        <a:lnSpc>
          <a:spcPct val="84000"/>
        </a:lnSpc>
        <a:spcBef>
          <a:spcPts val="60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tabLst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  <a:tab pos="9432925" algn="l"/>
          <a:tab pos="9882188" algn="l"/>
          <a:tab pos="10331450" algn="l"/>
          <a:tab pos="10780713" algn="l"/>
        </a:tabLst>
        <a:defRPr lang="en-US" sz="2400">
          <a:solidFill>
            <a:srgbClr val="000000"/>
          </a:solidFill>
          <a:latin typeface="Arial" pitchFamily="2"/>
          <a:ea typeface="msmincho" pitchFamily="2"/>
          <a:cs typeface="msmincho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30250" y="282575"/>
            <a:ext cx="8607425" cy="126365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0" tIns="0" rIns="0" bIns="0" anchor="ctr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en-GB" sz="4000" b="1" i="1" dirty="0">
                <a:solidFill>
                  <a:srgbClr val="FF9966"/>
                </a:solidFill>
                <a:latin typeface="Arial" pitchFamily="18"/>
                <a:ea typeface="Arial Unicode MS" pitchFamily="34"/>
                <a:cs typeface="Arial Unicode MS" pitchFamily="34"/>
              </a:rPr>
              <a:t>Measuring performance </a:t>
            </a:r>
            <a:br>
              <a:rPr lang="en-GB" sz="4000" b="1" i="1" dirty="0">
                <a:solidFill>
                  <a:srgbClr val="FF9966"/>
                </a:solidFill>
                <a:latin typeface="Arial" pitchFamily="18"/>
                <a:ea typeface="Arial Unicode MS" pitchFamily="34"/>
                <a:cs typeface="Arial Unicode MS" pitchFamily="34"/>
              </a:rPr>
            </a:br>
            <a:r>
              <a:rPr lang="en-GB" sz="4000" b="1" i="1" dirty="0">
                <a:solidFill>
                  <a:srgbClr val="FF9966"/>
                </a:solidFill>
                <a:latin typeface="Arial" pitchFamily="18"/>
                <a:ea typeface="Arial Unicode MS" pitchFamily="34"/>
                <a:cs typeface="Arial Unicode MS" pitchFamily="34"/>
              </a:rPr>
              <a:t>measurement</a:t>
            </a:r>
          </a:p>
        </p:txBody>
      </p:sp>
      <p:sp>
        <p:nvSpPr>
          <p:cNvPr id="3" name="Freeform 2"/>
          <p:cNvSpPr/>
          <p:nvPr/>
        </p:nvSpPr>
        <p:spPr>
          <a:xfrm>
            <a:off x="741363" y="1963738"/>
            <a:ext cx="8772525" cy="29543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0" tIns="0" rIns="0" bIns="0" compatLnSpc="0"/>
          <a:lstStyle/>
          <a:p>
            <a:pPr marL="425160" indent="-320400" algn="ctr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 smtClean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algn="ctr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algn="ctr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400" dirty="0" smtClean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American Evaluation Association </a:t>
            </a:r>
          </a:p>
          <a:p>
            <a:pPr marL="425160" indent="-320400" algn="ctr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400" dirty="0" smtClean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2012 Conference</a:t>
            </a:r>
          </a:p>
          <a:p>
            <a:pPr marL="425160" indent="-320400" algn="ctr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algn="ctr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algn="ctr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400" dirty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Graham Smith</a:t>
            </a: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859338" y="3779838"/>
            <a:ext cx="180975" cy="3556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Arial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34925" y="395288"/>
            <a:ext cx="9072563" cy="126206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sz="4000" b="1" i="1" kern="1200" dirty="0" smtClean="0">
                <a:solidFill>
                  <a:srgbClr val="FF9966"/>
                </a:solidFill>
                <a:ea typeface="Arial Unicode MS" pitchFamily="34"/>
                <a:cs typeface="Arial Unicode MS" pitchFamily="34"/>
              </a:rPr>
              <a:t>Measuring </a:t>
            </a:r>
            <a:r>
              <a:rPr lang="en-AU" sz="4000" b="1" i="1" kern="1200" dirty="0" smtClean="0">
                <a:solidFill>
                  <a:srgbClr val="FF9966"/>
                </a:solidFill>
                <a:ea typeface="Arial Unicode MS" pitchFamily="34"/>
                <a:cs typeface="Arial Unicode MS" pitchFamily="34"/>
              </a:rPr>
              <a:t>improvement</a:t>
            </a:r>
            <a:endParaRPr sz="4000" b="1" i="1" kern="1200" dirty="0">
              <a:solidFill>
                <a:srgbClr val="FF9966"/>
              </a:solidFill>
              <a:ea typeface="Arial Unicode MS" pitchFamily="34"/>
              <a:cs typeface="Arial Unicode MS" pitchFamily="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503238" y="1768475"/>
            <a:ext cx="9072562" cy="4989513"/>
          </a:xfrm>
        </p:spPr>
        <p:txBody>
          <a:bodyPr/>
          <a:lstStyle/>
          <a:p>
            <a:pPr marL="10476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4400" kern="1200" dirty="0" smtClean="0">
                <a:solidFill>
                  <a:srgbClr val="E6E6E6"/>
                </a:solidFill>
                <a:latin typeface="Times New Roman" pitchFamily="18"/>
              </a:rPr>
              <a:t>Performance measures trend</a:t>
            </a:r>
            <a:endParaRPr lang="en-AU" sz="4400" kern="1200" dirty="0">
              <a:solidFill>
                <a:srgbClr val="E6E6E6"/>
              </a:solidFill>
              <a:latin typeface="Times New Roman" pitchFamily="18"/>
            </a:endParaRPr>
          </a:p>
          <a:p>
            <a:pPr marL="10476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4400" kern="1200" dirty="0" smtClean="0">
                <a:solidFill>
                  <a:srgbClr val="E6E6E6"/>
                </a:solidFill>
                <a:latin typeface="Times New Roman" pitchFamily="18"/>
              </a:rPr>
              <a:t>Customer perception</a:t>
            </a:r>
            <a:endParaRPr lang="en-AU" sz="4400" kern="1200" dirty="0">
              <a:solidFill>
                <a:srgbClr val="E6E6E6"/>
              </a:solidFill>
              <a:latin typeface="Times New Roman" pitchFamily="18"/>
            </a:endParaRPr>
          </a:p>
          <a:p>
            <a:pPr marL="10476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4400" kern="1200" dirty="0" smtClean="0">
                <a:solidFill>
                  <a:srgbClr val="E6E6E6"/>
                </a:solidFill>
                <a:latin typeface="Times New Roman" pitchFamily="18"/>
              </a:rPr>
              <a:t>Reforms implemented</a:t>
            </a:r>
          </a:p>
          <a:p>
            <a:pPr marL="10476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4400" kern="1200" dirty="0" smtClean="0">
                <a:solidFill>
                  <a:srgbClr val="E6E6E6"/>
                </a:solidFill>
                <a:latin typeface="Times New Roman" pitchFamily="18"/>
              </a:rPr>
              <a:t>Management </a:t>
            </a:r>
            <a:r>
              <a:rPr lang="en-AU" sz="4400" kern="1200" dirty="0" smtClean="0">
                <a:solidFill>
                  <a:srgbClr val="E6E6E6"/>
                </a:solidFill>
                <a:latin typeface="Times New Roman" pitchFamily="18"/>
              </a:rPr>
              <a:t>perception</a:t>
            </a:r>
          </a:p>
          <a:p>
            <a:pPr marL="10476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4400" kern="1200" dirty="0" smtClean="0">
                <a:solidFill>
                  <a:srgbClr val="E6E6E6"/>
                </a:solidFill>
                <a:latin typeface="Times New Roman" pitchFamily="18"/>
              </a:rPr>
              <a:t>Case </a:t>
            </a:r>
            <a:r>
              <a:rPr lang="en-AU" sz="4400" kern="1200" dirty="0" smtClean="0">
                <a:solidFill>
                  <a:srgbClr val="E6E6E6"/>
                </a:solidFill>
                <a:latin typeface="Times New Roman" pitchFamily="18"/>
              </a:rPr>
              <a:t>studies</a:t>
            </a:r>
            <a:endParaRPr lang="en-AU" sz="3600" kern="1200" dirty="0" smtClean="0">
              <a:solidFill>
                <a:srgbClr val="E6E6E6"/>
              </a:solidFill>
              <a:latin typeface="Times New Roman" pitchFamily="18"/>
            </a:endParaRPr>
          </a:p>
          <a:p>
            <a:pPr marL="104760" indent="0" fontAlgn="auto">
              <a:spcAft>
                <a:spcPts val="600"/>
              </a:spcAft>
              <a:buFont typeface="Wingdings" pitchFamily="2" charset="2"/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AU" sz="3600" kern="1200" dirty="0">
              <a:solidFill>
                <a:srgbClr val="E6E6E6"/>
              </a:solidFill>
              <a:latin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623631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34925" y="395288"/>
            <a:ext cx="9072563" cy="126206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sz="4000" b="1" i="1" kern="1200" dirty="0" smtClean="0">
                <a:solidFill>
                  <a:srgbClr val="FF9966"/>
                </a:solidFill>
                <a:ea typeface="Arial Unicode MS" pitchFamily="34"/>
                <a:cs typeface="Arial Unicode MS" pitchFamily="34"/>
              </a:rPr>
              <a:t>Measuring Decision making</a:t>
            </a:r>
            <a:endParaRPr sz="4000" b="1" i="1" kern="1200" dirty="0">
              <a:solidFill>
                <a:srgbClr val="FF9966"/>
              </a:solidFill>
              <a:ea typeface="Arial Unicode MS" pitchFamily="34"/>
              <a:cs typeface="Arial Unicode MS" pitchFamily="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503238" y="1768475"/>
            <a:ext cx="9072562" cy="4989513"/>
          </a:xfrm>
        </p:spPr>
        <p:txBody>
          <a:bodyPr/>
          <a:lstStyle/>
          <a:p>
            <a:pPr marL="10476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 smtClean="0">
                <a:solidFill>
                  <a:srgbClr val="E6E6E6"/>
                </a:solidFill>
                <a:latin typeface="Times New Roman" pitchFamily="18"/>
              </a:rPr>
              <a:t>Management perceptions</a:t>
            </a:r>
          </a:p>
          <a:p>
            <a:pPr marL="10476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 smtClean="0">
                <a:solidFill>
                  <a:srgbClr val="E6E6E6"/>
                </a:solidFill>
                <a:latin typeface="Times New Roman" pitchFamily="18"/>
              </a:rPr>
              <a:t>Level of appeal or complaint</a:t>
            </a:r>
            <a:endParaRPr lang="en-AU" sz="3600" kern="1200" dirty="0">
              <a:solidFill>
                <a:srgbClr val="E6E6E6"/>
              </a:solidFill>
              <a:latin typeface="Times New Roman" pitchFamily="18"/>
            </a:endParaRPr>
          </a:p>
          <a:p>
            <a:pPr marL="10476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 smtClean="0">
                <a:solidFill>
                  <a:srgbClr val="E6E6E6"/>
                </a:solidFill>
                <a:latin typeface="Times New Roman" pitchFamily="18"/>
              </a:rPr>
              <a:t>Customer satisfaction</a:t>
            </a:r>
            <a:endParaRPr lang="en-AU" sz="3600" kern="1200" dirty="0">
              <a:solidFill>
                <a:srgbClr val="E6E6E6"/>
              </a:solidFill>
              <a:latin typeface="Times New Roman" pitchFamily="18"/>
            </a:endParaRPr>
          </a:p>
          <a:p>
            <a:pPr marL="10476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 smtClean="0">
                <a:solidFill>
                  <a:srgbClr val="E6E6E6"/>
                </a:solidFill>
                <a:latin typeface="Times New Roman" pitchFamily="18"/>
              </a:rPr>
              <a:t>Overall success level of projects</a:t>
            </a:r>
          </a:p>
          <a:p>
            <a:pPr marL="10476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 smtClean="0">
                <a:solidFill>
                  <a:srgbClr val="E6E6E6"/>
                </a:solidFill>
                <a:latin typeface="Times New Roman" pitchFamily="18"/>
              </a:rPr>
              <a:t>Case studies</a:t>
            </a:r>
            <a:endParaRPr lang="en-AU" sz="3600" kern="1200" dirty="0">
              <a:solidFill>
                <a:srgbClr val="E6E6E6"/>
              </a:solidFill>
              <a:latin typeface="Times New Roman" pitchFamily="18"/>
            </a:endParaRPr>
          </a:p>
          <a:p>
            <a:pPr marL="104760" lvl="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AU" sz="3600" kern="1200" dirty="0" smtClean="0">
              <a:solidFill>
                <a:srgbClr val="E6E6E6"/>
              </a:solidFill>
              <a:latin typeface="Times New Roman" pitchFamily="18"/>
            </a:endParaRPr>
          </a:p>
          <a:p>
            <a:pPr marL="104760" indent="0" fontAlgn="auto">
              <a:spcAft>
                <a:spcPts val="600"/>
              </a:spcAft>
              <a:buFont typeface="Wingdings" pitchFamily="2" charset="2"/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AU" sz="3600" kern="1200" dirty="0">
              <a:solidFill>
                <a:srgbClr val="E6E6E6"/>
              </a:solidFill>
              <a:latin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84807497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34925" y="395288"/>
            <a:ext cx="9072563" cy="126206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sz="4000" b="1" i="1" kern="1200" dirty="0" smtClean="0">
                <a:solidFill>
                  <a:srgbClr val="FF9966"/>
                </a:solidFill>
                <a:ea typeface="Arial Unicode MS" pitchFamily="34"/>
                <a:cs typeface="Arial Unicode MS" pitchFamily="34"/>
              </a:rPr>
              <a:t>Logic diagram</a:t>
            </a:r>
            <a:endParaRPr sz="4000" b="1" i="1" kern="1200" dirty="0">
              <a:solidFill>
                <a:srgbClr val="FF9966"/>
              </a:solidFill>
              <a:ea typeface="Arial Unicode MS" pitchFamily="34"/>
              <a:cs typeface="Arial Unicode MS" pitchFamily="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96096" y="1475581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Program success</a:t>
            </a:r>
            <a:endParaRPr lang="en-AU" sz="2400" dirty="0"/>
          </a:p>
        </p:txBody>
      </p:sp>
      <p:sp>
        <p:nvSpPr>
          <p:cNvPr id="5" name="Rectangle 4"/>
          <p:cNvSpPr/>
          <p:nvPr/>
        </p:nvSpPr>
        <p:spPr>
          <a:xfrm>
            <a:off x="6264448" y="2195661"/>
            <a:ext cx="17064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Better decisions</a:t>
            </a:r>
            <a:endParaRPr lang="en-AU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3672160" y="2195661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4775" indent="0" algn="ctr">
              <a:buNone/>
            </a:pPr>
            <a:r>
              <a:rPr lang="en-AU" dirty="0" smtClean="0"/>
              <a:t>improvements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079872" y="2195661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Improved accountability</a:t>
            </a:r>
            <a:endParaRPr lang="en-AU" sz="240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idx="4294967295"/>
          </p:nvPr>
        </p:nvSpPr>
        <p:spPr>
          <a:xfrm>
            <a:off x="1079872" y="3131765"/>
            <a:ext cx="6891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4775" indent="0" algn="ctr">
              <a:buNone/>
            </a:pPr>
            <a:r>
              <a:rPr lang="en-AU" dirty="0" smtClean="0"/>
              <a:t>Use of performance measures</a:t>
            </a:r>
            <a:endParaRPr lang="en-AU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idx="4294967295"/>
          </p:nvPr>
        </p:nvSpPr>
        <p:spPr>
          <a:xfrm>
            <a:off x="1079872" y="4139877"/>
            <a:ext cx="6891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4775" indent="0" algn="ctr">
              <a:buNone/>
            </a:pPr>
            <a:r>
              <a:rPr lang="en-AU" dirty="0" smtClean="0"/>
              <a:t>Quality of performance measurement system</a:t>
            </a:r>
            <a:endParaRPr lang="en-AU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idx="4294967295"/>
          </p:nvPr>
        </p:nvSpPr>
        <p:spPr>
          <a:xfrm>
            <a:off x="1079872" y="4931965"/>
            <a:ext cx="3173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4775" indent="0" algn="ctr">
              <a:buNone/>
            </a:pPr>
            <a:r>
              <a:rPr lang="en-AU" dirty="0" smtClean="0"/>
              <a:t>Design</a:t>
            </a:r>
            <a:endParaRPr lang="en-AU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idx="4294967295"/>
          </p:nvPr>
        </p:nvSpPr>
        <p:spPr>
          <a:xfrm>
            <a:off x="3862156" y="5580037"/>
            <a:ext cx="16822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4775" indent="0" algn="ctr">
              <a:buNone/>
            </a:pPr>
            <a:r>
              <a:rPr lang="en-AU" dirty="0" smtClean="0"/>
              <a:t>Data</a:t>
            </a:r>
            <a:endParaRPr lang="en-AU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idx="4294967295"/>
          </p:nvPr>
        </p:nvSpPr>
        <p:spPr>
          <a:xfrm>
            <a:off x="5904408" y="5580037"/>
            <a:ext cx="20665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4775" indent="0" algn="ctr">
              <a:buNone/>
            </a:pPr>
            <a:r>
              <a:rPr lang="en-AU" dirty="0" smtClean="0"/>
              <a:t>Staff support</a:t>
            </a:r>
            <a:endParaRPr lang="en-AU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idx="4294967295"/>
          </p:nvPr>
        </p:nvSpPr>
        <p:spPr>
          <a:xfrm>
            <a:off x="4824288" y="4931965"/>
            <a:ext cx="31466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4775" indent="0" algn="ctr">
              <a:buNone/>
            </a:pPr>
            <a:r>
              <a:rPr lang="en-AU" dirty="0" smtClean="0"/>
              <a:t>Management support</a:t>
            </a:r>
            <a:endParaRPr lang="en-AU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idx="4294967295"/>
          </p:nvPr>
        </p:nvSpPr>
        <p:spPr>
          <a:xfrm>
            <a:off x="1079872" y="5580037"/>
            <a:ext cx="23042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4775" indent="0" algn="ctr">
              <a:buNone/>
            </a:pPr>
            <a:r>
              <a:rPr lang="en-AU" dirty="0" smtClean="0"/>
              <a:t>Review</a:t>
            </a:r>
            <a:endParaRPr lang="en-AU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idx="4294967295"/>
          </p:nvPr>
        </p:nvSpPr>
        <p:spPr>
          <a:xfrm>
            <a:off x="1079872" y="6156101"/>
            <a:ext cx="6891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4775" indent="0" algn="ctr">
              <a:buNone/>
            </a:pPr>
            <a:r>
              <a:rPr lang="en-AU" dirty="0" smtClean="0"/>
              <a:t>Resources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484667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41363" y="282575"/>
            <a:ext cx="8607425" cy="126365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0" tIns="0" rIns="0" bIns="0" anchor="ctr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en-GB" sz="4000" b="1" i="1" dirty="0" smtClean="0">
                <a:solidFill>
                  <a:srgbClr val="FF9966"/>
                </a:solidFill>
                <a:latin typeface="Arial" pitchFamily="18"/>
                <a:ea typeface="Arial Unicode MS" pitchFamily="34"/>
                <a:cs typeface="Arial Unicode MS" pitchFamily="34"/>
              </a:rPr>
              <a:t>Discussion</a:t>
            </a:r>
            <a:endParaRPr lang="en-GB" sz="4000" b="1" i="1" dirty="0">
              <a:solidFill>
                <a:srgbClr val="FF9966"/>
              </a:solidFill>
              <a:latin typeface="Arial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741363" y="1963738"/>
            <a:ext cx="8772525" cy="493712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0" tIns="0" rIns="0" bIns="0" compatLnSpc="0"/>
          <a:lstStyle/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32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32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400" dirty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further discussion welcome:</a:t>
            </a: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400" dirty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graham.smith@numericaladvantage.com.au</a:t>
            </a: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4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41363" y="282575"/>
            <a:ext cx="8607425" cy="126365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0" tIns="0" rIns="0" bIns="0" anchor="ctr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en-GB" sz="4000" b="1" i="1" dirty="0">
                <a:solidFill>
                  <a:srgbClr val="FF9966"/>
                </a:solidFill>
                <a:latin typeface="Arial" pitchFamily="18"/>
                <a:ea typeface="Arial Unicode MS" pitchFamily="34"/>
                <a:cs typeface="Arial Unicode MS" pitchFamily="34"/>
              </a:rPr>
              <a:t>Agenda</a:t>
            </a:r>
          </a:p>
        </p:txBody>
      </p:sp>
      <p:sp>
        <p:nvSpPr>
          <p:cNvPr id="3" name="Freeform 2"/>
          <p:cNvSpPr/>
          <p:nvPr/>
        </p:nvSpPr>
        <p:spPr>
          <a:xfrm>
            <a:off x="741363" y="1619250"/>
            <a:ext cx="8772525" cy="51768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0" tIns="0" rIns="0" bIns="0" compatLnSpc="0"/>
          <a:lstStyle/>
          <a:p>
            <a:pPr marL="425160" indent="-320400" fontAlgn="auto">
              <a:spcBef>
                <a:spcPts val="60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Introduction</a:t>
            </a:r>
          </a:p>
          <a:p>
            <a:pPr marL="425160" indent="-320400" fontAlgn="auto">
              <a:spcBef>
                <a:spcPts val="60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 smtClean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Context</a:t>
            </a:r>
          </a:p>
          <a:p>
            <a:pPr marL="425160" indent="-320400" fontAlgn="auto">
              <a:spcBef>
                <a:spcPts val="60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 smtClean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Costs</a:t>
            </a:r>
            <a:endParaRPr lang="en-GB" sz="28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60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Benefits</a:t>
            </a:r>
          </a:p>
          <a:p>
            <a:pPr marL="561960" indent="-4572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	accountability</a:t>
            </a:r>
          </a:p>
          <a:p>
            <a:pPr marL="561960" indent="-4572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	</a:t>
            </a:r>
            <a:r>
              <a:rPr lang="en-GB" sz="2800" dirty="0" smtClean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improvement</a:t>
            </a:r>
          </a:p>
          <a:p>
            <a:pPr marL="561960" indent="-4572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	</a:t>
            </a:r>
            <a:r>
              <a:rPr lang="en-GB" sz="2800" dirty="0" smtClean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decision-making</a:t>
            </a:r>
            <a:endParaRPr lang="en-GB" sz="2800" dirty="0">
              <a:solidFill>
                <a:srgbClr val="E6E6E6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marL="425160" indent="-320400" fontAlgn="auto">
              <a:spcBef>
                <a:spcPts val="60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Program Logic</a:t>
            </a:r>
          </a:p>
          <a:p>
            <a:pPr marL="425160" indent="-320400" fontAlgn="auto">
              <a:spcBef>
                <a:spcPts val="600"/>
              </a:spcBef>
              <a:spcAft>
                <a:spcPts val="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Conclusion</a:t>
            </a:r>
          </a:p>
          <a:p>
            <a:pPr marL="425160" indent="-320400" algn="ctr" fontAlgn="auto">
              <a:spcBef>
                <a:spcPts val="1199"/>
              </a:spcBef>
              <a:spcAft>
                <a:spcPts val="601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i="1" dirty="0">
                <a:solidFill>
                  <a:srgbClr val="E6E6E6"/>
                </a:solidFill>
                <a:latin typeface="Times New Roman" pitchFamily="18"/>
                <a:ea typeface="msmincho" pitchFamily="2"/>
                <a:cs typeface="msmincho" pitchFamily="2"/>
              </a:rPr>
              <a:t>Interactive!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41363" y="282575"/>
            <a:ext cx="8607425" cy="126365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0" tIns="0" rIns="0" bIns="0" anchor="ctr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en-GB" sz="4000" b="1" i="1" dirty="0">
                <a:solidFill>
                  <a:srgbClr val="FF9966"/>
                </a:solidFill>
                <a:latin typeface="Arial" pitchFamily="18"/>
                <a:ea typeface="Arial Unicode MS" pitchFamily="34"/>
                <a:cs typeface="Arial Unicode MS" pitchFamily="34"/>
              </a:rPr>
              <a:t>INTRODUCTION</a:t>
            </a:r>
          </a:p>
        </p:txBody>
      </p:sp>
      <p:sp>
        <p:nvSpPr>
          <p:cNvPr id="3" name="Freeform 2"/>
          <p:cNvSpPr/>
          <p:nvPr/>
        </p:nvSpPr>
        <p:spPr>
          <a:xfrm>
            <a:off x="741363" y="1546225"/>
            <a:ext cx="8772525" cy="51133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0" tIns="0" rIns="0" bIns="0" compatLnSpc="0"/>
          <a:lstStyle/>
          <a:p>
            <a:pPr marL="425160" indent="-320400" fontAlgn="auto">
              <a:spcBef>
                <a:spcPts val="1199"/>
              </a:spcBef>
              <a:spcAft>
                <a:spcPts val="601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>
                <a:solidFill>
                  <a:srgbClr val="E6E6E6"/>
                </a:solidFill>
                <a:latin typeface="Verdana" pitchFamily="34"/>
                <a:ea typeface="msmincho" pitchFamily="2"/>
                <a:cs typeface="msmincho" pitchFamily="2"/>
              </a:rPr>
              <a:t>Benefits: </a:t>
            </a:r>
          </a:p>
          <a:p>
            <a:pPr marL="561960" indent="-457200" fontAlgn="auto">
              <a:spcBef>
                <a:spcPts val="1199"/>
              </a:spcBef>
              <a:spcAft>
                <a:spcPts val="601"/>
              </a:spcAft>
              <a:buFont typeface="Arial" pitchFamily="34" charset="0"/>
              <a:buChar char="•"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>
                <a:solidFill>
                  <a:srgbClr val="E6E6E6"/>
                </a:solidFill>
                <a:latin typeface="Verdana" pitchFamily="34"/>
                <a:ea typeface="msmincho" pitchFamily="2"/>
                <a:cs typeface="msmincho" pitchFamily="2"/>
              </a:rPr>
              <a:t>what gets measured gets managed</a:t>
            </a:r>
          </a:p>
          <a:p>
            <a:pPr marL="561960" indent="-457200" fontAlgn="auto">
              <a:spcBef>
                <a:spcPts val="1199"/>
              </a:spcBef>
              <a:spcAft>
                <a:spcPts val="601"/>
              </a:spcAft>
              <a:buFont typeface="Arial" pitchFamily="34" charset="0"/>
              <a:buChar char="•"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>
                <a:solidFill>
                  <a:srgbClr val="E6E6E6"/>
                </a:solidFill>
                <a:latin typeface="Verdana" pitchFamily="34"/>
                <a:ea typeface="msmincho" pitchFamily="2"/>
                <a:cs typeface="msmincho" pitchFamily="2"/>
              </a:rPr>
              <a:t>Aid to evaluation</a:t>
            </a:r>
          </a:p>
          <a:p>
            <a:pPr marL="104760" fontAlgn="auto">
              <a:spcBef>
                <a:spcPts val="1199"/>
              </a:spcBef>
              <a:spcAft>
                <a:spcPts val="601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 smtClean="0">
                <a:solidFill>
                  <a:srgbClr val="E6E6E6"/>
                </a:solidFill>
                <a:latin typeface="Verdana" pitchFamily="34"/>
                <a:ea typeface="msmincho" pitchFamily="2"/>
                <a:cs typeface="msmincho" pitchFamily="2"/>
              </a:rPr>
              <a:t>Context</a:t>
            </a:r>
            <a:r>
              <a:rPr lang="en-GB" sz="2800" dirty="0">
                <a:solidFill>
                  <a:srgbClr val="E6E6E6"/>
                </a:solidFill>
                <a:latin typeface="Verdana" pitchFamily="34"/>
                <a:ea typeface="msmincho" pitchFamily="2"/>
                <a:cs typeface="msmincho" pitchFamily="2"/>
              </a:rPr>
              <a:t>:</a:t>
            </a:r>
          </a:p>
          <a:p>
            <a:pPr marL="561960" indent="-457200" fontAlgn="auto">
              <a:spcBef>
                <a:spcPts val="1199"/>
              </a:spcBef>
              <a:spcAft>
                <a:spcPts val="601"/>
              </a:spcAft>
              <a:buFont typeface="Arial" pitchFamily="34" charset="0"/>
              <a:buChar char="•"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GB" sz="2800" dirty="0">
                <a:solidFill>
                  <a:srgbClr val="E6E6E6"/>
                </a:solidFill>
                <a:latin typeface="Verdana" pitchFamily="34"/>
                <a:ea typeface="msmincho" pitchFamily="2"/>
                <a:cs typeface="msmincho" pitchFamily="2"/>
              </a:rPr>
              <a:t>A contested and political arena</a:t>
            </a:r>
          </a:p>
          <a:p>
            <a:pPr marL="561960" indent="-457200" fontAlgn="auto">
              <a:spcBef>
                <a:spcPts val="1199"/>
              </a:spcBef>
              <a:spcAft>
                <a:spcPts val="601"/>
              </a:spcAft>
              <a:buFont typeface="Arial" pitchFamily="34" charset="0"/>
              <a:buChar char="•"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GB" sz="2800" dirty="0">
              <a:solidFill>
                <a:srgbClr val="E6E6E6"/>
              </a:solidFill>
              <a:latin typeface="Verdana" pitchFamily="34"/>
              <a:ea typeface="msmincho" pitchFamily="2"/>
              <a:cs typeface="msmincho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 idx="4294967295"/>
          </p:nvPr>
        </p:nvSpPr>
        <p:spPr>
          <a:xfrm>
            <a:off x="741363" y="592138"/>
            <a:ext cx="5592762" cy="644525"/>
          </a:xfrm>
        </p:spPr>
        <p:txBody>
          <a:bodyPr wrap="none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9pPr>
          </a:lstStyle>
          <a:p>
            <a:pPr eaLnBrk="1">
              <a:lnSpc>
                <a:spcPct val="84000"/>
              </a:lnSpc>
            </a:pPr>
            <a:r>
              <a:rPr lang="en-US" b="1" i="1" smtClean="0">
                <a:solidFill>
                  <a:srgbClr val="FF9966"/>
                </a:solidFill>
                <a:ea typeface="Arial Unicode MS" pitchFamily="34" charset="-128"/>
                <a:cs typeface="Arial Unicode MS" pitchFamily="34" charset="-128"/>
              </a:rPr>
              <a:t>Measurement quotes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1363" y="1963738"/>
            <a:ext cx="7645400" cy="47180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compatLnSpc="0">
            <a:spAutoFit/>
          </a:bodyPr>
          <a:lstStyle/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	Measure what is measurable,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and make measurable what is not so.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(Galileo </a:t>
            </a:r>
            <a:r>
              <a:rPr lang="en-AU" sz="4000" dirty="0" err="1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Galilei</a:t>
            </a: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)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endParaRPr lang="en-AU" sz="4000" dirty="0">
              <a:solidFill>
                <a:srgbClr val="E6E6E6"/>
              </a:solidFill>
              <a:latin typeface="Thorndale" pitchFamily="18"/>
              <a:ea typeface="Arial" pitchFamily="2"/>
              <a:cs typeface="Arial" pitchFamily="2"/>
            </a:endParaRP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	If you can not measure it,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you can not improve it.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(Lord Kelvin)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endParaRPr lang="en-AU" sz="4000" dirty="0">
              <a:solidFill>
                <a:srgbClr val="E6E6E6"/>
              </a:solidFill>
              <a:latin typeface="Thorndale" pitchFamily="18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/>
          </p:cNvSpPr>
          <p:nvPr>
            <p:ph type="title" idx="4294967295"/>
          </p:nvPr>
        </p:nvSpPr>
        <p:spPr>
          <a:xfrm>
            <a:off x="1722438" y="630238"/>
            <a:ext cx="2665412" cy="568325"/>
          </a:xfrm>
        </p:spPr>
        <p:txBody>
          <a:bodyPr wrap="none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5pPr>
            <a:lvl6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6pPr>
            <a:lvl7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7pPr>
            <a:lvl8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8pPr>
            <a:lvl9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400">
                <a:solidFill>
                  <a:schemeClr val="tx2"/>
                </a:solidFill>
                <a:latin typeface="Arial" pitchFamily="34" charset="0"/>
                <a:ea typeface="MS Gothic" pitchFamily="49" charset="-128"/>
                <a:cs typeface="Tahoma" pitchFamily="34" charset="0"/>
              </a:defRPr>
            </a:lvl9pPr>
          </a:lstStyle>
          <a:p>
            <a:pPr eaLnBrk="1">
              <a:lnSpc>
                <a:spcPct val="84000"/>
              </a:lnSpc>
            </a:pPr>
            <a:r>
              <a:rPr lang="en-US" b="1" i="1" smtClean="0">
                <a:solidFill>
                  <a:srgbClr val="FF9966"/>
                </a:solidFill>
                <a:ea typeface="Arial Unicode MS" pitchFamily="34" charset="-128"/>
                <a:cs typeface="Arial Unicode MS" pitchFamily="34" charset="-128"/>
              </a:rPr>
              <a:t>Distortion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1363" y="1963738"/>
            <a:ext cx="8456612" cy="41290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compatLnSpc="0">
            <a:spAutoFit/>
          </a:bodyPr>
          <a:lstStyle/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	Campbell's Law:  "The more any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quantitative social indicator is used for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social decision making, the more subject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 it will be to corruption pressures and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the more apt it will be to distort and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corrupt the social processes it is</a:t>
            </a:r>
          </a:p>
          <a:p>
            <a:pPr marL="431640" indent="-324000" fontAlgn="auto">
              <a:spcBef>
                <a:spcPts val="0"/>
              </a:spcBef>
              <a:spcAft>
                <a:spcPts val="0"/>
              </a:spcAft>
              <a:tabLst>
                <a:tab pos="4316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lang="en-AU" sz="4000" dirty="0">
                <a:solidFill>
                  <a:srgbClr val="E6E6E6"/>
                </a:solidFill>
                <a:latin typeface="Thorndale" pitchFamily="18"/>
                <a:ea typeface="Arial" pitchFamily="2"/>
                <a:cs typeface="Arial" pitchFamily="2"/>
              </a:rPr>
              <a:t>intended to monitor."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34925" y="395288"/>
            <a:ext cx="9072563" cy="126206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sz="4000" b="1" i="1" kern="1200" dirty="0">
                <a:solidFill>
                  <a:srgbClr val="FF9966"/>
                </a:solidFill>
                <a:ea typeface="Arial Unicode MS" pitchFamily="34"/>
                <a:cs typeface="Arial Unicode MS" pitchFamily="34"/>
              </a:rPr>
              <a:t>Costs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575816" y="1547589"/>
            <a:ext cx="9072562" cy="5205537"/>
          </a:xfrm>
        </p:spPr>
        <p:txBody>
          <a:bodyPr/>
          <a:lstStyle/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200" kern="1200" dirty="0" smtClean="0">
                <a:solidFill>
                  <a:srgbClr val="E6E6E6"/>
                </a:solidFill>
                <a:latin typeface="Times New Roman" pitchFamily="18"/>
              </a:rPr>
              <a:t>Planning and development</a:t>
            </a:r>
          </a:p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200" kern="1200" dirty="0" smtClean="0">
                <a:solidFill>
                  <a:srgbClr val="E6E6E6"/>
                </a:solidFill>
                <a:latin typeface="Times New Roman" pitchFamily="18"/>
              </a:rPr>
              <a:t>IT</a:t>
            </a:r>
          </a:p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200" kern="1200" dirty="0" smtClean="0">
                <a:solidFill>
                  <a:srgbClr val="E6E6E6"/>
                </a:solidFill>
                <a:latin typeface="Times New Roman" pitchFamily="18"/>
              </a:rPr>
              <a:t>Data entry </a:t>
            </a:r>
          </a:p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200" kern="1200" dirty="0" smtClean="0">
                <a:solidFill>
                  <a:srgbClr val="E6E6E6"/>
                </a:solidFill>
                <a:latin typeface="Times New Roman" pitchFamily="18"/>
              </a:rPr>
              <a:t>QA</a:t>
            </a:r>
          </a:p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200" kern="1200" dirty="0" smtClean="0">
                <a:solidFill>
                  <a:srgbClr val="E6E6E6"/>
                </a:solidFill>
                <a:latin typeface="Times New Roman" pitchFamily="18"/>
              </a:rPr>
              <a:t>Revision of measures</a:t>
            </a:r>
          </a:p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200" kern="1200" dirty="0" smtClean="0">
                <a:solidFill>
                  <a:srgbClr val="E6E6E6"/>
                </a:solidFill>
                <a:latin typeface="Times New Roman" pitchFamily="18"/>
              </a:rPr>
              <a:t>Analysis and reporting </a:t>
            </a:r>
          </a:p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200" kern="1200" dirty="0" smtClean="0">
                <a:solidFill>
                  <a:srgbClr val="E6E6E6"/>
                </a:solidFill>
                <a:latin typeface="Times New Roman" pitchFamily="18"/>
              </a:rPr>
              <a:t>Management and review</a:t>
            </a:r>
          </a:p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200" kern="1200" dirty="0" smtClean="0">
                <a:solidFill>
                  <a:srgbClr val="E6E6E6"/>
                </a:solidFill>
                <a:latin typeface="Times New Roman" pitchFamily="18"/>
              </a:rPr>
              <a:t>Senior management attention</a:t>
            </a:r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34925" y="395288"/>
            <a:ext cx="9072563" cy="126206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sz="4000" b="1" i="1" kern="1200" dirty="0" smtClean="0">
                <a:solidFill>
                  <a:srgbClr val="FF9966"/>
                </a:solidFill>
                <a:ea typeface="Arial Unicode MS" pitchFamily="34"/>
                <a:cs typeface="Arial Unicode MS" pitchFamily="34"/>
              </a:rPr>
              <a:t>Benefits</a:t>
            </a:r>
            <a:endParaRPr sz="4000" b="1" i="1" kern="1200" dirty="0">
              <a:solidFill>
                <a:srgbClr val="FF9966"/>
              </a:solidFill>
              <a:ea typeface="Arial Unicode MS" pitchFamily="34"/>
              <a:cs typeface="Arial Unicode MS" pitchFamily="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503238" y="1768475"/>
            <a:ext cx="9072562" cy="4989513"/>
          </a:xfrm>
        </p:spPr>
        <p:txBody>
          <a:bodyPr/>
          <a:lstStyle/>
          <a:p>
            <a:pPr marL="104760" indent="0" fontAlgn="auto">
              <a:spcAft>
                <a:spcPts val="600"/>
              </a:spcAft>
              <a:buFont typeface="Wingdings" pitchFamily="2" charset="2"/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 smtClean="0">
                <a:solidFill>
                  <a:srgbClr val="E6E6E6"/>
                </a:solidFill>
                <a:latin typeface="Times New Roman" pitchFamily="18"/>
              </a:rPr>
              <a:t>Intended Objectives</a:t>
            </a:r>
          </a:p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200" kern="1200" dirty="0" smtClean="0">
                <a:solidFill>
                  <a:srgbClr val="E6E6E6"/>
                </a:solidFill>
                <a:latin typeface="Times New Roman" pitchFamily="18"/>
              </a:rPr>
              <a:t>Accountability</a:t>
            </a:r>
          </a:p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200" kern="1200" dirty="0">
                <a:solidFill>
                  <a:srgbClr val="E6E6E6"/>
                </a:solidFill>
                <a:latin typeface="Times New Roman" pitchFamily="18"/>
              </a:rPr>
              <a:t>I</a:t>
            </a:r>
            <a:r>
              <a:rPr lang="en-AU" sz="3200" kern="1200" dirty="0" smtClean="0">
                <a:solidFill>
                  <a:srgbClr val="E6E6E6"/>
                </a:solidFill>
                <a:latin typeface="Times New Roman" pitchFamily="18"/>
              </a:rPr>
              <a:t>mprovement</a:t>
            </a:r>
            <a:endParaRPr lang="en-AU" sz="3200" kern="1200" dirty="0" smtClean="0">
              <a:solidFill>
                <a:srgbClr val="E6E6E6"/>
              </a:solidFill>
              <a:latin typeface="Times New Roman" pitchFamily="18"/>
            </a:endParaRPr>
          </a:p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200" kern="1200" dirty="0" smtClean="0">
                <a:solidFill>
                  <a:srgbClr val="E6E6E6"/>
                </a:solidFill>
                <a:latin typeface="Times New Roman" pitchFamily="18"/>
              </a:rPr>
              <a:t>Decision-making</a:t>
            </a:r>
          </a:p>
          <a:p>
            <a:pPr marL="425160" indent="-320400" fontAlgn="auto">
              <a:spcAft>
                <a:spcPts val="600"/>
              </a:spcAft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AU" sz="3200" kern="1200" dirty="0">
              <a:solidFill>
                <a:srgbClr val="E6E6E6"/>
              </a:solidFill>
              <a:latin typeface="Times New Roman" pitchFamily="18"/>
            </a:endParaRPr>
          </a:p>
          <a:p>
            <a:pPr marL="104760" indent="0" fontAlgn="auto">
              <a:spcAft>
                <a:spcPts val="600"/>
              </a:spcAft>
              <a:buFont typeface="Wingdings" pitchFamily="2" charset="2"/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4400" kern="1200" dirty="0" smtClean="0">
                <a:solidFill>
                  <a:srgbClr val="E6E6E6"/>
                </a:solidFill>
                <a:latin typeface="Times New Roman" pitchFamily="18"/>
              </a:rPr>
              <a:t>Better Outcomes</a:t>
            </a:r>
            <a:endParaRPr lang="en-AU" sz="4400" kern="1200" dirty="0" smtClean="0">
              <a:solidFill>
                <a:srgbClr val="E6E6E6"/>
              </a:solidFill>
              <a:latin typeface="Times New Roman" pitchFamily="18"/>
            </a:endParaRPr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34925" y="395288"/>
            <a:ext cx="9072563" cy="126206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sz="4000" b="1" i="1" kern="1200" dirty="0" smtClean="0">
                <a:solidFill>
                  <a:srgbClr val="FF9966"/>
                </a:solidFill>
                <a:ea typeface="Arial Unicode MS" pitchFamily="34"/>
                <a:cs typeface="Arial Unicode MS" pitchFamily="34"/>
              </a:rPr>
              <a:t>Accountability</a:t>
            </a:r>
            <a:endParaRPr sz="4000" b="1" i="1" kern="1200" dirty="0">
              <a:solidFill>
                <a:srgbClr val="FF9966"/>
              </a:solidFill>
              <a:ea typeface="Arial Unicode MS" pitchFamily="34"/>
              <a:cs typeface="Arial Unicode MS" pitchFamily="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503238" y="1768475"/>
            <a:ext cx="9072562" cy="4989513"/>
          </a:xfrm>
        </p:spPr>
        <p:txBody>
          <a:bodyPr/>
          <a:lstStyle/>
          <a:p>
            <a:pPr marL="104760" indent="0" fontAlgn="auto">
              <a:spcAft>
                <a:spcPts val="600"/>
              </a:spcAft>
              <a:buFont typeface="Wingdings" pitchFamily="2" charset="2"/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 smtClean="0">
                <a:solidFill>
                  <a:srgbClr val="E6E6E6"/>
                </a:solidFill>
                <a:latin typeface="Times New Roman" pitchFamily="18"/>
              </a:rPr>
              <a:t>‘The </a:t>
            </a:r>
            <a:r>
              <a:rPr lang="en-AU" sz="3600" kern="1200" dirty="0">
                <a:solidFill>
                  <a:srgbClr val="E6E6E6"/>
                </a:solidFill>
                <a:latin typeface="Times New Roman" pitchFamily="18"/>
              </a:rPr>
              <a:t>obligation of an individual or organization to account for its activities, accept responsibility for them, and to disclose the results in a transparent manner</a:t>
            </a:r>
            <a:r>
              <a:rPr lang="en-AU" sz="3600" kern="1200" dirty="0" smtClean="0">
                <a:solidFill>
                  <a:srgbClr val="E6E6E6"/>
                </a:solidFill>
                <a:latin typeface="Times New Roman" pitchFamily="18"/>
              </a:rPr>
              <a:t>.’</a:t>
            </a:r>
            <a:endParaRPr lang="en-AU" dirty="0"/>
          </a:p>
          <a:p>
            <a:pPr marL="104760" indent="0" fontAlgn="auto">
              <a:spcAft>
                <a:spcPts val="600"/>
              </a:spcAft>
              <a:buFont typeface="Wingdings" pitchFamily="2" charset="2"/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AU" sz="3600" kern="1200" dirty="0" smtClean="0">
              <a:solidFill>
                <a:srgbClr val="E6E6E6"/>
              </a:solidFill>
              <a:latin typeface="Times New Roman" pitchFamily="18"/>
            </a:endParaRPr>
          </a:p>
          <a:p>
            <a:pPr marL="104760" indent="0" fontAlgn="auto">
              <a:spcAft>
                <a:spcPts val="600"/>
              </a:spcAft>
              <a:buFont typeface="Wingdings" pitchFamily="2" charset="2"/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 smtClean="0">
                <a:solidFill>
                  <a:srgbClr val="E6E6E6"/>
                </a:solidFill>
                <a:latin typeface="Times New Roman" pitchFamily="18"/>
              </a:rPr>
              <a:t>Agency theory: </a:t>
            </a:r>
            <a:r>
              <a:rPr lang="en-AU" sz="3600" i="1" kern="1200" dirty="0" smtClean="0">
                <a:solidFill>
                  <a:srgbClr val="E6E6E6"/>
                </a:solidFill>
                <a:latin typeface="Times New Roman" pitchFamily="18"/>
              </a:rPr>
              <a:t>relationship</a:t>
            </a:r>
            <a:r>
              <a:rPr lang="en-AU" sz="3600" kern="1200" dirty="0" smtClean="0">
                <a:solidFill>
                  <a:srgbClr val="E6E6E6"/>
                </a:solidFill>
                <a:latin typeface="Times New Roman" pitchFamily="18"/>
              </a:rPr>
              <a:t> between a principal and an agent </a:t>
            </a:r>
          </a:p>
          <a:p>
            <a:pPr marL="104760" indent="0" fontAlgn="auto">
              <a:spcAft>
                <a:spcPts val="600"/>
              </a:spcAft>
              <a:buFont typeface="Wingdings" pitchFamily="2" charset="2"/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AU" sz="3600" kern="1200" dirty="0">
              <a:solidFill>
                <a:srgbClr val="E6E6E6"/>
              </a:solidFill>
              <a:latin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34925" y="395288"/>
            <a:ext cx="9072563" cy="126206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sz="4000" b="1" i="1" kern="1200" dirty="0" smtClean="0">
                <a:solidFill>
                  <a:srgbClr val="FF9966"/>
                </a:solidFill>
                <a:ea typeface="Arial Unicode MS" pitchFamily="34"/>
                <a:cs typeface="Arial Unicode MS" pitchFamily="34"/>
              </a:rPr>
              <a:t>Measuring Accountability</a:t>
            </a:r>
            <a:endParaRPr sz="4000" b="1" i="1" kern="1200" dirty="0">
              <a:solidFill>
                <a:srgbClr val="FF9966"/>
              </a:solidFill>
              <a:ea typeface="Arial Unicode MS" pitchFamily="34"/>
              <a:cs typeface="Arial Unicode MS" pitchFamily="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503238" y="1768475"/>
            <a:ext cx="9072562" cy="4989513"/>
          </a:xfrm>
        </p:spPr>
        <p:txBody>
          <a:bodyPr/>
          <a:lstStyle/>
          <a:p>
            <a:pPr marL="104760" lvl="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>
                <a:solidFill>
                  <a:srgbClr val="E6E6E6"/>
                </a:solidFill>
                <a:latin typeface="Times New Roman" pitchFamily="18"/>
              </a:rPr>
              <a:t>Quality of reporting</a:t>
            </a:r>
          </a:p>
          <a:p>
            <a:pPr marL="104760" lvl="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>
                <a:solidFill>
                  <a:srgbClr val="E6E6E6"/>
                </a:solidFill>
                <a:latin typeface="Times New Roman" pitchFamily="18"/>
              </a:rPr>
              <a:t>Frequency of reporting</a:t>
            </a:r>
          </a:p>
          <a:p>
            <a:pPr marL="104760" lvl="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>
                <a:solidFill>
                  <a:srgbClr val="E6E6E6"/>
                </a:solidFill>
                <a:latin typeface="Times New Roman" pitchFamily="18"/>
              </a:rPr>
              <a:t>Perception of being held responsible</a:t>
            </a:r>
          </a:p>
          <a:p>
            <a:pPr marL="104760" lvl="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>
                <a:solidFill>
                  <a:srgbClr val="E6E6E6"/>
                </a:solidFill>
                <a:latin typeface="Times New Roman" pitchFamily="18"/>
              </a:rPr>
              <a:t>Action taken to address errors or failures </a:t>
            </a:r>
          </a:p>
          <a:p>
            <a:pPr marL="104760" lvl="0" indent="0" fontAlgn="auto">
              <a:spcAft>
                <a:spcPts val="600"/>
              </a:spcAft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r>
              <a:rPr lang="en-AU" sz="3600" kern="1200" dirty="0">
                <a:solidFill>
                  <a:srgbClr val="E6E6E6"/>
                </a:solidFill>
                <a:latin typeface="Times New Roman" pitchFamily="18"/>
              </a:rPr>
              <a:t>Increased confidence of stakeholders</a:t>
            </a:r>
          </a:p>
          <a:p>
            <a:pPr marL="104760" indent="0" fontAlgn="auto">
              <a:spcAft>
                <a:spcPts val="600"/>
              </a:spcAft>
              <a:buFont typeface="Wingdings" pitchFamily="2" charset="2"/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AU" sz="3600" kern="1200" dirty="0" smtClean="0">
              <a:solidFill>
                <a:srgbClr val="E6E6E6"/>
              </a:solidFill>
              <a:latin typeface="Times New Roman" pitchFamily="18"/>
            </a:endParaRPr>
          </a:p>
          <a:p>
            <a:pPr marL="104760" indent="0" fontAlgn="auto">
              <a:spcAft>
                <a:spcPts val="600"/>
              </a:spcAft>
              <a:buFont typeface="Wingdings" pitchFamily="2" charset="2"/>
              <a:buNone/>
              <a:tabLst>
                <a:tab pos="425160" algn="l"/>
                <a:tab pos="874079" algn="l"/>
                <a:tab pos="1323359" algn="l"/>
                <a:tab pos="1772640" algn="l"/>
                <a:tab pos="2221920" algn="l"/>
                <a:tab pos="2671200" algn="l"/>
                <a:tab pos="3120480" algn="l"/>
                <a:tab pos="3569760" algn="l"/>
                <a:tab pos="4019040" algn="l"/>
                <a:tab pos="4468319" algn="l"/>
                <a:tab pos="4917600" algn="l"/>
                <a:tab pos="5366879" algn="l"/>
                <a:tab pos="5816160" algn="l"/>
                <a:tab pos="6265440" algn="l"/>
                <a:tab pos="6714720" algn="l"/>
                <a:tab pos="7164000" algn="l"/>
                <a:tab pos="7613280" algn="l"/>
                <a:tab pos="8062560" algn="l"/>
                <a:tab pos="8511839" algn="l"/>
                <a:tab pos="8961120" algn="l"/>
                <a:tab pos="9410400" algn="l"/>
              </a:tabLst>
              <a:defRPr/>
            </a:pPr>
            <a:endParaRPr lang="en-AU" sz="3600" kern="1200" dirty="0">
              <a:solidFill>
                <a:srgbClr val="E6E6E6"/>
              </a:solidFill>
              <a:latin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941208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191</Words>
  <Application>Microsoft Office PowerPoint</Application>
  <PresentationFormat>Custom</PresentationFormat>
  <Paragraphs>105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</vt:lpstr>
      <vt:lpstr>PowerPoint Presentation</vt:lpstr>
      <vt:lpstr>PowerPoint Presentation</vt:lpstr>
      <vt:lpstr>PowerPoint Presentation</vt:lpstr>
      <vt:lpstr>Measurement quotes</vt:lpstr>
      <vt:lpstr>Distortion</vt:lpstr>
      <vt:lpstr>Costs</vt:lpstr>
      <vt:lpstr>Benefits</vt:lpstr>
      <vt:lpstr>Accountability</vt:lpstr>
      <vt:lpstr>Measuring Accountability</vt:lpstr>
      <vt:lpstr>Measuring improvement</vt:lpstr>
      <vt:lpstr>Measuring Decision making</vt:lpstr>
      <vt:lpstr>Logic diagram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improved performance  measurement systems</dc:title>
  <dc:creator>Margarita</dc:creator>
  <dc:description>Orange title on dark blue background with orange stripes on bottom border</dc:description>
  <cp:lastModifiedBy>Graham</cp:lastModifiedBy>
  <cp:revision>46</cp:revision>
  <cp:lastPrinted>2011-06-17T10:48:06Z</cp:lastPrinted>
  <dcterms:created xsi:type="dcterms:W3CDTF">2011-06-17T12:51:34Z</dcterms:created>
  <dcterms:modified xsi:type="dcterms:W3CDTF">2012-10-15T19:43:00Z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