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1"/>
  </p:notesMasterIdLst>
  <p:sldIdLst>
    <p:sldId id="256" r:id="rId3"/>
    <p:sldId id="297" r:id="rId4"/>
    <p:sldId id="283" r:id="rId5"/>
    <p:sldId id="268" r:id="rId6"/>
    <p:sldId id="319" r:id="rId7"/>
    <p:sldId id="281" r:id="rId8"/>
    <p:sldId id="257" r:id="rId9"/>
    <p:sldId id="258" r:id="rId10"/>
    <p:sldId id="259" r:id="rId11"/>
    <p:sldId id="286" r:id="rId12"/>
    <p:sldId id="298" r:id="rId13"/>
    <p:sldId id="299" r:id="rId14"/>
    <p:sldId id="300" r:id="rId15"/>
    <p:sldId id="303" r:id="rId16"/>
    <p:sldId id="304" r:id="rId17"/>
    <p:sldId id="288" r:id="rId18"/>
    <p:sldId id="293" r:id="rId19"/>
    <p:sldId id="296" r:id="rId20"/>
    <p:sldId id="289" r:id="rId21"/>
    <p:sldId id="291" r:id="rId22"/>
    <p:sldId id="292" r:id="rId23"/>
    <p:sldId id="290" r:id="rId24"/>
    <p:sldId id="294" r:id="rId25"/>
    <p:sldId id="305" r:id="rId26"/>
    <p:sldId id="295" r:id="rId27"/>
    <p:sldId id="306" r:id="rId28"/>
    <p:sldId id="307" r:id="rId29"/>
    <p:sldId id="308" r:id="rId30"/>
    <p:sldId id="310" r:id="rId31"/>
    <p:sldId id="309" r:id="rId32"/>
    <p:sldId id="311" r:id="rId33"/>
    <p:sldId id="313" r:id="rId34"/>
    <p:sldId id="312" r:id="rId35"/>
    <p:sldId id="314" r:id="rId36"/>
    <p:sldId id="315" r:id="rId37"/>
    <p:sldId id="318" r:id="rId38"/>
    <p:sldId id="316" r:id="rId39"/>
    <p:sldId id="317" r:id="rId40"/>
    <p:sldId id="285" r:id="rId41"/>
    <p:sldId id="261" r:id="rId42"/>
    <p:sldId id="262" r:id="rId43"/>
    <p:sldId id="263" r:id="rId44"/>
    <p:sldId id="264" r:id="rId45"/>
    <p:sldId id="265" r:id="rId46"/>
    <p:sldId id="266" r:id="rId47"/>
    <p:sldId id="267"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532"/>
    <p:restoredTop sz="94658"/>
  </p:normalViewPr>
  <p:slideViewPr>
    <p:cSldViewPr snapToGrid="0" snapToObjects="1">
      <p:cViewPr varScale="1">
        <p:scale>
          <a:sx n="66" d="100"/>
          <a:sy n="66" d="100"/>
        </p:scale>
        <p:origin x="216" y="760"/>
      </p:cViewPr>
      <p:guideLst/>
    </p:cSldViewPr>
  </p:slideViewPr>
  <p:notesTextViewPr>
    <p:cViewPr>
      <p:scale>
        <a:sx n="1" d="1"/>
        <a:sy n="1" d="1"/>
      </p:scale>
      <p:origin x="0" y="0"/>
    </p:cViewPr>
  </p:notesTextViewPr>
  <p:sorterViewPr>
    <p:cViewPr>
      <p:scale>
        <a:sx n="185" d="100"/>
        <a:sy n="1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DCEED-871A-9B4C-B0E3-B8B042FD4272}" type="datetimeFigureOut">
              <a:rPr lang="en-US" smtClean="0"/>
              <a:t>10/26/16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EC36D-F463-D540-B87D-28EA673FA28C}" type="slidenum">
              <a:rPr lang="en-US" smtClean="0"/>
              <a:t>‹#›</a:t>
            </a:fld>
            <a:endParaRPr lang="en-US"/>
          </a:p>
        </p:txBody>
      </p:sp>
    </p:spTree>
    <p:extLst>
      <p:ext uri="{BB962C8B-B14F-4D97-AF65-F5344CB8AC3E}">
        <p14:creationId xmlns:p14="http://schemas.microsoft.com/office/powerpoint/2010/main" val="28185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EC36D-F463-D540-B87D-28EA673FA28C}" type="slidenum">
              <a:rPr lang="en-US" smtClean="0"/>
              <a:t>16</a:t>
            </a:fld>
            <a:endParaRPr lang="en-US"/>
          </a:p>
        </p:txBody>
      </p:sp>
    </p:spTree>
    <p:extLst>
      <p:ext uri="{BB962C8B-B14F-4D97-AF65-F5344CB8AC3E}">
        <p14:creationId xmlns:p14="http://schemas.microsoft.com/office/powerpoint/2010/main" val="69824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2466" name="Rectangle 2"/>
          <p:cNvSpPr>
            <a:spLocks noChangeArrowheads="1"/>
          </p:cNvSpPr>
          <p:nvPr/>
        </p:nvSpPr>
        <p:spPr bwMode="hidden">
          <a:xfrm>
            <a:off x="2288117" y="1385888"/>
            <a:ext cx="9903883" cy="2533650"/>
          </a:xfrm>
          <a:prstGeom prst="rect">
            <a:avLst/>
          </a:prstGeom>
          <a:solidFill>
            <a:srgbClr val="69377F"/>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grpSp>
        <p:nvGrpSpPr>
          <p:cNvPr id="62467" name="Group 3"/>
          <p:cNvGrpSpPr>
            <a:grpSpLocks/>
          </p:cNvGrpSpPr>
          <p:nvPr/>
        </p:nvGrpSpPr>
        <p:grpSpPr bwMode="auto">
          <a:xfrm>
            <a:off x="1" y="762000"/>
            <a:ext cx="3822700" cy="3157538"/>
            <a:chOff x="0" y="672"/>
            <a:chExt cx="1806" cy="1989"/>
          </a:xfrm>
        </p:grpSpPr>
        <p:sp>
          <p:nvSpPr>
            <p:cNvPr id="62468" name="Rectangle 4"/>
            <p:cNvSpPr>
              <a:spLocks noChangeArrowheads="1"/>
            </p:cNvSpPr>
            <p:nvPr userDrawn="1"/>
          </p:nvSpPr>
          <p:spPr bwMode="auto">
            <a:xfrm>
              <a:off x="361" y="2257"/>
              <a:ext cx="363" cy="404"/>
            </a:xfrm>
            <a:prstGeom prst="rect">
              <a:avLst/>
            </a:prstGeom>
            <a:solidFill>
              <a:srgbClr val="924CB2"/>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69" name="Rectangle 5"/>
            <p:cNvSpPr>
              <a:spLocks noChangeArrowheads="1"/>
            </p:cNvSpPr>
            <p:nvPr userDrawn="1"/>
          </p:nvSpPr>
          <p:spPr bwMode="auto">
            <a:xfrm>
              <a:off x="1081" y="1065"/>
              <a:ext cx="362" cy="405"/>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0" name="Rectangle 6"/>
            <p:cNvSpPr>
              <a:spLocks noChangeArrowheads="1"/>
            </p:cNvSpPr>
            <p:nvPr userDrawn="1"/>
          </p:nvSpPr>
          <p:spPr bwMode="auto">
            <a:xfrm>
              <a:off x="1437" y="672"/>
              <a:ext cx="369" cy="400"/>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1" name="Rectangle 7"/>
            <p:cNvSpPr>
              <a:spLocks noChangeArrowheads="1"/>
            </p:cNvSpPr>
            <p:nvPr userDrawn="1"/>
          </p:nvSpPr>
          <p:spPr bwMode="auto">
            <a:xfrm>
              <a:off x="719" y="2257"/>
              <a:ext cx="368" cy="404"/>
            </a:xfrm>
            <a:prstGeom prst="rect">
              <a:avLst/>
            </a:prstGeom>
            <a:solidFill>
              <a:srgbClr val="69377F"/>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2" name="Rectangle 8"/>
            <p:cNvSpPr>
              <a:spLocks noChangeArrowheads="1"/>
            </p:cNvSpPr>
            <p:nvPr userDrawn="1"/>
          </p:nvSpPr>
          <p:spPr bwMode="auto">
            <a:xfrm>
              <a:off x="1437" y="1065"/>
              <a:ext cx="369" cy="405"/>
            </a:xfrm>
            <a:prstGeom prst="rect">
              <a:avLst/>
            </a:prstGeom>
            <a:solidFill>
              <a:srgbClr val="924CB2"/>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3" name="Rectangle 9"/>
            <p:cNvSpPr>
              <a:spLocks noChangeArrowheads="1"/>
            </p:cNvSpPr>
            <p:nvPr userDrawn="1"/>
          </p:nvSpPr>
          <p:spPr bwMode="auto">
            <a:xfrm>
              <a:off x="719" y="1464"/>
              <a:ext cx="368" cy="399"/>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4" name="Rectangle 10"/>
            <p:cNvSpPr>
              <a:spLocks noChangeArrowheads="1"/>
            </p:cNvSpPr>
            <p:nvPr userDrawn="1"/>
          </p:nvSpPr>
          <p:spPr bwMode="auto">
            <a:xfrm>
              <a:off x="0" y="1464"/>
              <a:ext cx="367" cy="399"/>
            </a:xfrm>
            <a:prstGeom prst="rect">
              <a:avLst/>
            </a:prstGeom>
            <a:solidFill>
              <a:srgbClr val="7F429A"/>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5" name="Rectangle 11"/>
            <p:cNvSpPr>
              <a:spLocks noChangeArrowheads="1"/>
            </p:cNvSpPr>
            <p:nvPr userDrawn="1"/>
          </p:nvSpPr>
          <p:spPr bwMode="auto">
            <a:xfrm>
              <a:off x="1081" y="1464"/>
              <a:ext cx="362" cy="399"/>
            </a:xfrm>
            <a:prstGeom prst="rect">
              <a:avLst/>
            </a:prstGeom>
            <a:solidFill>
              <a:srgbClr val="924CB2"/>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6" name="Rectangle 12"/>
            <p:cNvSpPr>
              <a:spLocks noChangeArrowheads="1"/>
            </p:cNvSpPr>
            <p:nvPr userDrawn="1"/>
          </p:nvSpPr>
          <p:spPr bwMode="auto">
            <a:xfrm>
              <a:off x="361" y="1857"/>
              <a:ext cx="363" cy="406"/>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2477" name="Rectangle 13"/>
            <p:cNvSpPr>
              <a:spLocks noChangeArrowheads="1"/>
            </p:cNvSpPr>
            <p:nvPr userDrawn="1"/>
          </p:nvSpPr>
          <p:spPr bwMode="auto">
            <a:xfrm>
              <a:off x="719" y="1857"/>
              <a:ext cx="368" cy="406"/>
            </a:xfrm>
            <a:prstGeom prst="rect">
              <a:avLst/>
            </a:prstGeom>
            <a:solidFill>
              <a:srgbClr val="924CB2"/>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grpSp>
      <p:sp>
        <p:nvSpPr>
          <p:cNvPr id="62478" name="Rectangle 14"/>
          <p:cNvSpPr>
            <a:spLocks noGrp="1" noChangeArrowheads="1"/>
          </p:cNvSpPr>
          <p:nvPr>
            <p:ph type="dt" sz="half" idx="2"/>
          </p:nvPr>
        </p:nvSpPr>
        <p:spPr>
          <a:xfrm>
            <a:off x="609600" y="6248400"/>
            <a:ext cx="2844800" cy="457200"/>
          </a:xfrm>
        </p:spPr>
        <p:txBody>
          <a:bodyPr/>
          <a:lstStyle>
            <a:lvl1pPr>
              <a:defRPr/>
            </a:lvl1pPr>
          </a:lstStyle>
          <a:p>
            <a:fld id="{144651FB-F3EE-6B4A-93DA-A7DA1ABD7A29}" type="datetimeFigureOut">
              <a:rPr lang="en-US" smtClean="0"/>
              <a:t>10/26/16</a:t>
            </a:fld>
            <a:endParaRPr lang="en-US"/>
          </a:p>
        </p:txBody>
      </p:sp>
      <p:sp>
        <p:nvSpPr>
          <p:cNvPr id="62479" name="Rectangle 15"/>
          <p:cNvSpPr>
            <a:spLocks noGrp="1" noChangeArrowheads="1"/>
          </p:cNvSpPr>
          <p:nvPr>
            <p:ph type="ftr" sz="quarter" idx="3"/>
          </p:nvPr>
        </p:nvSpPr>
        <p:spPr/>
        <p:txBody>
          <a:bodyPr/>
          <a:lstStyle>
            <a:lvl1pPr>
              <a:defRPr/>
            </a:lvl1pPr>
          </a:lstStyle>
          <a:p>
            <a:endParaRPr lang="en-US"/>
          </a:p>
        </p:txBody>
      </p:sp>
      <p:sp>
        <p:nvSpPr>
          <p:cNvPr id="62480" name="Rectangle 16"/>
          <p:cNvSpPr>
            <a:spLocks noGrp="1" noChangeArrowheads="1"/>
          </p:cNvSpPr>
          <p:nvPr>
            <p:ph type="sldNum" sz="quarter" idx="4"/>
          </p:nvPr>
        </p:nvSpPr>
        <p:spPr/>
        <p:txBody>
          <a:bodyPr/>
          <a:lstStyle>
            <a:lvl1pPr>
              <a:defRPr/>
            </a:lvl1pPr>
          </a:lstStyle>
          <a:p>
            <a:fld id="{CE597E90-E01B-BF46-AA31-336313E116C8}" type="slidenum">
              <a:rPr lang="en-US" smtClean="0"/>
              <a:t>‹#›</a:t>
            </a:fld>
            <a:endParaRPr lang="en-US"/>
          </a:p>
        </p:txBody>
      </p:sp>
      <p:sp>
        <p:nvSpPr>
          <p:cNvPr id="62481" name="Rectangle 17"/>
          <p:cNvSpPr>
            <a:spLocks noGrp="1" noChangeArrowheads="1"/>
          </p:cNvSpPr>
          <p:nvPr>
            <p:ph type="ctrTitle"/>
          </p:nvPr>
        </p:nvSpPr>
        <p:spPr>
          <a:xfrm>
            <a:off x="3962400" y="1524000"/>
            <a:ext cx="8026400" cy="2209800"/>
          </a:xfrm>
        </p:spPr>
        <p:txBody>
          <a:bodyPr/>
          <a:lstStyle>
            <a:lvl1pPr>
              <a:defRPr sz="4200">
                <a:solidFill>
                  <a:srgbClr val="FFFFFF"/>
                </a:solidFill>
              </a:defRPr>
            </a:lvl1pPr>
          </a:lstStyle>
          <a:p>
            <a:r>
              <a:rPr lang="en-US" smtClean="0"/>
              <a:t>Click to edit Master title style</a:t>
            </a:r>
            <a:endParaRPr lang="en-US"/>
          </a:p>
        </p:txBody>
      </p:sp>
      <p:sp>
        <p:nvSpPr>
          <p:cNvPr id="62482" name="Rectangle 18"/>
          <p:cNvSpPr>
            <a:spLocks noGrp="1" noChangeArrowheads="1"/>
          </p:cNvSpPr>
          <p:nvPr>
            <p:ph type="subTitle" idx="1"/>
          </p:nvPr>
        </p:nvSpPr>
        <p:spPr>
          <a:xfrm>
            <a:off x="3962400" y="3886200"/>
            <a:ext cx="8026400" cy="1752600"/>
          </a:xfrm>
        </p:spPr>
        <p:txBody>
          <a:bodyPr/>
          <a:lstStyle>
            <a:lvl1pPr marL="0" indent="0">
              <a:buFont typeface="Wingdings" pitchFamily="-109" charset="2"/>
              <a:buNone/>
              <a:defRPr sz="3400"/>
            </a:lvl1pPr>
          </a:lstStyle>
          <a:p>
            <a:r>
              <a:rPr lang="en-US" smtClean="0"/>
              <a:t>Click to edit Master subtitle style</a:t>
            </a:r>
            <a:endParaRPr lang="en-US"/>
          </a:p>
        </p:txBody>
      </p:sp>
      <p:grpSp>
        <p:nvGrpSpPr>
          <p:cNvPr id="62483" name="Group 19"/>
          <p:cNvGrpSpPr>
            <a:grpSpLocks/>
          </p:cNvGrpSpPr>
          <p:nvPr/>
        </p:nvGrpSpPr>
        <p:grpSpPr bwMode="auto">
          <a:xfrm>
            <a:off x="9956800" y="6019801"/>
            <a:ext cx="1930400" cy="468313"/>
            <a:chOff x="4416" y="3924"/>
            <a:chExt cx="912" cy="295"/>
          </a:xfrm>
        </p:grpSpPr>
        <p:pic>
          <p:nvPicPr>
            <p:cNvPr id="62484" name="Picture 20" descr="wordmark_top"/>
            <p:cNvPicPr>
              <a:picLocks noChangeAspect="1" noChangeArrowheads="1"/>
            </p:cNvPicPr>
            <p:nvPr userDrawn="1"/>
          </p:nvPicPr>
          <p:blipFill>
            <a:blip r:embed="rId2"/>
            <a:srcRect/>
            <a:stretch>
              <a:fillRect/>
            </a:stretch>
          </p:blipFill>
          <p:spPr bwMode="auto">
            <a:xfrm>
              <a:off x="4416" y="3924"/>
              <a:ext cx="912" cy="204"/>
            </a:xfrm>
            <a:prstGeom prst="rect">
              <a:avLst/>
            </a:prstGeom>
            <a:noFill/>
          </p:spPr>
        </p:pic>
        <p:pic>
          <p:nvPicPr>
            <p:cNvPr id="62485" name="Picture 21" descr="wordmark_bottom"/>
            <p:cNvPicPr>
              <a:picLocks noChangeAspect="1" noChangeArrowheads="1"/>
            </p:cNvPicPr>
            <p:nvPr userDrawn="1"/>
          </p:nvPicPr>
          <p:blipFill>
            <a:blip r:embed="rId3"/>
            <a:srcRect/>
            <a:stretch>
              <a:fillRect/>
            </a:stretch>
          </p:blipFill>
          <p:spPr bwMode="auto">
            <a:xfrm>
              <a:off x="4416" y="4128"/>
              <a:ext cx="768" cy="91"/>
            </a:xfrm>
            <a:prstGeom prst="rect">
              <a:avLst/>
            </a:prstGeom>
            <a:noFill/>
          </p:spPr>
        </p:pic>
      </p:grpSp>
      <p:pic>
        <p:nvPicPr>
          <p:cNvPr id="62486" name="Picture 22" descr="ShadowSigma"/>
          <p:cNvPicPr>
            <a:picLocks noChangeAspect="1" noChangeArrowheads="1"/>
          </p:cNvPicPr>
          <p:nvPr/>
        </p:nvPicPr>
        <p:blipFill>
          <a:blip r:embed="rId4"/>
          <a:srcRect/>
          <a:stretch>
            <a:fillRect/>
          </a:stretch>
        </p:blipFill>
        <p:spPr bwMode="auto">
          <a:xfrm>
            <a:off x="9700682" y="5391150"/>
            <a:ext cx="2186517" cy="1314450"/>
          </a:xfrm>
          <a:prstGeom prst="rect">
            <a:avLst/>
          </a:prstGeom>
          <a:noFill/>
        </p:spPr>
      </p:pic>
    </p:spTree>
    <p:extLst>
      <p:ext uri="{BB962C8B-B14F-4D97-AF65-F5344CB8AC3E}">
        <p14:creationId xmlns:p14="http://schemas.microsoft.com/office/powerpoint/2010/main" val="58213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6" name="Date Placeholder 5"/>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31727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80264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6" name="Date Placeholder 5"/>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2036641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295400"/>
            <a:ext cx="10972800" cy="4572000"/>
          </a:xfrm>
        </p:spPr>
        <p:txBody>
          <a:bodyPr/>
          <a:lstStyle/>
          <a:p>
            <a:r>
              <a:rPr lang="en-US" smtClean="0"/>
              <a:t>Click icon to add table</a:t>
            </a:r>
            <a:endParaRPr lang="en-US"/>
          </a:p>
        </p:txBody>
      </p:sp>
      <p:sp>
        <p:nvSpPr>
          <p:cNvPr id="4" name="Footer Placeholder 3"/>
          <p:cNvSpPr>
            <a:spLocks noGrp="1"/>
          </p:cNvSpPr>
          <p:nvPr>
            <p:ph type="ftr" sz="quarter" idx="10"/>
          </p:nvPr>
        </p:nvSpPr>
        <p:spPr>
          <a:xfrm>
            <a:off x="4165600" y="6248400"/>
            <a:ext cx="3860800" cy="457200"/>
          </a:xfrm>
        </p:spPr>
        <p:txBody>
          <a:bodyPr/>
          <a:lstStyle>
            <a:lvl1pPr>
              <a:defRPr smtClean="0"/>
            </a:lvl1pPr>
          </a:lstStyle>
          <a:p>
            <a:endParaRPr lang="en-US"/>
          </a:p>
        </p:txBody>
      </p:sp>
      <p:sp>
        <p:nvSpPr>
          <p:cNvPr id="5" name="Slide Number Placeholder 4"/>
          <p:cNvSpPr>
            <a:spLocks noGrp="1"/>
          </p:cNvSpPr>
          <p:nvPr>
            <p:ph type="sldNum" sz="quarter" idx="11"/>
          </p:nvPr>
        </p:nvSpPr>
        <p:spPr>
          <a:xfrm>
            <a:off x="8737600" y="6248400"/>
            <a:ext cx="2844800" cy="457200"/>
          </a:xfrm>
        </p:spPr>
        <p:txBody>
          <a:bodyPr/>
          <a:lstStyle>
            <a:lvl1pPr>
              <a:defRPr smtClean="0"/>
            </a:lvl1pPr>
          </a:lstStyle>
          <a:p>
            <a:fld id="{CE597E90-E01B-BF46-AA31-336313E116C8}" type="slidenum">
              <a:rPr lang="en-US" smtClean="0"/>
              <a:t>‹#›</a:t>
            </a:fld>
            <a:endParaRPr lang="en-US"/>
          </a:p>
        </p:txBody>
      </p:sp>
      <p:sp>
        <p:nvSpPr>
          <p:cNvPr id="6" name="Date Placeholder 5"/>
          <p:cNvSpPr>
            <a:spLocks noGrp="1"/>
          </p:cNvSpPr>
          <p:nvPr>
            <p:ph type="dt" sz="half" idx="12"/>
          </p:nvPr>
        </p:nvSpPr>
        <p:spPr>
          <a:xfrm>
            <a:off x="609600" y="6245225"/>
            <a:ext cx="2844800" cy="476250"/>
          </a:xfrm>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099975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95400"/>
            <a:ext cx="538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95400"/>
            <a:ext cx="538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165600" y="6248400"/>
            <a:ext cx="3860800" cy="457200"/>
          </a:xfrm>
        </p:spPr>
        <p:txBody>
          <a:bodyPr/>
          <a:lstStyle>
            <a:lvl1pPr>
              <a:defRPr smtClean="0"/>
            </a:lvl1pPr>
          </a:lstStyle>
          <a:p>
            <a:endParaRPr lang="en-US"/>
          </a:p>
        </p:txBody>
      </p:sp>
      <p:sp>
        <p:nvSpPr>
          <p:cNvPr id="6" name="Slide Number Placeholder 5"/>
          <p:cNvSpPr>
            <a:spLocks noGrp="1"/>
          </p:cNvSpPr>
          <p:nvPr>
            <p:ph type="sldNum" sz="quarter" idx="11"/>
          </p:nvPr>
        </p:nvSpPr>
        <p:spPr>
          <a:xfrm>
            <a:off x="8737600" y="6248400"/>
            <a:ext cx="2844800" cy="457200"/>
          </a:xfrm>
        </p:spPr>
        <p:txBody>
          <a:bodyPr/>
          <a:lstStyle>
            <a:lvl1pPr>
              <a:defRPr smtClean="0"/>
            </a:lvl1pPr>
          </a:lstStyle>
          <a:p>
            <a:fld id="{CE597E90-E01B-BF46-AA31-336313E116C8}" type="slidenum">
              <a:rPr lang="en-US" smtClean="0"/>
              <a:t>‹#›</a:t>
            </a:fld>
            <a:endParaRPr lang="en-US"/>
          </a:p>
        </p:txBody>
      </p:sp>
      <p:sp>
        <p:nvSpPr>
          <p:cNvPr id="7" name="Date Placeholder 6"/>
          <p:cNvSpPr>
            <a:spLocks noGrp="1"/>
          </p:cNvSpPr>
          <p:nvPr>
            <p:ph type="dt" sz="half" idx="12"/>
          </p:nvPr>
        </p:nvSpPr>
        <p:spPr>
          <a:xfrm>
            <a:off x="609600" y="6245225"/>
            <a:ext cx="2844800" cy="476250"/>
          </a:xfrm>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74991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mtClean="0"/>
            </a:lvl1pPr>
          </a:lstStyle>
          <a:p>
            <a:fld id="{7CCAF6B8-B2F7-CF4C-8061-EE0402CF1D17}" type="slidenum">
              <a:rPr lang="en-US"/>
              <a:pPr/>
              <a:t>‹#›</a:t>
            </a:fld>
            <a:endParaRPr lang="en-US"/>
          </a:p>
        </p:txBody>
      </p:sp>
      <p:sp>
        <p:nvSpPr>
          <p:cNvPr id="6" name="Slide Number Placeholder 5"/>
          <p:cNvSpPr>
            <a:spLocks noGrp="1"/>
          </p:cNvSpPr>
          <p:nvPr>
            <p:ph type="sldNum" sz="quarter" idx="12"/>
          </p:nvPr>
        </p:nvSpPr>
        <p:spPr/>
        <p:txBody>
          <a:bodyPr/>
          <a:lstStyle>
            <a:lvl1pPr>
              <a:defRPr smtClean="0"/>
            </a:lvl1pPr>
          </a:lstStyle>
          <a:p>
            <a:fld id="{3831F938-428F-644B-98E4-EB3790760C87}" type="slidenum">
              <a:rPr lang="en-US"/>
              <a:pPr/>
              <a:t>‹#›</a:t>
            </a:fld>
            <a:endParaRPr lang="en-US"/>
          </a:p>
        </p:txBody>
      </p:sp>
    </p:spTree>
    <p:extLst>
      <p:ext uri="{BB962C8B-B14F-4D97-AF65-F5344CB8AC3E}">
        <p14:creationId xmlns:p14="http://schemas.microsoft.com/office/powerpoint/2010/main" val="137961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mtClean="0"/>
            </a:lvl1pPr>
          </a:lstStyle>
          <a:p>
            <a:fld id="{AD0184E3-E815-D348-8913-3F1B94512D1F}" type="slidenum">
              <a:rPr lang="en-US"/>
              <a:pPr/>
              <a:t>‹#›</a:t>
            </a:fld>
            <a:endParaRPr lang="en-US"/>
          </a:p>
        </p:txBody>
      </p:sp>
      <p:sp>
        <p:nvSpPr>
          <p:cNvPr id="6" name="Slide Number Placeholder 5"/>
          <p:cNvSpPr>
            <a:spLocks noGrp="1"/>
          </p:cNvSpPr>
          <p:nvPr>
            <p:ph type="sldNum" sz="quarter" idx="12"/>
          </p:nvPr>
        </p:nvSpPr>
        <p:spPr/>
        <p:txBody>
          <a:bodyPr/>
          <a:lstStyle>
            <a:lvl1pPr>
              <a:defRPr smtClean="0"/>
            </a:lvl1pPr>
          </a:lstStyle>
          <a:p>
            <a:fld id="{8464547B-9453-2C45-AB93-7BC69C622973}" type="slidenum">
              <a:rPr lang="en-US"/>
              <a:pPr/>
              <a:t>‹#›</a:t>
            </a:fld>
            <a:endParaRPr lang="en-US"/>
          </a:p>
        </p:txBody>
      </p:sp>
    </p:spTree>
    <p:extLst>
      <p:ext uri="{BB962C8B-B14F-4D97-AF65-F5344CB8AC3E}">
        <p14:creationId xmlns:p14="http://schemas.microsoft.com/office/powerpoint/2010/main" val="887596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mtClean="0"/>
            </a:lvl1pPr>
          </a:lstStyle>
          <a:p>
            <a:fld id="{3B1C3B82-A5B8-B644-B9A3-8529F65035A3}" type="slidenum">
              <a:rPr lang="en-US"/>
              <a:pPr/>
              <a:t>‹#›</a:t>
            </a:fld>
            <a:endParaRPr lang="en-US"/>
          </a:p>
        </p:txBody>
      </p:sp>
      <p:sp>
        <p:nvSpPr>
          <p:cNvPr id="6" name="Slide Number Placeholder 5"/>
          <p:cNvSpPr>
            <a:spLocks noGrp="1"/>
          </p:cNvSpPr>
          <p:nvPr>
            <p:ph type="sldNum" sz="quarter" idx="12"/>
          </p:nvPr>
        </p:nvSpPr>
        <p:spPr/>
        <p:txBody>
          <a:bodyPr/>
          <a:lstStyle>
            <a:lvl1pPr>
              <a:defRPr smtClean="0"/>
            </a:lvl1pPr>
          </a:lstStyle>
          <a:p>
            <a:fld id="{C5ADF08F-A61F-EA4C-940D-B0155A3D17A6}" type="slidenum">
              <a:rPr lang="en-US"/>
              <a:pPr/>
              <a:t>‹#›</a:t>
            </a:fld>
            <a:endParaRPr lang="en-US"/>
          </a:p>
        </p:txBody>
      </p:sp>
    </p:spTree>
    <p:extLst>
      <p:ext uri="{BB962C8B-B14F-4D97-AF65-F5344CB8AC3E}">
        <p14:creationId xmlns:p14="http://schemas.microsoft.com/office/powerpoint/2010/main" val="1413618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smtClean="0"/>
            </a:lvl1pPr>
          </a:lstStyle>
          <a:p>
            <a:fld id="{ECE6EC3A-F068-3542-A2A4-8AF0C8ED324B}" type="slidenum">
              <a:rPr lang="en-US"/>
              <a:pPr/>
              <a:t>‹#›</a:t>
            </a:fld>
            <a:endParaRPr lang="en-US"/>
          </a:p>
        </p:txBody>
      </p:sp>
      <p:sp>
        <p:nvSpPr>
          <p:cNvPr id="7" name="Slide Number Placeholder 6"/>
          <p:cNvSpPr>
            <a:spLocks noGrp="1"/>
          </p:cNvSpPr>
          <p:nvPr>
            <p:ph type="sldNum" sz="quarter" idx="12"/>
          </p:nvPr>
        </p:nvSpPr>
        <p:spPr/>
        <p:txBody>
          <a:bodyPr/>
          <a:lstStyle>
            <a:lvl1pPr>
              <a:defRPr smtClean="0"/>
            </a:lvl1pPr>
          </a:lstStyle>
          <a:p>
            <a:fld id="{9C5E6E18-67C2-5041-BB81-CDC093331227}" type="slidenum">
              <a:rPr lang="en-US"/>
              <a:pPr/>
              <a:t>‹#›</a:t>
            </a:fld>
            <a:endParaRPr lang="en-US"/>
          </a:p>
        </p:txBody>
      </p:sp>
    </p:spTree>
    <p:extLst>
      <p:ext uri="{BB962C8B-B14F-4D97-AF65-F5344CB8AC3E}">
        <p14:creationId xmlns:p14="http://schemas.microsoft.com/office/powerpoint/2010/main" val="108145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smtClean="0"/>
            </a:lvl1pPr>
          </a:lstStyle>
          <a:p>
            <a:fld id="{A0D4196D-BA83-CE47-AA8F-B3881BDD0F47}" type="slidenum">
              <a:rPr lang="en-US"/>
              <a:pPr/>
              <a:t>‹#›</a:t>
            </a:fld>
            <a:endParaRPr lang="en-US"/>
          </a:p>
        </p:txBody>
      </p:sp>
      <p:sp>
        <p:nvSpPr>
          <p:cNvPr id="9" name="Slide Number Placeholder 8"/>
          <p:cNvSpPr>
            <a:spLocks noGrp="1"/>
          </p:cNvSpPr>
          <p:nvPr>
            <p:ph type="sldNum" sz="quarter" idx="12"/>
          </p:nvPr>
        </p:nvSpPr>
        <p:spPr/>
        <p:txBody>
          <a:bodyPr/>
          <a:lstStyle>
            <a:lvl1pPr>
              <a:defRPr smtClean="0"/>
            </a:lvl1pPr>
          </a:lstStyle>
          <a:p>
            <a:fld id="{94DC8933-9A9D-194E-8F30-D981FE8244E9}" type="slidenum">
              <a:rPr lang="en-US"/>
              <a:pPr/>
              <a:t>‹#›</a:t>
            </a:fld>
            <a:endParaRPr lang="en-US"/>
          </a:p>
        </p:txBody>
      </p:sp>
    </p:spTree>
    <p:extLst>
      <p:ext uri="{BB962C8B-B14F-4D97-AF65-F5344CB8AC3E}">
        <p14:creationId xmlns:p14="http://schemas.microsoft.com/office/powerpoint/2010/main" val="1783037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smtClean="0"/>
            </a:lvl1pPr>
          </a:lstStyle>
          <a:p>
            <a:fld id="{29AE431F-61B9-CE4B-8F55-F8ED9351ACFE}" type="slidenum">
              <a:rPr lang="en-US"/>
              <a:pPr/>
              <a:t>‹#›</a:t>
            </a:fld>
            <a:endParaRPr lang="en-US"/>
          </a:p>
        </p:txBody>
      </p:sp>
      <p:sp>
        <p:nvSpPr>
          <p:cNvPr id="5" name="Slide Number Placeholder 4"/>
          <p:cNvSpPr>
            <a:spLocks noGrp="1"/>
          </p:cNvSpPr>
          <p:nvPr>
            <p:ph type="sldNum" sz="quarter" idx="12"/>
          </p:nvPr>
        </p:nvSpPr>
        <p:spPr/>
        <p:txBody>
          <a:bodyPr/>
          <a:lstStyle>
            <a:lvl1pPr>
              <a:defRPr smtClean="0"/>
            </a:lvl1pPr>
          </a:lstStyle>
          <a:p>
            <a:fld id="{17A12BAD-83A5-B843-9C69-CD461601040E}" type="slidenum">
              <a:rPr lang="en-US"/>
              <a:pPr/>
              <a:t>‹#›</a:t>
            </a:fld>
            <a:endParaRPr lang="en-US"/>
          </a:p>
        </p:txBody>
      </p:sp>
    </p:spTree>
    <p:extLst>
      <p:ext uri="{BB962C8B-B14F-4D97-AF65-F5344CB8AC3E}">
        <p14:creationId xmlns:p14="http://schemas.microsoft.com/office/powerpoint/2010/main" val="151858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6" name="Date Placeholder 5"/>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2111705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smtClean="0"/>
            </a:lvl1pPr>
          </a:lstStyle>
          <a:p>
            <a:fld id="{2B7BF764-72D8-7D42-9529-B0B7A24E64A4}" type="slidenum">
              <a:rPr lang="en-US"/>
              <a:pPr/>
              <a:t>‹#›</a:t>
            </a:fld>
            <a:endParaRPr lang="en-US"/>
          </a:p>
        </p:txBody>
      </p:sp>
      <p:sp>
        <p:nvSpPr>
          <p:cNvPr id="4" name="Slide Number Placeholder 3"/>
          <p:cNvSpPr>
            <a:spLocks noGrp="1"/>
          </p:cNvSpPr>
          <p:nvPr>
            <p:ph type="sldNum" sz="quarter" idx="12"/>
          </p:nvPr>
        </p:nvSpPr>
        <p:spPr/>
        <p:txBody>
          <a:bodyPr/>
          <a:lstStyle>
            <a:lvl1pPr>
              <a:defRPr smtClean="0"/>
            </a:lvl1pPr>
          </a:lstStyle>
          <a:p>
            <a:fld id="{937F3CAC-6468-CF4F-BD58-C367F76F6B75}" type="slidenum">
              <a:rPr lang="en-US"/>
              <a:pPr/>
              <a:t>‹#›</a:t>
            </a:fld>
            <a:endParaRPr lang="en-US"/>
          </a:p>
        </p:txBody>
      </p:sp>
    </p:spTree>
    <p:extLst>
      <p:ext uri="{BB962C8B-B14F-4D97-AF65-F5344CB8AC3E}">
        <p14:creationId xmlns:p14="http://schemas.microsoft.com/office/powerpoint/2010/main" val="42160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smtClean="0"/>
            </a:lvl1pPr>
          </a:lstStyle>
          <a:p>
            <a:fld id="{327B63AD-8D0F-624D-A7A7-90FBB8DC5A82}" type="slidenum">
              <a:rPr lang="en-US"/>
              <a:pPr/>
              <a:t>‹#›</a:t>
            </a:fld>
            <a:endParaRPr lang="en-US"/>
          </a:p>
        </p:txBody>
      </p:sp>
      <p:sp>
        <p:nvSpPr>
          <p:cNvPr id="7" name="Slide Number Placeholder 6"/>
          <p:cNvSpPr>
            <a:spLocks noGrp="1"/>
          </p:cNvSpPr>
          <p:nvPr>
            <p:ph type="sldNum" sz="quarter" idx="12"/>
          </p:nvPr>
        </p:nvSpPr>
        <p:spPr/>
        <p:txBody>
          <a:bodyPr/>
          <a:lstStyle>
            <a:lvl1pPr>
              <a:defRPr smtClean="0"/>
            </a:lvl1pPr>
          </a:lstStyle>
          <a:p>
            <a:fld id="{84D5674A-5FDE-C744-BFEF-07BF748B2620}" type="slidenum">
              <a:rPr lang="en-US"/>
              <a:pPr/>
              <a:t>‹#›</a:t>
            </a:fld>
            <a:endParaRPr lang="en-US"/>
          </a:p>
        </p:txBody>
      </p:sp>
    </p:spTree>
    <p:extLst>
      <p:ext uri="{BB962C8B-B14F-4D97-AF65-F5344CB8AC3E}">
        <p14:creationId xmlns:p14="http://schemas.microsoft.com/office/powerpoint/2010/main" val="2076765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smtClean="0"/>
            </a:lvl1pPr>
          </a:lstStyle>
          <a:p>
            <a:fld id="{5DD2D4C1-8A14-BA4B-ADBC-A2787E9C7E6D}" type="slidenum">
              <a:rPr lang="en-US"/>
              <a:pPr/>
              <a:t>‹#›</a:t>
            </a:fld>
            <a:endParaRPr lang="en-US"/>
          </a:p>
        </p:txBody>
      </p:sp>
      <p:sp>
        <p:nvSpPr>
          <p:cNvPr id="7" name="Slide Number Placeholder 6"/>
          <p:cNvSpPr>
            <a:spLocks noGrp="1"/>
          </p:cNvSpPr>
          <p:nvPr>
            <p:ph type="sldNum" sz="quarter" idx="12"/>
          </p:nvPr>
        </p:nvSpPr>
        <p:spPr/>
        <p:txBody>
          <a:bodyPr/>
          <a:lstStyle>
            <a:lvl1pPr>
              <a:defRPr smtClean="0"/>
            </a:lvl1pPr>
          </a:lstStyle>
          <a:p>
            <a:fld id="{A1C5B29F-3682-F447-B342-CF0CB0180AAC}" type="slidenum">
              <a:rPr lang="en-US"/>
              <a:pPr/>
              <a:t>‹#›</a:t>
            </a:fld>
            <a:endParaRPr lang="en-US"/>
          </a:p>
        </p:txBody>
      </p:sp>
    </p:spTree>
    <p:extLst>
      <p:ext uri="{BB962C8B-B14F-4D97-AF65-F5344CB8AC3E}">
        <p14:creationId xmlns:p14="http://schemas.microsoft.com/office/powerpoint/2010/main" val="113937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mtClean="0"/>
            </a:lvl1pPr>
          </a:lstStyle>
          <a:p>
            <a:fld id="{D865CDD3-EBCF-AE42-828C-E0C3B844881C}" type="slidenum">
              <a:rPr lang="en-US"/>
              <a:pPr/>
              <a:t>‹#›</a:t>
            </a:fld>
            <a:endParaRPr lang="en-US"/>
          </a:p>
        </p:txBody>
      </p:sp>
      <p:sp>
        <p:nvSpPr>
          <p:cNvPr id="6" name="Slide Number Placeholder 5"/>
          <p:cNvSpPr>
            <a:spLocks noGrp="1"/>
          </p:cNvSpPr>
          <p:nvPr>
            <p:ph type="sldNum" sz="quarter" idx="12"/>
          </p:nvPr>
        </p:nvSpPr>
        <p:spPr/>
        <p:txBody>
          <a:bodyPr/>
          <a:lstStyle>
            <a:lvl1pPr>
              <a:defRPr smtClean="0"/>
            </a:lvl1pPr>
          </a:lstStyle>
          <a:p>
            <a:fld id="{47279BB5-2018-AE46-A34A-C8D44396006B}" type="slidenum">
              <a:rPr lang="en-US"/>
              <a:pPr/>
              <a:t>‹#›</a:t>
            </a:fld>
            <a:endParaRPr lang="en-US"/>
          </a:p>
        </p:txBody>
      </p:sp>
    </p:spTree>
    <p:extLst>
      <p:ext uri="{BB962C8B-B14F-4D97-AF65-F5344CB8AC3E}">
        <p14:creationId xmlns:p14="http://schemas.microsoft.com/office/powerpoint/2010/main" val="303943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mtClean="0"/>
            </a:lvl1pPr>
          </a:lstStyle>
          <a:p>
            <a:fld id="{681EC2B9-B230-7349-8FC1-A3BE43E98D7C}" type="slidenum">
              <a:rPr lang="en-US"/>
              <a:pPr/>
              <a:t>‹#›</a:t>
            </a:fld>
            <a:endParaRPr lang="en-US"/>
          </a:p>
        </p:txBody>
      </p:sp>
      <p:sp>
        <p:nvSpPr>
          <p:cNvPr id="6" name="Slide Number Placeholder 5"/>
          <p:cNvSpPr>
            <a:spLocks noGrp="1"/>
          </p:cNvSpPr>
          <p:nvPr>
            <p:ph type="sldNum" sz="quarter" idx="12"/>
          </p:nvPr>
        </p:nvSpPr>
        <p:spPr/>
        <p:txBody>
          <a:bodyPr/>
          <a:lstStyle>
            <a:lvl1pPr>
              <a:defRPr smtClean="0"/>
            </a:lvl1pPr>
          </a:lstStyle>
          <a:p>
            <a:fld id="{B4CB9AFF-6B96-A344-B52A-82919C6CD454}" type="slidenum">
              <a:rPr lang="en-US"/>
              <a:pPr/>
              <a:t>‹#›</a:t>
            </a:fld>
            <a:endParaRPr lang="en-US"/>
          </a:p>
        </p:txBody>
      </p:sp>
    </p:spTree>
    <p:extLst>
      <p:ext uri="{BB962C8B-B14F-4D97-AF65-F5344CB8AC3E}">
        <p14:creationId xmlns:p14="http://schemas.microsoft.com/office/powerpoint/2010/main" val="166583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6" name="Date Placeholder 5"/>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211641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95400"/>
            <a:ext cx="538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95400"/>
            <a:ext cx="538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7" name="Date Placeholder 6"/>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75904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endParaRPr lang="en-US"/>
          </a:p>
        </p:txBody>
      </p:sp>
      <p:sp>
        <p:nvSpPr>
          <p:cNvPr id="8" name="Slide Number Placeholder 7"/>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9" name="Date Placeholder 8"/>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93084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endParaRPr lang="en-US"/>
          </a:p>
        </p:txBody>
      </p:sp>
      <p:sp>
        <p:nvSpPr>
          <p:cNvPr id="4" name="Slide Number Placeholder 3"/>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5" name="Date Placeholder 4"/>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017045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endParaRPr lang="en-US"/>
          </a:p>
        </p:txBody>
      </p:sp>
      <p:sp>
        <p:nvSpPr>
          <p:cNvPr id="3" name="Slide Number Placeholder 2"/>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4" name="Date Placeholder 3"/>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653724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7" name="Date Placeholder 6"/>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42006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CE597E90-E01B-BF46-AA31-336313E116C8}" type="slidenum">
              <a:rPr lang="en-US" smtClean="0"/>
              <a:t>‹#›</a:t>
            </a:fld>
            <a:endParaRPr lang="en-US"/>
          </a:p>
        </p:txBody>
      </p:sp>
      <p:sp>
        <p:nvSpPr>
          <p:cNvPr id="7" name="Date Placeholder 6"/>
          <p:cNvSpPr>
            <a:spLocks noGrp="1"/>
          </p:cNvSpPr>
          <p:nvPr>
            <p:ph type="dt" sz="half" idx="12"/>
          </p:nvPr>
        </p:nvSpPr>
        <p:spPr/>
        <p:txBody>
          <a:bodyPr/>
          <a:lstStyle>
            <a:lvl1pPr>
              <a:defRPr/>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9629870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61443" name="Rectangle 3"/>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109" charset="0"/>
              </a:defRPr>
            </a:lvl1pPr>
          </a:lstStyle>
          <a:p>
            <a:fld id="{CE597E90-E01B-BF46-AA31-336313E116C8}" type="slidenum">
              <a:rPr lang="en-US" smtClean="0"/>
              <a:t>‹#›</a:t>
            </a:fld>
            <a:endParaRPr lang="en-US"/>
          </a:p>
        </p:txBody>
      </p:sp>
      <p:sp>
        <p:nvSpPr>
          <p:cNvPr id="61444" name="Rectangle 4"/>
          <p:cNvSpPr>
            <a:spLocks noChangeArrowheads="1"/>
          </p:cNvSpPr>
          <p:nvPr/>
        </p:nvSpPr>
        <p:spPr bwMode="auto">
          <a:xfrm>
            <a:off x="550333" y="134939"/>
            <a:ext cx="11641667" cy="274637"/>
          </a:xfrm>
          <a:prstGeom prst="rect">
            <a:avLst/>
          </a:prstGeom>
          <a:gradFill rotWithShape="0">
            <a:gsLst>
              <a:gs pos="0">
                <a:srgbClr val="7F429A"/>
              </a:gs>
              <a:gs pos="100000">
                <a:schemeClr val="bg1"/>
              </a:gs>
            </a:gsLst>
            <a:lin ang="0" scaled="1"/>
          </a:gra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1445" name="Rectangle 5"/>
          <p:cNvSpPr>
            <a:spLocks noChangeArrowheads="1"/>
          </p:cNvSpPr>
          <p:nvPr/>
        </p:nvSpPr>
        <p:spPr bwMode="auto">
          <a:xfrm>
            <a:off x="546101" y="134939"/>
            <a:ext cx="184151" cy="141287"/>
          </a:xfrm>
          <a:prstGeom prst="rect">
            <a:avLst/>
          </a:prstGeom>
          <a:solidFill>
            <a:srgbClr val="D2B5DF"/>
          </a:solidFill>
          <a:ln w="9525">
            <a:noFill/>
            <a:miter lim="800000"/>
            <a:headEnd/>
            <a:tailEnd/>
          </a:ln>
        </p:spPr>
        <p:txBody>
          <a:bodyPr>
            <a:prstTxWarp prst="textNoShape">
              <a:avLst/>
            </a:prstTxWarp>
          </a:bodyPr>
          <a:lstStyle/>
          <a:p>
            <a:pPr eaLnBrk="1" hangingPunct="1"/>
            <a:endParaRPr lang="en-US" sz="1800">
              <a:solidFill>
                <a:schemeClr val="hlink"/>
              </a:solidFill>
            </a:endParaRPr>
          </a:p>
        </p:txBody>
      </p:sp>
      <p:sp>
        <p:nvSpPr>
          <p:cNvPr id="61446" name="Rectangle 6"/>
          <p:cNvSpPr>
            <a:spLocks noChangeArrowheads="1"/>
          </p:cNvSpPr>
          <p:nvPr/>
        </p:nvSpPr>
        <p:spPr bwMode="auto">
          <a:xfrm>
            <a:off x="730251" y="1"/>
            <a:ext cx="186267" cy="138113"/>
          </a:xfrm>
          <a:prstGeom prst="rect">
            <a:avLst/>
          </a:prstGeom>
          <a:solidFill>
            <a:srgbClr val="D2B5DF"/>
          </a:solidFill>
          <a:ln w="9525">
            <a:noFill/>
            <a:miter lim="800000"/>
            <a:headEnd/>
            <a:tailEnd/>
          </a:ln>
        </p:spPr>
        <p:txBody>
          <a:bodyPr>
            <a:prstTxWarp prst="textNoShape">
              <a:avLst/>
            </a:prstTxWarp>
          </a:bodyPr>
          <a:lstStyle/>
          <a:p>
            <a:pPr eaLnBrk="1" hangingPunct="1"/>
            <a:endParaRPr lang="en-US" sz="1800">
              <a:solidFill>
                <a:schemeClr val="hlink"/>
              </a:solidFill>
            </a:endParaRPr>
          </a:p>
        </p:txBody>
      </p:sp>
      <p:sp>
        <p:nvSpPr>
          <p:cNvPr id="61447" name="Rectangle 7"/>
          <p:cNvSpPr>
            <a:spLocks noChangeArrowheads="1"/>
          </p:cNvSpPr>
          <p:nvPr/>
        </p:nvSpPr>
        <p:spPr bwMode="auto">
          <a:xfrm>
            <a:off x="730251" y="134939"/>
            <a:ext cx="186267" cy="141287"/>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1800">
              <a:solidFill>
                <a:schemeClr val="accent2"/>
              </a:solidFill>
            </a:endParaRPr>
          </a:p>
        </p:txBody>
      </p:sp>
      <p:sp>
        <p:nvSpPr>
          <p:cNvPr id="61448" name="Rectangle 8"/>
          <p:cNvSpPr>
            <a:spLocks noChangeArrowheads="1"/>
          </p:cNvSpPr>
          <p:nvPr/>
        </p:nvSpPr>
        <p:spPr bwMode="auto">
          <a:xfrm>
            <a:off x="366185" y="274638"/>
            <a:ext cx="182033" cy="138112"/>
          </a:xfrm>
          <a:prstGeom prst="rect">
            <a:avLst/>
          </a:prstGeom>
          <a:solidFill>
            <a:srgbClr val="D2B5DF"/>
          </a:solidFill>
          <a:ln w="9525">
            <a:noFill/>
            <a:miter lim="800000"/>
            <a:headEnd/>
            <a:tailEnd/>
          </a:ln>
        </p:spPr>
        <p:txBody>
          <a:bodyPr>
            <a:prstTxWarp prst="textNoShape">
              <a:avLst/>
            </a:prstTxWarp>
          </a:bodyPr>
          <a:lstStyle/>
          <a:p>
            <a:pPr eaLnBrk="1" hangingPunct="1"/>
            <a:endParaRPr lang="en-US" sz="1800">
              <a:solidFill>
                <a:schemeClr val="hlink"/>
              </a:solidFill>
            </a:endParaRPr>
          </a:p>
        </p:txBody>
      </p:sp>
      <p:sp>
        <p:nvSpPr>
          <p:cNvPr id="61449" name="Rectangle 9"/>
          <p:cNvSpPr>
            <a:spLocks noChangeArrowheads="1"/>
          </p:cNvSpPr>
          <p:nvPr/>
        </p:nvSpPr>
        <p:spPr bwMode="auto">
          <a:xfrm>
            <a:off x="175685" y="136526"/>
            <a:ext cx="188383" cy="138113"/>
          </a:xfrm>
          <a:prstGeom prst="rect">
            <a:avLst/>
          </a:prstGeom>
          <a:solidFill>
            <a:srgbClr val="65357B"/>
          </a:solidFill>
          <a:ln w="9525">
            <a:noFill/>
            <a:miter lim="800000"/>
            <a:headEnd/>
            <a:tailEnd/>
          </a:ln>
        </p:spPr>
        <p:txBody>
          <a:bodyPr>
            <a:prstTxWarp prst="textNoShape">
              <a:avLst/>
            </a:prstTxWarp>
          </a:bodyPr>
          <a:lstStyle/>
          <a:p>
            <a:pPr eaLnBrk="1" hangingPunct="1"/>
            <a:endParaRPr lang="en-US" sz="2400">
              <a:latin typeface="Times New Roman" pitchFamily="-109" charset="0"/>
            </a:endParaRPr>
          </a:p>
        </p:txBody>
      </p:sp>
      <p:sp>
        <p:nvSpPr>
          <p:cNvPr id="61450" name="Rectangle 10"/>
          <p:cNvSpPr>
            <a:spLocks noChangeArrowheads="1"/>
          </p:cNvSpPr>
          <p:nvPr/>
        </p:nvSpPr>
        <p:spPr bwMode="auto">
          <a:xfrm>
            <a:off x="546101" y="271463"/>
            <a:ext cx="184151" cy="138112"/>
          </a:xfrm>
          <a:prstGeom prst="rect">
            <a:avLst/>
          </a:prstGeom>
          <a:solidFill>
            <a:srgbClr val="B280C8"/>
          </a:solidFill>
          <a:ln w="9525">
            <a:noFill/>
            <a:miter lim="800000"/>
            <a:headEnd/>
            <a:tailEnd/>
          </a:ln>
        </p:spPr>
        <p:txBody>
          <a:bodyPr>
            <a:prstTxWarp prst="textNoShape">
              <a:avLst/>
            </a:prstTxWarp>
          </a:bodyPr>
          <a:lstStyle/>
          <a:p>
            <a:pPr eaLnBrk="1" hangingPunct="1"/>
            <a:endParaRPr lang="en-US" sz="1800">
              <a:solidFill>
                <a:schemeClr val="accent2"/>
              </a:solidFill>
            </a:endParaRPr>
          </a:p>
        </p:txBody>
      </p:sp>
      <p:sp>
        <p:nvSpPr>
          <p:cNvPr id="61451" name="Rectangle 11"/>
          <p:cNvSpPr>
            <a:spLocks noChangeArrowheads="1"/>
          </p:cNvSpPr>
          <p:nvPr/>
        </p:nvSpPr>
        <p:spPr bwMode="auto">
          <a:xfrm>
            <a:off x="366185" y="409576"/>
            <a:ext cx="182033" cy="136525"/>
          </a:xfrm>
          <a:prstGeom prst="rect">
            <a:avLst/>
          </a:prstGeom>
          <a:solidFill>
            <a:srgbClr val="7F429A"/>
          </a:solidFill>
          <a:ln w="9525">
            <a:noFill/>
            <a:miter lim="800000"/>
            <a:headEnd/>
            <a:tailEnd/>
          </a:ln>
        </p:spPr>
        <p:txBody>
          <a:bodyPr>
            <a:prstTxWarp prst="textNoShape">
              <a:avLst/>
            </a:prstTxWarp>
          </a:bodyPr>
          <a:lstStyle/>
          <a:p>
            <a:pPr eaLnBrk="1" hangingPunct="1"/>
            <a:endParaRPr lang="en-US" sz="1800">
              <a:solidFill>
                <a:schemeClr val="accent2"/>
              </a:solidFill>
            </a:endParaRPr>
          </a:p>
        </p:txBody>
      </p:sp>
      <p:sp>
        <p:nvSpPr>
          <p:cNvPr id="61452" name="Rectangle 12"/>
          <p:cNvSpPr>
            <a:spLocks noGrp="1" noChangeArrowheads="1"/>
          </p:cNvSpPr>
          <p:nvPr>
            <p:ph type="title"/>
          </p:nvPr>
        </p:nvSpPr>
        <p:spPr bwMode="auto">
          <a:xfrm>
            <a:off x="609600" y="457200"/>
            <a:ext cx="10972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61453" name="Rectangle 13"/>
          <p:cNvSpPr>
            <a:spLocks noGrp="1" noChangeArrowheads="1"/>
          </p:cNvSpPr>
          <p:nvPr>
            <p:ph type="body" idx="1"/>
          </p:nvPr>
        </p:nvSpPr>
        <p:spPr bwMode="auto">
          <a:xfrm>
            <a:off x="609600" y="1295400"/>
            <a:ext cx="10972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1454" name="Rectangle 1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144651FB-F3EE-6B4A-93DA-A7DA1ABD7A29}" type="datetimeFigureOut">
              <a:rPr lang="en-US" smtClean="0"/>
              <a:t>10/26/16</a:t>
            </a:fld>
            <a:endParaRPr lang="en-US"/>
          </a:p>
        </p:txBody>
      </p:sp>
    </p:spTree>
    <p:extLst>
      <p:ext uri="{BB962C8B-B14F-4D97-AF65-F5344CB8AC3E}">
        <p14:creationId xmlns:p14="http://schemas.microsoft.com/office/powerpoint/2010/main" val="187165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spcBef>
          <a:spcPct val="0"/>
        </a:spcBef>
        <a:spcAft>
          <a:spcPct val="0"/>
        </a:spcAft>
        <a:defRPr sz="3600">
          <a:solidFill>
            <a:srgbClr val="69377F"/>
          </a:solidFill>
          <a:latin typeface="+mj-lt"/>
          <a:ea typeface="+mj-ea"/>
          <a:cs typeface="+mj-cs"/>
        </a:defRPr>
      </a:lvl1pPr>
      <a:lvl2pPr algn="l" rtl="0" eaLnBrk="1" fontAlgn="base" hangingPunct="1">
        <a:spcBef>
          <a:spcPct val="0"/>
        </a:spcBef>
        <a:spcAft>
          <a:spcPct val="0"/>
        </a:spcAft>
        <a:defRPr sz="3600">
          <a:solidFill>
            <a:srgbClr val="69377F"/>
          </a:solidFill>
          <a:latin typeface="Arial" pitchFamily="-109" charset="0"/>
        </a:defRPr>
      </a:lvl2pPr>
      <a:lvl3pPr algn="l" rtl="0" eaLnBrk="1" fontAlgn="base" hangingPunct="1">
        <a:spcBef>
          <a:spcPct val="0"/>
        </a:spcBef>
        <a:spcAft>
          <a:spcPct val="0"/>
        </a:spcAft>
        <a:defRPr sz="3600">
          <a:solidFill>
            <a:srgbClr val="69377F"/>
          </a:solidFill>
          <a:latin typeface="Arial" pitchFamily="-109" charset="0"/>
        </a:defRPr>
      </a:lvl3pPr>
      <a:lvl4pPr algn="l" rtl="0" eaLnBrk="1" fontAlgn="base" hangingPunct="1">
        <a:spcBef>
          <a:spcPct val="0"/>
        </a:spcBef>
        <a:spcAft>
          <a:spcPct val="0"/>
        </a:spcAft>
        <a:defRPr sz="3600">
          <a:solidFill>
            <a:srgbClr val="69377F"/>
          </a:solidFill>
          <a:latin typeface="Arial" pitchFamily="-109" charset="0"/>
        </a:defRPr>
      </a:lvl4pPr>
      <a:lvl5pPr algn="l" rtl="0" eaLnBrk="1" fontAlgn="base" hangingPunct="1">
        <a:spcBef>
          <a:spcPct val="0"/>
        </a:spcBef>
        <a:spcAft>
          <a:spcPct val="0"/>
        </a:spcAft>
        <a:defRPr sz="3600">
          <a:solidFill>
            <a:srgbClr val="69377F"/>
          </a:solidFill>
          <a:latin typeface="Arial" pitchFamily="-109" charset="0"/>
        </a:defRPr>
      </a:lvl5pPr>
      <a:lvl6pPr marL="457200" algn="l" rtl="0" eaLnBrk="1" fontAlgn="base" hangingPunct="1">
        <a:spcBef>
          <a:spcPct val="0"/>
        </a:spcBef>
        <a:spcAft>
          <a:spcPct val="0"/>
        </a:spcAft>
        <a:defRPr sz="3600">
          <a:solidFill>
            <a:srgbClr val="69377F"/>
          </a:solidFill>
          <a:latin typeface="Arial" pitchFamily="-109" charset="0"/>
        </a:defRPr>
      </a:lvl6pPr>
      <a:lvl7pPr marL="914400" algn="l" rtl="0" eaLnBrk="1" fontAlgn="base" hangingPunct="1">
        <a:spcBef>
          <a:spcPct val="0"/>
        </a:spcBef>
        <a:spcAft>
          <a:spcPct val="0"/>
        </a:spcAft>
        <a:defRPr sz="3600">
          <a:solidFill>
            <a:srgbClr val="69377F"/>
          </a:solidFill>
          <a:latin typeface="Arial" pitchFamily="-109" charset="0"/>
        </a:defRPr>
      </a:lvl7pPr>
      <a:lvl8pPr marL="1371600" algn="l" rtl="0" eaLnBrk="1" fontAlgn="base" hangingPunct="1">
        <a:spcBef>
          <a:spcPct val="0"/>
        </a:spcBef>
        <a:spcAft>
          <a:spcPct val="0"/>
        </a:spcAft>
        <a:defRPr sz="3600">
          <a:solidFill>
            <a:srgbClr val="69377F"/>
          </a:solidFill>
          <a:latin typeface="Arial" pitchFamily="-109" charset="0"/>
        </a:defRPr>
      </a:lvl8pPr>
      <a:lvl9pPr marL="1828800" algn="l" rtl="0" eaLnBrk="1" fontAlgn="base" hangingPunct="1">
        <a:spcBef>
          <a:spcPct val="0"/>
        </a:spcBef>
        <a:spcAft>
          <a:spcPct val="0"/>
        </a:spcAft>
        <a:defRPr sz="3600">
          <a:solidFill>
            <a:srgbClr val="69377F"/>
          </a:solidFill>
          <a:latin typeface="Arial" pitchFamily="-109" charset="0"/>
        </a:defRPr>
      </a:lvl9pPr>
    </p:titleStyle>
    <p:bodyStyle>
      <a:lvl1pPr marL="342900" indent="-342900" algn="l" rtl="0" eaLnBrk="1" fontAlgn="base" hangingPunct="1">
        <a:spcBef>
          <a:spcPct val="20000"/>
        </a:spcBef>
        <a:spcAft>
          <a:spcPct val="0"/>
        </a:spcAft>
        <a:buClr>
          <a:srgbClr val="65357B"/>
        </a:buClr>
        <a:buSzPct val="75000"/>
        <a:buFont typeface="Wingdings" pitchFamily="-109"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7F429A"/>
        </a:buClr>
        <a:buSzPct val="80000"/>
        <a:buFont typeface="Wingdings" pitchFamily="-109" charset="2"/>
        <a:buChar char="Ø"/>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lr>
          <a:srgbClr val="D2B5DF"/>
        </a:buClr>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lr>
          <a:schemeClr val="accent2"/>
        </a:buClr>
        <a:buSzPct val="70000"/>
        <a:buFont typeface="Wingdings" pitchFamily="-109" charset="2"/>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lr>
          <a:schemeClr val="bg2"/>
        </a:buClr>
        <a:buFont typeface="Wingdings" pitchFamily="-109" charset="2"/>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lr>
          <a:schemeClr val="bg2"/>
        </a:buClr>
        <a:buFont typeface="Wingdings" pitchFamily="-109" charset="2"/>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lr>
          <a:schemeClr val="bg2"/>
        </a:buClr>
        <a:buFont typeface="Wingdings" pitchFamily="-109" charset="2"/>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lr>
          <a:schemeClr val="bg2"/>
        </a:buClr>
        <a:buFont typeface="Wingdings" pitchFamily="-109" charset="2"/>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lr>
          <a:schemeClr val="bg2"/>
        </a:buClr>
        <a:buFont typeface="Wingdings" pitchFamily="-109" charset="2"/>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6451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45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645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fld id="{799EABAB-765C-084D-953F-80C2AA712A97}" type="slidenum">
              <a:rPr lang="en-US"/>
              <a:pPr/>
              <a:t>‹#›</a:t>
            </a:fld>
            <a:endParaRPr lang="en-US"/>
          </a:p>
        </p:txBody>
      </p:sp>
      <p:sp>
        <p:nvSpPr>
          <p:cNvPr id="645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D5358B7-DD4F-224B-89D9-0284B24F373D}" type="slidenum">
              <a:rPr lang="en-US"/>
              <a:pPr/>
              <a:t>‹#›</a:t>
            </a:fld>
            <a:endParaRPr lang="en-US"/>
          </a:p>
        </p:txBody>
      </p:sp>
    </p:spTree>
    <p:extLst>
      <p:ext uri="{BB962C8B-B14F-4D97-AF65-F5344CB8AC3E}">
        <p14:creationId xmlns:p14="http://schemas.microsoft.com/office/powerpoint/2010/main" val="11086420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109" charset="0"/>
        </a:defRPr>
      </a:lvl2pPr>
      <a:lvl3pPr algn="ctr" rtl="0" eaLnBrk="1" fontAlgn="base" hangingPunct="1">
        <a:spcBef>
          <a:spcPct val="0"/>
        </a:spcBef>
        <a:spcAft>
          <a:spcPct val="0"/>
        </a:spcAft>
        <a:defRPr sz="4400">
          <a:solidFill>
            <a:schemeClr val="tx2"/>
          </a:solidFill>
          <a:latin typeface="Arial" pitchFamily="-109" charset="0"/>
        </a:defRPr>
      </a:lvl3pPr>
      <a:lvl4pPr algn="ctr" rtl="0" eaLnBrk="1" fontAlgn="base" hangingPunct="1">
        <a:spcBef>
          <a:spcPct val="0"/>
        </a:spcBef>
        <a:spcAft>
          <a:spcPct val="0"/>
        </a:spcAft>
        <a:defRPr sz="4400">
          <a:solidFill>
            <a:schemeClr val="tx2"/>
          </a:solidFill>
          <a:latin typeface="Arial" pitchFamily="-109" charset="0"/>
        </a:defRPr>
      </a:lvl4pPr>
      <a:lvl5pPr algn="ctr" rtl="0" eaLnBrk="1" fontAlgn="base" hangingPunct="1">
        <a:spcBef>
          <a:spcPct val="0"/>
        </a:spcBef>
        <a:spcAft>
          <a:spcPct val="0"/>
        </a:spcAft>
        <a:defRPr sz="4400">
          <a:solidFill>
            <a:schemeClr val="tx2"/>
          </a:solidFill>
          <a:latin typeface="Arial" pitchFamily="-109" charset="0"/>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 Id="rId3"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 Id="rId3" Type="http://schemas.openxmlformats.org/officeDocument/2006/relationships/image" Target="../media/image3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 Id="rId3" Type="http://schemas.openxmlformats.org/officeDocument/2006/relationships/image" Target="../media/image3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 Id="rId3" Type="http://schemas.openxmlformats.org/officeDocument/2006/relationships/image" Target="../media/image3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gif"/><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 Id="rId3" Type="http://schemas.openxmlformats.org/officeDocument/2006/relationships/image" Target="../media/image4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ndvision.net/AEA201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tiff"/><Relationship Id="rId3" Type="http://schemas.openxmlformats.org/officeDocument/2006/relationships/image" Target="../media/image54.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gif"/><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 Id="rId3"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2432" y="1377196"/>
            <a:ext cx="8079699" cy="2387600"/>
          </a:xfrm>
        </p:spPr>
        <p:txBody>
          <a:bodyPr>
            <a:normAutofit/>
          </a:bodyPr>
          <a:lstStyle/>
          <a:p>
            <a:r>
              <a:rPr lang="en-US" dirty="0"/>
              <a:t>Making Every Child </a:t>
            </a:r>
            <a:r>
              <a:rPr lang="en-US" dirty="0" smtClean="0"/>
              <a:t>More Visible</a:t>
            </a:r>
            <a:r>
              <a:rPr lang="en-US" dirty="0"/>
              <a:t>:  </a:t>
            </a:r>
            <a:r>
              <a:rPr lang="en-US" dirty="0" smtClean="0"/>
              <a:t>Combine Data from Multiple Assessments to Reveal Needs</a:t>
            </a:r>
            <a:endParaRPr lang="en-US" dirty="0"/>
          </a:p>
        </p:txBody>
      </p:sp>
      <p:sp>
        <p:nvSpPr>
          <p:cNvPr id="3" name="Subtitle 2"/>
          <p:cNvSpPr>
            <a:spLocks noGrp="1"/>
          </p:cNvSpPr>
          <p:nvPr>
            <p:ph type="subTitle" idx="1"/>
          </p:nvPr>
        </p:nvSpPr>
        <p:spPr>
          <a:xfrm>
            <a:off x="1524000" y="4077324"/>
            <a:ext cx="9144000" cy="1180475"/>
          </a:xfrm>
        </p:spPr>
        <p:txBody>
          <a:bodyPr/>
          <a:lstStyle/>
          <a:p>
            <a:r>
              <a:rPr lang="en-US" dirty="0" smtClean="0"/>
              <a:t>Catherine Callow-</a:t>
            </a:r>
            <a:r>
              <a:rPr lang="en-US" dirty="0" err="1" smtClean="0"/>
              <a:t>Heusser</a:t>
            </a:r>
            <a:r>
              <a:rPr lang="en-US" dirty="0" smtClean="0"/>
              <a:t>, Ph.D.</a:t>
            </a:r>
          </a:p>
          <a:p>
            <a:r>
              <a:rPr lang="en-US" dirty="0" err="1" smtClean="0"/>
              <a:t>EndVision</a:t>
            </a:r>
            <a:r>
              <a:rPr lang="en-US" dirty="0" smtClean="0"/>
              <a:t> Research and Evaluation</a:t>
            </a:r>
            <a:endParaRPr lang="en-US" dirty="0"/>
          </a:p>
        </p:txBody>
      </p:sp>
    </p:spTree>
    <p:extLst>
      <p:ext uri="{BB962C8B-B14F-4D97-AF65-F5344CB8AC3E}">
        <p14:creationId xmlns:p14="http://schemas.microsoft.com/office/powerpoint/2010/main" val="1865828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Excel to restructure and analyze data</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6703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1832116" cy="6858000"/>
          </a:xfrm>
          <a:prstGeom prst="rect">
            <a:avLst/>
          </a:prstGeom>
        </p:spPr>
      </p:pic>
      <p:sp>
        <p:nvSpPr>
          <p:cNvPr id="4" name="TextBox 3"/>
          <p:cNvSpPr txBox="1"/>
          <p:nvPr/>
        </p:nvSpPr>
        <p:spPr>
          <a:xfrm>
            <a:off x="6242822" y="2887937"/>
            <a:ext cx="5780565"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We are going to use the Consolidate option, which only likes numerical data</a:t>
            </a:r>
            <a:r>
              <a:rPr lang="en-US" sz="3200" dirty="0" smtClean="0">
                <a:solidFill>
                  <a:schemeClr val="bg1"/>
                </a:solidFill>
              </a:rPr>
              <a:t>. </a:t>
            </a:r>
          </a:p>
          <a:p>
            <a:endParaRPr lang="en-US" sz="3200" dirty="0">
              <a:solidFill>
                <a:schemeClr val="bg1"/>
              </a:solidFill>
            </a:endParaRPr>
          </a:p>
          <a:p>
            <a:r>
              <a:rPr lang="en-US" sz="3200" dirty="0" smtClean="0">
                <a:solidFill>
                  <a:schemeClr val="bg1"/>
                </a:solidFill>
              </a:rPr>
              <a:t>Replace any text data with numerical codes if it needs to be in the final data set.</a:t>
            </a:r>
            <a:endParaRPr lang="en-US" sz="3200" dirty="0">
              <a:solidFill>
                <a:schemeClr val="bg1"/>
              </a:solidFill>
            </a:endParaRPr>
          </a:p>
        </p:txBody>
      </p:sp>
    </p:spTree>
    <p:extLst>
      <p:ext uri="{BB962C8B-B14F-4D97-AF65-F5344CB8AC3E}">
        <p14:creationId xmlns:p14="http://schemas.microsoft.com/office/powerpoint/2010/main" val="1783366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832116" cy="6858000"/>
          </a:xfrm>
          <a:prstGeom prst="rect">
            <a:avLst/>
          </a:prstGeom>
        </p:spPr>
      </p:pic>
      <p:sp>
        <p:nvSpPr>
          <p:cNvPr id="3" name="TextBox 2"/>
          <p:cNvSpPr txBox="1"/>
          <p:nvPr/>
        </p:nvSpPr>
        <p:spPr>
          <a:xfrm>
            <a:off x="5522976" y="2829572"/>
            <a:ext cx="6281097" cy="184665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I like to create a worksheet that identifies my original values and codes for </a:t>
            </a:r>
            <a:r>
              <a:rPr lang="en-US" sz="3200" smtClean="0">
                <a:solidFill>
                  <a:schemeClr val="bg1"/>
                </a:solidFill>
              </a:rPr>
              <a:t>those values.</a:t>
            </a:r>
            <a:endParaRPr lang="en-US" sz="3200" dirty="0">
              <a:solidFill>
                <a:schemeClr val="bg1"/>
              </a:solidFill>
            </a:endParaRPr>
          </a:p>
        </p:txBody>
      </p:sp>
    </p:spTree>
    <p:extLst>
      <p:ext uri="{BB962C8B-B14F-4D97-AF65-F5344CB8AC3E}">
        <p14:creationId xmlns:p14="http://schemas.microsoft.com/office/powerpoint/2010/main" val="99213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330"/>
          <a:stretch/>
        </p:blipFill>
        <p:spPr>
          <a:xfrm>
            <a:off x="0" y="0"/>
            <a:ext cx="8492836" cy="4800600"/>
          </a:xfrm>
          <a:prstGeom prst="rect">
            <a:avLst/>
          </a:prstGeom>
        </p:spPr>
      </p:pic>
      <p:sp>
        <p:nvSpPr>
          <p:cNvPr id="3" name="TextBox 2"/>
          <p:cNvSpPr txBox="1"/>
          <p:nvPr/>
        </p:nvSpPr>
        <p:spPr>
          <a:xfrm>
            <a:off x="0" y="3903345"/>
            <a:ext cx="8622516" cy="2954655"/>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I also like to create a composite ID by concatenating (</a:t>
            </a:r>
            <a:r>
              <a:rPr lang="en-US" sz="2800" dirty="0">
                <a:solidFill>
                  <a:schemeClr val="bg1"/>
                </a:solidFill>
              </a:rPr>
              <a:t>using </a:t>
            </a:r>
            <a:r>
              <a:rPr lang="en-US" sz="2800" dirty="0" smtClean="0">
                <a:solidFill>
                  <a:schemeClr val="bg1"/>
                </a:solidFill>
              </a:rPr>
              <a:t>&amp; or the function </a:t>
            </a:r>
            <a:r>
              <a:rPr lang="en-US" sz="2800" dirty="0" err="1" smtClean="0">
                <a:solidFill>
                  <a:schemeClr val="bg1"/>
                </a:solidFill>
              </a:rPr>
              <a:t>concat</a:t>
            </a:r>
            <a:r>
              <a:rPr lang="en-US" sz="2800" dirty="0" smtClean="0">
                <a:solidFill>
                  <a:schemeClr val="bg1"/>
                </a:solidFill>
              </a:rPr>
              <a:t>) ID, </a:t>
            </a:r>
            <a:r>
              <a:rPr lang="en-US" sz="2800" dirty="0" err="1" smtClean="0">
                <a:solidFill>
                  <a:schemeClr val="bg1"/>
                </a:solidFill>
              </a:rPr>
              <a:t>LastName</a:t>
            </a:r>
            <a:r>
              <a:rPr lang="en-US" sz="2800" dirty="0" smtClean="0">
                <a:solidFill>
                  <a:schemeClr val="bg1"/>
                </a:solidFill>
              </a:rPr>
              <a:t> and </a:t>
            </a:r>
            <a:r>
              <a:rPr lang="en-US" sz="2800" dirty="0" err="1" smtClean="0">
                <a:solidFill>
                  <a:schemeClr val="bg1"/>
                </a:solidFill>
              </a:rPr>
              <a:t>FirstName</a:t>
            </a:r>
            <a:r>
              <a:rPr lang="en-US" sz="2800" dirty="0" smtClean="0">
                <a:solidFill>
                  <a:schemeClr val="bg1"/>
                </a:solidFill>
              </a:rPr>
              <a:t> so I can identify students quickly and use the composite ID as the “key” for identifying similar cases (rows)</a:t>
            </a:r>
            <a:r>
              <a:rPr lang="en-US" sz="2800" dirty="0" smtClean="0">
                <a:solidFill>
                  <a:schemeClr val="bg1"/>
                </a:solidFill>
              </a:rPr>
              <a:t>. Only use variables for which the data never changes.</a:t>
            </a:r>
            <a:endParaRPr lang="en-US" sz="2800" dirty="0">
              <a:solidFill>
                <a:schemeClr val="bg1"/>
              </a:solidFill>
            </a:endParaRPr>
          </a:p>
        </p:txBody>
      </p:sp>
      <p:sp>
        <p:nvSpPr>
          <p:cNvPr id="4" name="TextBox 3"/>
          <p:cNvSpPr txBox="1"/>
          <p:nvPr/>
        </p:nvSpPr>
        <p:spPr>
          <a:xfrm>
            <a:off x="8543267" y="1416410"/>
            <a:ext cx="3524042" cy="4431983"/>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400" dirty="0" smtClean="0">
                <a:solidFill>
                  <a:schemeClr val="bg1"/>
                </a:solidFill>
              </a:rPr>
              <a:t>After I copy and paste that formula into each cell in the column, I select the column, copy and Paste Special</a:t>
            </a:r>
            <a:r>
              <a:rPr lang="is-IS" sz="2400" dirty="0" smtClean="0">
                <a:solidFill>
                  <a:schemeClr val="bg1"/>
                </a:solidFill>
              </a:rPr>
              <a:t>…Values so I can later delete the columns that are referenced, as they won’t be used in the Consolidate option.</a:t>
            </a:r>
            <a:endParaRPr lang="en-US" sz="2400" dirty="0">
              <a:solidFill>
                <a:schemeClr val="bg1"/>
              </a:solidFill>
            </a:endParaRPr>
          </a:p>
        </p:txBody>
      </p:sp>
    </p:spTree>
    <p:extLst>
      <p:ext uri="{BB962C8B-B14F-4D97-AF65-F5344CB8AC3E}">
        <p14:creationId xmlns:p14="http://schemas.microsoft.com/office/powerpoint/2010/main" val="899992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832116" cy="6858000"/>
          </a:xfrm>
          <a:prstGeom prst="rect">
            <a:avLst/>
          </a:prstGeom>
        </p:spPr>
      </p:pic>
      <p:sp>
        <p:nvSpPr>
          <p:cNvPr id="3" name="TextBox 2"/>
          <p:cNvSpPr txBox="1"/>
          <p:nvPr/>
        </p:nvSpPr>
        <p:spPr>
          <a:xfrm>
            <a:off x="4170219" y="2878109"/>
            <a:ext cx="7342909" cy="2523768"/>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Now all data that needs to be analyzed are numerical, with the first column providing an index (which can be text, not necessarily numerical) for using the Consolidate function. </a:t>
            </a:r>
            <a:endParaRPr lang="en-US" sz="2800" dirty="0">
              <a:solidFill>
                <a:schemeClr val="bg1"/>
              </a:solidFill>
            </a:endParaRPr>
          </a:p>
        </p:txBody>
      </p:sp>
    </p:spTree>
    <p:extLst>
      <p:ext uri="{BB962C8B-B14F-4D97-AF65-F5344CB8AC3E}">
        <p14:creationId xmlns:p14="http://schemas.microsoft.com/office/powerpoint/2010/main" val="596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942" y="0"/>
            <a:ext cx="11832116" cy="6858000"/>
          </a:xfrm>
          <a:prstGeom prst="rect">
            <a:avLst/>
          </a:prstGeom>
        </p:spPr>
      </p:pic>
      <p:sp>
        <p:nvSpPr>
          <p:cNvPr id="3" name="TextBox 2"/>
          <p:cNvSpPr txBox="1"/>
          <p:nvPr/>
        </p:nvSpPr>
        <p:spPr>
          <a:xfrm>
            <a:off x="4447311" y="1963708"/>
            <a:ext cx="7495310"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Because the </a:t>
            </a:r>
            <a:r>
              <a:rPr lang="en-US" sz="2800" dirty="0" err="1" smtClean="0">
                <a:solidFill>
                  <a:schemeClr val="bg1"/>
                </a:solidFill>
              </a:rPr>
              <a:t>CompositeID</a:t>
            </a:r>
            <a:r>
              <a:rPr lang="en-US" sz="2800" dirty="0" smtClean="0">
                <a:solidFill>
                  <a:schemeClr val="bg1"/>
                </a:solidFill>
              </a:rPr>
              <a:t> identifies students, I delete the </a:t>
            </a:r>
            <a:r>
              <a:rPr lang="en-US" sz="2800" dirty="0" err="1" smtClean="0">
                <a:solidFill>
                  <a:schemeClr val="bg1"/>
                </a:solidFill>
              </a:rPr>
              <a:t>StudentID</a:t>
            </a:r>
            <a:r>
              <a:rPr lang="en-US" sz="2800" dirty="0" smtClean="0">
                <a:solidFill>
                  <a:schemeClr val="bg1"/>
                </a:solidFill>
              </a:rPr>
              <a:t>, </a:t>
            </a:r>
            <a:r>
              <a:rPr lang="en-US" sz="2800" dirty="0" err="1" smtClean="0">
                <a:solidFill>
                  <a:schemeClr val="bg1"/>
                </a:solidFill>
              </a:rPr>
              <a:t>LastName</a:t>
            </a:r>
            <a:r>
              <a:rPr lang="en-US" sz="2800" dirty="0" smtClean="0">
                <a:solidFill>
                  <a:schemeClr val="bg1"/>
                </a:solidFill>
              </a:rPr>
              <a:t> and </a:t>
            </a:r>
            <a:r>
              <a:rPr lang="en-US" sz="2800" dirty="0" err="1" smtClean="0">
                <a:solidFill>
                  <a:schemeClr val="bg1"/>
                </a:solidFill>
              </a:rPr>
              <a:t>FirstName</a:t>
            </a:r>
            <a:r>
              <a:rPr lang="en-US" sz="2800" dirty="0" smtClean="0">
                <a:solidFill>
                  <a:schemeClr val="bg1"/>
                </a:solidFill>
              </a:rPr>
              <a:t> columns so they don’t clutter successive steps. Remember, they are still in our original file if we need them.</a:t>
            </a:r>
          </a:p>
          <a:p>
            <a:endParaRPr lang="en-US" sz="2800" dirty="0">
              <a:solidFill>
                <a:schemeClr val="bg1"/>
              </a:solidFill>
            </a:endParaRPr>
          </a:p>
          <a:p>
            <a:r>
              <a:rPr lang="en-US" sz="2800" dirty="0" smtClean="0">
                <a:solidFill>
                  <a:schemeClr val="bg1"/>
                </a:solidFill>
              </a:rPr>
              <a:t>Next, sort by Benchmark, with </a:t>
            </a:r>
            <a:r>
              <a:rPr lang="en-US" sz="2800" dirty="0" err="1" smtClean="0">
                <a:solidFill>
                  <a:schemeClr val="bg1"/>
                </a:solidFill>
              </a:rPr>
              <a:t>CompositeID</a:t>
            </a:r>
            <a:r>
              <a:rPr lang="en-US" sz="2800" dirty="0" smtClean="0">
                <a:solidFill>
                  <a:schemeClr val="bg1"/>
                </a:solidFill>
              </a:rPr>
              <a:t> used as a second sorting variable.</a:t>
            </a:r>
            <a:endParaRPr lang="en-US" sz="2800" dirty="0">
              <a:solidFill>
                <a:schemeClr val="bg1"/>
              </a:solidFill>
            </a:endParaRPr>
          </a:p>
        </p:txBody>
      </p:sp>
    </p:spTree>
    <p:extLst>
      <p:ext uri="{BB962C8B-B14F-4D97-AF65-F5344CB8AC3E}">
        <p14:creationId xmlns:p14="http://schemas.microsoft.com/office/powerpoint/2010/main" val="1993024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0"/>
            <a:ext cx="6142630" cy="3560323"/>
          </a:xfrm>
          <a:prstGeom prst="rect">
            <a:avLst/>
          </a:prstGeom>
          <a:ln>
            <a:solidFill>
              <a:schemeClr val="tx1"/>
            </a:solidFill>
          </a:ln>
        </p:spPr>
      </p:pic>
      <p:pic>
        <p:nvPicPr>
          <p:cNvPr id="21" name="Picture 20"/>
          <p:cNvPicPr>
            <a:picLocks noChangeAspect="1"/>
          </p:cNvPicPr>
          <p:nvPr/>
        </p:nvPicPr>
        <p:blipFill>
          <a:blip r:embed="rId4"/>
          <a:stretch>
            <a:fillRect/>
          </a:stretch>
        </p:blipFill>
        <p:spPr>
          <a:xfrm>
            <a:off x="2361234" y="1362463"/>
            <a:ext cx="6218561" cy="3604334"/>
          </a:xfrm>
          <a:prstGeom prst="rect">
            <a:avLst/>
          </a:prstGeom>
          <a:ln>
            <a:solidFill>
              <a:schemeClr val="tx1"/>
            </a:solidFill>
          </a:ln>
        </p:spPr>
      </p:pic>
      <p:pic>
        <p:nvPicPr>
          <p:cNvPr id="22" name="Picture 21"/>
          <p:cNvPicPr>
            <a:picLocks noChangeAspect="1"/>
          </p:cNvPicPr>
          <p:nvPr/>
        </p:nvPicPr>
        <p:blipFill>
          <a:blip r:embed="rId5"/>
          <a:stretch>
            <a:fillRect/>
          </a:stretch>
        </p:blipFill>
        <p:spPr>
          <a:xfrm>
            <a:off x="4824919" y="2587973"/>
            <a:ext cx="7367081" cy="4270027"/>
          </a:xfrm>
          <a:prstGeom prst="rect">
            <a:avLst/>
          </a:prstGeom>
          <a:ln>
            <a:solidFill>
              <a:schemeClr val="tx1"/>
            </a:solidFill>
          </a:ln>
        </p:spPr>
      </p:pic>
      <p:sp>
        <p:nvSpPr>
          <p:cNvPr id="7" name="TextBox 6"/>
          <p:cNvSpPr txBox="1"/>
          <p:nvPr/>
        </p:nvSpPr>
        <p:spPr>
          <a:xfrm>
            <a:off x="0" y="3903345"/>
            <a:ext cx="4828032" cy="2954655"/>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I do this by creating 2 additional copies of the worksheet, </a:t>
            </a:r>
            <a:r>
              <a:rPr lang="en-US" sz="2800" smtClean="0">
                <a:solidFill>
                  <a:schemeClr val="bg1"/>
                </a:solidFill>
              </a:rPr>
              <a:t>renaming worksheets, </a:t>
            </a:r>
            <a:r>
              <a:rPr lang="en-US" sz="2800" dirty="0" smtClean="0">
                <a:solidFill>
                  <a:schemeClr val="bg1"/>
                </a:solidFill>
              </a:rPr>
              <a:t>and deleting rows, leaving rows needed for that worksheet.</a:t>
            </a:r>
            <a:endParaRPr lang="en-US" sz="2800" dirty="0">
              <a:solidFill>
                <a:schemeClr val="bg1"/>
              </a:solidFill>
            </a:endParaRPr>
          </a:p>
        </p:txBody>
      </p:sp>
      <p:sp>
        <p:nvSpPr>
          <p:cNvPr id="6" name="TextBox 5"/>
          <p:cNvSpPr txBox="1"/>
          <p:nvPr/>
        </p:nvSpPr>
        <p:spPr>
          <a:xfrm>
            <a:off x="6437376" y="0"/>
            <a:ext cx="5754624" cy="233910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Create a worksheet for each value of the index variable. Here, the worksheets are 1BOY, 2MOY, and 3EOY.</a:t>
            </a:r>
            <a:endParaRPr lang="en-US" sz="3200" dirty="0">
              <a:solidFill>
                <a:schemeClr val="bg1"/>
              </a:solidFill>
            </a:endParaRPr>
          </a:p>
        </p:txBody>
      </p:sp>
    </p:spTree>
    <p:extLst>
      <p:ext uri="{BB962C8B-B14F-4D97-AF65-F5344CB8AC3E}">
        <p14:creationId xmlns:p14="http://schemas.microsoft.com/office/powerpoint/2010/main" val="206453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55" y="0"/>
            <a:ext cx="6400799" cy="7017306"/>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400" dirty="0" smtClean="0">
                <a:solidFill>
                  <a:schemeClr val="bg1"/>
                </a:solidFill>
              </a:rPr>
              <a:t>On each worksheet,</a:t>
            </a:r>
          </a:p>
          <a:p>
            <a:pPr marL="514350" indent="-514350">
              <a:buAutoNum type="arabicParenR"/>
            </a:pPr>
            <a:r>
              <a:rPr lang="en-US" sz="2400" dirty="0" smtClean="0">
                <a:solidFill>
                  <a:schemeClr val="bg1"/>
                </a:solidFill>
              </a:rPr>
              <a:t>Insert a new row at the top</a:t>
            </a:r>
          </a:p>
          <a:p>
            <a:pPr marL="514350" indent="-514350">
              <a:buAutoNum type="arabicParenR"/>
            </a:pPr>
            <a:r>
              <a:rPr lang="en-US" sz="2400" dirty="0" smtClean="0">
                <a:solidFill>
                  <a:schemeClr val="bg1"/>
                </a:solidFill>
              </a:rPr>
              <a:t>Copy the unique identifier into the first cell</a:t>
            </a:r>
          </a:p>
          <a:p>
            <a:pPr marL="514350" indent="-514350">
              <a:buAutoNum type="arabicParenR"/>
            </a:pPr>
            <a:r>
              <a:rPr lang="en-US" sz="2400" dirty="0" smtClean="0">
                <a:solidFill>
                  <a:schemeClr val="bg1"/>
                </a:solidFill>
              </a:rPr>
              <a:t>In the first column that contains data to be combined, type the following function, replacing 1BOY with the appropriate characters and “B” with the  column label (if not the second column):</a:t>
            </a:r>
            <a:br>
              <a:rPr lang="en-US" sz="2400" dirty="0" smtClean="0">
                <a:solidFill>
                  <a:schemeClr val="bg1"/>
                </a:solidFill>
              </a:rPr>
            </a:br>
            <a:r>
              <a:rPr lang="en-US" sz="2400" dirty="0" smtClean="0">
                <a:solidFill>
                  <a:schemeClr val="bg1"/>
                </a:solidFill>
              </a:rPr>
              <a:t>=”1BOY.”&amp;B2</a:t>
            </a:r>
          </a:p>
          <a:p>
            <a:pPr marL="514350" indent="-514350">
              <a:buAutoNum type="arabicParenR"/>
            </a:pPr>
            <a:r>
              <a:rPr lang="en-US" sz="2400" dirty="0" smtClean="0">
                <a:solidFill>
                  <a:schemeClr val="bg1"/>
                </a:solidFill>
              </a:rPr>
              <a:t>Copy the function into each cell in the first row for columns that contain data</a:t>
            </a:r>
          </a:p>
          <a:p>
            <a:pPr marL="514350" indent="-514350">
              <a:buAutoNum type="arabicParenR"/>
            </a:pPr>
            <a:r>
              <a:rPr lang="en-US" sz="2400" dirty="0" smtClean="0">
                <a:solidFill>
                  <a:schemeClr val="bg1"/>
                </a:solidFill>
              </a:rPr>
              <a:t>Select the first row, copy, and Paste Special</a:t>
            </a:r>
            <a:r>
              <a:rPr lang="is-IS" sz="2400" dirty="0" smtClean="0">
                <a:solidFill>
                  <a:schemeClr val="bg1"/>
                </a:solidFill>
              </a:rPr>
              <a:t>…Values to replace the formula with the variable names</a:t>
            </a:r>
          </a:p>
          <a:p>
            <a:pPr marL="514350" indent="-514350">
              <a:buAutoNum type="arabicParenR"/>
            </a:pPr>
            <a:r>
              <a:rPr lang="is-IS" sz="2400" dirty="0" smtClean="0">
                <a:solidFill>
                  <a:schemeClr val="bg1"/>
                </a:solidFill>
              </a:rPr>
              <a:t>Delete the second row that contained the original variable names</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6186792" y="1303507"/>
            <a:ext cx="6497806" cy="4476789"/>
          </a:xfrm>
          <a:prstGeom prst="rect">
            <a:avLst/>
          </a:prstGeom>
        </p:spPr>
      </p:pic>
    </p:spTree>
    <p:extLst>
      <p:ext uri="{BB962C8B-B14F-4D97-AF65-F5344CB8AC3E}">
        <p14:creationId xmlns:p14="http://schemas.microsoft.com/office/powerpoint/2010/main" val="579774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1832116" cy="6858000"/>
          </a:xfrm>
          <a:prstGeom prst="rect">
            <a:avLst/>
          </a:prstGeom>
        </p:spPr>
      </p:pic>
      <p:sp>
        <p:nvSpPr>
          <p:cNvPr id="4" name="TextBox 3"/>
          <p:cNvSpPr txBox="1"/>
          <p:nvPr/>
        </p:nvSpPr>
        <p:spPr>
          <a:xfrm>
            <a:off x="324125" y="3830752"/>
            <a:ext cx="3956046" cy="2523768"/>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You can also delete the column that indicated time period. </a:t>
            </a:r>
          </a:p>
          <a:p>
            <a:endParaRPr lang="en-US" sz="2800" dirty="0" smtClean="0">
              <a:solidFill>
                <a:schemeClr val="bg1"/>
              </a:solidFill>
            </a:endParaRPr>
          </a:p>
          <a:p>
            <a:r>
              <a:rPr lang="en-US" sz="2800" dirty="0" smtClean="0">
                <a:solidFill>
                  <a:schemeClr val="bg1"/>
                </a:solidFill>
              </a:rPr>
              <a:t>Save the file!</a:t>
            </a:r>
            <a:endParaRPr lang="en-US" sz="2800" dirty="0">
              <a:solidFill>
                <a:schemeClr val="bg1"/>
              </a:solidFill>
            </a:endParaRPr>
          </a:p>
        </p:txBody>
      </p:sp>
      <p:pic>
        <p:nvPicPr>
          <p:cNvPr id="8" name="Picture 7"/>
          <p:cNvPicPr>
            <a:picLocks noChangeAspect="1"/>
          </p:cNvPicPr>
          <p:nvPr/>
        </p:nvPicPr>
        <p:blipFill>
          <a:blip r:embed="rId3"/>
          <a:stretch>
            <a:fillRect/>
          </a:stretch>
        </p:blipFill>
        <p:spPr>
          <a:xfrm>
            <a:off x="4751942" y="2545676"/>
            <a:ext cx="7440058" cy="4312324"/>
          </a:xfrm>
          <a:prstGeom prst="rect">
            <a:avLst/>
          </a:prstGeom>
          <a:ln>
            <a:solidFill>
              <a:schemeClr val="tx1"/>
            </a:solidFill>
          </a:ln>
        </p:spPr>
      </p:pic>
    </p:spTree>
    <p:extLst>
      <p:ext uri="{BB962C8B-B14F-4D97-AF65-F5344CB8AC3E}">
        <p14:creationId xmlns:p14="http://schemas.microsoft.com/office/powerpoint/2010/main" val="2092256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1584593" cy="6858000"/>
          </a:xfrm>
          <a:prstGeom prst="rect">
            <a:avLst/>
          </a:prstGeom>
        </p:spPr>
      </p:pic>
      <p:sp>
        <p:nvSpPr>
          <p:cNvPr id="3" name="TextBox 2"/>
          <p:cNvSpPr txBox="1"/>
          <p:nvPr/>
        </p:nvSpPr>
        <p:spPr>
          <a:xfrm>
            <a:off x="5907024" y="2395728"/>
            <a:ext cx="6083808" cy="430887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Create another worksheet for the combined data. If you’re going to use this data in SPSS or other software, move the new worksheet so it’s first.</a:t>
            </a:r>
          </a:p>
          <a:p>
            <a:endParaRPr lang="en-US" sz="3200" dirty="0">
              <a:solidFill>
                <a:schemeClr val="bg1"/>
              </a:solidFill>
            </a:endParaRPr>
          </a:p>
          <a:p>
            <a:r>
              <a:rPr lang="en-US" sz="3200" dirty="0" smtClean="0">
                <a:solidFill>
                  <a:schemeClr val="bg1"/>
                </a:solidFill>
              </a:rPr>
              <a:t>Make the top left cell the focus, i.e., click on it.</a:t>
            </a:r>
            <a:endParaRPr lang="en-US" sz="3200" dirty="0">
              <a:solidFill>
                <a:schemeClr val="bg1"/>
              </a:solidFill>
            </a:endParaRPr>
          </a:p>
        </p:txBody>
      </p:sp>
      <p:sp>
        <p:nvSpPr>
          <p:cNvPr id="6" name="Right Arrow 5"/>
          <p:cNvSpPr/>
          <p:nvPr/>
        </p:nvSpPr>
        <p:spPr bwMode="auto">
          <a:xfrm rot="13404094">
            <a:off x="804674" y="2103117"/>
            <a:ext cx="768096" cy="5120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67337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or SPSS or R?</a:t>
            </a:r>
            <a:endParaRPr lang="en-US" dirty="0"/>
          </a:p>
        </p:txBody>
      </p:sp>
      <p:sp>
        <p:nvSpPr>
          <p:cNvPr id="3" name="Content Placeholder 2"/>
          <p:cNvSpPr>
            <a:spLocks noGrp="1"/>
          </p:cNvSpPr>
          <p:nvPr>
            <p:ph idx="1"/>
          </p:nvPr>
        </p:nvSpPr>
        <p:spPr/>
        <p:txBody>
          <a:bodyPr/>
          <a:lstStyle/>
          <a:p>
            <a:r>
              <a:rPr lang="en-US" dirty="0" smtClean="0"/>
              <a:t>Excel and SPSS are shown subsequently</a:t>
            </a:r>
          </a:p>
          <a:p>
            <a:pPr lvl="1"/>
            <a:r>
              <a:rPr lang="en-US" dirty="0" smtClean="0"/>
              <a:t>Everyone has Excel</a:t>
            </a:r>
          </a:p>
          <a:p>
            <a:pPr lvl="1"/>
            <a:r>
              <a:rPr lang="en-US" dirty="0" smtClean="0"/>
              <a:t>Administrators, coaches and teachers constantly request PD for using Excel to analyze data</a:t>
            </a:r>
          </a:p>
          <a:p>
            <a:pPr lvl="1"/>
            <a:r>
              <a:rPr lang="en-US" dirty="0" smtClean="0"/>
              <a:t>Few have SPSS licenses, which are inexpensive for educational users</a:t>
            </a:r>
          </a:p>
          <a:p>
            <a:pPr lvl="1"/>
            <a:r>
              <a:rPr lang="en-US" dirty="0"/>
              <a:t>Not a single district or school has been interested in using </a:t>
            </a:r>
            <a:r>
              <a:rPr lang="en-US" dirty="0" smtClean="0"/>
              <a:t>R</a:t>
            </a:r>
          </a:p>
          <a:p>
            <a:r>
              <a:rPr lang="en-US" dirty="0" smtClean="0"/>
              <a:t>R requires comfort with programming, which in my experiences with professional development for administrators and coaches has not been popular</a:t>
            </a:r>
            <a:endParaRPr lang="en-US" dirty="0"/>
          </a:p>
        </p:txBody>
      </p:sp>
    </p:spTree>
    <p:extLst>
      <p:ext uri="{BB962C8B-B14F-4D97-AF65-F5344CB8AC3E}">
        <p14:creationId xmlns:p14="http://schemas.microsoft.com/office/powerpoint/2010/main" val="183200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1584593" cy="6858000"/>
          </a:xfrm>
          <a:prstGeom prst="rect">
            <a:avLst/>
          </a:prstGeom>
        </p:spPr>
      </p:pic>
      <p:sp>
        <p:nvSpPr>
          <p:cNvPr id="3" name="TextBox 2"/>
          <p:cNvSpPr txBox="1"/>
          <p:nvPr/>
        </p:nvSpPr>
        <p:spPr>
          <a:xfrm>
            <a:off x="987552" y="2286000"/>
            <a:ext cx="5754624"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Select Data</a:t>
            </a:r>
            <a:r>
              <a:rPr lang="is-IS" sz="3200" dirty="0" smtClean="0">
                <a:solidFill>
                  <a:schemeClr val="bg1"/>
                </a:solidFill>
              </a:rPr>
              <a:t>…Consolidate from the menu. The function should say “Sum”. The cursor should be in the Reference text box.</a:t>
            </a:r>
          </a:p>
          <a:p>
            <a:r>
              <a:rPr lang="is-IS" sz="3200" dirty="0" smtClean="0">
                <a:solidFill>
                  <a:schemeClr val="bg1"/>
                </a:solidFill>
              </a:rPr>
              <a:t>Check the Top row and Left column check boxes.</a:t>
            </a:r>
            <a:endParaRPr lang="en-US" sz="3200" dirty="0">
              <a:solidFill>
                <a:schemeClr val="bg1"/>
              </a:solidFill>
            </a:endParaRPr>
          </a:p>
        </p:txBody>
      </p:sp>
      <p:pic>
        <p:nvPicPr>
          <p:cNvPr id="8" name="Picture 7"/>
          <p:cNvPicPr>
            <a:picLocks noChangeAspect="1"/>
          </p:cNvPicPr>
          <p:nvPr/>
        </p:nvPicPr>
        <p:blipFill>
          <a:blip r:embed="rId3"/>
          <a:stretch>
            <a:fillRect/>
          </a:stretch>
        </p:blipFill>
        <p:spPr>
          <a:xfrm>
            <a:off x="6893306" y="806450"/>
            <a:ext cx="4330700" cy="5245100"/>
          </a:xfrm>
          <a:prstGeom prst="rect">
            <a:avLst/>
          </a:prstGeom>
          <a:ln>
            <a:solidFill>
              <a:schemeClr val="tx1"/>
            </a:solidFill>
          </a:ln>
        </p:spPr>
      </p:pic>
      <p:sp>
        <p:nvSpPr>
          <p:cNvPr id="10" name="Right Arrow 9"/>
          <p:cNvSpPr/>
          <p:nvPr/>
        </p:nvSpPr>
        <p:spPr bwMode="auto">
          <a:xfrm rot="13706432">
            <a:off x="7278625" y="5340095"/>
            <a:ext cx="768096" cy="5120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90359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75066" y="0"/>
            <a:ext cx="11841867" cy="6858000"/>
          </a:xfrm>
          <a:prstGeom prst="rect">
            <a:avLst/>
          </a:prstGeom>
        </p:spPr>
      </p:pic>
      <p:sp>
        <p:nvSpPr>
          <p:cNvPr id="3" name="TextBox 2"/>
          <p:cNvSpPr txBox="1"/>
          <p:nvPr/>
        </p:nvSpPr>
        <p:spPr>
          <a:xfrm>
            <a:off x="8412480" y="1005840"/>
            <a:ext cx="3304032" cy="480131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Change to the first worksheet from which to consolidate or combine data. </a:t>
            </a:r>
          </a:p>
          <a:p>
            <a:r>
              <a:rPr lang="en-US" sz="3200" dirty="0" smtClean="0">
                <a:solidFill>
                  <a:schemeClr val="bg1"/>
                </a:solidFill>
              </a:rPr>
              <a:t>Select the cells that contain the data. </a:t>
            </a:r>
          </a:p>
          <a:p>
            <a:r>
              <a:rPr lang="en-US" sz="3200" dirty="0" smtClean="0">
                <a:solidFill>
                  <a:schemeClr val="bg1"/>
                </a:solidFill>
              </a:rPr>
              <a:t>Click “+”.</a:t>
            </a:r>
            <a:endParaRPr lang="en-US" sz="3200" dirty="0">
              <a:solidFill>
                <a:schemeClr val="bg1"/>
              </a:solidFill>
            </a:endParaRPr>
          </a:p>
        </p:txBody>
      </p:sp>
      <p:sp>
        <p:nvSpPr>
          <p:cNvPr id="7" name="Right Arrow 6"/>
          <p:cNvSpPr/>
          <p:nvPr/>
        </p:nvSpPr>
        <p:spPr bwMode="auto">
          <a:xfrm rot="18374674">
            <a:off x="6652943" y="2965379"/>
            <a:ext cx="768096" cy="5120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29607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1878887" cy="6858000"/>
          </a:xfrm>
          <a:prstGeom prst="rect">
            <a:avLst/>
          </a:prstGeom>
        </p:spPr>
      </p:pic>
      <p:sp>
        <p:nvSpPr>
          <p:cNvPr id="4" name="TextBox 3"/>
          <p:cNvSpPr txBox="1"/>
          <p:nvPr/>
        </p:nvSpPr>
        <p:spPr>
          <a:xfrm>
            <a:off x="8887968" y="2322576"/>
            <a:ext cx="3304032" cy="283154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Repeat the same steps with the other worksheets. Click OK.</a:t>
            </a:r>
            <a:endParaRPr lang="en-US" sz="3200" dirty="0">
              <a:solidFill>
                <a:schemeClr val="bg1"/>
              </a:solidFill>
            </a:endParaRPr>
          </a:p>
        </p:txBody>
      </p:sp>
      <p:sp>
        <p:nvSpPr>
          <p:cNvPr id="7" name="Right Arrow 6"/>
          <p:cNvSpPr/>
          <p:nvPr/>
        </p:nvSpPr>
        <p:spPr bwMode="auto">
          <a:xfrm rot="18374674">
            <a:off x="3972779" y="2375494"/>
            <a:ext cx="768096" cy="5120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02360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1832116" cy="6858000"/>
          </a:xfrm>
          <a:prstGeom prst="rect">
            <a:avLst/>
          </a:prstGeom>
        </p:spPr>
      </p:pic>
      <p:sp>
        <p:nvSpPr>
          <p:cNvPr id="2" name="TextBox 1"/>
          <p:cNvSpPr txBox="1"/>
          <p:nvPr/>
        </p:nvSpPr>
        <p:spPr>
          <a:xfrm>
            <a:off x="1731522" y="4256412"/>
            <a:ext cx="9144002" cy="2523768"/>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All data should now be in the Consolidated spreadsheet, with the appropriate Index value in the </a:t>
            </a:r>
            <a:r>
              <a:rPr lang="en-US" sz="2800" smtClean="0">
                <a:solidFill>
                  <a:schemeClr val="bg1"/>
                </a:solidFill>
              </a:rPr>
              <a:t>first column—without duplicates.</a:t>
            </a:r>
            <a:endParaRPr lang="en-US" sz="2800" dirty="0" smtClean="0">
              <a:solidFill>
                <a:schemeClr val="bg1"/>
              </a:solidFill>
            </a:endParaRPr>
          </a:p>
          <a:p>
            <a:r>
              <a:rPr lang="en-US" sz="2800" dirty="0" smtClean="0">
                <a:solidFill>
                  <a:schemeClr val="bg1"/>
                </a:solidFill>
              </a:rPr>
              <a:t>You’ll need to relabel the </a:t>
            </a:r>
            <a:r>
              <a:rPr lang="en-US" sz="2800" dirty="0" err="1" smtClean="0">
                <a:solidFill>
                  <a:schemeClr val="bg1"/>
                </a:solidFill>
              </a:rPr>
              <a:t>CompositeID</a:t>
            </a:r>
            <a:r>
              <a:rPr lang="en-US" sz="2800" dirty="0" smtClean="0">
                <a:solidFill>
                  <a:schemeClr val="bg1"/>
                </a:solidFill>
              </a:rPr>
              <a:t> column.</a:t>
            </a:r>
          </a:p>
          <a:p>
            <a:r>
              <a:rPr lang="en-US" sz="2800" dirty="0" smtClean="0">
                <a:solidFill>
                  <a:schemeClr val="bg1"/>
                </a:solidFill>
              </a:rPr>
              <a:t>Save the file!</a:t>
            </a:r>
            <a:endParaRPr lang="en-US" sz="2800" dirty="0">
              <a:solidFill>
                <a:schemeClr val="bg1"/>
              </a:solidFill>
            </a:endParaRPr>
          </a:p>
        </p:txBody>
      </p:sp>
    </p:spTree>
    <p:extLst>
      <p:ext uri="{BB962C8B-B14F-4D97-AF65-F5344CB8AC3E}">
        <p14:creationId xmlns:p14="http://schemas.microsoft.com/office/powerpoint/2010/main" val="47717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360"/>
            <a:ext cx="7859949" cy="6832640"/>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You can also add data from other files.</a:t>
            </a:r>
          </a:p>
          <a:p>
            <a:endParaRPr lang="en-US" sz="2800" dirty="0">
              <a:solidFill>
                <a:schemeClr val="bg1"/>
              </a:solidFill>
            </a:endParaRPr>
          </a:p>
          <a:p>
            <a:r>
              <a:rPr lang="en-US" sz="2800" dirty="0" smtClean="0">
                <a:solidFill>
                  <a:schemeClr val="bg1"/>
                </a:solidFill>
              </a:rPr>
              <a:t>Here, I’ve got two files open from which I want to consolidate data. Both have been cleaned using the previous steps so text data are numerically coded and they have a common </a:t>
            </a:r>
            <a:r>
              <a:rPr lang="en-US" sz="2800" dirty="0" err="1" smtClean="0">
                <a:solidFill>
                  <a:schemeClr val="bg1"/>
                </a:solidFill>
              </a:rPr>
              <a:t>CompositeID</a:t>
            </a:r>
            <a:r>
              <a:rPr lang="en-US" sz="2800" dirty="0" smtClean="0">
                <a:solidFill>
                  <a:schemeClr val="bg1"/>
                </a:solidFill>
              </a:rPr>
              <a:t>.</a:t>
            </a:r>
          </a:p>
          <a:p>
            <a:endParaRPr lang="en-US" sz="2800" dirty="0" smtClean="0">
              <a:solidFill>
                <a:schemeClr val="bg1"/>
              </a:solidFill>
            </a:endParaRPr>
          </a:p>
          <a:p>
            <a:r>
              <a:rPr lang="en-US" sz="2800" dirty="0" smtClean="0">
                <a:solidFill>
                  <a:schemeClr val="bg1"/>
                </a:solidFill>
              </a:rPr>
              <a:t>I’ve opened a new blank file with the cursor in the top left cell.</a:t>
            </a:r>
          </a:p>
          <a:p>
            <a:r>
              <a:rPr lang="en-US" sz="2800" dirty="0" smtClean="0">
                <a:solidFill>
                  <a:schemeClr val="bg1"/>
                </a:solidFill>
              </a:rPr>
              <a:t>Select Data</a:t>
            </a:r>
            <a:r>
              <a:rPr lang="is-IS" sz="2800" dirty="0" smtClean="0">
                <a:solidFill>
                  <a:schemeClr val="bg1"/>
                </a:solidFill>
              </a:rPr>
              <a:t>…Consolidate.</a:t>
            </a:r>
          </a:p>
          <a:p>
            <a:r>
              <a:rPr lang="is-IS" sz="2800" dirty="0" smtClean="0">
                <a:solidFill>
                  <a:schemeClr val="bg1"/>
                </a:solidFill>
              </a:rPr>
              <a:t>Go to each of the data spreadsheets, select the data to be added, including the leftmost index column, and click on “+”.</a:t>
            </a:r>
          </a:p>
          <a:p>
            <a:r>
              <a:rPr lang="is-IS" sz="2800" dirty="0" smtClean="0">
                <a:solidFill>
                  <a:schemeClr val="bg1"/>
                </a:solidFill>
              </a:rPr>
              <a:t>When you are done adding data, click OK.</a:t>
            </a:r>
            <a:endParaRPr lang="en-US" sz="2800" dirty="0">
              <a:solidFill>
                <a:schemeClr val="bg1"/>
              </a:solidFill>
            </a:endParaRPr>
          </a:p>
        </p:txBody>
      </p:sp>
      <p:pic>
        <p:nvPicPr>
          <p:cNvPr id="3" name="Picture 2"/>
          <p:cNvPicPr>
            <a:picLocks noChangeAspect="1"/>
          </p:cNvPicPr>
          <p:nvPr/>
        </p:nvPicPr>
        <p:blipFill>
          <a:blip r:embed="rId2"/>
          <a:stretch>
            <a:fillRect/>
          </a:stretch>
        </p:blipFill>
        <p:spPr>
          <a:xfrm>
            <a:off x="7861300" y="611897"/>
            <a:ext cx="4330700" cy="5245100"/>
          </a:xfrm>
          <a:prstGeom prst="rect">
            <a:avLst/>
          </a:prstGeom>
        </p:spPr>
      </p:pic>
      <p:sp>
        <p:nvSpPr>
          <p:cNvPr id="5" name="TextBox 4"/>
          <p:cNvSpPr txBox="1"/>
          <p:nvPr/>
        </p:nvSpPr>
        <p:spPr>
          <a:xfrm>
            <a:off x="8887839" y="5955989"/>
            <a:ext cx="2649165" cy="80021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smtClean="0">
                <a:solidFill>
                  <a:schemeClr val="bg1"/>
                </a:solidFill>
              </a:rPr>
              <a:t>Save the file!</a:t>
            </a:r>
            <a:endParaRPr lang="en-US" sz="2800" dirty="0">
              <a:solidFill>
                <a:schemeClr val="bg1"/>
              </a:solidFill>
            </a:endParaRPr>
          </a:p>
        </p:txBody>
      </p:sp>
    </p:spTree>
    <p:extLst>
      <p:ext uri="{BB962C8B-B14F-4D97-AF65-F5344CB8AC3E}">
        <p14:creationId xmlns:p14="http://schemas.microsoft.com/office/powerpoint/2010/main" val="1415702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Excel Pivot Table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182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Create an Excel Pivot Table to Aggregate Data</a:t>
            </a:r>
            <a:endParaRPr lang="en-US" dirty="0"/>
          </a:p>
        </p:txBody>
      </p:sp>
      <p:sp>
        <p:nvSpPr>
          <p:cNvPr id="6" name="Content Placeholder 5"/>
          <p:cNvSpPr>
            <a:spLocks noGrp="1"/>
          </p:cNvSpPr>
          <p:nvPr>
            <p:ph idx="1"/>
          </p:nvPr>
        </p:nvSpPr>
        <p:spPr/>
        <p:txBody>
          <a:bodyPr/>
          <a:lstStyle/>
          <a:p>
            <a:pPr>
              <a:spcAft>
                <a:spcPts val="1200"/>
              </a:spcAft>
            </a:pPr>
            <a:r>
              <a:rPr lang="en-US" dirty="0" smtClean="0"/>
              <a:t>Once we’ve combined data sets with each row containing data for a unique student, we can do some analysis.</a:t>
            </a:r>
            <a:endParaRPr lang="en-US" dirty="0"/>
          </a:p>
          <a:p>
            <a:pPr>
              <a:spcAft>
                <a:spcPts val="1200"/>
              </a:spcAft>
            </a:pPr>
            <a:r>
              <a:rPr lang="en-US" dirty="0" smtClean="0"/>
              <a:t>We might want to know</a:t>
            </a:r>
          </a:p>
          <a:p>
            <a:pPr lvl="1">
              <a:spcAft>
                <a:spcPts val="0"/>
              </a:spcAft>
            </a:pPr>
            <a:r>
              <a:rPr lang="en-US" dirty="0" smtClean="0"/>
              <a:t>How many students did better/worse (when comparing levels) on EOY DIBELS than they did on BOY DIBELS?</a:t>
            </a:r>
          </a:p>
          <a:p>
            <a:pPr lvl="1">
              <a:spcAft>
                <a:spcPts val="1200"/>
              </a:spcAft>
            </a:pPr>
            <a:r>
              <a:rPr lang="en-US" dirty="0" smtClean="0"/>
              <a:t>How well do EOY DIBELS levels align with state assessment levels?</a:t>
            </a:r>
          </a:p>
          <a:p>
            <a:pPr>
              <a:spcAft>
                <a:spcPts val="1200"/>
              </a:spcAft>
            </a:pPr>
            <a:r>
              <a:rPr lang="en-US" dirty="0" smtClean="0"/>
              <a:t>A pivot table can provide information to answer questions like these.</a:t>
            </a:r>
            <a:endParaRPr lang="en-US" dirty="0"/>
          </a:p>
        </p:txBody>
      </p:sp>
    </p:spTree>
    <p:extLst>
      <p:ext uri="{BB962C8B-B14F-4D97-AF65-F5344CB8AC3E}">
        <p14:creationId xmlns:p14="http://schemas.microsoft.com/office/powerpoint/2010/main" val="127562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460934" cy="6858000"/>
          </a:xfrm>
          <a:prstGeom prst="rect">
            <a:avLst/>
          </a:prstGeom>
        </p:spPr>
      </p:pic>
      <p:sp>
        <p:nvSpPr>
          <p:cNvPr id="5" name="TextBox 4"/>
          <p:cNvSpPr txBox="1"/>
          <p:nvPr/>
        </p:nvSpPr>
        <p:spPr>
          <a:xfrm>
            <a:off x="6653717" y="4081314"/>
            <a:ext cx="5291850" cy="2523768"/>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First, copy the data you want to compare into a new file or worksheet.</a:t>
            </a:r>
          </a:p>
          <a:p>
            <a:endParaRPr lang="en-US" sz="2800" dirty="0">
              <a:solidFill>
                <a:schemeClr val="bg1"/>
              </a:solidFill>
            </a:endParaRPr>
          </a:p>
          <a:p>
            <a:r>
              <a:rPr lang="en-US" sz="2800" dirty="0" smtClean="0">
                <a:solidFill>
                  <a:schemeClr val="bg1"/>
                </a:solidFill>
              </a:rPr>
              <a:t>I like to always include the ID.</a:t>
            </a:r>
            <a:endParaRPr lang="en-US" sz="2800" dirty="0">
              <a:solidFill>
                <a:schemeClr val="bg1"/>
              </a:solidFill>
            </a:endParaRPr>
          </a:p>
        </p:txBody>
      </p:sp>
    </p:spTree>
    <p:extLst>
      <p:ext uri="{BB962C8B-B14F-4D97-AF65-F5344CB8AC3E}">
        <p14:creationId xmlns:p14="http://schemas.microsoft.com/office/powerpoint/2010/main" val="73507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533" y="0"/>
            <a:ext cx="11460934" cy="6858000"/>
          </a:xfrm>
          <a:prstGeom prst="rect">
            <a:avLst/>
          </a:prstGeom>
        </p:spPr>
      </p:pic>
      <p:sp>
        <p:nvSpPr>
          <p:cNvPr id="3" name="TextBox 2"/>
          <p:cNvSpPr txBox="1"/>
          <p:nvPr/>
        </p:nvSpPr>
        <p:spPr>
          <a:xfrm>
            <a:off x="6595351" y="2738897"/>
            <a:ext cx="5233482" cy="2092881"/>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Select the data to be summarized in a Pivot Table, including column headers (variable labels).</a:t>
            </a:r>
            <a:endParaRPr lang="en-US" sz="2800" dirty="0">
              <a:solidFill>
                <a:schemeClr val="bg1"/>
              </a:solidFill>
            </a:endParaRPr>
          </a:p>
        </p:txBody>
      </p:sp>
    </p:spTree>
    <p:extLst>
      <p:ext uri="{BB962C8B-B14F-4D97-AF65-F5344CB8AC3E}">
        <p14:creationId xmlns:p14="http://schemas.microsoft.com/office/powerpoint/2010/main" val="1118209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533" y="0"/>
            <a:ext cx="11460934" cy="6858000"/>
          </a:xfrm>
          <a:prstGeom prst="rect">
            <a:avLst/>
          </a:prstGeom>
        </p:spPr>
      </p:pic>
      <p:sp>
        <p:nvSpPr>
          <p:cNvPr id="3" name="TextBox 2"/>
          <p:cNvSpPr txBox="1"/>
          <p:nvPr/>
        </p:nvSpPr>
        <p:spPr>
          <a:xfrm>
            <a:off x="8482520" y="1980139"/>
            <a:ext cx="3540867" cy="467820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Select Data</a:t>
            </a:r>
            <a:r>
              <a:rPr lang="is-IS" sz="2800" dirty="0" smtClean="0">
                <a:solidFill>
                  <a:schemeClr val="bg1"/>
                </a:solidFill>
              </a:rPr>
              <a:t>…Summarize with PivotTable. </a:t>
            </a:r>
            <a:r>
              <a:rPr lang="is-IS" sz="2800" dirty="0">
                <a:solidFill>
                  <a:schemeClr val="bg1"/>
                </a:solidFill>
              </a:rPr>
              <a:t>P</a:t>
            </a:r>
            <a:r>
              <a:rPr lang="is-IS" sz="2800" dirty="0" smtClean="0">
                <a:solidFill>
                  <a:schemeClr val="bg1"/>
                </a:solidFill>
              </a:rPr>
              <a:t>lace the Pivot Table in a new worksheet (or select the cells where you want the Pivot Table placed).</a:t>
            </a:r>
            <a:endParaRPr lang="en-US" sz="2800" dirty="0">
              <a:solidFill>
                <a:schemeClr val="bg1"/>
              </a:solidFill>
            </a:endParaRPr>
          </a:p>
        </p:txBody>
      </p:sp>
      <p:pic>
        <p:nvPicPr>
          <p:cNvPr id="4" name="Picture 3"/>
          <p:cNvPicPr>
            <a:picLocks noChangeAspect="1"/>
          </p:cNvPicPr>
          <p:nvPr/>
        </p:nvPicPr>
        <p:blipFill>
          <a:blip r:embed="rId3"/>
          <a:stretch>
            <a:fillRect/>
          </a:stretch>
        </p:blipFill>
        <p:spPr>
          <a:xfrm>
            <a:off x="3132307" y="2530273"/>
            <a:ext cx="5323192" cy="3883312"/>
          </a:xfrm>
          <a:prstGeom prst="rect">
            <a:avLst/>
          </a:prstGeom>
        </p:spPr>
      </p:pic>
    </p:spTree>
    <p:extLst>
      <p:ext uri="{BB962C8B-B14F-4D97-AF65-F5344CB8AC3E}">
        <p14:creationId xmlns:p14="http://schemas.microsoft.com/office/powerpoint/2010/main" val="69723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http://</a:t>
            </a:r>
            <a:r>
              <a:rPr lang="en-US" dirty="0" smtClean="0"/>
              <a:t>aea365.org/</a:t>
            </a:r>
            <a:endParaRPr lang="en-US" dirty="0"/>
          </a:p>
        </p:txBody>
      </p:sp>
      <p:sp>
        <p:nvSpPr>
          <p:cNvPr id="6" name="Content Placeholder 5"/>
          <p:cNvSpPr>
            <a:spLocks noGrp="1"/>
          </p:cNvSpPr>
          <p:nvPr>
            <p:ph idx="1"/>
          </p:nvPr>
        </p:nvSpPr>
        <p:spPr>
          <a:xfrm>
            <a:off x="609600" y="1295400"/>
            <a:ext cx="4331677" cy="5283820"/>
          </a:xfrm>
        </p:spPr>
        <p:txBody>
          <a:bodyPr/>
          <a:lstStyle/>
          <a:p>
            <a:r>
              <a:rPr lang="en-US" sz="2800" dirty="0" smtClean="0"/>
              <a:t>Go to aea365.org</a:t>
            </a:r>
          </a:p>
          <a:p>
            <a:r>
              <a:rPr lang="en-US" sz="2800" dirty="0" smtClean="0"/>
              <a:t>Search for “Callow</a:t>
            </a:r>
            <a:r>
              <a:rPr lang="en-US" sz="2800" dirty="0" smtClean="0"/>
              <a:t>”</a:t>
            </a:r>
          </a:p>
          <a:p>
            <a:endParaRPr lang="en-US" sz="2800" dirty="0"/>
          </a:p>
          <a:p>
            <a:r>
              <a:rPr lang="en-US" sz="2800" dirty="0" smtClean="0"/>
              <a:t>Focused on using </a:t>
            </a:r>
            <a:br>
              <a:rPr lang="en-US" sz="2800" dirty="0" smtClean="0"/>
            </a:br>
            <a:r>
              <a:rPr lang="en-US" sz="2800" dirty="0" smtClean="0"/>
              <a:t>SPSS to combine</a:t>
            </a:r>
            <a:br>
              <a:rPr lang="en-US" sz="2800" dirty="0" smtClean="0"/>
            </a:br>
            <a:r>
              <a:rPr lang="en-US" sz="2800" dirty="0" smtClean="0"/>
              <a:t>data from multiple</a:t>
            </a:r>
            <a:br>
              <a:rPr lang="en-US" sz="2800" dirty="0" smtClean="0"/>
            </a:br>
            <a:r>
              <a:rPr lang="en-US" sz="2800" dirty="0" smtClean="0"/>
              <a:t>sources</a:t>
            </a:r>
            <a:endParaRPr lang="en-US" sz="2800" dirty="0"/>
          </a:p>
          <a:p>
            <a:r>
              <a:rPr lang="en-US" sz="2800" dirty="0" smtClean="0"/>
              <a:t>Methods using </a:t>
            </a:r>
            <a:br>
              <a:rPr lang="en-US" sz="2800" dirty="0" smtClean="0"/>
            </a:br>
            <a:r>
              <a:rPr lang="en-US" sz="2800" dirty="0" smtClean="0"/>
              <a:t>SPSS in 2016 </a:t>
            </a:r>
            <a:br>
              <a:rPr lang="en-US" sz="2800" dirty="0" smtClean="0"/>
            </a:br>
            <a:r>
              <a:rPr lang="en-US" sz="2800" dirty="0" smtClean="0"/>
              <a:t>AEA</a:t>
            </a:r>
            <a:r>
              <a:rPr lang="en-US" sz="2800" dirty="0"/>
              <a:t> </a:t>
            </a:r>
            <a:r>
              <a:rPr lang="en-US" sz="2800" dirty="0" smtClean="0"/>
              <a:t>presentation </a:t>
            </a:r>
            <a:br>
              <a:rPr lang="en-US" sz="2800" dirty="0" smtClean="0"/>
            </a:br>
            <a:r>
              <a:rPr lang="en-US" sz="2800" dirty="0" smtClean="0"/>
              <a:t>in AEA library</a:t>
            </a:r>
            <a:endParaRPr lang="en-US" sz="2800" dirty="0"/>
          </a:p>
        </p:txBody>
      </p:sp>
      <p:pic>
        <p:nvPicPr>
          <p:cNvPr id="5" name="Picture 4"/>
          <p:cNvPicPr>
            <a:picLocks noChangeAspect="1"/>
          </p:cNvPicPr>
          <p:nvPr/>
        </p:nvPicPr>
        <p:blipFill>
          <a:blip r:embed="rId2"/>
          <a:stretch>
            <a:fillRect/>
          </a:stretch>
        </p:blipFill>
        <p:spPr>
          <a:xfrm>
            <a:off x="4374292" y="1723292"/>
            <a:ext cx="7817708" cy="5134708"/>
          </a:xfrm>
          <a:prstGeom prst="rect">
            <a:avLst/>
          </a:prstGeom>
        </p:spPr>
      </p:pic>
    </p:spTree>
    <p:extLst>
      <p:ext uri="{BB962C8B-B14F-4D97-AF65-F5344CB8AC3E}">
        <p14:creationId xmlns:p14="http://schemas.microsoft.com/office/powerpoint/2010/main" val="1708789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460934" cy="6858000"/>
          </a:xfrm>
          <a:prstGeom prst="rect">
            <a:avLst/>
          </a:prstGeom>
        </p:spPr>
      </p:pic>
      <p:pic>
        <p:nvPicPr>
          <p:cNvPr id="5" name="Picture 4"/>
          <p:cNvPicPr>
            <a:picLocks noChangeAspect="1"/>
          </p:cNvPicPr>
          <p:nvPr/>
        </p:nvPicPr>
        <p:blipFill>
          <a:blip r:embed="rId3"/>
          <a:stretch>
            <a:fillRect/>
          </a:stretch>
        </p:blipFill>
        <p:spPr>
          <a:xfrm>
            <a:off x="4054989" y="920345"/>
            <a:ext cx="2974056" cy="5422089"/>
          </a:xfrm>
          <a:prstGeom prst="rect">
            <a:avLst/>
          </a:prstGeom>
        </p:spPr>
      </p:pic>
      <p:sp>
        <p:nvSpPr>
          <p:cNvPr id="6" name="TextBox 5"/>
          <p:cNvSpPr txBox="1"/>
          <p:nvPr/>
        </p:nvSpPr>
        <p:spPr>
          <a:xfrm>
            <a:off x="7645941" y="1591032"/>
            <a:ext cx="4312596" cy="338554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A new worksheet will be created with the PivotTable Builder window on top. Notice it shows the labels in the first row of each column that was selected.</a:t>
            </a:r>
            <a:endParaRPr lang="en-US" sz="2800" dirty="0">
              <a:solidFill>
                <a:schemeClr val="bg1"/>
              </a:solidFill>
            </a:endParaRPr>
          </a:p>
        </p:txBody>
      </p:sp>
    </p:spTree>
    <p:extLst>
      <p:ext uri="{BB962C8B-B14F-4D97-AF65-F5344CB8AC3E}">
        <p14:creationId xmlns:p14="http://schemas.microsoft.com/office/powerpoint/2010/main" val="295708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14" y="0"/>
            <a:ext cx="11460934" cy="6858000"/>
          </a:xfrm>
          <a:prstGeom prst="rect">
            <a:avLst/>
          </a:prstGeom>
        </p:spPr>
      </p:pic>
      <p:sp>
        <p:nvSpPr>
          <p:cNvPr id="6" name="TextBox 5"/>
          <p:cNvSpPr txBox="1"/>
          <p:nvPr/>
        </p:nvSpPr>
        <p:spPr>
          <a:xfrm>
            <a:off x="8793803" y="214008"/>
            <a:ext cx="3203645" cy="6401753"/>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Drag the variable names to the rows and columns windows.</a:t>
            </a:r>
            <a:endParaRPr lang="en-US" sz="2800" dirty="0">
              <a:solidFill>
                <a:schemeClr val="bg1"/>
              </a:solidFill>
            </a:endParaRPr>
          </a:p>
          <a:p>
            <a:r>
              <a:rPr lang="en-US" sz="2800" dirty="0" smtClean="0">
                <a:solidFill>
                  <a:schemeClr val="bg1"/>
                </a:solidFill>
              </a:rPr>
              <a:t>Also, drag the variable for which you want a “Sum” to the Values window. The Pivot Table will show as you drag </a:t>
            </a:r>
            <a:r>
              <a:rPr lang="en-US" sz="2800" dirty="0" smtClean="0">
                <a:solidFill>
                  <a:schemeClr val="bg1"/>
                </a:solidFill>
              </a:rPr>
              <a:t>variables to windows.</a:t>
            </a:r>
            <a:endParaRPr lang="en-US" sz="2800" dirty="0">
              <a:solidFill>
                <a:schemeClr val="bg1"/>
              </a:solidFill>
            </a:endParaRPr>
          </a:p>
        </p:txBody>
      </p:sp>
      <p:pic>
        <p:nvPicPr>
          <p:cNvPr id="8" name="Picture 7"/>
          <p:cNvPicPr>
            <a:picLocks noChangeAspect="1"/>
          </p:cNvPicPr>
          <p:nvPr/>
        </p:nvPicPr>
        <p:blipFill>
          <a:blip r:embed="rId3"/>
          <a:stretch>
            <a:fillRect/>
          </a:stretch>
        </p:blipFill>
        <p:spPr>
          <a:xfrm>
            <a:off x="4260713" y="339927"/>
            <a:ext cx="4488099" cy="5984132"/>
          </a:xfrm>
          <a:prstGeom prst="rect">
            <a:avLst/>
          </a:prstGeom>
        </p:spPr>
      </p:pic>
    </p:spTree>
    <p:extLst>
      <p:ext uri="{BB962C8B-B14F-4D97-AF65-F5344CB8AC3E}">
        <p14:creationId xmlns:p14="http://schemas.microsoft.com/office/powerpoint/2010/main" val="1604020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14" y="0"/>
            <a:ext cx="11460934" cy="6858000"/>
          </a:xfrm>
          <a:prstGeom prst="rect">
            <a:avLst/>
          </a:prstGeom>
        </p:spPr>
      </p:pic>
      <p:sp>
        <p:nvSpPr>
          <p:cNvPr id="6" name="TextBox 5"/>
          <p:cNvSpPr txBox="1"/>
          <p:nvPr/>
        </p:nvSpPr>
        <p:spPr>
          <a:xfrm>
            <a:off x="8774348" y="1692612"/>
            <a:ext cx="3203645"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If you prefer percentages in the Pivot Table, click on the “</a:t>
            </a:r>
            <a:r>
              <a:rPr lang="en-US" sz="2800" i="1" dirty="0" err="1" smtClean="0">
                <a:solidFill>
                  <a:schemeClr val="bg1"/>
                </a:solidFill>
              </a:rPr>
              <a:t>i</a:t>
            </a:r>
            <a:r>
              <a:rPr lang="en-US" sz="2800" dirty="0" smtClean="0">
                <a:solidFill>
                  <a:schemeClr val="bg1"/>
                </a:solidFill>
              </a:rPr>
              <a:t>” in the circle next to the variable in the Values window.</a:t>
            </a:r>
            <a:endParaRPr lang="en-US" sz="2800" dirty="0">
              <a:solidFill>
                <a:schemeClr val="bg1"/>
              </a:solidFill>
            </a:endParaRPr>
          </a:p>
        </p:txBody>
      </p:sp>
      <p:pic>
        <p:nvPicPr>
          <p:cNvPr id="8" name="Picture 7"/>
          <p:cNvPicPr>
            <a:picLocks noChangeAspect="1"/>
          </p:cNvPicPr>
          <p:nvPr/>
        </p:nvPicPr>
        <p:blipFill>
          <a:blip r:embed="rId3"/>
          <a:stretch>
            <a:fillRect/>
          </a:stretch>
        </p:blipFill>
        <p:spPr>
          <a:xfrm>
            <a:off x="4260713" y="339927"/>
            <a:ext cx="4488099" cy="5984132"/>
          </a:xfrm>
          <a:prstGeom prst="rect">
            <a:avLst/>
          </a:prstGeom>
        </p:spPr>
      </p:pic>
    </p:spTree>
    <p:extLst>
      <p:ext uri="{BB962C8B-B14F-4D97-AF65-F5344CB8AC3E}">
        <p14:creationId xmlns:p14="http://schemas.microsoft.com/office/powerpoint/2010/main" val="660096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1460934" cy="6858000"/>
          </a:xfrm>
          <a:prstGeom prst="rect">
            <a:avLst/>
          </a:prstGeom>
        </p:spPr>
      </p:pic>
      <p:pic>
        <p:nvPicPr>
          <p:cNvPr id="5" name="Picture 4"/>
          <p:cNvPicPr>
            <a:picLocks noChangeAspect="1"/>
          </p:cNvPicPr>
          <p:nvPr/>
        </p:nvPicPr>
        <p:blipFill>
          <a:blip r:embed="rId3"/>
          <a:stretch>
            <a:fillRect/>
          </a:stretch>
        </p:blipFill>
        <p:spPr>
          <a:xfrm>
            <a:off x="4954413" y="1731522"/>
            <a:ext cx="3713878" cy="3840129"/>
          </a:xfrm>
          <a:prstGeom prst="rect">
            <a:avLst/>
          </a:prstGeom>
        </p:spPr>
      </p:pic>
      <p:sp>
        <p:nvSpPr>
          <p:cNvPr id="8" name="TextBox 7"/>
          <p:cNvSpPr txBox="1"/>
          <p:nvPr/>
        </p:nvSpPr>
        <p:spPr>
          <a:xfrm>
            <a:off x="8793803" y="953310"/>
            <a:ext cx="3203645" cy="5109091"/>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Select Show Data as</a:t>
            </a:r>
            <a:r>
              <a:rPr lang="is-IS" sz="2800" dirty="0" smtClean="0">
                <a:solidFill>
                  <a:schemeClr val="bg1"/>
                </a:solidFill>
              </a:rPr>
              <a:t>…% of total (in the dropdown box). When you click on OK, the data will show as percentages of the total (or row or column, if you prefer).</a:t>
            </a:r>
            <a:endParaRPr lang="en-US" sz="2800" dirty="0">
              <a:solidFill>
                <a:schemeClr val="bg1"/>
              </a:solidFill>
            </a:endParaRPr>
          </a:p>
        </p:txBody>
      </p:sp>
    </p:spTree>
    <p:extLst>
      <p:ext uri="{BB962C8B-B14F-4D97-AF65-F5344CB8AC3E}">
        <p14:creationId xmlns:p14="http://schemas.microsoft.com/office/powerpoint/2010/main" val="111288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4" y="0"/>
            <a:ext cx="11460934" cy="6858000"/>
          </a:xfrm>
          <a:prstGeom prst="rect">
            <a:avLst/>
          </a:prstGeom>
        </p:spPr>
      </p:pic>
      <p:sp>
        <p:nvSpPr>
          <p:cNvPr id="3" name="TextBox 2"/>
          <p:cNvSpPr txBox="1"/>
          <p:nvPr/>
        </p:nvSpPr>
        <p:spPr>
          <a:xfrm>
            <a:off x="7548665" y="1964987"/>
            <a:ext cx="4435812" cy="467820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I prefer to select the cells with percentages and change the cell format to no decimal places.</a:t>
            </a:r>
          </a:p>
          <a:p>
            <a:r>
              <a:rPr lang="en-US" sz="2800" dirty="0" smtClean="0">
                <a:solidFill>
                  <a:schemeClr val="bg1"/>
                </a:solidFill>
              </a:rPr>
              <a:t>Then, I can select the Pivot Table cells, copy, and paste them into Word, where I can make them “prettier.”</a:t>
            </a:r>
            <a:endParaRPr lang="en-US" sz="2800" dirty="0">
              <a:solidFill>
                <a:schemeClr val="bg1"/>
              </a:solidFill>
            </a:endParaRPr>
          </a:p>
        </p:txBody>
      </p:sp>
    </p:spTree>
    <p:extLst>
      <p:ext uri="{BB962C8B-B14F-4D97-AF65-F5344CB8AC3E}">
        <p14:creationId xmlns:p14="http://schemas.microsoft.com/office/powerpoint/2010/main" val="32321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Pivot Tables </a:t>
            </a:r>
            <a:r>
              <a:rPr lang="en-US" dirty="0" smtClean="0"/>
              <a:t>Revised in Word</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922564" y="2498273"/>
            <a:ext cx="10346871" cy="2841170"/>
          </a:xfrm>
          <a:prstGeom prst="rect">
            <a:avLst/>
          </a:prstGeom>
        </p:spPr>
      </p:pic>
    </p:spTree>
    <p:extLst>
      <p:ext uri="{BB962C8B-B14F-4D97-AF65-F5344CB8AC3E}">
        <p14:creationId xmlns:p14="http://schemas.microsoft.com/office/powerpoint/2010/main" val="1377514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Specific Students</a:t>
            </a:r>
            <a:endParaRPr lang="en-US" dirty="0"/>
          </a:p>
        </p:txBody>
      </p:sp>
      <p:sp>
        <p:nvSpPr>
          <p:cNvPr id="3" name="Content Placeholder 2"/>
          <p:cNvSpPr>
            <a:spLocks noGrp="1"/>
          </p:cNvSpPr>
          <p:nvPr>
            <p:ph idx="1"/>
          </p:nvPr>
        </p:nvSpPr>
        <p:spPr/>
        <p:txBody>
          <a:bodyPr/>
          <a:lstStyle/>
          <a:p>
            <a:r>
              <a:rPr lang="en-US" dirty="0" smtClean="0"/>
              <a:t>To find students from a particular cell in the Pivot Table,</a:t>
            </a:r>
          </a:p>
          <a:p>
            <a:pPr lvl="1"/>
            <a:r>
              <a:rPr lang="en-US" dirty="0" smtClean="0"/>
              <a:t>Go to the combined data worksheet</a:t>
            </a:r>
          </a:p>
          <a:p>
            <a:pPr lvl="1"/>
            <a:r>
              <a:rPr lang="en-US" dirty="0" smtClean="0"/>
              <a:t>Sort by the variables, with one as the first sorting variable (i.e., DIBELS Composite Level) and the other as </a:t>
            </a:r>
            <a:r>
              <a:rPr lang="en-US" dirty="0"/>
              <a:t>the second sorting variable (i.e., </a:t>
            </a:r>
            <a:r>
              <a:rPr lang="en-US" dirty="0" smtClean="0"/>
              <a:t>SAGE 2014 LA Proficiency)</a:t>
            </a:r>
          </a:p>
          <a:p>
            <a:pPr lvl="1"/>
            <a:r>
              <a:rPr lang="en-US" dirty="0" smtClean="0"/>
              <a:t>Locate the students by</a:t>
            </a:r>
          </a:p>
          <a:p>
            <a:pPr lvl="2"/>
            <a:r>
              <a:rPr lang="en-US" dirty="0" smtClean="0"/>
              <a:t>Finding the values for the first variable, i.e., those whose level was a 1, or Benchmark, on the DIBELS Composite Level</a:t>
            </a:r>
          </a:p>
          <a:p>
            <a:pPr lvl="2"/>
            <a:r>
              <a:rPr lang="en-US" dirty="0" smtClean="0"/>
              <a:t>Within that group, finding students with values for the second variable, i.e., those whose proficiency level on the state assessment was 0 or 1</a:t>
            </a:r>
            <a:endParaRPr lang="en-US" dirty="0"/>
          </a:p>
        </p:txBody>
      </p:sp>
    </p:spTree>
    <p:extLst>
      <p:ext uri="{BB962C8B-B14F-4D97-AF65-F5344CB8AC3E}">
        <p14:creationId xmlns:p14="http://schemas.microsoft.com/office/powerpoint/2010/main" val="1016499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Pivot Tables </a:t>
            </a:r>
            <a:r>
              <a:rPr lang="en-US" dirty="0" smtClean="0"/>
              <a:t>Revised in Word</a:t>
            </a:r>
            <a:endParaRPr lang="en-US" dirty="0"/>
          </a:p>
        </p:txBody>
      </p:sp>
      <p:sp>
        <p:nvSpPr>
          <p:cNvPr id="4" name="Content Placeholder 3"/>
          <p:cNvSpPr>
            <a:spLocks noGrp="1"/>
          </p:cNvSpPr>
          <p:nvPr>
            <p:ph idx="1"/>
          </p:nvPr>
        </p:nvSpPr>
        <p:spPr/>
        <p:txBody>
          <a:bodyPr/>
          <a:lstStyle/>
          <a:p>
            <a:r>
              <a:rPr lang="en-US" sz="2800" dirty="0" smtClean="0"/>
              <a:t>Identified students who were low performing on both assessments</a:t>
            </a:r>
          </a:p>
          <a:p>
            <a:r>
              <a:rPr lang="en-US" sz="2800" dirty="0" smtClean="0"/>
              <a:t>Identified students who performed well on DIBELS but low on state assessment, SAGE</a:t>
            </a:r>
          </a:p>
          <a:p>
            <a:r>
              <a:rPr lang="en-US" sz="2800" dirty="0" smtClean="0"/>
              <a:t>Discussed mismatch in performance for those who did well on DIBELS but not on SAGE with DIBELS </a:t>
            </a:r>
            <a:r>
              <a:rPr lang="en-US" sz="2800" dirty="0" smtClean="0"/>
              <a:t>developers</a:t>
            </a:r>
          </a:p>
          <a:p>
            <a:r>
              <a:rPr lang="en-US" sz="2800" dirty="0" smtClean="0"/>
              <a:t>Implemented interventions for that group of students</a:t>
            </a:r>
            <a:endParaRPr lang="en-US" sz="2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959428" y="4305528"/>
            <a:ext cx="8167006" cy="2416628"/>
          </a:xfrm>
          <a:prstGeom prst="rect">
            <a:avLst/>
          </a:prstGeom>
        </p:spPr>
      </p:pic>
    </p:spTree>
    <p:extLst>
      <p:ext uri="{BB962C8B-B14F-4D97-AF65-F5344CB8AC3E}">
        <p14:creationId xmlns:p14="http://schemas.microsoft.com/office/powerpoint/2010/main" val="20167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&amp; Questions</a:t>
            </a:r>
            <a:endParaRPr lang="en-US" dirty="0"/>
          </a:p>
        </p:txBody>
      </p:sp>
      <p:sp>
        <p:nvSpPr>
          <p:cNvPr id="4" name="Content Placeholder 3"/>
          <p:cNvSpPr>
            <a:spLocks noGrp="1"/>
          </p:cNvSpPr>
          <p:nvPr>
            <p:ph sz="half" idx="1"/>
          </p:nvPr>
        </p:nvSpPr>
        <p:spPr>
          <a:xfrm>
            <a:off x="5408579" y="1786646"/>
            <a:ext cx="5622587" cy="3364706"/>
          </a:xfrm>
        </p:spPr>
        <p:txBody>
          <a:bodyPr>
            <a:noAutofit/>
          </a:bodyPr>
          <a:lstStyle/>
          <a:p>
            <a:pPr marL="0" indent="0">
              <a:buNone/>
            </a:pPr>
            <a:r>
              <a:rPr lang="en-US" dirty="0" smtClean="0"/>
              <a:t>Cathy Callow-</a:t>
            </a:r>
            <a:r>
              <a:rPr lang="en-US" dirty="0" err="1" smtClean="0"/>
              <a:t>Heusser</a:t>
            </a:r>
            <a:r>
              <a:rPr lang="en-US" dirty="0"/>
              <a:t/>
            </a:r>
            <a:br>
              <a:rPr lang="en-US" dirty="0"/>
            </a:br>
            <a:r>
              <a:rPr lang="en-US" dirty="0" smtClean="0"/>
              <a:t>    </a:t>
            </a:r>
            <a:r>
              <a:rPr lang="en-US" sz="1800" dirty="0" smtClean="0"/>
              <a:t>Secondary Math Specialist</a:t>
            </a:r>
            <a:br>
              <a:rPr lang="en-US" sz="1800" dirty="0" smtClean="0"/>
            </a:br>
            <a:r>
              <a:rPr lang="en-US" sz="1800" dirty="0" smtClean="0"/>
              <a:t>            State Systemic Improvement Plan</a:t>
            </a:r>
          </a:p>
          <a:p>
            <a:pPr marL="0" indent="0">
              <a:buNone/>
            </a:pPr>
            <a:r>
              <a:rPr lang="en-US" sz="1800" dirty="0"/>
              <a:t>       </a:t>
            </a:r>
            <a:r>
              <a:rPr lang="en-US" sz="1800" dirty="0" smtClean="0"/>
              <a:t>     Multi-Tiered </a:t>
            </a:r>
            <a:r>
              <a:rPr lang="en-US" sz="1800" dirty="0"/>
              <a:t>System of Supports Project</a:t>
            </a:r>
            <a:r>
              <a:rPr lang="en-US" sz="1800" dirty="0"/>
              <a:t/>
            </a:r>
            <a:br>
              <a:rPr lang="en-US" sz="1800" dirty="0"/>
            </a:br>
            <a:r>
              <a:rPr lang="en-US" sz="1800" dirty="0"/>
              <a:t>      Utah State Office of Education</a:t>
            </a:r>
            <a:br>
              <a:rPr lang="en-US" sz="1800" dirty="0"/>
            </a:br>
            <a:r>
              <a:rPr lang="en-US" sz="1800" dirty="0" smtClean="0"/>
              <a:t>      801-</a:t>
            </a:r>
            <a:r>
              <a:rPr lang="uk-UA" sz="1800" dirty="0"/>
              <a:t>538-</a:t>
            </a:r>
            <a:r>
              <a:rPr lang="en-US" sz="1800" dirty="0"/>
              <a:t>7952</a:t>
            </a:r>
            <a:r>
              <a:rPr lang="uk-UA" sz="1800" dirty="0"/>
              <a:t> </a:t>
            </a:r>
            <a:endParaRPr lang="en-US" sz="1800" dirty="0"/>
          </a:p>
          <a:p>
            <a:pPr marL="342900" lvl="1" indent="0">
              <a:buNone/>
            </a:pPr>
            <a:r>
              <a:rPr lang="en-US" sz="1800" dirty="0" err="1"/>
              <a:t>Cathy.Callow-Heusser@schools.utah.gov</a:t>
            </a:r>
            <a:endParaRPr lang="en-US" sz="1800" dirty="0"/>
          </a:p>
          <a:p>
            <a:pPr marL="342900" lvl="1" indent="0">
              <a:buNone/>
            </a:pPr>
            <a:endParaRPr lang="en-US" sz="1100" dirty="0"/>
          </a:p>
          <a:p>
            <a:pPr marL="342900" lvl="1" indent="0">
              <a:buNone/>
            </a:pPr>
            <a:endParaRPr lang="en-US" sz="1800" dirty="0" smtClean="0"/>
          </a:p>
          <a:p>
            <a:pPr marL="342900" lvl="1" indent="0">
              <a:buNone/>
            </a:pPr>
            <a:r>
              <a:rPr lang="en-US" sz="1800" dirty="0" smtClean="0"/>
              <a:t>President</a:t>
            </a:r>
            <a:br>
              <a:rPr lang="en-US" sz="1800" dirty="0" smtClean="0"/>
            </a:br>
            <a:r>
              <a:rPr lang="en-US" sz="1800" dirty="0" err="1" smtClean="0"/>
              <a:t>EndVision</a:t>
            </a:r>
            <a:r>
              <a:rPr lang="en-US" sz="1800" dirty="0" smtClean="0"/>
              <a:t> Research and Evaluation, LLC</a:t>
            </a:r>
            <a:br>
              <a:rPr lang="en-US" sz="1800" dirty="0" smtClean="0"/>
            </a:br>
            <a:r>
              <a:rPr lang="en-US" sz="1800" dirty="0" err="1" smtClean="0"/>
              <a:t>cheusser@endvision.net</a:t>
            </a:r>
            <a:endParaRPr lang="en-US" sz="1800" dirty="0" smtClean="0"/>
          </a:p>
          <a:p>
            <a:pPr marL="342900" lvl="1" indent="0">
              <a:buNone/>
            </a:pPr>
            <a:r>
              <a:rPr lang="en-US" sz="1800" dirty="0" smtClean="0"/>
              <a:t>435-757-2724</a:t>
            </a:r>
            <a:endParaRPr lang="uk-UA" sz="1800" dirty="0"/>
          </a:p>
          <a:p>
            <a:pPr marL="342900" lvl="1" indent="0">
              <a:buNone/>
            </a:pPr>
            <a:endParaRPr lang="uk-UA" dirty="0"/>
          </a:p>
          <a:p>
            <a:pPr marL="0" indent="0">
              <a:buNone/>
            </a:pP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45" y="1813982"/>
            <a:ext cx="4345138" cy="417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2" descr="ShadowSigma"/>
          <p:cNvPicPr>
            <a:picLocks noChangeAspect="1" noChangeArrowheads="1"/>
          </p:cNvPicPr>
          <p:nvPr/>
        </p:nvPicPr>
        <p:blipFill>
          <a:blip r:embed="rId3"/>
          <a:srcRect/>
          <a:stretch>
            <a:fillRect/>
          </a:stretch>
        </p:blipFill>
        <p:spPr bwMode="auto">
          <a:xfrm>
            <a:off x="9700682" y="5391150"/>
            <a:ext cx="2186517" cy="1314450"/>
          </a:xfrm>
          <a:prstGeom prst="rect">
            <a:avLst/>
          </a:prstGeom>
          <a:noFill/>
        </p:spPr>
      </p:pic>
    </p:spTree>
    <p:extLst>
      <p:ext uri="{BB962C8B-B14F-4D97-AF65-F5344CB8AC3E}">
        <p14:creationId xmlns:p14="http://schemas.microsoft.com/office/powerpoint/2010/main" val="1598157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SPSS to restructure and analyze data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0526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a:t>
            </a:r>
            <a:r>
              <a:rPr lang="en-US" dirty="0" smtClean="0"/>
              <a:t>we </a:t>
            </a:r>
            <a:r>
              <a:rPr lang="en-US" dirty="0" smtClean="0"/>
              <a:t>will </a:t>
            </a:r>
            <a:r>
              <a:rPr lang="is-IS" dirty="0" smtClean="0"/>
              <a:t>…</a:t>
            </a:r>
            <a:endParaRPr lang="en-US" dirty="0"/>
          </a:p>
        </p:txBody>
      </p:sp>
      <p:sp>
        <p:nvSpPr>
          <p:cNvPr id="3" name="Content Placeholder 2"/>
          <p:cNvSpPr>
            <a:spLocks noGrp="1"/>
          </p:cNvSpPr>
          <p:nvPr>
            <p:ph idx="1"/>
          </p:nvPr>
        </p:nvSpPr>
        <p:spPr/>
        <p:txBody>
          <a:bodyPr/>
          <a:lstStyle/>
          <a:p>
            <a:r>
              <a:rPr lang="en-US" dirty="0" smtClean="0"/>
              <a:t>Restructure and analyze data to make students </a:t>
            </a:r>
            <a:r>
              <a:rPr lang="en-US" dirty="0" smtClean="0"/>
              <a:t>visible and identify needs using Microsoft Excel</a:t>
            </a:r>
            <a:endParaRPr lang="en-US" dirty="0" smtClean="0"/>
          </a:p>
          <a:p>
            <a:pPr lvl="1"/>
            <a:r>
              <a:rPr lang="en-US" dirty="0" smtClean="0"/>
              <a:t>Restructure </a:t>
            </a:r>
            <a:r>
              <a:rPr lang="en-US" dirty="0" smtClean="0"/>
              <a:t>files </a:t>
            </a:r>
            <a:r>
              <a:rPr lang="en-US" dirty="0" smtClean="0"/>
              <a:t>that have more than one row per student </a:t>
            </a:r>
            <a:r>
              <a:rPr lang="en-US" dirty="0" smtClean="0"/>
              <a:t/>
            </a:r>
            <a:br>
              <a:rPr lang="en-US" dirty="0" smtClean="0"/>
            </a:br>
            <a:r>
              <a:rPr lang="en-US" dirty="0" smtClean="0"/>
              <a:t>(</a:t>
            </a:r>
            <a:r>
              <a:rPr lang="en-US" dirty="0" smtClean="0"/>
              <a:t>i.e., DIBELS data files)</a:t>
            </a:r>
          </a:p>
          <a:p>
            <a:pPr lvl="1"/>
            <a:r>
              <a:rPr lang="en-US" dirty="0" smtClean="0"/>
              <a:t>Merge data from multiple </a:t>
            </a:r>
            <a:r>
              <a:rPr lang="en-US" dirty="0" smtClean="0"/>
              <a:t>files or worksheets</a:t>
            </a:r>
            <a:endParaRPr lang="en-US" dirty="0" smtClean="0"/>
          </a:p>
          <a:p>
            <a:pPr lvl="1"/>
            <a:r>
              <a:rPr lang="en-US" dirty="0" smtClean="0"/>
              <a:t>Creat</a:t>
            </a:r>
            <a:r>
              <a:rPr lang="en-US" dirty="0" smtClean="0"/>
              <a:t>e pivot tables </a:t>
            </a:r>
            <a:r>
              <a:rPr lang="en-US" dirty="0" smtClean="0"/>
              <a:t>to </a:t>
            </a:r>
            <a:r>
              <a:rPr lang="en-US" dirty="0" smtClean="0"/>
              <a:t>identify groups of students</a:t>
            </a:r>
          </a:p>
          <a:p>
            <a:pPr lvl="1"/>
            <a:r>
              <a:rPr lang="en-US" dirty="0" smtClean="0"/>
              <a:t>Create informational tables from </a:t>
            </a:r>
            <a:r>
              <a:rPr lang="en-US" dirty="0" smtClean="0"/>
              <a:t>pivot</a:t>
            </a:r>
            <a:r>
              <a:rPr lang="en-US" dirty="0" smtClean="0"/>
              <a:t> </a:t>
            </a:r>
            <a:r>
              <a:rPr lang="en-US" dirty="0" smtClean="0"/>
              <a:t>tables</a:t>
            </a:r>
          </a:p>
          <a:p>
            <a:pPr lvl="1"/>
            <a:r>
              <a:rPr lang="en-US" dirty="0" smtClean="0"/>
              <a:t>Sort data files to locate specific students</a:t>
            </a:r>
          </a:p>
          <a:p>
            <a:r>
              <a:rPr lang="en-US" dirty="0" smtClean="0"/>
              <a:t>Discuss findings that </a:t>
            </a:r>
            <a:r>
              <a:rPr lang="en-US" dirty="0" smtClean="0"/>
              <a:t>result </a:t>
            </a:r>
            <a:r>
              <a:rPr lang="en-US" dirty="0" smtClean="0"/>
              <a:t>from analyzing data</a:t>
            </a:r>
          </a:p>
          <a:p>
            <a:endParaRPr lang="en-US" dirty="0"/>
          </a:p>
        </p:txBody>
      </p:sp>
    </p:spTree>
    <p:extLst>
      <p:ext uri="{BB962C8B-B14F-4D97-AF65-F5344CB8AC3E}">
        <p14:creationId xmlns:p14="http://schemas.microsoft.com/office/powerpoint/2010/main" val="3481161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0972800" cy="6858000"/>
          </a:xfrm>
          <a:prstGeom prst="rect">
            <a:avLst/>
          </a:prstGeom>
        </p:spPr>
      </p:pic>
      <p:sp>
        <p:nvSpPr>
          <p:cNvPr id="3" name="TextBox 2"/>
          <p:cNvSpPr txBox="1"/>
          <p:nvPr/>
        </p:nvSpPr>
        <p:spPr>
          <a:xfrm>
            <a:off x="6058553" y="3656524"/>
            <a:ext cx="5943600" cy="184665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Open the data file in SPSS.  Save it with a name indicating the file is in long form.</a:t>
            </a:r>
          </a:p>
        </p:txBody>
      </p:sp>
    </p:spTree>
    <p:extLst>
      <p:ext uri="{BB962C8B-B14F-4D97-AF65-F5344CB8AC3E}">
        <p14:creationId xmlns:p14="http://schemas.microsoft.com/office/powerpoint/2010/main" val="1650430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7434029" cy="6858000"/>
          </a:xfrm>
          <a:prstGeom prst="rect">
            <a:avLst/>
          </a:prstGeom>
        </p:spPr>
      </p:pic>
      <p:sp>
        <p:nvSpPr>
          <p:cNvPr id="4" name="TextBox 3"/>
          <p:cNvSpPr txBox="1"/>
          <p:nvPr/>
        </p:nvSpPr>
        <p:spPr>
          <a:xfrm>
            <a:off x="7609767" y="1520785"/>
            <a:ext cx="4277433"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Start the Data</a:t>
            </a:r>
            <a:r>
              <a:rPr lang="is-IS" sz="3200" dirty="0" smtClean="0">
                <a:solidFill>
                  <a:schemeClr val="bg1"/>
                </a:solidFill>
              </a:rPr>
              <a:t>…Restructure Data Wizard.  We want to restructure cases into new variables so there is one row per student.</a:t>
            </a:r>
            <a:endParaRPr lang="en-US" sz="3200" dirty="0" smtClean="0">
              <a:solidFill>
                <a:schemeClr val="bg1"/>
              </a:solidFill>
            </a:endParaRPr>
          </a:p>
        </p:txBody>
      </p:sp>
    </p:spTree>
    <p:extLst>
      <p:ext uri="{BB962C8B-B14F-4D97-AF65-F5344CB8AC3E}">
        <p14:creationId xmlns:p14="http://schemas.microsoft.com/office/powerpoint/2010/main" val="5392776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93459"/>
            <a:ext cx="12192000" cy="6271081"/>
          </a:xfrm>
          <a:prstGeom prst="rect">
            <a:avLst/>
          </a:prstGeom>
        </p:spPr>
      </p:pic>
      <p:pic>
        <p:nvPicPr>
          <p:cNvPr id="3" name="Picture 2"/>
          <p:cNvPicPr>
            <a:picLocks noChangeAspect="1"/>
          </p:cNvPicPr>
          <p:nvPr/>
        </p:nvPicPr>
        <p:blipFill>
          <a:blip r:embed="rId3"/>
          <a:stretch>
            <a:fillRect/>
          </a:stretch>
        </p:blipFill>
        <p:spPr>
          <a:xfrm>
            <a:off x="3372787" y="0"/>
            <a:ext cx="6515179" cy="6010347"/>
          </a:xfrm>
          <a:prstGeom prst="rect">
            <a:avLst/>
          </a:prstGeom>
        </p:spPr>
      </p:pic>
      <p:sp>
        <p:nvSpPr>
          <p:cNvPr id="6" name="TextBox 5"/>
          <p:cNvSpPr txBox="1"/>
          <p:nvPr/>
        </p:nvSpPr>
        <p:spPr>
          <a:xfrm>
            <a:off x="0" y="3428999"/>
            <a:ext cx="3804557" cy="338554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err="1" smtClean="0">
                <a:solidFill>
                  <a:schemeClr val="bg1"/>
                </a:solidFill>
              </a:rPr>
              <a:t>Student_ID</a:t>
            </a:r>
            <a:r>
              <a:rPr lang="en-US" sz="2800" dirty="0" smtClean="0">
                <a:solidFill>
                  <a:schemeClr val="bg1"/>
                </a:solidFill>
              </a:rPr>
              <a:t> will be the unique identifier for each case.  The index variable in this case is the Benchmark time (BOY, MOY, EOY)</a:t>
            </a:r>
            <a:r>
              <a:rPr lang="is-IS" sz="2800" dirty="0" smtClean="0">
                <a:solidFill>
                  <a:schemeClr val="bg1"/>
                </a:solidFill>
              </a:rPr>
              <a:t>.</a:t>
            </a:r>
            <a:endParaRPr lang="en-US" sz="2800" dirty="0" smtClean="0">
              <a:solidFill>
                <a:schemeClr val="bg1"/>
              </a:solidFill>
            </a:endParaRPr>
          </a:p>
        </p:txBody>
      </p:sp>
    </p:spTree>
    <p:extLst>
      <p:ext uri="{BB962C8B-B14F-4D97-AF65-F5344CB8AC3E}">
        <p14:creationId xmlns:p14="http://schemas.microsoft.com/office/powerpoint/2010/main" val="839977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434029" cy="6858000"/>
          </a:xfrm>
          <a:prstGeom prst="rect">
            <a:avLst/>
          </a:prstGeom>
        </p:spPr>
      </p:pic>
      <p:sp>
        <p:nvSpPr>
          <p:cNvPr id="3" name="TextBox 2"/>
          <p:cNvSpPr txBox="1"/>
          <p:nvPr/>
        </p:nvSpPr>
        <p:spPr>
          <a:xfrm>
            <a:off x="7609767" y="1520785"/>
            <a:ext cx="4277433" cy="283154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I recommend letting SPSS sort the data.  If data are not sorted, funny things can happen.</a:t>
            </a:r>
          </a:p>
        </p:txBody>
      </p:sp>
    </p:spTree>
    <p:extLst>
      <p:ext uri="{BB962C8B-B14F-4D97-AF65-F5344CB8AC3E}">
        <p14:creationId xmlns:p14="http://schemas.microsoft.com/office/powerpoint/2010/main" val="996590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9993" y="0"/>
            <a:ext cx="7434029" cy="6858000"/>
          </a:xfrm>
          <a:prstGeom prst="rect">
            <a:avLst/>
          </a:prstGeom>
        </p:spPr>
      </p:pic>
      <p:sp>
        <p:nvSpPr>
          <p:cNvPr id="4" name="TextBox 3"/>
          <p:cNvSpPr txBox="1"/>
          <p:nvPr/>
        </p:nvSpPr>
        <p:spPr>
          <a:xfrm>
            <a:off x="0" y="751344"/>
            <a:ext cx="4865914" cy="578619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I like to group so same data are together, e.g., </a:t>
            </a:r>
          </a:p>
          <a:p>
            <a:pPr marL="457200" indent="-457200">
              <a:buFont typeface="Arial" charset="0"/>
              <a:buChar char="•"/>
            </a:pPr>
            <a:r>
              <a:rPr lang="en-US" sz="2400" dirty="0" err="1" smtClean="0">
                <a:solidFill>
                  <a:schemeClr val="bg1"/>
                </a:solidFill>
              </a:rPr>
              <a:t>Composite_Level.BOY</a:t>
            </a:r>
            <a:r>
              <a:rPr lang="en-US" sz="2400" dirty="0" smtClean="0">
                <a:solidFill>
                  <a:schemeClr val="bg1"/>
                </a:solidFill>
              </a:rPr>
              <a:t>, </a:t>
            </a:r>
          </a:p>
          <a:p>
            <a:pPr marL="457200" indent="-457200">
              <a:buFont typeface="Arial" charset="0"/>
              <a:buChar char="•"/>
            </a:pPr>
            <a:r>
              <a:rPr lang="en-US" sz="2400" dirty="0" err="1" smtClean="0">
                <a:solidFill>
                  <a:schemeClr val="bg1"/>
                </a:solidFill>
              </a:rPr>
              <a:t>Composite_Level.MOY</a:t>
            </a:r>
            <a:r>
              <a:rPr lang="en-US" sz="2400" dirty="0" smtClean="0">
                <a:solidFill>
                  <a:schemeClr val="bg1"/>
                </a:solidFill>
              </a:rPr>
              <a:t>, and</a:t>
            </a:r>
          </a:p>
          <a:p>
            <a:pPr marL="457200" indent="-457200">
              <a:buFont typeface="Arial" charset="0"/>
              <a:buChar char="•"/>
            </a:pPr>
            <a:r>
              <a:rPr lang="en-US" sz="2400" dirty="0" err="1" smtClean="0">
                <a:solidFill>
                  <a:schemeClr val="bg1"/>
                </a:solidFill>
              </a:rPr>
              <a:t>Composite_Level.EOY</a:t>
            </a:r>
            <a:r>
              <a:rPr lang="en-US" sz="2400" dirty="0" smtClean="0">
                <a:solidFill>
                  <a:schemeClr val="bg1"/>
                </a:solidFill>
              </a:rPr>
              <a:t> </a:t>
            </a:r>
          </a:p>
          <a:p>
            <a:r>
              <a:rPr lang="en-US" sz="2800" dirty="0" smtClean="0">
                <a:solidFill>
                  <a:schemeClr val="bg1"/>
                </a:solidFill>
              </a:rPr>
              <a:t>are next to each other.</a:t>
            </a:r>
          </a:p>
          <a:p>
            <a:endParaRPr lang="en-US" sz="2800" dirty="0" smtClean="0">
              <a:solidFill>
                <a:schemeClr val="bg1"/>
              </a:solidFill>
            </a:endParaRPr>
          </a:p>
          <a:p>
            <a:r>
              <a:rPr lang="en-US" sz="2800" dirty="0" smtClean="0">
                <a:solidFill>
                  <a:schemeClr val="bg1"/>
                </a:solidFill>
              </a:rPr>
              <a:t>It’s also useful to create a variable telling how many benchmarks each student completed, and a variable that tells whether we have each benchmark.</a:t>
            </a:r>
          </a:p>
        </p:txBody>
      </p:sp>
    </p:spTree>
    <p:extLst>
      <p:ext uri="{BB962C8B-B14F-4D97-AF65-F5344CB8AC3E}">
        <p14:creationId xmlns:p14="http://schemas.microsoft.com/office/powerpoint/2010/main" val="1500672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7971" y="0"/>
            <a:ext cx="7434029" cy="6858000"/>
          </a:xfrm>
          <a:prstGeom prst="rect">
            <a:avLst/>
          </a:prstGeom>
        </p:spPr>
      </p:pic>
      <p:sp>
        <p:nvSpPr>
          <p:cNvPr id="3" name="TextBox 2"/>
          <p:cNvSpPr txBox="1"/>
          <p:nvPr/>
        </p:nvSpPr>
        <p:spPr>
          <a:xfrm>
            <a:off x="307819" y="1640055"/>
            <a:ext cx="3972633" cy="3323987"/>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Then, restructure the data file, or save the syntax if you’re going to do the same thing </a:t>
            </a:r>
            <a:r>
              <a:rPr lang="en-US" sz="3200" smtClean="0">
                <a:solidFill>
                  <a:schemeClr val="bg1"/>
                </a:solidFill>
              </a:rPr>
              <a:t>to several files.</a:t>
            </a:r>
            <a:endParaRPr lang="en-US" sz="3200" dirty="0" smtClean="0">
              <a:solidFill>
                <a:schemeClr val="bg1"/>
              </a:solidFill>
            </a:endParaRPr>
          </a:p>
        </p:txBody>
      </p:sp>
    </p:spTree>
    <p:extLst>
      <p:ext uri="{BB962C8B-B14F-4D97-AF65-F5344CB8AC3E}">
        <p14:creationId xmlns:p14="http://schemas.microsoft.com/office/powerpoint/2010/main" val="1621652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1927"/>
            <a:ext cx="12192000" cy="5894146"/>
          </a:xfrm>
          <a:prstGeom prst="rect">
            <a:avLst/>
          </a:prstGeom>
        </p:spPr>
      </p:pic>
      <p:sp>
        <p:nvSpPr>
          <p:cNvPr id="3" name="TextBox 2"/>
          <p:cNvSpPr txBox="1"/>
          <p:nvPr/>
        </p:nvSpPr>
        <p:spPr>
          <a:xfrm>
            <a:off x="310895" y="4717881"/>
            <a:ext cx="6563433" cy="1354217"/>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Save the file with a name indicating the file is </a:t>
            </a:r>
            <a:r>
              <a:rPr lang="en-US" sz="3200" smtClean="0">
                <a:solidFill>
                  <a:schemeClr val="bg1"/>
                </a:solidFill>
              </a:rPr>
              <a:t>in wide form</a:t>
            </a:r>
            <a:r>
              <a:rPr lang="en-US" sz="3200" dirty="0" smtClean="0">
                <a:solidFill>
                  <a:schemeClr val="bg1"/>
                </a:solidFill>
              </a:rPr>
              <a:t>.</a:t>
            </a:r>
          </a:p>
        </p:txBody>
      </p:sp>
    </p:spTree>
    <p:extLst>
      <p:ext uri="{BB962C8B-B14F-4D97-AF65-F5344CB8AC3E}">
        <p14:creationId xmlns:p14="http://schemas.microsoft.com/office/powerpoint/2010/main" val="9866198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to Ensure One Row Per Student and Sort</a:t>
            </a:r>
            <a:endParaRPr lang="en-US" dirty="0"/>
          </a:p>
        </p:txBody>
      </p:sp>
      <p:sp>
        <p:nvSpPr>
          <p:cNvPr id="3" name="Content Placeholder 2"/>
          <p:cNvSpPr>
            <a:spLocks noGrp="1"/>
          </p:cNvSpPr>
          <p:nvPr>
            <p:ph idx="1"/>
          </p:nvPr>
        </p:nvSpPr>
        <p:spPr>
          <a:xfrm>
            <a:off x="609599" y="1295400"/>
            <a:ext cx="6330044" cy="4572000"/>
          </a:xfrm>
        </p:spPr>
        <p:txBody>
          <a:bodyPr/>
          <a:lstStyle/>
          <a:p>
            <a:r>
              <a:rPr lang="en-US" dirty="0" smtClean="0"/>
              <a:t>If you used more than one </a:t>
            </a:r>
            <a:r>
              <a:rPr lang="en-US" dirty="0" err="1" smtClean="0"/>
              <a:t>idenitifier</a:t>
            </a:r>
            <a:r>
              <a:rPr lang="en-US" dirty="0" smtClean="0"/>
              <a:t> variable to </a:t>
            </a:r>
            <a:r>
              <a:rPr lang="en-US" dirty="0" err="1" smtClean="0"/>
              <a:t>restucture</a:t>
            </a:r>
            <a:r>
              <a:rPr lang="en-US" dirty="0" smtClean="0"/>
              <a:t> data, make sure files have only one row per student</a:t>
            </a:r>
          </a:p>
          <a:p>
            <a:pPr lvl="1"/>
            <a:r>
              <a:rPr lang="en-US" dirty="0" smtClean="0"/>
              <a:t>In SPSS, you can do this by Identifying Duplicate Cases (under the Data menu) </a:t>
            </a:r>
          </a:p>
          <a:p>
            <a:r>
              <a:rPr lang="en-US" dirty="0" smtClean="0"/>
              <a:t>Merge/Delete duplicate cases</a:t>
            </a:r>
          </a:p>
          <a:p>
            <a:r>
              <a:rPr lang="en-US" dirty="0" smtClean="0"/>
              <a:t>Sort on key variable (</a:t>
            </a:r>
            <a:r>
              <a:rPr lang="en-US" dirty="0" err="1" smtClean="0"/>
              <a:t>Student_ID</a:t>
            </a:r>
            <a:r>
              <a:rPr lang="en-US" dirty="0" smtClean="0"/>
              <a:t>) and save file.</a:t>
            </a:r>
          </a:p>
        </p:txBody>
      </p:sp>
      <p:pic>
        <p:nvPicPr>
          <p:cNvPr id="4" name="Picture 3"/>
          <p:cNvPicPr>
            <a:picLocks noChangeAspect="1"/>
          </p:cNvPicPr>
          <p:nvPr/>
        </p:nvPicPr>
        <p:blipFill>
          <a:blip r:embed="rId2"/>
          <a:stretch>
            <a:fillRect/>
          </a:stretch>
        </p:blipFill>
        <p:spPr>
          <a:xfrm>
            <a:off x="6939643" y="1339219"/>
            <a:ext cx="5252357" cy="5518781"/>
          </a:xfrm>
          <a:prstGeom prst="rect">
            <a:avLst/>
          </a:prstGeom>
        </p:spPr>
      </p:pic>
    </p:spTree>
    <p:extLst>
      <p:ext uri="{BB962C8B-B14F-4D97-AF65-F5344CB8AC3E}">
        <p14:creationId xmlns:p14="http://schemas.microsoft.com/office/powerpoint/2010/main" val="1571916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Merging Data Files</a:t>
            </a:r>
            <a:endParaRPr lang="en-US" dirty="0"/>
          </a:p>
        </p:txBody>
      </p:sp>
      <p:sp>
        <p:nvSpPr>
          <p:cNvPr id="5" name="Content Placeholder 4"/>
          <p:cNvSpPr>
            <a:spLocks noGrp="1"/>
          </p:cNvSpPr>
          <p:nvPr>
            <p:ph idx="1"/>
          </p:nvPr>
        </p:nvSpPr>
        <p:spPr>
          <a:xfrm>
            <a:off x="609600" y="1295400"/>
            <a:ext cx="11228614" cy="4572000"/>
          </a:xfrm>
        </p:spPr>
        <p:txBody>
          <a:bodyPr/>
          <a:lstStyle/>
          <a:p>
            <a:r>
              <a:rPr lang="en-US" dirty="0" smtClean="0"/>
              <a:t>Make the file you will be adding data to your active window</a:t>
            </a:r>
          </a:p>
          <a:p>
            <a:r>
              <a:rPr lang="en-US" dirty="0" smtClean="0"/>
              <a:t>Data</a:t>
            </a:r>
            <a:r>
              <a:rPr lang="is-IS" dirty="0" smtClean="0"/>
              <a:t>…Merge Files </a:t>
            </a:r>
            <a:r>
              <a:rPr lang="en-US" dirty="0" smtClean="0"/>
              <a:t>by </a:t>
            </a:r>
            <a:r>
              <a:rPr lang="en-US" dirty="0"/>
              <a:t>adding variables (not cases, which would be new students</a:t>
            </a:r>
            <a:r>
              <a:rPr lang="en-US" dirty="0" smtClean="0"/>
              <a:t>).  Make sure you sort data using identifier</a:t>
            </a:r>
            <a:br>
              <a:rPr lang="en-US" dirty="0" smtClean="0"/>
            </a:br>
            <a:r>
              <a:rPr lang="en-US" dirty="0" smtClean="0"/>
              <a:t>variables</a:t>
            </a:r>
            <a:br>
              <a:rPr lang="en-US" dirty="0" smtClean="0"/>
            </a:br>
            <a:r>
              <a:rPr lang="en-US" dirty="0" smtClean="0"/>
              <a:t>in each </a:t>
            </a:r>
            <a:br>
              <a:rPr lang="en-US" dirty="0" smtClean="0"/>
            </a:br>
            <a:r>
              <a:rPr lang="en-US" dirty="0" smtClean="0"/>
              <a:t>file first.</a:t>
            </a:r>
            <a:endParaRPr lang="en-US" dirty="0"/>
          </a:p>
          <a:p>
            <a:endParaRPr lang="en-US" dirty="0"/>
          </a:p>
        </p:txBody>
      </p:sp>
      <p:pic>
        <p:nvPicPr>
          <p:cNvPr id="7" name="Picture 6"/>
          <p:cNvPicPr>
            <a:picLocks noChangeAspect="1"/>
          </p:cNvPicPr>
          <p:nvPr/>
        </p:nvPicPr>
        <p:blipFill>
          <a:blip r:embed="rId2"/>
          <a:stretch>
            <a:fillRect/>
          </a:stretch>
        </p:blipFill>
        <p:spPr>
          <a:xfrm>
            <a:off x="3206750" y="3187700"/>
            <a:ext cx="8851900" cy="3556000"/>
          </a:xfrm>
          <a:prstGeom prst="rect">
            <a:avLst/>
          </a:prstGeom>
        </p:spPr>
      </p:pic>
    </p:spTree>
    <p:extLst>
      <p:ext uri="{BB962C8B-B14F-4D97-AF65-F5344CB8AC3E}">
        <p14:creationId xmlns:p14="http://schemas.microsoft.com/office/powerpoint/2010/main" val="873865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331200" cy="6108700"/>
          </a:xfrm>
          <a:prstGeom prst="rect">
            <a:avLst/>
          </a:prstGeom>
        </p:spPr>
      </p:pic>
      <p:sp>
        <p:nvSpPr>
          <p:cNvPr id="5" name="TextBox 4"/>
          <p:cNvSpPr txBox="1"/>
          <p:nvPr/>
        </p:nvSpPr>
        <p:spPr>
          <a:xfrm>
            <a:off x="8331200" y="568722"/>
            <a:ext cx="3548563" cy="5539978"/>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400" dirty="0" smtClean="0">
                <a:solidFill>
                  <a:schemeClr val="bg1"/>
                </a:solidFill>
              </a:rPr>
              <a:t>All variables from the active data set plus unique variables from the data set to be added show in the window on the right.  Variables with the same name are in the window on the left.  If you want one of those variables in the final data set (i.e., teacher if it has different values), rename it.</a:t>
            </a:r>
          </a:p>
        </p:txBody>
      </p:sp>
    </p:spTree>
    <p:extLst>
      <p:ext uri="{BB962C8B-B14F-4D97-AF65-F5344CB8AC3E}">
        <p14:creationId xmlns:p14="http://schemas.microsoft.com/office/powerpoint/2010/main" val="254067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Files for This Session</a:t>
            </a:r>
            <a:endParaRPr lang="en-US" dirty="0"/>
          </a:p>
        </p:txBody>
      </p:sp>
      <p:sp>
        <p:nvSpPr>
          <p:cNvPr id="3" name="Content Placeholder 2"/>
          <p:cNvSpPr>
            <a:spLocks noGrp="1"/>
          </p:cNvSpPr>
          <p:nvPr>
            <p:ph idx="1"/>
          </p:nvPr>
        </p:nvSpPr>
        <p:spPr>
          <a:xfrm>
            <a:off x="609600" y="1295399"/>
            <a:ext cx="10972800" cy="4910847"/>
          </a:xfrm>
        </p:spPr>
        <p:txBody>
          <a:bodyPr/>
          <a:lstStyle/>
          <a:p>
            <a:r>
              <a:rPr lang="en-US" dirty="0" smtClean="0"/>
              <a:t>Go to </a:t>
            </a:r>
          </a:p>
          <a:p>
            <a:pPr lvl="1"/>
            <a:r>
              <a:rPr lang="en-US" dirty="0" smtClean="0">
                <a:hlinkClick r:id="rId2"/>
              </a:rPr>
              <a:t>http://www.endvision.net/AEA2016</a:t>
            </a:r>
            <a:endParaRPr lang="en-US" dirty="0" smtClean="0"/>
          </a:p>
          <a:p>
            <a:pPr lvl="1"/>
            <a:r>
              <a:rPr lang="en-US" dirty="0" smtClean="0"/>
              <a:t>Click on filenames to download</a:t>
            </a:r>
          </a:p>
          <a:p>
            <a:pPr lvl="2"/>
            <a:r>
              <a:rPr lang="en-US" b="1" dirty="0" err="1" smtClean="0"/>
              <a:t>Example.xls</a:t>
            </a:r>
            <a:r>
              <a:rPr lang="en-US" b="1" dirty="0" smtClean="0"/>
              <a:t> </a:t>
            </a:r>
            <a:r>
              <a:rPr lang="en-US" dirty="0" smtClean="0"/>
              <a:t/>
            </a:r>
            <a:br>
              <a:rPr lang="en-US" dirty="0" smtClean="0"/>
            </a:br>
            <a:r>
              <a:rPr lang="en-US" dirty="0" smtClean="0"/>
              <a:t>contains original DIBELS Next data</a:t>
            </a:r>
          </a:p>
          <a:p>
            <a:pPr lvl="2"/>
            <a:r>
              <a:rPr lang="en-US" b="1" dirty="0" err="1" smtClean="0"/>
              <a:t>StateAssessmentData.xls</a:t>
            </a:r>
            <a:r>
              <a:rPr lang="en-US" dirty="0" smtClean="0"/>
              <a:t> </a:t>
            </a:r>
            <a:br>
              <a:rPr lang="en-US" dirty="0" smtClean="0"/>
            </a:br>
            <a:r>
              <a:rPr lang="en-US" dirty="0" smtClean="0"/>
              <a:t>contains original State Assessment of Growth and Excellence (SAGE) data from a Utah school</a:t>
            </a:r>
          </a:p>
          <a:p>
            <a:pPr lvl="2"/>
            <a:r>
              <a:rPr lang="en-US" b="1" dirty="0" smtClean="0"/>
              <a:t>Combined-DIBELS-</a:t>
            </a:r>
            <a:r>
              <a:rPr lang="en-US" b="1" dirty="0" err="1" smtClean="0"/>
              <a:t>SAGE.xls</a:t>
            </a:r>
            <a:r>
              <a:rPr lang="en-US" dirty="0" smtClean="0"/>
              <a:t/>
            </a:r>
            <a:br>
              <a:rPr lang="en-US" dirty="0" smtClean="0"/>
            </a:br>
            <a:r>
              <a:rPr lang="en-US" dirty="0" smtClean="0"/>
              <a:t>contains data combined from both data sets and the Pivot Tables that summarize two variables in the data</a:t>
            </a:r>
            <a:endParaRPr lang="en-US" dirty="0"/>
          </a:p>
        </p:txBody>
      </p:sp>
    </p:spTree>
    <p:extLst>
      <p:ext uri="{BB962C8B-B14F-4D97-AF65-F5344CB8AC3E}">
        <p14:creationId xmlns:p14="http://schemas.microsoft.com/office/powerpoint/2010/main" val="1170521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331200" cy="6108700"/>
          </a:xfrm>
          <a:prstGeom prst="rect">
            <a:avLst/>
          </a:prstGeom>
        </p:spPr>
      </p:pic>
      <p:sp>
        <p:nvSpPr>
          <p:cNvPr id="3" name="TextBox 2"/>
          <p:cNvSpPr txBox="1"/>
          <p:nvPr/>
        </p:nvSpPr>
        <p:spPr>
          <a:xfrm>
            <a:off x="8331200" y="1706316"/>
            <a:ext cx="2840383" cy="233910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The key variable for matching is </a:t>
            </a:r>
            <a:r>
              <a:rPr lang="en-US" sz="3200" dirty="0" err="1" smtClean="0">
                <a:solidFill>
                  <a:schemeClr val="bg1"/>
                </a:solidFill>
              </a:rPr>
              <a:t>Student_ID</a:t>
            </a:r>
            <a:r>
              <a:rPr lang="en-US" sz="3200" dirty="0" smtClean="0">
                <a:solidFill>
                  <a:schemeClr val="bg1"/>
                </a:solidFill>
              </a:rPr>
              <a:t>.</a:t>
            </a:r>
          </a:p>
        </p:txBody>
      </p:sp>
    </p:spTree>
    <p:extLst>
      <p:ext uri="{BB962C8B-B14F-4D97-AF65-F5344CB8AC3E}">
        <p14:creationId xmlns:p14="http://schemas.microsoft.com/office/powerpoint/2010/main" val="1572528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81927"/>
            <a:ext cx="12192000" cy="5894146"/>
          </a:xfrm>
          <a:prstGeom prst="rect">
            <a:avLst/>
          </a:prstGeom>
        </p:spPr>
      </p:pic>
      <p:sp>
        <p:nvSpPr>
          <p:cNvPr id="7" name="TextBox 6"/>
          <p:cNvSpPr txBox="1"/>
          <p:nvPr/>
        </p:nvSpPr>
        <p:spPr>
          <a:xfrm>
            <a:off x="310895" y="4717881"/>
            <a:ext cx="6987976" cy="184665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Save the file with a name </a:t>
            </a:r>
            <a:r>
              <a:rPr lang="en-US" sz="3200" smtClean="0">
                <a:solidFill>
                  <a:schemeClr val="bg1"/>
                </a:solidFill>
              </a:rPr>
              <a:t>indicating data files </a:t>
            </a:r>
            <a:r>
              <a:rPr lang="en-US" sz="3200" dirty="0" smtClean="0">
                <a:solidFill>
                  <a:schemeClr val="bg1"/>
                </a:solidFill>
              </a:rPr>
              <a:t>have </a:t>
            </a:r>
            <a:r>
              <a:rPr lang="en-US" sz="3200" smtClean="0">
                <a:solidFill>
                  <a:schemeClr val="bg1"/>
                </a:solidFill>
              </a:rPr>
              <a:t>been combined and the </a:t>
            </a:r>
            <a:r>
              <a:rPr lang="en-US" sz="3200" dirty="0" smtClean="0">
                <a:solidFill>
                  <a:schemeClr val="bg1"/>
                </a:solidFill>
              </a:rPr>
              <a:t>file is in wide form.</a:t>
            </a:r>
          </a:p>
        </p:txBody>
      </p:sp>
    </p:spTree>
    <p:extLst>
      <p:ext uri="{BB962C8B-B14F-4D97-AF65-F5344CB8AC3E}">
        <p14:creationId xmlns:p14="http://schemas.microsoft.com/office/powerpoint/2010/main" val="1597995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a:t>
            </a:r>
            <a:r>
              <a:rPr lang="is-IS" dirty="0" smtClean="0"/>
              <a:t>…Descriptive Statistics...Crosstabs</a:t>
            </a:r>
            <a:endParaRPr lang="en-US" dirty="0"/>
          </a:p>
        </p:txBody>
      </p:sp>
      <p:pic>
        <p:nvPicPr>
          <p:cNvPr id="4" name="Picture 3"/>
          <p:cNvPicPr>
            <a:picLocks noChangeAspect="1"/>
          </p:cNvPicPr>
          <p:nvPr/>
        </p:nvPicPr>
        <p:blipFill>
          <a:blip r:embed="rId2"/>
          <a:stretch>
            <a:fillRect/>
          </a:stretch>
        </p:blipFill>
        <p:spPr>
          <a:xfrm>
            <a:off x="4002314" y="1219200"/>
            <a:ext cx="7975600" cy="5562600"/>
          </a:xfrm>
          <a:prstGeom prst="rect">
            <a:avLst/>
          </a:prstGeom>
        </p:spPr>
      </p:pic>
      <p:sp>
        <p:nvSpPr>
          <p:cNvPr id="5" name="TextBox 4"/>
          <p:cNvSpPr txBox="1"/>
          <p:nvPr/>
        </p:nvSpPr>
        <p:spPr>
          <a:xfrm>
            <a:off x="307820" y="1981200"/>
            <a:ext cx="3389538" cy="430887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Crosstabs, </a:t>
            </a:r>
            <a:br>
              <a:rPr lang="en-US" sz="3200" dirty="0" smtClean="0">
                <a:solidFill>
                  <a:schemeClr val="bg1"/>
                </a:solidFill>
              </a:rPr>
            </a:br>
            <a:r>
              <a:rPr lang="en-US" sz="3200" dirty="0" smtClean="0">
                <a:solidFill>
                  <a:schemeClr val="bg1"/>
                </a:solidFill>
              </a:rPr>
              <a:t>or cross tabulation, creates a table that shows the joint distribution of two or more variables.</a:t>
            </a:r>
          </a:p>
        </p:txBody>
      </p:sp>
    </p:spTree>
    <p:extLst>
      <p:ext uri="{BB962C8B-B14F-4D97-AF65-F5344CB8AC3E}">
        <p14:creationId xmlns:p14="http://schemas.microsoft.com/office/powerpoint/2010/main" val="491489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68504" y="775252"/>
            <a:ext cx="5994400" cy="5562600"/>
          </a:xfrm>
          <a:prstGeom prst="rect">
            <a:avLst/>
          </a:prstGeom>
        </p:spPr>
      </p:pic>
      <p:sp>
        <p:nvSpPr>
          <p:cNvPr id="4" name="TextBox 3"/>
          <p:cNvSpPr txBox="1"/>
          <p:nvPr/>
        </p:nvSpPr>
        <p:spPr>
          <a:xfrm>
            <a:off x="652376" y="1155895"/>
            <a:ext cx="4277433" cy="4801314"/>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The Cells</a:t>
            </a:r>
            <a:r>
              <a:rPr lang="is-IS" sz="3200" dirty="0" smtClean="0">
                <a:solidFill>
                  <a:schemeClr val="bg1"/>
                </a:solidFill>
              </a:rPr>
              <a:t>… option allows you to choose how the table will display.  I like to run Crosstabs once with just Observed Counts, and once with just Total Percentages.</a:t>
            </a:r>
            <a:endParaRPr lang="en-US" sz="3200" dirty="0" smtClean="0">
              <a:solidFill>
                <a:schemeClr val="bg1"/>
              </a:solidFill>
            </a:endParaRPr>
          </a:p>
        </p:txBody>
      </p:sp>
    </p:spTree>
    <p:extLst>
      <p:ext uri="{BB962C8B-B14F-4D97-AF65-F5344CB8AC3E}">
        <p14:creationId xmlns:p14="http://schemas.microsoft.com/office/powerpoint/2010/main" val="1528101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Crosstabs Tables in SPSS</a:t>
            </a:r>
            <a:endParaRPr lang="en-US" dirty="0"/>
          </a:p>
        </p:txBody>
      </p:sp>
      <p:pic>
        <p:nvPicPr>
          <p:cNvPr id="3" name="Picture 2"/>
          <p:cNvPicPr>
            <a:picLocks noChangeAspect="1"/>
          </p:cNvPicPr>
          <p:nvPr/>
        </p:nvPicPr>
        <p:blipFill>
          <a:blip r:embed="rId2"/>
          <a:stretch>
            <a:fillRect/>
          </a:stretch>
        </p:blipFill>
        <p:spPr>
          <a:xfrm>
            <a:off x="474435" y="1428750"/>
            <a:ext cx="8369300" cy="2400300"/>
          </a:xfrm>
          <a:prstGeom prst="rect">
            <a:avLst/>
          </a:prstGeom>
        </p:spPr>
      </p:pic>
      <p:pic>
        <p:nvPicPr>
          <p:cNvPr id="4" name="Picture 3"/>
          <p:cNvPicPr>
            <a:picLocks noChangeAspect="1"/>
          </p:cNvPicPr>
          <p:nvPr/>
        </p:nvPicPr>
        <p:blipFill>
          <a:blip r:embed="rId3"/>
          <a:stretch>
            <a:fillRect/>
          </a:stretch>
        </p:blipFill>
        <p:spPr>
          <a:xfrm>
            <a:off x="3610429" y="4197350"/>
            <a:ext cx="8432800" cy="2349500"/>
          </a:xfrm>
          <a:prstGeom prst="rect">
            <a:avLst/>
          </a:prstGeom>
        </p:spPr>
      </p:pic>
    </p:spTree>
    <p:extLst>
      <p:ext uri="{BB962C8B-B14F-4D97-AF65-F5344CB8AC3E}">
        <p14:creationId xmlns:p14="http://schemas.microsoft.com/office/powerpoint/2010/main" val="1675318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Crosstabs Tables Revised in Word</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922564" y="2498273"/>
            <a:ext cx="10346871" cy="2841170"/>
          </a:xfrm>
          <a:prstGeom prst="rect">
            <a:avLst/>
          </a:prstGeom>
        </p:spPr>
      </p:pic>
    </p:spTree>
    <p:extLst>
      <p:ext uri="{BB962C8B-B14F-4D97-AF65-F5344CB8AC3E}">
        <p14:creationId xmlns:p14="http://schemas.microsoft.com/office/powerpoint/2010/main" val="1864166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Students in Groups</a:t>
            </a:r>
            <a:endParaRPr lang="en-US" dirty="0"/>
          </a:p>
        </p:txBody>
      </p:sp>
      <p:sp>
        <p:nvSpPr>
          <p:cNvPr id="3" name="Content Placeholder 2"/>
          <p:cNvSpPr>
            <a:spLocks noGrp="1"/>
          </p:cNvSpPr>
          <p:nvPr>
            <p:ph idx="1"/>
          </p:nvPr>
        </p:nvSpPr>
        <p:spPr/>
        <p:txBody>
          <a:bodyPr/>
          <a:lstStyle/>
          <a:p>
            <a:r>
              <a:rPr lang="en-US" dirty="0"/>
              <a:t>“Save as” SPSS </a:t>
            </a:r>
            <a:r>
              <a:rPr lang="en-US" dirty="0" smtClean="0"/>
              <a:t>file </a:t>
            </a:r>
            <a:r>
              <a:rPr lang="en-US" dirty="0"/>
              <a:t>to </a:t>
            </a:r>
            <a:r>
              <a:rPr lang="en-US" dirty="0" smtClean="0"/>
              <a:t>file type Excel</a:t>
            </a:r>
          </a:p>
          <a:p>
            <a:r>
              <a:rPr lang="en-US" dirty="0" smtClean="0"/>
              <a:t>In Excel, sort by variables of interest to identify groups of students </a:t>
            </a:r>
            <a:endParaRPr lang="en-US" dirty="0"/>
          </a:p>
        </p:txBody>
      </p:sp>
      <p:pic>
        <p:nvPicPr>
          <p:cNvPr id="4" name="Picture 3"/>
          <p:cNvPicPr>
            <a:picLocks noChangeAspect="1"/>
          </p:cNvPicPr>
          <p:nvPr/>
        </p:nvPicPr>
        <p:blipFill>
          <a:blip r:embed="rId2"/>
          <a:stretch>
            <a:fillRect/>
          </a:stretch>
        </p:blipFill>
        <p:spPr>
          <a:xfrm>
            <a:off x="1306284" y="3029219"/>
            <a:ext cx="9700079" cy="3597459"/>
          </a:xfrm>
          <a:prstGeom prst="rect">
            <a:avLst/>
          </a:prstGeom>
        </p:spPr>
      </p:pic>
    </p:spTree>
    <p:extLst>
      <p:ext uri="{BB962C8B-B14F-4D97-AF65-F5344CB8AC3E}">
        <p14:creationId xmlns:p14="http://schemas.microsoft.com/office/powerpoint/2010/main" val="1475927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Crosstabs Tables Revised in Word</a:t>
            </a:r>
            <a:endParaRPr lang="en-US" dirty="0"/>
          </a:p>
        </p:txBody>
      </p:sp>
      <p:sp>
        <p:nvSpPr>
          <p:cNvPr id="4" name="Content Placeholder 3"/>
          <p:cNvSpPr>
            <a:spLocks noGrp="1"/>
          </p:cNvSpPr>
          <p:nvPr>
            <p:ph idx="1"/>
          </p:nvPr>
        </p:nvSpPr>
        <p:spPr/>
        <p:txBody>
          <a:bodyPr/>
          <a:lstStyle/>
          <a:p>
            <a:r>
              <a:rPr lang="en-US" sz="2800" dirty="0" smtClean="0"/>
              <a:t>Identified students who were low performing on both assessments</a:t>
            </a:r>
          </a:p>
          <a:p>
            <a:r>
              <a:rPr lang="en-US" sz="2800" dirty="0" smtClean="0"/>
              <a:t>Identified students who performed well on DIBELS but low on state assessment, SAGE</a:t>
            </a:r>
          </a:p>
          <a:p>
            <a:r>
              <a:rPr lang="en-US" sz="2800" dirty="0" smtClean="0"/>
              <a:t>Discussed mismatch in performance for those who did well on DIBELS but not on SAGE with DIBELS developers</a:t>
            </a:r>
            <a:endParaRPr lang="en-US" sz="2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959428" y="4033158"/>
            <a:ext cx="8167006" cy="2416628"/>
          </a:xfrm>
          <a:prstGeom prst="rect">
            <a:avLst/>
          </a:prstGeom>
        </p:spPr>
      </p:pic>
    </p:spTree>
    <p:extLst>
      <p:ext uri="{BB962C8B-B14F-4D97-AF65-F5344CB8AC3E}">
        <p14:creationId xmlns:p14="http://schemas.microsoft.com/office/powerpoint/2010/main" val="91463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&amp; Questions</a:t>
            </a:r>
            <a:endParaRPr lang="en-US" dirty="0"/>
          </a:p>
        </p:txBody>
      </p:sp>
      <p:sp>
        <p:nvSpPr>
          <p:cNvPr id="4" name="Content Placeholder 3"/>
          <p:cNvSpPr>
            <a:spLocks noGrp="1"/>
          </p:cNvSpPr>
          <p:nvPr>
            <p:ph sz="half" idx="1"/>
          </p:nvPr>
        </p:nvSpPr>
        <p:spPr>
          <a:xfrm>
            <a:off x="5505450" y="1981200"/>
            <a:ext cx="5645770" cy="3364706"/>
          </a:xfrm>
        </p:spPr>
        <p:txBody>
          <a:bodyPr>
            <a:normAutofit fontScale="92500" lnSpcReduction="20000"/>
          </a:bodyPr>
          <a:lstStyle/>
          <a:p>
            <a:pPr marL="0" indent="0">
              <a:buNone/>
            </a:pPr>
            <a:r>
              <a:rPr lang="en-US" dirty="0" smtClean="0"/>
              <a:t>Cathy Callow-</a:t>
            </a:r>
            <a:r>
              <a:rPr lang="en-US" dirty="0" err="1" smtClean="0"/>
              <a:t>Heusser</a:t>
            </a:r>
            <a:r>
              <a:rPr lang="en-US" dirty="0"/>
              <a:t/>
            </a:r>
            <a:br>
              <a:rPr lang="en-US" dirty="0"/>
            </a:br>
            <a:r>
              <a:rPr lang="en-US" dirty="0" smtClean="0"/>
              <a:t>    </a:t>
            </a:r>
            <a:r>
              <a:rPr lang="en-US" sz="1800" dirty="0" smtClean="0"/>
              <a:t>Secondary Math Specialist</a:t>
            </a:r>
            <a:br>
              <a:rPr lang="en-US" sz="1800" dirty="0" smtClean="0"/>
            </a:br>
            <a:r>
              <a:rPr lang="en-US" sz="1800" dirty="0" smtClean="0"/>
              <a:t>            State Systemic Improvement Plan</a:t>
            </a:r>
          </a:p>
          <a:p>
            <a:pPr marL="0" indent="0">
              <a:buNone/>
            </a:pPr>
            <a:r>
              <a:rPr lang="en-US" sz="1800" dirty="0"/>
              <a:t>       </a:t>
            </a:r>
            <a:r>
              <a:rPr lang="en-US" sz="1800" dirty="0" smtClean="0"/>
              <a:t>     Multi-Tiered </a:t>
            </a:r>
            <a:r>
              <a:rPr lang="en-US" sz="1800" dirty="0"/>
              <a:t>System of Supports Project</a:t>
            </a:r>
            <a:r>
              <a:rPr lang="en-US" sz="1800" dirty="0"/>
              <a:t/>
            </a:r>
            <a:br>
              <a:rPr lang="en-US" sz="1800" dirty="0"/>
            </a:br>
            <a:r>
              <a:rPr lang="en-US" sz="1800" dirty="0"/>
              <a:t>      Utah State Office of Education</a:t>
            </a:r>
            <a:br>
              <a:rPr lang="en-US" sz="1800" dirty="0"/>
            </a:br>
            <a:r>
              <a:rPr lang="en-US" sz="1800" dirty="0" smtClean="0"/>
              <a:t>      801-</a:t>
            </a:r>
            <a:r>
              <a:rPr lang="uk-UA" sz="1800" dirty="0"/>
              <a:t>538-</a:t>
            </a:r>
            <a:r>
              <a:rPr lang="en-US" sz="1800" dirty="0"/>
              <a:t>7952</a:t>
            </a:r>
            <a:r>
              <a:rPr lang="uk-UA" sz="1800" dirty="0"/>
              <a:t> </a:t>
            </a:r>
            <a:endParaRPr lang="en-US" sz="1800" dirty="0"/>
          </a:p>
          <a:p>
            <a:pPr marL="342900" lvl="1" indent="0">
              <a:buNone/>
            </a:pPr>
            <a:r>
              <a:rPr lang="en-US" sz="1800" dirty="0" err="1"/>
              <a:t>Cathy.Callow-Heusser@schools.utah.gov</a:t>
            </a:r>
            <a:endParaRPr lang="en-US" sz="1800" dirty="0"/>
          </a:p>
          <a:p>
            <a:pPr marL="342900" lvl="1" indent="0">
              <a:buNone/>
            </a:pPr>
            <a:endParaRPr lang="en-US" sz="1050" dirty="0"/>
          </a:p>
          <a:p>
            <a:pPr marL="342900" lvl="1" indent="0">
              <a:buNone/>
            </a:pPr>
            <a:endParaRPr lang="en-US" sz="1800" dirty="0" smtClean="0"/>
          </a:p>
          <a:p>
            <a:pPr marL="342900" lvl="1" indent="0">
              <a:buNone/>
            </a:pPr>
            <a:r>
              <a:rPr lang="en-US" sz="1800" dirty="0" smtClean="0"/>
              <a:t>President</a:t>
            </a:r>
            <a:br>
              <a:rPr lang="en-US" sz="1800" dirty="0" smtClean="0"/>
            </a:br>
            <a:r>
              <a:rPr lang="en-US" sz="1800" dirty="0" err="1" smtClean="0"/>
              <a:t>EndVision</a:t>
            </a:r>
            <a:r>
              <a:rPr lang="en-US" sz="1800" dirty="0" smtClean="0"/>
              <a:t> Research and Evaluation, LLC</a:t>
            </a:r>
            <a:br>
              <a:rPr lang="en-US" sz="1800" dirty="0" smtClean="0"/>
            </a:br>
            <a:r>
              <a:rPr lang="en-US" sz="1800" dirty="0" err="1" smtClean="0"/>
              <a:t>cheusser@endvision.net</a:t>
            </a:r>
            <a:endParaRPr lang="en-US" sz="1800" dirty="0" smtClean="0"/>
          </a:p>
          <a:p>
            <a:pPr marL="342900" lvl="1" indent="0">
              <a:buNone/>
            </a:pPr>
            <a:r>
              <a:rPr lang="en-US" sz="1800" dirty="0" smtClean="0"/>
              <a:t>435-757-2724</a:t>
            </a:r>
            <a:endParaRPr lang="uk-UA" sz="1800" dirty="0"/>
          </a:p>
          <a:p>
            <a:pPr marL="342900" lvl="1" indent="0">
              <a:buNone/>
            </a:pPr>
            <a:endParaRPr lang="uk-UA" dirty="0"/>
          </a:p>
          <a:p>
            <a:pPr marL="0" indent="0">
              <a:buNone/>
            </a:pP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671" y="2125267"/>
            <a:ext cx="2954793" cy="283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2" descr="ShadowSigma"/>
          <p:cNvPicPr>
            <a:picLocks noChangeAspect="1" noChangeArrowheads="1"/>
          </p:cNvPicPr>
          <p:nvPr/>
        </p:nvPicPr>
        <p:blipFill>
          <a:blip r:embed="rId3"/>
          <a:srcRect/>
          <a:stretch>
            <a:fillRect/>
          </a:stretch>
        </p:blipFill>
        <p:spPr bwMode="auto">
          <a:xfrm>
            <a:off x="9700682" y="5391150"/>
            <a:ext cx="2186517" cy="1314450"/>
          </a:xfrm>
          <a:prstGeom prst="rect">
            <a:avLst/>
          </a:prstGeom>
          <a:noFill/>
        </p:spPr>
      </p:pic>
    </p:spTree>
    <p:extLst>
      <p:ext uri="{BB962C8B-B14F-4D97-AF65-F5344CB8AC3E}">
        <p14:creationId xmlns:p14="http://schemas.microsoft.com/office/powerpoint/2010/main" val="2097751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Files</a:t>
            </a:r>
            <a:endParaRPr lang="en-US" dirty="0"/>
          </a:p>
        </p:txBody>
      </p:sp>
      <p:sp>
        <p:nvSpPr>
          <p:cNvPr id="3" name="Content Placeholder 2"/>
          <p:cNvSpPr>
            <a:spLocks noGrp="1"/>
          </p:cNvSpPr>
          <p:nvPr>
            <p:ph idx="1"/>
          </p:nvPr>
        </p:nvSpPr>
        <p:spPr>
          <a:xfrm>
            <a:off x="609600" y="1295399"/>
            <a:ext cx="10972800" cy="4748561"/>
          </a:xfrm>
        </p:spPr>
        <p:txBody>
          <a:bodyPr/>
          <a:lstStyle/>
          <a:p>
            <a:r>
              <a:rPr lang="en-US" dirty="0" smtClean="0"/>
              <a:t>Most data systems will export or “Save as” .csv (comma separated variables) files</a:t>
            </a:r>
          </a:p>
          <a:p>
            <a:r>
              <a:rPr lang="en-US" dirty="0" smtClean="0"/>
              <a:t>Once data are in .csv </a:t>
            </a:r>
            <a:r>
              <a:rPr lang="en-US" dirty="0" err="1" smtClean="0"/>
              <a:t>files,they</a:t>
            </a:r>
            <a:r>
              <a:rPr lang="en-US" dirty="0" smtClean="0"/>
              <a:t> </a:t>
            </a:r>
            <a:r>
              <a:rPr lang="en-US" dirty="0" smtClean="0"/>
              <a:t>can be </a:t>
            </a:r>
            <a:r>
              <a:rPr lang="en-US" dirty="0" smtClean="0"/>
              <a:t>imported by Excel, SPSS, or R</a:t>
            </a:r>
            <a:endParaRPr lang="en-US" dirty="0" smtClean="0"/>
          </a:p>
          <a:p>
            <a:r>
              <a:rPr lang="en-US" dirty="0" smtClean="0"/>
              <a:t>Start by opening data files that need to be restructured in Excel</a:t>
            </a:r>
          </a:p>
          <a:p>
            <a:pPr lvl="1"/>
            <a:r>
              <a:rPr lang="en-US" dirty="0" smtClean="0"/>
              <a:t>Identify files </a:t>
            </a:r>
            <a:r>
              <a:rPr lang="en-US" dirty="0" smtClean="0"/>
              <a:t>that have multiple rows per student</a:t>
            </a:r>
          </a:p>
          <a:p>
            <a:pPr lvl="1"/>
            <a:r>
              <a:rPr lang="en-US" dirty="0" smtClean="0"/>
              <a:t>Combine and clean data files </a:t>
            </a:r>
            <a:r>
              <a:rPr lang="en-US" dirty="0" smtClean="0"/>
              <a:t>in Excel</a:t>
            </a:r>
          </a:p>
          <a:p>
            <a:pPr lvl="1"/>
            <a:r>
              <a:rPr lang="en-US" dirty="0" smtClean="0"/>
              <a:t>Use Excel to restructure and combine with one </a:t>
            </a:r>
            <a:r>
              <a:rPr lang="en-US" dirty="0" smtClean="0"/>
              <a:t>row per student</a:t>
            </a:r>
            <a:endParaRPr lang="en-US" dirty="0"/>
          </a:p>
        </p:txBody>
      </p:sp>
    </p:spTree>
    <p:extLst>
      <p:ext uri="{BB962C8B-B14F-4D97-AF65-F5344CB8AC3E}">
        <p14:creationId xmlns:p14="http://schemas.microsoft.com/office/powerpoint/2010/main" val="1883929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81" y="0"/>
            <a:ext cx="11584593" cy="6858000"/>
          </a:xfrm>
          <a:prstGeom prst="rect">
            <a:avLst/>
          </a:prstGeom>
        </p:spPr>
      </p:pic>
      <p:sp>
        <p:nvSpPr>
          <p:cNvPr id="2" name="TextBox 1"/>
          <p:cNvSpPr txBox="1"/>
          <p:nvPr/>
        </p:nvSpPr>
        <p:spPr>
          <a:xfrm>
            <a:off x="4169664" y="2814141"/>
            <a:ext cx="7860922" cy="3816429"/>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smtClean="0">
                <a:solidFill>
                  <a:schemeClr val="bg1"/>
                </a:solidFill>
              </a:rPr>
              <a:t>First, we need to restructure </a:t>
            </a:r>
            <a:r>
              <a:rPr lang="en-US" sz="3200" dirty="0" smtClean="0">
                <a:solidFill>
                  <a:schemeClr val="bg1"/>
                </a:solidFill>
              </a:rPr>
              <a:t>data files </a:t>
            </a:r>
            <a:r>
              <a:rPr lang="en-US" sz="3200" dirty="0" smtClean="0">
                <a:solidFill>
                  <a:schemeClr val="bg1"/>
                </a:solidFill>
              </a:rPr>
              <a:t>that have more than one row per student. </a:t>
            </a:r>
            <a:r>
              <a:rPr lang="en-US" sz="3200" dirty="0" smtClean="0">
                <a:solidFill>
                  <a:schemeClr val="bg1"/>
                </a:solidFill>
              </a:rPr>
              <a:t>In </a:t>
            </a:r>
            <a:r>
              <a:rPr lang="en-US" sz="3200" dirty="0" smtClean="0">
                <a:solidFill>
                  <a:schemeClr val="bg1"/>
                </a:solidFill>
              </a:rPr>
              <a:t>Excel, make sure variable names are descriptive.  </a:t>
            </a:r>
            <a:r>
              <a:rPr lang="en-US" sz="3200" dirty="0" smtClean="0">
                <a:solidFill>
                  <a:schemeClr val="bg1"/>
                </a:solidFill>
              </a:rPr>
              <a:t>Use underscores so variable names will work with any statistics software. Make sure the unique identifier is the first column.</a:t>
            </a:r>
            <a:endParaRPr lang="en-US" sz="3200" dirty="0">
              <a:solidFill>
                <a:schemeClr val="bg1"/>
              </a:solidFill>
            </a:endParaRPr>
          </a:p>
        </p:txBody>
      </p:sp>
    </p:spTree>
    <p:extLst>
      <p:ext uri="{BB962C8B-B14F-4D97-AF65-F5344CB8AC3E}">
        <p14:creationId xmlns:p14="http://schemas.microsoft.com/office/powerpoint/2010/main" val="374729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1584593" cy="6858000"/>
          </a:xfrm>
          <a:prstGeom prst="rect">
            <a:avLst/>
          </a:prstGeom>
        </p:spPr>
      </p:pic>
      <p:sp>
        <p:nvSpPr>
          <p:cNvPr id="4" name="TextBox 3"/>
          <p:cNvSpPr txBox="1"/>
          <p:nvPr/>
        </p:nvSpPr>
        <p:spPr>
          <a:xfrm>
            <a:off x="0" y="3303049"/>
            <a:ext cx="6309360" cy="3385542"/>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2800" dirty="0" smtClean="0">
                <a:solidFill>
                  <a:schemeClr val="bg1"/>
                </a:solidFill>
              </a:rPr>
              <a:t>Locate the variable (column) used to identify differences between rows, or cases, for the same student. To ensure time points sort in an appropriate order, replace data with values that will sort as needed, such as   1BOY, 2MOY, 3EOY. </a:t>
            </a:r>
            <a:endParaRPr lang="en-US" sz="2800" dirty="0">
              <a:solidFill>
                <a:schemeClr val="bg1"/>
              </a:solidFill>
            </a:endParaRPr>
          </a:p>
        </p:txBody>
      </p:sp>
      <p:pic>
        <p:nvPicPr>
          <p:cNvPr id="8" name="Picture 7"/>
          <p:cNvPicPr>
            <a:picLocks noChangeAspect="1"/>
          </p:cNvPicPr>
          <p:nvPr/>
        </p:nvPicPr>
        <p:blipFill>
          <a:blip r:embed="rId3"/>
          <a:stretch>
            <a:fillRect/>
          </a:stretch>
        </p:blipFill>
        <p:spPr>
          <a:xfrm>
            <a:off x="6146292" y="1493774"/>
            <a:ext cx="5715000" cy="3797300"/>
          </a:xfrm>
          <a:prstGeom prst="rect">
            <a:avLst/>
          </a:prstGeom>
          <a:ln>
            <a:solidFill>
              <a:schemeClr val="tx1"/>
            </a:solidFill>
          </a:ln>
        </p:spPr>
      </p:pic>
    </p:spTree>
    <p:extLst>
      <p:ext uri="{BB962C8B-B14F-4D97-AF65-F5344CB8AC3E}">
        <p14:creationId xmlns:p14="http://schemas.microsoft.com/office/powerpoint/2010/main" val="421096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1584593" cy="6858000"/>
          </a:xfrm>
          <a:prstGeom prst="rect">
            <a:avLst/>
          </a:prstGeom>
        </p:spPr>
      </p:pic>
      <p:sp>
        <p:nvSpPr>
          <p:cNvPr id="4" name="TextBox 3"/>
          <p:cNvSpPr txBox="1"/>
          <p:nvPr/>
        </p:nvSpPr>
        <p:spPr>
          <a:xfrm>
            <a:off x="5852160" y="3395608"/>
            <a:ext cx="6179708" cy="3323987"/>
          </a:xfrm>
          <a:prstGeom prst="rect">
            <a:avLst/>
          </a:prstGeom>
          <a:solidFill>
            <a:schemeClr val="tx1"/>
          </a:solidFill>
          <a:effectLst>
            <a:outerShdw blurRad="50800" dist="76200" dir="2700000" algn="tl" rotWithShape="0">
              <a:prstClr val="black">
                <a:alpha val="40000"/>
              </a:prstClr>
            </a:outerShdw>
          </a:effectLst>
        </p:spPr>
        <p:txBody>
          <a:bodyPr wrap="square" lIns="274320" tIns="182880" rIns="274320" bIns="182880" rtlCol="0">
            <a:spAutoFit/>
          </a:bodyPr>
          <a:lstStyle/>
          <a:p>
            <a:r>
              <a:rPr lang="en-US" sz="3200" dirty="0">
                <a:solidFill>
                  <a:schemeClr val="bg1"/>
                </a:solidFill>
              </a:rPr>
              <a:t>S</a:t>
            </a:r>
            <a:r>
              <a:rPr lang="en-US" sz="3200" dirty="0" smtClean="0">
                <a:solidFill>
                  <a:schemeClr val="bg1"/>
                </a:solidFill>
              </a:rPr>
              <a:t>ort </a:t>
            </a:r>
            <a:r>
              <a:rPr lang="en-US" sz="3200" dirty="0" smtClean="0">
                <a:solidFill>
                  <a:schemeClr val="bg1"/>
                </a:solidFill>
              </a:rPr>
              <a:t>the data </a:t>
            </a:r>
            <a:r>
              <a:rPr lang="en-US" sz="3200" dirty="0" smtClean="0">
                <a:solidFill>
                  <a:schemeClr val="bg1"/>
                </a:solidFill>
              </a:rPr>
              <a:t>and </a:t>
            </a:r>
            <a:r>
              <a:rPr lang="en-US" sz="3200" dirty="0" smtClean="0">
                <a:solidFill>
                  <a:schemeClr val="bg1"/>
                </a:solidFill>
              </a:rPr>
              <a:t>confirm data </a:t>
            </a:r>
            <a:r>
              <a:rPr lang="en-US" sz="3200" dirty="0" smtClean="0">
                <a:solidFill>
                  <a:schemeClr val="bg1"/>
                </a:solidFill>
              </a:rPr>
              <a:t>file looks </a:t>
            </a:r>
            <a:r>
              <a:rPr lang="en-US" sz="3200" dirty="0" smtClean="0">
                <a:solidFill>
                  <a:schemeClr val="bg1"/>
                </a:solidFill>
              </a:rPr>
              <a:t>as intended.  Here, data are sorted by </a:t>
            </a:r>
            <a:r>
              <a:rPr lang="en-US" sz="3200" dirty="0" err="1" smtClean="0">
                <a:solidFill>
                  <a:schemeClr val="bg1"/>
                </a:solidFill>
              </a:rPr>
              <a:t>Student_id</a:t>
            </a:r>
            <a:r>
              <a:rPr lang="en-US" sz="3200" dirty="0" smtClean="0">
                <a:solidFill>
                  <a:schemeClr val="bg1"/>
                </a:solidFill>
              </a:rPr>
              <a:t>, Benchmark. Save the file with a new filename to indicate a consolidated file, which is next.</a:t>
            </a:r>
            <a:endParaRPr lang="en-US" sz="3200" dirty="0">
              <a:solidFill>
                <a:schemeClr val="bg1"/>
              </a:solidFill>
            </a:endParaRPr>
          </a:p>
        </p:txBody>
      </p:sp>
    </p:spTree>
    <p:extLst>
      <p:ext uri="{BB962C8B-B14F-4D97-AF65-F5344CB8AC3E}">
        <p14:creationId xmlns:p14="http://schemas.microsoft.com/office/powerpoint/2010/main" val="383980169"/>
      </p:ext>
    </p:extLst>
  </p:cSld>
  <p:clrMapOvr>
    <a:masterClrMapping/>
  </p:clrMapOvr>
</p:sld>
</file>

<file path=ppt/theme/theme1.xml><?xml version="1.0" encoding="utf-8"?>
<a:theme xmlns:a="http://schemas.openxmlformats.org/drawingml/2006/main" name="EndVision">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EndVision</Template>
  <TotalTime>1426</TotalTime>
  <Words>1986</Words>
  <Application>Microsoft Macintosh PowerPoint</Application>
  <PresentationFormat>Widescreen</PresentationFormat>
  <Paragraphs>171</Paragraphs>
  <Slides>58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 Black</vt:lpstr>
      <vt:lpstr>Calibri</vt:lpstr>
      <vt:lpstr>ＭＳ Ｐゴシック</vt:lpstr>
      <vt:lpstr>Times New Roman</vt:lpstr>
      <vt:lpstr>Wingdings</vt:lpstr>
      <vt:lpstr>Arial</vt:lpstr>
      <vt:lpstr>EndVision</vt:lpstr>
      <vt:lpstr>Custom Design</vt:lpstr>
      <vt:lpstr>Making Every Child More Visible:  Combine Data from Multiple Assessments to Reveal Needs</vt:lpstr>
      <vt:lpstr>Excel or SPSS or R?</vt:lpstr>
      <vt:lpstr>http://aea365.org/</vt:lpstr>
      <vt:lpstr>Today, we will …</vt:lpstr>
      <vt:lpstr>Accessing Files for This Session</vt:lpstr>
      <vt:lpstr>Data Files</vt:lpstr>
      <vt:lpstr>PowerPoint Presentation</vt:lpstr>
      <vt:lpstr>PowerPoint Presentation</vt:lpstr>
      <vt:lpstr>PowerPoint Presentation</vt:lpstr>
      <vt:lpstr>Using Excel to restructure and analyze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an Excel Pivot Table</vt:lpstr>
      <vt:lpstr>Create an Excel Pivot Table to Aggregate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Pivot Tables Revised in Word</vt:lpstr>
      <vt:lpstr>Identifying Specific Students</vt:lpstr>
      <vt:lpstr>Pivot Tables Revised in Word</vt:lpstr>
      <vt:lpstr>Discussion &amp; Questions</vt:lpstr>
      <vt:lpstr>Using SPSS to restructure and analyze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to Ensure One Row Per Student and Sort</vt:lpstr>
      <vt:lpstr>Merging Data Files</vt:lpstr>
      <vt:lpstr>PowerPoint Presentation</vt:lpstr>
      <vt:lpstr>PowerPoint Presentation</vt:lpstr>
      <vt:lpstr>PowerPoint Presentation</vt:lpstr>
      <vt:lpstr>Analyze…Descriptive Statistics...Crosstabs</vt:lpstr>
      <vt:lpstr>PowerPoint Presentation</vt:lpstr>
      <vt:lpstr>Crosstabs Tables in SPSS</vt:lpstr>
      <vt:lpstr>Crosstabs Tables Revised in Word</vt:lpstr>
      <vt:lpstr>Identifying Students in Groups</vt:lpstr>
      <vt:lpstr>Crosstabs Tables Revised in Word</vt:lpstr>
      <vt:lpstr>Discussion &amp; Questions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Callow-Heusser</dc:creator>
  <cp:lastModifiedBy>Catherine Callow-Heusser</cp:lastModifiedBy>
  <cp:revision>112</cp:revision>
  <dcterms:created xsi:type="dcterms:W3CDTF">2015-11-13T16:22:01Z</dcterms:created>
  <dcterms:modified xsi:type="dcterms:W3CDTF">2016-10-27T16:08:08Z</dcterms:modified>
</cp:coreProperties>
</file>