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77" r:id="rId2"/>
    <p:sldMasterId id="2147483703" r:id="rId3"/>
  </p:sldMasterIdLst>
  <p:notesMasterIdLst>
    <p:notesMasterId r:id="rId18"/>
  </p:notesMasterIdLst>
  <p:sldIdLst>
    <p:sldId id="291" r:id="rId4"/>
    <p:sldId id="281" r:id="rId5"/>
    <p:sldId id="331" r:id="rId6"/>
    <p:sldId id="336" r:id="rId7"/>
    <p:sldId id="332" r:id="rId8"/>
    <p:sldId id="341" r:id="rId9"/>
    <p:sldId id="335" r:id="rId10"/>
    <p:sldId id="337" r:id="rId11"/>
    <p:sldId id="343" r:id="rId12"/>
    <p:sldId id="338" r:id="rId13"/>
    <p:sldId id="339" r:id="rId14"/>
    <p:sldId id="334" r:id="rId15"/>
    <p:sldId id="297" r:id="rId16"/>
    <p:sldId id="342" r:id="rId17"/>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C6A8"/>
    <a:srgbClr val="E87722"/>
    <a:srgbClr val="DA291C"/>
    <a:srgbClr val="B7C9D3"/>
    <a:srgbClr val="7566A0"/>
    <a:srgbClr val="D0D3D4"/>
    <a:srgbClr val="DFD1A7"/>
    <a:srgbClr val="608E3A"/>
    <a:srgbClr val="48A9C5"/>
    <a:srgbClr val="BFCE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646" autoAdjust="0"/>
    <p:restoredTop sz="94660"/>
  </p:normalViewPr>
  <p:slideViewPr>
    <p:cSldViewPr snapToGrid="0" snapToObjects="1">
      <p:cViewPr>
        <p:scale>
          <a:sx n="86" d="100"/>
          <a:sy n="86" d="100"/>
        </p:scale>
        <p:origin x="-672"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73" d="100"/>
          <a:sy n="73" d="100"/>
        </p:scale>
        <p:origin x="-2370"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C3F29CC5-00F7-42D8-B124-DBB9CF6078E9}" type="datetimeFigureOut">
              <a:rPr lang="en-US" smtClean="0"/>
              <a:t>10/26/2016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E6E49B88-C793-41F8-9EA0-1766465DAF74}" type="slidenum">
              <a:rPr lang="en-US" smtClean="0"/>
              <a:t>‹#›</a:t>
            </a:fld>
            <a:endParaRPr lang="en-US"/>
          </a:p>
        </p:txBody>
      </p:sp>
    </p:spTree>
    <p:extLst>
      <p:ext uri="{BB962C8B-B14F-4D97-AF65-F5344CB8AC3E}">
        <p14:creationId xmlns:p14="http://schemas.microsoft.com/office/powerpoint/2010/main" val="3578902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broadleafconsulting.ca/uploads/3/4/0/8/3408103/tools_for_measuring_collaboration.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a:t>
            </a:r>
            <a:r>
              <a:rPr lang="en-US" dirty="0" err="1"/>
              <a:t>collaboratives</a:t>
            </a:r>
            <a:r>
              <a:rPr lang="en-US" dirty="0"/>
              <a:t> (LC), learning networks (LN), and research networks (RN) have proliferated in recent years as important methods to improve the quality of health and community services, to expand and share knowledge, and to change practice in public health and healthcare settings. While these methods have many similarities, they also have distinct purposes and participants. How do we differentiate these approaches in health care? What does each method offer for advancing knowledge and improving practice? </a:t>
            </a:r>
          </a:p>
          <a:p>
            <a:endParaRPr lang="en-US" dirty="0"/>
          </a:p>
        </p:txBody>
      </p:sp>
      <p:sp>
        <p:nvSpPr>
          <p:cNvPr id="4" name="Slide Number Placeholder 3"/>
          <p:cNvSpPr>
            <a:spLocks noGrp="1"/>
          </p:cNvSpPr>
          <p:nvPr>
            <p:ph type="sldNum" sz="quarter" idx="10"/>
          </p:nvPr>
        </p:nvSpPr>
        <p:spPr/>
        <p:txBody>
          <a:bodyPr/>
          <a:lstStyle/>
          <a:p>
            <a:fld id="{E6E49B88-C793-41F8-9EA0-1766465DAF74}" type="slidenum">
              <a:rPr lang="en-US" smtClean="0"/>
              <a:t>1</a:t>
            </a:fld>
            <a:endParaRPr lang="en-US"/>
          </a:p>
        </p:txBody>
      </p:sp>
    </p:spTree>
    <p:extLst>
      <p:ext uri="{BB962C8B-B14F-4D97-AF65-F5344CB8AC3E}">
        <p14:creationId xmlns:p14="http://schemas.microsoft.com/office/powerpoint/2010/main" val="3958118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Paper by Hall et al compared a transdisciplinary research collaborative with individual grants and found that initially the individual grants published more but over time the collaborative </a:t>
            </a:r>
            <a:r>
              <a:rPr lang="en-US" dirty="0" err="1" smtClean="0"/>
              <a:t>superceded</a:t>
            </a:r>
            <a:r>
              <a:rPr lang="en-US" dirty="0" smtClean="0"/>
              <a:t> the individual pubs and had more co-authors on the papers and similar </a:t>
            </a:r>
            <a:r>
              <a:rPr lang="en-US" smtClean="0"/>
              <a:t>impact factors</a:t>
            </a:r>
            <a:endParaRPr lang="en-US"/>
          </a:p>
        </p:txBody>
      </p:sp>
      <p:sp>
        <p:nvSpPr>
          <p:cNvPr id="4" name="Slide Number Placeholder 3"/>
          <p:cNvSpPr>
            <a:spLocks noGrp="1"/>
          </p:cNvSpPr>
          <p:nvPr>
            <p:ph type="sldNum" sz="quarter" idx="10"/>
          </p:nvPr>
        </p:nvSpPr>
        <p:spPr/>
        <p:txBody>
          <a:bodyPr/>
          <a:lstStyle/>
          <a:p>
            <a:fld id="{E6E49B88-C793-41F8-9EA0-1766465DAF74}" type="slidenum">
              <a:rPr lang="en-US" smtClean="0"/>
              <a:t>11</a:t>
            </a:fld>
            <a:endParaRPr lang="en-US"/>
          </a:p>
        </p:txBody>
      </p:sp>
    </p:spTree>
    <p:extLst>
      <p:ext uri="{BB962C8B-B14F-4D97-AF65-F5344CB8AC3E}">
        <p14:creationId xmlns:p14="http://schemas.microsoft.com/office/powerpoint/2010/main" val="772242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E49B88-C793-41F8-9EA0-1766465DAF74}" type="slidenum">
              <a:rPr lang="en-US" smtClean="0"/>
              <a:t>12</a:t>
            </a:fld>
            <a:endParaRPr lang="en-US"/>
          </a:p>
        </p:txBody>
      </p:sp>
    </p:spTree>
    <p:extLst>
      <p:ext uri="{BB962C8B-B14F-4D97-AF65-F5344CB8AC3E}">
        <p14:creationId xmlns:p14="http://schemas.microsoft.com/office/powerpoint/2010/main" val="1068697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E49B88-C793-41F8-9EA0-1766465DAF74}" type="slidenum">
              <a:rPr lang="en-US" smtClean="0"/>
              <a:t>13</a:t>
            </a:fld>
            <a:endParaRPr lang="en-US"/>
          </a:p>
        </p:txBody>
      </p:sp>
    </p:spTree>
    <p:extLst>
      <p:ext uri="{BB962C8B-B14F-4D97-AF65-F5344CB8AC3E}">
        <p14:creationId xmlns:p14="http://schemas.microsoft.com/office/powerpoint/2010/main" val="3620955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E49B88-C793-41F8-9EA0-1766465DAF74}" type="slidenum">
              <a:rPr lang="en-US" smtClean="0"/>
              <a:t>2</a:t>
            </a:fld>
            <a:endParaRPr lang="en-US"/>
          </a:p>
        </p:txBody>
      </p:sp>
    </p:spTree>
    <p:extLst>
      <p:ext uri="{BB962C8B-B14F-4D97-AF65-F5344CB8AC3E}">
        <p14:creationId xmlns:p14="http://schemas.microsoft.com/office/powerpoint/2010/main" val="3262411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definitions for each of these which I didn’t include</a:t>
            </a:r>
            <a:endParaRPr lang="en-US" dirty="0"/>
          </a:p>
        </p:txBody>
      </p:sp>
      <p:sp>
        <p:nvSpPr>
          <p:cNvPr id="4" name="Slide Number Placeholder 3"/>
          <p:cNvSpPr>
            <a:spLocks noGrp="1"/>
          </p:cNvSpPr>
          <p:nvPr>
            <p:ph type="sldNum" sz="quarter" idx="10"/>
          </p:nvPr>
        </p:nvSpPr>
        <p:spPr/>
        <p:txBody>
          <a:bodyPr/>
          <a:lstStyle/>
          <a:p>
            <a:fld id="{E6E49B88-C793-41F8-9EA0-1766465DAF74}" type="slidenum">
              <a:rPr lang="en-US" smtClean="0"/>
              <a:t>3</a:t>
            </a:fld>
            <a:endParaRPr lang="en-US"/>
          </a:p>
        </p:txBody>
      </p:sp>
    </p:spTree>
    <p:extLst>
      <p:ext uri="{BB962C8B-B14F-4D97-AF65-F5344CB8AC3E}">
        <p14:creationId xmlns:p14="http://schemas.microsoft.com/office/powerpoint/2010/main" val="4171956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E49B88-C793-41F8-9EA0-1766465DAF74}" type="slidenum">
              <a:rPr lang="en-US" smtClean="0"/>
              <a:t>4</a:t>
            </a:fld>
            <a:endParaRPr lang="en-US"/>
          </a:p>
        </p:txBody>
      </p:sp>
    </p:spTree>
    <p:extLst>
      <p:ext uri="{BB962C8B-B14F-4D97-AF65-F5344CB8AC3E}">
        <p14:creationId xmlns:p14="http://schemas.microsoft.com/office/powerpoint/2010/main" val="1997486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benefits of collaborative networks are clear: they stimulate creativity and the identification of innovative approaches to solve complex problems; they align organizational objectives and activities to achieve efficient and high quality results; they enhance sharing of individual and collective assets (e.g., lessons learned, tools, funding); and they foster trust, teamwork, reciprocity, and mutuality (</a:t>
            </a:r>
            <a:r>
              <a:rPr lang="en-US" dirty="0" err="1"/>
              <a:t>Camarinha</a:t>
            </a:r>
            <a:r>
              <a:rPr lang="en-US" dirty="0"/>
              <a:t>-Matos and </a:t>
            </a:r>
            <a:r>
              <a:rPr lang="en-US" dirty="0" err="1"/>
              <a:t>Afsarmanesh</a:t>
            </a:r>
            <a:r>
              <a:rPr lang="en-US" dirty="0"/>
              <a:t>, 2006; </a:t>
            </a:r>
            <a:r>
              <a:rPr lang="en-US" dirty="0" err="1"/>
              <a:t>Sorgenfrei</a:t>
            </a:r>
            <a:r>
              <a:rPr lang="en-US" dirty="0"/>
              <a:t> and </a:t>
            </a:r>
            <a:r>
              <a:rPr lang="en-US" dirty="0" err="1"/>
              <a:t>Smolnik</a:t>
            </a:r>
            <a:r>
              <a:rPr lang="en-US" dirty="0"/>
              <a:t>, 2014). </a:t>
            </a:r>
          </a:p>
        </p:txBody>
      </p:sp>
      <p:sp>
        <p:nvSpPr>
          <p:cNvPr id="4" name="Slide Number Placeholder 3"/>
          <p:cNvSpPr>
            <a:spLocks noGrp="1"/>
          </p:cNvSpPr>
          <p:nvPr>
            <p:ph type="sldNum" sz="quarter" idx="10"/>
          </p:nvPr>
        </p:nvSpPr>
        <p:spPr/>
        <p:txBody>
          <a:bodyPr/>
          <a:lstStyle/>
          <a:p>
            <a:fld id="{E6E49B88-C793-41F8-9EA0-1766465DAF74}" type="slidenum">
              <a:rPr lang="en-US" smtClean="0"/>
              <a:t>5</a:t>
            </a:fld>
            <a:endParaRPr lang="en-US"/>
          </a:p>
        </p:txBody>
      </p:sp>
    </p:spTree>
    <p:extLst>
      <p:ext uri="{BB962C8B-B14F-4D97-AF65-F5344CB8AC3E}">
        <p14:creationId xmlns:p14="http://schemas.microsoft.com/office/powerpoint/2010/main" val="3001665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E49B88-C793-41F8-9EA0-1766465DAF74}" type="slidenum">
              <a:rPr lang="en-US" smtClean="0"/>
              <a:t>6</a:t>
            </a:fld>
            <a:endParaRPr lang="en-US"/>
          </a:p>
        </p:txBody>
      </p:sp>
    </p:spTree>
    <p:extLst>
      <p:ext uri="{BB962C8B-B14F-4D97-AF65-F5344CB8AC3E}">
        <p14:creationId xmlns:p14="http://schemas.microsoft.com/office/powerpoint/2010/main" val="1751447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Collaboration is time and resource intensive</a:t>
            </a:r>
          </a:p>
          <a:p>
            <a:r>
              <a:rPr lang="en-US" dirty="0" smtClean="0"/>
              <a:t>Often facilitation is needed to foster collaboration</a:t>
            </a:r>
            <a:endParaRPr lang="en-US" dirty="0"/>
          </a:p>
        </p:txBody>
      </p:sp>
      <p:sp>
        <p:nvSpPr>
          <p:cNvPr id="4" name="Slide Number Placeholder 3"/>
          <p:cNvSpPr>
            <a:spLocks noGrp="1"/>
          </p:cNvSpPr>
          <p:nvPr>
            <p:ph type="sldNum" sz="quarter" idx="10"/>
          </p:nvPr>
        </p:nvSpPr>
        <p:spPr/>
        <p:txBody>
          <a:bodyPr/>
          <a:lstStyle/>
          <a:p>
            <a:fld id="{E6E49B88-C793-41F8-9EA0-1766465DAF74}" type="slidenum">
              <a:rPr lang="en-US" smtClean="0"/>
              <a:t>7</a:t>
            </a:fld>
            <a:endParaRPr lang="en-US"/>
          </a:p>
        </p:txBody>
      </p:sp>
    </p:spTree>
    <p:extLst>
      <p:ext uri="{BB962C8B-B14F-4D97-AF65-F5344CB8AC3E}">
        <p14:creationId xmlns:p14="http://schemas.microsoft.com/office/powerpoint/2010/main" val="1751447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Paper by Hall et al compared a transdisciplinary research collaborative with individual grants and found that initially the individual grants published more but over time the collaborative </a:t>
            </a:r>
            <a:r>
              <a:rPr lang="en-US" dirty="0" err="1" smtClean="0"/>
              <a:t>superceded</a:t>
            </a:r>
            <a:r>
              <a:rPr lang="en-US" dirty="0" smtClean="0"/>
              <a:t> the individual pubs and had more co-authors on the papers and similar </a:t>
            </a:r>
            <a:r>
              <a:rPr lang="en-US" smtClean="0"/>
              <a:t>impact factors</a:t>
            </a:r>
            <a:endParaRPr lang="en-US"/>
          </a:p>
        </p:txBody>
      </p:sp>
      <p:sp>
        <p:nvSpPr>
          <p:cNvPr id="4" name="Slide Number Placeholder 3"/>
          <p:cNvSpPr>
            <a:spLocks noGrp="1"/>
          </p:cNvSpPr>
          <p:nvPr>
            <p:ph type="sldNum" sz="quarter" idx="10"/>
          </p:nvPr>
        </p:nvSpPr>
        <p:spPr/>
        <p:txBody>
          <a:bodyPr/>
          <a:lstStyle/>
          <a:p>
            <a:fld id="{E6E49B88-C793-41F8-9EA0-1766465DAF74}" type="slidenum">
              <a:rPr lang="en-US" smtClean="0"/>
              <a:t>8</a:t>
            </a:fld>
            <a:endParaRPr lang="en-US"/>
          </a:p>
        </p:txBody>
      </p:sp>
    </p:spTree>
    <p:extLst>
      <p:ext uri="{BB962C8B-B14F-4D97-AF65-F5344CB8AC3E}">
        <p14:creationId xmlns:p14="http://schemas.microsoft.com/office/powerpoint/2010/main" val="772242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smtClean="0"/>
              <a:t>Some of the  collaboration scales have been validated and others have not.  Broadleaf consulting group has pulled together a sample of tools </a:t>
            </a:r>
            <a:r>
              <a:rPr lang="en-US" dirty="0"/>
              <a:t> </a:t>
            </a:r>
            <a:r>
              <a:rPr lang="en-US" dirty="0" smtClean="0"/>
              <a:t>online </a:t>
            </a:r>
            <a:r>
              <a:rPr lang="en-US" dirty="0">
                <a:hlinkClick r:id="rId3"/>
              </a:rPr>
              <a:t>http://</a:t>
            </a:r>
            <a:r>
              <a:rPr lang="en-US" dirty="0" smtClean="0">
                <a:hlinkClick r:id="rId3"/>
              </a:rPr>
              <a:t>broadleafconsulting.ca/uploads/3/4/0/8/3408103/tools_for_measuring_collaboration.pdf</a:t>
            </a:r>
            <a:r>
              <a:rPr lang="en-US" dirty="0" smtClean="0"/>
              <a:t> </a:t>
            </a:r>
            <a:endParaRPr lang="en-US" dirty="0"/>
          </a:p>
        </p:txBody>
      </p:sp>
      <p:sp>
        <p:nvSpPr>
          <p:cNvPr id="4" name="Slide Number Placeholder 3"/>
          <p:cNvSpPr>
            <a:spLocks noGrp="1"/>
          </p:cNvSpPr>
          <p:nvPr>
            <p:ph type="sldNum" sz="quarter" idx="10"/>
          </p:nvPr>
        </p:nvSpPr>
        <p:spPr/>
        <p:txBody>
          <a:bodyPr/>
          <a:lstStyle/>
          <a:p>
            <a:fld id="{E6E49B88-C793-41F8-9EA0-1766465DAF74}" type="slidenum">
              <a:rPr lang="en-US" smtClean="0"/>
              <a:t>10</a:t>
            </a:fld>
            <a:endParaRPr lang="en-US"/>
          </a:p>
        </p:txBody>
      </p:sp>
    </p:spTree>
    <p:extLst>
      <p:ext uri="{BB962C8B-B14F-4D97-AF65-F5344CB8AC3E}">
        <p14:creationId xmlns:p14="http://schemas.microsoft.com/office/powerpoint/2010/main" val="772242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spcBef>
                <a:spcPts val="600"/>
              </a:spcBef>
              <a:spcAft>
                <a:spcPts val="0"/>
              </a:spcAft>
              <a:defRPr sz="1800"/>
            </a:lvl1pPr>
            <a:lvl2pPr>
              <a:spcBef>
                <a:spcPts val="600"/>
              </a:spcBef>
              <a:spcAft>
                <a:spcPts val="0"/>
              </a:spcAft>
              <a:defRPr sz="1600"/>
            </a:lvl2pPr>
            <a:lvl3pPr>
              <a:spcBef>
                <a:spcPts val="600"/>
              </a:spcBef>
              <a:spcAft>
                <a:spcPts val="0"/>
              </a:spcAft>
              <a:defRPr sz="14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spcBef>
                <a:spcPts val="600"/>
              </a:spcBef>
              <a:spcAft>
                <a:spcPts val="0"/>
              </a:spcAft>
              <a:defRPr sz="1800"/>
            </a:lvl1pPr>
            <a:lvl2pPr>
              <a:spcBef>
                <a:spcPts val="600"/>
              </a:spcBef>
              <a:spcAft>
                <a:spcPts val="0"/>
              </a:spcAft>
              <a:defRPr sz="1600"/>
            </a:lvl2pPr>
            <a:lvl3pPr>
              <a:spcBef>
                <a:spcPts val="600"/>
              </a:spcBef>
              <a:spcAft>
                <a:spcPts val="0"/>
              </a:spcAft>
              <a:defRPr sz="14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889000" y="2651125"/>
            <a:ext cx="3413125" cy="3270250"/>
          </a:xfrm>
          <a:prstGeom prst="rect">
            <a:avLst/>
          </a:prstGeom>
        </p:spPr>
        <p:txBody>
          <a:bodyPr vert="horz"/>
          <a:lstStyle>
            <a:lvl1pPr marL="0" indent="0" algn="l">
              <a:spcAft>
                <a:spcPts val="0"/>
              </a:spcAft>
              <a:buNone/>
              <a:defRPr sz="3200">
                <a:latin typeface="Arial"/>
                <a:cs typeface="Arial"/>
              </a:defRPr>
            </a:lvl1pPr>
          </a:lstStyle>
          <a:p>
            <a:pPr algn="l">
              <a:spcAft>
                <a:spcPts val="0"/>
              </a:spcAft>
            </a:pPr>
            <a:r>
              <a:rPr lang="en-US" sz="2500" b="1" i="0" dirty="0" smtClean="0">
                <a:solidFill>
                  <a:schemeClr val="bg1"/>
                </a:solidFill>
                <a:latin typeface="Helvetica"/>
                <a:cs typeface="Helvetica"/>
              </a:rPr>
              <a:t>Presentation to the most amazing corporation in </a:t>
            </a:r>
          </a:p>
          <a:p>
            <a:pPr algn="l">
              <a:spcAft>
                <a:spcPts val="0"/>
              </a:spcAft>
            </a:pPr>
            <a:r>
              <a:rPr lang="en-US" sz="2500" b="1" i="0" dirty="0" smtClean="0">
                <a:solidFill>
                  <a:schemeClr val="bg1"/>
                </a:solidFill>
                <a:latin typeface="Helvetica"/>
                <a:cs typeface="Helvetica"/>
              </a:rPr>
              <a:t>the world. </a:t>
            </a:r>
          </a:p>
          <a:p>
            <a:pPr algn="l">
              <a:spcAft>
                <a:spcPts val="0"/>
              </a:spcAft>
            </a:pPr>
            <a:endParaRPr lang="en-US" sz="2500" b="1" i="0" dirty="0" smtClean="0">
              <a:solidFill>
                <a:schemeClr val="bg1"/>
              </a:solidFill>
              <a:latin typeface="Helvetica"/>
              <a:cs typeface="Helvetica"/>
            </a:endParaRPr>
          </a:p>
          <a:p>
            <a:pPr algn="l">
              <a:spcAft>
                <a:spcPts val="0"/>
              </a:spcAft>
            </a:pPr>
            <a:r>
              <a:rPr lang="en-US" sz="2500" b="0" i="0" dirty="0" err="1" smtClean="0">
                <a:solidFill>
                  <a:schemeClr val="bg1"/>
                </a:solidFill>
                <a:latin typeface="Helvetica"/>
                <a:cs typeface="Helvetica"/>
              </a:rPr>
              <a:t>Lorem</a:t>
            </a:r>
            <a:r>
              <a:rPr lang="en-US" sz="2500" b="0" i="0" dirty="0" smtClean="0">
                <a:solidFill>
                  <a:schemeClr val="bg1"/>
                </a:solidFill>
                <a:latin typeface="Helvetica"/>
                <a:cs typeface="Helvetica"/>
              </a:rPr>
              <a:t> </a:t>
            </a:r>
            <a:r>
              <a:rPr lang="en-US" sz="2500" b="0" i="0" dirty="0" err="1" smtClean="0">
                <a:solidFill>
                  <a:schemeClr val="bg1"/>
                </a:solidFill>
                <a:latin typeface="Helvetica"/>
                <a:cs typeface="Helvetica"/>
              </a:rPr>
              <a:t>ipsum</a:t>
            </a:r>
            <a:r>
              <a:rPr lang="en-US" sz="2500" b="0" i="0" dirty="0" smtClean="0">
                <a:solidFill>
                  <a:schemeClr val="bg1"/>
                </a:solidFill>
                <a:latin typeface="Helvetica"/>
                <a:cs typeface="Helvetica"/>
              </a:rPr>
              <a:t> dolor set </a:t>
            </a:r>
            <a:r>
              <a:rPr lang="en-US" sz="2500" b="0" i="0" dirty="0" err="1" smtClean="0">
                <a:solidFill>
                  <a:schemeClr val="bg1"/>
                </a:solidFill>
                <a:latin typeface="Helvetica"/>
                <a:cs typeface="Helvetica"/>
              </a:rPr>
              <a:t>amet</a:t>
            </a:r>
            <a:r>
              <a:rPr lang="en-US" sz="2500" b="0" i="0" dirty="0" smtClean="0">
                <a:solidFill>
                  <a:schemeClr val="bg1"/>
                </a:solidFill>
                <a:latin typeface="Helvetica"/>
                <a:cs typeface="Helvetica"/>
              </a:rPr>
              <a:t> magnum</a:t>
            </a:r>
            <a:r>
              <a:rPr lang="en-US" sz="2500" b="0" i="0" baseline="0" dirty="0" smtClean="0">
                <a:solidFill>
                  <a:schemeClr val="bg1"/>
                </a:solidFill>
                <a:latin typeface="Helvetica"/>
                <a:cs typeface="Helvetica"/>
              </a:rPr>
              <a:t> allure. </a:t>
            </a:r>
            <a:endParaRPr lang="en-US" sz="2500" b="0" i="0" dirty="0" smtClean="0">
              <a:solidFill>
                <a:schemeClr val="bg1"/>
              </a:solidFill>
              <a:latin typeface="Helvetica"/>
              <a:cs typeface="Helvetic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Rounded Rectangle 22"/>
          <p:cNvSpPr/>
          <p:nvPr/>
        </p:nvSpPr>
        <p:spPr>
          <a:xfrm>
            <a:off x="6554724" y="6291232"/>
            <a:ext cx="1920239" cy="241300"/>
          </a:xfrm>
          <a:prstGeom prst="roundRect">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692150" y="469900"/>
            <a:ext cx="6775147" cy="914400"/>
          </a:xfrm>
          <a:prstGeom prst="roundRect">
            <a:avLst>
              <a:gd name="adj" fmla="val 4514"/>
            </a:avLst>
          </a:prstGeom>
          <a:solidFill>
            <a:schemeClr val="accent1"/>
          </a:solidFill>
          <a:ln>
            <a:solidFill>
              <a:srgbClr val="DA29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13232" y="469900"/>
            <a:ext cx="6747715" cy="922338"/>
          </a:xfrm>
          <a:prstGeom prst="rect">
            <a:avLst/>
          </a:prstGeom>
        </p:spPr>
        <p:txBody>
          <a:bodyPr vert="horz" lIns="91440" tIns="45720" rIns="91440" bIns="45720" rtlCol="0" anchor="ctr">
            <a:normAutofit/>
          </a:bodyPr>
          <a:lstStyle/>
          <a:p>
            <a:r>
              <a:rPr lang="en-US" dirty="0" smtClean="0"/>
              <a:t>Slide Title</a:t>
            </a:r>
            <a:endParaRPr lang="en-US" dirty="0"/>
          </a:p>
        </p:txBody>
      </p:sp>
      <p:sp>
        <p:nvSpPr>
          <p:cNvPr id="3" name="Text Placeholder 2"/>
          <p:cNvSpPr>
            <a:spLocks noGrp="1"/>
          </p:cNvSpPr>
          <p:nvPr>
            <p:ph type="body" idx="1"/>
          </p:nvPr>
        </p:nvSpPr>
        <p:spPr>
          <a:xfrm>
            <a:off x="723900" y="1536700"/>
            <a:ext cx="7721600" cy="4601909"/>
          </a:xfrm>
          <a:prstGeom prst="rect">
            <a:avLst/>
          </a:prstGeom>
        </p:spPr>
        <p:txBody>
          <a:bodyPr vert="horz" lIns="91440" tIns="45720" rIns="91440" bIns="45720" rtlCol="0">
            <a:normAutofit/>
          </a:bodyPr>
          <a:lstStyle/>
          <a:p>
            <a:pPr lvl="0"/>
            <a:r>
              <a:rPr lang="en-US" dirty="0" smtClean="0"/>
              <a:t>First level</a:t>
            </a:r>
          </a:p>
          <a:p>
            <a:pPr lvl="1"/>
            <a:r>
              <a:rPr lang="en-US" dirty="0" smtClean="0"/>
              <a:t>Second level</a:t>
            </a:r>
          </a:p>
          <a:p>
            <a:pPr marL="1143000" lvl="2" indent="-285750" algn="l" defTabSz="457200" rtl="0" eaLnBrk="1" latinLnBrk="0" hangingPunct="1">
              <a:spcBef>
                <a:spcPct val="20000"/>
              </a:spcBef>
              <a:buFont typeface="Arial"/>
              <a:buChar char="–"/>
            </a:pPr>
            <a:r>
              <a:rPr lang="en-US" dirty="0" smtClean="0"/>
              <a:t>Third level</a:t>
            </a:r>
          </a:p>
        </p:txBody>
      </p:sp>
      <p:sp>
        <p:nvSpPr>
          <p:cNvPr id="7" name="Title Placeholder 1"/>
          <p:cNvSpPr txBox="1">
            <a:spLocks/>
          </p:cNvSpPr>
          <p:nvPr/>
        </p:nvSpPr>
        <p:spPr>
          <a:xfrm>
            <a:off x="7471615" y="274638"/>
            <a:ext cx="1215185"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smtClean="0">
              <a:ln>
                <a:noFill/>
              </a:ln>
              <a:solidFill>
                <a:srgbClr val="FF000A"/>
              </a:solidFill>
              <a:effectLst/>
              <a:uLnTx/>
              <a:uFillTx/>
              <a:latin typeface="Arial"/>
              <a:ea typeface="+mj-ea"/>
              <a:cs typeface="Arial"/>
            </a:endParaRPr>
          </a:p>
        </p:txBody>
      </p:sp>
      <p:sp>
        <p:nvSpPr>
          <p:cNvPr id="13" name="Title Placeholder 1"/>
          <p:cNvSpPr txBox="1">
            <a:spLocks/>
          </p:cNvSpPr>
          <p:nvPr/>
        </p:nvSpPr>
        <p:spPr>
          <a:xfrm>
            <a:off x="7471615" y="274638"/>
            <a:ext cx="1215185"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smtClean="0">
              <a:ln>
                <a:noFill/>
              </a:ln>
              <a:solidFill>
                <a:srgbClr val="FF000A"/>
              </a:solidFill>
              <a:effectLst/>
              <a:uLnTx/>
              <a:uFillTx/>
              <a:latin typeface="Arial"/>
              <a:ea typeface="+mj-ea"/>
              <a:cs typeface="Arial"/>
            </a:endParaRPr>
          </a:p>
        </p:txBody>
      </p:sp>
      <p:pic>
        <p:nvPicPr>
          <p:cNvPr id="15" name="Picture 14" descr="abt_GEO_white.ai"/>
          <p:cNvPicPr>
            <a:picLocks/>
          </p:cNvPicPr>
          <p:nvPr/>
        </p:nvPicPr>
        <p:blipFill>
          <a:blip r:embed="rId5" cstate="email">
            <a:extLst>
              <a:ext uri="{28A0092B-C50C-407E-A947-70E740481C1C}">
                <a14:useLocalDpi xmlns:a14="http://schemas.microsoft.com/office/drawing/2010/main"/>
              </a:ext>
            </a:extLst>
          </a:blip>
          <a:srcRect/>
          <a:stretch>
            <a:fillRect/>
          </a:stretch>
        </p:blipFill>
        <p:spPr>
          <a:xfrm>
            <a:off x="7523480" y="469900"/>
            <a:ext cx="914400" cy="914400"/>
          </a:xfrm>
          <a:prstGeom prst="roundRect">
            <a:avLst>
              <a:gd name="adj" fmla="val 3376"/>
            </a:avLst>
          </a:prstGeom>
          <a:solidFill>
            <a:schemeClr val="accent2"/>
          </a:solidFill>
        </p:spPr>
      </p:pic>
      <p:sp>
        <p:nvSpPr>
          <p:cNvPr id="9" name="Slide Number Placeholder 5"/>
          <p:cNvSpPr txBox="1">
            <a:spLocks/>
          </p:cNvSpPr>
          <p:nvPr/>
        </p:nvSpPr>
        <p:spPr>
          <a:xfrm>
            <a:off x="6058753" y="6234082"/>
            <a:ext cx="2133600" cy="365125"/>
          </a:xfrm>
          <a:prstGeom prst="rect">
            <a:avLst/>
          </a:prstGeom>
        </p:spPr>
        <p:txBody>
          <a:bodyPr vert="horz" lIns="91440" tIns="45720" rIns="91440" bIns="45720" rtlCol="0" anchor="ctr"/>
          <a:lstStyle>
            <a:lvl1pPr algn="r">
              <a:defRPr sz="1200">
                <a:solidFill>
                  <a:schemeClr val="tx1">
                    <a:tint val="75000"/>
                  </a:schemeClr>
                </a:solidFill>
                <a:latin typeface="Helvetica"/>
                <a:cs typeface="Helvetica"/>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smtClean="0">
                <a:ln>
                  <a:noFill/>
                </a:ln>
                <a:solidFill>
                  <a:srgbClr val="FFFFFF"/>
                </a:solidFill>
                <a:effectLst/>
                <a:uLnTx/>
                <a:uFillTx/>
                <a:latin typeface="Arial"/>
                <a:ea typeface="+mn-ea"/>
                <a:cs typeface="Arial"/>
              </a:rPr>
              <a:t>Abt Associates </a:t>
            </a:r>
            <a:r>
              <a:rPr lang="en-US" sz="800" dirty="0" smtClean="0">
                <a:solidFill>
                  <a:srgbClr val="FFFFFF"/>
                </a:solidFill>
                <a:latin typeface="Arial"/>
                <a:cs typeface="Arial"/>
              </a:rPr>
              <a:t>| pg </a:t>
            </a:r>
            <a:fld id="{B24152A7-EAFD-4862-85A2-527423E9945A}" type="slidenum">
              <a:rPr lang="en-US" sz="800" smtClean="0">
                <a:solidFill>
                  <a:srgbClr val="FFFFFF"/>
                </a:solidFill>
                <a:latin typeface="Arial"/>
                <a:cs typeface="Arial"/>
              </a:rPr>
              <a:t>‹#›</a:t>
            </a:fld>
            <a:endParaRPr kumimoji="0" lang="en-US" sz="800" b="1" i="0" u="none" strike="noStrike" kern="1200" cap="none" spc="0" normalizeH="0" baseline="0" noProof="0" dirty="0" smtClean="0">
              <a:ln>
                <a:noFill/>
              </a:ln>
              <a:solidFill>
                <a:srgbClr val="FFFFFF"/>
              </a:solidFill>
              <a:effectLst/>
              <a:uLnTx/>
              <a:uFillTx/>
              <a:latin typeface="Arial"/>
              <a:ea typeface="+mn-ea"/>
              <a:cs typeface="Arial"/>
            </a:endParaRPr>
          </a:p>
        </p:txBody>
      </p:sp>
      <p:sp>
        <p:nvSpPr>
          <p:cNvPr id="16" name="Rounded Rectangle 15"/>
          <p:cNvSpPr/>
          <p:nvPr/>
        </p:nvSpPr>
        <p:spPr>
          <a:xfrm>
            <a:off x="685803" y="6291232"/>
            <a:ext cx="2880360" cy="241300"/>
          </a:xfrm>
          <a:prstGeom prst="roundRect">
            <a:avLst>
              <a:gd name="adj" fmla="val 0"/>
            </a:avLst>
          </a:prstGeom>
          <a:solidFill>
            <a:srgbClr val="D0D3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3619500" y="6291232"/>
            <a:ext cx="932688" cy="241300"/>
          </a:xfrm>
          <a:prstGeom prst="roundRect">
            <a:avLst>
              <a:gd name="adj" fmla="val 0"/>
            </a:avLst>
          </a:prstGeom>
          <a:solidFill>
            <a:srgbClr val="C3C6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4589018" y="6291232"/>
            <a:ext cx="1920239" cy="241300"/>
          </a:xfrm>
          <a:prstGeom prst="roundRect">
            <a:avLst>
              <a:gd name="adj" fmla="val 0"/>
            </a:avLst>
          </a:prstGeom>
          <a:solidFill>
            <a:srgbClr val="B7C9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3" r:id="rId1"/>
    <p:sldLayoutId id="2147483685" r:id="rId2"/>
    <p:sldLayoutId id="2147483686" r:id="rId3"/>
  </p:sldLayoutIdLst>
  <p:hf sldNum="0" hdr="0" dt="0"/>
  <p:txStyles>
    <p:titleStyle>
      <a:lvl1pPr algn="l" defTabSz="457200" rtl="0" eaLnBrk="1" latinLnBrk="0" hangingPunct="1">
        <a:spcBef>
          <a:spcPct val="0"/>
        </a:spcBef>
        <a:buNone/>
        <a:defRPr sz="3600" b="0" i="0" kern="1200">
          <a:solidFill>
            <a:schemeClr val="bg1"/>
          </a:solidFill>
          <a:latin typeface="Arial"/>
          <a:ea typeface="+mj-ea"/>
          <a:cs typeface="Arial"/>
        </a:defRPr>
      </a:lvl1pPr>
    </p:titleStyle>
    <p:bodyStyle>
      <a:lvl1pPr marL="342900" indent="-342900" algn="l" defTabSz="457200" rtl="0" eaLnBrk="1" latinLnBrk="0" hangingPunct="1">
        <a:lnSpc>
          <a:spcPct val="100000"/>
        </a:lnSpc>
        <a:spcBef>
          <a:spcPts val="768"/>
        </a:spcBef>
        <a:spcAft>
          <a:spcPts val="800"/>
        </a:spcAft>
        <a:buClr>
          <a:srgbClr val="DA291C"/>
        </a:buClr>
        <a:buFont typeface="Wingdings" charset="2"/>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txBox="1">
            <a:spLocks/>
          </p:cNvSpPr>
          <p:nvPr/>
        </p:nvSpPr>
        <p:spPr>
          <a:xfrm>
            <a:off x="7471615" y="274638"/>
            <a:ext cx="1215185"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smtClean="0">
              <a:ln>
                <a:noFill/>
              </a:ln>
              <a:solidFill>
                <a:srgbClr val="FF000A"/>
              </a:solidFill>
              <a:effectLst/>
              <a:uLnTx/>
              <a:uFillTx/>
              <a:latin typeface="Arial"/>
              <a:ea typeface="+mj-ea"/>
              <a:cs typeface="Arial"/>
            </a:endParaRPr>
          </a:p>
        </p:txBody>
      </p:sp>
      <p:pic>
        <p:nvPicPr>
          <p:cNvPr id="4" name="Picture 3" descr="abt_assoc_lockup.ai"/>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98500" y="627211"/>
            <a:ext cx="1460250" cy="1471727"/>
          </a:xfrm>
          <a:prstGeom prst="rect">
            <a:avLst/>
          </a:prstGeom>
        </p:spPr>
      </p:pic>
      <p:sp>
        <p:nvSpPr>
          <p:cNvPr id="5" name="Rounded Rectangle 4"/>
          <p:cNvSpPr/>
          <p:nvPr/>
        </p:nvSpPr>
        <p:spPr>
          <a:xfrm>
            <a:off x="698500" y="2404645"/>
            <a:ext cx="3848778" cy="3826144"/>
          </a:xfrm>
          <a:prstGeom prst="roundRect">
            <a:avLst>
              <a:gd name="adj" fmla="val 953"/>
            </a:avLst>
          </a:prstGeom>
          <a:solidFill>
            <a:srgbClr val="DA2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8" r:id="rId1"/>
  </p:sldLayoutIdLst>
  <p:hf sldNum="0" hdr="0" dt="0"/>
  <p:txStyles>
    <p:titleStyle>
      <a:lvl1pPr algn="l" defTabSz="457200" rtl="0" eaLnBrk="1" latinLnBrk="0" hangingPunct="1">
        <a:spcBef>
          <a:spcPct val="0"/>
        </a:spcBef>
        <a:buNone/>
        <a:defRPr sz="4400" b="1" i="0" kern="1200">
          <a:solidFill>
            <a:srgbClr val="FF000A"/>
          </a:solidFill>
          <a:latin typeface="Helvetica"/>
          <a:ea typeface="+mj-ea"/>
          <a:cs typeface="Helvetica"/>
        </a:defRPr>
      </a:lvl1pPr>
    </p:titleStyle>
    <p:bodyStyle>
      <a:lvl1pPr marL="342900" indent="-342900" algn="l" defTabSz="457200" rtl="0" eaLnBrk="1" latinLnBrk="0" hangingPunct="1">
        <a:spcBef>
          <a:spcPct val="20000"/>
        </a:spcBef>
        <a:buClr>
          <a:srgbClr val="FF000A"/>
        </a:buClr>
        <a:buFont typeface="Wingdings" charset="2"/>
        <a:buChar char="§"/>
        <a:defRPr sz="3200" kern="1200" baseline="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Rounded Rectangle 22"/>
          <p:cNvSpPr/>
          <p:nvPr/>
        </p:nvSpPr>
        <p:spPr>
          <a:xfrm>
            <a:off x="6554724" y="6291232"/>
            <a:ext cx="1920239" cy="241300"/>
          </a:xfrm>
          <a:prstGeom prst="roundRect">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Placeholder 1"/>
          <p:cNvSpPr txBox="1">
            <a:spLocks/>
          </p:cNvSpPr>
          <p:nvPr/>
        </p:nvSpPr>
        <p:spPr>
          <a:xfrm>
            <a:off x="7471615" y="274638"/>
            <a:ext cx="1215185"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smtClean="0">
              <a:ln>
                <a:noFill/>
              </a:ln>
              <a:solidFill>
                <a:srgbClr val="FF000A"/>
              </a:solidFill>
              <a:effectLst/>
              <a:uLnTx/>
              <a:uFillTx/>
              <a:latin typeface="Arial"/>
              <a:ea typeface="+mj-ea"/>
              <a:cs typeface="Arial"/>
            </a:endParaRPr>
          </a:p>
        </p:txBody>
      </p:sp>
      <p:sp>
        <p:nvSpPr>
          <p:cNvPr id="13" name="Title Placeholder 1"/>
          <p:cNvSpPr txBox="1">
            <a:spLocks/>
          </p:cNvSpPr>
          <p:nvPr/>
        </p:nvSpPr>
        <p:spPr>
          <a:xfrm>
            <a:off x="7471615" y="274638"/>
            <a:ext cx="1215185"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smtClean="0">
              <a:ln>
                <a:noFill/>
              </a:ln>
              <a:solidFill>
                <a:srgbClr val="FF000A"/>
              </a:solidFill>
              <a:effectLst/>
              <a:uLnTx/>
              <a:uFillTx/>
              <a:latin typeface="Arial"/>
              <a:ea typeface="+mj-ea"/>
              <a:cs typeface="Arial"/>
            </a:endParaRPr>
          </a:p>
        </p:txBody>
      </p:sp>
      <p:sp>
        <p:nvSpPr>
          <p:cNvPr id="16" name="Rounded Rectangle 15"/>
          <p:cNvSpPr/>
          <p:nvPr/>
        </p:nvSpPr>
        <p:spPr>
          <a:xfrm>
            <a:off x="685803" y="6291232"/>
            <a:ext cx="2880360" cy="241300"/>
          </a:xfrm>
          <a:prstGeom prst="roundRect">
            <a:avLst>
              <a:gd name="adj" fmla="val 0"/>
            </a:avLst>
          </a:prstGeom>
          <a:solidFill>
            <a:srgbClr val="D0D3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3619500" y="6291232"/>
            <a:ext cx="932688" cy="241300"/>
          </a:xfrm>
          <a:prstGeom prst="roundRect">
            <a:avLst>
              <a:gd name="adj" fmla="val 0"/>
            </a:avLst>
          </a:prstGeom>
          <a:solidFill>
            <a:srgbClr val="C3C6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4589018" y="6291232"/>
            <a:ext cx="1920239" cy="241300"/>
          </a:xfrm>
          <a:prstGeom prst="roundRect">
            <a:avLst>
              <a:gd name="adj" fmla="val 0"/>
            </a:avLst>
          </a:prstGeom>
          <a:solidFill>
            <a:srgbClr val="B7C9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bt_logo.tag_rgb.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7723" y="4223680"/>
            <a:ext cx="3110527" cy="1421149"/>
          </a:xfrm>
          <a:prstGeom prst="rect">
            <a:avLst/>
          </a:prstGeom>
        </p:spPr>
      </p:pic>
    </p:spTree>
  </p:cSld>
  <p:clrMap bg1="lt1" tx1="dk1" bg2="lt2" tx2="dk2" accent1="accent1" accent2="accent2" accent3="accent3" accent4="accent4" accent5="accent5" accent6="accent6" hlink="hlink" folHlink="folHlink"/>
  <p:sldLayoutIdLst>
    <p:sldLayoutId id="2147483707" r:id="rId1"/>
  </p:sldLayoutIdLst>
  <p:hf sldNum="0" hdr="0" dt="0"/>
  <p:txStyles>
    <p:titleStyle>
      <a:lvl1pPr algn="l" defTabSz="457200" rtl="0" eaLnBrk="1" latinLnBrk="0" hangingPunct="1">
        <a:spcBef>
          <a:spcPct val="0"/>
        </a:spcBef>
        <a:buNone/>
        <a:defRPr sz="3600" b="0" i="0" kern="1200">
          <a:solidFill>
            <a:schemeClr val="bg1"/>
          </a:solidFill>
          <a:latin typeface="Arial"/>
          <a:ea typeface="+mj-ea"/>
          <a:cs typeface="Arial"/>
        </a:defRPr>
      </a:lvl1pPr>
    </p:titleStyle>
    <p:bodyStyle>
      <a:lvl1pPr marL="342900" indent="-342900" algn="l" defTabSz="457200" rtl="0" eaLnBrk="1" latinLnBrk="0" hangingPunct="1">
        <a:lnSpc>
          <a:spcPct val="100000"/>
        </a:lnSpc>
        <a:spcBef>
          <a:spcPts val="768"/>
        </a:spcBef>
        <a:spcAft>
          <a:spcPts val="800"/>
        </a:spcAft>
        <a:buClr>
          <a:srgbClr val="DA291C"/>
        </a:buClr>
        <a:buFont typeface="Wingdings" charset="2"/>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mailto:Lisa_LeRoy@abtassoc.com"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fsg.org/publications/guide-evaluating-collective-impact"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74700" y="2527300"/>
            <a:ext cx="3959225" cy="3270250"/>
          </a:xfrm>
        </p:spPr>
        <p:txBody>
          <a:bodyPr/>
          <a:lstStyle/>
          <a:p>
            <a:r>
              <a:rPr lang="en-US" sz="2400" b="1" dirty="0" smtClean="0">
                <a:solidFill>
                  <a:schemeClr val="bg1"/>
                </a:solidFill>
              </a:rPr>
              <a:t>How do we know that  two heads are better </a:t>
            </a:r>
          </a:p>
          <a:p>
            <a:r>
              <a:rPr lang="en-US" sz="2400" b="1" dirty="0" smtClean="0">
                <a:solidFill>
                  <a:schemeClr val="bg1"/>
                </a:solidFill>
              </a:rPr>
              <a:t>than one? Evaluating Collaborative Networks</a:t>
            </a:r>
          </a:p>
          <a:p>
            <a:endParaRPr lang="en-US" sz="1800" b="1" dirty="0" smtClean="0">
              <a:solidFill>
                <a:schemeClr val="bg1"/>
              </a:solidFill>
            </a:endParaRPr>
          </a:p>
          <a:p>
            <a:r>
              <a:rPr lang="en-US" sz="1400" dirty="0" smtClean="0">
                <a:solidFill>
                  <a:schemeClr val="bg1"/>
                </a:solidFill>
              </a:rPr>
              <a:t>American Evaluation Association Meeting</a:t>
            </a:r>
          </a:p>
          <a:p>
            <a:r>
              <a:rPr lang="en-US" sz="1400" dirty="0" smtClean="0">
                <a:solidFill>
                  <a:schemeClr val="bg1"/>
                </a:solidFill>
              </a:rPr>
              <a:t>October 27, 2016</a:t>
            </a:r>
            <a:endParaRPr lang="en-US" sz="1400" dirty="0">
              <a:solidFill>
                <a:schemeClr val="bg1"/>
              </a:solidFill>
            </a:endParaRPr>
          </a:p>
          <a:p>
            <a:endParaRPr lang="en-US" sz="1600" dirty="0" smtClean="0">
              <a:solidFill>
                <a:schemeClr val="bg1"/>
              </a:solidFill>
            </a:endParaRPr>
          </a:p>
          <a:p>
            <a:r>
              <a:rPr lang="en-US" sz="1600" dirty="0" smtClean="0">
                <a:solidFill>
                  <a:schemeClr val="bg1"/>
                </a:solidFill>
              </a:rPr>
              <a:t>Lisa LeRoy, MBA, Ph.D.</a:t>
            </a:r>
            <a:br>
              <a:rPr lang="en-US" sz="1600" dirty="0" smtClean="0">
                <a:solidFill>
                  <a:schemeClr val="bg1"/>
                </a:solidFill>
              </a:rPr>
            </a:br>
            <a:endParaRPr lang="en-US" sz="1600" dirty="0" smtClean="0">
              <a:solidFill>
                <a:schemeClr val="bg1"/>
              </a:solidFill>
            </a:endParaRPr>
          </a:p>
        </p:txBody>
      </p:sp>
      <p:sp>
        <p:nvSpPr>
          <p:cNvPr id="3" name="Rounded Rectangle 2"/>
          <p:cNvSpPr/>
          <p:nvPr/>
        </p:nvSpPr>
        <p:spPr>
          <a:xfrm>
            <a:off x="4613100" y="2404643"/>
            <a:ext cx="1460501" cy="914119"/>
          </a:xfrm>
          <a:prstGeom prst="roundRect">
            <a:avLst>
              <a:gd name="adj" fmla="val 2207"/>
            </a:avLst>
          </a:prstGeom>
          <a:solidFill>
            <a:srgbClr val="BFCED6"/>
          </a:solidFill>
          <a:ln>
            <a:solidFill>
              <a:srgbClr val="D0D3D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sp>
        <p:nvSpPr>
          <p:cNvPr id="6" name="Rounded Rectangle 5"/>
          <p:cNvSpPr/>
          <p:nvPr/>
        </p:nvSpPr>
        <p:spPr>
          <a:xfrm>
            <a:off x="4597226" y="5476876"/>
            <a:ext cx="1476376" cy="753914"/>
          </a:xfrm>
          <a:prstGeom prst="roundRect">
            <a:avLst>
              <a:gd name="adj" fmla="val 2207"/>
            </a:avLst>
          </a:prstGeom>
          <a:solidFill>
            <a:srgbClr val="C3C6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8971" t="28074" r="35410" b="14263"/>
          <a:stretch/>
        </p:blipFill>
        <p:spPr>
          <a:xfrm>
            <a:off x="4597225" y="3368107"/>
            <a:ext cx="1476376" cy="204080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7026" r="13840" b="20301"/>
          <a:stretch/>
        </p:blipFill>
        <p:spPr>
          <a:xfrm>
            <a:off x="6172200" y="2404643"/>
            <a:ext cx="2581275" cy="198386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4494790"/>
            <a:ext cx="2604000" cy="1736000"/>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Collaborative Network:</a:t>
            </a:r>
            <a:br>
              <a:rPr lang="en-US" smtClean="0"/>
            </a:br>
            <a:r>
              <a:rPr lang="en-US" smtClean="0"/>
              <a:t>Evaluation </a:t>
            </a:r>
            <a:r>
              <a:rPr lang="en-US" dirty="0" smtClean="0"/>
              <a:t>Tools</a:t>
            </a:r>
            <a:endParaRPr lang="en-US" dirty="0"/>
          </a:p>
        </p:txBody>
      </p:sp>
      <p:sp>
        <p:nvSpPr>
          <p:cNvPr id="3" name="Content Placeholder 2"/>
          <p:cNvSpPr>
            <a:spLocks noGrp="1"/>
          </p:cNvSpPr>
          <p:nvPr>
            <p:ph idx="1"/>
          </p:nvPr>
        </p:nvSpPr>
        <p:spPr/>
        <p:txBody>
          <a:bodyPr>
            <a:normAutofit/>
          </a:bodyPr>
          <a:lstStyle/>
          <a:p>
            <a:r>
              <a:rPr lang="en-US" dirty="0" smtClean="0"/>
              <a:t>Surveys of participants</a:t>
            </a:r>
          </a:p>
          <a:p>
            <a:pPr lvl="1"/>
            <a:r>
              <a:rPr lang="en-US" dirty="0" smtClean="0"/>
              <a:t>Perceptions, satisfaction, readiness to collaborate</a:t>
            </a:r>
          </a:p>
          <a:p>
            <a:r>
              <a:rPr lang="en-US" dirty="0" smtClean="0"/>
              <a:t>Collaboration Scales</a:t>
            </a:r>
          </a:p>
          <a:p>
            <a:pPr lvl="1"/>
            <a:r>
              <a:rPr lang="en-US" dirty="0" smtClean="0"/>
              <a:t>Wilder Collaboration Factors Inventory</a:t>
            </a:r>
          </a:p>
          <a:p>
            <a:pPr lvl="1"/>
            <a:r>
              <a:rPr lang="en-US" dirty="0" smtClean="0"/>
              <a:t>Levels of Collaboration Scale</a:t>
            </a:r>
          </a:p>
          <a:p>
            <a:pPr lvl="1"/>
            <a:r>
              <a:rPr lang="en-US" dirty="0" smtClean="0"/>
              <a:t>Provider Collaboration Scale </a:t>
            </a:r>
          </a:p>
          <a:p>
            <a:pPr lvl="1"/>
            <a:r>
              <a:rPr lang="en-US" dirty="0" smtClean="0"/>
              <a:t>Organizational Trust Scale</a:t>
            </a:r>
          </a:p>
          <a:p>
            <a:r>
              <a:rPr lang="en-US" dirty="0" smtClean="0"/>
              <a:t>Social network analysis (individual and organizational)</a:t>
            </a:r>
          </a:p>
        </p:txBody>
      </p:sp>
    </p:spTree>
    <p:extLst>
      <p:ext uri="{BB962C8B-B14F-4D97-AF65-F5344CB8AC3E}">
        <p14:creationId xmlns:p14="http://schemas.microsoft.com/office/powerpoint/2010/main" val="10445640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Collaborative </a:t>
            </a:r>
            <a:r>
              <a:rPr lang="en-US" dirty="0" smtClean="0"/>
              <a:t>Network: </a:t>
            </a:r>
            <a:br>
              <a:rPr lang="en-US" dirty="0" smtClean="0"/>
            </a:br>
            <a:r>
              <a:rPr lang="en-US" dirty="0" smtClean="0"/>
              <a:t>Evaluation </a:t>
            </a:r>
            <a:r>
              <a:rPr lang="en-US" dirty="0" smtClean="0"/>
              <a:t>Tools</a:t>
            </a:r>
            <a:endParaRPr lang="en-US" dirty="0"/>
          </a:p>
        </p:txBody>
      </p:sp>
      <p:sp>
        <p:nvSpPr>
          <p:cNvPr id="3" name="Content Placeholder 2"/>
          <p:cNvSpPr>
            <a:spLocks noGrp="1"/>
          </p:cNvSpPr>
          <p:nvPr>
            <p:ph idx="1"/>
          </p:nvPr>
        </p:nvSpPr>
        <p:spPr/>
        <p:txBody>
          <a:bodyPr>
            <a:normAutofit/>
          </a:bodyPr>
          <a:lstStyle/>
          <a:p>
            <a:r>
              <a:rPr lang="en-US" dirty="0" smtClean="0"/>
              <a:t>Case studies (qualitative and mixed methods)</a:t>
            </a:r>
          </a:p>
          <a:p>
            <a:r>
              <a:rPr lang="en-US" dirty="0" smtClean="0"/>
              <a:t>Process measures</a:t>
            </a:r>
          </a:p>
          <a:p>
            <a:pPr lvl="1"/>
            <a:r>
              <a:rPr lang="en-US" dirty="0" smtClean="0"/>
              <a:t>Participation rates in group teleconferences, collaborative web portals, action groups</a:t>
            </a:r>
          </a:p>
          <a:p>
            <a:pPr lvl="1"/>
            <a:r>
              <a:rPr lang="en-US" dirty="0" smtClean="0"/>
              <a:t>Stability/strength of infrastructure, e.g. governance structures, membership, sustainability after initial funding</a:t>
            </a:r>
          </a:p>
          <a:p>
            <a:r>
              <a:rPr lang="en-US" dirty="0" err="1" smtClean="0"/>
              <a:t>Bibliometrics</a:t>
            </a:r>
            <a:r>
              <a:rPr lang="en-US" dirty="0" smtClean="0"/>
              <a:t> (co-authorships, co-inventors, collaborations, references, citations and co-citations) </a:t>
            </a:r>
          </a:p>
        </p:txBody>
      </p:sp>
    </p:spTree>
    <p:extLst>
      <p:ext uri="{BB962C8B-B14F-4D97-AF65-F5344CB8AC3E}">
        <p14:creationId xmlns:p14="http://schemas.microsoft.com/office/powerpoint/2010/main" val="35764853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Evaluating collaborative </a:t>
            </a:r>
            <a:r>
              <a:rPr lang="en-US" dirty="0"/>
              <a:t>n</a:t>
            </a:r>
            <a:r>
              <a:rPr lang="en-US" dirty="0" smtClean="0"/>
              <a:t>etworks</a:t>
            </a:r>
            <a:endParaRPr lang="en-US" dirty="0"/>
          </a:p>
        </p:txBody>
      </p:sp>
      <p:sp>
        <p:nvSpPr>
          <p:cNvPr id="3" name="Content Placeholder 2"/>
          <p:cNvSpPr>
            <a:spLocks noGrp="1"/>
          </p:cNvSpPr>
          <p:nvPr>
            <p:ph idx="1"/>
          </p:nvPr>
        </p:nvSpPr>
        <p:spPr/>
        <p:txBody>
          <a:bodyPr/>
          <a:lstStyle/>
          <a:p>
            <a:r>
              <a:rPr lang="en-US" dirty="0" smtClean="0"/>
              <a:t>There are many gaps in our knowledge that network evaluation could begin to fill</a:t>
            </a:r>
          </a:p>
          <a:p>
            <a:r>
              <a:rPr lang="en-US" dirty="0" smtClean="0"/>
              <a:t>Two network evaluation case studies:</a:t>
            </a:r>
          </a:p>
          <a:p>
            <a:pPr lvl="1"/>
            <a:r>
              <a:rPr lang="en-US" dirty="0" smtClean="0"/>
              <a:t>Baby Friendly – a health services improvement network</a:t>
            </a:r>
          </a:p>
          <a:p>
            <a:pPr lvl="1"/>
            <a:r>
              <a:rPr lang="en-US" dirty="0" smtClean="0"/>
              <a:t>Asthma Evidence to Action Network (E2AN) – a </a:t>
            </a:r>
            <a:r>
              <a:rPr lang="en-US" smtClean="0"/>
              <a:t>research network</a:t>
            </a:r>
            <a:endParaRPr lang="en-US" dirty="0"/>
          </a:p>
        </p:txBody>
      </p:sp>
    </p:spTree>
    <p:extLst>
      <p:ext uri="{BB962C8B-B14F-4D97-AF65-F5344CB8AC3E}">
        <p14:creationId xmlns:p14="http://schemas.microsoft.com/office/powerpoint/2010/main" val="16011387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3" name="Content Placeholder 2"/>
          <p:cNvSpPr>
            <a:spLocks noGrp="1"/>
          </p:cNvSpPr>
          <p:nvPr>
            <p:ph idx="1"/>
          </p:nvPr>
        </p:nvSpPr>
        <p:spPr/>
        <p:txBody>
          <a:bodyPr>
            <a:normAutofit/>
          </a:bodyPr>
          <a:lstStyle/>
          <a:p>
            <a:pPr marL="0" indent="0">
              <a:buNone/>
            </a:pPr>
            <a:r>
              <a:rPr lang="en-US" b="1" dirty="0"/>
              <a:t>Lisa LeRoy, MBA, </a:t>
            </a:r>
            <a:r>
              <a:rPr lang="en-US" b="1" dirty="0" smtClean="0"/>
              <a:t>PhD</a:t>
            </a:r>
            <a:r>
              <a:rPr lang="en-US" baseline="30000" dirty="0" smtClean="0"/>
              <a:t>1</a:t>
            </a:r>
            <a:endParaRPr lang="en-US" dirty="0" smtClean="0"/>
          </a:p>
          <a:p>
            <a:pPr marL="0" indent="0">
              <a:buNone/>
            </a:pPr>
            <a:r>
              <a:rPr lang="en-US" dirty="0" smtClean="0">
                <a:hlinkClick r:id="rId3"/>
              </a:rPr>
              <a:t>Lisa_LeRoy@abtassoc.com</a:t>
            </a:r>
            <a:endParaRPr lang="en-US" dirty="0" smtClean="0"/>
          </a:p>
          <a:p>
            <a:pPr marL="0" indent="0">
              <a:buNone/>
            </a:pPr>
            <a:r>
              <a:rPr lang="en-US" dirty="0" smtClean="0"/>
              <a:t>617-349-2723 </a:t>
            </a:r>
          </a:p>
          <a:p>
            <a:pPr marL="0" indent="0">
              <a:buNone/>
            </a:pPr>
            <a:endParaRPr lang="en-US" dirty="0" smtClean="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7" y="2765063"/>
            <a:ext cx="2357437" cy="349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6077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Future directions in evaluating collaborative networks</a:t>
            </a:r>
            <a:endParaRPr lang="en-US" dirty="0"/>
          </a:p>
        </p:txBody>
      </p:sp>
      <p:sp>
        <p:nvSpPr>
          <p:cNvPr id="3" name="Content Placeholder 2"/>
          <p:cNvSpPr>
            <a:spLocks noGrp="1"/>
          </p:cNvSpPr>
          <p:nvPr>
            <p:ph idx="1"/>
          </p:nvPr>
        </p:nvSpPr>
        <p:spPr>
          <a:xfrm>
            <a:off x="723900" y="1677864"/>
            <a:ext cx="7721600" cy="4460745"/>
          </a:xfrm>
        </p:spPr>
        <p:txBody>
          <a:bodyPr>
            <a:normAutofit/>
          </a:bodyPr>
          <a:lstStyle/>
          <a:p>
            <a:pPr marL="0" indent="0">
              <a:buNone/>
            </a:pPr>
            <a:r>
              <a:rPr lang="en-US" dirty="0" smtClean="0"/>
              <a:t>	</a:t>
            </a:r>
            <a:r>
              <a:rPr lang="en-US" dirty="0"/>
              <a:t>Build the evidence base for benefits/contributions of collaborative networks</a:t>
            </a:r>
          </a:p>
          <a:p>
            <a:pPr marL="0" indent="0">
              <a:buNone/>
            </a:pPr>
            <a:r>
              <a:rPr lang="en-US" dirty="0" smtClean="0"/>
              <a:t>	Develop explicit conceptual models of change for collaborative networks</a:t>
            </a:r>
          </a:p>
          <a:p>
            <a:pPr marL="0" indent="0">
              <a:buNone/>
            </a:pPr>
            <a:r>
              <a:rPr lang="en-US" dirty="0"/>
              <a:t>	</a:t>
            </a:r>
            <a:r>
              <a:rPr lang="en-US" dirty="0" smtClean="0"/>
              <a:t>Explore potential comparison groups</a:t>
            </a:r>
          </a:p>
          <a:p>
            <a:pPr marL="0" indent="0">
              <a:buNone/>
            </a:pPr>
            <a:r>
              <a:rPr lang="en-US" dirty="0" smtClean="0"/>
              <a:t>	Explore what kinds of networks are most effective for specific outcomes</a:t>
            </a:r>
          </a:p>
          <a:p>
            <a:pPr marL="0" indent="0">
              <a:buNone/>
            </a:pPr>
            <a:r>
              <a:rPr lang="en-US" dirty="0"/>
              <a:t>	</a:t>
            </a:r>
            <a:r>
              <a:rPr lang="en-US" dirty="0" smtClean="0"/>
              <a:t>Examine the types of collaboration that are most productive in each network  </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135" y="1535457"/>
            <a:ext cx="542690" cy="57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2374212"/>
            <a:ext cx="542925"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353" y="3378692"/>
            <a:ext cx="542690" cy="57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442" y="3974128"/>
            <a:ext cx="542690" cy="57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442" y="4830086"/>
            <a:ext cx="542690" cy="57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0705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85" name="Rectangle 9"/>
          <p:cNvSpPr>
            <a:spLocks noGrp="1" noChangeArrowheads="1"/>
          </p:cNvSpPr>
          <p:nvPr>
            <p:ph type="title"/>
          </p:nvPr>
        </p:nvSpPr>
        <p:spPr/>
        <p:txBody>
          <a:bodyPr/>
          <a:lstStyle/>
          <a:p>
            <a:r>
              <a:rPr lang="en-US" dirty="0" smtClean="0"/>
              <a:t>Overview</a:t>
            </a:r>
            <a:endParaRPr lang="en-US" dirty="0"/>
          </a:p>
        </p:txBody>
      </p:sp>
      <p:sp>
        <p:nvSpPr>
          <p:cNvPr id="306186" name="Rectangle 10"/>
          <p:cNvSpPr>
            <a:spLocks noGrp="1" noChangeArrowheads="1"/>
          </p:cNvSpPr>
          <p:nvPr>
            <p:ph idx="1"/>
          </p:nvPr>
        </p:nvSpPr>
        <p:spPr/>
        <p:txBody>
          <a:bodyPr>
            <a:normAutofit/>
          </a:bodyPr>
          <a:lstStyle/>
          <a:p>
            <a:r>
              <a:rPr lang="en-US" dirty="0" smtClean="0"/>
              <a:t>What do we mean by Collaborative Networks?</a:t>
            </a:r>
          </a:p>
          <a:p>
            <a:r>
              <a:rPr lang="en-US" dirty="0" smtClean="0"/>
              <a:t>What evaluation frameworks are currently being used to evaluate networks? </a:t>
            </a:r>
          </a:p>
          <a:p>
            <a:r>
              <a:rPr lang="en-US" dirty="0" smtClean="0"/>
              <a:t>What are possible future directions?</a:t>
            </a:r>
          </a:p>
          <a:p>
            <a:pPr marL="0" indent="0">
              <a:buNone/>
            </a:pPr>
            <a:endParaRPr lang="en-US" dirty="0" smtClean="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852" y="3581401"/>
            <a:ext cx="3944448" cy="2612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 we mean by Collaborative Networks (in health care)?</a:t>
            </a:r>
            <a:endParaRPr lang="en-US" dirty="0"/>
          </a:p>
        </p:txBody>
      </p:sp>
      <p:sp>
        <p:nvSpPr>
          <p:cNvPr id="3" name="Content Placeholder 2"/>
          <p:cNvSpPr>
            <a:spLocks noGrp="1"/>
          </p:cNvSpPr>
          <p:nvPr>
            <p:ph idx="1"/>
          </p:nvPr>
        </p:nvSpPr>
        <p:spPr/>
        <p:txBody>
          <a:bodyPr/>
          <a:lstStyle/>
          <a:p>
            <a:r>
              <a:rPr lang="en-US" dirty="0" smtClean="0"/>
              <a:t>Terminology is broad</a:t>
            </a:r>
          </a:p>
          <a:p>
            <a:pPr lvl="1"/>
            <a:r>
              <a:rPr lang="en-US" dirty="0" smtClean="0"/>
              <a:t>Learning </a:t>
            </a:r>
            <a:r>
              <a:rPr lang="en-US" dirty="0" err="1" smtClean="0"/>
              <a:t>Collaboratives</a:t>
            </a:r>
            <a:endParaRPr lang="en-US" dirty="0" smtClean="0"/>
          </a:p>
          <a:p>
            <a:pPr lvl="1"/>
            <a:r>
              <a:rPr lang="en-US" dirty="0" smtClean="0"/>
              <a:t>Learning Networks</a:t>
            </a:r>
          </a:p>
          <a:p>
            <a:pPr lvl="1"/>
            <a:r>
              <a:rPr lang="en-US" dirty="0" smtClean="0"/>
              <a:t>Research Networks</a:t>
            </a:r>
          </a:p>
          <a:p>
            <a:pPr lvl="1"/>
            <a:r>
              <a:rPr lang="en-US" dirty="0" smtClean="0"/>
              <a:t>Community of Practice</a:t>
            </a:r>
          </a:p>
          <a:p>
            <a:pPr lvl="1"/>
            <a:r>
              <a:rPr lang="en-US" dirty="0" smtClean="0"/>
              <a:t>Peer-to-Peer Networks</a:t>
            </a:r>
          </a:p>
          <a:p>
            <a:pPr lvl="1"/>
            <a:r>
              <a:rPr lang="en-US" dirty="0" smtClean="0"/>
              <a:t>Team Science</a:t>
            </a:r>
          </a:p>
          <a:p>
            <a:pPr lvl="1"/>
            <a:r>
              <a:rPr lang="en-US" dirty="0" smtClean="0"/>
              <a:t>Collective Impact </a:t>
            </a:r>
          </a:p>
        </p:txBody>
      </p:sp>
    </p:spTree>
    <p:extLst>
      <p:ext uri="{BB962C8B-B14F-4D97-AF65-F5344CB8AC3E}">
        <p14:creationId xmlns:p14="http://schemas.microsoft.com/office/powerpoint/2010/main" val="18250608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Definition of collaborative network</a:t>
            </a:r>
            <a:endParaRPr lang="en-US" dirty="0"/>
          </a:p>
        </p:txBody>
      </p:sp>
      <p:sp>
        <p:nvSpPr>
          <p:cNvPr id="3" name="Content Placeholder 2"/>
          <p:cNvSpPr>
            <a:spLocks noGrp="1"/>
          </p:cNvSpPr>
          <p:nvPr>
            <p:ph idx="1"/>
          </p:nvPr>
        </p:nvSpPr>
        <p:spPr/>
        <p:txBody>
          <a:bodyPr/>
          <a:lstStyle/>
          <a:p>
            <a:r>
              <a:rPr lang="en-US" dirty="0" smtClean="0"/>
              <a:t>“Three or more organizations working together for a common purpose”  -</a:t>
            </a:r>
            <a:r>
              <a:rPr lang="en-US" i="1" dirty="0" smtClean="0"/>
              <a:t>IBM Center for the Business of Government</a:t>
            </a:r>
            <a:endParaRPr lang="en-US" i="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550" y="2938209"/>
            <a:ext cx="426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71308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create a collaborative network?</a:t>
            </a:r>
            <a:endParaRPr lang="en-US" dirty="0"/>
          </a:p>
        </p:txBody>
      </p:sp>
      <p:sp>
        <p:nvSpPr>
          <p:cNvPr id="3" name="Content Placeholder 2"/>
          <p:cNvSpPr>
            <a:spLocks noGrp="1"/>
          </p:cNvSpPr>
          <p:nvPr>
            <p:ph idx="1"/>
          </p:nvPr>
        </p:nvSpPr>
        <p:spPr/>
        <p:txBody>
          <a:bodyPr>
            <a:normAutofit/>
          </a:bodyPr>
          <a:lstStyle/>
          <a:p>
            <a:r>
              <a:rPr lang="en-US" dirty="0" smtClean="0"/>
              <a:t>Enhance performance by sharing best practices</a:t>
            </a:r>
          </a:p>
          <a:p>
            <a:pPr lvl="1"/>
            <a:r>
              <a:rPr lang="en-US" dirty="0" smtClean="0"/>
              <a:t>Lessons learned (qualitative)</a:t>
            </a:r>
          </a:p>
          <a:p>
            <a:pPr lvl="1"/>
            <a:r>
              <a:rPr lang="en-US" dirty="0" smtClean="0"/>
              <a:t>Benchmarking (quantitative)</a:t>
            </a:r>
          </a:p>
          <a:p>
            <a:r>
              <a:rPr lang="en-US" dirty="0" smtClean="0"/>
              <a:t>Solve complex problems</a:t>
            </a:r>
          </a:p>
          <a:p>
            <a:r>
              <a:rPr lang="en-US" dirty="0" smtClean="0"/>
              <a:t>Accelerate research to practice</a:t>
            </a:r>
          </a:p>
          <a:p>
            <a:r>
              <a:rPr lang="en-US" dirty="0" smtClean="0"/>
              <a:t>Bring more resources to bear on a problem or project</a:t>
            </a:r>
          </a:p>
          <a:p>
            <a:r>
              <a:rPr lang="en-US" dirty="0" smtClean="0"/>
              <a:t>Recruit study subjects from multiple sites</a:t>
            </a:r>
          </a:p>
          <a:p>
            <a:r>
              <a:rPr lang="en-US" dirty="0" smtClean="0"/>
              <a:t>Work across/break down “siloes” or disciplines</a:t>
            </a:r>
          </a:p>
          <a:p>
            <a:pPr marL="0" indent="0">
              <a:buNone/>
            </a:pPr>
            <a:endParaRPr lang="en-US" dirty="0" smtClean="0"/>
          </a:p>
          <a:p>
            <a:pPr lvl="1"/>
            <a:endParaRPr lang="en-US" dirty="0"/>
          </a:p>
        </p:txBody>
      </p:sp>
    </p:spTree>
    <p:extLst>
      <p:ext uri="{BB962C8B-B14F-4D97-AF65-F5344CB8AC3E}">
        <p14:creationId xmlns:p14="http://schemas.microsoft.com/office/powerpoint/2010/main" val="7124234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t>Evaluation of collaboration is </a:t>
            </a:r>
            <a:r>
              <a:rPr lang="en-US" sz="3100" dirty="0" smtClean="0"/>
              <a:t>nascent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88782500"/>
              </p:ext>
            </p:extLst>
          </p:nvPr>
        </p:nvGraphicFramePr>
        <p:xfrm>
          <a:off x="1103756" y="1543051"/>
          <a:ext cx="6688815" cy="4009787"/>
        </p:xfrm>
        <a:graphic>
          <a:graphicData uri="http://schemas.openxmlformats.org/drawingml/2006/table">
            <a:tbl>
              <a:tblPr firstRow="1" firstCol="1" bandRow="1">
                <a:tableStyleId>{5C22544A-7EE6-4342-B048-85BDC9FD1C3A}</a:tableStyleId>
              </a:tblPr>
              <a:tblGrid>
                <a:gridCol w="1130149"/>
                <a:gridCol w="1289771"/>
                <a:gridCol w="2865292"/>
                <a:gridCol w="1403603"/>
              </a:tblGrid>
              <a:tr h="888929">
                <a:tc>
                  <a:txBody>
                    <a:bodyPr/>
                    <a:lstStyle/>
                    <a:p>
                      <a:pPr marL="0" marR="0">
                        <a:lnSpc>
                          <a:spcPct val="115000"/>
                        </a:lnSpc>
                        <a:spcBef>
                          <a:spcPts val="0"/>
                        </a:spcBef>
                        <a:spcAft>
                          <a:spcPts val="0"/>
                        </a:spcAft>
                      </a:pPr>
                      <a:r>
                        <a:rPr lang="en-US" sz="2400" dirty="0">
                          <a:effectLst/>
                        </a:rPr>
                        <a:t>Search</a:t>
                      </a:r>
                      <a:endParaRPr lang="en-US" sz="2400" dirty="0">
                        <a:effectLst/>
                        <a:latin typeface="Calibri"/>
                        <a:ea typeface="Calibri"/>
                        <a:cs typeface="Times New Roman"/>
                      </a:endParaRPr>
                    </a:p>
                  </a:txBody>
                  <a:tcPr marL="68580" marR="68580" marT="0" marB="0"/>
                </a:tc>
                <a:tc gridSpan="2">
                  <a:txBody>
                    <a:bodyPr/>
                    <a:lstStyle/>
                    <a:p>
                      <a:pPr marL="0" marR="0">
                        <a:lnSpc>
                          <a:spcPct val="115000"/>
                        </a:lnSpc>
                        <a:spcBef>
                          <a:spcPts val="0"/>
                        </a:spcBef>
                        <a:spcAft>
                          <a:spcPts val="0"/>
                        </a:spcAft>
                      </a:pPr>
                      <a:r>
                        <a:rPr lang="en-US" sz="2400" dirty="0">
                          <a:effectLst/>
                        </a:rPr>
                        <a:t>Terms</a:t>
                      </a:r>
                    </a:p>
                    <a:p>
                      <a:pPr marL="0" marR="0">
                        <a:lnSpc>
                          <a:spcPct val="115000"/>
                        </a:lnSpc>
                        <a:spcBef>
                          <a:spcPts val="0"/>
                        </a:spcBef>
                        <a:spcAft>
                          <a:spcPts val="0"/>
                        </a:spcAft>
                      </a:pPr>
                      <a:r>
                        <a:rPr lang="en-US" sz="2400" dirty="0">
                          <a:effectLst/>
                        </a:rPr>
                        <a:t> </a:t>
                      </a:r>
                      <a:endParaRPr lang="en-US" sz="2400" dirty="0">
                        <a:effectLst/>
                        <a:latin typeface="Calibri"/>
                        <a:ea typeface="Calibri"/>
                        <a:cs typeface="Times New Roman"/>
                      </a:endParaRPr>
                    </a:p>
                  </a:txBody>
                  <a:tcPr marL="68580" marR="68580" marT="0" marB="0"/>
                </a:tc>
                <a:tc hMerge="1">
                  <a:txBody>
                    <a:bodyPr/>
                    <a:lstStyle/>
                    <a:p>
                      <a:endParaRPr lang="en-US"/>
                    </a:p>
                  </a:txBody>
                  <a:tcPr/>
                </a:tc>
                <a:tc>
                  <a:txBody>
                    <a:bodyPr/>
                    <a:lstStyle/>
                    <a:p>
                      <a:pPr marL="0" marR="0">
                        <a:lnSpc>
                          <a:spcPct val="115000"/>
                        </a:lnSpc>
                        <a:spcBef>
                          <a:spcPts val="0"/>
                        </a:spcBef>
                        <a:spcAft>
                          <a:spcPts val="0"/>
                        </a:spcAft>
                      </a:pPr>
                      <a:r>
                        <a:rPr lang="en-US" sz="2400" dirty="0">
                          <a:effectLst/>
                        </a:rPr>
                        <a:t>PubMed</a:t>
                      </a:r>
                      <a:endParaRPr lang="en-US" sz="2400" dirty="0">
                        <a:effectLst/>
                        <a:latin typeface="Calibri"/>
                        <a:ea typeface="Calibri"/>
                        <a:cs typeface="Times New Roman"/>
                      </a:endParaRPr>
                    </a:p>
                  </a:txBody>
                  <a:tcPr marL="68580" marR="68580" marT="0" marB="0"/>
                </a:tc>
              </a:tr>
              <a:tr h="595021">
                <a:tc>
                  <a:txBody>
                    <a:bodyPr/>
                    <a:lstStyle/>
                    <a:p>
                      <a:pPr marL="0" marR="0">
                        <a:lnSpc>
                          <a:spcPct val="115000"/>
                        </a:lnSpc>
                        <a:spcBef>
                          <a:spcPts val="0"/>
                        </a:spcBef>
                        <a:spcAft>
                          <a:spcPts val="0"/>
                        </a:spcAft>
                      </a:pPr>
                      <a:r>
                        <a:rPr lang="en-US" sz="2000" dirty="0">
                          <a:effectLst/>
                        </a:rPr>
                        <a:t>1</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evaluate</a:t>
                      </a:r>
                      <a:r>
                        <a:rPr lang="en-US" sz="2000" baseline="30000" dirty="0">
                          <a:effectLst/>
                        </a:rPr>
                        <a:t>1</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“collaborative network”</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36</a:t>
                      </a:r>
                      <a:endParaRPr lang="en-US" sz="2000">
                        <a:effectLst/>
                        <a:latin typeface="Calibri"/>
                        <a:ea typeface="Calibri"/>
                        <a:cs typeface="Times New Roman"/>
                      </a:endParaRPr>
                    </a:p>
                  </a:txBody>
                  <a:tcPr marL="68580" marR="68580" marT="0" marB="0"/>
                </a:tc>
              </a:tr>
              <a:tr h="595021">
                <a:tc>
                  <a:txBody>
                    <a:bodyPr/>
                    <a:lstStyle/>
                    <a:p>
                      <a:pPr marL="0" marR="0">
                        <a:lnSpc>
                          <a:spcPct val="115000"/>
                        </a:lnSpc>
                        <a:spcBef>
                          <a:spcPts val="0"/>
                        </a:spcBef>
                        <a:spcAft>
                          <a:spcPts val="0"/>
                        </a:spcAft>
                      </a:pPr>
                      <a:r>
                        <a:rPr lang="en-US" sz="2000">
                          <a:effectLst/>
                        </a:rPr>
                        <a:t>2</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evaluate</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“research network”</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1,085</a:t>
                      </a:r>
                      <a:endParaRPr lang="en-US" sz="2000" dirty="0">
                        <a:effectLst/>
                        <a:latin typeface="Calibri"/>
                        <a:ea typeface="Calibri"/>
                        <a:cs typeface="Times New Roman"/>
                      </a:endParaRPr>
                    </a:p>
                  </a:txBody>
                  <a:tcPr marL="68580" marR="68580" marT="0" marB="0"/>
                </a:tc>
              </a:tr>
              <a:tr h="595021">
                <a:tc>
                  <a:txBody>
                    <a:bodyPr/>
                    <a:lstStyle/>
                    <a:p>
                      <a:pPr marL="0" marR="0">
                        <a:lnSpc>
                          <a:spcPct val="115000"/>
                        </a:lnSpc>
                        <a:spcBef>
                          <a:spcPts val="0"/>
                        </a:spcBef>
                        <a:spcAft>
                          <a:spcPts val="0"/>
                        </a:spcAft>
                      </a:pPr>
                      <a:r>
                        <a:rPr lang="en-US" sz="2000">
                          <a:effectLst/>
                        </a:rPr>
                        <a:t>3</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evaluate</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“learning network”</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18</a:t>
                      </a:r>
                      <a:endParaRPr lang="en-US" sz="2000">
                        <a:effectLst/>
                        <a:latin typeface="Calibri"/>
                        <a:ea typeface="Calibri"/>
                        <a:cs typeface="Times New Roman"/>
                      </a:endParaRPr>
                    </a:p>
                  </a:txBody>
                  <a:tcPr marL="68580" marR="68580" marT="0" marB="0"/>
                </a:tc>
              </a:tr>
              <a:tr h="740774">
                <a:tc>
                  <a:txBody>
                    <a:bodyPr/>
                    <a:lstStyle/>
                    <a:p>
                      <a:pPr marL="0" marR="0">
                        <a:lnSpc>
                          <a:spcPct val="115000"/>
                        </a:lnSpc>
                        <a:spcBef>
                          <a:spcPts val="0"/>
                        </a:spcBef>
                        <a:spcAft>
                          <a:spcPts val="0"/>
                        </a:spcAft>
                      </a:pPr>
                      <a:r>
                        <a:rPr lang="en-US" sz="2000">
                          <a:effectLst/>
                        </a:rPr>
                        <a:t>4</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evaluate</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“quality improvement collaborative”</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50</a:t>
                      </a:r>
                      <a:endParaRPr lang="en-US" sz="2000">
                        <a:effectLst/>
                        <a:latin typeface="Calibri"/>
                        <a:ea typeface="Calibri"/>
                        <a:cs typeface="Times New Roman"/>
                      </a:endParaRPr>
                    </a:p>
                  </a:txBody>
                  <a:tcPr marL="68580" marR="68580" marT="0" marB="0"/>
                </a:tc>
              </a:tr>
              <a:tr h="595021">
                <a:tc>
                  <a:txBody>
                    <a:bodyPr/>
                    <a:lstStyle/>
                    <a:p>
                      <a:pPr marL="0" marR="0">
                        <a:lnSpc>
                          <a:spcPct val="115000"/>
                        </a:lnSpc>
                        <a:spcBef>
                          <a:spcPts val="0"/>
                        </a:spcBef>
                        <a:spcAft>
                          <a:spcPts val="0"/>
                        </a:spcAft>
                      </a:pPr>
                      <a:r>
                        <a:rPr lang="en-US" sz="2000">
                          <a:effectLst/>
                        </a:rPr>
                        <a:t>5</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evaluate</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“community of practice”</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76</a:t>
                      </a:r>
                      <a:endParaRPr lang="en-US" sz="2000" dirty="0">
                        <a:effectLst/>
                        <a:latin typeface="Calibri"/>
                        <a:ea typeface="Calibri"/>
                        <a:cs typeface="Times New Roman"/>
                      </a:endParaRPr>
                    </a:p>
                  </a:txBody>
                  <a:tcPr marL="68580" marR="68580" marT="0" marB="0"/>
                </a:tc>
              </a:tr>
            </a:tbl>
          </a:graphicData>
        </a:graphic>
      </p:graphicFrame>
      <p:sp>
        <p:nvSpPr>
          <p:cNvPr id="5" name="Rectangle 4"/>
          <p:cNvSpPr/>
          <p:nvPr/>
        </p:nvSpPr>
        <p:spPr>
          <a:xfrm>
            <a:off x="732281" y="5689642"/>
            <a:ext cx="5476876" cy="369332"/>
          </a:xfrm>
          <a:prstGeom prst="rect">
            <a:avLst/>
          </a:prstGeom>
        </p:spPr>
        <p:txBody>
          <a:bodyPr wrap="square">
            <a:spAutoFit/>
          </a:bodyPr>
          <a:lstStyle/>
          <a:p>
            <a:r>
              <a:rPr lang="en-US" baseline="30000" dirty="0"/>
              <a:t>1</a:t>
            </a:r>
            <a:r>
              <a:rPr lang="en-US" dirty="0"/>
              <a:t> “</a:t>
            </a:r>
            <a:r>
              <a:rPr lang="en-US" dirty="0" err="1"/>
              <a:t>Evalu</a:t>
            </a:r>
            <a:r>
              <a:rPr lang="en-US" dirty="0"/>
              <a:t>*” was used to capture all forms</a:t>
            </a:r>
            <a:r>
              <a:rPr lang="en-US" dirty="0" smtClean="0"/>
              <a:t>.</a:t>
            </a:r>
            <a:endParaRPr lang="en-US" dirty="0"/>
          </a:p>
        </p:txBody>
      </p:sp>
    </p:spTree>
    <p:extLst>
      <p:ext uri="{BB962C8B-B14F-4D97-AF65-F5344CB8AC3E}">
        <p14:creationId xmlns:p14="http://schemas.microsoft.com/office/powerpoint/2010/main" val="3047117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t>Evaluation of collaboration is </a:t>
            </a:r>
            <a:r>
              <a:rPr lang="en-US" sz="3100" dirty="0" smtClean="0"/>
              <a:t>nascent</a:t>
            </a:r>
            <a:endParaRPr lang="en-US" dirty="0"/>
          </a:p>
        </p:txBody>
      </p:sp>
      <p:sp>
        <p:nvSpPr>
          <p:cNvPr id="3" name="Content Placeholder 2"/>
          <p:cNvSpPr>
            <a:spLocks noGrp="1"/>
          </p:cNvSpPr>
          <p:nvPr>
            <p:ph idx="1"/>
          </p:nvPr>
        </p:nvSpPr>
        <p:spPr/>
        <p:txBody>
          <a:bodyPr>
            <a:normAutofit fontScale="92500"/>
          </a:bodyPr>
          <a:lstStyle/>
          <a:p>
            <a:r>
              <a:rPr lang="en-US" dirty="0" smtClean="0"/>
              <a:t>Compared to what?  Comparison groups of non-collaborating individuals or organizations may not exist</a:t>
            </a:r>
          </a:p>
          <a:p>
            <a:r>
              <a:rPr lang="en-US" dirty="0" smtClean="0"/>
              <a:t>What is the level of analysis?  Individual, organization, network</a:t>
            </a:r>
          </a:p>
          <a:p>
            <a:r>
              <a:rPr lang="en-US" dirty="0" smtClean="0"/>
              <a:t>What is expected from collaboration? Vague or poorly defined outcomes</a:t>
            </a:r>
          </a:p>
          <a:p>
            <a:r>
              <a:rPr lang="en-US" dirty="0" smtClean="0"/>
              <a:t>What did the collaboration produce? Outcomes that are difficult to measure or change over time</a:t>
            </a:r>
          </a:p>
          <a:p>
            <a:r>
              <a:rPr lang="en-US" dirty="0" smtClean="0"/>
              <a:t>How long is collaboration supported? Outcomes that may take a long time to emerge (innovation, collective impact, joint products)</a:t>
            </a:r>
            <a:endParaRPr lang="en-US" dirty="0"/>
          </a:p>
        </p:txBody>
      </p:sp>
    </p:spTree>
    <p:extLst>
      <p:ext uri="{BB962C8B-B14F-4D97-AF65-F5344CB8AC3E}">
        <p14:creationId xmlns:p14="http://schemas.microsoft.com/office/powerpoint/2010/main" val="12964440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Frameworks</a:t>
            </a:r>
            <a:endParaRPr lang="en-US" dirty="0"/>
          </a:p>
        </p:txBody>
      </p:sp>
      <p:sp>
        <p:nvSpPr>
          <p:cNvPr id="3" name="Content Placeholder 2"/>
          <p:cNvSpPr>
            <a:spLocks noGrp="1"/>
          </p:cNvSpPr>
          <p:nvPr>
            <p:ph idx="1"/>
          </p:nvPr>
        </p:nvSpPr>
        <p:spPr/>
        <p:txBody>
          <a:bodyPr>
            <a:normAutofit/>
          </a:bodyPr>
          <a:lstStyle/>
          <a:p>
            <a:r>
              <a:rPr lang="en-US" dirty="0" smtClean="0"/>
              <a:t>Few evaluation frameworks because the process and outcome desired from collaboration is not explicit</a:t>
            </a:r>
          </a:p>
          <a:p>
            <a:r>
              <a:rPr lang="en-US" dirty="0" smtClean="0"/>
              <a:t>Collective Impact model and </a:t>
            </a:r>
            <a:r>
              <a:rPr lang="en-US" dirty="0"/>
              <a:t>evaluation framework </a:t>
            </a:r>
            <a:r>
              <a:rPr lang="en-US" dirty="0">
                <a:hlinkClick r:id="rId3"/>
              </a:rPr>
              <a:t>http://</a:t>
            </a:r>
            <a:r>
              <a:rPr lang="en-US" dirty="0" smtClean="0">
                <a:hlinkClick r:id="rId3"/>
              </a:rPr>
              <a:t>www.fsg.org/publications/guide-evaluating-collective-impact</a:t>
            </a:r>
            <a:r>
              <a:rPr lang="en-US" dirty="0" smtClean="0"/>
              <a:t> </a:t>
            </a:r>
          </a:p>
          <a:p>
            <a:r>
              <a:rPr lang="en-US" dirty="0" smtClean="0"/>
              <a:t>QI evaluation focuses on the results of the changes to service delivery </a:t>
            </a:r>
          </a:p>
          <a:p>
            <a:r>
              <a:rPr lang="en-US" dirty="0" smtClean="0"/>
              <a:t>Research networks have focused on collaborative publications</a:t>
            </a:r>
            <a:endParaRPr lang="en-US" dirty="0"/>
          </a:p>
        </p:txBody>
      </p:sp>
    </p:spTree>
    <p:extLst>
      <p:ext uri="{BB962C8B-B14F-4D97-AF65-F5344CB8AC3E}">
        <p14:creationId xmlns:p14="http://schemas.microsoft.com/office/powerpoint/2010/main" val="10178360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85" name="Rectangle 9"/>
          <p:cNvSpPr>
            <a:spLocks noGrp="1" noChangeArrowheads="1"/>
          </p:cNvSpPr>
          <p:nvPr>
            <p:ph type="title"/>
          </p:nvPr>
        </p:nvSpPr>
        <p:spPr/>
        <p:txBody>
          <a:bodyPr>
            <a:normAutofit fontScale="90000"/>
          </a:bodyPr>
          <a:lstStyle/>
          <a:p>
            <a:r>
              <a:rPr lang="en-US" dirty="0" smtClean="0"/>
              <a:t>Example Logic Model for a Collaborative Network</a:t>
            </a:r>
            <a:endParaRPr lang="en-US" dirty="0"/>
          </a:p>
        </p:txBody>
      </p:sp>
      <p:grpSp>
        <p:nvGrpSpPr>
          <p:cNvPr id="5" name="Group 4"/>
          <p:cNvGrpSpPr/>
          <p:nvPr/>
        </p:nvGrpSpPr>
        <p:grpSpPr>
          <a:xfrm>
            <a:off x="649940" y="2561674"/>
            <a:ext cx="1920685" cy="2382568"/>
            <a:chOff x="228599" y="613192"/>
            <a:chExt cx="2209801" cy="2382568"/>
          </a:xfrm>
        </p:grpSpPr>
        <p:sp>
          <p:nvSpPr>
            <p:cNvPr id="6" name="Rounded Rectangle 5"/>
            <p:cNvSpPr/>
            <p:nvPr/>
          </p:nvSpPr>
          <p:spPr>
            <a:xfrm>
              <a:off x="228599" y="613192"/>
              <a:ext cx="2209801" cy="834608"/>
            </a:xfrm>
            <a:prstGeom prst="roundRect">
              <a:avLst>
                <a:gd name="adj" fmla="val 4296"/>
              </a:avLst>
            </a:prstGeom>
            <a:solidFill>
              <a:srgbClr val="DA291C"/>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pPr algn="ctr"/>
              <a:r>
                <a:rPr lang="en-US" sz="1300" b="1" dirty="0" smtClean="0"/>
                <a:t>Inputs</a:t>
              </a:r>
            </a:p>
          </p:txBody>
        </p:sp>
        <p:sp>
          <p:nvSpPr>
            <p:cNvPr id="7" name="Rounded Rectangle 6"/>
            <p:cNvSpPr/>
            <p:nvPr/>
          </p:nvSpPr>
          <p:spPr>
            <a:xfrm>
              <a:off x="228599" y="942682"/>
              <a:ext cx="2209801" cy="2053078"/>
            </a:xfrm>
            <a:prstGeom prst="roundRect">
              <a:avLst>
                <a:gd name="adj" fmla="val 0"/>
              </a:avLst>
            </a:prstGeom>
            <a:solidFill>
              <a:srgbClr val="D0D3D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pPr marL="182880" indent="-182880">
                <a:buFont typeface="Arial" panose="020B0604020202020204" pitchFamily="34" charset="0"/>
                <a:buChar char="•"/>
              </a:pPr>
              <a:r>
                <a:rPr lang="en-US" sz="1200" dirty="0" smtClean="0">
                  <a:solidFill>
                    <a:schemeClr val="tx1"/>
                  </a:solidFill>
                </a:rPr>
                <a:t>Establish Preliminary Vision</a:t>
              </a:r>
            </a:p>
            <a:p>
              <a:pPr marL="182880" indent="-182880">
                <a:buFont typeface="Arial" panose="020B0604020202020204" pitchFamily="34" charset="0"/>
                <a:buChar char="•"/>
              </a:pPr>
              <a:r>
                <a:rPr lang="en-US" sz="1200" dirty="0" smtClean="0">
                  <a:solidFill>
                    <a:schemeClr val="tx1"/>
                  </a:solidFill>
                </a:rPr>
                <a:t>Recruit Members</a:t>
              </a:r>
            </a:p>
            <a:p>
              <a:pPr marL="182880" indent="-182880">
                <a:buFont typeface="Arial" panose="020B0604020202020204" pitchFamily="34" charset="0"/>
                <a:buChar char="•"/>
              </a:pPr>
              <a:r>
                <a:rPr lang="en-US" sz="1200" dirty="0" smtClean="0">
                  <a:solidFill>
                    <a:schemeClr val="tx1"/>
                  </a:solidFill>
                </a:rPr>
                <a:t>Establish Governance Structure</a:t>
              </a:r>
            </a:p>
            <a:p>
              <a:pPr marL="182880" indent="-182880">
                <a:buFont typeface="Arial" panose="020B0604020202020204" pitchFamily="34" charset="0"/>
                <a:buChar char="•"/>
              </a:pPr>
              <a:r>
                <a:rPr lang="en-US" sz="1200" dirty="0" smtClean="0">
                  <a:solidFill>
                    <a:schemeClr val="tx1"/>
                  </a:solidFill>
                </a:rPr>
                <a:t>Create Culture of Share Leadership</a:t>
              </a:r>
            </a:p>
            <a:p>
              <a:pPr marL="182880" indent="-182880">
                <a:buFont typeface="Arial" panose="020B0604020202020204" pitchFamily="34" charset="0"/>
                <a:buChar char="•"/>
              </a:pPr>
              <a:r>
                <a:rPr lang="en-US" sz="1200" dirty="0" smtClean="0">
                  <a:solidFill>
                    <a:schemeClr val="tx1"/>
                  </a:solidFill>
                </a:rPr>
                <a:t>Relationships &amp; Report </a:t>
              </a:r>
              <a:r>
                <a:rPr lang="en-US" sz="1200" dirty="0" smtClean="0">
                  <a:solidFill>
                    <a:schemeClr val="tx1"/>
                  </a:solidFill>
                </a:rPr>
                <a:t>Facilitate</a:t>
              </a:r>
            </a:p>
            <a:p>
              <a:pPr marL="182880" indent="-182880">
                <a:buFont typeface="Arial" panose="020B0604020202020204" pitchFamily="34" charset="0"/>
                <a:buChar char="•"/>
              </a:pPr>
              <a:r>
                <a:rPr lang="en-US" sz="1200" dirty="0" smtClean="0">
                  <a:solidFill>
                    <a:schemeClr val="tx1"/>
                  </a:solidFill>
                </a:rPr>
                <a:t>Etc.</a:t>
              </a:r>
              <a:endParaRPr lang="en-US" sz="1200" dirty="0" smtClean="0">
                <a:solidFill>
                  <a:schemeClr val="tx1"/>
                </a:solidFill>
              </a:endParaRPr>
            </a:p>
          </p:txBody>
        </p:sp>
      </p:grpSp>
      <p:grpSp>
        <p:nvGrpSpPr>
          <p:cNvPr id="8" name="Group 7"/>
          <p:cNvGrpSpPr/>
          <p:nvPr/>
        </p:nvGrpSpPr>
        <p:grpSpPr>
          <a:xfrm>
            <a:off x="2799225" y="2552697"/>
            <a:ext cx="1828800" cy="2382568"/>
            <a:chOff x="2590800" y="604215"/>
            <a:chExt cx="1828800" cy="2382568"/>
          </a:xfrm>
        </p:grpSpPr>
        <p:sp>
          <p:nvSpPr>
            <p:cNvPr id="9" name="Rounded Rectangle 8"/>
            <p:cNvSpPr/>
            <p:nvPr/>
          </p:nvSpPr>
          <p:spPr>
            <a:xfrm>
              <a:off x="2590800" y="604215"/>
              <a:ext cx="1828800" cy="834608"/>
            </a:xfrm>
            <a:prstGeom prst="roundRect">
              <a:avLst>
                <a:gd name="adj" fmla="val 4296"/>
              </a:avLst>
            </a:prstGeom>
            <a:solidFill>
              <a:srgbClr val="DA291C"/>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pPr algn="ctr"/>
              <a:r>
                <a:rPr lang="en-US" sz="1300" b="1" dirty="0" smtClean="0"/>
                <a:t>Network Activities</a:t>
              </a:r>
            </a:p>
          </p:txBody>
        </p:sp>
        <p:sp>
          <p:nvSpPr>
            <p:cNvPr id="10" name="Rounded Rectangle 9"/>
            <p:cNvSpPr/>
            <p:nvPr/>
          </p:nvSpPr>
          <p:spPr>
            <a:xfrm>
              <a:off x="2590800" y="933705"/>
              <a:ext cx="1828800" cy="2053078"/>
            </a:xfrm>
            <a:prstGeom prst="roundRect">
              <a:avLst>
                <a:gd name="adj" fmla="val 0"/>
              </a:avLst>
            </a:prstGeom>
            <a:solidFill>
              <a:srgbClr val="D0D3D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pPr marL="182880" indent="-182880">
                <a:buFont typeface="Arial" panose="020B0604020202020204" pitchFamily="34" charset="0"/>
                <a:buChar char="•"/>
              </a:pPr>
              <a:r>
                <a:rPr lang="en-US" sz="1200" dirty="0" smtClean="0">
                  <a:solidFill>
                    <a:schemeClr val="tx1"/>
                  </a:solidFill>
                </a:rPr>
                <a:t>In Person Meeting</a:t>
              </a:r>
            </a:p>
            <a:p>
              <a:pPr marL="182880" indent="-182880">
                <a:buFont typeface="Arial" panose="020B0604020202020204" pitchFamily="34" charset="0"/>
                <a:buChar char="•"/>
              </a:pPr>
              <a:r>
                <a:rPr lang="en-US" sz="1200" dirty="0" smtClean="0">
                  <a:solidFill>
                    <a:schemeClr val="tx1"/>
                  </a:solidFill>
                </a:rPr>
                <a:t>Affinity </a:t>
              </a:r>
              <a:r>
                <a:rPr lang="en-US" sz="1200" dirty="0" smtClean="0">
                  <a:solidFill>
                    <a:schemeClr val="tx1"/>
                  </a:solidFill>
                </a:rPr>
                <a:t>Groups</a:t>
              </a:r>
            </a:p>
            <a:p>
              <a:pPr marL="182880" indent="-182880">
                <a:buFont typeface="Arial" panose="020B0604020202020204" pitchFamily="34" charset="0"/>
                <a:buChar char="•"/>
              </a:pPr>
              <a:r>
                <a:rPr lang="en-US" sz="1200" dirty="0" smtClean="0">
                  <a:solidFill>
                    <a:schemeClr val="tx1"/>
                  </a:solidFill>
                </a:rPr>
                <a:t>Etc. </a:t>
              </a:r>
              <a:endParaRPr lang="en-US" sz="1200" dirty="0" smtClean="0">
                <a:solidFill>
                  <a:schemeClr val="tx1"/>
                </a:solidFill>
              </a:endParaRPr>
            </a:p>
          </p:txBody>
        </p:sp>
      </p:grpSp>
      <p:grpSp>
        <p:nvGrpSpPr>
          <p:cNvPr id="11" name="Group 10"/>
          <p:cNvGrpSpPr/>
          <p:nvPr/>
        </p:nvGrpSpPr>
        <p:grpSpPr>
          <a:xfrm>
            <a:off x="4853405" y="2552697"/>
            <a:ext cx="1777122" cy="2382568"/>
            <a:chOff x="4572000" y="604215"/>
            <a:chExt cx="1828800" cy="2382568"/>
          </a:xfrm>
        </p:grpSpPr>
        <p:sp>
          <p:nvSpPr>
            <p:cNvPr id="12" name="Rounded Rectangle 11"/>
            <p:cNvSpPr/>
            <p:nvPr/>
          </p:nvSpPr>
          <p:spPr>
            <a:xfrm>
              <a:off x="4572000" y="604215"/>
              <a:ext cx="1828800" cy="834608"/>
            </a:xfrm>
            <a:prstGeom prst="roundRect">
              <a:avLst>
                <a:gd name="adj" fmla="val 4296"/>
              </a:avLst>
            </a:prstGeom>
            <a:solidFill>
              <a:srgbClr val="DA291C"/>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pPr algn="ctr"/>
              <a:r>
                <a:rPr lang="en-US" sz="1300" b="1" dirty="0" smtClean="0"/>
                <a:t>Collaborative </a:t>
              </a:r>
              <a:r>
                <a:rPr lang="en-US" sz="1300" b="1" dirty="0" smtClean="0"/>
                <a:t>Products</a:t>
              </a:r>
            </a:p>
          </p:txBody>
        </p:sp>
        <p:sp>
          <p:nvSpPr>
            <p:cNvPr id="13" name="Rounded Rectangle 12"/>
            <p:cNvSpPr/>
            <p:nvPr/>
          </p:nvSpPr>
          <p:spPr>
            <a:xfrm>
              <a:off x="4572000" y="933705"/>
              <a:ext cx="1828800" cy="2053078"/>
            </a:xfrm>
            <a:prstGeom prst="roundRect">
              <a:avLst>
                <a:gd name="adj" fmla="val 0"/>
              </a:avLst>
            </a:prstGeom>
            <a:solidFill>
              <a:srgbClr val="D0D3D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pPr marL="182880" indent="-182880">
                <a:buFont typeface="Arial" panose="020B0604020202020204" pitchFamily="34" charset="0"/>
                <a:buChar char="•"/>
              </a:pPr>
              <a:endParaRPr lang="en-US" sz="1200" dirty="0" smtClean="0">
                <a:solidFill>
                  <a:schemeClr val="tx1"/>
                </a:solidFill>
              </a:endParaRPr>
            </a:p>
          </p:txBody>
        </p:sp>
      </p:grpSp>
      <p:grpSp>
        <p:nvGrpSpPr>
          <p:cNvPr id="14" name="Group 13"/>
          <p:cNvGrpSpPr/>
          <p:nvPr/>
        </p:nvGrpSpPr>
        <p:grpSpPr>
          <a:xfrm>
            <a:off x="7086938" y="1508391"/>
            <a:ext cx="1414189" cy="4542799"/>
            <a:chOff x="7200899" y="1602705"/>
            <a:chExt cx="1828800" cy="4542799"/>
          </a:xfrm>
        </p:grpSpPr>
        <p:grpSp>
          <p:nvGrpSpPr>
            <p:cNvPr id="15" name="Group 14"/>
            <p:cNvGrpSpPr/>
            <p:nvPr/>
          </p:nvGrpSpPr>
          <p:grpSpPr>
            <a:xfrm>
              <a:off x="7200899" y="1602705"/>
              <a:ext cx="1828800" cy="1215608"/>
              <a:chOff x="7200899" y="1602705"/>
              <a:chExt cx="1828800" cy="1215608"/>
            </a:xfrm>
          </p:grpSpPr>
          <p:sp>
            <p:nvSpPr>
              <p:cNvPr id="19" name="Rounded Rectangle 18"/>
              <p:cNvSpPr/>
              <p:nvPr/>
            </p:nvSpPr>
            <p:spPr>
              <a:xfrm>
                <a:off x="7200899" y="1602705"/>
                <a:ext cx="1828800" cy="834608"/>
              </a:xfrm>
              <a:prstGeom prst="roundRect">
                <a:avLst>
                  <a:gd name="adj" fmla="val 4296"/>
                </a:avLst>
              </a:prstGeom>
              <a:solidFill>
                <a:srgbClr val="DA291C"/>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pPr algn="ctr"/>
                <a:r>
                  <a:rPr lang="en-US" sz="1300" b="1" dirty="0" smtClean="0"/>
                  <a:t>Outcomes</a:t>
                </a:r>
              </a:p>
            </p:txBody>
          </p:sp>
          <p:sp>
            <p:nvSpPr>
              <p:cNvPr id="20" name="Rounded Rectangle 19"/>
              <p:cNvSpPr/>
              <p:nvPr/>
            </p:nvSpPr>
            <p:spPr>
              <a:xfrm>
                <a:off x="7200899" y="1932194"/>
                <a:ext cx="1828800" cy="886119"/>
              </a:xfrm>
              <a:prstGeom prst="roundRect">
                <a:avLst>
                  <a:gd name="adj" fmla="val 0"/>
                </a:avLst>
              </a:prstGeom>
              <a:solidFill>
                <a:srgbClr val="D0D3D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smtClean="0">
                    <a:solidFill>
                      <a:schemeClr val="tx1"/>
                    </a:solidFill>
                  </a:rPr>
                  <a:t>Network Level</a:t>
                </a:r>
              </a:p>
            </p:txBody>
          </p:sp>
        </p:grpSp>
        <p:sp>
          <p:nvSpPr>
            <p:cNvPr id="16" name="Rounded Rectangle 15"/>
            <p:cNvSpPr/>
            <p:nvPr/>
          </p:nvSpPr>
          <p:spPr>
            <a:xfrm>
              <a:off x="7200899" y="3045494"/>
              <a:ext cx="1828800" cy="886119"/>
            </a:xfrm>
            <a:prstGeom prst="roundRect">
              <a:avLst>
                <a:gd name="adj" fmla="val 0"/>
              </a:avLst>
            </a:prstGeom>
            <a:solidFill>
              <a:srgbClr val="D0D3D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a:solidFill>
                    <a:schemeClr val="tx1"/>
                  </a:solidFill>
                </a:rPr>
                <a:t>Organization or Team</a:t>
              </a:r>
            </a:p>
          </p:txBody>
        </p:sp>
        <p:sp>
          <p:nvSpPr>
            <p:cNvPr id="17" name="Rounded Rectangle 16"/>
            <p:cNvSpPr/>
            <p:nvPr/>
          </p:nvSpPr>
          <p:spPr>
            <a:xfrm>
              <a:off x="7200899" y="4147385"/>
              <a:ext cx="1828800" cy="886119"/>
            </a:xfrm>
            <a:prstGeom prst="roundRect">
              <a:avLst>
                <a:gd name="adj" fmla="val 0"/>
              </a:avLst>
            </a:prstGeom>
            <a:solidFill>
              <a:srgbClr val="D0D3D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a:solidFill>
                    <a:schemeClr val="tx1"/>
                  </a:solidFill>
                </a:rPr>
                <a:t>Individual Member</a:t>
              </a:r>
            </a:p>
          </p:txBody>
        </p:sp>
        <p:sp>
          <p:nvSpPr>
            <p:cNvPr id="18" name="Rounded Rectangle 17"/>
            <p:cNvSpPr/>
            <p:nvPr/>
          </p:nvSpPr>
          <p:spPr>
            <a:xfrm>
              <a:off x="7200899" y="5259385"/>
              <a:ext cx="1828800" cy="886119"/>
            </a:xfrm>
            <a:prstGeom prst="roundRect">
              <a:avLst>
                <a:gd name="adj" fmla="val 0"/>
              </a:avLst>
            </a:prstGeom>
            <a:solidFill>
              <a:srgbClr val="D0D3D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a:solidFill>
                    <a:schemeClr val="tx1"/>
                  </a:solidFill>
                </a:rPr>
                <a:t>Other</a:t>
              </a:r>
            </a:p>
            <a:p>
              <a:pPr algn="ctr"/>
              <a:r>
                <a:rPr lang="en-US" sz="1200" dirty="0">
                  <a:solidFill>
                    <a:schemeClr val="tx1"/>
                  </a:solidFill>
                </a:rPr>
                <a:t>(e.g. Community)</a:t>
              </a:r>
            </a:p>
          </p:txBody>
        </p:sp>
      </p:grpSp>
      <p:sp>
        <p:nvSpPr>
          <p:cNvPr id="21" name="Isosceles Triangle 20"/>
          <p:cNvSpPr/>
          <p:nvPr/>
        </p:nvSpPr>
        <p:spPr>
          <a:xfrm rot="5400000">
            <a:off x="2494425" y="3666575"/>
            <a:ext cx="381001" cy="228599"/>
          </a:xfrm>
          <a:prstGeom prs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Isosceles Triangle 21"/>
          <p:cNvSpPr/>
          <p:nvPr/>
        </p:nvSpPr>
        <p:spPr>
          <a:xfrm rot="5400000">
            <a:off x="4550846" y="3666575"/>
            <a:ext cx="381001" cy="228599"/>
          </a:xfrm>
          <a:prstGeom prs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 </a:t>
            </a:r>
            <a:endParaRPr lang="en-US" dirty="0"/>
          </a:p>
        </p:txBody>
      </p:sp>
      <p:cxnSp>
        <p:nvCxnSpPr>
          <p:cNvPr id="23" name="Elbow Connector 22"/>
          <p:cNvCxnSpPr>
            <a:stCxn id="20" idx="1"/>
            <a:endCxn id="18" idx="1"/>
          </p:cNvCxnSpPr>
          <p:nvPr/>
        </p:nvCxnSpPr>
        <p:spPr>
          <a:xfrm rot="10800000" flipV="1">
            <a:off x="7086938" y="2280939"/>
            <a:ext cx="12700" cy="3327191"/>
          </a:xfrm>
          <a:prstGeom prst="bentConnector3">
            <a:avLst>
              <a:gd name="adj1" fmla="val 1800000"/>
            </a:avLst>
          </a:prstGeom>
          <a:ln w="19050"/>
        </p:spPr>
        <p:style>
          <a:lnRef idx="1">
            <a:schemeClr val="dk1"/>
          </a:lnRef>
          <a:fillRef idx="0">
            <a:schemeClr val="dk1"/>
          </a:fillRef>
          <a:effectRef idx="0">
            <a:schemeClr val="dk1"/>
          </a:effectRef>
          <a:fontRef idx="minor">
            <a:schemeClr val="tx1"/>
          </a:fontRef>
        </p:style>
      </p:cxnSp>
      <p:sp>
        <p:nvSpPr>
          <p:cNvPr id="24" name="Isosceles Triangle 23"/>
          <p:cNvSpPr/>
          <p:nvPr/>
        </p:nvSpPr>
        <p:spPr>
          <a:xfrm rot="5400000">
            <a:off x="6553539" y="3666575"/>
            <a:ext cx="381001" cy="228599"/>
          </a:xfrm>
          <a:prstGeom prs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 </a:t>
            </a:r>
            <a:endParaRPr lang="en-US" dirty="0"/>
          </a:p>
        </p:txBody>
      </p:sp>
      <p:sp>
        <p:nvSpPr>
          <p:cNvPr id="25" name="Isosceles Triangle 24"/>
          <p:cNvSpPr/>
          <p:nvPr/>
        </p:nvSpPr>
        <p:spPr>
          <a:xfrm rot="10800000">
            <a:off x="7599400" y="2723312"/>
            <a:ext cx="381001" cy="228599"/>
          </a:xfrm>
          <a:prstGeom prs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 </a:t>
            </a:r>
            <a:endParaRPr lang="en-US" dirty="0"/>
          </a:p>
        </p:txBody>
      </p:sp>
      <p:sp>
        <p:nvSpPr>
          <p:cNvPr id="26" name="Isosceles Triangle 25"/>
          <p:cNvSpPr/>
          <p:nvPr/>
        </p:nvSpPr>
        <p:spPr>
          <a:xfrm rot="10800000">
            <a:off x="7599400" y="3828470"/>
            <a:ext cx="381001" cy="228599"/>
          </a:xfrm>
          <a:prstGeom prs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 </a:t>
            </a:r>
            <a:endParaRPr lang="en-US" dirty="0"/>
          </a:p>
        </p:txBody>
      </p:sp>
      <p:sp>
        <p:nvSpPr>
          <p:cNvPr id="27" name="Isosceles Triangle 26"/>
          <p:cNvSpPr/>
          <p:nvPr/>
        </p:nvSpPr>
        <p:spPr>
          <a:xfrm rot="10800000">
            <a:off x="7600174" y="4939190"/>
            <a:ext cx="381001" cy="228599"/>
          </a:xfrm>
          <a:prstGeom prs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671174418"/>
      </p:ext>
    </p:extLst>
  </p:cSld>
  <p:clrMapOvr>
    <a:masterClrMapping/>
  </p:clrMapOvr>
  <p:timing>
    <p:tnLst>
      <p:par>
        <p:cTn id="1" dur="indefinite" restart="never" nodeType="tmRoot"/>
      </p:par>
    </p:tnLst>
  </p:timing>
</p:sld>
</file>

<file path=ppt/theme/theme1.xml><?xml version="1.0" encoding="utf-8"?>
<a:theme xmlns:a="http://schemas.openxmlformats.org/drawingml/2006/main" name="Abt PowerPoint Template Domestic">
  <a:themeElements>
    <a:clrScheme name="Abt Brand">
      <a:dk1>
        <a:sysClr val="windowText" lastClr="000000"/>
      </a:dk1>
      <a:lt1>
        <a:sysClr val="window" lastClr="FFFFFF"/>
      </a:lt1>
      <a:dk2>
        <a:srgbClr val="996633"/>
      </a:dk2>
      <a:lt2>
        <a:srgbClr val="EEECE1"/>
      </a:lt2>
      <a:accent1>
        <a:srgbClr val="DA291C"/>
      </a:accent1>
      <a:accent2>
        <a:srgbClr val="776E6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Custom 4">
      <a:dk1>
        <a:sysClr val="windowText" lastClr="000000"/>
      </a:dk1>
      <a:lt1>
        <a:sysClr val="window" lastClr="FFFFFF"/>
      </a:lt1>
      <a:dk2>
        <a:srgbClr val="898D8D"/>
      </a:dk2>
      <a:lt2>
        <a:srgbClr val="EEECE1"/>
      </a:lt2>
      <a:accent1>
        <a:srgbClr val="DA291C"/>
      </a:accent1>
      <a:accent2>
        <a:srgbClr val="898D8D"/>
      </a:accent2>
      <a:accent3>
        <a:srgbClr val="789D4A"/>
      </a:accent3>
      <a:accent4>
        <a:srgbClr val="7566A0"/>
      </a:accent4>
      <a:accent5>
        <a:srgbClr val="48A9C5"/>
      </a:accent5>
      <a:accent6>
        <a:srgbClr val="E87722"/>
      </a:accent6>
      <a:hlink>
        <a:srgbClr val="DA291C"/>
      </a:hlink>
      <a:folHlink>
        <a:srgbClr val="898D8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660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Abt Brand">
      <a:dk1>
        <a:sysClr val="windowText" lastClr="000000"/>
      </a:dk1>
      <a:lt1>
        <a:sysClr val="window" lastClr="FFFFFF"/>
      </a:lt1>
      <a:dk2>
        <a:srgbClr val="996633"/>
      </a:dk2>
      <a:lt2>
        <a:srgbClr val="EEECE1"/>
      </a:lt2>
      <a:accent1>
        <a:srgbClr val="DA291C"/>
      </a:accent1>
      <a:accent2>
        <a:srgbClr val="776E6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Abt PowerPoint Template Domestic</Template>
  <TotalTime>9682</TotalTime>
  <Words>864</Words>
  <Application>Microsoft Office PowerPoint</Application>
  <PresentationFormat>On-screen Show (4:3)</PresentationFormat>
  <Paragraphs>143</Paragraphs>
  <Slides>14</Slides>
  <Notes>12</Notes>
  <HiddenSlides>0</HiddenSlides>
  <MMClips>0</MMClips>
  <ScaleCrop>false</ScaleCrop>
  <HeadingPairs>
    <vt:vector size="4" baseType="variant">
      <vt:variant>
        <vt:lpstr>Theme</vt:lpstr>
      </vt:variant>
      <vt:variant>
        <vt:i4>3</vt:i4>
      </vt:variant>
      <vt:variant>
        <vt:lpstr>Slide Titles</vt:lpstr>
      </vt:variant>
      <vt:variant>
        <vt:i4>14</vt:i4>
      </vt:variant>
    </vt:vector>
  </HeadingPairs>
  <TitlesOfParts>
    <vt:vector size="17" baseType="lpstr">
      <vt:lpstr>Abt PowerPoint Template Domestic</vt:lpstr>
      <vt:lpstr>3_Office Theme</vt:lpstr>
      <vt:lpstr>5_Office Theme</vt:lpstr>
      <vt:lpstr>PowerPoint Presentation</vt:lpstr>
      <vt:lpstr>Overview</vt:lpstr>
      <vt:lpstr>What do we mean by Collaborative Networks (in health care)?</vt:lpstr>
      <vt:lpstr>Definition of collaborative network</vt:lpstr>
      <vt:lpstr>Why create a collaborative network?</vt:lpstr>
      <vt:lpstr>Evaluation of collaboration is nascent</vt:lpstr>
      <vt:lpstr>Evaluation of collaboration is nascent</vt:lpstr>
      <vt:lpstr>Evaluation Frameworks</vt:lpstr>
      <vt:lpstr>Example Logic Model for a Collaborative Network</vt:lpstr>
      <vt:lpstr>Collaborative Network: Evaluation Tools</vt:lpstr>
      <vt:lpstr>Collaborative Network:  Evaluation Tools</vt:lpstr>
      <vt:lpstr>Evaluating collaborative networks</vt:lpstr>
      <vt:lpstr>Contact Information</vt:lpstr>
      <vt:lpstr>Future directions in evaluating collaborative networks</vt:lpstr>
    </vt:vector>
  </TitlesOfParts>
  <Company>Abt Associates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LeRoy</dc:creator>
  <cp:lastModifiedBy>Lisa LeRoy</cp:lastModifiedBy>
  <cp:revision>120</cp:revision>
  <cp:lastPrinted>2011-06-22T19:26:10Z</cp:lastPrinted>
  <dcterms:created xsi:type="dcterms:W3CDTF">2013-08-13T14:05:03Z</dcterms:created>
  <dcterms:modified xsi:type="dcterms:W3CDTF">2016-10-26T10:24:12Z</dcterms:modified>
</cp:coreProperties>
</file>