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4.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 id="2147483876" r:id="rId2"/>
  </p:sldMasterIdLst>
  <p:notesMasterIdLst>
    <p:notesMasterId r:id="rId33"/>
  </p:notesMasterIdLst>
  <p:sldIdLst>
    <p:sldId id="291" r:id="rId3"/>
    <p:sldId id="300" r:id="rId4"/>
    <p:sldId id="301" r:id="rId5"/>
    <p:sldId id="319" r:id="rId6"/>
    <p:sldId id="302" r:id="rId7"/>
    <p:sldId id="303" r:id="rId8"/>
    <p:sldId id="305" r:id="rId9"/>
    <p:sldId id="306" r:id="rId10"/>
    <p:sldId id="307" r:id="rId11"/>
    <p:sldId id="308" r:id="rId12"/>
    <p:sldId id="309" r:id="rId13"/>
    <p:sldId id="310" r:id="rId14"/>
    <p:sldId id="311" r:id="rId15"/>
    <p:sldId id="312" r:id="rId16"/>
    <p:sldId id="315" r:id="rId17"/>
    <p:sldId id="313" r:id="rId18"/>
    <p:sldId id="314" r:id="rId19"/>
    <p:sldId id="316" r:id="rId20"/>
    <p:sldId id="317" r:id="rId21"/>
    <p:sldId id="323" r:id="rId22"/>
    <p:sldId id="318" r:id="rId23"/>
    <p:sldId id="324" r:id="rId24"/>
    <p:sldId id="320" r:id="rId25"/>
    <p:sldId id="321" r:id="rId26"/>
    <p:sldId id="322" r:id="rId27"/>
    <p:sldId id="325" r:id="rId28"/>
    <p:sldId id="326" r:id="rId29"/>
    <p:sldId id="328" r:id="rId30"/>
    <p:sldId id="329" r:id="rId31"/>
    <p:sldId id="299"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2F"/>
    <a:srgbClr val="92D035"/>
    <a:srgbClr val="92D03F"/>
    <a:srgbClr val="92D014"/>
    <a:srgbClr val="9BBB59"/>
    <a:srgbClr val="708B39"/>
    <a:srgbClr val="D7E4BD"/>
    <a:srgbClr val="0000FF"/>
    <a:srgbClr val="2F2F98"/>
    <a:srgbClr val="8A8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77" autoAdjust="0"/>
    <p:restoredTop sz="99497" autoAdjust="0"/>
  </p:normalViewPr>
  <p:slideViewPr>
    <p:cSldViewPr>
      <p:cViewPr>
        <p:scale>
          <a:sx n="100" d="100"/>
          <a:sy n="100" d="100"/>
        </p:scale>
        <p:origin x="-1350" y="-8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1" d="100"/>
          <a:sy n="101" d="100"/>
        </p:scale>
        <p:origin x="-25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latin typeface="Arial" panose="020B0604020202020204" pitchFamily="34" charset="0"/>
                <a:cs typeface="Arial" panose="020B0604020202020204" pitchFamily="34" charset="0"/>
              </a:defRPr>
            </a:pPr>
            <a:r>
              <a:rPr lang="en-US" sz="2000" dirty="0">
                <a:latin typeface="+mj-lt"/>
                <a:cs typeface="Arial" panose="020B0604020202020204" pitchFamily="34" charset="0"/>
              </a:rPr>
              <a:t>Deliberate Events by Tier Designation (Y1-Y5)</a:t>
            </a:r>
          </a:p>
        </c:rich>
      </c:tx>
      <c:layout/>
      <c:overlay val="0"/>
    </c:title>
    <c:autoTitleDeleted val="0"/>
    <c:plotArea>
      <c:layout>
        <c:manualLayout>
          <c:layoutTarget val="inner"/>
          <c:xMode val="edge"/>
          <c:yMode val="edge"/>
          <c:x val="6.8197921759119609E-2"/>
          <c:y val="0.15084872134346039"/>
          <c:w val="0.91727103464774962"/>
          <c:h val="0.73607222493206048"/>
        </c:manualLayout>
      </c:layout>
      <c:lineChart>
        <c:grouping val="standard"/>
        <c:varyColors val="0"/>
        <c:ser>
          <c:idx val="0"/>
          <c:order val="0"/>
          <c:tx>
            <c:strRef>
              <c:f>Sheet1!$B$1</c:f>
              <c:strCache>
                <c:ptCount val="1"/>
                <c:pt idx="0">
                  <c:v>Community </c:v>
                </c:pt>
              </c:strCache>
            </c:strRef>
          </c:tx>
          <c:spPr>
            <a:ln w="19050">
              <a:solidFill>
                <a:srgbClr val="7030A0"/>
              </a:solidFill>
            </a:ln>
          </c:spPr>
          <c:marker>
            <c:symbol val="none"/>
          </c:marker>
          <c:cat>
            <c:strRef>
              <c:f>Sheet1!$A$2:$A$21</c:f>
              <c:strCache>
                <c:ptCount val="20"/>
                <c:pt idx="0">
                  <c:v>09:Q1</c:v>
                </c:pt>
                <c:pt idx="1">
                  <c:v>09:Q2</c:v>
                </c:pt>
                <c:pt idx="2">
                  <c:v>09:Q3</c:v>
                </c:pt>
                <c:pt idx="3">
                  <c:v>09:Q4</c:v>
                </c:pt>
                <c:pt idx="4">
                  <c:v>10:Q1</c:v>
                </c:pt>
                <c:pt idx="5">
                  <c:v>10:Q2</c:v>
                </c:pt>
                <c:pt idx="6">
                  <c:v>10:Q3</c:v>
                </c:pt>
                <c:pt idx="7">
                  <c:v>10:Q4</c:v>
                </c:pt>
                <c:pt idx="8">
                  <c:v>11:Q1</c:v>
                </c:pt>
                <c:pt idx="9">
                  <c:v>11:Q2</c:v>
                </c:pt>
                <c:pt idx="10">
                  <c:v>11:Q3</c:v>
                </c:pt>
                <c:pt idx="11">
                  <c:v>11:Q4</c:v>
                </c:pt>
                <c:pt idx="12">
                  <c:v>12:Q1</c:v>
                </c:pt>
                <c:pt idx="13">
                  <c:v>12:Q2</c:v>
                </c:pt>
                <c:pt idx="14">
                  <c:v>12:Q3</c:v>
                </c:pt>
                <c:pt idx="15">
                  <c:v>12:Q4</c:v>
                </c:pt>
                <c:pt idx="16">
                  <c:v>13:Q1</c:v>
                </c:pt>
                <c:pt idx="17">
                  <c:v>13:Q2</c:v>
                </c:pt>
                <c:pt idx="18">
                  <c:v>13:Q3</c:v>
                </c:pt>
                <c:pt idx="19">
                  <c:v>13:Q4</c:v>
                </c:pt>
              </c:strCache>
            </c:strRef>
          </c:cat>
          <c:val>
            <c:numRef>
              <c:f>Sheet1!$B$2:$B$21</c:f>
              <c:numCache>
                <c:formatCode>General</c:formatCode>
                <c:ptCount val="20"/>
                <c:pt idx="0">
                  <c:v>8</c:v>
                </c:pt>
                <c:pt idx="1">
                  <c:v>6</c:v>
                </c:pt>
                <c:pt idx="2">
                  <c:v>4</c:v>
                </c:pt>
                <c:pt idx="3">
                  <c:v>14</c:v>
                </c:pt>
                <c:pt idx="4">
                  <c:v>0</c:v>
                </c:pt>
                <c:pt idx="5">
                  <c:v>4</c:v>
                </c:pt>
                <c:pt idx="6">
                  <c:v>3</c:v>
                </c:pt>
                <c:pt idx="7">
                  <c:v>5</c:v>
                </c:pt>
                <c:pt idx="8">
                  <c:v>20</c:v>
                </c:pt>
                <c:pt idx="9">
                  <c:v>23</c:v>
                </c:pt>
                <c:pt idx="10">
                  <c:v>15</c:v>
                </c:pt>
                <c:pt idx="11">
                  <c:v>11</c:v>
                </c:pt>
                <c:pt idx="12">
                  <c:v>11</c:v>
                </c:pt>
                <c:pt idx="13">
                  <c:v>16</c:v>
                </c:pt>
                <c:pt idx="14">
                  <c:v>12</c:v>
                </c:pt>
                <c:pt idx="15">
                  <c:v>0</c:v>
                </c:pt>
                <c:pt idx="16">
                  <c:v>2</c:v>
                </c:pt>
                <c:pt idx="17">
                  <c:v>8</c:v>
                </c:pt>
                <c:pt idx="18">
                  <c:v>2</c:v>
                </c:pt>
                <c:pt idx="19">
                  <c:v>1</c:v>
                </c:pt>
              </c:numCache>
            </c:numRef>
          </c:val>
          <c:smooth val="0"/>
        </c:ser>
        <c:ser>
          <c:idx val="1"/>
          <c:order val="1"/>
          <c:tx>
            <c:strRef>
              <c:f>Sheet1!$C$1</c:f>
              <c:strCache>
                <c:ptCount val="1"/>
                <c:pt idx="0">
                  <c:v>Implementation</c:v>
                </c:pt>
              </c:strCache>
            </c:strRef>
          </c:tx>
          <c:spPr>
            <a:ln w="19050" cap="sq">
              <a:solidFill>
                <a:srgbClr val="0070C0"/>
              </a:solidFill>
              <a:miter lim="800000"/>
            </a:ln>
          </c:spPr>
          <c:marker>
            <c:symbol val="none"/>
          </c:marker>
          <c:cat>
            <c:strRef>
              <c:f>Sheet1!$A$2:$A$21</c:f>
              <c:strCache>
                <c:ptCount val="20"/>
                <c:pt idx="0">
                  <c:v>09:Q1</c:v>
                </c:pt>
                <c:pt idx="1">
                  <c:v>09:Q2</c:v>
                </c:pt>
                <c:pt idx="2">
                  <c:v>09:Q3</c:v>
                </c:pt>
                <c:pt idx="3">
                  <c:v>09:Q4</c:v>
                </c:pt>
                <c:pt idx="4">
                  <c:v>10:Q1</c:v>
                </c:pt>
                <c:pt idx="5">
                  <c:v>10:Q2</c:v>
                </c:pt>
                <c:pt idx="6">
                  <c:v>10:Q3</c:v>
                </c:pt>
                <c:pt idx="7">
                  <c:v>10:Q4</c:v>
                </c:pt>
                <c:pt idx="8">
                  <c:v>11:Q1</c:v>
                </c:pt>
                <c:pt idx="9">
                  <c:v>11:Q2</c:v>
                </c:pt>
                <c:pt idx="10">
                  <c:v>11:Q3</c:v>
                </c:pt>
                <c:pt idx="11">
                  <c:v>11:Q4</c:v>
                </c:pt>
                <c:pt idx="12">
                  <c:v>12:Q1</c:v>
                </c:pt>
                <c:pt idx="13">
                  <c:v>12:Q2</c:v>
                </c:pt>
                <c:pt idx="14">
                  <c:v>12:Q3</c:v>
                </c:pt>
                <c:pt idx="15">
                  <c:v>12:Q4</c:v>
                </c:pt>
                <c:pt idx="16">
                  <c:v>13:Q1</c:v>
                </c:pt>
                <c:pt idx="17">
                  <c:v>13:Q2</c:v>
                </c:pt>
                <c:pt idx="18">
                  <c:v>13:Q3</c:v>
                </c:pt>
                <c:pt idx="19">
                  <c:v>13:Q4</c:v>
                </c:pt>
              </c:strCache>
            </c:strRef>
          </c:cat>
          <c:val>
            <c:numRef>
              <c:f>Sheet1!$C$2:$C$21</c:f>
              <c:numCache>
                <c:formatCode>General</c:formatCode>
                <c:ptCount val="20"/>
                <c:pt idx="0">
                  <c:v>2</c:v>
                </c:pt>
                <c:pt idx="1">
                  <c:v>2</c:v>
                </c:pt>
                <c:pt idx="2">
                  <c:v>3</c:v>
                </c:pt>
                <c:pt idx="3">
                  <c:v>2</c:v>
                </c:pt>
                <c:pt idx="4">
                  <c:v>4</c:v>
                </c:pt>
                <c:pt idx="5">
                  <c:v>5</c:v>
                </c:pt>
                <c:pt idx="6">
                  <c:v>3</c:v>
                </c:pt>
                <c:pt idx="7">
                  <c:v>4</c:v>
                </c:pt>
                <c:pt idx="8">
                  <c:v>4</c:v>
                </c:pt>
                <c:pt idx="9">
                  <c:v>8</c:v>
                </c:pt>
                <c:pt idx="10">
                  <c:v>10</c:v>
                </c:pt>
                <c:pt idx="11">
                  <c:v>9</c:v>
                </c:pt>
                <c:pt idx="12">
                  <c:v>8</c:v>
                </c:pt>
                <c:pt idx="13">
                  <c:v>10</c:v>
                </c:pt>
                <c:pt idx="14">
                  <c:v>11</c:v>
                </c:pt>
                <c:pt idx="15">
                  <c:v>9</c:v>
                </c:pt>
                <c:pt idx="16">
                  <c:v>4</c:v>
                </c:pt>
                <c:pt idx="17">
                  <c:v>8</c:v>
                </c:pt>
                <c:pt idx="18">
                  <c:v>2</c:v>
                </c:pt>
              </c:numCache>
            </c:numRef>
          </c:val>
          <c:smooth val="0"/>
        </c:ser>
        <c:ser>
          <c:idx val="2"/>
          <c:order val="2"/>
          <c:tx>
            <c:strRef>
              <c:f>Sheet1!$D$1</c:f>
              <c:strCache>
                <c:ptCount val="1"/>
                <c:pt idx="0">
                  <c:v>Management</c:v>
                </c:pt>
              </c:strCache>
            </c:strRef>
          </c:tx>
          <c:spPr>
            <a:ln w="19050">
              <a:solidFill>
                <a:srgbClr val="FF0000"/>
              </a:solidFill>
            </a:ln>
          </c:spPr>
          <c:marker>
            <c:symbol val="none"/>
          </c:marker>
          <c:cat>
            <c:strRef>
              <c:f>Sheet1!$A$2:$A$21</c:f>
              <c:strCache>
                <c:ptCount val="20"/>
                <c:pt idx="0">
                  <c:v>09:Q1</c:v>
                </c:pt>
                <c:pt idx="1">
                  <c:v>09:Q2</c:v>
                </c:pt>
                <c:pt idx="2">
                  <c:v>09:Q3</c:v>
                </c:pt>
                <c:pt idx="3">
                  <c:v>09:Q4</c:v>
                </c:pt>
                <c:pt idx="4">
                  <c:v>10:Q1</c:v>
                </c:pt>
                <c:pt idx="5">
                  <c:v>10:Q2</c:v>
                </c:pt>
                <c:pt idx="6">
                  <c:v>10:Q3</c:v>
                </c:pt>
                <c:pt idx="7">
                  <c:v>10:Q4</c:v>
                </c:pt>
                <c:pt idx="8">
                  <c:v>11:Q1</c:v>
                </c:pt>
                <c:pt idx="9">
                  <c:v>11:Q2</c:v>
                </c:pt>
                <c:pt idx="10">
                  <c:v>11:Q3</c:v>
                </c:pt>
                <c:pt idx="11">
                  <c:v>11:Q4</c:v>
                </c:pt>
                <c:pt idx="12">
                  <c:v>12:Q1</c:v>
                </c:pt>
                <c:pt idx="13">
                  <c:v>12:Q2</c:v>
                </c:pt>
                <c:pt idx="14">
                  <c:v>12:Q3</c:v>
                </c:pt>
                <c:pt idx="15">
                  <c:v>12:Q4</c:v>
                </c:pt>
                <c:pt idx="16">
                  <c:v>13:Q1</c:v>
                </c:pt>
                <c:pt idx="17">
                  <c:v>13:Q2</c:v>
                </c:pt>
                <c:pt idx="18">
                  <c:v>13:Q3</c:v>
                </c:pt>
                <c:pt idx="19">
                  <c:v>13:Q4</c:v>
                </c:pt>
              </c:strCache>
            </c:strRef>
          </c:cat>
          <c:val>
            <c:numRef>
              <c:f>Sheet1!$D$2:$D$21</c:f>
              <c:numCache>
                <c:formatCode>General</c:formatCode>
                <c:ptCount val="20"/>
                <c:pt idx="0">
                  <c:v>4</c:v>
                </c:pt>
                <c:pt idx="1">
                  <c:v>3</c:v>
                </c:pt>
                <c:pt idx="2">
                  <c:v>6</c:v>
                </c:pt>
                <c:pt idx="3">
                  <c:v>3</c:v>
                </c:pt>
                <c:pt idx="4">
                  <c:v>4</c:v>
                </c:pt>
                <c:pt idx="5">
                  <c:v>3</c:v>
                </c:pt>
                <c:pt idx="6">
                  <c:v>1</c:v>
                </c:pt>
                <c:pt idx="7">
                  <c:v>3</c:v>
                </c:pt>
                <c:pt idx="8">
                  <c:v>5</c:v>
                </c:pt>
                <c:pt idx="9">
                  <c:v>2</c:v>
                </c:pt>
                <c:pt idx="10">
                  <c:v>1</c:v>
                </c:pt>
                <c:pt idx="11">
                  <c:v>2</c:v>
                </c:pt>
                <c:pt idx="12">
                  <c:v>2</c:v>
                </c:pt>
                <c:pt idx="13">
                  <c:v>1</c:v>
                </c:pt>
                <c:pt idx="14">
                  <c:v>1</c:v>
                </c:pt>
                <c:pt idx="15">
                  <c:v>1</c:v>
                </c:pt>
                <c:pt idx="16">
                  <c:v>0</c:v>
                </c:pt>
                <c:pt idx="17">
                  <c:v>3</c:v>
                </c:pt>
                <c:pt idx="18">
                  <c:v>0</c:v>
                </c:pt>
              </c:numCache>
            </c:numRef>
          </c:val>
          <c:smooth val="0"/>
        </c:ser>
        <c:dLbls>
          <c:showLegendKey val="0"/>
          <c:showVal val="0"/>
          <c:showCatName val="0"/>
          <c:showSerName val="0"/>
          <c:showPercent val="0"/>
          <c:showBubbleSize val="0"/>
        </c:dLbls>
        <c:marker val="1"/>
        <c:smooth val="0"/>
        <c:axId val="33330688"/>
        <c:axId val="33332608"/>
      </c:lineChart>
      <c:catAx>
        <c:axId val="33330688"/>
        <c:scaling>
          <c:orientation val="minMax"/>
        </c:scaling>
        <c:delete val="0"/>
        <c:axPos val="b"/>
        <c:majorGridlines/>
        <c:minorGridlines>
          <c:spPr>
            <a:ln w="3175">
              <a:solidFill>
                <a:schemeClr val="tx1"/>
              </a:solidFill>
            </a:ln>
          </c:spPr>
        </c:minorGridlines>
        <c:title>
          <c:tx>
            <c:rich>
              <a:bodyPr/>
              <a:lstStyle/>
              <a:p>
                <a:pPr>
                  <a:defRPr sz="1800">
                    <a:latin typeface="+mj-lt"/>
                    <a:cs typeface="Arial" panose="020B0604020202020204" pitchFamily="34" charset="0"/>
                  </a:defRPr>
                </a:pPr>
                <a:r>
                  <a:rPr lang="en-US" sz="1800" dirty="0" err="1">
                    <a:latin typeface="+mj-lt"/>
                    <a:cs typeface="Arial" panose="020B0604020202020204" pitchFamily="34" charset="0"/>
                  </a:rPr>
                  <a:t>Year:Quarter</a:t>
                </a:r>
                <a:endParaRPr lang="en-US" sz="1800" dirty="0">
                  <a:latin typeface="+mj-lt"/>
                  <a:cs typeface="Arial" panose="020B0604020202020204" pitchFamily="34" charset="0"/>
                </a:endParaRPr>
              </a:p>
            </c:rich>
          </c:tx>
          <c:layout/>
          <c:overlay val="0"/>
        </c:title>
        <c:majorTickMark val="out"/>
        <c:minorTickMark val="none"/>
        <c:tickLblPos val="nextTo"/>
        <c:spPr>
          <a:ln w="19050" cmpd="sng">
            <a:solidFill>
              <a:schemeClr val="tx1"/>
            </a:solidFill>
            <a:tailEnd type="none"/>
          </a:ln>
        </c:spPr>
        <c:txPr>
          <a:bodyPr/>
          <a:lstStyle/>
          <a:p>
            <a:pPr>
              <a:defRPr sz="1100" b="1">
                <a:latin typeface="+mj-lt"/>
                <a:cs typeface="Arial" panose="020B0604020202020204" pitchFamily="34" charset="0"/>
              </a:defRPr>
            </a:pPr>
            <a:endParaRPr lang="en-US"/>
          </a:p>
        </c:txPr>
        <c:crossAx val="33332608"/>
        <c:crosses val="autoZero"/>
        <c:auto val="1"/>
        <c:lblAlgn val="ctr"/>
        <c:lblOffset val="100"/>
        <c:tickMarkSkip val="4"/>
        <c:noMultiLvlLbl val="0"/>
      </c:catAx>
      <c:valAx>
        <c:axId val="33332608"/>
        <c:scaling>
          <c:orientation val="minMax"/>
        </c:scaling>
        <c:delete val="0"/>
        <c:axPos val="l"/>
        <c:majorGridlines>
          <c:spPr>
            <a:ln>
              <a:solidFill>
                <a:schemeClr val="tx1">
                  <a:alpha val="10000"/>
                </a:schemeClr>
              </a:solidFill>
            </a:ln>
          </c:spPr>
        </c:majorGridlines>
        <c:title>
          <c:tx>
            <c:rich>
              <a:bodyPr rot="-5400000" vert="horz"/>
              <a:lstStyle/>
              <a:p>
                <a:pPr>
                  <a:defRPr sz="1800">
                    <a:latin typeface="+mj-lt"/>
                    <a:cs typeface="Arial" panose="020B0604020202020204" pitchFamily="34" charset="0"/>
                  </a:defRPr>
                </a:pPr>
                <a:r>
                  <a:rPr lang="en-US" sz="1800" dirty="0">
                    <a:latin typeface="+mj-lt"/>
                    <a:cs typeface="Arial" panose="020B0604020202020204" pitchFamily="34" charset="0"/>
                  </a:rPr>
                  <a:t>Number of Select Deliberate Events</a:t>
                </a:r>
              </a:p>
            </c:rich>
          </c:tx>
          <c:layout>
            <c:manualLayout>
              <c:xMode val="edge"/>
              <c:yMode val="edge"/>
              <c:x val="3.7594050743657041E-3"/>
              <c:y val="0.27061198600174979"/>
            </c:manualLayout>
          </c:layout>
          <c:overlay val="0"/>
        </c:title>
        <c:numFmt formatCode="General" sourceLinked="1"/>
        <c:majorTickMark val="out"/>
        <c:minorTickMark val="none"/>
        <c:tickLblPos val="nextTo"/>
        <c:spPr>
          <a:ln w="19050">
            <a:solidFill>
              <a:schemeClr val="tx1"/>
            </a:solidFill>
          </a:ln>
        </c:spPr>
        <c:txPr>
          <a:bodyPr/>
          <a:lstStyle/>
          <a:p>
            <a:pPr>
              <a:defRPr sz="1100" b="1">
                <a:latin typeface="+mj-lt"/>
                <a:cs typeface="Arial" panose="020B0604020202020204" pitchFamily="34" charset="0"/>
              </a:defRPr>
            </a:pPr>
            <a:endParaRPr lang="en-US"/>
          </a:p>
        </c:txPr>
        <c:crossAx val="33330688"/>
        <c:crosses val="autoZero"/>
        <c:crossBetween val="between"/>
        <c:majorUnit val="2"/>
        <c:minorUnit val="0.4"/>
      </c:valAx>
      <c:spPr>
        <a:ln>
          <a:solidFill>
            <a:schemeClr val="tx1"/>
          </a:solidFill>
        </a:ln>
      </c:spPr>
    </c:plotArea>
    <c:legend>
      <c:legendPos val="t"/>
      <c:layout/>
      <c:overlay val="0"/>
      <c:txPr>
        <a:bodyPr/>
        <a:lstStyle/>
        <a:p>
          <a:pPr>
            <a:defRPr sz="1600" b="1">
              <a:latin typeface="+mj-lt"/>
              <a:cs typeface="Arial" panose="020B0604020202020204" pitchFamily="34" charset="0"/>
            </a:defRPr>
          </a:pPr>
          <a:endParaRPr lang="en-US"/>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2"/>
    </mc:Choice>
    <mc:Fallback>
      <c:style val="22"/>
    </mc:Fallback>
  </mc:AlternateContent>
  <c:chart>
    <c:title>
      <c:tx>
        <c:rich>
          <a:bodyPr/>
          <a:lstStyle/>
          <a:p>
            <a:pPr>
              <a:defRPr sz="2000">
                <a:latin typeface="+mj-lt"/>
                <a:cs typeface="Arial" panose="020B0604020202020204" pitchFamily="34" charset="0"/>
              </a:defRPr>
            </a:pPr>
            <a:r>
              <a:rPr lang="en-US" sz="2000">
                <a:latin typeface="+mj-lt"/>
                <a:cs typeface="Arial" panose="020B0604020202020204" pitchFamily="34" charset="0"/>
              </a:rPr>
              <a:t>Community Tier by E, O, T</a:t>
            </a:r>
          </a:p>
        </c:rich>
      </c:tx>
      <c:layout/>
      <c:overlay val="0"/>
    </c:title>
    <c:autoTitleDeleted val="0"/>
    <c:plotArea>
      <c:layout>
        <c:manualLayout>
          <c:layoutTarget val="inner"/>
          <c:xMode val="edge"/>
          <c:yMode val="edge"/>
          <c:x val="6.6433070866141739E-2"/>
          <c:y val="0.145305045202683"/>
          <c:w val="0.91828915135608047"/>
          <c:h val="0.74749416739574215"/>
        </c:manualLayout>
      </c:layout>
      <c:lineChart>
        <c:grouping val="standard"/>
        <c:varyColors val="0"/>
        <c:ser>
          <c:idx val="0"/>
          <c:order val="0"/>
          <c:tx>
            <c:strRef>
              <c:f>Sheet1!$B$1</c:f>
              <c:strCache>
                <c:ptCount val="1"/>
                <c:pt idx="0">
                  <c:v>Education</c:v>
                </c:pt>
              </c:strCache>
            </c:strRef>
          </c:tx>
          <c:spPr>
            <a:ln w="19050">
              <a:solidFill>
                <a:srgbClr val="0000FF"/>
              </a:solidFill>
            </a:ln>
          </c:spPr>
          <c:marker>
            <c:symbol val="none"/>
          </c:marker>
          <c:cat>
            <c:strRef>
              <c:f>Sheet1!$A$2:$A$21</c:f>
              <c:strCache>
                <c:ptCount val="20"/>
                <c:pt idx="0">
                  <c:v>09:Q1</c:v>
                </c:pt>
                <c:pt idx="1">
                  <c:v>09:Q2</c:v>
                </c:pt>
                <c:pt idx="2">
                  <c:v>09:Q3</c:v>
                </c:pt>
                <c:pt idx="3">
                  <c:v>09:Q4</c:v>
                </c:pt>
                <c:pt idx="4">
                  <c:v>10:Q1</c:v>
                </c:pt>
                <c:pt idx="5">
                  <c:v>10:Q2</c:v>
                </c:pt>
                <c:pt idx="6">
                  <c:v>10:Q3</c:v>
                </c:pt>
                <c:pt idx="7">
                  <c:v>10:Q4</c:v>
                </c:pt>
                <c:pt idx="8">
                  <c:v>11:Q1</c:v>
                </c:pt>
                <c:pt idx="9">
                  <c:v>11:Q2</c:v>
                </c:pt>
                <c:pt idx="10">
                  <c:v>11:Q3</c:v>
                </c:pt>
                <c:pt idx="11">
                  <c:v>11:Q4</c:v>
                </c:pt>
                <c:pt idx="12">
                  <c:v>12:Q1</c:v>
                </c:pt>
                <c:pt idx="13">
                  <c:v>12:Q2</c:v>
                </c:pt>
                <c:pt idx="14">
                  <c:v>12:Q3</c:v>
                </c:pt>
                <c:pt idx="15">
                  <c:v>12:Q4</c:v>
                </c:pt>
                <c:pt idx="16">
                  <c:v>13:Q1</c:v>
                </c:pt>
                <c:pt idx="17">
                  <c:v>13:Q2</c:v>
                </c:pt>
                <c:pt idx="18">
                  <c:v>13:Q3</c:v>
                </c:pt>
                <c:pt idx="19">
                  <c:v>13:Q4</c:v>
                </c:pt>
              </c:strCache>
            </c:strRef>
          </c:cat>
          <c:val>
            <c:numRef>
              <c:f>Sheet1!$B$2:$B$21</c:f>
              <c:numCache>
                <c:formatCode>General</c:formatCode>
                <c:ptCount val="2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1</c:v>
                </c:pt>
                <c:pt idx="16">
                  <c:v>0</c:v>
                </c:pt>
                <c:pt idx="17">
                  <c:v>2</c:v>
                </c:pt>
                <c:pt idx="18">
                  <c:v>1</c:v>
                </c:pt>
              </c:numCache>
            </c:numRef>
          </c:val>
          <c:smooth val="0"/>
        </c:ser>
        <c:ser>
          <c:idx val="1"/>
          <c:order val="1"/>
          <c:tx>
            <c:strRef>
              <c:f>Sheet1!$C$1</c:f>
              <c:strCache>
                <c:ptCount val="1"/>
                <c:pt idx="0">
                  <c:v>Outreach</c:v>
                </c:pt>
              </c:strCache>
            </c:strRef>
          </c:tx>
          <c:spPr>
            <a:ln w="19050">
              <a:solidFill>
                <a:schemeClr val="accent6">
                  <a:lumMod val="75000"/>
                </a:schemeClr>
              </a:solidFill>
            </a:ln>
          </c:spPr>
          <c:marker>
            <c:symbol val="none"/>
          </c:marker>
          <c:cat>
            <c:strRef>
              <c:f>Sheet1!$A$2:$A$21</c:f>
              <c:strCache>
                <c:ptCount val="20"/>
                <c:pt idx="0">
                  <c:v>09:Q1</c:v>
                </c:pt>
                <c:pt idx="1">
                  <c:v>09:Q2</c:v>
                </c:pt>
                <c:pt idx="2">
                  <c:v>09:Q3</c:v>
                </c:pt>
                <c:pt idx="3">
                  <c:v>09:Q4</c:v>
                </c:pt>
                <c:pt idx="4">
                  <c:v>10:Q1</c:v>
                </c:pt>
                <c:pt idx="5">
                  <c:v>10:Q2</c:v>
                </c:pt>
                <c:pt idx="6">
                  <c:v>10:Q3</c:v>
                </c:pt>
                <c:pt idx="7">
                  <c:v>10:Q4</c:v>
                </c:pt>
                <c:pt idx="8">
                  <c:v>11:Q1</c:v>
                </c:pt>
                <c:pt idx="9">
                  <c:v>11:Q2</c:v>
                </c:pt>
                <c:pt idx="10">
                  <c:v>11:Q3</c:v>
                </c:pt>
                <c:pt idx="11">
                  <c:v>11:Q4</c:v>
                </c:pt>
                <c:pt idx="12">
                  <c:v>12:Q1</c:v>
                </c:pt>
                <c:pt idx="13">
                  <c:v>12:Q2</c:v>
                </c:pt>
                <c:pt idx="14">
                  <c:v>12:Q3</c:v>
                </c:pt>
                <c:pt idx="15">
                  <c:v>12:Q4</c:v>
                </c:pt>
                <c:pt idx="16">
                  <c:v>13:Q1</c:v>
                </c:pt>
                <c:pt idx="17">
                  <c:v>13:Q2</c:v>
                </c:pt>
                <c:pt idx="18">
                  <c:v>13:Q3</c:v>
                </c:pt>
                <c:pt idx="19">
                  <c:v>13:Q4</c:v>
                </c:pt>
              </c:strCache>
            </c:strRef>
          </c:cat>
          <c:val>
            <c:numRef>
              <c:f>Sheet1!$C$2:$C$21</c:f>
              <c:numCache>
                <c:formatCode>General</c:formatCode>
                <c:ptCount val="20"/>
                <c:pt idx="0">
                  <c:v>3</c:v>
                </c:pt>
                <c:pt idx="1">
                  <c:v>5</c:v>
                </c:pt>
                <c:pt idx="2">
                  <c:v>3</c:v>
                </c:pt>
                <c:pt idx="3">
                  <c:v>14</c:v>
                </c:pt>
                <c:pt idx="4">
                  <c:v>0</c:v>
                </c:pt>
                <c:pt idx="5">
                  <c:v>3</c:v>
                </c:pt>
                <c:pt idx="6">
                  <c:v>2</c:v>
                </c:pt>
                <c:pt idx="7">
                  <c:v>5</c:v>
                </c:pt>
                <c:pt idx="8">
                  <c:v>17</c:v>
                </c:pt>
                <c:pt idx="9">
                  <c:v>17</c:v>
                </c:pt>
                <c:pt idx="10">
                  <c:v>13</c:v>
                </c:pt>
                <c:pt idx="11">
                  <c:v>6</c:v>
                </c:pt>
                <c:pt idx="12">
                  <c:v>4</c:v>
                </c:pt>
                <c:pt idx="13">
                  <c:v>5</c:v>
                </c:pt>
                <c:pt idx="14">
                  <c:v>3</c:v>
                </c:pt>
                <c:pt idx="15">
                  <c:v>0</c:v>
                </c:pt>
                <c:pt idx="16">
                  <c:v>1</c:v>
                </c:pt>
                <c:pt idx="17">
                  <c:v>7</c:v>
                </c:pt>
                <c:pt idx="18">
                  <c:v>5</c:v>
                </c:pt>
              </c:numCache>
            </c:numRef>
          </c:val>
          <c:smooth val="0"/>
        </c:ser>
        <c:ser>
          <c:idx val="2"/>
          <c:order val="2"/>
          <c:tx>
            <c:strRef>
              <c:f>Sheet1!$D$1</c:f>
              <c:strCache>
                <c:ptCount val="1"/>
                <c:pt idx="0">
                  <c:v>Training</c:v>
                </c:pt>
              </c:strCache>
            </c:strRef>
          </c:tx>
          <c:spPr>
            <a:ln w="19050">
              <a:solidFill>
                <a:srgbClr val="00B050"/>
              </a:solidFill>
            </a:ln>
          </c:spPr>
          <c:marker>
            <c:symbol val="none"/>
          </c:marker>
          <c:cat>
            <c:strRef>
              <c:f>Sheet1!$A$2:$A$21</c:f>
              <c:strCache>
                <c:ptCount val="20"/>
                <c:pt idx="0">
                  <c:v>09:Q1</c:v>
                </c:pt>
                <c:pt idx="1">
                  <c:v>09:Q2</c:v>
                </c:pt>
                <c:pt idx="2">
                  <c:v>09:Q3</c:v>
                </c:pt>
                <c:pt idx="3">
                  <c:v>09:Q4</c:v>
                </c:pt>
                <c:pt idx="4">
                  <c:v>10:Q1</c:v>
                </c:pt>
                <c:pt idx="5">
                  <c:v>10:Q2</c:v>
                </c:pt>
                <c:pt idx="6">
                  <c:v>10:Q3</c:v>
                </c:pt>
                <c:pt idx="7">
                  <c:v>10:Q4</c:v>
                </c:pt>
                <c:pt idx="8">
                  <c:v>11:Q1</c:v>
                </c:pt>
                <c:pt idx="9">
                  <c:v>11:Q2</c:v>
                </c:pt>
                <c:pt idx="10">
                  <c:v>11:Q3</c:v>
                </c:pt>
                <c:pt idx="11">
                  <c:v>11:Q4</c:v>
                </c:pt>
                <c:pt idx="12">
                  <c:v>12:Q1</c:v>
                </c:pt>
                <c:pt idx="13">
                  <c:v>12:Q2</c:v>
                </c:pt>
                <c:pt idx="14">
                  <c:v>12:Q3</c:v>
                </c:pt>
                <c:pt idx="15">
                  <c:v>12:Q4</c:v>
                </c:pt>
                <c:pt idx="16">
                  <c:v>13:Q1</c:v>
                </c:pt>
                <c:pt idx="17">
                  <c:v>13:Q2</c:v>
                </c:pt>
                <c:pt idx="18">
                  <c:v>13:Q3</c:v>
                </c:pt>
                <c:pt idx="19">
                  <c:v>13:Q4</c:v>
                </c:pt>
              </c:strCache>
            </c:strRef>
          </c:cat>
          <c:val>
            <c:numRef>
              <c:f>Sheet1!$D$2:$D$21</c:f>
              <c:numCache>
                <c:formatCode>General</c:formatCode>
                <c:ptCount val="20"/>
                <c:pt idx="0">
                  <c:v>0</c:v>
                </c:pt>
                <c:pt idx="1">
                  <c:v>1</c:v>
                </c:pt>
                <c:pt idx="2">
                  <c:v>1</c:v>
                </c:pt>
                <c:pt idx="3">
                  <c:v>0</c:v>
                </c:pt>
                <c:pt idx="4">
                  <c:v>0</c:v>
                </c:pt>
                <c:pt idx="5">
                  <c:v>1</c:v>
                </c:pt>
                <c:pt idx="6">
                  <c:v>1</c:v>
                </c:pt>
                <c:pt idx="7">
                  <c:v>0</c:v>
                </c:pt>
                <c:pt idx="8">
                  <c:v>4</c:v>
                </c:pt>
                <c:pt idx="9">
                  <c:v>6</c:v>
                </c:pt>
                <c:pt idx="10">
                  <c:v>3</c:v>
                </c:pt>
                <c:pt idx="11">
                  <c:v>5</c:v>
                </c:pt>
                <c:pt idx="12">
                  <c:v>8</c:v>
                </c:pt>
                <c:pt idx="13">
                  <c:v>10</c:v>
                </c:pt>
                <c:pt idx="14">
                  <c:v>10</c:v>
                </c:pt>
                <c:pt idx="15">
                  <c:v>0</c:v>
                </c:pt>
                <c:pt idx="16">
                  <c:v>1</c:v>
                </c:pt>
                <c:pt idx="17">
                  <c:v>3</c:v>
                </c:pt>
                <c:pt idx="18">
                  <c:v>2</c:v>
                </c:pt>
              </c:numCache>
            </c:numRef>
          </c:val>
          <c:smooth val="0"/>
        </c:ser>
        <c:dLbls>
          <c:showLegendKey val="0"/>
          <c:showVal val="0"/>
          <c:showCatName val="0"/>
          <c:showSerName val="0"/>
          <c:showPercent val="0"/>
          <c:showBubbleSize val="0"/>
        </c:dLbls>
        <c:marker val="1"/>
        <c:smooth val="0"/>
        <c:axId val="33411072"/>
        <c:axId val="33412992"/>
      </c:lineChart>
      <c:catAx>
        <c:axId val="33411072"/>
        <c:scaling>
          <c:orientation val="minMax"/>
        </c:scaling>
        <c:delete val="0"/>
        <c:axPos val="b"/>
        <c:majorGridlines/>
        <c:title>
          <c:tx>
            <c:rich>
              <a:bodyPr/>
              <a:lstStyle/>
              <a:p>
                <a:pPr>
                  <a:defRPr sz="1800">
                    <a:latin typeface="+mj-lt"/>
                    <a:cs typeface="Arial" panose="020B0604020202020204" pitchFamily="34" charset="0"/>
                  </a:defRPr>
                </a:pPr>
                <a:r>
                  <a:rPr lang="en-US" sz="1800">
                    <a:latin typeface="+mj-lt"/>
                    <a:cs typeface="Arial" panose="020B0604020202020204" pitchFamily="34" charset="0"/>
                  </a:rPr>
                  <a:t>Year:Quarter</a:t>
                </a:r>
              </a:p>
            </c:rich>
          </c:tx>
          <c:layout/>
          <c:overlay val="0"/>
        </c:title>
        <c:majorTickMark val="out"/>
        <c:minorTickMark val="none"/>
        <c:tickLblPos val="nextTo"/>
        <c:spPr>
          <a:ln w="19050"/>
        </c:spPr>
        <c:txPr>
          <a:bodyPr/>
          <a:lstStyle/>
          <a:p>
            <a:pPr>
              <a:defRPr sz="1100" b="1">
                <a:latin typeface="+mj-lt"/>
                <a:cs typeface="Arial" panose="020B0604020202020204" pitchFamily="34" charset="0"/>
              </a:defRPr>
            </a:pPr>
            <a:endParaRPr lang="en-US"/>
          </a:p>
        </c:txPr>
        <c:crossAx val="33412992"/>
        <c:crosses val="autoZero"/>
        <c:auto val="1"/>
        <c:lblAlgn val="ctr"/>
        <c:lblOffset val="100"/>
        <c:tickLblSkip val="1"/>
        <c:tickMarkSkip val="4"/>
        <c:noMultiLvlLbl val="0"/>
      </c:catAx>
      <c:valAx>
        <c:axId val="33412992"/>
        <c:scaling>
          <c:orientation val="minMax"/>
        </c:scaling>
        <c:delete val="0"/>
        <c:axPos val="l"/>
        <c:majorGridlines>
          <c:spPr>
            <a:ln>
              <a:solidFill>
                <a:schemeClr val="tx1">
                  <a:alpha val="10000"/>
                </a:schemeClr>
              </a:solidFill>
            </a:ln>
          </c:spPr>
        </c:majorGridlines>
        <c:title>
          <c:tx>
            <c:rich>
              <a:bodyPr rot="-5400000" vert="horz"/>
              <a:lstStyle/>
              <a:p>
                <a:pPr>
                  <a:defRPr sz="1800">
                    <a:latin typeface="+mj-lt"/>
                    <a:cs typeface="Arial" panose="020B0604020202020204" pitchFamily="34" charset="0"/>
                  </a:defRPr>
                </a:pPr>
                <a:r>
                  <a:rPr lang="en-US" sz="1800" dirty="0">
                    <a:latin typeface="+mj-lt"/>
                    <a:cs typeface="Arial" panose="020B0604020202020204" pitchFamily="34" charset="0"/>
                  </a:rPr>
                  <a:t>Number</a:t>
                </a:r>
                <a:r>
                  <a:rPr lang="en-US" sz="1800" baseline="0" dirty="0">
                    <a:latin typeface="+mj-lt"/>
                    <a:cs typeface="Arial" panose="020B0604020202020204" pitchFamily="34" charset="0"/>
                  </a:rPr>
                  <a:t> of Select Deliberate Events</a:t>
                </a:r>
                <a:endParaRPr lang="en-US" sz="1800" dirty="0">
                  <a:latin typeface="+mj-lt"/>
                  <a:cs typeface="Arial" panose="020B0604020202020204" pitchFamily="34" charset="0"/>
                </a:endParaRPr>
              </a:p>
            </c:rich>
          </c:tx>
          <c:layout>
            <c:manualLayout>
              <c:xMode val="edge"/>
              <c:yMode val="edge"/>
              <c:x val="2.7777777777777779E-3"/>
              <c:y val="0.26890390784485274"/>
            </c:manualLayout>
          </c:layout>
          <c:overlay val="0"/>
        </c:title>
        <c:numFmt formatCode="General" sourceLinked="1"/>
        <c:majorTickMark val="out"/>
        <c:minorTickMark val="none"/>
        <c:tickLblPos val="nextTo"/>
        <c:spPr>
          <a:ln w="19050"/>
        </c:spPr>
        <c:txPr>
          <a:bodyPr/>
          <a:lstStyle/>
          <a:p>
            <a:pPr>
              <a:defRPr sz="1100" b="1">
                <a:latin typeface="+mj-lt"/>
                <a:cs typeface="Arial" panose="020B0604020202020204" pitchFamily="34" charset="0"/>
              </a:defRPr>
            </a:pPr>
            <a:endParaRPr lang="en-US"/>
          </a:p>
        </c:txPr>
        <c:crossAx val="33411072"/>
        <c:crosses val="autoZero"/>
        <c:crossBetween val="between"/>
      </c:valAx>
      <c:spPr>
        <a:ln w="9525">
          <a:solidFill>
            <a:schemeClr val="tx1"/>
          </a:solidFill>
        </a:ln>
      </c:spPr>
    </c:plotArea>
    <c:legend>
      <c:legendPos val="t"/>
      <c:layout/>
      <c:overlay val="0"/>
      <c:txPr>
        <a:bodyPr/>
        <a:lstStyle/>
        <a:p>
          <a:pPr>
            <a:defRPr sz="1600" b="1">
              <a:latin typeface="+mj-lt"/>
              <a:cs typeface="Arial" panose="020B0604020202020204" pitchFamily="34" charset="0"/>
            </a:defRPr>
          </a:pPr>
          <a:endParaRPr lang="en-US"/>
        </a:p>
      </c:txPr>
    </c:legend>
    <c:plotVisOnly val="1"/>
    <c:dispBlanksAs val="gap"/>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47E0D9-51D9-4CF5-9E65-CE21D3C5C427}" type="doc">
      <dgm:prSet loTypeId="urn:microsoft.com/office/officeart/2005/8/layout/gear1" loCatId="process" qsTypeId="urn:microsoft.com/office/officeart/2005/8/quickstyle/3d2" qsCatId="3D" csTypeId="urn:microsoft.com/office/officeart/2005/8/colors/accent0_3" csCatId="mainScheme" phldr="1"/>
      <dgm:spPr/>
    </dgm:pt>
    <dgm:pt modelId="{A92162CC-C72F-419A-85BB-AE060B18CE98}">
      <dgm:prSet phldrT="[Text]"/>
      <dgm:spPr>
        <a:solidFill>
          <a:schemeClr val="accent6">
            <a:lumMod val="75000"/>
          </a:schemeClr>
        </a:solidFill>
      </dgm:spPr>
      <dgm:t>
        <a:bodyPr/>
        <a:lstStyle/>
        <a:p>
          <a:r>
            <a:rPr lang="en-US" b="1" dirty="0" smtClean="0">
              <a:latin typeface="Palatino Linotype" panose="02040502050505030304" pitchFamily="18" charset="0"/>
            </a:rPr>
            <a:t>3. Impact</a:t>
          </a:r>
          <a:endParaRPr lang="en-US" b="1" dirty="0">
            <a:latin typeface="Palatino Linotype" panose="02040502050505030304" pitchFamily="18" charset="0"/>
          </a:endParaRPr>
        </a:p>
      </dgm:t>
    </dgm:pt>
    <dgm:pt modelId="{057466A4-FB0A-4591-A845-B3785222F680}" type="parTrans" cxnId="{DE8A1691-3FE0-46A6-A479-0AF707BE5B9D}">
      <dgm:prSet/>
      <dgm:spPr/>
      <dgm:t>
        <a:bodyPr/>
        <a:lstStyle/>
        <a:p>
          <a:endParaRPr lang="en-US"/>
        </a:p>
      </dgm:t>
    </dgm:pt>
    <dgm:pt modelId="{BC06EBCF-B92B-44CF-9593-0D82233C5E7A}" type="sibTrans" cxnId="{DE8A1691-3FE0-46A6-A479-0AF707BE5B9D}">
      <dgm:prSet/>
      <dgm:spPr/>
      <dgm:t>
        <a:bodyPr/>
        <a:lstStyle/>
        <a:p>
          <a:endParaRPr lang="en-US"/>
        </a:p>
      </dgm:t>
    </dgm:pt>
    <dgm:pt modelId="{A4A006F6-CDFC-4AD1-9E71-EC559E6C4126}">
      <dgm:prSet phldrT="[Text]"/>
      <dgm:spPr>
        <a:solidFill>
          <a:schemeClr val="accent3">
            <a:lumMod val="75000"/>
          </a:schemeClr>
        </a:solidFill>
      </dgm:spPr>
      <dgm:t>
        <a:bodyPr/>
        <a:lstStyle/>
        <a:p>
          <a:r>
            <a:rPr lang="en-US" b="1" dirty="0" smtClean="0">
              <a:latin typeface="Palatino Linotype" panose="02040502050505030304" pitchFamily="18" charset="0"/>
            </a:rPr>
            <a:t>2. Benefit</a:t>
          </a:r>
          <a:endParaRPr lang="en-US" b="1" dirty="0">
            <a:latin typeface="Palatino Linotype" panose="02040502050505030304" pitchFamily="18" charset="0"/>
          </a:endParaRPr>
        </a:p>
      </dgm:t>
    </dgm:pt>
    <dgm:pt modelId="{10CA9F41-2972-448D-8D83-6786F88DE23D}" type="parTrans" cxnId="{2B211BB5-FF52-4A42-9E68-9C6CCDC4113E}">
      <dgm:prSet/>
      <dgm:spPr/>
      <dgm:t>
        <a:bodyPr/>
        <a:lstStyle/>
        <a:p>
          <a:endParaRPr lang="en-US"/>
        </a:p>
      </dgm:t>
    </dgm:pt>
    <dgm:pt modelId="{51A05B16-8541-44BF-8060-4AC83A7C3CF4}" type="sibTrans" cxnId="{2B211BB5-FF52-4A42-9E68-9C6CCDC4113E}">
      <dgm:prSet/>
      <dgm:spPr/>
      <dgm:t>
        <a:bodyPr/>
        <a:lstStyle/>
        <a:p>
          <a:endParaRPr lang="en-US"/>
        </a:p>
      </dgm:t>
    </dgm:pt>
    <dgm:pt modelId="{9208BF19-24FE-4F08-977B-5FE0807B5111}">
      <dgm:prSet phldrT="[Text]" custT="1"/>
      <dgm:spPr>
        <a:solidFill>
          <a:schemeClr val="accent3">
            <a:lumMod val="50000"/>
          </a:schemeClr>
        </a:solidFill>
      </dgm:spPr>
      <dgm:t>
        <a:bodyPr/>
        <a:lstStyle/>
        <a:p>
          <a:r>
            <a:rPr lang="en-US" sz="1400" b="1" dirty="0" smtClean="0">
              <a:latin typeface="Palatino Linotype" panose="02040502050505030304" pitchFamily="18" charset="0"/>
            </a:rPr>
            <a:t>1. Enablement</a:t>
          </a:r>
          <a:endParaRPr lang="en-US" sz="1400" b="1" dirty="0">
            <a:latin typeface="Palatino Linotype" panose="02040502050505030304" pitchFamily="18" charset="0"/>
          </a:endParaRPr>
        </a:p>
      </dgm:t>
    </dgm:pt>
    <dgm:pt modelId="{346DD066-56CB-436B-92A1-24C1A1AC9B78}" type="parTrans" cxnId="{2CB28C05-343A-4C3E-9347-3BF9CBABF829}">
      <dgm:prSet/>
      <dgm:spPr/>
      <dgm:t>
        <a:bodyPr/>
        <a:lstStyle/>
        <a:p>
          <a:endParaRPr lang="en-US"/>
        </a:p>
      </dgm:t>
    </dgm:pt>
    <dgm:pt modelId="{4C42528A-3D98-41E4-B33B-4CC742BCD7C7}" type="sibTrans" cxnId="{2CB28C05-343A-4C3E-9347-3BF9CBABF829}">
      <dgm:prSet/>
      <dgm:spPr/>
      <dgm:t>
        <a:bodyPr/>
        <a:lstStyle/>
        <a:p>
          <a:endParaRPr lang="en-US"/>
        </a:p>
      </dgm:t>
    </dgm:pt>
    <dgm:pt modelId="{39F5D09D-5DC6-4FDD-8947-EEAC6E9976AE}" type="pres">
      <dgm:prSet presAssocID="{A347E0D9-51D9-4CF5-9E65-CE21D3C5C427}" presName="composite" presStyleCnt="0">
        <dgm:presLayoutVars>
          <dgm:chMax val="3"/>
          <dgm:animLvl val="lvl"/>
          <dgm:resizeHandles val="exact"/>
        </dgm:presLayoutVars>
      </dgm:prSet>
      <dgm:spPr/>
    </dgm:pt>
    <dgm:pt modelId="{48C9D91E-FBD7-4660-BF1A-BA5B5284531F}" type="pres">
      <dgm:prSet presAssocID="{A92162CC-C72F-419A-85BB-AE060B18CE98}" presName="gear1" presStyleLbl="node1" presStyleIdx="0" presStyleCnt="3">
        <dgm:presLayoutVars>
          <dgm:chMax val="1"/>
          <dgm:bulletEnabled val="1"/>
        </dgm:presLayoutVars>
      </dgm:prSet>
      <dgm:spPr/>
      <dgm:t>
        <a:bodyPr/>
        <a:lstStyle/>
        <a:p>
          <a:endParaRPr lang="en-US"/>
        </a:p>
      </dgm:t>
    </dgm:pt>
    <dgm:pt modelId="{C80CB616-802C-4D79-AED3-429E587A3919}" type="pres">
      <dgm:prSet presAssocID="{A92162CC-C72F-419A-85BB-AE060B18CE98}" presName="gear1srcNode" presStyleLbl="node1" presStyleIdx="0" presStyleCnt="3"/>
      <dgm:spPr/>
      <dgm:t>
        <a:bodyPr/>
        <a:lstStyle/>
        <a:p>
          <a:endParaRPr lang="en-US"/>
        </a:p>
      </dgm:t>
    </dgm:pt>
    <dgm:pt modelId="{4841D0D1-7D5E-4C45-8C30-692883F111B6}" type="pres">
      <dgm:prSet presAssocID="{A92162CC-C72F-419A-85BB-AE060B18CE98}" presName="gear1dstNode" presStyleLbl="node1" presStyleIdx="0" presStyleCnt="3"/>
      <dgm:spPr/>
      <dgm:t>
        <a:bodyPr/>
        <a:lstStyle/>
        <a:p>
          <a:endParaRPr lang="en-US"/>
        </a:p>
      </dgm:t>
    </dgm:pt>
    <dgm:pt modelId="{B2A9A1C5-B510-4DED-AC76-6020DC1E0A0C}" type="pres">
      <dgm:prSet presAssocID="{A4A006F6-CDFC-4AD1-9E71-EC559E6C4126}" presName="gear2" presStyleLbl="node1" presStyleIdx="1" presStyleCnt="3">
        <dgm:presLayoutVars>
          <dgm:chMax val="1"/>
          <dgm:bulletEnabled val="1"/>
        </dgm:presLayoutVars>
      </dgm:prSet>
      <dgm:spPr/>
      <dgm:t>
        <a:bodyPr/>
        <a:lstStyle/>
        <a:p>
          <a:endParaRPr lang="en-US"/>
        </a:p>
      </dgm:t>
    </dgm:pt>
    <dgm:pt modelId="{5AA2F92D-C952-4E30-90C0-95790A75E4F6}" type="pres">
      <dgm:prSet presAssocID="{A4A006F6-CDFC-4AD1-9E71-EC559E6C4126}" presName="gear2srcNode" presStyleLbl="node1" presStyleIdx="1" presStyleCnt="3"/>
      <dgm:spPr/>
      <dgm:t>
        <a:bodyPr/>
        <a:lstStyle/>
        <a:p>
          <a:endParaRPr lang="en-US"/>
        </a:p>
      </dgm:t>
    </dgm:pt>
    <dgm:pt modelId="{804C5DE3-D308-4A58-8CB1-0681CACEF278}" type="pres">
      <dgm:prSet presAssocID="{A4A006F6-CDFC-4AD1-9E71-EC559E6C4126}" presName="gear2dstNode" presStyleLbl="node1" presStyleIdx="1" presStyleCnt="3"/>
      <dgm:spPr/>
      <dgm:t>
        <a:bodyPr/>
        <a:lstStyle/>
        <a:p>
          <a:endParaRPr lang="en-US"/>
        </a:p>
      </dgm:t>
    </dgm:pt>
    <dgm:pt modelId="{5959D1F3-42F8-4391-A163-3D8CD717C234}" type="pres">
      <dgm:prSet presAssocID="{9208BF19-24FE-4F08-977B-5FE0807B5111}" presName="gear3" presStyleLbl="node1" presStyleIdx="2" presStyleCnt="3"/>
      <dgm:spPr/>
      <dgm:t>
        <a:bodyPr/>
        <a:lstStyle/>
        <a:p>
          <a:endParaRPr lang="en-US"/>
        </a:p>
      </dgm:t>
    </dgm:pt>
    <dgm:pt modelId="{27B6C2AB-C834-4768-B491-08965B80289A}" type="pres">
      <dgm:prSet presAssocID="{9208BF19-24FE-4F08-977B-5FE0807B5111}" presName="gear3tx" presStyleLbl="node1" presStyleIdx="2" presStyleCnt="3">
        <dgm:presLayoutVars>
          <dgm:chMax val="1"/>
          <dgm:bulletEnabled val="1"/>
        </dgm:presLayoutVars>
      </dgm:prSet>
      <dgm:spPr/>
      <dgm:t>
        <a:bodyPr/>
        <a:lstStyle/>
        <a:p>
          <a:endParaRPr lang="en-US"/>
        </a:p>
      </dgm:t>
    </dgm:pt>
    <dgm:pt modelId="{F48E059C-31BF-4923-8C0B-EFE2B16AEF9B}" type="pres">
      <dgm:prSet presAssocID="{9208BF19-24FE-4F08-977B-5FE0807B5111}" presName="gear3srcNode" presStyleLbl="node1" presStyleIdx="2" presStyleCnt="3"/>
      <dgm:spPr/>
      <dgm:t>
        <a:bodyPr/>
        <a:lstStyle/>
        <a:p>
          <a:endParaRPr lang="en-US"/>
        </a:p>
      </dgm:t>
    </dgm:pt>
    <dgm:pt modelId="{0566E3CF-FA24-44D6-AE3F-D685FE1EB2D5}" type="pres">
      <dgm:prSet presAssocID="{9208BF19-24FE-4F08-977B-5FE0807B5111}" presName="gear3dstNode" presStyleLbl="node1" presStyleIdx="2" presStyleCnt="3"/>
      <dgm:spPr/>
      <dgm:t>
        <a:bodyPr/>
        <a:lstStyle/>
        <a:p>
          <a:endParaRPr lang="en-US"/>
        </a:p>
      </dgm:t>
    </dgm:pt>
    <dgm:pt modelId="{FFB9C0CB-B681-4714-93A5-B09EE33CDCCD}" type="pres">
      <dgm:prSet presAssocID="{BC06EBCF-B92B-44CF-9593-0D82233C5E7A}" presName="connector1" presStyleLbl="sibTrans2D1" presStyleIdx="0" presStyleCnt="3"/>
      <dgm:spPr/>
      <dgm:t>
        <a:bodyPr/>
        <a:lstStyle/>
        <a:p>
          <a:endParaRPr lang="en-US"/>
        </a:p>
      </dgm:t>
    </dgm:pt>
    <dgm:pt modelId="{D23ABAEB-8F0C-4118-9843-1952353B5BFE}" type="pres">
      <dgm:prSet presAssocID="{51A05B16-8541-44BF-8060-4AC83A7C3CF4}" presName="connector2" presStyleLbl="sibTrans2D1" presStyleIdx="1" presStyleCnt="3"/>
      <dgm:spPr/>
      <dgm:t>
        <a:bodyPr/>
        <a:lstStyle/>
        <a:p>
          <a:endParaRPr lang="en-US"/>
        </a:p>
      </dgm:t>
    </dgm:pt>
    <dgm:pt modelId="{700E465D-4C07-4C78-BAB2-5BC849D7E66F}" type="pres">
      <dgm:prSet presAssocID="{4C42528A-3D98-41E4-B33B-4CC742BCD7C7}" presName="connector3" presStyleLbl="sibTrans2D1" presStyleIdx="2" presStyleCnt="3"/>
      <dgm:spPr/>
      <dgm:t>
        <a:bodyPr/>
        <a:lstStyle/>
        <a:p>
          <a:endParaRPr lang="en-US"/>
        </a:p>
      </dgm:t>
    </dgm:pt>
  </dgm:ptLst>
  <dgm:cxnLst>
    <dgm:cxn modelId="{2B211BB5-FF52-4A42-9E68-9C6CCDC4113E}" srcId="{A347E0D9-51D9-4CF5-9E65-CE21D3C5C427}" destId="{A4A006F6-CDFC-4AD1-9E71-EC559E6C4126}" srcOrd="1" destOrd="0" parTransId="{10CA9F41-2972-448D-8D83-6786F88DE23D}" sibTransId="{51A05B16-8541-44BF-8060-4AC83A7C3CF4}"/>
    <dgm:cxn modelId="{2F3E8B71-E716-4CC6-AD1C-196FF756D6A4}" type="presOf" srcId="{51A05B16-8541-44BF-8060-4AC83A7C3CF4}" destId="{D23ABAEB-8F0C-4118-9843-1952353B5BFE}" srcOrd="0" destOrd="0" presId="urn:microsoft.com/office/officeart/2005/8/layout/gear1"/>
    <dgm:cxn modelId="{5123050B-5A06-4596-823A-8453E2B73011}" type="presOf" srcId="{A92162CC-C72F-419A-85BB-AE060B18CE98}" destId="{C80CB616-802C-4D79-AED3-429E587A3919}" srcOrd="1" destOrd="0" presId="urn:microsoft.com/office/officeart/2005/8/layout/gear1"/>
    <dgm:cxn modelId="{9449C990-F5A3-4762-8232-AF483A5087B7}" type="presOf" srcId="{4C42528A-3D98-41E4-B33B-4CC742BCD7C7}" destId="{700E465D-4C07-4C78-BAB2-5BC849D7E66F}" srcOrd="0" destOrd="0" presId="urn:microsoft.com/office/officeart/2005/8/layout/gear1"/>
    <dgm:cxn modelId="{B1064351-A666-440B-A108-DED949CB6FE1}" type="presOf" srcId="{A4A006F6-CDFC-4AD1-9E71-EC559E6C4126}" destId="{804C5DE3-D308-4A58-8CB1-0681CACEF278}" srcOrd="2" destOrd="0" presId="urn:microsoft.com/office/officeart/2005/8/layout/gear1"/>
    <dgm:cxn modelId="{005B9FE6-FA17-4D99-8A27-6BEFC40EDF0A}" type="presOf" srcId="{9208BF19-24FE-4F08-977B-5FE0807B5111}" destId="{5959D1F3-42F8-4391-A163-3D8CD717C234}" srcOrd="0" destOrd="0" presId="urn:microsoft.com/office/officeart/2005/8/layout/gear1"/>
    <dgm:cxn modelId="{63883448-BE86-43E4-90BD-6F1305741055}" type="presOf" srcId="{9208BF19-24FE-4F08-977B-5FE0807B5111}" destId="{27B6C2AB-C834-4768-B491-08965B80289A}" srcOrd="1" destOrd="0" presId="urn:microsoft.com/office/officeart/2005/8/layout/gear1"/>
    <dgm:cxn modelId="{966D4413-2802-4B53-9D1F-C6BAB5889F22}" type="presOf" srcId="{A92162CC-C72F-419A-85BB-AE060B18CE98}" destId="{48C9D91E-FBD7-4660-BF1A-BA5B5284531F}" srcOrd="0" destOrd="0" presId="urn:microsoft.com/office/officeart/2005/8/layout/gear1"/>
    <dgm:cxn modelId="{8BF2407F-A9B2-4DD8-94CD-17DB61176B36}" type="presOf" srcId="{A4A006F6-CDFC-4AD1-9E71-EC559E6C4126}" destId="{B2A9A1C5-B510-4DED-AC76-6020DC1E0A0C}" srcOrd="0" destOrd="0" presId="urn:microsoft.com/office/officeart/2005/8/layout/gear1"/>
    <dgm:cxn modelId="{C2432B6D-C6BA-4AC2-98DE-18C777958847}" type="presOf" srcId="{9208BF19-24FE-4F08-977B-5FE0807B5111}" destId="{F48E059C-31BF-4923-8C0B-EFE2B16AEF9B}" srcOrd="2" destOrd="0" presId="urn:microsoft.com/office/officeart/2005/8/layout/gear1"/>
    <dgm:cxn modelId="{1E57B8CB-CE33-41A2-A5E2-7DA53AC1ADBD}" type="presOf" srcId="{A4A006F6-CDFC-4AD1-9E71-EC559E6C4126}" destId="{5AA2F92D-C952-4E30-90C0-95790A75E4F6}" srcOrd="1" destOrd="0" presId="urn:microsoft.com/office/officeart/2005/8/layout/gear1"/>
    <dgm:cxn modelId="{9B23C744-1E10-47A4-B34C-9C244EC8869C}" type="presOf" srcId="{BC06EBCF-B92B-44CF-9593-0D82233C5E7A}" destId="{FFB9C0CB-B681-4714-93A5-B09EE33CDCCD}" srcOrd="0" destOrd="0" presId="urn:microsoft.com/office/officeart/2005/8/layout/gear1"/>
    <dgm:cxn modelId="{E34E0F12-03C7-4E1F-AD98-9257F32D7428}" type="presOf" srcId="{A92162CC-C72F-419A-85BB-AE060B18CE98}" destId="{4841D0D1-7D5E-4C45-8C30-692883F111B6}" srcOrd="2" destOrd="0" presId="urn:microsoft.com/office/officeart/2005/8/layout/gear1"/>
    <dgm:cxn modelId="{4891AEA4-E565-42DE-B17F-143370F663DE}" type="presOf" srcId="{A347E0D9-51D9-4CF5-9E65-CE21D3C5C427}" destId="{39F5D09D-5DC6-4FDD-8947-EEAC6E9976AE}" srcOrd="0" destOrd="0" presId="urn:microsoft.com/office/officeart/2005/8/layout/gear1"/>
    <dgm:cxn modelId="{DE8A1691-3FE0-46A6-A479-0AF707BE5B9D}" srcId="{A347E0D9-51D9-4CF5-9E65-CE21D3C5C427}" destId="{A92162CC-C72F-419A-85BB-AE060B18CE98}" srcOrd="0" destOrd="0" parTransId="{057466A4-FB0A-4591-A845-B3785222F680}" sibTransId="{BC06EBCF-B92B-44CF-9593-0D82233C5E7A}"/>
    <dgm:cxn modelId="{5772C197-1568-4A56-A891-B27EB634C132}" type="presOf" srcId="{9208BF19-24FE-4F08-977B-5FE0807B5111}" destId="{0566E3CF-FA24-44D6-AE3F-D685FE1EB2D5}" srcOrd="3" destOrd="0" presId="urn:microsoft.com/office/officeart/2005/8/layout/gear1"/>
    <dgm:cxn modelId="{2CB28C05-343A-4C3E-9347-3BF9CBABF829}" srcId="{A347E0D9-51D9-4CF5-9E65-CE21D3C5C427}" destId="{9208BF19-24FE-4F08-977B-5FE0807B5111}" srcOrd="2" destOrd="0" parTransId="{346DD066-56CB-436B-92A1-24C1A1AC9B78}" sibTransId="{4C42528A-3D98-41E4-B33B-4CC742BCD7C7}"/>
    <dgm:cxn modelId="{39F48999-4911-436E-886A-8B218795DB01}" type="presParOf" srcId="{39F5D09D-5DC6-4FDD-8947-EEAC6E9976AE}" destId="{48C9D91E-FBD7-4660-BF1A-BA5B5284531F}" srcOrd="0" destOrd="0" presId="urn:microsoft.com/office/officeart/2005/8/layout/gear1"/>
    <dgm:cxn modelId="{F03C4EC2-B07F-4C72-9F29-BF566338F584}" type="presParOf" srcId="{39F5D09D-5DC6-4FDD-8947-EEAC6E9976AE}" destId="{C80CB616-802C-4D79-AED3-429E587A3919}" srcOrd="1" destOrd="0" presId="urn:microsoft.com/office/officeart/2005/8/layout/gear1"/>
    <dgm:cxn modelId="{BCFB17AD-FDBF-4BC5-BCB0-DE47C4EE6A5A}" type="presParOf" srcId="{39F5D09D-5DC6-4FDD-8947-EEAC6E9976AE}" destId="{4841D0D1-7D5E-4C45-8C30-692883F111B6}" srcOrd="2" destOrd="0" presId="urn:microsoft.com/office/officeart/2005/8/layout/gear1"/>
    <dgm:cxn modelId="{7CD04739-603D-4B32-95B0-D1DF04EFB0B5}" type="presParOf" srcId="{39F5D09D-5DC6-4FDD-8947-EEAC6E9976AE}" destId="{B2A9A1C5-B510-4DED-AC76-6020DC1E0A0C}" srcOrd="3" destOrd="0" presId="urn:microsoft.com/office/officeart/2005/8/layout/gear1"/>
    <dgm:cxn modelId="{471B6AA5-AE99-4CE7-BBF4-CE065C8AF205}" type="presParOf" srcId="{39F5D09D-5DC6-4FDD-8947-EEAC6E9976AE}" destId="{5AA2F92D-C952-4E30-90C0-95790A75E4F6}" srcOrd="4" destOrd="0" presId="urn:microsoft.com/office/officeart/2005/8/layout/gear1"/>
    <dgm:cxn modelId="{509C515D-F1C5-4168-9DD9-114601A1725C}" type="presParOf" srcId="{39F5D09D-5DC6-4FDD-8947-EEAC6E9976AE}" destId="{804C5DE3-D308-4A58-8CB1-0681CACEF278}" srcOrd="5" destOrd="0" presId="urn:microsoft.com/office/officeart/2005/8/layout/gear1"/>
    <dgm:cxn modelId="{9A9B4486-3CE6-472A-85FE-088A59528BA1}" type="presParOf" srcId="{39F5D09D-5DC6-4FDD-8947-EEAC6E9976AE}" destId="{5959D1F3-42F8-4391-A163-3D8CD717C234}" srcOrd="6" destOrd="0" presId="urn:microsoft.com/office/officeart/2005/8/layout/gear1"/>
    <dgm:cxn modelId="{015F7494-35E2-42F2-BE14-14FD8FCAB6C9}" type="presParOf" srcId="{39F5D09D-5DC6-4FDD-8947-EEAC6E9976AE}" destId="{27B6C2AB-C834-4768-B491-08965B80289A}" srcOrd="7" destOrd="0" presId="urn:microsoft.com/office/officeart/2005/8/layout/gear1"/>
    <dgm:cxn modelId="{6247D73D-DA39-422E-AB56-5EC2E3464E45}" type="presParOf" srcId="{39F5D09D-5DC6-4FDD-8947-EEAC6E9976AE}" destId="{F48E059C-31BF-4923-8C0B-EFE2B16AEF9B}" srcOrd="8" destOrd="0" presId="urn:microsoft.com/office/officeart/2005/8/layout/gear1"/>
    <dgm:cxn modelId="{2582AF6C-097F-4A3E-ABCC-B8FB7313CA63}" type="presParOf" srcId="{39F5D09D-5DC6-4FDD-8947-EEAC6E9976AE}" destId="{0566E3CF-FA24-44D6-AE3F-D685FE1EB2D5}" srcOrd="9" destOrd="0" presId="urn:microsoft.com/office/officeart/2005/8/layout/gear1"/>
    <dgm:cxn modelId="{1D393D82-7807-4141-861C-A485ECECB094}" type="presParOf" srcId="{39F5D09D-5DC6-4FDD-8947-EEAC6E9976AE}" destId="{FFB9C0CB-B681-4714-93A5-B09EE33CDCCD}" srcOrd="10" destOrd="0" presId="urn:microsoft.com/office/officeart/2005/8/layout/gear1"/>
    <dgm:cxn modelId="{14CD0CCE-811F-43CB-8AE5-10BB835FF3AF}" type="presParOf" srcId="{39F5D09D-5DC6-4FDD-8947-EEAC6E9976AE}" destId="{D23ABAEB-8F0C-4118-9843-1952353B5BFE}" srcOrd="11" destOrd="0" presId="urn:microsoft.com/office/officeart/2005/8/layout/gear1"/>
    <dgm:cxn modelId="{A6AD6242-C8CF-41F4-A1E5-8A9697679DD0}" type="presParOf" srcId="{39F5D09D-5DC6-4FDD-8947-EEAC6E9976AE}" destId="{700E465D-4C07-4C78-BAB2-5BC849D7E66F}" srcOrd="12" destOrd="0" presId="urn:microsoft.com/office/officeart/2005/8/layout/gear1"/>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C9D91E-FBD7-4660-BF1A-BA5B5284531F}">
      <dsp:nvSpPr>
        <dsp:cNvPr id="0" name=""/>
        <dsp:cNvSpPr/>
      </dsp:nvSpPr>
      <dsp:spPr>
        <a:xfrm>
          <a:off x="3080212" y="2110391"/>
          <a:ext cx="2579366" cy="2579366"/>
        </a:xfrm>
        <a:prstGeom prst="gear9">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Palatino Linotype" panose="02040502050505030304" pitchFamily="18" charset="0"/>
            </a:rPr>
            <a:t>3. Impact</a:t>
          </a:r>
          <a:endParaRPr lang="en-US" sz="2000" b="1" kern="1200" dirty="0">
            <a:latin typeface="Palatino Linotype" panose="02040502050505030304" pitchFamily="18" charset="0"/>
          </a:endParaRPr>
        </a:p>
      </dsp:txBody>
      <dsp:txXfrm>
        <a:off x="3598779" y="2714595"/>
        <a:ext cx="1542232" cy="1325848"/>
      </dsp:txXfrm>
    </dsp:sp>
    <dsp:sp modelId="{B2A9A1C5-B510-4DED-AC76-6020DC1E0A0C}">
      <dsp:nvSpPr>
        <dsp:cNvPr id="0" name=""/>
        <dsp:cNvSpPr/>
      </dsp:nvSpPr>
      <dsp:spPr>
        <a:xfrm>
          <a:off x="1579489" y="1500722"/>
          <a:ext cx="1875903" cy="1875903"/>
        </a:xfrm>
        <a:prstGeom prst="gear6">
          <a:avLst/>
        </a:prstGeom>
        <a:solidFill>
          <a:schemeClr val="accent3">
            <a:lumMod val="7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Palatino Linotype" panose="02040502050505030304" pitchFamily="18" charset="0"/>
            </a:rPr>
            <a:t>2. Benefit</a:t>
          </a:r>
          <a:endParaRPr lang="en-US" sz="2000" b="1" kern="1200" dirty="0">
            <a:latin typeface="Palatino Linotype" panose="02040502050505030304" pitchFamily="18" charset="0"/>
          </a:endParaRPr>
        </a:p>
      </dsp:txBody>
      <dsp:txXfrm>
        <a:off x="2051753" y="1975841"/>
        <a:ext cx="931375" cy="925665"/>
      </dsp:txXfrm>
    </dsp:sp>
    <dsp:sp modelId="{5959D1F3-42F8-4391-A163-3D8CD717C234}">
      <dsp:nvSpPr>
        <dsp:cNvPr id="0" name=""/>
        <dsp:cNvSpPr/>
      </dsp:nvSpPr>
      <dsp:spPr>
        <a:xfrm rot="20700000">
          <a:off x="2630186" y="206540"/>
          <a:ext cx="1838002" cy="1838002"/>
        </a:xfrm>
        <a:prstGeom prst="gear6">
          <a:avLst/>
        </a:prstGeom>
        <a:solidFill>
          <a:schemeClr val="accent3">
            <a:lumMod val="5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latin typeface="Palatino Linotype" panose="02040502050505030304" pitchFamily="18" charset="0"/>
            </a:rPr>
            <a:t>1. Enablement</a:t>
          </a:r>
          <a:endParaRPr lang="en-US" sz="1400" b="1" kern="1200" dirty="0">
            <a:latin typeface="Palatino Linotype" panose="02040502050505030304" pitchFamily="18" charset="0"/>
          </a:endParaRPr>
        </a:p>
      </dsp:txBody>
      <dsp:txXfrm rot="-20700000">
        <a:off x="3033314" y="609668"/>
        <a:ext cx="1031746" cy="1031746"/>
      </dsp:txXfrm>
    </dsp:sp>
    <dsp:sp modelId="{FFB9C0CB-B681-4714-93A5-B09EE33CDCCD}">
      <dsp:nvSpPr>
        <dsp:cNvPr id="0" name=""/>
        <dsp:cNvSpPr/>
      </dsp:nvSpPr>
      <dsp:spPr>
        <a:xfrm>
          <a:off x="2887350" y="1718049"/>
          <a:ext cx="3301589" cy="3301589"/>
        </a:xfrm>
        <a:prstGeom prst="circularArrow">
          <a:avLst>
            <a:gd name="adj1" fmla="val 4688"/>
            <a:gd name="adj2" fmla="val 299029"/>
            <a:gd name="adj3" fmla="val 2526853"/>
            <a:gd name="adj4" fmla="val 15838442"/>
            <a:gd name="adj5" fmla="val 5469"/>
          </a:avLst>
        </a:prstGeom>
        <a:solidFill>
          <a:schemeClr val="dk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D23ABAEB-8F0C-4118-9843-1952353B5BFE}">
      <dsp:nvSpPr>
        <dsp:cNvPr id="0" name=""/>
        <dsp:cNvSpPr/>
      </dsp:nvSpPr>
      <dsp:spPr>
        <a:xfrm>
          <a:off x="1247270" y="1083529"/>
          <a:ext cx="2398811" cy="2398811"/>
        </a:xfrm>
        <a:prstGeom prst="leftCircularArrow">
          <a:avLst>
            <a:gd name="adj1" fmla="val 6452"/>
            <a:gd name="adj2" fmla="val 429999"/>
            <a:gd name="adj3" fmla="val 10489124"/>
            <a:gd name="adj4" fmla="val 14837806"/>
            <a:gd name="adj5" fmla="val 7527"/>
          </a:avLst>
        </a:prstGeom>
        <a:solidFill>
          <a:schemeClr val="dk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00E465D-4C07-4C78-BAB2-5BC849D7E66F}">
      <dsp:nvSpPr>
        <dsp:cNvPr id="0" name=""/>
        <dsp:cNvSpPr/>
      </dsp:nvSpPr>
      <dsp:spPr>
        <a:xfrm>
          <a:off x="2205037" y="-198177"/>
          <a:ext cx="2586401" cy="2586401"/>
        </a:xfrm>
        <a:prstGeom prst="circularArrow">
          <a:avLst>
            <a:gd name="adj1" fmla="val 5984"/>
            <a:gd name="adj2" fmla="val 394124"/>
            <a:gd name="adj3" fmla="val 13313824"/>
            <a:gd name="adj4" fmla="val 10508221"/>
            <a:gd name="adj5" fmla="val 6981"/>
          </a:avLst>
        </a:prstGeom>
        <a:solidFill>
          <a:schemeClr val="dk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0.68333</cdr:x>
      <cdr:y>0.93056</cdr:y>
    </cdr:from>
    <cdr:to>
      <cdr:x>1</cdr:x>
      <cdr:y>1</cdr:y>
    </cdr:to>
    <cdr:sp macro="" textlink="">
      <cdr:nvSpPr>
        <cdr:cNvPr id="2" name="Footer Placeholder 1"/>
        <cdr:cNvSpPr>
          <a:spLocks xmlns:a="http://schemas.openxmlformats.org/drawingml/2006/main" noGrp="1"/>
        </cdr:cNvSpPr>
      </cdr:nvSpPr>
      <cdr:spPr bwMode="auto">
        <a:xfrm xmlns:a="http://schemas.openxmlformats.org/drawingml/2006/main">
          <a:off x="6299200" y="6423025"/>
          <a:ext cx="2895600" cy="47625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pPr algn="r"/>
          <a:endParaRPr lang="en-US" altLang="en-US" sz="1200" dirty="0">
            <a:solidFill>
              <a:schemeClr val="tx1">
                <a:lumMod val="50000"/>
                <a:lumOff val="50000"/>
              </a:schemeClr>
            </a:solidFill>
            <a:latin typeface="Calibri" panose="020F050202020403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0.68333</cdr:x>
      <cdr:y>0.93056</cdr:y>
    </cdr:from>
    <cdr:to>
      <cdr:x>1</cdr:x>
      <cdr:y>1</cdr:y>
    </cdr:to>
    <cdr:sp macro="" textlink="">
      <cdr:nvSpPr>
        <cdr:cNvPr id="2" name="Footer Placeholder 1"/>
        <cdr:cNvSpPr>
          <a:spLocks xmlns:a="http://schemas.openxmlformats.org/drawingml/2006/main" noGrp="1"/>
        </cdr:cNvSpPr>
      </cdr:nvSpPr>
      <cdr:spPr bwMode="auto">
        <a:xfrm xmlns:a="http://schemas.openxmlformats.org/drawingml/2006/main">
          <a:off x="6299200" y="6423025"/>
          <a:ext cx="2895600" cy="47625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cdr:spPr>
      <cdr:txBody>
        <a:bodyPr xmlns:a="http://schemas.openxmlformats.org/drawingml/2006/main" vert="horz" wrap="square" lIns="91440" tIns="45720" rIns="91440" bIns="45720" numCol="1" anchor="ctr" anchorCtr="0" compatLnSpc="1">
          <a:prstTxWarp prst="textNoShape">
            <a:avLst/>
          </a:prstTxWarp>
        </a:bodyPr>
        <a:lstStyle xmlns:a="http://schemas.openxmlformats.org/drawingml/2006/main">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pPr algn="r"/>
          <a:r>
            <a:rPr lang="en-US" altLang="en-US" sz="1200" dirty="0" smtClean="0">
              <a:solidFill>
                <a:schemeClr val="tx1">
                  <a:lumMod val="50000"/>
                  <a:lumOff val="50000"/>
                </a:schemeClr>
              </a:solidFill>
              <a:latin typeface="Calibri" panose="020F0502020204030204" pitchFamily="34" charset="0"/>
            </a:rPr>
            <a:t>)</a:t>
          </a:r>
          <a:endParaRPr lang="en-US" altLang="en-US" sz="1200" dirty="0">
            <a:solidFill>
              <a:schemeClr val="tx1">
                <a:lumMod val="50000"/>
                <a:lumOff val="50000"/>
              </a:schemeClr>
            </a:solidFill>
            <a:latin typeface="Calibri" panose="020F050202020403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dirty="0"/>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79C0F1D-C075-41C2-8980-80BF6F1CF6DB}" type="slidenum">
              <a:rPr lang="en-US" altLang="en-US"/>
              <a:pPr/>
              <a:t>‹#›</a:t>
            </a:fld>
            <a:endParaRPr lang="en-US" altLang="en-US" dirty="0"/>
          </a:p>
        </p:txBody>
      </p:sp>
    </p:spTree>
    <p:extLst>
      <p:ext uri="{BB962C8B-B14F-4D97-AF65-F5344CB8AC3E}">
        <p14:creationId xmlns:p14="http://schemas.microsoft.com/office/powerpoint/2010/main" val="14069535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AF1275-1AF7-411D-AF55-1B4C89D954A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5513124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give a quick overview of where the “H” came from….</a:t>
            </a:r>
          </a:p>
          <a:p>
            <a:endParaRPr lang="en-US" dirty="0"/>
          </a:p>
          <a:p>
            <a:r>
              <a:rPr lang="en-US" dirty="0"/>
              <a:t>-During this time while applying systems methods to the project, we were generating a great deal of  data and related analysis. </a:t>
            </a:r>
          </a:p>
          <a:p>
            <a:r>
              <a:rPr lang="en-US" dirty="0"/>
              <a:t>-As we were collecting data from all of those mentioned places like the wiki, meeting notes, staff interviews, and formal reports the project was moving at such a rapid pace we needed a way to organize the information to better understand and track.</a:t>
            </a:r>
          </a:p>
          <a:p>
            <a:endParaRPr lang="en-US" dirty="0"/>
          </a:p>
          <a:p>
            <a:r>
              <a:rPr lang="en-US" dirty="0"/>
              <a:t>-One particularly helpful practice was to present a list of highlights for each quarter of project implementation </a:t>
            </a:r>
          </a:p>
          <a:p>
            <a:r>
              <a:rPr lang="en-US" dirty="0"/>
              <a:t>-So this is how the “H” or “Highlights” developed. </a:t>
            </a:r>
          </a:p>
          <a:p>
            <a:endParaRPr lang="en-US" dirty="0"/>
          </a:p>
          <a:p>
            <a:r>
              <a:rPr lang="en-US" dirty="0"/>
              <a:t>-The items are described as deliberate event/activities and emergent ideas</a:t>
            </a:r>
          </a:p>
          <a:p>
            <a:endParaRPr lang="en-US" dirty="0"/>
          </a:p>
          <a:p>
            <a:r>
              <a:rPr lang="en-US" dirty="0"/>
              <a:t>-This tracking longitudinally provided us with a broad view of the progress and shifting focus of the project</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10</a:t>
            </a:fld>
            <a:endParaRPr lang="en-US" altLang="en-US" dirty="0"/>
          </a:p>
        </p:txBody>
      </p:sp>
    </p:spTree>
    <p:extLst>
      <p:ext uri="{BB962C8B-B14F-4D97-AF65-F5344CB8AC3E}">
        <p14:creationId xmlns:p14="http://schemas.microsoft.com/office/powerpoint/2010/main" val="1247034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2400" y="4343400"/>
            <a:ext cx="6477000" cy="4114800"/>
          </a:xfrm>
        </p:spPr>
        <p:txBody>
          <a:bodyPr/>
          <a:lstStyle/>
          <a:p>
            <a:r>
              <a:rPr lang="en-US" sz="900" dirty="0"/>
              <a:t>Now to describe how to actually do the Highlights piece of the Framework I will show you how we did it for iPlant:</a:t>
            </a:r>
          </a:p>
          <a:p>
            <a:endParaRPr lang="en-US" sz="900" dirty="0"/>
          </a:p>
          <a:p>
            <a:r>
              <a:rPr lang="en-US" sz="900" dirty="0"/>
              <a:t>Here, an excerpt of our highlights table is shown from one of the earlier years of the </a:t>
            </a:r>
            <a:r>
              <a:rPr lang="en-US" sz="900" dirty="0" smtClean="0"/>
              <a:t>project. It </a:t>
            </a:r>
            <a:r>
              <a:rPr lang="en-US" sz="900" dirty="0"/>
              <a:t>is organized appropriately by our selected time </a:t>
            </a:r>
            <a:r>
              <a:rPr lang="en-US" sz="900" dirty="0" smtClean="0"/>
              <a:t>increments. Now </a:t>
            </a:r>
            <a:r>
              <a:rPr lang="en-US" sz="900" dirty="0"/>
              <a:t>this might be different for other projects: But we selected quarter and year to track the major events and activities longitudinally</a:t>
            </a:r>
          </a:p>
          <a:p>
            <a:endParaRPr lang="en-US" sz="900" dirty="0"/>
          </a:p>
          <a:p>
            <a:r>
              <a:rPr lang="en-US" sz="900" dirty="0"/>
              <a:t>The events and activities are labeled as deliberate or emergent</a:t>
            </a:r>
          </a:p>
          <a:p>
            <a:r>
              <a:rPr lang="en-US" sz="900" dirty="0" smtClean="0"/>
              <a:t>-</a:t>
            </a:r>
            <a:r>
              <a:rPr lang="en-US" sz="900" dirty="0"/>
              <a:t>For example: The project deliberately schedule an EOT Advisory team meeting in Chicago in Q3 -  from this meeting the idea of tech talks emerged. </a:t>
            </a:r>
          </a:p>
          <a:p>
            <a:r>
              <a:rPr lang="en-US" sz="900" dirty="0" smtClean="0"/>
              <a:t>-</a:t>
            </a:r>
            <a:r>
              <a:rPr lang="en-US" sz="900" dirty="0"/>
              <a:t>These Tech Talks eventually became a regular part of project activity and are still taking place today with the most recent series of Tech Talks beginning again this month.</a:t>
            </a:r>
          </a:p>
          <a:p>
            <a:endParaRPr lang="en-US" sz="900" dirty="0"/>
          </a:p>
          <a:p>
            <a:r>
              <a:rPr lang="en-US" sz="900" dirty="0"/>
              <a:t>4. Now, the way that these items are selected as highlights is through a team decision – our evaluation team together selects items that are most relevant and significant </a:t>
            </a:r>
            <a:r>
              <a:rPr lang="en-US" sz="900" dirty="0" smtClean="0"/>
              <a:t>together</a:t>
            </a:r>
            <a:endParaRPr lang="en-US" sz="900" dirty="0"/>
          </a:p>
          <a:p>
            <a:r>
              <a:rPr lang="en-US" sz="900" dirty="0"/>
              <a:t>5. This relevance and significance is based on how that event/activity impacts the entire system that was defined in the systems analysis that Dr. Heath just described for </a:t>
            </a:r>
            <a:r>
              <a:rPr lang="en-US" sz="900" dirty="0" smtClean="0"/>
              <a:t>you</a:t>
            </a:r>
            <a:endParaRPr lang="en-US" sz="900" dirty="0"/>
          </a:p>
          <a:p>
            <a:r>
              <a:rPr lang="en-US" sz="900" dirty="0"/>
              <a:t>6. This process is time intensive and requires that project staff to be constantly going back and checking events while following their lifespan such as their success, failure, growth, change patterns, and so forth</a:t>
            </a:r>
          </a:p>
          <a:p>
            <a:r>
              <a:rPr lang="en-US" sz="900" dirty="0" smtClean="0"/>
              <a:t>-</a:t>
            </a:r>
            <a:r>
              <a:rPr lang="en-US" sz="900" dirty="0"/>
              <a:t>During this process events may be added or removed for each quarter and year </a:t>
            </a:r>
          </a:p>
          <a:p>
            <a:r>
              <a:rPr lang="en-US" sz="900" dirty="0" smtClean="0"/>
              <a:t>-</a:t>
            </a:r>
            <a:r>
              <a:rPr lang="en-US" sz="900" dirty="0"/>
              <a:t>In order to do this part of the framework successfully, there must be an active participant evaluation occurring simultaneously while applying systems methods and concepts to the </a:t>
            </a:r>
            <a:r>
              <a:rPr lang="en-US" sz="900" dirty="0" smtClean="0"/>
              <a:t>project</a:t>
            </a:r>
            <a:endParaRPr lang="en-US" sz="900" dirty="0"/>
          </a:p>
          <a:p>
            <a:r>
              <a:rPr lang="en-US" sz="900" dirty="0"/>
              <a:t>7. BUT-- the work doesn’t stop here</a:t>
            </a:r>
            <a:r>
              <a:rPr lang="en-US" sz="900" dirty="0" smtClean="0"/>
              <a:t>:</a:t>
            </a:r>
            <a:endParaRPr lang="en-US" sz="900" dirty="0"/>
          </a:p>
          <a:p>
            <a:r>
              <a:rPr lang="en-US" sz="900" dirty="0"/>
              <a:t>-We also look at this information for any patterns and also for feedback we can provide to the client</a:t>
            </a:r>
          </a:p>
          <a:p>
            <a:r>
              <a:rPr lang="en-US" sz="900" dirty="0"/>
              <a:t>	-From these highlights tables we are able to recognize different patterns</a:t>
            </a:r>
          </a:p>
          <a:p>
            <a:r>
              <a:rPr lang="en-US" sz="900" dirty="0"/>
              <a:t>	</a:t>
            </a:r>
          </a:p>
          <a:p>
            <a:endParaRPr lang="en-US" sz="900"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11</a:t>
            </a:fld>
            <a:endParaRPr lang="en-US" altLang="en-US" dirty="0"/>
          </a:p>
        </p:txBody>
      </p:sp>
    </p:spTree>
    <p:extLst>
      <p:ext uri="{BB962C8B-B14F-4D97-AF65-F5344CB8AC3E}">
        <p14:creationId xmlns:p14="http://schemas.microsoft.com/office/powerpoint/2010/main" val="125677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t>-Now in order to further illustrate how we did this for iPlant we used the same excerpt from the previous slide</a:t>
            </a:r>
          </a:p>
          <a:p>
            <a:endParaRPr lang="en-US" sz="900" dirty="0"/>
          </a:p>
          <a:p>
            <a:r>
              <a:rPr lang="en-US" sz="900" dirty="0"/>
              <a:t>But now you can see how the highlights table allows for the evaluation team to recognized hidden themes and patterns within project activities that may have otherwise been missed</a:t>
            </a:r>
          </a:p>
          <a:p>
            <a:endParaRPr lang="en-US" sz="900" dirty="0"/>
          </a:p>
          <a:p>
            <a:r>
              <a:rPr lang="en-US" sz="900" dirty="0" smtClean="0"/>
              <a:t>1. First </a:t>
            </a:r>
            <a:r>
              <a:rPr lang="en-US" sz="900" dirty="0"/>
              <a:t>notice it is still organized appropriately by the selected time increments (Q, Y) to stay with tracking over </a:t>
            </a:r>
            <a:r>
              <a:rPr lang="en-US" sz="900" dirty="0" smtClean="0"/>
              <a:t>time</a:t>
            </a:r>
            <a:endParaRPr lang="en-US" sz="900" dirty="0"/>
          </a:p>
          <a:p>
            <a:r>
              <a:rPr lang="en-US" sz="900" dirty="0"/>
              <a:t>2. But in this excerpt we show you an example of one of the recognized patterns </a:t>
            </a:r>
          </a:p>
          <a:p>
            <a:r>
              <a:rPr lang="en-US" sz="900" dirty="0"/>
              <a:t>3. We realized that different pieces of the project were responsible for different highlights that were showing up in our data collection </a:t>
            </a:r>
          </a:p>
          <a:p>
            <a:r>
              <a:rPr lang="en-US" sz="900" dirty="0" smtClean="0"/>
              <a:t>-</a:t>
            </a:r>
            <a:r>
              <a:rPr lang="en-US" sz="900" dirty="0"/>
              <a:t>This could have been any group within the project such as the PIs or the EOT team</a:t>
            </a:r>
          </a:p>
          <a:p>
            <a:r>
              <a:rPr lang="en-US" sz="900" dirty="0" smtClean="0"/>
              <a:t>-</a:t>
            </a:r>
            <a:r>
              <a:rPr lang="en-US" sz="900" dirty="0"/>
              <a:t>When we began identifying the group responsible we realized that each group fell into one of the three tiers identified in the CDE model that Dr. Heath just described for you– including Management, Implementation, and Community </a:t>
            </a:r>
          </a:p>
          <a:p>
            <a:r>
              <a:rPr lang="en-US" sz="900" dirty="0" smtClean="0"/>
              <a:t>-</a:t>
            </a:r>
            <a:r>
              <a:rPr lang="en-US" sz="900" dirty="0"/>
              <a:t>Now, keep in mind more than one group is often involved in different activities and events - but we selected the primary one </a:t>
            </a:r>
            <a:r>
              <a:rPr lang="en-US" sz="900" dirty="0" smtClean="0"/>
              <a:t>responsible</a:t>
            </a:r>
            <a:endParaRPr lang="en-US" sz="900" dirty="0"/>
          </a:p>
          <a:p>
            <a:r>
              <a:rPr lang="en-US" sz="900" dirty="0"/>
              <a:t>4. As you can see on this slide we have organized by color the different highlights into their category</a:t>
            </a:r>
          </a:p>
          <a:p>
            <a:r>
              <a:rPr lang="en-US" sz="900" dirty="0"/>
              <a:t>	Purple: Community</a:t>
            </a:r>
          </a:p>
          <a:p>
            <a:r>
              <a:rPr lang="en-US" sz="900" dirty="0"/>
              <a:t>	Blue: Implementation</a:t>
            </a:r>
          </a:p>
          <a:p>
            <a:r>
              <a:rPr lang="en-US" sz="900" dirty="0"/>
              <a:t>	Red: Management</a:t>
            </a:r>
          </a:p>
          <a:p>
            <a:r>
              <a:rPr lang="en-US" sz="900" dirty="0" smtClean="0"/>
              <a:t>-</a:t>
            </a:r>
            <a:r>
              <a:rPr lang="en-US" sz="900" dirty="0"/>
              <a:t>As mentioned before, this process is still time intensive and still requires also requires to constantly be reviewing the events and going back through the history of the </a:t>
            </a:r>
            <a:r>
              <a:rPr lang="en-US" sz="900" dirty="0" smtClean="0"/>
              <a:t>project</a:t>
            </a:r>
            <a:endParaRPr lang="en-US" sz="900" dirty="0"/>
          </a:p>
          <a:p>
            <a:r>
              <a:rPr lang="en-US" sz="900" dirty="0"/>
              <a:t>-And now this information can then be looked at over time throughout the project….</a:t>
            </a:r>
          </a:p>
          <a:p>
            <a:r>
              <a:rPr lang="en-US" sz="900" dirty="0"/>
              <a:t>	</a:t>
            </a:r>
          </a:p>
          <a:p>
            <a:endParaRPr lang="en-US" sz="900"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12</a:t>
            </a:fld>
            <a:endParaRPr lang="en-US" altLang="en-US" dirty="0"/>
          </a:p>
        </p:txBody>
      </p:sp>
    </p:spTree>
    <p:extLst>
      <p:ext uri="{BB962C8B-B14F-4D97-AF65-F5344CB8AC3E}">
        <p14:creationId xmlns:p14="http://schemas.microsoft.com/office/powerpoint/2010/main" val="540878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495800"/>
          </a:xfrm>
        </p:spPr>
        <p:txBody>
          <a:bodyPr/>
          <a:lstStyle/>
          <a:p>
            <a:r>
              <a:rPr lang="en-US" sz="1000" dirty="0"/>
              <a:t>So here the information from the highlights table is put into a graph by Community (Community), Implementation (Blue) and Management (Red)</a:t>
            </a:r>
          </a:p>
          <a:p>
            <a:endParaRPr lang="en-US" sz="1000" dirty="0"/>
          </a:p>
          <a:p>
            <a:r>
              <a:rPr lang="en-US" sz="1000" dirty="0"/>
              <a:t>To point out some major points that we were able visualize here: </a:t>
            </a:r>
          </a:p>
          <a:p>
            <a:r>
              <a:rPr lang="en-US" sz="1000" dirty="0" smtClean="0"/>
              <a:t>-</a:t>
            </a:r>
            <a:r>
              <a:rPr lang="en-US" sz="1000" dirty="0"/>
              <a:t>As you can see there is a spike in management activity at the beginning of the project in 2009 as groups were forming and the project was becoming organized 		</a:t>
            </a:r>
            <a:endParaRPr lang="en-US" sz="1000" dirty="0" smtClean="0"/>
          </a:p>
          <a:p>
            <a:r>
              <a:rPr lang="en-US" sz="1000" dirty="0" smtClean="0"/>
              <a:t>- </a:t>
            </a:r>
            <a:r>
              <a:rPr lang="en-US" sz="1000" dirty="0"/>
              <a:t>Then there is another spike in management activity in 2013 because the project was invited for a non competitive renewal at the time</a:t>
            </a:r>
          </a:p>
          <a:p>
            <a:r>
              <a:rPr lang="en-US" sz="1000" dirty="0" smtClean="0"/>
              <a:t>-</a:t>
            </a:r>
            <a:r>
              <a:rPr lang="en-US" sz="1000" dirty="0"/>
              <a:t>Implementation and community were lower at the beginning when tools and applications had not been fully developed	</a:t>
            </a:r>
          </a:p>
          <a:p>
            <a:r>
              <a:rPr lang="en-US" sz="1000" dirty="0" smtClean="0"/>
              <a:t>-</a:t>
            </a:r>
            <a:r>
              <a:rPr lang="en-US" sz="1000" dirty="0"/>
              <a:t>Once the project was moving along tools and applications were developing at a very rapid pace and more collaborations were forming – So as a result the implementation and community activities jumped significantly </a:t>
            </a:r>
          </a:p>
          <a:p>
            <a:r>
              <a:rPr lang="en-US" sz="1000" dirty="0"/>
              <a:t> </a:t>
            </a:r>
          </a:p>
          <a:p>
            <a:r>
              <a:rPr lang="en-US" sz="1000" dirty="0"/>
              <a:t>It is easy to visualize and identify project phase changes over time this way </a:t>
            </a:r>
          </a:p>
          <a:p>
            <a:endParaRPr lang="en-US" sz="1000" dirty="0"/>
          </a:p>
          <a:p>
            <a:r>
              <a:rPr lang="en-US" sz="1000" dirty="0"/>
              <a:t>As seen through this graph, patterns of activity in each tier align with specific project events</a:t>
            </a:r>
          </a:p>
          <a:p>
            <a:endParaRPr lang="en-US" sz="1000" dirty="0"/>
          </a:p>
          <a:p>
            <a:r>
              <a:rPr lang="en-US" sz="1000" dirty="0"/>
              <a:t>Now these examples are very general pattern recognitions but from this information the evaluation team is then able to further break it down to see the project through different lenses</a:t>
            </a:r>
          </a:p>
          <a:p>
            <a:endParaRPr lang="en-US" sz="1000" dirty="0"/>
          </a:p>
          <a:p>
            <a:r>
              <a:rPr lang="en-US" sz="1000" dirty="0" smtClean="0"/>
              <a:t>-</a:t>
            </a:r>
            <a:r>
              <a:rPr lang="en-US" sz="1000" dirty="0"/>
              <a:t>So to show an example how we did this for iPlant I will take the community tier and further break it down to show you…</a:t>
            </a:r>
          </a:p>
          <a:p>
            <a:endParaRPr lang="en-US" sz="1000" dirty="0"/>
          </a:p>
          <a:p>
            <a:endParaRPr lang="en-US" sz="1000" dirty="0"/>
          </a:p>
          <a:p>
            <a:endParaRPr lang="en-US" sz="1000"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13</a:t>
            </a:fld>
            <a:endParaRPr lang="en-US" altLang="en-US" dirty="0"/>
          </a:p>
        </p:txBody>
      </p:sp>
    </p:spTree>
    <p:extLst>
      <p:ext uri="{BB962C8B-B14F-4D97-AF65-F5344CB8AC3E}">
        <p14:creationId xmlns:p14="http://schemas.microsoft.com/office/powerpoint/2010/main" val="36979764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7200" y="4343400"/>
            <a:ext cx="6019800" cy="4648200"/>
          </a:xfrm>
        </p:spPr>
        <p:txBody>
          <a:bodyPr/>
          <a:lstStyle/>
          <a:p>
            <a:r>
              <a:rPr lang="en-US" sz="900" dirty="0"/>
              <a:t>1. So here taking the Community Tier from the previous table -  we can further break it down to visualize its own </a:t>
            </a:r>
            <a:r>
              <a:rPr lang="en-US" sz="900" dirty="0" smtClean="0"/>
              <a:t>patterns</a:t>
            </a:r>
            <a:endParaRPr lang="en-US" sz="900" dirty="0"/>
          </a:p>
          <a:p>
            <a:r>
              <a:rPr lang="en-US" sz="900" dirty="0"/>
              <a:t>2. You can see we have split Community by E, O, &amp; T as defined by the project -  Education, Outreach and </a:t>
            </a:r>
            <a:r>
              <a:rPr lang="en-US" sz="900" dirty="0" smtClean="0"/>
              <a:t>Training</a:t>
            </a:r>
            <a:endParaRPr lang="en-US" sz="900" dirty="0"/>
          </a:p>
          <a:p>
            <a:r>
              <a:rPr lang="en-US" sz="900" dirty="0"/>
              <a:t>3. It is important to note that Community as E, O, &amp; T is not only referring to activities carried out by the EOT group – as EOT is a project wide </a:t>
            </a:r>
            <a:r>
              <a:rPr lang="en-US" sz="900" dirty="0" smtClean="0"/>
              <a:t>effort</a:t>
            </a:r>
            <a:endParaRPr lang="en-US" sz="900" dirty="0"/>
          </a:p>
          <a:p>
            <a:r>
              <a:rPr lang="en-US" sz="900" dirty="0"/>
              <a:t>4. So again the community patterns align with specific project activities</a:t>
            </a:r>
          </a:p>
          <a:p>
            <a:endParaRPr lang="en-US" sz="900" dirty="0"/>
          </a:p>
          <a:p>
            <a:r>
              <a:rPr lang="en-US" sz="900" dirty="0"/>
              <a:t>-this occurs certain tools and services were developed and the project hit certain milestones and major </a:t>
            </a:r>
            <a:r>
              <a:rPr lang="en-US" sz="900" dirty="0" smtClean="0"/>
              <a:t>points</a:t>
            </a:r>
            <a:endParaRPr lang="en-US" sz="900" dirty="0"/>
          </a:p>
          <a:p>
            <a:r>
              <a:rPr lang="en-US" sz="900" dirty="0" smtClean="0"/>
              <a:t>-</a:t>
            </a:r>
            <a:r>
              <a:rPr lang="en-US" sz="900" dirty="0"/>
              <a:t>For example, in the early years of the project before there were tools and services developed, the project worked to spread awareness of iPlant</a:t>
            </a:r>
          </a:p>
          <a:p>
            <a:r>
              <a:rPr lang="en-US" sz="900" dirty="0" smtClean="0"/>
              <a:t>-</a:t>
            </a:r>
            <a:r>
              <a:rPr lang="en-US" sz="900" dirty="0"/>
              <a:t>Then you see training frequency increases at the end of 2010 and beginning 2011</a:t>
            </a:r>
          </a:p>
          <a:p>
            <a:r>
              <a:rPr lang="en-US" sz="900" dirty="0" smtClean="0"/>
              <a:t>-</a:t>
            </a:r>
            <a:r>
              <a:rPr lang="en-US" sz="900" dirty="0"/>
              <a:t>this is when the tools and services were being rapidly developed and the project was becoming more established</a:t>
            </a:r>
          </a:p>
          <a:p>
            <a:r>
              <a:rPr lang="en-US" sz="900" dirty="0" smtClean="0"/>
              <a:t>- </a:t>
            </a:r>
            <a:r>
              <a:rPr lang="en-US" sz="900" dirty="0"/>
              <a:t>It is also noticed there was very little happening in classroom education while most efforts were focused on training and outreach</a:t>
            </a:r>
          </a:p>
          <a:p>
            <a:r>
              <a:rPr lang="en-US" sz="900" dirty="0" smtClean="0"/>
              <a:t>-</a:t>
            </a:r>
            <a:r>
              <a:rPr lang="en-US" sz="900" dirty="0"/>
              <a:t>but then in 2013 there is a small uptick in education – because as iPlant was more established and had reached a portion of their target population it was being adopted by users for education in a classroom </a:t>
            </a:r>
            <a:r>
              <a:rPr lang="en-US" sz="900" dirty="0" smtClean="0"/>
              <a:t>setting</a:t>
            </a:r>
            <a:endParaRPr lang="en-US" sz="900" dirty="0"/>
          </a:p>
          <a:p>
            <a:r>
              <a:rPr lang="en-US" sz="900" dirty="0"/>
              <a:t>5. So over all, this whole process allows the evaluation team to recognize any disturbances to the project system as well as any further patterns</a:t>
            </a:r>
          </a:p>
          <a:p>
            <a:endParaRPr lang="en-US" sz="900" dirty="0"/>
          </a:p>
          <a:p>
            <a:r>
              <a:rPr lang="en-US" sz="900" dirty="0"/>
              <a:t>6. Additionally, as the project continues to develop …streams of behavior and consistencies or inconsistencies with goals can be recognized</a:t>
            </a:r>
          </a:p>
          <a:p>
            <a:endParaRPr lang="en-US" sz="900"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14</a:t>
            </a:fld>
            <a:endParaRPr lang="en-US" altLang="en-US" dirty="0"/>
          </a:p>
        </p:txBody>
      </p:sp>
    </p:spTree>
    <p:extLst>
      <p:ext uri="{BB962C8B-B14F-4D97-AF65-F5344CB8AC3E}">
        <p14:creationId xmlns:p14="http://schemas.microsoft.com/office/powerpoint/2010/main" val="15048416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So </a:t>
            </a:r>
            <a:r>
              <a:rPr lang="en-US" dirty="0"/>
              <a:t>the Highlights table information is provided to the client to use as they want </a:t>
            </a:r>
          </a:p>
          <a:p>
            <a:endParaRPr lang="en-US" dirty="0"/>
          </a:p>
          <a:p>
            <a:r>
              <a:rPr lang="en-US" dirty="0"/>
              <a:t>2. It can often help them recognize strengths and weaknesses, and gain ideas for improvement</a:t>
            </a:r>
          </a:p>
          <a:p>
            <a:endParaRPr lang="en-US" dirty="0"/>
          </a:p>
          <a:p>
            <a:r>
              <a:rPr lang="en-US" dirty="0"/>
              <a:t>3. And also to better understand the characteristics of the organization, in turn leading to more informed decision-making, particularly if they would like to enact change</a:t>
            </a:r>
            <a:r>
              <a:rPr lang="en-US" dirty="0" smtClean="0"/>
              <a:t>.</a:t>
            </a:r>
          </a:p>
          <a:p>
            <a:endParaRPr lang="en-US" dirty="0"/>
          </a:p>
          <a:p>
            <a:r>
              <a:rPr lang="en-US" dirty="0"/>
              <a:t>The systems analysis and highlights table generated patterns that provided useful information that was used to inform the client and funding agency of project progress within the three tiers of Management, Implementation, and Community.  But, we wanted to glean even more from the data that we had collected and analyzed.</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15</a:t>
            </a:fld>
            <a:endParaRPr lang="en-US" altLang="en-US" dirty="0"/>
          </a:p>
        </p:txBody>
      </p:sp>
    </p:spTree>
    <p:extLst>
      <p:ext uri="{BB962C8B-B14F-4D97-AF65-F5344CB8AC3E}">
        <p14:creationId xmlns:p14="http://schemas.microsoft.com/office/powerpoint/2010/main" val="14565498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0" y="4343400"/>
            <a:ext cx="5486400" cy="4114800"/>
          </a:xfrm>
        </p:spPr>
        <p:txBody>
          <a:bodyPr/>
          <a:lstStyle/>
          <a:p>
            <a:r>
              <a:rPr lang="en-US" dirty="0"/>
              <a:t>Using the work of </a:t>
            </a:r>
            <a:r>
              <a:rPr lang="en-US" dirty="0" err="1"/>
              <a:t>Mintzberg</a:t>
            </a:r>
            <a:r>
              <a:rPr lang="en-US" dirty="0"/>
              <a:t> (2007), we chose to consider patterns of action. If we examined actions over time, what would we find and how could we achieve this visually? We decided to select a few key themes on which to focus our analysis. Themes could be generated from project goals or from topics that are valuable to the client. For example, what patterns of action are evident if we looked only at the Management of the project</a:t>
            </a:r>
            <a:r>
              <a:rPr lang="en-US" dirty="0" smtClean="0"/>
              <a:t>?</a:t>
            </a:r>
          </a:p>
          <a:p>
            <a:endParaRPr lang="en-US" dirty="0"/>
          </a:p>
          <a:p>
            <a:r>
              <a:rPr lang="en-US" dirty="0"/>
              <a:t>Phases of Management             </a:t>
            </a:r>
          </a:p>
          <a:p>
            <a:r>
              <a:rPr lang="en-US" dirty="0"/>
              <a:t>Science Portfolio Management</a:t>
            </a:r>
          </a:p>
          <a:p>
            <a:r>
              <a:rPr lang="en-US" dirty="0"/>
              <a:t>Community Collaboration</a:t>
            </a:r>
          </a:p>
          <a:p>
            <a:r>
              <a:rPr lang="en-US" dirty="0"/>
              <a:t>EOT Development</a:t>
            </a:r>
          </a:p>
          <a:p>
            <a:endParaRPr lang="en-US" dirty="0"/>
          </a:p>
          <a:p>
            <a:endParaRPr lang="en-US"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16</a:t>
            </a:fld>
            <a:endParaRPr lang="en-US" altLang="en-US" dirty="0"/>
          </a:p>
        </p:txBody>
      </p:sp>
    </p:spTree>
    <p:extLst>
      <p:ext uri="{BB962C8B-B14F-4D97-AF65-F5344CB8AC3E}">
        <p14:creationId xmlns:p14="http://schemas.microsoft.com/office/powerpoint/2010/main" val="916456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creating the patterns of action diagrams, we outline the activities on a timeline– then look for patterns of action within the selected theme. In this case, we noticed the difference in the type of management, thus labeling the diagram in two phases: direct supervision and executive management. </a:t>
            </a:r>
          </a:p>
          <a:p>
            <a:endParaRPr lang="en-US"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17</a:t>
            </a:fld>
            <a:endParaRPr lang="en-US" altLang="en-US" dirty="0"/>
          </a:p>
        </p:txBody>
      </p:sp>
    </p:spTree>
    <p:extLst>
      <p:ext uri="{BB962C8B-B14F-4D97-AF65-F5344CB8AC3E}">
        <p14:creationId xmlns:p14="http://schemas.microsoft.com/office/powerpoint/2010/main" val="21494410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next example, the focus/theme is the development of the scientific portfolio. In this case, the pattern of action centered on the type of team organization. Initially, there was a team-based effort, followed by a period of high growth and chaos that was rectified through a reorganization step resulting in a project-based model.</a:t>
            </a:r>
          </a:p>
          <a:p>
            <a:endParaRPr lang="en-US"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18</a:t>
            </a:fld>
            <a:endParaRPr lang="en-US" altLang="en-US" dirty="0"/>
          </a:p>
        </p:txBody>
      </p:sp>
    </p:spTree>
    <p:extLst>
      <p:ext uri="{BB962C8B-B14F-4D97-AF65-F5344CB8AC3E}">
        <p14:creationId xmlns:p14="http://schemas.microsoft.com/office/powerpoint/2010/main" val="32848910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compare themed-based patterns of action to investigate even larger patterns or correlations between themes. In this example, the reorganization within the scientific portfolio development aligns with the creation and implementation of </a:t>
            </a:r>
            <a:r>
              <a:rPr lang="en-US" dirty="0" err="1"/>
              <a:t>SciPlant</a:t>
            </a:r>
            <a:r>
              <a:rPr lang="en-US" dirty="0"/>
              <a:t> in the Management diagram. One may also, notice that the resignation of the original PI appears a precursor to the Chaos phase of the SPD diagram. However, this is not the correct cause and effect relationship. You must know your data and be able to find evidence to support any patterns or patterns of action.</a:t>
            </a:r>
          </a:p>
          <a:p>
            <a:endParaRPr lang="en-US"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19</a:t>
            </a:fld>
            <a:endParaRPr lang="en-US" altLang="en-US" dirty="0"/>
          </a:p>
        </p:txBody>
      </p:sp>
    </p:spTree>
    <p:extLst>
      <p:ext uri="{BB962C8B-B14F-4D97-AF65-F5344CB8AC3E}">
        <p14:creationId xmlns:p14="http://schemas.microsoft.com/office/powerpoint/2010/main" val="3627114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iPlant Collaborative is a NSF funded project that </a:t>
            </a:r>
            <a:r>
              <a:rPr lang="en-US" dirty="0" smtClean="0"/>
              <a:t>completed </a:t>
            </a:r>
            <a:r>
              <a:rPr lang="en-US" dirty="0"/>
              <a:t>its first five years and was renewed for an additional five years in September 2013. </a:t>
            </a:r>
            <a:r>
              <a:rPr lang="en-US" dirty="0" err="1" smtClean="0"/>
              <a:t>Wew</a:t>
            </a:r>
            <a:r>
              <a:rPr lang="en-US" dirty="0" smtClean="0"/>
              <a:t> are currently beginning year 2 of the second 5 year round of funding</a:t>
            </a:r>
            <a:endParaRPr lang="en-US"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2</a:t>
            </a:fld>
            <a:endParaRPr lang="en-US" altLang="en-US" dirty="0"/>
          </a:p>
        </p:txBody>
      </p:sp>
    </p:spTree>
    <p:extLst>
      <p:ext uri="{BB962C8B-B14F-4D97-AF65-F5344CB8AC3E}">
        <p14:creationId xmlns:p14="http://schemas.microsoft.com/office/powerpoint/2010/main" val="959399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Captures the dynamic nature of the system</a:t>
            </a:r>
          </a:p>
          <a:p>
            <a:endParaRPr lang="en-US" dirty="0"/>
          </a:p>
          <a:p>
            <a:r>
              <a:rPr lang="en-US" dirty="0"/>
              <a:t>For the Evaluator:</a:t>
            </a:r>
          </a:p>
          <a:p>
            <a:r>
              <a:rPr lang="en-US" dirty="0"/>
              <a:t>Identify and understand emergent themes</a:t>
            </a:r>
          </a:p>
          <a:p>
            <a:r>
              <a:rPr lang="en-US" dirty="0"/>
              <a:t>Adjust data collection and focus</a:t>
            </a:r>
          </a:p>
          <a:p>
            <a:r>
              <a:rPr lang="en-US" dirty="0"/>
              <a:t>Frame appropriate recommendations</a:t>
            </a:r>
          </a:p>
          <a:p>
            <a:endParaRPr lang="en-US" dirty="0"/>
          </a:p>
          <a:p>
            <a:r>
              <a:rPr lang="en-US" dirty="0"/>
              <a:t>For the Client:</a:t>
            </a:r>
          </a:p>
          <a:p>
            <a:r>
              <a:rPr lang="en-US" dirty="0"/>
              <a:t>Helps visualize history of behavior, actions, and decisions</a:t>
            </a:r>
          </a:p>
          <a:p>
            <a:r>
              <a:rPr lang="en-US" dirty="0"/>
              <a:t>Helps identify what worked and why</a:t>
            </a:r>
          </a:p>
          <a:p>
            <a:r>
              <a:rPr lang="en-US" dirty="0"/>
              <a:t>Encourages proactivity</a:t>
            </a:r>
          </a:p>
          <a:p>
            <a:endParaRPr lang="en-US"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20</a:t>
            </a:fld>
            <a:endParaRPr lang="en-US" altLang="en-US" dirty="0"/>
          </a:p>
        </p:txBody>
      </p:sp>
    </p:spTree>
    <p:extLst>
      <p:ext uri="{BB962C8B-B14F-4D97-AF65-F5344CB8AC3E}">
        <p14:creationId xmlns:p14="http://schemas.microsoft.com/office/powerpoint/2010/main" val="894467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Case study question</a:t>
            </a:r>
            <a:endParaRPr lang="en-US"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21</a:t>
            </a:fld>
            <a:endParaRPr lang="en-US" altLang="en-US" dirty="0"/>
          </a:p>
        </p:txBody>
      </p:sp>
    </p:spTree>
    <p:extLst>
      <p:ext uri="{BB962C8B-B14F-4D97-AF65-F5344CB8AC3E}">
        <p14:creationId xmlns:p14="http://schemas.microsoft.com/office/powerpoint/2010/main" val="671282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22</a:t>
            </a:fld>
            <a:endParaRPr lang="en-US" altLang="en-US" dirty="0"/>
          </a:p>
        </p:txBody>
      </p:sp>
    </p:spTree>
    <p:extLst>
      <p:ext uri="{BB962C8B-B14F-4D97-AF65-F5344CB8AC3E}">
        <p14:creationId xmlns:p14="http://schemas.microsoft.com/office/powerpoint/2010/main" val="4448977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23</a:t>
            </a:fld>
            <a:endParaRPr lang="en-US" altLang="en-US" dirty="0"/>
          </a:p>
        </p:txBody>
      </p:sp>
    </p:spTree>
    <p:extLst>
      <p:ext uri="{BB962C8B-B14F-4D97-AF65-F5344CB8AC3E}">
        <p14:creationId xmlns:p14="http://schemas.microsoft.com/office/powerpoint/2010/main" val="7613776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24</a:t>
            </a:fld>
            <a:endParaRPr lang="en-US" altLang="en-US" dirty="0"/>
          </a:p>
        </p:txBody>
      </p:sp>
    </p:spTree>
    <p:extLst>
      <p:ext uri="{BB962C8B-B14F-4D97-AF65-F5344CB8AC3E}">
        <p14:creationId xmlns:p14="http://schemas.microsoft.com/office/powerpoint/2010/main" val="34470519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Enabled: </a:t>
            </a:r>
            <a:r>
              <a:rPr lang="en-US" dirty="0" smtClean="0"/>
              <a:t>given the authority or means to do something (enabled</a:t>
            </a:r>
            <a:r>
              <a:rPr lang="en-US" baseline="0" dirty="0" smtClean="0"/>
              <a:t> by what?)</a:t>
            </a:r>
            <a:endParaRPr lang="en-US" dirty="0" smtClean="0"/>
          </a:p>
          <a:p>
            <a:r>
              <a:rPr lang="en-US" b="1" dirty="0" smtClean="0"/>
              <a:t>Benefited: </a:t>
            </a:r>
            <a:r>
              <a:rPr lang="en-US" dirty="0" smtClean="0"/>
              <a:t>which in turn benefitted you how? (perceived benefits)</a:t>
            </a:r>
          </a:p>
          <a:p>
            <a:r>
              <a:rPr lang="en-US" b="1" dirty="0" smtClean="0"/>
              <a:t>Impacted: </a:t>
            </a:r>
            <a:r>
              <a:rPr lang="en-US" dirty="0" smtClean="0"/>
              <a:t>which in turn changed how you “do” you work</a:t>
            </a:r>
            <a:r>
              <a:rPr lang="en-US" baseline="0" dirty="0" smtClean="0"/>
              <a:t> in what way?</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25</a:t>
            </a:fld>
            <a:endParaRPr lang="en-US" altLang="en-US" dirty="0"/>
          </a:p>
        </p:txBody>
      </p:sp>
    </p:spTree>
    <p:extLst>
      <p:ext uri="{BB962C8B-B14F-4D97-AF65-F5344CB8AC3E}">
        <p14:creationId xmlns:p14="http://schemas.microsoft.com/office/powerpoint/2010/main" val="11258023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26</a:t>
            </a:fld>
            <a:endParaRPr lang="en-US" altLang="en-US" dirty="0"/>
          </a:p>
        </p:txBody>
      </p:sp>
    </p:spTree>
    <p:extLst>
      <p:ext uri="{BB962C8B-B14F-4D97-AF65-F5344CB8AC3E}">
        <p14:creationId xmlns:p14="http://schemas.microsoft.com/office/powerpoint/2010/main" val="13979760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smtClean="0"/>
              <a:t>SHP for CLIENT use:</a:t>
            </a:r>
          </a:p>
          <a:p>
            <a:r>
              <a:rPr lang="en-US" sz="1000" b="1" dirty="0" smtClean="0"/>
              <a:t>Step </a:t>
            </a:r>
            <a:r>
              <a:rPr lang="en-US" sz="1000" b="1" dirty="0"/>
              <a:t>1: Systems</a:t>
            </a:r>
          </a:p>
          <a:p>
            <a:r>
              <a:rPr lang="en-US" sz="1000" dirty="0"/>
              <a:t>Present organizational structure</a:t>
            </a:r>
          </a:p>
          <a:p>
            <a:r>
              <a:rPr lang="en-US" sz="1000" dirty="0"/>
              <a:t>Identify communication patterns</a:t>
            </a:r>
          </a:p>
          <a:p>
            <a:r>
              <a:rPr lang="en-US" sz="1000" dirty="0"/>
              <a:t>Show effectiveness of teams/individuals and duplication of efforts</a:t>
            </a:r>
          </a:p>
          <a:p>
            <a:r>
              <a:rPr lang="en-US" sz="1000" dirty="0"/>
              <a:t>Identify missing human resources</a:t>
            </a:r>
          </a:p>
          <a:p>
            <a:r>
              <a:rPr lang="en-US" sz="1000" dirty="0"/>
              <a:t>Identify strengths and weaknesses</a:t>
            </a:r>
          </a:p>
          <a:p>
            <a:endParaRPr lang="en-US" sz="1000" dirty="0"/>
          </a:p>
          <a:p>
            <a:r>
              <a:rPr lang="en-US" sz="1000" b="1" dirty="0"/>
              <a:t>Step 2: Highlights</a:t>
            </a:r>
          </a:p>
          <a:p>
            <a:r>
              <a:rPr lang="en-US" sz="1000" dirty="0"/>
              <a:t>Affirm progression toward the broad vision via the appropriate organizational entities</a:t>
            </a:r>
          </a:p>
          <a:p>
            <a:r>
              <a:rPr lang="en-US" sz="1000" dirty="0"/>
              <a:t>Understand the characteristics of the organization </a:t>
            </a:r>
          </a:p>
          <a:p>
            <a:r>
              <a:rPr lang="en-US" sz="1000" dirty="0"/>
              <a:t>Inform decision-making, particularly if they would like to enact change</a:t>
            </a:r>
          </a:p>
          <a:p>
            <a:endParaRPr lang="en-US" sz="1000" dirty="0"/>
          </a:p>
          <a:p>
            <a:r>
              <a:rPr lang="en-US" sz="1000" b="1" dirty="0"/>
              <a:t>Step 3: Patterns</a:t>
            </a:r>
          </a:p>
          <a:p>
            <a:r>
              <a:rPr lang="en-US" sz="1000" dirty="0"/>
              <a:t>Assist the client to think about strategy through a very specific lens, such as management or community development</a:t>
            </a:r>
          </a:p>
          <a:p>
            <a:r>
              <a:rPr lang="en-US" sz="1000" dirty="0"/>
              <a:t>Adjust strategy as necessary based on the current state of the project in comparison to the broad vision and mission</a:t>
            </a:r>
          </a:p>
          <a:p>
            <a:r>
              <a:rPr lang="en-US" sz="1000" dirty="0"/>
              <a:t>Consider possible cause and effect relationships</a:t>
            </a:r>
          </a:p>
          <a:p>
            <a:endParaRPr lang="en-US" sz="1000"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27</a:t>
            </a:fld>
            <a:endParaRPr lang="en-US" altLang="en-US" dirty="0"/>
          </a:p>
        </p:txBody>
      </p:sp>
    </p:spTree>
    <p:extLst>
      <p:ext uri="{BB962C8B-B14F-4D97-AF65-F5344CB8AC3E}">
        <p14:creationId xmlns:p14="http://schemas.microsoft.com/office/powerpoint/2010/main" val="20628795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Between SHP Framework</a:t>
            </a:r>
            <a:r>
              <a:rPr lang="en-US" baseline="0" dirty="0" smtClean="0"/>
              <a:t> and Impact Survey -  we are able to collect enough data and successfully evaluate a complex project such as the iPlant collaborative and by using the impact survey </a:t>
            </a:r>
            <a:endParaRPr lang="en-US"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28</a:t>
            </a:fld>
            <a:endParaRPr lang="en-US" altLang="en-US" dirty="0"/>
          </a:p>
        </p:txBody>
      </p:sp>
    </p:spTree>
    <p:extLst>
      <p:ext uri="{BB962C8B-B14F-4D97-AF65-F5344CB8AC3E}">
        <p14:creationId xmlns:p14="http://schemas.microsoft.com/office/powerpoint/2010/main" val="972861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30</a:t>
            </a:fld>
            <a:endParaRPr lang="en-US" altLang="en-US" dirty="0"/>
          </a:p>
        </p:txBody>
      </p:sp>
    </p:spTree>
    <p:extLst>
      <p:ext uri="{BB962C8B-B14F-4D97-AF65-F5344CB8AC3E}">
        <p14:creationId xmlns:p14="http://schemas.microsoft.com/office/powerpoint/2010/main" val="2533095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Vision</a:t>
            </a:r>
          </a:p>
          <a:p>
            <a:endParaRPr lang="en-US" dirty="0"/>
          </a:p>
          <a:p>
            <a:r>
              <a:rPr lang="en-US" dirty="0"/>
              <a:t>The iPlant Collaborative enables life science researchers and educators to use and extend </a:t>
            </a:r>
            <a:r>
              <a:rPr lang="en-US" dirty="0" err="1"/>
              <a:t>iPlant's</a:t>
            </a:r>
            <a:r>
              <a:rPr lang="en-US" dirty="0"/>
              <a:t> foundational cyberinfrastructure to understand and ultimately predict the complexity of biological systems and their dynamic nature under various environmental conditions, thus stimulating the transformation of how the life sciences community does research</a:t>
            </a:r>
            <a:r>
              <a:rPr lang="en-US" dirty="0" smtClean="0"/>
              <a:t>.</a:t>
            </a:r>
          </a:p>
          <a:p>
            <a:endParaRPr lang="en-US" dirty="0"/>
          </a:p>
          <a:p>
            <a:r>
              <a:rPr lang="en-US" dirty="0"/>
              <a:t>Mission</a:t>
            </a:r>
          </a:p>
          <a:p>
            <a:endParaRPr lang="en-US" dirty="0"/>
          </a:p>
          <a:p>
            <a:r>
              <a:rPr lang="en-US" dirty="0"/>
              <a:t>The iPlant Collaborative will design, develop, deploy and maintain a national cyberinfrastructure to enable basic and applied biological research and to train the next generation of scientists in its use. iPlant will achieve this by democratizing access to world-class compute resources, encouraging innovation through collaboration and federation, and fostering growth of the scientific community's computational abilities.</a:t>
            </a:r>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3</a:t>
            </a:fld>
            <a:endParaRPr lang="en-US" altLang="en-US" dirty="0"/>
          </a:p>
        </p:txBody>
      </p:sp>
    </p:spTree>
    <p:extLst>
      <p:ext uri="{BB962C8B-B14F-4D97-AF65-F5344CB8AC3E}">
        <p14:creationId xmlns:p14="http://schemas.microsoft.com/office/powerpoint/2010/main" val="3444049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4</a:t>
            </a:fld>
            <a:endParaRPr lang="en-US" altLang="en-US" dirty="0"/>
          </a:p>
        </p:txBody>
      </p:sp>
    </p:spTree>
    <p:extLst>
      <p:ext uri="{BB962C8B-B14F-4D97-AF65-F5344CB8AC3E}">
        <p14:creationId xmlns:p14="http://schemas.microsoft.com/office/powerpoint/2010/main" val="97286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SHP framework consists of three parts, a systems analysis, a highlights table, and patterns of action identification</a:t>
            </a:r>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5</a:t>
            </a:fld>
            <a:endParaRPr lang="en-US" altLang="en-US" dirty="0"/>
          </a:p>
        </p:txBody>
      </p:sp>
    </p:spTree>
    <p:extLst>
      <p:ext uri="{BB962C8B-B14F-4D97-AF65-F5344CB8AC3E}">
        <p14:creationId xmlns:p14="http://schemas.microsoft.com/office/powerpoint/2010/main" val="4190400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systems analysis, we selected the CDE Model from the many systems concepts that are available. The CDE model is best aligned to the context of the iPlant Collaborative</a:t>
            </a:r>
            <a:r>
              <a:rPr lang="en-US" dirty="0" smtClean="0"/>
              <a:t>.</a:t>
            </a:r>
          </a:p>
          <a:p>
            <a:endParaRPr lang="en-US" dirty="0"/>
          </a:p>
          <a:p>
            <a:r>
              <a:rPr lang="en-US" dirty="0"/>
              <a:t>We selected individual staff or small groups as our unit of analysis and built our initial containers based on roles, responsibilities, and function within the project, thereby, focusing our systems analysis on organizational properties of the project. Once containers were defined, we determined the differences and exchanges</a:t>
            </a:r>
            <a:r>
              <a:rPr lang="en-US" dirty="0" smtClean="0"/>
              <a:t>.</a:t>
            </a:r>
          </a:p>
          <a:p>
            <a:endParaRPr lang="en-US" dirty="0"/>
          </a:p>
          <a:p>
            <a:r>
              <a:rPr lang="en-US" dirty="0"/>
              <a:t>We selected to present the system as a diagram that represented the system at a specific time point.</a:t>
            </a:r>
          </a:p>
          <a:p>
            <a:endParaRPr lang="en-US" dirty="0"/>
          </a:p>
          <a:p>
            <a:endParaRPr lang="en-US"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6</a:t>
            </a:fld>
            <a:endParaRPr lang="en-US" altLang="en-US" dirty="0"/>
          </a:p>
        </p:txBody>
      </p:sp>
    </p:spTree>
    <p:extLst>
      <p:ext uri="{BB962C8B-B14F-4D97-AF65-F5344CB8AC3E}">
        <p14:creationId xmlns:p14="http://schemas.microsoft.com/office/powerpoint/2010/main" val="790540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early system diagram for the project. The discs are the containers and the arrows show the exchanges. It is difficult to show the differences visually, so each diagram was presented with associated narrative that described the details of the C, D, and E of the system at that time point</a:t>
            </a:r>
            <a:r>
              <a:rPr lang="en-US" dirty="0" smtClean="0"/>
              <a:t>.</a:t>
            </a:r>
          </a:p>
          <a:p>
            <a:endParaRPr lang="en-US" dirty="0"/>
          </a:p>
          <a:p>
            <a:r>
              <a:rPr lang="en-US" dirty="0"/>
              <a:t>As time moved forward, we decided to create diagrams on a quarterly basis. This provided an opportunity to compare diagrams, discuss the changes to the system by quarter, and identify longitudinal patterns.</a:t>
            </a:r>
          </a:p>
          <a:p>
            <a:endParaRPr lang="en-US" dirty="0"/>
          </a:p>
          <a:p>
            <a:endParaRPr lang="en-US"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7</a:t>
            </a:fld>
            <a:endParaRPr lang="en-US" altLang="en-US" dirty="0"/>
          </a:p>
        </p:txBody>
      </p:sp>
    </p:spTree>
    <p:extLst>
      <p:ext uri="{BB962C8B-B14F-4D97-AF65-F5344CB8AC3E}">
        <p14:creationId xmlns:p14="http://schemas.microsoft.com/office/powerpoint/2010/main" val="19892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the project matured into year 4 and 5 of initial funding, the three tiers persisted and “self-organizing” behavior was recognized and depicted in one of our most recent diagrams. If you compare the earlier diagrams to this diagram, it is clear that the project became more organized (fewer containers), communication was more efficient (exchange arrows are fewer and more direct), and driving forces within containers (differences) were more aligned with project intentions. </a:t>
            </a:r>
          </a:p>
          <a:p>
            <a:endParaRPr lang="en-US" dirty="0"/>
          </a:p>
          <a:p>
            <a:endParaRPr lang="en-US"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8</a:t>
            </a:fld>
            <a:endParaRPr lang="en-US" altLang="en-US" dirty="0"/>
          </a:p>
        </p:txBody>
      </p:sp>
    </p:spTree>
    <p:extLst>
      <p:ext uri="{BB962C8B-B14F-4D97-AF65-F5344CB8AC3E}">
        <p14:creationId xmlns:p14="http://schemas.microsoft.com/office/powerpoint/2010/main" val="2132174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additional note, the system diagrams are helpful to those in the project as they show the project as an entire system. Many times, staff are focused on their part of the project and do not have time or the information to consider how their role/team fits within the larger context. This responsibility is usually allocated to the PI. However, the system diagrams are a quick way for project staff to “see” the project and think about how their position or team fits within the system. They can think about: Is this how it should be? Should things be changed? Is this representation consistent with my understanding? Etc.</a:t>
            </a:r>
          </a:p>
          <a:p>
            <a:endParaRPr lang="en-US" dirty="0"/>
          </a:p>
          <a:p>
            <a:r>
              <a:rPr lang="en-US" dirty="0"/>
              <a:t>At the same time we were conducting the systems analysis, we also were developing a highlights and emergent ideas table.</a:t>
            </a:r>
          </a:p>
          <a:p>
            <a:endParaRPr lang="en-US" dirty="0"/>
          </a:p>
        </p:txBody>
      </p:sp>
      <p:sp>
        <p:nvSpPr>
          <p:cNvPr id="4" name="Slide Number Placeholder 3"/>
          <p:cNvSpPr>
            <a:spLocks noGrp="1"/>
          </p:cNvSpPr>
          <p:nvPr>
            <p:ph type="sldNum" sz="quarter" idx="10"/>
          </p:nvPr>
        </p:nvSpPr>
        <p:spPr/>
        <p:txBody>
          <a:bodyPr/>
          <a:lstStyle/>
          <a:p>
            <a:fld id="{E79C0F1D-C075-41C2-8980-80BF6F1CF6DB}" type="slidenum">
              <a:rPr lang="en-US" altLang="en-US" smtClean="0"/>
              <a:pPr/>
              <a:t>9</a:t>
            </a:fld>
            <a:endParaRPr lang="en-US" altLang="en-US" dirty="0"/>
          </a:p>
        </p:txBody>
      </p:sp>
    </p:spTree>
    <p:extLst>
      <p:ext uri="{BB962C8B-B14F-4D97-AF65-F5344CB8AC3E}">
        <p14:creationId xmlns:p14="http://schemas.microsoft.com/office/powerpoint/2010/main" val="2633625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00D6F0-5AEE-4B37-9BE8-70DE29B543D8}" type="datetimeFigureOut">
              <a:rPr lang="en-US" smtClean="0">
                <a:solidFill>
                  <a:prstClr val="black">
                    <a:tint val="75000"/>
                  </a:prstClr>
                </a:solidFill>
              </a:rPr>
              <a:pPr/>
              <a:t>10/14/2014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1952579-59E1-4511-9310-0686C6B218D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85301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00D6F0-5AEE-4B37-9BE8-70DE29B543D8}" type="datetimeFigureOut">
              <a:rPr lang="en-US" smtClean="0">
                <a:solidFill>
                  <a:prstClr val="black">
                    <a:tint val="75000"/>
                  </a:prstClr>
                </a:solidFill>
              </a:rPr>
              <a:pPr/>
              <a:t>10/14/2014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1952579-59E1-4511-9310-0686C6B218D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5241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00D6F0-5AEE-4B37-9BE8-70DE29B543D8}" type="datetimeFigureOut">
              <a:rPr lang="en-US" smtClean="0">
                <a:solidFill>
                  <a:prstClr val="black">
                    <a:tint val="75000"/>
                  </a:prstClr>
                </a:solidFill>
              </a:rPr>
              <a:pPr/>
              <a:t>10/14/2014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1952579-59E1-4511-9310-0686C6B218D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24256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F0B23225-FDD7-4366-AE25-4640F7E004EE}" type="slidenum">
              <a:rPr lang="en-US" altLang="en-US" smtClean="0"/>
              <a:pPr/>
              <a:t>‹#›</a:t>
            </a:fld>
            <a:endParaRPr lang="en-US" altLang="en-US" dirty="0"/>
          </a:p>
        </p:txBody>
      </p:sp>
    </p:spTree>
    <p:extLst>
      <p:ext uri="{BB962C8B-B14F-4D97-AF65-F5344CB8AC3E}">
        <p14:creationId xmlns:p14="http://schemas.microsoft.com/office/powerpoint/2010/main" val="66565508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E3F5DEB4-BBFD-4E0A-8B2F-4E1D28216676}" type="slidenum">
              <a:rPr lang="en-US" altLang="en-US" smtClean="0"/>
              <a:pPr/>
              <a:t>‹#›</a:t>
            </a:fld>
            <a:endParaRPr lang="en-US" altLang="en-US" dirty="0"/>
          </a:p>
        </p:txBody>
      </p:sp>
    </p:spTree>
    <p:extLst>
      <p:ext uri="{BB962C8B-B14F-4D97-AF65-F5344CB8AC3E}">
        <p14:creationId xmlns:p14="http://schemas.microsoft.com/office/powerpoint/2010/main" val="350887117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86E2984-F488-48C6-9053-C31AEE75FD38}" type="slidenum">
              <a:rPr lang="en-US" altLang="en-US" smtClean="0"/>
              <a:pPr/>
              <a:t>‹#›</a:t>
            </a:fld>
            <a:endParaRPr lang="en-US" altLang="en-US" dirty="0"/>
          </a:p>
        </p:txBody>
      </p:sp>
    </p:spTree>
    <p:extLst>
      <p:ext uri="{BB962C8B-B14F-4D97-AF65-F5344CB8AC3E}">
        <p14:creationId xmlns:p14="http://schemas.microsoft.com/office/powerpoint/2010/main" val="425676900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3CAD13DB-64C8-4768-BAA4-CF257293F2C0}" type="slidenum">
              <a:rPr lang="en-US" altLang="en-US" smtClean="0"/>
              <a:pPr/>
              <a:t>‹#›</a:t>
            </a:fld>
            <a:endParaRPr lang="en-US" altLang="en-US" dirty="0"/>
          </a:p>
        </p:txBody>
      </p:sp>
    </p:spTree>
    <p:extLst>
      <p:ext uri="{BB962C8B-B14F-4D97-AF65-F5344CB8AC3E}">
        <p14:creationId xmlns:p14="http://schemas.microsoft.com/office/powerpoint/2010/main" val="370685332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B81A4871-E26A-45A2-B2BF-195E5230C6B8}" type="slidenum">
              <a:rPr lang="en-US" altLang="en-US" smtClean="0"/>
              <a:pPr/>
              <a:t>‹#›</a:t>
            </a:fld>
            <a:endParaRPr lang="en-US" altLang="en-US" dirty="0"/>
          </a:p>
        </p:txBody>
      </p:sp>
    </p:spTree>
    <p:extLst>
      <p:ext uri="{BB962C8B-B14F-4D97-AF65-F5344CB8AC3E}">
        <p14:creationId xmlns:p14="http://schemas.microsoft.com/office/powerpoint/2010/main" val="203423993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C4A47C1F-8E83-49DC-8ADB-E176E3870FA3}" type="slidenum">
              <a:rPr lang="en-US" altLang="en-US" smtClean="0"/>
              <a:pPr/>
              <a:t>‹#›</a:t>
            </a:fld>
            <a:endParaRPr lang="en-US" altLang="en-US" dirty="0"/>
          </a:p>
        </p:txBody>
      </p:sp>
    </p:spTree>
    <p:extLst>
      <p:ext uri="{BB962C8B-B14F-4D97-AF65-F5344CB8AC3E}">
        <p14:creationId xmlns:p14="http://schemas.microsoft.com/office/powerpoint/2010/main" val="5602577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6DC8AEDB-2D57-4D7F-92DF-C6B0531E92D1}" type="slidenum">
              <a:rPr lang="en-US" altLang="en-US" smtClean="0"/>
              <a:pPr/>
              <a:t>‹#›</a:t>
            </a:fld>
            <a:endParaRPr lang="en-US" altLang="en-US" dirty="0"/>
          </a:p>
        </p:txBody>
      </p:sp>
    </p:spTree>
    <p:extLst>
      <p:ext uri="{BB962C8B-B14F-4D97-AF65-F5344CB8AC3E}">
        <p14:creationId xmlns:p14="http://schemas.microsoft.com/office/powerpoint/2010/main" val="38969188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1875FCF6-D212-4E23-9E36-8362849D0D45}" type="slidenum">
              <a:rPr lang="en-US" altLang="en-US" smtClean="0"/>
              <a:pPr/>
              <a:t>‹#›</a:t>
            </a:fld>
            <a:endParaRPr lang="en-US" altLang="en-US" dirty="0"/>
          </a:p>
        </p:txBody>
      </p:sp>
    </p:spTree>
    <p:extLst>
      <p:ext uri="{BB962C8B-B14F-4D97-AF65-F5344CB8AC3E}">
        <p14:creationId xmlns:p14="http://schemas.microsoft.com/office/powerpoint/2010/main" val="2831385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00D6F0-5AEE-4B37-9BE8-70DE29B543D8}" type="datetimeFigureOut">
              <a:rPr lang="en-US" smtClean="0">
                <a:solidFill>
                  <a:prstClr val="black">
                    <a:tint val="75000"/>
                  </a:prstClr>
                </a:solidFill>
              </a:rPr>
              <a:pPr/>
              <a:t>10/14/2014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1952579-59E1-4511-9310-0686C6B218D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75103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2CCB68E6-1926-4F81-88A4-6E5431E4CBFD}" type="slidenum">
              <a:rPr lang="en-US" altLang="en-US" smtClean="0"/>
              <a:pPr/>
              <a:t>‹#›</a:t>
            </a:fld>
            <a:endParaRPr lang="en-US" altLang="en-US" dirty="0"/>
          </a:p>
        </p:txBody>
      </p:sp>
    </p:spTree>
    <p:extLst>
      <p:ext uri="{BB962C8B-B14F-4D97-AF65-F5344CB8AC3E}">
        <p14:creationId xmlns:p14="http://schemas.microsoft.com/office/powerpoint/2010/main" val="727319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325B8860-AE3C-41B4-9963-7689A12EEF4C}" type="slidenum">
              <a:rPr lang="en-US" altLang="en-US" smtClean="0"/>
              <a:pPr/>
              <a:t>‹#›</a:t>
            </a:fld>
            <a:endParaRPr lang="en-US" altLang="en-US" dirty="0"/>
          </a:p>
        </p:txBody>
      </p:sp>
    </p:spTree>
    <p:extLst>
      <p:ext uri="{BB962C8B-B14F-4D97-AF65-F5344CB8AC3E}">
        <p14:creationId xmlns:p14="http://schemas.microsoft.com/office/powerpoint/2010/main" val="4240417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80B07C78-8F32-40A6-8027-4BBED21BAAD6}" type="slidenum">
              <a:rPr lang="en-US" altLang="en-US" smtClean="0"/>
              <a:pPr/>
              <a:t>‹#›</a:t>
            </a:fld>
            <a:endParaRPr lang="en-US" altLang="en-US" dirty="0"/>
          </a:p>
        </p:txBody>
      </p:sp>
    </p:spTree>
    <p:extLst>
      <p:ext uri="{BB962C8B-B14F-4D97-AF65-F5344CB8AC3E}">
        <p14:creationId xmlns:p14="http://schemas.microsoft.com/office/powerpoint/2010/main" val="1554862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00D6F0-5AEE-4B37-9BE8-70DE29B543D8}" type="datetimeFigureOut">
              <a:rPr lang="en-US" smtClean="0">
                <a:solidFill>
                  <a:prstClr val="black">
                    <a:tint val="75000"/>
                  </a:prstClr>
                </a:solidFill>
              </a:rPr>
              <a:pPr/>
              <a:t>10/14/2014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1952579-59E1-4511-9310-0686C6B218D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88261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00D6F0-5AEE-4B37-9BE8-70DE29B543D8}" type="datetimeFigureOut">
              <a:rPr lang="en-US" smtClean="0">
                <a:solidFill>
                  <a:prstClr val="black">
                    <a:tint val="75000"/>
                  </a:prstClr>
                </a:solidFill>
              </a:rPr>
              <a:pPr/>
              <a:t>10/14/2014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1952579-59E1-4511-9310-0686C6B218D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91940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00D6F0-5AEE-4B37-9BE8-70DE29B543D8}" type="datetimeFigureOut">
              <a:rPr lang="en-US" smtClean="0">
                <a:solidFill>
                  <a:prstClr val="black">
                    <a:tint val="75000"/>
                  </a:prstClr>
                </a:solidFill>
              </a:rPr>
              <a:pPr/>
              <a:t>10/14/2014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91952579-59E1-4511-9310-0686C6B218D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47399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00D6F0-5AEE-4B37-9BE8-70DE29B543D8}" type="datetimeFigureOut">
              <a:rPr lang="en-US" smtClean="0">
                <a:solidFill>
                  <a:prstClr val="black">
                    <a:tint val="75000"/>
                  </a:prstClr>
                </a:solidFill>
              </a:rPr>
              <a:pPr/>
              <a:t>10/14/2014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91952579-59E1-4511-9310-0686C6B218D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58848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00D6F0-5AEE-4B37-9BE8-70DE29B543D8}" type="datetimeFigureOut">
              <a:rPr lang="en-US" smtClean="0">
                <a:solidFill>
                  <a:prstClr val="black">
                    <a:tint val="75000"/>
                  </a:prstClr>
                </a:solidFill>
              </a:rPr>
              <a:pPr/>
              <a:t>10/14/2014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1952579-59E1-4511-9310-0686C6B218D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7137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00D6F0-5AEE-4B37-9BE8-70DE29B543D8}" type="datetimeFigureOut">
              <a:rPr lang="en-US" smtClean="0">
                <a:solidFill>
                  <a:prstClr val="black">
                    <a:tint val="75000"/>
                  </a:prstClr>
                </a:solidFill>
              </a:rPr>
              <a:pPr/>
              <a:t>10/14/2014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1952579-59E1-4511-9310-0686C6B218D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87088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00D6F0-5AEE-4B37-9BE8-70DE29B543D8}" type="datetimeFigureOut">
              <a:rPr lang="en-US" smtClean="0">
                <a:solidFill>
                  <a:prstClr val="black">
                    <a:tint val="75000"/>
                  </a:prstClr>
                </a:solidFill>
              </a:rPr>
              <a:pPr/>
              <a:t>10/14/2014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1952579-59E1-4511-9310-0686C6B218D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86983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4575D-E903-41DF-9245-BF305F2AA0DD}" type="slidenum">
              <a:rPr lang="en-US" altLang="en-US" smtClean="0"/>
              <a:pPr/>
              <a:t>‹#›</a:t>
            </a:fld>
            <a:endParaRPr lang="en-US" altLang="en-US" dirty="0"/>
          </a:p>
        </p:txBody>
      </p:sp>
    </p:spTree>
    <p:extLst>
      <p:ext uri="{BB962C8B-B14F-4D97-AF65-F5344CB8AC3E}">
        <p14:creationId xmlns:p14="http://schemas.microsoft.com/office/powerpoint/2010/main" val="1729123873"/>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BEE67E">
            <a:alpha val="45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4575D-E903-41DF-9245-BF305F2AA0DD}" type="slidenum">
              <a:rPr lang="en-US" altLang="en-US" smtClean="0"/>
              <a:pPr/>
              <a:t>‹#›</a:t>
            </a:fld>
            <a:endParaRPr lang="en-US" altLang="en-US" dirty="0"/>
          </a:p>
        </p:txBody>
      </p:sp>
    </p:spTree>
    <p:extLst>
      <p:ext uri="{BB962C8B-B14F-4D97-AF65-F5344CB8AC3E}">
        <p14:creationId xmlns:p14="http://schemas.microsoft.com/office/powerpoint/2010/main" val="840116119"/>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5.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8" Type="http://schemas.openxmlformats.org/officeDocument/2006/relationships/hyperlink" Target="mailto:cfreeman@emeconline.com?subject=AEA%20Presentation%202014" TargetMode="External"/><Relationship Id="rId3" Type="http://schemas.openxmlformats.org/officeDocument/2006/relationships/image" Target="../media/image9.png"/><Relationship Id="rId7" Type="http://schemas.openxmlformats.org/officeDocument/2006/relationships/hyperlink" Target="https://www.linkedin.com/in/courtneyhumphreys" TargetMode="External"/><Relationship Id="rId12" Type="http://schemas.openxmlformats.org/officeDocument/2006/relationships/hyperlink" Target="http://www.linkedin.com/pub/barbara-popovec-heath/12/ab6/628" TargetMode="External"/><Relationship Id="rId2" Type="http://schemas.openxmlformats.org/officeDocument/2006/relationships/notesSlide" Target="../notesSlides/notesSlide29.xml"/><Relationship Id="rId1" Type="http://schemas.openxmlformats.org/officeDocument/2006/relationships/slideLayout" Target="../slideLayouts/slideLayout13.xml"/><Relationship Id="rId6" Type="http://schemas.openxmlformats.org/officeDocument/2006/relationships/hyperlink" Target="http://www.linkedin.com/company/east-main-evaluation-&amp;-consulting-llc" TargetMode="External"/><Relationship Id="rId11" Type="http://schemas.openxmlformats.org/officeDocument/2006/relationships/hyperlink" Target="http://www.linkedin.com/pub/aruna-lakshmanan/11/6a7/161" TargetMode="External"/><Relationship Id="rId5" Type="http://schemas.openxmlformats.org/officeDocument/2006/relationships/hyperlink" Target="http://www.emeconline.com/" TargetMode="External"/><Relationship Id="rId10" Type="http://schemas.openxmlformats.org/officeDocument/2006/relationships/hyperlink" Target="http://www.emeconline.com/about-us/publications/shp-process/" TargetMode="External"/><Relationship Id="rId4" Type="http://schemas.openxmlformats.org/officeDocument/2006/relationships/hyperlink" Target="http://www.iplantcollaborative.org/" TargetMode="External"/><Relationship Id="rId9" Type="http://schemas.openxmlformats.org/officeDocument/2006/relationships/hyperlink" Target="https://www.linkedin.com/pub/catherine-freeman-mpa/27/957/5b8"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3">
            <a:duotone>
              <a:schemeClr val="bg2">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sharpenSoften amount="-15000"/>
                    </a14:imgEffect>
                  </a14:imgLayer>
                </a14:imgProps>
              </a:ext>
              <a:ext uri="{28A0092B-C50C-407E-A947-70E740481C1C}">
                <a14:useLocalDpi xmlns:a14="http://schemas.microsoft.com/office/drawing/2010/main" val="0"/>
              </a:ext>
            </a:extLst>
          </a:blip>
          <a:stretch>
            <a:fillRect/>
          </a:stretch>
        </p:blipFill>
        <p:spPr>
          <a:xfrm>
            <a:off x="304800" y="-3718"/>
            <a:ext cx="4263571" cy="6858000"/>
          </a:xfrm>
          <a:prstGeom prst="rect">
            <a:avLst/>
          </a:prstGeom>
          <a:solidFill>
            <a:srgbClr val="D7E4BD"/>
          </a:solidFill>
        </p:spPr>
      </p:pic>
      <p:sp>
        <p:nvSpPr>
          <p:cNvPr id="5" name="Rectangle 4"/>
          <p:cNvSpPr/>
          <p:nvPr/>
        </p:nvSpPr>
        <p:spPr>
          <a:xfrm>
            <a:off x="0" y="-3718"/>
            <a:ext cx="9144000" cy="6858001"/>
          </a:xfrm>
          <a:prstGeom prst="rect">
            <a:avLst/>
          </a:prstGeom>
          <a:solidFill>
            <a:srgbClr val="92D02F">
              <a:alpha val="2745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54167" y="1143000"/>
            <a:ext cx="8835665" cy="2208585"/>
          </a:xfrm>
        </p:spPr>
        <p:txBody>
          <a:bodyPr>
            <a:normAutofit/>
          </a:bodyPr>
          <a:lstStyle/>
          <a:p>
            <a:r>
              <a:rPr lang="en-US" b="1" dirty="0">
                <a:latin typeface="Palatino Linotype" panose="02040502050505030304" pitchFamily="18" charset="0"/>
              </a:rPr>
              <a:t>Using Case Study Methodology Embedded in a Systems-based Framework </a:t>
            </a:r>
            <a:endParaRPr lang="en-US" dirty="0">
              <a:latin typeface="Palatino Linotype" panose="02040502050505030304" pitchFamily="18" charset="0"/>
              <a:cs typeface="Arial" panose="020B0604020202020204" pitchFamily="34" charset="0"/>
            </a:endParaRPr>
          </a:p>
        </p:txBody>
      </p:sp>
      <p:sp>
        <p:nvSpPr>
          <p:cNvPr id="3" name="Subtitle 2"/>
          <p:cNvSpPr>
            <a:spLocks noGrp="1"/>
          </p:cNvSpPr>
          <p:nvPr>
            <p:ph type="subTitle" idx="1"/>
          </p:nvPr>
        </p:nvSpPr>
        <p:spPr>
          <a:xfrm>
            <a:off x="520439" y="4419600"/>
            <a:ext cx="8166361" cy="1447800"/>
          </a:xfrm>
        </p:spPr>
        <p:txBody>
          <a:bodyPr>
            <a:normAutofit lnSpcReduction="10000"/>
          </a:bodyPr>
          <a:lstStyle/>
          <a:p>
            <a:r>
              <a:rPr lang="en-US" sz="2800" b="1" dirty="0">
                <a:solidFill>
                  <a:schemeClr val="tx1"/>
                </a:solidFill>
                <a:latin typeface="Palatino Linotype" panose="02040502050505030304" pitchFamily="18" charset="0"/>
                <a:cs typeface="Arial" panose="020B0604020202020204" pitchFamily="34" charset="0"/>
              </a:rPr>
              <a:t>Catherine Freeman, </a:t>
            </a:r>
            <a:r>
              <a:rPr lang="en-US" sz="2800" b="1" dirty="0" smtClean="0">
                <a:solidFill>
                  <a:schemeClr val="tx1"/>
                </a:solidFill>
                <a:latin typeface="Palatino Linotype" panose="02040502050505030304" pitchFamily="18" charset="0"/>
                <a:cs typeface="Arial" panose="020B0604020202020204" pitchFamily="34" charset="0"/>
              </a:rPr>
              <a:t>MPA</a:t>
            </a:r>
          </a:p>
          <a:p>
            <a:r>
              <a:rPr lang="en-US" sz="2800" b="1" dirty="0" smtClean="0">
                <a:solidFill>
                  <a:schemeClr val="tx1"/>
                </a:solidFill>
                <a:latin typeface="Palatino Linotype" panose="02040502050505030304" pitchFamily="18" charset="0"/>
                <a:cs typeface="Arial" panose="020B0604020202020204" pitchFamily="34" charset="0"/>
              </a:rPr>
              <a:t>Barbara Heath, Ph.D.</a:t>
            </a:r>
          </a:p>
          <a:p>
            <a:r>
              <a:rPr lang="en-US" sz="2800" dirty="0" smtClean="0">
                <a:solidFill>
                  <a:schemeClr val="tx1"/>
                </a:solidFill>
                <a:latin typeface="Palatino Linotype" panose="02040502050505030304" pitchFamily="18" charset="0"/>
              </a:rPr>
              <a:t>East </a:t>
            </a:r>
            <a:r>
              <a:rPr lang="en-US" sz="2800" dirty="0">
                <a:solidFill>
                  <a:schemeClr val="tx1"/>
                </a:solidFill>
                <a:latin typeface="Palatino Linotype" panose="02040502050505030304" pitchFamily="18" charset="0"/>
              </a:rPr>
              <a:t>Main Evaluation &amp; Consulting, LLC</a:t>
            </a:r>
          </a:p>
          <a:p>
            <a:endParaRPr lang="en-US" sz="2800" b="1" dirty="0">
              <a:solidFill>
                <a:schemeClr val="tx1"/>
              </a:solidFill>
              <a:latin typeface="+mj-lt"/>
              <a:cs typeface="Arial" panose="020B0604020202020204" pitchFamily="34" charset="0"/>
            </a:endParaRPr>
          </a:p>
          <a:p>
            <a:pPr algn="l"/>
            <a:endParaRPr lang="en-US" sz="2400" b="1" dirty="0" smtClean="0">
              <a:solidFill>
                <a:schemeClr val="tx1"/>
              </a:solidFill>
              <a:latin typeface="Palatino Linotype" pitchFamily="18" charset="0"/>
              <a:cs typeface="Helvetica" pitchFamily="34" charset="0"/>
            </a:endParaRPr>
          </a:p>
        </p:txBody>
      </p:sp>
      <p:sp>
        <p:nvSpPr>
          <p:cNvPr id="12" name="Footer Placeholder 11"/>
          <p:cNvSpPr>
            <a:spLocks noGrp="1"/>
          </p:cNvSpPr>
          <p:nvPr>
            <p:ph type="ftr" sz="quarter" idx="11"/>
          </p:nvPr>
        </p:nvSpPr>
        <p:spPr/>
        <p:txBody>
          <a:bodyPr/>
          <a:lstStyle/>
          <a:p>
            <a:r>
              <a:rPr lang="en-US" dirty="0" smtClean="0">
                <a:solidFill>
                  <a:schemeClr val="tx1">
                    <a:lumMod val="75000"/>
                    <a:lumOff val="25000"/>
                  </a:schemeClr>
                </a:solidFill>
                <a:latin typeface="+mj-lt"/>
              </a:rPr>
              <a:t>AEA 2014 | October 17, 2014 | 3:30 pm</a:t>
            </a:r>
            <a:endParaRPr lang="en-US" dirty="0">
              <a:solidFill>
                <a:schemeClr val="tx1">
                  <a:lumMod val="75000"/>
                  <a:lumOff val="25000"/>
                </a:schemeClr>
              </a:solidFill>
              <a:latin typeface="+mj-lt"/>
            </a:endParaRPr>
          </a:p>
        </p:txBody>
      </p:sp>
    </p:spTree>
    <p:extLst>
      <p:ext uri="{BB962C8B-B14F-4D97-AF65-F5344CB8AC3E}">
        <p14:creationId xmlns:p14="http://schemas.microsoft.com/office/powerpoint/2010/main" val="1719164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0" y="2286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smtClean="0">
                <a:latin typeface="Palatino Linotype" pitchFamily="18" charset="0"/>
              </a:rPr>
              <a:t>Highlights (H)</a:t>
            </a:r>
            <a:endParaRPr lang="en-US" sz="4000" b="1" dirty="0">
              <a:latin typeface="Palatino Linotype" pitchFamily="18" charset="0"/>
            </a:endParaRPr>
          </a:p>
        </p:txBody>
      </p:sp>
      <p:cxnSp>
        <p:nvCxnSpPr>
          <p:cNvPr id="5" name="Straight Connector 4"/>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6" name="Content Placeholder 5"/>
          <p:cNvSpPr txBox="1">
            <a:spLocks noGrp="1"/>
          </p:cNvSpPr>
          <p:nvPr>
            <p:ph idx="1"/>
          </p:nvPr>
        </p:nvSpPr>
        <p:spPr>
          <a:xfrm>
            <a:off x="457200" y="1143000"/>
            <a:ext cx="8229600" cy="4905958"/>
          </a:xfrm>
          <a:prstGeom prst="rect">
            <a:avLst/>
          </a:prstGeom>
          <a:noFill/>
        </p:spPr>
        <p:txBody>
          <a:bodyPr wrap="square" rtlCol="0">
            <a:spAutoFit/>
          </a:bodyPr>
          <a:lstStyle/>
          <a:p>
            <a:pPr marL="862012" indent="-571500">
              <a:buFont typeface="Arial" panose="020B0604020202020204" pitchFamily="34" charset="0"/>
              <a:buChar char="•"/>
            </a:pPr>
            <a:r>
              <a:rPr lang="en-US" sz="3600" b="1" dirty="0" smtClean="0">
                <a:latin typeface="Palatino Linotype" panose="02040502050505030304" pitchFamily="18" charset="0"/>
                <a:cs typeface="Arial" panose="020B0604020202020204" pitchFamily="34" charset="0"/>
              </a:rPr>
              <a:t>Continue </a:t>
            </a:r>
            <a:r>
              <a:rPr lang="en-US" sz="3600" b="1" dirty="0">
                <a:latin typeface="Palatino Linotype" panose="02040502050505030304" pitchFamily="18" charset="0"/>
                <a:cs typeface="Arial" panose="020B0604020202020204" pitchFamily="34" charset="0"/>
              </a:rPr>
              <a:t>applying systems methods to </a:t>
            </a:r>
            <a:r>
              <a:rPr lang="en-US" sz="3600" b="1" dirty="0" smtClean="0">
                <a:latin typeface="Palatino Linotype" panose="02040502050505030304" pitchFamily="18" charset="0"/>
                <a:cs typeface="Arial" panose="020B0604020202020204" pitchFamily="34" charset="0"/>
              </a:rPr>
              <a:t>iPlant</a:t>
            </a:r>
            <a:endParaRPr lang="en-US" sz="3600" b="1" dirty="0">
              <a:latin typeface="Palatino Linotype" panose="02040502050505030304" pitchFamily="18" charset="0"/>
              <a:cs typeface="Arial" panose="020B0604020202020204" pitchFamily="34" charset="0"/>
            </a:endParaRPr>
          </a:p>
          <a:p>
            <a:pPr marL="854075" indent="-571500">
              <a:buFont typeface="Arial" panose="020B0604020202020204" pitchFamily="34" charset="0"/>
              <a:buChar char="•"/>
            </a:pPr>
            <a:r>
              <a:rPr lang="en-US" sz="3600" b="1" dirty="0" smtClean="0">
                <a:latin typeface="Palatino Linotype" panose="02040502050505030304" pitchFamily="18" charset="0"/>
                <a:cs typeface="Arial" panose="020B0604020202020204" pitchFamily="34" charset="0"/>
              </a:rPr>
              <a:t>Generate </a:t>
            </a:r>
            <a:r>
              <a:rPr lang="en-US" sz="3600" b="1" dirty="0">
                <a:latin typeface="Palatino Linotype" panose="02040502050505030304" pitchFamily="18" charset="0"/>
                <a:cs typeface="Arial" panose="020B0604020202020204" pitchFamily="34" charset="0"/>
              </a:rPr>
              <a:t>a significant amount of data and related </a:t>
            </a:r>
            <a:r>
              <a:rPr lang="en-US" sz="3600" b="1" dirty="0" smtClean="0">
                <a:latin typeface="Palatino Linotype" panose="02040502050505030304" pitchFamily="18" charset="0"/>
                <a:cs typeface="Arial" panose="020B0604020202020204" pitchFamily="34" charset="0"/>
              </a:rPr>
              <a:t>analysis</a:t>
            </a:r>
            <a:endParaRPr lang="en-US" sz="3200" b="1" dirty="0">
              <a:latin typeface="Palatino Linotype" panose="02040502050505030304" pitchFamily="18" charset="0"/>
              <a:cs typeface="Arial" panose="020B0604020202020204" pitchFamily="34" charset="0"/>
            </a:endParaRPr>
          </a:p>
          <a:p>
            <a:pPr marL="1654175" lvl="2" indent="-457200">
              <a:buFont typeface="Wingdings" panose="05000000000000000000" pitchFamily="2" charset="2"/>
              <a:buChar char="ü"/>
            </a:pPr>
            <a:r>
              <a:rPr lang="en-US" sz="2800" dirty="0">
                <a:latin typeface="Palatino Linotype" panose="02040502050505030304" pitchFamily="18" charset="0"/>
                <a:cs typeface="Arial" panose="020B0604020202020204" pitchFamily="34" charset="0"/>
              </a:rPr>
              <a:t>P</a:t>
            </a:r>
            <a:r>
              <a:rPr lang="en-US" sz="2800" dirty="0" smtClean="0">
                <a:latin typeface="Palatino Linotype" panose="02040502050505030304" pitchFamily="18" charset="0"/>
                <a:cs typeface="Arial" panose="020B0604020202020204" pitchFamily="34" charset="0"/>
              </a:rPr>
              <a:t>resent </a:t>
            </a:r>
            <a:r>
              <a:rPr lang="en-US" sz="2800" dirty="0">
                <a:latin typeface="Palatino Linotype" panose="02040502050505030304" pitchFamily="18" charset="0"/>
                <a:cs typeface="Arial" panose="020B0604020202020204" pitchFamily="34" charset="0"/>
              </a:rPr>
              <a:t>a list of highlights for each quarter of project </a:t>
            </a:r>
            <a:r>
              <a:rPr lang="en-US" sz="2800" dirty="0" smtClean="0">
                <a:latin typeface="Palatino Linotype" panose="02040502050505030304" pitchFamily="18" charset="0"/>
                <a:cs typeface="Arial" panose="020B0604020202020204" pitchFamily="34" charset="0"/>
              </a:rPr>
              <a:t>implementation</a:t>
            </a:r>
            <a:endParaRPr lang="en-US" dirty="0">
              <a:latin typeface="Palatino Linotype" panose="02040502050505030304" pitchFamily="18" charset="0"/>
              <a:cs typeface="Arial" panose="020B0604020202020204" pitchFamily="34" charset="0"/>
            </a:endParaRPr>
          </a:p>
          <a:p>
            <a:pPr marL="1654175" lvl="2" indent="-457200">
              <a:buFont typeface="Wingdings" panose="05000000000000000000" pitchFamily="2" charset="2"/>
              <a:buChar char="ü"/>
            </a:pPr>
            <a:r>
              <a:rPr lang="en-US" sz="2800" dirty="0">
                <a:latin typeface="Palatino Linotype" panose="02040502050505030304" pitchFamily="18" charset="0"/>
                <a:cs typeface="Arial" panose="020B0604020202020204" pitchFamily="34" charset="0"/>
              </a:rPr>
              <a:t>I</a:t>
            </a:r>
            <a:r>
              <a:rPr lang="en-US" sz="2800" dirty="0" smtClean="0">
                <a:latin typeface="Palatino Linotype" panose="02040502050505030304" pitchFamily="18" charset="0"/>
                <a:cs typeface="Arial" panose="020B0604020202020204" pitchFamily="34" charset="0"/>
              </a:rPr>
              <a:t>dentify </a:t>
            </a:r>
            <a:r>
              <a:rPr lang="en-US" sz="2800" dirty="0">
                <a:latin typeface="Palatino Linotype" panose="02040502050505030304" pitchFamily="18" charset="0"/>
                <a:cs typeface="Arial" panose="020B0604020202020204" pitchFamily="34" charset="0"/>
              </a:rPr>
              <a:t>highlights as </a:t>
            </a:r>
            <a:r>
              <a:rPr lang="en-US" sz="2800" i="1" dirty="0" smtClean="0">
                <a:latin typeface="Palatino Linotype" panose="02040502050505030304" pitchFamily="18" charset="0"/>
                <a:cs typeface="Arial" panose="020B0604020202020204" pitchFamily="34" charset="0"/>
              </a:rPr>
              <a:t>deliberate</a:t>
            </a:r>
            <a:r>
              <a:rPr lang="en-US" sz="2800" dirty="0" smtClean="0">
                <a:latin typeface="Palatino Linotype" panose="02040502050505030304" pitchFamily="18" charset="0"/>
                <a:cs typeface="Arial" panose="020B0604020202020204" pitchFamily="34" charset="0"/>
              </a:rPr>
              <a:t> </a:t>
            </a:r>
            <a:r>
              <a:rPr lang="en-US" sz="2800" i="1" dirty="0" smtClean="0">
                <a:latin typeface="Palatino Linotype" panose="02040502050505030304" pitchFamily="18" charset="0"/>
                <a:cs typeface="Arial" panose="020B0604020202020204" pitchFamily="34" charset="0"/>
              </a:rPr>
              <a:t>events </a:t>
            </a:r>
            <a:r>
              <a:rPr lang="en-US" sz="2800" dirty="0" smtClean="0">
                <a:latin typeface="Palatino Linotype" panose="02040502050505030304" pitchFamily="18" charset="0"/>
                <a:cs typeface="Arial" panose="020B0604020202020204" pitchFamily="34" charset="0"/>
              </a:rPr>
              <a:t>and </a:t>
            </a:r>
            <a:r>
              <a:rPr lang="en-US" sz="2800" i="1" dirty="0" smtClean="0">
                <a:latin typeface="Palatino Linotype" panose="02040502050505030304" pitchFamily="18" charset="0"/>
                <a:cs typeface="Arial" panose="020B0604020202020204" pitchFamily="34" charset="0"/>
              </a:rPr>
              <a:t>emergent ideas</a:t>
            </a:r>
            <a:endParaRPr lang="en-US" sz="2800" dirty="0">
              <a:latin typeface="Palatino Linotype" panose="02040502050505030304" pitchFamily="18" charset="0"/>
              <a:cs typeface="Arial" panose="020B0604020202020204" pitchFamily="34" charset="0"/>
            </a:endParaRPr>
          </a:p>
          <a:p>
            <a:endParaRPr lang="en-US" sz="3200" dirty="0">
              <a:latin typeface="Palatino Linotype" panose="02040502050505030304" pitchFamily="18" charset="0"/>
            </a:endParaRPr>
          </a:p>
        </p:txBody>
      </p:sp>
      <p:sp>
        <p:nvSpPr>
          <p:cNvPr id="7" name="Footer Placeholder 1"/>
          <p:cNvSpPr>
            <a:spLocks noGrp="1"/>
          </p:cNvSpPr>
          <p:nvPr>
            <p:ph type="ftr" sz="quarter" idx="11"/>
          </p:nvPr>
        </p:nvSpPr>
        <p:spPr>
          <a:xfrm>
            <a:off x="6248400" y="6372225"/>
            <a:ext cx="2895600" cy="476250"/>
          </a:xfrm>
        </p:spPr>
        <p:txBody>
          <a:bodyPr anchor="ct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Tree>
    <p:extLst>
      <p:ext uri="{BB962C8B-B14F-4D97-AF65-F5344CB8AC3E}">
        <p14:creationId xmlns:p14="http://schemas.microsoft.com/office/powerpoint/2010/main" val="3568707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Title 2"/>
          <p:cNvSpPr txBox="1">
            <a:spLocks/>
          </p:cNvSpPr>
          <p:nvPr/>
        </p:nvSpPr>
        <p:spPr>
          <a:xfrm>
            <a:off x="0" y="2286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smtClean="0">
                <a:latin typeface="Palatino Linotype" pitchFamily="18" charset="0"/>
              </a:rPr>
              <a:t>Highlights (H)</a:t>
            </a:r>
            <a:endParaRPr lang="en-US" sz="4000" b="1" dirty="0">
              <a:latin typeface="Palatino Linotype" pitchFamily="18" charset="0"/>
            </a:endParaRPr>
          </a:p>
        </p:txBody>
      </p:sp>
      <p:cxnSp>
        <p:nvCxnSpPr>
          <p:cNvPr id="5" name="Straight Connector 4"/>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6" name="Footer Placeholder 1"/>
          <p:cNvSpPr>
            <a:spLocks noGrp="1"/>
          </p:cNvSpPr>
          <p:nvPr>
            <p:ph type="ftr" sz="quarter" idx="11"/>
          </p:nvPr>
        </p:nvSpPr>
        <p:spPr>
          <a:xfrm>
            <a:off x="6248400" y="6372225"/>
            <a:ext cx="2895600" cy="476250"/>
          </a:xfrm>
        </p:spPr>
        <p:txBody>
          <a:bodyPr anchor="ct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421173131"/>
              </p:ext>
            </p:extLst>
          </p:nvPr>
        </p:nvGraphicFramePr>
        <p:xfrm>
          <a:off x="152400" y="990600"/>
          <a:ext cx="8915400" cy="5715000"/>
        </p:xfrm>
        <a:graphic>
          <a:graphicData uri="http://schemas.openxmlformats.org/drawingml/2006/table">
            <a:tbl>
              <a:tblPr firstRow="1" firstCol="1" bandRow="1">
                <a:tableStyleId>{EB344D84-9AFB-497E-A393-DC336BA19D2E}</a:tableStyleId>
              </a:tblPr>
              <a:tblGrid>
                <a:gridCol w="697727"/>
                <a:gridCol w="3798736"/>
                <a:gridCol w="4418937"/>
              </a:tblGrid>
              <a:tr h="377223">
                <a:tc>
                  <a:txBody>
                    <a:bodyPr/>
                    <a:lstStyle/>
                    <a:p>
                      <a:pPr marL="0" marR="0" algn="ctr">
                        <a:lnSpc>
                          <a:spcPct val="115000"/>
                        </a:lnSpc>
                        <a:spcBef>
                          <a:spcPts val="0"/>
                        </a:spcBef>
                        <a:spcAft>
                          <a:spcPts val="0"/>
                        </a:spcAft>
                      </a:pPr>
                      <a:r>
                        <a:rPr lang="en-US" sz="1400" dirty="0" smtClean="0">
                          <a:effectLst/>
                          <a:latin typeface="Arial" panose="020B0604020202020204" pitchFamily="34" charset="0"/>
                          <a:cs typeface="Arial" panose="020B0604020202020204" pitchFamily="34" charset="0"/>
                        </a:rPr>
                        <a:t>Q:Y</a:t>
                      </a:r>
                      <a:endParaRPr lang="en-US" sz="1400" b="1"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effectLst/>
                          <a:latin typeface="Arial" panose="020B0604020202020204" pitchFamily="34" charset="0"/>
                          <a:cs typeface="Arial" panose="020B0604020202020204" pitchFamily="34" charset="0"/>
                        </a:rPr>
                        <a:t>Deliberate</a:t>
                      </a:r>
                      <a:r>
                        <a:rPr lang="en-US" sz="1400" baseline="0" dirty="0" smtClean="0">
                          <a:effectLst/>
                          <a:latin typeface="Arial" panose="020B0604020202020204" pitchFamily="34" charset="0"/>
                          <a:cs typeface="Arial" panose="020B0604020202020204" pitchFamily="34" charset="0"/>
                        </a:rPr>
                        <a:t> Events/Activities</a:t>
                      </a:r>
                      <a:endParaRPr lang="en-US" sz="1400" b="1"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Emergent Ideas</a:t>
                      </a:r>
                      <a:endParaRPr lang="en-US" sz="1400" b="1"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1899">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 </a:t>
                      </a:r>
                      <a:r>
                        <a:rPr lang="en-US" sz="1400" dirty="0" smtClean="0">
                          <a:effectLst/>
                          <a:latin typeface="Arial" panose="020B0604020202020204" pitchFamily="34" charset="0"/>
                          <a:cs typeface="Arial" panose="020B0604020202020204" pitchFamily="34" charset="0"/>
                        </a:rPr>
                        <a:t>Q1:09</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nSpc>
                          <a:spcPct val="115000"/>
                        </a:lnSpc>
                        <a:spcBef>
                          <a:spcPts val="0"/>
                        </a:spcBef>
                        <a:spcAft>
                          <a:spcPts val="0"/>
                        </a:spcAft>
                        <a:buFont typeface="Arial" panose="020B0604020202020204" pitchFamily="34" charset="0"/>
                        <a:buChar char="•"/>
                      </a:pPr>
                      <a:r>
                        <a:rPr lang="en-US" sz="1200" b="1" dirty="0" smtClean="0">
                          <a:effectLst/>
                          <a:latin typeface="Arial" panose="020B0604020202020204" pitchFamily="34" charset="0"/>
                          <a:cs typeface="Arial" panose="020B0604020202020204" pitchFamily="34" charset="0"/>
                        </a:rPr>
                        <a:t>GCT Selected </a:t>
                      </a:r>
                    </a:p>
                    <a:p>
                      <a:pPr marL="171450" marR="0" indent="-171450">
                        <a:lnSpc>
                          <a:spcPct val="115000"/>
                        </a:lnSpc>
                        <a:spcBef>
                          <a:spcPts val="0"/>
                        </a:spcBef>
                        <a:spcAft>
                          <a:spcPts val="0"/>
                        </a:spcAft>
                        <a:buFont typeface="Arial" panose="020B0604020202020204" pitchFamily="34" charset="0"/>
                        <a:buChar char="•"/>
                      </a:pPr>
                      <a:r>
                        <a:rPr lang="en-US" sz="1200" b="1" dirty="0" smtClean="0">
                          <a:effectLst/>
                          <a:latin typeface="Arial" panose="020B0604020202020204" pitchFamily="34" charset="0"/>
                          <a:cs typeface="Arial" panose="020B0604020202020204" pitchFamily="34" charset="0"/>
                        </a:rPr>
                        <a:t>BOD Meeting to review GCPs </a:t>
                      </a:r>
                    </a:p>
                    <a:p>
                      <a:pPr marL="171450" marR="0" indent="-171450">
                        <a:lnSpc>
                          <a:spcPct val="115000"/>
                        </a:lnSpc>
                        <a:spcBef>
                          <a:spcPts val="0"/>
                        </a:spcBef>
                        <a:spcAft>
                          <a:spcPts val="0"/>
                        </a:spcAft>
                        <a:buFont typeface="Arial" panose="020B0604020202020204" pitchFamily="34" charset="0"/>
                        <a:buChar char="•"/>
                      </a:pPr>
                      <a:r>
                        <a:rPr lang="en-US" sz="1200" b="1" dirty="0" smtClean="0">
                          <a:effectLst/>
                          <a:latin typeface="Arial" panose="020B0604020202020204" pitchFamily="34" charset="0"/>
                          <a:cs typeface="Arial" panose="020B0604020202020204" pitchFamily="34" charset="0"/>
                        </a:rPr>
                        <a:t>Recommendations</a:t>
                      </a:r>
                      <a:r>
                        <a:rPr lang="en-US" sz="1200" b="1" baseline="0" dirty="0" smtClean="0">
                          <a:effectLst/>
                          <a:latin typeface="Arial" panose="020B0604020202020204" pitchFamily="34" charset="0"/>
                          <a:cs typeface="Arial" panose="020B0604020202020204" pitchFamily="34" charset="0"/>
                        </a:rPr>
                        <a:t> for GC engagement </a:t>
                      </a:r>
                    </a:p>
                    <a:p>
                      <a:pPr marL="171450" marR="0" indent="-171450">
                        <a:lnSpc>
                          <a:spcPct val="115000"/>
                        </a:lnSpc>
                        <a:spcBef>
                          <a:spcPts val="0"/>
                        </a:spcBef>
                        <a:spcAft>
                          <a:spcPts val="0"/>
                        </a:spcAft>
                        <a:buFont typeface="Arial" panose="020B0604020202020204" pitchFamily="34" charset="0"/>
                        <a:buChar char="•"/>
                      </a:pPr>
                      <a:r>
                        <a:rPr lang="en-US" sz="1200" b="1" baseline="0" dirty="0" smtClean="0">
                          <a:effectLst/>
                          <a:latin typeface="Arial" panose="020B0604020202020204" pitchFamily="34" charset="0"/>
                          <a:cs typeface="Arial" panose="020B0604020202020204" pitchFamily="34" charset="0"/>
                        </a:rPr>
                        <a:t>Leaflet launched </a:t>
                      </a:r>
                      <a:endParaRPr lang="en-US" sz="1200" b="1"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effectLst/>
                          <a:latin typeface="Arial" panose="020B0604020202020204" pitchFamily="34" charset="0"/>
                          <a:cs typeface="Arial" panose="020B0604020202020204" pitchFamily="34" charset="0"/>
                        </a:rPr>
                        <a:t> </a:t>
                      </a:r>
                      <a:endParaRPr lang="en-US" sz="1200" b="1"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5786">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 </a:t>
                      </a:r>
                      <a:r>
                        <a:rPr lang="en-US" sz="1400" dirty="0" smtClean="0">
                          <a:effectLst/>
                          <a:latin typeface="Arial" panose="020B0604020202020204" pitchFamily="34" charset="0"/>
                          <a:cs typeface="Arial" panose="020B0604020202020204" pitchFamily="34" charset="0"/>
                        </a:rPr>
                        <a:t>Q2:09</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nSpc>
                          <a:spcPct val="115000"/>
                        </a:lnSpc>
                        <a:spcBef>
                          <a:spcPts val="0"/>
                        </a:spcBef>
                        <a:spcAft>
                          <a:spcPts val="0"/>
                        </a:spcAft>
                        <a:buFont typeface="Arial" panose="020B0604020202020204" pitchFamily="34" charset="0"/>
                        <a:buChar char="•"/>
                      </a:pPr>
                      <a:r>
                        <a:rPr lang="en-US" sz="1200" b="1" dirty="0" smtClean="0">
                          <a:effectLst/>
                          <a:latin typeface="Arial" panose="020B0604020202020204" pitchFamily="34" charset="0"/>
                          <a:cs typeface="Arial" panose="020B0604020202020204" pitchFamily="34" charset="0"/>
                        </a:rPr>
                        <a:t>NSF Retreat</a:t>
                      </a:r>
                    </a:p>
                    <a:p>
                      <a:pPr marL="171450" marR="0" indent="-171450">
                        <a:lnSpc>
                          <a:spcPct val="115000"/>
                        </a:lnSpc>
                        <a:spcBef>
                          <a:spcPts val="0"/>
                        </a:spcBef>
                        <a:spcAft>
                          <a:spcPts val="0"/>
                        </a:spcAft>
                        <a:buFont typeface="Arial" panose="020B0604020202020204" pitchFamily="34" charset="0"/>
                        <a:buChar char="•"/>
                      </a:pPr>
                      <a:r>
                        <a:rPr lang="en-US" sz="1200" b="1" dirty="0" smtClean="0">
                          <a:effectLst/>
                          <a:latin typeface="Arial" panose="020B0604020202020204" pitchFamily="34" charset="0"/>
                          <a:cs typeface="Arial" panose="020B0604020202020204" pitchFamily="34" charset="0"/>
                        </a:rPr>
                        <a:t>Management structure reorganization: SOT, FAT, CA Advisory</a:t>
                      </a:r>
                    </a:p>
                    <a:p>
                      <a:pPr marL="171450" marR="0" indent="-171450">
                        <a:lnSpc>
                          <a:spcPct val="115000"/>
                        </a:lnSpc>
                        <a:spcBef>
                          <a:spcPts val="0"/>
                        </a:spcBef>
                        <a:spcAft>
                          <a:spcPts val="0"/>
                        </a:spcAft>
                        <a:buFont typeface="Arial" panose="020B0604020202020204" pitchFamily="34" charset="0"/>
                        <a:buChar char="•"/>
                      </a:pPr>
                      <a:r>
                        <a:rPr lang="en-US" sz="1200" b="1" dirty="0" smtClean="0">
                          <a:effectLst/>
                          <a:latin typeface="Arial" panose="020B0604020202020204" pitchFamily="34" charset="0"/>
                          <a:cs typeface="Arial" panose="020B0604020202020204" pitchFamily="34" charset="0"/>
                        </a:rPr>
                        <a:t>Genomics in Education</a:t>
                      </a:r>
                      <a:r>
                        <a:rPr lang="en-US" sz="1200" b="1" baseline="0" dirty="0" smtClean="0">
                          <a:effectLst/>
                          <a:latin typeface="Arial" panose="020B0604020202020204" pitchFamily="34" charset="0"/>
                          <a:cs typeface="Arial" panose="020B0604020202020204" pitchFamily="34" charset="0"/>
                        </a:rPr>
                        <a:t> Workshop </a:t>
                      </a:r>
                    </a:p>
                    <a:p>
                      <a:pPr marL="171450" marR="0" indent="-171450">
                        <a:lnSpc>
                          <a:spcPct val="115000"/>
                        </a:lnSpc>
                        <a:spcBef>
                          <a:spcPts val="0"/>
                        </a:spcBef>
                        <a:spcAft>
                          <a:spcPts val="0"/>
                        </a:spcAft>
                        <a:buFont typeface="Arial" panose="020B0604020202020204" pitchFamily="34" charset="0"/>
                        <a:buChar char="•"/>
                      </a:pPr>
                      <a:r>
                        <a:rPr lang="en-US" sz="1200" b="1" baseline="0" dirty="0" smtClean="0">
                          <a:effectLst/>
                          <a:latin typeface="Arial" panose="020B0604020202020204" pitchFamily="34" charset="0"/>
                          <a:cs typeface="Arial" panose="020B0604020202020204" pitchFamily="34" charset="0"/>
                        </a:rPr>
                        <a:t>iPToL kickoff meeting – 6 groups formed</a:t>
                      </a:r>
                      <a:endParaRPr lang="en-US" sz="1200" b="1"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nSpc>
                          <a:spcPct val="115000"/>
                        </a:lnSpc>
                        <a:spcBef>
                          <a:spcPts val="0"/>
                        </a:spcBef>
                        <a:spcAft>
                          <a:spcPts val="0"/>
                        </a:spcAft>
                        <a:buFont typeface="Arial" panose="020B0604020202020204" pitchFamily="34" charset="0"/>
                        <a:buChar char="•"/>
                      </a:pPr>
                      <a:r>
                        <a:rPr lang="en-US" sz="1200" b="1" dirty="0" smtClean="0">
                          <a:effectLst/>
                          <a:latin typeface="Arial" panose="020B0604020202020204" pitchFamily="34" charset="0"/>
                          <a:cs typeface="Arial" panose="020B0604020202020204" pitchFamily="34" charset="0"/>
                        </a:rPr>
                        <a:t>Shift from consensus-based</a:t>
                      </a:r>
                      <a:r>
                        <a:rPr lang="en-US" sz="1200" b="1" baseline="0" dirty="0" smtClean="0">
                          <a:effectLst/>
                          <a:latin typeface="Arial" panose="020B0604020202020204" pitchFamily="34" charset="0"/>
                          <a:cs typeface="Arial" panose="020B0604020202020204" pitchFamily="34" charset="0"/>
                        </a:rPr>
                        <a:t> management to team-based management</a:t>
                      </a:r>
                    </a:p>
                    <a:p>
                      <a:pPr marL="171450" marR="0" indent="-171450">
                        <a:lnSpc>
                          <a:spcPct val="115000"/>
                        </a:lnSpc>
                        <a:spcBef>
                          <a:spcPts val="0"/>
                        </a:spcBef>
                        <a:spcAft>
                          <a:spcPts val="0"/>
                        </a:spcAft>
                        <a:buFont typeface="Arial" panose="020B0604020202020204" pitchFamily="34" charset="0"/>
                        <a:buChar char="•"/>
                      </a:pPr>
                      <a:r>
                        <a:rPr lang="en-US" sz="1200" b="1" baseline="0" dirty="0" smtClean="0">
                          <a:effectLst/>
                          <a:latin typeface="Arial" panose="020B0604020202020204" pitchFamily="34" charset="0"/>
                          <a:cs typeface="Arial" panose="020B0604020202020204" pitchFamily="34" charset="0"/>
                        </a:rPr>
                        <a:t>Engagement Team and Steering Committee concepts</a:t>
                      </a:r>
                    </a:p>
                    <a:p>
                      <a:pPr marL="171450" marR="0" indent="-171450">
                        <a:lnSpc>
                          <a:spcPct val="115000"/>
                        </a:lnSpc>
                        <a:spcBef>
                          <a:spcPts val="0"/>
                        </a:spcBef>
                        <a:spcAft>
                          <a:spcPts val="0"/>
                        </a:spcAft>
                        <a:buFont typeface="Arial" panose="020B0604020202020204" pitchFamily="34" charset="0"/>
                        <a:buChar char="•"/>
                      </a:pPr>
                      <a:r>
                        <a:rPr lang="en-US" sz="1200" b="1" baseline="0" dirty="0" smtClean="0">
                          <a:effectLst/>
                          <a:latin typeface="Arial" panose="020B0604020202020204" pitchFamily="34" charset="0"/>
                          <a:cs typeface="Arial" panose="020B0604020202020204" pitchFamily="34" charset="0"/>
                        </a:rPr>
                        <a:t>Compensation avenues for GCTs</a:t>
                      </a:r>
                    </a:p>
                    <a:p>
                      <a:pPr marL="171450" marR="0" indent="-171450">
                        <a:lnSpc>
                          <a:spcPct val="115000"/>
                        </a:lnSpc>
                        <a:spcBef>
                          <a:spcPts val="0"/>
                        </a:spcBef>
                        <a:spcAft>
                          <a:spcPts val="0"/>
                        </a:spcAft>
                        <a:buFont typeface="Arial" panose="020B0604020202020204" pitchFamily="34" charset="0"/>
                        <a:buChar char="•"/>
                      </a:pPr>
                      <a:r>
                        <a:rPr lang="en-US" sz="1200" b="1" baseline="0" dirty="0" smtClean="0">
                          <a:effectLst/>
                          <a:latin typeface="Arial" panose="020B0604020202020204" pitchFamily="34" charset="0"/>
                          <a:cs typeface="Arial" panose="020B0604020202020204" pitchFamily="34" charset="0"/>
                        </a:rPr>
                        <a:t>DNA Subway discussion initiated</a:t>
                      </a:r>
                      <a:endParaRPr lang="en-US" sz="1200" b="1"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2527">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 </a:t>
                      </a:r>
                      <a:r>
                        <a:rPr lang="en-US" sz="1400" dirty="0" smtClean="0">
                          <a:effectLst/>
                          <a:latin typeface="Arial" panose="020B0604020202020204" pitchFamily="34" charset="0"/>
                          <a:cs typeface="Arial" panose="020B0604020202020204" pitchFamily="34" charset="0"/>
                        </a:rPr>
                        <a:t>Q3:09</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nSpc>
                          <a:spcPct val="115000"/>
                        </a:lnSpc>
                        <a:spcBef>
                          <a:spcPts val="0"/>
                        </a:spcBef>
                        <a:spcAft>
                          <a:spcPts val="0"/>
                        </a:spcAft>
                        <a:buFont typeface="Arial" panose="020B0604020202020204" pitchFamily="34" charset="0"/>
                        <a:buChar char="•"/>
                      </a:pPr>
                      <a:r>
                        <a:rPr lang="en-US" sz="1200" b="1" dirty="0" smtClean="0">
                          <a:effectLst/>
                          <a:latin typeface="Arial" panose="020B0604020202020204" pitchFamily="34" charset="0"/>
                          <a:cs typeface="Arial" panose="020B0604020202020204" pitchFamily="34" charset="0"/>
                        </a:rPr>
                        <a:t>iPG2P kickoff meeting-5 groups formed</a:t>
                      </a:r>
                    </a:p>
                    <a:p>
                      <a:pPr marL="171450" marR="0" indent="-171450">
                        <a:lnSpc>
                          <a:spcPct val="115000"/>
                        </a:lnSpc>
                        <a:spcBef>
                          <a:spcPts val="0"/>
                        </a:spcBef>
                        <a:spcAft>
                          <a:spcPts val="0"/>
                        </a:spcAft>
                        <a:buFont typeface="Arial" panose="020B0604020202020204" pitchFamily="34" charset="0"/>
                        <a:buChar char="•"/>
                      </a:pPr>
                      <a:r>
                        <a:rPr lang="en-US" sz="1200" b="1" dirty="0" smtClean="0">
                          <a:effectLst/>
                          <a:latin typeface="Arial" panose="020B0604020202020204" pitchFamily="34" charset="0"/>
                          <a:cs typeface="Arial" panose="020B0604020202020204" pitchFamily="34" charset="0"/>
                        </a:rPr>
                        <a:t>CI Team meeting</a:t>
                      </a:r>
                      <a:r>
                        <a:rPr lang="en-US" sz="1200" b="1" baseline="0" dirty="0" smtClean="0">
                          <a:effectLst/>
                          <a:latin typeface="Arial" panose="020B0604020202020204" pitchFamily="34" charset="0"/>
                          <a:cs typeface="Arial" panose="020B0604020202020204" pitchFamily="34" charset="0"/>
                        </a:rPr>
                        <a:t> at TACC</a:t>
                      </a:r>
                    </a:p>
                    <a:p>
                      <a:pPr marL="171450" marR="0" indent="-171450">
                        <a:lnSpc>
                          <a:spcPct val="115000"/>
                        </a:lnSpc>
                        <a:spcBef>
                          <a:spcPts val="0"/>
                        </a:spcBef>
                        <a:spcAft>
                          <a:spcPts val="0"/>
                        </a:spcAft>
                        <a:buFont typeface="Arial" panose="020B0604020202020204" pitchFamily="34" charset="0"/>
                        <a:buChar char="•"/>
                      </a:pPr>
                      <a:r>
                        <a:rPr lang="en-US" sz="1200" b="1" baseline="0" dirty="0" smtClean="0">
                          <a:effectLst/>
                          <a:latin typeface="Arial" panose="020B0604020202020204" pitchFamily="34" charset="0"/>
                          <a:cs typeface="Arial" panose="020B0604020202020204" pitchFamily="34" charset="0"/>
                        </a:rPr>
                        <a:t>New Board Members inducted</a:t>
                      </a:r>
                    </a:p>
                    <a:p>
                      <a:pPr marL="171450" marR="0" indent="-171450">
                        <a:lnSpc>
                          <a:spcPct val="115000"/>
                        </a:lnSpc>
                        <a:spcBef>
                          <a:spcPts val="0"/>
                        </a:spcBef>
                        <a:spcAft>
                          <a:spcPts val="0"/>
                        </a:spcAft>
                        <a:buFont typeface="Arial" panose="020B0604020202020204" pitchFamily="34" charset="0"/>
                        <a:buChar char="•"/>
                      </a:pPr>
                      <a:r>
                        <a:rPr lang="en-US" sz="1200" b="1" baseline="0" dirty="0" smtClean="0">
                          <a:effectLst/>
                          <a:latin typeface="Arial" panose="020B0604020202020204" pitchFamily="34" charset="0"/>
                          <a:cs typeface="Arial" panose="020B0604020202020204" pitchFamily="34" charset="0"/>
                        </a:rPr>
                        <a:t>Board Chair change</a:t>
                      </a:r>
                    </a:p>
                    <a:p>
                      <a:pPr marL="171450" marR="0" indent="-171450">
                        <a:lnSpc>
                          <a:spcPct val="115000"/>
                        </a:lnSpc>
                        <a:spcBef>
                          <a:spcPts val="0"/>
                        </a:spcBef>
                        <a:spcAft>
                          <a:spcPts val="0"/>
                        </a:spcAft>
                        <a:buFont typeface="Arial" panose="020B0604020202020204" pitchFamily="34" charset="0"/>
                        <a:buChar char="•"/>
                      </a:pPr>
                      <a:r>
                        <a:rPr lang="en-US" sz="1200" b="1" baseline="0" dirty="0" smtClean="0">
                          <a:solidFill>
                            <a:schemeClr val="tx1"/>
                          </a:solidFill>
                          <a:effectLst/>
                          <a:latin typeface="Arial" panose="020B0604020202020204" pitchFamily="34" charset="0"/>
                          <a:cs typeface="Arial" panose="020B0604020202020204" pitchFamily="34" charset="0"/>
                        </a:rPr>
                        <a:t>EOT Advisory Meeting in Chicago</a:t>
                      </a:r>
                    </a:p>
                    <a:p>
                      <a:pPr marL="171450" marR="0" indent="-171450">
                        <a:lnSpc>
                          <a:spcPct val="115000"/>
                        </a:lnSpc>
                        <a:spcBef>
                          <a:spcPts val="0"/>
                        </a:spcBef>
                        <a:spcAft>
                          <a:spcPts val="0"/>
                        </a:spcAft>
                        <a:buFont typeface="Arial" panose="020B0604020202020204" pitchFamily="34" charset="0"/>
                        <a:buChar char="•"/>
                      </a:pPr>
                      <a:r>
                        <a:rPr lang="en-US" sz="1200" b="1" baseline="0" dirty="0" smtClean="0">
                          <a:effectLst/>
                          <a:latin typeface="Arial" panose="020B0604020202020204" pitchFamily="34" charset="0"/>
                          <a:cs typeface="Arial" panose="020B0604020202020204" pitchFamily="34" charset="0"/>
                        </a:rPr>
                        <a:t>Website redesign </a:t>
                      </a:r>
                      <a:endParaRPr lang="en-US" sz="1200" b="1"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nSpc>
                          <a:spcPct val="115000"/>
                        </a:lnSpc>
                        <a:spcBef>
                          <a:spcPts val="0"/>
                        </a:spcBef>
                        <a:spcAft>
                          <a:spcPts val="0"/>
                        </a:spcAft>
                        <a:buFont typeface="Arial" panose="020B0604020202020204" pitchFamily="34" charset="0"/>
                        <a:buChar char="•"/>
                      </a:pPr>
                      <a:r>
                        <a:rPr lang="en-US" sz="1200" b="1" dirty="0" smtClean="0">
                          <a:effectLst/>
                          <a:latin typeface="Arial" panose="020B0604020202020204" pitchFamily="34" charset="0"/>
                          <a:cs typeface="Arial" panose="020B0604020202020204" pitchFamily="34" charset="0"/>
                        </a:rPr>
                        <a:t>Stanzione to TACC – leverage human and computing capital at TACC</a:t>
                      </a:r>
                    </a:p>
                    <a:p>
                      <a:pPr marL="171450" marR="0" indent="-171450">
                        <a:lnSpc>
                          <a:spcPct val="115000"/>
                        </a:lnSpc>
                        <a:spcBef>
                          <a:spcPts val="0"/>
                        </a:spcBef>
                        <a:spcAft>
                          <a:spcPts val="0"/>
                        </a:spcAft>
                        <a:buFont typeface="Arial" panose="020B0604020202020204" pitchFamily="34" charset="0"/>
                        <a:buChar char="•"/>
                      </a:pPr>
                      <a:r>
                        <a:rPr lang="en-US" sz="1200" b="1" dirty="0" smtClean="0">
                          <a:effectLst/>
                          <a:latin typeface="Arial" panose="020B0604020202020204" pitchFamily="34" charset="0"/>
                          <a:cs typeface="Arial" panose="020B0604020202020204" pitchFamily="34" charset="0"/>
                        </a:rPr>
                        <a:t>Shift from management</a:t>
                      </a:r>
                      <a:r>
                        <a:rPr lang="en-US" sz="1200" b="1" baseline="0" dirty="0" smtClean="0">
                          <a:effectLst/>
                          <a:latin typeface="Arial" panose="020B0604020202020204" pitchFamily="34" charset="0"/>
                          <a:cs typeface="Arial" panose="020B0604020202020204" pitchFamily="34" charset="0"/>
                        </a:rPr>
                        <a:t> </a:t>
                      </a:r>
                      <a:r>
                        <a:rPr lang="en-US" sz="1200" b="1" dirty="0" smtClean="0">
                          <a:effectLst/>
                          <a:latin typeface="Arial" panose="020B0604020202020204" pitchFamily="34" charset="0"/>
                          <a:cs typeface="Arial" panose="020B0604020202020204" pitchFamily="34" charset="0"/>
                        </a:rPr>
                        <a:t>focus to implementation focus</a:t>
                      </a:r>
                    </a:p>
                    <a:p>
                      <a:pPr marL="171450" marR="0" indent="-171450">
                        <a:lnSpc>
                          <a:spcPct val="115000"/>
                        </a:lnSpc>
                        <a:spcBef>
                          <a:spcPts val="0"/>
                        </a:spcBef>
                        <a:spcAft>
                          <a:spcPts val="0"/>
                        </a:spcAft>
                        <a:buFont typeface="Arial" panose="020B0604020202020204" pitchFamily="34" charset="0"/>
                        <a:buChar char="•"/>
                      </a:pPr>
                      <a:r>
                        <a:rPr lang="en-US" sz="1200" b="1" dirty="0" smtClean="0">
                          <a:effectLst/>
                          <a:latin typeface="Arial" panose="020B0604020202020204" pitchFamily="34" charset="0"/>
                          <a:cs typeface="Arial" panose="020B0604020202020204" pitchFamily="34" charset="0"/>
                        </a:rPr>
                        <a:t>Tech talks begin</a:t>
                      </a:r>
                      <a:endParaRPr lang="en-US" sz="1200" b="1"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7565">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 </a:t>
                      </a:r>
                      <a:r>
                        <a:rPr lang="en-US" sz="1400" dirty="0" smtClean="0">
                          <a:effectLst/>
                          <a:latin typeface="Arial" panose="020B0604020202020204" pitchFamily="34" charset="0"/>
                          <a:cs typeface="Arial" panose="020B0604020202020204" pitchFamily="34" charset="0"/>
                        </a:rPr>
                        <a:t>Q4:09</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nSpc>
                          <a:spcPct val="115000"/>
                        </a:lnSpc>
                        <a:spcBef>
                          <a:spcPts val="0"/>
                        </a:spcBef>
                        <a:spcAft>
                          <a:spcPts val="0"/>
                        </a:spcAft>
                        <a:buFont typeface="Arial" panose="020B0604020202020204" pitchFamily="34" charset="0"/>
                        <a:buChar char="•"/>
                      </a:pPr>
                      <a:r>
                        <a:rPr lang="en-US" sz="1200" b="1" dirty="0">
                          <a:effectLst/>
                          <a:latin typeface="Arial" panose="020B0604020202020204" pitchFamily="34" charset="0"/>
                          <a:cs typeface="Arial" panose="020B0604020202020204" pitchFamily="34" charset="0"/>
                        </a:rPr>
                        <a:t>S</a:t>
                      </a:r>
                      <a:r>
                        <a:rPr lang="en-US" sz="1200" b="1" dirty="0" smtClean="0">
                          <a:effectLst/>
                          <a:latin typeface="Arial" panose="020B0604020202020204" pitchFamily="34" charset="0"/>
                          <a:cs typeface="Arial" panose="020B0604020202020204" pitchFamily="34" charset="0"/>
                        </a:rPr>
                        <a:t>OT kickoff meeting </a:t>
                      </a:r>
                    </a:p>
                    <a:p>
                      <a:pPr marL="171450" marR="0" indent="-171450">
                        <a:lnSpc>
                          <a:spcPct val="115000"/>
                        </a:lnSpc>
                        <a:spcBef>
                          <a:spcPts val="0"/>
                        </a:spcBef>
                        <a:spcAft>
                          <a:spcPts val="0"/>
                        </a:spcAft>
                        <a:buFont typeface="Arial" panose="020B0604020202020204" pitchFamily="34" charset="0"/>
                        <a:buChar char="•"/>
                      </a:pPr>
                      <a:r>
                        <a:rPr lang="en-US" sz="1200" b="1" dirty="0" smtClean="0">
                          <a:effectLst/>
                          <a:latin typeface="Arial" panose="020B0604020202020204" pitchFamily="34" charset="0"/>
                          <a:cs typeface="Arial" panose="020B0604020202020204" pitchFamily="34" charset="0"/>
                        </a:rPr>
                        <a:t>iPlant/NESCent</a:t>
                      </a:r>
                      <a:r>
                        <a:rPr lang="en-US" sz="1200" b="1" baseline="0" dirty="0" smtClean="0">
                          <a:effectLst/>
                          <a:latin typeface="Arial" panose="020B0604020202020204" pitchFamily="34" charset="0"/>
                          <a:cs typeface="Arial" panose="020B0604020202020204" pitchFamily="34" charset="0"/>
                        </a:rPr>
                        <a:t> joint meeting </a:t>
                      </a:r>
                    </a:p>
                    <a:p>
                      <a:pPr marL="171450" marR="0" indent="-171450">
                        <a:lnSpc>
                          <a:spcPct val="115000"/>
                        </a:lnSpc>
                        <a:spcBef>
                          <a:spcPts val="0"/>
                        </a:spcBef>
                        <a:spcAft>
                          <a:spcPts val="0"/>
                        </a:spcAft>
                        <a:buFont typeface="Arial" panose="020B0604020202020204" pitchFamily="34" charset="0"/>
                        <a:buChar char="•"/>
                      </a:pPr>
                      <a:r>
                        <a:rPr lang="en-US" sz="1200" b="1" baseline="0" dirty="0" smtClean="0">
                          <a:effectLst/>
                          <a:latin typeface="Arial" panose="020B0604020202020204" pitchFamily="34" charset="0"/>
                          <a:cs typeface="Arial" panose="020B0604020202020204" pitchFamily="34" charset="0"/>
                        </a:rPr>
                        <a:t>VA Mutual Understanding Meeting  </a:t>
                      </a:r>
                      <a:endParaRPr lang="en-US" sz="1200" b="1"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nSpc>
                          <a:spcPct val="115000"/>
                        </a:lnSpc>
                        <a:spcBef>
                          <a:spcPts val="0"/>
                        </a:spcBef>
                        <a:spcAft>
                          <a:spcPts val="0"/>
                        </a:spcAft>
                        <a:buFont typeface="Arial" panose="020B0604020202020204" pitchFamily="34" charset="0"/>
                        <a:buChar char="•"/>
                      </a:pPr>
                      <a:r>
                        <a:rPr lang="en-US" sz="1200" b="1" dirty="0" smtClean="0">
                          <a:effectLst/>
                          <a:latin typeface="Arial" panose="020B0604020202020204" pitchFamily="34" charset="0"/>
                          <a:cs typeface="Arial" panose="020B0604020202020204" pitchFamily="34" charset="0"/>
                        </a:rPr>
                        <a:t>PI</a:t>
                      </a:r>
                      <a:r>
                        <a:rPr lang="en-US" sz="1200" b="1" baseline="0" dirty="0" smtClean="0">
                          <a:effectLst/>
                          <a:latin typeface="Arial" panose="020B0604020202020204" pitchFamily="34" charset="0"/>
                          <a:cs typeface="Arial" panose="020B0604020202020204" pitchFamily="34" charset="0"/>
                        </a:rPr>
                        <a:t> resigns</a:t>
                      </a:r>
                    </a:p>
                    <a:p>
                      <a:pPr marL="171450" marR="0" indent="-171450">
                        <a:lnSpc>
                          <a:spcPct val="115000"/>
                        </a:lnSpc>
                        <a:spcBef>
                          <a:spcPts val="0"/>
                        </a:spcBef>
                        <a:spcAft>
                          <a:spcPts val="0"/>
                        </a:spcAft>
                        <a:buFont typeface="Arial" panose="020B0604020202020204" pitchFamily="34" charset="0"/>
                        <a:buChar char="•"/>
                      </a:pPr>
                      <a:r>
                        <a:rPr lang="en-US" sz="1200" b="1" baseline="0" dirty="0" smtClean="0">
                          <a:effectLst/>
                          <a:latin typeface="Arial" panose="020B0604020202020204" pitchFamily="34" charset="0"/>
                          <a:cs typeface="Arial" panose="020B0604020202020204" pitchFamily="34" charset="0"/>
                        </a:rPr>
                        <a:t>My-Plant</a:t>
                      </a:r>
                    </a:p>
                    <a:p>
                      <a:pPr marL="171450" marR="0" indent="-171450">
                        <a:lnSpc>
                          <a:spcPct val="115000"/>
                        </a:lnSpc>
                        <a:spcBef>
                          <a:spcPts val="0"/>
                        </a:spcBef>
                        <a:spcAft>
                          <a:spcPts val="0"/>
                        </a:spcAft>
                        <a:buFont typeface="Arial" panose="020B0604020202020204" pitchFamily="34" charset="0"/>
                        <a:buChar char="•"/>
                      </a:pPr>
                      <a:r>
                        <a:rPr lang="en-US" sz="1200" b="1" baseline="0" dirty="0" smtClean="0">
                          <a:effectLst/>
                          <a:latin typeface="Arial" panose="020B0604020202020204" pitchFamily="34" charset="0"/>
                          <a:cs typeface="Arial" panose="020B0604020202020204" pitchFamily="34" charset="0"/>
                        </a:rPr>
                        <a:t>Workflows integrating data constructed via web-based services</a:t>
                      </a:r>
                    </a:p>
                    <a:p>
                      <a:pPr marL="171450" marR="0" indent="-171450">
                        <a:lnSpc>
                          <a:spcPct val="115000"/>
                        </a:lnSpc>
                        <a:spcBef>
                          <a:spcPts val="0"/>
                        </a:spcBef>
                        <a:spcAft>
                          <a:spcPts val="0"/>
                        </a:spcAft>
                        <a:buFont typeface="Arial" panose="020B0604020202020204" pitchFamily="34" charset="0"/>
                        <a:buChar char="•"/>
                      </a:pPr>
                      <a:r>
                        <a:rPr lang="en-US" sz="1200" b="1" baseline="0" dirty="0" smtClean="0">
                          <a:effectLst/>
                          <a:latin typeface="Arial" panose="020B0604020202020204" pitchFamily="34" charset="0"/>
                          <a:cs typeface="Arial" panose="020B0604020202020204" pitchFamily="34" charset="0"/>
                        </a:rPr>
                        <a:t>1KP Consortium</a:t>
                      </a:r>
                    </a:p>
                    <a:p>
                      <a:pPr marL="171450" marR="0" indent="-171450">
                        <a:lnSpc>
                          <a:spcPct val="115000"/>
                        </a:lnSpc>
                        <a:spcBef>
                          <a:spcPts val="0"/>
                        </a:spcBef>
                        <a:spcAft>
                          <a:spcPts val="0"/>
                        </a:spcAft>
                        <a:buFont typeface="Arial" panose="020B0604020202020204" pitchFamily="34" charset="0"/>
                        <a:buChar char="•"/>
                      </a:pPr>
                      <a:r>
                        <a:rPr lang="en-US" sz="1200" b="1" baseline="0" dirty="0" smtClean="0">
                          <a:effectLst/>
                          <a:latin typeface="Arial" panose="020B0604020202020204" pitchFamily="34" charset="0"/>
                          <a:cs typeface="Arial" panose="020B0604020202020204" pitchFamily="34" charset="0"/>
                        </a:rPr>
                        <a:t>Atmosphere discussion initiated</a:t>
                      </a:r>
                      <a:endParaRPr lang="en-US" sz="1200" b="1"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Oval 7"/>
          <p:cNvSpPr/>
          <p:nvPr/>
        </p:nvSpPr>
        <p:spPr>
          <a:xfrm>
            <a:off x="685800" y="4669018"/>
            <a:ext cx="3124200" cy="283982"/>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410075" y="4690832"/>
            <a:ext cx="2250332" cy="221304"/>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ooter Placeholder 1"/>
          <p:cNvSpPr>
            <a:spLocks noGrp="1"/>
          </p:cNvSpPr>
          <p:nvPr/>
        </p:nvSpPr>
        <p:spPr bwMode="auto">
          <a:xfrm>
            <a:off x="6248370" y="6381780"/>
            <a:ext cx="2895630" cy="4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Tree>
    <p:extLst>
      <p:ext uri="{BB962C8B-B14F-4D97-AF65-F5344CB8AC3E}">
        <p14:creationId xmlns:p14="http://schemas.microsoft.com/office/powerpoint/2010/main" val="4152089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Title 2"/>
          <p:cNvSpPr txBox="1">
            <a:spLocks/>
          </p:cNvSpPr>
          <p:nvPr/>
        </p:nvSpPr>
        <p:spPr>
          <a:xfrm>
            <a:off x="0" y="2286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smtClean="0">
                <a:latin typeface="Palatino Linotype" pitchFamily="18" charset="0"/>
              </a:rPr>
              <a:t>Highlights (H)</a:t>
            </a:r>
            <a:endParaRPr lang="en-US" sz="4000" b="1" dirty="0">
              <a:latin typeface="Palatino Linotype" pitchFamily="18" charset="0"/>
            </a:endParaRPr>
          </a:p>
        </p:txBody>
      </p:sp>
      <p:cxnSp>
        <p:nvCxnSpPr>
          <p:cNvPr id="5" name="Straight Connector 4"/>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6" name="Footer Placeholder 1"/>
          <p:cNvSpPr>
            <a:spLocks noGrp="1"/>
          </p:cNvSpPr>
          <p:nvPr>
            <p:ph type="ftr" sz="quarter" idx="11"/>
          </p:nvPr>
        </p:nvSpPr>
        <p:spPr>
          <a:xfrm>
            <a:off x="6248400" y="6372225"/>
            <a:ext cx="2895600" cy="476250"/>
          </a:xfrm>
        </p:spPr>
        <p:txBody>
          <a:bodyPr anchor="ct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8581729"/>
              </p:ext>
            </p:extLst>
          </p:nvPr>
        </p:nvGraphicFramePr>
        <p:xfrm>
          <a:off x="76200" y="990601"/>
          <a:ext cx="8991599" cy="5714999"/>
        </p:xfrm>
        <a:graphic>
          <a:graphicData uri="http://schemas.openxmlformats.org/drawingml/2006/table">
            <a:tbl>
              <a:tblPr firstRow="1" firstCol="1" bandRow="1">
                <a:tableStyleId>{EB344D84-9AFB-497E-A393-DC336BA19D2E}</a:tableStyleId>
              </a:tblPr>
              <a:tblGrid>
                <a:gridCol w="685800"/>
                <a:gridCol w="2514600"/>
                <a:gridCol w="2743200"/>
                <a:gridCol w="3047999"/>
              </a:tblGrid>
              <a:tr h="457611">
                <a:tc rowSpan="2">
                  <a:txBody>
                    <a:bodyPr/>
                    <a:lstStyle/>
                    <a:p>
                      <a:pPr marL="0" marR="0" algn="ctr">
                        <a:lnSpc>
                          <a:spcPct val="115000"/>
                        </a:lnSpc>
                        <a:spcBef>
                          <a:spcPts val="0"/>
                        </a:spcBef>
                        <a:spcAft>
                          <a:spcPts val="0"/>
                        </a:spcAft>
                      </a:pPr>
                      <a:r>
                        <a:rPr lang="en-US" sz="1400" dirty="0" smtClean="0">
                          <a:effectLst/>
                          <a:latin typeface="Arial" panose="020B0604020202020204" pitchFamily="34" charset="0"/>
                          <a:cs typeface="Arial" panose="020B0604020202020204" pitchFamily="34" charset="0"/>
                        </a:rPr>
                        <a:t>Q:Y</a:t>
                      </a:r>
                      <a:endParaRPr lang="en-US" sz="1400" b="1"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effectLst/>
                          <a:latin typeface="Arial" panose="020B0604020202020204" pitchFamily="34" charset="0"/>
                          <a:cs typeface="Arial" panose="020B0604020202020204" pitchFamily="34" charset="0"/>
                        </a:rPr>
                        <a:t>Deliberate Events/Activities</a:t>
                      </a:r>
                      <a:endParaRPr lang="en-US" sz="1400" b="1" dirty="0" smtClean="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400" dirty="0">
                        <a:latin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5085">
                <a:tc vMerge="1">
                  <a:txBody>
                    <a:bodyPr/>
                    <a:lstStyle/>
                    <a:p>
                      <a:pPr marL="0" marR="0" algn="ctr">
                        <a:lnSpc>
                          <a:spcPct val="115000"/>
                        </a:lnSpc>
                        <a:spcBef>
                          <a:spcPts val="0"/>
                        </a:spcBef>
                        <a:spcAft>
                          <a:spcPts val="0"/>
                        </a:spcAft>
                      </a:pPr>
                      <a:endParaRPr lang="en-US" sz="1400" b="1"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rgbClr val="7030A0"/>
                          </a:solidFill>
                          <a:latin typeface="Arial" panose="020B0604020202020204" pitchFamily="34" charset="0"/>
                          <a:cs typeface="Arial" panose="020B0604020202020204" pitchFamily="34" charset="0"/>
                        </a:rPr>
                        <a:t>Community</a:t>
                      </a:r>
                      <a:endParaRPr lang="en-US" sz="1400" dirty="0">
                        <a:latin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rgbClr val="0070C0"/>
                          </a:solidFill>
                          <a:latin typeface="Arial" panose="020B0604020202020204" pitchFamily="34" charset="0"/>
                          <a:cs typeface="Arial" panose="020B0604020202020204" pitchFamily="34" charset="0"/>
                        </a:rPr>
                        <a:t>Implementation</a:t>
                      </a:r>
                      <a:endParaRPr lang="en-US" sz="1400" dirty="0">
                        <a:latin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rgbClr val="FF0000"/>
                          </a:solidFill>
                          <a:latin typeface="Arial" panose="020B0604020202020204" pitchFamily="34" charset="0"/>
                          <a:cs typeface="Arial" panose="020B0604020202020204" pitchFamily="34" charset="0"/>
                        </a:rPr>
                        <a:t>Management</a:t>
                      </a:r>
                      <a:endParaRPr lang="en-US" sz="1400" dirty="0">
                        <a:latin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83671">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 </a:t>
                      </a:r>
                      <a:r>
                        <a:rPr lang="en-US" sz="1400" dirty="0" smtClean="0">
                          <a:effectLst/>
                          <a:latin typeface="Arial" panose="020B0604020202020204" pitchFamily="34" charset="0"/>
                          <a:cs typeface="Arial" panose="020B0604020202020204" pitchFamily="34" charset="0"/>
                        </a:rPr>
                        <a:t>Q1:09</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200" b="1" baseline="0" dirty="0" smtClean="0">
                          <a:solidFill>
                            <a:srgbClr val="7030A0"/>
                          </a:solidFill>
                          <a:effectLst/>
                          <a:latin typeface="Arial" panose="020B0604020202020204" pitchFamily="34" charset="0"/>
                          <a:cs typeface="Arial" panose="020B0604020202020204" pitchFamily="34" charset="0"/>
                        </a:rPr>
                        <a:t>Leaflet launched </a:t>
                      </a:r>
                      <a:endParaRPr lang="en-US" sz="1200" b="1" dirty="0" smtClean="0">
                        <a:solidFill>
                          <a:srgbClr val="7030A0"/>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endParaRPr lang="en-US" sz="1200" b="1" dirty="0" smtClean="0">
                        <a:solidFill>
                          <a:srgbClr val="0070C0"/>
                        </a:solidFill>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200" b="1" dirty="0" smtClean="0">
                          <a:solidFill>
                            <a:srgbClr val="0070C0"/>
                          </a:solidFill>
                          <a:effectLst/>
                          <a:latin typeface="Arial" panose="020B0604020202020204" pitchFamily="34" charset="0"/>
                          <a:cs typeface="Arial" panose="020B0604020202020204" pitchFamily="34" charset="0"/>
                        </a:rPr>
                        <a:t>GCT Selected </a:t>
                      </a:r>
                    </a:p>
                    <a:p>
                      <a:pPr marL="171450" marR="0" indent="-171450">
                        <a:lnSpc>
                          <a:spcPct val="115000"/>
                        </a:lnSpc>
                        <a:spcBef>
                          <a:spcPts val="0"/>
                        </a:spcBef>
                        <a:spcAft>
                          <a:spcPts val="0"/>
                        </a:spcAft>
                        <a:buFont typeface="Arial" panose="020B0604020202020204" pitchFamily="34" charset="0"/>
                        <a:buChar char="•"/>
                      </a:pPr>
                      <a:endParaRPr lang="en-US" sz="1200" b="1" dirty="0">
                        <a:solidFill>
                          <a:srgbClr val="7030A0"/>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nSpc>
                          <a:spcPct val="115000"/>
                        </a:lnSpc>
                        <a:spcBef>
                          <a:spcPts val="0"/>
                        </a:spcBef>
                        <a:spcAft>
                          <a:spcPts val="0"/>
                        </a:spcAft>
                        <a:buFont typeface="Arial" panose="020B0604020202020204" pitchFamily="34" charset="0"/>
                        <a:buChar char="•"/>
                      </a:pPr>
                      <a:r>
                        <a:rPr lang="en-US" sz="1200" b="1" dirty="0" smtClean="0">
                          <a:solidFill>
                            <a:srgbClr val="FF0000"/>
                          </a:solidFill>
                          <a:effectLst/>
                          <a:latin typeface="Arial" panose="020B0604020202020204" pitchFamily="34" charset="0"/>
                          <a:cs typeface="Arial" panose="020B0604020202020204" pitchFamily="34" charset="0"/>
                        </a:rPr>
                        <a:t>BOD Meeting to review  GCPs </a:t>
                      </a:r>
                    </a:p>
                    <a:p>
                      <a:pPr marL="171450" marR="0" indent="-171450">
                        <a:lnSpc>
                          <a:spcPct val="115000"/>
                        </a:lnSpc>
                        <a:spcBef>
                          <a:spcPts val="0"/>
                        </a:spcBef>
                        <a:spcAft>
                          <a:spcPts val="0"/>
                        </a:spcAft>
                        <a:buFont typeface="Arial" panose="020B0604020202020204" pitchFamily="34" charset="0"/>
                        <a:buChar char="•"/>
                      </a:pPr>
                      <a:r>
                        <a:rPr lang="en-US" sz="1200" b="1" dirty="0" smtClean="0">
                          <a:solidFill>
                            <a:srgbClr val="FF0000"/>
                          </a:solidFill>
                          <a:effectLst/>
                          <a:latin typeface="Arial" panose="020B0604020202020204" pitchFamily="34" charset="0"/>
                          <a:cs typeface="Arial" panose="020B0604020202020204" pitchFamily="34" charset="0"/>
                        </a:rPr>
                        <a:t>Recommendations</a:t>
                      </a:r>
                      <a:r>
                        <a:rPr lang="en-US" sz="1200" b="1" baseline="0" dirty="0" smtClean="0">
                          <a:solidFill>
                            <a:srgbClr val="FF0000"/>
                          </a:solidFill>
                          <a:effectLst/>
                          <a:latin typeface="Arial" panose="020B0604020202020204" pitchFamily="34" charset="0"/>
                          <a:cs typeface="Arial" panose="020B0604020202020204" pitchFamily="34" charset="0"/>
                        </a:rPr>
                        <a:t> for GC engagement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59623">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 </a:t>
                      </a:r>
                      <a:r>
                        <a:rPr lang="en-US" sz="1400" dirty="0" smtClean="0">
                          <a:effectLst/>
                          <a:latin typeface="Arial" panose="020B0604020202020204" pitchFamily="34" charset="0"/>
                          <a:cs typeface="Arial" panose="020B0604020202020204" pitchFamily="34" charset="0"/>
                        </a:rPr>
                        <a:t>Q2:09</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200" b="1" dirty="0" smtClean="0">
                          <a:solidFill>
                            <a:srgbClr val="7030A0"/>
                          </a:solidFill>
                          <a:effectLst/>
                          <a:latin typeface="Arial" panose="020B0604020202020204" pitchFamily="34" charset="0"/>
                          <a:cs typeface="Arial" panose="020B0604020202020204" pitchFamily="34" charset="0"/>
                        </a:rPr>
                        <a:t>Genomics in Education</a:t>
                      </a:r>
                      <a:r>
                        <a:rPr lang="en-US" sz="1200" b="1" baseline="0" dirty="0" smtClean="0">
                          <a:solidFill>
                            <a:srgbClr val="7030A0"/>
                          </a:solidFill>
                          <a:effectLst/>
                          <a:latin typeface="Arial" panose="020B0604020202020204" pitchFamily="34" charset="0"/>
                          <a:cs typeface="Arial" panose="020B0604020202020204" pitchFamily="34" charset="0"/>
                        </a:rPr>
                        <a:t> Workshop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endParaRPr lang="en-US" sz="1200" b="1" baseline="0" dirty="0" smtClean="0">
                        <a:solidFill>
                          <a:srgbClr val="0070C0"/>
                        </a:solidFill>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200" b="1" baseline="0" dirty="0" smtClean="0">
                          <a:solidFill>
                            <a:srgbClr val="0070C0"/>
                          </a:solidFill>
                          <a:effectLst/>
                          <a:latin typeface="Arial" panose="020B0604020202020204" pitchFamily="34" charset="0"/>
                          <a:cs typeface="Arial" panose="020B0604020202020204" pitchFamily="34" charset="0"/>
                        </a:rPr>
                        <a:t>iPToL kickoff meeting – 6 groups formed </a:t>
                      </a:r>
                      <a:r>
                        <a:rPr lang="en-US" sz="1200" b="1" dirty="0" smtClean="0">
                          <a:solidFill>
                            <a:srgbClr val="0070C0"/>
                          </a:solidFill>
                          <a:effectLst/>
                          <a:latin typeface="Arial" panose="020B0604020202020204" pitchFamily="34" charset="0"/>
                          <a:cs typeface="Arial" panose="020B0604020202020204" pitchFamily="34" charset="0"/>
                        </a:rPr>
                        <a:t> </a:t>
                      </a:r>
                      <a:endParaRPr lang="en-US" sz="1200" b="1" dirty="0" smtClean="0">
                        <a:solidFill>
                          <a:srgbClr val="0070C0"/>
                        </a:solidFill>
                        <a:effectLst/>
                        <a:latin typeface="Arial" panose="020B0604020202020204" pitchFamily="34" charset="0"/>
                        <a:ea typeface="Calibri"/>
                        <a:cs typeface="Arial" panose="020B0604020202020204" pitchFamily="34" charset="0"/>
                      </a:endParaRPr>
                    </a:p>
                    <a:p>
                      <a:pPr marL="171450" marR="0" indent="-171450">
                        <a:lnSpc>
                          <a:spcPct val="115000"/>
                        </a:lnSpc>
                        <a:spcBef>
                          <a:spcPts val="0"/>
                        </a:spcBef>
                        <a:spcAft>
                          <a:spcPts val="0"/>
                        </a:spcAft>
                        <a:buFont typeface="Arial" panose="020B0604020202020204" pitchFamily="34" charset="0"/>
                        <a:buChar char="•"/>
                      </a:pPr>
                      <a:endParaRPr lang="en-US" sz="1200" b="1" dirty="0">
                        <a:solidFill>
                          <a:srgbClr val="0070C0"/>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nSpc>
                          <a:spcPct val="115000"/>
                        </a:lnSpc>
                        <a:spcBef>
                          <a:spcPts val="0"/>
                        </a:spcBef>
                        <a:spcAft>
                          <a:spcPts val="0"/>
                        </a:spcAft>
                        <a:buFont typeface="Arial" panose="020B0604020202020204" pitchFamily="34" charset="0"/>
                        <a:buChar char="•"/>
                      </a:pPr>
                      <a:r>
                        <a:rPr lang="en-US" sz="1200" b="1" dirty="0" smtClean="0">
                          <a:solidFill>
                            <a:srgbClr val="FF0000"/>
                          </a:solidFill>
                          <a:effectLst/>
                          <a:latin typeface="Arial" panose="020B0604020202020204" pitchFamily="34" charset="0"/>
                          <a:cs typeface="Arial" panose="020B0604020202020204" pitchFamily="34" charset="0"/>
                        </a:rPr>
                        <a:t>NSF Retreat </a:t>
                      </a:r>
                    </a:p>
                    <a:p>
                      <a:pPr marL="171450" marR="0" indent="-171450">
                        <a:lnSpc>
                          <a:spcPct val="115000"/>
                        </a:lnSpc>
                        <a:spcBef>
                          <a:spcPts val="0"/>
                        </a:spcBef>
                        <a:spcAft>
                          <a:spcPts val="0"/>
                        </a:spcAft>
                        <a:buFont typeface="Arial" panose="020B0604020202020204" pitchFamily="34" charset="0"/>
                        <a:buChar char="•"/>
                      </a:pPr>
                      <a:r>
                        <a:rPr lang="en-US" sz="1200" b="1" dirty="0" smtClean="0">
                          <a:solidFill>
                            <a:srgbClr val="FF0000"/>
                          </a:solidFill>
                          <a:effectLst/>
                          <a:latin typeface="Arial" panose="020B0604020202020204" pitchFamily="34" charset="0"/>
                          <a:cs typeface="Arial" panose="020B0604020202020204" pitchFamily="34" charset="0"/>
                        </a:rPr>
                        <a:t>Management structure reorganization: SOT, FAT, CA Advisory </a:t>
                      </a:r>
                    </a:p>
                    <a:p>
                      <a:pPr marL="171450" marR="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200" b="1" baseline="0" dirty="0" smtClean="0">
                          <a:solidFill>
                            <a:srgbClr val="FF0000"/>
                          </a:solidFill>
                          <a:effectLst/>
                          <a:latin typeface="Arial" panose="020B0604020202020204" pitchFamily="34" charset="0"/>
                          <a:cs typeface="Arial" panose="020B0604020202020204" pitchFamily="34" charset="0"/>
                        </a:rPr>
                        <a:t>iPToL kickoff meeting – 6 groups formed </a:t>
                      </a:r>
                      <a:r>
                        <a:rPr lang="en-US" sz="1200" b="1" dirty="0" smtClean="0">
                          <a:solidFill>
                            <a:srgbClr val="FF0000"/>
                          </a:solidFill>
                          <a:effectLst/>
                          <a:latin typeface="Arial" panose="020B0604020202020204" pitchFamily="34" charset="0"/>
                          <a:cs typeface="Arial" panose="020B0604020202020204" pitchFamily="34" charset="0"/>
                        </a:rPr>
                        <a:t> </a:t>
                      </a:r>
                      <a:endParaRPr lang="en-US" sz="1200" b="1" dirty="0" smtClean="0">
                        <a:solidFill>
                          <a:srgbClr val="FF0000"/>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28867">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 </a:t>
                      </a:r>
                      <a:r>
                        <a:rPr lang="en-US" sz="1400" dirty="0" smtClean="0">
                          <a:effectLst/>
                          <a:latin typeface="Arial" panose="020B0604020202020204" pitchFamily="34" charset="0"/>
                          <a:cs typeface="Arial" panose="020B0604020202020204" pitchFamily="34" charset="0"/>
                        </a:rPr>
                        <a:t>Q3:09</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200" b="1" baseline="0" dirty="0" smtClean="0">
                          <a:solidFill>
                            <a:srgbClr val="7030A0"/>
                          </a:solidFill>
                          <a:effectLst/>
                          <a:latin typeface="Arial" panose="020B0604020202020204" pitchFamily="34" charset="0"/>
                          <a:cs typeface="Arial" panose="020B0604020202020204" pitchFamily="34" charset="0"/>
                        </a:rPr>
                        <a:t>Website redesign </a:t>
                      </a:r>
                      <a:endParaRPr lang="en-US" sz="1200" b="1" dirty="0" smtClean="0">
                        <a:solidFill>
                          <a:srgbClr val="7030A0"/>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US" sz="1200" b="1" dirty="0" smtClean="0">
                        <a:solidFill>
                          <a:srgbClr val="0070C0"/>
                        </a:solidFill>
                        <a:effectLst/>
                        <a:latin typeface="Arial" panose="020B0604020202020204" pitchFamily="34" charset="0"/>
                        <a:cs typeface="Arial" panose="020B0604020202020204" pitchFamily="34" charset="0"/>
                      </a:endParaRPr>
                    </a:p>
                    <a:p>
                      <a:pPr marL="0" marR="0" indent="0" algn="l" defTabSz="914400" rtl="0" eaLnBrk="1" fontAlgn="auto" latinLnBrk="0" hangingPunct="1">
                        <a:lnSpc>
                          <a:spcPct val="115000"/>
                        </a:lnSpc>
                        <a:spcBef>
                          <a:spcPts val="0"/>
                        </a:spcBef>
                        <a:spcAft>
                          <a:spcPts val="0"/>
                        </a:spcAft>
                        <a:buClrTx/>
                        <a:buSzTx/>
                        <a:buFont typeface="Arial" panose="020B0604020202020204" pitchFamily="34" charset="0"/>
                        <a:buNone/>
                        <a:tabLst/>
                        <a:defRPr/>
                      </a:pPr>
                      <a:endParaRPr lang="en-US" sz="1200" b="1" dirty="0" smtClean="0">
                        <a:solidFill>
                          <a:srgbClr val="0070C0"/>
                        </a:solidFill>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200" b="1" dirty="0" smtClean="0">
                          <a:solidFill>
                            <a:srgbClr val="0070C0"/>
                          </a:solidFill>
                          <a:effectLst/>
                          <a:latin typeface="Arial" panose="020B0604020202020204" pitchFamily="34" charset="0"/>
                          <a:cs typeface="Arial" panose="020B0604020202020204" pitchFamily="34" charset="0"/>
                        </a:rPr>
                        <a:t>iPG2P kickoff </a:t>
                      </a:r>
                      <a:r>
                        <a:rPr lang="en-US" sz="1200" b="1" baseline="0" dirty="0" smtClean="0">
                          <a:solidFill>
                            <a:srgbClr val="0070C0"/>
                          </a:solidFill>
                          <a:effectLst/>
                          <a:latin typeface="Arial" panose="020B0604020202020204" pitchFamily="34" charset="0"/>
                          <a:cs typeface="Arial" panose="020B0604020202020204" pitchFamily="34" charset="0"/>
                        </a:rPr>
                        <a:t>meeting –</a:t>
                      </a:r>
                      <a:r>
                        <a:rPr lang="en-US" sz="1200" b="1" dirty="0" smtClean="0">
                          <a:solidFill>
                            <a:srgbClr val="0070C0"/>
                          </a:solidFill>
                          <a:effectLst/>
                          <a:latin typeface="Arial" panose="020B0604020202020204" pitchFamily="34" charset="0"/>
                          <a:cs typeface="Arial" panose="020B0604020202020204" pitchFamily="34" charset="0"/>
                        </a:rPr>
                        <a:t> 5 groups formed </a:t>
                      </a:r>
                    </a:p>
                    <a:p>
                      <a:pPr marL="171450" marR="0" indent="-171450">
                        <a:lnSpc>
                          <a:spcPct val="115000"/>
                        </a:lnSpc>
                        <a:spcBef>
                          <a:spcPts val="0"/>
                        </a:spcBef>
                        <a:spcAft>
                          <a:spcPts val="0"/>
                        </a:spcAft>
                        <a:buFont typeface="Arial" panose="020B0604020202020204" pitchFamily="34" charset="0"/>
                        <a:buChar char="•"/>
                      </a:pPr>
                      <a:endParaRPr lang="en-US" sz="1200" b="1" dirty="0">
                        <a:solidFill>
                          <a:srgbClr val="0070C0"/>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nSpc>
                          <a:spcPct val="115000"/>
                        </a:lnSpc>
                        <a:spcBef>
                          <a:spcPts val="0"/>
                        </a:spcBef>
                        <a:spcAft>
                          <a:spcPts val="0"/>
                        </a:spcAft>
                        <a:buFont typeface="Arial" panose="020B0604020202020204" pitchFamily="34" charset="0"/>
                        <a:buChar char="•"/>
                      </a:pPr>
                      <a:r>
                        <a:rPr lang="en-US" sz="1200" b="1" dirty="0" smtClean="0">
                          <a:solidFill>
                            <a:srgbClr val="FF0000"/>
                          </a:solidFill>
                          <a:effectLst/>
                          <a:latin typeface="Arial" panose="020B0604020202020204" pitchFamily="34" charset="0"/>
                          <a:cs typeface="Arial" panose="020B0604020202020204" pitchFamily="34" charset="0"/>
                        </a:rPr>
                        <a:t>iPG2P kickoff meeting – 5 groups formed </a:t>
                      </a:r>
                    </a:p>
                    <a:p>
                      <a:pPr marL="171450" marR="0" indent="-171450">
                        <a:lnSpc>
                          <a:spcPct val="115000"/>
                        </a:lnSpc>
                        <a:spcBef>
                          <a:spcPts val="0"/>
                        </a:spcBef>
                        <a:spcAft>
                          <a:spcPts val="0"/>
                        </a:spcAft>
                        <a:buFont typeface="Arial" panose="020B0604020202020204" pitchFamily="34" charset="0"/>
                        <a:buChar char="•"/>
                      </a:pPr>
                      <a:r>
                        <a:rPr lang="en-US" sz="1200" b="1" dirty="0" smtClean="0">
                          <a:solidFill>
                            <a:srgbClr val="FF0000"/>
                          </a:solidFill>
                          <a:effectLst/>
                          <a:latin typeface="Arial" panose="020B0604020202020204" pitchFamily="34" charset="0"/>
                          <a:cs typeface="Arial" panose="020B0604020202020204" pitchFamily="34" charset="0"/>
                        </a:rPr>
                        <a:t>CI Team meeting</a:t>
                      </a:r>
                      <a:r>
                        <a:rPr lang="en-US" sz="1200" b="1" baseline="0" dirty="0" smtClean="0">
                          <a:solidFill>
                            <a:srgbClr val="FF0000"/>
                          </a:solidFill>
                          <a:effectLst/>
                          <a:latin typeface="Arial" panose="020B0604020202020204" pitchFamily="34" charset="0"/>
                          <a:cs typeface="Arial" panose="020B0604020202020204" pitchFamily="34" charset="0"/>
                        </a:rPr>
                        <a:t> at TACC </a:t>
                      </a:r>
                    </a:p>
                    <a:p>
                      <a:pPr marL="171450" marR="0" indent="-171450">
                        <a:lnSpc>
                          <a:spcPct val="115000"/>
                        </a:lnSpc>
                        <a:spcBef>
                          <a:spcPts val="0"/>
                        </a:spcBef>
                        <a:spcAft>
                          <a:spcPts val="0"/>
                        </a:spcAft>
                        <a:buFont typeface="Arial" panose="020B0604020202020204" pitchFamily="34" charset="0"/>
                        <a:buChar char="•"/>
                      </a:pPr>
                      <a:r>
                        <a:rPr lang="en-US" sz="1200" b="1" baseline="0" dirty="0" smtClean="0">
                          <a:solidFill>
                            <a:srgbClr val="FF0000"/>
                          </a:solidFill>
                          <a:effectLst/>
                          <a:latin typeface="Arial" panose="020B0604020202020204" pitchFamily="34" charset="0"/>
                          <a:cs typeface="Arial" panose="020B0604020202020204" pitchFamily="34" charset="0"/>
                        </a:rPr>
                        <a:t>New Board Members inducted </a:t>
                      </a:r>
                    </a:p>
                    <a:p>
                      <a:pPr marL="171450" marR="0" indent="-171450">
                        <a:lnSpc>
                          <a:spcPct val="115000"/>
                        </a:lnSpc>
                        <a:spcBef>
                          <a:spcPts val="0"/>
                        </a:spcBef>
                        <a:spcAft>
                          <a:spcPts val="0"/>
                        </a:spcAft>
                        <a:buFont typeface="Arial" panose="020B0604020202020204" pitchFamily="34" charset="0"/>
                        <a:buChar char="•"/>
                      </a:pPr>
                      <a:r>
                        <a:rPr lang="en-US" sz="1200" b="1" baseline="0" dirty="0" smtClean="0">
                          <a:solidFill>
                            <a:srgbClr val="FF0000"/>
                          </a:solidFill>
                          <a:effectLst/>
                          <a:latin typeface="Arial" panose="020B0604020202020204" pitchFamily="34" charset="0"/>
                          <a:cs typeface="Arial" panose="020B0604020202020204" pitchFamily="34" charset="0"/>
                        </a:rPr>
                        <a:t>Board Chair change </a:t>
                      </a:r>
                    </a:p>
                    <a:p>
                      <a:pPr marL="171450" marR="0" indent="-171450">
                        <a:lnSpc>
                          <a:spcPct val="115000"/>
                        </a:lnSpc>
                        <a:spcBef>
                          <a:spcPts val="0"/>
                        </a:spcBef>
                        <a:spcAft>
                          <a:spcPts val="0"/>
                        </a:spcAft>
                        <a:buFont typeface="Arial" panose="020B0604020202020204" pitchFamily="34" charset="0"/>
                        <a:buChar char="•"/>
                      </a:pPr>
                      <a:r>
                        <a:rPr lang="en-US" sz="1200" b="1" baseline="0" dirty="0" smtClean="0">
                          <a:solidFill>
                            <a:srgbClr val="FF0000"/>
                          </a:solidFill>
                          <a:effectLst/>
                          <a:latin typeface="Arial" panose="020B0604020202020204" pitchFamily="34" charset="0"/>
                          <a:cs typeface="Arial" panose="020B0604020202020204" pitchFamily="34" charset="0"/>
                        </a:rPr>
                        <a:t>EOT Advisory Meeting in Chicago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0142">
                <a:tc>
                  <a:txBody>
                    <a:bodyPr/>
                    <a:lstStyle/>
                    <a:p>
                      <a:pPr marL="0" marR="0" algn="ctr">
                        <a:lnSpc>
                          <a:spcPct val="115000"/>
                        </a:lnSpc>
                        <a:spcBef>
                          <a:spcPts val="0"/>
                        </a:spcBef>
                        <a:spcAft>
                          <a:spcPts val="0"/>
                        </a:spcAft>
                      </a:pPr>
                      <a:r>
                        <a:rPr lang="en-US" sz="1400" dirty="0">
                          <a:effectLst/>
                          <a:latin typeface="Arial" panose="020B0604020202020204" pitchFamily="34" charset="0"/>
                          <a:cs typeface="Arial" panose="020B0604020202020204" pitchFamily="34" charset="0"/>
                        </a:rPr>
                        <a:t> </a:t>
                      </a:r>
                      <a:r>
                        <a:rPr lang="en-US" sz="1400" dirty="0" smtClean="0">
                          <a:effectLst/>
                          <a:latin typeface="Arial" panose="020B0604020202020204" pitchFamily="34" charset="0"/>
                          <a:cs typeface="Arial" panose="020B0604020202020204" pitchFamily="34" charset="0"/>
                        </a:rPr>
                        <a:t>Q4:09</a:t>
                      </a:r>
                      <a:endParaRPr lang="en-US" sz="1400" dirty="0">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nSpc>
                          <a:spcPct val="115000"/>
                        </a:lnSpc>
                        <a:spcBef>
                          <a:spcPts val="0"/>
                        </a:spcBef>
                        <a:spcAft>
                          <a:spcPts val="0"/>
                        </a:spcAft>
                        <a:buFont typeface="Arial" panose="020B0604020202020204" pitchFamily="34" charset="0"/>
                        <a:buChar char="•"/>
                      </a:pPr>
                      <a:r>
                        <a:rPr lang="en-US" sz="1200" b="1" dirty="0" smtClean="0">
                          <a:solidFill>
                            <a:srgbClr val="7030A0"/>
                          </a:solidFill>
                          <a:effectLst/>
                          <a:latin typeface="Arial" panose="020B0604020202020204" pitchFamily="34" charset="0"/>
                          <a:cs typeface="Arial" panose="020B0604020202020204" pitchFamily="34" charset="0"/>
                        </a:rPr>
                        <a:t>iPlant/NESCent</a:t>
                      </a:r>
                      <a:r>
                        <a:rPr lang="en-US" sz="1200" b="1" baseline="0" dirty="0" smtClean="0">
                          <a:solidFill>
                            <a:srgbClr val="7030A0"/>
                          </a:solidFill>
                          <a:effectLst/>
                          <a:latin typeface="Arial" panose="020B0604020202020204" pitchFamily="34" charset="0"/>
                          <a:cs typeface="Arial" panose="020B0604020202020204" pitchFamily="34" charset="0"/>
                        </a:rPr>
                        <a:t> joint meeting </a:t>
                      </a:r>
                    </a:p>
                    <a:p>
                      <a:pPr marL="171450" marR="0" indent="-171450">
                        <a:lnSpc>
                          <a:spcPct val="115000"/>
                        </a:lnSpc>
                        <a:spcBef>
                          <a:spcPts val="0"/>
                        </a:spcBef>
                        <a:spcAft>
                          <a:spcPts val="0"/>
                        </a:spcAft>
                        <a:buFont typeface="Arial" panose="020B0604020202020204" pitchFamily="34" charset="0"/>
                        <a:buChar char="•"/>
                      </a:pPr>
                      <a:r>
                        <a:rPr lang="en-US" sz="1200" b="1" baseline="0" dirty="0" smtClean="0">
                          <a:solidFill>
                            <a:srgbClr val="7030A0"/>
                          </a:solidFill>
                          <a:effectLst/>
                          <a:latin typeface="Arial" panose="020B0604020202020204" pitchFamily="34" charset="0"/>
                          <a:cs typeface="Arial" panose="020B0604020202020204" pitchFamily="34" charset="0"/>
                        </a:rPr>
                        <a:t>VA Mutual Understanding Meeting  </a:t>
                      </a:r>
                      <a:endParaRPr lang="en-US" sz="1200" b="1" dirty="0" smtClean="0">
                        <a:solidFill>
                          <a:srgbClr val="7030A0"/>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nSpc>
                          <a:spcPct val="115000"/>
                        </a:lnSpc>
                        <a:spcBef>
                          <a:spcPts val="0"/>
                        </a:spcBef>
                        <a:spcAft>
                          <a:spcPts val="0"/>
                        </a:spcAft>
                        <a:buFont typeface="Arial" panose="020B0604020202020204" pitchFamily="34" charset="0"/>
                        <a:buChar char="•"/>
                      </a:pPr>
                      <a:endParaRPr lang="en-US" sz="1200" b="1" dirty="0">
                        <a:solidFill>
                          <a:srgbClr val="7030A0"/>
                        </a:solidFill>
                        <a:effectLst/>
                        <a:latin typeface="Arial" panose="020B0604020202020204" pitchFamily="34" charset="0"/>
                        <a:ea typeface="Calibri"/>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200" b="1" dirty="0" smtClean="0">
                          <a:solidFill>
                            <a:srgbClr val="FF0000"/>
                          </a:solidFill>
                          <a:effectLst/>
                          <a:latin typeface="Arial" panose="020B0604020202020204" pitchFamily="34" charset="0"/>
                          <a:cs typeface="Arial" panose="020B0604020202020204" pitchFamily="34" charset="0"/>
                        </a:rPr>
                        <a:t>SOT kickoff meeting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Footer Placeholder 1"/>
          <p:cNvSpPr>
            <a:spLocks noGrp="1"/>
          </p:cNvSpPr>
          <p:nvPr/>
        </p:nvSpPr>
        <p:spPr bwMode="auto">
          <a:xfrm>
            <a:off x="6248370" y="6381780"/>
            <a:ext cx="2895630" cy="4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Tree>
    <p:extLst>
      <p:ext uri="{BB962C8B-B14F-4D97-AF65-F5344CB8AC3E}">
        <p14:creationId xmlns:p14="http://schemas.microsoft.com/office/powerpoint/2010/main" val="1084872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sz="quarter" idx="11"/>
          </p:nvPr>
        </p:nvSpPr>
        <p:spPr>
          <a:xfrm>
            <a:off x="6248400" y="6372225"/>
            <a:ext cx="2895600" cy="476250"/>
          </a:xfrm>
        </p:spPr>
        <p:txBody>
          <a:bodyPr anchor="ct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graphicFrame>
        <p:nvGraphicFramePr>
          <p:cNvPr id="4" name="Chart 3"/>
          <p:cNvGraphicFramePr/>
          <p:nvPr>
            <p:extLst>
              <p:ext uri="{D42A27DB-BD31-4B8C-83A1-F6EECF244321}">
                <p14:modId xmlns:p14="http://schemas.microsoft.com/office/powerpoint/2010/main" val="4077615445"/>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10671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sz="quarter" idx="11"/>
          </p:nvPr>
        </p:nvSpPr>
        <p:spPr>
          <a:xfrm>
            <a:off x="6248400" y="6372225"/>
            <a:ext cx="2895600" cy="476250"/>
          </a:xfrm>
        </p:spPr>
        <p:txBody>
          <a:bodyPr anchor="ct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graphicFrame>
        <p:nvGraphicFramePr>
          <p:cNvPr id="4" name="Chart 3"/>
          <p:cNvGraphicFramePr/>
          <p:nvPr>
            <p:extLst>
              <p:ext uri="{D42A27DB-BD31-4B8C-83A1-F6EECF244321}">
                <p14:modId xmlns:p14="http://schemas.microsoft.com/office/powerpoint/2010/main" val="4106443191"/>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28485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3920" y="1438560"/>
            <a:ext cx="8229600" cy="4525963"/>
          </a:xfrm>
          <a:solidFill>
            <a:schemeClr val="bg1"/>
          </a:solidFill>
          <a:ln>
            <a:solidFill>
              <a:schemeClr val="tx1"/>
            </a:solidFill>
          </a:ln>
        </p:spPr>
        <p:txBody>
          <a:bodyPr/>
          <a:lstStyle/>
          <a:p>
            <a:pPr marL="0" indent="0">
              <a:buNone/>
            </a:pPr>
            <a:endParaRPr lang="en-US" dirty="0">
              <a:noFill/>
            </a:endParaRPr>
          </a:p>
        </p:txBody>
      </p:sp>
      <p:sp>
        <p:nvSpPr>
          <p:cNvPr id="4" name="Title 3"/>
          <p:cNvSpPr txBox="1">
            <a:spLocks noGrp="1"/>
          </p:cNvSpPr>
          <p:nvPr>
            <p:ph type="title"/>
          </p:nvPr>
        </p:nvSpPr>
        <p:spPr>
          <a:xfrm>
            <a:off x="0" y="-22746"/>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smtClean="0">
                <a:latin typeface="Palatino Linotype" panose="02040502050505030304" pitchFamily="18" charset="0"/>
              </a:rPr>
              <a:t>The SHP Framework</a:t>
            </a:r>
            <a:endParaRPr lang="en-US" sz="4000" b="1" dirty="0">
              <a:latin typeface="Palatino Linotype" panose="02040502050505030304" pitchFamily="18" charset="0"/>
            </a:endParaRPr>
          </a:p>
        </p:txBody>
      </p:sp>
      <p:cxnSp>
        <p:nvCxnSpPr>
          <p:cNvPr id="5" name="Straight Connector 4"/>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1527114" y="1800457"/>
            <a:ext cx="6176962" cy="3724275"/>
            <a:chOff x="0" y="0"/>
            <a:chExt cx="4124325" cy="2114550"/>
          </a:xfrm>
        </p:grpSpPr>
        <p:sp>
          <p:nvSpPr>
            <p:cNvPr id="17" name="Text Box 18"/>
            <p:cNvSpPr txBox="1"/>
            <p:nvPr/>
          </p:nvSpPr>
          <p:spPr>
            <a:xfrm>
              <a:off x="276225" y="0"/>
              <a:ext cx="1409700" cy="600075"/>
            </a:xfrm>
            <a:prstGeom prst="roundRect">
              <a:avLst/>
            </a:prstGeom>
            <a:solidFill>
              <a:schemeClr val="accent3"/>
            </a:solid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2100" dirty="0">
                  <a:solidFill>
                    <a:srgbClr val="FFFFFF"/>
                  </a:solidFill>
                  <a:effectLst/>
                  <a:ea typeface="Calibri"/>
                  <a:cs typeface="Times New Roman"/>
                </a:rPr>
                <a:t>Systems</a:t>
              </a:r>
              <a:endParaRPr lang="en-US" sz="1100" dirty="0">
                <a:effectLst/>
                <a:ea typeface="Calibri"/>
                <a:cs typeface="Times New Roman"/>
              </a:endParaRPr>
            </a:p>
          </p:txBody>
        </p:sp>
        <p:sp>
          <p:nvSpPr>
            <p:cNvPr id="18" name="Text Box 19"/>
            <p:cNvSpPr txBox="1"/>
            <p:nvPr/>
          </p:nvSpPr>
          <p:spPr>
            <a:xfrm>
              <a:off x="276225" y="1276350"/>
              <a:ext cx="1409700" cy="600075"/>
            </a:xfrm>
            <a:prstGeom prst="roundRect">
              <a:avLst/>
            </a:prstGeom>
            <a:solidFill>
              <a:schemeClr val="accent3"/>
            </a:solid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2100" dirty="0">
                  <a:solidFill>
                    <a:srgbClr val="FFFFFF"/>
                  </a:solidFill>
                  <a:effectLst/>
                  <a:ea typeface="Calibri"/>
                  <a:cs typeface="Times New Roman"/>
                </a:rPr>
                <a:t>Highlights</a:t>
              </a:r>
              <a:endParaRPr lang="en-US" sz="1100" dirty="0">
                <a:effectLst/>
                <a:ea typeface="Calibri"/>
                <a:cs typeface="Times New Roman"/>
              </a:endParaRPr>
            </a:p>
          </p:txBody>
        </p:sp>
        <p:sp>
          <p:nvSpPr>
            <p:cNvPr id="19" name="Oval 18"/>
            <p:cNvSpPr/>
            <p:nvPr/>
          </p:nvSpPr>
          <p:spPr>
            <a:xfrm>
              <a:off x="2438400" y="419099"/>
              <a:ext cx="1685925" cy="1000125"/>
            </a:xfrm>
            <a:prstGeom prst="ellipse">
              <a:avLst/>
            </a:prstGeom>
            <a:solidFill>
              <a:schemeClr val="accent3"/>
            </a:solidFill>
            <a:ln>
              <a:solidFill>
                <a:schemeClr val="bg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2100" dirty="0">
                  <a:solidFill>
                    <a:srgbClr val="FFFFFF"/>
                  </a:solidFill>
                  <a:effectLst/>
                  <a:ea typeface="Calibri"/>
                  <a:cs typeface="Times New Roman"/>
                </a:rPr>
                <a:t>Patterns of Action</a:t>
              </a:r>
              <a:endParaRPr lang="en-US" sz="2100" dirty="0">
                <a:effectLst/>
                <a:ea typeface="Calibri"/>
                <a:cs typeface="Times New Roman"/>
              </a:endParaRPr>
            </a:p>
          </p:txBody>
        </p:sp>
        <p:sp>
          <p:nvSpPr>
            <p:cNvPr id="20" name="Plus 19"/>
            <p:cNvSpPr/>
            <p:nvPr/>
          </p:nvSpPr>
          <p:spPr>
            <a:xfrm>
              <a:off x="714375" y="732155"/>
              <a:ext cx="447675" cy="428625"/>
            </a:xfrm>
            <a:prstGeom prst="mathPlus">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1" name="Right Arrow 20"/>
            <p:cNvSpPr/>
            <p:nvPr/>
          </p:nvSpPr>
          <p:spPr>
            <a:xfrm>
              <a:off x="1781175" y="800100"/>
              <a:ext cx="571500" cy="284480"/>
            </a:xfrm>
            <a:prstGeom prst="rightArrow">
              <a:avLst/>
            </a:prstGeom>
            <a:solidFill>
              <a:schemeClr val="accent3">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2" name="Straight Connector 21"/>
            <p:cNvCxnSpPr/>
            <p:nvPr/>
          </p:nvCxnSpPr>
          <p:spPr>
            <a:xfrm>
              <a:off x="3267075" y="1504950"/>
              <a:ext cx="9525" cy="60960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H="1">
              <a:off x="0" y="2114550"/>
              <a:ext cx="3276600" cy="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0" y="971550"/>
              <a:ext cx="0" cy="114300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0" y="971550"/>
              <a:ext cx="27622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26" name="Footer Placeholder 1"/>
          <p:cNvSpPr>
            <a:spLocks noGrp="1"/>
          </p:cNvSpPr>
          <p:nvPr/>
        </p:nvSpPr>
        <p:spPr bwMode="auto">
          <a:xfrm>
            <a:off x="6248370" y="6381780"/>
            <a:ext cx="2895630" cy="4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
        <p:nvSpPr>
          <p:cNvPr id="27" name="Footer Placeholder 1"/>
          <p:cNvSpPr>
            <a:spLocks noGrp="1"/>
          </p:cNvSpPr>
          <p:nvPr>
            <p:ph type="ftr" sz="quarter" idx="11"/>
          </p:nvPr>
        </p:nvSpPr>
        <p:spPr>
          <a:xfrm>
            <a:off x="457200" y="5943601"/>
            <a:ext cx="2810306" cy="304799"/>
          </a:xfrm>
        </p:spPr>
        <p:txBody>
          <a:bodyPr/>
          <a:lstStyle/>
          <a:p>
            <a:pPr algn="l"/>
            <a:r>
              <a:rPr lang="en-US" dirty="0" smtClean="0">
                <a:latin typeface="Palatino Linotype" panose="02040502050505030304" pitchFamily="18" charset="0"/>
              </a:rPr>
              <a:t>Heath</a:t>
            </a:r>
            <a:r>
              <a:rPr lang="en-US" dirty="0">
                <a:latin typeface="Palatino Linotype" panose="02040502050505030304" pitchFamily="18" charset="0"/>
              </a:rPr>
              <a:t>, B.P., &amp; Lakshmanan, A. (</a:t>
            </a:r>
            <a:r>
              <a:rPr lang="en-US" dirty="0" smtClean="0">
                <a:latin typeface="Palatino Linotype" panose="02040502050505030304" pitchFamily="18" charset="0"/>
              </a:rPr>
              <a:t>2012)</a:t>
            </a:r>
            <a:endParaRPr lang="en-US" altLang="en-US" dirty="0">
              <a:latin typeface="Palatino Linotype" panose="02040502050505030304" pitchFamily="18" charset="0"/>
            </a:endParaRPr>
          </a:p>
        </p:txBody>
      </p:sp>
    </p:spTree>
    <p:extLst>
      <p:ext uri="{BB962C8B-B14F-4D97-AF65-F5344CB8AC3E}">
        <p14:creationId xmlns:p14="http://schemas.microsoft.com/office/powerpoint/2010/main" val="4011910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nvSpPr>
        <p:spPr bwMode="auto">
          <a:xfrm>
            <a:off x="6248370" y="6381780"/>
            <a:ext cx="2895630" cy="4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
        <p:nvSpPr>
          <p:cNvPr id="5" name="Title 2"/>
          <p:cNvSpPr txBox="1">
            <a:spLocks/>
          </p:cNvSpPr>
          <p:nvPr/>
        </p:nvSpPr>
        <p:spPr>
          <a:xfrm>
            <a:off x="0" y="1524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smtClean="0">
                <a:latin typeface="Palatino Linotype" pitchFamily="18" charset="0"/>
              </a:rPr>
              <a:t>Patterns of Action (P)</a:t>
            </a:r>
            <a:endParaRPr lang="en-US" sz="4000" b="1" dirty="0">
              <a:latin typeface="Palatino Linotype" pitchFamily="18" charset="0"/>
            </a:endParaRPr>
          </a:p>
        </p:txBody>
      </p:sp>
      <p:cxnSp>
        <p:nvCxnSpPr>
          <p:cNvPr id="6" name="Straight Connector 5"/>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71550" y="1139092"/>
            <a:ext cx="6705600" cy="4493538"/>
          </a:xfrm>
          <a:prstGeom prst="rect">
            <a:avLst/>
          </a:prstGeom>
          <a:noFill/>
        </p:spPr>
        <p:txBody>
          <a:bodyPr wrap="square" rtlCol="0">
            <a:spAutoFit/>
          </a:bodyPr>
          <a:lstStyle/>
          <a:p>
            <a:pPr marL="285750" indent="-285750" fontAlgn="auto">
              <a:spcBef>
                <a:spcPts val="0"/>
              </a:spcBef>
              <a:spcAft>
                <a:spcPts val="0"/>
              </a:spcAft>
              <a:buFont typeface="Arial" panose="020B0604020202020204" pitchFamily="34" charset="0"/>
              <a:buChar char="•"/>
            </a:pPr>
            <a:r>
              <a:rPr lang="en-US" sz="3600" b="1" dirty="0" smtClean="0">
                <a:solidFill>
                  <a:prstClr val="black"/>
                </a:solidFill>
                <a:latin typeface="Palatino Linotype" panose="02040502050505030304" pitchFamily="18" charset="0"/>
                <a:cs typeface="Arial" panose="020B0604020202020204" pitchFamily="34" charset="0"/>
              </a:rPr>
              <a:t>Patterns</a:t>
            </a:r>
            <a:endParaRPr lang="en-US" sz="3600" b="1" dirty="0">
              <a:solidFill>
                <a:prstClr val="black"/>
              </a:solidFill>
              <a:latin typeface="Palatino Linotype" panose="02040502050505030304" pitchFamily="18" charset="0"/>
              <a:cs typeface="Arial" panose="020B0604020202020204" pitchFamily="34" charset="0"/>
            </a:endParaRPr>
          </a:p>
          <a:p>
            <a:pPr marL="914400" lvl="1" indent="-457200" fontAlgn="auto">
              <a:spcBef>
                <a:spcPts val="0"/>
              </a:spcBef>
              <a:spcAft>
                <a:spcPts val="0"/>
              </a:spcAft>
              <a:buFont typeface="Wingdings" panose="05000000000000000000" pitchFamily="2" charset="2"/>
              <a:buChar char="ü"/>
            </a:pPr>
            <a:r>
              <a:rPr lang="en-US" sz="3200" dirty="0" smtClean="0">
                <a:solidFill>
                  <a:prstClr val="black"/>
                </a:solidFill>
                <a:latin typeface="Palatino Linotype" panose="02040502050505030304" pitchFamily="18" charset="0"/>
                <a:cs typeface="Arial" panose="020B0604020202020204" pitchFamily="34" charset="0"/>
              </a:rPr>
              <a:t>Examine actions over time</a:t>
            </a:r>
            <a:endParaRPr lang="en-US" sz="3200" dirty="0">
              <a:solidFill>
                <a:prstClr val="black"/>
              </a:solidFill>
              <a:latin typeface="Palatino Linotype" panose="02040502050505030304" pitchFamily="18" charset="0"/>
              <a:cs typeface="Arial" panose="020B0604020202020204" pitchFamily="34" charset="0"/>
            </a:endParaRPr>
          </a:p>
          <a:p>
            <a:pPr marL="914400" lvl="1" indent="-457200" fontAlgn="auto">
              <a:spcBef>
                <a:spcPts val="0"/>
              </a:spcBef>
              <a:spcAft>
                <a:spcPts val="0"/>
              </a:spcAft>
              <a:buFont typeface="Wingdings" panose="05000000000000000000" pitchFamily="2" charset="2"/>
              <a:buChar char="ü"/>
            </a:pPr>
            <a:r>
              <a:rPr lang="en-US" sz="3200" dirty="0" smtClean="0">
                <a:solidFill>
                  <a:prstClr val="black"/>
                </a:solidFill>
                <a:latin typeface="Palatino Linotype" panose="02040502050505030304" pitchFamily="18" charset="0"/>
                <a:cs typeface="Arial" panose="020B0604020202020204" pitchFamily="34" charset="0"/>
              </a:rPr>
              <a:t>Provide a visual representation</a:t>
            </a:r>
            <a:endParaRPr lang="en-US" sz="3200" dirty="0">
              <a:solidFill>
                <a:prstClr val="black"/>
              </a:solidFill>
              <a:latin typeface="Palatino Linotype" panose="02040502050505030304" pitchFamily="18" charset="0"/>
              <a:cs typeface="Arial" panose="020B0604020202020204" pitchFamily="34" charset="0"/>
            </a:endParaRPr>
          </a:p>
          <a:p>
            <a:pPr lvl="1" fontAlgn="auto">
              <a:spcBef>
                <a:spcPts val="0"/>
              </a:spcBef>
              <a:spcAft>
                <a:spcPts val="0"/>
              </a:spcAft>
            </a:pPr>
            <a:endParaRPr lang="en-US" dirty="0" smtClean="0">
              <a:solidFill>
                <a:prstClr val="black"/>
              </a:solidFill>
              <a:latin typeface="Palatino Linotype" panose="02040502050505030304" pitchFamily="18" charset="0"/>
              <a:cs typeface="Arial" panose="020B0604020202020204" pitchFamily="34" charset="0"/>
            </a:endParaRPr>
          </a:p>
          <a:p>
            <a:pPr lvl="1" fontAlgn="auto">
              <a:spcBef>
                <a:spcPts val="0"/>
              </a:spcBef>
              <a:spcAft>
                <a:spcPts val="0"/>
              </a:spcAft>
            </a:pPr>
            <a:endParaRPr lang="en-US" dirty="0">
              <a:solidFill>
                <a:prstClr val="black"/>
              </a:solidFill>
              <a:latin typeface="Palatino Linotype" panose="02040502050505030304" pitchFamily="18" charset="0"/>
              <a:cs typeface="Arial" panose="020B0604020202020204" pitchFamily="34" charset="0"/>
            </a:endParaRPr>
          </a:p>
          <a:p>
            <a:pPr marL="285750" indent="-285750" fontAlgn="auto">
              <a:spcBef>
                <a:spcPts val="0"/>
              </a:spcBef>
              <a:spcAft>
                <a:spcPts val="0"/>
              </a:spcAft>
              <a:buFont typeface="Arial" panose="020B0604020202020204" pitchFamily="34" charset="0"/>
              <a:buChar char="•"/>
            </a:pPr>
            <a:r>
              <a:rPr lang="en-US" sz="3600" b="1" dirty="0" smtClean="0">
                <a:solidFill>
                  <a:prstClr val="black"/>
                </a:solidFill>
                <a:latin typeface="Palatino Linotype" panose="02040502050505030304" pitchFamily="18" charset="0"/>
                <a:cs typeface="Arial" panose="020B0604020202020204" pitchFamily="34" charset="0"/>
              </a:rPr>
              <a:t>Theme selection</a:t>
            </a:r>
            <a:endParaRPr lang="en-US" sz="3600" b="1" dirty="0">
              <a:solidFill>
                <a:prstClr val="black"/>
              </a:solidFill>
              <a:latin typeface="Palatino Linotype" panose="02040502050505030304" pitchFamily="18" charset="0"/>
              <a:cs typeface="Arial" panose="020B0604020202020204" pitchFamily="34" charset="0"/>
            </a:endParaRPr>
          </a:p>
          <a:p>
            <a:pPr marL="914400" lvl="1" indent="-457200" fontAlgn="auto">
              <a:spcBef>
                <a:spcPts val="0"/>
              </a:spcBef>
              <a:spcAft>
                <a:spcPts val="0"/>
              </a:spcAft>
              <a:buFont typeface="Wingdings" panose="05000000000000000000" pitchFamily="2" charset="2"/>
              <a:buChar char="ü"/>
            </a:pPr>
            <a:r>
              <a:rPr lang="en-US" sz="3200" dirty="0" smtClean="0">
                <a:solidFill>
                  <a:prstClr val="black"/>
                </a:solidFill>
                <a:latin typeface="Palatino Linotype" panose="02040502050505030304" pitchFamily="18" charset="0"/>
                <a:cs typeface="Arial" panose="020B0604020202020204" pitchFamily="34" charset="0"/>
              </a:rPr>
              <a:t>Understand project goals</a:t>
            </a:r>
            <a:endParaRPr lang="en-US" sz="3200" dirty="0">
              <a:solidFill>
                <a:prstClr val="black"/>
              </a:solidFill>
              <a:latin typeface="Palatino Linotype" panose="02040502050505030304" pitchFamily="18" charset="0"/>
              <a:cs typeface="Arial" panose="020B0604020202020204" pitchFamily="34" charset="0"/>
            </a:endParaRPr>
          </a:p>
          <a:p>
            <a:pPr marL="914400" lvl="1" indent="-457200" fontAlgn="auto">
              <a:spcBef>
                <a:spcPts val="0"/>
              </a:spcBef>
              <a:spcAft>
                <a:spcPts val="0"/>
              </a:spcAft>
              <a:buFont typeface="Wingdings" panose="05000000000000000000" pitchFamily="2" charset="2"/>
              <a:buChar char="ü"/>
            </a:pPr>
            <a:r>
              <a:rPr lang="en-US" sz="3200" dirty="0" smtClean="0">
                <a:solidFill>
                  <a:prstClr val="black"/>
                </a:solidFill>
                <a:latin typeface="Palatino Linotype" panose="02040502050505030304" pitchFamily="18" charset="0"/>
                <a:cs typeface="Arial" panose="020B0604020202020204" pitchFamily="34" charset="0"/>
              </a:rPr>
              <a:t>Examine value to client</a:t>
            </a:r>
            <a:endParaRPr lang="en-US" sz="3200" dirty="0">
              <a:solidFill>
                <a:prstClr val="black"/>
              </a:solidFill>
              <a:latin typeface="Palatino Linotype" panose="02040502050505030304" pitchFamily="18" charset="0"/>
              <a:cs typeface="Arial" panose="020B0604020202020204" pitchFamily="34" charset="0"/>
            </a:endParaRPr>
          </a:p>
          <a:p>
            <a:pPr fontAlgn="auto">
              <a:spcBef>
                <a:spcPts val="0"/>
              </a:spcBef>
              <a:spcAft>
                <a:spcPts val="0"/>
              </a:spcAft>
            </a:pPr>
            <a:endParaRPr lang="en-US" dirty="0">
              <a:solidFill>
                <a:prstClr val="black"/>
              </a:solidFill>
              <a:latin typeface="Palatino Linotype" panose="02040502050505030304" pitchFamily="18" charset="0"/>
            </a:endParaRPr>
          </a:p>
        </p:txBody>
      </p:sp>
    </p:spTree>
    <p:extLst>
      <p:ext uri="{BB962C8B-B14F-4D97-AF65-F5344CB8AC3E}">
        <p14:creationId xmlns:p14="http://schemas.microsoft.com/office/powerpoint/2010/main" val="2059829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nvSpPr>
        <p:spPr bwMode="auto">
          <a:xfrm>
            <a:off x="6248370" y="6381780"/>
            <a:ext cx="2895630" cy="4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
        <p:nvSpPr>
          <p:cNvPr id="5" name="Title 2"/>
          <p:cNvSpPr txBox="1">
            <a:spLocks/>
          </p:cNvSpPr>
          <p:nvPr/>
        </p:nvSpPr>
        <p:spPr>
          <a:xfrm>
            <a:off x="0" y="1524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smtClean="0">
                <a:latin typeface="Palatino Linotype" pitchFamily="18" charset="0"/>
              </a:rPr>
              <a:t>Patterns of Action (P)</a:t>
            </a:r>
            <a:endParaRPr lang="en-US" sz="4000" b="1" dirty="0">
              <a:latin typeface="Palatino Linotype" pitchFamily="18" charset="0"/>
            </a:endParaRPr>
          </a:p>
        </p:txBody>
      </p:sp>
      <p:cxnSp>
        <p:nvCxnSpPr>
          <p:cNvPr id="6" name="Straight Connector 5"/>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pic>
        <p:nvPicPr>
          <p:cNvPr id="160" name="Content Placeholder 159"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0706" y="1447800"/>
            <a:ext cx="8642587" cy="4596900"/>
          </a:xfrm>
        </p:spPr>
      </p:pic>
    </p:spTree>
    <p:extLst>
      <p:ext uri="{BB962C8B-B14F-4D97-AF65-F5344CB8AC3E}">
        <p14:creationId xmlns:p14="http://schemas.microsoft.com/office/powerpoint/2010/main" val="2275523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2246" y="1237572"/>
            <a:ext cx="8819354" cy="5239428"/>
          </a:xfrm>
        </p:spPr>
      </p:pic>
      <p:sp>
        <p:nvSpPr>
          <p:cNvPr id="4" name="Title 2"/>
          <p:cNvSpPr txBox="1">
            <a:spLocks/>
          </p:cNvSpPr>
          <p:nvPr/>
        </p:nvSpPr>
        <p:spPr>
          <a:xfrm>
            <a:off x="0" y="1524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smtClean="0">
                <a:latin typeface="Palatino Linotype" pitchFamily="18" charset="0"/>
              </a:rPr>
              <a:t>Patterns of Action (P)</a:t>
            </a:r>
            <a:endParaRPr lang="en-US" sz="4000" b="1" dirty="0">
              <a:latin typeface="Palatino Linotype" pitchFamily="18" charset="0"/>
            </a:endParaRPr>
          </a:p>
        </p:txBody>
      </p:sp>
      <p:cxnSp>
        <p:nvCxnSpPr>
          <p:cNvPr id="5" name="Straight Connector 4"/>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7" name="Footer Placeholder 1"/>
          <p:cNvSpPr>
            <a:spLocks noGrp="1"/>
          </p:cNvSpPr>
          <p:nvPr/>
        </p:nvSpPr>
        <p:spPr bwMode="auto">
          <a:xfrm>
            <a:off x="6248370" y="6381780"/>
            <a:ext cx="2895630" cy="4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
        <p:nvSpPr>
          <p:cNvPr id="3" name="Rectangle 2"/>
          <p:cNvSpPr/>
          <p:nvPr/>
        </p:nvSpPr>
        <p:spPr>
          <a:xfrm>
            <a:off x="5105400" y="3482339"/>
            <a:ext cx="381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772400" y="2926081"/>
            <a:ext cx="6096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59783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0" y="152400"/>
            <a:ext cx="8229600" cy="914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smtClean="0">
                <a:latin typeface="Palatino Linotype" pitchFamily="18" charset="0"/>
              </a:rPr>
              <a:t>Patterns of Action (P)</a:t>
            </a:r>
            <a:endParaRPr lang="en-US" sz="4000" b="1" dirty="0">
              <a:latin typeface="Palatino Linotype" pitchFamily="18" charset="0"/>
            </a:endParaRPr>
          </a:p>
        </p:txBody>
      </p:sp>
      <p:cxnSp>
        <p:nvCxnSpPr>
          <p:cNvPr id="5" name="Straight Connector 4"/>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7" name="Footer Placeholder 1"/>
          <p:cNvSpPr>
            <a:spLocks noGrp="1"/>
          </p:cNvSpPr>
          <p:nvPr/>
        </p:nvSpPr>
        <p:spPr bwMode="auto">
          <a:xfrm>
            <a:off x="6248370" y="6477000"/>
            <a:ext cx="2895630" cy="4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pic>
        <p:nvPicPr>
          <p:cNvPr id="11" name="Content Placeholder 10"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62000" y="929640"/>
            <a:ext cx="7620000" cy="5638800"/>
          </a:xfrm>
        </p:spPr>
      </p:pic>
      <p:sp>
        <p:nvSpPr>
          <p:cNvPr id="13" name="Oval 12"/>
          <p:cNvSpPr/>
          <p:nvPr/>
        </p:nvSpPr>
        <p:spPr>
          <a:xfrm>
            <a:off x="4183348" y="975360"/>
            <a:ext cx="779177" cy="47244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6248400" y="1226820"/>
            <a:ext cx="1676400" cy="83058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5964365" y="3985942"/>
            <a:ext cx="1046035" cy="28262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4572000" y="3801276"/>
            <a:ext cx="752129" cy="369332"/>
          </a:xfrm>
          <a:prstGeom prst="rect">
            <a:avLst/>
          </a:prstGeom>
          <a:noFill/>
        </p:spPr>
        <p:txBody>
          <a:bodyPr wrap="none" rtlCol="0">
            <a:spAutoFit/>
          </a:bodyPr>
          <a:lstStyle/>
          <a:p>
            <a:r>
              <a:rPr lang="en-US" b="1" dirty="0" smtClean="0">
                <a:solidFill>
                  <a:schemeClr val="accent6"/>
                </a:solidFill>
                <a:latin typeface="+mj-lt"/>
              </a:rPr>
              <a:t>Chaos</a:t>
            </a:r>
            <a:endParaRPr lang="en-US" b="1" dirty="0">
              <a:solidFill>
                <a:schemeClr val="accent6"/>
              </a:solidFill>
              <a:latin typeface="+mj-lt"/>
            </a:endParaRPr>
          </a:p>
        </p:txBody>
      </p:sp>
    </p:spTree>
    <p:extLst>
      <p:ext uri="{BB962C8B-B14F-4D97-AF65-F5344CB8AC3E}">
        <p14:creationId xmlns:p14="http://schemas.microsoft.com/office/powerpoint/2010/main" val="2177919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1"/>
          </p:nvPr>
        </p:nvSpPr>
        <p:spPr>
          <a:xfrm>
            <a:off x="6248400" y="6372225"/>
            <a:ext cx="2895600" cy="476250"/>
          </a:xfrm>
        </p:spPr>
        <p:txBody>
          <a:bodyPr anchor="ct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
        <p:nvSpPr>
          <p:cNvPr id="5" name="Content Placeholder 4"/>
          <p:cNvSpPr txBox="1">
            <a:spLocks noGrp="1"/>
          </p:cNvSpPr>
          <p:nvPr>
            <p:ph idx="1"/>
          </p:nvPr>
        </p:nvSpPr>
        <p:spPr>
          <a:xfrm>
            <a:off x="304800" y="990600"/>
            <a:ext cx="8229600" cy="2345257"/>
          </a:xfrm>
          <a:prstGeom prst="rect">
            <a:avLst/>
          </a:prstGeom>
          <a:noFill/>
        </p:spPr>
        <p:txBody>
          <a:bodyPr wrap="square" rtlCol="0">
            <a:spAutoFit/>
          </a:bodyPr>
          <a:lstStyle/>
          <a:p>
            <a:pPr marL="290512" indent="0">
              <a:buNone/>
            </a:pPr>
            <a:endParaRPr lang="en-US" sz="2800" dirty="0" smtClean="0">
              <a:solidFill>
                <a:srgbClr val="000000"/>
              </a:solidFill>
              <a:latin typeface="Calibri" panose="020F0502020204030204" pitchFamily="34" charset="0"/>
              <a:cs typeface="Arial" panose="020B0604020202020204" pitchFamily="34" charset="0"/>
            </a:endParaRPr>
          </a:p>
          <a:p>
            <a:pPr marL="290512" indent="0">
              <a:buNone/>
            </a:pPr>
            <a:r>
              <a:rPr lang="en-US" altLang="en-US" sz="2800" kern="0" dirty="0" smtClean="0">
                <a:solidFill>
                  <a:srgbClr val="000000"/>
                </a:solidFill>
                <a:latin typeface="Palatino Linotype" panose="02040502050505030304" pitchFamily="18" charset="0"/>
              </a:rPr>
              <a:t>Create </a:t>
            </a:r>
            <a:r>
              <a:rPr lang="en-US" altLang="en-US" sz="2800" kern="0" dirty="0">
                <a:solidFill>
                  <a:srgbClr val="000000"/>
                </a:solidFill>
                <a:latin typeface="Palatino Linotype" panose="02040502050505030304" pitchFamily="18" charset="0"/>
              </a:rPr>
              <a:t>a cyberinfrastructure (CI) for </a:t>
            </a:r>
            <a:r>
              <a:rPr lang="en-US" altLang="en-US" sz="2800" kern="0" dirty="0" smtClean="0">
                <a:solidFill>
                  <a:srgbClr val="000000"/>
                </a:solidFill>
                <a:latin typeface="Palatino Linotype" panose="02040502050505030304" pitchFamily="18" charset="0"/>
              </a:rPr>
              <a:t>life </a:t>
            </a:r>
            <a:r>
              <a:rPr lang="en-US" altLang="en-US" sz="2800" kern="0" dirty="0">
                <a:solidFill>
                  <a:srgbClr val="000000"/>
                </a:solidFill>
                <a:latin typeface="Palatino Linotype" panose="02040502050505030304" pitchFamily="18" charset="0"/>
              </a:rPr>
              <a:t>science that will enable new conceptual advances through integrative, computational thinking</a:t>
            </a:r>
          </a:p>
          <a:p>
            <a:endParaRPr lang="en-US" sz="2400" dirty="0">
              <a:solidFill>
                <a:srgbClr val="000000"/>
              </a:solidFill>
            </a:endParaRPr>
          </a:p>
        </p:txBody>
      </p:sp>
      <p:sp>
        <p:nvSpPr>
          <p:cNvPr id="6" name="TextBox 5"/>
          <p:cNvSpPr txBox="1"/>
          <p:nvPr/>
        </p:nvSpPr>
        <p:spPr>
          <a:xfrm>
            <a:off x="838200" y="3810000"/>
            <a:ext cx="3124200" cy="2523768"/>
          </a:xfrm>
          <a:prstGeom prst="rect">
            <a:avLst/>
          </a:prstGeom>
          <a:noFill/>
        </p:spPr>
        <p:txBody>
          <a:bodyPr wrap="square" rtlCol="0">
            <a:spAutoFit/>
          </a:bodyPr>
          <a:lstStyle/>
          <a:p>
            <a:pPr marL="285750" indent="-285750">
              <a:buFont typeface="Wingdings" pitchFamily="2" charset="2"/>
              <a:buChar char="ü"/>
            </a:pPr>
            <a:r>
              <a:rPr lang="en-US" sz="2000" b="1" dirty="0" smtClean="0">
                <a:latin typeface="Palatino Linotype" pitchFamily="18" charset="0"/>
              </a:rPr>
              <a:t>Community Driven</a:t>
            </a:r>
          </a:p>
          <a:p>
            <a:endParaRPr lang="en-US" sz="2000" b="1" dirty="0" smtClean="0">
              <a:latin typeface="Palatino Linotype" pitchFamily="18" charset="0"/>
            </a:endParaRPr>
          </a:p>
          <a:p>
            <a:pPr marL="285750" indent="-285750">
              <a:buFont typeface="Wingdings" pitchFamily="2" charset="2"/>
              <a:buChar char="ü"/>
            </a:pPr>
            <a:r>
              <a:rPr lang="en-US" sz="2000" b="1" dirty="0" smtClean="0">
                <a:latin typeface="Palatino Linotype" pitchFamily="18" charset="0"/>
              </a:rPr>
              <a:t>Virtual</a:t>
            </a:r>
          </a:p>
          <a:p>
            <a:endParaRPr lang="en-US" sz="2000" b="1" dirty="0" smtClean="0">
              <a:latin typeface="Palatino Linotype" pitchFamily="18" charset="0"/>
            </a:endParaRPr>
          </a:p>
          <a:p>
            <a:pPr marL="285750" indent="-285750">
              <a:buFont typeface="Wingdings" pitchFamily="2" charset="2"/>
              <a:buChar char="ü"/>
            </a:pPr>
            <a:r>
              <a:rPr lang="en-US" sz="2000" b="1" dirty="0" smtClean="0">
                <a:latin typeface="Palatino Linotype" pitchFamily="18" charset="0"/>
              </a:rPr>
              <a:t>Multi-institutional</a:t>
            </a:r>
          </a:p>
          <a:p>
            <a:endParaRPr lang="en-US" sz="2000" b="1" dirty="0" smtClean="0">
              <a:latin typeface="Palatino Linotype" pitchFamily="18" charset="0"/>
            </a:endParaRPr>
          </a:p>
          <a:p>
            <a:pPr marL="285750" indent="-285750">
              <a:buFont typeface="Wingdings" pitchFamily="2" charset="2"/>
              <a:buChar char="ü"/>
            </a:pPr>
            <a:r>
              <a:rPr lang="en-US" sz="2000" b="1" dirty="0" smtClean="0">
                <a:latin typeface="Palatino Linotype" pitchFamily="18" charset="0"/>
              </a:rPr>
              <a:t>Multidisciplinary</a:t>
            </a:r>
          </a:p>
          <a:p>
            <a:endParaRPr lang="en-US" dirty="0"/>
          </a:p>
        </p:txBody>
      </p:sp>
      <p:sp>
        <p:nvSpPr>
          <p:cNvPr id="7" name="TextBox 6"/>
          <p:cNvSpPr txBox="1"/>
          <p:nvPr/>
        </p:nvSpPr>
        <p:spPr>
          <a:xfrm>
            <a:off x="4700047" y="3810000"/>
            <a:ext cx="3352800" cy="2554545"/>
          </a:xfrm>
          <a:prstGeom prst="rect">
            <a:avLst/>
          </a:prstGeom>
          <a:noFill/>
        </p:spPr>
        <p:txBody>
          <a:bodyPr wrap="square" rtlCol="0">
            <a:spAutoFit/>
          </a:bodyPr>
          <a:lstStyle/>
          <a:p>
            <a:pPr marL="285750" indent="-285750">
              <a:buFont typeface="Wingdings" pitchFamily="2" charset="2"/>
              <a:buChar char="ü"/>
            </a:pPr>
            <a:r>
              <a:rPr lang="en-US" sz="2000" b="1" dirty="0" smtClean="0">
                <a:latin typeface="Palatino Linotype" pitchFamily="18" charset="0"/>
              </a:rPr>
              <a:t>Multiple Sites and Partners</a:t>
            </a:r>
          </a:p>
          <a:p>
            <a:endParaRPr lang="en-US" sz="2000" b="1" dirty="0" smtClean="0">
              <a:latin typeface="Palatino Linotype" pitchFamily="18" charset="0"/>
            </a:endParaRPr>
          </a:p>
          <a:p>
            <a:pPr marL="285750" indent="-285750">
              <a:buFont typeface="Wingdings" pitchFamily="2" charset="2"/>
              <a:buChar char="ü"/>
            </a:pPr>
            <a:r>
              <a:rPr lang="en-US" sz="2000" b="1" dirty="0" smtClean="0">
                <a:latin typeface="Palatino Linotype" pitchFamily="18" charset="0"/>
              </a:rPr>
              <a:t>National, International</a:t>
            </a:r>
          </a:p>
          <a:p>
            <a:endParaRPr lang="en-US" sz="2000" b="1" dirty="0" smtClean="0">
              <a:latin typeface="Palatino Linotype" pitchFamily="18" charset="0"/>
            </a:endParaRPr>
          </a:p>
          <a:p>
            <a:pPr marL="285750" indent="-285750">
              <a:buFont typeface="Wingdings" pitchFamily="2" charset="2"/>
              <a:buChar char="ü"/>
            </a:pPr>
            <a:r>
              <a:rPr lang="en-US" sz="2000" b="1" dirty="0" smtClean="0">
                <a:latin typeface="Palatino Linotype" pitchFamily="18" charset="0"/>
              </a:rPr>
              <a:t>Cyberinfrastructure-centered</a:t>
            </a:r>
          </a:p>
          <a:p>
            <a:endParaRPr lang="en-US" sz="2000" b="1" dirty="0" smtClean="0">
              <a:latin typeface="Palatino Linotype" pitchFamily="18" charset="0"/>
            </a:endParaRPr>
          </a:p>
        </p:txBody>
      </p:sp>
      <p:sp>
        <p:nvSpPr>
          <p:cNvPr id="8" name="Title 1"/>
          <p:cNvSpPr>
            <a:spLocks noGrp="1"/>
          </p:cNvSpPr>
          <p:nvPr>
            <p:ph type="title"/>
          </p:nvPr>
        </p:nvSpPr>
        <p:spPr>
          <a:xfrm>
            <a:off x="0" y="18197"/>
            <a:ext cx="8229600" cy="1143000"/>
          </a:xfrm>
          <a:noFill/>
        </p:spPr>
        <p:txBody>
          <a:bodyPr>
            <a:normAutofit/>
          </a:bodyPr>
          <a:lstStyle/>
          <a:p>
            <a:pPr algn="l"/>
            <a:r>
              <a:rPr lang="en-US" sz="4000" b="1" dirty="0" smtClean="0">
                <a:latin typeface="Palatino Linotype" pitchFamily="18" charset="0"/>
              </a:rPr>
              <a:t>The iPlant Collaborative</a:t>
            </a:r>
            <a:endParaRPr lang="en-US" sz="4000" b="1" dirty="0">
              <a:latin typeface="Palatino Linotype" pitchFamily="18" charset="0"/>
            </a:endParaRPr>
          </a:p>
        </p:txBody>
      </p:sp>
      <p:cxnSp>
        <p:nvCxnSpPr>
          <p:cNvPr id="9" name="Straight Connector 8"/>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4944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a:solidFill>
            <a:schemeClr val="bg1"/>
          </a:solidFill>
          <a:ln>
            <a:solidFill>
              <a:schemeClr val="tx1"/>
            </a:solidFill>
          </a:ln>
        </p:spPr>
        <p:txBody>
          <a:bodyPr/>
          <a:lstStyle/>
          <a:p>
            <a:pPr marL="0" indent="0">
              <a:buNone/>
            </a:pPr>
            <a:endParaRPr lang="en-US" dirty="0">
              <a:solidFill>
                <a:schemeClr val="bg1"/>
              </a:solidFill>
            </a:endParaRPr>
          </a:p>
        </p:txBody>
      </p:sp>
      <p:cxnSp>
        <p:nvCxnSpPr>
          <p:cNvPr id="5" name="Straight Connector 4"/>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1527114" y="1800457"/>
            <a:ext cx="6176962" cy="3724275"/>
            <a:chOff x="0" y="0"/>
            <a:chExt cx="4124325" cy="2114550"/>
          </a:xfrm>
        </p:grpSpPr>
        <p:sp>
          <p:nvSpPr>
            <p:cNvPr id="17" name="Text Box 18"/>
            <p:cNvSpPr txBox="1"/>
            <p:nvPr/>
          </p:nvSpPr>
          <p:spPr>
            <a:xfrm>
              <a:off x="276225" y="0"/>
              <a:ext cx="1409700" cy="600075"/>
            </a:xfrm>
            <a:prstGeom prst="roundRect">
              <a:avLst/>
            </a:prstGeom>
            <a:solidFill>
              <a:schemeClr val="accent3"/>
            </a:solid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2100" dirty="0">
                  <a:solidFill>
                    <a:srgbClr val="FFFFFF"/>
                  </a:solidFill>
                  <a:effectLst/>
                  <a:ea typeface="Calibri"/>
                  <a:cs typeface="Times New Roman"/>
                </a:rPr>
                <a:t>Systems</a:t>
              </a:r>
              <a:endParaRPr lang="en-US" sz="1100" dirty="0">
                <a:effectLst/>
                <a:ea typeface="Calibri"/>
                <a:cs typeface="Times New Roman"/>
              </a:endParaRPr>
            </a:p>
          </p:txBody>
        </p:sp>
        <p:sp>
          <p:nvSpPr>
            <p:cNvPr id="18" name="Text Box 19"/>
            <p:cNvSpPr txBox="1"/>
            <p:nvPr/>
          </p:nvSpPr>
          <p:spPr>
            <a:xfrm>
              <a:off x="276225" y="1276350"/>
              <a:ext cx="1409700" cy="600075"/>
            </a:xfrm>
            <a:prstGeom prst="roundRect">
              <a:avLst/>
            </a:prstGeom>
            <a:solidFill>
              <a:schemeClr val="accent3"/>
            </a:solid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2100" dirty="0">
                  <a:solidFill>
                    <a:srgbClr val="FFFFFF"/>
                  </a:solidFill>
                  <a:effectLst/>
                  <a:ea typeface="Calibri"/>
                  <a:cs typeface="Times New Roman"/>
                </a:rPr>
                <a:t>Highlights</a:t>
              </a:r>
              <a:endParaRPr lang="en-US" sz="1100" dirty="0">
                <a:effectLst/>
                <a:ea typeface="Calibri"/>
                <a:cs typeface="Times New Roman"/>
              </a:endParaRPr>
            </a:p>
          </p:txBody>
        </p:sp>
        <p:sp>
          <p:nvSpPr>
            <p:cNvPr id="19" name="Oval 18"/>
            <p:cNvSpPr/>
            <p:nvPr/>
          </p:nvSpPr>
          <p:spPr>
            <a:xfrm>
              <a:off x="2438400" y="419099"/>
              <a:ext cx="1685925" cy="1000125"/>
            </a:xfrm>
            <a:prstGeom prst="ellipse">
              <a:avLst/>
            </a:prstGeom>
            <a:solidFill>
              <a:schemeClr val="accent3"/>
            </a:solidFill>
            <a:ln>
              <a:solidFill>
                <a:schemeClr val="bg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2100" dirty="0">
                  <a:solidFill>
                    <a:srgbClr val="FFFFFF"/>
                  </a:solidFill>
                  <a:effectLst/>
                  <a:ea typeface="Calibri"/>
                  <a:cs typeface="Times New Roman"/>
                </a:rPr>
                <a:t>Patterns of Action</a:t>
              </a:r>
              <a:endParaRPr lang="en-US" sz="2100" dirty="0">
                <a:effectLst/>
                <a:ea typeface="Calibri"/>
                <a:cs typeface="Times New Roman"/>
              </a:endParaRPr>
            </a:p>
          </p:txBody>
        </p:sp>
        <p:sp>
          <p:nvSpPr>
            <p:cNvPr id="20" name="Plus 19"/>
            <p:cNvSpPr/>
            <p:nvPr/>
          </p:nvSpPr>
          <p:spPr>
            <a:xfrm>
              <a:off x="714375" y="732155"/>
              <a:ext cx="447675" cy="428625"/>
            </a:xfrm>
            <a:prstGeom prst="mathPlus">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1" name="Right Arrow 20"/>
            <p:cNvSpPr/>
            <p:nvPr/>
          </p:nvSpPr>
          <p:spPr>
            <a:xfrm>
              <a:off x="1781175" y="800100"/>
              <a:ext cx="571500" cy="284480"/>
            </a:xfrm>
            <a:prstGeom prst="rightArrow">
              <a:avLst/>
            </a:prstGeom>
            <a:solidFill>
              <a:schemeClr val="accent3">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2" name="Straight Connector 21"/>
            <p:cNvCxnSpPr/>
            <p:nvPr/>
          </p:nvCxnSpPr>
          <p:spPr>
            <a:xfrm>
              <a:off x="3267075" y="1504950"/>
              <a:ext cx="9525" cy="60960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H="1">
              <a:off x="0" y="2114550"/>
              <a:ext cx="3276600" cy="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0" y="971550"/>
              <a:ext cx="0" cy="114300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0" y="971550"/>
              <a:ext cx="27622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26" name="Footer Placeholder 1"/>
          <p:cNvSpPr>
            <a:spLocks noGrp="1"/>
          </p:cNvSpPr>
          <p:nvPr/>
        </p:nvSpPr>
        <p:spPr bwMode="auto">
          <a:xfrm>
            <a:off x="6248370" y="6381780"/>
            <a:ext cx="2895630" cy="4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
        <p:nvSpPr>
          <p:cNvPr id="27" name="Title 3"/>
          <p:cNvSpPr txBox="1">
            <a:spLocks/>
          </p:cNvSpPr>
          <p:nvPr/>
        </p:nvSpPr>
        <p:spPr>
          <a:xfrm>
            <a:off x="0" y="-2274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sz="4000" b="1" dirty="0" smtClean="0">
                <a:latin typeface="Palatino Linotype" panose="02040502050505030304" pitchFamily="18" charset="0"/>
              </a:rPr>
              <a:t>The SHP Framework</a:t>
            </a:r>
            <a:endParaRPr lang="en-US" sz="4000" b="1" dirty="0">
              <a:latin typeface="Palatino Linotype" panose="02040502050505030304" pitchFamily="18" charset="0"/>
            </a:endParaRPr>
          </a:p>
        </p:txBody>
      </p:sp>
      <p:sp>
        <p:nvSpPr>
          <p:cNvPr id="28" name="Footer Placeholder 1"/>
          <p:cNvSpPr>
            <a:spLocks noGrp="1"/>
          </p:cNvSpPr>
          <p:nvPr>
            <p:ph type="ftr" sz="quarter" idx="11"/>
          </p:nvPr>
        </p:nvSpPr>
        <p:spPr>
          <a:xfrm>
            <a:off x="457200" y="5943601"/>
            <a:ext cx="2810306" cy="304799"/>
          </a:xfrm>
        </p:spPr>
        <p:txBody>
          <a:bodyPr/>
          <a:lstStyle/>
          <a:p>
            <a:pPr algn="l"/>
            <a:r>
              <a:rPr lang="en-US" dirty="0" smtClean="0">
                <a:latin typeface="Palatino Linotype" panose="02040502050505030304" pitchFamily="18" charset="0"/>
              </a:rPr>
              <a:t>Heath</a:t>
            </a:r>
            <a:r>
              <a:rPr lang="en-US" dirty="0">
                <a:latin typeface="Palatino Linotype" panose="02040502050505030304" pitchFamily="18" charset="0"/>
              </a:rPr>
              <a:t>, B.P., &amp; Lakshmanan, A. (</a:t>
            </a:r>
            <a:r>
              <a:rPr lang="en-US" dirty="0" smtClean="0">
                <a:latin typeface="Palatino Linotype" panose="02040502050505030304" pitchFamily="18" charset="0"/>
              </a:rPr>
              <a:t>2012)</a:t>
            </a:r>
            <a:endParaRPr lang="en-US" altLang="en-US" dirty="0">
              <a:latin typeface="Palatino Linotype" panose="02040502050505030304" pitchFamily="18" charset="0"/>
            </a:endParaRPr>
          </a:p>
        </p:txBody>
      </p:sp>
    </p:spTree>
    <p:extLst>
      <p:ext uri="{BB962C8B-B14F-4D97-AF65-F5344CB8AC3E}">
        <p14:creationId xmlns:p14="http://schemas.microsoft.com/office/powerpoint/2010/main" val="38228671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6" name="Footer Placeholder 1"/>
          <p:cNvSpPr>
            <a:spLocks noGrp="1"/>
          </p:cNvSpPr>
          <p:nvPr/>
        </p:nvSpPr>
        <p:spPr bwMode="auto">
          <a:xfrm>
            <a:off x="6248370" y="6381780"/>
            <a:ext cx="2895630" cy="4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
        <p:nvSpPr>
          <p:cNvPr id="7" name="Content Placeholder 6"/>
          <p:cNvSpPr>
            <a:spLocks noGrp="1"/>
          </p:cNvSpPr>
          <p:nvPr>
            <p:ph idx="1"/>
          </p:nvPr>
        </p:nvSpPr>
        <p:spPr>
          <a:xfrm>
            <a:off x="457200" y="1371600"/>
            <a:ext cx="8229600" cy="4918269"/>
          </a:xfrm>
          <a:prstGeom prst="rect">
            <a:avLst/>
          </a:prstGeom>
        </p:spPr>
        <p:txBody>
          <a:bodyPr wrap="square">
            <a:spAutoFit/>
          </a:bodyPr>
          <a:lstStyle/>
          <a:p>
            <a:pPr marL="285750" indent="-285750">
              <a:buFont typeface="Wingdings" panose="05000000000000000000" pitchFamily="2" charset="2"/>
              <a:buChar char="ü"/>
            </a:pPr>
            <a:r>
              <a:rPr lang="en-US" sz="2800" dirty="0" smtClean="0">
                <a:latin typeface="Palatino Linotype" panose="02040502050505030304" pitchFamily="18" charset="0"/>
              </a:rPr>
              <a:t>What results when analyzing iPlant as a complex human system?</a:t>
            </a:r>
          </a:p>
          <a:p>
            <a:pPr marL="285750" indent="-285750">
              <a:buFont typeface="Wingdings" panose="05000000000000000000" pitchFamily="2" charset="2"/>
              <a:buChar char="ü"/>
            </a:pPr>
            <a:endParaRPr lang="en-US" sz="2800" dirty="0" smtClean="0">
              <a:latin typeface="Palatino Linotype" panose="02040502050505030304" pitchFamily="18" charset="0"/>
            </a:endParaRPr>
          </a:p>
          <a:p>
            <a:pPr marL="285750" indent="-285750">
              <a:buFont typeface="Wingdings" panose="05000000000000000000" pitchFamily="2" charset="2"/>
              <a:buChar char="ü"/>
            </a:pPr>
            <a:r>
              <a:rPr lang="en-US" sz="2800" dirty="0" smtClean="0">
                <a:latin typeface="Palatino Linotype" panose="02040502050505030304" pitchFamily="18" charset="0"/>
              </a:rPr>
              <a:t>What are the implementation activities executed by the project?</a:t>
            </a:r>
          </a:p>
          <a:p>
            <a:pPr marL="285750" indent="-285750">
              <a:buFont typeface="Wingdings" panose="05000000000000000000" pitchFamily="2" charset="2"/>
              <a:buChar char="ü"/>
            </a:pPr>
            <a:endParaRPr lang="en-US" sz="2800" dirty="0" smtClean="0">
              <a:latin typeface="Palatino Linotype" panose="02040502050505030304" pitchFamily="18" charset="0"/>
            </a:endParaRPr>
          </a:p>
          <a:p>
            <a:pPr>
              <a:buClr>
                <a:srgbClr val="FF0000"/>
              </a:buClr>
              <a:buFont typeface="Palatino Linotype" panose="02040502050505030304" pitchFamily="18" charset="0"/>
              <a:buChar char="?"/>
            </a:pPr>
            <a:r>
              <a:rPr lang="en-US" sz="2800" dirty="0" smtClean="0">
                <a:solidFill>
                  <a:srgbClr val="FF0000"/>
                </a:solidFill>
                <a:latin typeface="Palatino Linotype" panose="02040502050505030304" pitchFamily="18" charset="0"/>
              </a:rPr>
              <a:t>What is the impact of the activities on the community of users?</a:t>
            </a:r>
          </a:p>
          <a:p>
            <a:endParaRPr lang="en-US" sz="2800" dirty="0" smtClean="0">
              <a:latin typeface="Palatino Linotype" panose="02040502050505030304" pitchFamily="18" charset="0"/>
            </a:endParaRPr>
          </a:p>
          <a:p>
            <a:pPr marL="285750" indent="-285750">
              <a:buFont typeface="Wingdings" panose="05000000000000000000" pitchFamily="2" charset="2"/>
              <a:buChar char="ü"/>
            </a:pPr>
            <a:r>
              <a:rPr lang="en-US" sz="2800" dirty="0" smtClean="0">
                <a:latin typeface="Palatino Linotype" panose="02040502050505030304" pitchFamily="18" charset="0"/>
              </a:rPr>
              <a:t>What sustainability models are viable solutions?</a:t>
            </a:r>
            <a:endParaRPr lang="en-US" sz="2800" dirty="0">
              <a:latin typeface="Palatino Linotype" panose="02040502050505030304" pitchFamily="18" charset="0"/>
            </a:endParaRPr>
          </a:p>
        </p:txBody>
      </p:sp>
      <p:sp>
        <p:nvSpPr>
          <p:cNvPr id="8" name="Title 3"/>
          <p:cNvSpPr txBox="1">
            <a:spLocks/>
          </p:cNvSpPr>
          <p:nvPr/>
        </p:nvSpPr>
        <p:spPr>
          <a:xfrm>
            <a:off x="0" y="-2274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sz="4000" b="1" dirty="0" smtClean="0">
                <a:latin typeface="Palatino Linotype" panose="02040502050505030304" pitchFamily="18" charset="0"/>
              </a:rPr>
              <a:t>What is missing?</a:t>
            </a:r>
            <a:endParaRPr lang="en-US" sz="4000" b="1" dirty="0">
              <a:latin typeface="Palatino Linotype" panose="02040502050505030304" pitchFamily="18" charset="0"/>
            </a:endParaRPr>
          </a:p>
        </p:txBody>
      </p:sp>
    </p:spTree>
    <p:extLst>
      <p:ext uri="{BB962C8B-B14F-4D97-AF65-F5344CB8AC3E}">
        <p14:creationId xmlns:p14="http://schemas.microsoft.com/office/powerpoint/2010/main" val="10895360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525963"/>
          </a:xfrm>
        </p:spPr>
        <p:txBody>
          <a:bodyPr>
            <a:normAutofit lnSpcReduction="10000"/>
          </a:bodyPr>
          <a:lstStyle/>
          <a:p>
            <a:r>
              <a:rPr lang="en-US" dirty="0" smtClean="0">
                <a:latin typeface="Palatino Linotype" panose="02040502050505030304" pitchFamily="18" charset="0"/>
              </a:rPr>
              <a:t>Originally allowed initial set of case studies to be suggested by the project</a:t>
            </a:r>
          </a:p>
          <a:p>
            <a:pPr lvl="1"/>
            <a:r>
              <a:rPr lang="en-US" dirty="0" smtClean="0">
                <a:latin typeface="Palatino Linotype" panose="02040502050505030304" pitchFamily="18" charset="0"/>
              </a:rPr>
              <a:t>Selected three case studies, all were completed</a:t>
            </a:r>
          </a:p>
          <a:p>
            <a:pPr marL="457200" lvl="1" indent="0">
              <a:buNone/>
            </a:pPr>
            <a:endParaRPr lang="en-US" dirty="0" smtClean="0">
              <a:latin typeface="Palatino Linotype" panose="02040502050505030304" pitchFamily="18" charset="0"/>
            </a:endParaRPr>
          </a:p>
          <a:p>
            <a:r>
              <a:rPr lang="en-US" dirty="0" smtClean="0">
                <a:latin typeface="Palatino Linotype" panose="02040502050505030304" pitchFamily="18" charset="0"/>
              </a:rPr>
              <a:t>But…need concrete metrics on </a:t>
            </a:r>
            <a:r>
              <a:rPr lang="en-US" dirty="0" smtClean="0">
                <a:solidFill>
                  <a:srgbClr val="FF0000"/>
                </a:solidFill>
                <a:latin typeface="Palatino Linotype" panose="02040502050505030304" pitchFamily="18" charset="0"/>
              </a:rPr>
              <a:t>IMPACT</a:t>
            </a:r>
          </a:p>
          <a:p>
            <a:pPr marL="0" indent="0">
              <a:buNone/>
            </a:pPr>
            <a:endParaRPr lang="en-US" dirty="0" smtClean="0">
              <a:solidFill>
                <a:srgbClr val="FF0000"/>
              </a:solidFill>
              <a:latin typeface="Palatino Linotype" panose="02040502050505030304" pitchFamily="18" charset="0"/>
            </a:endParaRPr>
          </a:p>
          <a:p>
            <a:r>
              <a:rPr lang="en-US" b="1" dirty="0" smtClean="0">
                <a:latin typeface="Palatino Linotype" panose="02040502050505030304" pitchFamily="18" charset="0"/>
              </a:rPr>
              <a:t>Develop </a:t>
            </a:r>
            <a:r>
              <a:rPr lang="en-US" b="1" i="1" dirty="0" smtClean="0">
                <a:solidFill>
                  <a:srgbClr val="FF0000"/>
                </a:solidFill>
                <a:latin typeface="Palatino Linotype" panose="02040502050505030304" pitchFamily="18" charset="0"/>
              </a:rPr>
              <a:t>Impact Survey (IS) </a:t>
            </a:r>
            <a:r>
              <a:rPr lang="en-US" b="1" dirty="0" smtClean="0">
                <a:latin typeface="Palatino Linotype" panose="02040502050505030304" pitchFamily="18" charset="0"/>
              </a:rPr>
              <a:t>and utilize for case study selection</a:t>
            </a:r>
            <a:endParaRPr lang="en-US" b="1" dirty="0">
              <a:latin typeface="Palatino Linotype" panose="02040502050505030304" pitchFamily="18" charset="0"/>
            </a:endParaRPr>
          </a:p>
        </p:txBody>
      </p:sp>
      <p:sp>
        <p:nvSpPr>
          <p:cNvPr id="4" name="Footer Placeholder 1"/>
          <p:cNvSpPr>
            <a:spLocks noGrp="1"/>
          </p:cNvSpPr>
          <p:nvPr/>
        </p:nvSpPr>
        <p:spPr bwMode="auto">
          <a:xfrm>
            <a:off x="6248370" y="6381780"/>
            <a:ext cx="2895630" cy="4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
        <p:nvSpPr>
          <p:cNvPr id="5" name="Title 3"/>
          <p:cNvSpPr txBox="1">
            <a:spLocks/>
          </p:cNvSpPr>
          <p:nvPr/>
        </p:nvSpPr>
        <p:spPr>
          <a:xfrm>
            <a:off x="0" y="-2274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sz="4000" b="1" dirty="0" smtClean="0">
                <a:latin typeface="Palatino Linotype" panose="02040502050505030304" pitchFamily="18" charset="0"/>
              </a:rPr>
              <a:t>Case Study Selection</a:t>
            </a:r>
            <a:endParaRPr lang="en-US" sz="4000" b="1" dirty="0">
              <a:latin typeface="Palatino Linotype" panose="02040502050505030304" pitchFamily="18" charset="0"/>
            </a:endParaRPr>
          </a:p>
        </p:txBody>
      </p:sp>
      <p:cxnSp>
        <p:nvCxnSpPr>
          <p:cNvPr id="6" name="Straight Connector 5"/>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87365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525963"/>
          </a:xfrm>
        </p:spPr>
        <p:txBody>
          <a:bodyPr/>
          <a:lstStyle/>
          <a:p>
            <a:r>
              <a:rPr lang="en-US" b="1" dirty="0" smtClean="0">
                <a:latin typeface="Palatino Linotype" panose="02040502050505030304" pitchFamily="18" charset="0"/>
              </a:rPr>
              <a:t>Two surveys developed:</a:t>
            </a:r>
          </a:p>
          <a:p>
            <a:pPr lvl="1"/>
            <a:r>
              <a:rPr lang="en-US" dirty="0" smtClean="0">
                <a:latin typeface="Palatino Linotype" panose="02040502050505030304" pitchFamily="18" charset="0"/>
              </a:rPr>
              <a:t>Partners</a:t>
            </a:r>
          </a:p>
          <a:p>
            <a:pPr lvl="1"/>
            <a:r>
              <a:rPr lang="en-US" dirty="0" smtClean="0">
                <a:latin typeface="Palatino Linotype" panose="02040502050505030304" pitchFamily="18" charset="0"/>
              </a:rPr>
              <a:t>Users</a:t>
            </a:r>
          </a:p>
          <a:p>
            <a:pPr marL="457200" lvl="1" indent="0">
              <a:buNone/>
            </a:pPr>
            <a:endParaRPr lang="en-US" dirty="0">
              <a:latin typeface="Palatino Linotype" panose="02040502050505030304" pitchFamily="18" charset="0"/>
            </a:endParaRPr>
          </a:p>
          <a:p>
            <a:pPr lvl="1">
              <a:buFont typeface="Arial" panose="020B0604020202020204" pitchFamily="34" charset="0"/>
              <a:buChar char="•"/>
            </a:pPr>
            <a:r>
              <a:rPr lang="en-US" b="1" dirty="0">
                <a:latin typeface="Palatino Linotype" panose="02040502050505030304" pitchFamily="18" charset="0"/>
              </a:rPr>
              <a:t>Goal </a:t>
            </a:r>
            <a:r>
              <a:rPr lang="en-US" b="1" dirty="0" smtClean="0">
                <a:latin typeface="Palatino Linotype" panose="02040502050505030304" pitchFamily="18" charset="0"/>
              </a:rPr>
              <a:t>to collect </a:t>
            </a:r>
            <a:r>
              <a:rPr lang="en-US" b="1" dirty="0">
                <a:latin typeface="Palatino Linotype" panose="02040502050505030304" pitchFamily="18" charset="0"/>
              </a:rPr>
              <a:t>feedback from a target group on the effect of using iPlant resources with respect to being </a:t>
            </a:r>
            <a:r>
              <a:rPr lang="en-US" b="1" dirty="0">
                <a:solidFill>
                  <a:srgbClr val="FF0000"/>
                </a:solidFill>
                <a:latin typeface="Palatino Linotype" panose="02040502050505030304" pitchFamily="18" charset="0"/>
              </a:rPr>
              <a:t>enabled</a:t>
            </a:r>
            <a:r>
              <a:rPr lang="en-US" b="1" dirty="0">
                <a:latin typeface="Palatino Linotype" panose="02040502050505030304" pitchFamily="18" charset="0"/>
              </a:rPr>
              <a:t>, the resulting </a:t>
            </a:r>
            <a:r>
              <a:rPr lang="en-US" b="1" dirty="0">
                <a:solidFill>
                  <a:srgbClr val="FF0000"/>
                </a:solidFill>
                <a:latin typeface="Palatino Linotype" panose="02040502050505030304" pitchFamily="18" charset="0"/>
              </a:rPr>
              <a:t>benefits</a:t>
            </a:r>
            <a:r>
              <a:rPr lang="en-US" b="1" dirty="0">
                <a:latin typeface="Palatino Linotype" panose="02040502050505030304" pitchFamily="18" charset="0"/>
              </a:rPr>
              <a:t> and the associated </a:t>
            </a:r>
            <a:r>
              <a:rPr lang="en-US" b="1" dirty="0">
                <a:solidFill>
                  <a:srgbClr val="FF0000"/>
                </a:solidFill>
                <a:latin typeface="Palatino Linotype" panose="02040502050505030304" pitchFamily="18" charset="0"/>
              </a:rPr>
              <a:t>impacts</a:t>
            </a:r>
            <a:r>
              <a:rPr lang="en-US" b="1" dirty="0">
                <a:latin typeface="Palatino Linotype" panose="02040502050505030304" pitchFamily="18" charset="0"/>
              </a:rPr>
              <a:t>. </a:t>
            </a:r>
          </a:p>
        </p:txBody>
      </p:sp>
      <p:sp>
        <p:nvSpPr>
          <p:cNvPr id="4" name="Footer Placeholder 1"/>
          <p:cNvSpPr>
            <a:spLocks noGrp="1"/>
          </p:cNvSpPr>
          <p:nvPr/>
        </p:nvSpPr>
        <p:spPr bwMode="auto">
          <a:xfrm>
            <a:off x="6248370" y="6381780"/>
            <a:ext cx="2895630" cy="4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
        <p:nvSpPr>
          <p:cNvPr id="5" name="Title 3"/>
          <p:cNvSpPr txBox="1">
            <a:spLocks/>
          </p:cNvSpPr>
          <p:nvPr/>
        </p:nvSpPr>
        <p:spPr>
          <a:xfrm>
            <a:off x="0" y="-2274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sz="4000" b="1" dirty="0" smtClean="0">
                <a:latin typeface="Palatino Linotype" panose="02040502050505030304" pitchFamily="18" charset="0"/>
              </a:rPr>
              <a:t>Impact Survey (IS)</a:t>
            </a:r>
            <a:endParaRPr lang="en-US" sz="4000" b="1" dirty="0">
              <a:latin typeface="Palatino Linotype" panose="02040502050505030304" pitchFamily="18" charset="0"/>
            </a:endParaRPr>
          </a:p>
        </p:txBody>
      </p:sp>
      <p:cxnSp>
        <p:nvCxnSpPr>
          <p:cNvPr id="6" name="Straight Connector 5"/>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86844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a:latin typeface="Palatino Linotype" panose="02040502050505030304" pitchFamily="18" charset="0"/>
              </a:rPr>
              <a:t>Partner Survey: </a:t>
            </a:r>
            <a:r>
              <a:rPr lang="en-US" b="1" dirty="0" smtClean="0">
                <a:latin typeface="Palatino Linotype" panose="02040502050505030304" pitchFamily="18" charset="0"/>
              </a:rPr>
              <a:t>Collaborators</a:t>
            </a:r>
          </a:p>
          <a:p>
            <a:pPr lvl="1"/>
            <a:r>
              <a:rPr lang="en-US" dirty="0" smtClean="0">
                <a:latin typeface="Palatino Linotype" panose="02040502050505030304" pitchFamily="18" charset="0"/>
              </a:rPr>
              <a:t>Extended </a:t>
            </a:r>
            <a:r>
              <a:rPr lang="en-US" dirty="0">
                <a:latin typeface="Palatino Linotype" panose="02040502050505030304" pitchFamily="18" charset="0"/>
              </a:rPr>
              <a:t>Collaborative </a:t>
            </a:r>
            <a:r>
              <a:rPr lang="en-US" dirty="0" smtClean="0">
                <a:latin typeface="Palatino Linotype" panose="02040502050505030304" pitchFamily="18" charset="0"/>
              </a:rPr>
              <a:t>Support </a:t>
            </a:r>
          </a:p>
          <a:p>
            <a:pPr lvl="1"/>
            <a:r>
              <a:rPr lang="en-US" dirty="0" smtClean="0">
                <a:latin typeface="Palatino Linotype" panose="02040502050505030304" pitchFamily="18" charset="0"/>
              </a:rPr>
              <a:t>Powered </a:t>
            </a:r>
            <a:r>
              <a:rPr lang="en-US" dirty="0">
                <a:latin typeface="Palatino Linotype" panose="02040502050505030304" pitchFamily="18" charset="0"/>
              </a:rPr>
              <a:t>by </a:t>
            </a:r>
            <a:r>
              <a:rPr lang="en-US" dirty="0" smtClean="0">
                <a:latin typeface="Palatino Linotype" panose="02040502050505030304" pitchFamily="18" charset="0"/>
              </a:rPr>
              <a:t>iPlant</a:t>
            </a:r>
          </a:p>
          <a:p>
            <a:pPr lvl="1"/>
            <a:r>
              <a:rPr lang="en-US" dirty="0" smtClean="0">
                <a:latin typeface="Palatino Linotype" panose="02040502050505030304" pitchFamily="18" charset="0"/>
              </a:rPr>
              <a:t>Community </a:t>
            </a:r>
            <a:r>
              <a:rPr lang="en-US" dirty="0">
                <a:latin typeface="Palatino Linotype" panose="02040502050505030304" pitchFamily="18" charset="0"/>
              </a:rPr>
              <a:t>Support </a:t>
            </a:r>
            <a:r>
              <a:rPr lang="en-US" dirty="0" smtClean="0">
                <a:latin typeface="Palatino Linotype" panose="02040502050505030304" pitchFamily="18" charset="0"/>
              </a:rPr>
              <a:t>projects</a:t>
            </a:r>
          </a:p>
          <a:p>
            <a:pPr lvl="1"/>
            <a:endParaRPr lang="en-US" dirty="0" smtClean="0">
              <a:latin typeface="Palatino Linotype" panose="02040502050505030304" pitchFamily="18" charset="0"/>
            </a:endParaRPr>
          </a:p>
          <a:p>
            <a:r>
              <a:rPr lang="en-US" b="1" dirty="0" smtClean="0">
                <a:latin typeface="Palatino Linotype" panose="02040502050505030304" pitchFamily="18" charset="0"/>
              </a:rPr>
              <a:t>User Survey: Active Users</a:t>
            </a:r>
          </a:p>
          <a:p>
            <a:pPr lvl="1"/>
            <a:r>
              <a:rPr lang="en-US" dirty="0" smtClean="0">
                <a:latin typeface="Palatino Linotype" panose="02040502050505030304" pitchFamily="18" charset="0"/>
              </a:rPr>
              <a:t>iPlant personnel provide use statistics for selected time period</a:t>
            </a:r>
          </a:p>
          <a:p>
            <a:pPr lvl="1"/>
            <a:r>
              <a:rPr lang="en-US" dirty="0" smtClean="0">
                <a:latin typeface="Palatino Linotype" panose="02040502050505030304" pitchFamily="18" charset="0"/>
              </a:rPr>
              <a:t>From data, Evaluation team survey targets based on use patterns</a:t>
            </a:r>
          </a:p>
          <a:p>
            <a:pPr lvl="2"/>
            <a:r>
              <a:rPr lang="en-US" dirty="0" smtClean="0">
                <a:latin typeface="Palatino Linotype" panose="02040502050505030304" pitchFamily="18" charset="0"/>
              </a:rPr>
              <a:t>Ex: Data Store number of files and size</a:t>
            </a:r>
          </a:p>
          <a:p>
            <a:pPr marL="457200" lvl="1" indent="0">
              <a:buNone/>
            </a:pPr>
            <a:endParaRPr lang="en-US" dirty="0">
              <a:latin typeface="Palatino Linotype" panose="02040502050505030304" pitchFamily="18" charset="0"/>
            </a:endParaRPr>
          </a:p>
        </p:txBody>
      </p:sp>
      <p:sp>
        <p:nvSpPr>
          <p:cNvPr id="4" name="Footer Placeholder 1"/>
          <p:cNvSpPr>
            <a:spLocks noGrp="1"/>
          </p:cNvSpPr>
          <p:nvPr/>
        </p:nvSpPr>
        <p:spPr bwMode="auto">
          <a:xfrm>
            <a:off x="6248370" y="6381780"/>
            <a:ext cx="2895630" cy="4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
        <p:nvSpPr>
          <p:cNvPr id="5" name="Title 3"/>
          <p:cNvSpPr txBox="1">
            <a:spLocks/>
          </p:cNvSpPr>
          <p:nvPr/>
        </p:nvSpPr>
        <p:spPr>
          <a:xfrm>
            <a:off x="0" y="-2274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sz="4000" b="1" dirty="0" smtClean="0">
                <a:latin typeface="Palatino Linotype" panose="02040502050505030304" pitchFamily="18" charset="0"/>
              </a:rPr>
              <a:t>Impact Survey (IS)</a:t>
            </a:r>
            <a:endParaRPr lang="en-US" sz="4000" b="1" dirty="0">
              <a:latin typeface="Palatino Linotype" panose="02040502050505030304" pitchFamily="18" charset="0"/>
            </a:endParaRPr>
          </a:p>
        </p:txBody>
      </p:sp>
      <p:cxnSp>
        <p:nvCxnSpPr>
          <p:cNvPr id="6" name="Straight Connector 5"/>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02332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0" y="-2274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sz="4000" b="1" dirty="0" smtClean="0">
                <a:latin typeface="Palatino Linotype" panose="02040502050505030304" pitchFamily="18" charset="0"/>
              </a:rPr>
              <a:t>Impact Survey (IS)</a:t>
            </a:r>
            <a:endParaRPr lang="en-US" sz="4000" b="1" dirty="0">
              <a:latin typeface="Palatino Linotype" panose="02040502050505030304" pitchFamily="18" charset="0"/>
            </a:endParaRPr>
          </a:p>
        </p:txBody>
      </p:sp>
      <p:cxnSp>
        <p:nvCxnSpPr>
          <p:cNvPr id="5" name="Straight Connector 4"/>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graphicFrame>
        <p:nvGraphicFramePr>
          <p:cNvPr id="10" name="Diagram 9"/>
          <p:cNvGraphicFramePr/>
          <p:nvPr>
            <p:extLst>
              <p:ext uri="{D42A27DB-BD31-4B8C-83A1-F6EECF244321}">
                <p14:modId xmlns:p14="http://schemas.microsoft.com/office/powerpoint/2010/main" val="455846097"/>
              </p:ext>
            </p:extLst>
          </p:nvPr>
        </p:nvGraphicFramePr>
        <p:xfrm>
          <a:off x="685800" y="1330042"/>
          <a:ext cx="6629400" cy="46897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Footer Placeholder 1"/>
          <p:cNvSpPr>
            <a:spLocks noGrp="1"/>
          </p:cNvSpPr>
          <p:nvPr/>
        </p:nvSpPr>
        <p:spPr bwMode="auto">
          <a:xfrm>
            <a:off x="6248370" y="6381780"/>
            <a:ext cx="2895630" cy="4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Tree>
    <p:extLst>
      <p:ext uri="{BB962C8B-B14F-4D97-AF65-F5344CB8AC3E}">
        <p14:creationId xmlns:p14="http://schemas.microsoft.com/office/powerpoint/2010/main" val="3391653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b="1" dirty="0" smtClean="0">
                <a:latin typeface="Palatino Linotype" panose="02040502050505030304" pitchFamily="18" charset="0"/>
              </a:rPr>
              <a:t>Able to identify users who are most (or least) enabled, benefitted, and impacted</a:t>
            </a:r>
          </a:p>
          <a:p>
            <a:endParaRPr lang="en-US" sz="2400" b="1" dirty="0" smtClean="0">
              <a:latin typeface="Palatino Linotype" panose="02040502050505030304" pitchFamily="18" charset="0"/>
            </a:endParaRPr>
          </a:p>
          <a:p>
            <a:r>
              <a:rPr lang="en-US" sz="2400" b="1" dirty="0" smtClean="0">
                <a:latin typeface="Palatino Linotype" panose="02040502050505030304" pitchFamily="18" charset="0"/>
              </a:rPr>
              <a:t>Select Case Studies supported by this data</a:t>
            </a:r>
            <a:endParaRPr lang="en-US" sz="2400" dirty="0" smtClean="0">
              <a:latin typeface="Palatino Linotype" panose="02040502050505030304" pitchFamily="18" charset="0"/>
            </a:endParaRPr>
          </a:p>
        </p:txBody>
      </p:sp>
      <p:sp>
        <p:nvSpPr>
          <p:cNvPr id="4" name="Title 3"/>
          <p:cNvSpPr txBox="1">
            <a:spLocks/>
          </p:cNvSpPr>
          <p:nvPr/>
        </p:nvSpPr>
        <p:spPr>
          <a:xfrm>
            <a:off x="0" y="-22746"/>
            <a:ext cx="8686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sz="4000" b="1" dirty="0" smtClean="0">
                <a:latin typeface="Palatino Linotype" panose="02040502050505030304" pitchFamily="18" charset="0"/>
              </a:rPr>
              <a:t>IS &amp; Case Study Selection</a:t>
            </a:r>
            <a:endParaRPr lang="en-US" sz="4000" b="1" dirty="0">
              <a:latin typeface="Palatino Linotype" panose="02040502050505030304" pitchFamily="18" charset="0"/>
            </a:endParaRPr>
          </a:p>
        </p:txBody>
      </p:sp>
      <p:cxnSp>
        <p:nvCxnSpPr>
          <p:cNvPr id="5" name="Straight Connector 4"/>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2027" y="3733800"/>
            <a:ext cx="8153400" cy="2308324"/>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latin typeface="Palatino Linotype" panose="02040502050505030304" pitchFamily="18" charset="0"/>
              </a:rPr>
              <a:t>After selecting Case Studies based on the IS, Case Studies are conducted using:</a:t>
            </a:r>
          </a:p>
          <a:p>
            <a:r>
              <a:rPr lang="en-US" sz="2400" dirty="0">
                <a:latin typeface="Palatino Linotype" panose="02040502050505030304" pitchFamily="18" charset="0"/>
              </a:rPr>
              <a:t> </a:t>
            </a:r>
            <a:r>
              <a:rPr lang="en-US" sz="2400" dirty="0" smtClean="0">
                <a:latin typeface="Palatino Linotype" panose="02040502050505030304" pitchFamily="18" charset="0"/>
              </a:rPr>
              <a:t>           -Targeted Interviews</a:t>
            </a:r>
          </a:p>
          <a:p>
            <a:r>
              <a:rPr lang="en-US" sz="2400" dirty="0" smtClean="0">
                <a:latin typeface="Palatino Linotype" panose="02040502050505030304" pitchFamily="18" charset="0"/>
              </a:rPr>
              <a:t>	-SHP Framework </a:t>
            </a:r>
          </a:p>
          <a:p>
            <a:r>
              <a:rPr lang="en-US" sz="2400" dirty="0" smtClean="0">
                <a:latin typeface="Palatino Linotype" panose="02040502050505030304" pitchFamily="18" charset="0"/>
              </a:rPr>
              <a:t>	-Follow-up Interviews</a:t>
            </a:r>
          </a:p>
          <a:p>
            <a:r>
              <a:rPr lang="en-US" sz="2400" dirty="0" smtClean="0">
                <a:latin typeface="Palatino Linotype" panose="02040502050505030304" pitchFamily="18" charset="0"/>
              </a:rPr>
              <a:t>	-Document Review</a:t>
            </a:r>
            <a:endParaRPr lang="en-US" sz="2400" dirty="0">
              <a:latin typeface="Palatino Linotype" panose="02040502050505030304" pitchFamily="18" charset="0"/>
            </a:endParaRPr>
          </a:p>
        </p:txBody>
      </p:sp>
      <p:sp>
        <p:nvSpPr>
          <p:cNvPr id="7" name="Footer Placeholder 1"/>
          <p:cNvSpPr>
            <a:spLocks noGrp="1"/>
          </p:cNvSpPr>
          <p:nvPr/>
        </p:nvSpPr>
        <p:spPr bwMode="auto">
          <a:xfrm>
            <a:off x="6248370" y="6381780"/>
            <a:ext cx="2895630" cy="4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Tree>
    <p:extLst>
      <p:ext uri="{BB962C8B-B14F-4D97-AF65-F5344CB8AC3E}">
        <p14:creationId xmlns:p14="http://schemas.microsoft.com/office/powerpoint/2010/main" val="36136720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0" y="-2274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sz="4000" b="1" dirty="0" smtClean="0">
                <a:latin typeface="Palatino Linotype" panose="02040502050505030304" pitchFamily="18" charset="0"/>
              </a:rPr>
              <a:t>Case Study Use</a:t>
            </a:r>
            <a:endParaRPr lang="en-US" sz="4000" b="1" dirty="0">
              <a:latin typeface="Palatino Linotype" panose="02040502050505030304" pitchFamily="18" charset="0"/>
            </a:endParaRPr>
          </a:p>
        </p:txBody>
      </p:sp>
      <p:sp>
        <p:nvSpPr>
          <p:cNvPr id="6" name="TextBox 5"/>
          <p:cNvSpPr txBox="1"/>
          <p:nvPr/>
        </p:nvSpPr>
        <p:spPr>
          <a:xfrm>
            <a:off x="127379" y="1041023"/>
            <a:ext cx="8991600" cy="5816977"/>
          </a:xfrm>
          <a:prstGeom prst="rect">
            <a:avLst/>
          </a:prstGeom>
          <a:noFill/>
        </p:spPr>
        <p:txBody>
          <a:bodyPr wrap="square" rtlCol="0">
            <a:spAutoFit/>
          </a:bodyPr>
          <a:lstStyle/>
          <a:p>
            <a:pPr marL="457200" lvl="2" indent="-457200">
              <a:buFont typeface="Wingdings" panose="05000000000000000000" pitchFamily="2" charset="2"/>
              <a:buChar char="ü"/>
            </a:pPr>
            <a:r>
              <a:rPr lang="en-US" sz="2400" dirty="0" smtClean="0">
                <a:solidFill>
                  <a:prstClr val="black"/>
                </a:solidFill>
                <a:latin typeface="Palatino Linotype" panose="02040502050505030304" pitchFamily="18" charset="0"/>
              </a:rPr>
              <a:t>Understand </a:t>
            </a:r>
            <a:r>
              <a:rPr lang="en-US" sz="2400" dirty="0">
                <a:solidFill>
                  <a:prstClr val="black"/>
                </a:solidFill>
                <a:latin typeface="Palatino Linotype" panose="02040502050505030304" pitchFamily="18" charset="0"/>
              </a:rPr>
              <a:t>iPlant </a:t>
            </a:r>
            <a:r>
              <a:rPr lang="en-US" sz="2400" dirty="0" smtClean="0">
                <a:solidFill>
                  <a:prstClr val="black"/>
                </a:solidFill>
                <a:latin typeface="Palatino Linotype" panose="02040502050505030304" pitchFamily="18" charset="0"/>
              </a:rPr>
              <a:t>Community</a:t>
            </a:r>
          </a:p>
          <a:p>
            <a:pPr marL="457200" lvl="2" indent="-457200">
              <a:buFont typeface="Wingdings" panose="05000000000000000000" pitchFamily="2" charset="2"/>
              <a:buChar char="ü"/>
            </a:pPr>
            <a:endParaRPr lang="en-US" sz="2400" dirty="0" smtClean="0">
              <a:solidFill>
                <a:prstClr val="black"/>
              </a:solidFill>
              <a:latin typeface="Palatino Linotype" panose="02040502050505030304" pitchFamily="18" charset="0"/>
            </a:endParaRPr>
          </a:p>
          <a:p>
            <a:pPr marL="457200" lvl="2" indent="-457200">
              <a:buFont typeface="Wingdings" panose="05000000000000000000" pitchFamily="2" charset="2"/>
              <a:buChar char="ü"/>
            </a:pPr>
            <a:r>
              <a:rPr lang="en-US" sz="2400" dirty="0" smtClean="0">
                <a:solidFill>
                  <a:prstClr val="black"/>
                </a:solidFill>
                <a:latin typeface="Palatino Linotype" panose="02040502050505030304" pitchFamily="18" charset="0"/>
              </a:rPr>
              <a:t>What took place?</a:t>
            </a:r>
          </a:p>
          <a:p>
            <a:pPr marL="457200" lvl="2" indent="-457200">
              <a:buFont typeface="Wingdings" panose="05000000000000000000" pitchFamily="2" charset="2"/>
              <a:buChar char="ü"/>
            </a:pPr>
            <a:endParaRPr lang="en-US" sz="2400" dirty="0" smtClean="0">
              <a:solidFill>
                <a:prstClr val="black"/>
              </a:solidFill>
              <a:latin typeface="Palatino Linotype" panose="02040502050505030304" pitchFamily="18" charset="0"/>
            </a:endParaRPr>
          </a:p>
          <a:p>
            <a:pPr marL="457200" lvl="2" indent="-457200">
              <a:buFont typeface="Wingdings" panose="05000000000000000000" pitchFamily="2" charset="2"/>
              <a:buChar char="ü"/>
            </a:pPr>
            <a:r>
              <a:rPr lang="en-US" sz="2400" dirty="0" smtClean="0">
                <a:solidFill>
                  <a:prstClr val="black"/>
                </a:solidFill>
                <a:latin typeface="Palatino Linotype" panose="02040502050505030304" pitchFamily="18" charset="0"/>
              </a:rPr>
              <a:t>Track how Users move through the iPlant system</a:t>
            </a:r>
            <a:endParaRPr lang="en-US" sz="2400" dirty="0" smtClean="0">
              <a:latin typeface="Palatino Linotype" panose="02040502050505030304" pitchFamily="18" charset="0"/>
            </a:endParaRPr>
          </a:p>
          <a:p>
            <a:pPr marL="457200" indent="-457200">
              <a:buFont typeface="Wingdings" panose="05000000000000000000" pitchFamily="2" charset="2"/>
              <a:buChar char="ü"/>
            </a:pPr>
            <a:endParaRPr lang="en-US" sz="2400" dirty="0" smtClean="0">
              <a:latin typeface="Palatino Linotype" panose="02040502050505030304" pitchFamily="18" charset="0"/>
            </a:endParaRPr>
          </a:p>
          <a:p>
            <a:pPr marL="457200" indent="-457200">
              <a:buFont typeface="Wingdings" panose="05000000000000000000" pitchFamily="2" charset="2"/>
              <a:buChar char="ü"/>
            </a:pPr>
            <a:r>
              <a:rPr lang="en-US" sz="2400" dirty="0" smtClean="0">
                <a:latin typeface="Palatino Linotype" panose="02040502050505030304" pitchFamily="18" charset="0"/>
              </a:rPr>
              <a:t>What was the impact (expected and unexpected)</a:t>
            </a:r>
          </a:p>
          <a:p>
            <a:pPr marL="457200" indent="-457200">
              <a:buFont typeface="Wingdings" panose="05000000000000000000" pitchFamily="2" charset="2"/>
              <a:buChar char="ü"/>
            </a:pPr>
            <a:endParaRPr lang="en-US" sz="2400" dirty="0" smtClean="0">
              <a:latin typeface="Palatino Linotype" panose="02040502050505030304" pitchFamily="18" charset="0"/>
            </a:endParaRPr>
          </a:p>
          <a:p>
            <a:pPr marL="457200" indent="-457200">
              <a:buFont typeface="Wingdings" panose="05000000000000000000" pitchFamily="2" charset="2"/>
              <a:buChar char="ü"/>
            </a:pPr>
            <a:r>
              <a:rPr lang="en-US" sz="2400" dirty="0" smtClean="0">
                <a:latin typeface="Palatino Linotype" panose="02040502050505030304" pitchFamily="18" charset="0"/>
              </a:rPr>
              <a:t>Links between the project and case study participants</a:t>
            </a:r>
          </a:p>
          <a:p>
            <a:pPr marL="457200" indent="-457200">
              <a:buFont typeface="Wingdings" panose="05000000000000000000" pitchFamily="2" charset="2"/>
              <a:buChar char="ü"/>
            </a:pPr>
            <a:endParaRPr lang="en-US" sz="2400" dirty="0" smtClean="0">
              <a:latin typeface="Palatino Linotype" panose="02040502050505030304" pitchFamily="18" charset="0"/>
            </a:endParaRPr>
          </a:p>
          <a:p>
            <a:pPr marL="457200" indent="-457200">
              <a:buFont typeface="Wingdings" panose="05000000000000000000" pitchFamily="2" charset="2"/>
              <a:buChar char="ü"/>
            </a:pPr>
            <a:r>
              <a:rPr lang="en-US" sz="2400" dirty="0">
                <a:latin typeface="Palatino Linotype" panose="02040502050505030304" pitchFamily="18" charset="0"/>
              </a:rPr>
              <a:t>Evidence of “transformative” science and new </a:t>
            </a:r>
            <a:r>
              <a:rPr lang="en-US" sz="2400" dirty="0" smtClean="0">
                <a:latin typeface="Palatino Linotype" panose="02040502050505030304" pitchFamily="18" charset="0"/>
              </a:rPr>
              <a:t>discoveries</a:t>
            </a:r>
          </a:p>
          <a:p>
            <a:pPr marL="457200" indent="-457200">
              <a:buFont typeface="Wingdings" panose="05000000000000000000" pitchFamily="2" charset="2"/>
              <a:buChar char="ü"/>
            </a:pPr>
            <a:endParaRPr lang="en-US" sz="2400" dirty="0">
              <a:latin typeface="Palatino Linotype" panose="02040502050505030304" pitchFamily="18" charset="0"/>
            </a:endParaRPr>
          </a:p>
          <a:p>
            <a:pPr marL="457200" indent="-457200">
              <a:buFont typeface="Wingdings" panose="05000000000000000000" pitchFamily="2" charset="2"/>
              <a:buChar char="ü"/>
            </a:pPr>
            <a:r>
              <a:rPr lang="en-US" sz="2400" dirty="0" smtClean="0">
                <a:latin typeface="Palatino Linotype" panose="02040502050505030304" pitchFamily="18" charset="0"/>
              </a:rPr>
              <a:t>Status </a:t>
            </a:r>
            <a:r>
              <a:rPr lang="en-US" sz="2400" dirty="0">
                <a:latin typeface="Palatino Linotype" panose="02040502050505030304" pitchFamily="18" charset="0"/>
              </a:rPr>
              <a:t>of data and workflow sharing, interdisciplinary </a:t>
            </a:r>
            <a:r>
              <a:rPr lang="en-US" sz="2400" dirty="0" smtClean="0">
                <a:latin typeface="Palatino Linotype" panose="02040502050505030304" pitchFamily="18" charset="0"/>
              </a:rPr>
              <a:t>collaboration</a:t>
            </a:r>
            <a:endParaRPr lang="en-US" sz="2400"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7" name="Footer Placeholder 1"/>
          <p:cNvSpPr>
            <a:spLocks noGrp="1"/>
          </p:cNvSpPr>
          <p:nvPr/>
        </p:nvSpPr>
        <p:spPr bwMode="auto">
          <a:xfrm>
            <a:off x="6248370" y="6381780"/>
            <a:ext cx="2895630" cy="4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cxnSp>
        <p:nvCxnSpPr>
          <p:cNvPr id="5" name="Straight Connector 4"/>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92531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nvSpPr>
        <p:spPr bwMode="auto">
          <a:xfrm>
            <a:off x="6248370" y="6381780"/>
            <a:ext cx="2895630" cy="4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
        <p:nvSpPr>
          <p:cNvPr id="5" name="Rectangle 2"/>
          <p:cNvSpPr txBox="1">
            <a:spLocks noChangeArrowheads="1"/>
          </p:cNvSpPr>
          <p:nvPr/>
        </p:nvSpPr>
        <p:spPr>
          <a:xfrm>
            <a:off x="0" y="0"/>
            <a:ext cx="9144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altLang="en-US" sz="4000" b="1" dirty="0" smtClean="0">
                <a:latin typeface="Palatino Linotype" panose="02040502050505030304" pitchFamily="18" charset="0"/>
              </a:rPr>
              <a:t>Evaluation Results</a:t>
            </a:r>
            <a:endParaRPr lang="en-US" altLang="en-US" sz="4000" b="1" dirty="0">
              <a:latin typeface="Palatino Linotype" panose="02040502050505030304" pitchFamily="18" charset="0"/>
            </a:endParaRPr>
          </a:p>
        </p:txBody>
      </p:sp>
      <p:cxnSp>
        <p:nvCxnSpPr>
          <p:cNvPr id="6" name="Straight Connector 5"/>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a:xfrm>
            <a:off x="457200" y="1219200"/>
            <a:ext cx="8229600" cy="5349157"/>
          </a:xfrm>
          <a:prstGeom prst="rect">
            <a:avLst/>
          </a:prstGeom>
        </p:spPr>
        <p:txBody>
          <a:bodyPr wrap="square">
            <a:spAutoFit/>
          </a:bodyPr>
          <a:lstStyle/>
          <a:p>
            <a:pPr>
              <a:buFont typeface="Wingdings" panose="05000000000000000000" pitchFamily="2" charset="2"/>
              <a:buChar char="ü"/>
            </a:pPr>
            <a:r>
              <a:rPr lang="en-US" sz="2800" b="1" dirty="0" smtClean="0">
                <a:latin typeface="Palatino Linotype" panose="02040502050505030304" pitchFamily="18" charset="0"/>
              </a:rPr>
              <a:t>What results when analyzing iPlant as a complex human system? </a:t>
            </a:r>
          </a:p>
          <a:p>
            <a:pPr>
              <a:buFont typeface="Wingdings" panose="05000000000000000000" pitchFamily="2" charset="2"/>
              <a:buChar char="ü"/>
            </a:pPr>
            <a:endParaRPr lang="en-US" sz="2800" b="1" dirty="0" smtClean="0">
              <a:latin typeface="Palatino Linotype" panose="02040502050505030304" pitchFamily="18" charset="0"/>
            </a:endParaRPr>
          </a:p>
          <a:p>
            <a:pPr>
              <a:buFont typeface="Wingdings" panose="05000000000000000000" pitchFamily="2" charset="2"/>
              <a:buChar char="ü"/>
            </a:pPr>
            <a:r>
              <a:rPr lang="en-US" sz="2800" b="1" dirty="0" smtClean="0">
                <a:latin typeface="Palatino Linotype" panose="02040502050505030304" pitchFamily="18" charset="0"/>
              </a:rPr>
              <a:t>What are the implementation activities executed by the project? </a:t>
            </a:r>
          </a:p>
          <a:p>
            <a:pPr>
              <a:buFont typeface="Wingdings" panose="05000000000000000000" pitchFamily="2" charset="2"/>
              <a:buChar char="ü"/>
            </a:pPr>
            <a:endParaRPr lang="en-US" sz="2800" b="1" dirty="0" smtClean="0">
              <a:latin typeface="Palatino Linotype" panose="02040502050505030304" pitchFamily="18" charset="0"/>
            </a:endParaRPr>
          </a:p>
          <a:p>
            <a:pPr>
              <a:buFont typeface="Wingdings" panose="05000000000000000000" pitchFamily="2" charset="2"/>
              <a:buChar char="ü"/>
            </a:pPr>
            <a:r>
              <a:rPr lang="en-US" sz="2800" b="1" dirty="0" smtClean="0">
                <a:latin typeface="Palatino Linotype" panose="02040502050505030304" pitchFamily="18" charset="0"/>
              </a:rPr>
              <a:t>What is the impact of the activities on the community of users? </a:t>
            </a:r>
          </a:p>
          <a:p>
            <a:pPr>
              <a:buFont typeface="Wingdings" panose="05000000000000000000" pitchFamily="2" charset="2"/>
              <a:buChar char="ü"/>
            </a:pPr>
            <a:endParaRPr lang="en-US" sz="2800" b="1" dirty="0" smtClean="0">
              <a:latin typeface="Palatino Linotype" panose="02040502050505030304" pitchFamily="18" charset="0"/>
            </a:endParaRPr>
          </a:p>
          <a:p>
            <a:pPr>
              <a:buFont typeface="Wingdings" panose="05000000000000000000" pitchFamily="2" charset="2"/>
              <a:buChar char="ü"/>
            </a:pPr>
            <a:r>
              <a:rPr lang="en-US" sz="2800" b="1" dirty="0" smtClean="0">
                <a:latin typeface="Palatino Linotype" panose="02040502050505030304" pitchFamily="18" charset="0"/>
              </a:rPr>
              <a:t>What sustainability models are viable solutions?</a:t>
            </a:r>
            <a:endParaRPr lang="en-US" sz="2800" b="1" dirty="0">
              <a:latin typeface="Palatino Linotype" panose="02040502050505030304" pitchFamily="18" charset="0"/>
            </a:endParaRPr>
          </a:p>
        </p:txBody>
      </p:sp>
    </p:spTree>
    <p:extLst>
      <p:ext uri="{BB962C8B-B14F-4D97-AF65-F5344CB8AC3E}">
        <p14:creationId xmlns:p14="http://schemas.microsoft.com/office/powerpoint/2010/main" val="18475509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altLang="en-US" sz="4000" b="1" dirty="0" smtClean="0">
                <a:latin typeface="Palatino Linotype" panose="02040502050505030304" pitchFamily="18" charset="0"/>
              </a:rPr>
              <a:t>References</a:t>
            </a:r>
            <a:endParaRPr lang="en-US" altLang="en-US" sz="4000" b="1" dirty="0">
              <a:latin typeface="Palatino Linotype" panose="02040502050505030304" pitchFamily="18" charset="0"/>
            </a:endParaRPr>
          </a:p>
        </p:txBody>
      </p:sp>
      <p:cxnSp>
        <p:nvCxnSpPr>
          <p:cNvPr id="5" name="Straight Connector 4"/>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
          </p:nvPr>
        </p:nvSpPr>
        <p:spPr>
          <a:xfrm>
            <a:off x="457200" y="1600200"/>
            <a:ext cx="8229600" cy="4525963"/>
          </a:xfrm>
        </p:spPr>
        <p:txBody>
          <a:bodyPr>
            <a:normAutofit/>
          </a:bodyPr>
          <a:lstStyle/>
          <a:p>
            <a:r>
              <a:rPr lang="en-US" sz="1600" dirty="0" err="1">
                <a:latin typeface="Palatino Linotype" panose="02040502050505030304" pitchFamily="18" charset="0"/>
                <a:cs typeface="Arial" panose="020B0604020202020204" pitchFamily="34" charset="0"/>
              </a:rPr>
              <a:t>Eoyang</a:t>
            </a:r>
            <a:r>
              <a:rPr lang="en-US" sz="1600" dirty="0">
                <a:latin typeface="Palatino Linotype" panose="02040502050505030304" pitchFamily="18" charset="0"/>
                <a:cs typeface="Arial" panose="020B0604020202020204" pitchFamily="34" charset="0"/>
              </a:rPr>
              <a:t>, G. H. (2007). Human systems dynamics: Complexity-based approach to a complex evaluation. In B. Williams, and I. Imam (Eds.) </a:t>
            </a:r>
            <a:r>
              <a:rPr lang="en-US" sz="1600" i="1" dirty="0">
                <a:latin typeface="Palatino Linotype" panose="02040502050505030304" pitchFamily="18" charset="0"/>
                <a:cs typeface="Arial" panose="020B0604020202020204" pitchFamily="34" charset="0"/>
              </a:rPr>
              <a:t>Systems concepts in evaluation: An expert anthology</a:t>
            </a:r>
            <a:r>
              <a:rPr lang="en-US" sz="1600" dirty="0">
                <a:latin typeface="Palatino Linotype" panose="02040502050505030304" pitchFamily="18" charset="0"/>
                <a:cs typeface="Arial" panose="020B0604020202020204" pitchFamily="34" charset="0"/>
              </a:rPr>
              <a:t> (pp. 123-140). Point Reyes, CA: </a:t>
            </a:r>
            <a:r>
              <a:rPr lang="en-US" sz="1600" dirty="0" err="1">
                <a:latin typeface="Palatino Linotype" panose="02040502050505030304" pitchFamily="18" charset="0"/>
                <a:cs typeface="Arial" panose="020B0604020202020204" pitchFamily="34" charset="0"/>
              </a:rPr>
              <a:t>EdgePress</a:t>
            </a:r>
            <a:r>
              <a:rPr lang="en-US" sz="1600" dirty="0">
                <a:latin typeface="Palatino Linotype" panose="02040502050505030304" pitchFamily="18" charset="0"/>
                <a:cs typeface="Arial" panose="020B0604020202020204" pitchFamily="34" charset="0"/>
              </a:rPr>
              <a:t> of Inverness. </a:t>
            </a:r>
            <a:endParaRPr lang="en-US" sz="1600" dirty="0" smtClean="0">
              <a:latin typeface="Palatino Linotype" panose="02040502050505030304" pitchFamily="18" charset="0"/>
              <a:cs typeface="Arial" panose="020B0604020202020204" pitchFamily="34" charset="0"/>
            </a:endParaRPr>
          </a:p>
          <a:p>
            <a:endParaRPr lang="en-US" sz="1600" dirty="0" smtClean="0">
              <a:latin typeface="Palatino Linotype" panose="02040502050505030304" pitchFamily="18" charset="0"/>
              <a:cs typeface="Arial" panose="020B0604020202020204" pitchFamily="34" charset="0"/>
            </a:endParaRPr>
          </a:p>
          <a:p>
            <a:r>
              <a:rPr lang="en-US" sz="1600" dirty="0">
                <a:latin typeface="Palatino Linotype" panose="02040502050505030304" pitchFamily="18" charset="0"/>
              </a:rPr>
              <a:t>Heath, B.P., &amp; Lakshmanan, A. (2012, October). iPlant as Example: Promoting discussion of the relationship between systems and strategy evaluation. Roundtable presented at the American Evaluation Association Annual </a:t>
            </a:r>
            <a:r>
              <a:rPr lang="en-US" sz="1600" dirty="0" smtClean="0">
                <a:latin typeface="Palatino Linotype" panose="02040502050505030304" pitchFamily="18" charset="0"/>
              </a:rPr>
              <a:t>Conference</a:t>
            </a:r>
            <a:r>
              <a:rPr lang="en-US" sz="1600" dirty="0">
                <a:latin typeface="Palatino Linotype" panose="02040502050505030304" pitchFamily="18" charset="0"/>
              </a:rPr>
              <a:t>. October 22 - 27, 2012. Minneapolis, MN</a:t>
            </a:r>
            <a:r>
              <a:rPr lang="en-US" sz="1600" dirty="0" smtClean="0">
                <a:latin typeface="Palatino Linotype" panose="02040502050505030304" pitchFamily="18" charset="0"/>
              </a:rPr>
              <a:t>.</a:t>
            </a:r>
          </a:p>
          <a:p>
            <a:endParaRPr lang="en-US" sz="1600" dirty="0" smtClean="0">
              <a:latin typeface="Palatino Linotype" panose="02040502050505030304" pitchFamily="18" charset="0"/>
              <a:cs typeface="Arial" panose="020B0604020202020204" pitchFamily="34" charset="0"/>
            </a:endParaRPr>
          </a:p>
          <a:p>
            <a:r>
              <a:rPr lang="en-US" sz="1600" dirty="0">
                <a:latin typeface="Palatino Linotype" panose="02040502050505030304" pitchFamily="18" charset="0"/>
              </a:rPr>
              <a:t>Heath, B.P., Lakshmanan, A., Freeman, C.M. (2013). The Systems-Highlights-Patterns (SHP) Framework: A New Framework for the Evaluation of Complex Projects. Demonstration presented at the American Evaluation Association Annual Conference. October 14-19, 2013. Washington, D.C. </a:t>
            </a:r>
            <a:endParaRPr lang="en-US" sz="1600" dirty="0" smtClean="0">
              <a:latin typeface="Palatino Linotype" panose="02040502050505030304" pitchFamily="18" charset="0"/>
            </a:endParaRPr>
          </a:p>
          <a:p>
            <a:endParaRPr lang="en-US" sz="1600" dirty="0">
              <a:latin typeface="Palatino Linotype" panose="02040502050505030304" pitchFamily="18" charset="0"/>
              <a:cs typeface="Arial" panose="020B0604020202020204" pitchFamily="34" charset="0"/>
            </a:endParaRPr>
          </a:p>
          <a:p>
            <a:r>
              <a:rPr lang="en-US" sz="1600" dirty="0" err="1" smtClean="0">
                <a:latin typeface="Palatino Linotype" panose="02040502050505030304" pitchFamily="18" charset="0"/>
                <a:cs typeface="Arial" panose="020B0604020202020204" pitchFamily="34" charset="0"/>
              </a:rPr>
              <a:t>Mintzberg</a:t>
            </a:r>
            <a:r>
              <a:rPr lang="en-US" sz="1600" dirty="0">
                <a:latin typeface="Palatino Linotype" panose="02040502050505030304" pitchFamily="18" charset="0"/>
                <a:cs typeface="Arial" panose="020B0604020202020204" pitchFamily="34" charset="0"/>
              </a:rPr>
              <a:t>, H. (2007). </a:t>
            </a:r>
            <a:r>
              <a:rPr lang="en-US" sz="1600" i="1" dirty="0">
                <a:latin typeface="Palatino Linotype" panose="02040502050505030304" pitchFamily="18" charset="0"/>
                <a:cs typeface="Arial" panose="020B0604020202020204" pitchFamily="34" charset="0"/>
              </a:rPr>
              <a:t>Tracking strategies: Toward a general theory of strategy formation.</a:t>
            </a:r>
            <a:r>
              <a:rPr lang="en-US" sz="1600" dirty="0">
                <a:latin typeface="Palatino Linotype" panose="02040502050505030304" pitchFamily="18" charset="0"/>
                <a:cs typeface="Arial" panose="020B0604020202020204" pitchFamily="34" charset="0"/>
              </a:rPr>
              <a:t> New York, NY: Oxford University Press. </a:t>
            </a:r>
          </a:p>
        </p:txBody>
      </p:sp>
      <p:sp>
        <p:nvSpPr>
          <p:cNvPr id="7" name="Footer Placeholder 1"/>
          <p:cNvSpPr>
            <a:spLocks noGrp="1"/>
          </p:cNvSpPr>
          <p:nvPr/>
        </p:nvSpPr>
        <p:spPr bwMode="auto">
          <a:xfrm>
            <a:off x="6248370" y="6381780"/>
            <a:ext cx="2895630" cy="4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Tree>
    <p:extLst>
      <p:ext uri="{BB962C8B-B14F-4D97-AF65-F5344CB8AC3E}">
        <p14:creationId xmlns:p14="http://schemas.microsoft.com/office/powerpoint/2010/main" val="1548060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1"/>
          </p:nvPr>
        </p:nvSpPr>
        <p:spPr>
          <a:xfrm>
            <a:off x="6248400" y="6372225"/>
            <a:ext cx="2895600" cy="476250"/>
          </a:xfrm>
        </p:spPr>
        <p:txBody>
          <a:bodyPr anchor="ct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
        <p:nvSpPr>
          <p:cNvPr id="5" name="Rectangle 2"/>
          <p:cNvSpPr txBox="1">
            <a:spLocks noGrp="1" noChangeArrowheads="1"/>
          </p:cNvSpPr>
          <p:nvPr>
            <p:ph type="title"/>
          </p:nvPr>
        </p:nvSpPr>
        <p:spPr>
          <a:xfrm>
            <a:off x="0" y="0"/>
            <a:ext cx="91440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4000" b="1" dirty="0" smtClean="0">
                <a:latin typeface="Palatino Linotype" panose="02040502050505030304" pitchFamily="18" charset="0"/>
              </a:rPr>
              <a:t>A new type of organization…</a:t>
            </a:r>
            <a:endParaRPr lang="en-US" altLang="en-US" sz="4000" b="1" dirty="0">
              <a:latin typeface="Palatino Linotype" panose="02040502050505030304" pitchFamily="18" charset="0"/>
            </a:endParaRPr>
          </a:p>
        </p:txBody>
      </p:sp>
      <p:cxnSp>
        <p:nvCxnSpPr>
          <p:cNvPr id="6" name="Straight Connector 5"/>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81000" y="1219200"/>
            <a:ext cx="8001000" cy="4893647"/>
          </a:xfrm>
          <a:prstGeom prst="rect">
            <a:avLst/>
          </a:prstGeom>
        </p:spPr>
        <p:txBody>
          <a:bodyPr wrap="square">
            <a:spAutoFit/>
          </a:bodyPr>
          <a:lstStyle/>
          <a:p>
            <a:pPr marL="342900" indent="-342900">
              <a:buFont typeface="Arial" panose="020B0604020202020204" pitchFamily="34" charset="0"/>
              <a:buChar char="•"/>
            </a:pPr>
            <a:r>
              <a:rPr lang="en-US" sz="2400" b="1" dirty="0" smtClean="0">
                <a:latin typeface="Palatino Linotype" panose="02040502050505030304" pitchFamily="18" charset="0"/>
              </a:rPr>
              <a:t>design</a:t>
            </a:r>
            <a:r>
              <a:rPr lang="en-US" sz="2400" b="1" dirty="0">
                <a:latin typeface="Palatino Linotype" panose="02040502050505030304" pitchFamily="18" charset="0"/>
              </a:rPr>
              <a:t>, develop, deploy and maintain a national cyberinfrastructure to enable basic and applied biological research </a:t>
            </a:r>
            <a:endParaRPr lang="en-US" sz="2400" b="1" dirty="0" smtClean="0">
              <a:latin typeface="Palatino Linotype" panose="02040502050505030304" pitchFamily="18" charset="0"/>
            </a:endParaRPr>
          </a:p>
          <a:p>
            <a:pPr marL="285750" indent="-285750">
              <a:buFont typeface="Wingdings" panose="05000000000000000000" pitchFamily="2" charset="2"/>
              <a:buChar char="ü"/>
            </a:pPr>
            <a:endParaRPr lang="en-US" sz="2400" b="1" dirty="0">
              <a:latin typeface="Palatino Linotype" panose="02040502050505030304" pitchFamily="18" charset="0"/>
            </a:endParaRPr>
          </a:p>
          <a:p>
            <a:pPr marL="342900" indent="-342900">
              <a:buFont typeface="Arial" panose="020B0604020202020204" pitchFamily="34" charset="0"/>
              <a:buChar char="•"/>
            </a:pPr>
            <a:r>
              <a:rPr lang="en-US" sz="2400" b="1" dirty="0" smtClean="0">
                <a:latin typeface="Palatino Linotype" panose="02040502050505030304" pitchFamily="18" charset="0"/>
              </a:rPr>
              <a:t>train </a:t>
            </a:r>
            <a:r>
              <a:rPr lang="en-US" sz="2400" b="1" dirty="0">
                <a:latin typeface="Palatino Linotype" panose="02040502050505030304" pitchFamily="18" charset="0"/>
              </a:rPr>
              <a:t>the next generation of scientists in its </a:t>
            </a:r>
            <a:r>
              <a:rPr lang="en-US" sz="2400" b="1" dirty="0" smtClean="0">
                <a:latin typeface="Palatino Linotype" panose="02040502050505030304" pitchFamily="18" charset="0"/>
              </a:rPr>
              <a:t>use</a:t>
            </a:r>
            <a:endParaRPr lang="en-US" sz="2400" b="1" dirty="0">
              <a:latin typeface="Palatino Linotype" panose="02040502050505030304" pitchFamily="18" charset="0"/>
            </a:endParaRPr>
          </a:p>
          <a:p>
            <a:pPr marL="285750" indent="-285750">
              <a:buFont typeface="Wingdings" panose="05000000000000000000" pitchFamily="2" charset="2"/>
              <a:buChar char="ü"/>
            </a:pPr>
            <a:endParaRPr lang="en-US" sz="2400" b="1" dirty="0" smtClean="0">
              <a:latin typeface="Palatino Linotype" panose="02040502050505030304" pitchFamily="18" charset="0"/>
            </a:endParaRPr>
          </a:p>
          <a:p>
            <a:pPr marL="342900" indent="-342900">
              <a:buFont typeface="Arial" panose="020B0604020202020204" pitchFamily="34" charset="0"/>
              <a:buChar char="•"/>
            </a:pPr>
            <a:r>
              <a:rPr lang="en-US" sz="2400" b="1" dirty="0" smtClean="0">
                <a:latin typeface="Palatino Linotype" panose="02040502050505030304" pitchFamily="18" charset="0"/>
              </a:rPr>
              <a:t>iPlant </a:t>
            </a:r>
            <a:r>
              <a:rPr lang="en-US" sz="2400" b="1" dirty="0">
                <a:latin typeface="Palatino Linotype" panose="02040502050505030304" pitchFamily="18" charset="0"/>
              </a:rPr>
              <a:t>will achieve this </a:t>
            </a:r>
            <a:r>
              <a:rPr lang="en-US" sz="2400" b="1" dirty="0" smtClean="0">
                <a:latin typeface="Palatino Linotype" panose="02040502050505030304" pitchFamily="18" charset="0"/>
              </a:rPr>
              <a:t>by:</a:t>
            </a:r>
          </a:p>
          <a:p>
            <a:pPr marL="800100" lvl="1" indent="-342900">
              <a:buFont typeface="Wingdings" panose="05000000000000000000" pitchFamily="2" charset="2"/>
              <a:buChar char="ü"/>
            </a:pPr>
            <a:r>
              <a:rPr lang="en-US" sz="2400" dirty="0" smtClean="0">
                <a:latin typeface="Palatino Linotype" panose="02040502050505030304" pitchFamily="18" charset="0"/>
              </a:rPr>
              <a:t>democratizing </a:t>
            </a:r>
            <a:r>
              <a:rPr lang="en-US" sz="2400" dirty="0">
                <a:latin typeface="Palatino Linotype" panose="02040502050505030304" pitchFamily="18" charset="0"/>
              </a:rPr>
              <a:t>access to world-class compute resources</a:t>
            </a:r>
            <a:r>
              <a:rPr lang="en-US" sz="2400" dirty="0" smtClean="0">
                <a:latin typeface="Palatino Linotype" panose="02040502050505030304" pitchFamily="18" charset="0"/>
              </a:rPr>
              <a:t>,</a:t>
            </a:r>
          </a:p>
          <a:p>
            <a:pPr marL="800100" lvl="1" indent="-342900">
              <a:buFont typeface="Wingdings" panose="05000000000000000000" pitchFamily="2" charset="2"/>
              <a:buChar char="ü"/>
            </a:pPr>
            <a:r>
              <a:rPr lang="en-US" sz="2400" dirty="0" smtClean="0">
                <a:latin typeface="Palatino Linotype" panose="02040502050505030304" pitchFamily="18" charset="0"/>
              </a:rPr>
              <a:t>encouraging </a:t>
            </a:r>
            <a:r>
              <a:rPr lang="en-US" sz="2400" dirty="0">
                <a:latin typeface="Palatino Linotype" panose="02040502050505030304" pitchFamily="18" charset="0"/>
              </a:rPr>
              <a:t>innovation through collaboration and federation, </a:t>
            </a:r>
            <a:endParaRPr lang="en-US" sz="2400" dirty="0" smtClean="0">
              <a:latin typeface="Palatino Linotype" panose="02040502050505030304" pitchFamily="18" charset="0"/>
            </a:endParaRPr>
          </a:p>
          <a:p>
            <a:pPr marL="800100" lvl="1" indent="-342900">
              <a:buFont typeface="Wingdings" panose="05000000000000000000" pitchFamily="2" charset="2"/>
              <a:buChar char="ü"/>
            </a:pPr>
            <a:r>
              <a:rPr lang="en-US" sz="2400" dirty="0" smtClean="0">
                <a:latin typeface="Palatino Linotype" panose="02040502050505030304" pitchFamily="18" charset="0"/>
              </a:rPr>
              <a:t>and </a:t>
            </a:r>
            <a:r>
              <a:rPr lang="en-US" sz="2400" dirty="0">
                <a:latin typeface="Palatino Linotype" panose="02040502050505030304" pitchFamily="18" charset="0"/>
              </a:rPr>
              <a:t>fostering growth of the scientific community's computational abilities.</a:t>
            </a:r>
          </a:p>
        </p:txBody>
      </p:sp>
    </p:spTree>
    <p:extLst>
      <p:ext uri="{BB962C8B-B14F-4D97-AF65-F5344CB8AC3E}">
        <p14:creationId xmlns:p14="http://schemas.microsoft.com/office/powerpoint/2010/main" val="35433272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p:cNvPicPr/>
          <p:nvPr/>
        </p:nvPicPr>
        <p:blipFill>
          <a:blip r:embed="rId3" cstate="print">
            <a:extLst>
              <a:ext uri="{28A0092B-C50C-407E-A947-70E740481C1C}">
                <a14:useLocalDpi xmlns:a14="http://schemas.microsoft.com/office/drawing/2010/main" val="0"/>
              </a:ext>
            </a:extLst>
          </a:blip>
          <a:stretch>
            <a:fillRect/>
          </a:stretch>
        </p:blipFill>
        <p:spPr>
          <a:xfrm>
            <a:off x="7456269" y="5728325"/>
            <a:ext cx="325755" cy="305122"/>
          </a:xfrm>
          <a:prstGeom prst="rect">
            <a:avLst/>
          </a:prstGeom>
        </p:spPr>
      </p:pic>
      <p:sp>
        <p:nvSpPr>
          <p:cNvPr id="2" name="Title 1"/>
          <p:cNvSpPr>
            <a:spLocks noGrp="1"/>
          </p:cNvSpPr>
          <p:nvPr>
            <p:ph type="title"/>
          </p:nvPr>
        </p:nvSpPr>
        <p:spPr>
          <a:xfrm>
            <a:off x="-926926" y="-76200"/>
            <a:ext cx="8229600" cy="1143000"/>
          </a:xfrm>
        </p:spPr>
        <p:txBody>
          <a:bodyPr>
            <a:normAutofit/>
          </a:bodyPr>
          <a:lstStyle/>
          <a:p>
            <a:r>
              <a:rPr lang="en-US" sz="4800" b="1" dirty="0" smtClean="0">
                <a:latin typeface="Palatino Linotype" panose="02040502050505030304" pitchFamily="18" charset="0"/>
                <a:cs typeface="Arial" panose="020B0604020202020204" pitchFamily="34" charset="0"/>
              </a:rPr>
              <a:t>Acknowledgements </a:t>
            </a:r>
            <a:endParaRPr lang="en-US" sz="4800" b="1" dirty="0">
              <a:latin typeface="Palatino Linotype" panose="02040502050505030304" pitchFamily="18" charset="0"/>
              <a:cs typeface="Arial" panose="020B0604020202020204" pitchFamily="34" charset="0"/>
            </a:endParaRPr>
          </a:p>
        </p:txBody>
      </p:sp>
      <p:sp>
        <p:nvSpPr>
          <p:cNvPr id="3" name="Content Placeholder 2"/>
          <p:cNvSpPr>
            <a:spLocks noGrp="1"/>
          </p:cNvSpPr>
          <p:nvPr>
            <p:ph idx="1"/>
          </p:nvPr>
        </p:nvSpPr>
        <p:spPr>
          <a:xfrm>
            <a:off x="647700" y="990600"/>
            <a:ext cx="7848600" cy="1905000"/>
          </a:xfrm>
        </p:spPr>
        <p:txBody>
          <a:bodyPr>
            <a:noAutofit/>
          </a:bodyPr>
          <a:lstStyle/>
          <a:p>
            <a:pPr marL="0" indent="0">
              <a:buNone/>
            </a:pPr>
            <a:r>
              <a:rPr lang="en-US" sz="1800" b="1" dirty="0" smtClean="0">
                <a:latin typeface="Palatino Linotype" panose="02040502050505030304" pitchFamily="18" charset="0"/>
                <a:cs typeface="Arial" panose="020B0604020202020204" pitchFamily="34" charset="0"/>
              </a:rPr>
              <a:t>The SHP Process</a:t>
            </a:r>
          </a:p>
          <a:p>
            <a:pPr marL="0" indent="0">
              <a:buNone/>
            </a:pPr>
            <a:r>
              <a:rPr lang="en-US" sz="1800" b="1" dirty="0" smtClean="0">
                <a:latin typeface="Palatino Linotype" panose="02040502050505030304" pitchFamily="18" charset="0"/>
                <a:cs typeface="Arial" panose="020B0604020202020204" pitchFamily="34" charset="0"/>
              </a:rPr>
              <a:t>The iPlant Collaborative </a:t>
            </a:r>
            <a:r>
              <a:rPr lang="en-US" sz="1800" dirty="0" smtClean="0">
                <a:latin typeface="Palatino Linotype" panose="02040502050505030304" pitchFamily="18" charset="0"/>
                <a:cs typeface="Arial" panose="020B0604020202020204" pitchFamily="34" charset="0"/>
              </a:rPr>
              <a:t>(</a:t>
            </a:r>
            <a:r>
              <a:rPr lang="en-US" sz="1800" dirty="0">
                <a:latin typeface="Palatino Linotype" panose="02040502050505030304" pitchFamily="18" charset="0"/>
                <a:cs typeface="Arial" panose="020B0604020202020204" pitchFamily="34" charset="0"/>
              </a:rPr>
              <a:t>NSF </a:t>
            </a:r>
            <a:r>
              <a:rPr lang="en-US" sz="1800" dirty="0" smtClean="0">
                <a:latin typeface="Palatino Linotype" panose="02040502050505030304" pitchFamily="18" charset="0"/>
                <a:cs typeface="Arial" panose="020B0604020202020204" pitchFamily="34" charset="0"/>
              </a:rPr>
              <a:t>Award: DBI-1265383)</a:t>
            </a:r>
          </a:p>
          <a:p>
            <a:pPr marL="0" indent="0">
              <a:buNone/>
            </a:pPr>
            <a:r>
              <a:rPr lang="en-US" sz="1800" b="1" dirty="0" smtClean="0">
                <a:latin typeface="Palatino Linotype" panose="02040502050505030304" pitchFamily="18" charset="0"/>
                <a:cs typeface="Arial" panose="020B0604020202020204" pitchFamily="34" charset="0"/>
              </a:rPr>
              <a:t>East Main Evaluation &amp; Consulting, LLC</a:t>
            </a:r>
          </a:p>
          <a:p>
            <a:pPr lvl="1">
              <a:buFont typeface="Wingdings" panose="05000000000000000000" pitchFamily="2" charset="2"/>
              <a:buChar char="§"/>
            </a:pPr>
            <a:r>
              <a:rPr lang="en-US" sz="1800" b="1" dirty="0" smtClean="0">
                <a:latin typeface="Palatino Linotype" panose="02040502050505030304" pitchFamily="18" charset="0"/>
                <a:cs typeface="Arial" panose="020B0604020202020204" pitchFamily="34" charset="0"/>
              </a:rPr>
              <a:t>Barbara Heath, Ph.D.</a:t>
            </a:r>
          </a:p>
          <a:p>
            <a:pPr lvl="1">
              <a:buFont typeface="Wingdings" panose="05000000000000000000" pitchFamily="2" charset="2"/>
              <a:buChar char="§"/>
            </a:pPr>
            <a:r>
              <a:rPr lang="en-US" sz="1800" b="1" dirty="0" smtClean="0">
                <a:latin typeface="Palatino Linotype" panose="02040502050505030304" pitchFamily="18" charset="0"/>
                <a:cs typeface="Arial" panose="020B0604020202020204" pitchFamily="34" charset="0"/>
              </a:rPr>
              <a:t>Aruna Lakshmanan, Ph.D.</a:t>
            </a:r>
            <a:endParaRPr lang="en-US" sz="1800" b="1" dirty="0">
              <a:latin typeface="Palatino Linotype" panose="02040502050505030304" pitchFamily="18" charset="0"/>
              <a:cs typeface="Arial" panose="020B0604020202020204" pitchFamily="34" charset="0"/>
            </a:endParaRPr>
          </a:p>
          <a:p>
            <a:pPr lvl="1">
              <a:buFont typeface="Wingdings" panose="05000000000000000000" pitchFamily="2" charset="2"/>
              <a:buChar char="§"/>
            </a:pPr>
            <a:r>
              <a:rPr lang="en-US" sz="1800" b="1" dirty="0" smtClean="0">
                <a:latin typeface="Palatino Linotype" panose="02040502050505030304" pitchFamily="18" charset="0"/>
                <a:cs typeface="Arial" panose="020B0604020202020204" pitchFamily="34" charset="0"/>
              </a:rPr>
              <a:t>Courtney Humphreys </a:t>
            </a:r>
          </a:p>
        </p:txBody>
      </p:sp>
      <p:sp>
        <p:nvSpPr>
          <p:cNvPr id="19" name="Footer Placeholder 1"/>
          <p:cNvSpPr>
            <a:spLocks noGrp="1"/>
          </p:cNvSpPr>
          <p:nvPr>
            <p:ph type="ftr" sz="quarter" idx="11"/>
          </p:nvPr>
        </p:nvSpPr>
        <p:spPr>
          <a:xfrm>
            <a:off x="6248400" y="6372225"/>
            <a:ext cx="2895600" cy="476250"/>
          </a:xfrm>
        </p:spPr>
        <p:txBody>
          <a:bodyPr anchor="ct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
        <p:nvSpPr>
          <p:cNvPr id="4" name="Title 1"/>
          <p:cNvSpPr txBox="1">
            <a:spLocks/>
          </p:cNvSpPr>
          <p:nvPr/>
        </p:nvSpPr>
        <p:spPr>
          <a:xfrm>
            <a:off x="-852600" y="3124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4800" b="1" dirty="0" smtClean="0">
                <a:latin typeface="Palatino Linotype" panose="02040502050505030304" pitchFamily="18" charset="0"/>
                <a:cs typeface="Arial" panose="020B0604020202020204" pitchFamily="34" charset="0"/>
              </a:rPr>
              <a:t>Contact Information </a:t>
            </a:r>
            <a:endParaRPr lang="en-US" sz="4800" b="1" dirty="0">
              <a:latin typeface="Palatino Linotype" panose="02040502050505030304" pitchFamily="18" charset="0"/>
              <a:cs typeface="Arial" panose="020B0604020202020204" pitchFamily="34" charset="0"/>
            </a:endParaRPr>
          </a:p>
        </p:txBody>
      </p:sp>
      <p:sp>
        <p:nvSpPr>
          <p:cNvPr id="7" name="TextBox 6"/>
          <p:cNvSpPr txBox="1"/>
          <p:nvPr/>
        </p:nvSpPr>
        <p:spPr>
          <a:xfrm>
            <a:off x="1544427" y="5257800"/>
            <a:ext cx="5978945" cy="1246495"/>
          </a:xfrm>
          <a:prstGeom prst="rect">
            <a:avLst/>
          </a:prstGeom>
          <a:noFill/>
        </p:spPr>
        <p:txBody>
          <a:bodyPr wrap="none" rtlCol="0" anchor="ctr">
            <a:spAutoFit/>
          </a:bodyPr>
          <a:lstStyle/>
          <a:p>
            <a:pPr algn="ctr"/>
            <a:r>
              <a:rPr lang="en-US" sz="2500" b="1" dirty="0">
                <a:latin typeface="Palatino Linotype" panose="02040502050505030304" pitchFamily="18" charset="0"/>
              </a:rPr>
              <a:t>www.emeconline.com</a:t>
            </a:r>
          </a:p>
          <a:p>
            <a:pPr algn="ctr"/>
            <a:r>
              <a:rPr lang="en-US" sz="2500" dirty="0" smtClean="0">
                <a:latin typeface="Palatino Linotype" panose="02040502050505030304" pitchFamily="18" charset="0"/>
              </a:rPr>
              <a:t>East Main Evaluation &amp; Consulting, LLC</a:t>
            </a:r>
          </a:p>
          <a:p>
            <a:pPr algn="ctr"/>
            <a:r>
              <a:rPr lang="en-US" sz="2500" dirty="0" smtClean="0">
                <a:latin typeface="Palatino Linotype" panose="02040502050505030304" pitchFamily="18" charset="0"/>
              </a:rPr>
              <a:t>Wilmington, North Carolina</a:t>
            </a:r>
          </a:p>
        </p:txBody>
      </p:sp>
      <p:sp>
        <p:nvSpPr>
          <p:cNvPr id="9" name="Rectangle 8">
            <a:hlinkClick r:id="rId4" tooltip="Visit The iPlant Collaborative website"/>
          </p:cNvPr>
          <p:cNvSpPr/>
          <p:nvPr/>
        </p:nvSpPr>
        <p:spPr>
          <a:xfrm>
            <a:off x="701550" y="1326696"/>
            <a:ext cx="6142074" cy="367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hlinkClick r:id="rId5" tooltip="Visit the East Main Evaluation &amp; Consulting, LLC website"/>
          </p:cNvPr>
          <p:cNvSpPr/>
          <p:nvPr/>
        </p:nvSpPr>
        <p:spPr>
          <a:xfrm>
            <a:off x="2904949" y="5410200"/>
            <a:ext cx="3244702"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Palatino Linotype" panose="02040502050505030304" pitchFamily="18" charset="0"/>
            </a:endParaRPr>
          </a:p>
        </p:txBody>
      </p:sp>
      <p:cxnSp>
        <p:nvCxnSpPr>
          <p:cNvPr id="20" name="Straight Connector 19"/>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0" y="40386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22" name="Rectangle 21">
            <a:hlinkClick r:id="rId6" tooltip="Follow East Main Evaluation &amp; Consulting, LLC on LinkedIn"/>
          </p:cNvPr>
          <p:cNvSpPr/>
          <p:nvPr/>
        </p:nvSpPr>
        <p:spPr>
          <a:xfrm>
            <a:off x="647700" y="1687481"/>
            <a:ext cx="49149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647700" y="4198800"/>
            <a:ext cx="2257249" cy="400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533399" y="4171890"/>
            <a:ext cx="6117379" cy="400110"/>
          </a:xfrm>
          <a:prstGeom prst="rect">
            <a:avLst/>
          </a:prstGeom>
          <a:noFill/>
        </p:spPr>
        <p:txBody>
          <a:bodyPr wrap="none" rtlCol="0">
            <a:spAutoFit/>
          </a:bodyPr>
          <a:lstStyle/>
          <a:p>
            <a:pPr algn="ctr"/>
            <a:r>
              <a:rPr lang="en-US" sz="2000" dirty="0" smtClean="0">
                <a:latin typeface="Palatino Linotype" panose="02040502050505030304" pitchFamily="18" charset="0"/>
              </a:rPr>
              <a:t>Catherine Freeman	cfreeman@emeconline.com</a:t>
            </a:r>
            <a:endParaRPr lang="en-US" sz="2000" dirty="0">
              <a:latin typeface="Palatino Linotype" panose="02040502050505030304" pitchFamily="18" charset="0"/>
            </a:endParaRPr>
          </a:p>
        </p:txBody>
      </p:sp>
      <p:sp>
        <p:nvSpPr>
          <p:cNvPr id="24" name="Rectangle 23"/>
          <p:cNvSpPr/>
          <p:nvPr/>
        </p:nvSpPr>
        <p:spPr>
          <a:xfrm>
            <a:off x="3352800" y="4198800"/>
            <a:ext cx="3200400" cy="400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hlinkClick r:id="rId7" tooltip="Connect with Courtney on LinkedIn"/>
          </p:cNvPr>
          <p:cNvSpPr/>
          <p:nvPr/>
        </p:nvSpPr>
        <p:spPr>
          <a:xfrm>
            <a:off x="1173613" y="2667000"/>
            <a:ext cx="2712587" cy="35417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hlinkClick r:id="rId8" tooltip="Send Catherine Freeman an email"/>
          </p:cNvPr>
          <p:cNvSpPr/>
          <p:nvPr/>
        </p:nvSpPr>
        <p:spPr>
          <a:xfrm>
            <a:off x="3352800" y="4191000"/>
            <a:ext cx="3200400" cy="381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hlinkClick r:id="rId9" tooltip="Connect with Catherine on LinkedIn"/>
          </p:cNvPr>
          <p:cNvSpPr/>
          <p:nvPr/>
        </p:nvSpPr>
        <p:spPr>
          <a:xfrm>
            <a:off x="647700" y="4191000"/>
            <a:ext cx="2257249" cy="381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hlinkClick r:id="rId10" tooltip="Click here to find out more about the SHP Process"/>
          </p:cNvPr>
          <p:cNvSpPr/>
          <p:nvPr/>
        </p:nvSpPr>
        <p:spPr>
          <a:xfrm>
            <a:off x="701550" y="990600"/>
            <a:ext cx="1965450" cy="336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hlinkClick r:id="rId11" tooltip="Connect with Aruna on LinkedIn"/>
          </p:cNvPr>
          <p:cNvSpPr/>
          <p:nvPr/>
        </p:nvSpPr>
        <p:spPr>
          <a:xfrm>
            <a:off x="1173613" y="2362200"/>
            <a:ext cx="3169787"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hlinkClick r:id="rId12" tooltip="Connect with Barbara on LinkedIn"/>
          </p:cNvPr>
          <p:cNvSpPr/>
          <p:nvPr/>
        </p:nvSpPr>
        <p:spPr>
          <a:xfrm>
            <a:off x="1154563" y="1992281"/>
            <a:ext cx="2712587" cy="2937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hlinkClick r:id="rId6" tooltip="Visit the East Main Evaluation &amp; Consulting, LLC LinkedIn Company Page"/>
          </p:cNvPr>
          <p:cNvSpPr/>
          <p:nvPr/>
        </p:nvSpPr>
        <p:spPr>
          <a:xfrm>
            <a:off x="1662000" y="5728647"/>
            <a:ext cx="6129976"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56701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nvSpPr>
        <p:spPr bwMode="auto">
          <a:xfrm>
            <a:off x="6248370" y="6381780"/>
            <a:ext cx="2895630" cy="4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
        <p:nvSpPr>
          <p:cNvPr id="5" name="Rectangle 2"/>
          <p:cNvSpPr txBox="1">
            <a:spLocks noChangeArrowheads="1"/>
          </p:cNvSpPr>
          <p:nvPr/>
        </p:nvSpPr>
        <p:spPr>
          <a:xfrm>
            <a:off x="0" y="0"/>
            <a:ext cx="9144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altLang="en-US" sz="4000" b="1" dirty="0" smtClean="0">
                <a:latin typeface="Palatino Linotype" panose="02040502050505030304" pitchFamily="18" charset="0"/>
              </a:rPr>
              <a:t>Evaluation Questions</a:t>
            </a:r>
            <a:endParaRPr lang="en-US" altLang="en-US" sz="4000" b="1" dirty="0">
              <a:latin typeface="Palatino Linotype" panose="02040502050505030304" pitchFamily="18" charset="0"/>
            </a:endParaRPr>
          </a:p>
        </p:txBody>
      </p:sp>
      <p:cxnSp>
        <p:nvCxnSpPr>
          <p:cNvPr id="6" name="Straight Connector 5"/>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a:xfrm>
            <a:off x="457200" y="1371600"/>
            <a:ext cx="8229600" cy="4918269"/>
          </a:xfrm>
          <a:prstGeom prst="rect">
            <a:avLst/>
          </a:prstGeom>
        </p:spPr>
        <p:txBody>
          <a:bodyPr wrap="square">
            <a:spAutoFit/>
          </a:bodyPr>
          <a:lstStyle/>
          <a:p>
            <a:pPr marL="0" indent="0">
              <a:buNone/>
            </a:pPr>
            <a:r>
              <a:rPr lang="en-US" sz="2800" dirty="0" smtClean="0">
                <a:latin typeface="Palatino Linotype" panose="02040502050505030304" pitchFamily="18" charset="0"/>
              </a:rPr>
              <a:t>1. What results when analyzing iPlant as a complex human system?</a:t>
            </a:r>
          </a:p>
          <a:p>
            <a:pPr marL="457200" indent="-457200">
              <a:buFont typeface="Arial" panose="020B0604020202020204" pitchFamily="34" charset="0"/>
              <a:buChar char="•"/>
            </a:pPr>
            <a:endParaRPr lang="en-US" sz="2800" dirty="0" smtClean="0">
              <a:latin typeface="Palatino Linotype" panose="02040502050505030304" pitchFamily="18" charset="0"/>
            </a:endParaRPr>
          </a:p>
          <a:p>
            <a:pPr marL="0" indent="0">
              <a:buNone/>
            </a:pPr>
            <a:r>
              <a:rPr lang="en-US" sz="2800" dirty="0" smtClean="0">
                <a:latin typeface="Palatino Linotype" panose="02040502050505030304" pitchFamily="18" charset="0"/>
              </a:rPr>
              <a:t>2. What are the implementation activities executed by the project?</a:t>
            </a:r>
          </a:p>
          <a:p>
            <a:pPr marL="457200" indent="-457200">
              <a:buFont typeface="Arial" panose="020B0604020202020204" pitchFamily="34" charset="0"/>
              <a:buChar char="•"/>
            </a:pPr>
            <a:endParaRPr lang="en-US" sz="2800" dirty="0" smtClean="0">
              <a:latin typeface="Palatino Linotype" panose="02040502050505030304" pitchFamily="18" charset="0"/>
            </a:endParaRPr>
          </a:p>
          <a:p>
            <a:pPr marL="0" indent="0">
              <a:buNone/>
            </a:pPr>
            <a:r>
              <a:rPr lang="en-US" sz="2800" dirty="0" smtClean="0">
                <a:latin typeface="Palatino Linotype" panose="02040502050505030304" pitchFamily="18" charset="0"/>
              </a:rPr>
              <a:t>3. What is the impact of the activities on the community of users?</a:t>
            </a:r>
          </a:p>
          <a:p>
            <a:pPr marL="457200" indent="-457200">
              <a:buFont typeface="Arial" panose="020B0604020202020204" pitchFamily="34" charset="0"/>
              <a:buChar char="•"/>
            </a:pPr>
            <a:endParaRPr lang="en-US" sz="2800" dirty="0" smtClean="0">
              <a:latin typeface="Palatino Linotype" panose="02040502050505030304" pitchFamily="18" charset="0"/>
            </a:endParaRPr>
          </a:p>
          <a:p>
            <a:pPr marL="0" indent="0">
              <a:buNone/>
            </a:pPr>
            <a:r>
              <a:rPr lang="en-US" sz="2800" dirty="0" smtClean="0">
                <a:latin typeface="Palatino Linotype" panose="02040502050505030304" pitchFamily="18" charset="0"/>
              </a:rPr>
              <a:t>4. What sustainability models are viable solutions?</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2542373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a:solidFill>
            <a:schemeClr val="bg1"/>
          </a:solidFill>
          <a:ln>
            <a:solidFill>
              <a:schemeClr val="tx1"/>
            </a:solidFill>
          </a:ln>
        </p:spPr>
        <p:txBody>
          <a:bodyPr/>
          <a:lstStyle/>
          <a:p>
            <a:pPr marL="0" indent="0">
              <a:buNone/>
            </a:pPr>
            <a:endParaRPr lang="en-US" dirty="0">
              <a:noFill/>
            </a:endParaRPr>
          </a:p>
        </p:txBody>
      </p:sp>
      <p:sp>
        <p:nvSpPr>
          <p:cNvPr id="4" name="Title 3"/>
          <p:cNvSpPr txBox="1">
            <a:spLocks noGrp="1"/>
          </p:cNvSpPr>
          <p:nvPr>
            <p:ph type="title"/>
          </p:nvPr>
        </p:nvSpPr>
        <p:spPr>
          <a:xfrm>
            <a:off x="0" y="-22746"/>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smtClean="0">
                <a:latin typeface="Palatino Linotype" panose="02040502050505030304" pitchFamily="18" charset="0"/>
              </a:rPr>
              <a:t>The SHP Framework</a:t>
            </a:r>
            <a:endParaRPr lang="en-US" sz="4000" b="1" dirty="0">
              <a:latin typeface="Palatino Linotype" panose="02040502050505030304" pitchFamily="18" charset="0"/>
            </a:endParaRPr>
          </a:p>
        </p:txBody>
      </p:sp>
      <p:cxnSp>
        <p:nvCxnSpPr>
          <p:cNvPr id="5" name="Straight Connector 4"/>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1527114" y="1800457"/>
            <a:ext cx="6176962" cy="3724275"/>
            <a:chOff x="0" y="0"/>
            <a:chExt cx="4124325" cy="2114550"/>
          </a:xfrm>
        </p:grpSpPr>
        <p:sp>
          <p:nvSpPr>
            <p:cNvPr id="17" name="Text Box 18"/>
            <p:cNvSpPr txBox="1"/>
            <p:nvPr/>
          </p:nvSpPr>
          <p:spPr>
            <a:xfrm>
              <a:off x="276225" y="0"/>
              <a:ext cx="1409700" cy="600075"/>
            </a:xfrm>
            <a:prstGeom prst="roundRect">
              <a:avLst/>
            </a:prstGeom>
            <a:solidFill>
              <a:schemeClr val="accent3"/>
            </a:solid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2100" dirty="0">
                  <a:solidFill>
                    <a:srgbClr val="FFFFFF"/>
                  </a:solidFill>
                  <a:effectLst/>
                  <a:ea typeface="Calibri"/>
                  <a:cs typeface="Times New Roman"/>
                </a:rPr>
                <a:t>Systems</a:t>
              </a:r>
              <a:endParaRPr lang="en-US" sz="1100" dirty="0">
                <a:effectLst/>
                <a:ea typeface="Calibri"/>
                <a:cs typeface="Times New Roman"/>
              </a:endParaRPr>
            </a:p>
          </p:txBody>
        </p:sp>
        <p:sp>
          <p:nvSpPr>
            <p:cNvPr id="18" name="Text Box 19"/>
            <p:cNvSpPr txBox="1"/>
            <p:nvPr/>
          </p:nvSpPr>
          <p:spPr>
            <a:xfrm>
              <a:off x="276225" y="1276350"/>
              <a:ext cx="1409700" cy="600075"/>
            </a:xfrm>
            <a:prstGeom prst="roundRect">
              <a:avLst/>
            </a:prstGeom>
            <a:solidFill>
              <a:schemeClr val="accent3"/>
            </a:solid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2100" dirty="0">
                  <a:solidFill>
                    <a:srgbClr val="FFFFFF"/>
                  </a:solidFill>
                  <a:effectLst/>
                  <a:ea typeface="Calibri"/>
                  <a:cs typeface="Times New Roman"/>
                </a:rPr>
                <a:t>Highlights</a:t>
              </a:r>
              <a:endParaRPr lang="en-US" sz="1100" dirty="0">
                <a:effectLst/>
                <a:ea typeface="Calibri"/>
                <a:cs typeface="Times New Roman"/>
              </a:endParaRPr>
            </a:p>
          </p:txBody>
        </p:sp>
        <p:sp>
          <p:nvSpPr>
            <p:cNvPr id="19" name="Oval 18"/>
            <p:cNvSpPr/>
            <p:nvPr/>
          </p:nvSpPr>
          <p:spPr>
            <a:xfrm>
              <a:off x="2438400" y="419099"/>
              <a:ext cx="1685925" cy="1000125"/>
            </a:xfrm>
            <a:prstGeom prst="ellipse">
              <a:avLst/>
            </a:prstGeom>
            <a:solidFill>
              <a:schemeClr val="accent3"/>
            </a:solidFill>
            <a:ln>
              <a:solidFill>
                <a:schemeClr val="bg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2100" dirty="0">
                  <a:solidFill>
                    <a:srgbClr val="FFFFFF"/>
                  </a:solidFill>
                  <a:effectLst/>
                  <a:ea typeface="Calibri"/>
                  <a:cs typeface="Times New Roman"/>
                </a:rPr>
                <a:t>Patterns of Action</a:t>
              </a:r>
              <a:endParaRPr lang="en-US" sz="2100" dirty="0">
                <a:effectLst/>
                <a:ea typeface="Calibri"/>
                <a:cs typeface="Times New Roman"/>
              </a:endParaRPr>
            </a:p>
          </p:txBody>
        </p:sp>
        <p:sp>
          <p:nvSpPr>
            <p:cNvPr id="20" name="Plus 19"/>
            <p:cNvSpPr/>
            <p:nvPr/>
          </p:nvSpPr>
          <p:spPr>
            <a:xfrm>
              <a:off x="714375" y="732155"/>
              <a:ext cx="447675" cy="428625"/>
            </a:xfrm>
            <a:prstGeom prst="mathPlus">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1" name="Right Arrow 20"/>
            <p:cNvSpPr/>
            <p:nvPr/>
          </p:nvSpPr>
          <p:spPr>
            <a:xfrm>
              <a:off x="1781175" y="800100"/>
              <a:ext cx="571500" cy="284480"/>
            </a:xfrm>
            <a:prstGeom prst="rightArrow">
              <a:avLst/>
            </a:prstGeom>
            <a:solidFill>
              <a:schemeClr val="accent3">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2" name="Straight Connector 21"/>
            <p:cNvCxnSpPr/>
            <p:nvPr/>
          </p:nvCxnSpPr>
          <p:spPr>
            <a:xfrm>
              <a:off x="3267075" y="1504950"/>
              <a:ext cx="9525" cy="60960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H="1">
              <a:off x="0" y="2114550"/>
              <a:ext cx="3276600" cy="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0" y="971550"/>
              <a:ext cx="0" cy="114300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0" y="971550"/>
              <a:ext cx="27622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15" name="Footer Placeholder 1"/>
          <p:cNvSpPr>
            <a:spLocks noGrp="1"/>
          </p:cNvSpPr>
          <p:nvPr/>
        </p:nvSpPr>
        <p:spPr bwMode="auto">
          <a:xfrm>
            <a:off x="6248370" y="6381780"/>
            <a:ext cx="2895630" cy="476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
        <p:nvSpPr>
          <p:cNvPr id="2" name="Footer Placeholder 1"/>
          <p:cNvSpPr>
            <a:spLocks noGrp="1"/>
          </p:cNvSpPr>
          <p:nvPr>
            <p:ph type="ftr" sz="quarter" idx="11"/>
          </p:nvPr>
        </p:nvSpPr>
        <p:spPr>
          <a:xfrm>
            <a:off x="457200" y="5943601"/>
            <a:ext cx="2810306" cy="304799"/>
          </a:xfrm>
        </p:spPr>
        <p:txBody>
          <a:bodyPr/>
          <a:lstStyle/>
          <a:p>
            <a:pPr algn="l"/>
            <a:r>
              <a:rPr lang="en-US" dirty="0" smtClean="0">
                <a:latin typeface="Palatino Linotype" panose="02040502050505030304" pitchFamily="18" charset="0"/>
              </a:rPr>
              <a:t>Heath</a:t>
            </a:r>
            <a:r>
              <a:rPr lang="en-US" dirty="0">
                <a:latin typeface="Palatino Linotype" panose="02040502050505030304" pitchFamily="18" charset="0"/>
              </a:rPr>
              <a:t>, B.P., &amp; Lakshmanan, A. (</a:t>
            </a:r>
            <a:r>
              <a:rPr lang="en-US" dirty="0" smtClean="0">
                <a:latin typeface="Palatino Linotype" panose="02040502050505030304" pitchFamily="18" charset="0"/>
              </a:rPr>
              <a:t>2012)</a:t>
            </a:r>
            <a:endParaRPr lang="en-US" altLang="en-US" dirty="0">
              <a:latin typeface="Palatino Linotype" panose="02040502050505030304" pitchFamily="18" charset="0"/>
            </a:endParaRPr>
          </a:p>
        </p:txBody>
      </p:sp>
    </p:spTree>
    <p:extLst>
      <p:ext uri="{BB962C8B-B14F-4D97-AF65-F5344CB8AC3E}">
        <p14:creationId xmlns:p14="http://schemas.microsoft.com/office/powerpoint/2010/main" val="1599896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1"/>
          </p:nvPr>
        </p:nvSpPr>
        <p:spPr>
          <a:xfrm>
            <a:off x="6248400" y="6372225"/>
            <a:ext cx="2895600" cy="476250"/>
          </a:xfrm>
        </p:spPr>
        <p:txBody>
          <a:bodyPr anchor="ct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
        <p:nvSpPr>
          <p:cNvPr id="5" name="Title 2"/>
          <p:cNvSpPr txBox="1">
            <a:spLocks noGrp="1"/>
          </p:cNvSpPr>
          <p:nvPr>
            <p:ph type="title"/>
          </p:nvPr>
        </p:nvSpPr>
        <p:spPr>
          <a:xfrm>
            <a:off x="15922" y="-22746"/>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smtClean="0">
                <a:latin typeface="Palatino Linotype" pitchFamily="18" charset="0"/>
              </a:rPr>
              <a:t>Systems (S): CDE Model</a:t>
            </a:r>
            <a:endParaRPr lang="en-US" sz="4000" b="1" dirty="0">
              <a:latin typeface="Palatino Linotype" pitchFamily="18" charset="0"/>
            </a:endParaRPr>
          </a:p>
        </p:txBody>
      </p:sp>
      <p:cxnSp>
        <p:nvCxnSpPr>
          <p:cNvPr id="6" name="Straight Connector 5"/>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7" name="Content Placeholder 6"/>
          <p:cNvSpPr txBox="1">
            <a:spLocks noGrp="1"/>
          </p:cNvSpPr>
          <p:nvPr>
            <p:ph idx="1"/>
          </p:nvPr>
        </p:nvSpPr>
        <p:spPr>
          <a:xfrm>
            <a:off x="457200" y="990600"/>
            <a:ext cx="8686800" cy="3527119"/>
          </a:xfrm>
          <a:prstGeom prst="rect">
            <a:avLst/>
          </a:prstGeom>
          <a:noFill/>
        </p:spPr>
        <p:txBody>
          <a:bodyPr wrap="square" rtlCol="0">
            <a:spAutoFit/>
          </a:bodyPr>
          <a:lstStyle/>
          <a:p>
            <a:pPr marL="0" indent="0">
              <a:buNone/>
            </a:pPr>
            <a:r>
              <a:rPr lang="en-US" sz="1600" b="1" dirty="0" smtClean="0">
                <a:latin typeface="Palatino Linotype" pitchFamily="18" charset="0"/>
              </a:rPr>
              <a:t>The iPlant Collaborative as a Complex Adaptive System (CAS): </a:t>
            </a:r>
          </a:p>
          <a:p>
            <a:pPr marL="0" indent="0">
              <a:buNone/>
            </a:pPr>
            <a:r>
              <a:rPr lang="en-US" sz="1600" dirty="0" smtClean="0">
                <a:latin typeface="Palatino Linotype" pitchFamily="18" charset="0"/>
              </a:rPr>
              <a:t>A </a:t>
            </a:r>
            <a:r>
              <a:rPr lang="en-US" sz="1600" dirty="0">
                <a:latin typeface="Palatino Linotype" pitchFamily="18" charset="0"/>
              </a:rPr>
              <a:t>system that exhibits certain types of behavior that arise from the interactions and patterns </a:t>
            </a:r>
            <a:r>
              <a:rPr lang="en-US" sz="1600" dirty="0" smtClean="0">
                <a:latin typeface="Palatino Linotype" pitchFamily="18" charset="0"/>
              </a:rPr>
              <a:t>within </a:t>
            </a:r>
            <a:r>
              <a:rPr lang="en-US" sz="1600" dirty="0">
                <a:latin typeface="Palatino Linotype" pitchFamily="18" charset="0"/>
              </a:rPr>
              <a:t>the system (Mahon, McConney, &amp; Roy, 2008). </a:t>
            </a:r>
            <a:endParaRPr lang="en-US" sz="1600" dirty="0" smtClean="0">
              <a:latin typeface="Palatino Linotype" pitchFamily="18" charset="0"/>
            </a:endParaRPr>
          </a:p>
          <a:p>
            <a:endParaRPr lang="en-US" sz="1600" dirty="0" smtClean="0">
              <a:latin typeface="Palatino Linotype" pitchFamily="18" charset="0"/>
            </a:endParaRPr>
          </a:p>
          <a:p>
            <a:pPr marL="633413" lvl="2" indent="-290513">
              <a:buFont typeface="Wingdings" pitchFamily="2" charset="2"/>
              <a:buChar char="§"/>
            </a:pPr>
            <a:r>
              <a:rPr lang="en-US" sz="1800" b="1" dirty="0" smtClean="0">
                <a:latin typeface="Palatino Linotype" pitchFamily="18" charset="0"/>
              </a:rPr>
              <a:t>Application </a:t>
            </a:r>
            <a:r>
              <a:rPr lang="en-US" sz="1800" b="1" dirty="0">
                <a:latin typeface="Palatino Linotype" pitchFamily="18" charset="0"/>
              </a:rPr>
              <a:t>of the </a:t>
            </a:r>
            <a:r>
              <a:rPr lang="en-US" sz="1800" b="1" dirty="0" smtClean="0">
                <a:latin typeface="Palatino Linotype" pitchFamily="18" charset="0"/>
              </a:rPr>
              <a:t>CDE* Model: </a:t>
            </a:r>
            <a:endParaRPr lang="en-US" sz="1800" dirty="0" smtClean="0">
              <a:latin typeface="Palatino Linotype" pitchFamily="18" charset="0"/>
            </a:endParaRPr>
          </a:p>
          <a:p>
            <a:pPr marL="0" indent="0">
              <a:buNone/>
            </a:pPr>
            <a:r>
              <a:rPr lang="en-US" sz="1600" b="1" dirty="0" smtClean="0">
                <a:latin typeface="Palatino Linotype" pitchFamily="18" charset="0"/>
              </a:rPr>
              <a:t>	1.</a:t>
            </a:r>
            <a:r>
              <a:rPr lang="en-US" sz="1600" dirty="0" smtClean="0">
                <a:latin typeface="Palatino Linotype" pitchFamily="18" charset="0"/>
              </a:rPr>
              <a:t> Disaggregate project into units</a:t>
            </a:r>
          </a:p>
          <a:p>
            <a:pPr marL="0" indent="0" defTabSz="747713">
              <a:buNone/>
              <a:tabLst>
                <a:tab pos="1319213" algn="l"/>
              </a:tabLst>
            </a:pPr>
            <a:r>
              <a:rPr lang="en-US" sz="1600" dirty="0">
                <a:latin typeface="Palatino Linotype" pitchFamily="18" charset="0"/>
              </a:rPr>
              <a:t> </a:t>
            </a:r>
            <a:r>
              <a:rPr lang="en-US" sz="1600" dirty="0" smtClean="0">
                <a:latin typeface="Palatino Linotype" pitchFamily="18" charset="0"/>
              </a:rPr>
              <a:t>    	</a:t>
            </a:r>
            <a:r>
              <a:rPr lang="en-US" sz="1600" b="1" dirty="0" smtClean="0">
                <a:latin typeface="Palatino Linotype" pitchFamily="18" charset="0"/>
              </a:rPr>
              <a:t>CONTAINERS (C)</a:t>
            </a:r>
            <a:r>
              <a:rPr lang="en-US" sz="1600" dirty="0" smtClean="0">
                <a:latin typeface="Palatino Linotype" pitchFamily="18" charset="0"/>
              </a:rPr>
              <a:t> are the units analyzed as a set, clustered on based 	function</a:t>
            </a:r>
          </a:p>
          <a:p>
            <a:pPr marL="0" indent="0" defTabSz="747713">
              <a:buNone/>
              <a:tabLst>
                <a:tab pos="1319213" algn="l"/>
              </a:tabLst>
            </a:pPr>
            <a:r>
              <a:rPr lang="en-US" sz="1600" b="1" dirty="0" smtClean="0">
                <a:latin typeface="Palatino Linotype" pitchFamily="18" charset="0"/>
              </a:rPr>
              <a:t>                  2.</a:t>
            </a:r>
            <a:r>
              <a:rPr lang="en-US" sz="1600" dirty="0" smtClean="0">
                <a:latin typeface="Palatino Linotype" pitchFamily="18" charset="0"/>
              </a:rPr>
              <a:t> Identify links to form iPlant System</a:t>
            </a:r>
          </a:p>
          <a:p>
            <a:pPr marL="0" indent="0" defTabSz="747713">
              <a:buNone/>
              <a:tabLst>
                <a:tab pos="1319213" algn="l"/>
              </a:tabLst>
            </a:pPr>
            <a:r>
              <a:rPr lang="en-US" sz="1600" dirty="0">
                <a:latin typeface="Palatino Linotype" pitchFamily="18" charset="0"/>
              </a:rPr>
              <a:t> </a:t>
            </a:r>
            <a:r>
              <a:rPr lang="en-US" sz="1600" dirty="0" smtClean="0">
                <a:latin typeface="Palatino Linotype" pitchFamily="18" charset="0"/>
              </a:rPr>
              <a:t>    	</a:t>
            </a:r>
            <a:r>
              <a:rPr lang="en-US" sz="1600" b="1" dirty="0" smtClean="0">
                <a:latin typeface="Palatino Linotype" pitchFamily="18" charset="0"/>
              </a:rPr>
              <a:t>DIFFERENCES (D) </a:t>
            </a:r>
            <a:r>
              <a:rPr lang="en-US" sz="1600" dirty="0" smtClean="0">
                <a:latin typeface="Palatino Linotype" pitchFamily="18" charset="0"/>
              </a:rPr>
              <a:t>are what drives the actions of that group</a:t>
            </a:r>
          </a:p>
          <a:p>
            <a:pPr marL="0" indent="0">
              <a:buNone/>
            </a:pPr>
            <a:r>
              <a:rPr lang="en-US" sz="1600" b="1" dirty="0" smtClean="0">
                <a:latin typeface="Palatino Linotype" pitchFamily="18" charset="0"/>
              </a:rPr>
              <a:t>	3.</a:t>
            </a:r>
            <a:r>
              <a:rPr lang="en-US" sz="1600" dirty="0" smtClean="0">
                <a:latin typeface="Palatino Linotype" pitchFamily="18" charset="0"/>
              </a:rPr>
              <a:t> Identify interactions between containers</a:t>
            </a:r>
          </a:p>
          <a:p>
            <a:pPr marL="0" indent="0" defTabSz="571500">
              <a:buNone/>
              <a:tabLst>
                <a:tab pos="1319213" algn="l"/>
              </a:tabLst>
            </a:pPr>
            <a:r>
              <a:rPr lang="en-US" sz="1600" dirty="0">
                <a:latin typeface="Palatino Linotype" pitchFamily="18" charset="0"/>
              </a:rPr>
              <a:t> </a:t>
            </a:r>
            <a:r>
              <a:rPr lang="en-US" sz="1600" dirty="0" smtClean="0">
                <a:latin typeface="Palatino Linotype" pitchFamily="18" charset="0"/>
              </a:rPr>
              <a:t>    	</a:t>
            </a:r>
            <a:r>
              <a:rPr lang="en-US" sz="1600" b="1" dirty="0" smtClean="0">
                <a:latin typeface="Palatino Linotype" pitchFamily="18" charset="0"/>
              </a:rPr>
              <a:t>EXCHANGES (E) </a:t>
            </a:r>
            <a:r>
              <a:rPr lang="en-US" sz="1600" dirty="0" smtClean="0">
                <a:latin typeface="Palatino Linotype" pitchFamily="18" charset="0"/>
              </a:rPr>
              <a:t>are these interactions</a:t>
            </a:r>
          </a:p>
        </p:txBody>
      </p:sp>
      <p:sp>
        <p:nvSpPr>
          <p:cNvPr id="14" name="Footer Placeholder 5"/>
          <p:cNvSpPr txBox="1">
            <a:spLocks/>
          </p:cNvSpPr>
          <p:nvPr/>
        </p:nvSpPr>
        <p:spPr>
          <a:xfrm>
            <a:off x="38100" y="6477000"/>
            <a:ext cx="1600200" cy="311060"/>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altLang="en-US" dirty="0" smtClean="0">
                <a:latin typeface="Palatino Linotype" panose="02040502050505030304" pitchFamily="18" charset="0"/>
              </a:rPr>
              <a:t>*Eoyang, G.H. (2007)</a:t>
            </a:r>
            <a:endParaRPr lang="en-US" altLang="en-US" dirty="0">
              <a:latin typeface="Palatino Linotype" panose="02040502050505030304" pitchFamily="18" charset="0"/>
            </a:endParaRPr>
          </a:p>
        </p:txBody>
      </p:sp>
      <p:sp>
        <p:nvSpPr>
          <p:cNvPr id="12" name="Oval 11"/>
          <p:cNvSpPr/>
          <p:nvPr/>
        </p:nvSpPr>
        <p:spPr>
          <a:xfrm>
            <a:off x="1905000" y="4495800"/>
            <a:ext cx="1752600" cy="1371600"/>
          </a:xfrm>
          <a:prstGeom prst="ellipse">
            <a:avLst/>
          </a:prstGeom>
          <a:solidFill>
            <a:srgbClr val="9BBB59"/>
          </a:solidFill>
          <a:ln w="25400" cap="flat" cmpd="sng" algn="ctr">
            <a:solidFill>
              <a:srgbClr val="708B39"/>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Arial"/>
                <a:ea typeface="+mn-ea"/>
                <a:cs typeface="+mn-cs"/>
              </a:rPr>
              <a:t>Container 1</a:t>
            </a: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15" name="Circular Arrow 14"/>
          <p:cNvSpPr/>
          <p:nvPr/>
        </p:nvSpPr>
        <p:spPr>
          <a:xfrm>
            <a:off x="1905000" y="4465339"/>
            <a:ext cx="1752600" cy="1365402"/>
          </a:xfrm>
          <a:prstGeom prst="circularArrow">
            <a:avLst>
              <a:gd name="adj1" fmla="val 10980"/>
              <a:gd name="adj2" fmla="val 1142322"/>
              <a:gd name="adj3" fmla="val 4500000"/>
              <a:gd name="adj4" fmla="val 10800000"/>
              <a:gd name="adj5" fmla="val 12500"/>
            </a:avLst>
          </a:prstGeom>
          <a:solidFill>
            <a:srgbClr val="D7E4BD"/>
          </a:solidFill>
          <a:ln w="25400" cap="flat" cmpd="sng" algn="ctr">
            <a:solidFill>
              <a:srgbClr val="708B39"/>
            </a:solidFill>
            <a:prstDash val="solid"/>
          </a:ln>
          <a:effectLst/>
        </p:spPr>
      </p:sp>
      <p:sp>
        <p:nvSpPr>
          <p:cNvPr id="16" name="Right Arrow 15"/>
          <p:cNvSpPr/>
          <p:nvPr/>
        </p:nvSpPr>
        <p:spPr>
          <a:xfrm>
            <a:off x="4114800" y="5029200"/>
            <a:ext cx="978408" cy="484632"/>
          </a:xfrm>
          <a:prstGeom prst="rightArrow">
            <a:avLst/>
          </a:prstGeom>
          <a:solidFill>
            <a:srgbClr val="D7E4BD"/>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5486400" y="4459141"/>
            <a:ext cx="1752600" cy="1371600"/>
          </a:xfrm>
          <a:prstGeom prst="ellipse">
            <a:avLst/>
          </a:prstGeom>
          <a:solidFill>
            <a:srgbClr val="9BBB59"/>
          </a:solidFill>
          <a:ln w="25400" cap="flat" cmpd="sng" algn="ctr">
            <a:solidFill>
              <a:srgbClr val="708B39"/>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Arial"/>
                <a:ea typeface="+mn-ea"/>
                <a:cs typeface="+mn-cs"/>
              </a:rPr>
              <a:t>Container 2</a:t>
            </a: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18" name="Circular Arrow 17"/>
          <p:cNvSpPr/>
          <p:nvPr/>
        </p:nvSpPr>
        <p:spPr>
          <a:xfrm>
            <a:off x="5486400" y="4450829"/>
            <a:ext cx="1752600" cy="1365402"/>
          </a:xfrm>
          <a:prstGeom prst="circularArrow">
            <a:avLst>
              <a:gd name="adj1" fmla="val 10980"/>
              <a:gd name="adj2" fmla="val 1142322"/>
              <a:gd name="adj3" fmla="val 4500000"/>
              <a:gd name="adj4" fmla="val 10800000"/>
              <a:gd name="adj5" fmla="val 12500"/>
            </a:avLst>
          </a:prstGeom>
          <a:solidFill>
            <a:srgbClr val="D7E4BD"/>
          </a:solidFill>
          <a:ln w="25400" cap="flat" cmpd="sng" algn="ctr">
            <a:solidFill>
              <a:srgbClr val="708B39"/>
            </a:solidFill>
            <a:prstDash val="solid"/>
          </a:ln>
          <a:effectLst/>
        </p:spPr>
      </p:sp>
    </p:spTree>
    <p:extLst>
      <p:ext uri="{BB962C8B-B14F-4D97-AF65-F5344CB8AC3E}">
        <p14:creationId xmlns:p14="http://schemas.microsoft.com/office/powerpoint/2010/main" val="132267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1"/>
          </p:nvPr>
        </p:nvSpPr>
        <p:spPr>
          <a:xfrm>
            <a:off x="6248400" y="6372225"/>
            <a:ext cx="2895600" cy="476250"/>
          </a:xfrm>
        </p:spPr>
        <p:txBody>
          <a:bodyPr anchor="ct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
        <p:nvSpPr>
          <p:cNvPr id="5" name="Title 2"/>
          <p:cNvSpPr txBox="1">
            <a:spLocks/>
          </p:cNvSpPr>
          <p:nvPr/>
        </p:nvSpPr>
        <p:spPr>
          <a:xfrm>
            <a:off x="15922" y="-2274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sz="4000" b="1" dirty="0" smtClean="0">
                <a:latin typeface="Palatino Linotype" pitchFamily="18" charset="0"/>
              </a:rPr>
              <a:t>Systems (S)</a:t>
            </a:r>
            <a:endParaRPr lang="en-US" sz="4000" b="1" dirty="0">
              <a:latin typeface="Palatino Linotype" pitchFamily="18" charset="0"/>
            </a:endParaRPr>
          </a:p>
        </p:txBody>
      </p:sp>
      <p:cxnSp>
        <p:nvCxnSpPr>
          <p:cNvPr id="6" name="Straight Connector 5"/>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pic>
        <p:nvPicPr>
          <p:cNvPr id="7" name="Picture 7" descr="iPlant Systems Graphic_0309_v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525544" y="1543620"/>
            <a:ext cx="3886120" cy="493338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6" descr="iPlant Systems Graphic_0809_v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4630003" y="1543620"/>
            <a:ext cx="3962400" cy="495385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 name="Text Box 5"/>
          <p:cNvSpPr txBox="1">
            <a:spLocks noChangeArrowheads="1"/>
          </p:cNvSpPr>
          <p:nvPr/>
        </p:nvSpPr>
        <p:spPr bwMode="auto">
          <a:xfrm>
            <a:off x="1066800" y="1182992"/>
            <a:ext cx="2971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dirty="0">
                <a:latin typeface="Palatino Linotype" panose="02040502050505030304" pitchFamily="18" charset="0"/>
              </a:rPr>
              <a:t>January 2009</a:t>
            </a:r>
          </a:p>
        </p:txBody>
      </p:sp>
      <p:sp>
        <p:nvSpPr>
          <p:cNvPr id="10" name="Text Box 4"/>
          <p:cNvSpPr txBox="1">
            <a:spLocks noChangeArrowheads="1"/>
          </p:cNvSpPr>
          <p:nvPr/>
        </p:nvSpPr>
        <p:spPr bwMode="auto">
          <a:xfrm>
            <a:off x="5126301" y="1182992"/>
            <a:ext cx="2971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dirty="0">
                <a:latin typeface="Palatino Linotype" panose="02040502050505030304" pitchFamily="18" charset="0"/>
              </a:rPr>
              <a:t>April 2009</a:t>
            </a:r>
          </a:p>
        </p:txBody>
      </p:sp>
    </p:spTree>
    <p:extLst>
      <p:ext uri="{BB962C8B-B14F-4D97-AF65-F5344CB8AC3E}">
        <p14:creationId xmlns:p14="http://schemas.microsoft.com/office/powerpoint/2010/main" val="1853473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8820" y="1506762"/>
            <a:ext cx="8626359" cy="4962525"/>
          </a:xfrm>
        </p:spPr>
      </p:pic>
      <p:sp>
        <p:nvSpPr>
          <p:cNvPr id="4" name="Footer Placeholder 1"/>
          <p:cNvSpPr>
            <a:spLocks noGrp="1"/>
          </p:cNvSpPr>
          <p:nvPr>
            <p:ph type="ftr" sz="quarter" idx="11"/>
          </p:nvPr>
        </p:nvSpPr>
        <p:spPr>
          <a:xfrm>
            <a:off x="6248400" y="6372225"/>
            <a:ext cx="2895600" cy="476250"/>
          </a:xfrm>
        </p:spPr>
        <p:txBody>
          <a:bodyPr anchor="ct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
        <p:nvSpPr>
          <p:cNvPr id="5" name="Title 2"/>
          <p:cNvSpPr txBox="1">
            <a:spLocks/>
          </p:cNvSpPr>
          <p:nvPr/>
        </p:nvSpPr>
        <p:spPr>
          <a:xfrm>
            <a:off x="15922" y="-2274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sz="4000" b="1" dirty="0" smtClean="0">
                <a:latin typeface="Palatino Linotype" pitchFamily="18" charset="0"/>
              </a:rPr>
              <a:t>Systems (S)</a:t>
            </a:r>
            <a:endParaRPr lang="en-US" sz="4000" b="1" dirty="0">
              <a:latin typeface="Palatino Linotype" pitchFamily="18" charset="0"/>
            </a:endParaRPr>
          </a:p>
        </p:txBody>
      </p:sp>
      <p:cxnSp>
        <p:nvCxnSpPr>
          <p:cNvPr id="6" name="Straight Connector 5"/>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sp>
        <p:nvSpPr>
          <p:cNvPr id="8" name="Text Box 5"/>
          <p:cNvSpPr txBox="1">
            <a:spLocks noChangeArrowheads="1"/>
          </p:cNvSpPr>
          <p:nvPr/>
        </p:nvSpPr>
        <p:spPr bwMode="auto">
          <a:xfrm>
            <a:off x="3086100" y="1106652"/>
            <a:ext cx="2971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dirty="0" smtClean="0">
                <a:latin typeface="Palatino Linotype" panose="02040502050505030304" pitchFamily="18" charset="0"/>
              </a:rPr>
              <a:t>January 2013</a:t>
            </a:r>
            <a:endParaRPr lang="en-US" altLang="en-US" sz="2000" dirty="0">
              <a:latin typeface="Palatino Linotype" panose="02040502050505030304" pitchFamily="18" charset="0"/>
            </a:endParaRPr>
          </a:p>
        </p:txBody>
      </p:sp>
    </p:spTree>
    <p:extLst>
      <p:ext uri="{BB962C8B-B14F-4D97-AF65-F5344CB8AC3E}">
        <p14:creationId xmlns:p14="http://schemas.microsoft.com/office/powerpoint/2010/main" val="356798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1"/>
          </p:nvPr>
        </p:nvSpPr>
        <p:spPr>
          <a:xfrm>
            <a:off x="6248400" y="6372225"/>
            <a:ext cx="2895600" cy="476250"/>
          </a:xfrm>
        </p:spPr>
        <p:txBody>
          <a:bodyPr anchor="ctr"/>
          <a:lstStyle/>
          <a:p>
            <a:pPr algn="r"/>
            <a:r>
              <a:rPr lang="en-US" altLang="en-US" sz="1200" dirty="0" smtClean="0">
                <a:solidFill>
                  <a:schemeClr val="tx1">
                    <a:lumMod val="50000"/>
                    <a:lumOff val="50000"/>
                  </a:schemeClr>
                </a:solidFill>
                <a:latin typeface="Calibri" panose="020F0502020204030204" pitchFamily="34" charset="0"/>
              </a:rPr>
              <a:t>EMEC, LLC (2014)</a:t>
            </a:r>
            <a:endParaRPr lang="en-US" altLang="en-US" sz="1200" dirty="0">
              <a:solidFill>
                <a:schemeClr val="tx1">
                  <a:lumMod val="50000"/>
                  <a:lumOff val="50000"/>
                </a:schemeClr>
              </a:solidFill>
              <a:latin typeface="Calibri" panose="020F0502020204030204" pitchFamily="34" charset="0"/>
            </a:endParaRPr>
          </a:p>
        </p:txBody>
      </p:sp>
      <p:sp>
        <p:nvSpPr>
          <p:cNvPr id="6" name="Title 2"/>
          <p:cNvSpPr txBox="1">
            <a:spLocks/>
          </p:cNvSpPr>
          <p:nvPr/>
        </p:nvSpPr>
        <p:spPr>
          <a:xfrm>
            <a:off x="15922" y="-2274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sz="4000" b="1" dirty="0" smtClean="0">
                <a:latin typeface="Palatino Linotype" pitchFamily="18" charset="0"/>
              </a:rPr>
              <a:t>Systems (S)</a:t>
            </a:r>
            <a:endParaRPr lang="en-US" sz="4000" b="1" dirty="0">
              <a:latin typeface="Palatino Linotype" pitchFamily="18" charset="0"/>
            </a:endParaRPr>
          </a:p>
        </p:txBody>
      </p:sp>
      <p:cxnSp>
        <p:nvCxnSpPr>
          <p:cNvPr id="7" name="Straight Connector 6"/>
          <p:cNvCxnSpPr/>
          <p:nvPr/>
        </p:nvCxnSpPr>
        <p:spPr>
          <a:xfrm>
            <a:off x="0" y="838200"/>
            <a:ext cx="7010400" cy="0"/>
          </a:xfrm>
          <a:prstGeom prst="line">
            <a:avLst/>
          </a:prstGeom>
          <a:ln w="19050" cmpd="sng">
            <a:solidFill>
              <a:srgbClr val="2EA428"/>
            </a:solidFill>
            <a:prstDash val="solid"/>
            <a:tailEnd type="diamond"/>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437" y="1298517"/>
            <a:ext cx="8047126" cy="5180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5"/>
          <p:cNvSpPr txBox="1">
            <a:spLocks noChangeArrowheads="1"/>
          </p:cNvSpPr>
          <p:nvPr/>
        </p:nvSpPr>
        <p:spPr bwMode="auto">
          <a:xfrm>
            <a:off x="3086100" y="937280"/>
            <a:ext cx="2971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dirty="0" smtClean="0">
                <a:latin typeface="Palatino Linotype" panose="02040502050505030304" pitchFamily="18" charset="0"/>
              </a:rPr>
              <a:t>June 2014</a:t>
            </a:r>
            <a:endParaRPr lang="en-US" altLang="en-US" sz="2000" dirty="0">
              <a:latin typeface="Palatino Linotype" panose="02040502050505030304" pitchFamily="18" charset="0"/>
            </a:endParaRPr>
          </a:p>
        </p:txBody>
      </p:sp>
    </p:spTree>
    <p:extLst>
      <p:ext uri="{BB962C8B-B14F-4D97-AF65-F5344CB8AC3E}">
        <p14:creationId xmlns:p14="http://schemas.microsoft.com/office/powerpoint/2010/main" val="3873727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reenSlide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4281</TotalTime>
  <Words>3773</Words>
  <Application>Microsoft Office PowerPoint</Application>
  <PresentationFormat>On-screen Show (4:3)</PresentationFormat>
  <Paragraphs>462</Paragraphs>
  <Slides>30</Slides>
  <Notes>29</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5_Office Theme</vt:lpstr>
      <vt:lpstr>GreenSlideTheme</vt:lpstr>
      <vt:lpstr>Using Case Study Methodology Embedded in a Systems-based Framework </vt:lpstr>
      <vt:lpstr>The iPlant Collaborative</vt:lpstr>
      <vt:lpstr>A new type of organization…</vt:lpstr>
      <vt:lpstr>PowerPoint Presentation</vt:lpstr>
      <vt:lpstr>The SHP Framework</vt:lpstr>
      <vt:lpstr>Systems (S): CDE Model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SHP Framework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Acknowledgements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dc:title>
  <dc:creator>Barbara P. Heath</dc:creator>
  <cp:lastModifiedBy>User</cp:lastModifiedBy>
  <cp:revision>237</cp:revision>
  <dcterms:created xsi:type="dcterms:W3CDTF">2013-09-16T17:56:57Z</dcterms:created>
  <dcterms:modified xsi:type="dcterms:W3CDTF">2014-10-14T20:14:47Z</dcterms:modified>
</cp:coreProperties>
</file>