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handoutMasterIdLst>
    <p:handoutMasterId r:id="rId24"/>
  </p:handoutMasterIdLst>
  <p:sldIdLst>
    <p:sldId id="327" r:id="rId2"/>
    <p:sldId id="328" r:id="rId3"/>
    <p:sldId id="329" r:id="rId4"/>
    <p:sldId id="330" r:id="rId5"/>
    <p:sldId id="331" r:id="rId6"/>
    <p:sldId id="332" r:id="rId7"/>
    <p:sldId id="333" r:id="rId8"/>
    <p:sldId id="334" r:id="rId9"/>
    <p:sldId id="335" r:id="rId10"/>
    <p:sldId id="336" r:id="rId11"/>
    <p:sldId id="337" r:id="rId12"/>
    <p:sldId id="338" r:id="rId13"/>
    <p:sldId id="339" r:id="rId14"/>
    <p:sldId id="340" r:id="rId15"/>
    <p:sldId id="341" r:id="rId16"/>
    <p:sldId id="342" r:id="rId17"/>
    <p:sldId id="343" r:id="rId18"/>
    <p:sldId id="344" r:id="rId19"/>
    <p:sldId id="345" r:id="rId20"/>
    <p:sldId id="346" r:id="rId21"/>
    <p:sldId id="347" r:id="rId22"/>
  </p:sldIdLst>
  <p:sldSz cx="9144000" cy="6858000" type="screen4x3"/>
  <p:notesSz cx="7102475" cy="9369425"/>
  <p:defaultTextStyle>
    <a:defPPr>
      <a:defRPr lang="en-US"/>
    </a:defPPr>
    <a:lvl1pPr algn="l"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F581F"/>
    <a:srgbClr val="46651E"/>
    <a:srgbClr val="859B4E"/>
    <a:srgbClr val="CC66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2503" autoAdjust="0"/>
  </p:normalViewPr>
  <p:slideViewPr>
    <p:cSldViewPr>
      <p:cViewPr>
        <p:scale>
          <a:sx n="25" d="100"/>
          <a:sy n="25" d="100"/>
        </p:scale>
        <p:origin x="-1517" y="-58"/>
      </p:cViewPr>
      <p:guideLst>
        <p:guide orient="horz" pos="816"/>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8471"/>
          </a:xfrm>
          <a:prstGeom prst="rect">
            <a:avLst/>
          </a:prstGeom>
        </p:spPr>
        <p:txBody>
          <a:bodyPr vert="horz" lIns="94119" tIns="47060" rIns="94119" bIns="47060"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68471"/>
          </a:xfrm>
          <a:prstGeom prst="rect">
            <a:avLst/>
          </a:prstGeom>
        </p:spPr>
        <p:txBody>
          <a:bodyPr vert="horz" lIns="94119" tIns="47060" rIns="94119" bIns="47060" rtlCol="0"/>
          <a:lstStyle>
            <a:lvl1pPr algn="r">
              <a:defRPr sz="1200"/>
            </a:lvl1pPr>
          </a:lstStyle>
          <a:p>
            <a:fld id="{7BE92BC8-AFCD-4849-BBD0-6890899CA24A}" type="datetimeFigureOut">
              <a:rPr lang="en-US" smtClean="0"/>
              <a:pPr/>
              <a:t>10/24/2014</a:t>
            </a:fld>
            <a:endParaRPr lang="en-US"/>
          </a:p>
        </p:txBody>
      </p:sp>
      <p:sp>
        <p:nvSpPr>
          <p:cNvPr id="4" name="Footer Placeholder 3"/>
          <p:cNvSpPr>
            <a:spLocks noGrp="1"/>
          </p:cNvSpPr>
          <p:nvPr>
            <p:ph type="ftr" sz="quarter" idx="2"/>
          </p:nvPr>
        </p:nvSpPr>
        <p:spPr>
          <a:xfrm>
            <a:off x="0" y="8899328"/>
            <a:ext cx="3077739" cy="468471"/>
          </a:xfrm>
          <a:prstGeom prst="rect">
            <a:avLst/>
          </a:prstGeom>
        </p:spPr>
        <p:txBody>
          <a:bodyPr vert="horz" lIns="94119" tIns="47060" rIns="94119" bIns="47060"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899328"/>
            <a:ext cx="3077739" cy="468471"/>
          </a:xfrm>
          <a:prstGeom prst="rect">
            <a:avLst/>
          </a:prstGeom>
        </p:spPr>
        <p:txBody>
          <a:bodyPr vert="horz" lIns="94119" tIns="47060" rIns="94119" bIns="47060" rtlCol="0" anchor="b"/>
          <a:lstStyle>
            <a:lvl1pPr algn="r">
              <a:defRPr sz="1200"/>
            </a:lvl1pPr>
          </a:lstStyle>
          <a:p>
            <a:fld id="{D3ABBFD8-9588-4217-AED0-C8AA28F9489A}" type="slidenum">
              <a:rPr lang="en-US" smtClean="0"/>
              <a:pPr/>
              <a:t>‹#›</a:t>
            </a:fld>
            <a:endParaRPr lang="en-US"/>
          </a:p>
        </p:txBody>
      </p:sp>
    </p:spTree>
    <p:extLst>
      <p:ext uri="{BB962C8B-B14F-4D97-AF65-F5344CB8AC3E}">
        <p14:creationId xmlns="" xmlns:p14="http://schemas.microsoft.com/office/powerpoint/2010/main" val="15840398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8471"/>
          </a:xfrm>
          <a:prstGeom prst="rect">
            <a:avLst/>
          </a:prstGeom>
        </p:spPr>
        <p:txBody>
          <a:bodyPr vert="horz" lIns="94119" tIns="47060" rIns="94119" bIns="47060" rtlCol="0"/>
          <a:lstStyle>
            <a:lvl1pPr algn="l">
              <a:defRPr sz="1200"/>
            </a:lvl1pPr>
          </a:lstStyle>
          <a:p>
            <a:endParaRPr lang="en-US"/>
          </a:p>
        </p:txBody>
      </p:sp>
      <p:sp>
        <p:nvSpPr>
          <p:cNvPr id="3" name="Date Placeholder 2"/>
          <p:cNvSpPr>
            <a:spLocks noGrp="1"/>
          </p:cNvSpPr>
          <p:nvPr>
            <p:ph type="dt" idx="1"/>
          </p:nvPr>
        </p:nvSpPr>
        <p:spPr>
          <a:xfrm>
            <a:off x="4023092" y="0"/>
            <a:ext cx="3077739" cy="468471"/>
          </a:xfrm>
          <a:prstGeom prst="rect">
            <a:avLst/>
          </a:prstGeom>
        </p:spPr>
        <p:txBody>
          <a:bodyPr vert="horz" lIns="94119" tIns="47060" rIns="94119" bIns="47060" rtlCol="0"/>
          <a:lstStyle>
            <a:lvl1pPr algn="r">
              <a:defRPr sz="1200"/>
            </a:lvl1pPr>
          </a:lstStyle>
          <a:p>
            <a:fld id="{52089651-C013-4E17-8070-051299E244FB}" type="datetimeFigureOut">
              <a:rPr lang="en-US" smtClean="0"/>
              <a:pPr/>
              <a:t>10/24/2014</a:t>
            </a:fld>
            <a:endParaRPr lang="en-US"/>
          </a:p>
        </p:txBody>
      </p:sp>
      <p:sp>
        <p:nvSpPr>
          <p:cNvPr id="4" name="Slide Image Placeholder 3"/>
          <p:cNvSpPr>
            <a:spLocks noGrp="1" noRot="1" noChangeAspect="1"/>
          </p:cNvSpPr>
          <p:nvPr>
            <p:ph type="sldImg" idx="2"/>
          </p:nvPr>
        </p:nvSpPr>
        <p:spPr>
          <a:xfrm>
            <a:off x="1209675" y="703263"/>
            <a:ext cx="4683125" cy="3513137"/>
          </a:xfrm>
          <a:prstGeom prst="rect">
            <a:avLst/>
          </a:prstGeom>
          <a:noFill/>
          <a:ln w="12700">
            <a:solidFill>
              <a:prstClr val="black"/>
            </a:solidFill>
          </a:ln>
        </p:spPr>
        <p:txBody>
          <a:bodyPr vert="horz" lIns="94119" tIns="47060" rIns="94119" bIns="47060" rtlCol="0" anchor="ctr"/>
          <a:lstStyle/>
          <a:p>
            <a:endParaRPr lang="en-US"/>
          </a:p>
        </p:txBody>
      </p:sp>
      <p:sp>
        <p:nvSpPr>
          <p:cNvPr id="5" name="Notes Placeholder 4"/>
          <p:cNvSpPr>
            <a:spLocks noGrp="1"/>
          </p:cNvSpPr>
          <p:nvPr>
            <p:ph type="body" sz="quarter" idx="3"/>
          </p:nvPr>
        </p:nvSpPr>
        <p:spPr>
          <a:xfrm>
            <a:off x="710248" y="4450477"/>
            <a:ext cx="5681980" cy="4216241"/>
          </a:xfrm>
          <a:prstGeom prst="rect">
            <a:avLst/>
          </a:prstGeom>
        </p:spPr>
        <p:txBody>
          <a:bodyPr vert="horz" lIns="94119" tIns="47060" rIns="94119" bIns="4706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9328"/>
            <a:ext cx="3077739" cy="468471"/>
          </a:xfrm>
          <a:prstGeom prst="rect">
            <a:avLst/>
          </a:prstGeom>
        </p:spPr>
        <p:txBody>
          <a:bodyPr vert="horz" lIns="94119" tIns="47060" rIns="94119" bIns="47060"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899328"/>
            <a:ext cx="3077739" cy="468471"/>
          </a:xfrm>
          <a:prstGeom prst="rect">
            <a:avLst/>
          </a:prstGeom>
        </p:spPr>
        <p:txBody>
          <a:bodyPr vert="horz" lIns="94119" tIns="47060" rIns="94119" bIns="47060" rtlCol="0" anchor="b"/>
          <a:lstStyle>
            <a:lvl1pPr algn="r">
              <a:defRPr sz="1200"/>
            </a:lvl1pPr>
          </a:lstStyle>
          <a:p>
            <a:fld id="{D8FFEC06-1DD6-4C21-B908-8239E83E9753}" type="slidenum">
              <a:rPr lang="en-US" smtClean="0"/>
              <a:pPr/>
              <a:t>‹#›</a:t>
            </a:fld>
            <a:endParaRPr lang="en-US"/>
          </a:p>
        </p:txBody>
      </p:sp>
    </p:spTree>
    <p:extLst>
      <p:ext uri="{BB962C8B-B14F-4D97-AF65-F5344CB8AC3E}">
        <p14:creationId xmlns="" xmlns:p14="http://schemas.microsoft.com/office/powerpoint/2010/main" val="14380147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Welcome</a:t>
            </a:r>
            <a:r>
              <a:rPr lang="en-US" dirty="0" smtClean="0"/>
              <a:t>!</a:t>
            </a:r>
            <a:endParaRPr lang="en-US" dirty="0"/>
          </a:p>
        </p:txBody>
      </p:sp>
      <p:sp>
        <p:nvSpPr>
          <p:cNvPr id="4" name="Slide Number Placeholder 3"/>
          <p:cNvSpPr>
            <a:spLocks noGrp="1"/>
          </p:cNvSpPr>
          <p:nvPr>
            <p:ph type="sldNum" sz="quarter" idx="10"/>
          </p:nvPr>
        </p:nvSpPr>
        <p:spPr/>
        <p:txBody>
          <a:bodyPr/>
          <a:lstStyle/>
          <a:p>
            <a:fld id="{D8FFEC06-1DD6-4C21-B908-8239E83E9753}" type="slidenum">
              <a:rPr lang="en-US" smtClean="0"/>
              <a:pPr/>
              <a:t>1</a:t>
            </a:fld>
            <a:endParaRPr lang="en-US" dirty="0"/>
          </a:p>
        </p:txBody>
      </p:sp>
      <p:sp>
        <p:nvSpPr>
          <p:cNvPr id="5" name="Header Placeholder 4"/>
          <p:cNvSpPr>
            <a:spLocks noGrp="1"/>
          </p:cNvSpPr>
          <p:nvPr>
            <p:ph type="hdr" sz="quarter" idx="11"/>
          </p:nvPr>
        </p:nvSpPr>
        <p:spPr/>
        <p:txBody>
          <a:bodyPr/>
          <a:lstStyle/>
          <a:p>
            <a:r>
              <a:rPr lang="en-US" smtClean="0"/>
              <a:t>AEA 2014: A Long and Winding Raod</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TextEdit="1"/>
          </p:cNvSpPr>
          <p:nvPr>
            <p:ph type="sldImg"/>
          </p:nvPr>
        </p:nvSpPr>
        <p:spPr bwMode="auto">
          <a:noFill/>
          <a:ln>
            <a:solidFill>
              <a:srgbClr val="000000"/>
            </a:solidFill>
            <a:miter lim="800000"/>
            <a:headEnd/>
            <a:tailEnd/>
          </a:ln>
        </p:spPr>
      </p:sp>
      <p:sp>
        <p:nvSpPr>
          <p:cNvPr id="28674" name="Rectangle 3"/>
          <p:cNvSpPr>
            <a:spLocks noGrp="1"/>
          </p:cNvSpPr>
          <p:nvPr>
            <p:ph type="body" idx="1"/>
          </p:nvPr>
        </p:nvSpPr>
        <p:spPr bwMode="auto">
          <a:noFill/>
        </p:spPr>
        <p:txBody>
          <a:bodyPr wrap="square" numCol="1" anchor="t" anchorCtr="0" compatLnSpc="1">
            <a:prstTxWarp prst="textNoShape">
              <a:avLst/>
            </a:prstTxWarp>
            <a:normAutofit fontScale="55000" lnSpcReduction="20000"/>
          </a:bodyPr>
          <a:lstStyle/>
          <a:p>
            <a:pPr eaLnBrk="1" hangingPunct="1"/>
            <a:r>
              <a:rPr lang="en-US" dirty="0" smtClean="0"/>
              <a:t>TD:</a:t>
            </a:r>
          </a:p>
          <a:p>
            <a:pPr eaLnBrk="1" hangingPunct="1"/>
            <a:endParaRPr lang="en-US" dirty="0" smtClean="0"/>
          </a:p>
          <a:p>
            <a:pPr eaLnBrk="1" hangingPunct="1"/>
            <a:r>
              <a:rPr lang="en-US" dirty="0" smtClean="0"/>
              <a:t>To</a:t>
            </a:r>
            <a:r>
              <a:rPr lang="en-US" baseline="0" dirty="0" smtClean="0"/>
              <a:t> simplify our analyses of adherence and exposure a little, we categorized the services stakeholders received into three primary types: College and Career Awareness and Access; Academic Support; Climate and Connection.</a:t>
            </a:r>
          </a:p>
          <a:p>
            <a:pPr eaLnBrk="1" hangingPunct="1"/>
            <a:endParaRPr lang="en-US" baseline="0" dirty="0" smtClean="0"/>
          </a:p>
          <a:p>
            <a:pPr eaLnBrk="1" hangingPunct="1"/>
            <a:r>
              <a:rPr lang="en-US" baseline="0" dirty="0" smtClean="0"/>
              <a:t>Services in the College and Career Awareness and Access category are those designed to help stakeholders become more familiar with postsecondary options, pathways for getting there, financial aid possibilities, what the postsecondary experience might be like, and so on. IT also includes those activities that help prepare teachers and other school staff to build that awareness in their students. </a:t>
            </a:r>
          </a:p>
          <a:p>
            <a:pPr eaLnBrk="1" hangingPunct="1"/>
            <a:endParaRPr lang="en-US" baseline="0" dirty="0" smtClean="0"/>
          </a:p>
          <a:p>
            <a:pPr eaLnBrk="1" hangingPunct="1"/>
            <a:r>
              <a:rPr lang="en-US" baseline="0" dirty="0" smtClean="0"/>
              <a:t>Academic support encompasses those activities designed to help educators and students raise the academic bar in their schools. So for teachers, that means curriculum alignment activities, improved instructional technology and the professional development to use it effectively, test preparation strategies, other professional development to improve instruction, and so on. For students, it’s activities like rigorous instruction or advanced classes (like dual enrollment or AP), academic tutoring, mentoring, summer programs, test preparation, and the like.</a:t>
            </a:r>
          </a:p>
          <a:p>
            <a:pPr eaLnBrk="1" hangingPunct="1"/>
            <a:endParaRPr lang="en-US" baseline="0" dirty="0" smtClean="0"/>
          </a:p>
          <a:p>
            <a:pPr eaLnBrk="1" hangingPunct="1"/>
            <a:r>
              <a:rPr lang="en-US" baseline="0" dirty="0" smtClean="0"/>
              <a:t>The final category—Climate and Connection—includes activities that help build the college going culture of the school (like focused PD); those that help students and families feel more connected to their learning community (like kick-off events); and those that are designed to expose students to the broader world beyond their schools or counties. So these are the activities that help build positive rapport for the school and that help students and families feel like they’re a part of the Big World Out There beyond their home towns—to help them see bigger possibilities for their future. </a:t>
            </a:r>
          </a:p>
          <a:p>
            <a:pPr eaLnBrk="1" hangingPunct="1"/>
            <a:endParaRPr lang="en-US" baseline="0" dirty="0" smtClean="0"/>
          </a:p>
          <a:p>
            <a:pPr eaLnBrk="1" hangingPunct="1"/>
            <a:endParaRPr lang="en-US" baseline="0" dirty="0" smtClean="0"/>
          </a:p>
          <a:p>
            <a:pPr eaLnBrk="1" hangingPunct="1"/>
            <a:r>
              <a:rPr lang="en-US" b="1" u="sng" dirty="0" smtClean="0"/>
              <a:t>FOR STUDENTS &amp; PARENTS:</a:t>
            </a:r>
          </a:p>
          <a:p>
            <a:pPr eaLnBrk="1" hangingPunct="1"/>
            <a:r>
              <a:rPr lang="en-US" b="1" dirty="0" smtClean="0"/>
              <a:t>College &amp; Career Awareness &amp; Access:</a:t>
            </a:r>
          </a:p>
          <a:p>
            <a:pPr eaLnBrk="1" hangingPunct="1"/>
            <a:r>
              <a:rPr lang="en-US" dirty="0" smtClean="0"/>
              <a:t>College Visit</a:t>
            </a:r>
          </a:p>
          <a:p>
            <a:pPr eaLnBrk="1" hangingPunct="1"/>
            <a:r>
              <a:rPr lang="en-US" dirty="0" smtClean="0"/>
              <a:t>Counseling</a:t>
            </a:r>
          </a:p>
          <a:p>
            <a:pPr eaLnBrk="1" hangingPunct="1"/>
            <a:r>
              <a:rPr lang="en-US" dirty="0" smtClean="0"/>
              <a:t>Educational Field Trips</a:t>
            </a:r>
          </a:p>
          <a:p>
            <a:pPr eaLnBrk="1" hangingPunct="1"/>
            <a:r>
              <a:rPr lang="en-US" dirty="0" smtClean="0"/>
              <a:t>Financial Aid Counseling/Advising</a:t>
            </a:r>
          </a:p>
          <a:p>
            <a:pPr eaLnBrk="1" hangingPunct="1"/>
            <a:r>
              <a:rPr lang="en-US" dirty="0" smtClean="0"/>
              <a:t>Job Site Visit</a:t>
            </a:r>
          </a:p>
          <a:p>
            <a:pPr eaLnBrk="1" hangingPunct="1"/>
            <a:r>
              <a:rPr lang="en-US" dirty="0" smtClean="0"/>
              <a:t>Job Shadowing</a:t>
            </a:r>
          </a:p>
          <a:p>
            <a:pPr eaLnBrk="1" hangingPunct="1"/>
            <a:r>
              <a:rPr lang="en-US" dirty="0" smtClean="0"/>
              <a:t>Other Visits/Trips</a:t>
            </a:r>
          </a:p>
          <a:p>
            <a:pPr eaLnBrk="1" hangingPunct="1"/>
            <a:endParaRPr lang="en-US" dirty="0" smtClean="0"/>
          </a:p>
          <a:p>
            <a:pPr eaLnBrk="1" hangingPunct="1"/>
            <a:r>
              <a:rPr lang="en-US" b="1" dirty="0" smtClean="0"/>
              <a:t>Academic Support</a:t>
            </a:r>
          </a:p>
          <a:p>
            <a:pPr eaLnBrk="1" hangingPunct="1"/>
            <a:r>
              <a:rPr lang="en-US" dirty="0" smtClean="0"/>
              <a:t>Mentoring</a:t>
            </a:r>
          </a:p>
          <a:p>
            <a:pPr eaLnBrk="1" hangingPunct="1"/>
            <a:r>
              <a:rPr lang="en-US" dirty="0" smtClean="0"/>
              <a:t>Tutoring</a:t>
            </a:r>
          </a:p>
          <a:p>
            <a:pPr eaLnBrk="1" hangingPunct="1"/>
            <a:r>
              <a:rPr lang="en-US" dirty="0" smtClean="0"/>
              <a:t>Workshops</a:t>
            </a:r>
          </a:p>
          <a:p>
            <a:pPr eaLnBrk="1" hangingPunct="1"/>
            <a:r>
              <a:rPr lang="en-US" dirty="0" smtClean="0"/>
              <a:t>Classroom Instruction</a:t>
            </a:r>
          </a:p>
          <a:p>
            <a:pPr eaLnBrk="1" hangingPunct="1"/>
            <a:r>
              <a:rPr lang="en-US" dirty="0" smtClean="0"/>
              <a:t>Rigorous Academic Curricula</a:t>
            </a:r>
          </a:p>
          <a:p>
            <a:pPr eaLnBrk="1" hangingPunct="1"/>
            <a:r>
              <a:rPr lang="en-US" dirty="0" smtClean="0"/>
              <a:t>Other Academic Support</a:t>
            </a:r>
          </a:p>
          <a:p>
            <a:pPr eaLnBrk="1" hangingPunct="1"/>
            <a:endParaRPr lang="en-US" dirty="0" smtClean="0"/>
          </a:p>
          <a:p>
            <a:pPr eaLnBrk="1" hangingPunct="1"/>
            <a:r>
              <a:rPr lang="en-US" b="1" dirty="0" smtClean="0"/>
              <a:t>Climate &amp; Connection</a:t>
            </a:r>
          </a:p>
          <a:p>
            <a:pPr eaLnBrk="1" hangingPunct="1"/>
            <a:r>
              <a:rPr lang="en-US" dirty="0" smtClean="0"/>
              <a:t>Cultural Events</a:t>
            </a:r>
          </a:p>
          <a:p>
            <a:pPr eaLnBrk="1" hangingPunct="1"/>
            <a:r>
              <a:rPr lang="en-US" dirty="0" smtClean="0"/>
              <a:t>Family Events</a:t>
            </a:r>
          </a:p>
          <a:p>
            <a:pPr eaLnBrk="1" hangingPunct="1"/>
            <a:endParaRPr lang="en-US" dirty="0" smtClean="0"/>
          </a:p>
        </p:txBody>
      </p:sp>
      <p:sp>
        <p:nvSpPr>
          <p:cNvPr id="2" name="Header Placeholder 1"/>
          <p:cNvSpPr>
            <a:spLocks noGrp="1"/>
          </p:cNvSpPr>
          <p:nvPr>
            <p:ph type="hdr" sz="quarter" idx="10"/>
          </p:nvPr>
        </p:nvSpPr>
        <p:spPr/>
        <p:txBody>
          <a:bodyPr/>
          <a:lstStyle/>
          <a:p>
            <a:r>
              <a:rPr lang="en-US" smtClean="0"/>
              <a:t>AEA 2014: A Long and Winding Raod</a:t>
            </a: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TextEdit="1"/>
          </p:cNvSpPr>
          <p:nvPr>
            <p:ph type="sldImg"/>
          </p:nvPr>
        </p:nvSpPr>
        <p:spPr bwMode="auto">
          <a:noFill/>
          <a:ln>
            <a:solidFill>
              <a:srgbClr val="000000"/>
            </a:solidFill>
            <a:miter lim="800000"/>
            <a:headEnd/>
            <a:tailEnd/>
          </a:ln>
        </p:spPr>
      </p:sp>
      <p:sp>
        <p:nvSpPr>
          <p:cNvPr id="2867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We explored four primary questions</a:t>
            </a:r>
            <a:r>
              <a:rPr lang="en-US" baseline="0" dirty="0" smtClean="0"/>
              <a:t> for our preliminary investigation of implementation fidelity:</a:t>
            </a:r>
          </a:p>
          <a:p>
            <a:pPr marL="222557" indent="-222557">
              <a:buFont typeface="+mj-lt"/>
              <a:buAutoNum type="arabicPeriod"/>
            </a:pPr>
            <a:r>
              <a:rPr lang="en-US" dirty="0"/>
              <a:t>To what extent did the services to students, parents, and teachers achieve the desired reach throughout the grant? </a:t>
            </a:r>
          </a:p>
          <a:p>
            <a:pPr marL="222557" indent="-222557">
              <a:buFont typeface="+mj-lt"/>
              <a:buAutoNum type="arabicPeriod"/>
            </a:pPr>
            <a:r>
              <a:rPr lang="en-US" dirty="0"/>
              <a:t>To what extent were students, parents, and teachers exposed to the services throughout the grant? </a:t>
            </a:r>
          </a:p>
          <a:p>
            <a:pPr marL="222557" indent="-222557">
              <a:buFont typeface="+mj-lt"/>
              <a:buAutoNum type="arabicPeriod"/>
            </a:pPr>
            <a:r>
              <a:rPr lang="en-US" dirty="0"/>
              <a:t>To what extent were the services to students, parents, and schools/teachers of high quality? </a:t>
            </a:r>
          </a:p>
          <a:p>
            <a:pPr marL="222557" indent="-222557">
              <a:buFont typeface="+mj-lt"/>
              <a:buAutoNum type="arabicPeriod"/>
            </a:pPr>
            <a:r>
              <a:rPr lang="en-US" dirty="0"/>
              <a:t>To what extent did students, parents, and teachers respond to services provided by the grant throughout the grant? </a:t>
            </a:r>
          </a:p>
          <a:p>
            <a:pPr eaLnBrk="1" hangingPunct="1"/>
            <a:endParaRPr lang="en-US" baseline="0" dirty="0" smtClean="0"/>
          </a:p>
          <a:p>
            <a:pPr eaLnBrk="1" hangingPunct="1"/>
            <a:r>
              <a:rPr lang="en-US" baseline="0" dirty="0" smtClean="0"/>
              <a:t>Our analyses at this point are primarily descriptive—meaning we just wanted to see how implementation fidelity—as assessed by our model—changed over time and what variations there may have been between the 10 counties participating in the grant. So the statistics we’re going to be discussing today are frequencies, means, and standard deviations. </a:t>
            </a:r>
            <a:endParaRPr lang="en-US" dirty="0" smtClean="0"/>
          </a:p>
        </p:txBody>
      </p:sp>
      <p:sp>
        <p:nvSpPr>
          <p:cNvPr id="2" name="Header Placeholder 1"/>
          <p:cNvSpPr>
            <a:spLocks noGrp="1"/>
          </p:cNvSpPr>
          <p:nvPr>
            <p:ph type="hdr" sz="quarter" idx="10"/>
          </p:nvPr>
        </p:nvSpPr>
        <p:spPr/>
        <p:txBody>
          <a:bodyPr/>
          <a:lstStyle/>
          <a:p>
            <a:r>
              <a:rPr lang="en-US" smtClean="0"/>
              <a:t>AEA 2014: A Long and Winding Raod</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TextEdit="1"/>
          </p:cNvSpPr>
          <p:nvPr>
            <p:ph type="sldImg"/>
          </p:nvPr>
        </p:nvSpPr>
        <p:spPr bwMode="auto">
          <a:noFill/>
          <a:ln>
            <a:solidFill>
              <a:srgbClr val="000000"/>
            </a:solidFill>
            <a:miter lim="800000"/>
            <a:headEnd/>
            <a:tailEnd/>
          </a:ln>
        </p:spPr>
      </p:sp>
      <p:sp>
        <p:nvSpPr>
          <p:cNvPr id="2867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aseline="0" dirty="0" smtClean="0"/>
              <a:t>Our data came from primarily four different sources, including stakeholder records, student surveys, parent surveys, and school personnel surveys.</a:t>
            </a:r>
          </a:p>
        </p:txBody>
      </p:sp>
      <p:sp>
        <p:nvSpPr>
          <p:cNvPr id="2" name="Header Placeholder 1"/>
          <p:cNvSpPr>
            <a:spLocks noGrp="1"/>
          </p:cNvSpPr>
          <p:nvPr>
            <p:ph type="hdr" sz="quarter" idx="10"/>
          </p:nvPr>
        </p:nvSpPr>
        <p:spPr/>
        <p:txBody>
          <a:bodyPr/>
          <a:lstStyle/>
          <a:p>
            <a:r>
              <a:rPr lang="en-US" smtClean="0"/>
              <a:t>AEA 2014: A Long and Winding Raod</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TextEdit="1"/>
          </p:cNvSpPr>
          <p:nvPr>
            <p:ph type="sldImg"/>
          </p:nvPr>
        </p:nvSpPr>
        <p:spPr bwMode="auto">
          <a:noFill/>
          <a:ln>
            <a:solidFill>
              <a:srgbClr val="000000"/>
            </a:solidFill>
            <a:miter lim="800000"/>
            <a:headEnd/>
            <a:tailEnd/>
          </a:ln>
        </p:spPr>
      </p:sp>
      <p:sp>
        <p:nvSpPr>
          <p:cNvPr id="2867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baseline="0" dirty="0" smtClean="0"/>
              <a:t>We </a:t>
            </a:r>
            <a:r>
              <a:rPr lang="en-US" baseline="0" dirty="0" smtClean="0"/>
              <a:t>analyzed each of the data components by the four measures of fidelity previously described—adherence, exposure, quality, and response.  We also looked at the data in three different ways—overall, over time, and by county.  However, for the sake of time during today’s sessions, we are not going to preview some of the student data about implementation over time. </a:t>
            </a:r>
            <a:endParaRPr lang="en-US" dirty="0" smtClean="0"/>
          </a:p>
        </p:txBody>
      </p:sp>
      <p:sp>
        <p:nvSpPr>
          <p:cNvPr id="2" name="Header Placeholder 1"/>
          <p:cNvSpPr>
            <a:spLocks noGrp="1"/>
          </p:cNvSpPr>
          <p:nvPr>
            <p:ph type="hdr" sz="quarter" idx="10"/>
          </p:nvPr>
        </p:nvSpPr>
        <p:spPr/>
        <p:txBody>
          <a:bodyPr/>
          <a:lstStyle/>
          <a:p>
            <a:r>
              <a:rPr lang="en-US" smtClean="0"/>
              <a:t>AEA 2014: A Long and Winding Raod</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TextEdit="1"/>
          </p:cNvSpPr>
          <p:nvPr>
            <p:ph type="sldImg"/>
          </p:nvPr>
        </p:nvSpPr>
        <p:spPr bwMode="auto">
          <a:noFill/>
          <a:ln>
            <a:solidFill>
              <a:srgbClr val="000000"/>
            </a:solidFill>
            <a:miter lim="800000"/>
            <a:headEnd/>
            <a:tailEnd/>
          </a:ln>
        </p:spPr>
      </p:sp>
      <p:sp>
        <p:nvSpPr>
          <p:cNvPr id="28674" name="Rectangle 3"/>
          <p:cNvSpPr>
            <a:spLocks noGrp="1"/>
          </p:cNvSpPr>
          <p:nvPr>
            <p:ph type="body" idx="1"/>
          </p:nvPr>
        </p:nvSpPr>
        <p:spPr bwMode="auto">
          <a:noFill/>
        </p:spPr>
        <p:txBody>
          <a:bodyPr wrap="square" numCol="1" anchor="t" anchorCtr="0" compatLnSpc="1">
            <a:prstTxWarp prst="textNoShape">
              <a:avLst/>
            </a:prstTxWarp>
            <a:normAutofit lnSpcReduction="10000"/>
          </a:bodyPr>
          <a:lstStyle/>
          <a:p>
            <a:pPr eaLnBrk="1" hangingPunct="1"/>
            <a:r>
              <a:rPr lang="en-US" dirty="0" smtClean="0"/>
              <a:t>Overall, students received over half a million</a:t>
            </a:r>
            <a:r>
              <a:rPr lang="en-US" baseline="0" dirty="0" smtClean="0"/>
              <a:t> service hours, with the students on average getting about 48 hours—or almost two solid days worth—of exposure to GEAR UP services.</a:t>
            </a:r>
          </a:p>
          <a:p>
            <a:pPr eaLnBrk="1" hangingPunct="1"/>
            <a:endParaRPr lang="en-US" baseline="0" dirty="0" smtClean="0"/>
          </a:p>
          <a:p>
            <a:pPr eaLnBrk="1" hangingPunct="1"/>
            <a:r>
              <a:rPr lang="en-US" baseline="0" dirty="0" smtClean="0"/>
              <a:t>Parents participated in almost 34,000 hours of services.</a:t>
            </a:r>
          </a:p>
          <a:p>
            <a:pPr eaLnBrk="1" hangingPunct="1"/>
            <a:endParaRPr lang="en-US" baseline="0" dirty="0" smtClean="0"/>
          </a:p>
          <a:p>
            <a:pPr eaLnBrk="1" hangingPunct="1"/>
            <a:r>
              <a:rPr lang="en-US" baseline="0" dirty="0" smtClean="0"/>
              <a:t>And teachers participated in more than 18,000 hours of services. </a:t>
            </a:r>
          </a:p>
          <a:p>
            <a:pPr eaLnBrk="1" hangingPunct="1"/>
            <a:endParaRPr lang="en-US" baseline="0" dirty="0" smtClean="0"/>
          </a:p>
          <a:p>
            <a:pPr eaLnBrk="1" hangingPunct="1"/>
            <a:r>
              <a:rPr lang="en-US" dirty="0" smtClean="0"/>
              <a:t>Remember</a:t>
            </a:r>
            <a:r>
              <a:rPr lang="en-US" baseline="0" dirty="0" smtClean="0"/>
              <a:t> that for our GUFI, we defined adherence as the delivery of all types of services to the relevant stakeholder groups. </a:t>
            </a:r>
          </a:p>
          <a:p>
            <a:pPr eaLnBrk="1" hangingPunct="1"/>
            <a:r>
              <a:rPr lang="en-US" baseline="0" dirty="0" smtClean="0"/>
              <a:t>For teachers, that is participation in any type of PD. </a:t>
            </a:r>
          </a:p>
          <a:p>
            <a:pPr eaLnBrk="1" hangingPunct="1"/>
            <a:r>
              <a:rPr lang="en-US" baseline="0" dirty="0" smtClean="0"/>
              <a:t>For students, that is participation in all three of the major types of services offered: College and Career Awareness and Access; Academic Support Services; Climate and Connection Support Services. </a:t>
            </a:r>
          </a:p>
          <a:p>
            <a:pPr defTabSz="890230"/>
            <a:r>
              <a:rPr lang="en-US" baseline="0" dirty="0" smtClean="0"/>
              <a:t>And for parents, that includes participation in the two major types of services available to them: College and Career Awareness and Access; Climate and Connection Support Services. </a:t>
            </a:r>
          </a:p>
          <a:p>
            <a:pPr defTabSz="890230"/>
            <a:endParaRPr lang="en-US" baseline="0" dirty="0" smtClean="0"/>
          </a:p>
          <a:p>
            <a:pPr defTabSz="890230"/>
            <a:r>
              <a:rPr lang="en-US" baseline="0" dirty="0" smtClean="0"/>
              <a:t>Among participants—those who participated in any type of service—the rates of adherence are fairly high: just over 4/5 of students, about 1/4 of parents, and a little more </a:t>
            </a:r>
            <a:r>
              <a:rPr lang="en-US" baseline="0" dirty="0" smtClean="0">
                <a:solidFill>
                  <a:srgbClr val="00B050"/>
                </a:solidFill>
              </a:rPr>
              <a:t>than 6 in 10 teachers</a:t>
            </a:r>
            <a:r>
              <a:rPr lang="en-US" baseline="0" dirty="0" smtClean="0"/>
              <a:t>.</a:t>
            </a:r>
          </a:p>
          <a:p>
            <a:pPr eaLnBrk="1" hangingPunct="1"/>
            <a:endParaRPr lang="en-US" dirty="0" smtClean="0"/>
          </a:p>
          <a:p>
            <a:pPr eaLnBrk="1" hangingPunct="1"/>
            <a:r>
              <a:rPr lang="en-US" dirty="0" smtClean="0"/>
              <a:t>The</a:t>
            </a:r>
            <a:r>
              <a:rPr lang="en-US" baseline="0" dirty="0" smtClean="0"/>
              <a:t> standards for student and parent adherence are pretty steep and the populations are pretty large. </a:t>
            </a:r>
            <a:endParaRPr lang="en-US" dirty="0" smtClean="0"/>
          </a:p>
          <a:p>
            <a:pPr eaLnBrk="1" hangingPunct="1"/>
            <a:endParaRPr lang="en-US" dirty="0" smtClean="0"/>
          </a:p>
        </p:txBody>
      </p:sp>
      <p:sp>
        <p:nvSpPr>
          <p:cNvPr id="2" name="Header Placeholder 1"/>
          <p:cNvSpPr>
            <a:spLocks noGrp="1"/>
          </p:cNvSpPr>
          <p:nvPr>
            <p:ph type="hdr" sz="quarter" idx="10"/>
          </p:nvPr>
        </p:nvSpPr>
        <p:spPr/>
        <p:txBody>
          <a:bodyPr/>
          <a:lstStyle/>
          <a:p>
            <a:r>
              <a:rPr lang="en-US" smtClean="0"/>
              <a:t>AEA 2014: A Long and Winding Raod</a:t>
            </a:r>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TextEdit="1"/>
          </p:cNvSpPr>
          <p:nvPr>
            <p:ph type="sldImg"/>
          </p:nvPr>
        </p:nvSpPr>
        <p:spPr bwMode="auto">
          <a:noFill/>
          <a:ln>
            <a:solidFill>
              <a:srgbClr val="000000"/>
            </a:solidFill>
            <a:miter lim="800000"/>
            <a:headEnd/>
            <a:tailEnd/>
          </a:ln>
        </p:spPr>
      </p:sp>
      <p:sp>
        <p:nvSpPr>
          <p:cNvPr id="2867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Overall, students received over half a million</a:t>
            </a:r>
            <a:r>
              <a:rPr lang="en-US" baseline="0" dirty="0" smtClean="0"/>
              <a:t> service hours, with the students on average getting about 48 hours—or almost two solid days worth—of exposure to GEAR UP services.</a:t>
            </a:r>
          </a:p>
          <a:p>
            <a:pPr eaLnBrk="1" hangingPunct="1"/>
            <a:endParaRPr lang="en-US" baseline="0" dirty="0" smtClean="0"/>
          </a:p>
          <a:p>
            <a:pPr eaLnBrk="1" hangingPunct="1"/>
            <a:r>
              <a:rPr lang="en-US" baseline="0" dirty="0" smtClean="0"/>
              <a:t>Parents participated in almost 34,000 hours of services.</a:t>
            </a:r>
          </a:p>
          <a:p>
            <a:pPr eaLnBrk="1" hangingPunct="1"/>
            <a:endParaRPr lang="en-US" baseline="0" dirty="0" smtClean="0"/>
          </a:p>
          <a:p>
            <a:pPr eaLnBrk="1" hangingPunct="1"/>
            <a:r>
              <a:rPr lang="en-US" baseline="0" dirty="0" smtClean="0"/>
              <a:t>And teachers participated in more than 18,000 hours of services. </a:t>
            </a:r>
          </a:p>
          <a:p>
            <a:pPr eaLnBrk="1" hangingPunct="1"/>
            <a:endParaRPr lang="en-US" baseline="0" dirty="0" smtClean="0"/>
          </a:p>
          <a:p>
            <a:pPr eaLnBrk="1" hangingPunct="1"/>
            <a:endParaRPr lang="en-US" dirty="0" smtClean="0"/>
          </a:p>
        </p:txBody>
      </p:sp>
      <p:sp>
        <p:nvSpPr>
          <p:cNvPr id="2" name="Header Placeholder 1"/>
          <p:cNvSpPr>
            <a:spLocks noGrp="1"/>
          </p:cNvSpPr>
          <p:nvPr>
            <p:ph type="hdr" sz="quarter" idx="10"/>
          </p:nvPr>
        </p:nvSpPr>
        <p:spPr/>
        <p:txBody>
          <a:bodyPr/>
          <a:lstStyle/>
          <a:p>
            <a:r>
              <a:rPr lang="en-US" smtClean="0"/>
              <a:t>AEA 2014: A Long and Winding Raod</a:t>
            </a:r>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TextEdit="1"/>
          </p:cNvSpPr>
          <p:nvPr>
            <p:ph type="sldImg"/>
          </p:nvPr>
        </p:nvSpPr>
        <p:spPr bwMode="auto">
          <a:noFill/>
          <a:ln>
            <a:solidFill>
              <a:srgbClr val="000000"/>
            </a:solidFill>
            <a:miter lim="800000"/>
            <a:headEnd/>
            <a:tailEnd/>
          </a:ln>
        </p:spPr>
      </p:sp>
      <p:sp>
        <p:nvSpPr>
          <p:cNvPr id="2867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Throughout the six years of the grant, stakeholders consistently</a:t>
            </a:r>
            <a:r>
              <a:rPr lang="en-US" baseline="0" dirty="0" smtClean="0"/>
              <a:t> reported that the services offered through the project were of high quality, relevant, and useful, particularly for students and parents.  Throughout the grant, stakeholders reported that they were implementing activities and purchasing resources as required by the grant to improve postsecondary education awareness and knowledge among students and families; and academic capacities and college-going cultures within participating schools.  </a:t>
            </a:r>
          </a:p>
          <a:p>
            <a:pPr eaLnBrk="1" hangingPunct="1"/>
            <a:endParaRPr lang="en-US" baseline="0" dirty="0" smtClean="0"/>
          </a:p>
          <a:p>
            <a:pPr eaLnBrk="1" hangingPunct="1"/>
            <a:r>
              <a:rPr lang="en-US" baseline="0" dirty="0" smtClean="0"/>
              <a:t>Site coordinators reported that these services, activities, and resources provided through the grant were of high quality and served the needs of students, parents, and teachers at their schools.  Site coordinators also regularly indicated that stakeholders were not only satisfied with the activities in which they participated, but were also getting valuable information and experiences through the GEAR UP project that they may not be able to have without the grant.</a:t>
            </a:r>
          </a:p>
          <a:p>
            <a:pPr eaLnBrk="1" hangingPunct="1"/>
            <a:endParaRPr lang="en-US" baseline="0" dirty="0" smtClean="0"/>
          </a:p>
          <a:p>
            <a:pPr eaLnBrk="1" hangingPunct="1"/>
            <a:r>
              <a:rPr lang="en-US" baseline="0" dirty="0" smtClean="0"/>
              <a:t>In terms of impact, site coordinators often mentioned college visits as some of the highest-quality services offered.  Students visited 31 in-state campuses more than 10,000 times (Appendix D).  The site coordinators reported that visiting college campuses not only exposed students to different colleges, but it also provided them with crucial experiences with regard to navigating the college environment that they could not have received in any other way.</a:t>
            </a:r>
            <a:endParaRPr lang="en-US" dirty="0" smtClean="0"/>
          </a:p>
        </p:txBody>
      </p:sp>
      <p:sp>
        <p:nvSpPr>
          <p:cNvPr id="2" name="Header Placeholder 1"/>
          <p:cNvSpPr>
            <a:spLocks noGrp="1"/>
          </p:cNvSpPr>
          <p:nvPr>
            <p:ph type="hdr" sz="quarter" idx="10"/>
          </p:nvPr>
        </p:nvSpPr>
        <p:spPr/>
        <p:txBody>
          <a:bodyPr/>
          <a:lstStyle/>
          <a:p>
            <a:r>
              <a:rPr lang="en-US" smtClean="0"/>
              <a:t>AEA 2014: A Long and Winding Raod</a:t>
            </a:r>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TextEdit="1"/>
          </p:cNvSpPr>
          <p:nvPr>
            <p:ph type="sldImg"/>
          </p:nvPr>
        </p:nvSpPr>
        <p:spPr bwMode="auto">
          <a:noFill/>
          <a:ln>
            <a:solidFill>
              <a:srgbClr val="000000"/>
            </a:solidFill>
            <a:miter lim="800000"/>
            <a:headEnd/>
            <a:tailEnd/>
          </a:ln>
        </p:spPr>
      </p:sp>
      <p:sp>
        <p:nvSpPr>
          <p:cNvPr id="2867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School staff</a:t>
            </a:r>
            <a:r>
              <a:rPr lang="en-US" baseline="0" dirty="0" smtClean="0"/>
              <a:t> were surveyed and asked to rate the quality, relevance, and usefulness of services that the project stakeholders (i.e., school staff, students, and parents) received through the grant.  Overall, responses were high.  Over 70% of the respondents indicated “good” or “very good” for the quality, relevance, and usefulness of services they had received as well as the quality, relevance, and usefulness of the services students and parents had received.</a:t>
            </a:r>
          </a:p>
          <a:p>
            <a:pPr eaLnBrk="1" hangingPunct="1"/>
            <a:endParaRPr lang="en-US" baseline="0" dirty="0" smtClean="0"/>
          </a:p>
          <a:p>
            <a:pPr eaLnBrk="1" hangingPunct="1"/>
            <a:r>
              <a:rPr lang="en-US" dirty="0" smtClean="0"/>
              <a:t>Students were asked to report which</a:t>
            </a:r>
            <a:r>
              <a:rPr lang="en-US" baseline="0" dirty="0" smtClean="0"/>
              <a:t> GEAR UP services were most beneficial for them.  College visits and other similar trips were rated as the most beneficial services, which corresponds with the high level of satisfaction that students and parents reported for the college visits each year.  Career planning services were perceived as very helpful.  </a:t>
            </a:r>
          </a:p>
          <a:p>
            <a:pPr eaLnBrk="1" hangingPunct="1"/>
            <a:endParaRPr lang="en-US" baseline="0" dirty="0" smtClean="0"/>
          </a:p>
          <a:p>
            <a:pPr eaLnBrk="1" hangingPunct="1"/>
            <a:r>
              <a:rPr lang="en-US" baseline="0" dirty="0" smtClean="0"/>
              <a:t>Parent satisfaction rates tended to increase over the six years of the project.  Over 90% of the parents reported satisfaction with all activities with the lowest rate of satisfaction being for the summer programs (91%) and the highest rate being for the college visits/field trips (97%).</a:t>
            </a:r>
            <a:endParaRPr lang="en-US" dirty="0" smtClean="0"/>
          </a:p>
        </p:txBody>
      </p:sp>
      <p:sp>
        <p:nvSpPr>
          <p:cNvPr id="2" name="Header Placeholder 1"/>
          <p:cNvSpPr>
            <a:spLocks noGrp="1"/>
          </p:cNvSpPr>
          <p:nvPr>
            <p:ph type="hdr" sz="quarter" idx="10"/>
          </p:nvPr>
        </p:nvSpPr>
        <p:spPr/>
        <p:txBody>
          <a:bodyPr/>
          <a:lstStyle/>
          <a:p>
            <a:r>
              <a:rPr lang="en-US" smtClean="0"/>
              <a:t>AEA 2014: A Long and Winding Raod</a:t>
            </a:r>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dirty="0"/>
              <a:t>Teachers tended to have the highest level of adherence; but they also in a way had the lowest bar. Teachers just had to participate in any type of GEAR UP sponsored PD and they were counted as having been reached by the grant. Parents had to participate in two different types of services, and students had to participate in 3 different types in order to be counted as having been reached at a high level. </a:t>
            </a:r>
          </a:p>
          <a:p>
            <a:endParaRPr lang="en-US" dirty="0"/>
          </a:p>
          <a:p>
            <a:r>
              <a:rPr lang="en-US" dirty="0"/>
              <a:t>Students had the greatest exposure to services, however, with the greatest total and average hours. This finding makes sense given that the majority of services were designed for a delivered to students. If we had found that parents or teachers had a higher level of exposure, that would actually be bad news for the West Virginia GEAR UP implementation fidelity assessment, since the grant was designed to focus services heavily on students. </a:t>
            </a:r>
          </a:p>
          <a:p>
            <a:endParaRPr lang="en-US" dirty="0"/>
          </a:p>
          <a:p>
            <a:r>
              <a:rPr lang="en-US" dirty="0"/>
              <a:t>Within the exposure data, we also found that academic support services were among the most prevalent—at least in terms of hours of service delivery (and especially in Year 2). Given that the category included services like tutoring, rigorous classroom instruction, test prep, and so on, that finding also makes sense.</a:t>
            </a:r>
          </a:p>
          <a:p>
            <a:endParaRPr lang="en-US" dirty="0"/>
          </a:p>
          <a:p>
            <a:pPr eaLnBrk="1" hangingPunct="1">
              <a:spcBef>
                <a:spcPct val="0"/>
              </a:spcBef>
            </a:pPr>
            <a:endParaRPr lang="en-US" sz="1700" dirty="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336920-77FC-4E03-9629-6898363A3633}" type="slidenum">
              <a:rPr lang="en-US"/>
              <a:pPr fontAlgn="base">
                <a:spcBef>
                  <a:spcPct val="0"/>
                </a:spcBef>
                <a:spcAft>
                  <a:spcPct val="0"/>
                </a:spcAft>
                <a:defRPr/>
              </a:pPr>
              <a:t>18</a:t>
            </a:fld>
            <a:endParaRPr lang="en-US" dirty="0"/>
          </a:p>
        </p:txBody>
      </p:sp>
      <p:sp>
        <p:nvSpPr>
          <p:cNvPr id="2" name="Header Placeholder 1"/>
          <p:cNvSpPr>
            <a:spLocks noGrp="1"/>
          </p:cNvSpPr>
          <p:nvPr>
            <p:ph type="hdr" sz="quarter" idx="10"/>
          </p:nvPr>
        </p:nvSpPr>
        <p:spPr/>
        <p:txBody>
          <a:bodyPr/>
          <a:lstStyle/>
          <a:p>
            <a:r>
              <a:rPr lang="en-US" smtClean="0"/>
              <a:t>AEA 2014: A Long and Winding Raod</a:t>
            </a:r>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dirty="0"/>
              <a:t>Counties differed a little with regard to: 	Adherence &amp; Exposure</a:t>
            </a:r>
          </a:p>
          <a:p>
            <a:r>
              <a:rPr lang="en-US" dirty="0"/>
              <a:t>	Responsiveness &amp; Quality were more similar across counties (with much smaller variations)</a:t>
            </a:r>
          </a:p>
          <a:p>
            <a:r>
              <a:rPr lang="en-US" dirty="0"/>
              <a:t>Variations over time – as expected</a:t>
            </a:r>
          </a:p>
          <a:p>
            <a:r>
              <a:rPr lang="en-US" dirty="0"/>
              <a:t> </a:t>
            </a:r>
          </a:p>
          <a:p>
            <a:r>
              <a:rPr lang="en-US" dirty="0"/>
              <a:t>Some variations across counties – also expected though not entirely desirable. Consistent implementation across sites is generally preferable in order to ensure consistent service delivery to all stakeholders regardless of where they are.</a:t>
            </a:r>
          </a:p>
          <a:p>
            <a:r>
              <a:rPr lang="en-US" dirty="0"/>
              <a:t> </a:t>
            </a:r>
          </a:p>
          <a:p>
            <a:r>
              <a:rPr lang="en-US" dirty="0"/>
              <a:t>Regardless of variations across counties in adherence and exposure, perceptions of participant responsiveness and service quality were similar and very positive across the state.</a:t>
            </a:r>
          </a:p>
          <a:p>
            <a:endParaRPr lang="en-US" dirty="0"/>
          </a:p>
          <a:p>
            <a:r>
              <a:rPr lang="en-US" dirty="0"/>
              <a:t>Which leads us to the conclusion that structural components of implementation (e.g., adherence, exposure) aren’t necessarily related to process (e.g., quality, response). For instance, Boone County was typically pretty low in terms of Adherence and Exposure. But the ratings of quality and satisfaction were as high in Boone County as they were in any other county. </a:t>
            </a:r>
          </a:p>
          <a:p>
            <a:pPr eaLnBrk="1" hangingPunct="1">
              <a:spcBef>
                <a:spcPct val="0"/>
              </a:spcBef>
            </a:pPr>
            <a:endParaRPr lang="en-US" sz="1700" dirty="0"/>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336920-77FC-4E03-9629-6898363A3633}" type="slidenum">
              <a:rPr lang="en-US"/>
              <a:pPr fontAlgn="base">
                <a:spcBef>
                  <a:spcPct val="0"/>
                </a:spcBef>
                <a:spcAft>
                  <a:spcPct val="0"/>
                </a:spcAft>
                <a:defRPr/>
              </a:pPr>
              <a:t>19</a:t>
            </a:fld>
            <a:endParaRPr lang="en-US" dirty="0"/>
          </a:p>
        </p:txBody>
      </p:sp>
      <p:sp>
        <p:nvSpPr>
          <p:cNvPr id="2" name="Header Placeholder 1"/>
          <p:cNvSpPr>
            <a:spLocks noGrp="1"/>
          </p:cNvSpPr>
          <p:nvPr>
            <p:ph type="hdr" sz="quarter" idx="10"/>
          </p:nvPr>
        </p:nvSpPr>
        <p:spPr/>
        <p:txBody>
          <a:bodyPr/>
          <a:lstStyle/>
          <a:p>
            <a:r>
              <a:rPr lang="en-US" smtClean="0"/>
              <a:t>AEA 2014: A Long and Winding Raod</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887DED1C-BE74-4088-BFD0-490300C913AE}" type="slidenum">
              <a:rPr lang="en-US"/>
              <a:pPr/>
              <a:t>2</a:t>
            </a:fld>
            <a:endParaRPr lang="en-US" dirty="0"/>
          </a:p>
        </p:txBody>
      </p:sp>
      <p:sp>
        <p:nvSpPr>
          <p:cNvPr id="77827" name="Rectangle 2"/>
          <p:cNvSpPr>
            <a:spLocks noGrp="1" noRot="1" noChangeAspect="1" noChangeArrowheads="1" noTextEdit="1"/>
          </p:cNvSpPr>
          <p:nvPr>
            <p:ph type="sldImg"/>
          </p:nvPr>
        </p:nvSpPr>
        <p:spPr>
          <a:xfrm>
            <a:off x="1211263" y="703263"/>
            <a:ext cx="4683125" cy="3511550"/>
          </a:xfrm>
          <a:ln/>
        </p:spPr>
      </p:sp>
      <p:sp>
        <p:nvSpPr>
          <p:cNvPr id="77828" name="Rectangle 3"/>
          <p:cNvSpPr>
            <a:spLocks noGrp="1" noChangeArrowheads="1"/>
          </p:cNvSpPr>
          <p:nvPr>
            <p:ph type="body" idx="1"/>
          </p:nvPr>
        </p:nvSpPr>
        <p:spPr>
          <a:xfrm>
            <a:off x="709015" y="4449240"/>
            <a:ext cx="5684447" cy="4216861"/>
          </a:xfrm>
          <a:noFill/>
          <a:ln/>
        </p:spPr>
        <p:txBody>
          <a:bodyPr/>
          <a:lstStyle/>
          <a:p>
            <a:pPr eaLnBrk="1" hangingPunct="1"/>
            <a:endParaRPr lang="en-US" dirty="0" smtClean="0"/>
          </a:p>
        </p:txBody>
      </p:sp>
      <p:sp>
        <p:nvSpPr>
          <p:cNvPr id="2" name="Header Placeholder 1"/>
          <p:cNvSpPr>
            <a:spLocks noGrp="1"/>
          </p:cNvSpPr>
          <p:nvPr>
            <p:ph type="hdr" sz="quarter" idx="10"/>
          </p:nvPr>
        </p:nvSpPr>
        <p:spPr/>
        <p:txBody>
          <a:bodyPr/>
          <a:lstStyle/>
          <a:p>
            <a:r>
              <a:rPr lang="en-US" smtClean="0"/>
              <a:t>AEA 2014: A Long and Winding Raod</a:t>
            </a: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normAutofit/>
          </a:bodyPr>
          <a:lstStyle/>
          <a:p>
            <a:pPr eaLnBrk="1" hangingPunct="1">
              <a:spcBef>
                <a:spcPct val="0"/>
              </a:spcBef>
            </a:pPr>
            <a:r>
              <a:rPr lang="en-US" sz="1700" dirty="0"/>
              <a:t>The site-level variation allows us to look into the data further to discover how the adherence was affected by variables such as if the school only served the cohort group, if the school served cohort and priority groups each year, and school size.</a:t>
            </a:r>
          </a:p>
        </p:txBody>
      </p:sp>
      <p:sp>
        <p:nvSpPr>
          <p:cNvPr id="19459"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336920-77FC-4E03-9629-6898363A3633}" type="slidenum">
              <a:rPr lang="en-US"/>
              <a:pPr fontAlgn="base">
                <a:spcBef>
                  <a:spcPct val="0"/>
                </a:spcBef>
                <a:spcAft>
                  <a:spcPct val="0"/>
                </a:spcAft>
                <a:defRPr/>
              </a:pPr>
              <a:t>20</a:t>
            </a:fld>
            <a:endParaRPr lang="en-US" dirty="0"/>
          </a:p>
        </p:txBody>
      </p:sp>
      <p:sp>
        <p:nvSpPr>
          <p:cNvPr id="2" name="Header Placeholder 1"/>
          <p:cNvSpPr>
            <a:spLocks noGrp="1"/>
          </p:cNvSpPr>
          <p:nvPr>
            <p:ph type="hdr" sz="quarter" idx="10"/>
          </p:nvPr>
        </p:nvSpPr>
        <p:spPr/>
        <p:txBody>
          <a:bodyPr/>
          <a:lstStyle/>
          <a:p>
            <a:r>
              <a:rPr lang="en-US" smtClean="0"/>
              <a:t>AEA 2014: A Long and Winding Raod</a:t>
            </a:r>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8FFEC06-1DD6-4C21-B908-8239E83E9753}" type="slidenum">
              <a:rPr lang="en-US" smtClean="0"/>
              <a:pPr/>
              <a:t>21</a:t>
            </a:fld>
            <a:endParaRPr lang="en-US"/>
          </a:p>
        </p:txBody>
      </p:sp>
    </p:spTree>
    <p:extLst>
      <p:ext uri="{BB962C8B-B14F-4D97-AF65-F5344CB8AC3E}">
        <p14:creationId xmlns="" xmlns:p14="http://schemas.microsoft.com/office/powerpoint/2010/main" val="34786956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FFEC06-1DD6-4C21-B908-8239E83E9753}" type="slidenum">
              <a:rPr lang="en-US" smtClean="0"/>
              <a:pPr/>
              <a:t>3</a:t>
            </a:fld>
            <a:endParaRPr lang="en-US" dirty="0"/>
          </a:p>
        </p:txBody>
      </p:sp>
      <p:sp>
        <p:nvSpPr>
          <p:cNvPr id="5" name="Header Placeholder 4"/>
          <p:cNvSpPr>
            <a:spLocks noGrp="1"/>
          </p:cNvSpPr>
          <p:nvPr>
            <p:ph type="hdr" sz="quarter" idx="11"/>
          </p:nvPr>
        </p:nvSpPr>
        <p:spPr/>
        <p:txBody>
          <a:bodyPr/>
          <a:lstStyle/>
          <a:p>
            <a:r>
              <a:rPr lang="en-US" smtClean="0"/>
              <a:t>AEA 2014: A Long and Winding Raod</a:t>
            </a:r>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8FFEC06-1DD6-4C21-B908-8239E83E9753}" type="slidenum">
              <a:rPr lang="en-US" smtClean="0"/>
              <a:pPr/>
              <a:t>4</a:t>
            </a:fld>
            <a:endParaRPr lang="en-US" dirty="0"/>
          </a:p>
        </p:txBody>
      </p:sp>
      <p:sp>
        <p:nvSpPr>
          <p:cNvPr id="5" name="Header Placeholder 4"/>
          <p:cNvSpPr>
            <a:spLocks noGrp="1"/>
          </p:cNvSpPr>
          <p:nvPr>
            <p:ph type="hdr" sz="quarter" idx="11"/>
          </p:nvPr>
        </p:nvSpPr>
        <p:spPr/>
        <p:txBody>
          <a:bodyPr/>
          <a:lstStyle/>
          <a:p>
            <a:r>
              <a:rPr lang="en-US" smtClean="0"/>
              <a:t>AEA 2014: A Long and Winding Raod</a:t>
            </a:r>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39327F26-B6F2-404D-8E1B-434AF4ADB06D}" type="slidenum">
              <a:rPr lang="en-US"/>
              <a:pPr fontAlgn="base">
                <a:spcBef>
                  <a:spcPct val="0"/>
                </a:spcBef>
                <a:spcAft>
                  <a:spcPct val="0"/>
                </a:spcAft>
                <a:defRPr/>
              </a:pPr>
              <a:t>5</a:t>
            </a:fld>
            <a:endParaRPr lang="en-US" dirty="0"/>
          </a:p>
        </p:txBody>
      </p:sp>
      <p:sp>
        <p:nvSpPr>
          <p:cNvPr id="26626"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6627"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r>
              <a:rPr lang="en-US" dirty="0" smtClean="0">
                <a:solidFill>
                  <a:schemeClr val="accent2"/>
                </a:solidFill>
              </a:rPr>
              <a:t>Traverse </a:t>
            </a:r>
            <a:r>
              <a:rPr lang="en-US" dirty="0" smtClean="0">
                <a:solidFill>
                  <a:schemeClr val="accent2"/>
                </a:solidFill>
              </a:rPr>
              <a:t>the physical distance and</a:t>
            </a:r>
            <a:r>
              <a:rPr lang="en-US" baseline="0" dirty="0" smtClean="0">
                <a:solidFill>
                  <a:schemeClr val="accent2"/>
                </a:solidFill>
              </a:rPr>
              <a:t> large population</a:t>
            </a:r>
            <a:endParaRPr lang="en-US" dirty="0" smtClean="0">
              <a:solidFill>
                <a:schemeClr val="accent2"/>
              </a:solidFill>
            </a:endParaRPr>
          </a:p>
          <a:p>
            <a:pPr eaLnBrk="1" hangingPunct="1"/>
            <a:r>
              <a:rPr lang="en-US" dirty="0" smtClean="0">
                <a:solidFill>
                  <a:schemeClr val="accent2"/>
                </a:solidFill>
              </a:rPr>
              <a:t>Show geography of service area: Rural Mountainous</a:t>
            </a:r>
          </a:p>
          <a:p>
            <a:pPr eaLnBrk="1" hangingPunct="1"/>
            <a:r>
              <a:rPr lang="en-US" dirty="0" smtClean="0">
                <a:solidFill>
                  <a:schemeClr val="accent2"/>
                </a:solidFill>
              </a:rPr>
              <a:t>RC’s located at</a:t>
            </a:r>
            <a:r>
              <a:rPr lang="en-US" baseline="0" dirty="0" smtClean="0">
                <a:solidFill>
                  <a:schemeClr val="accent2"/>
                </a:solidFill>
              </a:rPr>
              <a:t> a local CC in the service region</a:t>
            </a:r>
          </a:p>
          <a:p>
            <a:pPr eaLnBrk="1" hangingPunct="1"/>
            <a:r>
              <a:rPr lang="en-US" baseline="0" dirty="0" smtClean="0">
                <a:solidFill>
                  <a:schemeClr val="accent2"/>
                </a:solidFill>
              </a:rPr>
              <a:t>Large schools have multiple SCs (some up to 3). SC is also often the school counselor</a:t>
            </a:r>
          </a:p>
          <a:p>
            <a:pPr eaLnBrk="1" hangingPunct="1"/>
            <a:endParaRPr lang="en-US" dirty="0" smtClean="0">
              <a:solidFill>
                <a:schemeClr val="accent2"/>
              </a:solidFill>
            </a:endParaRPr>
          </a:p>
        </p:txBody>
      </p:sp>
      <p:sp>
        <p:nvSpPr>
          <p:cNvPr id="2" name="Header Placeholder 1"/>
          <p:cNvSpPr>
            <a:spLocks noGrp="1"/>
          </p:cNvSpPr>
          <p:nvPr>
            <p:ph type="hdr" sz="quarter" idx="10"/>
          </p:nvPr>
        </p:nvSpPr>
        <p:spPr/>
        <p:txBody>
          <a:bodyPr/>
          <a:lstStyle/>
          <a:p>
            <a:r>
              <a:rPr lang="en-US" smtClean="0"/>
              <a:t>AEA 2014: A Long and Winding Raod</a:t>
            </a: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Our </a:t>
            </a:r>
            <a:r>
              <a:rPr lang="en-US" dirty="0" smtClean="0"/>
              <a:t>evaluation is pretty</a:t>
            </a:r>
            <a:r>
              <a:rPr lang="en-US" baseline="0" dirty="0" smtClean="0"/>
              <a:t> complex, but that’s appropriate given the complexity and scope of the West Virginia GEAR UP. </a:t>
            </a:r>
          </a:p>
          <a:p>
            <a:r>
              <a:rPr lang="en-US" baseline="0" dirty="0" smtClean="0"/>
              <a:t>We have 16 questions that we’re investigating—looking at formative aspects of program implementation, the outcomes the program achieves, and whether or not aspects of GEAR UP can be sustained in the schools after grant funding ends.</a:t>
            </a:r>
          </a:p>
          <a:p>
            <a:endParaRPr lang="en-US" baseline="0" dirty="0" smtClean="0"/>
          </a:p>
          <a:p>
            <a:r>
              <a:rPr lang="en-US" baseline="0" dirty="0" smtClean="0"/>
              <a:t>The design is a longitudinal quasi-experiment, and we have two levels of matching for our comparison group—student and school level. Our student comparison group consists of the graduating classes of 2013 and 2015—those immediately before and behind the 2014 Cohort. And we’ve used propensity score matching to find schools within West Virginia that are as similar as possible to participating schools—with regard to demographic characteristics and various indicators of academic performance. </a:t>
            </a:r>
          </a:p>
          <a:p>
            <a:endParaRPr lang="en-US" baseline="0" dirty="0" smtClean="0"/>
          </a:p>
          <a:p>
            <a:r>
              <a:rPr lang="en-US" baseline="0" dirty="0" smtClean="0"/>
              <a:t>We’ve used mixed methods in order to collect data that can give us the most complete, comprehensive picture of GEAR UP implementation and outcome. So we’re not </a:t>
            </a:r>
            <a:r>
              <a:rPr lang="en-US" u="sng" baseline="0" dirty="0" smtClean="0"/>
              <a:t>just</a:t>
            </a:r>
            <a:r>
              <a:rPr lang="en-US" baseline="0" dirty="0" smtClean="0"/>
              <a:t> focused on the statistical outcomes—like the number of students who completed Algebra by 8</a:t>
            </a:r>
            <a:r>
              <a:rPr lang="en-US" baseline="30000" dirty="0" smtClean="0"/>
              <a:t>th</a:t>
            </a:r>
            <a:r>
              <a:rPr lang="en-US" baseline="0" dirty="0" smtClean="0"/>
              <a:t> grade or the number who complete a FAFSA. We’re also interested in all the different stakeholders perceptions of program quality; how it’s impacting students, parents or families, and teachers in the schools; how the schools plan to keep up the good work of the program next year and beyond; and so forth.</a:t>
            </a:r>
            <a:endParaRPr lang="en-US" dirty="0"/>
          </a:p>
        </p:txBody>
      </p:sp>
      <p:sp>
        <p:nvSpPr>
          <p:cNvPr id="4" name="Slide Number Placeholder 3"/>
          <p:cNvSpPr>
            <a:spLocks noGrp="1"/>
          </p:cNvSpPr>
          <p:nvPr>
            <p:ph type="sldNum" sz="quarter" idx="10"/>
          </p:nvPr>
        </p:nvSpPr>
        <p:spPr/>
        <p:txBody>
          <a:bodyPr/>
          <a:lstStyle/>
          <a:p>
            <a:fld id="{D8FFEC06-1DD6-4C21-B908-8239E83E9753}" type="slidenum">
              <a:rPr lang="en-US" smtClean="0"/>
              <a:pPr/>
              <a:t>6</a:t>
            </a:fld>
            <a:endParaRPr lang="en-US" dirty="0"/>
          </a:p>
        </p:txBody>
      </p:sp>
      <p:sp>
        <p:nvSpPr>
          <p:cNvPr id="5" name="Header Placeholder 4"/>
          <p:cNvSpPr>
            <a:spLocks noGrp="1"/>
          </p:cNvSpPr>
          <p:nvPr>
            <p:ph type="hdr" sz="quarter" idx="11"/>
          </p:nvPr>
        </p:nvSpPr>
        <p:spPr/>
        <p:txBody>
          <a:bodyPr/>
          <a:lstStyle/>
          <a:p>
            <a:r>
              <a:rPr lang="en-US" smtClean="0"/>
              <a:t>AEA 2014: A Long and Winding Raod</a:t>
            </a: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TextEdit="1"/>
          </p:cNvSpPr>
          <p:nvPr>
            <p:ph type="sldImg"/>
          </p:nvPr>
        </p:nvSpPr>
        <p:spPr bwMode="auto">
          <a:noFill/>
          <a:ln>
            <a:solidFill>
              <a:srgbClr val="000000"/>
            </a:solidFill>
            <a:miter lim="800000"/>
            <a:headEnd/>
            <a:tailEnd/>
          </a:ln>
        </p:spPr>
      </p:sp>
      <p:sp>
        <p:nvSpPr>
          <p:cNvPr id="2867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We collect</a:t>
            </a:r>
            <a:r>
              <a:rPr lang="en-US" baseline="0" dirty="0" smtClean="0"/>
              <a:t> the data using SCRIBE.  </a:t>
            </a:r>
            <a:r>
              <a:rPr lang="en-US" dirty="0" smtClean="0"/>
              <a:t>SCRIBE,</a:t>
            </a:r>
            <a:r>
              <a:rPr lang="en-US" baseline="0" dirty="0" smtClean="0"/>
              <a:t> which stands for the</a:t>
            </a:r>
            <a:r>
              <a:rPr lang="en-US" dirty="0" smtClean="0"/>
              <a:t> Standardized</a:t>
            </a:r>
            <a:r>
              <a:rPr lang="en-US" baseline="0" dirty="0" smtClean="0"/>
              <a:t> Collection and Reporting of Information Benefitting Education, is an online application developed and hosted by Xcalibur. </a:t>
            </a:r>
          </a:p>
          <a:p>
            <a:pPr eaLnBrk="1" hangingPunct="1"/>
            <a:endParaRPr lang="en-US" baseline="0" dirty="0" smtClean="0"/>
          </a:p>
          <a:p>
            <a:pPr eaLnBrk="1" hangingPunct="1"/>
            <a:r>
              <a:rPr lang="en-US" baseline="0" dirty="0" smtClean="0"/>
              <a:t>SCRIBE is a web-based data management portal that lets the local coordinators enter very detailed information about the services provided at each school with GEAR UP funds, including which specific students, parents, and teachers participate; how many hours the events last; notes about how well each event was received; and so on. You can even upload documents and pictures and attach them to events to have different kinds of documentation. We use SCRIBE to track and monitor service implementation, which helps the West Virginia GEAR UP team at HEPC to manage the </a:t>
            </a:r>
            <a:r>
              <a:rPr lang="en-US" baseline="0" dirty="0" err="1" smtClean="0"/>
              <a:t>workplan</a:t>
            </a:r>
            <a:r>
              <a:rPr lang="en-US" baseline="0" dirty="0" smtClean="0"/>
              <a:t> and make sure all of the key objectives are being met. HEPC staff also review the data each month to make sure they’re categorized appropriately so that the team can fully comply with all reporting requirements. </a:t>
            </a:r>
          </a:p>
          <a:p>
            <a:pPr eaLnBrk="1" hangingPunct="1"/>
            <a:endParaRPr lang="en-US" baseline="0" dirty="0" smtClean="0"/>
          </a:p>
          <a:p>
            <a:pPr eaLnBrk="1" hangingPunct="1"/>
            <a:r>
              <a:rPr lang="en-US" baseline="0" dirty="0" smtClean="0"/>
              <a:t>We also use SCRIBE to host our student, parent, and school personnel, which has been a phenomenal tool for data collection and analysis. It’s fair to say </a:t>
            </a:r>
            <a:r>
              <a:rPr lang="en-US" baseline="0" dirty="0" err="1" smtClean="0"/>
              <a:t>say</a:t>
            </a:r>
            <a:r>
              <a:rPr lang="en-US" baseline="0" dirty="0" smtClean="0"/>
              <a:t> that SCRIBE is the single most useful tool in our evaluation toolbox. And it’s the data we’ve gotten from SCRIBE that serve as the basis for our implementation descriptions today. </a:t>
            </a:r>
            <a:endParaRPr lang="en-US" dirty="0" smtClean="0"/>
          </a:p>
        </p:txBody>
      </p:sp>
      <p:sp>
        <p:nvSpPr>
          <p:cNvPr id="2" name="Header Placeholder 1"/>
          <p:cNvSpPr>
            <a:spLocks noGrp="1"/>
          </p:cNvSpPr>
          <p:nvPr>
            <p:ph type="hdr" sz="quarter" idx="10"/>
          </p:nvPr>
        </p:nvSpPr>
        <p:spPr/>
        <p:txBody>
          <a:bodyPr/>
          <a:lstStyle/>
          <a:p>
            <a:r>
              <a:rPr lang="en-US" smtClean="0"/>
              <a:t>AEA 2014: A Long and Winding Raod</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TextEdit="1"/>
          </p:cNvSpPr>
          <p:nvPr>
            <p:ph type="sldImg"/>
          </p:nvPr>
        </p:nvSpPr>
        <p:spPr bwMode="auto">
          <a:noFill/>
          <a:ln>
            <a:solidFill>
              <a:srgbClr val="000000"/>
            </a:solidFill>
            <a:miter lim="800000"/>
            <a:headEnd/>
            <a:tailEnd/>
          </a:ln>
        </p:spPr>
      </p:sp>
      <p:sp>
        <p:nvSpPr>
          <p:cNvPr id="28674" name="Rectangle 3"/>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dirty="0" smtClean="0"/>
              <a:t>Well-designed </a:t>
            </a:r>
            <a:r>
              <a:rPr lang="en-US" dirty="0" smtClean="0"/>
              <a:t>programs</a:t>
            </a:r>
            <a:r>
              <a:rPr lang="en-US" baseline="0" dirty="0" smtClean="0"/>
              <a:t> have specific plans describing what services are to be delivered, to whom, why, and when. </a:t>
            </a:r>
          </a:p>
          <a:p>
            <a:pPr eaLnBrk="1" hangingPunct="1"/>
            <a:r>
              <a:rPr lang="en-US" baseline="0" dirty="0" smtClean="0"/>
              <a:t>Implementation fidelity is just the extent to which those plans are put into action as intended or envisioned.</a:t>
            </a:r>
          </a:p>
          <a:p>
            <a:pPr eaLnBrk="1" hangingPunct="1"/>
            <a:endParaRPr lang="en-US" baseline="0" dirty="0" smtClean="0"/>
          </a:p>
          <a:p>
            <a:pPr eaLnBrk="1" hangingPunct="1"/>
            <a:r>
              <a:rPr lang="en-US" baseline="0" dirty="0" smtClean="0"/>
              <a:t>Programs that have high fidelity are those in which all components or services are delivered to the targeted stakeholders in the ways they are intended to be delivered.</a:t>
            </a:r>
          </a:p>
          <a:p>
            <a:pPr eaLnBrk="1" hangingPunct="1"/>
            <a:endParaRPr lang="en-US" baseline="0" dirty="0" smtClean="0"/>
          </a:p>
          <a:p>
            <a:pPr eaLnBrk="1" hangingPunct="1"/>
            <a:r>
              <a:rPr lang="en-US" baseline="0" dirty="0" smtClean="0"/>
              <a:t>Structure: the framework of service delivery (e.g., objectives, components, rationale, relationship between activities and outcomes)</a:t>
            </a:r>
          </a:p>
          <a:p>
            <a:pPr eaLnBrk="1" hangingPunct="1"/>
            <a:r>
              <a:rPr lang="en-US" baseline="0" dirty="0" smtClean="0"/>
              <a:t>Process: the ways in which services are delivered (e.g., the activities and outputs)</a:t>
            </a:r>
          </a:p>
          <a:p>
            <a:pPr eaLnBrk="1" hangingPunct="1"/>
            <a:endParaRPr lang="en-US" baseline="0" dirty="0" smtClean="0"/>
          </a:p>
          <a:p>
            <a:pPr eaLnBrk="1" hangingPunct="1"/>
            <a:r>
              <a:rPr lang="en-US" baseline="0" dirty="0" smtClean="0"/>
              <a:t>GUFI was first developed in 2012 based on the work of the West Virginia GEAR UP project. We’ve revised it a bit since then, and we’re using it currently to look specifically at how service implementation has proceeded and changed over time.</a:t>
            </a:r>
          </a:p>
          <a:p>
            <a:pPr eaLnBrk="1" hangingPunct="1"/>
            <a:endParaRPr lang="en-US" baseline="0" dirty="0" smtClean="0"/>
          </a:p>
          <a:p>
            <a:pPr eaLnBrk="1" hangingPunct="1"/>
            <a:r>
              <a:rPr lang="en-US" baseline="0" dirty="0" smtClean="0"/>
              <a:t>Fidelity of implementation is not one single construct, just like the programs we implement are not focused on one particular aspect of the problem we’re addressing. Rather, because programs have many different features, any assessment of implementation fidelity should also be multifaceted. So let’s take a look at the components that make up our model.</a:t>
            </a:r>
            <a:endParaRPr lang="en-US" dirty="0" smtClean="0"/>
          </a:p>
        </p:txBody>
      </p:sp>
      <p:sp>
        <p:nvSpPr>
          <p:cNvPr id="2" name="Header Placeholder 1"/>
          <p:cNvSpPr>
            <a:spLocks noGrp="1"/>
          </p:cNvSpPr>
          <p:nvPr>
            <p:ph type="hdr" sz="quarter" idx="10"/>
          </p:nvPr>
        </p:nvSpPr>
        <p:spPr/>
        <p:txBody>
          <a:bodyPr/>
          <a:lstStyle/>
          <a:p>
            <a:r>
              <a:rPr lang="en-US" smtClean="0"/>
              <a:t>AEA 2014: A Long and Winding Raod</a:t>
            </a:r>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TextEdit="1"/>
          </p:cNvSpPr>
          <p:nvPr>
            <p:ph type="sldImg"/>
          </p:nvPr>
        </p:nvSpPr>
        <p:spPr bwMode="auto">
          <a:noFill/>
          <a:ln>
            <a:solidFill>
              <a:srgbClr val="000000"/>
            </a:solidFill>
            <a:miter lim="800000"/>
            <a:headEnd/>
            <a:tailEnd/>
          </a:ln>
        </p:spPr>
      </p:sp>
      <p:sp>
        <p:nvSpPr>
          <p:cNvPr id="28674" name="Rectangle 3"/>
          <p:cNvSpPr>
            <a:spLocks noGrp="1"/>
          </p:cNvSpPr>
          <p:nvPr>
            <p:ph type="body" idx="1"/>
          </p:nvPr>
        </p:nvSpPr>
        <p:spPr bwMode="auto">
          <a:noFill/>
        </p:spPr>
        <p:txBody>
          <a:bodyPr wrap="square" numCol="1" anchor="t" anchorCtr="0" compatLnSpc="1">
            <a:prstTxWarp prst="textNoShape">
              <a:avLst/>
            </a:prstTxWarp>
            <a:normAutofit fontScale="70000" lnSpcReduction="20000"/>
          </a:bodyPr>
          <a:lstStyle/>
          <a:p>
            <a:pPr eaLnBrk="1" hangingPunct="1"/>
            <a:r>
              <a:rPr lang="en-US" dirty="0" smtClean="0"/>
              <a:t>GUFI </a:t>
            </a:r>
            <a:r>
              <a:rPr lang="en-US" dirty="0" smtClean="0"/>
              <a:t>is based on a particular model of implementation</a:t>
            </a:r>
            <a:r>
              <a:rPr lang="en-US" baseline="0" dirty="0" smtClean="0"/>
              <a:t> fidelity proposed in implementation science that looks at four or five specific components: adherence, dosage, quality, participant responsiveness/engagement, and program differentiation (</a:t>
            </a:r>
            <a:r>
              <a:rPr lang="en-US" dirty="0" err="1"/>
              <a:t>Dusenbury</a:t>
            </a:r>
            <a:r>
              <a:rPr lang="en-US" dirty="0"/>
              <a:t>, </a:t>
            </a:r>
            <a:r>
              <a:rPr lang="en-US" dirty="0" err="1"/>
              <a:t>Brannigan</a:t>
            </a:r>
            <a:r>
              <a:rPr lang="en-US" dirty="0"/>
              <a:t>, Falco, &amp; Hansen, 2003</a:t>
            </a:r>
            <a:r>
              <a:rPr lang="en-US" baseline="0" dirty="0" smtClean="0"/>
              <a:t>). We’ve adapted that model to be more appropriate for the context of GEAR UP and look at these four components of fidelity: </a:t>
            </a:r>
            <a:endParaRPr lang="en-US" dirty="0" smtClean="0"/>
          </a:p>
          <a:p>
            <a:pPr eaLnBrk="1" hangingPunct="1"/>
            <a:endParaRPr lang="en-US" dirty="0" smtClean="0"/>
          </a:p>
          <a:p>
            <a:pPr eaLnBrk="1" hangingPunct="1"/>
            <a:r>
              <a:rPr lang="en-US" b="1" dirty="0" smtClean="0"/>
              <a:t>Adherence: </a:t>
            </a:r>
            <a:r>
              <a:rPr lang="en-US" dirty="0" smtClean="0"/>
              <a:t>The extent to which the West Virginia GEAR UP project</a:t>
            </a:r>
            <a:r>
              <a:rPr lang="en-US" baseline="0" dirty="0" smtClean="0"/>
              <a:t> delivered relevant services to the targeted stakeholder groups. </a:t>
            </a:r>
            <a:endParaRPr lang="en-US" dirty="0" smtClean="0"/>
          </a:p>
          <a:p>
            <a:pPr eaLnBrk="1" hangingPunct="1"/>
            <a:r>
              <a:rPr lang="en-US" dirty="0" smtClean="0"/>
              <a:t>Assesses the extent</a:t>
            </a:r>
            <a:r>
              <a:rPr lang="en-US" baseline="0" dirty="0" smtClean="0"/>
              <a:t> to which students &amp; parents received services in the three primary categories we grouped the services into: </a:t>
            </a:r>
          </a:p>
          <a:p>
            <a:pPr marL="222557" indent="-222557">
              <a:buAutoNum type="arabicParenBoth"/>
            </a:pPr>
            <a:r>
              <a:rPr lang="en-US" baseline="0" dirty="0" smtClean="0"/>
              <a:t>College &amp; Career Awareness &amp; Access, (2) Academic Support, (3) Climate &amp; Connection.</a:t>
            </a:r>
          </a:p>
          <a:p>
            <a:r>
              <a:rPr lang="en-US" dirty="0" smtClean="0"/>
              <a:t>And</a:t>
            </a:r>
            <a:r>
              <a:rPr lang="en-US" baseline="0" dirty="0" smtClean="0"/>
              <a:t> the extent to which teachers received professional development.</a:t>
            </a:r>
            <a:endParaRPr lang="en-US" dirty="0" smtClean="0"/>
          </a:p>
          <a:p>
            <a:pPr eaLnBrk="1" hangingPunct="1"/>
            <a:endParaRPr lang="en-US" dirty="0" smtClean="0"/>
          </a:p>
          <a:p>
            <a:pPr eaLnBrk="1" hangingPunct="1"/>
            <a:r>
              <a:rPr lang="en-US" dirty="0" smtClean="0"/>
              <a:t>For the</a:t>
            </a:r>
            <a:r>
              <a:rPr lang="en-US" baseline="0" dirty="0" smtClean="0"/>
              <a:t> stakeholder group, if they participated at all in any GEAR UP services for the various categories—regardless of the number of hours—we determined that they had been reached by the grant (which indicates that the grant adhered to its purposes/goals for service delivery in that area).</a:t>
            </a:r>
            <a:endParaRPr lang="en-US" dirty="0" smtClean="0"/>
          </a:p>
          <a:p>
            <a:pPr eaLnBrk="1" hangingPunct="1"/>
            <a:endParaRPr lang="en-US" dirty="0" smtClean="0"/>
          </a:p>
          <a:p>
            <a:pPr eaLnBrk="1" hangingPunct="1"/>
            <a:r>
              <a:rPr lang="en-US" i="1" dirty="0" smtClean="0"/>
              <a:t>Important to remember here that we looked at students, parents, and educators separately, given that services</a:t>
            </a:r>
            <a:r>
              <a:rPr lang="en-US" i="1" baseline="0" dirty="0" smtClean="0"/>
              <a:t> to the different groups likely impact the ultimate outcomes differently—e.g., direct services to students probably have a greater impact on students’ awareness and college knowledge than workshops with parents. </a:t>
            </a:r>
            <a:endParaRPr lang="en-US" i="1" dirty="0" smtClean="0"/>
          </a:p>
          <a:p>
            <a:pPr eaLnBrk="1" hangingPunct="1"/>
            <a:endParaRPr lang="en-US" dirty="0" smtClean="0"/>
          </a:p>
          <a:p>
            <a:pPr eaLnBrk="1" hangingPunct="1"/>
            <a:r>
              <a:rPr lang="en-US" b="1" dirty="0" smtClean="0"/>
              <a:t>Exposure: </a:t>
            </a:r>
            <a:r>
              <a:rPr lang="en-US" dirty="0" smtClean="0"/>
              <a:t>The level of contact or experience stakeholders had with GEAR UP services. We measured this using the data recorded in SCRIBE detailing the number of hours for each activity</a:t>
            </a:r>
            <a:r>
              <a:rPr lang="en-US" baseline="0" dirty="0" smtClean="0"/>
              <a:t> that stakeholders participated in. So this aspect is about not just whether they participated in any services but “how much” they did so.</a:t>
            </a:r>
            <a:endParaRPr lang="en-US" dirty="0" smtClean="0"/>
          </a:p>
          <a:p>
            <a:pPr eaLnBrk="1" hangingPunct="1"/>
            <a:endParaRPr lang="en-US" dirty="0" smtClean="0"/>
          </a:p>
          <a:p>
            <a:pPr eaLnBrk="1" hangingPunct="1"/>
            <a:r>
              <a:rPr lang="en-US" b="1" dirty="0" smtClean="0"/>
              <a:t>Quality: </a:t>
            </a:r>
            <a:r>
              <a:rPr lang="en-US" dirty="0" smtClean="0"/>
              <a:t>The</a:t>
            </a:r>
            <a:r>
              <a:rPr lang="en-US" baseline="0" dirty="0" smtClean="0"/>
              <a:t> nature of s</a:t>
            </a:r>
            <a:r>
              <a:rPr lang="en-US" dirty="0" smtClean="0"/>
              <a:t>takeholders’ perceptions</a:t>
            </a:r>
            <a:r>
              <a:rPr lang="en-US" baseline="0" dirty="0" smtClean="0"/>
              <a:t> about program value and impact. For this aspect, we look primarily at school personnel members’ perceptions of how well the program prepared them to help students in various ways; their perceptions of program quality for students and parents as well as themselves; and their perceptions of how GEAR UP was impacting their schools and communities.</a:t>
            </a:r>
            <a:endParaRPr lang="en-US" dirty="0" smtClean="0"/>
          </a:p>
          <a:p>
            <a:pPr eaLnBrk="1" hangingPunct="1"/>
            <a:endParaRPr lang="en-US" dirty="0" smtClean="0"/>
          </a:p>
          <a:p>
            <a:pPr eaLnBrk="1" hangingPunct="1"/>
            <a:r>
              <a:rPr lang="en-US" b="1" dirty="0" smtClean="0"/>
              <a:t>Response: </a:t>
            </a:r>
            <a:r>
              <a:rPr lang="en-US" dirty="0" smtClean="0"/>
              <a:t>The extent to which stakeholders are engaged</a:t>
            </a:r>
            <a:r>
              <a:rPr lang="en-US" baseline="0" dirty="0" smtClean="0"/>
              <a:t> in activities and what they think of them. Essentially, for this aspect, we looked at student and parent satisfaction with services; and school staff members’ ratings of how students and parents were reacting to the program.</a:t>
            </a:r>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endParaRPr lang="en-US" dirty="0" smtClean="0"/>
          </a:p>
          <a:p>
            <a:pPr eaLnBrk="1" hangingPunct="1"/>
            <a:r>
              <a:rPr lang="en-US" i="1" dirty="0" smtClean="0"/>
              <a:t>Reference:</a:t>
            </a:r>
          </a:p>
          <a:p>
            <a:pPr defTabSz="890230"/>
            <a:r>
              <a:rPr lang="en-US" dirty="0" err="1"/>
              <a:t>Dusenbury</a:t>
            </a:r>
            <a:r>
              <a:rPr lang="en-US" dirty="0"/>
              <a:t>, L., </a:t>
            </a:r>
            <a:r>
              <a:rPr lang="en-US" dirty="0" err="1"/>
              <a:t>Brannigan</a:t>
            </a:r>
            <a:r>
              <a:rPr lang="en-US" dirty="0"/>
              <a:t>, R., Falco, M., &amp; Hansen, W. B. (2003). A review of research on fidelity of implementation: implications for drug abuse prevention in school settings. </a:t>
            </a:r>
            <a:r>
              <a:rPr lang="en-US" i="1" dirty="0"/>
              <a:t>Health Education Research, 18</a:t>
            </a:r>
            <a:r>
              <a:rPr lang="en-US" dirty="0"/>
              <a:t>(2), 237-256.</a:t>
            </a:r>
          </a:p>
          <a:p>
            <a:pPr eaLnBrk="1" hangingPunct="1"/>
            <a:endParaRPr lang="en-US" dirty="0" smtClean="0"/>
          </a:p>
        </p:txBody>
      </p:sp>
      <p:sp>
        <p:nvSpPr>
          <p:cNvPr id="2" name="Header Placeholder 1"/>
          <p:cNvSpPr>
            <a:spLocks noGrp="1"/>
          </p:cNvSpPr>
          <p:nvPr>
            <p:ph type="hdr" sz="quarter" idx="10"/>
          </p:nvPr>
        </p:nvSpPr>
        <p:spPr/>
        <p:txBody>
          <a:bodyPr/>
          <a:lstStyle/>
          <a:p>
            <a:r>
              <a:rPr lang="en-US" smtClean="0"/>
              <a:t>AEA 2014: A Long and Winding Raod</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5401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5401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6" name="Footer Placeholder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7" name="Slide Number Placeholder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pPr>
              <a:defRPr/>
            </a:pPr>
            <a:fld id="{3563EA70-86B4-4B28-BD48-07E9E5DBD4E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423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0"/>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524000"/>
            <a:ext cx="8229600" cy="42211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pic>
        <p:nvPicPr>
          <p:cNvPr id="4" name="Picture 3" descr="image001.png"/>
          <p:cNvPicPr>
            <a:picLocks noChangeAspect="1"/>
          </p:cNvPicPr>
          <p:nvPr userDrawn="1"/>
        </p:nvPicPr>
        <p:blipFill>
          <a:blip r:embed="rId14">
            <a:extLst>
              <a:ext uri="{28A0092B-C50C-407E-A947-70E740481C1C}">
                <a14:useLocalDpi xmlns="" xmlns:a14="http://schemas.microsoft.com/office/drawing/2010/main" val="0"/>
              </a:ext>
            </a:extLst>
          </a:blip>
          <a:stretch>
            <a:fillRect/>
          </a:stretch>
        </p:blipFill>
        <p:spPr>
          <a:xfrm>
            <a:off x="4851400" y="6019800"/>
            <a:ext cx="2387600" cy="721088"/>
          </a:xfrm>
          <a:prstGeom prst="rect">
            <a:avLst/>
          </a:prstGeom>
        </p:spPr>
      </p:pic>
      <p:pic>
        <p:nvPicPr>
          <p:cNvPr id="5" name="Picture 4" descr="HEPCHorizontal.png"/>
          <p:cNvPicPr>
            <a:picLocks noChangeAspect="1"/>
          </p:cNvPicPr>
          <p:nvPr userDrawn="1"/>
        </p:nvPicPr>
        <p:blipFill>
          <a:blip r:embed="rId15">
            <a:extLst>
              <a:ext uri="{28A0092B-C50C-407E-A947-70E740481C1C}">
                <a14:useLocalDpi xmlns="" xmlns:a14="http://schemas.microsoft.com/office/drawing/2010/main" val="0"/>
              </a:ext>
            </a:extLst>
          </a:blip>
          <a:stretch>
            <a:fillRect/>
          </a:stretch>
        </p:blipFill>
        <p:spPr>
          <a:xfrm>
            <a:off x="1828800" y="6019800"/>
            <a:ext cx="2590800" cy="732141"/>
          </a:xfrm>
          <a:prstGeom prst="rect">
            <a:avLst/>
          </a:prstGeom>
        </p:spPr>
      </p:pic>
      <p:cxnSp>
        <p:nvCxnSpPr>
          <p:cNvPr id="6" name="Straight Connector 5"/>
          <p:cNvCxnSpPr/>
          <p:nvPr userDrawn="1"/>
        </p:nvCxnSpPr>
        <p:spPr>
          <a:xfrm>
            <a:off x="381000" y="5867400"/>
            <a:ext cx="8458200" cy="0"/>
          </a:xfrm>
          <a:prstGeom prst="line">
            <a:avLst/>
          </a:prstGeom>
          <a:ln w="12700">
            <a:solidFill>
              <a:schemeClr val="bg2">
                <a:lumMod val="50000"/>
              </a:schemeClr>
            </a:solidFill>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1" fontAlgn="base" hangingPunct="1">
        <a:spcBef>
          <a:spcPct val="0"/>
        </a:spcBef>
        <a:spcAft>
          <a:spcPct val="0"/>
        </a:spcAft>
        <a:defRPr sz="4400" b="1" i="0">
          <a:solidFill>
            <a:srgbClr val="CC6600"/>
          </a:solidFill>
          <a:latin typeface="Arial"/>
          <a:ea typeface="ＭＳ Ｐゴシック" pitchFamily="-111" charset="-128"/>
          <a:cs typeface="Arial"/>
        </a:defRPr>
      </a:lvl1pPr>
      <a:lvl2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2pPr>
      <a:lvl3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3pPr>
      <a:lvl4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4pPr>
      <a:lvl5pPr algn="ctr" rtl="0" eaLnBrk="1" fontAlgn="base" hangingPunct="1">
        <a:spcBef>
          <a:spcPct val="0"/>
        </a:spcBef>
        <a:spcAft>
          <a:spcPct val="0"/>
        </a:spcAft>
        <a:defRPr sz="4400">
          <a:solidFill>
            <a:schemeClr val="tx2"/>
          </a:solidFill>
          <a:latin typeface="Arial" pitchFamily="-111" charset="0"/>
          <a:ea typeface="ＭＳ Ｐゴシック" pitchFamily="-111" charset="-128"/>
          <a:cs typeface="ＭＳ Ｐゴシック" pitchFamily="-111" charset="-128"/>
        </a:defRPr>
      </a:lvl5pPr>
      <a:lvl6pPr marL="457200" algn="ctr" rtl="0" eaLnBrk="1" fontAlgn="base" hangingPunct="1">
        <a:spcBef>
          <a:spcPct val="0"/>
        </a:spcBef>
        <a:spcAft>
          <a:spcPct val="0"/>
        </a:spcAft>
        <a:defRPr sz="4400">
          <a:solidFill>
            <a:schemeClr val="tx2"/>
          </a:solidFill>
          <a:latin typeface="Arial" pitchFamily="-111" charset="0"/>
        </a:defRPr>
      </a:lvl6pPr>
      <a:lvl7pPr marL="914400" algn="ctr" rtl="0" eaLnBrk="1" fontAlgn="base" hangingPunct="1">
        <a:spcBef>
          <a:spcPct val="0"/>
        </a:spcBef>
        <a:spcAft>
          <a:spcPct val="0"/>
        </a:spcAft>
        <a:defRPr sz="4400">
          <a:solidFill>
            <a:schemeClr val="tx2"/>
          </a:solidFill>
          <a:latin typeface="Arial" pitchFamily="-111" charset="0"/>
        </a:defRPr>
      </a:lvl7pPr>
      <a:lvl8pPr marL="1371600" algn="ctr" rtl="0" eaLnBrk="1" fontAlgn="base" hangingPunct="1">
        <a:spcBef>
          <a:spcPct val="0"/>
        </a:spcBef>
        <a:spcAft>
          <a:spcPct val="0"/>
        </a:spcAft>
        <a:defRPr sz="4400">
          <a:solidFill>
            <a:schemeClr val="tx2"/>
          </a:solidFill>
          <a:latin typeface="Arial" pitchFamily="-111" charset="0"/>
        </a:defRPr>
      </a:lvl8pPr>
      <a:lvl9pPr marL="1828800" algn="ctr" rtl="0" eaLnBrk="1" fontAlgn="base" hangingPunct="1">
        <a:spcBef>
          <a:spcPct val="0"/>
        </a:spcBef>
        <a:spcAft>
          <a:spcPct val="0"/>
        </a:spcAft>
        <a:defRPr sz="4400">
          <a:solidFill>
            <a:schemeClr val="tx2"/>
          </a:solidFill>
          <a:latin typeface="Arial" pitchFamily="-111" charset="0"/>
        </a:defRPr>
      </a:lvl9pPr>
    </p:titleStyle>
    <p:bodyStyle>
      <a:lvl1pPr marL="342900" indent="-342900" algn="l" rtl="0" eaLnBrk="1" fontAlgn="base" hangingPunct="1">
        <a:spcBef>
          <a:spcPct val="20000"/>
        </a:spcBef>
        <a:spcAft>
          <a:spcPct val="0"/>
        </a:spcAft>
        <a:buClr>
          <a:srgbClr val="CC6600"/>
        </a:buClr>
        <a:buChar char="•"/>
        <a:defRPr sz="3200" b="1" i="0">
          <a:solidFill>
            <a:schemeClr val="tx1"/>
          </a:solidFill>
          <a:latin typeface="Arial"/>
          <a:ea typeface="ＭＳ Ｐゴシック" pitchFamily="-111" charset="-128"/>
          <a:cs typeface="Arial"/>
        </a:defRPr>
      </a:lvl1pPr>
      <a:lvl2pPr marL="742950" indent="-285750" algn="l" rtl="0" eaLnBrk="1" fontAlgn="base" hangingPunct="1">
        <a:spcBef>
          <a:spcPct val="20000"/>
        </a:spcBef>
        <a:spcAft>
          <a:spcPct val="0"/>
        </a:spcAft>
        <a:buClr>
          <a:srgbClr val="CC6600"/>
        </a:buClr>
        <a:buChar char="–"/>
        <a:defRPr sz="2800" b="1" i="0">
          <a:solidFill>
            <a:schemeClr val="tx1"/>
          </a:solidFill>
          <a:latin typeface="Arial"/>
          <a:ea typeface="ＭＳ Ｐゴシック" pitchFamily="-111" charset="-128"/>
          <a:cs typeface="Arial"/>
        </a:defRPr>
      </a:lvl2pPr>
      <a:lvl3pPr marL="1143000" indent="-228600" algn="l" rtl="0" eaLnBrk="1" fontAlgn="base" hangingPunct="1">
        <a:spcBef>
          <a:spcPct val="20000"/>
        </a:spcBef>
        <a:spcAft>
          <a:spcPct val="0"/>
        </a:spcAft>
        <a:buClr>
          <a:srgbClr val="CC6600"/>
        </a:buClr>
        <a:buChar char="•"/>
        <a:defRPr sz="2400" b="0" i="0">
          <a:solidFill>
            <a:schemeClr val="tx1"/>
          </a:solidFill>
          <a:latin typeface="Arial"/>
          <a:ea typeface="ＭＳ Ｐゴシック" pitchFamily="-111" charset="-128"/>
          <a:cs typeface="Arial"/>
        </a:defRPr>
      </a:lvl3pPr>
      <a:lvl4pPr marL="1600200" indent="-228600" algn="l" rtl="0" eaLnBrk="1" fontAlgn="base" hangingPunct="1">
        <a:spcBef>
          <a:spcPct val="20000"/>
        </a:spcBef>
        <a:spcAft>
          <a:spcPct val="0"/>
        </a:spcAft>
        <a:buClr>
          <a:srgbClr val="CC6600"/>
        </a:buClr>
        <a:buChar char="–"/>
        <a:defRPr sz="2000" b="0" i="0">
          <a:solidFill>
            <a:schemeClr val="tx1"/>
          </a:solidFill>
          <a:latin typeface="Arial"/>
          <a:ea typeface="ＭＳ Ｐゴシック" pitchFamily="-111" charset="-128"/>
          <a:cs typeface="Arial"/>
        </a:defRPr>
      </a:lvl4pPr>
      <a:lvl5pPr marL="2057400" indent="-228600" algn="l" rtl="0" eaLnBrk="1" fontAlgn="base" hangingPunct="1">
        <a:spcBef>
          <a:spcPct val="20000"/>
        </a:spcBef>
        <a:spcAft>
          <a:spcPct val="0"/>
        </a:spcAft>
        <a:buClr>
          <a:srgbClr val="CC6600"/>
        </a:buClr>
        <a:buChar char="»"/>
        <a:defRPr sz="2000" b="0" i="0">
          <a:solidFill>
            <a:schemeClr val="tx1"/>
          </a:solidFill>
          <a:latin typeface="Arial"/>
          <a:ea typeface="ＭＳ Ｐゴシック" pitchFamily="-111" charset="-128"/>
          <a:cs typeface="Arial"/>
        </a:defRPr>
      </a:lvl5pPr>
      <a:lvl6pPr marL="2514600" indent="-228600" algn="l" rtl="0" eaLnBrk="1" fontAlgn="base" hangingPunct="1">
        <a:spcBef>
          <a:spcPct val="20000"/>
        </a:spcBef>
        <a:spcAft>
          <a:spcPct val="0"/>
        </a:spcAft>
        <a:buChar char="»"/>
        <a:defRPr sz="2000">
          <a:solidFill>
            <a:schemeClr val="tx1"/>
          </a:solidFill>
          <a:latin typeface="+mn-lt"/>
          <a:ea typeface="ＭＳ Ｐゴシック" pitchFamily="-111" charset="-128"/>
        </a:defRPr>
      </a:lvl6pPr>
      <a:lvl7pPr marL="2971800" indent="-228600" algn="l" rtl="0" eaLnBrk="1" fontAlgn="base" hangingPunct="1">
        <a:spcBef>
          <a:spcPct val="20000"/>
        </a:spcBef>
        <a:spcAft>
          <a:spcPct val="0"/>
        </a:spcAft>
        <a:buChar char="»"/>
        <a:defRPr sz="2000">
          <a:solidFill>
            <a:schemeClr val="tx1"/>
          </a:solidFill>
          <a:latin typeface="+mn-lt"/>
          <a:ea typeface="ＭＳ Ｐゴシック" pitchFamily="-111" charset="-128"/>
        </a:defRPr>
      </a:lvl7pPr>
      <a:lvl8pPr marL="3429000" indent="-228600" algn="l" rtl="0" eaLnBrk="1" fontAlgn="base" hangingPunct="1">
        <a:spcBef>
          <a:spcPct val="20000"/>
        </a:spcBef>
        <a:spcAft>
          <a:spcPct val="0"/>
        </a:spcAft>
        <a:buChar char="»"/>
        <a:defRPr sz="2000">
          <a:solidFill>
            <a:schemeClr val="tx1"/>
          </a:solidFill>
          <a:latin typeface="+mn-lt"/>
          <a:ea typeface="ＭＳ Ｐゴシック" pitchFamily="-111" charset="-128"/>
        </a:defRPr>
      </a:lvl8pPr>
      <a:lvl9pPr marL="3886200" indent="-228600" algn="l" rtl="0" eaLnBrk="1" fontAlgn="base" hangingPunct="1">
        <a:spcBef>
          <a:spcPct val="20000"/>
        </a:spcBef>
        <a:spcAft>
          <a:spcPct val="0"/>
        </a:spcAft>
        <a:buChar char="»"/>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tdonahue@mcrel.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mailto:michellej@hepc.wvnet.edu"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p:cNvSpPr txBox="1"/>
          <p:nvPr/>
        </p:nvSpPr>
        <p:spPr>
          <a:xfrm>
            <a:off x="3200400" y="990600"/>
            <a:ext cx="5562600" cy="2862322"/>
          </a:xfrm>
          <a:prstGeom prst="rect">
            <a:avLst/>
          </a:prstGeom>
          <a:noFill/>
        </p:spPr>
        <p:txBody>
          <a:bodyPr wrap="square" rtlCol="0">
            <a:spAutoFit/>
          </a:bodyPr>
          <a:lstStyle/>
          <a:p>
            <a:pPr algn="ctr"/>
            <a:r>
              <a:rPr lang="en-US" sz="3600" b="1" dirty="0" smtClean="0">
                <a:solidFill>
                  <a:srgbClr val="CC6600"/>
                </a:solidFill>
                <a:latin typeface="Gill Sans MT" panose="020B0502020104020203" pitchFamily="34" charset="0"/>
                <a:cs typeface="Arial"/>
              </a:rPr>
              <a:t>A Long and Winding Road: Long-Term Implementation of a Rural College Access Program</a:t>
            </a:r>
            <a:endParaRPr lang="en-US" sz="3600" b="1" dirty="0">
              <a:solidFill>
                <a:srgbClr val="CC6600"/>
              </a:solidFill>
              <a:latin typeface="Gill Sans MT" panose="020B0502020104020203" pitchFamily="34" charset="0"/>
              <a:cs typeface="Arial"/>
            </a:endParaRPr>
          </a:p>
        </p:txBody>
      </p:sp>
      <p:sp>
        <p:nvSpPr>
          <p:cNvPr id="6" name="TextBox 5"/>
          <p:cNvSpPr txBox="1"/>
          <p:nvPr/>
        </p:nvSpPr>
        <p:spPr>
          <a:xfrm>
            <a:off x="3060102" y="5257800"/>
            <a:ext cx="3172472" cy="1261884"/>
          </a:xfrm>
          <a:prstGeom prst="rect">
            <a:avLst/>
          </a:prstGeom>
          <a:noFill/>
        </p:spPr>
        <p:txBody>
          <a:bodyPr wrap="none" rtlCol="0">
            <a:spAutoFit/>
          </a:bodyPr>
          <a:lstStyle/>
          <a:p>
            <a:pPr algn="ctr"/>
            <a:r>
              <a:rPr lang="en-US" sz="2000" b="1" dirty="0" smtClean="0">
                <a:latin typeface="Gill Sans MT" panose="020B0502020104020203" pitchFamily="34" charset="0"/>
                <a:cs typeface="Arial"/>
              </a:rPr>
              <a:t>AEA Annual Conference,</a:t>
            </a:r>
          </a:p>
          <a:p>
            <a:pPr algn="ctr"/>
            <a:r>
              <a:rPr lang="en-US" sz="2000" b="1" dirty="0" smtClean="0">
                <a:latin typeface="Gill Sans MT" panose="020B0502020104020203" pitchFamily="34" charset="0"/>
                <a:cs typeface="Arial"/>
              </a:rPr>
              <a:t>Denver, CO</a:t>
            </a:r>
          </a:p>
          <a:p>
            <a:pPr algn="ctr"/>
            <a:endParaRPr lang="en-US" dirty="0" smtClean="0">
              <a:solidFill>
                <a:schemeClr val="bg2"/>
              </a:solidFill>
              <a:latin typeface="Gill Sans MT" panose="020B0502020104020203" pitchFamily="34" charset="0"/>
              <a:cs typeface="Arial"/>
            </a:endParaRPr>
          </a:p>
          <a:p>
            <a:pPr algn="ctr"/>
            <a:r>
              <a:rPr lang="en-US" dirty="0" smtClean="0">
                <a:solidFill>
                  <a:schemeClr val="bg2"/>
                </a:solidFill>
                <a:latin typeface="Gill Sans MT" panose="020B0502020104020203" pitchFamily="34" charset="0"/>
                <a:cs typeface="Arial"/>
              </a:rPr>
              <a:t>October 15-18, 2014</a:t>
            </a:r>
          </a:p>
        </p:txBody>
      </p:sp>
      <p:pic>
        <p:nvPicPr>
          <p:cNvPr id="44034" name="Picture 2" descr="http://ts1.mm.bing.net/th?&amp;id=HN.607999788398084278&amp;w=300&amp;h=300&amp;c=0&amp;pid=1.9&amp;rs=0&amp;p=0"/>
          <p:cNvPicPr>
            <a:picLocks noChangeAspect="1" noChangeArrowheads="1"/>
          </p:cNvPicPr>
          <p:nvPr/>
        </p:nvPicPr>
        <p:blipFill>
          <a:blip r:embed="rId3"/>
          <a:srcRect/>
          <a:stretch>
            <a:fillRect/>
          </a:stretch>
        </p:blipFill>
        <p:spPr bwMode="auto">
          <a:xfrm>
            <a:off x="762000" y="1028700"/>
            <a:ext cx="2200275" cy="28575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52400" y="0"/>
            <a:ext cx="8534400" cy="1143000"/>
          </a:xfrm>
        </p:spPr>
        <p:txBody>
          <a:bodyPr/>
          <a:lstStyle/>
          <a:p>
            <a:pPr algn="l" eaLnBrk="1" hangingPunct="1"/>
            <a:r>
              <a:rPr lang="en-US" b="1" dirty="0" smtClean="0">
                <a:latin typeface="Gill Sans MT" pitchFamily="34" charset="0"/>
              </a:rPr>
              <a:t>GEAR UP Servic</a:t>
            </a:r>
            <a:r>
              <a:rPr lang="en-US" dirty="0" smtClean="0">
                <a:latin typeface="Gill Sans MT" pitchFamily="34" charset="0"/>
              </a:rPr>
              <a:t>es</a:t>
            </a:r>
            <a:endParaRPr lang="en-US" b="1" dirty="0" smtClean="0">
              <a:latin typeface="Gill Sans MT" pitchFamily="34" charset="0"/>
            </a:endParaRPr>
          </a:p>
        </p:txBody>
      </p:sp>
      <p:graphicFrame>
        <p:nvGraphicFramePr>
          <p:cNvPr id="3" name="Content Placeholder 2"/>
          <p:cNvGraphicFramePr>
            <a:graphicFrameLocks noGrp="1"/>
          </p:cNvGraphicFramePr>
          <p:nvPr>
            <p:ph idx="1"/>
            <p:extLst>
              <p:ext uri="{D42A27DB-BD31-4B8C-83A1-F6EECF244321}">
                <p14:modId xmlns="" xmlns:p14="http://schemas.microsoft.com/office/powerpoint/2010/main" val="956091702"/>
              </p:ext>
            </p:extLst>
          </p:nvPr>
        </p:nvGraphicFramePr>
        <p:xfrm>
          <a:off x="152400" y="914400"/>
          <a:ext cx="8991600" cy="5943600"/>
        </p:xfrm>
        <a:graphic>
          <a:graphicData uri="http://schemas.openxmlformats.org/drawingml/2006/table">
            <a:tbl>
              <a:tblPr firstRow="1" bandRow="1">
                <a:tableStyleId>{5C22544A-7EE6-4342-B048-85BDC9FD1C3A}</a:tableStyleId>
              </a:tblPr>
              <a:tblGrid>
                <a:gridCol w="1723390"/>
                <a:gridCol w="2847340"/>
                <a:gridCol w="1798320"/>
                <a:gridCol w="2622550"/>
              </a:tblGrid>
              <a:tr h="574097">
                <a:tc>
                  <a:txBody>
                    <a:bodyPr/>
                    <a:lstStyle/>
                    <a:p>
                      <a:endParaRPr lang="en-US" sz="2800" dirty="0">
                        <a:latin typeface="Gill Sans MT" panose="020B0502020104020203" pitchFamily="34" charset="0"/>
                      </a:endParaRPr>
                    </a:p>
                  </a:txBody>
                  <a:tcPr/>
                </a:tc>
                <a:tc>
                  <a:txBody>
                    <a:bodyPr/>
                    <a:lstStyle/>
                    <a:p>
                      <a:r>
                        <a:rPr lang="en-US" sz="2800" dirty="0" smtClean="0">
                          <a:latin typeface="Gill Sans MT" panose="020B0502020104020203" pitchFamily="34" charset="0"/>
                        </a:rPr>
                        <a:t>Students</a:t>
                      </a:r>
                      <a:endParaRPr lang="en-US" sz="2800" dirty="0">
                        <a:latin typeface="Gill Sans MT" panose="020B0502020104020203" pitchFamily="34" charset="0"/>
                      </a:endParaRPr>
                    </a:p>
                  </a:txBody>
                  <a:tcPr/>
                </a:tc>
                <a:tc>
                  <a:txBody>
                    <a:bodyPr/>
                    <a:lstStyle/>
                    <a:p>
                      <a:r>
                        <a:rPr lang="en-US" sz="2800" dirty="0" smtClean="0">
                          <a:latin typeface="Gill Sans MT" panose="020B0502020104020203" pitchFamily="34" charset="0"/>
                        </a:rPr>
                        <a:t>Parents</a:t>
                      </a:r>
                      <a:endParaRPr lang="en-US" sz="2800" dirty="0">
                        <a:latin typeface="Gill Sans MT" panose="020B0502020104020203" pitchFamily="34" charset="0"/>
                      </a:endParaRPr>
                    </a:p>
                  </a:txBody>
                  <a:tcPr/>
                </a:tc>
                <a:tc>
                  <a:txBody>
                    <a:bodyPr/>
                    <a:lstStyle/>
                    <a:p>
                      <a:r>
                        <a:rPr lang="en-US" sz="2800" dirty="0" smtClean="0">
                          <a:latin typeface="Gill Sans MT" panose="020B0502020104020203" pitchFamily="34" charset="0"/>
                        </a:rPr>
                        <a:t>Educators</a:t>
                      </a:r>
                      <a:endParaRPr lang="en-US" sz="2800" dirty="0">
                        <a:latin typeface="Gill Sans MT" panose="020B0502020104020203" pitchFamily="34" charset="0"/>
                      </a:endParaRPr>
                    </a:p>
                  </a:txBody>
                  <a:tcPr/>
                </a:tc>
              </a:tr>
              <a:tr h="2026228">
                <a:tc>
                  <a:txBody>
                    <a:bodyPr/>
                    <a:lstStyle/>
                    <a:p>
                      <a:r>
                        <a:rPr lang="en-US" sz="2400" dirty="0" smtClean="0">
                          <a:solidFill>
                            <a:schemeClr val="accent1">
                              <a:lumMod val="75000"/>
                            </a:schemeClr>
                          </a:solidFill>
                          <a:latin typeface="Gill Sans MT" panose="020B0502020104020203" pitchFamily="34" charset="0"/>
                        </a:rPr>
                        <a:t>College</a:t>
                      </a:r>
                      <a:r>
                        <a:rPr lang="en-US" sz="2400" baseline="0" dirty="0" smtClean="0">
                          <a:solidFill>
                            <a:schemeClr val="accent1">
                              <a:lumMod val="75000"/>
                            </a:schemeClr>
                          </a:solidFill>
                          <a:latin typeface="Gill Sans MT" panose="020B0502020104020203" pitchFamily="34" charset="0"/>
                        </a:rPr>
                        <a:t> and Career </a:t>
                      </a:r>
                      <a:r>
                        <a:rPr lang="en-US" sz="2400" dirty="0" smtClean="0">
                          <a:solidFill>
                            <a:schemeClr val="accent1">
                              <a:lumMod val="75000"/>
                            </a:schemeClr>
                          </a:solidFill>
                          <a:latin typeface="Gill Sans MT" panose="020B0502020104020203" pitchFamily="34" charset="0"/>
                        </a:rPr>
                        <a:t>A</a:t>
                      </a:r>
                      <a:r>
                        <a:rPr lang="en-US" sz="2400" baseline="0" dirty="0" smtClean="0">
                          <a:solidFill>
                            <a:schemeClr val="accent1">
                              <a:lumMod val="75000"/>
                            </a:schemeClr>
                          </a:solidFill>
                          <a:latin typeface="Gill Sans MT" panose="020B0502020104020203" pitchFamily="34" charset="0"/>
                        </a:rPr>
                        <a:t>wareness and Access</a:t>
                      </a:r>
                      <a:endParaRPr lang="en-US" sz="2400" dirty="0">
                        <a:solidFill>
                          <a:schemeClr val="accent1">
                            <a:lumMod val="75000"/>
                          </a:schemeClr>
                        </a:solidFill>
                        <a:latin typeface="Gill Sans MT" panose="020B0502020104020203" pitchFamily="34" charset="0"/>
                      </a:endParaRPr>
                    </a:p>
                  </a:txBody>
                  <a:tcPr>
                    <a:solidFill>
                      <a:schemeClr val="accent1">
                        <a:lumMod val="20000"/>
                        <a:lumOff val="80000"/>
                      </a:schemeClr>
                    </a:solidFill>
                  </a:tcPr>
                </a:tc>
                <a:tc>
                  <a:txBody>
                    <a:bodyPr/>
                    <a:lstStyle/>
                    <a:p>
                      <a:pPr marL="228600" marR="0" lvl="0" indent="-182880">
                        <a:spcBef>
                          <a:spcPts val="0"/>
                        </a:spcBef>
                        <a:spcAft>
                          <a:spcPts val="0"/>
                        </a:spcAft>
                        <a:buSzPct val="75000"/>
                        <a:buFont typeface="Symbol"/>
                        <a:buChar char=""/>
                      </a:pPr>
                      <a:r>
                        <a:rPr lang="en-US" sz="2400" dirty="0">
                          <a:solidFill>
                            <a:schemeClr val="accent1">
                              <a:lumMod val="75000"/>
                            </a:schemeClr>
                          </a:solidFill>
                          <a:effectLst/>
                          <a:latin typeface="Gill Sans MT" panose="020B0502020104020203" pitchFamily="34" charset="0"/>
                        </a:rPr>
                        <a:t>College </a:t>
                      </a:r>
                      <a:r>
                        <a:rPr lang="en-US" sz="2400" dirty="0" smtClean="0">
                          <a:solidFill>
                            <a:schemeClr val="accent1">
                              <a:lumMod val="75000"/>
                            </a:schemeClr>
                          </a:solidFill>
                          <a:effectLst/>
                          <a:latin typeface="Gill Sans MT" panose="020B0502020104020203" pitchFamily="34" charset="0"/>
                        </a:rPr>
                        <a:t>visits</a:t>
                      </a:r>
                      <a:endParaRPr lang="en-US" sz="2400" dirty="0">
                        <a:solidFill>
                          <a:schemeClr val="accent1">
                            <a:lumMod val="75000"/>
                          </a:schemeClr>
                        </a:solidFill>
                        <a:effectLst/>
                        <a:latin typeface="Gill Sans MT" panose="020B0502020104020203" pitchFamily="34" charset="0"/>
                      </a:endParaRPr>
                    </a:p>
                    <a:p>
                      <a:pPr marL="228600" marR="0" lvl="0" indent="-182880">
                        <a:spcBef>
                          <a:spcPts val="0"/>
                        </a:spcBef>
                        <a:spcAft>
                          <a:spcPts val="0"/>
                        </a:spcAft>
                        <a:buSzPct val="75000"/>
                        <a:buFont typeface="Symbol"/>
                        <a:buChar char=""/>
                      </a:pPr>
                      <a:r>
                        <a:rPr lang="en-US" sz="2400" dirty="0">
                          <a:solidFill>
                            <a:schemeClr val="accent1">
                              <a:lumMod val="75000"/>
                            </a:schemeClr>
                          </a:solidFill>
                          <a:effectLst/>
                          <a:latin typeface="Gill Sans MT" panose="020B0502020104020203" pitchFamily="34" charset="0"/>
                        </a:rPr>
                        <a:t>Counseling</a:t>
                      </a:r>
                    </a:p>
                    <a:p>
                      <a:pPr marL="228600" marR="0" lvl="0" indent="-182880">
                        <a:spcBef>
                          <a:spcPts val="0"/>
                        </a:spcBef>
                        <a:spcAft>
                          <a:spcPts val="0"/>
                        </a:spcAft>
                        <a:buSzPct val="75000"/>
                        <a:buFont typeface="Symbol"/>
                        <a:buChar char=""/>
                      </a:pPr>
                      <a:r>
                        <a:rPr lang="en-US" sz="2400" dirty="0">
                          <a:solidFill>
                            <a:schemeClr val="accent1">
                              <a:lumMod val="75000"/>
                            </a:schemeClr>
                          </a:solidFill>
                          <a:effectLst/>
                          <a:latin typeface="Gill Sans MT" panose="020B0502020104020203" pitchFamily="34" charset="0"/>
                        </a:rPr>
                        <a:t>Job site </a:t>
                      </a:r>
                      <a:r>
                        <a:rPr lang="en-US" sz="2400" dirty="0" smtClean="0">
                          <a:solidFill>
                            <a:schemeClr val="accent1">
                              <a:lumMod val="75000"/>
                            </a:schemeClr>
                          </a:solidFill>
                          <a:effectLst/>
                          <a:latin typeface="Gill Sans MT" panose="020B0502020104020203" pitchFamily="34" charset="0"/>
                        </a:rPr>
                        <a:t>visits, trips</a:t>
                      </a:r>
                    </a:p>
                    <a:p>
                      <a:pPr marL="228600" marR="0" lvl="0" indent="-182880">
                        <a:spcBef>
                          <a:spcPts val="0"/>
                        </a:spcBef>
                        <a:spcAft>
                          <a:spcPts val="0"/>
                        </a:spcAft>
                        <a:buSzPct val="75000"/>
                        <a:buFont typeface="Symbol"/>
                        <a:buChar char=""/>
                      </a:pPr>
                      <a:r>
                        <a:rPr lang="en-US" sz="2400" dirty="0" smtClean="0">
                          <a:solidFill>
                            <a:schemeClr val="accent1">
                              <a:lumMod val="75000"/>
                            </a:schemeClr>
                          </a:solidFill>
                          <a:effectLst/>
                          <a:latin typeface="Gill Sans MT" panose="020B0502020104020203" pitchFamily="34" charset="0"/>
                        </a:rPr>
                        <a:t>Financial aid workshops</a:t>
                      </a:r>
                      <a:endParaRPr lang="en-US" sz="2400" dirty="0">
                        <a:solidFill>
                          <a:schemeClr val="accent1">
                            <a:lumMod val="75000"/>
                          </a:schemeClr>
                        </a:solidFill>
                        <a:effectLst/>
                        <a:latin typeface="Gill Sans MT" panose="020B0502020104020203" pitchFamily="34" charset="0"/>
                        <a:ea typeface="Myriad Pro"/>
                        <a:cs typeface="Times New Roman"/>
                      </a:endParaRPr>
                    </a:p>
                  </a:txBody>
                  <a:tcPr marL="73025" marR="73025" marT="0" marB="0">
                    <a:lnR w="3175" cap="flat" cmpd="sng" algn="ctr">
                      <a:solidFill>
                        <a:schemeClr val="accent1">
                          <a:lumMod val="20000"/>
                          <a:lumOff val="80000"/>
                        </a:schemeClr>
                      </a:solidFill>
                      <a:prstDash val="solid"/>
                      <a:round/>
                      <a:headEnd type="none" w="med" len="med"/>
                      <a:tailEnd type="none" w="med" len="med"/>
                    </a:lnR>
                    <a:solidFill>
                      <a:schemeClr val="accent1">
                        <a:lumMod val="20000"/>
                        <a:lumOff val="80000"/>
                      </a:schemeClr>
                    </a:solidFill>
                  </a:tcPr>
                </a:tc>
                <a:tc>
                  <a:txBody>
                    <a:bodyPr/>
                    <a:lstStyle/>
                    <a:p>
                      <a:pPr marL="228600" marR="0" lvl="0" indent="-182880">
                        <a:spcBef>
                          <a:spcPts val="0"/>
                        </a:spcBef>
                        <a:spcAft>
                          <a:spcPts val="0"/>
                        </a:spcAft>
                        <a:buSzPct val="75000"/>
                        <a:buFont typeface="Symbol"/>
                        <a:buChar char=""/>
                      </a:pPr>
                      <a:r>
                        <a:rPr lang="en-US" sz="2400" dirty="0">
                          <a:solidFill>
                            <a:schemeClr val="accent1">
                              <a:lumMod val="75000"/>
                            </a:schemeClr>
                          </a:solidFill>
                          <a:effectLst/>
                          <a:latin typeface="Gill Sans MT" panose="020B0502020104020203" pitchFamily="34" charset="0"/>
                        </a:rPr>
                        <a:t>College </a:t>
                      </a:r>
                      <a:r>
                        <a:rPr lang="en-US" sz="2400" dirty="0" smtClean="0">
                          <a:solidFill>
                            <a:schemeClr val="accent1">
                              <a:lumMod val="75000"/>
                            </a:schemeClr>
                          </a:solidFill>
                          <a:effectLst/>
                          <a:latin typeface="Gill Sans MT" panose="020B0502020104020203" pitchFamily="34" charset="0"/>
                        </a:rPr>
                        <a:t>visits</a:t>
                      </a:r>
                      <a:endParaRPr lang="en-US" sz="2400" dirty="0">
                        <a:solidFill>
                          <a:schemeClr val="accent1">
                            <a:lumMod val="75000"/>
                          </a:schemeClr>
                        </a:solidFill>
                        <a:effectLst/>
                        <a:latin typeface="Gill Sans MT" panose="020B0502020104020203" pitchFamily="34" charset="0"/>
                      </a:endParaRPr>
                    </a:p>
                    <a:p>
                      <a:pPr marL="228600" marR="0" lvl="0" indent="-182880">
                        <a:spcBef>
                          <a:spcPts val="0"/>
                        </a:spcBef>
                        <a:spcAft>
                          <a:spcPts val="0"/>
                        </a:spcAft>
                        <a:buSzPct val="75000"/>
                        <a:buFont typeface="Symbol"/>
                        <a:buChar char=""/>
                      </a:pPr>
                      <a:r>
                        <a:rPr lang="en-US" sz="2400" dirty="0">
                          <a:solidFill>
                            <a:schemeClr val="accent1">
                              <a:lumMod val="75000"/>
                            </a:schemeClr>
                          </a:solidFill>
                          <a:effectLst/>
                          <a:latin typeface="Gill Sans MT" panose="020B0502020104020203" pitchFamily="34" charset="0"/>
                        </a:rPr>
                        <a:t>Counseling</a:t>
                      </a:r>
                      <a:endParaRPr lang="en-US" sz="2400" dirty="0">
                        <a:solidFill>
                          <a:schemeClr val="accent1">
                            <a:lumMod val="75000"/>
                          </a:schemeClr>
                        </a:solidFill>
                        <a:effectLst/>
                        <a:latin typeface="Gill Sans MT" panose="020B0502020104020203" pitchFamily="34" charset="0"/>
                        <a:ea typeface="Myriad Pro"/>
                        <a:cs typeface="Times New Roman"/>
                      </a:endParaRPr>
                    </a:p>
                  </a:txBody>
                  <a:tcPr marL="73025" marR="73025" marT="0" marB="0">
                    <a:lnL w="3175" cap="flat" cmpd="sng" algn="ctr">
                      <a:solidFill>
                        <a:schemeClr val="accent1">
                          <a:lumMod val="20000"/>
                          <a:lumOff val="80000"/>
                        </a:schemeClr>
                      </a:solidFill>
                      <a:prstDash val="solid"/>
                      <a:round/>
                      <a:headEnd type="none" w="med" len="med"/>
                      <a:tailEnd type="none" w="med" len="med"/>
                    </a:lnL>
                    <a:solidFill>
                      <a:schemeClr val="accent1">
                        <a:lumMod val="20000"/>
                        <a:lumOff val="80000"/>
                      </a:schemeClr>
                    </a:solidFill>
                  </a:tcPr>
                </a:tc>
                <a:tc>
                  <a:txBody>
                    <a:bodyPr/>
                    <a:lstStyle/>
                    <a:p>
                      <a:pPr marL="228600" marR="0" lvl="0" indent="-182880" algn="l" defTabSz="914400" rtl="0" eaLnBrk="1" latinLnBrk="0" hangingPunct="1">
                        <a:spcBef>
                          <a:spcPts val="0"/>
                        </a:spcBef>
                        <a:spcAft>
                          <a:spcPts val="0"/>
                        </a:spcAft>
                        <a:buSzPct val="75000"/>
                        <a:buFont typeface="Symbol"/>
                        <a:buChar char=""/>
                      </a:pPr>
                      <a:r>
                        <a:rPr lang="en-US" sz="2400" kern="1200" dirty="0">
                          <a:solidFill>
                            <a:schemeClr val="accent1">
                              <a:lumMod val="75000"/>
                            </a:schemeClr>
                          </a:solidFill>
                          <a:effectLst/>
                          <a:latin typeface="Gill Sans MT" panose="020B0502020104020203" pitchFamily="34" charset="0"/>
                          <a:ea typeface="+mn-ea"/>
                          <a:cs typeface="+mn-cs"/>
                        </a:rPr>
                        <a:t>College </a:t>
                      </a:r>
                      <a:r>
                        <a:rPr lang="en-US" sz="2400" kern="1200" dirty="0" smtClean="0">
                          <a:solidFill>
                            <a:schemeClr val="accent1">
                              <a:lumMod val="75000"/>
                            </a:schemeClr>
                          </a:solidFill>
                          <a:effectLst/>
                          <a:latin typeface="Gill Sans MT" panose="020B0502020104020203" pitchFamily="34" charset="0"/>
                          <a:ea typeface="+mn-ea"/>
                          <a:cs typeface="+mn-cs"/>
                        </a:rPr>
                        <a:t>access, awareness PD</a:t>
                      </a:r>
                      <a:endParaRPr lang="en-US" sz="2400" kern="1200" dirty="0">
                        <a:solidFill>
                          <a:schemeClr val="accent1">
                            <a:lumMod val="75000"/>
                          </a:schemeClr>
                        </a:solidFill>
                        <a:effectLst/>
                        <a:latin typeface="Gill Sans MT" panose="020B0502020104020203" pitchFamily="34" charset="0"/>
                        <a:ea typeface="+mn-ea"/>
                        <a:cs typeface="+mn-cs"/>
                      </a:endParaRPr>
                    </a:p>
                    <a:p>
                      <a:pPr marL="228600" marR="0" lvl="0" indent="-182880" algn="l" defTabSz="914400" rtl="0" eaLnBrk="1" latinLnBrk="0" hangingPunct="1">
                        <a:spcBef>
                          <a:spcPts val="0"/>
                        </a:spcBef>
                        <a:spcAft>
                          <a:spcPts val="0"/>
                        </a:spcAft>
                        <a:buSzPct val="75000"/>
                        <a:buFont typeface="Symbol"/>
                        <a:buChar char=""/>
                      </a:pPr>
                      <a:r>
                        <a:rPr lang="en-US" sz="2400" kern="1200" dirty="0" smtClean="0">
                          <a:solidFill>
                            <a:schemeClr val="accent1">
                              <a:lumMod val="75000"/>
                            </a:schemeClr>
                          </a:solidFill>
                          <a:effectLst/>
                          <a:latin typeface="Gill Sans MT" panose="020B0502020104020203" pitchFamily="34" charset="0"/>
                          <a:ea typeface="+mn-ea"/>
                          <a:cs typeface="+mn-cs"/>
                        </a:rPr>
                        <a:t>Financial </a:t>
                      </a:r>
                      <a:r>
                        <a:rPr lang="en-US" sz="2400" kern="1200" dirty="0">
                          <a:solidFill>
                            <a:schemeClr val="accent1">
                              <a:lumMod val="75000"/>
                            </a:schemeClr>
                          </a:solidFill>
                          <a:effectLst/>
                          <a:latin typeface="Gill Sans MT" panose="020B0502020104020203" pitchFamily="34" charset="0"/>
                          <a:ea typeface="+mn-ea"/>
                          <a:cs typeface="+mn-cs"/>
                        </a:rPr>
                        <a:t>aid counseling/ </a:t>
                      </a:r>
                      <a:r>
                        <a:rPr lang="en-US" sz="2400" kern="1200" dirty="0" smtClean="0">
                          <a:solidFill>
                            <a:schemeClr val="accent1">
                              <a:lumMod val="75000"/>
                            </a:schemeClr>
                          </a:solidFill>
                          <a:effectLst/>
                          <a:latin typeface="Gill Sans MT" panose="020B0502020104020203" pitchFamily="34" charset="0"/>
                          <a:ea typeface="+mn-ea"/>
                          <a:cs typeface="+mn-cs"/>
                        </a:rPr>
                        <a:t>advising PD</a:t>
                      </a:r>
                      <a:endParaRPr lang="en-US" sz="2400" kern="1200" dirty="0">
                        <a:solidFill>
                          <a:schemeClr val="accent1">
                            <a:lumMod val="75000"/>
                          </a:schemeClr>
                        </a:solidFill>
                        <a:effectLst/>
                        <a:latin typeface="Gill Sans MT" panose="020B0502020104020203" pitchFamily="34" charset="0"/>
                        <a:ea typeface="+mn-ea"/>
                        <a:cs typeface="+mn-cs"/>
                      </a:endParaRPr>
                    </a:p>
                  </a:txBody>
                  <a:tcPr marL="73025" marR="73025" marT="0" marB="0">
                    <a:solidFill>
                      <a:schemeClr val="accent1">
                        <a:lumMod val="20000"/>
                        <a:lumOff val="80000"/>
                      </a:schemeClr>
                    </a:solidFill>
                  </a:tcPr>
                </a:tc>
              </a:tr>
              <a:tr h="2431472">
                <a:tc>
                  <a:txBody>
                    <a:bodyPr/>
                    <a:lstStyle/>
                    <a:p>
                      <a:r>
                        <a:rPr lang="en-US" sz="2400" dirty="0" smtClean="0">
                          <a:solidFill>
                            <a:schemeClr val="accent1">
                              <a:lumMod val="75000"/>
                            </a:schemeClr>
                          </a:solidFill>
                          <a:latin typeface="Gill Sans MT" panose="020B0502020104020203" pitchFamily="34" charset="0"/>
                        </a:rPr>
                        <a:t>Academic Support</a:t>
                      </a:r>
                      <a:endParaRPr lang="en-US" sz="2400" dirty="0">
                        <a:solidFill>
                          <a:schemeClr val="accent1">
                            <a:lumMod val="75000"/>
                          </a:schemeClr>
                        </a:solidFill>
                        <a:latin typeface="Gill Sans MT" panose="020B0502020104020203" pitchFamily="34" charset="0"/>
                      </a:endParaRPr>
                    </a:p>
                  </a:txBody>
                  <a:tcPr>
                    <a:solidFill>
                      <a:schemeClr val="accent1">
                        <a:lumMod val="20000"/>
                        <a:lumOff val="80000"/>
                      </a:schemeClr>
                    </a:solidFill>
                  </a:tcPr>
                </a:tc>
                <a:tc>
                  <a:txBody>
                    <a:bodyPr/>
                    <a:lstStyle/>
                    <a:p>
                      <a:pPr marL="228600" marR="0" lvl="0" indent="-182880" algn="l" defTabSz="914400" rtl="0" eaLnBrk="1" latinLnBrk="0" hangingPunct="1">
                        <a:spcBef>
                          <a:spcPts val="0"/>
                        </a:spcBef>
                        <a:spcAft>
                          <a:spcPts val="0"/>
                        </a:spcAft>
                        <a:buSzPct val="75000"/>
                        <a:buFont typeface="Symbol"/>
                        <a:buChar char=""/>
                      </a:pPr>
                      <a:r>
                        <a:rPr lang="en-US" sz="2400" kern="1200" dirty="0" smtClean="0">
                          <a:solidFill>
                            <a:schemeClr val="accent1">
                              <a:lumMod val="75000"/>
                            </a:schemeClr>
                          </a:solidFill>
                          <a:effectLst/>
                          <a:latin typeface="Gill Sans MT" panose="020B0502020104020203" pitchFamily="34" charset="0"/>
                          <a:ea typeface="+mn-ea"/>
                          <a:cs typeface="+mn-cs"/>
                        </a:rPr>
                        <a:t>Rigorous</a:t>
                      </a:r>
                      <a:r>
                        <a:rPr lang="en-US" sz="2400" kern="1200" baseline="0" dirty="0" smtClean="0">
                          <a:solidFill>
                            <a:schemeClr val="accent1">
                              <a:lumMod val="75000"/>
                            </a:schemeClr>
                          </a:solidFill>
                          <a:effectLst/>
                          <a:latin typeface="Gill Sans MT" panose="020B0502020104020203" pitchFamily="34" charset="0"/>
                          <a:ea typeface="+mn-ea"/>
                          <a:cs typeface="+mn-cs"/>
                        </a:rPr>
                        <a:t> c</a:t>
                      </a:r>
                      <a:r>
                        <a:rPr lang="en-US" sz="2400" kern="1200" dirty="0" smtClean="0">
                          <a:solidFill>
                            <a:schemeClr val="accent1">
                              <a:lumMod val="75000"/>
                            </a:schemeClr>
                          </a:solidFill>
                          <a:effectLst/>
                          <a:latin typeface="Gill Sans MT" panose="020B0502020104020203" pitchFamily="34" charset="0"/>
                          <a:ea typeface="+mn-ea"/>
                          <a:cs typeface="+mn-cs"/>
                        </a:rPr>
                        <a:t>lassroom instruction</a:t>
                      </a:r>
                      <a:endParaRPr lang="en-US" sz="2400" kern="1200" dirty="0">
                        <a:solidFill>
                          <a:schemeClr val="accent1">
                            <a:lumMod val="75000"/>
                          </a:schemeClr>
                        </a:solidFill>
                        <a:effectLst/>
                        <a:latin typeface="Gill Sans MT" panose="020B0502020104020203" pitchFamily="34" charset="0"/>
                        <a:ea typeface="+mn-ea"/>
                        <a:cs typeface="+mn-cs"/>
                      </a:endParaRPr>
                    </a:p>
                    <a:p>
                      <a:pPr marL="228600" marR="0" lvl="0" indent="-182880" algn="l" defTabSz="914400" rtl="0" eaLnBrk="1" latinLnBrk="0" hangingPunct="1">
                        <a:spcBef>
                          <a:spcPts val="0"/>
                        </a:spcBef>
                        <a:spcAft>
                          <a:spcPts val="0"/>
                        </a:spcAft>
                        <a:buSzPct val="75000"/>
                        <a:buFont typeface="Symbol"/>
                        <a:buChar char=""/>
                      </a:pPr>
                      <a:r>
                        <a:rPr lang="en-US" sz="2400" kern="1200" dirty="0">
                          <a:solidFill>
                            <a:schemeClr val="accent1">
                              <a:lumMod val="75000"/>
                            </a:schemeClr>
                          </a:solidFill>
                          <a:effectLst/>
                          <a:latin typeface="Gill Sans MT" panose="020B0502020104020203" pitchFamily="34" charset="0"/>
                          <a:ea typeface="+mn-ea"/>
                          <a:cs typeface="+mn-cs"/>
                        </a:rPr>
                        <a:t>Mentoring</a:t>
                      </a:r>
                    </a:p>
                    <a:p>
                      <a:pPr marL="228600" marR="0" lvl="0" indent="-182880" algn="l" defTabSz="914400" rtl="0" eaLnBrk="1" latinLnBrk="0" hangingPunct="1">
                        <a:spcBef>
                          <a:spcPts val="0"/>
                        </a:spcBef>
                        <a:spcAft>
                          <a:spcPts val="0"/>
                        </a:spcAft>
                        <a:buSzPct val="75000"/>
                        <a:buFont typeface="Symbol"/>
                        <a:buChar char=""/>
                      </a:pPr>
                      <a:r>
                        <a:rPr lang="en-US" sz="2400" kern="1200" dirty="0">
                          <a:solidFill>
                            <a:schemeClr val="accent1">
                              <a:lumMod val="75000"/>
                            </a:schemeClr>
                          </a:solidFill>
                          <a:effectLst/>
                          <a:latin typeface="Gill Sans MT" panose="020B0502020104020203" pitchFamily="34" charset="0"/>
                          <a:ea typeface="+mn-ea"/>
                          <a:cs typeface="+mn-cs"/>
                        </a:rPr>
                        <a:t>Summer </a:t>
                      </a:r>
                      <a:r>
                        <a:rPr lang="en-US" sz="2400" kern="1200" dirty="0" smtClean="0">
                          <a:solidFill>
                            <a:schemeClr val="accent1">
                              <a:lumMod val="75000"/>
                            </a:schemeClr>
                          </a:solidFill>
                          <a:effectLst/>
                          <a:latin typeface="Gill Sans MT" panose="020B0502020104020203" pitchFamily="34" charset="0"/>
                          <a:ea typeface="+mn-ea"/>
                          <a:cs typeface="+mn-cs"/>
                        </a:rPr>
                        <a:t>programs</a:t>
                      </a:r>
                      <a:endParaRPr lang="en-US" sz="2400" kern="1200" dirty="0">
                        <a:solidFill>
                          <a:schemeClr val="accent1">
                            <a:lumMod val="75000"/>
                          </a:schemeClr>
                        </a:solidFill>
                        <a:effectLst/>
                        <a:latin typeface="Gill Sans MT" panose="020B0502020104020203" pitchFamily="34" charset="0"/>
                        <a:ea typeface="+mn-ea"/>
                        <a:cs typeface="+mn-cs"/>
                      </a:endParaRPr>
                    </a:p>
                    <a:p>
                      <a:pPr marL="228600" marR="0" lvl="0" indent="-182880" algn="l" defTabSz="914400" rtl="0" eaLnBrk="1" latinLnBrk="0" hangingPunct="1">
                        <a:spcBef>
                          <a:spcPts val="0"/>
                        </a:spcBef>
                        <a:spcAft>
                          <a:spcPts val="0"/>
                        </a:spcAft>
                        <a:buSzPct val="75000"/>
                        <a:buFont typeface="Symbol"/>
                        <a:buChar char=""/>
                      </a:pPr>
                      <a:r>
                        <a:rPr lang="en-US" sz="2400" kern="1200" dirty="0">
                          <a:solidFill>
                            <a:schemeClr val="accent1">
                              <a:lumMod val="75000"/>
                            </a:schemeClr>
                          </a:solidFill>
                          <a:effectLst/>
                          <a:latin typeface="Gill Sans MT" panose="020B0502020104020203" pitchFamily="34" charset="0"/>
                          <a:ea typeface="+mn-ea"/>
                          <a:cs typeface="+mn-cs"/>
                        </a:rPr>
                        <a:t>Tutoring</a:t>
                      </a:r>
                    </a:p>
                  </a:txBody>
                  <a:tcPr marL="73025" marR="73025" marT="0" marB="0">
                    <a:solidFill>
                      <a:schemeClr val="accent1">
                        <a:lumMod val="20000"/>
                        <a:lumOff val="80000"/>
                      </a:schemeClr>
                    </a:solidFill>
                  </a:tcPr>
                </a:tc>
                <a:tc>
                  <a:txBody>
                    <a:bodyPr/>
                    <a:lstStyle/>
                    <a:p>
                      <a:pPr marL="228600" marR="0" lvl="0" indent="-182880">
                        <a:spcBef>
                          <a:spcPts val="0"/>
                        </a:spcBef>
                        <a:spcAft>
                          <a:spcPts val="0"/>
                        </a:spcAft>
                        <a:buSzPct val="75000"/>
                        <a:buFont typeface="Symbol"/>
                        <a:buChar char=""/>
                      </a:pPr>
                      <a:r>
                        <a:rPr lang="en-US" sz="2400" dirty="0" smtClean="0">
                          <a:solidFill>
                            <a:schemeClr val="accent1">
                              <a:lumMod val="75000"/>
                            </a:schemeClr>
                          </a:solidFill>
                          <a:effectLst/>
                          <a:latin typeface="Gill Sans MT" panose="020B0502020104020203" pitchFamily="34" charset="0"/>
                          <a:ea typeface="+mn-ea"/>
                          <a:cs typeface="+mn-cs"/>
                        </a:rPr>
                        <a:t>Academic</a:t>
                      </a:r>
                      <a:r>
                        <a:rPr lang="en-US" sz="2400" baseline="0" dirty="0" smtClean="0">
                          <a:solidFill>
                            <a:schemeClr val="accent1">
                              <a:lumMod val="75000"/>
                            </a:schemeClr>
                          </a:solidFill>
                          <a:effectLst/>
                          <a:latin typeface="Gill Sans MT" panose="020B0502020104020203" pitchFamily="34" charset="0"/>
                          <a:ea typeface="+mn-ea"/>
                          <a:cs typeface="+mn-cs"/>
                        </a:rPr>
                        <a:t> workshops</a:t>
                      </a:r>
                      <a:endParaRPr lang="en-US" sz="2400" dirty="0">
                        <a:solidFill>
                          <a:schemeClr val="accent1">
                            <a:lumMod val="75000"/>
                          </a:schemeClr>
                        </a:solidFill>
                        <a:effectLst/>
                        <a:latin typeface="Gill Sans MT" panose="020B0502020104020203" pitchFamily="34" charset="0"/>
                        <a:ea typeface="Myriad Pro"/>
                        <a:cs typeface="Times New Roman"/>
                      </a:endParaRPr>
                    </a:p>
                  </a:txBody>
                  <a:tcPr marL="73025" marR="73025" marT="0" marB="0">
                    <a:solidFill>
                      <a:schemeClr val="accent1">
                        <a:lumMod val="20000"/>
                        <a:lumOff val="80000"/>
                      </a:schemeClr>
                    </a:solidFill>
                  </a:tcPr>
                </a:tc>
                <a:tc>
                  <a:txBody>
                    <a:bodyPr/>
                    <a:lstStyle/>
                    <a:p>
                      <a:pPr marL="228600" marR="0" lvl="0" indent="-182880" algn="l" defTabSz="914400" rtl="0" eaLnBrk="1" latinLnBrk="0" hangingPunct="1">
                        <a:spcBef>
                          <a:spcPts val="0"/>
                        </a:spcBef>
                        <a:spcAft>
                          <a:spcPts val="0"/>
                        </a:spcAft>
                        <a:buSzPct val="75000"/>
                        <a:buFont typeface="Symbol"/>
                        <a:buChar char=""/>
                      </a:pPr>
                      <a:r>
                        <a:rPr lang="en-US" sz="2400" kern="1200" dirty="0">
                          <a:solidFill>
                            <a:schemeClr val="accent1">
                              <a:lumMod val="75000"/>
                            </a:schemeClr>
                          </a:solidFill>
                          <a:effectLst/>
                          <a:latin typeface="Gill Sans MT" panose="020B0502020104020203" pitchFamily="34" charset="0"/>
                          <a:ea typeface="+mn-ea"/>
                          <a:cs typeface="+mn-cs"/>
                        </a:rPr>
                        <a:t>Curriculum </a:t>
                      </a:r>
                      <a:r>
                        <a:rPr lang="en-US" sz="2400" kern="1200" dirty="0" smtClean="0">
                          <a:solidFill>
                            <a:schemeClr val="accent1">
                              <a:lumMod val="75000"/>
                            </a:schemeClr>
                          </a:solidFill>
                          <a:effectLst/>
                          <a:latin typeface="Gill Sans MT" panose="020B0502020104020203" pitchFamily="34" charset="0"/>
                          <a:ea typeface="+mn-ea"/>
                          <a:cs typeface="+mn-cs"/>
                        </a:rPr>
                        <a:t>alignment</a:t>
                      </a:r>
                    </a:p>
                    <a:p>
                      <a:pPr marL="228600" marR="0" lvl="0" indent="-182880" algn="l" defTabSz="914400" rtl="0" eaLnBrk="1" latinLnBrk="0" hangingPunct="1">
                        <a:spcBef>
                          <a:spcPts val="0"/>
                        </a:spcBef>
                        <a:spcAft>
                          <a:spcPts val="0"/>
                        </a:spcAft>
                        <a:buSzPct val="75000"/>
                        <a:buFont typeface="Symbol"/>
                        <a:buChar char=""/>
                        <a:tabLst>
                          <a:tab pos="145415" algn="l"/>
                        </a:tabLst>
                      </a:pPr>
                      <a:r>
                        <a:rPr lang="en-US" sz="2400" kern="1200" dirty="0" smtClean="0">
                          <a:solidFill>
                            <a:schemeClr val="accent1">
                              <a:lumMod val="75000"/>
                            </a:schemeClr>
                          </a:solidFill>
                          <a:effectLst/>
                          <a:latin typeface="Gill Sans MT" panose="020B0502020104020203" pitchFamily="34" charset="0"/>
                          <a:ea typeface="+mn-ea"/>
                          <a:cs typeface="+mn-cs"/>
                        </a:rPr>
                        <a:t>Instructional technology, PD</a:t>
                      </a:r>
                    </a:p>
                    <a:p>
                      <a:pPr marL="228600" marR="0" lvl="0" indent="-182880" algn="l" defTabSz="914400" rtl="0" eaLnBrk="1" latinLnBrk="0" hangingPunct="1">
                        <a:spcBef>
                          <a:spcPts val="0"/>
                        </a:spcBef>
                        <a:spcAft>
                          <a:spcPts val="0"/>
                        </a:spcAft>
                        <a:buSzPct val="75000"/>
                        <a:buFont typeface="Symbol"/>
                        <a:buChar char=""/>
                      </a:pPr>
                      <a:r>
                        <a:rPr lang="en-US" sz="2400" kern="1200" dirty="0" smtClean="0">
                          <a:solidFill>
                            <a:schemeClr val="accent1">
                              <a:lumMod val="75000"/>
                            </a:schemeClr>
                          </a:solidFill>
                          <a:effectLst/>
                          <a:latin typeface="Gill Sans MT" panose="020B0502020104020203" pitchFamily="34" charset="0"/>
                          <a:ea typeface="+mn-ea"/>
                          <a:cs typeface="+mn-cs"/>
                        </a:rPr>
                        <a:t>Test preparation</a:t>
                      </a:r>
                      <a:endParaRPr lang="en-US" sz="2400" kern="1200" dirty="0">
                        <a:solidFill>
                          <a:schemeClr val="accent1">
                            <a:lumMod val="75000"/>
                          </a:schemeClr>
                        </a:solidFill>
                        <a:effectLst/>
                        <a:latin typeface="Gill Sans MT" panose="020B0502020104020203" pitchFamily="34" charset="0"/>
                        <a:ea typeface="+mn-ea"/>
                        <a:cs typeface="+mn-cs"/>
                      </a:endParaRPr>
                    </a:p>
                  </a:txBody>
                  <a:tcPr marL="73025" marR="73025" marT="0" marB="0">
                    <a:solidFill>
                      <a:schemeClr val="accent1">
                        <a:lumMod val="20000"/>
                        <a:lumOff val="80000"/>
                      </a:schemeClr>
                    </a:solidFill>
                  </a:tcPr>
                </a:tc>
              </a:tr>
              <a:tr h="911803">
                <a:tc>
                  <a:txBody>
                    <a:bodyPr/>
                    <a:lstStyle/>
                    <a:p>
                      <a:r>
                        <a:rPr lang="en-US" sz="2400" dirty="0" smtClean="0">
                          <a:solidFill>
                            <a:schemeClr val="accent1">
                              <a:lumMod val="75000"/>
                            </a:schemeClr>
                          </a:solidFill>
                          <a:latin typeface="Gill Sans MT" panose="020B0502020104020203" pitchFamily="34" charset="0"/>
                        </a:rPr>
                        <a:t>Climate</a:t>
                      </a:r>
                      <a:r>
                        <a:rPr lang="en-US" sz="2400" baseline="0" dirty="0" smtClean="0">
                          <a:solidFill>
                            <a:schemeClr val="accent1">
                              <a:lumMod val="75000"/>
                            </a:schemeClr>
                          </a:solidFill>
                          <a:latin typeface="Gill Sans MT" panose="020B0502020104020203" pitchFamily="34" charset="0"/>
                        </a:rPr>
                        <a:t> and Connection</a:t>
                      </a:r>
                      <a:endParaRPr lang="en-US" sz="2400" dirty="0">
                        <a:solidFill>
                          <a:schemeClr val="accent1">
                            <a:lumMod val="75000"/>
                          </a:schemeClr>
                        </a:solidFill>
                        <a:latin typeface="Gill Sans MT" panose="020B0502020104020203" pitchFamily="34" charset="0"/>
                      </a:endParaRPr>
                    </a:p>
                  </a:txBody>
                  <a:tcPr>
                    <a:solidFill>
                      <a:schemeClr val="accent1">
                        <a:lumMod val="20000"/>
                        <a:lumOff val="80000"/>
                      </a:schemeClr>
                    </a:solidFill>
                  </a:tcPr>
                </a:tc>
                <a:tc>
                  <a:txBody>
                    <a:bodyPr/>
                    <a:lstStyle/>
                    <a:p>
                      <a:pPr marL="228600" marR="0" lvl="0" indent="-182880" algn="l" defTabSz="914400" rtl="0" eaLnBrk="1" latinLnBrk="0" hangingPunct="1">
                        <a:spcBef>
                          <a:spcPts val="0"/>
                        </a:spcBef>
                        <a:spcAft>
                          <a:spcPts val="0"/>
                        </a:spcAft>
                        <a:buSzPct val="75000"/>
                        <a:buFont typeface="Symbol"/>
                        <a:buChar char=""/>
                      </a:pPr>
                      <a:r>
                        <a:rPr lang="en-US" sz="2400" kern="1200" dirty="0">
                          <a:solidFill>
                            <a:schemeClr val="accent1">
                              <a:lumMod val="75000"/>
                            </a:schemeClr>
                          </a:solidFill>
                          <a:effectLst/>
                          <a:latin typeface="Gill Sans MT" panose="020B0502020104020203" pitchFamily="34" charset="0"/>
                          <a:ea typeface="+mn-ea"/>
                          <a:cs typeface="+mn-cs"/>
                        </a:rPr>
                        <a:t>Cultural </a:t>
                      </a:r>
                      <a:r>
                        <a:rPr lang="en-US" sz="2400" kern="1200" dirty="0" smtClean="0">
                          <a:solidFill>
                            <a:schemeClr val="accent1">
                              <a:lumMod val="75000"/>
                            </a:schemeClr>
                          </a:solidFill>
                          <a:effectLst/>
                          <a:latin typeface="Gill Sans MT" panose="020B0502020104020203" pitchFamily="34" charset="0"/>
                          <a:ea typeface="+mn-ea"/>
                          <a:cs typeface="+mn-cs"/>
                        </a:rPr>
                        <a:t>events</a:t>
                      </a:r>
                      <a:endParaRPr lang="en-US" sz="2400" kern="1200" dirty="0">
                        <a:solidFill>
                          <a:schemeClr val="accent1">
                            <a:lumMod val="75000"/>
                          </a:schemeClr>
                        </a:solidFill>
                        <a:effectLst/>
                        <a:latin typeface="Gill Sans MT" panose="020B0502020104020203" pitchFamily="34" charset="0"/>
                        <a:ea typeface="+mn-ea"/>
                        <a:cs typeface="+mn-cs"/>
                      </a:endParaRPr>
                    </a:p>
                    <a:p>
                      <a:pPr marL="228600" marR="0" lvl="0" indent="-182880" algn="l" defTabSz="914400" rtl="0" eaLnBrk="1" latinLnBrk="0" hangingPunct="1">
                        <a:spcBef>
                          <a:spcPts val="0"/>
                        </a:spcBef>
                        <a:spcAft>
                          <a:spcPts val="0"/>
                        </a:spcAft>
                        <a:buSzPct val="75000"/>
                        <a:buFont typeface="Symbol"/>
                        <a:buChar char=""/>
                      </a:pPr>
                      <a:r>
                        <a:rPr lang="en-US" sz="2400" kern="1200" dirty="0">
                          <a:solidFill>
                            <a:schemeClr val="accent1">
                              <a:lumMod val="75000"/>
                            </a:schemeClr>
                          </a:solidFill>
                          <a:effectLst/>
                          <a:latin typeface="Gill Sans MT" panose="020B0502020104020203" pitchFamily="34" charset="0"/>
                          <a:ea typeface="+mn-ea"/>
                          <a:cs typeface="+mn-cs"/>
                        </a:rPr>
                        <a:t>Family </a:t>
                      </a:r>
                      <a:r>
                        <a:rPr lang="en-US" sz="2400" kern="1200" dirty="0" smtClean="0">
                          <a:solidFill>
                            <a:schemeClr val="accent1">
                              <a:lumMod val="75000"/>
                            </a:schemeClr>
                          </a:solidFill>
                          <a:effectLst/>
                          <a:latin typeface="Gill Sans MT" panose="020B0502020104020203" pitchFamily="34" charset="0"/>
                          <a:ea typeface="+mn-ea"/>
                          <a:cs typeface="+mn-cs"/>
                        </a:rPr>
                        <a:t>activities</a:t>
                      </a:r>
                      <a:endParaRPr lang="en-US" sz="2400" kern="1200" dirty="0">
                        <a:solidFill>
                          <a:schemeClr val="accent1">
                            <a:lumMod val="75000"/>
                          </a:schemeClr>
                        </a:solidFill>
                        <a:effectLst/>
                        <a:latin typeface="Gill Sans MT" panose="020B0502020104020203" pitchFamily="34" charset="0"/>
                        <a:ea typeface="+mn-ea"/>
                        <a:cs typeface="+mn-cs"/>
                      </a:endParaRPr>
                    </a:p>
                  </a:txBody>
                  <a:tcPr marL="73025" marR="73025" marT="0" marB="0">
                    <a:solidFill>
                      <a:schemeClr val="accent1">
                        <a:lumMod val="20000"/>
                        <a:lumOff val="80000"/>
                      </a:schemeClr>
                    </a:solidFill>
                  </a:tcPr>
                </a:tc>
                <a:tc>
                  <a:txBody>
                    <a:bodyPr/>
                    <a:lstStyle/>
                    <a:p>
                      <a:pPr marL="228600" marR="0" lvl="0" indent="-182880" algn="l" defTabSz="914400" rtl="0" eaLnBrk="1" latinLnBrk="0" hangingPunct="1">
                        <a:spcBef>
                          <a:spcPts val="0"/>
                        </a:spcBef>
                        <a:spcAft>
                          <a:spcPts val="0"/>
                        </a:spcAft>
                        <a:buSzPct val="75000"/>
                        <a:buFont typeface="Symbol"/>
                        <a:buChar char=""/>
                      </a:pPr>
                      <a:r>
                        <a:rPr lang="en-US" sz="2400" kern="1200" dirty="0">
                          <a:solidFill>
                            <a:schemeClr val="accent1">
                              <a:lumMod val="75000"/>
                            </a:schemeClr>
                          </a:solidFill>
                          <a:effectLst/>
                          <a:latin typeface="Gill Sans MT" panose="020B0502020104020203" pitchFamily="34" charset="0"/>
                          <a:ea typeface="+mn-ea"/>
                          <a:cs typeface="+mn-cs"/>
                        </a:rPr>
                        <a:t>Family </a:t>
                      </a:r>
                      <a:r>
                        <a:rPr lang="en-US" sz="2400" kern="1200" dirty="0" smtClean="0">
                          <a:solidFill>
                            <a:schemeClr val="accent1">
                              <a:lumMod val="75000"/>
                            </a:schemeClr>
                          </a:solidFill>
                          <a:effectLst/>
                          <a:latin typeface="Gill Sans MT" panose="020B0502020104020203" pitchFamily="34" charset="0"/>
                          <a:ea typeface="+mn-ea"/>
                          <a:cs typeface="+mn-cs"/>
                        </a:rPr>
                        <a:t>activities</a:t>
                      </a:r>
                      <a:endParaRPr lang="en-US" sz="2400" kern="1200" dirty="0">
                        <a:solidFill>
                          <a:schemeClr val="accent1">
                            <a:lumMod val="75000"/>
                          </a:schemeClr>
                        </a:solidFill>
                        <a:effectLst/>
                        <a:latin typeface="Gill Sans MT" panose="020B0502020104020203" pitchFamily="34" charset="0"/>
                        <a:ea typeface="+mn-ea"/>
                        <a:cs typeface="+mn-cs"/>
                      </a:endParaRPr>
                    </a:p>
                  </a:txBody>
                  <a:tcPr marL="73025" marR="73025" marT="0" marB="0">
                    <a:solidFill>
                      <a:schemeClr val="accent1">
                        <a:lumMod val="20000"/>
                        <a:lumOff val="80000"/>
                      </a:schemeClr>
                    </a:solidFill>
                  </a:tcPr>
                </a:tc>
                <a:tc>
                  <a:txBody>
                    <a:bodyPr/>
                    <a:lstStyle/>
                    <a:p>
                      <a:pPr marL="228600" marR="0" lvl="0" indent="-182880" algn="l" defTabSz="914400" rtl="0" eaLnBrk="1" latinLnBrk="0" hangingPunct="1">
                        <a:spcBef>
                          <a:spcPts val="0"/>
                        </a:spcBef>
                        <a:spcAft>
                          <a:spcPts val="0"/>
                        </a:spcAft>
                        <a:buSzPct val="75000"/>
                        <a:buFont typeface="Symbol"/>
                        <a:buChar char=""/>
                      </a:pPr>
                      <a:r>
                        <a:rPr lang="en-US" sz="2400" kern="1200" dirty="0">
                          <a:solidFill>
                            <a:schemeClr val="accent1">
                              <a:lumMod val="75000"/>
                            </a:schemeClr>
                          </a:solidFill>
                          <a:effectLst/>
                          <a:latin typeface="Gill Sans MT" panose="020B0502020104020203" pitchFamily="34" charset="0"/>
                          <a:ea typeface="+mn-ea"/>
                          <a:cs typeface="+mn-cs"/>
                        </a:rPr>
                        <a:t>School </a:t>
                      </a:r>
                      <a:r>
                        <a:rPr lang="en-US" sz="2400" kern="1200" dirty="0" smtClean="0">
                          <a:solidFill>
                            <a:schemeClr val="accent1">
                              <a:lumMod val="75000"/>
                            </a:schemeClr>
                          </a:solidFill>
                          <a:effectLst/>
                          <a:latin typeface="Gill Sans MT" panose="020B0502020104020203" pitchFamily="34" charset="0"/>
                          <a:ea typeface="+mn-ea"/>
                          <a:cs typeface="+mn-cs"/>
                        </a:rPr>
                        <a:t>climate PD</a:t>
                      </a:r>
                      <a:endParaRPr lang="en-US" sz="2400" kern="1200" dirty="0">
                        <a:solidFill>
                          <a:schemeClr val="accent1">
                            <a:lumMod val="75000"/>
                          </a:schemeClr>
                        </a:solidFill>
                        <a:effectLst/>
                        <a:latin typeface="Gill Sans MT" panose="020B0502020104020203" pitchFamily="34" charset="0"/>
                        <a:ea typeface="+mn-ea"/>
                        <a:cs typeface="+mn-cs"/>
                      </a:endParaRPr>
                    </a:p>
                  </a:txBody>
                  <a:tcPr marL="73025" marR="73025" marT="0" marB="0">
                    <a:solidFill>
                      <a:schemeClr val="accent1">
                        <a:lumMod val="20000"/>
                        <a:lumOff val="80000"/>
                      </a:schemeClr>
                    </a:solidFill>
                  </a:tcPr>
                </a:tc>
              </a:tr>
            </a:tbl>
          </a:graphicData>
        </a:graphic>
      </p:graphicFrame>
    </p:spTree>
    <p:extLst>
      <p:ext uri="{BB962C8B-B14F-4D97-AF65-F5344CB8AC3E}">
        <p14:creationId xmlns="" xmlns:p14="http://schemas.microsoft.com/office/powerpoint/2010/main" val="2144388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52400" y="0"/>
            <a:ext cx="8534400" cy="1143000"/>
          </a:xfrm>
        </p:spPr>
        <p:txBody>
          <a:bodyPr/>
          <a:lstStyle/>
          <a:p>
            <a:pPr algn="l" eaLnBrk="1" hangingPunct="1"/>
            <a:r>
              <a:rPr lang="en-US" b="1" dirty="0" smtClean="0">
                <a:latin typeface="Gill Sans MT" pitchFamily="34" charset="0"/>
              </a:rPr>
              <a:t>GEAR UP Fidelity Index</a:t>
            </a:r>
          </a:p>
        </p:txBody>
      </p:sp>
      <p:sp>
        <p:nvSpPr>
          <p:cNvPr id="27650" name="Content Placeholder 2"/>
          <p:cNvSpPr>
            <a:spLocks noGrp="1"/>
          </p:cNvSpPr>
          <p:nvPr>
            <p:ph idx="1"/>
          </p:nvPr>
        </p:nvSpPr>
        <p:spPr>
          <a:xfrm>
            <a:off x="1828800" y="1143000"/>
            <a:ext cx="7086600" cy="4648200"/>
          </a:xfrm>
        </p:spPr>
        <p:txBody>
          <a:bodyPr/>
          <a:lstStyle/>
          <a:p>
            <a:pPr marL="457200" indent="-457200" eaLnBrk="1" hangingPunct="1">
              <a:buFont typeface="Wingdings" pitchFamily="2" charset="2"/>
              <a:buChar char="q"/>
            </a:pPr>
            <a:r>
              <a:rPr lang="en-US" dirty="0" smtClean="0">
                <a:latin typeface="Gill Sans MT" pitchFamily="34" charset="0"/>
              </a:rPr>
              <a:t>Four Primary Questions</a:t>
            </a:r>
          </a:p>
          <a:p>
            <a:pPr marL="857250" lvl="1" indent="-400050" eaLnBrk="1" hangingPunct="1">
              <a:buFont typeface="Wingdings" panose="05000000000000000000" pitchFamily="2" charset="2"/>
              <a:buChar char="§"/>
            </a:pPr>
            <a:r>
              <a:rPr lang="en-US" b="0" dirty="0" smtClean="0">
                <a:latin typeface="Gill Sans MT" pitchFamily="34" charset="0"/>
              </a:rPr>
              <a:t>Extent to which all types of services are reaching all stakeholders</a:t>
            </a:r>
          </a:p>
          <a:p>
            <a:pPr marL="857250" lvl="1" indent="-400050" eaLnBrk="1" hangingPunct="1">
              <a:buFont typeface="Wingdings" panose="05000000000000000000" pitchFamily="2" charset="2"/>
              <a:buChar char="§"/>
            </a:pPr>
            <a:r>
              <a:rPr lang="en-US" b="0" dirty="0" smtClean="0">
                <a:latin typeface="Gill Sans MT" pitchFamily="34" charset="0"/>
              </a:rPr>
              <a:t>Level of stakeholder exposure to services</a:t>
            </a:r>
          </a:p>
          <a:p>
            <a:pPr marL="857250" lvl="1" indent="-400050" eaLnBrk="1" hangingPunct="1">
              <a:buFont typeface="Wingdings" panose="05000000000000000000" pitchFamily="2" charset="2"/>
              <a:buChar char="§"/>
            </a:pPr>
            <a:r>
              <a:rPr lang="en-US" b="0" dirty="0" smtClean="0">
                <a:latin typeface="Gill Sans MT" pitchFamily="34" charset="0"/>
              </a:rPr>
              <a:t>Level of service quality</a:t>
            </a:r>
          </a:p>
          <a:p>
            <a:pPr marL="857250" lvl="1" indent="-400050" eaLnBrk="1" hangingPunct="1">
              <a:buFont typeface="Wingdings" panose="05000000000000000000" pitchFamily="2" charset="2"/>
              <a:buChar char="§"/>
            </a:pPr>
            <a:r>
              <a:rPr lang="en-US" b="0" dirty="0" smtClean="0">
                <a:latin typeface="Gill Sans MT" pitchFamily="34" charset="0"/>
              </a:rPr>
              <a:t>Stakeholders’ responses to services</a:t>
            </a:r>
          </a:p>
          <a:p>
            <a:pPr marL="457200" indent="-457200" eaLnBrk="1" hangingPunct="1">
              <a:buFont typeface="Wingdings" pitchFamily="2" charset="2"/>
              <a:buChar char="q"/>
            </a:pPr>
            <a:r>
              <a:rPr lang="en-US" dirty="0" smtClean="0">
                <a:latin typeface="Gill Sans MT" pitchFamily="34" charset="0"/>
              </a:rPr>
              <a:t>Descriptive Analyses</a:t>
            </a:r>
          </a:p>
          <a:p>
            <a:pPr marL="914400" lvl="1" indent="-457200" eaLnBrk="1" hangingPunct="1">
              <a:buFont typeface="Wingdings" panose="05000000000000000000" pitchFamily="2" charset="2"/>
              <a:buChar char="§"/>
            </a:pPr>
            <a:r>
              <a:rPr lang="en-US" b="0" dirty="0" smtClean="0">
                <a:latin typeface="Gill Sans MT" pitchFamily="34" charset="0"/>
              </a:rPr>
              <a:t>Over time</a:t>
            </a:r>
          </a:p>
          <a:p>
            <a:pPr marL="914400" lvl="1" indent="-457200" eaLnBrk="1" hangingPunct="1">
              <a:buFont typeface="Wingdings" panose="05000000000000000000" pitchFamily="2" charset="2"/>
              <a:buChar char="§"/>
            </a:pPr>
            <a:r>
              <a:rPr lang="en-US" b="0" dirty="0" smtClean="0">
                <a:latin typeface="Gill Sans MT" pitchFamily="34" charset="0"/>
              </a:rPr>
              <a:t>By county</a:t>
            </a:r>
          </a:p>
        </p:txBody>
      </p:sp>
      <p:grpSp>
        <p:nvGrpSpPr>
          <p:cNvPr id="2" name="Group 10"/>
          <p:cNvGrpSpPr/>
          <p:nvPr/>
        </p:nvGrpSpPr>
        <p:grpSpPr>
          <a:xfrm>
            <a:off x="92075" y="1609725"/>
            <a:ext cx="1736725" cy="2544763"/>
            <a:chOff x="92075" y="1609725"/>
            <a:chExt cx="1736725" cy="2544763"/>
          </a:xfrm>
        </p:grpSpPr>
        <p:grpSp>
          <p:nvGrpSpPr>
            <p:cNvPr id="4" name="Group 4"/>
            <p:cNvGrpSpPr>
              <a:grpSpLocks noChangeAspect="1"/>
            </p:cNvGrpSpPr>
            <p:nvPr/>
          </p:nvGrpSpPr>
          <p:grpSpPr bwMode="auto">
            <a:xfrm>
              <a:off x="92075" y="1609725"/>
              <a:ext cx="1736725" cy="1971675"/>
              <a:chOff x="58" y="1014"/>
              <a:chExt cx="1094" cy="1242"/>
            </a:xfrm>
          </p:grpSpPr>
          <p:sp>
            <p:nvSpPr>
              <p:cNvPr id="3" name="AutoShape 3"/>
              <p:cNvSpPr>
                <a:spLocks noChangeAspect="1" noChangeArrowheads="1" noTextEdit="1"/>
              </p:cNvSpPr>
              <p:nvPr/>
            </p:nvSpPr>
            <p:spPr bwMode="auto">
              <a:xfrm>
                <a:off x="58" y="1014"/>
                <a:ext cx="1094" cy="124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5"/>
              <p:cNvSpPr>
                <a:spLocks/>
              </p:cNvSpPr>
              <p:nvPr/>
            </p:nvSpPr>
            <p:spPr bwMode="auto">
              <a:xfrm>
                <a:off x="694" y="1828"/>
                <a:ext cx="402" cy="409"/>
              </a:xfrm>
              <a:custGeom>
                <a:avLst/>
                <a:gdLst>
                  <a:gd name="T0" fmla="*/ 278 w 805"/>
                  <a:gd name="T1" fmla="*/ 329 h 817"/>
                  <a:gd name="T2" fmla="*/ 368 w 805"/>
                  <a:gd name="T3" fmla="*/ 258 h 817"/>
                  <a:gd name="T4" fmla="*/ 484 w 805"/>
                  <a:gd name="T5" fmla="*/ 275 h 817"/>
                  <a:gd name="T6" fmla="*/ 553 w 805"/>
                  <a:gd name="T7" fmla="*/ 367 h 817"/>
                  <a:gd name="T8" fmla="*/ 537 w 805"/>
                  <a:gd name="T9" fmla="*/ 484 h 817"/>
                  <a:gd name="T10" fmla="*/ 448 w 805"/>
                  <a:gd name="T11" fmla="*/ 555 h 817"/>
                  <a:gd name="T12" fmla="*/ 365 w 805"/>
                  <a:gd name="T13" fmla="*/ 553 h 817"/>
                  <a:gd name="T14" fmla="*/ 307 w 805"/>
                  <a:gd name="T15" fmla="*/ 519 h 817"/>
                  <a:gd name="T16" fmla="*/ 269 w 805"/>
                  <a:gd name="T17" fmla="*/ 637 h 817"/>
                  <a:gd name="T18" fmla="*/ 269 w 805"/>
                  <a:gd name="T19" fmla="*/ 799 h 817"/>
                  <a:gd name="T20" fmla="*/ 303 w 805"/>
                  <a:gd name="T21" fmla="*/ 810 h 817"/>
                  <a:gd name="T22" fmla="*/ 338 w 805"/>
                  <a:gd name="T23" fmla="*/ 817 h 817"/>
                  <a:gd name="T24" fmla="*/ 405 w 805"/>
                  <a:gd name="T25" fmla="*/ 677 h 817"/>
                  <a:gd name="T26" fmla="*/ 423 w 805"/>
                  <a:gd name="T27" fmla="*/ 677 h 817"/>
                  <a:gd name="T28" fmla="*/ 496 w 805"/>
                  <a:gd name="T29" fmla="*/ 811 h 817"/>
                  <a:gd name="T30" fmla="*/ 531 w 805"/>
                  <a:gd name="T31" fmla="*/ 803 h 817"/>
                  <a:gd name="T32" fmla="*/ 535 w 805"/>
                  <a:gd name="T33" fmla="*/ 646 h 817"/>
                  <a:gd name="T34" fmla="*/ 661 w 805"/>
                  <a:gd name="T35" fmla="*/ 716 h 817"/>
                  <a:gd name="T36" fmla="*/ 640 w 805"/>
                  <a:gd name="T37" fmla="*/ 542 h 817"/>
                  <a:gd name="T38" fmla="*/ 792 w 805"/>
                  <a:gd name="T39" fmla="*/ 531 h 817"/>
                  <a:gd name="T40" fmla="*/ 675 w 805"/>
                  <a:gd name="T41" fmla="*/ 426 h 817"/>
                  <a:gd name="T42" fmla="*/ 676 w 805"/>
                  <a:gd name="T43" fmla="*/ 408 h 817"/>
                  <a:gd name="T44" fmla="*/ 675 w 805"/>
                  <a:gd name="T45" fmla="*/ 389 h 817"/>
                  <a:gd name="T46" fmla="*/ 792 w 805"/>
                  <a:gd name="T47" fmla="*/ 285 h 817"/>
                  <a:gd name="T48" fmla="*/ 640 w 805"/>
                  <a:gd name="T49" fmla="*/ 273 h 817"/>
                  <a:gd name="T50" fmla="*/ 713 w 805"/>
                  <a:gd name="T51" fmla="*/ 140 h 817"/>
                  <a:gd name="T52" fmla="*/ 689 w 805"/>
                  <a:gd name="T53" fmla="*/ 113 h 817"/>
                  <a:gd name="T54" fmla="*/ 558 w 805"/>
                  <a:gd name="T55" fmla="*/ 185 h 817"/>
                  <a:gd name="T56" fmla="*/ 526 w 805"/>
                  <a:gd name="T57" fmla="*/ 166 h 817"/>
                  <a:gd name="T58" fmla="*/ 524 w 805"/>
                  <a:gd name="T59" fmla="*/ 14 h 817"/>
                  <a:gd name="T60" fmla="*/ 488 w 805"/>
                  <a:gd name="T61" fmla="*/ 5 h 817"/>
                  <a:gd name="T62" fmla="*/ 419 w 805"/>
                  <a:gd name="T63" fmla="*/ 140 h 817"/>
                  <a:gd name="T64" fmla="*/ 400 w 805"/>
                  <a:gd name="T65" fmla="*/ 140 h 817"/>
                  <a:gd name="T66" fmla="*/ 329 w 805"/>
                  <a:gd name="T67" fmla="*/ 1 h 817"/>
                  <a:gd name="T68" fmla="*/ 294 w 805"/>
                  <a:gd name="T69" fmla="*/ 10 h 817"/>
                  <a:gd name="T70" fmla="*/ 293 w 805"/>
                  <a:gd name="T71" fmla="*/ 166 h 817"/>
                  <a:gd name="T72" fmla="*/ 261 w 805"/>
                  <a:gd name="T73" fmla="*/ 185 h 817"/>
                  <a:gd name="T74" fmla="*/ 123 w 805"/>
                  <a:gd name="T75" fmla="*/ 106 h 817"/>
                  <a:gd name="T76" fmla="*/ 99 w 805"/>
                  <a:gd name="T77" fmla="*/ 131 h 817"/>
                  <a:gd name="T78" fmla="*/ 179 w 805"/>
                  <a:gd name="T79" fmla="*/ 273 h 817"/>
                  <a:gd name="T80" fmla="*/ 13 w 805"/>
                  <a:gd name="T81" fmla="*/ 282 h 817"/>
                  <a:gd name="T82" fmla="*/ 144 w 805"/>
                  <a:gd name="T83" fmla="*/ 389 h 817"/>
                  <a:gd name="T84" fmla="*/ 143 w 805"/>
                  <a:gd name="T85" fmla="*/ 408 h 817"/>
                  <a:gd name="T86" fmla="*/ 144 w 805"/>
                  <a:gd name="T87" fmla="*/ 426 h 817"/>
                  <a:gd name="T88" fmla="*/ 13 w 805"/>
                  <a:gd name="T89" fmla="*/ 535 h 817"/>
                  <a:gd name="T90" fmla="*/ 179 w 805"/>
                  <a:gd name="T91" fmla="*/ 542 h 817"/>
                  <a:gd name="T92" fmla="*/ 99 w 805"/>
                  <a:gd name="T93" fmla="*/ 685 h 817"/>
                  <a:gd name="T94" fmla="*/ 123 w 805"/>
                  <a:gd name="T95" fmla="*/ 711 h 817"/>
                  <a:gd name="T96" fmla="*/ 241 w 805"/>
                  <a:gd name="T97" fmla="*/ 648 h 817"/>
                  <a:gd name="T98" fmla="*/ 260 w 805"/>
                  <a:gd name="T99" fmla="*/ 440 h 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05" h="817">
                    <a:moveTo>
                      <a:pt x="257" y="416"/>
                    </a:moveTo>
                    <a:lnTo>
                      <a:pt x="259" y="384"/>
                    </a:lnTo>
                    <a:lnTo>
                      <a:pt x="266" y="355"/>
                    </a:lnTo>
                    <a:lnTo>
                      <a:pt x="278" y="329"/>
                    </a:lnTo>
                    <a:lnTo>
                      <a:pt x="295" y="305"/>
                    </a:lnTo>
                    <a:lnTo>
                      <a:pt x="317" y="285"/>
                    </a:lnTo>
                    <a:lnTo>
                      <a:pt x="341" y="270"/>
                    </a:lnTo>
                    <a:lnTo>
                      <a:pt x="368" y="258"/>
                    </a:lnTo>
                    <a:lnTo>
                      <a:pt x="399" y="253"/>
                    </a:lnTo>
                    <a:lnTo>
                      <a:pt x="429" y="255"/>
                    </a:lnTo>
                    <a:lnTo>
                      <a:pt x="458" y="262"/>
                    </a:lnTo>
                    <a:lnTo>
                      <a:pt x="484" y="275"/>
                    </a:lnTo>
                    <a:lnTo>
                      <a:pt x="507" y="291"/>
                    </a:lnTo>
                    <a:lnTo>
                      <a:pt x="527" y="313"/>
                    </a:lnTo>
                    <a:lnTo>
                      <a:pt x="542" y="338"/>
                    </a:lnTo>
                    <a:lnTo>
                      <a:pt x="553" y="367"/>
                    </a:lnTo>
                    <a:lnTo>
                      <a:pt x="558" y="397"/>
                    </a:lnTo>
                    <a:lnTo>
                      <a:pt x="556" y="429"/>
                    </a:lnTo>
                    <a:lnTo>
                      <a:pt x="549" y="458"/>
                    </a:lnTo>
                    <a:lnTo>
                      <a:pt x="537" y="484"/>
                    </a:lnTo>
                    <a:lnTo>
                      <a:pt x="520" y="508"/>
                    </a:lnTo>
                    <a:lnTo>
                      <a:pt x="500" y="528"/>
                    </a:lnTo>
                    <a:lnTo>
                      <a:pt x="474" y="543"/>
                    </a:lnTo>
                    <a:lnTo>
                      <a:pt x="448" y="555"/>
                    </a:lnTo>
                    <a:lnTo>
                      <a:pt x="418" y="560"/>
                    </a:lnTo>
                    <a:lnTo>
                      <a:pt x="400" y="560"/>
                    </a:lnTo>
                    <a:lnTo>
                      <a:pt x="382" y="557"/>
                    </a:lnTo>
                    <a:lnTo>
                      <a:pt x="365" y="553"/>
                    </a:lnTo>
                    <a:lnTo>
                      <a:pt x="348" y="547"/>
                    </a:lnTo>
                    <a:lnTo>
                      <a:pt x="333" y="540"/>
                    </a:lnTo>
                    <a:lnTo>
                      <a:pt x="319" y="530"/>
                    </a:lnTo>
                    <a:lnTo>
                      <a:pt x="307" y="519"/>
                    </a:lnTo>
                    <a:lnTo>
                      <a:pt x="294" y="507"/>
                    </a:lnTo>
                    <a:lnTo>
                      <a:pt x="259" y="633"/>
                    </a:lnTo>
                    <a:lnTo>
                      <a:pt x="261" y="632"/>
                    </a:lnTo>
                    <a:lnTo>
                      <a:pt x="269" y="637"/>
                    </a:lnTo>
                    <a:lnTo>
                      <a:pt x="276" y="641"/>
                    </a:lnTo>
                    <a:lnTo>
                      <a:pt x="284" y="646"/>
                    </a:lnTo>
                    <a:lnTo>
                      <a:pt x="293" y="649"/>
                    </a:lnTo>
                    <a:lnTo>
                      <a:pt x="269" y="799"/>
                    </a:lnTo>
                    <a:lnTo>
                      <a:pt x="278" y="802"/>
                    </a:lnTo>
                    <a:lnTo>
                      <a:pt x="286" y="805"/>
                    </a:lnTo>
                    <a:lnTo>
                      <a:pt x="294" y="807"/>
                    </a:lnTo>
                    <a:lnTo>
                      <a:pt x="303" y="810"/>
                    </a:lnTo>
                    <a:lnTo>
                      <a:pt x="312" y="812"/>
                    </a:lnTo>
                    <a:lnTo>
                      <a:pt x="321" y="813"/>
                    </a:lnTo>
                    <a:lnTo>
                      <a:pt x="329" y="816"/>
                    </a:lnTo>
                    <a:lnTo>
                      <a:pt x="338" y="817"/>
                    </a:lnTo>
                    <a:lnTo>
                      <a:pt x="391" y="676"/>
                    </a:lnTo>
                    <a:lnTo>
                      <a:pt x="396" y="677"/>
                    </a:lnTo>
                    <a:lnTo>
                      <a:pt x="400" y="677"/>
                    </a:lnTo>
                    <a:lnTo>
                      <a:pt x="405" y="677"/>
                    </a:lnTo>
                    <a:lnTo>
                      <a:pt x="409" y="677"/>
                    </a:lnTo>
                    <a:lnTo>
                      <a:pt x="414" y="677"/>
                    </a:lnTo>
                    <a:lnTo>
                      <a:pt x="419" y="677"/>
                    </a:lnTo>
                    <a:lnTo>
                      <a:pt x="423" y="677"/>
                    </a:lnTo>
                    <a:lnTo>
                      <a:pt x="428" y="676"/>
                    </a:lnTo>
                    <a:lnTo>
                      <a:pt x="479" y="815"/>
                    </a:lnTo>
                    <a:lnTo>
                      <a:pt x="487" y="813"/>
                    </a:lnTo>
                    <a:lnTo>
                      <a:pt x="496" y="811"/>
                    </a:lnTo>
                    <a:lnTo>
                      <a:pt x="505" y="810"/>
                    </a:lnTo>
                    <a:lnTo>
                      <a:pt x="513" y="807"/>
                    </a:lnTo>
                    <a:lnTo>
                      <a:pt x="522" y="806"/>
                    </a:lnTo>
                    <a:lnTo>
                      <a:pt x="531" y="803"/>
                    </a:lnTo>
                    <a:lnTo>
                      <a:pt x="540" y="802"/>
                    </a:lnTo>
                    <a:lnTo>
                      <a:pt x="547" y="799"/>
                    </a:lnTo>
                    <a:lnTo>
                      <a:pt x="526" y="649"/>
                    </a:lnTo>
                    <a:lnTo>
                      <a:pt x="535" y="646"/>
                    </a:lnTo>
                    <a:lnTo>
                      <a:pt x="542" y="641"/>
                    </a:lnTo>
                    <a:lnTo>
                      <a:pt x="550" y="637"/>
                    </a:lnTo>
                    <a:lnTo>
                      <a:pt x="558" y="632"/>
                    </a:lnTo>
                    <a:lnTo>
                      <a:pt x="661" y="716"/>
                    </a:lnTo>
                    <a:lnTo>
                      <a:pt x="711" y="676"/>
                    </a:lnTo>
                    <a:lnTo>
                      <a:pt x="631" y="559"/>
                    </a:lnTo>
                    <a:lnTo>
                      <a:pt x="636" y="551"/>
                    </a:lnTo>
                    <a:lnTo>
                      <a:pt x="640" y="542"/>
                    </a:lnTo>
                    <a:lnTo>
                      <a:pt x="645" y="535"/>
                    </a:lnTo>
                    <a:lnTo>
                      <a:pt x="648" y="526"/>
                    </a:lnTo>
                    <a:lnTo>
                      <a:pt x="786" y="548"/>
                    </a:lnTo>
                    <a:lnTo>
                      <a:pt x="792" y="531"/>
                    </a:lnTo>
                    <a:lnTo>
                      <a:pt x="797" y="513"/>
                    </a:lnTo>
                    <a:lnTo>
                      <a:pt x="801" y="495"/>
                    </a:lnTo>
                    <a:lnTo>
                      <a:pt x="805" y="477"/>
                    </a:lnTo>
                    <a:lnTo>
                      <a:pt x="675" y="426"/>
                    </a:lnTo>
                    <a:lnTo>
                      <a:pt x="675" y="422"/>
                    </a:lnTo>
                    <a:lnTo>
                      <a:pt x="676" y="417"/>
                    </a:lnTo>
                    <a:lnTo>
                      <a:pt x="676" y="413"/>
                    </a:lnTo>
                    <a:lnTo>
                      <a:pt x="676" y="408"/>
                    </a:lnTo>
                    <a:lnTo>
                      <a:pt x="676" y="403"/>
                    </a:lnTo>
                    <a:lnTo>
                      <a:pt x="676" y="398"/>
                    </a:lnTo>
                    <a:lnTo>
                      <a:pt x="675" y="395"/>
                    </a:lnTo>
                    <a:lnTo>
                      <a:pt x="675" y="389"/>
                    </a:lnTo>
                    <a:lnTo>
                      <a:pt x="805" y="339"/>
                    </a:lnTo>
                    <a:lnTo>
                      <a:pt x="801" y="321"/>
                    </a:lnTo>
                    <a:lnTo>
                      <a:pt x="797" y="302"/>
                    </a:lnTo>
                    <a:lnTo>
                      <a:pt x="792" y="285"/>
                    </a:lnTo>
                    <a:lnTo>
                      <a:pt x="786" y="267"/>
                    </a:lnTo>
                    <a:lnTo>
                      <a:pt x="648" y="290"/>
                    </a:lnTo>
                    <a:lnTo>
                      <a:pt x="645" y="281"/>
                    </a:lnTo>
                    <a:lnTo>
                      <a:pt x="640" y="273"/>
                    </a:lnTo>
                    <a:lnTo>
                      <a:pt x="636" y="266"/>
                    </a:lnTo>
                    <a:lnTo>
                      <a:pt x="631" y="258"/>
                    </a:lnTo>
                    <a:lnTo>
                      <a:pt x="719" y="147"/>
                    </a:lnTo>
                    <a:lnTo>
                      <a:pt x="713" y="140"/>
                    </a:lnTo>
                    <a:lnTo>
                      <a:pt x="708" y="133"/>
                    </a:lnTo>
                    <a:lnTo>
                      <a:pt x="701" y="127"/>
                    </a:lnTo>
                    <a:lnTo>
                      <a:pt x="695" y="120"/>
                    </a:lnTo>
                    <a:lnTo>
                      <a:pt x="689" y="113"/>
                    </a:lnTo>
                    <a:lnTo>
                      <a:pt x="681" y="107"/>
                    </a:lnTo>
                    <a:lnTo>
                      <a:pt x="675" y="101"/>
                    </a:lnTo>
                    <a:lnTo>
                      <a:pt x="669" y="94"/>
                    </a:lnTo>
                    <a:lnTo>
                      <a:pt x="558" y="185"/>
                    </a:lnTo>
                    <a:lnTo>
                      <a:pt x="550" y="180"/>
                    </a:lnTo>
                    <a:lnTo>
                      <a:pt x="542" y="175"/>
                    </a:lnTo>
                    <a:lnTo>
                      <a:pt x="535" y="171"/>
                    </a:lnTo>
                    <a:lnTo>
                      <a:pt x="526" y="166"/>
                    </a:lnTo>
                    <a:lnTo>
                      <a:pt x="549" y="22"/>
                    </a:lnTo>
                    <a:lnTo>
                      <a:pt x="541" y="19"/>
                    </a:lnTo>
                    <a:lnTo>
                      <a:pt x="532" y="16"/>
                    </a:lnTo>
                    <a:lnTo>
                      <a:pt x="524" y="14"/>
                    </a:lnTo>
                    <a:lnTo>
                      <a:pt x="515" y="11"/>
                    </a:lnTo>
                    <a:lnTo>
                      <a:pt x="506" y="8"/>
                    </a:lnTo>
                    <a:lnTo>
                      <a:pt x="497" y="6"/>
                    </a:lnTo>
                    <a:lnTo>
                      <a:pt x="488" y="5"/>
                    </a:lnTo>
                    <a:lnTo>
                      <a:pt x="479" y="2"/>
                    </a:lnTo>
                    <a:lnTo>
                      <a:pt x="428" y="140"/>
                    </a:lnTo>
                    <a:lnTo>
                      <a:pt x="423" y="140"/>
                    </a:lnTo>
                    <a:lnTo>
                      <a:pt x="419" y="140"/>
                    </a:lnTo>
                    <a:lnTo>
                      <a:pt x="414" y="140"/>
                    </a:lnTo>
                    <a:lnTo>
                      <a:pt x="409" y="140"/>
                    </a:lnTo>
                    <a:lnTo>
                      <a:pt x="405" y="140"/>
                    </a:lnTo>
                    <a:lnTo>
                      <a:pt x="400" y="140"/>
                    </a:lnTo>
                    <a:lnTo>
                      <a:pt x="396" y="140"/>
                    </a:lnTo>
                    <a:lnTo>
                      <a:pt x="391" y="140"/>
                    </a:lnTo>
                    <a:lnTo>
                      <a:pt x="338" y="0"/>
                    </a:lnTo>
                    <a:lnTo>
                      <a:pt x="329" y="1"/>
                    </a:lnTo>
                    <a:lnTo>
                      <a:pt x="321" y="3"/>
                    </a:lnTo>
                    <a:lnTo>
                      <a:pt x="312" y="5"/>
                    </a:lnTo>
                    <a:lnTo>
                      <a:pt x="303" y="7"/>
                    </a:lnTo>
                    <a:lnTo>
                      <a:pt x="294" y="10"/>
                    </a:lnTo>
                    <a:lnTo>
                      <a:pt x="286" y="12"/>
                    </a:lnTo>
                    <a:lnTo>
                      <a:pt x="278" y="15"/>
                    </a:lnTo>
                    <a:lnTo>
                      <a:pt x="269" y="17"/>
                    </a:lnTo>
                    <a:lnTo>
                      <a:pt x="293" y="166"/>
                    </a:lnTo>
                    <a:lnTo>
                      <a:pt x="284" y="171"/>
                    </a:lnTo>
                    <a:lnTo>
                      <a:pt x="276" y="175"/>
                    </a:lnTo>
                    <a:lnTo>
                      <a:pt x="269" y="180"/>
                    </a:lnTo>
                    <a:lnTo>
                      <a:pt x="261" y="185"/>
                    </a:lnTo>
                    <a:lnTo>
                      <a:pt x="143" y="88"/>
                    </a:lnTo>
                    <a:lnTo>
                      <a:pt x="135" y="94"/>
                    </a:lnTo>
                    <a:lnTo>
                      <a:pt x="129" y="99"/>
                    </a:lnTo>
                    <a:lnTo>
                      <a:pt x="123" y="106"/>
                    </a:lnTo>
                    <a:lnTo>
                      <a:pt x="116" y="112"/>
                    </a:lnTo>
                    <a:lnTo>
                      <a:pt x="110" y="118"/>
                    </a:lnTo>
                    <a:lnTo>
                      <a:pt x="105" y="125"/>
                    </a:lnTo>
                    <a:lnTo>
                      <a:pt x="99" y="131"/>
                    </a:lnTo>
                    <a:lnTo>
                      <a:pt x="94" y="138"/>
                    </a:lnTo>
                    <a:lnTo>
                      <a:pt x="188" y="258"/>
                    </a:lnTo>
                    <a:lnTo>
                      <a:pt x="183" y="266"/>
                    </a:lnTo>
                    <a:lnTo>
                      <a:pt x="179" y="273"/>
                    </a:lnTo>
                    <a:lnTo>
                      <a:pt x="174" y="281"/>
                    </a:lnTo>
                    <a:lnTo>
                      <a:pt x="170" y="290"/>
                    </a:lnTo>
                    <a:lnTo>
                      <a:pt x="19" y="265"/>
                    </a:lnTo>
                    <a:lnTo>
                      <a:pt x="13" y="282"/>
                    </a:lnTo>
                    <a:lnTo>
                      <a:pt x="8" y="299"/>
                    </a:lnTo>
                    <a:lnTo>
                      <a:pt x="4" y="316"/>
                    </a:lnTo>
                    <a:lnTo>
                      <a:pt x="0" y="334"/>
                    </a:lnTo>
                    <a:lnTo>
                      <a:pt x="144" y="389"/>
                    </a:lnTo>
                    <a:lnTo>
                      <a:pt x="144" y="395"/>
                    </a:lnTo>
                    <a:lnTo>
                      <a:pt x="144" y="398"/>
                    </a:lnTo>
                    <a:lnTo>
                      <a:pt x="143" y="403"/>
                    </a:lnTo>
                    <a:lnTo>
                      <a:pt x="143" y="408"/>
                    </a:lnTo>
                    <a:lnTo>
                      <a:pt x="143" y="413"/>
                    </a:lnTo>
                    <a:lnTo>
                      <a:pt x="144" y="417"/>
                    </a:lnTo>
                    <a:lnTo>
                      <a:pt x="144" y="422"/>
                    </a:lnTo>
                    <a:lnTo>
                      <a:pt x="144" y="426"/>
                    </a:lnTo>
                    <a:lnTo>
                      <a:pt x="0" y="483"/>
                    </a:lnTo>
                    <a:lnTo>
                      <a:pt x="4" y="501"/>
                    </a:lnTo>
                    <a:lnTo>
                      <a:pt x="8" y="517"/>
                    </a:lnTo>
                    <a:lnTo>
                      <a:pt x="13" y="535"/>
                    </a:lnTo>
                    <a:lnTo>
                      <a:pt x="19" y="551"/>
                    </a:lnTo>
                    <a:lnTo>
                      <a:pt x="170" y="526"/>
                    </a:lnTo>
                    <a:lnTo>
                      <a:pt x="174" y="535"/>
                    </a:lnTo>
                    <a:lnTo>
                      <a:pt x="179" y="542"/>
                    </a:lnTo>
                    <a:lnTo>
                      <a:pt x="183" y="551"/>
                    </a:lnTo>
                    <a:lnTo>
                      <a:pt x="188" y="559"/>
                    </a:lnTo>
                    <a:lnTo>
                      <a:pt x="94" y="678"/>
                    </a:lnTo>
                    <a:lnTo>
                      <a:pt x="99" y="685"/>
                    </a:lnTo>
                    <a:lnTo>
                      <a:pt x="105" y="691"/>
                    </a:lnTo>
                    <a:lnTo>
                      <a:pt x="110" y="699"/>
                    </a:lnTo>
                    <a:lnTo>
                      <a:pt x="116" y="705"/>
                    </a:lnTo>
                    <a:lnTo>
                      <a:pt x="123" y="711"/>
                    </a:lnTo>
                    <a:lnTo>
                      <a:pt x="129" y="717"/>
                    </a:lnTo>
                    <a:lnTo>
                      <a:pt x="135" y="723"/>
                    </a:lnTo>
                    <a:lnTo>
                      <a:pt x="143" y="729"/>
                    </a:lnTo>
                    <a:lnTo>
                      <a:pt x="241" y="648"/>
                    </a:lnTo>
                    <a:lnTo>
                      <a:pt x="289" y="502"/>
                    </a:lnTo>
                    <a:lnTo>
                      <a:pt x="276" y="483"/>
                    </a:lnTo>
                    <a:lnTo>
                      <a:pt x="268" y="463"/>
                    </a:lnTo>
                    <a:lnTo>
                      <a:pt x="260" y="440"/>
                    </a:lnTo>
                    <a:lnTo>
                      <a:pt x="257" y="416"/>
                    </a:lnTo>
                    <a:close/>
                  </a:path>
                </a:pathLst>
              </a:custGeom>
              <a:solidFill>
                <a:schemeClr val="tx1">
                  <a:lumMod val="75000"/>
                  <a:lumOff val="2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6"/>
              <p:cNvSpPr>
                <a:spLocks/>
              </p:cNvSpPr>
              <p:nvPr/>
            </p:nvSpPr>
            <p:spPr bwMode="auto">
              <a:xfrm>
                <a:off x="814" y="2079"/>
                <a:ext cx="27" cy="74"/>
              </a:xfrm>
              <a:custGeom>
                <a:avLst/>
                <a:gdLst>
                  <a:gd name="T0" fmla="*/ 53 w 53"/>
                  <a:gd name="T1" fmla="*/ 5 h 146"/>
                  <a:gd name="T2" fmla="*/ 52 w 53"/>
                  <a:gd name="T3" fmla="*/ 4 h 146"/>
                  <a:gd name="T4" fmla="*/ 50 w 53"/>
                  <a:gd name="T5" fmla="*/ 2 h 146"/>
                  <a:gd name="T6" fmla="*/ 49 w 53"/>
                  <a:gd name="T7" fmla="*/ 1 h 146"/>
                  <a:gd name="T8" fmla="*/ 48 w 53"/>
                  <a:gd name="T9" fmla="*/ 0 h 146"/>
                  <a:gd name="T10" fmla="*/ 0 w 53"/>
                  <a:gd name="T11" fmla="*/ 146 h 146"/>
                  <a:gd name="T12" fmla="*/ 18 w 53"/>
                  <a:gd name="T13" fmla="*/ 131 h 146"/>
                  <a:gd name="T14" fmla="*/ 53 w 53"/>
                  <a:gd name="T15" fmla="*/ 5 h 1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 h="146">
                    <a:moveTo>
                      <a:pt x="53" y="5"/>
                    </a:moveTo>
                    <a:lnTo>
                      <a:pt x="52" y="4"/>
                    </a:lnTo>
                    <a:lnTo>
                      <a:pt x="50" y="2"/>
                    </a:lnTo>
                    <a:lnTo>
                      <a:pt x="49" y="1"/>
                    </a:lnTo>
                    <a:lnTo>
                      <a:pt x="48" y="0"/>
                    </a:lnTo>
                    <a:lnTo>
                      <a:pt x="0" y="146"/>
                    </a:lnTo>
                    <a:lnTo>
                      <a:pt x="18" y="131"/>
                    </a:lnTo>
                    <a:lnTo>
                      <a:pt x="53" y="5"/>
                    </a:lnTo>
                    <a:close/>
                  </a:path>
                </a:pathLst>
              </a:custGeom>
              <a:solidFill>
                <a:srgbClr val="84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7"/>
              <p:cNvSpPr>
                <a:spLocks/>
              </p:cNvSpPr>
              <p:nvPr/>
            </p:nvSpPr>
            <p:spPr bwMode="auto">
              <a:xfrm>
                <a:off x="58" y="1664"/>
                <a:ext cx="572" cy="592"/>
              </a:xfrm>
              <a:custGeom>
                <a:avLst/>
                <a:gdLst>
                  <a:gd name="T0" fmla="*/ 661 w 1144"/>
                  <a:gd name="T1" fmla="*/ 362 h 1183"/>
                  <a:gd name="T2" fmla="*/ 750 w 1144"/>
                  <a:gd name="T3" fmla="*/ 436 h 1183"/>
                  <a:gd name="T4" fmla="*/ 797 w 1144"/>
                  <a:gd name="T5" fmla="*/ 545 h 1183"/>
                  <a:gd name="T6" fmla="*/ 786 w 1144"/>
                  <a:gd name="T7" fmla="*/ 666 h 1183"/>
                  <a:gd name="T8" fmla="*/ 721 w 1144"/>
                  <a:gd name="T9" fmla="*/ 764 h 1183"/>
                  <a:gd name="T10" fmla="*/ 619 w 1144"/>
                  <a:gd name="T11" fmla="*/ 820 h 1183"/>
                  <a:gd name="T12" fmla="*/ 499 w 1144"/>
                  <a:gd name="T13" fmla="*/ 821 h 1183"/>
                  <a:gd name="T14" fmla="*/ 397 w 1144"/>
                  <a:gd name="T15" fmla="*/ 765 h 1183"/>
                  <a:gd name="T16" fmla="*/ 332 w 1144"/>
                  <a:gd name="T17" fmla="*/ 670 h 1183"/>
                  <a:gd name="T18" fmla="*/ 319 w 1144"/>
                  <a:gd name="T19" fmla="*/ 547 h 1183"/>
                  <a:gd name="T20" fmla="*/ 368 w 1144"/>
                  <a:gd name="T21" fmla="*/ 432 h 1183"/>
                  <a:gd name="T22" fmla="*/ 62 w 1144"/>
                  <a:gd name="T23" fmla="*/ 281 h 1183"/>
                  <a:gd name="T24" fmla="*/ 32 w 1144"/>
                  <a:gd name="T25" fmla="*/ 335 h 1183"/>
                  <a:gd name="T26" fmla="*/ 174 w 1144"/>
                  <a:gd name="T27" fmla="*/ 500 h 1183"/>
                  <a:gd name="T28" fmla="*/ 174 w 1144"/>
                  <a:gd name="T29" fmla="*/ 681 h 1183"/>
                  <a:gd name="T30" fmla="*/ 33 w 1144"/>
                  <a:gd name="T31" fmla="*/ 850 h 1183"/>
                  <a:gd name="T32" fmla="*/ 67 w 1144"/>
                  <a:gd name="T33" fmla="*/ 912 h 1183"/>
                  <a:gd name="T34" fmla="*/ 271 w 1144"/>
                  <a:gd name="T35" fmla="*/ 864 h 1183"/>
                  <a:gd name="T36" fmla="*/ 295 w 1144"/>
                  <a:gd name="T37" fmla="*/ 888 h 1183"/>
                  <a:gd name="T38" fmla="*/ 255 w 1144"/>
                  <a:gd name="T39" fmla="*/ 1096 h 1183"/>
                  <a:gd name="T40" fmla="*/ 317 w 1144"/>
                  <a:gd name="T41" fmla="*/ 1129 h 1183"/>
                  <a:gd name="T42" fmla="*/ 457 w 1144"/>
                  <a:gd name="T43" fmla="*/ 977 h 1183"/>
                  <a:gd name="T44" fmla="*/ 503 w 1144"/>
                  <a:gd name="T45" fmla="*/ 1180 h 1183"/>
                  <a:gd name="T46" fmla="*/ 537 w 1144"/>
                  <a:gd name="T47" fmla="*/ 1183 h 1183"/>
                  <a:gd name="T48" fmla="*/ 573 w 1144"/>
                  <a:gd name="T49" fmla="*/ 1183 h 1183"/>
                  <a:gd name="T50" fmla="*/ 608 w 1144"/>
                  <a:gd name="T51" fmla="*/ 1180 h 1183"/>
                  <a:gd name="T52" fmla="*/ 655 w 1144"/>
                  <a:gd name="T53" fmla="*/ 979 h 1183"/>
                  <a:gd name="T54" fmla="*/ 687 w 1144"/>
                  <a:gd name="T55" fmla="*/ 969 h 1183"/>
                  <a:gd name="T56" fmla="*/ 853 w 1144"/>
                  <a:gd name="T57" fmla="*/ 1104 h 1183"/>
                  <a:gd name="T58" fmla="*/ 818 w 1144"/>
                  <a:gd name="T59" fmla="*/ 892 h 1183"/>
                  <a:gd name="T60" fmla="*/ 842 w 1144"/>
                  <a:gd name="T61" fmla="*/ 869 h 1183"/>
                  <a:gd name="T62" fmla="*/ 1043 w 1144"/>
                  <a:gd name="T63" fmla="*/ 923 h 1183"/>
                  <a:gd name="T64" fmla="*/ 1079 w 1144"/>
                  <a:gd name="T65" fmla="*/ 863 h 1183"/>
                  <a:gd name="T66" fmla="*/ 941 w 1144"/>
                  <a:gd name="T67" fmla="*/ 695 h 1183"/>
                  <a:gd name="T68" fmla="*/ 1144 w 1144"/>
                  <a:gd name="T69" fmla="*/ 619 h 1183"/>
                  <a:gd name="T70" fmla="*/ 1143 w 1144"/>
                  <a:gd name="T71" fmla="*/ 548 h 1183"/>
                  <a:gd name="T72" fmla="*/ 937 w 1144"/>
                  <a:gd name="T73" fmla="*/ 474 h 1183"/>
                  <a:gd name="T74" fmla="*/ 1073 w 1144"/>
                  <a:gd name="T75" fmla="*/ 307 h 1183"/>
                  <a:gd name="T76" fmla="*/ 1035 w 1144"/>
                  <a:gd name="T77" fmla="*/ 248 h 1183"/>
                  <a:gd name="T78" fmla="*/ 839 w 1144"/>
                  <a:gd name="T79" fmla="*/ 309 h 1183"/>
                  <a:gd name="T80" fmla="*/ 899 w 1144"/>
                  <a:gd name="T81" fmla="*/ 109 h 1183"/>
                  <a:gd name="T82" fmla="*/ 840 w 1144"/>
                  <a:gd name="T83" fmla="*/ 73 h 1183"/>
                  <a:gd name="T84" fmla="*/ 681 w 1144"/>
                  <a:gd name="T85" fmla="*/ 212 h 1183"/>
                  <a:gd name="T86" fmla="*/ 648 w 1144"/>
                  <a:gd name="T87" fmla="*/ 203 h 1183"/>
                  <a:gd name="T88" fmla="*/ 602 w 1144"/>
                  <a:gd name="T89" fmla="*/ 1 h 1183"/>
                  <a:gd name="T90" fmla="*/ 566 w 1144"/>
                  <a:gd name="T91" fmla="*/ 0 h 1183"/>
                  <a:gd name="T92" fmla="*/ 531 w 1144"/>
                  <a:gd name="T93" fmla="*/ 1 h 1183"/>
                  <a:gd name="T94" fmla="*/ 483 w 1144"/>
                  <a:gd name="T95" fmla="*/ 200 h 1183"/>
                  <a:gd name="T96" fmla="*/ 450 w 1144"/>
                  <a:gd name="T97" fmla="*/ 208 h 1183"/>
                  <a:gd name="T98" fmla="*/ 304 w 1144"/>
                  <a:gd name="T99" fmla="*/ 60 h 1183"/>
                  <a:gd name="T100" fmla="*/ 242 w 1144"/>
                  <a:gd name="T101" fmla="*/ 94 h 1183"/>
                  <a:gd name="T102" fmla="*/ 288 w 1144"/>
                  <a:gd name="T103" fmla="*/ 304 h 1183"/>
                  <a:gd name="T104" fmla="*/ 445 w 1144"/>
                  <a:gd name="T105" fmla="*/ 367 h 1183"/>
                  <a:gd name="T106" fmla="*/ 546 w 1144"/>
                  <a:gd name="T107" fmla="*/ 339 h 1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4" h="1183">
                    <a:moveTo>
                      <a:pt x="567" y="339"/>
                    </a:moveTo>
                    <a:lnTo>
                      <a:pt x="593" y="342"/>
                    </a:lnTo>
                    <a:lnTo>
                      <a:pt x="617" y="345"/>
                    </a:lnTo>
                    <a:lnTo>
                      <a:pt x="639" y="353"/>
                    </a:lnTo>
                    <a:lnTo>
                      <a:pt x="661" y="362"/>
                    </a:lnTo>
                    <a:lnTo>
                      <a:pt x="681" y="373"/>
                    </a:lnTo>
                    <a:lnTo>
                      <a:pt x="701" y="386"/>
                    </a:lnTo>
                    <a:lnTo>
                      <a:pt x="719" y="401"/>
                    </a:lnTo>
                    <a:lnTo>
                      <a:pt x="735" y="417"/>
                    </a:lnTo>
                    <a:lnTo>
                      <a:pt x="750" y="436"/>
                    </a:lnTo>
                    <a:lnTo>
                      <a:pt x="763" y="455"/>
                    </a:lnTo>
                    <a:lnTo>
                      <a:pt x="774" y="477"/>
                    </a:lnTo>
                    <a:lnTo>
                      <a:pt x="784" y="498"/>
                    </a:lnTo>
                    <a:lnTo>
                      <a:pt x="792" y="521"/>
                    </a:lnTo>
                    <a:lnTo>
                      <a:pt x="797" y="545"/>
                    </a:lnTo>
                    <a:lnTo>
                      <a:pt x="800" y="569"/>
                    </a:lnTo>
                    <a:lnTo>
                      <a:pt x="800" y="594"/>
                    </a:lnTo>
                    <a:lnTo>
                      <a:pt x="797" y="619"/>
                    </a:lnTo>
                    <a:lnTo>
                      <a:pt x="792" y="643"/>
                    </a:lnTo>
                    <a:lnTo>
                      <a:pt x="786" y="666"/>
                    </a:lnTo>
                    <a:lnTo>
                      <a:pt x="777" y="688"/>
                    </a:lnTo>
                    <a:lnTo>
                      <a:pt x="765" y="709"/>
                    </a:lnTo>
                    <a:lnTo>
                      <a:pt x="752" y="729"/>
                    </a:lnTo>
                    <a:lnTo>
                      <a:pt x="738" y="747"/>
                    </a:lnTo>
                    <a:lnTo>
                      <a:pt x="721" y="764"/>
                    </a:lnTo>
                    <a:lnTo>
                      <a:pt x="704" y="779"/>
                    </a:lnTo>
                    <a:lnTo>
                      <a:pt x="685" y="792"/>
                    </a:lnTo>
                    <a:lnTo>
                      <a:pt x="663" y="803"/>
                    </a:lnTo>
                    <a:lnTo>
                      <a:pt x="642" y="813"/>
                    </a:lnTo>
                    <a:lnTo>
                      <a:pt x="619" y="820"/>
                    </a:lnTo>
                    <a:lnTo>
                      <a:pt x="596" y="826"/>
                    </a:lnTo>
                    <a:lnTo>
                      <a:pt x="573" y="829"/>
                    </a:lnTo>
                    <a:lnTo>
                      <a:pt x="547" y="829"/>
                    </a:lnTo>
                    <a:lnTo>
                      <a:pt x="523" y="826"/>
                    </a:lnTo>
                    <a:lnTo>
                      <a:pt x="499" y="821"/>
                    </a:lnTo>
                    <a:lnTo>
                      <a:pt x="477" y="815"/>
                    </a:lnTo>
                    <a:lnTo>
                      <a:pt x="455" y="805"/>
                    </a:lnTo>
                    <a:lnTo>
                      <a:pt x="434" y="793"/>
                    </a:lnTo>
                    <a:lnTo>
                      <a:pt x="415" y="781"/>
                    </a:lnTo>
                    <a:lnTo>
                      <a:pt x="397" y="765"/>
                    </a:lnTo>
                    <a:lnTo>
                      <a:pt x="381" y="749"/>
                    </a:lnTo>
                    <a:lnTo>
                      <a:pt x="366" y="731"/>
                    </a:lnTo>
                    <a:lnTo>
                      <a:pt x="352" y="712"/>
                    </a:lnTo>
                    <a:lnTo>
                      <a:pt x="342" y="691"/>
                    </a:lnTo>
                    <a:lnTo>
                      <a:pt x="332" y="670"/>
                    </a:lnTo>
                    <a:lnTo>
                      <a:pt x="324" y="647"/>
                    </a:lnTo>
                    <a:lnTo>
                      <a:pt x="319" y="623"/>
                    </a:lnTo>
                    <a:lnTo>
                      <a:pt x="317" y="599"/>
                    </a:lnTo>
                    <a:lnTo>
                      <a:pt x="317" y="574"/>
                    </a:lnTo>
                    <a:lnTo>
                      <a:pt x="319" y="547"/>
                    </a:lnTo>
                    <a:lnTo>
                      <a:pt x="324" y="522"/>
                    </a:lnTo>
                    <a:lnTo>
                      <a:pt x="332" y="498"/>
                    </a:lnTo>
                    <a:lnTo>
                      <a:pt x="342" y="475"/>
                    </a:lnTo>
                    <a:lnTo>
                      <a:pt x="353" y="453"/>
                    </a:lnTo>
                    <a:lnTo>
                      <a:pt x="368" y="432"/>
                    </a:lnTo>
                    <a:lnTo>
                      <a:pt x="383" y="413"/>
                    </a:lnTo>
                    <a:lnTo>
                      <a:pt x="401" y="397"/>
                    </a:lnTo>
                    <a:lnTo>
                      <a:pt x="76" y="260"/>
                    </a:lnTo>
                    <a:lnTo>
                      <a:pt x="68" y="270"/>
                    </a:lnTo>
                    <a:lnTo>
                      <a:pt x="62" y="281"/>
                    </a:lnTo>
                    <a:lnTo>
                      <a:pt x="55" y="291"/>
                    </a:lnTo>
                    <a:lnTo>
                      <a:pt x="49" y="301"/>
                    </a:lnTo>
                    <a:lnTo>
                      <a:pt x="43" y="313"/>
                    </a:lnTo>
                    <a:lnTo>
                      <a:pt x="38" y="324"/>
                    </a:lnTo>
                    <a:lnTo>
                      <a:pt x="32" y="335"/>
                    </a:lnTo>
                    <a:lnTo>
                      <a:pt x="26" y="347"/>
                    </a:lnTo>
                    <a:lnTo>
                      <a:pt x="185" y="461"/>
                    </a:lnTo>
                    <a:lnTo>
                      <a:pt x="182" y="474"/>
                    </a:lnTo>
                    <a:lnTo>
                      <a:pt x="178" y="488"/>
                    </a:lnTo>
                    <a:lnTo>
                      <a:pt x="174" y="500"/>
                    </a:lnTo>
                    <a:lnTo>
                      <a:pt x="172" y="514"/>
                    </a:lnTo>
                    <a:lnTo>
                      <a:pt x="0" y="532"/>
                    </a:lnTo>
                    <a:lnTo>
                      <a:pt x="3" y="651"/>
                    </a:lnTo>
                    <a:lnTo>
                      <a:pt x="172" y="668"/>
                    </a:lnTo>
                    <a:lnTo>
                      <a:pt x="174" y="681"/>
                    </a:lnTo>
                    <a:lnTo>
                      <a:pt x="178" y="695"/>
                    </a:lnTo>
                    <a:lnTo>
                      <a:pt x="182" y="707"/>
                    </a:lnTo>
                    <a:lnTo>
                      <a:pt x="185" y="721"/>
                    </a:lnTo>
                    <a:lnTo>
                      <a:pt x="26" y="837"/>
                    </a:lnTo>
                    <a:lnTo>
                      <a:pt x="33" y="850"/>
                    </a:lnTo>
                    <a:lnTo>
                      <a:pt x="39" y="863"/>
                    </a:lnTo>
                    <a:lnTo>
                      <a:pt x="45" y="875"/>
                    </a:lnTo>
                    <a:lnTo>
                      <a:pt x="53" y="888"/>
                    </a:lnTo>
                    <a:lnTo>
                      <a:pt x="59" y="899"/>
                    </a:lnTo>
                    <a:lnTo>
                      <a:pt x="67" y="912"/>
                    </a:lnTo>
                    <a:lnTo>
                      <a:pt x="74" y="923"/>
                    </a:lnTo>
                    <a:lnTo>
                      <a:pt x="83" y="934"/>
                    </a:lnTo>
                    <a:lnTo>
                      <a:pt x="261" y="854"/>
                    </a:lnTo>
                    <a:lnTo>
                      <a:pt x="266" y="859"/>
                    </a:lnTo>
                    <a:lnTo>
                      <a:pt x="271" y="864"/>
                    </a:lnTo>
                    <a:lnTo>
                      <a:pt x="275" y="869"/>
                    </a:lnTo>
                    <a:lnTo>
                      <a:pt x="280" y="874"/>
                    </a:lnTo>
                    <a:lnTo>
                      <a:pt x="285" y="878"/>
                    </a:lnTo>
                    <a:lnTo>
                      <a:pt x="290" y="883"/>
                    </a:lnTo>
                    <a:lnTo>
                      <a:pt x="295" y="888"/>
                    </a:lnTo>
                    <a:lnTo>
                      <a:pt x="300" y="892"/>
                    </a:lnTo>
                    <a:lnTo>
                      <a:pt x="219" y="1073"/>
                    </a:lnTo>
                    <a:lnTo>
                      <a:pt x="231" y="1081"/>
                    </a:lnTo>
                    <a:lnTo>
                      <a:pt x="242" y="1088"/>
                    </a:lnTo>
                    <a:lnTo>
                      <a:pt x="255" y="1096"/>
                    </a:lnTo>
                    <a:lnTo>
                      <a:pt x="266" y="1104"/>
                    </a:lnTo>
                    <a:lnTo>
                      <a:pt x="279" y="1110"/>
                    </a:lnTo>
                    <a:lnTo>
                      <a:pt x="291" y="1116"/>
                    </a:lnTo>
                    <a:lnTo>
                      <a:pt x="304" y="1122"/>
                    </a:lnTo>
                    <a:lnTo>
                      <a:pt x="317" y="1129"/>
                    </a:lnTo>
                    <a:lnTo>
                      <a:pt x="431" y="969"/>
                    </a:lnTo>
                    <a:lnTo>
                      <a:pt x="438" y="971"/>
                    </a:lnTo>
                    <a:lnTo>
                      <a:pt x="444" y="974"/>
                    </a:lnTo>
                    <a:lnTo>
                      <a:pt x="450" y="975"/>
                    </a:lnTo>
                    <a:lnTo>
                      <a:pt x="457" y="977"/>
                    </a:lnTo>
                    <a:lnTo>
                      <a:pt x="463" y="979"/>
                    </a:lnTo>
                    <a:lnTo>
                      <a:pt x="470" y="980"/>
                    </a:lnTo>
                    <a:lnTo>
                      <a:pt x="477" y="981"/>
                    </a:lnTo>
                    <a:lnTo>
                      <a:pt x="483" y="982"/>
                    </a:lnTo>
                    <a:lnTo>
                      <a:pt x="503" y="1180"/>
                    </a:lnTo>
                    <a:lnTo>
                      <a:pt x="511" y="1180"/>
                    </a:lnTo>
                    <a:lnTo>
                      <a:pt x="517" y="1182"/>
                    </a:lnTo>
                    <a:lnTo>
                      <a:pt x="525" y="1182"/>
                    </a:lnTo>
                    <a:lnTo>
                      <a:pt x="531" y="1182"/>
                    </a:lnTo>
                    <a:lnTo>
                      <a:pt x="537" y="1183"/>
                    </a:lnTo>
                    <a:lnTo>
                      <a:pt x="545" y="1183"/>
                    </a:lnTo>
                    <a:lnTo>
                      <a:pt x="551" y="1183"/>
                    </a:lnTo>
                    <a:lnTo>
                      <a:pt x="559" y="1183"/>
                    </a:lnTo>
                    <a:lnTo>
                      <a:pt x="566" y="1183"/>
                    </a:lnTo>
                    <a:lnTo>
                      <a:pt x="573" y="1183"/>
                    </a:lnTo>
                    <a:lnTo>
                      <a:pt x="580" y="1183"/>
                    </a:lnTo>
                    <a:lnTo>
                      <a:pt x="588" y="1182"/>
                    </a:lnTo>
                    <a:lnTo>
                      <a:pt x="594" y="1182"/>
                    </a:lnTo>
                    <a:lnTo>
                      <a:pt x="602" y="1182"/>
                    </a:lnTo>
                    <a:lnTo>
                      <a:pt x="608" y="1180"/>
                    </a:lnTo>
                    <a:lnTo>
                      <a:pt x="615" y="1180"/>
                    </a:lnTo>
                    <a:lnTo>
                      <a:pt x="634" y="982"/>
                    </a:lnTo>
                    <a:lnTo>
                      <a:pt x="642" y="981"/>
                    </a:lnTo>
                    <a:lnTo>
                      <a:pt x="648" y="980"/>
                    </a:lnTo>
                    <a:lnTo>
                      <a:pt x="655" y="979"/>
                    </a:lnTo>
                    <a:lnTo>
                      <a:pt x="661" y="977"/>
                    </a:lnTo>
                    <a:lnTo>
                      <a:pt x="668" y="975"/>
                    </a:lnTo>
                    <a:lnTo>
                      <a:pt x="675" y="974"/>
                    </a:lnTo>
                    <a:lnTo>
                      <a:pt x="681" y="971"/>
                    </a:lnTo>
                    <a:lnTo>
                      <a:pt x="687" y="969"/>
                    </a:lnTo>
                    <a:lnTo>
                      <a:pt x="802" y="1129"/>
                    </a:lnTo>
                    <a:lnTo>
                      <a:pt x="815" y="1122"/>
                    </a:lnTo>
                    <a:lnTo>
                      <a:pt x="827" y="1116"/>
                    </a:lnTo>
                    <a:lnTo>
                      <a:pt x="840" y="1110"/>
                    </a:lnTo>
                    <a:lnTo>
                      <a:pt x="853" y="1104"/>
                    </a:lnTo>
                    <a:lnTo>
                      <a:pt x="864" y="1096"/>
                    </a:lnTo>
                    <a:lnTo>
                      <a:pt x="876" y="1088"/>
                    </a:lnTo>
                    <a:lnTo>
                      <a:pt x="888" y="1081"/>
                    </a:lnTo>
                    <a:lnTo>
                      <a:pt x="899" y="1073"/>
                    </a:lnTo>
                    <a:lnTo>
                      <a:pt x="818" y="892"/>
                    </a:lnTo>
                    <a:lnTo>
                      <a:pt x="823" y="888"/>
                    </a:lnTo>
                    <a:lnTo>
                      <a:pt x="829" y="883"/>
                    </a:lnTo>
                    <a:lnTo>
                      <a:pt x="834" y="878"/>
                    </a:lnTo>
                    <a:lnTo>
                      <a:pt x="839" y="874"/>
                    </a:lnTo>
                    <a:lnTo>
                      <a:pt x="842" y="869"/>
                    </a:lnTo>
                    <a:lnTo>
                      <a:pt x="847" y="864"/>
                    </a:lnTo>
                    <a:lnTo>
                      <a:pt x="853" y="859"/>
                    </a:lnTo>
                    <a:lnTo>
                      <a:pt x="856" y="854"/>
                    </a:lnTo>
                    <a:lnTo>
                      <a:pt x="1035" y="934"/>
                    </a:lnTo>
                    <a:lnTo>
                      <a:pt x="1043" y="923"/>
                    </a:lnTo>
                    <a:lnTo>
                      <a:pt x="1050" y="912"/>
                    </a:lnTo>
                    <a:lnTo>
                      <a:pt x="1058" y="899"/>
                    </a:lnTo>
                    <a:lnTo>
                      <a:pt x="1066" y="888"/>
                    </a:lnTo>
                    <a:lnTo>
                      <a:pt x="1073" y="875"/>
                    </a:lnTo>
                    <a:lnTo>
                      <a:pt x="1079" y="863"/>
                    </a:lnTo>
                    <a:lnTo>
                      <a:pt x="1086" y="850"/>
                    </a:lnTo>
                    <a:lnTo>
                      <a:pt x="1092" y="837"/>
                    </a:lnTo>
                    <a:lnTo>
                      <a:pt x="932" y="721"/>
                    </a:lnTo>
                    <a:lnTo>
                      <a:pt x="937" y="707"/>
                    </a:lnTo>
                    <a:lnTo>
                      <a:pt x="941" y="695"/>
                    </a:lnTo>
                    <a:lnTo>
                      <a:pt x="945" y="681"/>
                    </a:lnTo>
                    <a:lnTo>
                      <a:pt x="947" y="668"/>
                    </a:lnTo>
                    <a:lnTo>
                      <a:pt x="1141" y="648"/>
                    </a:lnTo>
                    <a:lnTo>
                      <a:pt x="1143" y="634"/>
                    </a:lnTo>
                    <a:lnTo>
                      <a:pt x="1144" y="619"/>
                    </a:lnTo>
                    <a:lnTo>
                      <a:pt x="1144" y="605"/>
                    </a:lnTo>
                    <a:lnTo>
                      <a:pt x="1144" y="591"/>
                    </a:lnTo>
                    <a:lnTo>
                      <a:pt x="1144" y="577"/>
                    </a:lnTo>
                    <a:lnTo>
                      <a:pt x="1144" y="562"/>
                    </a:lnTo>
                    <a:lnTo>
                      <a:pt x="1143" y="548"/>
                    </a:lnTo>
                    <a:lnTo>
                      <a:pt x="1141" y="535"/>
                    </a:lnTo>
                    <a:lnTo>
                      <a:pt x="947" y="514"/>
                    </a:lnTo>
                    <a:lnTo>
                      <a:pt x="945" y="500"/>
                    </a:lnTo>
                    <a:lnTo>
                      <a:pt x="941" y="488"/>
                    </a:lnTo>
                    <a:lnTo>
                      <a:pt x="937" y="474"/>
                    </a:lnTo>
                    <a:lnTo>
                      <a:pt x="932" y="461"/>
                    </a:lnTo>
                    <a:lnTo>
                      <a:pt x="1092" y="345"/>
                    </a:lnTo>
                    <a:lnTo>
                      <a:pt x="1086" y="333"/>
                    </a:lnTo>
                    <a:lnTo>
                      <a:pt x="1079" y="320"/>
                    </a:lnTo>
                    <a:lnTo>
                      <a:pt x="1073" y="307"/>
                    </a:lnTo>
                    <a:lnTo>
                      <a:pt x="1066" y="295"/>
                    </a:lnTo>
                    <a:lnTo>
                      <a:pt x="1058" y="284"/>
                    </a:lnTo>
                    <a:lnTo>
                      <a:pt x="1050" y="271"/>
                    </a:lnTo>
                    <a:lnTo>
                      <a:pt x="1043" y="260"/>
                    </a:lnTo>
                    <a:lnTo>
                      <a:pt x="1035" y="248"/>
                    </a:lnTo>
                    <a:lnTo>
                      <a:pt x="856" y="329"/>
                    </a:lnTo>
                    <a:lnTo>
                      <a:pt x="853" y="324"/>
                    </a:lnTo>
                    <a:lnTo>
                      <a:pt x="847" y="319"/>
                    </a:lnTo>
                    <a:lnTo>
                      <a:pt x="842" y="314"/>
                    </a:lnTo>
                    <a:lnTo>
                      <a:pt x="839" y="309"/>
                    </a:lnTo>
                    <a:lnTo>
                      <a:pt x="834" y="305"/>
                    </a:lnTo>
                    <a:lnTo>
                      <a:pt x="829" y="300"/>
                    </a:lnTo>
                    <a:lnTo>
                      <a:pt x="823" y="295"/>
                    </a:lnTo>
                    <a:lnTo>
                      <a:pt x="818" y="291"/>
                    </a:lnTo>
                    <a:lnTo>
                      <a:pt x="899" y="109"/>
                    </a:lnTo>
                    <a:lnTo>
                      <a:pt x="888" y="102"/>
                    </a:lnTo>
                    <a:lnTo>
                      <a:pt x="876" y="94"/>
                    </a:lnTo>
                    <a:lnTo>
                      <a:pt x="864" y="87"/>
                    </a:lnTo>
                    <a:lnTo>
                      <a:pt x="853" y="79"/>
                    </a:lnTo>
                    <a:lnTo>
                      <a:pt x="840" y="73"/>
                    </a:lnTo>
                    <a:lnTo>
                      <a:pt x="827" y="67"/>
                    </a:lnTo>
                    <a:lnTo>
                      <a:pt x="815" y="60"/>
                    </a:lnTo>
                    <a:lnTo>
                      <a:pt x="802" y="54"/>
                    </a:lnTo>
                    <a:lnTo>
                      <a:pt x="687" y="214"/>
                    </a:lnTo>
                    <a:lnTo>
                      <a:pt x="681" y="212"/>
                    </a:lnTo>
                    <a:lnTo>
                      <a:pt x="675" y="209"/>
                    </a:lnTo>
                    <a:lnTo>
                      <a:pt x="668" y="208"/>
                    </a:lnTo>
                    <a:lnTo>
                      <a:pt x="661" y="205"/>
                    </a:lnTo>
                    <a:lnTo>
                      <a:pt x="655" y="204"/>
                    </a:lnTo>
                    <a:lnTo>
                      <a:pt x="648" y="203"/>
                    </a:lnTo>
                    <a:lnTo>
                      <a:pt x="642" y="202"/>
                    </a:lnTo>
                    <a:lnTo>
                      <a:pt x="634" y="200"/>
                    </a:lnTo>
                    <a:lnTo>
                      <a:pt x="615" y="2"/>
                    </a:lnTo>
                    <a:lnTo>
                      <a:pt x="608" y="2"/>
                    </a:lnTo>
                    <a:lnTo>
                      <a:pt x="602" y="1"/>
                    </a:lnTo>
                    <a:lnTo>
                      <a:pt x="594" y="1"/>
                    </a:lnTo>
                    <a:lnTo>
                      <a:pt x="588" y="1"/>
                    </a:lnTo>
                    <a:lnTo>
                      <a:pt x="580" y="0"/>
                    </a:lnTo>
                    <a:lnTo>
                      <a:pt x="573" y="0"/>
                    </a:lnTo>
                    <a:lnTo>
                      <a:pt x="566" y="0"/>
                    </a:lnTo>
                    <a:lnTo>
                      <a:pt x="559" y="0"/>
                    </a:lnTo>
                    <a:lnTo>
                      <a:pt x="551" y="0"/>
                    </a:lnTo>
                    <a:lnTo>
                      <a:pt x="545" y="0"/>
                    </a:lnTo>
                    <a:lnTo>
                      <a:pt x="537" y="0"/>
                    </a:lnTo>
                    <a:lnTo>
                      <a:pt x="531" y="1"/>
                    </a:lnTo>
                    <a:lnTo>
                      <a:pt x="525" y="1"/>
                    </a:lnTo>
                    <a:lnTo>
                      <a:pt x="517" y="1"/>
                    </a:lnTo>
                    <a:lnTo>
                      <a:pt x="511" y="2"/>
                    </a:lnTo>
                    <a:lnTo>
                      <a:pt x="503" y="2"/>
                    </a:lnTo>
                    <a:lnTo>
                      <a:pt x="483" y="200"/>
                    </a:lnTo>
                    <a:lnTo>
                      <a:pt x="477" y="202"/>
                    </a:lnTo>
                    <a:lnTo>
                      <a:pt x="470" y="203"/>
                    </a:lnTo>
                    <a:lnTo>
                      <a:pt x="463" y="204"/>
                    </a:lnTo>
                    <a:lnTo>
                      <a:pt x="457" y="205"/>
                    </a:lnTo>
                    <a:lnTo>
                      <a:pt x="450" y="208"/>
                    </a:lnTo>
                    <a:lnTo>
                      <a:pt x="444" y="209"/>
                    </a:lnTo>
                    <a:lnTo>
                      <a:pt x="438" y="212"/>
                    </a:lnTo>
                    <a:lnTo>
                      <a:pt x="431" y="214"/>
                    </a:lnTo>
                    <a:lnTo>
                      <a:pt x="317" y="54"/>
                    </a:lnTo>
                    <a:lnTo>
                      <a:pt x="304" y="60"/>
                    </a:lnTo>
                    <a:lnTo>
                      <a:pt x="291" y="67"/>
                    </a:lnTo>
                    <a:lnTo>
                      <a:pt x="279" y="73"/>
                    </a:lnTo>
                    <a:lnTo>
                      <a:pt x="266" y="79"/>
                    </a:lnTo>
                    <a:lnTo>
                      <a:pt x="255" y="87"/>
                    </a:lnTo>
                    <a:lnTo>
                      <a:pt x="242" y="94"/>
                    </a:lnTo>
                    <a:lnTo>
                      <a:pt x="231" y="102"/>
                    </a:lnTo>
                    <a:lnTo>
                      <a:pt x="219" y="109"/>
                    </a:lnTo>
                    <a:lnTo>
                      <a:pt x="300" y="291"/>
                    </a:lnTo>
                    <a:lnTo>
                      <a:pt x="294" y="297"/>
                    </a:lnTo>
                    <a:lnTo>
                      <a:pt x="288" y="304"/>
                    </a:lnTo>
                    <a:lnTo>
                      <a:pt x="280" y="310"/>
                    </a:lnTo>
                    <a:lnTo>
                      <a:pt x="274" y="316"/>
                    </a:lnTo>
                    <a:lnTo>
                      <a:pt x="411" y="389"/>
                    </a:lnTo>
                    <a:lnTo>
                      <a:pt x="428" y="377"/>
                    </a:lnTo>
                    <a:lnTo>
                      <a:pt x="445" y="367"/>
                    </a:lnTo>
                    <a:lnTo>
                      <a:pt x="464" y="358"/>
                    </a:lnTo>
                    <a:lnTo>
                      <a:pt x="484" y="350"/>
                    </a:lnTo>
                    <a:lnTo>
                      <a:pt x="504" y="345"/>
                    </a:lnTo>
                    <a:lnTo>
                      <a:pt x="525" y="342"/>
                    </a:lnTo>
                    <a:lnTo>
                      <a:pt x="546" y="339"/>
                    </a:lnTo>
                    <a:lnTo>
                      <a:pt x="567" y="339"/>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8"/>
              <p:cNvSpPr>
                <a:spLocks/>
              </p:cNvSpPr>
              <p:nvPr/>
            </p:nvSpPr>
            <p:spPr bwMode="auto">
              <a:xfrm>
                <a:off x="96" y="1789"/>
                <a:ext cx="168" cy="74"/>
              </a:xfrm>
              <a:custGeom>
                <a:avLst/>
                <a:gdLst>
                  <a:gd name="T0" fmla="*/ 6 w 335"/>
                  <a:gd name="T1" fmla="*/ 0 h 149"/>
                  <a:gd name="T2" fmla="*/ 5 w 335"/>
                  <a:gd name="T3" fmla="*/ 3 h 149"/>
                  <a:gd name="T4" fmla="*/ 3 w 335"/>
                  <a:gd name="T5" fmla="*/ 5 h 149"/>
                  <a:gd name="T6" fmla="*/ 1 w 335"/>
                  <a:gd name="T7" fmla="*/ 9 h 149"/>
                  <a:gd name="T8" fmla="*/ 0 w 335"/>
                  <a:gd name="T9" fmla="*/ 12 h 149"/>
                  <a:gd name="T10" fmla="*/ 325 w 335"/>
                  <a:gd name="T11" fmla="*/ 149 h 149"/>
                  <a:gd name="T12" fmla="*/ 328 w 335"/>
                  <a:gd name="T13" fmla="*/ 147 h 149"/>
                  <a:gd name="T14" fmla="*/ 330 w 335"/>
                  <a:gd name="T15" fmla="*/ 145 h 149"/>
                  <a:gd name="T16" fmla="*/ 333 w 335"/>
                  <a:gd name="T17" fmla="*/ 143 h 149"/>
                  <a:gd name="T18" fmla="*/ 335 w 335"/>
                  <a:gd name="T19" fmla="*/ 141 h 149"/>
                  <a:gd name="T20" fmla="*/ 198 w 335"/>
                  <a:gd name="T21" fmla="*/ 68 h 149"/>
                  <a:gd name="T22" fmla="*/ 195 w 335"/>
                  <a:gd name="T23" fmla="*/ 71 h 149"/>
                  <a:gd name="T24" fmla="*/ 191 w 335"/>
                  <a:gd name="T25" fmla="*/ 75 h 149"/>
                  <a:gd name="T26" fmla="*/ 189 w 335"/>
                  <a:gd name="T27" fmla="*/ 78 h 149"/>
                  <a:gd name="T28" fmla="*/ 185 w 335"/>
                  <a:gd name="T29" fmla="*/ 81 h 149"/>
                  <a:gd name="T30" fmla="*/ 6 w 335"/>
                  <a:gd name="T31"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35" h="149">
                    <a:moveTo>
                      <a:pt x="6" y="0"/>
                    </a:moveTo>
                    <a:lnTo>
                      <a:pt x="5" y="3"/>
                    </a:lnTo>
                    <a:lnTo>
                      <a:pt x="3" y="5"/>
                    </a:lnTo>
                    <a:lnTo>
                      <a:pt x="1" y="9"/>
                    </a:lnTo>
                    <a:lnTo>
                      <a:pt x="0" y="12"/>
                    </a:lnTo>
                    <a:lnTo>
                      <a:pt x="325" y="149"/>
                    </a:lnTo>
                    <a:lnTo>
                      <a:pt x="328" y="147"/>
                    </a:lnTo>
                    <a:lnTo>
                      <a:pt x="330" y="145"/>
                    </a:lnTo>
                    <a:lnTo>
                      <a:pt x="333" y="143"/>
                    </a:lnTo>
                    <a:lnTo>
                      <a:pt x="335" y="141"/>
                    </a:lnTo>
                    <a:lnTo>
                      <a:pt x="198" y="68"/>
                    </a:lnTo>
                    <a:lnTo>
                      <a:pt x="195" y="71"/>
                    </a:lnTo>
                    <a:lnTo>
                      <a:pt x="191" y="75"/>
                    </a:lnTo>
                    <a:lnTo>
                      <a:pt x="189" y="78"/>
                    </a:lnTo>
                    <a:lnTo>
                      <a:pt x="185" y="81"/>
                    </a:lnTo>
                    <a:lnTo>
                      <a:pt x="6" y="0"/>
                    </a:lnTo>
                    <a:close/>
                  </a:path>
                </a:pathLst>
              </a:custGeom>
              <a:solidFill>
                <a:srgbClr val="D3CE8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9"/>
              <p:cNvSpPr>
                <a:spLocks/>
              </p:cNvSpPr>
              <p:nvPr/>
            </p:nvSpPr>
            <p:spPr bwMode="auto">
              <a:xfrm>
                <a:off x="422" y="1353"/>
                <a:ext cx="180" cy="24"/>
              </a:xfrm>
              <a:custGeom>
                <a:avLst/>
                <a:gdLst>
                  <a:gd name="T0" fmla="*/ 359 w 359"/>
                  <a:gd name="T1" fmla="*/ 29 h 50"/>
                  <a:gd name="T2" fmla="*/ 157 w 359"/>
                  <a:gd name="T3" fmla="*/ 0 h 50"/>
                  <a:gd name="T4" fmla="*/ 156 w 359"/>
                  <a:gd name="T5" fmla="*/ 4 h 50"/>
                  <a:gd name="T6" fmla="*/ 156 w 359"/>
                  <a:gd name="T7" fmla="*/ 8 h 50"/>
                  <a:gd name="T8" fmla="*/ 155 w 359"/>
                  <a:gd name="T9" fmla="*/ 12 h 50"/>
                  <a:gd name="T10" fmla="*/ 154 w 359"/>
                  <a:gd name="T11" fmla="*/ 14 h 50"/>
                  <a:gd name="T12" fmla="*/ 0 w 359"/>
                  <a:gd name="T13" fmla="*/ 31 h 50"/>
                  <a:gd name="T14" fmla="*/ 355 w 359"/>
                  <a:gd name="T15" fmla="*/ 50 h 50"/>
                  <a:gd name="T16" fmla="*/ 357 w 359"/>
                  <a:gd name="T17" fmla="*/ 45 h 50"/>
                  <a:gd name="T18" fmla="*/ 358 w 359"/>
                  <a:gd name="T19" fmla="*/ 40 h 50"/>
                  <a:gd name="T20" fmla="*/ 358 w 359"/>
                  <a:gd name="T21" fmla="*/ 35 h 50"/>
                  <a:gd name="T22" fmla="*/ 359 w 359"/>
                  <a:gd name="T23" fmla="*/ 29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9" h="50">
                    <a:moveTo>
                      <a:pt x="359" y="29"/>
                    </a:moveTo>
                    <a:lnTo>
                      <a:pt x="157" y="0"/>
                    </a:lnTo>
                    <a:lnTo>
                      <a:pt x="156" y="4"/>
                    </a:lnTo>
                    <a:lnTo>
                      <a:pt x="156" y="8"/>
                    </a:lnTo>
                    <a:lnTo>
                      <a:pt x="155" y="12"/>
                    </a:lnTo>
                    <a:lnTo>
                      <a:pt x="154" y="14"/>
                    </a:lnTo>
                    <a:lnTo>
                      <a:pt x="0" y="31"/>
                    </a:lnTo>
                    <a:lnTo>
                      <a:pt x="355" y="50"/>
                    </a:lnTo>
                    <a:lnTo>
                      <a:pt x="357" y="45"/>
                    </a:lnTo>
                    <a:lnTo>
                      <a:pt x="358" y="40"/>
                    </a:lnTo>
                    <a:lnTo>
                      <a:pt x="358" y="35"/>
                    </a:lnTo>
                    <a:lnTo>
                      <a:pt x="359" y="29"/>
                    </a:lnTo>
                    <a:close/>
                  </a:path>
                </a:pathLst>
              </a:custGeom>
              <a:solidFill>
                <a:srgbClr val="84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10"/>
              <p:cNvSpPr>
                <a:spLocks/>
              </p:cNvSpPr>
              <p:nvPr/>
            </p:nvSpPr>
            <p:spPr bwMode="auto">
              <a:xfrm>
                <a:off x="383" y="1014"/>
                <a:ext cx="769" cy="794"/>
              </a:xfrm>
              <a:custGeom>
                <a:avLst/>
                <a:gdLst>
                  <a:gd name="T0" fmla="*/ 1537 w 1537"/>
                  <a:gd name="T1" fmla="*/ 795 h 1588"/>
                  <a:gd name="T2" fmla="*/ 1271 w 1537"/>
                  <a:gd name="T3" fmla="*/ 691 h 1588"/>
                  <a:gd name="T4" fmla="*/ 1465 w 1537"/>
                  <a:gd name="T5" fmla="*/ 464 h 1588"/>
                  <a:gd name="T6" fmla="*/ 1422 w 1537"/>
                  <a:gd name="T7" fmla="*/ 381 h 1588"/>
                  <a:gd name="T8" fmla="*/ 1144 w 1537"/>
                  <a:gd name="T9" fmla="*/ 435 h 1588"/>
                  <a:gd name="T10" fmla="*/ 1112 w 1537"/>
                  <a:gd name="T11" fmla="*/ 402 h 1588"/>
                  <a:gd name="T12" fmla="*/ 1175 w 1537"/>
                  <a:gd name="T13" fmla="*/ 126 h 1588"/>
                  <a:gd name="T14" fmla="*/ 1093 w 1537"/>
                  <a:gd name="T15" fmla="*/ 81 h 1588"/>
                  <a:gd name="T16" fmla="*/ 896 w 1537"/>
                  <a:gd name="T17" fmla="*/ 279 h 1588"/>
                  <a:gd name="T18" fmla="*/ 852 w 1537"/>
                  <a:gd name="T19" fmla="*/ 269 h 1588"/>
                  <a:gd name="T20" fmla="*/ 788 w 1537"/>
                  <a:gd name="T21" fmla="*/ 1 h 1588"/>
                  <a:gd name="T22" fmla="*/ 741 w 1537"/>
                  <a:gd name="T23" fmla="*/ 0 h 1588"/>
                  <a:gd name="T24" fmla="*/ 695 w 1537"/>
                  <a:gd name="T25" fmla="*/ 3 h 1588"/>
                  <a:gd name="T26" fmla="*/ 632 w 1537"/>
                  <a:gd name="T27" fmla="*/ 272 h 1588"/>
                  <a:gd name="T28" fmla="*/ 589 w 1537"/>
                  <a:gd name="T29" fmla="*/ 285 h 1588"/>
                  <a:gd name="T30" fmla="*/ 374 w 1537"/>
                  <a:gd name="T31" fmla="*/ 97 h 1588"/>
                  <a:gd name="T32" fmla="*/ 295 w 1537"/>
                  <a:gd name="T33" fmla="*/ 148 h 1588"/>
                  <a:gd name="T34" fmla="*/ 377 w 1537"/>
                  <a:gd name="T35" fmla="*/ 415 h 1588"/>
                  <a:gd name="T36" fmla="*/ 111 w 1537"/>
                  <a:gd name="T37" fmla="*/ 333 h 1588"/>
                  <a:gd name="T38" fmla="*/ 62 w 1537"/>
                  <a:gd name="T39" fmla="*/ 414 h 1588"/>
                  <a:gd name="T40" fmla="*/ 244 w 1537"/>
                  <a:gd name="T41" fmla="*/ 635 h 1588"/>
                  <a:gd name="T42" fmla="*/ 444 w 1537"/>
                  <a:gd name="T43" fmla="*/ 679 h 1588"/>
                  <a:gd name="T44" fmla="*/ 513 w 1537"/>
                  <a:gd name="T45" fmla="*/ 559 h 1588"/>
                  <a:gd name="T46" fmla="*/ 621 w 1537"/>
                  <a:gd name="T47" fmla="*/ 477 h 1588"/>
                  <a:gd name="T48" fmla="*/ 759 w 1537"/>
                  <a:gd name="T49" fmla="*/ 447 h 1588"/>
                  <a:gd name="T50" fmla="*/ 918 w 1537"/>
                  <a:gd name="T51" fmla="*/ 488 h 1588"/>
                  <a:gd name="T52" fmla="*/ 1035 w 1537"/>
                  <a:gd name="T53" fmla="*/ 597 h 1588"/>
                  <a:gd name="T54" fmla="*/ 1091 w 1537"/>
                  <a:gd name="T55" fmla="*/ 752 h 1588"/>
                  <a:gd name="T56" fmla="*/ 1065 w 1537"/>
                  <a:gd name="T57" fmla="*/ 917 h 1588"/>
                  <a:gd name="T58" fmla="*/ 971 w 1537"/>
                  <a:gd name="T59" fmla="*/ 1047 h 1588"/>
                  <a:gd name="T60" fmla="*/ 826 w 1537"/>
                  <a:gd name="T61" fmla="*/ 1118 h 1588"/>
                  <a:gd name="T62" fmla="*/ 661 w 1537"/>
                  <a:gd name="T63" fmla="*/ 1109 h 1588"/>
                  <a:gd name="T64" fmla="*/ 524 w 1537"/>
                  <a:gd name="T65" fmla="*/ 1024 h 1588"/>
                  <a:gd name="T66" fmla="*/ 441 w 1537"/>
                  <a:gd name="T67" fmla="*/ 887 h 1588"/>
                  <a:gd name="T68" fmla="*/ 427 w 1537"/>
                  <a:gd name="T69" fmla="*/ 756 h 1588"/>
                  <a:gd name="T70" fmla="*/ 5 w 1537"/>
                  <a:gd name="T71" fmla="*/ 874 h 1588"/>
                  <a:gd name="T72" fmla="*/ 249 w 1537"/>
                  <a:gd name="T73" fmla="*/ 969 h 1588"/>
                  <a:gd name="T74" fmla="*/ 70 w 1537"/>
                  <a:gd name="T75" fmla="*/ 1192 h 1588"/>
                  <a:gd name="T76" fmla="*/ 352 w 1537"/>
                  <a:gd name="T77" fmla="*/ 1147 h 1588"/>
                  <a:gd name="T78" fmla="*/ 383 w 1537"/>
                  <a:gd name="T79" fmla="*/ 1180 h 1588"/>
                  <a:gd name="T80" fmla="*/ 310 w 1537"/>
                  <a:gd name="T81" fmla="*/ 1451 h 1588"/>
                  <a:gd name="T82" fmla="*/ 391 w 1537"/>
                  <a:gd name="T83" fmla="*/ 1500 h 1588"/>
                  <a:gd name="T84" fmla="*/ 597 w 1537"/>
                  <a:gd name="T85" fmla="*/ 1306 h 1588"/>
                  <a:gd name="T86" fmla="*/ 640 w 1537"/>
                  <a:gd name="T87" fmla="*/ 1317 h 1588"/>
                  <a:gd name="T88" fmla="*/ 703 w 1537"/>
                  <a:gd name="T89" fmla="*/ 1587 h 1588"/>
                  <a:gd name="T90" fmla="*/ 750 w 1537"/>
                  <a:gd name="T91" fmla="*/ 1588 h 1588"/>
                  <a:gd name="T92" fmla="*/ 798 w 1537"/>
                  <a:gd name="T93" fmla="*/ 1587 h 1588"/>
                  <a:gd name="T94" fmla="*/ 861 w 1537"/>
                  <a:gd name="T95" fmla="*/ 1317 h 1588"/>
                  <a:gd name="T96" fmla="*/ 905 w 1537"/>
                  <a:gd name="T97" fmla="*/ 1306 h 1588"/>
                  <a:gd name="T98" fmla="*/ 1111 w 1537"/>
                  <a:gd name="T99" fmla="*/ 1500 h 1588"/>
                  <a:gd name="T100" fmla="*/ 1191 w 1537"/>
                  <a:gd name="T101" fmla="*/ 1451 h 1588"/>
                  <a:gd name="T102" fmla="*/ 1118 w 1537"/>
                  <a:gd name="T103" fmla="*/ 1180 h 1588"/>
                  <a:gd name="T104" fmla="*/ 1150 w 1537"/>
                  <a:gd name="T105" fmla="*/ 1147 h 1588"/>
                  <a:gd name="T106" fmla="*/ 1431 w 1537"/>
                  <a:gd name="T107" fmla="*/ 1192 h 1588"/>
                  <a:gd name="T108" fmla="*/ 1252 w 1537"/>
                  <a:gd name="T109" fmla="*/ 969 h 1588"/>
                  <a:gd name="T110" fmla="*/ 1533 w 1537"/>
                  <a:gd name="T111" fmla="*/ 870 h 1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37" h="1588">
                    <a:moveTo>
                      <a:pt x="1533" y="870"/>
                    </a:moveTo>
                    <a:lnTo>
                      <a:pt x="1534" y="852"/>
                    </a:lnTo>
                    <a:lnTo>
                      <a:pt x="1536" y="833"/>
                    </a:lnTo>
                    <a:lnTo>
                      <a:pt x="1537" y="814"/>
                    </a:lnTo>
                    <a:lnTo>
                      <a:pt x="1537" y="795"/>
                    </a:lnTo>
                    <a:lnTo>
                      <a:pt x="1537" y="776"/>
                    </a:lnTo>
                    <a:lnTo>
                      <a:pt x="1536" y="757"/>
                    </a:lnTo>
                    <a:lnTo>
                      <a:pt x="1534" y="738"/>
                    </a:lnTo>
                    <a:lnTo>
                      <a:pt x="1533" y="719"/>
                    </a:lnTo>
                    <a:lnTo>
                      <a:pt x="1271" y="691"/>
                    </a:lnTo>
                    <a:lnTo>
                      <a:pt x="1267" y="674"/>
                    </a:lnTo>
                    <a:lnTo>
                      <a:pt x="1262" y="656"/>
                    </a:lnTo>
                    <a:lnTo>
                      <a:pt x="1257" y="638"/>
                    </a:lnTo>
                    <a:lnTo>
                      <a:pt x="1252" y="621"/>
                    </a:lnTo>
                    <a:lnTo>
                      <a:pt x="1465" y="464"/>
                    </a:lnTo>
                    <a:lnTo>
                      <a:pt x="1458" y="448"/>
                    </a:lnTo>
                    <a:lnTo>
                      <a:pt x="1449" y="430"/>
                    </a:lnTo>
                    <a:lnTo>
                      <a:pt x="1440" y="414"/>
                    </a:lnTo>
                    <a:lnTo>
                      <a:pt x="1431" y="397"/>
                    </a:lnTo>
                    <a:lnTo>
                      <a:pt x="1422" y="381"/>
                    </a:lnTo>
                    <a:lnTo>
                      <a:pt x="1412" y="365"/>
                    </a:lnTo>
                    <a:lnTo>
                      <a:pt x="1401" y="348"/>
                    </a:lnTo>
                    <a:lnTo>
                      <a:pt x="1391" y="333"/>
                    </a:lnTo>
                    <a:lnTo>
                      <a:pt x="1150" y="443"/>
                    </a:lnTo>
                    <a:lnTo>
                      <a:pt x="1144" y="435"/>
                    </a:lnTo>
                    <a:lnTo>
                      <a:pt x="1138" y="429"/>
                    </a:lnTo>
                    <a:lnTo>
                      <a:pt x="1132" y="423"/>
                    </a:lnTo>
                    <a:lnTo>
                      <a:pt x="1126" y="415"/>
                    </a:lnTo>
                    <a:lnTo>
                      <a:pt x="1118" y="409"/>
                    </a:lnTo>
                    <a:lnTo>
                      <a:pt x="1112" y="402"/>
                    </a:lnTo>
                    <a:lnTo>
                      <a:pt x="1106" y="397"/>
                    </a:lnTo>
                    <a:lnTo>
                      <a:pt x="1098" y="391"/>
                    </a:lnTo>
                    <a:lnTo>
                      <a:pt x="1207" y="148"/>
                    </a:lnTo>
                    <a:lnTo>
                      <a:pt x="1191" y="138"/>
                    </a:lnTo>
                    <a:lnTo>
                      <a:pt x="1175" y="126"/>
                    </a:lnTo>
                    <a:lnTo>
                      <a:pt x="1160" y="116"/>
                    </a:lnTo>
                    <a:lnTo>
                      <a:pt x="1144" y="107"/>
                    </a:lnTo>
                    <a:lnTo>
                      <a:pt x="1127" y="97"/>
                    </a:lnTo>
                    <a:lnTo>
                      <a:pt x="1111" y="88"/>
                    </a:lnTo>
                    <a:lnTo>
                      <a:pt x="1093" y="81"/>
                    </a:lnTo>
                    <a:lnTo>
                      <a:pt x="1077" y="72"/>
                    </a:lnTo>
                    <a:lnTo>
                      <a:pt x="923" y="288"/>
                    </a:lnTo>
                    <a:lnTo>
                      <a:pt x="914" y="285"/>
                    </a:lnTo>
                    <a:lnTo>
                      <a:pt x="905" y="283"/>
                    </a:lnTo>
                    <a:lnTo>
                      <a:pt x="896" y="279"/>
                    </a:lnTo>
                    <a:lnTo>
                      <a:pt x="888" y="276"/>
                    </a:lnTo>
                    <a:lnTo>
                      <a:pt x="879" y="274"/>
                    </a:lnTo>
                    <a:lnTo>
                      <a:pt x="870" y="272"/>
                    </a:lnTo>
                    <a:lnTo>
                      <a:pt x="861" y="270"/>
                    </a:lnTo>
                    <a:lnTo>
                      <a:pt x="852" y="269"/>
                    </a:lnTo>
                    <a:lnTo>
                      <a:pt x="826" y="4"/>
                    </a:lnTo>
                    <a:lnTo>
                      <a:pt x="817" y="3"/>
                    </a:lnTo>
                    <a:lnTo>
                      <a:pt x="807" y="3"/>
                    </a:lnTo>
                    <a:lnTo>
                      <a:pt x="798" y="1"/>
                    </a:lnTo>
                    <a:lnTo>
                      <a:pt x="788" y="1"/>
                    </a:lnTo>
                    <a:lnTo>
                      <a:pt x="779" y="0"/>
                    </a:lnTo>
                    <a:lnTo>
                      <a:pt x="769" y="0"/>
                    </a:lnTo>
                    <a:lnTo>
                      <a:pt x="760" y="0"/>
                    </a:lnTo>
                    <a:lnTo>
                      <a:pt x="750" y="0"/>
                    </a:lnTo>
                    <a:lnTo>
                      <a:pt x="741" y="0"/>
                    </a:lnTo>
                    <a:lnTo>
                      <a:pt x="731" y="0"/>
                    </a:lnTo>
                    <a:lnTo>
                      <a:pt x="722" y="0"/>
                    </a:lnTo>
                    <a:lnTo>
                      <a:pt x="714" y="1"/>
                    </a:lnTo>
                    <a:lnTo>
                      <a:pt x="703" y="1"/>
                    </a:lnTo>
                    <a:lnTo>
                      <a:pt x="695" y="3"/>
                    </a:lnTo>
                    <a:lnTo>
                      <a:pt x="686" y="3"/>
                    </a:lnTo>
                    <a:lnTo>
                      <a:pt x="677" y="4"/>
                    </a:lnTo>
                    <a:lnTo>
                      <a:pt x="649" y="269"/>
                    </a:lnTo>
                    <a:lnTo>
                      <a:pt x="640" y="270"/>
                    </a:lnTo>
                    <a:lnTo>
                      <a:pt x="632" y="272"/>
                    </a:lnTo>
                    <a:lnTo>
                      <a:pt x="623" y="274"/>
                    </a:lnTo>
                    <a:lnTo>
                      <a:pt x="614" y="276"/>
                    </a:lnTo>
                    <a:lnTo>
                      <a:pt x="605" y="279"/>
                    </a:lnTo>
                    <a:lnTo>
                      <a:pt x="597" y="283"/>
                    </a:lnTo>
                    <a:lnTo>
                      <a:pt x="589" y="285"/>
                    </a:lnTo>
                    <a:lnTo>
                      <a:pt x="580" y="288"/>
                    </a:lnTo>
                    <a:lnTo>
                      <a:pt x="425" y="72"/>
                    </a:lnTo>
                    <a:lnTo>
                      <a:pt x="408" y="81"/>
                    </a:lnTo>
                    <a:lnTo>
                      <a:pt x="391" y="88"/>
                    </a:lnTo>
                    <a:lnTo>
                      <a:pt x="374" y="97"/>
                    </a:lnTo>
                    <a:lnTo>
                      <a:pt x="358" y="107"/>
                    </a:lnTo>
                    <a:lnTo>
                      <a:pt x="341" y="116"/>
                    </a:lnTo>
                    <a:lnTo>
                      <a:pt x="326" y="126"/>
                    </a:lnTo>
                    <a:lnTo>
                      <a:pt x="310" y="138"/>
                    </a:lnTo>
                    <a:lnTo>
                      <a:pt x="295" y="148"/>
                    </a:lnTo>
                    <a:lnTo>
                      <a:pt x="403" y="391"/>
                    </a:lnTo>
                    <a:lnTo>
                      <a:pt x="396" y="397"/>
                    </a:lnTo>
                    <a:lnTo>
                      <a:pt x="389" y="402"/>
                    </a:lnTo>
                    <a:lnTo>
                      <a:pt x="383" y="409"/>
                    </a:lnTo>
                    <a:lnTo>
                      <a:pt x="377" y="415"/>
                    </a:lnTo>
                    <a:lnTo>
                      <a:pt x="370" y="423"/>
                    </a:lnTo>
                    <a:lnTo>
                      <a:pt x="364" y="429"/>
                    </a:lnTo>
                    <a:lnTo>
                      <a:pt x="358" y="435"/>
                    </a:lnTo>
                    <a:lnTo>
                      <a:pt x="352" y="443"/>
                    </a:lnTo>
                    <a:lnTo>
                      <a:pt x="111" y="333"/>
                    </a:lnTo>
                    <a:lnTo>
                      <a:pt x="101" y="348"/>
                    </a:lnTo>
                    <a:lnTo>
                      <a:pt x="89" y="365"/>
                    </a:lnTo>
                    <a:lnTo>
                      <a:pt x="79" y="381"/>
                    </a:lnTo>
                    <a:lnTo>
                      <a:pt x="70" y="397"/>
                    </a:lnTo>
                    <a:lnTo>
                      <a:pt x="62" y="414"/>
                    </a:lnTo>
                    <a:lnTo>
                      <a:pt x="53" y="430"/>
                    </a:lnTo>
                    <a:lnTo>
                      <a:pt x="44" y="448"/>
                    </a:lnTo>
                    <a:lnTo>
                      <a:pt x="36" y="464"/>
                    </a:lnTo>
                    <a:lnTo>
                      <a:pt x="249" y="621"/>
                    </a:lnTo>
                    <a:lnTo>
                      <a:pt x="244" y="635"/>
                    </a:lnTo>
                    <a:lnTo>
                      <a:pt x="241" y="648"/>
                    </a:lnTo>
                    <a:lnTo>
                      <a:pt x="237" y="664"/>
                    </a:lnTo>
                    <a:lnTo>
                      <a:pt x="234" y="677"/>
                    </a:lnTo>
                    <a:lnTo>
                      <a:pt x="436" y="706"/>
                    </a:lnTo>
                    <a:lnTo>
                      <a:pt x="444" y="679"/>
                    </a:lnTo>
                    <a:lnTo>
                      <a:pt x="454" y="652"/>
                    </a:lnTo>
                    <a:lnTo>
                      <a:pt x="465" y="627"/>
                    </a:lnTo>
                    <a:lnTo>
                      <a:pt x="479" y="603"/>
                    </a:lnTo>
                    <a:lnTo>
                      <a:pt x="495" y="580"/>
                    </a:lnTo>
                    <a:lnTo>
                      <a:pt x="513" y="559"/>
                    </a:lnTo>
                    <a:lnTo>
                      <a:pt x="532" y="539"/>
                    </a:lnTo>
                    <a:lnTo>
                      <a:pt x="552" y="521"/>
                    </a:lnTo>
                    <a:lnTo>
                      <a:pt x="574" y="505"/>
                    </a:lnTo>
                    <a:lnTo>
                      <a:pt x="597" y="489"/>
                    </a:lnTo>
                    <a:lnTo>
                      <a:pt x="621" y="477"/>
                    </a:lnTo>
                    <a:lnTo>
                      <a:pt x="648" y="467"/>
                    </a:lnTo>
                    <a:lnTo>
                      <a:pt x="674" y="458"/>
                    </a:lnTo>
                    <a:lnTo>
                      <a:pt x="702" y="452"/>
                    </a:lnTo>
                    <a:lnTo>
                      <a:pt x="730" y="448"/>
                    </a:lnTo>
                    <a:lnTo>
                      <a:pt x="759" y="447"/>
                    </a:lnTo>
                    <a:lnTo>
                      <a:pt x="793" y="448"/>
                    </a:lnTo>
                    <a:lnTo>
                      <a:pt x="826" y="453"/>
                    </a:lnTo>
                    <a:lnTo>
                      <a:pt x="859" y="462"/>
                    </a:lnTo>
                    <a:lnTo>
                      <a:pt x="889" y="473"/>
                    </a:lnTo>
                    <a:lnTo>
                      <a:pt x="918" y="488"/>
                    </a:lnTo>
                    <a:lnTo>
                      <a:pt x="946" y="505"/>
                    </a:lnTo>
                    <a:lnTo>
                      <a:pt x="971" y="525"/>
                    </a:lnTo>
                    <a:lnTo>
                      <a:pt x="995" y="546"/>
                    </a:lnTo>
                    <a:lnTo>
                      <a:pt x="1016" y="570"/>
                    </a:lnTo>
                    <a:lnTo>
                      <a:pt x="1035" y="597"/>
                    </a:lnTo>
                    <a:lnTo>
                      <a:pt x="1051" y="624"/>
                    </a:lnTo>
                    <a:lnTo>
                      <a:pt x="1065" y="655"/>
                    </a:lnTo>
                    <a:lnTo>
                      <a:pt x="1077" y="685"/>
                    </a:lnTo>
                    <a:lnTo>
                      <a:pt x="1086" y="718"/>
                    </a:lnTo>
                    <a:lnTo>
                      <a:pt x="1091" y="752"/>
                    </a:lnTo>
                    <a:lnTo>
                      <a:pt x="1092" y="786"/>
                    </a:lnTo>
                    <a:lnTo>
                      <a:pt x="1091" y="820"/>
                    </a:lnTo>
                    <a:lnTo>
                      <a:pt x="1086" y="854"/>
                    </a:lnTo>
                    <a:lnTo>
                      <a:pt x="1077" y="887"/>
                    </a:lnTo>
                    <a:lnTo>
                      <a:pt x="1065" y="917"/>
                    </a:lnTo>
                    <a:lnTo>
                      <a:pt x="1051" y="947"/>
                    </a:lnTo>
                    <a:lnTo>
                      <a:pt x="1035" y="975"/>
                    </a:lnTo>
                    <a:lnTo>
                      <a:pt x="1016" y="1000"/>
                    </a:lnTo>
                    <a:lnTo>
                      <a:pt x="995" y="1024"/>
                    </a:lnTo>
                    <a:lnTo>
                      <a:pt x="971" y="1047"/>
                    </a:lnTo>
                    <a:lnTo>
                      <a:pt x="946" y="1066"/>
                    </a:lnTo>
                    <a:lnTo>
                      <a:pt x="918" y="1084"/>
                    </a:lnTo>
                    <a:lnTo>
                      <a:pt x="889" y="1098"/>
                    </a:lnTo>
                    <a:lnTo>
                      <a:pt x="859" y="1109"/>
                    </a:lnTo>
                    <a:lnTo>
                      <a:pt x="826" y="1118"/>
                    </a:lnTo>
                    <a:lnTo>
                      <a:pt x="793" y="1123"/>
                    </a:lnTo>
                    <a:lnTo>
                      <a:pt x="759" y="1124"/>
                    </a:lnTo>
                    <a:lnTo>
                      <a:pt x="725" y="1123"/>
                    </a:lnTo>
                    <a:lnTo>
                      <a:pt x="692" y="1118"/>
                    </a:lnTo>
                    <a:lnTo>
                      <a:pt x="661" y="1109"/>
                    </a:lnTo>
                    <a:lnTo>
                      <a:pt x="630" y="1098"/>
                    </a:lnTo>
                    <a:lnTo>
                      <a:pt x="601" y="1084"/>
                    </a:lnTo>
                    <a:lnTo>
                      <a:pt x="574" y="1066"/>
                    </a:lnTo>
                    <a:lnTo>
                      <a:pt x="547" y="1047"/>
                    </a:lnTo>
                    <a:lnTo>
                      <a:pt x="524" y="1024"/>
                    </a:lnTo>
                    <a:lnTo>
                      <a:pt x="503" y="1000"/>
                    </a:lnTo>
                    <a:lnTo>
                      <a:pt x="483" y="975"/>
                    </a:lnTo>
                    <a:lnTo>
                      <a:pt x="466" y="947"/>
                    </a:lnTo>
                    <a:lnTo>
                      <a:pt x="452" y="917"/>
                    </a:lnTo>
                    <a:lnTo>
                      <a:pt x="441" y="887"/>
                    </a:lnTo>
                    <a:lnTo>
                      <a:pt x="432" y="854"/>
                    </a:lnTo>
                    <a:lnTo>
                      <a:pt x="427" y="820"/>
                    </a:lnTo>
                    <a:lnTo>
                      <a:pt x="426" y="786"/>
                    </a:lnTo>
                    <a:lnTo>
                      <a:pt x="426" y="771"/>
                    </a:lnTo>
                    <a:lnTo>
                      <a:pt x="427" y="756"/>
                    </a:lnTo>
                    <a:lnTo>
                      <a:pt x="430" y="742"/>
                    </a:lnTo>
                    <a:lnTo>
                      <a:pt x="432" y="727"/>
                    </a:lnTo>
                    <a:lnTo>
                      <a:pt x="77" y="708"/>
                    </a:lnTo>
                    <a:lnTo>
                      <a:pt x="0" y="715"/>
                    </a:lnTo>
                    <a:lnTo>
                      <a:pt x="5" y="874"/>
                    </a:lnTo>
                    <a:lnTo>
                      <a:pt x="231" y="897"/>
                    </a:lnTo>
                    <a:lnTo>
                      <a:pt x="234" y="916"/>
                    </a:lnTo>
                    <a:lnTo>
                      <a:pt x="239" y="934"/>
                    </a:lnTo>
                    <a:lnTo>
                      <a:pt x="244" y="951"/>
                    </a:lnTo>
                    <a:lnTo>
                      <a:pt x="249" y="969"/>
                    </a:lnTo>
                    <a:lnTo>
                      <a:pt x="36" y="1124"/>
                    </a:lnTo>
                    <a:lnTo>
                      <a:pt x="44" y="1142"/>
                    </a:lnTo>
                    <a:lnTo>
                      <a:pt x="53" y="1158"/>
                    </a:lnTo>
                    <a:lnTo>
                      <a:pt x="62" y="1176"/>
                    </a:lnTo>
                    <a:lnTo>
                      <a:pt x="70" y="1192"/>
                    </a:lnTo>
                    <a:lnTo>
                      <a:pt x="79" y="1209"/>
                    </a:lnTo>
                    <a:lnTo>
                      <a:pt x="89" y="1224"/>
                    </a:lnTo>
                    <a:lnTo>
                      <a:pt x="101" y="1240"/>
                    </a:lnTo>
                    <a:lnTo>
                      <a:pt x="111" y="1255"/>
                    </a:lnTo>
                    <a:lnTo>
                      <a:pt x="352" y="1147"/>
                    </a:lnTo>
                    <a:lnTo>
                      <a:pt x="358" y="1154"/>
                    </a:lnTo>
                    <a:lnTo>
                      <a:pt x="364" y="1161"/>
                    </a:lnTo>
                    <a:lnTo>
                      <a:pt x="370" y="1167"/>
                    </a:lnTo>
                    <a:lnTo>
                      <a:pt x="377" y="1173"/>
                    </a:lnTo>
                    <a:lnTo>
                      <a:pt x="383" y="1180"/>
                    </a:lnTo>
                    <a:lnTo>
                      <a:pt x="389" y="1186"/>
                    </a:lnTo>
                    <a:lnTo>
                      <a:pt x="396" y="1192"/>
                    </a:lnTo>
                    <a:lnTo>
                      <a:pt x="403" y="1198"/>
                    </a:lnTo>
                    <a:lnTo>
                      <a:pt x="295" y="1441"/>
                    </a:lnTo>
                    <a:lnTo>
                      <a:pt x="310" y="1451"/>
                    </a:lnTo>
                    <a:lnTo>
                      <a:pt x="326" y="1462"/>
                    </a:lnTo>
                    <a:lnTo>
                      <a:pt x="341" y="1472"/>
                    </a:lnTo>
                    <a:lnTo>
                      <a:pt x="358" y="1481"/>
                    </a:lnTo>
                    <a:lnTo>
                      <a:pt x="374" y="1491"/>
                    </a:lnTo>
                    <a:lnTo>
                      <a:pt x="391" y="1500"/>
                    </a:lnTo>
                    <a:lnTo>
                      <a:pt x="408" y="1508"/>
                    </a:lnTo>
                    <a:lnTo>
                      <a:pt x="425" y="1516"/>
                    </a:lnTo>
                    <a:lnTo>
                      <a:pt x="580" y="1301"/>
                    </a:lnTo>
                    <a:lnTo>
                      <a:pt x="589" y="1303"/>
                    </a:lnTo>
                    <a:lnTo>
                      <a:pt x="597" y="1306"/>
                    </a:lnTo>
                    <a:lnTo>
                      <a:pt x="605" y="1308"/>
                    </a:lnTo>
                    <a:lnTo>
                      <a:pt x="614" y="1311"/>
                    </a:lnTo>
                    <a:lnTo>
                      <a:pt x="623" y="1313"/>
                    </a:lnTo>
                    <a:lnTo>
                      <a:pt x="632" y="1316"/>
                    </a:lnTo>
                    <a:lnTo>
                      <a:pt x="640" y="1317"/>
                    </a:lnTo>
                    <a:lnTo>
                      <a:pt x="649" y="1320"/>
                    </a:lnTo>
                    <a:lnTo>
                      <a:pt x="677" y="1585"/>
                    </a:lnTo>
                    <a:lnTo>
                      <a:pt x="686" y="1586"/>
                    </a:lnTo>
                    <a:lnTo>
                      <a:pt x="695" y="1586"/>
                    </a:lnTo>
                    <a:lnTo>
                      <a:pt x="703" y="1587"/>
                    </a:lnTo>
                    <a:lnTo>
                      <a:pt x="714" y="1587"/>
                    </a:lnTo>
                    <a:lnTo>
                      <a:pt x="722" y="1588"/>
                    </a:lnTo>
                    <a:lnTo>
                      <a:pt x="731" y="1588"/>
                    </a:lnTo>
                    <a:lnTo>
                      <a:pt x="741" y="1588"/>
                    </a:lnTo>
                    <a:lnTo>
                      <a:pt x="750" y="1588"/>
                    </a:lnTo>
                    <a:lnTo>
                      <a:pt x="760" y="1588"/>
                    </a:lnTo>
                    <a:lnTo>
                      <a:pt x="769" y="1588"/>
                    </a:lnTo>
                    <a:lnTo>
                      <a:pt x="779" y="1588"/>
                    </a:lnTo>
                    <a:lnTo>
                      <a:pt x="788" y="1587"/>
                    </a:lnTo>
                    <a:lnTo>
                      <a:pt x="798" y="1587"/>
                    </a:lnTo>
                    <a:lnTo>
                      <a:pt x="807" y="1586"/>
                    </a:lnTo>
                    <a:lnTo>
                      <a:pt x="817" y="1586"/>
                    </a:lnTo>
                    <a:lnTo>
                      <a:pt x="826" y="1585"/>
                    </a:lnTo>
                    <a:lnTo>
                      <a:pt x="852" y="1320"/>
                    </a:lnTo>
                    <a:lnTo>
                      <a:pt x="861" y="1317"/>
                    </a:lnTo>
                    <a:lnTo>
                      <a:pt x="870" y="1316"/>
                    </a:lnTo>
                    <a:lnTo>
                      <a:pt x="879" y="1313"/>
                    </a:lnTo>
                    <a:lnTo>
                      <a:pt x="888" y="1311"/>
                    </a:lnTo>
                    <a:lnTo>
                      <a:pt x="896" y="1308"/>
                    </a:lnTo>
                    <a:lnTo>
                      <a:pt x="905" y="1306"/>
                    </a:lnTo>
                    <a:lnTo>
                      <a:pt x="914" y="1303"/>
                    </a:lnTo>
                    <a:lnTo>
                      <a:pt x="923" y="1301"/>
                    </a:lnTo>
                    <a:lnTo>
                      <a:pt x="1077" y="1516"/>
                    </a:lnTo>
                    <a:lnTo>
                      <a:pt x="1093" y="1508"/>
                    </a:lnTo>
                    <a:lnTo>
                      <a:pt x="1111" y="1500"/>
                    </a:lnTo>
                    <a:lnTo>
                      <a:pt x="1127" y="1491"/>
                    </a:lnTo>
                    <a:lnTo>
                      <a:pt x="1144" y="1481"/>
                    </a:lnTo>
                    <a:lnTo>
                      <a:pt x="1160" y="1472"/>
                    </a:lnTo>
                    <a:lnTo>
                      <a:pt x="1175" y="1462"/>
                    </a:lnTo>
                    <a:lnTo>
                      <a:pt x="1191" y="1451"/>
                    </a:lnTo>
                    <a:lnTo>
                      <a:pt x="1207" y="1441"/>
                    </a:lnTo>
                    <a:lnTo>
                      <a:pt x="1098" y="1198"/>
                    </a:lnTo>
                    <a:lnTo>
                      <a:pt x="1106" y="1192"/>
                    </a:lnTo>
                    <a:lnTo>
                      <a:pt x="1112" y="1186"/>
                    </a:lnTo>
                    <a:lnTo>
                      <a:pt x="1118" y="1180"/>
                    </a:lnTo>
                    <a:lnTo>
                      <a:pt x="1126" y="1173"/>
                    </a:lnTo>
                    <a:lnTo>
                      <a:pt x="1132" y="1167"/>
                    </a:lnTo>
                    <a:lnTo>
                      <a:pt x="1138" y="1161"/>
                    </a:lnTo>
                    <a:lnTo>
                      <a:pt x="1144" y="1154"/>
                    </a:lnTo>
                    <a:lnTo>
                      <a:pt x="1150" y="1147"/>
                    </a:lnTo>
                    <a:lnTo>
                      <a:pt x="1391" y="1255"/>
                    </a:lnTo>
                    <a:lnTo>
                      <a:pt x="1401" y="1240"/>
                    </a:lnTo>
                    <a:lnTo>
                      <a:pt x="1412" y="1224"/>
                    </a:lnTo>
                    <a:lnTo>
                      <a:pt x="1422" y="1209"/>
                    </a:lnTo>
                    <a:lnTo>
                      <a:pt x="1431" y="1192"/>
                    </a:lnTo>
                    <a:lnTo>
                      <a:pt x="1441" y="1176"/>
                    </a:lnTo>
                    <a:lnTo>
                      <a:pt x="1450" y="1158"/>
                    </a:lnTo>
                    <a:lnTo>
                      <a:pt x="1458" y="1142"/>
                    </a:lnTo>
                    <a:lnTo>
                      <a:pt x="1466" y="1124"/>
                    </a:lnTo>
                    <a:lnTo>
                      <a:pt x="1252" y="969"/>
                    </a:lnTo>
                    <a:lnTo>
                      <a:pt x="1257" y="951"/>
                    </a:lnTo>
                    <a:lnTo>
                      <a:pt x="1262" y="934"/>
                    </a:lnTo>
                    <a:lnTo>
                      <a:pt x="1267" y="916"/>
                    </a:lnTo>
                    <a:lnTo>
                      <a:pt x="1271" y="897"/>
                    </a:lnTo>
                    <a:lnTo>
                      <a:pt x="1533" y="870"/>
                    </a:lnTo>
                    <a:close/>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3" name="Freeform 5"/>
            <p:cNvSpPr>
              <a:spLocks/>
            </p:cNvSpPr>
            <p:nvPr/>
          </p:nvSpPr>
          <p:spPr bwMode="auto">
            <a:xfrm>
              <a:off x="733425" y="3505200"/>
              <a:ext cx="638175" cy="649288"/>
            </a:xfrm>
            <a:custGeom>
              <a:avLst/>
              <a:gdLst>
                <a:gd name="T0" fmla="*/ 278 w 805"/>
                <a:gd name="T1" fmla="*/ 329 h 817"/>
                <a:gd name="T2" fmla="*/ 368 w 805"/>
                <a:gd name="T3" fmla="*/ 258 h 817"/>
                <a:gd name="T4" fmla="*/ 484 w 805"/>
                <a:gd name="T5" fmla="*/ 275 h 817"/>
                <a:gd name="T6" fmla="*/ 553 w 805"/>
                <a:gd name="T7" fmla="*/ 367 h 817"/>
                <a:gd name="T8" fmla="*/ 537 w 805"/>
                <a:gd name="T9" fmla="*/ 484 h 817"/>
                <a:gd name="T10" fmla="*/ 448 w 805"/>
                <a:gd name="T11" fmla="*/ 555 h 817"/>
                <a:gd name="T12" fmla="*/ 365 w 805"/>
                <a:gd name="T13" fmla="*/ 553 h 817"/>
                <a:gd name="T14" fmla="*/ 307 w 805"/>
                <a:gd name="T15" fmla="*/ 519 h 817"/>
                <a:gd name="T16" fmla="*/ 269 w 805"/>
                <a:gd name="T17" fmla="*/ 637 h 817"/>
                <a:gd name="T18" fmla="*/ 269 w 805"/>
                <a:gd name="T19" fmla="*/ 799 h 817"/>
                <a:gd name="T20" fmla="*/ 303 w 805"/>
                <a:gd name="T21" fmla="*/ 810 h 817"/>
                <a:gd name="T22" fmla="*/ 338 w 805"/>
                <a:gd name="T23" fmla="*/ 817 h 817"/>
                <a:gd name="T24" fmla="*/ 405 w 805"/>
                <a:gd name="T25" fmla="*/ 677 h 817"/>
                <a:gd name="T26" fmla="*/ 423 w 805"/>
                <a:gd name="T27" fmla="*/ 677 h 817"/>
                <a:gd name="T28" fmla="*/ 496 w 805"/>
                <a:gd name="T29" fmla="*/ 811 h 817"/>
                <a:gd name="T30" fmla="*/ 531 w 805"/>
                <a:gd name="T31" fmla="*/ 803 h 817"/>
                <a:gd name="T32" fmla="*/ 535 w 805"/>
                <a:gd name="T33" fmla="*/ 646 h 817"/>
                <a:gd name="T34" fmla="*/ 661 w 805"/>
                <a:gd name="T35" fmla="*/ 716 h 817"/>
                <a:gd name="T36" fmla="*/ 640 w 805"/>
                <a:gd name="T37" fmla="*/ 542 h 817"/>
                <a:gd name="T38" fmla="*/ 792 w 805"/>
                <a:gd name="T39" fmla="*/ 531 h 817"/>
                <a:gd name="T40" fmla="*/ 675 w 805"/>
                <a:gd name="T41" fmla="*/ 426 h 817"/>
                <a:gd name="T42" fmla="*/ 676 w 805"/>
                <a:gd name="T43" fmla="*/ 408 h 817"/>
                <a:gd name="T44" fmla="*/ 675 w 805"/>
                <a:gd name="T45" fmla="*/ 389 h 817"/>
                <a:gd name="T46" fmla="*/ 792 w 805"/>
                <a:gd name="T47" fmla="*/ 285 h 817"/>
                <a:gd name="T48" fmla="*/ 640 w 805"/>
                <a:gd name="T49" fmla="*/ 273 h 817"/>
                <a:gd name="T50" fmla="*/ 713 w 805"/>
                <a:gd name="T51" fmla="*/ 140 h 817"/>
                <a:gd name="T52" fmla="*/ 689 w 805"/>
                <a:gd name="T53" fmla="*/ 113 h 817"/>
                <a:gd name="T54" fmla="*/ 558 w 805"/>
                <a:gd name="T55" fmla="*/ 185 h 817"/>
                <a:gd name="T56" fmla="*/ 526 w 805"/>
                <a:gd name="T57" fmla="*/ 166 h 817"/>
                <a:gd name="T58" fmla="*/ 524 w 805"/>
                <a:gd name="T59" fmla="*/ 14 h 817"/>
                <a:gd name="T60" fmla="*/ 488 w 805"/>
                <a:gd name="T61" fmla="*/ 5 h 817"/>
                <a:gd name="T62" fmla="*/ 419 w 805"/>
                <a:gd name="T63" fmla="*/ 140 h 817"/>
                <a:gd name="T64" fmla="*/ 400 w 805"/>
                <a:gd name="T65" fmla="*/ 140 h 817"/>
                <a:gd name="T66" fmla="*/ 329 w 805"/>
                <a:gd name="T67" fmla="*/ 1 h 817"/>
                <a:gd name="T68" fmla="*/ 294 w 805"/>
                <a:gd name="T69" fmla="*/ 10 h 817"/>
                <a:gd name="T70" fmla="*/ 293 w 805"/>
                <a:gd name="T71" fmla="*/ 166 h 817"/>
                <a:gd name="T72" fmla="*/ 261 w 805"/>
                <a:gd name="T73" fmla="*/ 185 h 817"/>
                <a:gd name="T74" fmla="*/ 123 w 805"/>
                <a:gd name="T75" fmla="*/ 106 h 817"/>
                <a:gd name="T76" fmla="*/ 99 w 805"/>
                <a:gd name="T77" fmla="*/ 131 h 817"/>
                <a:gd name="T78" fmla="*/ 179 w 805"/>
                <a:gd name="T79" fmla="*/ 273 h 817"/>
                <a:gd name="T80" fmla="*/ 13 w 805"/>
                <a:gd name="T81" fmla="*/ 282 h 817"/>
                <a:gd name="T82" fmla="*/ 144 w 805"/>
                <a:gd name="T83" fmla="*/ 389 h 817"/>
                <a:gd name="T84" fmla="*/ 143 w 805"/>
                <a:gd name="T85" fmla="*/ 408 h 817"/>
                <a:gd name="T86" fmla="*/ 144 w 805"/>
                <a:gd name="T87" fmla="*/ 426 h 817"/>
                <a:gd name="T88" fmla="*/ 13 w 805"/>
                <a:gd name="T89" fmla="*/ 535 h 817"/>
                <a:gd name="T90" fmla="*/ 179 w 805"/>
                <a:gd name="T91" fmla="*/ 542 h 817"/>
                <a:gd name="T92" fmla="*/ 99 w 805"/>
                <a:gd name="T93" fmla="*/ 685 h 817"/>
                <a:gd name="T94" fmla="*/ 123 w 805"/>
                <a:gd name="T95" fmla="*/ 711 h 817"/>
                <a:gd name="T96" fmla="*/ 241 w 805"/>
                <a:gd name="T97" fmla="*/ 648 h 817"/>
                <a:gd name="T98" fmla="*/ 260 w 805"/>
                <a:gd name="T99" fmla="*/ 440 h 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05" h="817">
                  <a:moveTo>
                    <a:pt x="257" y="416"/>
                  </a:moveTo>
                  <a:lnTo>
                    <a:pt x="259" y="384"/>
                  </a:lnTo>
                  <a:lnTo>
                    <a:pt x="266" y="355"/>
                  </a:lnTo>
                  <a:lnTo>
                    <a:pt x="278" y="329"/>
                  </a:lnTo>
                  <a:lnTo>
                    <a:pt x="295" y="305"/>
                  </a:lnTo>
                  <a:lnTo>
                    <a:pt x="317" y="285"/>
                  </a:lnTo>
                  <a:lnTo>
                    <a:pt x="341" y="270"/>
                  </a:lnTo>
                  <a:lnTo>
                    <a:pt x="368" y="258"/>
                  </a:lnTo>
                  <a:lnTo>
                    <a:pt x="399" y="253"/>
                  </a:lnTo>
                  <a:lnTo>
                    <a:pt x="429" y="255"/>
                  </a:lnTo>
                  <a:lnTo>
                    <a:pt x="458" y="262"/>
                  </a:lnTo>
                  <a:lnTo>
                    <a:pt x="484" y="275"/>
                  </a:lnTo>
                  <a:lnTo>
                    <a:pt x="507" y="291"/>
                  </a:lnTo>
                  <a:lnTo>
                    <a:pt x="527" y="313"/>
                  </a:lnTo>
                  <a:lnTo>
                    <a:pt x="542" y="338"/>
                  </a:lnTo>
                  <a:lnTo>
                    <a:pt x="553" y="367"/>
                  </a:lnTo>
                  <a:lnTo>
                    <a:pt x="558" y="397"/>
                  </a:lnTo>
                  <a:lnTo>
                    <a:pt x="556" y="429"/>
                  </a:lnTo>
                  <a:lnTo>
                    <a:pt x="549" y="458"/>
                  </a:lnTo>
                  <a:lnTo>
                    <a:pt x="537" y="484"/>
                  </a:lnTo>
                  <a:lnTo>
                    <a:pt x="520" y="508"/>
                  </a:lnTo>
                  <a:lnTo>
                    <a:pt x="500" y="528"/>
                  </a:lnTo>
                  <a:lnTo>
                    <a:pt x="474" y="543"/>
                  </a:lnTo>
                  <a:lnTo>
                    <a:pt x="448" y="555"/>
                  </a:lnTo>
                  <a:lnTo>
                    <a:pt x="418" y="560"/>
                  </a:lnTo>
                  <a:lnTo>
                    <a:pt x="400" y="560"/>
                  </a:lnTo>
                  <a:lnTo>
                    <a:pt x="382" y="557"/>
                  </a:lnTo>
                  <a:lnTo>
                    <a:pt x="365" y="553"/>
                  </a:lnTo>
                  <a:lnTo>
                    <a:pt x="348" y="547"/>
                  </a:lnTo>
                  <a:lnTo>
                    <a:pt x="333" y="540"/>
                  </a:lnTo>
                  <a:lnTo>
                    <a:pt x="319" y="530"/>
                  </a:lnTo>
                  <a:lnTo>
                    <a:pt x="307" y="519"/>
                  </a:lnTo>
                  <a:lnTo>
                    <a:pt x="294" y="507"/>
                  </a:lnTo>
                  <a:lnTo>
                    <a:pt x="259" y="633"/>
                  </a:lnTo>
                  <a:lnTo>
                    <a:pt x="261" y="632"/>
                  </a:lnTo>
                  <a:lnTo>
                    <a:pt x="269" y="637"/>
                  </a:lnTo>
                  <a:lnTo>
                    <a:pt x="276" y="641"/>
                  </a:lnTo>
                  <a:lnTo>
                    <a:pt x="284" y="646"/>
                  </a:lnTo>
                  <a:lnTo>
                    <a:pt x="293" y="649"/>
                  </a:lnTo>
                  <a:lnTo>
                    <a:pt x="269" y="799"/>
                  </a:lnTo>
                  <a:lnTo>
                    <a:pt x="278" y="802"/>
                  </a:lnTo>
                  <a:lnTo>
                    <a:pt x="286" y="805"/>
                  </a:lnTo>
                  <a:lnTo>
                    <a:pt x="294" y="807"/>
                  </a:lnTo>
                  <a:lnTo>
                    <a:pt x="303" y="810"/>
                  </a:lnTo>
                  <a:lnTo>
                    <a:pt x="312" y="812"/>
                  </a:lnTo>
                  <a:lnTo>
                    <a:pt x="321" y="813"/>
                  </a:lnTo>
                  <a:lnTo>
                    <a:pt x="329" y="816"/>
                  </a:lnTo>
                  <a:lnTo>
                    <a:pt x="338" y="817"/>
                  </a:lnTo>
                  <a:lnTo>
                    <a:pt x="391" y="676"/>
                  </a:lnTo>
                  <a:lnTo>
                    <a:pt x="396" y="677"/>
                  </a:lnTo>
                  <a:lnTo>
                    <a:pt x="400" y="677"/>
                  </a:lnTo>
                  <a:lnTo>
                    <a:pt x="405" y="677"/>
                  </a:lnTo>
                  <a:lnTo>
                    <a:pt x="409" y="677"/>
                  </a:lnTo>
                  <a:lnTo>
                    <a:pt x="414" y="677"/>
                  </a:lnTo>
                  <a:lnTo>
                    <a:pt x="419" y="677"/>
                  </a:lnTo>
                  <a:lnTo>
                    <a:pt x="423" y="677"/>
                  </a:lnTo>
                  <a:lnTo>
                    <a:pt x="428" y="676"/>
                  </a:lnTo>
                  <a:lnTo>
                    <a:pt x="479" y="815"/>
                  </a:lnTo>
                  <a:lnTo>
                    <a:pt x="487" y="813"/>
                  </a:lnTo>
                  <a:lnTo>
                    <a:pt x="496" y="811"/>
                  </a:lnTo>
                  <a:lnTo>
                    <a:pt x="505" y="810"/>
                  </a:lnTo>
                  <a:lnTo>
                    <a:pt x="513" y="807"/>
                  </a:lnTo>
                  <a:lnTo>
                    <a:pt x="522" y="806"/>
                  </a:lnTo>
                  <a:lnTo>
                    <a:pt x="531" y="803"/>
                  </a:lnTo>
                  <a:lnTo>
                    <a:pt x="540" y="802"/>
                  </a:lnTo>
                  <a:lnTo>
                    <a:pt x="547" y="799"/>
                  </a:lnTo>
                  <a:lnTo>
                    <a:pt x="526" y="649"/>
                  </a:lnTo>
                  <a:lnTo>
                    <a:pt x="535" y="646"/>
                  </a:lnTo>
                  <a:lnTo>
                    <a:pt x="542" y="641"/>
                  </a:lnTo>
                  <a:lnTo>
                    <a:pt x="550" y="637"/>
                  </a:lnTo>
                  <a:lnTo>
                    <a:pt x="558" y="632"/>
                  </a:lnTo>
                  <a:lnTo>
                    <a:pt x="661" y="716"/>
                  </a:lnTo>
                  <a:lnTo>
                    <a:pt x="711" y="676"/>
                  </a:lnTo>
                  <a:lnTo>
                    <a:pt x="631" y="559"/>
                  </a:lnTo>
                  <a:lnTo>
                    <a:pt x="636" y="551"/>
                  </a:lnTo>
                  <a:lnTo>
                    <a:pt x="640" y="542"/>
                  </a:lnTo>
                  <a:lnTo>
                    <a:pt x="645" y="535"/>
                  </a:lnTo>
                  <a:lnTo>
                    <a:pt x="648" y="526"/>
                  </a:lnTo>
                  <a:lnTo>
                    <a:pt x="786" y="548"/>
                  </a:lnTo>
                  <a:lnTo>
                    <a:pt x="792" y="531"/>
                  </a:lnTo>
                  <a:lnTo>
                    <a:pt x="797" y="513"/>
                  </a:lnTo>
                  <a:lnTo>
                    <a:pt x="801" y="495"/>
                  </a:lnTo>
                  <a:lnTo>
                    <a:pt x="805" y="477"/>
                  </a:lnTo>
                  <a:lnTo>
                    <a:pt x="675" y="426"/>
                  </a:lnTo>
                  <a:lnTo>
                    <a:pt x="675" y="422"/>
                  </a:lnTo>
                  <a:lnTo>
                    <a:pt x="676" y="417"/>
                  </a:lnTo>
                  <a:lnTo>
                    <a:pt x="676" y="413"/>
                  </a:lnTo>
                  <a:lnTo>
                    <a:pt x="676" y="408"/>
                  </a:lnTo>
                  <a:lnTo>
                    <a:pt x="676" y="403"/>
                  </a:lnTo>
                  <a:lnTo>
                    <a:pt x="676" y="398"/>
                  </a:lnTo>
                  <a:lnTo>
                    <a:pt x="675" y="395"/>
                  </a:lnTo>
                  <a:lnTo>
                    <a:pt x="675" y="389"/>
                  </a:lnTo>
                  <a:lnTo>
                    <a:pt x="805" y="339"/>
                  </a:lnTo>
                  <a:lnTo>
                    <a:pt x="801" y="321"/>
                  </a:lnTo>
                  <a:lnTo>
                    <a:pt x="797" y="302"/>
                  </a:lnTo>
                  <a:lnTo>
                    <a:pt x="792" y="285"/>
                  </a:lnTo>
                  <a:lnTo>
                    <a:pt x="786" y="267"/>
                  </a:lnTo>
                  <a:lnTo>
                    <a:pt x="648" y="290"/>
                  </a:lnTo>
                  <a:lnTo>
                    <a:pt x="645" y="281"/>
                  </a:lnTo>
                  <a:lnTo>
                    <a:pt x="640" y="273"/>
                  </a:lnTo>
                  <a:lnTo>
                    <a:pt x="636" y="266"/>
                  </a:lnTo>
                  <a:lnTo>
                    <a:pt x="631" y="258"/>
                  </a:lnTo>
                  <a:lnTo>
                    <a:pt x="719" y="147"/>
                  </a:lnTo>
                  <a:lnTo>
                    <a:pt x="713" y="140"/>
                  </a:lnTo>
                  <a:lnTo>
                    <a:pt x="708" y="133"/>
                  </a:lnTo>
                  <a:lnTo>
                    <a:pt x="701" y="127"/>
                  </a:lnTo>
                  <a:lnTo>
                    <a:pt x="695" y="120"/>
                  </a:lnTo>
                  <a:lnTo>
                    <a:pt x="689" y="113"/>
                  </a:lnTo>
                  <a:lnTo>
                    <a:pt x="681" y="107"/>
                  </a:lnTo>
                  <a:lnTo>
                    <a:pt x="675" y="101"/>
                  </a:lnTo>
                  <a:lnTo>
                    <a:pt x="669" y="94"/>
                  </a:lnTo>
                  <a:lnTo>
                    <a:pt x="558" y="185"/>
                  </a:lnTo>
                  <a:lnTo>
                    <a:pt x="550" y="180"/>
                  </a:lnTo>
                  <a:lnTo>
                    <a:pt x="542" y="175"/>
                  </a:lnTo>
                  <a:lnTo>
                    <a:pt x="535" y="171"/>
                  </a:lnTo>
                  <a:lnTo>
                    <a:pt x="526" y="166"/>
                  </a:lnTo>
                  <a:lnTo>
                    <a:pt x="549" y="22"/>
                  </a:lnTo>
                  <a:lnTo>
                    <a:pt x="541" y="19"/>
                  </a:lnTo>
                  <a:lnTo>
                    <a:pt x="532" y="16"/>
                  </a:lnTo>
                  <a:lnTo>
                    <a:pt x="524" y="14"/>
                  </a:lnTo>
                  <a:lnTo>
                    <a:pt x="515" y="11"/>
                  </a:lnTo>
                  <a:lnTo>
                    <a:pt x="506" y="8"/>
                  </a:lnTo>
                  <a:lnTo>
                    <a:pt x="497" y="6"/>
                  </a:lnTo>
                  <a:lnTo>
                    <a:pt x="488" y="5"/>
                  </a:lnTo>
                  <a:lnTo>
                    <a:pt x="479" y="2"/>
                  </a:lnTo>
                  <a:lnTo>
                    <a:pt x="428" y="140"/>
                  </a:lnTo>
                  <a:lnTo>
                    <a:pt x="423" y="140"/>
                  </a:lnTo>
                  <a:lnTo>
                    <a:pt x="419" y="140"/>
                  </a:lnTo>
                  <a:lnTo>
                    <a:pt x="414" y="140"/>
                  </a:lnTo>
                  <a:lnTo>
                    <a:pt x="409" y="140"/>
                  </a:lnTo>
                  <a:lnTo>
                    <a:pt x="405" y="140"/>
                  </a:lnTo>
                  <a:lnTo>
                    <a:pt x="400" y="140"/>
                  </a:lnTo>
                  <a:lnTo>
                    <a:pt x="396" y="140"/>
                  </a:lnTo>
                  <a:lnTo>
                    <a:pt x="391" y="140"/>
                  </a:lnTo>
                  <a:lnTo>
                    <a:pt x="338" y="0"/>
                  </a:lnTo>
                  <a:lnTo>
                    <a:pt x="329" y="1"/>
                  </a:lnTo>
                  <a:lnTo>
                    <a:pt x="321" y="3"/>
                  </a:lnTo>
                  <a:lnTo>
                    <a:pt x="312" y="5"/>
                  </a:lnTo>
                  <a:lnTo>
                    <a:pt x="303" y="7"/>
                  </a:lnTo>
                  <a:lnTo>
                    <a:pt x="294" y="10"/>
                  </a:lnTo>
                  <a:lnTo>
                    <a:pt x="286" y="12"/>
                  </a:lnTo>
                  <a:lnTo>
                    <a:pt x="278" y="15"/>
                  </a:lnTo>
                  <a:lnTo>
                    <a:pt x="269" y="17"/>
                  </a:lnTo>
                  <a:lnTo>
                    <a:pt x="293" y="166"/>
                  </a:lnTo>
                  <a:lnTo>
                    <a:pt x="284" y="171"/>
                  </a:lnTo>
                  <a:lnTo>
                    <a:pt x="276" y="175"/>
                  </a:lnTo>
                  <a:lnTo>
                    <a:pt x="269" y="180"/>
                  </a:lnTo>
                  <a:lnTo>
                    <a:pt x="261" y="185"/>
                  </a:lnTo>
                  <a:lnTo>
                    <a:pt x="143" y="88"/>
                  </a:lnTo>
                  <a:lnTo>
                    <a:pt x="135" y="94"/>
                  </a:lnTo>
                  <a:lnTo>
                    <a:pt x="129" y="99"/>
                  </a:lnTo>
                  <a:lnTo>
                    <a:pt x="123" y="106"/>
                  </a:lnTo>
                  <a:lnTo>
                    <a:pt x="116" y="112"/>
                  </a:lnTo>
                  <a:lnTo>
                    <a:pt x="110" y="118"/>
                  </a:lnTo>
                  <a:lnTo>
                    <a:pt x="105" y="125"/>
                  </a:lnTo>
                  <a:lnTo>
                    <a:pt x="99" y="131"/>
                  </a:lnTo>
                  <a:lnTo>
                    <a:pt x="94" y="138"/>
                  </a:lnTo>
                  <a:lnTo>
                    <a:pt x="188" y="258"/>
                  </a:lnTo>
                  <a:lnTo>
                    <a:pt x="183" y="266"/>
                  </a:lnTo>
                  <a:lnTo>
                    <a:pt x="179" y="273"/>
                  </a:lnTo>
                  <a:lnTo>
                    <a:pt x="174" y="281"/>
                  </a:lnTo>
                  <a:lnTo>
                    <a:pt x="170" y="290"/>
                  </a:lnTo>
                  <a:lnTo>
                    <a:pt x="19" y="265"/>
                  </a:lnTo>
                  <a:lnTo>
                    <a:pt x="13" y="282"/>
                  </a:lnTo>
                  <a:lnTo>
                    <a:pt x="8" y="299"/>
                  </a:lnTo>
                  <a:lnTo>
                    <a:pt x="4" y="316"/>
                  </a:lnTo>
                  <a:lnTo>
                    <a:pt x="0" y="334"/>
                  </a:lnTo>
                  <a:lnTo>
                    <a:pt x="144" y="389"/>
                  </a:lnTo>
                  <a:lnTo>
                    <a:pt x="144" y="395"/>
                  </a:lnTo>
                  <a:lnTo>
                    <a:pt x="144" y="398"/>
                  </a:lnTo>
                  <a:lnTo>
                    <a:pt x="143" y="403"/>
                  </a:lnTo>
                  <a:lnTo>
                    <a:pt x="143" y="408"/>
                  </a:lnTo>
                  <a:lnTo>
                    <a:pt x="143" y="413"/>
                  </a:lnTo>
                  <a:lnTo>
                    <a:pt x="144" y="417"/>
                  </a:lnTo>
                  <a:lnTo>
                    <a:pt x="144" y="422"/>
                  </a:lnTo>
                  <a:lnTo>
                    <a:pt x="144" y="426"/>
                  </a:lnTo>
                  <a:lnTo>
                    <a:pt x="0" y="483"/>
                  </a:lnTo>
                  <a:lnTo>
                    <a:pt x="4" y="501"/>
                  </a:lnTo>
                  <a:lnTo>
                    <a:pt x="8" y="517"/>
                  </a:lnTo>
                  <a:lnTo>
                    <a:pt x="13" y="535"/>
                  </a:lnTo>
                  <a:lnTo>
                    <a:pt x="19" y="551"/>
                  </a:lnTo>
                  <a:lnTo>
                    <a:pt x="170" y="526"/>
                  </a:lnTo>
                  <a:lnTo>
                    <a:pt x="174" y="535"/>
                  </a:lnTo>
                  <a:lnTo>
                    <a:pt x="179" y="542"/>
                  </a:lnTo>
                  <a:lnTo>
                    <a:pt x="183" y="551"/>
                  </a:lnTo>
                  <a:lnTo>
                    <a:pt x="188" y="559"/>
                  </a:lnTo>
                  <a:lnTo>
                    <a:pt x="94" y="678"/>
                  </a:lnTo>
                  <a:lnTo>
                    <a:pt x="99" y="685"/>
                  </a:lnTo>
                  <a:lnTo>
                    <a:pt x="105" y="691"/>
                  </a:lnTo>
                  <a:lnTo>
                    <a:pt x="110" y="699"/>
                  </a:lnTo>
                  <a:lnTo>
                    <a:pt x="116" y="705"/>
                  </a:lnTo>
                  <a:lnTo>
                    <a:pt x="123" y="711"/>
                  </a:lnTo>
                  <a:lnTo>
                    <a:pt x="129" y="717"/>
                  </a:lnTo>
                  <a:lnTo>
                    <a:pt x="135" y="723"/>
                  </a:lnTo>
                  <a:lnTo>
                    <a:pt x="143" y="729"/>
                  </a:lnTo>
                  <a:lnTo>
                    <a:pt x="241" y="648"/>
                  </a:lnTo>
                  <a:lnTo>
                    <a:pt x="289" y="502"/>
                  </a:lnTo>
                  <a:lnTo>
                    <a:pt x="276" y="483"/>
                  </a:lnTo>
                  <a:lnTo>
                    <a:pt x="268" y="463"/>
                  </a:lnTo>
                  <a:lnTo>
                    <a:pt x="260" y="440"/>
                  </a:lnTo>
                  <a:lnTo>
                    <a:pt x="257" y="416"/>
                  </a:lnTo>
                  <a:close/>
                </a:path>
              </a:pathLst>
            </a:cu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52400" y="0"/>
            <a:ext cx="8534400" cy="1143000"/>
          </a:xfrm>
        </p:spPr>
        <p:txBody>
          <a:bodyPr/>
          <a:lstStyle/>
          <a:p>
            <a:pPr algn="l" eaLnBrk="1" hangingPunct="1"/>
            <a:r>
              <a:rPr lang="en-US" b="1" dirty="0" smtClean="0">
                <a:latin typeface="Gill Sans MT" pitchFamily="34" charset="0"/>
              </a:rPr>
              <a:t>GEAR UP Fidelity Index</a:t>
            </a:r>
          </a:p>
        </p:txBody>
      </p:sp>
      <p:sp>
        <p:nvSpPr>
          <p:cNvPr id="27650" name="Content Placeholder 2"/>
          <p:cNvSpPr>
            <a:spLocks noGrp="1"/>
          </p:cNvSpPr>
          <p:nvPr>
            <p:ph idx="1"/>
          </p:nvPr>
        </p:nvSpPr>
        <p:spPr>
          <a:xfrm>
            <a:off x="1828800" y="1600200"/>
            <a:ext cx="6400800" cy="4572000"/>
          </a:xfrm>
        </p:spPr>
        <p:txBody>
          <a:bodyPr/>
          <a:lstStyle/>
          <a:p>
            <a:pPr marL="457200" indent="-457200" eaLnBrk="1" hangingPunct="1">
              <a:buFont typeface="Wingdings" pitchFamily="2" charset="2"/>
              <a:buChar char="q"/>
            </a:pPr>
            <a:r>
              <a:rPr lang="en-US" dirty="0" smtClean="0">
                <a:latin typeface="Gill Sans MT" pitchFamily="34" charset="0"/>
              </a:rPr>
              <a:t>Data Sources</a:t>
            </a:r>
          </a:p>
          <a:p>
            <a:pPr marL="857250" lvl="1" indent="-400050" eaLnBrk="1" hangingPunct="1">
              <a:buFont typeface="Wingdings" panose="05000000000000000000" pitchFamily="2" charset="2"/>
              <a:buChar char="§"/>
            </a:pPr>
            <a:r>
              <a:rPr lang="en-US" b="0" dirty="0" smtClean="0">
                <a:latin typeface="Gill Sans MT" pitchFamily="34" charset="0"/>
              </a:rPr>
              <a:t>Participation/service records for all stakeholders</a:t>
            </a:r>
          </a:p>
          <a:p>
            <a:pPr marL="857250" lvl="1" indent="-400050" eaLnBrk="1" hangingPunct="1">
              <a:buFont typeface="Wingdings" panose="05000000000000000000" pitchFamily="2" charset="2"/>
              <a:buChar char="§"/>
            </a:pPr>
            <a:r>
              <a:rPr lang="en-US" b="0" dirty="0" smtClean="0">
                <a:latin typeface="Gill Sans MT" pitchFamily="34" charset="0"/>
              </a:rPr>
              <a:t>Student surveys</a:t>
            </a:r>
          </a:p>
          <a:p>
            <a:pPr marL="857250" lvl="1" indent="-400050" eaLnBrk="1" hangingPunct="1">
              <a:buFont typeface="Wingdings" panose="05000000000000000000" pitchFamily="2" charset="2"/>
              <a:buChar char="§"/>
            </a:pPr>
            <a:r>
              <a:rPr lang="en-US" b="0" dirty="0" smtClean="0">
                <a:latin typeface="Gill Sans MT" pitchFamily="34" charset="0"/>
              </a:rPr>
              <a:t>Parent surveys</a:t>
            </a:r>
          </a:p>
          <a:p>
            <a:pPr marL="857250" lvl="1" indent="-400050" eaLnBrk="1" hangingPunct="1">
              <a:buFont typeface="Wingdings" panose="05000000000000000000" pitchFamily="2" charset="2"/>
              <a:buChar char="§"/>
            </a:pPr>
            <a:r>
              <a:rPr lang="en-US" b="0" dirty="0" smtClean="0">
                <a:latin typeface="Gill Sans MT" pitchFamily="34" charset="0"/>
              </a:rPr>
              <a:t>School personnel surveys</a:t>
            </a:r>
          </a:p>
          <a:p>
            <a:pPr marL="457200" indent="-457200" eaLnBrk="1" hangingPunct="1">
              <a:buFont typeface="Wingdings" pitchFamily="2" charset="2"/>
              <a:buChar char="q"/>
            </a:pPr>
            <a:endParaRPr lang="en-US" dirty="0" smtClean="0">
              <a:latin typeface="Gill Sans MT" pitchFamily="34" charset="0"/>
            </a:endParaRPr>
          </a:p>
        </p:txBody>
      </p:sp>
      <p:grpSp>
        <p:nvGrpSpPr>
          <p:cNvPr id="2" name="Group 8"/>
          <p:cNvGrpSpPr>
            <a:grpSpLocks noChangeAspect="1"/>
          </p:cNvGrpSpPr>
          <p:nvPr/>
        </p:nvGrpSpPr>
        <p:grpSpPr bwMode="auto">
          <a:xfrm>
            <a:off x="76200" y="1600200"/>
            <a:ext cx="1847850" cy="1847850"/>
            <a:chOff x="48" y="1008"/>
            <a:chExt cx="1164" cy="1164"/>
          </a:xfrm>
        </p:grpSpPr>
        <p:sp>
          <p:nvSpPr>
            <p:cNvPr id="3" name="AutoShape 7"/>
            <p:cNvSpPr>
              <a:spLocks noChangeAspect="1" noChangeArrowheads="1" noTextEdit="1"/>
            </p:cNvSpPr>
            <p:nvPr/>
          </p:nvSpPr>
          <p:spPr bwMode="auto">
            <a:xfrm>
              <a:off x="48" y="1008"/>
              <a:ext cx="1164" cy="116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 name="Freeform 9"/>
            <p:cNvSpPr>
              <a:spLocks noEditPoints="1"/>
            </p:cNvSpPr>
            <p:nvPr/>
          </p:nvSpPr>
          <p:spPr bwMode="auto">
            <a:xfrm>
              <a:off x="48" y="1008"/>
              <a:ext cx="1164" cy="1164"/>
            </a:xfrm>
            <a:custGeom>
              <a:avLst/>
              <a:gdLst>
                <a:gd name="T0" fmla="*/ 696 w 1164"/>
                <a:gd name="T1" fmla="*/ 280 h 1164"/>
                <a:gd name="T2" fmla="*/ 652 w 1164"/>
                <a:gd name="T3" fmla="*/ 282 h 1164"/>
                <a:gd name="T4" fmla="*/ 650 w 1164"/>
                <a:gd name="T5" fmla="*/ 12 h 1164"/>
                <a:gd name="T6" fmla="*/ 640 w 1164"/>
                <a:gd name="T7" fmla="*/ 2 h 1164"/>
                <a:gd name="T8" fmla="*/ 544 w 1164"/>
                <a:gd name="T9" fmla="*/ 0 h 1164"/>
                <a:gd name="T10" fmla="*/ 520 w 1164"/>
                <a:gd name="T11" fmla="*/ 6 h 1164"/>
                <a:gd name="T12" fmla="*/ 520 w 1164"/>
                <a:gd name="T13" fmla="*/ 282 h 1164"/>
                <a:gd name="T14" fmla="*/ 466 w 1164"/>
                <a:gd name="T15" fmla="*/ 282 h 1164"/>
                <a:gd name="T16" fmla="*/ 450 w 1164"/>
                <a:gd name="T17" fmla="*/ 288 h 1164"/>
                <a:gd name="T18" fmla="*/ 452 w 1164"/>
                <a:gd name="T19" fmla="*/ 300 h 1164"/>
                <a:gd name="T20" fmla="*/ 564 w 1164"/>
                <a:gd name="T21" fmla="*/ 398 h 1164"/>
                <a:gd name="T22" fmla="*/ 584 w 1164"/>
                <a:gd name="T23" fmla="*/ 406 h 1164"/>
                <a:gd name="T24" fmla="*/ 598 w 1164"/>
                <a:gd name="T25" fmla="*/ 402 h 1164"/>
                <a:gd name="T26" fmla="*/ 712 w 1164"/>
                <a:gd name="T27" fmla="*/ 300 h 1164"/>
                <a:gd name="T28" fmla="*/ 716 w 1164"/>
                <a:gd name="T29" fmla="*/ 292 h 1164"/>
                <a:gd name="T30" fmla="*/ 712 w 1164"/>
                <a:gd name="T31" fmla="*/ 864 h 1164"/>
                <a:gd name="T32" fmla="*/ 598 w 1164"/>
                <a:gd name="T33" fmla="*/ 762 h 1164"/>
                <a:gd name="T34" fmla="*/ 584 w 1164"/>
                <a:gd name="T35" fmla="*/ 758 h 1164"/>
                <a:gd name="T36" fmla="*/ 564 w 1164"/>
                <a:gd name="T37" fmla="*/ 764 h 1164"/>
                <a:gd name="T38" fmla="*/ 452 w 1164"/>
                <a:gd name="T39" fmla="*/ 862 h 1164"/>
                <a:gd name="T40" fmla="*/ 450 w 1164"/>
                <a:gd name="T41" fmla="*/ 876 h 1164"/>
                <a:gd name="T42" fmla="*/ 466 w 1164"/>
                <a:gd name="T43" fmla="*/ 882 h 1164"/>
                <a:gd name="T44" fmla="*/ 520 w 1164"/>
                <a:gd name="T45" fmla="*/ 1152 h 1164"/>
                <a:gd name="T46" fmla="*/ 520 w 1164"/>
                <a:gd name="T47" fmla="*/ 1156 h 1164"/>
                <a:gd name="T48" fmla="*/ 544 w 1164"/>
                <a:gd name="T49" fmla="*/ 1164 h 1164"/>
                <a:gd name="T50" fmla="*/ 640 w 1164"/>
                <a:gd name="T51" fmla="*/ 1162 h 1164"/>
                <a:gd name="T52" fmla="*/ 650 w 1164"/>
                <a:gd name="T53" fmla="*/ 1150 h 1164"/>
                <a:gd name="T54" fmla="*/ 652 w 1164"/>
                <a:gd name="T55" fmla="*/ 882 h 1164"/>
                <a:gd name="T56" fmla="*/ 696 w 1164"/>
                <a:gd name="T57" fmla="*/ 882 h 1164"/>
                <a:gd name="T58" fmla="*/ 714 w 1164"/>
                <a:gd name="T59" fmla="*/ 876 h 1164"/>
                <a:gd name="T60" fmla="*/ 712 w 1164"/>
                <a:gd name="T61" fmla="*/ 864 h 1164"/>
                <a:gd name="T62" fmla="*/ 1158 w 1164"/>
                <a:gd name="T63" fmla="*/ 520 h 1164"/>
                <a:gd name="T64" fmla="*/ 882 w 1164"/>
                <a:gd name="T65" fmla="*/ 520 h 1164"/>
                <a:gd name="T66" fmla="*/ 882 w 1164"/>
                <a:gd name="T67" fmla="*/ 466 h 1164"/>
                <a:gd name="T68" fmla="*/ 876 w 1164"/>
                <a:gd name="T69" fmla="*/ 448 h 1164"/>
                <a:gd name="T70" fmla="*/ 864 w 1164"/>
                <a:gd name="T71" fmla="*/ 452 h 1164"/>
                <a:gd name="T72" fmla="*/ 766 w 1164"/>
                <a:gd name="T73" fmla="*/ 564 h 1164"/>
                <a:gd name="T74" fmla="*/ 758 w 1164"/>
                <a:gd name="T75" fmla="*/ 582 h 1164"/>
                <a:gd name="T76" fmla="*/ 762 w 1164"/>
                <a:gd name="T77" fmla="*/ 598 h 1164"/>
                <a:gd name="T78" fmla="*/ 864 w 1164"/>
                <a:gd name="T79" fmla="*/ 712 h 1164"/>
                <a:gd name="T80" fmla="*/ 872 w 1164"/>
                <a:gd name="T81" fmla="*/ 716 h 1164"/>
                <a:gd name="T82" fmla="*/ 882 w 1164"/>
                <a:gd name="T83" fmla="*/ 702 h 1164"/>
                <a:gd name="T84" fmla="*/ 882 w 1164"/>
                <a:gd name="T85" fmla="*/ 650 h 1164"/>
                <a:gd name="T86" fmla="*/ 1152 w 1164"/>
                <a:gd name="T87" fmla="*/ 648 h 1164"/>
                <a:gd name="T88" fmla="*/ 1162 w 1164"/>
                <a:gd name="T89" fmla="*/ 638 h 1164"/>
                <a:gd name="T90" fmla="*/ 1164 w 1164"/>
                <a:gd name="T91" fmla="*/ 544 h 1164"/>
                <a:gd name="T92" fmla="*/ 1160 w 1164"/>
                <a:gd name="T93" fmla="*/ 524 h 1164"/>
                <a:gd name="T94" fmla="*/ 306 w 1164"/>
                <a:gd name="T95" fmla="*/ 456 h 1164"/>
                <a:gd name="T96" fmla="*/ 290 w 1164"/>
                <a:gd name="T97" fmla="*/ 448 h 1164"/>
                <a:gd name="T98" fmla="*/ 284 w 1164"/>
                <a:gd name="T99" fmla="*/ 452 h 1164"/>
                <a:gd name="T100" fmla="*/ 282 w 1164"/>
                <a:gd name="T101" fmla="*/ 466 h 1164"/>
                <a:gd name="T102" fmla="*/ 10 w 1164"/>
                <a:gd name="T103" fmla="*/ 520 h 1164"/>
                <a:gd name="T104" fmla="*/ 4 w 1164"/>
                <a:gd name="T105" fmla="*/ 524 h 1164"/>
                <a:gd name="T106" fmla="*/ 0 w 1164"/>
                <a:gd name="T107" fmla="*/ 626 h 1164"/>
                <a:gd name="T108" fmla="*/ 6 w 1164"/>
                <a:gd name="T109" fmla="*/ 646 h 1164"/>
                <a:gd name="T110" fmla="*/ 152 w 1164"/>
                <a:gd name="T111" fmla="*/ 650 h 1164"/>
                <a:gd name="T112" fmla="*/ 282 w 1164"/>
                <a:gd name="T113" fmla="*/ 690 h 1164"/>
                <a:gd name="T114" fmla="*/ 284 w 1164"/>
                <a:gd name="T115" fmla="*/ 708 h 1164"/>
                <a:gd name="T116" fmla="*/ 292 w 1164"/>
                <a:gd name="T117" fmla="*/ 716 h 1164"/>
                <a:gd name="T118" fmla="*/ 400 w 1164"/>
                <a:gd name="T119" fmla="*/ 600 h 1164"/>
                <a:gd name="T120" fmla="*/ 404 w 1164"/>
                <a:gd name="T121" fmla="*/ 592 h 1164"/>
                <a:gd name="T122" fmla="*/ 404 w 1164"/>
                <a:gd name="T123" fmla="*/ 572 h 11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64" h="1164">
                  <a:moveTo>
                    <a:pt x="710" y="284"/>
                  </a:moveTo>
                  <a:lnTo>
                    <a:pt x="710" y="284"/>
                  </a:lnTo>
                  <a:lnTo>
                    <a:pt x="702" y="282"/>
                  </a:lnTo>
                  <a:lnTo>
                    <a:pt x="696" y="280"/>
                  </a:lnTo>
                  <a:lnTo>
                    <a:pt x="696" y="280"/>
                  </a:lnTo>
                  <a:lnTo>
                    <a:pt x="692" y="282"/>
                  </a:lnTo>
                  <a:lnTo>
                    <a:pt x="652" y="282"/>
                  </a:lnTo>
                  <a:lnTo>
                    <a:pt x="652" y="282"/>
                  </a:lnTo>
                  <a:lnTo>
                    <a:pt x="650" y="152"/>
                  </a:lnTo>
                  <a:lnTo>
                    <a:pt x="650" y="152"/>
                  </a:lnTo>
                  <a:lnTo>
                    <a:pt x="650" y="12"/>
                  </a:lnTo>
                  <a:lnTo>
                    <a:pt x="650" y="12"/>
                  </a:lnTo>
                  <a:lnTo>
                    <a:pt x="648" y="8"/>
                  </a:lnTo>
                  <a:lnTo>
                    <a:pt x="646" y="6"/>
                  </a:lnTo>
                  <a:lnTo>
                    <a:pt x="640" y="2"/>
                  </a:lnTo>
                  <a:lnTo>
                    <a:pt x="640" y="2"/>
                  </a:lnTo>
                  <a:lnTo>
                    <a:pt x="632" y="0"/>
                  </a:lnTo>
                  <a:lnTo>
                    <a:pt x="626" y="0"/>
                  </a:lnTo>
                  <a:lnTo>
                    <a:pt x="544" y="0"/>
                  </a:lnTo>
                  <a:lnTo>
                    <a:pt x="544" y="0"/>
                  </a:lnTo>
                  <a:lnTo>
                    <a:pt x="532" y="0"/>
                  </a:lnTo>
                  <a:lnTo>
                    <a:pt x="524" y="4"/>
                  </a:lnTo>
                  <a:lnTo>
                    <a:pt x="524" y="4"/>
                  </a:lnTo>
                  <a:lnTo>
                    <a:pt x="520" y="6"/>
                  </a:lnTo>
                  <a:lnTo>
                    <a:pt x="520" y="10"/>
                  </a:lnTo>
                  <a:lnTo>
                    <a:pt x="520" y="10"/>
                  </a:lnTo>
                  <a:lnTo>
                    <a:pt x="520" y="12"/>
                  </a:lnTo>
                  <a:lnTo>
                    <a:pt x="520" y="282"/>
                  </a:lnTo>
                  <a:lnTo>
                    <a:pt x="466" y="282"/>
                  </a:lnTo>
                  <a:lnTo>
                    <a:pt x="466" y="282"/>
                  </a:lnTo>
                  <a:lnTo>
                    <a:pt x="466" y="282"/>
                  </a:lnTo>
                  <a:lnTo>
                    <a:pt x="466" y="282"/>
                  </a:lnTo>
                  <a:lnTo>
                    <a:pt x="458" y="282"/>
                  </a:lnTo>
                  <a:lnTo>
                    <a:pt x="452" y="284"/>
                  </a:lnTo>
                  <a:lnTo>
                    <a:pt x="452" y="284"/>
                  </a:lnTo>
                  <a:lnTo>
                    <a:pt x="450" y="288"/>
                  </a:lnTo>
                  <a:lnTo>
                    <a:pt x="448" y="290"/>
                  </a:lnTo>
                  <a:lnTo>
                    <a:pt x="448" y="290"/>
                  </a:lnTo>
                  <a:lnTo>
                    <a:pt x="450" y="296"/>
                  </a:lnTo>
                  <a:lnTo>
                    <a:pt x="452" y="300"/>
                  </a:lnTo>
                  <a:lnTo>
                    <a:pt x="456" y="306"/>
                  </a:lnTo>
                  <a:lnTo>
                    <a:pt x="456" y="306"/>
                  </a:lnTo>
                  <a:lnTo>
                    <a:pt x="564" y="398"/>
                  </a:lnTo>
                  <a:lnTo>
                    <a:pt x="564" y="398"/>
                  </a:lnTo>
                  <a:lnTo>
                    <a:pt x="564" y="398"/>
                  </a:lnTo>
                  <a:lnTo>
                    <a:pt x="572" y="404"/>
                  </a:lnTo>
                  <a:lnTo>
                    <a:pt x="572" y="404"/>
                  </a:lnTo>
                  <a:lnTo>
                    <a:pt x="584" y="406"/>
                  </a:lnTo>
                  <a:lnTo>
                    <a:pt x="584" y="406"/>
                  </a:lnTo>
                  <a:lnTo>
                    <a:pt x="592" y="404"/>
                  </a:lnTo>
                  <a:lnTo>
                    <a:pt x="592" y="404"/>
                  </a:lnTo>
                  <a:lnTo>
                    <a:pt x="598" y="402"/>
                  </a:lnTo>
                  <a:lnTo>
                    <a:pt x="602" y="400"/>
                  </a:lnTo>
                  <a:lnTo>
                    <a:pt x="602" y="400"/>
                  </a:lnTo>
                  <a:lnTo>
                    <a:pt x="712" y="300"/>
                  </a:lnTo>
                  <a:lnTo>
                    <a:pt x="712" y="300"/>
                  </a:lnTo>
                  <a:lnTo>
                    <a:pt x="712" y="300"/>
                  </a:lnTo>
                  <a:lnTo>
                    <a:pt x="716" y="296"/>
                  </a:lnTo>
                  <a:lnTo>
                    <a:pt x="716" y="292"/>
                  </a:lnTo>
                  <a:lnTo>
                    <a:pt x="716" y="292"/>
                  </a:lnTo>
                  <a:lnTo>
                    <a:pt x="714" y="286"/>
                  </a:lnTo>
                  <a:lnTo>
                    <a:pt x="710" y="284"/>
                  </a:lnTo>
                  <a:lnTo>
                    <a:pt x="710" y="284"/>
                  </a:lnTo>
                  <a:close/>
                  <a:moveTo>
                    <a:pt x="712" y="864"/>
                  </a:moveTo>
                  <a:lnTo>
                    <a:pt x="602" y="764"/>
                  </a:lnTo>
                  <a:lnTo>
                    <a:pt x="602" y="764"/>
                  </a:lnTo>
                  <a:lnTo>
                    <a:pt x="602" y="764"/>
                  </a:lnTo>
                  <a:lnTo>
                    <a:pt x="598" y="762"/>
                  </a:lnTo>
                  <a:lnTo>
                    <a:pt x="592" y="760"/>
                  </a:lnTo>
                  <a:lnTo>
                    <a:pt x="592" y="760"/>
                  </a:lnTo>
                  <a:lnTo>
                    <a:pt x="584" y="758"/>
                  </a:lnTo>
                  <a:lnTo>
                    <a:pt x="584" y="758"/>
                  </a:lnTo>
                  <a:lnTo>
                    <a:pt x="572" y="760"/>
                  </a:lnTo>
                  <a:lnTo>
                    <a:pt x="572" y="760"/>
                  </a:lnTo>
                  <a:lnTo>
                    <a:pt x="564" y="764"/>
                  </a:lnTo>
                  <a:lnTo>
                    <a:pt x="564" y="764"/>
                  </a:lnTo>
                  <a:lnTo>
                    <a:pt x="456" y="858"/>
                  </a:lnTo>
                  <a:lnTo>
                    <a:pt x="456" y="858"/>
                  </a:lnTo>
                  <a:lnTo>
                    <a:pt x="456" y="858"/>
                  </a:lnTo>
                  <a:lnTo>
                    <a:pt x="452" y="862"/>
                  </a:lnTo>
                  <a:lnTo>
                    <a:pt x="450" y="868"/>
                  </a:lnTo>
                  <a:lnTo>
                    <a:pt x="448" y="874"/>
                  </a:lnTo>
                  <a:lnTo>
                    <a:pt x="448" y="874"/>
                  </a:lnTo>
                  <a:lnTo>
                    <a:pt x="450" y="876"/>
                  </a:lnTo>
                  <a:lnTo>
                    <a:pt x="452" y="880"/>
                  </a:lnTo>
                  <a:lnTo>
                    <a:pt x="452" y="880"/>
                  </a:lnTo>
                  <a:lnTo>
                    <a:pt x="458" y="882"/>
                  </a:lnTo>
                  <a:lnTo>
                    <a:pt x="466" y="882"/>
                  </a:lnTo>
                  <a:lnTo>
                    <a:pt x="466" y="882"/>
                  </a:lnTo>
                  <a:lnTo>
                    <a:pt x="466" y="882"/>
                  </a:lnTo>
                  <a:lnTo>
                    <a:pt x="520" y="882"/>
                  </a:lnTo>
                  <a:lnTo>
                    <a:pt x="520" y="1152"/>
                  </a:lnTo>
                  <a:lnTo>
                    <a:pt x="520" y="1152"/>
                  </a:lnTo>
                  <a:lnTo>
                    <a:pt x="520" y="1154"/>
                  </a:lnTo>
                  <a:lnTo>
                    <a:pt x="520" y="1154"/>
                  </a:lnTo>
                  <a:lnTo>
                    <a:pt x="520" y="1156"/>
                  </a:lnTo>
                  <a:lnTo>
                    <a:pt x="524" y="1160"/>
                  </a:lnTo>
                  <a:lnTo>
                    <a:pt x="524" y="1160"/>
                  </a:lnTo>
                  <a:lnTo>
                    <a:pt x="532" y="1162"/>
                  </a:lnTo>
                  <a:lnTo>
                    <a:pt x="544" y="1164"/>
                  </a:lnTo>
                  <a:lnTo>
                    <a:pt x="626" y="1164"/>
                  </a:lnTo>
                  <a:lnTo>
                    <a:pt x="626" y="1164"/>
                  </a:lnTo>
                  <a:lnTo>
                    <a:pt x="632" y="1164"/>
                  </a:lnTo>
                  <a:lnTo>
                    <a:pt x="640" y="1162"/>
                  </a:lnTo>
                  <a:lnTo>
                    <a:pt x="640" y="1162"/>
                  </a:lnTo>
                  <a:lnTo>
                    <a:pt x="646" y="1158"/>
                  </a:lnTo>
                  <a:lnTo>
                    <a:pt x="648" y="1154"/>
                  </a:lnTo>
                  <a:lnTo>
                    <a:pt x="650" y="1150"/>
                  </a:lnTo>
                  <a:lnTo>
                    <a:pt x="650" y="1150"/>
                  </a:lnTo>
                  <a:lnTo>
                    <a:pt x="650" y="1012"/>
                  </a:lnTo>
                  <a:lnTo>
                    <a:pt x="650" y="1012"/>
                  </a:lnTo>
                  <a:lnTo>
                    <a:pt x="652" y="882"/>
                  </a:lnTo>
                  <a:lnTo>
                    <a:pt x="692" y="882"/>
                  </a:lnTo>
                  <a:lnTo>
                    <a:pt x="692" y="882"/>
                  </a:lnTo>
                  <a:lnTo>
                    <a:pt x="696" y="882"/>
                  </a:lnTo>
                  <a:lnTo>
                    <a:pt x="696" y="882"/>
                  </a:lnTo>
                  <a:lnTo>
                    <a:pt x="702" y="882"/>
                  </a:lnTo>
                  <a:lnTo>
                    <a:pt x="710" y="880"/>
                  </a:lnTo>
                  <a:lnTo>
                    <a:pt x="710" y="880"/>
                  </a:lnTo>
                  <a:lnTo>
                    <a:pt x="714" y="876"/>
                  </a:lnTo>
                  <a:lnTo>
                    <a:pt x="716" y="872"/>
                  </a:lnTo>
                  <a:lnTo>
                    <a:pt x="716" y="872"/>
                  </a:lnTo>
                  <a:lnTo>
                    <a:pt x="716" y="868"/>
                  </a:lnTo>
                  <a:lnTo>
                    <a:pt x="712" y="864"/>
                  </a:lnTo>
                  <a:lnTo>
                    <a:pt x="712" y="864"/>
                  </a:lnTo>
                  <a:close/>
                  <a:moveTo>
                    <a:pt x="1160" y="524"/>
                  </a:moveTo>
                  <a:lnTo>
                    <a:pt x="1160" y="524"/>
                  </a:lnTo>
                  <a:lnTo>
                    <a:pt x="1158" y="520"/>
                  </a:lnTo>
                  <a:lnTo>
                    <a:pt x="1154" y="520"/>
                  </a:lnTo>
                  <a:lnTo>
                    <a:pt x="1154" y="520"/>
                  </a:lnTo>
                  <a:lnTo>
                    <a:pt x="1152" y="520"/>
                  </a:lnTo>
                  <a:lnTo>
                    <a:pt x="882" y="520"/>
                  </a:lnTo>
                  <a:lnTo>
                    <a:pt x="882" y="466"/>
                  </a:lnTo>
                  <a:lnTo>
                    <a:pt x="882" y="466"/>
                  </a:lnTo>
                  <a:lnTo>
                    <a:pt x="882" y="466"/>
                  </a:lnTo>
                  <a:lnTo>
                    <a:pt x="882" y="466"/>
                  </a:lnTo>
                  <a:lnTo>
                    <a:pt x="882" y="456"/>
                  </a:lnTo>
                  <a:lnTo>
                    <a:pt x="880" y="452"/>
                  </a:lnTo>
                  <a:lnTo>
                    <a:pt x="880" y="452"/>
                  </a:lnTo>
                  <a:lnTo>
                    <a:pt x="876" y="448"/>
                  </a:lnTo>
                  <a:lnTo>
                    <a:pt x="874" y="448"/>
                  </a:lnTo>
                  <a:lnTo>
                    <a:pt x="874" y="448"/>
                  </a:lnTo>
                  <a:lnTo>
                    <a:pt x="868" y="450"/>
                  </a:lnTo>
                  <a:lnTo>
                    <a:pt x="864" y="452"/>
                  </a:lnTo>
                  <a:lnTo>
                    <a:pt x="858" y="456"/>
                  </a:lnTo>
                  <a:lnTo>
                    <a:pt x="858" y="456"/>
                  </a:lnTo>
                  <a:lnTo>
                    <a:pt x="766" y="564"/>
                  </a:lnTo>
                  <a:lnTo>
                    <a:pt x="766" y="564"/>
                  </a:lnTo>
                  <a:lnTo>
                    <a:pt x="766" y="564"/>
                  </a:lnTo>
                  <a:lnTo>
                    <a:pt x="760" y="572"/>
                  </a:lnTo>
                  <a:lnTo>
                    <a:pt x="760" y="572"/>
                  </a:lnTo>
                  <a:lnTo>
                    <a:pt x="758" y="582"/>
                  </a:lnTo>
                  <a:lnTo>
                    <a:pt x="758" y="582"/>
                  </a:lnTo>
                  <a:lnTo>
                    <a:pt x="760" y="592"/>
                  </a:lnTo>
                  <a:lnTo>
                    <a:pt x="760" y="592"/>
                  </a:lnTo>
                  <a:lnTo>
                    <a:pt x="762" y="598"/>
                  </a:lnTo>
                  <a:lnTo>
                    <a:pt x="764" y="600"/>
                  </a:lnTo>
                  <a:lnTo>
                    <a:pt x="764" y="600"/>
                  </a:lnTo>
                  <a:lnTo>
                    <a:pt x="864" y="712"/>
                  </a:lnTo>
                  <a:lnTo>
                    <a:pt x="864" y="712"/>
                  </a:lnTo>
                  <a:lnTo>
                    <a:pt x="864" y="712"/>
                  </a:lnTo>
                  <a:lnTo>
                    <a:pt x="868" y="714"/>
                  </a:lnTo>
                  <a:lnTo>
                    <a:pt x="872" y="716"/>
                  </a:lnTo>
                  <a:lnTo>
                    <a:pt x="872" y="716"/>
                  </a:lnTo>
                  <a:lnTo>
                    <a:pt x="878" y="714"/>
                  </a:lnTo>
                  <a:lnTo>
                    <a:pt x="880" y="708"/>
                  </a:lnTo>
                  <a:lnTo>
                    <a:pt x="880" y="708"/>
                  </a:lnTo>
                  <a:lnTo>
                    <a:pt x="882" y="702"/>
                  </a:lnTo>
                  <a:lnTo>
                    <a:pt x="884" y="696"/>
                  </a:lnTo>
                  <a:lnTo>
                    <a:pt x="884" y="696"/>
                  </a:lnTo>
                  <a:lnTo>
                    <a:pt x="882" y="690"/>
                  </a:lnTo>
                  <a:lnTo>
                    <a:pt x="882" y="650"/>
                  </a:lnTo>
                  <a:lnTo>
                    <a:pt x="882" y="650"/>
                  </a:lnTo>
                  <a:lnTo>
                    <a:pt x="1012" y="650"/>
                  </a:lnTo>
                  <a:lnTo>
                    <a:pt x="1012" y="650"/>
                  </a:lnTo>
                  <a:lnTo>
                    <a:pt x="1152" y="648"/>
                  </a:lnTo>
                  <a:lnTo>
                    <a:pt x="1152" y="648"/>
                  </a:lnTo>
                  <a:lnTo>
                    <a:pt x="1156" y="648"/>
                  </a:lnTo>
                  <a:lnTo>
                    <a:pt x="1158" y="646"/>
                  </a:lnTo>
                  <a:lnTo>
                    <a:pt x="1162" y="638"/>
                  </a:lnTo>
                  <a:lnTo>
                    <a:pt x="1162" y="638"/>
                  </a:lnTo>
                  <a:lnTo>
                    <a:pt x="1164" y="630"/>
                  </a:lnTo>
                  <a:lnTo>
                    <a:pt x="1164" y="626"/>
                  </a:lnTo>
                  <a:lnTo>
                    <a:pt x="1164" y="544"/>
                  </a:lnTo>
                  <a:lnTo>
                    <a:pt x="1164" y="544"/>
                  </a:lnTo>
                  <a:lnTo>
                    <a:pt x="1164" y="532"/>
                  </a:lnTo>
                  <a:lnTo>
                    <a:pt x="1160" y="524"/>
                  </a:lnTo>
                  <a:lnTo>
                    <a:pt x="1160" y="524"/>
                  </a:lnTo>
                  <a:close/>
                  <a:moveTo>
                    <a:pt x="400" y="564"/>
                  </a:moveTo>
                  <a:lnTo>
                    <a:pt x="400" y="564"/>
                  </a:lnTo>
                  <a:lnTo>
                    <a:pt x="306" y="456"/>
                  </a:lnTo>
                  <a:lnTo>
                    <a:pt x="306" y="456"/>
                  </a:lnTo>
                  <a:lnTo>
                    <a:pt x="306" y="456"/>
                  </a:lnTo>
                  <a:lnTo>
                    <a:pt x="302" y="452"/>
                  </a:lnTo>
                  <a:lnTo>
                    <a:pt x="296" y="450"/>
                  </a:lnTo>
                  <a:lnTo>
                    <a:pt x="290" y="448"/>
                  </a:lnTo>
                  <a:lnTo>
                    <a:pt x="290" y="448"/>
                  </a:lnTo>
                  <a:lnTo>
                    <a:pt x="288" y="448"/>
                  </a:lnTo>
                  <a:lnTo>
                    <a:pt x="284" y="452"/>
                  </a:lnTo>
                  <a:lnTo>
                    <a:pt x="284" y="452"/>
                  </a:lnTo>
                  <a:lnTo>
                    <a:pt x="282" y="456"/>
                  </a:lnTo>
                  <a:lnTo>
                    <a:pt x="282" y="466"/>
                  </a:lnTo>
                  <a:lnTo>
                    <a:pt x="282" y="466"/>
                  </a:lnTo>
                  <a:lnTo>
                    <a:pt x="282" y="466"/>
                  </a:lnTo>
                  <a:lnTo>
                    <a:pt x="282" y="520"/>
                  </a:lnTo>
                  <a:lnTo>
                    <a:pt x="12" y="520"/>
                  </a:lnTo>
                  <a:lnTo>
                    <a:pt x="12" y="520"/>
                  </a:lnTo>
                  <a:lnTo>
                    <a:pt x="10" y="520"/>
                  </a:lnTo>
                  <a:lnTo>
                    <a:pt x="10" y="520"/>
                  </a:lnTo>
                  <a:lnTo>
                    <a:pt x="8" y="520"/>
                  </a:lnTo>
                  <a:lnTo>
                    <a:pt x="4" y="524"/>
                  </a:lnTo>
                  <a:lnTo>
                    <a:pt x="4" y="524"/>
                  </a:lnTo>
                  <a:lnTo>
                    <a:pt x="2" y="532"/>
                  </a:lnTo>
                  <a:lnTo>
                    <a:pt x="0" y="544"/>
                  </a:lnTo>
                  <a:lnTo>
                    <a:pt x="0" y="626"/>
                  </a:lnTo>
                  <a:lnTo>
                    <a:pt x="0" y="626"/>
                  </a:lnTo>
                  <a:lnTo>
                    <a:pt x="0" y="630"/>
                  </a:lnTo>
                  <a:lnTo>
                    <a:pt x="2" y="638"/>
                  </a:lnTo>
                  <a:lnTo>
                    <a:pt x="2" y="638"/>
                  </a:lnTo>
                  <a:lnTo>
                    <a:pt x="6" y="646"/>
                  </a:lnTo>
                  <a:lnTo>
                    <a:pt x="10" y="648"/>
                  </a:lnTo>
                  <a:lnTo>
                    <a:pt x="14" y="648"/>
                  </a:lnTo>
                  <a:lnTo>
                    <a:pt x="14" y="648"/>
                  </a:lnTo>
                  <a:lnTo>
                    <a:pt x="152" y="650"/>
                  </a:lnTo>
                  <a:lnTo>
                    <a:pt x="152" y="650"/>
                  </a:lnTo>
                  <a:lnTo>
                    <a:pt x="282" y="650"/>
                  </a:lnTo>
                  <a:lnTo>
                    <a:pt x="282" y="690"/>
                  </a:lnTo>
                  <a:lnTo>
                    <a:pt x="282" y="690"/>
                  </a:lnTo>
                  <a:lnTo>
                    <a:pt x="282" y="696"/>
                  </a:lnTo>
                  <a:lnTo>
                    <a:pt x="282" y="696"/>
                  </a:lnTo>
                  <a:lnTo>
                    <a:pt x="282" y="702"/>
                  </a:lnTo>
                  <a:lnTo>
                    <a:pt x="284" y="708"/>
                  </a:lnTo>
                  <a:lnTo>
                    <a:pt x="284" y="708"/>
                  </a:lnTo>
                  <a:lnTo>
                    <a:pt x="288" y="714"/>
                  </a:lnTo>
                  <a:lnTo>
                    <a:pt x="292" y="716"/>
                  </a:lnTo>
                  <a:lnTo>
                    <a:pt x="292" y="716"/>
                  </a:lnTo>
                  <a:lnTo>
                    <a:pt x="296" y="714"/>
                  </a:lnTo>
                  <a:lnTo>
                    <a:pt x="300" y="712"/>
                  </a:lnTo>
                  <a:lnTo>
                    <a:pt x="300" y="712"/>
                  </a:lnTo>
                  <a:lnTo>
                    <a:pt x="400" y="600"/>
                  </a:lnTo>
                  <a:lnTo>
                    <a:pt x="400" y="600"/>
                  </a:lnTo>
                  <a:lnTo>
                    <a:pt x="400" y="600"/>
                  </a:lnTo>
                  <a:lnTo>
                    <a:pt x="402" y="598"/>
                  </a:lnTo>
                  <a:lnTo>
                    <a:pt x="404" y="592"/>
                  </a:lnTo>
                  <a:lnTo>
                    <a:pt x="404" y="592"/>
                  </a:lnTo>
                  <a:lnTo>
                    <a:pt x="406" y="582"/>
                  </a:lnTo>
                  <a:lnTo>
                    <a:pt x="406" y="582"/>
                  </a:lnTo>
                  <a:lnTo>
                    <a:pt x="404" y="572"/>
                  </a:lnTo>
                  <a:lnTo>
                    <a:pt x="404" y="572"/>
                  </a:lnTo>
                  <a:lnTo>
                    <a:pt x="400" y="564"/>
                  </a:lnTo>
                  <a:lnTo>
                    <a:pt x="400" y="564"/>
                  </a:lnTo>
                  <a:close/>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10"/>
            <p:cNvSpPr>
              <a:spLocks/>
            </p:cNvSpPr>
            <p:nvPr/>
          </p:nvSpPr>
          <p:spPr bwMode="auto">
            <a:xfrm>
              <a:off x="488" y="1444"/>
              <a:ext cx="292" cy="292"/>
            </a:xfrm>
            <a:custGeom>
              <a:avLst/>
              <a:gdLst>
                <a:gd name="T0" fmla="*/ 286 w 292"/>
                <a:gd name="T1" fmla="*/ 226 h 292"/>
                <a:gd name="T2" fmla="*/ 206 w 292"/>
                <a:gd name="T3" fmla="*/ 146 h 292"/>
                <a:gd name="T4" fmla="*/ 286 w 292"/>
                <a:gd name="T5" fmla="*/ 66 h 292"/>
                <a:gd name="T6" fmla="*/ 286 w 292"/>
                <a:gd name="T7" fmla="*/ 66 h 292"/>
                <a:gd name="T8" fmla="*/ 290 w 292"/>
                <a:gd name="T9" fmla="*/ 60 h 292"/>
                <a:gd name="T10" fmla="*/ 292 w 292"/>
                <a:gd name="T11" fmla="*/ 52 h 292"/>
                <a:gd name="T12" fmla="*/ 290 w 292"/>
                <a:gd name="T13" fmla="*/ 46 h 292"/>
                <a:gd name="T14" fmla="*/ 286 w 292"/>
                <a:gd name="T15" fmla="*/ 40 h 292"/>
                <a:gd name="T16" fmla="*/ 252 w 292"/>
                <a:gd name="T17" fmla="*/ 4 h 292"/>
                <a:gd name="T18" fmla="*/ 252 w 292"/>
                <a:gd name="T19" fmla="*/ 4 h 292"/>
                <a:gd name="T20" fmla="*/ 246 w 292"/>
                <a:gd name="T21" fmla="*/ 0 h 292"/>
                <a:gd name="T22" fmla="*/ 238 w 292"/>
                <a:gd name="T23" fmla="*/ 0 h 292"/>
                <a:gd name="T24" fmla="*/ 232 w 292"/>
                <a:gd name="T25" fmla="*/ 2 h 292"/>
                <a:gd name="T26" fmla="*/ 226 w 292"/>
                <a:gd name="T27" fmla="*/ 6 h 292"/>
                <a:gd name="T28" fmla="*/ 146 w 292"/>
                <a:gd name="T29" fmla="*/ 86 h 292"/>
                <a:gd name="T30" fmla="*/ 66 w 292"/>
                <a:gd name="T31" fmla="*/ 6 h 292"/>
                <a:gd name="T32" fmla="*/ 66 w 292"/>
                <a:gd name="T33" fmla="*/ 6 h 292"/>
                <a:gd name="T34" fmla="*/ 60 w 292"/>
                <a:gd name="T35" fmla="*/ 2 h 292"/>
                <a:gd name="T36" fmla="*/ 52 w 292"/>
                <a:gd name="T37" fmla="*/ 0 h 292"/>
                <a:gd name="T38" fmla="*/ 46 w 292"/>
                <a:gd name="T39" fmla="*/ 0 h 292"/>
                <a:gd name="T40" fmla="*/ 40 w 292"/>
                <a:gd name="T41" fmla="*/ 4 h 292"/>
                <a:gd name="T42" fmla="*/ 4 w 292"/>
                <a:gd name="T43" fmla="*/ 40 h 292"/>
                <a:gd name="T44" fmla="*/ 4 w 292"/>
                <a:gd name="T45" fmla="*/ 40 h 292"/>
                <a:gd name="T46" fmla="*/ 0 w 292"/>
                <a:gd name="T47" fmla="*/ 46 h 292"/>
                <a:gd name="T48" fmla="*/ 0 w 292"/>
                <a:gd name="T49" fmla="*/ 52 h 292"/>
                <a:gd name="T50" fmla="*/ 2 w 292"/>
                <a:gd name="T51" fmla="*/ 60 h 292"/>
                <a:gd name="T52" fmla="*/ 6 w 292"/>
                <a:gd name="T53" fmla="*/ 66 h 292"/>
                <a:gd name="T54" fmla="*/ 86 w 292"/>
                <a:gd name="T55" fmla="*/ 146 h 292"/>
                <a:gd name="T56" fmla="*/ 6 w 292"/>
                <a:gd name="T57" fmla="*/ 226 h 292"/>
                <a:gd name="T58" fmla="*/ 6 w 292"/>
                <a:gd name="T59" fmla="*/ 226 h 292"/>
                <a:gd name="T60" fmla="*/ 2 w 292"/>
                <a:gd name="T61" fmla="*/ 232 h 292"/>
                <a:gd name="T62" fmla="*/ 0 w 292"/>
                <a:gd name="T63" fmla="*/ 238 h 292"/>
                <a:gd name="T64" fmla="*/ 0 w 292"/>
                <a:gd name="T65" fmla="*/ 246 h 292"/>
                <a:gd name="T66" fmla="*/ 4 w 292"/>
                <a:gd name="T67" fmla="*/ 252 h 292"/>
                <a:gd name="T68" fmla="*/ 40 w 292"/>
                <a:gd name="T69" fmla="*/ 286 h 292"/>
                <a:gd name="T70" fmla="*/ 40 w 292"/>
                <a:gd name="T71" fmla="*/ 286 h 292"/>
                <a:gd name="T72" fmla="*/ 46 w 292"/>
                <a:gd name="T73" fmla="*/ 290 h 292"/>
                <a:gd name="T74" fmla="*/ 52 w 292"/>
                <a:gd name="T75" fmla="*/ 292 h 292"/>
                <a:gd name="T76" fmla="*/ 60 w 292"/>
                <a:gd name="T77" fmla="*/ 290 h 292"/>
                <a:gd name="T78" fmla="*/ 66 w 292"/>
                <a:gd name="T79" fmla="*/ 286 h 292"/>
                <a:gd name="T80" fmla="*/ 146 w 292"/>
                <a:gd name="T81" fmla="*/ 206 h 292"/>
                <a:gd name="T82" fmla="*/ 226 w 292"/>
                <a:gd name="T83" fmla="*/ 286 h 292"/>
                <a:gd name="T84" fmla="*/ 226 w 292"/>
                <a:gd name="T85" fmla="*/ 286 h 292"/>
                <a:gd name="T86" fmla="*/ 232 w 292"/>
                <a:gd name="T87" fmla="*/ 290 h 292"/>
                <a:gd name="T88" fmla="*/ 238 w 292"/>
                <a:gd name="T89" fmla="*/ 292 h 292"/>
                <a:gd name="T90" fmla="*/ 246 w 292"/>
                <a:gd name="T91" fmla="*/ 290 h 292"/>
                <a:gd name="T92" fmla="*/ 252 w 292"/>
                <a:gd name="T93" fmla="*/ 286 h 292"/>
                <a:gd name="T94" fmla="*/ 286 w 292"/>
                <a:gd name="T95" fmla="*/ 252 h 292"/>
                <a:gd name="T96" fmla="*/ 286 w 292"/>
                <a:gd name="T97" fmla="*/ 252 h 292"/>
                <a:gd name="T98" fmla="*/ 290 w 292"/>
                <a:gd name="T99" fmla="*/ 246 h 292"/>
                <a:gd name="T100" fmla="*/ 292 w 292"/>
                <a:gd name="T101" fmla="*/ 238 h 292"/>
                <a:gd name="T102" fmla="*/ 290 w 292"/>
                <a:gd name="T103" fmla="*/ 232 h 292"/>
                <a:gd name="T104" fmla="*/ 286 w 292"/>
                <a:gd name="T105" fmla="*/ 226 h 292"/>
                <a:gd name="T106" fmla="*/ 286 w 292"/>
                <a:gd name="T107" fmla="*/ 226 h 2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92" h="292">
                  <a:moveTo>
                    <a:pt x="286" y="226"/>
                  </a:moveTo>
                  <a:lnTo>
                    <a:pt x="206" y="146"/>
                  </a:lnTo>
                  <a:lnTo>
                    <a:pt x="286" y="66"/>
                  </a:lnTo>
                  <a:lnTo>
                    <a:pt x="286" y="66"/>
                  </a:lnTo>
                  <a:lnTo>
                    <a:pt x="290" y="60"/>
                  </a:lnTo>
                  <a:lnTo>
                    <a:pt x="292" y="52"/>
                  </a:lnTo>
                  <a:lnTo>
                    <a:pt x="290" y="46"/>
                  </a:lnTo>
                  <a:lnTo>
                    <a:pt x="286" y="40"/>
                  </a:lnTo>
                  <a:lnTo>
                    <a:pt x="252" y="4"/>
                  </a:lnTo>
                  <a:lnTo>
                    <a:pt x="252" y="4"/>
                  </a:lnTo>
                  <a:lnTo>
                    <a:pt x="246" y="0"/>
                  </a:lnTo>
                  <a:lnTo>
                    <a:pt x="238" y="0"/>
                  </a:lnTo>
                  <a:lnTo>
                    <a:pt x="232" y="2"/>
                  </a:lnTo>
                  <a:lnTo>
                    <a:pt x="226" y="6"/>
                  </a:lnTo>
                  <a:lnTo>
                    <a:pt x="146" y="86"/>
                  </a:lnTo>
                  <a:lnTo>
                    <a:pt x="66" y="6"/>
                  </a:lnTo>
                  <a:lnTo>
                    <a:pt x="66" y="6"/>
                  </a:lnTo>
                  <a:lnTo>
                    <a:pt x="60" y="2"/>
                  </a:lnTo>
                  <a:lnTo>
                    <a:pt x="52" y="0"/>
                  </a:lnTo>
                  <a:lnTo>
                    <a:pt x="46" y="0"/>
                  </a:lnTo>
                  <a:lnTo>
                    <a:pt x="40" y="4"/>
                  </a:lnTo>
                  <a:lnTo>
                    <a:pt x="4" y="40"/>
                  </a:lnTo>
                  <a:lnTo>
                    <a:pt x="4" y="40"/>
                  </a:lnTo>
                  <a:lnTo>
                    <a:pt x="0" y="46"/>
                  </a:lnTo>
                  <a:lnTo>
                    <a:pt x="0" y="52"/>
                  </a:lnTo>
                  <a:lnTo>
                    <a:pt x="2" y="60"/>
                  </a:lnTo>
                  <a:lnTo>
                    <a:pt x="6" y="66"/>
                  </a:lnTo>
                  <a:lnTo>
                    <a:pt x="86" y="146"/>
                  </a:lnTo>
                  <a:lnTo>
                    <a:pt x="6" y="226"/>
                  </a:lnTo>
                  <a:lnTo>
                    <a:pt x="6" y="226"/>
                  </a:lnTo>
                  <a:lnTo>
                    <a:pt x="2" y="232"/>
                  </a:lnTo>
                  <a:lnTo>
                    <a:pt x="0" y="238"/>
                  </a:lnTo>
                  <a:lnTo>
                    <a:pt x="0" y="246"/>
                  </a:lnTo>
                  <a:lnTo>
                    <a:pt x="4" y="252"/>
                  </a:lnTo>
                  <a:lnTo>
                    <a:pt x="40" y="286"/>
                  </a:lnTo>
                  <a:lnTo>
                    <a:pt x="40" y="286"/>
                  </a:lnTo>
                  <a:lnTo>
                    <a:pt x="46" y="290"/>
                  </a:lnTo>
                  <a:lnTo>
                    <a:pt x="52" y="292"/>
                  </a:lnTo>
                  <a:lnTo>
                    <a:pt x="60" y="290"/>
                  </a:lnTo>
                  <a:lnTo>
                    <a:pt x="66" y="286"/>
                  </a:lnTo>
                  <a:lnTo>
                    <a:pt x="146" y="206"/>
                  </a:lnTo>
                  <a:lnTo>
                    <a:pt x="226" y="286"/>
                  </a:lnTo>
                  <a:lnTo>
                    <a:pt x="226" y="286"/>
                  </a:lnTo>
                  <a:lnTo>
                    <a:pt x="232" y="290"/>
                  </a:lnTo>
                  <a:lnTo>
                    <a:pt x="238" y="292"/>
                  </a:lnTo>
                  <a:lnTo>
                    <a:pt x="246" y="290"/>
                  </a:lnTo>
                  <a:lnTo>
                    <a:pt x="252" y="286"/>
                  </a:lnTo>
                  <a:lnTo>
                    <a:pt x="286" y="252"/>
                  </a:lnTo>
                  <a:lnTo>
                    <a:pt x="286" y="252"/>
                  </a:lnTo>
                  <a:lnTo>
                    <a:pt x="290" y="246"/>
                  </a:lnTo>
                  <a:lnTo>
                    <a:pt x="292" y="238"/>
                  </a:lnTo>
                  <a:lnTo>
                    <a:pt x="290" y="232"/>
                  </a:lnTo>
                  <a:lnTo>
                    <a:pt x="286" y="226"/>
                  </a:lnTo>
                  <a:lnTo>
                    <a:pt x="286" y="226"/>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 xmlns:p14="http://schemas.microsoft.com/office/powerpoint/2010/main" val="7231371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52400" y="0"/>
            <a:ext cx="8458200" cy="1143000"/>
          </a:xfrm>
        </p:spPr>
        <p:txBody>
          <a:bodyPr/>
          <a:lstStyle/>
          <a:p>
            <a:pPr algn="l" eaLnBrk="1" hangingPunct="1"/>
            <a:r>
              <a:rPr lang="en-US" b="1" dirty="0" smtClean="0">
                <a:latin typeface="Gill Sans MT" pitchFamily="34" charset="0"/>
              </a:rPr>
              <a:t>GUFI Findings</a:t>
            </a:r>
          </a:p>
        </p:txBody>
      </p:sp>
      <p:sp>
        <p:nvSpPr>
          <p:cNvPr id="27650" name="Content Placeholder 2"/>
          <p:cNvSpPr>
            <a:spLocks noGrp="1"/>
          </p:cNvSpPr>
          <p:nvPr>
            <p:ph idx="1"/>
          </p:nvPr>
        </p:nvSpPr>
        <p:spPr>
          <a:xfrm>
            <a:off x="1828800" y="1219200"/>
            <a:ext cx="6172200" cy="4419600"/>
          </a:xfrm>
        </p:spPr>
        <p:txBody>
          <a:bodyPr/>
          <a:lstStyle/>
          <a:p>
            <a:pPr marL="457200" indent="-457200" eaLnBrk="1" hangingPunct="1">
              <a:buSzPct val="120000"/>
              <a:buFont typeface="Wingdings" pitchFamily="2" charset="2"/>
              <a:buChar char="q"/>
            </a:pPr>
            <a:r>
              <a:rPr lang="en-US" sz="3600" dirty="0" smtClean="0">
                <a:latin typeface="Gill Sans MT" pitchFamily="34" charset="0"/>
              </a:rPr>
              <a:t>Each Component</a:t>
            </a:r>
          </a:p>
          <a:p>
            <a:pPr marL="920750" lvl="1" indent="-457200" eaLnBrk="1" hangingPunct="1">
              <a:spcBef>
                <a:spcPts val="0"/>
              </a:spcBef>
              <a:buSzPct val="120000"/>
              <a:buFont typeface="Wingdings" panose="05000000000000000000" pitchFamily="2" charset="2"/>
              <a:buChar char="§"/>
            </a:pPr>
            <a:r>
              <a:rPr lang="en-US" b="0" dirty="0" smtClean="0">
                <a:latin typeface="Gill Sans MT" pitchFamily="34" charset="0"/>
              </a:rPr>
              <a:t>Adherence</a:t>
            </a:r>
          </a:p>
          <a:p>
            <a:pPr marL="920750" lvl="1" indent="-457200" eaLnBrk="1" hangingPunct="1">
              <a:spcBef>
                <a:spcPts val="0"/>
              </a:spcBef>
              <a:buSzPct val="120000"/>
              <a:buFont typeface="Wingdings" panose="05000000000000000000" pitchFamily="2" charset="2"/>
              <a:buChar char="§"/>
            </a:pPr>
            <a:r>
              <a:rPr lang="en-US" b="0" dirty="0" smtClean="0">
                <a:latin typeface="Gill Sans MT" pitchFamily="34" charset="0"/>
              </a:rPr>
              <a:t>Exposure</a:t>
            </a:r>
          </a:p>
          <a:p>
            <a:pPr marL="920750" lvl="1" indent="-457200" eaLnBrk="1" hangingPunct="1">
              <a:spcBef>
                <a:spcPts val="0"/>
              </a:spcBef>
              <a:buSzPct val="120000"/>
              <a:buFont typeface="Wingdings" panose="05000000000000000000" pitchFamily="2" charset="2"/>
              <a:buChar char="§"/>
            </a:pPr>
            <a:r>
              <a:rPr lang="en-US" b="0" dirty="0">
                <a:latin typeface="Gill Sans MT" pitchFamily="34" charset="0"/>
              </a:rPr>
              <a:t>Quality</a:t>
            </a:r>
          </a:p>
          <a:p>
            <a:pPr marL="920750" lvl="1" indent="-457200" eaLnBrk="1" hangingPunct="1">
              <a:spcBef>
                <a:spcPts val="0"/>
              </a:spcBef>
              <a:buSzPct val="120000"/>
              <a:buFont typeface="Wingdings" panose="05000000000000000000" pitchFamily="2" charset="2"/>
              <a:buChar char="§"/>
            </a:pPr>
            <a:r>
              <a:rPr lang="en-US" b="0" dirty="0">
                <a:latin typeface="Gill Sans MT" pitchFamily="34" charset="0"/>
              </a:rPr>
              <a:t>Response</a:t>
            </a:r>
          </a:p>
          <a:p>
            <a:pPr marL="457200" indent="-457200" eaLnBrk="1" hangingPunct="1">
              <a:buSzPct val="120000"/>
              <a:buFont typeface="Wingdings" pitchFamily="2" charset="2"/>
              <a:buChar char="q"/>
            </a:pPr>
            <a:r>
              <a:rPr lang="en-US" sz="3600" dirty="0" smtClean="0">
                <a:latin typeface="Gill Sans MT" pitchFamily="34" charset="0"/>
              </a:rPr>
              <a:t>Three Ways</a:t>
            </a:r>
          </a:p>
          <a:p>
            <a:pPr marL="920750" lvl="1" indent="-457200" eaLnBrk="1" hangingPunct="1">
              <a:spcBef>
                <a:spcPts val="0"/>
              </a:spcBef>
              <a:buSzPct val="120000"/>
              <a:buFont typeface="Wingdings" panose="05000000000000000000" pitchFamily="2" charset="2"/>
              <a:buChar char="§"/>
            </a:pPr>
            <a:r>
              <a:rPr lang="en-US" b="0" dirty="0">
                <a:latin typeface="Gill Sans MT" pitchFamily="34" charset="0"/>
              </a:rPr>
              <a:t>Overall</a:t>
            </a:r>
          </a:p>
          <a:p>
            <a:pPr marL="920750" lvl="1" indent="-457200" eaLnBrk="1" hangingPunct="1">
              <a:spcBef>
                <a:spcPts val="0"/>
              </a:spcBef>
              <a:buSzPct val="120000"/>
              <a:buFont typeface="Wingdings" panose="05000000000000000000" pitchFamily="2" charset="2"/>
              <a:buChar char="§"/>
            </a:pPr>
            <a:r>
              <a:rPr lang="en-US" b="0" dirty="0">
                <a:latin typeface="Gill Sans MT" pitchFamily="34" charset="0"/>
              </a:rPr>
              <a:t>Over </a:t>
            </a:r>
            <a:r>
              <a:rPr lang="en-US" b="0" dirty="0" smtClean="0">
                <a:latin typeface="Gill Sans MT" pitchFamily="34" charset="0"/>
              </a:rPr>
              <a:t>time</a:t>
            </a:r>
            <a:endParaRPr lang="en-US" b="0" dirty="0">
              <a:latin typeface="Gill Sans MT" pitchFamily="34" charset="0"/>
            </a:endParaRPr>
          </a:p>
          <a:p>
            <a:pPr marL="920750" lvl="1" indent="-457200" eaLnBrk="1" hangingPunct="1">
              <a:spcBef>
                <a:spcPts val="0"/>
              </a:spcBef>
              <a:buSzPct val="120000"/>
              <a:buFont typeface="Wingdings" panose="05000000000000000000" pitchFamily="2" charset="2"/>
              <a:buChar char="§"/>
            </a:pPr>
            <a:r>
              <a:rPr lang="en-US" b="0" dirty="0">
                <a:latin typeface="Gill Sans MT" pitchFamily="34" charset="0"/>
              </a:rPr>
              <a:t>By </a:t>
            </a:r>
            <a:r>
              <a:rPr lang="en-US" b="0" dirty="0" smtClean="0">
                <a:latin typeface="Gill Sans MT" pitchFamily="34" charset="0"/>
              </a:rPr>
              <a:t>county</a:t>
            </a:r>
            <a:endParaRPr lang="en-US" b="0" dirty="0">
              <a:latin typeface="Gill Sans MT" pitchFamily="34" charset="0"/>
            </a:endParaRPr>
          </a:p>
        </p:txBody>
      </p:sp>
      <p:grpSp>
        <p:nvGrpSpPr>
          <p:cNvPr id="2" name="Group 6"/>
          <p:cNvGrpSpPr>
            <a:grpSpLocks noChangeAspect="1"/>
          </p:cNvGrpSpPr>
          <p:nvPr/>
        </p:nvGrpSpPr>
        <p:grpSpPr bwMode="auto">
          <a:xfrm>
            <a:off x="228600" y="1646239"/>
            <a:ext cx="1463040" cy="1201783"/>
            <a:chOff x="260" y="1037"/>
            <a:chExt cx="640" cy="1132"/>
          </a:xfrm>
        </p:grpSpPr>
        <p:sp>
          <p:nvSpPr>
            <p:cNvPr id="3" name="AutoShape 5"/>
            <p:cNvSpPr>
              <a:spLocks noChangeAspect="1" noChangeArrowheads="1" noTextEdit="1"/>
            </p:cNvSpPr>
            <p:nvPr/>
          </p:nvSpPr>
          <p:spPr bwMode="auto">
            <a:xfrm>
              <a:off x="260" y="1037"/>
              <a:ext cx="640" cy="11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 name="Freeform 7"/>
            <p:cNvSpPr>
              <a:spLocks/>
            </p:cNvSpPr>
            <p:nvPr/>
          </p:nvSpPr>
          <p:spPr bwMode="auto">
            <a:xfrm>
              <a:off x="261" y="1607"/>
              <a:ext cx="636" cy="562"/>
            </a:xfrm>
            <a:custGeom>
              <a:avLst/>
              <a:gdLst>
                <a:gd name="T0" fmla="*/ 270 w 636"/>
                <a:gd name="T1" fmla="*/ 0 h 562"/>
                <a:gd name="T2" fmla="*/ 128 w 636"/>
                <a:gd name="T3" fmla="*/ 205 h 562"/>
                <a:gd name="T4" fmla="*/ 0 w 636"/>
                <a:gd name="T5" fmla="*/ 0 h 562"/>
                <a:gd name="T6" fmla="*/ 1 w 636"/>
                <a:gd name="T7" fmla="*/ 10 h 562"/>
                <a:gd name="T8" fmla="*/ 2 w 636"/>
                <a:gd name="T9" fmla="*/ 17 h 562"/>
                <a:gd name="T10" fmla="*/ 22 w 636"/>
                <a:gd name="T11" fmla="*/ 77 h 562"/>
                <a:gd name="T12" fmla="*/ 101 w 636"/>
                <a:gd name="T13" fmla="*/ 325 h 562"/>
                <a:gd name="T14" fmla="*/ 102 w 636"/>
                <a:gd name="T15" fmla="*/ 332 h 562"/>
                <a:gd name="T16" fmla="*/ 121 w 636"/>
                <a:gd name="T17" fmla="*/ 389 h 562"/>
                <a:gd name="T18" fmla="*/ 126 w 636"/>
                <a:gd name="T19" fmla="*/ 396 h 562"/>
                <a:gd name="T20" fmla="*/ 128 w 636"/>
                <a:gd name="T21" fmla="*/ 396 h 562"/>
                <a:gd name="T22" fmla="*/ 134 w 636"/>
                <a:gd name="T23" fmla="*/ 396 h 562"/>
                <a:gd name="T24" fmla="*/ 140 w 636"/>
                <a:gd name="T25" fmla="*/ 375 h 562"/>
                <a:gd name="T26" fmla="*/ 143 w 636"/>
                <a:gd name="T27" fmla="*/ 367 h 562"/>
                <a:gd name="T28" fmla="*/ 334 w 636"/>
                <a:gd name="T29" fmla="*/ 406 h 562"/>
                <a:gd name="T30" fmla="*/ 339 w 636"/>
                <a:gd name="T31" fmla="*/ 421 h 562"/>
                <a:gd name="T32" fmla="*/ 343 w 636"/>
                <a:gd name="T33" fmla="*/ 431 h 562"/>
                <a:gd name="T34" fmla="*/ 345 w 636"/>
                <a:gd name="T35" fmla="*/ 435 h 562"/>
                <a:gd name="T36" fmla="*/ 352 w 636"/>
                <a:gd name="T37" fmla="*/ 438 h 562"/>
                <a:gd name="T38" fmla="*/ 355 w 636"/>
                <a:gd name="T39" fmla="*/ 435 h 562"/>
                <a:gd name="T40" fmla="*/ 357 w 636"/>
                <a:gd name="T41" fmla="*/ 428 h 562"/>
                <a:gd name="T42" fmla="*/ 457 w 636"/>
                <a:gd name="T43" fmla="*/ 120 h 562"/>
                <a:gd name="T44" fmla="*/ 506 w 636"/>
                <a:gd name="T45" fmla="*/ 371 h 562"/>
                <a:gd name="T46" fmla="*/ 506 w 636"/>
                <a:gd name="T47" fmla="*/ 371 h 562"/>
                <a:gd name="T48" fmla="*/ 503 w 636"/>
                <a:gd name="T49" fmla="*/ 382 h 562"/>
                <a:gd name="T50" fmla="*/ 503 w 636"/>
                <a:gd name="T51" fmla="*/ 392 h 562"/>
                <a:gd name="T52" fmla="*/ 507 w 636"/>
                <a:gd name="T53" fmla="*/ 410 h 562"/>
                <a:gd name="T54" fmla="*/ 511 w 636"/>
                <a:gd name="T55" fmla="*/ 421 h 562"/>
                <a:gd name="T56" fmla="*/ 521 w 636"/>
                <a:gd name="T57" fmla="*/ 438 h 562"/>
                <a:gd name="T58" fmla="*/ 623 w 636"/>
                <a:gd name="T59" fmla="*/ 558 h 562"/>
                <a:gd name="T60" fmla="*/ 623 w 636"/>
                <a:gd name="T61" fmla="*/ 558 h 562"/>
                <a:gd name="T62" fmla="*/ 629 w 636"/>
                <a:gd name="T63" fmla="*/ 562 h 562"/>
                <a:gd name="T64" fmla="*/ 633 w 636"/>
                <a:gd name="T65" fmla="*/ 555 h 562"/>
                <a:gd name="T66" fmla="*/ 636 w 636"/>
                <a:gd name="T67" fmla="*/ 551 h 562"/>
                <a:gd name="T68" fmla="*/ 636 w 636"/>
                <a:gd name="T69" fmla="*/ 544 h 562"/>
                <a:gd name="T70" fmla="*/ 634 w 636"/>
                <a:gd name="T71" fmla="*/ 523 h 562"/>
                <a:gd name="T72" fmla="*/ 593 w 636"/>
                <a:gd name="T73" fmla="*/ 187 h 562"/>
                <a:gd name="T74" fmla="*/ 593 w 636"/>
                <a:gd name="T75" fmla="*/ 187 h 562"/>
                <a:gd name="T76" fmla="*/ 587 w 636"/>
                <a:gd name="T77" fmla="*/ 162 h 562"/>
                <a:gd name="T78" fmla="*/ 579 w 636"/>
                <a:gd name="T79" fmla="*/ 152 h 562"/>
                <a:gd name="T80" fmla="*/ 576 w 636"/>
                <a:gd name="T81" fmla="*/ 152 h 562"/>
                <a:gd name="T82" fmla="*/ 573 w 636"/>
                <a:gd name="T83" fmla="*/ 159 h 562"/>
                <a:gd name="T84" fmla="*/ 560 w 636"/>
                <a:gd name="T85" fmla="*/ 201 h 562"/>
                <a:gd name="T86" fmla="*/ 495 w 636"/>
                <a:gd name="T87" fmla="*/ 0 h 562"/>
                <a:gd name="T88" fmla="*/ 417 w 636"/>
                <a:gd name="T89" fmla="*/ 0 h 562"/>
                <a:gd name="T90" fmla="*/ 344 w 636"/>
                <a:gd name="T91" fmla="*/ 229 h 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36" h="562">
                  <a:moveTo>
                    <a:pt x="344" y="229"/>
                  </a:moveTo>
                  <a:lnTo>
                    <a:pt x="270" y="0"/>
                  </a:lnTo>
                  <a:lnTo>
                    <a:pt x="193" y="0"/>
                  </a:lnTo>
                  <a:lnTo>
                    <a:pt x="128" y="205"/>
                  </a:lnTo>
                  <a:lnTo>
                    <a:pt x="62" y="0"/>
                  </a:lnTo>
                  <a:lnTo>
                    <a:pt x="0" y="0"/>
                  </a:lnTo>
                  <a:lnTo>
                    <a:pt x="0" y="0"/>
                  </a:lnTo>
                  <a:lnTo>
                    <a:pt x="1" y="10"/>
                  </a:lnTo>
                  <a:lnTo>
                    <a:pt x="1" y="10"/>
                  </a:lnTo>
                  <a:lnTo>
                    <a:pt x="2" y="17"/>
                  </a:lnTo>
                  <a:lnTo>
                    <a:pt x="22" y="77"/>
                  </a:lnTo>
                  <a:lnTo>
                    <a:pt x="22" y="77"/>
                  </a:lnTo>
                  <a:lnTo>
                    <a:pt x="23" y="77"/>
                  </a:lnTo>
                  <a:lnTo>
                    <a:pt x="101" y="325"/>
                  </a:lnTo>
                  <a:lnTo>
                    <a:pt x="101" y="325"/>
                  </a:lnTo>
                  <a:lnTo>
                    <a:pt x="102" y="332"/>
                  </a:lnTo>
                  <a:lnTo>
                    <a:pt x="121" y="389"/>
                  </a:lnTo>
                  <a:lnTo>
                    <a:pt x="121" y="389"/>
                  </a:lnTo>
                  <a:lnTo>
                    <a:pt x="123" y="396"/>
                  </a:lnTo>
                  <a:lnTo>
                    <a:pt x="126" y="396"/>
                  </a:lnTo>
                  <a:lnTo>
                    <a:pt x="126" y="396"/>
                  </a:lnTo>
                  <a:lnTo>
                    <a:pt x="128" y="396"/>
                  </a:lnTo>
                  <a:lnTo>
                    <a:pt x="131" y="396"/>
                  </a:lnTo>
                  <a:lnTo>
                    <a:pt x="134" y="396"/>
                  </a:lnTo>
                  <a:lnTo>
                    <a:pt x="136" y="389"/>
                  </a:lnTo>
                  <a:lnTo>
                    <a:pt x="140" y="375"/>
                  </a:lnTo>
                  <a:lnTo>
                    <a:pt x="140" y="375"/>
                  </a:lnTo>
                  <a:lnTo>
                    <a:pt x="143" y="367"/>
                  </a:lnTo>
                  <a:lnTo>
                    <a:pt x="232" y="88"/>
                  </a:lnTo>
                  <a:lnTo>
                    <a:pt x="334" y="406"/>
                  </a:lnTo>
                  <a:lnTo>
                    <a:pt x="334" y="406"/>
                  </a:lnTo>
                  <a:lnTo>
                    <a:pt x="339" y="421"/>
                  </a:lnTo>
                  <a:lnTo>
                    <a:pt x="339" y="421"/>
                  </a:lnTo>
                  <a:lnTo>
                    <a:pt x="343" y="431"/>
                  </a:lnTo>
                  <a:lnTo>
                    <a:pt x="343" y="431"/>
                  </a:lnTo>
                  <a:lnTo>
                    <a:pt x="345" y="435"/>
                  </a:lnTo>
                  <a:lnTo>
                    <a:pt x="347" y="438"/>
                  </a:lnTo>
                  <a:lnTo>
                    <a:pt x="352" y="438"/>
                  </a:lnTo>
                  <a:lnTo>
                    <a:pt x="352" y="438"/>
                  </a:lnTo>
                  <a:lnTo>
                    <a:pt x="355" y="435"/>
                  </a:lnTo>
                  <a:lnTo>
                    <a:pt x="357" y="428"/>
                  </a:lnTo>
                  <a:lnTo>
                    <a:pt x="357" y="428"/>
                  </a:lnTo>
                  <a:lnTo>
                    <a:pt x="359" y="424"/>
                  </a:lnTo>
                  <a:lnTo>
                    <a:pt x="457" y="120"/>
                  </a:lnTo>
                  <a:lnTo>
                    <a:pt x="521" y="321"/>
                  </a:lnTo>
                  <a:lnTo>
                    <a:pt x="506" y="371"/>
                  </a:lnTo>
                  <a:lnTo>
                    <a:pt x="506" y="371"/>
                  </a:lnTo>
                  <a:lnTo>
                    <a:pt x="506" y="371"/>
                  </a:lnTo>
                  <a:lnTo>
                    <a:pt x="506" y="371"/>
                  </a:lnTo>
                  <a:lnTo>
                    <a:pt x="503" y="382"/>
                  </a:lnTo>
                  <a:lnTo>
                    <a:pt x="503" y="392"/>
                  </a:lnTo>
                  <a:lnTo>
                    <a:pt x="503" y="392"/>
                  </a:lnTo>
                  <a:lnTo>
                    <a:pt x="504" y="403"/>
                  </a:lnTo>
                  <a:lnTo>
                    <a:pt x="507" y="410"/>
                  </a:lnTo>
                  <a:lnTo>
                    <a:pt x="507" y="410"/>
                  </a:lnTo>
                  <a:lnTo>
                    <a:pt x="511" y="421"/>
                  </a:lnTo>
                  <a:lnTo>
                    <a:pt x="516" y="431"/>
                  </a:lnTo>
                  <a:lnTo>
                    <a:pt x="521" y="438"/>
                  </a:lnTo>
                  <a:lnTo>
                    <a:pt x="521" y="438"/>
                  </a:lnTo>
                  <a:lnTo>
                    <a:pt x="623" y="558"/>
                  </a:lnTo>
                  <a:lnTo>
                    <a:pt x="623" y="558"/>
                  </a:lnTo>
                  <a:lnTo>
                    <a:pt x="623" y="558"/>
                  </a:lnTo>
                  <a:lnTo>
                    <a:pt x="629" y="562"/>
                  </a:lnTo>
                  <a:lnTo>
                    <a:pt x="629" y="562"/>
                  </a:lnTo>
                  <a:lnTo>
                    <a:pt x="632" y="558"/>
                  </a:lnTo>
                  <a:lnTo>
                    <a:pt x="633" y="555"/>
                  </a:lnTo>
                  <a:lnTo>
                    <a:pt x="633" y="555"/>
                  </a:lnTo>
                  <a:lnTo>
                    <a:pt x="636" y="551"/>
                  </a:lnTo>
                  <a:lnTo>
                    <a:pt x="636" y="544"/>
                  </a:lnTo>
                  <a:lnTo>
                    <a:pt x="636" y="544"/>
                  </a:lnTo>
                  <a:lnTo>
                    <a:pt x="636" y="530"/>
                  </a:lnTo>
                  <a:lnTo>
                    <a:pt x="634" y="523"/>
                  </a:lnTo>
                  <a:lnTo>
                    <a:pt x="634" y="523"/>
                  </a:lnTo>
                  <a:lnTo>
                    <a:pt x="593" y="187"/>
                  </a:lnTo>
                  <a:lnTo>
                    <a:pt x="593" y="187"/>
                  </a:lnTo>
                  <a:lnTo>
                    <a:pt x="593" y="187"/>
                  </a:lnTo>
                  <a:lnTo>
                    <a:pt x="587" y="162"/>
                  </a:lnTo>
                  <a:lnTo>
                    <a:pt x="587" y="162"/>
                  </a:lnTo>
                  <a:lnTo>
                    <a:pt x="582" y="155"/>
                  </a:lnTo>
                  <a:lnTo>
                    <a:pt x="579" y="152"/>
                  </a:lnTo>
                  <a:lnTo>
                    <a:pt x="579" y="152"/>
                  </a:lnTo>
                  <a:lnTo>
                    <a:pt x="576" y="152"/>
                  </a:lnTo>
                  <a:lnTo>
                    <a:pt x="573" y="159"/>
                  </a:lnTo>
                  <a:lnTo>
                    <a:pt x="573" y="159"/>
                  </a:lnTo>
                  <a:lnTo>
                    <a:pt x="572" y="162"/>
                  </a:lnTo>
                  <a:lnTo>
                    <a:pt x="560" y="201"/>
                  </a:lnTo>
                  <a:lnTo>
                    <a:pt x="560" y="201"/>
                  </a:lnTo>
                  <a:lnTo>
                    <a:pt x="495" y="0"/>
                  </a:lnTo>
                  <a:lnTo>
                    <a:pt x="417" y="0"/>
                  </a:lnTo>
                  <a:lnTo>
                    <a:pt x="417" y="0"/>
                  </a:lnTo>
                  <a:lnTo>
                    <a:pt x="344" y="229"/>
                  </a:lnTo>
                  <a:lnTo>
                    <a:pt x="344" y="229"/>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8"/>
            <p:cNvSpPr>
              <a:spLocks/>
            </p:cNvSpPr>
            <p:nvPr/>
          </p:nvSpPr>
          <p:spPr bwMode="auto">
            <a:xfrm>
              <a:off x="261" y="1037"/>
              <a:ext cx="639" cy="570"/>
            </a:xfrm>
            <a:custGeom>
              <a:avLst/>
              <a:gdLst>
                <a:gd name="T0" fmla="*/ 578 w 639"/>
                <a:gd name="T1" fmla="*/ 407 h 570"/>
                <a:gd name="T2" fmla="*/ 579 w 639"/>
                <a:gd name="T3" fmla="*/ 407 h 570"/>
                <a:gd name="T4" fmla="*/ 581 w 639"/>
                <a:gd name="T5" fmla="*/ 414 h 570"/>
                <a:gd name="T6" fmla="*/ 585 w 639"/>
                <a:gd name="T7" fmla="*/ 414 h 570"/>
                <a:gd name="T8" fmla="*/ 590 w 639"/>
                <a:gd name="T9" fmla="*/ 403 h 570"/>
                <a:gd name="T10" fmla="*/ 594 w 639"/>
                <a:gd name="T11" fmla="*/ 389 h 570"/>
                <a:gd name="T12" fmla="*/ 601 w 639"/>
                <a:gd name="T13" fmla="*/ 357 h 570"/>
                <a:gd name="T14" fmla="*/ 638 w 639"/>
                <a:gd name="T15" fmla="*/ 39 h 570"/>
                <a:gd name="T16" fmla="*/ 638 w 639"/>
                <a:gd name="T17" fmla="*/ 39 h 570"/>
                <a:gd name="T18" fmla="*/ 639 w 639"/>
                <a:gd name="T19" fmla="*/ 21 h 570"/>
                <a:gd name="T20" fmla="*/ 638 w 639"/>
                <a:gd name="T21" fmla="*/ 7 h 570"/>
                <a:gd name="T22" fmla="*/ 636 w 639"/>
                <a:gd name="T23" fmla="*/ 4 h 570"/>
                <a:gd name="T24" fmla="*/ 633 w 639"/>
                <a:gd name="T25" fmla="*/ 0 h 570"/>
                <a:gd name="T26" fmla="*/ 628 w 639"/>
                <a:gd name="T27" fmla="*/ 4 h 570"/>
                <a:gd name="T28" fmla="*/ 520 w 639"/>
                <a:gd name="T29" fmla="*/ 134 h 570"/>
                <a:gd name="T30" fmla="*/ 519 w 639"/>
                <a:gd name="T31" fmla="*/ 134 h 570"/>
                <a:gd name="T32" fmla="*/ 512 w 639"/>
                <a:gd name="T33" fmla="*/ 152 h 570"/>
                <a:gd name="T34" fmla="*/ 508 w 639"/>
                <a:gd name="T35" fmla="*/ 177 h 570"/>
                <a:gd name="T36" fmla="*/ 509 w 639"/>
                <a:gd name="T37" fmla="*/ 187 h 570"/>
                <a:gd name="T38" fmla="*/ 510 w 639"/>
                <a:gd name="T39" fmla="*/ 195 h 570"/>
                <a:gd name="T40" fmla="*/ 524 w 639"/>
                <a:gd name="T41" fmla="*/ 237 h 570"/>
                <a:gd name="T42" fmla="*/ 457 w 639"/>
                <a:gd name="T43" fmla="*/ 449 h 570"/>
                <a:gd name="T44" fmla="*/ 357 w 639"/>
                <a:gd name="T45" fmla="*/ 138 h 570"/>
                <a:gd name="T46" fmla="*/ 354 w 639"/>
                <a:gd name="T47" fmla="*/ 127 h 570"/>
                <a:gd name="T48" fmla="*/ 351 w 639"/>
                <a:gd name="T49" fmla="*/ 124 h 570"/>
                <a:gd name="T50" fmla="*/ 346 w 639"/>
                <a:gd name="T51" fmla="*/ 120 h 570"/>
                <a:gd name="T52" fmla="*/ 335 w 639"/>
                <a:gd name="T53" fmla="*/ 131 h 570"/>
                <a:gd name="T54" fmla="*/ 232 w 639"/>
                <a:gd name="T55" fmla="*/ 449 h 570"/>
                <a:gd name="T56" fmla="*/ 147 w 639"/>
                <a:gd name="T57" fmla="*/ 184 h 570"/>
                <a:gd name="T58" fmla="*/ 139 w 639"/>
                <a:gd name="T59" fmla="*/ 159 h 570"/>
                <a:gd name="T60" fmla="*/ 136 w 639"/>
                <a:gd name="T61" fmla="*/ 152 h 570"/>
                <a:gd name="T62" fmla="*/ 128 w 639"/>
                <a:gd name="T63" fmla="*/ 156 h 570"/>
                <a:gd name="T64" fmla="*/ 24 w 639"/>
                <a:gd name="T65" fmla="*/ 474 h 570"/>
                <a:gd name="T66" fmla="*/ 20 w 639"/>
                <a:gd name="T67" fmla="*/ 481 h 570"/>
                <a:gd name="T68" fmla="*/ 2 w 639"/>
                <a:gd name="T69" fmla="*/ 541 h 570"/>
                <a:gd name="T70" fmla="*/ 0 w 639"/>
                <a:gd name="T71" fmla="*/ 555 h 570"/>
                <a:gd name="T72" fmla="*/ 62 w 639"/>
                <a:gd name="T73" fmla="*/ 570 h 570"/>
                <a:gd name="T74" fmla="*/ 132 w 639"/>
                <a:gd name="T75" fmla="*/ 343 h 570"/>
                <a:gd name="T76" fmla="*/ 193 w 639"/>
                <a:gd name="T77" fmla="*/ 570 h 570"/>
                <a:gd name="T78" fmla="*/ 265 w 639"/>
                <a:gd name="T79" fmla="*/ 555 h 570"/>
                <a:gd name="T80" fmla="*/ 419 w 639"/>
                <a:gd name="T81" fmla="*/ 570 h 570"/>
                <a:gd name="T82" fmla="*/ 417 w 639"/>
                <a:gd name="T83" fmla="*/ 570 h 570"/>
                <a:gd name="T84" fmla="*/ 495 w 639"/>
                <a:gd name="T85" fmla="*/ 570 h 570"/>
                <a:gd name="T86" fmla="*/ 562 w 639"/>
                <a:gd name="T87" fmla="*/ 357 h 5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9" h="570">
                  <a:moveTo>
                    <a:pt x="562" y="357"/>
                  </a:moveTo>
                  <a:lnTo>
                    <a:pt x="578" y="407"/>
                  </a:lnTo>
                  <a:lnTo>
                    <a:pt x="578" y="407"/>
                  </a:lnTo>
                  <a:lnTo>
                    <a:pt x="579" y="407"/>
                  </a:lnTo>
                  <a:lnTo>
                    <a:pt x="579" y="407"/>
                  </a:lnTo>
                  <a:lnTo>
                    <a:pt x="581" y="414"/>
                  </a:lnTo>
                  <a:lnTo>
                    <a:pt x="585" y="414"/>
                  </a:lnTo>
                  <a:lnTo>
                    <a:pt x="585" y="414"/>
                  </a:lnTo>
                  <a:lnTo>
                    <a:pt x="588" y="410"/>
                  </a:lnTo>
                  <a:lnTo>
                    <a:pt x="590" y="403"/>
                  </a:lnTo>
                  <a:lnTo>
                    <a:pt x="590" y="403"/>
                  </a:lnTo>
                  <a:lnTo>
                    <a:pt x="594" y="389"/>
                  </a:lnTo>
                  <a:lnTo>
                    <a:pt x="597" y="375"/>
                  </a:lnTo>
                  <a:lnTo>
                    <a:pt x="601" y="357"/>
                  </a:lnTo>
                  <a:lnTo>
                    <a:pt x="601" y="357"/>
                  </a:lnTo>
                  <a:lnTo>
                    <a:pt x="638" y="39"/>
                  </a:lnTo>
                  <a:lnTo>
                    <a:pt x="638" y="39"/>
                  </a:lnTo>
                  <a:lnTo>
                    <a:pt x="638" y="39"/>
                  </a:lnTo>
                  <a:lnTo>
                    <a:pt x="639" y="21"/>
                  </a:lnTo>
                  <a:lnTo>
                    <a:pt x="639" y="21"/>
                  </a:lnTo>
                  <a:lnTo>
                    <a:pt x="639" y="11"/>
                  </a:lnTo>
                  <a:lnTo>
                    <a:pt x="638" y="7"/>
                  </a:lnTo>
                  <a:lnTo>
                    <a:pt x="638" y="7"/>
                  </a:lnTo>
                  <a:lnTo>
                    <a:pt x="636" y="4"/>
                  </a:lnTo>
                  <a:lnTo>
                    <a:pt x="633" y="0"/>
                  </a:lnTo>
                  <a:lnTo>
                    <a:pt x="633" y="0"/>
                  </a:lnTo>
                  <a:lnTo>
                    <a:pt x="630" y="0"/>
                  </a:lnTo>
                  <a:lnTo>
                    <a:pt x="628" y="4"/>
                  </a:lnTo>
                  <a:lnTo>
                    <a:pt x="628" y="4"/>
                  </a:lnTo>
                  <a:lnTo>
                    <a:pt x="520" y="134"/>
                  </a:lnTo>
                  <a:lnTo>
                    <a:pt x="519" y="134"/>
                  </a:lnTo>
                  <a:lnTo>
                    <a:pt x="519" y="134"/>
                  </a:lnTo>
                  <a:lnTo>
                    <a:pt x="512" y="152"/>
                  </a:lnTo>
                  <a:lnTo>
                    <a:pt x="512" y="152"/>
                  </a:lnTo>
                  <a:lnTo>
                    <a:pt x="509" y="166"/>
                  </a:lnTo>
                  <a:lnTo>
                    <a:pt x="508" y="177"/>
                  </a:lnTo>
                  <a:lnTo>
                    <a:pt x="508" y="177"/>
                  </a:lnTo>
                  <a:lnTo>
                    <a:pt x="509" y="187"/>
                  </a:lnTo>
                  <a:lnTo>
                    <a:pt x="510" y="195"/>
                  </a:lnTo>
                  <a:lnTo>
                    <a:pt x="510" y="195"/>
                  </a:lnTo>
                  <a:lnTo>
                    <a:pt x="512" y="198"/>
                  </a:lnTo>
                  <a:lnTo>
                    <a:pt x="524" y="237"/>
                  </a:lnTo>
                  <a:lnTo>
                    <a:pt x="524" y="237"/>
                  </a:lnTo>
                  <a:lnTo>
                    <a:pt x="457" y="449"/>
                  </a:lnTo>
                  <a:lnTo>
                    <a:pt x="457" y="449"/>
                  </a:lnTo>
                  <a:lnTo>
                    <a:pt x="357" y="138"/>
                  </a:lnTo>
                  <a:lnTo>
                    <a:pt x="357" y="138"/>
                  </a:lnTo>
                  <a:lnTo>
                    <a:pt x="354" y="127"/>
                  </a:lnTo>
                  <a:lnTo>
                    <a:pt x="351" y="124"/>
                  </a:lnTo>
                  <a:lnTo>
                    <a:pt x="351" y="124"/>
                  </a:lnTo>
                  <a:lnTo>
                    <a:pt x="348" y="120"/>
                  </a:lnTo>
                  <a:lnTo>
                    <a:pt x="346" y="120"/>
                  </a:lnTo>
                  <a:lnTo>
                    <a:pt x="342" y="120"/>
                  </a:lnTo>
                  <a:lnTo>
                    <a:pt x="335" y="131"/>
                  </a:lnTo>
                  <a:lnTo>
                    <a:pt x="329" y="145"/>
                  </a:lnTo>
                  <a:lnTo>
                    <a:pt x="232" y="449"/>
                  </a:lnTo>
                  <a:lnTo>
                    <a:pt x="147" y="184"/>
                  </a:lnTo>
                  <a:lnTo>
                    <a:pt x="147" y="184"/>
                  </a:lnTo>
                  <a:lnTo>
                    <a:pt x="144" y="173"/>
                  </a:lnTo>
                  <a:lnTo>
                    <a:pt x="139" y="159"/>
                  </a:lnTo>
                  <a:lnTo>
                    <a:pt x="139" y="159"/>
                  </a:lnTo>
                  <a:lnTo>
                    <a:pt x="136" y="152"/>
                  </a:lnTo>
                  <a:lnTo>
                    <a:pt x="132" y="152"/>
                  </a:lnTo>
                  <a:lnTo>
                    <a:pt x="128" y="156"/>
                  </a:lnTo>
                  <a:lnTo>
                    <a:pt x="125" y="163"/>
                  </a:lnTo>
                  <a:lnTo>
                    <a:pt x="24" y="474"/>
                  </a:lnTo>
                  <a:lnTo>
                    <a:pt x="24" y="474"/>
                  </a:lnTo>
                  <a:lnTo>
                    <a:pt x="20" y="481"/>
                  </a:lnTo>
                  <a:lnTo>
                    <a:pt x="2" y="541"/>
                  </a:lnTo>
                  <a:lnTo>
                    <a:pt x="2" y="541"/>
                  </a:lnTo>
                  <a:lnTo>
                    <a:pt x="0" y="548"/>
                  </a:lnTo>
                  <a:lnTo>
                    <a:pt x="0" y="555"/>
                  </a:lnTo>
                  <a:lnTo>
                    <a:pt x="0" y="570"/>
                  </a:lnTo>
                  <a:lnTo>
                    <a:pt x="62" y="570"/>
                  </a:lnTo>
                  <a:lnTo>
                    <a:pt x="61" y="566"/>
                  </a:lnTo>
                  <a:lnTo>
                    <a:pt x="132" y="343"/>
                  </a:lnTo>
                  <a:lnTo>
                    <a:pt x="199" y="555"/>
                  </a:lnTo>
                  <a:lnTo>
                    <a:pt x="193" y="570"/>
                  </a:lnTo>
                  <a:lnTo>
                    <a:pt x="270" y="570"/>
                  </a:lnTo>
                  <a:lnTo>
                    <a:pt x="265" y="555"/>
                  </a:lnTo>
                  <a:lnTo>
                    <a:pt x="339" y="322"/>
                  </a:lnTo>
                  <a:lnTo>
                    <a:pt x="419" y="570"/>
                  </a:lnTo>
                  <a:lnTo>
                    <a:pt x="419" y="570"/>
                  </a:lnTo>
                  <a:lnTo>
                    <a:pt x="417" y="570"/>
                  </a:lnTo>
                  <a:lnTo>
                    <a:pt x="495" y="570"/>
                  </a:lnTo>
                  <a:lnTo>
                    <a:pt x="495" y="570"/>
                  </a:lnTo>
                  <a:lnTo>
                    <a:pt x="495" y="570"/>
                  </a:lnTo>
                  <a:lnTo>
                    <a:pt x="562" y="357"/>
                  </a:lnTo>
                  <a:close/>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52400" y="0"/>
            <a:ext cx="8915400" cy="1143000"/>
          </a:xfrm>
        </p:spPr>
        <p:txBody>
          <a:bodyPr/>
          <a:lstStyle/>
          <a:p>
            <a:pPr algn="l" eaLnBrk="1" hangingPunct="1"/>
            <a:r>
              <a:rPr lang="en-US" sz="4200" dirty="0" smtClean="0">
                <a:latin typeface="Gill Sans MT" pitchFamily="34" charset="0"/>
              </a:rPr>
              <a:t>Adherence</a:t>
            </a:r>
            <a:r>
              <a:rPr lang="en-US" sz="4200" b="1" dirty="0" smtClean="0">
                <a:latin typeface="Gill Sans MT" pitchFamily="34" charset="0"/>
              </a:rPr>
              <a:t>: Program Reach</a:t>
            </a:r>
          </a:p>
        </p:txBody>
      </p:sp>
      <p:sp>
        <p:nvSpPr>
          <p:cNvPr id="27650" name="Content Placeholder 2"/>
          <p:cNvSpPr>
            <a:spLocks noGrp="1"/>
          </p:cNvSpPr>
          <p:nvPr>
            <p:ph idx="1"/>
          </p:nvPr>
        </p:nvSpPr>
        <p:spPr>
          <a:xfrm>
            <a:off x="1905002" y="1143000"/>
            <a:ext cx="6324598" cy="4572000"/>
          </a:xfrm>
        </p:spPr>
        <p:txBody>
          <a:bodyPr/>
          <a:lstStyle/>
          <a:p>
            <a:pPr marL="457200" indent="-457200" eaLnBrk="1" hangingPunct="1">
              <a:buSzPct val="120000"/>
              <a:buFont typeface="Wingdings" pitchFamily="2" charset="2"/>
              <a:buChar char="q"/>
            </a:pPr>
            <a:r>
              <a:rPr lang="en-US" sz="3600" dirty="0" smtClean="0">
                <a:latin typeface="Gill Sans MT" pitchFamily="34" charset="0"/>
              </a:rPr>
              <a:t>Students</a:t>
            </a:r>
            <a:endParaRPr lang="en-US" sz="2800" dirty="0" smtClean="0">
              <a:latin typeface="Gill Sans MT" pitchFamily="34" charset="0"/>
            </a:endParaRPr>
          </a:p>
          <a:p>
            <a:pPr lvl="1" eaLnBrk="1" hangingPunct="1">
              <a:spcBef>
                <a:spcPts val="0"/>
              </a:spcBef>
              <a:buSzPct val="120000"/>
              <a:buFont typeface="Wingdings" panose="05000000000000000000" pitchFamily="2" charset="2"/>
              <a:buChar char="§"/>
            </a:pPr>
            <a:r>
              <a:rPr lang="en-US" b="0" dirty="0" smtClean="0">
                <a:latin typeface="Gill Sans MT" pitchFamily="34" charset="0"/>
              </a:rPr>
              <a:t>13,233 in SCRIBE</a:t>
            </a:r>
          </a:p>
          <a:p>
            <a:pPr lvl="1" eaLnBrk="1" hangingPunct="1">
              <a:spcBef>
                <a:spcPts val="0"/>
              </a:spcBef>
              <a:buSzPct val="120000"/>
              <a:buFont typeface="Wingdings" panose="05000000000000000000" pitchFamily="2" charset="2"/>
              <a:buChar char="§"/>
            </a:pPr>
            <a:r>
              <a:rPr lang="en-US" b="0" dirty="0" smtClean="0">
                <a:latin typeface="Gill Sans MT" pitchFamily="34" charset="0"/>
              </a:rPr>
              <a:t>10,807 participated</a:t>
            </a:r>
          </a:p>
          <a:p>
            <a:pPr marL="457200" indent="-457200" eaLnBrk="1" hangingPunct="1">
              <a:buSzPct val="120000"/>
              <a:buFont typeface="Wingdings" pitchFamily="2" charset="2"/>
              <a:buChar char="q"/>
            </a:pPr>
            <a:r>
              <a:rPr lang="en-US" sz="3600" dirty="0" smtClean="0">
                <a:latin typeface="Gill Sans MT" pitchFamily="34" charset="0"/>
              </a:rPr>
              <a:t>Parents</a:t>
            </a:r>
            <a:endParaRPr lang="en-US" sz="2800" dirty="0">
              <a:latin typeface="Gill Sans MT" pitchFamily="34" charset="0"/>
            </a:endParaRPr>
          </a:p>
          <a:p>
            <a:pPr lvl="1" eaLnBrk="1" hangingPunct="1">
              <a:spcBef>
                <a:spcPts val="0"/>
              </a:spcBef>
              <a:buSzPct val="120000"/>
              <a:buFont typeface="Wingdings" panose="05000000000000000000" pitchFamily="2" charset="2"/>
              <a:buChar char="§"/>
            </a:pPr>
            <a:r>
              <a:rPr lang="en-US" b="0" dirty="0" smtClean="0">
                <a:latin typeface="Gill Sans MT" pitchFamily="34" charset="0"/>
              </a:rPr>
              <a:t>26,414 in SCRIBE</a:t>
            </a:r>
          </a:p>
          <a:p>
            <a:pPr lvl="1" eaLnBrk="1" hangingPunct="1">
              <a:spcBef>
                <a:spcPts val="0"/>
              </a:spcBef>
              <a:buSzPct val="120000"/>
              <a:buFont typeface="Wingdings" panose="05000000000000000000" pitchFamily="2" charset="2"/>
              <a:buChar char="§"/>
            </a:pPr>
            <a:r>
              <a:rPr lang="en-US" b="0" dirty="0" smtClean="0">
                <a:latin typeface="Gill Sans MT" pitchFamily="34" charset="0"/>
              </a:rPr>
              <a:t>6,749 participated</a:t>
            </a:r>
            <a:endParaRPr lang="en-US" b="0" dirty="0">
              <a:latin typeface="Gill Sans MT" pitchFamily="34" charset="0"/>
            </a:endParaRPr>
          </a:p>
          <a:p>
            <a:pPr marL="457200" indent="-457200" eaLnBrk="1" hangingPunct="1">
              <a:buSzPct val="120000"/>
              <a:buFont typeface="Wingdings" pitchFamily="2" charset="2"/>
              <a:buChar char="q"/>
            </a:pPr>
            <a:r>
              <a:rPr lang="en-US" sz="3600" dirty="0" smtClean="0">
                <a:latin typeface="Gill Sans MT" pitchFamily="34" charset="0"/>
              </a:rPr>
              <a:t>Teachers</a:t>
            </a:r>
            <a:endParaRPr lang="en-US" sz="2800" dirty="0">
              <a:latin typeface="Gill Sans MT" pitchFamily="34" charset="0"/>
            </a:endParaRPr>
          </a:p>
          <a:p>
            <a:pPr lvl="1" eaLnBrk="1" hangingPunct="1">
              <a:spcBef>
                <a:spcPts val="0"/>
              </a:spcBef>
              <a:buSzPct val="120000"/>
              <a:buFont typeface="Wingdings" panose="05000000000000000000" pitchFamily="2" charset="2"/>
              <a:buChar char="§"/>
            </a:pPr>
            <a:r>
              <a:rPr lang="en-US" b="0" dirty="0" smtClean="0">
                <a:latin typeface="Gill Sans MT" pitchFamily="34" charset="0"/>
              </a:rPr>
              <a:t>1,791 </a:t>
            </a:r>
            <a:r>
              <a:rPr lang="en-US" b="0" dirty="0">
                <a:latin typeface="Gill Sans MT" pitchFamily="34" charset="0"/>
              </a:rPr>
              <a:t>in SCRIBE</a:t>
            </a:r>
          </a:p>
          <a:p>
            <a:pPr lvl="1" eaLnBrk="1" hangingPunct="1">
              <a:spcBef>
                <a:spcPts val="0"/>
              </a:spcBef>
              <a:buSzPct val="120000"/>
              <a:buFont typeface="Wingdings" panose="05000000000000000000" pitchFamily="2" charset="2"/>
              <a:buChar char="§"/>
            </a:pPr>
            <a:r>
              <a:rPr lang="en-US" b="0" dirty="0" smtClean="0">
                <a:latin typeface="Gill Sans MT" pitchFamily="34" charset="0"/>
              </a:rPr>
              <a:t>1,137 participated</a:t>
            </a:r>
            <a:endParaRPr lang="en-US" b="0" dirty="0">
              <a:latin typeface="Gill Sans MT" pitchFamily="34" charset="0"/>
            </a:endParaRPr>
          </a:p>
        </p:txBody>
      </p:sp>
      <p:grpSp>
        <p:nvGrpSpPr>
          <p:cNvPr id="2" name="Group 8"/>
          <p:cNvGrpSpPr>
            <a:grpSpLocks noChangeAspect="1"/>
          </p:cNvGrpSpPr>
          <p:nvPr/>
        </p:nvGrpSpPr>
        <p:grpSpPr bwMode="auto">
          <a:xfrm rot="5400000">
            <a:off x="-240821" y="2450621"/>
            <a:ext cx="2462841" cy="914400"/>
            <a:chOff x="166" y="1736"/>
            <a:chExt cx="1142" cy="424"/>
          </a:xfrm>
        </p:grpSpPr>
        <p:sp>
          <p:nvSpPr>
            <p:cNvPr id="3" name="AutoShape 7"/>
            <p:cNvSpPr>
              <a:spLocks noChangeAspect="1" noChangeArrowheads="1" noTextEdit="1"/>
            </p:cNvSpPr>
            <p:nvPr/>
          </p:nvSpPr>
          <p:spPr bwMode="auto">
            <a:xfrm>
              <a:off x="166" y="1736"/>
              <a:ext cx="1142" cy="424"/>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 name="Freeform 9"/>
            <p:cNvSpPr>
              <a:spLocks/>
            </p:cNvSpPr>
            <p:nvPr/>
          </p:nvSpPr>
          <p:spPr bwMode="auto">
            <a:xfrm>
              <a:off x="466" y="1736"/>
              <a:ext cx="842" cy="210"/>
            </a:xfrm>
            <a:custGeom>
              <a:avLst/>
              <a:gdLst>
                <a:gd name="T0" fmla="*/ 592 w 842"/>
                <a:gd name="T1" fmla="*/ 54 h 210"/>
                <a:gd name="T2" fmla="*/ 592 w 842"/>
                <a:gd name="T3" fmla="*/ 14 h 210"/>
                <a:gd name="T4" fmla="*/ 592 w 842"/>
                <a:gd name="T5" fmla="*/ 14 h 210"/>
                <a:gd name="T6" fmla="*/ 592 w 842"/>
                <a:gd name="T7" fmla="*/ 12 h 210"/>
                <a:gd name="T8" fmla="*/ 592 w 842"/>
                <a:gd name="T9" fmla="*/ 8 h 210"/>
                <a:gd name="T10" fmla="*/ 594 w 842"/>
                <a:gd name="T11" fmla="*/ 6 h 210"/>
                <a:gd name="T12" fmla="*/ 598 w 842"/>
                <a:gd name="T13" fmla="*/ 2 h 210"/>
                <a:gd name="T14" fmla="*/ 604 w 842"/>
                <a:gd name="T15" fmla="*/ 2 h 210"/>
                <a:gd name="T16" fmla="*/ 612 w 842"/>
                <a:gd name="T17" fmla="*/ 0 h 210"/>
                <a:gd name="T18" fmla="*/ 626 w 842"/>
                <a:gd name="T19" fmla="*/ 4 h 210"/>
                <a:gd name="T20" fmla="*/ 832 w 842"/>
                <a:gd name="T21" fmla="*/ 94 h 210"/>
                <a:gd name="T22" fmla="*/ 832 w 842"/>
                <a:gd name="T23" fmla="*/ 94 h 210"/>
                <a:gd name="T24" fmla="*/ 836 w 842"/>
                <a:gd name="T25" fmla="*/ 96 h 210"/>
                <a:gd name="T26" fmla="*/ 840 w 842"/>
                <a:gd name="T27" fmla="*/ 100 h 210"/>
                <a:gd name="T28" fmla="*/ 842 w 842"/>
                <a:gd name="T29" fmla="*/ 104 h 210"/>
                <a:gd name="T30" fmla="*/ 842 w 842"/>
                <a:gd name="T31" fmla="*/ 106 h 210"/>
                <a:gd name="T32" fmla="*/ 838 w 842"/>
                <a:gd name="T33" fmla="*/ 110 h 210"/>
                <a:gd name="T34" fmla="*/ 832 w 842"/>
                <a:gd name="T35" fmla="*/ 116 h 210"/>
                <a:gd name="T36" fmla="*/ 638 w 842"/>
                <a:gd name="T37" fmla="*/ 204 h 210"/>
                <a:gd name="T38" fmla="*/ 638 w 842"/>
                <a:gd name="T39" fmla="*/ 204 h 210"/>
                <a:gd name="T40" fmla="*/ 630 w 842"/>
                <a:gd name="T41" fmla="*/ 206 h 210"/>
                <a:gd name="T42" fmla="*/ 614 w 842"/>
                <a:gd name="T43" fmla="*/ 208 h 210"/>
                <a:gd name="T44" fmla="*/ 606 w 842"/>
                <a:gd name="T45" fmla="*/ 210 h 210"/>
                <a:gd name="T46" fmla="*/ 600 w 842"/>
                <a:gd name="T47" fmla="*/ 208 h 210"/>
                <a:gd name="T48" fmla="*/ 594 w 842"/>
                <a:gd name="T49" fmla="*/ 206 h 210"/>
                <a:gd name="T50" fmla="*/ 592 w 842"/>
                <a:gd name="T51" fmla="*/ 200 h 210"/>
                <a:gd name="T52" fmla="*/ 592 w 842"/>
                <a:gd name="T53" fmla="*/ 150 h 210"/>
                <a:gd name="T54" fmla="*/ 20 w 842"/>
                <a:gd name="T55" fmla="*/ 150 h 210"/>
                <a:gd name="T56" fmla="*/ 20 w 842"/>
                <a:gd name="T57" fmla="*/ 150 h 210"/>
                <a:gd name="T58" fmla="*/ 18 w 842"/>
                <a:gd name="T59" fmla="*/ 152 h 210"/>
                <a:gd name="T60" fmla="*/ 10 w 842"/>
                <a:gd name="T61" fmla="*/ 150 h 210"/>
                <a:gd name="T62" fmla="*/ 6 w 842"/>
                <a:gd name="T63" fmla="*/ 148 h 210"/>
                <a:gd name="T64" fmla="*/ 4 w 842"/>
                <a:gd name="T65" fmla="*/ 146 h 210"/>
                <a:gd name="T66" fmla="*/ 2 w 842"/>
                <a:gd name="T67" fmla="*/ 142 h 210"/>
                <a:gd name="T68" fmla="*/ 0 w 842"/>
                <a:gd name="T69" fmla="*/ 136 h 210"/>
                <a:gd name="T70" fmla="*/ 0 w 842"/>
                <a:gd name="T71" fmla="*/ 136 h 210"/>
                <a:gd name="T72" fmla="*/ 0 w 842"/>
                <a:gd name="T73" fmla="*/ 68 h 210"/>
                <a:gd name="T74" fmla="*/ 0 w 842"/>
                <a:gd name="T75" fmla="*/ 68 h 210"/>
                <a:gd name="T76" fmla="*/ 2 w 842"/>
                <a:gd name="T77" fmla="*/ 66 h 210"/>
                <a:gd name="T78" fmla="*/ 4 w 842"/>
                <a:gd name="T79" fmla="*/ 62 h 210"/>
                <a:gd name="T80" fmla="*/ 10 w 842"/>
                <a:gd name="T81" fmla="*/ 58 h 210"/>
                <a:gd name="T82" fmla="*/ 16 w 842"/>
                <a:gd name="T83" fmla="*/ 56 h 210"/>
                <a:gd name="T84" fmla="*/ 22 w 842"/>
                <a:gd name="T85" fmla="*/ 56 h 210"/>
                <a:gd name="T86" fmla="*/ 22 w 842"/>
                <a:gd name="T87" fmla="*/ 56 h 210"/>
                <a:gd name="T88" fmla="*/ 592 w 842"/>
                <a:gd name="T89" fmla="*/ 54 h 210"/>
                <a:gd name="T90" fmla="*/ 592 w 842"/>
                <a:gd name="T91" fmla="*/ 54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2" h="210">
                  <a:moveTo>
                    <a:pt x="592" y="54"/>
                  </a:moveTo>
                  <a:lnTo>
                    <a:pt x="592" y="14"/>
                  </a:lnTo>
                  <a:lnTo>
                    <a:pt x="592" y="14"/>
                  </a:lnTo>
                  <a:lnTo>
                    <a:pt x="592" y="12"/>
                  </a:lnTo>
                  <a:lnTo>
                    <a:pt x="592" y="8"/>
                  </a:lnTo>
                  <a:lnTo>
                    <a:pt x="594" y="6"/>
                  </a:lnTo>
                  <a:lnTo>
                    <a:pt x="598" y="2"/>
                  </a:lnTo>
                  <a:lnTo>
                    <a:pt x="604" y="2"/>
                  </a:lnTo>
                  <a:lnTo>
                    <a:pt x="612" y="0"/>
                  </a:lnTo>
                  <a:lnTo>
                    <a:pt x="626" y="4"/>
                  </a:lnTo>
                  <a:lnTo>
                    <a:pt x="832" y="94"/>
                  </a:lnTo>
                  <a:lnTo>
                    <a:pt x="832" y="94"/>
                  </a:lnTo>
                  <a:lnTo>
                    <a:pt x="836" y="96"/>
                  </a:lnTo>
                  <a:lnTo>
                    <a:pt x="840" y="100"/>
                  </a:lnTo>
                  <a:lnTo>
                    <a:pt x="842" y="104"/>
                  </a:lnTo>
                  <a:lnTo>
                    <a:pt x="842" y="106"/>
                  </a:lnTo>
                  <a:lnTo>
                    <a:pt x="838" y="110"/>
                  </a:lnTo>
                  <a:lnTo>
                    <a:pt x="832" y="116"/>
                  </a:lnTo>
                  <a:lnTo>
                    <a:pt x="638" y="204"/>
                  </a:lnTo>
                  <a:lnTo>
                    <a:pt x="638" y="204"/>
                  </a:lnTo>
                  <a:lnTo>
                    <a:pt x="630" y="206"/>
                  </a:lnTo>
                  <a:lnTo>
                    <a:pt x="614" y="208"/>
                  </a:lnTo>
                  <a:lnTo>
                    <a:pt x="606" y="210"/>
                  </a:lnTo>
                  <a:lnTo>
                    <a:pt x="600" y="208"/>
                  </a:lnTo>
                  <a:lnTo>
                    <a:pt x="594" y="206"/>
                  </a:lnTo>
                  <a:lnTo>
                    <a:pt x="592" y="200"/>
                  </a:lnTo>
                  <a:lnTo>
                    <a:pt x="592" y="150"/>
                  </a:lnTo>
                  <a:lnTo>
                    <a:pt x="20" y="150"/>
                  </a:lnTo>
                  <a:lnTo>
                    <a:pt x="20" y="150"/>
                  </a:lnTo>
                  <a:lnTo>
                    <a:pt x="18" y="152"/>
                  </a:lnTo>
                  <a:lnTo>
                    <a:pt x="10" y="150"/>
                  </a:lnTo>
                  <a:lnTo>
                    <a:pt x="6" y="148"/>
                  </a:lnTo>
                  <a:lnTo>
                    <a:pt x="4" y="146"/>
                  </a:lnTo>
                  <a:lnTo>
                    <a:pt x="2" y="142"/>
                  </a:lnTo>
                  <a:lnTo>
                    <a:pt x="0" y="136"/>
                  </a:lnTo>
                  <a:lnTo>
                    <a:pt x="0" y="136"/>
                  </a:lnTo>
                  <a:lnTo>
                    <a:pt x="0" y="68"/>
                  </a:lnTo>
                  <a:lnTo>
                    <a:pt x="0" y="68"/>
                  </a:lnTo>
                  <a:lnTo>
                    <a:pt x="2" y="66"/>
                  </a:lnTo>
                  <a:lnTo>
                    <a:pt x="4" y="62"/>
                  </a:lnTo>
                  <a:lnTo>
                    <a:pt x="10" y="58"/>
                  </a:lnTo>
                  <a:lnTo>
                    <a:pt x="16" y="56"/>
                  </a:lnTo>
                  <a:lnTo>
                    <a:pt x="22" y="56"/>
                  </a:lnTo>
                  <a:lnTo>
                    <a:pt x="22" y="56"/>
                  </a:lnTo>
                  <a:lnTo>
                    <a:pt x="592" y="54"/>
                  </a:lnTo>
                  <a:lnTo>
                    <a:pt x="592" y="54"/>
                  </a:lnTo>
                  <a:close/>
                </a:path>
              </a:pathLst>
            </a:custGeom>
            <a:solidFill>
              <a:schemeClr val="tx1">
                <a:lumMod val="50000"/>
                <a:lumOff val="50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Freeform 10"/>
            <p:cNvSpPr>
              <a:spLocks/>
            </p:cNvSpPr>
            <p:nvPr/>
          </p:nvSpPr>
          <p:spPr bwMode="auto">
            <a:xfrm>
              <a:off x="166" y="1950"/>
              <a:ext cx="840" cy="210"/>
            </a:xfrm>
            <a:custGeom>
              <a:avLst/>
              <a:gdLst>
                <a:gd name="T0" fmla="*/ 248 w 840"/>
                <a:gd name="T1" fmla="*/ 54 h 210"/>
                <a:gd name="T2" fmla="*/ 248 w 840"/>
                <a:gd name="T3" fmla="*/ 14 h 210"/>
                <a:gd name="T4" fmla="*/ 248 w 840"/>
                <a:gd name="T5" fmla="*/ 14 h 210"/>
                <a:gd name="T6" fmla="*/ 250 w 840"/>
                <a:gd name="T7" fmla="*/ 12 h 210"/>
                <a:gd name="T8" fmla="*/ 248 w 840"/>
                <a:gd name="T9" fmla="*/ 8 h 210"/>
                <a:gd name="T10" fmla="*/ 248 w 840"/>
                <a:gd name="T11" fmla="*/ 6 h 210"/>
                <a:gd name="T12" fmla="*/ 244 w 840"/>
                <a:gd name="T13" fmla="*/ 2 h 210"/>
                <a:gd name="T14" fmla="*/ 238 w 840"/>
                <a:gd name="T15" fmla="*/ 0 h 210"/>
                <a:gd name="T16" fmla="*/ 228 w 840"/>
                <a:gd name="T17" fmla="*/ 0 h 210"/>
                <a:gd name="T18" fmla="*/ 216 w 840"/>
                <a:gd name="T19" fmla="*/ 2 h 210"/>
                <a:gd name="T20" fmla="*/ 8 w 840"/>
                <a:gd name="T21" fmla="*/ 94 h 210"/>
                <a:gd name="T22" fmla="*/ 8 w 840"/>
                <a:gd name="T23" fmla="*/ 94 h 210"/>
                <a:gd name="T24" fmla="*/ 6 w 840"/>
                <a:gd name="T25" fmla="*/ 96 h 210"/>
                <a:gd name="T26" fmla="*/ 0 w 840"/>
                <a:gd name="T27" fmla="*/ 100 h 210"/>
                <a:gd name="T28" fmla="*/ 0 w 840"/>
                <a:gd name="T29" fmla="*/ 104 h 210"/>
                <a:gd name="T30" fmla="*/ 0 w 840"/>
                <a:gd name="T31" fmla="*/ 106 h 210"/>
                <a:gd name="T32" fmla="*/ 4 w 840"/>
                <a:gd name="T33" fmla="*/ 110 h 210"/>
                <a:gd name="T34" fmla="*/ 10 w 840"/>
                <a:gd name="T35" fmla="*/ 114 h 210"/>
                <a:gd name="T36" fmla="*/ 204 w 840"/>
                <a:gd name="T37" fmla="*/ 204 h 210"/>
                <a:gd name="T38" fmla="*/ 204 w 840"/>
                <a:gd name="T39" fmla="*/ 204 h 210"/>
                <a:gd name="T40" fmla="*/ 210 w 840"/>
                <a:gd name="T41" fmla="*/ 206 h 210"/>
                <a:gd name="T42" fmla="*/ 226 w 840"/>
                <a:gd name="T43" fmla="*/ 208 h 210"/>
                <a:gd name="T44" fmla="*/ 236 w 840"/>
                <a:gd name="T45" fmla="*/ 210 h 210"/>
                <a:gd name="T46" fmla="*/ 242 w 840"/>
                <a:gd name="T47" fmla="*/ 208 h 210"/>
                <a:gd name="T48" fmla="*/ 248 w 840"/>
                <a:gd name="T49" fmla="*/ 206 h 210"/>
                <a:gd name="T50" fmla="*/ 248 w 840"/>
                <a:gd name="T51" fmla="*/ 200 h 210"/>
                <a:gd name="T52" fmla="*/ 248 w 840"/>
                <a:gd name="T53" fmla="*/ 150 h 210"/>
                <a:gd name="T54" fmla="*/ 822 w 840"/>
                <a:gd name="T55" fmla="*/ 150 h 210"/>
                <a:gd name="T56" fmla="*/ 822 w 840"/>
                <a:gd name="T57" fmla="*/ 150 h 210"/>
                <a:gd name="T58" fmla="*/ 824 w 840"/>
                <a:gd name="T59" fmla="*/ 150 h 210"/>
                <a:gd name="T60" fmla="*/ 832 w 840"/>
                <a:gd name="T61" fmla="*/ 150 h 210"/>
                <a:gd name="T62" fmla="*/ 834 w 840"/>
                <a:gd name="T63" fmla="*/ 148 h 210"/>
                <a:gd name="T64" fmla="*/ 838 w 840"/>
                <a:gd name="T65" fmla="*/ 146 h 210"/>
                <a:gd name="T66" fmla="*/ 840 w 840"/>
                <a:gd name="T67" fmla="*/ 142 h 210"/>
                <a:gd name="T68" fmla="*/ 840 w 840"/>
                <a:gd name="T69" fmla="*/ 136 h 210"/>
                <a:gd name="T70" fmla="*/ 840 w 840"/>
                <a:gd name="T71" fmla="*/ 136 h 210"/>
                <a:gd name="T72" fmla="*/ 840 w 840"/>
                <a:gd name="T73" fmla="*/ 68 h 210"/>
                <a:gd name="T74" fmla="*/ 840 w 840"/>
                <a:gd name="T75" fmla="*/ 68 h 210"/>
                <a:gd name="T76" fmla="*/ 840 w 840"/>
                <a:gd name="T77" fmla="*/ 66 h 210"/>
                <a:gd name="T78" fmla="*/ 838 w 840"/>
                <a:gd name="T79" fmla="*/ 62 h 210"/>
                <a:gd name="T80" fmla="*/ 832 w 840"/>
                <a:gd name="T81" fmla="*/ 58 h 210"/>
                <a:gd name="T82" fmla="*/ 826 w 840"/>
                <a:gd name="T83" fmla="*/ 56 h 210"/>
                <a:gd name="T84" fmla="*/ 818 w 840"/>
                <a:gd name="T85" fmla="*/ 56 h 210"/>
                <a:gd name="T86" fmla="*/ 818 w 840"/>
                <a:gd name="T87" fmla="*/ 56 h 210"/>
                <a:gd name="T88" fmla="*/ 248 w 840"/>
                <a:gd name="T89" fmla="*/ 54 h 210"/>
                <a:gd name="T90" fmla="*/ 248 w 840"/>
                <a:gd name="T91" fmla="*/ 54 h 2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40" h="210">
                  <a:moveTo>
                    <a:pt x="248" y="54"/>
                  </a:moveTo>
                  <a:lnTo>
                    <a:pt x="248" y="14"/>
                  </a:lnTo>
                  <a:lnTo>
                    <a:pt x="248" y="14"/>
                  </a:lnTo>
                  <a:lnTo>
                    <a:pt x="250" y="12"/>
                  </a:lnTo>
                  <a:lnTo>
                    <a:pt x="248" y="8"/>
                  </a:lnTo>
                  <a:lnTo>
                    <a:pt x="248" y="6"/>
                  </a:lnTo>
                  <a:lnTo>
                    <a:pt x="244" y="2"/>
                  </a:lnTo>
                  <a:lnTo>
                    <a:pt x="238" y="0"/>
                  </a:lnTo>
                  <a:lnTo>
                    <a:pt x="228" y="0"/>
                  </a:lnTo>
                  <a:lnTo>
                    <a:pt x="216" y="2"/>
                  </a:lnTo>
                  <a:lnTo>
                    <a:pt x="8" y="94"/>
                  </a:lnTo>
                  <a:lnTo>
                    <a:pt x="8" y="94"/>
                  </a:lnTo>
                  <a:lnTo>
                    <a:pt x="6" y="96"/>
                  </a:lnTo>
                  <a:lnTo>
                    <a:pt x="0" y="100"/>
                  </a:lnTo>
                  <a:lnTo>
                    <a:pt x="0" y="104"/>
                  </a:lnTo>
                  <a:lnTo>
                    <a:pt x="0" y="106"/>
                  </a:lnTo>
                  <a:lnTo>
                    <a:pt x="4" y="110"/>
                  </a:lnTo>
                  <a:lnTo>
                    <a:pt x="10" y="114"/>
                  </a:lnTo>
                  <a:lnTo>
                    <a:pt x="204" y="204"/>
                  </a:lnTo>
                  <a:lnTo>
                    <a:pt x="204" y="204"/>
                  </a:lnTo>
                  <a:lnTo>
                    <a:pt x="210" y="206"/>
                  </a:lnTo>
                  <a:lnTo>
                    <a:pt x="226" y="208"/>
                  </a:lnTo>
                  <a:lnTo>
                    <a:pt x="236" y="210"/>
                  </a:lnTo>
                  <a:lnTo>
                    <a:pt x="242" y="208"/>
                  </a:lnTo>
                  <a:lnTo>
                    <a:pt x="248" y="206"/>
                  </a:lnTo>
                  <a:lnTo>
                    <a:pt x="248" y="200"/>
                  </a:lnTo>
                  <a:lnTo>
                    <a:pt x="248" y="150"/>
                  </a:lnTo>
                  <a:lnTo>
                    <a:pt x="822" y="150"/>
                  </a:lnTo>
                  <a:lnTo>
                    <a:pt x="822" y="150"/>
                  </a:lnTo>
                  <a:lnTo>
                    <a:pt x="824" y="150"/>
                  </a:lnTo>
                  <a:lnTo>
                    <a:pt x="832" y="150"/>
                  </a:lnTo>
                  <a:lnTo>
                    <a:pt x="834" y="148"/>
                  </a:lnTo>
                  <a:lnTo>
                    <a:pt x="838" y="146"/>
                  </a:lnTo>
                  <a:lnTo>
                    <a:pt x="840" y="142"/>
                  </a:lnTo>
                  <a:lnTo>
                    <a:pt x="840" y="136"/>
                  </a:lnTo>
                  <a:lnTo>
                    <a:pt x="840" y="136"/>
                  </a:lnTo>
                  <a:lnTo>
                    <a:pt x="840" y="68"/>
                  </a:lnTo>
                  <a:lnTo>
                    <a:pt x="840" y="68"/>
                  </a:lnTo>
                  <a:lnTo>
                    <a:pt x="840" y="66"/>
                  </a:lnTo>
                  <a:lnTo>
                    <a:pt x="838" y="62"/>
                  </a:lnTo>
                  <a:lnTo>
                    <a:pt x="832" y="58"/>
                  </a:lnTo>
                  <a:lnTo>
                    <a:pt x="826" y="56"/>
                  </a:lnTo>
                  <a:lnTo>
                    <a:pt x="818" y="56"/>
                  </a:lnTo>
                  <a:lnTo>
                    <a:pt x="818" y="56"/>
                  </a:lnTo>
                  <a:lnTo>
                    <a:pt x="248" y="54"/>
                  </a:lnTo>
                  <a:lnTo>
                    <a:pt x="248" y="54"/>
                  </a:lnTo>
                  <a:close/>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 xmlns:p14="http://schemas.microsoft.com/office/powerpoint/2010/main" val="5508660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52400" y="0"/>
            <a:ext cx="8915400" cy="1143000"/>
          </a:xfrm>
        </p:spPr>
        <p:txBody>
          <a:bodyPr/>
          <a:lstStyle/>
          <a:p>
            <a:pPr algn="l" eaLnBrk="1" hangingPunct="1"/>
            <a:r>
              <a:rPr lang="en-US" sz="4200" b="1" dirty="0" smtClean="0">
                <a:latin typeface="Gill Sans MT" pitchFamily="34" charset="0"/>
              </a:rPr>
              <a:t>Exposure: Total GEAR UP Hours</a:t>
            </a:r>
          </a:p>
        </p:txBody>
      </p:sp>
      <p:sp>
        <p:nvSpPr>
          <p:cNvPr id="27650" name="Content Placeholder 2"/>
          <p:cNvSpPr>
            <a:spLocks noGrp="1"/>
          </p:cNvSpPr>
          <p:nvPr>
            <p:ph idx="1"/>
          </p:nvPr>
        </p:nvSpPr>
        <p:spPr>
          <a:xfrm>
            <a:off x="2057400" y="1143000"/>
            <a:ext cx="6172200" cy="4800600"/>
          </a:xfrm>
        </p:spPr>
        <p:txBody>
          <a:bodyPr/>
          <a:lstStyle/>
          <a:p>
            <a:pPr marL="457200" indent="-457200" eaLnBrk="1" hangingPunct="1">
              <a:buSzPct val="120000"/>
              <a:buFont typeface="Wingdings" pitchFamily="2" charset="2"/>
              <a:buChar char="q"/>
            </a:pPr>
            <a:r>
              <a:rPr lang="en-US" sz="3600" dirty="0" smtClean="0">
                <a:latin typeface="Gill Sans MT" pitchFamily="34" charset="0"/>
              </a:rPr>
              <a:t>Students</a:t>
            </a:r>
            <a:endParaRPr lang="en-US" sz="2800" dirty="0" smtClean="0">
              <a:latin typeface="Gill Sans MT" pitchFamily="34" charset="0"/>
            </a:endParaRPr>
          </a:p>
          <a:p>
            <a:pPr lvl="1" eaLnBrk="1" hangingPunct="1">
              <a:spcBef>
                <a:spcPts val="0"/>
              </a:spcBef>
              <a:buSzPct val="120000"/>
              <a:buFont typeface="Wingdings" panose="05000000000000000000" pitchFamily="2" charset="2"/>
              <a:buChar char="§"/>
            </a:pPr>
            <a:r>
              <a:rPr lang="en-US" b="0" dirty="0" smtClean="0">
                <a:latin typeface="Gill Sans MT" pitchFamily="34" charset="0"/>
              </a:rPr>
              <a:t>516,545.9 hours total</a:t>
            </a:r>
          </a:p>
          <a:p>
            <a:pPr lvl="1" eaLnBrk="1" hangingPunct="1">
              <a:spcBef>
                <a:spcPts val="0"/>
              </a:spcBef>
              <a:buSzPct val="120000"/>
              <a:buFont typeface="Wingdings" panose="05000000000000000000" pitchFamily="2" charset="2"/>
              <a:buChar char="§"/>
            </a:pPr>
            <a:r>
              <a:rPr lang="en-US" b="0" dirty="0" smtClean="0">
                <a:latin typeface="Gill Sans MT" pitchFamily="34" charset="0"/>
              </a:rPr>
              <a:t>47.80 hours on average</a:t>
            </a:r>
          </a:p>
          <a:p>
            <a:pPr marL="457200" indent="-457200" eaLnBrk="1" hangingPunct="1">
              <a:buSzPct val="120000"/>
              <a:buFont typeface="Wingdings" pitchFamily="2" charset="2"/>
              <a:buChar char="q"/>
            </a:pPr>
            <a:r>
              <a:rPr lang="en-US" sz="3600" dirty="0" smtClean="0">
                <a:latin typeface="Gill Sans MT" pitchFamily="34" charset="0"/>
              </a:rPr>
              <a:t>Parents</a:t>
            </a:r>
            <a:endParaRPr lang="en-US" sz="2800" dirty="0">
              <a:latin typeface="Gill Sans MT" pitchFamily="34" charset="0"/>
            </a:endParaRPr>
          </a:p>
          <a:p>
            <a:pPr lvl="1" eaLnBrk="1" hangingPunct="1">
              <a:spcBef>
                <a:spcPts val="0"/>
              </a:spcBef>
              <a:buSzPct val="120000"/>
              <a:buFont typeface="Wingdings" panose="05000000000000000000" pitchFamily="2" charset="2"/>
              <a:buChar char="§"/>
            </a:pPr>
            <a:r>
              <a:rPr lang="en-US" b="0" dirty="0" smtClean="0">
                <a:latin typeface="Gill Sans MT" pitchFamily="34" charset="0"/>
              </a:rPr>
              <a:t>33,730.2 hours total</a:t>
            </a:r>
          </a:p>
          <a:p>
            <a:pPr lvl="1" eaLnBrk="1" hangingPunct="1">
              <a:spcBef>
                <a:spcPts val="0"/>
              </a:spcBef>
              <a:buSzPct val="120000"/>
              <a:buFont typeface="Wingdings" panose="05000000000000000000" pitchFamily="2" charset="2"/>
              <a:buChar char="§"/>
            </a:pPr>
            <a:r>
              <a:rPr lang="en-US" b="0" dirty="0" smtClean="0">
                <a:latin typeface="Gill Sans MT" pitchFamily="34" charset="0"/>
              </a:rPr>
              <a:t>5.00 hours on average</a:t>
            </a:r>
            <a:endParaRPr lang="en-US" b="0" dirty="0">
              <a:latin typeface="Gill Sans MT" pitchFamily="34" charset="0"/>
            </a:endParaRPr>
          </a:p>
          <a:p>
            <a:pPr marL="457200" indent="-457200" eaLnBrk="1" hangingPunct="1">
              <a:buSzPct val="120000"/>
              <a:buFont typeface="Wingdings" pitchFamily="2" charset="2"/>
              <a:buChar char="q"/>
            </a:pPr>
            <a:r>
              <a:rPr lang="en-US" sz="3600" dirty="0" smtClean="0">
                <a:latin typeface="Gill Sans MT" pitchFamily="34" charset="0"/>
              </a:rPr>
              <a:t>Teachers</a:t>
            </a:r>
            <a:endParaRPr lang="en-US" sz="2800" dirty="0">
              <a:latin typeface="Gill Sans MT" pitchFamily="34" charset="0"/>
            </a:endParaRPr>
          </a:p>
          <a:p>
            <a:pPr lvl="1" eaLnBrk="1" hangingPunct="1">
              <a:spcBef>
                <a:spcPts val="0"/>
              </a:spcBef>
              <a:buSzPct val="120000"/>
              <a:buFont typeface="Wingdings" panose="05000000000000000000" pitchFamily="2" charset="2"/>
              <a:buChar char="§"/>
            </a:pPr>
            <a:r>
              <a:rPr lang="en-US" b="0" dirty="0" smtClean="0">
                <a:latin typeface="Gill Sans MT" pitchFamily="34" charset="0"/>
              </a:rPr>
              <a:t>18,198.9 hours total</a:t>
            </a:r>
          </a:p>
          <a:p>
            <a:pPr lvl="1" eaLnBrk="1" hangingPunct="1">
              <a:spcBef>
                <a:spcPts val="0"/>
              </a:spcBef>
              <a:buSzPct val="120000"/>
              <a:buFont typeface="Wingdings" panose="05000000000000000000" pitchFamily="2" charset="2"/>
              <a:buChar char="§"/>
            </a:pPr>
            <a:r>
              <a:rPr lang="en-US" b="0" dirty="0" smtClean="0">
                <a:latin typeface="Gill Sans MT" pitchFamily="34" charset="0"/>
              </a:rPr>
              <a:t>16.01 hours on average</a:t>
            </a:r>
            <a:endParaRPr lang="en-US" b="0" dirty="0">
              <a:latin typeface="Gill Sans MT" pitchFamily="34" charset="0"/>
            </a:endParaRPr>
          </a:p>
        </p:txBody>
      </p:sp>
      <p:pic>
        <p:nvPicPr>
          <p:cNvPr id="7172" name="Picture 4" descr="C:\Documents and Settings\georgia.hughes-webb\Local Settings\Temporary Internet Files\Content.IE5\AKI3RZ8B\MC900340574[1].wmf"/>
          <p:cNvPicPr>
            <a:picLocks noChangeAspect="1" noChangeArrowheads="1"/>
          </p:cNvPicPr>
          <p:nvPr/>
        </p:nvPicPr>
        <p:blipFill>
          <a:blip r:embed="rId3">
            <a:biLevel thresh="75000"/>
            <a:extLst>
              <a:ext uri="{28A0092B-C50C-407E-A947-70E740481C1C}">
                <a14:useLocalDpi xmlns="" xmlns:a14="http://schemas.microsoft.com/office/drawing/2010/main" val="0"/>
              </a:ext>
            </a:extLst>
          </a:blip>
          <a:srcRect/>
          <a:stretch>
            <a:fillRect/>
          </a:stretch>
        </p:blipFill>
        <p:spPr bwMode="auto">
          <a:xfrm>
            <a:off x="304800" y="1556191"/>
            <a:ext cx="1309840" cy="1872809"/>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5072730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52400" y="0"/>
            <a:ext cx="8839200" cy="1143000"/>
          </a:xfrm>
        </p:spPr>
        <p:txBody>
          <a:bodyPr/>
          <a:lstStyle/>
          <a:p>
            <a:pPr algn="l" eaLnBrk="1" hangingPunct="1"/>
            <a:r>
              <a:rPr lang="en-US" b="1" dirty="0" smtClean="0">
                <a:latin typeface="Gill Sans MT" pitchFamily="34" charset="0"/>
              </a:rPr>
              <a:t>Quality: Participant Perceptions </a:t>
            </a:r>
          </a:p>
        </p:txBody>
      </p:sp>
      <p:sp>
        <p:nvSpPr>
          <p:cNvPr id="27650" name="Content Placeholder 2"/>
          <p:cNvSpPr>
            <a:spLocks noGrp="1"/>
          </p:cNvSpPr>
          <p:nvPr>
            <p:ph idx="1"/>
          </p:nvPr>
        </p:nvSpPr>
        <p:spPr>
          <a:xfrm>
            <a:off x="1981200" y="1600200"/>
            <a:ext cx="6172200" cy="4114800"/>
          </a:xfrm>
        </p:spPr>
        <p:txBody>
          <a:bodyPr/>
          <a:lstStyle/>
          <a:p>
            <a:pPr marL="457200" indent="-457200" eaLnBrk="1" hangingPunct="1">
              <a:buSzPct val="120000"/>
              <a:buFont typeface="Wingdings" pitchFamily="2" charset="2"/>
              <a:buChar char="q"/>
            </a:pPr>
            <a:r>
              <a:rPr lang="en-US" sz="3600" dirty="0" smtClean="0">
                <a:latin typeface="Gill Sans MT" pitchFamily="34" charset="0"/>
              </a:rPr>
              <a:t>Educator Readiness</a:t>
            </a:r>
          </a:p>
          <a:p>
            <a:pPr marL="457200" indent="-457200" eaLnBrk="1" hangingPunct="1">
              <a:buSzPct val="120000"/>
              <a:buFont typeface="Wingdings" pitchFamily="2" charset="2"/>
              <a:buChar char="q"/>
            </a:pPr>
            <a:r>
              <a:rPr lang="en-US" sz="3600" dirty="0" smtClean="0">
                <a:latin typeface="Gill Sans MT" pitchFamily="34" charset="0"/>
              </a:rPr>
              <a:t>Overall </a:t>
            </a:r>
            <a:r>
              <a:rPr lang="en-US" sz="3600" dirty="0">
                <a:latin typeface="Gill Sans MT" pitchFamily="34" charset="0"/>
              </a:rPr>
              <a:t>Service Quality</a:t>
            </a:r>
          </a:p>
          <a:p>
            <a:pPr marL="457200" indent="-457200" eaLnBrk="1" hangingPunct="1">
              <a:buSzPct val="120000"/>
              <a:buFont typeface="Wingdings" pitchFamily="2" charset="2"/>
              <a:buChar char="q"/>
            </a:pPr>
            <a:r>
              <a:rPr lang="en-US" sz="3600" dirty="0">
                <a:latin typeface="Gill Sans MT" pitchFamily="34" charset="0"/>
              </a:rPr>
              <a:t>Perceptions of Impact</a:t>
            </a:r>
          </a:p>
        </p:txBody>
      </p:sp>
      <p:pic>
        <p:nvPicPr>
          <p:cNvPr id="9218" name="Picture 2" descr="C:\Documents and Settings\georgia.hughes-webb\Local Settings\Temporary Internet Files\Content.IE5\KOTV7HHW\MC900318860[1].wmf"/>
          <p:cNvPicPr>
            <a:picLocks noChangeAspect="1" noChangeArrowheads="1"/>
          </p:cNvPicPr>
          <p:nvPr/>
        </p:nvPicPr>
        <p:blipFill>
          <a:blip r:embed="rId3">
            <a:grayscl/>
            <a:extLst>
              <a:ext uri="{28A0092B-C50C-407E-A947-70E740481C1C}">
                <a14:useLocalDpi xmlns="" xmlns:a14="http://schemas.microsoft.com/office/drawing/2010/main" val="0"/>
              </a:ext>
            </a:extLst>
          </a:blip>
          <a:srcRect/>
          <a:stretch>
            <a:fillRect/>
          </a:stretch>
        </p:blipFill>
        <p:spPr bwMode="auto">
          <a:xfrm>
            <a:off x="76085" y="1600200"/>
            <a:ext cx="1823314" cy="1532534"/>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8516151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52400" y="0"/>
            <a:ext cx="8991600" cy="1143000"/>
          </a:xfrm>
        </p:spPr>
        <p:txBody>
          <a:bodyPr/>
          <a:lstStyle/>
          <a:p>
            <a:pPr algn="l" eaLnBrk="1" hangingPunct="1"/>
            <a:r>
              <a:rPr lang="en-US" sz="4200" b="1" dirty="0" smtClean="0">
                <a:latin typeface="Gill Sans MT" pitchFamily="34" charset="0"/>
              </a:rPr>
              <a:t>Response: Stakeholders’ Reactions</a:t>
            </a:r>
          </a:p>
        </p:txBody>
      </p:sp>
      <p:sp>
        <p:nvSpPr>
          <p:cNvPr id="27650" name="Content Placeholder 2"/>
          <p:cNvSpPr>
            <a:spLocks noGrp="1"/>
          </p:cNvSpPr>
          <p:nvPr>
            <p:ph idx="1"/>
          </p:nvPr>
        </p:nvSpPr>
        <p:spPr>
          <a:xfrm>
            <a:off x="2057400" y="1371600"/>
            <a:ext cx="6172200" cy="4114800"/>
          </a:xfrm>
        </p:spPr>
        <p:txBody>
          <a:bodyPr/>
          <a:lstStyle/>
          <a:p>
            <a:pPr marL="457200" indent="-457200" eaLnBrk="1" hangingPunct="1">
              <a:buSzPct val="120000"/>
              <a:buFont typeface="Wingdings" pitchFamily="2" charset="2"/>
              <a:buChar char="q"/>
            </a:pPr>
            <a:r>
              <a:rPr lang="en-US" sz="3600" dirty="0" smtClean="0">
                <a:latin typeface="Gill Sans MT" pitchFamily="34" charset="0"/>
              </a:rPr>
              <a:t>Educators’ Perceptions</a:t>
            </a:r>
          </a:p>
          <a:p>
            <a:pPr marL="914400" lvl="1" indent="-457200" eaLnBrk="1" hangingPunct="1">
              <a:buSzPct val="120000"/>
              <a:buFont typeface="Wingdings" panose="05000000000000000000" pitchFamily="2" charset="2"/>
              <a:buChar char="§"/>
            </a:pPr>
            <a:r>
              <a:rPr lang="en-US" sz="3200" b="0" dirty="0" smtClean="0">
                <a:latin typeface="Gill Sans MT" pitchFamily="34" charset="0"/>
              </a:rPr>
              <a:t>Quality, relevance, and usefulness of services</a:t>
            </a:r>
            <a:endParaRPr lang="en-US" sz="3200" b="0" dirty="0">
              <a:latin typeface="Gill Sans MT" pitchFamily="34" charset="0"/>
            </a:endParaRPr>
          </a:p>
          <a:p>
            <a:pPr marL="457200" indent="-457200" eaLnBrk="1" hangingPunct="1">
              <a:buSzPct val="120000"/>
              <a:buFont typeface="Wingdings" pitchFamily="2" charset="2"/>
              <a:buChar char="q"/>
            </a:pPr>
            <a:r>
              <a:rPr lang="en-US" sz="3600" dirty="0" smtClean="0">
                <a:latin typeface="Gill Sans MT" pitchFamily="34" charset="0"/>
              </a:rPr>
              <a:t>Student &amp; Parent Satisfaction</a:t>
            </a:r>
            <a:endParaRPr lang="en-US" sz="2800" dirty="0" smtClean="0">
              <a:latin typeface="Gill Sans MT" pitchFamily="34" charset="0"/>
            </a:endParaRPr>
          </a:p>
          <a:p>
            <a:pPr marL="914400" lvl="1" indent="-457200" eaLnBrk="1" hangingPunct="1">
              <a:buSzPct val="120000"/>
              <a:buFont typeface="Wingdings" panose="05000000000000000000" pitchFamily="2" charset="2"/>
              <a:buChar char="§"/>
            </a:pPr>
            <a:r>
              <a:rPr lang="en-US" sz="3200" b="0" dirty="0" smtClean="0">
                <a:latin typeface="Gill Sans MT" pitchFamily="34" charset="0"/>
              </a:rPr>
              <a:t>Overall GEAR UP services</a:t>
            </a:r>
          </a:p>
        </p:txBody>
      </p:sp>
      <p:pic>
        <p:nvPicPr>
          <p:cNvPr id="3074" name="Picture 2" descr="http://ts1.mm.bing.net/th?&amp;id=HN.608018462820076045&amp;w=300&amp;h=300&amp;c=0&amp;pid=1.9&amp;rs=0&amp;p=0"/>
          <p:cNvPicPr>
            <a:picLocks noChangeAspect="1" noChangeArrowheads="1"/>
          </p:cNvPicPr>
          <p:nvPr/>
        </p:nvPicPr>
        <p:blipFill>
          <a:blip r:embed="rId3"/>
          <a:srcRect/>
          <a:stretch>
            <a:fillRect/>
          </a:stretch>
        </p:blipFill>
        <p:spPr bwMode="auto">
          <a:xfrm>
            <a:off x="304800" y="1524000"/>
            <a:ext cx="1371600" cy="1771153"/>
          </a:xfrm>
          <a:prstGeom prst="rect">
            <a:avLst/>
          </a:prstGeom>
          <a:noFill/>
        </p:spPr>
      </p:pic>
    </p:spTree>
    <p:extLst>
      <p:ext uri="{BB962C8B-B14F-4D97-AF65-F5344CB8AC3E}">
        <p14:creationId xmlns="" xmlns:p14="http://schemas.microsoft.com/office/powerpoint/2010/main" val="38516151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rtlCol="0">
            <a:normAutofit/>
          </a:bodyPr>
          <a:lstStyle/>
          <a:p>
            <a:pPr algn="l" eaLnBrk="1" fontAlgn="auto" hangingPunct="1">
              <a:spcAft>
                <a:spcPts val="0"/>
              </a:spcAft>
              <a:defRPr/>
            </a:pPr>
            <a:r>
              <a:rPr lang="en-US" b="1" dirty="0" smtClean="0">
                <a:latin typeface="Gill Sans MT" pitchFamily="34" charset="0"/>
              </a:rPr>
              <a:t>Conclusion &amp; Discussion</a:t>
            </a:r>
            <a:endParaRPr lang="en-US" b="1" dirty="0">
              <a:latin typeface="Gill Sans MT" pitchFamily="34" charset="0"/>
            </a:endParaRPr>
          </a:p>
        </p:txBody>
      </p:sp>
      <p:sp>
        <p:nvSpPr>
          <p:cNvPr id="4" name="Content Placeholder 2"/>
          <p:cNvSpPr>
            <a:spLocks noGrp="1"/>
          </p:cNvSpPr>
          <p:nvPr>
            <p:ph idx="1"/>
          </p:nvPr>
        </p:nvSpPr>
        <p:spPr>
          <a:xfrm>
            <a:off x="1828800" y="1600200"/>
            <a:ext cx="6858000" cy="4419600"/>
          </a:xfrm>
        </p:spPr>
        <p:txBody>
          <a:bodyPr/>
          <a:lstStyle/>
          <a:p>
            <a:pPr marL="457200" indent="-457200" eaLnBrk="1" hangingPunct="1">
              <a:buFont typeface="Wingdings" panose="05000000000000000000" pitchFamily="2" charset="2"/>
              <a:buChar char="q"/>
            </a:pPr>
            <a:r>
              <a:rPr lang="en-US" b="0" dirty="0">
                <a:latin typeface="Gill Sans MT" pitchFamily="34" charset="0"/>
              </a:rPr>
              <a:t>Teachers: </a:t>
            </a:r>
            <a:r>
              <a:rPr lang="en-US" b="0" dirty="0" smtClean="0">
                <a:latin typeface="Gill Sans MT" pitchFamily="34" charset="0"/>
              </a:rPr>
              <a:t>Highest </a:t>
            </a:r>
            <a:r>
              <a:rPr lang="en-US" b="0" dirty="0">
                <a:latin typeface="Gill Sans MT" pitchFamily="34" charset="0"/>
              </a:rPr>
              <a:t>adherence</a:t>
            </a:r>
          </a:p>
          <a:p>
            <a:pPr marL="457200" indent="-457200" eaLnBrk="1" hangingPunct="1">
              <a:buFont typeface="Wingdings" panose="05000000000000000000" pitchFamily="2" charset="2"/>
              <a:buChar char="q"/>
            </a:pPr>
            <a:r>
              <a:rPr lang="en-US" b="0" dirty="0" smtClean="0">
                <a:latin typeface="Gill Sans MT" pitchFamily="34" charset="0"/>
              </a:rPr>
              <a:t>Students: Greatest level of exposure</a:t>
            </a:r>
          </a:p>
          <a:p>
            <a:pPr marL="857250" lvl="1" indent="-457200" eaLnBrk="1" hangingPunct="1">
              <a:buFont typeface="Wingdings" panose="05000000000000000000" pitchFamily="2" charset="2"/>
              <a:buChar char="§"/>
            </a:pPr>
            <a:r>
              <a:rPr lang="en-US" b="0" dirty="0" smtClean="0">
                <a:latin typeface="Gill Sans MT" pitchFamily="34" charset="0"/>
              </a:rPr>
              <a:t>Most exposure to academic support</a:t>
            </a:r>
          </a:p>
          <a:p>
            <a:pPr marL="457200" indent="-457200" eaLnBrk="1" hangingPunct="1">
              <a:buFont typeface="Wingdings" panose="05000000000000000000" pitchFamily="2" charset="2"/>
              <a:buChar char="q"/>
            </a:pPr>
            <a:r>
              <a:rPr lang="en-US" b="0" dirty="0" smtClean="0">
                <a:latin typeface="Gill Sans MT" pitchFamily="34" charset="0"/>
              </a:rPr>
              <a:t>Adherence &amp; Exposure: Differed most over time and across counties</a:t>
            </a:r>
          </a:p>
          <a:p>
            <a:pPr marL="457200" lvl="1" indent="-457200" eaLnBrk="1" hangingPunct="1">
              <a:buFont typeface="Wingdings" panose="05000000000000000000" pitchFamily="2" charset="2"/>
              <a:buChar char="q"/>
            </a:pPr>
            <a:r>
              <a:rPr lang="en-US" sz="3200" b="0" dirty="0">
                <a:latin typeface="Gill Sans MT" pitchFamily="34" charset="0"/>
              </a:rPr>
              <a:t>Quality &amp; Responsiveness: much less variation over time, across the state</a:t>
            </a:r>
          </a:p>
        </p:txBody>
      </p:sp>
      <p:grpSp>
        <p:nvGrpSpPr>
          <p:cNvPr id="3" name="Group 4"/>
          <p:cNvGrpSpPr/>
          <p:nvPr/>
        </p:nvGrpSpPr>
        <p:grpSpPr>
          <a:xfrm>
            <a:off x="92075" y="1609725"/>
            <a:ext cx="1736725" cy="2544763"/>
            <a:chOff x="92075" y="1609725"/>
            <a:chExt cx="1736725" cy="2544763"/>
          </a:xfrm>
        </p:grpSpPr>
        <p:grpSp>
          <p:nvGrpSpPr>
            <p:cNvPr id="5" name="Group 4"/>
            <p:cNvGrpSpPr>
              <a:grpSpLocks noChangeAspect="1"/>
            </p:cNvGrpSpPr>
            <p:nvPr/>
          </p:nvGrpSpPr>
          <p:grpSpPr bwMode="auto">
            <a:xfrm>
              <a:off x="92075" y="1609725"/>
              <a:ext cx="1736725" cy="1971675"/>
              <a:chOff x="58" y="1014"/>
              <a:chExt cx="1094" cy="1242"/>
            </a:xfrm>
          </p:grpSpPr>
          <p:sp>
            <p:nvSpPr>
              <p:cNvPr id="8" name="AutoShape 3"/>
              <p:cNvSpPr>
                <a:spLocks noChangeAspect="1" noChangeArrowheads="1" noTextEdit="1"/>
              </p:cNvSpPr>
              <p:nvPr/>
            </p:nvSpPr>
            <p:spPr bwMode="auto">
              <a:xfrm>
                <a:off x="58" y="1014"/>
                <a:ext cx="1094" cy="124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694" y="1828"/>
                <a:ext cx="402" cy="409"/>
              </a:xfrm>
              <a:custGeom>
                <a:avLst/>
                <a:gdLst>
                  <a:gd name="T0" fmla="*/ 278 w 805"/>
                  <a:gd name="T1" fmla="*/ 329 h 817"/>
                  <a:gd name="T2" fmla="*/ 368 w 805"/>
                  <a:gd name="T3" fmla="*/ 258 h 817"/>
                  <a:gd name="T4" fmla="*/ 484 w 805"/>
                  <a:gd name="T5" fmla="*/ 275 h 817"/>
                  <a:gd name="T6" fmla="*/ 553 w 805"/>
                  <a:gd name="T7" fmla="*/ 367 h 817"/>
                  <a:gd name="T8" fmla="*/ 537 w 805"/>
                  <a:gd name="T9" fmla="*/ 484 h 817"/>
                  <a:gd name="T10" fmla="*/ 448 w 805"/>
                  <a:gd name="T11" fmla="*/ 555 h 817"/>
                  <a:gd name="T12" fmla="*/ 365 w 805"/>
                  <a:gd name="T13" fmla="*/ 553 h 817"/>
                  <a:gd name="T14" fmla="*/ 307 w 805"/>
                  <a:gd name="T15" fmla="*/ 519 h 817"/>
                  <a:gd name="T16" fmla="*/ 269 w 805"/>
                  <a:gd name="T17" fmla="*/ 637 h 817"/>
                  <a:gd name="T18" fmla="*/ 269 w 805"/>
                  <a:gd name="T19" fmla="*/ 799 h 817"/>
                  <a:gd name="T20" fmla="*/ 303 w 805"/>
                  <a:gd name="T21" fmla="*/ 810 h 817"/>
                  <a:gd name="T22" fmla="*/ 338 w 805"/>
                  <a:gd name="T23" fmla="*/ 817 h 817"/>
                  <a:gd name="T24" fmla="*/ 405 w 805"/>
                  <a:gd name="T25" fmla="*/ 677 h 817"/>
                  <a:gd name="T26" fmla="*/ 423 w 805"/>
                  <a:gd name="T27" fmla="*/ 677 h 817"/>
                  <a:gd name="T28" fmla="*/ 496 w 805"/>
                  <a:gd name="T29" fmla="*/ 811 h 817"/>
                  <a:gd name="T30" fmla="*/ 531 w 805"/>
                  <a:gd name="T31" fmla="*/ 803 h 817"/>
                  <a:gd name="T32" fmla="*/ 535 w 805"/>
                  <a:gd name="T33" fmla="*/ 646 h 817"/>
                  <a:gd name="T34" fmla="*/ 661 w 805"/>
                  <a:gd name="T35" fmla="*/ 716 h 817"/>
                  <a:gd name="T36" fmla="*/ 640 w 805"/>
                  <a:gd name="T37" fmla="*/ 542 h 817"/>
                  <a:gd name="T38" fmla="*/ 792 w 805"/>
                  <a:gd name="T39" fmla="*/ 531 h 817"/>
                  <a:gd name="T40" fmla="*/ 675 w 805"/>
                  <a:gd name="T41" fmla="*/ 426 h 817"/>
                  <a:gd name="T42" fmla="*/ 676 w 805"/>
                  <a:gd name="T43" fmla="*/ 408 h 817"/>
                  <a:gd name="T44" fmla="*/ 675 w 805"/>
                  <a:gd name="T45" fmla="*/ 389 h 817"/>
                  <a:gd name="T46" fmla="*/ 792 w 805"/>
                  <a:gd name="T47" fmla="*/ 285 h 817"/>
                  <a:gd name="T48" fmla="*/ 640 w 805"/>
                  <a:gd name="T49" fmla="*/ 273 h 817"/>
                  <a:gd name="T50" fmla="*/ 713 w 805"/>
                  <a:gd name="T51" fmla="*/ 140 h 817"/>
                  <a:gd name="T52" fmla="*/ 689 w 805"/>
                  <a:gd name="T53" fmla="*/ 113 h 817"/>
                  <a:gd name="T54" fmla="*/ 558 w 805"/>
                  <a:gd name="T55" fmla="*/ 185 h 817"/>
                  <a:gd name="T56" fmla="*/ 526 w 805"/>
                  <a:gd name="T57" fmla="*/ 166 h 817"/>
                  <a:gd name="T58" fmla="*/ 524 w 805"/>
                  <a:gd name="T59" fmla="*/ 14 h 817"/>
                  <a:gd name="T60" fmla="*/ 488 w 805"/>
                  <a:gd name="T61" fmla="*/ 5 h 817"/>
                  <a:gd name="T62" fmla="*/ 419 w 805"/>
                  <a:gd name="T63" fmla="*/ 140 h 817"/>
                  <a:gd name="T64" fmla="*/ 400 w 805"/>
                  <a:gd name="T65" fmla="*/ 140 h 817"/>
                  <a:gd name="T66" fmla="*/ 329 w 805"/>
                  <a:gd name="T67" fmla="*/ 1 h 817"/>
                  <a:gd name="T68" fmla="*/ 294 w 805"/>
                  <a:gd name="T69" fmla="*/ 10 h 817"/>
                  <a:gd name="T70" fmla="*/ 293 w 805"/>
                  <a:gd name="T71" fmla="*/ 166 h 817"/>
                  <a:gd name="T72" fmla="*/ 261 w 805"/>
                  <a:gd name="T73" fmla="*/ 185 h 817"/>
                  <a:gd name="T74" fmla="*/ 123 w 805"/>
                  <a:gd name="T75" fmla="*/ 106 h 817"/>
                  <a:gd name="T76" fmla="*/ 99 w 805"/>
                  <a:gd name="T77" fmla="*/ 131 h 817"/>
                  <a:gd name="T78" fmla="*/ 179 w 805"/>
                  <a:gd name="T79" fmla="*/ 273 h 817"/>
                  <a:gd name="T80" fmla="*/ 13 w 805"/>
                  <a:gd name="T81" fmla="*/ 282 h 817"/>
                  <a:gd name="T82" fmla="*/ 144 w 805"/>
                  <a:gd name="T83" fmla="*/ 389 h 817"/>
                  <a:gd name="T84" fmla="*/ 143 w 805"/>
                  <a:gd name="T85" fmla="*/ 408 h 817"/>
                  <a:gd name="T86" fmla="*/ 144 w 805"/>
                  <a:gd name="T87" fmla="*/ 426 h 817"/>
                  <a:gd name="T88" fmla="*/ 13 w 805"/>
                  <a:gd name="T89" fmla="*/ 535 h 817"/>
                  <a:gd name="T90" fmla="*/ 179 w 805"/>
                  <a:gd name="T91" fmla="*/ 542 h 817"/>
                  <a:gd name="T92" fmla="*/ 99 w 805"/>
                  <a:gd name="T93" fmla="*/ 685 h 817"/>
                  <a:gd name="T94" fmla="*/ 123 w 805"/>
                  <a:gd name="T95" fmla="*/ 711 h 817"/>
                  <a:gd name="T96" fmla="*/ 241 w 805"/>
                  <a:gd name="T97" fmla="*/ 648 h 817"/>
                  <a:gd name="T98" fmla="*/ 260 w 805"/>
                  <a:gd name="T99" fmla="*/ 440 h 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05" h="817">
                    <a:moveTo>
                      <a:pt x="257" y="416"/>
                    </a:moveTo>
                    <a:lnTo>
                      <a:pt x="259" y="384"/>
                    </a:lnTo>
                    <a:lnTo>
                      <a:pt x="266" y="355"/>
                    </a:lnTo>
                    <a:lnTo>
                      <a:pt x="278" y="329"/>
                    </a:lnTo>
                    <a:lnTo>
                      <a:pt x="295" y="305"/>
                    </a:lnTo>
                    <a:lnTo>
                      <a:pt x="317" y="285"/>
                    </a:lnTo>
                    <a:lnTo>
                      <a:pt x="341" y="270"/>
                    </a:lnTo>
                    <a:lnTo>
                      <a:pt x="368" y="258"/>
                    </a:lnTo>
                    <a:lnTo>
                      <a:pt x="399" y="253"/>
                    </a:lnTo>
                    <a:lnTo>
                      <a:pt x="429" y="255"/>
                    </a:lnTo>
                    <a:lnTo>
                      <a:pt x="458" y="262"/>
                    </a:lnTo>
                    <a:lnTo>
                      <a:pt x="484" y="275"/>
                    </a:lnTo>
                    <a:lnTo>
                      <a:pt x="507" y="291"/>
                    </a:lnTo>
                    <a:lnTo>
                      <a:pt x="527" y="313"/>
                    </a:lnTo>
                    <a:lnTo>
                      <a:pt x="542" y="338"/>
                    </a:lnTo>
                    <a:lnTo>
                      <a:pt x="553" y="367"/>
                    </a:lnTo>
                    <a:lnTo>
                      <a:pt x="558" y="397"/>
                    </a:lnTo>
                    <a:lnTo>
                      <a:pt x="556" y="429"/>
                    </a:lnTo>
                    <a:lnTo>
                      <a:pt x="549" y="458"/>
                    </a:lnTo>
                    <a:lnTo>
                      <a:pt x="537" y="484"/>
                    </a:lnTo>
                    <a:lnTo>
                      <a:pt x="520" y="508"/>
                    </a:lnTo>
                    <a:lnTo>
                      <a:pt x="500" y="528"/>
                    </a:lnTo>
                    <a:lnTo>
                      <a:pt x="474" y="543"/>
                    </a:lnTo>
                    <a:lnTo>
                      <a:pt x="448" y="555"/>
                    </a:lnTo>
                    <a:lnTo>
                      <a:pt x="418" y="560"/>
                    </a:lnTo>
                    <a:lnTo>
                      <a:pt x="400" y="560"/>
                    </a:lnTo>
                    <a:lnTo>
                      <a:pt x="382" y="557"/>
                    </a:lnTo>
                    <a:lnTo>
                      <a:pt x="365" y="553"/>
                    </a:lnTo>
                    <a:lnTo>
                      <a:pt x="348" y="547"/>
                    </a:lnTo>
                    <a:lnTo>
                      <a:pt x="333" y="540"/>
                    </a:lnTo>
                    <a:lnTo>
                      <a:pt x="319" y="530"/>
                    </a:lnTo>
                    <a:lnTo>
                      <a:pt x="307" y="519"/>
                    </a:lnTo>
                    <a:lnTo>
                      <a:pt x="294" y="507"/>
                    </a:lnTo>
                    <a:lnTo>
                      <a:pt x="259" y="633"/>
                    </a:lnTo>
                    <a:lnTo>
                      <a:pt x="261" y="632"/>
                    </a:lnTo>
                    <a:lnTo>
                      <a:pt x="269" y="637"/>
                    </a:lnTo>
                    <a:lnTo>
                      <a:pt x="276" y="641"/>
                    </a:lnTo>
                    <a:lnTo>
                      <a:pt x="284" y="646"/>
                    </a:lnTo>
                    <a:lnTo>
                      <a:pt x="293" y="649"/>
                    </a:lnTo>
                    <a:lnTo>
                      <a:pt x="269" y="799"/>
                    </a:lnTo>
                    <a:lnTo>
                      <a:pt x="278" y="802"/>
                    </a:lnTo>
                    <a:lnTo>
                      <a:pt x="286" y="805"/>
                    </a:lnTo>
                    <a:lnTo>
                      <a:pt x="294" y="807"/>
                    </a:lnTo>
                    <a:lnTo>
                      <a:pt x="303" y="810"/>
                    </a:lnTo>
                    <a:lnTo>
                      <a:pt x="312" y="812"/>
                    </a:lnTo>
                    <a:lnTo>
                      <a:pt x="321" y="813"/>
                    </a:lnTo>
                    <a:lnTo>
                      <a:pt x="329" y="816"/>
                    </a:lnTo>
                    <a:lnTo>
                      <a:pt x="338" y="817"/>
                    </a:lnTo>
                    <a:lnTo>
                      <a:pt x="391" y="676"/>
                    </a:lnTo>
                    <a:lnTo>
                      <a:pt x="396" y="677"/>
                    </a:lnTo>
                    <a:lnTo>
                      <a:pt x="400" y="677"/>
                    </a:lnTo>
                    <a:lnTo>
                      <a:pt x="405" y="677"/>
                    </a:lnTo>
                    <a:lnTo>
                      <a:pt x="409" y="677"/>
                    </a:lnTo>
                    <a:lnTo>
                      <a:pt x="414" y="677"/>
                    </a:lnTo>
                    <a:lnTo>
                      <a:pt x="419" y="677"/>
                    </a:lnTo>
                    <a:lnTo>
                      <a:pt x="423" y="677"/>
                    </a:lnTo>
                    <a:lnTo>
                      <a:pt x="428" y="676"/>
                    </a:lnTo>
                    <a:lnTo>
                      <a:pt x="479" y="815"/>
                    </a:lnTo>
                    <a:lnTo>
                      <a:pt x="487" y="813"/>
                    </a:lnTo>
                    <a:lnTo>
                      <a:pt x="496" y="811"/>
                    </a:lnTo>
                    <a:lnTo>
                      <a:pt x="505" y="810"/>
                    </a:lnTo>
                    <a:lnTo>
                      <a:pt x="513" y="807"/>
                    </a:lnTo>
                    <a:lnTo>
                      <a:pt x="522" y="806"/>
                    </a:lnTo>
                    <a:lnTo>
                      <a:pt x="531" y="803"/>
                    </a:lnTo>
                    <a:lnTo>
                      <a:pt x="540" y="802"/>
                    </a:lnTo>
                    <a:lnTo>
                      <a:pt x="547" y="799"/>
                    </a:lnTo>
                    <a:lnTo>
                      <a:pt x="526" y="649"/>
                    </a:lnTo>
                    <a:lnTo>
                      <a:pt x="535" y="646"/>
                    </a:lnTo>
                    <a:lnTo>
                      <a:pt x="542" y="641"/>
                    </a:lnTo>
                    <a:lnTo>
                      <a:pt x="550" y="637"/>
                    </a:lnTo>
                    <a:lnTo>
                      <a:pt x="558" y="632"/>
                    </a:lnTo>
                    <a:lnTo>
                      <a:pt x="661" y="716"/>
                    </a:lnTo>
                    <a:lnTo>
                      <a:pt x="711" y="676"/>
                    </a:lnTo>
                    <a:lnTo>
                      <a:pt x="631" y="559"/>
                    </a:lnTo>
                    <a:lnTo>
                      <a:pt x="636" y="551"/>
                    </a:lnTo>
                    <a:lnTo>
                      <a:pt x="640" y="542"/>
                    </a:lnTo>
                    <a:lnTo>
                      <a:pt x="645" y="535"/>
                    </a:lnTo>
                    <a:lnTo>
                      <a:pt x="648" y="526"/>
                    </a:lnTo>
                    <a:lnTo>
                      <a:pt x="786" y="548"/>
                    </a:lnTo>
                    <a:lnTo>
                      <a:pt x="792" y="531"/>
                    </a:lnTo>
                    <a:lnTo>
                      <a:pt x="797" y="513"/>
                    </a:lnTo>
                    <a:lnTo>
                      <a:pt x="801" y="495"/>
                    </a:lnTo>
                    <a:lnTo>
                      <a:pt x="805" y="477"/>
                    </a:lnTo>
                    <a:lnTo>
                      <a:pt x="675" y="426"/>
                    </a:lnTo>
                    <a:lnTo>
                      <a:pt x="675" y="422"/>
                    </a:lnTo>
                    <a:lnTo>
                      <a:pt x="676" y="417"/>
                    </a:lnTo>
                    <a:lnTo>
                      <a:pt x="676" y="413"/>
                    </a:lnTo>
                    <a:lnTo>
                      <a:pt x="676" y="408"/>
                    </a:lnTo>
                    <a:lnTo>
                      <a:pt x="676" y="403"/>
                    </a:lnTo>
                    <a:lnTo>
                      <a:pt x="676" y="398"/>
                    </a:lnTo>
                    <a:lnTo>
                      <a:pt x="675" y="395"/>
                    </a:lnTo>
                    <a:lnTo>
                      <a:pt x="675" y="389"/>
                    </a:lnTo>
                    <a:lnTo>
                      <a:pt x="805" y="339"/>
                    </a:lnTo>
                    <a:lnTo>
                      <a:pt x="801" y="321"/>
                    </a:lnTo>
                    <a:lnTo>
                      <a:pt x="797" y="302"/>
                    </a:lnTo>
                    <a:lnTo>
                      <a:pt x="792" y="285"/>
                    </a:lnTo>
                    <a:lnTo>
                      <a:pt x="786" y="267"/>
                    </a:lnTo>
                    <a:lnTo>
                      <a:pt x="648" y="290"/>
                    </a:lnTo>
                    <a:lnTo>
                      <a:pt x="645" y="281"/>
                    </a:lnTo>
                    <a:lnTo>
                      <a:pt x="640" y="273"/>
                    </a:lnTo>
                    <a:lnTo>
                      <a:pt x="636" y="266"/>
                    </a:lnTo>
                    <a:lnTo>
                      <a:pt x="631" y="258"/>
                    </a:lnTo>
                    <a:lnTo>
                      <a:pt x="719" y="147"/>
                    </a:lnTo>
                    <a:lnTo>
                      <a:pt x="713" y="140"/>
                    </a:lnTo>
                    <a:lnTo>
                      <a:pt x="708" y="133"/>
                    </a:lnTo>
                    <a:lnTo>
                      <a:pt x="701" y="127"/>
                    </a:lnTo>
                    <a:lnTo>
                      <a:pt x="695" y="120"/>
                    </a:lnTo>
                    <a:lnTo>
                      <a:pt x="689" y="113"/>
                    </a:lnTo>
                    <a:lnTo>
                      <a:pt x="681" y="107"/>
                    </a:lnTo>
                    <a:lnTo>
                      <a:pt x="675" y="101"/>
                    </a:lnTo>
                    <a:lnTo>
                      <a:pt x="669" y="94"/>
                    </a:lnTo>
                    <a:lnTo>
                      <a:pt x="558" y="185"/>
                    </a:lnTo>
                    <a:lnTo>
                      <a:pt x="550" y="180"/>
                    </a:lnTo>
                    <a:lnTo>
                      <a:pt x="542" y="175"/>
                    </a:lnTo>
                    <a:lnTo>
                      <a:pt x="535" y="171"/>
                    </a:lnTo>
                    <a:lnTo>
                      <a:pt x="526" y="166"/>
                    </a:lnTo>
                    <a:lnTo>
                      <a:pt x="549" y="22"/>
                    </a:lnTo>
                    <a:lnTo>
                      <a:pt x="541" y="19"/>
                    </a:lnTo>
                    <a:lnTo>
                      <a:pt x="532" y="16"/>
                    </a:lnTo>
                    <a:lnTo>
                      <a:pt x="524" y="14"/>
                    </a:lnTo>
                    <a:lnTo>
                      <a:pt x="515" y="11"/>
                    </a:lnTo>
                    <a:lnTo>
                      <a:pt x="506" y="8"/>
                    </a:lnTo>
                    <a:lnTo>
                      <a:pt x="497" y="6"/>
                    </a:lnTo>
                    <a:lnTo>
                      <a:pt x="488" y="5"/>
                    </a:lnTo>
                    <a:lnTo>
                      <a:pt x="479" y="2"/>
                    </a:lnTo>
                    <a:lnTo>
                      <a:pt x="428" y="140"/>
                    </a:lnTo>
                    <a:lnTo>
                      <a:pt x="423" y="140"/>
                    </a:lnTo>
                    <a:lnTo>
                      <a:pt x="419" y="140"/>
                    </a:lnTo>
                    <a:lnTo>
                      <a:pt x="414" y="140"/>
                    </a:lnTo>
                    <a:lnTo>
                      <a:pt x="409" y="140"/>
                    </a:lnTo>
                    <a:lnTo>
                      <a:pt x="405" y="140"/>
                    </a:lnTo>
                    <a:lnTo>
                      <a:pt x="400" y="140"/>
                    </a:lnTo>
                    <a:lnTo>
                      <a:pt x="396" y="140"/>
                    </a:lnTo>
                    <a:lnTo>
                      <a:pt x="391" y="140"/>
                    </a:lnTo>
                    <a:lnTo>
                      <a:pt x="338" y="0"/>
                    </a:lnTo>
                    <a:lnTo>
                      <a:pt x="329" y="1"/>
                    </a:lnTo>
                    <a:lnTo>
                      <a:pt x="321" y="3"/>
                    </a:lnTo>
                    <a:lnTo>
                      <a:pt x="312" y="5"/>
                    </a:lnTo>
                    <a:lnTo>
                      <a:pt x="303" y="7"/>
                    </a:lnTo>
                    <a:lnTo>
                      <a:pt x="294" y="10"/>
                    </a:lnTo>
                    <a:lnTo>
                      <a:pt x="286" y="12"/>
                    </a:lnTo>
                    <a:lnTo>
                      <a:pt x="278" y="15"/>
                    </a:lnTo>
                    <a:lnTo>
                      <a:pt x="269" y="17"/>
                    </a:lnTo>
                    <a:lnTo>
                      <a:pt x="293" y="166"/>
                    </a:lnTo>
                    <a:lnTo>
                      <a:pt x="284" y="171"/>
                    </a:lnTo>
                    <a:lnTo>
                      <a:pt x="276" y="175"/>
                    </a:lnTo>
                    <a:lnTo>
                      <a:pt x="269" y="180"/>
                    </a:lnTo>
                    <a:lnTo>
                      <a:pt x="261" y="185"/>
                    </a:lnTo>
                    <a:lnTo>
                      <a:pt x="143" y="88"/>
                    </a:lnTo>
                    <a:lnTo>
                      <a:pt x="135" y="94"/>
                    </a:lnTo>
                    <a:lnTo>
                      <a:pt x="129" y="99"/>
                    </a:lnTo>
                    <a:lnTo>
                      <a:pt x="123" y="106"/>
                    </a:lnTo>
                    <a:lnTo>
                      <a:pt x="116" y="112"/>
                    </a:lnTo>
                    <a:lnTo>
                      <a:pt x="110" y="118"/>
                    </a:lnTo>
                    <a:lnTo>
                      <a:pt x="105" y="125"/>
                    </a:lnTo>
                    <a:lnTo>
                      <a:pt x="99" y="131"/>
                    </a:lnTo>
                    <a:lnTo>
                      <a:pt x="94" y="138"/>
                    </a:lnTo>
                    <a:lnTo>
                      <a:pt x="188" y="258"/>
                    </a:lnTo>
                    <a:lnTo>
                      <a:pt x="183" y="266"/>
                    </a:lnTo>
                    <a:lnTo>
                      <a:pt x="179" y="273"/>
                    </a:lnTo>
                    <a:lnTo>
                      <a:pt x="174" y="281"/>
                    </a:lnTo>
                    <a:lnTo>
                      <a:pt x="170" y="290"/>
                    </a:lnTo>
                    <a:lnTo>
                      <a:pt x="19" y="265"/>
                    </a:lnTo>
                    <a:lnTo>
                      <a:pt x="13" y="282"/>
                    </a:lnTo>
                    <a:lnTo>
                      <a:pt x="8" y="299"/>
                    </a:lnTo>
                    <a:lnTo>
                      <a:pt x="4" y="316"/>
                    </a:lnTo>
                    <a:lnTo>
                      <a:pt x="0" y="334"/>
                    </a:lnTo>
                    <a:lnTo>
                      <a:pt x="144" y="389"/>
                    </a:lnTo>
                    <a:lnTo>
                      <a:pt x="144" y="395"/>
                    </a:lnTo>
                    <a:lnTo>
                      <a:pt x="144" y="398"/>
                    </a:lnTo>
                    <a:lnTo>
                      <a:pt x="143" y="403"/>
                    </a:lnTo>
                    <a:lnTo>
                      <a:pt x="143" y="408"/>
                    </a:lnTo>
                    <a:lnTo>
                      <a:pt x="143" y="413"/>
                    </a:lnTo>
                    <a:lnTo>
                      <a:pt x="144" y="417"/>
                    </a:lnTo>
                    <a:lnTo>
                      <a:pt x="144" y="422"/>
                    </a:lnTo>
                    <a:lnTo>
                      <a:pt x="144" y="426"/>
                    </a:lnTo>
                    <a:lnTo>
                      <a:pt x="0" y="483"/>
                    </a:lnTo>
                    <a:lnTo>
                      <a:pt x="4" y="501"/>
                    </a:lnTo>
                    <a:lnTo>
                      <a:pt x="8" y="517"/>
                    </a:lnTo>
                    <a:lnTo>
                      <a:pt x="13" y="535"/>
                    </a:lnTo>
                    <a:lnTo>
                      <a:pt x="19" y="551"/>
                    </a:lnTo>
                    <a:lnTo>
                      <a:pt x="170" y="526"/>
                    </a:lnTo>
                    <a:lnTo>
                      <a:pt x="174" y="535"/>
                    </a:lnTo>
                    <a:lnTo>
                      <a:pt x="179" y="542"/>
                    </a:lnTo>
                    <a:lnTo>
                      <a:pt x="183" y="551"/>
                    </a:lnTo>
                    <a:lnTo>
                      <a:pt x="188" y="559"/>
                    </a:lnTo>
                    <a:lnTo>
                      <a:pt x="94" y="678"/>
                    </a:lnTo>
                    <a:lnTo>
                      <a:pt x="99" y="685"/>
                    </a:lnTo>
                    <a:lnTo>
                      <a:pt x="105" y="691"/>
                    </a:lnTo>
                    <a:lnTo>
                      <a:pt x="110" y="699"/>
                    </a:lnTo>
                    <a:lnTo>
                      <a:pt x="116" y="705"/>
                    </a:lnTo>
                    <a:lnTo>
                      <a:pt x="123" y="711"/>
                    </a:lnTo>
                    <a:lnTo>
                      <a:pt x="129" y="717"/>
                    </a:lnTo>
                    <a:lnTo>
                      <a:pt x="135" y="723"/>
                    </a:lnTo>
                    <a:lnTo>
                      <a:pt x="143" y="729"/>
                    </a:lnTo>
                    <a:lnTo>
                      <a:pt x="241" y="648"/>
                    </a:lnTo>
                    <a:lnTo>
                      <a:pt x="289" y="502"/>
                    </a:lnTo>
                    <a:lnTo>
                      <a:pt x="276" y="483"/>
                    </a:lnTo>
                    <a:lnTo>
                      <a:pt x="268" y="463"/>
                    </a:lnTo>
                    <a:lnTo>
                      <a:pt x="260" y="440"/>
                    </a:lnTo>
                    <a:lnTo>
                      <a:pt x="257" y="416"/>
                    </a:lnTo>
                    <a:close/>
                  </a:path>
                </a:pathLst>
              </a:custGeom>
              <a:solidFill>
                <a:schemeClr val="tx1">
                  <a:lumMod val="75000"/>
                  <a:lumOff val="2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6"/>
              <p:cNvSpPr>
                <a:spLocks/>
              </p:cNvSpPr>
              <p:nvPr/>
            </p:nvSpPr>
            <p:spPr bwMode="auto">
              <a:xfrm>
                <a:off x="814" y="2079"/>
                <a:ext cx="27" cy="74"/>
              </a:xfrm>
              <a:custGeom>
                <a:avLst/>
                <a:gdLst>
                  <a:gd name="T0" fmla="*/ 53 w 53"/>
                  <a:gd name="T1" fmla="*/ 5 h 146"/>
                  <a:gd name="T2" fmla="*/ 52 w 53"/>
                  <a:gd name="T3" fmla="*/ 4 h 146"/>
                  <a:gd name="T4" fmla="*/ 50 w 53"/>
                  <a:gd name="T5" fmla="*/ 2 h 146"/>
                  <a:gd name="T6" fmla="*/ 49 w 53"/>
                  <a:gd name="T7" fmla="*/ 1 h 146"/>
                  <a:gd name="T8" fmla="*/ 48 w 53"/>
                  <a:gd name="T9" fmla="*/ 0 h 146"/>
                  <a:gd name="T10" fmla="*/ 0 w 53"/>
                  <a:gd name="T11" fmla="*/ 146 h 146"/>
                  <a:gd name="T12" fmla="*/ 18 w 53"/>
                  <a:gd name="T13" fmla="*/ 131 h 146"/>
                  <a:gd name="T14" fmla="*/ 53 w 53"/>
                  <a:gd name="T15" fmla="*/ 5 h 1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 h="146">
                    <a:moveTo>
                      <a:pt x="53" y="5"/>
                    </a:moveTo>
                    <a:lnTo>
                      <a:pt x="52" y="4"/>
                    </a:lnTo>
                    <a:lnTo>
                      <a:pt x="50" y="2"/>
                    </a:lnTo>
                    <a:lnTo>
                      <a:pt x="49" y="1"/>
                    </a:lnTo>
                    <a:lnTo>
                      <a:pt x="48" y="0"/>
                    </a:lnTo>
                    <a:lnTo>
                      <a:pt x="0" y="146"/>
                    </a:lnTo>
                    <a:lnTo>
                      <a:pt x="18" y="131"/>
                    </a:lnTo>
                    <a:lnTo>
                      <a:pt x="53" y="5"/>
                    </a:lnTo>
                    <a:close/>
                  </a:path>
                </a:pathLst>
              </a:custGeom>
              <a:solidFill>
                <a:srgbClr val="84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7"/>
              <p:cNvSpPr>
                <a:spLocks/>
              </p:cNvSpPr>
              <p:nvPr/>
            </p:nvSpPr>
            <p:spPr bwMode="auto">
              <a:xfrm>
                <a:off x="58" y="1664"/>
                <a:ext cx="572" cy="592"/>
              </a:xfrm>
              <a:custGeom>
                <a:avLst/>
                <a:gdLst>
                  <a:gd name="T0" fmla="*/ 661 w 1144"/>
                  <a:gd name="T1" fmla="*/ 362 h 1183"/>
                  <a:gd name="T2" fmla="*/ 750 w 1144"/>
                  <a:gd name="T3" fmla="*/ 436 h 1183"/>
                  <a:gd name="T4" fmla="*/ 797 w 1144"/>
                  <a:gd name="T5" fmla="*/ 545 h 1183"/>
                  <a:gd name="T6" fmla="*/ 786 w 1144"/>
                  <a:gd name="T7" fmla="*/ 666 h 1183"/>
                  <a:gd name="T8" fmla="*/ 721 w 1144"/>
                  <a:gd name="T9" fmla="*/ 764 h 1183"/>
                  <a:gd name="T10" fmla="*/ 619 w 1144"/>
                  <a:gd name="T11" fmla="*/ 820 h 1183"/>
                  <a:gd name="T12" fmla="*/ 499 w 1144"/>
                  <a:gd name="T13" fmla="*/ 821 h 1183"/>
                  <a:gd name="T14" fmla="*/ 397 w 1144"/>
                  <a:gd name="T15" fmla="*/ 765 h 1183"/>
                  <a:gd name="T16" fmla="*/ 332 w 1144"/>
                  <a:gd name="T17" fmla="*/ 670 h 1183"/>
                  <a:gd name="T18" fmla="*/ 319 w 1144"/>
                  <a:gd name="T19" fmla="*/ 547 h 1183"/>
                  <a:gd name="T20" fmla="*/ 368 w 1144"/>
                  <a:gd name="T21" fmla="*/ 432 h 1183"/>
                  <a:gd name="T22" fmla="*/ 62 w 1144"/>
                  <a:gd name="T23" fmla="*/ 281 h 1183"/>
                  <a:gd name="T24" fmla="*/ 32 w 1144"/>
                  <a:gd name="T25" fmla="*/ 335 h 1183"/>
                  <a:gd name="T26" fmla="*/ 174 w 1144"/>
                  <a:gd name="T27" fmla="*/ 500 h 1183"/>
                  <a:gd name="T28" fmla="*/ 174 w 1144"/>
                  <a:gd name="T29" fmla="*/ 681 h 1183"/>
                  <a:gd name="T30" fmla="*/ 33 w 1144"/>
                  <a:gd name="T31" fmla="*/ 850 h 1183"/>
                  <a:gd name="T32" fmla="*/ 67 w 1144"/>
                  <a:gd name="T33" fmla="*/ 912 h 1183"/>
                  <a:gd name="T34" fmla="*/ 271 w 1144"/>
                  <a:gd name="T35" fmla="*/ 864 h 1183"/>
                  <a:gd name="T36" fmla="*/ 295 w 1144"/>
                  <a:gd name="T37" fmla="*/ 888 h 1183"/>
                  <a:gd name="T38" fmla="*/ 255 w 1144"/>
                  <a:gd name="T39" fmla="*/ 1096 h 1183"/>
                  <a:gd name="T40" fmla="*/ 317 w 1144"/>
                  <a:gd name="T41" fmla="*/ 1129 h 1183"/>
                  <a:gd name="T42" fmla="*/ 457 w 1144"/>
                  <a:gd name="T43" fmla="*/ 977 h 1183"/>
                  <a:gd name="T44" fmla="*/ 503 w 1144"/>
                  <a:gd name="T45" fmla="*/ 1180 h 1183"/>
                  <a:gd name="T46" fmla="*/ 537 w 1144"/>
                  <a:gd name="T47" fmla="*/ 1183 h 1183"/>
                  <a:gd name="T48" fmla="*/ 573 w 1144"/>
                  <a:gd name="T49" fmla="*/ 1183 h 1183"/>
                  <a:gd name="T50" fmla="*/ 608 w 1144"/>
                  <a:gd name="T51" fmla="*/ 1180 h 1183"/>
                  <a:gd name="T52" fmla="*/ 655 w 1144"/>
                  <a:gd name="T53" fmla="*/ 979 h 1183"/>
                  <a:gd name="T54" fmla="*/ 687 w 1144"/>
                  <a:gd name="T55" fmla="*/ 969 h 1183"/>
                  <a:gd name="T56" fmla="*/ 853 w 1144"/>
                  <a:gd name="T57" fmla="*/ 1104 h 1183"/>
                  <a:gd name="T58" fmla="*/ 818 w 1144"/>
                  <a:gd name="T59" fmla="*/ 892 h 1183"/>
                  <a:gd name="T60" fmla="*/ 842 w 1144"/>
                  <a:gd name="T61" fmla="*/ 869 h 1183"/>
                  <a:gd name="T62" fmla="*/ 1043 w 1144"/>
                  <a:gd name="T63" fmla="*/ 923 h 1183"/>
                  <a:gd name="T64" fmla="*/ 1079 w 1144"/>
                  <a:gd name="T65" fmla="*/ 863 h 1183"/>
                  <a:gd name="T66" fmla="*/ 941 w 1144"/>
                  <a:gd name="T67" fmla="*/ 695 h 1183"/>
                  <a:gd name="T68" fmla="*/ 1144 w 1144"/>
                  <a:gd name="T69" fmla="*/ 619 h 1183"/>
                  <a:gd name="T70" fmla="*/ 1143 w 1144"/>
                  <a:gd name="T71" fmla="*/ 548 h 1183"/>
                  <a:gd name="T72" fmla="*/ 937 w 1144"/>
                  <a:gd name="T73" fmla="*/ 474 h 1183"/>
                  <a:gd name="T74" fmla="*/ 1073 w 1144"/>
                  <a:gd name="T75" fmla="*/ 307 h 1183"/>
                  <a:gd name="T76" fmla="*/ 1035 w 1144"/>
                  <a:gd name="T77" fmla="*/ 248 h 1183"/>
                  <a:gd name="T78" fmla="*/ 839 w 1144"/>
                  <a:gd name="T79" fmla="*/ 309 h 1183"/>
                  <a:gd name="T80" fmla="*/ 899 w 1144"/>
                  <a:gd name="T81" fmla="*/ 109 h 1183"/>
                  <a:gd name="T82" fmla="*/ 840 w 1144"/>
                  <a:gd name="T83" fmla="*/ 73 h 1183"/>
                  <a:gd name="T84" fmla="*/ 681 w 1144"/>
                  <a:gd name="T85" fmla="*/ 212 h 1183"/>
                  <a:gd name="T86" fmla="*/ 648 w 1144"/>
                  <a:gd name="T87" fmla="*/ 203 h 1183"/>
                  <a:gd name="T88" fmla="*/ 602 w 1144"/>
                  <a:gd name="T89" fmla="*/ 1 h 1183"/>
                  <a:gd name="T90" fmla="*/ 566 w 1144"/>
                  <a:gd name="T91" fmla="*/ 0 h 1183"/>
                  <a:gd name="T92" fmla="*/ 531 w 1144"/>
                  <a:gd name="T93" fmla="*/ 1 h 1183"/>
                  <a:gd name="T94" fmla="*/ 483 w 1144"/>
                  <a:gd name="T95" fmla="*/ 200 h 1183"/>
                  <a:gd name="T96" fmla="*/ 450 w 1144"/>
                  <a:gd name="T97" fmla="*/ 208 h 1183"/>
                  <a:gd name="T98" fmla="*/ 304 w 1144"/>
                  <a:gd name="T99" fmla="*/ 60 h 1183"/>
                  <a:gd name="T100" fmla="*/ 242 w 1144"/>
                  <a:gd name="T101" fmla="*/ 94 h 1183"/>
                  <a:gd name="T102" fmla="*/ 288 w 1144"/>
                  <a:gd name="T103" fmla="*/ 304 h 1183"/>
                  <a:gd name="T104" fmla="*/ 445 w 1144"/>
                  <a:gd name="T105" fmla="*/ 367 h 1183"/>
                  <a:gd name="T106" fmla="*/ 546 w 1144"/>
                  <a:gd name="T107" fmla="*/ 339 h 1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4" h="1183">
                    <a:moveTo>
                      <a:pt x="567" y="339"/>
                    </a:moveTo>
                    <a:lnTo>
                      <a:pt x="593" y="342"/>
                    </a:lnTo>
                    <a:lnTo>
                      <a:pt x="617" y="345"/>
                    </a:lnTo>
                    <a:lnTo>
                      <a:pt x="639" y="353"/>
                    </a:lnTo>
                    <a:lnTo>
                      <a:pt x="661" y="362"/>
                    </a:lnTo>
                    <a:lnTo>
                      <a:pt x="681" y="373"/>
                    </a:lnTo>
                    <a:lnTo>
                      <a:pt x="701" y="386"/>
                    </a:lnTo>
                    <a:lnTo>
                      <a:pt x="719" y="401"/>
                    </a:lnTo>
                    <a:lnTo>
                      <a:pt x="735" y="417"/>
                    </a:lnTo>
                    <a:lnTo>
                      <a:pt x="750" y="436"/>
                    </a:lnTo>
                    <a:lnTo>
                      <a:pt x="763" y="455"/>
                    </a:lnTo>
                    <a:lnTo>
                      <a:pt x="774" y="477"/>
                    </a:lnTo>
                    <a:lnTo>
                      <a:pt x="784" y="498"/>
                    </a:lnTo>
                    <a:lnTo>
                      <a:pt x="792" y="521"/>
                    </a:lnTo>
                    <a:lnTo>
                      <a:pt x="797" y="545"/>
                    </a:lnTo>
                    <a:lnTo>
                      <a:pt x="800" y="569"/>
                    </a:lnTo>
                    <a:lnTo>
                      <a:pt x="800" y="594"/>
                    </a:lnTo>
                    <a:lnTo>
                      <a:pt x="797" y="619"/>
                    </a:lnTo>
                    <a:lnTo>
                      <a:pt x="792" y="643"/>
                    </a:lnTo>
                    <a:lnTo>
                      <a:pt x="786" y="666"/>
                    </a:lnTo>
                    <a:lnTo>
                      <a:pt x="777" y="688"/>
                    </a:lnTo>
                    <a:lnTo>
                      <a:pt x="765" y="709"/>
                    </a:lnTo>
                    <a:lnTo>
                      <a:pt x="752" y="729"/>
                    </a:lnTo>
                    <a:lnTo>
                      <a:pt x="738" y="747"/>
                    </a:lnTo>
                    <a:lnTo>
                      <a:pt x="721" y="764"/>
                    </a:lnTo>
                    <a:lnTo>
                      <a:pt x="704" y="779"/>
                    </a:lnTo>
                    <a:lnTo>
                      <a:pt x="685" y="792"/>
                    </a:lnTo>
                    <a:lnTo>
                      <a:pt x="663" y="803"/>
                    </a:lnTo>
                    <a:lnTo>
                      <a:pt x="642" y="813"/>
                    </a:lnTo>
                    <a:lnTo>
                      <a:pt x="619" y="820"/>
                    </a:lnTo>
                    <a:lnTo>
                      <a:pt x="596" y="826"/>
                    </a:lnTo>
                    <a:lnTo>
                      <a:pt x="573" y="829"/>
                    </a:lnTo>
                    <a:lnTo>
                      <a:pt x="547" y="829"/>
                    </a:lnTo>
                    <a:lnTo>
                      <a:pt x="523" y="826"/>
                    </a:lnTo>
                    <a:lnTo>
                      <a:pt x="499" y="821"/>
                    </a:lnTo>
                    <a:lnTo>
                      <a:pt x="477" y="815"/>
                    </a:lnTo>
                    <a:lnTo>
                      <a:pt x="455" y="805"/>
                    </a:lnTo>
                    <a:lnTo>
                      <a:pt x="434" y="793"/>
                    </a:lnTo>
                    <a:lnTo>
                      <a:pt x="415" y="781"/>
                    </a:lnTo>
                    <a:lnTo>
                      <a:pt x="397" y="765"/>
                    </a:lnTo>
                    <a:lnTo>
                      <a:pt x="381" y="749"/>
                    </a:lnTo>
                    <a:lnTo>
                      <a:pt x="366" y="731"/>
                    </a:lnTo>
                    <a:lnTo>
                      <a:pt x="352" y="712"/>
                    </a:lnTo>
                    <a:lnTo>
                      <a:pt x="342" y="691"/>
                    </a:lnTo>
                    <a:lnTo>
                      <a:pt x="332" y="670"/>
                    </a:lnTo>
                    <a:lnTo>
                      <a:pt x="324" y="647"/>
                    </a:lnTo>
                    <a:lnTo>
                      <a:pt x="319" y="623"/>
                    </a:lnTo>
                    <a:lnTo>
                      <a:pt x="317" y="599"/>
                    </a:lnTo>
                    <a:lnTo>
                      <a:pt x="317" y="574"/>
                    </a:lnTo>
                    <a:lnTo>
                      <a:pt x="319" y="547"/>
                    </a:lnTo>
                    <a:lnTo>
                      <a:pt x="324" y="522"/>
                    </a:lnTo>
                    <a:lnTo>
                      <a:pt x="332" y="498"/>
                    </a:lnTo>
                    <a:lnTo>
                      <a:pt x="342" y="475"/>
                    </a:lnTo>
                    <a:lnTo>
                      <a:pt x="353" y="453"/>
                    </a:lnTo>
                    <a:lnTo>
                      <a:pt x="368" y="432"/>
                    </a:lnTo>
                    <a:lnTo>
                      <a:pt x="383" y="413"/>
                    </a:lnTo>
                    <a:lnTo>
                      <a:pt x="401" y="397"/>
                    </a:lnTo>
                    <a:lnTo>
                      <a:pt x="76" y="260"/>
                    </a:lnTo>
                    <a:lnTo>
                      <a:pt x="68" y="270"/>
                    </a:lnTo>
                    <a:lnTo>
                      <a:pt x="62" y="281"/>
                    </a:lnTo>
                    <a:lnTo>
                      <a:pt x="55" y="291"/>
                    </a:lnTo>
                    <a:lnTo>
                      <a:pt x="49" y="301"/>
                    </a:lnTo>
                    <a:lnTo>
                      <a:pt x="43" y="313"/>
                    </a:lnTo>
                    <a:lnTo>
                      <a:pt x="38" y="324"/>
                    </a:lnTo>
                    <a:lnTo>
                      <a:pt x="32" y="335"/>
                    </a:lnTo>
                    <a:lnTo>
                      <a:pt x="26" y="347"/>
                    </a:lnTo>
                    <a:lnTo>
                      <a:pt x="185" y="461"/>
                    </a:lnTo>
                    <a:lnTo>
                      <a:pt x="182" y="474"/>
                    </a:lnTo>
                    <a:lnTo>
                      <a:pt x="178" y="488"/>
                    </a:lnTo>
                    <a:lnTo>
                      <a:pt x="174" y="500"/>
                    </a:lnTo>
                    <a:lnTo>
                      <a:pt x="172" y="514"/>
                    </a:lnTo>
                    <a:lnTo>
                      <a:pt x="0" y="532"/>
                    </a:lnTo>
                    <a:lnTo>
                      <a:pt x="3" y="651"/>
                    </a:lnTo>
                    <a:lnTo>
                      <a:pt x="172" y="668"/>
                    </a:lnTo>
                    <a:lnTo>
                      <a:pt x="174" y="681"/>
                    </a:lnTo>
                    <a:lnTo>
                      <a:pt x="178" y="695"/>
                    </a:lnTo>
                    <a:lnTo>
                      <a:pt x="182" y="707"/>
                    </a:lnTo>
                    <a:lnTo>
                      <a:pt x="185" y="721"/>
                    </a:lnTo>
                    <a:lnTo>
                      <a:pt x="26" y="837"/>
                    </a:lnTo>
                    <a:lnTo>
                      <a:pt x="33" y="850"/>
                    </a:lnTo>
                    <a:lnTo>
                      <a:pt x="39" y="863"/>
                    </a:lnTo>
                    <a:lnTo>
                      <a:pt x="45" y="875"/>
                    </a:lnTo>
                    <a:lnTo>
                      <a:pt x="53" y="888"/>
                    </a:lnTo>
                    <a:lnTo>
                      <a:pt x="59" y="899"/>
                    </a:lnTo>
                    <a:lnTo>
                      <a:pt x="67" y="912"/>
                    </a:lnTo>
                    <a:lnTo>
                      <a:pt x="74" y="923"/>
                    </a:lnTo>
                    <a:lnTo>
                      <a:pt x="83" y="934"/>
                    </a:lnTo>
                    <a:lnTo>
                      <a:pt x="261" y="854"/>
                    </a:lnTo>
                    <a:lnTo>
                      <a:pt x="266" y="859"/>
                    </a:lnTo>
                    <a:lnTo>
                      <a:pt x="271" y="864"/>
                    </a:lnTo>
                    <a:lnTo>
                      <a:pt x="275" y="869"/>
                    </a:lnTo>
                    <a:lnTo>
                      <a:pt x="280" y="874"/>
                    </a:lnTo>
                    <a:lnTo>
                      <a:pt x="285" y="878"/>
                    </a:lnTo>
                    <a:lnTo>
                      <a:pt x="290" y="883"/>
                    </a:lnTo>
                    <a:lnTo>
                      <a:pt x="295" y="888"/>
                    </a:lnTo>
                    <a:lnTo>
                      <a:pt x="300" y="892"/>
                    </a:lnTo>
                    <a:lnTo>
                      <a:pt x="219" y="1073"/>
                    </a:lnTo>
                    <a:lnTo>
                      <a:pt x="231" y="1081"/>
                    </a:lnTo>
                    <a:lnTo>
                      <a:pt x="242" y="1088"/>
                    </a:lnTo>
                    <a:lnTo>
                      <a:pt x="255" y="1096"/>
                    </a:lnTo>
                    <a:lnTo>
                      <a:pt x="266" y="1104"/>
                    </a:lnTo>
                    <a:lnTo>
                      <a:pt x="279" y="1110"/>
                    </a:lnTo>
                    <a:lnTo>
                      <a:pt x="291" y="1116"/>
                    </a:lnTo>
                    <a:lnTo>
                      <a:pt x="304" y="1122"/>
                    </a:lnTo>
                    <a:lnTo>
                      <a:pt x="317" y="1129"/>
                    </a:lnTo>
                    <a:lnTo>
                      <a:pt x="431" y="969"/>
                    </a:lnTo>
                    <a:lnTo>
                      <a:pt x="438" y="971"/>
                    </a:lnTo>
                    <a:lnTo>
                      <a:pt x="444" y="974"/>
                    </a:lnTo>
                    <a:lnTo>
                      <a:pt x="450" y="975"/>
                    </a:lnTo>
                    <a:lnTo>
                      <a:pt x="457" y="977"/>
                    </a:lnTo>
                    <a:lnTo>
                      <a:pt x="463" y="979"/>
                    </a:lnTo>
                    <a:lnTo>
                      <a:pt x="470" y="980"/>
                    </a:lnTo>
                    <a:lnTo>
                      <a:pt x="477" y="981"/>
                    </a:lnTo>
                    <a:lnTo>
                      <a:pt x="483" y="982"/>
                    </a:lnTo>
                    <a:lnTo>
                      <a:pt x="503" y="1180"/>
                    </a:lnTo>
                    <a:lnTo>
                      <a:pt x="511" y="1180"/>
                    </a:lnTo>
                    <a:lnTo>
                      <a:pt x="517" y="1182"/>
                    </a:lnTo>
                    <a:lnTo>
                      <a:pt x="525" y="1182"/>
                    </a:lnTo>
                    <a:lnTo>
                      <a:pt x="531" y="1182"/>
                    </a:lnTo>
                    <a:lnTo>
                      <a:pt x="537" y="1183"/>
                    </a:lnTo>
                    <a:lnTo>
                      <a:pt x="545" y="1183"/>
                    </a:lnTo>
                    <a:lnTo>
                      <a:pt x="551" y="1183"/>
                    </a:lnTo>
                    <a:lnTo>
                      <a:pt x="559" y="1183"/>
                    </a:lnTo>
                    <a:lnTo>
                      <a:pt x="566" y="1183"/>
                    </a:lnTo>
                    <a:lnTo>
                      <a:pt x="573" y="1183"/>
                    </a:lnTo>
                    <a:lnTo>
                      <a:pt x="580" y="1183"/>
                    </a:lnTo>
                    <a:lnTo>
                      <a:pt x="588" y="1182"/>
                    </a:lnTo>
                    <a:lnTo>
                      <a:pt x="594" y="1182"/>
                    </a:lnTo>
                    <a:lnTo>
                      <a:pt x="602" y="1182"/>
                    </a:lnTo>
                    <a:lnTo>
                      <a:pt x="608" y="1180"/>
                    </a:lnTo>
                    <a:lnTo>
                      <a:pt x="615" y="1180"/>
                    </a:lnTo>
                    <a:lnTo>
                      <a:pt x="634" y="982"/>
                    </a:lnTo>
                    <a:lnTo>
                      <a:pt x="642" y="981"/>
                    </a:lnTo>
                    <a:lnTo>
                      <a:pt x="648" y="980"/>
                    </a:lnTo>
                    <a:lnTo>
                      <a:pt x="655" y="979"/>
                    </a:lnTo>
                    <a:lnTo>
                      <a:pt x="661" y="977"/>
                    </a:lnTo>
                    <a:lnTo>
                      <a:pt x="668" y="975"/>
                    </a:lnTo>
                    <a:lnTo>
                      <a:pt x="675" y="974"/>
                    </a:lnTo>
                    <a:lnTo>
                      <a:pt x="681" y="971"/>
                    </a:lnTo>
                    <a:lnTo>
                      <a:pt x="687" y="969"/>
                    </a:lnTo>
                    <a:lnTo>
                      <a:pt x="802" y="1129"/>
                    </a:lnTo>
                    <a:lnTo>
                      <a:pt x="815" y="1122"/>
                    </a:lnTo>
                    <a:lnTo>
                      <a:pt x="827" y="1116"/>
                    </a:lnTo>
                    <a:lnTo>
                      <a:pt x="840" y="1110"/>
                    </a:lnTo>
                    <a:lnTo>
                      <a:pt x="853" y="1104"/>
                    </a:lnTo>
                    <a:lnTo>
                      <a:pt x="864" y="1096"/>
                    </a:lnTo>
                    <a:lnTo>
                      <a:pt x="876" y="1088"/>
                    </a:lnTo>
                    <a:lnTo>
                      <a:pt x="888" y="1081"/>
                    </a:lnTo>
                    <a:lnTo>
                      <a:pt x="899" y="1073"/>
                    </a:lnTo>
                    <a:lnTo>
                      <a:pt x="818" y="892"/>
                    </a:lnTo>
                    <a:lnTo>
                      <a:pt x="823" y="888"/>
                    </a:lnTo>
                    <a:lnTo>
                      <a:pt x="829" y="883"/>
                    </a:lnTo>
                    <a:lnTo>
                      <a:pt x="834" y="878"/>
                    </a:lnTo>
                    <a:lnTo>
                      <a:pt x="839" y="874"/>
                    </a:lnTo>
                    <a:lnTo>
                      <a:pt x="842" y="869"/>
                    </a:lnTo>
                    <a:lnTo>
                      <a:pt x="847" y="864"/>
                    </a:lnTo>
                    <a:lnTo>
                      <a:pt x="853" y="859"/>
                    </a:lnTo>
                    <a:lnTo>
                      <a:pt x="856" y="854"/>
                    </a:lnTo>
                    <a:lnTo>
                      <a:pt x="1035" y="934"/>
                    </a:lnTo>
                    <a:lnTo>
                      <a:pt x="1043" y="923"/>
                    </a:lnTo>
                    <a:lnTo>
                      <a:pt x="1050" y="912"/>
                    </a:lnTo>
                    <a:lnTo>
                      <a:pt x="1058" y="899"/>
                    </a:lnTo>
                    <a:lnTo>
                      <a:pt x="1066" y="888"/>
                    </a:lnTo>
                    <a:lnTo>
                      <a:pt x="1073" y="875"/>
                    </a:lnTo>
                    <a:lnTo>
                      <a:pt x="1079" y="863"/>
                    </a:lnTo>
                    <a:lnTo>
                      <a:pt x="1086" y="850"/>
                    </a:lnTo>
                    <a:lnTo>
                      <a:pt x="1092" y="837"/>
                    </a:lnTo>
                    <a:lnTo>
                      <a:pt x="932" y="721"/>
                    </a:lnTo>
                    <a:lnTo>
                      <a:pt x="937" y="707"/>
                    </a:lnTo>
                    <a:lnTo>
                      <a:pt x="941" y="695"/>
                    </a:lnTo>
                    <a:lnTo>
                      <a:pt x="945" y="681"/>
                    </a:lnTo>
                    <a:lnTo>
                      <a:pt x="947" y="668"/>
                    </a:lnTo>
                    <a:lnTo>
                      <a:pt x="1141" y="648"/>
                    </a:lnTo>
                    <a:lnTo>
                      <a:pt x="1143" y="634"/>
                    </a:lnTo>
                    <a:lnTo>
                      <a:pt x="1144" y="619"/>
                    </a:lnTo>
                    <a:lnTo>
                      <a:pt x="1144" y="605"/>
                    </a:lnTo>
                    <a:lnTo>
                      <a:pt x="1144" y="591"/>
                    </a:lnTo>
                    <a:lnTo>
                      <a:pt x="1144" y="577"/>
                    </a:lnTo>
                    <a:lnTo>
                      <a:pt x="1144" y="562"/>
                    </a:lnTo>
                    <a:lnTo>
                      <a:pt x="1143" y="548"/>
                    </a:lnTo>
                    <a:lnTo>
                      <a:pt x="1141" y="535"/>
                    </a:lnTo>
                    <a:lnTo>
                      <a:pt x="947" y="514"/>
                    </a:lnTo>
                    <a:lnTo>
                      <a:pt x="945" y="500"/>
                    </a:lnTo>
                    <a:lnTo>
                      <a:pt x="941" y="488"/>
                    </a:lnTo>
                    <a:lnTo>
                      <a:pt x="937" y="474"/>
                    </a:lnTo>
                    <a:lnTo>
                      <a:pt x="932" y="461"/>
                    </a:lnTo>
                    <a:lnTo>
                      <a:pt x="1092" y="345"/>
                    </a:lnTo>
                    <a:lnTo>
                      <a:pt x="1086" y="333"/>
                    </a:lnTo>
                    <a:lnTo>
                      <a:pt x="1079" y="320"/>
                    </a:lnTo>
                    <a:lnTo>
                      <a:pt x="1073" y="307"/>
                    </a:lnTo>
                    <a:lnTo>
                      <a:pt x="1066" y="295"/>
                    </a:lnTo>
                    <a:lnTo>
                      <a:pt x="1058" y="284"/>
                    </a:lnTo>
                    <a:lnTo>
                      <a:pt x="1050" y="271"/>
                    </a:lnTo>
                    <a:lnTo>
                      <a:pt x="1043" y="260"/>
                    </a:lnTo>
                    <a:lnTo>
                      <a:pt x="1035" y="248"/>
                    </a:lnTo>
                    <a:lnTo>
                      <a:pt x="856" y="329"/>
                    </a:lnTo>
                    <a:lnTo>
                      <a:pt x="853" y="324"/>
                    </a:lnTo>
                    <a:lnTo>
                      <a:pt x="847" y="319"/>
                    </a:lnTo>
                    <a:lnTo>
                      <a:pt x="842" y="314"/>
                    </a:lnTo>
                    <a:lnTo>
                      <a:pt x="839" y="309"/>
                    </a:lnTo>
                    <a:lnTo>
                      <a:pt x="834" y="305"/>
                    </a:lnTo>
                    <a:lnTo>
                      <a:pt x="829" y="300"/>
                    </a:lnTo>
                    <a:lnTo>
                      <a:pt x="823" y="295"/>
                    </a:lnTo>
                    <a:lnTo>
                      <a:pt x="818" y="291"/>
                    </a:lnTo>
                    <a:lnTo>
                      <a:pt x="899" y="109"/>
                    </a:lnTo>
                    <a:lnTo>
                      <a:pt x="888" y="102"/>
                    </a:lnTo>
                    <a:lnTo>
                      <a:pt x="876" y="94"/>
                    </a:lnTo>
                    <a:lnTo>
                      <a:pt x="864" y="87"/>
                    </a:lnTo>
                    <a:lnTo>
                      <a:pt x="853" y="79"/>
                    </a:lnTo>
                    <a:lnTo>
                      <a:pt x="840" y="73"/>
                    </a:lnTo>
                    <a:lnTo>
                      <a:pt x="827" y="67"/>
                    </a:lnTo>
                    <a:lnTo>
                      <a:pt x="815" y="60"/>
                    </a:lnTo>
                    <a:lnTo>
                      <a:pt x="802" y="54"/>
                    </a:lnTo>
                    <a:lnTo>
                      <a:pt x="687" y="214"/>
                    </a:lnTo>
                    <a:lnTo>
                      <a:pt x="681" y="212"/>
                    </a:lnTo>
                    <a:lnTo>
                      <a:pt x="675" y="209"/>
                    </a:lnTo>
                    <a:lnTo>
                      <a:pt x="668" y="208"/>
                    </a:lnTo>
                    <a:lnTo>
                      <a:pt x="661" y="205"/>
                    </a:lnTo>
                    <a:lnTo>
                      <a:pt x="655" y="204"/>
                    </a:lnTo>
                    <a:lnTo>
                      <a:pt x="648" y="203"/>
                    </a:lnTo>
                    <a:lnTo>
                      <a:pt x="642" y="202"/>
                    </a:lnTo>
                    <a:lnTo>
                      <a:pt x="634" y="200"/>
                    </a:lnTo>
                    <a:lnTo>
                      <a:pt x="615" y="2"/>
                    </a:lnTo>
                    <a:lnTo>
                      <a:pt x="608" y="2"/>
                    </a:lnTo>
                    <a:lnTo>
                      <a:pt x="602" y="1"/>
                    </a:lnTo>
                    <a:lnTo>
                      <a:pt x="594" y="1"/>
                    </a:lnTo>
                    <a:lnTo>
                      <a:pt x="588" y="1"/>
                    </a:lnTo>
                    <a:lnTo>
                      <a:pt x="580" y="0"/>
                    </a:lnTo>
                    <a:lnTo>
                      <a:pt x="573" y="0"/>
                    </a:lnTo>
                    <a:lnTo>
                      <a:pt x="566" y="0"/>
                    </a:lnTo>
                    <a:lnTo>
                      <a:pt x="559" y="0"/>
                    </a:lnTo>
                    <a:lnTo>
                      <a:pt x="551" y="0"/>
                    </a:lnTo>
                    <a:lnTo>
                      <a:pt x="545" y="0"/>
                    </a:lnTo>
                    <a:lnTo>
                      <a:pt x="537" y="0"/>
                    </a:lnTo>
                    <a:lnTo>
                      <a:pt x="531" y="1"/>
                    </a:lnTo>
                    <a:lnTo>
                      <a:pt x="525" y="1"/>
                    </a:lnTo>
                    <a:lnTo>
                      <a:pt x="517" y="1"/>
                    </a:lnTo>
                    <a:lnTo>
                      <a:pt x="511" y="2"/>
                    </a:lnTo>
                    <a:lnTo>
                      <a:pt x="503" y="2"/>
                    </a:lnTo>
                    <a:lnTo>
                      <a:pt x="483" y="200"/>
                    </a:lnTo>
                    <a:lnTo>
                      <a:pt x="477" y="202"/>
                    </a:lnTo>
                    <a:lnTo>
                      <a:pt x="470" y="203"/>
                    </a:lnTo>
                    <a:lnTo>
                      <a:pt x="463" y="204"/>
                    </a:lnTo>
                    <a:lnTo>
                      <a:pt x="457" y="205"/>
                    </a:lnTo>
                    <a:lnTo>
                      <a:pt x="450" y="208"/>
                    </a:lnTo>
                    <a:lnTo>
                      <a:pt x="444" y="209"/>
                    </a:lnTo>
                    <a:lnTo>
                      <a:pt x="438" y="212"/>
                    </a:lnTo>
                    <a:lnTo>
                      <a:pt x="431" y="214"/>
                    </a:lnTo>
                    <a:lnTo>
                      <a:pt x="317" y="54"/>
                    </a:lnTo>
                    <a:lnTo>
                      <a:pt x="304" y="60"/>
                    </a:lnTo>
                    <a:lnTo>
                      <a:pt x="291" y="67"/>
                    </a:lnTo>
                    <a:lnTo>
                      <a:pt x="279" y="73"/>
                    </a:lnTo>
                    <a:lnTo>
                      <a:pt x="266" y="79"/>
                    </a:lnTo>
                    <a:lnTo>
                      <a:pt x="255" y="87"/>
                    </a:lnTo>
                    <a:lnTo>
                      <a:pt x="242" y="94"/>
                    </a:lnTo>
                    <a:lnTo>
                      <a:pt x="231" y="102"/>
                    </a:lnTo>
                    <a:lnTo>
                      <a:pt x="219" y="109"/>
                    </a:lnTo>
                    <a:lnTo>
                      <a:pt x="300" y="291"/>
                    </a:lnTo>
                    <a:lnTo>
                      <a:pt x="294" y="297"/>
                    </a:lnTo>
                    <a:lnTo>
                      <a:pt x="288" y="304"/>
                    </a:lnTo>
                    <a:lnTo>
                      <a:pt x="280" y="310"/>
                    </a:lnTo>
                    <a:lnTo>
                      <a:pt x="274" y="316"/>
                    </a:lnTo>
                    <a:lnTo>
                      <a:pt x="411" y="389"/>
                    </a:lnTo>
                    <a:lnTo>
                      <a:pt x="428" y="377"/>
                    </a:lnTo>
                    <a:lnTo>
                      <a:pt x="445" y="367"/>
                    </a:lnTo>
                    <a:lnTo>
                      <a:pt x="464" y="358"/>
                    </a:lnTo>
                    <a:lnTo>
                      <a:pt x="484" y="350"/>
                    </a:lnTo>
                    <a:lnTo>
                      <a:pt x="504" y="345"/>
                    </a:lnTo>
                    <a:lnTo>
                      <a:pt x="525" y="342"/>
                    </a:lnTo>
                    <a:lnTo>
                      <a:pt x="546" y="339"/>
                    </a:lnTo>
                    <a:lnTo>
                      <a:pt x="567" y="339"/>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8"/>
              <p:cNvSpPr>
                <a:spLocks/>
              </p:cNvSpPr>
              <p:nvPr/>
            </p:nvSpPr>
            <p:spPr bwMode="auto">
              <a:xfrm>
                <a:off x="96" y="1789"/>
                <a:ext cx="168" cy="74"/>
              </a:xfrm>
              <a:custGeom>
                <a:avLst/>
                <a:gdLst>
                  <a:gd name="T0" fmla="*/ 6 w 335"/>
                  <a:gd name="T1" fmla="*/ 0 h 149"/>
                  <a:gd name="T2" fmla="*/ 5 w 335"/>
                  <a:gd name="T3" fmla="*/ 3 h 149"/>
                  <a:gd name="T4" fmla="*/ 3 w 335"/>
                  <a:gd name="T5" fmla="*/ 5 h 149"/>
                  <a:gd name="T6" fmla="*/ 1 w 335"/>
                  <a:gd name="T7" fmla="*/ 9 h 149"/>
                  <a:gd name="T8" fmla="*/ 0 w 335"/>
                  <a:gd name="T9" fmla="*/ 12 h 149"/>
                  <a:gd name="T10" fmla="*/ 325 w 335"/>
                  <a:gd name="T11" fmla="*/ 149 h 149"/>
                  <a:gd name="T12" fmla="*/ 328 w 335"/>
                  <a:gd name="T13" fmla="*/ 147 h 149"/>
                  <a:gd name="T14" fmla="*/ 330 w 335"/>
                  <a:gd name="T15" fmla="*/ 145 h 149"/>
                  <a:gd name="T16" fmla="*/ 333 w 335"/>
                  <a:gd name="T17" fmla="*/ 143 h 149"/>
                  <a:gd name="T18" fmla="*/ 335 w 335"/>
                  <a:gd name="T19" fmla="*/ 141 h 149"/>
                  <a:gd name="T20" fmla="*/ 198 w 335"/>
                  <a:gd name="T21" fmla="*/ 68 h 149"/>
                  <a:gd name="T22" fmla="*/ 195 w 335"/>
                  <a:gd name="T23" fmla="*/ 71 h 149"/>
                  <a:gd name="T24" fmla="*/ 191 w 335"/>
                  <a:gd name="T25" fmla="*/ 75 h 149"/>
                  <a:gd name="T26" fmla="*/ 189 w 335"/>
                  <a:gd name="T27" fmla="*/ 78 h 149"/>
                  <a:gd name="T28" fmla="*/ 185 w 335"/>
                  <a:gd name="T29" fmla="*/ 81 h 149"/>
                  <a:gd name="T30" fmla="*/ 6 w 335"/>
                  <a:gd name="T31"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35" h="149">
                    <a:moveTo>
                      <a:pt x="6" y="0"/>
                    </a:moveTo>
                    <a:lnTo>
                      <a:pt x="5" y="3"/>
                    </a:lnTo>
                    <a:lnTo>
                      <a:pt x="3" y="5"/>
                    </a:lnTo>
                    <a:lnTo>
                      <a:pt x="1" y="9"/>
                    </a:lnTo>
                    <a:lnTo>
                      <a:pt x="0" y="12"/>
                    </a:lnTo>
                    <a:lnTo>
                      <a:pt x="325" y="149"/>
                    </a:lnTo>
                    <a:lnTo>
                      <a:pt x="328" y="147"/>
                    </a:lnTo>
                    <a:lnTo>
                      <a:pt x="330" y="145"/>
                    </a:lnTo>
                    <a:lnTo>
                      <a:pt x="333" y="143"/>
                    </a:lnTo>
                    <a:lnTo>
                      <a:pt x="335" y="141"/>
                    </a:lnTo>
                    <a:lnTo>
                      <a:pt x="198" y="68"/>
                    </a:lnTo>
                    <a:lnTo>
                      <a:pt x="195" y="71"/>
                    </a:lnTo>
                    <a:lnTo>
                      <a:pt x="191" y="75"/>
                    </a:lnTo>
                    <a:lnTo>
                      <a:pt x="189" y="78"/>
                    </a:lnTo>
                    <a:lnTo>
                      <a:pt x="185" y="81"/>
                    </a:lnTo>
                    <a:lnTo>
                      <a:pt x="6" y="0"/>
                    </a:lnTo>
                    <a:close/>
                  </a:path>
                </a:pathLst>
              </a:custGeom>
              <a:solidFill>
                <a:srgbClr val="D3CE8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9"/>
              <p:cNvSpPr>
                <a:spLocks/>
              </p:cNvSpPr>
              <p:nvPr/>
            </p:nvSpPr>
            <p:spPr bwMode="auto">
              <a:xfrm>
                <a:off x="422" y="1353"/>
                <a:ext cx="180" cy="24"/>
              </a:xfrm>
              <a:custGeom>
                <a:avLst/>
                <a:gdLst>
                  <a:gd name="T0" fmla="*/ 359 w 359"/>
                  <a:gd name="T1" fmla="*/ 29 h 50"/>
                  <a:gd name="T2" fmla="*/ 157 w 359"/>
                  <a:gd name="T3" fmla="*/ 0 h 50"/>
                  <a:gd name="T4" fmla="*/ 156 w 359"/>
                  <a:gd name="T5" fmla="*/ 4 h 50"/>
                  <a:gd name="T6" fmla="*/ 156 w 359"/>
                  <a:gd name="T7" fmla="*/ 8 h 50"/>
                  <a:gd name="T8" fmla="*/ 155 w 359"/>
                  <a:gd name="T9" fmla="*/ 12 h 50"/>
                  <a:gd name="T10" fmla="*/ 154 w 359"/>
                  <a:gd name="T11" fmla="*/ 14 h 50"/>
                  <a:gd name="T12" fmla="*/ 0 w 359"/>
                  <a:gd name="T13" fmla="*/ 31 h 50"/>
                  <a:gd name="T14" fmla="*/ 355 w 359"/>
                  <a:gd name="T15" fmla="*/ 50 h 50"/>
                  <a:gd name="T16" fmla="*/ 357 w 359"/>
                  <a:gd name="T17" fmla="*/ 45 h 50"/>
                  <a:gd name="T18" fmla="*/ 358 w 359"/>
                  <a:gd name="T19" fmla="*/ 40 h 50"/>
                  <a:gd name="T20" fmla="*/ 358 w 359"/>
                  <a:gd name="T21" fmla="*/ 35 h 50"/>
                  <a:gd name="T22" fmla="*/ 359 w 359"/>
                  <a:gd name="T23" fmla="*/ 29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9" h="50">
                    <a:moveTo>
                      <a:pt x="359" y="29"/>
                    </a:moveTo>
                    <a:lnTo>
                      <a:pt x="157" y="0"/>
                    </a:lnTo>
                    <a:lnTo>
                      <a:pt x="156" y="4"/>
                    </a:lnTo>
                    <a:lnTo>
                      <a:pt x="156" y="8"/>
                    </a:lnTo>
                    <a:lnTo>
                      <a:pt x="155" y="12"/>
                    </a:lnTo>
                    <a:lnTo>
                      <a:pt x="154" y="14"/>
                    </a:lnTo>
                    <a:lnTo>
                      <a:pt x="0" y="31"/>
                    </a:lnTo>
                    <a:lnTo>
                      <a:pt x="355" y="50"/>
                    </a:lnTo>
                    <a:lnTo>
                      <a:pt x="357" y="45"/>
                    </a:lnTo>
                    <a:lnTo>
                      <a:pt x="358" y="40"/>
                    </a:lnTo>
                    <a:lnTo>
                      <a:pt x="358" y="35"/>
                    </a:lnTo>
                    <a:lnTo>
                      <a:pt x="359" y="29"/>
                    </a:lnTo>
                    <a:close/>
                  </a:path>
                </a:pathLst>
              </a:custGeom>
              <a:solidFill>
                <a:srgbClr val="84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0"/>
              <p:cNvSpPr>
                <a:spLocks/>
              </p:cNvSpPr>
              <p:nvPr/>
            </p:nvSpPr>
            <p:spPr bwMode="auto">
              <a:xfrm>
                <a:off x="383" y="1014"/>
                <a:ext cx="769" cy="794"/>
              </a:xfrm>
              <a:custGeom>
                <a:avLst/>
                <a:gdLst>
                  <a:gd name="T0" fmla="*/ 1537 w 1537"/>
                  <a:gd name="T1" fmla="*/ 795 h 1588"/>
                  <a:gd name="T2" fmla="*/ 1271 w 1537"/>
                  <a:gd name="T3" fmla="*/ 691 h 1588"/>
                  <a:gd name="T4" fmla="*/ 1465 w 1537"/>
                  <a:gd name="T5" fmla="*/ 464 h 1588"/>
                  <a:gd name="T6" fmla="*/ 1422 w 1537"/>
                  <a:gd name="T7" fmla="*/ 381 h 1588"/>
                  <a:gd name="T8" fmla="*/ 1144 w 1537"/>
                  <a:gd name="T9" fmla="*/ 435 h 1588"/>
                  <a:gd name="T10" fmla="*/ 1112 w 1537"/>
                  <a:gd name="T11" fmla="*/ 402 h 1588"/>
                  <a:gd name="T12" fmla="*/ 1175 w 1537"/>
                  <a:gd name="T13" fmla="*/ 126 h 1588"/>
                  <a:gd name="T14" fmla="*/ 1093 w 1537"/>
                  <a:gd name="T15" fmla="*/ 81 h 1588"/>
                  <a:gd name="T16" fmla="*/ 896 w 1537"/>
                  <a:gd name="T17" fmla="*/ 279 h 1588"/>
                  <a:gd name="T18" fmla="*/ 852 w 1537"/>
                  <a:gd name="T19" fmla="*/ 269 h 1588"/>
                  <a:gd name="T20" fmla="*/ 788 w 1537"/>
                  <a:gd name="T21" fmla="*/ 1 h 1588"/>
                  <a:gd name="T22" fmla="*/ 741 w 1537"/>
                  <a:gd name="T23" fmla="*/ 0 h 1588"/>
                  <a:gd name="T24" fmla="*/ 695 w 1537"/>
                  <a:gd name="T25" fmla="*/ 3 h 1588"/>
                  <a:gd name="T26" fmla="*/ 632 w 1537"/>
                  <a:gd name="T27" fmla="*/ 272 h 1588"/>
                  <a:gd name="T28" fmla="*/ 589 w 1537"/>
                  <a:gd name="T29" fmla="*/ 285 h 1588"/>
                  <a:gd name="T30" fmla="*/ 374 w 1537"/>
                  <a:gd name="T31" fmla="*/ 97 h 1588"/>
                  <a:gd name="T32" fmla="*/ 295 w 1537"/>
                  <a:gd name="T33" fmla="*/ 148 h 1588"/>
                  <a:gd name="T34" fmla="*/ 377 w 1537"/>
                  <a:gd name="T35" fmla="*/ 415 h 1588"/>
                  <a:gd name="T36" fmla="*/ 111 w 1537"/>
                  <a:gd name="T37" fmla="*/ 333 h 1588"/>
                  <a:gd name="T38" fmla="*/ 62 w 1537"/>
                  <a:gd name="T39" fmla="*/ 414 h 1588"/>
                  <a:gd name="T40" fmla="*/ 244 w 1537"/>
                  <a:gd name="T41" fmla="*/ 635 h 1588"/>
                  <a:gd name="T42" fmla="*/ 444 w 1537"/>
                  <a:gd name="T43" fmla="*/ 679 h 1588"/>
                  <a:gd name="T44" fmla="*/ 513 w 1537"/>
                  <a:gd name="T45" fmla="*/ 559 h 1588"/>
                  <a:gd name="T46" fmla="*/ 621 w 1537"/>
                  <a:gd name="T47" fmla="*/ 477 h 1588"/>
                  <a:gd name="T48" fmla="*/ 759 w 1537"/>
                  <a:gd name="T49" fmla="*/ 447 h 1588"/>
                  <a:gd name="T50" fmla="*/ 918 w 1537"/>
                  <a:gd name="T51" fmla="*/ 488 h 1588"/>
                  <a:gd name="T52" fmla="*/ 1035 w 1537"/>
                  <a:gd name="T53" fmla="*/ 597 h 1588"/>
                  <a:gd name="T54" fmla="*/ 1091 w 1537"/>
                  <a:gd name="T55" fmla="*/ 752 h 1588"/>
                  <a:gd name="T56" fmla="*/ 1065 w 1537"/>
                  <a:gd name="T57" fmla="*/ 917 h 1588"/>
                  <a:gd name="T58" fmla="*/ 971 w 1537"/>
                  <a:gd name="T59" fmla="*/ 1047 h 1588"/>
                  <a:gd name="T60" fmla="*/ 826 w 1537"/>
                  <a:gd name="T61" fmla="*/ 1118 h 1588"/>
                  <a:gd name="T62" fmla="*/ 661 w 1537"/>
                  <a:gd name="T63" fmla="*/ 1109 h 1588"/>
                  <a:gd name="T64" fmla="*/ 524 w 1537"/>
                  <a:gd name="T65" fmla="*/ 1024 h 1588"/>
                  <a:gd name="T66" fmla="*/ 441 w 1537"/>
                  <a:gd name="T67" fmla="*/ 887 h 1588"/>
                  <a:gd name="T68" fmla="*/ 427 w 1537"/>
                  <a:gd name="T69" fmla="*/ 756 h 1588"/>
                  <a:gd name="T70" fmla="*/ 5 w 1537"/>
                  <a:gd name="T71" fmla="*/ 874 h 1588"/>
                  <a:gd name="T72" fmla="*/ 249 w 1537"/>
                  <a:gd name="T73" fmla="*/ 969 h 1588"/>
                  <a:gd name="T74" fmla="*/ 70 w 1537"/>
                  <a:gd name="T75" fmla="*/ 1192 h 1588"/>
                  <a:gd name="T76" fmla="*/ 352 w 1537"/>
                  <a:gd name="T77" fmla="*/ 1147 h 1588"/>
                  <a:gd name="T78" fmla="*/ 383 w 1537"/>
                  <a:gd name="T79" fmla="*/ 1180 h 1588"/>
                  <a:gd name="T80" fmla="*/ 310 w 1537"/>
                  <a:gd name="T81" fmla="*/ 1451 h 1588"/>
                  <a:gd name="T82" fmla="*/ 391 w 1537"/>
                  <a:gd name="T83" fmla="*/ 1500 h 1588"/>
                  <a:gd name="T84" fmla="*/ 597 w 1537"/>
                  <a:gd name="T85" fmla="*/ 1306 h 1588"/>
                  <a:gd name="T86" fmla="*/ 640 w 1537"/>
                  <a:gd name="T87" fmla="*/ 1317 h 1588"/>
                  <a:gd name="T88" fmla="*/ 703 w 1537"/>
                  <a:gd name="T89" fmla="*/ 1587 h 1588"/>
                  <a:gd name="T90" fmla="*/ 750 w 1537"/>
                  <a:gd name="T91" fmla="*/ 1588 h 1588"/>
                  <a:gd name="T92" fmla="*/ 798 w 1537"/>
                  <a:gd name="T93" fmla="*/ 1587 h 1588"/>
                  <a:gd name="T94" fmla="*/ 861 w 1537"/>
                  <a:gd name="T95" fmla="*/ 1317 h 1588"/>
                  <a:gd name="T96" fmla="*/ 905 w 1537"/>
                  <a:gd name="T97" fmla="*/ 1306 h 1588"/>
                  <a:gd name="T98" fmla="*/ 1111 w 1537"/>
                  <a:gd name="T99" fmla="*/ 1500 h 1588"/>
                  <a:gd name="T100" fmla="*/ 1191 w 1537"/>
                  <a:gd name="T101" fmla="*/ 1451 h 1588"/>
                  <a:gd name="T102" fmla="*/ 1118 w 1537"/>
                  <a:gd name="T103" fmla="*/ 1180 h 1588"/>
                  <a:gd name="T104" fmla="*/ 1150 w 1537"/>
                  <a:gd name="T105" fmla="*/ 1147 h 1588"/>
                  <a:gd name="T106" fmla="*/ 1431 w 1537"/>
                  <a:gd name="T107" fmla="*/ 1192 h 1588"/>
                  <a:gd name="T108" fmla="*/ 1252 w 1537"/>
                  <a:gd name="T109" fmla="*/ 969 h 1588"/>
                  <a:gd name="T110" fmla="*/ 1533 w 1537"/>
                  <a:gd name="T111" fmla="*/ 870 h 1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37" h="1588">
                    <a:moveTo>
                      <a:pt x="1533" y="870"/>
                    </a:moveTo>
                    <a:lnTo>
                      <a:pt x="1534" y="852"/>
                    </a:lnTo>
                    <a:lnTo>
                      <a:pt x="1536" y="833"/>
                    </a:lnTo>
                    <a:lnTo>
                      <a:pt x="1537" y="814"/>
                    </a:lnTo>
                    <a:lnTo>
                      <a:pt x="1537" y="795"/>
                    </a:lnTo>
                    <a:lnTo>
                      <a:pt x="1537" y="776"/>
                    </a:lnTo>
                    <a:lnTo>
                      <a:pt x="1536" y="757"/>
                    </a:lnTo>
                    <a:lnTo>
                      <a:pt x="1534" y="738"/>
                    </a:lnTo>
                    <a:lnTo>
                      <a:pt x="1533" y="719"/>
                    </a:lnTo>
                    <a:lnTo>
                      <a:pt x="1271" y="691"/>
                    </a:lnTo>
                    <a:lnTo>
                      <a:pt x="1267" y="674"/>
                    </a:lnTo>
                    <a:lnTo>
                      <a:pt x="1262" y="656"/>
                    </a:lnTo>
                    <a:lnTo>
                      <a:pt x="1257" y="638"/>
                    </a:lnTo>
                    <a:lnTo>
                      <a:pt x="1252" y="621"/>
                    </a:lnTo>
                    <a:lnTo>
                      <a:pt x="1465" y="464"/>
                    </a:lnTo>
                    <a:lnTo>
                      <a:pt x="1458" y="448"/>
                    </a:lnTo>
                    <a:lnTo>
                      <a:pt x="1449" y="430"/>
                    </a:lnTo>
                    <a:lnTo>
                      <a:pt x="1440" y="414"/>
                    </a:lnTo>
                    <a:lnTo>
                      <a:pt x="1431" y="397"/>
                    </a:lnTo>
                    <a:lnTo>
                      <a:pt x="1422" y="381"/>
                    </a:lnTo>
                    <a:lnTo>
                      <a:pt x="1412" y="365"/>
                    </a:lnTo>
                    <a:lnTo>
                      <a:pt x="1401" y="348"/>
                    </a:lnTo>
                    <a:lnTo>
                      <a:pt x="1391" y="333"/>
                    </a:lnTo>
                    <a:lnTo>
                      <a:pt x="1150" y="443"/>
                    </a:lnTo>
                    <a:lnTo>
                      <a:pt x="1144" y="435"/>
                    </a:lnTo>
                    <a:lnTo>
                      <a:pt x="1138" y="429"/>
                    </a:lnTo>
                    <a:lnTo>
                      <a:pt x="1132" y="423"/>
                    </a:lnTo>
                    <a:lnTo>
                      <a:pt x="1126" y="415"/>
                    </a:lnTo>
                    <a:lnTo>
                      <a:pt x="1118" y="409"/>
                    </a:lnTo>
                    <a:lnTo>
                      <a:pt x="1112" y="402"/>
                    </a:lnTo>
                    <a:lnTo>
                      <a:pt x="1106" y="397"/>
                    </a:lnTo>
                    <a:lnTo>
                      <a:pt x="1098" y="391"/>
                    </a:lnTo>
                    <a:lnTo>
                      <a:pt x="1207" y="148"/>
                    </a:lnTo>
                    <a:lnTo>
                      <a:pt x="1191" y="138"/>
                    </a:lnTo>
                    <a:lnTo>
                      <a:pt x="1175" y="126"/>
                    </a:lnTo>
                    <a:lnTo>
                      <a:pt x="1160" y="116"/>
                    </a:lnTo>
                    <a:lnTo>
                      <a:pt x="1144" y="107"/>
                    </a:lnTo>
                    <a:lnTo>
                      <a:pt x="1127" y="97"/>
                    </a:lnTo>
                    <a:lnTo>
                      <a:pt x="1111" y="88"/>
                    </a:lnTo>
                    <a:lnTo>
                      <a:pt x="1093" y="81"/>
                    </a:lnTo>
                    <a:lnTo>
                      <a:pt x="1077" y="72"/>
                    </a:lnTo>
                    <a:lnTo>
                      <a:pt x="923" y="288"/>
                    </a:lnTo>
                    <a:lnTo>
                      <a:pt x="914" y="285"/>
                    </a:lnTo>
                    <a:lnTo>
                      <a:pt x="905" y="283"/>
                    </a:lnTo>
                    <a:lnTo>
                      <a:pt x="896" y="279"/>
                    </a:lnTo>
                    <a:lnTo>
                      <a:pt x="888" y="276"/>
                    </a:lnTo>
                    <a:lnTo>
                      <a:pt x="879" y="274"/>
                    </a:lnTo>
                    <a:lnTo>
                      <a:pt x="870" y="272"/>
                    </a:lnTo>
                    <a:lnTo>
                      <a:pt x="861" y="270"/>
                    </a:lnTo>
                    <a:lnTo>
                      <a:pt x="852" y="269"/>
                    </a:lnTo>
                    <a:lnTo>
                      <a:pt x="826" y="4"/>
                    </a:lnTo>
                    <a:lnTo>
                      <a:pt x="817" y="3"/>
                    </a:lnTo>
                    <a:lnTo>
                      <a:pt x="807" y="3"/>
                    </a:lnTo>
                    <a:lnTo>
                      <a:pt x="798" y="1"/>
                    </a:lnTo>
                    <a:lnTo>
                      <a:pt x="788" y="1"/>
                    </a:lnTo>
                    <a:lnTo>
                      <a:pt x="779" y="0"/>
                    </a:lnTo>
                    <a:lnTo>
                      <a:pt x="769" y="0"/>
                    </a:lnTo>
                    <a:lnTo>
                      <a:pt x="760" y="0"/>
                    </a:lnTo>
                    <a:lnTo>
                      <a:pt x="750" y="0"/>
                    </a:lnTo>
                    <a:lnTo>
                      <a:pt x="741" y="0"/>
                    </a:lnTo>
                    <a:lnTo>
                      <a:pt x="731" y="0"/>
                    </a:lnTo>
                    <a:lnTo>
                      <a:pt x="722" y="0"/>
                    </a:lnTo>
                    <a:lnTo>
                      <a:pt x="714" y="1"/>
                    </a:lnTo>
                    <a:lnTo>
                      <a:pt x="703" y="1"/>
                    </a:lnTo>
                    <a:lnTo>
                      <a:pt x="695" y="3"/>
                    </a:lnTo>
                    <a:lnTo>
                      <a:pt x="686" y="3"/>
                    </a:lnTo>
                    <a:lnTo>
                      <a:pt x="677" y="4"/>
                    </a:lnTo>
                    <a:lnTo>
                      <a:pt x="649" y="269"/>
                    </a:lnTo>
                    <a:lnTo>
                      <a:pt x="640" y="270"/>
                    </a:lnTo>
                    <a:lnTo>
                      <a:pt x="632" y="272"/>
                    </a:lnTo>
                    <a:lnTo>
                      <a:pt x="623" y="274"/>
                    </a:lnTo>
                    <a:lnTo>
                      <a:pt x="614" y="276"/>
                    </a:lnTo>
                    <a:lnTo>
                      <a:pt x="605" y="279"/>
                    </a:lnTo>
                    <a:lnTo>
                      <a:pt x="597" y="283"/>
                    </a:lnTo>
                    <a:lnTo>
                      <a:pt x="589" y="285"/>
                    </a:lnTo>
                    <a:lnTo>
                      <a:pt x="580" y="288"/>
                    </a:lnTo>
                    <a:lnTo>
                      <a:pt x="425" y="72"/>
                    </a:lnTo>
                    <a:lnTo>
                      <a:pt x="408" y="81"/>
                    </a:lnTo>
                    <a:lnTo>
                      <a:pt x="391" y="88"/>
                    </a:lnTo>
                    <a:lnTo>
                      <a:pt x="374" y="97"/>
                    </a:lnTo>
                    <a:lnTo>
                      <a:pt x="358" y="107"/>
                    </a:lnTo>
                    <a:lnTo>
                      <a:pt x="341" y="116"/>
                    </a:lnTo>
                    <a:lnTo>
                      <a:pt x="326" y="126"/>
                    </a:lnTo>
                    <a:lnTo>
                      <a:pt x="310" y="138"/>
                    </a:lnTo>
                    <a:lnTo>
                      <a:pt x="295" y="148"/>
                    </a:lnTo>
                    <a:lnTo>
                      <a:pt x="403" y="391"/>
                    </a:lnTo>
                    <a:lnTo>
                      <a:pt x="396" y="397"/>
                    </a:lnTo>
                    <a:lnTo>
                      <a:pt x="389" y="402"/>
                    </a:lnTo>
                    <a:lnTo>
                      <a:pt x="383" y="409"/>
                    </a:lnTo>
                    <a:lnTo>
                      <a:pt x="377" y="415"/>
                    </a:lnTo>
                    <a:lnTo>
                      <a:pt x="370" y="423"/>
                    </a:lnTo>
                    <a:lnTo>
                      <a:pt x="364" y="429"/>
                    </a:lnTo>
                    <a:lnTo>
                      <a:pt x="358" y="435"/>
                    </a:lnTo>
                    <a:lnTo>
                      <a:pt x="352" y="443"/>
                    </a:lnTo>
                    <a:lnTo>
                      <a:pt x="111" y="333"/>
                    </a:lnTo>
                    <a:lnTo>
                      <a:pt x="101" y="348"/>
                    </a:lnTo>
                    <a:lnTo>
                      <a:pt x="89" y="365"/>
                    </a:lnTo>
                    <a:lnTo>
                      <a:pt x="79" y="381"/>
                    </a:lnTo>
                    <a:lnTo>
                      <a:pt x="70" y="397"/>
                    </a:lnTo>
                    <a:lnTo>
                      <a:pt x="62" y="414"/>
                    </a:lnTo>
                    <a:lnTo>
                      <a:pt x="53" y="430"/>
                    </a:lnTo>
                    <a:lnTo>
                      <a:pt x="44" y="448"/>
                    </a:lnTo>
                    <a:lnTo>
                      <a:pt x="36" y="464"/>
                    </a:lnTo>
                    <a:lnTo>
                      <a:pt x="249" y="621"/>
                    </a:lnTo>
                    <a:lnTo>
                      <a:pt x="244" y="635"/>
                    </a:lnTo>
                    <a:lnTo>
                      <a:pt x="241" y="648"/>
                    </a:lnTo>
                    <a:lnTo>
                      <a:pt x="237" y="664"/>
                    </a:lnTo>
                    <a:lnTo>
                      <a:pt x="234" y="677"/>
                    </a:lnTo>
                    <a:lnTo>
                      <a:pt x="436" y="706"/>
                    </a:lnTo>
                    <a:lnTo>
                      <a:pt x="444" y="679"/>
                    </a:lnTo>
                    <a:lnTo>
                      <a:pt x="454" y="652"/>
                    </a:lnTo>
                    <a:lnTo>
                      <a:pt x="465" y="627"/>
                    </a:lnTo>
                    <a:lnTo>
                      <a:pt x="479" y="603"/>
                    </a:lnTo>
                    <a:lnTo>
                      <a:pt x="495" y="580"/>
                    </a:lnTo>
                    <a:lnTo>
                      <a:pt x="513" y="559"/>
                    </a:lnTo>
                    <a:lnTo>
                      <a:pt x="532" y="539"/>
                    </a:lnTo>
                    <a:lnTo>
                      <a:pt x="552" y="521"/>
                    </a:lnTo>
                    <a:lnTo>
                      <a:pt x="574" y="505"/>
                    </a:lnTo>
                    <a:lnTo>
                      <a:pt x="597" y="489"/>
                    </a:lnTo>
                    <a:lnTo>
                      <a:pt x="621" y="477"/>
                    </a:lnTo>
                    <a:lnTo>
                      <a:pt x="648" y="467"/>
                    </a:lnTo>
                    <a:lnTo>
                      <a:pt x="674" y="458"/>
                    </a:lnTo>
                    <a:lnTo>
                      <a:pt x="702" y="452"/>
                    </a:lnTo>
                    <a:lnTo>
                      <a:pt x="730" y="448"/>
                    </a:lnTo>
                    <a:lnTo>
                      <a:pt x="759" y="447"/>
                    </a:lnTo>
                    <a:lnTo>
                      <a:pt x="793" y="448"/>
                    </a:lnTo>
                    <a:lnTo>
                      <a:pt x="826" y="453"/>
                    </a:lnTo>
                    <a:lnTo>
                      <a:pt x="859" y="462"/>
                    </a:lnTo>
                    <a:lnTo>
                      <a:pt x="889" y="473"/>
                    </a:lnTo>
                    <a:lnTo>
                      <a:pt x="918" y="488"/>
                    </a:lnTo>
                    <a:lnTo>
                      <a:pt x="946" y="505"/>
                    </a:lnTo>
                    <a:lnTo>
                      <a:pt x="971" y="525"/>
                    </a:lnTo>
                    <a:lnTo>
                      <a:pt x="995" y="546"/>
                    </a:lnTo>
                    <a:lnTo>
                      <a:pt x="1016" y="570"/>
                    </a:lnTo>
                    <a:lnTo>
                      <a:pt x="1035" y="597"/>
                    </a:lnTo>
                    <a:lnTo>
                      <a:pt x="1051" y="624"/>
                    </a:lnTo>
                    <a:lnTo>
                      <a:pt x="1065" y="655"/>
                    </a:lnTo>
                    <a:lnTo>
                      <a:pt x="1077" y="685"/>
                    </a:lnTo>
                    <a:lnTo>
                      <a:pt x="1086" y="718"/>
                    </a:lnTo>
                    <a:lnTo>
                      <a:pt x="1091" y="752"/>
                    </a:lnTo>
                    <a:lnTo>
                      <a:pt x="1092" y="786"/>
                    </a:lnTo>
                    <a:lnTo>
                      <a:pt x="1091" y="820"/>
                    </a:lnTo>
                    <a:lnTo>
                      <a:pt x="1086" y="854"/>
                    </a:lnTo>
                    <a:lnTo>
                      <a:pt x="1077" y="887"/>
                    </a:lnTo>
                    <a:lnTo>
                      <a:pt x="1065" y="917"/>
                    </a:lnTo>
                    <a:lnTo>
                      <a:pt x="1051" y="947"/>
                    </a:lnTo>
                    <a:lnTo>
                      <a:pt x="1035" y="975"/>
                    </a:lnTo>
                    <a:lnTo>
                      <a:pt x="1016" y="1000"/>
                    </a:lnTo>
                    <a:lnTo>
                      <a:pt x="995" y="1024"/>
                    </a:lnTo>
                    <a:lnTo>
                      <a:pt x="971" y="1047"/>
                    </a:lnTo>
                    <a:lnTo>
                      <a:pt x="946" y="1066"/>
                    </a:lnTo>
                    <a:lnTo>
                      <a:pt x="918" y="1084"/>
                    </a:lnTo>
                    <a:lnTo>
                      <a:pt x="889" y="1098"/>
                    </a:lnTo>
                    <a:lnTo>
                      <a:pt x="859" y="1109"/>
                    </a:lnTo>
                    <a:lnTo>
                      <a:pt x="826" y="1118"/>
                    </a:lnTo>
                    <a:lnTo>
                      <a:pt x="793" y="1123"/>
                    </a:lnTo>
                    <a:lnTo>
                      <a:pt x="759" y="1124"/>
                    </a:lnTo>
                    <a:lnTo>
                      <a:pt x="725" y="1123"/>
                    </a:lnTo>
                    <a:lnTo>
                      <a:pt x="692" y="1118"/>
                    </a:lnTo>
                    <a:lnTo>
                      <a:pt x="661" y="1109"/>
                    </a:lnTo>
                    <a:lnTo>
                      <a:pt x="630" y="1098"/>
                    </a:lnTo>
                    <a:lnTo>
                      <a:pt x="601" y="1084"/>
                    </a:lnTo>
                    <a:lnTo>
                      <a:pt x="574" y="1066"/>
                    </a:lnTo>
                    <a:lnTo>
                      <a:pt x="547" y="1047"/>
                    </a:lnTo>
                    <a:lnTo>
                      <a:pt x="524" y="1024"/>
                    </a:lnTo>
                    <a:lnTo>
                      <a:pt x="503" y="1000"/>
                    </a:lnTo>
                    <a:lnTo>
                      <a:pt x="483" y="975"/>
                    </a:lnTo>
                    <a:lnTo>
                      <a:pt x="466" y="947"/>
                    </a:lnTo>
                    <a:lnTo>
                      <a:pt x="452" y="917"/>
                    </a:lnTo>
                    <a:lnTo>
                      <a:pt x="441" y="887"/>
                    </a:lnTo>
                    <a:lnTo>
                      <a:pt x="432" y="854"/>
                    </a:lnTo>
                    <a:lnTo>
                      <a:pt x="427" y="820"/>
                    </a:lnTo>
                    <a:lnTo>
                      <a:pt x="426" y="786"/>
                    </a:lnTo>
                    <a:lnTo>
                      <a:pt x="426" y="771"/>
                    </a:lnTo>
                    <a:lnTo>
                      <a:pt x="427" y="756"/>
                    </a:lnTo>
                    <a:lnTo>
                      <a:pt x="430" y="742"/>
                    </a:lnTo>
                    <a:lnTo>
                      <a:pt x="432" y="727"/>
                    </a:lnTo>
                    <a:lnTo>
                      <a:pt x="77" y="708"/>
                    </a:lnTo>
                    <a:lnTo>
                      <a:pt x="0" y="715"/>
                    </a:lnTo>
                    <a:lnTo>
                      <a:pt x="5" y="874"/>
                    </a:lnTo>
                    <a:lnTo>
                      <a:pt x="231" y="897"/>
                    </a:lnTo>
                    <a:lnTo>
                      <a:pt x="234" y="916"/>
                    </a:lnTo>
                    <a:lnTo>
                      <a:pt x="239" y="934"/>
                    </a:lnTo>
                    <a:lnTo>
                      <a:pt x="244" y="951"/>
                    </a:lnTo>
                    <a:lnTo>
                      <a:pt x="249" y="969"/>
                    </a:lnTo>
                    <a:lnTo>
                      <a:pt x="36" y="1124"/>
                    </a:lnTo>
                    <a:lnTo>
                      <a:pt x="44" y="1142"/>
                    </a:lnTo>
                    <a:lnTo>
                      <a:pt x="53" y="1158"/>
                    </a:lnTo>
                    <a:lnTo>
                      <a:pt x="62" y="1176"/>
                    </a:lnTo>
                    <a:lnTo>
                      <a:pt x="70" y="1192"/>
                    </a:lnTo>
                    <a:lnTo>
                      <a:pt x="79" y="1209"/>
                    </a:lnTo>
                    <a:lnTo>
                      <a:pt x="89" y="1224"/>
                    </a:lnTo>
                    <a:lnTo>
                      <a:pt x="101" y="1240"/>
                    </a:lnTo>
                    <a:lnTo>
                      <a:pt x="111" y="1255"/>
                    </a:lnTo>
                    <a:lnTo>
                      <a:pt x="352" y="1147"/>
                    </a:lnTo>
                    <a:lnTo>
                      <a:pt x="358" y="1154"/>
                    </a:lnTo>
                    <a:lnTo>
                      <a:pt x="364" y="1161"/>
                    </a:lnTo>
                    <a:lnTo>
                      <a:pt x="370" y="1167"/>
                    </a:lnTo>
                    <a:lnTo>
                      <a:pt x="377" y="1173"/>
                    </a:lnTo>
                    <a:lnTo>
                      <a:pt x="383" y="1180"/>
                    </a:lnTo>
                    <a:lnTo>
                      <a:pt x="389" y="1186"/>
                    </a:lnTo>
                    <a:lnTo>
                      <a:pt x="396" y="1192"/>
                    </a:lnTo>
                    <a:lnTo>
                      <a:pt x="403" y="1198"/>
                    </a:lnTo>
                    <a:lnTo>
                      <a:pt x="295" y="1441"/>
                    </a:lnTo>
                    <a:lnTo>
                      <a:pt x="310" y="1451"/>
                    </a:lnTo>
                    <a:lnTo>
                      <a:pt x="326" y="1462"/>
                    </a:lnTo>
                    <a:lnTo>
                      <a:pt x="341" y="1472"/>
                    </a:lnTo>
                    <a:lnTo>
                      <a:pt x="358" y="1481"/>
                    </a:lnTo>
                    <a:lnTo>
                      <a:pt x="374" y="1491"/>
                    </a:lnTo>
                    <a:lnTo>
                      <a:pt x="391" y="1500"/>
                    </a:lnTo>
                    <a:lnTo>
                      <a:pt x="408" y="1508"/>
                    </a:lnTo>
                    <a:lnTo>
                      <a:pt x="425" y="1516"/>
                    </a:lnTo>
                    <a:lnTo>
                      <a:pt x="580" y="1301"/>
                    </a:lnTo>
                    <a:lnTo>
                      <a:pt x="589" y="1303"/>
                    </a:lnTo>
                    <a:lnTo>
                      <a:pt x="597" y="1306"/>
                    </a:lnTo>
                    <a:lnTo>
                      <a:pt x="605" y="1308"/>
                    </a:lnTo>
                    <a:lnTo>
                      <a:pt x="614" y="1311"/>
                    </a:lnTo>
                    <a:lnTo>
                      <a:pt x="623" y="1313"/>
                    </a:lnTo>
                    <a:lnTo>
                      <a:pt x="632" y="1316"/>
                    </a:lnTo>
                    <a:lnTo>
                      <a:pt x="640" y="1317"/>
                    </a:lnTo>
                    <a:lnTo>
                      <a:pt x="649" y="1320"/>
                    </a:lnTo>
                    <a:lnTo>
                      <a:pt x="677" y="1585"/>
                    </a:lnTo>
                    <a:lnTo>
                      <a:pt x="686" y="1586"/>
                    </a:lnTo>
                    <a:lnTo>
                      <a:pt x="695" y="1586"/>
                    </a:lnTo>
                    <a:lnTo>
                      <a:pt x="703" y="1587"/>
                    </a:lnTo>
                    <a:lnTo>
                      <a:pt x="714" y="1587"/>
                    </a:lnTo>
                    <a:lnTo>
                      <a:pt x="722" y="1588"/>
                    </a:lnTo>
                    <a:lnTo>
                      <a:pt x="731" y="1588"/>
                    </a:lnTo>
                    <a:lnTo>
                      <a:pt x="741" y="1588"/>
                    </a:lnTo>
                    <a:lnTo>
                      <a:pt x="750" y="1588"/>
                    </a:lnTo>
                    <a:lnTo>
                      <a:pt x="760" y="1588"/>
                    </a:lnTo>
                    <a:lnTo>
                      <a:pt x="769" y="1588"/>
                    </a:lnTo>
                    <a:lnTo>
                      <a:pt x="779" y="1588"/>
                    </a:lnTo>
                    <a:lnTo>
                      <a:pt x="788" y="1587"/>
                    </a:lnTo>
                    <a:lnTo>
                      <a:pt x="798" y="1587"/>
                    </a:lnTo>
                    <a:lnTo>
                      <a:pt x="807" y="1586"/>
                    </a:lnTo>
                    <a:lnTo>
                      <a:pt x="817" y="1586"/>
                    </a:lnTo>
                    <a:lnTo>
                      <a:pt x="826" y="1585"/>
                    </a:lnTo>
                    <a:lnTo>
                      <a:pt x="852" y="1320"/>
                    </a:lnTo>
                    <a:lnTo>
                      <a:pt x="861" y="1317"/>
                    </a:lnTo>
                    <a:lnTo>
                      <a:pt x="870" y="1316"/>
                    </a:lnTo>
                    <a:lnTo>
                      <a:pt x="879" y="1313"/>
                    </a:lnTo>
                    <a:lnTo>
                      <a:pt x="888" y="1311"/>
                    </a:lnTo>
                    <a:lnTo>
                      <a:pt x="896" y="1308"/>
                    </a:lnTo>
                    <a:lnTo>
                      <a:pt x="905" y="1306"/>
                    </a:lnTo>
                    <a:lnTo>
                      <a:pt x="914" y="1303"/>
                    </a:lnTo>
                    <a:lnTo>
                      <a:pt x="923" y="1301"/>
                    </a:lnTo>
                    <a:lnTo>
                      <a:pt x="1077" y="1516"/>
                    </a:lnTo>
                    <a:lnTo>
                      <a:pt x="1093" y="1508"/>
                    </a:lnTo>
                    <a:lnTo>
                      <a:pt x="1111" y="1500"/>
                    </a:lnTo>
                    <a:lnTo>
                      <a:pt x="1127" y="1491"/>
                    </a:lnTo>
                    <a:lnTo>
                      <a:pt x="1144" y="1481"/>
                    </a:lnTo>
                    <a:lnTo>
                      <a:pt x="1160" y="1472"/>
                    </a:lnTo>
                    <a:lnTo>
                      <a:pt x="1175" y="1462"/>
                    </a:lnTo>
                    <a:lnTo>
                      <a:pt x="1191" y="1451"/>
                    </a:lnTo>
                    <a:lnTo>
                      <a:pt x="1207" y="1441"/>
                    </a:lnTo>
                    <a:lnTo>
                      <a:pt x="1098" y="1198"/>
                    </a:lnTo>
                    <a:lnTo>
                      <a:pt x="1106" y="1192"/>
                    </a:lnTo>
                    <a:lnTo>
                      <a:pt x="1112" y="1186"/>
                    </a:lnTo>
                    <a:lnTo>
                      <a:pt x="1118" y="1180"/>
                    </a:lnTo>
                    <a:lnTo>
                      <a:pt x="1126" y="1173"/>
                    </a:lnTo>
                    <a:lnTo>
                      <a:pt x="1132" y="1167"/>
                    </a:lnTo>
                    <a:lnTo>
                      <a:pt x="1138" y="1161"/>
                    </a:lnTo>
                    <a:lnTo>
                      <a:pt x="1144" y="1154"/>
                    </a:lnTo>
                    <a:lnTo>
                      <a:pt x="1150" y="1147"/>
                    </a:lnTo>
                    <a:lnTo>
                      <a:pt x="1391" y="1255"/>
                    </a:lnTo>
                    <a:lnTo>
                      <a:pt x="1401" y="1240"/>
                    </a:lnTo>
                    <a:lnTo>
                      <a:pt x="1412" y="1224"/>
                    </a:lnTo>
                    <a:lnTo>
                      <a:pt x="1422" y="1209"/>
                    </a:lnTo>
                    <a:lnTo>
                      <a:pt x="1431" y="1192"/>
                    </a:lnTo>
                    <a:lnTo>
                      <a:pt x="1441" y="1176"/>
                    </a:lnTo>
                    <a:lnTo>
                      <a:pt x="1450" y="1158"/>
                    </a:lnTo>
                    <a:lnTo>
                      <a:pt x="1458" y="1142"/>
                    </a:lnTo>
                    <a:lnTo>
                      <a:pt x="1466" y="1124"/>
                    </a:lnTo>
                    <a:lnTo>
                      <a:pt x="1252" y="969"/>
                    </a:lnTo>
                    <a:lnTo>
                      <a:pt x="1257" y="951"/>
                    </a:lnTo>
                    <a:lnTo>
                      <a:pt x="1262" y="934"/>
                    </a:lnTo>
                    <a:lnTo>
                      <a:pt x="1267" y="916"/>
                    </a:lnTo>
                    <a:lnTo>
                      <a:pt x="1271" y="897"/>
                    </a:lnTo>
                    <a:lnTo>
                      <a:pt x="1533" y="870"/>
                    </a:lnTo>
                    <a:close/>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 name="Freeform 5"/>
            <p:cNvSpPr>
              <a:spLocks/>
            </p:cNvSpPr>
            <p:nvPr/>
          </p:nvSpPr>
          <p:spPr bwMode="auto">
            <a:xfrm>
              <a:off x="733425" y="3505200"/>
              <a:ext cx="638175" cy="649288"/>
            </a:xfrm>
            <a:custGeom>
              <a:avLst/>
              <a:gdLst>
                <a:gd name="T0" fmla="*/ 278 w 805"/>
                <a:gd name="T1" fmla="*/ 329 h 817"/>
                <a:gd name="T2" fmla="*/ 368 w 805"/>
                <a:gd name="T3" fmla="*/ 258 h 817"/>
                <a:gd name="T4" fmla="*/ 484 w 805"/>
                <a:gd name="T5" fmla="*/ 275 h 817"/>
                <a:gd name="T6" fmla="*/ 553 w 805"/>
                <a:gd name="T7" fmla="*/ 367 h 817"/>
                <a:gd name="T8" fmla="*/ 537 w 805"/>
                <a:gd name="T9" fmla="*/ 484 h 817"/>
                <a:gd name="T10" fmla="*/ 448 w 805"/>
                <a:gd name="T11" fmla="*/ 555 h 817"/>
                <a:gd name="T12" fmla="*/ 365 w 805"/>
                <a:gd name="T13" fmla="*/ 553 h 817"/>
                <a:gd name="T14" fmla="*/ 307 w 805"/>
                <a:gd name="T15" fmla="*/ 519 h 817"/>
                <a:gd name="T16" fmla="*/ 269 w 805"/>
                <a:gd name="T17" fmla="*/ 637 h 817"/>
                <a:gd name="T18" fmla="*/ 269 w 805"/>
                <a:gd name="T19" fmla="*/ 799 h 817"/>
                <a:gd name="T20" fmla="*/ 303 w 805"/>
                <a:gd name="T21" fmla="*/ 810 h 817"/>
                <a:gd name="T22" fmla="*/ 338 w 805"/>
                <a:gd name="T23" fmla="*/ 817 h 817"/>
                <a:gd name="T24" fmla="*/ 405 w 805"/>
                <a:gd name="T25" fmla="*/ 677 h 817"/>
                <a:gd name="T26" fmla="*/ 423 w 805"/>
                <a:gd name="T27" fmla="*/ 677 h 817"/>
                <a:gd name="T28" fmla="*/ 496 w 805"/>
                <a:gd name="T29" fmla="*/ 811 h 817"/>
                <a:gd name="T30" fmla="*/ 531 w 805"/>
                <a:gd name="T31" fmla="*/ 803 h 817"/>
                <a:gd name="T32" fmla="*/ 535 w 805"/>
                <a:gd name="T33" fmla="*/ 646 h 817"/>
                <a:gd name="T34" fmla="*/ 661 w 805"/>
                <a:gd name="T35" fmla="*/ 716 h 817"/>
                <a:gd name="T36" fmla="*/ 640 w 805"/>
                <a:gd name="T37" fmla="*/ 542 h 817"/>
                <a:gd name="T38" fmla="*/ 792 w 805"/>
                <a:gd name="T39" fmla="*/ 531 h 817"/>
                <a:gd name="T40" fmla="*/ 675 w 805"/>
                <a:gd name="T41" fmla="*/ 426 h 817"/>
                <a:gd name="T42" fmla="*/ 676 w 805"/>
                <a:gd name="T43" fmla="*/ 408 h 817"/>
                <a:gd name="T44" fmla="*/ 675 w 805"/>
                <a:gd name="T45" fmla="*/ 389 h 817"/>
                <a:gd name="T46" fmla="*/ 792 w 805"/>
                <a:gd name="T47" fmla="*/ 285 h 817"/>
                <a:gd name="T48" fmla="*/ 640 w 805"/>
                <a:gd name="T49" fmla="*/ 273 h 817"/>
                <a:gd name="T50" fmla="*/ 713 w 805"/>
                <a:gd name="T51" fmla="*/ 140 h 817"/>
                <a:gd name="T52" fmla="*/ 689 w 805"/>
                <a:gd name="T53" fmla="*/ 113 h 817"/>
                <a:gd name="T54" fmla="*/ 558 w 805"/>
                <a:gd name="T55" fmla="*/ 185 h 817"/>
                <a:gd name="T56" fmla="*/ 526 w 805"/>
                <a:gd name="T57" fmla="*/ 166 h 817"/>
                <a:gd name="T58" fmla="*/ 524 w 805"/>
                <a:gd name="T59" fmla="*/ 14 h 817"/>
                <a:gd name="T60" fmla="*/ 488 w 805"/>
                <a:gd name="T61" fmla="*/ 5 h 817"/>
                <a:gd name="T62" fmla="*/ 419 w 805"/>
                <a:gd name="T63" fmla="*/ 140 h 817"/>
                <a:gd name="T64" fmla="*/ 400 w 805"/>
                <a:gd name="T65" fmla="*/ 140 h 817"/>
                <a:gd name="T66" fmla="*/ 329 w 805"/>
                <a:gd name="T67" fmla="*/ 1 h 817"/>
                <a:gd name="T68" fmla="*/ 294 w 805"/>
                <a:gd name="T69" fmla="*/ 10 h 817"/>
                <a:gd name="T70" fmla="*/ 293 w 805"/>
                <a:gd name="T71" fmla="*/ 166 h 817"/>
                <a:gd name="T72" fmla="*/ 261 w 805"/>
                <a:gd name="T73" fmla="*/ 185 h 817"/>
                <a:gd name="T74" fmla="*/ 123 w 805"/>
                <a:gd name="T75" fmla="*/ 106 h 817"/>
                <a:gd name="T76" fmla="*/ 99 w 805"/>
                <a:gd name="T77" fmla="*/ 131 h 817"/>
                <a:gd name="T78" fmla="*/ 179 w 805"/>
                <a:gd name="T79" fmla="*/ 273 h 817"/>
                <a:gd name="T80" fmla="*/ 13 w 805"/>
                <a:gd name="T81" fmla="*/ 282 h 817"/>
                <a:gd name="T82" fmla="*/ 144 w 805"/>
                <a:gd name="T83" fmla="*/ 389 h 817"/>
                <a:gd name="T84" fmla="*/ 143 w 805"/>
                <a:gd name="T85" fmla="*/ 408 h 817"/>
                <a:gd name="T86" fmla="*/ 144 w 805"/>
                <a:gd name="T87" fmla="*/ 426 h 817"/>
                <a:gd name="T88" fmla="*/ 13 w 805"/>
                <a:gd name="T89" fmla="*/ 535 h 817"/>
                <a:gd name="T90" fmla="*/ 179 w 805"/>
                <a:gd name="T91" fmla="*/ 542 h 817"/>
                <a:gd name="T92" fmla="*/ 99 w 805"/>
                <a:gd name="T93" fmla="*/ 685 h 817"/>
                <a:gd name="T94" fmla="*/ 123 w 805"/>
                <a:gd name="T95" fmla="*/ 711 h 817"/>
                <a:gd name="T96" fmla="*/ 241 w 805"/>
                <a:gd name="T97" fmla="*/ 648 h 817"/>
                <a:gd name="T98" fmla="*/ 260 w 805"/>
                <a:gd name="T99" fmla="*/ 440 h 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05" h="817">
                  <a:moveTo>
                    <a:pt x="257" y="416"/>
                  </a:moveTo>
                  <a:lnTo>
                    <a:pt x="259" y="384"/>
                  </a:lnTo>
                  <a:lnTo>
                    <a:pt x="266" y="355"/>
                  </a:lnTo>
                  <a:lnTo>
                    <a:pt x="278" y="329"/>
                  </a:lnTo>
                  <a:lnTo>
                    <a:pt x="295" y="305"/>
                  </a:lnTo>
                  <a:lnTo>
                    <a:pt x="317" y="285"/>
                  </a:lnTo>
                  <a:lnTo>
                    <a:pt x="341" y="270"/>
                  </a:lnTo>
                  <a:lnTo>
                    <a:pt x="368" y="258"/>
                  </a:lnTo>
                  <a:lnTo>
                    <a:pt x="399" y="253"/>
                  </a:lnTo>
                  <a:lnTo>
                    <a:pt x="429" y="255"/>
                  </a:lnTo>
                  <a:lnTo>
                    <a:pt x="458" y="262"/>
                  </a:lnTo>
                  <a:lnTo>
                    <a:pt x="484" y="275"/>
                  </a:lnTo>
                  <a:lnTo>
                    <a:pt x="507" y="291"/>
                  </a:lnTo>
                  <a:lnTo>
                    <a:pt x="527" y="313"/>
                  </a:lnTo>
                  <a:lnTo>
                    <a:pt x="542" y="338"/>
                  </a:lnTo>
                  <a:lnTo>
                    <a:pt x="553" y="367"/>
                  </a:lnTo>
                  <a:lnTo>
                    <a:pt x="558" y="397"/>
                  </a:lnTo>
                  <a:lnTo>
                    <a:pt x="556" y="429"/>
                  </a:lnTo>
                  <a:lnTo>
                    <a:pt x="549" y="458"/>
                  </a:lnTo>
                  <a:lnTo>
                    <a:pt x="537" y="484"/>
                  </a:lnTo>
                  <a:lnTo>
                    <a:pt x="520" y="508"/>
                  </a:lnTo>
                  <a:lnTo>
                    <a:pt x="500" y="528"/>
                  </a:lnTo>
                  <a:lnTo>
                    <a:pt x="474" y="543"/>
                  </a:lnTo>
                  <a:lnTo>
                    <a:pt x="448" y="555"/>
                  </a:lnTo>
                  <a:lnTo>
                    <a:pt x="418" y="560"/>
                  </a:lnTo>
                  <a:lnTo>
                    <a:pt x="400" y="560"/>
                  </a:lnTo>
                  <a:lnTo>
                    <a:pt x="382" y="557"/>
                  </a:lnTo>
                  <a:lnTo>
                    <a:pt x="365" y="553"/>
                  </a:lnTo>
                  <a:lnTo>
                    <a:pt x="348" y="547"/>
                  </a:lnTo>
                  <a:lnTo>
                    <a:pt x="333" y="540"/>
                  </a:lnTo>
                  <a:lnTo>
                    <a:pt x="319" y="530"/>
                  </a:lnTo>
                  <a:lnTo>
                    <a:pt x="307" y="519"/>
                  </a:lnTo>
                  <a:lnTo>
                    <a:pt x="294" y="507"/>
                  </a:lnTo>
                  <a:lnTo>
                    <a:pt x="259" y="633"/>
                  </a:lnTo>
                  <a:lnTo>
                    <a:pt x="261" y="632"/>
                  </a:lnTo>
                  <a:lnTo>
                    <a:pt x="269" y="637"/>
                  </a:lnTo>
                  <a:lnTo>
                    <a:pt x="276" y="641"/>
                  </a:lnTo>
                  <a:lnTo>
                    <a:pt x="284" y="646"/>
                  </a:lnTo>
                  <a:lnTo>
                    <a:pt x="293" y="649"/>
                  </a:lnTo>
                  <a:lnTo>
                    <a:pt x="269" y="799"/>
                  </a:lnTo>
                  <a:lnTo>
                    <a:pt x="278" y="802"/>
                  </a:lnTo>
                  <a:lnTo>
                    <a:pt x="286" y="805"/>
                  </a:lnTo>
                  <a:lnTo>
                    <a:pt x="294" y="807"/>
                  </a:lnTo>
                  <a:lnTo>
                    <a:pt x="303" y="810"/>
                  </a:lnTo>
                  <a:lnTo>
                    <a:pt x="312" y="812"/>
                  </a:lnTo>
                  <a:lnTo>
                    <a:pt x="321" y="813"/>
                  </a:lnTo>
                  <a:lnTo>
                    <a:pt x="329" y="816"/>
                  </a:lnTo>
                  <a:lnTo>
                    <a:pt x="338" y="817"/>
                  </a:lnTo>
                  <a:lnTo>
                    <a:pt x="391" y="676"/>
                  </a:lnTo>
                  <a:lnTo>
                    <a:pt x="396" y="677"/>
                  </a:lnTo>
                  <a:lnTo>
                    <a:pt x="400" y="677"/>
                  </a:lnTo>
                  <a:lnTo>
                    <a:pt x="405" y="677"/>
                  </a:lnTo>
                  <a:lnTo>
                    <a:pt x="409" y="677"/>
                  </a:lnTo>
                  <a:lnTo>
                    <a:pt x="414" y="677"/>
                  </a:lnTo>
                  <a:lnTo>
                    <a:pt x="419" y="677"/>
                  </a:lnTo>
                  <a:lnTo>
                    <a:pt x="423" y="677"/>
                  </a:lnTo>
                  <a:lnTo>
                    <a:pt x="428" y="676"/>
                  </a:lnTo>
                  <a:lnTo>
                    <a:pt x="479" y="815"/>
                  </a:lnTo>
                  <a:lnTo>
                    <a:pt x="487" y="813"/>
                  </a:lnTo>
                  <a:lnTo>
                    <a:pt x="496" y="811"/>
                  </a:lnTo>
                  <a:lnTo>
                    <a:pt x="505" y="810"/>
                  </a:lnTo>
                  <a:lnTo>
                    <a:pt x="513" y="807"/>
                  </a:lnTo>
                  <a:lnTo>
                    <a:pt x="522" y="806"/>
                  </a:lnTo>
                  <a:lnTo>
                    <a:pt x="531" y="803"/>
                  </a:lnTo>
                  <a:lnTo>
                    <a:pt x="540" y="802"/>
                  </a:lnTo>
                  <a:lnTo>
                    <a:pt x="547" y="799"/>
                  </a:lnTo>
                  <a:lnTo>
                    <a:pt x="526" y="649"/>
                  </a:lnTo>
                  <a:lnTo>
                    <a:pt x="535" y="646"/>
                  </a:lnTo>
                  <a:lnTo>
                    <a:pt x="542" y="641"/>
                  </a:lnTo>
                  <a:lnTo>
                    <a:pt x="550" y="637"/>
                  </a:lnTo>
                  <a:lnTo>
                    <a:pt x="558" y="632"/>
                  </a:lnTo>
                  <a:lnTo>
                    <a:pt x="661" y="716"/>
                  </a:lnTo>
                  <a:lnTo>
                    <a:pt x="711" y="676"/>
                  </a:lnTo>
                  <a:lnTo>
                    <a:pt x="631" y="559"/>
                  </a:lnTo>
                  <a:lnTo>
                    <a:pt x="636" y="551"/>
                  </a:lnTo>
                  <a:lnTo>
                    <a:pt x="640" y="542"/>
                  </a:lnTo>
                  <a:lnTo>
                    <a:pt x="645" y="535"/>
                  </a:lnTo>
                  <a:lnTo>
                    <a:pt x="648" y="526"/>
                  </a:lnTo>
                  <a:lnTo>
                    <a:pt x="786" y="548"/>
                  </a:lnTo>
                  <a:lnTo>
                    <a:pt x="792" y="531"/>
                  </a:lnTo>
                  <a:lnTo>
                    <a:pt x="797" y="513"/>
                  </a:lnTo>
                  <a:lnTo>
                    <a:pt x="801" y="495"/>
                  </a:lnTo>
                  <a:lnTo>
                    <a:pt x="805" y="477"/>
                  </a:lnTo>
                  <a:lnTo>
                    <a:pt x="675" y="426"/>
                  </a:lnTo>
                  <a:lnTo>
                    <a:pt x="675" y="422"/>
                  </a:lnTo>
                  <a:lnTo>
                    <a:pt x="676" y="417"/>
                  </a:lnTo>
                  <a:lnTo>
                    <a:pt x="676" y="413"/>
                  </a:lnTo>
                  <a:lnTo>
                    <a:pt x="676" y="408"/>
                  </a:lnTo>
                  <a:lnTo>
                    <a:pt x="676" y="403"/>
                  </a:lnTo>
                  <a:lnTo>
                    <a:pt x="676" y="398"/>
                  </a:lnTo>
                  <a:lnTo>
                    <a:pt x="675" y="395"/>
                  </a:lnTo>
                  <a:lnTo>
                    <a:pt x="675" y="389"/>
                  </a:lnTo>
                  <a:lnTo>
                    <a:pt x="805" y="339"/>
                  </a:lnTo>
                  <a:lnTo>
                    <a:pt x="801" y="321"/>
                  </a:lnTo>
                  <a:lnTo>
                    <a:pt x="797" y="302"/>
                  </a:lnTo>
                  <a:lnTo>
                    <a:pt x="792" y="285"/>
                  </a:lnTo>
                  <a:lnTo>
                    <a:pt x="786" y="267"/>
                  </a:lnTo>
                  <a:lnTo>
                    <a:pt x="648" y="290"/>
                  </a:lnTo>
                  <a:lnTo>
                    <a:pt x="645" y="281"/>
                  </a:lnTo>
                  <a:lnTo>
                    <a:pt x="640" y="273"/>
                  </a:lnTo>
                  <a:lnTo>
                    <a:pt x="636" y="266"/>
                  </a:lnTo>
                  <a:lnTo>
                    <a:pt x="631" y="258"/>
                  </a:lnTo>
                  <a:lnTo>
                    <a:pt x="719" y="147"/>
                  </a:lnTo>
                  <a:lnTo>
                    <a:pt x="713" y="140"/>
                  </a:lnTo>
                  <a:lnTo>
                    <a:pt x="708" y="133"/>
                  </a:lnTo>
                  <a:lnTo>
                    <a:pt x="701" y="127"/>
                  </a:lnTo>
                  <a:lnTo>
                    <a:pt x="695" y="120"/>
                  </a:lnTo>
                  <a:lnTo>
                    <a:pt x="689" y="113"/>
                  </a:lnTo>
                  <a:lnTo>
                    <a:pt x="681" y="107"/>
                  </a:lnTo>
                  <a:lnTo>
                    <a:pt x="675" y="101"/>
                  </a:lnTo>
                  <a:lnTo>
                    <a:pt x="669" y="94"/>
                  </a:lnTo>
                  <a:lnTo>
                    <a:pt x="558" y="185"/>
                  </a:lnTo>
                  <a:lnTo>
                    <a:pt x="550" y="180"/>
                  </a:lnTo>
                  <a:lnTo>
                    <a:pt x="542" y="175"/>
                  </a:lnTo>
                  <a:lnTo>
                    <a:pt x="535" y="171"/>
                  </a:lnTo>
                  <a:lnTo>
                    <a:pt x="526" y="166"/>
                  </a:lnTo>
                  <a:lnTo>
                    <a:pt x="549" y="22"/>
                  </a:lnTo>
                  <a:lnTo>
                    <a:pt x="541" y="19"/>
                  </a:lnTo>
                  <a:lnTo>
                    <a:pt x="532" y="16"/>
                  </a:lnTo>
                  <a:lnTo>
                    <a:pt x="524" y="14"/>
                  </a:lnTo>
                  <a:lnTo>
                    <a:pt x="515" y="11"/>
                  </a:lnTo>
                  <a:lnTo>
                    <a:pt x="506" y="8"/>
                  </a:lnTo>
                  <a:lnTo>
                    <a:pt x="497" y="6"/>
                  </a:lnTo>
                  <a:lnTo>
                    <a:pt x="488" y="5"/>
                  </a:lnTo>
                  <a:lnTo>
                    <a:pt x="479" y="2"/>
                  </a:lnTo>
                  <a:lnTo>
                    <a:pt x="428" y="140"/>
                  </a:lnTo>
                  <a:lnTo>
                    <a:pt x="423" y="140"/>
                  </a:lnTo>
                  <a:lnTo>
                    <a:pt x="419" y="140"/>
                  </a:lnTo>
                  <a:lnTo>
                    <a:pt x="414" y="140"/>
                  </a:lnTo>
                  <a:lnTo>
                    <a:pt x="409" y="140"/>
                  </a:lnTo>
                  <a:lnTo>
                    <a:pt x="405" y="140"/>
                  </a:lnTo>
                  <a:lnTo>
                    <a:pt x="400" y="140"/>
                  </a:lnTo>
                  <a:lnTo>
                    <a:pt x="396" y="140"/>
                  </a:lnTo>
                  <a:lnTo>
                    <a:pt x="391" y="140"/>
                  </a:lnTo>
                  <a:lnTo>
                    <a:pt x="338" y="0"/>
                  </a:lnTo>
                  <a:lnTo>
                    <a:pt x="329" y="1"/>
                  </a:lnTo>
                  <a:lnTo>
                    <a:pt x="321" y="3"/>
                  </a:lnTo>
                  <a:lnTo>
                    <a:pt x="312" y="5"/>
                  </a:lnTo>
                  <a:lnTo>
                    <a:pt x="303" y="7"/>
                  </a:lnTo>
                  <a:lnTo>
                    <a:pt x="294" y="10"/>
                  </a:lnTo>
                  <a:lnTo>
                    <a:pt x="286" y="12"/>
                  </a:lnTo>
                  <a:lnTo>
                    <a:pt x="278" y="15"/>
                  </a:lnTo>
                  <a:lnTo>
                    <a:pt x="269" y="17"/>
                  </a:lnTo>
                  <a:lnTo>
                    <a:pt x="293" y="166"/>
                  </a:lnTo>
                  <a:lnTo>
                    <a:pt x="284" y="171"/>
                  </a:lnTo>
                  <a:lnTo>
                    <a:pt x="276" y="175"/>
                  </a:lnTo>
                  <a:lnTo>
                    <a:pt x="269" y="180"/>
                  </a:lnTo>
                  <a:lnTo>
                    <a:pt x="261" y="185"/>
                  </a:lnTo>
                  <a:lnTo>
                    <a:pt x="143" y="88"/>
                  </a:lnTo>
                  <a:lnTo>
                    <a:pt x="135" y="94"/>
                  </a:lnTo>
                  <a:lnTo>
                    <a:pt x="129" y="99"/>
                  </a:lnTo>
                  <a:lnTo>
                    <a:pt x="123" y="106"/>
                  </a:lnTo>
                  <a:lnTo>
                    <a:pt x="116" y="112"/>
                  </a:lnTo>
                  <a:lnTo>
                    <a:pt x="110" y="118"/>
                  </a:lnTo>
                  <a:lnTo>
                    <a:pt x="105" y="125"/>
                  </a:lnTo>
                  <a:lnTo>
                    <a:pt x="99" y="131"/>
                  </a:lnTo>
                  <a:lnTo>
                    <a:pt x="94" y="138"/>
                  </a:lnTo>
                  <a:lnTo>
                    <a:pt x="188" y="258"/>
                  </a:lnTo>
                  <a:lnTo>
                    <a:pt x="183" y="266"/>
                  </a:lnTo>
                  <a:lnTo>
                    <a:pt x="179" y="273"/>
                  </a:lnTo>
                  <a:lnTo>
                    <a:pt x="174" y="281"/>
                  </a:lnTo>
                  <a:lnTo>
                    <a:pt x="170" y="290"/>
                  </a:lnTo>
                  <a:lnTo>
                    <a:pt x="19" y="265"/>
                  </a:lnTo>
                  <a:lnTo>
                    <a:pt x="13" y="282"/>
                  </a:lnTo>
                  <a:lnTo>
                    <a:pt x="8" y="299"/>
                  </a:lnTo>
                  <a:lnTo>
                    <a:pt x="4" y="316"/>
                  </a:lnTo>
                  <a:lnTo>
                    <a:pt x="0" y="334"/>
                  </a:lnTo>
                  <a:lnTo>
                    <a:pt x="144" y="389"/>
                  </a:lnTo>
                  <a:lnTo>
                    <a:pt x="144" y="395"/>
                  </a:lnTo>
                  <a:lnTo>
                    <a:pt x="144" y="398"/>
                  </a:lnTo>
                  <a:lnTo>
                    <a:pt x="143" y="403"/>
                  </a:lnTo>
                  <a:lnTo>
                    <a:pt x="143" y="408"/>
                  </a:lnTo>
                  <a:lnTo>
                    <a:pt x="143" y="413"/>
                  </a:lnTo>
                  <a:lnTo>
                    <a:pt x="144" y="417"/>
                  </a:lnTo>
                  <a:lnTo>
                    <a:pt x="144" y="422"/>
                  </a:lnTo>
                  <a:lnTo>
                    <a:pt x="144" y="426"/>
                  </a:lnTo>
                  <a:lnTo>
                    <a:pt x="0" y="483"/>
                  </a:lnTo>
                  <a:lnTo>
                    <a:pt x="4" y="501"/>
                  </a:lnTo>
                  <a:lnTo>
                    <a:pt x="8" y="517"/>
                  </a:lnTo>
                  <a:lnTo>
                    <a:pt x="13" y="535"/>
                  </a:lnTo>
                  <a:lnTo>
                    <a:pt x="19" y="551"/>
                  </a:lnTo>
                  <a:lnTo>
                    <a:pt x="170" y="526"/>
                  </a:lnTo>
                  <a:lnTo>
                    <a:pt x="174" y="535"/>
                  </a:lnTo>
                  <a:lnTo>
                    <a:pt x="179" y="542"/>
                  </a:lnTo>
                  <a:lnTo>
                    <a:pt x="183" y="551"/>
                  </a:lnTo>
                  <a:lnTo>
                    <a:pt x="188" y="559"/>
                  </a:lnTo>
                  <a:lnTo>
                    <a:pt x="94" y="678"/>
                  </a:lnTo>
                  <a:lnTo>
                    <a:pt x="99" y="685"/>
                  </a:lnTo>
                  <a:lnTo>
                    <a:pt x="105" y="691"/>
                  </a:lnTo>
                  <a:lnTo>
                    <a:pt x="110" y="699"/>
                  </a:lnTo>
                  <a:lnTo>
                    <a:pt x="116" y="705"/>
                  </a:lnTo>
                  <a:lnTo>
                    <a:pt x="123" y="711"/>
                  </a:lnTo>
                  <a:lnTo>
                    <a:pt x="129" y="717"/>
                  </a:lnTo>
                  <a:lnTo>
                    <a:pt x="135" y="723"/>
                  </a:lnTo>
                  <a:lnTo>
                    <a:pt x="143" y="729"/>
                  </a:lnTo>
                  <a:lnTo>
                    <a:pt x="241" y="648"/>
                  </a:lnTo>
                  <a:lnTo>
                    <a:pt x="289" y="502"/>
                  </a:lnTo>
                  <a:lnTo>
                    <a:pt x="276" y="483"/>
                  </a:lnTo>
                  <a:lnTo>
                    <a:pt x="268" y="463"/>
                  </a:lnTo>
                  <a:lnTo>
                    <a:pt x="260" y="440"/>
                  </a:lnTo>
                  <a:lnTo>
                    <a:pt x="257" y="416"/>
                  </a:lnTo>
                  <a:close/>
                </a:path>
              </a:pathLst>
            </a:cu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rtlCol="0">
            <a:normAutofit/>
          </a:bodyPr>
          <a:lstStyle/>
          <a:p>
            <a:pPr algn="l" eaLnBrk="1" fontAlgn="auto" hangingPunct="1">
              <a:spcAft>
                <a:spcPts val="0"/>
              </a:spcAft>
              <a:defRPr/>
            </a:pPr>
            <a:r>
              <a:rPr lang="en-US" b="1" dirty="0" smtClean="0">
                <a:latin typeface="Gill Sans MT" pitchFamily="34" charset="0"/>
              </a:rPr>
              <a:t>Conclusion &amp; Discussion</a:t>
            </a:r>
            <a:endParaRPr lang="en-US" b="1" dirty="0">
              <a:latin typeface="Gill Sans MT" pitchFamily="34" charset="0"/>
            </a:endParaRPr>
          </a:p>
        </p:txBody>
      </p:sp>
      <p:sp>
        <p:nvSpPr>
          <p:cNvPr id="4" name="Content Placeholder 2"/>
          <p:cNvSpPr>
            <a:spLocks noGrp="1"/>
          </p:cNvSpPr>
          <p:nvPr>
            <p:ph idx="1"/>
          </p:nvPr>
        </p:nvSpPr>
        <p:spPr>
          <a:xfrm>
            <a:off x="1828800" y="1600200"/>
            <a:ext cx="6858000" cy="4419600"/>
          </a:xfrm>
        </p:spPr>
        <p:txBody>
          <a:bodyPr/>
          <a:lstStyle/>
          <a:p>
            <a:pPr marL="457200" indent="-457200" eaLnBrk="1" hangingPunct="1">
              <a:buFont typeface="Wingdings" panose="05000000000000000000" pitchFamily="2" charset="2"/>
              <a:buChar char="q"/>
            </a:pPr>
            <a:r>
              <a:rPr lang="en-US" b="0" dirty="0" smtClean="0">
                <a:latin typeface="Gill Sans MT" pitchFamily="34" charset="0"/>
              </a:rPr>
              <a:t>Some fluctuations over time</a:t>
            </a:r>
          </a:p>
          <a:p>
            <a:pPr marL="920750" lvl="1" indent="-457200" eaLnBrk="1" hangingPunct="1">
              <a:buFont typeface="Wingdings" panose="05000000000000000000" pitchFamily="2" charset="2"/>
              <a:buChar char="§"/>
            </a:pPr>
            <a:r>
              <a:rPr lang="en-US" b="0" dirty="0">
                <a:latin typeface="Gill Sans MT" pitchFamily="34" charset="0"/>
              </a:rPr>
              <a:t>Expected and generally reasonable, given changing needs of program and stakeholders</a:t>
            </a:r>
          </a:p>
          <a:p>
            <a:pPr marL="457200" indent="-457200" eaLnBrk="1" hangingPunct="1">
              <a:buFont typeface="Wingdings" panose="05000000000000000000" pitchFamily="2" charset="2"/>
              <a:buChar char="q"/>
            </a:pPr>
            <a:r>
              <a:rPr lang="en-US" b="0" dirty="0" smtClean="0">
                <a:latin typeface="Gill Sans MT" pitchFamily="34" charset="0"/>
              </a:rPr>
              <a:t>Some v</a:t>
            </a:r>
            <a:r>
              <a:rPr lang="en-US" sz="3200" b="0" dirty="0" smtClean="0">
                <a:latin typeface="Gill Sans MT" pitchFamily="34" charset="0"/>
              </a:rPr>
              <a:t>ariations among counties</a:t>
            </a:r>
          </a:p>
          <a:p>
            <a:pPr marL="920750" lvl="1" indent="-457200" eaLnBrk="1" hangingPunct="1">
              <a:buFont typeface="Wingdings" panose="05000000000000000000" pitchFamily="2" charset="2"/>
              <a:buChar char="§"/>
            </a:pPr>
            <a:r>
              <a:rPr lang="en-US" b="0" dirty="0">
                <a:latin typeface="Gill Sans MT" pitchFamily="34" charset="0"/>
              </a:rPr>
              <a:t>Expected but not entirely </a:t>
            </a:r>
            <a:r>
              <a:rPr lang="en-US" b="0" dirty="0" smtClean="0">
                <a:latin typeface="Gill Sans MT" pitchFamily="34" charset="0"/>
              </a:rPr>
              <a:t>desirable</a:t>
            </a:r>
          </a:p>
          <a:p>
            <a:pPr marL="457200" lvl="1" indent="-457200" eaLnBrk="1" hangingPunct="1">
              <a:buFont typeface="Wingdings" panose="05000000000000000000" pitchFamily="2" charset="2"/>
              <a:buChar char="q"/>
            </a:pPr>
            <a:r>
              <a:rPr lang="en-US" sz="3200" b="0" dirty="0" smtClean="0">
                <a:latin typeface="Gill Sans MT" pitchFamily="34" charset="0"/>
              </a:rPr>
              <a:t>Structural ratings not necessarily related to procedural ratings</a:t>
            </a:r>
            <a:endParaRPr lang="en-US" sz="3200" b="0" dirty="0">
              <a:latin typeface="Gill Sans MT" pitchFamily="34" charset="0"/>
            </a:endParaRPr>
          </a:p>
        </p:txBody>
      </p:sp>
      <p:grpSp>
        <p:nvGrpSpPr>
          <p:cNvPr id="3" name="Group 4"/>
          <p:cNvGrpSpPr/>
          <p:nvPr/>
        </p:nvGrpSpPr>
        <p:grpSpPr>
          <a:xfrm>
            <a:off x="92075" y="1609725"/>
            <a:ext cx="1736725" cy="2544763"/>
            <a:chOff x="92075" y="1609725"/>
            <a:chExt cx="1736725" cy="2544763"/>
          </a:xfrm>
        </p:grpSpPr>
        <p:grpSp>
          <p:nvGrpSpPr>
            <p:cNvPr id="5" name="Group 4"/>
            <p:cNvGrpSpPr>
              <a:grpSpLocks noChangeAspect="1"/>
            </p:cNvGrpSpPr>
            <p:nvPr/>
          </p:nvGrpSpPr>
          <p:grpSpPr bwMode="auto">
            <a:xfrm>
              <a:off x="92075" y="1609725"/>
              <a:ext cx="1736725" cy="1971675"/>
              <a:chOff x="58" y="1014"/>
              <a:chExt cx="1094" cy="1242"/>
            </a:xfrm>
          </p:grpSpPr>
          <p:sp>
            <p:nvSpPr>
              <p:cNvPr id="8" name="AutoShape 3"/>
              <p:cNvSpPr>
                <a:spLocks noChangeAspect="1" noChangeArrowheads="1" noTextEdit="1"/>
              </p:cNvSpPr>
              <p:nvPr/>
            </p:nvSpPr>
            <p:spPr bwMode="auto">
              <a:xfrm>
                <a:off x="58" y="1014"/>
                <a:ext cx="1094" cy="124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694" y="1828"/>
                <a:ext cx="402" cy="409"/>
              </a:xfrm>
              <a:custGeom>
                <a:avLst/>
                <a:gdLst>
                  <a:gd name="T0" fmla="*/ 278 w 805"/>
                  <a:gd name="T1" fmla="*/ 329 h 817"/>
                  <a:gd name="T2" fmla="*/ 368 w 805"/>
                  <a:gd name="T3" fmla="*/ 258 h 817"/>
                  <a:gd name="T4" fmla="*/ 484 w 805"/>
                  <a:gd name="T5" fmla="*/ 275 h 817"/>
                  <a:gd name="T6" fmla="*/ 553 w 805"/>
                  <a:gd name="T7" fmla="*/ 367 h 817"/>
                  <a:gd name="T8" fmla="*/ 537 w 805"/>
                  <a:gd name="T9" fmla="*/ 484 h 817"/>
                  <a:gd name="T10" fmla="*/ 448 w 805"/>
                  <a:gd name="T11" fmla="*/ 555 h 817"/>
                  <a:gd name="T12" fmla="*/ 365 w 805"/>
                  <a:gd name="T13" fmla="*/ 553 h 817"/>
                  <a:gd name="T14" fmla="*/ 307 w 805"/>
                  <a:gd name="T15" fmla="*/ 519 h 817"/>
                  <a:gd name="T16" fmla="*/ 269 w 805"/>
                  <a:gd name="T17" fmla="*/ 637 h 817"/>
                  <a:gd name="T18" fmla="*/ 269 w 805"/>
                  <a:gd name="T19" fmla="*/ 799 h 817"/>
                  <a:gd name="T20" fmla="*/ 303 w 805"/>
                  <a:gd name="T21" fmla="*/ 810 h 817"/>
                  <a:gd name="T22" fmla="*/ 338 w 805"/>
                  <a:gd name="T23" fmla="*/ 817 h 817"/>
                  <a:gd name="T24" fmla="*/ 405 w 805"/>
                  <a:gd name="T25" fmla="*/ 677 h 817"/>
                  <a:gd name="T26" fmla="*/ 423 w 805"/>
                  <a:gd name="T27" fmla="*/ 677 h 817"/>
                  <a:gd name="T28" fmla="*/ 496 w 805"/>
                  <a:gd name="T29" fmla="*/ 811 h 817"/>
                  <a:gd name="T30" fmla="*/ 531 w 805"/>
                  <a:gd name="T31" fmla="*/ 803 h 817"/>
                  <a:gd name="T32" fmla="*/ 535 w 805"/>
                  <a:gd name="T33" fmla="*/ 646 h 817"/>
                  <a:gd name="T34" fmla="*/ 661 w 805"/>
                  <a:gd name="T35" fmla="*/ 716 h 817"/>
                  <a:gd name="T36" fmla="*/ 640 w 805"/>
                  <a:gd name="T37" fmla="*/ 542 h 817"/>
                  <a:gd name="T38" fmla="*/ 792 w 805"/>
                  <a:gd name="T39" fmla="*/ 531 h 817"/>
                  <a:gd name="T40" fmla="*/ 675 w 805"/>
                  <a:gd name="T41" fmla="*/ 426 h 817"/>
                  <a:gd name="T42" fmla="*/ 676 w 805"/>
                  <a:gd name="T43" fmla="*/ 408 h 817"/>
                  <a:gd name="T44" fmla="*/ 675 w 805"/>
                  <a:gd name="T45" fmla="*/ 389 h 817"/>
                  <a:gd name="T46" fmla="*/ 792 w 805"/>
                  <a:gd name="T47" fmla="*/ 285 h 817"/>
                  <a:gd name="T48" fmla="*/ 640 w 805"/>
                  <a:gd name="T49" fmla="*/ 273 h 817"/>
                  <a:gd name="T50" fmla="*/ 713 w 805"/>
                  <a:gd name="T51" fmla="*/ 140 h 817"/>
                  <a:gd name="T52" fmla="*/ 689 w 805"/>
                  <a:gd name="T53" fmla="*/ 113 h 817"/>
                  <a:gd name="T54" fmla="*/ 558 w 805"/>
                  <a:gd name="T55" fmla="*/ 185 h 817"/>
                  <a:gd name="T56" fmla="*/ 526 w 805"/>
                  <a:gd name="T57" fmla="*/ 166 h 817"/>
                  <a:gd name="T58" fmla="*/ 524 w 805"/>
                  <a:gd name="T59" fmla="*/ 14 h 817"/>
                  <a:gd name="T60" fmla="*/ 488 w 805"/>
                  <a:gd name="T61" fmla="*/ 5 h 817"/>
                  <a:gd name="T62" fmla="*/ 419 w 805"/>
                  <a:gd name="T63" fmla="*/ 140 h 817"/>
                  <a:gd name="T64" fmla="*/ 400 w 805"/>
                  <a:gd name="T65" fmla="*/ 140 h 817"/>
                  <a:gd name="T66" fmla="*/ 329 w 805"/>
                  <a:gd name="T67" fmla="*/ 1 h 817"/>
                  <a:gd name="T68" fmla="*/ 294 w 805"/>
                  <a:gd name="T69" fmla="*/ 10 h 817"/>
                  <a:gd name="T70" fmla="*/ 293 w 805"/>
                  <a:gd name="T71" fmla="*/ 166 h 817"/>
                  <a:gd name="T72" fmla="*/ 261 w 805"/>
                  <a:gd name="T73" fmla="*/ 185 h 817"/>
                  <a:gd name="T74" fmla="*/ 123 w 805"/>
                  <a:gd name="T75" fmla="*/ 106 h 817"/>
                  <a:gd name="T76" fmla="*/ 99 w 805"/>
                  <a:gd name="T77" fmla="*/ 131 h 817"/>
                  <a:gd name="T78" fmla="*/ 179 w 805"/>
                  <a:gd name="T79" fmla="*/ 273 h 817"/>
                  <a:gd name="T80" fmla="*/ 13 w 805"/>
                  <a:gd name="T81" fmla="*/ 282 h 817"/>
                  <a:gd name="T82" fmla="*/ 144 w 805"/>
                  <a:gd name="T83" fmla="*/ 389 h 817"/>
                  <a:gd name="T84" fmla="*/ 143 w 805"/>
                  <a:gd name="T85" fmla="*/ 408 h 817"/>
                  <a:gd name="T86" fmla="*/ 144 w 805"/>
                  <a:gd name="T87" fmla="*/ 426 h 817"/>
                  <a:gd name="T88" fmla="*/ 13 w 805"/>
                  <a:gd name="T89" fmla="*/ 535 h 817"/>
                  <a:gd name="T90" fmla="*/ 179 w 805"/>
                  <a:gd name="T91" fmla="*/ 542 h 817"/>
                  <a:gd name="T92" fmla="*/ 99 w 805"/>
                  <a:gd name="T93" fmla="*/ 685 h 817"/>
                  <a:gd name="T94" fmla="*/ 123 w 805"/>
                  <a:gd name="T95" fmla="*/ 711 h 817"/>
                  <a:gd name="T96" fmla="*/ 241 w 805"/>
                  <a:gd name="T97" fmla="*/ 648 h 817"/>
                  <a:gd name="T98" fmla="*/ 260 w 805"/>
                  <a:gd name="T99" fmla="*/ 440 h 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05" h="817">
                    <a:moveTo>
                      <a:pt x="257" y="416"/>
                    </a:moveTo>
                    <a:lnTo>
                      <a:pt x="259" y="384"/>
                    </a:lnTo>
                    <a:lnTo>
                      <a:pt x="266" y="355"/>
                    </a:lnTo>
                    <a:lnTo>
                      <a:pt x="278" y="329"/>
                    </a:lnTo>
                    <a:lnTo>
                      <a:pt x="295" y="305"/>
                    </a:lnTo>
                    <a:lnTo>
                      <a:pt x="317" y="285"/>
                    </a:lnTo>
                    <a:lnTo>
                      <a:pt x="341" y="270"/>
                    </a:lnTo>
                    <a:lnTo>
                      <a:pt x="368" y="258"/>
                    </a:lnTo>
                    <a:lnTo>
                      <a:pt x="399" y="253"/>
                    </a:lnTo>
                    <a:lnTo>
                      <a:pt x="429" y="255"/>
                    </a:lnTo>
                    <a:lnTo>
                      <a:pt x="458" y="262"/>
                    </a:lnTo>
                    <a:lnTo>
                      <a:pt x="484" y="275"/>
                    </a:lnTo>
                    <a:lnTo>
                      <a:pt x="507" y="291"/>
                    </a:lnTo>
                    <a:lnTo>
                      <a:pt x="527" y="313"/>
                    </a:lnTo>
                    <a:lnTo>
                      <a:pt x="542" y="338"/>
                    </a:lnTo>
                    <a:lnTo>
                      <a:pt x="553" y="367"/>
                    </a:lnTo>
                    <a:lnTo>
                      <a:pt x="558" y="397"/>
                    </a:lnTo>
                    <a:lnTo>
                      <a:pt x="556" y="429"/>
                    </a:lnTo>
                    <a:lnTo>
                      <a:pt x="549" y="458"/>
                    </a:lnTo>
                    <a:lnTo>
                      <a:pt x="537" y="484"/>
                    </a:lnTo>
                    <a:lnTo>
                      <a:pt x="520" y="508"/>
                    </a:lnTo>
                    <a:lnTo>
                      <a:pt x="500" y="528"/>
                    </a:lnTo>
                    <a:lnTo>
                      <a:pt x="474" y="543"/>
                    </a:lnTo>
                    <a:lnTo>
                      <a:pt x="448" y="555"/>
                    </a:lnTo>
                    <a:lnTo>
                      <a:pt x="418" y="560"/>
                    </a:lnTo>
                    <a:lnTo>
                      <a:pt x="400" y="560"/>
                    </a:lnTo>
                    <a:lnTo>
                      <a:pt x="382" y="557"/>
                    </a:lnTo>
                    <a:lnTo>
                      <a:pt x="365" y="553"/>
                    </a:lnTo>
                    <a:lnTo>
                      <a:pt x="348" y="547"/>
                    </a:lnTo>
                    <a:lnTo>
                      <a:pt x="333" y="540"/>
                    </a:lnTo>
                    <a:lnTo>
                      <a:pt x="319" y="530"/>
                    </a:lnTo>
                    <a:lnTo>
                      <a:pt x="307" y="519"/>
                    </a:lnTo>
                    <a:lnTo>
                      <a:pt x="294" y="507"/>
                    </a:lnTo>
                    <a:lnTo>
                      <a:pt x="259" y="633"/>
                    </a:lnTo>
                    <a:lnTo>
                      <a:pt x="261" y="632"/>
                    </a:lnTo>
                    <a:lnTo>
                      <a:pt x="269" y="637"/>
                    </a:lnTo>
                    <a:lnTo>
                      <a:pt x="276" y="641"/>
                    </a:lnTo>
                    <a:lnTo>
                      <a:pt x="284" y="646"/>
                    </a:lnTo>
                    <a:lnTo>
                      <a:pt x="293" y="649"/>
                    </a:lnTo>
                    <a:lnTo>
                      <a:pt x="269" y="799"/>
                    </a:lnTo>
                    <a:lnTo>
                      <a:pt x="278" y="802"/>
                    </a:lnTo>
                    <a:lnTo>
                      <a:pt x="286" y="805"/>
                    </a:lnTo>
                    <a:lnTo>
                      <a:pt x="294" y="807"/>
                    </a:lnTo>
                    <a:lnTo>
                      <a:pt x="303" y="810"/>
                    </a:lnTo>
                    <a:lnTo>
                      <a:pt x="312" y="812"/>
                    </a:lnTo>
                    <a:lnTo>
                      <a:pt x="321" y="813"/>
                    </a:lnTo>
                    <a:lnTo>
                      <a:pt x="329" y="816"/>
                    </a:lnTo>
                    <a:lnTo>
                      <a:pt x="338" y="817"/>
                    </a:lnTo>
                    <a:lnTo>
                      <a:pt x="391" y="676"/>
                    </a:lnTo>
                    <a:lnTo>
                      <a:pt x="396" y="677"/>
                    </a:lnTo>
                    <a:lnTo>
                      <a:pt x="400" y="677"/>
                    </a:lnTo>
                    <a:lnTo>
                      <a:pt x="405" y="677"/>
                    </a:lnTo>
                    <a:lnTo>
                      <a:pt x="409" y="677"/>
                    </a:lnTo>
                    <a:lnTo>
                      <a:pt x="414" y="677"/>
                    </a:lnTo>
                    <a:lnTo>
                      <a:pt x="419" y="677"/>
                    </a:lnTo>
                    <a:lnTo>
                      <a:pt x="423" y="677"/>
                    </a:lnTo>
                    <a:lnTo>
                      <a:pt x="428" y="676"/>
                    </a:lnTo>
                    <a:lnTo>
                      <a:pt x="479" y="815"/>
                    </a:lnTo>
                    <a:lnTo>
                      <a:pt x="487" y="813"/>
                    </a:lnTo>
                    <a:lnTo>
                      <a:pt x="496" y="811"/>
                    </a:lnTo>
                    <a:lnTo>
                      <a:pt x="505" y="810"/>
                    </a:lnTo>
                    <a:lnTo>
                      <a:pt x="513" y="807"/>
                    </a:lnTo>
                    <a:lnTo>
                      <a:pt x="522" y="806"/>
                    </a:lnTo>
                    <a:lnTo>
                      <a:pt x="531" y="803"/>
                    </a:lnTo>
                    <a:lnTo>
                      <a:pt x="540" y="802"/>
                    </a:lnTo>
                    <a:lnTo>
                      <a:pt x="547" y="799"/>
                    </a:lnTo>
                    <a:lnTo>
                      <a:pt x="526" y="649"/>
                    </a:lnTo>
                    <a:lnTo>
                      <a:pt x="535" y="646"/>
                    </a:lnTo>
                    <a:lnTo>
                      <a:pt x="542" y="641"/>
                    </a:lnTo>
                    <a:lnTo>
                      <a:pt x="550" y="637"/>
                    </a:lnTo>
                    <a:lnTo>
                      <a:pt x="558" y="632"/>
                    </a:lnTo>
                    <a:lnTo>
                      <a:pt x="661" y="716"/>
                    </a:lnTo>
                    <a:lnTo>
                      <a:pt x="711" y="676"/>
                    </a:lnTo>
                    <a:lnTo>
                      <a:pt x="631" y="559"/>
                    </a:lnTo>
                    <a:lnTo>
                      <a:pt x="636" y="551"/>
                    </a:lnTo>
                    <a:lnTo>
                      <a:pt x="640" y="542"/>
                    </a:lnTo>
                    <a:lnTo>
                      <a:pt x="645" y="535"/>
                    </a:lnTo>
                    <a:lnTo>
                      <a:pt x="648" y="526"/>
                    </a:lnTo>
                    <a:lnTo>
                      <a:pt x="786" y="548"/>
                    </a:lnTo>
                    <a:lnTo>
                      <a:pt x="792" y="531"/>
                    </a:lnTo>
                    <a:lnTo>
                      <a:pt x="797" y="513"/>
                    </a:lnTo>
                    <a:lnTo>
                      <a:pt x="801" y="495"/>
                    </a:lnTo>
                    <a:lnTo>
                      <a:pt x="805" y="477"/>
                    </a:lnTo>
                    <a:lnTo>
                      <a:pt x="675" y="426"/>
                    </a:lnTo>
                    <a:lnTo>
                      <a:pt x="675" y="422"/>
                    </a:lnTo>
                    <a:lnTo>
                      <a:pt x="676" y="417"/>
                    </a:lnTo>
                    <a:lnTo>
                      <a:pt x="676" y="413"/>
                    </a:lnTo>
                    <a:lnTo>
                      <a:pt x="676" y="408"/>
                    </a:lnTo>
                    <a:lnTo>
                      <a:pt x="676" y="403"/>
                    </a:lnTo>
                    <a:lnTo>
                      <a:pt x="676" y="398"/>
                    </a:lnTo>
                    <a:lnTo>
                      <a:pt x="675" y="395"/>
                    </a:lnTo>
                    <a:lnTo>
                      <a:pt x="675" y="389"/>
                    </a:lnTo>
                    <a:lnTo>
                      <a:pt x="805" y="339"/>
                    </a:lnTo>
                    <a:lnTo>
                      <a:pt x="801" y="321"/>
                    </a:lnTo>
                    <a:lnTo>
                      <a:pt x="797" y="302"/>
                    </a:lnTo>
                    <a:lnTo>
                      <a:pt x="792" y="285"/>
                    </a:lnTo>
                    <a:lnTo>
                      <a:pt x="786" y="267"/>
                    </a:lnTo>
                    <a:lnTo>
                      <a:pt x="648" y="290"/>
                    </a:lnTo>
                    <a:lnTo>
                      <a:pt x="645" y="281"/>
                    </a:lnTo>
                    <a:lnTo>
                      <a:pt x="640" y="273"/>
                    </a:lnTo>
                    <a:lnTo>
                      <a:pt x="636" y="266"/>
                    </a:lnTo>
                    <a:lnTo>
                      <a:pt x="631" y="258"/>
                    </a:lnTo>
                    <a:lnTo>
                      <a:pt x="719" y="147"/>
                    </a:lnTo>
                    <a:lnTo>
                      <a:pt x="713" y="140"/>
                    </a:lnTo>
                    <a:lnTo>
                      <a:pt x="708" y="133"/>
                    </a:lnTo>
                    <a:lnTo>
                      <a:pt x="701" y="127"/>
                    </a:lnTo>
                    <a:lnTo>
                      <a:pt x="695" y="120"/>
                    </a:lnTo>
                    <a:lnTo>
                      <a:pt x="689" y="113"/>
                    </a:lnTo>
                    <a:lnTo>
                      <a:pt x="681" y="107"/>
                    </a:lnTo>
                    <a:lnTo>
                      <a:pt x="675" y="101"/>
                    </a:lnTo>
                    <a:lnTo>
                      <a:pt x="669" y="94"/>
                    </a:lnTo>
                    <a:lnTo>
                      <a:pt x="558" y="185"/>
                    </a:lnTo>
                    <a:lnTo>
                      <a:pt x="550" y="180"/>
                    </a:lnTo>
                    <a:lnTo>
                      <a:pt x="542" y="175"/>
                    </a:lnTo>
                    <a:lnTo>
                      <a:pt x="535" y="171"/>
                    </a:lnTo>
                    <a:lnTo>
                      <a:pt x="526" y="166"/>
                    </a:lnTo>
                    <a:lnTo>
                      <a:pt x="549" y="22"/>
                    </a:lnTo>
                    <a:lnTo>
                      <a:pt x="541" y="19"/>
                    </a:lnTo>
                    <a:lnTo>
                      <a:pt x="532" y="16"/>
                    </a:lnTo>
                    <a:lnTo>
                      <a:pt x="524" y="14"/>
                    </a:lnTo>
                    <a:lnTo>
                      <a:pt x="515" y="11"/>
                    </a:lnTo>
                    <a:lnTo>
                      <a:pt x="506" y="8"/>
                    </a:lnTo>
                    <a:lnTo>
                      <a:pt x="497" y="6"/>
                    </a:lnTo>
                    <a:lnTo>
                      <a:pt x="488" y="5"/>
                    </a:lnTo>
                    <a:lnTo>
                      <a:pt x="479" y="2"/>
                    </a:lnTo>
                    <a:lnTo>
                      <a:pt x="428" y="140"/>
                    </a:lnTo>
                    <a:lnTo>
                      <a:pt x="423" y="140"/>
                    </a:lnTo>
                    <a:lnTo>
                      <a:pt x="419" y="140"/>
                    </a:lnTo>
                    <a:lnTo>
                      <a:pt x="414" y="140"/>
                    </a:lnTo>
                    <a:lnTo>
                      <a:pt x="409" y="140"/>
                    </a:lnTo>
                    <a:lnTo>
                      <a:pt x="405" y="140"/>
                    </a:lnTo>
                    <a:lnTo>
                      <a:pt x="400" y="140"/>
                    </a:lnTo>
                    <a:lnTo>
                      <a:pt x="396" y="140"/>
                    </a:lnTo>
                    <a:lnTo>
                      <a:pt x="391" y="140"/>
                    </a:lnTo>
                    <a:lnTo>
                      <a:pt x="338" y="0"/>
                    </a:lnTo>
                    <a:lnTo>
                      <a:pt x="329" y="1"/>
                    </a:lnTo>
                    <a:lnTo>
                      <a:pt x="321" y="3"/>
                    </a:lnTo>
                    <a:lnTo>
                      <a:pt x="312" y="5"/>
                    </a:lnTo>
                    <a:lnTo>
                      <a:pt x="303" y="7"/>
                    </a:lnTo>
                    <a:lnTo>
                      <a:pt x="294" y="10"/>
                    </a:lnTo>
                    <a:lnTo>
                      <a:pt x="286" y="12"/>
                    </a:lnTo>
                    <a:lnTo>
                      <a:pt x="278" y="15"/>
                    </a:lnTo>
                    <a:lnTo>
                      <a:pt x="269" y="17"/>
                    </a:lnTo>
                    <a:lnTo>
                      <a:pt x="293" y="166"/>
                    </a:lnTo>
                    <a:lnTo>
                      <a:pt x="284" y="171"/>
                    </a:lnTo>
                    <a:lnTo>
                      <a:pt x="276" y="175"/>
                    </a:lnTo>
                    <a:lnTo>
                      <a:pt x="269" y="180"/>
                    </a:lnTo>
                    <a:lnTo>
                      <a:pt x="261" y="185"/>
                    </a:lnTo>
                    <a:lnTo>
                      <a:pt x="143" y="88"/>
                    </a:lnTo>
                    <a:lnTo>
                      <a:pt x="135" y="94"/>
                    </a:lnTo>
                    <a:lnTo>
                      <a:pt x="129" y="99"/>
                    </a:lnTo>
                    <a:lnTo>
                      <a:pt x="123" y="106"/>
                    </a:lnTo>
                    <a:lnTo>
                      <a:pt x="116" y="112"/>
                    </a:lnTo>
                    <a:lnTo>
                      <a:pt x="110" y="118"/>
                    </a:lnTo>
                    <a:lnTo>
                      <a:pt x="105" y="125"/>
                    </a:lnTo>
                    <a:lnTo>
                      <a:pt x="99" y="131"/>
                    </a:lnTo>
                    <a:lnTo>
                      <a:pt x="94" y="138"/>
                    </a:lnTo>
                    <a:lnTo>
                      <a:pt x="188" y="258"/>
                    </a:lnTo>
                    <a:lnTo>
                      <a:pt x="183" y="266"/>
                    </a:lnTo>
                    <a:lnTo>
                      <a:pt x="179" y="273"/>
                    </a:lnTo>
                    <a:lnTo>
                      <a:pt x="174" y="281"/>
                    </a:lnTo>
                    <a:lnTo>
                      <a:pt x="170" y="290"/>
                    </a:lnTo>
                    <a:lnTo>
                      <a:pt x="19" y="265"/>
                    </a:lnTo>
                    <a:lnTo>
                      <a:pt x="13" y="282"/>
                    </a:lnTo>
                    <a:lnTo>
                      <a:pt x="8" y="299"/>
                    </a:lnTo>
                    <a:lnTo>
                      <a:pt x="4" y="316"/>
                    </a:lnTo>
                    <a:lnTo>
                      <a:pt x="0" y="334"/>
                    </a:lnTo>
                    <a:lnTo>
                      <a:pt x="144" y="389"/>
                    </a:lnTo>
                    <a:lnTo>
                      <a:pt x="144" y="395"/>
                    </a:lnTo>
                    <a:lnTo>
                      <a:pt x="144" y="398"/>
                    </a:lnTo>
                    <a:lnTo>
                      <a:pt x="143" y="403"/>
                    </a:lnTo>
                    <a:lnTo>
                      <a:pt x="143" y="408"/>
                    </a:lnTo>
                    <a:lnTo>
                      <a:pt x="143" y="413"/>
                    </a:lnTo>
                    <a:lnTo>
                      <a:pt x="144" y="417"/>
                    </a:lnTo>
                    <a:lnTo>
                      <a:pt x="144" y="422"/>
                    </a:lnTo>
                    <a:lnTo>
                      <a:pt x="144" y="426"/>
                    </a:lnTo>
                    <a:lnTo>
                      <a:pt x="0" y="483"/>
                    </a:lnTo>
                    <a:lnTo>
                      <a:pt x="4" y="501"/>
                    </a:lnTo>
                    <a:lnTo>
                      <a:pt x="8" y="517"/>
                    </a:lnTo>
                    <a:lnTo>
                      <a:pt x="13" y="535"/>
                    </a:lnTo>
                    <a:lnTo>
                      <a:pt x="19" y="551"/>
                    </a:lnTo>
                    <a:lnTo>
                      <a:pt x="170" y="526"/>
                    </a:lnTo>
                    <a:lnTo>
                      <a:pt x="174" y="535"/>
                    </a:lnTo>
                    <a:lnTo>
                      <a:pt x="179" y="542"/>
                    </a:lnTo>
                    <a:lnTo>
                      <a:pt x="183" y="551"/>
                    </a:lnTo>
                    <a:lnTo>
                      <a:pt x="188" y="559"/>
                    </a:lnTo>
                    <a:lnTo>
                      <a:pt x="94" y="678"/>
                    </a:lnTo>
                    <a:lnTo>
                      <a:pt x="99" y="685"/>
                    </a:lnTo>
                    <a:lnTo>
                      <a:pt x="105" y="691"/>
                    </a:lnTo>
                    <a:lnTo>
                      <a:pt x="110" y="699"/>
                    </a:lnTo>
                    <a:lnTo>
                      <a:pt x="116" y="705"/>
                    </a:lnTo>
                    <a:lnTo>
                      <a:pt x="123" y="711"/>
                    </a:lnTo>
                    <a:lnTo>
                      <a:pt x="129" y="717"/>
                    </a:lnTo>
                    <a:lnTo>
                      <a:pt x="135" y="723"/>
                    </a:lnTo>
                    <a:lnTo>
                      <a:pt x="143" y="729"/>
                    </a:lnTo>
                    <a:lnTo>
                      <a:pt x="241" y="648"/>
                    </a:lnTo>
                    <a:lnTo>
                      <a:pt x="289" y="502"/>
                    </a:lnTo>
                    <a:lnTo>
                      <a:pt x="276" y="483"/>
                    </a:lnTo>
                    <a:lnTo>
                      <a:pt x="268" y="463"/>
                    </a:lnTo>
                    <a:lnTo>
                      <a:pt x="260" y="440"/>
                    </a:lnTo>
                    <a:lnTo>
                      <a:pt x="257" y="416"/>
                    </a:lnTo>
                    <a:close/>
                  </a:path>
                </a:pathLst>
              </a:custGeom>
              <a:solidFill>
                <a:schemeClr val="tx1">
                  <a:lumMod val="75000"/>
                  <a:lumOff val="25000"/>
                </a:schemeClr>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6"/>
              <p:cNvSpPr>
                <a:spLocks/>
              </p:cNvSpPr>
              <p:nvPr/>
            </p:nvSpPr>
            <p:spPr bwMode="auto">
              <a:xfrm>
                <a:off x="814" y="2079"/>
                <a:ext cx="27" cy="74"/>
              </a:xfrm>
              <a:custGeom>
                <a:avLst/>
                <a:gdLst>
                  <a:gd name="T0" fmla="*/ 53 w 53"/>
                  <a:gd name="T1" fmla="*/ 5 h 146"/>
                  <a:gd name="T2" fmla="*/ 52 w 53"/>
                  <a:gd name="T3" fmla="*/ 4 h 146"/>
                  <a:gd name="T4" fmla="*/ 50 w 53"/>
                  <a:gd name="T5" fmla="*/ 2 h 146"/>
                  <a:gd name="T6" fmla="*/ 49 w 53"/>
                  <a:gd name="T7" fmla="*/ 1 h 146"/>
                  <a:gd name="T8" fmla="*/ 48 w 53"/>
                  <a:gd name="T9" fmla="*/ 0 h 146"/>
                  <a:gd name="T10" fmla="*/ 0 w 53"/>
                  <a:gd name="T11" fmla="*/ 146 h 146"/>
                  <a:gd name="T12" fmla="*/ 18 w 53"/>
                  <a:gd name="T13" fmla="*/ 131 h 146"/>
                  <a:gd name="T14" fmla="*/ 53 w 53"/>
                  <a:gd name="T15" fmla="*/ 5 h 14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3" h="146">
                    <a:moveTo>
                      <a:pt x="53" y="5"/>
                    </a:moveTo>
                    <a:lnTo>
                      <a:pt x="52" y="4"/>
                    </a:lnTo>
                    <a:lnTo>
                      <a:pt x="50" y="2"/>
                    </a:lnTo>
                    <a:lnTo>
                      <a:pt x="49" y="1"/>
                    </a:lnTo>
                    <a:lnTo>
                      <a:pt x="48" y="0"/>
                    </a:lnTo>
                    <a:lnTo>
                      <a:pt x="0" y="146"/>
                    </a:lnTo>
                    <a:lnTo>
                      <a:pt x="18" y="131"/>
                    </a:lnTo>
                    <a:lnTo>
                      <a:pt x="53" y="5"/>
                    </a:lnTo>
                    <a:close/>
                  </a:path>
                </a:pathLst>
              </a:custGeom>
              <a:solidFill>
                <a:srgbClr val="84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7"/>
              <p:cNvSpPr>
                <a:spLocks/>
              </p:cNvSpPr>
              <p:nvPr/>
            </p:nvSpPr>
            <p:spPr bwMode="auto">
              <a:xfrm>
                <a:off x="58" y="1664"/>
                <a:ext cx="572" cy="592"/>
              </a:xfrm>
              <a:custGeom>
                <a:avLst/>
                <a:gdLst>
                  <a:gd name="T0" fmla="*/ 661 w 1144"/>
                  <a:gd name="T1" fmla="*/ 362 h 1183"/>
                  <a:gd name="T2" fmla="*/ 750 w 1144"/>
                  <a:gd name="T3" fmla="*/ 436 h 1183"/>
                  <a:gd name="T4" fmla="*/ 797 w 1144"/>
                  <a:gd name="T5" fmla="*/ 545 h 1183"/>
                  <a:gd name="T6" fmla="*/ 786 w 1144"/>
                  <a:gd name="T7" fmla="*/ 666 h 1183"/>
                  <a:gd name="T8" fmla="*/ 721 w 1144"/>
                  <a:gd name="T9" fmla="*/ 764 h 1183"/>
                  <a:gd name="T10" fmla="*/ 619 w 1144"/>
                  <a:gd name="T11" fmla="*/ 820 h 1183"/>
                  <a:gd name="T12" fmla="*/ 499 w 1144"/>
                  <a:gd name="T13" fmla="*/ 821 h 1183"/>
                  <a:gd name="T14" fmla="*/ 397 w 1144"/>
                  <a:gd name="T15" fmla="*/ 765 h 1183"/>
                  <a:gd name="T16" fmla="*/ 332 w 1144"/>
                  <a:gd name="T17" fmla="*/ 670 h 1183"/>
                  <a:gd name="T18" fmla="*/ 319 w 1144"/>
                  <a:gd name="T19" fmla="*/ 547 h 1183"/>
                  <a:gd name="T20" fmla="*/ 368 w 1144"/>
                  <a:gd name="T21" fmla="*/ 432 h 1183"/>
                  <a:gd name="T22" fmla="*/ 62 w 1144"/>
                  <a:gd name="T23" fmla="*/ 281 h 1183"/>
                  <a:gd name="T24" fmla="*/ 32 w 1144"/>
                  <a:gd name="T25" fmla="*/ 335 h 1183"/>
                  <a:gd name="T26" fmla="*/ 174 w 1144"/>
                  <a:gd name="T27" fmla="*/ 500 h 1183"/>
                  <a:gd name="T28" fmla="*/ 174 w 1144"/>
                  <a:gd name="T29" fmla="*/ 681 h 1183"/>
                  <a:gd name="T30" fmla="*/ 33 w 1144"/>
                  <a:gd name="T31" fmla="*/ 850 h 1183"/>
                  <a:gd name="T32" fmla="*/ 67 w 1144"/>
                  <a:gd name="T33" fmla="*/ 912 h 1183"/>
                  <a:gd name="T34" fmla="*/ 271 w 1144"/>
                  <a:gd name="T35" fmla="*/ 864 h 1183"/>
                  <a:gd name="T36" fmla="*/ 295 w 1144"/>
                  <a:gd name="T37" fmla="*/ 888 h 1183"/>
                  <a:gd name="T38" fmla="*/ 255 w 1144"/>
                  <a:gd name="T39" fmla="*/ 1096 h 1183"/>
                  <a:gd name="T40" fmla="*/ 317 w 1144"/>
                  <a:gd name="T41" fmla="*/ 1129 h 1183"/>
                  <a:gd name="T42" fmla="*/ 457 w 1144"/>
                  <a:gd name="T43" fmla="*/ 977 h 1183"/>
                  <a:gd name="T44" fmla="*/ 503 w 1144"/>
                  <a:gd name="T45" fmla="*/ 1180 h 1183"/>
                  <a:gd name="T46" fmla="*/ 537 w 1144"/>
                  <a:gd name="T47" fmla="*/ 1183 h 1183"/>
                  <a:gd name="T48" fmla="*/ 573 w 1144"/>
                  <a:gd name="T49" fmla="*/ 1183 h 1183"/>
                  <a:gd name="T50" fmla="*/ 608 w 1144"/>
                  <a:gd name="T51" fmla="*/ 1180 h 1183"/>
                  <a:gd name="T52" fmla="*/ 655 w 1144"/>
                  <a:gd name="T53" fmla="*/ 979 h 1183"/>
                  <a:gd name="T54" fmla="*/ 687 w 1144"/>
                  <a:gd name="T55" fmla="*/ 969 h 1183"/>
                  <a:gd name="T56" fmla="*/ 853 w 1144"/>
                  <a:gd name="T57" fmla="*/ 1104 h 1183"/>
                  <a:gd name="T58" fmla="*/ 818 w 1144"/>
                  <a:gd name="T59" fmla="*/ 892 h 1183"/>
                  <a:gd name="T60" fmla="*/ 842 w 1144"/>
                  <a:gd name="T61" fmla="*/ 869 h 1183"/>
                  <a:gd name="T62" fmla="*/ 1043 w 1144"/>
                  <a:gd name="T63" fmla="*/ 923 h 1183"/>
                  <a:gd name="T64" fmla="*/ 1079 w 1144"/>
                  <a:gd name="T65" fmla="*/ 863 h 1183"/>
                  <a:gd name="T66" fmla="*/ 941 w 1144"/>
                  <a:gd name="T67" fmla="*/ 695 h 1183"/>
                  <a:gd name="T68" fmla="*/ 1144 w 1144"/>
                  <a:gd name="T69" fmla="*/ 619 h 1183"/>
                  <a:gd name="T70" fmla="*/ 1143 w 1144"/>
                  <a:gd name="T71" fmla="*/ 548 h 1183"/>
                  <a:gd name="T72" fmla="*/ 937 w 1144"/>
                  <a:gd name="T73" fmla="*/ 474 h 1183"/>
                  <a:gd name="T74" fmla="*/ 1073 w 1144"/>
                  <a:gd name="T75" fmla="*/ 307 h 1183"/>
                  <a:gd name="T76" fmla="*/ 1035 w 1144"/>
                  <a:gd name="T77" fmla="*/ 248 h 1183"/>
                  <a:gd name="T78" fmla="*/ 839 w 1144"/>
                  <a:gd name="T79" fmla="*/ 309 h 1183"/>
                  <a:gd name="T80" fmla="*/ 899 w 1144"/>
                  <a:gd name="T81" fmla="*/ 109 h 1183"/>
                  <a:gd name="T82" fmla="*/ 840 w 1144"/>
                  <a:gd name="T83" fmla="*/ 73 h 1183"/>
                  <a:gd name="T84" fmla="*/ 681 w 1144"/>
                  <a:gd name="T85" fmla="*/ 212 h 1183"/>
                  <a:gd name="T86" fmla="*/ 648 w 1144"/>
                  <a:gd name="T87" fmla="*/ 203 h 1183"/>
                  <a:gd name="T88" fmla="*/ 602 w 1144"/>
                  <a:gd name="T89" fmla="*/ 1 h 1183"/>
                  <a:gd name="T90" fmla="*/ 566 w 1144"/>
                  <a:gd name="T91" fmla="*/ 0 h 1183"/>
                  <a:gd name="T92" fmla="*/ 531 w 1144"/>
                  <a:gd name="T93" fmla="*/ 1 h 1183"/>
                  <a:gd name="T94" fmla="*/ 483 w 1144"/>
                  <a:gd name="T95" fmla="*/ 200 h 1183"/>
                  <a:gd name="T96" fmla="*/ 450 w 1144"/>
                  <a:gd name="T97" fmla="*/ 208 h 1183"/>
                  <a:gd name="T98" fmla="*/ 304 w 1144"/>
                  <a:gd name="T99" fmla="*/ 60 h 1183"/>
                  <a:gd name="T100" fmla="*/ 242 w 1144"/>
                  <a:gd name="T101" fmla="*/ 94 h 1183"/>
                  <a:gd name="T102" fmla="*/ 288 w 1144"/>
                  <a:gd name="T103" fmla="*/ 304 h 1183"/>
                  <a:gd name="T104" fmla="*/ 445 w 1144"/>
                  <a:gd name="T105" fmla="*/ 367 h 1183"/>
                  <a:gd name="T106" fmla="*/ 546 w 1144"/>
                  <a:gd name="T107" fmla="*/ 339 h 11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144" h="1183">
                    <a:moveTo>
                      <a:pt x="567" y="339"/>
                    </a:moveTo>
                    <a:lnTo>
                      <a:pt x="593" y="342"/>
                    </a:lnTo>
                    <a:lnTo>
                      <a:pt x="617" y="345"/>
                    </a:lnTo>
                    <a:lnTo>
                      <a:pt x="639" y="353"/>
                    </a:lnTo>
                    <a:lnTo>
                      <a:pt x="661" y="362"/>
                    </a:lnTo>
                    <a:lnTo>
                      <a:pt x="681" y="373"/>
                    </a:lnTo>
                    <a:lnTo>
                      <a:pt x="701" y="386"/>
                    </a:lnTo>
                    <a:lnTo>
                      <a:pt x="719" y="401"/>
                    </a:lnTo>
                    <a:lnTo>
                      <a:pt x="735" y="417"/>
                    </a:lnTo>
                    <a:lnTo>
                      <a:pt x="750" y="436"/>
                    </a:lnTo>
                    <a:lnTo>
                      <a:pt x="763" y="455"/>
                    </a:lnTo>
                    <a:lnTo>
                      <a:pt x="774" y="477"/>
                    </a:lnTo>
                    <a:lnTo>
                      <a:pt x="784" y="498"/>
                    </a:lnTo>
                    <a:lnTo>
                      <a:pt x="792" y="521"/>
                    </a:lnTo>
                    <a:lnTo>
                      <a:pt x="797" y="545"/>
                    </a:lnTo>
                    <a:lnTo>
                      <a:pt x="800" y="569"/>
                    </a:lnTo>
                    <a:lnTo>
                      <a:pt x="800" y="594"/>
                    </a:lnTo>
                    <a:lnTo>
                      <a:pt x="797" y="619"/>
                    </a:lnTo>
                    <a:lnTo>
                      <a:pt x="792" y="643"/>
                    </a:lnTo>
                    <a:lnTo>
                      <a:pt x="786" y="666"/>
                    </a:lnTo>
                    <a:lnTo>
                      <a:pt x="777" y="688"/>
                    </a:lnTo>
                    <a:lnTo>
                      <a:pt x="765" y="709"/>
                    </a:lnTo>
                    <a:lnTo>
                      <a:pt x="752" y="729"/>
                    </a:lnTo>
                    <a:lnTo>
                      <a:pt x="738" y="747"/>
                    </a:lnTo>
                    <a:lnTo>
                      <a:pt x="721" y="764"/>
                    </a:lnTo>
                    <a:lnTo>
                      <a:pt x="704" y="779"/>
                    </a:lnTo>
                    <a:lnTo>
                      <a:pt x="685" y="792"/>
                    </a:lnTo>
                    <a:lnTo>
                      <a:pt x="663" y="803"/>
                    </a:lnTo>
                    <a:lnTo>
                      <a:pt x="642" y="813"/>
                    </a:lnTo>
                    <a:lnTo>
                      <a:pt x="619" y="820"/>
                    </a:lnTo>
                    <a:lnTo>
                      <a:pt x="596" y="826"/>
                    </a:lnTo>
                    <a:lnTo>
                      <a:pt x="573" y="829"/>
                    </a:lnTo>
                    <a:lnTo>
                      <a:pt x="547" y="829"/>
                    </a:lnTo>
                    <a:lnTo>
                      <a:pt x="523" y="826"/>
                    </a:lnTo>
                    <a:lnTo>
                      <a:pt x="499" y="821"/>
                    </a:lnTo>
                    <a:lnTo>
                      <a:pt x="477" y="815"/>
                    </a:lnTo>
                    <a:lnTo>
                      <a:pt x="455" y="805"/>
                    </a:lnTo>
                    <a:lnTo>
                      <a:pt x="434" y="793"/>
                    </a:lnTo>
                    <a:lnTo>
                      <a:pt x="415" y="781"/>
                    </a:lnTo>
                    <a:lnTo>
                      <a:pt x="397" y="765"/>
                    </a:lnTo>
                    <a:lnTo>
                      <a:pt x="381" y="749"/>
                    </a:lnTo>
                    <a:lnTo>
                      <a:pt x="366" y="731"/>
                    </a:lnTo>
                    <a:lnTo>
                      <a:pt x="352" y="712"/>
                    </a:lnTo>
                    <a:lnTo>
                      <a:pt x="342" y="691"/>
                    </a:lnTo>
                    <a:lnTo>
                      <a:pt x="332" y="670"/>
                    </a:lnTo>
                    <a:lnTo>
                      <a:pt x="324" y="647"/>
                    </a:lnTo>
                    <a:lnTo>
                      <a:pt x="319" y="623"/>
                    </a:lnTo>
                    <a:lnTo>
                      <a:pt x="317" y="599"/>
                    </a:lnTo>
                    <a:lnTo>
                      <a:pt x="317" y="574"/>
                    </a:lnTo>
                    <a:lnTo>
                      <a:pt x="319" y="547"/>
                    </a:lnTo>
                    <a:lnTo>
                      <a:pt x="324" y="522"/>
                    </a:lnTo>
                    <a:lnTo>
                      <a:pt x="332" y="498"/>
                    </a:lnTo>
                    <a:lnTo>
                      <a:pt x="342" y="475"/>
                    </a:lnTo>
                    <a:lnTo>
                      <a:pt x="353" y="453"/>
                    </a:lnTo>
                    <a:lnTo>
                      <a:pt x="368" y="432"/>
                    </a:lnTo>
                    <a:lnTo>
                      <a:pt x="383" y="413"/>
                    </a:lnTo>
                    <a:lnTo>
                      <a:pt x="401" y="397"/>
                    </a:lnTo>
                    <a:lnTo>
                      <a:pt x="76" y="260"/>
                    </a:lnTo>
                    <a:lnTo>
                      <a:pt x="68" y="270"/>
                    </a:lnTo>
                    <a:lnTo>
                      <a:pt x="62" y="281"/>
                    </a:lnTo>
                    <a:lnTo>
                      <a:pt x="55" y="291"/>
                    </a:lnTo>
                    <a:lnTo>
                      <a:pt x="49" y="301"/>
                    </a:lnTo>
                    <a:lnTo>
                      <a:pt x="43" y="313"/>
                    </a:lnTo>
                    <a:lnTo>
                      <a:pt x="38" y="324"/>
                    </a:lnTo>
                    <a:lnTo>
                      <a:pt x="32" y="335"/>
                    </a:lnTo>
                    <a:lnTo>
                      <a:pt x="26" y="347"/>
                    </a:lnTo>
                    <a:lnTo>
                      <a:pt x="185" y="461"/>
                    </a:lnTo>
                    <a:lnTo>
                      <a:pt x="182" y="474"/>
                    </a:lnTo>
                    <a:lnTo>
                      <a:pt x="178" y="488"/>
                    </a:lnTo>
                    <a:lnTo>
                      <a:pt x="174" y="500"/>
                    </a:lnTo>
                    <a:lnTo>
                      <a:pt x="172" y="514"/>
                    </a:lnTo>
                    <a:lnTo>
                      <a:pt x="0" y="532"/>
                    </a:lnTo>
                    <a:lnTo>
                      <a:pt x="3" y="651"/>
                    </a:lnTo>
                    <a:lnTo>
                      <a:pt x="172" y="668"/>
                    </a:lnTo>
                    <a:lnTo>
                      <a:pt x="174" y="681"/>
                    </a:lnTo>
                    <a:lnTo>
                      <a:pt x="178" y="695"/>
                    </a:lnTo>
                    <a:lnTo>
                      <a:pt x="182" y="707"/>
                    </a:lnTo>
                    <a:lnTo>
                      <a:pt x="185" y="721"/>
                    </a:lnTo>
                    <a:lnTo>
                      <a:pt x="26" y="837"/>
                    </a:lnTo>
                    <a:lnTo>
                      <a:pt x="33" y="850"/>
                    </a:lnTo>
                    <a:lnTo>
                      <a:pt x="39" y="863"/>
                    </a:lnTo>
                    <a:lnTo>
                      <a:pt x="45" y="875"/>
                    </a:lnTo>
                    <a:lnTo>
                      <a:pt x="53" y="888"/>
                    </a:lnTo>
                    <a:lnTo>
                      <a:pt x="59" y="899"/>
                    </a:lnTo>
                    <a:lnTo>
                      <a:pt x="67" y="912"/>
                    </a:lnTo>
                    <a:lnTo>
                      <a:pt x="74" y="923"/>
                    </a:lnTo>
                    <a:lnTo>
                      <a:pt x="83" y="934"/>
                    </a:lnTo>
                    <a:lnTo>
                      <a:pt x="261" y="854"/>
                    </a:lnTo>
                    <a:lnTo>
                      <a:pt x="266" y="859"/>
                    </a:lnTo>
                    <a:lnTo>
                      <a:pt x="271" y="864"/>
                    </a:lnTo>
                    <a:lnTo>
                      <a:pt x="275" y="869"/>
                    </a:lnTo>
                    <a:lnTo>
                      <a:pt x="280" y="874"/>
                    </a:lnTo>
                    <a:lnTo>
                      <a:pt x="285" y="878"/>
                    </a:lnTo>
                    <a:lnTo>
                      <a:pt x="290" y="883"/>
                    </a:lnTo>
                    <a:lnTo>
                      <a:pt x="295" y="888"/>
                    </a:lnTo>
                    <a:lnTo>
                      <a:pt x="300" y="892"/>
                    </a:lnTo>
                    <a:lnTo>
                      <a:pt x="219" y="1073"/>
                    </a:lnTo>
                    <a:lnTo>
                      <a:pt x="231" y="1081"/>
                    </a:lnTo>
                    <a:lnTo>
                      <a:pt x="242" y="1088"/>
                    </a:lnTo>
                    <a:lnTo>
                      <a:pt x="255" y="1096"/>
                    </a:lnTo>
                    <a:lnTo>
                      <a:pt x="266" y="1104"/>
                    </a:lnTo>
                    <a:lnTo>
                      <a:pt x="279" y="1110"/>
                    </a:lnTo>
                    <a:lnTo>
                      <a:pt x="291" y="1116"/>
                    </a:lnTo>
                    <a:lnTo>
                      <a:pt x="304" y="1122"/>
                    </a:lnTo>
                    <a:lnTo>
                      <a:pt x="317" y="1129"/>
                    </a:lnTo>
                    <a:lnTo>
                      <a:pt x="431" y="969"/>
                    </a:lnTo>
                    <a:lnTo>
                      <a:pt x="438" y="971"/>
                    </a:lnTo>
                    <a:lnTo>
                      <a:pt x="444" y="974"/>
                    </a:lnTo>
                    <a:lnTo>
                      <a:pt x="450" y="975"/>
                    </a:lnTo>
                    <a:lnTo>
                      <a:pt x="457" y="977"/>
                    </a:lnTo>
                    <a:lnTo>
                      <a:pt x="463" y="979"/>
                    </a:lnTo>
                    <a:lnTo>
                      <a:pt x="470" y="980"/>
                    </a:lnTo>
                    <a:lnTo>
                      <a:pt x="477" y="981"/>
                    </a:lnTo>
                    <a:lnTo>
                      <a:pt x="483" y="982"/>
                    </a:lnTo>
                    <a:lnTo>
                      <a:pt x="503" y="1180"/>
                    </a:lnTo>
                    <a:lnTo>
                      <a:pt x="511" y="1180"/>
                    </a:lnTo>
                    <a:lnTo>
                      <a:pt x="517" y="1182"/>
                    </a:lnTo>
                    <a:lnTo>
                      <a:pt x="525" y="1182"/>
                    </a:lnTo>
                    <a:lnTo>
                      <a:pt x="531" y="1182"/>
                    </a:lnTo>
                    <a:lnTo>
                      <a:pt x="537" y="1183"/>
                    </a:lnTo>
                    <a:lnTo>
                      <a:pt x="545" y="1183"/>
                    </a:lnTo>
                    <a:lnTo>
                      <a:pt x="551" y="1183"/>
                    </a:lnTo>
                    <a:lnTo>
                      <a:pt x="559" y="1183"/>
                    </a:lnTo>
                    <a:lnTo>
                      <a:pt x="566" y="1183"/>
                    </a:lnTo>
                    <a:lnTo>
                      <a:pt x="573" y="1183"/>
                    </a:lnTo>
                    <a:lnTo>
                      <a:pt x="580" y="1183"/>
                    </a:lnTo>
                    <a:lnTo>
                      <a:pt x="588" y="1182"/>
                    </a:lnTo>
                    <a:lnTo>
                      <a:pt x="594" y="1182"/>
                    </a:lnTo>
                    <a:lnTo>
                      <a:pt x="602" y="1182"/>
                    </a:lnTo>
                    <a:lnTo>
                      <a:pt x="608" y="1180"/>
                    </a:lnTo>
                    <a:lnTo>
                      <a:pt x="615" y="1180"/>
                    </a:lnTo>
                    <a:lnTo>
                      <a:pt x="634" y="982"/>
                    </a:lnTo>
                    <a:lnTo>
                      <a:pt x="642" y="981"/>
                    </a:lnTo>
                    <a:lnTo>
                      <a:pt x="648" y="980"/>
                    </a:lnTo>
                    <a:lnTo>
                      <a:pt x="655" y="979"/>
                    </a:lnTo>
                    <a:lnTo>
                      <a:pt x="661" y="977"/>
                    </a:lnTo>
                    <a:lnTo>
                      <a:pt x="668" y="975"/>
                    </a:lnTo>
                    <a:lnTo>
                      <a:pt x="675" y="974"/>
                    </a:lnTo>
                    <a:lnTo>
                      <a:pt x="681" y="971"/>
                    </a:lnTo>
                    <a:lnTo>
                      <a:pt x="687" y="969"/>
                    </a:lnTo>
                    <a:lnTo>
                      <a:pt x="802" y="1129"/>
                    </a:lnTo>
                    <a:lnTo>
                      <a:pt x="815" y="1122"/>
                    </a:lnTo>
                    <a:lnTo>
                      <a:pt x="827" y="1116"/>
                    </a:lnTo>
                    <a:lnTo>
                      <a:pt x="840" y="1110"/>
                    </a:lnTo>
                    <a:lnTo>
                      <a:pt x="853" y="1104"/>
                    </a:lnTo>
                    <a:lnTo>
                      <a:pt x="864" y="1096"/>
                    </a:lnTo>
                    <a:lnTo>
                      <a:pt x="876" y="1088"/>
                    </a:lnTo>
                    <a:lnTo>
                      <a:pt x="888" y="1081"/>
                    </a:lnTo>
                    <a:lnTo>
                      <a:pt x="899" y="1073"/>
                    </a:lnTo>
                    <a:lnTo>
                      <a:pt x="818" y="892"/>
                    </a:lnTo>
                    <a:lnTo>
                      <a:pt x="823" y="888"/>
                    </a:lnTo>
                    <a:lnTo>
                      <a:pt x="829" y="883"/>
                    </a:lnTo>
                    <a:lnTo>
                      <a:pt x="834" y="878"/>
                    </a:lnTo>
                    <a:lnTo>
                      <a:pt x="839" y="874"/>
                    </a:lnTo>
                    <a:lnTo>
                      <a:pt x="842" y="869"/>
                    </a:lnTo>
                    <a:lnTo>
                      <a:pt x="847" y="864"/>
                    </a:lnTo>
                    <a:lnTo>
                      <a:pt x="853" y="859"/>
                    </a:lnTo>
                    <a:lnTo>
                      <a:pt x="856" y="854"/>
                    </a:lnTo>
                    <a:lnTo>
                      <a:pt x="1035" y="934"/>
                    </a:lnTo>
                    <a:lnTo>
                      <a:pt x="1043" y="923"/>
                    </a:lnTo>
                    <a:lnTo>
                      <a:pt x="1050" y="912"/>
                    </a:lnTo>
                    <a:lnTo>
                      <a:pt x="1058" y="899"/>
                    </a:lnTo>
                    <a:lnTo>
                      <a:pt x="1066" y="888"/>
                    </a:lnTo>
                    <a:lnTo>
                      <a:pt x="1073" y="875"/>
                    </a:lnTo>
                    <a:lnTo>
                      <a:pt x="1079" y="863"/>
                    </a:lnTo>
                    <a:lnTo>
                      <a:pt x="1086" y="850"/>
                    </a:lnTo>
                    <a:lnTo>
                      <a:pt x="1092" y="837"/>
                    </a:lnTo>
                    <a:lnTo>
                      <a:pt x="932" y="721"/>
                    </a:lnTo>
                    <a:lnTo>
                      <a:pt x="937" y="707"/>
                    </a:lnTo>
                    <a:lnTo>
                      <a:pt x="941" y="695"/>
                    </a:lnTo>
                    <a:lnTo>
                      <a:pt x="945" y="681"/>
                    </a:lnTo>
                    <a:lnTo>
                      <a:pt x="947" y="668"/>
                    </a:lnTo>
                    <a:lnTo>
                      <a:pt x="1141" y="648"/>
                    </a:lnTo>
                    <a:lnTo>
                      <a:pt x="1143" y="634"/>
                    </a:lnTo>
                    <a:lnTo>
                      <a:pt x="1144" y="619"/>
                    </a:lnTo>
                    <a:lnTo>
                      <a:pt x="1144" y="605"/>
                    </a:lnTo>
                    <a:lnTo>
                      <a:pt x="1144" y="591"/>
                    </a:lnTo>
                    <a:lnTo>
                      <a:pt x="1144" y="577"/>
                    </a:lnTo>
                    <a:lnTo>
                      <a:pt x="1144" y="562"/>
                    </a:lnTo>
                    <a:lnTo>
                      <a:pt x="1143" y="548"/>
                    </a:lnTo>
                    <a:lnTo>
                      <a:pt x="1141" y="535"/>
                    </a:lnTo>
                    <a:lnTo>
                      <a:pt x="947" y="514"/>
                    </a:lnTo>
                    <a:lnTo>
                      <a:pt x="945" y="500"/>
                    </a:lnTo>
                    <a:lnTo>
                      <a:pt x="941" y="488"/>
                    </a:lnTo>
                    <a:lnTo>
                      <a:pt x="937" y="474"/>
                    </a:lnTo>
                    <a:lnTo>
                      <a:pt x="932" y="461"/>
                    </a:lnTo>
                    <a:lnTo>
                      <a:pt x="1092" y="345"/>
                    </a:lnTo>
                    <a:lnTo>
                      <a:pt x="1086" y="333"/>
                    </a:lnTo>
                    <a:lnTo>
                      <a:pt x="1079" y="320"/>
                    </a:lnTo>
                    <a:lnTo>
                      <a:pt x="1073" y="307"/>
                    </a:lnTo>
                    <a:lnTo>
                      <a:pt x="1066" y="295"/>
                    </a:lnTo>
                    <a:lnTo>
                      <a:pt x="1058" y="284"/>
                    </a:lnTo>
                    <a:lnTo>
                      <a:pt x="1050" y="271"/>
                    </a:lnTo>
                    <a:lnTo>
                      <a:pt x="1043" y="260"/>
                    </a:lnTo>
                    <a:lnTo>
                      <a:pt x="1035" y="248"/>
                    </a:lnTo>
                    <a:lnTo>
                      <a:pt x="856" y="329"/>
                    </a:lnTo>
                    <a:lnTo>
                      <a:pt x="853" y="324"/>
                    </a:lnTo>
                    <a:lnTo>
                      <a:pt x="847" y="319"/>
                    </a:lnTo>
                    <a:lnTo>
                      <a:pt x="842" y="314"/>
                    </a:lnTo>
                    <a:lnTo>
                      <a:pt x="839" y="309"/>
                    </a:lnTo>
                    <a:lnTo>
                      <a:pt x="834" y="305"/>
                    </a:lnTo>
                    <a:lnTo>
                      <a:pt x="829" y="300"/>
                    </a:lnTo>
                    <a:lnTo>
                      <a:pt x="823" y="295"/>
                    </a:lnTo>
                    <a:lnTo>
                      <a:pt x="818" y="291"/>
                    </a:lnTo>
                    <a:lnTo>
                      <a:pt x="899" y="109"/>
                    </a:lnTo>
                    <a:lnTo>
                      <a:pt x="888" y="102"/>
                    </a:lnTo>
                    <a:lnTo>
                      <a:pt x="876" y="94"/>
                    </a:lnTo>
                    <a:lnTo>
                      <a:pt x="864" y="87"/>
                    </a:lnTo>
                    <a:lnTo>
                      <a:pt x="853" y="79"/>
                    </a:lnTo>
                    <a:lnTo>
                      <a:pt x="840" y="73"/>
                    </a:lnTo>
                    <a:lnTo>
                      <a:pt x="827" y="67"/>
                    </a:lnTo>
                    <a:lnTo>
                      <a:pt x="815" y="60"/>
                    </a:lnTo>
                    <a:lnTo>
                      <a:pt x="802" y="54"/>
                    </a:lnTo>
                    <a:lnTo>
                      <a:pt x="687" y="214"/>
                    </a:lnTo>
                    <a:lnTo>
                      <a:pt x="681" y="212"/>
                    </a:lnTo>
                    <a:lnTo>
                      <a:pt x="675" y="209"/>
                    </a:lnTo>
                    <a:lnTo>
                      <a:pt x="668" y="208"/>
                    </a:lnTo>
                    <a:lnTo>
                      <a:pt x="661" y="205"/>
                    </a:lnTo>
                    <a:lnTo>
                      <a:pt x="655" y="204"/>
                    </a:lnTo>
                    <a:lnTo>
                      <a:pt x="648" y="203"/>
                    </a:lnTo>
                    <a:lnTo>
                      <a:pt x="642" y="202"/>
                    </a:lnTo>
                    <a:lnTo>
                      <a:pt x="634" y="200"/>
                    </a:lnTo>
                    <a:lnTo>
                      <a:pt x="615" y="2"/>
                    </a:lnTo>
                    <a:lnTo>
                      <a:pt x="608" y="2"/>
                    </a:lnTo>
                    <a:lnTo>
                      <a:pt x="602" y="1"/>
                    </a:lnTo>
                    <a:lnTo>
                      <a:pt x="594" y="1"/>
                    </a:lnTo>
                    <a:lnTo>
                      <a:pt x="588" y="1"/>
                    </a:lnTo>
                    <a:lnTo>
                      <a:pt x="580" y="0"/>
                    </a:lnTo>
                    <a:lnTo>
                      <a:pt x="573" y="0"/>
                    </a:lnTo>
                    <a:lnTo>
                      <a:pt x="566" y="0"/>
                    </a:lnTo>
                    <a:lnTo>
                      <a:pt x="559" y="0"/>
                    </a:lnTo>
                    <a:lnTo>
                      <a:pt x="551" y="0"/>
                    </a:lnTo>
                    <a:lnTo>
                      <a:pt x="545" y="0"/>
                    </a:lnTo>
                    <a:lnTo>
                      <a:pt x="537" y="0"/>
                    </a:lnTo>
                    <a:lnTo>
                      <a:pt x="531" y="1"/>
                    </a:lnTo>
                    <a:lnTo>
                      <a:pt x="525" y="1"/>
                    </a:lnTo>
                    <a:lnTo>
                      <a:pt x="517" y="1"/>
                    </a:lnTo>
                    <a:lnTo>
                      <a:pt x="511" y="2"/>
                    </a:lnTo>
                    <a:lnTo>
                      <a:pt x="503" y="2"/>
                    </a:lnTo>
                    <a:lnTo>
                      <a:pt x="483" y="200"/>
                    </a:lnTo>
                    <a:lnTo>
                      <a:pt x="477" y="202"/>
                    </a:lnTo>
                    <a:lnTo>
                      <a:pt x="470" y="203"/>
                    </a:lnTo>
                    <a:lnTo>
                      <a:pt x="463" y="204"/>
                    </a:lnTo>
                    <a:lnTo>
                      <a:pt x="457" y="205"/>
                    </a:lnTo>
                    <a:lnTo>
                      <a:pt x="450" y="208"/>
                    </a:lnTo>
                    <a:lnTo>
                      <a:pt x="444" y="209"/>
                    </a:lnTo>
                    <a:lnTo>
                      <a:pt x="438" y="212"/>
                    </a:lnTo>
                    <a:lnTo>
                      <a:pt x="431" y="214"/>
                    </a:lnTo>
                    <a:lnTo>
                      <a:pt x="317" y="54"/>
                    </a:lnTo>
                    <a:lnTo>
                      <a:pt x="304" y="60"/>
                    </a:lnTo>
                    <a:lnTo>
                      <a:pt x="291" y="67"/>
                    </a:lnTo>
                    <a:lnTo>
                      <a:pt x="279" y="73"/>
                    </a:lnTo>
                    <a:lnTo>
                      <a:pt x="266" y="79"/>
                    </a:lnTo>
                    <a:lnTo>
                      <a:pt x="255" y="87"/>
                    </a:lnTo>
                    <a:lnTo>
                      <a:pt x="242" y="94"/>
                    </a:lnTo>
                    <a:lnTo>
                      <a:pt x="231" y="102"/>
                    </a:lnTo>
                    <a:lnTo>
                      <a:pt x="219" y="109"/>
                    </a:lnTo>
                    <a:lnTo>
                      <a:pt x="300" y="291"/>
                    </a:lnTo>
                    <a:lnTo>
                      <a:pt x="294" y="297"/>
                    </a:lnTo>
                    <a:lnTo>
                      <a:pt x="288" y="304"/>
                    </a:lnTo>
                    <a:lnTo>
                      <a:pt x="280" y="310"/>
                    </a:lnTo>
                    <a:lnTo>
                      <a:pt x="274" y="316"/>
                    </a:lnTo>
                    <a:lnTo>
                      <a:pt x="411" y="389"/>
                    </a:lnTo>
                    <a:lnTo>
                      <a:pt x="428" y="377"/>
                    </a:lnTo>
                    <a:lnTo>
                      <a:pt x="445" y="367"/>
                    </a:lnTo>
                    <a:lnTo>
                      <a:pt x="464" y="358"/>
                    </a:lnTo>
                    <a:lnTo>
                      <a:pt x="484" y="350"/>
                    </a:lnTo>
                    <a:lnTo>
                      <a:pt x="504" y="345"/>
                    </a:lnTo>
                    <a:lnTo>
                      <a:pt x="525" y="342"/>
                    </a:lnTo>
                    <a:lnTo>
                      <a:pt x="546" y="339"/>
                    </a:lnTo>
                    <a:lnTo>
                      <a:pt x="567" y="339"/>
                    </a:lnTo>
                    <a:close/>
                  </a:path>
                </a:pathLst>
              </a:custGeom>
              <a:solidFill>
                <a:schemeClr val="tx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Freeform 8"/>
              <p:cNvSpPr>
                <a:spLocks/>
              </p:cNvSpPr>
              <p:nvPr/>
            </p:nvSpPr>
            <p:spPr bwMode="auto">
              <a:xfrm>
                <a:off x="96" y="1789"/>
                <a:ext cx="168" cy="74"/>
              </a:xfrm>
              <a:custGeom>
                <a:avLst/>
                <a:gdLst>
                  <a:gd name="T0" fmla="*/ 6 w 335"/>
                  <a:gd name="T1" fmla="*/ 0 h 149"/>
                  <a:gd name="T2" fmla="*/ 5 w 335"/>
                  <a:gd name="T3" fmla="*/ 3 h 149"/>
                  <a:gd name="T4" fmla="*/ 3 w 335"/>
                  <a:gd name="T5" fmla="*/ 5 h 149"/>
                  <a:gd name="T6" fmla="*/ 1 w 335"/>
                  <a:gd name="T7" fmla="*/ 9 h 149"/>
                  <a:gd name="T8" fmla="*/ 0 w 335"/>
                  <a:gd name="T9" fmla="*/ 12 h 149"/>
                  <a:gd name="T10" fmla="*/ 325 w 335"/>
                  <a:gd name="T11" fmla="*/ 149 h 149"/>
                  <a:gd name="T12" fmla="*/ 328 w 335"/>
                  <a:gd name="T13" fmla="*/ 147 h 149"/>
                  <a:gd name="T14" fmla="*/ 330 w 335"/>
                  <a:gd name="T15" fmla="*/ 145 h 149"/>
                  <a:gd name="T16" fmla="*/ 333 w 335"/>
                  <a:gd name="T17" fmla="*/ 143 h 149"/>
                  <a:gd name="T18" fmla="*/ 335 w 335"/>
                  <a:gd name="T19" fmla="*/ 141 h 149"/>
                  <a:gd name="T20" fmla="*/ 198 w 335"/>
                  <a:gd name="T21" fmla="*/ 68 h 149"/>
                  <a:gd name="T22" fmla="*/ 195 w 335"/>
                  <a:gd name="T23" fmla="*/ 71 h 149"/>
                  <a:gd name="T24" fmla="*/ 191 w 335"/>
                  <a:gd name="T25" fmla="*/ 75 h 149"/>
                  <a:gd name="T26" fmla="*/ 189 w 335"/>
                  <a:gd name="T27" fmla="*/ 78 h 149"/>
                  <a:gd name="T28" fmla="*/ 185 w 335"/>
                  <a:gd name="T29" fmla="*/ 81 h 149"/>
                  <a:gd name="T30" fmla="*/ 6 w 335"/>
                  <a:gd name="T31" fmla="*/ 0 h 1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35" h="149">
                    <a:moveTo>
                      <a:pt x="6" y="0"/>
                    </a:moveTo>
                    <a:lnTo>
                      <a:pt x="5" y="3"/>
                    </a:lnTo>
                    <a:lnTo>
                      <a:pt x="3" y="5"/>
                    </a:lnTo>
                    <a:lnTo>
                      <a:pt x="1" y="9"/>
                    </a:lnTo>
                    <a:lnTo>
                      <a:pt x="0" y="12"/>
                    </a:lnTo>
                    <a:lnTo>
                      <a:pt x="325" y="149"/>
                    </a:lnTo>
                    <a:lnTo>
                      <a:pt x="328" y="147"/>
                    </a:lnTo>
                    <a:lnTo>
                      <a:pt x="330" y="145"/>
                    </a:lnTo>
                    <a:lnTo>
                      <a:pt x="333" y="143"/>
                    </a:lnTo>
                    <a:lnTo>
                      <a:pt x="335" y="141"/>
                    </a:lnTo>
                    <a:lnTo>
                      <a:pt x="198" y="68"/>
                    </a:lnTo>
                    <a:lnTo>
                      <a:pt x="195" y="71"/>
                    </a:lnTo>
                    <a:lnTo>
                      <a:pt x="191" y="75"/>
                    </a:lnTo>
                    <a:lnTo>
                      <a:pt x="189" y="78"/>
                    </a:lnTo>
                    <a:lnTo>
                      <a:pt x="185" y="81"/>
                    </a:lnTo>
                    <a:lnTo>
                      <a:pt x="6" y="0"/>
                    </a:lnTo>
                    <a:close/>
                  </a:path>
                </a:pathLst>
              </a:custGeom>
              <a:solidFill>
                <a:srgbClr val="D3CE82"/>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Freeform 9"/>
              <p:cNvSpPr>
                <a:spLocks/>
              </p:cNvSpPr>
              <p:nvPr/>
            </p:nvSpPr>
            <p:spPr bwMode="auto">
              <a:xfrm>
                <a:off x="422" y="1353"/>
                <a:ext cx="180" cy="24"/>
              </a:xfrm>
              <a:custGeom>
                <a:avLst/>
                <a:gdLst>
                  <a:gd name="T0" fmla="*/ 359 w 359"/>
                  <a:gd name="T1" fmla="*/ 29 h 50"/>
                  <a:gd name="T2" fmla="*/ 157 w 359"/>
                  <a:gd name="T3" fmla="*/ 0 h 50"/>
                  <a:gd name="T4" fmla="*/ 156 w 359"/>
                  <a:gd name="T5" fmla="*/ 4 h 50"/>
                  <a:gd name="T6" fmla="*/ 156 w 359"/>
                  <a:gd name="T7" fmla="*/ 8 h 50"/>
                  <a:gd name="T8" fmla="*/ 155 w 359"/>
                  <a:gd name="T9" fmla="*/ 12 h 50"/>
                  <a:gd name="T10" fmla="*/ 154 w 359"/>
                  <a:gd name="T11" fmla="*/ 14 h 50"/>
                  <a:gd name="T12" fmla="*/ 0 w 359"/>
                  <a:gd name="T13" fmla="*/ 31 h 50"/>
                  <a:gd name="T14" fmla="*/ 355 w 359"/>
                  <a:gd name="T15" fmla="*/ 50 h 50"/>
                  <a:gd name="T16" fmla="*/ 357 w 359"/>
                  <a:gd name="T17" fmla="*/ 45 h 50"/>
                  <a:gd name="T18" fmla="*/ 358 w 359"/>
                  <a:gd name="T19" fmla="*/ 40 h 50"/>
                  <a:gd name="T20" fmla="*/ 358 w 359"/>
                  <a:gd name="T21" fmla="*/ 35 h 50"/>
                  <a:gd name="T22" fmla="*/ 359 w 359"/>
                  <a:gd name="T23" fmla="*/ 29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9" h="50">
                    <a:moveTo>
                      <a:pt x="359" y="29"/>
                    </a:moveTo>
                    <a:lnTo>
                      <a:pt x="157" y="0"/>
                    </a:lnTo>
                    <a:lnTo>
                      <a:pt x="156" y="4"/>
                    </a:lnTo>
                    <a:lnTo>
                      <a:pt x="156" y="8"/>
                    </a:lnTo>
                    <a:lnTo>
                      <a:pt x="155" y="12"/>
                    </a:lnTo>
                    <a:lnTo>
                      <a:pt x="154" y="14"/>
                    </a:lnTo>
                    <a:lnTo>
                      <a:pt x="0" y="31"/>
                    </a:lnTo>
                    <a:lnTo>
                      <a:pt x="355" y="50"/>
                    </a:lnTo>
                    <a:lnTo>
                      <a:pt x="357" y="45"/>
                    </a:lnTo>
                    <a:lnTo>
                      <a:pt x="358" y="40"/>
                    </a:lnTo>
                    <a:lnTo>
                      <a:pt x="358" y="35"/>
                    </a:lnTo>
                    <a:lnTo>
                      <a:pt x="359" y="29"/>
                    </a:lnTo>
                    <a:close/>
                  </a:path>
                </a:pathLst>
              </a:custGeom>
              <a:solidFill>
                <a:srgbClr val="84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0"/>
              <p:cNvSpPr>
                <a:spLocks/>
              </p:cNvSpPr>
              <p:nvPr/>
            </p:nvSpPr>
            <p:spPr bwMode="auto">
              <a:xfrm>
                <a:off x="383" y="1014"/>
                <a:ext cx="769" cy="794"/>
              </a:xfrm>
              <a:custGeom>
                <a:avLst/>
                <a:gdLst>
                  <a:gd name="T0" fmla="*/ 1537 w 1537"/>
                  <a:gd name="T1" fmla="*/ 795 h 1588"/>
                  <a:gd name="T2" fmla="*/ 1271 w 1537"/>
                  <a:gd name="T3" fmla="*/ 691 h 1588"/>
                  <a:gd name="T4" fmla="*/ 1465 w 1537"/>
                  <a:gd name="T5" fmla="*/ 464 h 1588"/>
                  <a:gd name="T6" fmla="*/ 1422 w 1537"/>
                  <a:gd name="T7" fmla="*/ 381 h 1588"/>
                  <a:gd name="T8" fmla="*/ 1144 w 1537"/>
                  <a:gd name="T9" fmla="*/ 435 h 1588"/>
                  <a:gd name="T10" fmla="*/ 1112 w 1537"/>
                  <a:gd name="T11" fmla="*/ 402 h 1588"/>
                  <a:gd name="T12" fmla="*/ 1175 w 1537"/>
                  <a:gd name="T13" fmla="*/ 126 h 1588"/>
                  <a:gd name="T14" fmla="*/ 1093 w 1537"/>
                  <a:gd name="T15" fmla="*/ 81 h 1588"/>
                  <a:gd name="T16" fmla="*/ 896 w 1537"/>
                  <a:gd name="T17" fmla="*/ 279 h 1588"/>
                  <a:gd name="T18" fmla="*/ 852 w 1537"/>
                  <a:gd name="T19" fmla="*/ 269 h 1588"/>
                  <a:gd name="T20" fmla="*/ 788 w 1537"/>
                  <a:gd name="T21" fmla="*/ 1 h 1588"/>
                  <a:gd name="T22" fmla="*/ 741 w 1537"/>
                  <a:gd name="T23" fmla="*/ 0 h 1588"/>
                  <a:gd name="T24" fmla="*/ 695 w 1537"/>
                  <a:gd name="T25" fmla="*/ 3 h 1588"/>
                  <a:gd name="T26" fmla="*/ 632 w 1537"/>
                  <a:gd name="T27" fmla="*/ 272 h 1588"/>
                  <a:gd name="T28" fmla="*/ 589 w 1537"/>
                  <a:gd name="T29" fmla="*/ 285 h 1588"/>
                  <a:gd name="T30" fmla="*/ 374 w 1537"/>
                  <a:gd name="T31" fmla="*/ 97 h 1588"/>
                  <a:gd name="T32" fmla="*/ 295 w 1537"/>
                  <a:gd name="T33" fmla="*/ 148 h 1588"/>
                  <a:gd name="T34" fmla="*/ 377 w 1537"/>
                  <a:gd name="T35" fmla="*/ 415 h 1588"/>
                  <a:gd name="T36" fmla="*/ 111 w 1537"/>
                  <a:gd name="T37" fmla="*/ 333 h 1588"/>
                  <a:gd name="T38" fmla="*/ 62 w 1537"/>
                  <a:gd name="T39" fmla="*/ 414 h 1588"/>
                  <a:gd name="T40" fmla="*/ 244 w 1537"/>
                  <a:gd name="T41" fmla="*/ 635 h 1588"/>
                  <a:gd name="T42" fmla="*/ 444 w 1537"/>
                  <a:gd name="T43" fmla="*/ 679 h 1588"/>
                  <a:gd name="T44" fmla="*/ 513 w 1537"/>
                  <a:gd name="T45" fmla="*/ 559 h 1588"/>
                  <a:gd name="T46" fmla="*/ 621 w 1537"/>
                  <a:gd name="T47" fmla="*/ 477 h 1588"/>
                  <a:gd name="T48" fmla="*/ 759 w 1537"/>
                  <a:gd name="T49" fmla="*/ 447 h 1588"/>
                  <a:gd name="T50" fmla="*/ 918 w 1537"/>
                  <a:gd name="T51" fmla="*/ 488 h 1588"/>
                  <a:gd name="T52" fmla="*/ 1035 w 1537"/>
                  <a:gd name="T53" fmla="*/ 597 h 1588"/>
                  <a:gd name="T54" fmla="*/ 1091 w 1537"/>
                  <a:gd name="T55" fmla="*/ 752 h 1588"/>
                  <a:gd name="T56" fmla="*/ 1065 w 1537"/>
                  <a:gd name="T57" fmla="*/ 917 h 1588"/>
                  <a:gd name="T58" fmla="*/ 971 w 1537"/>
                  <a:gd name="T59" fmla="*/ 1047 h 1588"/>
                  <a:gd name="T60" fmla="*/ 826 w 1537"/>
                  <a:gd name="T61" fmla="*/ 1118 h 1588"/>
                  <a:gd name="T62" fmla="*/ 661 w 1537"/>
                  <a:gd name="T63" fmla="*/ 1109 h 1588"/>
                  <a:gd name="T64" fmla="*/ 524 w 1537"/>
                  <a:gd name="T65" fmla="*/ 1024 h 1588"/>
                  <a:gd name="T66" fmla="*/ 441 w 1537"/>
                  <a:gd name="T67" fmla="*/ 887 h 1588"/>
                  <a:gd name="T68" fmla="*/ 427 w 1537"/>
                  <a:gd name="T69" fmla="*/ 756 h 1588"/>
                  <a:gd name="T70" fmla="*/ 5 w 1537"/>
                  <a:gd name="T71" fmla="*/ 874 h 1588"/>
                  <a:gd name="T72" fmla="*/ 249 w 1537"/>
                  <a:gd name="T73" fmla="*/ 969 h 1588"/>
                  <a:gd name="T74" fmla="*/ 70 w 1537"/>
                  <a:gd name="T75" fmla="*/ 1192 h 1588"/>
                  <a:gd name="T76" fmla="*/ 352 w 1537"/>
                  <a:gd name="T77" fmla="*/ 1147 h 1588"/>
                  <a:gd name="T78" fmla="*/ 383 w 1537"/>
                  <a:gd name="T79" fmla="*/ 1180 h 1588"/>
                  <a:gd name="T80" fmla="*/ 310 w 1537"/>
                  <a:gd name="T81" fmla="*/ 1451 h 1588"/>
                  <a:gd name="T82" fmla="*/ 391 w 1537"/>
                  <a:gd name="T83" fmla="*/ 1500 h 1588"/>
                  <a:gd name="T84" fmla="*/ 597 w 1537"/>
                  <a:gd name="T85" fmla="*/ 1306 h 1588"/>
                  <a:gd name="T86" fmla="*/ 640 w 1537"/>
                  <a:gd name="T87" fmla="*/ 1317 h 1588"/>
                  <a:gd name="T88" fmla="*/ 703 w 1537"/>
                  <a:gd name="T89" fmla="*/ 1587 h 1588"/>
                  <a:gd name="T90" fmla="*/ 750 w 1537"/>
                  <a:gd name="T91" fmla="*/ 1588 h 1588"/>
                  <a:gd name="T92" fmla="*/ 798 w 1537"/>
                  <a:gd name="T93" fmla="*/ 1587 h 1588"/>
                  <a:gd name="T94" fmla="*/ 861 w 1537"/>
                  <a:gd name="T95" fmla="*/ 1317 h 1588"/>
                  <a:gd name="T96" fmla="*/ 905 w 1537"/>
                  <a:gd name="T97" fmla="*/ 1306 h 1588"/>
                  <a:gd name="T98" fmla="*/ 1111 w 1537"/>
                  <a:gd name="T99" fmla="*/ 1500 h 1588"/>
                  <a:gd name="T100" fmla="*/ 1191 w 1537"/>
                  <a:gd name="T101" fmla="*/ 1451 h 1588"/>
                  <a:gd name="T102" fmla="*/ 1118 w 1537"/>
                  <a:gd name="T103" fmla="*/ 1180 h 1588"/>
                  <a:gd name="T104" fmla="*/ 1150 w 1537"/>
                  <a:gd name="T105" fmla="*/ 1147 h 1588"/>
                  <a:gd name="T106" fmla="*/ 1431 w 1537"/>
                  <a:gd name="T107" fmla="*/ 1192 h 1588"/>
                  <a:gd name="T108" fmla="*/ 1252 w 1537"/>
                  <a:gd name="T109" fmla="*/ 969 h 1588"/>
                  <a:gd name="T110" fmla="*/ 1533 w 1537"/>
                  <a:gd name="T111" fmla="*/ 870 h 15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537" h="1588">
                    <a:moveTo>
                      <a:pt x="1533" y="870"/>
                    </a:moveTo>
                    <a:lnTo>
                      <a:pt x="1534" y="852"/>
                    </a:lnTo>
                    <a:lnTo>
                      <a:pt x="1536" y="833"/>
                    </a:lnTo>
                    <a:lnTo>
                      <a:pt x="1537" y="814"/>
                    </a:lnTo>
                    <a:lnTo>
                      <a:pt x="1537" y="795"/>
                    </a:lnTo>
                    <a:lnTo>
                      <a:pt x="1537" y="776"/>
                    </a:lnTo>
                    <a:lnTo>
                      <a:pt x="1536" y="757"/>
                    </a:lnTo>
                    <a:lnTo>
                      <a:pt x="1534" y="738"/>
                    </a:lnTo>
                    <a:lnTo>
                      <a:pt x="1533" y="719"/>
                    </a:lnTo>
                    <a:lnTo>
                      <a:pt x="1271" y="691"/>
                    </a:lnTo>
                    <a:lnTo>
                      <a:pt x="1267" y="674"/>
                    </a:lnTo>
                    <a:lnTo>
                      <a:pt x="1262" y="656"/>
                    </a:lnTo>
                    <a:lnTo>
                      <a:pt x="1257" y="638"/>
                    </a:lnTo>
                    <a:lnTo>
                      <a:pt x="1252" y="621"/>
                    </a:lnTo>
                    <a:lnTo>
                      <a:pt x="1465" y="464"/>
                    </a:lnTo>
                    <a:lnTo>
                      <a:pt x="1458" y="448"/>
                    </a:lnTo>
                    <a:lnTo>
                      <a:pt x="1449" y="430"/>
                    </a:lnTo>
                    <a:lnTo>
                      <a:pt x="1440" y="414"/>
                    </a:lnTo>
                    <a:lnTo>
                      <a:pt x="1431" y="397"/>
                    </a:lnTo>
                    <a:lnTo>
                      <a:pt x="1422" y="381"/>
                    </a:lnTo>
                    <a:lnTo>
                      <a:pt x="1412" y="365"/>
                    </a:lnTo>
                    <a:lnTo>
                      <a:pt x="1401" y="348"/>
                    </a:lnTo>
                    <a:lnTo>
                      <a:pt x="1391" y="333"/>
                    </a:lnTo>
                    <a:lnTo>
                      <a:pt x="1150" y="443"/>
                    </a:lnTo>
                    <a:lnTo>
                      <a:pt x="1144" y="435"/>
                    </a:lnTo>
                    <a:lnTo>
                      <a:pt x="1138" y="429"/>
                    </a:lnTo>
                    <a:lnTo>
                      <a:pt x="1132" y="423"/>
                    </a:lnTo>
                    <a:lnTo>
                      <a:pt x="1126" y="415"/>
                    </a:lnTo>
                    <a:lnTo>
                      <a:pt x="1118" y="409"/>
                    </a:lnTo>
                    <a:lnTo>
                      <a:pt x="1112" y="402"/>
                    </a:lnTo>
                    <a:lnTo>
                      <a:pt x="1106" y="397"/>
                    </a:lnTo>
                    <a:lnTo>
                      <a:pt x="1098" y="391"/>
                    </a:lnTo>
                    <a:lnTo>
                      <a:pt x="1207" y="148"/>
                    </a:lnTo>
                    <a:lnTo>
                      <a:pt x="1191" y="138"/>
                    </a:lnTo>
                    <a:lnTo>
                      <a:pt x="1175" y="126"/>
                    </a:lnTo>
                    <a:lnTo>
                      <a:pt x="1160" y="116"/>
                    </a:lnTo>
                    <a:lnTo>
                      <a:pt x="1144" y="107"/>
                    </a:lnTo>
                    <a:lnTo>
                      <a:pt x="1127" y="97"/>
                    </a:lnTo>
                    <a:lnTo>
                      <a:pt x="1111" y="88"/>
                    </a:lnTo>
                    <a:lnTo>
                      <a:pt x="1093" y="81"/>
                    </a:lnTo>
                    <a:lnTo>
                      <a:pt x="1077" y="72"/>
                    </a:lnTo>
                    <a:lnTo>
                      <a:pt x="923" y="288"/>
                    </a:lnTo>
                    <a:lnTo>
                      <a:pt x="914" y="285"/>
                    </a:lnTo>
                    <a:lnTo>
                      <a:pt x="905" y="283"/>
                    </a:lnTo>
                    <a:lnTo>
                      <a:pt x="896" y="279"/>
                    </a:lnTo>
                    <a:lnTo>
                      <a:pt x="888" y="276"/>
                    </a:lnTo>
                    <a:lnTo>
                      <a:pt x="879" y="274"/>
                    </a:lnTo>
                    <a:lnTo>
                      <a:pt x="870" y="272"/>
                    </a:lnTo>
                    <a:lnTo>
                      <a:pt x="861" y="270"/>
                    </a:lnTo>
                    <a:lnTo>
                      <a:pt x="852" y="269"/>
                    </a:lnTo>
                    <a:lnTo>
                      <a:pt x="826" y="4"/>
                    </a:lnTo>
                    <a:lnTo>
                      <a:pt x="817" y="3"/>
                    </a:lnTo>
                    <a:lnTo>
                      <a:pt x="807" y="3"/>
                    </a:lnTo>
                    <a:lnTo>
                      <a:pt x="798" y="1"/>
                    </a:lnTo>
                    <a:lnTo>
                      <a:pt x="788" y="1"/>
                    </a:lnTo>
                    <a:lnTo>
                      <a:pt x="779" y="0"/>
                    </a:lnTo>
                    <a:lnTo>
                      <a:pt x="769" y="0"/>
                    </a:lnTo>
                    <a:lnTo>
                      <a:pt x="760" y="0"/>
                    </a:lnTo>
                    <a:lnTo>
                      <a:pt x="750" y="0"/>
                    </a:lnTo>
                    <a:lnTo>
                      <a:pt x="741" y="0"/>
                    </a:lnTo>
                    <a:lnTo>
                      <a:pt x="731" y="0"/>
                    </a:lnTo>
                    <a:lnTo>
                      <a:pt x="722" y="0"/>
                    </a:lnTo>
                    <a:lnTo>
                      <a:pt x="714" y="1"/>
                    </a:lnTo>
                    <a:lnTo>
                      <a:pt x="703" y="1"/>
                    </a:lnTo>
                    <a:lnTo>
                      <a:pt x="695" y="3"/>
                    </a:lnTo>
                    <a:lnTo>
                      <a:pt x="686" y="3"/>
                    </a:lnTo>
                    <a:lnTo>
                      <a:pt x="677" y="4"/>
                    </a:lnTo>
                    <a:lnTo>
                      <a:pt x="649" y="269"/>
                    </a:lnTo>
                    <a:lnTo>
                      <a:pt x="640" y="270"/>
                    </a:lnTo>
                    <a:lnTo>
                      <a:pt x="632" y="272"/>
                    </a:lnTo>
                    <a:lnTo>
                      <a:pt x="623" y="274"/>
                    </a:lnTo>
                    <a:lnTo>
                      <a:pt x="614" y="276"/>
                    </a:lnTo>
                    <a:lnTo>
                      <a:pt x="605" y="279"/>
                    </a:lnTo>
                    <a:lnTo>
                      <a:pt x="597" y="283"/>
                    </a:lnTo>
                    <a:lnTo>
                      <a:pt x="589" y="285"/>
                    </a:lnTo>
                    <a:lnTo>
                      <a:pt x="580" y="288"/>
                    </a:lnTo>
                    <a:lnTo>
                      <a:pt x="425" y="72"/>
                    </a:lnTo>
                    <a:lnTo>
                      <a:pt x="408" y="81"/>
                    </a:lnTo>
                    <a:lnTo>
                      <a:pt x="391" y="88"/>
                    </a:lnTo>
                    <a:lnTo>
                      <a:pt x="374" y="97"/>
                    </a:lnTo>
                    <a:lnTo>
                      <a:pt x="358" y="107"/>
                    </a:lnTo>
                    <a:lnTo>
                      <a:pt x="341" y="116"/>
                    </a:lnTo>
                    <a:lnTo>
                      <a:pt x="326" y="126"/>
                    </a:lnTo>
                    <a:lnTo>
                      <a:pt x="310" y="138"/>
                    </a:lnTo>
                    <a:lnTo>
                      <a:pt x="295" y="148"/>
                    </a:lnTo>
                    <a:lnTo>
                      <a:pt x="403" y="391"/>
                    </a:lnTo>
                    <a:lnTo>
                      <a:pt x="396" y="397"/>
                    </a:lnTo>
                    <a:lnTo>
                      <a:pt x="389" y="402"/>
                    </a:lnTo>
                    <a:lnTo>
                      <a:pt x="383" y="409"/>
                    </a:lnTo>
                    <a:lnTo>
                      <a:pt x="377" y="415"/>
                    </a:lnTo>
                    <a:lnTo>
                      <a:pt x="370" y="423"/>
                    </a:lnTo>
                    <a:lnTo>
                      <a:pt x="364" y="429"/>
                    </a:lnTo>
                    <a:lnTo>
                      <a:pt x="358" y="435"/>
                    </a:lnTo>
                    <a:lnTo>
                      <a:pt x="352" y="443"/>
                    </a:lnTo>
                    <a:lnTo>
                      <a:pt x="111" y="333"/>
                    </a:lnTo>
                    <a:lnTo>
                      <a:pt x="101" y="348"/>
                    </a:lnTo>
                    <a:lnTo>
                      <a:pt x="89" y="365"/>
                    </a:lnTo>
                    <a:lnTo>
                      <a:pt x="79" y="381"/>
                    </a:lnTo>
                    <a:lnTo>
                      <a:pt x="70" y="397"/>
                    </a:lnTo>
                    <a:lnTo>
                      <a:pt x="62" y="414"/>
                    </a:lnTo>
                    <a:lnTo>
                      <a:pt x="53" y="430"/>
                    </a:lnTo>
                    <a:lnTo>
                      <a:pt x="44" y="448"/>
                    </a:lnTo>
                    <a:lnTo>
                      <a:pt x="36" y="464"/>
                    </a:lnTo>
                    <a:lnTo>
                      <a:pt x="249" y="621"/>
                    </a:lnTo>
                    <a:lnTo>
                      <a:pt x="244" y="635"/>
                    </a:lnTo>
                    <a:lnTo>
                      <a:pt x="241" y="648"/>
                    </a:lnTo>
                    <a:lnTo>
                      <a:pt x="237" y="664"/>
                    </a:lnTo>
                    <a:lnTo>
                      <a:pt x="234" y="677"/>
                    </a:lnTo>
                    <a:lnTo>
                      <a:pt x="436" y="706"/>
                    </a:lnTo>
                    <a:lnTo>
                      <a:pt x="444" y="679"/>
                    </a:lnTo>
                    <a:lnTo>
                      <a:pt x="454" y="652"/>
                    </a:lnTo>
                    <a:lnTo>
                      <a:pt x="465" y="627"/>
                    </a:lnTo>
                    <a:lnTo>
                      <a:pt x="479" y="603"/>
                    </a:lnTo>
                    <a:lnTo>
                      <a:pt x="495" y="580"/>
                    </a:lnTo>
                    <a:lnTo>
                      <a:pt x="513" y="559"/>
                    </a:lnTo>
                    <a:lnTo>
                      <a:pt x="532" y="539"/>
                    </a:lnTo>
                    <a:lnTo>
                      <a:pt x="552" y="521"/>
                    </a:lnTo>
                    <a:lnTo>
                      <a:pt x="574" y="505"/>
                    </a:lnTo>
                    <a:lnTo>
                      <a:pt x="597" y="489"/>
                    </a:lnTo>
                    <a:lnTo>
                      <a:pt x="621" y="477"/>
                    </a:lnTo>
                    <a:lnTo>
                      <a:pt x="648" y="467"/>
                    </a:lnTo>
                    <a:lnTo>
                      <a:pt x="674" y="458"/>
                    </a:lnTo>
                    <a:lnTo>
                      <a:pt x="702" y="452"/>
                    </a:lnTo>
                    <a:lnTo>
                      <a:pt x="730" y="448"/>
                    </a:lnTo>
                    <a:lnTo>
                      <a:pt x="759" y="447"/>
                    </a:lnTo>
                    <a:lnTo>
                      <a:pt x="793" y="448"/>
                    </a:lnTo>
                    <a:lnTo>
                      <a:pt x="826" y="453"/>
                    </a:lnTo>
                    <a:lnTo>
                      <a:pt x="859" y="462"/>
                    </a:lnTo>
                    <a:lnTo>
                      <a:pt x="889" y="473"/>
                    </a:lnTo>
                    <a:lnTo>
                      <a:pt x="918" y="488"/>
                    </a:lnTo>
                    <a:lnTo>
                      <a:pt x="946" y="505"/>
                    </a:lnTo>
                    <a:lnTo>
                      <a:pt x="971" y="525"/>
                    </a:lnTo>
                    <a:lnTo>
                      <a:pt x="995" y="546"/>
                    </a:lnTo>
                    <a:lnTo>
                      <a:pt x="1016" y="570"/>
                    </a:lnTo>
                    <a:lnTo>
                      <a:pt x="1035" y="597"/>
                    </a:lnTo>
                    <a:lnTo>
                      <a:pt x="1051" y="624"/>
                    </a:lnTo>
                    <a:lnTo>
                      <a:pt x="1065" y="655"/>
                    </a:lnTo>
                    <a:lnTo>
                      <a:pt x="1077" y="685"/>
                    </a:lnTo>
                    <a:lnTo>
                      <a:pt x="1086" y="718"/>
                    </a:lnTo>
                    <a:lnTo>
                      <a:pt x="1091" y="752"/>
                    </a:lnTo>
                    <a:lnTo>
                      <a:pt x="1092" y="786"/>
                    </a:lnTo>
                    <a:lnTo>
                      <a:pt x="1091" y="820"/>
                    </a:lnTo>
                    <a:lnTo>
                      <a:pt x="1086" y="854"/>
                    </a:lnTo>
                    <a:lnTo>
                      <a:pt x="1077" y="887"/>
                    </a:lnTo>
                    <a:lnTo>
                      <a:pt x="1065" y="917"/>
                    </a:lnTo>
                    <a:lnTo>
                      <a:pt x="1051" y="947"/>
                    </a:lnTo>
                    <a:lnTo>
                      <a:pt x="1035" y="975"/>
                    </a:lnTo>
                    <a:lnTo>
                      <a:pt x="1016" y="1000"/>
                    </a:lnTo>
                    <a:lnTo>
                      <a:pt x="995" y="1024"/>
                    </a:lnTo>
                    <a:lnTo>
                      <a:pt x="971" y="1047"/>
                    </a:lnTo>
                    <a:lnTo>
                      <a:pt x="946" y="1066"/>
                    </a:lnTo>
                    <a:lnTo>
                      <a:pt x="918" y="1084"/>
                    </a:lnTo>
                    <a:lnTo>
                      <a:pt x="889" y="1098"/>
                    </a:lnTo>
                    <a:lnTo>
                      <a:pt x="859" y="1109"/>
                    </a:lnTo>
                    <a:lnTo>
                      <a:pt x="826" y="1118"/>
                    </a:lnTo>
                    <a:lnTo>
                      <a:pt x="793" y="1123"/>
                    </a:lnTo>
                    <a:lnTo>
                      <a:pt x="759" y="1124"/>
                    </a:lnTo>
                    <a:lnTo>
                      <a:pt x="725" y="1123"/>
                    </a:lnTo>
                    <a:lnTo>
                      <a:pt x="692" y="1118"/>
                    </a:lnTo>
                    <a:lnTo>
                      <a:pt x="661" y="1109"/>
                    </a:lnTo>
                    <a:lnTo>
                      <a:pt x="630" y="1098"/>
                    </a:lnTo>
                    <a:lnTo>
                      <a:pt x="601" y="1084"/>
                    </a:lnTo>
                    <a:lnTo>
                      <a:pt x="574" y="1066"/>
                    </a:lnTo>
                    <a:lnTo>
                      <a:pt x="547" y="1047"/>
                    </a:lnTo>
                    <a:lnTo>
                      <a:pt x="524" y="1024"/>
                    </a:lnTo>
                    <a:lnTo>
                      <a:pt x="503" y="1000"/>
                    </a:lnTo>
                    <a:lnTo>
                      <a:pt x="483" y="975"/>
                    </a:lnTo>
                    <a:lnTo>
                      <a:pt x="466" y="947"/>
                    </a:lnTo>
                    <a:lnTo>
                      <a:pt x="452" y="917"/>
                    </a:lnTo>
                    <a:lnTo>
                      <a:pt x="441" y="887"/>
                    </a:lnTo>
                    <a:lnTo>
                      <a:pt x="432" y="854"/>
                    </a:lnTo>
                    <a:lnTo>
                      <a:pt x="427" y="820"/>
                    </a:lnTo>
                    <a:lnTo>
                      <a:pt x="426" y="786"/>
                    </a:lnTo>
                    <a:lnTo>
                      <a:pt x="426" y="771"/>
                    </a:lnTo>
                    <a:lnTo>
                      <a:pt x="427" y="756"/>
                    </a:lnTo>
                    <a:lnTo>
                      <a:pt x="430" y="742"/>
                    </a:lnTo>
                    <a:lnTo>
                      <a:pt x="432" y="727"/>
                    </a:lnTo>
                    <a:lnTo>
                      <a:pt x="77" y="708"/>
                    </a:lnTo>
                    <a:lnTo>
                      <a:pt x="0" y="715"/>
                    </a:lnTo>
                    <a:lnTo>
                      <a:pt x="5" y="874"/>
                    </a:lnTo>
                    <a:lnTo>
                      <a:pt x="231" y="897"/>
                    </a:lnTo>
                    <a:lnTo>
                      <a:pt x="234" y="916"/>
                    </a:lnTo>
                    <a:lnTo>
                      <a:pt x="239" y="934"/>
                    </a:lnTo>
                    <a:lnTo>
                      <a:pt x="244" y="951"/>
                    </a:lnTo>
                    <a:lnTo>
                      <a:pt x="249" y="969"/>
                    </a:lnTo>
                    <a:lnTo>
                      <a:pt x="36" y="1124"/>
                    </a:lnTo>
                    <a:lnTo>
                      <a:pt x="44" y="1142"/>
                    </a:lnTo>
                    <a:lnTo>
                      <a:pt x="53" y="1158"/>
                    </a:lnTo>
                    <a:lnTo>
                      <a:pt x="62" y="1176"/>
                    </a:lnTo>
                    <a:lnTo>
                      <a:pt x="70" y="1192"/>
                    </a:lnTo>
                    <a:lnTo>
                      <a:pt x="79" y="1209"/>
                    </a:lnTo>
                    <a:lnTo>
                      <a:pt x="89" y="1224"/>
                    </a:lnTo>
                    <a:lnTo>
                      <a:pt x="101" y="1240"/>
                    </a:lnTo>
                    <a:lnTo>
                      <a:pt x="111" y="1255"/>
                    </a:lnTo>
                    <a:lnTo>
                      <a:pt x="352" y="1147"/>
                    </a:lnTo>
                    <a:lnTo>
                      <a:pt x="358" y="1154"/>
                    </a:lnTo>
                    <a:lnTo>
                      <a:pt x="364" y="1161"/>
                    </a:lnTo>
                    <a:lnTo>
                      <a:pt x="370" y="1167"/>
                    </a:lnTo>
                    <a:lnTo>
                      <a:pt x="377" y="1173"/>
                    </a:lnTo>
                    <a:lnTo>
                      <a:pt x="383" y="1180"/>
                    </a:lnTo>
                    <a:lnTo>
                      <a:pt x="389" y="1186"/>
                    </a:lnTo>
                    <a:lnTo>
                      <a:pt x="396" y="1192"/>
                    </a:lnTo>
                    <a:lnTo>
                      <a:pt x="403" y="1198"/>
                    </a:lnTo>
                    <a:lnTo>
                      <a:pt x="295" y="1441"/>
                    </a:lnTo>
                    <a:lnTo>
                      <a:pt x="310" y="1451"/>
                    </a:lnTo>
                    <a:lnTo>
                      <a:pt x="326" y="1462"/>
                    </a:lnTo>
                    <a:lnTo>
                      <a:pt x="341" y="1472"/>
                    </a:lnTo>
                    <a:lnTo>
                      <a:pt x="358" y="1481"/>
                    </a:lnTo>
                    <a:lnTo>
                      <a:pt x="374" y="1491"/>
                    </a:lnTo>
                    <a:lnTo>
                      <a:pt x="391" y="1500"/>
                    </a:lnTo>
                    <a:lnTo>
                      <a:pt x="408" y="1508"/>
                    </a:lnTo>
                    <a:lnTo>
                      <a:pt x="425" y="1516"/>
                    </a:lnTo>
                    <a:lnTo>
                      <a:pt x="580" y="1301"/>
                    </a:lnTo>
                    <a:lnTo>
                      <a:pt x="589" y="1303"/>
                    </a:lnTo>
                    <a:lnTo>
                      <a:pt x="597" y="1306"/>
                    </a:lnTo>
                    <a:lnTo>
                      <a:pt x="605" y="1308"/>
                    </a:lnTo>
                    <a:lnTo>
                      <a:pt x="614" y="1311"/>
                    </a:lnTo>
                    <a:lnTo>
                      <a:pt x="623" y="1313"/>
                    </a:lnTo>
                    <a:lnTo>
                      <a:pt x="632" y="1316"/>
                    </a:lnTo>
                    <a:lnTo>
                      <a:pt x="640" y="1317"/>
                    </a:lnTo>
                    <a:lnTo>
                      <a:pt x="649" y="1320"/>
                    </a:lnTo>
                    <a:lnTo>
                      <a:pt x="677" y="1585"/>
                    </a:lnTo>
                    <a:lnTo>
                      <a:pt x="686" y="1586"/>
                    </a:lnTo>
                    <a:lnTo>
                      <a:pt x="695" y="1586"/>
                    </a:lnTo>
                    <a:lnTo>
                      <a:pt x="703" y="1587"/>
                    </a:lnTo>
                    <a:lnTo>
                      <a:pt x="714" y="1587"/>
                    </a:lnTo>
                    <a:lnTo>
                      <a:pt x="722" y="1588"/>
                    </a:lnTo>
                    <a:lnTo>
                      <a:pt x="731" y="1588"/>
                    </a:lnTo>
                    <a:lnTo>
                      <a:pt x="741" y="1588"/>
                    </a:lnTo>
                    <a:lnTo>
                      <a:pt x="750" y="1588"/>
                    </a:lnTo>
                    <a:lnTo>
                      <a:pt x="760" y="1588"/>
                    </a:lnTo>
                    <a:lnTo>
                      <a:pt x="769" y="1588"/>
                    </a:lnTo>
                    <a:lnTo>
                      <a:pt x="779" y="1588"/>
                    </a:lnTo>
                    <a:lnTo>
                      <a:pt x="788" y="1587"/>
                    </a:lnTo>
                    <a:lnTo>
                      <a:pt x="798" y="1587"/>
                    </a:lnTo>
                    <a:lnTo>
                      <a:pt x="807" y="1586"/>
                    </a:lnTo>
                    <a:lnTo>
                      <a:pt x="817" y="1586"/>
                    </a:lnTo>
                    <a:lnTo>
                      <a:pt x="826" y="1585"/>
                    </a:lnTo>
                    <a:lnTo>
                      <a:pt x="852" y="1320"/>
                    </a:lnTo>
                    <a:lnTo>
                      <a:pt x="861" y="1317"/>
                    </a:lnTo>
                    <a:lnTo>
                      <a:pt x="870" y="1316"/>
                    </a:lnTo>
                    <a:lnTo>
                      <a:pt x="879" y="1313"/>
                    </a:lnTo>
                    <a:lnTo>
                      <a:pt x="888" y="1311"/>
                    </a:lnTo>
                    <a:lnTo>
                      <a:pt x="896" y="1308"/>
                    </a:lnTo>
                    <a:lnTo>
                      <a:pt x="905" y="1306"/>
                    </a:lnTo>
                    <a:lnTo>
                      <a:pt x="914" y="1303"/>
                    </a:lnTo>
                    <a:lnTo>
                      <a:pt x="923" y="1301"/>
                    </a:lnTo>
                    <a:lnTo>
                      <a:pt x="1077" y="1516"/>
                    </a:lnTo>
                    <a:lnTo>
                      <a:pt x="1093" y="1508"/>
                    </a:lnTo>
                    <a:lnTo>
                      <a:pt x="1111" y="1500"/>
                    </a:lnTo>
                    <a:lnTo>
                      <a:pt x="1127" y="1491"/>
                    </a:lnTo>
                    <a:lnTo>
                      <a:pt x="1144" y="1481"/>
                    </a:lnTo>
                    <a:lnTo>
                      <a:pt x="1160" y="1472"/>
                    </a:lnTo>
                    <a:lnTo>
                      <a:pt x="1175" y="1462"/>
                    </a:lnTo>
                    <a:lnTo>
                      <a:pt x="1191" y="1451"/>
                    </a:lnTo>
                    <a:lnTo>
                      <a:pt x="1207" y="1441"/>
                    </a:lnTo>
                    <a:lnTo>
                      <a:pt x="1098" y="1198"/>
                    </a:lnTo>
                    <a:lnTo>
                      <a:pt x="1106" y="1192"/>
                    </a:lnTo>
                    <a:lnTo>
                      <a:pt x="1112" y="1186"/>
                    </a:lnTo>
                    <a:lnTo>
                      <a:pt x="1118" y="1180"/>
                    </a:lnTo>
                    <a:lnTo>
                      <a:pt x="1126" y="1173"/>
                    </a:lnTo>
                    <a:lnTo>
                      <a:pt x="1132" y="1167"/>
                    </a:lnTo>
                    <a:lnTo>
                      <a:pt x="1138" y="1161"/>
                    </a:lnTo>
                    <a:lnTo>
                      <a:pt x="1144" y="1154"/>
                    </a:lnTo>
                    <a:lnTo>
                      <a:pt x="1150" y="1147"/>
                    </a:lnTo>
                    <a:lnTo>
                      <a:pt x="1391" y="1255"/>
                    </a:lnTo>
                    <a:lnTo>
                      <a:pt x="1401" y="1240"/>
                    </a:lnTo>
                    <a:lnTo>
                      <a:pt x="1412" y="1224"/>
                    </a:lnTo>
                    <a:lnTo>
                      <a:pt x="1422" y="1209"/>
                    </a:lnTo>
                    <a:lnTo>
                      <a:pt x="1431" y="1192"/>
                    </a:lnTo>
                    <a:lnTo>
                      <a:pt x="1441" y="1176"/>
                    </a:lnTo>
                    <a:lnTo>
                      <a:pt x="1450" y="1158"/>
                    </a:lnTo>
                    <a:lnTo>
                      <a:pt x="1458" y="1142"/>
                    </a:lnTo>
                    <a:lnTo>
                      <a:pt x="1466" y="1124"/>
                    </a:lnTo>
                    <a:lnTo>
                      <a:pt x="1252" y="969"/>
                    </a:lnTo>
                    <a:lnTo>
                      <a:pt x="1257" y="951"/>
                    </a:lnTo>
                    <a:lnTo>
                      <a:pt x="1262" y="934"/>
                    </a:lnTo>
                    <a:lnTo>
                      <a:pt x="1267" y="916"/>
                    </a:lnTo>
                    <a:lnTo>
                      <a:pt x="1271" y="897"/>
                    </a:lnTo>
                    <a:lnTo>
                      <a:pt x="1533" y="870"/>
                    </a:lnTo>
                    <a:close/>
                  </a:path>
                </a:pathLst>
              </a:custGeom>
              <a:solidFill>
                <a:schemeClr val="tx1"/>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 name="Freeform 5"/>
            <p:cNvSpPr>
              <a:spLocks/>
            </p:cNvSpPr>
            <p:nvPr/>
          </p:nvSpPr>
          <p:spPr bwMode="auto">
            <a:xfrm>
              <a:off x="733425" y="3505200"/>
              <a:ext cx="638175" cy="649288"/>
            </a:xfrm>
            <a:custGeom>
              <a:avLst/>
              <a:gdLst>
                <a:gd name="T0" fmla="*/ 278 w 805"/>
                <a:gd name="T1" fmla="*/ 329 h 817"/>
                <a:gd name="T2" fmla="*/ 368 w 805"/>
                <a:gd name="T3" fmla="*/ 258 h 817"/>
                <a:gd name="T4" fmla="*/ 484 w 805"/>
                <a:gd name="T5" fmla="*/ 275 h 817"/>
                <a:gd name="T6" fmla="*/ 553 w 805"/>
                <a:gd name="T7" fmla="*/ 367 h 817"/>
                <a:gd name="T8" fmla="*/ 537 w 805"/>
                <a:gd name="T9" fmla="*/ 484 h 817"/>
                <a:gd name="T10" fmla="*/ 448 w 805"/>
                <a:gd name="T11" fmla="*/ 555 h 817"/>
                <a:gd name="T12" fmla="*/ 365 w 805"/>
                <a:gd name="T13" fmla="*/ 553 h 817"/>
                <a:gd name="T14" fmla="*/ 307 w 805"/>
                <a:gd name="T15" fmla="*/ 519 h 817"/>
                <a:gd name="T16" fmla="*/ 269 w 805"/>
                <a:gd name="T17" fmla="*/ 637 h 817"/>
                <a:gd name="T18" fmla="*/ 269 w 805"/>
                <a:gd name="T19" fmla="*/ 799 h 817"/>
                <a:gd name="T20" fmla="*/ 303 w 805"/>
                <a:gd name="T21" fmla="*/ 810 h 817"/>
                <a:gd name="T22" fmla="*/ 338 w 805"/>
                <a:gd name="T23" fmla="*/ 817 h 817"/>
                <a:gd name="T24" fmla="*/ 405 w 805"/>
                <a:gd name="T25" fmla="*/ 677 h 817"/>
                <a:gd name="T26" fmla="*/ 423 w 805"/>
                <a:gd name="T27" fmla="*/ 677 h 817"/>
                <a:gd name="T28" fmla="*/ 496 w 805"/>
                <a:gd name="T29" fmla="*/ 811 h 817"/>
                <a:gd name="T30" fmla="*/ 531 w 805"/>
                <a:gd name="T31" fmla="*/ 803 h 817"/>
                <a:gd name="T32" fmla="*/ 535 w 805"/>
                <a:gd name="T33" fmla="*/ 646 h 817"/>
                <a:gd name="T34" fmla="*/ 661 w 805"/>
                <a:gd name="T35" fmla="*/ 716 h 817"/>
                <a:gd name="T36" fmla="*/ 640 w 805"/>
                <a:gd name="T37" fmla="*/ 542 h 817"/>
                <a:gd name="T38" fmla="*/ 792 w 805"/>
                <a:gd name="T39" fmla="*/ 531 h 817"/>
                <a:gd name="T40" fmla="*/ 675 w 805"/>
                <a:gd name="T41" fmla="*/ 426 h 817"/>
                <a:gd name="T42" fmla="*/ 676 w 805"/>
                <a:gd name="T43" fmla="*/ 408 h 817"/>
                <a:gd name="T44" fmla="*/ 675 w 805"/>
                <a:gd name="T45" fmla="*/ 389 h 817"/>
                <a:gd name="T46" fmla="*/ 792 w 805"/>
                <a:gd name="T47" fmla="*/ 285 h 817"/>
                <a:gd name="T48" fmla="*/ 640 w 805"/>
                <a:gd name="T49" fmla="*/ 273 h 817"/>
                <a:gd name="T50" fmla="*/ 713 w 805"/>
                <a:gd name="T51" fmla="*/ 140 h 817"/>
                <a:gd name="T52" fmla="*/ 689 w 805"/>
                <a:gd name="T53" fmla="*/ 113 h 817"/>
                <a:gd name="T54" fmla="*/ 558 w 805"/>
                <a:gd name="T55" fmla="*/ 185 h 817"/>
                <a:gd name="T56" fmla="*/ 526 w 805"/>
                <a:gd name="T57" fmla="*/ 166 h 817"/>
                <a:gd name="T58" fmla="*/ 524 w 805"/>
                <a:gd name="T59" fmla="*/ 14 h 817"/>
                <a:gd name="T60" fmla="*/ 488 w 805"/>
                <a:gd name="T61" fmla="*/ 5 h 817"/>
                <a:gd name="T62" fmla="*/ 419 w 805"/>
                <a:gd name="T63" fmla="*/ 140 h 817"/>
                <a:gd name="T64" fmla="*/ 400 w 805"/>
                <a:gd name="T65" fmla="*/ 140 h 817"/>
                <a:gd name="T66" fmla="*/ 329 w 805"/>
                <a:gd name="T67" fmla="*/ 1 h 817"/>
                <a:gd name="T68" fmla="*/ 294 w 805"/>
                <a:gd name="T69" fmla="*/ 10 h 817"/>
                <a:gd name="T70" fmla="*/ 293 w 805"/>
                <a:gd name="T71" fmla="*/ 166 h 817"/>
                <a:gd name="T72" fmla="*/ 261 w 805"/>
                <a:gd name="T73" fmla="*/ 185 h 817"/>
                <a:gd name="T74" fmla="*/ 123 w 805"/>
                <a:gd name="T75" fmla="*/ 106 h 817"/>
                <a:gd name="T76" fmla="*/ 99 w 805"/>
                <a:gd name="T77" fmla="*/ 131 h 817"/>
                <a:gd name="T78" fmla="*/ 179 w 805"/>
                <a:gd name="T79" fmla="*/ 273 h 817"/>
                <a:gd name="T80" fmla="*/ 13 w 805"/>
                <a:gd name="T81" fmla="*/ 282 h 817"/>
                <a:gd name="T82" fmla="*/ 144 w 805"/>
                <a:gd name="T83" fmla="*/ 389 h 817"/>
                <a:gd name="T84" fmla="*/ 143 w 805"/>
                <a:gd name="T85" fmla="*/ 408 h 817"/>
                <a:gd name="T86" fmla="*/ 144 w 805"/>
                <a:gd name="T87" fmla="*/ 426 h 817"/>
                <a:gd name="T88" fmla="*/ 13 w 805"/>
                <a:gd name="T89" fmla="*/ 535 h 817"/>
                <a:gd name="T90" fmla="*/ 179 w 805"/>
                <a:gd name="T91" fmla="*/ 542 h 817"/>
                <a:gd name="T92" fmla="*/ 99 w 805"/>
                <a:gd name="T93" fmla="*/ 685 h 817"/>
                <a:gd name="T94" fmla="*/ 123 w 805"/>
                <a:gd name="T95" fmla="*/ 711 h 817"/>
                <a:gd name="T96" fmla="*/ 241 w 805"/>
                <a:gd name="T97" fmla="*/ 648 h 817"/>
                <a:gd name="T98" fmla="*/ 260 w 805"/>
                <a:gd name="T99" fmla="*/ 440 h 8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805" h="817">
                  <a:moveTo>
                    <a:pt x="257" y="416"/>
                  </a:moveTo>
                  <a:lnTo>
                    <a:pt x="259" y="384"/>
                  </a:lnTo>
                  <a:lnTo>
                    <a:pt x="266" y="355"/>
                  </a:lnTo>
                  <a:lnTo>
                    <a:pt x="278" y="329"/>
                  </a:lnTo>
                  <a:lnTo>
                    <a:pt x="295" y="305"/>
                  </a:lnTo>
                  <a:lnTo>
                    <a:pt x="317" y="285"/>
                  </a:lnTo>
                  <a:lnTo>
                    <a:pt x="341" y="270"/>
                  </a:lnTo>
                  <a:lnTo>
                    <a:pt x="368" y="258"/>
                  </a:lnTo>
                  <a:lnTo>
                    <a:pt x="399" y="253"/>
                  </a:lnTo>
                  <a:lnTo>
                    <a:pt x="429" y="255"/>
                  </a:lnTo>
                  <a:lnTo>
                    <a:pt x="458" y="262"/>
                  </a:lnTo>
                  <a:lnTo>
                    <a:pt x="484" y="275"/>
                  </a:lnTo>
                  <a:lnTo>
                    <a:pt x="507" y="291"/>
                  </a:lnTo>
                  <a:lnTo>
                    <a:pt x="527" y="313"/>
                  </a:lnTo>
                  <a:lnTo>
                    <a:pt x="542" y="338"/>
                  </a:lnTo>
                  <a:lnTo>
                    <a:pt x="553" y="367"/>
                  </a:lnTo>
                  <a:lnTo>
                    <a:pt x="558" y="397"/>
                  </a:lnTo>
                  <a:lnTo>
                    <a:pt x="556" y="429"/>
                  </a:lnTo>
                  <a:lnTo>
                    <a:pt x="549" y="458"/>
                  </a:lnTo>
                  <a:lnTo>
                    <a:pt x="537" y="484"/>
                  </a:lnTo>
                  <a:lnTo>
                    <a:pt x="520" y="508"/>
                  </a:lnTo>
                  <a:lnTo>
                    <a:pt x="500" y="528"/>
                  </a:lnTo>
                  <a:lnTo>
                    <a:pt x="474" y="543"/>
                  </a:lnTo>
                  <a:lnTo>
                    <a:pt x="448" y="555"/>
                  </a:lnTo>
                  <a:lnTo>
                    <a:pt x="418" y="560"/>
                  </a:lnTo>
                  <a:lnTo>
                    <a:pt x="400" y="560"/>
                  </a:lnTo>
                  <a:lnTo>
                    <a:pt x="382" y="557"/>
                  </a:lnTo>
                  <a:lnTo>
                    <a:pt x="365" y="553"/>
                  </a:lnTo>
                  <a:lnTo>
                    <a:pt x="348" y="547"/>
                  </a:lnTo>
                  <a:lnTo>
                    <a:pt x="333" y="540"/>
                  </a:lnTo>
                  <a:lnTo>
                    <a:pt x="319" y="530"/>
                  </a:lnTo>
                  <a:lnTo>
                    <a:pt x="307" y="519"/>
                  </a:lnTo>
                  <a:lnTo>
                    <a:pt x="294" y="507"/>
                  </a:lnTo>
                  <a:lnTo>
                    <a:pt x="259" y="633"/>
                  </a:lnTo>
                  <a:lnTo>
                    <a:pt x="261" y="632"/>
                  </a:lnTo>
                  <a:lnTo>
                    <a:pt x="269" y="637"/>
                  </a:lnTo>
                  <a:lnTo>
                    <a:pt x="276" y="641"/>
                  </a:lnTo>
                  <a:lnTo>
                    <a:pt x="284" y="646"/>
                  </a:lnTo>
                  <a:lnTo>
                    <a:pt x="293" y="649"/>
                  </a:lnTo>
                  <a:lnTo>
                    <a:pt x="269" y="799"/>
                  </a:lnTo>
                  <a:lnTo>
                    <a:pt x="278" y="802"/>
                  </a:lnTo>
                  <a:lnTo>
                    <a:pt x="286" y="805"/>
                  </a:lnTo>
                  <a:lnTo>
                    <a:pt x="294" y="807"/>
                  </a:lnTo>
                  <a:lnTo>
                    <a:pt x="303" y="810"/>
                  </a:lnTo>
                  <a:lnTo>
                    <a:pt x="312" y="812"/>
                  </a:lnTo>
                  <a:lnTo>
                    <a:pt x="321" y="813"/>
                  </a:lnTo>
                  <a:lnTo>
                    <a:pt x="329" y="816"/>
                  </a:lnTo>
                  <a:lnTo>
                    <a:pt x="338" y="817"/>
                  </a:lnTo>
                  <a:lnTo>
                    <a:pt x="391" y="676"/>
                  </a:lnTo>
                  <a:lnTo>
                    <a:pt x="396" y="677"/>
                  </a:lnTo>
                  <a:lnTo>
                    <a:pt x="400" y="677"/>
                  </a:lnTo>
                  <a:lnTo>
                    <a:pt x="405" y="677"/>
                  </a:lnTo>
                  <a:lnTo>
                    <a:pt x="409" y="677"/>
                  </a:lnTo>
                  <a:lnTo>
                    <a:pt x="414" y="677"/>
                  </a:lnTo>
                  <a:lnTo>
                    <a:pt x="419" y="677"/>
                  </a:lnTo>
                  <a:lnTo>
                    <a:pt x="423" y="677"/>
                  </a:lnTo>
                  <a:lnTo>
                    <a:pt x="428" y="676"/>
                  </a:lnTo>
                  <a:lnTo>
                    <a:pt x="479" y="815"/>
                  </a:lnTo>
                  <a:lnTo>
                    <a:pt x="487" y="813"/>
                  </a:lnTo>
                  <a:lnTo>
                    <a:pt x="496" y="811"/>
                  </a:lnTo>
                  <a:lnTo>
                    <a:pt x="505" y="810"/>
                  </a:lnTo>
                  <a:lnTo>
                    <a:pt x="513" y="807"/>
                  </a:lnTo>
                  <a:lnTo>
                    <a:pt x="522" y="806"/>
                  </a:lnTo>
                  <a:lnTo>
                    <a:pt x="531" y="803"/>
                  </a:lnTo>
                  <a:lnTo>
                    <a:pt x="540" y="802"/>
                  </a:lnTo>
                  <a:lnTo>
                    <a:pt x="547" y="799"/>
                  </a:lnTo>
                  <a:lnTo>
                    <a:pt x="526" y="649"/>
                  </a:lnTo>
                  <a:lnTo>
                    <a:pt x="535" y="646"/>
                  </a:lnTo>
                  <a:lnTo>
                    <a:pt x="542" y="641"/>
                  </a:lnTo>
                  <a:lnTo>
                    <a:pt x="550" y="637"/>
                  </a:lnTo>
                  <a:lnTo>
                    <a:pt x="558" y="632"/>
                  </a:lnTo>
                  <a:lnTo>
                    <a:pt x="661" y="716"/>
                  </a:lnTo>
                  <a:lnTo>
                    <a:pt x="711" y="676"/>
                  </a:lnTo>
                  <a:lnTo>
                    <a:pt x="631" y="559"/>
                  </a:lnTo>
                  <a:lnTo>
                    <a:pt x="636" y="551"/>
                  </a:lnTo>
                  <a:lnTo>
                    <a:pt x="640" y="542"/>
                  </a:lnTo>
                  <a:lnTo>
                    <a:pt x="645" y="535"/>
                  </a:lnTo>
                  <a:lnTo>
                    <a:pt x="648" y="526"/>
                  </a:lnTo>
                  <a:lnTo>
                    <a:pt x="786" y="548"/>
                  </a:lnTo>
                  <a:lnTo>
                    <a:pt x="792" y="531"/>
                  </a:lnTo>
                  <a:lnTo>
                    <a:pt x="797" y="513"/>
                  </a:lnTo>
                  <a:lnTo>
                    <a:pt x="801" y="495"/>
                  </a:lnTo>
                  <a:lnTo>
                    <a:pt x="805" y="477"/>
                  </a:lnTo>
                  <a:lnTo>
                    <a:pt x="675" y="426"/>
                  </a:lnTo>
                  <a:lnTo>
                    <a:pt x="675" y="422"/>
                  </a:lnTo>
                  <a:lnTo>
                    <a:pt x="676" y="417"/>
                  </a:lnTo>
                  <a:lnTo>
                    <a:pt x="676" y="413"/>
                  </a:lnTo>
                  <a:lnTo>
                    <a:pt x="676" y="408"/>
                  </a:lnTo>
                  <a:lnTo>
                    <a:pt x="676" y="403"/>
                  </a:lnTo>
                  <a:lnTo>
                    <a:pt x="676" y="398"/>
                  </a:lnTo>
                  <a:lnTo>
                    <a:pt x="675" y="395"/>
                  </a:lnTo>
                  <a:lnTo>
                    <a:pt x="675" y="389"/>
                  </a:lnTo>
                  <a:lnTo>
                    <a:pt x="805" y="339"/>
                  </a:lnTo>
                  <a:lnTo>
                    <a:pt x="801" y="321"/>
                  </a:lnTo>
                  <a:lnTo>
                    <a:pt x="797" y="302"/>
                  </a:lnTo>
                  <a:lnTo>
                    <a:pt x="792" y="285"/>
                  </a:lnTo>
                  <a:lnTo>
                    <a:pt x="786" y="267"/>
                  </a:lnTo>
                  <a:lnTo>
                    <a:pt x="648" y="290"/>
                  </a:lnTo>
                  <a:lnTo>
                    <a:pt x="645" y="281"/>
                  </a:lnTo>
                  <a:lnTo>
                    <a:pt x="640" y="273"/>
                  </a:lnTo>
                  <a:lnTo>
                    <a:pt x="636" y="266"/>
                  </a:lnTo>
                  <a:lnTo>
                    <a:pt x="631" y="258"/>
                  </a:lnTo>
                  <a:lnTo>
                    <a:pt x="719" y="147"/>
                  </a:lnTo>
                  <a:lnTo>
                    <a:pt x="713" y="140"/>
                  </a:lnTo>
                  <a:lnTo>
                    <a:pt x="708" y="133"/>
                  </a:lnTo>
                  <a:lnTo>
                    <a:pt x="701" y="127"/>
                  </a:lnTo>
                  <a:lnTo>
                    <a:pt x="695" y="120"/>
                  </a:lnTo>
                  <a:lnTo>
                    <a:pt x="689" y="113"/>
                  </a:lnTo>
                  <a:lnTo>
                    <a:pt x="681" y="107"/>
                  </a:lnTo>
                  <a:lnTo>
                    <a:pt x="675" y="101"/>
                  </a:lnTo>
                  <a:lnTo>
                    <a:pt x="669" y="94"/>
                  </a:lnTo>
                  <a:lnTo>
                    <a:pt x="558" y="185"/>
                  </a:lnTo>
                  <a:lnTo>
                    <a:pt x="550" y="180"/>
                  </a:lnTo>
                  <a:lnTo>
                    <a:pt x="542" y="175"/>
                  </a:lnTo>
                  <a:lnTo>
                    <a:pt x="535" y="171"/>
                  </a:lnTo>
                  <a:lnTo>
                    <a:pt x="526" y="166"/>
                  </a:lnTo>
                  <a:lnTo>
                    <a:pt x="549" y="22"/>
                  </a:lnTo>
                  <a:lnTo>
                    <a:pt x="541" y="19"/>
                  </a:lnTo>
                  <a:lnTo>
                    <a:pt x="532" y="16"/>
                  </a:lnTo>
                  <a:lnTo>
                    <a:pt x="524" y="14"/>
                  </a:lnTo>
                  <a:lnTo>
                    <a:pt x="515" y="11"/>
                  </a:lnTo>
                  <a:lnTo>
                    <a:pt x="506" y="8"/>
                  </a:lnTo>
                  <a:lnTo>
                    <a:pt x="497" y="6"/>
                  </a:lnTo>
                  <a:lnTo>
                    <a:pt x="488" y="5"/>
                  </a:lnTo>
                  <a:lnTo>
                    <a:pt x="479" y="2"/>
                  </a:lnTo>
                  <a:lnTo>
                    <a:pt x="428" y="140"/>
                  </a:lnTo>
                  <a:lnTo>
                    <a:pt x="423" y="140"/>
                  </a:lnTo>
                  <a:lnTo>
                    <a:pt x="419" y="140"/>
                  </a:lnTo>
                  <a:lnTo>
                    <a:pt x="414" y="140"/>
                  </a:lnTo>
                  <a:lnTo>
                    <a:pt x="409" y="140"/>
                  </a:lnTo>
                  <a:lnTo>
                    <a:pt x="405" y="140"/>
                  </a:lnTo>
                  <a:lnTo>
                    <a:pt x="400" y="140"/>
                  </a:lnTo>
                  <a:lnTo>
                    <a:pt x="396" y="140"/>
                  </a:lnTo>
                  <a:lnTo>
                    <a:pt x="391" y="140"/>
                  </a:lnTo>
                  <a:lnTo>
                    <a:pt x="338" y="0"/>
                  </a:lnTo>
                  <a:lnTo>
                    <a:pt x="329" y="1"/>
                  </a:lnTo>
                  <a:lnTo>
                    <a:pt x="321" y="3"/>
                  </a:lnTo>
                  <a:lnTo>
                    <a:pt x="312" y="5"/>
                  </a:lnTo>
                  <a:lnTo>
                    <a:pt x="303" y="7"/>
                  </a:lnTo>
                  <a:lnTo>
                    <a:pt x="294" y="10"/>
                  </a:lnTo>
                  <a:lnTo>
                    <a:pt x="286" y="12"/>
                  </a:lnTo>
                  <a:lnTo>
                    <a:pt x="278" y="15"/>
                  </a:lnTo>
                  <a:lnTo>
                    <a:pt x="269" y="17"/>
                  </a:lnTo>
                  <a:lnTo>
                    <a:pt x="293" y="166"/>
                  </a:lnTo>
                  <a:lnTo>
                    <a:pt x="284" y="171"/>
                  </a:lnTo>
                  <a:lnTo>
                    <a:pt x="276" y="175"/>
                  </a:lnTo>
                  <a:lnTo>
                    <a:pt x="269" y="180"/>
                  </a:lnTo>
                  <a:lnTo>
                    <a:pt x="261" y="185"/>
                  </a:lnTo>
                  <a:lnTo>
                    <a:pt x="143" y="88"/>
                  </a:lnTo>
                  <a:lnTo>
                    <a:pt x="135" y="94"/>
                  </a:lnTo>
                  <a:lnTo>
                    <a:pt x="129" y="99"/>
                  </a:lnTo>
                  <a:lnTo>
                    <a:pt x="123" y="106"/>
                  </a:lnTo>
                  <a:lnTo>
                    <a:pt x="116" y="112"/>
                  </a:lnTo>
                  <a:lnTo>
                    <a:pt x="110" y="118"/>
                  </a:lnTo>
                  <a:lnTo>
                    <a:pt x="105" y="125"/>
                  </a:lnTo>
                  <a:lnTo>
                    <a:pt x="99" y="131"/>
                  </a:lnTo>
                  <a:lnTo>
                    <a:pt x="94" y="138"/>
                  </a:lnTo>
                  <a:lnTo>
                    <a:pt x="188" y="258"/>
                  </a:lnTo>
                  <a:lnTo>
                    <a:pt x="183" y="266"/>
                  </a:lnTo>
                  <a:lnTo>
                    <a:pt x="179" y="273"/>
                  </a:lnTo>
                  <a:lnTo>
                    <a:pt x="174" y="281"/>
                  </a:lnTo>
                  <a:lnTo>
                    <a:pt x="170" y="290"/>
                  </a:lnTo>
                  <a:lnTo>
                    <a:pt x="19" y="265"/>
                  </a:lnTo>
                  <a:lnTo>
                    <a:pt x="13" y="282"/>
                  </a:lnTo>
                  <a:lnTo>
                    <a:pt x="8" y="299"/>
                  </a:lnTo>
                  <a:lnTo>
                    <a:pt x="4" y="316"/>
                  </a:lnTo>
                  <a:lnTo>
                    <a:pt x="0" y="334"/>
                  </a:lnTo>
                  <a:lnTo>
                    <a:pt x="144" y="389"/>
                  </a:lnTo>
                  <a:lnTo>
                    <a:pt x="144" y="395"/>
                  </a:lnTo>
                  <a:lnTo>
                    <a:pt x="144" y="398"/>
                  </a:lnTo>
                  <a:lnTo>
                    <a:pt x="143" y="403"/>
                  </a:lnTo>
                  <a:lnTo>
                    <a:pt x="143" y="408"/>
                  </a:lnTo>
                  <a:lnTo>
                    <a:pt x="143" y="413"/>
                  </a:lnTo>
                  <a:lnTo>
                    <a:pt x="144" y="417"/>
                  </a:lnTo>
                  <a:lnTo>
                    <a:pt x="144" y="422"/>
                  </a:lnTo>
                  <a:lnTo>
                    <a:pt x="144" y="426"/>
                  </a:lnTo>
                  <a:lnTo>
                    <a:pt x="0" y="483"/>
                  </a:lnTo>
                  <a:lnTo>
                    <a:pt x="4" y="501"/>
                  </a:lnTo>
                  <a:lnTo>
                    <a:pt x="8" y="517"/>
                  </a:lnTo>
                  <a:lnTo>
                    <a:pt x="13" y="535"/>
                  </a:lnTo>
                  <a:lnTo>
                    <a:pt x="19" y="551"/>
                  </a:lnTo>
                  <a:lnTo>
                    <a:pt x="170" y="526"/>
                  </a:lnTo>
                  <a:lnTo>
                    <a:pt x="174" y="535"/>
                  </a:lnTo>
                  <a:lnTo>
                    <a:pt x="179" y="542"/>
                  </a:lnTo>
                  <a:lnTo>
                    <a:pt x="183" y="551"/>
                  </a:lnTo>
                  <a:lnTo>
                    <a:pt x="188" y="559"/>
                  </a:lnTo>
                  <a:lnTo>
                    <a:pt x="94" y="678"/>
                  </a:lnTo>
                  <a:lnTo>
                    <a:pt x="99" y="685"/>
                  </a:lnTo>
                  <a:lnTo>
                    <a:pt x="105" y="691"/>
                  </a:lnTo>
                  <a:lnTo>
                    <a:pt x="110" y="699"/>
                  </a:lnTo>
                  <a:lnTo>
                    <a:pt x="116" y="705"/>
                  </a:lnTo>
                  <a:lnTo>
                    <a:pt x="123" y="711"/>
                  </a:lnTo>
                  <a:lnTo>
                    <a:pt x="129" y="717"/>
                  </a:lnTo>
                  <a:lnTo>
                    <a:pt x="135" y="723"/>
                  </a:lnTo>
                  <a:lnTo>
                    <a:pt x="143" y="729"/>
                  </a:lnTo>
                  <a:lnTo>
                    <a:pt x="241" y="648"/>
                  </a:lnTo>
                  <a:lnTo>
                    <a:pt x="289" y="502"/>
                  </a:lnTo>
                  <a:lnTo>
                    <a:pt x="276" y="483"/>
                  </a:lnTo>
                  <a:lnTo>
                    <a:pt x="268" y="463"/>
                  </a:lnTo>
                  <a:lnTo>
                    <a:pt x="260" y="440"/>
                  </a:lnTo>
                  <a:lnTo>
                    <a:pt x="257" y="416"/>
                  </a:lnTo>
                  <a:close/>
                </a:path>
              </a:pathLst>
            </a:custGeom>
            <a:solidFill>
              <a:schemeClr val="tx2">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 xmlns:p14="http://schemas.microsoft.com/office/powerpoint/2010/main" val="26615491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4343400" y="5684838"/>
            <a:ext cx="533400" cy="46037"/>
          </a:xfrm>
          <a:prstGeom prst="rect">
            <a:avLst/>
          </a:prstGeom>
          <a:solidFill>
            <a:schemeClr val="bg1"/>
          </a:solidFill>
          <a:ln w="9525">
            <a:noFill/>
            <a:miter lim="800000"/>
            <a:headEnd/>
            <a:tailEnd/>
          </a:ln>
        </p:spPr>
        <p:txBody>
          <a:bodyPr wrap="none" anchor="ctr"/>
          <a:lstStyle/>
          <a:p>
            <a:endParaRPr lang="en-US" dirty="0"/>
          </a:p>
        </p:txBody>
      </p:sp>
      <p:sp>
        <p:nvSpPr>
          <p:cNvPr id="5" name="Rectangle 4"/>
          <p:cNvSpPr/>
          <p:nvPr/>
        </p:nvSpPr>
        <p:spPr>
          <a:xfrm rot="10800000" flipV="1">
            <a:off x="0" y="228600"/>
            <a:ext cx="9144000" cy="769441"/>
          </a:xfrm>
          <a:prstGeom prst="rect">
            <a:avLst/>
          </a:prstGeom>
        </p:spPr>
        <p:txBody>
          <a:bodyPr wrap="square">
            <a:spAutoFit/>
          </a:bodyPr>
          <a:lstStyle/>
          <a:p>
            <a:pPr algn="ctr"/>
            <a:r>
              <a:rPr lang="en-US" sz="4400" b="1" dirty="0" smtClean="0">
                <a:solidFill>
                  <a:srgbClr val="CC6600"/>
                </a:solidFill>
              </a:rPr>
              <a:t>Contact Information</a:t>
            </a:r>
            <a:endParaRPr lang="en-US" sz="4400" b="1" dirty="0">
              <a:solidFill>
                <a:srgbClr val="CC6600"/>
              </a:solidFill>
            </a:endParaRPr>
          </a:p>
        </p:txBody>
      </p:sp>
      <p:sp>
        <p:nvSpPr>
          <p:cNvPr id="7" name="Rectangle 3"/>
          <p:cNvSpPr txBox="1">
            <a:spLocks noChangeArrowheads="1"/>
          </p:cNvSpPr>
          <p:nvPr/>
        </p:nvSpPr>
        <p:spPr bwMode="auto">
          <a:xfrm>
            <a:off x="457200" y="10668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fontScale="92500" lnSpcReduction="20000"/>
          </a:bodyPr>
          <a:lstStyle/>
          <a:p>
            <a:pPr marL="1588" indent="-1588" algn="ctr" eaLnBrk="1" hangingPunct="1">
              <a:lnSpc>
                <a:spcPct val="110000"/>
              </a:lnSpc>
              <a:spcBef>
                <a:spcPts val="0"/>
              </a:spcBef>
              <a:buFontTx/>
              <a:buNone/>
            </a:pPr>
            <a:r>
              <a:rPr lang="en-US" sz="3200" b="1" dirty="0" smtClean="0">
                <a:latin typeface="Gill Sans MT" pitchFamily="34" charset="0"/>
              </a:rPr>
              <a:t>Tara Donahue, </a:t>
            </a:r>
            <a:r>
              <a:rPr lang="en-US" sz="3200" b="1" dirty="0" err="1" smtClean="0">
                <a:latin typeface="Gill Sans MT" pitchFamily="34" charset="0"/>
              </a:rPr>
              <a:t>Ph.D</a:t>
            </a:r>
            <a:endParaRPr lang="en-US" sz="3200" b="1" dirty="0" smtClean="0">
              <a:latin typeface="Gill Sans MT" pitchFamily="34" charset="0"/>
            </a:endParaRPr>
          </a:p>
          <a:p>
            <a:pPr marL="1588" indent="-1588" algn="ctr" eaLnBrk="1" hangingPunct="1">
              <a:lnSpc>
                <a:spcPct val="110000"/>
              </a:lnSpc>
              <a:spcBef>
                <a:spcPts val="0"/>
              </a:spcBef>
              <a:buFontTx/>
              <a:buNone/>
            </a:pPr>
            <a:r>
              <a:rPr lang="en-US" sz="3200" dirty="0" smtClean="0">
                <a:latin typeface="Gill Sans MT" pitchFamily="34" charset="0"/>
              </a:rPr>
              <a:t>Managing Evaluator</a:t>
            </a:r>
          </a:p>
          <a:p>
            <a:pPr marL="1588" indent="-1588" algn="ctr" eaLnBrk="1" hangingPunct="1">
              <a:lnSpc>
                <a:spcPct val="110000"/>
              </a:lnSpc>
              <a:spcBef>
                <a:spcPts val="0"/>
              </a:spcBef>
              <a:buFontTx/>
              <a:buNone/>
            </a:pPr>
            <a:r>
              <a:rPr lang="en-US" sz="3200" dirty="0" err="1" smtClean="0">
                <a:latin typeface="Gill Sans MT" pitchFamily="34" charset="0"/>
              </a:rPr>
              <a:t>McREL</a:t>
            </a:r>
            <a:r>
              <a:rPr lang="en-US" sz="3200" dirty="0" smtClean="0">
                <a:latin typeface="Gill Sans MT" pitchFamily="34" charset="0"/>
              </a:rPr>
              <a:t> International-Charleston</a:t>
            </a:r>
          </a:p>
          <a:p>
            <a:pPr marL="1588" indent="-1588" algn="ctr" eaLnBrk="1" hangingPunct="1">
              <a:lnSpc>
                <a:spcPct val="110000"/>
              </a:lnSpc>
              <a:spcBef>
                <a:spcPts val="0"/>
              </a:spcBef>
              <a:buFontTx/>
              <a:buNone/>
            </a:pPr>
            <a:r>
              <a:rPr lang="en-US" sz="3200" dirty="0" smtClean="0">
                <a:latin typeface="Gill Sans MT" pitchFamily="34" charset="0"/>
              </a:rPr>
              <a:t>(304)347-0419</a:t>
            </a:r>
          </a:p>
          <a:p>
            <a:pPr marL="1588" indent="-1588" algn="ctr" eaLnBrk="1" hangingPunct="1">
              <a:lnSpc>
                <a:spcPct val="110000"/>
              </a:lnSpc>
              <a:spcBef>
                <a:spcPts val="0"/>
              </a:spcBef>
              <a:buFontTx/>
              <a:buNone/>
            </a:pPr>
            <a:r>
              <a:rPr lang="en-US" sz="3200" dirty="0" smtClean="0">
                <a:latin typeface="Gill Sans MT" pitchFamily="34" charset="0"/>
                <a:hlinkClick r:id="rId3"/>
              </a:rPr>
              <a:t>tdonahue@mcrel.org</a:t>
            </a:r>
            <a:r>
              <a:rPr lang="en-US" sz="3200" dirty="0" smtClean="0">
                <a:latin typeface="Gill Sans MT" pitchFamily="34" charset="0"/>
              </a:rPr>
              <a:t> </a:t>
            </a:r>
          </a:p>
          <a:p>
            <a:pPr marL="1588" indent="-1588" algn="ctr" eaLnBrk="1" hangingPunct="1">
              <a:lnSpc>
                <a:spcPct val="110000"/>
              </a:lnSpc>
              <a:spcBef>
                <a:spcPts val="0"/>
              </a:spcBef>
              <a:buFontTx/>
              <a:buNone/>
            </a:pPr>
            <a:endParaRPr lang="en-US" sz="3200" dirty="0" smtClean="0">
              <a:latin typeface="Gill Sans MT" pitchFamily="34" charset="0"/>
            </a:endParaRPr>
          </a:p>
          <a:p>
            <a:pPr marL="1588" indent="-1588" algn="ctr" eaLnBrk="1" hangingPunct="1">
              <a:lnSpc>
                <a:spcPct val="110000"/>
              </a:lnSpc>
              <a:spcBef>
                <a:spcPts val="0"/>
              </a:spcBef>
              <a:buFontTx/>
              <a:buNone/>
            </a:pPr>
            <a:r>
              <a:rPr lang="en-US" sz="3200" b="1" dirty="0" smtClean="0">
                <a:latin typeface="Gill Sans MT" pitchFamily="34" charset="0"/>
              </a:rPr>
              <a:t>Michelle N. Johnson </a:t>
            </a:r>
          </a:p>
          <a:p>
            <a:pPr marL="1588" indent="-1588" algn="ctr" eaLnBrk="1" hangingPunct="1">
              <a:lnSpc>
                <a:spcPct val="110000"/>
              </a:lnSpc>
              <a:spcBef>
                <a:spcPts val="0"/>
              </a:spcBef>
              <a:buFontTx/>
              <a:buNone/>
            </a:pPr>
            <a:r>
              <a:rPr lang="en-US" sz="3200" dirty="0" smtClean="0">
                <a:latin typeface="Gill Sans MT" pitchFamily="34" charset="0"/>
              </a:rPr>
              <a:t>Research and Data Analyst</a:t>
            </a:r>
          </a:p>
          <a:p>
            <a:pPr marL="1588" indent="-1588" algn="ctr" eaLnBrk="1" hangingPunct="1">
              <a:lnSpc>
                <a:spcPct val="110000"/>
              </a:lnSpc>
              <a:spcBef>
                <a:spcPts val="0"/>
              </a:spcBef>
              <a:buFontTx/>
              <a:buNone/>
            </a:pPr>
            <a:r>
              <a:rPr lang="en-US" sz="3200" dirty="0" smtClean="0">
                <a:latin typeface="Gill Sans MT" pitchFamily="34" charset="0"/>
              </a:rPr>
              <a:t>West Virginia Higher Education Policy Commission</a:t>
            </a:r>
          </a:p>
          <a:p>
            <a:pPr marL="1588" indent="-1588" algn="ctr" eaLnBrk="1" hangingPunct="1">
              <a:lnSpc>
                <a:spcPct val="110000"/>
              </a:lnSpc>
              <a:spcBef>
                <a:spcPts val="0"/>
              </a:spcBef>
              <a:buFontTx/>
              <a:buNone/>
            </a:pPr>
            <a:r>
              <a:rPr lang="en-US" sz="3200" dirty="0" smtClean="0">
                <a:latin typeface="Gill Sans MT" pitchFamily="34" charset="0"/>
              </a:rPr>
              <a:t>(304) 558-0655</a:t>
            </a:r>
          </a:p>
          <a:p>
            <a:pPr marL="1588" indent="-1588" algn="ctr" eaLnBrk="1" hangingPunct="1">
              <a:lnSpc>
                <a:spcPct val="110000"/>
              </a:lnSpc>
              <a:spcBef>
                <a:spcPts val="0"/>
              </a:spcBef>
              <a:buFontTx/>
              <a:buNone/>
            </a:pPr>
            <a:r>
              <a:rPr lang="en-US" sz="3200" dirty="0" smtClean="0">
                <a:latin typeface="Gill Sans MT" pitchFamily="34" charset="0"/>
                <a:hlinkClick r:id="rId4"/>
              </a:rPr>
              <a:t>michellej@hepc.wvnet.edu</a:t>
            </a:r>
            <a:endParaRPr lang="en-US" sz="3200" dirty="0" smtClean="0">
              <a:latin typeface="Gill Sans MT" pitchFamily="34" charset="0"/>
            </a:endParaRPr>
          </a:p>
          <a:p>
            <a:pPr marL="1588" indent="-1588" algn="ctr" eaLnBrk="1" hangingPunct="1">
              <a:lnSpc>
                <a:spcPct val="80000"/>
              </a:lnSpc>
              <a:buFontTx/>
              <a:buNone/>
            </a:pPr>
            <a:endParaRPr lang="en-US" dirty="0" smtClean="0">
              <a:latin typeface="Gill Sans MT" pitchFamily="34" charset="0"/>
            </a:endParaRPr>
          </a:p>
          <a:p>
            <a:pPr marL="1588" indent="-1588" algn="ctr" eaLnBrk="1" hangingPunct="1">
              <a:lnSpc>
                <a:spcPct val="80000"/>
              </a:lnSpc>
              <a:buFontTx/>
              <a:buNone/>
            </a:pPr>
            <a:endParaRPr lang="en-US" dirty="0" smtClean="0">
              <a:latin typeface="Gill Sans MT" pitchFamily="34" charset="0"/>
            </a:endParaRPr>
          </a:p>
          <a:p>
            <a:pPr marL="1588" marR="0" lvl="0" indent="-1588" algn="ctr" defTabSz="914400" rtl="0" eaLnBrk="1" fontAlgn="base" latinLnBrk="0" hangingPunct="1">
              <a:lnSpc>
                <a:spcPct val="80000"/>
              </a:lnSpc>
              <a:spcBef>
                <a:spcPct val="20000"/>
              </a:spcBef>
              <a:spcAft>
                <a:spcPct val="0"/>
              </a:spcAft>
              <a:buClr>
                <a:srgbClr val="CC6600"/>
              </a:buClr>
              <a:buSzTx/>
              <a:buFontTx/>
              <a:buNone/>
              <a:tabLst/>
              <a:defRPr/>
            </a:pPr>
            <a:endParaRPr kumimoji="0" lang="en-US" sz="1800" i="0" u="none" strike="noStrike" kern="0" cap="none" spc="0" normalizeH="0" baseline="0" noProof="0" dirty="0" smtClean="0">
              <a:ln>
                <a:noFill/>
              </a:ln>
              <a:effectLst/>
              <a:uLnTx/>
              <a:uFillTx/>
              <a:latin typeface="Gill Sans MT" pitchFamily="34" charset="0"/>
              <a:ea typeface="ＭＳ Ｐゴシック" pitchFamily="-111" charset="-128"/>
              <a:cs typeface="Arial"/>
            </a:endParaRPr>
          </a:p>
          <a:p>
            <a:pPr marL="1588" marR="0" lvl="0" indent="-1588" algn="ctr" defTabSz="914400" rtl="0" eaLnBrk="1" fontAlgn="base" latinLnBrk="0" hangingPunct="1">
              <a:lnSpc>
                <a:spcPct val="80000"/>
              </a:lnSpc>
              <a:spcBef>
                <a:spcPct val="20000"/>
              </a:spcBef>
              <a:spcAft>
                <a:spcPct val="0"/>
              </a:spcAft>
              <a:buClr>
                <a:srgbClr val="CC6600"/>
              </a:buClr>
              <a:buSzTx/>
              <a:buFontTx/>
              <a:buNone/>
              <a:tabLst/>
              <a:defRPr/>
            </a:pPr>
            <a:endParaRPr kumimoji="0" lang="en-US" sz="1800" i="0" u="none" strike="noStrike" kern="0" cap="none" spc="0" normalizeH="0" baseline="0" noProof="0" dirty="0" smtClean="0">
              <a:ln>
                <a:noFill/>
              </a:ln>
              <a:effectLst/>
              <a:uLnTx/>
              <a:uFillTx/>
              <a:latin typeface="Gill Sans MT" pitchFamily="34" charset="0"/>
              <a:ea typeface="ＭＳ Ｐゴシック" pitchFamily="-111" charset="-128"/>
              <a:cs typeface="Arial"/>
            </a:endParaRPr>
          </a:p>
          <a:p>
            <a:pPr marL="1588" marR="0" lvl="0" indent="-1588" algn="l" defTabSz="914400" rtl="0" eaLnBrk="1" fontAlgn="base" latinLnBrk="0" hangingPunct="1">
              <a:lnSpc>
                <a:spcPct val="80000"/>
              </a:lnSpc>
              <a:spcBef>
                <a:spcPct val="20000"/>
              </a:spcBef>
              <a:spcAft>
                <a:spcPct val="0"/>
              </a:spcAft>
              <a:buClr>
                <a:srgbClr val="CC6600"/>
              </a:buClr>
              <a:buSzTx/>
              <a:buFontTx/>
              <a:buNone/>
              <a:tabLst/>
              <a:defRPr/>
            </a:pPr>
            <a:endParaRPr kumimoji="0" lang="en-US" sz="300" b="1" i="0" u="none" strike="noStrike" kern="0" cap="none" spc="0" normalizeH="0" baseline="0" noProof="0" dirty="0" smtClean="0">
              <a:ln>
                <a:noFill/>
              </a:ln>
              <a:solidFill>
                <a:schemeClr val="accent2"/>
              </a:solidFill>
              <a:effectLst/>
              <a:uLnTx/>
              <a:uFillTx/>
              <a:latin typeface="Gill Sans MT" pitchFamily="34" charset="0"/>
              <a:ea typeface="ＭＳ Ｐゴシック" pitchFamily="-111" charset="-128"/>
              <a:cs typeface="Arial"/>
            </a:endParaRPr>
          </a:p>
          <a:p>
            <a:pPr marL="1588" marR="0" lvl="0" indent="-1588" algn="l" defTabSz="914400" rtl="0" eaLnBrk="1" fontAlgn="base" latinLnBrk="0" hangingPunct="1">
              <a:lnSpc>
                <a:spcPct val="80000"/>
              </a:lnSpc>
              <a:spcBef>
                <a:spcPct val="20000"/>
              </a:spcBef>
              <a:spcAft>
                <a:spcPct val="0"/>
              </a:spcAft>
              <a:buClr>
                <a:srgbClr val="CC6600"/>
              </a:buClr>
              <a:buSzTx/>
              <a:buFontTx/>
              <a:buNone/>
              <a:tabLst/>
              <a:defRPr/>
            </a:pPr>
            <a:endParaRPr kumimoji="0" lang="en-US" sz="2000" b="1" i="0" u="none" strike="noStrike" kern="0" cap="none" spc="0" normalizeH="0" baseline="0" noProof="0" dirty="0" smtClean="0">
              <a:ln>
                <a:noFill/>
              </a:ln>
              <a:solidFill>
                <a:schemeClr val="accent2"/>
              </a:solidFill>
              <a:effectLst/>
              <a:uLnTx/>
              <a:uFillTx/>
              <a:latin typeface="Gill Sans MT" pitchFamily="34" charset="0"/>
              <a:ea typeface="ＭＳ Ｐゴシック" pitchFamily="-111" charset="-128"/>
              <a:cs typeface="Arial"/>
            </a:endParaRPr>
          </a:p>
          <a:p>
            <a:pPr marL="1588" marR="0" lvl="0" indent="-1588" algn="l" defTabSz="914400" rtl="0" eaLnBrk="1" fontAlgn="base" latinLnBrk="0" hangingPunct="1">
              <a:lnSpc>
                <a:spcPct val="80000"/>
              </a:lnSpc>
              <a:spcBef>
                <a:spcPct val="20000"/>
              </a:spcBef>
              <a:spcAft>
                <a:spcPct val="0"/>
              </a:spcAft>
              <a:buClr>
                <a:srgbClr val="CC6600"/>
              </a:buClr>
              <a:buSzTx/>
              <a:buFontTx/>
              <a:buNone/>
              <a:tabLst/>
              <a:defRPr/>
            </a:pPr>
            <a:endParaRPr kumimoji="0" lang="en-US" sz="2000" b="1" i="0" u="none" strike="noStrike" kern="0" cap="none" spc="0" normalizeH="0" baseline="0" noProof="0" dirty="0" smtClean="0">
              <a:ln>
                <a:noFill/>
              </a:ln>
              <a:solidFill>
                <a:schemeClr val="accent2"/>
              </a:solidFill>
              <a:effectLst/>
              <a:uLnTx/>
              <a:uFillTx/>
              <a:latin typeface="Gill Sans MT" pitchFamily="34" charset="0"/>
              <a:ea typeface="ＭＳ Ｐゴシック" pitchFamily="-111" charset="-128"/>
              <a:cs typeface="Arial"/>
            </a:endParaRPr>
          </a:p>
          <a:p>
            <a:pPr marL="1588" marR="0" lvl="0" indent="-1588" algn="l" defTabSz="914400" rtl="0" eaLnBrk="1" fontAlgn="base" latinLnBrk="0" hangingPunct="1">
              <a:lnSpc>
                <a:spcPct val="80000"/>
              </a:lnSpc>
              <a:spcBef>
                <a:spcPct val="20000"/>
              </a:spcBef>
              <a:spcAft>
                <a:spcPct val="0"/>
              </a:spcAft>
              <a:buClr>
                <a:srgbClr val="CC6600"/>
              </a:buClr>
              <a:buSzTx/>
              <a:buFontTx/>
              <a:buNone/>
              <a:tabLst/>
              <a:defRPr/>
            </a:pPr>
            <a:endParaRPr kumimoji="0" lang="en-US" sz="2000" b="1" i="0" u="none" strike="noStrike" kern="0" cap="none" spc="0" normalizeH="0" baseline="0" noProof="0" dirty="0" smtClean="0">
              <a:ln>
                <a:noFill/>
              </a:ln>
              <a:solidFill>
                <a:schemeClr val="accent2"/>
              </a:solidFill>
              <a:effectLst/>
              <a:uLnTx/>
              <a:uFillTx/>
              <a:latin typeface="Gill Sans MT" pitchFamily="34" charset="0"/>
              <a:ea typeface="ＭＳ Ｐゴシック" pitchFamily="-111" charset="-128"/>
              <a:cs typeface="Arial"/>
            </a:endParaRPr>
          </a:p>
          <a:p>
            <a:pPr marL="1588" marR="0" lvl="0" indent="-1588" algn="l" defTabSz="914400" rtl="0" eaLnBrk="1" fontAlgn="base" latinLnBrk="0" hangingPunct="1">
              <a:lnSpc>
                <a:spcPct val="80000"/>
              </a:lnSpc>
              <a:spcBef>
                <a:spcPct val="20000"/>
              </a:spcBef>
              <a:spcAft>
                <a:spcPct val="0"/>
              </a:spcAft>
              <a:buClr>
                <a:srgbClr val="CC6600"/>
              </a:buClr>
              <a:buSzTx/>
              <a:buFontTx/>
              <a:buNone/>
              <a:tabLst/>
              <a:defRPr/>
            </a:pPr>
            <a:endParaRPr kumimoji="0" lang="en-US" sz="2000" b="1" i="0" u="none" strike="noStrike" kern="0" cap="none" spc="0" normalizeH="0" baseline="0" noProof="0" dirty="0" smtClean="0">
              <a:ln>
                <a:noFill/>
              </a:ln>
              <a:solidFill>
                <a:schemeClr val="accent2"/>
              </a:solidFill>
              <a:effectLst/>
              <a:uLnTx/>
              <a:uFillTx/>
              <a:latin typeface="Gill Sans MT" pitchFamily="34" charset="0"/>
              <a:ea typeface="ＭＳ Ｐゴシック" pitchFamily="-111" charset="-128"/>
              <a:cs typeface="Aria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rtlCol="0">
            <a:normAutofit/>
          </a:bodyPr>
          <a:lstStyle/>
          <a:p>
            <a:pPr algn="l" eaLnBrk="1" fontAlgn="auto" hangingPunct="1">
              <a:spcAft>
                <a:spcPts val="0"/>
              </a:spcAft>
              <a:defRPr/>
            </a:pPr>
            <a:r>
              <a:rPr lang="en-US" b="1" dirty="0" smtClean="0">
                <a:latin typeface="Gill Sans MT" pitchFamily="34" charset="0"/>
              </a:rPr>
              <a:t>Questions for you . . .</a:t>
            </a:r>
            <a:endParaRPr lang="en-US" b="1" dirty="0">
              <a:latin typeface="Gill Sans MT" pitchFamily="34" charset="0"/>
            </a:endParaRPr>
          </a:p>
        </p:txBody>
      </p:sp>
      <p:sp>
        <p:nvSpPr>
          <p:cNvPr id="20482" name="Content Placeholder 2"/>
          <p:cNvSpPr>
            <a:spLocks noGrp="1"/>
          </p:cNvSpPr>
          <p:nvPr>
            <p:ph idx="1"/>
          </p:nvPr>
        </p:nvSpPr>
        <p:spPr>
          <a:xfrm>
            <a:off x="1828800" y="1600200"/>
            <a:ext cx="6858000" cy="4419600"/>
          </a:xfrm>
        </p:spPr>
        <p:txBody>
          <a:bodyPr/>
          <a:lstStyle/>
          <a:p>
            <a:pPr marL="457200" indent="-457200" eaLnBrk="1" hangingPunct="1">
              <a:buFont typeface="Wingdings" panose="05000000000000000000" pitchFamily="2" charset="2"/>
              <a:buChar char="q"/>
            </a:pPr>
            <a:r>
              <a:rPr lang="en-US" b="0" dirty="0" smtClean="0">
                <a:latin typeface="Gill Sans MT" pitchFamily="34" charset="0"/>
              </a:rPr>
              <a:t>What do you do to maintain adherence and exposure across sites?</a:t>
            </a:r>
          </a:p>
          <a:p>
            <a:pPr marL="857250" lvl="1" indent="-457200" eaLnBrk="1" hangingPunct="1">
              <a:buFont typeface="Wingdings" panose="05000000000000000000" pitchFamily="2" charset="2"/>
              <a:buChar char="§"/>
            </a:pPr>
            <a:r>
              <a:rPr lang="en-US" b="0" dirty="0" smtClean="0">
                <a:latin typeface="Gill Sans MT" pitchFamily="34" charset="0"/>
              </a:rPr>
              <a:t>How much site-level variation can you tolerate?</a:t>
            </a:r>
          </a:p>
          <a:p>
            <a:pPr marL="457200" indent="-457200" eaLnBrk="1" hangingPunct="1">
              <a:buFont typeface="Wingdings" panose="05000000000000000000" pitchFamily="2" charset="2"/>
              <a:buChar char="q"/>
            </a:pPr>
            <a:r>
              <a:rPr lang="en-US" b="0" dirty="0" smtClean="0">
                <a:latin typeface="Gill Sans MT" pitchFamily="34" charset="0"/>
              </a:rPr>
              <a:t>How </a:t>
            </a:r>
            <a:r>
              <a:rPr lang="en-US" b="0" dirty="0">
                <a:latin typeface="Gill Sans MT" pitchFamily="34" charset="0"/>
              </a:rPr>
              <a:t>d</a:t>
            </a:r>
            <a:r>
              <a:rPr lang="en-US" b="0" dirty="0" smtClean="0">
                <a:latin typeface="Gill Sans MT" pitchFamily="34" charset="0"/>
              </a:rPr>
              <a:t>o you maintain enthusiasm among key implementers?</a:t>
            </a:r>
          </a:p>
          <a:p>
            <a:pPr marL="457200" indent="-457200" eaLnBrk="1" hangingPunct="1">
              <a:buFont typeface="Wingdings" panose="05000000000000000000" pitchFamily="2" charset="2"/>
              <a:buChar char="q"/>
            </a:pPr>
            <a:endParaRPr lang="en-US" b="0" dirty="0" smtClean="0">
              <a:latin typeface="Gill Sans MT" pitchFamily="34" charset="0"/>
            </a:endParaRPr>
          </a:p>
        </p:txBody>
      </p:sp>
      <p:pic>
        <p:nvPicPr>
          <p:cNvPr id="10242" name="Picture 2" descr="C:\Documents and Settings\georgia.hughes-webb\Local Settings\Temporary Internet Files\Content.IE5\GE19I8H2\MC900054676[1].wmf"/>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228600" y="1595783"/>
            <a:ext cx="1463040" cy="1452217"/>
          </a:xfrm>
          <a:prstGeom prst="roundRect">
            <a:avLst>
              <a:gd name="adj" fmla="val 8594"/>
            </a:avLst>
          </a:prstGeom>
          <a:solidFill>
            <a:srgbClr val="FFFFFF">
              <a:shade val="85000"/>
            </a:srgbClr>
          </a:solidFill>
          <a:ln>
            <a:noFill/>
          </a:ln>
          <a:effectLst/>
          <a:extLst/>
        </p:spPr>
      </p:pic>
    </p:spTree>
    <p:extLst>
      <p:ext uri="{BB962C8B-B14F-4D97-AF65-F5344CB8AC3E}">
        <p14:creationId xmlns="" xmlns:p14="http://schemas.microsoft.com/office/powerpoint/2010/main" val="6133135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lstStyle/>
          <a:p>
            <a:pPr defTabSz="864889"/>
            <a:r>
              <a:rPr lang="en-US" dirty="0" err="1" smtClean="0"/>
              <a:t>Dusenbury</a:t>
            </a:r>
            <a:r>
              <a:rPr lang="en-US" dirty="0" smtClean="0"/>
              <a:t>, L., </a:t>
            </a:r>
            <a:r>
              <a:rPr lang="en-US" dirty="0" err="1" smtClean="0"/>
              <a:t>Brannigan</a:t>
            </a:r>
            <a:r>
              <a:rPr lang="en-US" dirty="0" smtClean="0"/>
              <a:t>, R., </a:t>
            </a:r>
            <a:r>
              <a:rPr lang="en-US" dirty="0" err="1" smtClean="0"/>
              <a:t>Falco</a:t>
            </a:r>
            <a:r>
              <a:rPr lang="en-US" dirty="0" smtClean="0"/>
              <a:t>, M., &amp; Hansen, W. B. (2003). A review of research on fidelity of implementation: implications for drug abuse prevention in school settings. </a:t>
            </a:r>
            <a:r>
              <a:rPr lang="en-US" i="1" dirty="0" smtClean="0"/>
              <a:t>Health Education Research, 18</a:t>
            </a:r>
            <a:r>
              <a:rPr lang="en-US" dirty="0" smtClean="0"/>
              <a:t>(2), 237-256.</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0"/>
            <a:ext cx="8534400" cy="1143000"/>
          </a:xfrm>
        </p:spPr>
        <p:txBody>
          <a:bodyPr/>
          <a:lstStyle/>
          <a:p>
            <a:pPr algn="l"/>
            <a:r>
              <a:rPr lang="en-US" dirty="0" smtClean="0">
                <a:latin typeface="Gill Sans MT" panose="020B0502020104020203" pitchFamily="34" charset="0"/>
              </a:rPr>
              <a:t>The Presenters</a:t>
            </a:r>
            <a:endParaRPr lang="en-US" dirty="0">
              <a:latin typeface="Gill Sans MT" panose="020B0502020104020203" pitchFamily="34" charset="0"/>
            </a:endParaRPr>
          </a:p>
        </p:txBody>
      </p:sp>
      <p:sp>
        <p:nvSpPr>
          <p:cNvPr id="2" name="Content Placeholder 1"/>
          <p:cNvSpPr>
            <a:spLocks noGrp="1"/>
          </p:cNvSpPr>
          <p:nvPr>
            <p:ph idx="1"/>
          </p:nvPr>
        </p:nvSpPr>
        <p:spPr>
          <a:xfrm>
            <a:off x="304800" y="1143000"/>
            <a:ext cx="8686800" cy="4602163"/>
          </a:xfrm>
        </p:spPr>
        <p:txBody>
          <a:bodyPr/>
          <a:lstStyle/>
          <a:p>
            <a:pPr>
              <a:buFont typeface="Wingdings" pitchFamily="2" charset="2"/>
              <a:buChar char="q"/>
            </a:pPr>
            <a:r>
              <a:rPr lang="en-US" dirty="0" smtClean="0"/>
              <a:t>WV Higher Education Policy  Commission</a:t>
            </a:r>
          </a:p>
          <a:p>
            <a:pPr lvl="1" eaLnBrk="1" hangingPunct="1">
              <a:buFont typeface="Wingdings" panose="05000000000000000000" pitchFamily="2" charset="2"/>
              <a:buChar char="§"/>
            </a:pPr>
            <a:r>
              <a:rPr lang="en-US" sz="3000" b="0" dirty="0" smtClean="0">
                <a:latin typeface="Gill Sans MT" pitchFamily="34" charset="0"/>
              </a:rPr>
              <a:t>Coordinating body for higher education in WV</a:t>
            </a:r>
          </a:p>
          <a:p>
            <a:pPr lvl="1" eaLnBrk="1" hangingPunct="1">
              <a:buFont typeface="Wingdings" panose="05000000000000000000" pitchFamily="2" charset="2"/>
              <a:buChar char="§"/>
            </a:pPr>
            <a:r>
              <a:rPr lang="en-US" sz="3000" b="0" dirty="0" smtClean="0">
                <a:latin typeface="Gill Sans MT" pitchFamily="34" charset="0"/>
              </a:rPr>
              <a:t>Division of Student Affairs administers GEAR UP</a:t>
            </a:r>
          </a:p>
          <a:p>
            <a:pPr lvl="1" eaLnBrk="1" hangingPunct="1">
              <a:buFont typeface="Wingdings" panose="05000000000000000000" pitchFamily="2" charset="2"/>
              <a:buChar char="§"/>
            </a:pPr>
            <a:r>
              <a:rPr lang="en-US" sz="3000" b="0" dirty="0" smtClean="0">
                <a:latin typeface="Gill Sans MT" pitchFamily="34" charset="0"/>
              </a:rPr>
              <a:t>Plans, coordinates, and monitors all GEAR UP services in 10 counties</a:t>
            </a:r>
          </a:p>
          <a:p>
            <a:pPr lvl="1" eaLnBrk="1" hangingPunct="1">
              <a:buNone/>
            </a:pPr>
            <a:endParaRPr lang="en-US" sz="800" dirty="0" smtClean="0">
              <a:solidFill>
                <a:schemeClr val="accent2"/>
              </a:solidFill>
              <a:latin typeface="Gill Sans MT" pitchFamily="34" charset="0"/>
            </a:endParaRPr>
          </a:p>
          <a:p>
            <a:pPr>
              <a:buFont typeface="Wingdings" pitchFamily="2" charset="2"/>
              <a:buChar char="q"/>
            </a:pPr>
            <a:r>
              <a:rPr lang="en-US" dirty="0" err="1" smtClean="0"/>
              <a:t>McREL</a:t>
            </a:r>
            <a:r>
              <a:rPr lang="en-US" dirty="0" smtClean="0"/>
              <a:t> International</a:t>
            </a:r>
          </a:p>
          <a:p>
            <a:pPr marL="866775" lvl="1" indent="-409575" eaLnBrk="1" hangingPunct="1">
              <a:buFont typeface="Wingdings" panose="05000000000000000000" pitchFamily="2" charset="2"/>
              <a:buChar char="§"/>
            </a:pPr>
            <a:r>
              <a:rPr lang="en-US" sz="3000" b="0" dirty="0" smtClean="0">
                <a:latin typeface="Gill Sans MT" pitchFamily="34" charset="0"/>
              </a:rPr>
              <a:t>Private, nonprofit educational R&amp;D corporation</a:t>
            </a:r>
          </a:p>
          <a:p>
            <a:pPr marL="866775" lvl="1" indent="-409575" eaLnBrk="1" hangingPunct="1">
              <a:buFont typeface="Wingdings" panose="05000000000000000000" pitchFamily="2" charset="2"/>
              <a:buChar char="§"/>
            </a:pPr>
            <a:r>
              <a:rPr lang="en-US" sz="3000" b="0" dirty="0" smtClean="0">
                <a:latin typeface="Gill Sans MT" pitchFamily="34" charset="0"/>
              </a:rPr>
              <a:t>Provides external evaluation</a:t>
            </a:r>
          </a:p>
          <a:p>
            <a:pPr>
              <a:buNone/>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534400" cy="1143000"/>
          </a:xfrm>
        </p:spPr>
        <p:txBody>
          <a:bodyPr/>
          <a:lstStyle/>
          <a:p>
            <a:pPr algn="l"/>
            <a:r>
              <a:rPr lang="en-US" dirty="0" smtClean="0">
                <a:latin typeface="Gill Sans MT" panose="020B0502020104020203" pitchFamily="34" charset="0"/>
              </a:rPr>
              <a:t>WV GEAR UP</a:t>
            </a:r>
            <a:endParaRPr lang="en-US" dirty="0">
              <a:latin typeface="Gill Sans MT" panose="020B0502020104020203" pitchFamily="34" charset="0"/>
            </a:endParaRPr>
          </a:p>
        </p:txBody>
      </p:sp>
      <p:sp>
        <p:nvSpPr>
          <p:cNvPr id="3" name="Content Placeholder 2"/>
          <p:cNvSpPr>
            <a:spLocks noGrp="1"/>
          </p:cNvSpPr>
          <p:nvPr>
            <p:ph idx="1"/>
          </p:nvPr>
        </p:nvSpPr>
        <p:spPr>
          <a:xfrm>
            <a:off x="304800" y="1447800"/>
            <a:ext cx="8686800" cy="4572000"/>
          </a:xfrm>
        </p:spPr>
        <p:txBody>
          <a:bodyPr/>
          <a:lstStyle/>
          <a:p>
            <a:pPr>
              <a:buFont typeface="Wingdings" pitchFamily="2" charset="2"/>
              <a:buChar char="q"/>
            </a:pPr>
            <a:r>
              <a:rPr lang="en-US" b="0" dirty="0" smtClean="0">
                <a:latin typeface="Gill Sans MT" pitchFamily="34" charset="0"/>
              </a:rPr>
              <a:t> Six-year state grant with no cost extension</a:t>
            </a:r>
          </a:p>
          <a:p>
            <a:pPr>
              <a:buFont typeface="Wingdings" pitchFamily="2" charset="2"/>
              <a:buChar char="q"/>
            </a:pPr>
            <a:r>
              <a:rPr lang="en-US" b="0" dirty="0" smtClean="0">
                <a:latin typeface="Gill Sans MT" pitchFamily="34" charset="0"/>
              </a:rPr>
              <a:t> Serve 13,000+ students from 2008-2015</a:t>
            </a:r>
          </a:p>
          <a:p>
            <a:pPr>
              <a:buFont typeface="Wingdings" pitchFamily="2" charset="2"/>
              <a:buChar char="q"/>
            </a:pPr>
            <a:r>
              <a:rPr lang="en-US" b="0" dirty="0" smtClean="0">
                <a:latin typeface="Gill Sans MT" pitchFamily="34" charset="0"/>
              </a:rPr>
              <a:t> 10 counties, more than 5,000 students per year</a:t>
            </a:r>
          </a:p>
          <a:p>
            <a:pPr>
              <a:buFont typeface="Wingdings" pitchFamily="2" charset="2"/>
              <a:buChar char="q"/>
            </a:pPr>
            <a:r>
              <a:rPr lang="en-US" b="0" dirty="0" smtClean="0">
                <a:latin typeface="Gill Sans MT" pitchFamily="34" charset="0"/>
              </a:rPr>
              <a:t> 2014 Cohort + 11</a:t>
            </a:r>
            <a:r>
              <a:rPr lang="en-US" b="0" baseline="30000" dirty="0" smtClean="0">
                <a:latin typeface="Gill Sans MT" pitchFamily="34" charset="0"/>
              </a:rPr>
              <a:t>th</a:t>
            </a:r>
            <a:r>
              <a:rPr lang="en-US" b="0" dirty="0" smtClean="0">
                <a:latin typeface="Gill Sans MT" pitchFamily="34" charset="0"/>
              </a:rPr>
              <a:t> and 12</a:t>
            </a:r>
            <a:r>
              <a:rPr lang="en-US" b="0" baseline="30000" dirty="0" smtClean="0">
                <a:latin typeface="Gill Sans MT" pitchFamily="34" charset="0"/>
              </a:rPr>
              <a:t>th</a:t>
            </a:r>
            <a:r>
              <a:rPr lang="en-US" b="0" dirty="0" smtClean="0">
                <a:latin typeface="Gill Sans MT" pitchFamily="34" charset="0"/>
              </a:rPr>
              <a:t> graders each year</a:t>
            </a:r>
          </a:p>
          <a:p>
            <a:pPr>
              <a:buFont typeface="Wingdings" pitchFamily="2" charset="2"/>
              <a:buChar char="q"/>
            </a:pPr>
            <a:r>
              <a:rPr lang="en-US" b="0" dirty="0" smtClean="0">
                <a:latin typeface="Gill Sans MT" pitchFamily="34" charset="0"/>
              </a:rPr>
              <a:t> 14 High Schools</a:t>
            </a:r>
          </a:p>
          <a:p>
            <a:pPr marL="504825" indent="-504825">
              <a:buFont typeface="Wingdings" pitchFamily="2" charset="2"/>
              <a:buChar char="q"/>
            </a:pPr>
            <a:r>
              <a:rPr lang="en-US" b="0" dirty="0" smtClean="0">
                <a:latin typeface="Gill Sans MT" pitchFamily="34" charset="0"/>
              </a:rPr>
              <a:t>26 Site Coordinators, 3 Regional Coordinators, 6 Central Office Staff, and External Evaluator</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
          <p:cNvGrpSpPr>
            <a:grpSpLocks noChangeAspect="1"/>
          </p:cNvGrpSpPr>
          <p:nvPr/>
        </p:nvGrpSpPr>
        <p:grpSpPr bwMode="auto">
          <a:xfrm>
            <a:off x="-381000" y="-457200"/>
            <a:ext cx="10245949" cy="7680960"/>
            <a:chOff x="240" y="113"/>
            <a:chExt cx="5520" cy="4207"/>
          </a:xfrm>
        </p:grpSpPr>
        <p:sp>
          <p:nvSpPr>
            <p:cNvPr id="4" name="AutoShape 5"/>
            <p:cNvSpPr>
              <a:spLocks noChangeAspect="1" noChangeArrowheads="1" noTextEdit="1"/>
            </p:cNvSpPr>
            <p:nvPr/>
          </p:nvSpPr>
          <p:spPr bwMode="auto">
            <a:xfrm>
              <a:off x="240" y="113"/>
              <a:ext cx="5520" cy="4207"/>
            </a:xfrm>
            <a:prstGeom prst="rect">
              <a:avLst/>
            </a:prstGeom>
            <a:noFill/>
            <a:ln w="9525">
              <a:noFill/>
              <a:miter lim="800000"/>
              <a:headEnd/>
              <a:tailEnd/>
            </a:ln>
          </p:spPr>
          <p:txBody>
            <a:bodyPr/>
            <a:lstStyle/>
            <a:p>
              <a:endParaRPr lang="en-US" dirty="0"/>
            </a:p>
          </p:txBody>
        </p:sp>
        <p:pic>
          <p:nvPicPr>
            <p:cNvPr id="5" name="Picture 7"/>
            <p:cNvPicPr>
              <a:picLocks noChangeAspect="1" noChangeArrowheads="1"/>
            </p:cNvPicPr>
            <p:nvPr/>
          </p:nvPicPr>
          <p:blipFill>
            <a:blip r:embed="rId3" cstate="print"/>
            <a:srcRect/>
            <a:stretch>
              <a:fillRect/>
            </a:stretch>
          </p:blipFill>
          <p:spPr bwMode="auto">
            <a:xfrm>
              <a:off x="240" y="113"/>
              <a:ext cx="5526" cy="4213"/>
            </a:xfrm>
            <a:prstGeom prst="rect">
              <a:avLst/>
            </a:prstGeom>
            <a:noFill/>
            <a:ln w="9525">
              <a:noFill/>
              <a:miter lim="800000"/>
              <a:headEnd/>
              <a:tailEnd/>
            </a:ln>
          </p:spPr>
        </p:pic>
      </p:grpSp>
      <p:sp>
        <p:nvSpPr>
          <p:cNvPr id="3" name="Rectangle 2"/>
          <p:cNvSpPr/>
          <p:nvPr/>
        </p:nvSpPr>
        <p:spPr>
          <a:xfrm>
            <a:off x="228600" y="685800"/>
            <a:ext cx="1219200" cy="228600"/>
          </a:xfrm>
          <a:prstGeom prst="rect">
            <a:avLst/>
          </a:prstGeom>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0"/>
            <a:ext cx="8534400" cy="1143000"/>
          </a:xfrm>
        </p:spPr>
        <p:txBody>
          <a:bodyPr/>
          <a:lstStyle/>
          <a:p>
            <a:pPr algn="l"/>
            <a:r>
              <a:rPr lang="en-US" dirty="0" smtClean="0">
                <a:latin typeface="Gill Sans MT" panose="020B0502020104020203" pitchFamily="34" charset="0"/>
              </a:rPr>
              <a:t>Evaluation</a:t>
            </a:r>
            <a:endParaRPr lang="en-US" dirty="0">
              <a:latin typeface="Gill Sans MT" panose="020B0502020104020203" pitchFamily="34" charset="0"/>
            </a:endParaRPr>
          </a:p>
        </p:txBody>
      </p:sp>
      <p:sp>
        <p:nvSpPr>
          <p:cNvPr id="2" name="Content Placeholder 1"/>
          <p:cNvSpPr>
            <a:spLocks noGrp="1"/>
          </p:cNvSpPr>
          <p:nvPr>
            <p:ph idx="1"/>
          </p:nvPr>
        </p:nvSpPr>
        <p:spPr>
          <a:xfrm>
            <a:off x="1828800" y="1143000"/>
            <a:ext cx="7010400" cy="4572000"/>
          </a:xfrm>
          <a:noFill/>
        </p:spPr>
        <p:txBody>
          <a:bodyPr/>
          <a:lstStyle/>
          <a:p>
            <a:pPr marL="457200" indent="-457200" eaLnBrk="1" hangingPunct="1">
              <a:spcBef>
                <a:spcPts val="1000"/>
              </a:spcBef>
              <a:spcAft>
                <a:spcPts val="200"/>
              </a:spcAft>
              <a:buFont typeface="Wingdings" pitchFamily="2" charset="2"/>
              <a:buChar char="q"/>
            </a:pPr>
            <a:r>
              <a:rPr lang="en-US" sz="3600" b="0" dirty="0" smtClean="0">
                <a:latin typeface="Gill Sans MT" pitchFamily="34" charset="0"/>
              </a:rPr>
              <a:t>16 Questions</a:t>
            </a:r>
          </a:p>
          <a:p>
            <a:pPr lvl="1" eaLnBrk="1" hangingPunct="1">
              <a:buFont typeface="Wingdings" panose="05000000000000000000" pitchFamily="2" charset="2"/>
              <a:buChar char="§"/>
            </a:pPr>
            <a:r>
              <a:rPr lang="en-US" sz="3200" b="0" dirty="0">
                <a:latin typeface="Gill Sans MT" pitchFamily="34" charset="0"/>
              </a:rPr>
              <a:t>5 </a:t>
            </a:r>
            <a:r>
              <a:rPr lang="en-US" sz="3200" b="0" dirty="0" smtClean="0">
                <a:latin typeface="Gill Sans MT" pitchFamily="34" charset="0"/>
              </a:rPr>
              <a:t>Formative</a:t>
            </a:r>
            <a:endParaRPr lang="en-US" sz="3200" b="0" dirty="0">
              <a:latin typeface="Gill Sans MT" pitchFamily="34" charset="0"/>
            </a:endParaRPr>
          </a:p>
          <a:p>
            <a:pPr lvl="1" eaLnBrk="1" hangingPunct="1">
              <a:buFont typeface="Wingdings" panose="05000000000000000000" pitchFamily="2" charset="2"/>
              <a:buChar char="§"/>
            </a:pPr>
            <a:r>
              <a:rPr lang="en-US" sz="3200" b="0" dirty="0">
                <a:latin typeface="Gill Sans MT" pitchFamily="34" charset="0"/>
              </a:rPr>
              <a:t>9 </a:t>
            </a:r>
            <a:r>
              <a:rPr lang="en-US" sz="3200" b="0" dirty="0" smtClean="0">
                <a:latin typeface="Gill Sans MT" pitchFamily="34" charset="0"/>
              </a:rPr>
              <a:t>Outcome</a:t>
            </a:r>
            <a:endParaRPr lang="en-US" sz="3200" b="0" dirty="0">
              <a:latin typeface="Gill Sans MT" pitchFamily="34" charset="0"/>
            </a:endParaRPr>
          </a:p>
          <a:p>
            <a:pPr lvl="1" eaLnBrk="1" hangingPunct="1">
              <a:buFont typeface="Wingdings" panose="05000000000000000000" pitchFamily="2" charset="2"/>
              <a:buChar char="§"/>
            </a:pPr>
            <a:r>
              <a:rPr lang="en-US" sz="3200" b="0" dirty="0">
                <a:latin typeface="Gill Sans MT" pitchFamily="34" charset="0"/>
              </a:rPr>
              <a:t>2 </a:t>
            </a:r>
            <a:r>
              <a:rPr lang="en-US" sz="3200" b="0" dirty="0" smtClean="0">
                <a:latin typeface="Gill Sans MT" pitchFamily="34" charset="0"/>
              </a:rPr>
              <a:t>Sustainability</a:t>
            </a:r>
            <a:endParaRPr lang="en-US" sz="3200" b="0" dirty="0">
              <a:latin typeface="Gill Sans MT" pitchFamily="34" charset="0"/>
            </a:endParaRPr>
          </a:p>
          <a:p>
            <a:pPr marL="457200" indent="-457200" eaLnBrk="1" hangingPunct="1">
              <a:spcBef>
                <a:spcPts val="1000"/>
              </a:spcBef>
              <a:spcAft>
                <a:spcPts val="200"/>
              </a:spcAft>
              <a:buFont typeface="Wingdings" pitchFamily="2" charset="2"/>
              <a:buChar char="q"/>
            </a:pPr>
            <a:r>
              <a:rPr lang="en-US" sz="3600" b="0" dirty="0" smtClean="0">
                <a:latin typeface="Gill Sans MT" pitchFamily="34" charset="0"/>
              </a:rPr>
              <a:t>Longitudinal quasi-experiment with 2 levels of matching</a:t>
            </a:r>
          </a:p>
          <a:p>
            <a:pPr marL="457200" indent="-457200" eaLnBrk="1" hangingPunct="1">
              <a:spcBef>
                <a:spcPts val="1000"/>
              </a:spcBef>
              <a:spcAft>
                <a:spcPts val="200"/>
              </a:spcAft>
              <a:buFont typeface="Wingdings" pitchFamily="2" charset="2"/>
              <a:buChar char="q"/>
            </a:pPr>
            <a:r>
              <a:rPr lang="en-US" sz="3600" b="0" dirty="0" smtClean="0">
                <a:latin typeface="Gill Sans MT" pitchFamily="34" charset="0"/>
              </a:rPr>
              <a:t>Mixed methods</a:t>
            </a:r>
          </a:p>
        </p:txBody>
      </p:sp>
      <p:pic>
        <p:nvPicPr>
          <p:cNvPr id="11266" name="Picture 2" descr="http://ts1.mm.bing.net/th?&amp;id=HN.608045589828275862&amp;w=300&amp;h=300&amp;c=0&amp;pid=1.9&amp;rs=0&amp;p=0"/>
          <p:cNvPicPr>
            <a:picLocks noChangeAspect="1" noChangeArrowheads="1"/>
          </p:cNvPicPr>
          <p:nvPr/>
        </p:nvPicPr>
        <p:blipFill>
          <a:blip r:embed="rId3"/>
          <a:srcRect/>
          <a:stretch>
            <a:fillRect/>
          </a:stretch>
        </p:blipFill>
        <p:spPr bwMode="auto">
          <a:xfrm>
            <a:off x="275844" y="1524000"/>
            <a:ext cx="1629156" cy="20574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52400" y="0"/>
            <a:ext cx="8491920" cy="1143000"/>
          </a:xfrm>
        </p:spPr>
        <p:txBody>
          <a:bodyPr/>
          <a:lstStyle/>
          <a:p>
            <a:pPr algn="l" eaLnBrk="1" hangingPunct="1"/>
            <a:r>
              <a:rPr lang="en-US" b="1" dirty="0" smtClean="0">
                <a:latin typeface="Gill Sans MT" pitchFamily="34" charset="0"/>
              </a:rPr>
              <a:t>Evaluation</a:t>
            </a:r>
          </a:p>
        </p:txBody>
      </p:sp>
      <p:sp>
        <p:nvSpPr>
          <p:cNvPr id="27650" name="Content Placeholder 2"/>
          <p:cNvSpPr>
            <a:spLocks noGrp="1"/>
          </p:cNvSpPr>
          <p:nvPr>
            <p:ph idx="1"/>
          </p:nvPr>
        </p:nvSpPr>
        <p:spPr>
          <a:xfrm>
            <a:off x="1828800" y="1600200"/>
            <a:ext cx="6705600" cy="3916363"/>
          </a:xfrm>
        </p:spPr>
        <p:txBody>
          <a:bodyPr/>
          <a:lstStyle/>
          <a:p>
            <a:pPr marL="457200" indent="-457200" eaLnBrk="1" hangingPunct="1">
              <a:spcAft>
                <a:spcPts val="2400"/>
              </a:spcAft>
              <a:buFont typeface="Wingdings" pitchFamily="2" charset="2"/>
              <a:buChar char="q"/>
            </a:pPr>
            <a:r>
              <a:rPr lang="en-US" sz="3600" dirty="0" smtClean="0">
                <a:solidFill>
                  <a:schemeClr val="accent2"/>
                </a:solidFill>
                <a:latin typeface="Gill Sans MT" pitchFamily="34" charset="0"/>
              </a:rPr>
              <a:t>  </a:t>
            </a:r>
            <a:r>
              <a:rPr lang="en-US" sz="3600" dirty="0" smtClean="0">
                <a:latin typeface="Gill Sans MT" pitchFamily="34" charset="0"/>
              </a:rPr>
              <a:t>SCRIBE</a:t>
            </a:r>
          </a:p>
          <a:p>
            <a:pPr marL="866775" lvl="1" indent="-409575" eaLnBrk="1" hangingPunct="1">
              <a:spcBef>
                <a:spcPts val="800"/>
              </a:spcBef>
              <a:spcAft>
                <a:spcPts val="0"/>
              </a:spcAft>
              <a:buFont typeface="Wingdings" panose="05000000000000000000" pitchFamily="2" charset="2"/>
              <a:buChar char="§"/>
            </a:pPr>
            <a:r>
              <a:rPr lang="en-US" sz="3200" b="0" dirty="0" smtClean="0">
                <a:latin typeface="Gill Sans MT" pitchFamily="34" charset="0"/>
              </a:rPr>
              <a:t>Online data tracking application</a:t>
            </a:r>
          </a:p>
          <a:p>
            <a:pPr marL="866775" lvl="1" indent="-409575" eaLnBrk="1" hangingPunct="1">
              <a:spcBef>
                <a:spcPts val="800"/>
              </a:spcBef>
              <a:spcAft>
                <a:spcPts val="0"/>
              </a:spcAft>
              <a:buFont typeface="Wingdings" panose="05000000000000000000" pitchFamily="2" charset="2"/>
              <a:buChar char="§"/>
            </a:pPr>
            <a:r>
              <a:rPr lang="en-US" sz="3200" b="0" dirty="0" smtClean="0">
                <a:latin typeface="Gill Sans MT" pitchFamily="34" charset="0"/>
              </a:rPr>
              <a:t>Host online student, parent and school personnel surveys</a:t>
            </a:r>
          </a:p>
          <a:p>
            <a:pPr marL="866775" lvl="1" indent="-409575" eaLnBrk="1" hangingPunct="1">
              <a:spcBef>
                <a:spcPts val="800"/>
              </a:spcBef>
              <a:spcAft>
                <a:spcPts val="0"/>
              </a:spcAft>
              <a:buFont typeface="Wingdings" panose="05000000000000000000" pitchFamily="2" charset="2"/>
              <a:buChar char="§"/>
            </a:pPr>
            <a:r>
              <a:rPr lang="en-US" sz="3200" b="0" dirty="0" smtClean="0">
                <a:latin typeface="Gill Sans MT" pitchFamily="34" charset="0"/>
              </a:rPr>
              <a:t>Manage workplan</a:t>
            </a:r>
          </a:p>
        </p:txBody>
      </p:sp>
      <p:pic>
        <p:nvPicPr>
          <p:cNvPr id="2051" name="Picture 3" descr="C:\Documents and Settings\georgia.hughes-webb\Local Settings\Temporary Internet Files\Content.IE5\KOTV7HHW\MC900334880[1].wmf"/>
          <p:cNvPicPr>
            <a:picLocks noChangeAspect="1" noChangeArrowheads="1"/>
          </p:cNvPicPr>
          <p:nvPr/>
        </p:nvPicPr>
        <p:blipFill>
          <a:blip r:embed="rId3">
            <a:biLevel thresh="75000"/>
            <a:extLst>
              <a:ext uri="{28A0092B-C50C-407E-A947-70E740481C1C}">
                <a14:useLocalDpi xmlns="" xmlns:a14="http://schemas.microsoft.com/office/drawing/2010/main" val="0"/>
              </a:ext>
            </a:extLst>
          </a:blip>
          <a:srcRect/>
          <a:stretch>
            <a:fillRect/>
          </a:stretch>
        </p:blipFill>
        <p:spPr bwMode="auto">
          <a:xfrm>
            <a:off x="194880" y="1514246"/>
            <a:ext cx="1557720" cy="2295754"/>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52400" y="0"/>
            <a:ext cx="8458200" cy="1143000"/>
          </a:xfrm>
        </p:spPr>
        <p:txBody>
          <a:bodyPr/>
          <a:lstStyle/>
          <a:p>
            <a:pPr algn="l" eaLnBrk="1" hangingPunct="1"/>
            <a:r>
              <a:rPr lang="en-US" b="1" dirty="0" smtClean="0">
                <a:latin typeface="Gill Sans MT" pitchFamily="34" charset="0"/>
              </a:rPr>
              <a:t>GEAR UP Fidelity Index</a:t>
            </a:r>
          </a:p>
        </p:txBody>
      </p:sp>
      <p:sp>
        <p:nvSpPr>
          <p:cNvPr id="27650" name="Content Placeholder 2"/>
          <p:cNvSpPr>
            <a:spLocks noGrp="1"/>
          </p:cNvSpPr>
          <p:nvPr>
            <p:ph idx="1"/>
          </p:nvPr>
        </p:nvSpPr>
        <p:spPr>
          <a:xfrm>
            <a:off x="1828800" y="1600200"/>
            <a:ext cx="7086600" cy="4144963"/>
          </a:xfrm>
        </p:spPr>
        <p:txBody>
          <a:bodyPr/>
          <a:lstStyle/>
          <a:p>
            <a:pPr marL="457200" indent="-457200" eaLnBrk="1" hangingPunct="1">
              <a:buFont typeface="Wingdings" pitchFamily="2" charset="2"/>
              <a:buChar char="q"/>
            </a:pPr>
            <a:r>
              <a:rPr lang="en-US" sz="3600" dirty="0" smtClean="0">
                <a:latin typeface="Gill Sans MT" pitchFamily="34" charset="0"/>
              </a:rPr>
              <a:t>Implementation </a:t>
            </a:r>
            <a:r>
              <a:rPr lang="en-US" sz="3600" dirty="0">
                <a:latin typeface="Gill Sans MT" pitchFamily="34" charset="0"/>
              </a:rPr>
              <a:t>Fidelity </a:t>
            </a:r>
          </a:p>
          <a:p>
            <a:pPr marL="866775" lvl="1" indent="-409575" eaLnBrk="1" hangingPunct="1">
              <a:buFont typeface="Wingdings" panose="05000000000000000000" pitchFamily="2" charset="2"/>
              <a:buChar char="§"/>
            </a:pPr>
            <a:r>
              <a:rPr lang="en-US" sz="3200" b="0" dirty="0" smtClean="0">
                <a:latin typeface="Gill Sans MT" pitchFamily="34" charset="0"/>
              </a:rPr>
              <a:t>Is the work done as intended per the program description?</a:t>
            </a:r>
          </a:p>
          <a:p>
            <a:pPr marL="866775" lvl="1" indent="-409575" eaLnBrk="1" hangingPunct="1">
              <a:buFont typeface="Wingdings" panose="05000000000000000000" pitchFamily="2" charset="2"/>
              <a:buChar char="§"/>
            </a:pPr>
            <a:r>
              <a:rPr lang="en-US" sz="3200" b="0" dirty="0" smtClean="0">
                <a:latin typeface="Gill Sans MT" pitchFamily="34" charset="0"/>
              </a:rPr>
              <a:t>Process and Structure</a:t>
            </a:r>
            <a:endParaRPr lang="en-US" sz="3200" b="0" dirty="0">
              <a:latin typeface="Gill Sans MT" pitchFamily="34" charset="0"/>
            </a:endParaRPr>
          </a:p>
          <a:p>
            <a:pPr marL="457200" indent="-457200" eaLnBrk="1" hangingPunct="1">
              <a:buFont typeface="Wingdings" pitchFamily="2" charset="2"/>
              <a:buChar char="q"/>
            </a:pPr>
            <a:r>
              <a:rPr lang="en-US" sz="3600" dirty="0" smtClean="0">
                <a:latin typeface="Gill Sans MT" pitchFamily="34" charset="0"/>
              </a:rPr>
              <a:t>GUFI</a:t>
            </a:r>
          </a:p>
          <a:p>
            <a:pPr marL="866775" lvl="1" indent="-409575" eaLnBrk="1" hangingPunct="1">
              <a:buFont typeface="Wingdings" panose="05000000000000000000" pitchFamily="2" charset="2"/>
              <a:buChar char="§"/>
            </a:pPr>
            <a:r>
              <a:rPr lang="en-US" sz="3200" b="0" dirty="0" smtClean="0">
                <a:latin typeface="Gill Sans MT" pitchFamily="34" charset="0"/>
              </a:rPr>
              <a:t>Specifically for GEAR UP based on West Virginia model and services</a:t>
            </a:r>
          </a:p>
        </p:txBody>
      </p:sp>
      <p:grpSp>
        <p:nvGrpSpPr>
          <p:cNvPr id="2" name="Group 5"/>
          <p:cNvGrpSpPr>
            <a:grpSpLocks noChangeAspect="1"/>
          </p:cNvGrpSpPr>
          <p:nvPr/>
        </p:nvGrpSpPr>
        <p:grpSpPr bwMode="auto">
          <a:xfrm>
            <a:off x="228600" y="1676400"/>
            <a:ext cx="1645920" cy="1752600"/>
            <a:chOff x="416" y="1052"/>
            <a:chExt cx="426" cy="382"/>
          </a:xfrm>
        </p:grpSpPr>
        <p:sp>
          <p:nvSpPr>
            <p:cNvPr id="5" name="Freeform 7"/>
            <p:cNvSpPr>
              <a:spLocks/>
            </p:cNvSpPr>
            <p:nvPr/>
          </p:nvSpPr>
          <p:spPr bwMode="auto">
            <a:xfrm>
              <a:off x="470" y="1088"/>
              <a:ext cx="318" cy="121"/>
            </a:xfrm>
            <a:custGeom>
              <a:avLst/>
              <a:gdLst>
                <a:gd name="T0" fmla="*/ 633 w 637"/>
                <a:gd name="T1" fmla="*/ 164 h 242"/>
                <a:gd name="T2" fmla="*/ 616 w 637"/>
                <a:gd name="T3" fmla="*/ 141 h 242"/>
                <a:gd name="T4" fmla="*/ 590 w 637"/>
                <a:gd name="T5" fmla="*/ 133 h 242"/>
                <a:gd name="T6" fmla="*/ 563 w 637"/>
                <a:gd name="T7" fmla="*/ 141 h 242"/>
                <a:gd name="T8" fmla="*/ 545 w 637"/>
                <a:gd name="T9" fmla="*/ 164 h 242"/>
                <a:gd name="T10" fmla="*/ 541 w 637"/>
                <a:gd name="T11" fmla="*/ 187 h 242"/>
                <a:gd name="T12" fmla="*/ 544 w 637"/>
                <a:gd name="T13" fmla="*/ 199 h 242"/>
                <a:gd name="T14" fmla="*/ 524 w 637"/>
                <a:gd name="T15" fmla="*/ 196 h 242"/>
                <a:gd name="T16" fmla="*/ 503 w 637"/>
                <a:gd name="T17" fmla="*/ 187 h 242"/>
                <a:gd name="T18" fmla="*/ 485 w 637"/>
                <a:gd name="T19" fmla="*/ 176 h 242"/>
                <a:gd name="T20" fmla="*/ 463 w 637"/>
                <a:gd name="T21" fmla="*/ 155 h 242"/>
                <a:gd name="T22" fmla="*/ 441 w 637"/>
                <a:gd name="T23" fmla="*/ 135 h 242"/>
                <a:gd name="T24" fmla="*/ 411 w 637"/>
                <a:gd name="T25" fmla="*/ 117 h 242"/>
                <a:gd name="T26" fmla="*/ 367 w 637"/>
                <a:gd name="T27" fmla="*/ 96 h 242"/>
                <a:gd name="T28" fmla="*/ 321 w 637"/>
                <a:gd name="T29" fmla="*/ 80 h 242"/>
                <a:gd name="T30" fmla="*/ 274 w 637"/>
                <a:gd name="T31" fmla="*/ 72 h 242"/>
                <a:gd name="T32" fmla="*/ 226 w 637"/>
                <a:gd name="T33" fmla="*/ 69 h 242"/>
                <a:gd name="T34" fmla="*/ 194 w 637"/>
                <a:gd name="T35" fmla="*/ 70 h 242"/>
                <a:gd name="T36" fmla="*/ 166 w 637"/>
                <a:gd name="T37" fmla="*/ 78 h 242"/>
                <a:gd name="T38" fmla="*/ 139 w 637"/>
                <a:gd name="T39" fmla="*/ 86 h 242"/>
                <a:gd name="T40" fmla="*/ 120 w 637"/>
                <a:gd name="T41" fmla="*/ 87 h 242"/>
                <a:gd name="T42" fmla="*/ 103 w 637"/>
                <a:gd name="T43" fmla="*/ 86 h 242"/>
                <a:gd name="T44" fmla="*/ 85 w 637"/>
                <a:gd name="T45" fmla="*/ 81 h 242"/>
                <a:gd name="T46" fmla="*/ 95 w 637"/>
                <a:gd name="T47" fmla="*/ 58 h 242"/>
                <a:gd name="T48" fmla="*/ 92 w 637"/>
                <a:gd name="T49" fmla="*/ 31 h 242"/>
                <a:gd name="T50" fmla="*/ 75 w 637"/>
                <a:gd name="T51" fmla="*/ 9 h 242"/>
                <a:gd name="T52" fmla="*/ 49 w 637"/>
                <a:gd name="T53" fmla="*/ 0 h 242"/>
                <a:gd name="T54" fmla="*/ 22 w 637"/>
                <a:gd name="T55" fmla="*/ 9 h 242"/>
                <a:gd name="T56" fmla="*/ 4 w 637"/>
                <a:gd name="T57" fmla="*/ 31 h 242"/>
                <a:gd name="T58" fmla="*/ 2 w 637"/>
                <a:gd name="T59" fmla="*/ 65 h 242"/>
                <a:gd name="T60" fmla="*/ 28 w 637"/>
                <a:gd name="T61" fmla="*/ 96 h 242"/>
                <a:gd name="T62" fmla="*/ 49 w 637"/>
                <a:gd name="T63" fmla="*/ 110 h 242"/>
                <a:gd name="T64" fmla="*/ 72 w 637"/>
                <a:gd name="T65" fmla="*/ 119 h 242"/>
                <a:gd name="T66" fmla="*/ 100 w 637"/>
                <a:gd name="T67" fmla="*/ 126 h 242"/>
                <a:gd name="T68" fmla="*/ 143 w 637"/>
                <a:gd name="T69" fmla="*/ 125 h 242"/>
                <a:gd name="T70" fmla="*/ 184 w 637"/>
                <a:gd name="T71" fmla="*/ 120 h 242"/>
                <a:gd name="T72" fmla="*/ 213 w 637"/>
                <a:gd name="T73" fmla="*/ 118 h 242"/>
                <a:gd name="T74" fmla="*/ 248 w 637"/>
                <a:gd name="T75" fmla="*/ 118 h 242"/>
                <a:gd name="T76" fmla="*/ 312 w 637"/>
                <a:gd name="T77" fmla="*/ 130 h 242"/>
                <a:gd name="T78" fmla="*/ 376 w 637"/>
                <a:gd name="T79" fmla="*/ 152 h 242"/>
                <a:gd name="T80" fmla="*/ 407 w 637"/>
                <a:gd name="T81" fmla="*/ 169 h 242"/>
                <a:gd name="T82" fmla="*/ 433 w 637"/>
                <a:gd name="T83" fmla="*/ 185 h 242"/>
                <a:gd name="T84" fmla="*/ 469 w 637"/>
                <a:gd name="T85" fmla="*/ 210 h 242"/>
                <a:gd name="T86" fmla="*/ 507 w 637"/>
                <a:gd name="T87" fmla="*/ 232 h 242"/>
                <a:gd name="T88" fmla="*/ 543 w 637"/>
                <a:gd name="T89" fmla="*/ 241 h 242"/>
                <a:gd name="T90" fmla="*/ 577 w 637"/>
                <a:gd name="T91" fmla="*/ 241 h 242"/>
                <a:gd name="T92" fmla="*/ 607 w 637"/>
                <a:gd name="T93" fmla="*/ 230 h 242"/>
                <a:gd name="T94" fmla="*/ 635 w 637"/>
                <a:gd name="T95" fmla="*/ 199 h 2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637" h="242">
                  <a:moveTo>
                    <a:pt x="637" y="184"/>
                  </a:moveTo>
                  <a:lnTo>
                    <a:pt x="636" y="173"/>
                  </a:lnTo>
                  <a:lnTo>
                    <a:pt x="633" y="164"/>
                  </a:lnTo>
                  <a:lnTo>
                    <a:pt x="629" y="155"/>
                  </a:lnTo>
                  <a:lnTo>
                    <a:pt x="623" y="148"/>
                  </a:lnTo>
                  <a:lnTo>
                    <a:pt x="616" y="141"/>
                  </a:lnTo>
                  <a:lnTo>
                    <a:pt x="608" y="137"/>
                  </a:lnTo>
                  <a:lnTo>
                    <a:pt x="599" y="134"/>
                  </a:lnTo>
                  <a:lnTo>
                    <a:pt x="590" y="133"/>
                  </a:lnTo>
                  <a:lnTo>
                    <a:pt x="581" y="134"/>
                  </a:lnTo>
                  <a:lnTo>
                    <a:pt x="571" y="137"/>
                  </a:lnTo>
                  <a:lnTo>
                    <a:pt x="563" y="141"/>
                  </a:lnTo>
                  <a:lnTo>
                    <a:pt x="555" y="148"/>
                  </a:lnTo>
                  <a:lnTo>
                    <a:pt x="549" y="155"/>
                  </a:lnTo>
                  <a:lnTo>
                    <a:pt x="545" y="164"/>
                  </a:lnTo>
                  <a:lnTo>
                    <a:pt x="543" y="173"/>
                  </a:lnTo>
                  <a:lnTo>
                    <a:pt x="541" y="184"/>
                  </a:lnTo>
                  <a:lnTo>
                    <a:pt x="541" y="187"/>
                  </a:lnTo>
                  <a:lnTo>
                    <a:pt x="543" y="191"/>
                  </a:lnTo>
                  <a:lnTo>
                    <a:pt x="543" y="195"/>
                  </a:lnTo>
                  <a:lnTo>
                    <a:pt x="544" y="199"/>
                  </a:lnTo>
                  <a:lnTo>
                    <a:pt x="537" y="199"/>
                  </a:lnTo>
                  <a:lnTo>
                    <a:pt x="530" y="198"/>
                  </a:lnTo>
                  <a:lnTo>
                    <a:pt x="524" y="196"/>
                  </a:lnTo>
                  <a:lnTo>
                    <a:pt x="517" y="194"/>
                  </a:lnTo>
                  <a:lnTo>
                    <a:pt x="510" y="191"/>
                  </a:lnTo>
                  <a:lnTo>
                    <a:pt x="503" y="187"/>
                  </a:lnTo>
                  <a:lnTo>
                    <a:pt x="498" y="184"/>
                  </a:lnTo>
                  <a:lnTo>
                    <a:pt x="492" y="180"/>
                  </a:lnTo>
                  <a:lnTo>
                    <a:pt x="485" y="176"/>
                  </a:lnTo>
                  <a:lnTo>
                    <a:pt x="478" y="169"/>
                  </a:lnTo>
                  <a:lnTo>
                    <a:pt x="470" y="163"/>
                  </a:lnTo>
                  <a:lnTo>
                    <a:pt x="463" y="155"/>
                  </a:lnTo>
                  <a:lnTo>
                    <a:pt x="456" y="148"/>
                  </a:lnTo>
                  <a:lnTo>
                    <a:pt x="448" y="141"/>
                  </a:lnTo>
                  <a:lnTo>
                    <a:pt x="441" y="135"/>
                  </a:lnTo>
                  <a:lnTo>
                    <a:pt x="434" y="130"/>
                  </a:lnTo>
                  <a:lnTo>
                    <a:pt x="424" y="124"/>
                  </a:lnTo>
                  <a:lnTo>
                    <a:pt x="411" y="117"/>
                  </a:lnTo>
                  <a:lnTo>
                    <a:pt x="397" y="110"/>
                  </a:lnTo>
                  <a:lnTo>
                    <a:pt x="384" y="103"/>
                  </a:lnTo>
                  <a:lnTo>
                    <a:pt x="367" y="96"/>
                  </a:lnTo>
                  <a:lnTo>
                    <a:pt x="351" y="91"/>
                  </a:lnTo>
                  <a:lnTo>
                    <a:pt x="336" y="85"/>
                  </a:lnTo>
                  <a:lnTo>
                    <a:pt x="321" y="80"/>
                  </a:lnTo>
                  <a:lnTo>
                    <a:pt x="306" y="77"/>
                  </a:lnTo>
                  <a:lnTo>
                    <a:pt x="290" y="74"/>
                  </a:lnTo>
                  <a:lnTo>
                    <a:pt x="274" y="72"/>
                  </a:lnTo>
                  <a:lnTo>
                    <a:pt x="257" y="70"/>
                  </a:lnTo>
                  <a:lnTo>
                    <a:pt x="241" y="69"/>
                  </a:lnTo>
                  <a:lnTo>
                    <a:pt x="226" y="69"/>
                  </a:lnTo>
                  <a:lnTo>
                    <a:pt x="213" y="69"/>
                  </a:lnTo>
                  <a:lnTo>
                    <a:pt x="202" y="69"/>
                  </a:lnTo>
                  <a:lnTo>
                    <a:pt x="194" y="70"/>
                  </a:lnTo>
                  <a:lnTo>
                    <a:pt x="184" y="72"/>
                  </a:lnTo>
                  <a:lnTo>
                    <a:pt x="175" y="74"/>
                  </a:lnTo>
                  <a:lnTo>
                    <a:pt x="166" y="78"/>
                  </a:lnTo>
                  <a:lnTo>
                    <a:pt x="157" y="81"/>
                  </a:lnTo>
                  <a:lnTo>
                    <a:pt x="148" y="84"/>
                  </a:lnTo>
                  <a:lnTo>
                    <a:pt x="139" y="86"/>
                  </a:lnTo>
                  <a:lnTo>
                    <a:pt x="131" y="87"/>
                  </a:lnTo>
                  <a:lnTo>
                    <a:pt x="126" y="87"/>
                  </a:lnTo>
                  <a:lnTo>
                    <a:pt x="120" y="87"/>
                  </a:lnTo>
                  <a:lnTo>
                    <a:pt x="114" y="87"/>
                  </a:lnTo>
                  <a:lnTo>
                    <a:pt x="108" y="87"/>
                  </a:lnTo>
                  <a:lnTo>
                    <a:pt x="103" y="86"/>
                  </a:lnTo>
                  <a:lnTo>
                    <a:pt x="97" y="85"/>
                  </a:lnTo>
                  <a:lnTo>
                    <a:pt x="91" y="84"/>
                  </a:lnTo>
                  <a:lnTo>
                    <a:pt x="85" y="81"/>
                  </a:lnTo>
                  <a:lnTo>
                    <a:pt x="90" y="74"/>
                  </a:lnTo>
                  <a:lnTo>
                    <a:pt x="93" y="67"/>
                  </a:lnTo>
                  <a:lnTo>
                    <a:pt x="95" y="58"/>
                  </a:lnTo>
                  <a:lnTo>
                    <a:pt x="96" y="50"/>
                  </a:lnTo>
                  <a:lnTo>
                    <a:pt x="95" y="40"/>
                  </a:lnTo>
                  <a:lnTo>
                    <a:pt x="92" y="31"/>
                  </a:lnTo>
                  <a:lnTo>
                    <a:pt x="88" y="23"/>
                  </a:lnTo>
                  <a:lnTo>
                    <a:pt x="82" y="15"/>
                  </a:lnTo>
                  <a:lnTo>
                    <a:pt x="75" y="9"/>
                  </a:lnTo>
                  <a:lnTo>
                    <a:pt x="67" y="3"/>
                  </a:lnTo>
                  <a:lnTo>
                    <a:pt x="58" y="1"/>
                  </a:lnTo>
                  <a:lnTo>
                    <a:pt x="49" y="0"/>
                  </a:lnTo>
                  <a:lnTo>
                    <a:pt x="39" y="1"/>
                  </a:lnTo>
                  <a:lnTo>
                    <a:pt x="30" y="3"/>
                  </a:lnTo>
                  <a:lnTo>
                    <a:pt x="22" y="9"/>
                  </a:lnTo>
                  <a:lnTo>
                    <a:pt x="14" y="15"/>
                  </a:lnTo>
                  <a:lnTo>
                    <a:pt x="8" y="23"/>
                  </a:lnTo>
                  <a:lnTo>
                    <a:pt x="4" y="31"/>
                  </a:lnTo>
                  <a:lnTo>
                    <a:pt x="1" y="40"/>
                  </a:lnTo>
                  <a:lnTo>
                    <a:pt x="0" y="50"/>
                  </a:lnTo>
                  <a:lnTo>
                    <a:pt x="2" y="65"/>
                  </a:lnTo>
                  <a:lnTo>
                    <a:pt x="8" y="78"/>
                  </a:lnTo>
                  <a:lnTo>
                    <a:pt x="16" y="88"/>
                  </a:lnTo>
                  <a:lnTo>
                    <a:pt x="28" y="96"/>
                  </a:lnTo>
                  <a:lnTo>
                    <a:pt x="35" y="101"/>
                  </a:lnTo>
                  <a:lnTo>
                    <a:pt x="42" y="105"/>
                  </a:lnTo>
                  <a:lnTo>
                    <a:pt x="49" y="110"/>
                  </a:lnTo>
                  <a:lnTo>
                    <a:pt x="57" y="114"/>
                  </a:lnTo>
                  <a:lnTo>
                    <a:pt x="63" y="117"/>
                  </a:lnTo>
                  <a:lnTo>
                    <a:pt x="72" y="119"/>
                  </a:lnTo>
                  <a:lnTo>
                    <a:pt x="80" y="122"/>
                  </a:lnTo>
                  <a:lnTo>
                    <a:pt x="87" y="124"/>
                  </a:lnTo>
                  <a:lnTo>
                    <a:pt x="100" y="126"/>
                  </a:lnTo>
                  <a:lnTo>
                    <a:pt x="114" y="127"/>
                  </a:lnTo>
                  <a:lnTo>
                    <a:pt x="128" y="127"/>
                  </a:lnTo>
                  <a:lnTo>
                    <a:pt x="143" y="125"/>
                  </a:lnTo>
                  <a:lnTo>
                    <a:pt x="157" y="124"/>
                  </a:lnTo>
                  <a:lnTo>
                    <a:pt x="171" y="122"/>
                  </a:lnTo>
                  <a:lnTo>
                    <a:pt x="184" y="120"/>
                  </a:lnTo>
                  <a:lnTo>
                    <a:pt x="198" y="119"/>
                  </a:lnTo>
                  <a:lnTo>
                    <a:pt x="205" y="118"/>
                  </a:lnTo>
                  <a:lnTo>
                    <a:pt x="213" y="118"/>
                  </a:lnTo>
                  <a:lnTo>
                    <a:pt x="222" y="117"/>
                  </a:lnTo>
                  <a:lnTo>
                    <a:pt x="234" y="117"/>
                  </a:lnTo>
                  <a:lnTo>
                    <a:pt x="248" y="118"/>
                  </a:lnTo>
                  <a:lnTo>
                    <a:pt x="265" y="120"/>
                  </a:lnTo>
                  <a:lnTo>
                    <a:pt x="286" y="124"/>
                  </a:lnTo>
                  <a:lnTo>
                    <a:pt x="312" y="130"/>
                  </a:lnTo>
                  <a:lnTo>
                    <a:pt x="338" y="138"/>
                  </a:lnTo>
                  <a:lnTo>
                    <a:pt x="358" y="146"/>
                  </a:lnTo>
                  <a:lnTo>
                    <a:pt x="376" y="152"/>
                  </a:lnTo>
                  <a:lnTo>
                    <a:pt x="388" y="158"/>
                  </a:lnTo>
                  <a:lnTo>
                    <a:pt x="399" y="163"/>
                  </a:lnTo>
                  <a:lnTo>
                    <a:pt x="407" y="169"/>
                  </a:lnTo>
                  <a:lnTo>
                    <a:pt x="414" y="172"/>
                  </a:lnTo>
                  <a:lnTo>
                    <a:pt x="420" y="177"/>
                  </a:lnTo>
                  <a:lnTo>
                    <a:pt x="433" y="185"/>
                  </a:lnTo>
                  <a:lnTo>
                    <a:pt x="445" y="193"/>
                  </a:lnTo>
                  <a:lnTo>
                    <a:pt x="457" y="202"/>
                  </a:lnTo>
                  <a:lnTo>
                    <a:pt x="469" y="210"/>
                  </a:lnTo>
                  <a:lnTo>
                    <a:pt x="481" y="218"/>
                  </a:lnTo>
                  <a:lnTo>
                    <a:pt x="494" y="226"/>
                  </a:lnTo>
                  <a:lnTo>
                    <a:pt x="507" y="232"/>
                  </a:lnTo>
                  <a:lnTo>
                    <a:pt x="521" y="237"/>
                  </a:lnTo>
                  <a:lnTo>
                    <a:pt x="531" y="239"/>
                  </a:lnTo>
                  <a:lnTo>
                    <a:pt x="543" y="241"/>
                  </a:lnTo>
                  <a:lnTo>
                    <a:pt x="554" y="242"/>
                  </a:lnTo>
                  <a:lnTo>
                    <a:pt x="566" y="242"/>
                  </a:lnTo>
                  <a:lnTo>
                    <a:pt x="577" y="241"/>
                  </a:lnTo>
                  <a:lnTo>
                    <a:pt x="587" y="239"/>
                  </a:lnTo>
                  <a:lnTo>
                    <a:pt x="598" y="236"/>
                  </a:lnTo>
                  <a:lnTo>
                    <a:pt x="607" y="230"/>
                  </a:lnTo>
                  <a:lnTo>
                    <a:pt x="619" y="223"/>
                  </a:lnTo>
                  <a:lnTo>
                    <a:pt x="629" y="211"/>
                  </a:lnTo>
                  <a:lnTo>
                    <a:pt x="635" y="199"/>
                  </a:lnTo>
                  <a:lnTo>
                    <a:pt x="637" y="184"/>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 name="Freeform 8"/>
            <p:cNvSpPr>
              <a:spLocks/>
            </p:cNvSpPr>
            <p:nvPr/>
          </p:nvSpPr>
          <p:spPr bwMode="auto">
            <a:xfrm>
              <a:off x="416" y="1257"/>
              <a:ext cx="157" cy="59"/>
            </a:xfrm>
            <a:custGeom>
              <a:avLst/>
              <a:gdLst>
                <a:gd name="T0" fmla="*/ 0 w 313"/>
                <a:gd name="T1" fmla="*/ 0 h 119"/>
                <a:gd name="T2" fmla="*/ 6 w 313"/>
                <a:gd name="T3" fmla="*/ 24 h 119"/>
                <a:gd name="T4" fmla="*/ 17 w 313"/>
                <a:gd name="T5" fmla="*/ 47 h 119"/>
                <a:gd name="T6" fmla="*/ 32 w 313"/>
                <a:gd name="T7" fmla="*/ 68 h 119"/>
                <a:gd name="T8" fmla="*/ 52 w 313"/>
                <a:gd name="T9" fmla="*/ 85 h 119"/>
                <a:gd name="T10" fmla="*/ 74 w 313"/>
                <a:gd name="T11" fmla="*/ 99 h 119"/>
                <a:gd name="T12" fmla="*/ 99 w 313"/>
                <a:gd name="T13" fmla="*/ 109 h 119"/>
                <a:gd name="T14" fmla="*/ 127 w 313"/>
                <a:gd name="T15" fmla="*/ 116 h 119"/>
                <a:gd name="T16" fmla="*/ 157 w 313"/>
                <a:gd name="T17" fmla="*/ 119 h 119"/>
                <a:gd name="T18" fmla="*/ 187 w 313"/>
                <a:gd name="T19" fmla="*/ 116 h 119"/>
                <a:gd name="T20" fmla="*/ 214 w 313"/>
                <a:gd name="T21" fmla="*/ 109 h 119"/>
                <a:gd name="T22" fmla="*/ 240 w 313"/>
                <a:gd name="T23" fmla="*/ 99 h 119"/>
                <a:gd name="T24" fmla="*/ 263 w 313"/>
                <a:gd name="T25" fmla="*/ 85 h 119"/>
                <a:gd name="T26" fmla="*/ 282 w 313"/>
                <a:gd name="T27" fmla="*/ 68 h 119"/>
                <a:gd name="T28" fmla="*/ 297 w 313"/>
                <a:gd name="T29" fmla="*/ 47 h 119"/>
                <a:gd name="T30" fmla="*/ 308 w 313"/>
                <a:gd name="T31" fmla="*/ 24 h 119"/>
                <a:gd name="T32" fmla="*/ 313 w 313"/>
                <a:gd name="T33" fmla="*/ 0 h 119"/>
                <a:gd name="T34" fmla="*/ 0 w 313"/>
                <a:gd name="T35"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3" h="119">
                  <a:moveTo>
                    <a:pt x="0" y="0"/>
                  </a:moveTo>
                  <a:lnTo>
                    <a:pt x="6" y="24"/>
                  </a:lnTo>
                  <a:lnTo>
                    <a:pt x="17" y="47"/>
                  </a:lnTo>
                  <a:lnTo>
                    <a:pt x="32" y="68"/>
                  </a:lnTo>
                  <a:lnTo>
                    <a:pt x="52" y="85"/>
                  </a:lnTo>
                  <a:lnTo>
                    <a:pt x="74" y="99"/>
                  </a:lnTo>
                  <a:lnTo>
                    <a:pt x="99" y="109"/>
                  </a:lnTo>
                  <a:lnTo>
                    <a:pt x="127" y="116"/>
                  </a:lnTo>
                  <a:lnTo>
                    <a:pt x="157" y="119"/>
                  </a:lnTo>
                  <a:lnTo>
                    <a:pt x="187" y="116"/>
                  </a:lnTo>
                  <a:lnTo>
                    <a:pt x="214" y="109"/>
                  </a:lnTo>
                  <a:lnTo>
                    <a:pt x="240" y="99"/>
                  </a:lnTo>
                  <a:lnTo>
                    <a:pt x="263" y="85"/>
                  </a:lnTo>
                  <a:lnTo>
                    <a:pt x="282" y="68"/>
                  </a:lnTo>
                  <a:lnTo>
                    <a:pt x="297" y="47"/>
                  </a:lnTo>
                  <a:lnTo>
                    <a:pt x="308" y="24"/>
                  </a:lnTo>
                  <a:lnTo>
                    <a:pt x="313" y="0"/>
                  </a:lnTo>
                  <a:lnTo>
                    <a:pt x="0"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9"/>
            <p:cNvSpPr>
              <a:spLocks/>
            </p:cNvSpPr>
            <p:nvPr/>
          </p:nvSpPr>
          <p:spPr bwMode="auto">
            <a:xfrm>
              <a:off x="433" y="1121"/>
              <a:ext cx="65" cy="141"/>
            </a:xfrm>
            <a:custGeom>
              <a:avLst/>
              <a:gdLst>
                <a:gd name="T0" fmla="*/ 20 w 129"/>
                <a:gd name="T1" fmla="*/ 283 h 283"/>
                <a:gd name="T2" fmla="*/ 129 w 129"/>
                <a:gd name="T3" fmla="*/ 9 h 283"/>
                <a:gd name="T4" fmla="*/ 107 w 129"/>
                <a:gd name="T5" fmla="*/ 0 h 283"/>
                <a:gd name="T6" fmla="*/ 0 w 129"/>
                <a:gd name="T7" fmla="*/ 275 h 283"/>
                <a:gd name="T8" fmla="*/ 20 w 129"/>
                <a:gd name="T9" fmla="*/ 283 h 283"/>
              </a:gdLst>
              <a:ahLst/>
              <a:cxnLst>
                <a:cxn ang="0">
                  <a:pos x="T0" y="T1"/>
                </a:cxn>
                <a:cxn ang="0">
                  <a:pos x="T2" y="T3"/>
                </a:cxn>
                <a:cxn ang="0">
                  <a:pos x="T4" y="T5"/>
                </a:cxn>
                <a:cxn ang="0">
                  <a:pos x="T6" y="T7"/>
                </a:cxn>
                <a:cxn ang="0">
                  <a:pos x="T8" y="T9"/>
                </a:cxn>
              </a:cxnLst>
              <a:rect l="0" t="0" r="r" b="b"/>
              <a:pathLst>
                <a:path w="129" h="283">
                  <a:moveTo>
                    <a:pt x="20" y="283"/>
                  </a:moveTo>
                  <a:lnTo>
                    <a:pt x="129" y="9"/>
                  </a:lnTo>
                  <a:lnTo>
                    <a:pt x="107" y="0"/>
                  </a:lnTo>
                  <a:lnTo>
                    <a:pt x="0" y="275"/>
                  </a:lnTo>
                  <a:lnTo>
                    <a:pt x="20" y="283"/>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 name="Freeform 10"/>
            <p:cNvSpPr>
              <a:spLocks/>
            </p:cNvSpPr>
            <p:nvPr/>
          </p:nvSpPr>
          <p:spPr bwMode="auto">
            <a:xfrm>
              <a:off x="491" y="1121"/>
              <a:ext cx="64" cy="141"/>
            </a:xfrm>
            <a:custGeom>
              <a:avLst/>
              <a:gdLst>
                <a:gd name="T0" fmla="*/ 107 w 128"/>
                <a:gd name="T1" fmla="*/ 283 h 283"/>
                <a:gd name="T2" fmla="*/ 0 w 128"/>
                <a:gd name="T3" fmla="*/ 9 h 283"/>
                <a:gd name="T4" fmla="*/ 21 w 128"/>
                <a:gd name="T5" fmla="*/ 0 h 283"/>
                <a:gd name="T6" fmla="*/ 128 w 128"/>
                <a:gd name="T7" fmla="*/ 275 h 283"/>
                <a:gd name="T8" fmla="*/ 107 w 128"/>
                <a:gd name="T9" fmla="*/ 283 h 283"/>
              </a:gdLst>
              <a:ahLst/>
              <a:cxnLst>
                <a:cxn ang="0">
                  <a:pos x="T0" y="T1"/>
                </a:cxn>
                <a:cxn ang="0">
                  <a:pos x="T2" y="T3"/>
                </a:cxn>
                <a:cxn ang="0">
                  <a:pos x="T4" y="T5"/>
                </a:cxn>
                <a:cxn ang="0">
                  <a:pos x="T6" y="T7"/>
                </a:cxn>
                <a:cxn ang="0">
                  <a:pos x="T8" y="T9"/>
                </a:cxn>
              </a:cxnLst>
              <a:rect l="0" t="0" r="r" b="b"/>
              <a:pathLst>
                <a:path w="128" h="283">
                  <a:moveTo>
                    <a:pt x="107" y="283"/>
                  </a:moveTo>
                  <a:lnTo>
                    <a:pt x="0" y="9"/>
                  </a:lnTo>
                  <a:lnTo>
                    <a:pt x="21" y="0"/>
                  </a:lnTo>
                  <a:lnTo>
                    <a:pt x="128" y="275"/>
                  </a:lnTo>
                  <a:lnTo>
                    <a:pt x="107" y="283"/>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11"/>
            <p:cNvSpPr>
              <a:spLocks/>
            </p:cNvSpPr>
            <p:nvPr/>
          </p:nvSpPr>
          <p:spPr bwMode="auto">
            <a:xfrm>
              <a:off x="685" y="1317"/>
              <a:ext cx="157" cy="60"/>
            </a:xfrm>
            <a:custGeom>
              <a:avLst/>
              <a:gdLst>
                <a:gd name="T0" fmla="*/ 0 w 313"/>
                <a:gd name="T1" fmla="*/ 0 h 119"/>
                <a:gd name="T2" fmla="*/ 6 w 313"/>
                <a:gd name="T3" fmla="*/ 24 h 119"/>
                <a:gd name="T4" fmla="*/ 16 w 313"/>
                <a:gd name="T5" fmla="*/ 47 h 119"/>
                <a:gd name="T6" fmla="*/ 31 w 313"/>
                <a:gd name="T7" fmla="*/ 67 h 119"/>
                <a:gd name="T8" fmla="*/ 51 w 313"/>
                <a:gd name="T9" fmla="*/ 85 h 119"/>
                <a:gd name="T10" fmla="*/ 74 w 313"/>
                <a:gd name="T11" fmla="*/ 99 h 119"/>
                <a:gd name="T12" fmla="*/ 99 w 313"/>
                <a:gd name="T13" fmla="*/ 110 h 119"/>
                <a:gd name="T14" fmla="*/ 127 w 313"/>
                <a:gd name="T15" fmla="*/ 117 h 119"/>
                <a:gd name="T16" fmla="*/ 157 w 313"/>
                <a:gd name="T17" fmla="*/ 119 h 119"/>
                <a:gd name="T18" fmla="*/ 187 w 313"/>
                <a:gd name="T19" fmla="*/ 117 h 119"/>
                <a:gd name="T20" fmla="*/ 214 w 313"/>
                <a:gd name="T21" fmla="*/ 110 h 119"/>
                <a:gd name="T22" fmla="*/ 239 w 313"/>
                <a:gd name="T23" fmla="*/ 99 h 119"/>
                <a:gd name="T24" fmla="*/ 261 w 313"/>
                <a:gd name="T25" fmla="*/ 85 h 119"/>
                <a:gd name="T26" fmla="*/ 281 w 313"/>
                <a:gd name="T27" fmla="*/ 67 h 119"/>
                <a:gd name="T28" fmla="*/ 296 w 313"/>
                <a:gd name="T29" fmla="*/ 47 h 119"/>
                <a:gd name="T30" fmla="*/ 307 w 313"/>
                <a:gd name="T31" fmla="*/ 24 h 119"/>
                <a:gd name="T32" fmla="*/ 313 w 313"/>
                <a:gd name="T33" fmla="*/ 0 h 119"/>
                <a:gd name="T34" fmla="*/ 0 w 313"/>
                <a:gd name="T35" fmla="*/ 0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13" h="119">
                  <a:moveTo>
                    <a:pt x="0" y="0"/>
                  </a:moveTo>
                  <a:lnTo>
                    <a:pt x="6" y="24"/>
                  </a:lnTo>
                  <a:lnTo>
                    <a:pt x="16" y="47"/>
                  </a:lnTo>
                  <a:lnTo>
                    <a:pt x="31" y="67"/>
                  </a:lnTo>
                  <a:lnTo>
                    <a:pt x="51" y="85"/>
                  </a:lnTo>
                  <a:lnTo>
                    <a:pt x="74" y="99"/>
                  </a:lnTo>
                  <a:lnTo>
                    <a:pt x="99" y="110"/>
                  </a:lnTo>
                  <a:lnTo>
                    <a:pt x="127" y="117"/>
                  </a:lnTo>
                  <a:lnTo>
                    <a:pt x="157" y="119"/>
                  </a:lnTo>
                  <a:lnTo>
                    <a:pt x="187" y="117"/>
                  </a:lnTo>
                  <a:lnTo>
                    <a:pt x="214" y="110"/>
                  </a:lnTo>
                  <a:lnTo>
                    <a:pt x="239" y="99"/>
                  </a:lnTo>
                  <a:lnTo>
                    <a:pt x="261" y="85"/>
                  </a:lnTo>
                  <a:lnTo>
                    <a:pt x="281" y="67"/>
                  </a:lnTo>
                  <a:lnTo>
                    <a:pt x="296" y="47"/>
                  </a:lnTo>
                  <a:lnTo>
                    <a:pt x="307" y="24"/>
                  </a:lnTo>
                  <a:lnTo>
                    <a:pt x="313" y="0"/>
                  </a:lnTo>
                  <a:lnTo>
                    <a:pt x="0" y="0"/>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12"/>
            <p:cNvSpPr>
              <a:spLocks/>
            </p:cNvSpPr>
            <p:nvPr/>
          </p:nvSpPr>
          <p:spPr bwMode="auto">
            <a:xfrm>
              <a:off x="702" y="1181"/>
              <a:ext cx="65" cy="140"/>
            </a:xfrm>
            <a:custGeom>
              <a:avLst/>
              <a:gdLst>
                <a:gd name="T0" fmla="*/ 22 w 129"/>
                <a:gd name="T1" fmla="*/ 281 h 281"/>
                <a:gd name="T2" fmla="*/ 129 w 129"/>
                <a:gd name="T3" fmla="*/ 8 h 281"/>
                <a:gd name="T4" fmla="*/ 109 w 129"/>
                <a:gd name="T5" fmla="*/ 0 h 281"/>
                <a:gd name="T6" fmla="*/ 0 w 129"/>
                <a:gd name="T7" fmla="*/ 273 h 281"/>
                <a:gd name="T8" fmla="*/ 22 w 129"/>
                <a:gd name="T9" fmla="*/ 281 h 281"/>
              </a:gdLst>
              <a:ahLst/>
              <a:cxnLst>
                <a:cxn ang="0">
                  <a:pos x="T0" y="T1"/>
                </a:cxn>
                <a:cxn ang="0">
                  <a:pos x="T2" y="T3"/>
                </a:cxn>
                <a:cxn ang="0">
                  <a:pos x="T4" y="T5"/>
                </a:cxn>
                <a:cxn ang="0">
                  <a:pos x="T6" y="T7"/>
                </a:cxn>
                <a:cxn ang="0">
                  <a:pos x="T8" y="T9"/>
                </a:cxn>
              </a:cxnLst>
              <a:rect l="0" t="0" r="r" b="b"/>
              <a:pathLst>
                <a:path w="129" h="281">
                  <a:moveTo>
                    <a:pt x="22" y="281"/>
                  </a:moveTo>
                  <a:lnTo>
                    <a:pt x="129" y="8"/>
                  </a:lnTo>
                  <a:lnTo>
                    <a:pt x="109" y="0"/>
                  </a:lnTo>
                  <a:lnTo>
                    <a:pt x="0" y="273"/>
                  </a:lnTo>
                  <a:lnTo>
                    <a:pt x="22" y="281"/>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13"/>
            <p:cNvSpPr>
              <a:spLocks/>
            </p:cNvSpPr>
            <p:nvPr/>
          </p:nvSpPr>
          <p:spPr bwMode="auto">
            <a:xfrm>
              <a:off x="760" y="1181"/>
              <a:ext cx="65" cy="140"/>
            </a:xfrm>
            <a:custGeom>
              <a:avLst/>
              <a:gdLst>
                <a:gd name="T0" fmla="*/ 107 w 129"/>
                <a:gd name="T1" fmla="*/ 281 h 281"/>
                <a:gd name="T2" fmla="*/ 0 w 129"/>
                <a:gd name="T3" fmla="*/ 8 h 281"/>
                <a:gd name="T4" fmla="*/ 22 w 129"/>
                <a:gd name="T5" fmla="*/ 0 h 281"/>
                <a:gd name="T6" fmla="*/ 129 w 129"/>
                <a:gd name="T7" fmla="*/ 273 h 281"/>
                <a:gd name="T8" fmla="*/ 107 w 129"/>
                <a:gd name="T9" fmla="*/ 281 h 281"/>
              </a:gdLst>
              <a:ahLst/>
              <a:cxnLst>
                <a:cxn ang="0">
                  <a:pos x="T0" y="T1"/>
                </a:cxn>
                <a:cxn ang="0">
                  <a:pos x="T2" y="T3"/>
                </a:cxn>
                <a:cxn ang="0">
                  <a:pos x="T4" y="T5"/>
                </a:cxn>
                <a:cxn ang="0">
                  <a:pos x="T6" y="T7"/>
                </a:cxn>
                <a:cxn ang="0">
                  <a:pos x="T8" y="T9"/>
                </a:cxn>
              </a:cxnLst>
              <a:rect l="0" t="0" r="r" b="b"/>
              <a:pathLst>
                <a:path w="129" h="281">
                  <a:moveTo>
                    <a:pt x="107" y="281"/>
                  </a:moveTo>
                  <a:lnTo>
                    <a:pt x="0" y="8"/>
                  </a:lnTo>
                  <a:lnTo>
                    <a:pt x="22" y="0"/>
                  </a:lnTo>
                  <a:lnTo>
                    <a:pt x="129" y="273"/>
                  </a:lnTo>
                  <a:lnTo>
                    <a:pt x="107" y="281"/>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Rectangle 14"/>
            <p:cNvSpPr>
              <a:spLocks noChangeArrowheads="1"/>
            </p:cNvSpPr>
            <p:nvPr/>
          </p:nvSpPr>
          <p:spPr bwMode="auto">
            <a:xfrm>
              <a:off x="606" y="1109"/>
              <a:ext cx="33" cy="129"/>
            </a:xfrm>
            <a:prstGeom prst="rect">
              <a:avLst/>
            </a:prstGeom>
            <a:solidFill>
              <a:srgbClr val="000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3" name="Rectangle 15"/>
            <p:cNvSpPr>
              <a:spLocks noChangeArrowheads="1"/>
            </p:cNvSpPr>
            <p:nvPr/>
          </p:nvSpPr>
          <p:spPr bwMode="auto">
            <a:xfrm>
              <a:off x="595" y="1199"/>
              <a:ext cx="54" cy="207"/>
            </a:xfrm>
            <a:prstGeom prst="rect">
              <a:avLst/>
            </a:prstGeom>
            <a:solidFill>
              <a:srgbClr val="000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 name="Freeform 16"/>
            <p:cNvSpPr>
              <a:spLocks/>
            </p:cNvSpPr>
            <p:nvPr/>
          </p:nvSpPr>
          <p:spPr bwMode="auto">
            <a:xfrm>
              <a:off x="599" y="1052"/>
              <a:ext cx="49" cy="49"/>
            </a:xfrm>
            <a:custGeom>
              <a:avLst/>
              <a:gdLst>
                <a:gd name="T0" fmla="*/ 49 w 98"/>
                <a:gd name="T1" fmla="*/ 98 h 98"/>
                <a:gd name="T2" fmla="*/ 59 w 98"/>
                <a:gd name="T3" fmla="*/ 97 h 98"/>
                <a:gd name="T4" fmla="*/ 68 w 98"/>
                <a:gd name="T5" fmla="*/ 95 h 98"/>
                <a:gd name="T6" fmla="*/ 76 w 98"/>
                <a:gd name="T7" fmla="*/ 90 h 98"/>
                <a:gd name="T8" fmla="*/ 84 w 98"/>
                <a:gd name="T9" fmla="*/ 84 h 98"/>
                <a:gd name="T10" fmla="*/ 90 w 98"/>
                <a:gd name="T11" fmla="*/ 76 h 98"/>
                <a:gd name="T12" fmla="*/ 95 w 98"/>
                <a:gd name="T13" fmla="*/ 68 h 98"/>
                <a:gd name="T14" fmla="*/ 97 w 98"/>
                <a:gd name="T15" fmla="*/ 59 h 98"/>
                <a:gd name="T16" fmla="*/ 98 w 98"/>
                <a:gd name="T17" fmla="*/ 50 h 98"/>
                <a:gd name="T18" fmla="*/ 97 w 98"/>
                <a:gd name="T19" fmla="*/ 39 h 98"/>
                <a:gd name="T20" fmla="*/ 95 w 98"/>
                <a:gd name="T21" fmla="*/ 30 h 98"/>
                <a:gd name="T22" fmla="*/ 90 w 98"/>
                <a:gd name="T23" fmla="*/ 22 h 98"/>
                <a:gd name="T24" fmla="*/ 84 w 98"/>
                <a:gd name="T25" fmla="*/ 14 h 98"/>
                <a:gd name="T26" fmla="*/ 76 w 98"/>
                <a:gd name="T27" fmla="*/ 8 h 98"/>
                <a:gd name="T28" fmla="*/ 68 w 98"/>
                <a:gd name="T29" fmla="*/ 4 h 98"/>
                <a:gd name="T30" fmla="*/ 59 w 98"/>
                <a:gd name="T31" fmla="*/ 1 h 98"/>
                <a:gd name="T32" fmla="*/ 49 w 98"/>
                <a:gd name="T33" fmla="*/ 0 h 98"/>
                <a:gd name="T34" fmla="*/ 39 w 98"/>
                <a:gd name="T35" fmla="*/ 1 h 98"/>
                <a:gd name="T36" fmla="*/ 30 w 98"/>
                <a:gd name="T37" fmla="*/ 4 h 98"/>
                <a:gd name="T38" fmla="*/ 22 w 98"/>
                <a:gd name="T39" fmla="*/ 8 h 98"/>
                <a:gd name="T40" fmla="*/ 14 w 98"/>
                <a:gd name="T41" fmla="*/ 14 h 98"/>
                <a:gd name="T42" fmla="*/ 8 w 98"/>
                <a:gd name="T43" fmla="*/ 22 h 98"/>
                <a:gd name="T44" fmla="*/ 4 w 98"/>
                <a:gd name="T45" fmla="*/ 30 h 98"/>
                <a:gd name="T46" fmla="*/ 1 w 98"/>
                <a:gd name="T47" fmla="*/ 39 h 98"/>
                <a:gd name="T48" fmla="*/ 0 w 98"/>
                <a:gd name="T49" fmla="*/ 50 h 98"/>
                <a:gd name="T50" fmla="*/ 1 w 98"/>
                <a:gd name="T51" fmla="*/ 59 h 98"/>
                <a:gd name="T52" fmla="*/ 4 w 98"/>
                <a:gd name="T53" fmla="*/ 68 h 98"/>
                <a:gd name="T54" fmla="*/ 8 w 98"/>
                <a:gd name="T55" fmla="*/ 76 h 98"/>
                <a:gd name="T56" fmla="*/ 14 w 98"/>
                <a:gd name="T57" fmla="*/ 84 h 98"/>
                <a:gd name="T58" fmla="*/ 22 w 98"/>
                <a:gd name="T59" fmla="*/ 90 h 98"/>
                <a:gd name="T60" fmla="*/ 30 w 98"/>
                <a:gd name="T61" fmla="*/ 95 h 98"/>
                <a:gd name="T62" fmla="*/ 39 w 98"/>
                <a:gd name="T63" fmla="*/ 97 h 98"/>
                <a:gd name="T64" fmla="*/ 49 w 98"/>
                <a:gd name="T65" fmla="*/ 98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98" h="98">
                  <a:moveTo>
                    <a:pt x="49" y="98"/>
                  </a:moveTo>
                  <a:lnTo>
                    <a:pt x="59" y="97"/>
                  </a:lnTo>
                  <a:lnTo>
                    <a:pt x="68" y="95"/>
                  </a:lnTo>
                  <a:lnTo>
                    <a:pt x="76" y="90"/>
                  </a:lnTo>
                  <a:lnTo>
                    <a:pt x="84" y="84"/>
                  </a:lnTo>
                  <a:lnTo>
                    <a:pt x="90" y="76"/>
                  </a:lnTo>
                  <a:lnTo>
                    <a:pt x="95" y="68"/>
                  </a:lnTo>
                  <a:lnTo>
                    <a:pt x="97" y="59"/>
                  </a:lnTo>
                  <a:lnTo>
                    <a:pt x="98" y="50"/>
                  </a:lnTo>
                  <a:lnTo>
                    <a:pt x="97" y="39"/>
                  </a:lnTo>
                  <a:lnTo>
                    <a:pt x="95" y="30"/>
                  </a:lnTo>
                  <a:lnTo>
                    <a:pt x="90" y="22"/>
                  </a:lnTo>
                  <a:lnTo>
                    <a:pt x="84" y="14"/>
                  </a:lnTo>
                  <a:lnTo>
                    <a:pt x="76" y="8"/>
                  </a:lnTo>
                  <a:lnTo>
                    <a:pt x="68" y="4"/>
                  </a:lnTo>
                  <a:lnTo>
                    <a:pt x="59" y="1"/>
                  </a:lnTo>
                  <a:lnTo>
                    <a:pt x="49" y="0"/>
                  </a:lnTo>
                  <a:lnTo>
                    <a:pt x="39" y="1"/>
                  </a:lnTo>
                  <a:lnTo>
                    <a:pt x="30" y="4"/>
                  </a:lnTo>
                  <a:lnTo>
                    <a:pt x="22" y="8"/>
                  </a:lnTo>
                  <a:lnTo>
                    <a:pt x="14" y="14"/>
                  </a:lnTo>
                  <a:lnTo>
                    <a:pt x="8" y="22"/>
                  </a:lnTo>
                  <a:lnTo>
                    <a:pt x="4" y="30"/>
                  </a:lnTo>
                  <a:lnTo>
                    <a:pt x="1" y="39"/>
                  </a:lnTo>
                  <a:lnTo>
                    <a:pt x="0" y="50"/>
                  </a:lnTo>
                  <a:lnTo>
                    <a:pt x="1" y="59"/>
                  </a:lnTo>
                  <a:lnTo>
                    <a:pt x="4" y="68"/>
                  </a:lnTo>
                  <a:lnTo>
                    <a:pt x="8" y="76"/>
                  </a:lnTo>
                  <a:lnTo>
                    <a:pt x="14" y="84"/>
                  </a:lnTo>
                  <a:lnTo>
                    <a:pt x="22" y="90"/>
                  </a:lnTo>
                  <a:lnTo>
                    <a:pt x="30" y="95"/>
                  </a:lnTo>
                  <a:lnTo>
                    <a:pt x="39" y="97"/>
                  </a:lnTo>
                  <a:lnTo>
                    <a:pt x="49" y="98"/>
                  </a:lnTo>
                  <a:close/>
                </a:path>
              </a:pathLst>
            </a:custGeom>
            <a:solidFill>
              <a:srgbClr val="000000"/>
            </a:soli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Rectangle 17"/>
            <p:cNvSpPr>
              <a:spLocks noChangeArrowheads="1"/>
            </p:cNvSpPr>
            <p:nvPr/>
          </p:nvSpPr>
          <p:spPr bwMode="auto">
            <a:xfrm>
              <a:off x="472" y="1396"/>
              <a:ext cx="299" cy="38"/>
            </a:xfrm>
            <a:prstGeom prst="rect">
              <a:avLst/>
            </a:prstGeom>
            <a:solidFill>
              <a:srgbClr val="00000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a:xfrm>
            <a:off x="152400" y="0"/>
            <a:ext cx="8534400" cy="1143000"/>
          </a:xfrm>
        </p:spPr>
        <p:txBody>
          <a:bodyPr/>
          <a:lstStyle/>
          <a:p>
            <a:pPr algn="l" eaLnBrk="1" hangingPunct="1"/>
            <a:r>
              <a:rPr lang="en-US" b="1" dirty="0" smtClean="0">
                <a:latin typeface="Gill Sans MT" pitchFamily="34" charset="0"/>
              </a:rPr>
              <a:t>GEAR UP Fidelity Index</a:t>
            </a:r>
          </a:p>
        </p:txBody>
      </p:sp>
      <p:sp>
        <p:nvSpPr>
          <p:cNvPr id="27650" name="Content Placeholder 2"/>
          <p:cNvSpPr>
            <a:spLocks noGrp="1"/>
          </p:cNvSpPr>
          <p:nvPr>
            <p:ph idx="1"/>
          </p:nvPr>
        </p:nvSpPr>
        <p:spPr>
          <a:xfrm>
            <a:off x="1828800" y="1600200"/>
            <a:ext cx="6705600" cy="4144963"/>
          </a:xfrm>
        </p:spPr>
        <p:txBody>
          <a:bodyPr/>
          <a:lstStyle/>
          <a:p>
            <a:pPr eaLnBrk="1" hangingPunct="1">
              <a:buFont typeface="Wingdings" pitchFamily="2" charset="2"/>
              <a:buChar char="q"/>
            </a:pPr>
            <a:r>
              <a:rPr lang="en-US" sz="3600" dirty="0" smtClean="0">
                <a:latin typeface="Gill Sans MT" pitchFamily="34" charset="0"/>
              </a:rPr>
              <a:t> Four Components</a:t>
            </a:r>
          </a:p>
          <a:p>
            <a:pPr marL="866775" lvl="1" indent="-409575" eaLnBrk="1" hangingPunct="1">
              <a:buFont typeface="Wingdings" panose="05000000000000000000" pitchFamily="2" charset="2"/>
              <a:buChar char="§"/>
            </a:pPr>
            <a:r>
              <a:rPr lang="en-US" sz="3600" b="0" dirty="0" smtClean="0">
                <a:latin typeface="Gill Sans MT" pitchFamily="34" charset="0"/>
              </a:rPr>
              <a:t>Adherence</a:t>
            </a:r>
          </a:p>
          <a:p>
            <a:pPr marL="866775" lvl="1" indent="-409575" eaLnBrk="1" hangingPunct="1">
              <a:buFont typeface="Wingdings" panose="05000000000000000000" pitchFamily="2" charset="2"/>
              <a:buChar char="§"/>
            </a:pPr>
            <a:r>
              <a:rPr lang="en-US" sz="3600" b="0" dirty="0" smtClean="0">
                <a:latin typeface="Gill Sans MT" pitchFamily="34" charset="0"/>
              </a:rPr>
              <a:t>Exposure</a:t>
            </a:r>
          </a:p>
          <a:p>
            <a:pPr marL="866775" lvl="1" indent="-409575" eaLnBrk="1" hangingPunct="1">
              <a:buFont typeface="Wingdings" panose="05000000000000000000" pitchFamily="2" charset="2"/>
              <a:buChar char="§"/>
            </a:pPr>
            <a:r>
              <a:rPr lang="en-US" sz="3600" b="0" dirty="0" smtClean="0">
                <a:latin typeface="Gill Sans MT" pitchFamily="34" charset="0"/>
              </a:rPr>
              <a:t>Quality</a:t>
            </a:r>
          </a:p>
          <a:p>
            <a:pPr marL="866775" lvl="1" indent="-409575" eaLnBrk="1" hangingPunct="1">
              <a:buFont typeface="Wingdings" panose="05000000000000000000" pitchFamily="2" charset="2"/>
              <a:buChar char="§"/>
            </a:pPr>
            <a:r>
              <a:rPr lang="en-US" sz="3600" b="0" dirty="0" smtClean="0">
                <a:latin typeface="Gill Sans MT" pitchFamily="34" charset="0"/>
              </a:rPr>
              <a:t>Response</a:t>
            </a:r>
          </a:p>
        </p:txBody>
      </p:sp>
      <p:pic>
        <p:nvPicPr>
          <p:cNvPr id="56322" name="Picture 2" descr="http://ts1.mm.bing.net/th?&amp;id=HN.608038498844675860&amp;w=300&amp;h=300&amp;c=0&amp;pid=1.9&amp;rs=0&amp;p=0"/>
          <p:cNvPicPr>
            <a:picLocks noChangeAspect="1" noChangeArrowheads="1"/>
          </p:cNvPicPr>
          <p:nvPr/>
        </p:nvPicPr>
        <p:blipFill>
          <a:blip r:embed="rId3">
            <a:clrChange>
              <a:clrFrom>
                <a:srgbClr val="FEFEFE"/>
              </a:clrFrom>
              <a:clrTo>
                <a:srgbClr val="FEFEFE">
                  <a:alpha val="0"/>
                </a:srgbClr>
              </a:clrTo>
            </a:clrChange>
          </a:blip>
          <a:srcRect l="22400" t="17067" r="22400" b="17067"/>
          <a:stretch>
            <a:fillRect/>
          </a:stretch>
        </p:blipFill>
        <p:spPr bwMode="auto">
          <a:xfrm rot="1140000">
            <a:off x="-70716" y="1395515"/>
            <a:ext cx="1828800" cy="1658745"/>
          </a:xfrm>
          <a:prstGeom prst="rect">
            <a:avLst/>
          </a:prstGeom>
          <a:noFill/>
        </p:spPr>
      </p:pic>
      <p:pic>
        <p:nvPicPr>
          <p:cNvPr id="5" name="Picture 2" descr="http://ts1.mm.bing.net/th?&amp;id=HN.608038498844675860&amp;w=300&amp;h=300&amp;c=0&amp;pid=1.9&amp;rs=0&amp;p=0"/>
          <p:cNvPicPr>
            <a:picLocks noChangeAspect="1" noChangeArrowheads="1"/>
          </p:cNvPicPr>
          <p:nvPr/>
        </p:nvPicPr>
        <p:blipFill>
          <a:blip r:embed="rId3">
            <a:clrChange>
              <a:clrFrom>
                <a:srgbClr val="FFFFFF"/>
              </a:clrFrom>
              <a:clrTo>
                <a:srgbClr val="FFFFFF">
                  <a:alpha val="0"/>
                </a:srgbClr>
              </a:clrTo>
            </a:clrChange>
          </a:blip>
          <a:srcRect l="22400" t="17067" r="22400" b="17067"/>
          <a:stretch>
            <a:fillRect/>
          </a:stretch>
        </p:blipFill>
        <p:spPr bwMode="auto">
          <a:xfrm rot="757378">
            <a:off x="463945" y="2352473"/>
            <a:ext cx="1828800" cy="1658745"/>
          </a:xfrm>
          <a:prstGeom prst="rect">
            <a:avLst/>
          </a:prstGeom>
          <a:noFill/>
        </p:spPr>
      </p:pic>
      <p:pic>
        <p:nvPicPr>
          <p:cNvPr id="6" name="Picture 2" descr="http://ts1.mm.bing.net/th?&amp;id=HN.608038498844675860&amp;w=300&amp;h=300&amp;c=0&amp;pid=1.9&amp;rs=0&amp;p=0"/>
          <p:cNvPicPr>
            <a:picLocks noChangeAspect="1" noChangeArrowheads="1"/>
          </p:cNvPicPr>
          <p:nvPr/>
        </p:nvPicPr>
        <p:blipFill>
          <a:blip r:embed="rId3">
            <a:clrChange>
              <a:clrFrom>
                <a:srgbClr val="FFFFFF"/>
              </a:clrFrom>
              <a:clrTo>
                <a:srgbClr val="FFFFFF">
                  <a:alpha val="0"/>
                </a:srgbClr>
              </a:clrTo>
            </a:clrChange>
          </a:blip>
          <a:srcRect l="22400" t="17067" r="22400" b="17067"/>
          <a:stretch>
            <a:fillRect/>
          </a:stretch>
        </p:blipFill>
        <p:spPr bwMode="auto">
          <a:xfrm rot="902603">
            <a:off x="-107728" y="3256910"/>
            <a:ext cx="1828800" cy="1658745"/>
          </a:xfrm>
          <a:prstGeom prst="rect">
            <a:avLst/>
          </a:prstGeom>
          <a:noFill/>
        </p:spPr>
      </p:pic>
      <p:pic>
        <p:nvPicPr>
          <p:cNvPr id="7" name="Picture 2" descr="http://ts1.mm.bing.net/th?&amp;id=HN.608038498844675860&amp;w=300&amp;h=300&amp;c=0&amp;pid=1.9&amp;rs=0&amp;p=0"/>
          <p:cNvPicPr>
            <a:picLocks noChangeAspect="1" noChangeArrowheads="1"/>
          </p:cNvPicPr>
          <p:nvPr/>
        </p:nvPicPr>
        <p:blipFill>
          <a:blip r:embed="rId3">
            <a:clrChange>
              <a:clrFrom>
                <a:srgbClr val="FFFFFF"/>
              </a:clrFrom>
              <a:clrTo>
                <a:srgbClr val="FFFFFF">
                  <a:alpha val="0"/>
                </a:srgbClr>
              </a:clrTo>
            </a:clrChange>
          </a:blip>
          <a:srcRect l="22400" t="17067" r="22400" b="17067"/>
          <a:stretch>
            <a:fillRect/>
          </a:stretch>
        </p:blipFill>
        <p:spPr bwMode="auto">
          <a:xfrm rot="544438">
            <a:off x="490243" y="4172431"/>
            <a:ext cx="1828800" cy="165874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HEPC">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HEPC.potx</Template>
  <TotalTime>5974</TotalTime>
  <Words>3536</Words>
  <Application>Microsoft Office PowerPoint</Application>
  <PresentationFormat>On-screen Show (4:3)</PresentationFormat>
  <Paragraphs>328</Paragraphs>
  <Slides>21</Slides>
  <Notes>21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HEPC</vt:lpstr>
      <vt:lpstr>Slide 1</vt:lpstr>
      <vt:lpstr>Slide 2</vt:lpstr>
      <vt:lpstr>The Presenters</vt:lpstr>
      <vt:lpstr>WV GEAR UP</vt:lpstr>
      <vt:lpstr>Slide 5</vt:lpstr>
      <vt:lpstr>Evaluation</vt:lpstr>
      <vt:lpstr>Evaluation</vt:lpstr>
      <vt:lpstr>GEAR UP Fidelity Index</vt:lpstr>
      <vt:lpstr>GEAR UP Fidelity Index</vt:lpstr>
      <vt:lpstr>GEAR UP Services</vt:lpstr>
      <vt:lpstr>GEAR UP Fidelity Index</vt:lpstr>
      <vt:lpstr>GEAR UP Fidelity Index</vt:lpstr>
      <vt:lpstr>GUFI Findings</vt:lpstr>
      <vt:lpstr>Adherence: Program Reach</vt:lpstr>
      <vt:lpstr>Exposure: Total GEAR UP Hours</vt:lpstr>
      <vt:lpstr>Quality: Participant Perceptions </vt:lpstr>
      <vt:lpstr>Response: Stakeholders’ Reactions</vt:lpstr>
      <vt:lpstr>Conclusion &amp; Discussion</vt:lpstr>
      <vt:lpstr>Conclusion &amp; Discussion</vt:lpstr>
      <vt:lpstr>Questions for you . . .</vt:lpstr>
      <vt:lpstr>Reference</vt:lpstr>
    </vt:vector>
  </TitlesOfParts>
  <Company>WVHEPC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mjohnson</dc:creator>
  <cp:lastModifiedBy>Michelle Johnson</cp:lastModifiedBy>
  <cp:revision>446</cp:revision>
  <cp:lastPrinted>2014-10-13T03:36:49Z</cp:lastPrinted>
  <dcterms:created xsi:type="dcterms:W3CDTF">2011-09-30T16:35:37Z</dcterms:created>
  <dcterms:modified xsi:type="dcterms:W3CDTF">2014-10-24T22:54:30Z</dcterms:modified>
</cp:coreProperties>
</file>