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6" r:id="rId3"/>
  </p:sldMasterIdLst>
  <p:notesMasterIdLst>
    <p:notesMasterId r:id="rId42"/>
  </p:notesMasterIdLst>
  <p:sldIdLst>
    <p:sldId id="257" r:id="rId4"/>
    <p:sldId id="304" r:id="rId5"/>
    <p:sldId id="279" r:id="rId6"/>
    <p:sldId id="258" r:id="rId7"/>
    <p:sldId id="296" r:id="rId8"/>
    <p:sldId id="274" r:id="rId9"/>
    <p:sldId id="259" r:id="rId10"/>
    <p:sldId id="306" r:id="rId11"/>
    <p:sldId id="280" r:id="rId12"/>
    <p:sldId id="281" r:id="rId13"/>
    <p:sldId id="308" r:id="rId14"/>
    <p:sldId id="265" r:id="rId15"/>
    <p:sldId id="266" r:id="rId16"/>
    <p:sldId id="267" r:id="rId17"/>
    <p:sldId id="287" r:id="rId18"/>
    <p:sldId id="288" r:id="rId19"/>
    <p:sldId id="298" r:id="rId20"/>
    <p:sldId id="283" r:id="rId21"/>
    <p:sldId id="297" r:id="rId22"/>
    <p:sldId id="311" r:id="rId23"/>
    <p:sldId id="299" r:id="rId24"/>
    <p:sldId id="301" r:id="rId25"/>
    <p:sldId id="302" r:id="rId26"/>
    <p:sldId id="303" r:id="rId27"/>
    <p:sldId id="293" r:id="rId28"/>
    <p:sldId id="262" r:id="rId29"/>
    <p:sldId id="263" r:id="rId30"/>
    <p:sldId id="264" r:id="rId31"/>
    <p:sldId id="285" r:id="rId32"/>
    <p:sldId id="276" r:id="rId33"/>
    <p:sldId id="277" r:id="rId34"/>
    <p:sldId id="278" r:id="rId35"/>
    <p:sldId id="284" r:id="rId36"/>
    <p:sldId id="270" r:id="rId37"/>
    <p:sldId id="271" r:id="rId38"/>
    <p:sldId id="292" r:id="rId39"/>
    <p:sldId id="273" r:id="rId40"/>
    <p:sldId id="272"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77803" autoAdjust="0"/>
  </p:normalViewPr>
  <p:slideViewPr>
    <p:cSldViewPr>
      <p:cViewPr varScale="1">
        <p:scale>
          <a:sx n="90" d="100"/>
          <a:sy n="90" d="100"/>
        </p:scale>
        <p:origin x="-2322" y="-108"/>
      </p:cViewPr>
      <p:guideLst>
        <p:guide orient="horz" pos="2160"/>
        <p:guide pos="2880"/>
      </p:guideLst>
    </p:cSldViewPr>
  </p:slideViewPr>
  <p:notesTextViewPr>
    <p:cViewPr>
      <p:scale>
        <a:sx n="1" d="1"/>
        <a:sy n="1" d="1"/>
      </p:scale>
      <p:origin x="0" y="0"/>
    </p:cViewPr>
  </p:notesTextViewPr>
  <p:sorterViewPr>
    <p:cViewPr>
      <p:scale>
        <a:sx n="100" d="100"/>
        <a:sy n="100" d="100"/>
      </p:scale>
      <p:origin x="0" y="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3E37D2F-5C1E-40D1-9962-472C0DAB9C6C}" type="datetimeFigureOut">
              <a:rPr lang="en-US" smtClean="0"/>
              <a:t>10/14/2014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83DB934-5187-4A91-8418-79B2F4BAD615}" type="slidenum">
              <a:rPr lang="en-US" smtClean="0"/>
              <a:t>‹#›</a:t>
            </a:fld>
            <a:endParaRPr lang="en-US"/>
          </a:p>
        </p:txBody>
      </p:sp>
    </p:spTree>
    <p:extLst>
      <p:ext uri="{BB962C8B-B14F-4D97-AF65-F5344CB8AC3E}">
        <p14:creationId xmlns:p14="http://schemas.microsoft.com/office/powerpoint/2010/main" val="298716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BBD83-CEAC-47FF-86C6-CF9385E8F5E8}" type="slidenum">
              <a:rPr lang="en-US" altLang="en-US"/>
              <a:pPr/>
              <a:t>1</a:t>
            </a:fld>
            <a:endParaRPr lang="en-US" alt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dirty="0"/>
              <a:t>Who am I?  Now independent consultant, semi-retired after working with the Robert Wood Johnson Foundation and several federal agencies. </a:t>
            </a:r>
          </a:p>
          <a:p>
            <a:endParaRPr lang="en-US" altLang="en-US" dirty="0"/>
          </a:p>
          <a:p>
            <a:r>
              <a:rPr lang="en-US" altLang="en-US" dirty="0"/>
              <a:t> I’ve been working on program sustainability for the past 10 years,  following extensive </a:t>
            </a:r>
            <a:r>
              <a:rPr lang="en-US" altLang="en-US" dirty="0" smtClean="0"/>
              <a:t>research/evaluation </a:t>
            </a:r>
            <a:r>
              <a:rPr lang="en-US" altLang="en-US" dirty="0"/>
              <a:t>on program implementation</a:t>
            </a:r>
            <a:r>
              <a:rPr lang="en-US" altLang="en-US" dirty="0" smtClean="0"/>
              <a:t>.</a:t>
            </a:r>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F9225-BC82-4747-AD14-3DD4DEBCAC74}" type="slidenum">
              <a:rPr lang="en-US" altLang="en-US"/>
              <a:pPr/>
              <a:t>10</a:t>
            </a:fld>
            <a:endParaRPr lang="en-US" altLang="en-US" dirty="0"/>
          </a:p>
        </p:txBody>
      </p:sp>
      <p:sp>
        <p:nvSpPr>
          <p:cNvPr id="36866" name="Rectangle 2"/>
          <p:cNvSpPr>
            <a:spLocks noGrp="1" noRot="1" noChangeAspect="1" noChangeArrowheads="1" noTextEdit="1"/>
          </p:cNvSpPr>
          <p:nvPr>
            <p:ph type="sldImg"/>
          </p:nvPr>
        </p:nvSpPr>
        <p:spPr>
          <a:xfrm>
            <a:off x="1106488" y="696913"/>
            <a:ext cx="4648200" cy="3486150"/>
          </a:xfrm>
          <a:ln/>
        </p:spPr>
      </p:sp>
      <p:sp>
        <p:nvSpPr>
          <p:cNvPr id="36867" name="Rectangle 3"/>
          <p:cNvSpPr>
            <a:spLocks noGrp="1" noChangeArrowheads="1"/>
          </p:cNvSpPr>
          <p:nvPr>
            <p:ph type="body" idx="1"/>
          </p:nvPr>
        </p:nvSpPr>
        <p:spPr/>
        <p:txBody>
          <a:bodyPr/>
          <a:lstStyle/>
          <a:p>
            <a:r>
              <a:rPr lang="en-US" altLang="en-US" dirty="0"/>
              <a:t>These refer to program sites,  within each study, as reported by authors</a:t>
            </a:r>
            <a:r>
              <a:rPr lang="en-US" altLang="en-US" dirty="0" smtClean="0"/>
              <a:t>.   4 studies reported 80% or more sites sustained;  9</a:t>
            </a:r>
            <a:r>
              <a:rPr lang="en-US" altLang="en-US" baseline="0" dirty="0" smtClean="0"/>
              <a:t> studies reported 60% to 80 % sustained.</a:t>
            </a:r>
            <a:endParaRPr lang="en-US" altLang="en-US" dirty="0"/>
          </a:p>
          <a:p>
            <a:endParaRPr lang="en-US" altLang="en-US" dirty="0"/>
          </a:p>
          <a:p>
            <a:r>
              <a:rPr lang="en-US" altLang="en-US" dirty="0"/>
              <a:t>So, a major conclusion is that yes, sustainability is possible!   More often than I would have guessed.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Stirman</a:t>
            </a:r>
            <a:r>
              <a:rPr lang="en-US" dirty="0" smtClean="0"/>
              <a:t>,</a:t>
            </a:r>
            <a:r>
              <a:rPr lang="en-US" baseline="0" dirty="0" smtClean="0"/>
              <a:t> Shannon </a:t>
            </a:r>
            <a:r>
              <a:rPr lang="en-US" baseline="0" dirty="0" err="1" smtClean="0"/>
              <a:t>Wiltsey</a:t>
            </a:r>
            <a:r>
              <a:rPr lang="en-US" baseline="0" dirty="0" smtClean="0"/>
              <a:t>, et al.  “The sustainability of new programs and innovations: a review of the empirical literature and recommendations for future research”.</a:t>
            </a:r>
          </a:p>
          <a:p>
            <a:r>
              <a:rPr lang="en-US" b="1" baseline="0" dirty="0" smtClean="0"/>
              <a:t>Implementation Science</a:t>
            </a:r>
            <a:r>
              <a:rPr lang="en-US" baseline="0" dirty="0" smtClean="0"/>
              <a:t>, 2012. </a:t>
            </a:r>
            <a:r>
              <a:rPr lang="en-US" baseline="0" dirty="0" err="1" smtClean="0"/>
              <a:t>Vol</a:t>
            </a:r>
            <a:r>
              <a:rPr lang="en-US" baseline="0" dirty="0" smtClean="0"/>
              <a:t> 7:17</a:t>
            </a:r>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11</a:t>
            </a:fld>
            <a:endParaRPr lang="en-US"/>
          </a:p>
        </p:txBody>
      </p:sp>
    </p:spTree>
    <p:extLst>
      <p:ext uri="{BB962C8B-B14F-4D97-AF65-F5344CB8AC3E}">
        <p14:creationId xmlns:p14="http://schemas.microsoft.com/office/powerpoint/2010/main" val="163781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6291E-03A2-4AFC-BEBD-4185A677F37D}" type="slidenum">
              <a:rPr lang="en-US" altLang="en-US"/>
              <a:pPr/>
              <a:t>12</a:t>
            </a:fld>
            <a:endParaRPr lang="en-US" alt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dirty="0"/>
          </a:p>
          <a:p>
            <a:r>
              <a:rPr lang="en-US" altLang="en-US" dirty="0"/>
              <a:t>Researchers and practitioners need to think about </a:t>
            </a:r>
            <a:r>
              <a:rPr lang="en-US" altLang="en-US" i="1" dirty="0"/>
              <a:t>what</a:t>
            </a:r>
            <a:r>
              <a:rPr lang="en-US" altLang="en-US" dirty="0"/>
              <a:t> is to be sustained as well as what influences or promotes sustainment.</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6C5E3-1F29-4713-8AE7-25A48A916201}" type="slidenum">
              <a:rPr lang="en-US" altLang="en-US"/>
              <a:pPr/>
              <a:t>13</a:t>
            </a:fld>
            <a:endParaRPr lang="en-US" alt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dirty="0"/>
              <a:t>Asking “Did the program continue or not?” is no longer sufficient.  We now have enough evidence that some – even many - programs do continue, and need more nuanced research about which types of programs and outcomes continue under what circumstances</a:t>
            </a:r>
            <a:r>
              <a:rPr lang="en-US" altLang="en-US" dirty="0" smtClean="0"/>
              <a:t>.  EX. NJHI  survey of programs, about 1 year aver funding, found multiple types of  sustainment.</a:t>
            </a:r>
            <a:endParaRPr lang="en-US" altLang="en-US" dirty="0"/>
          </a:p>
          <a:p>
            <a:endParaRPr lang="en-US" altLang="en-US" dirty="0"/>
          </a:p>
          <a:p>
            <a:r>
              <a:rPr lang="en-US" altLang="en-US" dirty="0"/>
              <a:t>The different types of outcomes also may refer to different types of programs and their components. My recent paper suggested that influences on sustainability are likely to differ among different </a:t>
            </a:r>
            <a:r>
              <a:rPr lang="en-US" altLang="en-US" u="sng" dirty="0"/>
              <a:t>types</a:t>
            </a:r>
            <a:r>
              <a:rPr lang="en-US" altLang="en-US" dirty="0"/>
              <a:t> of programs.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14</a:t>
            </a:fld>
            <a:endParaRPr lang="en-US" dirty="0"/>
          </a:p>
        </p:txBody>
      </p:sp>
    </p:spTree>
    <p:extLst>
      <p:ext uri="{BB962C8B-B14F-4D97-AF65-F5344CB8AC3E}">
        <p14:creationId xmlns:p14="http://schemas.microsoft.com/office/powerpoint/2010/main" val="177627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HEAL provides workshops about cancer screening</a:t>
            </a:r>
            <a:r>
              <a:rPr lang="en-US" baseline="0" dirty="0" smtClean="0"/>
              <a:t> and education to members of African-American churches, in Prince George’s County, MD.</a:t>
            </a:r>
            <a:endParaRPr lang="en-US" dirty="0" smtClean="0"/>
          </a:p>
          <a:p>
            <a:r>
              <a:rPr lang="en-US" dirty="0" smtClean="0"/>
              <a:t>I have been consultant on</a:t>
            </a:r>
            <a:r>
              <a:rPr lang="en-US" baseline="0" dirty="0" smtClean="0"/>
              <a:t> implementation and sustainability evaluation for this project.</a:t>
            </a:r>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15</a:t>
            </a:fld>
            <a:endParaRPr lang="en-US" dirty="0"/>
          </a:p>
        </p:txBody>
      </p:sp>
    </p:spTree>
    <p:extLst>
      <p:ext uri="{BB962C8B-B14F-4D97-AF65-F5344CB8AC3E}">
        <p14:creationId xmlns:p14="http://schemas.microsoft.com/office/powerpoint/2010/main" val="367158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*Originally had 15 enrolled churches; one dropout.  </a:t>
            </a:r>
          </a:p>
          <a:p>
            <a:pPr>
              <a:spcBef>
                <a:spcPct val="0"/>
              </a:spcBef>
            </a:pPr>
            <a:r>
              <a:rPr lang="en-US" dirty="0" smtClean="0"/>
              <a:t>Also  partners  with</a:t>
            </a:r>
            <a:r>
              <a:rPr lang="en-US" baseline="0" dirty="0" smtClean="0"/>
              <a:t> the Community Ministry of Prince George’s County, a convening and networking organization.</a:t>
            </a:r>
            <a:endParaRPr lang="en-US" dirty="0" smtClean="0"/>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B74B2-B964-4B81-BDA6-4941B8CEFF1D}"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F3A88-B924-43E2-AEB6-48DE7F5C6FC8}" type="slidenum">
              <a:rPr lang="en-US" altLang="en-US">
                <a:solidFill>
                  <a:prstClr val="black"/>
                </a:solidFill>
              </a:rPr>
              <a:pPr/>
              <a:t>17</a:t>
            </a:fld>
            <a:endParaRPr lang="en-US" alt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dirty="0"/>
          </a:p>
          <a:p>
            <a:r>
              <a:rPr lang="en-US" altLang="en-US" dirty="0"/>
              <a:t>These measures were suggested in a brainstorming session of the Project HEAL team – the number of potential measures surprised even me!</a:t>
            </a:r>
          </a:p>
          <a:p>
            <a:endParaRPr lang="en-US" altLang="en-US" dirty="0"/>
          </a:p>
          <a:p>
            <a:r>
              <a:rPr lang="en-US" altLang="en-US" dirty="0"/>
              <a:t>This table summarizes a 3-page outline of sustainability measures for HEAL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F3A88-B924-43E2-AEB6-48DE7F5C6FC8}" type="slidenum">
              <a:rPr lang="en-US" altLang="en-US"/>
              <a:pPr/>
              <a:t>18</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dirty="0" smtClean="0"/>
              <a:t>Results may differ among different potential measures of sustainability.   </a:t>
            </a:r>
            <a:endParaRPr lang="en-US" altLang="en-US" dirty="0" smtClean="0"/>
          </a:p>
          <a:p>
            <a:endParaRPr lang="en-US" altLang="en-US" dirty="0" smtClean="0"/>
          </a:p>
          <a:p>
            <a:r>
              <a:rPr lang="en-US" altLang="en-US" dirty="0" smtClean="0"/>
              <a:t>Community </a:t>
            </a:r>
            <a:r>
              <a:rPr lang="en-US" altLang="en-US" dirty="0" smtClean="0"/>
              <a:t>partners emphasized the</a:t>
            </a:r>
            <a:r>
              <a:rPr lang="en-US" altLang="en-US" baseline="0" dirty="0" smtClean="0"/>
              <a:t> project’s contribution to the development or expansion of health ministries – but not necessarily the evidence-based workshops</a:t>
            </a:r>
            <a:r>
              <a:rPr lang="en-US" altLang="en-US" baseline="0" dirty="0" smtClean="0"/>
              <a:t>.</a:t>
            </a:r>
          </a:p>
          <a:p>
            <a:endParaRPr lang="en-US" altLang="en-US" baseline="0" dirty="0" smtClean="0"/>
          </a:p>
          <a:p>
            <a:r>
              <a:rPr lang="en-US" altLang="en-US" baseline="0" dirty="0" smtClean="0"/>
              <a:t>These evaluation plans for project HEAL illustrate that sustainment is not a single outcome, but has multiple dimensions.</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86A2C63-159A-4DD1-AC71-C03C78744905}" type="slidenum">
              <a:rPr lang="en-US" altLang="en-US">
                <a:latin typeface="Arial" charset="0"/>
              </a:rPr>
              <a:pPr/>
              <a:t>19</a:t>
            </a:fld>
            <a:endParaRPr lang="en-US" altLang="en-US">
              <a:latin typeface="Arial" charset="0"/>
            </a:endParaRPr>
          </a:p>
        </p:txBody>
      </p:sp>
      <p:sp>
        <p:nvSpPr>
          <p:cNvPr id="39939" name="Rectangle 2"/>
          <p:cNvSpPr>
            <a:spLocks noGrp="1" noRot="1" noChangeAspect="1" noChangeArrowheads="1" noTextEdit="1"/>
          </p:cNvSpPr>
          <p:nvPr>
            <p:ph type="sldImg"/>
          </p:nvPr>
        </p:nvSpPr>
        <p:spPr>
          <a:xfrm>
            <a:off x="1106488" y="696913"/>
            <a:ext cx="4648200" cy="348615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these</a:t>
            </a:r>
            <a:r>
              <a:rPr lang="en-US" baseline="0" dirty="0" smtClean="0"/>
              <a:t> made up examples -  should we evaluators (and our funders) conclude that these programs are successful and then go on to another project?</a:t>
            </a:r>
          </a:p>
          <a:p>
            <a:endParaRPr lang="en-US" baseline="0" dirty="0" smtClean="0"/>
          </a:p>
          <a:p>
            <a:r>
              <a:rPr lang="en-US" baseline="0" dirty="0" smtClean="0"/>
              <a:t>This session is about evaluating the longer term sustainment and sustainability of programs like these.  Evaluating initial program success is important, but not sufficient</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How many of you have done an evaluation of the sustainability of a program?</a:t>
            </a:r>
          </a:p>
          <a:p>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2</a:t>
            </a:fld>
            <a:endParaRPr lang="en-US"/>
          </a:p>
        </p:txBody>
      </p:sp>
    </p:spTree>
    <p:extLst>
      <p:ext uri="{BB962C8B-B14F-4D97-AF65-F5344CB8AC3E}">
        <p14:creationId xmlns:p14="http://schemas.microsoft.com/office/powerpoint/2010/main" val="294183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moving on to discussion</a:t>
            </a:r>
            <a:r>
              <a:rPr lang="en-US" baseline="0" dirty="0" smtClean="0"/>
              <a:t> of factors that are likely to affect sustainment outcomes,  I’d like to pause to hear more about how your evaluations have included sustainability or sustainment?</a:t>
            </a:r>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20</a:t>
            </a:fld>
            <a:endParaRPr lang="en-US"/>
          </a:p>
        </p:txBody>
      </p:sp>
    </p:spTree>
    <p:extLst>
      <p:ext uri="{BB962C8B-B14F-4D97-AF65-F5344CB8AC3E}">
        <p14:creationId xmlns:p14="http://schemas.microsoft.com/office/powerpoint/2010/main" val="1555530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E5A33FB-AEE6-48D2-ACAB-582A65050E34}" type="slidenum">
              <a:rPr lang="en-US" altLang="en-US">
                <a:latin typeface="Arial" charset="0"/>
              </a:rPr>
              <a:pPr/>
              <a:t>21</a:t>
            </a:fld>
            <a:endParaRPr lang="en-US" alt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are,</a:t>
            </a:r>
            <a:r>
              <a:rPr lang="en-US" altLang="en-US" baseline="0" dirty="0" smtClean="0"/>
              <a:t> in literature reviews</a:t>
            </a:r>
            <a:r>
              <a:rPr lang="en-US" altLang="en-US" dirty="0" smtClean="0"/>
              <a:t>, conceptually, the  Independent Variables.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86ECD93-1606-471E-AC14-802AB797A130}" type="slidenum">
              <a:rPr lang="en-US" altLang="en-US">
                <a:latin typeface="Arial" charset="0"/>
              </a:rPr>
              <a:pPr/>
              <a:t>22</a:t>
            </a:fld>
            <a:endParaRPr lang="en-US" alt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factors relate back to the initiation stage of the project -  what is the intervention?  How does it fit in its setting?</a:t>
            </a:r>
          </a:p>
          <a:p>
            <a:pPr eaLnBrk="1" hangingPunct="1"/>
            <a:endParaRPr lang="en-US" altLang="en-US" smtClean="0"/>
          </a:p>
          <a:p>
            <a:pPr eaLnBrk="1" hangingPunct="1"/>
            <a:r>
              <a:rPr lang="en-US" altLang="en-US" smtClean="0"/>
              <a:t>Often, formal, independent  evaluation results were not available at the time project funding ended.   Role of evidence showing effectiveness may depend on source of new funding.  Funders are putting more emphasis on evidence concerning outcomes now, than when many of these studies conducted.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2AB15F9-8CDF-4671-8D5E-594C693EB28F}" type="slidenum">
              <a:rPr lang="en-US" altLang="en-US">
                <a:latin typeface="Arial" charset="0"/>
              </a:rPr>
              <a:pPr/>
              <a:t>23</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Relation of time since funding – 5  studies:  3 found positive relation – longer time since initial funding + more likely to be sustained.  2 others no relationship.  </a:t>
            </a:r>
          </a:p>
          <a:p>
            <a:pPr lvl="1" eaLnBrk="1" hangingPunct="1"/>
            <a:endParaRPr lang="en-US" altLang="en-US" dirty="0" smtClean="0"/>
          </a:p>
          <a:p>
            <a:pPr eaLnBrk="1" hangingPunct="1"/>
            <a:r>
              <a:rPr lang="en-US" altLang="en-US" dirty="0" smtClean="0"/>
              <a:t>A recent study emphasized the importance of understanding the internal political factors within an organization that affect obtaining support from others;</a:t>
            </a:r>
          </a:p>
          <a:p>
            <a:pPr eaLnBrk="1" hangingPunct="1"/>
            <a:r>
              <a:rPr lang="en-US" altLang="en-US" dirty="0" smtClean="0"/>
              <a:t> also importance of understanding your budgeting cycles and decision processes  -  especially for working toward institutionalization.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4B16F88-5640-4774-8C83-4D07AF02C1F0}" type="slidenum">
              <a:rPr lang="en-US" altLang="en-US">
                <a:latin typeface="Arial" charset="0"/>
              </a:rPr>
              <a:pPr/>
              <a:t>24</a:t>
            </a:fld>
            <a:endParaRPr lang="en-US" alt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Some studies equated sustainability with having external funding, </a:t>
            </a:r>
            <a:r>
              <a:rPr lang="en-US" altLang="en-US" dirty="0" smtClean="0"/>
              <a:t>or did </a:t>
            </a:r>
            <a:r>
              <a:rPr lang="en-US" altLang="en-US" dirty="0" smtClean="0"/>
              <a:t>not look at whether funding was external or internal.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50257-5ADF-4426-946B-890A2AB49A6D}" type="slidenum">
              <a:rPr lang="en-US" altLang="en-US"/>
              <a:pPr/>
              <a:t>25</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dirty="0"/>
              <a:t>This logic model provides an overall framework for thinking about and planning for sustainability.   There is now quite a bit of research and evidence about </a:t>
            </a:r>
            <a:r>
              <a:rPr lang="en-US" altLang="en-US" dirty="0" smtClean="0"/>
              <a:t>sustainability/sustainment.</a:t>
            </a:r>
            <a:endParaRPr lang="en-US" altLang="en-US" dirty="0"/>
          </a:p>
          <a:p>
            <a:r>
              <a:rPr lang="en-US" altLang="en-US" dirty="0"/>
              <a:t>Characteristics of the environment are also likely to affect sustainability – how stable or unstable is environment?  How “knowable” are environmental factors that will influence continuation?</a:t>
            </a:r>
          </a:p>
          <a:p>
            <a:r>
              <a:rPr lang="en-US" altLang="en-US" dirty="0"/>
              <a:t>For Project HEAL, what are </a:t>
            </a:r>
            <a:r>
              <a:rPr lang="en-US" altLang="en-US" i="1" dirty="0"/>
              <a:t>other</a:t>
            </a:r>
            <a:r>
              <a:rPr lang="en-US" altLang="en-US" dirty="0"/>
              <a:t> churches doing?  Is working toward better health considered part of the “mission” of a church?  Environment seems favorable in Prince Georges County.</a:t>
            </a:r>
          </a:p>
          <a:p>
            <a:endParaRPr lang="en-US" altLang="en-US" dirty="0"/>
          </a:p>
          <a:p>
            <a:r>
              <a:rPr lang="en-US" altLang="en-US" dirty="0" smtClean="0"/>
              <a:t>This  </a:t>
            </a:r>
            <a:r>
              <a:rPr lang="en-US" altLang="en-US" dirty="0"/>
              <a:t>is an </a:t>
            </a:r>
            <a:r>
              <a:rPr lang="en-US" altLang="en-US" dirty="0" smtClean="0"/>
              <a:t>ecological and dynamic framework </a:t>
            </a:r>
            <a:r>
              <a:rPr lang="en-US" altLang="en-US" dirty="0"/>
              <a:t>of factors.  </a:t>
            </a:r>
            <a:r>
              <a:rPr lang="en-US" altLang="en-US" dirty="0" smtClean="0"/>
              <a:t>These factors or not sequential, but are all happening continuously,</a:t>
            </a:r>
            <a:r>
              <a:rPr lang="en-US" altLang="en-US" baseline="0" dirty="0" smtClean="0"/>
              <a:t> and are interrelated.  These can be viewed as a social system of interrelated factors. </a:t>
            </a:r>
            <a:r>
              <a:rPr lang="en-US" altLang="en-US" dirty="0" smtClean="0"/>
              <a:t>  </a:t>
            </a:r>
            <a:r>
              <a:rPr lang="en-US" altLang="en-US" dirty="0"/>
              <a:t>Doug Luke framework is similar, and I will amplify.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B5433-02EF-447C-81B9-FAFAE670D5E4}" type="slidenum">
              <a:rPr lang="en-US" altLang="en-US"/>
              <a:pPr/>
              <a:t>26</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Recent work from the research group of Douglas Luke at Washington University has summarized research and expert opinion about factors likely to influence sustainability into an easy to use tool.</a:t>
            </a:r>
          </a:p>
          <a:p>
            <a:endParaRPr lang="en-US" altLang="en-US"/>
          </a:p>
          <a:p>
            <a:r>
              <a:rPr lang="en-US" altLang="en-US"/>
              <a:t>If you are currently working on implementing an intervention, I recommend that you look at this tool and use it to plan for sustainment long before your current funding or project ends.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47583B-BD86-4E79-9898-504713C0E05D}" type="slidenum">
              <a:rPr lang="en-US" altLang="en-US"/>
              <a:pPr/>
              <a:t>27</a:t>
            </a:fld>
            <a:endParaRPr lang="en-US" altLang="en-US"/>
          </a:p>
        </p:txBody>
      </p:sp>
      <p:sp>
        <p:nvSpPr>
          <p:cNvPr id="2560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5603" name="Notes Placeholder 2"/>
          <p:cNvSpPr>
            <a:spLocks noGrp="1"/>
          </p:cNvSpPr>
          <p:nvPr>
            <p:ph type="body" idx="1"/>
          </p:nvPr>
        </p:nvSpPr>
        <p:spPr/>
        <p:txBody>
          <a:bodyPr/>
          <a:lstStyle/>
          <a:p>
            <a:pPr defTabSz="912813">
              <a:spcBef>
                <a:spcPct val="0"/>
              </a:spcBef>
            </a:pPr>
            <a:r>
              <a:rPr lang="en-US" altLang="en-US" sz="1600" b="0" dirty="0"/>
              <a:t>These are the 8 domains in the PSAT.</a:t>
            </a:r>
          </a:p>
          <a:p>
            <a:pPr defTabSz="912813">
              <a:spcBef>
                <a:spcPct val="0"/>
              </a:spcBef>
            </a:pPr>
            <a:r>
              <a:rPr lang="en-US" altLang="en-US" sz="1600" b="0" dirty="0"/>
              <a:t>Prior </a:t>
            </a:r>
            <a:r>
              <a:rPr lang="en-US" altLang="en-US" sz="1600" b="0" dirty="0" smtClean="0"/>
              <a:t>research and a concept mapping process </a:t>
            </a:r>
            <a:r>
              <a:rPr lang="en-US" altLang="en-US" sz="1600" b="0" dirty="0"/>
              <a:t>suggests that these 8 domains influence a program’s </a:t>
            </a:r>
            <a:r>
              <a:rPr lang="en-US" altLang="en-US" sz="1600" b="0" dirty="0" smtClean="0"/>
              <a:t>likelihood  to </a:t>
            </a:r>
            <a:r>
              <a:rPr lang="en-US" altLang="en-US" sz="1600" b="0" dirty="0"/>
              <a:t>be sustained</a:t>
            </a:r>
          </a:p>
          <a:p>
            <a:pPr defTabSz="912813">
              <a:spcBef>
                <a:spcPct val="0"/>
              </a:spcBef>
            </a:pPr>
            <a:r>
              <a:rPr lang="en-US" altLang="en-US" sz="1600" b="0" dirty="0"/>
              <a:t>Each domain has several key indicators. The more items that are favorable,  the greater the likelihood for sustainment.</a:t>
            </a:r>
          </a:p>
          <a:p>
            <a:pPr defTabSz="912813">
              <a:spcBef>
                <a:spcPct val="0"/>
              </a:spcBef>
            </a:pPr>
            <a:endParaRPr lang="en-US" altLang="en-US" sz="1600" b="0" dirty="0"/>
          </a:p>
          <a:p>
            <a:pPr defTabSz="912813">
              <a:spcBef>
                <a:spcPct val="0"/>
              </a:spcBef>
            </a:pPr>
            <a:r>
              <a:rPr lang="en-US" altLang="en-US" sz="2400" b="0" dirty="0"/>
              <a:t>This framework addresses capacity for sustainability.  Different factors may be differentially important for different types of programs. </a:t>
            </a:r>
          </a:p>
          <a:p>
            <a:pPr defTabSz="912813">
              <a:spcBef>
                <a:spcPct val="0"/>
              </a:spcBef>
            </a:pPr>
            <a:r>
              <a:rPr lang="en-US" altLang="en-US" sz="2400" b="0" dirty="0"/>
              <a:t>Notice that it’s not all about money, the 7 other domains also interact to create a more sustainable program</a:t>
            </a:r>
          </a:p>
          <a:p>
            <a:pPr defTabSz="912813">
              <a:spcBef>
                <a:spcPct val="0"/>
              </a:spcBef>
            </a:pPr>
            <a:endParaRPr lang="en-US" altLang="en-US" sz="2400" b="0" dirty="0"/>
          </a:p>
        </p:txBody>
      </p:sp>
      <p:sp>
        <p:nvSpPr>
          <p:cNvPr id="240643" name="Slide Number Placeholder 3"/>
          <p:cNvSpPr txBox="1">
            <a:spLocks noGrp="1"/>
          </p:cNvSpPr>
          <p:nvPr/>
        </p:nvSpPr>
        <p:spPr bwMode="auto">
          <a:xfrm>
            <a:off x="3884613" y="8829967"/>
            <a:ext cx="2971800" cy="464820"/>
          </a:xfrm>
          <a:prstGeom prst="rect">
            <a:avLst/>
          </a:prstGeom>
          <a:noFill/>
          <a:ln>
            <a:miter lim="800000"/>
            <a:headEnd/>
            <a:tailEnd/>
          </a:ln>
        </p:spPr>
        <p:txBody>
          <a:bodyPr anchor="b"/>
          <a:lstStyle/>
          <a:p>
            <a:pPr algn="r">
              <a:defRPr/>
            </a:pPr>
            <a:fld id="{46EA2F3A-EAF2-4BC1-B3F2-903E415D7BD7}" type="slidenum">
              <a:rPr lang="en-US" sz="1200">
                <a:solidFill>
                  <a:srgbClr val="000000"/>
                </a:solidFill>
                <a:latin typeface="+mn-lt"/>
              </a:rPr>
              <a:pPr algn="r">
                <a:defRPr/>
              </a:pPr>
              <a:t>27</a:t>
            </a:fld>
            <a:endParaRPr lang="en-US" sz="1200">
              <a:solidFill>
                <a:srgbClr val="000000"/>
              </a:solidFill>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F9312-43C5-41B8-ACFB-AB2E5D12B7FF}" type="slidenum">
              <a:rPr lang="en-US" altLang="en-US"/>
              <a:pPr/>
              <a:t>28</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dirty="0"/>
              <a:t>Here is an example of the questions in the PSAT about “political support”.   It has an easy format to use among stakeholders in any organization.</a:t>
            </a:r>
          </a:p>
          <a:p>
            <a:r>
              <a:rPr lang="en-US" altLang="en-US" dirty="0"/>
              <a:t>Political support is about having champions, among internal and external stakeholders</a:t>
            </a:r>
            <a:r>
              <a:rPr lang="en-US" altLang="en-US" dirty="0" smtClean="0"/>
              <a:t>.  For example, </a:t>
            </a:r>
            <a:r>
              <a:rPr lang="en-US" altLang="en-US" dirty="0"/>
              <a:t>Project HEAL has strong political support through the Community Ministry of Prince George’s County.  </a:t>
            </a:r>
            <a:endParaRPr lang="en-US" altLang="en-US" dirty="0" smtClean="0"/>
          </a:p>
          <a:p>
            <a:endParaRPr lang="en-US" altLang="en-US" dirty="0" smtClean="0"/>
          </a:p>
          <a:p>
            <a:r>
              <a:rPr lang="en-US" altLang="en-US" dirty="0" smtClean="0"/>
              <a:t>This is likely to be a useful tool for projects to use as they are thinking about sustainment and diagnosing their own strengths</a:t>
            </a:r>
            <a:r>
              <a:rPr lang="en-US" altLang="en-US" baseline="0" dirty="0" smtClean="0"/>
              <a:t> and weaknesses on the factors affecting it.</a:t>
            </a:r>
            <a:endParaRPr lang="en-US" altLang="en-US" dirty="0"/>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DB934-5187-4A91-8418-79B2F4BAD615}" type="slidenum">
              <a:rPr lang="en-US" smtClean="0"/>
              <a:t>29</a:t>
            </a:fld>
            <a:endParaRPr lang="en-US"/>
          </a:p>
        </p:txBody>
      </p:sp>
    </p:spTree>
    <p:extLst>
      <p:ext uri="{BB962C8B-B14F-4D97-AF65-F5344CB8AC3E}">
        <p14:creationId xmlns:p14="http://schemas.microsoft.com/office/powerpoint/2010/main" val="277174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0EA67-5AAF-4984-8E5C-015AF045CF2B}" type="slidenum">
              <a:rPr lang="en-US" altLang="en-US"/>
              <a:pPr/>
              <a:t>3</a:t>
            </a:fld>
            <a:endParaRPr lang="en-US" alt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ltLang="en-US" dirty="0" smtClean="0"/>
              <a:t>Be </a:t>
            </a:r>
            <a:r>
              <a:rPr lang="en-US" altLang="en-US" dirty="0"/>
              <a:t>sure to ask questions as we go along – especially if anything is not clear!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666AC-86B1-41CD-B828-7CDB974E6AF1}" type="slidenum">
              <a:rPr lang="en-US" altLang="en-US"/>
              <a:pPr/>
              <a:t>30</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415790"/>
            <a:ext cx="5029200" cy="4183380"/>
          </a:xfrm>
        </p:spPr>
        <p:txBody>
          <a:bodyPr/>
          <a:lstStyle/>
          <a:p>
            <a:r>
              <a:rPr lang="en-US" altLang="en-US" dirty="0"/>
              <a:t>For example, if your project is housed in a </a:t>
            </a:r>
            <a:r>
              <a:rPr lang="en-US" altLang="en-US" dirty="0" smtClean="0"/>
              <a:t>large hospital system, </a:t>
            </a:r>
            <a:r>
              <a:rPr lang="en-US" altLang="en-US" dirty="0"/>
              <a:t>whose budget and funding sources </a:t>
            </a:r>
            <a:r>
              <a:rPr lang="en-US" altLang="en-US" dirty="0" smtClean="0"/>
              <a:t>might include </a:t>
            </a:r>
            <a:r>
              <a:rPr lang="en-US" altLang="en-US" dirty="0"/>
              <a:t>funding for the innovative project. </a:t>
            </a:r>
          </a:p>
          <a:p>
            <a:endParaRPr lang="en-US" altLang="en-US" dirty="0"/>
          </a:p>
          <a:p>
            <a:r>
              <a:rPr lang="en-US" altLang="en-US" dirty="0"/>
              <a:t>Important to understand the decision-making processes, and power relationships to get project accepted into normal routines;  knowledge of planning and budgeting cycles is key to this transfer.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CA85B-4B6A-4563-A58A-90936542E095}" type="slidenum">
              <a:rPr lang="en-US" altLang="en-US"/>
              <a:pPr/>
              <a:t>31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415790"/>
            <a:ext cx="5029200" cy="4183380"/>
          </a:xfrm>
        </p:spPr>
        <p:txBody>
          <a:bodyPr/>
          <a:lstStyle/>
          <a:p>
            <a:r>
              <a:rPr lang="en-US" altLang="en-US" dirty="0" smtClean="0"/>
              <a:t>Example</a:t>
            </a:r>
            <a:r>
              <a:rPr lang="en-US" altLang="en-US" baseline="0" dirty="0" smtClean="0"/>
              <a:t> - </a:t>
            </a:r>
            <a:r>
              <a:rPr lang="en-US" altLang="en-US" dirty="0" smtClean="0"/>
              <a:t> Maine Health Access Foundation, working toward integration of behavioral health into primary care.  Used negotiation</a:t>
            </a:r>
            <a:r>
              <a:rPr lang="en-US" altLang="en-US" baseline="0" dirty="0" smtClean="0"/>
              <a:t> and political processes to get this included within Medicaid  and Maine’s major health insurers– over several years</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8A06D-ECDE-46E8-B48C-640A8AEDDDB9}" type="slidenum">
              <a:rPr lang="en-US" altLang="en-US"/>
              <a:pPr/>
              <a:t>32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415790"/>
            <a:ext cx="5029200" cy="4183380"/>
          </a:xfrm>
        </p:spPr>
        <p:txBody>
          <a:bodyPr/>
          <a:lstStyle/>
          <a:p>
            <a:r>
              <a:rPr lang="en-US" altLang="en-US"/>
              <a:t>May be important to keep program costs low, to continue program without extensive external funding</a:t>
            </a:r>
          </a:p>
          <a:p>
            <a:endParaRPr lang="en-US" altLang="en-US"/>
          </a:p>
          <a:p>
            <a:r>
              <a:rPr lang="en-US" altLang="en-US"/>
              <a:t>Research has found that many sustained program have multiple sources of funding, perhaps both partially from an internal budget and additional external grant funding, some continued for many years by external fund-raising.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is important!  Often plans for sustainability are pro forma, or not realistic.  This “black box” approach is not likely to do it!</a:t>
            </a:r>
            <a:endParaRPr lang="en-US" dirty="0"/>
          </a:p>
        </p:txBody>
      </p:sp>
      <p:sp>
        <p:nvSpPr>
          <p:cNvPr id="4" name="Slide Number Placeholder 3"/>
          <p:cNvSpPr>
            <a:spLocks noGrp="1"/>
          </p:cNvSpPr>
          <p:nvPr>
            <p:ph type="sldNum" sz="quarter" idx="10"/>
          </p:nvPr>
        </p:nvSpPr>
        <p:spPr/>
        <p:txBody>
          <a:bodyPr/>
          <a:lstStyle/>
          <a:p>
            <a:fld id="{F83DB934-5187-4A91-8418-79B2F4BAD615}" type="slidenum">
              <a:rPr lang="en-US" smtClean="0"/>
              <a:t>33</a:t>
            </a:fld>
            <a:endParaRPr lang="en-US"/>
          </a:p>
        </p:txBody>
      </p:sp>
    </p:spTree>
    <p:extLst>
      <p:ext uri="{BB962C8B-B14F-4D97-AF65-F5344CB8AC3E}">
        <p14:creationId xmlns:p14="http://schemas.microsoft.com/office/powerpoint/2010/main" val="1263798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F7FFC-B9D3-481C-A93E-A3AAFB25DBBD}" type="slidenum">
              <a:rPr lang="en-US" altLang="en-US"/>
              <a:pPr/>
              <a:t>34</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dirty="0"/>
              <a:t>The HEAL project is one of the only research projects I’m aware of that </a:t>
            </a:r>
            <a:r>
              <a:rPr lang="en-US" altLang="en-US" i="1" dirty="0"/>
              <a:t>planned </a:t>
            </a:r>
            <a:r>
              <a:rPr lang="en-US" altLang="en-US" dirty="0"/>
              <a:t>to assess sustainability from the beginning.  </a:t>
            </a:r>
          </a:p>
          <a:p>
            <a:endParaRPr lang="en-US" altLang="en-US" dirty="0"/>
          </a:p>
          <a:p>
            <a:r>
              <a:rPr lang="en-US" altLang="en-US" dirty="0" smtClean="0"/>
              <a:t>Factors affecting sustainment are themselves likely to be interrelated.</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DB934-5187-4A91-8418-79B2F4BAD615}" type="slidenum">
              <a:rPr lang="en-US" smtClean="0"/>
              <a:t>35</a:t>
            </a:fld>
            <a:endParaRPr lang="en-US"/>
          </a:p>
        </p:txBody>
      </p:sp>
    </p:spTree>
    <p:extLst>
      <p:ext uri="{BB962C8B-B14F-4D97-AF65-F5344CB8AC3E}">
        <p14:creationId xmlns:p14="http://schemas.microsoft.com/office/powerpoint/2010/main" val="3108266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DB934-5187-4A91-8418-79B2F4BAD615}" type="slidenum">
              <a:rPr lang="en-US" smtClean="0"/>
              <a:t>36</a:t>
            </a:fld>
            <a:endParaRPr lang="en-US"/>
          </a:p>
        </p:txBody>
      </p:sp>
    </p:spTree>
    <p:extLst>
      <p:ext uri="{BB962C8B-B14F-4D97-AF65-F5344CB8AC3E}">
        <p14:creationId xmlns:p14="http://schemas.microsoft.com/office/powerpoint/2010/main" val="831663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DB934-5187-4A91-8418-79B2F4BAD615}" type="slidenum">
              <a:rPr lang="en-US" smtClean="0"/>
              <a:t>37</a:t>
            </a:fld>
            <a:endParaRPr lang="en-US"/>
          </a:p>
        </p:txBody>
      </p:sp>
    </p:spTree>
    <p:extLst>
      <p:ext uri="{BB962C8B-B14F-4D97-AF65-F5344CB8AC3E}">
        <p14:creationId xmlns:p14="http://schemas.microsoft.com/office/powerpoint/2010/main" val="2151823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749A1-8AC4-449A-854C-AEF6B21A5FE5}" type="slidenum">
              <a:rPr lang="en-US" altLang="en-US"/>
              <a:pPr/>
              <a:t>38</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Just send me an e-mail, if you would like any of my papers.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83231-0BCE-40FE-AE94-140BF223D63E}" type="slidenum">
              <a:rPr lang="en-US" altLang="en-US"/>
              <a:pPr/>
              <a:t>4</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415790"/>
            <a:ext cx="5029200" cy="4183380"/>
          </a:xfrm>
        </p:spPr>
        <p:txBody>
          <a:bodyPr/>
          <a:lstStyle/>
          <a:p>
            <a:r>
              <a:rPr lang="en-US" altLang="en-US" dirty="0"/>
              <a:t>Recent researchers have called it “sustainment”, to emphasize its status as an outcome, rather than a capacity.</a:t>
            </a:r>
          </a:p>
          <a:p>
            <a:r>
              <a:rPr lang="en-US" altLang="en-US" dirty="0" smtClean="0"/>
              <a:t>Some </a:t>
            </a:r>
            <a:r>
              <a:rPr lang="en-US" altLang="en-US" dirty="0"/>
              <a:t>writers on the topic see “sustainability” as a program characteristic – as though the program </a:t>
            </a:r>
            <a:r>
              <a:rPr lang="en-US" altLang="en-US" i="1" dirty="0"/>
              <a:t>design</a:t>
            </a:r>
            <a:r>
              <a:rPr lang="en-US" altLang="en-US" dirty="0"/>
              <a:t> has an inherent capacity to be sustained. </a:t>
            </a:r>
          </a:p>
          <a:p>
            <a:endParaRPr lang="en-US" altLang="en-US" dirty="0"/>
          </a:p>
          <a:p>
            <a:endParaRPr lang="en-US" altLang="en-US" dirty="0"/>
          </a:p>
          <a:p>
            <a:r>
              <a:rPr lang="en-US" altLang="en-US" dirty="0"/>
              <a:t>There is an assumption that some set of program activities exists, to be sustained.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97DEBCF-28D8-494F-AB8B-6C0352DB4D54}" type="slidenum">
              <a:rPr lang="en-US" altLang="en-US">
                <a:latin typeface="Arial" charset="0"/>
              </a:rPr>
              <a:pPr/>
              <a:t>5</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These have in common a focus on longer term continuation of something, but the</a:t>
            </a:r>
            <a:r>
              <a:rPr lang="en-US" altLang="en-US" baseline="0" dirty="0" smtClean="0"/>
              <a:t> influences on each will differ, as well as how to evaluate them.</a:t>
            </a:r>
          </a:p>
          <a:p>
            <a:pPr eaLnBrk="1" hangingPunct="1"/>
            <a:endParaRPr lang="en-US" altLang="en-US" baseline="0" dirty="0" smtClean="0"/>
          </a:p>
          <a:p>
            <a:r>
              <a:rPr lang="en-US" altLang="en-US" dirty="0" smtClean="0"/>
              <a:t>Not talking today about environmental sustainability, such as an organization’s efforts to “go green” or save energy.</a:t>
            </a:r>
          </a:p>
          <a:p>
            <a:endParaRPr lang="en-US" altLang="en-US"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B4CCB-68B1-483A-8E40-608A362961A5}" type="slidenum">
              <a:rPr lang="en-US" altLang="en-US"/>
              <a:pPr/>
              <a:t>6</a:t>
            </a:fld>
            <a:endParaRPr lang="en-US" altLang="en-US"/>
          </a:p>
        </p:txBody>
      </p:sp>
      <p:sp>
        <p:nvSpPr>
          <p:cNvPr id="16386" name="Rectangle 2"/>
          <p:cNvSpPr>
            <a:spLocks noGrp="1" noRot="1" noChangeAspect="1" noChangeArrowheads="1" noTextEdit="1"/>
          </p:cNvSpPr>
          <p:nvPr>
            <p:ph type="sldImg"/>
          </p:nvPr>
        </p:nvSpPr>
        <p:spPr>
          <a:xfrm>
            <a:off x="1106488" y="696913"/>
            <a:ext cx="4648200" cy="3486150"/>
          </a:xfrm>
          <a:ln/>
        </p:spPr>
      </p:sp>
      <p:sp>
        <p:nvSpPr>
          <p:cNvPr id="16387" name="Rectangle 3"/>
          <p:cNvSpPr>
            <a:spLocks noGrp="1" noChangeArrowheads="1"/>
          </p:cNvSpPr>
          <p:nvPr>
            <p:ph type="body" idx="1"/>
          </p:nvPr>
        </p:nvSpPr>
        <p:spPr/>
        <p:txBody>
          <a:bodyPr/>
          <a:lstStyle/>
          <a:p>
            <a:r>
              <a:rPr lang="en-US" altLang="en-US" dirty="0"/>
              <a:t>I’m using the terms “program” and “intervention” interchangeably</a:t>
            </a:r>
            <a:r>
              <a:rPr lang="en-US" altLang="en-US" dirty="0" smtClean="0"/>
              <a:t>.</a:t>
            </a:r>
          </a:p>
          <a:p>
            <a:endParaRPr lang="en-US" altLang="en-US" dirty="0"/>
          </a:p>
          <a:p>
            <a:r>
              <a:rPr lang="en-US" altLang="en-US" dirty="0"/>
              <a:t>Programs have life cycles, an analogy to the growth and maturity of people</a:t>
            </a:r>
          </a:p>
          <a:p>
            <a:r>
              <a:rPr lang="en-US" altLang="en-US" dirty="0"/>
              <a:t>Start up -  was it in response to an opportunity, such as an RFP, or  a defined need?</a:t>
            </a:r>
          </a:p>
          <a:p>
            <a:r>
              <a:rPr lang="en-US" altLang="en-US" dirty="0"/>
              <a:t>Ideally, project staff need to start planning for sustainability early in the project.</a:t>
            </a:r>
          </a:p>
          <a:p>
            <a:endParaRPr lang="en-US" altLang="en-US" dirty="0" smtClean="0"/>
          </a:p>
          <a:p>
            <a:r>
              <a:rPr lang="en-US" altLang="en-US" dirty="0" smtClean="0"/>
              <a:t>Reference:  Newcomer, K.E., H.P. </a:t>
            </a:r>
            <a:r>
              <a:rPr lang="en-US" altLang="en-US" dirty="0" err="1" smtClean="0"/>
              <a:t>Hatry</a:t>
            </a:r>
            <a:r>
              <a:rPr lang="en-US" altLang="en-US" dirty="0" smtClean="0"/>
              <a:t>, &amp; J.S. </a:t>
            </a:r>
            <a:r>
              <a:rPr lang="en-US" altLang="en-US" dirty="0" err="1" smtClean="0"/>
              <a:t>Wholey</a:t>
            </a:r>
            <a:r>
              <a:rPr lang="en-US" altLang="en-US" dirty="0" smtClean="0"/>
              <a:t>. “ Meeting the Need for Practical Evaluation Approaches: An Introduction.   Pp.  1-10 in J.S. </a:t>
            </a:r>
            <a:r>
              <a:rPr lang="en-US" altLang="en-US" dirty="0" err="1" smtClean="0"/>
              <a:t>Wholey</a:t>
            </a:r>
            <a:r>
              <a:rPr lang="en-US" altLang="en-US" dirty="0" smtClean="0"/>
              <a:t>, H.P. </a:t>
            </a:r>
            <a:r>
              <a:rPr lang="en-US" altLang="en-US" dirty="0" err="1" smtClean="0"/>
              <a:t>Hatry</a:t>
            </a:r>
            <a:r>
              <a:rPr lang="en-US" altLang="en-US" dirty="0" smtClean="0"/>
              <a:t>, and K.E. Newcomer. Handbook of Practical Program Evaluation, San Francisco:  </a:t>
            </a:r>
            <a:r>
              <a:rPr lang="en-US" altLang="en-US" dirty="0" err="1" smtClean="0"/>
              <a:t>Jossey</a:t>
            </a:r>
            <a:r>
              <a:rPr lang="en-US" altLang="en-US" dirty="0" smtClean="0"/>
              <a:t>-Bass, 1994.</a:t>
            </a:r>
          </a:p>
          <a:p>
            <a:endParaRPr lang="en-US" altLang="en-US" dirty="0" smtClean="0"/>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11956F-BF44-48DF-8358-7BA3007A9383}" type="slidenum">
              <a:rPr lang="en-US" altLang="en-US"/>
              <a:pPr/>
              <a:t>7</a:t>
            </a:fld>
            <a:endParaRPr lang="en-US" altLang="en-US"/>
          </a:p>
        </p:txBody>
      </p:sp>
      <p:sp>
        <p:nvSpPr>
          <p:cNvPr id="11266"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2BE9632B-5D34-4BB8-B2CA-5CCE6DE257D2}" type="slidenum">
              <a:rPr lang="en-US" altLang="en-US" sz="1200"/>
              <a:pPr algn="r"/>
              <a:t>7</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p:txBody>
          <a:bodyPr/>
          <a:lstStyle/>
          <a:p>
            <a:r>
              <a:rPr lang="en-US" altLang="en-US" dirty="0"/>
              <a:t>May also relate to “town-gown” relationships</a:t>
            </a:r>
            <a:r>
              <a:rPr lang="en-US" altLang="en-US" dirty="0" smtClean="0"/>
              <a:t>.</a:t>
            </a:r>
          </a:p>
          <a:p>
            <a:endParaRPr lang="en-US" altLang="en-US" dirty="0" smtClean="0"/>
          </a:p>
          <a:p>
            <a:r>
              <a:rPr lang="en-US" altLang="en-US" dirty="0" smtClean="0"/>
              <a:t>Sustainability also relates to the generalizability of intervention effectiveness.</a:t>
            </a:r>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897B1E-9D8E-4383-A370-82E37CCB7E52}" type="slidenum">
              <a:rPr lang="en-US" altLang="en-US">
                <a:solidFill>
                  <a:prstClr val="black"/>
                </a:solidFill>
              </a:rPr>
              <a:pPr/>
              <a:t>8</a:t>
            </a:fld>
            <a:endParaRPr lang="en-US" altLang="en-US">
              <a:solidFill>
                <a:prstClr val="black"/>
              </a:solidFill>
            </a:endParaRPr>
          </a:p>
        </p:txBody>
      </p:sp>
      <p:sp>
        <p:nvSpPr>
          <p:cNvPr id="38914"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B8D8C581-D1C2-4CC0-922B-9A4F2B7DE2A2}" type="slidenum">
              <a:rPr lang="en-US" altLang="en-US" sz="1200">
                <a:solidFill>
                  <a:prstClr val="black"/>
                </a:solidFill>
              </a:rPr>
              <a:pPr algn="r"/>
              <a:t>8</a:t>
            </a:fld>
            <a:endParaRPr lang="en-US" alt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a:t>We need better data about sustainability – my earlier review of  19 studies about sustainability and other research indicates that sustainability can occur, but we need more longitudinal research to confirm details.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03ECB-731A-47D9-93BA-DBC445F54C20}" type="slidenum">
              <a:rPr lang="en-US" altLang="en-US"/>
              <a:pPr/>
              <a:t>9</a:t>
            </a:fld>
            <a:endParaRPr lang="en-US" altLang="en-US" dirty="0"/>
          </a:p>
        </p:txBody>
      </p:sp>
      <p:sp>
        <p:nvSpPr>
          <p:cNvPr id="34818" name="Rectangle 2"/>
          <p:cNvSpPr>
            <a:spLocks noGrp="1" noRot="1" noChangeAspect="1" noChangeArrowheads="1" noTextEdit="1"/>
          </p:cNvSpPr>
          <p:nvPr>
            <p:ph type="sldImg"/>
          </p:nvPr>
        </p:nvSpPr>
        <p:spPr>
          <a:xfrm>
            <a:off x="1106488" y="696913"/>
            <a:ext cx="4648200" cy="3486150"/>
          </a:xfrm>
          <a:ln/>
        </p:spPr>
      </p:sp>
      <p:sp>
        <p:nvSpPr>
          <p:cNvPr id="34819" name="Rectangle 3"/>
          <p:cNvSpPr>
            <a:spLocks noGrp="1" noChangeArrowheads="1"/>
          </p:cNvSpPr>
          <p:nvPr>
            <p:ph type="body" idx="1"/>
          </p:nvPr>
        </p:nvSpPr>
        <p:spPr/>
        <p:txBody>
          <a:bodyPr/>
          <a:lstStyle/>
          <a:p>
            <a:r>
              <a:rPr lang="en-US" altLang="en-US" dirty="0" smtClean="0"/>
              <a:t>After retiring from RWJF, I searched</a:t>
            </a:r>
            <a:r>
              <a:rPr lang="en-US" altLang="en-US" baseline="0" dirty="0" smtClean="0"/>
              <a:t> for and reviewed empirical studies of  sustainability, that reported data collected after external funding ended (at least one type of external funding).</a:t>
            </a:r>
            <a:endParaRPr lang="en-US" altLang="en-US" dirty="0" smtClean="0"/>
          </a:p>
          <a:p>
            <a:r>
              <a:rPr lang="en-US" altLang="en-US" dirty="0" smtClean="0"/>
              <a:t>How likely is sustainability?  Also results of my NJHI study and other literature since then have reported desirable levels of sustainment.</a:t>
            </a:r>
          </a:p>
          <a:p>
            <a:endParaRPr lang="en-US" altLang="en-US" dirty="0" smtClean="0"/>
          </a:p>
          <a:p>
            <a:r>
              <a:rPr lang="en-US" altLang="en-US" dirty="0" smtClean="0"/>
              <a:t>Most </a:t>
            </a:r>
            <a:r>
              <a:rPr lang="en-US" altLang="en-US" dirty="0"/>
              <a:t>of these studies examined only one type of sustainability </a:t>
            </a:r>
            <a:endParaRPr lang="en-US" altLang="en-US" dirty="0" smtClean="0"/>
          </a:p>
          <a:p>
            <a:endParaRPr lang="en-US" altLang="en-US" dirty="0" smtClean="0"/>
          </a:p>
          <a:p>
            <a:r>
              <a:rPr lang="en-US" altLang="en-US" dirty="0" smtClean="0"/>
              <a:t>2 other studies selected sites having a range of sustainability – for case studies</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fld id="{9C51A1D7-BB24-4E2E-B6B2-C7DD6F6094BF}" type="datetimeFigureOut">
              <a:rPr lang="en-US" smtClean="0"/>
              <a:t>10/14/2014</a:t>
            </a:fld>
            <a:endParaRPr lang="en-US"/>
          </a:p>
        </p:txBody>
      </p:sp>
      <p:sp>
        <p:nvSpPr>
          <p:cNvPr id="5130" name="Rectangle 10"/>
          <p:cNvSpPr>
            <a:spLocks noGrp="1" noChangeArrowheads="1"/>
          </p:cNvSpPr>
          <p:nvPr>
            <p:ph type="ftr" sz="quarter" idx="3"/>
          </p:nvPr>
        </p:nvSpPr>
        <p:spPr/>
        <p:txBody>
          <a:bodyPr/>
          <a:lstStyle>
            <a:lvl1pPr algn="r">
              <a:defRPr/>
            </a:lvl1pPr>
          </a:lstStyle>
          <a:p>
            <a:endParaRPr lang="en-US"/>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0AC26E9D-3100-49A1-9A33-1F079FCA8B91}" type="slidenum">
              <a:rPr lang="en-US" smtClean="0"/>
              <a:t>‹#›</a:t>
            </a:fld>
            <a:endParaRPr lang="en-U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117793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137073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fld id="{9C51A1D7-BB24-4E2E-B6B2-C7DD6F6094BF}" type="datetimeFigureOut">
              <a:rPr lang="en-US" smtClean="0"/>
              <a:t>10/14/2014</a:t>
            </a:fld>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421535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solidFill>
                  <a:srgbClr val="003366"/>
                </a:solidFill>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solidFill>
                  <a:srgbClr val="003366"/>
                </a:solidFill>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fld id="{9C51A1D7-BB24-4E2E-B6B2-C7DD6F6094BF}" type="datetimeFigureOut">
              <a:rPr lang="en-US" smtClean="0">
                <a:solidFill>
                  <a:srgbClr val="FFFFFF"/>
                </a:solidFill>
              </a:rPr>
              <a:pPr/>
              <a:t>10/14/2014</a:t>
            </a:fld>
            <a:endParaRPr lang="en-US">
              <a:solidFill>
                <a:srgbClr val="FFFFFF"/>
              </a:solidFill>
            </a:endParaRPr>
          </a:p>
        </p:txBody>
      </p:sp>
      <p:sp>
        <p:nvSpPr>
          <p:cNvPr id="5130" name="Rectangle 10"/>
          <p:cNvSpPr>
            <a:spLocks noGrp="1" noChangeArrowheads="1"/>
          </p:cNvSpPr>
          <p:nvPr>
            <p:ph type="ftr" sz="quarter" idx="3"/>
          </p:nvPr>
        </p:nvSpPr>
        <p:spPr/>
        <p:txBody>
          <a:bodyPr/>
          <a:lstStyle>
            <a:lvl1pPr algn="r">
              <a:defRPr/>
            </a:lvl1pPr>
          </a:lstStyle>
          <a:p>
            <a:endParaRPr lang="en-US">
              <a:solidFill>
                <a:srgbClr val="003366"/>
              </a:solidFill>
            </a:endParaRPr>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Tree>
    <p:extLst>
      <p:ext uri="{BB962C8B-B14F-4D97-AF65-F5344CB8AC3E}">
        <p14:creationId xmlns:p14="http://schemas.microsoft.com/office/powerpoint/2010/main" val="157282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6214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4690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0785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1011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698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676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300959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3062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055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1609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6723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3348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solidFill>
                  <a:srgbClr val="003366"/>
                </a:solidFill>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solidFill>
                  <a:srgbClr val="003366"/>
                </a:solidFill>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fld id="{9C51A1D7-BB24-4E2E-B6B2-C7DD6F6094BF}" type="datetimeFigureOut">
              <a:rPr lang="en-US" smtClean="0">
                <a:solidFill>
                  <a:srgbClr val="FFFFFF"/>
                </a:solidFill>
              </a:rPr>
              <a:pPr/>
              <a:t>10/14/2014</a:t>
            </a:fld>
            <a:endParaRPr lang="en-US">
              <a:solidFill>
                <a:srgbClr val="FFFFFF"/>
              </a:solidFill>
            </a:endParaRPr>
          </a:p>
        </p:txBody>
      </p:sp>
      <p:sp>
        <p:nvSpPr>
          <p:cNvPr id="5130" name="Rectangle 10"/>
          <p:cNvSpPr>
            <a:spLocks noGrp="1" noChangeArrowheads="1"/>
          </p:cNvSpPr>
          <p:nvPr>
            <p:ph type="ftr" sz="quarter" idx="3"/>
          </p:nvPr>
        </p:nvSpPr>
        <p:spPr/>
        <p:txBody>
          <a:bodyPr/>
          <a:lstStyle>
            <a:lvl1pPr algn="r">
              <a:defRPr/>
            </a:lvl1pPr>
          </a:lstStyle>
          <a:p>
            <a:endParaRPr lang="en-US">
              <a:solidFill>
                <a:srgbClr val="003366"/>
              </a:solidFill>
            </a:endParaRPr>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Tree>
    <p:extLst>
      <p:ext uri="{BB962C8B-B14F-4D97-AF65-F5344CB8AC3E}">
        <p14:creationId xmlns:p14="http://schemas.microsoft.com/office/powerpoint/2010/main" val="149107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75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9132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4917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250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53790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1158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517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859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3257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0373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8686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2362200"/>
            <a:ext cx="3770313" cy="3724275"/>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687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7562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12363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118441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61714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412988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51A1D7-BB24-4E2E-B6B2-C7DD6F6094BF}" type="datetimeFigureOut">
              <a:rPr lang="en-US" smtClean="0"/>
              <a:t>10/14/2014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C26E9D-3100-49A1-9A33-1F079FCA8B91}" type="slidenum">
              <a:rPr lang="en-US" smtClean="0"/>
              <a:t>‹#›</a:t>
            </a:fld>
            <a:endParaRPr lang="en-US"/>
          </a:p>
        </p:txBody>
      </p:sp>
    </p:spTree>
    <p:extLst>
      <p:ext uri="{BB962C8B-B14F-4D97-AF65-F5344CB8AC3E}">
        <p14:creationId xmlns:p14="http://schemas.microsoft.com/office/powerpoint/2010/main" val="120968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9C51A1D7-BB24-4E2E-B6B2-C7DD6F6094BF}" type="datetimeFigureOut">
              <a:rPr lang="en-US" smtClean="0"/>
              <a:t>10/14/2014</a:t>
            </a:fld>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AC26E9D-3100-49A1-9A33-1F079FCA8B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cs typeface="Arial" charset="0"/>
        </a:defRPr>
      </a:lvl2pPr>
      <a:lvl3pPr algn="l" rtl="0" eaLnBrk="1" fontAlgn="base" hangingPunct="1">
        <a:lnSpc>
          <a:spcPct val="90000"/>
        </a:lnSpc>
        <a:spcBef>
          <a:spcPct val="0"/>
        </a:spcBef>
        <a:spcAft>
          <a:spcPct val="0"/>
        </a:spcAft>
        <a:defRPr sz="3600" b="1">
          <a:solidFill>
            <a:schemeClr val="tx2"/>
          </a:solidFill>
          <a:latin typeface="Arial" charset="0"/>
          <a:cs typeface="Arial" charset="0"/>
        </a:defRPr>
      </a:lvl3pPr>
      <a:lvl4pPr algn="l" rtl="0" eaLnBrk="1" fontAlgn="base" hangingPunct="1">
        <a:lnSpc>
          <a:spcPct val="90000"/>
        </a:lnSpc>
        <a:spcBef>
          <a:spcPct val="0"/>
        </a:spcBef>
        <a:spcAft>
          <a:spcPct val="0"/>
        </a:spcAft>
        <a:defRPr sz="3600" b="1">
          <a:solidFill>
            <a:schemeClr val="tx2"/>
          </a:solidFill>
          <a:latin typeface="Arial" charset="0"/>
          <a:cs typeface="Arial" charset="0"/>
        </a:defRPr>
      </a:lvl4pPr>
      <a:lvl5pPr algn="l" rtl="0" eaLnBrk="1" fontAlgn="base" hangingPunct="1">
        <a:lnSpc>
          <a:spcPct val="90000"/>
        </a:lnSpc>
        <a:spcBef>
          <a:spcPct val="0"/>
        </a:spcBef>
        <a:spcAft>
          <a:spcPct val="0"/>
        </a:spcAft>
        <a:defRPr sz="36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3366"/>
                  </a:solidFill>
                </a:endParaRPr>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solidFill>
                <a:srgbClr val="003366"/>
              </a:solidFill>
            </a:endParaRP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83842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cs typeface="Arial" charset="0"/>
        </a:defRPr>
      </a:lvl2pPr>
      <a:lvl3pPr algn="l" rtl="0" eaLnBrk="1" fontAlgn="base" hangingPunct="1">
        <a:lnSpc>
          <a:spcPct val="90000"/>
        </a:lnSpc>
        <a:spcBef>
          <a:spcPct val="0"/>
        </a:spcBef>
        <a:spcAft>
          <a:spcPct val="0"/>
        </a:spcAft>
        <a:defRPr sz="3600" b="1">
          <a:solidFill>
            <a:schemeClr val="tx2"/>
          </a:solidFill>
          <a:latin typeface="Arial" charset="0"/>
          <a:cs typeface="Arial" charset="0"/>
        </a:defRPr>
      </a:lvl3pPr>
      <a:lvl4pPr algn="l" rtl="0" eaLnBrk="1" fontAlgn="base" hangingPunct="1">
        <a:lnSpc>
          <a:spcPct val="90000"/>
        </a:lnSpc>
        <a:spcBef>
          <a:spcPct val="0"/>
        </a:spcBef>
        <a:spcAft>
          <a:spcPct val="0"/>
        </a:spcAft>
        <a:defRPr sz="3600" b="1">
          <a:solidFill>
            <a:schemeClr val="tx2"/>
          </a:solidFill>
          <a:latin typeface="Arial" charset="0"/>
          <a:cs typeface="Arial" charset="0"/>
        </a:defRPr>
      </a:lvl4pPr>
      <a:lvl5pPr algn="l" rtl="0" eaLnBrk="1" fontAlgn="base" hangingPunct="1">
        <a:lnSpc>
          <a:spcPct val="90000"/>
        </a:lnSpc>
        <a:spcBef>
          <a:spcPct val="0"/>
        </a:spcBef>
        <a:spcAft>
          <a:spcPct val="0"/>
        </a:spcAft>
        <a:defRPr sz="36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3366"/>
                  </a:solidFill>
                </a:endParaRPr>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66"/>
                  </a:solidFill>
                </a:endParaRPr>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9C51A1D7-BB24-4E2E-B6B2-C7DD6F6094BF}" type="datetimeFigureOut">
              <a:rPr lang="en-US" smtClean="0">
                <a:solidFill>
                  <a:srgbClr val="003366"/>
                </a:solidFill>
              </a:rPr>
              <a:pPr/>
              <a:t>10/14/2014</a:t>
            </a:fld>
            <a:endParaRPr lang="en-US">
              <a:solidFill>
                <a:srgbClr val="003366"/>
              </a:solidFill>
            </a:endParaRP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solidFill>
                <a:srgbClr val="003366"/>
              </a:solidFill>
            </a:endParaRP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AC26E9D-3100-49A1-9A33-1F079FCA8B9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23144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cs typeface="Arial" charset="0"/>
        </a:defRPr>
      </a:lvl2pPr>
      <a:lvl3pPr algn="l" rtl="0" eaLnBrk="1" fontAlgn="base" hangingPunct="1">
        <a:lnSpc>
          <a:spcPct val="90000"/>
        </a:lnSpc>
        <a:spcBef>
          <a:spcPct val="0"/>
        </a:spcBef>
        <a:spcAft>
          <a:spcPct val="0"/>
        </a:spcAft>
        <a:defRPr sz="3600" b="1">
          <a:solidFill>
            <a:schemeClr val="tx2"/>
          </a:solidFill>
          <a:latin typeface="Arial" charset="0"/>
          <a:cs typeface="Arial" charset="0"/>
        </a:defRPr>
      </a:lvl3pPr>
      <a:lvl4pPr algn="l" rtl="0" eaLnBrk="1" fontAlgn="base" hangingPunct="1">
        <a:lnSpc>
          <a:spcPct val="90000"/>
        </a:lnSpc>
        <a:spcBef>
          <a:spcPct val="0"/>
        </a:spcBef>
        <a:spcAft>
          <a:spcPct val="0"/>
        </a:spcAft>
        <a:defRPr sz="3600" b="1">
          <a:solidFill>
            <a:schemeClr val="tx2"/>
          </a:solidFill>
          <a:latin typeface="Arial" charset="0"/>
          <a:cs typeface="Arial" charset="0"/>
        </a:defRPr>
      </a:lvl4pPr>
      <a:lvl5pPr algn="l" rtl="0" eaLnBrk="1" fontAlgn="base" hangingPunct="1">
        <a:lnSpc>
          <a:spcPct val="90000"/>
        </a:lnSpc>
        <a:spcBef>
          <a:spcPct val="0"/>
        </a:spcBef>
        <a:spcAft>
          <a:spcPct val="0"/>
        </a:spcAft>
        <a:defRPr sz="36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ustaintool.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cedarscenter.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sustaintool.org/" TargetMode="External"/><Relationship Id="rId4" Type="http://schemas.openxmlformats.org/officeDocument/2006/relationships/hyperlink" Target="http://www.who.int/tdr/publications/topics/ir-toolkit/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sustaintool.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73600" y="2927350"/>
            <a:ext cx="4318000" cy="1822450"/>
          </a:xfrm>
        </p:spPr>
        <p:txBody>
          <a:bodyPr>
            <a:normAutofit fontScale="92500" lnSpcReduction="10000"/>
          </a:bodyPr>
          <a:lstStyle/>
          <a:p>
            <a:r>
              <a:rPr lang="en-US" altLang="en-US" sz="2400" dirty="0"/>
              <a:t>Mary Ann Scheirer, PhD</a:t>
            </a:r>
          </a:p>
          <a:p>
            <a:r>
              <a:rPr lang="en-US" altLang="en-US" sz="2400" dirty="0"/>
              <a:t>Scheirer Consulting</a:t>
            </a:r>
          </a:p>
          <a:p>
            <a:endParaRPr lang="en-US" altLang="en-US" sz="1800" dirty="0" smtClean="0"/>
          </a:p>
          <a:p>
            <a:r>
              <a:rPr lang="en-US" altLang="en-US" sz="2400" dirty="0" smtClean="0"/>
              <a:t>American Evaluation Association, 2014</a:t>
            </a:r>
          </a:p>
        </p:txBody>
      </p:sp>
      <p:sp>
        <p:nvSpPr>
          <p:cNvPr id="2050" name="AutoShape 2"/>
          <p:cNvSpPr>
            <a:spLocks noGrp="1" noChangeArrowheads="1"/>
          </p:cNvSpPr>
          <p:nvPr>
            <p:ph type="ctrTitle" sz="quarter"/>
          </p:nvPr>
        </p:nvSpPr>
        <p:spPr/>
        <p:txBody>
          <a:bodyPr/>
          <a:lstStyle/>
          <a:p>
            <a:r>
              <a:rPr lang="en-US" altLang="en-US" sz="3200" dirty="0" smtClean="0"/>
              <a:t>Evaluating Program Sustainability:</a:t>
            </a:r>
            <a:br>
              <a:rPr lang="en-US" altLang="en-US" sz="3200" dirty="0" smtClean="0"/>
            </a:br>
            <a:r>
              <a:rPr lang="en-US" altLang="en-US" sz="3200" dirty="0" smtClean="0"/>
              <a:t/>
            </a:r>
            <a:br>
              <a:rPr lang="en-US" altLang="en-US" sz="3200" dirty="0" smtClean="0"/>
            </a:br>
            <a:r>
              <a:rPr lang="en-US" altLang="en-US" sz="3200" dirty="0" smtClean="0"/>
              <a:t>New Visions, New Methods</a:t>
            </a:r>
            <a:endParaRPr lang="en-US" altLang="en-US" sz="3200" dirty="0"/>
          </a:p>
        </p:txBody>
      </p:sp>
      <p:sp>
        <p:nvSpPr>
          <p:cNvPr id="3" name="TextBox 2"/>
          <p:cNvSpPr txBox="1"/>
          <p:nvPr/>
        </p:nvSpPr>
        <p:spPr>
          <a:xfrm>
            <a:off x="4800600" y="5638800"/>
            <a:ext cx="4044697" cy="923330"/>
          </a:xfrm>
          <a:prstGeom prst="rect">
            <a:avLst/>
          </a:prstGeom>
          <a:noFill/>
        </p:spPr>
        <p:txBody>
          <a:bodyPr wrap="none" rtlCol="0">
            <a:spAutoFit/>
          </a:bodyPr>
          <a:lstStyle/>
          <a:p>
            <a:r>
              <a:rPr lang="en-US" b="1" i="1" dirty="0" smtClean="0"/>
              <a:t>For copies of slides, contact me at:</a:t>
            </a:r>
          </a:p>
          <a:p>
            <a:endParaRPr lang="en-US" b="1" i="1" dirty="0" smtClean="0"/>
          </a:p>
          <a:p>
            <a:r>
              <a:rPr lang="en-US" b="1" i="1" dirty="0"/>
              <a:t>M</a:t>
            </a:r>
            <a:r>
              <a:rPr lang="en-US" b="1" i="1" dirty="0" smtClean="0"/>
              <a:t>aryann@ScheirerConsulting.com</a:t>
            </a:r>
            <a:endParaRPr lang="en-US" b="1" i="1" dirty="0"/>
          </a:p>
        </p:txBody>
      </p:sp>
    </p:spTree>
    <p:extLst>
      <p:ext uri="{BB962C8B-B14F-4D97-AF65-F5344CB8AC3E}">
        <p14:creationId xmlns:p14="http://schemas.microsoft.com/office/powerpoint/2010/main" val="342500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381000" y="609600"/>
          <a:ext cx="8315325" cy="5810250"/>
        </p:xfrm>
        <a:graphic>
          <a:graphicData uri="http://schemas.openxmlformats.org/presentationml/2006/ole">
            <mc:AlternateContent xmlns:mc="http://schemas.openxmlformats.org/markup-compatibility/2006">
              <mc:Choice xmlns:v="urn:schemas-microsoft-com:vml" Requires="v">
                <p:oleObj spid="_x0000_s2105" name="Chart" r:id="rId4" imgW="8315325" imgH="5981548" progId="Excel.Chart.8">
                  <p:embed/>
                </p:oleObj>
              </mc:Choice>
              <mc:Fallback>
                <p:oleObj name="Chart" r:id="rId4" imgW="8315325" imgH="598154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831532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5199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Stirman</a:t>
            </a:r>
            <a:r>
              <a:rPr lang="en-US" dirty="0" smtClean="0"/>
              <a:t>, et al. Review from 2012</a:t>
            </a:r>
            <a:endParaRPr lang="en-US" dirty="0"/>
          </a:p>
        </p:txBody>
      </p:sp>
      <p:sp>
        <p:nvSpPr>
          <p:cNvPr id="3" name="Content Placeholder 2"/>
          <p:cNvSpPr>
            <a:spLocks noGrp="1"/>
          </p:cNvSpPr>
          <p:nvPr>
            <p:ph idx="1"/>
          </p:nvPr>
        </p:nvSpPr>
        <p:spPr/>
        <p:txBody>
          <a:bodyPr/>
          <a:lstStyle/>
          <a:p>
            <a:r>
              <a:rPr lang="en-US" dirty="0" smtClean="0"/>
              <a:t>Found 125 studies of sustainability</a:t>
            </a:r>
          </a:p>
          <a:p>
            <a:r>
              <a:rPr lang="en-US" dirty="0" smtClean="0"/>
              <a:t>Varied levels found for extent of sustainment; often “partial”.</a:t>
            </a:r>
          </a:p>
          <a:p>
            <a:r>
              <a:rPr lang="en-US" dirty="0" smtClean="0"/>
              <a:t>Methods for study weak:  “Few studies that included independent observation or validation reported high rates of continuation at the site or setting level.” </a:t>
            </a:r>
            <a:endParaRPr lang="en-US" dirty="0"/>
          </a:p>
        </p:txBody>
      </p:sp>
    </p:spTree>
    <p:extLst>
      <p:ext uri="{BB962C8B-B14F-4D97-AF65-F5344CB8AC3E}">
        <p14:creationId xmlns:p14="http://schemas.microsoft.com/office/powerpoint/2010/main" val="266997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r>
              <a:rPr lang="en-US" altLang="en-US" dirty="0" smtClean="0"/>
              <a:t>III - </a:t>
            </a:r>
            <a:r>
              <a:rPr lang="en-US" altLang="en-US" i="1" u="sng" dirty="0" smtClean="0"/>
              <a:t>What</a:t>
            </a:r>
            <a:r>
              <a:rPr lang="en-US" altLang="en-US" dirty="0" smtClean="0"/>
              <a:t> is to Be Sustained?</a:t>
            </a:r>
            <a:br>
              <a:rPr lang="en-US" altLang="en-US" dirty="0" smtClean="0"/>
            </a:br>
            <a:r>
              <a:rPr lang="en-US" altLang="en-US" dirty="0" smtClean="0"/>
              <a:t>Multiple </a:t>
            </a:r>
            <a:r>
              <a:rPr lang="en-US" altLang="en-US" dirty="0"/>
              <a:t>Sustainability </a:t>
            </a:r>
            <a:r>
              <a:rPr lang="en-US" altLang="en-US" u="sng" dirty="0"/>
              <a:t>Outcomes</a:t>
            </a:r>
            <a:r>
              <a:rPr lang="en-US" altLang="en-US" dirty="0"/>
              <a:t> </a:t>
            </a:r>
          </a:p>
        </p:txBody>
      </p:sp>
      <p:sp>
        <p:nvSpPr>
          <p:cNvPr id="31747" name="Rectangle 3"/>
          <p:cNvSpPr>
            <a:spLocks noGrp="1" noChangeArrowheads="1"/>
          </p:cNvSpPr>
          <p:nvPr>
            <p:ph type="body" idx="1"/>
          </p:nvPr>
        </p:nvSpPr>
        <p:spPr>
          <a:xfrm>
            <a:off x="838200" y="2514600"/>
            <a:ext cx="8116888" cy="4038600"/>
          </a:xfrm>
        </p:spPr>
        <p:txBody>
          <a:bodyPr/>
          <a:lstStyle/>
          <a:p>
            <a:r>
              <a:rPr lang="en-US" altLang="en-US" dirty="0"/>
              <a:t>From Paper by Scheirer &amp; Dearing</a:t>
            </a:r>
            <a:r>
              <a:rPr lang="en-US" altLang="en-US" sz="2400" dirty="0"/>
              <a:t>: </a:t>
            </a:r>
            <a:r>
              <a:rPr lang="en-US" altLang="en-US" sz="2400" dirty="0" smtClean="0"/>
              <a:t>2011</a:t>
            </a:r>
            <a:endParaRPr lang="en-US" altLang="en-US" sz="2400" dirty="0"/>
          </a:p>
          <a:p>
            <a:r>
              <a:rPr lang="en-US" altLang="en-US" dirty="0" smtClean="0"/>
              <a:t>Discuss </a:t>
            </a:r>
            <a:r>
              <a:rPr lang="en-US" altLang="en-US" dirty="0"/>
              <a:t>multiple aspects of </a:t>
            </a:r>
            <a:r>
              <a:rPr lang="en-US" altLang="en-US" dirty="0" smtClean="0"/>
              <a:t>evaluation and practice about sustainability:</a:t>
            </a:r>
            <a:endParaRPr lang="en-US" altLang="en-US" dirty="0"/>
          </a:p>
          <a:p>
            <a:pPr lvl="1"/>
            <a:r>
              <a:rPr lang="en-US" altLang="en-US" dirty="0"/>
              <a:t>Definitions of outcomes/dependent variables;</a:t>
            </a:r>
          </a:p>
          <a:p>
            <a:pPr lvl="1"/>
            <a:r>
              <a:rPr lang="en-US" altLang="en-US" dirty="0"/>
              <a:t>Definitions of </a:t>
            </a:r>
            <a:r>
              <a:rPr lang="en-US" altLang="en-US" dirty="0" smtClean="0"/>
              <a:t>influences/ independent variables;</a:t>
            </a:r>
            <a:endParaRPr lang="en-US" altLang="en-US" dirty="0"/>
          </a:p>
          <a:p>
            <a:pPr lvl="1"/>
            <a:r>
              <a:rPr lang="en-US" altLang="en-US" dirty="0"/>
              <a:t>Research designs &amp; data collection methods.</a:t>
            </a:r>
          </a:p>
          <a:p>
            <a:r>
              <a:rPr lang="en-US" altLang="en-US" dirty="0" smtClean="0"/>
              <a:t>First, </a:t>
            </a:r>
            <a:r>
              <a:rPr lang="en-US" altLang="en-US" dirty="0"/>
              <a:t>focus on specifying </a:t>
            </a:r>
            <a:r>
              <a:rPr lang="en-US" altLang="en-US" u="sng" dirty="0"/>
              <a:t>outcomes</a:t>
            </a:r>
            <a:r>
              <a:rPr lang="en-US" altLang="en-US" sz="2400" u="sng" dirty="0"/>
              <a:t>.</a:t>
            </a:r>
          </a:p>
        </p:txBody>
      </p:sp>
    </p:spTree>
    <p:extLst>
      <p:ext uri="{BB962C8B-B14F-4D97-AF65-F5344CB8AC3E}">
        <p14:creationId xmlns:p14="http://schemas.microsoft.com/office/powerpoint/2010/main" val="158020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1066800" y="914400"/>
            <a:ext cx="7467600" cy="990600"/>
          </a:xfrm>
        </p:spPr>
        <p:txBody>
          <a:bodyPr/>
          <a:lstStyle/>
          <a:p>
            <a:pPr marL="609600" indent="-609600"/>
            <a:r>
              <a:rPr lang="en-US" altLang="en-US" sz="3200" dirty="0"/>
              <a:t>6 </a:t>
            </a:r>
            <a:r>
              <a:rPr lang="en-US" altLang="en-US" sz="3200" dirty="0" smtClean="0"/>
              <a:t>Types </a:t>
            </a:r>
            <a:r>
              <a:rPr lang="en-US" altLang="en-US" sz="3200" dirty="0"/>
              <a:t>of </a:t>
            </a:r>
            <a:r>
              <a:rPr lang="en-US" altLang="en-US" sz="3200" dirty="0" smtClean="0"/>
              <a:t>Potential </a:t>
            </a:r>
            <a:br>
              <a:rPr lang="en-US" altLang="en-US" sz="3200" dirty="0" smtClean="0"/>
            </a:br>
            <a:r>
              <a:rPr lang="en-US" altLang="en-US" sz="3200" dirty="0" smtClean="0"/>
              <a:t>Sustainability Outcomes</a:t>
            </a:r>
            <a:endParaRPr lang="en-US" altLang="en-US" sz="3200" dirty="0"/>
          </a:p>
        </p:txBody>
      </p:sp>
      <p:sp>
        <p:nvSpPr>
          <p:cNvPr id="35843" name="Rectangle 3"/>
          <p:cNvSpPr>
            <a:spLocks noGrp="1" noChangeArrowheads="1"/>
          </p:cNvSpPr>
          <p:nvPr>
            <p:ph type="body" idx="1"/>
          </p:nvPr>
        </p:nvSpPr>
        <p:spPr>
          <a:xfrm>
            <a:off x="838200" y="2590800"/>
            <a:ext cx="8116888" cy="4267200"/>
          </a:xfrm>
        </p:spPr>
        <p:txBody>
          <a:bodyPr/>
          <a:lstStyle/>
          <a:p>
            <a:pPr marL="990600" lvl="1" indent="-533400">
              <a:spcBef>
                <a:spcPct val="40000"/>
              </a:spcBef>
              <a:spcAft>
                <a:spcPts val="600"/>
              </a:spcAft>
              <a:buFont typeface="Wingdings" pitchFamily="2" charset="2"/>
              <a:buAutoNum type="alphaLcParenR"/>
            </a:pPr>
            <a:r>
              <a:rPr lang="en-US" altLang="en-US" dirty="0" smtClean="0"/>
              <a:t>Benefits/outcomes </a:t>
            </a:r>
            <a:r>
              <a:rPr lang="en-US" altLang="en-US" dirty="0"/>
              <a:t>for clients continued</a:t>
            </a:r>
          </a:p>
          <a:p>
            <a:pPr marL="990600" lvl="1" indent="-533400">
              <a:spcBef>
                <a:spcPct val="40000"/>
              </a:spcBef>
              <a:spcAft>
                <a:spcPts val="600"/>
              </a:spcAft>
              <a:buFont typeface="Wingdings" pitchFamily="2" charset="2"/>
              <a:buAutoNum type="alphaLcParenR"/>
            </a:pPr>
            <a:r>
              <a:rPr lang="en-US" altLang="en-US" dirty="0"/>
              <a:t>Program </a:t>
            </a:r>
            <a:r>
              <a:rPr lang="en-US" altLang="en-US" dirty="0" smtClean="0"/>
              <a:t>activities/components maintained</a:t>
            </a:r>
            <a:endParaRPr lang="en-US" altLang="en-US" dirty="0"/>
          </a:p>
          <a:p>
            <a:pPr marL="990600" lvl="1" indent="-533400">
              <a:spcBef>
                <a:spcPct val="40000"/>
              </a:spcBef>
              <a:spcAft>
                <a:spcPts val="600"/>
              </a:spcAft>
              <a:buFont typeface="Wingdings" pitchFamily="2" charset="2"/>
              <a:buAutoNum type="alphaLcParenR"/>
            </a:pPr>
            <a:r>
              <a:rPr lang="en-US" altLang="en-US" dirty="0" smtClean="0"/>
              <a:t>Community partnerships/coalitions </a:t>
            </a:r>
            <a:r>
              <a:rPr lang="en-US" altLang="en-US" dirty="0"/>
              <a:t>continued</a:t>
            </a:r>
          </a:p>
          <a:p>
            <a:pPr marL="990600" lvl="1" indent="-533400">
              <a:spcBef>
                <a:spcPct val="40000"/>
              </a:spcBef>
              <a:spcAft>
                <a:spcPts val="600"/>
              </a:spcAft>
              <a:buFont typeface="Wingdings" pitchFamily="2" charset="2"/>
              <a:buAutoNum type="alphaLcParenR"/>
            </a:pPr>
            <a:r>
              <a:rPr lang="en-US" altLang="en-US" dirty="0"/>
              <a:t>New policies/procedures maintained</a:t>
            </a:r>
          </a:p>
          <a:p>
            <a:pPr marL="990600" lvl="1" indent="-533400">
              <a:spcBef>
                <a:spcPct val="40000"/>
              </a:spcBef>
              <a:spcAft>
                <a:spcPts val="600"/>
              </a:spcAft>
              <a:buFont typeface="Wingdings" pitchFamily="2" charset="2"/>
              <a:buAutoNum type="alphaLcParenR"/>
            </a:pPr>
            <a:r>
              <a:rPr lang="en-US" altLang="en-US" dirty="0" smtClean="0"/>
              <a:t>Dissemination of program components </a:t>
            </a:r>
          </a:p>
          <a:p>
            <a:pPr marL="990600" lvl="1" indent="-533400">
              <a:spcBef>
                <a:spcPct val="40000"/>
              </a:spcBef>
              <a:spcAft>
                <a:spcPts val="600"/>
              </a:spcAft>
              <a:buFont typeface="Wingdings" pitchFamily="2" charset="2"/>
              <a:buAutoNum type="alphaLcParenR"/>
            </a:pPr>
            <a:r>
              <a:rPr lang="en-US" altLang="en-US" dirty="0" smtClean="0"/>
              <a:t>Sustained </a:t>
            </a:r>
            <a:r>
              <a:rPr lang="en-US" altLang="en-US" dirty="0"/>
              <a:t>attention to underlying issues</a:t>
            </a:r>
          </a:p>
          <a:p>
            <a:pPr marL="609600" indent="-609600">
              <a:spcBef>
                <a:spcPct val="40000"/>
              </a:spcBef>
              <a:buFont typeface="Wingdings" pitchFamily="2" charset="2"/>
              <a:buNone/>
            </a:pPr>
            <a:endParaRPr lang="en-US" altLang="en-US" sz="2400" dirty="0"/>
          </a:p>
        </p:txBody>
      </p:sp>
      <p:pic>
        <p:nvPicPr>
          <p:cNvPr id="4" name="Picture 4" descr="j01298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5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a:t>
            </a:r>
            <a:endParaRPr lang="en-US" dirty="0"/>
          </a:p>
        </p:txBody>
      </p:sp>
      <p:sp>
        <p:nvSpPr>
          <p:cNvPr id="3" name="Content Placeholder 2"/>
          <p:cNvSpPr>
            <a:spLocks noGrp="1"/>
          </p:cNvSpPr>
          <p:nvPr>
            <p:ph idx="1"/>
          </p:nvPr>
        </p:nvSpPr>
        <p:spPr/>
        <p:txBody>
          <a:bodyPr/>
          <a:lstStyle/>
          <a:p>
            <a:r>
              <a:rPr lang="en-US" dirty="0"/>
              <a:t>How can t</a:t>
            </a:r>
            <a:r>
              <a:rPr lang="en-US" dirty="0" smtClean="0"/>
              <a:t>hese types of sustainability be evaluated in a specific project?</a:t>
            </a:r>
          </a:p>
          <a:p>
            <a:endParaRPr lang="en-US" dirty="0"/>
          </a:p>
          <a:p>
            <a:r>
              <a:rPr lang="en-US" dirty="0" smtClean="0"/>
              <a:t>Overview of Project HEAL – “Health through Early Awareness and Learning”</a:t>
            </a:r>
            <a:endParaRPr lang="en-US" dirty="0"/>
          </a:p>
        </p:txBody>
      </p:sp>
    </p:spTree>
    <p:extLst>
      <p:ext uri="{BB962C8B-B14F-4D97-AF65-F5344CB8AC3E}">
        <p14:creationId xmlns:p14="http://schemas.microsoft.com/office/powerpoint/2010/main" val="58745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3"/>
          <a:srcRect/>
          <a:stretch>
            <a:fillRect/>
          </a:stretch>
        </p:blipFill>
        <p:spPr bwMode="auto">
          <a:xfrm>
            <a:off x="293688" y="685800"/>
            <a:ext cx="8556625" cy="3886201"/>
          </a:xfrm>
          <a:prstGeom prst="rect">
            <a:avLst/>
          </a:prstGeom>
          <a:noFill/>
          <a:ln w="9525">
            <a:noFill/>
            <a:miter lim="800000"/>
            <a:headEnd/>
            <a:tailEnd/>
          </a:ln>
        </p:spPr>
      </p:pic>
      <p:sp>
        <p:nvSpPr>
          <p:cNvPr id="2" name="TextBox 1"/>
          <p:cNvSpPr txBox="1"/>
          <p:nvPr/>
        </p:nvSpPr>
        <p:spPr>
          <a:xfrm>
            <a:off x="838200" y="5334000"/>
            <a:ext cx="7239000" cy="369332"/>
          </a:xfrm>
          <a:prstGeom prst="rect">
            <a:avLst/>
          </a:prstGeom>
          <a:noFill/>
        </p:spPr>
        <p:txBody>
          <a:bodyPr wrap="square" rtlCol="0">
            <a:spAutoFit/>
          </a:bodyPr>
          <a:lstStyle/>
          <a:p>
            <a:pPr algn="ctr"/>
            <a:r>
              <a:rPr lang="en-US" dirty="0" smtClean="0"/>
              <a:t>Cheryl L. Holt, University of Maryland, Principal Investigator</a:t>
            </a:r>
            <a:endParaRPr lang="en-US" dirty="0"/>
          </a:p>
        </p:txBody>
      </p:sp>
    </p:spTree>
    <p:extLst>
      <p:ext uri="{BB962C8B-B14F-4D97-AF65-F5344CB8AC3E}">
        <p14:creationId xmlns:p14="http://schemas.microsoft.com/office/powerpoint/2010/main" val="1102833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43000" y="685800"/>
            <a:ext cx="7543800" cy="1066800"/>
          </a:xfrm>
        </p:spPr>
        <p:txBody>
          <a:bodyPr/>
          <a:lstStyle/>
          <a:p>
            <a:r>
              <a:rPr lang="en-US" sz="4200" b="1" dirty="0" smtClean="0"/>
              <a:t>Project HEAL</a:t>
            </a:r>
          </a:p>
        </p:txBody>
      </p:sp>
      <p:sp>
        <p:nvSpPr>
          <p:cNvPr id="29698" name="Content Placeholder 2"/>
          <p:cNvSpPr>
            <a:spLocks noGrp="1"/>
          </p:cNvSpPr>
          <p:nvPr>
            <p:ph idx="1"/>
          </p:nvPr>
        </p:nvSpPr>
        <p:spPr>
          <a:xfrm>
            <a:off x="762000" y="2514600"/>
            <a:ext cx="7924800" cy="3905250"/>
          </a:xfrm>
        </p:spPr>
        <p:txBody>
          <a:bodyPr/>
          <a:lstStyle/>
          <a:p>
            <a:r>
              <a:rPr lang="en-US" sz="2400" dirty="0" smtClean="0"/>
              <a:t>Uses lay community health advisors (CHAs) in African American churches to lead 3 evidence-based workshops in each church</a:t>
            </a:r>
          </a:p>
          <a:p>
            <a:r>
              <a:rPr lang="en-US" sz="2400" dirty="0" smtClean="0"/>
              <a:t>Two study conditions (randomized 14 churches): </a:t>
            </a:r>
          </a:p>
          <a:p>
            <a:pPr lvl="1"/>
            <a:r>
              <a:rPr lang="en-US" dirty="0"/>
              <a:t>Online training </a:t>
            </a:r>
            <a:r>
              <a:rPr lang="en-US" dirty="0" smtClean="0"/>
              <a:t>for CHAs</a:t>
            </a:r>
            <a:r>
              <a:rPr lang="en-US" b="1" dirty="0" smtClean="0"/>
              <a:t> (n=6 churches)</a:t>
            </a:r>
            <a:endParaRPr lang="en-US" dirty="0" smtClean="0"/>
          </a:p>
          <a:p>
            <a:pPr lvl="1"/>
            <a:r>
              <a:rPr lang="en-US" dirty="0" smtClean="0"/>
              <a:t>Traditional in-person training</a:t>
            </a:r>
            <a:r>
              <a:rPr lang="en-US" b="1" dirty="0" smtClean="0"/>
              <a:t> (n=8 churches)</a:t>
            </a:r>
          </a:p>
          <a:p>
            <a:r>
              <a:rPr lang="en-US" sz="2400" dirty="0" smtClean="0"/>
              <a:t>CHAs &amp; Pastors recruited workshop participants from church members – 20 - 30 members per church</a:t>
            </a:r>
          </a:p>
          <a:p>
            <a:r>
              <a:rPr lang="en-US" sz="2400" dirty="0" smtClean="0"/>
              <a:t>Follow-up sessions 12 &amp; 24 months later</a:t>
            </a:r>
          </a:p>
        </p:txBody>
      </p:sp>
    </p:spTree>
    <p:extLst>
      <p:ext uri="{BB962C8B-B14F-4D97-AF65-F5344CB8AC3E}">
        <p14:creationId xmlns:p14="http://schemas.microsoft.com/office/powerpoint/2010/main" val="343502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304800" y="135702"/>
            <a:ext cx="784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b="1" dirty="0">
                <a:solidFill>
                  <a:srgbClr val="003366"/>
                </a:solidFill>
              </a:rPr>
              <a:t>Potential </a:t>
            </a:r>
            <a:r>
              <a:rPr lang="en-US" altLang="en-US" sz="2000" b="1" dirty="0" smtClean="0">
                <a:solidFill>
                  <a:srgbClr val="003366"/>
                </a:solidFill>
              </a:rPr>
              <a:t>Sustainment </a:t>
            </a:r>
            <a:r>
              <a:rPr lang="en-US" altLang="en-US" sz="2000" b="1" dirty="0">
                <a:solidFill>
                  <a:srgbClr val="003366"/>
                </a:solidFill>
              </a:rPr>
              <a:t>Measures for Project HEAL</a:t>
            </a:r>
          </a:p>
        </p:txBody>
      </p:sp>
      <p:graphicFrame>
        <p:nvGraphicFramePr>
          <p:cNvPr id="40105" name="Group 169"/>
          <p:cNvGraphicFramePr>
            <a:graphicFrameLocks noGrp="1"/>
          </p:cNvGraphicFramePr>
          <p:nvPr>
            <p:extLst>
              <p:ext uri="{D42A27DB-BD31-4B8C-83A1-F6EECF244321}">
                <p14:modId xmlns:p14="http://schemas.microsoft.com/office/powerpoint/2010/main" val="3458355460"/>
              </p:ext>
            </p:extLst>
          </p:nvPr>
        </p:nvGraphicFramePr>
        <p:xfrm>
          <a:off x="228600" y="762000"/>
          <a:ext cx="8534400" cy="5943600"/>
        </p:xfrm>
        <a:graphic>
          <a:graphicData uri="http://schemas.openxmlformats.org/drawingml/2006/table">
            <a:tbl>
              <a:tblPr/>
              <a:tblGrid>
                <a:gridCol w="2743200"/>
                <a:gridCol w="3733800"/>
                <a:gridCol w="2057400"/>
              </a:tblGrid>
              <a:tr h="296863">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cs typeface="Times New Roman" pitchFamily="18" charset="0"/>
                        </a:rPr>
                        <a:t>Type of Outcome</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cs typeface="Times New Roman" pitchFamily="18" charset="0"/>
                        </a:rPr>
                        <a:t>Measures?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cs typeface="Times New Roman" pitchFamily="18" charset="0"/>
                        </a:rPr>
                        <a:t>Data Source</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I - Outcomes for clients – enrolled HEAL church members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a. Have participants been screened?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b. Retention rate for data collection?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c. Do participants talk to others?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12- &amp; 24 month surveys of  members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II – Continued program activities? -  (original components?)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a. Additional Workshops held?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b. Other types of workshops?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c. Numbers of new participants?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Interviews with CHAs   -  12 &amp; 24 months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5350">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III – Maintenance of Partnerships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a. TA sought or received from U. of Maryland?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b. CHAs meet together – in person or virtual?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c. Community Ministry initiates additional activities?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CHA  interviews;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Pastor interviews?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CM records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763">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IV – Institutionalization of new church practices, procedures, policies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a. Additional resources obtained for health activities?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b. Integration of health messages into church communications / meetings?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CHA interviews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094" name="Rectangle 158"/>
          <p:cNvSpPr>
            <a:spLocks noChangeArrowheads="1"/>
          </p:cNvSpPr>
          <p:nvPr/>
        </p:nvSpPr>
        <p:spPr bwMode="auto">
          <a:xfrm>
            <a:off x="0" y="653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solidFill>
                <a:srgbClr val="003366"/>
              </a:solidFill>
            </a:endParaRPr>
          </a:p>
        </p:txBody>
      </p:sp>
    </p:spTree>
    <p:extLst>
      <p:ext uri="{BB962C8B-B14F-4D97-AF65-F5344CB8AC3E}">
        <p14:creationId xmlns:p14="http://schemas.microsoft.com/office/powerpoint/2010/main" val="265277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304800" y="135702"/>
            <a:ext cx="784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b="1" dirty="0"/>
              <a:t>Potential </a:t>
            </a:r>
            <a:r>
              <a:rPr lang="en-US" altLang="en-US" sz="2000" b="1" dirty="0" smtClean="0"/>
              <a:t>Sustainment </a:t>
            </a:r>
            <a:r>
              <a:rPr lang="en-US" altLang="en-US" sz="2000" b="1" dirty="0"/>
              <a:t>Measures for Project HEAL</a:t>
            </a:r>
          </a:p>
        </p:txBody>
      </p:sp>
      <p:graphicFrame>
        <p:nvGraphicFramePr>
          <p:cNvPr id="40105" name="Group 169"/>
          <p:cNvGraphicFramePr>
            <a:graphicFrameLocks noGrp="1"/>
          </p:cNvGraphicFramePr>
          <p:nvPr>
            <p:extLst>
              <p:ext uri="{D42A27DB-BD31-4B8C-83A1-F6EECF244321}">
                <p14:modId xmlns:p14="http://schemas.microsoft.com/office/powerpoint/2010/main" val="854834552"/>
              </p:ext>
            </p:extLst>
          </p:nvPr>
        </p:nvGraphicFramePr>
        <p:xfrm>
          <a:off x="228600" y="762000"/>
          <a:ext cx="8534400" cy="3931920"/>
        </p:xfrm>
        <a:graphic>
          <a:graphicData uri="http://schemas.openxmlformats.org/drawingml/2006/table">
            <a:tbl>
              <a:tblPr/>
              <a:tblGrid>
                <a:gridCol w="2743200"/>
                <a:gridCol w="3733800"/>
                <a:gridCol w="2057400"/>
              </a:tblGrid>
              <a:tr h="296863">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cs typeface="Times New Roman" pitchFamily="18" charset="0"/>
                        </a:rPr>
                        <a:t>Type of Outcome</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cs typeface="Times New Roman" pitchFamily="18" charset="0"/>
                        </a:rPr>
                        <a:t>Measures?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cs typeface="Times New Roman" pitchFamily="18" charset="0"/>
                        </a:rPr>
                        <a:t>Data Source</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763">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V – Sustained attention to health issues by CHA’s or churches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a. Other types of health activities in church increased?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b. Continued CHA education on cancer, on other health topics?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CHA interviews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VI – Diffusion to other sites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a. Workshops spread to other churches or sites?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b. New research or partnerships by partners – e.g. Community Ministry?</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CHA interviews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Times New Roman" pitchFamily="18" charset="0"/>
                        </a:rPr>
                        <a:t>Team notes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VII – Unplanned, unintended consequences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  - To be examined</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CHA interviews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Times New Roman" pitchFamily="18" charset="0"/>
                        </a:rPr>
                        <a:t>Team notes, anecdotes</a:t>
                      </a:r>
                      <a:endParaRPr kumimoji="0" lang="en-US" alt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094" name="Rectangle 158"/>
          <p:cNvSpPr>
            <a:spLocks noChangeArrowheads="1"/>
          </p:cNvSpPr>
          <p:nvPr/>
        </p:nvSpPr>
        <p:spPr bwMode="auto">
          <a:xfrm>
            <a:off x="0" y="653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extLst>
      <p:ext uri="{BB962C8B-B14F-4D97-AF65-F5344CB8AC3E}">
        <p14:creationId xmlns:p14="http://schemas.microsoft.com/office/powerpoint/2010/main" val="414305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dirty="0" smtClean="0"/>
              <a:t>Other Issues in Measuring the </a:t>
            </a:r>
            <a:r>
              <a:rPr lang="en-US" altLang="en-US" sz="3200" i="1" dirty="0" smtClean="0"/>
              <a:t>Extent</a:t>
            </a:r>
            <a:r>
              <a:rPr lang="en-US" altLang="en-US" sz="3200" dirty="0" smtClean="0"/>
              <a:t> of </a:t>
            </a:r>
            <a:r>
              <a:rPr lang="en-US" altLang="en-US" sz="3200" dirty="0" smtClean="0"/>
              <a:t>Sustainment, as an Outcome</a:t>
            </a:r>
            <a:endParaRPr lang="en-US" altLang="en-US" sz="3200" dirty="0" smtClean="0"/>
          </a:p>
        </p:txBody>
      </p:sp>
      <p:sp>
        <p:nvSpPr>
          <p:cNvPr id="15363" name="Rectangle 3"/>
          <p:cNvSpPr>
            <a:spLocks noGrp="1" noChangeArrowheads="1"/>
          </p:cNvSpPr>
          <p:nvPr>
            <p:ph type="body" idx="1"/>
          </p:nvPr>
        </p:nvSpPr>
        <p:spPr>
          <a:xfrm>
            <a:off x="762000" y="2286000"/>
            <a:ext cx="8193088" cy="4267200"/>
          </a:xfrm>
        </p:spPr>
        <p:txBody>
          <a:bodyPr/>
          <a:lstStyle/>
          <a:p>
            <a:pPr eaLnBrk="1" hangingPunct="1">
              <a:spcAft>
                <a:spcPct val="40000"/>
              </a:spcAft>
            </a:pPr>
            <a:r>
              <a:rPr lang="en-US" altLang="en-US" sz="2800" dirty="0" smtClean="0"/>
              <a:t>Timing – </a:t>
            </a:r>
            <a:r>
              <a:rPr lang="en-US" altLang="en-US" sz="2800" u="sng" dirty="0" smtClean="0"/>
              <a:t>when</a:t>
            </a:r>
            <a:r>
              <a:rPr lang="en-US" altLang="en-US" sz="2800" dirty="0" smtClean="0"/>
              <a:t> to assess whether or not a project is “sustained”?  Deteriorate over time?</a:t>
            </a:r>
          </a:p>
          <a:p>
            <a:pPr eaLnBrk="1" hangingPunct="1">
              <a:spcAft>
                <a:spcPct val="40000"/>
              </a:spcAft>
            </a:pPr>
            <a:r>
              <a:rPr lang="en-US" altLang="en-US" sz="2800" dirty="0" smtClean="0"/>
              <a:t>Is there a </a:t>
            </a:r>
            <a:r>
              <a:rPr lang="en-US" altLang="en-US" sz="2800" u="sng" dirty="0" smtClean="0"/>
              <a:t>threshold</a:t>
            </a:r>
            <a:r>
              <a:rPr lang="en-US" altLang="en-US" sz="2800" dirty="0" smtClean="0"/>
              <a:t> for stating that “it” was or was not sustained?</a:t>
            </a:r>
          </a:p>
          <a:p>
            <a:pPr eaLnBrk="1" hangingPunct="1">
              <a:spcAft>
                <a:spcPct val="40000"/>
              </a:spcAft>
            </a:pPr>
            <a:r>
              <a:rPr lang="en-US" altLang="en-US" sz="2800" dirty="0" smtClean="0"/>
              <a:t>How much “adaptation” or change can occur, and still be the “same” program?</a:t>
            </a:r>
          </a:p>
          <a:p>
            <a:pPr eaLnBrk="1" hangingPunct="1">
              <a:spcAft>
                <a:spcPct val="40000"/>
              </a:spcAft>
            </a:pPr>
            <a:r>
              <a:rPr lang="en-US" altLang="en-US" sz="2800" dirty="0" smtClean="0"/>
              <a:t>Finding that a program still exists does not mean it was </a:t>
            </a:r>
            <a:r>
              <a:rPr lang="en-US" altLang="en-US" sz="2800" u="sng" dirty="0" smtClean="0"/>
              <a:t>caused</a:t>
            </a:r>
            <a:r>
              <a:rPr lang="en-US" altLang="en-US" sz="2800" dirty="0" smtClean="0"/>
              <a:t> by initial funding source.</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21F490-2A8C-4027-8209-662A3F9837EE}" type="slidenum">
              <a:rPr lang="en-US" altLang="en-US"/>
              <a:pPr/>
              <a:t>19</a:t>
            </a:fld>
            <a:endParaRPr lang="en-US" altLang="en-US"/>
          </a:p>
        </p:txBody>
      </p:sp>
    </p:spTree>
    <p:extLst>
      <p:ext uri="{BB962C8B-B14F-4D97-AF65-F5344CB8AC3E}">
        <p14:creationId xmlns:p14="http://schemas.microsoft.com/office/powerpoint/2010/main" val="37428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Evaluation Finished?</a:t>
            </a:r>
            <a:endParaRPr lang="en-US" dirty="0"/>
          </a:p>
        </p:txBody>
      </p:sp>
      <p:sp>
        <p:nvSpPr>
          <p:cNvPr id="3" name="Content Placeholder 2"/>
          <p:cNvSpPr>
            <a:spLocks noGrp="1"/>
          </p:cNvSpPr>
          <p:nvPr>
            <p:ph idx="1"/>
          </p:nvPr>
        </p:nvSpPr>
        <p:spPr>
          <a:xfrm>
            <a:off x="838200" y="2590800"/>
            <a:ext cx="7693025" cy="3733800"/>
          </a:xfrm>
        </p:spPr>
        <p:txBody>
          <a:bodyPr/>
          <a:lstStyle/>
          <a:p>
            <a:r>
              <a:rPr lang="en-US" sz="2400" dirty="0" smtClean="0"/>
              <a:t>The Healthy Alternatives Promotion Program for Youth (HAPPY) showed reductions in risky behaviors among youth during its 5-year funded period in 12 cities.  Now what?</a:t>
            </a:r>
          </a:p>
          <a:p>
            <a:endParaRPr lang="en-US" sz="2400" dirty="0"/>
          </a:p>
          <a:p>
            <a:r>
              <a:rPr lang="en-US" sz="2400" dirty="0" smtClean="0"/>
              <a:t>In South Africa, a national mass measles vaccination campaign led to a substantial reduction in hospital admissions for measles in the 12 months following the campaign.  End campaign?</a:t>
            </a:r>
            <a:endParaRPr lang="en-US" sz="2400" dirty="0"/>
          </a:p>
        </p:txBody>
      </p:sp>
    </p:spTree>
    <p:extLst>
      <p:ext uri="{BB962C8B-B14F-4D97-AF65-F5344CB8AC3E}">
        <p14:creationId xmlns:p14="http://schemas.microsoft.com/office/powerpoint/2010/main" val="308111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Experience?</a:t>
            </a:r>
            <a:endParaRPr lang="en-US" dirty="0"/>
          </a:p>
        </p:txBody>
      </p:sp>
      <p:sp>
        <p:nvSpPr>
          <p:cNvPr id="3" name="Content Placeholder 2"/>
          <p:cNvSpPr>
            <a:spLocks noGrp="1"/>
          </p:cNvSpPr>
          <p:nvPr>
            <p:ph idx="1"/>
          </p:nvPr>
        </p:nvSpPr>
        <p:spPr>
          <a:xfrm>
            <a:off x="838200" y="2923953"/>
            <a:ext cx="7693025" cy="3162522"/>
          </a:xfrm>
        </p:spPr>
        <p:txBody>
          <a:bodyPr/>
          <a:lstStyle/>
          <a:p>
            <a:r>
              <a:rPr lang="en-US" dirty="0" smtClean="0"/>
              <a:t>Questions about measuring sustainment?</a:t>
            </a:r>
          </a:p>
          <a:p>
            <a:endParaRPr lang="en-US" dirty="0" smtClean="0"/>
          </a:p>
          <a:p>
            <a:r>
              <a:rPr lang="en-US" dirty="0" smtClean="0"/>
              <a:t>How have you collected data about sustainment?</a:t>
            </a:r>
            <a:endParaRPr lang="en-US" dirty="0"/>
          </a:p>
        </p:txBody>
      </p:sp>
    </p:spTree>
    <p:extLst>
      <p:ext uri="{BB962C8B-B14F-4D97-AF65-F5344CB8AC3E}">
        <p14:creationId xmlns:p14="http://schemas.microsoft.com/office/powerpoint/2010/main" val="308423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0938" y="304800"/>
            <a:ext cx="7993062" cy="1524000"/>
          </a:xfrm>
        </p:spPr>
        <p:txBody>
          <a:bodyPr/>
          <a:lstStyle/>
          <a:p>
            <a:pPr eaLnBrk="1" hangingPunct="1"/>
            <a:r>
              <a:rPr lang="en-US" altLang="en-US" sz="3200" dirty="0" smtClean="0"/>
              <a:t>IV - How to Sustain?  </a:t>
            </a:r>
            <a:br>
              <a:rPr lang="en-US" altLang="en-US" sz="3200" dirty="0" smtClean="0"/>
            </a:br>
            <a:r>
              <a:rPr lang="en-US" altLang="en-US" sz="3200" dirty="0" smtClean="0"/>
              <a:t>What Factors Influence Sustainment?</a:t>
            </a:r>
          </a:p>
        </p:txBody>
      </p:sp>
      <p:sp>
        <p:nvSpPr>
          <p:cNvPr id="16387" name="Rectangle 3"/>
          <p:cNvSpPr>
            <a:spLocks noGrp="1" noChangeArrowheads="1"/>
          </p:cNvSpPr>
          <p:nvPr>
            <p:ph type="body" idx="1"/>
          </p:nvPr>
        </p:nvSpPr>
        <p:spPr>
          <a:xfrm>
            <a:off x="914400" y="2517168"/>
            <a:ext cx="8191500" cy="4036031"/>
          </a:xfrm>
        </p:spPr>
        <p:txBody>
          <a:bodyPr/>
          <a:lstStyle/>
          <a:p>
            <a:pPr>
              <a:spcBef>
                <a:spcPct val="10000"/>
              </a:spcBef>
              <a:spcAft>
                <a:spcPct val="30000"/>
              </a:spcAft>
              <a:buFont typeface="Wingdings" panose="05000000000000000000" pitchFamily="2" charset="2"/>
              <a:buChar char="Ø"/>
            </a:pPr>
            <a:r>
              <a:rPr lang="en-US" altLang="en-US" sz="3200" dirty="0" smtClean="0"/>
              <a:t>Multiple factors are potential influences on </a:t>
            </a:r>
            <a:r>
              <a:rPr lang="en-US" altLang="en-US" sz="3200" dirty="0" smtClean="0"/>
              <a:t>sustainment: </a:t>
            </a:r>
            <a:endParaRPr lang="en-US" altLang="en-US" sz="3200" dirty="0" smtClean="0"/>
          </a:p>
          <a:p>
            <a:pPr lvl="2">
              <a:spcBef>
                <a:spcPct val="10000"/>
              </a:spcBef>
              <a:spcAft>
                <a:spcPct val="30000"/>
              </a:spcAft>
              <a:buFont typeface="Wingdings" panose="05000000000000000000" pitchFamily="2" charset="2"/>
              <a:buChar char="§"/>
            </a:pPr>
            <a:r>
              <a:rPr lang="en-US" altLang="en-US" dirty="0" smtClean="0">
                <a:solidFill>
                  <a:srgbClr val="FF0000"/>
                </a:solidFill>
              </a:rPr>
              <a:t>Components </a:t>
            </a:r>
            <a:r>
              <a:rPr lang="en-US" altLang="en-US" dirty="0">
                <a:solidFill>
                  <a:srgbClr val="FF0000"/>
                </a:solidFill>
              </a:rPr>
              <a:t>of project design and its characteristics</a:t>
            </a:r>
          </a:p>
          <a:p>
            <a:pPr lvl="2">
              <a:spcBef>
                <a:spcPct val="10000"/>
              </a:spcBef>
              <a:spcAft>
                <a:spcPct val="30000"/>
              </a:spcAft>
              <a:buFont typeface="Wingdings" panose="05000000000000000000" pitchFamily="2" charset="2"/>
              <a:buChar char="§"/>
            </a:pPr>
            <a:r>
              <a:rPr lang="en-US" altLang="en-US" dirty="0" smtClean="0">
                <a:solidFill>
                  <a:srgbClr val="FF0000"/>
                </a:solidFill>
              </a:rPr>
              <a:t>Characteristics of </a:t>
            </a:r>
            <a:r>
              <a:rPr lang="en-US" altLang="en-US" dirty="0">
                <a:solidFill>
                  <a:srgbClr val="FF0000"/>
                </a:solidFill>
              </a:rPr>
              <a:t>organizational setting</a:t>
            </a:r>
          </a:p>
          <a:p>
            <a:pPr lvl="2">
              <a:spcBef>
                <a:spcPct val="10000"/>
              </a:spcBef>
              <a:spcAft>
                <a:spcPct val="30000"/>
              </a:spcAft>
              <a:buFont typeface="Wingdings" panose="05000000000000000000" pitchFamily="2" charset="2"/>
              <a:buChar char="§"/>
            </a:pPr>
            <a:r>
              <a:rPr lang="en-US" altLang="en-US" dirty="0">
                <a:solidFill>
                  <a:srgbClr val="FF0000"/>
                </a:solidFill>
              </a:rPr>
              <a:t>Aspects of community environment</a:t>
            </a:r>
          </a:p>
          <a:p>
            <a:pPr eaLnBrk="1" hangingPunct="1">
              <a:spcBef>
                <a:spcPct val="50000"/>
              </a:spcBef>
              <a:spcAft>
                <a:spcPct val="30000"/>
              </a:spcAft>
              <a:buFont typeface="Wingdings" panose="05000000000000000000" pitchFamily="2" charset="2"/>
              <a:buChar char="Ø"/>
            </a:pPr>
            <a:r>
              <a:rPr lang="en-US" altLang="en-US" sz="2800" dirty="0" smtClean="0"/>
              <a:t>No uniform set of factors studied</a:t>
            </a:r>
          </a:p>
          <a:p>
            <a:pPr eaLnBrk="1" hangingPunct="1">
              <a:spcBef>
                <a:spcPct val="50000"/>
              </a:spcBef>
              <a:spcAft>
                <a:spcPct val="30000"/>
              </a:spcAft>
              <a:buFont typeface="Wingdings" panose="05000000000000000000" pitchFamily="2" charset="2"/>
              <a:buChar char="Ø"/>
            </a:pPr>
            <a:r>
              <a:rPr lang="en-US" altLang="en-US" sz="2800" dirty="0" smtClean="0"/>
              <a:t>At best, relational analysis done; most from retrospective data collection</a:t>
            </a:r>
          </a:p>
        </p:txBody>
      </p:sp>
      <p:pic>
        <p:nvPicPr>
          <p:cNvPr id="16388" name="Picture 4"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0465" y="0"/>
            <a:ext cx="9245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2E8C51F-2FD0-4DDB-BA91-4D0CA1CBC1FA}" type="slidenum">
              <a:rPr lang="en-US" altLang="en-US"/>
              <a:pPr/>
              <a:t>21</a:t>
            </a:fld>
            <a:endParaRPr lang="en-US" altLang="en-US"/>
          </a:p>
        </p:txBody>
      </p:sp>
    </p:spTree>
    <p:extLst>
      <p:ext uri="{BB962C8B-B14F-4D97-AF65-F5344CB8AC3E}">
        <p14:creationId xmlns:p14="http://schemas.microsoft.com/office/powerpoint/2010/main" val="280891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50938" y="214312"/>
            <a:ext cx="7793037" cy="1690687"/>
          </a:xfrm>
        </p:spPr>
        <p:txBody>
          <a:bodyPr/>
          <a:lstStyle/>
          <a:p>
            <a:pPr algn="l" eaLnBrk="1" hangingPunct="1">
              <a:spcAft>
                <a:spcPct val="40000"/>
              </a:spcAft>
            </a:pPr>
            <a:r>
              <a:rPr lang="en-US" altLang="en-US" sz="2400" dirty="0" smtClean="0">
                <a:solidFill>
                  <a:srgbClr val="CC0000"/>
                </a:solidFill>
              </a:rPr>
              <a:t>Factors influencing sustainability?</a:t>
            </a:r>
            <a:r>
              <a:rPr lang="en-US" altLang="en-US" sz="2400" dirty="0" smtClean="0"/>
              <a:t/>
            </a:r>
            <a:br>
              <a:rPr lang="en-US" altLang="en-US" sz="2400" dirty="0" smtClean="0"/>
            </a:br>
            <a:r>
              <a:rPr lang="en-US" altLang="en-US" sz="3200" dirty="0" smtClean="0"/>
              <a:t>     </a:t>
            </a:r>
            <a:r>
              <a:rPr lang="en-US" altLang="en-US" sz="2800" dirty="0" smtClean="0"/>
              <a:t>A. Project design and characteristics</a:t>
            </a:r>
          </a:p>
        </p:txBody>
      </p:sp>
      <p:sp>
        <p:nvSpPr>
          <p:cNvPr id="18435" name="Rectangle 3"/>
          <p:cNvSpPr>
            <a:spLocks noGrp="1" noChangeArrowheads="1"/>
          </p:cNvSpPr>
          <p:nvPr>
            <p:ph type="body" idx="1"/>
          </p:nvPr>
        </p:nvSpPr>
        <p:spPr>
          <a:xfrm>
            <a:off x="838200" y="2514600"/>
            <a:ext cx="8116888" cy="3886200"/>
          </a:xfrm>
        </p:spPr>
        <p:txBody>
          <a:bodyPr/>
          <a:lstStyle/>
          <a:p>
            <a:pPr eaLnBrk="1" hangingPunct="1"/>
            <a:r>
              <a:rPr lang="en-US" altLang="en-US" sz="2800" dirty="0" smtClean="0"/>
              <a:t>If intervention is </a:t>
            </a:r>
            <a:r>
              <a:rPr lang="en-US" altLang="en-US" sz="2800" i="1" dirty="0" smtClean="0"/>
              <a:t>modified</a:t>
            </a:r>
            <a:r>
              <a:rPr lang="en-US" altLang="en-US" sz="2800" dirty="0" smtClean="0"/>
              <a:t> from its original form; intervention is flexible, adaptable </a:t>
            </a:r>
          </a:p>
          <a:p>
            <a:pPr lvl="1" eaLnBrk="1" hangingPunct="1"/>
            <a:r>
              <a:rPr lang="en-US" altLang="en-US" sz="2400" dirty="0" smtClean="0"/>
              <a:t> Supported by 12 (of 17) studies*</a:t>
            </a:r>
          </a:p>
          <a:p>
            <a:pPr eaLnBrk="1" hangingPunct="1">
              <a:spcBef>
                <a:spcPct val="40000"/>
              </a:spcBef>
            </a:pPr>
            <a:r>
              <a:rPr lang="en-US" altLang="en-US" sz="2800" dirty="0" smtClean="0"/>
              <a:t>Uses no paid staff; uses volunteers; </a:t>
            </a:r>
            <a:r>
              <a:rPr lang="en-US" altLang="en-US" sz="2800" i="1" dirty="0" smtClean="0"/>
              <a:t>low cost</a:t>
            </a:r>
          </a:p>
          <a:p>
            <a:pPr lvl="1" eaLnBrk="1" hangingPunct="1"/>
            <a:r>
              <a:rPr lang="en-US" altLang="en-US" sz="2400" dirty="0" smtClean="0"/>
              <a:t>Supported by 5 studies</a:t>
            </a:r>
          </a:p>
          <a:p>
            <a:pPr eaLnBrk="1" hangingPunct="1">
              <a:spcBef>
                <a:spcPct val="40000"/>
              </a:spcBef>
            </a:pPr>
            <a:r>
              <a:rPr lang="en-US" altLang="en-US" sz="2800" dirty="0" smtClean="0"/>
              <a:t>Evaluation available &amp; showed effectiveness</a:t>
            </a:r>
          </a:p>
          <a:p>
            <a:pPr lvl="1" eaLnBrk="1" hangingPunct="1"/>
            <a:r>
              <a:rPr lang="en-US" altLang="en-US" sz="2400" dirty="0" smtClean="0"/>
              <a:t>Supported by only 4 studies in my review</a:t>
            </a:r>
          </a:p>
          <a:p>
            <a:pPr lvl="1" eaLnBrk="1" hangingPunct="1"/>
            <a:r>
              <a:rPr lang="en-US" altLang="en-US" sz="2400" dirty="0" smtClean="0"/>
              <a:t>Reputation for effectiveness likely more influential than results of evaluation</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938A504-3BCA-44EB-9126-B716916F112D}" type="slidenum">
              <a:rPr lang="en-US" altLang="en-US"/>
              <a:pPr/>
              <a:t>22</a:t>
            </a:fld>
            <a:endParaRPr lang="en-US" altLang="en-US"/>
          </a:p>
        </p:txBody>
      </p:sp>
    </p:spTree>
    <p:extLst>
      <p:ext uri="{BB962C8B-B14F-4D97-AF65-F5344CB8AC3E}">
        <p14:creationId xmlns:p14="http://schemas.microsoft.com/office/powerpoint/2010/main" val="426692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50938" y="214312"/>
            <a:ext cx="7793037" cy="1614487"/>
          </a:xfrm>
        </p:spPr>
        <p:txBody>
          <a:bodyPr/>
          <a:lstStyle/>
          <a:p>
            <a:pPr algn="l" eaLnBrk="1" hangingPunct="1">
              <a:spcAft>
                <a:spcPct val="60000"/>
              </a:spcAft>
            </a:pPr>
            <a:r>
              <a:rPr lang="en-US" altLang="en-US" sz="2400" dirty="0" smtClean="0">
                <a:solidFill>
                  <a:srgbClr val="CC0000"/>
                </a:solidFill>
              </a:rPr>
              <a:t>Factors influencing sustainability?</a:t>
            </a:r>
            <a:r>
              <a:rPr lang="en-US" altLang="en-US" sz="3200" dirty="0" smtClean="0"/>
              <a:t/>
            </a:r>
            <a:br>
              <a:rPr lang="en-US" altLang="en-US" sz="3200" dirty="0" smtClean="0"/>
            </a:br>
            <a:r>
              <a:rPr lang="en-US" altLang="en-US" sz="3200" dirty="0" smtClean="0"/>
              <a:t>    </a:t>
            </a:r>
            <a:r>
              <a:rPr lang="en-US" altLang="en-US" sz="2800" dirty="0" smtClean="0"/>
              <a:t>B. Factors in Organizational Setting</a:t>
            </a:r>
          </a:p>
        </p:txBody>
      </p:sp>
      <p:sp>
        <p:nvSpPr>
          <p:cNvPr id="19459" name="Rectangle 3"/>
          <p:cNvSpPr>
            <a:spLocks noGrp="1" noChangeArrowheads="1"/>
          </p:cNvSpPr>
          <p:nvPr>
            <p:ph type="body" idx="1"/>
          </p:nvPr>
        </p:nvSpPr>
        <p:spPr>
          <a:xfrm>
            <a:off x="762000" y="2438400"/>
            <a:ext cx="8382000" cy="4114800"/>
          </a:xfrm>
        </p:spPr>
        <p:txBody>
          <a:bodyPr/>
          <a:lstStyle/>
          <a:p>
            <a:pPr eaLnBrk="1" hangingPunct="1">
              <a:lnSpc>
                <a:spcPct val="90000"/>
              </a:lnSpc>
              <a:spcAft>
                <a:spcPct val="30000"/>
              </a:spcAft>
            </a:pPr>
            <a:r>
              <a:rPr lang="en-US" altLang="en-US" sz="2800" dirty="0" smtClean="0"/>
              <a:t>Good fit between program &amp; host agency’s </a:t>
            </a:r>
            <a:r>
              <a:rPr lang="en-US" altLang="en-US" sz="2800" i="1" dirty="0" smtClean="0"/>
              <a:t>mission</a:t>
            </a:r>
            <a:r>
              <a:rPr lang="en-US" altLang="en-US" sz="2800" dirty="0" smtClean="0"/>
              <a:t>, objectives, and operating routines</a:t>
            </a:r>
          </a:p>
          <a:p>
            <a:pPr lvl="1" eaLnBrk="1" hangingPunct="1">
              <a:lnSpc>
                <a:spcPct val="90000"/>
              </a:lnSpc>
              <a:spcAft>
                <a:spcPct val="30000"/>
              </a:spcAft>
            </a:pPr>
            <a:r>
              <a:rPr lang="en-US" altLang="en-US" dirty="0" smtClean="0"/>
              <a:t> Supported by 12 (of 17) studies*</a:t>
            </a:r>
          </a:p>
          <a:p>
            <a:pPr eaLnBrk="1" hangingPunct="1">
              <a:lnSpc>
                <a:spcPct val="90000"/>
              </a:lnSpc>
              <a:spcAft>
                <a:spcPct val="30000"/>
              </a:spcAft>
            </a:pPr>
            <a:r>
              <a:rPr lang="en-US" altLang="en-US" dirty="0" smtClean="0"/>
              <a:t> </a:t>
            </a:r>
            <a:r>
              <a:rPr lang="en-US" altLang="en-US" sz="2800" dirty="0" smtClean="0"/>
              <a:t>Presence of an internal “</a:t>
            </a:r>
            <a:r>
              <a:rPr lang="en-US" altLang="en-US" sz="2800" i="1" dirty="0" smtClean="0"/>
              <a:t>champion</a:t>
            </a:r>
            <a:r>
              <a:rPr lang="en-US" altLang="en-US" sz="2800" dirty="0" smtClean="0"/>
              <a:t>”</a:t>
            </a:r>
          </a:p>
          <a:p>
            <a:pPr lvl="1" eaLnBrk="1" hangingPunct="1">
              <a:lnSpc>
                <a:spcPct val="90000"/>
              </a:lnSpc>
              <a:spcAft>
                <a:spcPct val="30000"/>
              </a:spcAft>
            </a:pPr>
            <a:r>
              <a:rPr lang="en-US" altLang="en-US" dirty="0" smtClean="0"/>
              <a:t> Supported by 13 (of 17) studies*</a:t>
            </a:r>
          </a:p>
          <a:p>
            <a:pPr eaLnBrk="1" hangingPunct="1">
              <a:lnSpc>
                <a:spcPct val="90000"/>
              </a:lnSpc>
              <a:spcAft>
                <a:spcPct val="30000"/>
              </a:spcAft>
            </a:pPr>
            <a:r>
              <a:rPr lang="en-US" altLang="en-US" sz="2800" dirty="0" smtClean="0"/>
              <a:t>Organization has strong existing capacity</a:t>
            </a:r>
          </a:p>
          <a:p>
            <a:pPr lvl="1" eaLnBrk="1" hangingPunct="1">
              <a:lnSpc>
                <a:spcPct val="90000"/>
              </a:lnSpc>
              <a:spcAft>
                <a:spcPct val="30000"/>
              </a:spcAft>
            </a:pPr>
            <a:r>
              <a:rPr lang="en-US" altLang="en-US" dirty="0" smtClean="0"/>
              <a:t>Supported by 4 studies</a:t>
            </a:r>
          </a:p>
          <a:p>
            <a:pPr eaLnBrk="1" hangingPunct="1">
              <a:lnSpc>
                <a:spcPct val="90000"/>
              </a:lnSpc>
              <a:spcAft>
                <a:spcPct val="30000"/>
              </a:spcAft>
            </a:pPr>
            <a:r>
              <a:rPr lang="en-US" altLang="en-US" sz="2800" dirty="0" smtClean="0"/>
              <a:t>Benefits </a:t>
            </a:r>
            <a:r>
              <a:rPr lang="en-US" altLang="en-US" sz="2800" i="1" u="sng" dirty="0" smtClean="0"/>
              <a:t>felt</a:t>
            </a:r>
            <a:r>
              <a:rPr lang="en-US" altLang="en-US" sz="2800" dirty="0" smtClean="0"/>
              <a:t> by agency &amp;/or staff  - 12 studies*</a:t>
            </a:r>
          </a:p>
          <a:p>
            <a:pPr eaLnBrk="1" hangingPunct="1">
              <a:lnSpc>
                <a:spcPct val="90000"/>
              </a:lnSpc>
              <a:buFont typeface="Wingdings" pitchFamily="2" charset="2"/>
              <a:buNone/>
            </a:pPr>
            <a:endParaRPr lang="en-US" altLang="en-US" dirty="0" smtClean="0"/>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B6CAEF4-2909-4342-AD4F-60103DD3CA57}" type="slidenum">
              <a:rPr lang="en-US" altLang="en-US"/>
              <a:pPr/>
              <a:t>23</a:t>
            </a:fld>
            <a:endParaRPr lang="en-US" altLang="en-US"/>
          </a:p>
        </p:txBody>
      </p:sp>
    </p:spTree>
    <p:extLst>
      <p:ext uri="{BB962C8B-B14F-4D97-AF65-F5344CB8AC3E}">
        <p14:creationId xmlns:p14="http://schemas.microsoft.com/office/powerpoint/2010/main" val="46344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762000"/>
            <a:ext cx="8178800" cy="1066800"/>
          </a:xfrm>
        </p:spPr>
        <p:txBody>
          <a:bodyPr/>
          <a:lstStyle/>
          <a:p>
            <a:pPr algn="l" eaLnBrk="1" hangingPunct="1">
              <a:spcAft>
                <a:spcPct val="30000"/>
              </a:spcAft>
            </a:pPr>
            <a:r>
              <a:rPr lang="en-US" altLang="en-US" sz="2400" dirty="0" smtClean="0">
                <a:solidFill>
                  <a:srgbClr val="CC0000"/>
                </a:solidFill>
              </a:rPr>
              <a:t>Factors influencing sustainability?</a:t>
            </a:r>
            <a:br>
              <a:rPr lang="en-US" altLang="en-US" sz="2400" dirty="0" smtClean="0">
                <a:solidFill>
                  <a:srgbClr val="CC0000"/>
                </a:solidFill>
              </a:rPr>
            </a:br>
            <a:r>
              <a:rPr lang="en-US" altLang="en-US" sz="3200" dirty="0" smtClean="0"/>
              <a:t>  </a:t>
            </a:r>
            <a:r>
              <a:rPr lang="en-US" altLang="en-US" sz="2800" dirty="0" smtClean="0"/>
              <a:t>C. Community Involvement &amp; Environment</a:t>
            </a:r>
          </a:p>
        </p:txBody>
      </p:sp>
      <p:sp>
        <p:nvSpPr>
          <p:cNvPr id="20483" name="Rectangle 3"/>
          <p:cNvSpPr>
            <a:spLocks noGrp="1" noChangeArrowheads="1"/>
          </p:cNvSpPr>
          <p:nvPr>
            <p:ph type="body" idx="1"/>
          </p:nvPr>
        </p:nvSpPr>
        <p:spPr>
          <a:xfrm>
            <a:off x="914400" y="2438400"/>
            <a:ext cx="8040688" cy="2514600"/>
          </a:xfrm>
        </p:spPr>
        <p:txBody>
          <a:bodyPr/>
          <a:lstStyle/>
          <a:p>
            <a:pPr eaLnBrk="1" hangingPunct="1">
              <a:spcAft>
                <a:spcPct val="20000"/>
              </a:spcAft>
            </a:pPr>
            <a:r>
              <a:rPr lang="en-US" altLang="en-US" sz="2800" dirty="0" smtClean="0"/>
              <a:t>Presence of </a:t>
            </a:r>
            <a:r>
              <a:rPr lang="en-US" altLang="en-US" sz="2800" i="1" dirty="0" smtClean="0"/>
              <a:t>external </a:t>
            </a:r>
            <a:r>
              <a:rPr lang="en-US" altLang="en-US" sz="2800" dirty="0" smtClean="0"/>
              <a:t>funding, type of funding</a:t>
            </a:r>
          </a:p>
          <a:p>
            <a:pPr lvl="1" eaLnBrk="1" hangingPunct="1">
              <a:spcAft>
                <a:spcPct val="20000"/>
              </a:spcAft>
            </a:pPr>
            <a:r>
              <a:rPr lang="en-US" altLang="en-US" dirty="0" smtClean="0"/>
              <a:t>Supported in 9 studies  </a:t>
            </a:r>
          </a:p>
          <a:p>
            <a:pPr eaLnBrk="1" hangingPunct="1">
              <a:spcBef>
                <a:spcPct val="40000"/>
              </a:spcBef>
              <a:spcAft>
                <a:spcPct val="20000"/>
              </a:spcAft>
            </a:pPr>
            <a:r>
              <a:rPr lang="en-US" altLang="en-US" sz="2800" dirty="0" smtClean="0"/>
              <a:t>Non-monetary support by </a:t>
            </a:r>
            <a:r>
              <a:rPr lang="en-US" altLang="en-US" sz="2800" i="1" dirty="0" smtClean="0"/>
              <a:t>other </a:t>
            </a:r>
            <a:r>
              <a:rPr lang="en-US" altLang="en-US" sz="2800" dirty="0" smtClean="0"/>
              <a:t>community organizations </a:t>
            </a:r>
          </a:p>
          <a:p>
            <a:pPr lvl="1" eaLnBrk="1" hangingPunct="1">
              <a:spcBef>
                <a:spcPct val="40000"/>
              </a:spcBef>
              <a:spcAft>
                <a:spcPct val="20000"/>
              </a:spcAft>
            </a:pPr>
            <a:r>
              <a:rPr lang="en-US" altLang="en-US" dirty="0" smtClean="0"/>
              <a:t> Found helpful in 12 (of 17) studies*</a:t>
            </a:r>
          </a:p>
        </p:txBody>
      </p:sp>
      <p:pic>
        <p:nvPicPr>
          <p:cNvPr id="20484" name="Picture 4" descr="j01884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181600"/>
            <a:ext cx="2133600" cy="1365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D930CE-52B7-4A66-AC14-C4F2FD47D9B0}" type="slidenum">
              <a:rPr lang="en-US" altLang="en-US"/>
              <a:pPr/>
              <a:t>24</a:t>
            </a:fld>
            <a:endParaRPr lang="en-US" altLang="en-US"/>
          </a:p>
        </p:txBody>
      </p:sp>
    </p:spTree>
    <p:extLst>
      <p:ext uri="{BB962C8B-B14F-4D97-AF65-F5344CB8AC3E}">
        <p14:creationId xmlns:p14="http://schemas.microsoft.com/office/powerpoint/2010/main" val="242251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152400" y="609600"/>
            <a:ext cx="8686800" cy="5943600"/>
          </a:xfrm>
          <a:prstGeom prst="ellipse">
            <a:avLst/>
          </a:prstGeom>
          <a:solidFill>
            <a:srgbClr val="A3FF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Oval 3"/>
          <p:cNvSpPr>
            <a:spLocks noChangeArrowheads="1"/>
          </p:cNvSpPr>
          <p:nvPr/>
        </p:nvSpPr>
        <p:spPr bwMode="auto">
          <a:xfrm>
            <a:off x="186055" y="604979"/>
            <a:ext cx="8686800" cy="5943600"/>
          </a:xfrm>
          <a:prstGeom prst="ellipse">
            <a:avLst/>
          </a:prstGeom>
          <a:solidFill>
            <a:srgbClr val="A3FF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2" name="Group 4"/>
          <p:cNvGrpSpPr>
            <a:grpSpLocks noChangeAspect="1"/>
          </p:cNvGrpSpPr>
          <p:nvPr/>
        </p:nvGrpSpPr>
        <p:grpSpPr bwMode="auto">
          <a:xfrm>
            <a:off x="0" y="835378"/>
            <a:ext cx="9144000" cy="5713201"/>
            <a:chOff x="4327" y="2587"/>
            <a:chExt cx="7200" cy="4325"/>
          </a:xfrm>
        </p:grpSpPr>
        <p:sp>
          <p:nvSpPr>
            <p:cNvPr id="12293" name="AutoShape 5"/>
            <p:cNvSpPr>
              <a:spLocks noChangeAspect="1" noChangeArrowheads="1" noTextEdit="1"/>
            </p:cNvSpPr>
            <p:nvPr/>
          </p:nvSpPr>
          <p:spPr bwMode="auto">
            <a:xfrm>
              <a:off x="4327" y="2587"/>
              <a:ext cx="7200" cy="4325"/>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4" name="Text Box 6"/>
            <p:cNvSpPr txBox="1">
              <a:spLocks noChangeArrowheads="1"/>
            </p:cNvSpPr>
            <p:nvPr/>
          </p:nvSpPr>
          <p:spPr bwMode="auto">
            <a:xfrm>
              <a:off x="4660" y="3290"/>
              <a:ext cx="1135" cy="2411"/>
            </a:xfrm>
            <a:prstGeom prst="rect">
              <a:avLst/>
            </a:prstGeom>
            <a:solidFill>
              <a:srgbClr val="FFFFFF"/>
            </a:solidFill>
            <a:ln w="19050">
              <a:solidFill>
                <a:srgbClr val="000000"/>
              </a:solidFill>
              <a:miter lim="800000"/>
              <a:headEnd/>
              <a:tailEnd/>
            </a:ln>
          </p:spPr>
          <p:txBody>
            <a:bodyPr lIns="101498" tIns="50749" rIns="101498" bIns="50749"/>
            <a:lstStyle>
              <a:lvl1pPr>
                <a:tabLst>
                  <a:tab pos="182563" algn="l"/>
                </a:tabLst>
                <a:defRPr>
                  <a:solidFill>
                    <a:schemeClr val="tx1"/>
                  </a:solidFill>
                  <a:latin typeface="Arial" charset="0"/>
                  <a:cs typeface="Arial" charset="0"/>
                </a:defRPr>
              </a:lvl1pPr>
              <a:lvl2pPr>
                <a:tabLst>
                  <a:tab pos="182563" algn="l"/>
                </a:tabLst>
                <a:defRPr>
                  <a:solidFill>
                    <a:schemeClr val="tx1"/>
                  </a:solidFill>
                  <a:latin typeface="Arial" charset="0"/>
                  <a:cs typeface="Arial" charset="0"/>
                </a:defRPr>
              </a:lvl2pPr>
              <a:lvl3pPr>
                <a:tabLst>
                  <a:tab pos="182563" algn="l"/>
                </a:tabLst>
                <a:defRPr>
                  <a:solidFill>
                    <a:schemeClr val="tx1"/>
                  </a:solidFill>
                  <a:latin typeface="Arial" charset="0"/>
                  <a:cs typeface="Arial" charset="0"/>
                </a:defRPr>
              </a:lvl3pPr>
              <a:lvl4pPr>
                <a:tabLst>
                  <a:tab pos="182563" algn="l"/>
                </a:tabLst>
                <a:defRPr>
                  <a:solidFill>
                    <a:schemeClr val="tx1"/>
                  </a:solidFill>
                  <a:latin typeface="Arial" charset="0"/>
                  <a:cs typeface="Arial" charset="0"/>
                </a:defRPr>
              </a:lvl4pPr>
              <a:lvl5pPr>
                <a:tabLst>
                  <a:tab pos="182563" algn="l"/>
                </a:tabLst>
                <a:defRPr>
                  <a:solidFill>
                    <a:schemeClr val="tx1"/>
                  </a:solidFill>
                  <a:latin typeface="Arial" charset="0"/>
                  <a:cs typeface="Arial" charset="0"/>
                </a:defRPr>
              </a:lvl5pPr>
              <a:lvl6pPr fontAlgn="base">
                <a:spcBef>
                  <a:spcPct val="0"/>
                </a:spcBef>
                <a:spcAft>
                  <a:spcPct val="0"/>
                </a:spcAft>
                <a:tabLst>
                  <a:tab pos="182563" algn="l"/>
                </a:tabLst>
                <a:defRPr>
                  <a:solidFill>
                    <a:schemeClr val="tx1"/>
                  </a:solidFill>
                  <a:latin typeface="Arial" charset="0"/>
                  <a:cs typeface="Arial" charset="0"/>
                </a:defRPr>
              </a:lvl6pPr>
              <a:lvl7pPr fontAlgn="base">
                <a:spcBef>
                  <a:spcPct val="0"/>
                </a:spcBef>
                <a:spcAft>
                  <a:spcPct val="0"/>
                </a:spcAft>
                <a:tabLst>
                  <a:tab pos="182563" algn="l"/>
                </a:tabLst>
                <a:defRPr>
                  <a:solidFill>
                    <a:schemeClr val="tx1"/>
                  </a:solidFill>
                  <a:latin typeface="Arial" charset="0"/>
                  <a:cs typeface="Arial" charset="0"/>
                </a:defRPr>
              </a:lvl7pPr>
              <a:lvl8pPr fontAlgn="base">
                <a:spcBef>
                  <a:spcPct val="0"/>
                </a:spcBef>
                <a:spcAft>
                  <a:spcPct val="0"/>
                </a:spcAft>
                <a:tabLst>
                  <a:tab pos="182563" algn="l"/>
                </a:tabLst>
                <a:defRPr>
                  <a:solidFill>
                    <a:schemeClr val="tx1"/>
                  </a:solidFill>
                  <a:latin typeface="Arial" charset="0"/>
                  <a:cs typeface="Arial" charset="0"/>
                </a:defRPr>
              </a:lvl8pPr>
              <a:lvl9pPr fontAlgn="base">
                <a:spcBef>
                  <a:spcPct val="0"/>
                </a:spcBef>
                <a:spcAft>
                  <a:spcPct val="0"/>
                </a:spcAft>
                <a:tabLst>
                  <a:tab pos="182563" algn="l"/>
                </a:tabLst>
                <a:defRPr>
                  <a:solidFill>
                    <a:schemeClr val="tx1"/>
                  </a:solidFill>
                  <a:latin typeface="Arial" charset="0"/>
                  <a:cs typeface="Arial" charset="0"/>
                </a:defRPr>
              </a:lvl9pPr>
            </a:lstStyle>
            <a:p>
              <a:pPr algn="ctr"/>
              <a:r>
                <a:rPr lang="en-US" altLang="en-US" sz="1300" b="1" u="sng" dirty="0">
                  <a:cs typeface="Times New Roman" pitchFamily="18" charset="0"/>
                </a:rPr>
                <a:t>Inputs:</a:t>
              </a:r>
            </a:p>
            <a:p>
              <a:pPr algn="ctr"/>
              <a:endParaRPr lang="en-US" altLang="en-US" sz="1000" dirty="0"/>
            </a:p>
            <a:p>
              <a:pPr eaLnBrk="0" hangingPunct="0">
                <a:buSzPct val="140000"/>
                <a:buFont typeface="Arial" charset="0"/>
                <a:buChar char="•"/>
              </a:pPr>
              <a:r>
                <a:rPr lang="en-US" altLang="en-US" sz="1300" dirty="0">
                  <a:cs typeface="Times New Roman" pitchFamily="18" charset="0"/>
                </a:rPr>
                <a:t>  Intervention with evidence for efficacy</a:t>
              </a:r>
            </a:p>
            <a:p>
              <a:pPr eaLnBrk="0" hangingPunct="0">
                <a:buSzPct val="140000"/>
                <a:buFont typeface="Arial" charset="0"/>
                <a:buNone/>
              </a:pPr>
              <a:endParaRPr lang="en-US" altLang="en-US" sz="1000" dirty="0"/>
            </a:p>
            <a:p>
              <a:pPr eaLnBrk="0" hangingPunct="0">
                <a:buSzPct val="140000"/>
                <a:buFont typeface="Arial" charset="0"/>
                <a:buChar char="•"/>
              </a:pPr>
              <a:r>
                <a:rPr lang="en-US" altLang="en-US" sz="1300" dirty="0">
                  <a:cs typeface="Times New Roman" pitchFamily="18" charset="0"/>
                </a:rPr>
                <a:t> Organizational capacity </a:t>
              </a:r>
            </a:p>
            <a:p>
              <a:pPr eaLnBrk="0" hangingPunct="0">
                <a:buSzPct val="140000"/>
                <a:buFont typeface="Arial" charset="0"/>
                <a:buNone/>
              </a:pPr>
              <a:endParaRPr lang="en-US" altLang="en-US" sz="1000" dirty="0"/>
            </a:p>
            <a:p>
              <a:pPr eaLnBrk="0" hangingPunct="0">
                <a:buSzPct val="140000"/>
                <a:buFont typeface="Arial" charset="0"/>
                <a:buChar char="•"/>
              </a:pPr>
              <a:r>
                <a:rPr lang="en-US" altLang="en-US" sz="1300" dirty="0">
                  <a:cs typeface="Times New Roman" pitchFamily="18" charset="0"/>
                </a:rPr>
                <a:t> Prior relationships &amp; the history of innovation</a:t>
              </a:r>
              <a:endParaRPr lang="en-US" altLang="en-US" dirty="0"/>
            </a:p>
          </p:txBody>
        </p:sp>
        <p:sp>
          <p:nvSpPr>
            <p:cNvPr id="12295" name="Text Box 7"/>
            <p:cNvSpPr txBox="1">
              <a:spLocks noChangeArrowheads="1"/>
            </p:cNvSpPr>
            <p:nvPr/>
          </p:nvSpPr>
          <p:spPr bwMode="auto">
            <a:xfrm>
              <a:off x="6327" y="3290"/>
              <a:ext cx="1334" cy="2411"/>
            </a:xfrm>
            <a:prstGeom prst="rect">
              <a:avLst/>
            </a:prstGeom>
            <a:solidFill>
              <a:srgbClr val="FFFFFF"/>
            </a:solidFill>
            <a:ln w="19050">
              <a:solidFill>
                <a:srgbClr val="000000"/>
              </a:solidFill>
              <a:miter lim="800000"/>
              <a:headEnd/>
              <a:tailEnd/>
            </a:ln>
          </p:spPr>
          <p:txBody>
            <a:bodyPr lIns="101498" tIns="50749" rIns="101498" bIns="50749"/>
            <a:lstStyle>
              <a:lvl1pPr>
                <a:tabLst>
                  <a:tab pos="182563" algn="l"/>
                </a:tabLst>
                <a:defRPr>
                  <a:solidFill>
                    <a:schemeClr val="tx1"/>
                  </a:solidFill>
                  <a:latin typeface="Arial" charset="0"/>
                  <a:cs typeface="Arial" charset="0"/>
                </a:defRPr>
              </a:lvl1pPr>
              <a:lvl2pPr>
                <a:tabLst>
                  <a:tab pos="182563" algn="l"/>
                </a:tabLst>
                <a:defRPr>
                  <a:solidFill>
                    <a:schemeClr val="tx1"/>
                  </a:solidFill>
                  <a:latin typeface="Arial" charset="0"/>
                  <a:cs typeface="Arial" charset="0"/>
                </a:defRPr>
              </a:lvl2pPr>
              <a:lvl3pPr>
                <a:tabLst>
                  <a:tab pos="182563" algn="l"/>
                </a:tabLst>
                <a:defRPr>
                  <a:solidFill>
                    <a:schemeClr val="tx1"/>
                  </a:solidFill>
                  <a:latin typeface="Arial" charset="0"/>
                  <a:cs typeface="Arial" charset="0"/>
                </a:defRPr>
              </a:lvl3pPr>
              <a:lvl4pPr>
                <a:tabLst>
                  <a:tab pos="182563" algn="l"/>
                </a:tabLst>
                <a:defRPr>
                  <a:solidFill>
                    <a:schemeClr val="tx1"/>
                  </a:solidFill>
                  <a:latin typeface="Arial" charset="0"/>
                  <a:cs typeface="Arial" charset="0"/>
                </a:defRPr>
              </a:lvl4pPr>
              <a:lvl5pPr>
                <a:tabLst>
                  <a:tab pos="182563" algn="l"/>
                </a:tabLst>
                <a:defRPr>
                  <a:solidFill>
                    <a:schemeClr val="tx1"/>
                  </a:solidFill>
                  <a:latin typeface="Arial" charset="0"/>
                  <a:cs typeface="Arial" charset="0"/>
                </a:defRPr>
              </a:lvl5pPr>
              <a:lvl6pPr fontAlgn="base">
                <a:spcBef>
                  <a:spcPct val="0"/>
                </a:spcBef>
                <a:spcAft>
                  <a:spcPct val="0"/>
                </a:spcAft>
                <a:tabLst>
                  <a:tab pos="182563" algn="l"/>
                </a:tabLst>
                <a:defRPr>
                  <a:solidFill>
                    <a:schemeClr val="tx1"/>
                  </a:solidFill>
                  <a:latin typeface="Arial" charset="0"/>
                  <a:cs typeface="Arial" charset="0"/>
                </a:defRPr>
              </a:lvl6pPr>
              <a:lvl7pPr fontAlgn="base">
                <a:spcBef>
                  <a:spcPct val="0"/>
                </a:spcBef>
                <a:spcAft>
                  <a:spcPct val="0"/>
                </a:spcAft>
                <a:tabLst>
                  <a:tab pos="182563" algn="l"/>
                </a:tabLst>
                <a:defRPr>
                  <a:solidFill>
                    <a:schemeClr val="tx1"/>
                  </a:solidFill>
                  <a:latin typeface="Arial" charset="0"/>
                  <a:cs typeface="Arial" charset="0"/>
                </a:defRPr>
              </a:lvl7pPr>
              <a:lvl8pPr fontAlgn="base">
                <a:spcBef>
                  <a:spcPct val="0"/>
                </a:spcBef>
                <a:spcAft>
                  <a:spcPct val="0"/>
                </a:spcAft>
                <a:tabLst>
                  <a:tab pos="182563" algn="l"/>
                </a:tabLst>
                <a:defRPr>
                  <a:solidFill>
                    <a:schemeClr val="tx1"/>
                  </a:solidFill>
                  <a:latin typeface="Arial" charset="0"/>
                  <a:cs typeface="Arial" charset="0"/>
                </a:defRPr>
              </a:lvl8pPr>
              <a:lvl9pPr fontAlgn="base">
                <a:spcBef>
                  <a:spcPct val="0"/>
                </a:spcBef>
                <a:spcAft>
                  <a:spcPct val="0"/>
                </a:spcAft>
                <a:tabLst>
                  <a:tab pos="182563" algn="l"/>
                </a:tabLst>
                <a:defRPr>
                  <a:solidFill>
                    <a:schemeClr val="tx1"/>
                  </a:solidFill>
                  <a:latin typeface="Arial" charset="0"/>
                  <a:cs typeface="Arial" charset="0"/>
                </a:defRPr>
              </a:lvl9pPr>
            </a:lstStyle>
            <a:p>
              <a:pPr algn="ctr"/>
              <a:r>
                <a:rPr lang="en-US" altLang="en-US" sz="1300" b="1" u="sng" dirty="0">
                  <a:cs typeface="Times New Roman" pitchFamily="18" charset="0"/>
                </a:rPr>
                <a:t>Factors Affecting Sustainability</a:t>
              </a:r>
            </a:p>
            <a:p>
              <a:pPr algn="ctr"/>
              <a:endParaRPr lang="en-US" altLang="en-US" sz="1000" dirty="0"/>
            </a:p>
            <a:p>
              <a:pPr eaLnBrk="0" hangingPunct="0">
                <a:buSzPct val="140000"/>
                <a:buFontTx/>
                <a:buChar char="•"/>
              </a:pPr>
              <a:r>
                <a:rPr lang="en-US" altLang="en-US" sz="1300" dirty="0">
                  <a:cs typeface="Times New Roman" pitchFamily="18" charset="0"/>
                </a:rPr>
                <a:t>  Intervention Characteristics</a:t>
              </a:r>
            </a:p>
            <a:p>
              <a:pPr eaLnBrk="0" hangingPunct="0">
                <a:buSzPct val="140000"/>
              </a:pPr>
              <a:endParaRPr lang="en-US" altLang="en-US" sz="1000" dirty="0"/>
            </a:p>
            <a:p>
              <a:pPr eaLnBrk="0" hangingPunct="0">
                <a:buSzPct val="140000"/>
                <a:buFontTx/>
                <a:buChar char="•"/>
              </a:pPr>
              <a:r>
                <a:rPr lang="en-US" altLang="en-US" sz="1300" dirty="0">
                  <a:cs typeface="Times New Roman" pitchFamily="18" charset="0"/>
                </a:rPr>
                <a:t> Organizational </a:t>
              </a:r>
              <a:r>
                <a:rPr lang="en-US" altLang="en-US" sz="1300" dirty="0" smtClean="0">
                  <a:cs typeface="Times New Roman" pitchFamily="18" charset="0"/>
                </a:rPr>
                <a:t>Supports</a:t>
              </a:r>
            </a:p>
            <a:p>
              <a:pPr eaLnBrk="0" hangingPunct="0">
                <a:buSzPct val="140000"/>
                <a:buFontTx/>
                <a:buChar char="•"/>
              </a:pPr>
              <a:endParaRPr lang="en-US" altLang="en-US" sz="1300" dirty="0">
                <a:cs typeface="Times New Roman" pitchFamily="18" charset="0"/>
              </a:endParaRPr>
            </a:p>
            <a:p>
              <a:pPr eaLnBrk="0" hangingPunct="0">
                <a:buSzPct val="140000"/>
                <a:buFontTx/>
                <a:buChar char="•"/>
              </a:pPr>
              <a:r>
                <a:rPr lang="en-US" altLang="en-US" sz="1300" dirty="0" smtClean="0">
                  <a:cs typeface="Times New Roman" pitchFamily="18" charset="0"/>
                </a:rPr>
                <a:t> </a:t>
              </a:r>
              <a:r>
                <a:rPr lang="en-US" altLang="en-US" sz="1300" dirty="0" err="1" smtClean="0">
                  <a:cs typeface="Times New Roman" pitchFamily="18" charset="0"/>
                </a:rPr>
                <a:t>Impl</a:t>
              </a:r>
              <a:r>
                <a:rPr lang="en-US" altLang="en-US" sz="1300" dirty="0" smtClean="0">
                  <a:cs typeface="Times New Roman" pitchFamily="18" charset="0"/>
                </a:rPr>
                <a:t>. &amp; </a:t>
              </a:r>
              <a:r>
                <a:rPr lang="en-US" altLang="en-US" sz="1300" dirty="0" err="1" smtClean="0">
                  <a:cs typeface="Times New Roman" pitchFamily="18" charset="0"/>
                </a:rPr>
                <a:t>Sus</a:t>
              </a:r>
              <a:r>
                <a:rPr lang="en-US" altLang="en-US" sz="1300" dirty="0" smtClean="0">
                  <a:cs typeface="Times New Roman" pitchFamily="18" charset="0"/>
                </a:rPr>
                <a:t>. Processes</a:t>
              </a:r>
              <a:endParaRPr lang="en-US" altLang="en-US" sz="1300" dirty="0">
                <a:cs typeface="Times New Roman" pitchFamily="18" charset="0"/>
              </a:endParaRPr>
            </a:p>
            <a:p>
              <a:pPr eaLnBrk="0" hangingPunct="0">
                <a:buSzPct val="140000"/>
              </a:pPr>
              <a:endParaRPr lang="en-US" altLang="en-US" sz="1000" dirty="0"/>
            </a:p>
            <a:p>
              <a:pPr eaLnBrk="0" hangingPunct="0">
                <a:buSzPct val="140000"/>
                <a:buFontTx/>
                <a:buChar char="•"/>
              </a:pPr>
              <a:r>
                <a:rPr lang="en-US" altLang="en-US" sz="1300" dirty="0">
                  <a:cs typeface="Times New Roman" pitchFamily="18" charset="0"/>
                </a:rPr>
                <a:t> Environmental support</a:t>
              </a:r>
              <a:endParaRPr lang="en-US" altLang="en-US" dirty="0"/>
            </a:p>
          </p:txBody>
        </p:sp>
        <p:sp>
          <p:nvSpPr>
            <p:cNvPr id="12296" name="Text Box 8"/>
            <p:cNvSpPr txBox="1">
              <a:spLocks noChangeArrowheads="1"/>
            </p:cNvSpPr>
            <p:nvPr/>
          </p:nvSpPr>
          <p:spPr bwMode="auto">
            <a:xfrm>
              <a:off x="8127" y="3290"/>
              <a:ext cx="1400" cy="2411"/>
            </a:xfrm>
            <a:prstGeom prst="rect">
              <a:avLst/>
            </a:prstGeom>
            <a:solidFill>
              <a:srgbClr val="FFFFFF"/>
            </a:solidFill>
            <a:ln w="19050">
              <a:solidFill>
                <a:srgbClr val="000000"/>
              </a:solidFill>
              <a:miter lim="800000"/>
              <a:headEnd/>
              <a:tailEnd/>
            </a:ln>
          </p:spPr>
          <p:txBody>
            <a:bodyPr lIns="101498" tIns="50749" rIns="101498" bIns="50749"/>
            <a:lstStyle>
              <a:lvl1pPr>
                <a:tabLst>
                  <a:tab pos="182563" algn="l"/>
                </a:tabLst>
                <a:defRPr>
                  <a:solidFill>
                    <a:schemeClr val="tx1"/>
                  </a:solidFill>
                  <a:latin typeface="Arial" charset="0"/>
                  <a:cs typeface="Arial" charset="0"/>
                </a:defRPr>
              </a:lvl1pPr>
              <a:lvl2pPr>
                <a:tabLst>
                  <a:tab pos="182563" algn="l"/>
                </a:tabLst>
                <a:defRPr>
                  <a:solidFill>
                    <a:schemeClr val="tx1"/>
                  </a:solidFill>
                  <a:latin typeface="Arial" charset="0"/>
                  <a:cs typeface="Arial" charset="0"/>
                </a:defRPr>
              </a:lvl2pPr>
              <a:lvl3pPr>
                <a:tabLst>
                  <a:tab pos="182563" algn="l"/>
                </a:tabLst>
                <a:defRPr>
                  <a:solidFill>
                    <a:schemeClr val="tx1"/>
                  </a:solidFill>
                  <a:latin typeface="Arial" charset="0"/>
                  <a:cs typeface="Arial" charset="0"/>
                </a:defRPr>
              </a:lvl3pPr>
              <a:lvl4pPr>
                <a:tabLst>
                  <a:tab pos="182563" algn="l"/>
                </a:tabLst>
                <a:defRPr>
                  <a:solidFill>
                    <a:schemeClr val="tx1"/>
                  </a:solidFill>
                  <a:latin typeface="Arial" charset="0"/>
                  <a:cs typeface="Arial" charset="0"/>
                </a:defRPr>
              </a:lvl4pPr>
              <a:lvl5pPr>
                <a:tabLst>
                  <a:tab pos="182563" algn="l"/>
                </a:tabLst>
                <a:defRPr>
                  <a:solidFill>
                    <a:schemeClr val="tx1"/>
                  </a:solidFill>
                  <a:latin typeface="Arial" charset="0"/>
                  <a:cs typeface="Arial" charset="0"/>
                </a:defRPr>
              </a:lvl5pPr>
              <a:lvl6pPr fontAlgn="base">
                <a:spcBef>
                  <a:spcPct val="0"/>
                </a:spcBef>
                <a:spcAft>
                  <a:spcPct val="0"/>
                </a:spcAft>
                <a:tabLst>
                  <a:tab pos="182563" algn="l"/>
                </a:tabLst>
                <a:defRPr>
                  <a:solidFill>
                    <a:schemeClr val="tx1"/>
                  </a:solidFill>
                  <a:latin typeface="Arial" charset="0"/>
                  <a:cs typeface="Arial" charset="0"/>
                </a:defRPr>
              </a:lvl6pPr>
              <a:lvl7pPr fontAlgn="base">
                <a:spcBef>
                  <a:spcPct val="0"/>
                </a:spcBef>
                <a:spcAft>
                  <a:spcPct val="0"/>
                </a:spcAft>
                <a:tabLst>
                  <a:tab pos="182563" algn="l"/>
                </a:tabLst>
                <a:defRPr>
                  <a:solidFill>
                    <a:schemeClr val="tx1"/>
                  </a:solidFill>
                  <a:latin typeface="Arial" charset="0"/>
                  <a:cs typeface="Arial" charset="0"/>
                </a:defRPr>
              </a:lvl7pPr>
              <a:lvl8pPr fontAlgn="base">
                <a:spcBef>
                  <a:spcPct val="0"/>
                </a:spcBef>
                <a:spcAft>
                  <a:spcPct val="0"/>
                </a:spcAft>
                <a:tabLst>
                  <a:tab pos="182563" algn="l"/>
                </a:tabLst>
                <a:defRPr>
                  <a:solidFill>
                    <a:schemeClr val="tx1"/>
                  </a:solidFill>
                  <a:latin typeface="Arial" charset="0"/>
                  <a:cs typeface="Arial" charset="0"/>
                </a:defRPr>
              </a:lvl8pPr>
              <a:lvl9pPr fontAlgn="base">
                <a:spcBef>
                  <a:spcPct val="0"/>
                </a:spcBef>
                <a:spcAft>
                  <a:spcPct val="0"/>
                </a:spcAft>
                <a:tabLst>
                  <a:tab pos="182563" algn="l"/>
                </a:tabLst>
                <a:defRPr>
                  <a:solidFill>
                    <a:schemeClr val="tx1"/>
                  </a:solidFill>
                  <a:latin typeface="Arial" charset="0"/>
                  <a:cs typeface="Arial" charset="0"/>
                </a:defRPr>
              </a:lvl9pPr>
            </a:lstStyle>
            <a:p>
              <a:pPr algn="ctr"/>
              <a:r>
                <a:rPr lang="en-US" altLang="en-US" sz="1300" b="1" u="sng">
                  <a:cs typeface="Times New Roman" pitchFamily="18" charset="0"/>
                </a:rPr>
                <a:t>Obtaining Financial Resources</a:t>
              </a:r>
            </a:p>
            <a:p>
              <a:pPr algn="ctr"/>
              <a:endParaRPr lang="en-US" altLang="en-US" sz="1000"/>
            </a:p>
            <a:p>
              <a:pPr eaLnBrk="0" hangingPunct="0"/>
              <a:r>
                <a:rPr lang="en-US" altLang="en-US" sz="1300" i="1">
                  <a:cs typeface="Times New Roman" pitchFamily="18" charset="0"/>
                </a:rPr>
                <a:t>Internal</a:t>
              </a:r>
              <a:endParaRPr lang="en-US" altLang="en-US" sz="1000" i="1"/>
            </a:p>
            <a:p>
              <a:pPr eaLnBrk="0" hangingPunct="0">
                <a:buSzPct val="140000"/>
                <a:buFont typeface="Wingdings" pitchFamily="2" charset="2"/>
                <a:buChar char="ü"/>
              </a:pPr>
              <a:r>
                <a:rPr lang="en-US" altLang="en-US" sz="1300">
                  <a:cs typeface="Times New Roman" pitchFamily="18" charset="0"/>
                </a:rPr>
                <a:t>Institutionalization</a:t>
              </a:r>
              <a:endParaRPr lang="en-US" altLang="en-US" sz="1000"/>
            </a:p>
            <a:p>
              <a:pPr eaLnBrk="0" hangingPunct="0"/>
              <a:endParaRPr lang="en-US" altLang="en-US" sz="1300">
                <a:cs typeface="Times New Roman" pitchFamily="18" charset="0"/>
              </a:endParaRPr>
            </a:p>
            <a:p>
              <a:pPr eaLnBrk="0" hangingPunct="0"/>
              <a:r>
                <a:rPr lang="en-US" altLang="en-US" sz="1300" i="1">
                  <a:cs typeface="Times New Roman" pitchFamily="18" charset="0"/>
                </a:rPr>
                <a:t>External</a:t>
              </a:r>
              <a:endParaRPr lang="en-US" altLang="en-US" sz="1000" i="1"/>
            </a:p>
            <a:p>
              <a:pPr eaLnBrk="0" hangingPunct="0">
                <a:buSzPct val="140000"/>
                <a:buFont typeface="Wingdings" pitchFamily="2" charset="2"/>
                <a:buChar char="ü"/>
              </a:pPr>
              <a:r>
                <a:rPr lang="en-US" altLang="en-US" sz="1300">
                  <a:cs typeface="Times New Roman" pitchFamily="18" charset="0"/>
                </a:rPr>
                <a:t>Grants</a:t>
              </a:r>
              <a:endParaRPr lang="en-US" altLang="en-US" sz="1000"/>
            </a:p>
            <a:p>
              <a:pPr eaLnBrk="0" hangingPunct="0">
                <a:buSzPct val="140000"/>
                <a:buFont typeface="Wingdings" pitchFamily="2" charset="2"/>
                <a:buChar char="ü"/>
              </a:pPr>
              <a:r>
                <a:rPr lang="en-US" altLang="en-US" sz="1300">
                  <a:cs typeface="Times New Roman" pitchFamily="18" charset="0"/>
                </a:rPr>
                <a:t>Fee for service</a:t>
              </a:r>
              <a:endParaRPr lang="en-US" altLang="en-US" sz="1000"/>
            </a:p>
            <a:p>
              <a:pPr eaLnBrk="0" hangingPunct="0"/>
              <a:endParaRPr lang="en-US" altLang="en-US" sz="1300">
                <a:cs typeface="Times New Roman" pitchFamily="18" charset="0"/>
              </a:endParaRPr>
            </a:p>
            <a:p>
              <a:pPr eaLnBrk="0" hangingPunct="0"/>
              <a:r>
                <a:rPr lang="en-US" altLang="en-US" sz="1300" i="1">
                  <a:cs typeface="Times New Roman" pitchFamily="18" charset="0"/>
                </a:rPr>
                <a:t>In Kind</a:t>
              </a:r>
              <a:endParaRPr lang="en-US" altLang="en-US" sz="1000" i="1"/>
            </a:p>
            <a:p>
              <a:pPr eaLnBrk="0" hangingPunct="0">
                <a:buSzPct val="140000"/>
                <a:buFont typeface="Wingdings" pitchFamily="2" charset="2"/>
                <a:buChar char="ü"/>
              </a:pPr>
              <a:r>
                <a:rPr lang="en-US" altLang="en-US" sz="1300">
                  <a:cs typeface="Times New Roman" pitchFamily="18" charset="0"/>
                </a:rPr>
                <a:t> Volunteers</a:t>
              </a:r>
              <a:endParaRPr lang="en-US" altLang="en-US" sz="1000"/>
            </a:p>
            <a:p>
              <a:pPr eaLnBrk="0" hangingPunct="0">
                <a:buSzPct val="140000"/>
                <a:buFont typeface="Wingdings" pitchFamily="2" charset="2"/>
                <a:buChar char="ü"/>
              </a:pPr>
              <a:r>
                <a:rPr lang="en-US" altLang="en-US" sz="1300">
                  <a:cs typeface="Times New Roman" pitchFamily="18" charset="0"/>
                </a:rPr>
                <a:t> Space, logistics</a:t>
              </a:r>
              <a:endParaRPr lang="en-US" altLang="en-US"/>
            </a:p>
          </p:txBody>
        </p:sp>
        <p:sp>
          <p:nvSpPr>
            <p:cNvPr id="12297" name="Text Box 9"/>
            <p:cNvSpPr txBox="1">
              <a:spLocks noChangeArrowheads="1"/>
            </p:cNvSpPr>
            <p:nvPr/>
          </p:nvSpPr>
          <p:spPr bwMode="auto">
            <a:xfrm>
              <a:off x="10087" y="3310"/>
              <a:ext cx="1140" cy="2411"/>
            </a:xfrm>
            <a:prstGeom prst="rect">
              <a:avLst/>
            </a:prstGeom>
            <a:solidFill>
              <a:srgbClr val="FFFFFF"/>
            </a:solidFill>
            <a:ln w="19050">
              <a:solidFill>
                <a:srgbClr val="000000"/>
              </a:solidFill>
              <a:miter lim="800000"/>
              <a:headEnd/>
              <a:tailEnd/>
            </a:ln>
          </p:spPr>
          <p:txBody>
            <a:bodyPr lIns="101498" tIns="50749" rIns="101498" bIns="50749"/>
            <a:lstStyle>
              <a:lvl1pPr>
                <a:tabLst>
                  <a:tab pos="182563" algn="l"/>
                </a:tabLst>
                <a:defRPr>
                  <a:solidFill>
                    <a:schemeClr val="tx1"/>
                  </a:solidFill>
                  <a:latin typeface="Arial" charset="0"/>
                  <a:cs typeface="Arial" charset="0"/>
                </a:defRPr>
              </a:lvl1pPr>
              <a:lvl2pPr>
                <a:tabLst>
                  <a:tab pos="182563" algn="l"/>
                </a:tabLst>
                <a:defRPr>
                  <a:solidFill>
                    <a:schemeClr val="tx1"/>
                  </a:solidFill>
                  <a:latin typeface="Arial" charset="0"/>
                  <a:cs typeface="Arial" charset="0"/>
                </a:defRPr>
              </a:lvl2pPr>
              <a:lvl3pPr>
                <a:tabLst>
                  <a:tab pos="182563" algn="l"/>
                </a:tabLst>
                <a:defRPr>
                  <a:solidFill>
                    <a:schemeClr val="tx1"/>
                  </a:solidFill>
                  <a:latin typeface="Arial" charset="0"/>
                  <a:cs typeface="Arial" charset="0"/>
                </a:defRPr>
              </a:lvl3pPr>
              <a:lvl4pPr>
                <a:tabLst>
                  <a:tab pos="182563" algn="l"/>
                </a:tabLst>
                <a:defRPr>
                  <a:solidFill>
                    <a:schemeClr val="tx1"/>
                  </a:solidFill>
                  <a:latin typeface="Arial" charset="0"/>
                  <a:cs typeface="Arial" charset="0"/>
                </a:defRPr>
              </a:lvl4pPr>
              <a:lvl5pPr>
                <a:tabLst>
                  <a:tab pos="182563" algn="l"/>
                </a:tabLst>
                <a:defRPr>
                  <a:solidFill>
                    <a:schemeClr val="tx1"/>
                  </a:solidFill>
                  <a:latin typeface="Arial" charset="0"/>
                  <a:cs typeface="Arial" charset="0"/>
                </a:defRPr>
              </a:lvl5pPr>
              <a:lvl6pPr fontAlgn="base">
                <a:spcBef>
                  <a:spcPct val="0"/>
                </a:spcBef>
                <a:spcAft>
                  <a:spcPct val="0"/>
                </a:spcAft>
                <a:tabLst>
                  <a:tab pos="182563" algn="l"/>
                </a:tabLst>
                <a:defRPr>
                  <a:solidFill>
                    <a:schemeClr val="tx1"/>
                  </a:solidFill>
                  <a:latin typeface="Arial" charset="0"/>
                  <a:cs typeface="Arial" charset="0"/>
                </a:defRPr>
              </a:lvl6pPr>
              <a:lvl7pPr fontAlgn="base">
                <a:spcBef>
                  <a:spcPct val="0"/>
                </a:spcBef>
                <a:spcAft>
                  <a:spcPct val="0"/>
                </a:spcAft>
                <a:tabLst>
                  <a:tab pos="182563" algn="l"/>
                </a:tabLst>
                <a:defRPr>
                  <a:solidFill>
                    <a:schemeClr val="tx1"/>
                  </a:solidFill>
                  <a:latin typeface="Arial" charset="0"/>
                  <a:cs typeface="Arial" charset="0"/>
                </a:defRPr>
              </a:lvl7pPr>
              <a:lvl8pPr fontAlgn="base">
                <a:spcBef>
                  <a:spcPct val="0"/>
                </a:spcBef>
                <a:spcAft>
                  <a:spcPct val="0"/>
                </a:spcAft>
                <a:tabLst>
                  <a:tab pos="182563" algn="l"/>
                </a:tabLst>
                <a:defRPr>
                  <a:solidFill>
                    <a:schemeClr val="tx1"/>
                  </a:solidFill>
                  <a:latin typeface="Arial" charset="0"/>
                  <a:cs typeface="Arial" charset="0"/>
                </a:defRPr>
              </a:lvl8pPr>
              <a:lvl9pPr fontAlgn="base">
                <a:spcBef>
                  <a:spcPct val="0"/>
                </a:spcBef>
                <a:spcAft>
                  <a:spcPct val="0"/>
                </a:spcAft>
                <a:tabLst>
                  <a:tab pos="182563" algn="l"/>
                </a:tabLst>
                <a:defRPr>
                  <a:solidFill>
                    <a:schemeClr val="tx1"/>
                  </a:solidFill>
                  <a:latin typeface="Arial" charset="0"/>
                  <a:cs typeface="Arial" charset="0"/>
                </a:defRPr>
              </a:lvl9pPr>
            </a:lstStyle>
            <a:p>
              <a:pPr algn="ctr"/>
              <a:r>
                <a:rPr lang="en-US" altLang="en-US" sz="1300" b="1" u="sng" dirty="0">
                  <a:cs typeface="Times New Roman" pitchFamily="18" charset="0"/>
                </a:rPr>
                <a:t>Outcomes:</a:t>
              </a:r>
              <a:endParaRPr lang="en-US" altLang="en-US" sz="1000" dirty="0"/>
            </a:p>
            <a:p>
              <a:pPr eaLnBrk="0" hangingPunct="0"/>
              <a:endParaRPr lang="en-US" altLang="en-US" sz="1300" dirty="0">
                <a:cs typeface="Times New Roman" pitchFamily="18" charset="0"/>
              </a:endParaRPr>
            </a:p>
            <a:p>
              <a:pPr eaLnBrk="0" hangingPunct="0"/>
              <a:r>
                <a:rPr lang="en-US" altLang="en-US" sz="1300" dirty="0">
                  <a:cs typeface="Times New Roman" pitchFamily="18" charset="0"/>
                </a:rPr>
                <a:t>Intervention</a:t>
              </a:r>
              <a:endParaRPr lang="en-US" altLang="en-US" sz="1000" dirty="0"/>
            </a:p>
            <a:p>
              <a:pPr eaLnBrk="0" hangingPunct="0"/>
              <a:r>
                <a:rPr lang="en-US" altLang="en-US" sz="1300" dirty="0">
                  <a:cs typeface="Times New Roman" pitchFamily="18" charset="0"/>
                </a:rPr>
                <a:t>Sustained</a:t>
              </a:r>
              <a:endParaRPr lang="en-US" altLang="en-US" sz="1000" dirty="0"/>
            </a:p>
            <a:p>
              <a:pPr eaLnBrk="0" hangingPunct="0"/>
              <a:endParaRPr lang="en-US" altLang="en-US" sz="1300" dirty="0">
                <a:cs typeface="Times New Roman" pitchFamily="18" charset="0"/>
              </a:endParaRPr>
            </a:p>
            <a:p>
              <a:pPr eaLnBrk="0" hangingPunct="0">
                <a:spcAft>
                  <a:spcPct val="30000"/>
                </a:spcAft>
                <a:buSzPct val="140000"/>
                <a:buFont typeface="Wingdings" pitchFamily="2" charset="2"/>
                <a:buChar char="ü"/>
              </a:pPr>
              <a:r>
                <a:rPr lang="en-US" altLang="en-US" sz="1300" dirty="0">
                  <a:cs typeface="Times New Roman" pitchFamily="18" charset="0"/>
                </a:rPr>
                <a:t>Client          	Benefits</a:t>
              </a:r>
              <a:endParaRPr lang="en-US" altLang="en-US" sz="1000" dirty="0"/>
            </a:p>
            <a:p>
              <a:pPr eaLnBrk="0" hangingPunct="0">
                <a:spcAft>
                  <a:spcPct val="30000"/>
                </a:spcAft>
                <a:buSzPct val="140000"/>
                <a:buFont typeface="Wingdings" pitchFamily="2" charset="2"/>
                <a:buChar char="ü"/>
              </a:pPr>
              <a:r>
                <a:rPr lang="en-US" altLang="en-US" sz="1300" dirty="0">
                  <a:cs typeface="Times New Roman" pitchFamily="18" charset="0"/>
                </a:rPr>
                <a:t>Intervention 	Activities</a:t>
              </a:r>
              <a:endParaRPr lang="en-US" altLang="en-US" sz="1000" dirty="0"/>
            </a:p>
            <a:p>
              <a:pPr eaLnBrk="0" hangingPunct="0">
                <a:spcAft>
                  <a:spcPct val="30000"/>
                </a:spcAft>
                <a:buSzPct val="140000"/>
                <a:buFont typeface="Wingdings" pitchFamily="2" charset="2"/>
                <a:buChar char="ü"/>
              </a:pPr>
              <a:r>
                <a:rPr lang="en-US" altLang="en-US" sz="1300" dirty="0">
                  <a:cs typeface="Times New Roman" pitchFamily="18" charset="0"/>
                </a:rPr>
                <a:t>Community 	capacity</a:t>
              </a:r>
            </a:p>
            <a:p>
              <a:pPr eaLnBrk="0" hangingPunct="0">
                <a:spcAft>
                  <a:spcPct val="30000"/>
                </a:spcAft>
                <a:buSzPct val="140000"/>
                <a:buFont typeface="Wingdings" pitchFamily="2" charset="2"/>
                <a:buChar char="ü"/>
              </a:pPr>
              <a:r>
                <a:rPr lang="en-US" altLang="en-US" sz="1300" dirty="0" smtClean="0">
                  <a:cs typeface="Times New Roman" pitchFamily="18" charset="0"/>
                </a:rPr>
                <a:t>Replication</a:t>
              </a:r>
            </a:p>
            <a:p>
              <a:pPr eaLnBrk="0" hangingPunct="0">
                <a:spcAft>
                  <a:spcPct val="30000"/>
                </a:spcAft>
                <a:buSzPct val="140000"/>
                <a:buFont typeface="Wingdings" pitchFamily="2" charset="2"/>
                <a:buChar char="ü"/>
              </a:pPr>
              <a:r>
                <a:rPr lang="en-US" altLang="en-US" sz="1300" dirty="0" smtClean="0">
                  <a:cs typeface="Times New Roman" pitchFamily="18" charset="0"/>
                </a:rPr>
                <a:t>Attention to        	issue</a:t>
              </a:r>
              <a:endParaRPr lang="en-US" altLang="en-US" dirty="0"/>
            </a:p>
          </p:txBody>
        </p:sp>
        <p:sp>
          <p:nvSpPr>
            <p:cNvPr id="12298" name="Line 10"/>
            <p:cNvSpPr>
              <a:spLocks noChangeShapeType="1"/>
            </p:cNvSpPr>
            <p:nvPr/>
          </p:nvSpPr>
          <p:spPr bwMode="auto">
            <a:xfrm>
              <a:off x="5794" y="4496"/>
              <a:ext cx="533"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1"/>
            <p:cNvSpPr>
              <a:spLocks noChangeShapeType="1"/>
            </p:cNvSpPr>
            <p:nvPr/>
          </p:nvSpPr>
          <p:spPr bwMode="auto">
            <a:xfrm>
              <a:off x="7660" y="4496"/>
              <a:ext cx="467"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12"/>
            <p:cNvSpPr>
              <a:spLocks noChangeShapeType="1"/>
            </p:cNvSpPr>
            <p:nvPr/>
          </p:nvSpPr>
          <p:spPr bwMode="auto">
            <a:xfrm>
              <a:off x="9527" y="4496"/>
              <a:ext cx="467"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Line 13"/>
            <p:cNvSpPr>
              <a:spLocks noChangeShapeType="1"/>
            </p:cNvSpPr>
            <p:nvPr/>
          </p:nvSpPr>
          <p:spPr bwMode="auto">
            <a:xfrm>
              <a:off x="7660" y="4496"/>
              <a:ext cx="468"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14"/>
            <p:cNvSpPr>
              <a:spLocks noChangeShapeType="1"/>
            </p:cNvSpPr>
            <p:nvPr/>
          </p:nvSpPr>
          <p:spPr bwMode="auto">
            <a:xfrm>
              <a:off x="9528" y="4496"/>
              <a:ext cx="467"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3" name="Line 15"/>
            <p:cNvSpPr>
              <a:spLocks noChangeShapeType="1"/>
            </p:cNvSpPr>
            <p:nvPr/>
          </p:nvSpPr>
          <p:spPr bwMode="auto">
            <a:xfrm>
              <a:off x="5794" y="4496"/>
              <a:ext cx="532"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304" name="Line 16"/>
            <p:cNvSpPr>
              <a:spLocks noChangeShapeType="1"/>
            </p:cNvSpPr>
            <p:nvPr/>
          </p:nvSpPr>
          <p:spPr bwMode="auto">
            <a:xfrm>
              <a:off x="7659" y="4496"/>
              <a:ext cx="469"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305" name="Line 17"/>
            <p:cNvSpPr>
              <a:spLocks noChangeShapeType="1"/>
            </p:cNvSpPr>
            <p:nvPr/>
          </p:nvSpPr>
          <p:spPr bwMode="auto">
            <a:xfrm>
              <a:off x="9528" y="4496"/>
              <a:ext cx="532"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306" name="Text Box 18"/>
            <p:cNvSpPr txBox="1">
              <a:spLocks noChangeArrowheads="1"/>
            </p:cNvSpPr>
            <p:nvPr/>
          </p:nvSpPr>
          <p:spPr bwMode="auto">
            <a:xfrm>
              <a:off x="6427" y="6223"/>
              <a:ext cx="3060" cy="342"/>
            </a:xfrm>
            <a:prstGeom prst="rect">
              <a:avLst/>
            </a:prstGeom>
            <a:solidFill>
              <a:srgbClr val="A3FFE7"/>
            </a:solidFill>
            <a:ln w="9525">
              <a:noFill/>
              <a:miter lim="800000"/>
              <a:headEnd/>
              <a:tailEnd/>
            </a:ln>
            <a:extLst/>
          </p:spPr>
          <p:txBody>
            <a:bodyPr/>
            <a:lstStyle/>
            <a:p>
              <a:pPr algn="ctr"/>
              <a:r>
                <a:rPr lang="en-US" altLang="en-US" sz="1400" b="1" i="1" dirty="0">
                  <a:cs typeface="Times New Roman" pitchFamily="18" charset="0"/>
                </a:rPr>
                <a:t>Policy and Financial Environment</a:t>
              </a:r>
              <a:endParaRPr lang="en-US" altLang="en-US" dirty="0"/>
            </a:p>
          </p:txBody>
        </p:sp>
        <p:sp>
          <p:nvSpPr>
            <p:cNvPr id="12307" name="Text Box 19"/>
            <p:cNvSpPr txBox="1">
              <a:spLocks noChangeArrowheads="1"/>
            </p:cNvSpPr>
            <p:nvPr/>
          </p:nvSpPr>
          <p:spPr bwMode="auto">
            <a:xfrm>
              <a:off x="6247" y="2758"/>
              <a:ext cx="3300" cy="293"/>
            </a:xfrm>
            <a:prstGeom prst="rect">
              <a:avLst/>
            </a:prstGeom>
            <a:solidFill>
              <a:srgbClr val="A3FFE7"/>
            </a:solidFill>
            <a:ln w="9525">
              <a:noFill/>
              <a:miter lim="800000"/>
              <a:headEnd/>
              <a:tailEnd/>
            </a:ln>
            <a:extLst/>
          </p:spPr>
          <p:txBody>
            <a:bodyPr/>
            <a:lstStyle/>
            <a:p>
              <a:pPr algn="ctr"/>
              <a:r>
                <a:rPr lang="en-US" altLang="en-US" sz="1600" b="1" dirty="0">
                  <a:cs typeface="Times New Roman" pitchFamily="18" charset="0"/>
                </a:rPr>
                <a:t>Logic Model for “Sustainability”</a:t>
              </a:r>
              <a:endParaRPr lang="en-US" altLang="en-US" dirty="0"/>
            </a:p>
          </p:txBody>
        </p:sp>
      </p:grpSp>
      <p:cxnSp>
        <p:nvCxnSpPr>
          <p:cNvPr id="3" name="Straight Arrow Connector 2"/>
          <p:cNvCxnSpPr/>
          <p:nvPr/>
        </p:nvCxnSpPr>
        <p:spPr>
          <a:xfrm flipH="1" flipV="1">
            <a:off x="1143636" y="5043004"/>
            <a:ext cx="2056764" cy="595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12295" idx="2"/>
          </p:cNvCxnSpPr>
          <p:nvPr/>
        </p:nvCxnSpPr>
        <p:spPr>
          <a:xfrm flipH="1" flipV="1">
            <a:off x="3387090" y="4948883"/>
            <a:ext cx="499110" cy="5896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57800" y="4975302"/>
            <a:ext cx="533400" cy="5632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43600" y="5043004"/>
            <a:ext cx="2095500" cy="595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30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2057400"/>
            <a:ext cx="8229600" cy="1858963"/>
          </a:xfrm>
        </p:spPr>
        <p:txBody>
          <a:bodyPr anchor="ctr"/>
          <a:lstStyle/>
          <a:p>
            <a:r>
              <a:rPr lang="en-US" altLang="en-US" sz="2800" b="0"/>
              <a:t>Program Sustainability Assessment Tool - PSAT</a:t>
            </a:r>
          </a:p>
        </p:txBody>
      </p:sp>
      <p:sp>
        <p:nvSpPr>
          <p:cNvPr id="23555" name="TextBox 4"/>
          <p:cNvSpPr txBox="1">
            <a:spLocks noChangeArrowheads="1"/>
          </p:cNvSpPr>
          <p:nvPr/>
        </p:nvSpPr>
        <p:spPr bwMode="auto">
          <a:xfrm>
            <a:off x="304800" y="4495800"/>
            <a:ext cx="8458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1600">
                <a:latin typeface="Calibri" pitchFamily="34" charset="0"/>
              </a:rPr>
              <a:t>The Program Sustainability Assessment Tool is a copyrighted instrument of Washington University, St Louis, MO. Developed by the Center for Public Health System Science, George Warren Brown School of Social Work, with funding from the Centers for Disease Control and Prevention, Office on Smoking and Health.</a:t>
            </a:r>
          </a:p>
          <a:p>
            <a:endParaRPr lang="en-US" altLang="en-US" sz="1600">
              <a:latin typeface="Calibri" pitchFamily="34" charset="0"/>
            </a:endParaRPr>
          </a:p>
          <a:p>
            <a:r>
              <a:rPr lang="en-US" altLang="en-US" sz="2000">
                <a:latin typeface="Calibri" pitchFamily="34" charset="0"/>
              </a:rPr>
              <a:t>http://</a:t>
            </a:r>
            <a:r>
              <a:rPr lang="en-US" altLang="en-US" sz="2000">
                <a:hlinkClick r:id="rId3"/>
              </a:rPr>
              <a:t>www.sustaintool.org</a:t>
            </a:r>
            <a:endParaRPr lang="en-US" altLang="en-US" sz="2000"/>
          </a:p>
        </p:txBody>
      </p:sp>
      <p:sp>
        <p:nvSpPr>
          <p:cNvPr id="23556" name="Text Box 4"/>
          <p:cNvSpPr txBox="1">
            <a:spLocks noChangeArrowheads="1"/>
          </p:cNvSpPr>
          <p:nvPr/>
        </p:nvSpPr>
        <p:spPr bwMode="auto">
          <a:xfrm>
            <a:off x="1905000" y="19812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b="1"/>
          </a:p>
        </p:txBody>
      </p:sp>
      <p:sp>
        <p:nvSpPr>
          <p:cNvPr id="23557" name="Text Box 5"/>
          <p:cNvSpPr txBox="1">
            <a:spLocks noChangeArrowheads="1"/>
          </p:cNvSpPr>
          <p:nvPr/>
        </p:nvSpPr>
        <p:spPr bwMode="auto">
          <a:xfrm>
            <a:off x="533400" y="990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For details of factors likely to influence sustainability….</a:t>
            </a:r>
          </a:p>
        </p:txBody>
      </p:sp>
    </p:spTree>
    <p:extLst>
      <p:ext uri="{BB962C8B-B14F-4D97-AF65-F5344CB8AC3E}">
        <p14:creationId xmlns:p14="http://schemas.microsoft.com/office/powerpoint/2010/main" val="15177912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6324600" y="6400800"/>
            <a:ext cx="2819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1100">
                <a:solidFill>
                  <a:srgbClr val="7F7F7F"/>
                </a:solidFill>
              </a:rPr>
              <a:t> </a:t>
            </a:r>
            <a:endParaRPr lang="en-US" altLang="en-US" sz="1100">
              <a:solidFill>
                <a:srgbClr val="000000"/>
              </a:solidFill>
            </a:endParaRPr>
          </a:p>
        </p:txBody>
      </p:sp>
      <p:pic>
        <p:nvPicPr>
          <p:cNvPr id="24579" name="Picture 5" descr="FinalFramework_3.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1000"/>
            <a:ext cx="603567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6324600" y="6553200"/>
            <a:ext cx="2819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1100">
                <a:solidFill>
                  <a:srgbClr val="7F7F7F"/>
                </a:solidFill>
              </a:rPr>
              <a:t>©2012, Washington University in St Louis</a:t>
            </a:r>
            <a:endParaRPr lang="en-US" altLang="en-US" sz="1100">
              <a:solidFill>
                <a:srgbClr val="000000"/>
              </a:solidFill>
            </a:endParaRPr>
          </a:p>
        </p:txBody>
      </p:sp>
    </p:spTree>
    <p:extLst>
      <p:ext uri="{BB962C8B-B14F-4D97-AF65-F5344CB8AC3E}">
        <p14:creationId xmlns:p14="http://schemas.microsoft.com/office/powerpoint/2010/main" val="35954177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6" name="Object 3"/>
          <p:cNvGraphicFramePr>
            <a:graphicFrameLocks noChangeAspect="1"/>
          </p:cNvGraphicFramePr>
          <p:nvPr/>
        </p:nvGraphicFramePr>
        <p:xfrm>
          <a:off x="152400" y="990600"/>
          <a:ext cx="8723313" cy="4648200"/>
        </p:xfrm>
        <a:graphic>
          <a:graphicData uri="http://schemas.openxmlformats.org/presentationml/2006/ole">
            <mc:AlternateContent xmlns:mc="http://schemas.openxmlformats.org/markup-compatibility/2006">
              <mc:Choice xmlns:v="urn:schemas-microsoft-com:vml" Requires="v">
                <p:oleObj spid="_x0000_s1082" name="Acrobat Document" r:id="rId4" imgW="5296639" imgH="2266667" progId="AcroExch.Document.7">
                  <p:embed/>
                </p:oleObj>
              </mc:Choice>
              <mc:Fallback>
                <p:oleObj name="Acrobat Document" r:id="rId4" imgW="5296639" imgH="226666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0600"/>
                        <a:ext cx="8723313"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32471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50938" y="214313"/>
            <a:ext cx="6926262" cy="1462087"/>
          </a:xfrm>
        </p:spPr>
        <p:txBody>
          <a:bodyPr/>
          <a:lstStyle/>
          <a:p>
            <a:r>
              <a:rPr lang="en-US" altLang="en-US" dirty="0" smtClean="0"/>
              <a:t>V - Funding</a:t>
            </a:r>
            <a:endParaRPr lang="en-US" altLang="en-US" dirty="0"/>
          </a:p>
        </p:txBody>
      </p:sp>
      <p:sp>
        <p:nvSpPr>
          <p:cNvPr id="62467" name="Rectangle 3"/>
          <p:cNvSpPr>
            <a:spLocks noGrp="1" noChangeArrowheads="1"/>
          </p:cNvSpPr>
          <p:nvPr>
            <p:ph type="body" idx="1"/>
          </p:nvPr>
        </p:nvSpPr>
        <p:spPr/>
        <p:txBody>
          <a:bodyPr/>
          <a:lstStyle/>
          <a:p>
            <a:endParaRPr lang="en-US" altLang="en-US" dirty="0"/>
          </a:p>
          <a:p>
            <a:endParaRPr lang="en-US" altLang="en-US" dirty="0"/>
          </a:p>
          <a:p>
            <a:r>
              <a:rPr lang="en-US" altLang="en-US" sz="3600" dirty="0"/>
              <a:t>“ Whenever anyone says it is not about the money, it </a:t>
            </a:r>
            <a:r>
              <a:rPr lang="en-US" altLang="en-US" sz="3600" b="1" i="1" dirty="0"/>
              <a:t>is</a:t>
            </a:r>
            <a:r>
              <a:rPr lang="en-US" altLang="en-US" sz="3600" dirty="0"/>
              <a:t> about the money.”</a:t>
            </a:r>
          </a:p>
          <a:p>
            <a:pPr lvl="1" algn="r"/>
            <a:r>
              <a:rPr lang="en-US" altLang="en-US" dirty="0"/>
              <a:t>Attributed to H.L Menken</a:t>
            </a:r>
          </a:p>
        </p:txBody>
      </p:sp>
    </p:spTree>
    <p:extLst>
      <p:ext uri="{BB962C8B-B14F-4D97-AF65-F5344CB8AC3E}">
        <p14:creationId xmlns:p14="http://schemas.microsoft.com/office/powerpoint/2010/main" val="418274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50938" y="214313"/>
            <a:ext cx="7535862" cy="1309687"/>
          </a:xfrm>
        </p:spPr>
        <p:txBody>
          <a:bodyPr/>
          <a:lstStyle/>
          <a:p>
            <a:r>
              <a:rPr lang="en-US" altLang="en-US" dirty="0"/>
              <a:t>Outline of Topics for Session</a:t>
            </a:r>
          </a:p>
        </p:txBody>
      </p:sp>
      <p:sp>
        <p:nvSpPr>
          <p:cNvPr id="86019" name="Rectangle 3"/>
          <p:cNvSpPr>
            <a:spLocks noGrp="1" noChangeArrowheads="1"/>
          </p:cNvSpPr>
          <p:nvPr>
            <p:ph type="body" idx="1"/>
          </p:nvPr>
        </p:nvSpPr>
        <p:spPr>
          <a:xfrm>
            <a:off x="838200" y="2438400"/>
            <a:ext cx="8153400" cy="4114800"/>
          </a:xfrm>
        </p:spPr>
        <p:txBody>
          <a:bodyPr/>
          <a:lstStyle/>
          <a:p>
            <a:pPr marL="711200" indent="-711200">
              <a:lnSpc>
                <a:spcPct val="90000"/>
              </a:lnSpc>
              <a:spcAft>
                <a:spcPct val="40000"/>
              </a:spcAft>
              <a:buSzPct val="80000"/>
              <a:buFont typeface="Wingdings" pitchFamily="2" charset="2"/>
              <a:buAutoNum type="romanUcPeriod"/>
            </a:pPr>
            <a:r>
              <a:rPr lang="en-US" altLang="en-US" sz="2800" dirty="0"/>
              <a:t>What is meant by  “sustainability”?</a:t>
            </a:r>
          </a:p>
          <a:p>
            <a:pPr marL="711200" indent="-711200">
              <a:lnSpc>
                <a:spcPct val="90000"/>
              </a:lnSpc>
              <a:spcAft>
                <a:spcPct val="40000"/>
              </a:spcAft>
              <a:buSzPct val="80000"/>
              <a:buFont typeface="Wingdings" pitchFamily="2" charset="2"/>
              <a:buAutoNum type="romanUcPeriod"/>
            </a:pPr>
            <a:r>
              <a:rPr lang="en-US" altLang="en-US" sz="2800" dirty="0" smtClean="0"/>
              <a:t>Some data about the extent of sustainment</a:t>
            </a:r>
          </a:p>
          <a:p>
            <a:pPr marL="711200" indent="-711200">
              <a:lnSpc>
                <a:spcPct val="90000"/>
              </a:lnSpc>
              <a:spcAft>
                <a:spcPct val="40000"/>
              </a:spcAft>
              <a:buSzPct val="80000"/>
              <a:buFont typeface="Wingdings" pitchFamily="2" charset="2"/>
              <a:buAutoNum type="romanUcPeriod"/>
            </a:pPr>
            <a:r>
              <a:rPr lang="en-US" altLang="en-US" dirty="0" smtClean="0"/>
              <a:t>Thinking about multiple types of </a:t>
            </a:r>
            <a:r>
              <a:rPr lang="en-US" altLang="en-US" dirty="0" smtClean="0"/>
              <a:t>sustainment </a:t>
            </a:r>
            <a:r>
              <a:rPr lang="en-US" altLang="en-US" dirty="0" smtClean="0"/>
              <a:t>outcomes</a:t>
            </a:r>
            <a:endParaRPr lang="en-US" altLang="en-US" sz="2800" dirty="0" smtClean="0"/>
          </a:p>
          <a:p>
            <a:pPr marL="711200" indent="-711200">
              <a:lnSpc>
                <a:spcPct val="90000"/>
              </a:lnSpc>
              <a:spcAft>
                <a:spcPct val="40000"/>
              </a:spcAft>
              <a:buSzPct val="80000"/>
              <a:buFont typeface="Wingdings" pitchFamily="2" charset="2"/>
              <a:buAutoNum type="romanUcPeriod"/>
            </a:pPr>
            <a:r>
              <a:rPr lang="en-US" altLang="en-US" dirty="0" smtClean="0"/>
              <a:t>What </a:t>
            </a:r>
            <a:r>
              <a:rPr lang="en-US" altLang="en-US" dirty="0"/>
              <a:t>factors are related to sustaining interventions within each </a:t>
            </a:r>
            <a:r>
              <a:rPr lang="en-US" altLang="en-US" dirty="0" smtClean="0"/>
              <a:t>organization - PSAT</a:t>
            </a:r>
            <a:r>
              <a:rPr lang="en-US" altLang="en-US" dirty="0"/>
              <a:t>? </a:t>
            </a:r>
            <a:endParaRPr lang="en-US" altLang="en-US" dirty="0" smtClean="0"/>
          </a:p>
          <a:p>
            <a:pPr marL="711200" indent="-711200">
              <a:lnSpc>
                <a:spcPct val="90000"/>
              </a:lnSpc>
              <a:spcAft>
                <a:spcPct val="40000"/>
              </a:spcAft>
              <a:buSzPct val="80000"/>
              <a:buFont typeface="Wingdings" pitchFamily="2" charset="2"/>
              <a:buAutoNum type="romanUcPeriod"/>
            </a:pPr>
            <a:r>
              <a:rPr lang="en-US" altLang="en-US" dirty="0" smtClean="0"/>
              <a:t>Strategies </a:t>
            </a:r>
            <a:r>
              <a:rPr lang="en-US" altLang="en-US" dirty="0"/>
              <a:t>re funding for sustainment </a:t>
            </a:r>
          </a:p>
          <a:p>
            <a:pPr marL="711200" indent="-711200">
              <a:lnSpc>
                <a:spcPct val="90000"/>
              </a:lnSpc>
              <a:spcAft>
                <a:spcPct val="40000"/>
              </a:spcAft>
              <a:buSzPct val="80000"/>
              <a:buFont typeface="Wingdings" pitchFamily="2" charset="2"/>
              <a:buAutoNum type="romanUcPeriod"/>
            </a:pPr>
            <a:endParaRPr lang="en-US" altLang="en-US" dirty="0"/>
          </a:p>
          <a:p>
            <a:pPr marL="711200" indent="-711200">
              <a:lnSpc>
                <a:spcPct val="90000"/>
              </a:lnSpc>
              <a:spcAft>
                <a:spcPct val="40000"/>
              </a:spcAft>
              <a:buSzPct val="80000"/>
              <a:buFont typeface="Wingdings" pitchFamily="2" charset="2"/>
              <a:buAutoNum type="romanUcPeriod"/>
            </a:pPr>
            <a:endParaRPr lang="en-US" altLang="en-US" sz="2800" dirty="0"/>
          </a:p>
          <a:p>
            <a:pPr marL="711200" indent="-711200">
              <a:lnSpc>
                <a:spcPct val="90000"/>
              </a:lnSpc>
              <a:spcAft>
                <a:spcPct val="40000"/>
              </a:spcAft>
              <a:buSzPct val="80000"/>
              <a:buFont typeface="Wingdings" pitchFamily="2" charset="2"/>
              <a:buAutoNum type="romanUcPeriod"/>
            </a:pPr>
            <a:endParaRPr lang="en-US" altLang="en-US" sz="2800" dirty="0"/>
          </a:p>
        </p:txBody>
      </p:sp>
    </p:spTree>
    <p:extLst>
      <p:ext uri="{BB962C8B-B14F-4D97-AF65-F5344CB8AC3E}">
        <p14:creationId xmlns:p14="http://schemas.microsoft.com/office/powerpoint/2010/main" val="402747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990600" y="762000"/>
            <a:ext cx="7924800" cy="1219200"/>
          </a:xfrm>
        </p:spPr>
        <p:txBody>
          <a:bodyPr/>
          <a:lstStyle/>
          <a:p>
            <a:r>
              <a:rPr lang="en-US" altLang="en-US" sz="3200"/>
              <a:t>Financial Strategies: </a:t>
            </a:r>
            <a:br>
              <a:rPr lang="en-US" altLang="en-US" sz="3200"/>
            </a:br>
            <a:r>
              <a:rPr lang="en-US" altLang="en-US" sz="3200"/>
              <a:t>     1. Institutionalization</a:t>
            </a:r>
          </a:p>
        </p:txBody>
      </p:sp>
      <p:sp>
        <p:nvSpPr>
          <p:cNvPr id="23555" name="Rectangle 3"/>
          <p:cNvSpPr>
            <a:spLocks noGrp="1" noChangeArrowheads="1"/>
          </p:cNvSpPr>
          <p:nvPr>
            <p:ph type="body" idx="1"/>
          </p:nvPr>
        </p:nvSpPr>
        <p:spPr>
          <a:xfrm>
            <a:off x="914400" y="2514600"/>
            <a:ext cx="8040688" cy="3886200"/>
          </a:xfrm>
        </p:spPr>
        <p:txBody>
          <a:bodyPr/>
          <a:lstStyle/>
          <a:p>
            <a:pPr>
              <a:spcAft>
                <a:spcPct val="50000"/>
              </a:spcAft>
            </a:pPr>
            <a:r>
              <a:rPr lang="en-US" altLang="en-US" sz="2400"/>
              <a:t>Transfer from “special” project status to permanent status as an on-going agency activity.</a:t>
            </a:r>
          </a:p>
          <a:p>
            <a:pPr>
              <a:spcAft>
                <a:spcPct val="50000"/>
              </a:spcAft>
            </a:pPr>
            <a:r>
              <a:rPr lang="en-US" altLang="en-US" sz="2400"/>
              <a:t>Institutionalization is one type of “sustainability.”</a:t>
            </a:r>
          </a:p>
          <a:p>
            <a:pPr>
              <a:spcAft>
                <a:spcPct val="50000"/>
              </a:spcAft>
            </a:pPr>
            <a:r>
              <a:rPr lang="en-US" altLang="en-US" sz="2400"/>
              <a:t>Assumes that agency </a:t>
            </a:r>
            <a:r>
              <a:rPr lang="en-US" altLang="en-US" sz="2400" u="sng"/>
              <a:t>has</a:t>
            </a:r>
            <a:r>
              <a:rPr lang="en-US" altLang="en-US" sz="2400"/>
              <a:t> an annual budget from continuing sources, that can fund this activity.</a:t>
            </a:r>
          </a:p>
          <a:p>
            <a:pPr>
              <a:spcAft>
                <a:spcPct val="50000"/>
              </a:spcAft>
            </a:pPr>
            <a:r>
              <a:rPr lang="en-US" altLang="en-US" sz="2400"/>
              <a:t>Depends on integration into routines &amp; staffing.</a:t>
            </a:r>
          </a:p>
          <a:p>
            <a:pPr>
              <a:spcAft>
                <a:spcPct val="50000"/>
              </a:spcAft>
            </a:pPr>
            <a:r>
              <a:rPr lang="en-US" altLang="en-US" sz="2400"/>
              <a:t>Also called “routinization.”</a:t>
            </a:r>
          </a:p>
        </p:txBody>
      </p:sp>
    </p:spTree>
    <p:extLst>
      <p:ext uri="{BB962C8B-B14F-4D97-AF65-F5344CB8AC3E}">
        <p14:creationId xmlns:p14="http://schemas.microsoft.com/office/powerpoint/2010/main" val="24717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a:xfrm>
            <a:off x="914400" y="381000"/>
            <a:ext cx="8229600" cy="1828800"/>
          </a:xfrm>
        </p:spPr>
        <p:txBody>
          <a:bodyPr/>
          <a:lstStyle/>
          <a:p>
            <a:pPr marL="762000" indent="-762000"/>
            <a:r>
              <a:rPr lang="en-US" altLang="en-US" sz="3200"/>
              <a:t>Financial Strategies:</a:t>
            </a:r>
            <a:br>
              <a:rPr lang="en-US" altLang="en-US" sz="3200"/>
            </a:br>
            <a:r>
              <a:rPr lang="en-US" altLang="en-US" sz="3200"/>
              <a:t>2. Health Insurance/</a:t>
            </a:r>
            <a:br>
              <a:rPr lang="en-US" altLang="en-US" sz="3200"/>
            </a:br>
            <a:r>
              <a:rPr lang="en-US" altLang="en-US" sz="3200"/>
              <a:t>            Fee for Service</a:t>
            </a:r>
          </a:p>
        </p:txBody>
      </p:sp>
      <p:sp>
        <p:nvSpPr>
          <p:cNvPr id="51203" name="Rectangle 3"/>
          <p:cNvSpPr>
            <a:spLocks noGrp="1" noChangeArrowheads="1"/>
          </p:cNvSpPr>
          <p:nvPr>
            <p:ph type="body" idx="1"/>
          </p:nvPr>
        </p:nvSpPr>
        <p:spPr>
          <a:xfrm>
            <a:off x="838200" y="2667000"/>
            <a:ext cx="8116888" cy="3886200"/>
          </a:xfrm>
        </p:spPr>
        <p:txBody>
          <a:bodyPr/>
          <a:lstStyle/>
          <a:p>
            <a:pPr>
              <a:spcAft>
                <a:spcPct val="40000"/>
              </a:spcAft>
            </a:pPr>
            <a:r>
              <a:rPr lang="en-US" altLang="en-US" sz="2400"/>
              <a:t>For example, obtaining coverage under Medicaid</a:t>
            </a:r>
          </a:p>
          <a:p>
            <a:pPr>
              <a:spcAft>
                <a:spcPct val="40000"/>
              </a:spcAft>
            </a:pPr>
            <a:r>
              <a:rPr lang="en-US" altLang="en-US" sz="2400"/>
              <a:t>Usually requires extensive negotiations to obtain change in coverage policies</a:t>
            </a:r>
          </a:p>
          <a:p>
            <a:pPr>
              <a:spcAft>
                <a:spcPct val="40000"/>
              </a:spcAft>
            </a:pPr>
            <a:r>
              <a:rPr lang="en-US" altLang="en-US" sz="2400"/>
              <a:t>Start early to begin decision-making processes</a:t>
            </a:r>
          </a:p>
          <a:p>
            <a:pPr>
              <a:spcAft>
                <a:spcPct val="40000"/>
              </a:spcAft>
            </a:pPr>
            <a:r>
              <a:rPr lang="en-US" altLang="en-US" sz="2400"/>
              <a:t>Fees from clients – What would they be willing/able to pay?</a:t>
            </a:r>
          </a:p>
          <a:p>
            <a:pPr>
              <a:spcAft>
                <a:spcPct val="40000"/>
              </a:spcAft>
            </a:pPr>
            <a:r>
              <a:rPr lang="en-US" altLang="en-US" sz="2400"/>
              <a:t>May be applicable for client services, training, other ?</a:t>
            </a:r>
          </a:p>
        </p:txBody>
      </p:sp>
    </p:spTree>
    <p:extLst>
      <p:ext uri="{BB962C8B-B14F-4D97-AF65-F5344CB8AC3E}">
        <p14:creationId xmlns:p14="http://schemas.microsoft.com/office/powerpoint/2010/main" val="185355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a:t>Strategies: </a:t>
            </a:r>
            <a:br>
              <a:rPr lang="en-US" altLang="en-US"/>
            </a:br>
            <a:r>
              <a:rPr lang="en-US" altLang="en-US"/>
              <a:t>   3. External Grants or In-Kind</a:t>
            </a:r>
          </a:p>
        </p:txBody>
      </p:sp>
      <p:sp>
        <p:nvSpPr>
          <p:cNvPr id="49155" name="Rectangle 3"/>
          <p:cNvSpPr>
            <a:spLocks noGrp="1" noChangeArrowheads="1"/>
          </p:cNvSpPr>
          <p:nvPr>
            <p:ph type="body" sz="half" idx="1"/>
          </p:nvPr>
        </p:nvSpPr>
        <p:spPr>
          <a:xfrm>
            <a:off x="838200" y="2438400"/>
            <a:ext cx="3886200" cy="3886200"/>
          </a:xfrm>
        </p:spPr>
        <p:txBody>
          <a:bodyPr/>
          <a:lstStyle/>
          <a:p>
            <a:r>
              <a:rPr lang="en-US" altLang="en-US" sz="2400" b="1"/>
              <a:t>Funding sources:</a:t>
            </a:r>
          </a:p>
          <a:p>
            <a:pPr lvl="1"/>
            <a:r>
              <a:rPr lang="en-US" altLang="en-US" sz="2000"/>
              <a:t>Gov’t grants</a:t>
            </a:r>
          </a:p>
          <a:p>
            <a:pPr lvl="1"/>
            <a:r>
              <a:rPr lang="en-US" altLang="en-US" sz="2000"/>
              <a:t>Local foundations</a:t>
            </a:r>
          </a:p>
          <a:p>
            <a:pPr lvl="1"/>
            <a:r>
              <a:rPr lang="en-US" altLang="en-US" sz="2000"/>
              <a:t>Corporations</a:t>
            </a:r>
          </a:p>
          <a:p>
            <a:pPr lvl="1"/>
            <a:r>
              <a:rPr lang="en-US" altLang="en-US" sz="2000"/>
              <a:t>Budget shared by partners</a:t>
            </a:r>
          </a:p>
          <a:p>
            <a:pPr lvl="1"/>
            <a:r>
              <a:rPr lang="en-US" altLang="en-US" sz="2000"/>
              <a:t>Fund raising events</a:t>
            </a:r>
          </a:p>
          <a:p>
            <a:pPr lvl="1"/>
            <a:r>
              <a:rPr lang="en-US" altLang="en-US" sz="2000"/>
              <a:t>Bequests </a:t>
            </a:r>
          </a:p>
          <a:p>
            <a:pPr lvl="1"/>
            <a:r>
              <a:rPr lang="en-US" altLang="en-US" sz="2000"/>
              <a:t>Individual donations</a:t>
            </a:r>
          </a:p>
        </p:txBody>
      </p:sp>
      <p:sp>
        <p:nvSpPr>
          <p:cNvPr id="49156" name="Rectangle 4"/>
          <p:cNvSpPr>
            <a:spLocks noGrp="1" noChangeArrowheads="1"/>
          </p:cNvSpPr>
          <p:nvPr>
            <p:ph type="body" sz="half" idx="2"/>
          </p:nvPr>
        </p:nvSpPr>
        <p:spPr>
          <a:xfrm>
            <a:off x="4760913" y="2438400"/>
            <a:ext cx="3770312" cy="3648075"/>
          </a:xfrm>
        </p:spPr>
        <p:txBody>
          <a:bodyPr/>
          <a:lstStyle/>
          <a:p>
            <a:r>
              <a:rPr lang="en-US" altLang="en-US" sz="2400" b="1" dirty="0"/>
              <a:t>In-kind resources</a:t>
            </a:r>
          </a:p>
          <a:p>
            <a:pPr lvl="1"/>
            <a:r>
              <a:rPr lang="en-US" altLang="en-US" sz="1800" dirty="0"/>
              <a:t>Personnel time</a:t>
            </a:r>
          </a:p>
          <a:p>
            <a:pPr lvl="1"/>
            <a:r>
              <a:rPr lang="en-US" altLang="en-US" sz="1800" dirty="0"/>
              <a:t>Recruit partners w/ needed skills</a:t>
            </a:r>
          </a:p>
          <a:p>
            <a:pPr lvl="1"/>
            <a:r>
              <a:rPr lang="en-US" altLang="en-US" sz="1800" dirty="0"/>
              <a:t>Meeting/office space</a:t>
            </a:r>
          </a:p>
          <a:p>
            <a:pPr lvl="1"/>
            <a:r>
              <a:rPr lang="en-US" altLang="en-US" sz="1800" dirty="0"/>
              <a:t>Supplies</a:t>
            </a:r>
          </a:p>
          <a:p>
            <a:pPr lvl="1"/>
            <a:r>
              <a:rPr lang="en-US" altLang="en-US" sz="1800" dirty="0"/>
              <a:t>Lists of volunteers</a:t>
            </a:r>
          </a:p>
          <a:p>
            <a:pPr lvl="1"/>
            <a:r>
              <a:rPr lang="en-US" altLang="en-US" sz="1800" dirty="0"/>
              <a:t>Networking contacts</a:t>
            </a:r>
          </a:p>
          <a:p>
            <a:pPr lvl="1"/>
            <a:r>
              <a:rPr lang="en-US" altLang="en-US" sz="1800" dirty="0"/>
              <a:t>Recruit retired professionals w/ needed skills</a:t>
            </a:r>
          </a:p>
        </p:txBody>
      </p:sp>
      <p:sp>
        <p:nvSpPr>
          <p:cNvPr id="49157" name="Text Box 5"/>
          <p:cNvSpPr txBox="1">
            <a:spLocks noChangeArrowheads="1"/>
          </p:cNvSpPr>
          <p:nvPr/>
        </p:nvSpPr>
        <p:spPr bwMode="auto">
          <a:xfrm>
            <a:off x="1219200" y="6172200"/>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b="1" dirty="0"/>
              <a:t>Sustained programs often have </a:t>
            </a:r>
            <a:r>
              <a:rPr lang="en-US" altLang="en-US" sz="2400" b="1" u="sng" dirty="0"/>
              <a:t>multiple sources</a:t>
            </a:r>
            <a:r>
              <a:rPr lang="en-US" altLang="en-US" sz="2400" b="1" dirty="0"/>
              <a:t> of funding &amp; resources</a:t>
            </a:r>
            <a:r>
              <a:rPr lang="en-US" altLang="en-US" dirty="0"/>
              <a:t>.</a:t>
            </a:r>
          </a:p>
        </p:txBody>
      </p:sp>
    </p:spTree>
    <p:extLst>
      <p:ext uri="{BB962C8B-B14F-4D97-AF65-F5344CB8AC3E}">
        <p14:creationId xmlns:p14="http://schemas.microsoft.com/office/powerpoint/2010/main" val="169446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ead into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963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838200" y="152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a:latin typeface="Tahoma" pitchFamily="34" charset="0"/>
              </a:rPr>
              <a:t>A Typical Plan for Sustainability?</a:t>
            </a:r>
          </a:p>
        </p:txBody>
      </p:sp>
    </p:spTree>
    <p:extLst>
      <p:ext uri="{BB962C8B-B14F-4D97-AF65-F5344CB8AC3E}">
        <p14:creationId xmlns:p14="http://schemas.microsoft.com/office/powerpoint/2010/main" val="2662187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219200" y="685800"/>
            <a:ext cx="7086600" cy="914400"/>
          </a:xfrm>
        </p:spPr>
        <p:txBody>
          <a:bodyPr/>
          <a:lstStyle/>
          <a:p>
            <a:pPr algn="ctr"/>
            <a:r>
              <a:rPr lang="en-US" altLang="en-US"/>
              <a:t>Some Conclusions</a:t>
            </a:r>
          </a:p>
        </p:txBody>
      </p:sp>
      <p:sp>
        <p:nvSpPr>
          <p:cNvPr id="29699" name="Rectangle 3"/>
          <p:cNvSpPr>
            <a:spLocks noGrp="1" noChangeArrowheads="1"/>
          </p:cNvSpPr>
          <p:nvPr>
            <p:ph type="body" idx="1"/>
          </p:nvPr>
        </p:nvSpPr>
        <p:spPr>
          <a:xfrm>
            <a:off x="609600" y="2590800"/>
            <a:ext cx="8345488" cy="4114800"/>
          </a:xfrm>
        </p:spPr>
        <p:txBody>
          <a:bodyPr/>
          <a:lstStyle/>
          <a:p>
            <a:pPr>
              <a:lnSpc>
                <a:spcPct val="90000"/>
              </a:lnSpc>
              <a:spcAft>
                <a:spcPct val="40000"/>
              </a:spcAft>
            </a:pPr>
            <a:r>
              <a:rPr lang="en-US" altLang="en-US" sz="2400" dirty="0"/>
              <a:t>Sustainability is possible, and may be frequent!</a:t>
            </a:r>
          </a:p>
          <a:p>
            <a:pPr>
              <a:lnSpc>
                <a:spcPct val="90000"/>
              </a:lnSpc>
              <a:spcAft>
                <a:spcPct val="40000"/>
              </a:spcAft>
            </a:pPr>
            <a:r>
              <a:rPr lang="en-US" altLang="en-US" sz="2400" dirty="0"/>
              <a:t>Outcome variables need to be defined – </a:t>
            </a:r>
            <a:r>
              <a:rPr lang="en-US" altLang="en-US" sz="2400" u="sng" dirty="0"/>
              <a:t>what</a:t>
            </a:r>
            <a:r>
              <a:rPr lang="en-US" altLang="en-US" sz="2400" dirty="0"/>
              <a:t> outcome is to be sustained?</a:t>
            </a:r>
          </a:p>
          <a:p>
            <a:pPr>
              <a:lnSpc>
                <a:spcPct val="90000"/>
              </a:lnSpc>
              <a:spcAft>
                <a:spcPct val="40000"/>
              </a:spcAft>
            </a:pPr>
            <a:r>
              <a:rPr lang="en-US" altLang="en-US" sz="2400" dirty="0" smtClean="0"/>
              <a:t>Sustainment </a:t>
            </a:r>
            <a:r>
              <a:rPr lang="en-US" altLang="en-US" sz="2400" dirty="0"/>
              <a:t>of different </a:t>
            </a:r>
            <a:r>
              <a:rPr lang="en-US" altLang="en-US" sz="2400" u="sng" dirty="0"/>
              <a:t>types</a:t>
            </a:r>
            <a:r>
              <a:rPr lang="en-US" altLang="en-US" sz="2400" dirty="0"/>
              <a:t> of program components may have different influences or predictors.</a:t>
            </a:r>
          </a:p>
          <a:p>
            <a:pPr>
              <a:lnSpc>
                <a:spcPct val="90000"/>
              </a:lnSpc>
              <a:spcAft>
                <a:spcPct val="40000"/>
              </a:spcAft>
            </a:pPr>
            <a:r>
              <a:rPr lang="en-US" altLang="en-US" sz="2400" dirty="0"/>
              <a:t>Contingency models needed, to relate program </a:t>
            </a:r>
            <a:r>
              <a:rPr lang="en-US" altLang="en-US" sz="2400" u="sng" dirty="0"/>
              <a:t>type</a:t>
            </a:r>
            <a:r>
              <a:rPr lang="en-US" altLang="en-US" sz="2400" dirty="0"/>
              <a:t> to specific predictor variables and to environments.</a:t>
            </a:r>
          </a:p>
          <a:p>
            <a:pPr>
              <a:lnSpc>
                <a:spcPct val="90000"/>
              </a:lnSpc>
              <a:spcAft>
                <a:spcPct val="40000"/>
              </a:spcAft>
            </a:pPr>
            <a:r>
              <a:rPr lang="en-US" altLang="en-US" sz="2400" dirty="0"/>
              <a:t>Multiple types of data collection are needed, across time.</a:t>
            </a:r>
          </a:p>
        </p:txBody>
      </p:sp>
    </p:spTree>
    <p:extLst>
      <p:ext uri="{BB962C8B-B14F-4D97-AF65-F5344CB8AC3E}">
        <p14:creationId xmlns:p14="http://schemas.microsoft.com/office/powerpoint/2010/main" val="3374598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www.buzzle.com/img/articleImages/329115-350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066800"/>
            <a:ext cx="90344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143000" y="457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And… Do Remember:</a:t>
            </a:r>
          </a:p>
        </p:txBody>
      </p:sp>
    </p:spTree>
    <p:extLst>
      <p:ext uri="{BB962C8B-B14F-4D97-AF65-F5344CB8AC3E}">
        <p14:creationId xmlns:p14="http://schemas.microsoft.com/office/powerpoint/2010/main" val="158776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838200" y="2362200"/>
            <a:ext cx="7693025" cy="4191000"/>
          </a:xfrm>
        </p:spPr>
        <p:txBody>
          <a:bodyPr/>
          <a:lstStyle/>
          <a:p>
            <a:r>
              <a:rPr lang="en-US" dirty="0" smtClean="0"/>
              <a:t>International context -  tools &amp; examples:</a:t>
            </a:r>
          </a:p>
          <a:p>
            <a:pPr lvl="1"/>
            <a:r>
              <a:rPr lang="en-US" dirty="0" smtClean="0"/>
              <a:t>CEDARS – Center for Design &amp; Research on Sustainability  - </a:t>
            </a:r>
            <a:r>
              <a:rPr lang="en-US" dirty="0" smtClean="0">
                <a:hlinkClick r:id="rId3"/>
              </a:rPr>
              <a:t>www.cedarscenter.com</a:t>
            </a:r>
            <a:r>
              <a:rPr lang="en-US" dirty="0" smtClean="0"/>
              <a:t>  </a:t>
            </a:r>
          </a:p>
          <a:p>
            <a:pPr marL="457200" lvl="1" indent="0">
              <a:buNone/>
            </a:pPr>
            <a:endParaRPr lang="en-US" dirty="0" smtClean="0"/>
          </a:p>
          <a:p>
            <a:pPr lvl="1"/>
            <a:r>
              <a:rPr lang="en-US" dirty="0" smtClean="0"/>
              <a:t>Implementation Research Toolkit – </a:t>
            </a:r>
            <a:r>
              <a:rPr lang="en-US" dirty="0" smtClean="0">
                <a:hlinkClick r:id="rId4"/>
              </a:rPr>
              <a:t>www.who.int/tdr/publications/topics/ir-toolkit/en/</a:t>
            </a:r>
            <a:r>
              <a:rPr lang="en-US" dirty="0" smtClean="0"/>
              <a:t> </a:t>
            </a:r>
          </a:p>
          <a:p>
            <a:pPr lvl="1"/>
            <a:endParaRPr lang="en-US" dirty="0"/>
          </a:p>
          <a:p>
            <a:r>
              <a:rPr lang="en-US" dirty="0" smtClean="0"/>
              <a:t> Program Sustainability Assessment Tool</a:t>
            </a:r>
          </a:p>
          <a:p>
            <a:pPr lvl="2"/>
            <a:r>
              <a:rPr lang="en-US" dirty="0" smtClean="0">
                <a:hlinkClick r:id="rId5"/>
              </a:rPr>
              <a:t>www.sustaintool.org</a:t>
            </a:r>
            <a:r>
              <a:rPr lang="en-US" dirty="0" smtClean="0"/>
              <a:t> </a:t>
            </a:r>
          </a:p>
          <a:p>
            <a:pPr marL="457200" lvl="1" indent="0">
              <a:buNone/>
            </a:pPr>
            <a:endParaRPr lang="en-US" dirty="0"/>
          </a:p>
        </p:txBody>
      </p:sp>
    </p:spTree>
    <p:extLst>
      <p:ext uri="{BB962C8B-B14F-4D97-AF65-F5344CB8AC3E}">
        <p14:creationId xmlns:p14="http://schemas.microsoft.com/office/powerpoint/2010/main" val="2523030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ltLang="en-US" dirty="0"/>
              <a:t>That’s All, Folks!</a:t>
            </a:r>
          </a:p>
        </p:txBody>
      </p:sp>
      <p:sp>
        <p:nvSpPr>
          <p:cNvPr id="22531" name="Rectangle 3"/>
          <p:cNvSpPr>
            <a:spLocks noGrp="1" noChangeArrowheads="1"/>
          </p:cNvSpPr>
          <p:nvPr>
            <p:ph type="body" sz="half" idx="2"/>
          </p:nvPr>
        </p:nvSpPr>
        <p:spPr>
          <a:xfrm>
            <a:off x="5181600" y="2438400"/>
            <a:ext cx="4191000" cy="4114800"/>
          </a:xfrm>
        </p:spPr>
        <p:txBody>
          <a:bodyPr/>
          <a:lstStyle/>
          <a:p>
            <a:endParaRPr lang="en-US" altLang="en-US" sz="2400" dirty="0" smtClean="0"/>
          </a:p>
          <a:p>
            <a:pPr>
              <a:buFont typeface="Wingdings" pitchFamily="2" charset="2"/>
              <a:buNone/>
            </a:pPr>
            <a:endParaRPr lang="en-US" altLang="en-US" sz="2400" dirty="0"/>
          </a:p>
          <a:p>
            <a:pPr>
              <a:buFont typeface="Wingdings" pitchFamily="2" charset="2"/>
              <a:buNone/>
            </a:pPr>
            <a:r>
              <a:rPr lang="en-US" altLang="en-US" sz="2400" dirty="0" smtClean="0"/>
              <a:t>Questions</a:t>
            </a:r>
            <a:r>
              <a:rPr lang="en-US" altLang="en-US" sz="2400" dirty="0"/>
              <a:t>?</a:t>
            </a:r>
          </a:p>
          <a:p>
            <a:pPr>
              <a:buFont typeface="Wingdings" pitchFamily="2" charset="2"/>
              <a:buNone/>
            </a:pPr>
            <a:endParaRPr lang="en-US" altLang="en-US" sz="2400" dirty="0"/>
          </a:p>
          <a:p>
            <a:pPr>
              <a:buFont typeface="Wingdings" pitchFamily="2" charset="2"/>
              <a:buNone/>
            </a:pPr>
            <a:endParaRPr lang="en-US" altLang="en-US" sz="2400" dirty="0"/>
          </a:p>
        </p:txBody>
      </p:sp>
      <p:pic>
        <p:nvPicPr>
          <p:cNvPr id="22532" name="Picture 4" descr="BD09965_[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14400" y="2590800"/>
            <a:ext cx="3124200" cy="279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2759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algn="ctr"/>
            <a:r>
              <a:rPr lang="en-US" altLang="en-US"/>
              <a:t>References</a:t>
            </a:r>
          </a:p>
        </p:txBody>
      </p:sp>
      <p:sp>
        <p:nvSpPr>
          <p:cNvPr id="41987" name="Rectangle 3"/>
          <p:cNvSpPr>
            <a:spLocks noGrp="1" noChangeArrowheads="1"/>
          </p:cNvSpPr>
          <p:nvPr>
            <p:ph type="body" idx="1"/>
          </p:nvPr>
        </p:nvSpPr>
        <p:spPr/>
        <p:txBody>
          <a:bodyPr/>
          <a:lstStyle/>
          <a:p>
            <a:pPr>
              <a:lnSpc>
                <a:spcPct val="90000"/>
              </a:lnSpc>
            </a:pPr>
            <a:r>
              <a:rPr lang="en-US" altLang="en-US" sz="1400"/>
              <a:t>Scheirer, M.A. Linking Sustainability Research to Intervention Types. </a:t>
            </a:r>
            <a:r>
              <a:rPr lang="en-US" altLang="en-US" sz="1400" b="1"/>
              <a:t>American Journal of</a:t>
            </a:r>
            <a:r>
              <a:rPr lang="en-US" altLang="en-US" sz="1400"/>
              <a:t> </a:t>
            </a:r>
            <a:r>
              <a:rPr lang="en-US" altLang="en-US" sz="1400" b="1"/>
              <a:t>Public Health</a:t>
            </a:r>
            <a:r>
              <a:rPr lang="en-US" altLang="en-US" sz="1400"/>
              <a:t>, 103 (2013) #4, pp. e73-e 80 .</a:t>
            </a:r>
          </a:p>
          <a:p>
            <a:pPr>
              <a:lnSpc>
                <a:spcPct val="90000"/>
              </a:lnSpc>
            </a:pPr>
            <a:endParaRPr lang="en-US" altLang="en-US" sz="1400"/>
          </a:p>
          <a:p>
            <a:pPr>
              <a:lnSpc>
                <a:spcPct val="90000"/>
              </a:lnSpc>
            </a:pPr>
            <a:r>
              <a:rPr lang="en-US" altLang="en-US" sz="1400"/>
              <a:t>Scheirer, M.A. &amp; J.W. Dearing.  An Agenda for Research on the Sustainability of Public Health Programs. </a:t>
            </a:r>
            <a:r>
              <a:rPr lang="en-US" altLang="en-US" sz="1400" b="1"/>
              <a:t>American Journal of Public Health</a:t>
            </a:r>
            <a:r>
              <a:rPr lang="en-US" altLang="en-US" sz="1400"/>
              <a:t>.  101 (2011) 2059- 2067.</a:t>
            </a:r>
          </a:p>
          <a:p>
            <a:pPr>
              <a:lnSpc>
                <a:spcPct val="90000"/>
              </a:lnSpc>
            </a:pPr>
            <a:endParaRPr lang="en-US" altLang="en-US" sz="1400"/>
          </a:p>
          <a:p>
            <a:pPr>
              <a:lnSpc>
                <a:spcPct val="90000"/>
              </a:lnSpc>
            </a:pPr>
            <a:r>
              <a:rPr lang="en-US" altLang="en-US" sz="1400"/>
              <a:t>Scheirer, M.A., Hartling, G. and Hagerman, D.B.,  Defining Sustainability Outcomes of Health Programs: Illustrations from an On-line Survey. </a:t>
            </a:r>
            <a:r>
              <a:rPr lang="en-US" altLang="en-US" sz="1400" b="1"/>
              <a:t>Evaluation &amp; Program Planning</a:t>
            </a:r>
            <a:r>
              <a:rPr lang="en-US" altLang="en-US" sz="1400"/>
              <a:t> 31 (2008) 335-346.</a:t>
            </a:r>
          </a:p>
          <a:p>
            <a:pPr>
              <a:lnSpc>
                <a:spcPct val="90000"/>
              </a:lnSpc>
            </a:pPr>
            <a:endParaRPr lang="en-US" altLang="en-US" sz="1400"/>
          </a:p>
          <a:p>
            <a:pPr>
              <a:lnSpc>
                <a:spcPct val="90000"/>
              </a:lnSpc>
            </a:pPr>
            <a:r>
              <a:rPr lang="en-US" altLang="en-US" sz="1400"/>
              <a:t>Scheirer, M. A., Is Sustainability Possible? A Review and Commentary on Empirical Studies of Program Sustainability.  </a:t>
            </a:r>
            <a:r>
              <a:rPr lang="en-US" altLang="en-US" sz="1400" b="1"/>
              <a:t>American Journal  of Evaluation</a:t>
            </a:r>
            <a:r>
              <a:rPr lang="en-US" altLang="en-US" sz="1400"/>
              <a:t>, 26 (2005) 320-347.</a:t>
            </a:r>
          </a:p>
          <a:p>
            <a:pPr>
              <a:lnSpc>
                <a:spcPct val="90000"/>
              </a:lnSpc>
            </a:pPr>
            <a:endParaRPr lang="en-US" altLang="en-US" sz="1400"/>
          </a:p>
          <a:p>
            <a:pPr>
              <a:lnSpc>
                <a:spcPct val="90000"/>
              </a:lnSpc>
            </a:pPr>
            <a:r>
              <a:rPr lang="en-US" altLang="en-US" sz="1400"/>
              <a:t>Schell, S.F. Luke, D.A. et al. Public health program capacity for sustainability: Anew framework.  </a:t>
            </a:r>
            <a:r>
              <a:rPr lang="en-US" altLang="en-US" sz="1400" b="1"/>
              <a:t>Implementation Science</a:t>
            </a:r>
            <a:r>
              <a:rPr lang="en-US" altLang="en-US" sz="1400"/>
              <a:t>, 8:15 (2013).   See also:</a:t>
            </a:r>
          </a:p>
          <a:p>
            <a:pPr>
              <a:lnSpc>
                <a:spcPct val="90000"/>
              </a:lnSpc>
              <a:buFont typeface="Wingdings" pitchFamily="2" charset="2"/>
              <a:buNone/>
            </a:pPr>
            <a:r>
              <a:rPr lang="en-US" altLang="en-US" sz="1400"/>
              <a:t>		 </a:t>
            </a:r>
            <a:r>
              <a:rPr lang="en-US" altLang="en-US" sz="2000"/>
              <a:t>http://</a:t>
            </a:r>
            <a:r>
              <a:rPr lang="en-US" altLang="en-US" sz="2000">
                <a:hlinkClick r:id="rId3"/>
              </a:rPr>
              <a:t>www.sustaintool.org</a:t>
            </a:r>
            <a:endParaRPr lang="en-US" altLang="en-US" sz="2000"/>
          </a:p>
          <a:p>
            <a:pPr>
              <a:lnSpc>
                <a:spcPct val="90000"/>
              </a:lnSpc>
              <a:buFont typeface="Wingdings" pitchFamily="2" charset="2"/>
              <a:buNone/>
            </a:pPr>
            <a:endParaRPr lang="en-US" altLang="en-US" sz="1400"/>
          </a:p>
        </p:txBody>
      </p:sp>
    </p:spTree>
    <p:extLst>
      <p:ext uri="{BB962C8B-B14F-4D97-AF65-F5344CB8AC3E}">
        <p14:creationId xmlns:p14="http://schemas.microsoft.com/office/powerpoint/2010/main" val="297021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1023938"/>
          </a:xfrm>
        </p:spPr>
        <p:txBody>
          <a:bodyPr/>
          <a:lstStyle/>
          <a:p>
            <a:r>
              <a:rPr lang="en-US" altLang="en-US" dirty="0" smtClean="0"/>
              <a:t>I - What </a:t>
            </a:r>
            <a:r>
              <a:rPr lang="en-US" altLang="en-US" dirty="0"/>
              <a:t>is </a:t>
            </a:r>
            <a:r>
              <a:rPr lang="en-US" altLang="en-US" dirty="0" smtClean="0"/>
              <a:t>Program Sustainability?</a:t>
            </a:r>
            <a:endParaRPr lang="en-US" altLang="en-US" dirty="0"/>
          </a:p>
        </p:txBody>
      </p:sp>
      <p:sp>
        <p:nvSpPr>
          <p:cNvPr id="14339" name="Rectangle 3"/>
          <p:cNvSpPr>
            <a:spLocks noGrp="1" noChangeArrowheads="1"/>
          </p:cNvSpPr>
          <p:nvPr>
            <p:ph idx="1"/>
          </p:nvPr>
        </p:nvSpPr>
        <p:spPr>
          <a:xfrm>
            <a:off x="722313" y="2667000"/>
            <a:ext cx="8269287" cy="3733800"/>
          </a:xfrm>
        </p:spPr>
        <p:txBody>
          <a:bodyPr/>
          <a:lstStyle/>
          <a:p>
            <a:pPr>
              <a:spcAft>
                <a:spcPts val="600"/>
              </a:spcAft>
            </a:pPr>
            <a:r>
              <a:rPr lang="en-US" altLang="en-US" sz="2400" dirty="0"/>
              <a:t>Definitions differ among researchers -  in general, it’s what happens to a program or intervention </a:t>
            </a:r>
            <a:r>
              <a:rPr lang="en-US" altLang="en-US" sz="2400" i="1" dirty="0"/>
              <a:t>after</a:t>
            </a:r>
            <a:r>
              <a:rPr lang="en-US" altLang="en-US" sz="2400" dirty="0"/>
              <a:t> external assistance or initial funding ends</a:t>
            </a:r>
            <a:r>
              <a:rPr lang="en-US" altLang="en-US" sz="2400" dirty="0" smtClean="0"/>
              <a:t>.</a:t>
            </a:r>
          </a:p>
          <a:p>
            <a:pPr>
              <a:spcAft>
                <a:spcPts val="600"/>
              </a:spcAft>
            </a:pPr>
            <a:r>
              <a:rPr lang="en-US" altLang="en-US" sz="2400" dirty="0" smtClean="0"/>
              <a:t>Also called “sustainment” in recent literature – to emphasize looking at it as a long-term </a:t>
            </a:r>
            <a:r>
              <a:rPr lang="en-US" altLang="en-US" sz="2400" i="1" dirty="0" smtClean="0"/>
              <a:t>outcome</a:t>
            </a:r>
          </a:p>
          <a:p>
            <a:pPr>
              <a:spcAft>
                <a:spcPts val="600"/>
              </a:spcAft>
            </a:pPr>
            <a:r>
              <a:rPr lang="en-US" altLang="en-US" sz="2400" dirty="0" smtClean="0"/>
              <a:t>Some writers focus on “sustainability” as a set of capacities or processes, &amp;/or a characteristic of the program.</a:t>
            </a:r>
            <a:endParaRPr lang="en-US" altLang="en-US" sz="2400" dirty="0"/>
          </a:p>
          <a:p>
            <a:endParaRPr lang="en-US" altLang="en-US" sz="2400" dirty="0"/>
          </a:p>
        </p:txBody>
      </p:sp>
    </p:spTree>
    <p:extLst>
      <p:ext uri="{BB962C8B-B14F-4D97-AF65-F5344CB8AC3E}">
        <p14:creationId xmlns:p14="http://schemas.microsoft.com/office/powerpoint/2010/main" val="42349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Multiple Types of “Sustainability”</a:t>
            </a:r>
          </a:p>
        </p:txBody>
      </p:sp>
      <p:sp>
        <p:nvSpPr>
          <p:cNvPr id="7171" name="Rectangle 3"/>
          <p:cNvSpPr>
            <a:spLocks noGrp="1" noChangeArrowheads="1"/>
          </p:cNvSpPr>
          <p:nvPr>
            <p:ph type="body" idx="1"/>
          </p:nvPr>
        </p:nvSpPr>
        <p:spPr>
          <a:xfrm>
            <a:off x="838200" y="2514600"/>
            <a:ext cx="7772400" cy="4038600"/>
          </a:xfrm>
        </p:spPr>
        <p:txBody>
          <a:bodyPr/>
          <a:lstStyle/>
          <a:p>
            <a:pPr eaLnBrk="1" hangingPunct="1">
              <a:lnSpc>
                <a:spcPct val="90000"/>
              </a:lnSpc>
              <a:spcAft>
                <a:spcPct val="30000"/>
              </a:spcAft>
            </a:pPr>
            <a:r>
              <a:rPr lang="en-US" altLang="en-US" sz="2400" u="sng" dirty="0" smtClean="0"/>
              <a:t>Economic sustainability</a:t>
            </a:r>
            <a:r>
              <a:rPr lang="en-US" altLang="en-US" sz="2400" dirty="0" smtClean="0"/>
              <a:t> -  whether an economic development program can maintain itself; often used in international contexts</a:t>
            </a:r>
          </a:p>
          <a:p>
            <a:pPr eaLnBrk="1" hangingPunct="1">
              <a:lnSpc>
                <a:spcPct val="90000"/>
              </a:lnSpc>
              <a:spcAft>
                <a:spcPct val="30000"/>
              </a:spcAft>
            </a:pPr>
            <a:r>
              <a:rPr lang="en-US" altLang="en-US" sz="2400" u="sng" dirty="0" smtClean="0"/>
              <a:t>Environmental sustainability</a:t>
            </a:r>
            <a:r>
              <a:rPr lang="en-US" altLang="en-US" sz="2400" dirty="0" smtClean="0"/>
              <a:t> -  maintaining the environment in a steady state; not environmentally degrading</a:t>
            </a:r>
          </a:p>
          <a:p>
            <a:pPr eaLnBrk="1" hangingPunct="1">
              <a:lnSpc>
                <a:spcPct val="90000"/>
              </a:lnSpc>
              <a:spcAft>
                <a:spcPct val="30000"/>
              </a:spcAft>
            </a:pPr>
            <a:r>
              <a:rPr lang="en-US" altLang="en-US" sz="2400" u="sng" dirty="0" smtClean="0"/>
              <a:t>Organizational sustainability</a:t>
            </a:r>
            <a:r>
              <a:rPr lang="en-US" altLang="en-US" sz="2400" dirty="0" smtClean="0"/>
              <a:t> – does the organization itself continue to exist?</a:t>
            </a:r>
          </a:p>
          <a:p>
            <a:pPr eaLnBrk="1" hangingPunct="1">
              <a:lnSpc>
                <a:spcPct val="90000"/>
              </a:lnSpc>
              <a:spcAft>
                <a:spcPct val="30000"/>
              </a:spcAft>
            </a:pPr>
            <a:r>
              <a:rPr lang="en-US" altLang="en-US" sz="2400" dirty="0" smtClean="0"/>
              <a:t>Not the focus of this session! </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3F033B1-F27B-49C7-8B7B-02F567FB8BF8}" type="slidenum">
              <a:rPr lang="en-US" altLang="en-US"/>
              <a:pPr/>
              <a:t>5</a:t>
            </a:fld>
            <a:endParaRPr lang="en-US" altLang="en-US"/>
          </a:p>
        </p:txBody>
      </p:sp>
    </p:spTree>
    <p:extLst>
      <p:ext uri="{BB962C8B-B14F-4D97-AF65-F5344CB8AC3E}">
        <p14:creationId xmlns:p14="http://schemas.microsoft.com/office/powerpoint/2010/main" val="35939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762000" y="762000"/>
            <a:ext cx="8153400" cy="1143000"/>
          </a:xfrm>
        </p:spPr>
        <p:txBody>
          <a:bodyPr/>
          <a:lstStyle/>
          <a:p>
            <a:r>
              <a:rPr lang="en-US" altLang="en-US" dirty="0"/>
              <a:t>Context for </a:t>
            </a:r>
            <a:r>
              <a:rPr lang="en-US" altLang="en-US" dirty="0" smtClean="0"/>
              <a:t>Program Sustainability</a:t>
            </a:r>
            <a:r>
              <a:rPr lang="en-US" altLang="en-US" dirty="0"/>
              <a:t>: </a:t>
            </a:r>
            <a:br>
              <a:rPr lang="en-US" altLang="en-US" dirty="0"/>
            </a:br>
            <a:r>
              <a:rPr lang="en-US" altLang="en-US" dirty="0"/>
              <a:t>A Program or Intervention </a:t>
            </a:r>
            <a:r>
              <a:rPr lang="en-US" altLang="en-US" u="sng" dirty="0"/>
              <a:t>Exists</a:t>
            </a:r>
          </a:p>
        </p:txBody>
      </p:sp>
      <p:sp>
        <p:nvSpPr>
          <p:cNvPr id="15363" name="Rectangle 3"/>
          <p:cNvSpPr>
            <a:spLocks noGrp="1" noChangeArrowheads="1"/>
          </p:cNvSpPr>
          <p:nvPr>
            <p:ph type="body" idx="1"/>
          </p:nvPr>
        </p:nvSpPr>
        <p:spPr>
          <a:xfrm>
            <a:off x="762000" y="2514600"/>
            <a:ext cx="8193088" cy="3733800"/>
          </a:xfrm>
        </p:spPr>
        <p:txBody>
          <a:bodyPr/>
          <a:lstStyle/>
          <a:p>
            <a:r>
              <a:rPr lang="en-US" altLang="en-US" sz="2000" dirty="0"/>
              <a:t>What is a “program”?  -  “A set of resources and activities directed toward one or more common goals”</a:t>
            </a:r>
          </a:p>
          <a:p>
            <a:pPr marL="0" indent="0">
              <a:buNone/>
            </a:pPr>
            <a:r>
              <a:rPr lang="en-US" altLang="en-US" sz="2000" dirty="0" smtClean="0"/>
              <a:t>					Newcomer</a:t>
            </a:r>
            <a:r>
              <a:rPr lang="en-US" altLang="en-US" sz="2000" dirty="0"/>
              <a:t>, et al., 1994</a:t>
            </a:r>
          </a:p>
          <a:p>
            <a:r>
              <a:rPr lang="en-US" altLang="en-US" sz="2000" dirty="0" smtClean="0"/>
              <a:t>I assume </a:t>
            </a:r>
            <a:r>
              <a:rPr lang="en-US" altLang="en-US" sz="2000" dirty="0"/>
              <a:t>an organization has implemented a new </a:t>
            </a:r>
            <a:r>
              <a:rPr lang="en-US" altLang="en-US" sz="2000" dirty="0" smtClean="0"/>
              <a:t>program </a:t>
            </a:r>
            <a:r>
              <a:rPr lang="en-US" altLang="en-US" sz="2000" dirty="0"/>
              <a:t>or other </a:t>
            </a:r>
            <a:r>
              <a:rPr lang="en-US" altLang="en-US" sz="2000" dirty="0" smtClean="0"/>
              <a:t>intervention </a:t>
            </a:r>
            <a:r>
              <a:rPr lang="en-US" altLang="en-US" sz="2000" dirty="0"/>
              <a:t>that it wants to sustain.</a:t>
            </a:r>
          </a:p>
          <a:p>
            <a:r>
              <a:rPr lang="en-US" altLang="en-US" sz="2000" dirty="0"/>
              <a:t>Programs develop over time, through stages:</a:t>
            </a:r>
          </a:p>
          <a:p>
            <a:pPr lvl="1"/>
            <a:r>
              <a:rPr lang="en-US" altLang="en-US" sz="2000" dirty="0">
                <a:solidFill>
                  <a:schemeClr val="tx2"/>
                </a:solidFill>
              </a:rPr>
              <a:t>Initiation </a:t>
            </a:r>
            <a:r>
              <a:rPr lang="en-US" altLang="en-US" sz="2000" dirty="0" smtClean="0">
                <a:solidFill>
                  <a:schemeClr val="tx2"/>
                </a:solidFill>
              </a:rPr>
              <a:t>- </a:t>
            </a:r>
            <a:r>
              <a:rPr lang="en-US" altLang="en-US" sz="2000" u="sng" dirty="0" smtClean="0">
                <a:solidFill>
                  <a:schemeClr val="tx2"/>
                </a:solidFill>
              </a:rPr>
              <a:t>Why</a:t>
            </a:r>
            <a:r>
              <a:rPr lang="en-US" altLang="en-US" sz="2000" dirty="0" smtClean="0">
                <a:solidFill>
                  <a:schemeClr val="tx2"/>
                </a:solidFill>
              </a:rPr>
              <a:t> </a:t>
            </a:r>
            <a:r>
              <a:rPr lang="en-US" altLang="en-US" sz="2000" dirty="0">
                <a:solidFill>
                  <a:schemeClr val="tx2"/>
                </a:solidFill>
              </a:rPr>
              <a:t>was the program started?  </a:t>
            </a:r>
            <a:r>
              <a:rPr lang="en-US" altLang="en-US" sz="2000" u="sng" dirty="0">
                <a:solidFill>
                  <a:schemeClr val="tx2"/>
                </a:solidFill>
              </a:rPr>
              <a:t>Who</a:t>
            </a:r>
            <a:r>
              <a:rPr lang="en-US" altLang="en-US" sz="2000" dirty="0">
                <a:solidFill>
                  <a:schemeClr val="tx2"/>
                </a:solidFill>
              </a:rPr>
              <a:t> was/is involved?</a:t>
            </a:r>
          </a:p>
          <a:p>
            <a:pPr lvl="1"/>
            <a:r>
              <a:rPr lang="en-US" altLang="en-US" sz="2000" dirty="0">
                <a:solidFill>
                  <a:schemeClr val="tx2"/>
                </a:solidFill>
              </a:rPr>
              <a:t>Implementation – full or partial?</a:t>
            </a:r>
          </a:p>
          <a:p>
            <a:pPr lvl="1">
              <a:spcAft>
                <a:spcPct val="50000"/>
              </a:spcAft>
            </a:pPr>
            <a:r>
              <a:rPr lang="en-US" altLang="en-US" sz="2000" dirty="0">
                <a:solidFill>
                  <a:schemeClr val="tx2"/>
                </a:solidFill>
              </a:rPr>
              <a:t>Sustained use or discontinued?</a:t>
            </a:r>
          </a:p>
          <a:p>
            <a:pPr>
              <a:spcAft>
                <a:spcPct val="50000"/>
              </a:spcAft>
            </a:pPr>
            <a:r>
              <a:rPr lang="en-US" altLang="en-US" sz="2000" dirty="0"/>
              <a:t>Sustainability is affected by all earlier stages – start planning for it early!</a:t>
            </a:r>
          </a:p>
          <a:p>
            <a:pPr lvl="1"/>
            <a:endParaRPr lang="en-US" altLang="en-US" dirty="0"/>
          </a:p>
        </p:txBody>
      </p:sp>
    </p:spTree>
    <p:extLst>
      <p:ext uri="{BB962C8B-B14F-4D97-AF65-F5344CB8AC3E}">
        <p14:creationId xmlns:p14="http://schemas.microsoft.com/office/powerpoint/2010/main" val="343511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371600" y="762000"/>
            <a:ext cx="7772400" cy="1143000"/>
          </a:xfrm>
        </p:spPr>
        <p:txBody>
          <a:bodyPr/>
          <a:lstStyle/>
          <a:p>
            <a:r>
              <a:rPr lang="en-US" altLang="en-US" sz="3200" dirty="0"/>
              <a:t>Why Sustainability Matters</a:t>
            </a:r>
            <a:br>
              <a:rPr lang="en-US" altLang="en-US" sz="3200" dirty="0"/>
            </a:br>
            <a:r>
              <a:rPr lang="en-US" altLang="en-US" sz="3200" dirty="0"/>
              <a:t>for Both </a:t>
            </a:r>
            <a:r>
              <a:rPr lang="en-US" altLang="en-US" sz="3200" dirty="0" smtClean="0"/>
              <a:t>Evaluation &amp; </a:t>
            </a:r>
            <a:r>
              <a:rPr lang="en-US" altLang="en-US" sz="3200" dirty="0"/>
              <a:t>Practice</a:t>
            </a:r>
          </a:p>
        </p:txBody>
      </p:sp>
      <p:sp>
        <p:nvSpPr>
          <p:cNvPr id="10243" name="Rectangle 3"/>
          <p:cNvSpPr>
            <a:spLocks noGrp="1" noChangeArrowheads="1"/>
          </p:cNvSpPr>
          <p:nvPr>
            <p:ph type="body" idx="4294967295"/>
          </p:nvPr>
        </p:nvSpPr>
        <p:spPr>
          <a:xfrm>
            <a:off x="1219200" y="2828260"/>
            <a:ext cx="7924800" cy="3648740"/>
          </a:xfrm>
        </p:spPr>
        <p:txBody>
          <a:bodyPr/>
          <a:lstStyle/>
          <a:p>
            <a:pPr>
              <a:spcAft>
                <a:spcPct val="50000"/>
              </a:spcAft>
            </a:pPr>
            <a:r>
              <a:rPr lang="en-US" altLang="en-US" sz="2000" dirty="0"/>
              <a:t>Because it’s increasingly important to funders!</a:t>
            </a:r>
          </a:p>
          <a:p>
            <a:pPr>
              <a:spcAft>
                <a:spcPct val="50000"/>
              </a:spcAft>
            </a:pPr>
            <a:r>
              <a:rPr lang="en-US" altLang="en-US" sz="2000" dirty="0"/>
              <a:t>Keeping “good will” of community partners, &amp; </a:t>
            </a:r>
            <a:r>
              <a:rPr lang="en-US" altLang="en-US" sz="2000" dirty="0" smtClean="0"/>
              <a:t>their willingness </a:t>
            </a:r>
            <a:r>
              <a:rPr lang="en-US" altLang="en-US" sz="2000" dirty="0"/>
              <a:t>to participate in </a:t>
            </a:r>
            <a:r>
              <a:rPr lang="en-US" altLang="en-US" sz="2000" dirty="0" smtClean="0"/>
              <a:t>future programs and their evaluation.</a:t>
            </a:r>
            <a:endParaRPr lang="en-US" altLang="en-US" sz="2000" dirty="0"/>
          </a:p>
          <a:p>
            <a:pPr>
              <a:spcAft>
                <a:spcPct val="50000"/>
              </a:spcAft>
            </a:pPr>
            <a:r>
              <a:rPr lang="en-US" altLang="en-US" sz="2000" dirty="0"/>
              <a:t>Ethical issues arise if partnerships with community organizations are abandoned after research.</a:t>
            </a:r>
          </a:p>
          <a:p>
            <a:pPr>
              <a:spcAft>
                <a:spcPct val="50000"/>
              </a:spcAft>
            </a:pPr>
            <a:r>
              <a:rPr lang="en-US" altLang="en-US" sz="2000" dirty="0"/>
              <a:t>Sustainability is itself an important </a:t>
            </a:r>
            <a:r>
              <a:rPr lang="en-US" altLang="en-US" sz="2000" dirty="0" smtClean="0"/>
              <a:t>evaluation topic</a:t>
            </a:r>
            <a:r>
              <a:rPr lang="en-US" altLang="en-US" sz="2000" dirty="0"/>
              <a:t>;  focus moves from “efficacy” to “effectiveness” in context over a longer term. </a:t>
            </a:r>
          </a:p>
          <a:p>
            <a:pPr>
              <a:spcAft>
                <a:spcPct val="50000"/>
              </a:spcAft>
            </a:pPr>
            <a:r>
              <a:rPr lang="en-US" altLang="en-US" sz="2000" dirty="0"/>
              <a:t>“Why bother with what is effective, if it is also fleeting?”</a:t>
            </a:r>
          </a:p>
          <a:p>
            <a:pPr>
              <a:spcAft>
                <a:spcPct val="30000"/>
              </a:spcAft>
            </a:pPr>
            <a:endParaRPr lang="en-US" altLang="en-US" sz="2400" dirty="0"/>
          </a:p>
        </p:txBody>
      </p:sp>
      <p:sp>
        <p:nvSpPr>
          <p:cNvPr id="10244"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1697F620-F642-4C84-BC50-F22AF14C2482}" type="slidenum">
              <a:rPr lang="en-US" altLang="en-US" sz="1400">
                <a:latin typeface="Tahoma" pitchFamily="34" charset="0"/>
              </a:rPr>
              <a:pPr algn="r"/>
              <a:t>7</a:t>
            </a:fld>
            <a:endParaRPr lang="en-US" altLang="en-US" sz="1400">
              <a:latin typeface="Tahoma" pitchFamily="34" charset="0"/>
            </a:endParaRPr>
          </a:p>
        </p:txBody>
      </p:sp>
      <p:pic>
        <p:nvPicPr>
          <p:cNvPr id="5" name="Picture 4"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84760" y="208278"/>
            <a:ext cx="1559947"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7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1066800" y="838200"/>
            <a:ext cx="6715125" cy="4949825"/>
          </a:xfrm>
          <a:prstGeom prst="verticalScroll">
            <a:avLst>
              <a:gd name="adj" fmla="val 12500"/>
            </a:avLst>
          </a:prstGeom>
          <a:solidFill>
            <a:srgbClr val="FFFF99"/>
          </a:solidFill>
          <a:ln w="57150">
            <a:solidFill>
              <a:srgbClr val="339933"/>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endParaRPr lang="en-US" altLang="en-US" sz="3200">
              <a:solidFill>
                <a:srgbClr val="003366"/>
              </a:solidFill>
              <a:latin typeface="Script MT Bold" pitchFamily="66" charset="0"/>
            </a:endParaRPr>
          </a:p>
          <a:p>
            <a:pPr eaLnBrk="0" hangingPunct="0"/>
            <a:r>
              <a:rPr lang="en-US" altLang="en-US" sz="3200">
                <a:solidFill>
                  <a:srgbClr val="003366"/>
                </a:solidFill>
                <a:latin typeface="Script MT Bold" pitchFamily="66" charset="0"/>
              </a:rPr>
              <a:t>“</a:t>
            </a:r>
            <a:r>
              <a:rPr lang="en-US" altLang="en-US" sz="3200">
                <a:solidFill>
                  <a:srgbClr val="003366"/>
                </a:solidFill>
                <a:latin typeface="Algerian" pitchFamily="82" charset="0"/>
              </a:rPr>
              <a:t>IN GOD WE TRUST, </a:t>
            </a:r>
          </a:p>
          <a:p>
            <a:pPr eaLnBrk="0" hangingPunct="0"/>
            <a:endParaRPr lang="en-US" altLang="en-US" sz="3200">
              <a:solidFill>
                <a:srgbClr val="003366"/>
              </a:solidFill>
              <a:latin typeface="Algerian" pitchFamily="82" charset="0"/>
            </a:endParaRPr>
          </a:p>
          <a:p>
            <a:pPr eaLnBrk="0" hangingPunct="0"/>
            <a:r>
              <a:rPr lang="en-US" altLang="en-US" sz="3200">
                <a:solidFill>
                  <a:srgbClr val="003366"/>
                </a:solidFill>
                <a:latin typeface="Algerian" pitchFamily="82" charset="0"/>
              </a:rPr>
              <a:t>      -  ALL OTHERS MUST </a:t>
            </a:r>
          </a:p>
          <a:p>
            <a:pPr eaLnBrk="0" hangingPunct="0"/>
            <a:r>
              <a:rPr lang="en-US" altLang="en-US" sz="3200">
                <a:solidFill>
                  <a:srgbClr val="003366"/>
                </a:solidFill>
                <a:latin typeface="Algerian" pitchFamily="82" charset="0"/>
              </a:rPr>
              <a:t>		BRING DATA</a:t>
            </a:r>
            <a:r>
              <a:rPr lang="en-US" altLang="en-US" sz="3200">
                <a:solidFill>
                  <a:srgbClr val="003366"/>
                </a:solidFill>
                <a:latin typeface="Script MT Bold" pitchFamily="66" charset="0"/>
              </a:rPr>
              <a:t>” </a:t>
            </a:r>
          </a:p>
          <a:p>
            <a:pPr eaLnBrk="0" hangingPunct="0"/>
            <a:endParaRPr lang="en-US" altLang="en-US" sz="3200">
              <a:solidFill>
                <a:srgbClr val="003366"/>
              </a:solidFill>
              <a:latin typeface="Script MT Bold" pitchFamily="66" charset="0"/>
            </a:endParaRPr>
          </a:p>
          <a:p>
            <a:pPr eaLnBrk="0" hangingPunct="0"/>
            <a:r>
              <a:rPr lang="en-US" altLang="en-US" sz="3200">
                <a:solidFill>
                  <a:srgbClr val="003366"/>
                </a:solidFill>
                <a:latin typeface="Script MT Bold" pitchFamily="66" charset="0"/>
              </a:rPr>
              <a:t>		    </a:t>
            </a:r>
            <a:r>
              <a:rPr lang="en-US" altLang="en-US" sz="2400">
                <a:solidFill>
                  <a:srgbClr val="003366"/>
                </a:solidFill>
              </a:rPr>
              <a:t>Senior NIH Official</a:t>
            </a:r>
            <a:endParaRPr lang="en-US" altLang="en-US" sz="3200">
              <a:solidFill>
                <a:srgbClr val="003366"/>
              </a:solidFill>
              <a:latin typeface="Script MT Bold" pitchFamily="66" charset="0"/>
            </a:endParaRPr>
          </a:p>
          <a:p>
            <a:pPr>
              <a:buFont typeface="Wingdings" pitchFamily="2" charset="2"/>
              <a:buChar char="ü"/>
            </a:pPr>
            <a:endParaRPr lang="en-US" altLang="en-US" sz="3200">
              <a:solidFill>
                <a:srgbClr val="003366"/>
              </a:solidFill>
              <a:latin typeface="Script MT Bold" pitchFamily="66" charset="0"/>
            </a:endParaRPr>
          </a:p>
        </p:txBody>
      </p:sp>
    </p:spTree>
    <p:extLst>
      <p:ext uri="{BB962C8B-B14F-4D97-AF65-F5344CB8AC3E}">
        <p14:creationId xmlns:p14="http://schemas.microsoft.com/office/powerpoint/2010/main" val="1469051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381000"/>
            <a:ext cx="8029575" cy="1524000"/>
          </a:xfrm>
        </p:spPr>
        <p:txBody>
          <a:bodyPr/>
          <a:lstStyle/>
          <a:p>
            <a:r>
              <a:rPr lang="en-US" altLang="en-US" dirty="0" smtClean="0"/>
              <a:t>II -  Data on the </a:t>
            </a:r>
            <a:r>
              <a:rPr lang="en-US" altLang="en-US" u="sng" dirty="0" smtClean="0"/>
              <a:t>Extent</a:t>
            </a:r>
            <a:r>
              <a:rPr lang="en-US" altLang="en-US" dirty="0" smtClean="0"/>
              <a:t> </a:t>
            </a:r>
            <a:r>
              <a:rPr lang="en-US" altLang="en-US" dirty="0"/>
              <a:t>of </a:t>
            </a:r>
            <a:r>
              <a:rPr lang="en-US" altLang="en-US" dirty="0" smtClean="0"/>
              <a:t>Sustainment – Does it Happen?</a:t>
            </a:r>
            <a:endParaRPr lang="en-US" altLang="en-US" dirty="0"/>
          </a:p>
        </p:txBody>
      </p:sp>
      <p:sp>
        <p:nvSpPr>
          <p:cNvPr id="33795" name="Rectangle 3"/>
          <p:cNvSpPr>
            <a:spLocks noGrp="1" noChangeArrowheads="1"/>
          </p:cNvSpPr>
          <p:nvPr>
            <p:ph type="body" idx="1"/>
          </p:nvPr>
        </p:nvSpPr>
        <p:spPr>
          <a:xfrm>
            <a:off x="685800" y="2362199"/>
            <a:ext cx="8269288" cy="3770313"/>
          </a:xfrm>
        </p:spPr>
        <p:txBody>
          <a:bodyPr/>
          <a:lstStyle/>
          <a:p>
            <a:pPr>
              <a:spcAft>
                <a:spcPct val="20000"/>
              </a:spcAft>
            </a:pPr>
            <a:r>
              <a:rPr lang="en-US" altLang="en-US" sz="2800" dirty="0" smtClean="0"/>
              <a:t>I reviewed evaluations of sustainability -  in AJE</a:t>
            </a:r>
          </a:p>
          <a:p>
            <a:pPr>
              <a:spcAft>
                <a:spcPct val="20000"/>
              </a:spcAft>
            </a:pPr>
            <a:r>
              <a:rPr lang="en-US" altLang="en-US" sz="2800" dirty="0" smtClean="0"/>
              <a:t>14 </a:t>
            </a:r>
            <a:r>
              <a:rPr lang="en-US" altLang="en-US" sz="2800" dirty="0"/>
              <a:t>of 17 studies (82%) reported that 60% or more of their </a:t>
            </a:r>
            <a:r>
              <a:rPr lang="en-US" altLang="en-US" sz="2800" u="sng" dirty="0"/>
              <a:t>sites</a:t>
            </a:r>
            <a:r>
              <a:rPr lang="en-US" altLang="en-US" sz="2800" dirty="0"/>
              <a:t> sustained their “program”:  </a:t>
            </a:r>
          </a:p>
          <a:p>
            <a:pPr lvl="1">
              <a:spcAft>
                <a:spcPct val="20000"/>
              </a:spcAft>
            </a:pPr>
            <a:r>
              <a:rPr lang="en-US" altLang="en-US" sz="2400" dirty="0"/>
              <a:t>Usually defined as the continued operation of at least </a:t>
            </a:r>
            <a:r>
              <a:rPr lang="en-US" altLang="en-US" sz="2400" u="sng" dirty="0"/>
              <a:t>some</a:t>
            </a:r>
            <a:r>
              <a:rPr lang="en-US" altLang="en-US" sz="2400" dirty="0"/>
              <a:t> program activities</a:t>
            </a:r>
            <a:r>
              <a:rPr lang="en-US" altLang="en-US" dirty="0"/>
              <a:t> </a:t>
            </a:r>
          </a:p>
          <a:p>
            <a:pPr>
              <a:spcAft>
                <a:spcPct val="20000"/>
              </a:spcAft>
            </a:pPr>
            <a:r>
              <a:rPr lang="en-US" altLang="en-US" sz="2800" i="1" dirty="0" smtClean="0"/>
              <a:t>But</a:t>
            </a:r>
            <a:r>
              <a:rPr lang="en-US" altLang="en-US" sz="2800" dirty="0" smtClean="0"/>
              <a:t> </a:t>
            </a:r>
            <a:r>
              <a:rPr lang="en-US" altLang="en-US" sz="2800" dirty="0"/>
              <a:t>– Programs that continued were not </a:t>
            </a:r>
            <a:r>
              <a:rPr lang="en-US" altLang="en-US" sz="2800" dirty="0" smtClean="0"/>
              <a:t>necessarily at the </a:t>
            </a:r>
            <a:r>
              <a:rPr lang="en-US" altLang="en-US" sz="2800" dirty="0"/>
              <a:t>same level of client </a:t>
            </a:r>
            <a:r>
              <a:rPr lang="en-US" altLang="en-US" sz="2800" u="sng" dirty="0"/>
              <a:t>benefits</a:t>
            </a:r>
            <a:endParaRPr lang="en-US" altLang="en-US" sz="2800" dirty="0"/>
          </a:p>
        </p:txBody>
      </p:sp>
    </p:spTree>
    <p:extLst>
      <p:ext uri="{BB962C8B-B14F-4D97-AF65-F5344CB8AC3E}">
        <p14:creationId xmlns:p14="http://schemas.microsoft.com/office/powerpoint/2010/main" val="3457909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Sustainability">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Sustainability">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Sustainability">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 Sustainability</Template>
  <TotalTime>4636</TotalTime>
  <Words>3606</Words>
  <Application>Microsoft Office PowerPoint</Application>
  <PresentationFormat>On-screen Show (4:3)</PresentationFormat>
  <Paragraphs>422</Paragraphs>
  <Slides>38</Slides>
  <Notes>38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38</vt:i4>
      </vt:variant>
    </vt:vector>
  </HeadingPairs>
  <TitlesOfParts>
    <vt:vector size="43" baseType="lpstr">
      <vt:lpstr>Theme1 Sustainability</vt:lpstr>
      <vt:lpstr>1_Theme1 Sustainability</vt:lpstr>
      <vt:lpstr>2_Theme1 Sustainability</vt:lpstr>
      <vt:lpstr>Chart</vt:lpstr>
      <vt:lpstr>Acrobat Document</vt:lpstr>
      <vt:lpstr>Evaluating Program Sustainability:  New Visions, New Methods</vt:lpstr>
      <vt:lpstr>Is Evaluation Finished?</vt:lpstr>
      <vt:lpstr>Outline of Topics for Session</vt:lpstr>
      <vt:lpstr>I - What is Program Sustainability?</vt:lpstr>
      <vt:lpstr>Multiple Types of “Sustainability”</vt:lpstr>
      <vt:lpstr>Context for Program Sustainability:  A Program or Intervention Exists</vt:lpstr>
      <vt:lpstr>Why Sustainability Matters for Both Evaluation &amp; Practice</vt:lpstr>
      <vt:lpstr>PowerPoint Presentation</vt:lpstr>
      <vt:lpstr>II -  Data on the Extent of Sustainment – Does it Happen?</vt:lpstr>
      <vt:lpstr>PowerPoint Presentation</vt:lpstr>
      <vt:lpstr>Stirman, et al. Review from 2012</vt:lpstr>
      <vt:lpstr>III - What is to Be Sustained? Multiple Sustainability Outcomes </vt:lpstr>
      <vt:lpstr>6 Types of Potential  Sustainability Outcomes</vt:lpstr>
      <vt:lpstr>Illustration:</vt:lpstr>
      <vt:lpstr>PowerPoint Presentation</vt:lpstr>
      <vt:lpstr>Project HEAL</vt:lpstr>
      <vt:lpstr>PowerPoint Presentation</vt:lpstr>
      <vt:lpstr>PowerPoint Presentation</vt:lpstr>
      <vt:lpstr>Other Issues in Measuring the Extent of Sustainment, as an Outcome</vt:lpstr>
      <vt:lpstr>Your Experience?</vt:lpstr>
      <vt:lpstr>IV - How to Sustain?   What Factors Influence Sustainment?</vt:lpstr>
      <vt:lpstr>Factors influencing sustainability?      A. Project design and characteristics</vt:lpstr>
      <vt:lpstr>Factors influencing sustainability?     B. Factors in Organizational Setting</vt:lpstr>
      <vt:lpstr>Factors influencing sustainability?   C. Community Involvement &amp; Environment</vt:lpstr>
      <vt:lpstr>PowerPoint Presentation</vt:lpstr>
      <vt:lpstr>Program Sustainability Assessment Tool - PSAT</vt:lpstr>
      <vt:lpstr>PowerPoint Presentation</vt:lpstr>
      <vt:lpstr>PowerPoint Presentation</vt:lpstr>
      <vt:lpstr>V - Funding</vt:lpstr>
      <vt:lpstr>Financial Strategies:       1. Institutionalization</vt:lpstr>
      <vt:lpstr>Financial Strategies: 2. Health Insurance/             Fee for Service</vt:lpstr>
      <vt:lpstr>Strategies:     3. External Grants or In-Kind</vt:lpstr>
      <vt:lpstr>PowerPoint Presentation</vt:lpstr>
      <vt:lpstr>Some Conclusions</vt:lpstr>
      <vt:lpstr>PowerPoint Presentation</vt:lpstr>
      <vt:lpstr>Additional Resources</vt:lpstr>
      <vt:lpstr>That’s All, Folks!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dc:creator>
  <cp:lastModifiedBy>Mary Ann</cp:lastModifiedBy>
  <cp:revision>66</cp:revision>
  <cp:lastPrinted>2014-05-09T14:42:32Z</cp:lastPrinted>
  <dcterms:created xsi:type="dcterms:W3CDTF">2014-04-21T17:45:40Z</dcterms:created>
  <dcterms:modified xsi:type="dcterms:W3CDTF">2014-10-14T16:47:55Z</dcterms:modified>
</cp:coreProperties>
</file>