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charts/chart17.xml" ContentType="application/vnd.openxmlformats-officedocument.drawingml.char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Default Extension="emf" ContentType="image/x-emf"/>
  <Default Extension="jpeg" ContentType="image/jpeg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charts/chart4.xml" ContentType="application/vnd.openxmlformats-officedocument.drawingml.char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charts/chart15.xml" ContentType="application/vnd.openxmlformats-officedocument.drawingml.char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51" r:id="rId1"/>
    <p:sldMasterId id="2147483655" r:id="rId2"/>
    <p:sldMasterId id="2147483751" r:id="rId3"/>
    <p:sldMasterId id="2147483766" r:id="rId4"/>
    <p:sldMasterId id="2147483796" r:id="rId5"/>
    <p:sldMasterId id="2147483811" r:id="rId6"/>
  </p:sldMasterIdLst>
  <p:notesMasterIdLst>
    <p:notesMasterId r:id="rId39"/>
  </p:notesMasterIdLst>
  <p:handoutMasterIdLst>
    <p:handoutMasterId r:id="rId40"/>
  </p:handoutMasterIdLst>
  <p:sldIdLst>
    <p:sldId id="511" r:id="rId7"/>
    <p:sldId id="924" r:id="rId8"/>
    <p:sldId id="954" r:id="rId9"/>
    <p:sldId id="956" r:id="rId10"/>
    <p:sldId id="959" r:id="rId11"/>
    <p:sldId id="960" r:id="rId12"/>
    <p:sldId id="932" r:id="rId13"/>
    <p:sldId id="885" r:id="rId14"/>
    <p:sldId id="886" r:id="rId15"/>
    <p:sldId id="934" r:id="rId16"/>
    <p:sldId id="936" r:id="rId17"/>
    <p:sldId id="946" r:id="rId18"/>
    <p:sldId id="947" r:id="rId19"/>
    <p:sldId id="940" r:id="rId20"/>
    <p:sldId id="926" r:id="rId21"/>
    <p:sldId id="941" r:id="rId22"/>
    <p:sldId id="948" r:id="rId23"/>
    <p:sldId id="949" r:id="rId24"/>
    <p:sldId id="955" r:id="rId25"/>
    <p:sldId id="950" r:id="rId26"/>
    <p:sldId id="937" r:id="rId27"/>
    <p:sldId id="930" r:id="rId28"/>
    <p:sldId id="942" r:id="rId29"/>
    <p:sldId id="943" r:id="rId30"/>
    <p:sldId id="944" r:id="rId31"/>
    <p:sldId id="951" r:id="rId32"/>
    <p:sldId id="952" r:id="rId33"/>
    <p:sldId id="953" r:id="rId34"/>
    <p:sldId id="897" r:id="rId35"/>
    <p:sldId id="958" r:id="rId36"/>
    <p:sldId id="938" r:id="rId37"/>
    <p:sldId id="919" r:id="rId38"/>
  </p:sldIdLst>
  <p:sldSz cx="9144000" cy="6858000" type="screen4x3"/>
  <p:notesSz cx="6881813" cy="9296400"/>
  <p:custDataLst>
    <p:tags r:id="rId41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200" kern="1200">
        <a:solidFill>
          <a:srgbClr val="224568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200" kern="1200">
        <a:solidFill>
          <a:srgbClr val="224568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200" kern="1200">
        <a:solidFill>
          <a:srgbClr val="224568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200" kern="1200">
        <a:solidFill>
          <a:srgbClr val="224568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200" kern="1200">
        <a:solidFill>
          <a:srgbClr val="224568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224568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224568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224568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224568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79AB"/>
    <a:srgbClr val="F18FC9"/>
    <a:srgbClr val="8BE5CD"/>
    <a:srgbClr val="5D5DCB"/>
    <a:srgbClr val="CC6600"/>
    <a:srgbClr val="FF9900"/>
    <a:srgbClr val="FFF2C9"/>
    <a:srgbClr val="FF6600"/>
    <a:srgbClr val="FFE9A3"/>
    <a:srgbClr val="F3D9A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29" autoAdjust="0"/>
    <p:restoredTop sz="86845" autoAdjust="0"/>
  </p:normalViewPr>
  <p:slideViewPr>
    <p:cSldViewPr>
      <p:cViewPr>
        <p:scale>
          <a:sx n="70" d="100"/>
          <a:sy n="70" d="100"/>
        </p:scale>
        <p:origin x="-918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2220" y="-96"/>
      </p:cViewPr>
      <p:guideLst>
        <p:guide orient="horz" pos="2928"/>
        <p:guide pos="216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handoutMaster" Target="handoutMasters/handoutMaster1.xml"/><Relationship Id="rId45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hn\Local%20Settings\Temporary%20Internet%20Files\Content.Outlook\FG1G908Q\Alldata_KH4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ptune\projects\ECO\OSEP\GPRA%20assistance\Copy%20of%20numbers%20for%20graphic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ptune\projects\ECO\OSEP\GPRA%20assistance\Copy%20of%20numbers%20for%20graphic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ptune\projects\ECO\OSEP\GPRA%20assistance\Copy%20of%20numbers%20for%20graphic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ptune\projects\ECO\OSEP\GPRA%20assistance\Copy%20of%20numbers%20for%20graphic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ptune\projects\ECO\OSEP\GPRA%20assistance\Copy%20of%20numbers%20for%20graphic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ptune\projects\ECO\OSEP\GPRA%20assistance\Copy%20of%20numbers%20for%20graphics.xlsx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ptune\projects\ECO\OSEP\GPRA%20assistance\Copy%20of%20numbers%20for%20graphics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ptune\projects\ECO\OSEP\GPRA%20assistance\Copy%20of%20numbers%20for%20graphic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ahn\Local%20Settings\Temporary%20Internet%20Files\Content.Outlook\FG1G908Q\Alldata_KH4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hebbeler\My%20Documents\Projects\EC%20Outcomes%20Center\OSEP\GPRA%20Baseline\2011\Alldata_KH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hebbeler\My%20Documents\Projects\EC%20Outcomes%20Center\OSEP\GPRA%20Baseline\2011\Alldata_KH4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khebbeler\My%20Documents\Projects\EC%20Outcomes%20Center\OSEP\GPRA%20Baseline\2011\Alldata_KH4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ptune\projects\ECO\OSEP\GPRA%20assistance\Copy%20of%20numbers%20for%20graphic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ptune\projects\ECO\OSEP\GPRA%20assistance\Copy%20of%20numbers%20for%20graphic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ptune\projects\ECO\OSEP\GPRA%20assistance\Copy%20of%20numbers%20for%20graphic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neptune\projects\ECO\OSEP\GPRA%20assistance\Copy%20of%20numbers%20for%20graphic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2000" dirty="0"/>
              <a:t>Estimated Data for Part C, 2009-10</a:t>
            </a:r>
          </a:p>
        </c:rich>
      </c:tx>
      <c:layout>
        <c:manualLayout>
          <c:xMode val="edge"/>
          <c:yMode val="edge"/>
          <c:x val="0.22510858936750569"/>
          <c:y val="2.8971524107431777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Partc_analysis_reducedset!$B$44</c:f>
              <c:strCache>
                <c:ptCount val="1"/>
                <c:pt idx="0">
                  <c:v>a</c:v>
                </c:pt>
              </c:strCache>
            </c:strRef>
          </c:tx>
          <c:cat>
            <c:strRef>
              <c:f>Partc_analysis_reducedset!$A$45:$A$47</c:f>
              <c:strCache>
                <c:ptCount val="3"/>
                <c:pt idx="0">
                  <c:v>Social relationships</c:v>
                </c:pt>
                <c:pt idx="1">
                  <c:v>Knowledge and skills</c:v>
                </c:pt>
                <c:pt idx="2">
                  <c:v>Action to meet needs</c:v>
                </c:pt>
              </c:strCache>
            </c:strRef>
          </c:cat>
          <c:val>
            <c:numRef>
              <c:f>Partc_analysis_reducedset!$B$45:$B$47</c:f>
              <c:numCache>
                <c:formatCode>0.0%</c:formatCode>
                <c:ptCount val="3"/>
                <c:pt idx="0">
                  <c:v>1.6548176502115923E-2</c:v>
                </c:pt>
                <c:pt idx="1">
                  <c:v>1.4897417744606302E-2</c:v>
                </c:pt>
                <c:pt idx="2">
                  <c:v>1.4522511539353815E-2</c:v>
                </c:pt>
              </c:numCache>
            </c:numRef>
          </c:val>
        </c:ser>
        <c:ser>
          <c:idx val="1"/>
          <c:order val="1"/>
          <c:tx>
            <c:strRef>
              <c:f>Partc_analysis_reducedset!$C$44</c:f>
              <c:strCache>
                <c:ptCount val="1"/>
                <c:pt idx="0">
                  <c:v>b</c:v>
                </c:pt>
              </c:strCache>
            </c:strRef>
          </c:tx>
          <c:cat>
            <c:strRef>
              <c:f>Partc_analysis_reducedset!$A$45:$A$47</c:f>
              <c:strCache>
                <c:ptCount val="3"/>
                <c:pt idx="0">
                  <c:v>Social relationships</c:v>
                </c:pt>
                <c:pt idx="1">
                  <c:v>Knowledge and skills</c:v>
                </c:pt>
                <c:pt idx="2">
                  <c:v>Action to meet needs</c:v>
                </c:pt>
              </c:strCache>
            </c:strRef>
          </c:cat>
          <c:val>
            <c:numRef>
              <c:f>Partc_analysis_reducedset!$C$45:$C$47</c:f>
              <c:numCache>
                <c:formatCode>0.0%</c:formatCode>
                <c:ptCount val="3"/>
                <c:pt idx="0">
                  <c:v>0.17979104450150823</c:v>
                </c:pt>
                <c:pt idx="1">
                  <c:v>0.19954274400633604</c:v>
                </c:pt>
                <c:pt idx="2">
                  <c:v>0.17468166502675819</c:v>
                </c:pt>
              </c:numCache>
            </c:numRef>
          </c:val>
        </c:ser>
        <c:ser>
          <c:idx val="2"/>
          <c:order val="2"/>
          <c:tx>
            <c:strRef>
              <c:f>Partc_analysis_reducedset!$D$44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cat>
            <c:strRef>
              <c:f>Partc_analysis_reducedset!$A$45:$A$47</c:f>
              <c:strCache>
                <c:ptCount val="3"/>
                <c:pt idx="0">
                  <c:v>Social relationships</c:v>
                </c:pt>
                <c:pt idx="1">
                  <c:v>Knowledge and skills</c:v>
                </c:pt>
                <c:pt idx="2">
                  <c:v>Action to meet needs</c:v>
                </c:pt>
              </c:strCache>
            </c:strRef>
          </c:cat>
          <c:val>
            <c:numRef>
              <c:f>Partc_analysis_reducedset!$D$45:$D$47</c:f>
              <c:numCache>
                <c:formatCode>0.0%</c:formatCode>
                <c:ptCount val="3"/>
                <c:pt idx="0">
                  <c:v>0.18593232059004741</c:v>
                </c:pt>
                <c:pt idx="1">
                  <c:v>0.24799395713840069</c:v>
                </c:pt>
                <c:pt idx="2">
                  <c:v>0.21407477981233081</c:v>
                </c:pt>
              </c:numCache>
            </c:numRef>
          </c:val>
        </c:ser>
        <c:ser>
          <c:idx val="3"/>
          <c:order val="3"/>
          <c:tx>
            <c:strRef>
              <c:f>Partc_analysis_reducedset!$E$44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</c:spPr>
          <c:cat>
            <c:strRef>
              <c:f>Partc_analysis_reducedset!$A$45:$A$47</c:f>
              <c:strCache>
                <c:ptCount val="3"/>
                <c:pt idx="0">
                  <c:v>Social relationships</c:v>
                </c:pt>
                <c:pt idx="1">
                  <c:v>Knowledge and skills</c:v>
                </c:pt>
                <c:pt idx="2">
                  <c:v>Action to meet needs</c:v>
                </c:pt>
              </c:strCache>
            </c:strRef>
          </c:cat>
          <c:val>
            <c:numRef>
              <c:f>Partc_analysis_reducedset!$E$45:$E$47</c:f>
              <c:numCache>
                <c:formatCode>0.0%</c:formatCode>
                <c:ptCount val="3"/>
                <c:pt idx="0">
                  <c:v>0.29413859383874574</c:v>
                </c:pt>
                <c:pt idx="1">
                  <c:v>0.36931130576687787</c:v>
                </c:pt>
                <c:pt idx="2">
                  <c:v>0.37070897549737292</c:v>
                </c:pt>
              </c:numCache>
            </c:numRef>
          </c:val>
        </c:ser>
        <c:ser>
          <c:idx val="4"/>
          <c:order val="4"/>
          <c:tx>
            <c:strRef>
              <c:f>Partc_analysis_reducedset!$F$44</c:f>
              <c:strCache>
                <c:ptCount val="1"/>
                <c:pt idx="0">
                  <c:v>e</c:v>
                </c:pt>
              </c:strCache>
            </c:strRef>
          </c:tx>
          <c:spPr>
            <a:ln>
              <a:solidFill>
                <a:schemeClr val="accent1">
                  <a:lumMod val="50000"/>
                </a:schemeClr>
              </a:solidFill>
            </a:ln>
          </c:spPr>
          <c:cat>
            <c:strRef>
              <c:f>Partc_analysis_reducedset!$A$45:$A$47</c:f>
              <c:strCache>
                <c:ptCount val="3"/>
                <c:pt idx="0">
                  <c:v>Social relationships</c:v>
                </c:pt>
                <c:pt idx="1">
                  <c:v>Knowledge and skills</c:v>
                </c:pt>
                <c:pt idx="2">
                  <c:v>Action to meet needs</c:v>
                </c:pt>
              </c:strCache>
            </c:strRef>
          </c:cat>
          <c:val>
            <c:numRef>
              <c:f>Partc_analysis_reducedset!$F$45:$F$47</c:f>
              <c:numCache>
                <c:formatCode>0.0%</c:formatCode>
                <c:ptCount val="3"/>
                <c:pt idx="0">
                  <c:v>0.32358777508459635</c:v>
                </c:pt>
                <c:pt idx="1">
                  <c:v>0.16823627156879267</c:v>
                </c:pt>
                <c:pt idx="2">
                  <c:v>0.22601676946091043</c:v>
                </c:pt>
              </c:numCache>
            </c:numRef>
          </c:val>
        </c:ser>
        <c:axId val="162103680"/>
        <c:axId val="162105216"/>
      </c:barChart>
      <c:catAx>
        <c:axId val="162103680"/>
        <c:scaling>
          <c:orientation val="minMax"/>
        </c:scaling>
        <c:axPos val="b"/>
        <c:majorTickMark val="none"/>
        <c:tickLblPos val="nextTo"/>
        <c:crossAx val="162105216"/>
        <c:crosses val="autoZero"/>
        <c:auto val="1"/>
        <c:lblAlgn val="ctr"/>
        <c:lblOffset val="100"/>
      </c:catAx>
      <c:valAx>
        <c:axId val="162105216"/>
        <c:scaling>
          <c:orientation val="minMax"/>
        </c:scaling>
        <c:axPos val="l"/>
        <c:majorGridlines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62103680"/>
        <c:crosses val="autoZero"/>
        <c:crossBetween val="between"/>
        <c:majorUnit val="5.0000000000000079E-2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en-US"/>
          </a:p>
        </c:txPr>
      </c:dTable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 smtClean="0"/>
              <a:t>SS1: % who Increased Growth Rates</a:t>
            </a:r>
            <a:endParaRPr lang="en-US" sz="1800" b="1" i="0" baseline="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Sheet1!$F$28</c:f>
              <c:strCache>
                <c:ptCount val="1"/>
                <c:pt idx="0">
                  <c:v>Increased rate</c:v>
                </c:pt>
              </c:strCache>
            </c:strRef>
          </c:tx>
          <c:spPr>
            <a:solidFill>
              <a:srgbClr val="5D5DCB"/>
            </a:solidFill>
          </c:spPr>
          <c:dLbls>
            <c:showVal val="1"/>
          </c:dLbls>
          <c:cat>
            <c:multiLvlStrRef>
              <c:f>Sheet1!$G$26:$J$27</c:f>
              <c:multiLvlStrCache>
                <c:ptCount val="4"/>
                <c:lvl>
                  <c:pt idx="0">
                    <c:v>All states</c:v>
                  </c:pt>
                  <c:pt idx="1">
                    <c:v>19 best</c:v>
                  </c:pt>
                  <c:pt idx="2">
                    <c:v>All states</c:v>
                  </c:pt>
                  <c:pt idx="3">
                    <c:v>29 best</c:v>
                  </c:pt>
                </c:lvl>
                <c:lvl>
                  <c:pt idx="0">
                    <c:v>FFY 08-09</c:v>
                  </c:pt>
                  <c:pt idx="2">
                    <c:v>FFY 09-10</c:v>
                  </c:pt>
                </c:lvl>
              </c:multiLvlStrCache>
            </c:multiLvlStrRef>
          </c:cat>
          <c:val>
            <c:numRef>
              <c:f>Sheet1!$G$28:$J$28</c:f>
              <c:numCache>
                <c:formatCode>General</c:formatCode>
                <c:ptCount val="4"/>
                <c:pt idx="0">
                  <c:v>69.7</c:v>
                </c:pt>
                <c:pt idx="1">
                  <c:v>76</c:v>
                </c:pt>
                <c:pt idx="2">
                  <c:v>68.099999999999994</c:v>
                </c:pt>
                <c:pt idx="3">
                  <c:v>75.599999999999994</c:v>
                </c:pt>
              </c:numCache>
            </c:numRef>
          </c:val>
        </c:ser>
        <c:axId val="163547776"/>
        <c:axId val="163565952"/>
      </c:barChart>
      <c:catAx>
        <c:axId val="16354777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3565952"/>
        <c:crosses val="autoZero"/>
        <c:auto val="1"/>
        <c:lblAlgn val="ctr"/>
        <c:lblOffset val="100"/>
      </c:catAx>
      <c:valAx>
        <c:axId val="163565952"/>
        <c:scaling>
          <c:orientation val="minMax"/>
          <c:max val="8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3547776"/>
        <c:crosses val="autoZero"/>
        <c:crossBetween val="between"/>
      </c:valAx>
    </c:plotArea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 smtClean="0"/>
              <a:t>SS2: % who Exited at Age Expectations</a:t>
            </a:r>
            <a:endParaRPr lang="en-US" sz="1800" b="1" i="0" baseline="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Sheet1!$F$32</c:f>
              <c:strCache>
                <c:ptCount val="1"/>
                <c:pt idx="0">
                  <c:v>exit at age exp</c:v>
                </c:pt>
              </c:strCache>
            </c:strRef>
          </c:tx>
          <c:spPr>
            <a:solidFill>
              <a:srgbClr val="8BE5CD"/>
            </a:solidFill>
          </c:spPr>
          <c:dLbls>
            <c:showVal val="1"/>
          </c:dLbls>
          <c:cat>
            <c:multiLvlStrRef>
              <c:f>Sheet1!$G$30:$J$31</c:f>
              <c:multiLvlStrCache>
                <c:ptCount val="4"/>
                <c:lvl>
                  <c:pt idx="0">
                    <c:v>All states</c:v>
                  </c:pt>
                  <c:pt idx="1">
                    <c:v>19 best</c:v>
                  </c:pt>
                  <c:pt idx="2">
                    <c:v>All states</c:v>
                  </c:pt>
                  <c:pt idx="3">
                    <c:v>29 best</c:v>
                  </c:pt>
                </c:lvl>
                <c:lvl>
                  <c:pt idx="0">
                    <c:v>FFY 08-09</c:v>
                  </c:pt>
                  <c:pt idx="2">
                    <c:v>FFY 09-10</c:v>
                  </c:pt>
                </c:lvl>
              </c:multiLvlStrCache>
            </c:multiLvlStrRef>
          </c:cat>
          <c:val>
            <c:numRef>
              <c:f>Sheet1!$G$32:$J$32</c:f>
              <c:numCache>
                <c:formatCode>General</c:formatCode>
                <c:ptCount val="4"/>
                <c:pt idx="0">
                  <c:v>64.599999999999994</c:v>
                </c:pt>
                <c:pt idx="1">
                  <c:v>60.5</c:v>
                </c:pt>
                <c:pt idx="2">
                  <c:v>61.5</c:v>
                </c:pt>
                <c:pt idx="3">
                  <c:v>59.7</c:v>
                </c:pt>
              </c:numCache>
            </c:numRef>
          </c:val>
        </c:ser>
        <c:axId val="165105664"/>
        <c:axId val="165107200"/>
      </c:barChart>
      <c:catAx>
        <c:axId val="16510566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5107200"/>
        <c:crosses val="autoZero"/>
        <c:auto val="1"/>
        <c:lblAlgn val="ctr"/>
        <c:lblOffset val="100"/>
      </c:catAx>
      <c:valAx>
        <c:axId val="165107200"/>
        <c:scaling>
          <c:orientation val="minMax"/>
          <c:max val="8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5105664"/>
        <c:crosses val="autoZero"/>
        <c:crossBetween val="between"/>
      </c:valAx>
    </c:plotArea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 smtClean="0"/>
              <a:t>SS1: % who Increased Growth Rates</a:t>
            </a:r>
            <a:endParaRPr lang="en-US" sz="1800" b="1" i="0" baseline="0" dirty="0"/>
          </a:p>
        </c:rich>
      </c:tx>
      <c:layout>
        <c:manualLayout>
          <c:xMode val="edge"/>
          <c:yMode val="edge"/>
          <c:x val="0.21456229735988891"/>
          <c:y val="1.8518566326750141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Sheet2!$A$9</c:f>
              <c:strCache>
                <c:ptCount val="1"/>
                <c:pt idx="0">
                  <c:v>Increased rate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multiLvlStrRef>
              <c:f>Sheet2!$B$7:$E$8</c:f>
              <c:multiLvlStrCache>
                <c:ptCount val="4"/>
                <c:lvl>
                  <c:pt idx="0">
                    <c:v>All states</c:v>
                  </c:pt>
                  <c:pt idx="1">
                    <c:v>15 best</c:v>
                  </c:pt>
                  <c:pt idx="2">
                    <c:v>All states</c:v>
                  </c:pt>
                  <c:pt idx="3">
                    <c:v>33 best</c:v>
                  </c:pt>
                </c:lvl>
                <c:lvl>
                  <c:pt idx="0">
                    <c:v>FFY 08-09</c:v>
                  </c:pt>
                  <c:pt idx="2">
                    <c:v>FFY 09-10</c:v>
                  </c:pt>
                </c:lvl>
              </c:multiLvlStrCache>
            </c:multiLvlStrRef>
          </c:cat>
          <c:val>
            <c:numRef>
              <c:f>Sheet2!$B$9:$E$9</c:f>
              <c:numCache>
                <c:formatCode>General</c:formatCode>
                <c:ptCount val="4"/>
                <c:pt idx="0">
                  <c:v>77.2</c:v>
                </c:pt>
                <c:pt idx="1">
                  <c:v>82.7</c:v>
                </c:pt>
                <c:pt idx="2">
                  <c:v>79.7</c:v>
                </c:pt>
                <c:pt idx="3">
                  <c:v>82.6</c:v>
                </c:pt>
              </c:numCache>
            </c:numRef>
          </c:val>
        </c:ser>
        <c:axId val="165135872"/>
        <c:axId val="165137408"/>
      </c:barChart>
      <c:catAx>
        <c:axId val="16513587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5137408"/>
        <c:crosses val="autoZero"/>
        <c:auto val="1"/>
        <c:lblAlgn val="ctr"/>
        <c:lblOffset val="100"/>
      </c:catAx>
      <c:valAx>
        <c:axId val="165137408"/>
        <c:scaling>
          <c:orientation val="minMax"/>
          <c:max val="9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5135872"/>
        <c:crosses val="autoZero"/>
        <c:crossBetween val="between"/>
      </c:valAx>
    </c:plotArea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 smtClean="0"/>
              <a:t>SS2: % who Exited at Age Expectations</a:t>
            </a:r>
            <a:endParaRPr lang="en-US" sz="1800" b="1" i="0" baseline="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Sheet2!$A$14</c:f>
              <c:strCache>
                <c:ptCount val="1"/>
                <c:pt idx="0">
                  <c:v>exit at age exp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multiLvlStrRef>
              <c:f>Sheet2!$B$12:$E$13</c:f>
              <c:multiLvlStrCache>
                <c:ptCount val="4"/>
                <c:lvl>
                  <c:pt idx="0">
                    <c:v>All states</c:v>
                  </c:pt>
                  <c:pt idx="1">
                    <c:v>15 best</c:v>
                  </c:pt>
                  <c:pt idx="2">
                    <c:v>All states</c:v>
                  </c:pt>
                  <c:pt idx="3">
                    <c:v>33 best</c:v>
                  </c:pt>
                </c:lvl>
                <c:lvl>
                  <c:pt idx="0">
                    <c:v>FFY 08-09</c:v>
                  </c:pt>
                  <c:pt idx="2">
                    <c:v>FFY 09-10</c:v>
                  </c:pt>
                </c:lvl>
              </c:multiLvlStrCache>
            </c:multiLvlStrRef>
          </c:cat>
          <c:val>
            <c:numRef>
              <c:f>Sheet2!$B$14:$E$14</c:f>
              <c:numCache>
                <c:formatCode>General</c:formatCode>
                <c:ptCount val="4"/>
                <c:pt idx="0">
                  <c:v>61.7</c:v>
                </c:pt>
                <c:pt idx="1">
                  <c:v>58.7</c:v>
                </c:pt>
                <c:pt idx="2">
                  <c:v>62.1</c:v>
                </c:pt>
                <c:pt idx="3">
                  <c:v>58.7</c:v>
                </c:pt>
              </c:numCache>
            </c:numRef>
          </c:val>
        </c:ser>
        <c:axId val="174463616"/>
        <c:axId val="174473600"/>
      </c:barChart>
      <c:catAx>
        <c:axId val="17446361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74473600"/>
        <c:crosses val="autoZero"/>
        <c:auto val="1"/>
        <c:lblAlgn val="ctr"/>
        <c:lblOffset val="100"/>
      </c:catAx>
      <c:valAx>
        <c:axId val="174473600"/>
        <c:scaling>
          <c:orientation val="minMax"/>
          <c:max val="9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74463616"/>
        <c:crosses val="autoZero"/>
        <c:crossBetween val="between"/>
      </c:valAx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 smtClean="0"/>
              <a:t>SS1: % who Increased Growth Rates</a:t>
            </a:r>
            <a:endParaRPr lang="en-US" sz="1800" b="1" i="0" baseline="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Sheet2!$A$19</c:f>
              <c:strCache>
                <c:ptCount val="1"/>
                <c:pt idx="0">
                  <c:v>Increased rate</c:v>
                </c:pt>
              </c:strCache>
            </c:strRef>
          </c:tx>
          <c:spPr>
            <a:solidFill>
              <a:srgbClr val="BBE0E3">
                <a:lumMod val="50000"/>
              </a:srgbClr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multiLvlStrRef>
              <c:f>Sheet2!$B$17:$E$18</c:f>
              <c:multiLvlStrCache>
                <c:ptCount val="4"/>
                <c:lvl>
                  <c:pt idx="0">
                    <c:v>All states</c:v>
                  </c:pt>
                  <c:pt idx="1">
                    <c:v>15 best</c:v>
                  </c:pt>
                  <c:pt idx="2">
                    <c:v>All states</c:v>
                  </c:pt>
                  <c:pt idx="3">
                    <c:v>33 best</c:v>
                  </c:pt>
                </c:lvl>
                <c:lvl>
                  <c:pt idx="0">
                    <c:v>FFY 08-09</c:v>
                  </c:pt>
                  <c:pt idx="2">
                    <c:v>FFY 09-10</c:v>
                  </c:pt>
                </c:lvl>
              </c:multiLvlStrCache>
            </c:multiLvlStrRef>
          </c:cat>
          <c:val>
            <c:numRef>
              <c:f>Sheet2!$B$19:$E$19</c:f>
              <c:numCache>
                <c:formatCode>General</c:formatCode>
                <c:ptCount val="4"/>
                <c:pt idx="0">
                  <c:v>76.2</c:v>
                </c:pt>
                <c:pt idx="1">
                  <c:v>82.7</c:v>
                </c:pt>
                <c:pt idx="2">
                  <c:v>78.3</c:v>
                </c:pt>
                <c:pt idx="3">
                  <c:v>81.5</c:v>
                </c:pt>
              </c:numCache>
            </c:numRef>
          </c:val>
        </c:ser>
        <c:axId val="174518656"/>
        <c:axId val="174520192"/>
      </c:barChart>
      <c:catAx>
        <c:axId val="17451865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74520192"/>
        <c:crosses val="autoZero"/>
        <c:auto val="1"/>
        <c:lblAlgn val="ctr"/>
        <c:lblOffset val="100"/>
      </c:catAx>
      <c:valAx>
        <c:axId val="174520192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74518656"/>
        <c:crosses val="autoZero"/>
        <c:crossBetween val="between"/>
        <c:majorUnit val="20"/>
      </c:valAx>
    </c:plotArea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 smtClean="0"/>
              <a:t>SS2: % who Exited at Age Expectations</a:t>
            </a:r>
            <a:endParaRPr lang="en-US" sz="1800" b="1" i="0" baseline="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5224607715402544"/>
          <c:y val="0.17038461538461502"/>
          <c:w val="0.84135903875324969"/>
          <c:h val="0.61861558651322601"/>
        </c:manualLayout>
      </c:layout>
      <c:barChart>
        <c:barDir val="col"/>
        <c:grouping val="clustered"/>
        <c:ser>
          <c:idx val="0"/>
          <c:order val="0"/>
          <c:tx>
            <c:strRef>
              <c:f>Sheet2!$A$24</c:f>
              <c:strCache>
                <c:ptCount val="1"/>
                <c:pt idx="0">
                  <c:v>exit at age exp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multiLvlStrRef>
              <c:f>Sheet2!$B$22:$E$23</c:f>
              <c:multiLvlStrCache>
                <c:ptCount val="4"/>
                <c:lvl>
                  <c:pt idx="0">
                    <c:v>All states</c:v>
                  </c:pt>
                  <c:pt idx="1">
                    <c:v>15 best</c:v>
                  </c:pt>
                  <c:pt idx="2">
                    <c:v>All states</c:v>
                  </c:pt>
                  <c:pt idx="3">
                    <c:v>33 best</c:v>
                  </c:pt>
                </c:lvl>
                <c:lvl>
                  <c:pt idx="0">
                    <c:v>FFY 08-09</c:v>
                  </c:pt>
                  <c:pt idx="2">
                    <c:v>FFY 09-10</c:v>
                  </c:pt>
                </c:lvl>
              </c:multiLvlStrCache>
            </c:multiLvlStrRef>
          </c:cat>
          <c:val>
            <c:numRef>
              <c:f>Sheet2!$B$24:$E$24</c:f>
              <c:numCache>
                <c:formatCode>General</c:formatCode>
                <c:ptCount val="4"/>
                <c:pt idx="0">
                  <c:v>55.8</c:v>
                </c:pt>
                <c:pt idx="1">
                  <c:v>51.2</c:v>
                </c:pt>
                <c:pt idx="2">
                  <c:v>55.5</c:v>
                </c:pt>
                <c:pt idx="3">
                  <c:v>52.3</c:v>
                </c:pt>
              </c:numCache>
            </c:numRef>
          </c:val>
        </c:ser>
        <c:axId val="225068544"/>
        <c:axId val="225070080"/>
      </c:barChart>
      <c:catAx>
        <c:axId val="22506854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25070080"/>
        <c:crosses val="autoZero"/>
        <c:auto val="1"/>
        <c:lblAlgn val="ctr"/>
        <c:lblOffset val="100"/>
      </c:catAx>
      <c:valAx>
        <c:axId val="225070080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25068544"/>
        <c:crosses val="autoZero"/>
        <c:crossBetween val="between"/>
        <c:majorUnit val="20"/>
      </c:valAx>
    </c:plotArea>
    <c:plotVisOnly val="1"/>
  </c:chart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 smtClean="0"/>
              <a:t>SS1: % who Increased </a:t>
            </a:r>
          </a:p>
          <a:p>
            <a:pPr>
              <a:defRPr/>
            </a:pPr>
            <a:r>
              <a:rPr lang="en-US" sz="1800" b="1" i="0" baseline="0" dirty="0" smtClean="0"/>
              <a:t>Growth Rates</a:t>
            </a:r>
            <a:endParaRPr lang="en-US" sz="1800" b="1" i="0" baseline="0" dirty="0"/>
          </a:p>
        </c:rich>
      </c:tx>
      <c:layout>
        <c:manualLayout>
          <c:xMode val="edge"/>
          <c:yMode val="edge"/>
          <c:x val="0.2801498687664043"/>
          <c:y val="1.6949152542372881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Sheet2!$A$29</c:f>
              <c:strCache>
                <c:ptCount val="1"/>
                <c:pt idx="0">
                  <c:v>Increased rate</c:v>
                </c:pt>
              </c:strCache>
            </c:strRef>
          </c:tx>
          <c:spPr>
            <a:solidFill>
              <a:srgbClr val="BBE0E3">
                <a:lumMod val="50000"/>
              </a:srgbClr>
            </a:solidFill>
          </c:spPr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multiLvlStrRef>
              <c:f>Sheet2!$B$26:$E$28</c:f>
              <c:multiLvlStrCache>
                <c:ptCount val="4"/>
                <c:lvl>
                  <c:pt idx="0">
                    <c:v>All states</c:v>
                  </c:pt>
                  <c:pt idx="1">
                    <c:v>15 best</c:v>
                  </c:pt>
                  <c:pt idx="2">
                    <c:v>All states</c:v>
                  </c:pt>
                  <c:pt idx="3">
                    <c:v>33 best</c:v>
                  </c:pt>
                </c:lvl>
                <c:lvl>
                  <c:pt idx="0">
                    <c:v>FFY 08-09</c:v>
                  </c:pt>
                  <c:pt idx="2">
                    <c:v>FFY 09-10</c:v>
                  </c:pt>
                </c:lvl>
              </c:multiLvlStrCache>
            </c:multiLvlStrRef>
          </c:cat>
          <c:val>
            <c:numRef>
              <c:f>Sheet2!$B$29:$E$29</c:f>
              <c:numCache>
                <c:formatCode>General</c:formatCode>
                <c:ptCount val="4"/>
                <c:pt idx="0">
                  <c:v>75.3</c:v>
                </c:pt>
                <c:pt idx="1">
                  <c:v>81.599999999999994</c:v>
                </c:pt>
                <c:pt idx="2">
                  <c:v>78.099999999999994</c:v>
                </c:pt>
                <c:pt idx="3">
                  <c:v>81.900000000000006</c:v>
                </c:pt>
              </c:numCache>
            </c:numRef>
          </c:val>
        </c:ser>
        <c:axId val="225106944"/>
        <c:axId val="225116928"/>
      </c:barChart>
      <c:catAx>
        <c:axId val="22510694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25116928"/>
        <c:crosses val="autoZero"/>
        <c:auto val="1"/>
        <c:lblAlgn val="ctr"/>
        <c:lblOffset val="100"/>
      </c:catAx>
      <c:valAx>
        <c:axId val="225116928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25106944"/>
        <c:crosses val="autoZero"/>
        <c:crossBetween val="between"/>
        <c:majorUnit val="20"/>
      </c:valAx>
    </c:plotArea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 smtClean="0"/>
              <a:t>SS2: % who Exited at Age Expectations</a:t>
            </a:r>
            <a:endParaRPr lang="en-US" sz="1800" b="1" i="0" baseline="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Sheet2!$A$34</c:f>
              <c:strCache>
                <c:ptCount val="1"/>
                <c:pt idx="0">
                  <c:v>exit at age exp</c:v>
                </c:pt>
              </c:strCache>
            </c:strRef>
          </c:tx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Val val="1"/>
          </c:dLbls>
          <c:cat>
            <c:multiLvlStrRef>
              <c:f>Sheet2!$B$32:$E$33</c:f>
              <c:multiLvlStrCache>
                <c:ptCount val="4"/>
                <c:lvl>
                  <c:pt idx="0">
                    <c:v>All states</c:v>
                  </c:pt>
                  <c:pt idx="1">
                    <c:v>15 best</c:v>
                  </c:pt>
                  <c:pt idx="2">
                    <c:v>All states</c:v>
                  </c:pt>
                  <c:pt idx="3">
                    <c:v>33 best</c:v>
                  </c:pt>
                </c:lvl>
                <c:lvl>
                  <c:pt idx="0">
                    <c:v>FFY 08-09</c:v>
                  </c:pt>
                  <c:pt idx="2">
                    <c:v>FFY 09-10</c:v>
                  </c:pt>
                </c:lvl>
              </c:multiLvlStrCache>
            </c:multiLvlStrRef>
          </c:cat>
          <c:val>
            <c:numRef>
              <c:f>Sheet2!$B$34:$E$34</c:f>
              <c:numCache>
                <c:formatCode>General</c:formatCode>
                <c:ptCount val="4"/>
                <c:pt idx="0">
                  <c:v>67.8</c:v>
                </c:pt>
                <c:pt idx="1">
                  <c:v>67.2</c:v>
                </c:pt>
                <c:pt idx="2">
                  <c:v>66.7</c:v>
                </c:pt>
                <c:pt idx="3">
                  <c:v>66.7</c:v>
                </c:pt>
              </c:numCache>
            </c:numRef>
          </c:val>
        </c:ser>
        <c:axId val="225141120"/>
        <c:axId val="225142656"/>
      </c:barChart>
      <c:catAx>
        <c:axId val="22514112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25142656"/>
        <c:crosses val="autoZero"/>
        <c:auto val="1"/>
        <c:lblAlgn val="ctr"/>
        <c:lblOffset val="100"/>
      </c:catAx>
      <c:valAx>
        <c:axId val="225142656"/>
        <c:scaling>
          <c:orientation val="minMax"/>
          <c:max val="10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25141120"/>
        <c:crosses val="autoZero"/>
        <c:crossBetween val="between"/>
        <c:majorUnit val="20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/>
              <a:t>Estimated Summary Statement Data for Part C, 2009-10</a:t>
            </a:r>
            <a:endParaRPr lang="en-US" sz="1800" dirty="0"/>
          </a:p>
        </c:rich>
      </c:tx>
      <c:layout>
        <c:manualLayout>
          <c:xMode val="edge"/>
          <c:yMode val="edge"/>
          <c:x val="0.13654983054302725"/>
          <c:y val="1.4264205150031918E-2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Partc_analysis_reducedset!$F$39</c:f>
              <c:strCache>
                <c:ptCount val="1"/>
                <c:pt idx="0">
                  <c:v>SS1</c:v>
                </c:pt>
              </c:strCache>
            </c:strRef>
          </c:tx>
          <c:spPr>
            <a:ln>
              <a:solidFill>
                <a:schemeClr val="accent1">
                  <a:lumMod val="50000"/>
                </a:schemeClr>
              </a:solidFill>
            </a:ln>
          </c:spPr>
          <c:cat>
            <c:strRef>
              <c:f>Partc_analysis_reducedset!$A$45:$A$47</c:f>
              <c:strCache>
                <c:ptCount val="3"/>
                <c:pt idx="0">
                  <c:v>Social relationships</c:v>
                </c:pt>
                <c:pt idx="1">
                  <c:v>Knowledge and skills</c:v>
                </c:pt>
                <c:pt idx="2">
                  <c:v>Action to meet needs</c:v>
                </c:pt>
              </c:strCache>
            </c:strRef>
          </c:cat>
          <c:val>
            <c:numRef>
              <c:f>Partc_analysis_reducedset!$B$39:$D$39</c:f>
              <c:numCache>
                <c:formatCode>0.0%</c:formatCode>
                <c:ptCount val="3"/>
                <c:pt idx="0">
                  <c:v>0.70973347275745968</c:v>
                </c:pt>
                <c:pt idx="1">
                  <c:v>0.74218053337705425</c:v>
                </c:pt>
                <c:pt idx="2">
                  <c:v>0.75554634798043629</c:v>
                </c:pt>
              </c:numCache>
            </c:numRef>
          </c:val>
        </c:ser>
        <c:ser>
          <c:idx val="1"/>
          <c:order val="1"/>
          <c:tx>
            <c:strRef>
              <c:f>Partc_analysis_reducedset!$F$40</c:f>
              <c:strCache>
                <c:ptCount val="1"/>
                <c:pt idx="0">
                  <c:v>SS2</c:v>
                </c:pt>
              </c:strCache>
            </c:strRef>
          </c:tx>
          <c:cat>
            <c:strRef>
              <c:f>Partc_analysis_reducedset!$A$45:$A$47</c:f>
              <c:strCache>
                <c:ptCount val="3"/>
                <c:pt idx="0">
                  <c:v>Social relationships</c:v>
                </c:pt>
                <c:pt idx="1">
                  <c:v>Knowledge and skills</c:v>
                </c:pt>
                <c:pt idx="2">
                  <c:v>Action to meet needs</c:v>
                </c:pt>
              </c:strCache>
            </c:strRef>
          </c:cat>
          <c:val>
            <c:numRef>
              <c:f>Partc_analysis_reducedset!$B$40:$D$40</c:f>
              <c:numCache>
                <c:formatCode>0.0%</c:formatCode>
                <c:ptCount val="3"/>
                <c:pt idx="0">
                  <c:v>0.61772636892334032</c:v>
                </c:pt>
                <c:pt idx="1">
                  <c:v>0.53754757733566916</c:v>
                </c:pt>
                <c:pt idx="2">
                  <c:v>0.59672574495828234</c:v>
                </c:pt>
              </c:numCache>
            </c:numRef>
          </c:val>
        </c:ser>
        <c:axId val="162131968"/>
        <c:axId val="162133504"/>
      </c:barChart>
      <c:catAx>
        <c:axId val="162131968"/>
        <c:scaling>
          <c:orientation val="minMax"/>
        </c:scaling>
        <c:axPos val="b"/>
        <c:majorTickMark val="none"/>
        <c:tickLblPos val="nextTo"/>
        <c:crossAx val="162133504"/>
        <c:crosses val="autoZero"/>
        <c:auto val="1"/>
        <c:lblAlgn val="ctr"/>
        <c:lblOffset val="100"/>
      </c:catAx>
      <c:valAx>
        <c:axId val="162133504"/>
        <c:scaling>
          <c:orientation val="minMax"/>
        </c:scaling>
        <c:axPos val="l"/>
        <c:majorGridlines/>
        <c:numFmt formatCode="0%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6213196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en-US"/>
          </a:p>
        </c:txPr>
      </c:dTable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00"/>
            </a:pPr>
            <a:r>
              <a:rPr lang="en-US" sz="2000" dirty="0"/>
              <a:t>Estimated National Data</a:t>
            </a:r>
            <a:r>
              <a:rPr lang="en-US" sz="2000" baseline="0" dirty="0"/>
              <a:t> for </a:t>
            </a:r>
            <a:r>
              <a:rPr lang="en-US" sz="2000" baseline="0" dirty="0" smtClean="0"/>
              <a:t>Early Childhood Special Education,  2009-2010</a:t>
            </a:r>
            <a:endParaRPr lang="en-US" sz="2000" dirty="0"/>
          </a:p>
        </c:rich>
      </c:tx>
      <c:layout>
        <c:manualLayout>
          <c:xMode val="edge"/>
          <c:yMode val="edge"/>
          <c:x val="0.1465365068002864"/>
          <c:y val="1.2412033091400755E-3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PartB_anlysis_reducedset!$B$50</c:f>
              <c:strCache>
                <c:ptCount val="1"/>
                <c:pt idx="0">
                  <c:v>a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PartB_anlysis_reducedset!$A$51:$A$53</c:f>
              <c:strCache>
                <c:ptCount val="3"/>
                <c:pt idx="0">
                  <c:v>Social relationships</c:v>
                </c:pt>
                <c:pt idx="1">
                  <c:v>Knowledge and skills</c:v>
                </c:pt>
                <c:pt idx="2">
                  <c:v>Action to meet needs</c:v>
                </c:pt>
              </c:strCache>
            </c:strRef>
          </c:cat>
          <c:val>
            <c:numRef>
              <c:f>PartB_anlysis_reducedset!$B$51:$B$53</c:f>
              <c:numCache>
                <c:formatCode>0.0%</c:formatCode>
                <c:ptCount val="3"/>
                <c:pt idx="0">
                  <c:v>1.7342347532151317E-2</c:v>
                </c:pt>
                <c:pt idx="1">
                  <c:v>1.8236703404867091E-2</c:v>
                </c:pt>
                <c:pt idx="2">
                  <c:v>1.6471709686192781E-2</c:v>
                </c:pt>
              </c:numCache>
            </c:numRef>
          </c:val>
        </c:ser>
        <c:ser>
          <c:idx val="1"/>
          <c:order val="1"/>
          <c:tx>
            <c:strRef>
              <c:f>PartB_anlysis_reducedset!$C$50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PartB_anlysis_reducedset!$A$51:$A$53</c:f>
              <c:strCache>
                <c:ptCount val="3"/>
                <c:pt idx="0">
                  <c:v>Social relationships</c:v>
                </c:pt>
                <c:pt idx="1">
                  <c:v>Knowledge and skills</c:v>
                </c:pt>
                <c:pt idx="2">
                  <c:v>Action to meet needs</c:v>
                </c:pt>
              </c:strCache>
            </c:strRef>
          </c:cat>
          <c:val>
            <c:numRef>
              <c:f>PartB_anlysis_reducedset!$C$51:$C$53</c:f>
              <c:numCache>
                <c:formatCode>0.0%</c:formatCode>
                <c:ptCount val="3"/>
                <c:pt idx="0">
                  <c:v>0.11452000440340369</c:v>
                </c:pt>
                <c:pt idx="1">
                  <c:v>0.13372783365495439</c:v>
                </c:pt>
                <c:pt idx="2">
                  <c:v>0.10815303692383417</c:v>
                </c:pt>
              </c:numCache>
            </c:numRef>
          </c:val>
        </c:ser>
        <c:ser>
          <c:idx val="2"/>
          <c:order val="2"/>
          <c:tx>
            <c:strRef>
              <c:f>PartB_anlysis_reducedset!$D$50</c:f>
              <c:strCache>
                <c:ptCount val="1"/>
                <c:pt idx="0">
                  <c:v>c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prstClr val="black"/>
              </a:solidFill>
            </a:ln>
          </c:spPr>
          <c:cat>
            <c:strRef>
              <c:f>PartB_anlysis_reducedset!$A$51:$A$53</c:f>
              <c:strCache>
                <c:ptCount val="3"/>
                <c:pt idx="0">
                  <c:v>Social relationships</c:v>
                </c:pt>
                <c:pt idx="1">
                  <c:v>Knowledge and skills</c:v>
                </c:pt>
                <c:pt idx="2">
                  <c:v>Action to meet needs</c:v>
                </c:pt>
              </c:strCache>
            </c:strRef>
          </c:cat>
          <c:val>
            <c:numRef>
              <c:f>PartB_anlysis_reducedset!$D$51:$D$53</c:f>
              <c:numCache>
                <c:formatCode>0.0%</c:formatCode>
                <c:ptCount val="3"/>
                <c:pt idx="0">
                  <c:v>0.28156178545063681</c:v>
                </c:pt>
                <c:pt idx="1">
                  <c:v>0.32470410889358031</c:v>
                </c:pt>
                <c:pt idx="2">
                  <c:v>0.20884424280885344</c:v>
                </c:pt>
              </c:numCache>
            </c:numRef>
          </c:val>
        </c:ser>
        <c:ser>
          <c:idx val="3"/>
          <c:order val="3"/>
          <c:tx>
            <c:strRef>
              <c:f>PartB_anlysis_reducedset!$E$50</c:f>
              <c:strCache>
                <c:ptCount val="1"/>
                <c:pt idx="0">
                  <c:v>d</c:v>
                </c:pt>
              </c:strCache>
            </c:strRef>
          </c:tx>
          <c:spPr>
            <a:solidFill>
              <a:srgbClr val="A479AB"/>
            </a:solidFill>
            <a:ln>
              <a:solidFill>
                <a:prstClr val="black"/>
              </a:solidFill>
            </a:ln>
          </c:spPr>
          <c:cat>
            <c:strRef>
              <c:f>PartB_anlysis_reducedset!$A$51:$A$53</c:f>
              <c:strCache>
                <c:ptCount val="3"/>
                <c:pt idx="0">
                  <c:v>Social relationships</c:v>
                </c:pt>
                <c:pt idx="1">
                  <c:v>Knowledge and skills</c:v>
                </c:pt>
                <c:pt idx="2">
                  <c:v>Action to meet needs</c:v>
                </c:pt>
              </c:strCache>
            </c:strRef>
          </c:cat>
          <c:val>
            <c:numRef>
              <c:f>PartB_anlysis_reducedset!$E$51:$E$53</c:f>
              <c:numCache>
                <c:formatCode>0.0%</c:formatCode>
                <c:ptCount val="3"/>
                <c:pt idx="0">
                  <c:v>0.34343791952132424</c:v>
                </c:pt>
                <c:pt idx="1">
                  <c:v>0.34397760817478995</c:v>
                </c:pt>
                <c:pt idx="2">
                  <c:v>0.35645831505057507</c:v>
                </c:pt>
              </c:numCache>
            </c:numRef>
          </c:val>
        </c:ser>
        <c:ser>
          <c:idx val="4"/>
          <c:order val="4"/>
          <c:tx>
            <c:strRef>
              <c:f>PartB_anlysis_reducedset!$F$50</c:f>
              <c:strCache>
                <c:ptCount val="1"/>
                <c:pt idx="0">
                  <c:v>e</c:v>
                </c:pt>
              </c:strCache>
            </c:strRef>
          </c:tx>
          <c:spPr>
            <a:solidFill>
              <a:srgbClr val="F18FC9"/>
            </a:solidFill>
            <a:ln>
              <a:solidFill>
                <a:prstClr val="black"/>
              </a:solidFill>
            </a:ln>
          </c:spPr>
          <c:cat>
            <c:strRef>
              <c:f>PartB_anlysis_reducedset!$A$51:$A$53</c:f>
              <c:strCache>
                <c:ptCount val="3"/>
                <c:pt idx="0">
                  <c:v>Social relationships</c:v>
                </c:pt>
                <c:pt idx="1">
                  <c:v>Knowledge and skills</c:v>
                </c:pt>
                <c:pt idx="2">
                  <c:v>Action to meet needs</c:v>
                </c:pt>
              </c:strCache>
            </c:strRef>
          </c:cat>
          <c:val>
            <c:numRef>
              <c:f>PartB_anlysis_reducedset!$F$51:$F$53</c:f>
              <c:numCache>
                <c:formatCode>0.0%</c:formatCode>
                <c:ptCount val="3"/>
                <c:pt idx="0">
                  <c:v>0.24315297890251611</c:v>
                </c:pt>
                <c:pt idx="1">
                  <c:v>0.17933586261380857</c:v>
                </c:pt>
                <c:pt idx="2">
                  <c:v>0.31008112778936275</c:v>
                </c:pt>
              </c:numCache>
            </c:numRef>
          </c:val>
        </c:ser>
        <c:axId val="162170752"/>
        <c:axId val="162172288"/>
      </c:barChart>
      <c:catAx>
        <c:axId val="162170752"/>
        <c:scaling>
          <c:orientation val="minMax"/>
        </c:scaling>
        <c:axPos val="b"/>
        <c:numFmt formatCode="General" sourceLinked="1"/>
        <c:majorTickMark val="none"/>
        <c:tickLblPos val="nextTo"/>
        <c:crossAx val="162172288"/>
        <c:crosses val="autoZero"/>
        <c:auto val="1"/>
        <c:lblAlgn val="ctr"/>
        <c:lblOffset val="100"/>
      </c:catAx>
      <c:valAx>
        <c:axId val="162172288"/>
        <c:scaling>
          <c:orientation val="minMax"/>
        </c:scaling>
        <c:axPos val="l"/>
        <c:majorGridlines/>
        <c:numFmt formatCode="0%" sourceLinked="0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2170752"/>
        <c:crosses val="autoZero"/>
        <c:crossBetween val="between"/>
        <c:majorUnit val="5.0000000000000024E-2"/>
        <c:minorUnit val="1.0000000000000021E-2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en-US"/>
          </a:p>
        </c:txPr>
      </c:dTable>
    </c:plotArea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00"/>
            </a:pPr>
            <a:r>
              <a:rPr lang="en-US" sz="2000" dirty="0"/>
              <a:t>Estimated National</a:t>
            </a:r>
            <a:r>
              <a:rPr lang="en-US" sz="2000" baseline="0" dirty="0"/>
              <a:t> Summary </a:t>
            </a:r>
            <a:r>
              <a:rPr lang="en-US" sz="2000" baseline="0" dirty="0" smtClean="0"/>
              <a:t>Statements for Early Childhood Special  Education,  2009-2010</a:t>
            </a:r>
            <a:endParaRPr lang="en-US" sz="20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v>SS1</c:v>
          </c:tx>
          <c:spPr>
            <a:solidFill>
              <a:schemeClr val="accent2">
                <a:lumMod val="60000"/>
                <a:lumOff val="40000"/>
              </a:schemeClr>
            </a:solidFill>
            <a:ln>
              <a:solidFill>
                <a:prstClr val="black"/>
              </a:solidFill>
            </a:ln>
          </c:spPr>
          <c:cat>
            <c:strRef>
              <c:f>PartB_anlysis_reducedset!$A$51:$A$53</c:f>
              <c:strCache>
                <c:ptCount val="3"/>
                <c:pt idx="0">
                  <c:v>Social relationships</c:v>
                </c:pt>
                <c:pt idx="1">
                  <c:v>Knowledge and skills</c:v>
                </c:pt>
                <c:pt idx="2">
                  <c:v>Action to meet needs</c:v>
                </c:pt>
              </c:strCache>
            </c:strRef>
          </c:cat>
          <c:val>
            <c:numRef>
              <c:f>PartB_anlysis_reducedset!$B$45:$D$45</c:f>
              <c:numCache>
                <c:formatCode>0.0%</c:formatCode>
                <c:ptCount val="3"/>
                <c:pt idx="0">
                  <c:v>0.8257775631211649</c:v>
                </c:pt>
                <c:pt idx="1">
                  <c:v>0.81482333429857889</c:v>
                </c:pt>
                <c:pt idx="2">
                  <c:v>0.81936539429199451</c:v>
                </c:pt>
              </c:numCache>
            </c:numRef>
          </c:val>
        </c:ser>
        <c:ser>
          <c:idx val="1"/>
          <c:order val="1"/>
          <c:tx>
            <c:v>SS2</c:v>
          </c:tx>
          <c:spPr>
            <a:ln>
              <a:solidFill>
                <a:prstClr val="black"/>
              </a:solidFill>
            </a:ln>
          </c:spPr>
          <c:cat>
            <c:strRef>
              <c:f>PartB_anlysis_reducedset!$A$51:$A$53</c:f>
              <c:strCache>
                <c:ptCount val="3"/>
                <c:pt idx="0">
                  <c:v>Social relationships</c:v>
                </c:pt>
                <c:pt idx="1">
                  <c:v>Knowledge and skills</c:v>
                </c:pt>
                <c:pt idx="2">
                  <c:v>Action to meet needs</c:v>
                </c:pt>
              </c:strCache>
            </c:strRef>
          </c:cat>
          <c:val>
            <c:numRef>
              <c:f>PartB_anlysis_reducedset!$B$46:$D$46</c:f>
              <c:numCache>
                <c:formatCode>0.0%</c:formatCode>
                <c:ptCount val="3"/>
                <c:pt idx="0">
                  <c:v>0.5865908984238406</c:v>
                </c:pt>
                <c:pt idx="1">
                  <c:v>0.5233134707885978</c:v>
                </c:pt>
                <c:pt idx="2">
                  <c:v>0.6665394428399366</c:v>
                </c:pt>
              </c:numCache>
            </c:numRef>
          </c:val>
        </c:ser>
        <c:axId val="162477568"/>
        <c:axId val="162479104"/>
      </c:barChart>
      <c:catAx>
        <c:axId val="162477568"/>
        <c:scaling>
          <c:orientation val="minMax"/>
        </c:scaling>
        <c:axPos val="b"/>
        <c:majorTickMark val="none"/>
        <c:tickLblPos val="nextTo"/>
        <c:crossAx val="162479104"/>
        <c:crosses val="autoZero"/>
        <c:auto val="1"/>
        <c:lblAlgn val="ctr"/>
        <c:lblOffset val="100"/>
      </c:catAx>
      <c:valAx>
        <c:axId val="162479104"/>
        <c:scaling>
          <c:orientation val="minMax"/>
        </c:scaling>
        <c:axPos val="l"/>
        <c:majorGridlines/>
        <c:numFmt formatCode="0%" sourceLinked="0"/>
        <c:maj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2477568"/>
        <c:crosses val="autoZero"/>
        <c:crossBetween val="between"/>
        <c:majorUnit val="0.2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en-US"/>
          </a:p>
        </c:txPr>
      </c:dTable>
    </c:plotArea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00"/>
            </a:pPr>
            <a:r>
              <a:rPr lang="en-US" sz="2000" dirty="0"/>
              <a:t>Percent Reported </a:t>
            </a:r>
            <a:r>
              <a:rPr lang="en-US" sz="2000" dirty="0" smtClean="0"/>
              <a:t>in </a:t>
            </a:r>
            <a:r>
              <a:rPr lang="en-US" sz="2000" dirty="0"/>
              <a:t>"</a:t>
            </a:r>
            <a:r>
              <a:rPr lang="en-US" sz="2000" dirty="0" smtClean="0"/>
              <a:t>a“ for  </a:t>
            </a:r>
            <a:r>
              <a:rPr lang="en-US" sz="2000" dirty="0"/>
              <a:t>Knowledge and </a:t>
            </a:r>
            <a:r>
              <a:rPr lang="en-US" sz="2000" dirty="0" smtClean="0"/>
              <a:t>Skills for ECSE by State</a:t>
            </a:r>
            <a:endParaRPr lang="en-US" sz="20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>
                <a:lumMod val="50000"/>
              </a:schemeClr>
            </a:solidFill>
          </c:spPr>
          <c:val>
            <c:numRef>
              <c:f>'Part B analysis_percent a'!$T$2:$T$50</c:f>
              <c:numCache>
                <c:formatCode>0.00</c:formatCode>
                <c:ptCount val="4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7.0000000000000162E-4</c:v>
                </c:pt>
                <c:pt idx="4">
                  <c:v>9.0000000000000247E-4</c:v>
                </c:pt>
                <c:pt idx="5">
                  <c:v>1.900000000000005E-3</c:v>
                </c:pt>
                <c:pt idx="6">
                  <c:v>2.3000000000000047E-3</c:v>
                </c:pt>
                <c:pt idx="7">
                  <c:v>4.8000000000000004E-3</c:v>
                </c:pt>
                <c:pt idx="8">
                  <c:v>4.9000000000000129E-3</c:v>
                </c:pt>
                <c:pt idx="9">
                  <c:v>5.1000000000000004E-3</c:v>
                </c:pt>
                <c:pt idx="10">
                  <c:v>5.7000000000000106E-3</c:v>
                </c:pt>
                <c:pt idx="11">
                  <c:v>6.0000000000000105E-3</c:v>
                </c:pt>
                <c:pt idx="12">
                  <c:v>7.1000000000000004E-3</c:v>
                </c:pt>
                <c:pt idx="13">
                  <c:v>7.4000000000000177E-3</c:v>
                </c:pt>
                <c:pt idx="14">
                  <c:v>7.5000000000000136E-3</c:v>
                </c:pt>
                <c:pt idx="15">
                  <c:v>7.9000000000000199E-3</c:v>
                </c:pt>
                <c:pt idx="16">
                  <c:v>8.1000000000000048E-3</c:v>
                </c:pt>
                <c:pt idx="17">
                  <c:v>8.6000000000000208E-3</c:v>
                </c:pt>
                <c:pt idx="18">
                  <c:v>9.8000000000000292E-3</c:v>
                </c:pt>
                <c:pt idx="19">
                  <c:v>1.0500000000000021E-2</c:v>
                </c:pt>
                <c:pt idx="20">
                  <c:v>1.1100000000000027E-2</c:v>
                </c:pt>
                <c:pt idx="21">
                  <c:v>1.1299999999999998E-2</c:v>
                </c:pt>
                <c:pt idx="22">
                  <c:v>1.2E-2</c:v>
                </c:pt>
                <c:pt idx="23">
                  <c:v>1.2E-2</c:v>
                </c:pt>
                <c:pt idx="24">
                  <c:v>1.2100000000000001E-2</c:v>
                </c:pt>
                <c:pt idx="25">
                  <c:v>1.2699999999999998E-2</c:v>
                </c:pt>
                <c:pt idx="26">
                  <c:v>1.3700000000000033E-2</c:v>
                </c:pt>
                <c:pt idx="27">
                  <c:v>1.8900000000000038E-2</c:v>
                </c:pt>
                <c:pt idx="28">
                  <c:v>2.01E-2</c:v>
                </c:pt>
                <c:pt idx="29">
                  <c:v>2.0600000000000011E-2</c:v>
                </c:pt>
                <c:pt idx="30">
                  <c:v>2.1000000000000012E-2</c:v>
                </c:pt>
                <c:pt idx="31">
                  <c:v>2.1900000000000006E-2</c:v>
                </c:pt>
                <c:pt idx="32">
                  <c:v>2.2500000000000006E-2</c:v>
                </c:pt>
                <c:pt idx="33">
                  <c:v>2.2800000000000053E-2</c:v>
                </c:pt>
                <c:pt idx="34">
                  <c:v>2.9000000000000001E-2</c:v>
                </c:pt>
                <c:pt idx="35">
                  <c:v>3.0500000000000006E-2</c:v>
                </c:pt>
                <c:pt idx="36">
                  <c:v>3.2800000000000079E-2</c:v>
                </c:pt>
                <c:pt idx="37">
                  <c:v>3.5099999999999999E-2</c:v>
                </c:pt>
                <c:pt idx="38">
                  <c:v>3.9000000000000014E-2</c:v>
                </c:pt>
                <c:pt idx="39">
                  <c:v>4.2299999999999997E-2</c:v>
                </c:pt>
                <c:pt idx="40">
                  <c:v>5.1000000000000004E-2</c:v>
                </c:pt>
                <c:pt idx="41">
                  <c:v>5.1000000000000004E-2</c:v>
                </c:pt>
                <c:pt idx="42">
                  <c:v>5.3999999999999999E-2</c:v>
                </c:pt>
                <c:pt idx="43">
                  <c:v>7.2100000000000011E-2</c:v>
                </c:pt>
                <c:pt idx="44">
                  <c:v>8.5400000000000004E-2</c:v>
                </c:pt>
                <c:pt idx="45">
                  <c:v>8.8500000000000259E-2</c:v>
                </c:pt>
                <c:pt idx="46">
                  <c:v>0.12230000000000002</c:v>
                </c:pt>
                <c:pt idx="47">
                  <c:v>0.127</c:v>
                </c:pt>
                <c:pt idx="48">
                  <c:v>0.13769999999999999</c:v>
                </c:pt>
              </c:numCache>
            </c:numRef>
          </c:val>
        </c:ser>
        <c:axId val="162525568"/>
        <c:axId val="162527104"/>
      </c:barChart>
      <c:catAx>
        <c:axId val="162525568"/>
        <c:scaling>
          <c:orientation val="minMax"/>
        </c:scaling>
        <c:axPos val="b"/>
        <c:tickLblPos val="nextTo"/>
        <c:txPr>
          <a:bodyPr/>
          <a:lstStyle/>
          <a:p>
            <a:pPr>
              <a:defRPr sz="400" baseline="0">
                <a:solidFill>
                  <a:schemeClr val="bg1">
                    <a:lumMod val="95000"/>
                  </a:schemeClr>
                </a:solidFill>
              </a:defRPr>
            </a:pPr>
            <a:endParaRPr lang="en-US"/>
          </a:p>
        </c:txPr>
        <c:crossAx val="162527104"/>
        <c:crosses val="autoZero"/>
        <c:auto val="1"/>
        <c:lblAlgn val="ctr"/>
        <c:lblOffset val="100"/>
      </c:catAx>
      <c:valAx>
        <c:axId val="162527104"/>
        <c:scaling>
          <c:orientation val="minMax"/>
        </c:scaling>
        <c:axPos val="l"/>
        <c:majorGridlines/>
        <c:numFmt formatCode="0%" sourceLinked="0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2525568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2000" dirty="0" smtClean="0"/>
              <a:t>SS1: %</a:t>
            </a:r>
            <a:r>
              <a:rPr lang="en-US" sz="2000" baseline="0" dirty="0" smtClean="0"/>
              <a:t> who I</a:t>
            </a:r>
            <a:r>
              <a:rPr lang="en-US" sz="2000" dirty="0" smtClean="0"/>
              <a:t>ncreased</a:t>
            </a:r>
          </a:p>
          <a:p>
            <a:pPr>
              <a:defRPr/>
            </a:pPr>
            <a:r>
              <a:rPr lang="en-US" sz="2000" dirty="0" smtClean="0"/>
              <a:t>Growth Rates</a:t>
            </a:r>
            <a:endParaRPr lang="en-US" sz="20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Sheet1!$F$10</c:f>
              <c:strCache>
                <c:ptCount val="1"/>
                <c:pt idx="0">
                  <c:v>Increased rate</c:v>
                </c:pt>
              </c:strCache>
            </c:strRef>
          </c:tx>
          <c:spPr>
            <a:solidFill>
              <a:srgbClr val="5D5DCB"/>
            </a:solidFill>
          </c:spPr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multiLvlStrRef>
              <c:f>Sheet1!$G$13:$J$14</c:f>
              <c:multiLvlStrCache>
                <c:ptCount val="4"/>
                <c:lvl>
                  <c:pt idx="0">
                    <c:v>All states</c:v>
                  </c:pt>
                  <c:pt idx="1">
                    <c:v>19 best</c:v>
                  </c:pt>
                  <c:pt idx="2">
                    <c:v>All states</c:v>
                  </c:pt>
                  <c:pt idx="3">
                    <c:v>29 best</c:v>
                  </c:pt>
                </c:lvl>
                <c:lvl>
                  <c:pt idx="0">
                    <c:v>FFY 08-09</c:v>
                  </c:pt>
                  <c:pt idx="2">
                    <c:v>FFY 09-10</c:v>
                  </c:pt>
                </c:lvl>
              </c:multiLvlStrCache>
            </c:multiLvlStrRef>
          </c:cat>
          <c:val>
            <c:numRef>
              <c:f>Sheet1!$G$10:$J$10</c:f>
              <c:numCache>
                <c:formatCode>General</c:formatCode>
                <c:ptCount val="4"/>
                <c:pt idx="0">
                  <c:v>64.5</c:v>
                </c:pt>
                <c:pt idx="1">
                  <c:v>70.2</c:v>
                </c:pt>
                <c:pt idx="2">
                  <c:v>64</c:v>
                </c:pt>
                <c:pt idx="3">
                  <c:v>71</c:v>
                </c:pt>
              </c:numCache>
            </c:numRef>
          </c:val>
        </c:ser>
        <c:axId val="162667904"/>
        <c:axId val="162686080"/>
      </c:barChart>
      <c:catAx>
        <c:axId val="16266790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2686080"/>
        <c:crosses val="autoZero"/>
        <c:auto val="1"/>
        <c:lblAlgn val="ctr"/>
        <c:lblOffset val="100"/>
      </c:catAx>
      <c:valAx>
        <c:axId val="162686080"/>
        <c:scaling>
          <c:orientation val="minMax"/>
          <c:max val="8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2667904"/>
        <c:crosses val="autoZero"/>
        <c:crossBetween val="between"/>
        <c:majorUnit val="20"/>
      </c:valAx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title>
      <c:tx>
        <c:rich>
          <a:bodyPr/>
          <a:lstStyle/>
          <a:p>
            <a:pPr>
              <a:defRPr/>
            </a:pPr>
            <a:r>
              <a:rPr lang="en-US" sz="2000" dirty="0" smtClean="0"/>
              <a:t>SS2:</a:t>
            </a:r>
            <a:r>
              <a:rPr lang="en-US" sz="2000" baseline="0" dirty="0" smtClean="0"/>
              <a:t> % who </a:t>
            </a:r>
            <a:r>
              <a:rPr lang="en-US" sz="2000" dirty="0" smtClean="0"/>
              <a:t>Exited </a:t>
            </a:r>
            <a:r>
              <a:rPr lang="en-US" sz="2000" dirty="0"/>
              <a:t>at </a:t>
            </a: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Age Expectations</a:t>
            </a:r>
            <a:endParaRPr lang="en-US" sz="200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Sheet1!$F$15</c:f>
              <c:strCache>
                <c:ptCount val="1"/>
                <c:pt idx="0">
                  <c:v>exit at age exp</c:v>
                </c:pt>
              </c:strCache>
            </c:strRef>
          </c:tx>
          <c:spPr>
            <a:solidFill>
              <a:srgbClr val="8BE5CD"/>
            </a:solidFill>
          </c:spPr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multiLvlStrRef>
              <c:f>Sheet1!$G$13:$J$14</c:f>
              <c:multiLvlStrCache>
                <c:ptCount val="4"/>
                <c:lvl>
                  <c:pt idx="0">
                    <c:v>All states</c:v>
                  </c:pt>
                  <c:pt idx="1">
                    <c:v>19 best</c:v>
                  </c:pt>
                  <c:pt idx="2">
                    <c:v>All states</c:v>
                  </c:pt>
                  <c:pt idx="3">
                    <c:v>29 best</c:v>
                  </c:pt>
                </c:lvl>
                <c:lvl>
                  <c:pt idx="0">
                    <c:v>FFY 08-09</c:v>
                  </c:pt>
                  <c:pt idx="2">
                    <c:v>FFY 09-10</c:v>
                  </c:pt>
                </c:lvl>
              </c:multiLvlStrCache>
            </c:multiLvlStrRef>
          </c:cat>
          <c:val>
            <c:numRef>
              <c:f>Sheet1!$G$15:$J$15</c:f>
              <c:numCache>
                <c:formatCode>General</c:formatCode>
                <c:ptCount val="4"/>
                <c:pt idx="0">
                  <c:v>67</c:v>
                </c:pt>
                <c:pt idx="1">
                  <c:v>61.3</c:v>
                </c:pt>
                <c:pt idx="2">
                  <c:v>64.7</c:v>
                </c:pt>
                <c:pt idx="3">
                  <c:v>61.8</c:v>
                </c:pt>
              </c:numCache>
            </c:numRef>
          </c:val>
        </c:ser>
        <c:axId val="162715904"/>
        <c:axId val="162721792"/>
      </c:barChart>
      <c:catAx>
        <c:axId val="16271590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2721792"/>
        <c:crosses val="autoZero"/>
        <c:auto val="1"/>
        <c:lblAlgn val="ctr"/>
        <c:lblOffset val="100"/>
      </c:catAx>
      <c:valAx>
        <c:axId val="162721792"/>
        <c:scaling>
          <c:orientation val="minMax"/>
          <c:max val="8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2715904"/>
        <c:crosses val="autoZero"/>
        <c:crossBetween val="between"/>
        <c:majorUnit val="20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 smtClean="0"/>
              <a:t>SS1: % who Increased </a:t>
            </a:r>
          </a:p>
          <a:p>
            <a:pPr>
              <a:defRPr/>
            </a:pPr>
            <a:r>
              <a:rPr lang="en-US" sz="1800" b="1" i="0" baseline="0" dirty="0" smtClean="0"/>
              <a:t>Growth Rates</a:t>
            </a:r>
            <a:endParaRPr lang="en-US" sz="1800" b="1" i="0" baseline="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Sheet1!$F$19</c:f>
              <c:strCache>
                <c:ptCount val="1"/>
                <c:pt idx="0">
                  <c:v>Increased rate</c:v>
                </c:pt>
              </c:strCache>
            </c:strRef>
          </c:tx>
          <c:spPr>
            <a:solidFill>
              <a:srgbClr val="5D5DCB"/>
            </a:solidFill>
          </c:spPr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multiLvlStrRef>
              <c:f>Sheet1!$G$17:$J$18</c:f>
              <c:multiLvlStrCache>
                <c:ptCount val="4"/>
                <c:lvl>
                  <c:pt idx="0">
                    <c:v>All states</c:v>
                  </c:pt>
                  <c:pt idx="1">
                    <c:v>19 best</c:v>
                  </c:pt>
                  <c:pt idx="2">
                    <c:v>All states</c:v>
                  </c:pt>
                  <c:pt idx="3">
                    <c:v>29 best</c:v>
                  </c:pt>
                </c:lvl>
                <c:lvl>
                  <c:pt idx="0">
                    <c:v>FFY 08-09</c:v>
                  </c:pt>
                  <c:pt idx="2">
                    <c:v>FFY 09-10</c:v>
                  </c:pt>
                </c:lvl>
              </c:multiLvlStrCache>
            </c:multiLvlStrRef>
          </c:cat>
          <c:val>
            <c:numRef>
              <c:f>Sheet1!$G$19:$J$19</c:f>
              <c:numCache>
                <c:formatCode>General</c:formatCode>
                <c:ptCount val="4"/>
                <c:pt idx="0">
                  <c:v>70.400000000000006</c:v>
                </c:pt>
                <c:pt idx="1">
                  <c:v>76.599999999999994</c:v>
                </c:pt>
                <c:pt idx="2">
                  <c:v>68.099999999999994</c:v>
                </c:pt>
                <c:pt idx="3">
                  <c:v>74.2</c:v>
                </c:pt>
              </c:numCache>
            </c:numRef>
          </c:val>
        </c:ser>
        <c:axId val="163078144"/>
        <c:axId val="163079680"/>
      </c:barChart>
      <c:catAx>
        <c:axId val="16307814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3079680"/>
        <c:crosses val="autoZero"/>
        <c:auto val="1"/>
        <c:lblAlgn val="ctr"/>
        <c:lblOffset val="100"/>
      </c:catAx>
      <c:valAx>
        <c:axId val="163079680"/>
        <c:scaling>
          <c:orientation val="minMax"/>
          <c:max val="8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3078144"/>
        <c:crosses val="autoZero"/>
        <c:crossBetween val="between"/>
        <c:majorUnit val="20"/>
      </c:valAx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"/>
  <c:chart>
    <c:title>
      <c:tx>
        <c:rich>
          <a:bodyPr/>
          <a:lstStyle/>
          <a:p>
            <a:pPr>
              <a:defRPr/>
            </a:pPr>
            <a:r>
              <a:rPr lang="en-US" sz="1800" b="1" i="0" baseline="0" dirty="0" smtClean="0"/>
              <a:t>SS2: % who Exited at </a:t>
            </a:r>
          </a:p>
          <a:p>
            <a:pPr>
              <a:defRPr/>
            </a:pPr>
            <a:r>
              <a:rPr lang="en-US" sz="1800" b="1" i="0" baseline="0" dirty="0" smtClean="0"/>
              <a:t>Age Expectations</a:t>
            </a:r>
            <a:endParaRPr lang="en-US" sz="1800" b="1" i="0" baseline="0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Sheet1!$F$23</c:f>
              <c:strCache>
                <c:ptCount val="1"/>
                <c:pt idx="0">
                  <c:v>exit at age exp</c:v>
                </c:pt>
              </c:strCache>
            </c:strRef>
          </c:tx>
          <c:spPr>
            <a:solidFill>
              <a:srgbClr val="8BE5CD"/>
            </a:solidFill>
          </c:spPr>
          <c:dLbls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Val val="1"/>
          </c:dLbls>
          <c:cat>
            <c:multiLvlStrRef>
              <c:f>Sheet1!$G$21:$J$22</c:f>
              <c:multiLvlStrCache>
                <c:ptCount val="4"/>
                <c:lvl>
                  <c:pt idx="0">
                    <c:v>All states</c:v>
                  </c:pt>
                  <c:pt idx="1">
                    <c:v>19 best</c:v>
                  </c:pt>
                  <c:pt idx="2">
                    <c:v>All states</c:v>
                  </c:pt>
                  <c:pt idx="3">
                    <c:v>29 best</c:v>
                  </c:pt>
                </c:lvl>
                <c:lvl>
                  <c:pt idx="0">
                    <c:v>FFY 08-09</c:v>
                  </c:pt>
                  <c:pt idx="2">
                    <c:v>FFY 09-10</c:v>
                  </c:pt>
                </c:lvl>
              </c:multiLvlStrCache>
            </c:multiLvlStrRef>
          </c:cat>
          <c:val>
            <c:numRef>
              <c:f>Sheet1!$G$23:$J$23</c:f>
              <c:numCache>
                <c:formatCode>General</c:formatCode>
                <c:ptCount val="4"/>
                <c:pt idx="0">
                  <c:v>59</c:v>
                </c:pt>
                <c:pt idx="1">
                  <c:v>53.9</c:v>
                </c:pt>
                <c:pt idx="2">
                  <c:v>55.8</c:v>
                </c:pt>
                <c:pt idx="3">
                  <c:v>53.8</c:v>
                </c:pt>
              </c:numCache>
            </c:numRef>
          </c:val>
        </c:ser>
        <c:axId val="163521664"/>
        <c:axId val="163523200"/>
      </c:barChart>
      <c:catAx>
        <c:axId val="163521664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3523200"/>
        <c:crosses val="autoZero"/>
        <c:auto val="1"/>
        <c:lblAlgn val="ctr"/>
        <c:lblOffset val="100"/>
      </c:catAx>
      <c:valAx>
        <c:axId val="163523200"/>
        <c:scaling>
          <c:orientation val="minMax"/>
          <c:max val="80"/>
          <c:min val="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63521664"/>
        <c:crosses val="autoZero"/>
        <c:crossBetween val="between"/>
        <c:majorUnit val="20"/>
      </c:valAx>
    </c:plotArea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944860" y="304800"/>
            <a:ext cx="2981911" cy="46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8" tIns="46220" rIns="92438" bIns="462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American Evaluation Association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November</a:t>
            </a:r>
            <a:r>
              <a:rPr lang="en-US" dirty="0" smtClean="0"/>
              <a:t> </a:t>
            </a:r>
            <a:r>
              <a:rPr lang="en-US" dirty="0" smtClean="0"/>
              <a:t>2011</a:t>
            </a:r>
            <a:endParaRPr lang="en-US" dirty="0"/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22107" y="0"/>
            <a:ext cx="1458147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8" tIns="46220" rIns="92438" bIns="462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1" y="8830627"/>
            <a:ext cx="2981911" cy="46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1BC00-6E41-4DAB-AD97-F32C9F5FCA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1911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8" tIns="46220" rIns="92438" bIns="462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342" y="0"/>
            <a:ext cx="2981911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8" tIns="46220" rIns="92438" bIns="462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39A4E8AF-FB59-4ECE-8C80-76E13B1AC5D3}" type="datetimeFigureOut">
              <a:rPr lang="en-US"/>
              <a:pPr>
                <a:defRPr/>
              </a:pPr>
              <a:t>10/31/2011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9188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933" y="4414519"/>
            <a:ext cx="5507948" cy="4184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8" tIns="46220" rIns="92438" bIns="462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037"/>
            <a:ext cx="2981911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8" tIns="46220" rIns="92438" bIns="462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342" y="8829037"/>
            <a:ext cx="2981911" cy="465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8" tIns="46220" rIns="92438" bIns="462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422E3482-1AC4-4480-8E1D-0AB2BCEB3E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91C5929-C3DE-4DD9-9B8C-AFC5ED0177D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8F6F76-045D-42B7-B7B3-55D68F9BD7B7}" type="slidenum">
              <a:rPr lang="en-US"/>
              <a:pPr/>
              <a:t>8</a:t>
            </a:fld>
            <a:endParaRPr lang="en-US"/>
          </a:p>
        </p:txBody>
      </p:sp>
      <p:sp>
        <p:nvSpPr>
          <p:cNvPr id="100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7600" y="695325"/>
            <a:ext cx="4648200" cy="3486150"/>
          </a:xfrm>
          <a:ln/>
        </p:spPr>
      </p:sp>
      <p:sp>
        <p:nvSpPr>
          <p:cNvPr id="1000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8182" y="4414177"/>
            <a:ext cx="5508636" cy="418660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6EA4236-022B-431E-96FA-351462F6D76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8" y="4415791"/>
            <a:ext cx="5046663" cy="418338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578" indent="-232578">
              <a:spcBef>
                <a:spcPct val="0"/>
              </a:spcBef>
            </a:pPr>
            <a:r>
              <a:rPr lang="en-US" dirty="0" smtClean="0"/>
              <a:t>States set targets on the Summary Statements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DE5D2B-5546-44E8-BFB2-32E668F9113C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 sz="3600" b="1">
                <a:solidFill>
                  <a:srgbClr val="22456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>
                <a:solidFill>
                  <a:srgbClr val="224568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150938" y="617538"/>
            <a:ext cx="7793037" cy="55546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05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361F9FD-C371-41DD-8250-5DA2DF7FB9E8}" type="datetime1">
              <a:rPr lang="en-US"/>
              <a:pPr/>
              <a:t>10/31/2011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324600"/>
            <a:ext cx="3733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Early Childhood Outcomes Center</a:t>
            </a:r>
            <a:endParaRPr lang="en-US">
              <a:latin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43800" y="632460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E99531-5B42-4FEA-BAC7-6D68287488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-First ch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224568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rgbClr val="224568"/>
              </a:buClr>
              <a:defRPr>
                <a:solidFill>
                  <a:srgbClr val="224568"/>
                </a:solidFill>
              </a:defRPr>
            </a:lvl1pPr>
            <a:lvl2pPr>
              <a:buClr>
                <a:srgbClr val="000099"/>
              </a:buClr>
              <a:defRPr>
                <a:solidFill>
                  <a:srgbClr val="224568"/>
                </a:solidFill>
              </a:defRPr>
            </a:lvl2pPr>
            <a:lvl3pPr>
              <a:defRPr>
                <a:solidFill>
                  <a:srgbClr val="224568"/>
                </a:solidFill>
              </a:defRPr>
            </a:lvl3pPr>
            <a:lvl4pPr>
              <a:defRPr>
                <a:solidFill>
                  <a:srgbClr val="224568"/>
                </a:solidFill>
              </a:defRPr>
            </a:lvl4pPr>
            <a:lvl5pPr>
              <a:defRPr>
                <a:solidFill>
                  <a:srgbClr val="224568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12D2E-7C77-4AF2-8AD8-5058B673BD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55575" y="63547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886200"/>
            <a:ext cx="6400800" cy="1752600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57DB5-E535-4D58-B47D-FE3F480804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-First ch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224568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91000"/>
          </a:xfrm>
        </p:spPr>
        <p:txBody>
          <a:bodyPr/>
          <a:lstStyle>
            <a:lvl1pPr>
              <a:buClr>
                <a:srgbClr val="224568"/>
              </a:buClr>
              <a:defRPr>
                <a:solidFill>
                  <a:srgbClr val="224568"/>
                </a:solidFill>
              </a:defRPr>
            </a:lvl1pPr>
            <a:lvl2pPr>
              <a:buClr>
                <a:srgbClr val="000099"/>
              </a:buClr>
              <a:defRPr>
                <a:solidFill>
                  <a:srgbClr val="224568"/>
                </a:solidFill>
              </a:defRPr>
            </a:lvl2pPr>
            <a:lvl3pPr>
              <a:defRPr>
                <a:solidFill>
                  <a:srgbClr val="224568"/>
                </a:solidFill>
              </a:defRPr>
            </a:lvl3pPr>
            <a:lvl4pPr>
              <a:defRPr>
                <a:solidFill>
                  <a:srgbClr val="224568"/>
                </a:solidFill>
              </a:defRPr>
            </a:lvl4pPr>
            <a:lvl5pPr>
              <a:defRPr>
                <a:solidFill>
                  <a:srgbClr val="224568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12D2E-7C77-4AF2-8AD8-5058B673BD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55575" y="63547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Early Childhood Outcomes Center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37565-7CFA-4911-94BD-ED477B8C17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CB9C9-56F6-4ADD-B4A8-649640E21AF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55448"/>
            <a:ext cx="80741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4040188" cy="4191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0"/>
            <a:ext cx="4041775" cy="4187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2048C-CA09-482D-B509-7B33E7C8B06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58675-5A37-4EA8-9D04-8C05A63137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3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44758-7142-4F60-AB32-4D38056C44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57400"/>
            <a:ext cx="5111750" cy="4191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008313" cy="4191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F3BA3-4780-4BBF-A926-AE48C7EF60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55575" y="63547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24568"/>
                </a:solidFill>
              </a:defRPr>
            </a:lvl1pPr>
            <a:lvl2pPr>
              <a:defRPr>
                <a:solidFill>
                  <a:srgbClr val="224568"/>
                </a:solidFill>
              </a:defRPr>
            </a:lvl2pPr>
            <a:lvl3pPr>
              <a:defRPr>
                <a:solidFill>
                  <a:srgbClr val="224568"/>
                </a:solidFill>
              </a:defRPr>
            </a:lvl3pPr>
            <a:lvl4pPr>
              <a:defRPr>
                <a:solidFill>
                  <a:srgbClr val="224568"/>
                </a:solidFill>
              </a:defRPr>
            </a:lvl4pPr>
            <a:lvl5pPr>
              <a:defRPr>
                <a:solidFill>
                  <a:srgbClr val="224568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224568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6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24568"/>
                </a:solidFill>
              </a:defRPr>
            </a:lvl1pPr>
          </a:lstStyle>
          <a:p>
            <a:pPr>
              <a:defRPr/>
            </a:pPr>
            <a:fld id="{1953DF62-26BB-4E12-BC37-2286103161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F9983B-A996-4C58-ACA5-A3614C6F1C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098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19700" y="2209800"/>
            <a:ext cx="36957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xfrm>
            <a:off x="51054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65DC2-8705-47C8-BB6B-3E06CB3C23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371600" y="2209800"/>
            <a:ext cx="75438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4343400"/>
            <a:ext cx="75438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28"/>
          <p:cNvSpPr>
            <a:spLocks noGrp="1" noChangeArrowheads="1"/>
          </p:cNvSpPr>
          <p:nvPr>
            <p:ph type="dt" sz="half" idx="10"/>
          </p:nvPr>
        </p:nvSpPr>
        <p:spPr>
          <a:xfrm>
            <a:off x="51054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2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36CA2-72BC-4BA2-9B1C-681FC59D1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886200"/>
            <a:ext cx="6400800" cy="1752600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117B8-CCAE-4E48-B202-6E9F5F1B27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-Second ch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224568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87952"/>
          </a:xfrm>
        </p:spPr>
        <p:txBody>
          <a:bodyPr/>
          <a:lstStyle>
            <a:lvl1pPr>
              <a:buClr>
                <a:srgbClr val="224568"/>
              </a:buClr>
              <a:defRPr>
                <a:solidFill>
                  <a:srgbClr val="224568"/>
                </a:solidFill>
              </a:defRPr>
            </a:lvl1pPr>
            <a:lvl2pPr>
              <a:buClr>
                <a:srgbClr val="000099"/>
              </a:buClr>
              <a:defRPr>
                <a:solidFill>
                  <a:srgbClr val="224568"/>
                </a:solidFill>
              </a:defRPr>
            </a:lvl2pPr>
            <a:lvl3pPr>
              <a:defRPr>
                <a:solidFill>
                  <a:srgbClr val="224568"/>
                </a:solidFill>
              </a:defRPr>
            </a:lvl3pPr>
            <a:lvl4pPr>
              <a:defRPr>
                <a:solidFill>
                  <a:srgbClr val="224568"/>
                </a:solidFill>
              </a:defRPr>
            </a:lvl4pPr>
            <a:lvl5pPr>
              <a:defRPr>
                <a:solidFill>
                  <a:srgbClr val="224568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224568"/>
                </a:solidFill>
              </a:defRPr>
            </a:lvl1pPr>
          </a:lstStyle>
          <a:p>
            <a:pPr>
              <a:defRPr/>
            </a:pPr>
            <a:fld id="{692C6903-1743-4F66-A1E1-8E479C6437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224568"/>
                </a:solidFill>
              </a:defRPr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460580-15A6-4E6E-A8EB-177DB23F4F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split orient="vert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187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187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91656-C04C-4C4B-A558-1F91F64B499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55448"/>
            <a:ext cx="80741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4040188" cy="4187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0"/>
            <a:ext cx="4041775" cy="4187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9DEB4-6A4B-4C45-B27F-EA6B7F311E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10DC1-277C-48AD-81DE-AFDC5FE9C18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3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34EDAA-BC19-4AD4-B633-9614C112D3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6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619571-9C42-4A4C-B688-F260DFD1FD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57400"/>
            <a:ext cx="5111750" cy="41879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008313" cy="4187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80073-7DD2-4DC4-AEAE-0AE7070507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55575" y="63547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0AFAD-517C-4903-B695-E1F780FF9C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886200"/>
            <a:ext cx="6400800" cy="1752600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EC958-E46F-4994-8058-A5444C4A93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-third ch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224568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87952"/>
          </a:xfrm>
        </p:spPr>
        <p:txBody>
          <a:bodyPr/>
          <a:lstStyle>
            <a:lvl1pPr>
              <a:buClr>
                <a:srgbClr val="224568"/>
              </a:buClr>
              <a:defRPr>
                <a:solidFill>
                  <a:srgbClr val="224568"/>
                </a:solidFill>
              </a:defRPr>
            </a:lvl1pPr>
            <a:lvl2pPr>
              <a:buClr>
                <a:srgbClr val="000099"/>
              </a:buClr>
              <a:defRPr>
                <a:solidFill>
                  <a:srgbClr val="224568"/>
                </a:solidFill>
              </a:defRPr>
            </a:lvl2pPr>
            <a:lvl3pPr>
              <a:defRPr>
                <a:solidFill>
                  <a:srgbClr val="224568"/>
                </a:solidFill>
              </a:defRPr>
            </a:lvl3pPr>
            <a:lvl4pPr>
              <a:defRPr>
                <a:solidFill>
                  <a:srgbClr val="224568"/>
                </a:solidFill>
              </a:defRPr>
            </a:lvl4pPr>
            <a:lvl5pPr>
              <a:defRPr>
                <a:solidFill>
                  <a:srgbClr val="224568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224568"/>
                </a:solidFill>
              </a:defRPr>
            </a:lvl1pPr>
          </a:lstStyle>
          <a:p>
            <a:pPr>
              <a:defRPr/>
            </a:pPr>
            <a:fld id="{47995C5E-8F69-4404-985A-593E1D6989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55575" y="6354763"/>
            <a:ext cx="2895600" cy="365125"/>
          </a:xfrm>
        </p:spPr>
        <p:txBody>
          <a:bodyPr/>
          <a:lstStyle>
            <a:lvl1pPr>
              <a:defRPr>
                <a:solidFill>
                  <a:srgbClr val="224568"/>
                </a:solidFill>
              </a:defRPr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4FC27-B157-4DF2-8DAF-C08A4FBD6A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187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187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755C9-D5B5-4D0D-A410-8A3AE6F0F2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55448"/>
            <a:ext cx="80741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4040188" cy="4187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0"/>
            <a:ext cx="4041775" cy="4187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0DA04-0460-4E9A-BC18-9A3406F601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5E910-4C7F-4DCB-BBC7-6C6393DB37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3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BBA49-829F-4423-B10B-F0F4E4D69F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57400"/>
            <a:ext cx="5111750" cy="41879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008313" cy="4187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2B433-F82C-4034-95A5-F35E414A50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55575" y="63547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2211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0099"/>
                </a:solidFill>
              </a:defRPr>
            </a:lvl1pPr>
            <a:lvl2pPr>
              <a:defRPr sz="2400">
                <a:solidFill>
                  <a:srgbClr val="000099"/>
                </a:solidFill>
              </a:defRPr>
            </a:lvl2pPr>
            <a:lvl3pPr>
              <a:defRPr sz="2000">
                <a:solidFill>
                  <a:srgbClr val="000099"/>
                </a:solidFill>
              </a:defRPr>
            </a:lvl3pPr>
            <a:lvl4pPr>
              <a:defRPr sz="1800">
                <a:solidFill>
                  <a:srgbClr val="000099"/>
                </a:solidFill>
              </a:defRPr>
            </a:lvl4pPr>
            <a:lvl5pPr>
              <a:defRPr sz="1800">
                <a:solidFill>
                  <a:srgbClr val="00009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2211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0099"/>
                </a:solidFill>
              </a:defRPr>
            </a:lvl1pPr>
            <a:lvl2pPr>
              <a:defRPr sz="2400">
                <a:solidFill>
                  <a:srgbClr val="000099"/>
                </a:solidFill>
              </a:defRPr>
            </a:lvl2pPr>
            <a:lvl3pPr>
              <a:defRPr sz="2000">
                <a:solidFill>
                  <a:srgbClr val="000099"/>
                </a:solidFill>
              </a:defRPr>
            </a:lvl3pPr>
            <a:lvl4pPr>
              <a:defRPr sz="1800">
                <a:solidFill>
                  <a:srgbClr val="000099"/>
                </a:solidFill>
              </a:defRPr>
            </a:lvl4pPr>
            <a:lvl5pPr>
              <a:defRPr sz="1800">
                <a:solidFill>
                  <a:srgbClr val="000099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55C1C-C290-4D17-B454-91D2A1D4C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28B05B-62BC-40DA-AA8E-86190A02A0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886200"/>
            <a:ext cx="6400800" cy="1752600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5C4CB-DD48-4AC7-B14F-99C07A2224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-Fourth ch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224568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87952"/>
          </a:xfrm>
        </p:spPr>
        <p:txBody>
          <a:bodyPr/>
          <a:lstStyle>
            <a:lvl1pPr>
              <a:buClr>
                <a:srgbClr val="224568"/>
              </a:buClr>
              <a:defRPr>
                <a:solidFill>
                  <a:srgbClr val="224568"/>
                </a:solidFill>
              </a:defRPr>
            </a:lvl1pPr>
            <a:lvl2pPr>
              <a:buClr>
                <a:srgbClr val="000099"/>
              </a:buClr>
              <a:defRPr>
                <a:solidFill>
                  <a:srgbClr val="224568"/>
                </a:solidFill>
              </a:defRPr>
            </a:lvl2pPr>
            <a:lvl3pPr>
              <a:defRPr>
                <a:solidFill>
                  <a:srgbClr val="224568"/>
                </a:solidFill>
              </a:defRPr>
            </a:lvl3pPr>
            <a:lvl4pPr>
              <a:defRPr>
                <a:solidFill>
                  <a:srgbClr val="224568"/>
                </a:solidFill>
              </a:defRPr>
            </a:lvl4pPr>
            <a:lvl5pPr>
              <a:defRPr>
                <a:solidFill>
                  <a:srgbClr val="224568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224568"/>
                </a:solidFill>
              </a:defRPr>
            </a:lvl1pPr>
          </a:lstStyle>
          <a:p>
            <a:pPr>
              <a:defRPr/>
            </a:pPr>
            <a:fld id="{E0C68C25-49C4-46A0-A164-0A8C884F37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55575" y="6354763"/>
            <a:ext cx="2895600" cy="365125"/>
          </a:xfrm>
        </p:spPr>
        <p:txBody>
          <a:bodyPr/>
          <a:lstStyle>
            <a:lvl1pPr>
              <a:defRPr>
                <a:solidFill>
                  <a:srgbClr val="224568"/>
                </a:solidFill>
              </a:defRPr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65E31-0512-4941-8651-9354CA085C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187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187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1EC74-CED3-42DB-B64D-423490AA04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55448"/>
            <a:ext cx="80741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4040188" cy="4187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0"/>
            <a:ext cx="4041775" cy="4187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61977-7F77-473C-B9D9-0F773AEB4A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9AC16-3F97-455B-ABE9-8FDA5981D1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3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7C8CA-BCB9-4086-9949-8747C6E047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57400"/>
            <a:ext cx="5111750" cy="41879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008313" cy="4187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6D0213-635C-4591-A172-07C489A2D2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55575" y="63547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49273-CADD-438B-AF85-55A08702E1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05000"/>
            <a:ext cx="4040188" cy="422116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0099"/>
                </a:solidFill>
              </a:defRPr>
            </a:lvl1pPr>
            <a:lvl2pPr>
              <a:defRPr sz="2000">
                <a:solidFill>
                  <a:srgbClr val="000099"/>
                </a:solidFill>
              </a:defRPr>
            </a:lvl2pPr>
            <a:lvl3pPr>
              <a:defRPr sz="1800">
                <a:solidFill>
                  <a:srgbClr val="000099"/>
                </a:solidFill>
              </a:defRPr>
            </a:lvl3pPr>
            <a:lvl4pPr>
              <a:defRPr sz="1600">
                <a:solidFill>
                  <a:srgbClr val="000099"/>
                </a:solidFill>
              </a:defRPr>
            </a:lvl4pPr>
            <a:lvl5pPr>
              <a:defRPr sz="1600">
                <a:solidFill>
                  <a:srgbClr val="000099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05000"/>
            <a:ext cx="4041775" cy="4221163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0099"/>
                </a:solidFill>
              </a:defRPr>
            </a:lvl1pPr>
            <a:lvl2pPr>
              <a:defRPr sz="2000">
                <a:solidFill>
                  <a:srgbClr val="000099"/>
                </a:solidFill>
              </a:defRPr>
            </a:lvl2pPr>
            <a:lvl3pPr>
              <a:defRPr sz="1800">
                <a:solidFill>
                  <a:srgbClr val="000099"/>
                </a:solidFill>
              </a:defRPr>
            </a:lvl3pPr>
            <a:lvl4pPr>
              <a:defRPr sz="1600">
                <a:solidFill>
                  <a:srgbClr val="000099"/>
                </a:solidFill>
              </a:defRPr>
            </a:lvl4pPr>
            <a:lvl5pPr>
              <a:defRPr sz="1600">
                <a:solidFill>
                  <a:srgbClr val="000099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8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35CE98-2700-4863-A715-7B495BA9D4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3886200"/>
            <a:ext cx="6400800" cy="1752600"/>
          </a:xfrm>
        </p:spPr>
        <p:txBody>
          <a:bodyPr/>
          <a:lstStyle>
            <a:lvl1pPr marL="0" indent="0" algn="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94CFA-82C1-47BC-A8B6-FE9727CF44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-Fifth ch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>
                <a:solidFill>
                  <a:srgbClr val="224568"/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187952"/>
          </a:xfrm>
        </p:spPr>
        <p:txBody>
          <a:bodyPr/>
          <a:lstStyle>
            <a:lvl1pPr>
              <a:buClr>
                <a:srgbClr val="224568"/>
              </a:buClr>
              <a:defRPr>
                <a:solidFill>
                  <a:srgbClr val="224568"/>
                </a:solidFill>
              </a:defRPr>
            </a:lvl1pPr>
            <a:lvl2pPr>
              <a:buClr>
                <a:srgbClr val="000099"/>
              </a:buClr>
              <a:defRPr>
                <a:solidFill>
                  <a:srgbClr val="224568"/>
                </a:solidFill>
              </a:defRPr>
            </a:lvl2pPr>
            <a:lvl3pPr>
              <a:defRPr>
                <a:solidFill>
                  <a:srgbClr val="224568"/>
                </a:solidFill>
              </a:defRPr>
            </a:lvl3pPr>
            <a:lvl4pPr>
              <a:defRPr>
                <a:solidFill>
                  <a:srgbClr val="224568"/>
                </a:solidFill>
              </a:defRPr>
            </a:lvl4pPr>
            <a:lvl5pPr>
              <a:defRPr>
                <a:solidFill>
                  <a:srgbClr val="224568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rgbClr val="224568"/>
                </a:solidFill>
              </a:defRPr>
            </a:lvl1pPr>
          </a:lstStyle>
          <a:p>
            <a:pPr>
              <a:defRPr/>
            </a:pPr>
            <a:fld id="{375B5C1F-A8C5-424E-9894-3AA0CD7A15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155575" y="6354763"/>
            <a:ext cx="2895600" cy="365125"/>
          </a:xfrm>
        </p:spPr>
        <p:txBody>
          <a:bodyPr/>
          <a:lstStyle>
            <a:lvl1pPr>
              <a:defRPr>
                <a:solidFill>
                  <a:srgbClr val="224568"/>
                </a:solidFill>
              </a:defRPr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5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2F534-D375-48D8-A9D6-CFDFEB0FB5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057400"/>
            <a:ext cx="4038600" cy="4187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038600" cy="418795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5EA9E-345B-486D-927A-05EF4099A1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55448"/>
            <a:ext cx="80741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4040188" cy="4187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0"/>
            <a:ext cx="4041775" cy="4187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7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5D5AB-D770-42B2-B9A9-CA2E092E61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4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906D7-0C62-47F6-AF2E-08873796B0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3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D6A5B-4173-48D0-A385-EF52A95666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57400"/>
            <a:ext cx="5111750" cy="41879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008313" cy="41879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9D0C6-B720-4631-85BE-51B4D8BBC5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155575" y="6354763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</p:spTree>
  </p:cSld>
  <p:clrMapOvr>
    <a:masterClrMapping/>
  </p:clrMapOvr>
  <p:transition>
    <p:split orient="vert"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6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F45CCE-8ED4-41D1-8C4D-DC07D70004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5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E0D91-35C7-4D19-AC08-46749F46E8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4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7E485-FEA7-4FA1-B013-CCFBD25ED3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81200"/>
            <a:ext cx="5111750" cy="414496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0099"/>
                </a:solidFill>
              </a:defRPr>
            </a:lvl1pPr>
            <a:lvl2pPr>
              <a:defRPr sz="2800">
                <a:solidFill>
                  <a:srgbClr val="000099"/>
                </a:solidFill>
              </a:defRPr>
            </a:lvl2pPr>
            <a:lvl3pPr>
              <a:defRPr sz="2400">
                <a:solidFill>
                  <a:srgbClr val="000099"/>
                </a:solidFill>
              </a:defRPr>
            </a:lvl3pPr>
            <a:lvl4pPr>
              <a:defRPr sz="2000">
                <a:solidFill>
                  <a:srgbClr val="000099"/>
                </a:solidFill>
              </a:defRPr>
            </a:lvl4pPr>
            <a:lvl5pPr>
              <a:defRPr sz="2000">
                <a:solidFill>
                  <a:srgbClr val="000099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81200"/>
            <a:ext cx="3008313" cy="41449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0099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AE91D-41EA-4087-9A18-2093DE4B70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C6228-AA7A-4A7E-977E-A44A4E3A70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2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36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45.xml"/><Relationship Id="rId10" Type="http://schemas.openxmlformats.org/officeDocument/2006/relationships/theme" Target="../theme/theme5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1.xml"/><Relationship Id="rId1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5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4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381000" y="304800"/>
            <a:ext cx="8534400" cy="1219200"/>
          </a:xfrm>
          <a:prstGeom prst="rect">
            <a:avLst/>
          </a:prstGeom>
          <a:solidFill>
            <a:srgbClr val="4E2AB8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743200"/>
            <a:ext cx="8077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6568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rgbClr val="523F6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914400" y="1219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457200" y="1143000"/>
            <a:ext cx="1600200" cy="1524000"/>
          </a:xfrm>
          <a:prstGeom prst="ellipse">
            <a:avLst/>
          </a:prstGeom>
          <a:noFill/>
          <a:ln w="9525" cap="flat" cmpd="sng" algn="ctr">
            <a:solidFill>
              <a:srgbClr val="339933">
                <a:alpha val="0"/>
              </a:srgb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r" eaLnBrk="1" hangingPunct="1"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pic>
        <p:nvPicPr>
          <p:cNvPr id="6151" name="Picture 12" descr="pink shirt gir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924800" y="304800"/>
            <a:ext cx="8763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14" descr="blond_happy_bab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705600" y="304800"/>
            <a:ext cx="895350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16" descr="girl_with_ball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486400" y="381000"/>
            <a:ext cx="819150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15" descr="girl_in_wheelchair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096000" y="685800"/>
            <a:ext cx="8382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13" descr="tie_dye_boy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315200" y="609600"/>
            <a:ext cx="895350" cy="88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Picture 17" descr="eco_round_logo_w_purple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457200" y="228600"/>
            <a:ext cx="1752600" cy="170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Date Placeholder 16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59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99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99"/>
                </a:solidFill>
                <a:latin typeface="Arial" charset="0"/>
              </a:defRPr>
            </a:lvl1pPr>
          </a:lstStyle>
          <a:p>
            <a:pPr>
              <a:defRPr/>
            </a:pPr>
            <a:fld id="{CFA39685-D68F-4561-B745-71463EE09F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4" r:id="rId1"/>
    <p:sldLayoutId id="2147484795" r:id="rId2"/>
    <p:sldLayoutId id="2147484753" r:id="rId3"/>
    <p:sldLayoutId id="2147484754" r:id="rId4"/>
    <p:sldLayoutId id="2147484755" r:id="rId5"/>
    <p:sldLayoutId id="2147484756" r:id="rId6"/>
    <p:sldLayoutId id="2147484757" r:id="rId7"/>
    <p:sldLayoutId id="2147484758" r:id="rId8"/>
    <p:sldLayoutId id="2147484759" r:id="rId9"/>
    <p:sldLayoutId id="2147484812" r:id="rId10"/>
    <p:sldLayoutId id="2147484813" r:id="rId11"/>
  </p:sldLayoutIdLst>
  <p:transition>
    <p:split orient="vert"/>
  </p:transition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1496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rgbClr val="523F6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91497" name="Text Box 9"/>
          <p:cNvSpPr txBox="1">
            <a:spLocks noChangeArrowheads="1"/>
          </p:cNvSpPr>
          <p:nvPr/>
        </p:nvSpPr>
        <p:spPr bwMode="auto">
          <a:xfrm>
            <a:off x="914400" y="1219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457200" y="1600200"/>
            <a:ext cx="8229600" cy="228600"/>
          </a:xfrm>
          <a:prstGeom prst="rect">
            <a:avLst/>
          </a:prstGeom>
          <a:solidFill>
            <a:srgbClr val="4E2AB8"/>
          </a:solidFill>
          <a:ln w="9525">
            <a:solidFill>
              <a:srgbClr val="66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7175" name="Picture 14" descr="girl_with_b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43800" y="1371600"/>
            <a:ext cx="685800" cy="67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152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224568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24568"/>
                </a:solidFill>
                <a:latin typeface="Arial" charset="0"/>
              </a:defRPr>
            </a:lvl1pPr>
          </a:lstStyle>
          <a:p>
            <a:pPr>
              <a:defRPr/>
            </a:pPr>
            <a:fld id="{127BCD32-B8B1-4B60-800B-62699F4AFF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60" r:id="rId1"/>
    <p:sldLayoutId id="2147484796" r:id="rId2"/>
    <p:sldLayoutId id="2147484761" r:id="rId3"/>
    <p:sldLayoutId id="2147484762" r:id="rId4"/>
    <p:sldLayoutId id="2147484763" r:id="rId5"/>
    <p:sldLayoutId id="2147484764" r:id="rId6"/>
    <p:sldLayoutId id="2147484765" r:id="rId7"/>
    <p:sldLayoutId id="2147484797" r:id="rId8"/>
    <p:sldLayoutId id="2147484766" r:id="rId9"/>
    <p:sldLayoutId id="2147484807" r:id="rId10"/>
    <p:sldLayoutId id="2147484810" r:id="rId11"/>
  </p:sldLayoutIdLst>
  <p:transition>
    <p:split orient="vert"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22456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22456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2456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2456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22456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36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1496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rgbClr val="523F6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91497" name="Text Box 9"/>
          <p:cNvSpPr txBox="1">
            <a:spLocks noChangeArrowheads="1"/>
          </p:cNvSpPr>
          <p:nvPr/>
        </p:nvSpPr>
        <p:spPr bwMode="auto">
          <a:xfrm>
            <a:off x="914400" y="1219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457200" y="1600200"/>
            <a:ext cx="8229600" cy="228600"/>
          </a:xfrm>
          <a:prstGeom prst="rect">
            <a:avLst/>
          </a:prstGeom>
          <a:solidFill>
            <a:srgbClr val="4E2AB8"/>
          </a:solidFill>
          <a:ln w="9525">
            <a:solidFill>
              <a:srgbClr val="66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152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224568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24568"/>
                </a:solidFill>
                <a:latin typeface="Arial" charset="0"/>
              </a:defRPr>
            </a:lvl1pPr>
          </a:lstStyle>
          <a:p>
            <a:pPr>
              <a:defRPr/>
            </a:pPr>
            <a:fld id="{6E664CDE-7449-45EB-8EB8-AB4097DD47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8201" name="Picture 15" descr="girl_in_wheelchair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543800" y="1295400"/>
            <a:ext cx="8223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67" r:id="rId1"/>
    <p:sldLayoutId id="2147484798" r:id="rId2"/>
    <p:sldLayoutId id="2147484799" r:id="rId3"/>
    <p:sldLayoutId id="2147484768" r:id="rId4"/>
    <p:sldLayoutId id="2147484769" r:id="rId5"/>
    <p:sldLayoutId id="2147484770" r:id="rId6"/>
    <p:sldLayoutId id="2147484771" r:id="rId7"/>
    <p:sldLayoutId id="2147484800" r:id="rId8"/>
    <p:sldLayoutId id="2147484772" r:id="rId9"/>
  </p:sldLayoutIdLst>
  <p:transition>
    <p:split orient="vert"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22456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22456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2456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2456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22456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0425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1496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rgbClr val="523F6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91497" name="Text Box 9"/>
          <p:cNvSpPr txBox="1">
            <a:spLocks noChangeArrowheads="1"/>
          </p:cNvSpPr>
          <p:nvPr/>
        </p:nvSpPr>
        <p:spPr bwMode="auto">
          <a:xfrm>
            <a:off x="914400" y="1219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457200" y="1600200"/>
            <a:ext cx="8229600" cy="182563"/>
          </a:xfrm>
          <a:prstGeom prst="rect">
            <a:avLst/>
          </a:prstGeom>
          <a:solidFill>
            <a:srgbClr val="4E2AB8"/>
          </a:solidFill>
          <a:ln w="9525">
            <a:solidFill>
              <a:srgbClr val="66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152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224568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24568"/>
                </a:solidFill>
                <a:latin typeface="Arial" charset="0"/>
              </a:defRPr>
            </a:lvl1pPr>
          </a:lstStyle>
          <a:p>
            <a:pPr>
              <a:defRPr/>
            </a:pPr>
            <a:fld id="{3E0CAFC6-C2FE-4CAB-AE23-784F1376D4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225" name="Picture 14" descr="blond_happy_baby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543800" y="1295400"/>
            <a:ext cx="8223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73" r:id="rId1"/>
    <p:sldLayoutId id="2147484801" r:id="rId2"/>
    <p:sldLayoutId id="2147484774" r:id="rId3"/>
    <p:sldLayoutId id="2147484775" r:id="rId4"/>
    <p:sldLayoutId id="2147484776" r:id="rId5"/>
    <p:sldLayoutId id="2147484777" r:id="rId6"/>
    <p:sldLayoutId id="2147484778" r:id="rId7"/>
    <p:sldLayoutId id="2147484802" r:id="rId8"/>
    <p:sldLayoutId id="2147484779" r:id="rId9"/>
  </p:sldLayoutIdLst>
  <p:transition>
    <p:split orient="vert"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22456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22456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2456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2456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22456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0425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1496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rgbClr val="523F6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91497" name="Text Box 9"/>
          <p:cNvSpPr txBox="1">
            <a:spLocks noChangeArrowheads="1"/>
          </p:cNvSpPr>
          <p:nvPr/>
        </p:nvSpPr>
        <p:spPr bwMode="auto">
          <a:xfrm>
            <a:off x="914400" y="1219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457200" y="1600200"/>
            <a:ext cx="8229600" cy="136525"/>
          </a:xfrm>
          <a:prstGeom prst="rect">
            <a:avLst/>
          </a:prstGeom>
          <a:solidFill>
            <a:srgbClr val="4E2AB8"/>
          </a:solidFill>
          <a:ln w="9525">
            <a:solidFill>
              <a:srgbClr val="66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152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224568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24568"/>
                </a:solidFill>
                <a:latin typeface="Arial" charset="0"/>
              </a:defRPr>
            </a:lvl1pPr>
          </a:lstStyle>
          <a:p>
            <a:pPr>
              <a:defRPr/>
            </a:pPr>
            <a:fld id="{DB84FBEA-FAEA-4EFA-B8A0-BE1EE00F58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49" name="Picture 13" descr="tie_dye_boy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543800" y="1247775"/>
            <a:ext cx="822325" cy="80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80" r:id="rId1"/>
    <p:sldLayoutId id="2147484803" r:id="rId2"/>
    <p:sldLayoutId id="2147484781" r:id="rId3"/>
    <p:sldLayoutId id="2147484782" r:id="rId4"/>
    <p:sldLayoutId id="2147484783" r:id="rId5"/>
    <p:sldLayoutId id="2147484784" r:id="rId6"/>
    <p:sldLayoutId id="2147484785" r:id="rId7"/>
    <p:sldLayoutId id="2147484804" r:id="rId8"/>
    <p:sldLayoutId id="2147484786" r:id="rId9"/>
  </p:sldLayoutIdLst>
  <p:transition>
    <p:split orient="vert"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22456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22456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2456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2456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22456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52400"/>
            <a:ext cx="8077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130425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1496" name="Rectangle 8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0">
            <a:solidFill>
              <a:srgbClr val="523F6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 eaLnBrk="1" hangingPunct="1"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91497" name="Text Box 9"/>
          <p:cNvSpPr txBox="1">
            <a:spLocks noChangeArrowheads="1"/>
          </p:cNvSpPr>
          <p:nvPr/>
        </p:nvSpPr>
        <p:spPr bwMode="auto">
          <a:xfrm>
            <a:off x="914400" y="1219200"/>
            <a:ext cx="1752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  <a:defRPr/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457200" y="1600200"/>
            <a:ext cx="8229600" cy="228600"/>
          </a:xfrm>
          <a:prstGeom prst="rect">
            <a:avLst/>
          </a:prstGeom>
          <a:solidFill>
            <a:srgbClr val="4E2AB8"/>
          </a:solidFill>
          <a:ln w="9525">
            <a:solidFill>
              <a:srgbClr val="6666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3"/>
          </p:nvPr>
        </p:nvSpPr>
        <p:spPr>
          <a:xfrm>
            <a:off x="152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224568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Early Childhood Outcomes Center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24568"/>
                </a:solidFill>
                <a:latin typeface="Arial" charset="0"/>
              </a:defRPr>
            </a:lvl1pPr>
          </a:lstStyle>
          <a:p>
            <a:pPr>
              <a:defRPr/>
            </a:pPr>
            <a:fld id="{E86127DA-2B73-4237-ADF3-B61E908059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1273" name="Picture 12" descr="pink shirt girl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543800" y="13716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787" r:id="rId1"/>
    <p:sldLayoutId id="2147484805" r:id="rId2"/>
    <p:sldLayoutId id="2147484788" r:id="rId3"/>
    <p:sldLayoutId id="2147484789" r:id="rId4"/>
    <p:sldLayoutId id="2147484790" r:id="rId5"/>
    <p:sldLayoutId id="2147484791" r:id="rId6"/>
    <p:sldLayoutId id="2147484792" r:id="rId7"/>
    <p:sldLayoutId id="2147484806" r:id="rId8"/>
    <p:sldLayoutId id="2147484793" r:id="rId9"/>
  </p:sldLayoutIdLst>
  <p:transition>
    <p:split orient="vert"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24568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22456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22456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2456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22456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22456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-eco-center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8001000" cy="1295400"/>
          </a:xfrm>
        </p:spPr>
        <p:txBody>
          <a:bodyPr/>
          <a:lstStyle/>
          <a:p>
            <a:r>
              <a:rPr lang="en-US" sz="4000" dirty="0" smtClean="0"/>
              <a:t>Highs and Lows on the Road to High Quality Data </a:t>
            </a:r>
            <a:endParaRPr lang="en-US" sz="32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4495800"/>
            <a:ext cx="4572000" cy="12192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5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sz="28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057400" y="5616714"/>
            <a:ext cx="480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American Evaluation Association Anaheim, CA</a:t>
            </a:r>
          </a:p>
          <a:p>
            <a:r>
              <a:rPr lang="en-US" sz="2000" dirty="0" smtClean="0">
                <a:solidFill>
                  <a:schemeClr val="accent5">
                    <a:lumMod val="25000"/>
                  </a:schemeClr>
                </a:solidFill>
              </a:rPr>
              <a:t>November,  2011</a:t>
            </a:r>
            <a:endParaRPr lang="en-US" sz="2000" dirty="0">
              <a:solidFill>
                <a:schemeClr val="accent5">
                  <a:lumMod val="25000"/>
                </a:schemeClr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371600" y="4392304"/>
            <a:ext cx="6172200" cy="1211240"/>
          </a:xfrm>
          <a:prstGeom prst="rect">
            <a:avLst/>
          </a:prstGeom>
        </p:spPr>
        <p:txBody>
          <a:bodyPr rtlCol="0">
            <a:normAutofit fontScale="85000" lnSpcReduction="20000"/>
          </a:bodyPr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Kathy Hebbeler and </a:t>
            </a:r>
            <a:r>
              <a:rPr lang="en-US" sz="2800" dirty="0" smtClean="0">
                <a:solidFill>
                  <a:schemeClr val="accent5">
                    <a:lumMod val="25000"/>
                  </a:schemeClr>
                </a:solidFill>
              </a:rPr>
              <a:t>Lynne Kahn</a:t>
            </a:r>
          </a:p>
          <a:p>
            <a:pPr marL="0" marR="0" lvl="0" indent="0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ECO at SRI International and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</a:rPr>
              <a:t>ECO at UNC</a:t>
            </a:r>
          </a:p>
          <a:p>
            <a:pPr marL="0" marR="0" lvl="0" indent="0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0" fontAlgn="auto" latinLnBrk="0" hangingPunct="0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224568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Early Childhood Outcomes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5B5C1F-A8C5-424E-9894-3AA0CD7A156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6019800"/>
            <a:ext cx="7391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/>
              <a:t>Note:  Based on 29 States with highest quality data</a:t>
            </a:r>
            <a:endParaRPr lang="en-US" sz="1600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685800" y="381000"/>
          <a:ext cx="7848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381000"/>
            <a:ext cx="7620000" cy="1143000"/>
          </a:xfrm>
        </p:spPr>
        <p:txBody>
          <a:bodyPr/>
          <a:lstStyle/>
          <a:p>
            <a:r>
              <a:rPr lang="en-US" sz="3200" dirty="0" smtClean="0"/>
              <a:t>      The Summary Statements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20000"/>
              </a:lnSpc>
              <a:buAutoNum type="arabicPeriod"/>
            </a:pPr>
            <a:r>
              <a:rPr lang="en-US" sz="2600" dirty="0" smtClean="0"/>
              <a:t>Of those children who entered the program below age expectations in each outcome, the percent who </a:t>
            </a:r>
            <a:r>
              <a:rPr lang="en-US" sz="2600" dirty="0" smtClean="0">
                <a:solidFill>
                  <a:srgbClr val="FF0000"/>
                </a:solidFill>
              </a:rPr>
              <a:t>substantially increased their rate of growth</a:t>
            </a:r>
            <a:r>
              <a:rPr lang="en-US" sz="2600" dirty="0" smtClean="0"/>
              <a:t> by the time they turned 3 [6] years of age or exited the program.</a:t>
            </a:r>
          </a:p>
          <a:p>
            <a:pPr marL="457200" indent="-457200">
              <a:lnSpc>
                <a:spcPct val="120000"/>
              </a:lnSpc>
              <a:buFontTx/>
              <a:buAutoNum type="arabicPeriod"/>
            </a:pPr>
            <a:r>
              <a:rPr lang="en-US" sz="2600" dirty="0" smtClean="0"/>
              <a:t>The percent of children who were </a:t>
            </a:r>
            <a:r>
              <a:rPr lang="en-US" sz="2600" dirty="0" smtClean="0">
                <a:solidFill>
                  <a:srgbClr val="FF0000"/>
                </a:solidFill>
              </a:rPr>
              <a:t>functioning within age expectations</a:t>
            </a:r>
            <a:r>
              <a:rPr lang="en-US" sz="2600" dirty="0" smtClean="0"/>
              <a:t> in each outcome by the time they turned 3 [6] years of age or exited the program.</a:t>
            </a:r>
          </a:p>
          <a:p>
            <a:pPr marL="457200" indent="-457200">
              <a:lnSpc>
                <a:spcPct val="120000"/>
              </a:lnSpc>
              <a:buAutoNum type="arabicPeriod"/>
            </a:pPr>
            <a:endParaRPr lang="en-US" sz="2400" dirty="0" smtClean="0"/>
          </a:p>
          <a:p>
            <a:pPr marL="457200" indent="-457200">
              <a:lnSpc>
                <a:spcPct val="120000"/>
              </a:lnSpc>
              <a:buAutoNum type="arabicPeriod"/>
            </a:pPr>
            <a:endParaRPr lang="en-US" sz="2400" dirty="0" smtClean="0"/>
          </a:p>
          <a:p>
            <a:pPr>
              <a:lnSpc>
                <a:spcPct val="120000"/>
              </a:lnSpc>
              <a:buNone/>
            </a:pPr>
            <a:endParaRPr lang="en-US" dirty="0" smtClean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E29884-F6FA-4296-98E6-D7ADEE61429E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Early Childhood Outcomes Center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457200"/>
            <a:ext cx="1524000" cy="1600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Early Childhood Outcomes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5B5C1F-A8C5-424E-9894-3AA0CD7A156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6" name="Chart 5"/>
          <p:cNvGraphicFramePr/>
          <p:nvPr/>
        </p:nvGraphicFramePr>
        <p:xfrm>
          <a:off x="228600" y="304801"/>
          <a:ext cx="8610600" cy="563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62000" y="6019800"/>
            <a:ext cx="7391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/>
              <a:t>Note:  Based on 33 States with highest quality data</a:t>
            </a:r>
            <a:endParaRPr lang="en-US" sz="1600" dirty="0"/>
          </a:p>
        </p:txBody>
      </p:sp>
    </p:spTree>
  </p:cSld>
  <p:clrMapOvr>
    <a:masterClrMapping/>
  </p:clrMapOvr>
  <p:transition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Early Childhood Outcomes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5B5C1F-A8C5-424E-9894-3AA0CD7A156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6019800"/>
            <a:ext cx="7391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/>
              <a:t>Note</a:t>
            </a:r>
            <a:r>
              <a:rPr lang="en-US" sz="1200" dirty="0" smtClean="0"/>
              <a:t>:  Based on 33 States with highest quality data</a:t>
            </a:r>
            <a:endParaRPr lang="en-US" sz="1200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533400" y="609600"/>
          <a:ext cx="8001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plit orient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for States with Quality Data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2057400"/>
            <a:ext cx="4800600" cy="41910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Low percentage of missing data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odd patterns in “a” or “e” categories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Did not use questionable data collection methods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A5EA9E-345B-486D-927A-05EF4099A1B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Early Childhood Outcomes Center</a:t>
            </a:r>
            <a:endParaRPr lang="en-US"/>
          </a:p>
        </p:txBody>
      </p:sp>
      <p:pic>
        <p:nvPicPr>
          <p:cNvPr id="9" name="Picture 20" descr="Boulder ECO 0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486400" y="2286000"/>
            <a:ext cx="2819400" cy="3759640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Missing Data for Part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057400"/>
            <a:ext cx="5638800" cy="1905000"/>
          </a:xfrm>
          <a:solidFill>
            <a:srgbClr val="FFE9A3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pPr algn="ctr">
              <a:buNone/>
            </a:pPr>
            <a:r>
              <a:rPr lang="en-US" dirty="0" smtClean="0"/>
              <a:t>Proxy for missing data =</a:t>
            </a:r>
          </a:p>
          <a:p>
            <a:pPr algn="ctr">
              <a:buNone/>
            </a:pPr>
            <a:r>
              <a:rPr lang="en-US" dirty="0" smtClean="0"/>
              <a:t>Number with data for C3/</a:t>
            </a:r>
          </a:p>
          <a:p>
            <a:pPr algn="ctr">
              <a:buNone/>
            </a:pPr>
            <a:r>
              <a:rPr lang="en-US" dirty="0" smtClean="0"/>
              <a:t>Exiting Data (618)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712D2E-7C77-4AF2-8AD8-5058B673BD74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Early Childhood Outcomes Center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4343400"/>
            <a:ext cx="7239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 algn="l">
              <a:buFont typeface="Arial" pitchFamily="34" charset="0"/>
              <a:buChar char="•"/>
            </a:pPr>
            <a:r>
              <a:rPr lang="en-US" dirty="0" smtClean="0"/>
              <a:t> Do not expect this number to be 100%</a:t>
            </a:r>
          </a:p>
          <a:p>
            <a:pPr marL="463550" indent="-463550" algn="l">
              <a:buFont typeface="Arial" pitchFamily="34" charset="0"/>
              <a:buChar char="•"/>
            </a:pPr>
            <a:r>
              <a:rPr lang="en-US" dirty="0" smtClean="0"/>
              <a:t>..but we don’t expect it to be 10% either</a:t>
            </a:r>
            <a:endParaRPr lang="en-US" dirty="0"/>
          </a:p>
        </p:txBody>
      </p:sp>
    </p:spTree>
  </p:cSld>
  <p:clrMapOvr>
    <a:masterClrMapping/>
  </p:clrMapOvr>
  <p:transition>
    <p:split orient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Part C: Percent of </a:t>
            </a:r>
            <a:r>
              <a:rPr lang="en-US" sz="3600" dirty="0" err="1" smtClean="0"/>
              <a:t>Exiters</a:t>
            </a:r>
            <a:r>
              <a:rPr lang="en-US" sz="3600" dirty="0" smtClean="0"/>
              <a:t> included in Outcomes Data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124200" cy="3657600"/>
          </a:xfrm>
          <a:solidFill>
            <a:schemeClr val="accent5"/>
          </a:solidFill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sz="5100" u="sng" dirty="0" smtClean="0"/>
              <a:t>08-09</a:t>
            </a:r>
          </a:p>
          <a:p>
            <a:pPr algn="ctr">
              <a:buNone/>
            </a:pPr>
            <a:r>
              <a:rPr lang="en-US" sz="4200" dirty="0" smtClean="0"/>
              <a:t>&lt;10% = 10*</a:t>
            </a:r>
          </a:p>
          <a:p>
            <a:pPr algn="ctr">
              <a:buNone/>
            </a:pPr>
            <a:r>
              <a:rPr lang="en-US" sz="4200" dirty="0" smtClean="0"/>
              <a:t>10- 20% = 4</a:t>
            </a:r>
          </a:p>
          <a:p>
            <a:pPr algn="ctr">
              <a:buNone/>
            </a:pPr>
            <a:r>
              <a:rPr lang="en-US" sz="4200" dirty="0" smtClean="0"/>
              <a:t>20- 30% = 8</a:t>
            </a:r>
          </a:p>
          <a:p>
            <a:pPr algn="ctr">
              <a:buNone/>
            </a:pPr>
            <a:r>
              <a:rPr lang="en-US" sz="4200" dirty="0" smtClean="0"/>
              <a:t>30- 40% = 11</a:t>
            </a:r>
          </a:p>
          <a:p>
            <a:pPr algn="ctr">
              <a:buNone/>
            </a:pPr>
            <a:r>
              <a:rPr lang="en-US" sz="4200" dirty="0" smtClean="0"/>
              <a:t>40- 50% = 8</a:t>
            </a:r>
          </a:p>
          <a:p>
            <a:pPr algn="ctr">
              <a:buNone/>
            </a:pPr>
            <a:r>
              <a:rPr lang="en-US" sz="4200" dirty="0" smtClean="0"/>
              <a:t>50- 60% = 8</a:t>
            </a:r>
          </a:p>
          <a:p>
            <a:pPr algn="ctr">
              <a:buNone/>
            </a:pPr>
            <a:r>
              <a:rPr lang="en-US" sz="4200" dirty="0" smtClean="0"/>
              <a:t>60- 70% = 4</a:t>
            </a:r>
          </a:p>
          <a:p>
            <a:pPr algn="ctr">
              <a:buNone/>
            </a:pPr>
            <a:r>
              <a:rPr lang="en-US" sz="4200" dirty="0" smtClean="0"/>
              <a:t>70- 80% = 2</a:t>
            </a:r>
          </a:p>
          <a:p>
            <a:pPr algn="ctr">
              <a:buNone/>
            </a:pPr>
            <a:r>
              <a:rPr lang="en-US" sz="4200" dirty="0" smtClean="0"/>
              <a:t>&gt;80% = 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057401"/>
            <a:ext cx="2895600" cy="373379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sz="5100" u="sng" dirty="0" smtClean="0"/>
              <a:t>09-10</a:t>
            </a:r>
          </a:p>
          <a:p>
            <a:pPr algn="ctr">
              <a:buNone/>
            </a:pPr>
            <a:r>
              <a:rPr lang="en-US" sz="4200" dirty="0" smtClean="0"/>
              <a:t>&lt;10% = 5*</a:t>
            </a:r>
          </a:p>
          <a:p>
            <a:pPr algn="ctr">
              <a:buNone/>
            </a:pPr>
            <a:r>
              <a:rPr lang="en-US" sz="4200" dirty="0" smtClean="0"/>
              <a:t>10- 20% = 4</a:t>
            </a:r>
          </a:p>
          <a:p>
            <a:pPr algn="ctr">
              <a:buNone/>
            </a:pPr>
            <a:r>
              <a:rPr lang="en-US" sz="4200" dirty="0" smtClean="0"/>
              <a:t>20- 30% = 6</a:t>
            </a:r>
          </a:p>
          <a:p>
            <a:pPr algn="ctr">
              <a:buNone/>
            </a:pPr>
            <a:r>
              <a:rPr lang="en-US" sz="4200" dirty="0" smtClean="0"/>
              <a:t>30- 40% = 8</a:t>
            </a:r>
          </a:p>
          <a:p>
            <a:pPr algn="ctr">
              <a:buNone/>
            </a:pPr>
            <a:r>
              <a:rPr lang="en-US" sz="4200" dirty="0" smtClean="0"/>
              <a:t>40- 50% = 5</a:t>
            </a:r>
          </a:p>
          <a:p>
            <a:pPr algn="ctr">
              <a:buNone/>
            </a:pPr>
            <a:r>
              <a:rPr lang="en-US" sz="4200" dirty="0" smtClean="0"/>
              <a:t>50- 60% = 11</a:t>
            </a:r>
          </a:p>
          <a:p>
            <a:pPr algn="ctr">
              <a:buNone/>
            </a:pPr>
            <a:r>
              <a:rPr lang="en-US" sz="4200" dirty="0" smtClean="0"/>
              <a:t>60- 70% = 9</a:t>
            </a:r>
          </a:p>
          <a:p>
            <a:pPr algn="ctr">
              <a:buNone/>
            </a:pPr>
            <a:r>
              <a:rPr lang="en-US" sz="4200" dirty="0" smtClean="0"/>
              <a:t>70- 80% = 1</a:t>
            </a:r>
          </a:p>
          <a:p>
            <a:pPr algn="ctr">
              <a:buNone/>
            </a:pPr>
            <a:r>
              <a:rPr lang="en-US" sz="4200" dirty="0" smtClean="0"/>
              <a:t>&gt;80% = 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2200" y="6096000"/>
            <a:ext cx="358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*3 states are sampling for Part C. </a:t>
            </a:r>
          </a:p>
          <a:p>
            <a:r>
              <a:rPr lang="en-US" sz="1600" dirty="0" smtClean="0"/>
              <a:t>Cut off was &gt; 27%. </a:t>
            </a:r>
            <a:endParaRPr lang="en-US" sz="16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Missing Data for 619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2057400"/>
            <a:ext cx="5638800" cy="1905000"/>
          </a:xfrm>
          <a:solidFill>
            <a:srgbClr val="FFE9A3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/>
          <a:lstStyle/>
          <a:p>
            <a:pPr algn="ctr">
              <a:buNone/>
            </a:pPr>
            <a:r>
              <a:rPr lang="en-US" dirty="0" smtClean="0"/>
              <a:t>Proxy for missing data =</a:t>
            </a:r>
          </a:p>
          <a:p>
            <a:pPr algn="ctr">
              <a:buNone/>
            </a:pPr>
            <a:r>
              <a:rPr lang="en-US" dirty="0" smtClean="0"/>
              <a:t>Number with data for B7/</a:t>
            </a:r>
          </a:p>
          <a:p>
            <a:pPr algn="ctr">
              <a:buNone/>
            </a:pPr>
            <a:r>
              <a:rPr lang="en-US" dirty="0" smtClean="0"/>
              <a:t>Child count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712D2E-7C77-4AF2-8AD8-5058B673BD74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Early Childhood Outcomes Center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19200" y="4343400"/>
            <a:ext cx="7239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1313" indent="-341313" algn="l">
              <a:buFont typeface="Arial" pitchFamily="34" charset="0"/>
              <a:buChar char="•"/>
            </a:pPr>
            <a:r>
              <a:rPr lang="en-US" dirty="0" smtClean="0"/>
              <a:t> Do not expect this number to be 100%</a:t>
            </a:r>
          </a:p>
          <a:p>
            <a:pPr marL="463550" indent="-463550" algn="l">
              <a:buFont typeface="Arial" pitchFamily="34" charset="0"/>
              <a:buChar char="•"/>
            </a:pPr>
            <a:r>
              <a:rPr lang="en-US" dirty="0" smtClean="0"/>
              <a:t>..but we don’t expect it to be 10% either</a:t>
            </a:r>
            <a:endParaRPr lang="en-US" dirty="0"/>
          </a:p>
        </p:txBody>
      </p:sp>
    </p:spTree>
  </p:cSld>
  <p:clrMapOvr>
    <a:masterClrMapping/>
  </p:clrMapOvr>
  <p:transition>
    <p:split orient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Percent of Child Count included in Outcomes Data for ECSE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057400"/>
            <a:ext cx="2819400" cy="3810000"/>
          </a:xfrm>
          <a:solidFill>
            <a:schemeClr val="accent1"/>
          </a:solidFill>
        </p:spPr>
        <p:txBody>
          <a:bodyPr/>
          <a:lstStyle/>
          <a:p>
            <a:pPr algn="ctr">
              <a:buNone/>
            </a:pPr>
            <a:r>
              <a:rPr lang="en-US" sz="3200" u="sng" dirty="0" smtClean="0"/>
              <a:t>08-09</a:t>
            </a:r>
          </a:p>
          <a:p>
            <a:pPr algn="ctr">
              <a:buNone/>
            </a:pPr>
            <a:r>
              <a:rPr lang="en-US" dirty="0" smtClean="0"/>
              <a:t>&lt;10= 11*</a:t>
            </a:r>
          </a:p>
          <a:p>
            <a:pPr algn="ctr">
              <a:buNone/>
            </a:pPr>
            <a:r>
              <a:rPr lang="en-US" dirty="0" smtClean="0"/>
              <a:t>10- 20%= 15</a:t>
            </a:r>
          </a:p>
          <a:p>
            <a:pPr algn="ctr">
              <a:buNone/>
            </a:pPr>
            <a:r>
              <a:rPr lang="en-US" dirty="0" smtClean="0"/>
              <a:t>20- 30%= 12</a:t>
            </a:r>
          </a:p>
          <a:p>
            <a:pPr algn="ctr">
              <a:buNone/>
            </a:pPr>
            <a:r>
              <a:rPr lang="en-US" dirty="0" smtClean="0"/>
              <a:t>30- 40%= 12</a:t>
            </a:r>
          </a:p>
          <a:p>
            <a:pPr algn="ctr">
              <a:buNone/>
            </a:pPr>
            <a:r>
              <a:rPr lang="en-US" dirty="0" smtClean="0"/>
              <a:t>40-50% =1</a:t>
            </a:r>
          </a:p>
          <a:p>
            <a:pPr algn="ctr">
              <a:buNone/>
            </a:pPr>
            <a:r>
              <a:rPr lang="en-US" dirty="0" smtClean="0"/>
              <a:t>&gt;50% = 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2895600" cy="37338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 algn="ctr">
              <a:buNone/>
            </a:pPr>
            <a:r>
              <a:rPr lang="en-US" sz="3200" u="sng" dirty="0" smtClean="0"/>
              <a:t>09-10</a:t>
            </a:r>
          </a:p>
          <a:p>
            <a:pPr algn="ctr">
              <a:buNone/>
            </a:pPr>
            <a:r>
              <a:rPr lang="en-US" dirty="0" smtClean="0"/>
              <a:t>&lt;10= 6*</a:t>
            </a:r>
          </a:p>
          <a:p>
            <a:pPr algn="ctr">
              <a:buNone/>
            </a:pPr>
            <a:r>
              <a:rPr lang="en-US" dirty="0" smtClean="0"/>
              <a:t>10- 20%= 11</a:t>
            </a:r>
          </a:p>
          <a:p>
            <a:pPr algn="ctr">
              <a:buNone/>
            </a:pPr>
            <a:r>
              <a:rPr lang="en-US" dirty="0" smtClean="0"/>
              <a:t>20- 30%= 12</a:t>
            </a:r>
          </a:p>
          <a:p>
            <a:pPr algn="ctr">
              <a:buNone/>
            </a:pPr>
            <a:r>
              <a:rPr lang="en-US" dirty="0" smtClean="0"/>
              <a:t>30- 40%= 16</a:t>
            </a:r>
          </a:p>
          <a:p>
            <a:pPr algn="ctr">
              <a:buNone/>
            </a:pPr>
            <a:r>
              <a:rPr lang="en-US" dirty="0" smtClean="0"/>
              <a:t>40-50% =4</a:t>
            </a:r>
          </a:p>
          <a:p>
            <a:pPr algn="ctr">
              <a:buNone/>
            </a:pPr>
            <a:r>
              <a:rPr lang="en-US" dirty="0" smtClean="0"/>
              <a:t>&gt;50%= 0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5943600"/>
            <a:ext cx="3288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*4 States are sampling for 619</a:t>
            </a:r>
          </a:p>
          <a:p>
            <a:r>
              <a:rPr lang="en-US" sz="1800" dirty="0" smtClean="0"/>
              <a:t>Cutoff was &gt; 11%.</a:t>
            </a:r>
            <a:endParaRPr lang="en-US" sz="18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Odd Patterns in a or 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= % of children who show no new skills</a:t>
            </a:r>
          </a:p>
          <a:p>
            <a:pPr lvl="1"/>
            <a:r>
              <a:rPr lang="en-US" dirty="0" smtClean="0"/>
              <a:t>Except this to be very small.</a:t>
            </a:r>
          </a:p>
          <a:p>
            <a:r>
              <a:rPr lang="en-US" dirty="0" smtClean="0"/>
              <a:t>e = % of children who maintained functioning comparable to age expectations.</a:t>
            </a:r>
          </a:p>
          <a:p>
            <a:pPr lvl="1"/>
            <a:r>
              <a:rPr lang="en-US" dirty="0" smtClean="0"/>
              <a:t>Don’t expect this to be large.</a:t>
            </a:r>
          </a:p>
          <a:p>
            <a:r>
              <a:rPr lang="en-US" dirty="0" smtClean="0"/>
              <a:t>Quality defined as &lt;10% in a and &lt;65% in 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A5EA9E-345B-486D-927A-05EF4099A1B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Early Childhood Outcomes Center</a:t>
            </a:r>
            <a:endParaRPr lang="en-US"/>
          </a:p>
        </p:txBody>
      </p:sp>
    </p:spTree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will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of the timeline for national reporting</a:t>
            </a:r>
          </a:p>
          <a:p>
            <a:r>
              <a:rPr lang="en-US" dirty="0" smtClean="0"/>
              <a:t>Share the national data</a:t>
            </a:r>
          </a:p>
          <a:p>
            <a:r>
              <a:rPr lang="en-US" dirty="0" smtClean="0"/>
              <a:t>Describe how the national data were computed</a:t>
            </a:r>
          </a:p>
          <a:p>
            <a:r>
              <a:rPr lang="en-US" dirty="0" smtClean="0"/>
              <a:t>Discuss the quality of the national data</a:t>
            </a:r>
          </a:p>
          <a:p>
            <a:r>
              <a:rPr lang="en-US" dirty="0" smtClean="0"/>
              <a:t>Discuss the meaning of the numbers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712D2E-7C77-4AF2-8AD8-5058B673BD7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Early Childhood Outcomes Center</a:t>
            </a:r>
            <a:endParaRPr lang="en-US" dirty="0"/>
          </a:p>
        </p:txBody>
      </p:sp>
    </p:spTree>
  </p:cSld>
  <p:clrMapOvr>
    <a:masterClrMapping/>
  </p:clrMapOvr>
  <p:transition>
    <p:split orient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" y="6248400"/>
            <a:ext cx="26670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Early Childhood Outcomes Center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5638800" y="6248400"/>
            <a:ext cx="3200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7995C5E-8F69-4404-985A-593E1D6989F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457200" y="685800"/>
          <a:ext cx="81534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plit orient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2057400"/>
            <a:ext cx="3505200" cy="4187952"/>
          </a:xfrm>
        </p:spPr>
        <p:txBody>
          <a:bodyPr/>
          <a:lstStyle/>
          <a:p>
            <a:pPr algn="r"/>
            <a:endParaRPr lang="en-US" dirty="0" smtClean="0"/>
          </a:p>
          <a:p>
            <a:pPr algn="r"/>
            <a:endParaRPr lang="en-US" dirty="0" smtClean="0"/>
          </a:p>
          <a:p>
            <a:pPr algn="r">
              <a:buNone/>
            </a:pPr>
            <a:r>
              <a:rPr lang="en-US" sz="3600" dirty="0" smtClean="0"/>
              <a:t>Can we trust these data?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95C5E-8F69-4404-985A-593E1D6989F4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Early Childhood Outcomes Center</a:t>
            </a:r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286000"/>
            <a:ext cx="2765729" cy="3458006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blurRad="50800" dist="50800" dir="5400000" algn="ctr" rotWithShape="0">
              <a:srgbClr val="224568"/>
            </a:outerShdw>
          </a:effectLst>
        </p:spPr>
      </p:pic>
    </p:spTree>
  </p:cSld>
  <p:clrMapOvr>
    <a:masterClrMapping/>
  </p:clrMapOvr>
  <p:transition>
    <p:split orient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checking for validity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990600" y="2286000"/>
            <a:ext cx="7696200" cy="3962400"/>
          </a:xfrm>
        </p:spPr>
        <p:txBody>
          <a:bodyPr/>
          <a:lstStyle/>
          <a:p>
            <a:r>
              <a:rPr lang="en-US" dirty="0" smtClean="0"/>
              <a:t>Checking across years</a:t>
            </a:r>
          </a:p>
          <a:p>
            <a:pPr lvl="1"/>
            <a:r>
              <a:rPr lang="en-US" dirty="0" smtClean="0"/>
              <a:t>How do the 2009-10 data compare to the data for 2008-09?</a:t>
            </a:r>
          </a:p>
          <a:p>
            <a:r>
              <a:rPr lang="en-US" dirty="0" smtClean="0"/>
              <a:t>Checking across methods</a:t>
            </a:r>
          </a:p>
          <a:p>
            <a:pPr lvl="1"/>
            <a:r>
              <a:rPr lang="en-US" dirty="0" smtClean="0"/>
              <a:t>How do the data for all states compare to states with highest quality data?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995C5E-8F69-4404-985A-593E1D6989F4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Early Childhood Outcomes Center</a:t>
            </a:r>
            <a:endParaRPr lang="en-US"/>
          </a:p>
        </p:txBody>
      </p:sp>
    </p:spTree>
  </p:cSld>
  <p:clrMapOvr>
    <a:masterClrMapping/>
  </p:clrMapOvr>
  <p:transition>
    <p:split orient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381000" y="2133600"/>
          <a:ext cx="396240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Part C, Outcome A:  </a:t>
            </a:r>
            <a:br>
              <a:rPr lang="en-US" dirty="0" smtClean="0"/>
            </a:br>
            <a:r>
              <a:rPr lang="en-US" dirty="0" smtClean="0"/>
              <a:t>Social Relationships 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4800600" y="2133600"/>
          <a:ext cx="38862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Part C, Outcome B: </a:t>
            </a:r>
            <a:br>
              <a:rPr lang="en-US" dirty="0" smtClean="0"/>
            </a:br>
            <a:r>
              <a:rPr lang="en-US" dirty="0" smtClean="0"/>
              <a:t>Knowledge and Skills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457200" y="1981200"/>
          <a:ext cx="39624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4724400" y="1981200"/>
          <a:ext cx="38862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Part C, Outcome C: </a:t>
            </a:r>
            <a:br>
              <a:rPr lang="en-US" dirty="0" smtClean="0"/>
            </a:br>
            <a:r>
              <a:rPr lang="en-US" dirty="0" smtClean="0"/>
              <a:t>Meets Needs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381000" y="1981200"/>
          <a:ext cx="38100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4572000" y="2057400"/>
          <a:ext cx="39624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B Preschool:  </a:t>
            </a:r>
            <a:br>
              <a:rPr lang="en-US" dirty="0" smtClean="0"/>
            </a:br>
            <a:r>
              <a:rPr lang="en-US" dirty="0" smtClean="0"/>
              <a:t>Social Relationships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381000" y="1905000"/>
          <a:ext cx="3886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/>
          <p:nvPr/>
        </p:nvGraphicFramePr>
        <p:xfrm>
          <a:off x="4648200" y="1905000"/>
          <a:ext cx="3857625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B Preschool: </a:t>
            </a:r>
            <a:br>
              <a:rPr lang="en-US" dirty="0" smtClean="0"/>
            </a:br>
            <a:r>
              <a:rPr lang="en-US" dirty="0" smtClean="0"/>
              <a:t>Knowledge and Skills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304800" y="1828800"/>
          <a:ext cx="40386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/>
          <p:nvPr/>
        </p:nvGraphicFramePr>
        <p:xfrm>
          <a:off x="4648200" y="1905000"/>
          <a:ext cx="3971925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B Preschool: </a:t>
            </a:r>
            <a:br>
              <a:rPr lang="en-US" dirty="0" smtClean="0"/>
            </a:br>
            <a:r>
              <a:rPr lang="en-US" dirty="0" smtClean="0"/>
              <a:t>Meets Needs</a:t>
            </a:r>
            <a:endParaRPr lang="en-US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228600" y="1828800"/>
          <a:ext cx="4038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/>
          <p:cNvGraphicFramePr/>
          <p:nvPr/>
        </p:nvGraphicFramePr>
        <p:xfrm>
          <a:off x="4495800" y="1828800"/>
          <a:ext cx="3962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interpretation of the data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Nationally, a high proportion of children who receive Part C and ECSE services are showing greater than expected progress</a:t>
            </a:r>
          </a:p>
          <a:p>
            <a:r>
              <a:rPr lang="en-US" dirty="0" smtClean="0"/>
              <a:t>Nationally, many (over half) are exiting the program functioning like same age peers in at least one of the outcomes.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D906D7-0C62-47F6-AF2E-08873796B0D5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Early Childhood Outcomes Center</a:t>
            </a:r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712D2E-7C77-4AF2-8AD8-5058B673BD7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Early Childhood Outcomes Center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1371600"/>
          <a:ext cx="7924800" cy="4647974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962400"/>
                <a:gridCol w="3962400"/>
              </a:tblGrid>
              <a:tr h="624614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When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Critical Event</a:t>
                      </a:r>
                      <a:endParaRPr lang="en-US" sz="2800" dirty="0"/>
                    </a:p>
                  </a:txBody>
                  <a:tcPr/>
                </a:tc>
              </a:tr>
              <a:tr h="5945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January 2004 – January 2005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Stakeholder</a:t>
                      </a:r>
                      <a:r>
                        <a:rPr lang="en-US" baseline="0" dirty="0" smtClean="0"/>
                        <a:t> input gathered on 3 child outcomes</a:t>
                      </a:r>
                      <a:endParaRPr lang="en-US" dirty="0"/>
                    </a:p>
                  </a:txBody>
                  <a:tcPr/>
                </a:tc>
              </a:tr>
              <a:tr h="624614">
                <a:tc>
                  <a:txBody>
                    <a:bodyPr/>
                    <a:lstStyle/>
                    <a:p>
                      <a:r>
                        <a:rPr lang="en-US" dirty="0" smtClean="0"/>
                        <a:t>July 2005 (revised September 2006)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OSEP releases</a:t>
                      </a:r>
                      <a:r>
                        <a:rPr lang="en-US" baseline="0" dirty="0" smtClean="0"/>
                        <a:t> reporting requirements for state programs</a:t>
                      </a:r>
                      <a:endParaRPr lang="en-US" dirty="0"/>
                    </a:p>
                  </a:txBody>
                  <a:tcPr/>
                </a:tc>
              </a:tr>
              <a:tr h="624614">
                <a:tc>
                  <a:txBody>
                    <a:bodyPr/>
                    <a:lstStyle/>
                    <a:p>
                      <a:r>
                        <a:rPr lang="en-US" dirty="0" smtClean="0"/>
                        <a:t>February 2008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States submit</a:t>
                      </a:r>
                      <a:r>
                        <a:rPr lang="en-US" baseline="0" dirty="0" smtClean="0"/>
                        <a:t> first data on 5 progress categories:  Children who exited between July 1, 2006 to June 30, 2007</a:t>
                      </a:r>
                      <a:endParaRPr lang="en-US" dirty="0"/>
                    </a:p>
                  </a:txBody>
                  <a:tcPr/>
                </a:tc>
              </a:tr>
              <a:tr h="624614">
                <a:tc>
                  <a:txBody>
                    <a:bodyPr/>
                    <a:lstStyle/>
                    <a:p>
                      <a:r>
                        <a:rPr lang="en-US" dirty="0" smtClean="0"/>
                        <a:t>February</a:t>
                      </a:r>
                      <a:r>
                        <a:rPr lang="en-US" baseline="0" dirty="0" smtClean="0"/>
                        <a:t> 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States establish baseline</a:t>
                      </a:r>
                      <a:r>
                        <a:rPr lang="en-US" baseline="0" dirty="0" smtClean="0"/>
                        <a:t> and </a:t>
                      </a:r>
                      <a:r>
                        <a:rPr lang="en-US" dirty="0" smtClean="0"/>
                        <a:t>set targets on the Summary Statements</a:t>
                      </a:r>
                      <a:r>
                        <a:rPr lang="en-US" baseline="0" dirty="0" smtClean="0"/>
                        <a:t> for first time.</a:t>
                      </a:r>
                      <a:endParaRPr lang="en-US" dirty="0"/>
                    </a:p>
                  </a:txBody>
                  <a:tcPr/>
                </a:tc>
              </a:tr>
              <a:tr h="624614">
                <a:tc>
                  <a:txBody>
                    <a:bodyPr/>
                    <a:lstStyle/>
                    <a:p>
                      <a:r>
                        <a:rPr lang="en-US" dirty="0" smtClean="0"/>
                        <a:t>February 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States submit data on 5 categories for the 4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time.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split orient="vert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sz="4400" dirty="0" smtClean="0">
                <a:solidFill>
                  <a:schemeClr val="accent2">
                    <a:lumMod val="75000"/>
                  </a:schemeClr>
                </a:solidFill>
              </a:rPr>
              <a:t>Would you agree?</a:t>
            </a:r>
            <a:endParaRPr 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2C6903-1743-4F66-A1E1-8E479C64374E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Early Childhood Outcomes Center</a:t>
            </a:r>
            <a:endParaRPr lang="en-US"/>
          </a:p>
        </p:txBody>
      </p:sp>
    </p:spTree>
  </p:cSld>
  <p:clrMapOvr>
    <a:masterClrMapping/>
  </p:clrMapOvr>
  <p:transition>
    <p:split orient="vert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each state’s data look like the national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Probably not</a:t>
            </a:r>
          </a:p>
          <a:p>
            <a:r>
              <a:rPr lang="en-US" dirty="0" smtClean="0"/>
              <a:t>More important that each state continue to focus on the quality of its own data</a:t>
            </a:r>
          </a:p>
          <a:p>
            <a:pPr lvl="1"/>
            <a:r>
              <a:rPr lang="en-US" dirty="0" smtClean="0"/>
              <a:t>Getting outcomes data on all children who exit</a:t>
            </a:r>
          </a:p>
          <a:p>
            <a:pPr lvl="1"/>
            <a:r>
              <a:rPr lang="en-US" dirty="0" smtClean="0"/>
              <a:t>Working with programs whose data look unusual to address possible data quality issues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92C6903-1743-4F66-A1E1-8E479C64374E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Early Childhood Outcomes Center</a:t>
            </a:r>
            <a:endParaRPr lang="en-US"/>
          </a:p>
        </p:txBody>
      </p:sp>
    </p:spTree>
  </p:cSld>
  <p:clrMapOvr>
    <a:masterClrMapping/>
  </p:clrMapOvr>
  <p:transition>
    <p:split orient="vert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information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2819400"/>
            <a:ext cx="8229600" cy="2286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For information on state activities related to improving data quality and using data for program improvement</a:t>
            </a:r>
          </a:p>
          <a:p>
            <a:pPr algn="ctr">
              <a:buNone/>
            </a:pPr>
            <a:r>
              <a:rPr lang="en-US" sz="4800" dirty="0" smtClean="0">
                <a:hlinkClick r:id="rId3"/>
              </a:rPr>
              <a:t>www.the-eco-center.org</a:t>
            </a:r>
            <a:endParaRPr lang="en-US" sz="4800" dirty="0" smtClean="0"/>
          </a:p>
          <a:p>
            <a:pPr algn="ctr">
              <a:buNone/>
            </a:pPr>
            <a:endParaRPr lang="en-US" sz="10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98B4B4-C031-4D6D-86D8-07E088C515EA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Early Childhood Outcomes Center</a:t>
            </a:r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from the </a:t>
            </a:r>
            <a:br>
              <a:rPr lang="en-US" dirty="0" smtClean="0"/>
            </a:br>
            <a:r>
              <a:rPr lang="en-US" dirty="0" smtClean="0"/>
              <a:t>U.S. Department of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 the data for possible inclusion as a GPRA indicator.</a:t>
            </a:r>
          </a:p>
          <a:p>
            <a:r>
              <a:rPr lang="en-US" dirty="0" smtClean="0"/>
              <a:t>Also, to use in President’s budget justification for Part C and Preschool 619 funding.</a:t>
            </a:r>
          </a:p>
          <a:p>
            <a:r>
              <a:rPr lang="en-US" dirty="0" smtClean="0"/>
              <a:t>Initial request received in 2010, repeated in 2011.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712D2E-7C77-4AF2-8AD8-5058B673BD7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Early Childhood Outcomes Center</a:t>
            </a:r>
            <a:endParaRPr lang="en-US" dirty="0"/>
          </a:p>
        </p:txBody>
      </p:sp>
    </p:spTree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Variations in quality of state data</a:t>
            </a:r>
          </a:p>
          <a:p>
            <a:pPr lvl="1"/>
            <a:r>
              <a:rPr lang="en-US" dirty="0" smtClean="0"/>
              <a:t>Some states started earlier</a:t>
            </a:r>
          </a:p>
          <a:p>
            <a:pPr lvl="1"/>
            <a:r>
              <a:rPr lang="en-US" dirty="0" smtClean="0"/>
              <a:t>Some states had devoted more attention to improving quality</a:t>
            </a:r>
          </a:p>
          <a:p>
            <a:r>
              <a:rPr lang="en-US" dirty="0" smtClean="0"/>
              <a:t>What would be the impact of state variation in data quality on the national number?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712D2E-7C77-4AF2-8AD8-5058B673BD7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Early Childhood Outcomes Center</a:t>
            </a:r>
            <a:endParaRPr lang="en-US" dirty="0"/>
          </a:p>
        </p:txBody>
      </p:sp>
    </p:spTree>
  </p:cSld>
  <p:clrMapOvr>
    <a:masterClrMapping/>
  </p:clrMapOvr>
  <p:transition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91000"/>
          </a:xfrm>
        </p:spPr>
        <p:txBody>
          <a:bodyPr/>
          <a:lstStyle/>
          <a:p>
            <a:r>
              <a:rPr lang="en-US" dirty="0" smtClean="0"/>
              <a:t>Compute the analyses several ways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Identify the states with the highest quality data and use only their data.  Stratify by number of children served and weight data to produce national estimate.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Use data from all states. Weight data to represent the nation.</a:t>
            </a:r>
          </a:p>
          <a:p>
            <a:pPr marL="1371600" lvl="2" indent="-514350"/>
            <a:r>
              <a:rPr lang="en-US" dirty="0" smtClean="0"/>
              <a:t>Weighting necessary because a few states are sampling. Also, many states not reporting data on all children.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712D2E-7C77-4AF2-8AD8-5058B673BD7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Early Childhood Outcomes Center</a:t>
            </a:r>
            <a:endParaRPr lang="en-US" dirty="0"/>
          </a:p>
        </p:txBody>
      </p:sp>
    </p:spTree>
  </p:cSld>
  <p:clrMapOvr>
    <a:masterClrMapping/>
  </p:clrMapOvr>
  <p:transition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Early Childhood Outcomes Center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5B5C1F-A8C5-424E-9894-3AA0CD7A156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6019800"/>
            <a:ext cx="7391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600" dirty="0" smtClean="0"/>
              <a:t>Note:  Based on 29 States with highest quality data</a:t>
            </a:r>
            <a:endParaRPr lang="en-US" sz="1600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685800" y="228600"/>
          <a:ext cx="77724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OSEP Reporting Categories</a:t>
            </a:r>
          </a:p>
        </p:txBody>
      </p:sp>
      <p:sp>
        <p:nvSpPr>
          <p:cNvPr id="9994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3733800"/>
          </a:xfrm>
          <a:ln/>
        </p:spPr>
        <p:txBody>
          <a:bodyPr/>
          <a:lstStyle/>
          <a:p>
            <a:pPr marL="381000" indent="-3810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Percentage of children who: </a:t>
            </a:r>
          </a:p>
          <a:p>
            <a:pPr marL="381000" indent="-3810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a.	Did not improve functioning</a:t>
            </a:r>
          </a:p>
          <a:p>
            <a:pPr marL="381000" indent="-3810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b.	Improved functioning, but not sufficient to move nearer to functioning comparable to same-aged peers </a:t>
            </a:r>
          </a:p>
          <a:p>
            <a:pPr marL="381000" indent="-3810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c.	Improved functioning to a level nearer to same-aged peers but did not reach it</a:t>
            </a:r>
          </a:p>
          <a:p>
            <a:pPr marL="381000" indent="-3810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d.	Improved functioning to reach a level comparable to same-aged peers</a:t>
            </a:r>
          </a:p>
          <a:p>
            <a:pPr marL="381000" indent="-381000"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/>
              <a:t>e.	Maintained functioning at a level comparable to same-aged peers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870F68-5650-441C-9071-EBA3EB5E0A4E}" type="slidenum">
              <a:rPr lang="en-US"/>
              <a:pPr/>
              <a:t>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Early Childhood Outcomes Center</a:t>
            </a:r>
            <a:endParaRPr lang="en-US">
              <a:latin typeface="Arial" charset="0"/>
            </a:endParaRPr>
          </a:p>
        </p:txBody>
      </p:sp>
      <p:sp>
        <p:nvSpPr>
          <p:cNvPr id="999428" name="Text Box 4"/>
          <p:cNvSpPr txBox="1">
            <a:spLocks noChangeArrowheads="1"/>
          </p:cNvSpPr>
          <p:nvPr/>
        </p:nvSpPr>
        <p:spPr bwMode="auto">
          <a:xfrm>
            <a:off x="1524000" y="5943600"/>
            <a:ext cx="6019800" cy="366713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dirty="0">
                <a:solidFill>
                  <a:srgbClr val="FFFF66"/>
                </a:solidFill>
                <a:latin typeface="Verdana" pitchFamily="34" charset="0"/>
              </a:rPr>
              <a:t>3 outcomes x 5 “measures” = 15 numbers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8244" name="Object 4"/>
          <p:cNvGraphicFramePr>
            <a:graphicFrameLocks noChangeAspect="1"/>
          </p:cNvGraphicFramePr>
          <p:nvPr>
            <p:ph/>
          </p:nvPr>
        </p:nvGraphicFramePr>
        <p:xfrm>
          <a:off x="838200" y="288035"/>
          <a:ext cx="7423150" cy="6265165"/>
        </p:xfrm>
        <a:graphic>
          <a:graphicData uri="http://schemas.openxmlformats.org/presentationml/2006/ole">
            <p:oleObj spid="_x0000_s1026" name="Chart" r:id="rId4" imgW="7019925" imgH="5924550" progId="MSGraph.Chart.8">
              <p:embed/>
            </p:oleObj>
          </a:graphicData>
        </a:graphic>
      </p:graphicFrame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378&quot;&gt;&lt;object type=&quot;3&quot; unique_id=&quot;10379&quot;&gt;&lt;property id=&quot;20148&quot; value=&quot;5&quot;/&gt;&lt;property id=&quot;20300&quot; value=&quot;Slide 1 - &amp;quot;Highs and Lows on the Road to High Quality Data &amp;quot;&quot;/&gt;&lt;property id=&quot;20307&quot; value=&quot;511&quot;/&gt;&lt;/object&gt;&lt;object type=&quot;3&quot; unique_id=&quot;10646&quot;&gt;&lt;property id=&quot;20148&quot; value=&quot;5&quot;/&gt;&lt;property id=&quot;20300&quot; value=&quot;Slide 8 - &amp;quot;OSEP Reporting Categories&amp;quot;&quot;/&gt;&lt;property id=&quot;20307&quot; value=&quot;885&quot;/&gt;&lt;/object&gt;&lt;object type=&quot;3&quot; unique_id=&quot;10647&quot;&gt;&lt;property id=&quot;20148&quot; value=&quot;5&quot;/&gt;&lt;property id=&quot;20300&quot; value=&quot;Slide 9&quot;/&gt;&lt;property id=&quot;20307&quot; value=&quot;886&quot;/&gt;&lt;/object&gt;&lt;object type=&quot;3&quot; unique_id=&quot;10680&quot;&gt;&lt;property id=&quot;20148&quot; value=&quot;5&quot;/&gt;&lt;property id=&quot;20300&quot; value=&quot;Slide 32 - &amp;quot;Additional information&amp;quot;&quot;/&gt;&lt;property id=&quot;20307&quot; value=&quot;919&quot;/&gt;&lt;/object&gt;&lt;object type=&quot;3&quot; unique_id=&quot;10682&quot;&gt;&lt;property id=&quot;20148&quot; value=&quot;5&quot;/&gt;&lt;property id=&quot;20300&quot; value=&quot;Slide 29 - &amp;quot;Possible interpretation of the data&amp;quot;&quot;/&gt;&lt;property id=&quot;20307&quot; value=&quot;897&quot;/&gt;&lt;/object&gt;&lt;object type=&quot;3&quot; unique_id=&quot;11247&quot;&gt;&lt;property id=&quot;20148&quot; value=&quot;5&quot;/&gt;&lt;property id=&quot;20300&quot; value=&quot;Slide 2 - &amp;quot;What we will cover&amp;quot;&quot;/&gt;&lt;property id=&quot;20307&quot; value=&quot;924&quot;/&gt;&lt;/object&gt;&lt;object type=&quot;3&quot; unique_id=&quot;11249&quot;&gt;&lt;property id=&quot;20148&quot; value=&quot;5&quot;/&gt;&lt;property id=&quot;20300&quot; value=&quot;Slide 15 - &amp;quot;Calculating Missing Data for Part C&amp;quot;&quot;/&gt;&lt;property id=&quot;20307&quot; value=&quot;926&quot;/&gt;&lt;/object&gt;&lt;object type=&quot;3&quot; unique_id=&quot;11429&quot;&gt;&lt;property id=&quot;20148&quot; value=&quot;5&quot;/&gt;&lt;property id=&quot;20300&quot; value=&quot;Slide 7&quot;/&gt;&lt;property id=&quot;20307&quot; value=&quot;932&quot;/&gt;&lt;/object&gt;&lt;object type=&quot;3&quot; unique_id=&quot;11430&quot;&gt;&lt;property id=&quot;20148&quot; value=&quot;5&quot;/&gt;&lt;property id=&quot;20300&quot; value=&quot;Slide 10&quot;/&gt;&lt;property id=&quot;20307&quot; value=&quot;934&quot;/&gt;&lt;/object&gt;&lt;object type=&quot;3&quot; unique_id=&quot;11434&quot;&gt;&lt;property id=&quot;20148&quot; value=&quot;5&quot;/&gt;&lt;property id=&quot;20300&quot; value=&quot;Slide 22 - &amp;quot;Pattern checking for validity&amp;quot;&quot;/&gt;&lt;property id=&quot;20307&quot; value=&quot;930&quot;/&gt;&lt;/object&gt;&lt;object type=&quot;3&quot; unique_id=&quot;11782&quot;&gt;&lt;property id=&quot;20148&quot; value=&quot;5&quot;/&gt;&lt;property id=&quot;20300&quot; value=&quot;Slide 11 - &amp;quot;      The Summary Statements&amp;quot;&quot;/&gt;&lt;property id=&quot;20307&quot; value=&quot;936&quot;/&gt;&lt;/object&gt;&lt;object type=&quot;3&quot; unique_id=&quot;12119&quot;&gt;&lt;property id=&quot;20148&quot; value=&quot;5&quot;/&gt;&lt;property id=&quot;20300&quot; value=&quot;Slide 21&quot;/&gt;&lt;property id=&quot;20307&quot; value=&quot;937&quot;/&gt;&lt;/object&gt;&lt;object type=&quot;3&quot; unique_id=&quot;12237&quot;&gt;&lt;property id=&quot;20148&quot; value=&quot;5&quot;/&gt;&lt;property id=&quot;20300&quot; value=&quot;Slide 31 - &amp;quot;Should each state’s data look like the national data?&amp;quot;&quot;/&gt;&lt;property id=&quot;20307&quot; value=&quot;938&quot;/&gt;&lt;/object&gt;&lt;object type=&quot;3&quot; unique_id=&quot;12265&quot;&gt;&lt;property id=&quot;20148&quot; value=&quot;5&quot;/&gt;&lt;property id=&quot;20300&quot; value=&quot;Slide 12&quot;/&gt;&lt;property id=&quot;20307&quot; value=&quot;946&quot;/&gt;&lt;/object&gt;&lt;object type=&quot;3&quot; unique_id=&quot;12266&quot;&gt;&lt;property id=&quot;20148&quot; value=&quot;5&quot;/&gt;&lt;property id=&quot;20300&quot; value=&quot;Slide 13&quot;/&gt;&lt;property id=&quot;20307&quot; value=&quot;947&quot;/&gt;&lt;/object&gt;&lt;object type=&quot;3&quot; unique_id=&quot;12267&quot;&gt;&lt;property id=&quot;20148&quot; value=&quot;5&quot;/&gt;&lt;property id=&quot;20300&quot; value=&quot;Slide 14 - &amp;quot;Criteria for States with Quality Data&amp;quot;&quot;/&gt;&lt;property id=&quot;20307&quot; value=&quot;940&quot;/&gt;&lt;/object&gt;&lt;object type=&quot;3&quot; unique_id=&quot;12268&quot;&gt;&lt;property id=&quot;20148&quot; value=&quot;5&quot;/&gt;&lt;property id=&quot;20300&quot; value=&quot;Slide 16 - &amp;quot;Part C: Percent of Exiters included in Outcomes Data&amp;quot;&quot;/&gt;&lt;property id=&quot;20307&quot; value=&quot;941&quot;/&gt;&lt;/object&gt;&lt;object type=&quot;3&quot; unique_id=&quot;12269&quot;&gt;&lt;property id=&quot;20148&quot; value=&quot;5&quot;/&gt;&lt;property id=&quot;20300&quot; value=&quot;Slide 17 - &amp;quot;Calculating Missing Data for 619&amp;quot;&quot;/&gt;&lt;property id=&quot;20307&quot; value=&quot;948&quot;/&gt;&lt;/object&gt;&lt;object type=&quot;3&quot; unique_id=&quot;12270&quot;&gt;&lt;property id=&quot;20148&quot; value=&quot;5&quot;/&gt;&lt;property id=&quot;20300&quot; value=&quot;Slide 18 - &amp;quot;Percent of Child Count included in Outcomes Data for ECSE&amp;quot;&quot;/&gt;&lt;property id=&quot;20307&quot; value=&quot;949&quot;/&gt;&lt;/object&gt;&lt;object type=&quot;3&quot; unique_id=&quot;12271&quot;&gt;&lt;property id=&quot;20148&quot; value=&quot;5&quot;/&gt;&lt;property id=&quot;20300&quot; value=&quot;Slide 20&quot;/&gt;&lt;property id=&quot;20307&quot; value=&quot;950&quot;/&gt;&lt;/object&gt;&lt;object type=&quot;3&quot; unique_id=&quot;12272&quot;&gt;&lt;property id=&quot;20148&quot; value=&quot;5&quot;/&gt;&lt;property id=&quot;20300&quot; value=&quot;Slide 23 - &amp;quot;Part C, Outcome A:  &amp;#x0D;&amp;#x0A;Social Relationships &amp;#x0D;&amp;#x0A;&amp;quot;&quot;/&gt;&lt;property id=&quot;20307&quot; value=&quot;942&quot;/&gt;&lt;/object&gt;&lt;object type=&quot;3&quot; unique_id=&quot;12273&quot;&gt;&lt;property id=&quot;20148&quot; value=&quot;5&quot;/&gt;&lt;property id=&quot;20300&quot; value=&quot;Slide 24 - &amp;quot;Part C, Outcome B: &amp;#x0D;&amp;#x0A;Knowledge and Skills&amp;#x0D;&amp;#x0A;&amp;quot;&quot;/&gt;&lt;property id=&quot;20307&quot; value=&quot;943&quot;/&gt;&lt;/object&gt;&lt;object type=&quot;3&quot; unique_id=&quot;12274&quot;&gt;&lt;property id=&quot;20148&quot; value=&quot;5&quot;/&gt;&lt;property id=&quot;20300&quot; value=&quot;Slide 25 - &amp;quot;Part C, Outcome C: &amp;#x0D;&amp;#x0A;Meets Needs&amp;#x0D;&amp;#x0A;&amp;quot;&quot;/&gt;&lt;property id=&quot;20307&quot; value=&quot;944&quot;/&gt;&lt;/object&gt;&lt;object type=&quot;3&quot; unique_id=&quot;12275&quot;&gt;&lt;property id=&quot;20148&quot; value=&quot;5&quot;/&gt;&lt;property id=&quot;20300&quot; value=&quot;Slide 26 - &amp;quot;Part B Preschool:  &amp;#x0D;&amp;#x0A;Social Relationships&amp;quot;&quot;/&gt;&lt;property id=&quot;20307&quot; value=&quot;951&quot;/&gt;&lt;/object&gt;&lt;object type=&quot;3&quot; unique_id=&quot;12276&quot;&gt;&lt;property id=&quot;20148&quot; value=&quot;5&quot;/&gt;&lt;property id=&quot;20300&quot; value=&quot;Slide 27 - &amp;quot;Part B Preschool: &amp;#x0D;&amp;#x0A;Knowledge and Skills&amp;quot;&quot;/&gt;&lt;property id=&quot;20307&quot; value=&quot;952&quot;/&gt;&lt;/object&gt;&lt;object type=&quot;3&quot; unique_id=&quot;12277&quot;&gt;&lt;property id=&quot;20148&quot; value=&quot;5&quot;/&gt;&lt;property id=&quot;20300&quot; value=&quot;Slide 28 - &amp;quot;Part B Preschool: &amp;#x0D;&amp;#x0A;Meets Needs&amp;quot;&quot;/&gt;&lt;property id=&quot;20307&quot; value=&quot;953&quot;/&gt;&lt;/object&gt;&lt;object type=&quot;3&quot; unique_id=&quot;12558&quot;&gt;&lt;property id=&quot;20148&quot; value=&quot;5&quot;/&gt;&lt;property id=&quot;20300&quot; value=&quot;Slide 3 - &amp;quot;Timeline&amp;quot;&quot;/&gt;&lt;property id=&quot;20307&quot; value=&quot;954&quot;/&gt;&lt;/object&gt;&lt;object type=&quot;3&quot; unique_id=&quot;12559&quot;&gt;&lt;property id=&quot;20148&quot; value=&quot;5&quot;/&gt;&lt;property id=&quot;20300&quot; value=&quot;Slide 4 - &amp;quot;Request from the &amp;#x0D;&amp;#x0A;U.S. Department of Education&amp;quot;&quot;/&gt;&lt;property id=&quot;20307&quot; value=&quot;956&quot;/&gt;&lt;/object&gt;&lt;object type=&quot;3&quot; unique_id=&quot;12560&quot;&gt;&lt;property id=&quot;20148&quot; value=&quot;5&quot;/&gt;&lt;property id=&quot;20300&quot; value=&quot;Slide 19 - &amp;quot;Odd Patterns in a or e&amp;quot;&quot;/&gt;&lt;property id=&quot;20307&quot; value=&quot;955&quot;/&gt;&lt;/object&gt;&lt;object type=&quot;3&quot; unique_id=&quot;12926&quot;&gt;&lt;property id=&quot;20148&quot; value=&quot;5&quot;/&gt;&lt;property id=&quot;20300&quot; value=&quot;Slide 5 - &amp;quot;The Dilemma&amp;quot;&quot;/&gt;&lt;property id=&quot;20307&quot; value=&quot;959&quot;/&gt;&lt;/object&gt;&lt;object type=&quot;3&quot; unique_id=&quot;12927&quot;&gt;&lt;property id=&quot;20148&quot; value=&quot;5&quot;/&gt;&lt;property id=&quot;20300&quot; value=&quot;Slide 6 - &amp;quot;Our Response&amp;quot;&quot;/&gt;&lt;property id=&quot;20307&quot; value=&quot;960&quot;/&gt;&lt;/object&gt;&lt;object type=&quot;3&quot; unique_id=&quot;12928&quot;&gt;&lt;property id=&quot;20148&quot; value=&quot;5&quot;/&gt;&lt;property id=&quot;20300&quot; value=&quot;Slide 30&quot;/&gt;&lt;property id=&quot;20307&quot; value=&quot;958&quot;/&gt;&lt;/object&gt;&lt;/object&gt;&lt;object type=&quot;8&quot; unique_id=&quot;1042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6_Default Design-First child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6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Default Design-Second child">
  <a:themeElements>
    <a:clrScheme name="6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8_Default Design-Third child">
  <a:themeElements>
    <a:clrScheme name="6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9_Default Design-Fourth child">
  <a:themeElements>
    <a:clrScheme name="6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0_Default Design-Fifth child">
  <a:themeElements>
    <a:clrScheme name="6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6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6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6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14282</TotalTime>
  <Words>1249</Words>
  <Application>Microsoft Office PowerPoint</Application>
  <PresentationFormat>On-screen Show (4:3)</PresentationFormat>
  <Paragraphs>218</Paragraphs>
  <Slides>32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3_Default Design</vt:lpstr>
      <vt:lpstr>6_Default Design-First child</vt:lpstr>
      <vt:lpstr>7_Default Design-Second child</vt:lpstr>
      <vt:lpstr>8_Default Design-Third child</vt:lpstr>
      <vt:lpstr>9_Default Design-Fourth child</vt:lpstr>
      <vt:lpstr>10_Default Design-Fifth child</vt:lpstr>
      <vt:lpstr>Chart</vt:lpstr>
      <vt:lpstr>Highs and Lows on the Road to High Quality Data </vt:lpstr>
      <vt:lpstr>What we will cover</vt:lpstr>
      <vt:lpstr>Timeline</vt:lpstr>
      <vt:lpstr>Request from the  U.S. Department of Education</vt:lpstr>
      <vt:lpstr>The Dilemma</vt:lpstr>
      <vt:lpstr>Our Response</vt:lpstr>
      <vt:lpstr>Slide 7</vt:lpstr>
      <vt:lpstr>OSEP Reporting Categories</vt:lpstr>
      <vt:lpstr>Slide 9</vt:lpstr>
      <vt:lpstr>Slide 10</vt:lpstr>
      <vt:lpstr>      The Summary Statements</vt:lpstr>
      <vt:lpstr>Slide 12</vt:lpstr>
      <vt:lpstr>Slide 13</vt:lpstr>
      <vt:lpstr>Criteria for States with Quality Data</vt:lpstr>
      <vt:lpstr>Calculating Missing Data for Part C</vt:lpstr>
      <vt:lpstr>Part C: Percent of Exiters included in Outcomes Data</vt:lpstr>
      <vt:lpstr>Calculating Missing Data for 619</vt:lpstr>
      <vt:lpstr>Percent of Child Count included in Outcomes Data for ECSE</vt:lpstr>
      <vt:lpstr>Odd Patterns in a or e</vt:lpstr>
      <vt:lpstr>Slide 20</vt:lpstr>
      <vt:lpstr>Slide 21</vt:lpstr>
      <vt:lpstr>Pattern checking for validity</vt:lpstr>
      <vt:lpstr>Part C, Outcome A:   Social Relationships  </vt:lpstr>
      <vt:lpstr>Part C, Outcome B:  Knowledge and Skills </vt:lpstr>
      <vt:lpstr>Part C, Outcome C:  Meets Needs </vt:lpstr>
      <vt:lpstr>Part B Preschool:   Social Relationships</vt:lpstr>
      <vt:lpstr>Part B Preschool:  Knowledge and Skills</vt:lpstr>
      <vt:lpstr>Part B Preschool:  Meets Needs</vt:lpstr>
      <vt:lpstr>Possible interpretation of the data</vt:lpstr>
      <vt:lpstr>Slide 30</vt:lpstr>
      <vt:lpstr>Should each state’s data look like the national data?</vt:lpstr>
      <vt:lpstr>Additional information</vt:lpstr>
    </vt:vector>
  </TitlesOfParts>
  <Company>unc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 Longitudinal -  OSEP Leadership Mtng </dc:title>
  <dc:creator>ECO</dc:creator>
  <cp:lastModifiedBy>Kathy Hebbeler</cp:lastModifiedBy>
  <cp:revision>862</cp:revision>
  <dcterms:created xsi:type="dcterms:W3CDTF">2008-03-27T18:39:34Z</dcterms:created>
  <dcterms:modified xsi:type="dcterms:W3CDTF">2011-10-31T23:39:33Z</dcterms:modified>
</cp:coreProperties>
</file>