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29" r:id="rId1"/>
  </p:sldMasterIdLst>
  <p:notesMasterIdLst>
    <p:notesMasterId r:id="rId39"/>
  </p:notesMasterIdLst>
  <p:handoutMasterIdLst>
    <p:handoutMasterId r:id="rId40"/>
  </p:handoutMasterIdLst>
  <p:sldIdLst>
    <p:sldId id="256" r:id="rId2"/>
    <p:sldId id="288" r:id="rId3"/>
    <p:sldId id="268" r:id="rId4"/>
    <p:sldId id="269" r:id="rId5"/>
    <p:sldId id="270" r:id="rId6"/>
    <p:sldId id="272" r:id="rId7"/>
    <p:sldId id="271" r:id="rId8"/>
    <p:sldId id="258" r:id="rId9"/>
    <p:sldId id="257" r:id="rId10"/>
    <p:sldId id="277" r:id="rId11"/>
    <p:sldId id="278" r:id="rId12"/>
    <p:sldId id="259" r:id="rId13"/>
    <p:sldId id="279" r:id="rId14"/>
    <p:sldId id="260" r:id="rId15"/>
    <p:sldId id="265" r:id="rId16"/>
    <p:sldId id="266" r:id="rId17"/>
    <p:sldId id="280" r:id="rId18"/>
    <p:sldId id="267" r:id="rId19"/>
    <p:sldId id="281" r:id="rId20"/>
    <p:sldId id="282" r:id="rId21"/>
    <p:sldId id="273" r:id="rId22"/>
    <p:sldId id="263" r:id="rId23"/>
    <p:sldId id="275" r:id="rId24"/>
    <p:sldId id="276" r:id="rId25"/>
    <p:sldId id="283" r:id="rId26"/>
    <p:sldId id="284" r:id="rId27"/>
    <p:sldId id="285" r:id="rId28"/>
    <p:sldId id="286" r:id="rId29"/>
    <p:sldId id="287" r:id="rId30"/>
    <p:sldId id="261" r:id="rId31"/>
    <p:sldId id="292" r:id="rId32"/>
    <p:sldId id="274" r:id="rId33"/>
    <p:sldId id="291" r:id="rId34"/>
    <p:sldId id="289" r:id="rId35"/>
    <p:sldId id="290" r:id="rId36"/>
    <p:sldId id="262" r:id="rId37"/>
    <p:sldId id="264" r:id="rId3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396" autoAdjust="0"/>
  </p:normalViewPr>
  <p:slideViewPr>
    <p:cSldViewPr snapToGrid="0" snapToObjects="1">
      <p:cViewPr varScale="1">
        <p:scale>
          <a:sx n="55" d="100"/>
          <a:sy n="55" d="100"/>
        </p:scale>
        <p:origin x="-864" y="-96"/>
      </p:cViewPr>
      <p:guideLst>
        <p:guide orient="horz" pos="2160"/>
        <p:guide pos="2880"/>
      </p:guideLst>
    </p:cSldViewPr>
  </p:slideViewPr>
  <p:outlineViewPr>
    <p:cViewPr>
      <p:scale>
        <a:sx n="33" d="100"/>
        <a:sy n="33" d="100"/>
      </p:scale>
      <p:origin x="0" y="352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smtClean="0"/>
              <a:t>AEA Presentations 2013</a:t>
            </a: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EDD1F31-F39B-F34C-9C80-21CE9FEA5432}" type="datetime1">
              <a:rPr lang="en-US" smtClean="0"/>
              <a:t>10/16/13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86B4E61-E7AE-3F47-8A9F-042DAC81A368}" type="slidenum">
              <a:rPr lang="en-US" smtClean="0"/>
              <a:t>‹#›</a:t>
            </a:fld>
            <a:endParaRPr lang="en-US"/>
          </a:p>
        </p:txBody>
      </p:sp>
    </p:spTree>
    <p:extLst>
      <p:ext uri="{BB962C8B-B14F-4D97-AF65-F5344CB8AC3E}">
        <p14:creationId xmlns:p14="http://schemas.microsoft.com/office/powerpoint/2010/main" val="188314441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smtClean="0"/>
              <a:t>AEA Presentations 2013</a:t>
            </a: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278BFFF-50E0-C844-AB72-4989C2B43E84}" type="datetime1">
              <a:rPr lang="en-US" smtClean="0"/>
              <a:t>10/16/13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5F73C7F-48E8-594F-AA03-36B76D10A2B8}" type="slidenum">
              <a:rPr lang="en-US" smtClean="0"/>
              <a:t>‹#›</a:t>
            </a:fld>
            <a:endParaRPr lang="en-US"/>
          </a:p>
        </p:txBody>
      </p:sp>
    </p:spTree>
    <p:extLst>
      <p:ext uri="{BB962C8B-B14F-4D97-AF65-F5344CB8AC3E}">
        <p14:creationId xmlns:p14="http://schemas.microsoft.com/office/powerpoint/2010/main" val="2216054603"/>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F73C7F-48E8-594F-AA03-36B76D10A2B8}" type="slidenum">
              <a:rPr lang="en-US" smtClean="0"/>
              <a:t>15</a:t>
            </a:fld>
            <a:endParaRPr lang="en-US"/>
          </a:p>
        </p:txBody>
      </p:sp>
      <p:sp>
        <p:nvSpPr>
          <p:cNvPr id="5" name="Date Placeholder 4"/>
          <p:cNvSpPr>
            <a:spLocks noGrp="1"/>
          </p:cNvSpPr>
          <p:nvPr>
            <p:ph type="dt" idx="11"/>
          </p:nvPr>
        </p:nvSpPr>
        <p:spPr/>
        <p:txBody>
          <a:bodyPr/>
          <a:lstStyle/>
          <a:p>
            <a:fld id="{C89651CE-7689-354C-A23F-4522DB9E3307}" type="datetime1">
              <a:rPr lang="en-US" smtClean="0"/>
              <a:t>10/16/13</a:t>
            </a:fld>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AEA Presentations 2013</a:t>
            </a:r>
            <a:endParaRPr lang="en-US"/>
          </a:p>
        </p:txBody>
      </p:sp>
    </p:spTree>
    <p:extLst>
      <p:ext uri="{BB962C8B-B14F-4D97-AF65-F5344CB8AC3E}">
        <p14:creationId xmlns:p14="http://schemas.microsoft.com/office/powerpoint/2010/main" val="224800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10/16/13</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1AD20DFC-E2D5-4BD6-B744-D8DEEAB5F7C2}"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xmlns:p14="http://schemas.microsoft.com/office/powerpoint/2010/mai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CD68C9F-B33A-FC48-A7C5-7906CAC1D04C}" type="datetime1">
              <a:rPr lang="en-US" smtClean="0"/>
              <a:t>10/16/13</a:t>
            </a:fld>
            <a:endParaRPr lang="en-US"/>
          </a:p>
        </p:txBody>
      </p:sp>
      <p:sp>
        <p:nvSpPr>
          <p:cNvPr id="5" name="Footer Placeholder 4"/>
          <p:cNvSpPr>
            <a:spLocks noGrp="1"/>
          </p:cNvSpPr>
          <p:nvPr>
            <p:ph type="ftr" sz="quarter" idx="11"/>
          </p:nvPr>
        </p:nvSpPr>
        <p:spPr/>
        <p:txBody>
          <a:bodyPr/>
          <a:lstStyle>
            <a:extLst/>
          </a:lstStyle>
          <a:p>
            <a:r>
              <a:rPr lang="en-US" smtClean="0"/>
              <a:t>AEA Presentation 2013</a:t>
            </a:r>
            <a:endParaRPr lang="en-US"/>
          </a:p>
        </p:txBody>
      </p:sp>
      <p:sp>
        <p:nvSpPr>
          <p:cNvPr id="6" name="Slide Number Placeholder 5"/>
          <p:cNvSpPr>
            <a:spLocks noGrp="1"/>
          </p:cNvSpPr>
          <p:nvPr>
            <p:ph type="sldNum" sz="quarter" idx="12"/>
          </p:nvPr>
        </p:nvSpPr>
        <p:spPr/>
        <p:txBody>
          <a:bodyPr/>
          <a:lstStyle>
            <a:extLst/>
          </a:lstStyle>
          <a:p>
            <a:fld id="{F52AB3FF-0CC1-484D-9553-C1BE6AF9EBCE}" type="slidenum">
              <a:rPr lang="en-US" smtClean="0"/>
              <a:t>‹#›</a:t>
            </a:fld>
            <a:endParaRPr lang="en-US"/>
          </a:p>
        </p:txBody>
      </p:sp>
    </p:spTree>
  </p:cSld>
  <p:clrMapOvr>
    <a:masterClrMapping/>
  </p:clrMapOvr>
  <p:transition xmlns:p14="http://schemas.microsoft.com/office/powerpoint/2010/mai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23A53C-044E-B04C-AF05-59AE1FBE3AF2}" type="datetime1">
              <a:rPr lang="en-US" smtClean="0"/>
              <a:t>10/16/13</a:t>
            </a:fld>
            <a:endParaRPr lang="en-US"/>
          </a:p>
        </p:txBody>
      </p:sp>
      <p:sp>
        <p:nvSpPr>
          <p:cNvPr id="5" name="Footer Placeholder 4"/>
          <p:cNvSpPr>
            <a:spLocks noGrp="1"/>
          </p:cNvSpPr>
          <p:nvPr>
            <p:ph type="ftr" sz="quarter" idx="11"/>
          </p:nvPr>
        </p:nvSpPr>
        <p:spPr/>
        <p:txBody>
          <a:bodyPr/>
          <a:lstStyle>
            <a:extLst/>
          </a:lstStyle>
          <a:p>
            <a:r>
              <a:rPr lang="en-US" smtClean="0"/>
              <a:t>AEA Presentation 2013</a:t>
            </a:r>
            <a:endParaRPr lang="en-US"/>
          </a:p>
        </p:txBody>
      </p:sp>
      <p:sp>
        <p:nvSpPr>
          <p:cNvPr id="6" name="Slide Number Placeholder 5"/>
          <p:cNvSpPr>
            <a:spLocks noGrp="1"/>
          </p:cNvSpPr>
          <p:nvPr>
            <p:ph type="sldNum" sz="quarter" idx="12"/>
          </p:nvPr>
        </p:nvSpPr>
        <p:spPr/>
        <p:txBody>
          <a:bodyPr/>
          <a:lstStyle>
            <a:extLst/>
          </a:lstStyle>
          <a:p>
            <a:fld id="{F52AB3FF-0CC1-484D-9553-C1BE6AF9EBCE}" type="slidenum">
              <a:rPr lang="en-US" smtClean="0"/>
              <a:t>‹#›</a:t>
            </a:fld>
            <a:endParaRPr lang="en-US"/>
          </a:p>
        </p:txBody>
      </p:sp>
    </p:spTree>
  </p:cSld>
  <p:clrMapOvr>
    <a:masterClrMapping/>
  </p:clrMapOvr>
  <p:transition xmlns:p14="http://schemas.microsoft.com/office/powerpoint/2010/mai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4CDC0C-FAB2-BF4B-83E8-A014A196D505}" type="datetime1">
              <a:rPr lang="en-US" smtClean="0"/>
              <a:t>10/16/13</a:t>
            </a:fld>
            <a:endParaRPr lang="en-US"/>
          </a:p>
        </p:txBody>
      </p:sp>
      <p:sp>
        <p:nvSpPr>
          <p:cNvPr id="5" name="Footer Placeholder 4"/>
          <p:cNvSpPr>
            <a:spLocks noGrp="1"/>
          </p:cNvSpPr>
          <p:nvPr>
            <p:ph type="ftr" sz="quarter" idx="11"/>
          </p:nvPr>
        </p:nvSpPr>
        <p:spPr/>
        <p:txBody>
          <a:bodyPr/>
          <a:lstStyle>
            <a:extLst/>
          </a:lstStyle>
          <a:p>
            <a:r>
              <a:rPr lang="en-US" smtClean="0"/>
              <a:t>AEA Presentation 2013</a:t>
            </a:r>
            <a:endParaRPr lang="en-US"/>
          </a:p>
        </p:txBody>
      </p:sp>
      <p:sp>
        <p:nvSpPr>
          <p:cNvPr id="6" name="Slide Number Placeholder 5"/>
          <p:cNvSpPr>
            <a:spLocks noGrp="1"/>
          </p:cNvSpPr>
          <p:nvPr>
            <p:ph type="sldNum" sz="quarter" idx="12"/>
          </p:nvPr>
        </p:nvSpPr>
        <p:spPr/>
        <p:txBody>
          <a:bodyPr/>
          <a:lstStyle>
            <a:extLst/>
          </a:lstStyle>
          <a:p>
            <a:fld id="{F52AB3FF-0CC1-484D-9553-C1BE6AF9EBCE}" type="slidenum">
              <a:rPr lang="en-US" smtClean="0"/>
              <a:t>‹#›</a:t>
            </a:fld>
            <a:endParaRPr lang="en-US"/>
          </a:p>
        </p:txBody>
      </p:sp>
    </p:spTree>
  </p:cSld>
  <p:clrMapOvr>
    <a:masterClrMapping/>
  </p:clrMapOvr>
  <p:transition xmlns:p14="http://schemas.microsoft.com/office/powerpoint/2010/mai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10/16/13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CE8079A4-7AA8-4A4F-87E2-7781EC5097D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xmlns:p14="http://schemas.microsoft.com/office/powerpoint/2010/mai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F069F58-D2A0-2148-9478-E323FACB06DD}" type="datetime1">
              <a:rPr lang="en-US" smtClean="0"/>
              <a:t>10/16/13</a:t>
            </a:fld>
            <a:endParaRPr lang="en-US"/>
          </a:p>
        </p:txBody>
      </p:sp>
      <p:sp>
        <p:nvSpPr>
          <p:cNvPr id="6" name="Footer Placeholder 5"/>
          <p:cNvSpPr>
            <a:spLocks noGrp="1"/>
          </p:cNvSpPr>
          <p:nvPr>
            <p:ph type="ftr" sz="quarter" idx="11"/>
          </p:nvPr>
        </p:nvSpPr>
        <p:spPr/>
        <p:txBody>
          <a:bodyPr/>
          <a:lstStyle>
            <a:extLst/>
          </a:lstStyle>
          <a:p>
            <a:r>
              <a:rPr lang="en-US" smtClean="0"/>
              <a:t>AEA Presentation 2013</a:t>
            </a:r>
            <a:endParaRPr lang="en-US"/>
          </a:p>
        </p:txBody>
      </p:sp>
      <p:sp>
        <p:nvSpPr>
          <p:cNvPr id="7" name="Slide Number Placeholder 6"/>
          <p:cNvSpPr>
            <a:spLocks noGrp="1"/>
          </p:cNvSpPr>
          <p:nvPr>
            <p:ph type="sldNum" sz="quarter" idx="12"/>
          </p:nvPr>
        </p:nvSpPr>
        <p:spPr/>
        <p:txBody>
          <a:bodyPr/>
          <a:lstStyle>
            <a:extLst/>
          </a:lstStyle>
          <a:p>
            <a:fld id="{F52AB3FF-0CC1-484D-9553-C1BE6AF9EBCE}" type="slidenum">
              <a:rPr lang="en-US" smtClean="0"/>
              <a:t>‹#›</a:t>
            </a:fld>
            <a:endParaRPr lang="en-US"/>
          </a:p>
        </p:txBody>
      </p:sp>
    </p:spTree>
  </p:cSld>
  <p:clrMapOvr>
    <a:masterClrMapping/>
  </p:clrMapOvr>
  <p:transition xmlns:p14="http://schemas.microsoft.com/office/powerpoint/2010/mai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D945783-D18E-9846-9D65-44178DE5B7E7}" type="datetime1">
              <a:rPr lang="en-US" smtClean="0"/>
              <a:t>10/16/13</a:t>
            </a:fld>
            <a:endParaRPr lang="en-US"/>
          </a:p>
        </p:txBody>
      </p:sp>
      <p:sp>
        <p:nvSpPr>
          <p:cNvPr id="8" name="Footer Placeholder 7"/>
          <p:cNvSpPr>
            <a:spLocks noGrp="1"/>
          </p:cNvSpPr>
          <p:nvPr>
            <p:ph type="ftr" sz="quarter" idx="11"/>
          </p:nvPr>
        </p:nvSpPr>
        <p:spPr/>
        <p:txBody>
          <a:bodyPr/>
          <a:lstStyle>
            <a:extLst/>
          </a:lstStyle>
          <a:p>
            <a:r>
              <a:rPr lang="en-US" smtClean="0"/>
              <a:t>AEA Presentation 2013</a:t>
            </a:r>
            <a:endParaRPr lang="en-US"/>
          </a:p>
        </p:txBody>
      </p:sp>
      <p:sp>
        <p:nvSpPr>
          <p:cNvPr id="9" name="Slide Number Placeholder 8"/>
          <p:cNvSpPr>
            <a:spLocks noGrp="1"/>
          </p:cNvSpPr>
          <p:nvPr>
            <p:ph type="sldNum" sz="quarter" idx="12"/>
          </p:nvPr>
        </p:nvSpPr>
        <p:spPr/>
        <p:txBody>
          <a:bodyPr/>
          <a:lstStyle>
            <a:extLst/>
          </a:lstStyle>
          <a:p>
            <a:fld id="{F52AB3FF-0CC1-484D-9553-C1BE6AF9EBCE}" type="slidenum">
              <a:rPr lang="en-US" smtClean="0"/>
              <a:t>‹#›</a:t>
            </a:fld>
            <a:endParaRPr lang="en-US"/>
          </a:p>
        </p:txBody>
      </p:sp>
    </p:spTree>
  </p:cSld>
  <p:clrMapOvr>
    <a:masterClrMapping/>
  </p:clrMapOvr>
  <p:transition xmlns:p14="http://schemas.microsoft.com/office/powerpoint/2010/mai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54DD924-18A3-E742-839F-08E17D8C0117}" type="datetime1">
              <a:rPr lang="en-US" smtClean="0"/>
              <a:t>10/16/13</a:t>
            </a:fld>
            <a:endParaRPr lang="en-US"/>
          </a:p>
        </p:txBody>
      </p:sp>
      <p:sp>
        <p:nvSpPr>
          <p:cNvPr id="4" name="Footer Placeholder 3"/>
          <p:cNvSpPr>
            <a:spLocks noGrp="1"/>
          </p:cNvSpPr>
          <p:nvPr>
            <p:ph type="ftr" sz="quarter" idx="11"/>
          </p:nvPr>
        </p:nvSpPr>
        <p:spPr/>
        <p:txBody>
          <a:bodyPr/>
          <a:lstStyle>
            <a:extLst/>
          </a:lstStyle>
          <a:p>
            <a:r>
              <a:rPr lang="en-US" smtClean="0"/>
              <a:t>AEA Presentation 2013</a:t>
            </a:r>
            <a:endParaRPr lang="en-US"/>
          </a:p>
        </p:txBody>
      </p:sp>
      <p:sp>
        <p:nvSpPr>
          <p:cNvPr id="5" name="Slide Number Placeholder 4"/>
          <p:cNvSpPr>
            <a:spLocks noGrp="1"/>
          </p:cNvSpPr>
          <p:nvPr>
            <p:ph type="sldNum" sz="quarter" idx="12"/>
          </p:nvPr>
        </p:nvSpPr>
        <p:spPr/>
        <p:txBody>
          <a:bodyPr/>
          <a:lstStyle>
            <a:extLst/>
          </a:lstStyle>
          <a:p>
            <a:fld id="{F52AB3FF-0CC1-484D-9553-C1BE6AF9EBCE}" type="slidenum">
              <a:rPr lang="en-US" smtClean="0"/>
              <a:t>‹#›</a:t>
            </a:fld>
            <a:endParaRPr lang="en-US"/>
          </a:p>
        </p:txBody>
      </p:sp>
    </p:spTree>
  </p:cSld>
  <p:clrMapOvr>
    <a:masterClrMapping/>
  </p:clrMapOvr>
  <p:transition xmlns:p14="http://schemas.microsoft.com/office/powerpoint/2010/mai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B51F144-F68E-F142-841E-3C5E7EAB0373}" type="datetime1">
              <a:rPr lang="en-US" smtClean="0"/>
              <a:t>10/16/13</a:t>
            </a:fld>
            <a:endParaRPr lang="en-US"/>
          </a:p>
        </p:txBody>
      </p:sp>
      <p:sp>
        <p:nvSpPr>
          <p:cNvPr id="3" name="Footer Placeholder 2"/>
          <p:cNvSpPr>
            <a:spLocks noGrp="1"/>
          </p:cNvSpPr>
          <p:nvPr>
            <p:ph type="ftr" sz="quarter" idx="11"/>
          </p:nvPr>
        </p:nvSpPr>
        <p:spPr/>
        <p:txBody>
          <a:bodyPr/>
          <a:lstStyle>
            <a:extLst/>
          </a:lstStyle>
          <a:p>
            <a:r>
              <a:rPr lang="en-US" smtClean="0"/>
              <a:t>AEA Presentation 2013</a:t>
            </a:r>
            <a:endParaRPr lang="en-US"/>
          </a:p>
        </p:txBody>
      </p:sp>
      <p:sp>
        <p:nvSpPr>
          <p:cNvPr id="4" name="Slide Number Placeholder 3"/>
          <p:cNvSpPr>
            <a:spLocks noGrp="1"/>
          </p:cNvSpPr>
          <p:nvPr>
            <p:ph type="sldNum" sz="quarter" idx="12"/>
          </p:nvPr>
        </p:nvSpPr>
        <p:spPr/>
        <p:txBody>
          <a:bodyPr/>
          <a:lstStyle>
            <a:extLst/>
          </a:lstStyle>
          <a:p>
            <a:fld id="{F52AB3FF-0CC1-484D-9553-C1BE6AF9EBCE}"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xmlns:p14="http://schemas.microsoft.com/office/powerpoint/2010/mai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54A6AE8-7B85-9A40-B82D-033866584878}" type="datetime1">
              <a:rPr lang="en-US" smtClean="0"/>
              <a:t>10/16/13</a:t>
            </a:fld>
            <a:endParaRPr lang="en-US"/>
          </a:p>
        </p:txBody>
      </p:sp>
      <p:sp>
        <p:nvSpPr>
          <p:cNvPr id="6" name="Footer Placeholder 5"/>
          <p:cNvSpPr>
            <a:spLocks noGrp="1"/>
          </p:cNvSpPr>
          <p:nvPr>
            <p:ph type="ftr" sz="quarter" idx="11"/>
          </p:nvPr>
        </p:nvSpPr>
        <p:spPr/>
        <p:txBody>
          <a:bodyPr/>
          <a:lstStyle>
            <a:extLst/>
          </a:lstStyle>
          <a:p>
            <a:r>
              <a:rPr lang="en-US" smtClean="0"/>
              <a:t>AEA Presentation 2013</a:t>
            </a:r>
            <a:endParaRPr lang="en-US"/>
          </a:p>
        </p:txBody>
      </p:sp>
      <p:sp>
        <p:nvSpPr>
          <p:cNvPr id="7" name="Slide Number Placeholder 6"/>
          <p:cNvSpPr>
            <a:spLocks noGrp="1"/>
          </p:cNvSpPr>
          <p:nvPr>
            <p:ph type="sldNum" sz="quarter" idx="12"/>
          </p:nvPr>
        </p:nvSpPr>
        <p:spPr/>
        <p:txBody>
          <a:bodyPr/>
          <a:lstStyle>
            <a:extLst/>
          </a:lstStyle>
          <a:p>
            <a:fld id="{74C7E049-B585-4EE6-96C0-EEB30EAA14FD}" type="slidenum">
              <a:rPr lang="en-US" smtClean="0"/>
              <a:t>‹#›</a:t>
            </a:fld>
            <a:endParaRPr lang="en-US"/>
          </a:p>
        </p:txBody>
      </p:sp>
    </p:spTree>
  </p:cSld>
  <p:clrMapOvr>
    <a:masterClrMapping/>
  </p:clrMapOvr>
  <p:transition xmlns:p14="http://schemas.microsoft.com/office/powerpoint/2010/mai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113CB48-1B71-9A45-B724-D69B32B955CE}" type="datetime1">
              <a:rPr lang="en-US" smtClean="0"/>
              <a:t>10/16/13</a:t>
            </a:fld>
            <a:endParaRPr lang="en-US"/>
          </a:p>
        </p:txBody>
      </p:sp>
      <p:sp>
        <p:nvSpPr>
          <p:cNvPr id="6" name="Footer Placeholder 5"/>
          <p:cNvSpPr>
            <a:spLocks noGrp="1"/>
          </p:cNvSpPr>
          <p:nvPr>
            <p:ph type="ftr" sz="quarter" idx="11"/>
          </p:nvPr>
        </p:nvSpPr>
        <p:spPr/>
        <p:txBody>
          <a:bodyPr/>
          <a:lstStyle>
            <a:extLst/>
          </a:lstStyle>
          <a:p>
            <a:r>
              <a:rPr lang="en-US" smtClean="0"/>
              <a:t>AEA Presentation 2013</a:t>
            </a:r>
            <a:endParaRPr lang="en-US"/>
          </a:p>
        </p:txBody>
      </p:sp>
      <p:sp>
        <p:nvSpPr>
          <p:cNvPr id="7" name="Slide Number Placeholder 6"/>
          <p:cNvSpPr>
            <a:spLocks noGrp="1"/>
          </p:cNvSpPr>
          <p:nvPr>
            <p:ph type="sldNum" sz="quarter" idx="12"/>
          </p:nvPr>
        </p:nvSpPr>
        <p:spPr/>
        <p:txBody>
          <a:bodyPr/>
          <a:lstStyle>
            <a:extLst/>
          </a:lstStyle>
          <a:p>
            <a:fld id="{F52AB3FF-0CC1-484D-9553-C1BE6AF9EBCE}"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xmlns:p14="http://schemas.microsoft.com/office/powerpoint/2010/main" spd="slow">
    <p:pull/>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0C26529-2431-C345-985C-9F11C205D2B6}" type="datetime1">
              <a:rPr lang="en-US" smtClean="0"/>
              <a:t>10/16/13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AEA Presentation 2013</a:t>
            </a: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52AB3FF-0CC1-484D-9553-C1BE6AF9EBCE}"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ransition xmlns:p14="http://schemas.microsoft.com/office/powerpoint/2010/main" spd="slow">
    <p:pull/>
  </p:transition>
  <p:hf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588" y="816028"/>
            <a:ext cx="8560625" cy="1470025"/>
          </a:xfrm>
        </p:spPr>
        <p:txBody>
          <a:bodyPr>
            <a:normAutofit/>
          </a:bodyPr>
          <a:lstStyle/>
          <a:p>
            <a:pPr algn="ctr"/>
            <a:r>
              <a:rPr lang="en-US" sz="4000" dirty="0" smtClean="0"/>
              <a:t>21</a:t>
            </a:r>
            <a:r>
              <a:rPr lang="en-US" sz="4000" baseline="30000" dirty="0" smtClean="0"/>
              <a:t>st</a:t>
            </a:r>
            <a:r>
              <a:rPr lang="en-US" sz="4000" dirty="0" smtClean="0"/>
              <a:t> Century Technologies &amp; Evaluation:</a:t>
            </a:r>
            <a:br>
              <a:rPr lang="en-US" sz="4000" dirty="0" smtClean="0"/>
            </a:br>
            <a:r>
              <a:rPr lang="en-US" sz="4000" dirty="0" smtClean="0"/>
              <a:t>Deeper that the Façade.</a:t>
            </a:r>
            <a:endParaRPr lang="en-US" sz="4000" dirty="0"/>
          </a:p>
        </p:txBody>
      </p:sp>
      <p:sp>
        <p:nvSpPr>
          <p:cNvPr id="3" name="Subtitle 2"/>
          <p:cNvSpPr>
            <a:spLocks noGrp="1"/>
          </p:cNvSpPr>
          <p:nvPr>
            <p:ph type="subTitle" idx="1"/>
          </p:nvPr>
        </p:nvSpPr>
        <p:spPr>
          <a:xfrm>
            <a:off x="1371600" y="3558409"/>
            <a:ext cx="6400800" cy="1752600"/>
          </a:xfrm>
        </p:spPr>
        <p:txBody>
          <a:bodyPr/>
          <a:lstStyle/>
          <a:p>
            <a:r>
              <a:rPr lang="en-US" dirty="0" smtClean="0"/>
              <a:t>Paul Lorton Jr &amp; Moira Ann Gunn</a:t>
            </a:r>
          </a:p>
          <a:p>
            <a:r>
              <a:rPr lang="en-US" dirty="0" smtClean="0"/>
              <a:t>School of Management</a:t>
            </a:r>
          </a:p>
          <a:p>
            <a:r>
              <a:rPr lang="en-US" dirty="0" smtClean="0"/>
              <a:t>University of San Francisco</a:t>
            </a:r>
          </a:p>
        </p:txBody>
      </p:sp>
      <p:sp>
        <p:nvSpPr>
          <p:cNvPr id="4" name="Date Placeholder 3"/>
          <p:cNvSpPr>
            <a:spLocks noGrp="1"/>
          </p:cNvSpPr>
          <p:nvPr>
            <p:ph type="dt" sz="half" idx="10"/>
          </p:nvPr>
        </p:nvSpPr>
        <p:spPr>
          <a:xfrm>
            <a:off x="0" y="6288088"/>
            <a:ext cx="1887538" cy="365125"/>
          </a:xfrm>
        </p:spPr>
        <p:txBody>
          <a:bodyPr/>
          <a:lstStyle/>
          <a:p>
            <a:fld id="{0836561B-5DBD-AE41-9A4B-CA999B791583}" type="datetime1">
              <a:rPr lang="en-US" smtClean="0"/>
              <a:t>10/16/13</a:t>
            </a:fld>
            <a:endParaRPr lang="en-US"/>
          </a:p>
        </p:txBody>
      </p:sp>
      <p:sp>
        <p:nvSpPr>
          <p:cNvPr id="5" name="Footer Placeholder 4"/>
          <p:cNvSpPr>
            <a:spLocks noGrp="1"/>
          </p:cNvSpPr>
          <p:nvPr>
            <p:ph type="ftr" sz="quarter" idx="11"/>
          </p:nvPr>
        </p:nvSpPr>
        <p:spPr>
          <a:xfrm>
            <a:off x="3905250" y="6288088"/>
            <a:ext cx="5238750" cy="365125"/>
          </a:xfrm>
        </p:spPr>
        <p:txBody>
          <a:bodyPr/>
          <a:lstStyle/>
          <a:p>
            <a:r>
              <a:rPr lang="en-US" smtClean="0"/>
              <a:t>AEA Presentation 2013</a:t>
            </a:r>
            <a:endParaRPr lang="en-US"/>
          </a:p>
        </p:txBody>
      </p:sp>
      <p:sp>
        <p:nvSpPr>
          <p:cNvPr id="6" name="Slide Number Placeholder 5"/>
          <p:cNvSpPr>
            <a:spLocks noGrp="1"/>
          </p:cNvSpPr>
          <p:nvPr>
            <p:ph type="sldNum" sz="quarter" idx="12"/>
          </p:nvPr>
        </p:nvSpPr>
        <p:spPr>
          <a:xfrm>
            <a:off x="8267700" y="6429375"/>
            <a:ext cx="876300" cy="292100"/>
          </a:xfrm>
        </p:spPr>
        <p:txBody>
          <a:bodyPr>
            <a:normAutofit/>
          </a:bodyPr>
          <a:lstStyle/>
          <a:p>
            <a:fld id="{F52AB3FF-0CC1-484D-9553-C1BE6AF9EBCE}" type="slidenum">
              <a:rPr lang="en-US" smtClean="0"/>
              <a:t>1</a:t>
            </a:fld>
            <a:endParaRPr lang="en-US"/>
          </a:p>
        </p:txBody>
      </p:sp>
    </p:spTree>
    <p:extLst>
      <p:ext uri="{BB962C8B-B14F-4D97-AF65-F5344CB8AC3E}">
        <p14:creationId xmlns:p14="http://schemas.microsoft.com/office/powerpoint/2010/main" val="134308114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Noyce</a:t>
            </a:r>
            <a:r>
              <a:rPr lang="en-US" dirty="0" smtClean="0"/>
              <a:t> and </a:t>
            </a:r>
            <a:r>
              <a:rPr lang="en-US" dirty="0" err="1" smtClean="0"/>
              <a:t>Kilby</a:t>
            </a:r>
            <a:r>
              <a:rPr lang="en-US" dirty="0" smtClean="0"/>
              <a:t> &amp; the IC</a:t>
            </a:r>
            <a:endParaRPr lang="en-US" dirty="0"/>
          </a:p>
        </p:txBody>
      </p:sp>
      <p:sp>
        <p:nvSpPr>
          <p:cNvPr id="3" name="Content Placeholder 2"/>
          <p:cNvSpPr>
            <a:spLocks noGrp="1"/>
          </p:cNvSpPr>
          <p:nvPr>
            <p:ph idx="1"/>
          </p:nvPr>
        </p:nvSpPr>
        <p:spPr/>
        <p:txBody>
          <a:bodyPr>
            <a:normAutofit fontScale="85000" lnSpcReduction="10000"/>
          </a:bodyPr>
          <a:lstStyle/>
          <a:p>
            <a:r>
              <a:rPr lang="en-US" dirty="0"/>
              <a:t>In 1958, a single transistor cost about $10.  Today [2000], you can buy a chip with over 100 million transistors for about that price. Costs are almost certain to continue declining in the future. This decrease in cost of 100 million to one has greatly expanded the field of electronics.</a:t>
            </a:r>
          </a:p>
          <a:p>
            <a:r>
              <a:rPr lang="en-US" dirty="0"/>
              <a:t>Today, powerful personal computers sell for less than $1,000. And these are far more capable than the $10 million versions of the 1960s. </a:t>
            </a:r>
          </a:p>
          <a:p>
            <a:r>
              <a:rPr lang="en-US" sz="1800" dirty="0" err="1"/>
              <a:t>Kilby</a:t>
            </a:r>
            <a:r>
              <a:rPr lang="en-US" sz="1800" dirty="0"/>
              <a:t>, Jack S. – “Nobel Lecture: Turning Potential into Reality: The Invention of the Integrated Circuit". </a:t>
            </a:r>
            <a:r>
              <a:rPr lang="en-US" sz="1800" i="1" dirty="0" err="1"/>
              <a:t>Nobelprize.org</a:t>
            </a:r>
            <a:r>
              <a:rPr lang="en-US" sz="1800" i="1" dirty="0"/>
              <a:t>.</a:t>
            </a:r>
            <a:r>
              <a:rPr lang="en-US" sz="1800" dirty="0"/>
              <a:t> Nobel Media AB 2013. </a:t>
            </a:r>
            <a:r>
              <a:rPr lang="en-US" sz="1800" dirty="0" err="1"/>
              <a:t>Pp</a:t>
            </a:r>
            <a:r>
              <a:rPr lang="en-US" sz="1800" dirty="0"/>
              <a:t> 483-484 &lt;http://</a:t>
            </a:r>
            <a:r>
              <a:rPr lang="en-US" sz="1800" dirty="0" err="1"/>
              <a:t>www.nobelprize.org</a:t>
            </a:r>
            <a:r>
              <a:rPr lang="en-US" sz="1800" dirty="0"/>
              <a:t>/</a:t>
            </a:r>
            <a:r>
              <a:rPr lang="en-US" sz="1800" dirty="0" err="1"/>
              <a:t>nobel_prizes</a:t>
            </a:r>
            <a:r>
              <a:rPr lang="en-US" sz="1800" dirty="0"/>
              <a:t>/physics/laureates/2000/</a:t>
            </a:r>
            <a:r>
              <a:rPr lang="en-US" sz="1800" dirty="0" err="1"/>
              <a:t>kilby-lecture.html</a:t>
            </a:r>
            <a:r>
              <a:rPr lang="en-US" sz="1800" dirty="0"/>
              <a:t>&gt;</a:t>
            </a:r>
          </a:p>
          <a:p>
            <a:endParaRPr lang="en-US" dirty="0"/>
          </a:p>
        </p:txBody>
      </p:sp>
      <p:sp>
        <p:nvSpPr>
          <p:cNvPr id="4" name="Date Placeholder 3"/>
          <p:cNvSpPr>
            <a:spLocks noGrp="1"/>
          </p:cNvSpPr>
          <p:nvPr>
            <p:ph type="dt" sz="half" idx="10"/>
          </p:nvPr>
        </p:nvSpPr>
        <p:spPr/>
        <p:txBody>
          <a:bodyPr/>
          <a:lstStyle/>
          <a:p>
            <a:fld id="{EC4CDC0C-FAB2-BF4B-83E8-A014A196D505}"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lstStyle/>
          <a:p>
            <a:fld id="{F52AB3FF-0CC1-484D-9553-C1BE6AF9EBCE}" type="slidenum">
              <a:rPr lang="en-US" smtClean="0"/>
              <a:t>10</a:t>
            </a:fld>
            <a:endParaRPr lang="en-US"/>
          </a:p>
        </p:txBody>
      </p:sp>
    </p:spTree>
    <p:extLst>
      <p:ext uri="{BB962C8B-B14F-4D97-AF65-F5344CB8AC3E}">
        <p14:creationId xmlns:p14="http://schemas.microsoft.com/office/powerpoint/2010/main" val="285541178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Alan Kay’s </a:t>
            </a:r>
            <a:r>
              <a:rPr lang="en-US" dirty="0" err="1" smtClean="0"/>
              <a:t>Dynabook</a:t>
            </a:r>
            <a:endParaRPr lang="en-US" dirty="0"/>
          </a:p>
        </p:txBody>
      </p:sp>
      <p:sp>
        <p:nvSpPr>
          <p:cNvPr id="4" name="Date Placeholder 3"/>
          <p:cNvSpPr>
            <a:spLocks noGrp="1"/>
          </p:cNvSpPr>
          <p:nvPr>
            <p:ph type="dt" sz="half" idx="10"/>
          </p:nvPr>
        </p:nvSpPr>
        <p:spPr/>
        <p:txBody>
          <a:bodyPr/>
          <a:lstStyle/>
          <a:p>
            <a:fld id="{EC4CDC0C-FAB2-BF4B-83E8-A014A196D505}"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lstStyle/>
          <a:p>
            <a:fld id="{F52AB3FF-0CC1-484D-9553-C1BE6AF9EBCE}" type="slidenum">
              <a:rPr lang="en-US" smtClean="0"/>
              <a:t>11</a:t>
            </a:fld>
            <a:endParaRPr lang="en-US"/>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650415" y="2001363"/>
            <a:ext cx="3820078" cy="2894733"/>
          </a:xfrm>
          <a:prstGeom prst="rect">
            <a:avLst/>
          </a:prstGeom>
          <a:noFill/>
          <a:ln>
            <a:noFill/>
          </a:ln>
        </p:spPr>
      </p:pic>
    </p:spTree>
    <p:extLst>
      <p:ext uri="{BB962C8B-B14F-4D97-AF65-F5344CB8AC3E}">
        <p14:creationId xmlns:p14="http://schemas.microsoft.com/office/powerpoint/2010/main" val="198113692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94" y="237295"/>
            <a:ext cx="8068154" cy="673261"/>
          </a:xfrm>
        </p:spPr>
        <p:txBody>
          <a:bodyPr>
            <a:normAutofit/>
          </a:bodyPr>
          <a:lstStyle/>
          <a:p>
            <a:r>
              <a:rPr lang="en-US" sz="3200" dirty="0" smtClean="0"/>
              <a:t>Intel 8080 architecture – 4,500 transistors</a:t>
            </a:r>
            <a:endParaRPr lang="en-US" sz="3200" dirty="0"/>
          </a:p>
        </p:txBody>
      </p:sp>
      <p:sp>
        <p:nvSpPr>
          <p:cNvPr id="7" name="Date Placeholder 6"/>
          <p:cNvSpPr>
            <a:spLocks noGrp="1"/>
          </p:cNvSpPr>
          <p:nvPr>
            <p:ph type="dt" sz="half" idx="10"/>
          </p:nvPr>
        </p:nvSpPr>
        <p:spPr/>
        <p:txBody>
          <a:bodyPr/>
          <a:lstStyle/>
          <a:p>
            <a:fld id="{B91BAF76-4468-AE43-A78F-19514DC612C5}" type="datetime1">
              <a:rPr lang="en-US" smtClean="0"/>
              <a:t>10/16/13</a:t>
            </a:fld>
            <a:endParaRPr lang="en-US"/>
          </a:p>
        </p:txBody>
      </p:sp>
      <p:sp>
        <p:nvSpPr>
          <p:cNvPr id="8" name="Footer Placeholder 7"/>
          <p:cNvSpPr>
            <a:spLocks noGrp="1"/>
          </p:cNvSpPr>
          <p:nvPr>
            <p:ph type="ftr" sz="quarter" idx="11"/>
          </p:nvPr>
        </p:nvSpPr>
        <p:spPr/>
        <p:txBody>
          <a:bodyPr/>
          <a:lstStyle/>
          <a:p>
            <a:r>
              <a:rPr lang="en-US" smtClean="0"/>
              <a:t>AEA Presentation 2013</a:t>
            </a:r>
            <a:endParaRPr lang="en-US"/>
          </a:p>
        </p:txBody>
      </p:sp>
      <p:sp>
        <p:nvSpPr>
          <p:cNvPr id="9" name="Slide Number Placeholder 8"/>
          <p:cNvSpPr>
            <a:spLocks noGrp="1"/>
          </p:cNvSpPr>
          <p:nvPr>
            <p:ph type="sldNum" sz="quarter" idx="12"/>
          </p:nvPr>
        </p:nvSpPr>
        <p:spPr/>
        <p:txBody>
          <a:bodyPr>
            <a:normAutofit/>
          </a:bodyPr>
          <a:lstStyle/>
          <a:p>
            <a:fld id="{F52AB3FF-0CC1-484D-9553-C1BE6AF9EBCE}" type="slidenum">
              <a:rPr lang="en-US" smtClean="0"/>
              <a:t>12</a:t>
            </a:fld>
            <a:endParaRPr lang="en-US"/>
          </a:p>
        </p:txBody>
      </p:sp>
      <p:pic>
        <p:nvPicPr>
          <p:cNvPr id="6" name="Picture 5"/>
          <p:cNvPicPr>
            <a:picLocks noChangeAspect="1"/>
          </p:cNvPicPr>
          <p:nvPr/>
        </p:nvPicPr>
        <p:blipFill>
          <a:blip r:embed="rId2"/>
          <a:stretch>
            <a:fillRect/>
          </a:stretch>
        </p:blipFill>
        <p:spPr>
          <a:xfrm>
            <a:off x="1440876" y="947899"/>
            <a:ext cx="6261491" cy="5582310"/>
          </a:xfrm>
          <a:prstGeom prst="rect">
            <a:avLst/>
          </a:prstGeom>
        </p:spPr>
      </p:pic>
    </p:spTree>
    <p:extLst>
      <p:ext uri="{BB962C8B-B14F-4D97-AF65-F5344CB8AC3E}">
        <p14:creationId xmlns:p14="http://schemas.microsoft.com/office/powerpoint/2010/main" val="10285659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to the 21</a:t>
            </a:r>
            <a:r>
              <a:rPr lang="en-US" baseline="30000" dirty="0" smtClean="0"/>
              <a:t>st</a:t>
            </a:r>
            <a:r>
              <a:rPr lang="en-US" dirty="0" smtClean="0"/>
              <a:t> Century where dreams come true</a:t>
            </a:r>
            <a:endParaRPr lang="en-US" dirty="0"/>
          </a:p>
        </p:txBody>
      </p:sp>
      <p:sp>
        <p:nvSpPr>
          <p:cNvPr id="3" name="Content Placeholder 2"/>
          <p:cNvSpPr>
            <a:spLocks noGrp="1"/>
          </p:cNvSpPr>
          <p:nvPr>
            <p:ph idx="1"/>
          </p:nvPr>
        </p:nvSpPr>
        <p:spPr>
          <a:xfrm>
            <a:off x="1435608" y="2339854"/>
            <a:ext cx="7498080" cy="3908546"/>
          </a:xfrm>
        </p:spPr>
        <p:txBody>
          <a:bodyPr/>
          <a:lstStyle/>
          <a:p>
            <a:r>
              <a:rPr lang="en-US" dirty="0" smtClean="0"/>
              <a:t>Moore’s inexorable law</a:t>
            </a:r>
          </a:p>
          <a:p>
            <a:r>
              <a:rPr lang="en-US" dirty="0" smtClean="0"/>
              <a:t>Turing’s prediction of a Thinking Machine</a:t>
            </a:r>
          </a:p>
          <a:p>
            <a:r>
              <a:rPr lang="en-US" dirty="0" smtClean="0"/>
              <a:t>A </a:t>
            </a:r>
            <a:r>
              <a:rPr lang="en-US" dirty="0" err="1" smtClean="0"/>
              <a:t>Trekie’s</a:t>
            </a:r>
            <a:r>
              <a:rPr lang="en-US" dirty="0" smtClean="0"/>
              <a:t> imagined and dreamed of world, a reality </a:t>
            </a:r>
            <a:endParaRPr lang="en-US" dirty="0"/>
          </a:p>
        </p:txBody>
      </p:sp>
      <p:sp>
        <p:nvSpPr>
          <p:cNvPr id="4" name="Date Placeholder 3"/>
          <p:cNvSpPr>
            <a:spLocks noGrp="1"/>
          </p:cNvSpPr>
          <p:nvPr>
            <p:ph type="dt" sz="half" idx="10"/>
          </p:nvPr>
        </p:nvSpPr>
        <p:spPr/>
        <p:txBody>
          <a:bodyPr/>
          <a:lstStyle/>
          <a:p>
            <a:fld id="{EC4CDC0C-FAB2-BF4B-83E8-A014A196D505}"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lstStyle/>
          <a:p>
            <a:fld id="{F52AB3FF-0CC1-484D-9553-C1BE6AF9EBCE}" type="slidenum">
              <a:rPr lang="en-US" smtClean="0"/>
              <a:t>13</a:t>
            </a:fld>
            <a:endParaRPr lang="en-US"/>
          </a:p>
        </p:txBody>
      </p:sp>
    </p:spTree>
    <p:extLst>
      <p:ext uri="{BB962C8B-B14F-4D97-AF65-F5344CB8AC3E}">
        <p14:creationId xmlns:p14="http://schemas.microsoft.com/office/powerpoint/2010/main" val="148398740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143000"/>
          </a:xfrm>
        </p:spPr>
        <p:txBody>
          <a:bodyPr/>
          <a:lstStyle/>
          <a:p>
            <a:r>
              <a:rPr lang="en-US" dirty="0" smtClean="0"/>
              <a:t>Apple A7 1billion + transistors</a:t>
            </a:r>
            <a:endParaRPr lang="en-US" dirty="0"/>
          </a:p>
        </p:txBody>
      </p:sp>
      <p:sp>
        <p:nvSpPr>
          <p:cNvPr id="6" name="Date Placeholder 5"/>
          <p:cNvSpPr>
            <a:spLocks noGrp="1"/>
          </p:cNvSpPr>
          <p:nvPr>
            <p:ph type="dt" sz="half" idx="10"/>
          </p:nvPr>
        </p:nvSpPr>
        <p:spPr/>
        <p:txBody>
          <a:bodyPr/>
          <a:lstStyle/>
          <a:p>
            <a:fld id="{3843677F-401E-C847-B742-1B9F68A602AA}" type="datetime1">
              <a:rPr lang="en-US" smtClean="0"/>
              <a:t>10/16/13</a:t>
            </a:fld>
            <a:endParaRPr lang="en-US"/>
          </a:p>
        </p:txBody>
      </p:sp>
      <p:sp>
        <p:nvSpPr>
          <p:cNvPr id="7" name="Footer Placeholder 6"/>
          <p:cNvSpPr>
            <a:spLocks noGrp="1"/>
          </p:cNvSpPr>
          <p:nvPr>
            <p:ph type="ftr" sz="quarter" idx="11"/>
          </p:nvPr>
        </p:nvSpPr>
        <p:spPr/>
        <p:txBody>
          <a:bodyPr/>
          <a:lstStyle/>
          <a:p>
            <a:r>
              <a:rPr lang="en-US" smtClean="0"/>
              <a:t>AEA Presentation 2013</a:t>
            </a:r>
            <a:endParaRPr lang="en-US"/>
          </a:p>
        </p:txBody>
      </p:sp>
      <p:sp>
        <p:nvSpPr>
          <p:cNvPr id="8" name="Slide Number Placeholder 7"/>
          <p:cNvSpPr>
            <a:spLocks noGrp="1"/>
          </p:cNvSpPr>
          <p:nvPr>
            <p:ph type="sldNum" sz="quarter" idx="12"/>
          </p:nvPr>
        </p:nvSpPr>
        <p:spPr/>
        <p:txBody>
          <a:bodyPr>
            <a:normAutofit/>
          </a:bodyPr>
          <a:lstStyle/>
          <a:p>
            <a:fld id="{F52AB3FF-0CC1-484D-9553-C1BE6AF9EBCE}" type="slidenum">
              <a:rPr lang="en-US" smtClean="0"/>
              <a:t>14</a:t>
            </a:fld>
            <a:endParaRPr lang="en-US"/>
          </a:p>
        </p:txBody>
      </p:sp>
      <p:pic>
        <p:nvPicPr>
          <p:cNvPr id="3" name="Picture 2"/>
          <p:cNvPicPr>
            <a:picLocks noChangeAspect="1"/>
          </p:cNvPicPr>
          <p:nvPr/>
        </p:nvPicPr>
        <p:blipFill>
          <a:blip r:embed="rId2"/>
          <a:stretch>
            <a:fillRect/>
          </a:stretch>
        </p:blipFill>
        <p:spPr>
          <a:xfrm>
            <a:off x="1949186" y="1744266"/>
            <a:ext cx="6005510" cy="4504133"/>
          </a:xfrm>
          <a:prstGeom prst="rect">
            <a:avLst/>
          </a:prstGeom>
        </p:spPr>
      </p:pic>
    </p:spTree>
    <p:extLst>
      <p:ext uri="{BB962C8B-B14F-4D97-AF65-F5344CB8AC3E}">
        <p14:creationId xmlns:p14="http://schemas.microsoft.com/office/powerpoint/2010/main" val="62376126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Cloud</a:t>
            </a:r>
            <a:endParaRPr lang="en-US" dirty="0"/>
          </a:p>
        </p:txBody>
      </p:sp>
      <p:sp>
        <p:nvSpPr>
          <p:cNvPr id="4" name="Date Placeholder 3"/>
          <p:cNvSpPr>
            <a:spLocks noGrp="1"/>
          </p:cNvSpPr>
          <p:nvPr>
            <p:ph type="dt" sz="half" idx="10"/>
          </p:nvPr>
        </p:nvSpPr>
        <p:spPr/>
        <p:txBody>
          <a:bodyPr/>
          <a:lstStyle/>
          <a:p>
            <a:fld id="{9D8BCED4-C67A-9F4A-A4D2-68A48C95C617}"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normAutofit/>
          </a:bodyPr>
          <a:lstStyle/>
          <a:p>
            <a:fld id="{F52AB3FF-0CC1-484D-9553-C1BE6AF9EBCE}" type="slidenum">
              <a:rPr lang="en-US" smtClean="0"/>
              <a:t>15</a:t>
            </a:fld>
            <a:endParaRPr 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581909" y="1604470"/>
            <a:ext cx="5127683" cy="3788335"/>
          </a:xfrm>
          <a:prstGeom prst="rect">
            <a:avLst/>
          </a:prstGeom>
          <a:noFill/>
          <a:ln>
            <a:noFill/>
          </a:ln>
        </p:spPr>
      </p:pic>
    </p:spTree>
    <p:extLst>
      <p:ext uri="{BB962C8B-B14F-4D97-AF65-F5344CB8AC3E}">
        <p14:creationId xmlns:p14="http://schemas.microsoft.com/office/powerpoint/2010/main" val="349078455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Phone</a:t>
            </a:r>
            <a:endParaRPr lang="en-US" dirty="0"/>
          </a:p>
        </p:txBody>
      </p:sp>
      <p:sp>
        <p:nvSpPr>
          <p:cNvPr id="4" name="Date Placeholder 3"/>
          <p:cNvSpPr>
            <a:spLocks noGrp="1"/>
          </p:cNvSpPr>
          <p:nvPr>
            <p:ph type="dt" sz="half" idx="10"/>
          </p:nvPr>
        </p:nvSpPr>
        <p:spPr/>
        <p:txBody>
          <a:bodyPr/>
          <a:lstStyle/>
          <a:p>
            <a:fld id="{CF71D7CF-5384-B74D-9EAE-65F1963E12D5}"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normAutofit/>
          </a:bodyPr>
          <a:lstStyle/>
          <a:p>
            <a:fld id="{F52AB3FF-0CC1-484D-9553-C1BE6AF9EBCE}" type="slidenum">
              <a:rPr lang="en-US" smtClean="0"/>
              <a:t>16</a:t>
            </a:fld>
            <a:endParaRPr lang="en-US"/>
          </a:p>
        </p:txBody>
      </p:sp>
      <p:pic>
        <p:nvPicPr>
          <p:cNvPr id="9" name="Picture 8"/>
          <p:cNvPicPr>
            <a:picLocks noChangeAspect="1"/>
          </p:cNvPicPr>
          <p:nvPr/>
        </p:nvPicPr>
        <p:blipFill>
          <a:blip r:embed="rId2"/>
          <a:stretch>
            <a:fillRect/>
          </a:stretch>
        </p:blipFill>
        <p:spPr>
          <a:xfrm>
            <a:off x="1591582" y="1462206"/>
            <a:ext cx="6818310" cy="4392632"/>
          </a:xfrm>
          <a:prstGeom prst="rect">
            <a:avLst/>
          </a:prstGeom>
        </p:spPr>
      </p:pic>
    </p:spTree>
    <p:extLst>
      <p:ext uri="{BB962C8B-B14F-4D97-AF65-F5344CB8AC3E}">
        <p14:creationId xmlns:p14="http://schemas.microsoft.com/office/powerpoint/2010/main" val="171569921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makes a smart phone smart?</a:t>
            </a:r>
            <a:endParaRPr lang="en-US" dirty="0"/>
          </a:p>
        </p:txBody>
      </p:sp>
      <p:sp>
        <p:nvSpPr>
          <p:cNvPr id="3" name="Content Placeholder 2"/>
          <p:cNvSpPr>
            <a:spLocks noGrp="1"/>
          </p:cNvSpPr>
          <p:nvPr>
            <p:ph idx="1"/>
          </p:nvPr>
        </p:nvSpPr>
        <p:spPr>
          <a:xfrm>
            <a:off x="1435608" y="1961020"/>
            <a:ext cx="7498080" cy="4287380"/>
          </a:xfrm>
        </p:spPr>
        <p:txBody>
          <a:bodyPr/>
          <a:lstStyle/>
          <a:p>
            <a:r>
              <a:rPr lang="en-US" dirty="0" smtClean="0"/>
              <a:t>All those things it does that don</a:t>
            </a:r>
            <a:r>
              <a:rPr lang="fr-FR" dirty="0" smtClean="0"/>
              <a:t>’</a:t>
            </a:r>
            <a:r>
              <a:rPr lang="en-US" dirty="0" smtClean="0"/>
              <a:t>t involve being a phone.</a:t>
            </a:r>
          </a:p>
          <a:p>
            <a:r>
              <a:rPr lang="en-US" dirty="0" smtClean="0"/>
              <a:t>The fact that it does them on a </a:t>
            </a:r>
            <a:r>
              <a:rPr lang="en-US" dirty="0" err="1" smtClean="0"/>
              <a:t>platfom</a:t>
            </a:r>
            <a:r>
              <a:rPr lang="en-US" dirty="0" smtClean="0"/>
              <a:t> and in an infrastructure that is watching and listening all the time is a bonus?</a:t>
            </a:r>
            <a:endParaRPr lang="en-US" dirty="0"/>
          </a:p>
        </p:txBody>
      </p:sp>
      <p:sp>
        <p:nvSpPr>
          <p:cNvPr id="4" name="Date Placeholder 3"/>
          <p:cNvSpPr>
            <a:spLocks noGrp="1"/>
          </p:cNvSpPr>
          <p:nvPr>
            <p:ph type="dt" sz="half" idx="10"/>
          </p:nvPr>
        </p:nvSpPr>
        <p:spPr/>
        <p:txBody>
          <a:bodyPr/>
          <a:lstStyle/>
          <a:p>
            <a:fld id="{EC4CDC0C-FAB2-BF4B-83E8-A014A196D505}"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lstStyle/>
          <a:p>
            <a:fld id="{F52AB3FF-0CC1-484D-9553-C1BE6AF9EBCE}" type="slidenum">
              <a:rPr lang="en-US" smtClean="0"/>
              <a:t>17</a:t>
            </a:fld>
            <a:endParaRPr lang="en-US"/>
          </a:p>
        </p:txBody>
      </p:sp>
    </p:spTree>
    <p:extLst>
      <p:ext uri="{BB962C8B-B14F-4D97-AF65-F5344CB8AC3E}">
        <p14:creationId xmlns:p14="http://schemas.microsoft.com/office/powerpoint/2010/main" val="310080115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a:t>
            </a:r>
            <a:endParaRPr lang="en-US" dirty="0"/>
          </a:p>
        </p:txBody>
      </p:sp>
      <p:sp>
        <p:nvSpPr>
          <p:cNvPr id="4" name="Date Placeholder 3"/>
          <p:cNvSpPr>
            <a:spLocks noGrp="1"/>
          </p:cNvSpPr>
          <p:nvPr>
            <p:ph type="dt" sz="half" idx="10"/>
          </p:nvPr>
        </p:nvSpPr>
        <p:spPr/>
        <p:txBody>
          <a:bodyPr/>
          <a:lstStyle/>
          <a:p>
            <a:fld id="{71A61B98-6E4E-A744-BC05-4714B50EC83C}"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normAutofit/>
          </a:bodyPr>
          <a:lstStyle/>
          <a:p>
            <a:fld id="{F52AB3FF-0CC1-484D-9553-C1BE6AF9EBCE}" type="slidenum">
              <a:rPr lang="en-US" smtClean="0"/>
              <a:t>18</a:t>
            </a:fld>
            <a:endParaRPr lang="en-US"/>
          </a:p>
        </p:txBody>
      </p:sp>
      <p:pic>
        <p:nvPicPr>
          <p:cNvPr id="9" name="Picture 8"/>
          <p:cNvPicPr>
            <a:picLocks noChangeAspect="1"/>
          </p:cNvPicPr>
          <p:nvPr/>
        </p:nvPicPr>
        <p:blipFill>
          <a:blip r:embed="rId2"/>
          <a:stretch>
            <a:fillRect/>
          </a:stretch>
        </p:blipFill>
        <p:spPr>
          <a:xfrm>
            <a:off x="811712" y="1082133"/>
            <a:ext cx="4279392" cy="5563210"/>
          </a:xfrm>
          <a:prstGeom prst="rect">
            <a:avLst/>
          </a:prstGeom>
        </p:spPr>
      </p:pic>
      <p:pic>
        <p:nvPicPr>
          <p:cNvPr id="10" name="Picture 9"/>
          <p:cNvPicPr>
            <a:picLocks noChangeAspect="1"/>
          </p:cNvPicPr>
          <p:nvPr/>
        </p:nvPicPr>
        <p:blipFill>
          <a:blip r:embed="rId3"/>
          <a:stretch>
            <a:fillRect/>
          </a:stretch>
        </p:blipFill>
        <p:spPr>
          <a:xfrm>
            <a:off x="5190922" y="534828"/>
            <a:ext cx="3946772" cy="5934996"/>
          </a:xfrm>
          <a:prstGeom prst="rect">
            <a:avLst/>
          </a:prstGeom>
        </p:spPr>
      </p:pic>
    </p:spTree>
    <p:extLst>
      <p:ext uri="{BB962C8B-B14F-4D97-AF65-F5344CB8AC3E}">
        <p14:creationId xmlns:p14="http://schemas.microsoft.com/office/powerpoint/2010/main" val="328804110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the </a:t>
            </a:r>
            <a:r>
              <a:rPr lang="en-US" dirty="0" err="1" smtClean="0"/>
              <a:t>iPad</a:t>
            </a:r>
            <a:r>
              <a:rPr lang="en-US" dirty="0" smtClean="0"/>
              <a:t> succeed?</a:t>
            </a:r>
            <a:endParaRPr lang="en-US" dirty="0"/>
          </a:p>
        </p:txBody>
      </p:sp>
      <p:sp>
        <p:nvSpPr>
          <p:cNvPr id="3" name="Content Placeholder 2"/>
          <p:cNvSpPr>
            <a:spLocks noGrp="1"/>
          </p:cNvSpPr>
          <p:nvPr>
            <p:ph idx="1"/>
          </p:nvPr>
        </p:nvSpPr>
        <p:spPr/>
        <p:txBody>
          <a:bodyPr>
            <a:normAutofit lnSpcReduction="10000"/>
          </a:bodyPr>
          <a:lstStyle/>
          <a:p>
            <a:r>
              <a:rPr lang="en-US" dirty="0"/>
              <a:t>Some Apple fans will disagree, arguing that </a:t>
            </a:r>
            <a:r>
              <a:rPr lang="en-US" dirty="0" err="1"/>
              <a:t>iPad's</a:t>
            </a:r>
            <a:r>
              <a:rPr lang="en-US" dirty="0"/>
              <a:t> size, design and user experience make it far superior to other tablets. I won't debate those points here but only observe they would be meaningless without the supporting ecosystem created by iPod and iPhone. Apple didn't launch </a:t>
            </a:r>
            <a:r>
              <a:rPr lang="en-US" dirty="0" err="1"/>
              <a:t>iPad</a:t>
            </a:r>
            <a:r>
              <a:rPr lang="en-US" dirty="0"/>
              <a:t> into a vacuum but with lush sales and distribution environment.</a:t>
            </a:r>
          </a:p>
          <a:p>
            <a:r>
              <a:rPr lang="en-US" sz="2000" dirty="0" smtClean="0"/>
              <a:t>Wilcox, Joe </a:t>
            </a:r>
            <a:r>
              <a:rPr lang="en-US" sz="2000" b="1" dirty="0" err="1" smtClean="0"/>
              <a:t>betanews</a:t>
            </a:r>
            <a:r>
              <a:rPr lang="en-US" sz="2000" dirty="0" smtClean="0"/>
              <a:t> Jan 25, 2011</a:t>
            </a:r>
            <a:endParaRPr lang="en-US" sz="2000" dirty="0"/>
          </a:p>
        </p:txBody>
      </p:sp>
      <p:sp>
        <p:nvSpPr>
          <p:cNvPr id="4" name="Date Placeholder 3"/>
          <p:cNvSpPr>
            <a:spLocks noGrp="1"/>
          </p:cNvSpPr>
          <p:nvPr>
            <p:ph type="dt" sz="half" idx="10"/>
          </p:nvPr>
        </p:nvSpPr>
        <p:spPr/>
        <p:txBody>
          <a:bodyPr/>
          <a:lstStyle/>
          <a:p>
            <a:fld id="{EC4CDC0C-FAB2-BF4B-83E8-A014A196D505}"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lstStyle/>
          <a:p>
            <a:fld id="{F52AB3FF-0CC1-484D-9553-C1BE6AF9EBCE}" type="slidenum">
              <a:rPr lang="en-US" smtClean="0"/>
              <a:t>19</a:t>
            </a:fld>
            <a:endParaRPr lang="en-US"/>
          </a:p>
        </p:txBody>
      </p:sp>
    </p:spTree>
    <p:extLst>
      <p:ext uri="{BB962C8B-B14F-4D97-AF65-F5344CB8AC3E}">
        <p14:creationId xmlns:p14="http://schemas.microsoft.com/office/powerpoint/2010/main" val="136574550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 was suggested in the 2</a:t>
            </a:r>
            <a:r>
              <a:rPr lang="en-US" baseline="30000" dirty="0" smtClean="0"/>
              <a:t>nd</a:t>
            </a:r>
            <a:r>
              <a:rPr lang="en-US" dirty="0" smtClean="0"/>
              <a:t> Plenary</a:t>
            </a:r>
            <a:endParaRPr lang="en-US" dirty="0"/>
          </a:p>
        </p:txBody>
      </p:sp>
      <p:sp>
        <p:nvSpPr>
          <p:cNvPr id="3" name="Content Placeholder 2"/>
          <p:cNvSpPr>
            <a:spLocks noGrp="1"/>
          </p:cNvSpPr>
          <p:nvPr>
            <p:ph idx="1"/>
          </p:nvPr>
        </p:nvSpPr>
        <p:spPr/>
        <p:txBody>
          <a:bodyPr/>
          <a:lstStyle/>
          <a:p>
            <a:r>
              <a:rPr lang="en-US" dirty="0" smtClean="0"/>
              <a:t>I’m just like you…</a:t>
            </a:r>
          </a:p>
          <a:p>
            <a:r>
              <a:rPr lang="en-US" dirty="0" smtClean="0"/>
              <a:t>I’ve had a dog and now have a cat…</a:t>
            </a:r>
          </a:p>
          <a:p>
            <a:r>
              <a:rPr lang="en-US" dirty="0" smtClean="0"/>
              <a:t>I’m married and have a job teaching young children…</a:t>
            </a:r>
          </a:p>
          <a:p>
            <a:r>
              <a:rPr lang="en-US" dirty="0" smtClean="0"/>
              <a:t>I began evaluation by punching data onto cards…</a:t>
            </a:r>
          </a:p>
          <a:p>
            <a:r>
              <a:rPr lang="en-US" dirty="0" smtClean="0"/>
              <a:t>so I can assure you…</a:t>
            </a:r>
            <a:endParaRPr lang="en-US" dirty="0"/>
          </a:p>
          <a:p>
            <a:endParaRPr lang="en-US" dirty="0"/>
          </a:p>
        </p:txBody>
      </p:sp>
      <p:sp>
        <p:nvSpPr>
          <p:cNvPr id="4" name="Date Placeholder 3"/>
          <p:cNvSpPr>
            <a:spLocks noGrp="1"/>
          </p:cNvSpPr>
          <p:nvPr>
            <p:ph type="dt" sz="half" idx="10"/>
          </p:nvPr>
        </p:nvSpPr>
        <p:spPr/>
        <p:txBody>
          <a:bodyPr/>
          <a:lstStyle/>
          <a:p>
            <a:fld id="{EC4CDC0C-FAB2-BF4B-83E8-A014A196D505}" type="datetime1">
              <a:rPr lang="en-US" smtClean="0"/>
              <a:t>10/17/13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lstStyle/>
          <a:p>
            <a:fld id="{F52AB3FF-0CC1-484D-9553-C1BE6AF9EBCE}" type="slidenum">
              <a:rPr lang="en-US" smtClean="0"/>
              <a:t>2</a:t>
            </a:fld>
            <a:endParaRPr lang="en-US"/>
          </a:p>
        </p:txBody>
      </p:sp>
    </p:spTree>
    <p:extLst>
      <p:ext uri="{BB962C8B-B14F-4D97-AF65-F5344CB8AC3E}">
        <p14:creationId xmlns:p14="http://schemas.microsoft.com/office/powerpoint/2010/main" val="286947510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t>
            </a:r>
            <a:r>
              <a:rPr lang="en-US" dirty="0" smtClean="0"/>
              <a:t>sability, usability, usability</a:t>
            </a:r>
            <a:endParaRPr lang="en-US" dirty="0"/>
          </a:p>
        </p:txBody>
      </p:sp>
      <p:sp>
        <p:nvSpPr>
          <p:cNvPr id="3" name="Content Placeholder 2"/>
          <p:cNvSpPr>
            <a:spLocks noGrp="1"/>
          </p:cNvSpPr>
          <p:nvPr>
            <p:ph idx="1"/>
          </p:nvPr>
        </p:nvSpPr>
        <p:spPr/>
        <p:txBody>
          <a:bodyPr>
            <a:normAutofit lnSpcReduction="10000"/>
          </a:bodyPr>
          <a:lstStyle/>
          <a:p>
            <a:r>
              <a:rPr lang="en-US" dirty="0"/>
              <a:t>Of course tablets are not new but there are three reasons why I think Apple will succeed this time and they all link to usability.  Not the ‘</a:t>
            </a:r>
            <a:r>
              <a:rPr lang="en-US" i="1" dirty="0"/>
              <a:t>usability is just making it easy</a:t>
            </a:r>
            <a:r>
              <a:rPr lang="en-US" dirty="0"/>
              <a:t>’ type of usability but the </a:t>
            </a:r>
            <a:r>
              <a:rPr lang="en-US" dirty="0" smtClean="0"/>
              <a:t>ISO 9241-11</a:t>
            </a:r>
            <a:r>
              <a:rPr lang="en-US" u="sng" dirty="0" smtClean="0"/>
              <a:t> </a:t>
            </a:r>
            <a:r>
              <a:rPr lang="en-US" dirty="0"/>
              <a:t>version, where usability is defined as: effectiveness, efficiency and user satisfaction</a:t>
            </a:r>
            <a:r>
              <a:rPr lang="en-US" dirty="0" smtClean="0"/>
              <a:t>.</a:t>
            </a:r>
          </a:p>
          <a:p>
            <a:r>
              <a:rPr lang="en-US" sz="2000" dirty="0" smtClean="0"/>
              <a:t>Stewart, </a:t>
            </a:r>
            <a:r>
              <a:rPr lang="en-US" sz="2000" dirty="0" err="1" smtClean="0"/>
              <a:t>Tomeconsultancy.com</a:t>
            </a:r>
            <a:r>
              <a:rPr lang="en-US" sz="2000" dirty="0" smtClean="0"/>
              <a:t> Jan 29,2010</a:t>
            </a:r>
          </a:p>
          <a:p>
            <a:r>
              <a:rPr lang="en-US" sz="2000" dirty="0"/>
              <a:t>http://</a:t>
            </a:r>
            <a:r>
              <a:rPr lang="en-US" sz="2000" dirty="0" err="1"/>
              <a:t>econsultancy.com</a:t>
            </a:r>
            <a:r>
              <a:rPr lang="en-US" sz="2000" dirty="0"/>
              <a:t>/us/blog/5323-usability-usability-usability-why-the-ipad-will-succeed</a:t>
            </a:r>
          </a:p>
        </p:txBody>
      </p:sp>
      <p:sp>
        <p:nvSpPr>
          <p:cNvPr id="4" name="Date Placeholder 3"/>
          <p:cNvSpPr>
            <a:spLocks noGrp="1"/>
          </p:cNvSpPr>
          <p:nvPr>
            <p:ph type="dt" sz="half" idx="10"/>
          </p:nvPr>
        </p:nvSpPr>
        <p:spPr/>
        <p:txBody>
          <a:bodyPr/>
          <a:lstStyle/>
          <a:p>
            <a:fld id="{EC4CDC0C-FAB2-BF4B-83E8-A014A196D505}"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lstStyle/>
          <a:p>
            <a:fld id="{F52AB3FF-0CC1-484D-9553-C1BE6AF9EBCE}" type="slidenum">
              <a:rPr lang="en-US" smtClean="0"/>
              <a:t>20</a:t>
            </a:fld>
            <a:endParaRPr lang="en-US"/>
          </a:p>
        </p:txBody>
      </p:sp>
    </p:spTree>
    <p:extLst>
      <p:ext uri="{BB962C8B-B14F-4D97-AF65-F5344CB8AC3E}">
        <p14:creationId xmlns:p14="http://schemas.microsoft.com/office/powerpoint/2010/main" val="201378176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Culminating </a:t>
            </a:r>
            <a:r>
              <a:rPr lang="en-US" dirty="0" smtClean="0"/>
              <a:t>in BYOD</a:t>
            </a:r>
            <a:endParaRPr lang="en-US" dirty="0"/>
          </a:p>
        </p:txBody>
      </p:sp>
      <p:sp>
        <p:nvSpPr>
          <p:cNvPr id="3" name="Content Placeholder 2"/>
          <p:cNvSpPr>
            <a:spLocks noGrp="1"/>
          </p:cNvSpPr>
          <p:nvPr>
            <p:ph idx="1"/>
          </p:nvPr>
        </p:nvSpPr>
        <p:spPr/>
        <p:txBody>
          <a:bodyPr/>
          <a:lstStyle/>
          <a:p>
            <a:r>
              <a:rPr lang="en-US" dirty="0" smtClean="0"/>
              <a:t>At </a:t>
            </a:r>
            <a:r>
              <a:rPr lang="en-US" dirty="0" err="1" smtClean="0"/>
              <a:t>evey</a:t>
            </a:r>
            <a:r>
              <a:rPr lang="en-US" dirty="0" smtClean="0"/>
              <a:t> level, people want to use, as their information resource, the device with which they are </a:t>
            </a:r>
            <a:r>
              <a:rPr lang="en-US" dirty="0" smtClean="0"/>
              <a:t>most comfortable – the device they chose, use every where, and trust.</a:t>
            </a:r>
            <a:endParaRPr lang="en-US" dirty="0"/>
          </a:p>
        </p:txBody>
      </p:sp>
      <p:sp>
        <p:nvSpPr>
          <p:cNvPr id="4" name="Date Placeholder 3"/>
          <p:cNvSpPr>
            <a:spLocks noGrp="1"/>
          </p:cNvSpPr>
          <p:nvPr>
            <p:ph type="dt" sz="half" idx="10"/>
          </p:nvPr>
        </p:nvSpPr>
        <p:spPr/>
        <p:txBody>
          <a:bodyPr/>
          <a:lstStyle/>
          <a:p>
            <a:fld id="{CB62FEFE-6E0B-2142-9AA9-7AD31E943741}"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normAutofit/>
          </a:bodyPr>
          <a:lstStyle/>
          <a:p>
            <a:fld id="{F52AB3FF-0CC1-484D-9553-C1BE6AF9EBCE}" type="slidenum">
              <a:rPr lang="en-US" smtClean="0"/>
              <a:t>21</a:t>
            </a:fld>
            <a:endParaRPr lang="en-US"/>
          </a:p>
        </p:txBody>
      </p:sp>
    </p:spTree>
    <p:extLst>
      <p:ext uri="{BB962C8B-B14F-4D97-AF65-F5344CB8AC3E}">
        <p14:creationId xmlns:p14="http://schemas.microsoft.com/office/powerpoint/2010/main" val="120984785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069647"/>
          </a:xfrm>
        </p:spPr>
        <p:txBody>
          <a:bodyPr/>
          <a:lstStyle/>
          <a:p>
            <a:r>
              <a:rPr lang="en-US" dirty="0" smtClean="0"/>
              <a:t>And here we are…</a:t>
            </a:r>
            <a:endParaRPr lang="en-US" dirty="0"/>
          </a:p>
        </p:txBody>
      </p:sp>
      <p:sp>
        <p:nvSpPr>
          <p:cNvPr id="4" name="Date Placeholder 3"/>
          <p:cNvSpPr>
            <a:spLocks noGrp="1"/>
          </p:cNvSpPr>
          <p:nvPr>
            <p:ph type="dt" sz="half" idx="10"/>
          </p:nvPr>
        </p:nvSpPr>
        <p:spPr/>
        <p:txBody>
          <a:bodyPr/>
          <a:lstStyle/>
          <a:p>
            <a:fld id="{F914E310-D804-C64B-B4F6-F5F6F0D2E6BB}"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normAutofit/>
          </a:bodyPr>
          <a:lstStyle/>
          <a:p>
            <a:fld id="{F52AB3FF-0CC1-484D-9553-C1BE6AF9EBCE}" type="slidenum">
              <a:rPr lang="en-US" smtClean="0"/>
              <a:t>22</a:t>
            </a:fld>
            <a:endParaRPr lang="en-US"/>
          </a:p>
        </p:txBody>
      </p:sp>
      <p:pic>
        <p:nvPicPr>
          <p:cNvPr id="7" name="Picture 6"/>
          <p:cNvPicPr>
            <a:picLocks noChangeAspect="1"/>
          </p:cNvPicPr>
          <p:nvPr/>
        </p:nvPicPr>
        <p:blipFill>
          <a:blip r:embed="rId2"/>
          <a:stretch>
            <a:fillRect/>
          </a:stretch>
        </p:blipFill>
        <p:spPr>
          <a:xfrm>
            <a:off x="2071012" y="1252012"/>
            <a:ext cx="5715000" cy="5143500"/>
          </a:xfrm>
          <a:prstGeom prst="rect">
            <a:avLst/>
          </a:prstGeom>
        </p:spPr>
      </p:pic>
    </p:spTree>
    <p:extLst>
      <p:ext uri="{BB962C8B-B14F-4D97-AF65-F5344CB8AC3E}">
        <p14:creationId xmlns:p14="http://schemas.microsoft.com/office/powerpoint/2010/main" val="225607082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t>
            </a:r>
            <a:r>
              <a:rPr lang="en-US" baseline="0" dirty="0" smtClean="0"/>
              <a:t> Example: USF’s Evaluation of Teaching</a:t>
            </a:r>
            <a:endParaRPr lang="en-US" dirty="0"/>
          </a:p>
        </p:txBody>
      </p:sp>
      <p:sp>
        <p:nvSpPr>
          <p:cNvPr id="3" name="Content Placeholder 2"/>
          <p:cNvSpPr>
            <a:spLocks noGrp="1"/>
          </p:cNvSpPr>
          <p:nvPr>
            <p:ph idx="1"/>
          </p:nvPr>
        </p:nvSpPr>
        <p:spPr>
          <a:xfrm>
            <a:off x="1270077" y="1871882"/>
            <a:ext cx="7663611" cy="4376517"/>
          </a:xfrm>
        </p:spPr>
        <p:txBody>
          <a:bodyPr/>
          <a:lstStyle/>
          <a:p>
            <a:r>
              <a:rPr lang="en-US" dirty="0" smtClean="0"/>
              <a:t>Pencil and Paper though three generations</a:t>
            </a:r>
          </a:p>
          <a:p>
            <a:pPr lvl="1"/>
            <a:r>
              <a:rPr lang="en-US" dirty="0" smtClean="0"/>
              <a:t>Hildebrand-Wilson-</a:t>
            </a:r>
            <a:r>
              <a:rPr lang="en-US" dirty="0" err="1" smtClean="0"/>
              <a:t>Dienst</a:t>
            </a:r>
            <a:r>
              <a:rPr lang="en-US" dirty="0" smtClean="0"/>
              <a:t>, IDEA, SUMMA</a:t>
            </a:r>
            <a:endParaRPr lang="en-US" dirty="0" smtClean="0"/>
          </a:p>
          <a:p>
            <a:r>
              <a:rPr lang="en-US" dirty="0" smtClean="0"/>
              <a:t>Changed in the past for reasons having to do with the comfort of the evaluated.</a:t>
            </a:r>
          </a:p>
          <a:p>
            <a:r>
              <a:rPr lang="en-US" dirty="0" smtClean="0"/>
              <a:t>Now other reasons surface</a:t>
            </a:r>
          </a:p>
          <a:p>
            <a:pPr lvl="1"/>
            <a:r>
              <a:rPr lang="en-US" dirty="0" smtClean="0"/>
              <a:t>Cost i</a:t>
            </a:r>
            <a:r>
              <a:rPr lang="en-US" dirty="0"/>
              <a:t>n</a:t>
            </a:r>
            <a:r>
              <a:rPr lang="en-US" dirty="0" smtClean="0"/>
              <a:t> time</a:t>
            </a:r>
          </a:p>
          <a:p>
            <a:pPr lvl="1"/>
            <a:r>
              <a:rPr lang="en-US" dirty="0" smtClean="0"/>
              <a:t>Cost in effort</a:t>
            </a:r>
          </a:p>
          <a:p>
            <a:pPr lvl="1"/>
            <a:r>
              <a:rPr lang="en-US" dirty="0" smtClean="0"/>
              <a:t>Cost in </a:t>
            </a:r>
            <a:r>
              <a:rPr lang="en-US" dirty="0" err="1" smtClean="0"/>
              <a:t>effacacy</a:t>
            </a:r>
            <a:endParaRPr lang="en-US" dirty="0"/>
          </a:p>
        </p:txBody>
      </p:sp>
      <p:sp>
        <p:nvSpPr>
          <p:cNvPr id="4" name="Date Placeholder 3"/>
          <p:cNvSpPr>
            <a:spLocks noGrp="1"/>
          </p:cNvSpPr>
          <p:nvPr>
            <p:ph type="dt" sz="half" idx="10"/>
          </p:nvPr>
        </p:nvSpPr>
        <p:spPr/>
        <p:txBody>
          <a:bodyPr/>
          <a:lstStyle/>
          <a:p>
            <a:fld id="{109C6ACA-25F7-4B41-B6F3-BF4FB40F5158}"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normAutofit/>
          </a:bodyPr>
          <a:lstStyle/>
          <a:p>
            <a:fld id="{F52AB3FF-0CC1-484D-9553-C1BE6AF9EBCE}" type="slidenum">
              <a:rPr lang="en-US" smtClean="0"/>
              <a:t>23</a:t>
            </a:fld>
            <a:endParaRPr lang="en-US"/>
          </a:p>
        </p:txBody>
      </p:sp>
    </p:spTree>
    <p:extLst>
      <p:ext uri="{BB962C8B-B14F-4D97-AF65-F5344CB8AC3E}">
        <p14:creationId xmlns:p14="http://schemas.microsoft.com/office/powerpoint/2010/main" val="239238754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the IDEA</a:t>
            </a:r>
            <a:endParaRPr lang="en-US" dirty="0"/>
          </a:p>
        </p:txBody>
      </p:sp>
      <p:sp>
        <p:nvSpPr>
          <p:cNvPr id="3" name="Content Placeholder 2"/>
          <p:cNvSpPr>
            <a:spLocks noGrp="1"/>
          </p:cNvSpPr>
          <p:nvPr>
            <p:ph idx="1"/>
          </p:nvPr>
        </p:nvSpPr>
        <p:spPr/>
        <p:txBody>
          <a:bodyPr>
            <a:normAutofit fontScale="70000" lnSpcReduction="20000"/>
          </a:bodyPr>
          <a:lstStyle/>
          <a:p>
            <a:r>
              <a:rPr lang="en-US" dirty="0"/>
              <a:t>1. The results of the evaluation of individual faculty were difficult to understand or use for purposes of improving teaching. </a:t>
            </a:r>
          </a:p>
          <a:p>
            <a:r>
              <a:rPr lang="en-US" dirty="0"/>
              <a:t>2. The IDEA system did not adequately reflect different class structures, e.g., seminars, laboratories, clinical experiences, internships, etc. </a:t>
            </a:r>
          </a:p>
          <a:p>
            <a:r>
              <a:rPr lang="en-US" dirty="0"/>
              <a:t>3. The “long form” version of the instrument was too long and was not always readily intelligible to the students. </a:t>
            </a:r>
          </a:p>
          <a:p>
            <a:r>
              <a:rPr lang="en-US" dirty="0"/>
              <a:t>4. There was a perception that the results could be manipulated by the individual faculty member’s selection of objectives on Faculty Information Form. </a:t>
            </a:r>
          </a:p>
          <a:p>
            <a:r>
              <a:rPr lang="en-US" dirty="0"/>
              <a:t>5. There were administrative concerns about the unpredictability of the return of the final results and the unresponsiveness of the developers to USF’s specific concerns. </a:t>
            </a:r>
          </a:p>
        </p:txBody>
      </p:sp>
      <p:sp>
        <p:nvSpPr>
          <p:cNvPr id="4" name="Date Placeholder 3"/>
          <p:cNvSpPr>
            <a:spLocks noGrp="1"/>
          </p:cNvSpPr>
          <p:nvPr>
            <p:ph type="dt" sz="half" idx="10"/>
          </p:nvPr>
        </p:nvSpPr>
        <p:spPr/>
        <p:txBody>
          <a:bodyPr/>
          <a:lstStyle/>
          <a:p>
            <a:fld id="{7D20FA39-75ED-6541-9D1B-001D8E5D2419}"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normAutofit/>
          </a:bodyPr>
          <a:lstStyle/>
          <a:p>
            <a:fld id="{F52AB3FF-0CC1-484D-9553-C1BE6AF9EBCE}" type="slidenum">
              <a:rPr lang="en-US" smtClean="0"/>
              <a:t>24</a:t>
            </a:fld>
            <a:endParaRPr lang="en-US"/>
          </a:p>
        </p:txBody>
      </p:sp>
    </p:spTree>
    <p:extLst>
      <p:ext uri="{BB962C8B-B14F-4D97-AF65-F5344CB8AC3E}">
        <p14:creationId xmlns:p14="http://schemas.microsoft.com/office/powerpoint/2010/main" val="376029374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Advantages of the SUMMA</a:t>
            </a:r>
            <a:endParaRPr lang="en-US" dirty="0"/>
          </a:p>
        </p:txBody>
      </p:sp>
      <p:sp>
        <p:nvSpPr>
          <p:cNvPr id="3" name="Content Placeholder 2"/>
          <p:cNvSpPr>
            <a:spLocks noGrp="1"/>
          </p:cNvSpPr>
          <p:nvPr>
            <p:ph idx="1"/>
          </p:nvPr>
        </p:nvSpPr>
        <p:spPr/>
        <p:txBody>
          <a:bodyPr>
            <a:normAutofit fontScale="70000" lnSpcReduction="20000"/>
          </a:bodyPr>
          <a:lstStyle/>
          <a:p>
            <a:r>
              <a:rPr lang="en-US" dirty="0"/>
              <a:t>1. It was a standardized system that provided comparative data within and across departments and schools/colleges. </a:t>
            </a:r>
          </a:p>
          <a:p>
            <a:r>
              <a:rPr lang="en-US" dirty="0"/>
              <a:t>2. It was more likely than other instruments to provide “reliable, valid and defensible data” as well as information about student learning that could be used to improve teaching effectiveness. </a:t>
            </a:r>
          </a:p>
          <a:p>
            <a:r>
              <a:rPr lang="en-US" dirty="0"/>
              <a:t>3. The instrument seemed to be sensitive to the evaluation of various pedagogical approaches in different classroom settings (seminar, lab, clinical, etc.). </a:t>
            </a:r>
          </a:p>
          <a:p>
            <a:r>
              <a:rPr lang="en-US" dirty="0"/>
              <a:t>4. The survey was easy to understand and could be easily administered within an acceptable time frame without the need for “excessive faculty background information.” </a:t>
            </a:r>
          </a:p>
          <a:p>
            <a:r>
              <a:rPr lang="en-US" dirty="0"/>
              <a:t>5. The committee thought that SUMMA was more likely to give timely and intelligible feedback to faculty than other instruments. </a:t>
            </a:r>
          </a:p>
        </p:txBody>
      </p:sp>
      <p:sp>
        <p:nvSpPr>
          <p:cNvPr id="4" name="Date Placeholder 3"/>
          <p:cNvSpPr>
            <a:spLocks noGrp="1"/>
          </p:cNvSpPr>
          <p:nvPr>
            <p:ph type="dt" sz="half" idx="10"/>
          </p:nvPr>
        </p:nvSpPr>
        <p:spPr/>
        <p:txBody>
          <a:bodyPr/>
          <a:lstStyle/>
          <a:p>
            <a:fld id="{EC4CDC0C-FAB2-BF4B-83E8-A014A196D505}"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lstStyle/>
          <a:p>
            <a:fld id="{F52AB3FF-0CC1-484D-9553-C1BE6AF9EBCE}" type="slidenum">
              <a:rPr lang="en-US" smtClean="0"/>
              <a:t>25</a:t>
            </a:fld>
            <a:endParaRPr lang="en-US"/>
          </a:p>
        </p:txBody>
      </p:sp>
    </p:spTree>
    <p:extLst>
      <p:ext uri="{BB962C8B-B14F-4D97-AF65-F5344CB8AC3E}">
        <p14:creationId xmlns:p14="http://schemas.microsoft.com/office/powerpoint/2010/main" val="24065689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of a Replacement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a:t>1. Online evaluations tend to have a lower response rate than paper and pencil evaluations. </a:t>
            </a:r>
          </a:p>
          <a:p>
            <a:r>
              <a:rPr lang="en-US" dirty="0"/>
              <a:t>2. Students and faculty must be reassured that the online system is truly anonymous. </a:t>
            </a:r>
          </a:p>
          <a:p>
            <a:r>
              <a:rPr lang="en-US" dirty="0"/>
              <a:t>3. Concerns about who might have access to the data must be addressed, especially if the online evaluation is an in-house instrument. </a:t>
            </a:r>
          </a:p>
          <a:p>
            <a:r>
              <a:rPr lang="en-US" dirty="0"/>
              <a:t>4. Many fear that students will not take the online evaluation as seriously or will discuss their ratings with others before the evaluation is completed. </a:t>
            </a:r>
          </a:p>
          <a:p>
            <a:r>
              <a:rPr lang="en-US" dirty="0"/>
              <a:t>5. For the online teaching evaluation to work, students must have access to computers and must be assured that the online system is reliable and usable.</a:t>
            </a:r>
          </a:p>
          <a:p>
            <a:r>
              <a:rPr lang="en-US" dirty="0"/>
              <a:t>6. There may be resistance associated with changing from a long-established practice of using paper and pencil and moving to an online system </a:t>
            </a:r>
          </a:p>
          <a:p>
            <a:endParaRPr lang="en-US" dirty="0"/>
          </a:p>
        </p:txBody>
      </p:sp>
      <p:sp>
        <p:nvSpPr>
          <p:cNvPr id="4" name="Date Placeholder 3"/>
          <p:cNvSpPr>
            <a:spLocks noGrp="1"/>
          </p:cNvSpPr>
          <p:nvPr>
            <p:ph type="dt" sz="half" idx="10"/>
          </p:nvPr>
        </p:nvSpPr>
        <p:spPr/>
        <p:txBody>
          <a:bodyPr/>
          <a:lstStyle/>
          <a:p>
            <a:fld id="{EC4CDC0C-FAB2-BF4B-83E8-A014A196D505}"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lstStyle/>
          <a:p>
            <a:fld id="{F52AB3FF-0CC1-484D-9553-C1BE6AF9EBCE}" type="slidenum">
              <a:rPr lang="en-US" smtClean="0"/>
              <a:t>26</a:t>
            </a:fld>
            <a:endParaRPr lang="en-US"/>
          </a:p>
        </p:txBody>
      </p:sp>
    </p:spTree>
    <p:extLst>
      <p:ext uri="{BB962C8B-B14F-4D97-AF65-F5344CB8AC3E}">
        <p14:creationId xmlns:p14="http://schemas.microsoft.com/office/powerpoint/2010/main" val="14348054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Glossed over issues</a:t>
            </a:r>
            <a:endParaRPr lang="en-US" dirty="0"/>
          </a:p>
        </p:txBody>
      </p:sp>
      <p:sp>
        <p:nvSpPr>
          <p:cNvPr id="3" name="Content Placeholder 2"/>
          <p:cNvSpPr>
            <a:spLocks noGrp="1"/>
          </p:cNvSpPr>
          <p:nvPr>
            <p:ph idx="1"/>
          </p:nvPr>
        </p:nvSpPr>
        <p:spPr/>
        <p:txBody>
          <a:bodyPr>
            <a:normAutofit/>
          </a:bodyPr>
          <a:lstStyle/>
          <a:p>
            <a:r>
              <a:rPr lang="en-US" dirty="0" smtClean="0"/>
              <a:t>National norms</a:t>
            </a:r>
          </a:p>
          <a:p>
            <a:r>
              <a:rPr lang="en-US" dirty="0" smtClean="0"/>
              <a:t>External validation of the measures</a:t>
            </a:r>
          </a:p>
          <a:p>
            <a:r>
              <a:rPr lang="en-US" dirty="0" smtClean="0"/>
              <a:t>But added “Construct measurement”</a:t>
            </a:r>
          </a:p>
          <a:p>
            <a:pPr lvl="1"/>
            <a:r>
              <a:rPr lang="en-US" dirty="0" smtClean="0"/>
              <a:t>1</a:t>
            </a:r>
            <a:r>
              <a:rPr lang="en-US" dirty="0"/>
              <a:t>.</a:t>
            </a:r>
            <a:r>
              <a:rPr lang="en-US" dirty="0" smtClean="0"/>
              <a:t> </a:t>
            </a:r>
            <a:r>
              <a:rPr lang="en-US" dirty="0"/>
              <a:t>Instructional </a:t>
            </a:r>
            <a:r>
              <a:rPr lang="en-US" dirty="0" smtClean="0"/>
              <a:t>Delivery</a:t>
            </a:r>
          </a:p>
          <a:p>
            <a:pPr lvl="1"/>
            <a:r>
              <a:rPr lang="en-US" dirty="0" smtClean="0"/>
              <a:t>2. </a:t>
            </a:r>
            <a:r>
              <a:rPr lang="en-US" dirty="0"/>
              <a:t>Instructional </a:t>
            </a:r>
            <a:r>
              <a:rPr lang="en-US" dirty="0" smtClean="0"/>
              <a:t>Design</a:t>
            </a:r>
            <a:endParaRPr lang="fr-FR" dirty="0" smtClean="0"/>
          </a:p>
          <a:p>
            <a:pPr lvl="1"/>
            <a:r>
              <a:rPr lang="fr-FR" dirty="0" smtClean="0"/>
              <a:t>3</a:t>
            </a:r>
            <a:r>
              <a:rPr lang="fr-FR" dirty="0"/>
              <a:t>.</a:t>
            </a:r>
            <a:r>
              <a:rPr lang="fr-FR" dirty="0" smtClean="0"/>
              <a:t> </a:t>
            </a:r>
            <a:r>
              <a:rPr lang="fr-FR" dirty="0" err="1"/>
              <a:t>Student</a:t>
            </a:r>
            <a:r>
              <a:rPr lang="fr-FR" dirty="0"/>
              <a:t> </a:t>
            </a:r>
            <a:r>
              <a:rPr lang="fr-FR" dirty="0" smtClean="0"/>
              <a:t>Engagement</a:t>
            </a:r>
          </a:p>
          <a:p>
            <a:pPr lvl="1"/>
            <a:r>
              <a:rPr lang="fr-FR" dirty="0" smtClean="0"/>
              <a:t>4</a:t>
            </a:r>
            <a:r>
              <a:rPr lang="fr-FR" dirty="0"/>
              <a:t>.</a:t>
            </a:r>
            <a:r>
              <a:rPr lang="fr-FR" dirty="0" smtClean="0"/>
              <a:t> </a:t>
            </a:r>
            <a:r>
              <a:rPr lang="fr-FR" dirty="0" err="1"/>
              <a:t>Student</a:t>
            </a:r>
            <a:r>
              <a:rPr lang="fr-FR" dirty="0"/>
              <a:t> Learning </a:t>
            </a:r>
            <a:endParaRPr lang="fr-FR" dirty="0" smtClean="0"/>
          </a:p>
          <a:p>
            <a:r>
              <a:rPr lang="fr-FR" dirty="0"/>
              <a:t>a</a:t>
            </a:r>
            <a:r>
              <a:rPr lang="fr-FR" dirty="0" smtClean="0"/>
              <a:t>nd a final source </a:t>
            </a:r>
            <a:r>
              <a:rPr lang="fr-FR" dirty="0" err="1" smtClean="0"/>
              <a:t>never</a:t>
            </a:r>
            <a:r>
              <a:rPr lang="fr-FR" dirty="0" smtClean="0"/>
              <a:t> </a:t>
            </a:r>
            <a:r>
              <a:rPr lang="fr-FR" dirty="0" err="1" smtClean="0"/>
              <a:t>evaluated</a:t>
            </a:r>
            <a:r>
              <a:rPr lang="fr-FR" dirty="0" smtClean="0"/>
              <a:t> by the original </a:t>
            </a:r>
            <a:r>
              <a:rPr lang="fr-FR" dirty="0" err="1" smtClean="0"/>
              <a:t>committee</a:t>
            </a:r>
            <a:endParaRPr lang="en-US" dirty="0"/>
          </a:p>
        </p:txBody>
      </p:sp>
      <p:sp>
        <p:nvSpPr>
          <p:cNvPr id="4" name="Date Placeholder 3"/>
          <p:cNvSpPr>
            <a:spLocks noGrp="1"/>
          </p:cNvSpPr>
          <p:nvPr>
            <p:ph type="dt" sz="half" idx="10"/>
          </p:nvPr>
        </p:nvSpPr>
        <p:spPr/>
        <p:txBody>
          <a:bodyPr/>
          <a:lstStyle/>
          <a:p>
            <a:fld id="{EC4CDC0C-FAB2-BF4B-83E8-A014A196D505}"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lstStyle/>
          <a:p>
            <a:fld id="{F52AB3FF-0CC1-484D-9553-C1BE6AF9EBCE}" type="slidenum">
              <a:rPr lang="en-US" smtClean="0"/>
              <a:t>27</a:t>
            </a:fld>
            <a:endParaRPr lang="en-US"/>
          </a:p>
        </p:txBody>
      </p:sp>
    </p:spTree>
    <p:extLst>
      <p:ext uri="{BB962C8B-B14F-4D97-AF65-F5344CB8AC3E}">
        <p14:creationId xmlns:p14="http://schemas.microsoft.com/office/powerpoint/2010/main" val="174326865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Blue by </a:t>
            </a:r>
            <a:r>
              <a:rPr lang="en-US" dirty="0" err="1"/>
              <a:t>eXplorance</a:t>
            </a:r>
            <a:r>
              <a:rPr lang="en-US" dirty="0"/>
              <a:t> </a:t>
            </a:r>
            <a:br>
              <a:rPr lang="en-US" dirty="0"/>
            </a:br>
            <a:endParaRPr lang="en-US" dirty="0"/>
          </a:p>
        </p:txBody>
      </p:sp>
      <p:sp>
        <p:nvSpPr>
          <p:cNvPr id="4" name="Date Placeholder 3"/>
          <p:cNvSpPr>
            <a:spLocks noGrp="1"/>
          </p:cNvSpPr>
          <p:nvPr>
            <p:ph type="dt" sz="half" idx="10"/>
          </p:nvPr>
        </p:nvSpPr>
        <p:spPr/>
        <p:txBody>
          <a:bodyPr/>
          <a:lstStyle/>
          <a:p>
            <a:fld id="{EC4CDC0C-FAB2-BF4B-83E8-A014A196D505}"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lstStyle/>
          <a:p>
            <a:fld id="{F52AB3FF-0CC1-484D-9553-C1BE6AF9EBCE}" type="slidenum">
              <a:rPr lang="en-US" smtClean="0"/>
              <a:t>28</a:t>
            </a:fld>
            <a:endParaRPr lang="en-US"/>
          </a:p>
        </p:txBody>
      </p:sp>
      <p:pic>
        <p:nvPicPr>
          <p:cNvPr id="7" name="Picture 6"/>
          <p:cNvPicPr>
            <a:picLocks noChangeAspect="1"/>
          </p:cNvPicPr>
          <p:nvPr/>
        </p:nvPicPr>
        <p:blipFill>
          <a:blip r:embed="rId2"/>
          <a:stretch>
            <a:fillRect/>
          </a:stretch>
        </p:blipFill>
        <p:spPr>
          <a:xfrm>
            <a:off x="1435608" y="1215564"/>
            <a:ext cx="3479800" cy="1193800"/>
          </a:xfrm>
          <a:prstGeom prst="rect">
            <a:avLst/>
          </a:prstGeom>
        </p:spPr>
      </p:pic>
      <p:pic>
        <p:nvPicPr>
          <p:cNvPr id="8" name="Picture 7"/>
          <p:cNvPicPr>
            <a:picLocks noChangeAspect="1"/>
          </p:cNvPicPr>
          <p:nvPr/>
        </p:nvPicPr>
        <p:blipFill>
          <a:blip r:embed="rId3"/>
          <a:stretch>
            <a:fillRect/>
          </a:stretch>
        </p:blipFill>
        <p:spPr>
          <a:xfrm>
            <a:off x="1928422" y="2409364"/>
            <a:ext cx="6210300" cy="4076700"/>
          </a:xfrm>
          <a:prstGeom prst="rect">
            <a:avLst/>
          </a:prstGeom>
        </p:spPr>
      </p:pic>
    </p:spTree>
    <p:extLst>
      <p:ext uri="{BB962C8B-B14F-4D97-AF65-F5344CB8AC3E}">
        <p14:creationId xmlns:p14="http://schemas.microsoft.com/office/powerpoint/2010/main" val="100378527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 has</a:t>
            </a:r>
            <a:endParaRPr lang="en-US" dirty="0"/>
          </a:p>
        </p:txBody>
      </p:sp>
      <p:sp>
        <p:nvSpPr>
          <p:cNvPr id="3" name="Content Placeholder 2"/>
          <p:cNvSpPr>
            <a:spLocks noGrp="1"/>
          </p:cNvSpPr>
          <p:nvPr>
            <p:ph idx="1"/>
          </p:nvPr>
        </p:nvSpPr>
        <p:spPr/>
        <p:txBody>
          <a:bodyPr/>
          <a:lstStyle/>
          <a:p>
            <a:r>
              <a:rPr lang="en-US" dirty="0" smtClean="0"/>
              <a:t>Cloud</a:t>
            </a:r>
          </a:p>
          <a:p>
            <a:r>
              <a:rPr lang="en-US" dirty="0" smtClean="0"/>
              <a:t>BYOD</a:t>
            </a:r>
          </a:p>
          <a:p>
            <a:r>
              <a:rPr lang="en-US" dirty="0" smtClean="0"/>
              <a:t>Make your own instrument</a:t>
            </a:r>
            <a:endParaRPr lang="en-US" dirty="0"/>
          </a:p>
        </p:txBody>
      </p:sp>
      <p:sp>
        <p:nvSpPr>
          <p:cNvPr id="4" name="Date Placeholder 3"/>
          <p:cNvSpPr>
            <a:spLocks noGrp="1"/>
          </p:cNvSpPr>
          <p:nvPr>
            <p:ph type="dt" sz="half" idx="10"/>
          </p:nvPr>
        </p:nvSpPr>
        <p:spPr/>
        <p:txBody>
          <a:bodyPr/>
          <a:lstStyle/>
          <a:p>
            <a:fld id="{EC4CDC0C-FAB2-BF4B-83E8-A014A196D505}"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lstStyle/>
          <a:p>
            <a:fld id="{F52AB3FF-0CC1-484D-9553-C1BE6AF9EBCE}" type="slidenum">
              <a:rPr lang="en-US" smtClean="0"/>
              <a:t>29</a:t>
            </a:fld>
            <a:endParaRPr lang="en-US"/>
          </a:p>
        </p:txBody>
      </p:sp>
    </p:spTree>
    <p:extLst>
      <p:ext uri="{BB962C8B-B14F-4D97-AF65-F5344CB8AC3E}">
        <p14:creationId xmlns:p14="http://schemas.microsoft.com/office/powerpoint/2010/main" val="3555397390"/>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21442"/>
            <a:ext cx="7498080" cy="1143000"/>
          </a:xfrm>
        </p:spPr>
        <p:txBody>
          <a:bodyPr>
            <a:normAutofit fontScale="90000"/>
          </a:bodyPr>
          <a:lstStyle/>
          <a:p>
            <a:r>
              <a:rPr lang="en-US" dirty="0" smtClean="0"/>
              <a:t>There is nothing new under the sun</a:t>
            </a:r>
            <a:endParaRPr lang="en-US" dirty="0"/>
          </a:p>
        </p:txBody>
      </p:sp>
      <p:sp>
        <p:nvSpPr>
          <p:cNvPr id="3" name="Content Placeholder 2"/>
          <p:cNvSpPr>
            <a:spLocks noGrp="1"/>
          </p:cNvSpPr>
          <p:nvPr>
            <p:ph idx="1"/>
          </p:nvPr>
        </p:nvSpPr>
        <p:spPr>
          <a:xfrm>
            <a:off x="1435608" y="2830108"/>
            <a:ext cx="7498080" cy="3418291"/>
          </a:xfrm>
        </p:spPr>
        <p:txBody>
          <a:bodyPr/>
          <a:lstStyle/>
          <a:p>
            <a:r>
              <a:rPr lang="en-US" dirty="0"/>
              <a:t>o</a:t>
            </a:r>
            <a:r>
              <a:rPr lang="en-US" dirty="0" smtClean="0"/>
              <a:t>r, in other words, what goes around, comes around</a:t>
            </a:r>
            <a:endParaRPr lang="en-US" dirty="0"/>
          </a:p>
        </p:txBody>
      </p:sp>
      <p:sp>
        <p:nvSpPr>
          <p:cNvPr id="4" name="Date Placeholder 3"/>
          <p:cNvSpPr>
            <a:spLocks noGrp="1"/>
          </p:cNvSpPr>
          <p:nvPr>
            <p:ph type="dt" sz="half" idx="10"/>
          </p:nvPr>
        </p:nvSpPr>
        <p:spPr/>
        <p:txBody>
          <a:bodyPr/>
          <a:lstStyle/>
          <a:p>
            <a:fld id="{28F063B6-646D-A24C-93F6-783A98851BDE}"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normAutofit/>
          </a:bodyPr>
          <a:lstStyle/>
          <a:p>
            <a:fld id="{F52AB3FF-0CC1-484D-9553-C1BE6AF9EBCE}" type="slidenum">
              <a:rPr lang="en-US" smtClean="0"/>
              <a:t>3</a:t>
            </a:fld>
            <a:endParaRPr lang="en-US"/>
          </a:p>
        </p:txBody>
      </p:sp>
    </p:spTree>
    <p:extLst>
      <p:ext uri="{BB962C8B-B14F-4D97-AF65-F5344CB8AC3E}">
        <p14:creationId xmlns:p14="http://schemas.microsoft.com/office/powerpoint/2010/main" val="353635943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baseline="0" dirty="0" smtClean="0"/>
              <a:t>Danger</a:t>
            </a:r>
            <a:r>
              <a:rPr lang="en-US" dirty="0" smtClean="0"/>
              <a:t> </a:t>
            </a:r>
            <a:endParaRPr lang="en-US" dirty="0"/>
          </a:p>
        </p:txBody>
      </p:sp>
      <p:sp>
        <p:nvSpPr>
          <p:cNvPr id="5" name="Date Placeholder 4"/>
          <p:cNvSpPr>
            <a:spLocks noGrp="1"/>
          </p:cNvSpPr>
          <p:nvPr>
            <p:ph type="dt" sz="half" idx="10"/>
          </p:nvPr>
        </p:nvSpPr>
        <p:spPr/>
        <p:txBody>
          <a:bodyPr/>
          <a:lstStyle/>
          <a:p>
            <a:fld id="{FEAE9EF5-C0A1-6446-9649-923997CB0CDC}" type="datetime1">
              <a:rPr lang="en-US" smtClean="0"/>
              <a:t>10/16/13</a:t>
            </a:fld>
            <a:endParaRPr lang="en-US"/>
          </a:p>
        </p:txBody>
      </p:sp>
      <p:sp>
        <p:nvSpPr>
          <p:cNvPr id="6" name="Footer Placeholder 5"/>
          <p:cNvSpPr>
            <a:spLocks noGrp="1"/>
          </p:cNvSpPr>
          <p:nvPr>
            <p:ph type="ftr" sz="quarter" idx="11"/>
          </p:nvPr>
        </p:nvSpPr>
        <p:spPr/>
        <p:txBody>
          <a:bodyPr/>
          <a:lstStyle/>
          <a:p>
            <a:r>
              <a:rPr lang="en-US" smtClean="0"/>
              <a:t>AEA Presentation 2013</a:t>
            </a:r>
            <a:endParaRPr lang="en-US"/>
          </a:p>
        </p:txBody>
      </p:sp>
      <p:sp>
        <p:nvSpPr>
          <p:cNvPr id="7" name="Slide Number Placeholder 6"/>
          <p:cNvSpPr>
            <a:spLocks noGrp="1"/>
          </p:cNvSpPr>
          <p:nvPr>
            <p:ph type="sldNum" sz="quarter" idx="12"/>
          </p:nvPr>
        </p:nvSpPr>
        <p:spPr/>
        <p:txBody>
          <a:bodyPr>
            <a:normAutofit/>
          </a:bodyPr>
          <a:lstStyle/>
          <a:p>
            <a:fld id="{F52AB3FF-0CC1-484D-9553-C1BE6AF9EBCE}" type="slidenum">
              <a:rPr lang="en-US" smtClean="0"/>
              <a:t>30</a:t>
            </a:fld>
            <a:endParaRPr lang="en-US"/>
          </a:p>
        </p:txBody>
      </p:sp>
      <p:pic>
        <p:nvPicPr>
          <p:cNvPr id="4" name="Picture 3"/>
          <p:cNvPicPr>
            <a:picLocks noChangeAspect="1"/>
          </p:cNvPicPr>
          <p:nvPr/>
        </p:nvPicPr>
        <p:blipFill>
          <a:blip r:embed="rId2"/>
          <a:stretch>
            <a:fillRect/>
          </a:stretch>
        </p:blipFill>
        <p:spPr>
          <a:xfrm>
            <a:off x="4121658" y="0"/>
            <a:ext cx="4949190" cy="6858000"/>
          </a:xfrm>
          <a:prstGeom prst="rect">
            <a:avLst/>
          </a:prstGeom>
        </p:spPr>
      </p:pic>
    </p:spTree>
    <p:extLst>
      <p:ext uri="{BB962C8B-B14F-4D97-AF65-F5344CB8AC3E}">
        <p14:creationId xmlns:p14="http://schemas.microsoft.com/office/powerpoint/2010/main" val="155973849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Spied on by your own computer?</a:t>
            </a:r>
            <a:endParaRPr lang="en-US" dirty="0"/>
          </a:p>
        </p:txBody>
      </p:sp>
      <p:sp>
        <p:nvSpPr>
          <p:cNvPr id="3" name="Content Placeholder 2"/>
          <p:cNvSpPr>
            <a:spLocks noGrp="1"/>
          </p:cNvSpPr>
          <p:nvPr>
            <p:ph idx="1"/>
          </p:nvPr>
        </p:nvSpPr>
        <p:spPr/>
        <p:txBody>
          <a:bodyPr>
            <a:normAutofit/>
          </a:bodyPr>
          <a:lstStyle/>
          <a:p>
            <a:r>
              <a:rPr lang="en-US" dirty="0"/>
              <a:t>Computer expert Jim </a:t>
            </a:r>
            <a:r>
              <a:rPr lang="en-US" dirty="0" err="1"/>
              <a:t>Stickley</a:t>
            </a:r>
            <a:r>
              <a:rPr lang="en-US" dirty="0"/>
              <a:t> of </a:t>
            </a:r>
            <a:r>
              <a:rPr lang="en-US" dirty="0" err="1"/>
              <a:t>TraceSecurity</a:t>
            </a:r>
            <a:r>
              <a:rPr lang="en-US" dirty="0"/>
              <a:t> showed us how easy it is. From thousands of miles away he broke into one family's laptop and turned on their webcam to view teen girls in their bedroom and in their dining room as the family ate dinner. "It took about three minutes" to hack into their system, </a:t>
            </a:r>
            <a:r>
              <a:rPr lang="en-US" dirty="0" err="1"/>
              <a:t>Stickley</a:t>
            </a:r>
            <a:r>
              <a:rPr lang="en-US" dirty="0"/>
              <a:t> told us</a:t>
            </a:r>
            <a:r>
              <a:rPr lang="en-US" dirty="0" smtClean="0"/>
              <a:t>. </a:t>
            </a:r>
            <a:r>
              <a:rPr lang="en-US" sz="2000" dirty="0" smtClean="0"/>
              <a:t>(</a:t>
            </a:r>
            <a:r>
              <a:rPr lang="en-US" sz="2000" b="1" dirty="0" smtClean="0"/>
              <a:t>Today</a:t>
            </a:r>
            <a:r>
              <a:rPr lang="en-US" sz="2000" dirty="0" smtClean="0"/>
              <a:t> </a:t>
            </a:r>
            <a:r>
              <a:rPr lang="da-DK" sz="2000" dirty="0"/>
              <a:t>Jan. 24, 2013 at 10:32 AM </a:t>
            </a:r>
            <a:r>
              <a:rPr lang="da-DK" sz="2000" dirty="0" smtClean="0"/>
              <a:t>ET)</a:t>
            </a:r>
            <a:endParaRPr lang="en-US" sz="2000" dirty="0" smtClean="0"/>
          </a:p>
          <a:p>
            <a:r>
              <a:rPr lang="en-US" sz="1600" dirty="0"/>
              <a:t>http://</a:t>
            </a:r>
            <a:r>
              <a:rPr lang="en-US" sz="1600" dirty="0" err="1"/>
              <a:t>www.today.com</a:t>
            </a:r>
            <a:r>
              <a:rPr lang="en-US" sz="1600" dirty="0"/>
              <a:t>/news/webcam-hackers-can-spy-you-secret-1C8095607</a:t>
            </a:r>
          </a:p>
        </p:txBody>
      </p:sp>
      <p:sp>
        <p:nvSpPr>
          <p:cNvPr id="4" name="Date Placeholder 3"/>
          <p:cNvSpPr>
            <a:spLocks noGrp="1"/>
          </p:cNvSpPr>
          <p:nvPr>
            <p:ph type="dt" sz="half" idx="10"/>
          </p:nvPr>
        </p:nvSpPr>
        <p:spPr/>
        <p:txBody>
          <a:bodyPr/>
          <a:lstStyle/>
          <a:p>
            <a:fld id="{EC4CDC0C-FAB2-BF4B-83E8-A014A196D505}" type="datetime1">
              <a:rPr lang="en-US" smtClean="0"/>
              <a:t>10/17/13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lstStyle/>
          <a:p>
            <a:fld id="{F52AB3FF-0CC1-484D-9553-C1BE6AF9EBCE}" type="slidenum">
              <a:rPr lang="en-US" smtClean="0"/>
              <a:t>31</a:t>
            </a:fld>
            <a:endParaRPr lang="en-US"/>
          </a:p>
        </p:txBody>
      </p:sp>
    </p:spTree>
    <p:extLst>
      <p:ext uri="{BB962C8B-B14F-4D97-AF65-F5344CB8AC3E}">
        <p14:creationId xmlns:p14="http://schemas.microsoft.com/office/powerpoint/2010/main" val="89118731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Google Glass</a:t>
            </a:r>
            <a:endParaRPr lang="en-US" dirty="0"/>
          </a:p>
        </p:txBody>
      </p:sp>
      <p:sp>
        <p:nvSpPr>
          <p:cNvPr id="4" name="Date Placeholder 3"/>
          <p:cNvSpPr>
            <a:spLocks noGrp="1"/>
          </p:cNvSpPr>
          <p:nvPr>
            <p:ph type="dt" sz="half" idx="10"/>
          </p:nvPr>
        </p:nvSpPr>
        <p:spPr/>
        <p:txBody>
          <a:bodyPr/>
          <a:lstStyle/>
          <a:p>
            <a:fld id="{FFEC64E2-BFC7-F24D-8674-6FD747C1E181}" type="datetime1">
              <a:rPr lang="en-US" smtClean="0"/>
              <a:t>10/17/13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normAutofit/>
          </a:bodyPr>
          <a:lstStyle/>
          <a:p>
            <a:fld id="{F52AB3FF-0CC1-484D-9553-C1BE6AF9EBCE}" type="slidenum">
              <a:rPr lang="en-US" smtClean="0"/>
              <a:t>32</a:t>
            </a:fld>
            <a:endParaRPr lang="en-US"/>
          </a:p>
        </p:txBody>
      </p:sp>
      <p:pic>
        <p:nvPicPr>
          <p:cNvPr id="7" name="Picture 6"/>
          <p:cNvPicPr>
            <a:picLocks noChangeAspect="1"/>
          </p:cNvPicPr>
          <p:nvPr/>
        </p:nvPicPr>
        <p:blipFill>
          <a:blip r:embed="rId2"/>
          <a:stretch>
            <a:fillRect/>
          </a:stretch>
        </p:blipFill>
        <p:spPr>
          <a:xfrm>
            <a:off x="1893975" y="1758687"/>
            <a:ext cx="6238977" cy="2997857"/>
          </a:xfrm>
          <a:prstGeom prst="rect">
            <a:avLst/>
          </a:prstGeom>
        </p:spPr>
      </p:pic>
    </p:spTree>
    <p:extLst>
      <p:ext uri="{BB962C8B-B14F-4D97-AF65-F5344CB8AC3E}">
        <p14:creationId xmlns:p14="http://schemas.microsoft.com/office/powerpoint/2010/main" val="194751828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8128000" cy="1143000"/>
          </a:xfrm>
        </p:spPr>
        <p:txBody>
          <a:bodyPr>
            <a:normAutofit fontScale="90000"/>
          </a:bodyPr>
          <a:lstStyle/>
          <a:p>
            <a:r>
              <a:rPr lang="en-US" dirty="0"/>
              <a:t>What does Google Glass actually do?</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Glass </a:t>
            </a:r>
            <a:r>
              <a:rPr lang="en-US" dirty="0"/>
              <a:t>takes photos and videos, sends text messages, engages in </a:t>
            </a:r>
            <a:r>
              <a:rPr lang="en-US" dirty="0" err="1"/>
              <a:t>FaceTime</a:t>
            </a:r>
            <a:r>
              <a:rPr lang="en-US" dirty="0"/>
              <a:t>-like Google Hangouts, makes phone calls, searches Google, and gets turn-by-turn navigation with maps. It can show the weather, the time, and headlines from The New York Times that have been pushed to the device, with spoken headline summaries.</a:t>
            </a:r>
            <a:endParaRPr lang="en-US" dirty="0"/>
          </a:p>
        </p:txBody>
      </p:sp>
      <p:sp>
        <p:nvSpPr>
          <p:cNvPr id="4" name="Date Placeholder 3"/>
          <p:cNvSpPr>
            <a:spLocks noGrp="1"/>
          </p:cNvSpPr>
          <p:nvPr>
            <p:ph type="dt" sz="half" idx="10"/>
          </p:nvPr>
        </p:nvSpPr>
        <p:spPr/>
        <p:txBody>
          <a:bodyPr/>
          <a:lstStyle/>
          <a:p>
            <a:fld id="{EC4CDC0C-FAB2-BF4B-83E8-A014A196D505}" type="datetime1">
              <a:rPr lang="en-US" smtClean="0"/>
              <a:t>10/17/13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lstStyle/>
          <a:p>
            <a:fld id="{F52AB3FF-0CC1-484D-9553-C1BE6AF9EBCE}" type="slidenum">
              <a:rPr lang="en-US" smtClean="0"/>
              <a:t>33</a:t>
            </a:fld>
            <a:endParaRPr lang="en-US"/>
          </a:p>
        </p:txBody>
      </p:sp>
      <p:pic>
        <p:nvPicPr>
          <p:cNvPr id="7" name="Picture 6"/>
          <p:cNvPicPr>
            <a:picLocks noChangeAspect="1"/>
          </p:cNvPicPr>
          <p:nvPr/>
        </p:nvPicPr>
        <p:blipFill>
          <a:blip r:embed="rId2"/>
          <a:stretch>
            <a:fillRect/>
          </a:stretch>
        </p:blipFill>
        <p:spPr>
          <a:xfrm>
            <a:off x="1351002" y="1187239"/>
            <a:ext cx="7444140" cy="5308525"/>
          </a:xfrm>
          <a:prstGeom prst="rect">
            <a:avLst/>
          </a:prstGeom>
        </p:spPr>
      </p:pic>
    </p:spTree>
    <p:extLst>
      <p:ext uri="{BB962C8B-B14F-4D97-AF65-F5344CB8AC3E}">
        <p14:creationId xmlns:p14="http://schemas.microsoft.com/office/powerpoint/2010/main" val="123270658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the end,</a:t>
            </a:r>
            <a:br>
              <a:rPr lang="en-US" dirty="0" smtClean="0"/>
            </a:br>
            <a:r>
              <a:rPr lang="en-US" dirty="0" smtClean="0"/>
              <a:t>21</a:t>
            </a:r>
            <a:r>
              <a:rPr lang="en-US" baseline="30000" dirty="0" smtClean="0"/>
              <a:t>st</a:t>
            </a:r>
            <a:r>
              <a:rPr lang="en-US" dirty="0" smtClean="0"/>
              <a:t> century technology will mean</a:t>
            </a:r>
            <a:endParaRPr lang="en-US" dirty="0"/>
          </a:p>
        </p:txBody>
      </p:sp>
      <p:sp>
        <p:nvSpPr>
          <p:cNvPr id="3" name="Content Placeholder 2"/>
          <p:cNvSpPr>
            <a:spLocks noGrp="1"/>
          </p:cNvSpPr>
          <p:nvPr>
            <p:ph idx="1"/>
          </p:nvPr>
        </p:nvSpPr>
        <p:spPr/>
        <p:txBody>
          <a:bodyPr/>
          <a:lstStyle/>
          <a:p>
            <a:r>
              <a:rPr lang="en-US" dirty="0" smtClean="0"/>
              <a:t>We will have the capability to evaluate what we want, how we want…</a:t>
            </a:r>
          </a:p>
          <a:p>
            <a:r>
              <a:rPr lang="en-US" dirty="0" smtClean="0"/>
              <a:t>We will have the tools to intrude into each life in ways that will allow us to monitor the most intimate behavior with dreamed of precision…</a:t>
            </a:r>
          </a:p>
          <a:p>
            <a:endParaRPr lang="en-US" dirty="0"/>
          </a:p>
          <a:p>
            <a:r>
              <a:rPr lang="en-US" dirty="0" smtClean="0"/>
              <a:t>What will we do with these tools?</a:t>
            </a:r>
          </a:p>
          <a:p>
            <a:endParaRPr lang="en-US" dirty="0"/>
          </a:p>
        </p:txBody>
      </p:sp>
      <p:sp>
        <p:nvSpPr>
          <p:cNvPr id="4" name="Date Placeholder 3"/>
          <p:cNvSpPr>
            <a:spLocks noGrp="1"/>
          </p:cNvSpPr>
          <p:nvPr>
            <p:ph type="dt" sz="half" idx="10"/>
          </p:nvPr>
        </p:nvSpPr>
        <p:spPr/>
        <p:txBody>
          <a:bodyPr/>
          <a:lstStyle/>
          <a:p>
            <a:fld id="{EC4CDC0C-FAB2-BF4B-83E8-A014A196D505}" type="datetime1">
              <a:rPr lang="en-US" smtClean="0"/>
              <a:t>10/17/13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lstStyle/>
          <a:p>
            <a:fld id="{F52AB3FF-0CC1-484D-9553-C1BE6AF9EBCE}" type="slidenum">
              <a:rPr lang="en-US" smtClean="0"/>
              <a:t>34</a:t>
            </a:fld>
            <a:endParaRPr lang="en-US"/>
          </a:p>
        </p:txBody>
      </p:sp>
    </p:spTree>
    <p:extLst>
      <p:ext uri="{BB962C8B-B14F-4D97-AF65-F5344CB8AC3E}">
        <p14:creationId xmlns:p14="http://schemas.microsoft.com/office/powerpoint/2010/main" val="57297326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for your kind attention.</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C4CDC0C-FAB2-BF4B-83E8-A014A196D505}" type="datetime1">
              <a:rPr lang="en-US" smtClean="0"/>
              <a:t>10/17/13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lstStyle/>
          <a:p>
            <a:fld id="{F52AB3FF-0CC1-484D-9553-C1BE6AF9EBCE}" type="slidenum">
              <a:rPr lang="en-US" smtClean="0"/>
              <a:t>35</a:t>
            </a:fld>
            <a:endParaRPr lang="en-US"/>
          </a:p>
        </p:txBody>
      </p:sp>
    </p:spTree>
    <p:extLst>
      <p:ext uri="{BB962C8B-B14F-4D97-AF65-F5344CB8AC3E}">
        <p14:creationId xmlns:p14="http://schemas.microsoft.com/office/powerpoint/2010/main" val="107362287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Date Placeholder 4"/>
          <p:cNvSpPr>
            <a:spLocks noGrp="1"/>
          </p:cNvSpPr>
          <p:nvPr>
            <p:ph type="dt" sz="half" idx="10"/>
          </p:nvPr>
        </p:nvSpPr>
        <p:spPr/>
        <p:txBody>
          <a:bodyPr/>
          <a:lstStyle/>
          <a:p>
            <a:fld id="{9888A118-7AE7-044B-902B-898E562639F2}" type="datetime1">
              <a:rPr lang="en-US" smtClean="0"/>
              <a:t>10/16/13</a:t>
            </a:fld>
            <a:endParaRPr lang="en-US"/>
          </a:p>
        </p:txBody>
      </p:sp>
      <p:sp>
        <p:nvSpPr>
          <p:cNvPr id="6" name="Footer Placeholder 5"/>
          <p:cNvSpPr>
            <a:spLocks noGrp="1"/>
          </p:cNvSpPr>
          <p:nvPr>
            <p:ph type="ftr" sz="quarter" idx="11"/>
          </p:nvPr>
        </p:nvSpPr>
        <p:spPr/>
        <p:txBody>
          <a:bodyPr/>
          <a:lstStyle/>
          <a:p>
            <a:r>
              <a:rPr lang="en-US" smtClean="0"/>
              <a:t>AEA Presentation 2013</a:t>
            </a:r>
            <a:endParaRPr lang="en-US"/>
          </a:p>
        </p:txBody>
      </p:sp>
      <p:sp>
        <p:nvSpPr>
          <p:cNvPr id="7" name="Slide Number Placeholder 6"/>
          <p:cNvSpPr>
            <a:spLocks noGrp="1"/>
          </p:cNvSpPr>
          <p:nvPr>
            <p:ph type="sldNum" sz="quarter" idx="12"/>
          </p:nvPr>
        </p:nvSpPr>
        <p:spPr/>
        <p:txBody>
          <a:bodyPr>
            <a:normAutofit/>
          </a:bodyPr>
          <a:lstStyle/>
          <a:p>
            <a:fld id="{F52AB3FF-0CC1-484D-9553-C1BE6AF9EBCE}" type="slidenum">
              <a:rPr lang="en-US" smtClean="0"/>
              <a:t>36</a:t>
            </a:fld>
            <a:endParaRPr lang="en-US"/>
          </a:p>
        </p:txBody>
      </p:sp>
      <p:pic>
        <p:nvPicPr>
          <p:cNvPr id="4" name="Picture 3"/>
          <p:cNvPicPr>
            <a:picLocks noChangeAspect="1"/>
          </p:cNvPicPr>
          <p:nvPr/>
        </p:nvPicPr>
        <p:blipFill>
          <a:blip r:embed="rId2"/>
          <a:stretch>
            <a:fillRect/>
          </a:stretch>
        </p:blipFill>
        <p:spPr>
          <a:xfrm>
            <a:off x="2082800" y="0"/>
            <a:ext cx="4972050" cy="6858000"/>
          </a:xfrm>
          <a:prstGeom prst="rect">
            <a:avLst/>
          </a:prstGeom>
        </p:spPr>
      </p:pic>
    </p:spTree>
    <p:extLst>
      <p:ext uri="{BB962C8B-B14F-4D97-AF65-F5344CB8AC3E}">
        <p14:creationId xmlns:p14="http://schemas.microsoft.com/office/powerpoint/2010/main" val="18484807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9A5921E7-4928-3947-8980-F0066DB0F621}"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normAutofit/>
          </a:bodyPr>
          <a:lstStyle/>
          <a:p>
            <a:fld id="{F52AB3FF-0CC1-484D-9553-C1BE6AF9EBCE}" type="slidenum">
              <a:rPr lang="en-US" smtClean="0"/>
              <a:t>37</a:t>
            </a:fld>
            <a:endParaRPr lang="en-US"/>
          </a:p>
        </p:txBody>
      </p:sp>
    </p:spTree>
    <p:extLst>
      <p:ext uri="{BB962C8B-B14F-4D97-AF65-F5344CB8AC3E}">
        <p14:creationId xmlns:p14="http://schemas.microsoft.com/office/powerpoint/2010/main" val="374130555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666" y="274637"/>
            <a:ext cx="7528133" cy="1507725"/>
          </a:xfrm>
        </p:spPr>
        <p:txBody>
          <a:bodyPr>
            <a:normAutofit/>
          </a:bodyPr>
          <a:lstStyle/>
          <a:p>
            <a:r>
              <a:rPr lang="en-US" dirty="0" smtClean="0"/>
              <a:t>We are at the</a:t>
            </a:r>
            <a:br>
              <a:rPr lang="en-US" dirty="0" smtClean="0"/>
            </a:br>
            <a:r>
              <a:rPr lang="en-US" dirty="0" smtClean="0"/>
              <a:t>Apex of Civilization</a:t>
            </a:r>
            <a:endParaRPr lang="en-US" dirty="0"/>
          </a:p>
        </p:txBody>
      </p:sp>
      <p:sp>
        <p:nvSpPr>
          <p:cNvPr id="3" name="Content Placeholder 2"/>
          <p:cNvSpPr>
            <a:spLocks noGrp="1"/>
          </p:cNvSpPr>
          <p:nvPr>
            <p:ph idx="1"/>
          </p:nvPr>
        </p:nvSpPr>
        <p:spPr>
          <a:xfrm>
            <a:off x="1158666" y="2212588"/>
            <a:ext cx="7528134" cy="3913575"/>
          </a:xfrm>
        </p:spPr>
        <p:txBody>
          <a:bodyPr/>
          <a:lstStyle/>
          <a:p>
            <a:r>
              <a:rPr lang="en-US" dirty="0"/>
              <a:t>o</a:t>
            </a:r>
            <a:r>
              <a:rPr lang="en-US" dirty="0" smtClean="0"/>
              <a:t>r at least the evolution of technology</a:t>
            </a:r>
          </a:p>
          <a:p>
            <a:r>
              <a:rPr lang="en-US" dirty="0" smtClean="0"/>
              <a:t>We are here </a:t>
            </a:r>
            <a:r>
              <a:rPr lang="en-US" dirty="0" smtClean="0"/>
              <a:t>because </a:t>
            </a:r>
            <a:r>
              <a:rPr lang="en-US" dirty="0" smtClean="0"/>
              <a:t>we have bent energy to our will and reduced a continuous reality to numbers</a:t>
            </a:r>
          </a:p>
        </p:txBody>
      </p:sp>
      <p:sp>
        <p:nvSpPr>
          <p:cNvPr id="4" name="Date Placeholder 3"/>
          <p:cNvSpPr>
            <a:spLocks noGrp="1"/>
          </p:cNvSpPr>
          <p:nvPr>
            <p:ph type="dt" sz="half" idx="10"/>
          </p:nvPr>
        </p:nvSpPr>
        <p:spPr/>
        <p:txBody>
          <a:bodyPr/>
          <a:lstStyle/>
          <a:p>
            <a:fld id="{CB3C814E-0919-5B49-8D76-3A0F13CE8B15}"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normAutofit/>
          </a:bodyPr>
          <a:lstStyle/>
          <a:p>
            <a:fld id="{F52AB3FF-0CC1-484D-9553-C1BE6AF9EBCE}" type="slidenum">
              <a:rPr lang="en-US" smtClean="0"/>
              <a:t>4</a:t>
            </a:fld>
            <a:endParaRPr lang="en-US"/>
          </a:p>
        </p:txBody>
      </p:sp>
    </p:spTree>
    <p:extLst>
      <p:ext uri="{BB962C8B-B14F-4D97-AF65-F5344CB8AC3E}">
        <p14:creationId xmlns:p14="http://schemas.microsoft.com/office/powerpoint/2010/main" val="35148622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19th Century Harbingers</a:t>
            </a:r>
            <a:endParaRPr lang="en-US" dirty="0"/>
          </a:p>
        </p:txBody>
      </p:sp>
      <p:sp>
        <p:nvSpPr>
          <p:cNvPr id="3" name="Content Placeholder 2"/>
          <p:cNvSpPr>
            <a:spLocks noGrp="1"/>
          </p:cNvSpPr>
          <p:nvPr>
            <p:ph idx="1"/>
          </p:nvPr>
        </p:nvSpPr>
        <p:spPr>
          <a:xfrm>
            <a:off x="2355776" y="1600200"/>
            <a:ext cx="6331023" cy="4525963"/>
          </a:xfrm>
        </p:spPr>
        <p:txBody>
          <a:bodyPr/>
          <a:lstStyle/>
          <a:p>
            <a:r>
              <a:rPr lang="en-US" dirty="0" smtClean="0"/>
              <a:t>George </a:t>
            </a:r>
            <a:r>
              <a:rPr lang="en-US" dirty="0" smtClean="0"/>
              <a:t>Boole</a:t>
            </a:r>
          </a:p>
          <a:p>
            <a:pPr lvl="1"/>
            <a:r>
              <a:rPr lang="en-US" dirty="0" smtClean="0"/>
              <a:t>A mathematical/symbolic description of the human mind</a:t>
            </a:r>
            <a:endParaRPr lang="en-US" dirty="0" smtClean="0"/>
          </a:p>
          <a:p>
            <a:r>
              <a:rPr lang="en-US" dirty="0" smtClean="0"/>
              <a:t>Charles </a:t>
            </a:r>
            <a:r>
              <a:rPr lang="en-US" dirty="0" smtClean="0"/>
              <a:t>Babbage</a:t>
            </a:r>
          </a:p>
          <a:p>
            <a:pPr lvl="1"/>
            <a:r>
              <a:rPr lang="en-US" dirty="0" smtClean="0"/>
              <a:t>The power of the age (stream) </a:t>
            </a:r>
            <a:r>
              <a:rPr lang="en-US" dirty="0" err="1" smtClean="0"/>
              <a:t>harnesed</a:t>
            </a:r>
            <a:r>
              <a:rPr lang="en-US" dirty="0" smtClean="0"/>
              <a:t> to control human error</a:t>
            </a:r>
            <a:endParaRPr lang="en-US" dirty="0" smtClean="0"/>
          </a:p>
          <a:p>
            <a:r>
              <a:rPr lang="en-US" dirty="0" smtClean="0"/>
              <a:t>Ada, </a:t>
            </a:r>
            <a:r>
              <a:rPr lang="en-US" dirty="0"/>
              <a:t>L</a:t>
            </a:r>
            <a:r>
              <a:rPr lang="en-US" dirty="0" smtClean="0"/>
              <a:t>ady </a:t>
            </a:r>
            <a:r>
              <a:rPr lang="en-US" dirty="0" smtClean="0"/>
              <a:t>Lovelace</a:t>
            </a:r>
          </a:p>
          <a:p>
            <a:pPr lvl="1"/>
            <a:r>
              <a:rPr lang="en-US" dirty="0" smtClean="0"/>
              <a:t>Punched cards to weave algebraic formulae</a:t>
            </a:r>
            <a:endParaRPr lang="en-US" dirty="0"/>
          </a:p>
        </p:txBody>
      </p:sp>
      <p:sp>
        <p:nvSpPr>
          <p:cNvPr id="4" name="Date Placeholder 3"/>
          <p:cNvSpPr>
            <a:spLocks noGrp="1"/>
          </p:cNvSpPr>
          <p:nvPr>
            <p:ph type="dt" sz="half" idx="10"/>
          </p:nvPr>
        </p:nvSpPr>
        <p:spPr/>
        <p:txBody>
          <a:bodyPr/>
          <a:lstStyle/>
          <a:p>
            <a:fld id="{2ECCCEE5-227E-334F-81ED-D0BCBD7E69F9}"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normAutofit/>
          </a:bodyPr>
          <a:lstStyle/>
          <a:p>
            <a:fld id="{F52AB3FF-0CC1-484D-9553-C1BE6AF9EBCE}" type="slidenum">
              <a:rPr lang="en-US" smtClean="0"/>
              <a:t>5</a:t>
            </a:fld>
            <a:endParaRPr lang="en-US"/>
          </a:p>
        </p:txBody>
      </p:sp>
    </p:spTree>
    <p:extLst>
      <p:ext uri="{BB962C8B-B14F-4D97-AF65-F5344CB8AC3E}">
        <p14:creationId xmlns:p14="http://schemas.microsoft.com/office/powerpoint/2010/main" val="98960056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a:t>
            </a:r>
            <a:r>
              <a:rPr lang="en-US" baseline="30000" dirty="0"/>
              <a:t>th</a:t>
            </a:r>
            <a:r>
              <a:rPr lang="en-US" dirty="0" smtClean="0"/>
              <a:t> </a:t>
            </a:r>
            <a:r>
              <a:rPr lang="en-US" dirty="0" smtClean="0"/>
              <a:t>Century Changing the Game </a:t>
            </a:r>
            <a:endParaRPr lang="en-US" dirty="0"/>
          </a:p>
        </p:txBody>
      </p:sp>
      <p:sp>
        <p:nvSpPr>
          <p:cNvPr id="3" name="Content Placeholder 2"/>
          <p:cNvSpPr>
            <a:spLocks noGrp="1"/>
          </p:cNvSpPr>
          <p:nvPr>
            <p:ph idx="1"/>
          </p:nvPr>
        </p:nvSpPr>
        <p:spPr/>
        <p:txBody>
          <a:bodyPr/>
          <a:lstStyle/>
          <a:p>
            <a:r>
              <a:rPr lang="en-US" dirty="0"/>
              <a:t>f</a:t>
            </a:r>
            <a:r>
              <a:rPr lang="en-US" dirty="0" smtClean="0"/>
              <a:t>rom playing at machine computing to perfecting it</a:t>
            </a:r>
          </a:p>
          <a:p>
            <a:r>
              <a:rPr lang="en-US" dirty="0"/>
              <a:t>f</a:t>
            </a:r>
            <a:r>
              <a:rPr lang="en-US" dirty="0" smtClean="0"/>
              <a:t>rom theory to practice with a vengeance</a:t>
            </a:r>
          </a:p>
          <a:p>
            <a:r>
              <a:rPr lang="en-US" dirty="0"/>
              <a:t>f</a:t>
            </a:r>
            <a:r>
              <a:rPr lang="en-US" dirty="0" smtClean="0"/>
              <a:t>rom imagining to predicting</a:t>
            </a:r>
          </a:p>
          <a:p>
            <a:endParaRPr lang="en-US" dirty="0"/>
          </a:p>
        </p:txBody>
      </p:sp>
      <p:sp>
        <p:nvSpPr>
          <p:cNvPr id="4" name="Date Placeholder 3"/>
          <p:cNvSpPr>
            <a:spLocks noGrp="1"/>
          </p:cNvSpPr>
          <p:nvPr>
            <p:ph type="dt" sz="half" idx="10"/>
          </p:nvPr>
        </p:nvSpPr>
        <p:spPr/>
        <p:txBody>
          <a:bodyPr/>
          <a:lstStyle/>
          <a:p>
            <a:fld id="{B2148E51-CF60-4341-95A8-18238CC11E85}" type="datetime1">
              <a:rPr lang="en-US" smtClean="0"/>
              <a:t>10/17/13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normAutofit/>
          </a:bodyPr>
          <a:lstStyle/>
          <a:p>
            <a:fld id="{F52AB3FF-0CC1-484D-9553-C1BE6AF9EBCE}" type="slidenum">
              <a:rPr lang="en-US" smtClean="0"/>
              <a:t>6</a:t>
            </a:fld>
            <a:endParaRPr lang="en-US"/>
          </a:p>
        </p:txBody>
      </p:sp>
    </p:spTree>
    <p:extLst>
      <p:ext uri="{BB962C8B-B14F-4D97-AF65-F5344CB8AC3E}">
        <p14:creationId xmlns:p14="http://schemas.microsoft.com/office/powerpoint/2010/main" val="429211957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a:t>
            </a:r>
            <a:r>
              <a:rPr lang="en-US" baseline="30000" dirty="0" smtClean="0"/>
              <a:t>th</a:t>
            </a:r>
            <a:r>
              <a:rPr lang="en-US" dirty="0" smtClean="0"/>
              <a:t> Century Technologists</a:t>
            </a:r>
            <a:endParaRPr lang="en-US" dirty="0"/>
          </a:p>
        </p:txBody>
      </p:sp>
      <p:sp>
        <p:nvSpPr>
          <p:cNvPr id="3" name="Content Placeholder 2"/>
          <p:cNvSpPr>
            <a:spLocks noGrp="1"/>
          </p:cNvSpPr>
          <p:nvPr>
            <p:ph idx="1"/>
          </p:nvPr>
        </p:nvSpPr>
        <p:spPr/>
        <p:txBody>
          <a:bodyPr/>
          <a:lstStyle/>
          <a:p>
            <a:r>
              <a:rPr lang="en-US" dirty="0" smtClean="0"/>
              <a:t>Turing (Can machines think?)</a:t>
            </a:r>
            <a:endParaRPr lang="en-US" dirty="0" smtClean="0"/>
          </a:p>
          <a:p>
            <a:r>
              <a:rPr lang="en-US" dirty="0" smtClean="0"/>
              <a:t>Von </a:t>
            </a:r>
            <a:r>
              <a:rPr lang="en-US" dirty="0" err="1" smtClean="0"/>
              <a:t>Neuman</a:t>
            </a:r>
            <a:r>
              <a:rPr lang="en-US" dirty="0" smtClean="0"/>
              <a:t> (</a:t>
            </a:r>
            <a:r>
              <a:rPr lang="en-US" dirty="0" smtClean="0"/>
              <a:t>Eckert </a:t>
            </a:r>
            <a:r>
              <a:rPr lang="en-US" dirty="0" smtClean="0"/>
              <a:t>&amp; </a:t>
            </a:r>
            <a:r>
              <a:rPr lang="en-US" dirty="0" err="1" smtClean="0"/>
              <a:t>Mauchly</a:t>
            </a:r>
            <a:r>
              <a:rPr lang="en-US" dirty="0" smtClean="0"/>
              <a:t>)</a:t>
            </a:r>
          </a:p>
          <a:p>
            <a:r>
              <a:rPr lang="en-US" dirty="0" err="1" smtClean="0"/>
              <a:t>Noyce</a:t>
            </a:r>
            <a:r>
              <a:rPr lang="en-US" dirty="0" smtClean="0"/>
              <a:t> (&amp; </a:t>
            </a:r>
            <a:r>
              <a:rPr lang="en-US" dirty="0" err="1" smtClean="0"/>
              <a:t>Kilby</a:t>
            </a:r>
            <a:r>
              <a:rPr lang="en-US" dirty="0" smtClean="0"/>
              <a:t> – integrated circuits)</a:t>
            </a:r>
            <a:endParaRPr lang="en-US" dirty="0" smtClean="0"/>
          </a:p>
          <a:p>
            <a:r>
              <a:rPr lang="en-US" dirty="0" smtClean="0"/>
              <a:t>Moore (the law or challenge)</a:t>
            </a:r>
            <a:endParaRPr lang="en-US" dirty="0" smtClean="0"/>
          </a:p>
          <a:p>
            <a:r>
              <a:rPr lang="en-US" dirty="0" smtClean="0"/>
              <a:t>Alan Kay (</a:t>
            </a:r>
            <a:r>
              <a:rPr lang="en-US" dirty="0" err="1" smtClean="0"/>
              <a:t>Dynabook</a:t>
            </a:r>
            <a:r>
              <a:rPr lang="en-US" dirty="0" smtClean="0"/>
              <a:t>)</a:t>
            </a:r>
            <a:endParaRPr lang="en-US" dirty="0"/>
          </a:p>
        </p:txBody>
      </p:sp>
      <p:sp>
        <p:nvSpPr>
          <p:cNvPr id="4" name="Date Placeholder 3"/>
          <p:cNvSpPr>
            <a:spLocks noGrp="1"/>
          </p:cNvSpPr>
          <p:nvPr>
            <p:ph type="dt" sz="half" idx="10"/>
          </p:nvPr>
        </p:nvSpPr>
        <p:spPr/>
        <p:txBody>
          <a:bodyPr/>
          <a:lstStyle/>
          <a:p>
            <a:fld id="{2AD00006-2B41-0F42-85F2-72DABE364DE4}"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normAutofit/>
          </a:bodyPr>
          <a:lstStyle/>
          <a:p>
            <a:fld id="{F52AB3FF-0CC1-484D-9553-C1BE6AF9EBCE}" type="slidenum">
              <a:rPr lang="en-US" smtClean="0"/>
              <a:t>7</a:t>
            </a:fld>
            <a:endParaRPr lang="en-US"/>
          </a:p>
        </p:txBody>
      </p:sp>
    </p:spTree>
    <p:extLst>
      <p:ext uri="{BB962C8B-B14F-4D97-AF65-F5344CB8AC3E}">
        <p14:creationId xmlns:p14="http://schemas.microsoft.com/office/powerpoint/2010/main" val="136991413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Moore’s Law</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complexity for minimum component costs has increased at a rate of roughly a factor of two per year... Certainly over the short term this rate can be expected to continue, if not to increase. Over the longer term, the rate of increase is a bit more uncertain, although there is no reason to believe it will not remain nearly constant for at least 10 years. That means by 1975, the number of components per integrated circuit for minimum cost will be 65,000. I believe that such a large circuit can be built on a single wafer. </a:t>
            </a:r>
            <a:endParaRPr lang="en-US" dirty="0" smtClean="0"/>
          </a:p>
          <a:p>
            <a:r>
              <a:rPr lang="en-US" sz="2000" dirty="0" smtClean="0"/>
              <a:t>Moore</a:t>
            </a:r>
            <a:r>
              <a:rPr lang="en-US" sz="2000" dirty="0"/>
              <a:t>, Gordon E. (1965) Cramming more components onto integrated circuits. </a:t>
            </a:r>
            <a:r>
              <a:rPr lang="en-US" sz="2000" i="1" dirty="0"/>
              <a:t>Electronics</a:t>
            </a:r>
            <a:r>
              <a:rPr lang="en-US" sz="2000" dirty="0"/>
              <a:t>, 38, #8, April 19, 1965</a:t>
            </a:r>
          </a:p>
          <a:p>
            <a:endParaRPr lang="en-US" sz="2000" dirty="0"/>
          </a:p>
        </p:txBody>
      </p:sp>
      <p:sp>
        <p:nvSpPr>
          <p:cNvPr id="4" name="Date Placeholder 3"/>
          <p:cNvSpPr>
            <a:spLocks noGrp="1"/>
          </p:cNvSpPr>
          <p:nvPr>
            <p:ph type="dt" sz="half" idx="10"/>
          </p:nvPr>
        </p:nvSpPr>
        <p:spPr/>
        <p:txBody>
          <a:bodyPr/>
          <a:lstStyle/>
          <a:p>
            <a:fld id="{779B04DA-1515-DB42-98AA-3AB030FFD032}" type="datetime1">
              <a:rPr lang="en-US" smtClean="0"/>
              <a:t>10/16/13</a:t>
            </a:fld>
            <a:endParaRPr lang="en-US"/>
          </a:p>
        </p:txBody>
      </p:sp>
      <p:sp>
        <p:nvSpPr>
          <p:cNvPr id="5" name="Footer Placeholder 4"/>
          <p:cNvSpPr>
            <a:spLocks noGrp="1"/>
          </p:cNvSpPr>
          <p:nvPr>
            <p:ph type="ftr" sz="quarter" idx="11"/>
          </p:nvPr>
        </p:nvSpPr>
        <p:spPr/>
        <p:txBody>
          <a:bodyPr/>
          <a:lstStyle/>
          <a:p>
            <a:r>
              <a:rPr lang="en-US" smtClean="0"/>
              <a:t>AEA Presentation 2013</a:t>
            </a:r>
            <a:endParaRPr lang="en-US"/>
          </a:p>
        </p:txBody>
      </p:sp>
      <p:sp>
        <p:nvSpPr>
          <p:cNvPr id="6" name="Slide Number Placeholder 5"/>
          <p:cNvSpPr>
            <a:spLocks noGrp="1"/>
          </p:cNvSpPr>
          <p:nvPr>
            <p:ph type="sldNum" sz="quarter" idx="12"/>
          </p:nvPr>
        </p:nvSpPr>
        <p:spPr/>
        <p:txBody>
          <a:bodyPr>
            <a:normAutofit/>
          </a:bodyPr>
          <a:lstStyle/>
          <a:p>
            <a:fld id="{F52AB3FF-0CC1-484D-9553-C1BE6AF9EBCE}" type="slidenum">
              <a:rPr lang="en-US" smtClean="0"/>
              <a:t>8</a:t>
            </a:fld>
            <a:endParaRPr lang="en-US"/>
          </a:p>
        </p:txBody>
      </p:sp>
    </p:spTree>
    <p:extLst>
      <p:ext uri="{BB962C8B-B14F-4D97-AF65-F5344CB8AC3E}">
        <p14:creationId xmlns:p14="http://schemas.microsoft.com/office/powerpoint/2010/main" val="67120421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224" y="274638"/>
            <a:ext cx="6934200" cy="1143000"/>
          </a:xfrm>
        </p:spPr>
        <p:txBody>
          <a:bodyPr>
            <a:normAutofit fontScale="90000"/>
          </a:bodyPr>
          <a:lstStyle/>
          <a:p>
            <a:r>
              <a:rPr lang="en-US" dirty="0" smtClean="0"/>
              <a:t>Intel’s progress &amp; Moore’s Law</a:t>
            </a:r>
            <a:endParaRPr lang="en-US" dirty="0"/>
          </a:p>
        </p:txBody>
      </p:sp>
      <p:sp>
        <p:nvSpPr>
          <p:cNvPr id="3" name="Date Placeholder 2"/>
          <p:cNvSpPr>
            <a:spLocks noGrp="1"/>
          </p:cNvSpPr>
          <p:nvPr>
            <p:ph type="dt" sz="half" idx="10"/>
          </p:nvPr>
        </p:nvSpPr>
        <p:spPr/>
        <p:txBody>
          <a:bodyPr/>
          <a:lstStyle/>
          <a:p>
            <a:fld id="{84DD4E65-BAD5-264D-BA75-2889A2B3EECB}" type="datetime1">
              <a:rPr lang="en-US" smtClean="0"/>
              <a:t>10/16/13</a:t>
            </a:fld>
            <a:endParaRPr lang="en-US"/>
          </a:p>
        </p:txBody>
      </p:sp>
      <p:sp>
        <p:nvSpPr>
          <p:cNvPr id="5" name="Footer Placeholder 4"/>
          <p:cNvSpPr>
            <a:spLocks noGrp="1"/>
          </p:cNvSpPr>
          <p:nvPr>
            <p:ph type="ftr" sz="quarter" idx="11"/>
          </p:nvPr>
        </p:nvSpPr>
        <p:spPr>
          <a:xfrm>
            <a:off x="2980266" y="6172200"/>
            <a:ext cx="3200400" cy="365125"/>
          </a:xfrm>
          <a:prstGeom prst="rect">
            <a:avLst/>
          </a:prstGeom>
        </p:spPr>
        <p:txBody>
          <a:bodyPr/>
          <a:lstStyle/>
          <a:p>
            <a:r>
              <a:rPr lang="en-US" smtClean="0"/>
              <a:t>AEA Presentation 2013</a:t>
            </a:r>
            <a:endParaRPr lang="en-US" dirty="0"/>
          </a:p>
        </p:txBody>
      </p:sp>
      <p:sp>
        <p:nvSpPr>
          <p:cNvPr id="6" name="Slide Number Placeholder 5"/>
          <p:cNvSpPr>
            <a:spLocks noGrp="1"/>
          </p:cNvSpPr>
          <p:nvPr>
            <p:ph type="sldNum" sz="quarter" idx="12"/>
          </p:nvPr>
        </p:nvSpPr>
        <p:spPr/>
        <p:txBody>
          <a:bodyPr>
            <a:normAutofit/>
          </a:bodyPr>
          <a:lstStyle/>
          <a:p>
            <a:fld id="{FFAEFD42-C9B1-9048-A1C0-DA2615D97F5C}" type="slidenum">
              <a:rPr lang="en-US" smtClean="0"/>
              <a:pPr/>
              <a:t>9</a:t>
            </a:fld>
            <a:endParaRPr lang="en-US"/>
          </a:p>
        </p:txBody>
      </p:sp>
      <p:pic>
        <p:nvPicPr>
          <p:cNvPr id="7" name="Picture 6"/>
          <p:cNvPicPr>
            <a:picLocks noChangeAspect="1"/>
          </p:cNvPicPr>
          <p:nvPr/>
        </p:nvPicPr>
        <p:blipFill>
          <a:blip r:embed="rId2"/>
          <a:stretch>
            <a:fillRect/>
          </a:stretch>
        </p:blipFill>
        <p:spPr>
          <a:xfrm>
            <a:off x="1766010" y="1622144"/>
            <a:ext cx="5066590" cy="4550056"/>
          </a:xfrm>
          <a:prstGeom prst="rect">
            <a:avLst/>
          </a:prstGeom>
        </p:spPr>
      </p:pic>
    </p:spTree>
    <p:extLst>
      <p:ext uri="{BB962C8B-B14F-4D97-AF65-F5344CB8AC3E}">
        <p14:creationId xmlns:p14="http://schemas.microsoft.com/office/powerpoint/2010/main" val="334810377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5767</TotalTime>
  <Words>1693</Words>
  <Application>Microsoft Macintosh PowerPoint</Application>
  <PresentationFormat>On-screen Show (4:3)</PresentationFormat>
  <Paragraphs>231</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Solstice</vt:lpstr>
      <vt:lpstr>21st Century Technologies &amp; Evaluation: Deeper that the Façade.</vt:lpstr>
      <vt:lpstr>As was suggested in the 2nd Plenary</vt:lpstr>
      <vt:lpstr>There is nothing new under the sun</vt:lpstr>
      <vt:lpstr>We are at the Apex of Civilization</vt:lpstr>
      <vt:lpstr>The 19th Century Harbingers</vt:lpstr>
      <vt:lpstr>20th Century Changing the Game </vt:lpstr>
      <vt:lpstr>20th Century Technologists</vt:lpstr>
      <vt:lpstr>Moore’s Law</vt:lpstr>
      <vt:lpstr>Intel’s progress &amp; Moore’s Law</vt:lpstr>
      <vt:lpstr>Noyce and Kilby &amp; the IC</vt:lpstr>
      <vt:lpstr>Alan Kay’s Dynabook</vt:lpstr>
      <vt:lpstr>Intel 8080 architecture – 4,500 transistors</vt:lpstr>
      <vt:lpstr>Now to the 21st Century where dreams come true</vt:lpstr>
      <vt:lpstr>Apple A7 1billion + transistors</vt:lpstr>
      <vt:lpstr>The Cloud</vt:lpstr>
      <vt:lpstr>Smart Phone</vt:lpstr>
      <vt:lpstr>What makes a smart phone smart?</vt:lpstr>
      <vt:lpstr>Tablet</vt:lpstr>
      <vt:lpstr>Why did the iPad succeed?</vt:lpstr>
      <vt:lpstr>usability, usability, usability</vt:lpstr>
      <vt:lpstr>Culminating in BYOD</vt:lpstr>
      <vt:lpstr>And here we are…</vt:lpstr>
      <vt:lpstr>An Example: USF’s Evaluation of Teaching</vt:lpstr>
      <vt:lpstr>Problems with the IDEA</vt:lpstr>
      <vt:lpstr>Advantages of the SUMMA</vt:lpstr>
      <vt:lpstr>Requirements of a Replacement</vt:lpstr>
      <vt:lpstr>Glossed over issues</vt:lpstr>
      <vt:lpstr> Blue by eXplorance  </vt:lpstr>
      <vt:lpstr>What it has</vt:lpstr>
      <vt:lpstr>A Danger </vt:lpstr>
      <vt:lpstr>Spied on by your own computer?</vt:lpstr>
      <vt:lpstr>Google Glass</vt:lpstr>
      <vt:lpstr>What does Google Glass actually do? </vt:lpstr>
      <vt:lpstr>In the end, 21st century technology will mean</vt:lpstr>
      <vt:lpstr>Thank you for your kind attention.</vt:lpstr>
      <vt:lpstr>PowerPoint Presentation</vt:lpstr>
      <vt:lpstr>PowerPoint Presentation</vt:lpstr>
    </vt:vector>
  </TitlesOfParts>
  <Company>University of San Francisco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Lorton Jr</dc:creator>
  <cp:lastModifiedBy>Paul Lorton Jr</cp:lastModifiedBy>
  <cp:revision>32</cp:revision>
  <cp:lastPrinted>2013-10-11T04:49:37Z</cp:lastPrinted>
  <dcterms:created xsi:type="dcterms:W3CDTF">2013-10-11T00:01:15Z</dcterms:created>
  <dcterms:modified xsi:type="dcterms:W3CDTF">2013-10-18T17:30:08Z</dcterms:modified>
</cp:coreProperties>
</file>