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1" r:id="rId1"/>
  </p:sldMasterIdLst>
  <p:notesMasterIdLst>
    <p:notesMasterId r:id="rId16"/>
  </p:notesMasterIdLst>
  <p:sldIdLst>
    <p:sldId id="272" r:id="rId2"/>
    <p:sldId id="273" r:id="rId3"/>
    <p:sldId id="274" r:id="rId4"/>
    <p:sldId id="283" r:id="rId5"/>
    <p:sldId id="288" r:id="rId6"/>
    <p:sldId id="289" r:id="rId7"/>
    <p:sldId id="291" r:id="rId8"/>
    <p:sldId id="290" r:id="rId9"/>
    <p:sldId id="292" r:id="rId10"/>
    <p:sldId id="278" r:id="rId11"/>
    <p:sldId id="279" r:id="rId12"/>
    <p:sldId id="286" r:id="rId13"/>
    <p:sldId id="287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Wasserman" initials="DW" lastIdx="2" clrIdx="0">
    <p:extLst>
      <p:ext uri="{19B8F6BF-5375-455C-9EA6-DF929625EA0E}">
        <p15:presenceInfo xmlns:p15="http://schemas.microsoft.com/office/powerpoint/2012/main" userId="S-1-5-21-2162603753-3105443446-2681588352-2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087"/>
    <a:srgbClr val="3D669F"/>
    <a:srgbClr val="797B7E"/>
    <a:srgbClr val="E0ECEC"/>
    <a:srgbClr val="E0E35B"/>
    <a:srgbClr val="EAEC8C"/>
    <a:srgbClr val="B9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80220" autoAdjust="0"/>
  </p:normalViewPr>
  <p:slideViewPr>
    <p:cSldViewPr>
      <p:cViewPr>
        <p:scale>
          <a:sx n="60" d="100"/>
          <a:sy n="60" d="100"/>
        </p:scale>
        <p:origin x="696" y="210"/>
      </p:cViewPr>
      <p:guideLst>
        <p:guide orient="horz" pos="1104"/>
        <p:guide pos="57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2E89A-71CF-4902-9903-971DD40FA4F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7E189B-D6F0-41C9-BDB8-AA580785BFD2}">
      <dgm:prSet phldrT="[Text]"/>
      <dgm:spPr/>
      <dgm:t>
        <a:bodyPr/>
        <a:lstStyle/>
        <a:p>
          <a:r>
            <a:rPr lang="en-US" smtClean="0"/>
            <a:t>Program manager’s questionnaire</a:t>
          </a:r>
          <a:endParaRPr lang="en-US"/>
        </a:p>
      </dgm:t>
    </dgm:pt>
    <dgm:pt modelId="{6A26044A-213D-4B06-915F-6C1B12DC533D}" type="parTrans" cxnId="{BA605136-7104-4C58-BBAA-2EE8DFF4FFE3}">
      <dgm:prSet/>
      <dgm:spPr/>
      <dgm:t>
        <a:bodyPr/>
        <a:lstStyle/>
        <a:p>
          <a:endParaRPr lang="en-US"/>
        </a:p>
      </dgm:t>
    </dgm:pt>
    <dgm:pt modelId="{8791C898-65DA-4243-A788-49BE702C50F2}" type="sibTrans" cxnId="{BA605136-7104-4C58-BBAA-2EE8DFF4FFE3}">
      <dgm:prSet/>
      <dgm:spPr/>
      <dgm:t>
        <a:bodyPr/>
        <a:lstStyle/>
        <a:p>
          <a:endParaRPr lang="en-US"/>
        </a:p>
      </dgm:t>
    </dgm:pt>
    <dgm:pt modelId="{792EFE98-3968-4427-A761-A1AD6939AD1D}">
      <dgm:prSet/>
      <dgm:spPr/>
      <dgm:t>
        <a:bodyPr/>
        <a:lstStyle/>
        <a:p>
          <a:r>
            <a:rPr lang="en-US" smtClean="0"/>
            <a:t>Customized questionnaire</a:t>
          </a:r>
          <a:endParaRPr lang="en-US" dirty="0" smtClean="0"/>
        </a:p>
      </dgm:t>
    </dgm:pt>
    <dgm:pt modelId="{FCC71B8E-68D7-4F6A-8FE9-B867D27A1380}" type="parTrans" cxnId="{02D2E532-B0E9-4286-84D6-AFC443AEEE92}">
      <dgm:prSet/>
      <dgm:spPr/>
      <dgm:t>
        <a:bodyPr/>
        <a:lstStyle/>
        <a:p>
          <a:endParaRPr lang="en-US"/>
        </a:p>
      </dgm:t>
    </dgm:pt>
    <dgm:pt modelId="{328B3A86-D82F-4F88-B7C6-84DABB409400}" type="sibTrans" cxnId="{02D2E532-B0E9-4286-84D6-AFC443AEEE92}">
      <dgm:prSet/>
      <dgm:spPr/>
      <dgm:t>
        <a:bodyPr/>
        <a:lstStyle/>
        <a:p>
          <a:endParaRPr lang="en-US"/>
        </a:p>
      </dgm:t>
    </dgm:pt>
    <dgm:pt modelId="{BECE5DE7-00EB-448A-AC93-1B143C6CA2D9}" type="pres">
      <dgm:prSet presAssocID="{3BB2E89A-71CF-4902-9903-971DD40FA4FB}" presName="rootnode" presStyleCnt="0">
        <dgm:presLayoutVars>
          <dgm:chMax/>
          <dgm:chPref/>
          <dgm:dir/>
          <dgm:animLvl val="lvl"/>
        </dgm:presLayoutVars>
      </dgm:prSet>
      <dgm:spPr/>
    </dgm:pt>
    <dgm:pt modelId="{C8A0914A-2571-47BF-BB0F-AFFFBB2CCAC9}" type="pres">
      <dgm:prSet presAssocID="{E37E189B-D6F0-41C9-BDB8-AA580785BFD2}" presName="composite" presStyleCnt="0"/>
      <dgm:spPr/>
    </dgm:pt>
    <dgm:pt modelId="{989C1630-A5D7-48DF-A4EF-F5766B5A2A7C}" type="pres">
      <dgm:prSet presAssocID="{E37E189B-D6F0-41C9-BDB8-AA580785BFD2}" presName="bentUpArrow1" presStyleLbl="alignImgPlace1" presStyleIdx="0" presStyleCnt="1"/>
      <dgm:spPr/>
    </dgm:pt>
    <dgm:pt modelId="{3B6E13F9-AB60-462D-A9EA-C77555A519A9}" type="pres">
      <dgm:prSet presAssocID="{E37E189B-D6F0-41C9-BDB8-AA580785BFD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437E-9600-4905-A490-447DF960F4A7}" type="pres">
      <dgm:prSet presAssocID="{E37E189B-D6F0-41C9-BDB8-AA580785BFD2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971ABF6-EC21-4EB1-B66B-0287EDC58C94}" type="pres">
      <dgm:prSet presAssocID="{8791C898-65DA-4243-A788-49BE702C50F2}" presName="sibTrans" presStyleCnt="0"/>
      <dgm:spPr/>
    </dgm:pt>
    <dgm:pt modelId="{6CE5F8CF-70A3-4AB4-B7B1-74B9622497DE}" type="pres">
      <dgm:prSet presAssocID="{792EFE98-3968-4427-A761-A1AD6939AD1D}" presName="composite" presStyleCnt="0"/>
      <dgm:spPr/>
    </dgm:pt>
    <dgm:pt modelId="{5EC48191-A1A4-42EE-B2CB-DD425791B9A1}" type="pres">
      <dgm:prSet presAssocID="{792EFE98-3968-4427-A761-A1AD6939AD1D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3EBEAF07-E120-4C04-AA04-2C00B2AFDA3E}" type="presOf" srcId="{E37E189B-D6F0-41C9-BDB8-AA580785BFD2}" destId="{3B6E13F9-AB60-462D-A9EA-C77555A519A9}" srcOrd="0" destOrd="0" presId="urn:microsoft.com/office/officeart/2005/8/layout/StepDownProcess"/>
    <dgm:cxn modelId="{51953D32-A3DD-4F47-83E5-47842A8AD474}" type="presOf" srcId="{3BB2E89A-71CF-4902-9903-971DD40FA4FB}" destId="{BECE5DE7-00EB-448A-AC93-1B143C6CA2D9}" srcOrd="0" destOrd="0" presId="urn:microsoft.com/office/officeart/2005/8/layout/StepDownProcess"/>
    <dgm:cxn modelId="{02D2E532-B0E9-4286-84D6-AFC443AEEE92}" srcId="{3BB2E89A-71CF-4902-9903-971DD40FA4FB}" destId="{792EFE98-3968-4427-A761-A1AD6939AD1D}" srcOrd="1" destOrd="0" parTransId="{FCC71B8E-68D7-4F6A-8FE9-B867D27A1380}" sibTransId="{328B3A86-D82F-4F88-B7C6-84DABB409400}"/>
    <dgm:cxn modelId="{BA605136-7104-4C58-BBAA-2EE8DFF4FFE3}" srcId="{3BB2E89A-71CF-4902-9903-971DD40FA4FB}" destId="{E37E189B-D6F0-41C9-BDB8-AA580785BFD2}" srcOrd="0" destOrd="0" parTransId="{6A26044A-213D-4B06-915F-6C1B12DC533D}" sibTransId="{8791C898-65DA-4243-A788-49BE702C50F2}"/>
    <dgm:cxn modelId="{5278DD5A-6E4D-4CE9-83CE-75EEA3F30063}" type="presOf" srcId="{792EFE98-3968-4427-A761-A1AD6939AD1D}" destId="{5EC48191-A1A4-42EE-B2CB-DD425791B9A1}" srcOrd="0" destOrd="0" presId="urn:microsoft.com/office/officeart/2005/8/layout/StepDownProcess"/>
    <dgm:cxn modelId="{C6814EDC-9A7B-4042-9A56-E65F721617AC}" type="presParOf" srcId="{BECE5DE7-00EB-448A-AC93-1B143C6CA2D9}" destId="{C8A0914A-2571-47BF-BB0F-AFFFBB2CCAC9}" srcOrd="0" destOrd="0" presId="urn:microsoft.com/office/officeart/2005/8/layout/StepDownProcess"/>
    <dgm:cxn modelId="{53D99DFD-154F-42CD-875F-C9BB86A2AB5B}" type="presParOf" srcId="{C8A0914A-2571-47BF-BB0F-AFFFBB2CCAC9}" destId="{989C1630-A5D7-48DF-A4EF-F5766B5A2A7C}" srcOrd="0" destOrd="0" presId="urn:microsoft.com/office/officeart/2005/8/layout/StepDownProcess"/>
    <dgm:cxn modelId="{6189D8C9-7F93-474A-B211-E6266BD6C7F6}" type="presParOf" srcId="{C8A0914A-2571-47BF-BB0F-AFFFBB2CCAC9}" destId="{3B6E13F9-AB60-462D-A9EA-C77555A519A9}" srcOrd="1" destOrd="0" presId="urn:microsoft.com/office/officeart/2005/8/layout/StepDownProcess"/>
    <dgm:cxn modelId="{E4E45D85-70B1-4CBB-B3B6-91103D7E777F}" type="presParOf" srcId="{C8A0914A-2571-47BF-BB0F-AFFFBB2CCAC9}" destId="{B7DA437E-9600-4905-A490-447DF960F4A7}" srcOrd="2" destOrd="0" presId="urn:microsoft.com/office/officeart/2005/8/layout/StepDownProcess"/>
    <dgm:cxn modelId="{0BFE3C0B-6604-455F-86F7-AB04A1652ED1}" type="presParOf" srcId="{BECE5DE7-00EB-448A-AC93-1B143C6CA2D9}" destId="{0971ABF6-EC21-4EB1-B66B-0287EDC58C94}" srcOrd="1" destOrd="0" presId="urn:microsoft.com/office/officeart/2005/8/layout/StepDownProcess"/>
    <dgm:cxn modelId="{DEB8724C-FB12-41EC-B670-7A104675026F}" type="presParOf" srcId="{BECE5DE7-00EB-448A-AC93-1B143C6CA2D9}" destId="{6CE5F8CF-70A3-4AB4-B7B1-74B9622497DE}" srcOrd="2" destOrd="0" presId="urn:microsoft.com/office/officeart/2005/8/layout/StepDownProcess"/>
    <dgm:cxn modelId="{E5AFCC29-1D3C-40AC-A344-59693DA7E847}" type="presParOf" srcId="{6CE5F8CF-70A3-4AB4-B7B1-74B9622497DE}" destId="{5EC48191-A1A4-42EE-B2CB-DD425791B9A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C1630-A5D7-48DF-A4EF-F5766B5A2A7C}">
      <dsp:nvSpPr>
        <dsp:cNvPr id="0" name=""/>
        <dsp:cNvSpPr/>
      </dsp:nvSpPr>
      <dsp:spPr>
        <a:xfrm rot="5400000">
          <a:off x="1000606" y="1395002"/>
          <a:ext cx="1247572" cy="14203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E13F9-AB60-462D-A9EA-C77555A519A9}">
      <dsp:nvSpPr>
        <dsp:cNvPr id="0" name=""/>
        <dsp:cNvSpPr/>
      </dsp:nvSpPr>
      <dsp:spPr>
        <a:xfrm>
          <a:off x="670076" y="12043"/>
          <a:ext cx="2100177" cy="147005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Program manager’s questionnaire</a:t>
          </a:r>
          <a:endParaRPr lang="en-US" sz="2400" kern="1200"/>
        </a:p>
      </dsp:txBody>
      <dsp:txXfrm>
        <a:off x="741851" y="83818"/>
        <a:ext cx="1956627" cy="1326506"/>
      </dsp:txXfrm>
    </dsp:sp>
    <dsp:sp modelId="{B7DA437E-9600-4905-A490-447DF960F4A7}">
      <dsp:nvSpPr>
        <dsp:cNvPr id="0" name=""/>
        <dsp:cNvSpPr/>
      </dsp:nvSpPr>
      <dsp:spPr>
        <a:xfrm>
          <a:off x="2770253" y="152247"/>
          <a:ext cx="1527469" cy="118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48191-A1A4-42EE-B2CB-DD425791B9A1}">
      <dsp:nvSpPr>
        <dsp:cNvPr id="0" name=""/>
        <dsp:cNvSpPr/>
      </dsp:nvSpPr>
      <dsp:spPr>
        <a:xfrm>
          <a:off x="2411346" y="1663401"/>
          <a:ext cx="2100177" cy="147005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Customized questionnaire</a:t>
          </a:r>
          <a:endParaRPr lang="en-US" sz="2400" kern="1200" dirty="0" smtClean="0"/>
        </a:p>
      </dsp:txBody>
      <dsp:txXfrm>
        <a:off x="2483121" y="1735176"/>
        <a:ext cx="1956627" cy="132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08C5D-90B8-491C-B98A-3A5F6A52D72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47738-E2CB-4FD9-B025-DA6914C6B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steps.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Conference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Research Proposal involving partnering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dirty="0" smtClean="0"/>
              <a:t>Breakout Session B. (10 minutes) What institutions need from the questionnaire in order to effectively use it. </a:t>
            </a:r>
          </a:p>
          <a:p>
            <a:pPr lvl="0" fontAlgn="ctr"/>
            <a:r>
              <a:rPr lang="en-US" sz="1200" dirty="0" smtClean="0"/>
              <a:t>Whole group: (10 minutes) Summary of Breakout Session B and Suggestions for institution involvement in next steps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5100" dirty="0" smtClean="0"/>
              <a:t>An introduction to the tool and the matrices (10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9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experience rating Andy </a:t>
            </a:r>
            <a:r>
              <a:rPr lang="en-US" dirty="0" err="1" smtClean="0"/>
              <a:t>Pekarik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Purple bars: Overall</a:t>
            </a:r>
            <a:r>
              <a:rPr lang="en-US" baseline="0" dirty="0" smtClean="0"/>
              <a:t> Experience; Activities</a:t>
            </a:r>
          </a:p>
          <a:p>
            <a:r>
              <a:rPr lang="en-US" baseline="0" dirty="0" smtClean="0"/>
              <a:t>Dark Purple: Logistics</a:t>
            </a:r>
          </a:p>
          <a:p>
            <a:r>
              <a:rPr lang="en-US" baseline="0" dirty="0" smtClean="0"/>
              <a:t>Blue Pies: Educator Environment (briefly describe matrix)</a:t>
            </a:r>
          </a:p>
          <a:p>
            <a:r>
              <a:rPr lang="en-US" baseline="0" dirty="0" smtClean="0"/>
              <a:t>Pink: Context factors (program info such as grant partnership? Program location.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Upper write hand corner selection boxes:  programs (all of which used to have separate data forms and analyses)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Report can be sorted on any program or any result.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3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0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</a:t>
            </a:r>
            <a:r>
              <a:rPr lang="en-US" baseline="0" dirty="0" smtClean="0"/>
              <a:t> the Matrix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(these categories are from the original matrix – we’re now on version 2.0) Version 1.0 developed by Devin Reese in conjunction with NMNH educators. Version 2.0 is more literature based. We expect a number of versions as we research the matrix, its use across more institutions.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Conceptually, each category (column) is broken down into levels that reflect breadth and depth—often dependent on program exposure.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About the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responses are frequencies: darkest are greatest number of responses to on a scale that includes: A huge amount, a lot, a moderate amount, a little, not at 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statements were overall statements about each outcomes, e.g., “the program held the students’ interest”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Small numbers to the right of the donuts represent number of respondents.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report can be sorted for program area, reporter, or time period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5100" dirty="0" smtClean="0"/>
              <a:t>Break-out session- Critical feedback 5 minutes to read through and identify</a:t>
            </a:r>
            <a:r>
              <a:rPr lang="en-US" sz="5100" baseline="0" dirty="0" smtClean="0"/>
              <a:t> your first response to “what does this column need to make it useful to me and my work?”</a:t>
            </a:r>
            <a:endParaRPr lang="en-US" sz="5100" dirty="0" smtClean="0"/>
          </a:p>
          <a:p>
            <a:pPr lvl="2" fontAlgn="ctr"/>
            <a:r>
              <a:rPr lang="en-US" sz="5100" dirty="0" smtClean="0"/>
              <a:t>Suggestions from practical experience</a:t>
            </a:r>
          </a:p>
          <a:p>
            <a:pPr lvl="2" fontAlgn="ctr"/>
            <a:r>
              <a:rPr lang="en-US" sz="5100" dirty="0" smtClean="0"/>
              <a:t>Suggestions for literatures that inform further matrix development </a:t>
            </a:r>
          </a:p>
          <a:p>
            <a:pPr lvl="2" fontAlgn="ctr"/>
            <a:r>
              <a:rPr lang="en-US" sz="5100" dirty="0" smtClean="0"/>
              <a:t>5</a:t>
            </a:r>
            <a:r>
              <a:rPr lang="en-US" sz="5100" baseline="0" dirty="0" smtClean="0"/>
              <a:t> minutes to share out</a:t>
            </a:r>
            <a:endParaRPr lang="en-US" sz="5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7738-E2CB-4FD9-B025-DA6914C6B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1981" y="1582952"/>
            <a:ext cx="6205456" cy="1164179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5" y="177822"/>
            <a:ext cx="2274316" cy="965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8" y="1146522"/>
            <a:ext cx="2394284" cy="10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Title: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576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231995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019800"/>
            <a:ext cx="914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kern="12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LifelongLearningGroup.org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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614-285-5440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/>
            </a:endParaRPr>
          </a:p>
          <a:p>
            <a:pPr algn="ctr">
              <a:spcAft>
                <a:spcPts val="600"/>
              </a:spcAft>
            </a:pP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COSI 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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333 West Broad Street 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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Columbus, Ohio 43215</a:t>
            </a:r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8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57400"/>
            <a:ext cx="7772400" cy="1362075"/>
          </a:xfrm>
        </p:spPr>
        <p:txBody>
          <a:bodyPr anchor="t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8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3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5AD5-6F73-4A18-928E-97D5BECFFBF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ACE1-460D-47E2-8162-9108785F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55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7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9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7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51" r:id="rId13"/>
    <p:sldLayoutId id="214748366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435332" y="3276600"/>
            <a:ext cx="4760549" cy="1575173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 next </a:t>
            </a:r>
            <a:r>
              <a:rPr lang="en-US" sz="2400" dirty="0">
                <a:solidFill>
                  <a:schemeClr val="bg1"/>
                </a:solidFill>
              </a:rPr>
              <a:t>steps Think Tank for a consolidated, customizable questionnaire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3820" y="5675543"/>
            <a:ext cx="627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Deborah Wasserman</a:t>
            </a:r>
          </a:p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Sasha Palmquist</a:t>
            </a:r>
          </a:p>
          <a:p>
            <a:pPr algn="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Colleen Popson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 rot="19079415">
            <a:off x="1403012" y="2712868"/>
            <a:ext cx="6064640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9083396">
            <a:off x="742476" y="1754764"/>
            <a:ext cx="6852320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r>
              <a:rPr lang="en-US" dirty="0"/>
              <a:t>informal educational outcomes and institutional </a:t>
            </a:r>
            <a:r>
              <a:rPr lang="en-US" dirty="0" smtClean="0"/>
              <a:t>impact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 matrix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2" cy="68537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014788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20974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88384115"/>
                    </a:ext>
                  </a:extLst>
                </a:gridCol>
                <a:gridCol w="1643744">
                  <a:extLst>
                    <a:ext uri="{9D8B030D-6E8A-4147-A177-3AD203B41FA5}">
                      <a16:colId xmlns:a16="http://schemas.microsoft.com/office/drawing/2014/main" val="897107743"/>
                    </a:ext>
                  </a:extLst>
                </a:gridCol>
                <a:gridCol w="1404256">
                  <a:extLst>
                    <a:ext uri="{9D8B030D-6E8A-4147-A177-3AD203B41FA5}">
                      <a16:colId xmlns:a16="http://schemas.microsoft.com/office/drawing/2014/main" val="1375849334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94677486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703695361"/>
                    </a:ext>
                  </a:extLst>
                </a:gridCol>
              </a:tblGrid>
              <a:tr h="708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Attitude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Behavior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Science </a:t>
                      </a:r>
                      <a:r>
                        <a:rPr lang="en-US" sz="1400" dirty="0">
                          <a:effectLst/>
                        </a:rPr>
                        <a:t>Capital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Career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or Avocation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 anchor="b"/>
                </a:tc>
                <a:extLst>
                  <a:ext uri="{0D108BD9-81ED-4DB2-BD59-A6C34878D82A}">
                    <a16:rowId xmlns:a16="http://schemas.microsoft.com/office/drawing/2014/main" val="1053892364"/>
                  </a:ext>
                </a:extLst>
              </a:tr>
              <a:tr h="94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Interest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held.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Expressed situational positive association to topic. 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Generally understood topic exists its relevance,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Experienced a skills-based activity,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Enhanced engagement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with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existing activity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or learning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,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Recognized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satisfying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exposure to [topic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]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career 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or avocation awareness, </a:t>
                      </a:r>
                      <a:endParaRPr lang="en-US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2572273970"/>
                  </a:ext>
                </a:extLst>
              </a:tr>
              <a:tr h="94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Actively engaged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Experienced situational personal relevance; </a:t>
                      </a: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Learned specific content,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Used a science skill to observe and recognize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elements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Commitment to broadened or varied experience,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Expressed desire to share [topic] with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others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Developed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sense of competence in skill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areas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2193754852"/>
                  </a:ext>
                </a:extLst>
              </a:tr>
              <a:tr h="1187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Maintained situational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interest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Experienced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the topic as having personal or collective value,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Acquired understanding of broad concept or theory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related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Used a critical thinking skill to  differentiate between elements or concepts;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Demonstrated ability to share with others,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Expressed confidence in ability to share with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others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Strengthened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topic-related identity,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2011572522"/>
                  </a:ext>
                </a:extLst>
              </a:tr>
              <a:tr h="945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Personally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reflected on interest  </a:t>
                      </a: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Expressed stable positive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association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Recognized the value of a research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method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With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assistance, applied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a skill to further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knowledge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understanding</a:t>
                      </a: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Infused documentation into personal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networks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Demonstrated ability to share with others,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elf-reflection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Career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Intention,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3057974233"/>
                  </a:ext>
                </a:extLst>
              </a:tr>
              <a:tr h="992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Communicated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interest to others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Reported stable relevance or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value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Understood the use of a research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method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Without assistance, applied a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skill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to further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knowledge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or understanding.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Demonstrated interest in community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leadership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Demonstrated ongoing contribution to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community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Gained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leadership skills;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425782379"/>
                  </a:ext>
                </a:extLst>
              </a:tr>
              <a:tr h="9798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Well-developed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individual interest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Personal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aspirational role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Understood the iterative research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processes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Acquired and applied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 range of skills to new problems</a:t>
                      </a:r>
                      <a:endParaRPr lang="en-US" sz="14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Ongoing commitment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community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leadership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Demonstrated ongoing leadership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Applied skills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in other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settings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970" marR="12970" marT="0" marB="0"/>
                </a:tc>
                <a:extLst>
                  <a:ext uri="{0D108BD9-81ED-4DB2-BD59-A6C34878D82A}">
                    <a16:rowId xmlns:a16="http://schemas.microsoft.com/office/drawing/2014/main" val="176375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518160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makes it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makes it work at COSI and NMNH</a:t>
            </a:r>
          </a:p>
          <a:p>
            <a:endParaRPr lang="en-US" sz="2400" dirty="0"/>
          </a:p>
          <a:p>
            <a:r>
              <a:rPr lang="en-US" sz="2400" dirty="0" smtClean="0"/>
              <a:t>Buy-in from managers </a:t>
            </a:r>
          </a:p>
          <a:p>
            <a:r>
              <a:rPr lang="en-US" sz="2400" dirty="0" smtClean="0"/>
              <a:t>Buy-in  from administration and  connection to strategic plan</a:t>
            </a:r>
          </a:p>
          <a:p>
            <a:r>
              <a:rPr lang="en-US" sz="2400" dirty="0" smtClean="0"/>
              <a:t>Generates actionable information</a:t>
            </a:r>
          </a:p>
          <a:p>
            <a:r>
              <a:rPr lang="en-US" sz="2400" dirty="0" smtClean="0"/>
              <a:t>Program evaluation AND development</a:t>
            </a:r>
          </a:p>
          <a:p>
            <a:r>
              <a:rPr lang="en-US" sz="2400" dirty="0" smtClean="0"/>
              <a:t>Fast, easy surveys AND incorporation of longer, shared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63880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Interested?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6712"/>
              </p:ext>
            </p:extLst>
          </p:nvPr>
        </p:nvGraphicFramePr>
        <p:xfrm>
          <a:off x="0" y="0"/>
          <a:ext cx="914400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81986221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880637654"/>
                    </a:ext>
                  </a:extLst>
                </a:gridCol>
              </a:tblGrid>
              <a:tr h="77248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Conference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Research</a:t>
                      </a:r>
                      <a:r>
                        <a:rPr lang="en-US" sz="3600" baseline="0" dirty="0" smtClean="0"/>
                        <a:t> Partner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88881"/>
                  </a:ext>
                </a:extLst>
              </a:tr>
              <a:tr h="425671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3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5791200"/>
            <a:ext cx="419100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(created by Educator)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1" cy="50711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9222">
                  <a:extLst>
                    <a:ext uri="{9D8B030D-6E8A-4147-A177-3AD203B41FA5}">
                      <a16:colId xmlns:a16="http://schemas.microsoft.com/office/drawing/2014/main" val="1955608047"/>
                    </a:ext>
                  </a:extLst>
                </a:gridCol>
                <a:gridCol w="2581593">
                  <a:extLst>
                    <a:ext uri="{9D8B030D-6E8A-4147-A177-3AD203B41FA5}">
                      <a16:colId xmlns:a16="http://schemas.microsoft.com/office/drawing/2014/main" val="3253706932"/>
                    </a:ext>
                  </a:extLst>
                </a:gridCol>
                <a:gridCol w="2581593">
                  <a:extLst>
                    <a:ext uri="{9D8B030D-6E8A-4147-A177-3AD203B41FA5}">
                      <a16:colId xmlns:a16="http://schemas.microsoft.com/office/drawing/2014/main" val="1016901981"/>
                    </a:ext>
                  </a:extLst>
                </a:gridCol>
                <a:gridCol w="2581593">
                  <a:extLst>
                    <a:ext uri="{9D8B030D-6E8A-4147-A177-3AD203B41FA5}">
                      <a16:colId xmlns:a16="http://schemas.microsoft.com/office/drawing/2014/main" val="2655538825"/>
                    </a:ext>
                  </a:extLst>
                </a:gridCol>
              </a:tblGrid>
              <a:tr h="83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Environment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Physical </a:t>
                      </a:r>
                      <a:r>
                        <a:rPr lang="en-US" sz="1600" dirty="0">
                          <a:effectLst/>
                        </a:rPr>
                        <a:t>Needs </a:t>
                      </a: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Emotional/Social </a:t>
                      </a:r>
                      <a:r>
                        <a:rPr lang="en-US" sz="1600" dirty="0">
                          <a:effectLst/>
                        </a:rPr>
                        <a:t>Needs </a:t>
                      </a: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Intellectual/Educational </a:t>
                      </a:r>
                      <a:r>
                        <a:rPr lang="en-US" sz="1600" dirty="0">
                          <a:effectLst/>
                        </a:rPr>
                        <a:t>Needs </a:t>
                      </a: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1975520955"/>
                  </a:ext>
                </a:extLst>
              </a:tr>
              <a:tr h="10526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 comfortable, regardless of physical size, health condition, mobility, or fitness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Feel welcome, regardless of age, race, gender, sexual orientation, income, or political affiliation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 a learning opportunity, regardless of age, literacy level, knowledge, ability, learning style, or political affiliation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1047919348"/>
                  </a:ext>
                </a:extLst>
              </a:tr>
              <a:tr h="6273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 resources &amp; services (restrooms, food, online info)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 questions answered readily and respectfully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Get questions answered informatively and accurately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2566756450"/>
                  </a:ext>
                </a:extLst>
              </a:tr>
              <a:tr h="83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EXPLORATION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Encounter a safe physical environment for exploring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Encounter a safe emotional environment for exploring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Encounter a safe intellectual environment for exploring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1910516400"/>
                  </a:ext>
                </a:extLst>
              </a:tr>
              <a:tr h="839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NAVIGATION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Navigate around the Museum, regardless of  language spoken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Participate in interactions, regardless of language spoken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Overcome language and other cognitive barriers to learning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3868850335"/>
                  </a:ext>
                </a:extLst>
              </a:tr>
              <a:tr h="4146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SUPPORT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 safe in the event of emergencies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Encounter friendly, warm staff throughout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 met at suitable levels in learning experiences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1829190676"/>
                  </a:ext>
                </a:extLst>
              </a:tr>
              <a:tr h="4146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RENEWAL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 and recharge physically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 and recharge emotionally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 and recharge intellectually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8" marR="46758" marT="0" marB="0" anchor="b"/>
                </a:tc>
                <a:extLst>
                  <a:ext uri="{0D108BD9-81ED-4DB2-BD59-A6C34878D82A}">
                    <a16:rowId xmlns:a16="http://schemas.microsoft.com/office/drawing/2014/main" val="1913655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5052237"/>
            <a:ext cx="3264195" cy="18057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 Pluribus </a:t>
            </a:r>
            <a:r>
              <a:rPr lang="en-US" dirty="0" err="1" smtClean="0">
                <a:solidFill>
                  <a:schemeClr val="bg1"/>
                </a:solidFill>
              </a:rPr>
              <a:t>UNUm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(from many, one)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178" t="12565" r="10975" b="17455"/>
          <a:stretch/>
        </p:blipFill>
        <p:spPr>
          <a:xfrm>
            <a:off x="-1" y="-304800"/>
            <a:ext cx="9144001" cy="53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5029200"/>
            <a:ext cx="26670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Data categories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Context</a:t>
            </a:r>
          </a:p>
          <a:p>
            <a:pPr lvl="1"/>
            <a:r>
              <a:rPr lang="en-US" sz="2800" dirty="0" smtClean="0"/>
              <a:t>Program Information, </a:t>
            </a:r>
            <a:r>
              <a:rPr lang="en-US" sz="2800" dirty="0"/>
              <a:t>Visitor or Participant </a:t>
            </a:r>
            <a:r>
              <a:rPr lang="en-US" sz="2800" dirty="0" smtClean="0"/>
              <a:t>Information, Demographics,  Educator </a:t>
            </a:r>
            <a:r>
              <a:rPr lang="en-US" sz="2800" dirty="0"/>
              <a:t>information</a:t>
            </a:r>
            <a:endParaRPr lang="en-US" sz="2800" dirty="0" smtClean="0"/>
          </a:p>
          <a:p>
            <a:r>
              <a:rPr lang="en-US" sz="3600" dirty="0" smtClean="0"/>
              <a:t>Process</a:t>
            </a:r>
          </a:p>
          <a:p>
            <a:pPr lvl="1"/>
            <a:r>
              <a:rPr lang="en-US" sz="2800" dirty="0" smtClean="0"/>
              <a:t>Overall,  Materials, Activities, Educator</a:t>
            </a:r>
          </a:p>
          <a:p>
            <a:r>
              <a:rPr lang="en-US" sz="3600" dirty="0" smtClean="0"/>
              <a:t>Outcomes </a:t>
            </a:r>
          </a:p>
          <a:p>
            <a:pPr lvl="1"/>
            <a:r>
              <a:rPr lang="en-US" sz="2800" dirty="0" smtClean="0"/>
              <a:t>Interest</a:t>
            </a:r>
            <a:r>
              <a:rPr lang="en-US" sz="2800" dirty="0"/>
              <a:t>, Attitude, Knowledge, Skills, </a:t>
            </a:r>
            <a:r>
              <a:rPr lang="en-US" sz="2800" dirty="0" smtClean="0"/>
              <a:t>Behavior</a:t>
            </a:r>
            <a:r>
              <a:rPr lang="en-US" sz="2800" dirty="0" smtClean="0"/>
              <a:t>, Science Capital, Career or Avocation</a:t>
            </a:r>
            <a:endParaRPr lang="en-US" sz="2800" dirty="0"/>
          </a:p>
          <a:p>
            <a:r>
              <a:rPr lang="en-US" sz="3600" dirty="0" smtClean="0"/>
              <a:t>Outreach </a:t>
            </a:r>
          </a:p>
          <a:p>
            <a:pPr lvl="1"/>
            <a:r>
              <a:rPr lang="en-US" sz="2800" dirty="0" smtClean="0"/>
              <a:t>Motivation</a:t>
            </a:r>
            <a:r>
              <a:rPr lang="en-US" sz="2800" dirty="0"/>
              <a:t>, </a:t>
            </a:r>
            <a:r>
              <a:rPr lang="en-US" sz="2800" dirty="0" smtClean="0"/>
              <a:t>Referral </a:t>
            </a:r>
            <a:r>
              <a:rPr lang="en-US" sz="2800" dirty="0"/>
              <a:t>source, </a:t>
            </a:r>
            <a:r>
              <a:rPr lang="en-US" sz="2800" dirty="0" smtClean="0"/>
              <a:t>Future </a:t>
            </a:r>
            <a:r>
              <a:rPr lang="en-US" sz="2800" dirty="0"/>
              <a:t>programing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1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03876" y="1838405"/>
            <a:ext cx="5650992" cy="1207509"/>
          </a:xfrm>
        </p:spPr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153400" y="3200400"/>
            <a:ext cx="4760549" cy="1575173"/>
          </a:xfrm>
          <a:prstGeom prst="rect">
            <a:avLst/>
          </a:prstGeom>
        </p:spPr>
        <p:txBody>
          <a:bodyPr vert="horz" lIns="91440" tIns="45720" rIns="91440" bIns="9144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en-US" sz="5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9843465"/>
              </p:ext>
            </p:extLst>
          </p:nvPr>
        </p:nvGraphicFramePr>
        <p:xfrm>
          <a:off x="3962400" y="3202822"/>
          <a:ext cx="5181600" cy="314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2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045242"/>
            <a:ext cx="9144000" cy="73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0" y="5982473"/>
            <a:ext cx="350520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Program manager questionnaire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1185" y="111305"/>
            <a:ext cx="6705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You selected "Group Leader" or "Parent" as your survey recipient, what word do you want to use to describe the people in the group?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Qualtrics Grotesque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students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participants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learners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child (or children)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Qualtrics Grotesque"/>
              </a:rPr>
              <a:t>other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95400" y="2743200"/>
            <a:ext cx="40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95521" y="2667000"/>
            <a:ext cx="8552957" cy="3068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Qualtrics Grotesque"/>
              </a:rPr>
              <a:t>What is the main topic of the program? ____________________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Qualtrics Grotesque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Qualtrics Grotesque"/>
              </a:rPr>
              <a:t>(ex: chemistry, anatomy, art)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solidFill>
                <a:srgbClr val="595959"/>
              </a:solidFill>
              <a:latin typeface="Qualtrics Grotesqu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Qualtrics Grotesque"/>
              </a:rPr>
              <a:t>Which sections do you want to include in your questionnaire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program materials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program activities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logistics and programming supports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educator environment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Outcomes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Qualtrics Grotesque"/>
              </a:rPr>
              <a:t>Outreach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333333"/>
              </a:solidFill>
              <a:latin typeface="Qualtrics Grotesque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5" name="HTMLOption1" r:id="rId2" imgW="1371600" imgH="304920"/>
        </mc:Choice>
        <mc:Fallback>
          <p:control name="HTMLOption1" r:id="rId2" imgW="1371600" imgH="304920">
            <p:pic>
              <p:nvPicPr>
                <p:cNvPr id="6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95400" y="27432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6" name="HTMLOption2" r:id="rId3" imgW="1371600" imgH="304920"/>
        </mc:Choice>
        <mc:Fallback>
          <p:control name="HTMLOption2" r:id="rId3" imgW="1371600" imgH="304920">
            <p:pic>
              <p:nvPicPr>
                <p:cNvPr id="7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95400" y="27432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7" name="HTMLOption3" r:id="rId4" imgW="1371600" imgH="304920"/>
        </mc:Choice>
        <mc:Fallback>
          <p:control name="HTMLOption3" r:id="rId4" imgW="1371600" imgH="304920">
            <p:pic>
              <p:nvPicPr>
                <p:cNvPr id="8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95400" y="27432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8" name="HTMLOption4" r:id="rId5" imgW="1371600" imgH="304920"/>
        </mc:Choice>
        <mc:Fallback>
          <p:control name="HTMLOption4" r:id="rId5" imgW="1371600" imgH="304920">
            <p:pic>
              <p:nvPicPr>
                <p:cNvPr id="9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295400" y="27432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86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5715000"/>
            <a:ext cx="5033211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Example: Participant Item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817" t="43673" r="26574" b="22917"/>
          <a:stretch/>
        </p:blipFill>
        <p:spPr>
          <a:xfrm>
            <a:off x="-12031" y="533400"/>
            <a:ext cx="9139989" cy="34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5935619"/>
            <a:ext cx="2667000" cy="5486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Database,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One  Report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60" t="17708" r="16618" b="12500"/>
          <a:stretch/>
        </p:blipFill>
        <p:spPr>
          <a:xfrm>
            <a:off x="-170598" y="0"/>
            <a:ext cx="93145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105400"/>
            <a:ext cx="2743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 err="1" smtClean="0">
                <a:solidFill>
                  <a:schemeClr val="bg1"/>
                </a:solidFill>
              </a:rPr>
              <a:t>REPort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47" t="18750" r="16618" b="13542"/>
          <a:stretch/>
        </p:blipFill>
        <p:spPr>
          <a:xfrm>
            <a:off x="-1" y="0"/>
            <a:ext cx="91111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029200"/>
            <a:ext cx="4343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NMNH innovation: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cap="none" dirty="0" smtClean="0">
                <a:solidFill>
                  <a:schemeClr val="bg1"/>
                </a:solidFill>
              </a:rPr>
              <a:t>the Outcome Indicators framework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475" t="13336" r="7590" b="25924"/>
          <a:stretch/>
        </p:blipFill>
        <p:spPr>
          <a:xfrm>
            <a:off x="-1" y="-16042"/>
            <a:ext cx="9126535" cy="50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SA Conference Evaluation 2014">
  <a:themeElements>
    <a:clrScheme name="Custom 2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B9BE21"/>
      </a:accent2>
      <a:accent3>
        <a:srgbClr val="0D4087"/>
      </a:accent3>
      <a:accent4>
        <a:srgbClr val="7C984A"/>
      </a:accent4>
      <a:accent5>
        <a:srgbClr val="C2AD8D"/>
      </a:accent5>
      <a:accent6>
        <a:srgbClr val="0D4087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VSA Conference Evaluation 2014</Template>
  <TotalTime>12497</TotalTime>
  <Words>918</Words>
  <Application>Microsoft Office PowerPoint</Application>
  <PresentationFormat>On-screen Show (4:3)</PresentationFormat>
  <Paragraphs>177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Qualtrics Grotesque</vt:lpstr>
      <vt:lpstr>Symbol</vt:lpstr>
      <vt:lpstr>Times New Roman</vt:lpstr>
      <vt:lpstr>Tunga</vt:lpstr>
      <vt:lpstr>Wingdings</vt:lpstr>
      <vt:lpstr>VSA Conference Evaluation 2014</vt:lpstr>
      <vt:lpstr>A next steps Think Tank for a consolidated, customizable questionnaire.  </vt:lpstr>
      <vt:lpstr>E Pluribus UNUm (from many, one)</vt:lpstr>
      <vt:lpstr> Data categories</vt:lpstr>
      <vt:lpstr>The Process</vt:lpstr>
      <vt:lpstr>Program manager questionnaire</vt:lpstr>
      <vt:lpstr>Example: Participant Item</vt:lpstr>
      <vt:lpstr>One Database,  One  Report </vt:lpstr>
      <vt:lpstr>Program REPort</vt:lpstr>
      <vt:lpstr>An NMNH innovation: the Outcome Indicators framework</vt:lpstr>
      <vt:lpstr>The Outcome matrix</vt:lpstr>
      <vt:lpstr>PowerPoint Presentation</vt:lpstr>
      <vt:lpstr>What makes it work</vt:lpstr>
      <vt:lpstr>Interested?  Next steps</vt:lpstr>
      <vt:lpstr>Environment (created by Educator)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DWasserman@cosi.org;DHayde@cosi.org</dc:creator>
  <cp:lastModifiedBy>Deborah Wasserman</cp:lastModifiedBy>
  <cp:revision>387</cp:revision>
  <dcterms:created xsi:type="dcterms:W3CDTF">2013-05-01T13:26:42Z</dcterms:created>
  <dcterms:modified xsi:type="dcterms:W3CDTF">2019-11-14T20:22:31Z</dcterms:modified>
</cp:coreProperties>
</file>