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8"/>
  </p:notesMasterIdLst>
  <p:handoutMasterIdLst>
    <p:handoutMasterId r:id="rId19"/>
  </p:handoutMasterIdLst>
  <p:sldIdLst>
    <p:sldId id="256" r:id="rId2"/>
    <p:sldId id="265" r:id="rId3"/>
    <p:sldId id="259" r:id="rId4"/>
    <p:sldId id="260" r:id="rId5"/>
    <p:sldId id="261" r:id="rId6"/>
    <p:sldId id="258" r:id="rId7"/>
    <p:sldId id="262" r:id="rId8"/>
    <p:sldId id="263" r:id="rId9"/>
    <p:sldId id="264" r:id="rId10"/>
    <p:sldId id="268" r:id="rId11"/>
    <p:sldId id="269" r:id="rId12"/>
    <p:sldId id="266" r:id="rId13"/>
    <p:sldId id="267" r:id="rId14"/>
    <p:sldId id="270" r:id="rId15"/>
    <p:sldId id="271" r:id="rId16"/>
    <p:sldId id="272"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306" y="2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3.xml.rels><?xml version="1.0" encoding="UTF-8" standalone="yes"?>
<Relationships xmlns="http://schemas.openxmlformats.org/package/2006/relationships"><Relationship Id="rId1" Type="http://schemas.openxmlformats.org/officeDocument/2006/relationships/image" Target="../media/image7.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7.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CEDD9B-CF44-44CF-8B5B-0C272A0453BD}" type="doc">
      <dgm:prSet loTypeId="urn:microsoft.com/office/officeart/2005/8/layout/cycle4#1" loCatId="relationship" qsTypeId="urn:microsoft.com/office/officeart/2005/8/quickstyle/simple1" qsCatId="simple" csTypeId="urn:microsoft.com/office/officeart/2005/8/colors/accent1_2" csCatId="accent1" phldr="1"/>
      <dgm:spPr/>
    </dgm:pt>
    <dgm:pt modelId="{CBB011DD-E845-44C9-B151-FB8818CD109A}">
      <dgm:prSet phldrT="[Text]"/>
      <dgm:spPr/>
      <dgm:t>
        <a:bodyPr/>
        <a:lstStyle/>
        <a:p>
          <a:r>
            <a:rPr lang="en-US" dirty="0" smtClean="0"/>
            <a:t>Values	</a:t>
          </a:r>
          <a:endParaRPr lang="en-US" dirty="0"/>
        </a:p>
      </dgm:t>
    </dgm:pt>
    <dgm:pt modelId="{0DD80B93-CEF1-49F9-B3A6-1D06928FC91C}" type="parTrans" cxnId="{33F75CCB-F3F2-410B-BABC-2125B362E781}">
      <dgm:prSet/>
      <dgm:spPr/>
      <dgm:t>
        <a:bodyPr/>
        <a:lstStyle/>
        <a:p>
          <a:endParaRPr lang="en-US"/>
        </a:p>
      </dgm:t>
    </dgm:pt>
    <dgm:pt modelId="{15055390-6577-49BC-B79F-EA53925DCA81}" type="sibTrans" cxnId="{33F75CCB-F3F2-410B-BABC-2125B362E781}">
      <dgm:prSet/>
      <dgm:spPr/>
      <dgm:t>
        <a:bodyPr/>
        <a:lstStyle/>
        <a:p>
          <a:endParaRPr lang="en-US"/>
        </a:p>
      </dgm:t>
    </dgm:pt>
    <dgm:pt modelId="{9D4F1E0B-80FF-4FEA-9340-4E25760E5165}">
      <dgm:prSet phldrT="[Text]"/>
      <dgm:spPr/>
      <dgm:t>
        <a:bodyPr/>
        <a:lstStyle/>
        <a:p>
          <a:r>
            <a:rPr lang="en-US" dirty="0" smtClean="0"/>
            <a:t>Participation</a:t>
          </a:r>
          <a:endParaRPr lang="en-US" dirty="0"/>
        </a:p>
      </dgm:t>
    </dgm:pt>
    <dgm:pt modelId="{EE50218F-35EF-446C-A231-F74A357AF84F}" type="parTrans" cxnId="{251B5F5D-5438-4200-9D55-83D37B22D759}">
      <dgm:prSet/>
      <dgm:spPr/>
      <dgm:t>
        <a:bodyPr/>
        <a:lstStyle/>
        <a:p>
          <a:endParaRPr lang="en-US"/>
        </a:p>
      </dgm:t>
    </dgm:pt>
    <dgm:pt modelId="{61D1F206-7736-4707-8AF8-D46152460DE5}" type="sibTrans" cxnId="{251B5F5D-5438-4200-9D55-83D37B22D759}">
      <dgm:prSet/>
      <dgm:spPr/>
      <dgm:t>
        <a:bodyPr/>
        <a:lstStyle/>
        <a:p>
          <a:endParaRPr lang="en-US"/>
        </a:p>
      </dgm:t>
    </dgm:pt>
    <dgm:pt modelId="{14F20814-D7FA-4FA6-A7F4-C6EA86690BD1}">
      <dgm:prSet phldrT="[Text]"/>
      <dgm:spPr/>
      <dgm:t>
        <a:bodyPr/>
        <a:lstStyle/>
        <a:p>
          <a:r>
            <a:rPr lang="en-US" dirty="0" smtClean="0"/>
            <a:t>Benefit</a:t>
          </a:r>
          <a:endParaRPr lang="en-US" dirty="0"/>
        </a:p>
      </dgm:t>
    </dgm:pt>
    <dgm:pt modelId="{05AC7AC4-9237-4B32-A9C5-966CF3C74D8B}" type="parTrans" cxnId="{15D6D4A4-64C5-4BE2-9F7F-00223B7570A8}">
      <dgm:prSet/>
      <dgm:spPr/>
      <dgm:t>
        <a:bodyPr/>
        <a:lstStyle/>
        <a:p>
          <a:endParaRPr lang="en-US"/>
        </a:p>
      </dgm:t>
    </dgm:pt>
    <dgm:pt modelId="{B00094D1-34B4-4311-B8A4-942FC1E2A2C8}" type="sibTrans" cxnId="{15D6D4A4-64C5-4BE2-9F7F-00223B7570A8}">
      <dgm:prSet/>
      <dgm:spPr/>
      <dgm:t>
        <a:bodyPr/>
        <a:lstStyle/>
        <a:p>
          <a:endParaRPr lang="en-US"/>
        </a:p>
      </dgm:t>
    </dgm:pt>
    <dgm:pt modelId="{79AF82A7-2362-498C-A122-D64C449BCF3A}">
      <dgm:prSet/>
      <dgm:spPr/>
      <dgm:t>
        <a:bodyPr/>
        <a:lstStyle/>
        <a:p>
          <a:r>
            <a:rPr lang="en-US" dirty="0" smtClean="0"/>
            <a:t>Context</a:t>
          </a:r>
          <a:endParaRPr lang="en-US" dirty="0"/>
        </a:p>
      </dgm:t>
    </dgm:pt>
    <dgm:pt modelId="{77277B37-0D11-472F-8E7D-96402A2A438C}" type="parTrans" cxnId="{6345F906-CB96-4636-A999-066D1EC08224}">
      <dgm:prSet/>
      <dgm:spPr/>
      <dgm:t>
        <a:bodyPr/>
        <a:lstStyle/>
        <a:p>
          <a:endParaRPr lang="en-US"/>
        </a:p>
      </dgm:t>
    </dgm:pt>
    <dgm:pt modelId="{41267429-AEF6-449E-8236-0DFA27D2E9FB}" type="sibTrans" cxnId="{6345F906-CB96-4636-A999-066D1EC08224}">
      <dgm:prSet/>
      <dgm:spPr/>
      <dgm:t>
        <a:bodyPr/>
        <a:lstStyle/>
        <a:p>
          <a:endParaRPr lang="en-US"/>
        </a:p>
      </dgm:t>
    </dgm:pt>
    <dgm:pt modelId="{2AC8A446-9979-4EE1-B82F-D4FD3F367D55}" type="pres">
      <dgm:prSet presAssocID="{EFCEDD9B-CF44-44CF-8B5B-0C272A0453BD}" presName="cycleMatrixDiagram" presStyleCnt="0">
        <dgm:presLayoutVars>
          <dgm:chMax val="1"/>
          <dgm:dir/>
          <dgm:animLvl val="lvl"/>
          <dgm:resizeHandles val="exact"/>
        </dgm:presLayoutVars>
      </dgm:prSet>
      <dgm:spPr/>
    </dgm:pt>
    <dgm:pt modelId="{3E9133AE-203B-419B-81FA-3FE20553CCA8}" type="pres">
      <dgm:prSet presAssocID="{EFCEDD9B-CF44-44CF-8B5B-0C272A0453BD}" presName="children" presStyleCnt="0"/>
      <dgm:spPr/>
    </dgm:pt>
    <dgm:pt modelId="{71CD150D-BF20-48DA-983B-24EFDF0A88E0}" type="pres">
      <dgm:prSet presAssocID="{EFCEDD9B-CF44-44CF-8B5B-0C272A0453BD}" presName="childPlaceholder" presStyleCnt="0"/>
      <dgm:spPr/>
    </dgm:pt>
    <dgm:pt modelId="{F021247E-A0DF-448D-A764-DD2C7CFB774B}" type="pres">
      <dgm:prSet presAssocID="{EFCEDD9B-CF44-44CF-8B5B-0C272A0453BD}" presName="circle" presStyleCnt="0"/>
      <dgm:spPr/>
    </dgm:pt>
    <dgm:pt modelId="{C5BF861D-7BBF-4D34-8F54-ADA9D94780C6}" type="pres">
      <dgm:prSet presAssocID="{EFCEDD9B-CF44-44CF-8B5B-0C272A0453BD}" presName="quadrant1" presStyleLbl="node1" presStyleIdx="0" presStyleCnt="4">
        <dgm:presLayoutVars>
          <dgm:chMax val="1"/>
          <dgm:bulletEnabled val="1"/>
        </dgm:presLayoutVars>
      </dgm:prSet>
      <dgm:spPr/>
      <dgm:t>
        <a:bodyPr/>
        <a:lstStyle/>
        <a:p>
          <a:endParaRPr lang="en-US"/>
        </a:p>
      </dgm:t>
    </dgm:pt>
    <dgm:pt modelId="{ABA036A5-BE40-497B-B5F1-8DBDF1B31AF5}" type="pres">
      <dgm:prSet presAssocID="{EFCEDD9B-CF44-44CF-8B5B-0C272A0453BD}" presName="quadrant2" presStyleLbl="node1" presStyleIdx="1" presStyleCnt="4">
        <dgm:presLayoutVars>
          <dgm:chMax val="1"/>
          <dgm:bulletEnabled val="1"/>
        </dgm:presLayoutVars>
      </dgm:prSet>
      <dgm:spPr/>
      <dgm:t>
        <a:bodyPr/>
        <a:lstStyle/>
        <a:p>
          <a:endParaRPr lang="en-US"/>
        </a:p>
      </dgm:t>
    </dgm:pt>
    <dgm:pt modelId="{57061F49-E487-40C8-BEA5-52101827152A}" type="pres">
      <dgm:prSet presAssocID="{EFCEDD9B-CF44-44CF-8B5B-0C272A0453BD}" presName="quadrant3" presStyleLbl="node1" presStyleIdx="2" presStyleCnt="4">
        <dgm:presLayoutVars>
          <dgm:chMax val="1"/>
          <dgm:bulletEnabled val="1"/>
        </dgm:presLayoutVars>
      </dgm:prSet>
      <dgm:spPr/>
      <dgm:t>
        <a:bodyPr/>
        <a:lstStyle/>
        <a:p>
          <a:endParaRPr lang="en-US"/>
        </a:p>
      </dgm:t>
    </dgm:pt>
    <dgm:pt modelId="{CE831A59-6E13-4CEE-A030-7F607886C230}" type="pres">
      <dgm:prSet presAssocID="{EFCEDD9B-CF44-44CF-8B5B-0C272A0453BD}" presName="quadrant4" presStyleLbl="node1" presStyleIdx="3" presStyleCnt="4">
        <dgm:presLayoutVars>
          <dgm:chMax val="1"/>
          <dgm:bulletEnabled val="1"/>
        </dgm:presLayoutVars>
      </dgm:prSet>
      <dgm:spPr/>
      <dgm:t>
        <a:bodyPr/>
        <a:lstStyle/>
        <a:p>
          <a:endParaRPr lang="en-US"/>
        </a:p>
      </dgm:t>
    </dgm:pt>
    <dgm:pt modelId="{8ED4807F-562C-4459-A90F-28DF637E4C46}" type="pres">
      <dgm:prSet presAssocID="{EFCEDD9B-CF44-44CF-8B5B-0C272A0453BD}" presName="quadrantPlaceholder" presStyleCnt="0"/>
      <dgm:spPr/>
    </dgm:pt>
    <dgm:pt modelId="{EEDCCEE7-E114-4F56-9463-47BC5995C8B1}" type="pres">
      <dgm:prSet presAssocID="{EFCEDD9B-CF44-44CF-8B5B-0C272A0453BD}" presName="center1" presStyleLbl="fgShp" presStyleIdx="0" presStyleCnt="2"/>
      <dgm:spPr/>
    </dgm:pt>
    <dgm:pt modelId="{CEAE00F9-9260-45BE-8A0D-7CF90AD621D0}" type="pres">
      <dgm:prSet presAssocID="{EFCEDD9B-CF44-44CF-8B5B-0C272A0453BD}" presName="center2" presStyleLbl="fgShp" presStyleIdx="1" presStyleCnt="2"/>
      <dgm:spPr/>
    </dgm:pt>
  </dgm:ptLst>
  <dgm:cxnLst>
    <dgm:cxn modelId="{227C8D3E-2850-422E-9E16-4F2E19C84544}" type="presOf" srcId="{79AF82A7-2362-498C-A122-D64C449BCF3A}" destId="{ABA036A5-BE40-497B-B5F1-8DBDF1B31AF5}" srcOrd="0" destOrd="0" presId="urn:microsoft.com/office/officeart/2005/8/layout/cycle4#1"/>
    <dgm:cxn modelId="{79DE2AD3-E1D4-4A97-A12B-94045CE8BEB5}" type="presOf" srcId="{14F20814-D7FA-4FA6-A7F4-C6EA86690BD1}" destId="{CE831A59-6E13-4CEE-A030-7F607886C230}" srcOrd="0" destOrd="0" presId="urn:microsoft.com/office/officeart/2005/8/layout/cycle4#1"/>
    <dgm:cxn modelId="{38BA8D53-FAB7-4047-9669-CEB18A083556}" type="presOf" srcId="{CBB011DD-E845-44C9-B151-FB8818CD109A}" destId="{C5BF861D-7BBF-4D34-8F54-ADA9D94780C6}" srcOrd="0" destOrd="0" presId="urn:microsoft.com/office/officeart/2005/8/layout/cycle4#1"/>
    <dgm:cxn modelId="{251B5F5D-5438-4200-9D55-83D37B22D759}" srcId="{EFCEDD9B-CF44-44CF-8B5B-0C272A0453BD}" destId="{9D4F1E0B-80FF-4FEA-9340-4E25760E5165}" srcOrd="2" destOrd="0" parTransId="{EE50218F-35EF-446C-A231-F74A357AF84F}" sibTransId="{61D1F206-7736-4707-8AF8-D46152460DE5}"/>
    <dgm:cxn modelId="{C9BC67E0-3C6D-462B-8FEE-87ECBBAD2B48}" type="presOf" srcId="{EFCEDD9B-CF44-44CF-8B5B-0C272A0453BD}" destId="{2AC8A446-9979-4EE1-B82F-D4FD3F367D55}" srcOrd="0" destOrd="0" presId="urn:microsoft.com/office/officeart/2005/8/layout/cycle4#1"/>
    <dgm:cxn modelId="{6345F906-CB96-4636-A999-066D1EC08224}" srcId="{EFCEDD9B-CF44-44CF-8B5B-0C272A0453BD}" destId="{79AF82A7-2362-498C-A122-D64C449BCF3A}" srcOrd="1" destOrd="0" parTransId="{77277B37-0D11-472F-8E7D-96402A2A438C}" sibTransId="{41267429-AEF6-449E-8236-0DFA27D2E9FB}"/>
    <dgm:cxn modelId="{E02C5C71-BE8B-4657-8669-B5781977D177}" type="presOf" srcId="{9D4F1E0B-80FF-4FEA-9340-4E25760E5165}" destId="{57061F49-E487-40C8-BEA5-52101827152A}" srcOrd="0" destOrd="0" presId="urn:microsoft.com/office/officeart/2005/8/layout/cycle4#1"/>
    <dgm:cxn modelId="{33F75CCB-F3F2-410B-BABC-2125B362E781}" srcId="{EFCEDD9B-CF44-44CF-8B5B-0C272A0453BD}" destId="{CBB011DD-E845-44C9-B151-FB8818CD109A}" srcOrd="0" destOrd="0" parTransId="{0DD80B93-CEF1-49F9-B3A6-1D06928FC91C}" sibTransId="{15055390-6577-49BC-B79F-EA53925DCA81}"/>
    <dgm:cxn modelId="{15D6D4A4-64C5-4BE2-9F7F-00223B7570A8}" srcId="{EFCEDD9B-CF44-44CF-8B5B-0C272A0453BD}" destId="{14F20814-D7FA-4FA6-A7F4-C6EA86690BD1}" srcOrd="3" destOrd="0" parTransId="{05AC7AC4-9237-4B32-A9C5-966CF3C74D8B}" sibTransId="{B00094D1-34B4-4311-B8A4-942FC1E2A2C8}"/>
    <dgm:cxn modelId="{AA4B45DD-4DB8-48B0-8D2E-E6576539655B}" type="presParOf" srcId="{2AC8A446-9979-4EE1-B82F-D4FD3F367D55}" destId="{3E9133AE-203B-419B-81FA-3FE20553CCA8}" srcOrd="0" destOrd="0" presId="urn:microsoft.com/office/officeart/2005/8/layout/cycle4#1"/>
    <dgm:cxn modelId="{F5EAF9B5-BC84-46AB-B10B-2B5D7A7CE8C7}" type="presParOf" srcId="{3E9133AE-203B-419B-81FA-3FE20553CCA8}" destId="{71CD150D-BF20-48DA-983B-24EFDF0A88E0}" srcOrd="0" destOrd="0" presId="urn:microsoft.com/office/officeart/2005/8/layout/cycle4#1"/>
    <dgm:cxn modelId="{07544074-940F-4654-A061-233BAF1B28BF}" type="presParOf" srcId="{2AC8A446-9979-4EE1-B82F-D4FD3F367D55}" destId="{F021247E-A0DF-448D-A764-DD2C7CFB774B}" srcOrd="1" destOrd="0" presId="urn:microsoft.com/office/officeart/2005/8/layout/cycle4#1"/>
    <dgm:cxn modelId="{FB3FA3B4-66CE-44AB-ADDB-358D574F9767}" type="presParOf" srcId="{F021247E-A0DF-448D-A764-DD2C7CFB774B}" destId="{C5BF861D-7BBF-4D34-8F54-ADA9D94780C6}" srcOrd="0" destOrd="0" presId="urn:microsoft.com/office/officeart/2005/8/layout/cycle4#1"/>
    <dgm:cxn modelId="{ED567BFA-3C1B-4E49-91F6-C90807DD96FB}" type="presParOf" srcId="{F021247E-A0DF-448D-A764-DD2C7CFB774B}" destId="{ABA036A5-BE40-497B-B5F1-8DBDF1B31AF5}" srcOrd="1" destOrd="0" presId="urn:microsoft.com/office/officeart/2005/8/layout/cycle4#1"/>
    <dgm:cxn modelId="{A2E9F1DD-7974-44CF-B22C-3FA63DBB646C}" type="presParOf" srcId="{F021247E-A0DF-448D-A764-DD2C7CFB774B}" destId="{57061F49-E487-40C8-BEA5-52101827152A}" srcOrd="2" destOrd="0" presId="urn:microsoft.com/office/officeart/2005/8/layout/cycle4#1"/>
    <dgm:cxn modelId="{852C7568-BD99-49AA-87A4-CEB4ED3268B8}" type="presParOf" srcId="{F021247E-A0DF-448D-A764-DD2C7CFB774B}" destId="{CE831A59-6E13-4CEE-A030-7F607886C230}" srcOrd="3" destOrd="0" presId="urn:microsoft.com/office/officeart/2005/8/layout/cycle4#1"/>
    <dgm:cxn modelId="{8FB53B44-E030-4281-A000-0047BDF4E0B0}" type="presParOf" srcId="{F021247E-A0DF-448D-A764-DD2C7CFB774B}" destId="{8ED4807F-562C-4459-A90F-28DF637E4C46}" srcOrd="4" destOrd="0" presId="urn:microsoft.com/office/officeart/2005/8/layout/cycle4#1"/>
    <dgm:cxn modelId="{6037B123-5294-43FC-94B5-72694D901904}" type="presParOf" srcId="{2AC8A446-9979-4EE1-B82F-D4FD3F367D55}" destId="{EEDCCEE7-E114-4F56-9463-47BC5995C8B1}" srcOrd="2" destOrd="0" presId="urn:microsoft.com/office/officeart/2005/8/layout/cycle4#1"/>
    <dgm:cxn modelId="{6BAC1D9F-EC8E-424F-9B33-9B07391DE305}" type="presParOf" srcId="{2AC8A446-9979-4EE1-B82F-D4FD3F367D55}" destId="{CEAE00F9-9260-45BE-8A0D-7CF90AD621D0}" srcOrd="3" destOrd="0" presId="urn:microsoft.com/office/officeart/2005/8/layout/cycle4#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FDEAB1-119F-4928-B403-3EA0FBF3BFC1}" type="doc">
      <dgm:prSet loTypeId="urn:microsoft.com/office/officeart/2005/8/layout/venn1" loCatId="relationship" qsTypeId="urn:microsoft.com/office/officeart/2005/8/quickstyle/simple1" qsCatId="simple" csTypeId="urn:microsoft.com/office/officeart/2005/8/colors/accent1_2" csCatId="accent1" phldr="1"/>
      <dgm:spPr/>
    </dgm:pt>
    <dgm:pt modelId="{8D812580-F11E-44F9-BB61-5CAA15042DA6}">
      <dgm:prSet phldrT="[Text]"/>
      <dgm:spPr/>
      <dgm:t>
        <a:bodyPr/>
        <a:lstStyle/>
        <a:p>
          <a:r>
            <a:rPr lang="en-US" dirty="0" smtClean="0"/>
            <a:t>Tribal Space</a:t>
          </a:r>
          <a:endParaRPr lang="en-US" dirty="0"/>
        </a:p>
      </dgm:t>
    </dgm:pt>
    <dgm:pt modelId="{F89F082A-BF5C-49F6-8017-3CB280A71BBD}" type="parTrans" cxnId="{67478564-9B8B-49E5-A11A-44E03B40F4EA}">
      <dgm:prSet/>
      <dgm:spPr/>
      <dgm:t>
        <a:bodyPr/>
        <a:lstStyle/>
        <a:p>
          <a:endParaRPr lang="en-US"/>
        </a:p>
      </dgm:t>
    </dgm:pt>
    <dgm:pt modelId="{C58CE511-E72F-4C1B-8E41-2E523D9F523A}" type="sibTrans" cxnId="{67478564-9B8B-49E5-A11A-44E03B40F4EA}">
      <dgm:prSet/>
      <dgm:spPr/>
      <dgm:t>
        <a:bodyPr/>
        <a:lstStyle/>
        <a:p>
          <a:endParaRPr lang="en-US"/>
        </a:p>
      </dgm:t>
    </dgm:pt>
    <dgm:pt modelId="{96411A4F-1D3D-4BEF-8318-077A5FEAAB21}">
      <dgm:prSet phldrT="[Text]"/>
      <dgm:spPr>
        <a:solidFill>
          <a:schemeClr val="accent1">
            <a:lumMod val="75000"/>
          </a:schemeClr>
        </a:solidFill>
      </dgm:spPr>
      <dgm:t>
        <a:bodyPr/>
        <a:lstStyle/>
        <a:p>
          <a:r>
            <a:rPr lang="en-US" dirty="0" smtClean="0"/>
            <a:t>National Indigenous space</a:t>
          </a:r>
          <a:endParaRPr lang="en-US" dirty="0"/>
        </a:p>
      </dgm:t>
    </dgm:pt>
    <dgm:pt modelId="{22898533-D2D5-4674-8B41-FCF8B0916FCF}" type="parTrans" cxnId="{8124A1D5-590E-4948-962F-2C09ACA65C39}">
      <dgm:prSet/>
      <dgm:spPr/>
      <dgm:t>
        <a:bodyPr/>
        <a:lstStyle/>
        <a:p>
          <a:endParaRPr lang="en-US"/>
        </a:p>
      </dgm:t>
    </dgm:pt>
    <dgm:pt modelId="{6917A84E-A17C-4A14-92F7-5756BF07574B}" type="sibTrans" cxnId="{8124A1D5-590E-4948-962F-2C09ACA65C39}">
      <dgm:prSet/>
      <dgm:spPr/>
      <dgm:t>
        <a:bodyPr/>
        <a:lstStyle/>
        <a:p>
          <a:endParaRPr lang="en-US"/>
        </a:p>
      </dgm:t>
    </dgm:pt>
    <dgm:pt modelId="{F70F6161-BA3A-4DB2-A152-81C77E6FE6ED}">
      <dgm:prSet phldrT="[Text]"/>
      <dgm:spPr/>
      <dgm:t>
        <a:bodyPr/>
        <a:lstStyle/>
        <a:p>
          <a:r>
            <a:rPr lang="en-US" dirty="0" smtClean="0"/>
            <a:t>Political Hybrid Space</a:t>
          </a:r>
          <a:endParaRPr lang="en-US" dirty="0"/>
        </a:p>
      </dgm:t>
    </dgm:pt>
    <dgm:pt modelId="{18B0A286-99FC-4A48-A5F1-1B3E41F58BDB}" type="parTrans" cxnId="{3BDC2BBC-363B-4376-8C79-3098D7A25C16}">
      <dgm:prSet/>
      <dgm:spPr/>
      <dgm:t>
        <a:bodyPr/>
        <a:lstStyle/>
        <a:p>
          <a:endParaRPr lang="en-US"/>
        </a:p>
      </dgm:t>
    </dgm:pt>
    <dgm:pt modelId="{B2FA6878-03CE-4413-B64B-67290E347DF6}" type="sibTrans" cxnId="{3BDC2BBC-363B-4376-8C79-3098D7A25C16}">
      <dgm:prSet/>
      <dgm:spPr/>
      <dgm:t>
        <a:bodyPr/>
        <a:lstStyle/>
        <a:p>
          <a:endParaRPr lang="en-US"/>
        </a:p>
      </dgm:t>
    </dgm:pt>
    <dgm:pt modelId="{C8154621-DCC2-43A6-B54A-3071BBB707C4}">
      <dgm:prSet/>
      <dgm:spPr/>
      <dgm:t>
        <a:bodyPr/>
        <a:lstStyle/>
        <a:p>
          <a:r>
            <a:rPr lang="en-US" dirty="0" smtClean="0"/>
            <a:t>Co-Managed Space</a:t>
          </a:r>
          <a:endParaRPr lang="en-US" dirty="0"/>
        </a:p>
      </dgm:t>
    </dgm:pt>
    <dgm:pt modelId="{0B290DA4-51F5-4A43-B6A5-B269FC8418BD}" type="parTrans" cxnId="{2EFC3727-F308-4120-91C0-30B627B6641B}">
      <dgm:prSet/>
      <dgm:spPr/>
      <dgm:t>
        <a:bodyPr/>
        <a:lstStyle/>
        <a:p>
          <a:endParaRPr lang="en-US"/>
        </a:p>
      </dgm:t>
    </dgm:pt>
    <dgm:pt modelId="{F1584C1A-E9D3-41D0-84E3-695185A90A30}" type="sibTrans" cxnId="{2EFC3727-F308-4120-91C0-30B627B6641B}">
      <dgm:prSet/>
      <dgm:spPr/>
      <dgm:t>
        <a:bodyPr/>
        <a:lstStyle/>
        <a:p>
          <a:endParaRPr lang="en-US"/>
        </a:p>
      </dgm:t>
    </dgm:pt>
    <dgm:pt modelId="{8A0C4E3F-57C2-4CDF-82A3-F62B1607161B}" type="pres">
      <dgm:prSet presAssocID="{F5FDEAB1-119F-4928-B403-3EA0FBF3BFC1}" presName="compositeShape" presStyleCnt="0">
        <dgm:presLayoutVars>
          <dgm:chMax val="7"/>
          <dgm:dir/>
          <dgm:resizeHandles val="exact"/>
        </dgm:presLayoutVars>
      </dgm:prSet>
      <dgm:spPr/>
    </dgm:pt>
    <dgm:pt modelId="{1541536F-3087-4AD0-9B18-736D1663C897}" type="pres">
      <dgm:prSet presAssocID="{8D812580-F11E-44F9-BB61-5CAA15042DA6}" presName="circ1" presStyleLbl="vennNode1" presStyleIdx="0" presStyleCnt="4"/>
      <dgm:spPr/>
      <dgm:t>
        <a:bodyPr/>
        <a:lstStyle/>
        <a:p>
          <a:endParaRPr lang="en-US"/>
        </a:p>
      </dgm:t>
    </dgm:pt>
    <dgm:pt modelId="{832E24D3-0112-45F2-AB9E-7136FE8C68B4}" type="pres">
      <dgm:prSet presAssocID="{8D812580-F11E-44F9-BB61-5CAA15042DA6}" presName="circ1Tx" presStyleLbl="revTx" presStyleIdx="0" presStyleCnt="0">
        <dgm:presLayoutVars>
          <dgm:chMax val="0"/>
          <dgm:chPref val="0"/>
          <dgm:bulletEnabled val="1"/>
        </dgm:presLayoutVars>
      </dgm:prSet>
      <dgm:spPr/>
      <dgm:t>
        <a:bodyPr/>
        <a:lstStyle/>
        <a:p>
          <a:endParaRPr lang="en-US"/>
        </a:p>
      </dgm:t>
    </dgm:pt>
    <dgm:pt modelId="{B1AF8572-76EF-497A-A623-642D5397F42A}" type="pres">
      <dgm:prSet presAssocID="{C8154621-DCC2-43A6-B54A-3071BBB707C4}" presName="circ2" presStyleLbl="vennNode1" presStyleIdx="1" presStyleCnt="4"/>
      <dgm:spPr/>
      <dgm:t>
        <a:bodyPr/>
        <a:lstStyle/>
        <a:p>
          <a:endParaRPr lang="en-US"/>
        </a:p>
      </dgm:t>
    </dgm:pt>
    <dgm:pt modelId="{5D91DC49-4659-4790-AF34-FC46F61B9E9F}" type="pres">
      <dgm:prSet presAssocID="{C8154621-DCC2-43A6-B54A-3071BBB707C4}" presName="circ2Tx" presStyleLbl="revTx" presStyleIdx="0" presStyleCnt="0">
        <dgm:presLayoutVars>
          <dgm:chMax val="0"/>
          <dgm:chPref val="0"/>
          <dgm:bulletEnabled val="1"/>
        </dgm:presLayoutVars>
      </dgm:prSet>
      <dgm:spPr/>
      <dgm:t>
        <a:bodyPr/>
        <a:lstStyle/>
        <a:p>
          <a:endParaRPr lang="en-US"/>
        </a:p>
      </dgm:t>
    </dgm:pt>
    <dgm:pt modelId="{3E4BA19D-0640-47F7-8BF1-E2C1F6EFEB8A}" type="pres">
      <dgm:prSet presAssocID="{96411A4F-1D3D-4BEF-8318-077A5FEAAB21}" presName="circ3" presStyleLbl="vennNode1" presStyleIdx="2" presStyleCnt="4"/>
      <dgm:spPr/>
      <dgm:t>
        <a:bodyPr/>
        <a:lstStyle/>
        <a:p>
          <a:endParaRPr lang="en-US"/>
        </a:p>
      </dgm:t>
    </dgm:pt>
    <dgm:pt modelId="{05466321-8D3A-4E60-9118-787BCDC8B5C1}" type="pres">
      <dgm:prSet presAssocID="{96411A4F-1D3D-4BEF-8318-077A5FEAAB21}" presName="circ3Tx" presStyleLbl="revTx" presStyleIdx="0" presStyleCnt="0">
        <dgm:presLayoutVars>
          <dgm:chMax val="0"/>
          <dgm:chPref val="0"/>
          <dgm:bulletEnabled val="1"/>
        </dgm:presLayoutVars>
      </dgm:prSet>
      <dgm:spPr/>
      <dgm:t>
        <a:bodyPr/>
        <a:lstStyle/>
        <a:p>
          <a:endParaRPr lang="en-US"/>
        </a:p>
      </dgm:t>
    </dgm:pt>
    <dgm:pt modelId="{99756982-7660-4BA1-ABBF-007ABCAD5348}" type="pres">
      <dgm:prSet presAssocID="{F70F6161-BA3A-4DB2-A152-81C77E6FE6ED}" presName="circ4" presStyleLbl="vennNode1" presStyleIdx="3" presStyleCnt="4"/>
      <dgm:spPr/>
      <dgm:t>
        <a:bodyPr/>
        <a:lstStyle/>
        <a:p>
          <a:endParaRPr lang="en-US"/>
        </a:p>
      </dgm:t>
    </dgm:pt>
    <dgm:pt modelId="{14B3AB61-4EB1-4299-956C-1BE5FEE9963E}" type="pres">
      <dgm:prSet presAssocID="{F70F6161-BA3A-4DB2-A152-81C77E6FE6ED}" presName="circ4Tx" presStyleLbl="revTx" presStyleIdx="0" presStyleCnt="0">
        <dgm:presLayoutVars>
          <dgm:chMax val="0"/>
          <dgm:chPref val="0"/>
          <dgm:bulletEnabled val="1"/>
        </dgm:presLayoutVars>
      </dgm:prSet>
      <dgm:spPr/>
      <dgm:t>
        <a:bodyPr/>
        <a:lstStyle/>
        <a:p>
          <a:endParaRPr lang="en-US"/>
        </a:p>
      </dgm:t>
    </dgm:pt>
  </dgm:ptLst>
  <dgm:cxnLst>
    <dgm:cxn modelId="{2EFC3727-F308-4120-91C0-30B627B6641B}" srcId="{F5FDEAB1-119F-4928-B403-3EA0FBF3BFC1}" destId="{C8154621-DCC2-43A6-B54A-3071BBB707C4}" srcOrd="1" destOrd="0" parTransId="{0B290DA4-51F5-4A43-B6A5-B269FC8418BD}" sibTransId="{F1584C1A-E9D3-41D0-84E3-695185A90A30}"/>
    <dgm:cxn modelId="{7B37B5BF-E19B-475F-8D40-EA843D6A8506}" type="presOf" srcId="{F70F6161-BA3A-4DB2-A152-81C77E6FE6ED}" destId="{14B3AB61-4EB1-4299-956C-1BE5FEE9963E}" srcOrd="1" destOrd="0" presId="urn:microsoft.com/office/officeart/2005/8/layout/venn1"/>
    <dgm:cxn modelId="{AC5377DF-6473-4F12-8B5B-AADFA33C552D}" type="presOf" srcId="{C8154621-DCC2-43A6-B54A-3071BBB707C4}" destId="{5D91DC49-4659-4790-AF34-FC46F61B9E9F}" srcOrd="1" destOrd="0" presId="urn:microsoft.com/office/officeart/2005/8/layout/venn1"/>
    <dgm:cxn modelId="{68718034-DABD-4138-935A-A1026153C41B}" type="presOf" srcId="{8D812580-F11E-44F9-BB61-5CAA15042DA6}" destId="{832E24D3-0112-45F2-AB9E-7136FE8C68B4}" srcOrd="1" destOrd="0" presId="urn:microsoft.com/office/officeart/2005/8/layout/venn1"/>
    <dgm:cxn modelId="{2BB15E96-7A4D-4829-9257-9894FE7FD9A3}" type="presOf" srcId="{8D812580-F11E-44F9-BB61-5CAA15042DA6}" destId="{1541536F-3087-4AD0-9B18-736D1663C897}" srcOrd="0" destOrd="0" presId="urn:microsoft.com/office/officeart/2005/8/layout/venn1"/>
    <dgm:cxn modelId="{B1EB4C08-2133-4B77-97CF-E25433CA4AB8}" type="presOf" srcId="{F5FDEAB1-119F-4928-B403-3EA0FBF3BFC1}" destId="{8A0C4E3F-57C2-4CDF-82A3-F62B1607161B}" srcOrd="0" destOrd="0" presId="urn:microsoft.com/office/officeart/2005/8/layout/venn1"/>
    <dgm:cxn modelId="{67478564-9B8B-49E5-A11A-44E03B40F4EA}" srcId="{F5FDEAB1-119F-4928-B403-3EA0FBF3BFC1}" destId="{8D812580-F11E-44F9-BB61-5CAA15042DA6}" srcOrd="0" destOrd="0" parTransId="{F89F082A-BF5C-49F6-8017-3CB280A71BBD}" sibTransId="{C58CE511-E72F-4C1B-8E41-2E523D9F523A}"/>
    <dgm:cxn modelId="{56CD62B5-5116-4164-96F0-16C13C2A4FE5}" type="presOf" srcId="{C8154621-DCC2-43A6-B54A-3071BBB707C4}" destId="{B1AF8572-76EF-497A-A623-642D5397F42A}" srcOrd="0" destOrd="0" presId="urn:microsoft.com/office/officeart/2005/8/layout/venn1"/>
    <dgm:cxn modelId="{8124A1D5-590E-4948-962F-2C09ACA65C39}" srcId="{F5FDEAB1-119F-4928-B403-3EA0FBF3BFC1}" destId="{96411A4F-1D3D-4BEF-8318-077A5FEAAB21}" srcOrd="2" destOrd="0" parTransId="{22898533-D2D5-4674-8B41-FCF8B0916FCF}" sibTransId="{6917A84E-A17C-4A14-92F7-5756BF07574B}"/>
    <dgm:cxn modelId="{B3C8A056-727E-4080-B426-53D7A861708E}" type="presOf" srcId="{96411A4F-1D3D-4BEF-8318-077A5FEAAB21}" destId="{3E4BA19D-0640-47F7-8BF1-E2C1F6EFEB8A}" srcOrd="0" destOrd="0" presId="urn:microsoft.com/office/officeart/2005/8/layout/venn1"/>
    <dgm:cxn modelId="{3BDC2BBC-363B-4376-8C79-3098D7A25C16}" srcId="{F5FDEAB1-119F-4928-B403-3EA0FBF3BFC1}" destId="{F70F6161-BA3A-4DB2-A152-81C77E6FE6ED}" srcOrd="3" destOrd="0" parTransId="{18B0A286-99FC-4A48-A5F1-1B3E41F58BDB}" sibTransId="{B2FA6878-03CE-4413-B64B-67290E347DF6}"/>
    <dgm:cxn modelId="{31B171F9-5C25-451E-8017-AE5D75B43F8C}" type="presOf" srcId="{96411A4F-1D3D-4BEF-8318-077A5FEAAB21}" destId="{05466321-8D3A-4E60-9118-787BCDC8B5C1}" srcOrd="1" destOrd="0" presId="urn:microsoft.com/office/officeart/2005/8/layout/venn1"/>
    <dgm:cxn modelId="{AB8F60FF-431F-400C-8002-FB55613AE327}" type="presOf" srcId="{F70F6161-BA3A-4DB2-A152-81C77E6FE6ED}" destId="{99756982-7660-4BA1-ABBF-007ABCAD5348}" srcOrd="0" destOrd="0" presId="urn:microsoft.com/office/officeart/2005/8/layout/venn1"/>
    <dgm:cxn modelId="{5D175868-7736-4FB6-8315-94EEE66E6B51}" type="presParOf" srcId="{8A0C4E3F-57C2-4CDF-82A3-F62B1607161B}" destId="{1541536F-3087-4AD0-9B18-736D1663C897}" srcOrd="0" destOrd="0" presId="urn:microsoft.com/office/officeart/2005/8/layout/venn1"/>
    <dgm:cxn modelId="{B6326CC6-AB7B-4519-BBCA-1AFC4D84AB97}" type="presParOf" srcId="{8A0C4E3F-57C2-4CDF-82A3-F62B1607161B}" destId="{832E24D3-0112-45F2-AB9E-7136FE8C68B4}" srcOrd="1" destOrd="0" presId="urn:microsoft.com/office/officeart/2005/8/layout/venn1"/>
    <dgm:cxn modelId="{E981AC01-ACB3-47B0-8B54-DE585C9E6413}" type="presParOf" srcId="{8A0C4E3F-57C2-4CDF-82A3-F62B1607161B}" destId="{B1AF8572-76EF-497A-A623-642D5397F42A}" srcOrd="2" destOrd="0" presId="urn:microsoft.com/office/officeart/2005/8/layout/venn1"/>
    <dgm:cxn modelId="{2F0CFBCC-E372-4C71-ADDC-C7D98E7F70FF}" type="presParOf" srcId="{8A0C4E3F-57C2-4CDF-82A3-F62B1607161B}" destId="{5D91DC49-4659-4790-AF34-FC46F61B9E9F}" srcOrd="3" destOrd="0" presId="urn:microsoft.com/office/officeart/2005/8/layout/venn1"/>
    <dgm:cxn modelId="{8EBB4106-CD73-4DD2-8FE9-DE28C113165E}" type="presParOf" srcId="{8A0C4E3F-57C2-4CDF-82A3-F62B1607161B}" destId="{3E4BA19D-0640-47F7-8BF1-E2C1F6EFEB8A}" srcOrd="4" destOrd="0" presId="urn:microsoft.com/office/officeart/2005/8/layout/venn1"/>
    <dgm:cxn modelId="{5FE9152D-FD58-41B0-AE2C-8D719A3BDCB4}" type="presParOf" srcId="{8A0C4E3F-57C2-4CDF-82A3-F62B1607161B}" destId="{05466321-8D3A-4E60-9118-787BCDC8B5C1}" srcOrd="5" destOrd="0" presId="urn:microsoft.com/office/officeart/2005/8/layout/venn1"/>
    <dgm:cxn modelId="{79008BED-44C2-4825-B5A9-683E284AAD11}" type="presParOf" srcId="{8A0C4E3F-57C2-4CDF-82A3-F62B1607161B}" destId="{99756982-7660-4BA1-ABBF-007ABCAD5348}" srcOrd="6" destOrd="0" presId="urn:microsoft.com/office/officeart/2005/8/layout/venn1"/>
    <dgm:cxn modelId="{A7C0BCEF-D07D-4B0F-85FB-3734AF32089D}" type="presParOf" srcId="{8A0C4E3F-57C2-4CDF-82A3-F62B1607161B}" destId="{14B3AB61-4EB1-4299-956C-1BE5FEE9963E}" srcOrd="7"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F4F50C5-C14E-4A82-8217-1382C471E970}"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n-US"/>
        </a:p>
      </dgm:t>
    </dgm:pt>
    <dgm:pt modelId="{69E1F8DA-5391-4DC8-A371-006DEE71360F}">
      <dgm:prSet phldrT="[Text]"/>
      <dgm:spPr/>
      <dgm:t>
        <a:bodyPr/>
        <a:lstStyle/>
        <a:p>
          <a:r>
            <a:rPr lang="en-US" smtClean="0"/>
            <a:t>Co </a:t>
          </a:r>
          <a:r>
            <a:rPr lang="en-US" dirty="0" smtClean="0"/>
            <a:t>-Managed</a:t>
          </a:r>
          <a:endParaRPr lang="en-US" dirty="0"/>
        </a:p>
      </dgm:t>
    </dgm:pt>
    <dgm:pt modelId="{7C645257-797E-4868-B4F0-9020DFDA2271}" type="parTrans" cxnId="{641B84DD-7AE0-4E50-8B53-8ED8C405CADC}">
      <dgm:prSet/>
      <dgm:spPr/>
      <dgm:t>
        <a:bodyPr/>
        <a:lstStyle/>
        <a:p>
          <a:endParaRPr lang="en-US"/>
        </a:p>
      </dgm:t>
    </dgm:pt>
    <dgm:pt modelId="{CD176D77-9DD3-4309-8DAC-D98B8F986DCE}" type="sibTrans" cxnId="{641B84DD-7AE0-4E50-8B53-8ED8C405CADC}">
      <dgm:prSet/>
      <dgm:spPr/>
      <dgm:t>
        <a:bodyPr/>
        <a:lstStyle/>
        <a:p>
          <a:endParaRPr lang="en-US"/>
        </a:p>
      </dgm:t>
    </dgm:pt>
    <dgm:pt modelId="{7BC7FE46-4044-4BE6-8D4D-6ECF3B24ABA3}">
      <dgm:prSet phldrT="[Text]"/>
      <dgm:spPr/>
      <dgm:t>
        <a:bodyPr/>
        <a:lstStyle/>
        <a:p>
          <a:r>
            <a:rPr lang="en-US" dirty="0" smtClean="0"/>
            <a:t>Treaties</a:t>
          </a:r>
          <a:endParaRPr lang="en-US" dirty="0"/>
        </a:p>
      </dgm:t>
    </dgm:pt>
    <dgm:pt modelId="{66D22255-E328-4CBA-9675-A6B27E7F5F27}" type="parTrans" cxnId="{06AE0790-96B2-46E6-8F6B-F8D30A23F21A}">
      <dgm:prSet/>
      <dgm:spPr/>
      <dgm:t>
        <a:bodyPr/>
        <a:lstStyle/>
        <a:p>
          <a:endParaRPr lang="en-US"/>
        </a:p>
      </dgm:t>
    </dgm:pt>
    <dgm:pt modelId="{472C85D3-67BF-4934-8207-9D7D75EF9ECC}" type="sibTrans" cxnId="{06AE0790-96B2-46E6-8F6B-F8D30A23F21A}">
      <dgm:prSet/>
      <dgm:spPr/>
      <dgm:t>
        <a:bodyPr/>
        <a:lstStyle/>
        <a:p>
          <a:endParaRPr lang="en-US"/>
        </a:p>
      </dgm:t>
    </dgm:pt>
    <dgm:pt modelId="{49C9E309-45DD-41D1-8D2B-5D2367004C69}">
      <dgm:prSet phldrT="[Text]"/>
      <dgm:spPr/>
      <dgm:t>
        <a:bodyPr/>
        <a:lstStyle/>
        <a:p>
          <a:r>
            <a:rPr lang="en-US" dirty="0" smtClean="0"/>
            <a:t>Understand evaluator limitations</a:t>
          </a:r>
          <a:endParaRPr lang="en-US" dirty="0"/>
        </a:p>
      </dgm:t>
    </dgm:pt>
    <dgm:pt modelId="{D17CED64-D856-439D-A356-D8C39E51C100}" type="parTrans" cxnId="{EF94B59C-569A-4C95-BF38-D8A75A23CC94}">
      <dgm:prSet/>
      <dgm:spPr/>
      <dgm:t>
        <a:bodyPr/>
        <a:lstStyle/>
        <a:p>
          <a:endParaRPr lang="en-US"/>
        </a:p>
      </dgm:t>
    </dgm:pt>
    <dgm:pt modelId="{D17EFD19-6C54-44F1-B7BB-747717130C28}" type="sibTrans" cxnId="{EF94B59C-569A-4C95-BF38-D8A75A23CC94}">
      <dgm:prSet/>
      <dgm:spPr/>
      <dgm:t>
        <a:bodyPr/>
        <a:lstStyle/>
        <a:p>
          <a:endParaRPr lang="en-US"/>
        </a:p>
      </dgm:t>
    </dgm:pt>
    <dgm:pt modelId="{36C94652-B65C-4316-BDA8-43C6E1EF9636}">
      <dgm:prSet phldrT="[Text]"/>
      <dgm:spPr/>
      <dgm:t>
        <a:bodyPr/>
        <a:lstStyle/>
        <a:p>
          <a:r>
            <a:rPr lang="en-US" dirty="0" smtClean="0"/>
            <a:t>National</a:t>
          </a:r>
          <a:endParaRPr lang="en-US" dirty="0"/>
        </a:p>
      </dgm:t>
    </dgm:pt>
    <dgm:pt modelId="{53227FD8-03BC-4072-8F92-DCC2697A6CF2}" type="parTrans" cxnId="{61F3DF22-A594-4385-A431-A6C6BB9570D7}">
      <dgm:prSet/>
      <dgm:spPr/>
      <dgm:t>
        <a:bodyPr/>
        <a:lstStyle/>
        <a:p>
          <a:endParaRPr lang="en-US"/>
        </a:p>
      </dgm:t>
    </dgm:pt>
    <dgm:pt modelId="{503B4F83-B627-483D-93DC-53D71B67F174}" type="sibTrans" cxnId="{61F3DF22-A594-4385-A431-A6C6BB9570D7}">
      <dgm:prSet/>
      <dgm:spPr/>
      <dgm:t>
        <a:bodyPr/>
        <a:lstStyle/>
        <a:p>
          <a:endParaRPr lang="en-US"/>
        </a:p>
      </dgm:t>
    </dgm:pt>
    <dgm:pt modelId="{C311B95D-2126-45EE-9243-955BD7C62BDD}">
      <dgm:prSet phldrT="[Text]"/>
      <dgm:spPr/>
      <dgm:t>
        <a:bodyPr/>
        <a:lstStyle/>
        <a:p>
          <a:r>
            <a:rPr lang="en-US" dirty="0" smtClean="0"/>
            <a:t>Multi-tribal</a:t>
          </a:r>
          <a:endParaRPr lang="en-US" dirty="0"/>
        </a:p>
      </dgm:t>
    </dgm:pt>
    <dgm:pt modelId="{868F705D-DAF5-4165-A7D2-785645A87AD5}" type="parTrans" cxnId="{3245F387-617D-494B-AC0C-46F54E25934D}">
      <dgm:prSet/>
      <dgm:spPr/>
      <dgm:t>
        <a:bodyPr/>
        <a:lstStyle/>
        <a:p>
          <a:endParaRPr lang="en-US"/>
        </a:p>
      </dgm:t>
    </dgm:pt>
    <dgm:pt modelId="{7C1EA263-D777-4B19-AB97-A24B3D5A0FBC}" type="sibTrans" cxnId="{3245F387-617D-494B-AC0C-46F54E25934D}">
      <dgm:prSet/>
      <dgm:spPr/>
      <dgm:t>
        <a:bodyPr/>
        <a:lstStyle/>
        <a:p>
          <a:endParaRPr lang="en-US"/>
        </a:p>
      </dgm:t>
    </dgm:pt>
    <dgm:pt modelId="{CD7623E4-1C28-413B-B049-B0D6BE01348A}">
      <dgm:prSet phldrT="[Text]"/>
      <dgm:spPr/>
      <dgm:t>
        <a:bodyPr/>
        <a:lstStyle/>
        <a:p>
          <a:r>
            <a:rPr lang="en-US" dirty="0" smtClean="0"/>
            <a:t>Self Determination</a:t>
          </a:r>
          <a:endParaRPr lang="en-US" dirty="0"/>
        </a:p>
      </dgm:t>
    </dgm:pt>
    <dgm:pt modelId="{5B9779FF-55E2-4A84-8ACB-7CCD479D03CF}" type="parTrans" cxnId="{F53A414B-33CC-4237-8343-95DC226B0A08}">
      <dgm:prSet/>
      <dgm:spPr/>
      <dgm:t>
        <a:bodyPr/>
        <a:lstStyle/>
        <a:p>
          <a:endParaRPr lang="en-US"/>
        </a:p>
      </dgm:t>
    </dgm:pt>
    <dgm:pt modelId="{EFBC626B-BED7-47CA-B4CE-A9060DD9AF47}" type="sibTrans" cxnId="{F53A414B-33CC-4237-8343-95DC226B0A08}">
      <dgm:prSet/>
      <dgm:spPr/>
      <dgm:t>
        <a:bodyPr/>
        <a:lstStyle/>
        <a:p>
          <a:endParaRPr lang="en-US"/>
        </a:p>
      </dgm:t>
    </dgm:pt>
    <dgm:pt modelId="{BB4FFBC4-82CA-4061-B05C-184320EF1FF9}">
      <dgm:prSet phldrT="[Text]"/>
      <dgm:spPr/>
      <dgm:t>
        <a:bodyPr/>
        <a:lstStyle/>
        <a:p>
          <a:r>
            <a:rPr lang="en-US" dirty="0" smtClean="0"/>
            <a:t>Hybrid</a:t>
          </a:r>
          <a:endParaRPr lang="en-US" dirty="0"/>
        </a:p>
      </dgm:t>
    </dgm:pt>
    <dgm:pt modelId="{4FDB1D38-C00E-4049-82C5-5783BE04AB80}" type="parTrans" cxnId="{7DD048E8-BB28-49CE-8606-2DCB196786EE}">
      <dgm:prSet/>
      <dgm:spPr/>
      <dgm:t>
        <a:bodyPr/>
        <a:lstStyle/>
        <a:p>
          <a:endParaRPr lang="en-US"/>
        </a:p>
      </dgm:t>
    </dgm:pt>
    <dgm:pt modelId="{DFAECC47-AE3C-40F4-A137-D7126B087CF2}" type="sibTrans" cxnId="{7DD048E8-BB28-49CE-8606-2DCB196786EE}">
      <dgm:prSet/>
      <dgm:spPr/>
      <dgm:t>
        <a:bodyPr/>
        <a:lstStyle/>
        <a:p>
          <a:endParaRPr lang="en-US"/>
        </a:p>
      </dgm:t>
    </dgm:pt>
    <dgm:pt modelId="{AE62A9C4-AB65-41B5-8847-E763EFE0787C}">
      <dgm:prSet phldrT="[Text]"/>
      <dgm:spPr/>
      <dgm:t>
        <a:bodyPr/>
        <a:lstStyle/>
        <a:p>
          <a:r>
            <a:rPr lang="en-US" dirty="0" smtClean="0"/>
            <a:t>Invisibility</a:t>
          </a:r>
          <a:endParaRPr lang="en-US" dirty="0"/>
        </a:p>
      </dgm:t>
    </dgm:pt>
    <dgm:pt modelId="{7D29602C-B845-4F31-9DF4-899BB96D7CC2}" type="parTrans" cxnId="{AC126F15-EB45-4B3D-BE9E-366965A7BEDC}">
      <dgm:prSet/>
      <dgm:spPr/>
      <dgm:t>
        <a:bodyPr/>
        <a:lstStyle/>
        <a:p>
          <a:endParaRPr lang="en-US"/>
        </a:p>
      </dgm:t>
    </dgm:pt>
    <dgm:pt modelId="{EF4802B0-D7E8-4BA8-BB35-E01AC53D405A}" type="sibTrans" cxnId="{AC126F15-EB45-4B3D-BE9E-366965A7BEDC}">
      <dgm:prSet/>
      <dgm:spPr/>
      <dgm:t>
        <a:bodyPr/>
        <a:lstStyle/>
        <a:p>
          <a:endParaRPr lang="en-US"/>
        </a:p>
      </dgm:t>
    </dgm:pt>
    <dgm:pt modelId="{904DDE90-0B33-4387-AFE6-C07EAAB473CA}">
      <dgm:prSet phldrT="[Text]"/>
      <dgm:spPr/>
      <dgm:t>
        <a:bodyPr/>
        <a:lstStyle/>
        <a:p>
          <a:r>
            <a:rPr lang="en-US" dirty="0" smtClean="0"/>
            <a:t>Civil Rights</a:t>
          </a:r>
          <a:endParaRPr lang="en-US" dirty="0"/>
        </a:p>
      </dgm:t>
    </dgm:pt>
    <dgm:pt modelId="{DAB7468A-A8F3-4608-8160-FC476120109F}" type="parTrans" cxnId="{5787A06C-31C8-4397-9A28-BE35C9EE6CC4}">
      <dgm:prSet/>
      <dgm:spPr/>
      <dgm:t>
        <a:bodyPr/>
        <a:lstStyle/>
        <a:p>
          <a:endParaRPr lang="en-US"/>
        </a:p>
      </dgm:t>
    </dgm:pt>
    <dgm:pt modelId="{95BED791-7B9B-422F-B262-64BDEB0E0EA0}" type="sibTrans" cxnId="{5787A06C-31C8-4397-9A28-BE35C9EE6CC4}">
      <dgm:prSet/>
      <dgm:spPr/>
      <dgm:t>
        <a:bodyPr/>
        <a:lstStyle/>
        <a:p>
          <a:endParaRPr lang="en-US"/>
        </a:p>
      </dgm:t>
    </dgm:pt>
    <dgm:pt modelId="{34C79C89-5214-4923-BDB2-513E4789BDB4}" type="pres">
      <dgm:prSet presAssocID="{BF4F50C5-C14E-4A82-8217-1382C471E970}" presName="composite" presStyleCnt="0">
        <dgm:presLayoutVars>
          <dgm:chMax val="5"/>
          <dgm:dir/>
          <dgm:animLvl val="ctr"/>
          <dgm:resizeHandles val="exact"/>
        </dgm:presLayoutVars>
      </dgm:prSet>
      <dgm:spPr/>
      <dgm:t>
        <a:bodyPr/>
        <a:lstStyle/>
        <a:p>
          <a:endParaRPr lang="en-US"/>
        </a:p>
      </dgm:t>
    </dgm:pt>
    <dgm:pt modelId="{D2BFA882-40FE-4154-B32A-91FDFA9BC2A5}" type="pres">
      <dgm:prSet presAssocID="{BF4F50C5-C14E-4A82-8217-1382C471E970}" presName="cycle" presStyleCnt="0"/>
      <dgm:spPr/>
    </dgm:pt>
    <dgm:pt modelId="{CF9D7DB8-92C1-411E-AE8B-2BF0188D2679}" type="pres">
      <dgm:prSet presAssocID="{BF4F50C5-C14E-4A82-8217-1382C471E970}" presName="centerShape" presStyleCnt="0"/>
      <dgm:spPr/>
    </dgm:pt>
    <dgm:pt modelId="{4C305DF3-82AC-4181-B642-BC7E15C885D0}" type="pres">
      <dgm:prSet presAssocID="{BF4F50C5-C14E-4A82-8217-1382C471E970}" presName="connSite" presStyleLbl="node1" presStyleIdx="0" presStyleCnt="4"/>
      <dgm:spPr/>
    </dgm:pt>
    <dgm:pt modelId="{94F4B6C5-C287-4A4D-9DD2-DE8E8B98E264}" type="pres">
      <dgm:prSet presAssocID="{BF4F50C5-C14E-4A82-8217-1382C471E970}" presName="visible" presStyleLbl="node1" presStyleIdx="0" presStyleCnt="4" custScaleX="148962" custScaleY="147338" custLinFactNeighborX="-44616" custLinFactNeighborY="-28778"/>
      <dgm:spPr>
        <a:blipFill rotWithShape="0">
          <a:blip xmlns:r="http://schemas.openxmlformats.org/officeDocument/2006/relationships" r:embed="rId1"/>
          <a:stretch>
            <a:fillRect/>
          </a:stretch>
        </a:blipFill>
      </dgm:spPr>
    </dgm:pt>
    <dgm:pt modelId="{7FE92EFB-C16F-40C5-8A35-C70679BDEA95}" type="pres">
      <dgm:prSet presAssocID="{7C645257-797E-4868-B4F0-9020DFDA2271}" presName="Name25" presStyleLbl="parChTrans1D1" presStyleIdx="0" presStyleCnt="3"/>
      <dgm:spPr/>
      <dgm:t>
        <a:bodyPr/>
        <a:lstStyle/>
        <a:p>
          <a:endParaRPr lang="en-US"/>
        </a:p>
      </dgm:t>
    </dgm:pt>
    <dgm:pt modelId="{1D3ABD94-26A4-4A52-BE2D-7B6235E965E1}" type="pres">
      <dgm:prSet presAssocID="{69E1F8DA-5391-4DC8-A371-006DEE71360F}" presName="node" presStyleCnt="0"/>
      <dgm:spPr/>
    </dgm:pt>
    <dgm:pt modelId="{DA73F2AF-1EF0-47DE-9A40-7D52A86FA312}" type="pres">
      <dgm:prSet presAssocID="{69E1F8DA-5391-4DC8-A371-006DEE71360F}" presName="parentNode" presStyleLbl="node1" presStyleIdx="1" presStyleCnt="4" custLinFactX="11516" custLinFactNeighborX="100000" custLinFactNeighborY="2581">
        <dgm:presLayoutVars>
          <dgm:chMax val="1"/>
          <dgm:bulletEnabled val="1"/>
        </dgm:presLayoutVars>
      </dgm:prSet>
      <dgm:spPr/>
      <dgm:t>
        <a:bodyPr/>
        <a:lstStyle/>
        <a:p>
          <a:endParaRPr lang="en-US"/>
        </a:p>
      </dgm:t>
    </dgm:pt>
    <dgm:pt modelId="{A38BAB7F-FF2D-493D-8349-BAA00001911F}" type="pres">
      <dgm:prSet presAssocID="{69E1F8DA-5391-4DC8-A371-006DEE71360F}" presName="childNode" presStyleLbl="revTx" presStyleIdx="0" presStyleCnt="3">
        <dgm:presLayoutVars>
          <dgm:bulletEnabled val="1"/>
        </dgm:presLayoutVars>
      </dgm:prSet>
      <dgm:spPr/>
      <dgm:t>
        <a:bodyPr/>
        <a:lstStyle/>
        <a:p>
          <a:endParaRPr lang="en-US"/>
        </a:p>
      </dgm:t>
    </dgm:pt>
    <dgm:pt modelId="{ED7793D2-35D0-4D44-BA5F-242F09024632}" type="pres">
      <dgm:prSet presAssocID="{53227FD8-03BC-4072-8F92-DCC2697A6CF2}" presName="Name25" presStyleLbl="parChTrans1D1" presStyleIdx="1" presStyleCnt="3"/>
      <dgm:spPr/>
      <dgm:t>
        <a:bodyPr/>
        <a:lstStyle/>
        <a:p>
          <a:endParaRPr lang="en-US"/>
        </a:p>
      </dgm:t>
    </dgm:pt>
    <dgm:pt modelId="{65A76575-5AA2-46D6-9C4F-1FF976D1A525}" type="pres">
      <dgm:prSet presAssocID="{36C94652-B65C-4316-BDA8-43C6E1EF9636}" presName="node" presStyleCnt="0"/>
      <dgm:spPr/>
    </dgm:pt>
    <dgm:pt modelId="{5B57943E-46F6-4DF8-A4B3-A25F932ADE2C}" type="pres">
      <dgm:prSet presAssocID="{36C94652-B65C-4316-BDA8-43C6E1EF9636}" presName="parentNode" presStyleLbl="node1" presStyleIdx="2" presStyleCnt="4" custLinFactNeighborX="20598" custLinFactNeighborY="-836">
        <dgm:presLayoutVars>
          <dgm:chMax val="1"/>
          <dgm:bulletEnabled val="1"/>
        </dgm:presLayoutVars>
      </dgm:prSet>
      <dgm:spPr/>
      <dgm:t>
        <a:bodyPr/>
        <a:lstStyle/>
        <a:p>
          <a:endParaRPr lang="en-US"/>
        </a:p>
      </dgm:t>
    </dgm:pt>
    <dgm:pt modelId="{4B139D5B-780E-493A-B50F-998227B538F0}" type="pres">
      <dgm:prSet presAssocID="{36C94652-B65C-4316-BDA8-43C6E1EF9636}" presName="childNode" presStyleLbl="revTx" presStyleIdx="1" presStyleCnt="3">
        <dgm:presLayoutVars>
          <dgm:bulletEnabled val="1"/>
        </dgm:presLayoutVars>
      </dgm:prSet>
      <dgm:spPr/>
      <dgm:t>
        <a:bodyPr/>
        <a:lstStyle/>
        <a:p>
          <a:endParaRPr lang="en-US"/>
        </a:p>
      </dgm:t>
    </dgm:pt>
    <dgm:pt modelId="{A318A2DD-7DF2-4F34-A7A8-065AA603EB86}" type="pres">
      <dgm:prSet presAssocID="{4FDB1D38-C00E-4049-82C5-5783BE04AB80}" presName="Name25" presStyleLbl="parChTrans1D1" presStyleIdx="2" presStyleCnt="3"/>
      <dgm:spPr/>
      <dgm:t>
        <a:bodyPr/>
        <a:lstStyle/>
        <a:p>
          <a:endParaRPr lang="en-US"/>
        </a:p>
      </dgm:t>
    </dgm:pt>
    <dgm:pt modelId="{0F60D8ED-03E4-4C8F-8BC8-47E4B47D91D3}" type="pres">
      <dgm:prSet presAssocID="{BB4FFBC4-82CA-4061-B05C-184320EF1FF9}" presName="node" presStyleCnt="0"/>
      <dgm:spPr/>
    </dgm:pt>
    <dgm:pt modelId="{F64925FA-FEFE-4451-967A-39CC8B997AD3}" type="pres">
      <dgm:prSet presAssocID="{BB4FFBC4-82CA-4061-B05C-184320EF1FF9}" presName="parentNode" presStyleLbl="node1" presStyleIdx="3" presStyleCnt="4">
        <dgm:presLayoutVars>
          <dgm:chMax val="1"/>
          <dgm:bulletEnabled val="1"/>
        </dgm:presLayoutVars>
      </dgm:prSet>
      <dgm:spPr/>
      <dgm:t>
        <a:bodyPr/>
        <a:lstStyle/>
        <a:p>
          <a:endParaRPr lang="en-US"/>
        </a:p>
      </dgm:t>
    </dgm:pt>
    <dgm:pt modelId="{86371468-A713-4555-B65C-9A029B5664E5}" type="pres">
      <dgm:prSet presAssocID="{BB4FFBC4-82CA-4061-B05C-184320EF1FF9}" presName="childNode" presStyleLbl="revTx" presStyleIdx="2" presStyleCnt="3">
        <dgm:presLayoutVars>
          <dgm:bulletEnabled val="1"/>
        </dgm:presLayoutVars>
      </dgm:prSet>
      <dgm:spPr/>
      <dgm:t>
        <a:bodyPr/>
        <a:lstStyle/>
        <a:p>
          <a:endParaRPr lang="en-US"/>
        </a:p>
      </dgm:t>
    </dgm:pt>
  </dgm:ptLst>
  <dgm:cxnLst>
    <dgm:cxn modelId="{3245F387-617D-494B-AC0C-46F54E25934D}" srcId="{36C94652-B65C-4316-BDA8-43C6E1EF9636}" destId="{C311B95D-2126-45EE-9243-955BD7C62BDD}" srcOrd="0" destOrd="0" parTransId="{868F705D-DAF5-4165-A7D2-785645A87AD5}" sibTransId="{7C1EA263-D777-4B19-AB97-A24B3D5A0FBC}"/>
    <dgm:cxn modelId="{1A4D925D-3CE5-4ABB-B23D-FDC82FFC324E}" type="presOf" srcId="{AE62A9C4-AB65-41B5-8847-E763EFE0787C}" destId="{86371468-A713-4555-B65C-9A029B5664E5}" srcOrd="0" destOrd="0" presId="urn:microsoft.com/office/officeart/2005/8/layout/radial2"/>
    <dgm:cxn modelId="{EF94B59C-569A-4C95-BF38-D8A75A23CC94}" srcId="{69E1F8DA-5391-4DC8-A371-006DEE71360F}" destId="{49C9E309-45DD-41D1-8D2B-5D2367004C69}" srcOrd="1" destOrd="0" parTransId="{D17CED64-D856-439D-A356-D8C39E51C100}" sibTransId="{D17EFD19-6C54-44F1-B7BB-747717130C28}"/>
    <dgm:cxn modelId="{95058F3C-1148-4C5D-8ED4-297D2DE6B71B}" type="presOf" srcId="{BB4FFBC4-82CA-4061-B05C-184320EF1FF9}" destId="{F64925FA-FEFE-4451-967A-39CC8B997AD3}" srcOrd="0" destOrd="0" presId="urn:microsoft.com/office/officeart/2005/8/layout/radial2"/>
    <dgm:cxn modelId="{EACBA3A3-EE36-45DD-921D-8CF2D8EAD844}" type="presOf" srcId="{4FDB1D38-C00E-4049-82C5-5783BE04AB80}" destId="{A318A2DD-7DF2-4F34-A7A8-065AA603EB86}" srcOrd="0" destOrd="0" presId="urn:microsoft.com/office/officeart/2005/8/layout/radial2"/>
    <dgm:cxn modelId="{F53A414B-33CC-4237-8343-95DC226B0A08}" srcId="{36C94652-B65C-4316-BDA8-43C6E1EF9636}" destId="{CD7623E4-1C28-413B-B049-B0D6BE01348A}" srcOrd="1" destOrd="0" parTransId="{5B9779FF-55E2-4A84-8ACB-7CCD479D03CF}" sibTransId="{EFBC626B-BED7-47CA-B4CE-A9060DD9AF47}"/>
    <dgm:cxn modelId="{9F735C6D-EADF-42D1-B833-EF2560C43C38}" type="presOf" srcId="{BF4F50C5-C14E-4A82-8217-1382C471E970}" destId="{34C79C89-5214-4923-BDB2-513E4789BDB4}" srcOrd="0" destOrd="0" presId="urn:microsoft.com/office/officeart/2005/8/layout/radial2"/>
    <dgm:cxn modelId="{AC126F15-EB45-4B3D-BE9E-366965A7BEDC}" srcId="{BB4FFBC4-82CA-4061-B05C-184320EF1FF9}" destId="{AE62A9C4-AB65-41B5-8847-E763EFE0787C}" srcOrd="0" destOrd="0" parTransId="{7D29602C-B845-4F31-9DF4-899BB96D7CC2}" sibTransId="{EF4802B0-D7E8-4BA8-BB35-E01AC53D405A}"/>
    <dgm:cxn modelId="{DFA648DF-DE51-40AC-BF40-AB4B0C0C1141}" type="presOf" srcId="{7BC7FE46-4044-4BE6-8D4D-6ECF3B24ABA3}" destId="{A38BAB7F-FF2D-493D-8349-BAA00001911F}" srcOrd="0" destOrd="0" presId="urn:microsoft.com/office/officeart/2005/8/layout/radial2"/>
    <dgm:cxn modelId="{A43E70B5-6E14-4E24-A227-4E4E38B854DA}" type="presOf" srcId="{CD7623E4-1C28-413B-B049-B0D6BE01348A}" destId="{4B139D5B-780E-493A-B50F-998227B538F0}" srcOrd="0" destOrd="1" presId="urn:microsoft.com/office/officeart/2005/8/layout/radial2"/>
    <dgm:cxn modelId="{AB42AE07-9844-4860-AE7B-1137761E81FE}" type="presOf" srcId="{36C94652-B65C-4316-BDA8-43C6E1EF9636}" destId="{5B57943E-46F6-4DF8-A4B3-A25F932ADE2C}" srcOrd="0" destOrd="0" presId="urn:microsoft.com/office/officeart/2005/8/layout/radial2"/>
    <dgm:cxn modelId="{45F75B82-CCF4-48F2-B47A-811521913BAF}" type="presOf" srcId="{49C9E309-45DD-41D1-8D2B-5D2367004C69}" destId="{A38BAB7F-FF2D-493D-8349-BAA00001911F}" srcOrd="0" destOrd="1" presId="urn:microsoft.com/office/officeart/2005/8/layout/radial2"/>
    <dgm:cxn modelId="{587599A3-D281-42A4-AE9F-3A78A16A8C18}" type="presOf" srcId="{C311B95D-2126-45EE-9243-955BD7C62BDD}" destId="{4B139D5B-780E-493A-B50F-998227B538F0}" srcOrd="0" destOrd="0" presId="urn:microsoft.com/office/officeart/2005/8/layout/radial2"/>
    <dgm:cxn modelId="{5787A06C-31C8-4397-9A28-BE35C9EE6CC4}" srcId="{BB4FFBC4-82CA-4061-B05C-184320EF1FF9}" destId="{904DDE90-0B33-4387-AFE6-C07EAAB473CA}" srcOrd="1" destOrd="0" parTransId="{DAB7468A-A8F3-4608-8160-FC476120109F}" sibTransId="{95BED791-7B9B-422F-B262-64BDEB0E0EA0}"/>
    <dgm:cxn modelId="{641B84DD-7AE0-4E50-8B53-8ED8C405CADC}" srcId="{BF4F50C5-C14E-4A82-8217-1382C471E970}" destId="{69E1F8DA-5391-4DC8-A371-006DEE71360F}" srcOrd="0" destOrd="0" parTransId="{7C645257-797E-4868-B4F0-9020DFDA2271}" sibTransId="{CD176D77-9DD3-4309-8DAC-D98B8F986DCE}"/>
    <dgm:cxn modelId="{F0BE3898-7F98-4540-A060-191ECB77593F}" type="presOf" srcId="{53227FD8-03BC-4072-8F92-DCC2697A6CF2}" destId="{ED7793D2-35D0-4D44-BA5F-242F09024632}" srcOrd="0" destOrd="0" presId="urn:microsoft.com/office/officeart/2005/8/layout/radial2"/>
    <dgm:cxn modelId="{34EC7717-B91B-446F-A600-9C7D53869EEB}" type="presOf" srcId="{904DDE90-0B33-4387-AFE6-C07EAAB473CA}" destId="{86371468-A713-4555-B65C-9A029B5664E5}" srcOrd="0" destOrd="1" presId="urn:microsoft.com/office/officeart/2005/8/layout/radial2"/>
    <dgm:cxn modelId="{7DD048E8-BB28-49CE-8606-2DCB196786EE}" srcId="{BF4F50C5-C14E-4A82-8217-1382C471E970}" destId="{BB4FFBC4-82CA-4061-B05C-184320EF1FF9}" srcOrd="2" destOrd="0" parTransId="{4FDB1D38-C00E-4049-82C5-5783BE04AB80}" sibTransId="{DFAECC47-AE3C-40F4-A137-D7126B087CF2}"/>
    <dgm:cxn modelId="{6245E256-A1E2-4A6D-B7EE-59CBCBF56491}" type="presOf" srcId="{69E1F8DA-5391-4DC8-A371-006DEE71360F}" destId="{DA73F2AF-1EF0-47DE-9A40-7D52A86FA312}" srcOrd="0" destOrd="0" presId="urn:microsoft.com/office/officeart/2005/8/layout/radial2"/>
    <dgm:cxn modelId="{D9B5847B-0073-45F5-B067-9CA8FA703EA0}" type="presOf" srcId="{7C645257-797E-4868-B4F0-9020DFDA2271}" destId="{7FE92EFB-C16F-40C5-8A35-C70679BDEA95}" srcOrd="0" destOrd="0" presId="urn:microsoft.com/office/officeart/2005/8/layout/radial2"/>
    <dgm:cxn modelId="{06AE0790-96B2-46E6-8F6B-F8D30A23F21A}" srcId="{69E1F8DA-5391-4DC8-A371-006DEE71360F}" destId="{7BC7FE46-4044-4BE6-8D4D-6ECF3B24ABA3}" srcOrd="0" destOrd="0" parTransId="{66D22255-E328-4CBA-9675-A6B27E7F5F27}" sibTransId="{472C85D3-67BF-4934-8207-9D7D75EF9ECC}"/>
    <dgm:cxn modelId="{61F3DF22-A594-4385-A431-A6C6BB9570D7}" srcId="{BF4F50C5-C14E-4A82-8217-1382C471E970}" destId="{36C94652-B65C-4316-BDA8-43C6E1EF9636}" srcOrd="1" destOrd="0" parTransId="{53227FD8-03BC-4072-8F92-DCC2697A6CF2}" sibTransId="{503B4F83-B627-483D-93DC-53D71B67F174}"/>
    <dgm:cxn modelId="{CE1E264E-DC46-49FD-92C2-86A8149A7C4B}" type="presParOf" srcId="{34C79C89-5214-4923-BDB2-513E4789BDB4}" destId="{D2BFA882-40FE-4154-B32A-91FDFA9BC2A5}" srcOrd="0" destOrd="0" presId="urn:microsoft.com/office/officeart/2005/8/layout/radial2"/>
    <dgm:cxn modelId="{702BE8C2-63A5-431A-9C17-6E6B5D205F82}" type="presParOf" srcId="{D2BFA882-40FE-4154-B32A-91FDFA9BC2A5}" destId="{CF9D7DB8-92C1-411E-AE8B-2BF0188D2679}" srcOrd="0" destOrd="0" presId="urn:microsoft.com/office/officeart/2005/8/layout/radial2"/>
    <dgm:cxn modelId="{2A70E928-9F29-444E-81DC-3E0FEEBA0BDC}" type="presParOf" srcId="{CF9D7DB8-92C1-411E-AE8B-2BF0188D2679}" destId="{4C305DF3-82AC-4181-B642-BC7E15C885D0}" srcOrd="0" destOrd="0" presId="urn:microsoft.com/office/officeart/2005/8/layout/radial2"/>
    <dgm:cxn modelId="{50A9E87D-5033-4E3F-AB74-6CC4433374B7}" type="presParOf" srcId="{CF9D7DB8-92C1-411E-AE8B-2BF0188D2679}" destId="{94F4B6C5-C287-4A4D-9DD2-DE8E8B98E264}" srcOrd="1" destOrd="0" presId="urn:microsoft.com/office/officeart/2005/8/layout/radial2"/>
    <dgm:cxn modelId="{D15AA97A-0A37-439B-90BB-0E339C954E1C}" type="presParOf" srcId="{D2BFA882-40FE-4154-B32A-91FDFA9BC2A5}" destId="{7FE92EFB-C16F-40C5-8A35-C70679BDEA95}" srcOrd="1" destOrd="0" presId="urn:microsoft.com/office/officeart/2005/8/layout/radial2"/>
    <dgm:cxn modelId="{96F2DADD-E2B2-4A6F-983F-F33C7BD03A5D}" type="presParOf" srcId="{D2BFA882-40FE-4154-B32A-91FDFA9BC2A5}" destId="{1D3ABD94-26A4-4A52-BE2D-7B6235E965E1}" srcOrd="2" destOrd="0" presId="urn:microsoft.com/office/officeart/2005/8/layout/radial2"/>
    <dgm:cxn modelId="{B81556BB-2E05-4C55-A28E-D779030C00BA}" type="presParOf" srcId="{1D3ABD94-26A4-4A52-BE2D-7B6235E965E1}" destId="{DA73F2AF-1EF0-47DE-9A40-7D52A86FA312}" srcOrd="0" destOrd="0" presId="urn:microsoft.com/office/officeart/2005/8/layout/radial2"/>
    <dgm:cxn modelId="{AEBC114C-BC7E-4E3C-AA76-0738E2A5135B}" type="presParOf" srcId="{1D3ABD94-26A4-4A52-BE2D-7B6235E965E1}" destId="{A38BAB7F-FF2D-493D-8349-BAA00001911F}" srcOrd="1" destOrd="0" presId="urn:microsoft.com/office/officeart/2005/8/layout/radial2"/>
    <dgm:cxn modelId="{9C93D356-8F95-449E-A724-830C916218A9}" type="presParOf" srcId="{D2BFA882-40FE-4154-B32A-91FDFA9BC2A5}" destId="{ED7793D2-35D0-4D44-BA5F-242F09024632}" srcOrd="3" destOrd="0" presId="urn:microsoft.com/office/officeart/2005/8/layout/radial2"/>
    <dgm:cxn modelId="{1C8844E8-8A7C-47EA-9DD1-9BDF1479A53B}" type="presParOf" srcId="{D2BFA882-40FE-4154-B32A-91FDFA9BC2A5}" destId="{65A76575-5AA2-46D6-9C4F-1FF976D1A525}" srcOrd="4" destOrd="0" presId="urn:microsoft.com/office/officeart/2005/8/layout/radial2"/>
    <dgm:cxn modelId="{577CDA7C-0D1B-4016-B417-3415722F4171}" type="presParOf" srcId="{65A76575-5AA2-46D6-9C4F-1FF976D1A525}" destId="{5B57943E-46F6-4DF8-A4B3-A25F932ADE2C}" srcOrd="0" destOrd="0" presId="urn:microsoft.com/office/officeart/2005/8/layout/radial2"/>
    <dgm:cxn modelId="{2D253D9C-8A89-4AA8-ADEA-9AD89A8D47BE}" type="presParOf" srcId="{65A76575-5AA2-46D6-9C4F-1FF976D1A525}" destId="{4B139D5B-780E-493A-B50F-998227B538F0}" srcOrd="1" destOrd="0" presId="urn:microsoft.com/office/officeart/2005/8/layout/radial2"/>
    <dgm:cxn modelId="{46430583-6BA0-4261-B37B-BBE3D799D7DA}" type="presParOf" srcId="{D2BFA882-40FE-4154-B32A-91FDFA9BC2A5}" destId="{A318A2DD-7DF2-4F34-A7A8-065AA603EB86}" srcOrd="5" destOrd="0" presId="urn:microsoft.com/office/officeart/2005/8/layout/radial2"/>
    <dgm:cxn modelId="{24604AAC-6D4A-4033-AA6C-D1EE4DDFA03D}" type="presParOf" srcId="{D2BFA882-40FE-4154-B32A-91FDFA9BC2A5}" destId="{0F60D8ED-03E4-4C8F-8BC8-47E4B47D91D3}" srcOrd="6" destOrd="0" presId="urn:microsoft.com/office/officeart/2005/8/layout/radial2"/>
    <dgm:cxn modelId="{58DF0969-821F-46DD-8129-3B9A5D9129AF}" type="presParOf" srcId="{0F60D8ED-03E4-4C8F-8BC8-47E4B47D91D3}" destId="{F64925FA-FEFE-4451-967A-39CC8B997AD3}" srcOrd="0" destOrd="0" presId="urn:microsoft.com/office/officeart/2005/8/layout/radial2"/>
    <dgm:cxn modelId="{AD260372-CC5B-4643-B99D-CC6D9BE8B566}" type="presParOf" srcId="{0F60D8ED-03E4-4C8F-8BC8-47E4B47D91D3}" destId="{86371468-A713-4555-B65C-9A029B5664E5}" srcOrd="1" destOrd="0" presId="urn:microsoft.com/office/officeart/2005/8/layout/radial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BF861D-7BBF-4D34-8F54-ADA9D94780C6}">
      <dsp:nvSpPr>
        <dsp:cNvPr id="0" name=""/>
        <dsp:cNvSpPr/>
      </dsp:nvSpPr>
      <dsp:spPr>
        <a:xfrm>
          <a:off x="2338643" y="323311"/>
          <a:ext cx="2456035" cy="2456035"/>
        </a:xfrm>
        <a:prstGeom prst="pieWedg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Values	</a:t>
          </a:r>
          <a:endParaRPr lang="en-US" sz="2000" kern="1200" dirty="0"/>
        </a:p>
      </dsp:txBody>
      <dsp:txXfrm>
        <a:off x="3057999" y="1042667"/>
        <a:ext cx="1736679" cy="1736679"/>
      </dsp:txXfrm>
    </dsp:sp>
    <dsp:sp modelId="{ABA036A5-BE40-497B-B5F1-8DBDF1B31AF5}">
      <dsp:nvSpPr>
        <dsp:cNvPr id="0" name=""/>
        <dsp:cNvSpPr/>
      </dsp:nvSpPr>
      <dsp:spPr>
        <a:xfrm rot="5400000">
          <a:off x="4908121" y="323311"/>
          <a:ext cx="2456035" cy="2456035"/>
        </a:xfrm>
        <a:prstGeom prst="pieWedg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Context</a:t>
          </a:r>
          <a:endParaRPr lang="en-US" sz="2000" kern="1200" dirty="0"/>
        </a:p>
      </dsp:txBody>
      <dsp:txXfrm rot="-5400000">
        <a:off x="4908121" y="1042667"/>
        <a:ext cx="1736679" cy="1736679"/>
      </dsp:txXfrm>
    </dsp:sp>
    <dsp:sp modelId="{57061F49-E487-40C8-BEA5-52101827152A}">
      <dsp:nvSpPr>
        <dsp:cNvPr id="0" name=""/>
        <dsp:cNvSpPr/>
      </dsp:nvSpPr>
      <dsp:spPr>
        <a:xfrm rot="10800000">
          <a:off x="4908121" y="2892789"/>
          <a:ext cx="2456035" cy="2456035"/>
        </a:xfrm>
        <a:prstGeom prst="pieWedg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Participation</a:t>
          </a:r>
          <a:endParaRPr lang="en-US" sz="2000" kern="1200" dirty="0"/>
        </a:p>
      </dsp:txBody>
      <dsp:txXfrm rot="10800000">
        <a:off x="4908121" y="2892789"/>
        <a:ext cx="1736679" cy="1736679"/>
      </dsp:txXfrm>
    </dsp:sp>
    <dsp:sp modelId="{CE831A59-6E13-4CEE-A030-7F607886C230}">
      <dsp:nvSpPr>
        <dsp:cNvPr id="0" name=""/>
        <dsp:cNvSpPr/>
      </dsp:nvSpPr>
      <dsp:spPr>
        <a:xfrm rot="16200000">
          <a:off x="2338643" y="2892789"/>
          <a:ext cx="2456035" cy="2456035"/>
        </a:xfrm>
        <a:prstGeom prst="pieWedg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kern="1200" dirty="0" smtClean="0"/>
            <a:t>Benefit</a:t>
          </a:r>
          <a:endParaRPr lang="en-US" sz="2000" kern="1200" dirty="0"/>
        </a:p>
      </dsp:txBody>
      <dsp:txXfrm rot="5400000">
        <a:off x="3057999" y="2892789"/>
        <a:ext cx="1736679" cy="1736679"/>
      </dsp:txXfrm>
    </dsp:sp>
    <dsp:sp modelId="{EEDCCEE7-E114-4F56-9463-47BC5995C8B1}">
      <dsp:nvSpPr>
        <dsp:cNvPr id="0" name=""/>
        <dsp:cNvSpPr/>
      </dsp:nvSpPr>
      <dsp:spPr>
        <a:xfrm>
          <a:off x="4427407" y="2325576"/>
          <a:ext cx="847984" cy="737377"/>
        </a:xfrm>
        <a:prstGeom prst="circularArrow">
          <a:avLst/>
        </a:prstGeom>
        <a:solidFill>
          <a:schemeClr val="accent1">
            <a:tint val="6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EAE00F9-9260-45BE-8A0D-7CF90AD621D0}">
      <dsp:nvSpPr>
        <dsp:cNvPr id="0" name=""/>
        <dsp:cNvSpPr/>
      </dsp:nvSpPr>
      <dsp:spPr>
        <a:xfrm rot="10800000">
          <a:off x="4427407" y="2609183"/>
          <a:ext cx="847984" cy="737377"/>
        </a:xfrm>
        <a:prstGeom prst="circularArrow">
          <a:avLst/>
        </a:prstGeom>
        <a:solidFill>
          <a:schemeClr val="accent1">
            <a:tint val="6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41536F-3087-4AD0-9B18-736D1663C897}">
      <dsp:nvSpPr>
        <dsp:cNvPr id="0" name=""/>
        <dsp:cNvSpPr/>
      </dsp:nvSpPr>
      <dsp:spPr>
        <a:xfrm>
          <a:off x="3117564" y="49101"/>
          <a:ext cx="2553271" cy="2553271"/>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r>
            <a:rPr lang="en-US" sz="1900" kern="1200" dirty="0" smtClean="0"/>
            <a:t>Tribal Space</a:t>
          </a:r>
          <a:endParaRPr lang="en-US" sz="1900" kern="1200" dirty="0"/>
        </a:p>
      </dsp:txBody>
      <dsp:txXfrm>
        <a:off x="3412172" y="392810"/>
        <a:ext cx="1964054" cy="810172"/>
      </dsp:txXfrm>
    </dsp:sp>
    <dsp:sp modelId="{B1AF8572-76EF-497A-A623-642D5397F42A}">
      <dsp:nvSpPr>
        <dsp:cNvPr id="0" name=""/>
        <dsp:cNvSpPr/>
      </dsp:nvSpPr>
      <dsp:spPr>
        <a:xfrm>
          <a:off x="4246895" y="1178432"/>
          <a:ext cx="2553271" cy="2553271"/>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r>
            <a:rPr lang="en-US" sz="1900" kern="1200" dirty="0" smtClean="0"/>
            <a:t>Co-Managed Space</a:t>
          </a:r>
          <a:endParaRPr lang="en-US" sz="1900" kern="1200" dirty="0"/>
        </a:p>
      </dsp:txBody>
      <dsp:txXfrm>
        <a:off x="5621734" y="1473041"/>
        <a:ext cx="982027" cy="1964054"/>
      </dsp:txXfrm>
    </dsp:sp>
    <dsp:sp modelId="{3E4BA19D-0640-47F7-8BF1-E2C1F6EFEB8A}">
      <dsp:nvSpPr>
        <dsp:cNvPr id="0" name=""/>
        <dsp:cNvSpPr/>
      </dsp:nvSpPr>
      <dsp:spPr>
        <a:xfrm>
          <a:off x="3117564" y="2307764"/>
          <a:ext cx="2553271" cy="2553271"/>
        </a:xfrm>
        <a:prstGeom prst="ellipse">
          <a:avLst/>
        </a:prstGeom>
        <a:solidFill>
          <a:schemeClr val="accent1">
            <a:lumMod val="75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r>
            <a:rPr lang="en-US" sz="1900" kern="1200" dirty="0" smtClean="0"/>
            <a:t>National Indigenous space</a:t>
          </a:r>
          <a:endParaRPr lang="en-US" sz="1900" kern="1200" dirty="0"/>
        </a:p>
      </dsp:txBody>
      <dsp:txXfrm>
        <a:off x="3412172" y="3707153"/>
        <a:ext cx="1964054" cy="810172"/>
      </dsp:txXfrm>
    </dsp:sp>
    <dsp:sp modelId="{99756982-7660-4BA1-ABBF-007ABCAD5348}">
      <dsp:nvSpPr>
        <dsp:cNvPr id="0" name=""/>
        <dsp:cNvSpPr/>
      </dsp:nvSpPr>
      <dsp:spPr>
        <a:xfrm>
          <a:off x="1988232" y="1178432"/>
          <a:ext cx="2553271" cy="2553271"/>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r>
            <a:rPr lang="en-US" sz="1900" kern="1200" dirty="0" smtClean="0"/>
            <a:t>Political Hybrid Space</a:t>
          </a:r>
          <a:endParaRPr lang="en-US" sz="1900" kern="1200" dirty="0"/>
        </a:p>
      </dsp:txBody>
      <dsp:txXfrm>
        <a:off x="2184638" y="1473041"/>
        <a:ext cx="982027" cy="19640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18A2DD-7DF2-4F34-A7A8-065AA603EB86}">
      <dsp:nvSpPr>
        <dsp:cNvPr id="0" name=""/>
        <dsp:cNvSpPr/>
      </dsp:nvSpPr>
      <dsp:spPr>
        <a:xfrm rot="2562510">
          <a:off x="3252015" y="3091149"/>
          <a:ext cx="666498" cy="45351"/>
        </a:xfrm>
        <a:custGeom>
          <a:avLst/>
          <a:gdLst/>
          <a:ahLst/>
          <a:cxnLst/>
          <a:rect l="0" t="0" r="0" b="0"/>
          <a:pathLst>
            <a:path>
              <a:moveTo>
                <a:pt x="0" y="22675"/>
              </a:moveTo>
              <a:lnTo>
                <a:pt x="666498" y="2267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7793D2-35D0-4D44-BA5F-242F09024632}">
      <dsp:nvSpPr>
        <dsp:cNvPr id="0" name=""/>
        <dsp:cNvSpPr/>
      </dsp:nvSpPr>
      <dsp:spPr>
        <a:xfrm rot="21584652">
          <a:off x="3340383" y="2175225"/>
          <a:ext cx="1003033" cy="45351"/>
        </a:xfrm>
        <a:custGeom>
          <a:avLst/>
          <a:gdLst/>
          <a:ahLst/>
          <a:cxnLst/>
          <a:rect l="0" t="0" r="0" b="0"/>
          <a:pathLst>
            <a:path>
              <a:moveTo>
                <a:pt x="0" y="22675"/>
              </a:moveTo>
              <a:lnTo>
                <a:pt x="1003033" y="2267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E92EFB-C16F-40C5-8A35-C70679BDEA95}">
      <dsp:nvSpPr>
        <dsp:cNvPr id="0" name=""/>
        <dsp:cNvSpPr/>
      </dsp:nvSpPr>
      <dsp:spPr>
        <a:xfrm rot="20026536">
          <a:off x="3236895" y="1371262"/>
          <a:ext cx="2010954" cy="45351"/>
        </a:xfrm>
        <a:custGeom>
          <a:avLst/>
          <a:gdLst/>
          <a:ahLst/>
          <a:cxnLst/>
          <a:rect l="0" t="0" r="0" b="0"/>
          <a:pathLst>
            <a:path>
              <a:moveTo>
                <a:pt x="0" y="22675"/>
              </a:moveTo>
              <a:lnTo>
                <a:pt x="2010954" y="2267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F4B6C5-C287-4A4D-9DD2-DE8E8B98E264}">
      <dsp:nvSpPr>
        <dsp:cNvPr id="0" name=""/>
        <dsp:cNvSpPr/>
      </dsp:nvSpPr>
      <dsp:spPr>
        <a:xfrm>
          <a:off x="76196" y="33345"/>
          <a:ext cx="3155418" cy="3121017"/>
        </a:xfrm>
        <a:prstGeom prst="ellipse">
          <a:avLst/>
        </a:prstGeom>
        <a:blipFill rotWithShape="0">
          <a:blip xmlns:r="http://schemas.openxmlformats.org/officeDocument/2006/relationships" r:embed="rId1"/>
          <a:stretch>
            <a:fillRect/>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73F2AF-1EF0-47DE-9A40-7D52A86FA312}">
      <dsp:nvSpPr>
        <dsp:cNvPr id="0" name=""/>
        <dsp:cNvSpPr/>
      </dsp:nvSpPr>
      <dsp:spPr>
        <a:xfrm>
          <a:off x="5078946" y="33337"/>
          <a:ext cx="1270962" cy="1270962"/>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smtClean="0"/>
            <a:t>Co </a:t>
          </a:r>
          <a:r>
            <a:rPr lang="en-US" sz="1700" kern="1200" dirty="0" smtClean="0"/>
            <a:t>-Managed</a:t>
          </a:r>
          <a:endParaRPr lang="en-US" sz="1700" kern="1200" dirty="0"/>
        </a:p>
      </dsp:txBody>
      <dsp:txXfrm>
        <a:off x="5265074" y="219465"/>
        <a:ext cx="898706" cy="898706"/>
      </dsp:txXfrm>
    </dsp:sp>
    <dsp:sp modelId="{A38BAB7F-FF2D-493D-8349-BAA00001911F}">
      <dsp:nvSpPr>
        <dsp:cNvPr id="0" name=""/>
        <dsp:cNvSpPr/>
      </dsp:nvSpPr>
      <dsp:spPr>
        <a:xfrm>
          <a:off x="6477005" y="33337"/>
          <a:ext cx="1906443" cy="12709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933450">
            <a:lnSpc>
              <a:spcPct val="90000"/>
            </a:lnSpc>
            <a:spcBef>
              <a:spcPct val="0"/>
            </a:spcBef>
            <a:spcAft>
              <a:spcPct val="15000"/>
            </a:spcAft>
            <a:buChar char="••"/>
          </a:pPr>
          <a:r>
            <a:rPr lang="en-US" sz="2100" kern="1200" dirty="0" smtClean="0"/>
            <a:t>Treaties</a:t>
          </a:r>
          <a:endParaRPr lang="en-US" sz="2100" kern="1200" dirty="0"/>
        </a:p>
        <a:p>
          <a:pPr marL="228600" lvl="1" indent="-228600" algn="l" defTabSz="933450">
            <a:lnSpc>
              <a:spcPct val="90000"/>
            </a:lnSpc>
            <a:spcBef>
              <a:spcPct val="0"/>
            </a:spcBef>
            <a:spcAft>
              <a:spcPct val="15000"/>
            </a:spcAft>
            <a:buChar char="••"/>
          </a:pPr>
          <a:r>
            <a:rPr lang="en-US" sz="2100" kern="1200" dirty="0" smtClean="0"/>
            <a:t>Understand evaluator limitations</a:t>
          </a:r>
          <a:endParaRPr lang="en-US" sz="2100" kern="1200" dirty="0"/>
        </a:p>
      </dsp:txBody>
      <dsp:txXfrm>
        <a:off x="6477005" y="33337"/>
        <a:ext cx="1906443" cy="1270962"/>
      </dsp:txXfrm>
    </dsp:sp>
    <dsp:sp modelId="{5B57943E-46F6-4DF8-A4B3-A25F932ADE2C}">
      <dsp:nvSpPr>
        <dsp:cNvPr id="0" name=""/>
        <dsp:cNvSpPr/>
      </dsp:nvSpPr>
      <dsp:spPr>
        <a:xfrm>
          <a:off x="4343405" y="1557343"/>
          <a:ext cx="1270962" cy="1270962"/>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National</a:t>
          </a:r>
          <a:endParaRPr lang="en-US" sz="1700" kern="1200" dirty="0"/>
        </a:p>
      </dsp:txBody>
      <dsp:txXfrm>
        <a:off x="4529533" y="1743471"/>
        <a:ext cx="898706" cy="898706"/>
      </dsp:txXfrm>
    </dsp:sp>
    <dsp:sp modelId="{4B139D5B-780E-493A-B50F-998227B538F0}">
      <dsp:nvSpPr>
        <dsp:cNvPr id="0" name=""/>
        <dsp:cNvSpPr/>
      </dsp:nvSpPr>
      <dsp:spPr>
        <a:xfrm>
          <a:off x="5741464" y="1557343"/>
          <a:ext cx="1906443" cy="12709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933450">
            <a:lnSpc>
              <a:spcPct val="90000"/>
            </a:lnSpc>
            <a:spcBef>
              <a:spcPct val="0"/>
            </a:spcBef>
            <a:spcAft>
              <a:spcPct val="15000"/>
            </a:spcAft>
            <a:buChar char="••"/>
          </a:pPr>
          <a:r>
            <a:rPr lang="en-US" sz="2100" kern="1200" dirty="0" smtClean="0"/>
            <a:t>Multi-tribal</a:t>
          </a:r>
          <a:endParaRPr lang="en-US" sz="2100" kern="1200" dirty="0"/>
        </a:p>
        <a:p>
          <a:pPr marL="228600" lvl="1" indent="-228600" algn="l" defTabSz="933450">
            <a:lnSpc>
              <a:spcPct val="90000"/>
            </a:lnSpc>
            <a:spcBef>
              <a:spcPct val="0"/>
            </a:spcBef>
            <a:spcAft>
              <a:spcPct val="15000"/>
            </a:spcAft>
            <a:buChar char="••"/>
          </a:pPr>
          <a:r>
            <a:rPr lang="en-US" sz="2100" kern="1200" dirty="0" smtClean="0"/>
            <a:t>Self Determination</a:t>
          </a:r>
          <a:endParaRPr lang="en-US" sz="2100" kern="1200" dirty="0"/>
        </a:p>
      </dsp:txBody>
      <dsp:txXfrm>
        <a:off x="5741464" y="1557343"/>
        <a:ext cx="1906443" cy="1270962"/>
      </dsp:txXfrm>
    </dsp:sp>
    <dsp:sp modelId="{F64925FA-FEFE-4451-967A-39CC8B997AD3}">
      <dsp:nvSpPr>
        <dsp:cNvPr id="0" name=""/>
        <dsp:cNvSpPr/>
      </dsp:nvSpPr>
      <dsp:spPr>
        <a:xfrm>
          <a:off x="3661620" y="3135403"/>
          <a:ext cx="1270962" cy="1270962"/>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Hybrid</a:t>
          </a:r>
          <a:endParaRPr lang="en-US" sz="1700" kern="1200" dirty="0"/>
        </a:p>
      </dsp:txBody>
      <dsp:txXfrm>
        <a:off x="3847748" y="3321531"/>
        <a:ext cx="898706" cy="898706"/>
      </dsp:txXfrm>
    </dsp:sp>
    <dsp:sp modelId="{86371468-A713-4555-B65C-9A029B5664E5}">
      <dsp:nvSpPr>
        <dsp:cNvPr id="0" name=""/>
        <dsp:cNvSpPr/>
      </dsp:nvSpPr>
      <dsp:spPr>
        <a:xfrm>
          <a:off x="5059678" y="3135403"/>
          <a:ext cx="1906443" cy="12709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933450">
            <a:lnSpc>
              <a:spcPct val="90000"/>
            </a:lnSpc>
            <a:spcBef>
              <a:spcPct val="0"/>
            </a:spcBef>
            <a:spcAft>
              <a:spcPct val="15000"/>
            </a:spcAft>
            <a:buChar char="••"/>
          </a:pPr>
          <a:r>
            <a:rPr lang="en-US" sz="2100" kern="1200" dirty="0" smtClean="0"/>
            <a:t>Invisibility</a:t>
          </a:r>
          <a:endParaRPr lang="en-US" sz="2100" kern="1200" dirty="0"/>
        </a:p>
        <a:p>
          <a:pPr marL="228600" lvl="1" indent="-228600" algn="l" defTabSz="933450">
            <a:lnSpc>
              <a:spcPct val="90000"/>
            </a:lnSpc>
            <a:spcBef>
              <a:spcPct val="0"/>
            </a:spcBef>
            <a:spcAft>
              <a:spcPct val="15000"/>
            </a:spcAft>
            <a:buChar char="••"/>
          </a:pPr>
          <a:r>
            <a:rPr lang="en-US" sz="2100" kern="1200" dirty="0" smtClean="0"/>
            <a:t>Civil Rights</a:t>
          </a:r>
          <a:endParaRPr lang="en-US" sz="2100" kern="1200" dirty="0"/>
        </a:p>
      </dsp:txBody>
      <dsp:txXfrm>
        <a:off x="5059678" y="3135403"/>
        <a:ext cx="1906443" cy="1270962"/>
      </dsp:txXfrm>
    </dsp:sp>
  </dsp:spTree>
</dsp:drawing>
</file>

<file path=ppt/diagrams/layout1.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F13AC47-4323-4B1A-8F7C-217AE94BEBD3}" type="datetimeFigureOut">
              <a:rPr lang="en-US" smtClean="0"/>
              <a:t>10/15/2013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B40F10DB-54CC-49C5-B3B6-8A4D8F159D5F}" type="slidenum">
              <a:rPr lang="en-US" smtClean="0"/>
              <a:t>‹#›</a:t>
            </a:fld>
            <a:endParaRPr lang="en-US"/>
          </a:p>
        </p:txBody>
      </p:sp>
    </p:spTree>
    <p:extLst>
      <p:ext uri="{BB962C8B-B14F-4D97-AF65-F5344CB8AC3E}">
        <p14:creationId xmlns:p14="http://schemas.microsoft.com/office/powerpoint/2010/main" val="9985591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A8839D7-9A03-45AA-BFAD-7D133679FA0A}" type="datetimeFigureOut">
              <a:rPr lang="en-US" smtClean="0"/>
              <a:pPr/>
              <a:t>10/15/2013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8C78BD8-D1EC-4E49-AEA2-2C314490050C}" type="slidenum">
              <a:rPr lang="en-US" smtClean="0"/>
              <a:pPr/>
              <a:t>‹#›</a:t>
            </a:fld>
            <a:endParaRPr lang="en-US"/>
          </a:p>
        </p:txBody>
      </p:sp>
    </p:spTree>
    <p:extLst>
      <p:ext uri="{BB962C8B-B14F-4D97-AF65-F5344CB8AC3E}">
        <p14:creationId xmlns:p14="http://schemas.microsoft.com/office/powerpoint/2010/main" val="3536725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Abstract:</a:t>
            </a:r>
          </a:p>
          <a:p>
            <a:pPr defTabSz="931774">
              <a:defRPr/>
            </a:pPr>
            <a:r>
              <a:rPr lang="en-US" dirty="0" smtClean="0"/>
              <a:t>This session will complicate our understandings about indigenous approaches to evaluation.  During this session we will explore four spaces that American Indians occupy in the United States, will discuss implications for evaluation in each space, and I will provide a deeper understanding of how leaders of thirty-two urban-based American Indian non-profit agencies perceive and practice indigenous approaches to evaluation in their organizations</a:t>
            </a:r>
          </a:p>
        </p:txBody>
      </p:sp>
      <p:sp>
        <p:nvSpPr>
          <p:cNvPr id="4" name="Slide Number Placeholder 3"/>
          <p:cNvSpPr>
            <a:spLocks noGrp="1"/>
          </p:cNvSpPr>
          <p:nvPr>
            <p:ph type="sldNum" sz="quarter" idx="10"/>
          </p:nvPr>
        </p:nvSpPr>
        <p:spPr/>
        <p:txBody>
          <a:bodyPr/>
          <a:lstStyle/>
          <a:p>
            <a:fld id="{98C78BD8-D1EC-4E49-AEA2-2C314490050C}" type="slidenum">
              <a:rPr lang="en-US" smtClean="0"/>
              <a:pPr/>
              <a:t>1</a:t>
            </a:fld>
            <a:endParaRPr lang="en-US"/>
          </a:p>
        </p:txBody>
      </p:sp>
    </p:spTree>
    <p:extLst>
      <p:ext uri="{BB962C8B-B14F-4D97-AF65-F5344CB8AC3E}">
        <p14:creationId xmlns:p14="http://schemas.microsoft.com/office/powerpoint/2010/main" val="37648086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 obviously</a:t>
            </a:r>
            <a:r>
              <a:rPr lang="en-US" baseline="0" dirty="0" smtClean="0"/>
              <a:t> oversimplifying here but the key point is that it is valuable to begin with understanding the literature on indigenous approaches in tribal settings – but don’t stop there.</a:t>
            </a:r>
            <a:endParaRPr lang="en-US" dirty="0"/>
          </a:p>
        </p:txBody>
      </p:sp>
      <p:sp>
        <p:nvSpPr>
          <p:cNvPr id="4" name="Slide Number Placeholder 3"/>
          <p:cNvSpPr>
            <a:spLocks noGrp="1"/>
          </p:cNvSpPr>
          <p:nvPr>
            <p:ph type="sldNum" sz="quarter" idx="10"/>
          </p:nvPr>
        </p:nvSpPr>
        <p:spPr/>
        <p:txBody>
          <a:bodyPr/>
          <a:lstStyle/>
          <a:p>
            <a:fld id="{98C78BD8-D1EC-4E49-AEA2-2C314490050C}" type="slidenum">
              <a:rPr lang="en-US" smtClean="0"/>
              <a:pPr/>
              <a:t>10</a:t>
            </a:fld>
            <a:endParaRPr lang="en-US"/>
          </a:p>
        </p:txBody>
      </p:sp>
    </p:spTree>
    <p:extLst>
      <p:ext uri="{BB962C8B-B14F-4D97-AF65-F5344CB8AC3E}">
        <p14:creationId xmlns:p14="http://schemas.microsoft.com/office/powerpoint/2010/main" val="12476404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C78BD8-D1EC-4E49-AEA2-2C314490050C}" type="slidenum">
              <a:rPr lang="en-US" smtClean="0"/>
              <a:pPr/>
              <a:t>11</a:t>
            </a:fld>
            <a:endParaRPr lang="en-US"/>
          </a:p>
        </p:txBody>
      </p:sp>
    </p:spTree>
    <p:extLst>
      <p:ext uri="{BB962C8B-B14F-4D97-AF65-F5344CB8AC3E}">
        <p14:creationId xmlns:p14="http://schemas.microsoft.com/office/powerpoint/2010/main" val="15390084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Explicitly</a:t>
            </a:r>
            <a:r>
              <a:rPr lang="en-US" baseline="0" dirty="0" smtClean="0"/>
              <a:t> c</a:t>
            </a:r>
            <a:r>
              <a:rPr lang="en-US" dirty="0" smtClean="0"/>
              <a:t>onsider the values that programs are built upon and define</a:t>
            </a:r>
            <a:r>
              <a:rPr lang="en-US" baseline="0" dirty="0" smtClean="0"/>
              <a:t> constructs that may hold different meanings among western and indigenous </a:t>
            </a:r>
            <a:r>
              <a:rPr lang="en-US" baseline="0" dirty="0" err="1" smtClean="0"/>
              <a:t>sociities</a:t>
            </a:r>
            <a:r>
              <a:rPr lang="en-US" baseline="0" dirty="0" smtClean="0"/>
              <a:t> (family:  nuclear unit, extended, clan system.  Among the </a:t>
            </a:r>
            <a:r>
              <a:rPr lang="en-US" baseline="0" dirty="0" err="1" smtClean="0"/>
              <a:t>Ojibwe</a:t>
            </a:r>
            <a:r>
              <a:rPr lang="en-US" baseline="0" dirty="0" smtClean="0"/>
              <a:t> - animals as well as plants</a:t>
            </a:r>
            <a:endParaRPr lang="en-US" dirty="0"/>
          </a:p>
        </p:txBody>
      </p:sp>
      <p:sp>
        <p:nvSpPr>
          <p:cNvPr id="4" name="Slide Number Placeholder 3"/>
          <p:cNvSpPr>
            <a:spLocks noGrp="1"/>
          </p:cNvSpPr>
          <p:nvPr>
            <p:ph type="sldNum" sz="quarter" idx="10"/>
          </p:nvPr>
        </p:nvSpPr>
        <p:spPr/>
        <p:txBody>
          <a:bodyPr/>
          <a:lstStyle/>
          <a:p>
            <a:fld id="{98C78BD8-D1EC-4E49-AEA2-2C314490050C}"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smtClean="0"/>
              <a:t>Check your assumptions:  Diversity within the indigenous population – multi tribal and sometimes multi-lingual (e.g. Spanish and English)</a:t>
            </a:r>
          </a:p>
          <a:p>
            <a:endParaRPr lang="en-US" dirty="0"/>
          </a:p>
        </p:txBody>
      </p:sp>
      <p:sp>
        <p:nvSpPr>
          <p:cNvPr id="4" name="Slide Number Placeholder 3"/>
          <p:cNvSpPr>
            <a:spLocks noGrp="1"/>
          </p:cNvSpPr>
          <p:nvPr>
            <p:ph type="sldNum" sz="quarter" idx="10"/>
          </p:nvPr>
        </p:nvSpPr>
        <p:spPr/>
        <p:txBody>
          <a:bodyPr/>
          <a:lstStyle/>
          <a:p>
            <a:fld id="{98C78BD8-D1EC-4E49-AEA2-2C314490050C}"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C78BD8-D1EC-4E49-AEA2-2C314490050C}" type="slidenum">
              <a:rPr lang="en-US" smtClean="0"/>
              <a:pPr/>
              <a:t>14</a:t>
            </a:fld>
            <a:endParaRPr lang="en-US"/>
          </a:p>
        </p:txBody>
      </p:sp>
    </p:spTree>
    <p:extLst>
      <p:ext uri="{BB962C8B-B14F-4D97-AF65-F5344CB8AC3E}">
        <p14:creationId xmlns:p14="http://schemas.microsoft.com/office/powerpoint/2010/main" val="5790857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C78BD8-D1EC-4E49-AEA2-2C314490050C}" type="slidenum">
              <a:rPr lang="en-US" smtClean="0"/>
              <a:pPr/>
              <a:t>15</a:t>
            </a:fld>
            <a:endParaRPr lang="en-US"/>
          </a:p>
        </p:txBody>
      </p:sp>
    </p:spTree>
    <p:extLst>
      <p:ext uri="{BB962C8B-B14F-4D97-AF65-F5344CB8AC3E}">
        <p14:creationId xmlns:p14="http://schemas.microsoft.com/office/powerpoint/2010/main" val="32223826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C78BD8-D1EC-4E49-AEA2-2C314490050C}" type="slidenum">
              <a:rPr lang="en-US" smtClean="0"/>
              <a:pPr/>
              <a:t>16</a:t>
            </a:fld>
            <a:endParaRPr lang="en-US"/>
          </a:p>
        </p:txBody>
      </p:sp>
    </p:spTree>
    <p:extLst>
      <p:ext uri="{BB962C8B-B14F-4D97-AF65-F5344CB8AC3E}">
        <p14:creationId xmlns:p14="http://schemas.microsoft.com/office/powerpoint/2010/main" val="4162617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Values:  Establish a knowledge</a:t>
            </a:r>
            <a:r>
              <a:rPr lang="en-US" baseline="0" dirty="0" smtClean="0"/>
              <a:t> base regarding </a:t>
            </a:r>
            <a:r>
              <a:rPr lang="en-US" baseline="0" dirty="0" err="1" smtClean="0"/>
              <a:t>indigneous</a:t>
            </a:r>
            <a:r>
              <a:rPr lang="en-US" baseline="0" dirty="0" smtClean="0"/>
              <a:t> values</a:t>
            </a:r>
          </a:p>
          <a:p>
            <a:r>
              <a:rPr lang="en-US" baseline="0" dirty="0" smtClean="0"/>
              <a:t>Context: Maintain an explicit orientation to the underlying historical, political, social and cultural effects of colonization on present social conditions along with the considerable individual and collective assets that have animated the retention of cultural memory and practice</a:t>
            </a:r>
          </a:p>
          <a:p>
            <a:r>
              <a:rPr lang="en-US" baseline="0" dirty="0" smtClean="0"/>
              <a:t>Participation: deliberate and negotiated involvement of members of indigenous communities in all phases of evaluation</a:t>
            </a:r>
          </a:p>
          <a:p>
            <a:r>
              <a:rPr lang="en-US" baseline="0" dirty="0" smtClean="0"/>
              <a:t>Benefit: Articulate and follow through with benefits that </a:t>
            </a:r>
            <a:r>
              <a:rPr lang="en-US" baseline="0" dirty="0" err="1" smtClean="0"/>
              <a:t>acrue</a:t>
            </a:r>
            <a:r>
              <a:rPr lang="en-US" baseline="0" dirty="0" smtClean="0"/>
              <a:t> to the indigenous community</a:t>
            </a:r>
            <a:endParaRPr lang="en-US" dirty="0"/>
          </a:p>
        </p:txBody>
      </p:sp>
      <p:sp>
        <p:nvSpPr>
          <p:cNvPr id="4" name="Slide Number Placeholder 3"/>
          <p:cNvSpPr>
            <a:spLocks noGrp="1"/>
          </p:cNvSpPr>
          <p:nvPr>
            <p:ph type="sldNum" sz="quarter" idx="10"/>
          </p:nvPr>
        </p:nvSpPr>
        <p:spPr/>
        <p:txBody>
          <a:bodyPr/>
          <a:lstStyle/>
          <a:p>
            <a:fld id="{98C78BD8-D1EC-4E49-AEA2-2C314490050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American Indians are most often imagined and theorized – if at all – in tribal settings. </a:t>
            </a:r>
            <a:endParaRPr lang="en-US" dirty="0"/>
          </a:p>
        </p:txBody>
      </p:sp>
      <p:sp>
        <p:nvSpPr>
          <p:cNvPr id="4" name="Slide Number Placeholder 3"/>
          <p:cNvSpPr>
            <a:spLocks noGrp="1"/>
          </p:cNvSpPr>
          <p:nvPr>
            <p:ph type="sldNum" sz="quarter" idx="10"/>
          </p:nvPr>
        </p:nvSpPr>
        <p:spPr/>
        <p:txBody>
          <a:bodyPr/>
          <a:lstStyle/>
          <a:p>
            <a:fld id="{98C78BD8-D1EC-4E49-AEA2-2C314490050C}" type="slidenum">
              <a:rPr lang="en-US" smtClean="0"/>
              <a:pPr/>
              <a:t>3</a:t>
            </a:fld>
            <a:endParaRPr lang="en-US"/>
          </a:p>
        </p:txBody>
      </p:sp>
    </p:spTree>
    <p:extLst>
      <p:ext uri="{BB962C8B-B14F-4D97-AF65-F5344CB8AC3E}">
        <p14:creationId xmlns:p14="http://schemas.microsoft.com/office/powerpoint/2010/main" val="3168415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C78BD8-D1EC-4E49-AEA2-2C314490050C}" type="slidenum">
              <a:rPr lang="en-US" smtClean="0"/>
              <a:pPr/>
              <a:t>4</a:t>
            </a:fld>
            <a:endParaRPr lang="en-US"/>
          </a:p>
        </p:txBody>
      </p:sp>
    </p:spTree>
    <p:extLst>
      <p:ext uri="{BB962C8B-B14F-4D97-AF65-F5344CB8AC3E}">
        <p14:creationId xmlns:p14="http://schemas.microsoft.com/office/powerpoint/2010/main" val="247114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Tribal Space:  Programs operating in tribal space are often designed</a:t>
            </a:r>
            <a:r>
              <a:rPr lang="en-US" baseline="0" dirty="0" smtClean="0"/>
              <a:t> to serve the needs of tribal members residing within the </a:t>
            </a:r>
            <a:r>
              <a:rPr lang="en-US" baseline="0" dirty="0" err="1" smtClean="0"/>
              <a:t>phyisical</a:t>
            </a:r>
            <a:r>
              <a:rPr lang="en-US" baseline="0" dirty="0" smtClean="0"/>
              <a:t> boundaries of reservations, who typically share unique cultural values that originate within the tribal history and are expressed through unique cultural practices; and when possible in a distinct language.  In this context, evaluations can be designed to reflect the history, values, and languages specific to the tribal nation offering the program.  We have a strong literature base on indigenous approaches to evaluation located in this space-type.  </a:t>
            </a:r>
            <a:endParaRPr lang="en-US" dirty="0" smtClean="0"/>
          </a:p>
          <a:p>
            <a:endParaRPr lang="en-US" dirty="0"/>
          </a:p>
        </p:txBody>
      </p:sp>
      <p:sp>
        <p:nvSpPr>
          <p:cNvPr id="4" name="Slide Number Placeholder 3"/>
          <p:cNvSpPr>
            <a:spLocks noGrp="1"/>
          </p:cNvSpPr>
          <p:nvPr>
            <p:ph type="sldNum" sz="quarter" idx="10"/>
          </p:nvPr>
        </p:nvSpPr>
        <p:spPr/>
        <p:txBody>
          <a:bodyPr/>
          <a:lstStyle/>
          <a:p>
            <a:fld id="{98C78BD8-D1EC-4E49-AEA2-2C314490050C}" type="slidenum">
              <a:rPr lang="en-US" smtClean="0"/>
              <a:pPr/>
              <a:t>5</a:t>
            </a:fld>
            <a:endParaRPr lang="en-US"/>
          </a:p>
        </p:txBody>
      </p:sp>
    </p:spTree>
    <p:extLst>
      <p:ext uri="{BB962C8B-B14F-4D97-AF65-F5344CB8AC3E}">
        <p14:creationId xmlns:p14="http://schemas.microsoft.com/office/powerpoint/2010/main" val="15122937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C78BD8-D1EC-4E49-AEA2-2C314490050C}" type="slidenum">
              <a:rPr lang="en-US" smtClean="0"/>
              <a:pPr/>
              <a:t>6</a:t>
            </a:fld>
            <a:endParaRPr lang="en-US"/>
          </a:p>
        </p:txBody>
      </p:sp>
    </p:spTree>
    <p:extLst>
      <p:ext uri="{BB962C8B-B14F-4D97-AF65-F5344CB8AC3E}">
        <p14:creationId xmlns:p14="http://schemas.microsoft.com/office/powerpoint/2010/main" val="11285843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 managed space is often contested space.  Between the US</a:t>
            </a:r>
            <a:r>
              <a:rPr lang="en-US" baseline="0" dirty="0" smtClean="0"/>
              <a:t> War of Independence and the late 1800s over 500 treaties were made between the US government and tribal nations</a:t>
            </a:r>
            <a:endParaRPr lang="en-US" dirty="0"/>
          </a:p>
        </p:txBody>
      </p:sp>
      <p:sp>
        <p:nvSpPr>
          <p:cNvPr id="4" name="Slide Number Placeholder 3"/>
          <p:cNvSpPr>
            <a:spLocks noGrp="1"/>
          </p:cNvSpPr>
          <p:nvPr>
            <p:ph type="sldNum" sz="quarter" idx="10"/>
          </p:nvPr>
        </p:nvSpPr>
        <p:spPr/>
        <p:txBody>
          <a:bodyPr/>
          <a:lstStyle/>
          <a:p>
            <a:fld id="{98C78BD8-D1EC-4E49-AEA2-2C314490050C}" type="slidenum">
              <a:rPr lang="en-US" smtClean="0"/>
              <a:pPr/>
              <a:t>7</a:t>
            </a:fld>
            <a:endParaRPr lang="en-US"/>
          </a:p>
        </p:txBody>
      </p:sp>
    </p:spTree>
    <p:extLst>
      <p:ext uri="{BB962C8B-B14F-4D97-AF65-F5344CB8AC3E}">
        <p14:creationId xmlns:p14="http://schemas.microsoft.com/office/powerpoint/2010/main" val="37636203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space has received little attention in the evaluation literature</a:t>
            </a:r>
            <a:r>
              <a:rPr lang="en-US" baseline="0" dirty="0" smtClean="0"/>
              <a:t> despite the statistic that  a</a:t>
            </a:r>
            <a:r>
              <a:rPr lang="en-US" dirty="0" smtClean="0"/>
              <a:t>pproximately</a:t>
            </a:r>
            <a:r>
              <a:rPr lang="en-US" baseline="0" dirty="0" smtClean="0"/>
              <a:t> 65% of American Indians reside in urban settings.  These persons have been described as “invisible” because they are small in number relative to the larger metropolitan population and because it is difficult, or in some cases impossible, to anchor oneself to a specific tribal community that may be hundreds or thousands of miles away.   </a:t>
            </a:r>
            <a:endParaRPr lang="en-US" dirty="0"/>
          </a:p>
        </p:txBody>
      </p:sp>
      <p:sp>
        <p:nvSpPr>
          <p:cNvPr id="4" name="Slide Number Placeholder 3"/>
          <p:cNvSpPr>
            <a:spLocks noGrp="1"/>
          </p:cNvSpPr>
          <p:nvPr>
            <p:ph type="sldNum" sz="quarter" idx="10"/>
          </p:nvPr>
        </p:nvSpPr>
        <p:spPr/>
        <p:txBody>
          <a:bodyPr/>
          <a:lstStyle/>
          <a:p>
            <a:fld id="{98C78BD8-D1EC-4E49-AEA2-2C314490050C}" type="slidenum">
              <a:rPr lang="en-US" smtClean="0"/>
              <a:pPr/>
              <a:t>8</a:t>
            </a:fld>
            <a:endParaRPr lang="en-US"/>
          </a:p>
        </p:txBody>
      </p:sp>
    </p:spTree>
    <p:extLst>
      <p:ext uri="{BB962C8B-B14F-4D97-AF65-F5344CB8AC3E}">
        <p14:creationId xmlns:p14="http://schemas.microsoft.com/office/powerpoint/2010/main" val="39046835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8C78BD8-D1EC-4E49-AEA2-2C314490050C}" type="slidenum">
              <a:rPr lang="en-US" smtClean="0"/>
              <a:pPr/>
              <a:t>9</a:t>
            </a:fld>
            <a:endParaRPr lang="en-US"/>
          </a:p>
        </p:txBody>
      </p:sp>
    </p:spTree>
    <p:extLst>
      <p:ext uri="{BB962C8B-B14F-4D97-AF65-F5344CB8AC3E}">
        <p14:creationId xmlns:p14="http://schemas.microsoft.com/office/powerpoint/2010/main" val="432749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41CBEA31-440F-46F9-BC31-9D0A3FA66E06}" type="datetimeFigureOut">
              <a:rPr lang="en-US" smtClean="0"/>
              <a:pPr/>
              <a:t>10/15/2013</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4BDB6E67-DD3A-4455-B3E3-CE8C1FD91D75}"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CBEA31-440F-46F9-BC31-9D0A3FA66E06}" type="datetimeFigureOut">
              <a:rPr lang="en-US" smtClean="0"/>
              <a:pPr/>
              <a:t>10/15/2013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DB6E67-DD3A-4455-B3E3-CE8C1FD91D7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CBEA31-440F-46F9-BC31-9D0A3FA66E06}" type="datetimeFigureOut">
              <a:rPr lang="en-US" smtClean="0"/>
              <a:pPr/>
              <a:t>10/15/2013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4BDB6E67-DD3A-4455-B3E3-CE8C1FD91D7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1CBEA31-440F-46F9-BC31-9D0A3FA66E06}" type="datetimeFigureOut">
              <a:rPr lang="en-US" smtClean="0"/>
              <a:pPr/>
              <a:t>10/15/2013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DB6E67-DD3A-4455-B3E3-CE8C1FD91D75}"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41CBEA31-440F-46F9-BC31-9D0A3FA66E06}" type="datetimeFigureOut">
              <a:rPr lang="en-US" smtClean="0"/>
              <a:pPr/>
              <a:t>10/15/2013</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4BDB6E67-DD3A-4455-B3E3-CE8C1FD91D75}"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1CBEA31-440F-46F9-BC31-9D0A3FA66E06}" type="datetimeFigureOut">
              <a:rPr lang="en-US" smtClean="0"/>
              <a:pPr/>
              <a:t>10/15/2013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DB6E67-DD3A-4455-B3E3-CE8C1FD91D75}"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1CBEA31-440F-46F9-BC31-9D0A3FA66E06}" type="datetimeFigureOut">
              <a:rPr lang="en-US" smtClean="0"/>
              <a:pPr/>
              <a:t>10/15/2013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DB6E67-DD3A-4455-B3E3-CE8C1FD91D75}"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1CBEA31-440F-46F9-BC31-9D0A3FA66E06}" type="datetimeFigureOut">
              <a:rPr lang="en-US" smtClean="0"/>
              <a:pPr/>
              <a:t>10/15/2013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DB6E67-DD3A-4455-B3E3-CE8C1FD91D75}"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41CBEA31-440F-46F9-BC31-9D0A3FA66E06}" type="datetimeFigureOut">
              <a:rPr lang="en-US" smtClean="0"/>
              <a:pPr/>
              <a:t>10/15/2013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DB6E67-DD3A-4455-B3E3-CE8C1FD91D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CBEA31-440F-46F9-BC31-9D0A3FA66E06}" type="datetimeFigureOut">
              <a:rPr lang="en-US" smtClean="0"/>
              <a:pPr/>
              <a:t>10/15/2013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4BDB6E67-DD3A-4455-B3E3-CE8C1FD91D75}"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CBEA31-440F-46F9-BC31-9D0A3FA66E06}" type="datetimeFigureOut">
              <a:rPr lang="en-US" smtClean="0"/>
              <a:pPr/>
              <a:t>10/15/2013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DB6E67-DD3A-4455-B3E3-CE8C1FD91D75}"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41CBEA31-440F-46F9-BC31-9D0A3FA66E06}" type="datetimeFigureOut">
              <a:rPr lang="en-US" smtClean="0"/>
              <a:pPr/>
              <a:t>10/15/2013</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4BDB6E67-DD3A-4455-B3E3-CE8C1FD91D7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8.emf"/><Relationship Id="rId4" Type="http://schemas.openxmlformats.org/officeDocument/2006/relationships/package" Target="../embeddings/Microsoft_Excel_Worksheet1.xlsx"/></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62500" lnSpcReduction="20000"/>
          </a:bodyPr>
          <a:lstStyle/>
          <a:p>
            <a:r>
              <a:rPr lang="en-US" sz="2400" dirty="0" smtClean="0"/>
              <a:t>American Evaluation Association October 16, 2013 Washington D.C.</a:t>
            </a:r>
          </a:p>
          <a:p>
            <a:endParaRPr lang="en-US" sz="2400" dirty="0" smtClean="0"/>
          </a:p>
          <a:p>
            <a:r>
              <a:rPr lang="en-US" sz="2400" dirty="0" smtClean="0"/>
              <a:t>Julie Nielsen, Ph.D.</a:t>
            </a:r>
          </a:p>
        </p:txBody>
      </p:sp>
      <p:sp>
        <p:nvSpPr>
          <p:cNvPr id="2" name="Title 1"/>
          <p:cNvSpPr>
            <a:spLocks noGrp="1"/>
          </p:cNvSpPr>
          <p:nvPr>
            <p:ph type="title"/>
          </p:nvPr>
        </p:nvSpPr>
        <p:spPr/>
        <p:txBody>
          <a:bodyPr>
            <a:normAutofit fontScale="90000"/>
          </a:bodyPr>
          <a:lstStyle/>
          <a:p>
            <a:r>
              <a:rPr lang="en-US" sz="4400" dirty="0" smtClean="0"/>
              <a:t>The Spaces We Occupy  </a:t>
            </a:r>
            <a:r>
              <a:rPr lang="en-US" dirty="0" smtClean="0"/>
              <a:t/>
            </a:r>
            <a:br>
              <a:rPr lang="en-US" dirty="0" smtClean="0"/>
            </a:br>
            <a:r>
              <a:rPr lang="en-US" dirty="0" smtClean="0"/>
              <a:t/>
            </a:r>
            <a:br>
              <a:rPr lang="en-US" dirty="0" smtClean="0"/>
            </a:br>
            <a:r>
              <a:rPr lang="en-US" sz="3100" dirty="0" smtClean="0"/>
              <a:t>Complicating Indigenous Approaches to Evaluation in the United States</a:t>
            </a:r>
            <a:endParaRPr lang="en-US" sz="3100" dirty="0"/>
          </a:p>
        </p:txBody>
      </p:sp>
    </p:spTree>
    <p:extLst>
      <p:ext uri="{BB962C8B-B14F-4D97-AF65-F5344CB8AC3E}">
        <p14:creationId xmlns:p14="http://schemas.microsoft.com/office/powerpoint/2010/main" val="3458052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45991711"/>
              </p:ext>
            </p:extLst>
          </p:nvPr>
        </p:nvGraphicFramePr>
        <p:xfrm>
          <a:off x="381000" y="1719263"/>
          <a:ext cx="8407400" cy="4406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smtClean="0"/>
              <a:t>Start with the </a:t>
            </a:r>
            <a:r>
              <a:rPr lang="en-US" dirty="0" smtClean="0"/>
              <a:t>basics and expand</a:t>
            </a:r>
            <a:endParaRPr lang="en-US" dirty="0"/>
          </a:p>
        </p:txBody>
      </p:sp>
      <p:sp>
        <p:nvSpPr>
          <p:cNvPr id="2" name="TextBox 1"/>
          <p:cNvSpPr txBox="1"/>
          <p:nvPr/>
        </p:nvSpPr>
        <p:spPr>
          <a:xfrm>
            <a:off x="457200" y="5029200"/>
            <a:ext cx="3276600" cy="1754326"/>
          </a:xfrm>
          <a:prstGeom prst="rect">
            <a:avLst/>
          </a:prstGeom>
          <a:noFill/>
        </p:spPr>
        <p:txBody>
          <a:bodyPr wrap="square" rtlCol="0">
            <a:spAutoFit/>
          </a:bodyPr>
          <a:lstStyle/>
          <a:p>
            <a:r>
              <a:rPr lang="en-US" dirty="0" smtClean="0"/>
              <a:t>Tribal Space</a:t>
            </a:r>
          </a:p>
          <a:p>
            <a:pPr marL="285750" indent="-285750">
              <a:buFont typeface="Arial" panose="020B0604020202020204" pitchFamily="34" charset="0"/>
              <a:buChar char="•"/>
            </a:pPr>
            <a:r>
              <a:rPr lang="en-US" dirty="0" smtClean="0"/>
              <a:t>Four </a:t>
            </a:r>
            <a:r>
              <a:rPr lang="en-US" dirty="0" err="1" smtClean="0"/>
              <a:t>Rs</a:t>
            </a:r>
            <a:endParaRPr lang="en-US" dirty="0" smtClean="0"/>
          </a:p>
          <a:p>
            <a:pPr marL="285750" indent="-285750">
              <a:buFont typeface="Arial" panose="020B0604020202020204" pitchFamily="34" charset="0"/>
              <a:buChar char="•"/>
            </a:pPr>
            <a:r>
              <a:rPr lang="en-US" dirty="0" smtClean="0"/>
              <a:t>Sovereignty</a:t>
            </a:r>
          </a:p>
          <a:p>
            <a:pPr marL="285750" indent="-285750">
              <a:buFont typeface="Arial" panose="020B0604020202020204" pitchFamily="34" charset="0"/>
              <a:buChar char="•"/>
            </a:pPr>
            <a:r>
              <a:rPr lang="en-US" dirty="0" smtClean="0"/>
              <a:t>Socio-historical-political </a:t>
            </a:r>
            <a:r>
              <a:rPr lang="en-US" dirty="0" smtClean="0"/>
              <a:t>context</a:t>
            </a:r>
          </a:p>
          <a:p>
            <a:pPr marL="285750" indent="-285750">
              <a:buFont typeface="Arial" panose="020B0604020202020204" pitchFamily="34" charset="0"/>
              <a:buChar char="•"/>
            </a:pPr>
            <a:r>
              <a:rPr lang="en-US" dirty="0" smtClean="0"/>
              <a:t>Epistemology</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Survey of all American Indian non-profit organizations in five metropolitan statistical areas in Minnesota</a:t>
            </a:r>
          </a:p>
          <a:p>
            <a:r>
              <a:rPr lang="en-US" dirty="0" smtClean="0"/>
              <a:t>Multiple embedded case study design</a:t>
            </a:r>
          </a:p>
          <a:p>
            <a:endParaRPr lang="en-US" dirty="0" smtClean="0"/>
          </a:p>
          <a:p>
            <a:endParaRPr lang="en-US" dirty="0"/>
          </a:p>
          <a:p>
            <a:endParaRPr lang="en-US" dirty="0"/>
          </a:p>
        </p:txBody>
      </p:sp>
      <p:sp>
        <p:nvSpPr>
          <p:cNvPr id="3" name="Title 2"/>
          <p:cNvSpPr>
            <a:spLocks noGrp="1"/>
          </p:cNvSpPr>
          <p:nvPr>
            <p:ph type="title"/>
          </p:nvPr>
        </p:nvSpPr>
        <p:spPr/>
        <p:txBody>
          <a:bodyPr/>
          <a:lstStyle/>
          <a:p>
            <a:r>
              <a:rPr lang="en-US" dirty="0" smtClean="0"/>
              <a:t>Characteristics of the study:  </a:t>
            </a:r>
            <a:br>
              <a:rPr lang="en-US" dirty="0" smtClean="0"/>
            </a:br>
            <a:r>
              <a:rPr lang="en-US" dirty="0" smtClean="0"/>
              <a:t>Mixed Methods Approach</a:t>
            </a:r>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972796403"/>
              </p:ext>
            </p:extLst>
          </p:nvPr>
        </p:nvGraphicFramePr>
        <p:xfrm>
          <a:off x="533400" y="3276600"/>
          <a:ext cx="7893784" cy="2667000"/>
        </p:xfrm>
        <a:graphic>
          <a:graphicData uri="http://schemas.openxmlformats.org/presentationml/2006/ole">
            <mc:AlternateContent xmlns:mc="http://schemas.openxmlformats.org/markup-compatibility/2006">
              <mc:Choice xmlns:v="urn:schemas-microsoft-com:vml" Requires="v">
                <p:oleObj spid="_x0000_s2057" name="Worksheet" r:id="rId4" imgW="5610271" imgH="1895368" progId="Excel.Sheet.12">
                  <p:embed/>
                </p:oleObj>
              </mc:Choice>
              <mc:Fallback>
                <p:oleObj name="Worksheet" r:id="rId4" imgW="5610271" imgH="1895368" progId="Excel.Sheet.12">
                  <p:embed/>
                  <p:pic>
                    <p:nvPicPr>
                      <p:cNvPr id="0" name=""/>
                      <p:cNvPicPr/>
                      <p:nvPr/>
                    </p:nvPicPr>
                    <p:blipFill>
                      <a:blip r:embed="rId5"/>
                      <a:stretch>
                        <a:fillRect/>
                      </a:stretch>
                    </p:blipFill>
                    <p:spPr>
                      <a:xfrm>
                        <a:off x="533400" y="3276600"/>
                        <a:ext cx="7893784" cy="2667000"/>
                      </a:xfrm>
                      <a:prstGeom prst="rect">
                        <a:avLst/>
                      </a:prstGeom>
                    </p:spPr>
                  </p:pic>
                </p:oleObj>
              </mc:Fallback>
            </mc:AlternateContent>
          </a:graphicData>
        </a:graphic>
      </p:graphicFrame>
    </p:spTree>
    <p:extLst>
      <p:ext uri="{BB962C8B-B14F-4D97-AF65-F5344CB8AC3E}">
        <p14:creationId xmlns:p14="http://schemas.microsoft.com/office/powerpoint/2010/main" val="4149761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dirty="0" smtClean="0"/>
              <a:t>The values that an evaluator brings into our organization might note be the same as ours and can give the wrong impression of our work and our success.</a:t>
            </a:r>
          </a:p>
          <a:p>
            <a:pPr>
              <a:buNone/>
            </a:pPr>
            <a:endParaRPr lang="en-US" i="1" dirty="0" smtClean="0"/>
          </a:p>
          <a:p>
            <a:r>
              <a:rPr lang="en-US" i="1" dirty="0" smtClean="0"/>
              <a:t>Only when they can trust you and know that you are sharing some of their values and some of their history . . . Then they will give you that information.  They want you to sit with them</a:t>
            </a:r>
          </a:p>
          <a:p>
            <a:pPr>
              <a:buNone/>
            </a:pPr>
            <a:endParaRPr lang="en-US" i="1" dirty="0" smtClean="0"/>
          </a:p>
          <a:p>
            <a:r>
              <a:rPr lang="en-US" i="1" dirty="0" smtClean="0"/>
              <a:t>Trying to balance and be inclusive of different tribal traditions is something that you always have to be aware of – there are similarities but there are often differences, too</a:t>
            </a:r>
            <a:endParaRPr lang="en-US" i="1" dirty="0"/>
          </a:p>
        </p:txBody>
      </p:sp>
      <p:sp>
        <p:nvSpPr>
          <p:cNvPr id="3" name="Title 2"/>
          <p:cNvSpPr>
            <a:spLocks noGrp="1"/>
          </p:cNvSpPr>
          <p:nvPr>
            <p:ph type="title"/>
          </p:nvPr>
        </p:nvSpPr>
        <p:spPr/>
        <p:txBody>
          <a:bodyPr/>
          <a:lstStyle/>
          <a:p>
            <a:r>
              <a:rPr lang="en-US" dirty="0" smtClean="0"/>
              <a:t>values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2100" i="1" dirty="0" smtClean="0"/>
              <a:t>I have heard people in the community talk about evaluation as just another tool of forced assimilation, you know, trying to force us into these White categories.  It can be a political tool to keep our community powerless and to present us as “less-than.”</a:t>
            </a:r>
          </a:p>
          <a:p>
            <a:pPr lvl="1"/>
            <a:endParaRPr lang="en-US" sz="2100" dirty="0" smtClean="0"/>
          </a:p>
          <a:p>
            <a:r>
              <a:rPr lang="en-US" sz="2100" i="1" dirty="0" smtClean="0"/>
              <a:t>It is important to understand that people don’t remove themselves from the community even though they live here in the metro area” </a:t>
            </a:r>
            <a:r>
              <a:rPr lang="en-US" sz="2100" u="sng" dirty="0" smtClean="0"/>
              <a:t>AND</a:t>
            </a:r>
            <a:r>
              <a:rPr lang="en-US" sz="2100" dirty="0" smtClean="0"/>
              <a:t> </a:t>
            </a:r>
            <a:r>
              <a:rPr lang="en-US" sz="2100" i="1" dirty="0" smtClean="0"/>
              <a:t>You shouldn’t romanticize reservation life – for some of our women that is where they were first traumatized and they will never return.</a:t>
            </a:r>
          </a:p>
          <a:p>
            <a:pPr marL="45720" indent="0">
              <a:buNone/>
            </a:pPr>
            <a:endParaRPr lang="en-US" sz="2100" i="1" dirty="0" smtClean="0"/>
          </a:p>
          <a:p>
            <a:r>
              <a:rPr lang="en-US" sz="2100" i="1" dirty="0" smtClean="0"/>
              <a:t>Urban centers have so many layers of identities.  Some of our kids are bilingual.  They speak Spanish and English and don’t know their own tribes</a:t>
            </a:r>
          </a:p>
          <a:p>
            <a:endParaRPr lang="en-US" dirty="0"/>
          </a:p>
        </p:txBody>
      </p:sp>
      <p:sp>
        <p:nvSpPr>
          <p:cNvPr id="3" name="Title 2"/>
          <p:cNvSpPr>
            <a:spLocks noGrp="1"/>
          </p:cNvSpPr>
          <p:nvPr>
            <p:ph type="title"/>
          </p:nvPr>
        </p:nvSpPr>
        <p:spPr/>
        <p:txBody>
          <a:bodyPr/>
          <a:lstStyle/>
          <a:p>
            <a:r>
              <a:rPr lang="en-US" dirty="0" smtClean="0"/>
              <a:t>Context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dirty="0" smtClean="0"/>
              <a:t>When you come into our communities approach us with a supportive attitude.  We might not help you if we don’t trust you.  </a:t>
            </a:r>
          </a:p>
          <a:p>
            <a:pPr marL="45720" indent="0">
              <a:buNone/>
            </a:pPr>
            <a:endParaRPr lang="en-US" i="1" dirty="0" smtClean="0"/>
          </a:p>
          <a:p>
            <a:r>
              <a:rPr lang="en-US" i="1" dirty="0" smtClean="0"/>
              <a:t>“Begin with us.  Don’t come in at some late date to tell us you want to judge us.”</a:t>
            </a:r>
          </a:p>
          <a:p>
            <a:pPr marL="45720" indent="0">
              <a:buNone/>
            </a:pPr>
            <a:endParaRPr lang="en-US" i="1" dirty="0"/>
          </a:p>
          <a:p>
            <a:r>
              <a:rPr lang="en-US" i="1" dirty="0" smtClean="0"/>
              <a:t>Always </a:t>
            </a:r>
            <a:r>
              <a:rPr lang="en-US" i="1" dirty="0"/>
              <a:t>include Elders and youth in the evaluation if the programs affect them</a:t>
            </a:r>
          </a:p>
          <a:p>
            <a:pPr marL="45720" indent="0">
              <a:buNone/>
            </a:pPr>
            <a:endParaRPr lang="en-US" i="1" dirty="0" smtClean="0"/>
          </a:p>
        </p:txBody>
      </p:sp>
      <p:sp>
        <p:nvSpPr>
          <p:cNvPr id="3" name="Title 2"/>
          <p:cNvSpPr>
            <a:spLocks noGrp="1"/>
          </p:cNvSpPr>
          <p:nvPr>
            <p:ph type="title"/>
          </p:nvPr>
        </p:nvSpPr>
        <p:spPr/>
        <p:txBody>
          <a:bodyPr/>
          <a:lstStyle/>
          <a:p>
            <a:r>
              <a:rPr lang="en-US" dirty="0" smtClean="0"/>
              <a:t>Participation</a:t>
            </a:r>
            <a:endParaRPr lang="en-US" dirty="0"/>
          </a:p>
        </p:txBody>
      </p:sp>
    </p:spTree>
    <p:extLst>
      <p:ext uri="{BB962C8B-B14F-4D97-AF65-F5344CB8AC3E}">
        <p14:creationId xmlns:p14="http://schemas.microsoft.com/office/powerpoint/2010/main" val="2961106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dirty="0"/>
              <a:t>Our staff spent months helping the evaluator.  The process was long and intrusive and in the end we didn’t get anything from it.  All of that information could have helped our organization</a:t>
            </a:r>
            <a:r>
              <a:rPr lang="en-US" i="1" dirty="0" smtClean="0"/>
              <a:t>.</a:t>
            </a:r>
          </a:p>
          <a:p>
            <a:r>
              <a:rPr lang="en-US" i="1" dirty="0" smtClean="0"/>
              <a:t>If we </a:t>
            </a:r>
            <a:r>
              <a:rPr lang="en-US" i="1" u="sng" dirty="0" smtClean="0"/>
              <a:t>do</a:t>
            </a:r>
            <a:r>
              <a:rPr lang="en-US" dirty="0"/>
              <a:t> </a:t>
            </a:r>
            <a:r>
              <a:rPr lang="en-US" dirty="0" smtClean="0"/>
              <a:t>evaluate our programs we need to know that somehow it will help us to access funding.  </a:t>
            </a:r>
            <a:endParaRPr lang="en-US" i="1" dirty="0"/>
          </a:p>
        </p:txBody>
      </p:sp>
      <p:sp>
        <p:nvSpPr>
          <p:cNvPr id="3" name="Title 2"/>
          <p:cNvSpPr>
            <a:spLocks noGrp="1"/>
          </p:cNvSpPr>
          <p:nvPr>
            <p:ph type="title"/>
          </p:nvPr>
        </p:nvSpPr>
        <p:spPr/>
        <p:txBody>
          <a:bodyPr/>
          <a:lstStyle/>
          <a:p>
            <a:r>
              <a:rPr lang="en-US" dirty="0" smtClean="0"/>
              <a:t>benefits</a:t>
            </a:r>
            <a:endParaRPr lang="en-US" dirty="0"/>
          </a:p>
        </p:txBody>
      </p:sp>
    </p:spTree>
    <p:extLst>
      <p:ext uri="{BB962C8B-B14F-4D97-AF65-F5344CB8AC3E}">
        <p14:creationId xmlns:p14="http://schemas.microsoft.com/office/powerpoint/2010/main" val="605288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Familiarize yourself with the literature indigenous approaches to </a:t>
            </a:r>
            <a:r>
              <a:rPr lang="en-US" dirty="0" smtClean="0"/>
              <a:t>evaluation</a:t>
            </a:r>
          </a:p>
          <a:p>
            <a:pPr lvl="1"/>
            <a:r>
              <a:rPr lang="en-US" dirty="0" smtClean="0"/>
              <a:t>Respect, relationships, reciprocity, relevancy</a:t>
            </a:r>
          </a:p>
          <a:p>
            <a:pPr lvl="1"/>
            <a:r>
              <a:rPr lang="en-US" dirty="0" smtClean="0"/>
              <a:t>Sovereignty and self-determination</a:t>
            </a:r>
          </a:p>
          <a:p>
            <a:pPr lvl="1"/>
            <a:r>
              <a:rPr lang="en-US" dirty="0" smtClean="0"/>
              <a:t>Indigenous ways of knowing</a:t>
            </a:r>
          </a:p>
          <a:p>
            <a:pPr lvl="1"/>
            <a:r>
              <a:rPr lang="en-US" dirty="0" smtClean="0"/>
              <a:t>Historical context:  treaty-making, Supreme Court decisions affecting sovereignty, marginalization and trauma, culture-retaining assets</a:t>
            </a:r>
            <a:endParaRPr lang="en-US" dirty="0" smtClean="0"/>
          </a:p>
          <a:p>
            <a:r>
              <a:rPr lang="en-US" dirty="0" smtClean="0"/>
              <a:t>Understand the complexity of indigenous approaches to evaluation – locate your understanding of program and locate yourself as an evaluator within the appropriate </a:t>
            </a:r>
            <a:r>
              <a:rPr lang="en-US" dirty="0" smtClean="0"/>
              <a:t>space</a:t>
            </a:r>
          </a:p>
          <a:p>
            <a:r>
              <a:rPr lang="en-US" dirty="0" smtClean="0"/>
              <a:t>Allow time to “sit with us”</a:t>
            </a:r>
          </a:p>
          <a:p>
            <a:r>
              <a:rPr lang="en-US" dirty="0" smtClean="0"/>
              <a:t>Negotiate meaningful participation</a:t>
            </a:r>
          </a:p>
          <a:p>
            <a:r>
              <a:rPr lang="en-US" dirty="0" smtClean="0"/>
              <a:t>Ensure that the organization benefits from the work</a:t>
            </a:r>
            <a:endParaRPr lang="en-US" dirty="0" smtClean="0"/>
          </a:p>
        </p:txBody>
      </p:sp>
      <p:sp>
        <p:nvSpPr>
          <p:cNvPr id="3" name="Title 2"/>
          <p:cNvSpPr>
            <a:spLocks noGrp="1"/>
          </p:cNvSpPr>
          <p:nvPr>
            <p:ph type="title"/>
          </p:nvPr>
        </p:nvSpPr>
        <p:spPr/>
        <p:txBody>
          <a:bodyPr/>
          <a:lstStyle/>
          <a:p>
            <a:r>
              <a:rPr lang="en-US" dirty="0" smtClean="0"/>
              <a:t>What can you do?</a:t>
            </a:r>
            <a:endParaRPr lang="en-US" dirty="0"/>
          </a:p>
        </p:txBody>
      </p:sp>
    </p:spTree>
    <p:extLst>
      <p:ext uri="{BB962C8B-B14F-4D97-AF65-F5344CB8AC3E}">
        <p14:creationId xmlns:p14="http://schemas.microsoft.com/office/powerpoint/2010/main" val="2029677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400" dirty="0" smtClean="0"/>
              <a:t>Literature- and Community-Based Principles for Indigenous approaches to Research and Evaluation</a:t>
            </a:r>
            <a:endParaRPr lang="en-US" dirty="0"/>
          </a:p>
        </p:txBody>
      </p:sp>
      <p:graphicFrame>
        <p:nvGraphicFramePr>
          <p:cNvPr id="6" name="Content Placeholder 5"/>
          <p:cNvGraphicFramePr>
            <a:graphicFrameLocks noGrp="1"/>
          </p:cNvGraphicFramePr>
          <p:nvPr>
            <p:ph idx="1"/>
          </p:nvPr>
        </p:nvGraphicFramePr>
        <p:xfrm>
          <a:off x="-406400" y="1295400"/>
          <a:ext cx="9702800" cy="56721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pcd746\Local Settings\Temporary Internet Files\Content.IE5\773PTDFX\MP900448464[1].jpg"/>
          <p:cNvPicPr>
            <a:picLocks noGrp="1" noChangeAspect="1" noChangeArrowheads="1"/>
          </p:cNvPicPr>
          <p:nvPr>
            <p:ph idx="4294967295"/>
          </p:nvPr>
        </p:nvPicPr>
        <p:blipFill>
          <a:blip r:embed="rId3" cstate="print">
            <a:extLst>
              <a:ext uri="{28A0092B-C50C-407E-A947-70E740481C1C}">
                <a14:useLocalDpi xmlns:a14="http://schemas.microsoft.com/office/drawing/2010/main" val="0"/>
              </a:ext>
            </a:extLst>
          </a:blip>
          <a:srcRect/>
          <a:stretch>
            <a:fillRect/>
          </a:stretch>
        </p:blipFill>
        <p:spPr bwMode="auto">
          <a:xfrm>
            <a:off x="0" y="3551799"/>
            <a:ext cx="2133600" cy="319983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Documents and Settings\pcd746\Local Settings\Temporary Internet Files\Content.IE5\W5KFXGQ2\MC900441376[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33600" y="-838200"/>
            <a:ext cx="5715000" cy="5715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81000" y="609600"/>
            <a:ext cx="4114800" cy="1569660"/>
          </a:xfrm>
          <a:prstGeom prst="rect">
            <a:avLst/>
          </a:prstGeom>
          <a:noFill/>
        </p:spPr>
        <p:txBody>
          <a:bodyPr wrap="square" rtlCol="0">
            <a:spAutoFit/>
          </a:bodyPr>
          <a:lstStyle/>
          <a:p>
            <a:r>
              <a:rPr lang="en-US" sz="4800" b="1" dirty="0" smtClean="0">
                <a:latin typeface="Tempus Sans ITC" panose="04020404030D07020202" pitchFamily="82" charset="0"/>
              </a:rPr>
              <a:t>American Indians. . . . ?</a:t>
            </a:r>
            <a:endParaRPr lang="en-US" sz="4800" b="1" dirty="0">
              <a:latin typeface="Tempus Sans ITC" panose="04020404030D07020202" pitchFamily="82" charset="0"/>
            </a:endParaRPr>
          </a:p>
        </p:txBody>
      </p:sp>
      <p:sp>
        <p:nvSpPr>
          <p:cNvPr id="5" name="TextBox 4"/>
          <p:cNvSpPr txBox="1"/>
          <p:nvPr/>
        </p:nvSpPr>
        <p:spPr>
          <a:xfrm>
            <a:off x="4343400" y="304800"/>
            <a:ext cx="2743200" cy="3231654"/>
          </a:xfrm>
          <a:prstGeom prst="rect">
            <a:avLst/>
          </a:prstGeom>
          <a:noFill/>
        </p:spPr>
        <p:txBody>
          <a:bodyPr wrap="square" rtlCol="0">
            <a:spAutoFit/>
          </a:bodyPr>
          <a:lstStyle/>
          <a:p>
            <a:r>
              <a:rPr lang="en-US" sz="2800" dirty="0" smtClean="0"/>
              <a:t>Do they still exist?</a:t>
            </a:r>
          </a:p>
          <a:p>
            <a:endParaRPr lang="en-US" sz="2800" dirty="0" smtClean="0"/>
          </a:p>
          <a:p>
            <a:r>
              <a:rPr lang="en-US" sz="2800" dirty="0" smtClean="0"/>
              <a:t>They live on reservations, right?</a:t>
            </a:r>
          </a:p>
          <a:p>
            <a:endParaRPr lang="en-US" dirty="0" smtClean="0"/>
          </a:p>
          <a:p>
            <a:endParaRPr lang="en-US" dirty="0"/>
          </a:p>
        </p:txBody>
      </p:sp>
      <p:pic>
        <p:nvPicPr>
          <p:cNvPr id="2" name="Picture 2"/>
          <p:cNvPicPr>
            <a:picLocks noChangeAspect="1" noChangeArrowheads="1"/>
          </p:cNvPicPr>
          <p:nvPr/>
        </p:nvPicPr>
        <p:blipFill>
          <a:blip r:embed="rId5" cstate="print"/>
          <a:stretch>
            <a:fillRect/>
          </a:stretch>
        </p:blipFill>
        <p:spPr bwMode="auto">
          <a:xfrm>
            <a:off x="7543800" y="3581400"/>
            <a:ext cx="4137062" cy="2209800"/>
          </a:xfrm>
          <a:prstGeom prst="rect">
            <a:avLst/>
          </a:prstGeom>
          <a:noFill/>
          <a:ln>
            <a:noFill/>
          </a:ln>
        </p:spPr>
      </p:pic>
      <p:pic>
        <p:nvPicPr>
          <p:cNvPr id="3" name="Picture 3"/>
          <p:cNvPicPr>
            <a:picLocks noChangeAspect="1" noChangeArrowheads="1"/>
          </p:cNvPicPr>
          <p:nvPr/>
        </p:nvPicPr>
        <p:blipFill>
          <a:blip r:embed="rId6" cstate="print"/>
          <a:srcRect/>
          <a:stretch>
            <a:fillRect/>
          </a:stretch>
        </p:blipFill>
        <p:spPr bwMode="auto">
          <a:xfrm>
            <a:off x="4343400" y="3886200"/>
            <a:ext cx="1981200" cy="2773473"/>
          </a:xfrm>
          <a:prstGeom prst="rect">
            <a:avLst/>
          </a:prstGeom>
          <a:noFill/>
          <a:ln w="9525">
            <a:noFill/>
            <a:miter lim="800000"/>
            <a:headEnd/>
            <a:tailEnd/>
          </a:ln>
        </p:spPr>
      </p:pic>
      <p:pic>
        <p:nvPicPr>
          <p:cNvPr id="1028" name="Picture 4"/>
          <p:cNvPicPr>
            <a:picLocks noChangeAspect="1" noChangeArrowheads="1"/>
          </p:cNvPicPr>
          <p:nvPr/>
        </p:nvPicPr>
        <p:blipFill>
          <a:blip r:embed="rId7" cstate="print"/>
          <a:srcRect/>
          <a:stretch>
            <a:fillRect/>
          </a:stretch>
        </p:blipFill>
        <p:spPr bwMode="auto">
          <a:xfrm>
            <a:off x="7086600" y="457200"/>
            <a:ext cx="1468437" cy="2322513"/>
          </a:xfrm>
          <a:prstGeom prst="rect">
            <a:avLst/>
          </a:prstGeom>
          <a:noFill/>
          <a:ln w="9525">
            <a:noFill/>
            <a:miter lim="800000"/>
            <a:headEnd/>
            <a:tailEnd/>
          </a:ln>
        </p:spPr>
      </p:pic>
    </p:spTree>
    <p:extLst>
      <p:ext uri="{BB962C8B-B14F-4D97-AF65-F5344CB8AC3E}">
        <p14:creationId xmlns:p14="http://schemas.microsoft.com/office/powerpoint/2010/main" val="26251478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Complicating the image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85184930"/>
              </p:ext>
            </p:extLst>
          </p:nvPr>
        </p:nvGraphicFramePr>
        <p:xfrm>
          <a:off x="0" y="1719262"/>
          <a:ext cx="8788400" cy="49101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6934200" y="6282154"/>
            <a:ext cx="2971800" cy="338554"/>
          </a:xfrm>
          <a:prstGeom prst="rect">
            <a:avLst/>
          </a:prstGeom>
          <a:noFill/>
        </p:spPr>
        <p:txBody>
          <a:bodyPr wrap="square" rtlCol="0">
            <a:spAutoFit/>
          </a:bodyPr>
          <a:lstStyle/>
          <a:p>
            <a:r>
              <a:rPr lang="en-US" sz="1600" dirty="0" smtClean="0"/>
              <a:t>Thomas </a:t>
            </a:r>
            <a:r>
              <a:rPr lang="en-US" sz="1600" dirty="0" err="1" smtClean="0"/>
              <a:t>Biolsi</a:t>
            </a:r>
            <a:r>
              <a:rPr lang="en-US" sz="1600" dirty="0" smtClean="0"/>
              <a:t> (2005)</a:t>
            </a:r>
            <a:endParaRPr lang="en-US" sz="1600" dirty="0"/>
          </a:p>
        </p:txBody>
      </p:sp>
      <p:cxnSp>
        <p:nvCxnSpPr>
          <p:cNvPr id="8" name="Straight Arrow Connector 7"/>
          <p:cNvCxnSpPr/>
          <p:nvPr/>
        </p:nvCxnSpPr>
        <p:spPr>
          <a:xfrm flipH="1">
            <a:off x="6781800" y="3733800"/>
            <a:ext cx="304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9429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2000"/>
                                  </p:stCondLst>
                                  <p:childTnLst>
                                    <p:set>
                                      <p:cBhvr>
                                        <p:cTn id="6" dur="1" fill="hold">
                                          <p:stCondLst>
                                            <p:cond delay="999"/>
                                          </p:stCondLst>
                                        </p:cTn>
                                        <p:tgtEl>
                                          <p:spTgt spid="4">
                                            <p:graphicEl>
                                              <a:dgm id="{1541536F-3087-4AD0-9B18-736D1663C897}"/>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2000"/>
                                  </p:stCondLst>
                                  <p:childTnLst>
                                    <p:set>
                                      <p:cBhvr>
                                        <p:cTn id="10" dur="1" fill="hold">
                                          <p:stCondLst>
                                            <p:cond delay="999"/>
                                          </p:stCondLst>
                                        </p:cTn>
                                        <p:tgtEl>
                                          <p:spTgt spid="4">
                                            <p:graphicEl>
                                              <a:dgm id="{B1AF8572-76EF-497A-A623-642D5397F42A}"/>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2000"/>
                                  </p:stCondLst>
                                  <p:childTnLst>
                                    <p:set>
                                      <p:cBhvr>
                                        <p:cTn id="14" dur="1" fill="hold">
                                          <p:stCondLst>
                                            <p:cond delay="999"/>
                                          </p:stCondLst>
                                        </p:cTn>
                                        <p:tgtEl>
                                          <p:spTgt spid="4">
                                            <p:graphicEl>
                                              <a:dgm id="{3E4BA19D-0640-47F7-8BF1-E2C1F6EFEB8A}"/>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2000"/>
                                  </p:stCondLst>
                                  <p:childTnLst>
                                    <p:set>
                                      <p:cBhvr>
                                        <p:cTn id="18" dur="1" fill="hold">
                                          <p:stCondLst>
                                            <p:cond delay="999"/>
                                          </p:stCondLst>
                                        </p:cTn>
                                        <p:tgtEl>
                                          <p:spTgt spid="4">
                                            <p:graphicEl>
                                              <a:dgm id="{99756982-7660-4BA1-ABBF-007ABCAD534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Characteristics</a:t>
            </a:r>
            <a:endParaRPr lang="en-US" dirty="0"/>
          </a:p>
        </p:txBody>
      </p:sp>
      <p:sp>
        <p:nvSpPr>
          <p:cNvPr id="3" name="Title 2"/>
          <p:cNvSpPr>
            <a:spLocks noGrp="1"/>
          </p:cNvSpPr>
          <p:nvPr>
            <p:ph type="title"/>
          </p:nvPr>
        </p:nvSpPr>
        <p:spPr/>
        <p:txBody>
          <a:bodyPr/>
          <a:lstStyle/>
          <a:p>
            <a:r>
              <a:rPr lang="en-US" dirty="0" smtClean="0"/>
              <a:t>Tribal Space</a:t>
            </a:r>
            <a:endParaRPr lang="en-US" dirty="0"/>
          </a:p>
        </p:txBody>
      </p:sp>
      <p:sp>
        <p:nvSpPr>
          <p:cNvPr id="4" name="Oval 3"/>
          <p:cNvSpPr/>
          <p:nvPr/>
        </p:nvSpPr>
        <p:spPr>
          <a:xfrm>
            <a:off x="990600" y="2552054"/>
            <a:ext cx="2133600" cy="20199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810000" y="2286000"/>
            <a:ext cx="4794155" cy="4801314"/>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t>Physical boundaries of the reservation</a:t>
            </a:r>
          </a:p>
          <a:p>
            <a:pPr marL="457200" indent="-457200">
              <a:buFont typeface="Arial" panose="020B0604020202020204" pitchFamily="34" charset="0"/>
              <a:buChar char="•"/>
            </a:pPr>
            <a:r>
              <a:rPr lang="en-US" sz="3200" dirty="0" smtClean="0"/>
              <a:t>Sovereignty and Self Determination</a:t>
            </a:r>
          </a:p>
          <a:p>
            <a:pPr marL="457200" indent="-457200">
              <a:buFont typeface="Arial" panose="020B0604020202020204" pitchFamily="34" charset="0"/>
              <a:buChar char="•"/>
            </a:pPr>
            <a:r>
              <a:rPr lang="en-US" sz="3200" dirty="0" smtClean="0"/>
              <a:t>Shared cultural values</a:t>
            </a:r>
          </a:p>
          <a:p>
            <a:pPr marL="457200" indent="-457200">
              <a:buFont typeface="Arial" panose="020B0604020202020204" pitchFamily="34" charset="0"/>
              <a:buChar char="•"/>
            </a:pPr>
            <a:r>
              <a:rPr lang="en-US" sz="3200" dirty="0" smtClean="0"/>
              <a:t>Shared cultural history</a:t>
            </a:r>
          </a:p>
          <a:p>
            <a:pPr marL="457200" indent="-457200">
              <a:buFont typeface="Arial" panose="020B0604020202020204" pitchFamily="34" charset="0"/>
              <a:buChar char="•"/>
            </a:pPr>
            <a:r>
              <a:rPr lang="en-US" sz="3200" dirty="0" smtClean="0"/>
              <a:t>Shared political history</a:t>
            </a:r>
          </a:p>
          <a:p>
            <a:pPr marL="457200" indent="-457200">
              <a:buFont typeface="Arial" panose="020B0604020202020204" pitchFamily="34" charset="0"/>
              <a:buChar char="•"/>
            </a:pPr>
            <a:r>
              <a:rPr lang="en-US" sz="3200" dirty="0" smtClean="0"/>
              <a:t>Shared language</a:t>
            </a:r>
          </a:p>
          <a:p>
            <a:pPr marL="457200" indent="-457200">
              <a:buFont typeface="Arial" panose="020B0604020202020204" pitchFamily="34" charset="0"/>
              <a:buChar char="•"/>
            </a:pPr>
            <a:endParaRPr lang="en-US" sz="3200" dirty="0" smtClean="0"/>
          </a:p>
          <a:p>
            <a:endParaRPr lang="en-US" dirty="0"/>
          </a:p>
        </p:txBody>
      </p:sp>
      <p:sp>
        <p:nvSpPr>
          <p:cNvPr id="6" name="TextBox 5"/>
          <p:cNvSpPr txBox="1"/>
          <p:nvPr/>
        </p:nvSpPr>
        <p:spPr>
          <a:xfrm>
            <a:off x="1371600" y="3200400"/>
            <a:ext cx="1524000" cy="646331"/>
          </a:xfrm>
          <a:prstGeom prst="rect">
            <a:avLst/>
          </a:prstGeom>
          <a:noFill/>
        </p:spPr>
        <p:txBody>
          <a:bodyPr wrap="square" rtlCol="0">
            <a:spAutoFit/>
          </a:bodyPr>
          <a:lstStyle/>
          <a:p>
            <a:r>
              <a:rPr lang="en-US" dirty="0" smtClean="0"/>
              <a:t>Tribal Space</a:t>
            </a:r>
          </a:p>
          <a:p>
            <a:endParaRPr lang="en-US" dirty="0"/>
          </a:p>
        </p:txBody>
      </p:sp>
    </p:spTree>
    <p:extLst>
      <p:ext uri="{BB962C8B-B14F-4D97-AF65-F5344CB8AC3E}">
        <p14:creationId xmlns:p14="http://schemas.microsoft.com/office/powerpoint/2010/main" val="1088806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3200" dirty="0" smtClean="0"/>
              <a:t>Christiansen R. (2002) Four </a:t>
            </a:r>
            <a:r>
              <a:rPr lang="en-US" sz="3200" dirty="0" err="1" smtClean="0"/>
              <a:t>Rs</a:t>
            </a:r>
            <a:r>
              <a:rPr lang="en-US" sz="3200" dirty="0" smtClean="0"/>
              <a:t> of Evaluation:  Respect, Reciprocity, Relevance &amp; Relationships</a:t>
            </a:r>
          </a:p>
          <a:p>
            <a:r>
              <a:rPr lang="en-US" sz="3200" dirty="0" smtClean="0"/>
              <a:t>Taylor (2003) Historical context</a:t>
            </a:r>
          </a:p>
          <a:p>
            <a:r>
              <a:rPr lang="en-US" sz="3200" dirty="0" smtClean="0"/>
              <a:t>LaFrance (2004) Sovereignty, self-determination, cultural values</a:t>
            </a:r>
          </a:p>
          <a:p>
            <a:r>
              <a:rPr lang="en-US" sz="3200" dirty="0" smtClean="0"/>
              <a:t>Nichols &amp; LaFrance (2006) Knowledge construction  - indigenous ways of knowing</a:t>
            </a:r>
            <a:endParaRPr lang="en-US" sz="3200" dirty="0"/>
          </a:p>
        </p:txBody>
      </p:sp>
      <p:sp>
        <p:nvSpPr>
          <p:cNvPr id="2" name="Title 1"/>
          <p:cNvSpPr>
            <a:spLocks noGrp="1"/>
          </p:cNvSpPr>
          <p:nvPr>
            <p:ph type="title"/>
          </p:nvPr>
        </p:nvSpPr>
        <p:spPr/>
        <p:txBody>
          <a:bodyPr>
            <a:normAutofit fontScale="90000"/>
          </a:bodyPr>
          <a:lstStyle/>
          <a:p>
            <a:r>
              <a:rPr lang="en-US" dirty="0" smtClean="0"/>
              <a:t>Extant Literature:  A focus on the tribal experience in example</a:t>
            </a:r>
            <a:endParaRPr lang="en-US" dirty="0"/>
          </a:p>
        </p:txBody>
      </p:sp>
    </p:spTree>
    <p:extLst>
      <p:ext uri="{BB962C8B-B14F-4D97-AF65-F5344CB8AC3E}">
        <p14:creationId xmlns:p14="http://schemas.microsoft.com/office/powerpoint/2010/main" val="27014098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Characteristics</a:t>
            </a:r>
            <a:endParaRPr lang="en-US" dirty="0"/>
          </a:p>
        </p:txBody>
      </p:sp>
      <p:sp>
        <p:nvSpPr>
          <p:cNvPr id="3" name="Title 2"/>
          <p:cNvSpPr>
            <a:spLocks noGrp="1"/>
          </p:cNvSpPr>
          <p:nvPr>
            <p:ph type="title"/>
          </p:nvPr>
        </p:nvSpPr>
        <p:spPr/>
        <p:txBody>
          <a:bodyPr/>
          <a:lstStyle/>
          <a:p>
            <a:r>
              <a:rPr lang="en-US" dirty="0" smtClean="0"/>
              <a:t>Co-Managed Space</a:t>
            </a:r>
            <a:endParaRPr lang="en-US" dirty="0"/>
          </a:p>
        </p:txBody>
      </p:sp>
      <p:sp>
        <p:nvSpPr>
          <p:cNvPr id="4" name="Oval 3"/>
          <p:cNvSpPr/>
          <p:nvPr/>
        </p:nvSpPr>
        <p:spPr>
          <a:xfrm>
            <a:off x="1066800" y="2552054"/>
            <a:ext cx="2057400" cy="20199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807417" y="1676400"/>
            <a:ext cx="5336583" cy="5262979"/>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t>Beyond physical boundaries of the reservation – often focused on natural resources</a:t>
            </a:r>
          </a:p>
          <a:p>
            <a:pPr marL="457200" indent="-457200">
              <a:buFont typeface="Arial" panose="020B0604020202020204" pitchFamily="34" charset="0"/>
              <a:buChar char="•"/>
            </a:pPr>
            <a:r>
              <a:rPr lang="en-US" sz="2800" dirty="0" smtClean="0"/>
              <a:t>Treaty-retained rights to hunting, fishing, spiritual practice spaces – often contested by US citizens</a:t>
            </a:r>
          </a:p>
          <a:p>
            <a:pPr marL="457200" indent="-457200">
              <a:buFont typeface="Arial" panose="020B0604020202020204" pitchFamily="34" charset="0"/>
              <a:buChar char="•"/>
            </a:pPr>
            <a:r>
              <a:rPr lang="en-US" sz="2800" dirty="0" smtClean="0"/>
              <a:t>Co-managed by tribal governments, federal government, and state governments</a:t>
            </a:r>
          </a:p>
          <a:p>
            <a:endParaRPr lang="en-US" sz="2800" dirty="0"/>
          </a:p>
        </p:txBody>
      </p:sp>
      <p:sp>
        <p:nvSpPr>
          <p:cNvPr id="6" name="TextBox 5"/>
          <p:cNvSpPr txBox="1"/>
          <p:nvPr/>
        </p:nvSpPr>
        <p:spPr>
          <a:xfrm>
            <a:off x="1371600" y="3124200"/>
            <a:ext cx="1524000" cy="923330"/>
          </a:xfrm>
          <a:prstGeom prst="rect">
            <a:avLst/>
          </a:prstGeom>
          <a:noFill/>
        </p:spPr>
        <p:txBody>
          <a:bodyPr wrap="square" rtlCol="0">
            <a:spAutoFit/>
          </a:bodyPr>
          <a:lstStyle/>
          <a:p>
            <a:pPr algn="ctr"/>
            <a:r>
              <a:rPr lang="en-US" dirty="0" smtClean="0"/>
              <a:t>Co-managed space</a:t>
            </a:r>
          </a:p>
          <a:p>
            <a:endParaRPr lang="en-US" dirty="0"/>
          </a:p>
        </p:txBody>
      </p:sp>
    </p:spTree>
    <p:extLst>
      <p:ext uri="{BB962C8B-B14F-4D97-AF65-F5344CB8AC3E}">
        <p14:creationId xmlns:p14="http://schemas.microsoft.com/office/powerpoint/2010/main" val="443073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Characteristics</a:t>
            </a:r>
            <a:endParaRPr lang="en-US" dirty="0"/>
          </a:p>
        </p:txBody>
      </p:sp>
      <p:sp>
        <p:nvSpPr>
          <p:cNvPr id="3" name="Title 2"/>
          <p:cNvSpPr>
            <a:spLocks noGrp="1"/>
          </p:cNvSpPr>
          <p:nvPr>
            <p:ph type="title"/>
          </p:nvPr>
        </p:nvSpPr>
        <p:spPr/>
        <p:txBody>
          <a:bodyPr/>
          <a:lstStyle/>
          <a:p>
            <a:r>
              <a:rPr lang="en-US" dirty="0" smtClean="0"/>
              <a:t>National indigenous Space</a:t>
            </a:r>
            <a:endParaRPr lang="en-US" dirty="0"/>
          </a:p>
        </p:txBody>
      </p:sp>
      <p:sp>
        <p:nvSpPr>
          <p:cNvPr id="4" name="Oval 3"/>
          <p:cNvSpPr/>
          <p:nvPr/>
        </p:nvSpPr>
        <p:spPr>
          <a:xfrm>
            <a:off x="1143000" y="2552054"/>
            <a:ext cx="1981200" cy="20199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807417" y="1676400"/>
            <a:ext cx="4955583" cy="3970318"/>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t>Metropolitan (urban) spaces</a:t>
            </a:r>
          </a:p>
          <a:p>
            <a:pPr marL="457200" indent="-457200">
              <a:buFont typeface="Arial" panose="020B0604020202020204" pitchFamily="34" charset="0"/>
              <a:buChar char="•"/>
            </a:pPr>
            <a:r>
              <a:rPr lang="en-US" sz="2800" dirty="0" smtClean="0"/>
              <a:t>Multi-tribal and multi-cultural</a:t>
            </a:r>
          </a:p>
          <a:p>
            <a:pPr marL="457200" indent="-457200">
              <a:buFont typeface="Arial" panose="020B0604020202020204" pitchFamily="34" charset="0"/>
              <a:buChar char="•"/>
            </a:pPr>
            <a:r>
              <a:rPr lang="en-US" sz="2800" dirty="0" smtClean="0"/>
              <a:t>Varied tribal affiliations</a:t>
            </a:r>
          </a:p>
          <a:p>
            <a:pPr marL="457200" indent="-457200">
              <a:buFont typeface="Arial" panose="020B0604020202020204" pitchFamily="34" charset="0"/>
              <a:buChar char="•"/>
            </a:pPr>
            <a:r>
              <a:rPr lang="en-US" sz="2800" dirty="0" smtClean="0"/>
              <a:t>Multiple political and cultural histories, traditions, values and practices</a:t>
            </a:r>
          </a:p>
          <a:p>
            <a:pPr marL="457200" indent="-457200">
              <a:buFont typeface="Arial" panose="020B0604020202020204" pitchFamily="34" charset="0"/>
              <a:buChar char="•"/>
            </a:pPr>
            <a:endParaRPr lang="en-US" sz="2800" dirty="0" smtClean="0"/>
          </a:p>
          <a:p>
            <a:endParaRPr lang="en-US" sz="2800" dirty="0"/>
          </a:p>
        </p:txBody>
      </p:sp>
      <p:sp>
        <p:nvSpPr>
          <p:cNvPr id="6" name="TextBox 5"/>
          <p:cNvSpPr txBox="1"/>
          <p:nvPr/>
        </p:nvSpPr>
        <p:spPr>
          <a:xfrm>
            <a:off x="1447800" y="3124200"/>
            <a:ext cx="1524000" cy="1200329"/>
          </a:xfrm>
          <a:prstGeom prst="rect">
            <a:avLst/>
          </a:prstGeom>
          <a:noFill/>
        </p:spPr>
        <p:txBody>
          <a:bodyPr wrap="square" rtlCol="0">
            <a:spAutoFit/>
          </a:bodyPr>
          <a:lstStyle/>
          <a:p>
            <a:pPr algn="ctr"/>
            <a:r>
              <a:rPr lang="en-US" dirty="0" smtClean="0"/>
              <a:t>National Indigenous Space</a:t>
            </a:r>
          </a:p>
          <a:p>
            <a:pPr algn="ctr"/>
            <a:endParaRPr lang="en-US" dirty="0"/>
          </a:p>
        </p:txBody>
      </p:sp>
    </p:spTree>
    <p:extLst>
      <p:ext uri="{BB962C8B-B14F-4D97-AF65-F5344CB8AC3E}">
        <p14:creationId xmlns:p14="http://schemas.microsoft.com/office/powerpoint/2010/main" val="30179789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Characteristics</a:t>
            </a:r>
            <a:endParaRPr lang="en-US" dirty="0"/>
          </a:p>
        </p:txBody>
      </p:sp>
      <p:sp>
        <p:nvSpPr>
          <p:cNvPr id="3" name="Title 2"/>
          <p:cNvSpPr>
            <a:spLocks noGrp="1"/>
          </p:cNvSpPr>
          <p:nvPr>
            <p:ph type="title"/>
          </p:nvPr>
        </p:nvSpPr>
        <p:spPr/>
        <p:txBody>
          <a:bodyPr/>
          <a:lstStyle/>
          <a:p>
            <a:r>
              <a:rPr lang="en-US" dirty="0" smtClean="0"/>
              <a:t>Political hybrid Space</a:t>
            </a:r>
            <a:endParaRPr lang="en-US" dirty="0"/>
          </a:p>
        </p:txBody>
      </p:sp>
      <p:sp>
        <p:nvSpPr>
          <p:cNvPr id="4" name="Oval 3"/>
          <p:cNvSpPr/>
          <p:nvPr/>
        </p:nvSpPr>
        <p:spPr>
          <a:xfrm>
            <a:off x="1143000" y="2552054"/>
            <a:ext cx="1981200" cy="20199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807417" y="1676400"/>
            <a:ext cx="4955583" cy="4401205"/>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t>Focused on rights which are inherent to members of sovereign nations </a:t>
            </a:r>
            <a:r>
              <a:rPr lang="en-US" sz="2800" i="1" dirty="0" smtClean="0"/>
              <a:t>and</a:t>
            </a:r>
            <a:r>
              <a:rPr lang="en-US" sz="2800" dirty="0" smtClean="0"/>
              <a:t> of Civil Rights, e.g. voting, non-discriminatory labor practices, etc.</a:t>
            </a:r>
          </a:p>
          <a:p>
            <a:pPr marL="457200" indent="-457200">
              <a:buFont typeface="Arial" panose="020B0604020202020204" pitchFamily="34" charset="0"/>
              <a:buChar char="•"/>
            </a:pPr>
            <a:r>
              <a:rPr lang="en-US" sz="2800" dirty="0" smtClean="0"/>
              <a:t>More inclusionary than indigenous</a:t>
            </a:r>
          </a:p>
          <a:p>
            <a:pPr marL="457200" indent="-457200">
              <a:buFont typeface="Arial" panose="020B0604020202020204" pitchFamily="34" charset="0"/>
              <a:buChar char="•"/>
            </a:pPr>
            <a:endParaRPr lang="en-US" sz="2800" dirty="0" smtClean="0"/>
          </a:p>
          <a:p>
            <a:endParaRPr lang="en-US" sz="2800" dirty="0"/>
          </a:p>
        </p:txBody>
      </p:sp>
      <p:sp>
        <p:nvSpPr>
          <p:cNvPr id="6" name="TextBox 5"/>
          <p:cNvSpPr txBox="1"/>
          <p:nvPr/>
        </p:nvSpPr>
        <p:spPr>
          <a:xfrm>
            <a:off x="1447800" y="3048000"/>
            <a:ext cx="1524000" cy="923330"/>
          </a:xfrm>
          <a:prstGeom prst="rect">
            <a:avLst/>
          </a:prstGeom>
          <a:noFill/>
        </p:spPr>
        <p:txBody>
          <a:bodyPr wrap="square" rtlCol="0">
            <a:spAutoFit/>
          </a:bodyPr>
          <a:lstStyle/>
          <a:p>
            <a:pPr algn="ctr"/>
            <a:r>
              <a:rPr lang="en-US" dirty="0" smtClean="0"/>
              <a:t>Political Hybrid Space</a:t>
            </a:r>
          </a:p>
          <a:p>
            <a:endParaRPr lang="en-US" dirty="0"/>
          </a:p>
        </p:txBody>
      </p:sp>
    </p:spTree>
    <p:extLst>
      <p:ext uri="{BB962C8B-B14F-4D97-AF65-F5344CB8AC3E}">
        <p14:creationId xmlns:p14="http://schemas.microsoft.com/office/powerpoint/2010/main" val="186998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3808</TotalTime>
  <Words>1222</Words>
  <Application>Microsoft Office PowerPoint</Application>
  <PresentationFormat>On-screen Show (4:3)</PresentationFormat>
  <Paragraphs>130</Paragraphs>
  <Slides>16</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Grid</vt:lpstr>
      <vt:lpstr>Worksheet</vt:lpstr>
      <vt:lpstr>The Spaces We Occupy    Complicating Indigenous Approaches to Evaluation in the United States</vt:lpstr>
      <vt:lpstr>Literature- and Community-Based Principles for Indigenous approaches to Research and Evaluation</vt:lpstr>
      <vt:lpstr>PowerPoint Presentation</vt:lpstr>
      <vt:lpstr>Complicating the image</vt:lpstr>
      <vt:lpstr>Tribal Space</vt:lpstr>
      <vt:lpstr>Extant Literature:  A focus on the tribal experience in example</vt:lpstr>
      <vt:lpstr>Co-Managed Space</vt:lpstr>
      <vt:lpstr>National indigenous Space</vt:lpstr>
      <vt:lpstr>Political hybrid Space</vt:lpstr>
      <vt:lpstr>Start with the basics and expand</vt:lpstr>
      <vt:lpstr>Characteristics of the study:   Mixed Methods Approach</vt:lpstr>
      <vt:lpstr>values</vt:lpstr>
      <vt:lpstr>Context</vt:lpstr>
      <vt:lpstr>Participation</vt:lpstr>
      <vt:lpstr>benefits</vt:lpstr>
      <vt:lpstr>What can you do?</vt:lpstr>
    </vt:vector>
  </TitlesOfParts>
  <Company>Hennepin County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Spaces We Occupy   Complicating Indigenous Approaches to Evaluation</dc:title>
  <dc:creator>Julie Nielsen</dc:creator>
  <cp:lastModifiedBy>Julie Nielsen</cp:lastModifiedBy>
  <cp:revision>103</cp:revision>
  <cp:lastPrinted>2013-10-15T19:08:23Z</cp:lastPrinted>
  <dcterms:created xsi:type="dcterms:W3CDTF">2013-10-09T14:33:35Z</dcterms:created>
  <dcterms:modified xsi:type="dcterms:W3CDTF">2013-10-15T19:30:17Z</dcterms:modified>
</cp:coreProperties>
</file>