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9" r:id="rId14"/>
    <p:sldId id="268" r:id="rId15"/>
    <p:sldId id="271" r:id="rId16"/>
    <p:sldId id="270" r:id="rId17"/>
    <p:sldId id="273" r:id="rId18"/>
    <p:sldId id="272" r:id="rId19"/>
    <p:sldId id="274" r:id="rId20"/>
    <p:sldId id="275" r:id="rId21"/>
    <p:sldId id="276" r:id="rId22"/>
    <p:sldId id="27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18024C3-6887-45B5-BCDE-85D0404F9671}" type="datetimeFigureOut">
              <a:rPr lang="en-US"/>
              <a:pPr>
                <a:defRPr/>
              </a:pPr>
              <a:t>10/19/2012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B5A7125-AB4B-4C29-A3F5-BE1298838D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0676CE1-98AF-4C0D-A3A3-2947E83F31BE}" type="slidenum">
              <a:rPr lang="en-US" smtClean="0"/>
              <a:pPr>
                <a:defRPr/>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0C9F78-3A5F-4EDF-A312-835AC44C998C}"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CE3DE36-80FB-4C00-B9F6-41DE29CC3DD6}"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A5C9C975-05DF-4B5C-BA65-85651FB83E75}" type="datetimeFigureOut">
              <a:rPr lang="en-US"/>
              <a:pPr>
                <a:defRPr/>
              </a:pPr>
              <a:t>10/19/2012</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0B3AE03F-9CCD-44BE-A79B-3F55C6D4240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C40ED83-DC1B-4AF0-9F7B-A192B19BD814}" type="datetimeFigureOut">
              <a:rPr lang="en-US"/>
              <a:pPr>
                <a:defRPr/>
              </a:pPr>
              <a:t>10/19/2012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4B6FD63-A323-41A9-A0FD-53756895E0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9ABF619-D961-45A5-83FD-AF7BF102F88F}" type="datetimeFigureOut">
              <a:rPr lang="en-US"/>
              <a:pPr>
                <a:defRPr/>
              </a:pPr>
              <a:t>10/19/2012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9930EAA-1491-4519-9472-53C3231D3F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1E509F4-508B-4595-B0C8-B4D9A8EA5973}" type="datetimeFigureOut">
              <a:rPr lang="en-US"/>
              <a:pPr>
                <a:defRPr/>
              </a:pPr>
              <a:t>10/19/2012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777EE9C-9BE1-4270-8E49-36DD936104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159B145F-3197-4F7D-94E1-FA292048BA91}" type="datetimeFigureOut">
              <a:rPr lang="en-US"/>
              <a:pPr>
                <a:defRPr/>
              </a:pPr>
              <a:t>10/19/2012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3C0F745-0EEA-4BD1-BB82-EA42A69F39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47E2300-223A-4220-A0A6-60F9745543CD}" type="datetimeFigureOut">
              <a:rPr lang="en-US"/>
              <a:pPr>
                <a:defRPr/>
              </a:pPr>
              <a:t>10/19/2012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A9C3890-7EEC-45C2-86E1-1AA0551C5D6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DF8C6F0D-0B3A-4C25-AAF3-987278CF2448}" type="datetimeFigureOut">
              <a:rPr lang="en-US"/>
              <a:pPr>
                <a:defRPr/>
              </a:pPr>
              <a:t>10/19/2012</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2794A939-B160-457E-8E8D-C1542D79492E}"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422B9541-D5EF-44E8-93A5-CAE4A0AE760D}" type="datetimeFigureOut">
              <a:rPr lang="en-US"/>
              <a:pPr>
                <a:defRPr/>
              </a:pPr>
              <a:t>10/19/2012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F74D1BF-EE5C-40E0-A937-9777AF0C83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9BB924D-9C24-42BB-AED3-15538726235D}" type="datetimeFigureOut">
              <a:rPr lang="en-US"/>
              <a:pPr>
                <a:defRPr/>
              </a:pPr>
              <a:t>10/19/2012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D7EC4F60-929B-4DE8-A134-3D1EC1F8FB9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349DA55-6C7F-415D-82F0-F5C3AD8F987E}" type="datetimeFigureOut">
              <a:rPr lang="en-US"/>
              <a:pPr>
                <a:defRPr/>
              </a:pPr>
              <a:t>10/19/2012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241CAF9-FD09-46AC-8FB4-98C39884B6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AA739EDF-586F-4CEB-AD3D-E67C1E3141D5}" type="datetimeFigureOut">
              <a:rPr lang="en-US"/>
              <a:pPr>
                <a:defRPr/>
              </a:pPr>
              <a:t>10/19/2012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E47E115-26B9-44CF-AF4F-507687200D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15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6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fld id="{7AAAF204-87F5-495F-BC19-872364351BDE}" type="datetimeFigureOut">
              <a:rPr lang="en-US"/>
              <a:pPr>
                <a:defRPr/>
              </a:pPr>
              <a:t>10/19/2012</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47212691-21F1-4262-978C-1ADDD3A412B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3" r:id="rId1"/>
    <p:sldLayoutId id="2147483715" r:id="rId2"/>
    <p:sldLayoutId id="2147483716" r:id="rId3"/>
    <p:sldLayoutId id="2147483717" r:id="rId4"/>
    <p:sldLayoutId id="2147483724" r:id="rId5"/>
    <p:sldLayoutId id="2147483725" r:id="rId6"/>
    <p:sldLayoutId id="2147483718" r:id="rId7"/>
    <p:sldLayoutId id="2147483719" r:id="rId8"/>
    <p:sldLayoutId id="2147483720" r:id="rId9"/>
    <p:sldLayoutId id="2147483721" r:id="rId10"/>
    <p:sldLayoutId id="214748372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D2DA7A"/>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D2DA7A"/>
        </a:buClr>
        <a:buFont typeface="Georgia" pitchFamily="18" charset="0"/>
        <a:buChar char="▫"/>
        <a:defRPr sz="2000" kern="1200">
          <a:solidFill>
            <a:srgbClr val="D2DA7A"/>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Chart1.xls"/></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Chart2.xls"/></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Excel_Chart3.xls"/><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Chart4.xls"/></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sanet.org/research/bacc_survey/jobs_for_sociology_majors.cfm" TargetMode="External"/><Relationship Id="rId2" Type="http://schemas.openxmlformats.org/officeDocument/2006/relationships/hyperlink" Target="http://www.asanet.org/research/bacc_survey/bachelorsandbeyond.cf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Excel_Chart5.xls"/><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cstate="print">
            <a:duotone>
              <a:schemeClr val="accent2">
                <a:shade val="45000"/>
                <a:satMod val="135000"/>
              </a:schemeClr>
              <a:prstClr val="white"/>
            </a:duotone>
            <a:lum bright="25000"/>
          </a:blip>
          <a:srcRect/>
          <a:stretch>
            <a:fillRect/>
          </a:stretch>
        </p:blipFill>
        <p:spPr bwMode="auto">
          <a:xfrm>
            <a:off x="0" y="3048000"/>
            <a:ext cx="9144000" cy="3810000"/>
          </a:xfrm>
          <a:prstGeom prst="rect">
            <a:avLst/>
          </a:prstGeom>
          <a:noFill/>
          <a:ln w="9525">
            <a:noFill/>
            <a:miter lim="800000"/>
            <a:headEnd/>
            <a:tailEnd/>
          </a:ln>
          <a:effectLst/>
        </p:spPr>
      </p:pic>
      <p:sp>
        <p:nvSpPr>
          <p:cNvPr id="2050" name="Title 1"/>
          <p:cNvSpPr>
            <a:spLocks noGrp="1"/>
          </p:cNvSpPr>
          <p:nvPr>
            <p:ph type="ctrTitle"/>
          </p:nvPr>
        </p:nvSpPr>
        <p:spPr>
          <a:xfrm>
            <a:off x="685800" y="990600"/>
            <a:ext cx="7772400" cy="1470025"/>
          </a:xfrm>
        </p:spPr>
        <p:txBody>
          <a:bodyPr>
            <a:normAutofit fontScale="90000"/>
          </a:bodyPr>
          <a:lstStyle/>
          <a:p>
            <a:pPr eaLnBrk="1" fontAlgn="auto" hangingPunct="1">
              <a:spcAft>
                <a:spcPts val="0"/>
              </a:spcAft>
              <a:defRPr/>
            </a:pPr>
            <a:r>
              <a:rPr lang="en-US" sz="3600" b="1" dirty="0" smtClean="0"/>
              <a:t>LONGITUDINAL DATA FOR </a:t>
            </a:r>
            <a:r>
              <a:rPr lang="en-US" sz="3600" dirty="0" smtClean="0"/>
              <a:t/>
            </a:r>
            <a:br>
              <a:rPr lang="en-US" sz="3600" dirty="0" smtClean="0"/>
            </a:br>
            <a:r>
              <a:rPr lang="en-US" sz="3600" b="1" dirty="0" smtClean="0"/>
              <a:t>DEPARTMENT ASSESSMENT:</a:t>
            </a:r>
            <a:r>
              <a:rPr lang="en-US" sz="3600" dirty="0" smtClean="0"/>
              <a:t/>
            </a:r>
            <a:br>
              <a:rPr lang="en-US" sz="3600" dirty="0" smtClean="0"/>
            </a:br>
            <a:r>
              <a:rPr lang="en-US" sz="3600" b="1" dirty="0" smtClean="0"/>
              <a:t>RECRUITMENT, RETENTION, &amp;</a:t>
            </a:r>
            <a:r>
              <a:rPr lang="en-US" sz="3600" dirty="0" smtClean="0"/>
              <a:t/>
            </a:r>
            <a:br>
              <a:rPr lang="en-US" sz="3600" dirty="0" smtClean="0"/>
            </a:br>
            <a:r>
              <a:rPr lang="en-US" sz="3600" b="1" dirty="0" smtClean="0"/>
              <a:t>SOCIAL CAPITAL</a:t>
            </a:r>
            <a:endParaRPr lang="en-US" sz="3600" dirty="0" smtClean="0"/>
          </a:p>
        </p:txBody>
      </p:sp>
      <p:sp>
        <p:nvSpPr>
          <p:cNvPr id="10244" name="Subtitle 2"/>
          <p:cNvSpPr>
            <a:spLocks noGrp="1"/>
          </p:cNvSpPr>
          <p:nvPr>
            <p:ph type="subTitle" idx="1"/>
          </p:nvPr>
        </p:nvSpPr>
        <p:spPr>
          <a:xfrm>
            <a:off x="304800" y="3200400"/>
            <a:ext cx="4953000" cy="2362200"/>
          </a:xfrm>
        </p:spPr>
        <p:txBody>
          <a:bodyPr/>
          <a:lstStyle/>
          <a:p>
            <a:pPr marL="63500" eaLnBrk="1" hangingPunct="1">
              <a:buFont typeface="Arial" charset="0"/>
              <a:buNone/>
            </a:pPr>
            <a:r>
              <a:rPr lang="en-US" sz="1800" b="1" smtClean="0"/>
              <a:t>Roberta Spalter-Roth &amp;</a:t>
            </a:r>
            <a:endParaRPr lang="en-US" sz="1800" smtClean="0"/>
          </a:p>
          <a:p>
            <a:pPr marL="63500" eaLnBrk="1" hangingPunct="1">
              <a:buFont typeface="Arial" charset="0"/>
              <a:buNone/>
            </a:pPr>
            <a:r>
              <a:rPr lang="en-US" sz="1800" b="1" smtClean="0"/>
              <a:t>Nicole Van Vooren</a:t>
            </a:r>
            <a:endParaRPr lang="en-US" sz="1800" smtClean="0"/>
          </a:p>
          <a:p>
            <a:pPr marL="63500" eaLnBrk="1" hangingPunct="1">
              <a:buFont typeface="Arial" charset="0"/>
              <a:buNone/>
            </a:pPr>
            <a:r>
              <a:rPr lang="en-US" sz="1800" b="1" smtClean="0"/>
              <a:t>American Sociological Association</a:t>
            </a:r>
            <a:endParaRPr lang="en-US" sz="1800" smtClean="0"/>
          </a:p>
          <a:p>
            <a:pPr marL="63500" eaLnBrk="1" hangingPunct="1">
              <a:buFont typeface="Arial" charset="0"/>
              <a:buNone/>
            </a:pPr>
            <a:r>
              <a:rPr lang="en-US" sz="1800" b="1" smtClean="0"/>
              <a:t> </a:t>
            </a:r>
            <a:endParaRPr lang="en-US" sz="1800" smtClean="0"/>
          </a:p>
          <a:p>
            <a:pPr marL="63500" eaLnBrk="1" hangingPunct="1">
              <a:buFont typeface="Arial" charset="0"/>
              <a:buNone/>
            </a:pPr>
            <a:r>
              <a:rPr lang="en-US" sz="1800" b="1" smtClean="0"/>
              <a:t>For the American Evaluation Association’s</a:t>
            </a:r>
            <a:endParaRPr lang="en-US" sz="1800" smtClean="0"/>
          </a:p>
          <a:p>
            <a:pPr marL="63500" eaLnBrk="1" hangingPunct="1">
              <a:buFont typeface="Arial" charset="0"/>
              <a:buNone/>
            </a:pPr>
            <a:r>
              <a:rPr lang="en-US" sz="1800" b="1" smtClean="0"/>
              <a:t>2012 Annual Meeting </a:t>
            </a:r>
            <a:endParaRPr lang="en-US" sz="1800" smtClean="0"/>
          </a:p>
        </p:txBody>
      </p:sp>
      <p:pic>
        <p:nvPicPr>
          <p:cNvPr id="10245" name="Picture 6"/>
          <p:cNvPicPr>
            <a:picLocks noChangeAspect="1" noChangeArrowheads="1"/>
          </p:cNvPicPr>
          <p:nvPr/>
        </p:nvPicPr>
        <p:blipFill>
          <a:blip r:embed="rId3" cstate="print"/>
          <a:srcRect/>
          <a:stretch>
            <a:fillRect/>
          </a:stretch>
        </p:blipFill>
        <p:spPr bwMode="auto">
          <a:xfrm>
            <a:off x="4724400" y="3962400"/>
            <a:ext cx="4067175" cy="2759075"/>
          </a:xfrm>
          <a:prstGeom prst="rect">
            <a:avLst/>
          </a:prstGeom>
          <a:noFill/>
          <a:ln w="9525">
            <a:noFill/>
            <a:miter lim="800000"/>
            <a:headEnd/>
            <a:tailEnd/>
          </a:ln>
        </p:spPr>
      </p:pic>
      <p:pic>
        <p:nvPicPr>
          <p:cNvPr id="10246" name="Picture 7"/>
          <p:cNvPicPr>
            <a:picLocks noChangeAspect="1" noChangeArrowheads="1"/>
          </p:cNvPicPr>
          <p:nvPr/>
        </p:nvPicPr>
        <p:blipFill>
          <a:blip r:embed="rId4" cstate="print"/>
          <a:srcRect/>
          <a:stretch>
            <a:fillRect/>
          </a:stretch>
        </p:blipFill>
        <p:spPr bwMode="auto">
          <a:xfrm>
            <a:off x="152400" y="5943600"/>
            <a:ext cx="1600200" cy="79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685800"/>
            <a:ext cx="8229600" cy="1143000"/>
          </a:xfrm>
        </p:spPr>
        <p:txBody>
          <a:bodyPr>
            <a:normAutofit fontScale="90000"/>
          </a:bodyPr>
          <a:lstStyle/>
          <a:p>
            <a:pPr eaLnBrk="1" fontAlgn="auto" hangingPunct="1">
              <a:spcAft>
                <a:spcPts val="0"/>
              </a:spcAft>
              <a:defRPr/>
            </a:pPr>
            <a:r>
              <a:rPr lang="en-US" sz="3600" b="1" dirty="0" smtClean="0"/>
              <a:t>In poor economic times</a:t>
            </a:r>
            <a:r>
              <a:rPr lang="en-US" sz="3600" b="1" dirty="0" smtClean="0">
                <a:solidFill>
                  <a:schemeClr val="tx1"/>
                </a:solidFill>
              </a:rPr>
              <a:t>, what are measures for recruitment and retention?</a:t>
            </a:r>
            <a:endParaRPr lang="en-US" sz="3600" dirty="0" smtClean="0">
              <a:solidFill>
                <a:schemeClr val="tx1"/>
              </a:solidFill>
            </a:endParaRPr>
          </a:p>
        </p:txBody>
      </p:sp>
      <p:sp>
        <p:nvSpPr>
          <p:cNvPr id="3" name="Content Placeholder 2"/>
          <p:cNvSpPr>
            <a:spLocks noGrp="1"/>
          </p:cNvSpPr>
          <p:nvPr>
            <p:ph idx="1"/>
          </p:nvPr>
        </p:nvSpPr>
        <p:spPr/>
        <p:txBody>
          <a:bodyPr rtlCol="0">
            <a:normAutofit fontScale="85000" lnSpcReduction="10000"/>
          </a:bodyPr>
          <a:lstStyle/>
          <a:p>
            <a:pPr marL="365760" indent="-256032" eaLnBrk="1" fontAlgn="auto" hangingPunct="1">
              <a:spcAft>
                <a:spcPts val="0"/>
              </a:spcAft>
              <a:buClr>
                <a:schemeClr val="accent3"/>
              </a:buClr>
              <a:buFont typeface="Arial" pitchFamily="34" charset="0"/>
              <a:buChar char="•"/>
              <a:defRPr/>
            </a:pPr>
            <a:r>
              <a:rPr lang="en-US" b="1" dirty="0" smtClean="0"/>
              <a:t>Measuring Recruitment</a:t>
            </a:r>
            <a:r>
              <a:rPr lang="en-US" dirty="0" smtClean="0"/>
              <a:t> </a:t>
            </a:r>
          </a:p>
          <a:p>
            <a:pPr marL="658368" lvl="1" indent="-246888" eaLnBrk="1" fontAlgn="auto" hangingPunct="1">
              <a:spcAft>
                <a:spcPts val="0"/>
              </a:spcAft>
              <a:buFont typeface="Arial" pitchFamily="34" charset="0"/>
              <a:buChar char="–"/>
              <a:defRPr/>
            </a:pPr>
            <a:r>
              <a:rPr lang="en-US" b="1" dirty="0" smtClean="0"/>
              <a:t>Recruitment is measured by positive reasons for majoring in sociology.</a:t>
            </a:r>
            <a:r>
              <a:rPr lang="en-US" dirty="0" smtClean="0"/>
              <a:t> We examine </a:t>
            </a:r>
            <a:r>
              <a:rPr lang="en-US" b="1" dirty="0" smtClean="0"/>
              <a:t>changes in clusters of reasons for majoring before and after the Great Recession (in 2005 compared to 2012).</a:t>
            </a:r>
            <a:endParaRPr lang="en-US" dirty="0" smtClean="0"/>
          </a:p>
          <a:p>
            <a:pPr marL="365760" indent="-256032" eaLnBrk="1" fontAlgn="auto" hangingPunct="1">
              <a:spcAft>
                <a:spcPts val="0"/>
              </a:spcAft>
              <a:buClr>
                <a:schemeClr val="accent3"/>
              </a:buClr>
              <a:buFont typeface="Arial" pitchFamily="34" charset="0"/>
              <a:buNone/>
              <a:defRPr/>
            </a:pPr>
            <a:endParaRPr lang="en-US" dirty="0" smtClean="0"/>
          </a:p>
          <a:p>
            <a:pPr marL="365760" indent="-256032" eaLnBrk="1" fontAlgn="auto" hangingPunct="1">
              <a:spcAft>
                <a:spcPts val="0"/>
              </a:spcAft>
              <a:buClr>
                <a:schemeClr val="accent3"/>
              </a:buClr>
              <a:buFont typeface="Arial" pitchFamily="34" charset="0"/>
              <a:buChar char="•"/>
              <a:defRPr/>
            </a:pPr>
            <a:r>
              <a:rPr lang="en-US" b="1" dirty="0" smtClean="0"/>
              <a:t>Measuring Retention </a:t>
            </a:r>
          </a:p>
          <a:p>
            <a:pPr marL="658368" lvl="1" indent="-246888" eaLnBrk="1" fontAlgn="auto" hangingPunct="1">
              <a:spcAft>
                <a:spcPts val="0"/>
              </a:spcAft>
              <a:buFont typeface="Arial" pitchFamily="34" charset="0"/>
              <a:buChar char="–"/>
              <a:defRPr/>
            </a:pPr>
            <a:r>
              <a:rPr lang="en-US" b="1" dirty="0" smtClean="0"/>
              <a:t>Retention is measured here by high levels of satisfaction with departmental experiences.</a:t>
            </a:r>
            <a:r>
              <a:rPr lang="en-US" dirty="0" smtClean="0"/>
              <a:t> This measure assumes that those who are satisfied with their experiences will not walk out the door. As with recruitment, </a:t>
            </a:r>
            <a:r>
              <a:rPr lang="en-US" b="1" dirty="0" smtClean="0"/>
              <a:t>we measure changes in satisfaction levels </a:t>
            </a:r>
          </a:p>
          <a:p>
            <a:pPr marL="658368" lvl="1" indent="-246888" eaLnBrk="1" fontAlgn="auto" hangingPunct="1">
              <a:spcAft>
                <a:spcPts val="0"/>
              </a:spcAft>
              <a:buFont typeface="Arial" pitchFamily="34" charset="0"/>
              <a:buChar char="–"/>
              <a:defRPr/>
            </a:pPr>
            <a:r>
              <a:rPr lang="en-US" b="1" dirty="0" smtClean="0"/>
              <a:t>  between 2005 and 2012.</a:t>
            </a:r>
            <a:endParaRPr lang="en-US" dirty="0" smtClean="0"/>
          </a:p>
          <a:p>
            <a:pPr marL="365760" indent="-256032" eaLnBrk="1" fontAlgn="auto" hangingPunct="1">
              <a:spcAft>
                <a:spcPts val="0"/>
              </a:spcAft>
              <a:buClr>
                <a:schemeClr val="accent3"/>
              </a:buClr>
              <a:buFont typeface="Arial" pitchFamily="34" charset="0"/>
              <a:buChar char="•"/>
              <a:defRPr/>
            </a:pPr>
            <a:endParaRPr lang="en-US" dirty="0" smtClean="0"/>
          </a:p>
        </p:txBody>
      </p:sp>
      <p:pic>
        <p:nvPicPr>
          <p:cNvPr id="19460"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7"/>
          <p:cNvPicPr>
            <a:picLocks noChangeAspect="1" noChangeArrowheads="1"/>
          </p:cNvPicPr>
          <p:nvPr/>
        </p:nvPicPr>
        <p:blipFill>
          <a:blip r:embed="rId3" cstate="print"/>
          <a:srcRect/>
          <a:stretch>
            <a:fillRect/>
          </a:stretch>
        </p:blipFill>
        <p:spPr bwMode="auto">
          <a:xfrm>
            <a:off x="7391400" y="5943600"/>
            <a:ext cx="1600200" cy="790575"/>
          </a:xfrm>
          <a:prstGeom prst="rect">
            <a:avLst/>
          </a:prstGeom>
          <a:noFill/>
          <a:ln w="9525">
            <a:noFill/>
            <a:miter lim="800000"/>
            <a:headEnd/>
            <a:tailEnd/>
          </a:ln>
        </p:spPr>
      </p:pic>
      <p:graphicFrame>
        <p:nvGraphicFramePr>
          <p:cNvPr id="1026" name="Content Placeholder 5"/>
          <p:cNvGraphicFramePr>
            <a:graphicFrameLocks noGrp="1"/>
          </p:cNvGraphicFramePr>
          <p:nvPr>
            <p:ph idx="1"/>
          </p:nvPr>
        </p:nvGraphicFramePr>
        <p:xfrm>
          <a:off x="406400" y="711200"/>
          <a:ext cx="8483600" cy="5207000"/>
        </p:xfrm>
        <a:graphic>
          <a:graphicData uri="http://schemas.openxmlformats.org/presentationml/2006/ole">
            <p:oleObj spid="_x0000_s1026" r:id="rId4" imgW="8480271" imgH="5206435" progId="Excel.Chart.8">
              <p:embed/>
            </p:oleObj>
          </a:graphicData>
        </a:graphic>
      </p:graphicFrame>
      <p:sp>
        <p:nvSpPr>
          <p:cNvPr id="7" name="Rectangle 6"/>
          <p:cNvSpPr/>
          <p:nvPr/>
        </p:nvSpPr>
        <p:spPr>
          <a:xfrm>
            <a:off x="914400" y="5791200"/>
            <a:ext cx="6934200" cy="415925"/>
          </a:xfrm>
          <a:prstGeom prst="rect">
            <a:avLst/>
          </a:prstGeom>
          <a:ln>
            <a:noFill/>
          </a:ln>
        </p:spPr>
        <p:txBody>
          <a:bodyPr>
            <a:spAutoFit/>
          </a:bodyPr>
          <a:lstStyle/>
          <a:p>
            <a:pPr fontAlgn="auto">
              <a:spcBef>
                <a:spcPts val="0"/>
              </a:spcBef>
              <a:spcAft>
                <a:spcPts val="0"/>
              </a:spcAft>
              <a:defRPr/>
            </a:pPr>
            <a:r>
              <a:rPr lang="en-US" sz="1050" b="1" dirty="0">
                <a:latin typeface="+mn-lt"/>
                <a:cs typeface="+mn-cs"/>
              </a:rPr>
              <a:t>Source:</a:t>
            </a:r>
            <a:r>
              <a:rPr lang="en-US" sz="1050" dirty="0">
                <a:latin typeface="+mn-lt"/>
                <a:cs typeface="+mn-cs"/>
              </a:rPr>
              <a:t> American Sociological Association. </a:t>
            </a:r>
            <a:r>
              <a:rPr lang="en-US" sz="1050" i="1" dirty="0">
                <a:latin typeface="+mn-lt"/>
                <a:cs typeface="+mn-cs"/>
              </a:rPr>
              <a:t>Social Capital, Organizational Capital, and the Job Market for New Sociology Graduates (2012), and What Can I Do With a Bachelor’s Degree in Sociology?: Wave I (2005).</a:t>
            </a:r>
            <a:endParaRPr lang="en-US" sz="1050" dirty="0">
              <a:latin typeface="+mn-lt"/>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685800"/>
            <a:ext cx="8229600" cy="762000"/>
          </a:xfrm>
        </p:spPr>
        <p:txBody>
          <a:bodyPr/>
          <a:lstStyle/>
          <a:p>
            <a:pPr eaLnBrk="1" hangingPunct="1"/>
            <a:r>
              <a:rPr lang="en-US" b="1" smtClean="0"/>
              <a:t>Findings About Recruitment</a:t>
            </a:r>
            <a:endParaRPr lang="en-US" smtClean="0"/>
          </a:p>
        </p:txBody>
      </p:sp>
      <p:sp>
        <p:nvSpPr>
          <p:cNvPr id="3" name="Content Placeholder 2"/>
          <p:cNvSpPr>
            <a:spLocks noGrp="1"/>
          </p:cNvSpPr>
          <p:nvPr>
            <p:ph idx="1"/>
          </p:nvPr>
        </p:nvSpPr>
        <p:spPr>
          <a:xfrm>
            <a:off x="457200" y="1524000"/>
            <a:ext cx="8229600" cy="4800600"/>
          </a:xfrm>
        </p:spPr>
        <p:txBody>
          <a:bodyPr rtlCol="0">
            <a:normAutofit fontScale="25000" lnSpcReduction="20000"/>
          </a:bodyPr>
          <a:lstStyle/>
          <a:p>
            <a:pPr marL="365760" indent="-256032" eaLnBrk="1" fontAlgn="auto" hangingPunct="1">
              <a:spcAft>
                <a:spcPts val="0"/>
              </a:spcAft>
              <a:buClr>
                <a:schemeClr val="accent3"/>
              </a:buClr>
              <a:buFont typeface="Arial" pitchFamily="34" charset="0"/>
              <a:buNone/>
              <a:defRPr/>
            </a:pPr>
            <a:r>
              <a:rPr lang="en-US" sz="6800" b="1" dirty="0" smtClean="0"/>
              <a:t>Method</a:t>
            </a:r>
          </a:p>
          <a:p>
            <a:pPr marL="365760" indent="-256032" eaLnBrk="1" fontAlgn="auto" hangingPunct="1">
              <a:spcAft>
                <a:spcPts val="0"/>
              </a:spcAft>
              <a:buClr>
                <a:schemeClr val="accent3"/>
              </a:buClr>
              <a:buFont typeface="Arial" pitchFamily="34" charset="0"/>
              <a:buChar char="•"/>
              <a:defRPr/>
            </a:pPr>
            <a:r>
              <a:rPr lang="en-US" sz="6800" dirty="0" smtClean="0"/>
              <a:t>The survey requested that students respond to each reason for majoring, either by selecting that it was an “important” reason or that it was “not important”. </a:t>
            </a:r>
          </a:p>
          <a:p>
            <a:pPr marL="365760" indent="-256032" eaLnBrk="1" fontAlgn="auto" hangingPunct="1">
              <a:spcAft>
                <a:spcPts val="0"/>
              </a:spcAft>
              <a:buClr>
                <a:schemeClr val="accent3"/>
              </a:buClr>
              <a:buFont typeface="Arial" pitchFamily="34" charset="0"/>
              <a:buChar char="•"/>
              <a:defRPr/>
            </a:pPr>
            <a:endParaRPr lang="en-US" sz="6800" b="1" dirty="0" smtClean="0"/>
          </a:p>
          <a:p>
            <a:pPr marL="365760" indent="-256032" eaLnBrk="1" fontAlgn="auto" hangingPunct="1">
              <a:spcAft>
                <a:spcPts val="0"/>
              </a:spcAft>
              <a:buClr>
                <a:schemeClr val="accent3"/>
              </a:buClr>
              <a:buFont typeface="Arial" pitchFamily="34" charset="0"/>
              <a:buNone/>
              <a:defRPr/>
            </a:pPr>
            <a:r>
              <a:rPr lang="en-US" sz="6800" b="1" dirty="0" smtClean="0"/>
              <a:t>THE TOP 4 REASONS FOR MAJORING IN 2012 ARE ORIENTED TO CONCEPTS AND CHANGE </a:t>
            </a:r>
            <a:endParaRPr lang="en-US" sz="6800" dirty="0" smtClean="0"/>
          </a:p>
          <a:p>
            <a:pPr marL="365760" indent="-256032" eaLnBrk="1" fontAlgn="auto" hangingPunct="1">
              <a:spcAft>
                <a:spcPts val="0"/>
              </a:spcAft>
              <a:buClr>
                <a:schemeClr val="accent3"/>
              </a:buClr>
              <a:buFont typeface="Arial" pitchFamily="34" charset="0"/>
              <a:buChar char="•"/>
              <a:defRPr/>
            </a:pPr>
            <a:r>
              <a:rPr lang="en-US" sz="6800" dirty="0" smtClean="0"/>
              <a:t>97.3% reported that the concepts taught were interesting enough to persuade them to major. </a:t>
            </a:r>
          </a:p>
          <a:p>
            <a:pPr marL="365760" indent="-256032" eaLnBrk="1" fontAlgn="auto" hangingPunct="1">
              <a:spcAft>
                <a:spcPts val="0"/>
              </a:spcAft>
              <a:buClr>
                <a:schemeClr val="accent3"/>
              </a:buClr>
              <a:buFont typeface="Arial" pitchFamily="34" charset="0"/>
              <a:buChar char="•"/>
              <a:defRPr/>
            </a:pPr>
            <a:r>
              <a:rPr lang="en-US" sz="6800" dirty="0" smtClean="0"/>
              <a:t>90.3% reported that a sociology major would prepare them to understand how individuals function in different socioeconomic situations. </a:t>
            </a:r>
          </a:p>
          <a:p>
            <a:pPr marL="365760" indent="-256032" eaLnBrk="1" fontAlgn="auto" hangingPunct="1">
              <a:spcAft>
                <a:spcPts val="0"/>
              </a:spcAft>
              <a:buClr>
                <a:schemeClr val="accent3"/>
              </a:buClr>
              <a:buFont typeface="Arial" pitchFamily="34" charset="0"/>
              <a:buChar char="•"/>
              <a:defRPr/>
            </a:pPr>
            <a:r>
              <a:rPr lang="en-US" sz="6800" dirty="0" smtClean="0"/>
              <a:t>88.5% were excited by their first sociology course.</a:t>
            </a:r>
          </a:p>
          <a:p>
            <a:pPr marL="365760" indent="-256032" eaLnBrk="1" fontAlgn="auto" hangingPunct="1">
              <a:spcAft>
                <a:spcPts val="0"/>
              </a:spcAft>
              <a:buClr>
                <a:schemeClr val="accent3"/>
              </a:buClr>
              <a:buFont typeface="Arial" pitchFamily="34" charset="0"/>
              <a:buChar char="•"/>
              <a:defRPr/>
            </a:pPr>
            <a:r>
              <a:rPr lang="en-US" sz="6800" dirty="0" smtClean="0"/>
              <a:t>79.6% thought that a sociology major would help them to understand their own life. </a:t>
            </a:r>
          </a:p>
          <a:p>
            <a:pPr marL="365760" indent="-256032" eaLnBrk="1" fontAlgn="auto" hangingPunct="1">
              <a:spcAft>
                <a:spcPts val="0"/>
              </a:spcAft>
              <a:buClr>
                <a:schemeClr val="accent3"/>
              </a:buClr>
              <a:buFont typeface="Arial" pitchFamily="34" charset="0"/>
              <a:buChar char="•"/>
              <a:defRPr/>
            </a:pPr>
            <a:endParaRPr lang="en-US" sz="6800" b="1" dirty="0" smtClean="0"/>
          </a:p>
          <a:p>
            <a:pPr marL="365760" indent="-256032" eaLnBrk="1" fontAlgn="auto" hangingPunct="1">
              <a:spcAft>
                <a:spcPts val="0"/>
              </a:spcAft>
              <a:buClr>
                <a:schemeClr val="accent3"/>
              </a:buClr>
              <a:buFont typeface="Arial" pitchFamily="34" charset="0"/>
              <a:buNone/>
              <a:defRPr/>
            </a:pPr>
            <a:r>
              <a:rPr lang="en-US" sz="6800" b="1" dirty="0" smtClean="0"/>
              <a:t>THE NEXT THREE REASONS ARE VOCATIONALLY-ORIENTED</a:t>
            </a:r>
            <a:endParaRPr lang="en-US" sz="6800" dirty="0" smtClean="0"/>
          </a:p>
          <a:p>
            <a:pPr marL="365760" indent="-256032" eaLnBrk="1" fontAlgn="auto" hangingPunct="1">
              <a:spcAft>
                <a:spcPts val="0"/>
              </a:spcAft>
              <a:buClr>
                <a:schemeClr val="accent3"/>
              </a:buClr>
              <a:buFont typeface="Arial" pitchFamily="34" charset="0"/>
              <a:buChar char="•"/>
              <a:defRPr/>
            </a:pPr>
            <a:r>
              <a:rPr lang="en-US" sz="6800" dirty="0" smtClean="0"/>
              <a:t>64.0% reported that a sociology major would prepare them for the job they wanted</a:t>
            </a:r>
          </a:p>
          <a:p>
            <a:pPr marL="365760" indent="-256032" eaLnBrk="1" fontAlgn="auto" hangingPunct="1">
              <a:spcAft>
                <a:spcPts val="0"/>
              </a:spcAft>
              <a:buClr>
                <a:schemeClr val="accent3"/>
              </a:buClr>
              <a:buFont typeface="Arial" pitchFamily="34" charset="0"/>
              <a:buChar char="•"/>
              <a:defRPr/>
            </a:pPr>
            <a:r>
              <a:rPr lang="en-US" sz="6800" dirty="0" smtClean="0"/>
              <a:t>60.0% reported that the major would prepare them to do a variety of research. </a:t>
            </a:r>
          </a:p>
          <a:p>
            <a:pPr marL="365760" indent="-256032" eaLnBrk="1" fontAlgn="auto" hangingPunct="1">
              <a:spcAft>
                <a:spcPts val="0"/>
              </a:spcAft>
              <a:buClr>
                <a:schemeClr val="accent3"/>
              </a:buClr>
              <a:buFont typeface="Arial" pitchFamily="34" charset="0"/>
              <a:buChar char="•"/>
              <a:defRPr/>
            </a:pPr>
            <a:r>
              <a:rPr lang="en-US" sz="6800" dirty="0" smtClean="0"/>
              <a:t>54.6% reported that the major would prepare them for graduate or </a:t>
            </a:r>
          </a:p>
          <a:p>
            <a:pPr marL="365760" indent="-256032" eaLnBrk="1" fontAlgn="auto" hangingPunct="1">
              <a:spcAft>
                <a:spcPts val="0"/>
              </a:spcAft>
              <a:buClr>
                <a:schemeClr val="accent3"/>
              </a:buClr>
              <a:buFont typeface="Georgia"/>
              <a:buNone/>
              <a:defRPr/>
            </a:pPr>
            <a:r>
              <a:rPr lang="en-US" sz="6800" dirty="0" smtClean="0"/>
              <a:t>	professional school. </a:t>
            </a:r>
          </a:p>
          <a:p>
            <a:pPr marL="365760" indent="-256032" eaLnBrk="1" fontAlgn="auto" hangingPunct="1">
              <a:spcAft>
                <a:spcPts val="0"/>
              </a:spcAft>
              <a:buClr>
                <a:schemeClr val="accent3"/>
              </a:buClr>
              <a:buFont typeface="Arial" pitchFamily="34" charset="0"/>
              <a:buChar char="•"/>
              <a:defRPr/>
            </a:pPr>
            <a:endParaRPr lang="en-US" dirty="0" smtClean="0"/>
          </a:p>
        </p:txBody>
      </p:sp>
      <p:pic>
        <p:nvPicPr>
          <p:cNvPr id="20484"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7"/>
          <p:cNvPicPr>
            <a:picLocks noChangeAspect="1" noChangeArrowheads="1"/>
          </p:cNvPicPr>
          <p:nvPr/>
        </p:nvPicPr>
        <p:blipFill>
          <a:blip r:embed="rId3" cstate="print"/>
          <a:srcRect/>
          <a:stretch>
            <a:fillRect/>
          </a:stretch>
        </p:blipFill>
        <p:spPr bwMode="auto">
          <a:xfrm>
            <a:off x="7391400" y="5943600"/>
            <a:ext cx="1600200" cy="790575"/>
          </a:xfrm>
          <a:prstGeom prst="rect">
            <a:avLst/>
          </a:prstGeom>
          <a:noFill/>
          <a:ln w="9525">
            <a:noFill/>
            <a:miter lim="800000"/>
            <a:headEnd/>
            <a:tailEnd/>
          </a:ln>
        </p:spPr>
      </p:pic>
      <p:graphicFrame>
        <p:nvGraphicFramePr>
          <p:cNvPr id="2050" name="Content Placeholder 3"/>
          <p:cNvGraphicFramePr>
            <a:graphicFrameLocks noGrp="1"/>
          </p:cNvGraphicFramePr>
          <p:nvPr>
            <p:ph idx="1"/>
          </p:nvPr>
        </p:nvGraphicFramePr>
        <p:xfrm>
          <a:off x="406400" y="609600"/>
          <a:ext cx="8331200" cy="5562600"/>
        </p:xfrm>
        <a:graphic>
          <a:graphicData uri="http://schemas.openxmlformats.org/presentationml/2006/ole">
            <p:oleObj spid="_x0000_s2050" r:id="rId4" imgW="8327858" imgH="5462489" progId="Excel.Chart.8">
              <p:embed/>
            </p:oleObj>
          </a:graphicData>
        </a:graphic>
      </p:graphicFrame>
      <p:sp>
        <p:nvSpPr>
          <p:cNvPr id="2052" name="Rectangle 4"/>
          <p:cNvSpPr>
            <a:spLocks noChangeArrowheads="1"/>
          </p:cNvSpPr>
          <p:nvPr/>
        </p:nvSpPr>
        <p:spPr bwMode="auto">
          <a:xfrm>
            <a:off x="304800" y="5715000"/>
            <a:ext cx="2819400" cy="430213"/>
          </a:xfrm>
          <a:prstGeom prst="rect">
            <a:avLst/>
          </a:prstGeom>
          <a:noFill/>
          <a:ln w="9525">
            <a:solidFill>
              <a:srgbClr val="4F81BD">
                <a:alpha val="90195"/>
              </a:srgbClr>
            </a:solidFill>
            <a:miter lim="800000"/>
            <a:headEnd/>
            <a:tailEnd/>
          </a:ln>
        </p:spPr>
        <p:txBody>
          <a:bodyPr>
            <a:spAutoFit/>
          </a:bodyPr>
          <a:lstStyle/>
          <a:p>
            <a:r>
              <a:rPr lang="en-US" sz="1100">
                <a:latin typeface="Calibri" pitchFamily="34" charset="0"/>
              </a:rPr>
              <a:t>*Response text changed from 2005 to 2012.</a:t>
            </a:r>
          </a:p>
          <a:p>
            <a:r>
              <a:rPr lang="en-US" sz="1100">
                <a:latin typeface="Calibri" pitchFamily="34" charset="0"/>
              </a:rPr>
              <a:t>**Difference is not statistically significant.</a:t>
            </a:r>
          </a:p>
        </p:txBody>
      </p:sp>
      <p:sp>
        <p:nvSpPr>
          <p:cNvPr id="6" name="Rectangle 5"/>
          <p:cNvSpPr/>
          <p:nvPr/>
        </p:nvSpPr>
        <p:spPr>
          <a:xfrm>
            <a:off x="609600" y="6172200"/>
            <a:ext cx="6934200" cy="415925"/>
          </a:xfrm>
          <a:prstGeom prst="rect">
            <a:avLst/>
          </a:prstGeom>
          <a:ln>
            <a:noFill/>
          </a:ln>
        </p:spPr>
        <p:txBody>
          <a:bodyPr>
            <a:spAutoFit/>
          </a:bodyPr>
          <a:lstStyle/>
          <a:p>
            <a:pPr fontAlgn="auto">
              <a:spcBef>
                <a:spcPts val="0"/>
              </a:spcBef>
              <a:spcAft>
                <a:spcPts val="0"/>
              </a:spcAft>
              <a:defRPr/>
            </a:pPr>
            <a:r>
              <a:rPr lang="en-US" sz="1050" b="1" dirty="0">
                <a:latin typeface="+mn-lt"/>
                <a:cs typeface="+mn-cs"/>
              </a:rPr>
              <a:t>Source:</a:t>
            </a:r>
            <a:r>
              <a:rPr lang="en-US" sz="1050" dirty="0">
                <a:latin typeface="+mn-lt"/>
                <a:cs typeface="+mn-cs"/>
              </a:rPr>
              <a:t> American Sociological Association. </a:t>
            </a:r>
            <a:r>
              <a:rPr lang="en-US" sz="1050" i="1" dirty="0">
                <a:latin typeface="+mn-lt"/>
                <a:cs typeface="+mn-cs"/>
              </a:rPr>
              <a:t>Social Capital, Organizational Capital, and the Job Market for New Sociology Graduates (2012), and What Can I Do With a Bachelor’s Degree in Sociology?: Wave I (2005).</a:t>
            </a:r>
            <a:endParaRPr lang="en-US" sz="1050" dirty="0">
              <a:latin typeface="+mn-lt"/>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838200"/>
            <a:ext cx="8229600" cy="1066800"/>
          </a:xfrm>
        </p:spPr>
        <p:txBody>
          <a:bodyPr>
            <a:normAutofit fontScale="90000"/>
          </a:bodyPr>
          <a:lstStyle/>
          <a:p>
            <a:pPr eaLnBrk="1" fontAlgn="auto" hangingPunct="1">
              <a:spcAft>
                <a:spcPts val="0"/>
              </a:spcAft>
              <a:defRPr/>
            </a:pPr>
            <a:r>
              <a:rPr lang="en-US" sz="2800" b="1" dirty="0" smtClean="0"/>
              <a:t>QUESTION: Did the Great Recession affect the reasons that respondents thought were important for majoring in sociology? </a:t>
            </a:r>
            <a:endParaRPr lang="en-US" sz="2800" dirty="0" smtClean="0"/>
          </a:p>
        </p:txBody>
      </p:sp>
      <p:sp>
        <p:nvSpPr>
          <p:cNvPr id="3" name="Content Placeholder 2"/>
          <p:cNvSpPr>
            <a:spLocks noGrp="1"/>
          </p:cNvSpPr>
          <p:nvPr>
            <p:ph idx="1"/>
          </p:nvPr>
        </p:nvSpPr>
        <p:spPr>
          <a:xfrm>
            <a:off x="457200" y="2057400"/>
            <a:ext cx="8229600" cy="3962400"/>
          </a:xfrm>
        </p:spPr>
        <p:txBody>
          <a:bodyPr rtlCol="0">
            <a:normAutofit fontScale="25000" lnSpcReduction="20000"/>
          </a:bodyPr>
          <a:lstStyle/>
          <a:p>
            <a:pPr marL="0" indent="0" eaLnBrk="1" fontAlgn="auto" hangingPunct="1">
              <a:spcAft>
                <a:spcPts val="0"/>
              </a:spcAft>
              <a:buClr>
                <a:schemeClr val="accent3"/>
              </a:buClr>
              <a:buFont typeface="Arial" pitchFamily="34" charset="0"/>
              <a:buNone/>
              <a:defRPr/>
            </a:pPr>
            <a:r>
              <a:rPr lang="en-US" sz="5600" b="1" dirty="0" smtClean="0"/>
              <a:t>We contrast the reasons for majoring in sociology that students reported in 2005 with what students reported in 2012.</a:t>
            </a:r>
            <a:endParaRPr lang="en-US" sz="5600" dirty="0" smtClean="0"/>
          </a:p>
          <a:p>
            <a:pPr marL="365760" indent="-256032" eaLnBrk="1" fontAlgn="auto" hangingPunct="1">
              <a:spcAft>
                <a:spcPts val="0"/>
              </a:spcAft>
              <a:buClr>
                <a:schemeClr val="accent3"/>
              </a:buClr>
              <a:buFont typeface="Arial" pitchFamily="34" charset="0"/>
              <a:buChar char="•"/>
              <a:defRPr/>
            </a:pPr>
            <a:r>
              <a:rPr lang="en-US" sz="5600" b="1" dirty="0" smtClean="0"/>
              <a:t>In all cases, we saw a drop in the percentage of students who listed their reasons for majoring as important, but conceptual and social change are still most important. </a:t>
            </a:r>
            <a:endParaRPr lang="en-US" sz="5600" dirty="0" smtClean="0"/>
          </a:p>
          <a:p>
            <a:pPr marL="365760" indent="-256032" eaLnBrk="1" fontAlgn="auto" hangingPunct="1">
              <a:spcAft>
                <a:spcPts val="0"/>
              </a:spcAft>
              <a:buClr>
                <a:schemeClr val="accent3"/>
              </a:buClr>
              <a:buFont typeface="Arial" pitchFamily="34" charset="0"/>
              <a:buChar char="•"/>
              <a:defRPr/>
            </a:pPr>
            <a:r>
              <a:rPr lang="en-US" sz="5600" dirty="0" smtClean="0"/>
              <a:t>The most important reasons for majoring in sociology are still oriented toward a conceptual understanding of the impact of social structure and the need to bring about social changes. These reasons decreased by less than 10 percent. </a:t>
            </a:r>
          </a:p>
          <a:p>
            <a:pPr marL="365760" indent="-256032" eaLnBrk="1" fontAlgn="auto" hangingPunct="1">
              <a:spcAft>
                <a:spcPts val="0"/>
              </a:spcAft>
              <a:buClr>
                <a:schemeClr val="accent3"/>
              </a:buClr>
              <a:buFont typeface="Arial" pitchFamily="34" charset="0"/>
              <a:buChar char="•"/>
              <a:defRPr/>
            </a:pPr>
            <a:endParaRPr lang="en-US" sz="5600" dirty="0" smtClean="0"/>
          </a:p>
          <a:p>
            <a:pPr marL="365760" indent="-256032" eaLnBrk="1" fontAlgn="auto" hangingPunct="1">
              <a:spcAft>
                <a:spcPts val="0"/>
              </a:spcAft>
              <a:buClr>
                <a:schemeClr val="accent3"/>
              </a:buClr>
              <a:buFont typeface="Arial" pitchFamily="34" charset="0"/>
              <a:buChar char="•"/>
              <a:defRPr/>
            </a:pPr>
            <a:r>
              <a:rPr lang="en-US" sz="5600" b="1" dirty="0" smtClean="0"/>
              <a:t>In contrast, there was a greater dip in vocational reasons for majoring including being prepared for a job or graduate school.</a:t>
            </a:r>
            <a:r>
              <a:rPr lang="en-US" sz="5600" dirty="0" smtClean="0"/>
              <a:t> </a:t>
            </a:r>
          </a:p>
          <a:p>
            <a:pPr marL="365760" indent="-256032" eaLnBrk="1" fontAlgn="auto" hangingPunct="1">
              <a:spcAft>
                <a:spcPts val="0"/>
              </a:spcAft>
              <a:buClr>
                <a:schemeClr val="accent3"/>
              </a:buClr>
              <a:buFont typeface="Arial" pitchFamily="34" charset="0"/>
              <a:buChar char="•"/>
              <a:defRPr/>
            </a:pPr>
            <a:r>
              <a:rPr lang="en-US" sz="5600" dirty="0" smtClean="0"/>
              <a:t>Sociology majors may be a paradigmatic case of choosing a major for reasons of gaining knowledge and understanding. </a:t>
            </a:r>
            <a:r>
              <a:rPr lang="en-US" sz="5600" b="1" dirty="0" smtClean="0"/>
              <a:t>However, vocational reasons for majoring, when clustered with conceptual and desire to change reasons, are part of the package that respondents report for majoring.</a:t>
            </a:r>
            <a:endParaRPr lang="en-US" sz="5600" dirty="0" smtClean="0"/>
          </a:p>
          <a:p>
            <a:pPr marL="365760" indent="-256032" eaLnBrk="1" fontAlgn="auto" hangingPunct="1">
              <a:spcAft>
                <a:spcPts val="0"/>
              </a:spcAft>
              <a:buClr>
                <a:schemeClr val="accent3"/>
              </a:buClr>
              <a:buFont typeface="Arial" pitchFamily="34" charset="0"/>
              <a:buNone/>
              <a:defRPr/>
            </a:pPr>
            <a:endParaRPr lang="en-US" sz="5600" dirty="0" smtClean="0"/>
          </a:p>
          <a:p>
            <a:pPr marL="365760" indent="-256032" eaLnBrk="1" fontAlgn="auto" hangingPunct="1">
              <a:spcAft>
                <a:spcPts val="0"/>
              </a:spcAft>
              <a:buClr>
                <a:schemeClr val="accent3"/>
              </a:buClr>
              <a:buFont typeface="Arial" pitchFamily="34" charset="0"/>
              <a:buChar char="•"/>
              <a:defRPr/>
            </a:pPr>
            <a:r>
              <a:rPr lang="en-US" sz="5600" b="1" dirty="0" smtClean="0"/>
              <a:t>Parents matter</a:t>
            </a:r>
            <a:r>
              <a:rPr lang="en-US" sz="5600" dirty="0" smtClean="0"/>
              <a:t>. The respondents who are most likely to report that job preparation is an important reason for majoring in sociology are those whose parents may be most affected by the recession. Fully 70.9% of those whose mothers were high school graduates or less major in sociology because they thought it was important that the discipline train them for the job that they wanted, in contrast to 54.0 percent of those whose mothers went to graduate school or held a graduate degree. The results are statistically significant. Results are similar for fathers. </a:t>
            </a:r>
          </a:p>
          <a:p>
            <a:pPr marL="365760" indent="-256032" eaLnBrk="1" fontAlgn="auto" hangingPunct="1">
              <a:spcAft>
                <a:spcPts val="0"/>
              </a:spcAft>
              <a:buClr>
                <a:schemeClr val="accent3"/>
              </a:buClr>
              <a:buFont typeface="Arial" pitchFamily="34" charset="0"/>
              <a:buChar char="•"/>
              <a:defRPr/>
            </a:pPr>
            <a:endParaRPr lang="en-US" dirty="0" smtClean="0"/>
          </a:p>
        </p:txBody>
      </p:sp>
      <p:pic>
        <p:nvPicPr>
          <p:cNvPr id="21508" name="Picture 7"/>
          <p:cNvPicPr>
            <a:picLocks noChangeAspect="1" noChangeArrowheads="1"/>
          </p:cNvPicPr>
          <p:nvPr/>
        </p:nvPicPr>
        <p:blipFill>
          <a:blip r:embed="rId3"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Content Placeholder 3"/>
          <p:cNvGraphicFramePr>
            <a:graphicFrameLocks noGrp="1"/>
          </p:cNvGraphicFramePr>
          <p:nvPr>
            <p:ph idx="1"/>
          </p:nvPr>
        </p:nvGraphicFramePr>
        <p:xfrm>
          <a:off x="407988" y="787400"/>
          <a:ext cx="8328025" cy="5389563"/>
        </p:xfrm>
        <a:graphic>
          <a:graphicData uri="http://schemas.openxmlformats.org/presentationml/2006/ole">
            <p:oleObj spid="_x0000_s3074" r:id="rId3" imgW="8327858" imgH="5389331" progId="Excel.Chart.8">
              <p:embed/>
            </p:oleObj>
          </a:graphicData>
        </a:graphic>
      </p:graphicFrame>
      <p:pic>
        <p:nvPicPr>
          <p:cNvPr id="3075" name="Picture 7"/>
          <p:cNvPicPr>
            <a:picLocks noChangeAspect="1" noChangeArrowheads="1"/>
          </p:cNvPicPr>
          <p:nvPr/>
        </p:nvPicPr>
        <p:blipFill>
          <a:blip r:embed="rId4" cstate="print"/>
          <a:srcRect/>
          <a:stretch>
            <a:fillRect/>
          </a:stretch>
        </p:blipFill>
        <p:spPr bwMode="auto">
          <a:xfrm>
            <a:off x="7391400" y="5943600"/>
            <a:ext cx="1600200" cy="790575"/>
          </a:xfrm>
          <a:prstGeom prst="rect">
            <a:avLst/>
          </a:prstGeom>
          <a:noFill/>
          <a:ln w="9525">
            <a:noFill/>
            <a:miter lim="800000"/>
            <a:headEnd/>
            <a:tailEnd/>
          </a:ln>
        </p:spPr>
      </p:pic>
      <p:sp>
        <p:nvSpPr>
          <p:cNvPr id="4" name="Rectangle 3"/>
          <p:cNvSpPr/>
          <p:nvPr/>
        </p:nvSpPr>
        <p:spPr>
          <a:xfrm>
            <a:off x="914400" y="5791200"/>
            <a:ext cx="6934200" cy="415925"/>
          </a:xfrm>
          <a:prstGeom prst="rect">
            <a:avLst/>
          </a:prstGeom>
          <a:ln>
            <a:noFill/>
          </a:ln>
        </p:spPr>
        <p:txBody>
          <a:bodyPr>
            <a:spAutoFit/>
          </a:bodyPr>
          <a:lstStyle/>
          <a:p>
            <a:pPr fontAlgn="auto">
              <a:spcBef>
                <a:spcPts val="0"/>
              </a:spcBef>
              <a:spcAft>
                <a:spcPts val="0"/>
              </a:spcAft>
              <a:defRPr/>
            </a:pPr>
            <a:r>
              <a:rPr lang="en-US" sz="1050" b="1" dirty="0">
                <a:latin typeface="+mn-lt"/>
                <a:cs typeface="+mn-cs"/>
              </a:rPr>
              <a:t>Source:</a:t>
            </a:r>
            <a:r>
              <a:rPr lang="en-US" sz="1050" dirty="0">
                <a:latin typeface="+mn-lt"/>
                <a:cs typeface="+mn-cs"/>
              </a:rPr>
              <a:t> American Sociological Association. </a:t>
            </a:r>
            <a:r>
              <a:rPr lang="en-US" sz="1050" i="1" dirty="0">
                <a:latin typeface="+mn-lt"/>
                <a:cs typeface="+mn-cs"/>
              </a:rPr>
              <a:t>Social Capital, Organizational Capital, and the Job Market for New Sociology Graduates (2012).</a:t>
            </a:r>
            <a:endParaRPr lang="en-US" sz="1050" dirty="0">
              <a:latin typeface="+mn-lt"/>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z="2800" b="1" smtClean="0"/>
              <a:t>Are There CLUSTERS of Reasons for Majoring?</a:t>
            </a:r>
            <a:endParaRPr lang="en-US" sz="2800" smtClean="0"/>
          </a:p>
        </p:txBody>
      </p:sp>
      <p:sp>
        <p:nvSpPr>
          <p:cNvPr id="3" name="Content Placeholder 2"/>
          <p:cNvSpPr>
            <a:spLocks noGrp="1"/>
          </p:cNvSpPr>
          <p:nvPr>
            <p:ph idx="1"/>
          </p:nvPr>
        </p:nvSpPr>
        <p:spPr/>
        <p:txBody>
          <a:bodyPr rtlCol="0">
            <a:normAutofit fontScale="62500" lnSpcReduction="20000"/>
          </a:bodyPr>
          <a:lstStyle/>
          <a:p>
            <a:pPr marL="365760" indent="-256032" eaLnBrk="1" fontAlgn="auto" hangingPunct="1">
              <a:spcAft>
                <a:spcPts val="0"/>
              </a:spcAft>
              <a:buClr>
                <a:schemeClr val="accent3"/>
              </a:buClr>
              <a:buFont typeface="Arial" pitchFamily="34" charset="0"/>
              <a:buChar char="•"/>
              <a:defRPr/>
            </a:pPr>
            <a:r>
              <a:rPr lang="en-US" b="1" dirty="0" smtClean="0"/>
              <a:t>Using cluster analysis we discovered three groups of reasons for majoring that scaled. </a:t>
            </a:r>
          </a:p>
          <a:p>
            <a:pPr marL="365760" indent="-256032" eaLnBrk="1" fontAlgn="auto" hangingPunct="1">
              <a:spcAft>
                <a:spcPts val="0"/>
              </a:spcAft>
              <a:buClr>
                <a:schemeClr val="accent3"/>
              </a:buClr>
              <a:buFont typeface="Arial" pitchFamily="34" charset="0"/>
              <a:buChar char="•"/>
              <a:defRPr/>
            </a:pPr>
            <a:endParaRPr lang="en-US" b="1" dirty="0" smtClean="0"/>
          </a:p>
          <a:p>
            <a:pPr marL="658368" lvl="1" indent="-246888" eaLnBrk="1" fontAlgn="auto" hangingPunct="1">
              <a:spcAft>
                <a:spcPts val="0"/>
              </a:spcAft>
              <a:buFont typeface="Arial" pitchFamily="34" charset="0"/>
              <a:buChar char="–"/>
              <a:defRPr/>
            </a:pPr>
            <a:r>
              <a:rPr lang="en-US" b="1" dirty="0" smtClean="0"/>
              <a:t>The largest cluster </a:t>
            </a:r>
            <a:r>
              <a:rPr lang="en-US" dirty="0" smtClean="0"/>
              <a:t>combines reasons including gaining a conceptual understanding of social structures and their effects on individuals, desiring to bring about social change, as well as gaining vocational skills for future careers. </a:t>
            </a:r>
          </a:p>
          <a:p>
            <a:pPr marL="658368" lvl="1" indent="-246888" eaLnBrk="1" fontAlgn="auto" hangingPunct="1">
              <a:spcAft>
                <a:spcPts val="0"/>
              </a:spcAft>
              <a:buFont typeface="Arial" pitchFamily="34" charset="0"/>
              <a:buChar char="–"/>
              <a:defRPr/>
            </a:pPr>
            <a:endParaRPr lang="en-US" dirty="0" smtClean="0"/>
          </a:p>
          <a:p>
            <a:pPr marL="923544" lvl="2" indent="-219456" eaLnBrk="1" fontAlgn="auto" hangingPunct="1">
              <a:spcAft>
                <a:spcPts val="0"/>
              </a:spcAft>
              <a:buFont typeface="Arial" pitchFamily="34" charset="0"/>
              <a:buChar char="•"/>
              <a:defRPr/>
            </a:pPr>
            <a:r>
              <a:rPr lang="en-US" b="1" dirty="0" smtClean="0"/>
              <a:t>This finding suggests that there is no longer a dualism between idealist and careerist reasons for majoring that we found in 2015.</a:t>
            </a:r>
          </a:p>
          <a:p>
            <a:pPr marL="923544" lvl="2" indent="-219456" eaLnBrk="1" fontAlgn="auto" hangingPunct="1">
              <a:spcAft>
                <a:spcPts val="0"/>
              </a:spcAft>
              <a:buFont typeface="Arial" pitchFamily="34" charset="0"/>
              <a:buChar char="•"/>
              <a:defRPr/>
            </a:pPr>
            <a:endParaRPr lang="en-US" b="1" dirty="0" smtClean="0"/>
          </a:p>
          <a:p>
            <a:pPr marL="658368" lvl="1" indent="-246888" eaLnBrk="1" fontAlgn="auto" hangingPunct="1">
              <a:spcAft>
                <a:spcPts val="0"/>
              </a:spcAft>
              <a:buFont typeface="Arial" pitchFamily="34" charset="0"/>
              <a:buChar char="–"/>
              <a:defRPr/>
            </a:pPr>
            <a:r>
              <a:rPr lang="en-US" b="1" dirty="0" smtClean="0"/>
              <a:t>The second-largest  cluster </a:t>
            </a:r>
            <a:r>
              <a:rPr lang="en-US" dirty="0" smtClean="0"/>
              <a:t>does not major because of vocational reasons, but rather for conceptual reasons only (32.9%) as those we labeled “idealists” in 2005. </a:t>
            </a:r>
          </a:p>
          <a:p>
            <a:pPr marL="365760" indent="-256032" eaLnBrk="1" fontAlgn="auto" hangingPunct="1">
              <a:spcAft>
                <a:spcPts val="0"/>
              </a:spcAft>
              <a:buClr>
                <a:schemeClr val="accent3"/>
              </a:buClr>
              <a:buFont typeface="Arial" pitchFamily="34" charset="0"/>
              <a:buNone/>
              <a:defRPr/>
            </a:pPr>
            <a:endParaRPr lang="en-US" dirty="0" smtClean="0"/>
          </a:p>
          <a:p>
            <a:pPr marL="365760" indent="-256032" eaLnBrk="1" fontAlgn="auto" hangingPunct="1">
              <a:spcAft>
                <a:spcPts val="0"/>
              </a:spcAft>
              <a:buClr>
                <a:schemeClr val="accent3"/>
              </a:buClr>
              <a:buFont typeface="Arial" pitchFamily="34" charset="0"/>
              <a:buChar char="•"/>
              <a:defRPr/>
            </a:pPr>
            <a:r>
              <a:rPr lang="en-US" dirty="0" smtClean="0"/>
              <a:t>Thus, as Little (2012) suggests, sociology is a major that can provide students with intellectual understanding of current social realities as well as scientific skills that can be used for career advancement. The majority of respondents appear to agree that both types of reasons are </a:t>
            </a:r>
          </a:p>
          <a:p>
            <a:pPr marL="365760" indent="-256032" eaLnBrk="1" fontAlgn="auto" hangingPunct="1">
              <a:spcAft>
                <a:spcPts val="0"/>
              </a:spcAft>
              <a:buClr>
                <a:schemeClr val="accent3"/>
              </a:buClr>
              <a:buFont typeface="Arial" pitchFamily="34" charset="0"/>
              <a:buChar char="•"/>
              <a:defRPr/>
            </a:pPr>
            <a:r>
              <a:rPr lang="en-US" dirty="0" smtClean="0"/>
              <a:t>important .</a:t>
            </a:r>
          </a:p>
          <a:p>
            <a:pPr marL="365760" indent="-256032" eaLnBrk="1" fontAlgn="auto" hangingPunct="1">
              <a:spcAft>
                <a:spcPts val="0"/>
              </a:spcAft>
              <a:buClr>
                <a:schemeClr val="accent3"/>
              </a:buClr>
              <a:buFont typeface="Arial" pitchFamily="34" charset="0"/>
              <a:buChar char="•"/>
              <a:defRPr/>
            </a:pPr>
            <a:endParaRPr lang="en-US" dirty="0" smtClean="0"/>
          </a:p>
        </p:txBody>
      </p:sp>
      <p:pic>
        <p:nvPicPr>
          <p:cNvPr id="22532"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7"/>
          <p:cNvPicPr>
            <a:picLocks noChangeAspect="1" noChangeArrowheads="1"/>
          </p:cNvPicPr>
          <p:nvPr/>
        </p:nvPicPr>
        <p:blipFill>
          <a:blip r:embed="rId3" cstate="print"/>
          <a:srcRect/>
          <a:stretch>
            <a:fillRect/>
          </a:stretch>
        </p:blipFill>
        <p:spPr bwMode="auto">
          <a:xfrm>
            <a:off x="7391400" y="5943600"/>
            <a:ext cx="1600200" cy="790575"/>
          </a:xfrm>
          <a:prstGeom prst="rect">
            <a:avLst/>
          </a:prstGeom>
          <a:noFill/>
          <a:ln w="9525">
            <a:noFill/>
            <a:miter lim="800000"/>
            <a:headEnd/>
            <a:tailEnd/>
          </a:ln>
        </p:spPr>
      </p:pic>
      <p:graphicFrame>
        <p:nvGraphicFramePr>
          <p:cNvPr id="4098" name="Content Placeholder 3"/>
          <p:cNvGraphicFramePr>
            <a:graphicFrameLocks noGrp="1"/>
          </p:cNvGraphicFramePr>
          <p:nvPr>
            <p:ph idx="1"/>
          </p:nvPr>
        </p:nvGraphicFramePr>
        <p:xfrm>
          <a:off x="406400" y="558800"/>
          <a:ext cx="8331200" cy="5511800"/>
        </p:xfrm>
        <a:graphic>
          <a:graphicData uri="http://schemas.openxmlformats.org/presentationml/2006/ole">
            <p:oleObj spid="_x0000_s4098" r:id="rId4" imgW="8327858" imgH="5511262" progId="Excel.Chart.8">
              <p:embed/>
            </p:oleObj>
          </a:graphicData>
        </a:graphic>
      </p:graphicFrame>
      <p:sp>
        <p:nvSpPr>
          <p:cNvPr id="5" name="Rectangle 4"/>
          <p:cNvSpPr/>
          <p:nvPr/>
        </p:nvSpPr>
        <p:spPr>
          <a:xfrm>
            <a:off x="762000" y="6096000"/>
            <a:ext cx="6934200" cy="415925"/>
          </a:xfrm>
          <a:prstGeom prst="rect">
            <a:avLst/>
          </a:prstGeom>
          <a:ln>
            <a:noFill/>
          </a:ln>
        </p:spPr>
        <p:txBody>
          <a:bodyPr>
            <a:spAutoFit/>
          </a:bodyPr>
          <a:lstStyle/>
          <a:p>
            <a:pPr fontAlgn="auto">
              <a:spcBef>
                <a:spcPts val="0"/>
              </a:spcBef>
              <a:spcAft>
                <a:spcPts val="0"/>
              </a:spcAft>
              <a:defRPr/>
            </a:pPr>
            <a:r>
              <a:rPr lang="en-US" sz="1050" b="1" dirty="0">
                <a:latin typeface="+mn-lt"/>
                <a:cs typeface="+mn-cs"/>
              </a:rPr>
              <a:t>Source:</a:t>
            </a:r>
            <a:r>
              <a:rPr lang="en-US" sz="1050" dirty="0">
                <a:latin typeface="+mn-lt"/>
                <a:cs typeface="+mn-cs"/>
              </a:rPr>
              <a:t> American Sociological Association. </a:t>
            </a:r>
            <a:r>
              <a:rPr lang="en-US" sz="1050" i="1" dirty="0">
                <a:latin typeface="+mn-lt"/>
                <a:cs typeface="+mn-cs"/>
              </a:rPr>
              <a:t>Social Capital, Organizational Capital, and the Job Market for New Sociology Graduates (2012), and What Can I Do With a Bachelor’s Degree in Sociology?: Wave I (2005).</a:t>
            </a:r>
            <a:endParaRPr lang="en-US" sz="1050" dirty="0">
              <a:latin typeface="+mn-lt"/>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b="1" smtClean="0"/>
              <a:t>Retention</a:t>
            </a:r>
            <a:endParaRPr lang="en-US" smtClean="0"/>
          </a:p>
        </p:txBody>
      </p:sp>
      <p:sp>
        <p:nvSpPr>
          <p:cNvPr id="3" name="Content Placeholder 2"/>
          <p:cNvSpPr>
            <a:spLocks noGrp="1"/>
          </p:cNvSpPr>
          <p:nvPr>
            <p:ph idx="1"/>
          </p:nvPr>
        </p:nvSpPr>
        <p:spPr/>
        <p:txBody>
          <a:bodyPr rtlCol="0">
            <a:normAutofit fontScale="55000" lnSpcReduction="20000"/>
          </a:bodyPr>
          <a:lstStyle/>
          <a:p>
            <a:pPr marL="365760" indent="-256032" eaLnBrk="1" fontAlgn="auto" hangingPunct="1">
              <a:spcAft>
                <a:spcPts val="0"/>
              </a:spcAft>
              <a:buClr>
                <a:schemeClr val="accent3"/>
              </a:buClr>
              <a:buFont typeface="Arial" pitchFamily="34" charset="0"/>
              <a:buChar char="•"/>
              <a:defRPr/>
            </a:pPr>
            <a:r>
              <a:rPr lang="en-US" b="1" dirty="0" smtClean="0"/>
              <a:t>Once students have been recruited and are through the door, are they more satisfied with their experiences than they were in 2005? </a:t>
            </a:r>
            <a:endParaRPr lang="en-US" dirty="0" smtClean="0"/>
          </a:p>
          <a:p>
            <a:pPr marL="658368" lvl="1" indent="-246888" eaLnBrk="1" fontAlgn="auto" hangingPunct="1">
              <a:spcAft>
                <a:spcPts val="0"/>
              </a:spcAft>
              <a:buFont typeface="Arial" pitchFamily="34" charset="0"/>
              <a:buChar char="–"/>
              <a:defRPr/>
            </a:pPr>
            <a:r>
              <a:rPr lang="en-US" dirty="0" smtClean="0"/>
              <a:t>In 2012 </a:t>
            </a:r>
            <a:r>
              <a:rPr lang="en-US" b="1" dirty="0" smtClean="0"/>
              <a:t>about three-quarters (74.6%) </a:t>
            </a:r>
            <a:r>
              <a:rPr lang="en-US" dirty="0" smtClean="0"/>
              <a:t>of respondents were very satisfied with their overall experiences as sociology majors. This was a </a:t>
            </a:r>
            <a:r>
              <a:rPr lang="en-US" b="1" dirty="0" smtClean="0"/>
              <a:t>five percent increase since 2005, in spite of economic conditions.</a:t>
            </a:r>
            <a:endParaRPr lang="en-US" dirty="0" smtClean="0"/>
          </a:p>
          <a:p>
            <a:pPr marL="365760" indent="-256032" eaLnBrk="1" fontAlgn="auto" hangingPunct="1">
              <a:spcAft>
                <a:spcPts val="0"/>
              </a:spcAft>
              <a:buClr>
                <a:schemeClr val="accent3"/>
              </a:buClr>
              <a:buFont typeface="Arial" pitchFamily="34" charset="0"/>
              <a:buNone/>
              <a:defRPr/>
            </a:pPr>
            <a:endParaRPr lang="en-US" dirty="0" smtClean="0"/>
          </a:p>
          <a:p>
            <a:pPr marL="365760" indent="-256032" eaLnBrk="1" fontAlgn="auto" hangingPunct="1">
              <a:spcAft>
                <a:spcPts val="0"/>
              </a:spcAft>
              <a:buClr>
                <a:schemeClr val="accent3"/>
              </a:buClr>
              <a:buFont typeface="Arial" pitchFamily="34" charset="0"/>
              <a:buChar char="•"/>
              <a:defRPr/>
            </a:pPr>
            <a:r>
              <a:rPr lang="en-US" b="1" dirty="0" smtClean="0"/>
              <a:t>Specific Reasons for Increase in Satisfaction</a:t>
            </a:r>
            <a:endParaRPr lang="en-US" dirty="0" smtClean="0"/>
          </a:p>
          <a:p>
            <a:pPr marL="658368" lvl="1" indent="-246888" eaLnBrk="1" fontAlgn="auto" hangingPunct="1">
              <a:spcAft>
                <a:spcPts val="0"/>
              </a:spcAft>
              <a:buFont typeface="Arial" pitchFamily="34" charset="0"/>
              <a:buChar char="–"/>
              <a:defRPr/>
            </a:pPr>
            <a:r>
              <a:rPr lang="en-US" b="1" dirty="0" smtClean="0"/>
              <a:t>Opportunity to interact with peers</a:t>
            </a:r>
            <a:r>
              <a:rPr lang="en-US" dirty="0" smtClean="0"/>
              <a:t> (+11.2 percent). This increase may be the result of increased group activities in the classroom or increased “communities of learning.” </a:t>
            </a:r>
          </a:p>
          <a:p>
            <a:pPr marL="658368" lvl="1" indent="-246888" eaLnBrk="1" fontAlgn="auto" hangingPunct="1">
              <a:spcAft>
                <a:spcPts val="0"/>
              </a:spcAft>
              <a:buFont typeface="Arial" pitchFamily="34" charset="0"/>
              <a:buChar char="–"/>
              <a:defRPr/>
            </a:pPr>
            <a:endParaRPr lang="en-US" dirty="0" smtClean="0"/>
          </a:p>
          <a:p>
            <a:pPr marL="658368" lvl="1" indent="-246888" eaLnBrk="1" fontAlgn="auto" hangingPunct="1">
              <a:spcAft>
                <a:spcPts val="0"/>
              </a:spcAft>
              <a:buFont typeface="Arial" pitchFamily="34" charset="0"/>
              <a:buChar char="–"/>
              <a:defRPr/>
            </a:pPr>
            <a:r>
              <a:rPr lang="en-US" b="1" dirty="0" smtClean="0"/>
              <a:t>Quality of career advising </a:t>
            </a:r>
            <a:r>
              <a:rPr lang="en-US" dirty="0" smtClean="0"/>
              <a:t>(+8.4 percent), although still the least satisfactory experience for majors , the growth in the percentage of respondents suggests that more faculty members are learning about labor markets for baccalaureate s, so that they can counsel students.  </a:t>
            </a:r>
          </a:p>
          <a:p>
            <a:pPr marL="658368" lvl="1" indent="-246888" eaLnBrk="1" fontAlgn="auto" hangingPunct="1">
              <a:spcAft>
                <a:spcPts val="0"/>
              </a:spcAft>
              <a:buFont typeface="Arial" pitchFamily="34" charset="0"/>
              <a:buChar char="–"/>
              <a:defRPr/>
            </a:pPr>
            <a:endParaRPr lang="en-US" dirty="0" smtClean="0"/>
          </a:p>
          <a:p>
            <a:pPr marL="658368" lvl="1" indent="-246888" eaLnBrk="1" fontAlgn="auto" hangingPunct="1">
              <a:spcAft>
                <a:spcPts val="0"/>
              </a:spcAft>
              <a:buFont typeface="Arial" pitchFamily="34" charset="0"/>
              <a:buChar char="–"/>
              <a:defRPr/>
            </a:pPr>
            <a:r>
              <a:rPr lang="en-US" b="1" dirty="0" smtClean="0"/>
              <a:t>Ease of contacting faculty outside of class </a:t>
            </a:r>
            <a:r>
              <a:rPr lang="en-US" dirty="0" smtClean="0"/>
              <a:t>(+5.0 percent), which speaks positively about the commitment of sociology faculty to their students. </a:t>
            </a:r>
          </a:p>
          <a:p>
            <a:pPr marL="658368" lvl="1" indent="-246888" eaLnBrk="1" fontAlgn="auto" hangingPunct="1">
              <a:spcAft>
                <a:spcPts val="0"/>
              </a:spcAft>
              <a:buFont typeface="Georgia" pitchFamily="18" charset="0"/>
              <a:buNone/>
              <a:defRPr/>
            </a:pPr>
            <a:r>
              <a:rPr lang="en-US" dirty="0" smtClean="0"/>
              <a:t> </a:t>
            </a:r>
          </a:p>
          <a:p>
            <a:pPr marL="658368" lvl="1" indent="-246888" eaLnBrk="1" fontAlgn="auto" hangingPunct="1">
              <a:spcAft>
                <a:spcPts val="0"/>
              </a:spcAft>
              <a:buFont typeface="Arial" pitchFamily="34" charset="0"/>
              <a:buChar char="–"/>
              <a:defRPr/>
            </a:pPr>
            <a:r>
              <a:rPr lang="en-US" b="1" dirty="0" smtClean="0"/>
              <a:t>Ease of getting into courses needed to graduate </a:t>
            </a:r>
            <a:r>
              <a:rPr lang="en-US" dirty="0" smtClean="0"/>
              <a:t>(+5.0 percent)</a:t>
            </a:r>
            <a:r>
              <a:rPr lang="en-US" b="1" dirty="0" smtClean="0"/>
              <a:t>.  </a:t>
            </a:r>
          </a:p>
          <a:p>
            <a:pPr marL="658368" lvl="1" indent="-246888" eaLnBrk="1" fontAlgn="auto" hangingPunct="1">
              <a:spcAft>
                <a:spcPts val="0"/>
              </a:spcAft>
              <a:buFont typeface="Arial" pitchFamily="34" charset="0"/>
              <a:buChar char="–"/>
              <a:defRPr/>
            </a:pPr>
            <a:endParaRPr lang="en-US" dirty="0" smtClean="0"/>
          </a:p>
          <a:p>
            <a:pPr marL="658368" lvl="1" indent="-246888" eaLnBrk="1" fontAlgn="auto" hangingPunct="1">
              <a:spcAft>
                <a:spcPts val="0"/>
              </a:spcAft>
              <a:buFont typeface="Arial" pitchFamily="34" charset="0"/>
              <a:buChar char="–"/>
              <a:defRPr/>
            </a:pPr>
            <a:r>
              <a:rPr lang="en-US" b="1" dirty="0" smtClean="0"/>
              <a:t>Quality of teaching (+4.5 percent),</a:t>
            </a:r>
            <a:r>
              <a:rPr lang="en-US" dirty="0" smtClean="0"/>
              <a:t> with </a:t>
            </a:r>
            <a:r>
              <a:rPr lang="en-US" b="1" dirty="0" smtClean="0"/>
              <a:t>over two-thirds of respondents very satisfied with their teachers. </a:t>
            </a:r>
            <a:r>
              <a:rPr lang="en-US" dirty="0" smtClean="0"/>
              <a:t> </a:t>
            </a:r>
          </a:p>
          <a:p>
            <a:pPr marL="365760" indent="-256032" eaLnBrk="1" fontAlgn="auto" hangingPunct="1">
              <a:spcAft>
                <a:spcPts val="0"/>
              </a:spcAft>
              <a:buClr>
                <a:schemeClr val="accent3"/>
              </a:buClr>
              <a:buFont typeface="Arial" pitchFamily="34" charset="0"/>
              <a:buChar char="•"/>
              <a:defRPr/>
            </a:pPr>
            <a:endParaRPr lang="en-US" b="1" dirty="0" smtClean="0"/>
          </a:p>
          <a:p>
            <a:pPr marL="365760" indent="-256032" eaLnBrk="1" fontAlgn="auto" hangingPunct="1">
              <a:spcAft>
                <a:spcPts val="0"/>
              </a:spcAft>
              <a:buClr>
                <a:schemeClr val="accent3"/>
              </a:buClr>
              <a:buFont typeface="Arial" pitchFamily="34" charset="0"/>
              <a:buChar char="•"/>
              <a:defRPr/>
            </a:pPr>
            <a:endParaRPr lang="en-US" dirty="0" smtClean="0"/>
          </a:p>
          <a:p>
            <a:pPr marL="365760" indent="-256032" eaLnBrk="1" fontAlgn="auto" hangingPunct="1">
              <a:spcAft>
                <a:spcPts val="0"/>
              </a:spcAft>
              <a:buClr>
                <a:schemeClr val="accent3"/>
              </a:buClr>
              <a:buFont typeface="Arial" pitchFamily="34" charset="0"/>
              <a:buChar char="•"/>
              <a:defRPr/>
            </a:pPr>
            <a:endParaRPr lang="en-US" dirty="0" smtClean="0"/>
          </a:p>
        </p:txBody>
      </p:sp>
      <p:pic>
        <p:nvPicPr>
          <p:cNvPr id="23556"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914400"/>
            <a:ext cx="8229600" cy="1066800"/>
          </a:xfrm>
        </p:spPr>
        <p:txBody>
          <a:bodyPr>
            <a:normAutofit fontScale="90000"/>
          </a:bodyPr>
          <a:lstStyle/>
          <a:p>
            <a:pPr eaLnBrk="1" fontAlgn="auto" hangingPunct="1">
              <a:spcAft>
                <a:spcPts val="0"/>
              </a:spcAft>
              <a:defRPr/>
            </a:pPr>
            <a:r>
              <a:rPr lang="en-US" sz="2800" b="1" dirty="0" smtClean="0"/>
              <a:t>Social Capital: More about help with job searching from department faculty compared to other contacts and ties?</a:t>
            </a:r>
            <a:endParaRPr lang="en-US" sz="2800" dirty="0" smtClean="0"/>
          </a:p>
        </p:txBody>
      </p:sp>
      <p:sp>
        <p:nvSpPr>
          <p:cNvPr id="3" name="Content Placeholder 2"/>
          <p:cNvSpPr>
            <a:spLocks noGrp="1"/>
          </p:cNvSpPr>
          <p:nvPr>
            <p:ph idx="1"/>
          </p:nvPr>
        </p:nvSpPr>
        <p:spPr>
          <a:xfrm>
            <a:off x="457200" y="2133600"/>
            <a:ext cx="8229600" cy="4324350"/>
          </a:xfrm>
        </p:spPr>
        <p:txBody>
          <a:bodyPr rtlCol="0">
            <a:normAutofit fontScale="62500" lnSpcReduction="20000"/>
          </a:bodyPr>
          <a:lstStyle/>
          <a:p>
            <a:pPr marL="365760" indent="-256032" eaLnBrk="1" fontAlgn="auto" hangingPunct="1">
              <a:spcAft>
                <a:spcPts val="0"/>
              </a:spcAft>
              <a:buClr>
                <a:schemeClr val="accent3"/>
              </a:buClr>
              <a:buFont typeface="Arial" pitchFamily="34" charset="0"/>
              <a:buChar char="•"/>
              <a:defRPr/>
            </a:pPr>
            <a:r>
              <a:rPr lang="en-US" dirty="0" smtClean="0"/>
              <a:t>Given that about 60 percent of majors enter the job market upon graduation, departments need more information about how sociology majors search for and secure jobs, and the kinds of social connections that help them in this process. </a:t>
            </a:r>
          </a:p>
          <a:p>
            <a:pPr marL="365760" indent="-256032" eaLnBrk="1" fontAlgn="auto" hangingPunct="1">
              <a:spcAft>
                <a:spcPts val="0"/>
              </a:spcAft>
              <a:buClr>
                <a:schemeClr val="accent3"/>
              </a:buClr>
              <a:buFont typeface="Arial" pitchFamily="34" charset="0"/>
              <a:buChar char="•"/>
              <a:defRPr/>
            </a:pPr>
            <a:endParaRPr lang="en-US" b="1" dirty="0" smtClean="0"/>
          </a:p>
          <a:p>
            <a:pPr marL="365760" indent="-256032" eaLnBrk="1" fontAlgn="auto" hangingPunct="1">
              <a:spcAft>
                <a:spcPts val="0"/>
              </a:spcAft>
              <a:buClr>
                <a:schemeClr val="accent3"/>
              </a:buClr>
              <a:buFont typeface="Arial" pitchFamily="34" charset="0"/>
              <a:buChar char="•"/>
              <a:defRPr/>
            </a:pPr>
            <a:r>
              <a:rPr lang="en-US" b="1" dirty="0" smtClean="0"/>
              <a:t>Background Literature:</a:t>
            </a:r>
            <a:r>
              <a:rPr lang="en-US" dirty="0" smtClean="0"/>
              <a:t> </a:t>
            </a:r>
          </a:p>
          <a:p>
            <a:pPr marL="658368" lvl="1" indent="-246888" eaLnBrk="1" fontAlgn="auto" hangingPunct="1">
              <a:spcAft>
                <a:spcPts val="0"/>
              </a:spcAft>
              <a:buFont typeface="Arial" pitchFamily="34" charset="0"/>
              <a:buChar char="–"/>
              <a:defRPr/>
            </a:pPr>
            <a:r>
              <a:rPr lang="en-US" dirty="0" smtClean="0"/>
              <a:t>Conflicting literature about the types of social capital, social networks, and social ties that are used by diverse population groups in the job search process and the benefit of these ties. Some studies  find that weak ties are the most beneficial; others find that strong ties are the most beneficial.  Still other studies posit that ties are not useful for most job searches, and that classifications such as strong and weak are too simplistic (</a:t>
            </a:r>
            <a:r>
              <a:rPr lang="en-US" dirty="0" err="1" smtClean="0"/>
              <a:t>Granovetter</a:t>
            </a:r>
            <a:r>
              <a:rPr lang="en-US" dirty="0" smtClean="0"/>
              <a:t> 1995; </a:t>
            </a:r>
            <a:r>
              <a:rPr lang="en-US" dirty="0" err="1" smtClean="0"/>
              <a:t>Grannis</a:t>
            </a:r>
            <a:r>
              <a:rPr lang="en-US" dirty="0" smtClean="0"/>
              <a:t> 2010; </a:t>
            </a:r>
            <a:r>
              <a:rPr lang="en-US" dirty="0" err="1" smtClean="0"/>
              <a:t>O’Reagan</a:t>
            </a:r>
            <a:r>
              <a:rPr lang="en-US" dirty="0" smtClean="0"/>
              <a:t> and Quigley 1993; Rosenbaum, </a:t>
            </a:r>
            <a:r>
              <a:rPr lang="en-US" dirty="0" err="1" smtClean="0"/>
              <a:t>DeLuca</a:t>
            </a:r>
            <a:r>
              <a:rPr lang="en-US" dirty="0" smtClean="0"/>
              <a:t>, Miller, and Roy 1999; McDonald and Elder 2006; Wegener 1991).  </a:t>
            </a:r>
          </a:p>
          <a:p>
            <a:pPr marL="365760" indent="-256032" eaLnBrk="1" fontAlgn="auto" hangingPunct="1">
              <a:spcAft>
                <a:spcPts val="0"/>
              </a:spcAft>
              <a:buClr>
                <a:schemeClr val="accent3"/>
              </a:buClr>
              <a:buFont typeface="Arial" pitchFamily="34" charset="0"/>
              <a:buChar char="•"/>
              <a:defRPr/>
            </a:pPr>
            <a:r>
              <a:rPr lang="en-US" b="1" dirty="0" smtClean="0"/>
              <a:t>The survey asks:</a:t>
            </a:r>
            <a:r>
              <a:rPr lang="en-US" dirty="0" smtClean="0"/>
              <a:t> </a:t>
            </a:r>
          </a:p>
          <a:p>
            <a:pPr marL="658368" lvl="1" indent="-246888" eaLnBrk="1" fontAlgn="auto" hangingPunct="1">
              <a:spcAft>
                <a:spcPts val="0"/>
              </a:spcAft>
              <a:buFont typeface="Arial" pitchFamily="34" charset="0"/>
              <a:buChar char="–"/>
              <a:defRPr/>
            </a:pPr>
            <a:r>
              <a:rPr lang="en-US" sz="2900" dirty="0" smtClean="0">
                <a:solidFill>
                  <a:schemeClr val="tx1"/>
                </a:solidFill>
              </a:rPr>
              <a:t>Do majors gain social capital in the form of job connections and advice from faculty members, classmates, or out-of-class activities such as internships, as well as from their parents or close friends?  </a:t>
            </a:r>
          </a:p>
          <a:p>
            <a:pPr marL="365760" indent="-256032" eaLnBrk="1" fontAlgn="auto" hangingPunct="1">
              <a:spcAft>
                <a:spcPts val="0"/>
              </a:spcAft>
              <a:buClr>
                <a:schemeClr val="accent3"/>
              </a:buClr>
              <a:buFont typeface="Arial" pitchFamily="34" charset="0"/>
              <a:buChar char="•"/>
              <a:defRPr/>
            </a:pPr>
            <a:endParaRPr lang="en-US" dirty="0" smtClean="0"/>
          </a:p>
        </p:txBody>
      </p:sp>
      <p:pic>
        <p:nvPicPr>
          <p:cNvPr id="24580"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b="1" smtClean="0"/>
              <a:t>Purpose</a:t>
            </a:r>
            <a:endParaRPr lang="en-US" smtClean="0"/>
          </a:p>
        </p:txBody>
      </p:sp>
      <p:sp>
        <p:nvSpPr>
          <p:cNvPr id="3" name="Content Placeholder 2"/>
          <p:cNvSpPr>
            <a:spLocks noGrp="1"/>
          </p:cNvSpPr>
          <p:nvPr>
            <p:ph idx="1"/>
          </p:nvPr>
        </p:nvSpPr>
        <p:spPr/>
        <p:txBody>
          <a:bodyPr rtlCol="0">
            <a:normAutofit fontScale="55000" lnSpcReduction="20000"/>
          </a:bodyPr>
          <a:lstStyle/>
          <a:p>
            <a:pPr marL="365760" indent="-256032" eaLnBrk="1" fontAlgn="auto" hangingPunct="1">
              <a:spcAft>
                <a:spcPts val="0"/>
              </a:spcAft>
              <a:buClr>
                <a:schemeClr val="accent3"/>
              </a:buClr>
              <a:buFont typeface="Arial" pitchFamily="34" charset="0"/>
              <a:buChar char="•"/>
              <a:defRPr/>
            </a:pPr>
            <a:r>
              <a:rPr lang="en-US" b="1" dirty="0" smtClean="0"/>
              <a:t>This PowerPoint describes how two longitudinal surveys, one prior to the Great Recession and one after the Recession can help disciplines with:</a:t>
            </a:r>
            <a:endParaRPr lang="en-US" dirty="0" smtClean="0"/>
          </a:p>
          <a:p>
            <a:pPr marL="658368" lvl="1" indent="-246888" eaLnBrk="1" fontAlgn="auto" hangingPunct="1">
              <a:spcAft>
                <a:spcPts val="0"/>
              </a:spcAft>
              <a:buFont typeface="Arial" pitchFamily="34" charset="0"/>
              <a:buChar char="–"/>
              <a:defRPr/>
            </a:pPr>
            <a:r>
              <a:rPr lang="en-US" dirty="0" smtClean="0"/>
              <a:t>Departmental Assessment</a:t>
            </a:r>
          </a:p>
          <a:p>
            <a:pPr marL="658368" lvl="1" indent="-246888" eaLnBrk="1" fontAlgn="auto" hangingPunct="1">
              <a:spcAft>
                <a:spcPts val="0"/>
              </a:spcAft>
              <a:buFont typeface="Arial" pitchFamily="34" charset="0"/>
              <a:buChar char="–"/>
              <a:defRPr/>
            </a:pPr>
            <a:r>
              <a:rPr lang="en-US" dirty="0" smtClean="0"/>
              <a:t>Evaluation of current issues such as recruitment, retention, and social capital for job search  </a:t>
            </a:r>
          </a:p>
          <a:p>
            <a:pPr marL="658368" lvl="1" indent="-246888" eaLnBrk="1" fontAlgn="auto" hangingPunct="1">
              <a:spcAft>
                <a:spcPts val="0"/>
              </a:spcAft>
              <a:buFont typeface="Arial" pitchFamily="34" charset="0"/>
              <a:buChar char="–"/>
              <a:defRPr/>
            </a:pPr>
            <a:r>
              <a:rPr lang="en-US" dirty="0" smtClean="0"/>
              <a:t>The survey is for Sociology Departments, but can be used as an example for other disciplines</a:t>
            </a:r>
          </a:p>
          <a:p>
            <a:pPr marL="366268" indent="-246888" eaLnBrk="1" fontAlgn="auto" hangingPunct="1">
              <a:spcAft>
                <a:spcPts val="0"/>
              </a:spcAft>
              <a:buFont typeface="Arial" pitchFamily="34" charset="0"/>
              <a:buChar char="–"/>
              <a:defRPr/>
            </a:pPr>
            <a:endParaRPr lang="en-US" sz="3100" b="1" dirty="0" smtClean="0"/>
          </a:p>
          <a:p>
            <a:pPr marL="366268" indent="-246888" eaLnBrk="1" fontAlgn="auto" hangingPunct="1">
              <a:spcAft>
                <a:spcPts val="0"/>
              </a:spcAft>
              <a:buFont typeface="Arial" pitchFamily="34" charset="0"/>
              <a:buChar char="–"/>
              <a:defRPr/>
            </a:pPr>
            <a:r>
              <a:rPr lang="en-US" sz="3100" b="1" dirty="0" smtClean="0"/>
              <a:t>Surveys of Sociology Majors, Before and After Graduation </a:t>
            </a:r>
          </a:p>
          <a:p>
            <a:pPr marL="658368" lvl="1" indent="-246888" eaLnBrk="1" fontAlgn="auto" hangingPunct="1">
              <a:spcAft>
                <a:spcPts val="0"/>
              </a:spcAft>
              <a:buFont typeface="Arial" pitchFamily="34" charset="0"/>
              <a:buChar char="–"/>
              <a:defRPr/>
            </a:pPr>
            <a:endParaRPr lang="en-US" b="1" dirty="0" smtClean="0"/>
          </a:p>
          <a:p>
            <a:pPr marL="658368" lvl="1" indent="-246888" eaLnBrk="1" fontAlgn="auto" hangingPunct="1">
              <a:spcAft>
                <a:spcPts val="0"/>
              </a:spcAft>
              <a:buFont typeface="Arial" pitchFamily="34" charset="0"/>
              <a:buChar char="–"/>
              <a:defRPr/>
            </a:pPr>
            <a:r>
              <a:rPr lang="en-US" dirty="0" smtClean="0"/>
              <a:t>The 2005 longitudinal survey, </a:t>
            </a:r>
            <a:r>
              <a:rPr lang="en-US" u="sng" dirty="0" smtClean="0">
                <a:hlinkClick r:id="rId2"/>
              </a:rPr>
              <a:t>What Can I Do With a Bachelors Degree in Sociology?</a:t>
            </a:r>
            <a:r>
              <a:rPr lang="en-US" dirty="0" smtClean="0"/>
              <a:t> Consisted of 3 survey waves in which we followed the post-graduation paths of sociology baccalaureates for three years</a:t>
            </a:r>
          </a:p>
          <a:p>
            <a:pPr marL="658368" lvl="1" indent="-246888" eaLnBrk="1" fontAlgn="auto" hangingPunct="1">
              <a:spcAft>
                <a:spcPts val="0"/>
              </a:spcAft>
              <a:buFont typeface="Arial" pitchFamily="34" charset="0"/>
              <a:buChar char="–"/>
              <a:defRPr/>
            </a:pPr>
            <a:endParaRPr lang="en-US" dirty="0" smtClean="0"/>
          </a:p>
          <a:p>
            <a:pPr marL="658368" lvl="1" indent="-246888" eaLnBrk="1" fontAlgn="auto" hangingPunct="1">
              <a:spcAft>
                <a:spcPts val="0"/>
              </a:spcAft>
              <a:buFont typeface="Arial" pitchFamily="34" charset="0"/>
              <a:buChar char="–"/>
              <a:defRPr/>
            </a:pPr>
            <a:r>
              <a:rPr lang="en-US" dirty="0" smtClean="0"/>
              <a:t>A new 2012 longitudinal survey, </a:t>
            </a:r>
            <a:r>
              <a:rPr lang="en-US" u="sng" dirty="0" smtClean="0">
                <a:hlinkClick r:id="rId3"/>
              </a:rPr>
              <a:t>Social Capital, Organizational Context, and the Job Market for Sociology Majors</a:t>
            </a:r>
            <a:r>
              <a:rPr lang="en-US" dirty="0" smtClean="0"/>
              <a:t> focuses on the job search strategies used by sociology baccalaureates. The first of three waves to this survey has just been completed. For more, see </a:t>
            </a:r>
            <a:r>
              <a:rPr lang="en-US" b="1" u="sng" dirty="0" smtClean="0">
                <a:hlinkClick r:id="rId2"/>
              </a:rPr>
              <a:t>http://www.asanet.org/research/bacc_survey/bachelorsandbeyond.cfm</a:t>
            </a:r>
            <a:r>
              <a:rPr lang="en-US" b="1" dirty="0" smtClean="0"/>
              <a:t> </a:t>
            </a:r>
            <a:endParaRPr lang="en-US" dirty="0" smtClean="0"/>
          </a:p>
          <a:p>
            <a:pPr marL="658368" lvl="1" indent="-246888" eaLnBrk="1" fontAlgn="auto" hangingPunct="1">
              <a:spcAft>
                <a:spcPts val="0"/>
              </a:spcAft>
              <a:buFont typeface="Arial" pitchFamily="34" charset="0"/>
              <a:buChar char="–"/>
              <a:defRPr/>
            </a:pPr>
            <a:endParaRPr lang="en-US" b="1" dirty="0" smtClean="0"/>
          </a:p>
          <a:p>
            <a:pPr marL="658368" lvl="1" indent="-246888" eaLnBrk="1" fontAlgn="auto" hangingPunct="1">
              <a:spcAft>
                <a:spcPts val="0"/>
              </a:spcAft>
              <a:buFont typeface="Arial" pitchFamily="34" charset="0"/>
              <a:buChar char="–"/>
              <a:defRPr/>
            </a:pPr>
            <a:endParaRPr lang="en-US" dirty="0" smtClean="0"/>
          </a:p>
          <a:p>
            <a:pPr marL="365760" indent="-256032" eaLnBrk="1" fontAlgn="auto" hangingPunct="1">
              <a:spcAft>
                <a:spcPts val="0"/>
              </a:spcAft>
              <a:buClr>
                <a:schemeClr val="accent3"/>
              </a:buClr>
              <a:buFont typeface="Arial" pitchFamily="34" charset="0"/>
              <a:buChar char="•"/>
              <a:defRPr/>
            </a:pPr>
            <a:endParaRPr lang="en-US" dirty="0" smtClean="0"/>
          </a:p>
        </p:txBody>
      </p:sp>
      <p:pic>
        <p:nvPicPr>
          <p:cNvPr id="11268" name="Picture 7"/>
          <p:cNvPicPr>
            <a:picLocks noChangeAspect="1" noChangeArrowheads="1"/>
          </p:cNvPicPr>
          <p:nvPr/>
        </p:nvPicPr>
        <p:blipFill>
          <a:blip r:embed="rId4"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Content Placeholder 3"/>
          <p:cNvGraphicFramePr>
            <a:graphicFrameLocks noGrp="1"/>
          </p:cNvGraphicFramePr>
          <p:nvPr>
            <p:ph idx="1"/>
          </p:nvPr>
        </p:nvGraphicFramePr>
        <p:xfrm>
          <a:off x="406400" y="711200"/>
          <a:ext cx="8331200" cy="5313363"/>
        </p:xfrm>
        <a:graphic>
          <a:graphicData uri="http://schemas.openxmlformats.org/presentationml/2006/ole">
            <p:oleObj spid="_x0000_s5122" r:id="rId3" imgW="8327858" imgH="5310076" progId="Excel.Chart.8">
              <p:embed/>
            </p:oleObj>
          </a:graphicData>
        </a:graphic>
      </p:graphicFrame>
      <p:pic>
        <p:nvPicPr>
          <p:cNvPr id="5123" name="Picture 7"/>
          <p:cNvPicPr>
            <a:picLocks noChangeAspect="1" noChangeArrowheads="1"/>
          </p:cNvPicPr>
          <p:nvPr/>
        </p:nvPicPr>
        <p:blipFill>
          <a:blip r:embed="rId4" cstate="print"/>
          <a:srcRect/>
          <a:stretch>
            <a:fillRect/>
          </a:stretch>
        </p:blipFill>
        <p:spPr bwMode="auto">
          <a:xfrm>
            <a:off x="7391400" y="5943600"/>
            <a:ext cx="1600200" cy="790575"/>
          </a:xfrm>
          <a:prstGeom prst="rect">
            <a:avLst/>
          </a:prstGeom>
          <a:noFill/>
          <a:ln w="9525">
            <a:noFill/>
            <a:miter lim="800000"/>
            <a:headEnd/>
            <a:tailEnd/>
          </a:ln>
        </p:spPr>
      </p:pic>
      <p:sp>
        <p:nvSpPr>
          <p:cNvPr id="5" name="Rectangle 4"/>
          <p:cNvSpPr/>
          <p:nvPr/>
        </p:nvSpPr>
        <p:spPr>
          <a:xfrm>
            <a:off x="609600" y="6019800"/>
            <a:ext cx="6934200" cy="415925"/>
          </a:xfrm>
          <a:prstGeom prst="rect">
            <a:avLst/>
          </a:prstGeom>
          <a:ln>
            <a:noFill/>
          </a:ln>
        </p:spPr>
        <p:txBody>
          <a:bodyPr>
            <a:spAutoFit/>
          </a:bodyPr>
          <a:lstStyle/>
          <a:p>
            <a:pPr fontAlgn="auto">
              <a:spcBef>
                <a:spcPts val="0"/>
              </a:spcBef>
              <a:spcAft>
                <a:spcPts val="0"/>
              </a:spcAft>
              <a:defRPr/>
            </a:pPr>
            <a:r>
              <a:rPr lang="en-US" sz="1050" b="1" dirty="0">
                <a:latin typeface="+mn-lt"/>
                <a:cs typeface="+mn-cs"/>
              </a:rPr>
              <a:t>Source:</a:t>
            </a:r>
            <a:r>
              <a:rPr lang="en-US" sz="1050" dirty="0">
                <a:latin typeface="+mn-lt"/>
                <a:cs typeface="+mn-cs"/>
              </a:rPr>
              <a:t> American Sociological Association. </a:t>
            </a:r>
            <a:r>
              <a:rPr lang="en-US" sz="1050" i="1" dirty="0">
                <a:latin typeface="+mn-lt"/>
                <a:cs typeface="+mn-cs"/>
              </a:rPr>
              <a:t>Social Capital, Organizational Capital, and the Job Market for New Sociology Graduates (2012).</a:t>
            </a:r>
            <a:endParaRPr lang="en-US" sz="1050" dirty="0">
              <a:latin typeface="+mn-lt"/>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685800"/>
            <a:ext cx="8229600" cy="685800"/>
          </a:xfrm>
        </p:spPr>
        <p:txBody>
          <a:bodyPr/>
          <a:lstStyle/>
          <a:p>
            <a:pPr eaLnBrk="1" hangingPunct="1"/>
            <a:r>
              <a:rPr lang="en-US" sz="3200" smtClean="0"/>
              <a:t>Using Social Capital to Job Search</a:t>
            </a:r>
          </a:p>
        </p:txBody>
      </p:sp>
      <p:sp>
        <p:nvSpPr>
          <p:cNvPr id="22531" name="Content Placeholder 2"/>
          <p:cNvSpPr>
            <a:spLocks noGrp="1"/>
          </p:cNvSpPr>
          <p:nvPr>
            <p:ph idx="1"/>
          </p:nvPr>
        </p:nvSpPr>
        <p:spPr>
          <a:xfrm>
            <a:off x="457200" y="1371600"/>
            <a:ext cx="8229600" cy="4953000"/>
          </a:xfrm>
        </p:spPr>
        <p:txBody>
          <a:bodyPr>
            <a:normAutofit/>
          </a:bodyPr>
          <a:lstStyle/>
          <a:p>
            <a:pPr marL="365760" indent="-256032" eaLnBrk="1" fontAlgn="auto" hangingPunct="1">
              <a:spcAft>
                <a:spcPts val="0"/>
              </a:spcAft>
              <a:buClr>
                <a:schemeClr val="accent3"/>
              </a:buClr>
              <a:buFont typeface="Georgia"/>
              <a:buChar char="•"/>
              <a:defRPr/>
            </a:pPr>
            <a:r>
              <a:rPr lang="en-US" sz="1600" dirty="0" smtClean="0"/>
              <a:t>Students appear to use a variety of search techniques.  </a:t>
            </a:r>
          </a:p>
          <a:p>
            <a:pPr marL="365760" indent="-256032" eaLnBrk="1" fontAlgn="auto" hangingPunct="1">
              <a:spcAft>
                <a:spcPts val="0"/>
              </a:spcAft>
              <a:buClr>
                <a:schemeClr val="accent3"/>
              </a:buClr>
              <a:buFont typeface="Georgia"/>
              <a:buChar char="•"/>
              <a:defRPr/>
            </a:pPr>
            <a:r>
              <a:rPr lang="en-US" sz="1600" dirty="0" smtClean="0"/>
              <a:t>Informal channels can be composed of close relationships with friends and family.  These are likely to be the strong personal ties that the majority of job seekers use.  </a:t>
            </a:r>
          </a:p>
          <a:p>
            <a:pPr marL="365760" indent="-256032" eaLnBrk="1" fontAlgn="auto" hangingPunct="1">
              <a:spcAft>
                <a:spcPts val="0"/>
              </a:spcAft>
              <a:buClr>
                <a:schemeClr val="accent3"/>
              </a:buClr>
              <a:buFont typeface="Georgia"/>
              <a:buChar char="•"/>
              <a:defRPr/>
            </a:pPr>
            <a:r>
              <a:rPr lang="en-US" sz="1600" dirty="0" smtClean="0"/>
              <a:t>Two other methods such as publicly available job ads (for example, Monster.com) and unsolicited resumes do not represent either strong or weak ties. </a:t>
            </a:r>
          </a:p>
          <a:p>
            <a:pPr marL="365760" indent="-256032" eaLnBrk="1" fontAlgn="auto" hangingPunct="1">
              <a:spcAft>
                <a:spcPts val="0"/>
              </a:spcAft>
              <a:buClr>
                <a:schemeClr val="accent3"/>
              </a:buClr>
              <a:buFont typeface="Georgia"/>
              <a:buChar char="•"/>
              <a:defRPr/>
            </a:pPr>
            <a:r>
              <a:rPr lang="en-US" sz="1600" dirty="0" smtClean="0"/>
              <a:t>On-line networks may be composed of strong or weak ties, close or weak personal relationships. </a:t>
            </a:r>
          </a:p>
          <a:p>
            <a:pPr marL="365760" indent="-256032" eaLnBrk="1" fontAlgn="auto" hangingPunct="1">
              <a:spcAft>
                <a:spcPts val="0"/>
              </a:spcAft>
              <a:buClr>
                <a:schemeClr val="accent3"/>
              </a:buClr>
              <a:buFont typeface="Georgia"/>
              <a:buChar char="•"/>
              <a:defRPr/>
            </a:pPr>
            <a:r>
              <a:rPr lang="en-US" sz="1600" dirty="0" smtClean="0"/>
              <a:t>Job recommendations that result from internships are probably not close personal relationships although they do reflect professional relationships.  College and career services may also reflect weak ties.  </a:t>
            </a:r>
          </a:p>
          <a:p>
            <a:pPr marL="365760" indent="-256032" eaLnBrk="1" fontAlgn="auto" hangingPunct="1">
              <a:spcAft>
                <a:spcPts val="0"/>
              </a:spcAft>
              <a:buClr>
                <a:schemeClr val="accent3"/>
              </a:buClr>
              <a:buFont typeface="Georgia"/>
              <a:buChar char="•"/>
              <a:defRPr/>
            </a:pPr>
            <a:r>
              <a:rPr lang="en-US" sz="1600" dirty="0" smtClean="0"/>
              <a:t>Faculty advisors do not appear to be a major source of information for job search, which suggests that sociology departments may be in danger of losing students to more vocationally-oriented departments.   </a:t>
            </a:r>
          </a:p>
          <a:p>
            <a:pPr marL="365760" indent="-256032" eaLnBrk="1" fontAlgn="auto" hangingPunct="1">
              <a:spcAft>
                <a:spcPts val="0"/>
              </a:spcAft>
              <a:buClr>
                <a:schemeClr val="accent3"/>
              </a:buClr>
              <a:buFont typeface="Georgia"/>
              <a:buChar char="•"/>
              <a:defRPr/>
            </a:pPr>
            <a:r>
              <a:rPr lang="en-US" sz="1600" dirty="0" smtClean="0"/>
              <a:t>When students are asked which are the two most successful sources for job search, about half cite either internships and informal channels.  When asked “if you could go to only one person about a job” the top two answers are that students would most likely go to a favorite professor, not necessarily an advisor, who may be a strong tie or to their mother, an informal personal channel, which is a strong tie. </a:t>
            </a:r>
          </a:p>
        </p:txBody>
      </p:sp>
      <p:pic>
        <p:nvPicPr>
          <p:cNvPr id="25604"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rtlCol="0">
            <a:normAutofit fontScale="90000"/>
          </a:bodyPr>
          <a:lstStyle/>
          <a:p>
            <a:pPr eaLnBrk="1" fontAlgn="auto" hangingPunct="1">
              <a:spcAft>
                <a:spcPts val="0"/>
              </a:spcAft>
              <a:defRPr/>
            </a:pPr>
            <a:r>
              <a:rPr lang="en-US" sz="3600" dirty="0" smtClean="0"/>
              <a:t>Strategies for Recruitment and Retention Based on Survey Findings</a:t>
            </a:r>
            <a:endParaRPr lang="en-US" dirty="0" smtClean="0"/>
          </a:p>
        </p:txBody>
      </p:sp>
      <p:sp>
        <p:nvSpPr>
          <p:cNvPr id="3" name="Content Placeholder 2"/>
          <p:cNvSpPr>
            <a:spLocks noGrp="1"/>
          </p:cNvSpPr>
          <p:nvPr>
            <p:ph idx="1"/>
          </p:nvPr>
        </p:nvSpPr>
        <p:spPr>
          <a:xfrm>
            <a:off x="457200" y="2057400"/>
            <a:ext cx="8229600" cy="4324350"/>
          </a:xfrm>
        </p:spPr>
        <p:txBody>
          <a:bodyPr rtlCol="0">
            <a:normAutofit fontScale="40000" lnSpcReduction="20000"/>
          </a:bodyPr>
          <a:lstStyle/>
          <a:p>
            <a:pPr marL="365760" indent="-256032" eaLnBrk="1" fontAlgn="auto" hangingPunct="1">
              <a:spcAft>
                <a:spcPts val="0"/>
              </a:spcAft>
              <a:buClr>
                <a:schemeClr val="accent3"/>
              </a:buClr>
              <a:buFont typeface="Arial" pitchFamily="34" charset="0"/>
              <a:buNone/>
              <a:defRPr/>
            </a:pPr>
            <a:r>
              <a:rPr lang="en-US" sz="3800" dirty="0" smtClean="0"/>
              <a:t>These findings suggest some strategies for bringing majors through the door, as well as retaining them</a:t>
            </a:r>
          </a:p>
          <a:p>
            <a:pPr marL="365760" indent="-256032" eaLnBrk="1" fontAlgn="auto" hangingPunct="1">
              <a:spcAft>
                <a:spcPts val="0"/>
              </a:spcAft>
              <a:buClr>
                <a:schemeClr val="accent3"/>
              </a:buClr>
              <a:buFont typeface="Arial" pitchFamily="34" charset="0"/>
              <a:buChar char="•"/>
              <a:defRPr/>
            </a:pPr>
            <a:r>
              <a:rPr lang="en-US" sz="3400" b="1" dirty="0" smtClean="0"/>
              <a:t>Emphasize three types of reasons for majoring</a:t>
            </a:r>
          </a:p>
          <a:p>
            <a:pPr marL="658368" lvl="1" indent="-246888" eaLnBrk="1" fontAlgn="auto" hangingPunct="1">
              <a:spcAft>
                <a:spcPts val="0"/>
              </a:spcAft>
              <a:buFont typeface="Arial" pitchFamily="34" charset="0"/>
              <a:buChar char="–"/>
              <a:defRPr/>
            </a:pPr>
            <a:r>
              <a:rPr lang="en-US" sz="2900" b="1" dirty="0" smtClean="0"/>
              <a:t>CONCEPTS</a:t>
            </a:r>
          </a:p>
          <a:p>
            <a:pPr marL="923544" lvl="2" indent="-219456" eaLnBrk="1" fontAlgn="auto" hangingPunct="1">
              <a:spcAft>
                <a:spcPts val="0"/>
              </a:spcAft>
              <a:buFont typeface="Arial" pitchFamily="34" charset="0"/>
              <a:buChar char="•"/>
              <a:defRPr/>
            </a:pPr>
            <a:r>
              <a:rPr lang="en-US" sz="3500" dirty="0" smtClean="0"/>
              <a:t>how concepts can help students to understand the changing social world and their own experiences within it</a:t>
            </a:r>
            <a:endParaRPr lang="en-US" sz="3500" b="1" dirty="0" smtClean="0"/>
          </a:p>
          <a:p>
            <a:pPr marL="658368" lvl="1" indent="-246888" eaLnBrk="1" fontAlgn="auto" hangingPunct="1">
              <a:spcAft>
                <a:spcPts val="0"/>
              </a:spcAft>
              <a:buFont typeface="Arial" pitchFamily="34" charset="0"/>
              <a:buChar char="–"/>
              <a:defRPr/>
            </a:pPr>
            <a:r>
              <a:rPr lang="en-US" sz="2900" b="1" dirty="0" smtClean="0"/>
              <a:t>CHANGE</a:t>
            </a:r>
          </a:p>
          <a:p>
            <a:pPr marL="923544" lvl="2" indent="-219456" eaLnBrk="1" fontAlgn="auto" hangingPunct="1">
              <a:spcAft>
                <a:spcPts val="0"/>
              </a:spcAft>
              <a:buFont typeface="Arial" pitchFamily="34" charset="0"/>
              <a:buChar char="•"/>
              <a:defRPr/>
            </a:pPr>
            <a:r>
              <a:rPr lang="en-US" sz="3500" dirty="0" smtClean="0"/>
              <a:t>how conceptual understanding can help to bring about social change</a:t>
            </a:r>
            <a:endParaRPr lang="en-US" sz="3500" b="1" dirty="0" smtClean="0"/>
          </a:p>
          <a:p>
            <a:pPr marL="658368" lvl="1" indent="-246888" eaLnBrk="1" fontAlgn="auto" hangingPunct="1">
              <a:spcAft>
                <a:spcPts val="0"/>
              </a:spcAft>
              <a:buFont typeface="Arial" pitchFamily="34" charset="0"/>
              <a:buChar char="–"/>
              <a:defRPr/>
            </a:pPr>
            <a:r>
              <a:rPr lang="en-US" sz="2900" b="1" dirty="0" smtClean="0"/>
              <a:t>CAREERS</a:t>
            </a:r>
            <a:endParaRPr lang="en-US" sz="2900" dirty="0" smtClean="0"/>
          </a:p>
          <a:p>
            <a:pPr marL="923544" lvl="2" indent="-219456" eaLnBrk="1" fontAlgn="auto" hangingPunct="1">
              <a:spcAft>
                <a:spcPts val="0"/>
              </a:spcAft>
              <a:buFont typeface="Arial" pitchFamily="34" charset="0"/>
              <a:buChar char="•"/>
              <a:defRPr/>
            </a:pPr>
            <a:r>
              <a:rPr lang="en-US" sz="3500" dirty="0" smtClean="0"/>
              <a:t>how the sociology major can prepare students for careers</a:t>
            </a:r>
          </a:p>
          <a:p>
            <a:pPr marL="365760" indent="-256032" eaLnBrk="1" fontAlgn="auto" hangingPunct="1">
              <a:spcAft>
                <a:spcPts val="0"/>
              </a:spcAft>
              <a:buClr>
                <a:schemeClr val="accent3"/>
              </a:buClr>
              <a:buFont typeface="Arial" pitchFamily="34" charset="0"/>
              <a:buChar char="•"/>
              <a:defRPr/>
            </a:pPr>
            <a:r>
              <a:rPr lang="en-US" sz="3400" b="1" dirty="0" smtClean="0"/>
              <a:t>Learn something about the background of majors, perhaps through in-class surveys</a:t>
            </a:r>
            <a:r>
              <a:rPr lang="en-US" sz="3400" dirty="0" smtClean="0"/>
              <a:t>, so that recruitment messages can speak most directly to student concerns (e.g. students whose parents have not attended college are more likely to major for vocational reasons.</a:t>
            </a:r>
          </a:p>
          <a:p>
            <a:pPr marL="365760" indent="-256032" eaLnBrk="1" fontAlgn="auto" hangingPunct="1">
              <a:spcAft>
                <a:spcPts val="0"/>
              </a:spcAft>
              <a:buClr>
                <a:schemeClr val="accent3"/>
              </a:buClr>
              <a:buFont typeface="Arial" pitchFamily="34" charset="0"/>
              <a:buChar char="•"/>
              <a:defRPr/>
            </a:pPr>
            <a:r>
              <a:rPr lang="en-US" sz="3400" b="1" dirty="0" smtClean="0"/>
              <a:t>Continue to make improvements in career counseling</a:t>
            </a:r>
            <a:r>
              <a:rPr lang="en-US" sz="3400" dirty="0" smtClean="0"/>
              <a:t>, especially if majors are first-generation college students.</a:t>
            </a:r>
          </a:p>
          <a:p>
            <a:pPr marL="365760" indent="-256032" eaLnBrk="1" fontAlgn="auto" hangingPunct="1">
              <a:spcAft>
                <a:spcPts val="0"/>
              </a:spcAft>
              <a:buClr>
                <a:schemeClr val="accent3"/>
              </a:buClr>
              <a:buFont typeface="Arial" pitchFamily="34" charset="0"/>
              <a:buChar char="•"/>
              <a:defRPr/>
            </a:pPr>
            <a:r>
              <a:rPr lang="en-US" sz="3400" b="1" dirty="0" smtClean="0"/>
              <a:t>Highlight the ways in which the conceptual and methodological skills that they learn as majors can be used effectively on résumés, in job interviews, and in the job market.</a:t>
            </a:r>
            <a:endParaRPr lang="en-US" sz="3400" dirty="0" smtClean="0"/>
          </a:p>
          <a:p>
            <a:pPr marL="365760" indent="-256032" eaLnBrk="1" fontAlgn="auto" hangingPunct="1">
              <a:spcAft>
                <a:spcPts val="0"/>
              </a:spcAft>
              <a:buClr>
                <a:schemeClr val="accent3"/>
              </a:buClr>
              <a:buFont typeface="Arial" pitchFamily="34" charset="0"/>
              <a:buChar char="•"/>
              <a:defRPr/>
            </a:pPr>
            <a:r>
              <a:rPr lang="en-US" sz="3400" b="1" dirty="0" smtClean="0"/>
              <a:t>Continue to emphasize the importance of teaching, given particular attention to the strength of the first sociology course</a:t>
            </a:r>
            <a:r>
              <a:rPr lang="en-US" sz="3400" dirty="0" smtClean="0"/>
              <a:t>.</a:t>
            </a:r>
          </a:p>
          <a:p>
            <a:pPr marL="365760" indent="-256032" eaLnBrk="1" fontAlgn="auto" hangingPunct="1">
              <a:spcAft>
                <a:spcPts val="0"/>
              </a:spcAft>
              <a:buClr>
                <a:schemeClr val="accent3"/>
              </a:buClr>
              <a:buFont typeface="Arial" pitchFamily="34" charset="0"/>
              <a:buChar char="•"/>
              <a:defRPr/>
            </a:pPr>
            <a:endParaRPr lang="en-US" dirty="0" smtClean="0"/>
          </a:p>
        </p:txBody>
      </p:sp>
      <p:pic>
        <p:nvPicPr>
          <p:cNvPr id="26628"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b="1" smtClean="0"/>
              <a:t>For Purposes of Assessment</a:t>
            </a:r>
            <a:endParaRPr lang="en-US" smtClean="0"/>
          </a:p>
        </p:txBody>
      </p:sp>
      <p:sp>
        <p:nvSpPr>
          <p:cNvPr id="12291" name="Content Placeholder 7"/>
          <p:cNvSpPr>
            <a:spLocks noGrp="1"/>
          </p:cNvSpPr>
          <p:nvPr>
            <p:ph sz="half" idx="1"/>
          </p:nvPr>
        </p:nvSpPr>
        <p:spPr>
          <a:xfrm>
            <a:off x="457200" y="2249488"/>
            <a:ext cx="4038600" cy="4525962"/>
          </a:xfrm>
        </p:spPr>
        <p:txBody>
          <a:bodyPr/>
          <a:lstStyle/>
          <a:p>
            <a:pPr eaLnBrk="1" hangingPunct="1">
              <a:buFont typeface="Arial" charset="0"/>
              <a:buChar char="•"/>
            </a:pPr>
            <a:r>
              <a:rPr lang="en-US" smtClean="0"/>
              <a:t>The vast majority of sociology departments conduct assessments.</a:t>
            </a:r>
          </a:p>
          <a:p>
            <a:pPr eaLnBrk="1" hangingPunct="1">
              <a:buFont typeface="Arial" charset="0"/>
              <a:buChar char="•"/>
            </a:pPr>
            <a:endParaRPr lang="en-US" smtClean="0"/>
          </a:p>
          <a:p>
            <a:pPr eaLnBrk="1" hangingPunct="1">
              <a:buFont typeface="Arial" charset="0"/>
              <a:buChar char="•"/>
            </a:pPr>
            <a:r>
              <a:rPr lang="en-US" smtClean="0"/>
              <a:t>Many departments use the Bachelor’s and Beyond Longitudinal Survey to provide benchmark data.  Each participating department receives their own data so they can compare to national norms by type of school.</a:t>
            </a:r>
          </a:p>
          <a:p>
            <a:pPr eaLnBrk="1" hangingPunct="1">
              <a:buFont typeface="Arial" charset="0"/>
              <a:buChar char="•"/>
            </a:pPr>
            <a:endParaRPr lang="en-US" smtClean="0"/>
          </a:p>
        </p:txBody>
      </p:sp>
      <p:graphicFrame>
        <p:nvGraphicFramePr>
          <p:cNvPr id="10" name="Content Placeholder 9"/>
          <p:cNvGraphicFramePr>
            <a:graphicFrameLocks noGrp="1"/>
          </p:cNvGraphicFramePr>
          <p:nvPr>
            <p:ph sz="half" idx="2"/>
          </p:nvPr>
        </p:nvGraphicFramePr>
        <p:xfrm>
          <a:off x="4495800" y="2362200"/>
          <a:ext cx="4419600" cy="2258568"/>
        </p:xfrm>
        <a:graphic>
          <a:graphicData uri="http://schemas.openxmlformats.org/drawingml/2006/table">
            <a:tbl>
              <a:tblPr firstRow="1" bandRow="1">
                <a:tableStyleId>{5C22544A-7EE6-4342-B048-85BDC9FD1C3A}</a:tableStyleId>
              </a:tblPr>
              <a:tblGrid>
                <a:gridCol w="2895600"/>
                <a:gridCol w="1524000"/>
              </a:tblGrid>
              <a:tr h="370840">
                <a:tc gridSpan="2">
                  <a:txBody>
                    <a:bodyPr/>
                    <a:lstStyle/>
                    <a:p>
                      <a:pPr marL="0" marR="0" algn="ctr">
                        <a:lnSpc>
                          <a:spcPct val="115000"/>
                        </a:lnSpc>
                        <a:spcBef>
                          <a:spcPts val="0"/>
                        </a:spcBef>
                        <a:spcAft>
                          <a:spcPts val="0"/>
                        </a:spcAft>
                      </a:pPr>
                      <a:r>
                        <a:rPr lang="en-US" sz="2400" b="1" kern="1200" dirty="0" smtClean="0">
                          <a:solidFill>
                            <a:srgbClr val="FFFFFF"/>
                          </a:solidFill>
                          <a:latin typeface="Calibri"/>
                          <a:ea typeface="Times New Roman"/>
                          <a:cs typeface="Calibri"/>
                        </a:rPr>
                        <a:t>Departments Doing Assessment</a:t>
                      </a:r>
                      <a:r>
                        <a:rPr lang="en-US" sz="2400" b="1" kern="1200" dirty="0" smtClean="0">
                          <a:solidFill>
                            <a:srgbClr val="000000"/>
                          </a:solidFill>
                          <a:latin typeface="Calibri"/>
                          <a:ea typeface="Times New Roman"/>
                          <a:cs typeface="Calibri"/>
                        </a:rPr>
                        <a:t> </a:t>
                      </a:r>
                      <a:r>
                        <a:rPr lang="en-US" sz="2400" b="1" kern="1200" dirty="0" smtClean="0">
                          <a:solidFill>
                            <a:schemeClr val="bg1"/>
                          </a:solidFill>
                          <a:latin typeface="Calibri"/>
                          <a:ea typeface="Times New Roman"/>
                          <a:cs typeface="Calibri"/>
                        </a:rPr>
                        <a:t>(percent</a:t>
                      </a:r>
                      <a:r>
                        <a:rPr lang="en-US" sz="2400" b="1" kern="1200" baseline="0" dirty="0" smtClean="0">
                          <a:solidFill>
                            <a:schemeClr val="bg1"/>
                          </a:solidFill>
                          <a:latin typeface="Calibri"/>
                          <a:ea typeface="Times New Roman"/>
                          <a:cs typeface="Calibri"/>
                        </a:rPr>
                        <a:t> in </a:t>
                      </a:r>
                      <a:r>
                        <a:rPr lang="en-US" sz="2400" b="1" kern="1200" dirty="0" smtClean="0">
                          <a:solidFill>
                            <a:schemeClr val="bg1"/>
                          </a:solidFill>
                          <a:latin typeface="Calibri"/>
                          <a:ea typeface="Times New Roman"/>
                          <a:cs typeface="Calibri"/>
                        </a:rPr>
                        <a:t>2008)</a:t>
                      </a:r>
                      <a:endParaRPr lang="en-US" sz="1100" dirty="0">
                        <a:solidFill>
                          <a:schemeClr val="bg1"/>
                        </a:solidFill>
                        <a:latin typeface="Calibri"/>
                        <a:ea typeface="Calibri"/>
                        <a:cs typeface="Times New Roman"/>
                      </a:endParaRPr>
                    </a:p>
                  </a:txBody>
                  <a:tcPr anchor="ctr"/>
                </a:tc>
                <a:tc hMerge="1">
                  <a:txBody>
                    <a:bodyPr/>
                    <a:lstStyle/>
                    <a:p>
                      <a:endParaRPr lang="en-US"/>
                    </a:p>
                  </a:txBody>
                  <a:tcPr/>
                </a:tc>
              </a:tr>
              <a:tr h="370840">
                <a:tc>
                  <a:txBody>
                    <a:bodyPr/>
                    <a:lstStyle/>
                    <a:p>
                      <a:pPr marL="0" marR="0">
                        <a:lnSpc>
                          <a:spcPct val="115000"/>
                        </a:lnSpc>
                        <a:spcBef>
                          <a:spcPts val="0"/>
                        </a:spcBef>
                        <a:spcAft>
                          <a:spcPts val="0"/>
                        </a:spcAft>
                      </a:pPr>
                      <a:r>
                        <a:rPr lang="en-US" sz="2000" kern="1200" dirty="0">
                          <a:solidFill>
                            <a:srgbClr val="000000"/>
                          </a:solidFill>
                          <a:latin typeface="Calibri"/>
                          <a:ea typeface="Times New Roman"/>
                          <a:cs typeface="Calibri"/>
                        </a:rPr>
                        <a:t>Research </a:t>
                      </a:r>
                      <a:r>
                        <a:rPr lang="en-US" sz="2000" kern="1200" dirty="0" smtClean="0">
                          <a:solidFill>
                            <a:srgbClr val="000000"/>
                          </a:solidFill>
                          <a:latin typeface="Calibri"/>
                          <a:ea typeface="Times New Roman"/>
                          <a:cs typeface="Calibri"/>
                        </a:rPr>
                        <a:t>and Doctoral</a:t>
                      </a:r>
                      <a:endParaRPr lang="en-US" sz="1100" dirty="0">
                        <a:latin typeface="Calibri"/>
                        <a:ea typeface="Calibri"/>
                        <a:cs typeface="Times New Roman"/>
                      </a:endParaRPr>
                    </a:p>
                  </a:txBody>
                  <a:tcPr/>
                </a:tc>
                <a:tc>
                  <a:txBody>
                    <a:bodyPr/>
                    <a:lstStyle/>
                    <a:p>
                      <a:pPr marL="0" marR="0" algn="ctr">
                        <a:lnSpc>
                          <a:spcPct val="115000"/>
                        </a:lnSpc>
                        <a:spcBef>
                          <a:spcPts val="0"/>
                        </a:spcBef>
                        <a:spcAft>
                          <a:spcPts val="0"/>
                        </a:spcAft>
                      </a:pPr>
                      <a:r>
                        <a:rPr lang="en-US" sz="2000" kern="1200">
                          <a:solidFill>
                            <a:srgbClr val="000000"/>
                          </a:solidFill>
                          <a:latin typeface="Calibri"/>
                          <a:ea typeface="Times New Roman"/>
                          <a:cs typeface="Calibri"/>
                        </a:rPr>
                        <a:t>76.9 % </a:t>
                      </a:r>
                      <a:endParaRPr lang="en-US" sz="1100">
                        <a:latin typeface="Calibri"/>
                        <a:ea typeface="Calibri"/>
                        <a:cs typeface="Times New Roman"/>
                      </a:endParaRPr>
                    </a:p>
                  </a:txBody>
                  <a:tcPr/>
                </a:tc>
              </a:tr>
              <a:tr h="370840">
                <a:tc>
                  <a:txBody>
                    <a:bodyPr/>
                    <a:lstStyle/>
                    <a:p>
                      <a:pPr marL="0" marR="0">
                        <a:lnSpc>
                          <a:spcPct val="115000"/>
                        </a:lnSpc>
                        <a:spcBef>
                          <a:spcPts val="0"/>
                        </a:spcBef>
                        <a:spcAft>
                          <a:spcPts val="0"/>
                        </a:spcAft>
                      </a:pPr>
                      <a:r>
                        <a:rPr lang="en-US" sz="2000" kern="1200" dirty="0">
                          <a:solidFill>
                            <a:srgbClr val="000000"/>
                          </a:solidFill>
                          <a:latin typeface="Calibri"/>
                          <a:ea typeface="Times New Roman"/>
                          <a:cs typeface="Calibri"/>
                        </a:rPr>
                        <a:t>Master’s Comprehensive </a:t>
                      </a:r>
                      <a:endParaRPr lang="en-US" sz="1100" dirty="0">
                        <a:latin typeface="Calibri"/>
                        <a:ea typeface="Calibri"/>
                        <a:cs typeface="Times New Roman"/>
                      </a:endParaRPr>
                    </a:p>
                  </a:txBody>
                  <a:tcPr/>
                </a:tc>
                <a:tc>
                  <a:txBody>
                    <a:bodyPr/>
                    <a:lstStyle/>
                    <a:p>
                      <a:pPr marL="0" marR="0" algn="ctr">
                        <a:lnSpc>
                          <a:spcPct val="115000"/>
                        </a:lnSpc>
                        <a:spcBef>
                          <a:spcPts val="0"/>
                        </a:spcBef>
                        <a:spcAft>
                          <a:spcPts val="0"/>
                        </a:spcAft>
                      </a:pPr>
                      <a:r>
                        <a:rPr lang="en-US" sz="2000" kern="1200" dirty="0">
                          <a:solidFill>
                            <a:srgbClr val="000000"/>
                          </a:solidFill>
                          <a:latin typeface="Calibri"/>
                          <a:ea typeface="Times New Roman"/>
                          <a:cs typeface="Calibri"/>
                        </a:rPr>
                        <a:t>91.5% </a:t>
                      </a:r>
                      <a:endParaRPr lang="en-US" sz="1100" dirty="0">
                        <a:latin typeface="Calibri"/>
                        <a:ea typeface="Calibri"/>
                        <a:cs typeface="Times New Roman"/>
                      </a:endParaRPr>
                    </a:p>
                  </a:txBody>
                  <a:tcPr/>
                </a:tc>
              </a:tr>
              <a:tr h="370840">
                <a:tc>
                  <a:txBody>
                    <a:bodyPr/>
                    <a:lstStyle/>
                    <a:p>
                      <a:pPr marL="0" marR="0">
                        <a:lnSpc>
                          <a:spcPct val="115000"/>
                        </a:lnSpc>
                        <a:spcBef>
                          <a:spcPts val="0"/>
                        </a:spcBef>
                        <a:spcAft>
                          <a:spcPts val="0"/>
                        </a:spcAft>
                      </a:pPr>
                      <a:r>
                        <a:rPr lang="en-US" sz="2000" kern="1200" dirty="0">
                          <a:solidFill>
                            <a:srgbClr val="000000"/>
                          </a:solidFill>
                          <a:latin typeface="Calibri"/>
                          <a:ea typeface="Times New Roman"/>
                          <a:cs typeface="Calibri"/>
                        </a:rPr>
                        <a:t>Baccalaureate </a:t>
                      </a:r>
                      <a:endParaRPr lang="en-US" sz="1100" dirty="0">
                        <a:latin typeface="Calibri"/>
                        <a:ea typeface="Calibri"/>
                        <a:cs typeface="Times New Roman"/>
                      </a:endParaRPr>
                    </a:p>
                  </a:txBody>
                  <a:tcPr/>
                </a:tc>
                <a:tc>
                  <a:txBody>
                    <a:bodyPr/>
                    <a:lstStyle/>
                    <a:p>
                      <a:pPr marL="0" marR="0" algn="ctr">
                        <a:lnSpc>
                          <a:spcPct val="115000"/>
                        </a:lnSpc>
                        <a:spcBef>
                          <a:spcPts val="0"/>
                        </a:spcBef>
                        <a:spcAft>
                          <a:spcPts val="0"/>
                        </a:spcAft>
                      </a:pPr>
                      <a:r>
                        <a:rPr lang="en-US" sz="2000" kern="1200" dirty="0">
                          <a:solidFill>
                            <a:srgbClr val="000000"/>
                          </a:solidFill>
                          <a:latin typeface="Calibri"/>
                          <a:ea typeface="Times New Roman"/>
                          <a:cs typeface="Calibri"/>
                        </a:rPr>
                        <a:t>84.0% </a:t>
                      </a:r>
                      <a:endParaRPr lang="en-US" sz="1100" dirty="0">
                        <a:latin typeface="Calibri"/>
                        <a:ea typeface="Calibri"/>
                        <a:cs typeface="Times New Roman"/>
                      </a:endParaRPr>
                    </a:p>
                  </a:txBody>
                  <a:tcPr/>
                </a:tc>
              </a:tr>
            </a:tbl>
          </a:graphicData>
        </a:graphic>
      </p:graphicFrame>
      <p:sp>
        <p:nvSpPr>
          <p:cNvPr id="12308" name="Rectangle 4"/>
          <p:cNvSpPr>
            <a:spLocks noChangeArrowheads="1"/>
          </p:cNvSpPr>
          <p:nvPr/>
        </p:nvSpPr>
        <p:spPr bwMode="auto">
          <a:xfrm>
            <a:off x="4495800" y="4572000"/>
            <a:ext cx="3657600" cy="261938"/>
          </a:xfrm>
          <a:prstGeom prst="rect">
            <a:avLst/>
          </a:prstGeom>
          <a:noFill/>
          <a:ln w="9525">
            <a:noFill/>
            <a:miter lim="800000"/>
            <a:headEnd/>
            <a:tailEnd/>
          </a:ln>
        </p:spPr>
        <p:txBody>
          <a:bodyPr>
            <a:spAutoFit/>
          </a:bodyPr>
          <a:lstStyle/>
          <a:p>
            <a:r>
              <a:rPr lang="en-US" sz="1100" i="1"/>
              <a:t>Source: ASA Department Survey 2008</a:t>
            </a:r>
            <a:endParaRPr lang="en-US" sz="1100"/>
          </a:p>
        </p:txBody>
      </p:sp>
      <p:pic>
        <p:nvPicPr>
          <p:cNvPr id="12309"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
          <p:cNvPicPr>
            <a:picLocks noChangeAspect="1" noChangeArrowheads="1"/>
          </p:cNvPicPr>
          <p:nvPr/>
        </p:nvPicPr>
        <p:blipFill>
          <a:blip r:embed="rId3" cstate="print"/>
          <a:srcRect/>
          <a:stretch>
            <a:fillRect/>
          </a:stretch>
        </p:blipFill>
        <p:spPr bwMode="auto">
          <a:xfrm>
            <a:off x="7391400" y="5943600"/>
            <a:ext cx="1600200" cy="790575"/>
          </a:xfrm>
          <a:prstGeom prst="rect">
            <a:avLst/>
          </a:prstGeom>
          <a:noFill/>
          <a:ln w="9525">
            <a:noFill/>
            <a:miter lim="800000"/>
            <a:headEnd/>
            <a:tailEnd/>
          </a:ln>
        </p:spPr>
      </p:pic>
      <p:sp>
        <p:nvSpPr>
          <p:cNvPr id="13315" name="Title 1"/>
          <p:cNvSpPr>
            <a:spLocks noGrp="1"/>
          </p:cNvSpPr>
          <p:nvPr>
            <p:ph type="title"/>
          </p:nvPr>
        </p:nvSpPr>
        <p:spPr>
          <a:xfrm>
            <a:off x="381000" y="533400"/>
            <a:ext cx="8229600" cy="762000"/>
          </a:xfrm>
        </p:spPr>
        <p:txBody>
          <a:bodyPr/>
          <a:lstStyle/>
          <a:p>
            <a:pPr eaLnBrk="1" hangingPunct="1"/>
            <a:r>
              <a:rPr lang="en-US" sz="3200" b="1" smtClean="0"/>
              <a:t>THE SURVEY</a:t>
            </a:r>
            <a:endParaRPr lang="en-US" sz="3200" smtClean="0"/>
          </a:p>
        </p:txBody>
      </p:sp>
      <p:sp>
        <p:nvSpPr>
          <p:cNvPr id="3" name="Content Placeholder 2"/>
          <p:cNvSpPr>
            <a:spLocks noGrp="1"/>
          </p:cNvSpPr>
          <p:nvPr>
            <p:ph idx="1"/>
          </p:nvPr>
        </p:nvSpPr>
        <p:spPr>
          <a:xfrm>
            <a:off x="304800" y="1219200"/>
            <a:ext cx="8229600" cy="4953000"/>
          </a:xfrm>
        </p:spPr>
        <p:txBody>
          <a:bodyPr rtlCol="0">
            <a:normAutofit fontScale="25000" lnSpcReduction="20000"/>
          </a:bodyPr>
          <a:lstStyle/>
          <a:p>
            <a:pPr marL="365760" indent="-256032" eaLnBrk="1" fontAlgn="auto" hangingPunct="1">
              <a:spcAft>
                <a:spcPts val="0"/>
              </a:spcAft>
              <a:buClr>
                <a:schemeClr val="accent3"/>
              </a:buClr>
              <a:buFont typeface="Georgia"/>
              <a:buNone/>
              <a:defRPr/>
            </a:pPr>
            <a:r>
              <a:rPr lang="en-US" sz="4800" b="1" dirty="0" smtClean="0"/>
              <a:t>The Samples</a:t>
            </a:r>
            <a:endParaRPr lang="en-US" sz="4800" dirty="0" smtClean="0"/>
          </a:p>
          <a:p>
            <a:pPr marL="365760" indent="-256032" eaLnBrk="1" fontAlgn="auto" hangingPunct="1">
              <a:spcAft>
                <a:spcPts val="0"/>
              </a:spcAft>
              <a:buClr>
                <a:schemeClr val="accent3"/>
              </a:buClr>
              <a:buFont typeface="Arial" pitchFamily="34" charset="0"/>
              <a:buChar char="•"/>
              <a:defRPr/>
            </a:pPr>
            <a:r>
              <a:rPr lang="en-US" sz="4600" dirty="0" smtClean="0"/>
              <a:t>2005 sample was invited to participate in new survey. 104 participating departments including a stratified sample of 80 departments (20 from PhD granting institutions, 20 from MA institutions, and 40 from BA institutions), as well as any other volunteer departments. </a:t>
            </a:r>
            <a:endParaRPr lang="en-US" sz="4200" dirty="0" smtClean="0"/>
          </a:p>
          <a:p>
            <a:pPr marL="365760" indent="-256032" eaLnBrk="1" fontAlgn="auto" hangingPunct="1">
              <a:spcAft>
                <a:spcPts val="0"/>
              </a:spcAft>
              <a:buClr>
                <a:schemeClr val="accent3"/>
              </a:buClr>
              <a:buFont typeface="Arial" pitchFamily="34" charset="0"/>
              <a:buChar char="•"/>
              <a:defRPr/>
            </a:pPr>
            <a:r>
              <a:rPr lang="en-US" sz="4600" dirty="0" smtClean="0"/>
              <a:t>Along with these departments, the 2012 invitation was also extended to any department that wished to have its students included in the study. A total of 160 departments participated. </a:t>
            </a:r>
          </a:p>
          <a:p>
            <a:pPr marL="365760" indent="-256032" eaLnBrk="1" fontAlgn="auto" hangingPunct="1">
              <a:spcAft>
                <a:spcPts val="0"/>
              </a:spcAft>
              <a:buClr>
                <a:schemeClr val="accent3"/>
              </a:buClr>
              <a:buFont typeface="Arial" pitchFamily="34" charset="0"/>
              <a:buNone/>
              <a:defRPr/>
            </a:pPr>
            <a:endParaRPr lang="en-US" sz="4800" dirty="0" smtClean="0"/>
          </a:p>
          <a:p>
            <a:pPr marL="365760" indent="-256032" eaLnBrk="1" fontAlgn="auto" hangingPunct="1">
              <a:spcAft>
                <a:spcPts val="0"/>
              </a:spcAft>
              <a:buClr>
                <a:schemeClr val="accent3"/>
              </a:buClr>
              <a:buFont typeface="Arial" pitchFamily="34" charset="0"/>
              <a:buChar char="•"/>
              <a:defRPr/>
            </a:pPr>
            <a:r>
              <a:rPr lang="en-US" sz="4800" b="1" dirty="0" smtClean="0"/>
              <a:t>Student Emails </a:t>
            </a:r>
            <a:r>
              <a:rPr lang="en-US" sz="4800" dirty="0" smtClean="0"/>
              <a:t>Departments were asked to send a list of their senior sociology majors graduating between May and August 2012 and their email addresses after obtaining institutional review board (IRB) and/or any institutional approval necessary to disclose this information.</a:t>
            </a:r>
          </a:p>
          <a:p>
            <a:pPr marL="365760" indent="-256032" eaLnBrk="1" fontAlgn="auto" hangingPunct="1">
              <a:spcAft>
                <a:spcPts val="0"/>
              </a:spcAft>
              <a:buClr>
                <a:schemeClr val="accent3"/>
              </a:buClr>
              <a:buFont typeface="Arial" pitchFamily="34" charset="0"/>
              <a:buNone/>
              <a:defRPr/>
            </a:pPr>
            <a:r>
              <a:rPr lang="en-US" sz="4800" dirty="0" smtClean="0"/>
              <a:t> </a:t>
            </a:r>
          </a:p>
          <a:p>
            <a:pPr marL="365760" indent="-256032" eaLnBrk="1" fontAlgn="auto" hangingPunct="1">
              <a:spcAft>
                <a:spcPts val="0"/>
              </a:spcAft>
              <a:buClr>
                <a:schemeClr val="accent3"/>
              </a:buClr>
              <a:buFont typeface="Arial" pitchFamily="34" charset="0"/>
              <a:buChar char="•"/>
              <a:defRPr/>
            </a:pPr>
            <a:r>
              <a:rPr lang="en-US" sz="4800" b="1" dirty="0" smtClean="0"/>
              <a:t>Study IRB </a:t>
            </a:r>
            <a:r>
              <a:rPr lang="en-US" sz="4800" dirty="0" smtClean="0"/>
              <a:t> IRB approval was granted to ASA by the Western Institutional Review Board.</a:t>
            </a:r>
          </a:p>
          <a:p>
            <a:pPr marL="365760" indent="-256032" eaLnBrk="1" fontAlgn="auto" hangingPunct="1">
              <a:spcAft>
                <a:spcPts val="0"/>
              </a:spcAft>
              <a:buClr>
                <a:schemeClr val="accent3"/>
              </a:buClr>
              <a:buFont typeface="Arial" pitchFamily="34" charset="0"/>
              <a:buNone/>
              <a:defRPr/>
            </a:pPr>
            <a:r>
              <a:rPr lang="en-US" dirty="0" smtClean="0"/>
              <a:t> </a:t>
            </a:r>
          </a:p>
          <a:p>
            <a:pPr marL="365760" indent="-256032" eaLnBrk="1" fontAlgn="auto" hangingPunct="1">
              <a:spcAft>
                <a:spcPts val="0"/>
              </a:spcAft>
              <a:buClr>
                <a:schemeClr val="accent3"/>
              </a:buClr>
              <a:buFont typeface="Arial" pitchFamily="34" charset="0"/>
              <a:buNone/>
              <a:defRPr/>
            </a:pPr>
            <a:r>
              <a:rPr lang="en-US" sz="4800" b="1" i="1" dirty="0" smtClean="0"/>
              <a:t>Que</a:t>
            </a:r>
            <a:r>
              <a:rPr lang="en-US" sz="4800" b="1" dirty="0" smtClean="0"/>
              <a:t>s</a:t>
            </a:r>
            <a:r>
              <a:rPr lang="en-US" sz="4800" b="1" i="1" dirty="0" smtClean="0"/>
              <a:t>tionnaire and </a:t>
            </a:r>
            <a:r>
              <a:rPr lang="en-US" sz="4800" b="1" dirty="0" smtClean="0"/>
              <a:t>R</a:t>
            </a:r>
            <a:r>
              <a:rPr lang="en-US" sz="4800" b="1" i="1" dirty="0" smtClean="0"/>
              <a:t>e</a:t>
            </a:r>
            <a:r>
              <a:rPr lang="en-US" sz="4800" b="1" dirty="0" smtClean="0"/>
              <a:t>s</a:t>
            </a:r>
            <a:r>
              <a:rPr lang="en-US" sz="4800" b="1" i="1" dirty="0" smtClean="0"/>
              <a:t>pon</a:t>
            </a:r>
            <a:r>
              <a:rPr lang="en-US" sz="4800" b="1" dirty="0" smtClean="0"/>
              <a:t>s</a:t>
            </a:r>
            <a:r>
              <a:rPr lang="en-US" sz="4800" b="1" i="1" dirty="0" smtClean="0"/>
              <a:t>e</a:t>
            </a:r>
            <a:r>
              <a:rPr lang="en-US" sz="4800" b="1" dirty="0" smtClean="0"/>
              <a:t>s</a:t>
            </a:r>
            <a:endParaRPr lang="en-US" sz="4800" dirty="0" smtClean="0"/>
          </a:p>
          <a:p>
            <a:pPr marL="365760" indent="-256032" eaLnBrk="1" fontAlgn="auto" hangingPunct="1">
              <a:spcAft>
                <a:spcPts val="0"/>
              </a:spcAft>
              <a:buClr>
                <a:schemeClr val="accent3"/>
              </a:buClr>
              <a:buFont typeface="Arial" pitchFamily="34" charset="0"/>
              <a:buChar char="•"/>
              <a:defRPr/>
            </a:pPr>
            <a:endParaRPr lang="en-US" sz="4800" dirty="0" smtClean="0"/>
          </a:p>
          <a:p>
            <a:pPr marL="365760" indent="-256032" eaLnBrk="1" fontAlgn="auto" hangingPunct="1">
              <a:spcAft>
                <a:spcPts val="0"/>
              </a:spcAft>
              <a:buClr>
                <a:schemeClr val="accent3"/>
              </a:buClr>
              <a:buFont typeface="Arial" pitchFamily="34" charset="0"/>
              <a:buChar char="•"/>
              <a:defRPr/>
            </a:pPr>
            <a:r>
              <a:rPr lang="en-US" sz="4800" dirty="0" smtClean="0"/>
              <a:t>In 2012, ASA’s research department created the survey, replicating many questions from the 2005 questionnaire.</a:t>
            </a:r>
          </a:p>
          <a:p>
            <a:pPr marL="365760" indent="-256032" eaLnBrk="1" fontAlgn="auto" hangingPunct="1">
              <a:spcAft>
                <a:spcPts val="0"/>
              </a:spcAft>
              <a:buClr>
                <a:schemeClr val="accent3"/>
              </a:buClr>
              <a:buFont typeface="Arial" pitchFamily="34" charset="0"/>
              <a:buChar char="•"/>
              <a:defRPr/>
            </a:pPr>
            <a:r>
              <a:rPr lang="en-US" sz="4800" dirty="0" smtClean="0"/>
              <a:t>Added questions about the social capital and social networks that students used or plan to use in pursuing jobs or admission into graduate school.   </a:t>
            </a:r>
          </a:p>
          <a:p>
            <a:pPr marL="365760" indent="-256032" eaLnBrk="1" fontAlgn="auto" hangingPunct="1">
              <a:spcAft>
                <a:spcPts val="0"/>
              </a:spcAft>
              <a:buClr>
                <a:schemeClr val="accent3"/>
              </a:buClr>
              <a:buFont typeface="Arial" pitchFamily="34" charset="0"/>
              <a:buChar char="•"/>
              <a:defRPr/>
            </a:pPr>
            <a:r>
              <a:rPr lang="en-US" sz="4800" dirty="0" smtClean="0"/>
              <a:t>Questions were </a:t>
            </a:r>
            <a:r>
              <a:rPr lang="en-US" sz="4800" dirty="0" err="1" smtClean="0"/>
              <a:t>Likert</a:t>
            </a:r>
            <a:r>
              <a:rPr lang="en-US" sz="4800" dirty="0" smtClean="0"/>
              <a:t>-style self-assessments. </a:t>
            </a:r>
          </a:p>
          <a:p>
            <a:pPr marL="365760" indent="-256032" eaLnBrk="1" fontAlgn="auto" hangingPunct="1">
              <a:spcAft>
                <a:spcPts val="0"/>
              </a:spcAft>
              <a:buClr>
                <a:schemeClr val="accent3"/>
              </a:buClr>
              <a:buFont typeface="Arial" pitchFamily="34" charset="0"/>
              <a:buChar char="•"/>
              <a:defRPr/>
            </a:pPr>
            <a:r>
              <a:rPr lang="en-US" sz="4800" dirty="0" smtClean="0"/>
              <a:t>The 2012 online version was created by Indiana University’s Center for Survey Research pretested in November 2011 and launched with an invitational email to students in March 2012, which was followed up with four reminder emails. By the time it closed, 2,695 students had participated in the survey, for an average departmental response rate of 35 percent.</a:t>
            </a:r>
          </a:p>
          <a:p>
            <a:pPr marL="365760" indent="-256032" eaLnBrk="1" fontAlgn="auto" hangingPunct="1">
              <a:spcAft>
                <a:spcPts val="0"/>
              </a:spcAft>
              <a:buClr>
                <a:schemeClr val="accent3"/>
              </a:buClr>
              <a:buFont typeface="Arial" pitchFamily="34" charset="0"/>
              <a:buChar char="•"/>
              <a:defRPr/>
            </a:pPr>
            <a:r>
              <a:rPr lang="en-US" sz="4800" dirty="0" smtClean="0"/>
              <a:t>A lottery for two </a:t>
            </a:r>
            <a:r>
              <a:rPr lang="en-US" sz="4800" dirty="0" err="1" smtClean="0"/>
              <a:t>iPads</a:t>
            </a:r>
            <a:r>
              <a:rPr lang="en-US" sz="4800" dirty="0" smtClean="0"/>
              <a:t> was conducted as an inducement to participate.</a:t>
            </a:r>
          </a:p>
          <a:p>
            <a:pPr marL="365760" indent="-256032" eaLnBrk="1" fontAlgn="auto" hangingPunct="1">
              <a:spcAft>
                <a:spcPts val="0"/>
              </a:spcAft>
              <a:buClr>
                <a:schemeClr val="accent3"/>
              </a:buClr>
              <a:buFont typeface="Arial" pitchFamily="34" charset="0"/>
              <a:buNone/>
              <a:defRPr/>
            </a:pPr>
            <a:endParaRPr lang="en-US" sz="4800" dirty="0" smtClean="0"/>
          </a:p>
          <a:p>
            <a:pPr marL="365760" indent="-256032" eaLnBrk="1" fontAlgn="auto" hangingPunct="1">
              <a:spcAft>
                <a:spcPts val="0"/>
              </a:spcAft>
              <a:buClr>
                <a:schemeClr val="accent3"/>
              </a:buClr>
              <a:buFont typeface="Arial" pitchFamily="34" charset="0"/>
              <a:buNone/>
              <a:defRPr/>
            </a:pPr>
            <a:r>
              <a:rPr lang="en-US" sz="4800" dirty="0" smtClean="0"/>
              <a:t> </a:t>
            </a:r>
            <a:r>
              <a:rPr lang="en-US" sz="4800" b="1" dirty="0" smtClean="0"/>
              <a:t>Weighting</a:t>
            </a:r>
            <a:endParaRPr lang="en-US" sz="4800" dirty="0" smtClean="0"/>
          </a:p>
          <a:p>
            <a:pPr marL="365760" indent="-256032" eaLnBrk="1" fontAlgn="auto" hangingPunct="1">
              <a:spcAft>
                <a:spcPts val="0"/>
              </a:spcAft>
              <a:buClr>
                <a:schemeClr val="accent3"/>
              </a:buClr>
              <a:buFont typeface="Arial" pitchFamily="34" charset="0"/>
              <a:buChar char="•"/>
              <a:defRPr/>
            </a:pPr>
            <a:r>
              <a:rPr lang="en-US" sz="4800" dirty="0" smtClean="0"/>
              <a:t>The pattern of survey responses showed a relatively equal representation by type of institution, a slight underrepresentation of minorities, and an underrepresentation of men.  Therefore, we expect to </a:t>
            </a:r>
          </a:p>
          <a:p>
            <a:pPr marL="365760" indent="-256032" eaLnBrk="1" fontAlgn="auto" hangingPunct="1">
              <a:spcAft>
                <a:spcPts val="0"/>
              </a:spcAft>
              <a:buClr>
                <a:schemeClr val="accent3"/>
              </a:buClr>
              <a:buFont typeface="Georgia"/>
              <a:buNone/>
              <a:defRPr/>
            </a:pPr>
            <a:r>
              <a:rPr lang="en-US" sz="4800" dirty="0" smtClean="0"/>
              <a:t>	weight the survey responses by gender, but we do not expect major changes as a result.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600" b="1" dirty="0" smtClean="0"/>
              <a:t>Findings and resources from these surveys “solve” common assessment problems</a:t>
            </a:r>
            <a:endParaRPr lang="en-US" b="1" dirty="0" smtClean="0"/>
          </a:p>
        </p:txBody>
      </p:sp>
      <p:sp>
        <p:nvSpPr>
          <p:cNvPr id="14339" name="Content Placeholder 2"/>
          <p:cNvSpPr>
            <a:spLocks noGrp="1"/>
          </p:cNvSpPr>
          <p:nvPr>
            <p:ph idx="1"/>
          </p:nvPr>
        </p:nvSpPr>
        <p:spPr>
          <a:xfrm>
            <a:off x="457200" y="2819400"/>
            <a:ext cx="8229600" cy="3084513"/>
          </a:xfrm>
        </p:spPr>
        <p:txBody>
          <a:bodyPr/>
          <a:lstStyle/>
          <a:p>
            <a:pPr eaLnBrk="1" hangingPunct="1"/>
            <a:r>
              <a:rPr lang="en-US" smtClean="0"/>
              <a:t>Lack of faculty time to work on assessment</a:t>
            </a:r>
          </a:p>
          <a:p>
            <a:pPr eaLnBrk="1" hangingPunct="1"/>
            <a:r>
              <a:rPr lang="en-US" smtClean="0"/>
              <a:t>Lack of departmental consensus about what should be assessed</a:t>
            </a:r>
          </a:p>
          <a:p>
            <a:pPr eaLnBrk="1" hangingPunct="1"/>
            <a:r>
              <a:rPr lang="en-US" smtClean="0"/>
              <a:t>Lack of student commitment to engage seriously in assessment activities</a:t>
            </a:r>
          </a:p>
          <a:p>
            <a:pPr eaLnBrk="1" hangingPunct="1"/>
            <a:r>
              <a:rPr lang="en-US" smtClean="0"/>
              <a:t>Lack of comparative data</a:t>
            </a:r>
          </a:p>
          <a:p>
            <a:pPr eaLnBrk="1" hangingPunct="1"/>
            <a:endParaRPr lang="en-US" smtClean="0"/>
          </a:p>
        </p:txBody>
      </p:sp>
      <p:pic>
        <p:nvPicPr>
          <p:cNvPr id="14340"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838200"/>
            <a:ext cx="8229600" cy="1066800"/>
          </a:xfrm>
        </p:spPr>
        <p:txBody>
          <a:bodyPr/>
          <a:lstStyle/>
          <a:p>
            <a:pPr eaLnBrk="1" hangingPunct="1"/>
            <a:r>
              <a:rPr lang="en-US" sz="2400" b="1" u="sng" smtClean="0"/>
              <a:t>One Outcome</a:t>
            </a:r>
            <a:r>
              <a:rPr lang="en-US" sz="2400" b="1" smtClean="0"/>
              <a:t> </a:t>
            </a:r>
            <a:br>
              <a:rPr lang="en-US" sz="2400" b="1" smtClean="0"/>
            </a:br>
            <a:r>
              <a:rPr lang="en-US" sz="2400" b="1" i="1" smtClean="0"/>
              <a:t>Launching Majors into Satisfying Careers: Faculty Manual and CD-Rom Student Dataset</a:t>
            </a:r>
            <a:endParaRPr lang="en-US" sz="2400" i="1" smtClean="0"/>
          </a:p>
        </p:txBody>
      </p:sp>
      <p:sp>
        <p:nvSpPr>
          <p:cNvPr id="3" name="Content Placeholder 2"/>
          <p:cNvSpPr>
            <a:spLocks noGrp="1"/>
          </p:cNvSpPr>
          <p:nvPr>
            <p:ph sz="half" idx="1"/>
          </p:nvPr>
        </p:nvSpPr>
        <p:spPr>
          <a:xfrm>
            <a:off x="3581400" y="2438400"/>
            <a:ext cx="4038600" cy="3657600"/>
          </a:xfrm>
        </p:spPr>
        <p:txBody>
          <a:bodyPr rtlCol="0">
            <a:normAutofit fontScale="55000" lnSpcReduction="20000"/>
          </a:bodyPr>
          <a:lstStyle/>
          <a:p>
            <a:pPr marL="365760" indent="-256032" eaLnBrk="1" fontAlgn="auto" hangingPunct="1">
              <a:spcAft>
                <a:spcPts val="0"/>
              </a:spcAft>
              <a:buClr>
                <a:schemeClr val="accent3"/>
              </a:buClr>
              <a:buFont typeface="Arial" pitchFamily="34" charset="0"/>
              <a:buChar char="•"/>
              <a:defRPr/>
            </a:pPr>
            <a:r>
              <a:rPr lang="en-US" sz="2900" dirty="0" smtClean="0"/>
              <a:t>The contents of this manual and the included CD provide sociology faculty and their departments with a variety of easy-to-access resources, such as:</a:t>
            </a:r>
          </a:p>
          <a:p>
            <a:pPr marL="658368" lvl="1" indent="-246888" eaLnBrk="1" fontAlgn="auto" hangingPunct="1">
              <a:spcAft>
                <a:spcPts val="0"/>
              </a:spcAft>
              <a:buFont typeface="Arial" pitchFamily="34" charset="0"/>
              <a:buChar char="–"/>
              <a:defRPr/>
            </a:pPr>
            <a:r>
              <a:rPr lang="en-US" sz="2500" dirty="0" smtClean="0"/>
              <a:t>PowerPoint presentations</a:t>
            </a:r>
          </a:p>
          <a:p>
            <a:pPr marL="658368" lvl="1" indent="-246888" eaLnBrk="1" fontAlgn="auto" hangingPunct="1">
              <a:spcAft>
                <a:spcPts val="0"/>
              </a:spcAft>
              <a:buFont typeface="Arial" pitchFamily="34" charset="0"/>
              <a:buChar char="–"/>
              <a:defRPr/>
            </a:pPr>
            <a:r>
              <a:rPr lang="en-US" sz="2500" dirty="0" smtClean="0"/>
              <a:t>Letters to parents of majors</a:t>
            </a:r>
          </a:p>
          <a:p>
            <a:pPr marL="658368" lvl="1" indent="-246888" eaLnBrk="1" fontAlgn="auto" hangingPunct="1">
              <a:spcAft>
                <a:spcPts val="0"/>
              </a:spcAft>
              <a:buFont typeface="Arial" pitchFamily="34" charset="0"/>
              <a:buChar char="–"/>
              <a:defRPr/>
            </a:pPr>
            <a:r>
              <a:rPr lang="en-US" sz="2500" dirty="0" smtClean="0"/>
              <a:t>Sample resumes</a:t>
            </a:r>
          </a:p>
          <a:p>
            <a:pPr marL="658368" lvl="1" indent="-246888" eaLnBrk="1" fontAlgn="auto" hangingPunct="1">
              <a:spcAft>
                <a:spcPts val="0"/>
              </a:spcAft>
              <a:buFont typeface="Arial" pitchFamily="34" charset="0"/>
              <a:buChar char="–"/>
              <a:defRPr/>
            </a:pPr>
            <a:r>
              <a:rPr lang="en-US" sz="2500" dirty="0" smtClean="0"/>
              <a:t>Curriculum ideas</a:t>
            </a:r>
          </a:p>
          <a:p>
            <a:pPr marL="658368" lvl="1" indent="-246888" eaLnBrk="1" fontAlgn="auto" hangingPunct="1">
              <a:spcAft>
                <a:spcPts val="0"/>
              </a:spcAft>
              <a:buFont typeface="Arial" pitchFamily="34" charset="0"/>
              <a:buChar char="–"/>
              <a:defRPr/>
            </a:pPr>
            <a:r>
              <a:rPr lang="en-US" sz="2500" dirty="0" smtClean="0"/>
              <a:t>A student data set</a:t>
            </a:r>
          </a:p>
          <a:p>
            <a:pPr marL="365760" indent="-256032" eaLnBrk="1" fontAlgn="auto" hangingPunct="1">
              <a:spcAft>
                <a:spcPts val="0"/>
              </a:spcAft>
              <a:buClr>
                <a:schemeClr val="accent3"/>
              </a:buClr>
              <a:buFont typeface="Arial" pitchFamily="34" charset="0"/>
              <a:buChar char="•"/>
              <a:defRPr/>
            </a:pPr>
            <a:r>
              <a:rPr lang="en-US" sz="2900" dirty="0" smtClean="0"/>
              <a:t>A major purpose is to help students prepare for and navigate a difficult job market.  In addition, the manual is designed to provide suggestions to departments to help position themselves within their universities, including an assessment guide.</a:t>
            </a:r>
          </a:p>
        </p:txBody>
      </p:sp>
      <p:pic>
        <p:nvPicPr>
          <p:cNvPr id="15364" name="Content Placeholder 6"/>
          <p:cNvPicPr>
            <a:picLocks noGrp="1"/>
          </p:cNvPicPr>
          <p:nvPr>
            <p:ph sz="half" idx="2"/>
          </p:nvPr>
        </p:nvPicPr>
        <p:blipFill>
          <a:blip r:embed="rId3" cstate="print"/>
          <a:srcRect/>
          <a:stretch>
            <a:fillRect/>
          </a:stretch>
        </p:blipFill>
        <p:spPr>
          <a:xfrm>
            <a:off x="838200" y="2514600"/>
            <a:ext cx="2430463" cy="3459163"/>
          </a:xfrm>
        </p:spPr>
      </p:pic>
      <p:pic>
        <p:nvPicPr>
          <p:cNvPr id="15365" name="Picture 7"/>
          <p:cNvPicPr>
            <a:picLocks noChangeAspect="1" noChangeArrowheads="1"/>
          </p:cNvPicPr>
          <p:nvPr/>
        </p:nvPicPr>
        <p:blipFill>
          <a:blip r:embed="rId4"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381000" y="914400"/>
            <a:ext cx="8382000" cy="1069975"/>
          </a:xfrm>
        </p:spPr>
        <p:txBody>
          <a:bodyPr/>
          <a:lstStyle/>
          <a:p>
            <a:pPr eaLnBrk="1" hangingPunct="1"/>
            <a:r>
              <a:rPr lang="en-US" sz="3600" smtClean="0"/>
              <a:t>How Can Departments Use The Survey?</a:t>
            </a:r>
          </a:p>
        </p:txBody>
      </p:sp>
      <p:sp>
        <p:nvSpPr>
          <p:cNvPr id="8195" name="Text Placeholder 5"/>
          <p:cNvSpPr>
            <a:spLocks noGrp="1"/>
          </p:cNvSpPr>
          <p:nvPr>
            <p:ph type="body" idx="1"/>
          </p:nvPr>
        </p:nvSpPr>
        <p:spPr>
          <a:xfrm>
            <a:off x="381000" y="1981200"/>
            <a:ext cx="4041775" cy="457200"/>
          </a:xfrm>
        </p:spPr>
        <p:txBody>
          <a:bodyPr>
            <a:normAutofit fontScale="77500" lnSpcReduction="20000"/>
          </a:bodyPr>
          <a:lstStyle/>
          <a:p>
            <a:pPr eaLnBrk="1" fontAlgn="auto" hangingPunct="1">
              <a:spcAft>
                <a:spcPts val="0"/>
              </a:spcAft>
              <a:buClr>
                <a:schemeClr val="accent3"/>
              </a:buClr>
              <a:buFont typeface="Georgia"/>
              <a:buNone/>
              <a:defRPr/>
            </a:pPr>
            <a:r>
              <a:rPr lang="en-US" sz="1600" u="sng" dirty="0" smtClean="0"/>
              <a:t>Hunter College example</a:t>
            </a:r>
            <a:r>
              <a:rPr lang="en-US" sz="1600" dirty="0" smtClean="0"/>
              <a:t>: Enhanced use of 2005 B&amp;B questionnaire for assessment purposes</a:t>
            </a:r>
          </a:p>
        </p:txBody>
      </p:sp>
      <p:sp>
        <p:nvSpPr>
          <p:cNvPr id="7" name="Text Placeholder 6"/>
          <p:cNvSpPr>
            <a:spLocks noGrp="1"/>
          </p:cNvSpPr>
          <p:nvPr>
            <p:ph type="body" sz="half" idx="3"/>
          </p:nvPr>
        </p:nvSpPr>
        <p:spPr>
          <a:xfrm>
            <a:off x="4724400" y="1981200"/>
            <a:ext cx="4041775" cy="457200"/>
          </a:xfrm>
        </p:spPr>
        <p:txBody>
          <a:bodyPr rtlCol="0">
            <a:normAutofit fontScale="77500" lnSpcReduction="20000"/>
          </a:bodyPr>
          <a:lstStyle/>
          <a:p>
            <a:pPr eaLnBrk="1" fontAlgn="auto" hangingPunct="1">
              <a:spcAft>
                <a:spcPts val="0"/>
              </a:spcAft>
              <a:buClr>
                <a:schemeClr val="accent3"/>
              </a:buClr>
              <a:buFont typeface="Arial" pitchFamily="34" charset="0"/>
              <a:buNone/>
              <a:defRPr/>
            </a:pPr>
            <a:r>
              <a:rPr lang="en-US" sz="1600" u="sng" dirty="0" smtClean="0"/>
              <a:t>Results</a:t>
            </a:r>
            <a:r>
              <a:rPr lang="en-US" sz="1600" dirty="0" smtClean="0"/>
              <a:t>: Analytical reports (with benchmarking) answering the following questions</a:t>
            </a:r>
          </a:p>
        </p:txBody>
      </p:sp>
      <p:sp>
        <p:nvSpPr>
          <p:cNvPr id="3" name="Content Placeholder 2"/>
          <p:cNvSpPr>
            <a:spLocks noGrp="1"/>
          </p:cNvSpPr>
          <p:nvPr>
            <p:ph sz="quarter" idx="2"/>
          </p:nvPr>
        </p:nvSpPr>
        <p:spPr>
          <a:xfrm>
            <a:off x="381000" y="2514600"/>
            <a:ext cx="4041775" cy="3886200"/>
          </a:xfrm>
        </p:spPr>
        <p:txBody>
          <a:bodyPr rtlCol="0">
            <a:normAutofit fontScale="85000" lnSpcReduction="10000"/>
          </a:bodyPr>
          <a:lstStyle/>
          <a:p>
            <a:pPr marL="365760" indent="-256032" eaLnBrk="1" fontAlgn="auto" hangingPunct="1">
              <a:spcAft>
                <a:spcPts val="0"/>
              </a:spcAft>
              <a:buClr>
                <a:schemeClr val="accent3"/>
              </a:buClr>
              <a:buFont typeface="Arial" pitchFamily="34" charset="0"/>
              <a:buChar char="•"/>
              <a:defRPr/>
            </a:pPr>
            <a:r>
              <a:rPr lang="en-US" dirty="0" smtClean="0"/>
              <a:t>Replication of most questions from B&amp;B Phase I questionnaire using Survey Monkey</a:t>
            </a:r>
          </a:p>
          <a:p>
            <a:pPr marL="365760" indent="-256032" eaLnBrk="1" fontAlgn="auto" hangingPunct="1">
              <a:spcAft>
                <a:spcPts val="0"/>
              </a:spcAft>
              <a:buClr>
                <a:schemeClr val="accent3"/>
              </a:buClr>
              <a:buFont typeface="Arial" pitchFamily="34" charset="0"/>
              <a:buChar char="•"/>
              <a:defRPr/>
            </a:pPr>
            <a:r>
              <a:rPr lang="en-US" dirty="0" smtClean="0"/>
              <a:t>Links survey administration to required final graduation audit appointment (high response rate)</a:t>
            </a:r>
          </a:p>
          <a:p>
            <a:pPr marL="365760" indent="-256032" eaLnBrk="1" fontAlgn="auto" hangingPunct="1">
              <a:spcAft>
                <a:spcPts val="0"/>
              </a:spcAft>
              <a:buClr>
                <a:schemeClr val="accent3"/>
              </a:buClr>
              <a:buFont typeface="Arial" pitchFamily="34" charset="0"/>
              <a:buChar char="•"/>
              <a:defRPr/>
            </a:pPr>
            <a:r>
              <a:rPr lang="en-US" dirty="0" smtClean="0"/>
              <a:t>Computers available--ease of access for students</a:t>
            </a:r>
          </a:p>
          <a:p>
            <a:pPr marL="365760" indent="-256032" eaLnBrk="1" fontAlgn="auto" hangingPunct="1">
              <a:spcAft>
                <a:spcPts val="0"/>
              </a:spcAft>
              <a:buClr>
                <a:schemeClr val="accent3"/>
              </a:buClr>
              <a:buFont typeface="Arial" pitchFamily="34" charset="0"/>
              <a:buChar char="•"/>
              <a:defRPr/>
            </a:pPr>
            <a:r>
              <a:rPr lang="en-US" dirty="0" smtClean="0"/>
              <a:t>Addition of </a:t>
            </a:r>
            <a:r>
              <a:rPr lang="en-US" u="sng" dirty="0" smtClean="0"/>
              <a:t>objective</a:t>
            </a:r>
            <a:r>
              <a:rPr lang="en-US" dirty="0" smtClean="0"/>
              <a:t> questions focused on theory and methods (as well as GPA)</a:t>
            </a:r>
          </a:p>
          <a:p>
            <a:pPr marL="365760" indent="-256032" eaLnBrk="1" fontAlgn="auto" hangingPunct="1">
              <a:spcAft>
                <a:spcPts val="0"/>
              </a:spcAft>
              <a:buClr>
                <a:schemeClr val="accent3"/>
              </a:buClr>
              <a:buFont typeface="Arial" pitchFamily="34" charset="0"/>
              <a:buChar char="•"/>
              <a:defRPr/>
            </a:pPr>
            <a:r>
              <a:rPr lang="en-US" dirty="0" smtClean="0"/>
              <a:t>Addition of questions required by administrators </a:t>
            </a:r>
          </a:p>
          <a:p>
            <a:pPr marL="365760" indent="-256032" eaLnBrk="1" fontAlgn="auto" hangingPunct="1">
              <a:spcAft>
                <a:spcPts val="0"/>
              </a:spcAft>
              <a:buClr>
                <a:schemeClr val="accent3"/>
              </a:buClr>
              <a:buFont typeface="Arial" pitchFamily="34" charset="0"/>
              <a:buChar char="•"/>
              <a:defRPr/>
            </a:pPr>
            <a:r>
              <a:rPr lang="en-US" dirty="0" smtClean="0"/>
              <a:t>Enhanced credibility because of link to national study</a:t>
            </a:r>
          </a:p>
        </p:txBody>
      </p:sp>
      <p:sp>
        <p:nvSpPr>
          <p:cNvPr id="8" name="Content Placeholder 7"/>
          <p:cNvSpPr>
            <a:spLocks noGrp="1"/>
          </p:cNvSpPr>
          <p:nvPr>
            <p:ph sz="quarter" idx="4"/>
          </p:nvPr>
        </p:nvSpPr>
        <p:spPr>
          <a:xfrm>
            <a:off x="4724400" y="2514600"/>
            <a:ext cx="4041775" cy="3886200"/>
          </a:xfrm>
        </p:spPr>
        <p:txBody>
          <a:bodyPr rtlCol="0">
            <a:normAutofit fontScale="85000" lnSpcReduction="10000"/>
          </a:bodyPr>
          <a:lstStyle/>
          <a:p>
            <a:pPr marL="365760" indent="-256032" eaLnBrk="1" fontAlgn="auto" hangingPunct="1">
              <a:spcAft>
                <a:spcPts val="0"/>
              </a:spcAft>
              <a:buClr>
                <a:schemeClr val="accent3"/>
              </a:buClr>
              <a:buFont typeface="Arial" pitchFamily="34" charset="0"/>
              <a:buChar char="•"/>
              <a:defRPr/>
            </a:pPr>
            <a:r>
              <a:rPr lang="en-US" dirty="0" smtClean="0"/>
              <a:t>Does student learning correlate with student grade point average (GPA)?</a:t>
            </a:r>
          </a:p>
          <a:p>
            <a:pPr marL="365760" indent="-256032" eaLnBrk="1" fontAlgn="auto" hangingPunct="1">
              <a:spcAft>
                <a:spcPts val="0"/>
              </a:spcAft>
              <a:buClr>
                <a:schemeClr val="accent3"/>
              </a:buClr>
              <a:buFont typeface="Arial" pitchFamily="34" charset="0"/>
              <a:buChar char="•"/>
              <a:defRPr/>
            </a:pPr>
            <a:r>
              <a:rPr lang="en-US" dirty="0" smtClean="0"/>
              <a:t>Does student learning correlate with correct answers to “objective” questions?</a:t>
            </a:r>
          </a:p>
          <a:p>
            <a:pPr marL="365760" indent="-256032" eaLnBrk="1" fontAlgn="auto" hangingPunct="1">
              <a:spcAft>
                <a:spcPts val="0"/>
              </a:spcAft>
              <a:buClr>
                <a:schemeClr val="accent3"/>
              </a:buClr>
              <a:buFont typeface="Arial" pitchFamily="34" charset="0"/>
              <a:buChar char="•"/>
              <a:defRPr/>
            </a:pPr>
            <a:r>
              <a:rPr lang="en-US" dirty="0" smtClean="0"/>
              <a:t>Does student learning correlate with overall satisfaction with the sociology degree?</a:t>
            </a:r>
          </a:p>
          <a:p>
            <a:pPr marL="365760" indent="-256032" eaLnBrk="1" fontAlgn="auto" hangingPunct="1">
              <a:spcAft>
                <a:spcPts val="0"/>
              </a:spcAft>
              <a:buClr>
                <a:schemeClr val="accent3"/>
              </a:buClr>
              <a:buFont typeface="Arial" pitchFamily="34" charset="0"/>
              <a:buChar char="•"/>
              <a:defRPr/>
            </a:pPr>
            <a:r>
              <a:rPr lang="en-US" dirty="0" smtClean="0"/>
              <a:t>Does overall satisfaction with the sociology degree correlate with GPA?</a:t>
            </a:r>
          </a:p>
          <a:p>
            <a:pPr marL="365760" indent="-256032" eaLnBrk="1" fontAlgn="auto" hangingPunct="1">
              <a:spcAft>
                <a:spcPts val="0"/>
              </a:spcAft>
              <a:buClr>
                <a:schemeClr val="accent3"/>
              </a:buClr>
              <a:buFont typeface="Arial" pitchFamily="34" charset="0"/>
              <a:buChar char="•"/>
              <a:defRPr/>
            </a:pPr>
            <a:r>
              <a:rPr lang="en-US" dirty="0" smtClean="0"/>
              <a:t>Does overall satisfaction with the sociology degree correlate with correct answers to “objective” questions?</a:t>
            </a:r>
          </a:p>
          <a:p>
            <a:pPr marL="365760" indent="-256032" eaLnBrk="1" fontAlgn="auto" hangingPunct="1">
              <a:spcAft>
                <a:spcPts val="0"/>
              </a:spcAft>
              <a:buClr>
                <a:schemeClr val="accent3"/>
              </a:buClr>
              <a:buFont typeface="Arial" pitchFamily="34" charset="0"/>
              <a:buChar char="•"/>
              <a:defRPr/>
            </a:pPr>
            <a:endParaRPr lang="en-US" dirty="0" smtClean="0"/>
          </a:p>
        </p:txBody>
      </p:sp>
      <p:pic>
        <p:nvPicPr>
          <p:cNvPr id="16391"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pPr eaLnBrk="1" fontAlgn="auto" hangingPunct="1">
              <a:spcAft>
                <a:spcPts val="0"/>
              </a:spcAft>
              <a:defRPr/>
            </a:pPr>
            <a:r>
              <a:rPr lang="en-US" sz="3600" b="1" u="sng" smtClean="0"/>
              <a:t>Follow-up</a:t>
            </a:r>
            <a:r>
              <a:rPr lang="en-US" sz="3600" b="1" smtClean="0"/>
              <a:t> Outcomes, thus far of 2012 Bachelor’s &amp; Beyond Survey</a:t>
            </a:r>
            <a:endParaRPr lang="en-US" sz="3600" smtClean="0"/>
          </a:p>
        </p:txBody>
      </p:sp>
      <p:sp>
        <p:nvSpPr>
          <p:cNvPr id="17411" name="Content Placeholder 2"/>
          <p:cNvSpPr>
            <a:spLocks noGrp="1"/>
          </p:cNvSpPr>
          <p:nvPr>
            <p:ph idx="1"/>
          </p:nvPr>
        </p:nvSpPr>
        <p:spPr/>
        <p:txBody>
          <a:bodyPr/>
          <a:lstStyle/>
          <a:p>
            <a:pPr eaLnBrk="1" hangingPunct="1"/>
            <a:r>
              <a:rPr lang="en-US" smtClean="0"/>
              <a:t>Aggregated data has been returned to participating departments, so that they may compare their own department with like departments</a:t>
            </a:r>
          </a:p>
          <a:p>
            <a:pPr eaLnBrk="1" hangingPunct="1"/>
            <a:endParaRPr lang="en-US" smtClean="0"/>
          </a:p>
          <a:p>
            <a:pPr eaLnBrk="1" hangingPunct="1"/>
            <a:r>
              <a:rPr lang="en-US" smtClean="0"/>
              <a:t>Two draft research briefs available with unweighted data</a:t>
            </a:r>
          </a:p>
          <a:p>
            <a:pPr eaLnBrk="1" hangingPunct="1"/>
            <a:endParaRPr lang="en-US" smtClean="0"/>
          </a:p>
        </p:txBody>
      </p:sp>
      <p:pic>
        <p:nvPicPr>
          <p:cNvPr id="17412"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pPr eaLnBrk="1" fontAlgn="auto" hangingPunct="1">
              <a:spcAft>
                <a:spcPts val="0"/>
              </a:spcAft>
              <a:defRPr/>
            </a:pPr>
            <a:r>
              <a:rPr lang="en-US" sz="2200" b="1" u="sng" dirty="0" smtClean="0"/>
              <a:t>Alternative Reason for the Survey</a:t>
            </a:r>
            <a:br>
              <a:rPr lang="en-US" sz="2200" b="1" u="sng" dirty="0" smtClean="0"/>
            </a:br>
            <a:r>
              <a:rPr lang="en-US" sz="2200" b="1" dirty="0" smtClean="0"/>
              <a:t>Providing Data on the Current Issues of Recruitment, Retention, and Job Search (comparing the 2005 and 2012 B&amp;B surveys)</a:t>
            </a:r>
            <a:endParaRPr lang="en-US" dirty="0" smtClean="0"/>
          </a:p>
        </p:txBody>
      </p:sp>
      <p:sp>
        <p:nvSpPr>
          <p:cNvPr id="10244" name="Content Placeholder 2"/>
          <p:cNvSpPr>
            <a:spLocks noGrp="1"/>
          </p:cNvSpPr>
          <p:nvPr>
            <p:ph idx="1"/>
          </p:nvPr>
        </p:nvSpPr>
        <p:spPr>
          <a:xfrm>
            <a:off x="457200" y="2514600"/>
            <a:ext cx="8229600" cy="3313113"/>
          </a:xfrm>
        </p:spPr>
        <p:txBody>
          <a:bodyPr>
            <a:normAutofit/>
          </a:bodyPr>
          <a:lstStyle/>
          <a:p>
            <a:pPr marL="365760" indent="-256032" eaLnBrk="1" fontAlgn="auto" hangingPunct="1">
              <a:spcAft>
                <a:spcPts val="0"/>
              </a:spcAft>
              <a:buClr>
                <a:schemeClr val="accent3"/>
              </a:buClr>
              <a:buFont typeface="Georgia"/>
              <a:buChar char="•"/>
              <a:defRPr/>
            </a:pPr>
            <a:r>
              <a:rPr lang="en-US" sz="1500" b="1" dirty="0" smtClean="0"/>
              <a:t>Rationale</a:t>
            </a:r>
          </a:p>
          <a:p>
            <a:pPr marL="657860" lvl="1" indent="-256032" eaLnBrk="1" fontAlgn="auto" hangingPunct="1">
              <a:spcAft>
                <a:spcPts val="0"/>
              </a:spcAft>
              <a:buClr>
                <a:schemeClr val="accent3"/>
              </a:buClr>
              <a:buFont typeface="Georgia"/>
              <a:buChar char="•"/>
              <a:defRPr/>
            </a:pPr>
            <a:r>
              <a:rPr lang="en-US" sz="1300" b="1" dirty="0" smtClean="0"/>
              <a:t>Student Burden</a:t>
            </a:r>
            <a:r>
              <a:rPr lang="en-US" sz="1300" dirty="0" smtClean="0"/>
              <a:t> A 2010 poll of freshman found that students were more likely than previous freshman to have a parent who was unemployed, to be concerned about their ability to pay for their education, and to take loans (Zernike 2010).</a:t>
            </a:r>
          </a:p>
          <a:p>
            <a:pPr marL="657860" lvl="1" indent="-256032" eaLnBrk="1" fontAlgn="auto" hangingPunct="1">
              <a:spcAft>
                <a:spcPts val="0"/>
              </a:spcAft>
              <a:buClr>
                <a:schemeClr val="accent3"/>
              </a:buClr>
              <a:buFont typeface="Georgia"/>
              <a:buChar char="•"/>
              <a:defRPr/>
            </a:pPr>
            <a:r>
              <a:rPr lang="en-US" sz="1300" b="1" dirty="0" smtClean="0"/>
              <a:t>Vocational Upsurge </a:t>
            </a:r>
            <a:r>
              <a:rPr lang="en-US" sz="1300" dirty="0" smtClean="0"/>
              <a:t>As a result, students and institutions of higher education become more oriented to “market signals.” </a:t>
            </a:r>
          </a:p>
          <a:p>
            <a:pPr marL="365760" indent="-256032" eaLnBrk="1" fontAlgn="auto" hangingPunct="1">
              <a:spcAft>
                <a:spcPts val="0"/>
              </a:spcAft>
              <a:buClr>
                <a:schemeClr val="accent3"/>
              </a:buClr>
              <a:buFont typeface="Georgia"/>
              <a:buChar char="•"/>
              <a:defRPr/>
            </a:pPr>
            <a:endParaRPr lang="en-US" sz="1400" b="1" dirty="0" smtClean="0"/>
          </a:p>
          <a:p>
            <a:pPr marL="365760" indent="-256032" eaLnBrk="1" fontAlgn="auto" hangingPunct="1">
              <a:spcAft>
                <a:spcPts val="0"/>
              </a:spcAft>
              <a:buClr>
                <a:schemeClr val="accent3"/>
              </a:buClr>
              <a:buFont typeface="Georgia"/>
              <a:buChar char="•"/>
              <a:defRPr/>
            </a:pPr>
            <a:r>
              <a:rPr lang="en-US" sz="1500" b="1" dirty="0" smtClean="0"/>
              <a:t>The Question: </a:t>
            </a:r>
            <a:r>
              <a:rPr lang="en-US" sz="1500" dirty="0" smtClean="0"/>
              <a:t>How can departments successfully recruit new majors and retain them?</a:t>
            </a:r>
          </a:p>
          <a:p>
            <a:pPr marL="657860" lvl="1" indent="-256032" eaLnBrk="1" fontAlgn="auto" hangingPunct="1">
              <a:spcAft>
                <a:spcPts val="0"/>
              </a:spcAft>
              <a:buClr>
                <a:schemeClr val="accent3"/>
              </a:buClr>
              <a:buFont typeface="Arial" pitchFamily="34" charset="0"/>
              <a:buChar char="•"/>
              <a:defRPr/>
            </a:pPr>
            <a:r>
              <a:rPr lang="en-US" sz="1400" dirty="0" smtClean="0"/>
              <a:t>Should departments emphasize </a:t>
            </a:r>
            <a:r>
              <a:rPr lang="en-US" sz="1400" b="1" dirty="0" smtClean="0"/>
              <a:t>vocational reasons </a:t>
            </a:r>
            <a:r>
              <a:rPr lang="en-US" sz="1400" dirty="0" smtClean="0"/>
              <a:t>for majoring, or should they emphasize the </a:t>
            </a:r>
            <a:r>
              <a:rPr lang="en-US" sz="1400" b="1" dirty="0" smtClean="0"/>
              <a:t>concepts</a:t>
            </a:r>
            <a:r>
              <a:rPr lang="en-US" sz="1400" dirty="0" smtClean="0"/>
              <a:t> that result in the ability to understand a changing world?</a:t>
            </a:r>
          </a:p>
          <a:p>
            <a:pPr marL="657860" lvl="1" indent="-256032" eaLnBrk="1" fontAlgn="auto" hangingPunct="1">
              <a:spcAft>
                <a:spcPts val="0"/>
              </a:spcAft>
              <a:buClr>
                <a:schemeClr val="accent3"/>
              </a:buClr>
              <a:buFont typeface="Arial" pitchFamily="34" charset="0"/>
              <a:buChar char="•"/>
              <a:defRPr/>
            </a:pPr>
            <a:r>
              <a:rPr lang="en-US" sz="1400" b="1" dirty="0" smtClean="0"/>
              <a:t>Or should they emphasize both?</a:t>
            </a:r>
          </a:p>
          <a:p>
            <a:pPr marL="922973" lvl="2" indent="-256032" eaLnBrk="1" fontAlgn="auto" hangingPunct="1">
              <a:spcAft>
                <a:spcPts val="0"/>
              </a:spcAft>
              <a:buClr>
                <a:schemeClr val="accent3"/>
              </a:buClr>
              <a:buFont typeface="Arial" pitchFamily="34" charset="0"/>
              <a:buChar char="•"/>
              <a:defRPr/>
            </a:pPr>
            <a:r>
              <a:rPr lang="en-US" sz="1400" dirty="0" smtClean="0">
                <a:solidFill>
                  <a:schemeClr val="tx1"/>
                </a:solidFill>
              </a:rPr>
              <a:t>As we will, see the answer is </a:t>
            </a:r>
            <a:r>
              <a:rPr lang="en-US" sz="1400" b="1" dirty="0" smtClean="0">
                <a:solidFill>
                  <a:schemeClr val="tx1"/>
                </a:solidFill>
              </a:rPr>
              <a:t>both</a:t>
            </a:r>
            <a:endParaRPr lang="en-US" sz="1600" b="1" dirty="0" smtClean="0">
              <a:solidFill>
                <a:schemeClr val="tx1"/>
              </a:solidFill>
            </a:endParaRPr>
          </a:p>
          <a:p>
            <a:pPr marL="365760" indent="-256032" eaLnBrk="1" fontAlgn="auto" hangingPunct="1">
              <a:spcAft>
                <a:spcPts val="0"/>
              </a:spcAft>
              <a:buClr>
                <a:schemeClr val="accent3"/>
              </a:buClr>
              <a:buFont typeface="Georgia"/>
              <a:buChar char="•"/>
              <a:defRPr/>
            </a:pPr>
            <a:endParaRPr lang="en-US" sz="1500" dirty="0" smtClean="0"/>
          </a:p>
        </p:txBody>
      </p:sp>
      <p:sp>
        <p:nvSpPr>
          <p:cNvPr id="5" name="Text Placeholder 4"/>
          <p:cNvSpPr>
            <a:spLocks noGrp="1"/>
          </p:cNvSpPr>
          <p:nvPr>
            <p:ph type="body" sz="half" idx="4294967295"/>
          </p:nvPr>
        </p:nvSpPr>
        <p:spPr>
          <a:xfrm>
            <a:off x="5102225" y="2057400"/>
            <a:ext cx="4041775" cy="457200"/>
          </a:xfrm>
        </p:spPr>
        <p:txBody>
          <a:bodyPr rtlCol="0">
            <a:normAutofit fontScale="92500" lnSpcReduction="10000"/>
          </a:bodyPr>
          <a:lstStyle/>
          <a:p>
            <a:pPr eaLnBrk="1" fontAlgn="auto" hangingPunct="1">
              <a:spcAft>
                <a:spcPts val="0"/>
              </a:spcAft>
              <a:buClr>
                <a:schemeClr val="accent3"/>
              </a:buClr>
              <a:buFont typeface="Arial" pitchFamily="34" charset="0"/>
              <a:buNone/>
              <a:defRPr/>
            </a:pPr>
            <a:r>
              <a:rPr lang="en-US" dirty="0" smtClean="0"/>
              <a:t> </a:t>
            </a:r>
          </a:p>
        </p:txBody>
      </p:sp>
      <p:sp>
        <p:nvSpPr>
          <p:cNvPr id="6" name="Content Placeholder 5"/>
          <p:cNvSpPr>
            <a:spLocks noGrp="1"/>
          </p:cNvSpPr>
          <p:nvPr>
            <p:ph sz="quarter" idx="4294967295"/>
          </p:nvPr>
        </p:nvSpPr>
        <p:spPr>
          <a:xfrm>
            <a:off x="381000" y="1066800"/>
            <a:ext cx="8763000" cy="5410200"/>
          </a:xfrm>
        </p:spPr>
        <p:txBody>
          <a:bodyPr rtlCol="0">
            <a:normAutofit/>
          </a:bodyPr>
          <a:lstStyle/>
          <a:p>
            <a:pPr marL="365760" indent="-256032" eaLnBrk="1" fontAlgn="auto" hangingPunct="1">
              <a:spcAft>
                <a:spcPts val="0"/>
              </a:spcAft>
              <a:buClr>
                <a:schemeClr val="accent3"/>
              </a:buClr>
              <a:buFont typeface="Arial" pitchFamily="34" charset="0"/>
              <a:buChar char="•"/>
              <a:defRPr/>
            </a:pPr>
            <a:endParaRPr lang="en-US" dirty="0" smtClean="0"/>
          </a:p>
          <a:p>
            <a:pPr marL="365760" indent="-256032" eaLnBrk="1" fontAlgn="auto" hangingPunct="1">
              <a:spcAft>
                <a:spcPts val="0"/>
              </a:spcAft>
              <a:buClr>
                <a:schemeClr val="accent3"/>
              </a:buClr>
              <a:buFont typeface="Arial" pitchFamily="34" charset="0"/>
              <a:buChar char="•"/>
              <a:defRPr/>
            </a:pPr>
            <a:endParaRPr lang="en-US" dirty="0" smtClean="0"/>
          </a:p>
        </p:txBody>
      </p:sp>
      <p:pic>
        <p:nvPicPr>
          <p:cNvPr id="18438" name="Picture 7"/>
          <p:cNvPicPr>
            <a:picLocks noChangeAspect="1" noChangeArrowheads="1"/>
          </p:cNvPicPr>
          <p:nvPr/>
        </p:nvPicPr>
        <p:blipFill>
          <a:blip r:embed="rId2" cstate="print"/>
          <a:srcRect/>
          <a:stretch>
            <a:fillRect/>
          </a:stretch>
        </p:blipFill>
        <p:spPr bwMode="auto">
          <a:xfrm>
            <a:off x="7391400" y="5943600"/>
            <a:ext cx="1600200" cy="79057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2">
      <a:dk1>
        <a:sysClr val="windowText" lastClr="000000"/>
      </a:dk1>
      <a:lt1>
        <a:sysClr val="window" lastClr="FFFFFF"/>
      </a:lt1>
      <a:dk2>
        <a:srgbClr val="464653"/>
      </a:dk2>
      <a:lt2>
        <a:srgbClr val="518592"/>
      </a:lt2>
      <a:accent1>
        <a:srgbClr val="727CA3"/>
      </a:accent1>
      <a:accent2>
        <a:srgbClr val="3C636D"/>
      </a:accent2>
      <a:accent3>
        <a:srgbClr val="D2DA7A"/>
      </a:accent3>
      <a:accent4>
        <a:srgbClr val="FADA7A"/>
      </a:accent4>
      <a:accent5>
        <a:srgbClr val="B88472"/>
      </a:accent5>
      <a:accent6>
        <a:srgbClr val="8E736A"/>
      </a:accent6>
      <a:hlink>
        <a:srgbClr val="B292CA"/>
      </a:hlink>
      <a:folHlink>
        <a:srgbClr val="6B56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684</TotalTime>
  <Words>2440</Words>
  <Application>Microsoft Office PowerPoint</Application>
  <PresentationFormat>On-screen Show (4:3)</PresentationFormat>
  <Paragraphs>187</Paragraphs>
  <Slides>22</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Trebuchet MS</vt:lpstr>
      <vt:lpstr>Georgia</vt:lpstr>
      <vt:lpstr>Wingdings 2</vt:lpstr>
      <vt:lpstr>Calibri</vt:lpstr>
      <vt:lpstr>Times New Roman</vt:lpstr>
      <vt:lpstr>Urban</vt:lpstr>
      <vt:lpstr>Microsoft Office Excel Chart</vt:lpstr>
      <vt:lpstr>LONGITUDINAL DATA FOR  DEPARTMENT ASSESSMENT: RECRUITMENT, RETENTION, &amp; SOCIAL CAPITAL</vt:lpstr>
      <vt:lpstr>Purpose</vt:lpstr>
      <vt:lpstr>For Purposes of Assessment</vt:lpstr>
      <vt:lpstr>THE SURVEY</vt:lpstr>
      <vt:lpstr>Findings and resources from these surveys “solve” common assessment problems</vt:lpstr>
      <vt:lpstr>One Outcome  Launching Majors into Satisfying Careers: Faculty Manual and CD-Rom Student Dataset</vt:lpstr>
      <vt:lpstr>How Can Departments Use The Survey?</vt:lpstr>
      <vt:lpstr>Follow-up Outcomes, thus far of 2012 Bachelor’s &amp; Beyond Survey</vt:lpstr>
      <vt:lpstr>Alternative Reason for the Survey Providing Data on the Current Issues of Recruitment, Retention, and Job Search (comparing the 2005 and 2012 B&amp;B surveys)</vt:lpstr>
      <vt:lpstr>In poor economic times, what are measures for recruitment and retention?</vt:lpstr>
      <vt:lpstr>Slide 11</vt:lpstr>
      <vt:lpstr>Findings About Recruitment</vt:lpstr>
      <vt:lpstr>Slide 13</vt:lpstr>
      <vt:lpstr>QUESTION: Did the Great Recession affect the reasons that respondents thought were important for majoring in sociology? </vt:lpstr>
      <vt:lpstr>Slide 15</vt:lpstr>
      <vt:lpstr>Are There CLUSTERS of Reasons for Majoring?</vt:lpstr>
      <vt:lpstr>Slide 17</vt:lpstr>
      <vt:lpstr>Retention</vt:lpstr>
      <vt:lpstr>Social Capital: More about help with job searching from department faculty compared to other contacts and ties?</vt:lpstr>
      <vt:lpstr>Slide 20</vt:lpstr>
      <vt:lpstr>Using Social Capital to Job Search</vt:lpstr>
      <vt:lpstr>Strategies for Recruitment and Retention Based on Survey Findings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LONGITUDINAL DATA FOR  DEPARTMENT ASSESSMENT: RECRUITMENT, RETENTION, &amp; SOCIAL CAPITAL</dc:title>
  <dc:creator>nicole</dc:creator>
  <cp:lastModifiedBy>jean</cp:lastModifiedBy>
  <cp:revision>73</cp:revision>
  <dcterms:created xsi:type="dcterms:W3CDTF">2012-10-17T13:20:20Z</dcterms:created>
  <dcterms:modified xsi:type="dcterms:W3CDTF">2012-10-19T15:36:38Z</dcterms:modified>
</cp:coreProperties>
</file>