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83" r:id="rId3"/>
    <p:sldId id="271" r:id="rId4"/>
    <p:sldId id="273" r:id="rId5"/>
    <p:sldId id="272" r:id="rId6"/>
    <p:sldId id="274" r:id="rId7"/>
    <p:sldId id="279" r:id="rId8"/>
    <p:sldId id="275" r:id="rId9"/>
    <p:sldId id="281" r:id="rId10"/>
    <p:sldId id="280" r:id="rId11"/>
    <p:sldId id="277"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ca" initials="T"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31942" autoAdjust="0"/>
  </p:normalViewPr>
  <p:slideViewPr>
    <p:cSldViewPr snapToGrid="0">
      <p:cViewPr>
        <p:scale>
          <a:sx n="73" d="100"/>
          <a:sy n="73" d="100"/>
        </p:scale>
        <p:origin x="-317" y="902"/>
      </p:cViewPr>
      <p:guideLst>
        <p:guide orient="horz" pos="2160"/>
        <p:guide pos="3840"/>
      </p:guideLst>
    </p:cSldViewPr>
  </p:slideViewPr>
  <p:outlineViewPr>
    <p:cViewPr>
      <p:scale>
        <a:sx n="33" d="100"/>
        <a:sy n="33" d="100"/>
      </p:scale>
      <p:origin x="0" y="2442"/>
    </p:cViewPr>
  </p:outlineViewPr>
  <p:notesTextViewPr>
    <p:cViewPr>
      <p:scale>
        <a:sx n="1" d="1"/>
        <a:sy n="1" d="1"/>
      </p:scale>
      <p:origin x="0" y="0"/>
    </p:cViewPr>
  </p:notesTextViewPr>
  <p:notesViewPr>
    <p:cSldViewPr snapToGrid="0">
      <p:cViewPr varScale="1">
        <p:scale>
          <a:sx n="67" d="100"/>
          <a:sy n="67" d="100"/>
        </p:scale>
        <p:origin x="-32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rlisle\Dropbox\Agency%20Level%20Measurement\Data%20analysis\Survey%20analysis\Q2%20response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arlisle\Dropbox\Agency%20Level%20Measurement\Data%20analysis\Survey%20analysis\Q9%20response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arlisle\Documents\Projects\Active%20projects\IA%20AgencyLevelMeas\White%20paper\Q5%20responses%20for%20graph.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arlisle\Documents\Projects\Active%20projects\IA%20AgencyLevelMeas\Data%20analysis\ALM%20systems.case%20study%20examples.09feb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'Question 1'!$A$19:$A$22</c:f>
              <c:strCache>
                <c:ptCount val="4"/>
                <c:pt idx="0">
                  <c:v>A menu of common indicators from which projects can select</c:v>
                </c:pt>
                <c:pt idx="1">
                  <c:v>Common indicators that map to higher-level indicators aligned with strategy, mission or vision</c:v>
                </c:pt>
                <c:pt idx="2">
                  <c:v>Standard indicators that projects are required to use</c:v>
                </c:pt>
                <c:pt idx="3">
                  <c:v>Meta-reviews or meta-evaluations by program area or sector</c:v>
                </c:pt>
              </c:strCache>
            </c:strRef>
          </c:cat>
          <c:val>
            <c:numRef>
              <c:f>'Question 1'!$B$19:$B$22</c:f>
              <c:numCache>
                <c:formatCode>0</c:formatCode>
                <c:ptCount val="4"/>
                <c:pt idx="0">
                  <c:v>46</c:v>
                </c:pt>
                <c:pt idx="1">
                  <c:v>43</c:v>
                </c:pt>
                <c:pt idx="2">
                  <c:v>41</c:v>
                </c:pt>
                <c:pt idx="3">
                  <c:v>16</c:v>
                </c:pt>
              </c:numCache>
            </c:numRef>
          </c:val>
          <c:extLst xmlns:c16r2="http://schemas.microsoft.com/office/drawing/2015/06/chart">
            <c:ext xmlns:c16="http://schemas.microsoft.com/office/drawing/2014/chart" uri="{C3380CC4-5D6E-409C-BE32-E72D297353CC}">
              <c16:uniqueId val="{00000000-E5AE-45F9-AAB5-091657630BD1}"/>
            </c:ext>
          </c:extLst>
        </c:ser>
        <c:dLbls>
          <c:showLegendKey val="0"/>
          <c:showVal val="0"/>
          <c:showCatName val="0"/>
          <c:showSerName val="0"/>
          <c:showPercent val="0"/>
          <c:showBubbleSize val="0"/>
        </c:dLbls>
        <c:gapWidth val="150"/>
        <c:axId val="48942464"/>
        <c:axId val="48948352"/>
      </c:barChart>
      <c:catAx>
        <c:axId val="48942464"/>
        <c:scaling>
          <c:orientation val="minMax"/>
        </c:scaling>
        <c:delete val="0"/>
        <c:axPos val="b"/>
        <c:numFmt formatCode="General" sourceLinked="0"/>
        <c:majorTickMark val="out"/>
        <c:minorTickMark val="none"/>
        <c:tickLblPos val="nextTo"/>
        <c:txPr>
          <a:bodyPr/>
          <a:lstStyle/>
          <a:p>
            <a:pPr>
              <a:defRPr sz="1800"/>
            </a:pPr>
            <a:endParaRPr lang="en-US"/>
          </a:p>
        </c:txPr>
        <c:crossAx val="48948352"/>
        <c:crosses val="autoZero"/>
        <c:auto val="1"/>
        <c:lblAlgn val="ctr"/>
        <c:lblOffset val="100"/>
        <c:noMultiLvlLbl val="0"/>
      </c:catAx>
      <c:valAx>
        <c:axId val="48948352"/>
        <c:scaling>
          <c:orientation val="minMax"/>
        </c:scaling>
        <c:delete val="0"/>
        <c:axPos val="l"/>
        <c:numFmt formatCode="0" sourceLinked="1"/>
        <c:majorTickMark val="out"/>
        <c:minorTickMark val="none"/>
        <c:tickLblPos val="nextTo"/>
        <c:crossAx val="48942464"/>
        <c:crosses val="autoZero"/>
        <c:crossBetween val="between"/>
      </c:valAx>
      <c:spPr>
        <a:solidFill>
          <a:schemeClr val="bg1">
            <a:lumMod val="85000"/>
          </a:schemeClr>
        </a:solidFill>
      </c:spPr>
    </c:plotArea>
    <c:plotVisOnly val="1"/>
    <c:dispBlanksAs val="gap"/>
    <c:showDLblsOverMax val="0"/>
  </c:chart>
  <c:spPr>
    <a:solidFill>
      <a:schemeClr val="bg1">
        <a:lumMod val="85000"/>
      </a:schemeClr>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tx2"/>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'Question 1'!$B$21:$B$31</c:f>
              <c:strCache>
                <c:ptCount val="11"/>
                <c:pt idx="0">
                  <c:v>Complexity, time and cost are higher than expected.</c:v>
                </c:pt>
                <c:pt idx="1">
                  <c:v>Country staff find the system too burdensome. </c:v>
                </c:pt>
                <c:pt idx="2">
                  <c:v>People do not trust the data. </c:v>
                </c:pt>
                <c:pt idx="3">
                  <c:v>Executives want information quickly.</c:v>
                </c:pt>
                <c:pt idx="4">
                  <c:v>The data provided is not actionable.</c:v>
                </c:pt>
                <c:pt idx="5">
                  <c:v>The information produced is seldom used.</c:v>
                </c:pt>
                <c:pt idx="6">
                  <c:v>Executives are disappointed with the system outputs.</c:v>
                </c:pt>
                <c:pt idx="7">
                  <c:v>The system does not have a real owner.</c:v>
                </c:pt>
                <c:pt idx="8">
                  <c:v>Complexity, time and cost outweigh the benefits.</c:v>
                </c:pt>
                <c:pt idx="9">
                  <c:v>We have no challenges with our system.</c:v>
                </c:pt>
                <c:pt idx="10">
                  <c:v>The system works well, but the organization has lost interest in it.</c:v>
                </c:pt>
              </c:strCache>
            </c:strRef>
          </c:cat>
          <c:val>
            <c:numRef>
              <c:f>'Question 1'!$C$21:$C$31</c:f>
              <c:numCache>
                <c:formatCode>0%</c:formatCode>
                <c:ptCount val="11"/>
                <c:pt idx="0">
                  <c:v>0.63</c:v>
                </c:pt>
                <c:pt idx="1">
                  <c:v>0.46300000000000002</c:v>
                </c:pt>
                <c:pt idx="2">
                  <c:v>0.315</c:v>
                </c:pt>
                <c:pt idx="3">
                  <c:v>0.315</c:v>
                </c:pt>
                <c:pt idx="4">
                  <c:v>0.25900000000000001</c:v>
                </c:pt>
                <c:pt idx="5">
                  <c:v>0.24099999999999999</c:v>
                </c:pt>
                <c:pt idx="6">
                  <c:v>0.20399999999999999</c:v>
                </c:pt>
                <c:pt idx="7">
                  <c:v>0.185</c:v>
                </c:pt>
                <c:pt idx="8">
                  <c:v>0.14799999999999999</c:v>
                </c:pt>
                <c:pt idx="9">
                  <c:v>7.3999999999999996E-2</c:v>
                </c:pt>
                <c:pt idx="10">
                  <c:v>5.6000000000000001E-2</c:v>
                </c:pt>
              </c:numCache>
            </c:numRef>
          </c:val>
          <c:extLst xmlns:c16r2="http://schemas.microsoft.com/office/drawing/2015/06/chart">
            <c:ext xmlns:c16="http://schemas.microsoft.com/office/drawing/2014/chart" uri="{C3380CC4-5D6E-409C-BE32-E72D297353CC}">
              <c16:uniqueId val="{00000000-A5C7-4177-BF28-EDE09D0CE7F9}"/>
            </c:ext>
          </c:extLst>
        </c:ser>
        <c:dLbls>
          <c:showLegendKey val="0"/>
          <c:showVal val="0"/>
          <c:showCatName val="0"/>
          <c:showSerName val="0"/>
          <c:showPercent val="0"/>
          <c:showBubbleSize val="0"/>
        </c:dLbls>
        <c:gapWidth val="150"/>
        <c:axId val="51408256"/>
        <c:axId val="51410048"/>
      </c:barChart>
      <c:catAx>
        <c:axId val="51408256"/>
        <c:scaling>
          <c:orientation val="maxMin"/>
        </c:scaling>
        <c:delete val="0"/>
        <c:axPos val="l"/>
        <c:numFmt formatCode="General" sourceLinked="0"/>
        <c:majorTickMark val="out"/>
        <c:minorTickMark val="none"/>
        <c:tickLblPos val="nextTo"/>
        <c:txPr>
          <a:bodyPr/>
          <a:lstStyle/>
          <a:p>
            <a:pPr>
              <a:defRPr sz="1800"/>
            </a:pPr>
            <a:endParaRPr lang="en-US"/>
          </a:p>
        </c:txPr>
        <c:crossAx val="51410048"/>
        <c:crosses val="autoZero"/>
        <c:auto val="1"/>
        <c:lblAlgn val="ctr"/>
        <c:lblOffset val="100"/>
        <c:noMultiLvlLbl val="0"/>
      </c:catAx>
      <c:valAx>
        <c:axId val="51410048"/>
        <c:scaling>
          <c:orientation val="minMax"/>
        </c:scaling>
        <c:delete val="0"/>
        <c:axPos val="t"/>
        <c:numFmt formatCode="0%" sourceLinked="1"/>
        <c:majorTickMark val="out"/>
        <c:minorTickMark val="none"/>
        <c:tickLblPos val="nextTo"/>
        <c:crossAx val="51408256"/>
        <c:crosses val="autoZero"/>
        <c:crossBetween val="between"/>
      </c:valAx>
      <c:spPr>
        <a:solidFill>
          <a:srgbClr val="EEEEEE"/>
        </a:solidFill>
      </c:spPr>
    </c:plotArea>
    <c:plotVisOnly val="1"/>
    <c:dispBlanksAs val="gap"/>
    <c:showDLblsOverMax val="0"/>
  </c:chart>
  <c:spPr>
    <a:solidFill>
      <a:srgbClr val="EEEEEE"/>
    </a:solidFill>
  </c:spPr>
  <c:txPr>
    <a:bodyPr/>
    <a:lstStyle/>
    <a:p>
      <a:pPr>
        <a:defRPr sz="1600" baseline="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515157194581201"/>
          <c:y val="0.28749941508094301"/>
          <c:w val="0.86262668808528997"/>
          <c:h val="0.308332706028837"/>
        </c:manualLayout>
      </c:layout>
      <c:barChart>
        <c:barDir val="col"/>
        <c:grouping val="clustered"/>
        <c:varyColors val="0"/>
        <c:ser>
          <c:idx val="0"/>
          <c:order val="0"/>
          <c:spPr>
            <a:solidFill>
              <a:schemeClr val="tx2"/>
            </a:solidFill>
            <a:ln w="12700">
              <a:solidFill>
                <a:srgbClr val="333333"/>
              </a:solidFill>
              <a:prstDash val="solid"/>
            </a:ln>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'Question 1'!$A$4:$A$14</c:f>
              <c:strCache>
                <c:ptCount val="11"/>
                <c:pt idx="0">
                  <c:v>Senior leadership</c:v>
                </c:pt>
                <c:pt idx="1">
                  <c:v>Board of Directors</c:v>
                </c:pt>
                <c:pt idx="2">
                  <c:v>Marketing and communications staff</c:v>
                </c:pt>
                <c:pt idx="3">
                  <c:v>Donors (institutional and individual)</c:v>
                </c:pt>
                <c:pt idx="4">
                  <c:v>Program staff</c:v>
                </c:pt>
                <c:pt idx="5">
                  <c:v>Fundraising staff</c:v>
                </c:pt>
                <c:pt idx="6">
                  <c:v>Policy and advocacy staff</c:v>
                </c:pt>
                <c:pt idx="7">
                  <c:v>General public</c:v>
                </c:pt>
                <c:pt idx="8">
                  <c:v>National governments where we have country programs</c:v>
                </c:pt>
                <c:pt idx="9">
                  <c:v>U.S. government</c:v>
                </c:pt>
                <c:pt idx="10">
                  <c:v>Other (please specify)</c:v>
                </c:pt>
              </c:strCache>
            </c:strRef>
          </c:cat>
          <c:val>
            <c:numRef>
              <c:f>'Question 1'!$B$4:$B$14</c:f>
              <c:numCache>
                <c:formatCode>0%</c:formatCode>
                <c:ptCount val="11"/>
                <c:pt idx="0">
                  <c:v>0.89100000000000001</c:v>
                </c:pt>
                <c:pt idx="1">
                  <c:v>0.67200000000000004</c:v>
                </c:pt>
                <c:pt idx="2">
                  <c:v>0.67200000000000004</c:v>
                </c:pt>
                <c:pt idx="3">
                  <c:v>0.65600000000000003</c:v>
                </c:pt>
                <c:pt idx="4">
                  <c:v>0.64100000000000001</c:v>
                </c:pt>
                <c:pt idx="5">
                  <c:v>0.57799999999999996</c:v>
                </c:pt>
                <c:pt idx="6">
                  <c:v>0.40600000000000003</c:v>
                </c:pt>
                <c:pt idx="7">
                  <c:v>0.35899999999999999</c:v>
                </c:pt>
                <c:pt idx="8">
                  <c:v>0.188</c:v>
                </c:pt>
                <c:pt idx="9">
                  <c:v>0.156</c:v>
                </c:pt>
                <c:pt idx="10">
                  <c:v>0.125</c:v>
                </c:pt>
              </c:numCache>
            </c:numRef>
          </c:val>
          <c:extLst xmlns:c16r2="http://schemas.microsoft.com/office/drawing/2015/06/chart">
            <c:ext xmlns:c16="http://schemas.microsoft.com/office/drawing/2014/chart" uri="{C3380CC4-5D6E-409C-BE32-E72D297353CC}">
              <c16:uniqueId val="{00000000-3E5C-41BD-BAAB-FA89D5A7D3CD}"/>
            </c:ext>
          </c:extLst>
        </c:ser>
        <c:dLbls>
          <c:showLegendKey val="0"/>
          <c:showVal val="0"/>
          <c:showCatName val="0"/>
          <c:showSerName val="0"/>
          <c:showPercent val="0"/>
          <c:showBubbleSize val="0"/>
        </c:dLbls>
        <c:gapWidth val="150"/>
        <c:axId val="54742016"/>
        <c:axId val="54752000"/>
      </c:barChart>
      <c:catAx>
        <c:axId val="54742016"/>
        <c:scaling>
          <c:orientation val="minMax"/>
        </c:scaling>
        <c:delete val="0"/>
        <c:axPos val="b"/>
        <c:numFmt formatCode="General" sourceLinked="1"/>
        <c:majorTickMark val="out"/>
        <c:minorTickMark val="none"/>
        <c:tickLblPos val="nextTo"/>
        <c:spPr>
          <a:ln w="3175">
            <a:solidFill>
              <a:srgbClr val="333333"/>
            </a:solidFill>
            <a:prstDash val="solid"/>
          </a:ln>
        </c:spPr>
        <c:txPr>
          <a:bodyPr rot="-5400000" vert="horz"/>
          <a:lstStyle/>
          <a:p>
            <a:pPr>
              <a:defRPr sz="1000" b="0" i="0" u="none" strike="noStrike" baseline="0">
                <a:solidFill>
                  <a:srgbClr val="000000"/>
                </a:solidFill>
                <a:latin typeface="Microsoft Sans Serif"/>
                <a:ea typeface="Microsoft Sans Serif"/>
                <a:cs typeface="Microsoft Sans Serif"/>
              </a:defRPr>
            </a:pPr>
            <a:endParaRPr lang="en-US"/>
          </a:p>
        </c:txPr>
        <c:crossAx val="54752000"/>
        <c:crosses val="autoZero"/>
        <c:auto val="1"/>
        <c:lblAlgn val="ctr"/>
        <c:lblOffset val="100"/>
        <c:tickLblSkip val="1"/>
        <c:tickMarkSkip val="1"/>
        <c:noMultiLvlLbl val="0"/>
      </c:catAx>
      <c:valAx>
        <c:axId val="54752000"/>
        <c:scaling>
          <c:orientation val="minMax"/>
        </c:scaling>
        <c:delete val="0"/>
        <c:axPos val="l"/>
        <c:numFmt formatCode="0%" sourceLinked="1"/>
        <c:majorTickMark val="out"/>
        <c:minorTickMark val="none"/>
        <c:tickLblPos val="nextTo"/>
        <c:spPr>
          <a:ln w="3175">
            <a:solidFill>
              <a:srgbClr val="333333"/>
            </a:solidFill>
            <a:prstDash val="solid"/>
          </a:ln>
        </c:spPr>
        <c:txPr>
          <a:bodyPr rot="0" vert="horz"/>
          <a:lstStyle/>
          <a:p>
            <a:pPr>
              <a:defRPr sz="1000" b="0" i="0" u="none" strike="noStrike" baseline="0">
                <a:solidFill>
                  <a:srgbClr val="000000"/>
                </a:solidFill>
                <a:latin typeface="Microsoft Sans Serif"/>
                <a:ea typeface="Microsoft Sans Serif"/>
                <a:cs typeface="Microsoft Sans Serif"/>
              </a:defRPr>
            </a:pPr>
            <a:endParaRPr lang="en-US"/>
          </a:p>
        </c:txPr>
        <c:crossAx val="54742016"/>
        <c:crossesAt val="1"/>
        <c:crossBetween val="between"/>
      </c:valAx>
      <c:spPr>
        <a:solidFill>
          <a:srgbClr val="EEEEEE"/>
        </a:solidFill>
        <a:ln w="25400">
          <a:noFill/>
        </a:ln>
      </c:spPr>
    </c:plotArea>
    <c:plotVisOnly val="1"/>
    <c:dispBlanksAs val="gap"/>
    <c:showDLblsOverMax val="0"/>
  </c:chart>
  <c:spPr>
    <a:solidFill>
      <a:srgbClr val="EEEEEE"/>
    </a:solidFill>
    <a:ln w="3175">
      <a:solidFill>
        <a:srgbClr val="333333"/>
      </a:solidFill>
      <a:prstDash val="solid"/>
    </a:ln>
  </c:spPr>
  <c:txPr>
    <a:bodyPr/>
    <a:lstStyle/>
    <a:p>
      <a:pPr>
        <a:defRPr sz="1000" b="0" i="0" u="none" strike="noStrike" baseline="0">
          <a:solidFill>
            <a:srgbClr val="000000"/>
          </a:solidFill>
          <a:latin typeface="Microsoft Sans Serif"/>
          <a:ea typeface="Microsoft Sans Serif"/>
          <a:cs typeface="Microsoft Sans Serif"/>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tx2"/>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Sheet1!$AK$2:$AK$8</c:f>
              <c:strCache>
                <c:ptCount val="7"/>
                <c:pt idx="0">
                  <c:v>Accountability to leadership and board</c:v>
                </c:pt>
                <c:pt idx="1">
                  <c:v>Communications</c:v>
                </c:pt>
                <c:pt idx="2">
                  <c:v>Project management </c:v>
                </c:pt>
                <c:pt idx="3">
                  <c:v>Technical quality</c:v>
                </c:pt>
                <c:pt idx="4">
                  <c:v>Strategic decision making</c:v>
                </c:pt>
                <c:pt idx="5">
                  <c:v>Learning</c:v>
                </c:pt>
                <c:pt idx="6">
                  <c:v>Business or proposal development</c:v>
                </c:pt>
              </c:strCache>
            </c:strRef>
          </c:cat>
          <c:val>
            <c:numRef>
              <c:f>Sheet1!$AL$2:$AL$8</c:f>
              <c:numCache>
                <c:formatCode>General</c:formatCode>
                <c:ptCount val="7"/>
                <c:pt idx="0">
                  <c:v>9</c:v>
                </c:pt>
                <c:pt idx="1">
                  <c:v>8</c:v>
                </c:pt>
                <c:pt idx="2">
                  <c:v>8</c:v>
                </c:pt>
                <c:pt idx="3">
                  <c:v>8</c:v>
                </c:pt>
                <c:pt idx="4">
                  <c:v>5</c:v>
                </c:pt>
                <c:pt idx="5">
                  <c:v>5</c:v>
                </c:pt>
                <c:pt idx="6">
                  <c:v>5</c:v>
                </c:pt>
              </c:numCache>
            </c:numRef>
          </c:val>
          <c:extLst xmlns:c16r2="http://schemas.microsoft.com/office/drawing/2015/06/chart">
            <c:ext xmlns:c16="http://schemas.microsoft.com/office/drawing/2014/chart" uri="{C3380CC4-5D6E-409C-BE32-E72D297353CC}">
              <c16:uniqueId val="{00000000-C12A-4D95-B0CF-689E638D07D6}"/>
            </c:ext>
          </c:extLst>
        </c:ser>
        <c:dLbls>
          <c:showLegendKey val="0"/>
          <c:showVal val="0"/>
          <c:showCatName val="0"/>
          <c:showSerName val="0"/>
          <c:showPercent val="0"/>
          <c:showBubbleSize val="0"/>
        </c:dLbls>
        <c:gapWidth val="150"/>
        <c:axId val="54795264"/>
        <c:axId val="54797056"/>
      </c:barChart>
      <c:catAx>
        <c:axId val="54795264"/>
        <c:scaling>
          <c:orientation val="minMax"/>
        </c:scaling>
        <c:delete val="0"/>
        <c:axPos val="b"/>
        <c:numFmt formatCode="General" sourceLinked="0"/>
        <c:majorTickMark val="out"/>
        <c:minorTickMark val="none"/>
        <c:tickLblPos val="nextTo"/>
        <c:txPr>
          <a:bodyPr/>
          <a:lstStyle/>
          <a:p>
            <a:pPr>
              <a:defRPr sz="1800"/>
            </a:pPr>
            <a:endParaRPr lang="en-US"/>
          </a:p>
        </c:txPr>
        <c:crossAx val="54797056"/>
        <c:crosses val="autoZero"/>
        <c:auto val="1"/>
        <c:lblAlgn val="ctr"/>
        <c:lblOffset val="100"/>
        <c:noMultiLvlLbl val="0"/>
      </c:catAx>
      <c:valAx>
        <c:axId val="54797056"/>
        <c:scaling>
          <c:orientation val="minMax"/>
        </c:scaling>
        <c:delete val="0"/>
        <c:axPos val="l"/>
        <c:numFmt formatCode="General" sourceLinked="1"/>
        <c:majorTickMark val="out"/>
        <c:minorTickMark val="none"/>
        <c:tickLblPos val="nextTo"/>
        <c:crossAx val="54795264"/>
        <c:crosses val="autoZero"/>
        <c:crossBetween val="between"/>
      </c:valAx>
      <c:spPr>
        <a:solidFill>
          <a:schemeClr val="bg1">
            <a:lumMod val="85000"/>
          </a:schemeClr>
        </a:solidFill>
      </c:spPr>
    </c:plotArea>
    <c:plotVisOnly val="1"/>
    <c:dispBlanksAs val="gap"/>
    <c:showDLblsOverMax val="0"/>
  </c:chart>
  <c:spPr>
    <a:solidFill>
      <a:schemeClr val="bg1">
        <a:lumMod val="85000"/>
      </a:schemeClr>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F1B7FB-955D-479F-8BFF-6FB022CEBC0D}" type="datetimeFigureOut">
              <a:rPr lang="en-US" smtClean="0"/>
              <a:pPr/>
              <a:t>1/5/2017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583BBD-7171-45E1-A5B7-3030C6F6F930}" type="slidenum">
              <a:rPr lang="en-US" smtClean="0"/>
              <a:pPr/>
              <a:t>‹#›</a:t>
            </a:fld>
            <a:endParaRPr lang="en-US"/>
          </a:p>
        </p:txBody>
      </p:sp>
    </p:spTree>
    <p:extLst>
      <p:ext uri="{BB962C8B-B14F-4D97-AF65-F5344CB8AC3E}">
        <p14:creationId xmlns:p14="http://schemas.microsoft.com/office/powerpoint/2010/main" val="1878162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83BBD-7171-45E1-A5B7-3030C6F6F930}" type="slidenum">
              <a:rPr lang="en-US" smtClean="0"/>
              <a:pPr/>
              <a:t>1</a:t>
            </a:fld>
            <a:endParaRPr lang="en-US"/>
          </a:p>
        </p:txBody>
      </p:sp>
    </p:spTree>
    <p:extLst>
      <p:ext uri="{BB962C8B-B14F-4D97-AF65-F5344CB8AC3E}">
        <p14:creationId xmlns:p14="http://schemas.microsoft.com/office/powerpoint/2010/main" val="276739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10</a:t>
            </a:fld>
            <a:endParaRPr lang="en-US"/>
          </a:p>
        </p:txBody>
      </p:sp>
    </p:spTree>
    <p:extLst>
      <p:ext uri="{BB962C8B-B14F-4D97-AF65-F5344CB8AC3E}">
        <p14:creationId xmlns:p14="http://schemas.microsoft.com/office/powerpoint/2010/main" val="3012453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Most agency-level measurement systems are requested by an organization’s leadership, are designed to meet their needs, and are intended for their use.</a:t>
            </a:r>
            <a:r>
              <a:rPr lang="en-US" sz="1200" kern="1200" dirty="0" smtClean="0">
                <a:solidFill>
                  <a:schemeClr val="tx1"/>
                </a:solidFill>
                <a:effectLst/>
                <a:latin typeface="+mn-lt"/>
                <a:ea typeface="+mn-ea"/>
                <a:cs typeface="+mn-cs"/>
              </a:rPr>
              <a:t> Most indeed turn out to be the systems’ primary users. However, although case study contributors often listed regional and country-level staff among their primary intended audience, they found that in actuality, these staff members used the data less than anticipated.</a:t>
            </a:r>
          </a:p>
          <a:p>
            <a:endParaRPr lang="en-US" b="0" dirty="0" smtClean="0"/>
          </a:p>
          <a:p>
            <a:r>
              <a:rPr lang="en-US" sz="1200" b="1" kern="1200" dirty="0" smtClean="0">
                <a:solidFill>
                  <a:schemeClr val="tx1"/>
                </a:solidFill>
                <a:effectLst/>
                <a:latin typeface="+mn-lt"/>
                <a:ea typeface="+mn-ea"/>
                <a:cs typeface="+mn-cs"/>
              </a:rPr>
              <a:t>Board members and senior leadership are most likely to express satisfaction with agency-level measurement systems</a:t>
            </a:r>
            <a:r>
              <a:rPr lang="en-US" sz="1200" kern="1200" dirty="0" smtClean="0">
                <a:solidFill>
                  <a:schemeClr val="tx1"/>
                </a:solidFill>
                <a:effectLst/>
                <a:latin typeface="+mn-lt"/>
                <a:ea typeface="+mn-ea"/>
                <a:cs typeface="+mn-cs"/>
              </a:rPr>
              <a:t>, explaining that they provide useful information that helps them track progress and raise questions, although a few raised questions about how measures were aggregated. </a:t>
            </a:r>
            <a:r>
              <a:rPr lang="en-US" sz="1200" kern="1200" dirty="0" smtClean="0">
                <a:solidFill>
                  <a:srgbClr val="FF0000"/>
                </a:solidFill>
                <a:effectLst/>
                <a:latin typeface="+mn-lt"/>
                <a:ea typeface="+mn-ea"/>
                <a:cs typeface="+mn-cs"/>
              </a:rPr>
              <a:t>Note, though, that use for decision making related to strategy adaptation, performance or resource allocation was limited</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Evaluation staff are also likely to be satisfied with their systems, as demonstrated in the survey results. Country-level and other frontline staff report the lowest level of satisfaction, saying that the data do not accurately reflect context and accomplishments. </a:t>
            </a:r>
          </a:p>
          <a:p>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satisfaction of field staff with agency-level measurement systems seems to reflect the degree to which the systems are designed to respond to their needs and contain measures they find meaningful. </a:t>
            </a:r>
            <a:r>
              <a:rPr lang="en-US" sz="1200" kern="1200" dirty="0" smtClean="0">
                <a:solidFill>
                  <a:schemeClr val="tx1"/>
                </a:solidFill>
                <a:effectLst/>
                <a:latin typeface="+mn-lt"/>
                <a:ea typeface="+mn-ea"/>
                <a:cs typeface="+mn-cs"/>
              </a:rPr>
              <a:t>In cases in which field staff found the measures relevant to their day-to-day work, they were more likely to be satisfied with them. At the other end of the spectrum were cases in which field staff felt that the data aggregation process rendered the system’s measures meaningless. In these cases, they saw little value and also potential harm in the system. </a:t>
            </a:r>
          </a:p>
          <a:p>
            <a:endParaRPr lang="en-US" b="0" dirty="0" smtClean="0"/>
          </a:p>
          <a:p>
            <a:r>
              <a:rPr lang="en-US" sz="1200" b="1" kern="1200" dirty="0" smtClean="0">
                <a:solidFill>
                  <a:schemeClr val="tx1"/>
                </a:solidFill>
                <a:effectLst/>
                <a:latin typeface="+mn-lt"/>
                <a:ea typeface="+mn-ea"/>
                <a:cs typeface="+mn-cs"/>
              </a:rPr>
              <a:t>Staff charged with developing and managing agency-level measurement systems can be more satisfied with the outcomes of the process, than the data themselves</a:t>
            </a:r>
            <a:r>
              <a:rPr lang="en-US" sz="1200" kern="1200" dirty="0" smtClean="0">
                <a:solidFill>
                  <a:schemeClr val="tx1"/>
                </a:solidFill>
                <a:effectLst/>
                <a:latin typeface="+mn-lt"/>
                <a:ea typeface="+mn-ea"/>
                <a:cs typeface="+mn-cs"/>
              </a:rPr>
              <a:t>. They highlight how the discussions to identify meaningful organizational-level measures have helped staff develop a shared vision of what the organization is trying to accomplish and how their respective areas of work relate to one another. They are pleased with staff’s willingness to reflect on work and improve. They acknowledge that efforts to measure results at the agency level revealed weaknesses and gaps in general M&amp;E capacity, and drew needed attention and investment to strengthening that capacity. In some cases, they note a cultural shift and capacity building around valuing measurement and results. They also appreciated the development of a repository for general information about their organizations’ work. </a:t>
            </a:r>
            <a:endParaRPr lang="en-US" b="0"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11</a:t>
            </a:fld>
            <a:endParaRPr lang="en-US"/>
          </a:p>
        </p:txBody>
      </p:sp>
    </p:spTree>
    <p:extLst>
      <p:ext uri="{BB962C8B-B14F-4D97-AF65-F5344CB8AC3E}">
        <p14:creationId xmlns:p14="http://schemas.microsoft.com/office/powerpoint/2010/main" val="1868528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83BBD-7171-45E1-A5B7-3030C6F6F930}" type="slidenum">
              <a:rPr lang="en-US" smtClean="0"/>
              <a:pPr/>
              <a:t>12</a:t>
            </a:fld>
            <a:endParaRPr lang="en-US"/>
          </a:p>
        </p:txBody>
      </p:sp>
    </p:spTree>
    <p:extLst>
      <p:ext uri="{BB962C8B-B14F-4D97-AF65-F5344CB8AC3E}">
        <p14:creationId xmlns:p14="http://schemas.microsoft.com/office/powerpoint/2010/main" val="144397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2</a:t>
            </a:fld>
            <a:endParaRPr lang="en-US"/>
          </a:p>
        </p:txBody>
      </p:sp>
    </p:spTree>
    <p:extLst>
      <p:ext uri="{BB962C8B-B14F-4D97-AF65-F5344CB8AC3E}">
        <p14:creationId xmlns:p14="http://schemas.microsoft.com/office/powerpoint/2010/main" val="301819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This white paper and its accompanying brief draw on the existing literature on the topic, broad input from international NGOs (through an EPEWG focus group, a survey primarily with headquarters-based international NGO staff working for US and Europe-based NGOs, and a World Café with InterAction member CEOs), and deep exploration of the experiences of 17 InterAction member international NGOs (through case studies and interviews).</a:t>
            </a:r>
            <a:r>
              <a:rPr lang="en-US" smtClean="0">
                <a:effectLst/>
              </a:rPr>
              <a:t> </a:t>
            </a:r>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3</a:t>
            </a:fld>
            <a:endParaRPr lang="en-US"/>
          </a:p>
        </p:txBody>
      </p:sp>
    </p:spTree>
    <p:extLst>
      <p:ext uri="{BB962C8B-B14F-4D97-AF65-F5344CB8AC3E}">
        <p14:creationId xmlns:p14="http://schemas.microsoft.com/office/powerpoint/2010/main" val="633040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International non-governmental organizations (NGOs) work in many countries and are engaged in many sectors, providing services, building capacities, strengthening systems and influencing policy and practice. While they are increasingly able to provide evidence of the effectiveness of their project and program-level investments, they are still figuring out how to demonstrate the difference they are making as organizations. In response, many international NGOs create agency-level measurement systems.</a:t>
            </a:r>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4</a:t>
            </a:fld>
            <a:endParaRPr lang="en-US"/>
          </a:p>
        </p:txBody>
      </p:sp>
    </p:spTree>
    <p:extLst>
      <p:ext uri="{BB962C8B-B14F-4D97-AF65-F5344CB8AC3E}">
        <p14:creationId xmlns:p14="http://schemas.microsoft.com/office/powerpoint/2010/main" val="2742214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demonstrate results at an agency level, these measurement systems take a variety of forms. Some aggregate indicator measurements in priority programming areas. Others report on indicators aligned with an agency’s strategic plan, theory of change, program priorities or mission. To complement indicator measurement approaches or as an alternate approach, some gather findings from meta-evaluations or samples of representative evaluations, or they conduct new evaluations to assess impact,</a:t>
            </a:r>
            <a:r>
              <a:rPr lang="en-US" sz="1200" kern="1200" baseline="0" dirty="0" smtClean="0">
                <a:solidFill>
                  <a:schemeClr val="tx1"/>
                </a:solidFill>
                <a:effectLst/>
                <a:latin typeface="+mn-lt"/>
                <a:ea typeface="+mn-ea"/>
                <a:cs typeface="+mn-cs"/>
              </a:rPr>
              <a:t> as well as case studies to provide context.</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Approaches featured in organizations’ agency-level measurement systems (N=71) Survey respondents listed all that applied.</a:t>
            </a:r>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5</a:t>
            </a:fld>
            <a:endParaRPr lang="en-US"/>
          </a:p>
        </p:txBody>
      </p:sp>
    </p:spTree>
    <p:extLst>
      <p:ext uri="{BB962C8B-B14F-4D97-AF65-F5344CB8AC3E}">
        <p14:creationId xmlns:p14="http://schemas.microsoft.com/office/powerpoint/2010/main" val="424362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b="1" kern="1200" dirty="0" smtClean="0">
                <a:solidFill>
                  <a:schemeClr val="tx1"/>
                </a:solidFill>
                <a:effectLst/>
                <a:latin typeface="+mn-lt"/>
                <a:ea typeface="+mn-ea"/>
                <a:cs typeface="+mn-cs"/>
              </a:rPr>
              <a:t>The vast majority of international NGOs that submitted case studies for this study designed their agency-level measurement systems in one of two ways: top-down or bottom-up</a:t>
            </a:r>
            <a:r>
              <a:rPr lang="en-US" sz="1200" kern="1200" dirty="0" smtClean="0">
                <a:solidFill>
                  <a:schemeClr val="tx1"/>
                </a:solidFill>
                <a:effectLst/>
                <a:latin typeface="+mn-lt"/>
                <a:ea typeface="+mn-ea"/>
                <a:cs typeface="+mn-cs"/>
              </a:rPr>
              <a:t>, with some using both approaches for two different aspects of their systems:  </a:t>
            </a:r>
          </a:p>
          <a:p>
            <a:pPr lvl="0"/>
            <a:r>
              <a:rPr lang="en-US" sz="1200" b="1" kern="1200" dirty="0" smtClean="0">
                <a:solidFill>
                  <a:schemeClr val="tx1"/>
                </a:solidFill>
                <a:effectLst/>
                <a:latin typeface="+mn-lt"/>
                <a:ea typeface="+mn-ea"/>
                <a:cs typeface="+mn-cs"/>
              </a:rPr>
              <a:t>Top-down</a:t>
            </a:r>
            <a:r>
              <a:rPr lang="en-US" sz="1200" kern="1200" dirty="0" smtClean="0">
                <a:solidFill>
                  <a:schemeClr val="tx1"/>
                </a:solidFill>
                <a:effectLst/>
                <a:latin typeface="+mn-lt"/>
                <a:ea typeface="+mn-ea"/>
                <a:cs typeface="+mn-cs"/>
              </a:rPr>
              <a:t>: Some international NGOs started by identifying organizational-level measures, often aligned with their strategic plans or mission-level themes. They then asked different parts of their organizations to track indicators associated with these measures, or they identified indicators already being used by different parts of the organization that were relevant to these measures. Alternatively, they selected topics of interest at the agency level and conducted meta-evaluations, thematic evaluations or impact evaluations focused on them. </a:t>
            </a:r>
          </a:p>
          <a:p>
            <a:pPr lvl="0"/>
            <a:r>
              <a:rPr lang="en-US" sz="1200" b="1" kern="1200" dirty="0" smtClean="0">
                <a:solidFill>
                  <a:schemeClr val="tx1"/>
                </a:solidFill>
                <a:effectLst/>
                <a:latin typeface="+mn-lt"/>
                <a:ea typeface="+mn-ea"/>
                <a:cs typeface="+mn-cs"/>
              </a:rPr>
              <a:t>Bottom-up</a:t>
            </a:r>
            <a:r>
              <a:rPr lang="en-US" sz="1200" kern="1200" dirty="0" smtClean="0">
                <a:solidFill>
                  <a:schemeClr val="tx1"/>
                </a:solidFill>
                <a:effectLst/>
                <a:latin typeface="+mn-lt"/>
                <a:ea typeface="+mn-ea"/>
                <a:cs typeface="+mn-cs"/>
              </a:rPr>
              <a:t>: Others started with systems that could aggregate data gathered in country programs and elsewhere in order to make organization-wide statements about results.  These systems might have started with project-level indicators that were either already standardized or that could be standardized and that were commonly measured across country programs. Or they might have started by reviewing existing project, program or sector evaluations and selecting a representative sample of them as evidence of what the agency was achieving.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both top-down and bottom-up approaches, the indicators provide a sense of breadth, while the evaluations provide context and depth. </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There are benefits and challenges to both top-down and bottom-up approaches.</a:t>
            </a:r>
            <a:r>
              <a:rPr lang="en-US" sz="1200" kern="1200" dirty="0" smtClean="0">
                <a:solidFill>
                  <a:schemeClr val="tx1"/>
                </a:solidFill>
                <a:effectLst/>
                <a:latin typeface="+mn-lt"/>
                <a:ea typeface="+mn-ea"/>
                <a:cs typeface="+mn-cs"/>
              </a:rPr>
              <a:t> Top-down systems prioritize measures and information that reflect organizational-level priorities, such as those in an organization’s strategy. However, they are challenged to capture relevant data without placing too much additional burden on staff, and unless there is strong alignment within an organization, country program staff cannot always relate to the agency-level measures or information demands. Bottom-up systems minimize additional burden on staff, but create the challenge of aggregating data in a way that takes context into consideration and allows the measures to remain meaningful. Another risk is the generation of hundreds of indicators, which place an unsustainable burden of measurement upon the organization. Using a basket indicator approach that creates broad categories of indicators can mitigate these two challenges, although this approach increases the burden on those analyzing the data. Finally, determining criteria for selecting a representative sample of project, program or sector-level evaluations can be challenging, and will remain open to critique.</a:t>
            </a:r>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6</a:t>
            </a:fld>
            <a:endParaRPr lang="en-US"/>
          </a:p>
        </p:txBody>
      </p:sp>
    </p:spTree>
    <p:extLst>
      <p:ext uri="{BB962C8B-B14F-4D97-AF65-F5344CB8AC3E}">
        <p14:creationId xmlns:p14="http://schemas.microsoft.com/office/powerpoint/2010/main" val="3165432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7</a:t>
            </a:fld>
            <a:endParaRPr lang="en-US"/>
          </a:p>
        </p:txBody>
      </p:sp>
    </p:spTree>
    <p:extLst>
      <p:ext uri="{BB962C8B-B14F-4D97-AF65-F5344CB8AC3E}">
        <p14:creationId xmlns:p14="http://schemas.microsoft.com/office/powerpoint/2010/main" val="3203276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ALM entails organizational change: be prepared. This</a:t>
            </a:r>
            <a:r>
              <a:rPr lang="en-US" sz="1200" baseline="0" dirty="0" smtClean="0"/>
              <a:t> sets a relatively high bar: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Many cultures are not yet learning cultures.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Executive champions – from outside MEL – need to not just signal ALM as a priority to their organization and invest time in understanding its potential and limitations, and the kinds of data it produces, but they also have to invest in using the data – and be seen to do so.</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Clarity of audience and purpose: In some cases, we found that systems had tried to satisfy too  many constituents. In some cases, the data ended up falling between the cracks/satisfying neither HQ nor field.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Adequate skills: In quite a few cases, the requisite skills were not in place at the start of ALM. In those cases, this led to useful prioritization of investment in these basic skill areas, which benefited organizations in broader ways.</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8</a:t>
            </a:fld>
            <a:endParaRPr lang="en-US"/>
          </a:p>
        </p:txBody>
      </p:sp>
    </p:spTree>
    <p:extLst>
      <p:ext uri="{BB962C8B-B14F-4D97-AF65-F5344CB8AC3E}">
        <p14:creationId xmlns:p14="http://schemas.microsoft.com/office/powerpoint/2010/main" val="1093314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4000" dirty="0" smtClean="0"/>
              <a:t>Start simple and small</a:t>
            </a:r>
          </a:p>
          <a:p>
            <a:endParaRPr lang="en-US" sz="4000" dirty="0" smtClean="0"/>
          </a:p>
          <a:p>
            <a:r>
              <a:rPr lang="en-US" sz="4000" dirty="0" smtClean="0"/>
              <a:t>Information</a:t>
            </a:r>
            <a:r>
              <a:rPr lang="en-US" sz="4000" baseline="0" dirty="0" smtClean="0"/>
              <a:t> management system - </a:t>
            </a:r>
            <a:r>
              <a:rPr lang="en-US" sz="4000" dirty="0" smtClean="0"/>
              <a:t>Tool, not solution; Tailored to capacities and realities of country/field staff who generate data: </a:t>
            </a:r>
          </a:p>
          <a:p>
            <a:pPr lvl="1">
              <a:buFont typeface="Courier New" panose="02070309020205020404" pitchFamily="49" charset="0"/>
              <a:buChar char="o"/>
            </a:pPr>
            <a:r>
              <a:rPr lang="en-US" sz="3600" dirty="0" smtClean="0"/>
              <a:t>user-friendliness</a:t>
            </a:r>
          </a:p>
          <a:p>
            <a:pPr lvl="1">
              <a:buFont typeface="Courier New" panose="02070309020205020404" pitchFamily="49" charset="0"/>
              <a:buChar char="o"/>
            </a:pPr>
            <a:r>
              <a:rPr lang="en-US" sz="3600" dirty="0" smtClean="0"/>
              <a:t>offline/online capacity</a:t>
            </a:r>
          </a:p>
          <a:p>
            <a:pPr lvl="1">
              <a:buFont typeface="Courier New" panose="02070309020205020404" pitchFamily="49" charset="0"/>
              <a:buChar char="o"/>
            </a:pPr>
            <a:r>
              <a:rPr lang="en-US" sz="3600" dirty="0" smtClean="0"/>
              <a:t>low bandwidth; and </a:t>
            </a:r>
          </a:p>
          <a:p>
            <a:pPr lvl="1">
              <a:buFont typeface="Courier New" panose="02070309020205020404" pitchFamily="49" charset="0"/>
              <a:buChar char="o"/>
            </a:pPr>
            <a:r>
              <a:rPr lang="en-US" sz="3600" dirty="0" smtClean="0"/>
              <a:t>Adaptable</a:t>
            </a:r>
          </a:p>
          <a:p>
            <a:pPr lvl="1">
              <a:buFont typeface="Courier New" panose="02070309020205020404" pitchFamily="49" charset="0"/>
              <a:buChar char="o"/>
            </a:pPr>
            <a:endParaRPr lang="en-US" sz="3600" dirty="0" smtClean="0"/>
          </a:p>
          <a:p>
            <a:pPr lvl="0">
              <a:buFont typeface="Courier New" panose="02070309020205020404" pitchFamily="49" charset="0"/>
              <a:buNone/>
            </a:pPr>
            <a:r>
              <a:rPr lang="en-US" sz="3600" dirty="0" smtClean="0"/>
              <a:t>Time,</a:t>
            </a:r>
            <a:r>
              <a:rPr lang="en-US" sz="3600" baseline="0" dirty="0" smtClean="0"/>
              <a:t> </a:t>
            </a:r>
            <a:r>
              <a:rPr lang="en-US" sz="3600" dirty="0" smtClean="0"/>
              <a:t>resources and capacity needed: this is often seriously underestimated.</a:t>
            </a:r>
          </a:p>
          <a:p>
            <a:pPr lvl="0">
              <a:buFont typeface="Courier New" panose="02070309020205020404" pitchFamily="49" charset="0"/>
              <a:buNone/>
            </a:pPr>
            <a:endParaRPr lang="en-US" sz="3600" dirty="0" smtClean="0"/>
          </a:p>
          <a:p>
            <a:pPr lvl="0">
              <a:buFont typeface="Courier New" panose="02070309020205020404" pitchFamily="49" charset="0"/>
              <a:buNone/>
            </a:pPr>
            <a:r>
              <a:rPr lang="en-US" sz="3600" dirty="0" smtClean="0"/>
              <a:t>Broad</a:t>
            </a:r>
            <a:r>
              <a:rPr lang="en-US" sz="3600" baseline="0" dirty="0" smtClean="0"/>
              <a:t> staff buy-in: This has proven to be challenging sometimes: how to do so, when field/country staff need to provide data but -- depending on the system being used -- may have little benefit from it. See notes with slide 10 for more guidance.</a:t>
            </a:r>
            <a:endParaRPr lang="en-US" dirty="0"/>
          </a:p>
        </p:txBody>
      </p:sp>
      <p:sp>
        <p:nvSpPr>
          <p:cNvPr id="4" name="Slide Number Placeholder 3"/>
          <p:cNvSpPr>
            <a:spLocks noGrp="1"/>
          </p:cNvSpPr>
          <p:nvPr>
            <p:ph type="sldNum" sz="quarter" idx="10"/>
          </p:nvPr>
        </p:nvSpPr>
        <p:spPr/>
        <p:txBody>
          <a:bodyPr/>
          <a:lstStyle/>
          <a:p>
            <a:fld id="{77583BBD-7171-45E1-A5B7-3030C6F6F930}" type="slidenum">
              <a:rPr lang="en-US" smtClean="0"/>
              <a:pPr/>
              <a:t>9</a:t>
            </a:fld>
            <a:endParaRPr lang="en-US"/>
          </a:p>
        </p:txBody>
      </p:sp>
    </p:spTree>
    <p:extLst>
      <p:ext uri="{BB962C8B-B14F-4D97-AF65-F5344CB8AC3E}">
        <p14:creationId xmlns:p14="http://schemas.microsoft.com/office/powerpoint/2010/main" val="71290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C0C17F-7866-4785-A32C-872BD23B3968}"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151247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0C17F-7866-4785-A32C-872BD23B3968}"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141862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0C17F-7866-4785-A32C-872BD23B3968}"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117445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C0C17F-7866-4785-A32C-872BD23B3968}"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4017808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C0C17F-7866-4785-A32C-872BD23B3968}" type="datetimeFigureOut">
              <a:rPr lang="en-US" smtClean="0"/>
              <a:pPr/>
              <a:t>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1258929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C0C17F-7866-4785-A32C-872BD23B3968}"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3025207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C0C17F-7866-4785-A32C-872BD23B3968}" type="datetimeFigureOut">
              <a:rPr lang="en-US" smtClean="0"/>
              <a:pPr/>
              <a:t>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339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C0C17F-7866-4785-A32C-872BD23B3968}" type="datetimeFigureOut">
              <a:rPr lang="en-US" smtClean="0"/>
              <a:pPr/>
              <a:t>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3128238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C0C17F-7866-4785-A32C-872BD23B3968}" type="datetimeFigureOut">
              <a:rPr lang="en-US" smtClean="0"/>
              <a:pPr/>
              <a:t>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7588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C0C17F-7866-4785-A32C-872BD23B3968}"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1893314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C0C17F-7866-4785-A32C-872BD23B3968}" type="datetimeFigureOut">
              <a:rPr lang="en-US" smtClean="0"/>
              <a:pPr/>
              <a:t>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21883-5326-45A9-987E-02B6AD271B75}" type="slidenum">
              <a:rPr lang="en-US" smtClean="0"/>
              <a:pPr/>
              <a:t>‹#›</a:t>
            </a:fld>
            <a:endParaRPr lang="en-US"/>
          </a:p>
        </p:txBody>
      </p:sp>
    </p:spTree>
    <p:extLst>
      <p:ext uri="{BB962C8B-B14F-4D97-AF65-F5344CB8AC3E}">
        <p14:creationId xmlns:p14="http://schemas.microsoft.com/office/powerpoint/2010/main" val="902556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C0C17F-7866-4785-A32C-872BD23B3968}" type="datetimeFigureOut">
              <a:rPr lang="en-US" smtClean="0"/>
              <a:pPr/>
              <a:t>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21883-5326-45A9-987E-02B6AD271B75}" type="slidenum">
              <a:rPr lang="en-US" smtClean="0"/>
              <a:pPr/>
              <a:t>‹#›</a:t>
            </a:fld>
            <a:endParaRPr lang="en-US"/>
          </a:p>
        </p:txBody>
      </p:sp>
    </p:spTree>
    <p:extLst>
      <p:ext uri="{BB962C8B-B14F-4D97-AF65-F5344CB8AC3E}">
        <p14:creationId xmlns:p14="http://schemas.microsoft.com/office/powerpoint/2010/main" val="4121823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wmf"/><Relationship Id="rId12"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gif"/><Relationship Id="rId5" Type="http://schemas.openxmlformats.org/officeDocument/2006/relationships/image" Target="../media/image3.wmf"/><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2575" y="884238"/>
            <a:ext cx="9144000" cy="3059112"/>
          </a:xfrm>
        </p:spPr>
        <p:txBody>
          <a:bodyPr>
            <a:normAutofit/>
          </a:bodyPr>
          <a:lstStyle/>
          <a:p>
            <a:pPr>
              <a:spcBef>
                <a:spcPts val="3600"/>
              </a:spcBef>
              <a:spcAft>
                <a:spcPts val="3600"/>
              </a:spcAft>
            </a:pPr>
            <a:r>
              <a:rPr lang="en-US" sz="4000" dirty="0" smtClean="0">
                <a:solidFill>
                  <a:schemeClr val="accent5">
                    <a:lumMod val="75000"/>
                  </a:schemeClr>
                </a:solidFill>
              </a:rPr>
              <a:t>So, What Does It All Add Up To? </a:t>
            </a:r>
            <a:r>
              <a:rPr lang="en-US" sz="3600" dirty="0" smtClean="0">
                <a:solidFill>
                  <a:schemeClr val="accent5">
                    <a:lumMod val="75000"/>
                  </a:schemeClr>
                </a:solidFill>
              </a:rPr>
              <a:t/>
            </a:r>
            <a:br>
              <a:rPr lang="en-US" sz="3600" dirty="0" smtClean="0">
                <a:solidFill>
                  <a:schemeClr val="accent5">
                    <a:lumMod val="75000"/>
                  </a:schemeClr>
                </a:solidFill>
              </a:rPr>
            </a:br>
            <a:r>
              <a:rPr lang="en-US" sz="3111" dirty="0" smtClean="0">
                <a:solidFill>
                  <a:schemeClr val="accent5">
                    <a:lumMod val="75000"/>
                  </a:schemeClr>
                </a:solidFill>
              </a:rPr>
              <a:t>Measuring Agency-Level Results in International NGOs</a:t>
            </a:r>
            <a:r>
              <a:rPr lang="en-US" dirty="0" smtClean="0"/>
              <a:t/>
            </a:r>
            <a:br>
              <a:rPr lang="en-US" dirty="0" smtClean="0"/>
            </a:br>
            <a:r>
              <a:rPr lang="en-US" dirty="0" smtClean="0"/>
              <a:t/>
            </a:r>
            <a:br>
              <a:rPr lang="en-US" dirty="0" smtClean="0"/>
            </a:br>
            <a:r>
              <a:rPr lang="en-US" sz="2400" dirty="0" smtClean="0"/>
              <a:t/>
            </a:r>
            <a:br>
              <a:rPr lang="en-US" sz="2400" dirty="0" smtClean="0"/>
            </a:br>
            <a:r>
              <a:rPr lang="en-US" sz="2400" dirty="0" smtClean="0"/>
              <a:t>American Evaluation Association Conference</a:t>
            </a:r>
            <a:br>
              <a:rPr lang="en-US" sz="2400" dirty="0" smtClean="0"/>
            </a:br>
            <a:r>
              <a:rPr lang="en-US" sz="2400" dirty="0" smtClean="0"/>
              <a:t>Atlanta, GA - October 28, 2016</a:t>
            </a:r>
            <a:endParaRPr lang="en-US" dirty="0"/>
          </a:p>
        </p:txBody>
      </p:sp>
      <p:sp>
        <p:nvSpPr>
          <p:cNvPr id="3" name="Subtitle 2"/>
          <p:cNvSpPr>
            <a:spLocks noGrp="1"/>
          </p:cNvSpPr>
          <p:nvPr>
            <p:ph type="subTitle" idx="1"/>
          </p:nvPr>
        </p:nvSpPr>
        <p:spPr>
          <a:xfrm>
            <a:off x="1472911" y="4582247"/>
            <a:ext cx="9144000" cy="1237528"/>
          </a:xfrm>
        </p:spPr>
        <p:txBody>
          <a:bodyPr>
            <a:normAutofit/>
          </a:bodyPr>
          <a:lstStyle/>
          <a:p>
            <a:r>
              <a:rPr lang="en-US" sz="2000" dirty="0" smtClean="0"/>
              <a:t>Carlisle Levine, independent consultant, BLE Solutions</a:t>
            </a:r>
          </a:p>
          <a:p>
            <a:r>
              <a:rPr lang="en-US" sz="2000" dirty="0" smtClean="0"/>
              <a:t>Tosca Bruno-van </a:t>
            </a:r>
            <a:r>
              <a:rPr lang="en-US" sz="2000" dirty="0" err="1" smtClean="0"/>
              <a:t>Vijfeijken</a:t>
            </a:r>
            <a:r>
              <a:rPr lang="en-US" sz="2000" dirty="0" smtClean="0"/>
              <a:t>, Transnational NGO Initiative, Syracuse University</a:t>
            </a:r>
          </a:p>
          <a:p>
            <a:r>
              <a:rPr lang="en-US" sz="2000" dirty="0" err="1" smtClean="0"/>
              <a:t>Sherine</a:t>
            </a:r>
            <a:r>
              <a:rPr lang="en-US" sz="2000" dirty="0" smtClean="0"/>
              <a:t> Jayawickrama, independent consultant</a:t>
            </a:r>
            <a:endParaRPr lang="en-US" sz="2000" dirty="0"/>
          </a:p>
        </p:txBody>
      </p:sp>
    </p:spTree>
    <p:extLst>
      <p:ext uri="{BB962C8B-B14F-4D97-AF65-F5344CB8AC3E}">
        <p14:creationId xmlns:p14="http://schemas.microsoft.com/office/powerpoint/2010/main" val="199389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287"/>
          </a:xfrm>
        </p:spPr>
        <p:txBody>
          <a:bodyPr>
            <a:normAutofit/>
          </a:bodyPr>
          <a:lstStyle/>
          <a:p>
            <a:r>
              <a:rPr lang="en-US" sz="4000" dirty="0" smtClean="0"/>
              <a:t>To avoid pitfalls in information use…</a:t>
            </a:r>
            <a:endParaRPr lang="en-US" sz="4000" dirty="0"/>
          </a:p>
        </p:txBody>
      </p:sp>
      <p:sp>
        <p:nvSpPr>
          <p:cNvPr id="3" name="Content Placeholder 2"/>
          <p:cNvSpPr>
            <a:spLocks noGrp="1"/>
          </p:cNvSpPr>
          <p:nvPr>
            <p:ph idx="1"/>
          </p:nvPr>
        </p:nvSpPr>
        <p:spPr>
          <a:xfrm>
            <a:off x="824552" y="1593613"/>
            <a:ext cx="10515600" cy="4351338"/>
          </a:xfrm>
        </p:spPr>
        <p:txBody>
          <a:bodyPr>
            <a:normAutofit fontScale="85000" lnSpcReduction="20000"/>
          </a:bodyPr>
          <a:lstStyle/>
          <a:p>
            <a:pPr>
              <a:spcBef>
                <a:spcPts val="1800"/>
              </a:spcBef>
            </a:pPr>
            <a:r>
              <a:rPr lang="en-US" dirty="0"/>
              <a:t>Clarify what the information in the system does and does not say.</a:t>
            </a:r>
          </a:p>
          <a:p>
            <a:pPr lvl="1">
              <a:spcBef>
                <a:spcPts val="2400"/>
              </a:spcBef>
            </a:pPr>
            <a:r>
              <a:rPr lang="en-US" dirty="0"/>
              <a:t>Complement indicators with qualitative information to tell a complete story.</a:t>
            </a:r>
          </a:p>
          <a:p>
            <a:pPr lvl="1">
              <a:spcBef>
                <a:spcPts val="2400"/>
              </a:spcBef>
            </a:pPr>
            <a:r>
              <a:rPr lang="en-US" dirty="0"/>
              <a:t>Avoid misuse. </a:t>
            </a:r>
          </a:p>
          <a:p>
            <a:pPr>
              <a:spcBef>
                <a:spcPts val="4200"/>
              </a:spcBef>
            </a:pPr>
            <a:r>
              <a:rPr lang="en-US" dirty="0"/>
              <a:t>Recognize  that information raises questions rather than providing answers</a:t>
            </a:r>
            <a:r>
              <a:rPr lang="en-US" dirty="0" smtClean="0"/>
              <a:t>.</a:t>
            </a:r>
          </a:p>
          <a:p>
            <a:pPr>
              <a:spcBef>
                <a:spcPts val="4200"/>
              </a:spcBef>
            </a:pPr>
            <a:r>
              <a:rPr lang="en-US" dirty="0" smtClean="0"/>
              <a:t>Recognize that data quality concerns may persist.</a:t>
            </a:r>
          </a:p>
          <a:p>
            <a:pPr>
              <a:lnSpc>
                <a:spcPct val="120000"/>
              </a:lnSpc>
              <a:spcBef>
                <a:spcPts val="4200"/>
              </a:spcBef>
            </a:pPr>
            <a:r>
              <a:rPr lang="en-US" dirty="0" smtClean="0"/>
              <a:t>Be patient while awaiting outcome data, recognizing that this more meaningful information takes longer to collect. </a:t>
            </a:r>
          </a:p>
          <a:p>
            <a:pPr>
              <a:spcBef>
                <a:spcPts val="4200"/>
              </a:spcBef>
            </a:pPr>
            <a:endParaRPr lang="en-US" dirty="0" smtClean="0">
              <a:solidFill>
                <a:srgbClr val="FF0000"/>
              </a:solidFill>
            </a:endParaRPr>
          </a:p>
          <a:p>
            <a:pPr>
              <a:spcBef>
                <a:spcPts val="4200"/>
              </a:spcBef>
            </a:pP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3619177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8349"/>
          </a:xfrm>
        </p:spPr>
        <p:txBody>
          <a:bodyPr/>
          <a:lstStyle/>
          <a:p>
            <a:r>
              <a:rPr lang="en-US" dirty="0" smtClean="0"/>
              <a:t>Intended audiences and satisfaction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88685427"/>
              </p:ext>
            </p:extLst>
          </p:nvPr>
        </p:nvGraphicFramePr>
        <p:xfrm>
          <a:off x="818147" y="1323474"/>
          <a:ext cx="10535653" cy="48534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7511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263" y="0"/>
            <a:ext cx="10515600" cy="1325563"/>
          </a:xfrm>
        </p:spPr>
        <p:txBody>
          <a:bodyPr/>
          <a:lstStyle/>
          <a:p>
            <a:r>
              <a:rPr lang="en-US" dirty="0" smtClean="0"/>
              <a:t>Used for what?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5872032"/>
              </p:ext>
            </p:extLst>
          </p:nvPr>
        </p:nvGraphicFramePr>
        <p:xfrm>
          <a:off x="838200" y="1203158"/>
          <a:ext cx="10515600" cy="497380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820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paper contributors</a:t>
            </a:r>
            <a:endParaRPr lang="en-US"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794" y="1850574"/>
            <a:ext cx="1711361" cy="1117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9084877" y="2604995"/>
            <a:ext cx="2575560" cy="938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8239" y="1536117"/>
            <a:ext cx="2377440" cy="2377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7794" y="4804399"/>
            <a:ext cx="2471738" cy="1014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7796" y="3602563"/>
            <a:ext cx="2776347" cy="680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669587" y="4633533"/>
            <a:ext cx="2990850"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38273" y="5312983"/>
            <a:ext cx="3905250" cy="988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64B34223-C5FC-4403-9FC1-A5A04237FAB1" descr="FD5ED304-D039-45D9-93F8-E65546A3E83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304996" y="1787973"/>
            <a:ext cx="1427927" cy="1903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http://lwr.org/atf/cf/%7B3f934d1f-3443-49cb-95ac-954e18ef5d03%7D/LWR_logo_RGB_72dpi.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486231" y="1787973"/>
            <a:ext cx="2914650" cy="811530"/>
          </a:xfrm>
          <a:prstGeom prst="rect">
            <a:avLst/>
          </a:prstGeom>
          <a:noFill/>
          <a:extLst>
            <a:ext uri="{909E8E84-426E-40DD-AFC4-6F175D3DCCD1}">
              <a14:hiddenFill xmlns:a14="http://schemas.microsoft.com/office/drawing/2010/main">
                <a:solidFill>
                  <a:srgbClr val="FFFFFF"/>
                </a:solidFill>
              </a14:hiddenFill>
            </a:ext>
          </a:extLst>
        </p:spPr>
      </p:pic>
      <p:pic>
        <p:nvPicPr>
          <p:cNvPr id="2061" name="Picture 13" descr="https://d2zyf8ayvg1369.cloudfront.net/sites/default/files/styles/adaptive/public/nt-mercy-corps-logo-red.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81481" y="3543779"/>
            <a:ext cx="2819400" cy="771525"/>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descr="Jhpiego - Innovating to Save Live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61086" y="4017018"/>
            <a:ext cx="2381250" cy="98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3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data sources</a:t>
            </a:r>
            <a:endParaRPr lang="en-US" dirty="0"/>
          </a:p>
        </p:txBody>
      </p:sp>
      <p:sp>
        <p:nvSpPr>
          <p:cNvPr id="3" name="Content Placeholder 2"/>
          <p:cNvSpPr>
            <a:spLocks noGrp="1"/>
          </p:cNvSpPr>
          <p:nvPr>
            <p:ph idx="1"/>
          </p:nvPr>
        </p:nvSpPr>
        <p:spPr/>
        <p:txBody>
          <a:bodyPr/>
          <a:lstStyle/>
          <a:p>
            <a:r>
              <a:rPr lang="en-US" dirty="0" smtClean="0"/>
              <a:t>17 case studies submitted by InterAction members</a:t>
            </a:r>
          </a:p>
          <a:p>
            <a:r>
              <a:rPr lang="en-US" dirty="0" smtClean="0"/>
              <a:t>26 interviews with InterAction members, consultants, a donor and a rating agency</a:t>
            </a:r>
          </a:p>
          <a:p>
            <a:r>
              <a:rPr lang="en-US" dirty="0" smtClean="0"/>
              <a:t>Focus group with 35-38 EPEWG members</a:t>
            </a:r>
          </a:p>
          <a:p>
            <a:r>
              <a:rPr lang="en-US" dirty="0"/>
              <a:t>World Café with </a:t>
            </a:r>
            <a:r>
              <a:rPr lang="en-US" dirty="0" smtClean="0"/>
              <a:t>55-60 InterAction </a:t>
            </a:r>
            <a:r>
              <a:rPr lang="en-US" dirty="0"/>
              <a:t>member CEOs</a:t>
            </a:r>
          </a:p>
          <a:p>
            <a:r>
              <a:rPr lang="en-US" dirty="0" smtClean="0"/>
              <a:t>Survey with 75 US and Europe-based INGO staff (primarily HQ-based)</a:t>
            </a:r>
          </a:p>
          <a:p>
            <a:r>
              <a:rPr lang="en-US" dirty="0"/>
              <a:t>Literature </a:t>
            </a:r>
            <a:r>
              <a:rPr lang="en-US" dirty="0" smtClean="0"/>
              <a:t>review</a:t>
            </a:r>
            <a:endParaRPr lang="en-US" dirty="0"/>
          </a:p>
        </p:txBody>
      </p:sp>
    </p:spTree>
    <p:extLst>
      <p:ext uri="{BB962C8B-B14F-4D97-AF65-F5344CB8AC3E}">
        <p14:creationId xmlns:p14="http://schemas.microsoft.com/office/powerpoint/2010/main" val="126943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Agency-level measurement system definition	</a:t>
            </a:r>
            <a:endParaRPr lang="en-US" dirty="0"/>
          </a:p>
        </p:txBody>
      </p:sp>
      <p:sp>
        <p:nvSpPr>
          <p:cNvPr id="3" name="Content Placeholder 2"/>
          <p:cNvSpPr>
            <a:spLocks noGrp="1"/>
          </p:cNvSpPr>
          <p:nvPr>
            <p:ph idx="1"/>
          </p:nvPr>
        </p:nvSpPr>
        <p:spPr/>
        <p:txBody>
          <a:bodyPr>
            <a:normAutofit lnSpcReduction="10000"/>
          </a:bodyPr>
          <a:lstStyle/>
          <a:p>
            <a:pPr>
              <a:spcBef>
                <a:spcPts val="2400"/>
              </a:spcBef>
            </a:pPr>
            <a:r>
              <a:rPr lang="en-US" sz="3600" dirty="0" smtClean="0"/>
              <a:t>A system designed to help an organization assess what it is achieving at an agency level, potentially including…</a:t>
            </a:r>
          </a:p>
          <a:p>
            <a:pPr lvl="1">
              <a:spcBef>
                <a:spcPts val="2400"/>
              </a:spcBef>
            </a:pPr>
            <a:r>
              <a:rPr lang="en-US" sz="3200" dirty="0" smtClean="0"/>
              <a:t>Progress measured against agency-level priorities </a:t>
            </a:r>
          </a:p>
          <a:p>
            <a:pPr lvl="1">
              <a:spcBef>
                <a:spcPts val="2400"/>
              </a:spcBef>
            </a:pPr>
            <a:r>
              <a:rPr lang="en-US" sz="3200" dirty="0" smtClean="0"/>
              <a:t>A </a:t>
            </a:r>
            <a:r>
              <a:rPr lang="en-US" sz="3200" dirty="0"/>
              <a:t>sum of project-level </a:t>
            </a:r>
            <a:r>
              <a:rPr lang="en-US" sz="3200" dirty="0" smtClean="0"/>
              <a:t>achievements</a:t>
            </a:r>
          </a:p>
          <a:p>
            <a:pPr lvl="1">
              <a:spcBef>
                <a:spcPts val="2400"/>
              </a:spcBef>
            </a:pPr>
            <a:r>
              <a:rPr lang="en-US" sz="3200" dirty="0"/>
              <a:t>Measures of agency-level operational effectiveness</a:t>
            </a:r>
          </a:p>
          <a:p>
            <a:pPr lvl="1">
              <a:spcBef>
                <a:spcPts val="2400"/>
              </a:spcBef>
            </a:pPr>
            <a:r>
              <a:rPr lang="en-US" sz="3200" dirty="0" smtClean="0"/>
              <a:t>Some or all of the above</a:t>
            </a:r>
            <a:endParaRPr lang="en-US" sz="3200" dirty="0"/>
          </a:p>
          <a:p>
            <a:pPr lvl="1"/>
            <a:endParaRPr lang="en-US" dirty="0" smtClean="0"/>
          </a:p>
          <a:p>
            <a:pPr lvl="2"/>
            <a:endParaRPr lang="en-US" dirty="0"/>
          </a:p>
        </p:txBody>
      </p:sp>
    </p:spTree>
    <p:extLst>
      <p:ext uri="{BB962C8B-B14F-4D97-AF65-F5344CB8AC3E}">
        <p14:creationId xmlns:p14="http://schemas.microsoft.com/office/powerpoint/2010/main" val="545512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Agency-level measurement systems	designs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3503873"/>
              </p:ext>
            </p:extLst>
          </p:nvPr>
        </p:nvGraphicFramePr>
        <p:xfrm>
          <a:off x="0" y="1825625"/>
          <a:ext cx="12192000" cy="5032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413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Agency-level measurement system approaches</a:t>
            </a:r>
            <a:endParaRPr lang="en-US" sz="4000" dirty="0"/>
          </a:p>
        </p:txBody>
      </p:sp>
      <p:sp>
        <p:nvSpPr>
          <p:cNvPr id="3" name="Content Placeholder 2"/>
          <p:cNvSpPr>
            <a:spLocks noGrp="1"/>
          </p:cNvSpPr>
          <p:nvPr>
            <p:ph idx="1"/>
          </p:nvPr>
        </p:nvSpPr>
        <p:spPr/>
        <p:txBody>
          <a:bodyPr/>
          <a:lstStyle/>
          <a:p>
            <a:pPr marL="0" indent="0">
              <a:buNone/>
            </a:pPr>
            <a:endParaRPr lang="en-US" dirty="0"/>
          </a:p>
        </p:txBody>
      </p:sp>
      <p:sp>
        <p:nvSpPr>
          <p:cNvPr id="4" name="Oval 3"/>
          <p:cNvSpPr/>
          <p:nvPr/>
        </p:nvSpPr>
        <p:spPr>
          <a:xfrm>
            <a:off x="1025414" y="1907628"/>
            <a:ext cx="10200289" cy="2511972"/>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025414" y="3564978"/>
            <a:ext cx="10200289" cy="2511972"/>
          </a:xfrm>
          <a:prstGeom prst="ellipse">
            <a:avLst/>
          </a:prstGeom>
          <a:solidFill>
            <a:schemeClr val="accent1">
              <a:lumMod val="60000"/>
              <a:lumOff val="40000"/>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4194117" y="1907628"/>
            <a:ext cx="3862879" cy="19105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Top down</a:t>
            </a:r>
            <a:endParaRPr lang="en-US" sz="3200" b="1" dirty="0"/>
          </a:p>
        </p:txBody>
      </p:sp>
      <p:sp>
        <p:nvSpPr>
          <p:cNvPr id="7" name="Up Arrow 6"/>
          <p:cNvSpPr/>
          <p:nvPr/>
        </p:nvSpPr>
        <p:spPr>
          <a:xfrm>
            <a:off x="4194118" y="3993537"/>
            <a:ext cx="3862879" cy="20834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Bottom up </a:t>
            </a:r>
            <a:endParaRPr lang="en-US" sz="3200" b="1" dirty="0"/>
          </a:p>
        </p:txBody>
      </p:sp>
    </p:spTree>
    <p:extLst>
      <p:ext uri="{BB962C8B-B14F-4D97-AF65-F5344CB8AC3E}">
        <p14:creationId xmlns:p14="http://schemas.microsoft.com/office/powerpoint/2010/main" val="377972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2506"/>
            <a:ext cx="10515600" cy="838033"/>
          </a:xfrm>
        </p:spPr>
        <p:txBody>
          <a:bodyPr/>
          <a:lstStyle/>
          <a:p>
            <a:r>
              <a:rPr lang="en-US" dirty="0" smtClean="0"/>
              <a:t>Challenges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6679168"/>
              </p:ext>
            </p:extLst>
          </p:nvPr>
        </p:nvGraphicFramePr>
        <p:xfrm>
          <a:off x="0" y="983151"/>
          <a:ext cx="12192000" cy="587484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6343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An organizational readiness checklist includes…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185242"/>
              </p:ext>
            </p:extLst>
          </p:nvPr>
        </p:nvGraphicFramePr>
        <p:xfrm>
          <a:off x="838200" y="1543049"/>
          <a:ext cx="10515600" cy="3861135"/>
        </p:xfrm>
        <a:graphic>
          <a:graphicData uri="http://schemas.openxmlformats.org/drawingml/2006/table">
            <a:tbl>
              <a:tblPr firstRow="1" bandRow="1">
                <a:tableStyleId>{22838BEF-8BB2-4498-84A7-C5851F593DF1}</a:tableStyleId>
              </a:tblPr>
              <a:tblGrid>
                <a:gridCol w="3676650">
                  <a:extLst>
                    <a:ext uri="{9D8B030D-6E8A-4147-A177-3AD203B41FA5}">
                      <a16:colId xmlns="" xmlns:a16="http://schemas.microsoft.com/office/drawing/2014/main" val="20000"/>
                    </a:ext>
                  </a:extLst>
                </a:gridCol>
                <a:gridCol w="6838950">
                  <a:extLst>
                    <a:ext uri="{9D8B030D-6E8A-4147-A177-3AD203B41FA5}">
                      <a16:colId xmlns="" xmlns:a16="http://schemas.microsoft.com/office/drawing/2014/main" val="20001"/>
                    </a:ext>
                  </a:extLst>
                </a:gridCol>
              </a:tblGrid>
              <a:tr h="768517">
                <a:tc>
                  <a:txBody>
                    <a:bodyPr/>
                    <a:lstStyle/>
                    <a:p>
                      <a:pPr marL="228600" indent="0"/>
                      <a:r>
                        <a:rPr lang="en-US" sz="2400" b="1" dirty="0" smtClean="0"/>
                        <a:t>Organizational </a:t>
                      </a:r>
                      <a:r>
                        <a:rPr lang="en-US" sz="2400" b="1" baseline="0" dirty="0" smtClean="0"/>
                        <a:t> culture</a:t>
                      </a:r>
                      <a:endParaRPr lang="en-US" sz="2400" b="1" dirty="0"/>
                    </a:p>
                  </a:txBody>
                  <a:tcPr/>
                </a:tc>
                <a:tc>
                  <a:txBody>
                    <a:bodyPr/>
                    <a:lstStyle/>
                    <a:p>
                      <a:pPr marL="228600" indent="0"/>
                      <a:r>
                        <a:rPr lang="en-US" sz="1800" b="0" kern="1200" dirty="0" smtClean="0">
                          <a:solidFill>
                            <a:schemeClr val="dk1"/>
                          </a:solidFill>
                          <a:effectLst/>
                          <a:latin typeface="+mn-lt"/>
                          <a:ea typeface="+mn-ea"/>
                          <a:cs typeface="+mn-cs"/>
                        </a:rPr>
                        <a:t>An organizational learning culture that values data-driven decision making</a:t>
                      </a:r>
                      <a:endParaRPr lang="en-US" b="0" dirty="0"/>
                    </a:p>
                  </a:txBody>
                  <a:tcPr/>
                </a:tc>
                <a:extLst>
                  <a:ext uri="{0D108BD9-81ED-4DB2-BD59-A6C34878D82A}">
                    <a16:rowId xmlns="" xmlns:a16="http://schemas.microsoft.com/office/drawing/2014/main" val="10000"/>
                  </a:ext>
                </a:extLst>
              </a:tr>
              <a:tr h="768517">
                <a:tc>
                  <a:txBody>
                    <a:bodyPr/>
                    <a:lstStyle/>
                    <a:p>
                      <a:pPr marL="228600" indent="0"/>
                      <a:r>
                        <a:rPr lang="en-US" sz="2400" b="1" dirty="0" smtClean="0"/>
                        <a:t>Executive champion</a:t>
                      </a:r>
                      <a:endParaRPr lang="en-US" sz="2400" b="1" dirty="0"/>
                    </a:p>
                  </a:txBody>
                  <a:tcPr/>
                </a:tc>
                <a:tc>
                  <a:txBody>
                    <a:bodyPr/>
                    <a:lstStyle/>
                    <a:p>
                      <a:pPr marL="228600" indent="0"/>
                      <a:r>
                        <a:rPr lang="en-US" sz="1800" kern="1200" dirty="0" smtClean="0">
                          <a:solidFill>
                            <a:schemeClr val="dk1"/>
                          </a:solidFill>
                          <a:effectLst/>
                          <a:latin typeface="+mn-lt"/>
                          <a:ea typeface="+mn-ea"/>
                          <a:cs typeface="+mn-cs"/>
                        </a:rPr>
                        <a:t>A champion within the executive leadership who invests time in it</a:t>
                      </a:r>
                      <a:endParaRPr lang="en-US" dirty="0"/>
                    </a:p>
                  </a:txBody>
                  <a:tcPr/>
                </a:tc>
                <a:extLst>
                  <a:ext uri="{0D108BD9-81ED-4DB2-BD59-A6C34878D82A}">
                    <a16:rowId xmlns="" xmlns:a16="http://schemas.microsoft.com/office/drawing/2014/main" val="10001"/>
                  </a:ext>
                </a:extLst>
              </a:tr>
              <a:tr h="787067">
                <a:tc>
                  <a:txBody>
                    <a:bodyPr/>
                    <a:lstStyle/>
                    <a:p>
                      <a:pPr marL="228600" indent="0"/>
                      <a:r>
                        <a:rPr lang="en-US" sz="2400" b="1" dirty="0" smtClean="0"/>
                        <a:t>Organizational</a:t>
                      </a:r>
                      <a:r>
                        <a:rPr lang="en-US" sz="2400" b="1" baseline="0" dirty="0" smtClean="0"/>
                        <a:t> priorities</a:t>
                      </a:r>
                      <a:endParaRPr lang="en-US" sz="2400" b="1" dirty="0"/>
                    </a:p>
                  </a:txBody>
                  <a:tcPr/>
                </a:tc>
                <a:tc>
                  <a:txBody>
                    <a:bodyPr/>
                    <a:lstStyle/>
                    <a:p>
                      <a:pPr marL="228600" indent="0"/>
                      <a:r>
                        <a:rPr lang="en-US" sz="1800" kern="1200" dirty="0" smtClean="0">
                          <a:solidFill>
                            <a:schemeClr val="dk1"/>
                          </a:solidFill>
                          <a:effectLst/>
                          <a:latin typeface="+mn-lt"/>
                          <a:ea typeface="+mn-ea"/>
                          <a:cs typeface="+mn-cs"/>
                        </a:rPr>
                        <a:t>A clear organizational strategy, theory of change and/or priorities</a:t>
                      </a:r>
                      <a:endParaRPr lang="en-US" dirty="0"/>
                    </a:p>
                  </a:txBody>
                  <a:tcPr/>
                </a:tc>
                <a:extLst>
                  <a:ext uri="{0D108BD9-81ED-4DB2-BD59-A6C34878D82A}">
                    <a16:rowId xmlns="" xmlns:a16="http://schemas.microsoft.com/office/drawing/2014/main" val="10002"/>
                  </a:ext>
                </a:extLst>
              </a:tr>
              <a:tr h="768517">
                <a:tc>
                  <a:txBody>
                    <a:bodyPr/>
                    <a:lstStyle/>
                    <a:p>
                      <a:pPr marL="228600" indent="0"/>
                      <a:r>
                        <a:rPr lang="en-US" sz="2400" b="1" dirty="0" smtClean="0"/>
                        <a:t>Audience and purpose</a:t>
                      </a:r>
                      <a:endParaRPr lang="en-US" sz="2400" b="1" dirty="0"/>
                    </a:p>
                  </a:txBody>
                  <a:tcPr/>
                </a:tc>
                <a:tc>
                  <a:txBody>
                    <a:bodyPr/>
                    <a:lstStyle/>
                    <a:p>
                      <a:pPr marL="228600" indent="0"/>
                      <a:r>
                        <a:rPr lang="en-US" sz="1800" kern="1200" dirty="0" smtClean="0">
                          <a:solidFill>
                            <a:schemeClr val="dk1"/>
                          </a:solidFill>
                          <a:effectLst/>
                          <a:latin typeface="+mn-lt"/>
                          <a:ea typeface="+mn-ea"/>
                          <a:cs typeface="+mn-cs"/>
                        </a:rPr>
                        <a:t>A clear audience and purpose</a:t>
                      </a:r>
                      <a:endParaRPr lang="en-US" dirty="0"/>
                    </a:p>
                  </a:txBody>
                  <a:tcPr/>
                </a:tc>
                <a:extLst>
                  <a:ext uri="{0D108BD9-81ED-4DB2-BD59-A6C34878D82A}">
                    <a16:rowId xmlns="" xmlns:a16="http://schemas.microsoft.com/office/drawing/2014/main" val="10003"/>
                  </a:ext>
                </a:extLst>
              </a:tr>
              <a:tr h="768517">
                <a:tc>
                  <a:txBody>
                    <a:bodyPr/>
                    <a:lstStyle/>
                    <a:p>
                      <a:pPr marL="228600" indent="0"/>
                      <a:r>
                        <a:rPr lang="en-US" sz="2400" b="1" dirty="0" smtClean="0"/>
                        <a:t>Skills </a:t>
                      </a:r>
                      <a:endParaRPr lang="en-US" sz="2400" b="1" dirty="0"/>
                    </a:p>
                  </a:txBody>
                  <a:tcPr/>
                </a:tc>
                <a:tc>
                  <a:txBody>
                    <a:bodyPr/>
                    <a:lstStyle/>
                    <a:p>
                      <a:pPr marL="228600" indent="0"/>
                      <a:r>
                        <a:rPr lang="en-US" sz="1800" kern="1200" dirty="0" smtClean="0">
                          <a:solidFill>
                            <a:schemeClr val="dk1"/>
                          </a:solidFill>
                          <a:effectLst/>
                          <a:latin typeface="+mn-lt"/>
                          <a:ea typeface="+mn-ea"/>
                          <a:cs typeface="+mn-cs"/>
                        </a:rPr>
                        <a:t>Adequate skills for data collection, management, analysis and use</a:t>
                      </a:r>
                      <a:endParaRPr lang="en-US"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343118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it takes to build a successful system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99100285"/>
              </p:ext>
            </p:extLst>
          </p:nvPr>
        </p:nvGraphicFramePr>
        <p:xfrm>
          <a:off x="838200" y="1825626"/>
          <a:ext cx="10515600" cy="4029263"/>
        </p:xfrm>
        <a:graphic>
          <a:graphicData uri="http://schemas.openxmlformats.org/drawingml/2006/table">
            <a:tbl>
              <a:tblPr firstRow="1" bandRow="1">
                <a:tableStyleId>{22838BEF-8BB2-4498-84A7-C5851F593DF1}</a:tableStyleId>
              </a:tblPr>
              <a:tblGrid>
                <a:gridCol w="3310719">
                  <a:extLst>
                    <a:ext uri="{9D8B030D-6E8A-4147-A177-3AD203B41FA5}">
                      <a16:colId xmlns="" xmlns:a16="http://schemas.microsoft.com/office/drawing/2014/main" val="20000"/>
                    </a:ext>
                  </a:extLst>
                </a:gridCol>
                <a:gridCol w="7204881">
                  <a:extLst>
                    <a:ext uri="{9D8B030D-6E8A-4147-A177-3AD203B41FA5}">
                      <a16:colId xmlns="" xmlns:a16="http://schemas.microsoft.com/office/drawing/2014/main" val="20001"/>
                    </a:ext>
                  </a:extLst>
                </a:gridCol>
              </a:tblGrid>
              <a:tr h="703675">
                <a:tc>
                  <a:txBody>
                    <a:bodyPr/>
                    <a:lstStyle/>
                    <a:p>
                      <a:r>
                        <a:rPr lang="en-US" sz="2400" dirty="0" smtClean="0"/>
                        <a:t>Organizational</a:t>
                      </a:r>
                      <a:r>
                        <a:rPr lang="en-US" sz="2400" baseline="0" dirty="0" smtClean="0"/>
                        <a:t> readiness</a:t>
                      </a:r>
                      <a:endParaRPr lang="en-US" sz="2400" b="1" dirty="0"/>
                    </a:p>
                  </a:txBody>
                  <a:tcPr/>
                </a:tc>
                <a:tc>
                  <a:txBody>
                    <a:bodyPr/>
                    <a:lstStyle/>
                    <a:p>
                      <a:r>
                        <a:rPr lang="en-US" sz="2400" b="0" dirty="0" smtClean="0"/>
                        <a:t>Meet organizational readiness criteria.</a:t>
                      </a:r>
                    </a:p>
                  </a:txBody>
                  <a:tcPr/>
                </a:tc>
                <a:extLst>
                  <a:ext uri="{0D108BD9-81ED-4DB2-BD59-A6C34878D82A}">
                    <a16:rowId xmlns="" xmlns:a16="http://schemas.microsoft.com/office/drawing/2014/main" val="10000"/>
                  </a:ext>
                </a:extLst>
              </a:tr>
              <a:tr h="703675">
                <a:tc>
                  <a:txBody>
                    <a:bodyPr/>
                    <a:lstStyle/>
                    <a:p>
                      <a:r>
                        <a:rPr lang="en-US" sz="2400" b="1" dirty="0" smtClean="0"/>
                        <a:t>Aligned with priorities</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Align the system to organizational priorities.</a:t>
                      </a:r>
                    </a:p>
                  </a:txBody>
                  <a:tcPr/>
                </a:tc>
                <a:extLst>
                  <a:ext uri="{0D108BD9-81ED-4DB2-BD59-A6C34878D82A}">
                    <a16:rowId xmlns="" xmlns:a16="http://schemas.microsoft.com/office/drawing/2014/main" val="10001"/>
                  </a:ext>
                </a:extLst>
              </a:tr>
              <a:tr h="703675">
                <a:tc>
                  <a:txBody>
                    <a:bodyPr/>
                    <a:lstStyle/>
                    <a:p>
                      <a:r>
                        <a:rPr lang="en-US" sz="2400" b="1" dirty="0" smtClean="0"/>
                        <a:t>Time and resources</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Allocate adequate time and resources (funding, staff).</a:t>
                      </a:r>
                    </a:p>
                  </a:txBody>
                  <a:tcPr/>
                </a:tc>
                <a:extLst>
                  <a:ext uri="{0D108BD9-81ED-4DB2-BD59-A6C34878D82A}">
                    <a16:rowId xmlns="" xmlns:a16="http://schemas.microsoft.com/office/drawing/2014/main" val="10002"/>
                  </a:ext>
                </a:extLst>
              </a:tr>
              <a:tr h="703675">
                <a:tc>
                  <a:txBody>
                    <a:bodyPr/>
                    <a:lstStyle/>
                    <a:p>
                      <a:r>
                        <a:rPr lang="en-US" sz="2400" b="1" dirty="0" smtClean="0"/>
                        <a:t>Broad staff buy-in</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Take steps to ensure broad staff buy-in into the system.</a:t>
                      </a:r>
                    </a:p>
                  </a:txBody>
                  <a:tcPr/>
                </a:tc>
                <a:extLst>
                  <a:ext uri="{0D108BD9-81ED-4DB2-BD59-A6C34878D82A}">
                    <a16:rowId xmlns="" xmlns:a16="http://schemas.microsoft.com/office/drawing/2014/main" val="10003"/>
                  </a:ext>
                </a:extLst>
              </a:tr>
              <a:tr h="1214563">
                <a:tc>
                  <a:txBody>
                    <a:bodyPr/>
                    <a:lstStyle/>
                    <a:p>
                      <a:r>
                        <a:rPr lang="en-US" sz="2400" b="1" dirty="0" smtClean="0"/>
                        <a:t>User</a:t>
                      </a:r>
                      <a:r>
                        <a:rPr lang="en-US" sz="2400" b="1" baseline="0" dirty="0" smtClean="0"/>
                        <a:t> friendly</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Ensure the information management system is  user friendly.</a:t>
                      </a:r>
                    </a:p>
                    <a:p>
                      <a:endParaRPr lang="en-US" sz="2400"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251431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1186</TotalTime>
  <Words>1692</Words>
  <Application>Microsoft Office PowerPoint</Application>
  <PresentationFormat>Custom</PresentationFormat>
  <Paragraphs>103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So, What Does It All Add Up To?  Measuring Agency-Level Results in International NGOs   American Evaluation Association Conference Atlanta, GA - October 28, 2016</vt:lpstr>
      <vt:lpstr>White paper contributors</vt:lpstr>
      <vt:lpstr>Study data sources</vt:lpstr>
      <vt:lpstr>Agency-level measurement system definition </vt:lpstr>
      <vt:lpstr>Agency-level measurement systems designs</vt:lpstr>
      <vt:lpstr>Agency-level measurement system approaches</vt:lpstr>
      <vt:lpstr>Challenges</vt:lpstr>
      <vt:lpstr>An organizational readiness checklist includes…</vt:lpstr>
      <vt:lpstr>What it takes to build a successful system</vt:lpstr>
      <vt:lpstr>To avoid pitfalls in information use…</vt:lpstr>
      <vt:lpstr>Intended audiences and satisfaction</vt:lpstr>
      <vt:lpstr>Used for what?</vt:lpstr>
    </vt:vector>
  </TitlesOfParts>
  <Company>Syracuse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what does it all add up to? Measuring agency level results in international NGOs</dc:title>
  <dc:creator>tmbruno</dc:creator>
  <cp:lastModifiedBy>Jennifer Heettner</cp:lastModifiedBy>
  <cp:revision>62</cp:revision>
  <cp:lastPrinted>2016-04-19T03:09:41Z</cp:lastPrinted>
  <dcterms:created xsi:type="dcterms:W3CDTF">2016-03-11T05:47:48Z</dcterms:created>
  <dcterms:modified xsi:type="dcterms:W3CDTF">2017-01-05T20:34:34Z</dcterms:modified>
</cp:coreProperties>
</file>