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362" r:id="rId3"/>
    <p:sldId id="363" r:id="rId4"/>
    <p:sldId id="360" r:id="rId5"/>
    <p:sldId id="375" r:id="rId6"/>
    <p:sldId id="361" r:id="rId7"/>
    <p:sldId id="376" r:id="rId8"/>
    <p:sldId id="377" r:id="rId9"/>
    <p:sldId id="378" r:id="rId10"/>
    <p:sldId id="379" r:id="rId11"/>
    <p:sldId id="380" r:id="rId12"/>
    <p:sldId id="366" r:id="rId13"/>
    <p:sldId id="295" r:id="rId14"/>
    <p:sldId id="359" r:id="rId15"/>
    <p:sldId id="286" r:id="rId16"/>
    <p:sldId id="287" r:id="rId17"/>
    <p:sldId id="364" r:id="rId18"/>
    <p:sldId id="331" r:id="rId19"/>
    <p:sldId id="352" r:id="rId20"/>
    <p:sldId id="365" r:id="rId21"/>
    <p:sldId id="368" r:id="rId22"/>
    <p:sldId id="371" r:id="rId23"/>
    <p:sldId id="370" r:id="rId24"/>
    <p:sldId id="369" r:id="rId25"/>
    <p:sldId id="373" r:id="rId26"/>
    <p:sldId id="383" r:id="rId27"/>
    <p:sldId id="382"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7272"/>
    <a:srgbClr val="83ADD7"/>
    <a:srgbClr val="336699"/>
    <a:srgbClr val="BF4040"/>
    <a:srgbClr val="333399"/>
    <a:srgbClr val="4684C2"/>
    <a:srgbClr val="9ABCDE"/>
    <a:srgbClr val="6B9DCF"/>
    <a:srgbClr val="D2797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583" autoAdjust="0"/>
    <p:restoredTop sz="93194" autoAdjust="0"/>
  </p:normalViewPr>
  <p:slideViewPr>
    <p:cSldViewPr>
      <p:cViewPr>
        <p:scale>
          <a:sx n="60" d="100"/>
          <a:sy n="60" d="100"/>
        </p:scale>
        <p:origin x="-1086"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31478225415989E-2"/>
          <c:y val="1.4130279169649252E-2"/>
          <c:w val="0.6555859865342919"/>
          <c:h val="0.91384713274477058"/>
        </c:manualLayout>
      </c:layout>
      <c:doughnutChart>
        <c:varyColors val="1"/>
        <c:ser>
          <c:idx val="0"/>
          <c:order val="0"/>
          <c:tx>
            <c:strRef>
              <c:f>Sheet1!$B$1</c:f>
              <c:strCache>
                <c:ptCount val="1"/>
                <c:pt idx="0">
                  <c:v>Activity Cycle</c:v>
                </c:pt>
              </c:strCache>
            </c:strRef>
          </c:tx>
          <c:spPr>
            <a:ln w="38100"/>
          </c:spPr>
          <c:dPt>
            <c:idx val="0"/>
            <c:bubble3D val="0"/>
            <c:spPr>
              <a:solidFill>
                <a:srgbClr val="FFFF99"/>
              </a:solidFill>
              <a:ln w="38100"/>
            </c:spPr>
          </c:dPt>
          <c:dPt>
            <c:idx val="1"/>
            <c:bubble3D val="0"/>
            <c:spPr>
              <a:solidFill>
                <a:srgbClr val="FFFF00"/>
              </a:solidFill>
              <a:ln w="38100"/>
            </c:spPr>
          </c:dPt>
          <c:dPt>
            <c:idx val="2"/>
            <c:bubble3D val="0"/>
            <c:spPr>
              <a:solidFill>
                <a:srgbClr val="00B050"/>
              </a:solidFill>
              <a:ln w="38100"/>
            </c:spPr>
          </c:dPt>
          <c:dPt>
            <c:idx val="3"/>
            <c:bubble3D val="0"/>
            <c:spPr>
              <a:solidFill>
                <a:srgbClr val="C00000"/>
              </a:solidFill>
              <a:ln w="38100"/>
            </c:spPr>
          </c:dPt>
          <c:dPt>
            <c:idx val="4"/>
            <c:bubble3D val="0"/>
            <c:spPr>
              <a:solidFill>
                <a:srgbClr val="0070C0"/>
              </a:solidFill>
              <a:ln w="38100"/>
            </c:spPr>
          </c:dPt>
          <c:dLbls>
            <c:dLbl>
              <c:idx val="0"/>
              <c:layout/>
              <c:tx>
                <c:rich>
                  <a:bodyPr/>
                  <a:lstStyle/>
                  <a:p>
                    <a:r>
                      <a:rPr lang="en-US" sz="2000" b="1" dirty="0" smtClean="0">
                        <a:solidFill>
                          <a:schemeClr val="tx1"/>
                        </a:solidFill>
                        <a:effectLst>
                          <a:outerShdw blurRad="38100" dist="38100" dir="2700000" algn="tl">
                            <a:srgbClr val="000000">
                              <a:alpha val="43137"/>
                            </a:srgbClr>
                          </a:outerShdw>
                        </a:effectLst>
                      </a:rPr>
                      <a:t>Sketch</a:t>
                    </a:r>
                    <a:endParaRPr lang="en-US" dirty="0"/>
                  </a:p>
                </c:rich>
              </c:tx>
              <c:showLegendKey val="0"/>
              <c:showVal val="1"/>
              <c:showCatName val="0"/>
              <c:showSerName val="0"/>
              <c:showPercent val="0"/>
              <c:showBubbleSize val="0"/>
            </c:dLbl>
            <c:dLbl>
              <c:idx val="1"/>
              <c:layout/>
              <c:tx>
                <c:rich>
                  <a:bodyPr/>
                  <a:lstStyle/>
                  <a:p>
                    <a:r>
                      <a:rPr lang="en-US" sz="2000" b="1" dirty="0" smtClean="0">
                        <a:solidFill>
                          <a:schemeClr val="tx1"/>
                        </a:solidFill>
                        <a:effectLst>
                          <a:outerShdw blurRad="38100" dist="38100" dir="2700000" algn="tl">
                            <a:srgbClr val="000000">
                              <a:alpha val="43137"/>
                            </a:srgbClr>
                          </a:outerShdw>
                        </a:effectLst>
                      </a:rPr>
                      <a:t>Design</a:t>
                    </a:r>
                    <a:endParaRPr lang="en-US" dirty="0"/>
                  </a:p>
                </c:rich>
              </c:tx>
              <c:showLegendKey val="0"/>
              <c:showVal val="1"/>
              <c:showCatName val="0"/>
              <c:showSerName val="0"/>
              <c:showPercent val="0"/>
              <c:showBubbleSize val="0"/>
            </c:dLbl>
            <c:dLbl>
              <c:idx val="2"/>
              <c:layout/>
              <c:tx>
                <c:rich>
                  <a:bodyPr/>
                  <a:lstStyle/>
                  <a:p>
                    <a:r>
                      <a:rPr lang="en-US" sz="2000" b="1" dirty="0" smtClean="0">
                        <a:solidFill>
                          <a:schemeClr val="tx1"/>
                        </a:solidFill>
                        <a:effectLst>
                          <a:outerShdw blurRad="38100" dist="38100" dir="2700000" algn="tl">
                            <a:srgbClr val="000000">
                              <a:alpha val="43137"/>
                            </a:srgbClr>
                          </a:outerShdw>
                        </a:effectLst>
                      </a:rPr>
                      <a:t>Create</a:t>
                    </a:r>
                    <a:endParaRPr lang="en-US" dirty="0"/>
                  </a:p>
                </c:rich>
              </c:tx>
              <c:showLegendKey val="0"/>
              <c:showVal val="1"/>
              <c:showCatName val="0"/>
              <c:showSerName val="0"/>
              <c:showPercent val="0"/>
              <c:showBubbleSize val="0"/>
            </c:dLbl>
            <c:dLbl>
              <c:idx val="3"/>
              <c:layout/>
              <c:tx>
                <c:rich>
                  <a:bodyPr/>
                  <a:lstStyle/>
                  <a:p>
                    <a:r>
                      <a:rPr lang="en-US" sz="2000" b="1" dirty="0" smtClean="0">
                        <a:solidFill>
                          <a:schemeClr val="tx1"/>
                        </a:solidFill>
                        <a:effectLst>
                          <a:outerShdw blurRad="38100" dist="38100" dir="2700000" algn="tl">
                            <a:srgbClr val="000000">
                              <a:alpha val="43137"/>
                            </a:srgbClr>
                          </a:outerShdw>
                        </a:effectLst>
                      </a:rPr>
                      <a:t>Report</a:t>
                    </a:r>
                    <a:endParaRPr lang="en-US" dirty="0"/>
                  </a:p>
                </c:rich>
              </c:tx>
              <c:showLegendKey val="0"/>
              <c:showVal val="1"/>
              <c:showCatName val="0"/>
              <c:showSerName val="0"/>
              <c:showPercent val="0"/>
              <c:showBubbleSize val="0"/>
            </c:dLbl>
            <c:dLbl>
              <c:idx val="4"/>
              <c:layout/>
              <c:tx>
                <c:rich>
                  <a:bodyPr/>
                  <a:lstStyle/>
                  <a:p>
                    <a:r>
                      <a:rPr lang="en-US" sz="2000" b="1" dirty="0" smtClean="0">
                        <a:solidFill>
                          <a:schemeClr val="tx1"/>
                        </a:solidFill>
                        <a:effectLst>
                          <a:outerShdw blurRad="38100" dist="38100" dir="2700000" algn="tl">
                            <a:srgbClr val="000000">
                              <a:alpha val="43137"/>
                            </a:srgbClr>
                          </a:outerShdw>
                        </a:effectLst>
                      </a:rPr>
                      <a:t>Record</a:t>
                    </a:r>
                    <a:endParaRPr lang="en-US" dirty="0"/>
                  </a:p>
                </c:rich>
              </c:tx>
              <c:showLegendKey val="0"/>
              <c:showVal val="1"/>
              <c:showCatName val="0"/>
              <c:showSerName val="0"/>
              <c:showPercent val="0"/>
              <c:showBubbleSize val="0"/>
            </c:dLbl>
            <c:txPr>
              <a:bodyPr/>
              <a:lstStyle/>
              <a:p>
                <a:pPr>
                  <a:defRPr sz="2000" b="1">
                    <a:solidFill>
                      <a:schemeClr val="tx1"/>
                    </a:solidFill>
                    <a:effectLst>
                      <a:outerShdw blurRad="38100" dist="38100" dir="2700000" algn="tl">
                        <a:srgbClr val="000000">
                          <a:alpha val="43137"/>
                        </a:srgbClr>
                      </a:outerShdw>
                    </a:effectLst>
                  </a:defRPr>
                </a:pPr>
                <a:endParaRPr lang="en-US"/>
              </a:p>
            </c:txPr>
            <c:showLegendKey val="0"/>
            <c:showVal val="0"/>
            <c:showCatName val="0"/>
            <c:showSerName val="0"/>
            <c:showPercent val="0"/>
            <c:showBubbleSize val="0"/>
          </c:dLbls>
          <c:cat>
            <c:strRef>
              <c:f>Sheet1!$A$2:$A$6</c:f>
              <c:strCache>
                <c:ptCount val="5"/>
                <c:pt idx="0">
                  <c:v>Idea Development</c:v>
                </c:pt>
                <c:pt idx="1">
                  <c:v>Pending </c:v>
                </c:pt>
                <c:pt idx="2">
                  <c:v>Cleared</c:v>
                </c:pt>
                <c:pt idx="3">
                  <c:v>Completed</c:v>
                </c:pt>
                <c:pt idx="4">
                  <c:v>Closed</c:v>
                </c:pt>
              </c:strCache>
            </c:strRef>
          </c:cat>
          <c:val>
            <c:numRef>
              <c:f>Sheet1!$B$2:$B$6</c:f>
              <c:numCache>
                <c:formatCode>General</c:formatCode>
                <c:ptCount val="5"/>
                <c:pt idx="0">
                  <c:v>1</c:v>
                </c:pt>
                <c:pt idx="1">
                  <c:v>1.4</c:v>
                </c:pt>
                <c:pt idx="2">
                  <c:v>5.2</c:v>
                </c:pt>
                <c:pt idx="3">
                  <c:v>1.4</c:v>
                </c:pt>
                <c:pt idx="4">
                  <c:v>1.2</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
          <c:y val="0.92528175455340811"/>
          <c:w val="1"/>
          <c:h val="7.4718245446591905E-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0.2233</cdr:x>
      <cdr:y>0.43284</cdr:y>
    </cdr:from>
    <cdr:to>
      <cdr:x>0.47573</cdr:x>
      <cdr:y>0.58209</cdr:y>
    </cdr:to>
    <cdr:sp macro="" textlink="">
      <cdr:nvSpPr>
        <cdr:cNvPr id="2" name="TextBox 1"/>
        <cdr:cNvSpPr txBox="1"/>
      </cdr:nvSpPr>
      <cdr:spPr>
        <a:xfrm xmlns:a="http://schemas.openxmlformats.org/drawingml/2006/main">
          <a:off x="1752600" y="2209800"/>
          <a:ext cx="1981200" cy="7620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2400" dirty="0" smtClean="0">
              <a:solidFill>
                <a:schemeClr val="tx1"/>
              </a:solidFill>
              <a:effectLst>
                <a:outerShdw blurRad="38100" dist="38100" dir="2700000" algn="tl">
                  <a:srgbClr val="000000">
                    <a:alpha val="43137"/>
                  </a:srgbClr>
                </a:outerShdw>
              </a:effectLst>
            </a:rPr>
            <a:t>ACTIVITY</a:t>
          </a:r>
          <a:endParaRPr lang="en-US" sz="2400" dirty="0">
            <a:solidFill>
              <a:schemeClr val="tx1"/>
            </a:solidFill>
            <a:effectLst>
              <a:outerShdw blurRad="38100" dist="38100" dir="2700000" algn="tl">
                <a:srgbClr val="000000">
                  <a:alpha val="43137"/>
                </a:srgbClr>
              </a:outerShdw>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86EE2C-B891-46CB-AD32-AA943739166B}" type="datetimeFigureOut">
              <a:rPr lang="en-US" smtClean="0"/>
              <a:t>10/31/2012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5C1122-55D6-410D-8601-C4FA653C2224}" type="slidenum">
              <a:rPr lang="en-US" smtClean="0"/>
              <a:t>‹#›</a:t>
            </a:fld>
            <a:endParaRPr lang="en-US"/>
          </a:p>
        </p:txBody>
      </p:sp>
    </p:spTree>
    <p:extLst>
      <p:ext uri="{BB962C8B-B14F-4D97-AF65-F5344CB8AC3E}">
        <p14:creationId xmlns:p14="http://schemas.microsoft.com/office/powerpoint/2010/main" val="3144996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AA1EAD-9F41-4E67-BBDE-BBAAD7D4FCB3}" type="datetimeFigureOut">
              <a:rPr lang="en-US" smtClean="0"/>
              <a:t>10/31/2012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B9C8BE-115B-4A73-A7B3-BACBD9F8245D}" type="slidenum">
              <a:rPr lang="en-US" smtClean="0"/>
              <a:t>‹#›</a:t>
            </a:fld>
            <a:endParaRPr lang="en-US"/>
          </a:p>
        </p:txBody>
      </p:sp>
    </p:spTree>
    <p:extLst>
      <p:ext uri="{BB962C8B-B14F-4D97-AF65-F5344CB8AC3E}">
        <p14:creationId xmlns:p14="http://schemas.microsoft.com/office/powerpoint/2010/main" val="160292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B9C8BE-115B-4A73-A7B3-BACBD9F8245D}" type="slidenum">
              <a:rPr lang="en-US" smtClean="0"/>
              <a:t>3</a:t>
            </a:fld>
            <a:endParaRPr lang="en-US"/>
          </a:p>
        </p:txBody>
      </p:sp>
    </p:spTree>
    <p:extLst>
      <p:ext uri="{BB962C8B-B14F-4D97-AF65-F5344CB8AC3E}">
        <p14:creationId xmlns:p14="http://schemas.microsoft.com/office/powerpoint/2010/main" val="1065247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B9C8BE-115B-4A73-A7B3-BACBD9F8245D}" type="slidenum">
              <a:rPr lang="en-US" smtClean="0"/>
              <a:t>18</a:t>
            </a:fld>
            <a:endParaRPr lang="en-US"/>
          </a:p>
        </p:txBody>
      </p:sp>
    </p:spTree>
    <p:extLst>
      <p:ext uri="{BB962C8B-B14F-4D97-AF65-F5344CB8AC3E}">
        <p14:creationId xmlns:p14="http://schemas.microsoft.com/office/powerpoint/2010/main" val="214349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AA32C3E-2495-4452-B38E-A43ED2860E40}" type="slidenum">
              <a:rPr lang="en-US" smtClean="0"/>
              <a:t>19</a:t>
            </a:fld>
            <a:endParaRPr lang="en-US"/>
          </a:p>
        </p:txBody>
      </p:sp>
    </p:spTree>
    <p:extLst>
      <p:ext uri="{BB962C8B-B14F-4D97-AF65-F5344CB8AC3E}">
        <p14:creationId xmlns:p14="http://schemas.microsoft.com/office/powerpoint/2010/main" val="1749720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sz="1200" kern="1200" dirty="0" smtClean="0">
                <a:solidFill>
                  <a:schemeClr val="tx1"/>
                </a:solidFill>
                <a:effectLst/>
                <a:latin typeface="+mn-lt"/>
                <a:ea typeface="+mn-ea"/>
                <a:cs typeface="+mn-cs"/>
              </a:rPr>
              <a:t>.  </a:t>
            </a:r>
            <a:r>
              <a:rPr lang="es-CR" sz="1200" kern="1200" dirty="0" err="1" smtClean="0">
                <a:solidFill>
                  <a:schemeClr val="tx1"/>
                </a:solidFill>
                <a:effectLst/>
                <a:latin typeface="+mn-lt"/>
                <a:ea typeface="+mn-ea"/>
                <a:cs typeface="+mn-cs"/>
              </a:rPr>
              <a:t>OTI’s</a:t>
            </a:r>
            <a:r>
              <a:rPr lang="es-CR" sz="1200" kern="1200" dirty="0" smtClean="0">
                <a:solidFill>
                  <a:schemeClr val="tx1"/>
                </a:solidFill>
                <a:effectLst/>
                <a:latin typeface="+mn-lt"/>
                <a:ea typeface="+mn-ea"/>
                <a:cs typeface="+mn-cs"/>
              </a:rPr>
              <a:t> </a:t>
            </a:r>
            <a:r>
              <a:rPr lang="es-CR" sz="1200" kern="1200" dirty="0" err="1" smtClean="0">
                <a:solidFill>
                  <a:schemeClr val="tx1"/>
                </a:solidFill>
                <a:effectLst/>
                <a:latin typeface="+mn-lt"/>
                <a:ea typeface="+mn-ea"/>
                <a:cs typeface="+mn-cs"/>
              </a:rPr>
              <a:t>very</a:t>
            </a:r>
            <a:r>
              <a:rPr lang="es-CR" sz="1200" kern="1200" dirty="0" smtClean="0">
                <a:solidFill>
                  <a:schemeClr val="tx1"/>
                </a:solidFill>
                <a:effectLst/>
                <a:latin typeface="+mn-lt"/>
                <a:ea typeface="+mn-ea"/>
                <a:cs typeface="+mn-cs"/>
              </a:rPr>
              <a:t> </a:t>
            </a:r>
            <a:r>
              <a:rPr lang="es-CR" sz="1200" kern="1200" dirty="0" err="1" smtClean="0">
                <a:solidFill>
                  <a:schemeClr val="tx1"/>
                </a:solidFill>
                <a:effectLst/>
                <a:latin typeface="+mn-lt"/>
                <a:ea typeface="+mn-ea"/>
                <a:cs typeface="+mn-cs"/>
              </a:rPr>
              <a:t>own</a:t>
            </a:r>
            <a:r>
              <a:rPr lang="es-CR" sz="1200" kern="1200" dirty="0" smtClean="0">
                <a:solidFill>
                  <a:schemeClr val="tx1"/>
                </a:solidFill>
                <a:effectLst/>
                <a:latin typeface="+mn-lt"/>
                <a:ea typeface="+mn-ea"/>
                <a:cs typeface="+mn-cs"/>
              </a:rPr>
              <a:t> John </a:t>
            </a:r>
            <a:r>
              <a:rPr lang="es-CR" sz="1200" kern="1200" dirty="0" err="1" smtClean="0">
                <a:solidFill>
                  <a:schemeClr val="tx1"/>
                </a:solidFill>
                <a:effectLst/>
                <a:latin typeface="+mn-lt"/>
                <a:ea typeface="+mn-ea"/>
                <a:cs typeface="+mn-cs"/>
              </a:rPr>
              <a:t>Rigby</a:t>
            </a:r>
            <a:r>
              <a:rPr lang="es-CR" sz="1200" kern="1200" dirty="0" smtClean="0">
                <a:solidFill>
                  <a:schemeClr val="tx1"/>
                </a:solidFill>
                <a:effectLst/>
                <a:latin typeface="+mn-lt"/>
                <a:ea typeface="+mn-ea"/>
                <a:cs typeface="+mn-cs"/>
              </a:rPr>
              <a:t> </a:t>
            </a:r>
            <a:r>
              <a:rPr lang="es-CR" sz="1200" kern="1200" dirty="0" err="1" smtClean="0">
                <a:solidFill>
                  <a:schemeClr val="tx1"/>
                </a:solidFill>
                <a:effectLst/>
                <a:latin typeface="+mn-lt"/>
                <a:ea typeface="+mn-ea"/>
                <a:cs typeface="+mn-cs"/>
              </a:rPr>
              <a:t>modified</a:t>
            </a:r>
            <a:r>
              <a:rPr lang="es-CR" sz="1200" kern="1200" dirty="0" smtClean="0">
                <a:solidFill>
                  <a:schemeClr val="tx1"/>
                </a:solidFill>
                <a:effectLst/>
                <a:latin typeface="+mn-lt"/>
                <a:ea typeface="+mn-ea"/>
                <a:cs typeface="+mn-cs"/>
              </a:rPr>
              <a:t> and </a:t>
            </a:r>
            <a:r>
              <a:rPr lang="es-CR" sz="1200" kern="1200" dirty="0" err="1" smtClean="0">
                <a:solidFill>
                  <a:schemeClr val="tx1"/>
                </a:solidFill>
                <a:effectLst/>
                <a:latin typeface="+mn-lt"/>
                <a:ea typeface="+mn-ea"/>
                <a:cs typeface="+mn-cs"/>
              </a:rPr>
              <a:t>made</a:t>
            </a:r>
            <a:r>
              <a:rPr lang="es-CR" sz="1200" kern="1200" dirty="0" smtClean="0">
                <a:solidFill>
                  <a:schemeClr val="tx1"/>
                </a:solidFill>
                <a:effectLst/>
                <a:latin typeface="+mn-lt"/>
                <a:ea typeface="+mn-ea"/>
                <a:cs typeface="+mn-cs"/>
              </a:rPr>
              <a:t> </a:t>
            </a:r>
            <a:r>
              <a:rPr lang="es-CR" sz="1200" kern="1200" dirty="0" err="1" smtClean="0">
                <a:solidFill>
                  <a:schemeClr val="tx1"/>
                </a:solidFill>
                <a:effectLst/>
                <a:latin typeface="+mn-lt"/>
                <a:ea typeface="+mn-ea"/>
                <a:cs typeface="+mn-cs"/>
              </a:rPr>
              <a:t>operational</a:t>
            </a:r>
            <a:r>
              <a:rPr lang="es-CR" sz="1200" kern="1200" dirty="0" smtClean="0">
                <a:solidFill>
                  <a:schemeClr val="tx1"/>
                </a:solidFill>
                <a:effectLst/>
                <a:latin typeface="+mn-lt"/>
                <a:ea typeface="+mn-ea"/>
                <a:cs typeface="+mn-cs"/>
              </a:rPr>
              <a:t> </a:t>
            </a:r>
            <a:r>
              <a:rPr lang="es-CR" sz="1200" kern="1200" dirty="0" err="1" smtClean="0">
                <a:solidFill>
                  <a:schemeClr val="tx1"/>
                </a:solidFill>
                <a:effectLst/>
                <a:latin typeface="+mn-lt"/>
                <a:ea typeface="+mn-ea"/>
                <a:cs typeface="+mn-cs"/>
              </a:rPr>
              <a:t>the</a:t>
            </a:r>
            <a:r>
              <a:rPr lang="es-CR" sz="1200" kern="1200" dirty="0" smtClean="0">
                <a:solidFill>
                  <a:schemeClr val="tx1"/>
                </a:solidFill>
                <a:effectLst/>
                <a:latin typeface="+mn-lt"/>
                <a:ea typeface="+mn-ea"/>
                <a:cs typeface="+mn-cs"/>
              </a:rPr>
              <a:t> </a:t>
            </a:r>
            <a:r>
              <a:rPr lang="es-CR" sz="1200" kern="1200" dirty="0" err="1" smtClean="0">
                <a:solidFill>
                  <a:schemeClr val="tx1"/>
                </a:solidFill>
                <a:effectLst/>
                <a:latin typeface="+mn-lt"/>
                <a:ea typeface="+mn-ea"/>
                <a:cs typeface="+mn-cs"/>
              </a:rPr>
              <a:t>index</a:t>
            </a:r>
            <a:r>
              <a:rPr lang="es-CR" sz="1200" kern="1200" dirty="0" smtClean="0">
                <a:solidFill>
                  <a:schemeClr val="tx1"/>
                </a:solidFill>
                <a:effectLst/>
                <a:latin typeface="+mn-lt"/>
                <a:ea typeface="+mn-ea"/>
                <a:cs typeface="+mn-cs"/>
              </a:rPr>
              <a:t> as COP </a:t>
            </a:r>
            <a:r>
              <a:rPr lang="es-CR" sz="1200" kern="1200" dirty="0" err="1" smtClean="0">
                <a:solidFill>
                  <a:schemeClr val="tx1"/>
                </a:solidFill>
                <a:effectLst/>
                <a:latin typeface="+mn-lt"/>
                <a:ea typeface="+mn-ea"/>
                <a:cs typeface="+mn-cs"/>
              </a:rPr>
              <a:t>for</a:t>
            </a:r>
            <a:r>
              <a:rPr lang="es-CR" sz="1200" kern="1200" dirty="0" smtClean="0">
                <a:solidFill>
                  <a:schemeClr val="tx1"/>
                </a:solidFill>
                <a:effectLst/>
                <a:latin typeface="+mn-lt"/>
                <a:ea typeface="+mn-ea"/>
                <a:cs typeface="+mn-cs"/>
              </a:rPr>
              <a:t> a </a:t>
            </a:r>
            <a:r>
              <a:rPr lang="es-CR" sz="1200" kern="1200" dirty="0" err="1" smtClean="0">
                <a:solidFill>
                  <a:schemeClr val="tx1"/>
                </a:solidFill>
                <a:effectLst/>
                <a:latin typeface="+mn-lt"/>
                <a:ea typeface="+mn-ea"/>
                <a:cs typeface="+mn-cs"/>
              </a:rPr>
              <a:t>Zimbabwe</a:t>
            </a:r>
            <a:r>
              <a:rPr lang="es-CR" sz="1200" kern="1200" dirty="0" smtClean="0">
                <a:solidFill>
                  <a:schemeClr val="tx1"/>
                </a:solidFill>
                <a:effectLst/>
                <a:latin typeface="+mn-lt"/>
                <a:ea typeface="+mn-ea"/>
                <a:cs typeface="+mn-cs"/>
              </a:rPr>
              <a:t> HIV/AIDS </a:t>
            </a:r>
            <a:r>
              <a:rPr lang="es-CR" sz="1200" kern="1200" dirty="0" err="1" smtClean="0">
                <a:solidFill>
                  <a:schemeClr val="tx1"/>
                </a:solidFill>
                <a:effectLst/>
                <a:latin typeface="+mn-lt"/>
                <a:ea typeface="+mn-ea"/>
                <a:cs typeface="+mn-cs"/>
              </a:rPr>
              <a:t>program</a:t>
            </a:r>
            <a:r>
              <a:rPr lang="es-CR" sz="1200" kern="1200" dirty="0" smtClean="0">
                <a:solidFill>
                  <a:schemeClr val="tx1"/>
                </a:solidFill>
                <a:effectLst/>
                <a:latin typeface="+mn-lt"/>
                <a:ea typeface="+mn-ea"/>
                <a:cs typeface="+mn-cs"/>
              </a:rPr>
              <a:t>, as a </a:t>
            </a:r>
            <a:r>
              <a:rPr lang="es-CR" sz="1200" kern="1200" dirty="0" err="1" smtClean="0">
                <a:solidFill>
                  <a:schemeClr val="tx1"/>
                </a:solidFill>
                <a:effectLst/>
                <a:latin typeface="+mn-lt"/>
                <a:ea typeface="+mn-ea"/>
                <a:cs typeface="+mn-cs"/>
              </a:rPr>
              <a:t>tool</a:t>
            </a:r>
            <a:r>
              <a:rPr lang="es-CR" sz="1200" kern="1200" dirty="0" smtClean="0">
                <a:solidFill>
                  <a:schemeClr val="tx1"/>
                </a:solidFill>
                <a:effectLst/>
                <a:latin typeface="+mn-lt"/>
                <a:ea typeface="+mn-ea"/>
                <a:cs typeface="+mn-cs"/>
              </a:rPr>
              <a:t> </a:t>
            </a:r>
            <a:r>
              <a:rPr lang="es-CR" sz="1200" kern="1200" dirty="0" err="1" smtClean="0">
                <a:solidFill>
                  <a:schemeClr val="tx1"/>
                </a:solidFill>
                <a:effectLst/>
                <a:latin typeface="+mn-lt"/>
                <a:ea typeface="+mn-ea"/>
                <a:cs typeface="+mn-cs"/>
              </a:rPr>
              <a:t>to</a:t>
            </a:r>
            <a:r>
              <a:rPr lang="es-CR" sz="1200" kern="1200" dirty="0" smtClean="0">
                <a:solidFill>
                  <a:schemeClr val="tx1"/>
                </a:solidFill>
                <a:effectLst/>
                <a:latin typeface="+mn-lt"/>
                <a:ea typeface="+mn-ea"/>
                <a:cs typeface="+mn-cs"/>
              </a:rPr>
              <a:t> </a:t>
            </a:r>
            <a:r>
              <a:rPr lang="es-CR" sz="1200" kern="1200" dirty="0" err="1" smtClean="0">
                <a:solidFill>
                  <a:schemeClr val="tx1"/>
                </a:solidFill>
                <a:effectLst/>
                <a:latin typeface="+mn-lt"/>
                <a:ea typeface="+mn-ea"/>
                <a:cs typeface="+mn-cs"/>
              </a:rPr>
              <a:t>answer</a:t>
            </a:r>
            <a:r>
              <a:rPr lang="es-CR" sz="1200" kern="1200" dirty="0" smtClean="0">
                <a:solidFill>
                  <a:schemeClr val="tx1"/>
                </a:solidFill>
                <a:effectLst/>
                <a:latin typeface="+mn-lt"/>
                <a:ea typeface="+mn-ea"/>
                <a:cs typeface="+mn-cs"/>
              </a:rPr>
              <a:t> </a:t>
            </a:r>
            <a:r>
              <a:rPr lang="es-CR" sz="1200" kern="1200" dirty="0" err="1" smtClean="0">
                <a:solidFill>
                  <a:schemeClr val="tx1"/>
                </a:solidFill>
                <a:effectLst/>
                <a:latin typeface="+mn-lt"/>
                <a:ea typeface="+mn-ea"/>
                <a:cs typeface="+mn-cs"/>
              </a:rPr>
              <a:t>impact-related</a:t>
            </a:r>
            <a:r>
              <a:rPr lang="es-CR" sz="1200" kern="1200" dirty="0" smtClean="0">
                <a:solidFill>
                  <a:schemeClr val="tx1"/>
                </a:solidFill>
                <a:effectLst/>
                <a:latin typeface="+mn-lt"/>
                <a:ea typeface="+mn-ea"/>
                <a:cs typeface="+mn-cs"/>
              </a:rPr>
              <a:t> </a:t>
            </a:r>
            <a:r>
              <a:rPr lang="es-CR" sz="1200" kern="1200" dirty="0" err="1" smtClean="0">
                <a:solidFill>
                  <a:schemeClr val="tx1"/>
                </a:solidFill>
                <a:effectLst/>
                <a:latin typeface="+mn-lt"/>
                <a:ea typeface="+mn-ea"/>
                <a:cs typeface="+mn-cs"/>
              </a:rPr>
              <a:t>questions</a:t>
            </a:r>
            <a:r>
              <a:rPr lang="es-CR" sz="1200" kern="1200" dirty="0" smtClean="0">
                <a:solidFill>
                  <a:schemeClr val="tx1"/>
                </a:solidFill>
                <a:effectLst/>
                <a:latin typeface="+mn-lt"/>
                <a:ea typeface="+mn-ea"/>
                <a:cs typeface="+mn-cs"/>
              </a:rPr>
              <a:t>, monitor CSO </a:t>
            </a:r>
            <a:r>
              <a:rPr lang="es-CR" sz="1200" kern="1200" dirty="0" err="1" smtClean="0">
                <a:solidFill>
                  <a:schemeClr val="tx1"/>
                </a:solidFill>
                <a:effectLst/>
                <a:latin typeface="+mn-lt"/>
                <a:ea typeface="+mn-ea"/>
                <a:cs typeface="+mn-cs"/>
              </a:rPr>
              <a:t>advocacy</a:t>
            </a:r>
            <a:r>
              <a:rPr lang="es-CR" sz="1200" kern="1200" dirty="0" smtClean="0">
                <a:solidFill>
                  <a:schemeClr val="tx1"/>
                </a:solidFill>
                <a:effectLst/>
                <a:latin typeface="+mn-lt"/>
                <a:ea typeface="+mn-ea"/>
                <a:cs typeface="+mn-cs"/>
              </a:rPr>
              <a:t> </a:t>
            </a:r>
            <a:r>
              <a:rPr lang="es-CR" sz="1200" kern="1200" dirty="0" err="1" smtClean="0">
                <a:solidFill>
                  <a:schemeClr val="tx1"/>
                </a:solidFill>
                <a:effectLst/>
                <a:latin typeface="+mn-lt"/>
                <a:ea typeface="+mn-ea"/>
                <a:cs typeface="+mn-cs"/>
              </a:rPr>
              <a:t>progress</a:t>
            </a:r>
            <a:r>
              <a:rPr lang="es-CR" sz="1200" kern="1200" dirty="0" smtClean="0">
                <a:solidFill>
                  <a:schemeClr val="tx1"/>
                </a:solidFill>
                <a:effectLst/>
                <a:latin typeface="+mn-lt"/>
                <a:ea typeface="+mn-ea"/>
                <a:cs typeface="+mn-cs"/>
              </a:rPr>
              <a:t>, and </a:t>
            </a:r>
            <a:r>
              <a:rPr lang="es-CR" sz="1200" kern="1200" dirty="0" err="1" smtClean="0">
                <a:solidFill>
                  <a:schemeClr val="tx1"/>
                </a:solidFill>
                <a:effectLst/>
                <a:latin typeface="+mn-lt"/>
                <a:ea typeface="+mn-ea"/>
                <a:cs typeface="+mn-cs"/>
              </a:rPr>
              <a:t>focus</a:t>
            </a:r>
            <a:r>
              <a:rPr lang="es-CR" sz="1200" kern="1200" dirty="0" smtClean="0">
                <a:solidFill>
                  <a:schemeClr val="tx1"/>
                </a:solidFill>
                <a:effectLst/>
                <a:latin typeface="+mn-lt"/>
                <a:ea typeface="+mn-ea"/>
                <a:cs typeface="+mn-cs"/>
              </a:rPr>
              <a:t> </a:t>
            </a:r>
            <a:r>
              <a:rPr lang="es-CR" sz="1200" kern="1200" dirty="0" err="1" smtClean="0">
                <a:solidFill>
                  <a:schemeClr val="tx1"/>
                </a:solidFill>
                <a:effectLst/>
                <a:latin typeface="+mn-lt"/>
                <a:ea typeface="+mn-ea"/>
                <a:cs typeface="+mn-cs"/>
              </a:rPr>
              <a:t>technical</a:t>
            </a:r>
            <a:r>
              <a:rPr lang="es-CR" sz="1200" kern="1200" dirty="0" smtClean="0">
                <a:solidFill>
                  <a:schemeClr val="tx1"/>
                </a:solidFill>
                <a:effectLst/>
                <a:latin typeface="+mn-lt"/>
                <a:ea typeface="+mn-ea"/>
                <a:cs typeface="+mn-cs"/>
              </a:rPr>
              <a:t> </a:t>
            </a:r>
            <a:r>
              <a:rPr lang="es-CR" sz="1200" kern="1200" dirty="0" err="1" smtClean="0">
                <a:solidFill>
                  <a:schemeClr val="tx1"/>
                </a:solidFill>
                <a:effectLst/>
                <a:latin typeface="+mn-lt"/>
                <a:ea typeface="+mn-ea"/>
                <a:cs typeface="+mn-cs"/>
              </a:rPr>
              <a:t>assistance</a:t>
            </a:r>
            <a:r>
              <a:rPr lang="es-CR" sz="1200" kern="1200" dirty="0" smtClean="0">
                <a:solidFill>
                  <a:schemeClr val="tx1"/>
                </a:solidFill>
                <a:effectLst/>
                <a:latin typeface="+mn-lt"/>
                <a:ea typeface="+mn-ea"/>
                <a:cs typeface="+mn-cs"/>
              </a:rPr>
              <a:t>.</a:t>
            </a:r>
          </a:p>
          <a:p>
            <a:endParaRPr lang="es-CR" sz="1200" kern="1200" dirty="0" smtClean="0">
              <a:solidFill>
                <a:schemeClr val="tx1"/>
              </a:solidFill>
              <a:effectLst/>
              <a:latin typeface="+mn-lt"/>
              <a:ea typeface="+mn-ea"/>
              <a:cs typeface="+mn-cs"/>
            </a:endParaRPr>
          </a:p>
          <a:p>
            <a:r>
              <a:rPr lang="en-US" sz="1200" dirty="0" smtClean="0">
                <a:effectLst/>
                <a:latin typeface="Tahoma"/>
                <a:ea typeface="Calibri"/>
              </a:rPr>
              <a:t>The current objectives of the Lebanon Civic Support Initiative (LCSI) are to </a:t>
            </a:r>
            <a:r>
              <a:rPr lang="en-US" sz="1200" i="1" dirty="0" smtClean="0">
                <a:effectLst/>
                <a:latin typeface="Tahoma"/>
                <a:ea typeface="Calibri"/>
              </a:rPr>
              <a:t>provide youth with alternatives to extremism</a:t>
            </a:r>
            <a:r>
              <a:rPr lang="en-US" sz="1200" dirty="0" smtClean="0">
                <a:effectLst/>
                <a:latin typeface="Tahoma"/>
                <a:ea typeface="Calibri"/>
              </a:rPr>
              <a:t> and</a:t>
            </a:r>
            <a:r>
              <a:rPr lang="en-US" sz="1200" i="1" dirty="0" smtClean="0">
                <a:effectLst/>
                <a:latin typeface="Tahoma"/>
                <a:ea typeface="Calibri"/>
              </a:rPr>
              <a:t> enhance civil society organizations' capacity to advocate for local or national issues</a:t>
            </a:r>
            <a:r>
              <a:rPr lang="en-US" sz="1200" dirty="0" smtClean="0">
                <a:effectLst/>
                <a:latin typeface="Tahoma"/>
                <a:ea typeface="Calibri"/>
              </a:rPr>
              <a:t>.</a:t>
            </a:r>
          </a:p>
          <a:p>
            <a:endParaRPr lang="en-US" sz="1200" dirty="0" smtClean="0">
              <a:effectLst/>
              <a:latin typeface="Tahom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LCSI Advocacy Index measures partner capacity to advocate before and after every advocacy grant. The index assesses partners on a scale from 0-6 in five competency areas: coalition building and NGO linkages, outreach, engagement with decision makers, data research and analysis, and policy development.  The selection of the five competency areas was strategic and designed to address the main contextual challenges that advocacy programming encounters in Lebanon.  For example, the limited access to data and poor data quality were addressed by focusing on data research and analysis as one of the five competency areas.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tool has also allowed the Advocacy Team to better assess in which of the five competency areas the CSO needs additional technical assistance.  Through this process, they were able to quantitatively show that Policy Development is the lagging competency across the board. </a:t>
            </a:r>
          </a:p>
        </p:txBody>
      </p:sp>
      <p:sp>
        <p:nvSpPr>
          <p:cNvPr id="4" name="Slide Number Placeholder 3"/>
          <p:cNvSpPr>
            <a:spLocks noGrp="1"/>
          </p:cNvSpPr>
          <p:nvPr>
            <p:ph type="sldNum" sz="quarter" idx="10"/>
          </p:nvPr>
        </p:nvSpPr>
        <p:spPr/>
        <p:txBody>
          <a:bodyPr/>
          <a:lstStyle/>
          <a:p>
            <a:fld id="{EBB9C8BE-115B-4A73-A7B3-BACBD9F8245D}" type="slidenum">
              <a:rPr lang="en-US" smtClean="0"/>
              <a:t>22</a:t>
            </a:fld>
            <a:endParaRPr lang="en-US"/>
          </a:p>
        </p:txBody>
      </p:sp>
    </p:spTree>
    <p:extLst>
      <p:ext uri="{BB962C8B-B14F-4D97-AF65-F5344CB8AC3E}">
        <p14:creationId xmlns:p14="http://schemas.microsoft.com/office/powerpoint/2010/main" val="748143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smtClean="0">
                <a:solidFill>
                  <a:schemeClr val="tx1"/>
                </a:solidFill>
                <a:effectLst/>
                <a:latin typeface="+mn-lt"/>
                <a:ea typeface="+mn-ea"/>
                <a:cs typeface="+mn-cs"/>
              </a:rPr>
              <a:t>  PTI has tailored an M+E system that features local access for information gathering and data triangulation in difficult to access areas, analyses of higher level outcomes and country context, internal and external sources, and active engagement with the data.</a:t>
            </a:r>
          </a:p>
          <a:p>
            <a:pPr marL="171450" indent="-171450">
              <a:buFont typeface="Arial" pitchFamily="34" charset="0"/>
              <a:buChar char="•"/>
            </a:pPr>
            <a:r>
              <a:rPr lang="en-US" sz="1200" b="0" i="0" kern="1200" dirty="0" smtClean="0">
                <a:solidFill>
                  <a:schemeClr val="tx1"/>
                </a:solidFill>
                <a:effectLst/>
                <a:latin typeface="+mn-lt"/>
                <a:ea typeface="+mn-ea"/>
                <a:cs typeface="+mn-cs"/>
              </a:rPr>
              <a:t>·         Local access and triangulation: individual activities are monitored by PTI local staff, external monitoring via a Pakistani firm, and independent groups from beneficiary communities.  This allows us to ensure performance and gather and compare results data from multiple reliable sources, even in no-go areas.</a:t>
            </a:r>
          </a:p>
          <a:p>
            <a:pPr marL="171450" indent="-171450">
              <a:buFont typeface="Arial" pitchFamily="34" charset="0"/>
              <a:buChar char="•"/>
            </a:pPr>
            <a:r>
              <a:rPr lang="en-US" sz="1200" b="0" i="0" kern="1200" dirty="0" smtClean="0">
                <a:solidFill>
                  <a:schemeClr val="tx1"/>
                </a:solidFill>
                <a:effectLst/>
                <a:latin typeface="+mn-lt"/>
                <a:ea typeface="+mn-ea"/>
                <a:cs typeface="+mn-cs"/>
              </a:rPr>
              <a:t>·         Higher level outcomes and country context: PTI uses its M+E resources to develop internal case studies, examining the effects of clusters of activities on a specific area.  The end result of a small grants program is hopefully greater than the sum of its individual activities, and activities are grouped and sequenced with an eye towards building on each other.  The case studies examine the validity of this assumption.  Likewise, PTI has recently developed a stability index, which will not just look at the relationship between OTI and stability, but rather look at factors of stability overall.  (Earlier in the discussion, we will mention the difficulty of attributing change to a specific program in a complex environment, and how OTI avoids doing so; we will also mention the importance of understanding the country context so we can adjust to the changing transition.  The stability index will be held up as an example of both of those principles.)</a:t>
            </a:r>
          </a:p>
          <a:p>
            <a:pPr marL="171450" indent="-171450">
              <a:buFont typeface="Arial" pitchFamily="34" charset="0"/>
              <a:buChar char="•"/>
            </a:pPr>
            <a:r>
              <a:rPr lang="en-US" sz="1200" b="0" i="0" kern="1200" dirty="0" smtClean="0">
                <a:solidFill>
                  <a:schemeClr val="tx1"/>
                </a:solidFill>
                <a:effectLst/>
                <a:latin typeface="+mn-lt"/>
                <a:ea typeface="+mn-ea"/>
                <a:cs typeface="+mn-cs"/>
              </a:rPr>
              <a:t>·         Internal and external sources: External M+E is important to gather unbiased information on project performance.  Internal M+E is important because M+E is a key part of OTI’s programming cycle (also discussed earlier); thus, it’s not satisfactory for our staff to leave M+E to the externals.  Giving our staff a role in M+E gives them a mindset that will be useful when designing the next round of grants.</a:t>
            </a:r>
          </a:p>
          <a:p>
            <a:pPr marL="171450" indent="-171450">
              <a:buFont typeface="Arial" pitchFamily="34" charset="0"/>
              <a:buChar char="•"/>
            </a:pPr>
            <a:r>
              <a:rPr lang="en-US" sz="1200" b="0" i="0" kern="1200" dirty="0" smtClean="0">
                <a:solidFill>
                  <a:schemeClr val="tx1"/>
                </a:solidFill>
                <a:effectLst/>
                <a:latin typeface="+mn-lt"/>
                <a:ea typeface="+mn-ea"/>
                <a:cs typeface="+mn-cs"/>
              </a:rPr>
              <a:t>Active engagement with the data: PTI uses rolling assessments, SRSs, and other OTI processes (described earlier) to engage with the data that is generated by its M+E activities.  A common failing of M+E in development is that external evaluators write a report that sits in a desk drawer and isn’t read by anyone; PTI, by contrast, deliberately engages with its M+E data to maintain an understanding of its effects, and of the country context, and to adjust the program accordingly.</a:t>
            </a:r>
          </a:p>
          <a:p>
            <a:endParaRPr lang="en-US" dirty="0"/>
          </a:p>
        </p:txBody>
      </p:sp>
      <p:sp>
        <p:nvSpPr>
          <p:cNvPr id="4" name="Slide Number Placeholder 3"/>
          <p:cNvSpPr>
            <a:spLocks noGrp="1"/>
          </p:cNvSpPr>
          <p:nvPr>
            <p:ph type="sldNum" sz="quarter" idx="10"/>
          </p:nvPr>
        </p:nvSpPr>
        <p:spPr/>
        <p:txBody>
          <a:bodyPr/>
          <a:lstStyle/>
          <a:p>
            <a:fld id="{EBB9C8BE-115B-4A73-A7B3-BACBD9F8245D}" type="slidenum">
              <a:rPr lang="en-US" smtClean="0"/>
              <a:t>23</a:t>
            </a:fld>
            <a:endParaRPr lang="en-US"/>
          </a:p>
        </p:txBody>
      </p:sp>
    </p:spTree>
    <p:extLst>
      <p:ext uri="{BB962C8B-B14F-4D97-AF65-F5344CB8AC3E}">
        <p14:creationId xmlns:p14="http://schemas.microsoft.com/office/powerpoint/2010/main" val="70022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B9C8BE-115B-4A73-A7B3-BACBD9F8245D}" type="slidenum">
              <a:rPr lang="en-US" smtClean="0"/>
              <a:t>5</a:t>
            </a:fld>
            <a:endParaRPr lang="en-US"/>
          </a:p>
        </p:txBody>
      </p:sp>
    </p:spTree>
    <p:extLst>
      <p:ext uri="{BB962C8B-B14F-4D97-AF65-F5344CB8AC3E}">
        <p14:creationId xmlns:p14="http://schemas.microsoft.com/office/powerpoint/2010/main" val="3807836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B9C8BE-115B-4A73-A7B3-BACBD9F8245D}" type="slidenum">
              <a:rPr lang="en-US" smtClean="0"/>
              <a:t>10</a:t>
            </a:fld>
            <a:endParaRPr lang="en-US"/>
          </a:p>
        </p:txBody>
      </p:sp>
    </p:spTree>
    <p:extLst>
      <p:ext uri="{BB962C8B-B14F-4D97-AF65-F5344CB8AC3E}">
        <p14:creationId xmlns:p14="http://schemas.microsoft.com/office/powerpoint/2010/main" val="925741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Transition, Reconstruction &amp; </a:t>
            </a:r>
            <a:r>
              <a:rPr lang="fr-FR" dirty="0" err="1" smtClean="0"/>
              <a:t>Stabilization</a:t>
            </a:r>
            <a:r>
              <a:rPr lang="fr-FR" dirty="0" smtClean="0"/>
              <a:t> </a:t>
            </a:r>
            <a:r>
              <a:rPr lang="fr-FR" dirty="0" err="1" smtClean="0"/>
              <a:t>Environments</a:t>
            </a:r>
            <a:r>
              <a:rPr lang="fr-FR" dirty="0" smtClean="0"/>
              <a:t> </a:t>
            </a:r>
            <a:r>
              <a:rPr lang="fr-FR" dirty="0" err="1" smtClean="0"/>
              <a:t>Requires</a:t>
            </a:r>
            <a:r>
              <a:rPr lang="fr-FR" dirty="0" smtClean="0"/>
              <a:t> Flexible </a:t>
            </a:r>
            <a:r>
              <a:rPr lang="fr-FR" dirty="0" err="1" smtClean="0"/>
              <a:t>Responses</a:t>
            </a:r>
            <a:endParaRPr lang="fr-FR" smtClean="0"/>
          </a:p>
          <a:p>
            <a:endParaRPr lang="en-US"/>
          </a:p>
        </p:txBody>
      </p:sp>
      <p:sp>
        <p:nvSpPr>
          <p:cNvPr id="4" name="Slide Number Placeholder 3"/>
          <p:cNvSpPr>
            <a:spLocks noGrp="1"/>
          </p:cNvSpPr>
          <p:nvPr>
            <p:ph type="sldNum" sz="quarter" idx="10"/>
          </p:nvPr>
        </p:nvSpPr>
        <p:spPr/>
        <p:txBody>
          <a:bodyPr/>
          <a:lstStyle/>
          <a:p>
            <a:fld id="{EBB9C8BE-115B-4A73-A7B3-BACBD9F8245D}" type="slidenum">
              <a:rPr lang="en-US" smtClean="0"/>
              <a:t>12</a:t>
            </a:fld>
            <a:endParaRPr lang="en-US"/>
          </a:p>
        </p:txBody>
      </p:sp>
    </p:spTree>
    <p:extLst>
      <p:ext uri="{BB962C8B-B14F-4D97-AF65-F5344CB8AC3E}">
        <p14:creationId xmlns:p14="http://schemas.microsoft.com/office/powerpoint/2010/main" val="276664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B9C8BE-115B-4A73-A7B3-BACBD9F8245D}" type="slidenum">
              <a:rPr lang="en-US" smtClean="0"/>
              <a:t>13</a:t>
            </a:fld>
            <a:endParaRPr lang="en-US"/>
          </a:p>
        </p:txBody>
      </p:sp>
    </p:spTree>
    <p:extLst>
      <p:ext uri="{BB962C8B-B14F-4D97-AF65-F5344CB8AC3E}">
        <p14:creationId xmlns:p14="http://schemas.microsoft.com/office/powerpoint/2010/main" val="4079049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B9C8BE-115B-4A73-A7B3-BACBD9F8245D}" type="slidenum">
              <a:rPr lang="en-US" smtClean="0"/>
              <a:t>14</a:t>
            </a:fld>
            <a:endParaRPr lang="en-US"/>
          </a:p>
        </p:txBody>
      </p:sp>
    </p:spTree>
    <p:extLst>
      <p:ext uri="{BB962C8B-B14F-4D97-AF65-F5344CB8AC3E}">
        <p14:creationId xmlns:p14="http://schemas.microsoft.com/office/powerpoint/2010/main" val="403596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B9C8BE-115B-4A73-A7B3-BACBD9F8245D}" type="slidenum">
              <a:rPr lang="en-US" smtClean="0"/>
              <a:t>15</a:t>
            </a:fld>
            <a:endParaRPr lang="en-US"/>
          </a:p>
        </p:txBody>
      </p:sp>
    </p:spTree>
    <p:extLst>
      <p:ext uri="{BB962C8B-B14F-4D97-AF65-F5344CB8AC3E}">
        <p14:creationId xmlns:p14="http://schemas.microsoft.com/office/powerpoint/2010/main" val="1039680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B9C8BE-115B-4A73-A7B3-BACBD9F8245D}" type="slidenum">
              <a:rPr lang="en-US" smtClean="0"/>
              <a:t>16</a:t>
            </a:fld>
            <a:endParaRPr lang="en-US"/>
          </a:p>
        </p:txBody>
      </p:sp>
    </p:spTree>
    <p:extLst>
      <p:ext uri="{BB962C8B-B14F-4D97-AF65-F5344CB8AC3E}">
        <p14:creationId xmlns:p14="http://schemas.microsoft.com/office/powerpoint/2010/main" val="84170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9C8BE-115B-4A73-A7B3-BACBD9F8245D}" type="slidenum">
              <a:rPr lang="en-US" smtClean="0"/>
              <a:t>17</a:t>
            </a:fld>
            <a:endParaRPr lang="en-US"/>
          </a:p>
        </p:txBody>
      </p:sp>
    </p:spTree>
    <p:extLst>
      <p:ext uri="{BB962C8B-B14F-4D97-AF65-F5344CB8AC3E}">
        <p14:creationId xmlns:p14="http://schemas.microsoft.com/office/powerpoint/2010/main" val="233712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5C41EE3-A375-41C4-A570-29B9A4F3144D}" type="datetimeFigureOut">
              <a:rPr lang="en-US"/>
              <a:pPr>
                <a:defRPr/>
              </a:pPr>
              <a:t>10/31/2012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DA2E9E-CAB3-4067-8FA2-AB6A314D56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DE043B-3AFE-4B5B-806C-EE092A684078}" type="datetimeFigureOut">
              <a:rPr lang="en-US"/>
              <a:pPr>
                <a:defRPr/>
              </a:pPr>
              <a:t>10/31/2012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AAF1B9-D721-4290-B6D7-EE8E05C19B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9515BB-82AD-4F75-89E3-76DD24CD1433}" type="datetimeFigureOut">
              <a:rPr lang="en-US"/>
              <a:pPr>
                <a:defRPr/>
              </a:pPr>
              <a:t>10/31/2012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AE9F9B-07C0-414A-8014-5980FF6C19F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5C41EE3-A375-41C4-A570-29B9A4F3144D}" type="datetimeFigureOut">
              <a:rPr lang="en-US">
                <a:solidFill>
                  <a:prstClr val="black">
                    <a:tint val="75000"/>
                  </a:prstClr>
                </a:solidFill>
              </a:rPr>
              <a:pPr>
                <a:defRPr/>
              </a:pPr>
              <a:t>10/31/2012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DA2E9E-CAB3-4067-8FA2-AB6A314D56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1366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6E74FD-88F7-4A1D-AC8A-61692E3BABF0}" type="datetimeFigureOut">
              <a:rPr lang="en-US">
                <a:solidFill>
                  <a:prstClr val="black">
                    <a:tint val="75000"/>
                  </a:prstClr>
                </a:solidFill>
              </a:rPr>
              <a:pPr>
                <a:defRPr/>
              </a:pPr>
              <a:t>10/31/2012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377ADB-C364-4045-B58F-600DB76C97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8202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0B401B-71F1-4763-A069-1D42CA29E991}" type="datetimeFigureOut">
              <a:rPr lang="en-US">
                <a:solidFill>
                  <a:prstClr val="black">
                    <a:tint val="75000"/>
                  </a:prstClr>
                </a:solidFill>
              </a:rPr>
              <a:pPr>
                <a:defRPr/>
              </a:pPr>
              <a:t>10/31/2012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89BA4B4-0242-4163-B5CE-3F22A4A377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6D93FD-3936-45A3-8A11-9A7A84A705DF}" type="datetimeFigureOut">
              <a:rPr lang="en-US">
                <a:solidFill>
                  <a:prstClr val="black">
                    <a:tint val="75000"/>
                  </a:prstClr>
                </a:solidFill>
              </a:rPr>
              <a:pPr>
                <a:defRPr/>
              </a:pPr>
              <a:t>10/31/2012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637CCB-E801-4F66-82E3-5029E334E6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5886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158B96F-DDE8-44C7-B516-12147F1990AC}" type="datetimeFigureOut">
              <a:rPr lang="en-US">
                <a:solidFill>
                  <a:prstClr val="black">
                    <a:tint val="75000"/>
                  </a:prstClr>
                </a:solidFill>
              </a:rPr>
              <a:pPr>
                <a:defRPr/>
              </a:pPr>
              <a:t>10/31/2012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D0191E1-95BD-481C-8E89-4F0BF33E78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9541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3C8C24-6DEC-4958-90C0-103741B87F27}" type="datetimeFigureOut">
              <a:rPr lang="en-US">
                <a:solidFill>
                  <a:prstClr val="black">
                    <a:tint val="75000"/>
                  </a:prstClr>
                </a:solidFill>
              </a:rPr>
              <a:pPr>
                <a:defRPr/>
              </a:pPr>
              <a:t>10/31/2012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2601F71-9DA8-4FB5-BB33-E6F93F4D256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308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2109CC-9EE3-43E5-97FA-E1ACB5E476D8}" type="datetimeFigureOut">
              <a:rPr lang="en-US">
                <a:solidFill>
                  <a:prstClr val="black">
                    <a:tint val="75000"/>
                  </a:prstClr>
                </a:solidFill>
              </a:rPr>
              <a:pPr>
                <a:defRPr/>
              </a:pPr>
              <a:t>10/31/2012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F3C8572-1306-4C43-BC5A-2F9E1F0E12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6219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05FF40-728A-47FC-98C0-94817215D1F3}" type="datetimeFigureOut">
              <a:rPr lang="en-US">
                <a:solidFill>
                  <a:prstClr val="black">
                    <a:tint val="75000"/>
                  </a:prstClr>
                </a:solidFill>
              </a:rPr>
              <a:pPr>
                <a:defRPr/>
              </a:pPr>
              <a:t>10/31/2012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C3CA5F0-B599-4CFF-BD6D-C75F992200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300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6E74FD-88F7-4A1D-AC8A-61692E3BABF0}" type="datetimeFigureOut">
              <a:rPr lang="en-US"/>
              <a:pPr>
                <a:defRPr/>
              </a:pPr>
              <a:t>10/31/2012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377ADB-C364-4045-B58F-600DB76C970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F85A8A-7083-4C6F-9DCA-80F6E770A11D}" type="datetimeFigureOut">
              <a:rPr lang="en-US">
                <a:solidFill>
                  <a:prstClr val="black">
                    <a:tint val="75000"/>
                  </a:prstClr>
                </a:solidFill>
              </a:rPr>
              <a:pPr>
                <a:defRPr/>
              </a:pPr>
              <a:t>10/31/2012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5E8FC8-37FF-4496-816C-CF8C229930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960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DE043B-3AFE-4B5B-806C-EE092A684078}" type="datetimeFigureOut">
              <a:rPr lang="en-US">
                <a:solidFill>
                  <a:prstClr val="black">
                    <a:tint val="75000"/>
                  </a:prstClr>
                </a:solidFill>
              </a:rPr>
              <a:pPr>
                <a:defRPr/>
              </a:pPr>
              <a:t>10/31/2012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AAF1B9-D721-4290-B6D7-EE8E05C19B0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1920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9515BB-82AD-4F75-89E3-76DD24CD1433}" type="datetimeFigureOut">
              <a:rPr lang="en-US">
                <a:solidFill>
                  <a:prstClr val="black">
                    <a:tint val="75000"/>
                  </a:prstClr>
                </a:solidFill>
              </a:rPr>
              <a:pPr>
                <a:defRPr/>
              </a:pPr>
              <a:t>10/31/2012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AE9F9B-07C0-414A-8014-5980FF6C19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94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0B401B-71F1-4763-A069-1D42CA29E991}" type="datetimeFigureOut">
              <a:rPr lang="en-US"/>
              <a:pPr>
                <a:defRPr/>
              </a:pPr>
              <a:t>10/31/2012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9BA4B4-0242-4163-B5CE-3F22A4A377C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6D93FD-3936-45A3-8A11-9A7A84A705DF}" type="datetimeFigureOut">
              <a:rPr lang="en-US"/>
              <a:pPr>
                <a:defRPr/>
              </a:pPr>
              <a:t>10/31/2012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637CCB-E801-4F66-82E3-5029E334E6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158B96F-DDE8-44C7-B516-12147F1990AC}" type="datetimeFigureOut">
              <a:rPr lang="en-US"/>
              <a:pPr>
                <a:defRPr/>
              </a:pPr>
              <a:t>10/31/2012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D0191E1-95BD-481C-8E89-4F0BF33E78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3C8C24-6DEC-4958-90C0-103741B87F27}" type="datetimeFigureOut">
              <a:rPr lang="en-US"/>
              <a:pPr>
                <a:defRPr/>
              </a:pPr>
              <a:t>10/31/2012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2601F71-9DA8-4FB5-BB33-E6F93F4D25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2109CC-9EE3-43E5-97FA-E1ACB5E476D8}" type="datetimeFigureOut">
              <a:rPr lang="en-US"/>
              <a:pPr>
                <a:defRPr/>
              </a:pPr>
              <a:t>10/31/2012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F3C8572-1306-4C43-BC5A-2F9E1F0E12A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05FF40-728A-47FC-98C0-94817215D1F3}" type="datetimeFigureOut">
              <a:rPr lang="en-US"/>
              <a:pPr>
                <a:defRPr/>
              </a:pPr>
              <a:t>10/31/2012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3CA5F0-B599-4CFF-BD6D-C75F992200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F85A8A-7083-4C6F-9DCA-80F6E770A11D}" type="datetimeFigureOut">
              <a:rPr lang="en-US"/>
              <a:pPr>
                <a:defRPr/>
              </a:pPr>
              <a:t>10/31/2012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5E8FC8-37FF-4496-816C-CF8C229930B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BEBA8EAE-BF5A-486C-A8C5-ECC9F3942E4B}">
                <a14:imgProps xmlns:a14="http://schemas.microsoft.com/office/drawing/2010/main">
                  <a14:imgLayer r:embed="rId14">
                    <a14:imgEffect>
                      <a14:sharpenSoften amount="3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22C1A26-CFF0-483B-9070-DFFA116E1F03}" type="datetimeFigureOut">
              <a:rPr lang="en-US"/>
              <a:pPr>
                <a:defRPr/>
              </a:pPr>
              <a:t>10/31/2012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11B75EB-25C3-4543-AEBC-BC4CD84A17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BEBA8EAE-BF5A-486C-A8C5-ECC9F3942E4B}">
                <a14:imgProps xmlns:a14="http://schemas.microsoft.com/office/drawing/2010/main">
                  <a14:imgLayer r:embed="rId14">
                    <a14:imgEffect>
                      <a14:sharpenSoften amount="3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22C1A26-CFF0-483B-9070-DFFA116E1F03}" type="datetimeFigureOut">
              <a:rPr lang="en-US">
                <a:solidFill>
                  <a:prstClr val="black">
                    <a:tint val="75000"/>
                  </a:prstClr>
                </a:solidFill>
              </a:rPr>
              <a:pPr>
                <a:defRPr/>
              </a:pPr>
              <a:t>10/31/2012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11B75EB-25C3-4543-AEBC-BC4CD84A17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1876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file:///E:\My%20Vaults\Mayra%20Vault\OTI%20Job\120401%20Honduras\HN%20Activity%20Database\OTI_Honduras_FE_v5.4.mdb"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cognitive-edge.com/blog/author/19/" TargetMode="External"/><Relationship Id="rId2" Type="http://schemas.openxmlformats.org/officeDocument/2006/relationships/hyperlink" Target="http://www.channelresearch.com/" TargetMode="External"/><Relationship Id="rId1" Type="http://schemas.openxmlformats.org/officeDocument/2006/relationships/slideLayout" Target="../slideLayouts/slideLayout15.xml"/><Relationship Id="rId5" Type="http://schemas.openxmlformats.org/officeDocument/2006/relationships/hyperlink" Target="http://www.usaid.gov/" TargetMode="External"/><Relationship Id="rId4" Type="http://schemas.openxmlformats.org/officeDocument/2006/relationships/hyperlink" Target="http://www.globalcorps.com/sitedocs/oti15yearreport.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905000"/>
            <a:ext cx="7772400" cy="2822575"/>
          </a:xfrm>
        </p:spPr>
        <p:txBody>
          <a:bodyPr/>
          <a:lstStyle/>
          <a:p>
            <a:r>
              <a:rPr lang="en-US" dirty="0">
                <a:solidFill>
                  <a:schemeClr val="bg1"/>
                </a:solidFill>
                <a:effectLst>
                  <a:outerShdw blurRad="38100" dist="38100" dir="2700000" algn="tl">
                    <a:srgbClr val="000000">
                      <a:alpha val="43137"/>
                    </a:srgbClr>
                  </a:outerShdw>
                </a:effectLst>
                <a:latin typeface="+mn-lt"/>
              </a:rPr>
              <a:t>Monitoring </a:t>
            </a:r>
            <a:r>
              <a:rPr lang="en-US" dirty="0" smtClean="0">
                <a:solidFill>
                  <a:schemeClr val="bg1"/>
                </a:solidFill>
                <a:effectLst>
                  <a:outerShdw blurRad="38100" dist="38100" dir="2700000" algn="tl">
                    <a:srgbClr val="000000">
                      <a:alpha val="43137"/>
                    </a:srgbClr>
                  </a:outerShdw>
                </a:effectLst>
                <a:latin typeface="+mn-lt"/>
              </a:rPr>
              <a:t>Progress, Evaluating Programs and Using Information in </a:t>
            </a:r>
            <a:r>
              <a:rPr lang="en-US" dirty="0">
                <a:solidFill>
                  <a:schemeClr val="bg1"/>
                </a:solidFill>
                <a:effectLst>
                  <a:outerShdw blurRad="38100" dist="38100" dir="2700000" algn="tl">
                    <a:srgbClr val="000000">
                      <a:alpha val="43137"/>
                    </a:srgbClr>
                  </a:outerShdw>
                </a:effectLst>
                <a:latin typeface="+mn-lt"/>
              </a:rPr>
              <a:t>Complex, High-Threat Environments</a:t>
            </a:r>
            <a:endParaRPr lang="en-US" dirty="0" smtClean="0">
              <a:solidFill>
                <a:schemeClr val="bg1"/>
              </a:solidFill>
              <a:effectLst>
                <a:outerShdw blurRad="38100" dist="38100" dir="2700000" algn="tl">
                  <a:srgbClr val="000000">
                    <a:alpha val="43137"/>
                  </a:srgbClr>
                </a:outerShdw>
              </a:effectLst>
              <a:latin typeface="+mn-lt"/>
            </a:endParaRPr>
          </a:p>
        </p:txBody>
      </p:sp>
      <p:sp>
        <p:nvSpPr>
          <p:cNvPr id="3075" name="Rectangle 3"/>
          <p:cNvSpPr>
            <a:spLocks noGrp="1" noChangeArrowheads="1"/>
          </p:cNvSpPr>
          <p:nvPr>
            <p:ph type="subTitle" idx="1"/>
          </p:nvPr>
        </p:nvSpPr>
        <p:spPr>
          <a:xfrm>
            <a:off x="1371600" y="5181600"/>
            <a:ext cx="6400800" cy="1447800"/>
          </a:xfrm>
        </p:spPr>
        <p:txBody>
          <a:bodyPr/>
          <a:lstStyle/>
          <a:p>
            <a:pPr eaLnBrk="1" hangingPunct="1"/>
            <a:r>
              <a:rPr lang="en-US" dirty="0" smtClean="0"/>
              <a:t>USAID Office of Transition Initiatives</a:t>
            </a:r>
          </a:p>
          <a:p>
            <a:pPr eaLnBrk="1" hangingPunct="1"/>
            <a:r>
              <a:rPr lang="en-US" sz="2400" dirty="0" smtClean="0"/>
              <a:t>Mayra Chavarria &amp; George Wilson</a:t>
            </a:r>
          </a:p>
        </p:txBody>
      </p:sp>
    </p:spTree>
    <p:extLst>
      <p:ext uri="{BB962C8B-B14F-4D97-AF65-F5344CB8AC3E}">
        <p14:creationId xmlns:p14="http://schemas.microsoft.com/office/powerpoint/2010/main" val="1677696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8" name="Rectangle 4"/>
          <p:cNvSpPr>
            <a:spLocks noGrp="1" noChangeArrowheads="1"/>
          </p:cNvSpPr>
          <p:nvPr>
            <p:ph type="body" idx="1"/>
          </p:nvPr>
        </p:nvSpPr>
        <p:spPr>
          <a:xfrm>
            <a:off x="838200" y="2057400"/>
            <a:ext cx="8458200" cy="3810000"/>
          </a:xfrm>
          <a:noFill/>
        </p:spPr>
        <p:txBody>
          <a:bodyPr/>
          <a:lstStyle/>
          <a:p>
            <a:pPr eaLnBrk="1" hangingPunct="1">
              <a:buClr>
                <a:srgbClr val="CC0000"/>
              </a:buClr>
              <a:buFont typeface="Wingdings" pitchFamily="2" charset="2"/>
              <a:buChar char="ü"/>
            </a:pPr>
            <a:r>
              <a:rPr lang="en-US" sz="2800" b="1" dirty="0" smtClean="0">
                <a:latin typeface="Calibri" pitchFamily="34" charset="0"/>
              </a:rPr>
              <a:t>Is the country important to U.S. national interests?</a:t>
            </a:r>
          </a:p>
          <a:p>
            <a:pPr eaLnBrk="1" hangingPunct="1">
              <a:buFont typeface="Wingdings" pitchFamily="2" charset="2"/>
              <a:buChar char="ü"/>
            </a:pPr>
            <a:endParaRPr lang="en-US" sz="2800" b="1" dirty="0" smtClean="0">
              <a:latin typeface="Calibri" pitchFamily="34" charset="0"/>
            </a:endParaRPr>
          </a:p>
          <a:p>
            <a:pPr eaLnBrk="1" hangingPunct="1">
              <a:buClr>
                <a:srgbClr val="CC0000"/>
              </a:buClr>
              <a:buFont typeface="Wingdings" pitchFamily="2" charset="2"/>
              <a:buChar char="ü"/>
            </a:pPr>
            <a:r>
              <a:rPr lang="en-US" sz="2800" b="1" dirty="0" smtClean="0">
                <a:latin typeface="Calibri" pitchFamily="34" charset="0"/>
              </a:rPr>
              <a:t>Is there a window of opportunity?</a:t>
            </a:r>
          </a:p>
          <a:p>
            <a:pPr eaLnBrk="1" hangingPunct="1">
              <a:buFont typeface="Wingdings" pitchFamily="2" charset="2"/>
              <a:buChar char="ü"/>
            </a:pPr>
            <a:endParaRPr lang="en-US" sz="2800" b="1" dirty="0" smtClean="0">
              <a:latin typeface="Calibri" pitchFamily="34" charset="0"/>
            </a:endParaRPr>
          </a:p>
          <a:p>
            <a:pPr eaLnBrk="1" hangingPunct="1">
              <a:buClr>
                <a:srgbClr val="CC0000"/>
              </a:buClr>
              <a:buFont typeface="Wingdings" pitchFamily="2" charset="2"/>
              <a:buChar char="ü"/>
            </a:pPr>
            <a:r>
              <a:rPr lang="en-US" sz="2800" b="1" dirty="0" smtClean="0">
                <a:latin typeface="Calibri" pitchFamily="34" charset="0"/>
              </a:rPr>
              <a:t>Can OTI’s involvement </a:t>
            </a:r>
            <a:r>
              <a:rPr lang="en-US" sz="2800" b="1" i="1" dirty="0" smtClean="0">
                <a:latin typeface="Calibri" pitchFamily="34" charset="0"/>
              </a:rPr>
              <a:t>significantly </a:t>
            </a:r>
            <a:r>
              <a:rPr lang="en-US" sz="2800" b="1" dirty="0" smtClean="0">
                <a:latin typeface="Calibri" pitchFamily="34" charset="0"/>
              </a:rPr>
              <a:t>increase the chances of a successful transition?</a:t>
            </a:r>
          </a:p>
          <a:p>
            <a:pPr eaLnBrk="1" hangingPunct="1">
              <a:buFont typeface="Wingdings" pitchFamily="2" charset="2"/>
              <a:buNone/>
            </a:pPr>
            <a:endParaRPr lang="en-US" sz="2800" b="1" dirty="0" smtClean="0">
              <a:latin typeface="Calibri" pitchFamily="34" charset="0"/>
            </a:endParaRPr>
          </a:p>
          <a:p>
            <a:pPr eaLnBrk="1" hangingPunct="1">
              <a:buClr>
                <a:srgbClr val="CC0000"/>
              </a:buClr>
              <a:buFont typeface="Wingdings" pitchFamily="2" charset="2"/>
              <a:buChar char="ü"/>
            </a:pPr>
            <a:r>
              <a:rPr lang="en-US" sz="2800" b="1" dirty="0" smtClean="0">
                <a:latin typeface="Calibri" pitchFamily="34" charset="0"/>
              </a:rPr>
              <a:t>Is the operating environment sufficiently stable?</a:t>
            </a:r>
            <a:r>
              <a:rPr lang="en-US" b="1" dirty="0" smtClean="0"/>
              <a:t> </a:t>
            </a:r>
          </a:p>
          <a:p>
            <a:pPr eaLnBrk="1" hangingPunct="1">
              <a:lnSpc>
                <a:spcPct val="90000"/>
              </a:lnSpc>
              <a:buClr>
                <a:srgbClr val="FF3300"/>
              </a:buClr>
              <a:buSzPct val="150000"/>
              <a:buFont typeface="Wingdings" pitchFamily="2" charset="2"/>
              <a:buChar char="ü"/>
            </a:pPr>
            <a:endParaRPr lang="en-US" b="1" dirty="0" smtClean="0"/>
          </a:p>
        </p:txBody>
      </p:sp>
      <p:sp>
        <p:nvSpPr>
          <p:cNvPr id="16389" name="Text Box 7"/>
          <p:cNvSpPr txBox="1">
            <a:spLocks noChangeArrowheads="1"/>
          </p:cNvSpPr>
          <p:nvPr/>
        </p:nvSpPr>
        <p:spPr bwMode="auto">
          <a:xfrm>
            <a:off x="609600" y="1173163"/>
            <a:ext cx="7848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dirty="0">
                <a:solidFill>
                  <a:srgbClr val="000066"/>
                </a:solidFill>
                <a:latin typeface="Calibri" pitchFamily="34" charset="0"/>
              </a:rPr>
              <a:t>How do we determine where to invest?</a:t>
            </a:r>
          </a:p>
        </p:txBody>
      </p:sp>
      <p:sp>
        <p:nvSpPr>
          <p:cNvPr id="16391" name="Text Box 7"/>
          <p:cNvSpPr txBox="1">
            <a:spLocks noChangeArrowheads="1"/>
          </p:cNvSpPr>
          <p:nvPr/>
        </p:nvSpPr>
        <p:spPr bwMode="auto">
          <a:xfrm>
            <a:off x="1905000" y="152400"/>
            <a:ext cx="518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dirty="0">
                <a:latin typeface="Calibri" pitchFamily="34" charset="0"/>
              </a:rPr>
              <a:t>Criteria for Engagement</a:t>
            </a:r>
          </a:p>
        </p:txBody>
      </p:sp>
    </p:spTree>
    <p:extLst>
      <p:ext uri="{BB962C8B-B14F-4D97-AF65-F5344CB8AC3E}">
        <p14:creationId xmlns:p14="http://schemas.microsoft.com/office/powerpoint/2010/main" val="2432656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fade">
                                      <p:cBhvr>
                                        <p:cTn id="7" dur="500"/>
                                        <p:tgtEl>
                                          <p:spTgt spid="16391"/>
                                        </p:tgtEl>
                                      </p:cBhvr>
                                    </p:animEffect>
                                    <p:anim calcmode="lin" valueType="num">
                                      <p:cBhvr>
                                        <p:cTn id="8" dur="500" fill="hold"/>
                                        <p:tgtEl>
                                          <p:spTgt spid="16391"/>
                                        </p:tgtEl>
                                        <p:attrNameLst>
                                          <p:attrName>ppt_x</p:attrName>
                                        </p:attrNameLst>
                                      </p:cBhvr>
                                      <p:tavLst>
                                        <p:tav tm="0">
                                          <p:val>
                                            <p:strVal val="#ppt_x"/>
                                          </p:val>
                                        </p:tav>
                                        <p:tav tm="100000">
                                          <p:val>
                                            <p:strVal val="#ppt_x"/>
                                          </p:val>
                                        </p:tav>
                                      </p:tavLst>
                                    </p:anim>
                                    <p:anim calcmode="lin" valueType="num">
                                      <p:cBhvr>
                                        <p:cTn id="9" dur="500" fill="hold"/>
                                        <p:tgtEl>
                                          <p:spTgt spid="1639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6389"/>
                                        </p:tgtEl>
                                        <p:attrNameLst>
                                          <p:attrName>style.visibility</p:attrName>
                                        </p:attrNameLst>
                                      </p:cBhvr>
                                      <p:to>
                                        <p:strVal val="visible"/>
                                      </p:to>
                                    </p:set>
                                    <p:anim calcmode="lin" valueType="num">
                                      <p:cBhvr additive="base">
                                        <p:cTn id="13" dur="1000" fill="hold"/>
                                        <p:tgtEl>
                                          <p:spTgt spid="16389"/>
                                        </p:tgtEl>
                                        <p:attrNameLst>
                                          <p:attrName>ppt_x</p:attrName>
                                        </p:attrNameLst>
                                      </p:cBhvr>
                                      <p:tavLst>
                                        <p:tav tm="0">
                                          <p:val>
                                            <p:strVal val="0-#ppt_w/2"/>
                                          </p:val>
                                        </p:tav>
                                        <p:tav tm="100000">
                                          <p:val>
                                            <p:strVal val="#ppt_x"/>
                                          </p:val>
                                        </p:tav>
                                      </p:tavLst>
                                    </p:anim>
                                    <p:anim calcmode="lin" valueType="num">
                                      <p:cBhvr additive="base">
                                        <p:cTn id="14" dur="1000" fill="hold"/>
                                        <p:tgtEl>
                                          <p:spTgt spid="1638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16388">
                                            <p:txEl>
                                              <p:pRg st="0" end="0"/>
                                            </p:txEl>
                                          </p:spTgt>
                                        </p:tgtEl>
                                        <p:attrNameLst>
                                          <p:attrName>style.visibility</p:attrName>
                                        </p:attrNameLst>
                                      </p:cBhvr>
                                      <p:to>
                                        <p:strVal val="visible"/>
                                      </p:to>
                                    </p:set>
                                    <p:animEffect transition="in" filter="wipe(down)">
                                      <p:cBhvr>
                                        <p:cTn id="19" dur="1000"/>
                                        <p:tgtEl>
                                          <p:spTgt spid="16388">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6388">
                                            <p:txEl>
                                              <p:pRg st="2" end="2"/>
                                            </p:txEl>
                                          </p:spTgt>
                                        </p:tgtEl>
                                        <p:attrNameLst>
                                          <p:attrName>style.visibility</p:attrName>
                                        </p:attrNameLst>
                                      </p:cBhvr>
                                      <p:to>
                                        <p:strVal val="visible"/>
                                      </p:to>
                                    </p:set>
                                    <p:animEffect transition="in" filter="wipe(down)">
                                      <p:cBhvr>
                                        <p:cTn id="24" dur="500"/>
                                        <p:tgtEl>
                                          <p:spTgt spid="16388">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6388">
                                            <p:txEl>
                                              <p:pRg st="4" end="4"/>
                                            </p:txEl>
                                          </p:spTgt>
                                        </p:tgtEl>
                                        <p:attrNameLst>
                                          <p:attrName>style.visibility</p:attrName>
                                        </p:attrNameLst>
                                      </p:cBhvr>
                                      <p:to>
                                        <p:strVal val="visible"/>
                                      </p:to>
                                    </p:set>
                                    <p:animEffect transition="in" filter="wipe(down)">
                                      <p:cBhvr>
                                        <p:cTn id="29" dur="500"/>
                                        <p:tgtEl>
                                          <p:spTgt spid="16388">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16388">
                                            <p:txEl>
                                              <p:pRg st="6" end="6"/>
                                            </p:txEl>
                                          </p:spTgt>
                                        </p:tgtEl>
                                        <p:attrNameLst>
                                          <p:attrName>style.visibility</p:attrName>
                                        </p:attrNameLst>
                                      </p:cBhvr>
                                      <p:to>
                                        <p:strVal val="visible"/>
                                      </p:to>
                                    </p:set>
                                    <p:animEffect transition="in" filter="wipe(down)">
                                      <p:cBhvr>
                                        <p:cTn id="34" dur="500"/>
                                        <p:tgtEl>
                                          <p:spTgt spid="16388">
                                            <p:txEl>
                                              <p:pRg st="6" end="6"/>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xit" presetSubtype="0" fill="hold" grpId="0" nodeType="clickEffect">
                                  <p:stCondLst>
                                    <p:cond delay="0"/>
                                  </p:stCondLst>
                                  <p:childTnLst>
                                    <p:animEffect transition="out" filter="fade">
                                      <p:cBhvr>
                                        <p:cTn id="38" dur="1000"/>
                                        <p:tgtEl>
                                          <p:spTgt spid="16388">
                                            <p:txEl>
                                              <p:pRg st="0" end="0"/>
                                            </p:txEl>
                                          </p:spTgt>
                                        </p:tgtEl>
                                      </p:cBhvr>
                                    </p:animEffect>
                                    <p:anim calcmode="lin" valueType="num">
                                      <p:cBhvr>
                                        <p:cTn id="39" dur="1000"/>
                                        <p:tgtEl>
                                          <p:spTgt spid="16388">
                                            <p:txEl>
                                              <p:pRg st="0" end="0"/>
                                            </p:txEl>
                                          </p:spTgt>
                                        </p:tgtEl>
                                        <p:attrNameLst>
                                          <p:attrName>ppt_x</p:attrName>
                                        </p:attrNameLst>
                                      </p:cBhvr>
                                      <p:tavLst>
                                        <p:tav tm="0">
                                          <p:val>
                                            <p:strVal val="ppt_x"/>
                                          </p:val>
                                        </p:tav>
                                        <p:tav tm="100000">
                                          <p:val>
                                            <p:strVal val="ppt_x"/>
                                          </p:val>
                                        </p:tav>
                                      </p:tavLst>
                                    </p:anim>
                                    <p:anim calcmode="lin" valueType="num">
                                      <p:cBhvr>
                                        <p:cTn id="40" dur="100" decel="100000"/>
                                        <p:tgtEl>
                                          <p:spTgt spid="16388">
                                            <p:txEl>
                                              <p:pRg st="0" end="0"/>
                                            </p:txEl>
                                          </p:spTgt>
                                        </p:tgtEl>
                                        <p:attrNameLst>
                                          <p:attrName>ppt_y</p:attrName>
                                        </p:attrNameLst>
                                      </p:cBhvr>
                                      <p:tavLst>
                                        <p:tav tm="0">
                                          <p:val>
                                            <p:strVal val="ppt_y"/>
                                          </p:val>
                                        </p:tav>
                                        <p:tav tm="100000">
                                          <p:val>
                                            <p:strVal val="ppt_y-.03"/>
                                          </p:val>
                                        </p:tav>
                                      </p:tavLst>
                                    </p:anim>
                                    <p:anim calcmode="lin" valueType="num">
                                      <p:cBhvr>
                                        <p:cTn id="41" dur="900" accel="100000">
                                          <p:stCondLst>
                                            <p:cond delay="100"/>
                                          </p:stCondLst>
                                        </p:cTn>
                                        <p:tgtEl>
                                          <p:spTgt spid="16388">
                                            <p:txEl>
                                              <p:pRg st="0" end="0"/>
                                            </p:txEl>
                                          </p:spTgt>
                                        </p:tgtEl>
                                        <p:attrNameLst>
                                          <p:attrName>ppt_y</p:attrName>
                                        </p:attrNameLst>
                                      </p:cBhvr>
                                      <p:tavLst>
                                        <p:tav tm="0">
                                          <p:val>
                                            <p:strVal val="ppt_y"/>
                                          </p:val>
                                        </p:tav>
                                        <p:tav tm="100000">
                                          <p:val>
                                            <p:strVal val="ppt_y+1"/>
                                          </p:val>
                                        </p:tav>
                                      </p:tavLst>
                                    </p:anim>
                                    <p:set>
                                      <p:cBhvr>
                                        <p:cTn id="42" dur="1" fill="hold">
                                          <p:stCondLst>
                                            <p:cond delay="999"/>
                                          </p:stCondLst>
                                        </p:cTn>
                                        <p:tgtEl>
                                          <p:spTgt spid="16388">
                                            <p:txEl>
                                              <p:pRg st="0" end="0"/>
                                            </p:txEl>
                                          </p:spTgt>
                                        </p:tgtEl>
                                        <p:attrNameLst>
                                          <p:attrName>style.visibility</p:attrName>
                                        </p:attrNameLst>
                                      </p:cBhvr>
                                      <p:to>
                                        <p:strVal val="hidden"/>
                                      </p:to>
                                    </p:set>
                                  </p:childTnLst>
                                </p:cTn>
                              </p:par>
                              <p:par>
                                <p:cTn id="43" presetID="37" presetClass="exit" presetSubtype="0" fill="hold" grpId="0" nodeType="withEffect">
                                  <p:stCondLst>
                                    <p:cond delay="0"/>
                                  </p:stCondLst>
                                  <p:childTnLst>
                                    <p:animEffect transition="out" filter="fade">
                                      <p:cBhvr>
                                        <p:cTn id="44" dur="1000"/>
                                        <p:tgtEl>
                                          <p:spTgt spid="16388">
                                            <p:txEl>
                                              <p:pRg st="2" end="2"/>
                                            </p:txEl>
                                          </p:spTgt>
                                        </p:tgtEl>
                                      </p:cBhvr>
                                    </p:animEffect>
                                    <p:anim calcmode="lin" valueType="num">
                                      <p:cBhvr>
                                        <p:cTn id="45" dur="1000"/>
                                        <p:tgtEl>
                                          <p:spTgt spid="16388">
                                            <p:txEl>
                                              <p:pRg st="2" end="2"/>
                                            </p:txEl>
                                          </p:spTgt>
                                        </p:tgtEl>
                                        <p:attrNameLst>
                                          <p:attrName>ppt_x</p:attrName>
                                        </p:attrNameLst>
                                      </p:cBhvr>
                                      <p:tavLst>
                                        <p:tav tm="0">
                                          <p:val>
                                            <p:strVal val="ppt_x"/>
                                          </p:val>
                                        </p:tav>
                                        <p:tav tm="100000">
                                          <p:val>
                                            <p:strVal val="ppt_x"/>
                                          </p:val>
                                        </p:tav>
                                      </p:tavLst>
                                    </p:anim>
                                    <p:anim calcmode="lin" valueType="num">
                                      <p:cBhvr>
                                        <p:cTn id="46" dur="100" decel="100000"/>
                                        <p:tgtEl>
                                          <p:spTgt spid="16388">
                                            <p:txEl>
                                              <p:pRg st="2" end="2"/>
                                            </p:txEl>
                                          </p:spTgt>
                                        </p:tgtEl>
                                        <p:attrNameLst>
                                          <p:attrName>ppt_y</p:attrName>
                                        </p:attrNameLst>
                                      </p:cBhvr>
                                      <p:tavLst>
                                        <p:tav tm="0">
                                          <p:val>
                                            <p:strVal val="ppt_y"/>
                                          </p:val>
                                        </p:tav>
                                        <p:tav tm="100000">
                                          <p:val>
                                            <p:strVal val="ppt_y-.03"/>
                                          </p:val>
                                        </p:tav>
                                      </p:tavLst>
                                    </p:anim>
                                    <p:anim calcmode="lin" valueType="num">
                                      <p:cBhvr>
                                        <p:cTn id="47" dur="900" accel="100000">
                                          <p:stCondLst>
                                            <p:cond delay="100"/>
                                          </p:stCondLst>
                                        </p:cTn>
                                        <p:tgtEl>
                                          <p:spTgt spid="16388">
                                            <p:txEl>
                                              <p:pRg st="2" end="2"/>
                                            </p:txEl>
                                          </p:spTgt>
                                        </p:tgtEl>
                                        <p:attrNameLst>
                                          <p:attrName>ppt_y</p:attrName>
                                        </p:attrNameLst>
                                      </p:cBhvr>
                                      <p:tavLst>
                                        <p:tav tm="0">
                                          <p:val>
                                            <p:strVal val="ppt_y"/>
                                          </p:val>
                                        </p:tav>
                                        <p:tav tm="100000">
                                          <p:val>
                                            <p:strVal val="ppt_y+1"/>
                                          </p:val>
                                        </p:tav>
                                      </p:tavLst>
                                    </p:anim>
                                    <p:set>
                                      <p:cBhvr>
                                        <p:cTn id="48" dur="1" fill="hold">
                                          <p:stCondLst>
                                            <p:cond delay="999"/>
                                          </p:stCondLst>
                                        </p:cTn>
                                        <p:tgtEl>
                                          <p:spTgt spid="16388">
                                            <p:txEl>
                                              <p:pRg st="2" end="2"/>
                                            </p:txEl>
                                          </p:spTgt>
                                        </p:tgtEl>
                                        <p:attrNameLst>
                                          <p:attrName>style.visibility</p:attrName>
                                        </p:attrNameLst>
                                      </p:cBhvr>
                                      <p:to>
                                        <p:strVal val="hidden"/>
                                      </p:to>
                                    </p:set>
                                  </p:childTnLst>
                                </p:cTn>
                              </p:par>
                              <p:par>
                                <p:cTn id="49" presetID="37" presetClass="exit" presetSubtype="0" fill="hold" grpId="0" nodeType="withEffect">
                                  <p:stCondLst>
                                    <p:cond delay="0"/>
                                  </p:stCondLst>
                                  <p:childTnLst>
                                    <p:animEffect transition="out" filter="fade">
                                      <p:cBhvr>
                                        <p:cTn id="50" dur="1000"/>
                                        <p:tgtEl>
                                          <p:spTgt spid="16388">
                                            <p:txEl>
                                              <p:pRg st="4" end="4"/>
                                            </p:txEl>
                                          </p:spTgt>
                                        </p:tgtEl>
                                      </p:cBhvr>
                                    </p:animEffect>
                                    <p:anim calcmode="lin" valueType="num">
                                      <p:cBhvr>
                                        <p:cTn id="51" dur="1000"/>
                                        <p:tgtEl>
                                          <p:spTgt spid="16388">
                                            <p:txEl>
                                              <p:pRg st="4" end="4"/>
                                            </p:txEl>
                                          </p:spTgt>
                                        </p:tgtEl>
                                        <p:attrNameLst>
                                          <p:attrName>ppt_x</p:attrName>
                                        </p:attrNameLst>
                                      </p:cBhvr>
                                      <p:tavLst>
                                        <p:tav tm="0">
                                          <p:val>
                                            <p:strVal val="ppt_x"/>
                                          </p:val>
                                        </p:tav>
                                        <p:tav tm="100000">
                                          <p:val>
                                            <p:strVal val="ppt_x"/>
                                          </p:val>
                                        </p:tav>
                                      </p:tavLst>
                                    </p:anim>
                                    <p:anim calcmode="lin" valueType="num">
                                      <p:cBhvr>
                                        <p:cTn id="52" dur="100" decel="100000"/>
                                        <p:tgtEl>
                                          <p:spTgt spid="16388">
                                            <p:txEl>
                                              <p:pRg st="4" end="4"/>
                                            </p:txEl>
                                          </p:spTgt>
                                        </p:tgtEl>
                                        <p:attrNameLst>
                                          <p:attrName>ppt_y</p:attrName>
                                        </p:attrNameLst>
                                      </p:cBhvr>
                                      <p:tavLst>
                                        <p:tav tm="0">
                                          <p:val>
                                            <p:strVal val="ppt_y"/>
                                          </p:val>
                                        </p:tav>
                                        <p:tav tm="100000">
                                          <p:val>
                                            <p:strVal val="ppt_y-.03"/>
                                          </p:val>
                                        </p:tav>
                                      </p:tavLst>
                                    </p:anim>
                                    <p:anim calcmode="lin" valueType="num">
                                      <p:cBhvr>
                                        <p:cTn id="53" dur="900" accel="100000">
                                          <p:stCondLst>
                                            <p:cond delay="100"/>
                                          </p:stCondLst>
                                        </p:cTn>
                                        <p:tgtEl>
                                          <p:spTgt spid="16388">
                                            <p:txEl>
                                              <p:pRg st="4" end="4"/>
                                            </p:txEl>
                                          </p:spTgt>
                                        </p:tgtEl>
                                        <p:attrNameLst>
                                          <p:attrName>ppt_y</p:attrName>
                                        </p:attrNameLst>
                                      </p:cBhvr>
                                      <p:tavLst>
                                        <p:tav tm="0">
                                          <p:val>
                                            <p:strVal val="ppt_y"/>
                                          </p:val>
                                        </p:tav>
                                        <p:tav tm="100000">
                                          <p:val>
                                            <p:strVal val="ppt_y+1"/>
                                          </p:val>
                                        </p:tav>
                                      </p:tavLst>
                                    </p:anim>
                                    <p:set>
                                      <p:cBhvr>
                                        <p:cTn id="54" dur="1" fill="hold">
                                          <p:stCondLst>
                                            <p:cond delay="999"/>
                                          </p:stCondLst>
                                        </p:cTn>
                                        <p:tgtEl>
                                          <p:spTgt spid="16388">
                                            <p:txEl>
                                              <p:pRg st="4" end="4"/>
                                            </p:txEl>
                                          </p:spTgt>
                                        </p:tgtEl>
                                        <p:attrNameLst>
                                          <p:attrName>style.visibility</p:attrName>
                                        </p:attrNameLst>
                                      </p:cBhvr>
                                      <p:to>
                                        <p:strVal val="hidden"/>
                                      </p:to>
                                    </p:set>
                                  </p:childTnLst>
                                </p:cTn>
                              </p:par>
                              <p:par>
                                <p:cTn id="55" presetID="37" presetClass="exit" presetSubtype="0" fill="hold" grpId="0" nodeType="withEffect">
                                  <p:stCondLst>
                                    <p:cond delay="0"/>
                                  </p:stCondLst>
                                  <p:childTnLst>
                                    <p:animEffect transition="out" filter="fade">
                                      <p:cBhvr>
                                        <p:cTn id="56" dur="1000"/>
                                        <p:tgtEl>
                                          <p:spTgt spid="16388">
                                            <p:txEl>
                                              <p:pRg st="6" end="6"/>
                                            </p:txEl>
                                          </p:spTgt>
                                        </p:tgtEl>
                                      </p:cBhvr>
                                    </p:animEffect>
                                    <p:anim calcmode="lin" valueType="num">
                                      <p:cBhvr>
                                        <p:cTn id="57" dur="1000"/>
                                        <p:tgtEl>
                                          <p:spTgt spid="16388">
                                            <p:txEl>
                                              <p:pRg st="6" end="6"/>
                                            </p:txEl>
                                          </p:spTgt>
                                        </p:tgtEl>
                                        <p:attrNameLst>
                                          <p:attrName>ppt_x</p:attrName>
                                        </p:attrNameLst>
                                      </p:cBhvr>
                                      <p:tavLst>
                                        <p:tav tm="0">
                                          <p:val>
                                            <p:strVal val="ppt_x"/>
                                          </p:val>
                                        </p:tav>
                                        <p:tav tm="100000">
                                          <p:val>
                                            <p:strVal val="ppt_x"/>
                                          </p:val>
                                        </p:tav>
                                      </p:tavLst>
                                    </p:anim>
                                    <p:anim calcmode="lin" valueType="num">
                                      <p:cBhvr>
                                        <p:cTn id="58" dur="100" decel="100000"/>
                                        <p:tgtEl>
                                          <p:spTgt spid="16388">
                                            <p:txEl>
                                              <p:pRg st="6" end="6"/>
                                            </p:txEl>
                                          </p:spTgt>
                                        </p:tgtEl>
                                        <p:attrNameLst>
                                          <p:attrName>ppt_y</p:attrName>
                                        </p:attrNameLst>
                                      </p:cBhvr>
                                      <p:tavLst>
                                        <p:tav tm="0">
                                          <p:val>
                                            <p:strVal val="ppt_y"/>
                                          </p:val>
                                        </p:tav>
                                        <p:tav tm="100000">
                                          <p:val>
                                            <p:strVal val="ppt_y-.03"/>
                                          </p:val>
                                        </p:tav>
                                      </p:tavLst>
                                    </p:anim>
                                    <p:anim calcmode="lin" valueType="num">
                                      <p:cBhvr>
                                        <p:cTn id="59" dur="900" accel="100000">
                                          <p:stCondLst>
                                            <p:cond delay="100"/>
                                          </p:stCondLst>
                                        </p:cTn>
                                        <p:tgtEl>
                                          <p:spTgt spid="16388">
                                            <p:txEl>
                                              <p:pRg st="6" end="6"/>
                                            </p:txEl>
                                          </p:spTgt>
                                        </p:tgtEl>
                                        <p:attrNameLst>
                                          <p:attrName>ppt_y</p:attrName>
                                        </p:attrNameLst>
                                      </p:cBhvr>
                                      <p:tavLst>
                                        <p:tav tm="0">
                                          <p:val>
                                            <p:strVal val="ppt_y"/>
                                          </p:val>
                                        </p:tav>
                                        <p:tav tm="100000">
                                          <p:val>
                                            <p:strVal val="ppt_y+1"/>
                                          </p:val>
                                        </p:tav>
                                      </p:tavLst>
                                    </p:anim>
                                    <p:set>
                                      <p:cBhvr>
                                        <p:cTn id="60" dur="1" fill="hold">
                                          <p:stCondLst>
                                            <p:cond delay="999"/>
                                          </p:stCondLst>
                                        </p:cTn>
                                        <p:tgtEl>
                                          <p:spTgt spid="16388">
                                            <p:txEl>
                                              <p:pRg st="6" end="6"/>
                                            </p:txEl>
                                          </p:spTgt>
                                        </p:tgtEl>
                                        <p:attrNameLst>
                                          <p:attrName>style.visibility</p:attrName>
                                        </p:attrNameLst>
                                      </p:cBhvr>
                                      <p:to>
                                        <p:strVal val="hidden"/>
                                      </p:to>
                                    </p:set>
                                  </p:childTnLst>
                                </p:cTn>
                              </p:par>
                              <p:par>
                                <p:cTn id="61" presetID="37" presetClass="exit" presetSubtype="0" fill="hold" grpId="1" nodeType="withEffect">
                                  <p:stCondLst>
                                    <p:cond delay="0"/>
                                  </p:stCondLst>
                                  <p:childTnLst>
                                    <p:animEffect transition="out" filter="fade">
                                      <p:cBhvr>
                                        <p:cTn id="62" dur="1000"/>
                                        <p:tgtEl>
                                          <p:spTgt spid="16389"/>
                                        </p:tgtEl>
                                      </p:cBhvr>
                                    </p:animEffect>
                                    <p:anim calcmode="lin" valueType="num">
                                      <p:cBhvr>
                                        <p:cTn id="63" dur="1000"/>
                                        <p:tgtEl>
                                          <p:spTgt spid="16389"/>
                                        </p:tgtEl>
                                        <p:attrNameLst>
                                          <p:attrName>ppt_x</p:attrName>
                                        </p:attrNameLst>
                                      </p:cBhvr>
                                      <p:tavLst>
                                        <p:tav tm="0">
                                          <p:val>
                                            <p:strVal val="ppt_x"/>
                                          </p:val>
                                        </p:tav>
                                        <p:tav tm="100000">
                                          <p:val>
                                            <p:strVal val="ppt_x"/>
                                          </p:val>
                                        </p:tav>
                                      </p:tavLst>
                                    </p:anim>
                                    <p:anim calcmode="lin" valueType="num">
                                      <p:cBhvr>
                                        <p:cTn id="64" dur="100" decel="100000"/>
                                        <p:tgtEl>
                                          <p:spTgt spid="16389"/>
                                        </p:tgtEl>
                                        <p:attrNameLst>
                                          <p:attrName>ppt_y</p:attrName>
                                        </p:attrNameLst>
                                      </p:cBhvr>
                                      <p:tavLst>
                                        <p:tav tm="0">
                                          <p:val>
                                            <p:strVal val="ppt_y"/>
                                          </p:val>
                                        </p:tav>
                                        <p:tav tm="100000">
                                          <p:val>
                                            <p:strVal val="ppt_y-.03"/>
                                          </p:val>
                                        </p:tav>
                                      </p:tavLst>
                                    </p:anim>
                                    <p:anim calcmode="lin" valueType="num">
                                      <p:cBhvr>
                                        <p:cTn id="65" dur="900" accel="100000">
                                          <p:stCondLst>
                                            <p:cond delay="100"/>
                                          </p:stCondLst>
                                        </p:cTn>
                                        <p:tgtEl>
                                          <p:spTgt spid="16389"/>
                                        </p:tgtEl>
                                        <p:attrNameLst>
                                          <p:attrName>ppt_y</p:attrName>
                                        </p:attrNameLst>
                                      </p:cBhvr>
                                      <p:tavLst>
                                        <p:tav tm="0">
                                          <p:val>
                                            <p:strVal val="ppt_y"/>
                                          </p:val>
                                        </p:tav>
                                        <p:tav tm="100000">
                                          <p:val>
                                            <p:strVal val="ppt_y+1"/>
                                          </p:val>
                                        </p:tav>
                                      </p:tavLst>
                                    </p:anim>
                                    <p:set>
                                      <p:cBhvr>
                                        <p:cTn id="66" dur="1" fill="hold">
                                          <p:stCondLst>
                                            <p:cond delay="999"/>
                                          </p:stCondLst>
                                        </p:cTn>
                                        <p:tgtEl>
                                          <p:spTgt spid="16389"/>
                                        </p:tgtEl>
                                        <p:attrNameLst>
                                          <p:attrName>style.visibility</p:attrName>
                                        </p:attrNameLst>
                                      </p:cBhvr>
                                      <p:to>
                                        <p:strVal val="hidden"/>
                                      </p:to>
                                    </p:set>
                                  </p:childTnLst>
                                </p:cTn>
                              </p:par>
                            </p:childTnLst>
                          </p:cTn>
                        </p:par>
                        <p:par>
                          <p:cTn id="67" fill="hold" nodeType="afterGroup">
                            <p:stCondLst>
                              <p:cond delay="1000"/>
                            </p:stCondLst>
                            <p:childTnLst>
                              <p:par>
                                <p:cTn id="68" presetID="42" presetClass="exit" presetSubtype="0" fill="hold" grpId="1" nodeType="afterEffect">
                                  <p:stCondLst>
                                    <p:cond delay="0"/>
                                  </p:stCondLst>
                                  <p:childTnLst>
                                    <p:animEffect transition="out" filter="fade">
                                      <p:cBhvr>
                                        <p:cTn id="69" dur="500"/>
                                        <p:tgtEl>
                                          <p:spTgt spid="16391"/>
                                        </p:tgtEl>
                                      </p:cBhvr>
                                    </p:animEffect>
                                    <p:anim calcmode="lin" valueType="num">
                                      <p:cBhvr>
                                        <p:cTn id="70" dur="500"/>
                                        <p:tgtEl>
                                          <p:spTgt spid="16391"/>
                                        </p:tgtEl>
                                        <p:attrNameLst>
                                          <p:attrName>ppt_x</p:attrName>
                                        </p:attrNameLst>
                                      </p:cBhvr>
                                      <p:tavLst>
                                        <p:tav tm="0">
                                          <p:val>
                                            <p:strVal val="ppt_x"/>
                                          </p:val>
                                        </p:tav>
                                        <p:tav tm="100000">
                                          <p:val>
                                            <p:strVal val="ppt_x"/>
                                          </p:val>
                                        </p:tav>
                                      </p:tavLst>
                                    </p:anim>
                                    <p:anim calcmode="lin" valueType="num">
                                      <p:cBhvr>
                                        <p:cTn id="71" dur="500"/>
                                        <p:tgtEl>
                                          <p:spTgt spid="16391"/>
                                        </p:tgtEl>
                                        <p:attrNameLst>
                                          <p:attrName>ppt_y</p:attrName>
                                        </p:attrNameLst>
                                      </p:cBhvr>
                                      <p:tavLst>
                                        <p:tav tm="0">
                                          <p:val>
                                            <p:strVal val="ppt_y"/>
                                          </p:val>
                                        </p:tav>
                                        <p:tav tm="100000">
                                          <p:val>
                                            <p:strVal val="ppt_y+.1"/>
                                          </p:val>
                                        </p:tav>
                                      </p:tavLst>
                                    </p:anim>
                                    <p:set>
                                      <p:cBhvr>
                                        <p:cTn id="72" dur="1" fill="hold">
                                          <p:stCondLst>
                                            <p:cond delay="499"/>
                                          </p:stCondLst>
                                        </p:cTn>
                                        <p:tgtEl>
                                          <p:spTgt spid="163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P spid="16389" grpId="0"/>
      <p:bldP spid="16389" grpId="1"/>
      <p:bldP spid="16391" grpId="0"/>
      <p:bldP spid="16391"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cap="none" dirty="0" smtClean="0">
                <a:solidFill>
                  <a:schemeClr val="bg1">
                    <a:lumMod val="85000"/>
                  </a:schemeClr>
                </a:solidFill>
                <a:effectLst>
                  <a:outerShdw blurRad="38100" dist="38100" dir="2700000" algn="tl">
                    <a:srgbClr val="000000">
                      <a:alpha val="43137"/>
                    </a:srgbClr>
                  </a:outerShdw>
                </a:effectLst>
                <a:latin typeface="Book Antiqua" pitchFamily="18" charset="0"/>
              </a:rPr>
              <a:t>Capturing Best Practices And Lessons Learned</a:t>
            </a:r>
            <a:br>
              <a:rPr lang="en-US" sz="3600" cap="none" dirty="0" smtClean="0">
                <a:solidFill>
                  <a:schemeClr val="bg1">
                    <a:lumMod val="85000"/>
                  </a:schemeClr>
                </a:solidFill>
                <a:effectLst>
                  <a:outerShdw blurRad="38100" dist="38100" dir="2700000" algn="tl">
                    <a:srgbClr val="000000">
                      <a:alpha val="43137"/>
                    </a:srgbClr>
                  </a:outerShdw>
                </a:effectLst>
                <a:latin typeface="Book Antiqua" pitchFamily="18" charset="0"/>
              </a:rPr>
            </a:br>
            <a:endParaRPr lang="en-US" sz="3600" cap="none" dirty="0">
              <a:solidFill>
                <a:schemeClr val="bg1">
                  <a:lumMod val="85000"/>
                </a:schemeClr>
              </a:solidFill>
              <a:effectLst>
                <a:outerShdw blurRad="38100" dist="38100" dir="2700000" algn="tl">
                  <a:srgbClr val="000000">
                    <a:alpha val="43137"/>
                  </a:srgbClr>
                </a:outerShdw>
              </a:effectLst>
              <a:latin typeface="Book Antiqua" pitchFamily="18" charset="0"/>
            </a:endParaRPr>
          </a:p>
        </p:txBody>
      </p:sp>
      <p:sp>
        <p:nvSpPr>
          <p:cNvPr id="5" name="Text Placeholder 4"/>
          <p:cNvSpPr>
            <a:spLocks noGrp="1"/>
          </p:cNvSpPr>
          <p:nvPr>
            <p:ph type="body" idx="1"/>
          </p:nvPr>
        </p:nvSpPr>
        <p:spPr>
          <a:xfrm>
            <a:off x="685800" y="2667000"/>
            <a:ext cx="7772400" cy="1500187"/>
          </a:xfrm>
        </p:spPr>
        <p:txBody>
          <a:bodyPr/>
          <a:lstStyle/>
          <a:p>
            <a:r>
              <a:rPr lang="en-US" sz="4400" dirty="0">
                <a:effectLst>
                  <a:outerShdw blurRad="38100" dist="38100" dir="2700000" algn="tl">
                    <a:srgbClr val="000000">
                      <a:alpha val="43137"/>
                    </a:srgbClr>
                  </a:outerShdw>
                </a:effectLst>
              </a:rPr>
              <a:t>OTI’s Program Performance Management Process: </a:t>
            </a:r>
          </a:p>
        </p:txBody>
      </p:sp>
    </p:spTree>
    <p:extLst>
      <p:ext uri="{BB962C8B-B14F-4D97-AF65-F5344CB8AC3E}">
        <p14:creationId xmlns:p14="http://schemas.microsoft.com/office/powerpoint/2010/main" val="2681738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20"/>
          <p:cNvSpPr txBox="1">
            <a:spLocks noChangeArrowheads="1"/>
          </p:cNvSpPr>
          <p:nvPr/>
        </p:nvSpPr>
        <p:spPr bwMode="auto">
          <a:xfrm>
            <a:off x="2209800" y="182563"/>
            <a:ext cx="5486400" cy="492443"/>
          </a:xfrm>
          <a:prstGeom prst="rect">
            <a:avLst/>
          </a:prstGeom>
          <a:noFill/>
          <a:ln w="9525">
            <a:noFill/>
            <a:miter lim="800000"/>
            <a:headEnd/>
            <a:tailEnd/>
          </a:ln>
        </p:spPr>
        <p:txBody>
          <a:bodyPr>
            <a:spAutoFit/>
          </a:bodyPr>
          <a:lstStyle/>
          <a:p>
            <a:pPr algn="ctr"/>
            <a:r>
              <a:rPr lang="en-US" sz="2600" b="1" dirty="0">
                <a:solidFill>
                  <a:srgbClr val="000066"/>
                </a:solidFill>
                <a:latin typeface="Calibri" pitchFamily="34" charset="0"/>
              </a:rPr>
              <a:t>Core Business </a:t>
            </a:r>
            <a:r>
              <a:rPr lang="en-US" sz="2600" b="1" dirty="0" smtClean="0">
                <a:solidFill>
                  <a:srgbClr val="000066"/>
                </a:solidFill>
                <a:latin typeface="Calibri" pitchFamily="34" charset="0"/>
              </a:rPr>
              <a:t>Model</a:t>
            </a:r>
            <a:endParaRPr lang="en-US" dirty="0">
              <a:solidFill>
                <a:srgbClr val="000066"/>
              </a:solidFill>
              <a:latin typeface="Calibri" pitchFamily="34" charset="0"/>
            </a:endParaRPr>
          </a:p>
        </p:txBody>
      </p:sp>
      <p:sp>
        <p:nvSpPr>
          <p:cNvPr id="53275" name="Text Box 27"/>
          <p:cNvSpPr txBox="1">
            <a:spLocks noChangeArrowheads="1"/>
          </p:cNvSpPr>
          <p:nvPr/>
        </p:nvSpPr>
        <p:spPr bwMode="auto">
          <a:xfrm>
            <a:off x="3581400" y="1514475"/>
            <a:ext cx="2209800" cy="519113"/>
          </a:xfrm>
          <a:prstGeom prst="rect">
            <a:avLst/>
          </a:prstGeom>
          <a:noFill/>
          <a:ln w="9525">
            <a:noFill/>
            <a:miter lim="800000"/>
            <a:headEnd/>
            <a:tailEnd/>
          </a:ln>
        </p:spPr>
        <p:txBody>
          <a:bodyPr>
            <a:spAutoFit/>
          </a:bodyPr>
          <a:lstStyle/>
          <a:p>
            <a:pPr algn="ctr">
              <a:spcBef>
                <a:spcPct val="50000"/>
              </a:spcBef>
            </a:pPr>
            <a:r>
              <a:rPr lang="en-US" sz="2800" b="1">
                <a:solidFill>
                  <a:schemeClr val="bg1"/>
                </a:solidFill>
                <a:latin typeface="Calibri" pitchFamily="34" charset="0"/>
              </a:rPr>
              <a:t>Assess</a:t>
            </a:r>
          </a:p>
        </p:txBody>
      </p:sp>
      <p:sp>
        <p:nvSpPr>
          <p:cNvPr id="53276" name="Text Box 28"/>
          <p:cNvSpPr txBox="1">
            <a:spLocks noChangeArrowheads="1"/>
          </p:cNvSpPr>
          <p:nvPr/>
        </p:nvSpPr>
        <p:spPr bwMode="auto">
          <a:xfrm>
            <a:off x="1828800" y="5629275"/>
            <a:ext cx="2209800" cy="519113"/>
          </a:xfrm>
          <a:prstGeom prst="rect">
            <a:avLst/>
          </a:prstGeom>
          <a:noFill/>
          <a:ln w="9525">
            <a:noFill/>
            <a:miter lim="800000"/>
            <a:headEnd/>
            <a:tailEnd/>
          </a:ln>
        </p:spPr>
        <p:txBody>
          <a:bodyPr>
            <a:spAutoFit/>
          </a:bodyPr>
          <a:lstStyle/>
          <a:p>
            <a:pPr algn="ctr">
              <a:spcBef>
                <a:spcPct val="50000"/>
              </a:spcBef>
            </a:pPr>
            <a:r>
              <a:rPr lang="en-US" sz="2800" b="1">
                <a:solidFill>
                  <a:schemeClr val="bg1"/>
                </a:solidFill>
                <a:latin typeface="Calibri" pitchFamily="34" charset="0"/>
              </a:rPr>
              <a:t>Adapt</a:t>
            </a:r>
          </a:p>
        </p:txBody>
      </p:sp>
      <p:sp>
        <p:nvSpPr>
          <p:cNvPr id="53277" name="Text Box 29"/>
          <p:cNvSpPr txBox="1">
            <a:spLocks noChangeArrowheads="1"/>
          </p:cNvSpPr>
          <p:nvPr/>
        </p:nvSpPr>
        <p:spPr bwMode="auto">
          <a:xfrm>
            <a:off x="5486400" y="5643563"/>
            <a:ext cx="2209800" cy="519112"/>
          </a:xfrm>
          <a:prstGeom prst="rect">
            <a:avLst/>
          </a:prstGeom>
          <a:noFill/>
          <a:ln w="9525">
            <a:noFill/>
            <a:miter lim="800000"/>
            <a:headEnd/>
            <a:tailEnd/>
          </a:ln>
        </p:spPr>
        <p:txBody>
          <a:bodyPr>
            <a:spAutoFit/>
          </a:bodyPr>
          <a:lstStyle/>
          <a:p>
            <a:pPr algn="ctr">
              <a:spcBef>
                <a:spcPct val="50000"/>
              </a:spcBef>
            </a:pPr>
            <a:r>
              <a:rPr lang="en-US" sz="2800" b="1">
                <a:solidFill>
                  <a:schemeClr val="bg1"/>
                </a:solidFill>
                <a:latin typeface="Calibri" pitchFamily="34" charset="0"/>
              </a:rPr>
              <a:t>Act</a:t>
            </a:r>
          </a:p>
        </p:txBody>
      </p:sp>
      <p:sp>
        <p:nvSpPr>
          <p:cNvPr id="53279" name="Text Box 31"/>
          <p:cNvSpPr txBox="1">
            <a:spLocks noChangeArrowheads="1"/>
          </p:cNvSpPr>
          <p:nvPr/>
        </p:nvSpPr>
        <p:spPr bwMode="auto">
          <a:xfrm>
            <a:off x="5172074" y="4257675"/>
            <a:ext cx="1914525" cy="630942"/>
          </a:xfrm>
          <a:prstGeom prst="rect">
            <a:avLst/>
          </a:prstGeom>
          <a:noFill/>
          <a:ln w="9525">
            <a:noFill/>
            <a:miter lim="800000"/>
            <a:headEnd/>
            <a:tailEnd/>
          </a:ln>
        </p:spPr>
        <p:txBody>
          <a:bodyPr wrap="square">
            <a:spAutoFit/>
          </a:bodyPr>
          <a:lstStyle/>
          <a:p>
            <a:pPr algn="ctr">
              <a:spcBef>
                <a:spcPct val="50000"/>
              </a:spcBef>
            </a:pPr>
            <a:r>
              <a:rPr lang="en-US" sz="1400" b="1" dirty="0">
                <a:solidFill>
                  <a:schemeClr val="bg1"/>
                </a:solidFill>
                <a:latin typeface="Arial Narrow" pitchFamily="34" charset="0"/>
              </a:rPr>
              <a:t>Intensive</a:t>
            </a:r>
          </a:p>
          <a:p>
            <a:pPr algn="ctr">
              <a:spcBef>
                <a:spcPct val="50000"/>
              </a:spcBef>
            </a:pPr>
            <a:r>
              <a:rPr lang="en-US" sz="1400" b="1" dirty="0">
                <a:solidFill>
                  <a:schemeClr val="bg1"/>
                </a:solidFill>
                <a:latin typeface="Arial Narrow" pitchFamily="34" charset="0"/>
              </a:rPr>
              <a:t>Management</a:t>
            </a:r>
          </a:p>
        </p:txBody>
      </p:sp>
      <p:sp>
        <p:nvSpPr>
          <p:cNvPr id="17" name="Oval 21"/>
          <p:cNvSpPr>
            <a:spLocks noChangeArrowheads="1"/>
          </p:cNvSpPr>
          <p:nvPr/>
        </p:nvSpPr>
        <p:spPr bwMode="auto">
          <a:xfrm>
            <a:off x="2819400" y="838200"/>
            <a:ext cx="3494087" cy="3495675"/>
          </a:xfrm>
          <a:prstGeom prst="ellipse">
            <a:avLst/>
          </a:prstGeom>
          <a:gradFill rotWithShape="1">
            <a:gsLst>
              <a:gs pos="0">
                <a:srgbClr val="000096"/>
              </a:gs>
              <a:gs pos="100000">
                <a:srgbClr val="101944"/>
              </a:gs>
            </a:gsLst>
            <a:lin ang="5400000" scaled="1"/>
          </a:gradFill>
          <a:ln w="9525">
            <a:solidFill>
              <a:srgbClr val="000066"/>
            </a:solidFill>
            <a:round/>
            <a:headEnd/>
            <a:tailEnd/>
          </a:ln>
        </p:spPr>
        <p:txBody>
          <a:bodyPr wrap="none" anchor="ctr"/>
          <a:lstStyle/>
          <a:p>
            <a:pPr algn="ctr"/>
            <a:endParaRPr lang="en-US" sz="1800">
              <a:latin typeface="Gill Sans MT" pitchFamily="34" charset="0"/>
            </a:endParaRPr>
          </a:p>
        </p:txBody>
      </p:sp>
      <p:sp>
        <p:nvSpPr>
          <p:cNvPr id="18" name="Oval 22"/>
          <p:cNvSpPr>
            <a:spLocks noChangeArrowheads="1"/>
          </p:cNvSpPr>
          <p:nvPr/>
        </p:nvSpPr>
        <p:spPr bwMode="auto">
          <a:xfrm>
            <a:off x="1304925" y="3186113"/>
            <a:ext cx="3495675" cy="3495675"/>
          </a:xfrm>
          <a:prstGeom prst="ellipse">
            <a:avLst/>
          </a:prstGeom>
          <a:gradFill rotWithShape="1">
            <a:gsLst>
              <a:gs pos="0">
                <a:srgbClr val="9F0D0D"/>
              </a:gs>
              <a:gs pos="100000">
                <a:srgbClr val="5E1616"/>
              </a:gs>
            </a:gsLst>
            <a:lin ang="5400000" scaled="1"/>
          </a:gradFill>
          <a:ln w="9525">
            <a:solidFill>
              <a:srgbClr val="761C1C"/>
            </a:solidFill>
            <a:round/>
            <a:headEnd/>
            <a:tailEnd/>
          </a:ln>
        </p:spPr>
        <p:txBody>
          <a:bodyPr wrap="none" anchor="ctr"/>
          <a:lstStyle/>
          <a:p>
            <a:endParaRPr lang="en-US"/>
          </a:p>
        </p:txBody>
      </p:sp>
      <p:sp>
        <p:nvSpPr>
          <p:cNvPr id="19" name="Oval 23"/>
          <p:cNvSpPr>
            <a:spLocks noChangeArrowheads="1"/>
          </p:cNvSpPr>
          <p:nvPr/>
        </p:nvSpPr>
        <p:spPr bwMode="auto">
          <a:xfrm>
            <a:off x="4352925" y="3200400"/>
            <a:ext cx="3495675" cy="3495675"/>
          </a:xfrm>
          <a:prstGeom prst="ellipse">
            <a:avLst/>
          </a:prstGeom>
          <a:solidFill>
            <a:srgbClr val="069009"/>
          </a:solidFill>
          <a:ln w="9525">
            <a:solidFill>
              <a:srgbClr val="000080"/>
            </a:solidFill>
            <a:round/>
            <a:headEnd/>
            <a:tailEnd/>
          </a:ln>
        </p:spPr>
        <p:txBody>
          <a:bodyPr wrap="none" anchor="ctr"/>
          <a:lstStyle/>
          <a:p>
            <a:endParaRPr lang="en-US"/>
          </a:p>
        </p:txBody>
      </p:sp>
      <p:sp>
        <p:nvSpPr>
          <p:cNvPr id="20" name="Oval 24"/>
          <p:cNvSpPr>
            <a:spLocks noChangeArrowheads="1"/>
          </p:cNvSpPr>
          <p:nvPr/>
        </p:nvSpPr>
        <p:spPr bwMode="auto">
          <a:xfrm>
            <a:off x="3581400" y="2209800"/>
            <a:ext cx="2078038" cy="1819276"/>
          </a:xfrm>
          <a:prstGeom prst="ellipse">
            <a:avLst/>
          </a:prstGeom>
          <a:solidFill>
            <a:srgbClr val="3155B9">
              <a:alpha val="74901"/>
            </a:srgbClr>
          </a:solidFill>
          <a:ln w="12700">
            <a:solidFill>
              <a:srgbClr val="3366FF"/>
            </a:solidFill>
            <a:round/>
            <a:headEnd/>
            <a:tailEnd/>
          </a:ln>
        </p:spPr>
        <p:txBody>
          <a:bodyPr wrap="none" anchor="ctr"/>
          <a:lstStyle/>
          <a:p>
            <a:endParaRPr lang="en-US"/>
          </a:p>
        </p:txBody>
      </p:sp>
      <p:sp>
        <p:nvSpPr>
          <p:cNvPr id="21" name="Oval 25"/>
          <p:cNvSpPr>
            <a:spLocks noChangeArrowheads="1"/>
          </p:cNvSpPr>
          <p:nvPr/>
        </p:nvSpPr>
        <p:spPr bwMode="auto">
          <a:xfrm>
            <a:off x="2590800" y="3571875"/>
            <a:ext cx="1981200" cy="1838325"/>
          </a:xfrm>
          <a:prstGeom prst="ellipse">
            <a:avLst/>
          </a:prstGeom>
          <a:solidFill>
            <a:srgbClr val="B90F0F">
              <a:alpha val="74901"/>
            </a:srgbClr>
          </a:solidFill>
          <a:ln w="12700">
            <a:solidFill>
              <a:srgbClr val="FF0000"/>
            </a:solidFill>
            <a:round/>
            <a:headEnd/>
            <a:tailEnd/>
          </a:ln>
        </p:spPr>
        <p:txBody>
          <a:bodyPr wrap="none" anchor="ctr"/>
          <a:lstStyle/>
          <a:p>
            <a:endParaRPr lang="en-US"/>
          </a:p>
        </p:txBody>
      </p:sp>
      <p:sp>
        <p:nvSpPr>
          <p:cNvPr id="22" name="Oval 26"/>
          <p:cNvSpPr>
            <a:spLocks noChangeArrowheads="1"/>
          </p:cNvSpPr>
          <p:nvPr/>
        </p:nvSpPr>
        <p:spPr bwMode="auto">
          <a:xfrm>
            <a:off x="4495800" y="3657600"/>
            <a:ext cx="1762125" cy="1752600"/>
          </a:xfrm>
          <a:prstGeom prst="ellipse">
            <a:avLst/>
          </a:prstGeom>
          <a:solidFill>
            <a:srgbClr val="39F52B">
              <a:alpha val="74510"/>
            </a:srgbClr>
          </a:solidFill>
          <a:ln w="12700">
            <a:solidFill>
              <a:srgbClr val="CCFFFF"/>
            </a:solidFill>
            <a:round/>
            <a:headEnd/>
            <a:tailEnd/>
          </a:ln>
        </p:spPr>
        <p:txBody>
          <a:bodyPr wrap="none" anchor="ctr"/>
          <a:lstStyle/>
          <a:p>
            <a:endParaRPr lang="en-US"/>
          </a:p>
        </p:txBody>
      </p:sp>
      <p:sp>
        <p:nvSpPr>
          <p:cNvPr id="23" name="Text Box 27"/>
          <p:cNvSpPr txBox="1">
            <a:spLocks noChangeArrowheads="1"/>
          </p:cNvSpPr>
          <p:nvPr/>
        </p:nvSpPr>
        <p:spPr bwMode="auto">
          <a:xfrm>
            <a:off x="3581400" y="1514475"/>
            <a:ext cx="2209800" cy="584775"/>
          </a:xfrm>
          <a:prstGeom prst="rect">
            <a:avLst/>
          </a:prstGeom>
          <a:noFill/>
          <a:ln w="9525">
            <a:noFill/>
            <a:miter lim="800000"/>
            <a:headEnd/>
            <a:tailEnd/>
          </a:ln>
        </p:spPr>
        <p:txBody>
          <a:bodyPr>
            <a:spAutoFit/>
          </a:bodyPr>
          <a:lstStyle/>
          <a:p>
            <a:pPr algn="ctr">
              <a:spcBef>
                <a:spcPct val="50000"/>
              </a:spcBef>
            </a:pPr>
            <a:r>
              <a:rPr lang="en-US" sz="3200" b="1" dirty="0">
                <a:solidFill>
                  <a:schemeClr val="bg1"/>
                </a:solidFill>
                <a:latin typeface="Calibri" pitchFamily="34" charset="0"/>
              </a:rPr>
              <a:t>Assess</a:t>
            </a:r>
          </a:p>
        </p:txBody>
      </p:sp>
      <p:sp>
        <p:nvSpPr>
          <p:cNvPr id="24" name="Text Box 28"/>
          <p:cNvSpPr txBox="1">
            <a:spLocks noChangeArrowheads="1"/>
          </p:cNvSpPr>
          <p:nvPr/>
        </p:nvSpPr>
        <p:spPr bwMode="auto">
          <a:xfrm>
            <a:off x="1828800" y="5629275"/>
            <a:ext cx="2209800" cy="584775"/>
          </a:xfrm>
          <a:prstGeom prst="rect">
            <a:avLst/>
          </a:prstGeom>
          <a:noFill/>
          <a:ln w="9525">
            <a:noFill/>
            <a:miter lim="800000"/>
            <a:headEnd/>
            <a:tailEnd/>
          </a:ln>
        </p:spPr>
        <p:txBody>
          <a:bodyPr>
            <a:spAutoFit/>
          </a:bodyPr>
          <a:lstStyle/>
          <a:p>
            <a:pPr algn="ctr">
              <a:spcBef>
                <a:spcPct val="50000"/>
              </a:spcBef>
            </a:pPr>
            <a:r>
              <a:rPr lang="en-US" sz="3200" b="1" dirty="0">
                <a:solidFill>
                  <a:schemeClr val="bg1"/>
                </a:solidFill>
                <a:latin typeface="Calibri" pitchFamily="34" charset="0"/>
              </a:rPr>
              <a:t>Adapt</a:t>
            </a:r>
          </a:p>
        </p:txBody>
      </p:sp>
      <p:sp>
        <p:nvSpPr>
          <p:cNvPr id="25" name="Text Box 29"/>
          <p:cNvSpPr txBox="1">
            <a:spLocks noChangeArrowheads="1"/>
          </p:cNvSpPr>
          <p:nvPr/>
        </p:nvSpPr>
        <p:spPr bwMode="auto">
          <a:xfrm>
            <a:off x="5191409" y="5629275"/>
            <a:ext cx="2209800" cy="584775"/>
          </a:xfrm>
          <a:prstGeom prst="rect">
            <a:avLst/>
          </a:prstGeom>
          <a:noFill/>
          <a:ln w="9525">
            <a:noFill/>
            <a:miter lim="800000"/>
            <a:headEnd/>
            <a:tailEnd/>
          </a:ln>
        </p:spPr>
        <p:txBody>
          <a:bodyPr>
            <a:spAutoFit/>
          </a:bodyPr>
          <a:lstStyle/>
          <a:p>
            <a:pPr algn="ctr">
              <a:spcBef>
                <a:spcPct val="50000"/>
              </a:spcBef>
            </a:pPr>
            <a:r>
              <a:rPr lang="en-US" sz="3200" b="1" dirty="0">
                <a:solidFill>
                  <a:schemeClr val="bg1"/>
                </a:solidFill>
                <a:latin typeface="Calibri" pitchFamily="34" charset="0"/>
              </a:rPr>
              <a:t>Act</a:t>
            </a:r>
          </a:p>
        </p:txBody>
      </p:sp>
      <p:sp>
        <p:nvSpPr>
          <p:cNvPr id="26" name="Text Box 30"/>
          <p:cNvSpPr txBox="1">
            <a:spLocks noChangeArrowheads="1"/>
          </p:cNvSpPr>
          <p:nvPr/>
        </p:nvSpPr>
        <p:spPr bwMode="auto">
          <a:xfrm>
            <a:off x="3200400" y="2679700"/>
            <a:ext cx="2819400" cy="707886"/>
          </a:xfrm>
          <a:prstGeom prst="rect">
            <a:avLst/>
          </a:prstGeom>
          <a:noFill/>
          <a:ln w="9525">
            <a:noFill/>
            <a:miter lim="800000"/>
            <a:headEnd/>
            <a:tailEnd/>
          </a:ln>
        </p:spPr>
        <p:txBody>
          <a:bodyPr>
            <a:spAutoFit/>
          </a:bodyPr>
          <a:lstStyle/>
          <a:p>
            <a:pPr algn="ctr">
              <a:spcBef>
                <a:spcPct val="50000"/>
              </a:spcBef>
            </a:pPr>
            <a:r>
              <a:rPr lang="en-US" sz="1600" b="1" dirty="0">
                <a:latin typeface="Arial Narrow" pitchFamily="34" charset="0"/>
              </a:rPr>
              <a:t>Ongoing Analysis</a:t>
            </a:r>
          </a:p>
          <a:p>
            <a:pPr algn="ctr">
              <a:spcBef>
                <a:spcPct val="50000"/>
              </a:spcBef>
            </a:pPr>
            <a:r>
              <a:rPr lang="en-US" sz="1600" b="1" dirty="0">
                <a:latin typeface="Arial Narrow" pitchFamily="34" charset="0"/>
              </a:rPr>
              <a:t>Rolling Assessments</a:t>
            </a:r>
          </a:p>
        </p:txBody>
      </p:sp>
      <p:sp>
        <p:nvSpPr>
          <p:cNvPr id="27" name="Text Box 31"/>
          <p:cNvSpPr txBox="1">
            <a:spLocks noChangeArrowheads="1"/>
          </p:cNvSpPr>
          <p:nvPr/>
        </p:nvSpPr>
        <p:spPr bwMode="auto">
          <a:xfrm>
            <a:off x="4419600" y="4162695"/>
            <a:ext cx="1914525" cy="707886"/>
          </a:xfrm>
          <a:prstGeom prst="rect">
            <a:avLst/>
          </a:prstGeom>
          <a:noFill/>
          <a:ln w="9525">
            <a:noFill/>
            <a:miter lim="800000"/>
            <a:headEnd/>
            <a:tailEnd/>
          </a:ln>
        </p:spPr>
        <p:txBody>
          <a:bodyPr wrap="square">
            <a:spAutoFit/>
          </a:bodyPr>
          <a:lstStyle/>
          <a:p>
            <a:pPr algn="ctr">
              <a:spcBef>
                <a:spcPct val="50000"/>
              </a:spcBef>
            </a:pPr>
            <a:r>
              <a:rPr lang="en-US" sz="1600" b="1" dirty="0">
                <a:latin typeface="Arial Narrow" pitchFamily="34" charset="0"/>
              </a:rPr>
              <a:t>Intensive</a:t>
            </a:r>
          </a:p>
          <a:p>
            <a:pPr algn="ctr">
              <a:spcBef>
                <a:spcPct val="50000"/>
              </a:spcBef>
            </a:pPr>
            <a:r>
              <a:rPr lang="en-US" sz="1600" b="1" dirty="0">
                <a:latin typeface="Arial Narrow" pitchFamily="34" charset="0"/>
              </a:rPr>
              <a:t>Management</a:t>
            </a:r>
          </a:p>
        </p:txBody>
      </p:sp>
      <p:sp>
        <p:nvSpPr>
          <p:cNvPr id="28" name="Text Box 32"/>
          <p:cNvSpPr txBox="1">
            <a:spLocks noChangeArrowheads="1"/>
          </p:cNvSpPr>
          <p:nvPr/>
        </p:nvSpPr>
        <p:spPr bwMode="auto">
          <a:xfrm>
            <a:off x="2438399" y="3951982"/>
            <a:ext cx="2209801" cy="1077218"/>
          </a:xfrm>
          <a:prstGeom prst="rect">
            <a:avLst/>
          </a:prstGeom>
          <a:noFill/>
          <a:ln w="9525">
            <a:noFill/>
            <a:miter lim="800000"/>
            <a:headEnd/>
            <a:tailEnd/>
          </a:ln>
        </p:spPr>
        <p:txBody>
          <a:bodyPr wrap="square">
            <a:spAutoFit/>
          </a:bodyPr>
          <a:lstStyle/>
          <a:p>
            <a:pPr algn="ctr">
              <a:spcBef>
                <a:spcPct val="50000"/>
              </a:spcBef>
            </a:pPr>
            <a:r>
              <a:rPr lang="en-US" sz="1600" b="1" dirty="0">
                <a:latin typeface="Arial Narrow" pitchFamily="34" charset="0"/>
              </a:rPr>
              <a:t>Ongoing Decision</a:t>
            </a:r>
          </a:p>
          <a:p>
            <a:pPr algn="ctr">
              <a:spcBef>
                <a:spcPct val="50000"/>
              </a:spcBef>
            </a:pPr>
            <a:r>
              <a:rPr lang="en-US" sz="1600" b="1" dirty="0">
                <a:latin typeface="Arial Narrow" pitchFamily="34" charset="0"/>
              </a:rPr>
              <a:t>Making and</a:t>
            </a:r>
          </a:p>
          <a:p>
            <a:pPr algn="ctr">
              <a:spcBef>
                <a:spcPct val="50000"/>
              </a:spcBef>
            </a:pPr>
            <a:r>
              <a:rPr lang="en-US" sz="1600" b="1" dirty="0">
                <a:latin typeface="Arial Narrow" pitchFamily="34" charset="0"/>
              </a:rPr>
              <a:t>Documentation</a:t>
            </a:r>
          </a:p>
        </p:txBody>
      </p:sp>
      <p:sp>
        <p:nvSpPr>
          <p:cNvPr id="29" name="Oval 28"/>
          <p:cNvSpPr>
            <a:spLocks noChangeArrowheads="1"/>
          </p:cNvSpPr>
          <p:nvPr/>
        </p:nvSpPr>
        <p:spPr bwMode="auto">
          <a:xfrm>
            <a:off x="3695700" y="3351041"/>
            <a:ext cx="1790700" cy="1623308"/>
          </a:xfrm>
          <a:prstGeom prst="ellipse">
            <a:avLst/>
          </a:prstGeom>
          <a:solidFill>
            <a:srgbClr val="FFCC00">
              <a:alpha val="80000"/>
            </a:srgbClr>
          </a:solidFill>
          <a:ln w="25400" algn="ctr">
            <a:solidFill>
              <a:schemeClr val="tx1"/>
            </a:solidFill>
            <a:round/>
            <a:headEnd/>
            <a:tailEnd/>
          </a:ln>
        </p:spPr>
        <p:txBody>
          <a:bodyPr anchor="ctr"/>
          <a:lstStyle/>
          <a:p>
            <a:pPr algn="ctr">
              <a:spcBef>
                <a:spcPct val="50000"/>
              </a:spcBef>
              <a:defRPr/>
            </a:pPr>
            <a:r>
              <a:rPr lang="fr-FR" sz="1400" dirty="0" smtClean="0">
                <a:solidFill>
                  <a:sysClr val="windowText" lastClr="000000"/>
                </a:solidFill>
                <a:effectLst>
                  <a:outerShdw blurRad="38100" dist="38100" dir="2700000" algn="tl">
                    <a:srgbClr val="000000">
                      <a:alpha val="43137"/>
                    </a:srgbClr>
                  </a:outerShdw>
                </a:effectLst>
                <a:latin typeface="Arial" pitchFamily="34" charset="0"/>
                <a:cs typeface="Arial" pitchFamily="34" charset="0"/>
              </a:rPr>
              <a:t>FLEXIBLE RESPONSE</a:t>
            </a:r>
            <a:endParaRPr lang="fr-FR" sz="1400" dirty="0">
              <a:solidFill>
                <a:sysClr val="windowText" lastClr="00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279"/>
                                        </p:tgtEl>
                                        <p:attrNameLst>
                                          <p:attrName>style.visibility</p:attrName>
                                        </p:attrNameLst>
                                      </p:cBhvr>
                                      <p:to>
                                        <p:strVal val="visible"/>
                                      </p:to>
                                    </p:set>
                                    <p:animEffect transition="in" filter="fade">
                                      <p:cBhvr>
                                        <p:cTn id="7" dur="500"/>
                                        <p:tgtEl>
                                          <p:spTgt spid="5327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1000"/>
                                        <p:tgtEl>
                                          <p:spTgt spid="29"/>
                                        </p:tgtEl>
                                      </p:cBhvr>
                                    </p:animEffect>
                                    <p:set>
                                      <p:cBhvr>
                                        <p:cTn id="19" dur="1" fill="hold">
                                          <p:stCondLst>
                                            <p:cond delay="999"/>
                                          </p:stCondLst>
                                        </p:cTn>
                                        <p:tgtEl>
                                          <p:spTgt spid="29"/>
                                        </p:tgtEl>
                                        <p:attrNameLst>
                                          <p:attrName>style.visibility</p:attrName>
                                        </p:attrNameLst>
                                      </p:cBhvr>
                                      <p:to>
                                        <p:strVal val="hidden"/>
                                      </p:to>
                                    </p:set>
                                  </p:childTnLst>
                                </p:cTn>
                              </p:par>
                              <p:par>
                                <p:cTn id="20" presetID="53"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9" grpId="0"/>
      <p:bldP spid="17" grpId="0" animBg="1"/>
      <p:bldP spid="18" grpId="0" animBg="1"/>
      <p:bldP spid="19" grpId="0" animBg="1"/>
      <p:bldP spid="20" grpId="0" animBg="1"/>
      <p:bldP spid="21" grpId="0" animBg="1"/>
      <p:bldP spid="22" grpId="0" animBg="1"/>
      <p:bldP spid="24" grpId="0"/>
      <p:bldP spid="25" grpId="0"/>
      <p:bldP spid="26" grpId="0"/>
      <p:bldP spid="27" grpId="0"/>
      <p:bldP spid="28" grpId="0"/>
      <p:bldP spid="29" grpId="0" animBg="1"/>
      <p:bldP spid="2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2" name="Rectangle 50"/>
          <p:cNvSpPr>
            <a:spLocks noChangeArrowheads="1"/>
          </p:cNvSpPr>
          <p:nvPr/>
        </p:nvSpPr>
        <p:spPr bwMode="auto">
          <a:xfrm>
            <a:off x="152400" y="1524000"/>
            <a:ext cx="8839200" cy="3886200"/>
          </a:xfrm>
          <a:prstGeom prst="rect">
            <a:avLst/>
          </a:prstGeom>
          <a:noFill/>
          <a:ln w="9525">
            <a:noFill/>
            <a:miter lim="800000"/>
            <a:headEnd/>
            <a:tailEnd/>
          </a:ln>
        </p:spPr>
        <p:txBody>
          <a:bodyPr/>
          <a:lstStyle/>
          <a:p>
            <a:pPr algn="ctr"/>
            <a:r>
              <a:rPr lang="en-US" sz="3200" b="1" dirty="0">
                <a:latin typeface="Trebuchet MS" pitchFamily="34" charset="0"/>
              </a:rPr>
              <a:t/>
            </a:r>
            <a:br>
              <a:rPr lang="en-US" sz="3200" b="1" dirty="0">
                <a:latin typeface="Trebuchet MS" pitchFamily="34" charset="0"/>
              </a:rPr>
            </a:br>
            <a:r>
              <a:rPr lang="en-US" sz="4400" b="1" dirty="0">
                <a:latin typeface="Trebuchet MS" pitchFamily="34" charset="0"/>
              </a:rPr>
              <a:t/>
            </a:r>
            <a:br>
              <a:rPr lang="en-US" sz="4400" b="1" dirty="0">
                <a:latin typeface="Trebuchet MS" pitchFamily="34" charset="0"/>
              </a:rPr>
            </a:br>
            <a:r>
              <a:rPr lang="en-US" sz="4400" b="1" dirty="0">
                <a:latin typeface="Trebuchet MS" pitchFamily="34" charset="0"/>
              </a:rPr>
              <a:t/>
            </a:r>
            <a:br>
              <a:rPr lang="en-US" sz="4400" b="1" dirty="0">
                <a:latin typeface="Trebuchet MS" pitchFamily="34" charset="0"/>
              </a:rPr>
            </a:br>
            <a:r>
              <a:rPr lang="en-US" sz="6600" b="1" dirty="0">
                <a:latin typeface="Trebuchet MS" pitchFamily="34" charset="0"/>
              </a:rPr>
              <a:t/>
            </a:r>
            <a:br>
              <a:rPr lang="en-US" sz="6600" b="1" dirty="0">
                <a:latin typeface="Trebuchet MS" pitchFamily="34" charset="0"/>
              </a:rPr>
            </a:br>
            <a:r>
              <a:rPr lang="en-US" sz="3600" b="1" dirty="0">
                <a:latin typeface="Trebuchet MS" pitchFamily="34" charset="0"/>
              </a:rPr>
              <a:t/>
            </a:r>
            <a:br>
              <a:rPr lang="en-US" sz="3600" b="1" dirty="0">
                <a:latin typeface="Trebuchet MS" pitchFamily="34" charset="0"/>
              </a:rPr>
            </a:br>
            <a:r>
              <a:rPr lang="en-US" sz="3200" b="1" i="1" dirty="0" smtClean="0">
                <a:solidFill>
                  <a:schemeClr val="bg1"/>
                </a:solidFill>
                <a:latin typeface="Calibri" pitchFamily="34" charset="0"/>
              </a:rPr>
              <a:t> </a:t>
            </a:r>
            <a:endParaRPr lang="en-US" sz="3200" b="1" i="1" dirty="0">
              <a:solidFill>
                <a:schemeClr val="bg1"/>
              </a:solidFill>
              <a:latin typeface="Calibri" pitchFamily="34" charset="0"/>
            </a:endParaRPr>
          </a:p>
        </p:txBody>
      </p:sp>
      <p:sp>
        <p:nvSpPr>
          <p:cNvPr id="13363" name="Text Box 51"/>
          <p:cNvSpPr txBox="1">
            <a:spLocks noChangeArrowheads="1"/>
          </p:cNvSpPr>
          <p:nvPr/>
        </p:nvSpPr>
        <p:spPr bwMode="auto">
          <a:xfrm>
            <a:off x="152400" y="1064886"/>
            <a:ext cx="8763000" cy="523220"/>
          </a:xfrm>
          <a:prstGeom prst="rect">
            <a:avLst/>
          </a:prstGeom>
          <a:noFill/>
          <a:ln w="9525" algn="ctr">
            <a:noFill/>
            <a:miter lim="800000"/>
            <a:headEnd/>
            <a:tailEnd/>
          </a:ln>
        </p:spPr>
        <p:txBody>
          <a:bodyPr>
            <a:spAutoFit/>
          </a:bodyPr>
          <a:lstStyle/>
          <a:p>
            <a:pPr marL="342900" indent="-342900" algn="ctr">
              <a:spcBef>
                <a:spcPct val="50000"/>
              </a:spcBef>
            </a:pPr>
            <a:r>
              <a:rPr lang="en-US" sz="2800" b="1" dirty="0" smtClean="0">
                <a:latin typeface="Calibri" pitchFamily="34" charset="0"/>
              </a:rPr>
              <a:t>OTI Program Performance Management Process</a:t>
            </a:r>
            <a:endParaRPr lang="en-US" sz="2800" b="1" dirty="0">
              <a:latin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438400"/>
            <a:ext cx="4822825" cy="718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2819400"/>
            <a:ext cx="1905000" cy="1200329"/>
          </a:xfrm>
          <a:prstGeom prst="rect">
            <a:avLst/>
          </a:prstGeom>
          <a:noFill/>
        </p:spPr>
        <p:txBody>
          <a:bodyPr wrap="square" rtlCol="0">
            <a:spAutoFit/>
          </a:bodyPr>
          <a:lstStyle/>
          <a:p>
            <a:r>
              <a:rPr lang="en-US" dirty="0" smtClean="0"/>
              <a:t>Working in Transitions Clip</a:t>
            </a:r>
            <a:endParaRPr lang="en-US" dirty="0"/>
          </a:p>
        </p:txBody>
      </p:sp>
    </p:spTree>
    <p:extLst>
      <p:ext uri="{BB962C8B-B14F-4D97-AF65-F5344CB8AC3E}">
        <p14:creationId xmlns:p14="http://schemas.microsoft.com/office/powerpoint/2010/main" val="4086426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63"/>
                                        </p:tgtEl>
                                        <p:attrNameLst>
                                          <p:attrName>style.visibility</p:attrName>
                                        </p:attrNameLst>
                                      </p:cBhvr>
                                      <p:to>
                                        <p:strVal val="visible"/>
                                      </p:to>
                                    </p:set>
                                    <p:animEffect transition="in" filter="fade">
                                      <p:cBhvr>
                                        <p:cTn id="7" dur="1000"/>
                                        <p:tgtEl>
                                          <p:spTgt spid="1336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362"/>
                                        </p:tgtEl>
                                        <p:attrNameLst>
                                          <p:attrName>style.visibility</p:attrName>
                                        </p:attrNameLst>
                                      </p:cBhvr>
                                      <p:to>
                                        <p:strVal val="visible"/>
                                      </p:to>
                                    </p:set>
                                    <p:animEffect transition="in" filter="fade">
                                      <p:cBhvr>
                                        <p:cTn id="11" dur="1000"/>
                                        <p:tgtEl>
                                          <p:spTgt spid="13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2" grpId="0"/>
      <p:bldP spid="133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33800"/>
            <a:ext cx="9144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17608" name="Group 200"/>
          <p:cNvGrpSpPr>
            <a:grpSpLocks/>
          </p:cNvGrpSpPr>
          <p:nvPr/>
        </p:nvGrpSpPr>
        <p:grpSpPr bwMode="auto">
          <a:xfrm>
            <a:off x="152400" y="1143000"/>
            <a:ext cx="2819400" cy="2286000"/>
            <a:chOff x="96" y="720"/>
            <a:chExt cx="1776" cy="1440"/>
          </a:xfrm>
          <a:solidFill>
            <a:srgbClr val="D07272"/>
          </a:solidFill>
        </p:grpSpPr>
        <p:cxnSp>
          <p:nvCxnSpPr>
            <p:cNvPr id="44151" name="Elbow Connector 3"/>
            <p:cNvCxnSpPr>
              <a:cxnSpLocks noChangeShapeType="1"/>
            </p:cNvCxnSpPr>
            <p:nvPr/>
          </p:nvCxnSpPr>
          <p:spPr bwMode="auto">
            <a:xfrm rot="10800000" flipV="1">
              <a:off x="240" y="1632"/>
              <a:ext cx="1344" cy="528"/>
            </a:xfrm>
            <a:prstGeom prst="bentConnector3">
              <a:avLst>
                <a:gd name="adj1" fmla="val 100296"/>
              </a:avLst>
            </a:prstGeom>
            <a:grpFill/>
            <a:ln w="57150">
              <a:solidFill>
                <a:srgbClr val="C00000"/>
              </a:solidFill>
              <a:headEnd/>
              <a:tailEnd type="oval" w="med" len="med"/>
            </a:ln>
          </p:spPr>
          <p:style>
            <a:lnRef idx="1">
              <a:schemeClr val="accent1"/>
            </a:lnRef>
            <a:fillRef idx="2">
              <a:schemeClr val="accent1"/>
            </a:fillRef>
            <a:effectRef idx="1">
              <a:schemeClr val="accent1"/>
            </a:effectRef>
            <a:fontRef idx="minor">
              <a:schemeClr val="dk1"/>
            </a:fontRef>
          </p:style>
        </p:cxnSp>
        <p:sp>
          <p:nvSpPr>
            <p:cNvPr id="13" name="Rounded Rectangle 12"/>
            <p:cNvSpPr/>
            <p:nvPr/>
          </p:nvSpPr>
          <p:spPr>
            <a:xfrm>
              <a:off x="96" y="720"/>
              <a:ext cx="1776" cy="1104"/>
            </a:xfrm>
            <a:prstGeom prst="roundRect">
              <a:avLst/>
            </a:prstGeom>
            <a:grpFill/>
            <a:ln w="57150">
              <a:solidFill>
                <a:srgbClr val="C00000"/>
              </a:solidFill>
            </a:ln>
          </p:spPr>
          <p:style>
            <a:lnRef idx="1">
              <a:schemeClr val="accent1"/>
            </a:lnRef>
            <a:fillRef idx="2">
              <a:schemeClr val="accent1"/>
            </a:fillRef>
            <a:effectRef idx="1">
              <a:schemeClr val="accent1"/>
            </a:effectRef>
            <a:fontRef idx="minor">
              <a:schemeClr val="dk1"/>
            </a:fontRef>
          </p:style>
          <p:txBody>
            <a:bodyPr anchor="ctr"/>
            <a:lstStyle/>
            <a:p>
              <a:pPr marL="342900" indent="-342900" algn="ctr">
                <a:spcBef>
                  <a:spcPct val="50000"/>
                </a:spcBef>
                <a:buSzPct val="120000"/>
                <a:defRPr/>
              </a:pPr>
              <a:r>
                <a:rPr lang="en-US" sz="1600" b="1" u="sng" dirty="0">
                  <a:ln w="12700">
                    <a:noFill/>
                    <a:prstDash val="solid"/>
                  </a:ln>
                  <a:solidFill>
                    <a:schemeClr val="tx1"/>
                  </a:solidFill>
                  <a:latin typeface="Arial Narrow" pitchFamily="34" charset="0"/>
                  <a:cs typeface="Arial" charset="0"/>
                </a:rPr>
                <a:t>Assessment</a:t>
              </a:r>
            </a:p>
            <a:p>
              <a:pPr marL="173038" indent="-173038">
                <a:spcBef>
                  <a:spcPct val="50000"/>
                </a:spcBef>
                <a:buSzPct val="120000"/>
                <a:buFont typeface="Arial" charset="0"/>
                <a:buChar char="•"/>
                <a:defRPr/>
              </a:pPr>
              <a:r>
                <a:rPr lang="en-US" sz="1600" dirty="0">
                  <a:ln w="12700">
                    <a:noFill/>
                    <a:prstDash val="solid"/>
                  </a:ln>
                  <a:solidFill>
                    <a:schemeClr val="tx1"/>
                  </a:solidFill>
                  <a:latin typeface="Arial Narrow" pitchFamily="34" charset="0"/>
                  <a:cs typeface="Arial" charset="0"/>
                </a:rPr>
                <a:t>Team of 2-5 staff</a:t>
              </a:r>
            </a:p>
            <a:p>
              <a:pPr marL="173038" indent="-173038">
                <a:spcBef>
                  <a:spcPct val="50000"/>
                </a:spcBef>
                <a:buSzPct val="120000"/>
                <a:buFont typeface="Arial" charset="0"/>
                <a:buChar char="•"/>
                <a:defRPr/>
              </a:pPr>
              <a:r>
                <a:rPr lang="en-US" sz="1600" dirty="0">
                  <a:ln w="12700">
                    <a:noFill/>
                    <a:prstDash val="solid"/>
                  </a:ln>
                  <a:solidFill>
                    <a:schemeClr val="tx1"/>
                  </a:solidFill>
                  <a:latin typeface="Arial Narrow" pitchFamily="34" charset="0"/>
                  <a:cs typeface="Arial" charset="0"/>
                </a:rPr>
                <a:t>2-3 weeks in country</a:t>
              </a:r>
            </a:p>
            <a:p>
              <a:pPr marL="173038" indent="-173038">
                <a:spcBef>
                  <a:spcPct val="50000"/>
                </a:spcBef>
                <a:buSzPct val="120000"/>
                <a:buFont typeface="Arial" charset="0"/>
                <a:buChar char="•"/>
                <a:defRPr/>
              </a:pPr>
              <a:r>
                <a:rPr lang="en-US" sz="1600" dirty="0">
                  <a:ln w="12700">
                    <a:noFill/>
                    <a:prstDash val="solid"/>
                  </a:ln>
                  <a:solidFill>
                    <a:schemeClr val="tx1"/>
                  </a:solidFill>
                  <a:latin typeface="Arial Narrow" pitchFamily="34" charset="0"/>
                  <a:cs typeface="Arial" charset="0"/>
                </a:rPr>
                <a:t>Recommends “Go” or “No Go</a:t>
              </a:r>
              <a:r>
                <a:rPr lang="en-US" sz="1600" dirty="0" smtClean="0">
                  <a:ln w="12700">
                    <a:noFill/>
                    <a:prstDash val="solid"/>
                  </a:ln>
                  <a:solidFill>
                    <a:schemeClr val="tx1"/>
                  </a:solidFill>
                  <a:latin typeface="Arial Narrow" pitchFamily="34" charset="0"/>
                  <a:cs typeface="Arial" charset="0"/>
                </a:rPr>
                <a:t>”</a:t>
              </a:r>
              <a:endParaRPr lang="en-US" sz="1600" dirty="0">
                <a:ln w="12700">
                  <a:noFill/>
                  <a:prstDash val="solid"/>
                </a:ln>
                <a:solidFill>
                  <a:schemeClr val="tx1"/>
                </a:solidFill>
                <a:latin typeface="Arial Narrow" pitchFamily="34" charset="0"/>
                <a:cs typeface="Arial" charset="0"/>
              </a:endParaRPr>
            </a:p>
          </p:txBody>
        </p:sp>
      </p:grpSp>
      <p:grpSp>
        <p:nvGrpSpPr>
          <p:cNvPr id="17611" name="Group 203"/>
          <p:cNvGrpSpPr>
            <a:grpSpLocks/>
          </p:cNvGrpSpPr>
          <p:nvPr/>
        </p:nvGrpSpPr>
        <p:grpSpPr bwMode="auto">
          <a:xfrm>
            <a:off x="1600200" y="1143000"/>
            <a:ext cx="4343400" cy="2362200"/>
            <a:chOff x="1008" y="720"/>
            <a:chExt cx="2736" cy="1488"/>
          </a:xfrm>
          <a:solidFill>
            <a:srgbClr val="9ABCDE"/>
          </a:solidFill>
        </p:grpSpPr>
        <p:cxnSp>
          <p:nvCxnSpPr>
            <p:cNvPr id="44149" name="Elbow Connector 6"/>
            <p:cNvCxnSpPr>
              <a:cxnSpLocks noChangeShapeType="1"/>
            </p:cNvCxnSpPr>
            <p:nvPr/>
          </p:nvCxnSpPr>
          <p:spPr bwMode="auto">
            <a:xfrm rot="10800000" flipV="1">
              <a:off x="1008" y="1632"/>
              <a:ext cx="1680" cy="576"/>
            </a:xfrm>
            <a:prstGeom prst="bentConnector3">
              <a:avLst>
                <a:gd name="adj1" fmla="val 36046"/>
              </a:avLst>
            </a:prstGeom>
            <a:grpFill/>
            <a:ln w="57150">
              <a:solidFill>
                <a:srgbClr val="6B9DCF"/>
              </a:solidFill>
              <a:headEnd/>
              <a:tailEnd type="oval" w="med" len="med"/>
            </a:ln>
          </p:spPr>
          <p:style>
            <a:lnRef idx="1">
              <a:schemeClr val="accent1"/>
            </a:lnRef>
            <a:fillRef idx="2">
              <a:schemeClr val="accent1"/>
            </a:fillRef>
            <a:effectRef idx="1">
              <a:schemeClr val="accent1"/>
            </a:effectRef>
            <a:fontRef idx="minor">
              <a:schemeClr val="dk1"/>
            </a:fontRef>
          </p:style>
        </p:cxnSp>
        <p:sp>
          <p:nvSpPr>
            <p:cNvPr id="14" name="Rounded Rectangle 13"/>
            <p:cNvSpPr/>
            <p:nvPr/>
          </p:nvSpPr>
          <p:spPr>
            <a:xfrm>
              <a:off x="1968" y="720"/>
              <a:ext cx="1776" cy="1104"/>
            </a:xfrm>
            <a:prstGeom prst="roundRect">
              <a:avLst/>
            </a:prstGeom>
            <a:grpFill/>
            <a:ln w="57150">
              <a:solidFill>
                <a:srgbClr val="6B9DCF"/>
              </a:solidFill>
            </a:ln>
          </p:spPr>
          <p:style>
            <a:lnRef idx="1">
              <a:schemeClr val="accent1"/>
            </a:lnRef>
            <a:fillRef idx="2">
              <a:schemeClr val="accent1"/>
            </a:fillRef>
            <a:effectRef idx="1">
              <a:schemeClr val="accent1"/>
            </a:effectRef>
            <a:fontRef idx="minor">
              <a:schemeClr val="dk1"/>
            </a:fontRef>
          </p:style>
          <p:txBody>
            <a:bodyPr anchor="ctr"/>
            <a:lstStyle/>
            <a:p>
              <a:pPr marL="342900" indent="-342900" algn="ctr">
                <a:spcBef>
                  <a:spcPct val="50000"/>
                </a:spcBef>
                <a:buSzPct val="125000"/>
                <a:defRPr/>
              </a:pPr>
              <a:r>
                <a:rPr lang="en-US" sz="1600" b="1" u="sng" dirty="0">
                  <a:solidFill>
                    <a:sysClr val="windowText" lastClr="000000"/>
                  </a:solidFill>
                  <a:latin typeface="Arial Narrow" pitchFamily="34" charset="0"/>
                  <a:cs typeface="Arial" charset="0"/>
                </a:rPr>
                <a:t>Start-up Workshop</a:t>
              </a:r>
            </a:p>
            <a:p>
              <a:pPr marL="236538" indent="-236538">
                <a:spcBef>
                  <a:spcPts val="0"/>
                </a:spcBef>
                <a:buSzPct val="125000"/>
                <a:buFont typeface="Arial" charset="0"/>
                <a:buChar char="•"/>
                <a:defRPr/>
              </a:pPr>
              <a:r>
                <a:rPr lang="en-US" sz="1600" dirty="0">
                  <a:ln w="12700">
                    <a:noFill/>
                    <a:prstDash val="solid"/>
                  </a:ln>
                  <a:solidFill>
                    <a:schemeClr val="tx1"/>
                  </a:solidFill>
                  <a:latin typeface="Arial Narrow" pitchFamily="34" charset="0"/>
                  <a:cs typeface="Arial" charset="0"/>
                </a:rPr>
                <a:t>Immediately upon Award </a:t>
              </a:r>
            </a:p>
            <a:p>
              <a:pPr marL="236538" indent="-236538">
                <a:spcBef>
                  <a:spcPts val="0"/>
                </a:spcBef>
                <a:buSzPct val="125000"/>
                <a:buFont typeface="Arial" charset="0"/>
                <a:buChar char="•"/>
                <a:defRPr/>
              </a:pPr>
              <a:r>
                <a:rPr lang="en-US" sz="1600" dirty="0">
                  <a:ln w="12700">
                    <a:noFill/>
                    <a:prstDash val="solid"/>
                  </a:ln>
                  <a:solidFill>
                    <a:schemeClr val="tx1"/>
                  </a:solidFill>
                  <a:latin typeface="Arial Narrow" pitchFamily="34" charset="0"/>
                  <a:cs typeface="Arial" charset="0"/>
                </a:rPr>
                <a:t>OTI &amp; </a:t>
              </a:r>
              <a:r>
                <a:rPr lang="en-US" sz="1600" dirty="0" smtClean="0">
                  <a:ln w="12700">
                    <a:noFill/>
                    <a:prstDash val="solid"/>
                  </a:ln>
                  <a:solidFill>
                    <a:schemeClr val="tx1"/>
                  </a:solidFill>
                  <a:latin typeface="Arial Narrow" pitchFamily="34" charset="0"/>
                  <a:cs typeface="Arial" charset="0"/>
                </a:rPr>
                <a:t>IP  </a:t>
              </a:r>
              <a:r>
                <a:rPr lang="en-US" sz="1600" dirty="0">
                  <a:ln w="12700">
                    <a:noFill/>
                    <a:prstDash val="solid"/>
                  </a:ln>
                  <a:solidFill>
                    <a:schemeClr val="tx1"/>
                  </a:solidFill>
                  <a:latin typeface="Arial Narrow" pitchFamily="34" charset="0"/>
                  <a:cs typeface="Arial" charset="0"/>
                </a:rPr>
                <a:t>staff meet for 2-3 days</a:t>
              </a:r>
            </a:p>
            <a:p>
              <a:pPr marL="236538" indent="-236538">
                <a:spcBef>
                  <a:spcPts val="0"/>
                </a:spcBef>
                <a:buSzPct val="125000"/>
                <a:buFont typeface="Arial" charset="0"/>
                <a:buChar char="•"/>
                <a:defRPr/>
              </a:pPr>
              <a:r>
                <a:rPr lang="en-US" sz="1600" dirty="0">
                  <a:ln w="12700">
                    <a:noFill/>
                    <a:prstDash val="solid"/>
                  </a:ln>
                  <a:solidFill>
                    <a:schemeClr val="tx1"/>
                  </a:solidFill>
                  <a:latin typeface="Arial Narrow" pitchFamily="34" charset="0"/>
                  <a:cs typeface="Arial" charset="0"/>
                </a:rPr>
                <a:t>Partner orientation and initial strategy discussions</a:t>
              </a:r>
            </a:p>
          </p:txBody>
        </p:sp>
      </p:grpSp>
      <p:grpSp>
        <p:nvGrpSpPr>
          <p:cNvPr id="17614" name="Group 206"/>
          <p:cNvGrpSpPr>
            <a:grpSpLocks/>
          </p:cNvGrpSpPr>
          <p:nvPr/>
        </p:nvGrpSpPr>
        <p:grpSpPr bwMode="auto">
          <a:xfrm>
            <a:off x="6064250" y="1143000"/>
            <a:ext cx="2851150" cy="2362200"/>
            <a:chOff x="3820" y="720"/>
            <a:chExt cx="1796" cy="1488"/>
          </a:xfrm>
          <a:solidFill>
            <a:srgbClr val="4684C2"/>
          </a:solidFill>
        </p:grpSpPr>
        <p:cxnSp>
          <p:nvCxnSpPr>
            <p:cNvPr id="44147" name="Elbow Connector 5"/>
            <p:cNvCxnSpPr>
              <a:cxnSpLocks noChangeShapeType="1"/>
            </p:cNvCxnSpPr>
            <p:nvPr/>
          </p:nvCxnSpPr>
          <p:spPr bwMode="auto">
            <a:xfrm rot="10800000" flipV="1">
              <a:off x="3820" y="1680"/>
              <a:ext cx="980" cy="528"/>
            </a:xfrm>
            <a:prstGeom prst="bentConnector3">
              <a:avLst>
                <a:gd name="adj1" fmla="val 50000"/>
              </a:avLst>
            </a:prstGeom>
            <a:grpFill/>
            <a:ln w="76200" algn="ctr">
              <a:solidFill>
                <a:srgbClr val="333399"/>
              </a:solidFill>
              <a:miter lim="800000"/>
              <a:headEnd/>
              <a:tailEnd type="oval" w="med" len="med"/>
            </a:ln>
          </p:spPr>
        </p:cxnSp>
        <p:sp>
          <p:nvSpPr>
            <p:cNvPr id="15" name="Rounded Rectangle 14"/>
            <p:cNvSpPr>
              <a:spLocks noChangeArrowheads="1"/>
            </p:cNvSpPr>
            <p:nvPr/>
          </p:nvSpPr>
          <p:spPr bwMode="auto">
            <a:xfrm>
              <a:off x="3840" y="720"/>
              <a:ext cx="1776" cy="1104"/>
            </a:xfrm>
            <a:prstGeom prst="roundRect">
              <a:avLst>
                <a:gd name="adj" fmla="val 16667"/>
              </a:avLst>
            </a:prstGeom>
            <a:grpFill/>
            <a:ln w="76200" algn="ctr">
              <a:solidFill>
                <a:srgbClr val="333399"/>
              </a:solidFill>
              <a:round/>
              <a:headEnd/>
              <a:tailEnd/>
            </a:ln>
            <a:effectLst>
              <a:outerShdw dist="38100" dir="2700000" algn="tl" rotWithShape="0">
                <a:srgbClr val="000000">
                  <a:alpha val="39999"/>
                </a:srgbClr>
              </a:outerShdw>
            </a:effectLst>
          </p:spPr>
          <p:txBody>
            <a:bodyPr anchor="ctr"/>
            <a:lstStyle/>
            <a:p>
              <a:pPr marL="342900" indent="-342900" algn="ctr">
                <a:spcBef>
                  <a:spcPct val="50000"/>
                </a:spcBef>
                <a:buSzPct val="125000"/>
                <a:defRPr/>
              </a:pPr>
              <a:r>
                <a:rPr lang="en-US" sz="1600" b="1" u="sng" dirty="0">
                  <a:ln w="12700">
                    <a:noFill/>
                    <a:prstDash val="solid"/>
                  </a:ln>
                  <a:latin typeface="Arial Narrow" pitchFamily="34" charset="0"/>
                  <a:cs typeface="Arial" charset="0"/>
                </a:rPr>
                <a:t>Systems </a:t>
              </a:r>
              <a:r>
                <a:rPr lang="en-US" sz="1600" b="1" u="sng" dirty="0" smtClean="0">
                  <a:ln w="12700">
                    <a:noFill/>
                    <a:prstDash val="solid"/>
                  </a:ln>
                  <a:latin typeface="Arial Narrow" pitchFamily="34" charset="0"/>
                  <a:cs typeface="Arial" charset="0"/>
                </a:rPr>
                <a:t>&amp; Processes </a:t>
              </a:r>
              <a:r>
                <a:rPr lang="en-US" sz="1600" b="1" u="sng" dirty="0">
                  <a:ln w="12700">
                    <a:noFill/>
                    <a:prstDash val="solid"/>
                  </a:ln>
                  <a:latin typeface="Arial Narrow" pitchFamily="34" charset="0"/>
                  <a:cs typeface="Arial" charset="0"/>
                </a:rPr>
                <a:t>Review</a:t>
              </a:r>
            </a:p>
            <a:p>
              <a:pPr marL="236538" indent="-236538">
                <a:spcBef>
                  <a:spcPts val="0"/>
                </a:spcBef>
                <a:buSzPct val="125000"/>
                <a:buFont typeface="Arial" charset="0"/>
                <a:buChar char="•"/>
                <a:defRPr/>
              </a:pPr>
              <a:r>
                <a:rPr lang="en-US" sz="1600" dirty="0">
                  <a:ln w="12700">
                    <a:noFill/>
                    <a:prstDash val="solid"/>
                  </a:ln>
                  <a:latin typeface="Arial Narrow" pitchFamily="34" charset="0"/>
                  <a:cs typeface="Arial" charset="0"/>
                </a:rPr>
                <a:t>~</a:t>
              </a:r>
              <a:r>
                <a:rPr lang="en-US" sz="1600" dirty="0" smtClean="0">
                  <a:ln w="12700">
                    <a:noFill/>
                    <a:prstDash val="solid"/>
                  </a:ln>
                  <a:latin typeface="Arial Narrow" pitchFamily="34" charset="0"/>
                  <a:cs typeface="Arial" charset="0"/>
                </a:rPr>
                <a:t>6 </a:t>
              </a:r>
              <a:r>
                <a:rPr lang="en-US" sz="1600" dirty="0">
                  <a:ln w="12700">
                    <a:noFill/>
                    <a:prstDash val="solid"/>
                  </a:ln>
                  <a:latin typeface="Arial Narrow" pitchFamily="34" charset="0"/>
                  <a:cs typeface="Arial" charset="0"/>
                </a:rPr>
                <a:t>months after start</a:t>
              </a:r>
            </a:p>
            <a:p>
              <a:pPr marL="236538" indent="-236538">
                <a:spcBef>
                  <a:spcPts val="0"/>
                </a:spcBef>
                <a:buSzPct val="125000"/>
                <a:buFont typeface="Arial" charset="0"/>
                <a:buChar char="•"/>
                <a:defRPr/>
              </a:pPr>
              <a:r>
                <a:rPr lang="en-US" sz="1600" dirty="0">
                  <a:ln w="12700">
                    <a:noFill/>
                    <a:prstDash val="solid"/>
                  </a:ln>
                  <a:latin typeface="Arial Narrow" pitchFamily="34" charset="0"/>
                  <a:cs typeface="Arial" charset="0"/>
                </a:rPr>
                <a:t>Team of 2-3 staff for 2 </a:t>
              </a:r>
              <a:r>
                <a:rPr lang="en-US" sz="1600" dirty="0" err="1" smtClean="0">
                  <a:ln w="12700">
                    <a:noFill/>
                    <a:prstDash val="solid"/>
                  </a:ln>
                  <a:latin typeface="Arial Narrow" pitchFamily="34" charset="0"/>
                  <a:cs typeface="Arial" charset="0"/>
                </a:rPr>
                <a:t>wks</a:t>
              </a:r>
              <a:endParaRPr lang="en-US" sz="1600" dirty="0">
                <a:ln w="12700">
                  <a:noFill/>
                  <a:prstDash val="solid"/>
                </a:ln>
                <a:latin typeface="Arial Narrow" pitchFamily="34" charset="0"/>
                <a:cs typeface="Arial" charset="0"/>
              </a:endParaRPr>
            </a:p>
            <a:p>
              <a:pPr marL="236538" indent="-236538">
                <a:spcBef>
                  <a:spcPts val="0"/>
                </a:spcBef>
                <a:buSzPct val="125000"/>
                <a:buFont typeface="Arial" charset="0"/>
                <a:buChar char="•"/>
                <a:defRPr/>
              </a:pPr>
              <a:r>
                <a:rPr lang="en-US" sz="1600" dirty="0">
                  <a:ln w="12700">
                    <a:noFill/>
                    <a:prstDash val="solid"/>
                  </a:ln>
                  <a:latin typeface="Arial Narrow" pitchFamily="34" charset="0"/>
                  <a:cs typeface="Arial" charset="0"/>
                </a:rPr>
                <a:t>Reviews management systems, processes </a:t>
              </a:r>
              <a:r>
                <a:rPr lang="en-US" sz="1600" dirty="0" smtClean="0">
                  <a:ln w="12700">
                    <a:noFill/>
                    <a:prstDash val="solid"/>
                  </a:ln>
                  <a:latin typeface="Arial Narrow" pitchFamily="34" charset="0"/>
                  <a:cs typeface="Arial" charset="0"/>
                </a:rPr>
                <a:t>&amp; procedures</a:t>
              </a:r>
              <a:r>
                <a:rPr lang="en-US" sz="1600" dirty="0">
                  <a:ln w="12700">
                    <a:noFill/>
                    <a:prstDash val="solid"/>
                  </a:ln>
                  <a:latin typeface="Arial Narrow" pitchFamily="34" charset="0"/>
                  <a:cs typeface="Arial" charset="0"/>
                </a:rPr>
                <a:t>, applies best practices</a:t>
              </a:r>
            </a:p>
          </p:txBody>
        </p:sp>
      </p:grpSp>
      <p:grpSp>
        <p:nvGrpSpPr>
          <p:cNvPr id="17617" name="Group 209"/>
          <p:cNvGrpSpPr>
            <a:grpSpLocks/>
          </p:cNvGrpSpPr>
          <p:nvPr/>
        </p:nvGrpSpPr>
        <p:grpSpPr bwMode="auto">
          <a:xfrm>
            <a:off x="152400" y="3429000"/>
            <a:ext cx="2819400" cy="3276600"/>
            <a:chOff x="96" y="2208"/>
            <a:chExt cx="1776" cy="1920"/>
          </a:xfrm>
          <a:solidFill>
            <a:srgbClr val="4684C2"/>
          </a:solidFill>
        </p:grpSpPr>
        <p:cxnSp>
          <p:nvCxnSpPr>
            <p:cNvPr id="44145" name="Elbow Connector 4"/>
            <p:cNvCxnSpPr>
              <a:cxnSpLocks noChangeShapeType="1"/>
            </p:cNvCxnSpPr>
            <p:nvPr/>
          </p:nvCxnSpPr>
          <p:spPr bwMode="auto">
            <a:xfrm rot="5400000" flipH="1">
              <a:off x="264" y="2568"/>
              <a:ext cx="912" cy="192"/>
            </a:xfrm>
            <a:prstGeom prst="bentConnector3">
              <a:avLst>
                <a:gd name="adj1" fmla="val 3727"/>
              </a:avLst>
            </a:prstGeom>
            <a:grpFill/>
            <a:ln w="76200" algn="ctr">
              <a:solidFill>
                <a:srgbClr val="333399"/>
              </a:solidFill>
              <a:miter lim="800000"/>
              <a:headEnd/>
              <a:tailEnd type="oval" w="med" len="med"/>
            </a:ln>
          </p:spPr>
        </p:cxnSp>
        <p:sp>
          <p:nvSpPr>
            <p:cNvPr id="16" name="Rounded Rectangle 15"/>
            <p:cNvSpPr/>
            <p:nvPr/>
          </p:nvSpPr>
          <p:spPr>
            <a:xfrm>
              <a:off x="96" y="3024"/>
              <a:ext cx="1776" cy="1104"/>
            </a:xfrm>
            <a:prstGeom prst="roundRect">
              <a:avLst/>
            </a:prstGeom>
            <a:grpFill/>
            <a:ln w="76200">
              <a:solidFill>
                <a:srgbClr val="3333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spcBef>
                  <a:spcPts val="0"/>
                </a:spcBef>
                <a:buSzPct val="125000"/>
                <a:defRPr/>
              </a:pPr>
              <a:r>
                <a:rPr lang="en-US" sz="1600" u="sng" dirty="0">
                  <a:solidFill>
                    <a:schemeClr val="tx1"/>
                  </a:solidFill>
                  <a:latin typeface="Arial Narrow" pitchFamily="34" charset="0"/>
                  <a:cs typeface="Arial" charset="0"/>
                </a:rPr>
                <a:t>“Go” Decision</a:t>
              </a:r>
            </a:p>
            <a:p>
              <a:pPr marL="236538" indent="-236538">
                <a:spcBef>
                  <a:spcPts val="0"/>
                </a:spcBef>
                <a:buSzPct val="125000"/>
                <a:buFont typeface="Arial" charset="0"/>
                <a:buChar char="•"/>
                <a:defRPr/>
              </a:pPr>
              <a:r>
                <a:rPr lang="en-US" sz="1600" dirty="0">
                  <a:solidFill>
                    <a:schemeClr val="tx1"/>
                  </a:solidFill>
                  <a:latin typeface="Arial Narrow" pitchFamily="34" charset="0"/>
                  <a:cs typeface="Arial" charset="0"/>
                </a:rPr>
                <a:t>OTI Decides </a:t>
              </a:r>
              <a:r>
                <a:rPr lang="en-US" sz="1600" dirty="0" smtClean="0">
                  <a:solidFill>
                    <a:schemeClr val="tx1"/>
                  </a:solidFill>
                  <a:latin typeface="Arial Narrow" pitchFamily="34" charset="0"/>
                  <a:cs typeface="Arial" charset="0"/>
                </a:rPr>
                <a:t>&amp; Informs </a:t>
              </a:r>
              <a:r>
                <a:rPr lang="en-US" sz="1600" dirty="0">
                  <a:solidFill>
                    <a:schemeClr val="tx1"/>
                  </a:solidFill>
                  <a:latin typeface="Arial Narrow" pitchFamily="34" charset="0"/>
                  <a:cs typeface="Arial" charset="0"/>
                </a:rPr>
                <a:t>Stakeholders</a:t>
              </a:r>
            </a:p>
            <a:p>
              <a:pPr marL="236538" indent="-236538">
                <a:spcBef>
                  <a:spcPts val="0"/>
                </a:spcBef>
                <a:buSzPct val="125000"/>
                <a:buFont typeface="Arial" charset="0"/>
                <a:buChar char="•"/>
                <a:defRPr/>
              </a:pPr>
              <a:r>
                <a:rPr lang="en-US" sz="1600" dirty="0">
                  <a:solidFill>
                    <a:schemeClr val="tx1"/>
                  </a:solidFill>
                  <a:latin typeface="Arial Narrow" pitchFamily="34" charset="0"/>
                  <a:cs typeface="Arial" charset="0"/>
                </a:rPr>
                <a:t>Five Day Report to Congress</a:t>
              </a:r>
            </a:p>
            <a:p>
              <a:pPr marL="236538" indent="-236538">
                <a:spcBef>
                  <a:spcPts val="0"/>
                </a:spcBef>
                <a:buSzPct val="125000"/>
                <a:buFont typeface="Arial" charset="0"/>
                <a:buChar char="•"/>
                <a:defRPr/>
              </a:pPr>
              <a:r>
                <a:rPr lang="en-US" sz="1600" dirty="0">
                  <a:solidFill>
                    <a:schemeClr val="tx1"/>
                  </a:solidFill>
                  <a:latin typeface="Arial Narrow" pitchFamily="34" charset="0"/>
                  <a:cs typeface="Arial" charset="0"/>
                </a:rPr>
                <a:t>Task Order Competed and Awarded +/- One Month</a:t>
              </a:r>
            </a:p>
          </p:txBody>
        </p:sp>
      </p:grpSp>
      <p:grpSp>
        <p:nvGrpSpPr>
          <p:cNvPr id="17725" name="Group 317"/>
          <p:cNvGrpSpPr>
            <a:grpSpLocks/>
          </p:cNvGrpSpPr>
          <p:nvPr/>
        </p:nvGrpSpPr>
        <p:grpSpPr bwMode="auto">
          <a:xfrm>
            <a:off x="2438400" y="3505200"/>
            <a:ext cx="5564188" cy="3200400"/>
            <a:chOff x="1536" y="2208"/>
            <a:chExt cx="3505" cy="2016"/>
          </a:xfrm>
          <a:solidFill>
            <a:srgbClr val="9ABCDE"/>
          </a:solidFill>
        </p:grpSpPr>
        <p:cxnSp>
          <p:nvCxnSpPr>
            <p:cNvPr id="18" name="Straight Connector 17"/>
            <p:cNvCxnSpPr/>
            <p:nvPr/>
          </p:nvCxnSpPr>
          <p:spPr>
            <a:xfrm>
              <a:off x="3408" y="2784"/>
              <a:ext cx="1632" cy="0"/>
            </a:xfrm>
            <a:prstGeom prst="line">
              <a:avLst/>
            </a:prstGeom>
            <a:grpFill/>
            <a:ln w="88900" cap="rnd">
              <a:solidFill>
                <a:srgbClr val="6B9DCF"/>
              </a:solidFill>
            </a:ln>
          </p:spPr>
          <p:style>
            <a:lnRef idx="1">
              <a:schemeClr val="accent1"/>
            </a:lnRef>
            <a:fillRef idx="0">
              <a:schemeClr val="accent1"/>
            </a:fillRef>
            <a:effectRef idx="0">
              <a:schemeClr val="accent1"/>
            </a:effectRef>
            <a:fontRef idx="minor">
              <a:schemeClr val="tx1"/>
            </a:fontRef>
          </p:style>
        </p:cxnSp>
        <p:grpSp>
          <p:nvGrpSpPr>
            <p:cNvPr id="44139" name="Group 213"/>
            <p:cNvGrpSpPr>
              <a:grpSpLocks/>
            </p:cNvGrpSpPr>
            <p:nvPr/>
          </p:nvGrpSpPr>
          <p:grpSpPr bwMode="auto">
            <a:xfrm>
              <a:off x="1536" y="2208"/>
              <a:ext cx="3505" cy="2016"/>
              <a:chOff x="1536" y="2208"/>
              <a:chExt cx="3505" cy="2016"/>
            </a:xfrm>
            <a:grpFill/>
          </p:grpSpPr>
          <p:cxnSp>
            <p:nvCxnSpPr>
              <p:cNvPr id="44140" name="Straight Arrow Connector 18"/>
              <p:cNvCxnSpPr>
                <a:cxnSpLocks noChangeShapeType="1"/>
              </p:cNvCxnSpPr>
              <p:nvPr/>
            </p:nvCxnSpPr>
            <p:spPr bwMode="auto">
              <a:xfrm flipV="1">
                <a:off x="5040" y="2208"/>
                <a:ext cx="1" cy="576"/>
              </a:xfrm>
              <a:prstGeom prst="straightConnector1">
                <a:avLst/>
              </a:prstGeom>
              <a:grpFill/>
              <a:ln w="88900" algn="ctr">
                <a:solidFill>
                  <a:srgbClr val="6B9DCF"/>
                </a:solidFill>
                <a:round/>
                <a:headEnd/>
                <a:tailEnd type="oval" w="med" len="med"/>
              </a:ln>
            </p:spPr>
          </p:cxnSp>
          <p:cxnSp>
            <p:nvCxnSpPr>
              <p:cNvPr id="20" name="Straight Connector 19"/>
              <p:cNvCxnSpPr/>
              <p:nvPr/>
            </p:nvCxnSpPr>
            <p:spPr>
              <a:xfrm>
                <a:off x="1536" y="2784"/>
                <a:ext cx="2784" cy="0"/>
              </a:xfrm>
              <a:prstGeom prst="line">
                <a:avLst/>
              </a:prstGeom>
              <a:grpFill/>
              <a:ln w="88900" cap="rnd">
                <a:solidFill>
                  <a:srgbClr val="6B9DCF"/>
                </a:solidFill>
              </a:ln>
            </p:spPr>
            <p:style>
              <a:lnRef idx="1">
                <a:schemeClr val="accent1"/>
              </a:lnRef>
              <a:fillRef idx="0">
                <a:schemeClr val="accent1"/>
              </a:fillRef>
              <a:effectRef idx="0">
                <a:schemeClr val="accent1"/>
              </a:effectRef>
              <a:fontRef idx="minor">
                <a:schemeClr val="tx1"/>
              </a:fontRef>
            </p:style>
          </p:cxnSp>
          <p:cxnSp>
            <p:nvCxnSpPr>
              <p:cNvPr id="44142" name="Straight Arrow Connector 20"/>
              <p:cNvCxnSpPr>
                <a:cxnSpLocks noChangeShapeType="1"/>
              </p:cNvCxnSpPr>
              <p:nvPr/>
            </p:nvCxnSpPr>
            <p:spPr bwMode="auto">
              <a:xfrm rot="5400000" flipH="1" flipV="1">
                <a:off x="1273" y="2519"/>
                <a:ext cx="528" cy="1"/>
              </a:xfrm>
              <a:prstGeom prst="straightConnector1">
                <a:avLst/>
              </a:prstGeom>
              <a:grpFill/>
              <a:ln w="88900" algn="ctr">
                <a:solidFill>
                  <a:srgbClr val="6B9DCF"/>
                </a:solidFill>
                <a:round/>
                <a:headEnd/>
                <a:tailEnd type="oval" w="med" len="med"/>
              </a:ln>
            </p:spPr>
          </p:cxnSp>
          <p:cxnSp>
            <p:nvCxnSpPr>
              <p:cNvPr id="44143" name="Straight Arrow Connector 21"/>
              <p:cNvCxnSpPr>
                <a:cxnSpLocks noChangeShapeType="1"/>
              </p:cNvCxnSpPr>
              <p:nvPr/>
            </p:nvCxnSpPr>
            <p:spPr bwMode="auto">
              <a:xfrm rot="5400000" flipH="1" flipV="1">
                <a:off x="2846" y="2654"/>
                <a:ext cx="836" cy="0"/>
              </a:xfrm>
              <a:prstGeom prst="straightConnector1">
                <a:avLst/>
              </a:prstGeom>
              <a:grpFill/>
              <a:ln w="88900" algn="ctr">
                <a:solidFill>
                  <a:srgbClr val="6B9DCF"/>
                </a:solidFill>
                <a:round/>
                <a:headEnd/>
                <a:tailEnd type="oval" w="med" len="med"/>
              </a:ln>
            </p:spPr>
          </p:cxnSp>
          <p:sp>
            <p:nvSpPr>
              <p:cNvPr id="17" name="Rounded Rectangle 16"/>
              <p:cNvSpPr/>
              <p:nvPr/>
            </p:nvSpPr>
            <p:spPr>
              <a:xfrm>
                <a:off x="1968" y="2880"/>
                <a:ext cx="1824" cy="1344"/>
              </a:xfrm>
              <a:prstGeom prst="roundRect">
                <a:avLst/>
              </a:prstGeom>
              <a:grpFill/>
              <a:ln w="57150">
                <a:solidFill>
                  <a:srgbClr val="6B9DC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spcBef>
                    <a:spcPct val="50000"/>
                  </a:spcBef>
                  <a:buSzPct val="125000"/>
                  <a:defRPr/>
                </a:pPr>
                <a:r>
                  <a:rPr lang="en-US" sz="1600" b="1" u="sng" dirty="0">
                    <a:solidFill>
                      <a:sysClr val="windowText" lastClr="000000"/>
                    </a:solidFill>
                    <a:cs typeface="Arial" charset="0"/>
                  </a:rPr>
                  <a:t>Strategy Meetings</a:t>
                </a:r>
              </a:p>
              <a:p>
                <a:pPr marL="342900" indent="-342900">
                  <a:spcBef>
                    <a:spcPts val="0"/>
                  </a:spcBef>
                  <a:buSzPct val="125000"/>
                  <a:buFont typeface="Arial" charset="0"/>
                  <a:buChar char="•"/>
                  <a:defRPr/>
                </a:pPr>
                <a:r>
                  <a:rPr lang="en-US" sz="1600" dirty="0">
                    <a:solidFill>
                      <a:schemeClr val="tx1"/>
                    </a:solidFill>
                    <a:latin typeface="Arial Narrow" pitchFamily="34" charset="0"/>
                    <a:cs typeface="Arial" charset="0"/>
                  </a:rPr>
                  <a:t>Rolling Assessments </a:t>
                </a:r>
                <a:r>
                  <a:rPr lang="en-US" sz="1600" dirty="0" smtClean="0">
                    <a:solidFill>
                      <a:schemeClr val="tx1"/>
                    </a:solidFill>
                    <a:latin typeface="Arial Narrow" pitchFamily="34" charset="0"/>
                    <a:cs typeface="Arial" charset="0"/>
                  </a:rPr>
                  <a:t>in-country with OTI </a:t>
                </a:r>
                <a:r>
                  <a:rPr lang="en-US" sz="1600" dirty="0">
                    <a:solidFill>
                      <a:schemeClr val="tx1"/>
                    </a:solidFill>
                    <a:latin typeface="Arial Narrow" pitchFamily="34" charset="0"/>
                    <a:cs typeface="Arial" charset="0"/>
                  </a:rPr>
                  <a:t>&amp; </a:t>
                </a:r>
                <a:r>
                  <a:rPr lang="en-US" sz="1600" dirty="0" smtClean="0">
                    <a:solidFill>
                      <a:schemeClr val="tx1"/>
                    </a:solidFill>
                    <a:latin typeface="Arial Narrow" pitchFamily="34" charset="0"/>
                    <a:cs typeface="Arial" charset="0"/>
                  </a:rPr>
                  <a:t>IP </a:t>
                </a:r>
                <a:r>
                  <a:rPr lang="en-US" sz="1600" dirty="0">
                    <a:solidFill>
                      <a:schemeClr val="tx1"/>
                    </a:solidFill>
                    <a:latin typeface="Arial Narrow" pitchFamily="34" charset="0"/>
                    <a:cs typeface="Arial" charset="0"/>
                  </a:rPr>
                  <a:t>plus key stakeholders</a:t>
                </a:r>
              </a:p>
              <a:p>
                <a:pPr marL="342900" indent="-342900">
                  <a:spcBef>
                    <a:spcPts val="0"/>
                  </a:spcBef>
                  <a:buSzPct val="125000"/>
                  <a:buFont typeface="Arial" charset="0"/>
                  <a:buChar char="•"/>
                  <a:defRPr/>
                </a:pPr>
                <a:r>
                  <a:rPr lang="en-US" sz="1600" dirty="0" smtClean="0">
                    <a:solidFill>
                      <a:schemeClr val="tx1"/>
                    </a:solidFill>
                    <a:latin typeface="Arial Narrow" pitchFamily="34" charset="0"/>
                    <a:cs typeface="Arial" charset="0"/>
                  </a:rPr>
                  <a:t>1</a:t>
                </a:r>
                <a:r>
                  <a:rPr lang="en-US" sz="1600" baseline="30000" dirty="0" smtClean="0">
                    <a:solidFill>
                      <a:schemeClr val="tx1"/>
                    </a:solidFill>
                    <a:latin typeface="Arial Narrow" pitchFamily="34" charset="0"/>
                    <a:cs typeface="Arial" charset="0"/>
                  </a:rPr>
                  <a:t>st</a:t>
                </a:r>
                <a:r>
                  <a:rPr lang="en-US" sz="1600" dirty="0" smtClean="0">
                    <a:solidFill>
                      <a:schemeClr val="tx1"/>
                    </a:solidFill>
                    <a:latin typeface="Arial Narrow" pitchFamily="34" charset="0"/>
                    <a:cs typeface="Arial" charset="0"/>
                  </a:rPr>
                  <a:t>  two </a:t>
                </a:r>
                <a:r>
                  <a:rPr lang="en-US" sz="1600" dirty="0">
                    <a:solidFill>
                      <a:schemeClr val="tx1"/>
                    </a:solidFill>
                    <a:latin typeface="Arial Narrow" pitchFamily="34" charset="0"/>
                    <a:cs typeface="Arial" charset="0"/>
                  </a:rPr>
                  <a:t>months after start-up</a:t>
                </a:r>
              </a:p>
              <a:p>
                <a:pPr marL="342900" indent="-342900">
                  <a:spcBef>
                    <a:spcPts val="0"/>
                  </a:spcBef>
                  <a:buSzPct val="125000"/>
                  <a:buFont typeface="Arial" charset="0"/>
                  <a:buChar char="•"/>
                  <a:defRPr/>
                </a:pPr>
                <a:r>
                  <a:rPr lang="en-US" sz="1600" dirty="0">
                    <a:solidFill>
                      <a:schemeClr val="tx1"/>
                    </a:solidFill>
                    <a:latin typeface="Arial Narrow" pitchFamily="34" charset="0"/>
                    <a:cs typeface="Arial" charset="0"/>
                  </a:rPr>
                  <a:t>Held every quarter thereafter</a:t>
                </a:r>
              </a:p>
              <a:p>
                <a:pPr marL="342900" indent="-342900">
                  <a:spcBef>
                    <a:spcPts val="0"/>
                  </a:spcBef>
                  <a:buSzPct val="125000"/>
                  <a:buFont typeface="Arial" charset="0"/>
                  <a:buChar char="•"/>
                  <a:defRPr/>
                </a:pPr>
                <a:r>
                  <a:rPr lang="en-US" sz="1600" dirty="0">
                    <a:solidFill>
                      <a:schemeClr val="tx1"/>
                    </a:solidFill>
                    <a:latin typeface="Arial Narrow" pitchFamily="34" charset="0"/>
                    <a:cs typeface="Arial" charset="0"/>
                  </a:rPr>
                  <a:t>Annual Strategy Review Sessions</a:t>
                </a:r>
              </a:p>
            </p:txBody>
          </p:sp>
        </p:grpSp>
      </p:grpSp>
      <p:grpSp>
        <p:nvGrpSpPr>
          <p:cNvPr id="17627" name="Group 219"/>
          <p:cNvGrpSpPr>
            <a:grpSpLocks/>
          </p:cNvGrpSpPr>
          <p:nvPr/>
        </p:nvGrpSpPr>
        <p:grpSpPr bwMode="auto">
          <a:xfrm>
            <a:off x="6172200" y="3519488"/>
            <a:ext cx="2819400" cy="3186112"/>
            <a:chOff x="3888" y="2217"/>
            <a:chExt cx="1776" cy="2007"/>
          </a:xfrm>
          <a:solidFill>
            <a:srgbClr val="4684C2"/>
          </a:solidFill>
        </p:grpSpPr>
        <p:cxnSp>
          <p:nvCxnSpPr>
            <p:cNvPr id="44136" name="Elbow Connector 2"/>
            <p:cNvCxnSpPr>
              <a:cxnSpLocks noChangeShapeType="1"/>
            </p:cNvCxnSpPr>
            <p:nvPr/>
          </p:nvCxnSpPr>
          <p:spPr bwMode="auto">
            <a:xfrm rot="5400000" flipH="1" flipV="1">
              <a:off x="4741" y="2420"/>
              <a:ext cx="951" cy="545"/>
            </a:xfrm>
            <a:prstGeom prst="bentConnector3">
              <a:avLst>
                <a:gd name="adj1" fmla="val 8444"/>
              </a:avLst>
            </a:prstGeom>
            <a:grpFill/>
            <a:ln w="57150" algn="ctr">
              <a:solidFill>
                <a:srgbClr val="333399"/>
              </a:solidFill>
              <a:miter lim="800000"/>
              <a:headEnd/>
              <a:tailEnd type="oval" w="med" len="med"/>
            </a:ln>
          </p:spPr>
        </p:cxnSp>
        <p:sp>
          <p:nvSpPr>
            <p:cNvPr id="23" name="Rounded Rectangle 22"/>
            <p:cNvSpPr>
              <a:spLocks noChangeArrowheads="1"/>
            </p:cNvSpPr>
            <p:nvPr/>
          </p:nvSpPr>
          <p:spPr bwMode="auto">
            <a:xfrm>
              <a:off x="3888" y="2928"/>
              <a:ext cx="1776" cy="1296"/>
            </a:xfrm>
            <a:prstGeom prst="roundRect">
              <a:avLst>
                <a:gd name="adj" fmla="val 16667"/>
              </a:avLst>
            </a:prstGeom>
            <a:grpFill/>
            <a:ln w="57150" algn="ctr">
              <a:solidFill>
                <a:srgbClr val="333399"/>
              </a:solidFill>
              <a:round/>
              <a:headEnd/>
              <a:tailEnd/>
            </a:ln>
            <a:effectLst>
              <a:outerShdw dist="38100" dir="2700000" algn="tl" rotWithShape="0">
                <a:srgbClr val="000000">
                  <a:alpha val="39999"/>
                </a:srgbClr>
              </a:outerShdw>
            </a:effectLst>
          </p:spPr>
          <p:txBody>
            <a:bodyPr anchor="ctr"/>
            <a:lstStyle/>
            <a:p>
              <a:pPr marL="342900" indent="-342900" algn="ctr">
                <a:spcBef>
                  <a:spcPct val="50000"/>
                </a:spcBef>
                <a:buSzPct val="125000"/>
                <a:defRPr/>
              </a:pPr>
              <a:r>
                <a:rPr lang="en-US" sz="1600" b="1" u="sng" dirty="0">
                  <a:latin typeface="Arial Narrow" pitchFamily="34" charset="0"/>
                  <a:cs typeface="Arial" charset="0"/>
                </a:rPr>
                <a:t>Program Performance Review</a:t>
              </a:r>
            </a:p>
            <a:p>
              <a:pPr marL="236538" indent="-236538">
                <a:spcBef>
                  <a:spcPts val="0"/>
                </a:spcBef>
                <a:buSzPct val="125000"/>
                <a:buFont typeface="Arial" charset="0"/>
                <a:buChar char="•"/>
                <a:defRPr/>
              </a:pPr>
              <a:r>
                <a:rPr lang="en-US" sz="1600" dirty="0">
                  <a:latin typeface="Arial Narrow" pitchFamily="34" charset="0"/>
                  <a:cs typeface="Arial" charset="0"/>
                </a:rPr>
                <a:t>Annual objective peer review</a:t>
              </a:r>
            </a:p>
            <a:p>
              <a:pPr marL="236538" indent="-236538">
                <a:spcBef>
                  <a:spcPts val="0"/>
                </a:spcBef>
                <a:buSzPct val="125000"/>
                <a:buFont typeface="Arial" charset="0"/>
                <a:buChar char="•"/>
                <a:defRPr/>
              </a:pPr>
              <a:r>
                <a:rPr lang="en-US" sz="1600" dirty="0">
                  <a:latin typeface="Arial Narrow" pitchFamily="34" charset="0"/>
                  <a:cs typeface="Arial" charset="0"/>
                </a:rPr>
                <a:t>2-4 OTI staff not associated with the program</a:t>
              </a:r>
            </a:p>
            <a:p>
              <a:pPr marL="236538" indent="-236538">
                <a:spcBef>
                  <a:spcPts val="0"/>
                </a:spcBef>
                <a:buSzPct val="125000"/>
                <a:buFont typeface="Arial" charset="0"/>
                <a:buChar char="•"/>
                <a:defRPr/>
              </a:pPr>
              <a:r>
                <a:rPr lang="en-US" sz="1600" dirty="0">
                  <a:latin typeface="Arial Narrow" pitchFamily="34" charset="0"/>
                  <a:cs typeface="Arial" charset="0"/>
                </a:rPr>
                <a:t>Assesses program’s performance </a:t>
              </a:r>
              <a:r>
                <a:rPr lang="en-US" sz="1600" dirty="0" smtClean="0">
                  <a:latin typeface="Arial Narrow" pitchFamily="34" charset="0"/>
                  <a:cs typeface="Arial" charset="0"/>
                </a:rPr>
                <a:t>and </a:t>
              </a:r>
              <a:r>
                <a:rPr lang="en-US" sz="1600" dirty="0">
                  <a:latin typeface="Arial Narrow" pitchFamily="34" charset="0"/>
                  <a:cs typeface="Arial" charset="0"/>
                </a:rPr>
                <a:t>makes recommendations to OTI Senior Leadership</a:t>
              </a:r>
            </a:p>
          </p:txBody>
        </p:sp>
      </p:grpSp>
      <p:grpSp>
        <p:nvGrpSpPr>
          <p:cNvPr id="17630" name="Group 222"/>
          <p:cNvGrpSpPr>
            <a:grpSpLocks/>
          </p:cNvGrpSpPr>
          <p:nvPr/>
        </p:nvGrpSpPr>
        <p:grpSpPr bwMode="auto">
          <a:xfrm>
            <a:off x="762000" y="3657600"/>
            <a:ext cx="1066800" cy="420688"/>
            <a:chOff x="480" y="2304"/>
            <a:chExt cx="672" cy="265"/>
          </a:xfrm>
        </p:grpSpPr>
        <p:sp>
          <p:nvSpPr>
            <p:cNvPr id="44134" name="Line 23"/>
            <p:cNvSpPr>
              <a:spLocks noChangeShapeType="1"/>
            </p:cNvSpPr>
            <p:nvPr/>
          </p:nvSpPr>
          <p:spPr bwMode="auto">
            <a:xfrm>
              <a:off x="480" y="2304"/>
              <a:ext cx="0" cy="221"/>
            </a:xfrm>
            <a:prstGeom prst="line">
              <a:avLst/>
            </a:prstGeom>
            <a:noFill/>
            <a:ln w="34925" cap="rnd">
              <a:solidFill>
                <a:schemeClr val="tx1"/>
              </a:solidFill>
              <a:round/>
              <a:headEnd/>
              <a:tailEnd/>
            </a:ln>
          </p:spPr>
          <p:txBody>
            <a:bodyPr wrap="none" anchor="ctr"/>
            <a:lstStyle/>
            <a:p>
              <a:endParaRPr lang="en-US"/>
            </a:p>
          </p:txBody>
        </p:sp>
        <p:sp>
          <p:nvSpPr>
            <p:cNvPr id="44135" name="Text Box 28"/>
            <p:cNvSpPr txBox="1">
              <a:spLocks noChangeArrowheads="1"/>
            </p:cNvSpPr>
            <p:nvPr/>
          </p:nvSpPr>
          <p:spPr bwMode="auto">
            <a:xfrm>
              <a:off x="614" y="2415"/>
              <a:ext cx="538" cy="154"/>
            </a:xfrm>
            <a:prstGeom prst="rect">
              <a:avLst/>
            </a:prstGeom>
            <a:noFill/>
            <a:ln w="9525" algn="ctr">
              <a:noFill/>
              <a:miter lim="800000"/>
              <a:headEnd/>
              <a:tailEnd/>
            </a:ln>
          </p:spPr>
          <p:txBody>
            <a:bodyPr>
              <a:spAutoFit/>
            </a:bodyPr>
            <a:lstStyle/>
            <a:p>
              <a:pPr marL="342900" indent="-342900">
                <a:spcBef>
                  <a:spcPct val="50000"/>
                </a:spcBef>
              </a:pPr>
              <a:r>
                <a:rPr lang="en-US" sz="1000" b="1">
                  <a:latin typeface="Calibri" pitchFamily="34" charset="0"/>
                  <a:cs typeface="Arial" charset="0"/>
                </a:rPr>
                <a:t>Month 1</a:t>
              </a:r>
            </a:p>
          </p:txBody>
        </p:sp>
      </p:grpSp>
      <p:grpSp>
        <p:nvGrpSpPr>
          <p:cNvPr id="17633" name="Group 225"/>
          <p:cNvGrpSpPr>
            <a:grpSpLocks/>
          </p:cNvGrpSpPr>
          <p:nvPr/>
        </p:nvGrpSpPr>
        <p:grpSpPr bwMode="auto">
          <a:xfrm>
            <a:off x="1692275" y="3657600"/>
            <a:ext cx="854075" cy="457200"/>
            <a:chOff x="1066" y="2304"/>
            <a:chExt cx="538" cy="288"/>
          </a:xfrm>
        </p:grpSpPr>
        <p:sp>
          <p:nvSpPr>
            <p:cNvPr id="44132" name="Line 20"/>
            <p:cNvSpPr>
              <a:spLocks noChangeShapeType="1"/>
            </p:cNvSpPr>
            <p:nvPr/>
          </p:nvSpPr>
          <p:spPr bwMode="auto">
            <a:xfrm>
              <a:off x="1115" y="2304"/>
              <a:ext cx="0" cy="221"/>
            </a:xfrm>
            <a:prstGeom prst="line">
              <a:avLst/>
            </a:prstGeom>
            <a:noFill/>
            <a:ln w="34925" cap="rnd">
              <a:solidFill>
                <a:schemeClr val="tx1"/>
              </a:solidFill>
              <a:round/>
              <a:headEnd/>
              <a:tailEnd/>
            </a:ln>
          </p:spPr>
          <p:txBody>
            <a:bodyPr wrap="none" anchor="ctr"/>
            <a:lstStyle/>
            <a:p>
              <a:endParaRPr lang="en-US"/>
            </a:p>
          </p:txBody>
        </p:sp>
        <p:sp>
          <p:nvSpPr>
            <p:cNvPr id="44133" name="Text Box 29"/>
            <p:cNvSpPr txBox="1">
              <a:spLocks noChangeArrowheads="1"/>
            </p:cNvSpPr>
            <p:nvPr/>
          </p:nvSpPr>
          <p:spPr bwMode="auto">
            <a:xfrm>
              <a:off x="1066" y="2415"/>
              <a:ext cx="538" cy="177"/>
            </a:xfrm>
            <a:prstGeom prst="rect">
              <a:avLst/>
            </a:prstGeom>
            <a:noFill/>
            <a:ln w="9525" algn="ctr">
              <a:noFill/>
              <a:miter lim="800000"/>
              <a:headEnd/>
              <a:tailEnd/>
            </a:ln>
          </p:spPr>
          <p:txBody>
            <a:bodyPr>
              <a:spAutoFit/>
            </a:bodyPr>
            <a:lstStyle/>
            <a:p>
              <a:pPr marL="342900" indent="-342900">
                <a:spcBef>
                  <a:spcPct val="50000"/>
                </a:spcBef>
              </a:pPr>
              <a:r>
                <a:rPr lang="en-US" sz="1000" b="1">
                  <a:latin typeface="Calibri" pitchFamily="34" charset="0"/>
                  <a:cs typeface="Arial" charset="0"/>
                </a:rPr>
                <a:t>  Month 2</a:t>
              </a:r>
            </a:p>
          </p:txBody>
        </p:sp>
      </p:grpSp>
      <p:grpSp>
        <p:nvGrpSpPr>
          <p:cNvPr id="17636" name="Group 228"/>
          <p:cNvGrpSpPr>
            <a:grpSpLocks/>
          </p:cNvGrpSpPr>
          <p:nvPr/>
        </p:nvGrpSpPr>
        <p:grpSpPr bwMode="auto">
          <a:xfrm>
            <a:off x="2701925" y="3657600"/>
            <a:ext cx="852488" cy="457200"/>
            <a:chOff x="1702" y="2304"/>
            <a:chExt cx="537" cy="288"/>
          </a:xfrm>
        </p:grpSpPr>
        <p:sp>
          <p:nvSpPr>
            <p:cNvPr id="44130" name="Line 21"/>
            <p:cNvSpPr>
              <a:spLocks noChangeShapeType="1"/>
            </p:cNvSpPr>
            <p:nvPr/>
          </p:nvSpPr>
          <p:spPr bwMode="auto">
            <a:xfrm>
              <a:off x="1702" y="2304"/>
              <a:ext cx="0" cy="221"/>
            </a:xfrm>
            <a:prstGeom prst="line">
              <a:avLst/>
            </a:prstGeom>
            <a:noFill/>
            <a:ln w="34925" cap="rnd">
              <a:solidFill>
                <a:schemeClr val="tx1"/>
              </a:solidFill>
              <a:round/>
              <a:headEnd/>
              <a:tailEnd/>
            </a:ln>
          </p:spPr>
          <p:txBody>
            <a:bodyPr wrap="none" anchor="ctr"/>
            <a:lstStyle/>
            <a:p>
              <a:endParaRPr lang="en-US"/>
            </a:p>
          </p:txBody>
        </p:sp>
        <p:sp>
          <p:nvSpPr>
            <p:cNvPr id="44131" name="Text Box 30"/>
            <p:cNvSpPr txBox="1">
              <a:spLocks noChangeArrowheads="1"/>
            </p:cNvSpPr>
            <p:nvPr/>
          </p:nvSpPr>
          <p:spPr bwMode="auto">
            <a:xfrm>
              <a:off x="1702" y="2415"/>
              <a:ext cx="537" cy="177"/>
            </a:xfrm>
            <a:prstGeom prst="rect">
              <a:avLst/>
            </a:prstGeom>
            <a:noFill/>
            <a:ln w="9525" algn="ctr">
              <a:noFill/>
              <a:miter lim="800000"/>
              <a:headEnd/>
              <a:tailEnd/>
            </a:ln>
          </p:spPr>
          <p:txBody>
            <a:bodyPr>
              <a:spAutoFit/>
            </a:bodyPr>
            <a:lstStyle/>
            <a:p>
              <a:pPr marL="342900" indent="-342900">
                <a:spcBef>
                  <a:spcPct val="50000"/>
                </a:spcBef>
              </a:pPr>
              <a:r>
                <a:rPr lang="en-US" sz="1000" b="1">
                  <a:latin typeface="Calibri" pitchFamily="34" charset="0"/>
                  <a:cs typeface="Arial" charset="0"/>
                </a:rPr>
                <a:t>Month 3</a:t>
              </a:r>
            </a:p>
          </p:txBody>
        </p:sp>
      </p:grpSp>
      <p:grpSp>
        <p:nvGrpSpPr>
          <p:cNvPr id="17639" name="Group 231"/>
          <p:cNvGrpSpPr>
            <a:grpSpLocks/>
          </p:cNvGrpSpPr>
          <p:nvPr/>
        </p:nvGrpSpPr>
        <p:grpSpPr bwMode="auto">
          <a:xfrm>
            <a:off x="3632200" y="3657600"/>
            <a:ext cx="854075" cy="457200"/>
            <a:chOff x="2288" y="2304"/>
            <a:chExt cx="538" cy="288"/>
          </a:xfrm>
        </p:grpSpPr>
        <p:sp>
          <p:nvSpPr>
            <p:cNvPr id="44128" name="Line 23"/>
            <p:cNvSpPr>
              <a:spLocks noChangeShapeType="1"/>
            </p:cNvSpPr>
            <p:nvPr/>
          </p:nvSpPr>
          <p:spPr bwMode="auto">
            <a:xfrm>
              <a:off x="2288" y="2304"/>
              <a:ext cx="0" cy="221"/>
            </a:xfrm>
            <a:prstGeom prst="line">
              <a:avLst/>
            </a:prstGeom>
            <a:noFill/>
            <a:ln w="34925" cap="rnd">
              <a:solidFill>
                <a:schemeClr val="tx1"/>
              </a:solidFill>
              <a:round/>
              <a:headEnd/>
              <a:tailEnd/>
            </a:ln>
          </p:spPr>
          <p:txBody>
            <a:bodyPr wrap="none" anchor="ctr"/>
            <a:lstStyle/>
            <a:p>
              <a:endParaRPr lang="en-US"/>
            </a:p>
          </p:txBody>
        </p:sp>
        <p:sp>
          <p:nvSpPr>
            <p:cNvPr id="44129" name="Text Box 31"/>
            <p:cNvSpPr txBox="1">
              <a:spLocks noChangeArrowheads="1"/>
            </p:cNvSpPr>
            <p:nvPr/>
          </p:nvSpPr>
          <p:spPr bwMode="auto">
            <a:xfrm>
              <a:off x="2288" y="2415"/>
              <a:ext cx="538" cy="177"/>
            </a:xfrm>
            <a:prstGeom prst="rect">
              <a:avLst/>
            </a:prstGeom>
            <a:noFill/>
            <a:ln w="9525" algn="ctr">
              <a:noFill/>
              <a:miter lim="800000"/>
              <a:headEnd/>
              <a:tailEnd/>
            </a:ln>
          </p:spPr>
          <p:txBody>
            <a:bodyPr>
              <a:spAutoFit/>
            </a:bodyPr>
            <a:lstStyle/>
            <a:p>
              <a:pPr marL="342900" indent="-342900">
                <a:spcBef>
                  <a:spcPct val="50000"/>
                </a:spcBef>
              </a:pPr>
              <a:r>
                <a:rPr lang="en-US" sz="1000" b="1">
                  <a:latin typeface="Calibri" pitchFamily="34" charset="0"/>
                  <a:cs typeface="Arial" charset="0"/>
                </a:rPr>
                <a:t>Month 4</a:t>
              </a:r>
            </a:p>
          </p:txBody>
        </p:sp>
      </p:grpSp>
      <p:grpSp>
        <p:nvGrpSpPr>
          <p:cNvPr id="17642" name="Group 234"/>
          <p:cNvGrpSpPr>
            <a:grpSpLocks/>
          </p:cNvGrpSpPr>
          <p:nvPr/>
        </p:nvGrpSpPr>
        <p:grpSpPr bwMode="auto">
          <a:xfrm>
            <a:off x="4495800" y="3657600"/>
            <a:ext cx="854075" cy="420688"/>
            <a:chOff x="2832" y="2304"/>
            <a:chExt cx="538" cy="265"/>
          </a:xfrm>
        </p:grpSpPr>
        <p:sp>
          <p:nvSpPr>
            <p:cNvPr id="44126" name="Line 22"/>
            <p:cNvSpPr>
              <a:spLocks noChangeShapeType="1"/>
            </p:cNvSpPr>
            <p:nvPr/>
          </p:nvSpPr>
          <p:spPr bwMode="auto">
            <a:xfrm>
              <a:off x="2832" y="2304"/>
              <a:ext cx="0" cy="221"/>
            </a:xfrm>
            <a:prstGeom prst="line">
              <a:avLst/>
            </a:prstGeom>
            <a:noFill/>
            <a:ln w="34925" cap="rnd">
              <a:solidFill>
                <a:schemeClr val="tx1"/>
              </a:solidFill>
              <a:round/>
              <a:headEnd/>
              <a:tailEnd/>
            </a:ln>
          </p:spPr>
          <p:txBody>
            <a:bodyPr wrap="none" anchor="ctr"/>
            <a:lstStyle/>
            <a:p>
              <a:endParaRPr lang="en-US"/>
            </a:p>
          </p:txBody>
        </p:sp>
        <p:sp>
          <p:nvSpPr>
            <p:cNvPr id="44127" name="Text Box 32"/>
            <p:cNvSpPr txBox="1">
              <a:spLocks noChangeArrowheads="1"/>
            </p:cNvSpPr>
            <p:nvPr/>
          </p:nvSpPr>
          <p:spPr bwMode="auto">
            <a:xfrm>
              <a:off x="2832" y="2415"/>
              <a:ext cx="538" cy="154"/>
            </a:xfrm>
            <a:prstGeom prst="rect">
              <a:avLst/>
            </a:prstGeom>
            <a:noFill/>
            <a:ln w="9525" algn="ctr">
              <a:noFill/>
              <a:miter lim="800000"/>
              <a:headEnd/>
              <a:tailEnd/>
            </a:ln>
          </p:spPr>
          <p:txBody>
            <a:bodyPr>
              <a:spAutoFit/>
            </a:bodyPr>
            <a:lstStyle/>
            <a:p>
              <a:pPr marL="342900" indent="-342900">
                <a:spcBef>
                  <a:spcPct val="50000"/>
                </a:spcBef>
              </a:pPr>
              <a:r>
                <a:rPr lang="en-US" sz="1000" b="1">
                  <a:latin typeface="Calibri" pitchFamily="34" charset="0"/>
                  <a:cs typeface="Arial" charset="0"/>
                </a:rPr>
                <a:t>Month 5</a:t>
              </a:r>
            </a:p>
          </p:txBody>
        </p:sp>
      </p:grpSp>
      <p:grpSp>
        <p:nvGrpSpPr>
          <p:cNvPr id="17645" name="Group 237"/>
          <p:cNvGrpSpPr>
            <a:grpSpLocks/>
          </p:cNvGrpSpPr>
          <p:nvPr/>
        </p:nvGrpSpPr>
        <p:grpSpPr bwMode="auto">
          <a:xfrm>
            <a:off x="5495925" y="3657600"/>
            <a:ext cx="854075" cy="457200"/>
            <a:chOff x="3462" y="2304"/>
            <a:chExt cx="538" cy="288"/>
          </a:xfrm>
        </p:grpSpPr>
        <p:sp>
          <p:nvSpPr>
            <p:cNvPr id="44124" name="Line 26"/>
            <p:cNvSpPr>
              <a:spLocks noChangeShapeType="1"/>
            </p:cNvSpPr>
            <p:nvPr/>
          </p:nvSpPr>
          <p:spPr bwMode="auto">
            <a:xfrm>
              <a:off x="3462" y="2304"/>
              <a:ext cx="0" cy="221"/>
            </a:xfrm>
            <a:prstGeom prst="line">
              <a:avLst/>
            </a:prstGeom>
            <a:noFill/>
            <a:ln w="34925" cap="rnd">
              <a:solidFill>
                <a:schemeClr val="tx1"/>
              </a:solidFill>
              <a:round/>
              <a:headEnd/>
              <a:tailEnd/>
            </a:ln>
          </p:spPr>
          <p:txBody>
            <a:bodyPr wrap="none" anchor="ctr"/>
            <a:lstStyle/>
            <a:p>
              <a:endParaRPr lang="en-US"/>
            </a:p>
          </p:txBody>
        </p:sp>
        <p:sp>
          <p:nvSpPr>
            <p:cNvPr id="44125" name="Text Box 33"/>
            <p:cNvSpPr txBox="1">
              <a:spLocks noChangeArrowheads="1"/>
            </p:cNvSpPr>
            <p:nvPr/>
          </p:nvSpPr>
          <p:spPr bwMode="auto">
            <a:xfrm>
              <a:off x="3462" y="2415"/>
              <a:ext cx="538" cy="177"/>
            </a:xfrm>
            <a:prstGeom prst="rect">
              <a:avLst/>
            </a:prstGeom>
            <a:noFill/>
            <a:ln w="9525" algn="ctr">
              <a:noFill/>
              <a:miter lim="800000"/>
              <a:headEnd/>
              <a:tailEnd/>
            </a:ln>
          </p:spPr>
          <p:txBody>
            <a:bodyPr>
              <a:spAutoFit/>
            </a:bodyPr>
            <a:lstStyle/>
            <a:p>
              <a:pPr marL="342900" indent="-342900">
                <a:spcBef>
                  <a:spcPct val="50000"/>
                </a:spcBef>
              </a:pPr>
              <a:r>
                <a:rPr lang="en-US" sz="1000" b="1">
                  <a:latin typeface="Calibri" pitchFamily="34" charset="0"/>
                  <a:cs typeface="Arial" charset="0"/>
                </a:rPr>
                <a:t>Month 6</a:t>
              </a:r>
            </a:p>
          </p:txBody>
        </p:sp>
      </p:grpSp>
      <p:grpSp>
        <p:nvGrpSpPr>
          <p:cNvPr id="17648" name="Group 240"/>
          <p:cNvGrpSpPr>
            <a:grpSpLocks/>
          </p:cNvGrpSpPr>
          <p:nvPr/>
        </p:nvGrpSpPr>
        <p:grpSpPr bwMode="auto">
          <a:xfrm>
            <a:off x="6427788" y="3657600"/>
            <a:ext cx="852487" cy="457200"/>
            <a:chOff x="4049" y="2304"/>
            <a:chExt cx="537" cy="288"/>
          </a:xfrm>
        </p:grpSpPr>
        <p:sp>
          <p:nvSpPr>
            <p:cNvPr id="44122" name="Line 25"/>
            <p:cNvSpPr>
              <a:spLocks noChangeShapeType="1"/>
            </p:cNvSpPr>
            <p:nvPr/>
          </p:nvSpPr>
          <p:spPr bwMode="auto">
            <a:xfrm>
              <a:off x="4049" y="2304"/>
              <a:ext cx="0" cy="221"/>
            </a:xfrm>
            <a:prstGeom prst="line">
              <a:avLst/>
            </a:prstGeom>
            <a:noFill/>
            <a:ln w="34925" cap="rnd">
              <a:solidFill>
                <a:schemeClr val="tx1"/>
              </a:solidFill>
              <a:round/>
              <a:headEnd/>
              <a:tailEnd/>
            </a:ln>
          </p:spPr>
          <p:txBody>
            <a:bodyPr wrap="none" anchor="ctr"/>
            <a:lstStyle/>
            <a:p>
              <a:endParaRPr lang="en-US"/>
            </a:p>
          </p:txBody>
        </p:sp>
        <p:sp>
          <p:nvSpPr>
            <p:cNvPr id="44123" name="Text Box 34"/>
            <p:cNvSpPr txBox="1">
              <a:spLocks noChangeArrowheads="1"/>
            </p:cNvSpPr>
            <p:nvPr/>
          </p:nvSpPr>
          <p:spPr bwMode="auto">
            <a:xfrm>
              <a:off x="4049" y="2415"/>
              <a:ext cx="537" cy="177"/>
            </a:xfrm>
            <a:prstGeom prst="rect">
              <a:avLst/>
            </a:prstGeom>
            <a:noFill/>
            <a:ln w="9525" algn="ctr">
              <a:noFill/>
              <a:miter lim="800000"/>
              <a:headEnd/>
              <a:tailEnd/>
            </a:ln>
          </p:spPr>
          <p:txBody>
            <a:bodyPr>
              <a:spAutoFit/>
            </a:bodyPr>
            <a:lstStyle/>
            <a:p>
              <a:pPr marL="342900" indent="-342900">
                <a:spcBef>
                  <a:spcPct val="50000"/>
                </a:spcBef>
              </a:pPr>
              <a:r>
                <a:rPr lang="en-US" sz="1000" b="1">
                  <a:latin typeface="Calibri" pitchFamily="34" charset="0"/>
                  <a:cs typeface="Arial" charset="0"/>
                </a:rPr>
                <a:t>Month 7</a:t>
              </a:r>
            </a:p>
          </p:txBody>
        </p:sp>
      </p:grpSp>
      <p:grpSp>
        <p:nvGrpSpPr>
          <p:cNvPr id="17651" name="Group 243"/>
          <p:cNvGrpSpPr>
            <a:grpSpLocks/>
          </p:cNvGrpSpPr>
          <p:nvPr/>
        </p:nvGrpSpPr>
        <p:grpSpPr bwMode="auto">
          <a:xfrm>
            <a:off x="7315200" y="3657600"/>
            <a:ext cx="854075" cy="420688"/>
            <a:chOff x="4608" y="2304"/>
            <a:chExt cx="538" cy="265"/>
          </a:xfrm>
        </p:grpSpPr>
        <p:sp>
          <p:nvSpPr>
            <p:cNvPr id="44120" name="Line 24"/>
            <p:cNvSpPr>
              <a:spLocks noChangeShapeType="1"/>
            </p:cNvSpPr>
            <p:nvPr/>
          </p:nvSpPr>
          <p:spPr bwMode="auto">
            <a:xfrm>
              <a:off x="4635" y="2304"/>
              <a:ext cx="0" cy="221"/>
            </a:xfrm>
            <a:prstGeom prst="line">
              <a:avLst/>
            </a:prstGeom>
            <a:noFill/>
            <a:ln w="34925" cap="rnd">
              <a:solidFill>
                <a:schemeClr val="tx1"/>
              </a:solidFill>
              <a:round/>
              <a:headEnd/>
              <a:tailEnd/>
            </a:ln>
          </p:spPr>
          <p:txBody>
            <a:bodyPr wrap="none" anchor="ctr"/>
            <a:lstStyle/>
            <a:p>
              <a:endParaRPr lang="en-US"/>
            </a:p>
          </p:txBody>
        </p:sp>
        <p:sp>
          <p:nvSpPr>
            <p:cNvPr id="44121" name="Text Box 35"/>
            <p:cNvSpPr txBox="1">
              <a:spLocks noChangeArrowheads="1"/>
            </p:cNvSpPr>
            <p:nvPr/>
          </p:nvSpPr>
          <p:spPr bwMode="auto">
            <a:xfrm>
              <a:off x="4608" y="2415"/>
              <a:ext cx="538" cy="154"/>
            </a:xfrm>
            <a:prstGeom prst="rect">
              <a:avLst/>
            </a:prstGeom>
            <a:noFill/>
            <a:ln w="9525" algn="ctr">
              <a:noFill/>
              <a:miter lim="800000"/>
              <a:headEnd/>
              <a:tailEnd/>
            </a:ln>
          </p:spPr>
          <p:txBody>
            <a:bodyPr>
              <a:spAutoFit/>
            </a:bodyPr>
            <a:lstStyle/>
            <a:p>
              <a:pPr marL="342900" indent="-342900">
                <a:spcBef>
                  <a:spcPct val="50000"/>
                </a:spcBef>
              </a:pPr>
              <a:r>
                <a:rPr lang="en-US" sz="1000" b="1">
                  <a:latin typeface="Calibri" pitchFamily="34" charset="0"/>
                  <a:cs typeface="Arial" charset="0"/>
                </a:rPr>
                <a:t>Month 8</a:t>
              </a:r>
            </a:p>
          </p:txBody>
        </p:sp>
      </p:grpSp>
      <p:grpSp>
        <p:nvGrpSpPr>
          <p:cNvPr id="17654" name="Group 246"/>
          <p:cNvGrpSpPr>
            <a:grpSpLocks/>
          </p:cNvGrpSpPr>
          <p:nvPr/>
        </p:nvGrpSpPr>
        <p:grpSpPr bwMode="auto">
          <a:xfrm>
            <a:off x="8289925" y="3657600"/>
            <a:ext cx="854075" cy="457200"/>
            <a:chOff x="5222" y="2304"/>
            <a:chExt cx="538" cy="288"/>
          </a:xfrm>
        </p:grpSpPr>
        <p:sp>
          <p:nvSpPr>
            <p:cNvPr id="44118" name="Line 27"/>
            <p:cNvSpPr>
              <a:spLocks noChangeShapeType="1"/>
            </p:cNvSpPr>
            <p:nvPr/>
          </p:nvSpPr>
          <p:spPr bwMode="auto">
            <a:xfrm>
              <a:off x="5222" y="2304"/>
              <a:ext cx="0" cy="221"/>
            </a:xfrm>
            <a:prstGeom prst="line">
              <a:avLst/>
            </a:prstGeom>
            <a:noFill/>
            <a:ln w="34925" cap="rnd">
              <a:solidFill>
                <a:schemeClr val="tx1"/>
              </a:solidFill>
              <a:round/>
              <a:headEnd/>
              <a:tailEnd/>
            </a:ln>
          </p:spPr>
          <p:txBody>
            <a:bodyPr wrap="none" anchor="ctr"/>
            <a:lstStyle/>
            <a:p>
              <a:endParaRPr lang="en-US"/>
            </a:p>
          </p:txBody>
        </p:sp>
        <p:sp>
          <p:nvSpPr>
            <p:cNvPr id="44119" name="Text Box 36"/>
            <p:cNvSpPr txBox="1">
              <a:spLocks noChangeArrowheads="1"/>
            </p:cNvSpPr>
            <p:nvPr/>
          </p:nvSpPr>
          <p:spPr bwMode="auto">
            <a:xfrm>
              <a:off x="5222" y="2415"/>
              <a:ext cx="538" cy="177"/>
            </a:xfrm>
            <a:prstGeom prst="rect">
              <a:avLst/>
            </a:prstGeom>
            <a:noFill/>
            <a:ln w="9525" algn="ctr">
              <a:noFill/>
              <a:miter lim="800000"/>
              <a:headEnd/>
              <a:tailEnd/>
            </a:ln>
          </p:spPr>
          <p:txBody>
            <a:bodyPr>
              <a:spAutoFit/>
            </a:bodyPr>
            <a:lstStyle/>
            <a:p>
              <a:pPr marL="342900" indent="-342900">
                <a:spcBef>
                  <a:spcPct val="50000"/>
                </a:spcBef>
              </a:pPr>
              <a:r>
                <a:rPr lang="en-US" sz="1000" b="1">
                  <a:latin typeface="Calibri" pitchFamily="34" charset="0"/>
                  <a:cs typeface="Arial" charset="0"/>
                </a:rPr>
                <a:t>Month 9</a:t>
              </a:r>
            </a:p>
          </p:txBody>
        </p:sp>
      </p:grpSp>
      <p:grpSp>
        <p:nvGrpSpPr>
          <p:cNvPr id="17657" name="Group 249"/>
          <p:cNvGrpSpPr>
            <a:grpSpLocks/>
          </p:cNvGrpSpPr>
          <p:nvPr/>
        </p:nvGrpSpPr>
        <p:grpSpPr bwMode="auto">
          <a:xfrm>
            <a:off x="152400" y="3200400"/>
            <a:ext cx="533400" cy="492125"/>
            <a:chOff x="432" y="1248"/>
            <a:chExt cx="624" cy="576"/>
          </a:xfrm>
        </p:grpSpPr>
        <p:grpSp>
          <p:nvGrpSpPr>
            <p:cNvPr id="44108" name="Group 55"/>
            <p:cNvGrpSpPr>
              <a:grpSpLocks/>
            </p:cNvGrpSpPr>
            <p:nvPr/>
          </p:nvGrpSpPr>
          <p:grpSpPr bwMode="auto">
            <a:xfrm>
              <a:off x="432" y="1248"/>
              <a:ext cx="576" cy="576"/>
              <a:chOff x="213360" y="3413760"/>
              <a:chExt cx="487680" cy="487680"/>
            </a:xfrm>
          </p:grpSpPr>
          <p:sp>
            <p:nvSpPr>
              <p:cNvPr id="57" name="Oval 56"/>
              <p:cNvSpPr/>
              <p:nvPr/>
            </p:nvSpPr>
            <p:spPr>
              <a:xfrm>
                <a:off x="228600" y="3429000"/>
                <a:ext cx="457200" cy="457200"/>
              </a:xfrm>
              <a:prstGeom prst="ellipse">
                <a:avLst/>
              </a:prstGeom>
              <a:solidFill>
                <a:schemeClr val="bg1">
                  <a:lumMod val="65000"/>
                </a:schemeClr>
              </a:solidFill>
              <a:ln>
                <a:noFill/>
              </a:ln>
              <a:effectLst>
                <a:innerShdw blurRad="63500" dist="50800" dir="18900000">
                  <a:prstClr val="black">
                    <a:alpha val="50000"/>
                  </a:prstClr>
                </a:innerShdw>
              </a:effectLst>
              <a:scene3d>
                <a:camera prst="orthographicFront"/>
                <a:lightRig rig="threePt" dir="t"/>
              </a:scene3d>
              <a:sp3d>
                <a:bevelT w="311150"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8" name="Oval 57"/>
              <p:cNvSpPr/>
              <p:nvPr/>
            </p:nvSpPr>
            <p:spPr>
              <a:xfrm>
                <a:off x="260531" y="3460955"/>
                <a:ext cx="393095" cy="393290"/>
              </a:xfrm>
              <a:prstGeom prst="ellipse">
                <a:avLst/>
              </a:prstGeom>
              <a:gradFill>
                <a:gsLst>
                  <a:gs pos="0">
                    <a:schemeClr val="accent2">
                      <a:lumMod val="50000"/>
                    </a:schemeClr>
                  </a:gs>
                  <a:gs pos="50000">
                    <a:srgbClr val="C00000"/>
                  </a:gs>
                  <a:gs pos="100000">
                    <a:schemeClr val="accent2">
                      <a:lumMod val="50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9" name="Oval 58"/>
              <p:cNvSpPr/>
              <p:nvPr/>
            </p:nvSpPr>
            <p:spPr>
              <a:xfrm rot="19670363">
                <a:off x="301413" y="3470394"/>
                <a:ext cx="248436" cy="218670"/>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0" name="Oval 59"/>
              <p:cNvSpPr/>
              <p:nvPr/>
            </p:nvSpPr>
            <p:spPr>
              <a:xfrm>
                <a:off x="549850" y="3761429"/>
                <a:ext cx="42455" cy="40902"/>
              </a:xfrm>
              <a:prstGeom prst="ellips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4117" name="TextBox 60"/>
              <p:cNvSpPr txBox="1">
                <a:spLocks noChangeArrowheads="1"/>
              </p:cNvSpPr>
              <p:nvPr/>
            </p:nvSpPr>
            <p:spPr bwMode="auto">
              <a:xfrm>
                <a:off x="304603" y="3486125"/>
                <a:ext cx="305194" cy="393291"/>
              </a:xfrm>
              <a:prstGeom prst="rect">
                <a:avLst/>
              </a:prstGeom>
              <a:noFill/>
              <a:ln w="9525">
                <a:noFill/>
                <a:miter lim="800000"/>
                <a:headEnd/>
                <a:tailEnd/>
              </a:ln>
            </p:spPr>
            <p:txBody>
              <a:bodyPr>
                <a:spAutoFit/>
              </a:bodyPr>
              <a:lstStyle/>
              <a:p>
                <a:endParaRPr lang="en-US" sz="2000" b="1">
                  <a:solidFill>
                    <a:schemeClr val="bg1"/>
                  </a:solidFill>
                  <a:latin typeface="Calibri" pitchFamily="34" charset="0"/>
                  <a:cs typeface="Arial" charset="0"/>
                </a:endParaRPr>
              </a:p>
            </p:txBody>
          </p:sp>
        </p:grpSp>
        <p:sp>
          <p:nvSpPr>
            <p:cNvPr id="44109" name="WordArt 258"/>
            <p:cNvSpPr>
              <a:spLocks noChangeArrowheads="1" noChangeShapeType="1" noTextEdit="1"/>
            </p:cNvSpPr>
            <p:nvPr/>
          </p:nvSpPr>
          <p:spPr bwMode="auto">
            <a:xfrm>
              <a:off x="606" y="1407"/>
              <a:ext cx="258" cy="273"/>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FFFFFF"/>
                  </a:solidFill>
                  <a:latin typeface="Calibri"/>
                </a:rPr>
                <a:t>?</a:t>
              </a:r>
            </a:p>
          </p:txBody>
        </p:sp>
        <p:sp>
          <p:nvSpPr>
            <p:cNvPr id="44110" name="AutoShape 259"/>
            <p:cNvSpPr>
              <a:spLocks noChangeArrowheads="1"/>
            </p:cNvSpPr>
            <p:nvPr/>
          </p:nvSpPr>
          <p:spPr bwMode="auto">
            <a:xfrm rot="7844193">
              <a:off x="699" y="1227"/>
              <a:ext cx="240" cy="474"/>
            </a:xfrm>
            <a:prstGeom prst="moon">
              <a:avLst>
                <a:gd name="adj" fmla="val 44167"/>
              </a:avLst>
            </a:prstGeom>
            <a:solidFill>
              <a:schemeClr val="bg1">
                <a:alpha val="14902"/>
              </a:schemeClr>
            </a:solidFill>
            <a:ln w="9525">
              <a:noFill/>
              <a:miter lim="800000"/>
              <a:headEnd/>
              <a:tailEnd/>
            </a:ln>
          </p:spPr>
          <p:txBody>
            <a:bodyPr wrap="none" anchor="ctr"/>
            <a:lstStyle/>
            <a:p>
              <a:endParaRPr lang="en-US" sz="1800">
                <a:latin typeface="Calibri" pitchFamily="34" charset="0"/>
                <a:cs typeface="Arial" charset="0"/>
              </a:endParaRPr>
            </a:p>
          </p:txBody>
        </p:sp>
      </p:grpSp>
      <p:grpSp>
        <p:nvGrpSpPr>
          <p:cNvPr id="17668" name="Group 260"/>
          <p:cNvGrpSpPr>
            <a:grpSpLocks/>
          </p:cNvGrpSpPr>
          <p:nvPr/>
        </p:nvGrpSpPr>
        <p:grpSpPr bwMode="auto">
          <a:xfrm>
            <a:off x="762000" y="3276600"/>
            <a:ext cx="457200" cy="425450"/>
            <a:chOff x="384" y="384"/>
            <a:chExt cx="671" cy="624"/>
          </a:xfrm>
        </p:grpSpPr>
        <p:grpSp>
          <p:nvGrpSpPr>
            <p:cNvPr id="44096" name="Group 261"/>
            <p:cNvGrpSpPr>
              <a:grpSpLocks/>
            </p:cNvGrpSpPr>
            <p:nvPr/>
          </p:nvGrpSpPr>
          <p:grpSpPr bwMode="auto">
            <a:xfrm>
              <a:off x="384" y="384"/>
              <a:ext cx="624" cy="624"/>
              <a:chOff x="384" y="1632"/>
              <a:chExt cx="912" cy="912"/>
            </a:xfrm>
          </p:grpSpPr>
          <p:grpSp>
            <p:nvGrpSpPr>
              <p:cNvPr id="44098" name="Group 34"/>
              <p:cNvGrpSpPr>
                <a:grpSpLocks/>
              </p:cNvGrpSpPr>
              <p:nvPr/>
            </p:nvGrpSpPr>
            <p:grpSpPr bwMode="auto">
              <a:xfrm>
                <a:off x="384" y="1632"/>
                <a:ext cx="912" cy="912"/>
                <a:chOff x="7315200" y="7086600"/>
                <a:chExt cx="457200" cy="457200"/>
              </a:xfrm>
            </p:grpSpPr>
            <p:sp>
              <p:nvSpPr>
                <p:cNvPr id="36" name="Oval 35"/>
                <p:cNvSpPr/>
                <p:nvPr/>
              </p:nvSpPr>
              <p:spPr>
                <a:xfrm>
                  <a:off x="7315200" y="7086600"/>
                  <a:ext cx="457200" cy="457200"/>
                </a:xfrm>
                <a:prstGeom prst="ellipse">
                  <a:avLst/>
                </a:prstGeom>
                <a:solidFill>
                  <a:schemeClr val="tx1">
                    <a:lumMod val="65000"/>
                    <a:lumOff val="35000"/>
                  </a:schemeClr>
                </a:solidFill>
                <a:ln>
                  <a:noFill/>
                </a:ln>
                <a:effectLst>
                  <a:innerShdw blurRad="63500" dist="50800" dir="18900000">
                    <a:prstClr val="black">
                      <a:alpha val="50000"/>
                    </a:prstClr>
                  </a:innerShdw>
                </a:effectLst>
                <a:scene3d>
                  <a:camera prst="orthographicFront"/>
                  <a:lightRig rig="threePt" dir="t"/>
                </a:scene3d>
                <a:sp3d>
                  <a:bevelT w="311150"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7" name="Oval 36"/>
                <p:cNvSpPr/>
                <p:nvPr/>
              </p:nvSpPr>
              <p:spPr>
                <a:xfrm>
                  <a:off x="7345927" y="7117307"/>
                  <a:ext cx="396040" cy="395785"/>
                </a:xfrm>
                <a:prstGeom prst="ellipse">
                  <a:avLst/>
                </a:prstGeom>
                <a:gradFill>
                  <a:gsLst>
                    <a:gs pos="0">
                      <a:schemeClr val="tx1"/>
                    </a:gs>
                    <a:gs pos="50000">
                      <a:schemeClr val="tx1">
                        <a:lumMod val="85000"/>
                        <a:lumOff val="15000"/>
                      </a:schemeClr>
                    </a:gs>
                    <a:gs pos="100000">
                      <a:schemeClr val="tx1">
                        <a:lumMod val="95000"/>
                        <a:lumOff val="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8" name="Oval 37"/>
                <p:cNvSpPr/>
                <p:nvPr/>
              </p:nvSpPr>
              <p:spPr>
                <a:xfrm rot="19670363">
                  <a:off x="7388605" y="7127543"/>
                  <a:ext cx="249232" cy="218364"/>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Oval 38"/>
                <p:cNvSpPr/>
                <p:nvPr/>
              </p:nvSpPr>
              <p:spPr>
                <a:xfrm>
                  <a:off x="7637837" y="7419265"/>
                  <a:ext cx="40970" cy="40943"/>
                </a:xfrm>
                <a:prstGeom prst="ellips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44099" name="Group 269"/>
              <p:cNvGrpSpPr>
                <a:grpSpLocks/>
              </p:cNvGrpSpPr>
              <p:nvPr/>
            </p:nvGrpSpPr>
            <p:grpSpPr bwMode="auto">
              <a:xfrm>
                <a:off x="645" y="1872"/>
                <a:ext cx="459" cy="432"/>
                <a:chOff x="816" y="3024"/>
                <a:chExt cx="321" cy="336"/>
              </a:xfrm>
            </p:grpSpPr>
            <p:sp>
              <p:nvSpPr>
                <p:cNvPr id="44100" name="AutoShape 270"/>
                <p:cNvSpPr>
                  <a:spLocks noChangeArrowheads="1"/>
                </p:cNvSpPr>
                <p:nvPr/>
              </p:nvSpPr>
              <p:spPr bwMode="auto">
                <a:xfrm rot="5400000">
                  <a:off x="905" y="3127"/>
                  <a:ext cx="336" cy="129"/>
                </a:xfrm>
                <a:prstGeom prst="triangle">
                  <a:avLst>
                    <a:gd name="adj" fmla="val 50000"/>
                  </a:avLst>
                </a:prstGeom>
                <a:solidFill>
                  <a:schemeClr val="bg1"/>
                </a:solidFill>
                <a:ln w="9525">
                  <a:noFill/>
                  <a:miter lim="800000"/>
                  <a:headEnd/>
                  <a:tailEnd/>
                </a:ln>
              </p:spPr>
              <p:txBody>
                <a:bodyPr wrap="none" anchor="ctr"/>
                <a:lstStyle/>
                <a:p>
                  <a:endParaRPr lang="en-US" sz="1800">
                    <a:latin typeface="Calibri" pitchFamily="34" charset="0"/>
                    <a:cs typeface="Arial" charset="0"/>
                  </a:endParaRPr>
                </a:p>
              </p:txBody>
            </p:sp>
            <p:sp>
              <p:nvSpPr>
                <p:cNvPr id="44101" name="AutoShape 271"/>
                <p:cNvSpPr>
                  <a:spLocks noChangeArrowheads="1"/>
                </p:cNvSpPr>
                <p:nvPr/>
              </p:nvSpPr>
              <p:spPr bwMode="auto">
                <a:xfrm rot="5400000">
                  <a:off x="713" y="3127"/>
                  <a:ext cx="336" cy="129"/>
                </a:xfrm>
                <a:prstGeom prst="triangle">
                  <a:avLst>
                    <a:gd name="adj" fmla="val 50000"/>
                  </a:avLst>
                </a:prstGeom>
                <a:solidFill>
                  <a:schemeClr val="bg1"/>
                </a:solidFill>
                <a:ln w="9525">
                  <a:noFill/>
                  <a:miter lim="800000"/>
                  <a:headEnd/>
                  <a:tailEnd/>
                </a:ln>
              </p:spPr>
              <p:txBody>
                <a:bodyPr wrap="none" anchor="ctr"/>
                <a:lstStyle/>
                <a:p>
                  <a:endParaRPr lang="en-US" sz="1800">
                    <a:latin typeface="Calibri" pitchFamily="34" charset="0"/>
                    <a:cs typeface="Arial" charset="0"/>
                  </a:endParaRPr>
                </a:p>
              </p:txBody>
            </p:sp>
          </p:grpSp>
        </p:grpSp>
        <p:sp>
          <p:nvSpPr>
            <p:cNvPr id="44097" name="AutoShape 272"/>
            <p:cNvSpPr>
              <a:spLocks noChangeArrowheads="1"/>
            </p:cNvSpPr>
            <p:nvPr/>
          </p:nvSpPr>
          <p:spPr bwMode="auto">
            <a:xfrm rot="7844193">
              <a:off x="661" y="326"/>
              <a:ext cx="261" cy="527"/>
            </a:xfrm>
            <a:prstGeom prst="moon">
              <a:avLst>
                <a:gd name="adj" fmla="val 44167"/>
              </a:avLst>
            </a:prstGeom>
            <a:solidFill>
              <a:schemeClr val="bg1">
                <a:alpha val="14902"/>
              </a:schemeClr>
            </a:solidFill>
            <a:ln w="9525">
              <a:noFill/>
              <a:miter lim="800000"/>
              <a:headEnd/>
              <a:tailEnd/>
            </a:ln>
          </p:spPr>
          <p:txBody>
            <a:bodyPr wrap="none" anchor="ctr"/>
            <a:lstStyle/>
            <a:p>
              <a:endParaRPr lang="en-US" sz="1800">
                <a:latin typeface="Calibri" pitchFamily="34" charset="0"/>
                <a:cs typeface="Arial" charset="0"/>
              </a:endParaRPr>
            </a:p>
          </p:txBody>
        </p:sp>
      </p:grpSp>
      <p:pic>
        <p:nvPicPr>
          <p:cNvPr id="17681" name="Picture 273" descr="MCj04415040000[1]"/>
          <p:cNvPicPr>
            <a:picLocks noChangeAspect="1" noChangeArrowheads="1"/>
          </p:cNvPicPr>
          <p:nvPr/>
        </p:nvPicPr>
        <p:blipFill>
          <a:blip r:embed="rId3"/>
          <a:srcRect/>
          <a:stretch>
            <a:fillRect/>
          </a:stretch>
        </p:blipFill>
        <p:spPr bwMode="auto">
          <a:xfrm>
            <a:off x="1219200" y="3200400"/>
            <a:ext cx="533400" cy="533400"/>
          </a:xfrm>
          <a:prstGeom prst="rect">
            <a:avLst/>
          </a:prstGeom>
          <a:noFill/>
          <a:ln w="9525">
            <a:noFill/>
            <a:miter lim="800000"/>
            <a:headEnd/>
            <a:tailEnd/>
          </a:ln>
        </p:spPr>
      </p:pic>
      <p:grpSp>
        <p:nvGrpSpPr>
          <p:cNvPr id="17682" name="Group 274"/>
          <p:cNvGrpSpPr>
            <a:grpSpLocks/>
          </p:cNvGrpSpPr>
          <p:nvPr/>
        </p:nvGrpSpPr>
        <p:grpSpPr bwMode="auto">
          <a:xfrm>
            <a:off x="5867400" y="3200400"/>
            <a:ext cx="533400" cy="487363"/>
            <a:chOff x="1104" y="432"/>
            <a:chExt cx="684" cy="624"/>
          </a:xfrm>
        </p:grpSpPr>
        <p:grpSp>
          <p:nvGrpSpPr>
            <p:cNvPr id="44077" name="Group 275"/>
            <p:cNvGrpSpPr>
              <a:grpSpLocks/>
            </p:cNvGrpSpPr>
            <p:nvPr/>
          </p:nvGrpSpPr>
          <p:grpSpPr bwMode="auto">
            <a:xfrm>
              <a:off x="1104" y="432"/>
              <a:ext cx="624" cy="624"/>
              <a:chOff x="3456" y="1296"/>
              <a:chExt cx="1008" cy="1008"/>
            </a:xfrm>
          </p:grpSpPr>
          <p:grpSp>
            <p:nvGrpSpPr>
              <p:cNvPr id="44079" name="Group 39"/>
              <p:cNvGrpSpPr>
                <a:grpSpLocks/>
              </p:cNvGrpSpPr>
              <p:nvPr/>
            </p:nvGrpSpPr>
            <p:grpSpPr bwMode="auto">
              <a:xfrm>
                <a:off x="3456" y="1296"/>
                <a:ext cx="1008" cy="1008"/>
                <a:chOff x="8382000" y="3657600"/>
                <a:chExt cx="457200" cy="457200"/>
              </a:xfrm>
            </p:grpSpPr>
            <p:sp>
              <p:nvSpPr>
                <p:cNvPr id="9" name="Oval 40"/>
                <p:cNvSpPr/>
                <p:nvPr/>
              </p:nvSpPr>
              <p:spPr>
                <a:xfrm>
                  <a:off x="8382000" y="3657600"/>
                  <a:ext cx="457200" cy="457200"/>
                </a:xfrm>
                <a:prstGeom prst="ellipse">
                  <a:avLst/>
                </a:prstGeom>
                <a:solidFill>
                  <a:schemeClr val="bg1">
                    <a:lumMod val="65000"/>
                  </a:schemeClr>
                </a:solidFill>
                <a:ln>
                  <a:noFill/>
                </a:ln>
                <a:effectLst>
                  <a:innerShdw blurRad="63500" dist="50800" dir="18900000">
                    <a:prstClr val="black">
                      <a:alpha val="50000"/>
                    </a:prstClr>
                  </a:innerShdw>
                </a:effectLst>
                <a:scene3d>
                  <a:camera prst="orthographicFront"/>
                  <a:lightRig rig="threePt" dir="t"/>
                </a:scene3d>
                <a:sp3d>
                  <a:bevelT w="311150"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44092" name="Group 262"/>
                <p:cNvGrpSpPr>
                  <a:grpSpLocks/>
                </p:cNvGrpSpPr>
                <p:nvPr/>
              </p:nvGrpSpPr>
              <p:grpSpPr bwMode="auto">
                <a:xfrm>
                  <a:off x="8413173" y="3688773"/>
                  <a:ext cx="394855" cy="394855"/>
                  <a:chOff x="6660573" y="7117773"/>
                  <a:chExt cx="394855" cy="394855"/>
                </a:xfrm>
              </p:grpSpPr>
              <p:sp>
                <p:nvSpPr>
                  <p:cNvPr id="10" name="Oval 42"/>
                  <p:cNvSpPr>
                    <a:spLocks noChangeArrowheads="1"/>
                  </p:cNvSpPr>
                  <p:nvPr/>
                </p:nvSpPr>
                <p:spPr bwMode="auto">
                  <a:xfrm>
                    <a:off x="6660723" y="7117874"/>
                    <a:ext cx="395261" cy="394650"/>
                  </a:xfrm>
                  <a:prstGeom prst="ellipse">
                    <a:avLst/>
                  </a:prstGeom>
                  <a:solidFill>
                    <a:srgbClr val="000066"/>
                  </a:solidFill>
                  <a:ln w="25400" algn="ctr">
                    <a:noFill/>
                    <a:round/>
                    <a:headEnd/>
                    <a:tailEnd/>
                  </a:ln>
                </p:spPr>
                <p:txBody>
                  <a:bodyPr anchor="ctr"/>
                  <a:lstStyle/>
                  <a:p>
                    <a:pPr algn="ctr" fontAlgn="auto">
                      <a:spcBef>
                        <a:spcPts val="0"/>
                      </a:spcBef>
                      <a:spcAft>
                        <a:spcPts val="0"/>
                      </a:spcAft>
                      <a:defRPr/>
                    </a:pPr>
                    <a:endParaRPr lang="en-US" sz="1800">
                      <a:solidFill>
                        <a:schemeClr val="lt1"/>
                      </a:solidFill>
                      <a:latin typeface="+mn-lt"/>
                    </a:endParaRPr>
                  </a:p>
                </p:txBody>
              </p:sp>
              <p:sp>
                <p:nvSpPr>
                  <p:cNvPr id="11" name="Oval 43"/>
                  <p:cNvSpPr/>
                  <p:nvPr/>
                </p:nvSpPr>
                <p:spPr>
                  <a:xfrm rot="19670363">
                    <a:off x="6702487" y="7128299"/>
                    <a:ext cx="249089" cy="217430"/>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Oval 44"/>
                  <p:cNvSpPr/>
                  <p:nvPr/>
                </p:nvSpPr>
                <p:spPr>
                  <a:xfrm>
                    <a:off x="6951576" y="7418703"/>
                    <a:ext cx="41763" cy="41699"/>
                  </a:xfrm>
                  <a:prstGeom prst="ellips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grpSp>
            <p:nvGrpSpPr>
              <p:cNvPr id="44080" name="Group 284"/>
              <p:cNvGrpSpPr>
                <a:grpSpLocks/>
              </p:cNvGrpSpPr>
              <p:nvPr/>
            </p:nvGrpSpPr>
            <p:grpSpPr bwMode="auto">
              <a:xfrm>
                <a:off x="3600" y="1488"/>
                <a:ext cx="699" cy="768"/>
                <a:chOff x="1430" y="1920"/>
                <a:chExt cx="1354" cy="1488"/>
              </a:xfrm>
            </p:grpSpPr>
            <p:sp>
              <p:nvSpPr>
                <p:cNvPr id="44081" name="AutoShape 285"/>
                <p:cNvSpPr>
                  <a:spLocks noChangeArrowheads="1"/>
                </p:cNvSpPr>
                <p:nvPr/>
              </p:nvSpPr>
              <p:spPr bwMode="auto">
                <a:xfrm flipH="1">
                  <a:off x="1584" y="2304"/>
                  <a:ext cx="1008" cy="11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 w 21600"/>
                    <a:gd name="T13" fmla="*/ 0 h 21600"/>
                    <a:gd name="T14" fmla="*/ 21557 w 21600"/>
                    <a:gd name="T15" fmla="*/ 9880 h 21600"/>
                  </a:gdLst>
                  <a:ahLst/>
                  <a:cxnLst>
                    <a:cxn ang="T8">
                      <a:pos x="T0" y="T1"/>
                    </a:cxn>
                    <a:cxn ang="T9">
                      <a:pos x="T2" y="T3"/>
                    </a:cxn>
                    <a:cxn ang="T10">
                      <a:pos x="T4" y="T5"/>
                    </a:cxn>
                    <a:cxn ang="T11">
                      <a:pos x="T6" y="T7"/>
                    </a:cxn>
                  </a:cxnLst>
                  <a:rect l="T12" t="T13" r="T14" b="T15"/>
                  <a:pathLst>
                    <a:path w="21600" h="21600">
                      <a:moveTo>
                        <a:pt x="2137" y="7575"/>
                      </a:moveTo>
                      <a:cubicBezTo>
                        <a:pt x="3484" y="3956"/>
                        <a:pt x="6939" y="1556"/>
                        <a:pt x="10800" y="1557"/>
                      </a:cubicBezTo>
                      <a:cubicBezTo>
                        <a:pt x="14660" y="1557"/>
                        <a:pt x="18115" y="3956"/>
                        <a:pt x="19462" y="7575"/>
                      </a:cubicBezTo>
                      <a:lnTo>
                        <a:pt x="20921" y="7032"/>
                      </a:lnTo>
                      <a:cubicBezTo>
                        <a:pt x="19347" y="2804"/>
                        <a:pt x="15311" y="-1"/>
                        <a:pt x="10799" y="0"/>
                      </a:cubicBezTo>
                      <a:cubicBezTo>
                        <a:pt x="6288" y="0"/>
                        <a:pt x="2252" y="2804"/>
                        <a:pt x="678" y="7032"/>
                      </a:cubicBezTo>
                      <a:close/>
                    </a:path>
                  </a:pathLst>
                </a:custGeom>
                <a:solidFill>
                  <a:schemeClr val="bg1"/>
                </a:solidFill>
                <a:ln w="9525">
                  <a:noFill/>
                  <a:miter lim="800000"/>
                  <a:headEnd/>
                  <a:tailEnd/>
                </a:ln>
              </p:spPr>
              <p:txBody>
                <a:bodyPr wrap="none" anchor="ctr"/>
                <a:lstStyle/>
                <a:p>
                  <a:endParaRPr lang="en-US"/>
                </a:p>
              </p:txBody>
            </p:sp>
            <p:sp>
              <p:nvSpPr>
                <p:cNvPr id="44082" name="Oval 286"/>
                <p:cNvSpPr>
                  <a:spLocks noChangeArrowheads="1"/>
                </p:cNvSpPr>
                <p:nvPr/>
              </p:nvSpPr>
              <p:spPr bwMode="auto">
                <a:xfrm>
                  <a:off x="1872" y="2448"/>
                  <a:ext cx="432" cy="384"/>
                </a:xfrm>
                <a:prstGeom prst="ellipse">
                  <a:avLst/>
                </a:prstGeom>
                <a:solidFill>
                  <a:schemeClr val="bg1"/>
                </a:solidFill>
                <a:ln w="9525">
                  <a:noFill/>
                  <a:round/>
                  <a:headEnd/>
                  <a:tailEnd/>
                </a:ln>
              </p:spPr>
              <p:txBody>
                <a:bodyPr wrap="none" anchor="ctr"/>
                <a:lstStyle/>
                <a:p>
                  <a:endParaRPr lang="en-US" sz="1800">
                    <a:latin typeface="Calibri" pitchFamily="34" charset="0"/>
                    <a:cs typeface="Arial" charset="0"/>
                  </a:endParaRPr>
                </a:p>
              </p:txBody>
            </p:sp>
            <p:sp>
              <p:nvSpPr>
                <p:cNvPr id="44083" name="Rectangle 287"/>
                <p:cNvSpPr>
                  <a:spLocks noChangeArrowheads="1"/>
                </p:cNvSpPr>
                <p:nvPr/>
              </p:nvSpPr>
              <p:spPr bwMode="auto">
                <a:xfrm rot="18047206" flipV="1">
                  <a:off x="1486" y="2333"/>
                  <a:ext cx="90" cy="202"/>
                </a:xfrm>
                <a:prstGeom prst="rect">
                  <a:avLst/>
                </a:prstGeom>
                <a:solidFill>
                  <a:schemeClr val="bg1"/>
                </a:solidFill>
                <a:ln w="9525">
                  <a:noFill/>
                  <a:miter lim="800000"/>
                  <a:headEnd/>
                  <a:tailEnd/>
                </a:ln>
              </p:spPr>
              <p:txBody>
                <a:bodyPr wrap="none" anchor="ctr"/>
                <a:lstStyle/>
                <a:p>
                  <a:endParaRPr lang="en-US" sz="1800">
                    <a:latin typeface="Calibri" pitchFamily="34" charset="0"/>
                    <a:cs typeface="Arial" charset="0"/>
                  </a:endParaRPr>
                </a:p>
              </p:txBody>
            </p:sp>
            <p:sp>
              <p:nvSpPr>
                <p:cNvPr id="44084" name="Rectangle 288"/>
                <p:cNvSpPr>
                  <a:spLocks noChangeArrowheads="1"/>
                </p:cNvSpPr>
                <p:nvPr/>
              </p:nvSpPr>
              <p:spPr bwMode="auto">
                <a:xfrm rot="19972419" flipV="1">
                  <a:off x="1729" y="2101"/>
                  <a:ext cx="90" cy="217"/>
                </a:xfrm>
                <a:prstGeom prst="rect">
                  <a:avLst/>
                </a:prstGeom>
                <a:solidFill>
                  <a:schemeClr val="bg1"/>
                </a:solidFill>
                <a:ln w="9525">
                  <a:noFill/>
                  <a:miter lim="800000"/>
                  <a:headEnd/>
                  <a:tailEnd/>
                </a:ln>
              </p:spPr>
              <p:txBody>
                <a:bodyPr wrap="none" anchor="ctr"/>
                <a:lstStyle/>
                <a:p>
                  <a:endParaRPr lang="en-US" sz="1800">
                    <a:latin typeface="Calibri" pitchFamily="34" charset="0"/>
                    <a:cs typeface="Arial" charset="0"/>
                  </a:endParaRPr>
                </a:p>
              </p:txBody>
            </p:sp>
            <p:sp>
              <p:nvSpPr>
                <p:cNvPr id="44085" name="Rectangle 289"/>
                <p:cNvSpPr>
                  <a:spLocks noChangeArrowheads="1"/>
                </p:cNvSpPr>
                <p:nvPr/>
              </p:nvSpPr>
              <p:spPr bwMode="auto">
                <a:xfrm rot="21536342" flipV="1">
                  <a:off x="2014" y="1968"/>
                  <a:ext cx="97" cy="240"/>
                </a:xfrm>
                <a:prstGeom prst="rect">
                  <a:avLst/>
                </a:prstGeom>
                <a:solidFill>
                  <a:schemeClr val="bg1"/>
                </a:solidFill>
                <a:ln w="9525">
                  <a:noFill/>
                  <a:miter lim="800000"/>
                  <a:headEnd/>
                  <a:tailEnd/>
                </a:ln>
              </p:spPr>
              <p:txBody>
                <a:bodyPr wrap="none" anchor="ctr"/>
                <a:lstStyle/>
                <a:p>
                  <a:endParaRPr lang="en-US" sz="1800">
                    <a:latin typeface="Calibri" pitchFamily="34" charset="0"/>
                    <a:cs typeface="Arial" charset="0"/>
                  </a:endParaRPr>
                </a:p>
              </p:txBody>
            </p:sp>
            <p:sp>
              <p:nvSpPr>
                <p:cNvPr id="44086" name="Rectangle 290"/>
                <p:cNvSpPr>
                  <a:spLocks noChangeArrowheads="1"/>
                </p:cNvSpPr>
                <p:nvPr/>
              </p:nvSpPr>
              <p:spPr bwMode="auto">
                <a:xfrm rot="1460891" flipV="1">
                  <a:off x="2352" y="2064"/>
                  <a:ext cx="97" cy="253"/>
                </a:xfrm>
                <a:prstGeom prst="rect">
                  <a:avLst/>
                </a:prstGeom>
                <a:solidFill>
                  <a:schemeClr val="bg1"/>
                </a:solidFill>
                <a:ln w="9525">
                  <a:noFill/>
                  <a:miter lim="800000"/>
                  <a:headEnd/>
                  <a:tailEnd/>
                </a:ln>
              </p:spPr>
              <p:txBody>
                <a:bodyPr wrap="none" anchor="ctr"/>
                <a:lstStyle/>
                <a:p>
                  <a:endParaRPr lang="en-US" sz="1800">
                    <a:latin typeface="Calibri" pitchFamily="34" charset="0"/>
                    <a:cs typeface="Arial" charset="0"/>
                  </a:endParaRPr>
                </a:p>
              </p:txBody>
            </p:sp>
            <p:sp>
              <p:nvSpPr>
                <p:cNvPr id="44087" name="Rectangle 291"/>
                <p:cNvSpPr>
                  <a:spLocks noChangeArrowheads="1"/>
                </p:cNvSpPr>
                <p:nvPr/>
              </p:nvSpPr>
              <p:spPr bwMode="auto">
                <a:xfrm rot="3209767" flipV="1">
                  <a:off x="2623" y="2307"/>
                  <a:ext cx="81" cy="240"/>
                </a:xfrm>
                <a:prstGeom prst="rect">
                  <a:avLst/>
                </a:prstGeom>
                <a:solidFill>
                  <a:schemeClr val="bg1"/>
                </a:solidFill>
                <a:ln w="9525">
                  <a:noFill/>
                  <a:miter lim="800000"/>
                  <a:headEnd/>
                  <a:tailEnd/>
                </a:ln>
              </p:spPr>
              <p:txBody>
                <a:bodyPr wrap="none" anchor="ctr"/>
                <a:lstStyle/>
                <a:p>
                  <a:endParaRPr lang="en-US" sz="1800">
                    <a:latin typeface="Calibri" pitchFamily="34" charset="0"/>
                    <a:cs typeface="Arial" charset="0"/>
                  </a:endParaRPr>
                </a:p>
              </p:txBody>
            </p:sp>
            <p:sp>
              <p:nvSpPr>
                <p:cNvPr id="44088" name="AutoShape 292"/>
                <p:cNvSpPr>
                  <a:spLocks noChangeArrowheads="1"/>
                </p:cNvSpPr>
                <p:nvPr/>
              </p:nvSpPr>
              <p:spPr bwMode="auto">
                <a:xfrm rot="10800000" flipH="1">
                  <a:off x="1584" y="1920"/>
                  <a:ext cx="1008" cy="11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 w 21600"/>
                    <a:gd name="T13" fmla="*/ 0 h 21600"/>
                    <a:gd name="T14" fmla="*/ 21557 w 21600"/>
                    <a:gd name="T15" fmla="*/ 9880 h 21600"/>
                  </a:gdLst>
                  <a:ahLst/>
                  <a:cxnLst>
                    <a:cxn ang="T8">
                      <a:pos x="T0" y="T1"/>
                    </a:cxn>
                    <a:cxn ang="T9">
                      <a:pos x="T2" y="T3"/>
                    </a:cxn>
                    <a:cxn ang="T10">
                      <a:pos x="T4" y="T5"/>
                    </a:cxn>
                    <a:cxn ang="T11">
                      <a:pos x="T6" y="T7"/>
                    </a:cxn>
                  </a:cxnLst>
                  <a:rect l="T12" t="T13" r="T14" b="T15"/>
                  <a:pathLst>
                    <a:path w="21600" h="21600">
                      <a:moveTo>
                        <a:pt x="2137" y="7575"/>
                      </a:moveTo>
                      <a:cubicBezTo>
                        <a:pt x="3484" y="3956"/>
                        <a:pt x="6939" y="1556"/>
                        <a:pt x="10800" y="1557"/>
                      </a:cubicBezTo>
                      <a:cubicBezTo>
                        <a:pt x="14660" y="1557"/>
                        <a:pt x="18115" y="3956"/>
                        <a:pt x="19462" y="7575"/>
                      </a:cubicBezTo>
                      <a:lnTo>
                        <a:pt x="20921" y="7032"/>
                      </a:lnTo>
                      <a:cubicBezTo>
                        <a:pt x="19347" y="2804"/>
                        <a:pt x="15311" y="-1"/>
                        <a:pt x="10799" y="0"/>
                      </a:cubicBezTo>
                      <a:cubicBezTo>
                        <a:pt x="6288" y="0"/>
                        <a:pt x="2252" y="2804"/>
                        <a:pt x="678" y="7032"/>
                      </a:cubicBezTo>
                      <a:close/>
                    </a:path>
                  </a:pathLst>
                </a:custGeom>
                <a:solidFill>
                  <a:schemeClr val="bg1"/>
                </a:solidFill>
                <a:ln w="9525">
                  <a:noFill/>
                  <a:miter lim="800000"/>
                  <a:headEnd/>
                  <a:tailEnd/>
                </a:ln>
              </p:spPr>
              <p:txBody>
                <a:bodyPr wrap="none" anchor="ctr"/>
                <a:lstStyle/>
                <a:p>
                  <a:endParaRPr lang="en-US"/>
                </a:p>
              </p:txBody>
            </p:sp>
          </p:grpSp>
        </p:grpSp>
        <p:sp>
          <p:nvSpPr>
            <p:cNvPr id="44078" name="AutoShape 293"/>
            <p:cNvSpPr>
              <a:spLocks noChangeArrowheads="1"/>
            </p:cNvSpPr>
            <p:nvPr/>
          </p:nvSpPr>
          <p:spPr bwMode="auto">
            <a:xfrm rot="7844193">
              <a:off x="1380" y="326"/>
              <a:ext cx="240" cy="576"/>
            </a:xfrm>
            <a:prstGeom prst="moon">
              <a:avLst>
                <a:gd name="adj" fmla="val 44167"/>
              </a:avLst>
            </a:prstGeom>
            <a:solidFill>
              <a:schemeClr val="bg1">
                <a:alpha val="14902"/>
              </a:schemeClr>
            </a:solidFill>
            <a:ln w="9525">
              <a:noFill/>
              <a:miter lim="800000"/>
              <a:headEnd/>
              <a:tailEnd/>
            </a:ln>
          </p:spPr>
          <p:txBody>
            <a:bodyPr wrap="none" anchor="ctr"/>
            <a:lstStyle/>
            <a:p>
              <a:endParaRPr lang="en-US" sz="1800">
                <a:latin typeface="Calibri" pitchFamily="34" charset="0"/>
                <a:cs typeface="Arial" charset="0"/>
              </a:endParaRPr>
            </a:p>
          </p:txBody>
        </p:sp>
      </p:grpSp>
      <p:pic>
        <p:nvPicPr>
          <p:cNvPr id="17702" name="Picture 294" descr="MCj04337970000[1]"/>
          <p:cNvPicPr>
            <a:picLocks noChangeAspect="1" noChangeArrowheads="1"/>
          </p:cNvPicPr>
          <p:nvPr/>
        </p:nvPicPr>
        <p:blipFill>
          <a:blip r:embed="rId4"/>
          <a:srcRect/>
          <a:stretch>
            <a:fillRect/>
          </a:stretch>
        </p:blipFill>
        <p:spPr bwMode="auto">
          <a:xfrm>
            <a:off x="7772400" y="3200400"/>
            <a:ext cx="533400" cy="533400"/>
          </a:xfrm>
          <a:prstGeom prst="rect">
            <a:avLst/>
          </a:prstGeom>
          <a:noFill/>
          <a:ln w="9525">
            <a:noFill/>
            <a:miter lim="800000"/>
            <a:headEnd/>
            <a:tailEnd/>
          </a:ln>
        </p:spPr>
      </p:pic>
      <p:pic>
        <p:nvPicPr>
          <p:cNvPr id="17703" name="Picture 295" descr="MCj04337970000[1]"/>
          <p:cNvPicPr>
            <a:picLocks noChangeAspect="1" noChangeArrowheads="1"/>
          </p:cNvPicPr>
          <p:nvPr/>
        </p:nvPicPr>
        <p:blipFill>
          <a:blip r:embed="rId4"/>
          <a:srcRect/>
          <a:stretch>
            <a:fillRect/>
          </a:stretch>
        </p:blipFill>
        <p:spPr bwMode="auto">
          <a:xfrm>
            <a:off x="4953000" y="3200400"/>
            <a:ext cx="533400" cy="533400"/>
          </a:xfrm>
          <a:prstGeom prst="rect">
            <a:avLst/>
          </a:prstGeom>
          <a:noFill/>
          <a:ln w="9525">
            <a:noFill/>
            <a:miter lim="800000"/>
            <a:headEnd/>
            <a:tailEnd/>
          </a:ln>
        </p:spPr>
      </p:pic>
      <p:pic>
        <p:nvPicPr>
          <p:cNvPr id="17704" name="Picture 296" descr="MCj04337970000[1]"/>
          <p:cNvPicPr>
            <a:picLocks noChangeAspect="1" noChangeArrowheads="1"/>
          </p:cNvPicPr>
          <p:nvPr/>
        </p:nvPicPr>
        <p:blipFill>
          <a:blip r:embed="rId4"/>
          <a:srcRect/>
          <a:stretch>
            <a:fillRect/>
          </a:stretch>
        </p:blipFill>
        <p:spPr bwMode="auto">
          <a:xfrm>
            <a:off x="2209800" y="3200400"/>
            <a:ext cx="533400" cy="533400"/>
          </a:xfrm>
          <a:prstGeom prst="rect">
            <a:avLst/>
          </a:prstGeom>
          <a:noFill/>
          <a:ln w="9525">
            <a:noFill/>
            <a:miter lim="800000"/>
            <a:headEnd/>
            <a:tailEnd/>
          </a:ln>
        </p:spPr>
      </p:pic>
      <p:grpSp>
        <p:nvGrpSpPr>
          <p:cNvPr id="17705" name="Group 297"/>
          <p:cNvGrpSpPr>
            <a:grpSpLocks/>
          </p:cNvGrpSpPr>
          <p:nvPr/>
        </p:nvGrpSpPr>
        <p:grpSpPr bwMode="auto">
          <a:xfrm>
            <a:off x="8458200" y="3200400"/>
            <a:ext cx="533400" cy="487363"/>
            <a:chOff x="1104" y="432"/>
            <a:chExt cx="684" cy="624"/>
          </a:xfrm>
        </p:grpSpPr>
        <p:grpSp>
          <p:nvGrpSpPr>
            <p:cNvPr id="44058" name="Group 298"/>
            <p:cNvGrpSpPr>
              <a:grpSpLocks/>
            </p:cNvGrpSpPr>
            <p:nvPr/>
          </p:nvGrpSpPr>
          <p:grpSpPr bwMode="auto">
            <a:xfrm>
              <a:off x="1104" y="432"/>
              <a:ext cx="624" cy="624"/>
              <a:chOff x="3456" y="1296"/>
              <a:chExt cx="1008" cy="1008"/>
            </a:xfrm>
          </p:grpSpPr>
          <p:grpSp>
            <p:nvGrpSpPr>
              <p:cNvPr id="44060" name="Group 39"/>
              <p:cNvGrpSpPr>
                <a:grpSpLocks/>
              </p:cNvGrpSpPr>
              <p:nvPr/>
            </p:nvGrpSpPr>
            <p:grpSpPr bwMode="auto">
              <a:xfrm>
                <a:off x="3456" y="1296"/>
                <a:ext cx="1008" cy="1008"/>
                <a:chOff x="8382000" y="3657600"/>
                <a:chExt cx="457200" cy="457200"/>
              </a:xfrm>
            </p:grpSpPr>
            <p:sp>
              <p:nvSpPr>
                <p:cNvPr id="41" name="Oval 40"/>
                <p:cNvSpPr/>
                <p:nvPr/>
              </p:nvSpPr>
              <p:spPr>
                <a:xfrm>
                  <a:off x="8382000" y="3657600"/>
                  <a:ext cx="457200" cy="457200"/>
                </a:xfrm>
                <a:prstGeom prst="ellipse">
                  <a:avLst/>
                </a:prstGeom>
                <a:solidFill>
                  <a:schemeClr val="bg1">
                    <a:lumMod val="65000"/>
                  </a:schemeClr>
                </a:solidFill>
                <a:ln>
                  <a:noFill/>
                </a:ln>
                <a:effectLst>
                  <a:innerShdw blurRad="63500" dist="50800" dir="18900000">
                    <a:prstClr val="black">
                      <a:alpha val="50000"/>
                    </a:prstClr>
                  </a:innerShdw>
                </a:effectLst>
                <a:scene3d>
                  <a:camera prst="orthographicFront"/>
                  <a:lightRig rig="threePt" dir="t"/>
                </a:scene3d>
                <a:sp3d>
                  <a:bevelT w="311150"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44073" name="Group 262"/>
                <p:cNvGrpSpPr>
                  <a:grpSpLocks/>
                </p:cNvGrpSpPr>
                <p:nvPr/>
              </p:nvGrpSpPr>
              <p:grpSpPr bwMode="auto">
                <a:xfrm>
                  <a:off x="8413173" y="3688773"/>
                  <a:ext cx="394855" cy="394855"/>
                  <a:chOff x="6660573" y="7117773"/>
                  <a:chExt cx="394855" cy="394855"/>
                </a:xfrm>
              </p:grpSpPr>
              <p:sp>
                <p:nvSpPr>
                  <p:cNvPr id="43" name="Oval 42"/>
                  <p:cNvSpPr>
                    <a:spLocks noChangeArrowheads="1"/>
                  </p:cNvSpPr>
                  <p:nvPr/>
                </p:nvSpPr>
                <p:spPr bwMode="auto">
                  <a:xfrm>
                    <a:off x="6660723" y="7117874"/>
                    <a:ext cx="395261" cy="394650"/>
                  </a:xfrm>
                  <a:prstGeom prst="ellipse">
                    <a:avLst/>
                  </a:prstGeom>
                  <a:solidFill>
                    <a:srgbClr val="000066"/>
                  </a:solidFill>
                  <a:ln w="25400" algn="ctr">
                    <a:noFill/>
                    <a:round/>
                    <a:headEnd/>
                    <a:tailEnd/>
                  </a:ln>
                </p:spPr>
                <p:txBody>
                  <a:bodyPr anchor="ctr"/>
                  <a:lstStyle/>
                  <a:p>
                    <a:pPr algn="ctr" fontAlgn="auto">
                      <a:spcBef>
                        <a:spcPts val="0"/>
                      </a:spcBef>
                      <a:spcAft>
                        <a:spcPts val="0"/>
                      </a:spcAft>
                      <a:defRPr/>
                    </a:pPr>
                    <a:endParaRPr lang="en-US" sz="1800">
                      <a:solidFill>
                        <a:schemeClr val="lt1"/>
                      </a:solidFill>
                      <a:latin typeface="+mn-lt"/>
                    </a:endParaRPr>
                  </a:p>
                </p:txBody>
              </p:sp>
              <p:sp>
                <p:nvSpPr>
                  <p:cNvPr id="44" name="Oval 43"/>
                  <p:cNvSpPr/>
                  <p:nvPr/>
                </p:nvSpPr>
                <p:spPr>
                  <a:xfrm rot="19670363">
                    <a:off x="6702487" y="7128299"/>
                    <a:ext cx="249089" cy="217430"/>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 name="Oval 44"/>
                  <p:cNvSpPr/>
                  <p:nvPr/>
                </p:nvSpPr>
                <p:spPr>
                  <a:xfrm>
                    <a:off x="6951576" y="7418703"/>
                    <a:ext cx="41763" cy="41699"/>
                  </a:xfrm>
                  <a:prstGeom prst="ellips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grpSp>
            <p:nvGrpSpPr>
              <p:cNvPr id="44061" name="Group 307"/>
              <p:cNvGrpSpPr>
                <a:grpSpLocks/>
              </p:cNvGrpSpPr>
              <p:nvPr/>
            </p:nvGrpSpPr>
            <p:grpSpPr bwMode="auto">
              <a:xfrm>
                <a:off x="3600" y="1488"/>
                <a:ext cx="699" cy="768"/>
                <a:chOff x="1430" y="1920"/>
                <a:chExt cx="1354" cy="1488"/>
              </a:xfrm>
            </p:grpSpPr>
            <p:sp>
              <p:nvSpPr>
                <p:cNvPr id="44062" name="AutoShape 308"/>
                <p:cNvSpPr>
                  <a:spLocks noChangeArrowheads="1"/>
                </p:cNvSpPr>
                <p:nvPr/>
              </p:nvSpPr>
              <p:spPr bwMode="auto">
                <a:xfrm flipH="1">
                  <a:off x="1584" y="2304"/>
                  <a:ext cx="1008" cy="11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 w 21600"/>
                    <a:gd name="T13" fmla="*/ 0 h 21600"/>
                    <a:gd name="T14" fmla="*/ 21557 w 21600"/>
                    <a:gd name="T15" fmla="*/ 9880 h 21600"/>
                  </a:gdLst>
                  <a:ahLst/>
                  <a:cxnLst>
                    <a:cxn ang="T8">
                      <a:pos x="T0" y="T1"/>
                    </a:cxn>
                    <a:cxn ang="T9">
                      <a:pos x="T2" y="T3"/>
                    </a:cxn>
                    <a:cxn ang="T10">
                      <a:pos x="T4" y="T5"/>
                    </a:cxn>
                    <a:cxn ang="T11">
                      <a:pos x="T6" y="T7"/>
                    </a:cxn>
                  </a:cxnLst>
                  <a:rect l="T12" t="T13" r="T14" b="T15"/>
                  <a:pathLst>
                    <a:path w="21600" h="21600">
                      <a:moveTo>
                        <a:pt x="2137" y="7575"/>
                      </a:moveTo>
                      <a:cubicBezTo>
                        <a:pt x="3484" y="3956"/>
                        <a:pt x="6939" y="1556"/>
                        <a:pt x="10800" y="1557"/>
                      </a:cubicBezTo>
                      <a:cubicBezTo>
                        <a:pt x="14660" y="1557"/>
                        <a:pt x="18115" y="3956"/>
                        <a:pt x="19462" y="7575"/>
                      </a:cubicBezTo>
                      <a:lnTo>
                        <a:pt x="20921" y="7032"/>
                      </a:lnTo>
                      <a:cubicBezTo>
                        <a:pt x="19347" y="2804"/>
                        <a:pt x="15311" y="-1"/>
                        <a:pt x="10799" y="0"/>
                      </a:cubicBezTo>
                      <a:cubicBezTo>
                        <a:pt x="6288" y="0"/>
                        <a:pt x="2252" y="2804"/>
                        <a:pt x="678" y="7032"/>
                      </a:cubicBezTo>
                      <a:close/>
                    </a:path>
                  </a:pathLst>
                </a:custGeom>
                <a:solidFill>
                  <a:schemeClr val="bg1"/>
                </a:solidFill>
                <a:ln w="9525">
                  <a:noFill/>
                  <a:miter lim="800000"/>
                  <a:headEnd/>
                  <a:tailEnd/>
                </a:ln>
              </p:spPr>
              <p:txBody>
                <a:bodyPr wrap="none" anchor="ctr"/>
                <a:lstStyle/>
                <a:p>
                  <a:endParaRPr lang="en-US"/>
                </a:p>
              </p:txBody>
            </p:sp>
            <p:sp>
              <p:nvSpPr>
                <p:cNvPr id="44063" name="Oval 309"/>
                <p:cNvSpPr>
                  <a:spLocks noChangeArrowheads="1"/>
                </p:cNvSpPr>
                <p:nvPr/>
              </p:nvSpPr>
              <p:spPr bwMode="auto">
                <a:xfrm>
                  <a:off x="1872" y="2448"/>
                  <a:ext cx="432" cy="384"/>
                </a:xfrm>
                <a:prstGeom prst="ellipse">
                  <a:avLst/>
                </a:prstGeom>
                <a:solidFill>
                  <a:schemeClr val="bg1"/>
                </a:solidFill>
                <a:ln w="9525">
                  <a:noFill/>
                  <a:round/>
                  <a:headEnd/>
                  <a:tailEnd/>
                </a:ln>
              </p:spPr>
              <p:txBody>
                <a:bodyPr wrap="none" anchor="ctr"/>
                <a:lstStyle/>
                <a:p>
                  <a:endParaRPr lang="en-US" sz="1800">
                    <a:latin typeface="Calibri" pitchFamily="34" charset="0"/>
                    <a:cs typeface="Arial" charset="0"/>
                  </a:endParaRPr>
                </a:p>
              </p:txBody>
            </p:sp>
            <p:sp>
              <p:nvSpPr>
                <p:cNvPr id="44064" name="Rectangle 310"/>
                <p:cNvSpPr>
                  <a:spLocks noChangeArrowheads="1"/>
                </p:cNvSpPr>
                <p:nvPr/>
              </p:nvSpPr>
              <p:spPr bwMode="auto">
                <a:xfrm rot="18047206" flipV="1">
                  <a:off x="1486" y="2333"/>
                  <a:ext cx="90" cy="202"/>
                </a:xfrm>
                <a:prstGeom prst="rect">
                  <a:avLst/>
                </a:prstGeom>
                <a:solidFill>
                  <a:schemeClr val="bg1"/>
                </a:solidFill>
                <a:ln w="9525">
                  <a:noFill/>
                  <a:miter lim="800000"/>
                  <a:headEnd/>
                  <a:tailEnd/>
                </a:ln>
              </p:spPr>
              <p:txBody>
                <a:bodyPr wrap="none" anchor="ctr"/>
                <a:lstStyle/>
                <a:p>
                  <a:endParaRPr lang="en-US" sz="1800">
                    <a:latin typeface="Calibri" pitchFamily="34" charset="0"/>
                    <a:cs typeface="Arial" charset="0"/>
                  </a:endParaRPr>
                </a:p>
              </p:txBody>
            </p:sp>
            <p:sp>
              <p:nvSpPr>
                <p:cNvPr id="44065" name="Rectangle 311"/>
                <p:cNvSpPr>
                  <a:spLocks noChangeArrowheads="1"/>
                </p:cNvSpPr>
                <p:nvPr/>
              </p:nvSpPr>
              <p:spPr bwMode="auto">
                <a:xfrm rot="19972419" flipV="1">
                  <a:off x="1729" y="2101"/>
                  <a:ext cx="90" cy="217"/>
                </a:xfrm>
                <a:prstGeom prst="rect">
                  <a:avLst/>
                </a:prstGeom>
                <a:solidFill>
                  <a:schemeClr val="bg1"/>
                </a:solidFill>
                <a:ln w="9525">
                  <a:noFill/>
                  <a:miter lim="800000"/>
                  <a:headEnd/>
                  <a:tailEnd/>
                </a:ln>
              </p:spPr>
              <p:txBody>
                <a:bodyPr wrap="none" anchor="ctr"/>
                <a:lstStyle/>
                <a:p>
                  <a:endParaRPr lang="en-US" sz="1800">
                    <a:latin typeface="Calibri" pitchFamily="34" charset="0"/>
                    <a:cs typeface="Arial" charset="0"/>
                  </a:endParaRPr>
                </a:p>
              </p:txBody>
            </p:sp>
            <p:sp>
              <p:nvSpPr>
                <p:cNvPr id="44066" name="Rectangle 312"/>
                <p:cNvSpPr>
                  <a:spLocks noChangeArrowheads="1"/>
                </p:cNvSpPr>
                <p:nvPr/>
              </p:nvSpPr>
              <p:spPr bwMode="auto">
                <a:xfrm rot="21536342" flipV="1">
                  <a:off x="2014" y="1968"/>
                  <a:ext cx="97" cy="240"/>
                </a:xfrm>
                <a:prstGeom prst="rect">
                  <a:avLst/>
                </a:prstGeom>
                <a:solidFill>
                  <a:schemeClr val="bg1"/>
                </a:solidFill>
                <a:ln w="9525">
                  <a:noFill/>
                  <a:miter lim="800000"/>
                  <a:headEnd/>
                  <a:tailEnd/>
                </a:ln>
              </p:spPr>
              <p:txBody>
                <a:bodyPr wrap="none" anchor="ctr"/>
                <a:lstStyle/>
                <a:p>
                  <a:endParaRPr lang="en-US" sz="1800">
                    <a:latin typeface="Calibri" pitchFamily="34" charset="0"/>
                    <a:cs typeface="Arial" charset="0"/>
                  </a:endParaRPr>
                </a:p>
              </p:txBody>
            </p:sp>
            <p:sp>
              <p:nvSpPr>
                <p:cNvPr id="44067" name="Rectangle 313"/>
                <p:cNvSpPr>
                  <a:spLocks noChangeArrowheads="1"/>
                </p:cNvSpPr>
                <p:nvPr/>
              </p:nvSpPr>
              <p:spPr bwMode="auto">
                <a:xfrm rot="1460891" flipV="1">
                  <a:off x="2352" y="2064"/>
                  <a:ext cx="97" cy="253"/>
                </a:xfrm>
                <a:prstGeom prst="rect">
                  <a:avLst/>
                </a:prstGeom>
                <a:solidFill>
                  <a:schemeClr val="bg1"/>
                </a:solidFill>
                <a:ln w="9525">
                  <a:noFill/>
                  <a:miter lim="800000"/>
                  <a:headEnd/>
                  <a:tailEnd/>
                </a:ln>
              </p:spPr>
              <p:txBody>
                <a:bodyPr wrap="none" anchor="ctr"/>
                <a:lstStyle/>
                <a:p>
                  <a:endParaRPr lang="en-US" sz="1800">
                    <a:latin typeface="Calibri" pitchFamily="34" charset="0"/>
                    <a:cs typeface="Arial" charset="0"/>
                  </a:endParaRPr>
                </a:p>
              </p:txBody>
            </p:sp>
            <p:sp>
              <p:nvSpPr>
                <p:cNvPr id="44068" name="Rectangle 314"/>
                <p:cNvSpPr>
                  <a:spLocks noChangeArrowheads="1"/>
                </p:cNvSpPr>
                <p:nvPr/>
              </p:nvSpPr>
              <p:spPr bwMode="auto">
                <a:xfrm rot="3209767" flipV="1">
                  <a:off x="2623" y="2307"/>
                  <a:ext cx="81" cy="240"/>
                </a:xfrm>
                <a:prstGeom prst="rect">
                  <a:avLst/>
                </a:prstGeom>
                <a:solidFill>
                  <a:schemeClr val="bg1"/>
                </a:solidFill>
                <a:ln w="9525">
                  <a:noFill/>
                  <a:miter lim="800000"/>
                  <a:headEnd/>
                  <a:tailEnd/>
                </a:ln>
              </p:spPr>
              <p:txBody>
                <a:bodyPr wrap="none" anchor="ctr"/>
                <a:lstStyle/>
                <a:p>
                  <a:endParaRPr lang="en-US" sz="1800">
                    <a:latin typeface="Calibri" pitchFamily="34" charset="0"/>
                    <a:cs typeface="Arial" charset="0"/>
                  </a:endParaRPr>
                </a:p>
              </p:txBody>
            </p:sp>
            <p:sp>
              <p:nvSpPr>
                <p:cNvPr id="44069" name="AutoShape 315"/>
                <p:cNvSpPr>
                  <a:spLocks noChangeArrowheads="1"/>
                </p:cNvSpPr>
                <p:nvPr/>
              </p:nvSpPr>
              <p:spPr bwMode="auto">
                <a:xfrm rot="10800000" flipH="1">
                  <a:off x="1584" y="1920"/>
                  <a:ext cx="1008" cy="11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 w 21600"/>
                    <a:gd name="T13" fmla="*/ 0 h 21600"/>
                    <a:gd name="T14" fmla="*/ 21557 w 21600"/>
                    <a:gd name="T15" fmla="*/ 9880 h 21600"/>
                  </a:gdLst>
                  <a:ahLst/>
                  <a:cxnLst>
                    <a:cxn ang="T8">
                      <a:pos x="T0" y="T1"/>
                    </a:cxn>
                    <a:cxn ang="T9">
                      <a:pos x="T2" y="T3"/>
                    </a:cxn>
                    <a:cxn ang="T10">
                      <a:pos x="T4" y="T5"/>
                    </a:cxn>
                    <a:cxn ang="T11">
                      <a:pos x="T6" y="T7"/>
                    </a:cxn>
                  </a:cxnLst>
                  <a:rect l="T12" t="T13" r="T14" b="T15"/>
                  <a:pathLst>
                    <a:path w="21600" h="21600">
                      <a:moveTo>
                        <a:pt x="2137" y="7575"/>
                      </a:moveTo>
                      <a:cubicBezTo>
                        <a:pt x="3484" y="3956"/>
                        <a:pt x="6939" y="1556"/>
                        <a:pt x="10800" y="1557"/>
                      </a:cubicBezTo>
                      <a:cubicBezTo>
                        <a:pt x="14660" y="1557"/>
                        <a:pt x="18115" y="3956"/>
                        <a:pt x="19462" y="7575"/>
                      </a:cubicBezTo>
                      <a:lnTo>
                        <a:pt x="20921" y="7032"/>
                      </a:lnTo>
                      <a:cubicBezTo>
                        <a:pt x="19347" y="2804"/>
                        <a:pt x="15311" y="-1"/>
                        <a:pt x="10799" y="0"/>
                      </a:cubicBezTo>
                      <a:cubicBezTo>
                        <a:pt x="6288" y="0"/>
                        <a:pt x="2252" y="2804"/>
                        <a:pt x="678" y="7032"/>
                      </a:cubicBezTo>
                      <a:close/>
                    </a:path>
                  </a:pathLst>
                </a:custGeom>
                <a:solidFill>
                  <a:schemeClr val="bg1"/>
                </a:solidFill>
                <a:ln w="9525">
                  <a:noFill/>
                  <a:miter lim="800000"/>
                  <a:headEnd/>
                  <a:tailEnd/>
                </a:ln>
              </p:spPr>
              <p:txBody>
                <a:bodyPr wrap="none" anchor="ctr"/>
                <a:lstStyle/>
                <a:p>
                  <a:endParaRPr lang="en-US"/>
                </a:p>
              </p:txBody>
            </p:sp>
          </p:grpSp>
        </p:grpSp>
        <p:sp>
          <p:nvSpPr>
            <p:cNvPr id="44059" name="AutoShape 316"/>
            <p:cNvSpPr>
              <a:spLocks noChangeArrowheads="1"/>
            </p:cNvSpPr>
            <p:nvPr/>
          </p:nvSpPr>
          <p:spPr bwMode="auto">
            <a:xfrm rot="7844193">
              <a:off x="1380" y="326"/>
              <a:ext cx="240" cy="576"/>
            </a:xfrm>
            <a:prstGeom prst="moon">
              <a:avLst>
                <a:gd name="adj" fmla="val 44167"/>
              </a:avLst>
            </a:prstGeom>
            <a:solidFill>
              <a:schemeClr val="bg1">
                <a:alpha val="14902"/>
              </a:schemeClr>
            </a:solidFill>
            <a:ln w="9525">
              <a:noFill/>
              <a:miter lim="800000"/>
              <a:headEnd/>
              <a:tailEnd/>
            </a:ln>
          </p:spPr>
          <p:txBody>
            <a:bodyPr wrap="none" anchor="ctr"/>
            <a:lstStyle/>
            <a:p>
              <a:endParaRPr lang="en-US" sz="1800">
                <a:latin typeface="Calibri" pitchFamily="34" charset="0"/>
                <a:cs typeface="Arial" charset="0"/>
              </a:endParaRPr>
            </a:p>
          </p:txBody>
        </p:sp>
      </p:grpSp>
      <p:sp>
        <p:nvSpPr>
          <p:cNvPr id="44057" name="Text Box 191"/>
          <p:cNvSpPr txBox="1">
            <a:spLocks noChangeArrowheads="1"/>
          </p:cNvSpPr>
          <p:nvPr/>
        </p:nvSpPr>
        <p:spPr bwMode="auto">
          <a:xfrm>
            <a:off x="2362200" y="120650"/>
            <a:ext cx="5486400" cy="473075"/>
          </a:xfrm>
          <a:prstGeom prst="rect">
            <a:avLst/>
          </a:prstGeom>
          <a:noFill/>
          <a:ln w="9525">
            <a:noFill/>
            <a:miter lim="800000"/>
            <a:headEnd/>
            <a:tailEnd/>
          </a:ln>
        </p:spPr>
        <p:txBody>
          <a:bodyPr>
            <a:spAutoFit/>
          </a:bodyPr>
          <a:lstStyle/>
          <a:p>
            <a:pPr algn="ctr">
              <a:spcBef>
                <a:spcPct val="50000"/>
              </a:spcBef>
            </a:pPr>
            <a:r>
              <a:rPr lang="en-US" sz="2500" b="1">
                <a:solidFill>
                  <a:srgbClr val="000066"/>
                </a:solidFill>
                <a:latin typeface="Calibri" pitchFamily="34" charset="0"/>
              </a:rPr>
              <a:t>Program Performance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17630"/>
                                        </p:tgtEl>
                                        <p:attrNameLst>
                                          <p:attrName>style.visibility</p:attrName>
                                        </p:attrNameLst>
                                      </p:cBhvr>
                                      <p:to>
                                        <p:strVal val="visible"/>
                                      </p:to>
                                    </p:set>
                                    <p:animEffect transition="in" filter="wipe(left)">
                                      <p:cBhvr>
                                        <p:cTn id="10" dur="500"/>
                                        <p:tgtEl>
                                          <p:spTgt spid="17630"/>
                                        </p:tgtEl>
                                      </p:cBhvr>
                                    </p:animEffect>
                                  </p:childTnLst>
                                </p:cTn>
                              </p:par>
                              <p:par>
                                <p:cTn id="11" presetID="22" presetClass="entr" presetSubtype="8" fill="hold" nodeType="withEffect">
                                  <p:stCondLst>
                                    <p:cond delay="0"/>
                                  </p:stCondLst>
                                  <p:childTnLst>
                                    <p:set>
                                      <p:cBhvr>
                                        <p:cTn id="12" dur="1" fill="hold">
                                          <p:stCondLst>
                                            <p:cond delay="0"/>
                                          </p:stCondLst>
                                        </p:cTn>
                                        <p:tgtEl>
                                          <p:spTgt spid="17633"/>
                                        </p:tgtEl>
                                        <p:attrNameLst>
                                          <p:attrName>style.visibility</p:attrName>
                                        </p:attrNameLst>
                                      </p:cBhvr>
                                      <p:to>
                                        <p:strVal val="visible"/>
                                      </p:to>
                                    </p:set>
                                    <p:animEffect transition="in" filter="wipe(left)">
                                      <p:cBhvr>
                                        <p:cTn id="13" dur="500"/>
                                        <p:tgtEl>
                                          <p:spTgt spid="17633"/>
                                        </p:tgtEl>
                                      </p:cBhvr>
                                    </p:animEffect>
                                  </p:childTnLst>
                                </p:cTn>
                              </p:par>
                              <p:par>
                                <p:cTn id="14" presetID="22" presetClass="entr" presetSubtype="8" fill="hold" nodeType="withEffect">
                                  <p:stCondLst>
                                    <p:cond delay="0"/>
                                  </p:stCondLst>
                                  <p:childTnLst>
                                    <p:set>
                                      <p:cBhvr>
                                        <p:cTn id="15" dur="1" fill="hold">
                                          <p:stCondLst>
                                            <p:cond delay="0"/>
                                          </p:stCondLst>
                                        </p:cTn>
                                        <p:tgtEl>
                                          <p:spTgt spid="17636"/>
                                        </p:tgtEl>
                                        <p:attrNameLst>
                                          <p:attrName>style.visibility</p:attrName>
                                        </p:attrNameLst>
                                      </p:cBhvr>
                                      <p:to>
                                        <p:strVal val="visible"/>
                                      </p:to>
                                    </p:set>
                                    <p:animEffect transition="in" filter="wipe(left)">
                                      <p:cBhvr>
                                        <p:cTn id="16" dur="500"/>
                                        <p:tgtEl>
                                          <p:spTgt spid="17636"/>
                                        </p:tgtEl>
                                      </p:cBhvr>
                                    </p:animEffect>
                                  </p:childTnLst>
                                </p:cTn>
                              </p:par>
                              <p:par>
                                <p:cTn id="17" presetID="22" presetClass="entr" presetSubtype="8" fill="hold" nodeType="withEffect">
                                  <p:stCondLst>
                                    <p:cond delay="0"/>
                                  </p:stCondLst>
                                  <p:childTnLst>
                                    <p:set>
                                      <p:cBhvr>
                                        <p:cTn id="18" dur="1" fill="hold">
                                          <p:stCondLst>
                                            <p:cond delay="0"/>
                                          </p:stCondLst>
                                        </p:cTn>
                                        <p:tgtEl>
                                          <p:spTgt spid="17639"/>
                                        </p:tgtEl>
                                        <p:attrNameLst>
                                          <p:attrName>style.visibility</p:attrName>
                                        </p:attrNameLst>
                                      </p:cBhvr>
                                      <p:to>
                                        <p:strVal val="visible"/>
                                      </p:to>
                                    </p:set>
                                    <p:animEffect transition="in" filter="wipe(left)">
                                      <p:cBhvr>
                                        <p:cTn id="19" dur="500"/>
                                        <p:tgtEl>
                                          <p:spTgt spid="17639"/>
                                        </p:tgtEl>
                                      </p:cBhvr>
                                    </p:animEffect>
                                  </p:childTnLst>
                                </p:cTn>
                              </p:par>
                              <p:par>
                                <p:cTn id="20" presetID="22" presetClass="entr" presetSubtype="8" fill="hold" nodeType="withEffect">
                                  <p:stCondLst>
                                    <p:cond delay="0"/>
                                  </p:stCondLst>
                                  <p:childTnLst>
                                    <p:set>
                                      <p:cBhvr>
                                        <p:cTn id="21" dur="1" fill="hold">
                                          <p:stCondLst>
                                            <p:cond delay="0"/>
                                          </p:stCondLst>
                                        </p:cTn>
                                        <p:tgtEl>
                                          <p:spTgt spid="17642"/>
                                        </p:tgtEl>
                                        <p:attrNameLst>
                                          <p:attrName>style.visibility</p:attrName>
                                        </p:attrNameLst>
                                      </p:cBhvr>
                                      <p:to>
                                        <p:strVal val="visible"/>
                                      </p:to>
                                    </p:set>
                                    <p:animEffect transition="in" filter="wipe(left)">
                                      <p:cBhvr>
                                        <p:cTn id="22" dur="500"/>
                                        <p:tgtEl>
                                          <p:spTgt spid="17642"/>
                                        </p:tgtEl>
                                      </p:cBhvr>
                                    </p:animEffect>
                                  </p:childTnLst>
                                </p:cTn>
                              </p:par>
                              <p:par>
                                <p:cTn id="23" presetID="22" presetClass="entr" presetSubtype="8" fill="hold" nodeType="withEffect">
                                  <p:stCondLst>
                                    <p:cond delay="0"/>
                                  </p:stCondLst>
                                  <p:childTnLst>
                                    <p:set>
                                      <p:cBhvr>
                                        <p:cTn id="24" dur="1" fill="hold">
                                          <p:stCondLst>
                                            <p:cond delay="0"/>
                                          </p:stCondLst>
                                        </p:cTn>
                                        <p:tgtEl>
                                          <p:spTgt spid="17645"/>
                                        </p:tgtEl>
                                        <p:attrNameLst>
                                          <p:attrName>style.visibility</p:attrName>
                                        </p:attrNameLst>
                                      </p:cBhvr>
                                      <p:to>
                                        <p:strVal val="visible"/>
                                      </p:to>
                                    </p:set>
                                    <p:animEffect transition="in" filter="wipe(left)">
                                      <p:cBhvr>
                                        <p:cTn id="25" dur="500"/>
                                        <p:tgtEl>
                                          <p:spTgt spid="17645"/>
                                        </p:tgtEl>
                                      </p:cBhvr>
                                    </p:animEffect>
                                  </p:childTnLst>
                                </p:cTn>
                              </p:par>
                              <p:par>
                                <p:cTn id="26" presetID="22" presetClass="entr" presetSubtype="8" fill="hold" nodeType="withEffect">
                                  <p:stCondLst>
                                    <p:cond delay="0"/>
                                  </p:stCondLst>
                                  <p:childTnLst>
                                    <p:set>
                                      <p:cBhvr>
                                        <p:cTn id="27" dur="1" fill="hold">
                                          <p:stCondLst>
                                            <p:cond delay="0"/>
                                          </p:stCondLst>
                                        </p:cTn>
                                        <p:tgtEl>
                                          <p:spTgt spid="17648"/>
                                        </p:tgtEl>
                                        <p:attrNameLst>
                                          <p:attrName>style.visibility</p:attrName>
                                        </p:attrNameLst>
                                      </p:cBhvr>
                                      <p:to>
                                        <p:strVal val="visible"/>
                                      </p:to>
                                    </p:set>
                                    <p:animEffect transition="in" filter="wipe(left)">
                                      <p:cBhvr>
                                        <p:cTn id="28" dur="500"/>
                                        <p:tgtEl>
                                          <p:spTgt spid="17648"/>
                                        </p:tgtEl>
                                      </p:cBhvr>
                                    </p:animEffect>
                                  </p:childTnLst>
                                </p:cTn>
                              </p:par>
                              <p:par>
                                <p:cTn id="29" presetID="22" presetClass="entr" presetSubtype="8" fill="hold" nodeType="withEffect">
                                  <p:stCondLst>
                                    <p:cond delay="0"/>
                                  </p:stCondLst>
                                  <p:childTnLst>
                                    <p:set>
                                      <p:cBhvr>
                                        <p:cTn id="30" dur="1" fill="hold">
                                          <p:stCondLst>
                                            <p:cond delay="0"/>
                                          </p:stCondLst>
                                        </p:cTn>
                                        <p:tgtEl>
                                          <p:spTgt spid="17651"/>
                                        </p:tgtEl>
                                        <p:attrNameLst>
                                          <p:attrName>style.visibility</p:attrName>
                                        </p:attrNameLst>
                                      </p:cBhvr>
                                      <p:to>
                                        <p:strVal val="visible"/>
                                      </p:to>
                                    </p:set>
                                    <p:animEffect transition="in" filter="wipe(left)">
                                      <p:cBhvr>
                                        <p:cTn id="31" dur="500"/>
                                        <p:tgtEl>
                                          <p:spTgt spid="17651"/>
                                        </p:tgtEl>
                                      </p:cBhvr>
                                    </p:animEffect>
                                  </p:childTnLst>
                                </p:cTn>
                              </p:par>
                              <p:par>
                                <p:cTn id="32" presetID="22" presetClass="entr" presetSubtype="8" fill="hold" nodeType="withEffect">
                                  <p:stCondLst>
                                    <p:cond delay="0"/>
                                  </p:stCondLst>
                                  <p:childTnLst>
                                    <p:set>
                                      <p:cBhvr>
                                        <p:cTn id="33" dur="1" fill="hold">
                                          <p:stCondLst>
                                            <p:cond delay="0"/>
                                          </p:stCondLst>
                                        </p:cTn>
                                        <p:tgtEl>
                                          <p:spTgt spid="17654"/>
                                        </p:tgtEl>
                                        <p:attrNameLst>
                                          <p:attrName>style.visibility</p:attrName>
                                        </p:attrNameLst>
                                      </p:cBhvr>
                                      <p:to>
                                        <p:strVal val="visible"/>
                                      </p:to>
                                    </p:set>
                                    <p:animEffect transition="in" filter="wipe(left)">
                                      <p:cBhvr>
                                        <p:cTn id="34" dur="500"/>
                                        <p:tgtEl>
                                          <p:spTgt spid="1765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7608"/>
                                        </p:tgtEl>
                                        <p:attrNameLst>
                                          <p:attrName>style.visibility</p:attrName>
                                        </p:attrNameLst>
                                      </p:cBhvr>
                                      <p:to>
                                        <p:strVal val="visible"/>
                                      </p:to>
                                    </p:set>
                                    <p:animEffect transition="in" filter="wipe(down)">
                                      <p:cBhvr>
                                        <p:cTn id="39" dur="500"/>
                                        <p:tgtEl>
                                          <p:spTgt spid="17608"/>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17657"/>
                                        </p:tgtEl>
                                        <p:attrNameLst>
                                          <p:attrName>style.visibility</p:attrName>
                                        </p:attrNameLst>
                                      </p:cBhvr>
                                      <p:to>
                                        <p:strVal val="visible"/>
                                      </p:to>
                                    </p:set>
                                    <p:anim calcmode="lin" valueType="num">
                                      <p:cBhvr>
                                        <p:cTn id="42" dur="500" fill="hold"/>
                                        <p:tgtEl>
                                          <p:spTgt spid="17657"/>
                                        </p:tgtEl>
                                        <p:attrNameLst>
                                          <p:attrName>ppt_w</p:attrName>
                                        </p:attrNameLst>
                                      </p:cBhvr>
                                      <p:tavLst>
                                        <p:tav tm="0">
                                          <p:val>
                                            <p:fltVal val="0"/>
                                          </p:val>
                                        </p:tav>
                                        <p:tav tm="100000">
                                          <p:val>
                                            <p:strVal val="#ppt_w"/>
                                          </p:val>
                                        </p:tav>
                                      </p:tavLst>
                                    </p:anim>
                                    <p:anim calcmode="lin" valueType="num">
                                      <p:cBhvr>
                                        <p:cTn id="43" dur="500" fill="hold"/>
                                        <p:tgtEl>
                                          <p:spTgt spid="17657"/>
                                        </p:tgtEl>
                                        <p:attrNameLst>
                                          <p:attrName>ppt_h</p:attrName>
                                        </p:attrNameLst>
                                      </p:cBhvr>
                                      <p:tavLst>
                                        <p:tav tm="0">
                                          <p:val>
                                            <p:fltVal val="0"/>
                                          </p:val>
                                        </p:tav>
                                        <p:tav tm="100000">
                                          <p:val>
                                            <p:strVal val="#ppt_h"/>
                                          </p:val>
                                        </p:tav>
                                      </p:tavLst>
                                    </p:anim>
                                    <p:anim calcmode="lin" valueType="num">
                                      <p:cBhvr>
                                        <p:cTn id="44" dur="500" fill="hold"/>
                                        <p:tgtEl>
                                          <p:spTgt spid="17657"/>
                                        </p:tgtEl>
                                        <p:attrNameLst>
                                          <p:attrName>style.rotation</p:attrName>
                                        </p:attrNameLst>
                                      </p:cBhvr>
                                      <p:tavLst>
                                        <p:tav tm="0">
                                          <p:val>
                                            <p:fltVal val="360"/>
                                          </p:val>
                                        </p:tav>
                                        <p:tav tm="100000">
                                          <p:val>
                                            <p:fltVal val="0"/>
                                          </p:val>
                                        </p:tav>
                                      </p:tavLst>
                                    </p:anim>
                                    <p:animEffect transition="in" filter="fade">
                                      <p:cBhvr>
                                        <p:cTn id="45" dur="500"/>
                                        <p:tgtEl>
                                          <p:spTgt spid="1765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7617"/>
                                        </p:tgtEl>
                                        <p:attrNameLst>
                                          <p:attrName>style.visibility</p:attrName>
                                        </p:attrNameLst>
                                      </p:cBhvr>
                                      <p:to>
                                        <p:strVal val="visible"/>
                                      </p:to>
                                    </p:set>
                                    <p:animEffect transition="in" filter="wipe(down)">
                                      <p:cBhvr>
                                        <p:cTn id="50" dur="500"/>
                                        <p:tgtEl>
                                          <p:spTgt spid="17617"/>
                                        </p:tgtEl>
                                      </p:cBhvr>
                                    </p:animEffect>
                                  </p:childTnLst>
                                </p:cTn>
                              </p:par>
                              <p:par>
                                <p:cTn id="51" presetID="49" presetClass="entr" presetSubtype="0" decel="100000" fill="hold" nodeType="withEffect">
                                  <p:stCondLst>
                                    <p:cond delay="0"/>
                                  </p:stCondLst>
                                  <p:childTnLst>
                                    <p:set>
                                      <p:cBhvr>
                                        <p:cTn id="52" dur="1" fill="hold">
                                          <p:stCondLst>
                                            <p:cond delay="0"/>
                                          </p:stCondLst>
                                        </p:cTn>
                                        <p:tgtEl>
                                          <p:spTgt spid="17668"/>
                                        </p:tgtEl>
                                        <p:attrNameLst>
                                          <p:attrName>style.visibility</p:attrName>
                                        </p:attrNameLst>
                                      </p:cBhvr>
                                      <p:to>
                                        <p:strVal val="visible"/>
                                      </p:to>
                                    </p:set>
                                    <p:anim calcmode="lin" valueType="num">
                                      <p:cBhvr>
                                        <p:cTn id="53" dur="500" fill="hold"/>
                                        <p:tgtEl>
                                          <p:spTgt spid="17668"/>
                                        </p:tgtEl>
                                        <p:attrNameLst>
                                          <p:attrName>ppt_w</p:attrName>
                                        </p:attrNameLst>
                                      </p:cBhvr>
                                      <p:tavLst>
                                        <p:tav tm="0">
                                          <p:val>
                                            <p:fltVal val="0"/>
                                          </p:val>
                                        </p:tav>
                                        <p:tav tm="100000">
                                          <p:val>
                                            <p:strVal val="#ppt_w"/>
                                          </p:val>
                                        </p:tav>
                                      </p:tavLst>
                                    </p:anim>
                                    <p:anim calcmode="lin" valueType="num">
                                      <p:cBhvr>
                                        <p:cTn id="54" dur="500" fill="hold"/>
                                        <p:tgtEl>
                                          <p:spTgt spid="17668"/>
                                        </p:tgtEl>
                                        <p:attrNameLst>
                                          <p:attrName>ppt_h</p:attrName>
                                        </p:attrNameLst>
                                      </p:cBhvr>
                                      <p:tavLst>
                                        <p:tav tm="0">
                                          <p:val>
                                            <p:fltVal val="0"/>
                                          </p:val>
                                        </p:tav>
                                        <p:tav tm="100000">
                                          <p:val>
                                            <p:strVal val="#ppt_h"/>
                                          </p:val>
                                        </p:tav>
                                      </p:tavLst>
                                    </p:anim>
                                    <p:anim calcmode="lin" valueType="num">
                                      <p:cBhvr>
                                        <p:cTn id="55" dur="500" fill="hold"/>
                                        <p:tgtEl>
                                          <p:spTgt spid="17668"/>
                                        </p:tgtEl>
                                        <p:attrNameLst>
                                          <p:attrName>style.rotation</p:attrName>
                                        </p:attrNameLst>
                                      </p:cBhvr>
                                      <p:tavLst>
                                        <p:tav tm="0">
                                          <p:val>
                                            <p:fltVal val="360"/>
                                          </p:val>
                                        </p:tav>
                                        <p:tav tm="100000">
                                          <p:val>
                                            <p:fltVal val="0"/>
                                          </p:val>
                                        </p:tav>
                                      </p:tavLst>
                                    </p:anim>
                                    <p:animEffect transition="in" filter="fade">
                                      <p:cBhvr>
                                        <p:cTn id="56" dur="500"/>
                                        <p:tgtEl>
                                          <p:spTgt spid="1766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7611"/>
                                        </p:tgtEl>
                                        <p:attrNameLst>
                                          <p:attrName>style.visibility</p:attrName>
                                        </p:attrNameLst>
                                      </p:cBhvr>
                                      <p:to>
                                        <p:strVal val="visible"/>
                                      </p:to>
                                    </p:set>
                                    <p:animEffect transition="in" filter="wipe(down)">
                                      <p:cBhvr>
                                        <p:cTn id="61" dur="500"/>
                                        <p:tgtEl>
                                          <p:spTgt spid="17611"/>
                                        </p:tgtEl>
                                      </p:cBhvr>
                                    </p:animEffect>
                                  </p:childTnLst>
                                </p:cTn>
                              </p:par>
                              <p:par>
                                <p:cTn id="62" presetID="49" presetClass="entr" presetSubtype="0" decel="100000" fill="hold" nodeType="withEffect">
                                  <p:stCondLst>
                                    <p:cond delay="0"/>
                                  </p:stCondLst>
                                  <p:childTnLst>
                                    <p:set>
                                      <p:cBhvr>
                                        <p:cTn id="63" dur="1" fill="hold">
                                          <p:stCondLst>
                                            <p:cond delay="0"/>
                                          </p:stCondLst>
                                        </p:cTn>
                                        <p:tgtEl>
                                          <p:spTgt spid="17681"/>
                                        </p:tgtEl>
                                        <p:attrNameLst>
                                          <p:attrName>style.visibility</p:attrName>
                                        </p:attrNameLst>
                                      </p:cBhvr>
                                      <p:to>
                                        <p:strVal val="visible"/>
                                      </p:to>
                                    </p:set>
                                    <p:anim calcmode="lin" valueType="num">
                                      <p:cBhvr>
                                        <p:cTn id="64" dur="500" fill="hold"/>
                                        <p:tgtEl>
                                          <p:spTgt spid="17681"/>
                                        </p:tgtEl>
                                        <p:attrNameLst>
                                          <p:attrName>ppt_w</p:attrName>
                                        </p:attrNameLst>
                                      </p:cBhvr>
                                      <p:tavLst>
                                        <p:tav tm="0">
                                          <p:val>
                                            <p:fltVal val="0"/>
                                          </p:val>
                                        </p:tav>
                                        <p:tav tm="100000">
                                          <p:val>
                                            <p:strVal val="#ppt_w"/>
                                          </p:val>
                                        </p:tav>
                                      </p:tavLst>
                                    </p:anim>
                                    <p:anim calcmode="lin" valueType="num">
                                      <p:cBhvr>
                                        <p:cTn id="65" dur="500" fill="hold"/>
                                        <p:tgtEl>
                                          <p:spTgt spid="17681"/>
                                        </p:tgtEl>
                                        <p:attrNameLst>
                                          <p:attrName>ppt_h</p:attrName>
                                        </p:attrNameLst>
                                      </p:cBhvr>
                                      <p:tavLst>
                                        <p:tav tm="0">
                                          <p:val>
                                            <p:fltVal val="0"/>
                                          </p:val>
                                        </p:tav>
                                        <p:tav tm="100000">
                                          <p:val>
                                            <p:strVal val="#ppt_h"/>
                                          </p:val>
                                        </p:tav>
                                      </p:tavLst>
                                    </p:anim>
                                    <p:anim calcmode="lin" valueType="num">
                                      <p:cBhvr>
                                        <p:cTn id="66" dur="500" fill="hold"/>
                                        <p:tgtEl>
                                          <p:spTgt spid="17681"/>
                                        </p:tgtEl>
                                        <p:attrNameLst>
                                          <p:attrName>style.rotation</p:attrName>
                                        </p:attrNameLst>
                                      </p:cBhvr>
                                      <p:tavLst>
                                        <p:tav tm="0">
                                          <p:val>
                                            <p:fltVal val="360"/>
                                          </p:val>
                                        </p:tav>
                                        <p:tav tm="100000">
                                          <p:val>
                                            <p:fltVal val="0"/>
                                          </p:val>
                                        </p:tav>
                                      </p:tavLst>
                                    </p:anim>
                                    <p:animEffect transition="in" filter="fade">
                                      <p:cBhvr>
                                        <p:cTn id="67" dur="500"/>
                                        <p:tgtEl>
                                          <p:spTgt spid="1768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7725"/>
                                        </p:tgtEl>
                                        <p:attrNameLst>
                                          <p:attrName>style.visibility</p:attrName>
                                        </p:attrNameLst>
                                      </p:cBhvr>
                                      <p:to>
                                        <p:strVal val="visible"/>
                                      </p:to>
                                    </p:set>
                                    <p:animEffect transition="in" filter="wipe(down)">
                                      <p:cBhvr>
                                        <p:cTn id="72" dur="500"/>
                                        <p:tgtEl>
                                          <p:spTgt spid="17725"/>
                                        </p:tgtEl>
                                      </p:cBhvr>
                                    </p:animEffect>
                                  </p:childTnLst>
                                </p:cTn>
                              </p:par>
                              <p:par>
                                <p:cTn id="73" presetID="49" presetClass="entr" presetSubtype="0" decel="100000" fill="hold" nodeType="withEffect">
                                  <p:stCondLst>
                                    <p:cond delay="0"/>
                                  </p:stCondLst>
                                  <p:childTnLst>
                                    <p:set>
                                      <p:cBhvr>
                                        <p:cTn id="74" dur="1" fill="hold">
                                          <p:stCondLst>
                                            <p:cond delay="0"/>
                                          </p:stCondLst>
                                        </p:cTn>
                                        <p:tgtEl>
                                          <p:spTgt spid="17704"/>
                                        </p:tgtEl>
                                        <p:attrNameLst>
                                          <p:attrName>style.visibility</p:attrName>
                                        </p:attrNameLst>
                                      </p:cBhvr>
                                      <p:to>
                                        <p:strVal val="visible"/>
                                      </p:to>
                                    </p:set>
                                    <p:anim calcmode="lin" valueType="num">
                                      <p:cBhvr>
                                        <p:cTn id="75" dur="500" fill="hold"/>
                                        <p:tgtEl>
                                          <p:spTgt spid="17704"/>
                                        </p:tgtEl>
                                        <p:attrNameLst>
                                          <p:attrName>ppt_w</p:attrName>
                                        </p:attrNameLst>
                                      </p:cBhvr>
                                      <p:tavLst>
                                        <p:tav tm="0">
                                          <p:val>
                                            <p:fltVal val="0"/>
                                          </p:val>
                                        </p:tav>
                                        <p:tav tm="100000">
                                          <p:val>
                                            <p:strVal val="#ppt_w"/>
                                          </p:val>
                                        </p:tav>
                                      </p:tavLst>
                                    </p:anim>
                                    <p:anim calcmode="lin" valueType="num">
                                      <p:cBhvr>
                                        <p:cTn id="76" dur="500" fill="hold"/>
                                        <p:tgtEl>
                                          <p:spTgt spid="17704"/>
                                        </p:tgtEl>
                                        <p:attrNameLst>
                                          <p:attrName>ppt_h</p:attrName>
                                        </p:attrNameLst>
                                      </p:cBhvr>
                                      <p:tavLst>
                                        <p:tav tm="0">
                                          <p:val>
                                            <p:fltVal val="0"/>
                                          </p:val>
                                        </p:tav>
                                        <p:tav tm="100000">
                                          <p:val>
                                            <p:strVal val="#ppt_h"/>
                                          </p:val>
                                        </p:tav>
                                      </p:tavLst>
                                    </p:anim>
                                    <p:anim calcmode="lin" valueType="num">
                                      <p:cBhvr>
                                        <p:cTn id="77" dur="500" fill="hold"/>
                                        <p:tgtEl>
                                          <p:spTgt spid="17704"/>
                                        </p:tgtEl>
                                        <p:attrNameLst>
                                          <p:attrName>style.rotation</p:attrName>
                                        </p:attrNameLst>
                                      </p:cBhvr>
                                      <p:tavLst>
                                        <p:tav tm="0">
                                          <p:val>
                                            <p:fltVal val="360"/>
                                          </p:val>
                                        </p:tav>
                                        <p:tav tm="100000">
                                          <p:val>
                                            <p:fltVal val="0"/>
                                          </p:val>
                                        </p:tav>
                                      </p:tavLst>
                                    </p:anim>
                                    <p:animEffect transition="in" filter="fade">
                                      <p:cBhvr>
                                        <p:cTn id="78" dur="500"/>
                                        <p:tgtEl>
                                          <p:spTgt spid="17704"/>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17703"/>
                                        </p:tgtEl>
                                        <p:attrNameLst>
                                          <p:attrName>style.visibility</p:attrName>
                                        </p:attrNameLst>
                                      </p:cBhvr>
                                      <p:to>
                                        <p:strVal val="visible"/>
                                      </p:to>
                                    </p:set>
                                    <p:anim calcmode="lin" valueType="num">
                                      <p:cBhvr>
                                        <p:cTn id="83" dur="500" fill="hold"/>
                                        <p:tgtEl>
                                          <p:spTgt spid="17703"/>
                                        </p:tgtEl>
                                        <p:attrNameLst>
                                          <p:attrName>ppt_w</p:attrName>
                                        </p:attrNameLst>
                                      </p:cBhvr>
                                      <p:tavLst>
                                        <p:tav tm="0">
                                          <p:val>
                                            <p:fltVal val="0"/>
                                          </p:val>
                                        </p:tav>
                                        <p:tav tm="100000">
                                          <p:val>
                                            <p:strVal val="#ppt_w"/>
                                          </p:val>
                                        </p:tav>
                                      </p:tavLst>
                                    </p:anim>
                                    <p:anim calcmode="lin" valueType="num">
                                      <p:cBhvr>
                                        <p:cTn id="84" dur="500" fill="hold"/>
                                        <p:tgtEl>
                                          <p:spTgt spid="17703"/>
                                        </p:tgtEl>
                                        <p:attrNameLst>
                                          <p:attrName>ppt_h</p:attrName>
                                        </p:attrNameLst>
                                      </p:cBhvr>
                                      <p:tavLst>
                                        <p:tav tm="0">
                                          <p:val>
                                            <p:fltVal val="0"/>
                                          </p:val>
                                        </p:tav>
                                        <p:tav tm="100000">
                                          <p:val>
                                            <p:strVal val="#ppt_h"/>
                                          </p:val>
                                        </p:tav>
                                      </p:tavLst>
                                    </p:anim>
                                    <p:anim calcmode="lin" valueType="num">
                                      <p:cBhvr>
                                        <p:cTn id="85" dur="500" fill="hold"/>
                                        <p:tgtEl>
                                          <p:spTgt spid="17703"/>
                                        </p:tgtEl>
                                        <p:attrNameLst>
                                          <p:attrName>style.rotation</p:attrName>
                                        </p:attrNameLst>
                                      </p:cBhvr>
                                      <p:tavLst>
                                        <p:tav tm="0">
                                          <p:val>
                                            <p:fltVal val="360"/>
                                          </p:val>
                                        </p:tav>
                                        <p:tav tm="100000">
                                          <p:val>
                                            <p:fltVal val="0"/>
                                          </p:val>
                                        </p:tav>
                                      </p:tavLst>
                                    </p:anim>
                                    <p:animEffect transition="in" filter="fade">
                                      <p:cBhvr>
                                        <p:cTn id="86" dur="500"/>
                                        <p:tgtEl>
                                          <p:spTgt spid="1770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17614"/>
                                        </p:tgtEl>
                                        <p:attrNameLst>
                                          <p:attrName>style.visibility</p:attrName>
                                        </p:attrNameLst>
                                      </p:cBhvr>
                                      <p:to>
                                        <p:strVal val="visible"/>
                                      </p:to>
                                    </p:set>
                                    <p:animEffect transition="in" filter="wipe(down)">
                                      <p:cBhvr>
                                        <p:cTn id="91" dur="500"/>
                                        <p:tgtEl>
                                          <p:spTgt spid="17614"/>
                                        </p:tgtEl>
                                      </p:cBhvr>
                                    </p:animEffect>
                                  </p:childTnLst>
                                </p:cTn>
                              </p:par>
                              <p:par>
                                <p:cTn id="92" presetID="49" presetClass="entr" presetSubtype="0" decel="100000" fill="hold" nodeType="withEffect">
                                  <p:stCondLst>
                                    <p:cond delay="0"/>
                                  </p:stCondLst>
                                  <p:childTnLst>
                                    <p:set>
                                      <p:cBhvr>
                                        <p:cTn id="93" dur="1" fill="hold">
                                          <p:stCondLst>
                                            <p:cond delay="0"/>
                                          </p:stCondLst>
                                        </p:cTn>
                                        <p:tgtEl>
                                          <p:spTgt spid="17682"/>
                                        </p:tgtEl>
                                        <p:attrNameLst>
                                          <p:attrName>style.visibility</p:attrName>
                                        </p:attrNameLst>
                                      </p:cBhvr>
                                      <p:to>
                                        <p:strVal val="visible"/>
                                      </p:to>
                                    </p:set>
                                    <p:anim calcmode="lin" valueType="num">
                                      <p:cBhvr>
                                        <p:cTn id="94" dur="500" fill="hold"/>
                                        <p:tgtEl>
                                          <p:spTgt spid="17682"/>
                                        </p:tgtEl>
                                        <p:attrNameLst>
                                          <p:attrName>ppt_w</p:attrName>
                                        </p:attrNameLst>
                                      </p:cBhvr>
                                      <p:tavLst>
                                        <p:tav tm="0">
                                          <p:val>
                                            <p:fltVal val="0"/>
                                          </p:val>
                                        </p:tav>
                                        <p:tav tm="100000">
                                          <p:val>
                                            <p:strVal val="#ppt_w"/>
                                          </p:val>
                                        </p:tav>
                                      </p:tavLst>
                                    </p:anim>
                                    <p:anim calcmode="lin" valueType="num">
                                      <p:cBhvr>
                                        <p:cTn id="95" dur="500" fill="hold"/>
                                        <p:tgtEl>
                                          <p:spTgt spid="17682"/>
                                        </p:tgtEl>
                                        <p:attrNameLst>
                                          <p:attrName>ppt_h</p:attrName>
                                        </p:attrNameLst>
                                      </p:cBhvr>
                                      <p:tavLst>
                                        <p:tav tm="0">
                                          <p:val>
                                            <p:fltVal val="0"/>
                                          </p:val>
                                        </p:tav>
                                        <p:tav tm="100000">
                                          <p:val>
                                            <p:strVal val="#ppt_h"/>
                                          </p:val>
                                        </p:tav>
                                      </p:tavLst>
                                    </p:anim>
                                    <p:anim calcmode="lin" valueType="num">
                                      <p:cBhvr>
                                        <p:cTn id="96" dur="500" fill="hold"/>
                                        <p:tgtEl>
                                          <p:spTgt spid="17682"/>
                                        </p:tgtEl>
                                        <p:attrNameLst>
                                          <p:attrName>style.rotation</p:attrName>
                                        </p:attrNameLst>
                                      </p:cBhvr>
                                      <p:tavLst>
                                        <p:tav tm="0">
                                          <p:val>
                                            <p:fltVal val="360"/>
                                          </p:val>
                                        </p:tav>
                                        <p:tav tm="100000">
                                          <p:val>
                                            <p:fltVal val="0"/>
                                          </p:val>
                                        </p:tav>
                                      </p:tavLst>
                                    </p:anim>
                                    <p:animEffect transition="in" filter="fade">
                                      <p:cBhvr>
                                        <p:cTn id="97" dur="500"/>
                                        <p:tgtEl>
                                          <p:spTgt spid="17682"/>
                                        </p:tgtEl>
                                      </p:cBhvr>
                                    </p:animEffect>
                                  </p:childTnLst>
                                </p:cTn>
                              </p:par>
                            </p:childTnLst>
                          </p:cTn>
                        </p:par>
                      </p:childTnLst>
                    </p:cTn>
                  </p:par>
                  <p:par>
                    <p:cTn id="98" fill="hold">
                      <p:stCondLst>
                        <p:cond delay="indefinite"/>
                      </p:stCondLst>
                      <p:childTnLst>
                        <p:par>
                          <p:cTn id="99" fill="hold">
                            <p:stCondLst>
                              <p:cond delay="0"/>
                            </p:stCondLst>
                            <p:childTnLst>
                              <p:par>
                                <p:cTn id="100" presetID="49" presetClass="entr" presetSubtype="0" decel="100000" fill="hold" nodeType="clickEffect">
                                  <p:stCondLst>
                                    <p:cond delay="0"/>
                                  </p:stCondLst>
                                  <p:childTnLst>
                                    <p:set>
                                      <p:cBhvr>
                                        <p:cTn id="101" dur="1" fill="hold">
                                          <p:stCondLst>
                                            <p:cond delay="0"/>
                                          </p:stCondLst>
                                        </p:cTn>
                                        <p:tgtEl>
                                          <p:spTgt spid="17702"/>
                                        </p:tgtEl>
                                        <p:attrNameLst>
                                          <p:attrName>style.visibility</p:attrName>
                                        </p:attrNameLst>
                                      </p:cBhvr>
                                      <p:to>
                                        <p:strVal val="visible"/>
                                      </p:to>
                                    </p:set>
                                    <p:anim calcmode="lin" valueType="num">
                                      <p:cBhvr>
                                        <p:cTn id="102" dur="500" fill="hold"/>
                                        <p:tgtEl>
                                          <p:spTgt spid="17702"/>
                                        </p:tgtEl>
                                        <p:attrNameLst>
                                          <p:attrName>ppt_w</p:attrName>
                                        </p:attrNameLst>
                                      </p:cBhvr>
                                      <p:tavLst>
                                        <p:tav tm="0">
                                          <p:val>
                                            <p:fltVal val="0"/>
                                          </p:val>
                                        </p:tav>
                                        <p:tav tm="100000">
                                          <p:val>
                                            <p:strVal val="#ppt_w"/>
                                          </p:val>
                                        </p:tav>
                                      </p:tavLst>
                                    </p:anim>
                                    <p:anim calcmode="lin" valueType="num">
                                      <p:cBhvr>
                                        <p:cTn id="103" dur="500" fill="hold"/>
                                        <p:tgtEl>
                                          <p:spTgt spid="17702"/>
                                        </p:tgtEl>
                                        <p:attrNameLst>
                                          <p:attrName>ppt_h</p:attrName>
                                        </p:attrNameLst>
                                      </p:cBhvr>
                                      <p:tavLst>
                                        <p:tav tm="0">
                                          <p:val>
                                            <p:fltVal val="0"/>
                                          </p:val>
                                        </p:tav>
                                        <p:tav tm="100000">
                                          <p:val>
                                            <p:strVal val="#ppt_h"/>
                                          </p:val>
                                        </p:tav>
                                      </p:tavLst>
                                    </p:anim>
                                    <p:anim calcmode="lin" valueType="num">
                                      <p:cBhvr>
                                        <p:cTn id="104" dur="500" fill="hold"/>
                                        <p:tgtEl>
                                          <p:spTgt spid="17702"/>
                                        </p:tgtEl>
                                        <p:attrNameLst>
                                          <p:attrName>style.rotation</p:attrName>
                                        </p:attrNameLst>
                                      </p:cBhvr>
                                      <p:tavLst>
                                        <p:tav tm="0">
                                          <p:val>
                                            <p:fltVal val="360"/>
                                          </p:val>
                                        </p:tav>
                                        <p:tav tm="100000">
                                          <p:val>
                                            <p:fltVal val="0"/>
                                          </p:val>
                                        </p:tav>
                                      </p:tavLst>
                                    </p:anim>
                                    <p:animEffect transition="in" filter="fade">
                                      <p:cBhvr>
                                        <p:cTn id="105" dur="500"/>
                                        <p:tgtEl>
                                          <p:spTgt spid="17702"/>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nodeType="clickEffect">
                                  <p:stCondLst>
                                    <p:cond delay="0"/>
                                  </p:stCondLst>
                                  <p:childTnLst>
                                    <p:set>
                                      <p:cBhvr>
                                        <p:cTn id="109" dur="1" fill="hold">
                                          <p:stCondLst>
                                            <p:cond delay="0"/>
                                          </p:stCondLst>
                                        </p:cTn>
                                        <p:tgtEl>
                                          <p:spTgt spid="17627"/>
                                        </p:tgtEl>
                                        <p:attrNameLst>
                                          <p:attrName>style.visibility</p:attrName>
                                        </p:attrNameLst>
                                      </p:cBhvr>
                                      <p:to>
                                        <p:strVal val="visible"/>
                                      </p:to>
                                    </p:set>
                                    <p:animEffect transition="in" filter="wipe(down)">
                                      <p:cBhvr>
                                        <p:cTn id="110" dur="500"/>
                                        <p:tgtEl>
                                          <p:spTgt spid="17627"/>
                                        </p:tgtEl>
                                      </p:cBhvr>
                                    </p:animEffect>
                                  </p:childTnLst>
                                </p:cTn>
                              </p:par>
                              <p:par>
                                <p:cTn id="111" presetID="49" presetClass="entr" presetSubtype="0" decel="100000" fill="hold" nodeType="withEffect">
                                  <p:stCondLst>
                                    <p:cond delay="0"/>
                                  </p:stCondLst>
                                  <p:childTnLst>
                                    <p:set>
                                      <p:cBhvr>
                                        <p:cTn id="112" dur="1" fill="hold">
                                          <p:stCondLst>
                                            <p:cond delay="0"/>
                                          </p:stCondLst>
                                        </p:cTn>
                                        <p:tgtEl>
                                          <p:spTgt spid="17705"/>
                                        </p:tgtEl>
                                        <p:attrNameLst>
                                          <p:attrName>style.visibility</p:attrName>
                                        </p:attrNameLst>
                                      </p:cBhvr>
                                      <p:to>
                                        <p:strVal val="visible"/>
                                      </p:to>
                                    </p:set>
                                    <p:anim calcmode="lin" valueType="num">
                                      <p:cBhvr>
                                        <p:cTn id="113" dur="500" fill="hold"/>
                                        <p:tgtEl>
                                          <p:spTgt spid="17705"/>
                                        </p:tgtEl>
                                        <p:attrNameLst>
                                          <p:attrName>ppt_w</p:attrName>
                                        </p:attrNameLst>
                                      </p:cBhvr>
                                      <p:tavLst>
                                        <p:tav tm="0">
                                          <p:val>
                                            <p:fltVal val="0"/>
                                          </p:val>
                                        </p:tav>
                                        <p:tav tm="100000">
                                          <p:val>
                                            <p:strVal val="#ppt_w"/>
                                          </p:val>
                                        </p:tav>
                                      </p:tavLst>
                                    </p:anim>
                                    <p:anim calcmode="lin" valueType="num">
                                      <p:cBhvr>
                                        <p:cTn id="114" dur="500" fill="hold"/>
                                        <p:tgtEl>
                                          <p:spTgt spid="17705"/>
                                        </p:tgtEl>
                                        <p:attrNameLst>
                                          <p:attrName>ppt_h</p:attrName>
                                        </p:attrNameLst>
                                      </p:cBhvr>
                                      <p:tavLst>
                                        <p:tav tm="0">
                                          <p:val>
                                            <p:fltVal val="0"/>
                                          </p:val>
                                        </p:tav>
                                        <p:tav tm="100000">
                                          <p:val>
                                            <p:strVal val="#ppt_h"/>
                                          </p:val>
                                        </p:tav>
                                      </p:tavLst>
                                    </p:anim>
                                    <p:anim calcmode="lin" valueType="num">
                                      <p:cBhvr>
                                        <p:cTn id="115" dur="500" fill="hold"/>
                                        <p:tgtEl>
                                          <p:spTgt spid="17705"/>
                                        </p:tgtEl>
                                        <p:attrNameLst>
                                          <p:attrName>style.rotation</p:attrName>
                                        </p:attrNameLst>
                                      </p:cBhvr>
                                      <p:tavLst>
                                        <p:tav tm="0">
                                          <p:val>
                                            <p:fltVal val="360"/>
                                          </p:val>
                                        </p:tav>
                                        <p:tav tm="100000">
                                          <p:val>
                                            <p:fltVal val="0"/>
                                          </p:val>
                                        </p:tav>
                                      </p:tavLst>
                                    </p:anim>
                                    <p:animEffect transition="in" filter="fade">
                                      <p:cBhvr>
                                        <p:cTn id="116" dur="500"/>
                                        <p:tgtEl>
                                          <p:spTgt spid="17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73"/>
          <p:cNvSpPr txBox="1">
            <a:spLocks noChangeArrowheads="1"/>
          </p:cNvSpPr>
          <p:nvPr/>
        </p:nvSpPr>
        <p:spPr bwMode="auto">
          <a:xfrm>
            <a:off x="2362200" y="120650"/>
            <a:ext cx="5486400" cy="473075"/>
          </a:xfrm>
          <a:prstGeom prst="rect">
            <a:avLst/>
          </a:prstGeom>
          <a:noFill/>
          <a:ln w="9525">
            <a:noFill/>
            <a:miter lim="800000"/>
            <a:headEnd/>
            <a:tailEnd/>
          </a:ln>
        </p:spPr>
        <p:txBody>
          <a:bodyPr>
            <a:spAutoFit/>
          </a:bodyPr>
          <a:lstStyle/>
          <a:p>
            <a:pPr algn="ctr">
              <a:spcBef>
                <a:spcPct val="50000"/>
              </a:spcBef>
            </a:pPr>
            <a:r>
              <a:rPr lang="en-US" sz="2500" b="1">
                <a:solidFill>
                  <a:srgbClr val="000066"/>
                </a:solidFill>
                <a:latin typeface="Calibri" pitchFamily="34" charset="0"/>
              </a:rPr>
              <a:t>Program Performance Management</a:t>
            </a:r>
          </a:p>
        </p:txBody>
      </p:sp>
      <p:sp>
        <p:nvSpPr>
          <p:cNvPr id="2" name="Rectangle 1"/>
          <p:cNvSpPr>
            <a:spLocks noChangeArrowheads="1"/>
          </p:cNvSpPr>
          <p:nvPr/>
        </p:nvSpPr>
        <p:spPr bwMode="auto">
          <a:xfrm flipV="1">
            <a:off x="-228600" y="3657600"/>
            <a:ext cx="9144000" cy="76200"/>
          </a:xfrm>
          <a:prstGeom prst="rect">
            <a:avLst/>
          </a:prstGeom>
          <a:solidFill>
            <a:schemeClr val="tx1"/>
          </a:solidFill>
          <a:ln w="25400" algn="ctr">
            <a:noFill/>
            <a:miter lim="800000"/>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grpSp>
        <p:nvGrpSpPr>
          <p:cNvPr id="20605" name="Group 125"/>
          <p:cNvGrpSpPr>
            <a:grpSpLocks/>
          </p:cNvGrpSpPr>
          <p:nvPr/>
        </p:nvGrpSpPr>
        <p:grpSpPr bwMode="auto">
          <a:xfrm>
            <a:off x="838200" y="3597275"/>
            <a:ext cx="1219200" cy="446088"/>
            <a:chOff x="480" y="2304"/>
            <a:chExt cx="672" cy="246"/>
          </a:xfrm>
        </p:grpSpPr>
        <p:sp>
          <p:nvSpPr>
            <p:cNvPr id="45150" name="Line 23"/>
            <p:cNvSpPr>
              <a:spLocks noChangeShapeType="1"/>
            </p:cNvSpPr>
            <p:nvPr/>
          </p:nvSpPr>
          <p:spPr bwMode="auto">
            <a:xfrm>
              <a:off x="480" y="2304"/>
              <a:ext cx="0" cy="221"/>
            </a:xfrm>
            <a:prstGeom prst="line">
              <a:avLst/>
            </a:prstGeom>
            <a:noFill/>
            <a:ln w="34925" cap="rnd">
              <a:solidFill>
                <a:schemeClr val="tx1"/>
              </a:solidFill>
              <a:round/>
              <a:headEnd/>
              <a:tailEnd/>
            </a:ln>
          </p:spPr>
          <p:txBody>
            <a:bodyPr wrap="none" anchor="ctr"/>
            <a:lstStyle/>
            <a:p>
              <a:endParaRPr lang="en-US"/>
            </a:p>
          </p:txBody>
        </p:sp>
        <p:sp>
          <p:nvSpPr>
            <p:cNvPr id="45151" name="Text Box 28"/>
            <p:cNvSpPr txBox="1">
              <a:spLocks noChangeArrowheads="1"/>
            </p:cNvSpPr>
            <p:nvPr/>
          </p:nvSpPr>
          <p:spPr bwMode="auto">
            <a:xfrm>
              <a:off x="614" y="2415"/>
              <a:ext cx="538" cy="135"/>
            </a:xfrm>
            <a:prstGeom prst="rect">
              <a:avLst/>
            </a:prstGeom>
            <a:noFill/>
            <a:ln w="9525" algn="ctr">
              <a:noFill/>
              <a:miter lim="800000"/>
              <a:headEnd/>
              <a:tailEnd/>
            </a:ln>
          </p:spPr>
          <p:txBody>
            <a:bodyPr>
              <a:spAutoFit/>
            </a:bodyPr>
            <a:lstStyle/>
            <a:p>
              <a:pPr marL="342900" indent="-342900">
                <a:spcBef>
                  <a:spcPct val="50000"/>
                </a:spcBef>
              </a:pPr>
              <a:r>
                <a:rPr lang="en-US" sz="1000" b="1">
                  <a:latin typeface="Calibri" pitchFamily="34" charset="0"/>
                  <a:cs typeface="Arial" charset="0"/>
                </a:rPr>
                <a:t>Month 5</a:t>
              </a:r>
            </a:p>
          </p:txBody>
        </p:sp>
      </p:grpSp>
      <p:grpSp>
        <p:nvGrpSpPr>
          <p:cNvPr id="20608" name="Group 128"/>
          <p:cNvGrpSpPr>
            <a:grpSpLocks/>
          </p:cNvGrpSpPr>
          <p:nvPr/>
        </p:nvGrpSpPr>
        <p:grpSpPr bwMode="auto">
          <a:xfrm>
            <a:off x="2286000" y="3597275"/>
            <a:ext cx="976313" cy="446088"/>
            <a:chOff x="1066" y="2304"/>
            <a:chExt cx="538" cy="246"/>
          </a:xfrm>
        </p:grpSpPr>
        <p:sp>
          <p:nvSpPr>
            <p:cNvPr id="45148" name="Line 20"/>
            <p:cNvSpPr>
              <a:spLocks noChangeShapeType="1"/>
            </p:cNvSpPr>
            <p:nvPr/>
          </p:nvSpPr>
          <p:spPr bwMode="auto">
            <a:xfrm>
              <a:off x="1115" y="2304"/>
              <a:ext cx="0" cy="221"/>
            </a:xfrm>
            <a:prstGeom prst="line">
              <a:avLst/>
            </a:prstGeom>
            <a:noFill/>
            <a:ln w="34925" cap="rnd">
              <a:solidFill>
                <a:schemeClr val="tx1"/>
              </a:solidFill>
              <a:round/>
              <a:headEnd/>
              <a:tailEnd/>
            </a:ln>
          </p:spPr>
          <p:txBody>
            <a:bodyPr wrap="none" anchor="ctr"/>
            <a:lstStyle/>
            <a:p>
              <a:endParaRPr lang="en-US"/>
            </a:p>
          </p:txBody>
        </p:sp>
        <p:sp>
          <p:nvSpPr>
            <p:cNvPr id="45149" name="Text Box 29"/>
            <p:cNvSpPr txBox="1">
              <a:spLocks noChangeArrowheads="1"/>
            </p:cNvSpPr>
            <p:nvPr/>
          </p:nvSpPr>
          <p:spPr bwMode="auto">
            <a:xfrm>
              <a:off x="1066" y="2415"/>
              <a:ext cx="538" cy="135"/>
            </a:xfrm>
            <a:prstGeom prst="rect">
              <a:avLst/>
            </a:prstGeom>
            <a:noFill/>
            <a:ln w="9525" algn="ctr">
              <a:noFill/>
              <a:miter lim="800000"/>
              <a:headEnd/>
              <a:tailEnd/>
            </a:ln>
          </p:spPr>
          <p:txBody>
            <a:bodyPr>
              <a:spAutoFit/>
            </a:bodyPr>
            <a:lstStyle/>
            <a:p>
              <a:pPr marL="342900" indent="-342900">
                <a:spcBef>
                  <a:spcPct val="50000"/>
                </a:spcBef>
              </a:pPr>
              <a:r>
                <a:rPr lang="en-US" sz="1000" b="1">
                  <a:latin typeface="Calibri" pitchFamily="34" charset="0"/>
                  <a:cs typeface="Arial" charset="0"/>
                </a:rPr>
                <a:t>  Month 4</a:t>
              </a:r>
            </a:p>
          </p:txBody>
        </p:sp>
      </p:grpSp>
      <p:grpSp>
        <p:nvGrpSpPr>
          <p:cNvPr id="20611" name="Group 131"/>
          <p:cNvGrpSpPr>
            <a:grpSpLocks/>
          </p:cNvGrpSpPr>
          <p:nvPr/>
        </p:nvGrpSpPr>
        <p:grpSpPr bwMode="auto">
          <a:xfrm>
            <a:off x="3749675" y="3597275"/>
            <a:ext cx="974725" cy="446088"/>
            <a:chOff x="1702" y="2304"/>
            <a:chExt cx="537" cy="246"/>
          </a:xfrm>
        </p:grpSpPr>
        <p:sp>
          <p:nvSpPr>
            <p:cNvPr id="45146" name="Line 21"/>
            <p:cNvSpPr>
              <a:spLocks noChangeShapeType="1"/>
            </p:cNvSpPr>
            <p:nvPr/>
          </p:nvSpPr>
          <p:spPr bwMode="auto">
            <a:xfrm>
              <a:off x="1702" y="2304"/>
              <a:ext cx="0" cy="221"/>
            </a:xfrm>
            <a:prstGeom prst="line">
              <a:avLst/>
            </a:prstGeom>
            <a:noFill/>
            <a:ln w="34925" cap="rnd">
              <a:solidFill>
                <a:schemeClr val="tx1"/>
              </a:solidFill>
              <a:round/>
              <a:headEnd/>
              <a:tailEnd/>
            </a:ln>
          </p:spPr>
          <p:txBody>
            <a:bodyPr wrap="none" anchor="ctr"/>
            <a:lstStyle/>
            <a:p>
              <a:endParaRPr lang="en-US"/>
            </a:p>
          </p:txBody>
        </p:sp>
        <p:sp>
          <p:nvSpPr>
            <p:cNvPr id="45147" name="Text Box 30"/>
            <p:cNvSpPr txBox="1">
              <a:spLocks noChangeArrowheads="1"/>
            </p:cNvSpPr>
            <p:nvPr/>
          </p:nvSpPr>
          <p:spPr bwMode="auto">
            <a:xfrm>
              <a:off x="1702" y="2415"/>
              <a:ext cx="537" cy="135"/>
            </a:xfrm>
            <a:prstGeom prst="rect">
              <a:avLst/>
            </a:prstGeom>
            <a:noFill/>
            <a:ln w="9525" algn="ctr">
              <a:noFill/>
              <a:miter lim="800000"/>
              <a:headEnd/>
              <a:tailEnd/>
            </a:ln>
          </p:spPr>
          <p:txBody>
            <a:bodyPr>
              <a:spAutoFit/>
            </a:bodyPr>
            <a:lstStyle/>
            <a:p>
              <a:pPr marL="342900" indent="-342900">
                <a:spcBef>
                  <a:spcPct val="50000"/>
                </a:spcBef>
              </a:pPr>
              <a:r>
                <a:rPr lang="en-US" sz="1000" b="1">
                  <a:latin typeface="Calibri" pitchFamily="34" charset="0"/>
                  <a:cs typeface="Arial" charset="0"/>
                </a:rPr>
                <a:t>Month 3</a:t>
              </a:r>
            </a:p>
          </p:txBody>
        </p:sp>
      </p:grpSp>
      <p:grpSp>
        <p:nvGrpSpPr>
          <p:cNvPr id="20614" name="Group 134"/>
          <p:cNvGrpSpPr>
            <a:grpSpLocks/>
          </p:cNvGrpSpPr>
          <p:nvPr/>
        </p:nvGrpSpPr>
        <p:grpSpPr bwMode="auto">
          <a:xfrm>
            <a:off x="5272088" y="3597275"/>
            <a:ext cx="976312" cy="446088"/>
            <a:chOff x="2288" y="2304"/>
            <a:chExt cx="538" cy="246"/>
          </a:xfrm>
        </p:grpSpPr>
        <p:sp>
          <p:nvSpPr>
            <p:cNvPr id="45144" name="Line 23"/>
            <p:cNvSpPr>
              <a:spLocks noChangeShapeType="1"/>
            </p:cNvSpPr>
            <p:nvPr/>
          </p:nvSpPr>
          <p:spPr bwMode="auto">
            <a:xfrm>
              <a:off x="2288" y="2304"/>
              <a:ext cx="0" cy="221"/>
            </a:xfrm>
            <a:prstGeom prst="line">
              <a:avLst/>
            </a:prstGeom>
            <a:noFill/>
            <a:ln w="34925" cap="rnd">
              <a:solidFill>
                <a:schemeClr val="tx1"/>
              </a:solidFill>
              <a:round/>
              <a:headEnd/>
              <a:tailEnd/>
            </a:ln>
          </p:spPr>
          <p:txBody>
            <a:bodyPr wrap="none" anchor="ctr"/>
            <a:lstStyle/>
            <a:p>
              <a:endParaRPr lang="en-US"/>
            </a:p>
          </p:txBody>
        </p:sp>
        <p:sp>
          <p:nvSpPr>
            <p:cNvPr id="45145" name="Text Box 31"/>
            <p:cNvSpPr txBox="1">
              <a:spLocks noChangeArrowheads="1"/>
            </p:cNvSpPr>
            <p:nvPr/>
          </p:nvSpPr>
          <p:spPr bwMode="auto">
            <a:xfrm>
              <a:off x="2288" y="2415"/>
              <a:ext cx="538" cy="135"/>
            </a:xfrm>
            <a:prstGeom prst="rect">
              <a:avLst/>
            </a:prstGeom>
            <a:noFill/>
            <a:ln w="9525" algn="ctr">
              <a:noFill/>
              <a:miter lim="800000"/>
              <a:headEnd/>
              <a:tailEnd/>
            </a:ln>
          </p:spPr>
          <p:txBody>
            <a:bodyPr>
              <a:spAutoFit/>
            </a:bodyPr>
            <a:lstStyle/>
            <a:p>
              <a:pPr marL="342900" indent="-342900">
                <a:spcBef>
                  <a:spcPct val="50000"/>
                </a:spcBef>
              </a:pPr>
              <a:r>
                <a:rPr lang="en-US" sz="1000" b="1">
                  <a:latin typeface="Calibri" pitchFamily="34" charset="0"/>
                  <a:cs typeface="Arial" charset="0"/>
                </a:rPr>
                <a:t>Month 2</a:t>
              </a:r>
            </a:p>
          </p:txBody>
        </p:sp>
      </p:grpSp>
      <p:grpSp>
        <p:nvGrpSpPr>
          <p:cNvPr id="20617" name="Group 137"/>
          <p:cNvGrpSpPr>
            <a:grpSpLocks/>
          </p:cNvGrpSpPr>
          <p:nvPr/>
        </p:nvGrpSpPr>
        <p:grpSpPr bwMode="auto">
          <a:xfrm>
            <a:off x="6719888" y="3597275"/>
            <a:ext cx="976312" cy="446088"/>
            <a:chOff x="2832" y="2304"/>
            <a:chExt cx="538" cy="246"/>
          </a:xfrm>
        </p:grpSpPr>
        <p:sp>
          <p:nvSpPr>
            <p:cNvPr id="45142" name="Line 22"/>
            <p:cNvSpPr>
              <a:spLocks noChangeShapeType="1"/>
            </p:cNvSpPr>
            <p:nvPr/>
          </p:nvSpPr>
          <p:spPr bwMode="auto">
            <a:xfrm>
              <a:off x="2832" y="2304"/>
              <a:ext cx="0" cy="221"/>
            </a:xfrm>
            <a:prstGeom prst="line">
              <a:avLst/>
            </a:prstGeom>
            <a:noFill/>
            <a:ln w="34925" cap="rnd">
              <a:solidFill>
                <a:schemeClr val="tx1"/>
              </a:solidFill>
              <a:round/>
              <a:headEnd/>
              <a:tailEnd/>
            </a:ln>
          </p:spPr>
          <p:txBody>
            <a:bodyPr wrap="none" anchor="ctr"/>
            <a:lstStyle/>
            <a:p>
              <a:endParaRPr lang="en-US"/>
            </a:p>
          </p:txBody>
        </p:sp>
        <p:sp>
          <p:nvSpPr>
            <p:cNvPr id="45143" name="Text Box 32"/>
            <p:cNvSpPr txBox="1">
              <a:spLocks noChangeArrowheads="1"/>
            </p:cNvSpPr>
            <p:nvPr/>
          </p:nvSpPr>
          <p:spPr bwMode="auto">
            <a:xfrm>
              <a:off x="2832" y="2415"/>
              <a:ext cx="538" cy="135"/>
            </a:xfrm>
            <a:prstGeom prst="rect">
              <a:avLst/>
            </a:prstGeom>
            <a:noFill/>
            <a:ln w="9525" algn="ctr">
              <a:noFill/>
              <a:miter lim="800000"/>
              <a:headEnd/>
              <a:tailEnd/>
            </a:ln>
          </p:spPr>
          <p:txBody>
            <a:bodyPr>
              <a:spAutoFit/>
            </a:bodyPr>
            <a:lstStyle/>
            <a:p>
              <a:pPr marL="342900" indent="-342900">
                <a:spcBef>
                  <a:spcPct val="50000"/>
                </a:spcBef>
              </a:pPr>
              <a:r>
                <a:rPr lang="en-US" sz="1000" b="1">
                  <a:latin typeface="Calibri" pitchFamily="34" charset="0"/>
                  <a:cs typeface="Arial" charset="0"/>
                </a:rPr>
                <a:t>Month 1</a:t>
              </a:r>
            </a:p>
          </p:txBody>
        </p:sp>
      </p:grpSp>
      <p:grpSp>
        <p:nvGrpSpPr>
          <p:cNvPr id="20620" name="Group 140"/>
          <p:cNvGrpSpPr>
            <a:grpSpLocks/>
          </p:cNvGrpSpPr>
          <p:nvPr/>
        </p:nvGrpSpPr>
        <p:grpSpPr bwMode="auto">
          <a:xfrm>
            <a:off x="8001000" y="3597275"/>
            <a:ext cx="976313" cy="446088"/>
            <a:chOff x="3462" y="2304"/>
            <a:chExt cx="538" cy="246"/>
          </a:xfrm>
        </p:grpSpPr>
        <p:sp>
          <p:nvSpPr>
            <p:cNvPr id="45140" name="Line 26"/>
            <p:cNvSpPr>
              <a:spLocks noChangeShapeType="1"/>
            </p:cNvSpPr>
            <p:nvPr/>
          </p:nvSpPr>
          <p:spPr bwMode="auto">
            <a:xfrm>
              <a:off x="3462" y="2304"/>
              <a:ext cx="0" cy="221"/>
            </a:xfrm>
            <a:prstGeom prst="line">
              <a:avLst/>
            </a:prstGeom>
            <a:noFill/>
            <a:ln w="34925" cap="rnd">
              <a:solidFill>
                <a:schemeClr val="tx1"/>
              </a:solidFill>
              <a:round/>
              <a:headEnd/>
              <a:tailEnd/>
            </a:ln>
          </p:spPr>
          <p:txBody>
            <a:bodyPr wrap="none" anchor="ctr"/>
            <a:lstStyle/>
            <a:p>
              <a:endParaRPr lang="en-US"/>
            </a:p>
          </p:txBody>
        </p:sp>
        <p:sp>
          <p:nvSpPr>
            <p:cNvPr id="45141" name="Text Box 33"/>
            <p:cNvSpPr txBox="1">
              <a:spLocks noChangeArrowheads="1"/>
            </p:cNvSpPr>
            <p:nvPr/>
          </p:nvSpPr>
          <p:spPr bwMode="auto">
            <a:xfrm>
              <a:off x="3462" y="2415"/>
              <a:ext cx="538" cy="135"/>
            </a:xfrm>
            <a:prstGeom prst="rect">
              <a:avLst/>
            </a:prstGeom>
            <a:noFill/>
            <a:ln w="9525" algn="ctr">
              <a:noFill/>
              <a:miter lim="800000"/>
              <a:headEnd/>
              <a:tailEnd/>
            </a:ln>
          </p:spPr>
          <p:txBody>
            <a:bodyPr>
              <a:spAutoFit/>
            </a:bodyPr>
            <a:lstStyle/>
            <a:p>
              <a:pPr marL="342900" indent="-342900">
                <a:spcBef>
                  <a:spcPct val="50000"/>
                </a:spcBef>
              </a:pPr>
              <a:r>
                <a:rPr lang="en-US" sz="1000" b="1">
                  <a:latin typeface="Calibri" pitchFamily="34" charset="0"/>
                  <a:cs typeface="Arial" charset="0"/>
                </a:rPr>
                <a:t>Month 0</a:t>
              </a:r>
            </a:p>
          </p:txBody>
        </p:sp>
      </p:grpSp>
      <p:grpSp>
        <p:nvGrpSpPr>
          <p:cNvPr id="20824" name="Group 344"/>
          <p:cNvGrpSpPr>
            <a:grpSpLocks/>
          </p:cNvGrpSpPr>
          <p:nvPr/>
        </p:nvGrpSpPr>
        <p:grpSpPr bwMode="auto">
          <a:xfrm>
            <a:off x="228600" y="457200"/>
            <a:ext cx="2819400" cy="2895600"/>
            <a:chOff x="144" y="288"/>
            <a:chExt cx="1776" cy="1824"/>
          </a:xfrm>
        </p:grpSpPr>
        <p:cxnSp>
          <p:nvCxnSpPr>
            <p:cNvPr id="45138" name="Elbow Connector 3"/>
            <p:cNvCxnSpPr>
              <a:cxnSpLocks noChangeShapeType="1"/>
            </p:cNvCxnSpPr>
            <p:nvPr/>
          </p:nvCxnSpPr>
          <p:spPr bwMode="auto">
            <a:xfrm rot="5400000">
              <a:off x="180" y="1452"/>
              <a:ext cx="1008" cy="312"/>
            </a:xfrm>
            <a:prstGeom prst="bentConnector3">
              <a:avLst>
                <a:gd name="adj1" fmla="val 26088"/>
              </a:avLst>
            </a:prstGeom>
            <a:noFill/>
            <a:ln w="88900" algn="ctr">
              <a:solidFill>
                <a:srgbClr val="4D4D4D"/>
              </a:solidFill>
              <a:miter lim="800000"/>
              <a:headEnd/>
              <a:tailEnd type="oval" w="med" len="med"/>
            </a:ln>
          </p:spPr>
        </p:cxnSp>
        <p:sp>
          <p:nvSpPr>
            <p:cNvPr id="20631" name="Rounded Rectangle 12"/>
            <p:cNvSpPr>
              <a:spLocks noChangeArrowheads="1"/>
            </p:cNvSpPr>
            <p:nvPr/>
          </p:nvSpPr>
          <p:spPr bwMode="auto">
            <a:xfrm>
              <a:off x="144" y="288"/>
              <a:ext cx="1776" cy="1200"/>
            </a:xfrm>
            <a:prstGeom prst="roundRect">
              <a:avLst>
                <a:gd name="adj" fmla="val 16667"/>
              </a:avLst>
            </a:prstGeom>
            <a:solidFill>
              <a:srgbClr val="4684C2"/>
            </a:solidFill>
            <a:ln w="57150" algn="ctr">
              <a:solidFill>
                <a:srgbClr val="333399"/>
              </a:solidFill>
              <a:round/>
              <a:headEnd/>
              <a:tailEnd/>
            </a:ln>
            <a:effectLst>
              <a:outerShdw dist="38100" dir="2700000" algn="tl" rotWithShape="0">
                <a:srgbClr val="000000">
                  <a:alpha val="39999"/>
                </a:srgbClr>
              </a:outerShdw>
            </a:effectLst>
          </p:spPr>
          <p:txBody>
            <a:bodyPr anchor="ctr"/>
            <a:lstStyle/>
            <a:p>
              <a:pPr marL="342900" indent="-342900" algn="ctr">
                <a:defRPr/>
              </a:pPr>
              <a:endParaRPr lang="en-US" sz="1600" dirty="0">
                <a:solidFill>
                  <a:schemeClr val="bg1"/>
                </a:solidFill>
                <a:latin typeface="Arial Narrow" pitchFamily="34" charset="0"/>
              </a:endParaRPr>
            </a:p>
            <a:p>
              <a:pPr marL="342900" indent="-342900" algn="ctr">
                <a:spcBef>
                  <a:spcPct val="50000"/>
                </a:spcBef>
                <a:defRPr/>
              </a:pPr>
              <a:r>
                <a:rPr lang="en-US" sz="1600" b="1" u="sng" dirty="0">
                  <a:latin typeface="Arial Narrow" pitchFamily="34" charset="0"/>
                </a:rPr>
                <a:t>Handover Plan</a:t>
              </a:r>
            </a:p>
            <a:p>
              <a:pPr marL="236538" indent="-236538">
                <a:buFont typeface="Arial" pitchFamily="34" charset="0"/>
                <a:buChar char="•"/>
                <a:defRPr/>
              </a:pPr>
              <a:r>
                <a:rPr lang="en-US" sz="1600" dirty="0" smtClean="0">
                  <a:latin typeface="Arial Narrow" pitchFamily="34" charset="0"/>
                </a:rPr>
                <a:t>Finalized </a:t>
              </a:r>
              <a:r>
                <a:rPr lang="en-US" sz="1600" dirty="0">
                  <a:latin typeface="Arial Narrow" pitchFamily="34" charset="0"/>
                </a:rPr>
                <a:t>by month 18</a:t>
              </a:r>
            </a:p>
            <a:p>
              <a:pPr marL="236538" indent="-236538">
                <a:buFont typeface="Arial" pitchFamily="34" charset="0"/>
                <a:buChar char="•"/>
                <a:defRPr/>
              </a:pPr>
              <a:r>
                <a:rPr lang="en-US" sz="1600" dirty="0">
                  <a:latin typeface="Arial Narrow" pitchFamily="34" charset="0"/>
                </a:rPr>
                <a:t>Agreement with USAID </a:t>
              </a:r>
              <a:r>
                <a:rPr lang="en-US" sz="1600" dirty="0" smtClean="0">
                  <a:latin typeface="Arial Narrow" pitchFamily="34" charset="0"/>
                </a:rPr>
                <a:t>Mission or others for continuation</a:t>
              </a:r>
              <a:endParaRPr lang="en-US" sz="1600" dirty="0">
                <a:latin typeface="Arial Narrow" pitchFamily="34" charset="0"/>
              </a:endParaRPr>
            </a:p>
            <a:p>
              <a:pPr marL="236538" indent="-236538">
                <a:buFont typeface="Arial" pitchFamily="34" charset="0"/>
                <a:buChar char="•"/>
                <a:defRPr/>
              </a:pPr>
              <a:r>
                <a:rPr lang="en-US" sz="1600" dirty="0">
                  <a:latin typeface="Arial Narrow" pitchFamily="34" charset="0"/>
                </a:rPr>
                <a:t>Partners &amp; staff frequently carry-on after OTI exits</a:t>
              </a:r>
            </a:p>
            <a:p>
              <a:pPr marL="342900" indent="-342900">
                <a:spcBef>
                  <a:spcPct val="50000"/>
                </a:spcBef>
                <a:buSzPct val="120000"/>
                <a:defRPr/>
              </a:pPr>
              <a:endParaRPr lang="en-US" sz="1600" dirty="0">
                <a:solidFill>
                  <a:schemeClr val="bg1"/>
                </a:solidFill>
                <a:latin typeface="Arial Narrow" pitchFamily="34" charset="0"/>
                <a:cs typeface="Arial" charset="0"/>
              </a:endParaRPr>
            </a:p>
          </p:txBody>
        </p:sp>
      </p:grpSp>
      <p:grpSp>
        <p:nvGrpSpPr>
          <p:cNvPr id="20825" name="Group 345"/>
          <p:cNvGrpSpPr>
            <a:grpSpLocks/>
          </p:cNvGrpSpPr>
          <p:nvPr/>
        </p:nvGrpSpPr>
        <p:grpSpPr bwMode="auto">
          <a:xfrm>
            <a:off x="3200400" y="228600"/>
            <a:ext cx="2819400" cy="3124200"/>
            <a:chOff x="2016" y="144"/>
            <a:chExt cx="1776" cy="1968"/>
          </a:xfrm>
        </p:grpSpPr>
        <p:cxnSp>
          <p:nvCxnSpPr>
            <p:cNvPr id="45136" name="Elbow Connector 3"/>
            <p:cNvCxnSpPr>
              <a:cxnSpLocks noChangeShapeType="1"/>
            </p:cNvCxnSpPr>
            <p:nvPr/>
          </p:nvCxnSpPr>
          <p:spPr bwMode="auto">
            <a:xfrm rot="5400000">
              <a:off x="1944" y="1224"/>
              <a:ext cx="1008" cy="768"/>
            </a:xfrm>
            <a:prstGeom prst="bentConnector3">
              <a:avLst>
                <a:gd name="adj1" fmla="val 59324"/>
              </a:avLst>
            </a:prstGeom>
            <a:noFill/>
            <a:ln w="88900" algn="ctr">
              <a:solidFill>
                <a:srgbClr val="4D4D4D"/>
              </a:solidFill>
              <a:miter lim="800000"/>
              <a:headEnd/>
              <a:tailEnd type="oval" w="med" len="med"/>
            </a:ln>
          </p:spPr>
        </p:cxnSp>
        <p:sp>
          <p:nvSpPr>
            <p:cNvPr id="20633" name="Rounded Rectangle 12"/>
            <p:cNvSpPr>
              <a:spLocks noChangeArrowheads="1"/>
            </p:cNvSpPr>
            <p:nvPr/>
          </p:nvSpPr>
          <p:spPr bwMode="auto">
            <a:xfrm>
              <a:off x="2016" y="144"/>
              <a:ext cx="1776" cy="1344"/>
            </a:xfrm>
            <a:prstGeom prst="roundRect">
              <a:avLst>
                <a:gd name="adj" fmla="val 16667"/>
              </a:avLst>
            </a:prstGeom>
            <a:solidFill>
              <a:srgbClr val="9ABCDE"/>
            </a:solidFill>
            <a:ln w="57150" algn="ctr">
              <a:solidFill>
                <a:srgbClr val="6B9DCF"/>
              </a:solidFill>
              <a:round/>
              <a:headEnd/>
              <a:tailEnd/>
            </a:ln>
            <a:effectLst>
              <a:outerShdw dist="38100" dir="2700000" algn="tl" rotWithShape="0">
                <a:srgbClr val="000000">
                  <a:alpha val="39999"/>
                </a:srgbClr>
              </a:outerShdw>
            </a:effectLst>
          </p:spPr>
          <p:txBody>
            <a:bodyPr anchor="ctr"/>
            <a:lstStyle/>
            <a:p>
              <a:pPr marL="342900" indent="-342900" algn="ctr">
                <a:defRPr/>
              </a:pPr>
              <a:endParaRPr lang="en-US" sz="1600" b="1" u="sng" dirty="0">
                <a:latin typeface="Arial Narrow" pitchFamily="34" charset="0"/>
              </a:endParaRPr>
            </a:p>
            <a:p>
              <a:pPr marL="342900" indent="-342900" algn="ctr">
                <a:defRPr/>
              </a:pPr>
              <a:r>
                <a:rPr lang="en-US" sz="1600" b="1" u="sng" dirty="0">
                  <a:latin typeface="Arial Narrow" pitchFamily="34" charset="0"/>
                </a:rPr>
                <a:t>Closeout Planning</a:t>
              </a:r>
            </a:p>
            <a:p>
              <a:pPr marL="236538" indent="-236538">
                <a:buFont typeface="Arial" pitchFamily="34" charset="0"/>
                <a:buChar char="•"/>
                <a:defRPr/>
              </a:pPr>
              <a:r>
                <a:rPr lang="en-US" sz="1600" dirty="0" smtClean="0">
                  <a:latin typeface="Arial Narrow" pitchFamily="34" charset="0"/>
                </a:rPr>
                <a:t>Conducted </a:t>
              </a:r>
              <a:r>
                <a:rPr lang="en-US" sz="1600" dirty="0">
                  <a:latin typeface="Arial Narrow" pitchFamily="34" charset="0"/>
                </a:rPr>
                <a:t>by Management Bullpen</a:t>
              </a:r>
            </a:p>
            <a:p>
              <a:pPr marL="236538" indent="-236538">
                <a:buFont typeface="Arial" pitchFamily="34" charset="0"/>
                <a:buChar char="•"/>
                <a:defRPr/>
              </a:pPr>
              <a:r>
                <a:rPr lang="en-US" sz="1600" dirty="0">
                  <a:latin typeface="Arial Narrow" pitchFamily="34" charset="0"/>
                </a:rPr>
                <a:t>Assets transferred to local partners or USAID Mission</a:t>
              </a:r>
            </a:p>
            <a:p>
              <a:pPr marL="236538" indent="-236538">
                <a:buFont typeface="Arial" pitchFamily="34" charset="0"/>
                <a:buChar char="•"/>
                <a:defRPr/>
              </a:pPr>
              <a:r>
                <a:rPr lang="en-US" sz="1600" dirty="0">
                  <a:latin typeface="Arial Narrow" pitchFamily="34" charset="0"/>
                </a:rPr>
                <a:t>Job placement for local </a:t>
              </a:r>
              <a:r>
                <a:rPr lang="en-US" sz="1600" dirty="0" smtClean="0">
                  <a:latin typeface="Arial Narrow" pitchFamily="34" charset="0"/>
                </a:rPr>
                <a:t>staff</a:t>
              </a:r>
            </a:p>
            <a:p>
              <a:pPr marL="342900" indent="-342900">
                <a:spcBef>
                  <a:spcPct val="50000"/>
                </a:spcBef>
                <a:buSzPct val="120000"/>
                <a:defRPr/>
              </a:pPr>
              <a:endParaRPr lang="en-US" sz="1600" b="1" dirty="0">
                <a:latin typeface="Arial Narrow" pitchFamily="34" charset="0"/>
                <a:cs typeface="Arial" charset="0"/>
              </a:endParaRPr>
            </a:p>
          </p:txBody>
        </p:sp>
      </p:grpSp>
      <p:grpSp>
        <p:nvGrpSpPr>
          <p:cNvPr id="20826" name="Group 346"/>
          <p:cNvGrpSpPr>
            <a:grpSpLocks/>
          </p:cNvGrpSpPr>
          <p:nvPr/>
        </p:nvGrpSpPr>
        <p:grpSpPr bwMode="auto">
          <a:xfrm>
            <a:off x="5486400" y="228600"/>
            <a:ext cx="3505200" cy="3124200"/>
            <a:chOff x="3456" y="144"/>
            <a:chExt cx="2208" cy="1968"/>
          </a:xfrm>
        </p:grpSpPr>
        <p:cxnSp>
          <p:nvCxnSpPr>
            <p:cNvPr id="45134" name="Elbow Connector 3"/>
            <p:cNvCxnSpPr>
              <a:cxnSpLocks noChangeShapeType="1"/>
            </p:cNvCxnSpPr>
            <p:nvPr/>
          </p:nvCxnSpPr>
          <p:spPr bwMode="auto">
            <a:xfrm rot="5400000">
              <a:off x="3456" y="1488"/>
              <a:ext cx="624" cy="624"/>
            </a:xfrm>
            <a:prstGeom prst="bentConnector3">
              <a:avLst>
                <a:gd name="adj1" fmla="val 50000"/>
              </a:avLst>
            </a:prstGeom>
            <a:noFill/>
            <a:ln w="88900" algn="ctr">
              <a:solidFill>
                <a:srgbClr val="C00000"/>
              </a:solidFill>
              <a:miter lim="800000"/>
              <a:headEnd/>
              <a:tailEnd type="oval" w="med" len="med"/>
            </a:ln>
          </p:spPr>
        </p:cxnSp>
        <p:sp>
          <p:nvSpPr>
            <p:cNvPr id="20635" name="Rounded Rectangle 12"/>
            <p:cNvSpPr/>
            <p:nvPr/>
          </p:nvSpPr>
          <p:spPr>
            <a:xfrm>
              <a:off x="3888" y="144"/>
              <a:ext cx="1776" cy="1344"/>
            </a:xfrm>
            <a:prstGeom prst="roundRect">
              <a:avLst/>
            </a:prstGeom>
            <a:solidFill>
              <a:srgbClr val="D07272"/>
            </a:solid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spcBef>
                  <a:spcPct val="50000"/>
                </a:spcBef>
                <a:defRPr/>
              </a:pPr>
              <a:r>
                <a:rPr lang="en-US" sz="1600" b="1" u="sng" dirty="0">
                  <a:solidFill>
                    <a:schemeClr val="tx1"/>
                  </a:solidFill>
                  <a:latin typeface="Arial Narrow" pitchFamily="34" charset="0"/>
                  <a:cs typeface="Arial" charset="0"/>
                </a:rPr>
                <a:t>Final </a:t>
              </a:r>
              <a:r>
                <a:rPr lang="en-US" sz="1600" b="1" u="sng" dirty="0" smtClean="0">
                  <a:solidFill>
                    <a:schemeClr val="tx1"/>
                  </a:solidFill>
                  <a:latin typeface="Arial Narrow" pitchFamily="34" charset="0"/>
                  <a:cs typeface="Arial" charset="0"/>
                </a:rPr>
                <a:t>Evaluation</a:t>
              </a:r>
              <a:endParaRPr lang="en-US" sz="1600" b="1" u="sng" dirty="0">
                <a:solidFill>
                  <a:schemeClr val="tx1"/>
                </a:solidFill>
                <a:latin typeface="Arial Narrow" pitchFamily="34" charset="0"/>
                <a:cs typeface="Arial" charset="0"/>
              </a:endParaRPr>
            </a:p>
            <a:p>
              <a:pPr marL="236538" indent="-236538">
                <a:buFont typeface="Arial" charset="0"/>
                <a:buChar char="•"/>
                <a:defRPr/>
              </a:pPr>
              <a:r>
                <a:rPr lang="en-US" sz="1600" dirty="0">
                  <a:solidFill>
                    <a:schemeClr val="tx1"/>
                  </a:solidFill>
                  <a:latin typeface="Arial Narrow" pitchFamily="34" charset="0"/>
                  <a:cs typeface="Arial" charset="0"/>
                </a:rPr>
                <a:t>Team of external evaluators</a:t>
              </a:r>
            </a:p>
            <a:p>
              <a:pPr marL="236538" indent="-236538">
                <a:buFont typeface="Arial" charset="0"/>
                <a:buChar char="•"/>
                <a:defRPr/>
              </a:pPr>
              <a:r>
                <a:rPr lang="en-US" sz="1600" dirty="0">
                  <a:solidFill>
                    <a:schemeClr val="tx1"/>
                  </a:solidFill>
                  <a:latin typeface="Arial Narrow" pitchFamily="34" charset="0"/>
                  <a:cs typeface="Arial" charset="0"/>
                </a:rPr>
                <a:t>Evaluates program performance effectiveness and impact</a:t>
              </a:r>
            </a:p>
            <a:p>
              <a:pPr marL="236538" indent="-236538">
                <a:buFont typeface="Arial" charset="0"/>
                <a:buChar char="•"/>
                <a:defRPr/>
              </a:pPr>
              <a:r>
                <a:rPr lang="en-US" sz="1600" dirty="0">
                  <a:solidFill>
                    <a:schemeClr val="tx1"/>
                  </a:solidFill>
                  <a:latin typeface="Arial Narrow" pitchFamily="34" charset="0"/>
                  <a:cs typeface="Arial" charset="0"/>
                </a:rPr>
                <a:t>Report posted on USAID </a:t>
              </a:r>
              <a:r>
                <a:rPr lang="en-US" sz="1600" dirty="0" smtClean="0">
                  <a:solidFill>
                    <a:schemeClr val="tx1"/>
                  </a:solidFill>
                  <a:latin typeface="Arial Narrow" pitchFamily="34" charset="0"/>
                  <a:cs typeface="Arial" charset="0"/>
                </a:rPr>
                <a:t>Website</a:t>
              </a:r>
              <a:endParaRPr lang="en-US" sz="1600" u="sng" dirty="0">
                <a:solidFill>
                  <a:schemeClr val="tx1"/>
                </a:solidFill>
                <a:latin typeface="Arial Narrow" pitchFamily="34" charset="0"/>
                <a:cs typeface="Arial" charset="0"/>
              </a:endParaRPr>
            </a:p>
          </p:txBody>
        </p:sp>
      </p:grpSp>
      <p:grpSp>
        <p:nvGrpSpPr>
          <p:cNvPr id="20827" name="Group 347"/>
          <p:cNvGrpSpPr>
            <a:grpSpLocks/>
          </p:cNvGrpSpPr>
          <p:nvPr/>
        </p:nvGrpSpPr>
        <p:grpSpPr bwMode="auto">
          <a:xfrm>
            <a:off x="228600" y="3352800"/>
            <a:ext cx="2667000" cy="2287588"/>
            <a:chOff x="144" y="2112"/>
            <a:chExt cx="1680" cy="1492"/>
          </a:xfrm>
        </p:grpSpPr>
        <p:cxnSp>
          <p:nvCxnSpPr>
            <p:cNvPr id="45132" name="Elbow Connector 3"/>
            <p:cNvCxnSpPr>
              <a:cxnSpLocks noChangeShapeType="1"/>
            </p:cNvCxnSpPr>
            <p:nvPr/>
          </p:nvCxnSpPr>
          <p:spPr bwMode="auto">
            <a:xfrm rot="-5400000">
              <a:off x="408" y="2328"/>
              <a:ext cx="1104" cy="672"/>
            </a:xfrm>
            <a:prstGeom prst="bentConnector3">
              <a:avLst>
                <a:gd name="adj1" fmla="val -26454"/>
              </a:avLst>
            </a:prstGeom>
            <a:noFill/>
            <a:ln w="88900" algn="ctr">
              <a:solidFill>
                <a:srgbClr val="003366"/>
              </a:solidFill>
              <a:miter lim="800000"/>
              <a:headEnd/>
              <a:tailEnd type="oval" w="med" len="med"/>
            </a:ln>
          </p:spPr>
        </p:cxnSp>
        <p:sp>
          <p:nvSpPr>
            <p:cNvPr id="20637" name="Rounded Rectangle 12"/>
            <p:cNvSpPr>
              <a:spLocks noChangeArrowheads="1"/>
            </p:cNvSpPr>
            <p:nvPr/>
          </p:nvSpPr>
          <p:spPr bwMode="auto">
            <a:xfrm>
              <a:off x="144" y="2978"/>
              <a:ext cx="1680" cy="626"/>
            </a:xfrm>
            <a:prstGeom prst="roundRect">
              <a:avLst>
                <a:gd name="adj" fmla="val 16667"/>
              </a:avLst>
            </a:prstGeom>
            <a:solidFill>
              <a:srgbClr val="4684C2"/>
            </a:solidFill>
            <a:ln w="57150" algn="ctr">
              <a:solidFill>
                <a:srgbClr val="333399"/>
              </a:solidFill>
              <a:round/>
              <a:headEnd/>
              <a:tailEnd/>
            </a:ln>
            <a:effectLst>
              <a:outerShdw dist="38100" dir="2700000" algn="tl" rotWithShape="0">
                <a:srgbClr val="000000">
                  <a:alpha val="39999"/>
                </a:srgbClr>
              </a:outerShdw>
            </a:effectLst>
          </p:spPr>
          <p:txBody>
            <a:bodyPr anchor="ctr"/>
            <a:lstStyle/>
            <a:p>
              <a:pPr marL="342900" indent="-342900" algn="ctr">
                <a:spcBef>
                  <a:spcPct val="50000"/>
                </a:spcBef>
                <a:defRPr/>
              </a:pPr>
              <a:endParaRPr lang="en-US" sz="1600" b="1" dirty="0">
                <a:latin typeface="Arial Narrow" pitchFamily="34" charset="0"/>
              </a:endParaRPr>
            </a:p>
            <a:p>
              <a:pPr marL="342900" indent="-342900" algn="ctr">
                <a:spcBef>
                  <a:spcPct val="50000"/>
                </a:spcBef>
                <a:defRPr/>
              </a:pPr>
              <a:r>
                <a:rPr lang="en-US" sz="1600" b="1" u="sng" dirty="0">
                  <a:latin typeface="Arial Narrow" pitchFamily="34" charset="0"/>
                </a:rPr>
                <a:t>Program Performance</a:t>
              </a:r>
            </a:p>
            <a:p>
              <a:pPr marL="342900" indent="-342900" algn="ctr">
                <a:spcBef>
                  <a:spcPct val="50000"/>
                </a:spcBef>
                <a:defRPr/>
              </a:pPr>
              <a:r>
                <a:rPr lang="en-US" sz="1600" b="1" u="sng" dirty="0">
                  <a:latin typeface="Arial Narrow" pitchFamily="34" charset="0"/>
                </a:rPr>
                <a:t>Review</a:t>
              </a:r>
            </a:p>
            <a:p>
              <a:pPr marL="342900" indent="-342900" algn="ctr">
                <a:spcBef>
                  <a:spcPct val="50000"/>
                </a:spcBef>
                <a:defRPr/>
              </a:pPr>
              <a:r>
                <a:rPr lang="en-US" sz="1600" b="1" dirty="0">
                  <a:latin typeface="Arial Narrow" pitchFamily="34" charset="0"/>
                </a:rPr>
                <a:t>(Annual)</a:t>
              </a:r>
            </a:p>
            <a:p>
              <a:pPr marL="342900" indent="-342900" algn="ctr">
                <a:spcBef>
                  <a:spcPct val="50000"/>
                </a:spcBef>
                <a:buSzPct val="120000"/>
                <a:defRPr/>
              </a:pPr>
              <a:endParaRPr lang="en-US" sz="1600" b="1" dirty="0">
                <a:latin typeface="Arial Narrow" pitchFamily="34" charset="0"/>
                <a:cs typeface="Arial" charset="0"/>
              </a:endParaRPr>
            </a:p>
          </p:txBody>
        </p:sp>
      </p:grpSp>
      <p:grpSp>
        <p:nvGrpSpPr>
          <p:cNvPr id="20828" name="Group 348"/>
          <p:cNvGrpSpPr>
            <a:grpSpLocks/>
          </p:cNvGrpSpPr>
          <p:nvPr/>
        </p:nvGrpSpPr>
        <p:grpSpPr bwMode="auto">
          <a:xfrm>
            <a:off x="3138488" y="3276600"/>
            <a:ext cx="2819400" cy="2286000"/>
            <a:chOff x="1977" y="2064"/>
            <a:chExt cx="1776" cy="1440"/>
          </a:xfrm>
        </p:grpSpPr>
        <p:cxnSp>
          <p:nvCxnSpPr>
            <p:cNvPr id="45130" name="Elbow Connector 3"/>
            <p:cNvCxnSpPr>
              <a:cxnSpLocks noChangeShapeType="1"/>
            </p:cNvCxnSpPr>
            <p:nvPr/>
          </p:nvCxnSpPr>
          <p:spPr bwMode="auto">
            <a:xfrm rot="-5400000">
              <a:off x="2040" y="2280"/>
              <a:ext cx="1104" cy="672"/>
            </a:xfrm>
            <a:prstGeom prst="bentConnector3">
              <a:avLst>
                <a:gd name="adj1" fmla="val -26454"/>
              </a:avLst>
            </a:prstGeom>
            <a:noFill/>
            <a:ln w="88900" algn="ctr">
              <a:solidFill>
                <a:srgbClr val="0066FF"/>
              </a:solidFill>
              <a:miter lim="800000"/>
              <a:headEnd/>
              <a:tailEnd type="oval" w="med" len="med"/>
            </a:ln>
          </p:spPr>
        </p:cxnSp>
        <p:sp>
          <p:nvSpPr>
            <p:cNvPr id="20639" name="Rounded Rectangle 12"/>
            <p:cNvSpPr>
              <a:spLocks noChangeArrowheads="1"/>
            </p:cNvSpPr>
            <p:nvPr/>
          </p:nvSpPr>
          <p:spPr bwMode="auto">
            <a:xfrm>
              <a:off x="1977" y="2880"/>
              <a:ext cx="1776" cy="624"/>
            </a:xfrm>
            <a:prstGeom prst="roundRect">
              <a:avLst>
                <a:gd name="adj" fmla="val 16667"/>
              </a:avLst>
            </a:prstGeom>
            <a:solidFill>
              <a:srgbClr val="9ABCDE"/>
            </a:solidFill>
            <a:ln w="57150" algn="ctr">
              <a:solidFill>
                <a:srgbClr val="6B9DCF"/>
              </a:solidFill>
              <a:round/>
              <a:headEnd/>
              <a:tailEnd/>
            </a:ln>
            <a:effectLst>
              <a:outerShdw dist="38100" dir="2700000" algn="tl" rotWithShape="0">
                <a:srgbClr val="000000">
                  <a:alpha val="39999"/>
                </a:srgbClr>
              </a:outerShdw>
            </a:effectLst>
          </p:spPr>
          <p:txBody>
            <a:bodyPr anchor="ctr"/>
            <a:lstStyle/>
            <a:p>
              <a:pPr marL="342900" indent="-342900" algn="ctr">
                <a:spcBef>
                  <a:spcPct val="50000"/>
                </a:spcBef>
                <a:defRPr/>
              </a:pPr>
              <a:endParaRPr lang="en-US" sz="1600" b="1" u="sng" dirty="0">
                <a:latin typeface="Arial Narrow" pitchFamily="34" charset="0"/>
              </a:endParaRPr>
            </a:p>
            <a:p>
              <a:pPr marL="342900" indent="-342900" algn="ctr">
                <a:spcBef>
                  <a:spcPct val="50000"/>
                </a:spcBef>
                <a:defRPr/>
              </a:pPr>
              <a:r>
                <a:rPr lang="en-US" sz="1600" b="1" u="sng" dirty="0" smtClean="0">
                  <a:latin typeface="Arial Narrow" pitchFamily="34" charset="0"/>
                </a:rPr>
                <a:t>Strategy Review Sessions </a:t>
              </a:r>
              <a:endParaRPr lang="en-US" sz="1600" b="1" u="sng" dirty="0">
                <a:latin typeface="Arial Narrow" pitchFamily="34" charset="0"/>
              </a:endParaRPr>
            </a:p>
            <a:p>
              <a:pPr marL="342900" indent="-342900" algn="ctr">
                <a:spcBef>
                  <a:spcPct val="50000"/>
                </a:spcBef>
                <a:defRPr/>
              </a:pPr>
              <a:r>
                <a:rPr lang="en-US" sz="1600" b="1" dirty="0" smtClean="0">
                  <a:latin typeface="Arial Narrow" pitchFamily="34" charset="0"/>
                </a:rPr>
                <a:t>(Annual)</a:t>
              </a:r>
              <a:endParaRPr lang="en-US" sz="1600" b="1" u="sng" dirty="0">
                <a:latin typeface="Arial Narrow" pitchFamily="34" charset="0"/>
              </a:endParaRPr>
            </a:p>
            <a:p>
              <a:pPr marL="342900" indent="-342900" algn="ctr">
                <a:spcBef>
                  <a:spcPct val="50000"/>
                </a:spcBef>
                <a:defRPr/>
              </a:pPr>
              <a:endParaRPr lang="en-US" sz="1600" b="1" u="sng" dirty="0">
                <a:latin typeface="Arial Narrow" pitchFamily="34" charset="0"/>
              </a:endParaRPr>
            </a:p>
          </p:txBody>
        </p:sp>
      </p:grpSp>
      <p:grpSp>
        <p:nvGrpSpPr>
          <p:cNvPr id="20829" name="Group 349"/>
          <p:cNvGrpSpPr>
            <a:grpSpLocks/>
          </p:cNvGrpSpPr>
          <p:nvPr/>
        </p:nvGrpSpPr>
        <p:grpSpPr bwMode="auto">
          <a:xfrm>
            <a:off x="6172200" y="3352800"/>
            <a:ext cx="2819400" cy="3276600"/>
            <a:chOff x="3888" y="2112"/>
            <a:chExt cx="1776" cy="2064"/>
          </a:xfrm>
          <a:solidFill>
            <a:srgbClr val="D07272"/>
          </a:solidFill>
        </p:grpSpPr>
        <p:cxnSp>
          <p:nvCxnSpPr>
            <p:cNvPr id="45128" name="Elbow Connector 3"/>
            <p:cNvCxnSpPr>
              <a:cxnSpLocks noChangeShapeType="1"/>
            </p:cNvCxnSpPr>
            <p:nvPr/>
          </p:nvCxnSpPr>
          <p:spPr bwMode="auto">
            <a:xfrm rot="-5400000">
              <a:off x="4584" y="2328"/>
              <a:ext cx="1104" cy="672"/>
            </a:xfrm>
            <a:prstGeom prst="bentConnector3">
              <a:avLst>
                <a:gd name="adj1" fmla="val -26454"/>
              </a:avLst>
            </a:prstGeom>
            <a:grpFill/>
            <a:ln w="88900" algn="ctr">
              <a:solidFill>
                <a:srgbClr val="C00000"/>
              </a:solidFill>
              <a:miter lim="800000"/>
              <a:headEnd/>
              <a:tailEnd type="oval" w="med" len="med"/>
            </a:ln>
          </p:spPr>
        </p:cxnSp>
        <p:sp>
          <p:nvSpPr>
            <p:cNvPr id="13" name="Rounded Rectangle 12"/>
            <p:cNvSpPr/>
            <p:nvPr/>
          </p:nvSpPr>
          <p:spPr>
            <a:xfrm>
              <a:off x="3888" y="2832"/>
              <a:ext cx="1776" cy="1344"/>
            </a:xfrm>
            <a:prstGeom prst="roundRect">
              <a:avLst/>
            </a:prstGeom>
            <a:grp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defRPr/>
              </a:pPr>
              <a:r>
                <a:rPr lang="en-US" sz="1600" b="1" u="sng" dirty="0">
                  <a:solidFill>
                    <a:schemeClr val="tx1"/>
                  </a:solidFill>
                  <a:latin typeface="Arial Narrow" pitchFamily="34" charset="0"/>
                  <a:cs typeface="Arial" charset="0"/>
                </a:rPr>
                <a:t>After Exit Review</a:t>
              </a:r>
            </a:p>
            <a:p>
              <a:pPr marL="236538" indent="-236538">
                <a:buFont typeface="Arial" charset="0"/>
                <a:buChar char="•"/>
                <a:defRPr/>
              </a:pPr>
              <a:r>
                <a:rPr lang="en-US" sz="1600" dirty="0" smtClean="0">
                  <a:solidFill>
                    <a:schemeClr val="tx1"/>
                  </a:solidFill>
                  <a:latin typeface="Arial Narrow" pitchFamily="34" charset="0"/>
                  <a:cs typeface="Arial" charset="0"/>
                </a:rPr>
                <a:t>1-2 day </a:t>
              </a:r>
              <a:r>
                <a:rPr lang="en-US" sz="1600" dirty="0" err="1" smtClean="0">
                  <a:solidFill>
                    <a:schemeClr val="tx1"/>
                  </a:solidFill>
                  <a:latin typeface="Arial Narrow" pitchFamily="34" charset="0"/>
                  <a:cs typeface="Arial" charset="0"/>
                </a:rPr>
                <a:t>mtg</a:t>
              </a:r>
              <a:r>
                <a:rPr lang="en-US" sz="1600" dirty="0" smtClean="0">
                  <a:solidFill>
                    <a:schemeClr val="tx1"/>
                  </a:solidFill>
                  <a:latin typeface="Arial Narrow" pitchFamily="34" charset="0"/>
                  <a:cs typeface="Arial" charset="0"/>
                </a:rPr>
                <a:t> after closeout</a:t>
              </a:r>
            </a:p>
            <a:p>
              <a:pPr marL="236538" indent="-236538">
                <a:buFont typeface="Arial" charset="0"/>
                <a:buChar char="•"/>
                <a:defRPr/>
              </a:pPr>
              <a:r>
                <a:rPr lang="en-US" sz="1600" dirty="0" smtClean="0">
                  <a:solidFill>
                    <a:schemeClr val="tx1"/>
                  </a:solidFill>
                  <a:latin typeface="Arial Narrow" pitchFamily="34" charset="0"/>
                  <a:cs typeface="Arial" charset="0"/>
                </a:rPr>
                <a:t>Key OTI </a:t>
              </a:r>
              <a:r>
                <a:rPr lang="en-US" sz="1600" dirty="0">
                  <a:solidFill>
                    <a:schemeClr val="tx1"/>
                  </a:solidFill>
                  <a:latin typeface="Arial Narrow" pitchFamily="34" charset="0"/>
                  <a:cs typeface="Arial" charset="0"/>
                </a:rPr>
                <a:t>and partner staff</a:t>
              </a:r>
            </a:p>
            <a:p>
              <a:pPr marL="236538" indent="-236538">
                <a:buFont typeface="Arial" charset="0"/>
                <a:buChar char="•"/>
                <a:defRPr/>
              </a:pPr>
              <a:r>
                <a:rPr lang="en-US" sz="1600" dirty="0">
                  <a:solidFill>
                    <a:schemeClr val="tx1"/>
                  </a:solidFill>
                  <a:latin typeface="Arial Narrow" pitchFamily="34" charset="0"/>
                  <a:cs typeface="Arial" charset="0"/>
                </a:rPr>
                <a:t>Assesses operations, management </a:t>
              </a:r>
              <a:r>
                <a:rPr lang="en-US" sz="1600" dirty="0" smtClean="0">
                  <a:solidFill>
                    <a:schemeClr val="tx1"/>
                  </a:solidFill>
                  <a:latin typeface="Arial Narrow" pitchFamily="34" charset="0"/>
                  <a:cs typeface="Arial" charset="0"/>
                </a:rPr>
                <a:t> &amp; best practices</a:t>
              </a:r>
              <a:endParaRPr lang="en-US" sz="1600" dirty="0">
                <a:solidFill>
                  <a:schemeClr val="tx1"/>
                </a:solidFill>
                <a:latin typeface="Arial Narrow" pitchFamily="34" charset="0"/>
                <a:cs typeface="Arial" charset="0"/>
              </a:endParaRPr>
            </a:p>
            <a:p>
              <a:pPr marL="236538" indent="-236538">
                <a:buFont typeface="Arial" charset="0"/>
                <a:buChar char="•"/>
                <a:defRPr/>
              </a:pPr>
              <a:r>
                <a:rPr lang="en-US" sz="1600" dirty="0">
                  <a:solidFill>
                    <a:schemeClr val="tx1"/>
                  </a:solidFill>
                  <a:latin typeface="Arial Narrow" pitchFamily="34" charset="0"/>
                  <a:cs typeface="Arial" charset="0"/>
                </a:rPr>
                <a:t>Catalogs lessons learned and distributes </a:t>
              </a:r>
              <a:r>
                <a:rPr lang="en-US" sz="1600" dirty="0" smtClean="0">
                  <a:solidFill>
                    <a:schemeClr val="tx1"/>
                  </a:solidFill>
                  <a:latin typeface="Arial Narrow" pitchFamily="34" charset="0"/>
                  <a:cs typeface="Arial" charset="0"/>
                </a:rPr>
                <a:t>within OTI</a:t>
              </a:r>
              <a:endParaRPr lang="en-US" sz="1600" dirty="0">
                <a:solidFill>
                  <a:schemeClr val="tx1"/>
                </a:solidFill>
                <a:latin typeface="Arial Narrow" pitchFamily="34" charset="0"/>
                <a:cs typeface="Arial" charset="0"/>
              </a:endParaRPr>
            </a:p>
          </p:txBody>
        </p:sp>
      </p:grpSp>
      <p:grpSp>
        <p:nvGrpSpPr>
          <p:cNvPr id="20767" name="Group 287"/>
          <p:cNvGrpSpPr>
            <a:grpSpLocks/>
          </p:cNvGrpSpPr>
          <p:nvPr/>
        </p:nvGrpSpPr>
        <p:grpSpPr bwMode="auto">
          <a:xfrm>
            <a:off x="1828800" y="3124200"/>
            <a:ext cx="533400" cy="487363"/>
            <a:chOff x="1104" y="432"/>
            <a:chExt cx="684" cy="624"/>
          </a:xfrm>
        </p:grpSpPr>
        <p:grpSp>
          <p:nvGrpSpPr>
            <p:cNvPr id="45109" name="Group 288"/>
            <p:cNvGrpSpPr>
              <a:grpSpLocks/>
            </p:cNvGrpSpPr>
            <p:nvPr/>
          </p:nvGrpSpPr>
          <p:grpSpPr bwMode="auto">
            <a:xfrm>
              <a:off x="1104" y="432"/>
              <a:ext cx="624" cy="624"/>
              <a:chOff x="3456" y="1296"/>
              <a:chExt cx="1008" cy="1008"/>
            </a:xfrm>
          </p:grpSpPr>
          <p:grpSp>
            <p:nvGrpSpPr>
              <p:cNvPr id="45111" name="Group 39"/>
              <p:cNvGrpSpPr>
                <a:grpSpLocks/>
              </p:cNvGrpSpPr>
              <p:nvPr/>
            </p:nvGrpSpPr>
            <p:grpSpPr bwMode="auto">
              <a:xfrm>
                <a:off x="3456" y="1296"/>
                <a:ext cx="1008" cy="1008"/>
                <a:chOff x="8382000" y="3657600"/>
                <a:chExt cx="457200" cy="457200"/>
              </a:xfrm>
            </p:grpSpPr>
            <p:sp>
              <p:nvSpPr>
                <p:cNvPr id="41" name="Oval 40"/>
                <p:cNvSpPr/>
                <p:nvPr/>
              </p:nvSpPr>
              <p:spPr>
                <a:xfrm>
                  <a:off x="8382000" y="3657600"/>
                  <a:ext cx="457200" cy="457200"/>
                </a:xfrm>
                <a:prstGeom prst="ellipse">
                  <a:avLst/>
                </a:prstGeom>
                <a:solidFill>
                  <a:schemeClr val="bg1">
                    <a:lumMod val="65000"/>
                  </a:schemeClr>
                </a:solidFill>
                <a:ln>
                  <a:noFill/>
                </a:ln>
                <a:effectLst>
                  <a:innerShdw blurRad="63500" dist="50800" dir="18900000">
                    <a:prstClr val="black">
                      <a:alpha val="50000"/>
                    </a:prstClr>
                  </a:innerShdw>
                </a:effectLst>
                <a:scene3d>
                  <a:camera prst="orthographicFront"/>
                  <a:lightRig rig="threePt" dir="t"/>
                </a:scene3d>
                <a:sp3d>
                  <a:bevelT w="311150"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45124" name="Group 262"/>
                <p:cNvGrpSpPr>
                  <a:grpSpLocks/>
                </p:cNvGrpSpPr>
                <p:nvPr/>
              </p:nvGrpSpPr>
              <p:grpSpPr bwMode="auto">
                <a:xfrm>
                  <a:off x="8413173" y="3688773"/>
                  <a:ext cx="394855" cy="394855"/>
                  <a:chOff x="6660573" y="7117773"/>
                  <a:chExt cx="394855" cy="394855"/>
                </a:xfrm>
              </p:grpSpPr>
              <p:sp>
                <p:nvSpPr>
                  <p:cNvPr id="43" name="Oval 42"/>
                  <p:cNvSpPr>
                    <a:spLocks noChangeArrowheads="1"/>
                  </p:cNvSpPr>
                  <p:nvPr/>
                </p:nvSpPr>
                <p:spPr bwMode="auto">
                  <a:xfrm>
                    <a:off x="6660723" y="7117874"/>
                    <a:ext cx="395261" cy="394650"/>
                  </a:xfrm>
                  <a:prstGeom prst="ellipse">
                    <a:avLst/>
                  </a:prstGeom>
                  <a:solidFill>
                    <a:srgbClr val="000066"/>
                  </a:solidFill>
                  <a:ln w="25400" algn="ctr">
                    <a:noFill/>
                    <a:round/>
                    <a:headEnd/>
                    <a:tailEnd/>
                  </a:ln>
                </p:spPr>
                <p:txBody>
                  <a:bodyPr anchor="ctr"/>
                  <a:lstStyle/>
                  <a:p>
                    <a:pPr algn="ctr" fontAlgn="auto">
                      <a:spcBef>
                        <a:spcPts val="0"/>
                      </a:spcBef>
                      <a:spcAft>
                        <a:spcPts val="0"/>
                      </a:spcAft>
                      <a:defRPr/>
                    </a:pPr>
                    <a:endParaRPr lang="en-US" sz="1800">
                      <a:solidFill>
                        <a:schemeClr val="lt1"/>
                      </a:solidFill>
                      <a:latin typeface="+mn-lt"/>
                    </a:endParaRPr>
                  </a:p>
                </p:txBody>
              </p:sp>
              <p:sp>
                <p:nvSpPr>
                  <p:cNvPr id="44" name="Oval 43"/>
                  <p:cNvSpPr/>
                  <p:nvPr/>
                </p:nvSpPr>
                <p:spPr>
                  <a:xfrm rot="19670363">
                    <a:off x="6702487" y="7128299"/>
                    <a:ext cx="249089" cy="217430"/>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 name="Oval 44"/>
                  <p:cNvSpPr/>
                  <p:nvPr/>
                </p:nvSpPr>
                <p:spPr>
                  <a:xfrm>
                    <a:off x="6951576" y="7418703"/>
                    <a:ext cx="41763" cy="41699"/>
                  </a:xfrm>
                  <a:prstGeom prst="ellips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grpSp>
            <p:nvGrpSpPr>
              <p:cNvPr id="45112" name="Group 297"/>
              <p:cNvGrpSpPr>
                <a:grpSpLocks/>
              </p:cNvGrpSpPr>
              <p:nvPr/>
            </p:nvGrpSpPr>
            <p:grpSpPr bwMode="auto">
              <a:xfrm>
                <a:off x="3600" y="1488"/>
                <a:ext cx="699" cy="768"/>
                <a:chOff x="1430" y="1920"/>
                <a:chExt cx="1354" cy="1488"/>
              </a:xfrm>
            </p:grpSpPr>
            <p:sp>
              <p:nvSpPr>
                <p:cNvPr id="45113" name="AutoShape 298"/>
                <p:cNvSpPr>
                  <a:spLocks noChangeArrowheads="1"/>
                </p:cNvSpPr>
                <p:nvPr/>
              </p:nvSpPr>
              <p:spPr bwMode="auto">
                <a:xfrm flipH="1">
                  <a:off x="1584" y="2304"/>
                  <a:ext cx="1008" cy="11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 w 21600"/>
                    <a:gd name="T13" fmla="*/ 0 h 21600"/>
                    <a:gd name="T14" fmla="*/ 21557 w 21600"/>
                    <a:gd name="T15" fmla="*/ 9880 h 21600"/>
                  </a:gdLst>
                  <a:ahLst/>
                  <a:cxnLst>
                    <a:cxn ang="T8">
                      <a:pos x="T0" y="T1"/>
                    </a:cxn>
                    <a:cxn ang="T9">
                      <a:pos x="T2" y="T3"/>
                    </a:cxn>
                    <a:cxn ang="T10">
                      <a:pos x="T4" y="T5"/>
                    </a:cxn>
                    <a:cxn ang="T11">
                      <a:pos x="T6" y="T7"/>
                    </a:cxn>
                  </a:cxnLst>
                  <a:rect l="T12" t="T13" r="T14" b="T15"/>
                  <a:pathLst>
                    <a:path w="21600" h="21600">
                      <a:moveTo>
                        <a:pt x="2137" y="7575"/>
                      </a:moveTo>
                      <a:cubicBezTo>
                        <a:pt x="3484" y="3956"/>
                        <a:pt x="6939" y="1556"/>
                        <a:pt x="10800" y="1557"/>
                      </a:cubicBezTo>
                      <a:cubicBezTo>
                        <a:pt x="14660" y="1557"/>
                        <a:pt x="18115" y="3956"/>
                        <a:pt x="19462" y="7575"/>
                      </a:cubicBezTo>
                      <a:lnTo>
                        <a:pt x="20921" y="7032"/>
                      </a:lnTo>
                      <a:cubicBezTo>
                        <a:pt x="19347" y="2804"/>
                        <a:pt x="15311" y="-1"/>
                        <a:pt x="10799" y="0"/>
                      </a:cubicBezTo>
                      <a:cubicBezTo>
                        <a:pt x="6288" y="0"/>
                        <a:pt x="2252" y="2804"/>
                        <a:pt x="678" y="7032"/>
                      </a:cubicBezTo>
                      <a:close/>
                    </a:path>
                  </a:pathLst>
                </a:custGeom>
                <a:solidFill>
                  <a:schemeClr val="bg1"/>
                </a:solidFill>
                <a:ln w="9525">
                  <a:noFill/>
                  <a:miter lim="800000"/>
                  <a:headEnd/>
                  <a:tailEnd/>
                </a:ln>
              </p:spPr>
              <p:txBody>
                <a:bodyPr wrap="none" anchor="ctr"/>
                <a:lstStyle/>
                <a:p>
                  <a:endParaRPr lang="en-US"/>
                </a:p>
              </p:txBody>
            </p:sp>
            <p:sp>
              <p:nvSpPr>
                <p:cNvPr id="45114" name="Oval 299"/>
                <p:cNvSpPr>
                  <a:spLocks noChangeArrowheads="1"/>
                </p:cNvSpPr>
                <p:nvPr/>
              </p:nvSpPr>
              <p:spPr bwMode="auto">
                <a:xfrm>
                  <a:off x="1872" y="2448"/>
                  <a:ext cx="432" cy="384"/>
                </a:xfrm>
                <a:prstGeom prst="ellipse">
                  <a:avLst/>
                </a:prstGeom>
                <a:solidFill>
                  <a:schemeClr val="bg1"/>
                </a:solidFill>
                <a:ln w="9525">
                  <a:noFill/>
                  <a:round/>
                  <a:headEnd/>
                  <a:tailEnd/>
                </a:ln>
              </p:spPr>
              <p:txBody>
                <a:bodyPr wrap="none" anchor="ctr"/>
                <a:lstStyle/>
                <a:p>
                  <a:endParaRPr lang="en-US" sz="1800">
                    <a:latin typeface="Calibri" pitchFamily="34" charset="0"/>
                    <a:cs typeface="Arial" charset="0"/>
                  </a:endParaRPr>
                </a:p>
              </p:txBody>
            </p:sp>
            <p:sp>
              <p:nvSpPr>
                <p:cNvPr id="45115" name="Rectangle 300"/>
                <p:cNvSpPr>
                  <a:spLocks noChangeArrowheads="1"/>
                </p:cNvSpPr>
                <p:nvPr/>
              </p:nvSpPr>
              <p:spPr bwMode="auto">
                <a:xfrm rot="18047206" flipV="1">
                  <a:off x="1486" y="2333"/>
                  <a:ext cx="90" cy="202"/>
                </a:xfrm>
                <a:prstGeom prst="rect">
                  <a:avLst/>
                </a:prstGeom>
                <a:solidFill>
                  <a:schemeClr val="bg1"/>
                </a:solidFill>
                <a:ln w="9525">
                  <a:noFill/>
                  <a:miter lim="800000"/>
                  <a:headEnd/>
                  <a:tailEnd/>
                </a:ln>
              </p:spPr>
              <p:txBody>
                <a:bodyPr wrap="none" anchor="ctr"/>
                <a:lstStyle/>
                <a:p>
                  <a:endParaRPr lang="en-US" sz="1800">
                    <a:latin typeface="Calibri" pitchFamily="34" charset="0"/>
                    <a:cs typeface="Arial" charset="0"/>
                  </a:endParaRPr>
                </a:p>
              </p:txBody>
            </p:sp>
            <p:sp>
              <p:nvSpPr>
                <p:cNvPr id="45116" name="Rectangle 301"/>
                <p:cNvSpPr>
                  <a:spLocks noChangeArrowheads="1"/>
                </p:cNvSpPr>
                <p:nvPr/>
              </p:nvSpPr>
              <p:spPr bwMode="auto">
                <a:xfrm rot="19972419" flipV="1">
                  <a:off x="1729" y="2101"/>
                  <a:ext cx="90" cy="217"/>
                </a:xfrm>
                <a:prstGeom prst="rect">
                  <a:avLst/>
                </a:prstGeom>
                <a:solidFill>
                  <a:schemeClr val="bg1"/>
                </a:solidFill>
                <a:ln w="9525">
                  <a:noFill/>
                  <a:miter lim="800000"/>
                  <a:headEnd/>
                  <a:tailEnd/>
                </a:ln>
              </p:spPr>
              <p:txBody>
                <a:bodyPr wrap="none" anchor="ctr"/>
                <a:lstStyle/>
                <a:p>
                  <a:endParaRPr lang="en-US" sz="1800">
                    <a:latin typeface="Calibri" pitchFamily="34" charset="0"/>
                    <a:cs typeface="Arial" charset="0"/>
                  </a:endParaRPr>
                </a:p>
              </p:txBody>
            </p:sp>
            <p:sp>
              <p:nvSpPr>
                <p:cNvPr id="45117" name="Rectangle 302"/>
                <p:cNvSpPr>
                  <a:spLocks noChangeArrowheads="1"/>
                </p:cNvSpPr>
                <p:nvPr/>
              </p:nvSpPr>
              <p:spPr bwMode="auto">
                <a:xfrm rot="21536342" flipV="1">
                  <a:off x="2014" y="1968"/>
                  <a:ext cx="97" cy="240"/>
                </a:xfrm>
                <a:prstGeom prst="rect">
                  <a:avLst/>
                </a:prstGeom>
                <a:solidFill>
                  <a:schemeClr val="bg1"/>
                </a:solidFill>
                <a:ln w="9525">
                  <a:noFill/>
                  <a:miter lim="800000"/>
                  <a:headEnd/>
                  <a:tailEnd/>
                </a:ln>
              </p:spPr>
              <p:txBody>
                <a:bodyPr wrap="none" anchor="ctr"/>
                <a:lstStyle/>
                <a:p>
                  <a:endParaRPr lang="en-US" sz="1800">
                    <a:latin typeface="Calibri" pitchFamily="34" charset="0"/>
                    <a:cs typeface="Arial" charset="0"/>
                  </a:endParaRPr>
                </a:p>
              </p:txBody>
            </p:sp>
            <p:sp>
              <p:nvSpPr>
                <p:cNvPr id="45118" name="Rectangle 303"/>
                <p:cNvSpPr>
                  <a:spLocks noChangeArrowheads="1"/>
                </p:cNvSpPr>
                <p:nvPr/>
              </p:nvSpPr>
              <p:spPr bwMode="auto">
                <a:xfrm rot="1460891" flipV="1">
                  <a:off x="2352" y="2064"/>
                  <a:ext cx="97" cy="253"/>
                </a:xfrm>
                <a:prstGeom prst="rect">
                  <a:avLst/>
                </a:prstGeom>
                <a:solidFill>
                  <a:schemeClr val="bg1"/>
                </a:solidFill>
                <a:ln w="9525">
                  <a:noFill/>
                  <a:miter lim="800000"/>
                  <a:headEnd/>
                  <a:tailEnd/>
                </a:ln>
              </p:spPr>
              <p:txBody>
                <a:bodyPr wrap="none" anchor="ctr"/>
                <a:lstStyle/>
                <a:p>
                  <a:endParaRPr lang="en-US" sz="1800">
                    <a:latin typeface="Calibri" pitchFamily="34" charset="0"/>
                    <a:cs typeface="Arial" charset="0"/>
                  </a:endParaRPr>
                </a:p>
              </p:txBody>
            </p:sp>
            <p:sp>
              <p:nvSpPr>
                <p:cNvPr id="45119" name="Rectangle 304"/>
                <p:cNvSpPr>
                  <a:spLocks noChangeArrowheads="1"/>
                </p:cNvSpPr>
                <p:nvPr/>
              </p:nvSpPr>
              <p:spPr bwMode="auto">
                <a:xfrm rot="3209767" flipV="1">
                  <a:off x="2623" y="2307"/>
                  <a:ext cx="81" cy="240"/>
                </a:xfrm>
                <a:prstGeom prst="rect">
                  <a:avLst/>
                </a:prstGeom>
                <a:solidFill>
                  <a:schemeClr val="bg1"/>
                </a:solidFill>
                <a:ln w="9525">
                  <a:noFill/>
                  <a:miter lim="800000"/>
                  <a:headEnd/>
                  <a:tailEnd/>
                </a:ln>
              </p:spPr>
              <p:txBody>
                <a:bodyPr wrap="none" anchor="ctr"/>
                <a:lstStyle/>
                <a:p>
                  <a:endParaRPr lang="en-US" sz="1800">
                    <a:latin typeface="Calibri" pitchFamily="34" charset="0"/>
                    <a:cs typeface="Arial" charset="0"/>
                  </a:endParaRPr>
                </a:p>
              </p:txBody>
            </p:sp>
            <p:sp>
              <p:nvSpPr>
                <p:cNvPr id="45120" name="AutoShape 305"/>
                <p:cNvSpPr>
                  <a:spLocks noChangeArrowheads="1"/>
                </p:cNvSpPr>
                <p:nvPr/>
              </p:nvSpPr>
              <p:spPr bwMode="auto">
                <a:xfrm rot="10800000" flipH="1">
                  <a:off x="1584" y="1920"/>
                  <a:ext cx="1008" cy="11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 w 21600"/>
                    <a:gd name="T13" fmla="*/ 0 h 21600"/>
                    <a:gd name="T14" fmla="*/ 21557 w 21600"/>
                    <a:gd name="T15" fmla="*/ 9880 h 21600"/>
                  </a:gdLst>
                  <a:ahLst/>
                  <a:cxnLst>
                    <a:cxn ang="T8">
                      <a:pos x="T0" y="T1"/>
                    </a:cxn>
                    <a:cxn ang="T9">
                      <a:pos x="T2" y="T3"/>
                    </a:cxn>
                    <a:cxn ang="T10">
                      <a:pos x="T4" y="T5"/>
                    </a:cxn>
                    <a:cxn ang="T11">
                      <a:pos x="T6" y="T7"/>
                    </a:cxn>
                  </a:cxnLst>
                  <a:rect l="T12" t="T13" r="T14" b="T15"/>
                  <a:pathLst>
                    <a:path w="21600" h="21600">
                      <a:moveTo>
                        <a:pt x="2137" y="7575"/>
                      </a:moveTo>
                      <a:cubicBezTo>
                        <a:pt x="3484" y="3956"/>
                        <a:pt x="6939" y="1556"/>
                        <a:pt x="10800" y="1557"/>
                      </a:cubicBezTo>
                      <a:cubicBezTo>
                        <a:pt x="14660" y="1557"/>
                        <a:pt x="18115" y="3956"/>
                        <a:pt x="19462" y="7575"/>
                      </a:cubicBezTo>
                      <a:lnTo>
                        <a:pt x="20921" y="7032"/>
                      </a:lnTo>
                      <a:cubicBezTo>
                        <a:pt x="19347" y="2804"/>
                        <a:pt x="15311" y="-1"/>
                        <a:pt x="10799" y="0"/>
                      </a:cubicBezTo>
                      <a:cubicBezTo>
                        <a:pt x="6288" y="0"/>
                        <a:pt x="2252" y="2804"/>
                        <a:pt x="678" y="7032"/>
                      </a:cubicBezTo>
                      <a:close/>
                    </a:path>
                  </a:pathLst>
                </a:custGeom>
                <a:solidFill>
                  <a:schemeClr val="bg1"/>
                </a:solidFill>
                <a:ln w="9525">
                  <a:noFill/>
                  <a:miter lim="800000"/>
                  <a:headEnd/>
                  <a:tailEnd/>
                </a:ln>
              </p:spPr>
              <p:txBody>
                <a:bodyPr wrap="none" anchor="ctr"/>
                <a:lstStyle/>
                <a:p>
                  <a:endParaRPr lang="en-US"/>
                </a:p>
              </p:txBody>
            </p:sp>
          </p:grpSp>
        </p:grpSp>
        <p:sp>
          <p:nvSpPr>
            <p:cNvPr id="45110" name="AutoShape 306"/>
            <p:cNvSpPr>
              <a:spLocks noChangeArrowheads="1"/>
            </p:cNvSpPr>
            <p:nvPr/>
          </p:nvSpPr>
          <p:spPr bwMode="auto">
            <a:xfrm rot="7844193">
              <a:off x="1380" y="326"/>
              <a:ext cx="240" cy="576"/>
            </a:xfrm>
            <a:prstGeom prst="moon">
              <a:avLst>
                <a:gd name="adj" fmla="val 44167"/>
              </a:avLst>
            </a:prstGeom>
            <a:solidFill>
              <a:schemeClr val="bg1">
                <a:alpha val="14902"/>
              </a:schemeClr>
            </a:solidFill>
            <a:ln w="9525">
              <a:noFill/>
              <a:miter lim="800000"/>
              <a:headEnd/>
              <a:tailEnd/>
            </a:ln>
          </p:spPr>
          <p:txBody>
            <a:bodyPr wrap="none" anchor="ctr"/>
            <a:lstStyle/>
            <a:p>
              <a:endParaRPr lang="en-US" sz="1800">
                <a:latin typeface="Calibri" pitchFamily="34" charset="0"/>
                <a:cs typeface="Arial" charset="0"/>
              </a:endParaRPr>
            </a:p>
          </p:txBody>
        </p:sp>
      </p:grpSp>
      <p:pic>
        <p:nvPicPr>
          <p:cNvPr id="20787" name="Picture 307" descr="MCj04337970000[1]"/>
          <p:cNvPicPr>
            <a:picLocks noChangeAspect="1" noChangeArrowheads="1"/>
          </p:cNvPicPr>
          <p:nvPr/>
        </p:nvPicPr>
        <p:blipFill>
          <a:blip r:embed="rId3"/>
          <a:srcRect/>
          <a:stretch>
            <a:fillRect/>
          </a:stretch>
        </p:blipFill>
        <p:spPr bwMode="auto">
          <a:xfrm>
            <a:off x="4419600" y="3048000"/>
            <a:ext cx="533400" cy="533400"/>
          </a:xfrm>
          <a:prstGeom prst="rect">
            <a:avLst/>
          </a:prstGeom>
          <a:noFill/>
          <a:ln w="9525">
            <a:noFill/>
            <a:miter lim="800000"/>
            <a:headEnd/>
            <a:tailEnd/>
          </a:ln>
        </p:spPr>
      </p:pic>
      <p:grpSp>
        <p:nvGrpSpPr>
          <p:cNvPr id="20789" name="Group 309"/>
          <p:cNvGrpSpPr>
            <a:grpSpLocks/>
          </p:cNvGrpSpPr>
          <p:nvPr/>
        </p:nvGrpSpPr>
        <p:grpSpPr bwMode="auto">
          <a:xfrm>
            <a:off x="533400" y="2905125"/>
            <a:ext cx="600075" cy="600075"/>
            <a:chOff x="342" y="1357"/>
            <a:chExt cx="1126" cy="1126"/>
          </a:xfrm>
        </p:grpSpPr>
        <p:sp>
          <p:nvSpPr>
            <p:cNvPr id="63" name="Oval 62"/>
            <p:cNvSpPr/>
            <p:nvPr/>
          </p:nvSpPr>
          <p:spPr>
            <a:xfrm>
              <a:off x="384" y="1392"/>
              <a:ext cx="1056" cy="1056"/>
            </a:xfrm>
            <a:prstGeom prst="ellipse">
              <a:avLst/>
            </a:prstGeom>
            <a:solidFill>
              <a:schemeClr val="bg1">
                <a:lumMod val="65000"/>
              </a:schemeClr>
            </a:solidFill>
            <a:ln>
              <a:noFill/>
            </a:ln>
            <a:effectLst>
              <a:innerShdw blurRad="63500" dist="50800" dir="18900000">
                <a:prstClr val="black">
                  <a:alpha val="50000"/>
                </a:prstClr>
              </a:innerShdw>
            </a:effectLst>
            <a:scene3d>
              <a:camera prst="orthographicFront"/>
              <a:lightRig rig="threePt" dir="t"/>
            </a:scene3d>
            <a:sp3d>
              <a:bevelT w="311150"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4" name="Oval 63"/>
            <p:cNvSpPr/>
            <p:nvPr/>
          </p:nvSpPr>
          <p:spPr>
            <a:xfrm>
              <a:off x="455" y="1464"/>
              <a:ext cx="912" cy="912"/>
            </a:xfrm>
            <a:prstGeom prst="ellipse">
              <a:avLst/>
            </a:prstGeom>
            <a:gradFill>
              <a:gsLst>
                <a:gs pos="0">
                  <a:schemeClr val="tx1"/>
                </a:gs>
                <a:gs pos="50000">
                  <a:schemeClr val="tx1">
                    <a:lumMod val="85000"/>
                    <a:lumOff val="15000"/>
                  </a:schemeClr>
                </a:gs>
                <a:gs pos="100000">
                  <a:schemeClr val="tx1">
                    <a:lumMod val="95000"/>
                    <a:lumOff val="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5" name="Oval 64"/>
            <p:cNvSpPr/>
            <p:nvPr/>
          </p:nvSpPr>
          <p:spPr>
            <a:xfrm rot="19670363">
              <a:off x="551" y="1488"/>
              <a:ext cx="578" cy="503"/>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6" name="Oval 65"/>
            <p:cNvSpPr/>
            <p:nvPr/>
          </p:nvSpPr>
          <p:spPr>
            <a:xfrm>
              <a:off x="1009" y="2209"/>
              <a:ext cx="95" cy="95"/>
            </a:xfrm>
            <a:prstGeom prst="ellips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5107" name="Picture 316" descr="hands"/>
            <p:cNvPicPr>
              <a:picLocks noChangeAspect="1" noChangeArrowheads="1"/>
            </p:cNvPicPr>
            <p:nvPr/>
          </p:nvPicPr>
          <p:blipFill>
            <a:blip r:embed="rId4"/>
            <a:srcRect/>
            <a:stretch>
              <a:fillRect/>
            </a:stretch>
          </p:blipFill>
          <p:spPr bwMode="auto">
            <a:xfrm>
              <a:off x="576" y="1710"/>
              <a:ext cx="672" cy="450"/>
            </a:xfrm>
            <a:prstGeom prst="rect">
              <a:avLst/>
            </a:prstGeom>
            <a:noFill/>
            <a:ln w="9525">
              <a:noFill/>
              <a:miter lim="800000"/>
              <a:headEnd/>
              <a:tailEnd/>
            </a:ln>
          </p:spPr>
        </p:pic>
        <p:sp>
          <p:nvSpPr>
            <p:cNvPr id="45108" name="AutoShape 317"/>
            <p:cNvSpPr>
              <a:spLocks noChangeArrowheads="1"/>
            </p:cNvSpPr>
            <p:nvPr/>
          </p:nvSpPr>
          <p:spPr bwMode="auto">
            <a:xfrm rot="8890779">
              <a:off x="912" y="1392"/>
              <a:ext cx="384" cy="768"/>
            </a:xfrm>
            <a:prstGeom prst="moon">
              <a:avLst>
                <a:gd name="adj" fmla="val 44167"/>
              </a:avLst>
            </a:prstGeom>
            <a:solidFill>
              <a:schemeClr val="bg1">
                <a:alpha val="14902"/>
              </a:schemeClr>
            </a:solidFill>
            <a:ln w="9525">
              <a:noFill/>
              <a:miter lim="800000"/>
              <a:headEnd/>
              <a:tailEnd/>
            </a:ln>
          </p:spPr>
          <p:txBody>
            <a:bodyPr wrap="none" anchor="ctr"/>
            <a:lstStyle/>
            <a:p>
              <a:endParaRPr lang="en-US" sz="1800">
                <a:latin typeface="Calibri" pitchFamily="34" charset="0"/>
                <a:cs typeface="Arial" charset="0"/>
              </a:endParaRPr>
            </a:p>
          </p:txBody>
        </p:sp>
      </p:grpSp>
      <p:pic>
        <p:nvPicPr>
          <p:cNvPr id="20798" name="Picture 318" descr="MCj04415040000[1]"/>
          <p:cNvPicPr>
            <a:picLocks noChangeAspect="1" noChangeArrowheads="1"/>
          </p:cNvPicPr>
          <p:nvPr/>
        </p:nvPicPr>
        <p:blipFill>
          <a:blip r:embed="rId5"/>
          <a:srcRect/>
          <a:stretch>
            <a:fillRect/>
          </a:stretch>
        </p:blipFill>
        <p:spPr bwMode="auto">
          <a:xfrm>
            <a:off x="2971800" y="3048000"/>
            <a:ext cx="533400" cy="533400"/>
          </a:xfrm>
          <a:prstGeom prst="rect">
            <a:avLst/>
          </a:prstGeom>
          <a:noFill/>
          <a:ln w="9525">
            <a:noFill/>
            <a:miter lim="800000"/>
            <a:headEnd/>
            <a:tailEnd/>
          </a:ln>
        </p:spPr>
      </p:pic>
      <p:grpSp>
        <p:nvGrpSpPr>
          <p:cNvPr id="20799" name="Group 319"/>
          <p:cNvGrpSpPr>
            <a:grpSpLocks/>
          </p:cNvGrpSpPr>
          <p:nvPr/>
        </p:nvGrpSpPr>
        <p:grpSpPr bwMode="auto">
          <a:xfrm>
            <a:off x="8458200" y="3059113"/>
            <a:ext cx="533400" cy="522287"/>
            <a:chOff x="336" y="1680"/>
            <a:chExt cx="1179" cy="1152"/>
          </a:xfrm>
        </p:grpSpPr>
        <p:grpSp>
          <p:nvGrpSpPr>
            <p:cNvPr id="45089" name="Group 55"/>
            <p:cNvGrpSpPr>
              <a:grpSpLocks/>
            </p:cNvGrpSpPr>
            <p:nvPr/>
          </p:nvGrpSpPr>
          <p:grpSpPr bwMode="auto">
            <a:xfrm>
              <a:off x="336" y="1680"/>
              <a:ext cx="1152" cy="1152"/>
              <a:chOff x="213360" y="3413760"/>
              <a:chExt cx="487680" cy="487680"/>
            </a:xfrm>
          </p:grpSpPr>
          <p:sp>
            <p:nvSpPr>
              <p:cNvPr id="33" name="Oval 56"/>
              <p:cNvSpPr/>
              <p:nvPr/>
            </p:nvSpPr>
            <p:spPr>
              <a:xfrm>
                <a:off x="228600" y="3429000"/>
                <a:ext cx="457200" cy="457200"/>
              </a:xfrm>
              <a:prstGeom prst="ellipse">
                <a:avLst/>
              </a:prstGeom>
              <a:solidFill>
                <a:schemeClr val="bg1">
                  <a:lumMod val="65000"/>
                </a:schemeClr>
              </a:solidFill>
              <a:ln>
                <a:noFill/>
              </a:ln>
              <a:effectLst>
                <a:innerShdw blurRad="63500" dist="50800" dir="18900000">
                  <a:prstClr val="black">
                    <a:alpha val="50000"/>
                  </a:prstClr>
                </a:innerShdw>
              </a:effectLst>
              <a:scene3d>
                <a:camera prst="orthographicFront"/>
                <a:lightRig rig="threePt" dir="t"/>
              </a:scene3d>
              <a:sp3d>
                <a:bevelT w="311150"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4" name="Oval 57"/>
              <p:cNvSpPr/>
              <p:nvPr/>
            </p:nvSpPr>
            <p:spPr>
              <a:xfrm>
                <a:off x="259409" y="3459711"/>
                <a:ext cx="395129" cy="395778"/>
              </a:xfrm>
              <a:prstGeom prst="ellipse">
                <a:avLst/>
              </a:prstGeom>
              <a:gradFill>
                <a:gsLst>
                  <a:gs pos="0">
                    <a:schemeClr val="accent2">
                      <a:lumMod val="50000"/>
                    </a:schemeClr>
                  </a:gs>
                  <a:gs pos="50000">
                    <a:srgbClr val="C00000"/>
                  </a:gs>
                  <a:gs pos="100000">
                    <a:schemeClr val="accent2">
                      <a:lumMod val="50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2" name="Oval 58"/>
              <p:cNvSpPr/>
              <p:nvPr/>
            </p:nvSpPr>
            <p:spPr>
              <a:xfrm rot="19670363">
                <a:off x="301002" y="3470088"/>
                <a:ext cx="249555" cy="219382"/>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6" name="Oval 59"/>
              <p:cNvSpPr/>
              <p:nvPr/>
            </p:nvSpPr>
            <p:spPr>
              <a:xfrm>
                <a:off x="550557" y="3762103"/>
                <a:ext cx="41592" cy="41505"/>
              </a:xfrm>
              <a:prstGeom prst="ellips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100" name="TextBox 60"/>
              <p:cNvSpPr txBox="1">
                <a:spLocks noChangeArrowheads="1"/>
              </p:cNvSpPr>
              <p:nvPr/>
            </p:nvSpPr>
            <p:spPr bwMode="auto">
              <a:xfrm>
                <a:off x="304057" y="3486393"/>
                <a:ext cx="306286" cy="370578"/>
              </a:xfrm>
              <a:prstGeom prst="rect">
                <a:avLst/>
              </a:prstGeom>
              <a:noFill/>
              <a:ln w="9525">
                <a:noFill/>
                <a:miter lim="800000"/>
                <a:headEnd/>
                <a:tailEnd/>
              </a:ln>
            </p:spPr>
            <p:txBody>
              <a:bodyPr>
                <a:spAutoFit/>
              </a:bodyPr>
              <a:lstStyle/>
              <a:p>
                <a:endParaRPr lang="en-US" sz="2000" b="1">
                  <a:solidFill>
                    <a:schemeClr val="bg1"/>
                  </a:solidFill>
                  <a:latin typeface="Calibri" pitchFamily="34" charset="0"/>
                  <a:cs typeface="Arial" charset="0"/>
                </a:endParaRPr>
              </a:p>
            </p:txBody>
          </p:sp>
        </p:grpSp>
        <p:sp>
          <p:nvSpPr>
            <p:cNvPr id="45090" name="AutoShape 328"/>
            <p:cNvSpPr>
              <a:spLocks noChangeArrowheads="1"/>
            </p:cNvSpPr>
            <p:nvPr/>
          </p:nvSpPr>
          <p:spPr bwMode="auto">
            <a:xfrm rot="7844193">
              <a:off x="873" y="1636"/>
              <a:ext cx="432" cy="852"/>
            </a:xfrm>
            <a:prstGeom prst="moon">
              <a:avLst>
                <a:gd name="adj" fmla="val 44167"/>
              </a:avLst>
            </a:prstGeom>
            <a:solidFill>
              <a:schemeClr val="bg1">
                <a:alpha val="14902"/>
              </a:schemeClr>
            </a:solidFill>
            <a:ln w="9525">
              <a:noFill/>
              <a:miter lim="800000"/>
              <a:headEnd/>
              <a:tailEnd/>
            </a:ln>
          </p:spPr>
          <p:txBody>
            <a:bodyPr wrap="none" anchor="ctr"/>
            <a:lstStyle/>
            <a:p>
              <a:endParaRPr lang="en-US" sz="1800">
                <a:latin typeface="Calibri" pitchFamily="34" charset="0"/>
                <a:cs typeface="Arial" charset="0"/>
              </a:endParaRPr>
            </a:p>
          </p:txBody>
        </p:sp>
        <p:grpSp>
          <p:nvGrpSpPr>
            <p:cNvPr id="45091" name="Group 329"/>
            <p:cNvGrpSpPr>
              <a:grpSpLocks/>
            </p:cNvGrpSpPr>
            <p:nvPr/>
          </p:nvGrpSpPr>
          <p:grpSpPr bwMode="auto">
            <a:xfrm rot="10800000">
              <a:off x="528" y="1968"/>
              <a:ext cx="624" cy="590"/>
              <a:chOff x="816" y="3024"/>
              <a:chExt cx="321" cy="336"/>
            </a:xfrm>
          </p:grpSpPr>
          <p:sp>
            <p:nvSpPr>
              <p:cNvPr id="45092" name="AutoShape 330"/>
              <p:cNvSpPr>
                <a:spLocks noChangeArrowheads="1"/>
              </p:cNvSpPr>
              <p:nvPr/>
            </p:nvSpPr>
            <p:spPr bwMode="auto">
              <a:xfrm rot="5400000">
                <a:off x="905" y="3127"/>
                <a:ext cx="336" cy="129"/>
              </a:xfrm>
              <a:prstGeom prst="triangle">
                <a:avLst>
                  <a:gd name="adj" fmla="val 50000"/>
                </a:avLst>
              </a:prstGeom>
              <a:solidFill>
                <a:schemeClr val="bg1"/>
              </a:solidFill>
              <a:ln w="9525">
                <a:noFill/>
                <a:miter lim="800000"/>
                <a:headEnd/>
                <a:tailEnd/>
              </a:ln>
            </p:spPr>
            <p:txBody>
              <a:bodyPr wrap="none" anchor="ctr"/>
              <a:lstStyle/>
              <a:p>
                <a:endParaRPr lang="en-US" sz="1800">
                  <a:latin typeface="Calibri" pitchFamily="34" charset="0"/>
                  <a:cs typeface="Arial" charset="0"/>
                </a:endParaRPr>
              </a:p>
            </p:txBody>
          </p:sp>
          <p:sp>
            <p:nvSpPr>
              <p:cNvPr id="45093" name="AutoShape 331"/>
              <p:cNvSpPr>
                <a:spLocks noChangeArrowheads="1"/>
              </p:cNvSpPr>
              <p:nvPr/>
            </p:nvSpPr>
            <p:spPr bwMode="auto">
              <a:xfrm rot="5400000">
                <a:off x="713" y="3127"/>
                <a:ext cx="336" cy="129"/>
              </a:xfrm>
              <a:prstGeom prst="triangle">
                <a:avLst>
                  <a:gd name="adj" fmla="val 50000"/>
                </a:avLst>
              </a:prstGeom>
              <a:solidFill>
                <a:schemeClr val="bg1"/>
              </a:solidFill>
              <a:ln w="9525">
                <a:noFill/>
                <a:miter lim="800000"/>
                <a:headEnd/>
                <a:tailEnd/>
              </a:ln>
            </p:spPr>
            <p:txBody>
              <a:bodyPr wrap="none" anchor="ctr"/>
              <a:lstStyle/>
              <a:p>
                <a:endParaRPr lang="en-US" sz="1800">
                  <a:latin typeface="Calibri" pitchFamily="34" charset="0"/>
                  <a:cs typeface="Arial" charset="0"/>
                </a:endParaRPr>
              </a:p>
            </p:txBody>
          </p:sp>
        </p:grpSp>
      </p:grpSp>
      <p:grpSp>
        <p:nvGrpSpPr>
          <p:cNvPr id="20812" name="Group 332"/>
          <p:cNvGrpSpPr>
            <a:grpSpLocks/>
          </p:cNvGrpSpPr>
          <p:nvPr/>
        </p:nvGrpSpPr>
        <p:grpSpPr bwMode="auto">
          <a:xfrm>
            <a:off x="5257800" y="3048000"/>
            <a:ext cx="533400" cy="533400"/>
            <a:chOff x="1043" y="1584"/>
            <a:chExt cx="925" cy="925"/>
          </a:xfrm>
        </p:grpSpPr>
        <p:grpSp>
          <p:nvGrpSpPr>
            <p:cNvPr id="45078" name="Group 333"/>
            <p:cNvGrpSpPr>
              <a:grpSpLocks/>
            </p:cNvGrpSpPr>
            <p:nvPr/>
          </p:nvGrpSpPr>
          <p:grpSpPr bwMode="auto">
            <a:xfrm>
              <a:off x="1043" y="1584"/>
              <a:ext cx="925" cy="925"/>
              <a:chOff x="336" y="1344"/>
              <a:chExt cx="1501" cy="1501"/>
            </a:xfrm>
          </p:grpSpPr>
          <p:grpSp>
            <p:nvGrpSpPr>
              <p:cNvPr id="45080" name="Group 55"/>
              <p:cNvGrpSpPr>
                <a:grpSpLocks/>
              </p:cNvGrpSpPr>
              <p:nvPr/>
            </p:nvGrpSpPr>
            <p:grpSpPr bwMode="auto">
              <a:xfrm>
                <a:off x="336" y="1344"/>
                <a:ext cx="1501" cy="1501"/>
                <a:chOff x="213360" y="3413760"/>
                <a:chExt cx="487680" cy="487680"/>
              </a:xfrm>
            </p:grpSpPr>
            <p:sp>
              <p:nvSpPr>
                <p:cNvPr id="57" name="Oval 56"/>
                <p:cNvSpPr/>
                <p:nvPr/>
              </p:nvSpPr>
              <p:spPr>
                <a:xfrm>
                  <a:off x="228600" y="3429000"/>
                  <a:ext cx="457200" cy="457200"/>
                </a:xfrm>
                <a:prstGeom prst="ellipse">
                  <a:avLst/>
                </a:prstGeom>
                <a:solidFill>
                  <a:schemeClr val="bg1">
                    <a:lumMod val="65000"/>
                  </a:schemeClr>
                </a:solidFill>
                <a:ln>
                  <a:noFill/>
                </a:ln>
                <a:effectLst>
                  <a:innerShdw blurRad="63500" dist="50800" dir="18900000">
                    <a:prstClr val="black">
                      <a:alpha val="50000"/>
                    </a:prstClr>
                  </a:innerShdw>
                </a:effectLst>
                <a:scene3d>
                  <a:camera prst="orthographicFront"/>
                  <a:lightRig rig="threePt" dir="t"/>
                </a:scene3d>
                <a:sp3d>
                  <a:bevelT w="311150"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8" name="Oval 57"/>
                <p:cNvSpPr/>
                <p:nvPr/>
              </p:nvSpPr>
              <p:spPr>
                <a:xfrm>
                  <a:off x="259806" y="3460206"/>
                  <a:ext cx="394789" cy="394789"/>
                </a:xfrm>
                <a:prstGeom prst="ellipse">
                  <a:avLst/>
                </a:prstGeom>
                <a:gradFill>
                  <a:gsLst>
                    <a:gs pos="0">
                      <a:schemeClr val="accent2">
                        <a:lumMod val="50000"/>
                      </a:schemeClr>
                    </a:gs>
                    <a:gs pos="50000">
                      <a:srgbClr val="C00000"/>
                    </a:gs>
                    <a:gs pos="100000">
                      <a:schemeClr val="accent2">
                        <a:lumMod val="50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9" name="Oval 58"/>
                <p:cNvSpPr/>
                <p:nvPr/>
              </p:nvSpPr>
              <p:spPr>
                <a:xfrm rot="19670363">
                  <a:off x="301898" y="3470366"/>
                  <a:ext cx="248194" cy="217714"/>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0" name="Oval 59"/>
                <p:cNvSpPr/>
                <p:nvPr/>
              </p:nvSpPr>
              <p:spPr>
                <a:xfrm>
                  <a:off x="550091" y="3762103"/>
                  <a:ext cx="42092" cy="40640"/>
                </a:xfrm>
                <a:prstGeom prst="ellips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088" name="TextBox 60"/>
                <p:cNvSpPr txBox="1">
                  <a:spLocks noChangeArrowheads="1"/>
                </p:cNvSpPr>
                <p:nvPr/>
              </p:nvSpPr>
              <p:spPr bwMode="auto">
                <a:xfrm>
                  <a:off x="304800" y="3486331"/>
                  <a:ext cx="304800" cy="362858"/>
                </a:xfrm>
                <a:prstGeom prst="rect">
                  <a:avLst/>
                </a:prstGeom>
                <a:noFill/>
                <a:ln w="9525">
                  <a:noFill/>
                  <a:miter lim="800000"/>
                  <a:headEnd/>
                  <a:tailEnd/>
                </a:ln>
              </p:spPr>
              <p:txBody>
                <a:bodyPr>
                  <a:spAutoFit/>
                </a:bodyPr>
                <a:lstStyle/>
                <a:p>
                  <a:endParaRPr lang="en-US" sz="2000" b="1">
                    <a:solidFill>
                      <a:schemeClr val="bg1"/>
                    </a:solidFill>
                    <a:latin typeface="Calibri" pitchFamily="34" charset="0"/>
                    <a:cs typeface="Arial" charset="0"/>
                  </a:endParaRPr>
                </a:p>
              </p:txBody>
            </p:sp>
          </p:grpSp>
          <p:sp>
            <p:nvSpPr>
              <p:cNvPr id="45081" name="AutoShape 342"/>
              <p:cNvSpPr>
                <a:spLocks noChangeArrowheads="1"/>
              </p:cNvSpPr>
              <p:nvPr/>
            </p:nvSpPr>
            <p:spPr bwMode="auto">
              <a:xfrm rot="7844193">
                <a:off x="993" y="1311"/>
                <a:ext cx="563" cy="1110"/>
              </a:xfrm>
              <a:prstGeom prst="moon">
                <a:avLst>
                  <a:gd name="adj" fmla="val 44167"/>
                </a:avLst>
              </a:prstGeom>
              <a:solidFill>
                <a:schemeClr val="bg1">
                  <a:alpha val="14902"/>
                </a:schemeClr>
              </a:solidFill>
              <a:ln w="9525">
                <a:noFill/>
                <a:miter lim="800000"/>
                <a:headEnd/>
                <a:tailEnd/>
              </a:ln>
            </p:spPr>
            <p:txBody>
              <a:bodyPr wrap="none" anchor="ctr"/>
              <a:lstStyle/>
              <a:p>
                <a:endParaRPr lang="en-US" sz="1800">
                  <a:latin typeface="Calibri" pitchFamily="34" charset="0"/>
                  <a:cs typeface="Arial" charset="0"/>
                </a:endParaRPr>
              </a:p>
            </p:txBody>
          </p:sp>
        </p:grpSp>
        <p:pic>
          <p:nvPicPr>
            <p:cNvPr id="45079" name="Picture 343" descr="MAGGLASS"/>
            <p:cNvPicPr>
              <a:picLocks noChangeAspect="1" noChangeArrowheads="1"/>
            </p:cNvPicPr>
            <p:nvPr/>
          </p:nvPicPr>
          <p:blipFill>
            <a:blip r:embed="rId6"/>
            <a:srcRect/>
            <a:stretch>
              <a:fillRect/>
            </a:stretch>
          </p:blipFill>
          <p:spPr bwMode="auto">
            <a:xfrm rot="5400000">
              <a:off x="1273" y="1754"/>
              <a:ext cx="477" cy="52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605"/>
                                        </p:tgtEl>
                                        <p:attrNameLst>
                                          <p:attrName>style.visibility</p:attrName>
                                        </p:attrNameLst>
                                      </p:cBhvr>
                                      <p:to>
                                        <p:strVal val="visible"/>
                                      </p:to>
                                    </p:set>
                                    <p:animEffect transition="in" filter="wipe(left)">
                                      <p:cBhvr>
                                        <p:cTn id="11" dur="500"/>
                                        <p:tgtEl>
                                          <p:spTgt spid="2060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608"/>
                                        </p:tgtEl>
                                        <p:attrNameLst>
                                          <p:attrName>style.visibility</p:attrName>
                                        </p:attrNameLst>
                                      </p:cBhvr>
                                      <p:to>
                                        <p:strVal val="visible"/>
                                      </p:to>
                                    </p:set>
                                    <p:animEffect transition="in" filter="wipe(left)">
                                      <p:cBhvr>
                                        <p:cTn id="15" dur="500"/>
                                        <p:tgtEl>
                                          <p:spTgt spid="2060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611"/>
                                        </p:tgtEl>
                                        <p:attrNameLst>
                                          <p:attrName>style.visibility</p:attrName>
                                        </p:attrNameLst>
                                      </p:cBhvr>
                                      <p:to>
                                        <p:strVal val="visible"/>
                                      </p:to>
                                    </p:set>
                                    <p:animEffect transition="in" filter="wipe(left)">
                                      <p:cBhvr>
                                        <p:cTn id="19" dur="500"/>
                                        <p:tgtEl>
                                          <p:spTgt spid="206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0614"/>
                                        </p:tgtEl>
                                        <p:attrNameLst>
                                          <p:attrName>style.visibility</p:attrName>
                                        </p:attrNameLst>
                                      </p:cBhvr>
                                      <p:to>
                                        <p:strVal val="visible"/>
                                      </p:to>
                                    </p:set>
                                    <p:animEffect transition="in" filter="wipe(left)">
                                      <p:cBhvr>
                                        <p:cTn id="23" dur="500"/>
                                        <p:tgtEl>
                                          <p:spTgt spid="206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0617"/>
                                        </p:tgtEl>
                                        <p:attrNameLst>
                                          <p:attrName>style.visibility</p:attrName>
                                        </p:attrNameLst>
                                      </p:cBhvr>
                                      <p:to>
                                        <p:strVal val="visible"/>
                                      </p:to>
                                    </p:set>
                                    <p:animEffect transition="in" filter="wipe(left)">
                                      <p:cBhvr>
                                        <p:cTn id="27" dur="500"/>
                                        <p:tgtEl>
                                          <p:spTgt spid="20617"/>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0620"/>
                                        </p:tgtEl>
                                        <p:attrNameLst>
                                          <p:attrName>style.visibility</p:attrName>
                                        </p:attrNameLst>
                                      </p:cBhvr>
                                      <p:to>
                                        <p:strVal val="visible"/>
                                      </p:to>
                                    </p:set>
                                    <p:animEffect transition="in" filter="wipe(left)">
                                      <p:cBhvr>
                                        <p:cTn id="31" dur="500"/>
                                        <p:tgtEl>
                                          <p:spTgt spid="206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0824"/>
                                        </p:tgtEl>
                                        <p:attrNameLst>
                                          <p:attrName>style.visibility</p:attrName>
                                        </p:attrNameLst>
                                      </p:cBhvr>
                                      <p:to>
                                        <p:strVal val="visible"/>
                                      </p:to>
                                    </p:set>
                                    <p:animEffect transition="in" filter="wipe(down)">
                                      <p:cBhvr>
                                        <p:cTn id="36" dur="500"/>
                                        <p:tgtEl>
                                          <p:spTgt spid="20824"/>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20789"/>
                                        </p:tgtEl>
                                        <p:attrNameLst>
                                          <p:attrName>style.visibility</p:attrName>
                                        </p:attrNameLst>
                                      </p:cBhvr>
                                      <p:to>
                                        <p:strVal val="visible"/>
                                      </p:to>
                                    </p:set>
                                    <p:anim calcmode="lin" valueType="num">
                                      <p:cBhvr>
                                        <p:cTn id="39" dur="500" fill="hold"/>
                                        <p:tgtEl>
                                          <p:spTgt spid="20789"/>
                                        </p:tgtEl>
                                        <p:attrNameLst>
                                          <p:attrName>ppt_w</p:attrName>
                                        </p:attrNameLst>
                                      </p:cBhvr>
                                      <p:tavLst>
                                        <p:tav tm="0">
                                          <p:val>
                                            <p:fltVal val="0"/>
                                          </p:val>
                                        </p:tav>
                                        <p:tav tm="100000">
                                          <p:val>
                                            <p:strVal val="#ppt_w"/>
                                          </p:val>
                                        </p:tav>
                                      </p:tavLst>
                                    </p:anim>
                                    <p:anim calcmode="lin" valueType="num">
                                      <p:cBhvr>
                                        <p:cTn id="40" dur="500" fill="hold"/>
                                        <p:tgtEl>
                                          <p:spTgt spid="20789"/>
                                        </p:tgtEl>
                                        <p:attrNameLst>
                                          <p:attrName>ppt_h</p:attrName>
                                        </p:attrNameLst>
                                      </p:cBhvr>
                                      <p:tavLst>
                                        <p:tav tm="0">
                                          <p:val>
                                            <p:fltVal val="0"/>
                                          </p:val>
                                        </p:tav>
                                        <p:tav tm="100000">
                                          <p:val>
                                            <p:strVal val="#ppt_h"/>
                                          </p:val>
                                        </p:tav>
                                      </p:tavLst>
                                    </p:anim>
                                    <p:anim calcmode="lin" valueType="num">
                                      <p:cBhvr>
                                        <p:cTn id="41" dur="500" fill="hold"/>
                                        <p:tgtEl>
                                          <p:spTgt spid="20789"/>
                                        </p:tgtEl>
                                        <p:attrNameLst>
                                          <p:attrName>style.rotation</p:attrName>
                                        </p:attrNameLst>
                                      </p:cBhvr>
                                      <p:tavLst>
                                        <p:tav tm="0">
                                          <p:val>
                                            <p:fltVal val="360"/>
                                          </p:val>
                                        </p:tav>
                                        <p:tav tm="100000">
                                          <p:val>
                                            <p:fltVal val="0"/>
                                          </p:val>
                                        </p:tav>
                                      </p:tavLst>
                                    </p:anim>
                                    <p:animEffect transition="in" filter="fade">
                                      <p:cBhvr>
                                        <p:cTn id="42" dur="500"/>
                                        <p:tgtEl>
                                          <p:spTgt spid="2078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0827"/>
                                        </p:tgtEl>
                                        <p:attrNameLst>
                                          <p:attrName>style.visibility</p:attrName>
                                        </p:attrNameLst>
                                      </p:cBhvr>
                                      <p:to>
                                        <p:strVal val="visible"/>
                                      </p:to>
                                    </p:set>
                                    <p:animEffect transition="in" filter="wipe(down)">
                                      <p:cBhvr>
                                        <p:cTn id="47" dur="500"/>
                                        <p:tgtEl>
                                          <p:spTgt spid="20827"/>
                                        </p:tgtEl>
                                      </p:cBhvr>
                                    </p:animEffect>
                                  </p:childTnLst>
                                </p:cTn>
                              </p:par>
                              <p:par>
                                <p:cTn id="48" presetID="49" presetClass="entr" presetSubtype="0" decel="100000" fill="hold" nodeType="withEffect">
                                  <p:stCondLst>
                                    <p:cond delay="0"/>
                                  </p:stCondLst>
                                  <p:childTnLst>
                                    <p:set>
                                      <p:cBhvr>
                                        <p:cTn id="49" dur="1" fill="hold">
                                          <p:stCondLst>
                                            <p:cond delay="0"/>
                                          </p:stCondLst>
                                        </p:cTn>
                                        <p:tgtEl>
                                          <p:spTgt spid="20767"/>
                                        </p:tgtEl>
                                        <p:attrNameLst>
                                          <p:attrName>style.visibility</p:attrName>
                                        </p:attrNameLst>
                                      </p:cBhvr>
                                      <p:to>
                                        <p:strVal val="visible"/>
                                      </p:to>
                                    </p:set>
                                    <p:anim calcmode="lin" valueType="num">
                                      <p:cBhvr>
                                        <p:cTn id="50" dur="500" fill="hold"/>
                                        <p:tgtEl>
                                          <p:spTgt spid="20767"/>
                                        </p:tgtEl>
                                        <p:attrNameLst>
                                          <p:attrName>ppt_w</p:attrName>
                                        </p:attrNameLst>
                                      </p:cBhvr>
                                      <p:tavLst>
                                        <p:tav tm="0">
                                          <p:val>
                                            <p:fltVal val="0"/>
                                          </p:val>
                                        </p:tav>
                                        <p:tav tm="100000">
                                          <p:val>
                                            <p:strVal val="#ppt_w"/>
                                          </p:val>
                                        </p:tav>
                                      </p:tavLst>
                                    </p:anim>
                                    <p:anim calcmode="lin" valueType="num">
                                      <p:cBhvr>
                                        <p:cTn id="51" dur="500" fill="hold"/>
                                        <p:tgtEl>
                                          <p:spTgt spid="20767"/>
                                        </p:tgtEl>
                                        <p:attrNameLst>
                                          <p:attrName>ppt_h</p:attrName>
                                        </p:attrNameLst>
                                      </p:cBhvr>
                                      <p:tavLst>
                                        <p:tav tm="0">
                                          <p:val>
                                            <p:fltVal val="0"/>
                                          </p:val>
                                        </p:tav>
                                        <p:tav tm="100000">
                                          <p:val>
                                            <p:strVal val="#ppt_h"/>
                                          </p:val>
                                        </p:tav>
                                      </p:tavLst>
                                    </p:anim>
                                    <p:anim calcmode="lin" valueType="num">
                                      <p:cBhvr>
                                        <p:cTn id="52" dur="500" fill="hold"/>
                                        <p:tgtEl>
                                          <p:spTgt spid="20767"/>
                                        </p:tgtEl>
                                        <p:attrNameLst>
                                          <p:attrName>style.rotation</p:attrName>
                                        </p:attrNameLst>
                                      </p:cBhvr>
                                      <p:tavLst>
                                        <p:tav tm="0">
                                          <p:val>
                                            <p:fltVal val="360"/>
                                          </p:val>
                                        </p:tav>
                                        <p:tav tm="100000">
                                          <p:val>
                                            <p:fltVal val="0"/>
                                          </p:val>
                                        </p:tav>
                                      </p:tavLst>
                                    </p:anim>
                                    <p:animEffect transition="in" filter="fade">
                                      <p:cBhvr>
                                        <p:cTn id="53" dur="500"/>
                                        <p:tgtEl>
                                          <p:spTgt spid="2076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0825"/>
                                        </p:tgtEl>
                                        <p:attrNameLst>
                                          <p:attrName>style.visibility</p:attrName>
                                        </p:attrNameLst>
                                      </p:cBhvr>
                                      <p:to>
                                        <p:strVal val="visible"/>
                                      </p:to>
                                    </p:set>
                                    <p:animEffect transition="in" filter="wipe(down)">
                                      <p:cBhvr>
                                        <p:cTn id="58" dur="500"/>
                                        <p:tgtEl>
                                          <p:spTgt spid="20825"/>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20798"/>
                                        </p:tgtEl>
                                        <p:attrNameLst>
                                          <p:attrName>style.visibility</p:attrName>
                                        </p:attrNameLst>
                                      </p:cBhvr>
                                      <p:to>
                                        <p:strVal val="visible"/>
                                      </p:to>
                                    </p:set>
                                    <p:anim calcmode="lin" valueType="num">
                                      <p:cBhvr>
                                        <p:cTn id="61" dur="500" fill="hold"/>
                                        <p:tgtEl>
                                          <p:spTgt spid="20798"/>
                                        </p:tgtEl>
                                        <p:attrNameLst>
                                          <p:attrName>ppt_w</p:attrName>
                                        </p:attrNameLst>
                                      </p:cBhvr>
                                      <p:tavLst>
                                        <p:tav tm="0">
                                          <p:val>
                                            <p:fltVal val="0"/>
                                          </p:val>
                                        </p:tav>
                                        <p:tav tm="100000">
                                          <p:val>
                                            <p:strVal val="#ppt_w"/>
                                          </p:val>
                                        </p:tav>
                                      </p:tavLst>
                                    </p:anim>
                                    <p:anim calcmode="lin" valueType="num">
                                      <p:cBhvr>
                                        <p:cTn id="62" dur="500" fill="hold"/>
                                        <p:tgtEl>
                                          <p:spTgt spid="20798"/>
                                        </p:tgtEl>
                                        <p:attrNameLst>
                                          <p:attrName>ppt_h</p:attrName>
                                        </p:attrNameLst>
                                      </p:cBhvr>
                                      <p:tavLst>
                                        <p:tav tm="0">
                                          <p:val>
                                            <p:fltVal val="0"/>
                                          </p:val>
                                        </p:tav>
                                        <p:tav tm="100000">
                                          <p:val>
                                            <p:strVal val="#ppt_h"/>
                                          </p:val>
                                        </p:tav>
                                      </p:tavLst>
                                    </p:anim>
                                    <p:anim calcmode="lin" valueType="num">
                                      <p:cBhvr>
                                        <p:cTn id="63" dur="500" fill="hold"/>
                                        <p:tgtEl>
                                          <p:spTgt spid="20798"/>
                                        </p:tgtEl>
                                        <p:attrNameLst>
                                          <p:attrName>style.rotation</p:attrName>
                                        </p:attrNameLst>
                                      </p:cBhvr>
                                      <p:tavLst>
                                        <p:tav tm="0">
                                          <p:val>
                                            <p:fltVal val="360"/>
                                          </p:val>
                                        </p:tav>
                                        <p:tav tm="100000">
                                          <p:val>
                                            <p:fltVal val="0"/>
                                          </p:val>
                                        </p:tav>
                                      </p:tavLst>
                                    </p:anim>
                                    <p:animEffect transition="in" filter="fade">
                                      <p:cBhvr>
                                        <p:cTn id="64" dur="500"/>
                                        <p:tgtEl>
                                          <p:spTgt spid="2079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0828"/>
                                        </p:tgtEl>
                                        <p:attrNameLst>
                                          <p:attrName>style.visibility</p:attrName>
                                        </p:attrNameLst>
                                      </p:cBhvr>
                                      <p:to>
                                        <p:strVal val="visible"/>
                                      </p:to>
                                    </p:set>
                                    <p:animEffect transition="in" filter="wipe(down)">
                                      <p:cBhvr>
                                        <p:cTn id="69" dur="500"/>
                                        <p:tgtEl>
                                          <p:spTgt spid="20828"/>
                                        </p:tgtEl>
                                      </p:cBhvr>
                                    </p:animEffect>
                                  </p:childTnLst>
                                </p:cTn>
                              </p:par>
                              <p:par>
                                <p:cTn id="70" presetID="49" presetClass="entr" presetSubtype="0" decel="100000" fill="hold" nodeType="withEffect">
                                  <p:stCondLst>
                                    <p:cond delay="0"/>
                                  </p:stCondLst>
                                  <p:childTnLst>
                                    <p:set>
                                      <p:cBhvr>
                                        <p:cTn id="71" dur="1" fill="hold">
                                          <p:stCondLst>
                                            <p:cond delay="0"/>
                                          </p:stCondLst>
                                        </p:cTn>
                                        <p:tgtEl>
                                          <p:spTgt spid="20787"/>
                                        </p:tgtEl>
                                        <p:attrNameLst>
                                          <p:attrName>style.visibility</p:attrName>
                                        </p:attrNameLst>
                                      </p:cBhvr>
                                      <p:to>
                                        <p:strVal val="visible"/>
                                      </p:to>
                                    </p:set>
                                    <p:anim calcmode="lin" valueType="num">
                                      <p:cBhvr>
                                        <p:cTn id="72" dur="500" fill="hold"/>
                                        <p:tgtEl>
                                          <p:spTgt spid="20787"/>
                                        </p:tgtEl>
                                        <p:attrNameLst>
                                          <p:attrName>ppt_w</p:attrName>
                                        </p:attrNameLst>
                                      </p:cBhvr>
                                      <p:tavLst>
                                        <p:tav tm="0">
                                          <p:val>
                                            <p:fltVal val="0"/>
                                          </p:val>
                                        </p:tav>
                                        <p:tav tm="100000">
                                          <p:val>
                                            <p:strVal val="#ppt_w"/>
                                          </p:val>
                                        </p:tav>
                                      </p:tavLst>
                                    </p:anim>
                                    <p:anim calcmode="lin" valueType="num">
                                      <p:cBhvr>
                                        <p:cTn id="73" dur="500" fill="hold"/>
                                        <p:tgtEl>
                                          <p:spTgt spid="20787"/>
                                        </p:tgtEl>
                                        <p:attrNameLst>
                                          <p:attrName>ppt_h</p:attrName>
                                        </p:attrNameLst>
                                      </p:cBhvr>
                                      <p:tavLst>
                                        <p:tav tm="0">
                                          <p:val>
                                            <p:fltVal val="0"/>
                                          </p:val>
                                        </p:tav>
                                        <p:tav tm="100000">
                                          <p:val>
                                            <p:strVal val="#ppt_h"/>
                                          </p:val>
                                        </p:tav>
                                      </p:tavLst>
                                    </p:anim>
                                    <p:anim calcmode="lin" valueType="num">
                                      <p:cBhvr>
                                        <p:cTn id="74" dur="500" fill="hold"/>
                                        <p:tgtEl>
                                          <p:spTgt spid="20787"/>
                                        </p:tgtEl>
                                        <p:attrNameLst>
                                          <p:attrName>style.rotation</p:attrName>
                                        </p:attrNameLst>
                                      </p:cBhvr>
                                      <p:tavLst>
                                        <p:tav tm="0">
                                          <p:val>
                                            <p:fltVal val="360"/>
                                          </p:val>
                                        </p:tav>
                                        <p:tav tm="100000">
                                          <p:val>
                                            <p:fltVal val="0"/>
                                          </p:val>
                                        </p:tav>
                                      </p:tavLst>
                                    </p:anim>
                                    <p:animEffect transition="in" filter="fade">
                                      <p:cBhvr>
                                        <p:cTn id="75" dur="500"/>
                                        <p:tgtEl>
                                          <p:spTgt spid="2078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20826"/>
                                        </p:tgtEl>
                                        <p:attrNameLst>
                                          <p:attrName>style.visibility</p:attrName>
                                        </p:attrNameLst>
                                      </p:cBhvr>
                                      <p:to>
                                        <p:strVal val="visible"/>
                                      </p:to>
                                    </p:set>
                                    <p:animEffect transition="in" filter="wipe(down)">
                                      <p:cBhvr>
                                        <p:cTn id="80" dur="500"/>
                                        <p:tgtEl>
                                          <p:spTgt spid="20826"/>
                                        </p:tgtEl>
                                      </p:cBhvr>
                                    </p:animEffect>
                                  </p:childTnLst>
                                </p:cTn>
                              </p:par>
                              <p:par>
                                <p:cTn id="81" presetID="49" presetClass="entr" presetSubtype="0" decel="100000" fill="hold" nodeType="withEffect">
                                  <p:stCondLst>
                                    <p:cond delay="0"/>
                                  </p:stCondLst>
                                  <p:childTnLst>
                                    <p:set>
                                      <p:cBhvr>
                                        <p:cTn id="82" dur="1" fill="hold">
                                          <p:stCondLst>
                                            <p:cond delay="0"/>
                                          </p:stCondLst>
                                        </p:cTn>
                                        <p:tgtEl>
                                          <p:spTgt spid="20812"/>
                                        </p:tgtEl>
                                        <p:attrNameLst>
                                          <p:attrName>style.visibility</p:attrName>
                                        </p:attrNameLst>
                                      </p:cBhvr>
                                      <p:to>
                                        <p:strVal val="visible"/>
                                      </p:to>
                                    </p:set>
                                    <p:anim calcmode="lin" valueType="num">
                                      <p:cBhvr>
                                        <p:cTn id="83" dur="500" fill="hold"/>
                                        <p:tgtEl>
                                          <p:spTgt spid="20812"/>
                                        </p:tgtEl>
                                        <p:attrNameLst>
                                          <p:attrName>ppt_w</p:attrName>
                                        </p:attrNameLst>
                                      </p:cBhvr>
                                      <p:tavLst>
                                        <p:tav tm="0">
                                          <p:val>
                                            <p:fltVal val="0"/>
                                          </p:val>
                                        </p:tav>
                                        <p:tav tm="100000">
                                          <p:val>
                                            <p:strVal val="#ppt_w"/>
                                          </p:val>
                                        </p:tav>
                                      </p:tavLst>
                                    </p:anim>
                                    <p:anim calcmode="lin" valueType="num">
                                      <p:cBhvr>
                                        <p:cTn id="84" dur="500" fill="hold"/>
                                        <p:tgtEl>
                                          <p:spTgt spid="20812"/>
                                        </p:tgtEl>
                                        <p:attrNameLst>
                                          <p:attrName>ppt_h</p:attrName>
                                        </p:attrNameLst>
                                      </p:cBhvr>
                                      <p:tavLst>
                                        <p:tav tm="0">
                                          <p:val>
                                            <p:fltVal val="0"/>
                                          </p:val>
                                        </p:tav>
                                        <p:tav tm="100000">
                                          <p:val>
                                            <p:strVal val="#ppt_h"/>
                                          </p:val>
                                        </p:tav>
                                      </p:tavLst>
                                    </p:anim>
                                    <p:anim calcmode="lin" valueType="num">
                                      <p:cBhvr>
                                        <p:cTn id="85" dur="500" fill="hold"/>
                                        <p:tgtEl>
                                          <p:spTgt spid="20812"/>
                                        </p:tgtEl>
                                        <p:attrNameLst>
                                          <p:attrName>style.rotation</p:attrName>
                                        </p:attrNameLst>
                                      </p:cBhvr>
                                      <p:tavLst>
                                        <p:tav tm="0">
                                          <p:val>
                                            <p:fltVal val="360"/>
                                          </p:val>
                                        </p:tav>
                                        <p:tav tm="100000">
                                          <p:val>
                                            <p:fltVal val="0"/>
                                          </p:val>
                                        </p:tav>
                                      </p:tavLst>
                                    </p:anim>
                                    <p:animEffect transition="in" filter="fade">
                                      <p:cBhvr>
                                        <p:cTn id="86" dur="500"/>
                                        <p:tgtEl>
                                          <p:spTgt spid="2081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20829"/>
                                        </p:tgtEl>
                                        <p:attrNameLst>
                                          <p:attrName>style.visibility</p:attrName>
                                        </p:attrNameLst>
                                      </p:cBhvr>
                                      <p:to>
                                        <p:strVal val="visible"/>
                                      </p:to>
                                    </p:set>
                                    <p:animEffect transition="in" filter="wipe(down)">
                                      <p:cBhvr>
                                        <p:cTn id="91" dur="500"/>
                                        <p:tgtEl>
                                          <p:spTgt spid="20829"/>
                                        </p:tgtEl>
                                      </p:cBhvr>
                                    </p:animEffect>
                                  </p:childTnLst>
                                </p:cTn>
                              </p:par>
                              <p:par>
                                <p:cTn id="92" presetID="49" presetClass="entr" presetSubtype="0" decel="100000" fill="hold" nodeType="withEffect">
                                  <p:stCondLst>
                                    <p:cond delay="0"/>
                                  </p:stCondLst>
                                  <p:childTnLst>
                                    <p:set>
                                      <p:cBhvr>
                                        <p:cTn id="93" dur="1" fill="hold">
                                          <p:stCondLst>
                                            <p:cond delay="0"/>
                                          </p:stCondLst>
                                        </p:cTn>
                                        <p:tgtEl>
                                          <p:spTgt spid="20799"/>
                                        </p:tgtEl>
                                        <p:attrNameLst>
                                          <p:attrName>style.visibility</p:attrName>
                                        </p:attrNameLst>
                                      </p:cBhvr>
                                      <p:to>
                                        <p:strVal val="visible"/>
                                      </p:to>
                                    </p:set>
                                    <p:anim calcmode="lin" valueType="num">
                                      <p:cBhvr>
                                        <p:cTn id="94" dur="500" fill="hold"/>
                                        <p:tgtEl>
                                          <p:spTgt spid="20799"/>
                                        </p:tgtEl>
                                        <p:attrNameLst>
                                          <p:attrName>ppt_w</p:attrName>
                                        </p:attrNameLst>
                                      </p:cBhvr>
                                      <p:tavLst>
                                        <p:tav tm="0">
                                          <p:val>
                                            <p:fltVal val="0"/>
                                          </p:val>
                                        </p:tav>
                                        <p:tav tm="100000">
                                          <p:val>
                                            <p:strVal val="#ppt_w"/>
                                          </p:val>
                                        </p:tav>
                                      </p:tavLst>
                                    </p:anim>
                                    <p:anim calcmode="lin" valueType="num">
                                      <p:cBhvr>
                                        <p:cTn id="95" dur="500" fill="hold"/>
                                        <p:tgtEl>
                                          <p:spTgt spid="20799"/>
                                        </p:tgtEl>
                                        <p:attrNameLst>
                                          <p:attrName>ppt_h</p:attrName>
                                        </p:attrNameLst>
                                      </p:cBhvr>
                                      <p:tavLst>
                                        <p:tav tm="0">
                                          <p:val>
                                            <p:fltVal val="0"/>
                                          </p:val>
                                        </p:tav>
                                        <p:tav tm="100000">
                                          <p:val>
                                            <p:strVal val="#ppt_h"/>
                                          </p:val>
                                        </p:tav>
                                      </p:tavLst>
                                    </p:anim>
                                    <p:anim calcmode="lin" valueType="num">
                                      <p:cBhvr>
                                        <p:cTn id="96" dur="500" fill="hold"/>
                                        <p:tgtEl>
                                          <p:spTgt spid="20799"/>
                                        </p:tgtEl>
                                        <p:attrNameLst>
                                          <p:attrName>style.rotation</p:attrName>
                                        </p:attrNameLst>
                                      </p:cBhvr>
                                      <p:tavLst>
                                        <p:tav tm="0">
                                          <p:val>
                                            <p:fltVal val="360"/>
                                          </p:val>
                                        </p:tav>
                                        <p:tav tm="100000">
                                          <p:val>
                                            <p:fltVal val="0"/>
                                          </p:val>
                                        </p:tav>
                                      </p:tavLst>
                                    </p:anim>
                                    <p:animEffect transition="in" filter="fade">
                                      <p:cBhvr>
                                        <p:cTn id="97" dur="500"/>
                                        <p:tgtEl>
                                          <p:spTgt spid="20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5105400" y="1447800"/>
            <a:ext cx="2438400" cy="1676400"/>
          </a:xfrm>
          <a:prstGeom prst="rect">
            <a:avLst/>
          </a:prstGeom>
          <a:solidFill>
            <a:srgbClr val="9ABCDE"/>
          </a:solidFill>
          <a:ln w="38100" algn="ctr">
            <a:noFill/>
            <a:miter lim="800000"/>
            <a:headEnd/>
            <a:tailEnd/>
          </a:ln>
        </p:spPr>
        <p:txBody>
          <a:bodyPr wrap="square" anchor="ctr"/>
          <a:lstStyle/>
          <a:p>
            <a:pPr algn="ctr"/>
            <a:r>
              <a:rPr lang="en-US" sz="1800" dirty="0" smtClean="0">
                <a:solidFill>
                  <a:sysClr val="windowText" lastClr="000000"/>
                </a:solidFill>
              </a:rPr>
              <a:t>Situational </a:t>
            </a:r>
            <a:r>
              <a:rPr lang="en-US" sz="1800" dirty="0">
                <a:solidFill>
                  <a:sysClr val="windowText" lastClr="000000"/>
                </a:solidFill>
              </a:rPr>
              <a:t>analysis of emerging issues &amp; opportunities, including U.S. Foreign Policy imperatives</a:t>
            </a:r>
          </a:p>
        </p:txBody>
      </p:sp>
      <p:sp>
        <p:nvSpPr>
          <p:cNvPr id="47109" name="Rectangle 5"/>
          <p:cNvSpPr>
            <a:spLocks noChangeArrowheads="1"/>
          </p:cNvSpPr>
          <p:nvPr/>
        </p:nvSpPr>
        <p:spPr bwMode="auto">
          <a:xfrm>
            <a:off x="5105400" y="3276600"/>
            <a:ext cx="2438400" cy="1524000"/>
          </a:xfrm>
          <a:prstGeom prst="rect">
            <a:avLst/>
          </a:prstGeom>
          <a:solidFill>
            <a:srgbClr val="9ABCDE"/>
          </a:solidFill>
          <a:ln w="9525" algn="ctr">
            <a:noFill/>
            <a:miter lim="800000"/>
            <a:headEnd/>
            <a:tailEnd/>
          </a:ln>
          <a:effectLst/>
        </p:spPr>
        <p:txBody>
          <a:bodyPr wrap="square" anchor="ctr"/>
          <a:lstStyle/>
          <a:p>
            <a:pPr algn="ctr">
              <a:defRPr/>
            </a:pPr>
            <a:r>
              <a:rPr lang="en-US" sz="1800" dirty="0" smtClean="0">
                <a:solidFill>
                  <a:sysClr val="windowText" lastClr="000000"/>
                </a:solidFill>
              </a:rPr>
              <a:t>Examination of current objectives</a:t>
            </a:r>
            <a:r>
              <a:rPr lang="en-US" sz="1800" dirty="0">
                <a:solidFill>
                  <a:sysClr val="windowText" lastClr="000000"/>
                </a:solidFill>
              </a:rPr>
              <a:t>, design and priorities </a:t>
            </a:r>
            <a:r>
              <a:rPr lang="en-US" sz="1800" dirty="0" smtClean="0">
                <a:solidFill>
                  <a:sysClr val="windowText" lastClr="000000"/>
                </a:solidFill>
              </a:rPr>
              <a:t>(targets, </a:t>
            </a:r>
            <a:r>
              <a:rPr lang="en-US" sz="1800" dirty="0">
                <a:solidFill>
                  <a:sysClr val="windowText" lastClr="000000"/>
                </a:solidFill>
              </a:rPr>
              <a:t>areas, </a:t>
            </a:r>
            <a:r>
              <a:rPr lang="en-US" sz="1800" dirty="0" smtClean="0">
                <a:solidFill>
                  <a:sysClr val="windowText" lastClr="000000"/>
                </a:solidFill>
              </a:rPr>
              <a:t>actors)</a:t>
            </a:r>
            <a:endParaRPr lang="en-US" sz="1800" dirty="0">
              <a:solidFill>
                <a:sysClr val="windowText" lastClr="000000"/>
              </a:solidFill>
            </a:endParaRPr>
          </a:p>
        </p:txBody>
      </p:sp>
      <p:sp>
        <p:nvSpPr>
          <p:cNvPr id="47122" name="Rectangle 9"/>
          <p:cNvSpPr>
            <a:spLocks noChangeArrowheads="1"/>
          </p:cNvSpPr>
          <p:nvPr/>
        </p:nvSpPr>
        <p:spPr bwMode="auto">
          <a:xfrm>
            <a:off x="381000" y="1828800"/>
            <a:ext cx="1865516" cy="685800"/>
          </a:xfrm>
          <a:prstGeom prst="rect">
            <a:avLst/>
          </a:prstGeom>
          <a:solidFill>
            <a:srgbClr val="336699"/>
          </a:solidFill>
          <a:ln w="38100" algn="ctr">
            <a:solidFill>
              <a:schemeClr val="bg1"/>
            </a:solidFill>
            <a:miter lim="800000"/>
            <a:headEnd/>
            <a:tailEnd/>
          </a:ln>
          <a:effectLst/>
        </p:spPr>
        <p:txBody>
          <a:bodyPr wrap="none" anchor="ctr"/>
          <a:lstStyle/>
          <a:p>
            <a:pPr algn="ctr">
              <a:spcBef>
                <a:spcPct val="50000"/>
              </a:spcBef>
            </a:pPr>
            <a:r>
              <a:rPr lang="en-US" sz="1800" b="1" dirty="0">
                <a:solidFill>
                  <a:schemeClr val="bg1"/>
                </a:solidFill>
              </a:rPr>
              <a:t>Strategic Level</a:t>
            </a:r>
          </a:p>
        </p:txBody>
      </p:sp>
      <p:sp>
        <p:nvSpPr>
          <p:cNvPr id="47115" name="Text Box 11"/>
          <p:cNvSpPr txBox="1">
            <a:spLocks noChangeArrowheads="1"/>
          </p:cNvSpPr>
          <p:nvPr/>
        </p:nvSpPr>
        <p:spPr bwMode="auto">
          <a:xfrm>
            <a:off x="2438400" y="1828800"/>
            <a:ext cx="2743200" cy="1015663"/>
          </a:xfrm>
          <a:prstGeom prst="rect">
            <a:avLst/>
          </a:prstGeom>
          <a:noFill/>
          <a:ln w="38100" algn="ctr">
            <a:noFill/>
            <a:miter lim="800000"/>
            <a:headEnd/>
            <a:tailEnd/>
          </a:ln>
        </p:spPr>
        <p:txBody>
          <a:bodyPr wrap="square">
            <a:spAutoFit/>
          </a:bodyPr>
          <a:lstStyle/>
          <a:p>
            <a:pPr algn="ctr">
              <a:spcBef>
                <a:spcPct val="50000"/>
              </a:spcBef>
            </a:pPr>
            <a:r>
              <a:rPr lang="en-US" sz="2000" u="sng" dirty="0" smtClean="0"/>
              <a:t>Informed </a:t>
            </a:r>
            <a:r>
              <a:rPr lang="en-US" sz="2000" u="sng" dirty="0"/>
              <a:t>understanding </a:t>
            </a:r>
            <a:r>
              <a:rPr lang="en-US" sz="2000" dirty="0"/>
              <a:t>of </a:t>
            </a:r>
            <a:r>
              <a:rPr lang="en-US" sz="2000" dirty="0" smtClean="0"/>
              <a:t>environment</a:t>
            </a:r>
            <a:endParaRPr lang="en-US" sz="2000" dirty="0"/>
          </a:p>
        </p:txBody>
      </p:sp>
      <p:sp>
        <p:nvSpPr>
          <p:cNvPr id="47116" name="Text Box 12"/>
          <p:cNvSpPr txBox="1">
            <a:spLocks noChangeArrowheads="1"/>
          </p:cNvSpPr>
          <p:nvPr/>
        </p:nvSpPr>
        <p:spPr bwMode="auto">
          <a:xfrm>
            <a:off x="2514600" y="3429000"/>
            <a:ext cx="2667000" cy="1015663"/>
          </a:xfrm>
          <a:prstGeom prst="rect">
            <a:avLst/>
          </a:prstGeom>
          <a:noFill/>
          <a:ln w="38100" algn="ctr">
            <a:noFill/>
            <a:miter lim="800000"/>
            <a:headEnd/>
            <a:tailEnd/>
          </a:ln>
        </p:spPr>
        <p:txBody>
          <a:bodyPr wrap="square">
            <a:spAutoFit/>
          </a:bodyPr>
          <a:lstStyle/>
          <a:p>
            <a:pPr algn="ctr">
              <a:spcBef>
                <a:spcPct val="50000"/>
              </a:spcBef>
            </a:pPr>
            <a:r>
              <a:rPr lang="en-US" sz="2000" u="sng" dirty="0" smtClean="0"/>
              <a:t>Understanding</a:t>
            </a:r>
            <a:r>
              <a:rPr lang="en-US" sz="2000" dirty="0" smtClean="0"/>
              <a:t> of program’s </a:t>
            </a:r>
            <a:r>
              <a:rPr lang="en-US" sz="2000" dirty="0"/>
              <a:t>interaction with </a:t>
            </a:r>
            <a:r>
              <a:rPr lang="en-US" sz="2000" dirty="0" smtClean="0"/>
              <a:t>environment</a:t>
            </a:r>
            <a:endParaRPr lang="en-US" sz="2000" dirty="0"/>
          </a:p>
        </p:txBody>
      </p:sp>
      <p:sp>
        <p:nvSpPr>
          <p:cNvPr id="47117" name="Text Box 13"/>
          <p:cNvSpPr txBox="1">
            <a:spLocks noChangeArrowheads="1"/>
          </p:cNvSpPr>
          <p:nvPr/>
        </p:nvSpPr>
        <p:spPr bwMode="auto">
          <a:xfrm>
            <a:off x="2514600" y="5100935"/>
            <a:ext cx="2590800" cy="1015663"/>
          </a:xfrm>
          <a:prstGeom prst="rect">
            <a:avLst/>
          </a:prstGeom>
          <a:noFill/>
          <a:ln w="38100" algn="ctr">
            <a:noFill/>
            <a:miter lim="800000"/>
            <a:headEnd/>
            <a:tailEnd/>
          </a:ln>
        </p:spPr>
        <p:txBody>
          <a:bodyPr wrap="square">
            <a:spAutoFit/>
          </a:bodyPr>
          <a:lstStyle/>
          <a:p>
            <a:pPr algn="ctr">
              <a:spcBef>
                <a:spcPct val="50000"/>
              </a:spcBef>
            </a:pPr>
            <a:r>
              <a:rPr lang="en-US" sz="2000" u="sng" dirty="0" smtClean="0"/>
              <a:t>Actual </a:t>
            </a:r>
            <a:r>
              <a:rPr lang="en-US" sz="2000" dirty="0" smtClean="0"/>
              <a:t> program’s interaction with environment</a:t>
            </a:r>
            <a:endParaRPr lang="en-US" sz="2000" dirty="0"/>
          </a:p>
        </p:txBody>
      </p:sp>
      <p:sp>
        <p:nvSpPr>
          <p:cNvPr id="2" name="Rectangle 15"/>
          <p:cNvSpPr>
            <a:spLocks noChangeArrowheads="1"/>
          </p:cNvSpPr>
          <p:nvPr/>
        </p:nvSpPr>
        <p:spPr bwMode="auto">
          <a:xfrm>
            <a:off x="328292" y="3276600"/>
            <a:ext cx="2033908" cy="1143000"/>
          </a:xfrm>
          <a:prstGeom prst="rect">
            <a:avLst/>
          </a:prstGeom>
          <a:solidFill>
            <a:srgbClr val="336699"/>
          </a:solidFill>
          <a:ln w="38100" algn="ctr">
            <a:solidFill>
              <a:schemeClr val="bg1"/>
            </a:solidFill>
            <a:miter lim="800000"/>
            <a:headEnd/>
            <a:tailEnd/>
          </a:ln>
          <a:effectLst/>
        </p:spPr>
        <p:txBody>
          <a:bodyPr wrap="none" anchor="ctr"/>
          <a:lstStyle/>
          <a:p>
            <a:pPr algn="ctr">
              <a:spcBef>
                <a:spcPct val="50000"/>
              </a:spcBef>
            </a:pPr>
            <a:r>
              <a:rPr lang="en-US" sz="2000" b="1" dirty="0">
                <a:solidFill>
                  <a:schemeClr val="bg1"/>
                </a:solidFill>
              </a:rPr>
              <a:t>Program Level</a:t>
            </a:r>
          </a:p>
        </p:txBody>
      </p:sp>
      <p:sp>
        <p:nvSpPr>
          <p:cNvPr id="4" name="Rectangle 18"/>
          <p:cNvSpPr>
            <a:spLocks noChangeArrowheads="1"/>
          </p:cNvSpPr>
          <p:nvPr/>
        </p:nvSpPr>
        <p:spPr bwMode="auto">
          <a:xfrm>
            <a:off x="211667" y="4953000"/>
            <a:ext cx="2302933" cy="1219200"/>
          </a:xfrm>
          <a:prstGeom prst="rect">
            <a:avLst/>
          </a:prstGeom>
          <a:solidFill>
            <a:srgbClr val="336699"/>
          </a:solidFill>
          <a:ln w="38100" algn="ctr">
            <a:solidFill>
              <a:schemeClr val="bg1"/>
            </a:solidFill>
            <a:miter lim="800000"/>
            <a:headEnd/>
            <a:tailEnd/>
          </a:ln>
        </p:spPr>
        <p:txBody>
          <a:bodyPr wrap="none" anchor="ctr"/>
          <a:lstStyle/>
          <a:p>
            <a:pPr algn="ctr"/>
            <a:r>
              <a:rPr lang="en-US" sz="2000" b="1" dirty="0" smtClean="0">
                <a:solidFill>
                  <a:schemeClr val="bg1"/>
                </a:solidFill>
                <a:effectLst>
                  <a:outerShdw blurRad="38100" dist="38100" dir="2700000" algn="tl">
                    <a:srgbClr val="000000">
                      <a:alpha val="43137"/>
                    </a:srgbClr>
                  </a:outerShdw>
                </a:effectLst>
              </a:rPr>
              <a:t>Project Level</a:t>
            </a:r>
            <a:endParaRPr lang="en-US" sz="2000" b="1" dirty="0">
              <a:solidFill>
                <a:schemeClr val="bg1"/>
              </a:solidFill>
              <a:effectLst>
                <a:outerShdw blurRad="38100" dist="38100" dir="2700000" algn="tl">
                  <a:srgbClr val="000000">
                    <a:alpha val="43137"/>
                  </a:srgbClr>
                </a:outerShdw>
              </a:effectLst>
            </a:endParaRPr>
          </a:p>
        </p:txBody>
      </p:sp>
      <p:sp>
        <p:nvSpPr>
          <p:cNvPr id="47124" name="Rectangle 20"/>
          <p:cNvSpPr>
            <a:spLocks noChangeArrowheads="1"/>
          </p:cNvSpPr>
          <p:nvPr/>
        </p:nvSpPr>
        <p:spPr bwMode="auto">
          <a:xfrm>
            <a:off x="5105400" y="5010150"/>
            <a:ext cx="2438400" cy="1524000"/>
          </a:xfrm>
          <a:prstGeom prst="rect">
            <a:avLst/>
          </a:prstGeom>
          <a:solidFill>
            <a:srgbClr val="9ABCDE"/>
          </a:solidFill>
          <a:ln w="38100" algn="ctr">
            <a:noFill/>
            <a:miter lim="800000"/>
            <a:headEnd/>
            <a:tailEnd/>
          </a:ln>
        </p:spPr>
        <p:txBody>
          <a:bodyPr wrap="square" anchor="ctr"/>
          <a:lstStyle/>
          <a:p>
            <a:pPr algn="ctr"/>
            <a:r>
              <a:rPr lang="en-US" sz="1800" dirty="0">
                <a:solidFill>
                  <a:sysClr val="windowText" lastClr="000000"/>
                </a:solidFill>
                <a:cs typeface="Arial" pitchFamily="34" charset="0"/>
              </a:rPr>
              <a:t>Examines immediate effects </a:t>
            </a:r>
            <a:r>
              <a:rPr lang="en-US" sz="1800" dirty="0" smtClean="0">
                <a:solidFill>
                  <a:sysClr val="windowText" lastClr="000000"/>
                </a:solidFill>
                <a:cs typeface="Arial" pitchFamily="34" charset="0"/>
              </a:rPr>
              <a:t>(+/- ) </a:t>
            </a:r>
            <a:r>
              <a:rPr lang="en-US" sz="1800" dirty="0">
                <a:solidFill>
                  <a:sysClr val="windowText" lastClr="000000"/>
                </a:solidFill>
                <a:cs typeface="Arial" pitchFamily="34" charset="0"/>
              </a:rPr>
              <a:t>produced by </a:t>
            </a:r>
            <a:r>
              <a:rPr lang="en-US" sz="1800" dirty="0" smtClean="0">
                <a:solidFill>
                  <a:sysClr val="windowText" lastClr="000000"/>
                </a:solidFill>
                <a:cs typeface="Arial" pitchFamily="34" charset="0"/>
              </a:rPr>
              <a:t>activities </a:t>
            </a:r>
            <a:r>
              <a:rPr lang="en-US" sz="1800" dirty="0">
                <a:solidFill>
                  <a:sysClr val="windowText" lastClr="000000"/>
                </a:solidFill>
                <a:cs typeface="Arial" pitchFamily="34" charset="0"/>
              </a:rPr>
              <a:t>and approaches</a:t>
            </a:r>
          </a:p>
        </p:txBody>
      </p:sp>
      <p:sp>
        <p:nvSpPr>
          <p:cNvPr id="5" name="Text Box 22"/>
          <p:cNvSpPr txBox="1">
            <a:spLocks noChangeArrowheads="1"/>
          </p:cNvSpPr>
          <p:nvPr/>
        </p:nvSpPr>
        <p:spPr bwMode="auto">
          <a:xfrm>
            <a:off x="762000" y="71735"/>
            <a:ext cx="8001000" cy="461665"/>
          </a:xfrm>
          <a:prstGeom prst="rect">
            <a:avLst/>
          </a:prstGeom>
          <a:noFill/>
          <a:ln w="38100" algn="ctr">
            <a:noFill/>
            <a:miter lim="800000"/>
            <a:headEnd/>
            <a:tailEnd/>
          </a:ln>
        </p:spPr>
        <p:txBody>
          <a:bodyPr>
            <a:spAutoFit/>
          </a:bodyPr>
          <a:lstStyle/>
          <a:p>
            <a:pPr algn="ctr">
              <a:spcBef>
                <a:spcPct val="50000"/>
              </a:spcBef>
            </a:pPr>
            <a:r>
              <a:rPr lang="en-US" sz="2400" b="1" dirty="0" smtClean="0">
                <a:latin typeface="Trebuchet MS" pitchFamily="34" charset="0"/>
              </a:rPr>
              <a:t>Levels of Analysis</a:t>
            </a:r>
            <a:endParaRPr lang="en-US" sz="2400" b="1" dirty="0">
              <a:latin typeface="Trebuchet MS" pitchFamily="34" charset="0"/>
            </a:endParaRPr>
          </a:p>
        </p:txBody>
      </p:sp>
      <p:sp>
        <p:nvSpPr>
          <p:cNvPr id="12" name="TextBox 11"/>
          <p:cNvSpPr txBox="1"/>
          <p:nvPr/>
        </p:nvSpPr>
        <p:spPr>
          <a:xfrm>
            <a:off x="7620000" y="1828800"/>
            <a:ext cx="1295400" cy="707886"/>
          </a:xfrm>
          <a:prstGeom prst="rect">
            <a:avLst/>
          </a:prstGeom>
          <a:noFill/>
        </p:spPr>
        <p:txBody>
          <a:bodyPr wrap="square" rtlCol="0">
            <a:spAutoFit/>
          </a:bodyPr>
          <a:lstStyle/>
          <a:p>
            <a:pPr algn="ctr"/>
            <a:r>
              <a:rPr lang="en-US" sz="2000" dirty="0" smtClean="0"/>
              <a:t>Difficult to Measure</a:t>
            </a:r>
            <a:endParaRPr lang="en-US" sz="2000" dirty="0"/>
          </a:p>
        </p:txBody>
      </p:sp>
      <p:sp>
        <p:nvSpPr>
          <p:cNvPr id="13" name="TextBox 12"/>
          <p:cNvSpPr txBox="1"/>
          <p:nvPr/>
        </p:nvSpPr>
        <p:spPr>
          <a:xfrm>
            <a:off x="7658100" y="1352490"/>
            <a:ext cx="1066800" cy="400110"/>
          </a:xfrm>
          <a:prstGeom prst="rect">
            <a:avLst/>
          </a:prstGeom>
          <a:noFill/>
        </p:spPr>
        <p:txBody>
          <a:bodyPr wrap="square" rtlCol="0">
            <a:spAutoFit/>
          </a:bodyPr>
          <a:lstStyle/>
          <a:p>
            <a:pPr algn="ctr"/>
            <a:r>
              <a:rPr lang="en-US" sz="2000" dirty="0" smtClean="0">
                <a:effectLst>
                  <a:outerShdw blurRad="38100" dist="38100" dir="2700000" algn="tl">
                    <a:srgbClr val="000000">
                      <a:alpha val="43137"/>
                    </a:srgbClr>
                  </a:outerShdw>
                </a:effectLst>
              </a:rPr>
              <a:t>M&amp;E</a:t>
            </a:r>
            <a:endParaRPr lang="en-US" sz="2000" dirty="0">
              <a:effectLst>
                <a:outerShdw blurRad="38100" dist="38100" dir="2700000" algn="tl">
                  <a:srgbClr val="000000">
                    <a:alpha val="43137"/>
                  </a:srgbClr>
                </a:outerShdw>
              </a:effectLst>
            </a:endParaRPr>
          </a:p>
        </p:txBody>
      </p:sp>
      <p:sp>
        <p:nvSpPr>
          <p:cNvPr id="29" name="TextBox 28"/>
          <p:cNvSpPr txBox="1"/>
          <p:nvPr/>
        </p:nvSpPr>
        <p:spPr>
          <a:xfrm>
            <a:off x="7620000" y="3572470"/>
            <a:ext cx="1295400" cy="923330"/>
          </a:xfrm>
          <a:prstGeom prst="rect">
            <a:avLst/>
          </a:prstGeom>
          <a:noFill/>
        </p:spPr>
        <p:txBody>
          <a:bodyPr wrap="square" rtlCol="0">
            <a:spAutoFit/>
          </a:bodyPr>
          <a:lstStyle/>
          <a:p>
            <a:pPr algn="ctr"/>
            <a:r>
              <a:rPr lang="en-US" sz="1800" dirty="0" smtClean="0"/>
              <a:t>Outcomes &amp; Program Outputs</a:t>
            </a:r>
            <a:endParaRPr lang="en-US" sz="1800" dirty="0"/>
          </a:p>
        </p:txBody>
      </p:sp>
      <p:sp>
        <p:nvSpPr>
          <p:cNvPr id="30" name="TextBox 29"/>
          <p:cNvSpPr txBox="1"/>
          <p:nvPr/>
        </p:nvSpPr>
        <p:spPr>
          <a:xfrm>
            <a:off x="7543800" y="5124271"/>
            <a:ext cx="1447800" cy="1200329"/>
          </a:xfrm>
          <a:prstGeom prst="rect">
            <a:avLst/>
          </a:prstGeom>
          <a:noFill/>
        </p:spPr>
        <p:txBody>
          <a:bodyPr wrap="square" rtlCol="0">
            <a:spAutoFit/>
          </a:bodyPr>
          <a:lstStyle/>
          <a:p>
            <a:pPr algn="ctr"/>
            <a:r>
              <a:rPr lang="en-US" sz="1800" dirty="0" smtClean="0"/>
              <a:t>Impact, Activity Outputs &amp; Deliverables</a:t>
            </a:r>
            <a:endParaRPr lang="en-US" sz="1800" dirty="0"/>
          </a:p>
        </p:txBody>
      </p:sp>
    </p:spTree>
    <p:extLst>
      <p:ext uri="{BB962C8B-B14F-4D97-AF65-F5344CB8AC3E}">
        <p14:creationId xmlns:p14="http://schemas.microsoft.com/office/powerpoint/2010/main" val="3002485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22"/>
                                        </p:tgtEl>
                                        <p:attrNameLst>
                                          <p:attrName>style.visibility</p:attrName>
                                        </p:attrNameLst>
                                      </p:cBhvr>
                                      <p:to>
                                        <p:strVal val="visible"/>
                                      </p:to>
                                    </p:set>
                                    <p:animEffect transition="in" filter="fade">
                                      <p:cBhvr>
                                        <p:cTn id="7" dur="500"/>
                                        <p:tgtEl>
                                          <p:spTgt spid="47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15"/>
                                        </p:tgtEl>
                                        <p:attrNameLst>
                                          <p:attrName>style.visibility</p:attrName>
                                        </p:attrNameLst>
                                      </p:cBhvr>
                                      <p:to>
                                        <p:strVal val="visible"/>
                                      </p:to>
                                    </p:set>
                                    <p:animEffect transition="in" filter="fade">
                                      <p:cBhvr>
                                        <p:cTn id="12" dur="500"/>
                                        <p:tgtEl>
                                          <p:spTgt spid="471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8"/>
                                        </p:tgtEl>
                                        <p:attrNameLst>
                                          <p:attrName>style.visibility</p:attrName>
                                        </p:attrNameLst>
                                      </p:cBhvr>
                                      <p:to>
                                        <p:strVal val="visible"/>
                                      </p:to>
                                    </p:set>
                                    <p:animEffect transition="in" filter="fade">
                                      <p:cBhvr>
                                        <p:cTn id="17" dur="500"/>
                                        <p:tgtEl>
                                          <p:spTgt spid="471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116"/>
                                        </p:tgtEl>
                                        <p:attrNameLst>
                                          <p:attrName>style.visibility</p:attrName>
                                        </p:attrNameLst>
                                      </p:cBhvr>
                                      <p:to>
                                        <p:strVal val="visible"/>
                                      </p:to>
                                    </p:set>
                                    <p:animEffect transition="in" filter="fade">
                                      <p:cBhvr>
                                        <p:cTn id="32" dur="500"/>
                                        <p:tgtEl>
                                          <p:spTgt spid="471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109"/>
                                        </p:tgtEl>
                                        <p:attrNameLst>
                                          <p:attrName>style.visibility</p:attrName>
                                        </p:attrNameLst>
                                      </p:cBhvr>
                                      <p:to>
                                        <p:strVal val="visible"/>
                                      </p:to>
                                    </p:set>
                                    <p:animEffect transition="in" filter="fade">
                                      <p:cBhvr>
                                        <p:cTn id="37" dur="500"/>
                                        <p:tgtEl>
                                          <p:spTgt spid="4710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117"/>
                                        </p:tgtEl>
                                        <p:attrNameLst>
                                          <p:attrName>style.visibility</p:attrName>
                                        </p:attrNameLst>
                                      </p:cBhvr>
                                      <p:to>
                                        <p:strVal val="visible"/>
                                      </p:to>
                                    </p:set>
                                    <p:animEffect transition="in" filter="fade">
                                      <p:cBhvr>
                                        <p:cTn id="52" dur="500"/>
                                        <p:tgtEl>
                                          <p:spTgt spid="471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7124"/>
                                        </p:tgtEl>
                                        <p:attrNameLst>
                                          <p:attrName>style.visibility</p:attrName>
                                        </p:attrNameLst>
                                      </p:cBhvr>
                                      <p:to>
                                        <p:strVal val="visible"/>
                                      </p:to>
                                    </p:set>
                                    <p:animEffect transition="in" filter="fade">
                                      <p:cBhvr>
                                        <p:cTn id="57" dur="500"/>
                                        <p:tgtEl>
                                          <p:spTgt spid="471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P spid="47109" grpId="0" animBg="1"/>
      <p:bldP spid="47122" grpId="0" animBg="1"/>
      <p:bldP spid="47115" grpId="0"/>
      <p:bldP spid="47116" grpId="0"/>
      <p:bldP spid="47117" grpId="0"/>
      <p:bldP spid="2" grpId="0" animBg="1"/>
      <p:bldP spid="4" grpId="0" animBg="1"/>
      <p:bldP spid="47124" grpId="0" animBg="1"/>
      <p:bldP spid="12"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6" name="Group 4"/>
          <p:cNvGrpSpPr>
            <a:grpSpLocks/>
          </p:cNvGrpSpPr>
          <p:nvPr/>
        </p:nvGrpSpPr>
        <p:grpSpPr bwMode="auto">
          <a:xfrm>
            <a:off x="1790700" y="914400"/>
            <a:ext cx="5567363" cy="5562600"/>
            <a:chOff x="1104" y="816"/>
            <a:chExt cx="3507" cy="3504"/>
          </a:xfrm>
          <a:solidFill>
            <a:srgbClr val="336699"/>
          </a:solidFill>
        </p:grpSpPr>
        <p:sp>
          <p:nvSpPr>
            <p:cNvPr id="90142" name="Oval 24"/>
            <p:cNvSpPr>
              <a:spLocks noChangeArrowheads="1"/>
            </p:cNvSpPr>
            <p:nvPr/>
          </p:nvSpPr>
          <p:spPr bwMode="auto">
            <a:xfrm>
              <a:off x="1104" y="816"/>
              <a:ext cx="3507" cy="3504"/>
            </a:xfrm>
            <a:prstGeom prst="ellipse">
              <a:avLst/>
            </a:prstGeom>
            <a:grpFill/>
            <a:ln w="34925">
              <a:solidFill>
                <a:srgbClr val="3399FF"/>
              </a:solidFill>
              <a:round/>
              <a:headEnd/>
              <a:tailEnd/>
            </a:ln>
          </p:spPr>
          <p:txBody>
            <a:bodyPr wrap="none" anchor="ctr"/>
            <a:lstStyle/>
            <a:p>
              <a:endParaRPr lang="en-US" sz="1600" b="1">
                <a:cs typeface="Arial" charset="0"/>
              </a:endParaRPr>
            </a:p>
          </p:txBody>
        </p:sp>
        <p:sp>
          <p:nvSpPr>
            <p:cNvPr id="90143" name="Text Box 6"/>
            <p:cNvSpPr txBox="1">
              <a:spLocks noChangeArrowheads="1"/>
            </p:cNvSpPr>
            <p:nvPr/>
          </p:nvSpPr>
          <p:spPr bwMode="auto">
            <a:xfrm>
              <a:off x="2256" y="988"/>
              <a:ext cx="1344" cy="212"/>
            </a:xfrm>
            <a:prstGeom prst="rect">
              <a:avLst/>
            </a:prstGeom>
            <a:grpFill/>
            <a:ln w="9525">
              <a:noFill/>
              <a:miter lim="800000"/>
              <a:headEnd/>
              <a:tailEnd/>
            </a:ln>
          </p:spPr>
          <p:txBody>
            <a:bodyPr>
              <a:spAutoFit/>
            </a:bodyPr>
            <a:lstStyle/>
            <a:p>
              <a:pPr>
                <a:spcBef>
                  <a:spcPct val="50000"/>
                </a:spcBef>
              </a:pPr>
              <a:r>
                <a:rPr lang="en-US" sz="1600" b="1">
                  <a:solidFill>
                    <a:schemeClr val="bg1"/>
                  </a:solidFill>
                  <a:cs typeface="Arial" charset="0"/>
                </a:rPr>
                <a:t>STRATEGIC LEVEL</a:t>
              </a:r>
            </a:p>
          </p:txBody>
        </p:sp>
      </p:grpSp>
      <p:grpSp>
        <p:nvGrpSpPr>
          <p:cNvPr id="90119" name="Group 7"/>
          <p:cNvGrpSpPr>
            <a:grpSpLocks/>
          </p:cNvGrpSpPr>
          <p:nvPr/>
        </p:nvGrpSpPr>
        <p:grpSpPr bwMode="auto">
          <a:xfrm>
            <a:off x="2447925" y="1600200"/>
            <a:ext cx="4295775" cy="4295775"/>
            <a:chOff x="1518" y="1248"/>
            <a:chExt cx="2706" cy="2706"/>
          </a:xfrm>
        </p:grpSpPr>
        <p:sp>
          <p:nvSpPr>
            <p:cNvPr id="3" name="Oval 24"/>
            <p:cNvSpPr>
              <a:spLocks noChangeArrowheads="1"/>
            </p:cNvSpPr>
            <p:nvPr/>
          </p:nvSpPr>
          <p:spPr bwMode="auto">
            <a:xfrm>
              <a:off x="1518" y="1248"/>
              <a:ext cx="2706" cy="2706"/>
            </a:xfrm>
            <a:prstGeom prst="ellipse">
              <a:avLst/>
            </a:prstGeom>
            <a:gradFill rotWithShape="1">
              <a:gsLst>
                <a:gs pos="0">
                  <a:schemeClr val="bg1">
                    <a:gamma/>
                    <a:shade val="46275"/>
                    <a:invGamma/>
                  </a:schemeClr>
                </a:gs>
                <a:gs pos="50000">
                  <a:schemeClr val="bg1"/>
                </a:gs>
                <a:gs pos="100000">
                  <a:schemeClr val="bg1">
                    <a:gamma/>
                    <a:shade val="46275"/>
                    <a:invGamma/>
                  </a:schemeClr>
                </a:gs>
              </a:gsLst>
              <a:lin ang="2700000" scaled="1"/>
            </a:gradFill>
            <a:ln w="9525">
              <a:solidFill>
                <a:srgbClr val="000000"/>
              </a:solidFill>
              <a:round/>
              <a:headEnd/>
              <a:tailEnd/>
            </a:ln>
          </p:spPr>
          <p:txBody>
            <a:bodyPr wrap="none" anchor="ctr"/>
            <a:lstStyle/>
            <a:p>
              <a:pPr>
                <a:defRPr/>
              </a:pPr>
              <a:endParaRPr lang="en-US" sz="1600" b="1">
                <a:cs typeface="Arial" charset="0"/>
              </a:endParaRPr>
            </a:p>
          </p:txBody>
        </p:sp>
        <p:sp>
          <p:nvSpPr>
            <p:cNvPr id="2" name="Text Box 9"/>
            <p:cNvSpPr txBox="1">
              <a:spLocks noChangeArrowheads="1"/>
            </p:cNvSpPr>
            <p:nvPr/>
          </p:nvSpPr>
          <p:spPr bwMode="auto">
            <a:xfrm>
              <a:off x="2256" y="1468"/>
              <a:ext cx="1296" cy="212"/>
            </a:xfrm>
            <a:prstGeom prst="rect">
              <a:avLst/>
            </a:prstGeom>
            <a:noFill/>
            <a:ln w="9525">
              <a:noFill/>
              <a:miter lim="800000"/>
              <a:headEnd/>
              <a:tailEnd/>
            </a:ln>
          </p:spPr>
          <p:txBody>
            <a:bodyPr>
              <a:spAutoFit/>
            </a:bodyPr>
            <a:lstStyle/>
            <a:p>
              <a:pPr>
                <a:spcBef>
                  <a:spcPct val="50000"/>
                </a:spcBef>
              </a:pPr>
              <a:r>
                <a:rPr lang="en-US" sz="1600" b="1">
                  <a:cs typeface="Arial" charset="0"/>
                </a:rPr>
                <a:t>PROGRAM LEVEL</a:t>
              </a:r>
            </a:p>
          </p:txBody>
        </p:sp>
      </p:grpSp>
      <p:grpSp>
        <p:nvGrpSpPr>
          <p:cNvPr id="90122" name="Group 10"/>
          <p:cNvGrpSpPr>
            <a:grpSpLocks/>
          </p:cNvGrpSpPr>
          <p:nvPr/>
        </p:nvGrpSpPr>
        <p:grpSpPr bwMode="auto">
          <a:xfrm>
            <a:off x="3238500" y="2363788"/>
            <a:ext cx="2741613" cy="2741612"/>
            <a:chOff x="2016" y="1729"/>
            <a:chExt cx="1727" cy="1727"/>
          </a:xfrm>
          <a:solidFill>
            <a:srgbClr val="BF4040"/>
          </a:solidFill>
        </p:grpSpPr>
        <p:sp>
          <p:nvSpPr>
            <p:cNvPr id="90138" name="Oval 24"/>
            <p:cNvSpPr>
              <a:spLocks noChangeArrowheads="1"/>
            </p:cNvSpPr>
            <p:nvPr/>
          </p:nvSpPr>
          <p:spPr bwMode="auto">
            <a:xfrm>
              <a:off x="2016" y="1729"/>
              <a:ext cx="1727" cy="1727"/>
            </a:xfrm>
            <a:prstGeom prst="ellipse">
              <a:avLst/>
            </a:prstGeom>
            <a:grpFill/>
            <a:ln w="9525">
              <a:solidFill>
                <a:srgbClr val="000000"/>
              </a:solidFill>
              <a:round/>
              <a:headEnd/>
              <a:tailEnd/>
            </a:ln>
          </p:spPr>
          <p:txBody>
            <a:bodyPr wrap="none" anchor="ctr"/>
            <a:lstStyle/>
            <a:p>
              <a:endParaRPr lang="en-US" sz="1600" b="1">
                <a:cs typeface="Arial" charset="0"/>
              </a:endParaRPr>
            </a:p>
          </p:txBody>
        </p:sp>
        <p:sp>
          <p:nvSpPr>
            <p:cNvPr id="90139" name="Text Box 12"/>
            <p:cNvSpPr txBox="1">
              <a:spLocks noChangeArrowheads="1"/>
            </p:cNvSpPr>
            <p:nvPr/>
          </p:nvSpPr>
          <p:spPr bwMode="auto">
            <a:xfrm>
              <a:off x="2352" y="2380"/>
              <a:ext cx="1200" cy="212"/>
            </a:xfrm>
            <a:prstGeom prst="rect">
              <a:avLst/>
            </a:prstGeom>
            <a:grpFill/>
            <a:ln w="9525">
              <a:noFill/>
              <a:miter lim="800000"/>
              <a:headEnd/>
              <a:tailEnd/>
            </a:ln>
          </p:spPr>
          <p:txBody>
            <a:bodyPr>
              <a:spAutoFit/>
            </a:bodyPr>
            <a:lstStyle/>
            <a:p>
              <a:pPr>
                <a:spcBef>
                  <a:spcPct val="50000"/>
                </a:spcBef>
              </a:pPr>
              <a:r>
                <a:rPr lang="en-US" sz="1600" b="1">
                  <a:cs typeface="Arial" charset="0"/>
                </a:rPr>
                <a:t>PROJECT LEVEL</a:t>
              </a:r>
            </a:p>
          </p:txBody>
        </p:sp>
      </p:grpSp>
      <p:sp>
        <p:nvSpPr>
          <p:cNvPr id="90125" name="Text Box 13"/>
          <p:cNvSpPr txBox="1">
            <a:spLocks noChangeArrowheads="1"/>
          </p:cNvSpPr>
          <p:nvPr/>
        </p:nvSpPr>
        <p:spPr bwMode="auto">
          <a:xfrm>
            <a:off x="3848100" y="2514600"/>
            <a:ext cx="1524000" cy="274638"/>
          </a:xfrm>
          <a:prstGeom prst="rect">
            <a:avLst/>
          </a:prstGeom>
          <a:noFill/>
          <a:ln w="9525">
            <a:noFill/>
            <a:miter lim="800000"/>
            <a:headEnd/>
            <a:tailEnd/>
          </a:ln>
        </p:spPr>
        <p:txBody>
          <a:bodyPr>
            <a:spAutoFit/>
          </a:bodyPr>
          <a:lstStyle/>
          <a:p>
            <a:pPr>
              <a:spcBef>
                <a:spcPct val="50000"/>
              </a:spcBef>
            </a:pPr>
            <a:r>
              <a:rPr lang="en-US" sz="1200" b="1">
                <a:cs typeface="Arial" charset="0"/>
              </a:rPr>
              <a:t>Planning/Analysis</a:t>
            </a:r>
          </a:p>
        </p:txBody>
      </p:sp>
      <p:sp>
        <p:nvSpPr>
          <p:cNvPr id="90126" name="Text Box 14"/>
          <p:cNvSpPr txBox="1">
            <a:spLocks noChangeArrowheads="1"/>
          </p:cNvSpPr>
          <p:nvPr/>
        </p:nvSpPr>
        <p:spPr bwMode="auto">
          <a:xfrm>
            <a:off x="3314700" y="3962400"/>
            <a:ext cx="1143000" cy="457200"/>
          </a:xfrm>
          <a:prstGeom prst="rect">
            <a:avLst/>
          </a:prstGeom>
          <a:noFill/>
          <a:ln w="9525">
            <a:noFill/>
            <a:miter lim="800000"/>
            <a:headEnd/>
            <a:tailEnd/>
          </a:ln>
        </p:spPr>
        <p:txBody>
          <a:bodyPr>
            <a:spAutoFit/>
          </a:bodyPr>
          <a:lstStyle/>
          <a:p>
            <a:pPr>
              <a:spcBef>
                <a:spcPct val="50000"/>
              </a:spcBef>
            </a:pPr>
            <a:r>
              <a:rPr lang="en-US" sz="1200" b="1">
                <a:cs typeface="Arial" charset="0"/>
              </a:rPr>
              <a:t>Real Time M&amp;E</a:t>
            </a:r>
          </a:p>
        </p:txBody>
      </p:sp>
      <p:sp>
        <p:nvSpPr>
          <p:cNvPr id="90127" name="Text Box 15"/>
          <p:cNvSpPr txBox="1">
            <a:spLocks noChangeArrowheads="1"/>
          </p:cNvSpPr>
          <p:nvPr/>
        </p:nvSpPr>
        <p:spPr bwMode="auto">
          <a:xfrm>
            <a:off x="4610100" y="3962400"/>
            <a:ext cx="1524000" cy="457200"/>
          </a:xfrm>
          <a:prstGeom prst="rect">
            <a:avLst/>
          </a:prstGeom>
          <a:noFill/>
          <a:ln w="9525">
            <a:noFill/>
            <a:miter lim="800000"/>
            <a:headEnd/>
            <a:tailEnd/>
          </a:ln>
        </p:spPr>
        <p:txBody>
          <a:bodyPr>
            <a:spAutoFit/>
          </a:bodyPr>
          <a:lstStyle/>
          <a:p>
            <a:pPr>
              <a:spcBef>
                <a:spcPct val="50000"/>
              </a:spcBef>
            </a:pPr>
            <a:r>
              <a:rPr lang="en-US" sz="1200" b="1">
                <a:cs typeface="Arial" charset="0"/>
              </a:rPr>
              <a:t>Implementation/ Response</a:t>
            </a:r>
          </a:p>
        </p:txBody>
      </p:sp>
      <p:grpSp>
        <p:nvGrpSpPr>
          <p:cNvPr id="90128" name="Group 16"/>
          <p:cNvGrpSpPr>
            <a:grpSpLocks/>
          </p:cNvGrpSpPr>
          <p:nvPr/>
        </p:nvGrpSpPr>
        <p:grpSpPr bwMode="auto">
          <a:xfrm>
            <a:off x="2247900" y="2265363"/>
            <a:ext cx="4724400" cy="3830637"/>
            <a:chOff x="1392" y="1667"/>
            <a:chExt cx="2976" cy="2413"/>
          </a:xfrm>
          <a:solidFill>
            <a:srgbClr val="D07272"/>
          </a:solidFill>
        </p:grpSpPr>
        <p:sp>
          <p:nvSpPr>
            <p:cNvPr id="4" name="AutoShape 17"/>
            <p:cNvSpPr>
              <a:spLocks noChangeArrowheads="1"/>
            </p:cNvSpPr>
            <p:nvPr/>
          </p:nvSpPr>
          <p:spPr bwMode="auto">
            <a:xfrm rot="2858009">
              <a:off x="1750" y="2841"/>
              <a:ext cx="288" cy="608"/>
            </a:xfrm>
            <a:prstGeom prst="upDownArrow">
              <a:avLst>
                <a:gd name="adj1" fmla="val 50000"/>
                <a:gd name="adj2" fmla="val 42222"/>
              </a:avLst>
            </a:prstGeom>
            <a:grpFill/>
            <a:ln w="9525">
              <a:solidFill>
                <a:schemeClr val="tx1"/>
              </a:solidFill>
              <a:miter lim="800000"/>
              <a:headEnd/>
              <a:tailEnd/>
            </a:ln>
            <a:effectLst/>
          </p:spPr>
          <p:txBody>
            <a:bodyPr vert="eaVert" wrap="none" anchor="ctr"/>
            <a:lstStyle/>
            <a:p>
              <a:pPr>
                <a:defRPr/>
              </a:pPr>
              <a:endParaRPr lang="en-US"/>
            </a:p>
          </p:txBody>
        </p:sp>
        <p:sp>
          <p:nvSpPr>
            <p:cNvPr id="5" name="AutoShape 18"/>
            <p:cNvSpPr>
              <a:spLocks noChangeArrowheads="1"/>
            </p:cNvSpPr>
            <p:nvPr/>
          </p:nvSpPr>
          <p:spPr bwMode="auto">
            <a:xfrm rot="-3061566">
              <a:off x="3680" y="2815"/>
              <a:ext cx="288" cy="662"/>
            </a:xfrm>
            <a:prstGeom prst="upDownArrow">
              <a:avLst>
                <a:gd name="adj1" fmla="val 50000"/>
                <a:gd name="adj2" fmla="val 45972"/>
              </a:avLst>
            </a:prstGeom>
            <a:grpFill/>
            <a:ln w="9525">
              <a:solidFill>
                <a:schemeClr val="tx1"/>
              </a:solidFill>
              <a:miter lim="800000"/>
              <a:headEnd/>
              <a:tailEnd/>
            </a:ln>
            <a:effectLst/>
          </p:spPr>
          <p:txBody>
            <a:bodyPr vert="eaVert" wrap="none" anchor="ctr"/>
            <a:lstStyle/>
            <a:p>
              <a:pPr>
                <a:defRPr/>
              </a:pPr>
              <a:endParaRPr lang="en-US"/>
            </a:p>
          </p:txBody>
        </p:sp>
        <p:sp>
          <p:nvSpPr>
            <p:cNvPr id="90131" name="AutoShape 19"/>
            <p:cNvSpPr>
              <a:spLocks noChangeArrowheads="1"/>
            </p:cNvSpPr>
            <p:nvPr/>
          </p:nvSpPr>
          <p:spPr bwMode="auto">
            <a:xfrm rot="8095587">
              <a:off x="1926" y="1505"/>
              <a:ext cx="288" cy="650"/>
            </a:xfrm>
            <a:prstGeom prst="upDownArrow">
              <a:avLst>
                <a:gd name="adj1" fmla="val 50000"/>
                <a:gd name="adj2" fmla="val 45139"/>
              </a:avLst>
            </a:prstGeom>
            <a:grpFill/>
            <a:ln w="9525">
              <a:solidFill>
                <a:schemeClr val="tx1"/>
              </a:solidFill>
              <a:miter lim="800000"/>
              <a:headEnd/>
              <a:tailEnd/>
            </a:ln>
            <a:effectLst/>
          </p:spPr>
          <p:txBody>
            <a:bodyPr vert="eaVert" wrap="none" anchor="ctr"/>
            <a:lstStyle/>
            <a:p>
              <a:pPr>
                <a:defRPr/>
              </a:pPr>
              <a:endParaRPr lang="en-US"/>
            </a:p>
          </p:txBody>
        </p:sp>
        <p:sp>
          <p:nvSpPr>
            <p:cNvPr id="90132" name="AutoShape 20"/>
            <p:cNvSpPr>
              <a:spLocks noChangeArrowheads="1"/>
            </p:cNvSpPr>
            <p:nvPr/>
          </p:nvSpPr>
          <p:spPr bwMode="auto">
            <a:xfrm rot="2858009">
              <a:off x="3516" y="1505"/>
              <a:ext cx="288" cy="612"/>
            </a:xfrm>
            <a:prstGeom prst="upDownArrow">
              <a:avLst>
                <a:gd name="adj1" fmla="val 50000"/>
                <a:gd name="adj2" fmla="val 42500"/>
              </a:avLst>
            </a:prstGeom>
            <a:grpFill/>
            <a:ln w="9525">
              <a:solidFill>
                <a:schemeClr val="tx1"/>
              </a:solidFill>
              <a:miter lim="800000"/>
              <a:headEnd/>
              <a:tailEnd/>
            </a:ln>
            <a:effectLst/>
          </p:spPr>
          <p:txBody>
            <a:bodyPr vert="eaVert" wrap="none" anchor="ctr"/>
            <a:lstStyle/>
            <a:p>
              <a:pPr>
                <a:defRPr/>
              </a:pPr>
              <a:endParaRPr lang="en-US"/>
            </a:p>
          </p:txBody>
        </p:sp>
        <p:sp>
          <p:nvSpPr>
            <p:cNvPr id="90133" name="AutoShape 21"/>
            <p:cNvSpPr>
              <a:spLocks noChangeArrowheads="1"/>
            </p:cNvSpPr>
            <p:nvPr/>
          </p:nvSpPr>
          <p:spPr bwMode="auto">
            <a:xfrm>
              <a:off x="2736" y="3744"/>
              <a:ext cx="288" cy="336"/>
            </a:xfrm>
            <a:prstGeom prst="upDownArrow">
              <a:avLst>
                <a:gd name="adj1" fmla="val 50000"/>
                <a:gd name="adj2" fmla="val 23333"/>
              </a:avLst>
            </a:prstGeom>
            <a:grpFill/>
            <a:ln w="9525">
              <a:solidFill>
                <a:schemeClr val="tx1"/>
              </a:solidFill>
              <a:miter lim="800000"/>
              <a:headEnd/>
              <a:tailEnd/>
            </a:ln>
            <a:effectLst/>
          </p:spPr>
          <p:txBody>
            <a:bodyPr vert="eaVert" wrap="none" anchor="ctr"/>
            <a:lstStyle/>
            <a:p>
              <a:pPr>
                <a:defRPr/>
              </a:pPr>
              <a:endParaRPr lang="en-US"/>
            </a:p>
          </p:txBody>
        </p:sp>
        <p:sp>
          <p:nvSpPr>
            <p:cNvPr id="90134" name="AutoShape 22"/>
            <p:cNvSpPr>
              <a:spLocks noChangeArrowheads="1"/>
            </p:cNvSpPr>
            <p:nvPr/>
          </p:nvSpPr>
          <p:spPr bwMode="auto">
            <a:xfrm rot="16200000">
              <a:off x="4056" y="2376"/>
              <a:ext cx="288" cy="336"/>
            </a:xfrm>
            <a:prstGeom prst="upDownArrow">
              <a:avLst>
                <a:gd name="adj1" fmla="val 50000"/>
                <a:gd name="adj2" fmla="val 23333"/>
              </a:avLst>
            </a:prstGeom>
            <a:grpFill/>
            <a:ln w="9525">
              <a:solidFill>
                <a:schemeClr val="tx1"/>
              </a:solidFill>
              <a:miter lim="800000"/>
              <a:headEnd/>
              <a:tailEnd/>
            </a:ln>
            <a:effectLst/>
          </p:spPr>
          <p:txBody>
            <a:bodyPr vert="eaVert" wrap="none" anchor="ctr"/>
            <a:lstStyle/>
            <a:p>
              <a:pPr>
                <a:defRPr/>
              </a:pPr>
              <a:endParaRPr lang="en-US"/>
            </a:p>
          </p:txBody>
        </p:sp>
        <p:sp>
          <p:nvSpPr>
            <p:cNvPr id="90135" name="AutoShape 23"/>
            <p:cNvSpPr>
              <a:spLocks noChangeArrowheads="1"/>
            </p:cNvSpPr>
            <p:nvPr/>
          </p:nvSpPr>
          <p:spPr bwMode="auto">
            <a:xfrm rot="5400000">
              <a:off x="1416" y="2376"/>
              <a:ext cx="288" cy="336"/>
            </a:xfrm>
            <a:prstGeom prst="upDownArrow">
              <a:avLst>
                <a:gd name="adj1" fmla="val 50000"/>
                <a:gd name="adj2" fmla="val 23333"/>
              </a:avLst>
            </a:prstGeom>
            <a:grpFill/>
            <a:ln w="9525">
              <a:solidFill>
                <a:schemeClr val="tx1"/>
              </a:solidFill>
              <a:miter lim="800000"/>
              <a:headEnd/>
              <a:tailEnd/>
            </a:ln>
            <a:effectLst/>
          </p:spPr>
          <p:txBody>
            <a:bodyPr vert="eaVert" wrap="none" anchor="ctr"/>
            <a:lstStyle/>
            <a:p>
              <a:pPr>
                <a:defRPr/>
              </a:pPr>
              <a:endParaRPr lang="en-US"/>
            </a:p>
          </p:txBody>
        </p:sp>
      </p:grpSp>
      <p:grpSp>
        <p:nvGrpSpPr>
          <p:cNvPr id="90136" name="Group 24"/>
          <p:cNvGrpSpPr>
            <a:grpSpLocks/>
          </p:cNvGrpSpPr>
          <p:nvPr/>
        </p:nvGrpSpPr>
        <p:grpSpPr bwMode="auto">
          <a:xfrm>
            <a:off x="2019300" y="1600200"/>
            <a:ext cx="5145088" cy="4600575"/>
            <a:chOff x="1248" y="1248"/>
            <a:chExt cx="3241" cy="2898"/>
          </a:xfrm>
        </p:grpSpPr>
        <p:sp>
          <p:nvSpPr>
            <p:cNvPr id="6" name="Freeform 25"/>
            <p:cNvSpPr>
              <a:spLocks/>
            </p:cNvSpPr>
            <p:nvPr/>
          </p:nvSpPr>
          <p:spPr bwMode="auto">
            <a:xfrm>
              <a:off x="1308" y="2700"/>
              <a:ext cx="1332" cy="1446"/>
            </a:xfrm>
            <a:custGeom>
              <a:avLst/>
              <a:gdLst>
                <a:gd name="T0" fmla="*/ 1332 w 1332"/>
                <a:gd name="T1" fmla="*/ 1446 h 1446"/>
                <a:gd name="T2" fmla="*/ 876 w 1332"/>
                <a:gd name="T3" fmla="*/ 1266 h 1446"/>
                <a:gd name="T4" fmla="*/ 552 w 1332"/>
                <a:gd name="T5" fmla="*/ 1074 h 1446"/>
                <a:gd name="T6" fmla="*/ 276 w 1332"/>
                <a:gd name="T7" fmla="*/ 768 h 1446"/>
                <a:gd name="T8" fmla="*/ 120 w 1332"/>
                <a:gd name="T9" fmla="*/ 486 h 1446"/>
                <a:gd name="T10" fmla="*/ 0 w 1332"/>
                <a:gd name="T11" fmla="*/ 0 h 1446"/>
                <a:gd name="T12" fmla="*/ 0 60000 65536"/>
                <a:gd name="T13" fmla="*/ 0 60000 65536"/>
                <a:gd name="T14" fmla="*/ 0 60000 65536"/>
                <a:gd name="T15" fmla="*/ 0 60000 65536"/>
                <a:gd name="T16" fmla="*/ 0 60000 65536"/>
                <a:gd name="T17" fmla="*/ 0 60000 65536"/>
                <a:gd name="T18" fmla="*/ 0 w 1332"/>
                <a:gd name="T19" fmla="*/ 0 h 1446"/>
                <a:gd name="T20" fmla="*/ 1332 w 1332"/>
                <a:gd name="T21" fmla="*/ 1446 h 1446"/>
              </a:gdLst>
              <a:ahLst/>
              <a:cxnLst>
                <a:cxn ang="T12">
                  <a:pos x="T0" y="T1"/>
                </a:cxn>
                <a:cxn ang="T13">
                  <a:pos x="T2" y="T3"/>
                </a:cxn>
                <a:cxn ang="T14">
                  <a:pos x="T4" y="T5"/>
                </a:cxn>
                <a:cxn ang="T15">
                  <a:pos x="T6" y="T7"/>
                </a:cxn>
                <a:cxn ang="T16">
                  <a:pos x="T8" y="T9"/>
                </a:cxn>
                <a:cxn ang="T17">
                  <a:pos x="T10" y="T11"/>
                </a:cxn>
              </a:cxnLst>
              <a:rect l="T18" t="T19" r="T20" b="T21"/>
              <a:pathLst>
                <a:path w="1332" h="1446">
                  <a:moveTo>
                    <a:pt x="1332" y="1446"/>
                  </a:moveTo>
                  <a:cubicBezTo>
                    <a:pt x="1256" y="1417"/>
                    <a:pt x="1006" y="1328"/>
                    <a:pt x="876" y="1266"/>
                  </a:cubicBezTo>
                  <a:cubicBezTo>
                    <a:pt x="746" y="1204"/>
                    <a:pt x="652" y="1157"/>
                    <a:pt x="552" y="1074"/>
                  </a:cubicBezTo>
                  <a:cubicBezTo>
                    <a:pt x="452" y="991"/>
                    <a:pt x="348" y="866"/>
                    <a:pt x="276" y="768"/>
                  </a:cubicBezTo>
                  <a:cubicBezTo>
                    <a:pt x="204" y="670"/>
                    <a:pt x="166" y="614"/>
                    <a:pt x="120" y="486"/>
                  </a:cubicBezTo>
                  <a:cubicBezTo>
                    <a:pt x="59" y="334"/>
                    <a:pt x="25" y="101"/>
                    <a:pt x="0" y="0"/>
                  </a:cubicBezTo>
                </a:path>
              </a:pathLst>
            </a:custGeom>
            <a:noFill/>
            <a:ln w="152400">
              <a:solidFill>
                <a:srgbClr val="83ADD7"/>
              </a:solidFill>
              <a:round/>
              <a:headEnd type="triangle" w="med" len="med"/>
              <a:tailEnd type="triangle" w="med" len="med"/>
            </a:ln>
          </p:spPr>
          <p:txBody>
            <a:bodyPr/>
            <a:lstStyle/>
            <a:p>
              <a:endParaRPr lang="en-US"/>
            </a:p>
          </p:txBody>
        </p:sp>
        <p:sp>
          <p:nvSpPr>
            <p:cNvPr id="7" name="Freeform 26"/>
            <p:cNvSpPr>
              <a:spLocks/>
            </p:cNvSpPr>
            <p:nvPr/>
          </p:nvSpPr>
          <p:spPr bwMode="auto">
            <a:xfrm rot="4831479">
              <a:off x="1264" y="1232"/>
              <a:ext cx="1033" cy="1065"/>
            </a:xfrm>
            <a:custGeom>
              <a:avLst/>
              <a:gdLst>
                <a:gd name="T0" fmla="*/ 374 w 1332"/>
                <a:gd name="T1" fmla="*/ 313 h 1446"/>
                <a:gd name="T2" fmla="*/ 246 w 1332"/>
                <a:gd name="T3" fmla="*/ 274 h 1446"/>
                <a:gd name="T4" fmla="*/ 154 w 1332"/>
                <a:gd name="T5" fmla="*/ 233 h 1446"/>
                <a:gd name="T6" fmla="*/ 78 w 1332"/>
                <a:gd name="T7" fmla="*/ 166 h 1446"/>
                <a:gd name="T8" fmla="*/ 33 w 1332"/>
                <a:gd name="T9" fmla="*/ 105 h 1446"/>
                <a:gd name="T10" fmla="*/ 0 w 1332"/>
                <a:gd name="T11" fmla="*/ 0 h 1446"/>
                <a:gd name="T12" fmla="*/ 0 60000 65536"/>
                <a:gd name="T13" fmla="*/ 0 60000 65536"/>
                <a:gd name="T14" fmla="*/ 0 60000 65536"/>
                <a:gd name="T15" fmla="*/ 0 60000 65536"/>
                <a:gd name="T16" fmla="*/ 0 60000 65536"/>
                <a:gd name="T17" fmla="*/ 0 60000 65536"/>
                <a:gd name="T18" fmla="*/ 0 w 1332"/>
                <a:gd name="T19" fmla="*/ 0 h 1446"/>
                <a:gd name="T20" fmla="*/ 1332 w 1332"/>
                <a:gd name="T21" fmla="*/ 1446 h 1446"/>
              </a:gdLst>
              <a:ahLst/>
              <a:cxnLst>
                <a:cxn ang="T12">
                  <a:pos x="T0" y="T1"/>
                </a:cxn>
                <a:cxn ang="T13">
                  <a:pos x="T2" y="T3"/>
                </a:cxn>
                <a:cxn ang="T14">
                  <a:pos x="T4" y="T5"/>
                </a:cxn>
                <a:cxn ang="T15">
                  <a:pos x="T6" y="T7"/>
                </a:cxn>
                <a:cxn ang="T16">
                  <a:pos x="T8" y="T9"/>
                </a:cxn>
                <a:cxn ang="T17">
                  <a:pos x="T10" y="T11"/>
                </a:cxn>
              </a:cxnLst>
              <a:rect l="T18" t="T19" r="T20" b="T21"/>
              <a:pathLst>
                <a:path w="1332" h="1446">
                  <a:moveTo>
                    <a:pt x="1332" y="1446"/>
                  </a:moveTo>
                  <a:cubicBezTo>
                    <a:pt x="1256" y="1417"/>
                    <a:pt x="1006" y="1328"/>
                    <a:pt x="876" y="1266"/>
                  </a:cubicBezTo>
                  <a:cubicBezTo>
                    <a:pt x="746" y="1204"/>
                    <a:pt x="652" y="1157"/>
                    <a:pt x="552" y="1074"/>
                  </a:cubicBezTo>
                  <a:cubicBezTo>
                    <a:pt x="452" y="991"/>
                    <a:pt x="348" y="866"/>
                    <a:pt x="276" y="768"/>
                  </a:cubicBezTo>
                  <a:cubicBezTo>
                    <a:pt x="204" y="670"/>
                    <a:pt x="166" y="614"/>
                    <a:pt x="120" y="486"/>
                  </a:cubicBezTo>
                  <a:cubicBezTo>
                    <a:pt x="59" y="334"/>
                    <a:pt x="25" y="101"/>
                    <a:pt x="0" y="0"/>
                  </a:cubicBezTo>
                </a:path>
              </a:pathLst>
            </a:custGeom>
            <a:noFill/>
            <a:ln w="152400">
              <a:solidFill>
                <a:srgbClr val="83ADD7"/>
              </a:solidFill>
              <a:round/>
              <a:headEnd type="triangle" w="med" len="med"/>
              <a:tailEnd type="triangle" w="med" len="med"/>
            </a:ln>
          </p:spPr>
          <p:txBody>
            <a:bodyPr/>
            <a:lstStyle/>
            <a:p>
              <a:endParaRPr lang="en-US"/>
            </a:p>
          </p:txBody>
        </p:sp>
        <p:sp>
          <p:nvSpPr>
            <p:cNvPr id="90129" name="Freeform 27"/>
            <p:cNvSpPr>
              <a:spLocks/>
            </p:cNvSpPr>
            <p:nvPr/>
          </p:nvSpPr>
          <p:spPr bwMode="auto">
            <a:xfrm rot="-5400000">
              <a:off x="3072" y="2784"/>
              <a:ext cx="1392" cy="1296"/>
            </a:xfrm>
            <a:custGeom>
              <a:avLst/>
              <a:gdLst>
                <a:gd name="T0" fmla="*/ 1662 w 1332"/>
                <a:gd name="T1" fmla="*/ 836 h 1446"/>
                <a:gd name="T2" fmla="*/ 1091 w 1332"/>
                <a:gd name="T3" fmla="*/ 732 h 1446"/>
                <a:gd name="T4" fmla="*/ 688 w 1332"/>
                <a:gd name="T5" fmla="*/ 621 h 1446"/>
                <a:gd name="T6" fmla="*/ 344 w 1332"/>
                <a:gd name="T7" fmla="*/ 445 h 1446"/>
                <a:gd name="T8" fmla="*/ 149 w 1332"/>
                <a:gd name="T9" fmla="*/ 281 h 1446"/>
                <a:gd name="T10" fmla="*/ 0 w 1332"/>
                <a:gd name="T11" fmla="*/ 0 h 1446"/>
                <a:gd name="T12" fmla="*/ 0 60000 65536"/>
                <a:gd name="T13" fmla="*/ 0 60000 65536"/>
                <a:gd name="T14" fmla="*/ 0 60000 65536"/>
                <a:gd name="T15" fmla="*/ 0 60000 65536"/>
                <a:gd name="T16" fmla="*/ 0 60000 65536"/>
                <a:gd name="T17" fmla="*/ 0 60000 65536"/>
                <a:gd name="T18" fmla="*/ 0 w 1332"/>
                <a:gd name="T19" fmla="*/ 0 h 1446"/>
                <a:gd name="T20" fmla="*/ 1332 w 1332"/>
                <a:gd name="T21" fmla="*/ 1446 h 1446"/>
              </a:gdLst>
              <a:ahLst/>
              <a:cxnLst>
                <a:cxn ang="T12">
                  <a:pos x="T0" y="T1"/>
                </a:cxn>
                <a:cxn ang="T13">
                  <a:pos x="T2" y="T3"/>
                </a:cxn>
                <a:cxn ang="T14">
                  <a:pos x="T4" y="T5"/>
                </a:cxn>
                <a:cxn ang="T15">
                  <a:pos x="T6" y="T7"/>
                </a:cxn>
                <a:cxn ang="T16">
                  <a:pos x="T8" y="T9"/>
                </a:cxn>
                <a:cxn ang="T17">
                  <a:pos x="T10" y="T11"/>
                </a:cxn>
              </a:cxnLst>
              <a:rect l="T18" t="T19" r="T20" b="T21"/>
              <a:pathLst>
                <a:path w="1332" h="1446">
                  <a:moveTo>
                    <a:pt x="1332" y="1446"/>
                  </a:moveTo>
                  <a:cubicBezTo>
                    <a:pt x="1256" y="1417"/>
                    <a:pt x="1006" y="1328"/>
                    <a:pt x="876" y="1266"/>
                  </a:cubicBezTo>
                  <a:cubicBezTo>
                    <a:pt x="746" y="1204"/>
                    <a:pt x="652" y="1157"/>
                    <a:pt x="552" y="1074"/>
                  </a:cubicBezTo>
                  <a:cubicBezTo>
                    <a:pt x="452" y="991"/>
                    <a:pt x="348" y="866"/>
                    <a:pt x="276" y="768"/>
                  </a:cubicBezTo>
                  <a:cubicBezTo>
                    <a:pt x="204" y="670"/>
                    <a:pt x="166" y="614"/>
                    <a:pt x="120" y="486"/>
                  </a:cubicBezTo>
                  <a:cubicBezTo>
                    <a:pt x="59" y="334"/>
                    <a:pt x="25" y="101"/>
                    <a:pt x="0" y="0"/>
                  </a:cubicBezTo>
                </a:path>
              </a:pathLst>
            </a:custGeom>
            <a:noFill/>
            <a:ln w="152400">
              <a:solidFill>
                <a:srgbClr val="83ADD7"/>
              </a:solidFill>
              <a:round/>
              <a:headEnd type="triangle" w="med" len="med"/>
              <a:tailEnd type="triangle" w="med" len="med"/>
            </a:ln>
          </p:spPr>
          <p:txBody>
            <a:bodyPr/>
            <a:lstStyle/>
            <a:p>
              <a:endParaRPr lang="en-US"/>
            </a:p>
          </p:txBody>
        </p:sp>
        <p:sp>
          <p:nvSpPr>
            <p:cNvPr id="90130" name="Freeform 28"/>
            <p:cNvSpPr>
              <a:spLocks/>
            </p:cNvSpPr>
            <p:nvPr/>
          </p:nvSpPr>
          <p:spPr bwMode="auto">
            <a:xfrm rot="-10325966">
              <a:off x="3456" y="1248"/>
              <a:ext cx="1033" cy="1065"/>
            </a:xfrm>
            <a:custGeom>
              <a:avLst/>
              <a:gdLst>
                <a:gd name="T0" fmla="*/ 374 w 1332"/>
                <a:gd name="T1" fmla="*/ 313 h 1446"/>
                <a:gd name="T2" fmla="*/ 246 w 1332"/>
                <a:gd name="T3" fmla="*/ 274 h 1446"/>
                <a:gd name="T4" fmla="*/ 154 w 1332"/>
                <a:gd name="T5" fmla="*/ 233 h 1446"/>
                <a:gd name="T6" fmla="*/ 78 w 1332"/>
                <a:gd name="T7" fmla="*/ 166 h 1446"/>
                <a:gd name="T8" fmla="*/ 33 w 1332"/>
                <a:gd name="T9" fmla="*/ 105 h 1446"/>
                <a:gd name="T10" fmla="*/ 0 w 1332"/>
                <a:gd name="T11" fmla="*/ 0 h 1446"/>
                <a:gd name="T12" fmla="*/ 0 60000 65536"/>
                <a:gd name="T13" fmla="*/ 0 60000 65536"/>
                <a:gd name="T14" fmla="*/ 0 60000 65536"/>
                <a:gd name="T15" fmla="*/ 0 60000 65536"/>
                <a:gd name="T16" fmla="*/ 0 60000 65536"/>
                <a:gd name="T17" fmla="*/ 0 60000 65536"/>
                <a:gd name="T18" fmla="*/ 0 w 1332"/>
                <a:gd name="T19" fmla="*/ 0 h 1446"/>
                <a:gd name="T20" fmla="*/ 1332 w 1332"/>
                <a:gd name="T21" fmla="*/ 1446 h 1446"/>
              </a:gdLst>
              <a:ahLst/>
              <a:cxnLst>
                <a:cxn ang="T12">
                  <a:pos x="T0" y="T1"/>
                </a:cxn>
                <a:cxn ang="T13">
                  <a:pos x="T2" y="T3"/>
                </a:cxn>
                <a:cxn ang="T14">
                  <a:pos x="T4" y="T5"/>
                </a:cxn>
                <a:cxn ang="T15">
                  <a:pos x="T6" y="T7"/>
                </a:cxn>
                <a:cxn ang="T16">
                  <a:pos x="T8" y="T9"/>
                </a:cxn>
                <a:cxn ang="T17">
                  <a:pos x="T10" y="T11"/>
                </a:cxn>
              </a:cxnLst>
              <a:rect l="T18" t="T19" r="T20" b="T21"/>
              <a:pathLst>
                <a:path w="1332" h="1446">
                  <a:moveTo>
                    <a:pt x="1332" y="1446"/>
                  </a:moveTo>
                  <a:cubicBezTo>
                    <a:pt x="1256" y="1417"/>
                    <a:pt x="1006" y="1328"/>
                    <a:pt x="876" y="1266"/>
                  </a:cubicBezTo>
                  <a:cubicBezTo>
                    <a:pt x="746" y="1204"/>
                    <a:pt x="652" y="1157"/>
                    <a:pt x="552" y="1074"/>
                  </a:cubicBezTo>
                  <a:cubicBezTo>
                    <a:pt x="452" y="991"/>
                    <a:pt x="348" y="866"/>
                    <a:pt x="276" y="768"/>
                  </a:cubicBezTo>
                  <a:cubicBezTo>
                    <a:pt x="204" y="670"/>
                    <a:pt x="166" y="614"/>
                    <a:pt x="120" y="486"/>
                  </a:cubicBezTo>
                  <a:cubicBezTo>
                    <a:pt x="59" y="334"/>
                    <a:pt x="25" y="101"/>
                    <a:pt x="0" y="0"/>
                  </a:cubicBezTo>
                </a:path>
              </a:pathLst>
            </a:custGeom>
            <a:noFill/>
            <a:ln w="152400">
              <a:solidFill>
                <a:srgbClr val="83ADD7"/>
              </a:solidFill>
              <a:round/>
              <a:headEnd type="triangle" w="med" len="med"/>
              <a:tailEnd type="triangle" w="med" len="med"/>
            </a:ln>
          </p:spPr>
          <p:txBody>
            <a:bodyPr/>
            <a:lstStyle/>
            <a:p>
              <a:endParaRPr lang="en-US"/>
            </a:p>
          </p:txBody>
        </p:sp>
      </p:grpSp>
      <p:grpSp>
        <p:nvGrpSpPr>
          <p:cNvPr id="90141" name="Group 29"/>
          <p:cNvGrpSpPr>
            <a:grpSpLocks/>
          </p:cNvGrpSpPr>
          <p:nvPr/>
        </p:nvGrpSpPr>
        <p:grpSpPr bwMode="auto">
          <a:xfrm>
            <a:off x="3241675" y="2806700"/>
            <a:ext cx="2420938" cy="2136775"/>
            <a:chOff x="2018" y="2008"/>
            <a:chExt cx="1525" cy="1346"/>
          </a:xfrm>
        </p:grpSpPr>
        <p:sp>
          <p:nvSpPr>
            <p:cNvPr id="90124" name="Freeform 30"/>
            <p:cNvSpPr>
              <a:spLocks/>
            </p:cNvSpPr>
            <p:nvPr/>
          </p:nvSpPr>
          <p:spPr bwMode="auto">
            <a:xfrm rot="-7166435">
              <a:off x="2136" y="1992"/>
              <a:ext cx="431" cy="667"/>
            </a:xfrm>
            <a:custGeom>
              <a:avLst/>
              <a:gdLst>
                <a:gd name="T0" fmla="*/ 1578 w 304"/>
                <a:gd name="T1" fmla="*/ 417 h 750"/>
                <a:gd name="T2" fmla="*/ 1738 w 304"/>
                <a:gd name="T3" fmla="*/ 287 h 750"/>
                <a:gd name="T4" fmla="*/ 1598 w 304"/>
                <a:gd name="T5" fmla="*/ 188 h 750"/>
                <a:gd name="T6" fmla="*/ 1065 w 304"/>
                <a:gd name="T7" fmla="*/ 85 h 750"/>
                <a:gd name="T8" fmla="*/ 0 w 304"/>
                <a:gd name="T9" fmla="*/ 0 h 750"/>
                <a:gd name="T10" fmla="*/ 0 60000 65536"/>
                <a:gd name="T11" fmla="*/ 0 60000 65536"/>
                <a:gd name="T12" fmla="*/ 0 60000 65536"/>
                <a:gd name="T13" fmla="*/ 0 60000 65536"/>
                <a:gd name="T14" fmla="*/ 0 60000 65536"/>
                <a:gd name="T15" fmla="*/ 0 w 304"/>
                <a:gd name="T16" fmla="*/ 0 h 750"/>
                <a:gd name="T17" fmla="*/ 304 w 304"/>
                <a:gd name="T18" fmla="*/ 750 h 750"/>
              </a:gdLst>
              <a:ahLst/>
              <a:cxnLst>
                <a:cxn ang="T10">
                  <a:pos x="T0" y="T1"/>
                </a:cxn>
                <a:cxn ang="T11">
                  <a:pos x="T2" y="T3"/>
                </a:cxn>
                <a:cxn ang="T12">
                  <a:pos x="T4" y="T5"/>
                </a:cxn>
                <a:cxn ang="T13">
                  <a:pos x="T6" y="T7"/>
                </a:cxn>
                <a:cxn ang="T14">
                  <a:pos x="T8" y="T9"/>
                </a:cxn>
              </a:cxnLst>
              <a:rect l="T15" t="T16" r="T17" b="T18"/>
              <a:pathLst>
                <a:path w="304" h="750">
                  <a:moveTo>
                    <a:pt x="276" y="750"/>
                  </a:moveTo>
                  <a:cubicBezTo>
                    <a:pt x="280" y="711"/>
                    <a:pt x="302" y="585"/>
                    <a:pt x="303" y="516"/>
                  </a:cubicBezTo>
                  <a:cubicBezTo>
                    <a:pt x="304" y="447"/>
                    <a:pt x="298" y="397"/>
                    <a:pt x="279" y="336"/>
                  </a:cubicBezTo>
                  <a:cubicBezTo>
                    <a:pt x="260" y="275"/>
                    <a:pt x="233" y="209"/>
                    <a:pt x="186" y="153"/>
                  </a:cubicBezTo>
                  <a:cubicBezTo>
                    <a:pt x="139" y="97"/>
                    <a:pt x="39" y="32"/>
                    <a:pt x="0" y="0"/>
                  </a:cubicBezTo>
                </a:path>
              </a:pathLst>
            </a:custGeom>
            <a:noFill/>
            <a:ln w="101600">
              <a:solidFill>
                <a:srgbClr val="D07272"/>
              </a:solidFill>
              <a:round/>
              <a:headEnd type="triangle" w="med" len="med"/>
              <a:tailEnd type="triangle" w="med" len="med"/>
            </a:ln>
          </p:spPr>
          <p:txBody>
            <a:bodyPr/>
            <a:lstStyle/>
            <a:p>
              <a:endParaRPr lang="en-US"/>
            </a:p>
          </p:txBody>
        </p:sp>
        <p:sp>
          <p:nvSpPr>
            <p:cNvPr id="8" name="Freeform 31"/>
            <p:cNvSpPr>
              <a:spLocks/>
            </p:cNvSpPr>
            <p:nvPr/>
          </p:nvSpPr>
          <p:spPr bwMode="auto">
            <a:xfrm>
              <a:off x="2304" y="3024"/>
              <a:ext cx="1164" cy="330"/>
            </a:xfrm>
            <a:custGeom>
              <a:avLst/>
              <a:gdLst>
                <a:gd name="T0" fmla="*/ 0 w 1164"/>
                <a:gd name="T1" fmla="*/ 0 h 330"/>
                <a:gd name="T2" fmla="*/ 261 w 1164"/>
                <a:gd name="T3" fmla="*/ 258 h 330"/>
                <a:gd name="T4" fmla="*/ 573 w 1164"/>
                <a:gd name="T5" fmla="*/ 330 h 330"/>
                <a:gd name="T6" fmla="*/ 861 w 1164"/>
                <a:gd name="T7" fmla="*/ 261 h 330"/>
                <a:gd name="T8" fmla="*/ 1164 w 1164"/>
                <a:gd name="T9" fmla="*/ 9 h 330"/>
                <a:gd name="T10" fmla="*/ 0 60000 65536"/>
                <a:gd name="T11" fmla="*/ 0 60000 65536"/>
                <a:gd name="T12" fmla="*/ 0 60000 65536"/>
                <a:gd name="T13" fmla="*/ 0 60000 65536"/>
                <a:gd name="T14" fmla="*/ 0 60000 65536"/>
                <a:gd name="T15" fmla="*/ 0 w 1164"/>
                <a:gd name="T16" fmla="*/ 0 h 330"/>
                <a:gd name="T17" fmla="*/ 1164 w 1164"/>
                <a:gd name="T18" fmla="*/ 330 h 330"/>
              </a:gdLst>
              <a:ahLst/>
              <a:cxnLst>
                <a:cxn ang="T10">
                  <a:pos x="T0" y="T1"/>
                </a:cxn>
                <a:cxn ang="T11">
                  <a:pos x="T2" y="T3"/>
                </a:cxn>
                <a:cxn ang="T12">
                  <a:pos x="T4" y="T5"/>
                </a:cxn>
                <a:cxn ang="T13">
                  <a:pos x="T6" y="T7"/>
                </a:cxn>
                <a:cxn ang="T14">
                  <a:pos x="T8" y="T9"/>
                </a:cxn>
              </a:cxnLst>
              <a:rect l="T15" t="T16" r="T17" b="T18"/>
              <a:pathLst>
                <a:path w="1164" h="330">
                  <a:moveTo>
                    <a:pt x="0" y="0"/>
                  </a:moveTo>
                  <a:cubicBezTo>
                    <a:pt x="44" y="43"/>
                    <a:pt x="166" y="203"/>
                    <a:pt x="261" y="258"/>
                  </a:cubicBezTo>
                  <a:cubicBezTo>
                    <a:pt x="356" y="313"/>
                    <a:pt x="473" y="330"/>
                    <a:pt x="573" y="330"/>
                  </a:cubicBezTo>
                  <a:cubicBezTo>
                    <a:pt x="673" y="330"/>
                    <a:pt x="763" y="314"/>
                    <a:pt x="861" y="261"/>
                  </a:cubicBezTo>
                  <a:cubicBezTo>
                    <a:pt x="959" y="208"/>
                    <a:pt x="1101" y="61"/>
                    <a:pt x="1164" y="9"/>
                  </a:cubicBezTo>
                </a:path>
              </a:pathLst>
            </a:custGeom>
            <a:noFill/>
            <a:ln w="101600">
              <a:solidFill>
                <a:srgbClr val="D07272"/>
              </a:solidFill>
              <a:round/>
              <a:headEnd type="triangle" w="med" len="med"/>
              <a:tailEnd type="triangle" w="med" len="med"/>
            </a:ln>
          </p:spPr>
          <p:txBody>
            <a:bodyPr/>
            <a:lstStyle/>
            <a:p>
              <a:endParaRPr lang="en-US"/>
            </a:p>
          </p:txBody>
        </p:sp>
        <p:sp>
          <p:nvSpPr>
            <p:cNvPr id="9" name="Freeform 32"/>
            <p:cNvSpPr>
              <a:spLocks/>
            </p:cNvSpPr>
            <p:nvPr/>
          </p:nvSpPr>
          <p:spPr bwMode="auto">
            <a:xfrm rot="-569835">
              <a:off x="3208" y="2008"/>
              <a:ext cx="335" cy="680"/>
            </a:xfrm>
            <a:custGeom>
              <a:avLst/>
              <a:gdLst>
                <a:gd name="T0" fmla="*/ 449 w 304"/>
                <a:gd name="T1" fmla="*/ 460 h 750"/>
                <a:gd name="T2" fmla="*/ 493 w 304"/>
                <a:gd name="T3" fmla="*/ 316 h 750"/>
                <a:gd name="T4" fmla="*/ 452 w 304"/>
                <a:gd name="T5" fmla="*/ 207 h 750"/>
                <a:gd name="T6" fmla="*/ 302 w 304"/>
                <a:gd name="T7" fmla="*/ 93 h 750"/>
                <a:gd name="T8" fmla="*/ 0 w 304"/>
                <a:gd name="T9" fmla="*/ 0 h 750"/>
                <a:gd name="T10" fmla="*/ 0 60000 65536"/>
                <a:gd name="T11" fmla="*/ 0 60000 65536"/>
                <a:gd name="T12" fmla="*/ 0 60000 65536"/>
                <a:gd name="T13" fmla="*/ 0 60000 65536"/>
                <a:gd name="T14" fmla="*/ 0 60000 65536"/>
                <a:gd name="T15" fmla="*/ 0 w 304"/>
                <a:gd name="T16" fmla="*/ 0 h 750"/>
                <a:gd name="T17" fmla="*/ 304 w 304"/>
                <a:gd name="T18" fmla="*/ 750 h 750"/>
              </a:gdLst>
              <a:ahLst/>
              <a:cxnLst>
                <a:cxn ang="T10">
                  <a:pos x="T0" y="T1"/>
                </a:cxn>
                <a:cxn ang="T11">
                  <a:pos x="T2" y="T3"/>
                </a:cxn>
                <a:cxn ang="T12">
                  <a:pos x="T4" y="T5"/>
                </a:cxn>
                <a:cxn ang="T13">
                  <a:pos x="T6" y="T7"/>
                </a:cxn>
                <a:cxn ang="T14">
                  <a:pos x="T8" y="T9"/>
                </a:cxn>
              </a:cxnLst>
              <a:rect l="T15" t="T16" r="T17" b="T18"/>
              <a:pathLst>
                <a:path w="304" h="750">
                  <a:moveTo>
                    <a:pt x="276" y="750"/>
                  </a:moveTo>
                  <a:cubicBezTo>
                    <a:pt x="280" y="711"/>
                    <a:pt x="302" y="585"/>
                    <a:pt x="303" y="516"/>
                  </a:cubicBezTo>
                  <a:cubicBezTo>
                    <a:pt x="304" y="447"/>
                    <a:pt x="298" y="397"/>
                    <a:pt x="279" y="336"/>
                  </a:cubicBezTo>
                  <a:cubicBezTo>
                    <a:pt x="260" y="275"/>
                    <a:pt x="233" y="209"/>
                    <a:pt x="186" y="153"/>
                  </a:cubicBezTo>
                  <a:cubicBezTo>
                    <a:pt x="139" y="97"/>
                    <a:pt x="39" y="32"/>
                    <a:pt x="0" y="0"/>
                  </a:cubicBezTo>
                </a:path>
              </a:pathLst>
            </a:custGeom>
            <a:noFill/>
            <a:ln w="101600">
              <a:solidFill>
                <a:srgbClr val="D07272"/>
              </a:solidFill>
              <a:round/>
              <a:headEnd type="triangle" w="med" len="med"/>
              <a:tailEnd type="triangle" w="med" len="med"/>
            </a:ln>
          </p:spPr>
          <p:txBody>
            <a:bodyPr/>
            <a:lstStyle/>
            <a:p>
              <a:endParaRPr lang="en-US"/>
            </a:p>
          </p:txBody>
        </p:sp>
      </p:grpSp>
      <p:sp>
        <p:nvSpPr>
          <p:cNvPr id="90145" name="Text Box 33"/>
          <p:cNvSpPr txBox="1">
            <a:spLocks noChangeArrowheads="1"/>
          </p:cNvSpPr>
          <p:nvPr/>
        </p:nvSpPr>
        <p:spPr bwMode="auto">
          <a:xfrm>
            <a:off x="152400" y="2087563"/>
            <a:ext cx="8915400" cy="1920875"/>
          </a:xfrm>
          <a:prstGeom prst="rect">
            <a:avLst/>
          </a:prstGeom>
          <a:noFill/>
          <a:ln w="38100" algn="ctr">
            <a:noFill/>
            <a:miter lim="800000"/>
            <a:headEnd/>
            <a:tailEnd/>
          </a:ln>
        </p:spPr>
        <p:txBody>
          <a:bodyPr>
            <a:spAutoFit/>
          </a:bodyPr>
          <a:lstStyle/>
          <a:p>
            <a:pPr algn="ctr">
              <a:spcBef>
                <a:spcPct val="50000"/>
              </a:spcBef>
            </a:pPr>
            <a:r>
              <a:rPr lang="en-US" sz="4000" b="1" dirty="0"/>
              <a:t>The Goal is to Create Continual Feedback Loops Between All Three Levels</a:t>
            </a:r>
          </a:p>
        </p:txBody>
      </p:sp>
      <p:sp>
        <p:nvSpPr>
          <p:cNvPr id="90123" name="Rectangle 35"/>
          <p:cNvSpPr>
            <a:spLocks noChangeArrowheads="1"/>
          </p:cNvSpPr>
          <p:nvPr/>
        </p:nvSpPr>
        <p:spPr bwMode="auto">
          <a:xfrm>
            <a:off x="3197225" y="90488"/>
            <a:ext cx="3432175" cy="519112"/>
          </a:xfrm>
          <a:prstGeom prst="rect">
            <a:avLst/>
          </a:prstGeom>
          <a:noFill/>
          <a:ln w="9525">
            <a:noFill/>
            <a:miter lim="800000"/>
            <a:headEnd/>
            <a:tailEnd/>
          </a:ln>
        </p:spPr>
        <p:txBody>
          <a:bodyPr wrap="none">
            <a:spAutoFit/>
          </a:bodyPr>
          <a:lstStyle/>
          <a:p>
            <a:pPr>
              <a:spcBef>
                <a:spcPct val="20000"/>
              </a:spcBef>
            </a:pPr>
            <a:r>
              <a:rPr lang="en-US" sz="2800" b="1">
                <a:solidFill>
                  <a:srgbClr val="1C1C1C"/>
                </a:solidFill>
              </a:rPr>
              <a:t>Iterative Processes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0145"/>
                                        </p:tgtEl>
                                        <p:attrNameLst>
                                          <p:attrName>style.visibility</p:attrName>
                                        </p:attrNameLst>
                                      </p:cBhvr>
                                      <p:to>
                                        <p:strVal val="visible"/>
                                      </p:to>
                                    </p:set>
                                    <p:anim calcmode="lin" valueType="num">
                                      <p:cBhvr>
                                        <p:cTn id="7" dur="1000" fill="hold"/>
                                        <p:tgtEl>
                                          <p:spTgt spid="90145"/>
                                        </p:tgtEl>
                                        <p:attrNameLst>
                                          <p:attrName>ppt_w</p:attrName>
                                        </p:attrNameLst>
                                      </p:cBhvr>
                                      <p:tavLst>
                                        <p:tav tm="0">
                                          <p:val>
                                            <p:fltVal val="0"/>
                                          </p:val>
                                        </p:tav>
                                        <p:tav tm="100000">
                                          <p:val>
                                            <p:strVal val="#ppt_w"/>
                                          </p:val>
                                        </p:tav>
                                      </p:tavLst>
                                    </p:anim>
                                    <p:anim calcmode="lin" valueType="num">
                                      <p:cBhvr>
                                        <p:cTn id="8" dur="1000" fill="hold"/>
                                        <p:tgtEl>
                                          <p:spTgt spid="90145"/>
                                        </p:tgtEl>
                                        <p:attrNameLst>
                                          <p:attrName>ppt_h</p:attrName>
                                        </p:attrNameLst>
                                      </p:cBhvr>
                                      <p:tavLst>
                                        <p:tav tm="0">
                                          <p:val>
                                            <p:fltVal val="0"/>
                                          </p:val>
                                        </p:tav>
                                        <p:tav tm="100000">
                                          <p:val>
                                            <p:strVal val="#ppt_h"/>
                                          </p:val>
                                        </p:tav>
                                      </p:tavLst>
                                    </p:anim>
                                    <p:animEffect transition="in" filter="fade">
                                      <p:cBhvr>
                                        <p:cTn id="9" dur="1000"/>
                                        <p:tgtEl>
                                          <p:spTgt spid="9014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90145"/>
                                        </p:tgtEl>
                                      </p:cBhvr>
                                    </p:animEffect>
                                    <p:set>
                                      <p:cBhvr>
                                        <p:cTn id="14" dur="1" fill="hold">
                                          <p:stCondLst>
                                            <p:cond delay="499"/>
                                          </p:stCondLst>
                                        </p:cTn>
                                        <p:tgtEl>
                                          <p:spTgt spid="90145"/>
                                        </p:tgtEl>
                                        <p:attrNameLst>
                                          <p:attrName>style.visibility</p:attrName>
                                        </p:attrNameLst>
                                      </p:cBhvr>
                                      <p:to>
                                        <p:strVal val="hidden"/>
                                      </p:to>
                                    </p:set>
                                  </p:childTnLst>
                                </p:cTn>
                              </p:par>
                            </p:childTnLst>
                          </p:cTn>
                        </p:par>
                        <p:par>
                          <p:cTn id="15" fill="hold">
                            <p:stCondLst>
                              <p:cond delay="5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90116"/>
                                        </p:tgtEl>
                                        <p:attrNameLst>
                                          <p:attrName>style.visibility</p:attrName>
                                        </p:attrNameLst>
                                      </p:cBhvr>
                                      <p:to>
                                        <p:strVal val="visible"/>
                                      </p:to>
                                    </p:set>
                                    <p:anim calcmode="lin" valueType="num">
                                      <p:cBhvr>
                                        <p:cTn id="18" dur="1000" fill="hold"/>
                                        <p:tgtEl>
                                          <p:spTgt spid="90116"/>
                                        </p:tgtEl>
                                        <p:attrNameLst>
                                          <p:attrName>ppt_w</p:attrName>
                                        </p:attrNameLst>
                                      </p:cBhvr>
                                      <p:tavLst>
                                        <p:tav tm="0">
                                          <p:val>
                                            <p:fltVal val="0"/>
                                          </p:val>
                                        </p:tav>
                                        <p:tav tm="100000">
                                          <p:val>
                                            <p:strVal val="#ppt_w"/>
                                          </p:val>
                                        </p:tav>
                                      </p:tavLst>
                                    </p:anim>
                                    <p:anim calcmode="lin" valueType="num">
                                      <p:cBhvr>
                                        <p:cTn id="19" dur="1000" fill="hold"/>
                                        <p:tgtEl>
                                          <p:spTgt spid="90116"/>
                                        </p:tgtEl>
                                        <p:attrNameLst>
                                          <p:attrName>ppt_h</p:attrName>
                                        </p:attrNameLst>
                                      </p:cBhvr>
                                      <p:tavLst>
                                        <p:tav tm="0">
                                          <p:val>
                                            <p:fltVal val="0"/>
                                          </p:val>
                                        </p:tav>
                                        <p:tav tm="100000">
                                          <p:val>
                                            <p:strVal val="#ppt_h"/>
                                          </p:val>
                                        </p:tav>
                                      </p:tavLst>
                                    </p:anim>
                                    <p:anim calcmode="lin" valueType="num">
                                      <p:cBhvr>
                                        <p:cTn id="20" dur="1000" fill="hold"/>
                                        <p:tgtEl>
                                          <p:spTgt spid="90116"/>
                                        </p:tgtEl>
                                        <p:attrNameLst>
                                          <p:attrName>style.rotation</p:attrName>
                                        </p:attrNameLst>
                                      </p:cBhvr>
                                      <p:tavLst>
                                        <p:tav tm="0">
                                          <p:val>
                                            <p:fltVal val="90"/>
                                          </p:val>
                                        </p:tav>
                                        <p:tav tm="100000">
                                          <p:val>
                                            <p:fltVal val="0"/>
                                          </p:val>
                                        </p:tav>
                                      </p:tavLst>
                                    </p:anim>
                                    <p:animEffect transition="in" filter="fade">
                                      <p:cBhvr>
                                        <p:cTn id="21" dur="1000"/>
                                        <p:tgtEl>
                                          <p:spTgt spid="9011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90119"/>
                                        </p:tgtEl>
                                        <p:attrNameLst>
                                          <p:attrName>style.visibility</p:attrName>
                                        </p:attrNameLst>
                                      </p:cBhvr>
                                      <p:to>
                                        <p:strVal val="visible"/>
                                      </p:to>
                                    </p:set>
                                    <p:anim calcmode="lin" valueType="num">
                                      <p:cBhvr>
                                        <p:cTn id="26" dur="1000" fill="hold"/>
                                        <p:tgtEl>
                                          <p:spTgt spid="90119"/>
                                        </p:tgtEl>
                                        <p:attrNameLst>
                                          <p:attrName>ppt_w</p:attrName>
                                        </p:attrNameLst>
                                      </p:cBhvr>
                                      <p:tavLst>
                                        <p:tav tm="0">
                                          <p:val>
                                            <p:fltVal val="0"/>
                                          </p:val>
                                        </p:tav>
                                        <p:tav tm="100000">
                                          <p:val>
                                            <p:strVal val="#ppt_w"/>
                                          </p:val>
                                        </p:tav>
                                      </p:tavLst>
                                    </p:anim>
                                    <p:anim calcmode="lin" valueType="num">
                                      <p:cBhvr>
                                        <p:cTn id="27" dur="1000" fill="hold"/>
                                        <p:tgtEl>
                                          <p:spTgt spid="90119"/>
                                        </p:tgtEl>
                                        <p:attrNameLst>
                                          <p:attrName>ppt_h</p:attrName>
                                        </p:attrNameLst>
                                      </p:cBhvr>
                                      <p:tavLst>
                                        <p:tav tm="0">
                                          <p:val>
                                            <p:fltVal val="0"/>
                                          </p:val>
                                        </p:tav>
                                        <p:tav tm="100000">
                                          <p:val>
                                            <p:strVal val="#ppt_h"/>
                                          </p:val>
                                        </p:tav>
                                      </p:tavLst>
                                    </p:anim>
                                    <p:anim calcmode="lin" valueType="num">
                                      <p:cBhvr>
                                        <p:cTn id="28" dur="1000" fill="hold"/>
                                        <p:tgtEl>
                                          <p:spTgt spid="90119"/>
                                        </p:tgtEl>
                                        <p:attrNameLst>
                                          <p:attrName>style.rotation</p:attrName>
                                        </p:attrNameLst>
                                      </p:cBhvr>
                                      <p:tavLst>
                                        <p:tav tm="0">
                                          <p:val>
                                            <p:fltVal val="90"/>
                                          </p:val>
                                        </p:tav>
                                        <p:tav tm="100000">
                                          <p:val>
                                            <p:fltVal val="0"/>
                                          </p:val>
                                        </p:tav>
                                      </p:tavLst>
                                    </p:anim>
                                    <p:animEffect transition="in" filter="fade">
                                      <p:cBhvr>
                                        <p:cTn id="29" dur="1000"/>
                                        <p:tgtEl>
                                          <p:spTgt spid="90119"/>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iterate type="lt">
                                    <p:tmPct val="5000"/>
                                  </p:iterate>
                                  <p:childTnLst>
                                    <p:set>
                                      <p:cBhvr>
                                        <p:cTn id="33" dur="1" fill="hold">
                                          <p:stCondLst>
                                            <p:cond delay="0"/>
                                          </p:stCondLst>
                                        </p:cTn>
                                        <p:tgtEl>
                                          <p:spTgt spid="90122"/>
                                        </p:tgtEl>
                                        <p:attrNameLst>
                                          <p:attrName>style.visibility</p:attrName>
                                        </p:attrNameLst>
                                      </p:cBhvr>
                                      <p:to>
                                        <p:strVal val="visible"/>
                                      </p:to>
                                    </p:set>
                                    <p:anim calcmode="lin" valueType="num">
                                      <p:cBhvr>
                                        <p:cTn id="34" dur="1000" fill="hold"/>
                                        <p:tgtEl>
                                          <p:spTgt spid="90122"/>
                                        </p:tgtEl>
                                        <p:attrNameLst>
                                          <p:attrName>ppt_w</p:attrName>
                                        </p:attrNameLst>
                                      </p:cBhvr>
                                      <p:tavLst>
                                        <p:tav tm="0">
                                          <p:val>
                                            <p:fltVal val="0"/>
                                          </p:val>
                                        </p:tav>
                                        <p:tav tm="100000">
                                          <p:val>
                                            <p:strVal val="#ppt_w"/>
                                          </p:val>
                                        </p:tav>
                                      </p:tavLst>
                                    </p:anim>
                                    <p:anim calcmode="lin" valueType="num">
                                      <p:cBhvr>
                                        <p:cTn id="35" dur="1000" fill="hold"/>
                                        <p:tgtEl>
                                          <p:spTgt spid="90122"/>
                                        </p:tgtEl>
                                        <p:attrNameLst>
                                          <p:attrName>ppt_h</p:attrName>
                                        </p:attrNameLst>
                                      </p:cBhvr>
                                      <p:tavLst>
                                        <p:tav tm="0">
                                          <p:val>
                                            <p:fltVal val="0"/>
                                          </p:val>
                                        </p:tav>
                                        <p:tav tm="100000">
                                          <p:val>
                                            <p:strVal val="#ppt_h"/>
                                          </p:val>
                                        </p:tav>
                                      </p:tavLst>
                                    </p:anim>
                                    <p:anim calcmode="lin" valueType="num">
                                      <p:cBhvr>
                                        <p:cTn id="36" dur="1000" fill="hold"/>
                                        <p:tgtEl>
                                          <p:spTgt spid="90122"/>
                                        </p:tgtEl>
                                        <p:attrNameLst>
                                          <p:attrName>style.rotation</p:attrName>
                                        </p:attrNameLst>
                                      </p:cBhvr>
                                      <p:tavLst>
                                        <p:tav tm="0">
                                          <p:val>
                                            <p:fltVal val="90"/>
                                          </p:val>
                                        </p:tav>
                                        <p:tav tm="100000">
                                          <p:val>
                                            <p:fltVal val="0"/>
                                          </p:val>
                                        </p:tav>
                                      </p:tavLst>
                                    </p:anim>
                                    <p:animEffect transition="in" filter="fade">
                                      <p:cBhvr>
                                        <p:cTn id="37" dur="1000"/>
                                        <p:tgtEl>
                                          <p:spTgt spid="9012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0125"/>
                                        </p:tgtEl>
                                        <p:attrNameLst>
                                          <p:attrName>style.visibility</p:attrName>
                                        </p:attrNameLst>
                                      </p:cBhvr>
                                      <p:to>
                                        <p:strVal val="visible"/>
                                      </p:to>
                                    </p:set>
                                    <p:anim calcmode="lin" valueType="num">
                                      <p:cBhvr>
                                        <p:cTn id="42" dur="1000" fill="hold"/>
                                        <p:tgtEl>
                                          <p:spTgt spid="90125"/>
                                        </p:tgtEl>
                                        <p:attrNameLst>
                                          <p:attrName>ppt_w</p:attrName>
                                        </p:attrNameLst>
                                      </p:cBhvr>
                                      <p:tavLst>
                                        <p:tav tm="0">
                                          <p:val>
                                            <p:fltVal val="0"/>
                                          </p:val>
                                        </p:tav>
                                        <p:tav tm="100000">
                                          <p:val>
                                            <p:strVal val="#ppt_w"/>
                                          </p:val>
                                        </p:tav>
                                      </p:tavLst>
                                    </p:anim>
                                    <p:anim calcmode="lin" valueType="num">
                                      <p:cBhvr>
                                        <p:cTn id="43" dur="1000" fill="hold"/>
                                        <p:tgtEl>
                                          <p:spTgt spid="90125"/>
                                        </p:tgtEl>
                                        <p:attrNameLst>
                                          <p:attrName>ppt_h</p:attrName>
                                        </p:attrNameLst>
                                      </p:cBhvr>
                                      <p:tavLst>
                                        <p:tav tm="0">
                                          <p:val>
                                            <p:fltVal val="0"/>
                                          </p:val>
                                        </p:tav>
                                        <p:tav tm="100000">
                                          <p:val>
                                            <p:strVal val="#ppt_h"/>
                                          </p:val>
                                        </p:tav>
                                      </p:tavLst>
                                    </p:anim>
                                    <p:animEffect transition="in" filter="fade">
                                      <p:cBhvr>
                                        <p:cTn id="44" dur="1000"/>
                                        <p:tgtEl>
                                          <p:spTgt spid="9012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0127"/>
                                        </p:tgtEl>
                                        <p:attrNameLst>
                                          <p:attrName>style.visibility</p:attrName>
                                        </p:attrNameLst>
                                      </p:cBhvr>
                                      <p:to>
                                        <p:strVal val="visible"/>
                                      </p:to>
                                    </p:set>
                                    <p:anim calcmode="lin" valueType="num">
                                      <p:cBhvr>
                                        <p:cTn id="49" dur="1000" fill="hold"/>
                                        <p:tgtEl>
                                          <p:spTgt spid="90127"/>
                                        </p:tgtEl>
                                        <p:attrNameLst>
                                          <p:attrName>ppt_w</p:attrName>
                                        </p:attrNameLst>
                                      </p:cBhvr>
                                      <p:tavLst>
                                        <p:tav tm="0">
                                          <p:val>
                                            <p:fltVal val="0"/>
                                          </p:val>
                                        </p:tav>
                                        <p:tav tm="100000">
                                          <p:val>
                                            <p:strVal val="#ppt_w"/>
                                          </p:val>
                                        </p:tav>
                                      </p:tavLst>
                                    </p:anim>
                                    <p:anim calcmode="lin" valueType="num">
                                      <p:cBhvr>
                                        <p:cTn id="50" dur="1000" fill="hold"/>
                                        <p:tgtEl>
                                          <p:spTgt spid="90127"/>
                                        </p:tgtEl>
                                        <p:attrNameLst>
                                          <p:attrName>ppt_h</p:attrName>
                                        </p:attrNameLst>
                                      </p:cBhvr>
                                      <p:tavLst>
                                        <p:tav tm="0">
                                          <p:val>
                                            <p:fltVal val="0"/>
                                          </p:val>
                                        </p:tav>
                                        <p:tav tm="100000">
                                          <p:val>
                                            <p:strVal val="#ppt_h"/>
                                          </p:val>
                                        </p:tav>
                                      </p:tavLst>
                                    </p:anim>
                                    <p:animEffect transition="in" filter="fade">
                                      <p:cBhvr>
                                        <p:cTn id="51" dur="1000"/>
                                        <p:tgtEl>
                                          <p:spTgt spid="9012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90126"/>
                                        </p:tgtEl>
                                        <p:attrNameLst>
                                          <p:attrName>style.visibility</p:attrName>
                                        </p:attrNameLst>
                                      </p:cBhvr>
                                      <p:to>
                                        <p:strVal val="visible"/>
                                      </p:to>
                                    </p:set>
                                    <p:anim calcmode="lin" valueType="num">
                                      <p:cBhvr>
                                        <p:cTn id="56" dur="500" fill="hold"/>
                                        <p:tgtEl>
                                          <p:spTgt spid="90126"/>
                                        </p:tgtEl>
                                        <p:attrNameLst>
                                          <p:attrName>ppt_w</p:attrName>
                                        </p:attrNameLst>
                                      </p:cBhvr>
                                      <p:tavLst>
                                        <p:tav tm="0">
                                          <p:val>
                                            <p:fltVal val="0"/>
                                          </p:val>
                                        </p:tav>
                                        <p:tav tm="100000">
                                          <p:val>
                                            <p:strVal val="#ppt_w"/>
                                          </p:val>
                                        </p:tav>
                                      </p:tavLst>
                                    </p:anim>
                                    <p:anim calcmode="lin" valueType="num">
                                      <p:cBhvr>
                                        <p:cTn id="57" dur="500" fill="hold"/>
                                        <p:tgtEl>
                                          <p:spTgt spid="90126"/>
                                        </p:tgtEl>
                                        <p:attrNameLst>
                                          <p:attrName>ppt_h</p:attrName>
                                        </p:attrNameLst>
                                      </p:cBhvr>
                                      <p:tavLst>
                                        <p:tav tm="0">
                                          <p:val>
                                            <p:fltVal val="0"/>
                                          </p:val>
                                        </p:tav>
                                        <p:tav tm="100000">
                                          <p:val>
                                            <p:strVal val="#ppt_h"/>
                                          </p:val>
                                        </p:tav>
                                      </p:tavLst>
                                    </p:anim>
                                    <p:animEffect transition="in" filter="fade">
                                      <p:cBhvr>
                                        <p:cTn id="58" dur="500"/>
                                        <p:tgtEl>
                                          <p:spTgt spid="9012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90141"/>
                                        </p:tgtEl>
                                        <p:attrNameLst>
                                          <p:attrName>style.visibility</p:attrName>
                                        </p:attrNameLst>
                                      </p:cBhvr>
                                      <p:to>
                                        <p:strVal val="visible"/>
                                      </p:to>
                                    </p:set>
                                    <p:anim calcmode="lin" valueType="num">
                                      <p:cBhvr>
                                        <p:cTn id="63" dur="1000" fill="hold"/>
                                        <p:tgtEl>
                                          <p:spTgt spid="90141"/>
                                        </p:tgtEl>
                                        <p:attrNameLst>
                                          <p:attrName>ppt_w</p:attrName>
                                        </p:attrNameLst>
                                      </p:cBhvr>
                                      <p:tavLst>
                                        <p:tav tm="0">
                                          <p:val>
                                            <p:fltVal val="0"/>
                                          </p:val>
                                        </p:tav>
                                        <p:tav tm="100000">
                                          <p:val>
                                            <p:strVal val="#ppt_w"/>
                                          </p:val>
                                        </p:tav>
                                      </p:tavLst>
                                    </p:anim>
                                    <p:anim calcmode="lin" valueType="num">
                                      <p:cBhvr>
                                        <p:cTn id="64" dur="1000" fill="hold"/>
                                        <p:tgtEl>
                                          <p:spTgt spid="90141"/>
                                        </p:tgtEl>
                                        <p:attrNameLst>
                                          <p:attrName>ppt_h</p:attrName>
                                        </p:attrNameLst>
                                      </p:cBhvr>
                                      <p:tavLst>
                                        <p:tav tm="0">
                                          <p:val>
                                            <p:fltVal val="0"/>
                                          </p:val>
                                        </p:tav>
                                        <p:tav tm="100000">
                                          <p:val>
                                            <p:strVal val="#ppt_h"/>
                                          </p:val>
                                        </p:tav>
                                      </p:tavLst>
                                    </p:anim>
                                    <p:animEffect transition="in" filter="fade">
                                      <p:cBhvr>
                                        <p:cTn id="65" dur="1000"/>
                                        <p:tgtEl>
                                          <p:spTgt spid="9014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childTnLst>
                                    <p:set>
                                      <p:cBhvr>
                                        <p:cTn id="69" dur="1" fill="hold">
                                          <p:stCondLst>
                                            <p:cond delay="0"/>
                                          </p:stCondLst>
                                        </p:cTn>
                                        <p:tgtEl>
                                          <p:spTgt spid="90136"/>
                                        </p:tgtEl>
                                        <p:attrNameLst>
                                          <p:attrName>style.visibility</p:attrName>
                                        </p:attrNameLst>
                                      </p:cBhvr>
                                      <p:to>
                                        <p:strVal val="visible"/>
                                      </p:to>
                                    </p:set>
                                    <p:anim calcmode="lin" valueType="num">
                                      <p:cBhvr>
                                        <p:cTn id="70" dur="1000" fill="hold"/>
                                        <p:tgtEl>
                                          <p:spTgt spid="90136"/>
                                        </p:tgtEl>
                                        <p:attrNameLst>
                                          <p:attrName>ppt_w</p:attrName>
                                        </p:attrNameLst>
                                      </p:cBhvr>
                                      <p:tavLst>
                                        <p:tav tm="0">
                                          <p:val>
                                            <p:fltVal val="0"/>
                                          </p:val>
                                        </p:tav>
                                        <p:tav tm="100000">
                                          <p:val>
                                            <p:strVal val="#ppt_w"/>
                                          </p:val>
                                        </p:tav>
                                      </p:tavLst>
                                    </p:anim>
                                    <p:anim calcmode="lin" valueType="num">
                                      <p:cBhvr>
                                        <p:cTn id="71" dur="1000" fill="hold"/>
                                        <p:tgtEl>
                                          <p:spTgt spid="90136"/>
                                        </p:tgtEl>
                                        <p:attrNameLst>
                                          <p:attrName>ppt_h</p:attrName>
                                        </p:attrNameLst>
                                      </p:cBhvr>
                                      <p:tavLst>
                                        <p:tav tm="0">
                                          <p:val>
                                            <p:fltVal val="0"/>
                                          </p:val>
                                        </p:tav>
                                        <p:tav tm="100000">
                                          <p:val>
                                            <p:strVal val="#ppt_h"/>
                                          </p:val>
                                        </p:tav>
                                      </p:tavLst>
                                    </p:anim>
                                    <p:animEffect transition="in" filter="fade">
                                      <p:cBhvr>
                                        <p:cTn id="72" dur="1000"/>
                                        <p:tgtEl>
                                          <p:spTgt spid="9013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90128"/>
                                        </p:tgtEl>
                                        <p:attrNameLst>
                                          <p:attrName>style.visibility</p:attrName>
                                        </p:attrNameLst>
                                      </p:cBhvr>
                                      <p:to>
                                        <p:strVal val="visible"/>
                                      </p:to>
                                    </p:set>
                                    <p:anim calcmode="lin" valueType="num">
                                      <p:cBhvr>
                                        <p:cTn id="77" dur="500" fill="hold"/>
                                        <p:tgtEl>
                                          <p:spTgt spid="90128"/>
                                        </p:tgtEl>
                                        <p:attrNameLst>
                                          <p:attrName>ppt_w</p:attrName>
                                        </p:attrNameLst>
                                      </p:cBhvr>
                                      <p:tavLst>
                                        <p:tav tm="0">
                                          <p:val>
                                            <p:fltVal val="0"/>
                                          </p:val>
                                        </p:tav>
                                        <p:tav tm="100000">
                                          <p:val>
                                            <p:strVal val="#ppt_w"/>
                                          </p:val>
                                        </p:tav>
                                      </p:tavLst>
                                    </p:anim>
                                    <p:anim calcmode="lin" valueType="num">
                                      <p:cBhvr>
                                        <p:cTn id="78" dur="500" fill="hold"/>
                                        <p:tgtEl>
                                          <p:spTgt spid="90128"/>
                                        </p:tgtEl>
                                        <p:attrNameLst>
                                          <p:attrName>ppt_h</p:attrName>
                                        </p:attrNameLst>
                                      </p:cBhvr>
                                      <p:tavLst>
                                        <p:tav tm="0">
                                          <p:val>
                                            <p:fltVal val="0"/>
                                          </p:val>
                                        </p:tav>
                                        <p:tav tm="100000">
                                          <p:val>
                                            <p:strVal val="#ppt_h"/>
                                          </p:val>
                                        </p:tav>
                                      </p:tavLst>
                                    </p:anim>
                                    <p:animEffect transition="in" filter="fade">
                                      <p:cBhvr>
                                        <p:cTn id="79" dur="500"/>
                                        <p:tgtEl>
                                          <p:spTgt spid="90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5" grpId="0"/>
      <p:bldP spid="90126" grpId="0"/>
      <p:bldP spid="90127" grpId="0"/>
      <p:bldP spid="90145" grpId="0"/>
      <p:bldP spid="9014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The Activity Design Cycle</a:t>
            </a:r>
          </a:p>
        </p:txBody>
      </p:sp>
      <p:sp>
        <p:nvSpPr>
          <p:cNvPr id="3075" name="Rectangle 3"/>
          <p:cNvSpPr>
            <a:spLocks noGrp="1" noChangeArrowheads="1"/>
          </p:cNvSpPr>
          <p:nvPr>
            <p:ph type="subTitle" idx="1"/>
          </p:nvPr>
        </p:nvSpPr>
        <p:spPr/>
        <p:txBody>
          <a:bodyPr/>
          <a:lstStyle/>
          <a:p>
            <a:pPr eaLnBrk="1" hangingPunct="1"/>
            <a:r>
              <a:rPr lang="en-US" smtClean="0"/>
              <a:t>Office of Transition Initiatives</a:t>
            </a:r>
          </a:p>
        </p:txBody>
      </p:sp>
    </p:spTree>
    <p:extLst>
      <p:ext uri="{BB962C8B-B14F-4D97-AF65-F5344CB8AC3E}">
        <p14:creationId xmlns:p14="http://schemas.microsoft.com/office/powerpoint/2010/main" val="739700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0"/>
            <a:ext cx="7543800" cy="716711"/>
          </a:xfrm>
        </p:spPr>
        <p:txBody>
          <a:bodyPr/>
          <a:lstStyle/>
          <a:p>
            <a:r>
              <a:rPr lang="en-US" sz="3600" dirty="0"/>
              <a:t>Activity </a:t>
            </a:r>
            <a:r>
              <a:rPr lang="en-US" sz="3600" dirty="0" smtClean="0"/>
              <a:t>Design Cycle</a:t>
            </a:r>
            <a:endParaRPr lang="en-US" sz="3600" dirty="0">
              <a:hlinkClick r:id="rId3" action="ppaction://program"/>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42298309"/>
              </p:ext>
            </p:extLst>
          </p:nvPr>
        </p:nvGraphicFramePr>
        <p:xfrm>
          <a:off x="304800" y="1371600"/>
          <a:ext cx="7010400" cy="5029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Chevron 9"/>
          <p:cNvSpPr/>
          <p:nvPr/>
        </p:nvSpPr>
        <p:spPr>
          <a:xfrm rot="21256543">
            <a:off x="2231498" y="1404016"/>
            <a:ext cx="720755" cy="1415364"/>
          </a:xfrm>
          <a:prstGeom prst="chevron">
            <a:avLst>
              <a:gd name="adj" fmla="val 83695"/>
            </a:avLst>
          </a:prstGeom>
          <a:solidFill>
            <a:srgbClr val="1C1C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5486400" y="1658238"/>
            <a:ext cx="3124200" cy="1692771"/>
          </a:xfrm>
          <a:prstGeom prst="rect">
            <a:avLst/>
          </a:prstGeom>
          <a:noFill/>
        </p:spPr>
        <p:txBody>
          <a:bodyPr wrap="square" rtlCol="0">
            <a:spAutoFit/>
          </a:bodyPr>
          <a:lstStyle/>
          <a:p>
            <a:r>
              <a:rPr lang="en-US" dirty="0" smtClean="0"/>
              <a:t>IDEA:</a:t>
            </a:r>
          </a:p>
          <a:p>
            <a:pPr marL="342900" indent="-342900">
              <a:buFont typeface="Arial" pitchFamily="34" charset="0"/>
              <a:buChar char="•"/>
            </a:pPr>
            <a:r>
              <a:rPr lang="en-US" sz="2000" dirty="0" smtClean="0">
                <a:solidFill>
                  <a:srgbClr val="000000"/>
                </a:solidFill>
                <a:latin typeface="Verdana" pitchFamily="34" charset="0"/>
              </a:rPr>
              <a:t>Come </a:t>
            </a:r>
            <a:r>
              <a:rPr lang="en-US" sz="2000" dirty="0">
                <a:solidFill>
                  <a:srgbClr val="000000"/>
                </a:solidFill>
                <a:latin typeface="Verdana" pitchFamily="34" charset="0"/>
              </a:rPr>
              <a:t>from anyone</a:t>
            </a:r>
          </a:p>
          <a:p>
            <a:pPr marL="342900" indent="-342900">
              <a:buFont typeface="Arial" pitchFamily="34" charset="0"/>
              <a:buChar char="•"/>
            </a:pPr>
            <a:r>
              <a:rPr lang="en-US" sz="2000" dirty="0">
                <a:solidFill>
                  <a:srgbClr val="000000"/>
                </a:solidFill>
                <a:latin typeface="Verdana" pitchFamily="34" charset="0"/>
              </a:rPr>
              <a:t>C</a:t>
            </a:r>
            <a:r>
              <a:rPr lang="en-US" sz="2000" dirty="0" smtClean="0">
                <a:solidFill>
                  <a:srgbClr val="000000"/>
                </a:solidFill>
                <a:latin typeface="Verdana" pitchFamily="34" charset="0"/>
              </a:rPr>
              <a:t>irculated </a:t>
            </a:r>
            <a:r>
              <a:rPr lang="en-US" sz="2000" dirty="0">
                <a:solidFill>
                  <a:srgbClr val="000000"/>
                </a:solidFill>
                <a:latin typeface="Verdana" pitchFamily="34" charset="0"/>
              </a:rPr>
              <a:t>for review </a:t>
            </a:r>
            <a:r>
              <a:rPr lang="en-US" sz="2000" dirty="0" smtClean="0">
                <a:solidFill>
                  <a:srgbClr val="000000"/>
                </a:solidFill>
                <a:latin typeface="Verdana" pitchFamily="34" charset="0"/>
              </a:rPr>
              <a:t>before </a:t>
            </a:r>
            <a:r>
              <a:rPr lang="en-US" sz="2000" dirty="0">
                <a:solidFill>
                  <a:srgbClr val="000000"/>
                </a:solidFill>
                <a:latin typeface="Verdana" pitchFamily="34" charset="0"/>
              </a:rPr>
              <a:t>being further </a:t>
            </a:r>
            <a:r>
              <a:rPr lang="en-US" sz="2000" dirty="0" smtClean="0">
                <a:solidFill>
                  <a:srgbClr val="000000"/>
                </a:solidFill>
                <a:latin typeface="Verdana" pitchFamily="34" charset="0"/>
              </a:rPr>
              <a:t>developed</a:t>
            </a:r>
            <a:endParaRPr lang="en-US" sz="2000" dirty="0">
              <a:solidFill>
                <a:srgbClr val="000000"/>
              </a:solidFill>
              <a:latin typeface="Verdana" pitchFamily="34" charset="0"/>
            </a:endParaRPr>
          </a:p>
        </p:txBody>
      </p:sp>
      <p:sp>
        <p:nvSpPr>
          <p:cNvPr id="6" name="TextBox 5"/>
          <p:cNvSpPr txBox="1"/>
          <p:nvPr/>
        </p:nvSpPr>
        <p:spPr>
          <a:xfrm>
            <a:off x="5219700" y="1858964"/>
            <a:ext cx="3657600" cy="3231654"/>
          </a:xfrm>
          <a:prstGeom prst="rect">
            <a:avLst/>
          </a:prstGeom>
          <a:noFill/>
        </p:spPr>
        <p:txBody>
          <a:bodyPr wrap="square" rtlCol="0">
            <a:spAutoFit/>
          </a:bodyPr>
          <a:lstStyle/>
          <a:p>
            <a:r>
              <a:rPr lang="en-US" dirty="0" smtClean="0"/>
              <a:t>DESIGN:</a:t>
            </a:r>
          </a:p>
          <a:p>
            <a:pPr marL="342900" indent="-342900">
              <a:buFont typeface="Arial" pitchFamily="34" charset="0"/>
              <a:buChar char="•"/>
            </a:pPr>
            <a:r>
              <a:rPr lang="en-US" sz="2000" dirty="0" smtClean="0">
                <a:solidFill>
                  <a:srgbClr val="000000"/>
                </a:solidFill>
                <a:latin typeface="Verdana" pitchFamily="34" charset="0"/>
              </a:rPr>
              <a:t>Project </a:t>
            </a:r>
            <a:r>
              <a:rPr lang="en-US" sz="2000" dirty="0">
                <a:solidFill>
                  <a:srgbClr val="000000"/>
                </a:solidFill>
                <a:latin typeface="Verdana" pitchFamily="34" charset="0"/>
              </a:rPr>
              <a:t>development, grant writing, finance, </a:t>
            </a:r>
            <a:r>
              <a:rPr lang="en-US" sz="2000" dirty="0" smtClean="0">
                <a:solidFill>
                  <a:srgbClr val="000000"/>
                </a:solidFill>
                <a:latin typeface="Verdana" pitchFamily="34" charset="0"/>
              </a:rPr>
              <a:t>procurement, M&amp;E teams</a:t>
            </a:r>
            <a:endParaRPr lang="en-US" sz="2000" dirty="0">
              <a:solidFill>
                <a:srgbClr val="000000"/>
              </a:solidFill>
              <a:latin typeface="Verdana" pitchFamily="34" charset="0"/>
            </a:endParaRPr>
          </a:p>
          <a:p>
            <a:pPr marL="342900" indent="-342900">
              <a:buFont typeface="Arial" pitchFamily="34" charset="0"/>
              <a:buChar char="•"/>
            </a:pPr>
            <a:r>
              <a:rPr lang="en-US" sz="2000" dirty="0" smtClean="0">
                <a:solidFill>
                  <a:srgbClr val="000000"/>
                </a:solidFill>
                <a:latin typeface="Verdana" pitchFamily="34" charset="0"/>
              </a:rPr>
              <a:t>What </a:t>
            </a:r>
            <a:r>
              <a:rPr lang="en-US" sz="2000" dirty="0">
                <a:solidFill>
                  <a:srgbClr val="000000"/>
                </a:solidFill>
                <a:latin typeface="Verdana" pitchFamily="34" charset="0"/>
              </a:rPr>
              <a:t>is the expected impact </a:t>
            </a:r>
            <a:r>
              <a:rPr lang="en-US" sz="2000" dirty="0" smtClean="0">
                <a:solidFill>
                  <a:srgbClr val="000000"/>
                </a:solidFill>
                <a:latin typeface="Verdana" pitchFamily="34" charset="0"/>
              </a:rPr>
              <a:t>of this activity? </a:t>
            </a:r>
            <a:r>
              <a:rPr lang="en-US" sz="2000" dirty="0">
                <a:solidFill>
                  <a:srgbClr val="000000"/>
                </a:solidFill>
                <a:latin typeface="Verdana" pitchFamily="34" charset="0"/>
              </a:rPr>
              <a:t>By what means the team will try to evaluate </a:t>
            </a:r>
            <a:r>
              <a:rPr lang="en-US" sz="2000" dirty="0" smtClean="0">
                <a:solidFill>
                  <a:srgbClr val="000000"/>
                </a:solidFill>
                <a:latin typeface="Verdana" pitchFamily="34" charset="0"/>
              </a:rPr>
              <a:t>it?</a:t>
            </a:r>
            <a:endParaRPr lang="en-US" sz="2000" dirty="0">
              <a:solidFill>
                <a:srgbClr val="000000"/>
              </a:solidFill>
              <a:latin typeface="Verdana" pitchFamily="34" charset="0"/>
            </a:endParaRPr>
          </a:p>
        </p:txBody>
      </p:sp>
      <p:sp>
        <p:nvSpPr>
          <p:cNvPr id="8" name="TextBox 7"/>
          <p:cNvSpPr txBox="1"/>
          <p:nvPr/>
        </p:nvSpPr>
        <p:spPr>
          <a:xfrm>
            <a:off x="5200650" y="2466177"/>
            <a:ext cx="3657600" cy="2000548"/>
          </a:xfrm>
          <a:prstGeom prst="rect">
            <a:avLst/>
          </a:prstGeom>
          <a:noFill/>
        </p:spPr>
        <p:txBody>
          <a:bodyPr wrap="square" rtlCol="0">
            <a:spAutoFit/>
          </a:bodyPr>
          <a:lstStyle/>
          <a:p>
            <a:r>
              <a:rPr lang="en-US" dirty="0" smtClean="0"/>
              <a:t>CREATE:</a:t>
            </a:r>
          </a:p>
          <a:p>
            <a:pPr marL="285750" indent="-285750">
              <a:buFont typeface="Arial" charset="0"/>
              <a:buChar char="•"/>
            </a:pPr>
            <a:r>
              <a:rPr lang="en-US" sz="2000" dirty="0" smtClean="0"/>
              <a:t>OTI approves</a:t>
            </a:r>
            <a:endParaRPr lang="en-US" sz="2000" dirty="0"/>
          </a:p>
          <a:p>
            <a:pPr marL="285750" indent="-285750">
              <a:buFont typeface="Arial" charset="0"/>
              <a:buChar char="•"/>
            </a:pPr>
            <a:r>
              <a:rPr lang="en-US" sz="2000" dirty="0" smtClean="0"/>
              <a:t>Implementation begins</a:t>
            </a:r>
            <a:endParaRPr lang="en-US" sz="2000" dirty="0"/>
          </a:p>
          <a:p>
            <a:pPr marL="285750" indent="-285750">
              <a:buFont typeface="Arial" charset="0"/>
              <a:buChar char="•"/>
            </a:pPr>
            <a:r>
              <a:rPr lang="en-US" sz="2000" dirty="0"/>
              <a:t>IP staff </a:t>
            </a:r>
            <a:r>
              <a:rPr lang="en-US" sz="2000" dirty="0" smtClean="0"/>
              <a:t>focus </a:t>
            </a:r>
            <a:r>
              <a:rPr lang="en-US" sz="2000" dirty="0"/>
              <a:t>on monitoring implementation and documenting </a:t>
            </a:r>
            <a:r>
              <a:rPr lang="en-US" sz="2000" dirty="0" smtClean="0"/>
              <a:t>impact</a:t>
            </a:r>
            <a:endParaRPr lang="en-US" sz="2000" dirty="0"/>
          </a:p>
        </p:txBody>
      </p:sp>
      <p:sp>
        <p:nvSpPr>
          <p:cNvPr id="9" name="TextBox 8"/>
          <p:cNvSpPr txBox="1"/>
          <p:nvPr/>
        </p:nvSpPr>
        <p:spPr>
          <a:xfrm>
            <a:off x="5238750" y="2350735"/>
            <a:ext cx="3657600" cy="2000548"/>
          </a:xfrm>
          <a:prstGeom prst="rect">
            <a:avLst/>
          </a:prstGeom>
          <a:noFill/>
        </p:spPr>
        <p:txBody>
          <a:bodyPr wrap="square" rtlCol="0">
            <a:spAutoFit/>
          </a:bodyPr>
          <a:lstStyle/>
          <a:p>
            <a:r>
              <a:rPr lang="en-US" dirty="0" smtClean="0"/>
              <a:t>REPORT:</a:t>
            </a:r>
          </a:p>
          <a:p>
            <a:pPr marL="285750" indent="-285750">
              <a:buFont typeface="Arial" charset="0"/>
              <a:buChar char="•"/>
            </a:pPr>
            <a:r>
              <a:rPr lang="en-US" sz="2000" dirty="0" smtClean="0"/>
              <a:t>Activity ends</a:t>
            </a:r>
          </a:p>
          <a:p>
            <a:pPr marL="285750" indent="-285750">
              <a:buFont typeface="Arial" charset="0"/>
              <a:buChar char="•"/>
            </a:pPr>
            <a:r>
              <a:rPr lang="en-US" sz="2000" dirty="0" smtClean="0"/>
              <a:t>Impact </a:t>
            </a:r>
            <a:r>
              <a:rPr lang="en-US" sz="2000" dirty="0"/>
              <a:t>evaluation data is collected, and financial payments are completed and accounts closed</a:t>
            </a:r>
            <a:r>
              <a:rPr lang="en-US" sz="2000" dirty="0" smtClean="0"/>
              <a:t>.</a:t>
            </a:r>
            <a:endParaRPr lang="en-US" sz="2000" dirty="0"/>
          </a:p>
        </p:txBody>
      </p:sp>
      <p:sp>
        <p:nvSpPr>
          <p:cNvPr id="11" name="TextBox 10"/>
          <p:cNvSpPr txBox="1"/>
          <p:nvPr/>
        </p:nvSpPr>
        <p:spPr>
          <a:xfrm>
            <a:off x="5238750" y="2753071"/>
            <a:ext cx="3657600" cy="2308324"/>
          </a:xfrm>
          <a:prstGeom prst="rect">
            <a:avLst/>
          </a:prstGeom>
          <a:noFill/>
        </p:spPr>
        <p:txBody>
          <a:bodyPr wrap="square" rtlCol="0">
            <a:spAutoFit/>
          </a:bodyPr>
          <a:lstStyle/>
          <a:p>
            <a:r>
              <a:rPr lang="en-US" dirty="0" smtClean="0"/>
              <a:t>RECORD:</a:t>
            </a:r>
          </a:p>
          <a:p>
            <a:pPr marL="285750" indent="-285750">
              <a:buFont typeface="Arial" charset="0"/>
              <a:buChar char="•"/>
            </a:pPr>
            <a:r>
              <a:rPr lang="en-US" sz="2000" dirty="0" smtClean="0"/>
              <a:t>Activity Evaluation (internal)</a:t>
            </a:r>
          </a:p>
          <a:p>
            <a:pPr marL="285750" indent="-285750">
              <a:buFont typeface="Arial" charset="0"/>
              <a:buChar char="•"/>
            </a:pPr>
            <a:r>
              <a:rPr lang="en-US" sz="2000" dirty="0" smtClean="0"/>
              <a:t>Outputs updated/verified</a:t>
            </a:r>
          </a:p>
          <a:p>
            <a:pPr marL="285750" indent="-285750">
              <a:buFont typeface="Arial" charset="0"/>
              <a:buChar char="•"/>
            </a:pPr>
            <a:r>
              <a:rPr lang="en-US" sz="2000" dirty="0" smtClean="0"/>
              <a:t>Impact </a:t>
            </a:r>
            <a:r>
              <a:rPr lang="en-US" sz="2000" dirty="0"/>
              <a:t>evaluation data is collected, and financial </a:t>
            </a:r>
            <a:r>
              <a:rPr lang="en-US" sz="2000" dirty="0" smtClean="0"/>
              <a:t>reconciliation.</a:t>
            </a:r>
          </a:p>
          <a:p>
            <a:pPr marL="285750" indent="-285750">
              <a:buFont typeface="Arial" charset="0"/>
              <a:buChar char="•"/>
            </a:pPr>
            <a:r>
              <a:rPr lang="en-US" sz="2000" dirty="0" smtClean="0"/>
              <a:t>Lessons Learned shared</a:t>
            </a:r>
          </a:p>
        </p:txBody>
      </p:sp>
    </p:spTree>
    <p:extLst>
      <p:ext uri="{BB962C8B-B14F-4D97-AF65-F5344CB8AC3E}">
        <p14:creationId xmlns:p14="http://schemas.microsoft.com/office/powerpoint/2010/main" val="225728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P spid="8" grpId="0"/>
      <p:bldP spid="8" grpId="1"/>
      <p:bldP spid="9" grpId="0"/>
      <p:bldP spid="9" grpId="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444500"/>
          </a:xfrm>
        </p:spPr>
        <p:txBody>
          <a:bodyPr/>
          <a:lstStyle/>
          <a:p>
            <a:r>
              <a:rPr lang="en-US" sz="2400" dirty="0" smtClean="0"/>
              <a:t>Topics</a:t>
            </a:r>
            <a:endParaRPr lang="en-US" sz="2400" dirty="0"/>
          </a:p>
        </p:txBody>
      </p:sp>
      <p:sp>
        <p:nvSpPr>
          <p:cNvPr id="4" name="Text Placeholder 3"/>
          <p:cNvSpPr>
            <a:spLocks noGrp="1"/>
          </p:cNvSpPr>
          <p:nvPr>
            <p:ph type="body" sz="half" idx="2"/>
          </p:nvPr>
        </p:nvSpPr>
        <p:spPr>
          <a:xfrm>
            <a:off x="457200" y="1828800"/>
            <a:ext cx="3276600" cy="4297363"/>
          </a:xfrm>
        </p:spPr>
        <p:txBody>
          <a:bodyPr/>
          <a:lstStyle/>
          <a:p>
            <a:pPr marL="285750" indent="-285750">
              <a:buFont typeface="Arial" pitchFamily="34" charset="0"/>
              <a:buChar char="•"/>
            </a:pPr>
            <a:r>
              <a:rPr lang="en-US" sz="1800" b="1" dirty="0"/>
              <a:t>Constraints of Traditional Models and the Strengths and Weaknesses of Alternative Approaches</a:t>
            </a:r>
          </a:p>
          <a:p>
            <a:pPr marL="285750" indent="-285750">
              <a:buFont typeface="Arial" pitchFamily="34" charset="0"/>
              <a:buChar char="•"/>
            </a:pPr>
            <a:endParaRPr lang="en-US" sz="1800" b="1" dirty="0" smtClean="0"/>
          </a:p>
          <a:p>
            <a:pPr marL="285750" indent="-285750">
              <a:buFont typeface="Arial" pitchFamily="34" charset="0"/>
              <a:buChar char="•"/>
            </a:pPr>
            <a:r>
              <a:rPr lang="en-US" sz="1800" b="1" dirty="0" smtClean="0"/>
              <a:t>OTI’s </a:t>
            </a:r>
            <a:r>
              <a:rPr lang="en-US" sz="1800" b="1" dirty="0"/>
              <a:t>Program Performance Management Process: Capturing Best Practices and Lessons Learned</a:t>
            </a:r>
            <a:endParaRPr lang="en-US" sz="1800" dirty="0"/>
          </a:p>
          <a:p>
            <a:endParaRPr lang="en-US" sz="1800" b="1" dirty="0" smtClean="0"/>
          </a:p>
          <a:p>
            <a:pPr marL="285750" indent="-285750">
              <a:buFont typeface="Arial" pitchFamily="34" charset="0"/>
              <a:buChar char="•"/>
            </a:pPr>
            <a:r>
              <a:rPr lang="en-US" sz="1800" b="1" dirty="0" smtClean="0"/>
              <a:t>Monitoring </a:t>
            </a:r>
            <a:r>
              <a:rPr lang="en-US" sz="1800" b="1" dirty="0"/>
              <a:t>for Program Efficiency and </a:t>
            </a:r>
            <a:r>
              <a:rPr lang="en-US" sz="1800" b="1" dirty="0" smtClean="0"/>
              <a:t>Relevance: Program Examples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33" t="22135" r="20117" b="21354"/>
          <a:stretch/>
        </p:blipFill>
        <p:spPr bwMode="auto">
          <a:xfrm>
            <a:off x="3657600" y="1143000"/>
            <a:ext cx="5181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520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19200" y="4800600"/>
            <a:ext cx="7315200" cy="1362075"/>
          </a:xfrm>
        </p:spPr>
        <p:txBody>
          <a:bodyPr/>
          <a:lstStyle/>
          <a:p>
            <a:pPr algn="ctr"/>
            <a:r>
              <a:rPr lang="en-US" sz="3600" cap="none" dirty="0">
                <a:solidFill>
                  <a:schemeClr val="bg1">
                    <a:lumMod val="85000"/>
                  </a:schemeClr>
                </a:solidFill>
                <a:effectLst>
                  <a:outerShdw blurRad="38100" dist="38100" dir="2700000" algn="tl">
                    <a:srgbClr val="000000">
                      <a:alpha val="43137"/>
                    </a:srgbClr>
                  </a:outerShdw>
                </a:effectLst>
                <a:latin typeface="Book Antiqua" pitchFamily="18" charset="0"/>
              </a:rPr>
              <a:t>Program Examples </a:t>
            </a:r>
            <a:r>
              <a:rPr lang="en-US" sz="3600" cap="none" dirty="0" smtClean="0">
                <a:solidFill>
                  <a:schemeClr val="bg1">
                    <a:lumMod val="85000"/>
                  </a:schemeClr>
                </a:solidFill>
                <a:effectLst>
                  <a:outerShdw blurRad="38100" dist="38100" dir="2700000" algn="tl">
                    <a:srgbClr val="000000">
                      <a:alpha val="43137"/>
                    </a:srgbClr>
                  </a:outerShdw>
                </a:effectLst>
                <a:latin typeface="Book Antiqua" pitchFamily="18" charset="0"/>
              </a:rPr>
              <a:t/>
            </a:r>
            <a:br>
              <a:rPr lang="en-US" sz="3600" cap="none" dirty="0" smtClean="0">
                <a:solidFill>
                  <a:schemeClr val="bg1">
                    <a:lumMod val="85000"/>
                  </a:schemeClr>
                </a:solidFill>
                <a:effectLst>
                  <a:outerShdw blurRad="38100" dist="38100" dir="2700000" algn="tl">
                    <a:srgbClr val="000000">
                      <a:alpha val="43137"/>
                    </a:srgbClr>
                  </a:outerShdw>
                </a:effectLst>
                <a:latin typeface="Book Antiqua" pitchFamily="18" charset="0"/>
              </a:rPr>
            </a:br>
            <a:endParaRPr lang="en-US" sz="3600" cap="none" dirty="0">
              <a:solidFill>
                <a:schemeClr val="bg1">
                  <a:lumMod val="85000"/>
                </a:schemeClr>
              </a:solidFill>
              <a:effectLst>
                <a:outerShdw blurRad="38100" dist="38100" dir="2700000" algn="tl">
                  <a:srgbClr val="000000">
                    <a:alpha val="43137"/>
                  </a:srgbClr>
                </a:outerShdw>
              </a:effectLst>
              <a:latin typeface="Book Antiqua" pitchFamily="18" charset="0"/>
            </a:endParaRPr>
          </a:p>
        </p:txBody>
      </p:sp>
      <p:sp>
        <p:nvSpPr>
          <p:cNvPr id="5" name="Text Placeholder 4"/>
          <p:cNvSpPr>
            <a:spLocks noGrp="1"/>
          </p:cNvSpPr>
          <p:nvPr>
            <p:ph type="body" idx="1"/>
          </p:nvPr>
        </p:nvSpPr>
        <p:spPr>
          <a:xfrm>
            <a:off x="1828800" y="3048000"/>
            <a:ext cx="6934200" cy="1500187"/>
          </a:xfrm>
        </p:spPr>
        <p:txBody>
          <a:bodyPr/>
          <a:lstStyle/>
          <a:p>
            <a:r>
              <a:rPr lang="en-US" sz="4400" dirty="0">
                <a:effectLst>
                  <a:outerShdw blurRad="38100" dist="38100" dir="2700000" algn="tl">
                    <a:srgbClr val="000000">
                      <a:alpha val="43137"/>
                    </a:srgbClr>
                  </a:outerShdw>
                </a:effectLst>
              </a:rPr>
              <a:t>Monitoring for Program Efficiency and Relevance</a:t>
            </a:r>
            <a:r>
              <a:rPr lang="en-US" sz="4400" dirty="0" smtClean="0">
                <a:effectLst>
                  <a:outerShdw blurRad="38100" dist="38100" dir="2700000" algn="tl">
                    <a:srgbClr val="000000">
                      <a:alpha val="43137"/>
                    </a:srgbClr>
                  </a:outerShdw>
                </a:effectLst>
              </a:rPr>
              <a:t>:</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5162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08038"/>
          </a:xfrm>
        </p:spPr>
        <p:txBody>
          <a:bodyPr/>
          <a:lstStyle/>
          <a:p>
            <a:r>
              <a:rPr lang="en-US" dirty="0" smtClean="0"/>
              <a:t>Honduras</a:t>
            </a:r>
            <a:endParaRPr lang="en-US" dirty="0"/>
          </a:p>
        </p:txBody>
      </p:sp>
      <p:sp>
        <p:nvSpPr>
          <p:cNvPr id="3" name="Content Placeholder 2"/>
          <p:cNvSpPr>
            <a:spLocks noGrp="1"/>
          </p:cNvSpPr>
          <p:nvPr>
            <p:ph idx="1"/>
          </p:nvPr>
        </p:nvSpPr>
        <p:spPr>
          <a:xfrm>
            <a:off x="457200" y="1295400"/>
            <a:ext cx="3886200" cy="5257800"/>
          </a:xfrm>
        </p:spPr>
        <p:txBody>
          <a:bodyPr/>
          <a:lstStyle/>
          <a:p>
            <a:r>
              <a:rPr lang="en-US" sz="2800" dirty="0" smtClean="0"/>
              <a:t>Use of Community Mapping and Proxy indicators to identify target areas and activities</a:t>
            </a:r>
          </a:p>
          <a:p>
            <a:r>
              <a:rPr lang="en-US" sz="2800" dirty="0" smtClean="0"/>
              <a:t>Ladder of change methodology to breakdown goals</a:t>
            </a:r>
          </a:p>
          <a:p>
            <a:r>
              <a:rPr lang="en-US" sz="2800" dirty="0" smtClean="0"/>
              <a:t>Gathering data from existing sources to triangulate and avoid survey fatigue </a:t>
            </a:r>
          </a:p>
          <a:p>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447800"/>
            <a:ext cx="467518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932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chor="t"/>
          <a:lstStyle/>
          <a:p>
            <a:r>
              <a:rPr lang="en-US" dirty="0" smtClean="0"/>
              <a:t>Lebanon</a:t>
            </a:r>
            <a:endParaRPr lang="en-US" sz="3600" dirty="0"/>
          </a:p>
        </p:txBody>
      </p:sp>
      <p:sp>
        <p:nvSpPr>
          <p:cNvPr id="3" name="Content Placeholder 2"/>
          <p:cNvSpPr>
            <a:spLocks noGrp="1"/>
          </p:cNvSpPr>
          <p:nvPr>
            <p:ph idx="1"/>
          </p:nvPr>
        </p:nvSpPr>
        <p:spPr>
          <a:xfrm>
            <a:off x="381000" y="1600200"/>
            <a:ext cx="8229600" cy="4525963"/>
          </a:xfrm>
        </p:spPr>
        <p:txBody>
          <a:bodyPr/>
          <a:lstStyle/>
          <a:p>
            <a:r>
              <a:rPr lang="en-US" dirty="0" smtClean="0"/>
              <a:t>Measure partner capacity to advocate</a:t>
            </a:r>
          </a:p>
          <a:p>
            <a:r>
              <a:rPr lang="en-US" dirty="0" smtClean="0"/>
              <a:t>Advocacy Index (0-6)</a:t>
            </a:r>
          </a:p>
          <a:p>
            <a:pPr lvl="1"/>
            <a:r>
              <a:rPr lang="en-US" dirty="0" smtClean="0"/>
              <a:t>Five Competencies</a:t>
            </a:r>
          </a:p>
          <a:p>
            <a:pPr lvl="2"/>
            <a:r>
              <a:rPr lang="en-US" dirty="0" smtClean="0"/>
              <a:t>Coalition building &amp; NGO Linkages</a:t>
            </a:r>
          </a:p>
          <a:p>
            <a:pPr lvl="2"/>
            <a:r>
              <a:rPr lang="en-US" dirty="0" smtClean="0"/>
              <a:t>Outreach</a:t>
            </a:r>
          </a:p>
          <a:p>
            <a:pPr lvl="2"/>
            <a:r>
              <a:rPr lang="en-US" dirty="0" smtClean="0"/>
              <a:t>Engagement with decision makers</a:t>
            </a:r>
          </a:p>
          <a:p>
            <a:pPr lvl="2"/>
            <a:r>
              <a:rPr lang="en-US" dirty="0" smtClean="0"/>
              <a:t>Data research and analysis</a:t>
            </a:r>
          </a:p>
          <a:p>
            <a:pPr lvl="2"/>
            <a:r>
              <a:rPr lang="en-US" dirty="0" smtClean="0"/>
              <a:t>Policy Development</a:t>
            </a:r>
          </a:p>
          <a:p>
            <a:r>
              <a:rPr lang="en-US" dirty="0" smtClean="0"/>
              <a:t>“Learn by doing” Measures experience rather than theoretical knowledge</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2" y="2073166"/>
            <a:ext cx="3119438" cy="350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251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Pakistan</a:t>
            </a:r>
            <a:endParaRPr lang="en-US" dirty="0"/>
          </a:p>
        </p:txBody>
      </p:sp>
      <p:sp>
        <p:nvSpPr>
          <p:cNvPr id="5" name="Content Placeholder 4"/>
          <p:cNvSpPr>
            <a:spLocks noGrp="1"/>
          </p:cNvSpPr>
          <p:nvPr>
            <p:ph sz="half" idx="1"/>
          </p:nvPr>
        </p:nvSpPr>
        <p:spPr>
          <a:xfrm>
            <a:off x="457200" y="1096350"/>
            <a:ext cx="4038600" cy="5304450"/>
          </a:xfrm>
        </p:spPr>
        <p:txBody>
          <a:bodyPr/>
          <a:lstStyle/>
          <a:p>
            <a:r>
              <a:rPr lang="en-US" dirty="0"/>
              <a:t>Local access and triangulation</a:t>
            </a:r>
          </a:p>
          <a:p>
            <a:r>
              <a:rPr lang="en-US" dirty="0"/>
              <a:t>Internal and </a:t>
            </a:r>
            <a:r>
              <a:rPr lang="en-US"/>
              <a:t>external </a:t>
            </a:r>
            <a:r>
              <a:rPr lang="en-US" smtClean="0"/>
              <a:t>sources</a:t>
            </a:r>
            <a:endParaRPr lang="en-US"/>
          </a:p>
          <a:p>
            <a:r>
              <a:rPr lang="en-US" dirty="0" smtClean="0"/>
              <a:t>Analyses </a:t>
            </a:r>
            <a:r>
              <a:rPr lang="en-US" dirty="0"/>
              <a:t>of higher level outcomes and country context, via case studies and stability index</a:t>
            </a:r>
          </a:p>
          <a:p>
            <a:r>
              <a:rPr lang="en-US" dirty="0" smtClean="0"/>
              <a:t>Active </a:t>
            </a:r>
            <a:r>
              <a:rPr lang="en-US" dirty="0"/>
              <a:t>engagement with the data</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514" r="4414" b="3065"/>
          <a:stretch/>
        </p:blipFill>
        <p:spPr bwMode="auto">
          <a:xfrm>
            <a:off x="4800600" y="1096349"/>
            <a:ext cx="4218554" cy="5304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60020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19200" y="4800600"/>
            <a:ext cx="7315200" cy="1362075"/>
          </a:xfrm>
        </p:spPr>
        <p:txBody>
          <a:bodyPr/>
          <a:lstStyle/>
          <a:p>
            <a:pPr algn="ctr"/>
            <a:r>
              <a:rPr lang="en-US" sz="3600" cap="none" dirty="0" smtClean="0">
                <a:solidFill>
                  <a:schemeClr val="bg1">
                    <a:lumMod val="85000"/>
                  </a:schemeClr>
                </a:solidFill>
                <a:effectLst>
                  <a:outerShdw blurRad="38100" dist="38100" dir="2700000" algn="tl">
                    <a:srgbClr val="000000">
                      <a:alpha val="43137"/>
                    </a:srgbClr>
                  </a:outerShdw>
                </a:effectLst>
                <a:latin typeface="Book Antiqua" pitchFamily="18" charset="0"/>
              </a:rPr>
              <a:t/>
            </a:r>
            <a:br>
              <a:rPr lang="en-US" sz="3600" cap="none" dirty="0" smtClean="0">
                <a:solidFill>
                  <a:schemeClr val="bg1">
                    <a:lumMod val="85000"/>
                  </a:schemeClr>
                </a:solidFill>
                <a:effectLst>
                  <a:outerShdw blurRad="38100" dist="38100" dir="2700000" algn="tl">
                    <a:srgbClr val="000000">
                      <a:alpha val="43137"/>
                    </a:srgbClr>
                  </a:outerShdw>
                </a:effectLst>
                <a:latin typeface="Book Antiqua" pitchFamily="18" charset="0"/>
              </a:rPr>
            </a:br>
            <a:endParaRPr lang="en-US" sz="3600" cap="none" dirty="0">
              <a:solidFill>
                <a:schemeClr val="bg1">
                  <a:lumMod val="85000"/>
                </a:schemeClr>
              </a:solidFill>
              <a:effectLst>
                <a:outerShdw blurRad="38100" dist="38100" dir="2700000" algn="tl">
                  <a:srgbClr val="000000">
                    <a:alpha val="43137"/>
                  </a:srgbClr>
                </a:outerShdw>
              </a:effectLst>
              <a:latin typeface="Book Antiqua" pitchFamily="18" charset="0"/>
            </a:endParaRPr>
          </a:p>
        </p:txBody>
      </p:sp>
      <p:sp>
        <p:nvSpPr>
          <p:cNvPr id="5" name="Text Placeholder 4"/>
          <p:cNvSpPr>
            <a:spLocks noGrp="1"/>
          </p:cNvSpPr>
          <p:nvPr>
            <p:ph type="body" idx="1"/>
          </p:nvPr>
        </p:nvSpPr>
        <p:spPr>
          <a:xfrm>
            <a:off x="1828800" y="3048000"/>
            <a:ext cx="6934200" cy="1500187"/>
          </a:xfrm>
        </p:spPr>
        <p:txBody>
          <a:bodyPr/>
          <a:lstStyle/>
          <a:p>
            <a:r>
              <a:rPr lang="en-US" sz="4400" dirty="0" smtClean="0">
                <a:effectLst>
                  <a:outerShdw blurRad="38100" dist="38100" dir="2700000" algn="tl">
                    <a:srgbClr val="000000">
                      <a:alpha val="43137"/>
                    </a:srgbClr>
                  </a:outerShdw>
                </a:effectLst>
              </a:rPr>
              <a:t>Continual learning and where AEA can help</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2417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
            <a:ext cx="8229600" cy="1143000"/>
          </a:xfrm>
        </p:spPr>
        <p:txBody>
          <a:bodyPr/>
          <a:lstStyle/>
          <a:p>
            <a:r>
              <a:rPr lang="en-US" dirty="0" smtClean="0"/>
              <a:t>HELP!!!</a:t>
            </a:r>
            <a:endParaRPr lang="en-US" dirty="0"/>
          </a:p>
        </p:txBody>
      </p:sp>
      <p:sp>
        <p:nvSpPr>
          <p:cNvPr id="3" name="Content Placeholder 2"/>
          <p:cNvSpPr>
            <a:spLocks noGrp="1"/>
          </p:cNvSpPr>
          <p:nvPr>
            <p:ph sz="half" idx="1"/>
          </p:nvPr>
        </p:nvSpPr>
        <p:spPr>
          <a:xfrm>
            <a:off x="609600" y="1600200"/>
            <a:ext cx="8077200" cy="4525963"/>
          </a:xfrm>
        </p:spPr>
        <p:txBody>
          <a:bodyPr/>
          <a:lstStyle/>
          <a:p>
            <a:pPr marL="0" indent="0">
              <a:buNone/>
            </a:pPr>
            <a:r>
              <a:rPr lang="en-US" dirty="0" smtClean="0"/>
              <a:t>Challenges</a:t>
            </a:r>
          </a:p>
          <a:p>
            <a:r>
              <a:rPr lang="en-US" dirty="0" smtClean="0"/>
              <a:t>Temptation to put off M&amp;E </a:t>
            </a:r>
          </a:p>
          <a:p>
            <a:r>
              <a:rPr lang="en-US" dirty="0" smtClean="0"/>
              <a:t>Documentation of tacit knowledge and institutional learning</a:t>
            </a:r>
          </a:p>
          <a:p>
            <a:r>
              <a:rPr lang="en-US" dirty="0" smtClean="0"/>
              <a:t>Need for diverse M&amp;E expertise for diversity of program sectors</a:t>
            </a:r>
          </a:p>
          <a:p>
            <a:r>
              <a:rPr lang="en-US" dirty="0" smtClean="0"/>
              <a:t>Training and identifying local evaluators</a:t>
            </a:r>
          </a:p>
          <a:p>
            <a:r>
              <a:rPr lang="en-US" dirty="0" smtClean="0"/>
              <a:t>Learning from our past programs</a:t>
            </a:r>
            <a:endParaRPr lang="en-US" dirty="0"/>
          </a:p>
        </p:txBody>
      </p:sp>
    </p:spTree>
    <p:extLst>
      <p:ext uri="{BB962C8B-B14F-4D97-AF65-F5344CB8AC3E}">
        <p14:creationId xmlns:p14="http://schemas.microsoft.com/office/powerpoint/2010/main" val="2006830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Resources</a:t>
            </a:r>
            <a:endParaRPr lang="en-US" dirty="0"/>
          </a:p>
        </p:txBody>
      </p:sp>
      <p:sp>
        <p:nvSpPr>
          <p:cNvPr id="3" name="Content Placeholder 2"/>
          <p:cNvSpPr>
            <a:spLocks noGrp="1"/>
          </p:cNvSpPr>
          <p:nvPr>
            <p:ph sz="half" idx="1"/>
          </p:nvPr>
        </p:nvSpPr>
        <p:spPr>
          <a:xfrm>
            <a:off x="457200" y="1600200"/>
            <a:ext cx="8001000" cy="4525963"/>
          </a:xfrm>
        </p:spPr>
        <p:txBody>
          <a:bodyPr/>
          <a:lstStyle/>
          <a:p>
            <a:r>
              <a:rPr lang="en-US" sz="2000" dirty="0" smtClean="0"/>
              <a:t>Michael Quinn Patton, </a:t>
            </a:r>
            <a:r>
              <a:rPr lang="en-US" sz="2000" u="sng" dirty="0"/>
              <a:t>Developmental Evaluation: Applying Complexity Concepts to Enhance Innovation and </a:t>
            </a:r>
            <a:r>
              <a:rPr lang="en-US" sz="2000" u="sng" dirty="0" smtClean="0"/>
              <a:t>Use</a:t>
            </a:r>
            <a:r>
              <a:rPr lang="en-US" sz="2000" dirty="0" smtClean="0"/>
              <a:t>, 2010</a:t>
            </a:r>
            <a:endParaRPr lang="en-US" sz="2000" u="sng" dirty="0" smtClean="0"/>
          </a:p>
          <a:p>
            <a:r>
              <a:rPr lang="en-US" sz="2000" dirty="0" smtClean="0"/>
              <a:t>Ray </a:t>
            </a:r>
            <a:r>
              <a:rPr lang="en-US" sz="2000" dirty="0" err="1" smtClean="0"/>
              <a:t>Pawson</a:t>
            </a:r>
            <a:r>
              <a:rPr lang="en-US" sz="2000" dirty="0" smtClean="0"/>
              <a:t> and Nick Tilley, </a:t>
            </a:r>
            <a:r>
              <a:rPr lang="en-US" sz="2000" u="sng" dirty="0" smtClean="0"/>
              <a:t>Realist Evaluation</a:t>
            </a:r>
            <a:r>
              <a:rPr lang="en-US" sz="2000" dirty="0" smtClean="0"/>
              <a:t>, 2004</a:t>
            </a:r>
          </a:p>
          <a:p>
            <a:r>
              <a:rPr lang="en-US" sz="2000" dirty="0" smtClean="0"/>
              <a:t>Channel Research, </a:t>
            </a:r>
            <a:r>
              <a:rPr lang="en-US" sz="2000" dirty="0" smtClean="0">
                <a:hlinkClick r:id="rId2"/>
              </a:rPr>
              <a:t>www.channelresearch.com</a:t>
            </a:r>
            <a:endParaRPr lang="en-US" sz="2000" dirty="0" smtClean="0"/>
          </a:p>
          <a:p>
            <a:r>
              <a:rPr lang="en-US" sz="2000" dirty="0" smtClean="0"/>
              <a:t>Dave Snowden and Mary Boone, “A Leader’s Framework for Decision Making,” Harvard Business Review, Nov. 1, 2007</a:t>
            </a:r>
          </a:p>
          <a:p>
            <a:r>
              <a:rPr lang="en-US" sz="2000" dirty="0" smtClean="0"/>
              <a:t>Dave </a:t>
            </a:r>
            <a:r>
              <a:rPr lang="en-US" sz="2000" dirty="0"/>
              <a:t>Snowden’s blog, </a:t>
            </a:r>
            <a:r>
              <a:rPr lang="en-US" sz="2000" dirty="0">
                <a:hlinkClick r:id="rId3"/>
              </a:rPr>
              <a:t>http://cognitive-edge.com/blog/author/19</a:t>
            </a:r>
            <a:r>
              <a:rPr lang="en-US" sz="2000" dirty="0" smtClean="0">
                <a:hlinkClick r:id="rId3"/>
              </a:rPr>
              <a:t>/</a:t>
            </a:r>
            <a:endParaRPr lang="en-US" sz="2000" dirty="0" smtClean="0"/>
          </a:p>
          <a:p>
            <a:r>
              <a:rPr lang="en-US" sz="2000" dirty="0" smtClean="0"/>
              <a:t>OTI 15 </a:t>
            </a:r>
            <a:r>
              <a:rPr lang="en-US" sz="2000" dirty="0"/>
              <a:t>Y</a:t>
            </a:r>
            <a:r>
              <a:rPr lang="en-US" sz="2000" dirty="0" smtClean="0"/>
              <a:t>ear Report </a:t>
            </a:r>
            <a:r>
              <a:rPr lang="en-US" sz="2000" dirty="0" smtClean="0">
                <a:hlinkClick r:id="rId4"/>
              </a:rPr>
              <a:t>www.globalcorps.com/sitedocs/oti15yearreport.pdf</a:t>
            </a:r>
            <a:endParaRPr lang="en-US" sz="2000" dirty="0" smtClean="0"/>
          </a:p>
          <a:p>
            <a:r>
              <a:rPr lang="en-US" sz="2000" dirty="0" smtClean="0"/>
              <a:t>USAID Website </a:t>
            </a:r>
            <a:r>
              <a:rPr lang="en-US" sz="2000" dirty="0" smtClean="0">
                <a:hlinkClick r:id="rId5"/>
              </a:rPr>
              <a:t>www.usaid.gov</a:t>
            </a:r>
            <a:endParaRPr lang="en-US" sz="2000" dirty="0" smtClean="0"/>
          </a:p>
          <a:p>
            <a:endParaRPr lang="en-US" dirty="0" smtClean="0"/>
          </a:p>
          <a:p>
            <a:endParaRPr lang="en-US" dirty="0"/>
          </a:p>
        </p:txBody>
      </p:sp>
    </p:spTree>
    <p:extLst>
      <p:ext uri="{BB962C8B-B14F-4D97-AF65-F5344CB8AC3E}">
        <p14:creationId xmlns:p14="http://schemas.microsoft.com/office/powerpoint/2010/main" val="19919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457200" y="1447800"/>
            <a:ext cx="8229600" cy="4525963"/>
          </a:xfrm>
        </p:spPr>
        <p:txBody>
          <a:bodyPr/>
          <a:lstStyle/>
          <a:p>
            <a:pPr eaLnBrk="1" hangingPunct="1">
              <a:buFontTx/>
              <a:buNone/>
            </a:pPr>
            <a:endParaRPr lang="en-US" sz="2800" b="1" dirty="0" smtClean="0">
              <a:latin typeface="Calibri" pitchFamily="34" charset="0"/>
            </a:endParaRPr>
          </a:p>
          <a:p>
            <a:pPr eaLnBrk="1" hangingPunct="1"/>
            <a:endParaRPr lang="en-US" sz="2800" b="1" dirty="0" smtClean="0">
              <a:latin typeface="Calibri" pitchFamily="34" charset="0"/>
            </a:endParaRPr>
          </a:p>
          <a:p>
            <a:pPr eaLnBrk="1" hangingPunct="1"/>
            <a:endParaRPr lang="en-US" sz="2800" b="1" dirty="0" smtClean="0">
              <a:latin typeface="Calibri" pitchFamily="34" charset="0"/>
            </a:endParaRPr>
          </a:p>
          <a:p>
            <a:pPr eaLnBrk="1" hangingPunct="1"/>
            <a:endParaRPr lang="en-US" sz="2800" b="1" dirty="0" smtClean="0">
              <a:latin typeface="Calibri" pitchFamily="34" charset="0"/>
            </a:endParaRPr>
          </a:p>
        </p:txBody>
      </p:sp>
      <p:sp>
        <p:nvSpPr>
          <p:cNvPr id="11268" name="Text Box 4"/>
          <p:cNvSpPr txBox="1">
            <a:spLocks noChangeArrowheads="1"/>
          </p:cNvSpPr>
          <p:nvPr/>
        </p:nvSpPr>
        <p:spPr bwMode="auto">
          <a:xfrm>
            <a:off x="609600" y="1905000"/>
            <a:ext cx="80391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latin typeface="+mn-lt"/>
              </a:rPr>
              <a:t>To support US foreign policy objectives by helping local partners advance peace and democracy in priority countries in crisis.  </a:t>
            </a:r>
          </a:p>
          <a:p>
            <a:pPr eaLnBrk="1" hangingPunct="1">
              <a:spcBef>
                <a:spcPct val="50000"/>
              </a:spcBef>
            </a:pPr>
            <a:r>
              <a:rPr lang="en-US" sz="3200" dirty="0">
                <a:latin typeface="+mn-lt"/>
              </a:rPr>
              <a:t>Seizing critical windows of opportunity, OTI works on the ground to provide fast, flexible, short-term assistance targeted at key political transition and stabilization needs.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828"/>
            <a:ext cx="9067800" cy="1176572"/>
          </a:xfrm>
          <a:prstGeom prst="rect">
            <a:avLst/>
          </a:prstGeom>
        </p:spPr>
      </p:pic>
      <p:sp>
        <p:nvSpPr>
          <p:cNvPr id="11267" name="Text Box 3"/>
          <p:cNvSpPr txBox="1">
            <a:spLocks noChangeArrowheads="1"/>
          </p:cNvSpPr>
          <p:nvPr/>
        </p:nvSpPr>
        <p:spPr bwMode="auto">
          <a:xfrm>
            <a:off x="2362200" y="187884"/>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a:latin typeface="Calibri" pitchFamily="34" charset="0"/>
              </a:rPr>
              <a:t>OTI’s Mission Statement</a:t>
            </a:r>
          </a:p>
        </p:txBody>
      </p:sp>
    </p:spTree>
    <p:extLst>
      <p:ext uri="{BB962C8B-B14F-4D97-AF65-F5344CB8AC3E}">
        <p14:creationId xmlns:p14="http://schemas.microsoft.com/office/powerpoint/2010/main" val="2862794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anim calcmode="lin" valueType="num">
                                      <p:cBhvr>
                                        <p:cTn id="8" dur="500" fill="hold"/>
                                        <p:tgtEl>
                                          <p:spTgt spid="11267"/>
                                        </p:tgtEl>
                                        <p:attrNameLst>
                                          <p:attrName>ppt_x</p:attrName>
                                        </p:attrNameLst>
                                      </p:cBhvr>
                                      <p:tavLst>
                                        <p:tav tm="0">
                                          <p:val>
                                            <p:strVal val="#ppt_x"/>
                                          </p:val>
                                        </p:tav>
                                        <p:tav tm="100000">
                                          <p:val>
                                            <p:strVal val="#ppt_x"/>
                                          </p:val>
                                        </p:tav>
                                      </p:tavLst>
                                    </p:anim>
                                    <p:anim calcmode="lin" valueType="num">
                                      <p:cBhvr>
                                        <p:cTn id="9" dur="500" fill="hold"/>
                                        <p:tgtEl>
                                          <p:spTgt spid="1126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fade">
                                      <p:cBhvr>
                                        <p:cTn id="13" dur="1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229600" cy="1143000"/>
          </a:xfrm>
        </p:spPr>
        <p:txBody>
          <a:bodyPr/>
          <a:lstStyle/>
          <a:p>
            <a:r>
              <a:rPr lang="en-US" sz="4000" dirty="0" smtClean="0"/>
              <a:t>Political Transitions</a:t>
            </a:r>
            <a:endParaRPr lang="en-US" sz="4000" dirty="0"/>
          </a:p>
        </p:txBody>
      </p:sp>
      <p:sp>
        <p:nvSpPr>
          <p:cNvPr id="3" name="Content Placeholder 2"/>
          <p:cNvSpPr>
            <a:spLocks noGrp="1"/>
          </p:cNvSpPr>
          <p:nvPr>
            <p:ph idx="1"/>
          </p:nvPr>
        </p:nvSpPr>
        <p:spPr/>
        <p:txBody>
          <a:bodyPr/>
          <a:lstStyle/>
          <a:p>
            <a:r>
              <a:rPr lang="en-US" dirty="0" smtClean="0"/>
              <a:t>Expectations up, government capacity down = fragile, dangerous situation</a:t>
            </a:r>
          </a:p>
          <a:p>
            <a:endParaRPr lang="en-US" dirty="0" smtClean="0"/>
          </a:p>
          <a:p>
            <a:r>
              <a:rPr lang="en-US" dirty="0" smtClean="0"/>
              <a:t>Rapid change, windows of opportunity need to be exploited while they last</a:t>
            </a:r>
          </a:p>
          <a:p>
            <a:endParaRPr lang="en-US" dirty="0" smtClean="0"/>
          </a:p>
          <a:p>
            <a:r>
              <a:rPr lang="en-US" dirty="0" smtClean="0"/>
              <a:t>USAID responsiveness slow</a:t>
            </a:r>
            <a:endParaRPr lang="en-US" dirty="0"/>
          </a:p>
        </p:txBody>
      </p:sp>
    </p:spTree>
    <p:extLst>
      <p:ext uri="{BB962C8B-B14F-4D97-AF65-F5344CB8AC3E}">
        <p14:creationId xmlns:p14="http://schemas.microsoft.com/office/powerpoint/2010/main" val="3749905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a:xfrm>
            <a:off x="76200" y="1752600"/>
            <a:ext cx="8991600" cy="685800"/>
          </a:xfrm>
          <a:prstGeom prst="rect">
            <a:avLst/>
          </a:prstGeom>
          <a:solidFill>
            <a:srgbClr val="23538D"/>
          </a:solidFill>
          <a:ln cap="rnd">
            <a:solidFill>
              <a:srgbClr val="235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76200" y="2514600"/>
            <a:ext cx="8991600" cy="762000"/>
          </a:xfrm>
          <a:prstGeom prst="rect">
            <a:avLst/>
          </a:prstGeom>
          <a:solidFill>
            <a:schemeClr val="tx2">
              <a:lumMod val="60000"/>
              <a:lumOff val="40000"/>
            </a:schemeClr>
          </a:solidFill>
          <a:ln cap="rnd">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76200" y="3352800"/>
            <a:ext cx="8991600" cy="1143000"/>
          </a:xfrm>
          <a:prstGeom prst="rect">
            <a:avLst/>
          </a:prstGeom>
          <a:solidFill>
            <a:schemeClr val="tx2">
              <a:lumMod val="40000"/>
              <a:lumOff val="60000"/>
            </a:schemeClr>
          </a:solidFill>
          <a:ln cap="rnd">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76200" y="4572000"/>
            <a:ext cx="8991600" cy="1219200"/>
          </a:xfrm>
          <a:prstGeom prst="rect">
            <a:avLst/>
          </a:prstGeom>
          <a:solidFill>
            <a:schemeClr val="tx2">
              <a:lumMod val="20000"/>
              <a:lumOff val="80000"/>
            </a:schemeClr>
          </a:solidFill>
          <a:ln cap="rnd">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76200" y="990600"/>
            <a:ext cx="8991600" cy="685800"/>
          </a:xfrm>
          <a:prstGeom prst="rect">
            <a:avLst/>
          </a:prstGeom>
          <a:solidFill>
            <a:schemeClr val="tx2">
              <a:lumMod val="75000"/>
            </a:schemeClr>
          </a:solidFill>
          <a:ln cap="rnd">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8"/>
          <p:cNvSpPr>
            <a:spLocks noChangeArrowheads="1"/>
          </p:cNvSpPr>
          <p:nvPr/>
        </p:nvSpPr>
        <p:spPr bwMode="auto">
          <a:xfrm>
            <a:off x="238125" y="1057275"/>
            <a:ext cx="1133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r>
              <a:rPr lang="en-GB" sz="1400" b="1">
                <a:solidFill>
                  <a:srgbClr val="FFFFFF"/>
                </a:solidFill>
                <a:cs typeface="Times New Roman" pitchFamily="18" charset="0"/>
              </a:rPr>
              <a:t>White House </a:t>
            </a:r>
            <a:endParaRPr lang="en-GB" sz="1400">
              <a:cs typeface="Arial" pitchFamily="34" charset="0"/>
            </a:endParaRPr>
          </a:p>
        </p:txBody>
      </p:sp>
      <p:sp>
        <p:nvSpPr>
          <p:cNvPr id="9" name="Rectangle 9"/>
          <p:cNvSpPr>
            <a:spLocks noChangeArrowheads="1"/>
          </p:cNvSpPr>
          <p:nvPr/>
        </p:nvSpPr>
        <p:spPr bwMode="auto">
          <a:xfrm>
            <a:off x="152400" y="1752600"/>
            <a:ext cx="12271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r>
              <a:rPr lang="en-GB" sz="1400" b="1" dirty="0">
                <a:solidFill>
                  <a:schemeClr val="bg1"/>
                </a:solidFill>
                <a:cs typeface="Arial" pitchFamily="34" charset="0"/>
              </a:rPr>
              <a:t>Relevant USG Agencies </a:t>
            </a:r>
          </a:p>
        </p:txBody>
      </p:sp>
      <p:sp>
        <p:nvSpPr>
          <p:cNvPr id="11" name="Rectangle 10"/>
          <p:cNvSpPr>
            <a:spLocks noChangeArrowheads="1"/>
          </p:cNvSpPr>
          <p:nvPr/>
        </p:nvSpPr>
        <p:spPr bwMode="auto">
          <a:xfrm>
            <a:off x="231775" y="3352800"/>
            <a:ext cx="615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r>
              <a:rPr lang="en-GB" sz="1400" b="1" dirty="0">
                <a:solidFill>
                  <a:srgbClr val="FFFFFF"/>
                </a:solidFill>
                <a:cs typeface="Times New Roman" pitchFamily="18" charset="0"/>
              </a:rPr>
              <a:t>Bureau</a:t>
            </a:r>
            <a:endParaRPr lang="en-GB" sz="1400" dirty="0">
              <a:cs typeface="Arial" pitchFamily="34" charset="0"/>
            </a:endParaRPr>
          </a:p>
        </p:txBody>
      </p:sp>
      <p:sp>
        <p:nvSpPr>
          <p:cNvPr id="12" name="Rectangle 11"/>
          <p:cNvSpPr>
            <a:spLocks noChangeArrowheads="1"/>
          </p:cNvSpPr>
          <p:nvPr/>
        </p:nvSpPr>
        <p:spPr bwMode="auto">
          <a:xfrm>
            <a:off x="230188" y="4572000"/>
            <a:ext cx="1241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r>
              <a:rPr lang="en-GB" sz="1400" b="1" dirty="0">
                <a:solidFill>
                  <a:schemeClr val="tx2">
                    <a:lumMod val="75000"/>
                  </a:schemeClr>
                </a:solidFill>
                <a:cs typeface="Times New Roman" pitchFamily="18" charset="0"/>
              </a:rPr>
              <a:t>Operating Unit</a:t>
            </a:r>
            <a:endParaRPr lang="en-GB" sz="1400" dirty="0">
              <a:solidFill>
                <a:schemeClr val="tx2">
                  <a:lumMod val="75000"/>
                </a:schemeClr>
              </a:solidFill>
              <a:cs typeface="Arial" pitchFamily="34" charset="0"/>
            </a:endParaRPr>
          </a:p>
        </p:txBody>
      </p:sp>
      <p:sp>
        <p:nvSpPr>
          <p:cNvPr id="21" name="Text Box 88"/>
          <p:cNvSpPr txBox="1">
            <a:spLocks noChangeArrowheads="1"/>
          </p:cNvSpPr>
          <p:nvPr/>
        </p:nvSpPr>
        <p:spPr bwMode="blackWhite">
          <a:xfrm>
            <a:off x="740569" y="6019800"/>
            <a:ext cx="7543006"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800">
                <a:solidFill>
                  <a:schemeClr val="tx1"/>
                </a:solidFill>
                <a:latin typeface="Arial" pitchFamily="34" charset="0"/>
                <a:ea typeface="ＭＳ Ｐゴシック" charset="-128"/>
              </a:defRPr>
            </a:lvl1pPr>
            <a:lvl2pPr marL="742950" indent="-285750">
              <a:defRPr sz="2800">
                <a:solidFill>
                  <a:schemeClr val="tx1"/>
                </a:solidFill>
                <a:latin typeface="Arial" pitchFamily="34" charset="0"/>
                <a:ea typeface="ＭＳ Ｐゴシック" charset="-128"/>
              </a:defRPr>
            </a:lvl2pPr>
            <a:lvl3pPr marL="1143000" indent="-228600">
              <a:defRPr sz="2800">
                <a:solidFill>
                  <a:schemeClr val="tx1"/>
                </a:solidFill>
                <a:latin typeface="Arial" pitchFamily="34" charset="0"/>
                <a:ea typeface="ＭＳ Ｐゴシック" charset="-128"/>
              </a:defRPr>
            </a:lvl3pPr>
            <a:lvl4pPr marL="1600200" indent="-228600">
              <a:defRPr sz="2800">
                <a:solidFill>
                  <a:schemeClr val="tx1"/>
                </a:solidFill>
                <a:latin typeface="Arial" pitchFamily="34" charset="0"/>
                <a:ea typeface="ＭＳ Ｐゴシック" charset="-128"/>
              </a:defRPr>
            </a:lvl4pPr>
            <a:lvl5pPr marL="2057400" indent="-228600">
              <a:defRPr sz="28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charset="-128"/>
              </a:defRPr>
            </a:lvl9pPr>
          </a:lstStyle>
          <a:p>
            <a:pPr algn="ctr"/>
            <a:r>
              <a:rPr lang="en-US" sz="1200" dirty="0">
                <a:solidFill>
                  <a:srgbClr val="0066CC"/>
                </a:solidFill>
                <a:latin typeface="Adobe Fan Heiti Std B" pitchFamily="34" charset="-128"/>
                <a:ea typeface="Adobe Fan Heiti Std B" pitchFamily="34" charset="-128"/>
              </a:rPr>
              <a:t>The above graphic illustrates the various reporting channels within </a:t>
            </a:r>
            <a:r>
              <a:rPr lang="en-US" sz="1200" dirty="0" smtClean="0">
                <a:solidFill>
                  <a:srgbClr val="0066CC"/>
                </a:solidFill>
                <a:latin typeface="Adobe Fan Heiti Std B" pitchFamily="34" charset="-128"/>
                <a:ea typeface="Adobe Fan Heiti Std B" pitchFamily="34" charset="-128"/>
              </a:rPr>
              <a:t>USAID/Washington.  </a:t>
            </a:r>
            <a:r>
              <a:rPr lang="en-US" sz="1200" dirty="0">
                <a:solidFill>
                  <a:srgbClr val="0066CC"/>
                </a:solidFill>
                <a:latin typeface="Adobe Fan Heiti Std B" pitchFamily="34" charset="-128"/>
                <a:ea typeface="Adobe Fan Heiti Std B" pitchFamily="34" charset="-128"/>
              </a:rPr>
              <a:t>Note that there are many Operating Units both in Washington and the Field which are not represented in this chart.</a:t>
            </a:r>
          </a:p>
        </p:txBody>
      </p:sp>
      <p:sp>
        <p:nvSpPr>
          <p:cNvPr id="22" name="Text Box 90"/>
          <p:cNvSpPr txBox="1">
            <a:spLocks noChangeArrowheads="1"/>
          </p:cNvSpPr>
          <p:nvPr/>
        </p:nvSpPr>
        <p:spPr bwMode="blackWhite">
          <a:xfrm>
            <a:off x="1509713" y="102513"/>
            <a:ext cx="7100887" cy="4308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800">
                <a:solidFill>
                  <a:schemeClr val="tx1"/>
                </a:solidFill>
                <a:latin typeface="Arial" pitchFamily="34" charset="0"/>
                <a:ea typeface="ＭＳ Ｐゴシック" charset="-128"/>
              </a:defRPr>
            </a:lvl1pPr>
            <a:lvl2pPr marL="742950" indent="-285750">
              <a:defRPr sz="2800">
                <a:solidFill>
                  <a:schemeClr val="tx1"/>
                </a:solidFill>
                <a:latin typeface="Arial" pitchFamily="34" charset="0"/>
                <a:ea typeface="ＭＳ Ｐゴシック" charset="-128"/>
              </a:defRPr>
            </a:lvl2pPr>
            <a:lvl3pPr marL="1143000" indent="-228600">
              <a:defRPr sz="2800">
                <a:solidFill>
                  <a:schemeClr val="tx1"/>
                </a:solidFill>
                <a:latin typeface="Arial" pitchFamily="34" charset="0"/>
                <a:ea typeface="ＭＳ Ｐゴシック" charset="-128"/>
              </a:defRPr>
            </a:lvl3pPr>
            <a:lvl4pPr marL="1600200" indent="-228600">
              <a:defRPr sz="2800">
                <a:solidFill>
                  <a:schemeClr val="tx1"/>
                </a:solidFill>
                <a:latin typeface="Arial" pitchFamily="34" charset="0"/>
                <a:ea typeface="ＭＳ Ｐゴシック" charset="-128"/>
              </a:defRPr>
            </a:lvl4pPr>
            <a:lvl5pPr marL="2057400" indent="-228600">
              <a:defRPr sz="28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charset="-128"/>
              </a:defRPr>
            </a:lvl9pPr>
          </a:lstStyle>
          <a:p>
            <a:pPr algn="ctr"/>
            <a:r>
              <a:rPr lang="en-US" dirty="0">
                <a:solidFill>
                  <a:schemeClr val="tx2"/>
                </a:solidFill>
                <a:latin typeface="Adobe Fan Heiti Std B" pitchFamily="34" charset="-128"/>
                <a:ea typeface="Adobe Fan Heiti Std B" pitchFamily="34" charset="-128"/>
              </a:rPr>
              <a:t>USAID </a:t>
            </a:r>
            <a:r>
              <a:rPr lang="en-US" dirty="0" smtClean="0">
                <a:solidFill>
                  <a:schemeClr val="tx2"/>
                </a:solidFill>
                <a:latin typeface="Adobe Fan Heiti Std B" pitchFamily="34" charset="-128"/>
                <a:ea typeface="Adobe Fan Heiti Std B" pitchFamily="34" charset="-128"/>
              </a:rPr>
              <a:t>Levels </a:t>
            </a:r>
            <a:r>
              <a:rPr lang="en-US" dirty="0">
                <a:solidFill>
                  <a:schemeClr val="tx2"/>
                </a:solidFill>
                <a:latin typeface="Adobe Fan Heiti Std B" pitchFamily="34" charset="-128"/>
                <a:ea typeface="Adobe Fan Heiti Std B" pitchFamily="34" charset="-128"/>
              </a:rPr>
              <a:t>of Organization</a:t>
            </a:r>
          </a:p>
        </p:txBody>
      </p:sp>
      <p:sp>
        <p:nvSpPr>
          <p:cNvPr id="28" name="Rectangle 9"/>
          <p:cNvSpPr>
            <a:spLocks noChangeArrowheads="1"/>
          </p:cNvSpPr>
          <p:nvPr/>
        </p:nvSpPr>
        <p:spPr bwMode="auto">
          <a:xfrm>
            <a:off x="195262" y="2514600"/>
            <a:ext cx="1252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r>
              <a:rPr lang="en-GB" sz="1400" b="1" dirty="0">
                <a:solidFill>
                  <a:schemeClr val="bg1"/>
                </a:solidFill>
                <a:cs typeface="Arial" pitchFamily="34" charset="0"/>
              </a:rPr>
              <a:t>Administrative Offices</a:t>
            </a:r>
          </a:p>
        </p:txBody>
      </p:sp>
      <p:cxnSp>
        <p:nvCxnSpPr>
          <p:cNvPr id="29" name="Elbow Connector 100"/>
          <p:cNvCxnSpPr>
            <a:cxnSpLocks noChangeShapeType="1"/>
          </p:cNvCxnSpPr>
          <p:nvPr/>
        </p:nvCxnSpPr>
        <p:spPr bwMode="auto">
          <a:xfrm>
            <a:off x="8501063" y="3240087"/>
            <a:ext cx="914400" cy="914400"/>
          </a:xfrm>
          <a:prstGeom prst="bent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2"/>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Elbow Connector 102"/>
          <p:cNvCxnSpPr>
            <a:cxnSpLocks noChangeShapeType="1"/>
          </p:cNvCxnSpPr>
          <p:nvPr/>
        </p:nvCxnSpPr>
        <p:spPr bwMode="auto">
          <a:xfrm>
            <a:off x="8501063" y="3011487"/>
            <a:ext cx="914400" cy="914400"/>
          </a:xfrm>
          <a:prstGeom prst="bent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2"/>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Elbow Connector 104"/>
          <p:cNvCxnSpPr>
            <a:cxnSpLocks noChangeShapeType="1"/>
          </p:cNvCxnSpPr>
          <p:nvPr/>
        </p:nvCxnSpPr>
        <p:spPr bwMode="auto">
          <a:xfrm>
            <a:off x="8501063" y="2997200"/>
            <a:ext cx="914400" cy="914400"/>
          </a:xfrm>
          <a:prstGeom prst="bent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2"/>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a:xfrm>
            <a:off x="1371600" y="6934200"/>
            <a:ext cx="6934200" cy="0"/>
          </a:xfrm>
          <a:prstGeom prst="line">
            <a:avLst/>
          </a:prstGeom>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152400" y="3733800"/>
            <a:ext cx="599088" cy="609600"/>
          </a:xfrm>
          <a:prstGeom prst="rect">
            <a:avLst/>
          </a:prstGeom>
          <a:solidFill>
            <a:schemeClr val="accent4">
              <a:lumMod val="20000"/>
              <a:lumOff val="80000"/>
            </a:schemeClr>
          </a:solidFill>
          <a:ln w="31750" cap="rnd">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Global Health</a:t>
            </a:r>
            <a:endParaRPr lang="en-US" sz="800" dirty="0">
              <a:solidFill>
                <a:schemeClr val="tx1"/>
              </a:solidFill>
            </a:endParaRPr>
          </a:p>
        </p:txBody>
      </p:sp>
      <p:sp>
        <p:nvSpPr>
          <p:cNvPr id="91" name="Rectangle 90"/>
          <p:cNvSpPr/>
          <p:nvPr/>
        </p:nvSpPr>
        <p:spPr>
          <a:xfrm>
            <a:off x="762000" y="3733800"/>
            <a:ext cx="838200" cy="609600"/>
          </a:xfrm>
          <a:prstGeom prst="rect">
            <a:avLst/>
          </a:prstGeom>
          <a:solidFill>
            <a:schemeClr val="accent4">
              <a:lumMod val="20000"/>
              <a:lumOff val="80000"/>
            </a:schemeClr>
          </a:solidFill>
          <a:ln w="31750" cap="rnd">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Economic Growth, Education &amp; Environment</a:t>
            </a:r>
            <a:endParaRPr lang="en-US" sz="800" dirty="0">
              <a:solidFill>
                <a:schemeClr val="tx1"/>
              </a:solidFill>
            </a:endParaRPr>
          </a:p>
        </p:txBody>
      </p:sp>
      <p:sp>
        <p:nvSpPr>
          <p:cNvPr id="92" name="Rectangle 91"/>
          <p:cNvSpPr/>
          <p:nvPr/>
        </p:nvSpPr>
        <p:spPr>
          <a:xfrm>
            <a:off x="1575293" y="3733800"/>
            <a:ext cx="786907" cy="609600"/>
          </a:xfrm>
          <a:prstGeom prst="rect">
            <a:avLst/>
          </a:prstGeom>
          <a:solidFill>
            <a:schemeClr val="accent4">
              <a:lumMod val="40000"/>
              <a:lumOff val="60000"/>
            </a:schemeClr>
          </a:solidFill>
          <a:ln w="31750" cap="rnd">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b="1" dirty="0" smtClean="0">
                <a:solidFill>
                  <a:schemeClr val="tx1"/>
                </a:solidFill>
              </a:rPr>
              <a:t>Democracy, Conflict &amp; Humanitarian Assistance</a:t>
            </a:r>
            <a:endParaRPr lang="en-US" sz="800" b="1" dirty="0">
              <a:solidFill>
                <a:schemeClr val="tx1"/>
              </a:solidFill>
            </a:endParaRPr>
          </a:p>
        </p:txBody>
      </p:sp>
      <p:sp>
        <p:nvSpPr>
          <p:cNvPr id="93" name="Rectangle 92"/>
          <p:cNvSpPr/>
          <p:nvPr/>
        </p:nvSpPr>
        <p:spPr>
          <a:xfrm>
            <a:off x="2356879" y="3733800"/>
            <a:ext cx="691122" cy="609600"/>
          </a:xfrm>
          <a:prstGeom prst="rect">
            <a:avLst/>
          </a:prstGeom>
          <a:solidFill>
            <a:schemeClr val="bg1"/>
          </a:solidFill>
          <a:ln w="31750" cap="rnd">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Legislative </a:t>
            </a:r>
          </a:p>
          <a:p>
            <a:pPr algn="ctr">
              <a:lnSpc>
                <a:spcPts val="800"/>
              </a:lnSpc>
            </a:pPr>
            <a:r>
              <a:rPr lang="en-US" sz="800" dirty="0" smtClean="0">
                <a:solidFill>
                  <a:schemeClr val="tx1"/>
                </a:solidFill>
              </a:rPr>
              <a:t>&amp; </a:t>
            </a:r>
          </a:p>
          <a:p>
            <a:pPr algn="ctr">
              <a:lnSpc>
                <a:spcPts val="800"/>
              </a:lnSpc>
            </a:pPr>
            <a:r>
              <a:rPr lang="en-US" sz="800" dirty="0" smtClean="0">
                <a:solidFill>
                  <a:schemeClr val="tx1"/>
                </a:solidFill>
              </a:rPr>
              <a:t>Public </a:t>
            </a:r>
          </a:p>
          <a:p>
            <a:pPr algn="ctr">
              <a:lnSpc>
                <a:spcPts val="800"/>
              </a:lnSpc>
            </a:pPr>
            <a:r>
              <a:rPr lang="en-US" sz="800" dirty="0" smtClean="0">
                <a:solidFill>
                  <a:schemeClr val="tx1"/>
                </a:solidFill>
              </a:rPr>
              <a:t>Affairs</a:t>
            </a:r>
            <a:endParaRPr lang="en-US" sz="800" dirty="0">
              <a:solidFill>
                <a:schemeClr val="tx1"/>
              </a:solidFill>
            </a:endParaRPr>
          </a:p>
        </p:txBody>
      </p:sp>
      <p:sp>
        <p:nvSpPr>
          <p:cNvPr id="94" name="Rectangle 93"/>
          <p:cNvSpPr/>
          <p:nvPr/>
        </p:nvSpPr>
        <p:spPr>
          <a:xfrm>
            <a:off x="3048000" y="3733800"/>
            <a:ext cx="762000" cy="609600"/>
          </a:xfrm>
          <a:prstGeom prst="rect">
            <a:avLst/>
          </a:prstGeom>
          <a:solidFill>
            <a:schemeClr val="bg1"/>
          </a:solidFill>
          <a:ln w="31750" cap="rnd">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Management</a:t>
            </a:r>
            <a:endParaRPr lang="en-US" sz="800" dirty="0">
              <a:solidFill>
                <a:schemeClr val="tx1"/>
              </a:solidFill>
            </a:endParaRPr>
          </a:p>
        </p:txBody>
      </p:sp>
      <p:sp>
        <p:nvSpPr>
          <p:cNvPr id="95" name="Rectangle 94"/>
          <p:cNvSpPr/>
          <p:nvPr/>
        </p:nvSpPr>
        <p:spPr>
          <a:xfrm>
            <a:off x="3810000" y="3733800"/>
            <a:ext cx="685800" cy="609600"/>
          </a:xfrm>
          <a:prstGeom prst="rect">
            <a:avLst/>
          </a:prstGeom>
          <a:solidFill>
            <a:schemeClr val="bg1"/>
          </a:solidFill>
          <a:ln w="31750" cap="rnd">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Foreign Assistance</a:t>
            </a:r>
            <a:endParaRPr lang="en-US" sz="800" dirty="0">
              <a:solidFill>
                <a:schemeClr val="tx1"/>
              </a:solidFill>
            </a:endParaRPr>
          </a:p>
        </p:txBody>
      </p:sp>
      <p:sp>
        <p:nvSpPr>
          <p:cNvPr id="96" name="Rectangle 95"/>
          <p:cNvSpPr/>
          <p:nvPr/>
        </p:nvSpPr>
        <p:spPr>
          <a:xfrm>
            <a:off x="4487543" y="3733800"/>
            <a:ext cx="770257" cy="609600"/>
          </a:xfrm>
          <a:prstGeom prst="rect">
            <a:avLst/>
          </a:prstGeom>
          <a:solidFill>
            <a:schemeClr val="bg1"/>
          </a:solidFill>
          <a:ln w="31750" cap="rnd">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Policy, Planning </a:t>
            </a:r>
          </a:p>
          <a:p>
            <a:pPr algn="ctr">
              <a:lnSpc>
                <a:spcPts val="800"/>
              </a:lnSpc>
            </a:pPr>
            <a:r>
              <a:rPr lang="en-US" sz="800" dirty="0" smtClean="0">
                <a:solidFill>
                  <a:schemeClr val="tx1"/>
                </a:solidFill>
              </a:rPr>
              <a:t>&amp; Learning</a:t>
            </a:r>
            <a:endParaRPr lang="en-US" sz="800" dirty="0">
              <a:solidFill>
                <a:schemeClr val="tx1"/>
              </a:solidFill>
            </a:endParaRPr>
          </a:p>
        </p:txBody>
      </p:sp>
      <p:sp>
        <p:nvSpPr>
          <p:cNvPr id="97" name="Rectangle 96"/>
          <p:cNvSpPr/>
          <p:nvPr/>
        </p:nvSpPr>
        <p:spPr>
          <a:xfrm>
            <a:off x="5240160" y="3733800"/>
            <a:ext cx="855840" cy="609600"/>
          </a:xfrm>
          <a:prstGeom prst="rect">
            <a:avLst/>
          </a:prstGeom>
          <a:solidFill>
            <a:schemeClr val="accent3">
              <a:lumMod val="40000"/>
              <a:lumOff val="60000"/>
            </a:schemeClr>
          </a:solidFill>
          <a:ln w="31750" cap="rnd">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Latin America</a:t>
            </a:r>
          </a:p>
          <a:p>
            <a:pPr algn="ctr">
              <a:lnSpc>
                <a:spcPts val="800"/>
              </a:lnSpc>
            </a:pPr>
            <a:r>
              <a:rPr lang="en-US" sz="800" dirty="0" smtClean="0">
                <a:solidFill>
                  <a:schemeClr val="tx1"/>
                </a:solidFill>
              </a:rPr>
              <a:t> &amp; </a:t>
            </a:r>
          </a:p>
          <a:p>
            <a:pPr algn="ctr">
              <a:lnSpc>
                <a:spcPts val="800"/>
              </a:lnSpc>
            </a:pPr>
            <a:r>
              <a:rPr lang="en-US" sz="800" dirty="0">
                <a:solidFill>
                  <a:schemeClr val="tx1"/>
                </a:solidFill>
              </a:rPr>
              <a:t>T</a:t>
            </a:r>
            <a:r>
              <a:rPr lang="en-US" sz="800" dirty="0" smtClean="0">
                <a:solidFill>
                  <a:schemeClr val="tx1"/>
                </a:solidFill>
              </a:rPr>
              <a:t>he Caribbean</a:t>
            </a:r>
            <a:endParaRPr lang="en-US" sz="800" dirty="0">
              <a:solidFill>
                <a:schemeClr val="tx1"/>
              </a:solidFill>
            </a:endParaRPr>
          </a:p>
        </p:txBody>
      </p:sp>
      <p:sp>
        <p:nvSpPr>
          <p:cNvPr id="98" name="Rectangle 97"/>
          <p:cNvSpPr/>
          <p:nvPr/>
        </p:nvSpPr>
        <p:spPr>
          <a:xfrm>
            <a:off x="6096000" y="3733800"/>
            <a:ext cx="457200" cy="609600"/>
          </a:xfrm>
          <a:prstGeom prst="rect">
            <a:avLst/>
          </a:prstGeom>
          <a:solidFill>
            <a:schemeClr val="accent3">
              <a:lumMod val="40000"/>
              <a:lumOff val="60000"/>
            </a:schemeClr>
          </a:solidFill>
          <a:ln w="31750" cap="rnd">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Africa</a:t>
            </a:r>
            <a:endParaRPr lang="en-US" sz="800" dirty="0">
              <a:solidFill>
                <a:schemeClr val="tx1"/>
              </a:solidFill>
            </a:endParaRPr>
          </a:p>
        </p:txBody>
      </p:sp>
      <p:sp>
        <p:nvSpPr>
          <p:cNvPr id="99" name="Rectangle 98"/>
          <p:cNvSpPr/>
          <p:nvPr/>
        </p:nvSpPr>
        <p:spPr>
          <a:xfrm>
            <a:off x="6563712" y="3733800"/>
            <a:ext cx="599088" cy="609600"/>
          </a:xfrm>
          <a:prstGeom prst="rect">
            <a:avLst/>
          </a:prstGeom>
          <a:solidFill>
            <a:schemeClr val="accent3">
              <a:lumMod val="40000"/>
              <a:lumOff val="60000"/>
            </a:schemeClr>
          </a:solidFill>
          <a:ln w="31750" cap="rnd">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Europe </a:t>
            </a:r>
          </a:p>
          <a:p>
            <a:pPr algn="ctr">
              <a:lnSpc>
                <a:spcPts val="800"/>
              </a:lnSpc>
            </a:pPr>
            <a:r>
              <a:rPr lang="en-US" sz="800" dirty="0" smtClean="0">
                <a:solidFill>
                  <a:schemeClr val="tx1"/>
                </a:solidFill>
              </a:rPr>
              <a:t>&amp;</a:t>
            </a:r>
          </a:p>
          <a:p>
            <a:pPr algn="ctr">
              <a:lnSpc>
                <a:spcPts val="800"/>
              </a:lnSpc>
            </a:pPr>
            <a:r>
              <a:rPr lang="en-US" sz="800" dirty="0" smtClean="0">
                <a:solidFill>
                  <a:schemeClr val="tx1"/>
                </a:solidFill>
              </a:rPr>
              <a:t>Eurasia</a:t>
            </a:r>
            <a:endParaRPr lang="en-US" sz="800" dirty="0">
              <a:solidFill>
                <a:schemeClr val="tx1"/>
              </a:solidFill>
            </a:endParaRPr>
          </a:p>
        </p:txBody>
      </p:sp>
      <p:sp>
        <p:nvSpPr>
          <p:cNvPr id="100" name="Rectangle 99"/>
          <p:cNvSpPr/>
          <p:nvPr/>
        </p:nvSpPr>
        <p:spPr>
          <a:xfrm>
            <a:off x="7106495" y="3733800"/>
            <a:ext cx="513505" cy="609600"/>
          </a:xfrm>
          <a:prstGeom prst="rect">
            <a:avLst/>
          </a:prstGeom>
          <a:solidFill>
            <a:schemeClr val="accent3">
              <a:lumMod val="40000"/>
              <a:lumOff val="60000"/>
            </a:schemeClr>
          </a:solidFill>
          <a:ln w="31750" cap="rnd">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Asia</a:t>
            </a:r>
          </a:p>
          <a:p>
            <a:pPr algn="ctr">
              <a:lnSpc>
                <a:spcPts val="800"/>
              </a:lnSpc>
            </a:pPr>
            <a:endParaRPr lang="en-US" sz="800" dirty="0">
              <a:solidFill>
                <a:schemeClr val="tx1"/>
              </a:solidFill>
            </a:endParaRPr>
          </a:p>
        </p:txBody>
      </p:sp>
      <p:sp>
        <p:nvSpPr>
          <p:cNvPr id="101" name="Rectangle 100"/>
          <p:cNvSpPr/>
          <p:nvPr/>
        </p:nvSpPr>
        <p:spPr>
          <a:xfrm>
            <a:off x="7630512" y="3733800"/>
            <a:ext cx="599088" cy="609600"/>
          </a:xfrm>
          <a:prstGeom prst="rect">
            <a:avLst/>
          </a:prstGeom>
          <a:solidFill>
            <a:schemeClr val="accent3">
              <a:lumMod val="40000"/>
              <a:lumOff val="60000"/>
            </a:schemeClr>
          </a:solidFill>
          <a:ln w="31750" cap="rnd">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Middle East</a:t>
            </a:r>
            <a:endParaRPr lang="en-US" sz="800" dirty="0">
              <a:solidFill>
                <a:schemeClr val="tx1"/>
              </a:solidFill>
            </a:endParaRPr>
          </a:p>
        </p:txBody>
      </p:sp>
      <p:sp>
        <p:nvSpPr>
          <p:cNvPr id="102" name="Rectangle 101"/>
          <p:cNvSpPr/>
          <p:nvPr/>
        </p:nvSpPr>
        <p:spPr>
          <a:xfrm>
            <a:off x="8229600" y="3733800"/>
            <a:ext cx="770257" cy="609600"/>
          </a:xfrm>
          <a:prstGeom prst="rect">
            <a:avLst/>
          </a:prstGeom>
          <a:solidFill>
            <a:schemeClr val="accent3">
              <a:lumMod val="40000"/>
              <a:lumOff val="60000"/>
            </a:schemeClr>
          </a:solidFill>
          <a:ln w="31750" cap="rnd">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Office of </a:t>
            </a:r>
          </a:p>
          <a:p>
            <a:pPr algn="ctr">
              <a:lnSpc>
                <a:spcPts val="800"/>
              </a:lnSpc>
            </a:pPr>
            <a:r>
              <a:rPr lang="en-US" sz="800" dirty="0" smtClean="0">
                <a:solidFill>
                  <a:schemeClr val="tx1"/>
                </a:solidFill>
              </a:rPr>
              <a:t>Afghanistan </a:t>
            </a:r>
          </a:p>
          <a:p>
            <a:pPr algn="ctr">
              <a:lnSpc>
                <a:spcPts val="800"/>
              </a:lnSpc>
            </a:pPr>
            <a:r>
              <a:rPr lang="en-US" sz="800" dirty="0" smtClean="0">
                <a:solidFill>
                  <a:schemeClr val="tx1"/>
                </a:solidFill>
              </a:rPr>
              <a:t> &amp; </a:t>
            </a:r>
          </a:p>
          <a:p>
            <a:pPr algn="ctr">
              <a:lnSpc>
                <a:spcPts val="800"/>
              </a:lnSpc>
            </a:pPr>
            <a:r>
              <a:rPr lang="en-US" sz="800" dirty="0" smtClean="0">
                <a:solidFill>
                  <a:schemeClr val="tx1"/>
                </a:solidFill>
              </a:rPr>
              <a:t>Pakistan Affairs</a:t>
            </a:r>
            <a:endParaRPr lang="en-US" sz="800" dirty="0">
              <a:solidFill>
                <a:schemeClr val="tx1"/>
              </a:solidFill>
            </a:endParaRPr>
          </a:p>
        </p:txBody>
      </p:sp>
      <p:sp>
        <p:nvSpPr>
          <p:cNvPr id="105" name="Rectangle 104"/>
          <p:cNvSpPr/>
          <p:nvPr/>
        </p:nvSpPr>
        <p:spPr>
          <a:xfrm>
            <a:off x="152400" y="5029200"/>
            <a:ext cx="762000" cy="609600"/>
          </a:xfrm>
          <a:prstGeom prst="rect">
            <a:avLst/>
          </a:prstGeom>
          <a:solidFill>
            <a:schemeClr val="bg1"/>
          </a:solid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American Schools &amp; Hospitals</a:t>
            </a:r>
            <a:endParaRPr lang="en-US" sz="800" dirty="0">
              <a:solidFill>
                <a:schemeClr val="tx1"/>
              </a:solidFill>
            </a:endParaRPr>
          </a:p>
        </p:txBody>
      </p:sp>
      <p:sp>
        <p:nvSpPr>
          <p:cNvPr id="106" name="Rectangle 105"/>
          <p:cNvSpPr/>
          <p:nvPr/>
        </p:nvSpPr>
        <p:spPr>
          <a:xfrm>
            <a:off x="1066800" y="5029200"/>
            <a:ext cx="762000" cy="609600"/>
          </a:xfrm>
          <a:prstGeom prst="rect">
            <a:avLst/>
          </a:prstGeom>
          <a:solidFill>
            <a:schemeClr val="bg1"/>
          </a:solid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Conflict Mitigation &amp; Management</a:t>
            </a:r>
          </a:p>
          <a:p>
            <a:pPr algn="ctr">
              <a:lnSpc>
                <a:spcPts val="800"/>
              </a:lnSpc>
            </a:pPr>
            <a:endParaRPr lang="en-US" sz="800" dirty="0">
              <a:solidFill>
                <a:schemeClr val="tx1"/>
              </a:solidFill>
            </a:endParaRPr>
          </a:p>
        </p:txBody>
      </p:sp>
      <p:sp>
        <p:nvSpPr>
          <p:cNvPr id="107" name="Rectangle 106"/>
          <p:cNvSpPr/>
          <p:nvPr/>
        </p:nvSpPr>
        <p:spPr>
          <a:xfrm>
            <a:off x="2057400" y="5029200"/>
            <a:ext cx="990600" cy="609600"/>
          </a:xfrm>
          <a:prstGeom prst="rect">
            <a:avLst/>
          </a:prstGeom>
          <a:solidFill>
            <a:schemeClr val="bg1"/>
          </a:solid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Center of Excellence for Democracy, Rights &amp; Governance</a:t>
            </a:r>
            <a:endParaRPr lang="en-US" sz="800" dirty="0">
              <a:solidFill>
                <a:schemeClr val="tx1"/>
              </a:solidFill>
            </a:endParaRPr>
          </a:p>
        </p:txBody>
      </p:sp>
      <p:sp>
        <p:nvSpPr>
          <p:cNvPr id="108" name="Rectangle 107"/>
          <p:cNvSpPr/>
          <p:nvPr/>
        </p:nvSpPr>
        <p:spPr>
          <a:xfrm>
            <a:off x="3276600" y="5029200"/>
            <a:ext cx="762000" cy="609600"/>
          </a:xfrm>
          <a:prstGeom prst="rect">
            <a:avLst/>
          </a:prstGeom>
          <a:solidFill>
            <a:schemeClr val="bg1"/>
          </a:solid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Food for Peace</a:t>
            </a:r>
            <a:endParaRPr lang="en-US" sz="800" dirty="0">
              <a:solidFill>
                <a:schemeClr val="tx1"/>
              </a:solidFill>
            </a:endParaRPr>
          </a:p>
        </p:txBody>
      </p:sp>
      <p:sp>
        <p:nvSpPr>
          <p:cNvPr id="109" name="Rectangle 108"/>
          <p:cNvSpPr/>
          <p:nvPr/>
        </p:nvSpPr>
        <p:spPr>
          <a:xfrm>
            <a:off x="4267200" y="5029200"/>
            <a:ext cx="762000" cy="609600"/>
          </a:xfrm>
          <a:prstGeom prst="rect">
            <a:avLst/>
          </a:prstGeom>
          <a:solidFill>
            <a:schemeClr val="bg1"/>
          </a:solid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Office of Civilian Response</a:t>
            </a:r>
            <a:endParaRPr lang="en-US" sz="800" dirty="0">
              <a:solidFill>
                <a:schemeClr val="tx1"/>
              </a:solidFill>
            </a:endParaRPr>
          </a:p>
        </p:txBody>
      </p:sp>
      <p:sp>
        <p:nvSpPr>
          <p:cNvPr id="110" name="Rectangle 109"/>
          <p:cNvSpPr/>
          <p:nvPr/>
        </p:nvSpPr>
        <p:spPr>
          <a:xfrm>
            <a:off x="5257800" y="5029200"/>
            <a:ext cx="762000" cy="609600"/>
          </a:xfrm>
          <a:prstGeom prst="rect">
            <a:avLst/>
          </a:prstGeom>
          <a:solidFill>
            <a:schemeClr val="bg1"/>
          </a:solid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Office of Civilian-Military Cooperation</a:t>
            </a:r>
            <a:endParaRPr lang="en-US" sz="800" dirty="0">
              <a:solidFill>
                <a:schemeClr val="tx1"/>
              </a:solidFill>
            </a:endParaRPr>
          </a:p>
        </p:txBody>
      </p:sp>
      <p:sp>
        <p:nvSpPr>
          <p:cNvPr id="111" name="Rectangle 110"/>
          <p:cNvSpPr/>
          <p:nvPr/>
        </p:nvSpPr>
        <p:spPr>
          <a:xfrm>
            <a:off x="6248400" y="5029200"/>
            <a:ext cx="762000" cy="609600"/>
          </a:xfrm>
          <a:prstGeom prst="rect">
            <a:avLst/>
          </a:prstGeom>
          <a:solidFill>
            <a:schemeClr val="bg1"/>
          </a:solid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Policy, Program &amp; Management</a:t>
            </a:r>
            <a:endParaRPr lang="en-US" sz="800" dirty="0">
              <a:solidFill>
                <a:schemeClr val="tx1"/>
              </a:solidFill>
            </a:endParaRPr>
          </a:p>
        </p:txBody>
      </p:sp>
      <p:sp>
        <p:nvSpPr>
          <p:cNvPr id="112" name="Rectangle 111"/>
          <p:cNvSpPr/>
          <p:nvPr/>
        </p:nvSpPr>
        <p:spPr>
          <a:xfrm>
            <a:off x="7239000" y="5029200"/>
            <a:ext cx="762000" cy="609600"/>
          </a:xfrm>
          <a:prstGeom prst="rect">
            <a:avLst/>
          </a:prstGeom>
          <a:solidFill>
            <a:schemeClr val="bg1"/>
          </a:solid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Office for Foreign Disaster Assistance</a:t>
            </a:r>
            <a:endParaRPr lang="en-US" sz="800" dirty="0">
              <a:solidFill>
                <a:schemeClr val="tx1"/>
              </a:solidFill>
            </a:endParaRPr>
          </a:p>
        </p:txBody>
      </p:sp>
      <p:sp>
        <p:nvSpPr>
          <p:cNvPr id="113" name="Rectangle 112"/>
          <p:cNvSpPr/>
          <p:nvPr/>
        </p:nvSpPr>
        <p:spPr>
          <a:xfrm>
            <a:off x="8153400" y="5029200"/>
            <a:ext cx="762000" cy="609600"/>
          </a:xfrm>
          <a:prstGeom prst="rect">
            <a:avLst/>
          </a:prstGeom>
          <a:solidFill>
            <a:srgbClr val="FCE74A"/>
          </a:solid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1050" b="1" dirty="0" smtClean="0">
                <a:solidFill>
                  <a:schemeClr val="tx1"/>
                </a:solidFill>
              </a:rPr>
              <a:t>Office of Transition Initiatives</a:t>
            </a:r>
            <a:endParaRPr lang="en-US" sz="1050" b="1" dirty="0">
              <a:solidFill>
                <a:schemeClr val="tx1"/>
              </a:solidFill>
            </a:endParaRPr>
          </a:p>
        </p:txBody>
      </p:sp>
      <p:cxnSp>
        <p:nvCxnSpPr>
          <p:cNvPr id="134" name="Straight Connector 133"/>
          <p:cNvCxnSpPr>
            <a:stCxn id="78" idx="2"/>
          </p:cNvCxnSpPr>
          <p:nvPr/>
        </p:nvCxnSpPr>
        <p:spPr>
          <a:xfrm>
            <a:off x="4572000" y="1447800"/>
            <a:ext cx="0" cy="45720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2" name="Group 151"/>
          <p:cNvGrpSpPr/>
          <p:nvPr/>
        </p:nvGrpSpPr>
        <p:grpSpPr>
          <a:xfrm>
            <a:off x="1600200" y="1905000"/>
            <a:ext cx="6096000" cy="76200"/>
            <a:chOff x="1600200" y="1905000"/>
            <a:chExt cx="6096000" cy="76200"/>
          </a:xfrm>
        </p:grpSpPr>
        <p:cxnSp>
          <p:nvCxnSpPr>
            <p:cNvPr id="138" name="Straight Connector 137"/>
            <p:cNvCxnSpPr/>
            <p:nvPr/>
          </p:nvCxnSpPr>
          <p:spPr>
            <a:xfrm>
              <a:off x="1600200" y="1905000"/>
              <a:ext cx="6096000" cy="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572000" y="1905000"/>
              <a:ext cx="0" cy="7620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3886200" y="1905000"/>
              <a:ext cx="0" cy="7620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3124200" y="1905000"/>
              <a:ext cx="0" cy="7620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600200" y="1905000"/>
              <a:ext cx="0" cy="7620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172200" y="1905000"/>
              <a:ext cx="0" cy="7620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934200" y="1905000"/>
              <a:ext cx="0" cy="7620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7696200" y="1905000"/>
              <a:ext cx="0" cy="7620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410200" y="1905000"/>
              <a:ext cx="0" cy="7620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2362200" y="1905000"/>
              <a:ext cx="0" cy="7620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457200" y="3581400"/>
            <a:ext cx="8229600" cy="152400"/>
            <a:chOff x="914400" y="1905000"/>
            <a:chExt cx="8229600" cy="152400"/>
          </a:xfrm>
        </p:grpSpPr>
        <p:cxnSp>
          <p:nvCxnSpPr>
            <p:cNvPr id="157" name="Straight Connector 156"/>
            <p:cNvCxnSpPr/>
            <p:nvPr/>
          </p:nvCxnSpPr>
          <p:spPr>
            <a:xfrm>
              <a:off x="914400" y="1905000"/>
              <a:ext cx="8229600" cy="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914400" y="1905000"/>
              <a:ext cx="0" cy="15240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84" name="Straight Connector 183"/>
          <p:cNvCxnSpPr/>
          <p:nvPr/>
        </p:nvCxnSpPr>
        <p:spPr>
          <a:xfrm>
            <a:off x="1143000" y="3581400"/>
            <a:ext cx="0" cy="15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981200" y="3581400"/>
            <a:ext cx="0" cy="15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2667000" y="3581400"/>
            <a:ext cx="0" cy="15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3429000" y="3581400"/>
            <a:ext cx="0" cy="15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4114800" y="3581400"/>
            <a:ext cx="0" cy="15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800600" y="3581400"/>
            <a:ext cx="0" cy="15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5638800" y="3581400"/>
            <a:ext cx="0" cy="15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6248400" y="3581400"/>
            <a:ext cx="0" cy="15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6781800" y="3581400"/>
            <a:ext cx="0" cy="15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315200" y="3581400"/>
            <a:ext cx="0" cy="15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7924800" y="3581400"/>
            <a:ext cx="0" cy="15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8686800" y="3581400"/>
            <a:ext cx="0" cy="15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7315200" y="1981200"/>
            <a:ext cx="685800" cy="304800"/>
          </a:xfrm>
          <a:prstGeom prst="rect">
            <a:avLst/>
          </a:prstGeom>
          <a:solidFill>
            <a:schemeClr val="bg1"/>
          </a:solid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Treasury</a:t>
            </a:r>
            <a:endParaRPr lang="en-US" sz="800" dirty="0">
              <a:solidFill>
                <a:schemeClr val="tx1"/>
              </a:solidFill>
            </a:endParaRPr>
          </a:p>
        </p:txBody>
      </p:sp>
      <p:sp>
        <p:nvSpPr>
          <p:cNvPr id="80" name="Rectangle 79"/>
          <p:cNvSpPr/>
          <p:nvPr/>
        </p:nvSpPr>
        <p:spPr>
          <a:xfrm>
            <a:off x="6553200" y="1981200"/>
            <a:ext cx="685800" cy="304800"/>
          </a:xfrm>
          <a:prstGeom prst="rect">
            <a:avLst/>
          </a:prstGeom>
          <a:solidFill>
            <a:schemeClr val="bg1"/>
          </a:solid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CDC</a:t>
            </a:r>
            <a:endParaRPr lang="en-US" sz="800" dirty="0">
              <a:solidFill>
                <a:schemeClr val="tx1"/>
              </a:solidFill>
            </a:endParaRPr>
          </a:p>
        </p:txBody>
      </p:sp>
      <p:sp>
        <p:nvSpPr>
          <p:cNvPr id="81" name="Rectangle 80"/>
          <p:cNvSpPr/>
          <p:nvPr/>
        </p:nvSpPr>
        <p:spPr>
          <a:xfrm>
            <a:off x="5791200" y="1981200"/>
            <a:ext cx="685800" cy="304800"/>
          </a:xfrm>
          <a:prstGeom prst="rect">
            <a:avLst/>
          </a:prstGeom>
          <a:solidFill>
            <a:schemeClr val="bg1"/>
          </a:solid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CIA</a:t>
            </a:r>
            <a:endParaRPr lang="en-US" sz="800" dirty="0">
              <a:solidFill>
                <a:schemeClr val="tx1"/>
              </a:solidFill>
            </a:endParaRPr>
          </a:p>
        </p:txBody>
      </p:sp>
      <p:sp>
        <p:nvSpPr>
          <p:cNvPr id="82" name="Rectangle 81"/>
          <p:cNvSpPr/>
          <p:nvPr/>
        </p:nvSpPr>
        <p:spPr>
          <a:xfrm>
            <a:off x="5029200" y="1981200"/>
            <a:ext cx="685800" cy="304800"/>
          </a:xfrm>
          <a:prstGeom prst="rect">
            <a:avLst/>
          </a:prstGeom>
          <a:solidFill>
            <a:schemeClr val="bg1"/>
          </a:solid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Peace Corps</a:t>
            </a:r>
            <a:endParaRPr lang="en-US" sz="800" dirty="0">
              <a:solidFill>
                <a:schemeClr val="tx1"/>
              </a:solidFill>
            </a:endParaRPr>
          </a:p>
        </p:txBody>
      </p:sp>
      <p:sp>
        <p:nvSpPr>
          <p:cNvPr id="83" name="Rectangle 82"/>
          <p:cNvSpPr/>
          <p:nvPr/>
        </p:nvSpPr>
        <p:spPr>
          <a:xfrm>
            <a:off x="4267200" y="1981200"/>
            <a:ext cx="685800" cy="304800"/>
          </a:xfrm>
          <a:prstGeom prst="rect">
            <a:avLst/>
          </a:prstGeom>
          <a:solidFill>
            <a:schemeClr val="bg1"/>
          </a:solid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1100" b="1" dirty="0" smtClean="0">
                <a:solidFill>
                  <a:schemeClr val="tx1"/>
                </a:solidFill>
              </a:rPr>
              <a:t>State</a:t>
            </a:r>
            <a:endParaRPr lang="en-US" sz="1100" b="1" dirty="0">
              <a:solidFill>
                <a:schemeClr val="tx1"/>
              </a:solidFill>
            </a:endParaRPr>
          </a:p>
        </p:txBody>
      </p:sp>
      <p:sp>
        <p:nvSpPr>
          <p:cNvPr id="84" name="Rectangle 83"/>
          <p:cNvSpPr/>
          <p:nvPr/>
        </p:nvSpPr>
        <p:spPr>
          <a:xfrm>
            <a:off x="3505200" y="1981200"/>
            <a:ext cx="685800" cy="304800"/>
          </a:xfrm>
          <a:prstGeom prst="rect">
            <a:avLst/>
          </a:prstGeom>
          <a:solidFill>
            <a:schemeClr val="bg1"/>
          </a:solid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Defense</a:t>
            </a:r>
            <a:endParaRPr lang="en-US" sz="800" dirty="0">
              <a:solidFill>
                <a:schemeClr val="tx1"/>
              </a:solidFill>
            </a:endParaRPr>
          </a:p>
        </p:txBody>
      </p:sp>
      <p:sp>
        <p:nvSpPr>
          <p:cNvPr id="85" name="Rectangle 84"/>
          <p:cNvSpPr/>
          <p:nvPr/>
        </p:nvSpPr>
        <p:spPr>
          <a:xfrm>
            <a:off x="2743200" y="1981200"/>
            <a:ext cx="685800" cy="304800"/>
          </a:xfrm>
          <a:prstGeom prst="rect">
            <a:avLst/>
          </a:prstGeom>
          <a:solidFill>
            <a:schemeClr val="bg1"/>
          </a:solid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Justice</a:t>
            </a:r>
            <a:endParaRPr lang="en-US" sz="800" dirty="0">
              <a:solidFill>
                <a:schemeClr val="tx1"/>
              </a:solidFill>
            </a:endParaRPr>
          </a:p>
        </p:txBody>
      </p:sp>
      <p:sp>
        <p:nvSpPr>
          <p:cNvPr id="87" name="Rectangle 86"/>
          <p:cNvSpPr/>
          <p:nvPr/>
        </p:nvSpPr>
        <p:spPr>
          <a:xfrm>
            <a:off x="1981200" y="1981200"/>
            <a:ext cx="685800" cy="304800"/>
          </a:xfrm>
          <a:prstGeom prst="rect">
            <a:avLst/>
          </a:prstGeom>
          <a:solidFill>
            <a:schemeClr val="bg1"/>
          </a:solid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Commerce</a:t>
            </a:r>
            <a:endParaRPr lang="en-US" sz="800" dirty="0">
              <a:solidFill>
                <a:schemeClr val="tx1"/>
              </a:solidFill>
            </a:endParaRPr>
          </a:p>
        </p:txBody>
      </p:sp>
      <p:sp>
        <p:nvSpPr>
          <p:cNvPr id="88" name="Rectangle 87"/>
          <p:cNvSpPr/>
          <p:nvPr/>
        </p:nvSpPr>
        <p:spPr>
          <a:xfrm>
            <a:off x="1219200" y="1981200"/>
            <a:ext cx="685800" cy="304800"/>
          </a:xfrm>
          <a:prstGeom prst="rect">
            <a:avLst/>
          </a:prstGeom>
          <a:solidFill>
            <a:schemeClr val="bg1"/>
          </a:solid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smtClean="0">
                <a:solidFill>
                  <a:schemeClr val="tx1"/>
                </a:solidFill>
              </a:rPr>
              <a:t>Agriculture</a:t>
            </a:r>
            <a:endParaRPr lang="en-US" sz="800" dirty="0">
              <a:solidFill>
                <a:schemeClr val="tx1"/>
              </a:solidFill>
            </a:endParaRPr>
          </a:p>
        </p:txBody>
      </p:sp>
      <p:sp>
        <p:nvSpPr>
          <p:cNvPr id="78" name="Rectangle 77"/>
          <p:cNvSpPr/>
          <p:nvPr/>
        </p:nvSpPr>
        <p:spPr>
          <a:xfrm>
            <a:off x="3657600" y="1143000"/>
            <a:ext cx="1828800" cy="304800"/>
          </a:xfrm>
          <a:prstGeom prst="rect">
            <a:avLst/>
          </a:prstGeom>
          <a:solidFill>
            <a:schemeClr val="bg1"/>
          </a:solid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White House</a:t>
            </a:r>
            <a:endParaRPr lang="en-US" dirty="0">
              <a:solidFill>
                <a:schemeClr val="tx1"/>
              </a:solidFill>
            </a:endParaRPr>
          </a:p>
        </p:txBody>
      </p:sp>
      <p:sp>
        <p:nvSpPr>
          <p:cNvPr id="89" name="Rectangle 88"/>
          <p:cNvSpPr/>
          <p:nvPr/>
        </p:nvSpPr>
        <p:spPr>
          <a:xfrm>
            <a:off x="3810000" y="2667000"/>
            <a:ext cx="1600200" cy="457200"/>
          </a:xfrm>
          <a:prstGeom prst="rect">
            <a:avLst/>
          </a:prstGeom>
          <a:solidFill>
            <a:schemeClr val="bg1"/>
          </a:solid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endParaRPr lang="en-US" sz="1600" dirty="0" smtClean="0">
              <a:solidFill>
                <a:schemeClr val="tx1"/>
              </a:solidFill>
            </a:endParaRPr>
          </a:p>
          <a:p>
            <a:pPr algn="ctr">
              <a:lnSpc>
                <a:spcPts val="800"/>
              </a:lnSpc>
            </a:pPr>
            <a:r>
              <a:rPr lang="en-US" sz="1600" dirty="0" smtClean="0">
                <a:solidFill>
                  <a:schemeClr val="tx1"/>
                </a:solidFill>
              </a:rPr>
              <a:t>USAID</a:t>
            </a:r>
          </a:p>
          <a:p>
            <a:pPr algn="ctr">
              <a:lnSpc>
                <a:spcPts val="800"/>
              </a:lnSpc>
            </a:pPr>
            <a:r>
              <a:rPr lang="en-US" sz="1000" dirty="0" smtClean="0">
                <a:solidFill>
                  <a:schemeClr val="tx1"/>
                </a:solidFill>
              </a:rPr>
              <a:t>Office of the Administrator</a:t>
            </a:r>
            <a:endParaRPr lang="en-US" sz="1000" dirty="0">
              <a:solidFill>
                <a:schemeClr val="tx1"/>
              </a:solidFill>
            </a:endParaRPr>
          </a:p>
        </p:txBody>
      </p:sp>
      <p:grpSp>
        <p:nvGrpSpPr>
          <p:cNvPr id="201" name="Group 200"/>
          <p:cNvGrpSpPr/>
          <p:nvPr/>
        </p:nvGrpSpPr>
        <p:grpSpPr>
          <a:xfrm>
            <a:off x="533400" y="4876800"/>
            <a:ext cx="8001000" cy="152400"/>
            <a:chOff x="914400" y="1905000"/>
            <a:chExt cx="7520940" cy="152400"/>
          </a:xfrm>
        </p:grpSpPr>
        <p:cxnSp>
          <p:nvCxnSpPr>
            <p:cNvPr id="202" name="Straight Connector 201"/>
            <p:cNvCxnSpPr/>
            <p:nvPr/>
          </p:nvCxnSpPr>
          <p:spPr>
            <a:xfrm>
              <a:off x="914400" y="1905000"/>
              <a:ext cx="7520940" cy="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914400" y="1905000"/>
              <a:ext cx="0" cy="15240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04" name="Straight Connector 203"/>
          <p:cNvCxnSpPr/>
          <p:nvPr/>
        </p:nvCxnSpPr>
        <p:spPr>
          <a:xfrm>
            <a:off x="1981200" y="4343400"/>
            <a:ext cx="0" cy="533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1447800" y="4876800"/>
            <a:ext cx="0" cy="15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3733800" y="4876800"/>
            <a:ext cx="0" cy="15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5638800" y="4876800"/>
            <a:ext cx="0" cy="15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620000" y="4876800"/>
            <a:ext cx="0" cy="15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8534400" y="4876800"/>
            <a:ext cx="0" cy="15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6553200" y="4876800"/>
            <a:ext cx="0" cy="15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4648200" y="4876800"/>
            <a:ext cx="0" cy="15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2514600" y="4876800"/>
            <a:ext cx="0" cy="15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4572000" y="3124200"/>
            <a:ext cx="0" cy="45720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4572000" y="2209800"/>
            <a:ext cx="0" cy="45720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041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lstStyle/>
          <a:p>
            <a:r>
              <a:rPr lang="en-US" sz="3600" dirty="0" smtClean="0"/>
              <a:t>OTI Characteristics</a:t>
            </a:r>
            <a:endParaRPr lang="en-US" sz="3600" dirty="0"/>
          </a:p>
        </p:txBody>
      </p:sp>
      <p:sp>
        <p:nvSpPr>
          <p:cNvPr id="3" name="Content Placeholder 2"/>
          <p:cNvSpPr>
            <a:spLocks noGrp="1"/>
          </p:cNvSpPr>
          <p:nvPr>
            <p:ph idx="1"/>
          </p:nvPr>
        </p:nvSpPr>
        <p:spPr>
          <a:xfrm>
            <a:off x="457200" y="1066800"/>
            <a:ext cx="8229600" cy="5059363"/>
          </a:xfrm>
        </p:spPr>
        <p:txBody>
          <a:bodyPr/>
          <a:lstStyle/>
          <a:p>
            <a:r>
              <a:rPr lang="en-US" dirty="0" smtClean="0"/>
              <a:t>Fast, fast, fast</a:t>
            </a:r>
          </a:p>
          <a:p>
            <a:r>
              <a:rPr lang="en-US" dirty="0" smtClean="0"/>
              <a:t>Sequenced small grants to local partners, often in kind. Venture capital approach</a:t>
            </a:r>
          </a:p>
          <a:p>
            <a:r>
              <a:rPr lang="en-US" dirty="0" smtClean="0"/>
              <a:t>No set goals or objectives at the start; will evolve and change over time</a:t>
            </a:r>
          </a:p>
          <a:p>
            <a:r>
              <a:rPr lang="en-US" dirty="0" smtClean="0"/>
              <a:t>Political lens and perceptions</a:t>
            </a:r>
          </a:p>
          <a:p>
            <a:r>
              <a:rPr lang="en-US" dirty="0" smtClean="0"/>
              <a:t>Ambulance drivers vs. surgeons</a:t>
            </a:r>
          </a:p>
          <a:p>
            <a:r>
              <a:rPr lang="en-US" dirty="0" smtClean="0"/>
              <a:t>FY12 $278 Million 1.5% USAID budget</a:t>
            </a:r>
          </a:p>
          <a:p>
            <a:r>
              <a:rPr lang="en-US" dirty="0" smtClean="0"/>
              <a:t>1800 Activities</a:t>
            </a:r>
            <a:endParaRPr lang="en-US" dirty="0"/>
          </a:p>
        </p:txBody>
      </p:sp>
    </p:spTree>
    <p:extLst>
      <p:ext uri="{BB962C8B-B14F-4D97-AF65-F5344CB8AC3E}">
        <p14:creationId xmlns:p14="http://schemas.microsoft.com/office/powerpoint/2010/main" val="2559949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lstStyle/>
          <a:p>
            <a:r>
              <a:rPr lang="en-US" sz="3600" dirty="0" smtClean="0"/>
              <a:t>OTI Evaluation </a:t>
            </a:r>
            <a:r>
              <a:rPr lang="en-US" sz="3600" dirty="0"/>
              <a:t>D</a:t>
            </a:r>
            <a:r>
              <a:rPr lang="en-US" sz="3600" dirty="0" smtClean="0"/>
              <a:t>ifficulties</a:t>
            </a:r>
            <a:endParaRPr lang="en-US" sz="3600" dirty="0"/>
          </a:p>
        </p:txBody>
      </p:sp>
      <p:sp>
        <p:nvSpPr>
          <p:cNvPr id="3" name="Content Placeholder 2"/>
          <p:cNvSpPr>
            <a:spLocks noGrp="1"/>
          </p:cNvSpPr>
          <p:nvPr>
            <p:ph idx="1"/>
          </p:nvPr>
        </p:nvSpPr>
        <p:spPr/>
        <p:txBody>
          <a:bodyPr/>
          <a:lstStyle/>
          <a:p>
            <a:r>
              <a:rPr lang="en-US" dirty="0" smtClean="0"/>
              <a:t>Squishy perception stuff</a:t>
            </a:r>
          </a:p>
          <a:p>
            <a:r>
              <a:rPr lang="en-US" dirty="0" smtClean="0"/>
              <a:t>Changing objectives</a:t>
            </a:r>
          </a:p>
          <a:p>
            <a:r>
              <a:rPr lang="en-US" dirty="0" smtClean="0"/>
              <a:t>No baselines (b/c changing objectives, resources, speed, danger)</a:t>
            </a:r>
          </a:p>
          <a:p>
            <a:r>
              <a:rPr lang="en-US" dirty="0" smtClean="0"/>
              <a:t>Almost no control or comparison groups</a:t>
            </a:r>
          </a:p>
          <a:p>
            <a:r>
              <a:rPr lang="en-US" dirty="0" smtClean="0"/>
              <a:t>Adding up the counted beans</a:t>
            </a:r>
            <a:endParaRPr lang="en-US" dirty="0"/>
          </a:p>
        </p:txBody>
      </p:sp>
    </p:spTree>
    <p:extLst>
      <p:ext uri="{BB962C8B-B14F-4D97-AF65-F5344CB8AC3E}">
        <p14:creationId xmlns:p14="http://schemas.microsoft.com/office/powerpoint/2010/main" val="3699600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3200" dirty="0" smtClean="0"/>
              <a:t>Evaluation Difficulties </a:t>
            </a:r>
            <a:br>
              <a:rPr lang="en-US" sz="3200" dirty="0" smtClean="0"/>
            </a:br>
            <a:r>
              <a:rPr lang="en-US" sz="3200" dirty="0" smtClean="0"/>
              <a:t>in Transitional Ecologies</a:t>
            </a:r>
            <a:endParaRPr lang="en-US" sz="3200" dirty="0"/>
          </a:p>
        </p:txBody>
      </p:sp>
      <p:sp>
        <p:nvSpPr>
          <p:cNvPr id="3" name="Content Placeholder 2"/>
          <p:cNvSpPr>
            <a:spLocks noGrp="1"/>
          </p:cNvSpPr>
          <p:nvPr>
            <p:ph idx="1"/>
          </p:nvPr>
        </p:nvSpPr>
        <p:spPr>
          <a:xfrm>
            <a:off x="457200" y="2209800"/>
            <a:ext cx="8229600" cy="3916363"/>
          </a:xfrm>
        </p:spPr>
        <p:txBody>
          <a:bodyPr/>
          <a:lstStyle/>
          <a:p>
            <a:r>
              <a:rPr lang="en-US" dirty="0" smtClean="0"/>
              <a:t>No useful counterfactuals</a:t>
            </a:r>
          </a:p>
          <a:p>
            <a:r>
              <a:rPr lang="en-US" dirty="0" smtClean="0"/>
              <a:t>Danger</a:t>
            </a:r>
          </a:p>
          <a:p>
            <a:r>
              <a:rPr lang="en-US" dirty="0" smtClean="0"/>
              <a:t>Complex environments with many actors and influences</a:t>
            </a:r>
          </a:p>
          <a:p>
            <a:r>
              <a:rPr lang="en-US" dirty="0" smtClean="0"/>
              <a:t>Attribution may be impossible</a:t>
            </a:r>
          </a:p>
          <a:p>
            <a:r>
              <a:rPr lang="en-US" dirty="0" smtClean="0"/>
              <a:t>Non-linearity</a:t>
            </a:r>
            <a:endParaRPr lang="en-US" dirty="0"/>
          </a:p>
        </p:txBody>
      </p:sp>
    </p:spTree>
    <p:extLst>
      <p:ext uri="{BB962C8B-B14F-4D97-AF65-F5344CB8AC3E}">
        <p14:creationId xmlns:p14="http://schemas.microsoft.com/office/powerpoint/2010/main" val="2981197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What We </a:t>
            </a:r>
            <a:r>
              <a:rPr lang="en-US" dirty="0"/>
              <a:t>D</a:t>
            </a:r>
            <a:r>
              <a:rPr lang="en-US" dirty="0" smtClean="0"/>
              <a:t>o</a:t>
            </a:r>
            <a:endParaRPr lang="en-US" dirty="0"/>
          </a:p>
        </p:txBody>
      </p:sp>
      <p:sp>
        <p:nvSpPr>
          <p:cNvPr id="3" name="Content Placeholder 2"/>
          <p:cNvSpPr>
            <a:spLocks noGrp="1"/>
          </p:cNvSpPr>
          <p:nvPr>
            <p:ph idx="1"/>
          </p:nvPr>
        </p:nvSpPr>
        <p:spPr>
          <a:xfrm>
            <a:off x="990600" y="1447800"/>
            <a:ext cx="7696200" cy="4678363"/>
          </a:xfrm>
        </p:spPr>
        <p:txBody>
          <a:bodyPr/>
          <a:lstStyle/>
          <a:p>
            <a:r>
              <a:rPr lang="en-US" sz="2800" dirty="0" smtClean="0"/>
              <a:t>Developmental evaluation model, informed by complexity theory and contextual analysis</a:t>
            </a:r>
          </a:p>
          <a:p>
            <a:r>
              <a:rPr lang="en-US" sz="2800" dirty="0" smtClean="0"/>
              <a:t>Flexible design with mixed methods; quick and dirty</a:t>
            </a:r>
          </a:p>
          <a:p>
            <a:r>
              <a:rPr lang="en-US" sz="2800" dirty="0" smtClean="0"/>
              <a:t>Triangulation, internal and external M+E</a:t>
            </a:r>
          </a:p>
          <a:p>
            <a:r>
              <a:rPr lang="en-US" sz="2800" dirty="0" smtClean="0"/>
              <a:t>Locals</a:t>
            </a:r>
          </a:p>
          <a:p>
            <a:r>
              <a:rPr lang="en-US" sz="2800" dirty="0" smtClean="0"/>
              <a:t>Three levels</a:t>
            </a:r>
          </a:p>
          <a:p>
            <a:r>
              <a:rPr lang="en-US" sz="2800" dirty="0" smtClean="0"/>
              <a:t>Context—conflict drivers</a:t>
            </a:r>
          </a:p>
          <a:p>
            <a:r>
              <a:rPr lang="en-US" sz="2800" dirty="0" smtClean="0"/>
              <a:t>Contribution not attribution</a:t>
            </a:r>
          </a:p>
          <a:p>
            <a:endParaRPr lang="en-US" dirty="0"/>
          </a:p>
        </p:txBody>
      </p:sp>
    </p:spTree>
    <p:extLst>
      <p:ext uri="{BB962C8B-B14F-4D97-AF65-F5344CB8AC3E}">
        <p14:creationId xmlns:p14="http://schemas.microsoft.com/office/powerpoint/2010/main" val="3861628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ject Status Report">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oject Status Report">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Program Cycle 9-27-2012</Template>
  <TotalTime>1745</TotalTime>
  <Words>1486</Words>
  <Application>Microsoft Office PowerPoint</Application>
  <PresentationFormat>On-screen Show (4:3)</PresentationFormat>
  <Paragraphs>313</Paragraphs>
  <Slides>26</Slides>
  <Notes>13</Notes>
  <HiddenSlides>1</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Project Status Report</vt:lpstr>
      <vt:lpstr>1_Project Status Report</vt:lpstr>
      <vt:lpstr>Monitoring Progress, Evaluating Programs and Using Information in Complex, High-Threat Environments</vt:lpstr>
      <vt:lpstr>Topics</vt:lpstr>
      <vt:lpstr>PowerPoint Presentation</vt:lpstr>
      <vt:lpstr>Political Transitions</vt:lpstr>
      <vt:lpstr>PowerPoint Presentation</vt:lpstr>
      <vt:lpstr>OTI Characteristics</vt:lpstr>
      <vt:lpstr>OTI Evaluation Difficulties</vt:lpstr>
      <vt:lpstr>Evaluation Difficulties  in Transitional Ecologies</vt:lpstr>
      <vt:lpstr>What We Do</vt:lpstr>
      <vt:lpstr>PowerPoint Presentation</vt:lpstr>
      <vt:lpstr>Capturing Best Practices And Lessons Learned </vt:lpstr>
      <vt:lpstr>PowerPoint Presentation</vt:lpstr>
      <vt:lpstr>PowerPoint Presentation</vt:lpstr>
      <vt:lpstr>PowerPoint Presentation</vt:lpstr>
      <vt:lpstr>PowerPoint Presentation</vt:lpstr>
      <vt:lpstr>PowerPoint Presentation</vt:lpstr>
      <vt:lpstr>PowerPoint Presentation</vt:lpstr>
      <vt:lpstr>The Activity Design Cycle</vt:lpstr>
      <vt:lpstr>Activity Design Cycle</vt:lpstr>
      <vt:lpstr>Program Examples  </vt:lpstr>
      <vt:lpstr>Honduras</vt:lpstr>
      <vt:lpstr>Lebanon</vt:lpstr>
      <vt:lpstr>Pakistan</vt:lpstr>
      <vt:lpstr> </vt:lpstr>
      <vt:lpstr>HELP!!!</vt:lpstr>
      <vt:lpstr>Resources</vt:lpstr>
    </vt:vector>
  </TitlesOfParts>
  <Company>USAID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Mayra Chavarria</dc:creator>
  <cp:lastModifiedBy>OM12008 (M/CIO/O&amp;M:ICS)</cp:lastModifiedBy>
  <cp:revision>47</cp:revision>
  <cp:lastPrinted>2012-07-25T13:59:58Z</cp:lastPrinted>
  <dcterms:created xsi:type="dcterms:W3CDTF">2012-10-22T13:14:22Z</dcterms:created>
  <dcterms:modified xsi:type="dcterms:W3CDTF">2012-10-31T05:09:25Z</dcterms:modified>
</cp:coreProperties>
</file>