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6" r:id="rId2"/>
    <p:sldId id="262" r:id="rId3"/>
    <p:sldId id="279" r:id="rId4"/>
    <p:sldId id="257" r:id="rId5"/>
    <p:sldId id="258" r:id="rId6"/>
    <p:sldId id="263" r:id="rId7"/>
    <p:sldId id="271" r:id="rId8"/>
    <p:sldId id="269" r:id="rId9"/>
    <p:sldId id="287" r:id="rId10"/>
    <p:sldId id="272" r:id="rId11"/>
    <p:sldId id="267" r:id="rId12"/>
    <p:sldId id="276" r:id="rId13"/>
    <p:sldId id="273" r:id="rId14"/>
    <p:sldId id="274" r:id="rId15"/>
    <p:sldId id="265" r:id="rId16"/>
    <p:sldId id="280" r:id="rId17"/>
    <p:sldId id="281" r:id="rId18"/>
    <p:sldId id="282" r:id="rId19"/>
    <p:sldId id="283" r:id="rId20"/>
    <p:sldId id="284" r:id="rId21"/>
    <p:sldId id="289" r:id="rId22"/>
    <p:sldId id="275" r:id="rId23"/>
    <p:sldId id="28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rima Bansal" initials="GB" lastIdx="1" clrIdx="0">
    <p:extLst>
      <p:ext uri="{19B8F6BF-5375-455C-9EA6-DF929625EA0E}">
        <p15:presenceInfo xmlns:p15="http://schemas.microsoft.com/office/powerpoint/2012/main" userId="Garima Bansa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10" autoAdjust="0"/>
  </p:normalViewPr>
  <p:slideViewPr>
    <p:cSldViewPr snapToGrid="0">
      <p:cViewPr varScale="1">
        <p:scale>
          <a:sx n="58" d="100"/>
          <a:sy n="58" d="100"/>
        </p:scale>
        <p:origin x="220" y="36"/>
      </p:cViewPr>
      <p:guideLst/>
    </p:cSldViewPr>
  </p:slideViewPr>
  <p:outlineViewPr>
    <p:cViewPr>
      <p:scale>
        <a:sx n="33" d="100"/>
        <a:sy n="33" d="100"/>
      </p:scale>
      <p:origin x="0" y="-2174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EDAF91-E503-4D3D-8F0C-B2DB38BA024D}"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en-US"/>
        </a:p>
      </dgm:t>
    </dgm:pt>
    <dgm:pt modelId="{6200C110-D974-467A-B45E-EA11FA6BD5DF}">
      <dgm:prSet phldrT="[Text]"/>
      <dgm:spPr/>
      <dgm:t>
        <a:bodyPr/>
        <a:lstStyle/>
        <a:p>
          <a:r>
            <a:rPr lang="en-US" dirty="0" smtClean="0"/>
            <a:t>ECB</a:t>
          </a:r>
          <a:endParaRPr lang="en-US" dirty="0"/>
        </a:p>
      </dgm:t>
    </dgm:pt>
    <dgm:pt modelId="{0E36BA23-0B38-46B5-8491-1AA28AA0267F}" type="parTrans" cxnId="{60B1D90F-14EF-4E42-8C0B-FCF540C8A973}">
      <dgm:prSet/>
      <dgm:spPr/>
      <dgm:t>
        <a:bodyPr/>
        <a:lstStyle/>
        <a:p>
          <a:endParaRPr lang="en-US"/>
        </a:p>
      </dgm:t>
    </dgm:pt>
    <dgm:pt modelId="{2C80B19A-7F32-4FCB-A1C6-28B303642AF1}" type="sibTrans" cxnId="{60B1D90F-14EF-4E42-8C0B-FCF540C8A973}">
      <dgm:prSet/>
      <dgm:spPr/>
      <dgm:t>
        <a:bodyPr/>
        <a:lstStyle/>
        <a:p>
          <a:endParaRPr lang="en-US"/>
        </a:p>
      </dgm:t>
    </dgm:pt>
    <dgm:pt modelId="{43A3848B-66CA-4B11-933B-FFA71E2D4FFB}" type="asst">
      <dgm:prSet phldrT="[Text]"/>
      <dgm:spPr/>
      <dgm:t>
        <a:bodyPr/>
        <a:lstStyle/>
        <a:p>
          <a:r>
            <a:rPr lang="en-US" dirty="0" smtClean="0"/>
            <a:t>need</a:t>
          </a:r>
          <a:endParaRPr lang="en-US" dirty="0"/>
        </a:p>
      </dgm:t>
    </dgm:pt>
    <dgm:pt modelId="{0D42B730-BB0F-4E93-8026-ECD5DDE8A53C}" type="parTrans" cxnId="{A716C4AD-27C5-4B21-9BBE-A6AA7DFF55E3}">
      <dgm:prSet/>
      <dgm:spPr/>
      <dgm:t>
        <a:bodyPr/>
        <a:lstStyle/>
        <a:p>
          <a:endParaRPr lang="en-US"/>
        </a:p>
      </dgm:t>
    </dgm:pt>
    <dgm:pt modelId="{D74D587B-78D5-4409-B9E3-EC0C7ABB3687}" type="sibTrans" cxnId="{A716C4AD-27C5-4B21-9BBE-A6AA7DFF55E3}">
      <dgm:prSet/>
      <dgm:spPr/>
      <dgm:t>
        <a:bodyPr/>
        <a:lstStyle/>
        <a:p>
          <a:endParaRPr lang="en-US"/>
        </a:p>
      </dgm:t>
    </dgm:pt>
    <dgm:pt modelId="{FCFB3AEE-C1AA-499C-BFB0-9B370DCC8A17}">
      <dgm:prSet phldrT="[Text]"/>
      <dgm:spPr/>
      <dgm:t>
        <a:bodyPr/>
        <a:lstStyle/>
        <a:p>
          <a:r>
            <a:rPr lang="en-US" dirty="0" smtClean="0"/>
            <a:t>No Evaluation education in PD</a:t>
          </a:r>
          <a:endParaRPr lang="en-US" dirty="0"/>
        </a:p>
      </dgm:t>
    </dgm:pt>
    <dgm:pt modelId="{843E9F7B-886F-4801-8EA2-0848C726FF35}" type="parTrans" cxnId="{21006C30-9D61-49AB-B021-EA1192D62808}">
      <dgm:prSet/>
      <dgm:spPr/>
      <dgm:t>
        <a:bodyPr/>
        <a:lstStyle/>
        <a:p>
          <a:endParaRPr lang="en-US"/>
        </a:p>
      </dgm:t>
    </dgm:pt>
    <dgm:pt modelId="{60249693-AD15-4177-8AC9-22771AFEBC45}" type="sibTrans" cxnId="{21006C30-9D61-49AB-B021-EA1192D62808}">
      <dgm:prSet/>
      <dgm:spPr/>
      <dgm:t>
        <a:bodyPr/>
        <a:lstStyle/>
        <a:p>
          <a:endParaRPr lang="en-US"/>
        </a:p>
      </dgm:t>
    </dgm:pt>
    <dgm:pt modelId="{8FAB4026-76F4-42EE-AB06-7735516E94BF}">
      <dgm:prSet phldrT="[Text]"/>
      <dgm:spPr/>
      <dgm:t>
        <a:bodyPr/>
        <a:lstStyle/>
        <a:p>
          <a:r>
            <a:rPr lang="en-US" dirty="0" smtClean="0"/>
            <a:t>FA is new to school education</a:t>
          </a:r>
          <a:endParaRPr lang="en-US" dirty="0"/>
        </a:p>
      </dgm:t>
    </dgm:pt>
    <dgm:pt modelId="{81763A76-FCDD-4B4E-89D5-3FDF24ADEEE6}" type="parTrans" cxnId="{EA7E18BB-435A-4F83-AEF6-27A5D1C4E54D}">
      <dgm:prSet/>
      <dgm:spPr/>
      <dgm:t>
        <a:bodyPr/>
        <a:lstStyle/>
        <a:p>
          <a:endParaRPr lang="en-US"/>
        </a:p>
      </dgm:t>
    </dgm:pt>
    <dgm:pt modelId="{E6F5D135-9F8F-4B22-A331-0F6DB3DE1477}" type="sibTrans" cxnId="{EA7E18BB-435A-4F83-AEF6-27A5D1C4E54D}">
      <dgm:prSet/>
      <dgm:spPr/>
      <dgm:t>
        <a:bodyPr/>
        <a:lstStyle/>
        <a:p>
          <a:endParaRPr lang="en-US"/>
        </a:p>
      </dgm:t>
    </dgm:pt>
    <dgm:pt modelId="{47D8B9E1-CA37-40A2-B0C3-4D0B4BFB77F4}">
      <dgm:prSet phldrT="[Text]"/>
      <dgm:spPr/>
      <dgm:t>
        <a:bodyPr/>
        <a:lstStyle/>
        <a:p>
          <a:r>
            <a:rPr lang="en-US" dirty="0" smtClean="0"/>
            <a:t>Multi-level learners in mathematics classrooms</a:t>
          </a:r>
          <a:endParaRPr lang="en-US" dirty="0"/>
        </a:p>
      </dgm:t>
    </dgm:pt>
    <dgm:pt modelId="{E89C60C0-BB76-489B-A612-E56BBEFB2B26}" type="parTrans" cxnId="{124254CA-964A-4647-95D8-3776458B32FC}">
      <dgm:prSet/>
      <dgm:spPr/>
      <dgm:t>
        <a:bodyPr/>
        <a:lstStyle/>
        <a:p>
          <a:endParaRPr lang="en-US"/>
        </a:p>
      </dgm:t>
    </dgm:pt>
    <dgm:pt modelId="{653025FE-49F7-4934-A74F-6E44F3B848E5}" type="sibTrans" cxnId="{124254CA-964A-4647-95D8-3776458B32FC}">
      <dgm:prSet/>
      <dgm:spPr/>
      <dgm:t>
        <a:bodyPr/>
        <a:lstStyle/>
        <a:p>
          <a:endParaRPr lang="en-US"/>
        </a:p>
      </dgm:t>
    </dgm:pt>
    <dgm:pt modelId="{6C817DD1-CC67-47FB-958C-E3DF256C1894}" type="pres">
      <dgm:prSet presAssocID="{20EDAF91-E503-4D3D-8F0C-B2DB38BA024D}" presName="hierChild1" presStyleCnt="0">
        <dgm:presLayoutVars>
          <dgm:orgChart val="1"/>
          <dgm:chPref val="1"/>
          <dgm:dir/>
          <dgm:animOne val="branch"/>
          <dgm:animLvl val="lvl"/>
          <dgm:resizeHandles/>
        </dgm:presLayoutVars>
      </dgm:prSet>
      <dgm:spPr/>
      <dgm:t>
        <a:bodyPr/>
        <a:lstStyle/>
        <a:p>
          <a:endParaRPr lang="en-US"/>
        </a:p>
      </dgm:t>
    </dgm:pt>
    <dgm:pt modelId="{BEFF2CAE-FADF-4C43-9541-05E4641FCD5A}" type="pres">
      <dgm:prSet presAssocID="{6200C110-D974-467A-B45E-EA11FA6BD5DF}" presName="hierRoot1" presStyleCnt="0">
        <dgm:presLayoutVars>
          <dgm:hierBranch val="init"/>
        </dgm:presLayoutVars>
      </dgm:prSet>
      <dgm:spPr/>
    </dgm:pt>
    <dgm:pt modelId="{D59E3036-8571-44C2-A09C-D96A16C8FF5C}" type="pres">
      <dgm:prSet presAssocID="{6200C110-D974-467A-B45E-EA11FA6BD5DF}" presName="rootComposite1" presStyleCnt="0"/>
      <dgm:spPr/>
    </dgm:pt>
    <dgm:pt modelId="{A067D708-1A1F-4770-B830-CB7E460D1BEF}" type="pres">
      <dgm:prSet presAssocID="{6200C110-D974-467A-B45E-EA11FA6BD5DF}" presName="rootText1" presStyleLbl="node0" presStyleIdx="0" presStyleCnt="1">
        <dgm:presLayoutVars>
          <dgm:chPref val="3"/>
        </dgm:presLayoutVars>
      </dgm:prSet>
      <dgm:spPr/>
      <dgm:t>
        <a:bodyPr/>
        <a:lstStyle/>
        <a:p>
          <a:endParaRPr lang="en-US"/>
        </a:p>
      </dgm:t>
    </dgm:pt>
    <dgm:pt modelId="{4AC33D90-781D-4131-9EAC-0AC45794ACC9}" type="pres">
      <dgm:prSet presAssocID="{6200C110-D974-467A-B45E-EA11FA6BD5DF}" presName="rootConnector1" presStyleLbl="node1" presStyleIdx="0" presStyleCnt="0"/>
      <dgm:spPr/>
      <dgm:t>
        <a:bodyPr/>
        <a:lstStyle/>
        <a:p>
          <a:endParaRPr lang="en-US"/>
        </a:p>
      </dgm:t>
    </dgm:pt>
    <dgm:pt modelId="{AA4464A7-F83A-450D-BF60-168376D1BA48}" type="pres">
      <dgm:prSet presAssocID="{6200C110-D974-467A-B45E-EA11FA6BD5DF}" presName="hierChild2" presStyleCnt="0"/>
      <dgm:spPr/>
    </dgm:pt>
    <dgm:pt modelId="{D03E06E1-5866-4A06-B144-41BCFEA59AC8}" type="pres">
      <dgm:prSet presAssocID="{843E9F7B-886F-4801-8EA2-0848C726FF35}" presName="Name64" presStyleLbl="parChTrans1D2" presStyleIdx="0" presStyleCnt="4"/>
      <dgm:spPr/>
      <dgm:t>
        <a:bodyPr/>
        <a:lstStyle/>
        <a:p>
          <a:endParaRPr lang="en-US"/>
        </a:p>
      </dgm:t>
    </dgm:pt>
    <dgm:pt modelId="{4D19CC07-FF1A-417E-B256-051B313F94D6}" type="pres">
      <dgm:prSet presAssocID="{FCFB3AEE-C1AA-499C-BFB0-9B370DCC8A17}" presName="hierRoot2" presStyleCnt="0">
        <dgm:presLayoutVars>
          <dgm:hierBranch val="init"/>
        </dgm:presLayoutVars>
      </dgm:prSet>
      <dgm:spPr/>
    </dgm:pt>
    <dgm:pt modelId="{D561A20B-D87E-42A9-B12E-396CFB1308EB}" type="pres">
      <dgm:prSet presAssocID="{FCFB3AEE-C1AA-499C-BFB0-9B370DCC8A17}" presName="rootComposite" presStyleCnt="0"/>
      <dgm:spPr/>
    </dgm:pt>
    <dgm:pt modelId="{2BAE67C9-70D0-40A0-8CE6-FA1FCA8E8B73}" type="pres">
      <dgm:prSet presAssocID="{FCFB3AEE-C1AA-499C-BFB0-9B370DCC8A17}" presName="rootText" presStyleLbl="node2" presStyleIdx="0" presStyleCnt="3">
        <dgm:presLayoutVars>
          <dgm:chPref val="3"/>
        </dgm:presLayoutVars>
      </dgm:prSet>
      <dgm:spPr/>
      <dgm:t>
        <a:bodyPr/>
        <a:lstStyle/>
        <a:p>
          <a:endParaRPr lang="en-US"/>
        </a:p>
      </dgm:t>
    </dgm:pt>
    <dgm:pt modelId="{2FFA2980-ED65-4E58-9DC3-A80D3219BF5A}" type="pres">
      <dgm:prSet presAssocID="{FCFB3AEE-C1AA-499C-BFB0-9B370DCC8A17}" presName="rootConnector" presStyleLbl="node2" presStyleIdx="0" presStyleCnt="3"/>
      <dgm:spPr/>
      <dgm:t>
        <a:bodyPr/>
        <a:lstStyle/>
        <a:p>
          <a:endParaRPr lang="en-US"/>
        </a:p>
      </dgm:t>
    </dgm:pt>
    <dgm:pt modelId="{9173E02E-B748-4180-84FD-5DDE04F0A42C}" type="pres">
      <dgm:prSet presAssocID="{FCFB3AEE-C1AA-499C-BFB0-9B370DCC8A17}" presName="hierChild4" presStyleCnt="0"/>
      <dgm:spPr/>
    </dgm:pt>
    <dgm:pt modelId="{262A5B72-55FD-4087-B9D3-AA66A9B63396}" type="pres">
      <dgm:prSet presAssocID="{FCFB3AEE-C1AA-499C-BFB0-9B370DCC8A17}" presName="hierChild5" presStyleCnt="0"/>
      <dgm:spPr/>
    </dgm:pt>
    <dgm:pt modelId="{6935FF03-0D20-4909-8801-61872265D3E5}" type="pres">
      <dgm:prSet presAssocID="{81763A76-FCDD-4B4E-89D5-3FDF24ADEEE6}" presName="Name64" presStyleLbl="parChTrans1D2" presStyleIdx="1" presStyleCnt="4"/>
      <dgm:spPr/>
      <dgm:t>
        <a:bodyPr/>
        <a:lstStyle/>
        <a:p>
          <a:endParaRPr lang="en-US"/>
        </a:p>
      </dgm:t>
    </dgm:pt>
    <dgm:pt modelId="{121B3AE0-071A-47BD-A556-E834D4EFE2CF}" type="pres">
      <dgm:prSet presAssocID="{8FAB4026-76F4-42EE-AB06-7735516E94BF}" presName="hierRoot2" presStyleCnt="0">
        <dgm:presLayoutVars>
          <dgm:hierBranch val="init"/>
        </dgm:presLayoutVars>
      </dgm:prSet>
      <dgm:spPr/>
    </dgm:pt>
    <dgm:pt modelId="{FE50E737-E5F3-4D2B-9548-635EFE5E7DB3}" type="pres">
      <dgm:prSet presAssocID="{8FAB4026-76F4-42EE-AB06-7735516E94BF}" presName="rootComposite" presStyleCnt="0"/>
      <dgm:spPr/>
    </dgm:pt>
    <dgm:pt modelId="{C76BF9E7-1284-4CB5-AB69-B8501FC47146}" type="pres">
      <dgm:prSet presAssocID="{8FAB4026-76F4-42EE-AB06-7735516E94BF}" presName="rootText" presStyleLbl="node2" presStyleIdx="1" presStyleCnt="3">
        <dgm:presLayoutVars>
          <dgm:chPref val="3"/>
        </dgm:presLayoutVars>
      </dgm:prSet>
      <dgm:spPr/>
      <dgm:t>
        <a:bodyPr/>
        <a:lstStyle/>
        <a:p>
          <a:endParaRPr lang="en-US"/>
        </a:p>
      </dgm:t>
    </dgm:pt>
    <dgm:pt modelId="{093FEF88-0536-420E-97D2-02669174EED0}" type="pres">
      <dgm:prSet presAssocID="{8FAB4026-76F4-42EE-AB06-7735516E94BF}" presName="rootConnector" presStyleLbl="node2" presStyleIdx="1" presStyleCnt="3"/>
      <dgm:spPr/>
      <dgm:t>
        <a:bodyPr/>
        <a:lstStyle/>
        <a:p>
          <a:endParaRPr lang="en-US"/>
        </a:p>
      </dgm:t>
    </dgm:pt>
    <dgm:pt modelId="{4F5D5E4A-1713-49F4-A535-52AA04D4C502}" type="pres">
      <dgm:prSet presAssocID="{8FAB4026-76F4-42EE-AB06-7735516E94BF}" presName="hierChild4" presStyleCnt="0"/>
      <dgm:spPr/>
    </dgm:pt>
    <dgm:pt modelId="{1B412593-9E36-4AE6-96EF-3F96BBBAE457}" type="pres">
      <dgm:prSet presAssocID="{8FAB4026-76F4-42EE-AB06-7735516E94BF}" presName="hierChild5" presStyleCnt="0"/>
      <dgm:spPr/>
    </dgm:pt>
    <dgm:pt modelId="{851404AE-AAFE-434B-B590-50C2B6446A0C}" type="pres">
      <dgm:prSet presAssocID="{E89C60C0-BB76-489B-A612-E56BBEFB2B26}" presName="Name64" presStyleLbl="parChTrans1D2" presStyleIdx="2" presStyleCnt="4"/>
      <dgm:spPr/>
      <dgm:t>
        <a:bodyPr/>
        <a:lstStyle/>
        <a:p>
          <a:endParaRPr lang="en-US"/>
        </a:p>
      </dgm:t>
    </dgm:pt>
    <dgm:pt modelId="{FFDB5213-FB48-46F0-BB10-82F830AB26DC}" type="pres">
      <dgm:prSet presAssocID="{47D8B9E1-CA37-40A2-B0C3-4D0B4BFB77F4}" presName="hierRoot2" presStyleCnt="0">
        <dgm:presLayoutVars>
          <dgm:hierBranch val="init"/>
        </dgm:presLayoutVars>
      </dgm:prSet>
      <dgm:spPr/>
    </dgm:pt>
    <dgm:pt modelId="{F0A28CED-98B4-408F-82FA-50859FBCD8EF}" type="pres">
      <dgm:prSet presAssocID="{47D8B9E1-CA37-40A2-B0C3-4D0B4BFB77F4}" presName="rootComposite" presStyleCnt="0"/>
      <dgm:spPr/>
    </dgm:pt>
    <dgm:pt modelId="{97E2307E-FCFF-4D59-8597-D6CEE77F1557}" type="pres">
      <dgm:prSet presAssocID="{47D8B9E1-CA37-40A2-B0C3-4D0B4BFB77F4}" presName="rootText" presStyleLbl="node2" presStyleIdx="2" presStyleCnt="3">
        <dgm:presLayoutVars>
          <dgm:chPref val="3"/>
        </dgm:presLayoutVars>
      </dgm:prSet>
      <dgm:spPr/>
      <dgm:t>
        <a:bodyPr/>
        <a:lstStyle/>
        <a:p>
          <a:endParaRPr lang="en-US"/>
        </a:p>
      </dgm:t>
    </dgm:pt>
    <dgm:pt modelId="{89647E35-7C2B-4D10-AA55-75714F6B861E}" type="pres">
      <dgm:prSet presAssocID="{47D8B9E1-CA37-40A2-B0C3-4D0B4BFB77F4}" presName="rootConnector" presStyleLbl="node2" presStyleIdx="2" presStyleCnt="3"/>
      <dgm:spPr/>
      <dgm:t>
        <a:bodyPr/>
        <a:lstStyle/>
        <a:p>
          <a:endParaRPr lang="en-US"/>
        </a:p>
      </dgm:t>
    </dgm:pt>
    <dgm:pt modelId="{327D8CAB-C108-4C6F-8874-FB0EDFD49914}" type="pres">
      <dgm:prSet presAssocID="{47D8B9E1-CA37-40A2-B0C3-4D0B4BFB77F4}" presName="hierChild4" presStyleCnt="0"/>
      <dgm:spPr/>
    </dgm:pt>
    <dgm:pt modelId="{26CD295D-A72E-4226-B0DC-962712EB352E}" type="pres">
      <dgm:prSet presAssocID="{47D8B9E1-CA37-40A2-B0C3-4D0B4BFB77F4}" presName="hierChild5" presStyleCnt="0"/>
      <dgm:spPr/>
    </dgm:pt>
    <dgm:pt modelId="{9B386EBC-B30F-49FF-AF43-2D1AF64BDDC8}" type="pres">
      <dgm:prSet presAssocID="{6200C110-D974-467A-B45E-EA11FA6BD5DF}" presName="hierChild3" presStyleCnt="0"/>
      <dgm:spPr/>
    </dgm:pt>
    <dgm:pt modelId="{9200A530-B19A-4098-8D04-84A8D24243E7}" type="pres">
      <dgm:prSet presAssocID="{0D42B730-BB0F-4E93-8026-ECD5DDE8A53C}" presName="Name115" presStyleLbl="parChTrans1D2" presStyleIdx="3" presStyleCnt="4"/>
      <dgm:spPr/>
      <dgm:t>
        <a:bodyPr/>
        <a:lstStyle/>
        <a:p>
          <a:endParaRPr lang="en-US"/>
        </a:p>
      </dgm:t>
    </dgm:pt>
    <dgm:pt modelId="{D43404A2-2A59-4756-8EB9-BF9C4A3D55E7}" type="pres">
      <dgm:prSet presAssocID="{43A3848B-66CA-4B11-933B-FFA71E2D4FFB}" presName="hierRoot3" presStyleCnt="0">
        <dgm:presLayoutVars>
          <dgm:hierBranch val="init"/>
        </dgm:presLayoutVars>
      </dgm:prSet>
      <dgm:spPr/>
    </dgm:pt>
    <dgm:pt modelId="{86FF6616-24B5-4B48-BE0B-3E2B42E9DC0F}" type="pres">
      <dgm:prSet presAssocID="{43A3848B-66CA-4B11-933B-FFA71E2D4FFB}" presName="rootComposite3" presStyleCnt="0"/>
      <dgm:spPr/>
    </dgm:pt>
    <dgm:pt modelId="{45EB5AE5-9C62-4EA2-9088-EC577D71A3FF}" type="pres">
      <dgm:prSet presAssocID="{43A3848B-66CA-4B11-933B-FFA71E2D4FFB}" presName="rootText3" presStyleLbl="asst1" presStyleIdx="0" presStyleCnt="1">
        <dgm:presLayoutVars>
          <dgm:chPref val="3"/>
        </dgm:presLayoutVars>
      </dgm:prSet>
      <dgm:spPr/>
      <dgm:t>
        <a:bodyPr/>
        <a:lstStyle/>
        <a:p>
          <a:endParaRPr lang="en-US"/>
        </a:p>
      </dgm:t>
    </dgm:pt>
    <dgm:pt modelId="{40D9E969-6C4E-4FCB-8560-0C21A75258BE}" type="pres">
      <dgm:prSet presAssocID="{43A3848B-66CA-4B11-933B-FFA71E2D4FFB}" presName="rootConnector3" presStyleLbl="asst1" presStyleIdx="0" presStyleCnt="1"/>
      <dgm:spPr/>
      <dgm:t>
        <a:bodyPr/>
        <a:lstStyle/>
        <a:p>
          <a:endParaRPr lang="en-US"/>
        </a:p>
      </dgm:t>
    </dgm:pt>
    <dgm:pt modelId="{AB1451F8-52B9-4BD7-8AA4-A49E17C9F67B}" type="pres">
      <dgm:prSet presAssocID="{43A3848B-66CA-4B11-933B-FFA71E2D4FFB}" presName="hierChild6" presStyleCnt="0"/>
      <dgm:spPr/>
    </dgm:pt>
    <dgm:pt modelId="{5DE17096-A2F0-44A1-8132-D9B534F87A1F}" type="pres">
      <dgm:prSet presAssocID="{43A3848B-66CA-4B11-933B-FFA71E2D4FFB}" presName="hierChild7" presStyleCnt="0"/>
      <dgm:spPr/>
    </dgm:pt>
  </dgm:ptLst>
  <dgm:cxnLst>
    <dgm:cxn modelId="{80D133BD-0AD9-4DEE-993A-18C1185D3B00}" type="presOf" srcId="{E89C60C0-BB76-489B-A612-E56BBEFB2B26}" destId="{851404AE-AAFE-434B-B590-50C2B6446A0C}" srcOrd="0" destOrd="0" presId="urn:microsoft.com/office/officeart/2009/3/layout/HorizontalOrganizationChart"/>
    <dgm:cxn modelId="{124254CA-964A-4647-95D8-3776458B32FC}" srcId="{6200C110-D974-467A-B45E-EA11FA6BD5DF}" destId="{47D8B9E1-CA37-40A2-B0C3-4D0B4BFB77F4}" srcOrd="3" destOrd="0" parTransId="{E89C60C0-BB76-489B-A612-E56BBEFB2B26}" sibTransId="{653025FE-49F7-4934-A74F-6E44F3B848E5}"/>
    <dgm:cxn modelId="{4EC77FA6-F820-4478-81E7-0B4E4EC7B921}" type="presOf" srcId="{20EDAF91-E503-4D3D-8F0C-B2DB38BA024D}" destId="{6C817DD1-CC67-47FB-958C-E3DF256C1894}" srcOrd="0" destOrd="0" presId="urn:microsoft.com/office/officeart/2009/3/layout/HorizontalOrganizationChart"/>
    <dgm:cxn modelId="{60B1D90F-14EF-4E42-8C0B-FCF540C8A973}" srcId="{20EDAF91-E503-4D3D-8F0C-B2DB38BA024D}" destId="{6200C110-D974-467A-B45E-EA11FA6BD5DF}" srcOrd="0" destOrd="0" parTransId="{0E36BA23-0B38-46B5-8491-1AA28AA0267F}" sibTransId="{2C80B19A-7F32-4FCB-A1C6-28B303642AF1}"/>
    <dgm:cxn modelId="{74107EBE-4CDC-4417-96CA-BED8323695B0}" type="presOf" srcId="{43A3848B-66CA-4B11-933B-FFA71E2D4FFB}" destId="{40D9E969-6C4E-4FCB-8560-0C21A75258BE}" srcOrd="1" destOrd="0" presId="urn:microsoft.com/office/officeart/2009/3/layout/HorizontalOrganizationChart"/>
    <dgm:cxn modelId="{643E06B0-35E7-43D2-AF53-213DECA0602D}" type="presOf" srcId="{843E9F7B-886F-4801-8EA2-0848C726FF35}" destId="{D03E06E1-5866-4A06-B144-41BCFEA59AC8}" srcOrd="0" destOrd="0" presId="urn:microsoft.com/office/officeart/2009/3/layout/HorizontalOrganizationChart"/>
    <dgm:cxn modelId="{A716C4AD-27C5-4B21-9BBE-A6AA7DFF55E3}" srcId="{6200C110-D974-467A-B45E-EA11FA6BD5DF}" destId="{43A3848B-66CA-4B11-933B-FFA71E2D4FFB}" srcOrd="0" destOrd="0" parTransId="{0D42B730-BB0F-4E93-8026-ECD5DDE8A53C}" sibTransId="{D74D587B-78D5-4409-B9E3-EC0C7ABB3687}"/>
    <dgm:cxn modelId="{1BB046EB-420F-4627-927E-6C17472D14D1}" type="presOf" srcId="{43A3848B-66CA-4B11-933B-FFA71E2D4FFB}" destId="{45EB5AE5-9C62-4EA2-9088-EC577D71A3FF}" srcOrd="0" destOrd="0" presId="urn:microsoft.com/office/officeart/2009/3/layout/HorizontalOrganizationChart"/>
    <dgm:cxn modelId="{711E71A6-8B10-4274-A548-C7F06FEBA2B6}" type="presOf" srcId="{6200C110-D974-467A-B45E-EA11FA6BD5DF}" destId="{4AC33D90-781D-4131-9EAC-0AC45794ACC9}" srcOrd="1" destOrd="0" presId="urn:microsoft.com/office/officeart/2009/3/layout/HorizontalOrganizationChart"/>
    <dgm:cxn modelId="{47DE38F2-92B6-487D-909C-39F22F6C6D57}" type="presOf" srcId="{6200C110-D974-467A-B45E-EA11FA6BD5DF}" destId="{A067D708-1A1F-4770-B830-CB7E460D1BEF}" srcOrd="0" destOrd="0" presId="urn:microsoft.com/office/officeart/2009/3/layout/HorizontalOrganizationChart"/>
    <dgm:cxn modelId="{262B0085-A1B7-44FF-903F-9C332FF6EE1A}" type="presOf" srcId="{FCFB3AEE-C1AA-499C-BFB0-9B370DCC8A17}" destId="{2FFA2980-ED65-4E58-9DC3-A80D3219BF5A}" srcOrd="1" destOrd="0" presId="urn:microsoft.com/office/officeart/2009/3/layout/HorizontalOrganizationChart"/>
    <dgm:cxn modelId="{EA7E18BB-435A-4F83-AEF6-27A5D1C4E54D}" srcId="{6200C110-D974-467A-B45E-EA11FA6BD5DF}" destId="{8FAB4026-76F4-42EE-AB06-7735516E94BF}" srcOrd="2" destOrd="0" parTransId="{81763A76-FCDD-4B4E-89D5-3FDF24ADEEE6}" sibTransId="{E6F5D135-9F8F-4B22-A331-0F6DB3DE1477}"/>
    <dgm:cxn modelId="{1C95A31F-7262-4453-A9EC-EA577EED45A9}" type="presOf" srcId="{8FAB4026-76F4-42EE-AB06-7735516E94BF}" destId="{C76BF9E7-1284-4CB5-AB69-B8501FC47146}" srcOrd="0" destOrd="0" presId="urn:microsoft.com/office/officeart/2009/3/layout/HorizontalOrganizationChart"/>
    <dgm:cxn modelId="{26A6A3C7-3CFE-4F85-8873-F65B3F2A1A43}" type="presOf" srcId="{47D8B9E1-CA37-40A2-B0C3-4D0B4BFB77F4}" destId="{89647E35-7C2B-4D10-AA55-75714F6B861E}" srcOrd="1" destOrd="0" presId="urn:microsoft.com/office/officeart/2009/3/layout/HorizontalOrganizationChart"/>
    <dgm:cxn modelId="{31AFED32-C1A8-4FEF-B6FD-DEEF50872D63}" type="presOf" srcId="{8FAB4026-76F4-42EE-AB06-7735516E94BF}" destId="{093FEF88-0536-420E-97D2-02669174EED0}" srcOrd="1" destOrd="0" presId="urn:microsoft.com/office/officeart/2009/3/layout/HorizontalOrganizationChart"/>
    <dgm:cxn modelId="{F360F421-CEB8-4D05-BEE1-131B40F90171}" type="presOf" srcId="{81763A76-FCDD-4B4E-89D5-3FDF24ADEEE6}" destId="{6935FF03-0D20-4909-8801-61872265D3E5}" srcOrd="0" destOrd="0" presId="urn:microsoft.com/office/officeart/2009/3/layout/HorizontalOrganizationChart"/>
    <dgm:cxn modelId="{21006C30-9D61-49AB-B021-EA1192D62808}" srcId="{6200C110-D974-467A-B45E-EA11FA6BD5DF}" destId="{FCFB3AEE-C1AA-499C-BFB0-9B370DCC8A17}" srcOrd="1" destOrd="0" parTransId="{843E9F7B-886F-4801-8EA2-0848C726FF35}" sibTransId="{60249693-AD15-4177-8AC9-22771AFEBC45}"/>
    <dgm:cxn modelId="{72565ABA-9D33-4092-B77E-5F4DF26B39F5}" type="presOf" srcId="{0D42B730-BB0F-4E93-8026-ECD5DDE8A53C}" destId="{9200A530-B19A-4098-8D04-84A8D24243E7}" srcOrd="0" destOrd="0" presId="urn:microsoft.com/office/officeart/2009/3/layout/HorizontalOrganizationChart"/>
    <dgm:cxn modelId="{318FEA8E-31C8-43FD-809B-6398575B6D98}" type="presOf" srcId="{FCFB3AEE-C1AA-499C-BFB0-9B370DCC8A17}" destId="{2BAE67C9-70D0-40A0-8CE6-FA1FCA8E8B73}" srcOrd="0" destOrd="0" presId="urn:microsoft.com/office/officeart/2009/3/layout/HorizontalOrganizationChart"/>
    <dgm:cxn modelId="{9C904A3D-B526-44A3-83FD-E91054FFCAD1}" type="presOf" srcId="{47D8B9E1-CA37-40A2-B0C3-4D0B4BFB77F4}" destId="{97E2307E-FCFF-4D59-8597-D6CEE77F1557}" srcOrd="0" destOrd="0" presId="urn:microsoft.com/office/officeart/2009/3/layout/HorizontalOrganizationChart"/>
    <dgm:cxn modelId="{4239937F-0197-454A-9DAF-CA0CC3F2CEF7}" type="presParOf" srcId="{6C817DD1-CC67-47FB-958C-E3DF256C1894}" destId="{BEFF2CAE-FADF-4C43-9541-05E4641FCD5A}" srcOrd="0" destOrd="0" presId="urn:microsoft.com/office/officeart/2009/3/layout/HorizontalOrganizationChart"/>
    <dgm:cxn modelId="{4A658741-4633-4474-B258-67E9A99D7791}" type="presParOf" srcId="{BEFF2CAE-FADF-4C43-9541-05E4641FCD5A}" destId="{D59E3036-8571-44C2-A09C-D96A16C8FF5C}" srcOrd="0" destOrd="0" presId="urn:microsoft.com/office/officeart/2009/3/layout/HorizontalOrganizationChart"/>
    <dgm:cxn modelId="{A1610FAA-4A11-4994-82AF-E326CAAEF8F1}" type="presParOf" srcId="{D59E3036-8571-44C2-A09C-D96A16C8FF5C}" destId="{A067D708-1A1F-4770-B830-CB7E460D1BEF}" srcOrd="0" destOrd="0" presId="urn:microsoft.com/office/officeart/2009/3/layout/HorizontalOrganizationChart"/>
    <dgm:cxn modelId="{5254EFE4-CE86-4D98-82ED-A106D1D41D9E}" type="presParOf" srcId="{D59E3036-8571-44C2-A09C-D96A16C8FF5C}" destId="{4AC33D90-781D-4131-9EAC-0AC45794ACC9}" srcOrd="1" destOrd="0" presId="urn:microsoft.com/office/officeart/2009/3/layout/HorizontalOrganizationChart"/>
    <dgm:cxn modelId="{5561AC54-24FA-470A-B5EC-0A74639EC3D8}" type="presParOf" srcId="{BEFF2CAE-FADF-4C43-9541-05E4641FCD5A}" destId="{AA4464A7-F83A-450D-BF60-168376D1BA48}" srcOrd="1" destOrd="0" presId="urn:microsoft.com/office/officeart/2009/3/layout/HorizontalOrganizationChart"/>
    <dgm:cxn modelId="{08B3D491-ACB8-40F0-B6D7-27A7C4A5B201}" type="presParOf" srcId="{AA4464A7-F83A-450D-BF60-168376D1BA48}" destId="{D03E06E1-5866-4A06-B144-41BCFEA59AC8}" srcOrd="0" destOrd="0" presId="urn:microsoft.com/office/officeart/2009/3/layout/HorizontalOrganizationChart"/>
    <dgm:cxn modelId="{97835D6C-B708-4E31-829B-A99FE456B892}" type="presParOf" srcId="{AA4464A7-F83A-450D-BF60-168376D1BA48}" destId="{4D19CC07-FF1A-417E-B256-051B313F94D6}" srcOrd="1" destOrd="0" presId="urn:microsoft.com/office/officeart/2009/3/layout/HorizontalOrganizationChart"/>
    <dgm:cxn modelId="{CD1005E7-C090-4DE0-B70A-2E491C2F7E27}" type="presParOf" srcId="{4D19CC07-FF1A-417E-B256-051B313F94D6}" destId="{D561A20B-D87E-42A9-B12E-396CFB1308EB}" srcOrd="0" destOrd="0" presId="urn:microsoft.com/office/officeart/2009/3/layout/HorizontalOrganizationChart"/>
    <dgm:cxn modelId="{165801F8-2DFA-494F-B016-1F73A339B5AF}" type="presParOf" srcId="{D561A20B-D87E-42A9-B12E-396CFB1308EB}" destId="{2BAE67C9-70D0-40A0-8CE6-FA1FCA8E8B73}" srcOrd="0" destOrd="0" presId="urn:microsoft.com/office/officeart/2009/3/layout/HorizontalOrganizationChart"/>
    <dgm:cxn modelId="{916A9769-F663-4287-8336-68DC6442B633}" type="presParOf" srcId="{D561A20B-D87E-42A9-B12E-396CFB1308EB}" destId="{2FFA2980-ED65-4E58-9DC3-A80D3219BF5A}" srcOrd="1" destOrd="0" presId="urn:microsoft.com/office/officeart/2009/3/layout/HorizontalOrganizationChart"/>
    <dgm:cxn modelId="{22FAE8CB-C10F-4A7E-A641-5ED2EAB2A147}" type="presParOf" srcId="{4D19CC07-FF1A-417E-B256-051B313F94D6}" destId="{9173E02E-B748-4180-84FD-5DDE04F0A42C}" srcOrd="1" destOrd="0" presId="urn:microsoft.com/office/officeart/2009/3/layout/HorizontalOrganizationChart"/>
    <dgm:cxn modelId="{CA5650B3-D090-46C9-9A2A-8EAFB5AE807A}" type="presParOf" srcId="{4D19CC07-FF1A-417E-B256-051B313F94D6}" destId="{262A5B72-55FD-4087-B9D3-AA66A9B63396}" srcOrd="2" destOrd="0" presId="urn:microsoft.com/office/officeart/2009/3/layout/HorizontalOrganizationChart"/>
    <dgm:cxn modelId="{189FB408-2CBC-454F-A894-674A2A163368}" type="presParOf" srcId="{AA4464A7-F83A-450D-BF60-168376D1BA48}" destId="{6935FF03-0D20-4909-8801-61872265D3E5}" srcOrd="2" destOrd="0" presId="urn:microsoft.com/office/officeart/2009/3/layout/HorizontalOrganizationChart"/>
    <dgm:cxn modelId="{E5CB9EA0-219E-4A3D-A764-A67753E1683C}" type="presParOf" srcId="{AA4464A7-F83A-450D-BF60-168376D1BA48}" destId="{121B3AE0-071A-47BD-A556-E834D4EFE2CF}" srcOrd="3" destOrd="0" presId="urn:microsoft.com/office/officeart/2009/3/layout/HorizontalOrganizationChart"/>
    <dgm:cxn modelId="{92EBAFF8-7433-430D-AE46-AEC0392C416C}" type="presParOf" srcId="{121B3AE0-071A-47BD-A556-E834D4EFE2CF}" destId="{FE50E737-E5F3-4D2B-9548-635EFE5E7DB3}" srcOrd="0" destOrd="0" presId="urn:microsoft.com/office/officeart/2009/3/layout/HorizontalOrganizationChart"/>
    <dgm:cxn modelId="{E9376C71-0A29-45D0-96EA-AFD5A31D7DC3}" type="presParOf" srcId="{FE50E737-E5F3-4D2B-9548-635EFE5E7DB3}" destId="{C76BF9E7-1284-4CB5-AB69-B8501FC47146}" srcOrd="0" destOrd="0" presId="urn:microsoft.com/office/officeart/2009/3/layout/HorizontalOrganizationChart"/>
    <dgm:cxn modelId="{CAAD3B13-F4CF-4633-A04F-97BB98F2358D}" type="presParOf" srcId="{FE50E737-E5F3-4D2B-9548-635EFE5E7DB3}" destId="{093FEF88-0536-420E-97D2-02669174EED0}" srcOrd="1" destOrd="0" presId="urn:microsoft.com/office/officeart/2009/3/layout/HorizontalOrganizationChart"/>
    <dgm:cxn modelId="{579A53A9-C683-4AF7-A67E-6C2FC4EB67D4}" type="presParOf" srcId="{121B3AE0-071A-47BD-A556-E834D4EFE2CF}" destId="{4F5D5E4A-1713-49F4-A535-52AA04D4C502}" srcOrd="1" destOrd="0" presId="urn:microsoft.com/office/officeart/2009/3/layout/HorizontalOrganizationChart"/>
    <dgm:cxn modelId="{15C6B55C-6BB4-43C9-A931-C6B5E2411364}" type="presParOf" srcId="{121B3AE0-071A-47BD-A556-E834D4EFE2CF}" destId="{1B412593-9E36-4AE6-96EF-3F96BBBAE457}" srcOrd="2" destOrd="0" presId="urn:microsoft.com/office/officeart/2009/3/layout/HorizontalOrganizationChart"/>
    <dgm:cxn modelId="{26920001-73C5-427E-84E9-8D689699DA75}" type="presParOf" srcId="{AA4464A7-F83A-450D-BF60-168376D1BA48}" destId="{851404AE-AAFE-434B-B590-50C2B6446A0C}" srcOrd="4" destOrd="0" presId="urn:microsoft.com/office/officeart/2009/3/layout/HorizontalOrganizationChart"/>
    <dgm:cxn modelId="{60E5D033-89C8-4A83-89D9-0ECC682B31DD}" type="presParOf" srcId="{AA4464A7-F83A-450D-BF60-168376D1BA48}" destId="{FFDB5213-FB48-46F0-BB10-82F830AB26DC}" srcOrd="5" destOrd="0" presId="urn:microsoft.com/office/officeart/2009/3/layout/HorizontalOrganizationChart"/>
    <dgm:cxn modelId="{75299E4A-B535-42CE-9CC4-48C050823728}" type="presParOf" srcId="{FFDB5213-FB48-46F0-BB10-82F830AB26DC}" destId="{F0A28CED-98B4-408F-82FA-50859FBCD8EF}" srcOrd="0" destOrd="0" presId="urn:microsoft.com/office/officeart/2009/3/layout/HorizontalOrganizationChart"/>
    <dgm:cxn modelId="{3F37DDD5-C277-4892-8FDE-DD811F36930B}" type="presParOf" srcId="{F0A28CED-98B4-408F-82FA-50859FBCD8EF}" destId="{97E2307E-FCFF-4D59-8597-D6CEE77F1557}" srcOrd="0" destOrd="0" presId="urn:microsoft.com/office/officeart/2009/3/layout/HorizontalOrganizationChart"/>
    <dgm:cxn modelId="{13C25F3D-1E0B-483B-A86A-AD3C3248260E}" type="presParOf" srcId="{F0A28CED-98B4-408F-82FA-50859FBCD8EF}" destId="{89647E35-7C2B-4D10-AA55-75714F6B861E}" srcOrd="1" destOrd="0" presId="urn:microsoft.com/office/officeart/2009/3/layout/HorizontalOrganizationChart"/>
    <dgm:cxn modelId="{AEB98025-9D2E-4A6A-881A-1AFAE2EE880D}" type="presParOf" srcId="{FFDB5213-FB48-46F0-BB10-82F830AB26DC}" destId="{327D8CAB-C108-4C6F-8874-FB0EDFD49914}" srcOrd="1" destOrd="0" presId="urn:microsoft.com/office/officeart/2009/3/layout/HorizontalOrganizationChart"/>
    <dgm:cxn modelId="{9057F187-6576-41C6-AB70-7229127B22AB}" type="presParOf" srcId="{FFDB5213-FB48-46F0-BB10-82F830AB26DC}" destId="{26CD295D-A72E-4226-B0DC-962712EB352E}" srcOrd="2" destOrd="0" presId="urn:microsoft.com/office/officeart/2009/3/layout/HorizontalOrganizationChart"/>
    <dgm:cxn modelId="{784ABA2D-B32B-41D4-AF9C-8F64258773F3}" type="presParOf" srcId="{BEFF2CAE-FADF-4C43-9541-05E4641FCD5A}" destId="{9B386EBC-B30F-49FF-AF43-2D1AF64BDDC8}" srcOrd="2" destOrd="0" presId="urn:microsoft.com/office/officeart/2009/3/layout/HorizontalOrganizationChart"/>
    <dgm:cxn modelId="{761BD2A5-666F-418F-BB8C-85B297B6BA5A}" type="presParOf" srcId="{9B386EBC-B30F-49FF-AF43-2D1AF64BDDC8}" destId="{9200A530-B19A-4098-8D04-84A8D24243E7}" srcOrd="0" destOrd="0" presId="urn:microsoft.com/office/officeart/2009/3/layout/HorizontalOrganizationChart"/>
    <dgm:cxn modelId="{69901089-AC0A-45B7-A9A9-C7F4DBB6A38C}" type="presParOf" srcId="{9B386EBC-B30F-49FF-AF43-2D1AF64BDDC8}" destId="{D43404A2-2A59-4756-8EB9-BF9C4A3D55E7}" srcOrd="1" destOrd="0" presId="urn:microsoft.com/office/officeart/2009/3/layout/HorizontalOrganizationChart"/>
    <dgm:cxn modelId="{492C4185-1DD8-4F19-A1CC-0FB524A44649}" type="presParOf" srcId="{D43404A2-2A59-4756-8EB9-BF9C4A3D55E7}" destId="{86FF6616-24B5-4B48-BE0B-3E2B42E9DC0F}" srcOrd="0" destOrd="0" presId="urn:microsoft.com/office/officeart/2009/3/layout/HorizontalOrganizationChart"/>
    <dgm:cxn modelId="{7408C7D8-B6CB-465A-B77E-EA6B2DA6E599}" type="presParOf" srcId="{86FF6616-24B5-4B48-BE0B-3E2B42E9DC0F}" destId="{45EB5AE5-9C62-4EA2-9088-EC577D71A3FF}" srcOrd="0" destOrd="0" presId="urn:microsoft.com/office/officeart/2009/3/layout/HorizontalOrganizationChart"/>
    <dgm:cxn modelId="{1A941992-27E7-4B6C-B4BA-E166022F29DA}" type="presParOf" srcId="{86FF6616-24B5-4B48-BE0B-3E2B42E9DC0F}" destId="{40D9E969-6C4E-4FCB-8560-0C21A75258BE}" srcOrd="1" destOrd="0" presId="urn:microsoft.com/office/officeart/2009/3/layout/HorizontalOrganizationChart"/>
    <dgm:cxn modelId="{59B85798-1AC6-44D4-817E-439A914EA60A}" type="presParOf" srcId="{D43404A2-2A59-4756-8EB9-BF9C4A3D55E7}" destId="{AB1451F8-52B9-4BD7-8AA4-A49E17C9F67B}" srcOrd="1" destOrd="0" presId="urn:microsoft.com/office/officeart/2009/3/layout/HorizontalOrganizationChart"/>
    <dgm:cxn modelId="{9FEB1166-A3D3-48A0-A2B5-451D632DC49D}" type="presParOf" srcId="{D43404A2-2A59-4756-8EB9-BF9C4A3D55E7}" destId="{5DE17096-A2F0-44A1-8132-D9B534F87A1F}"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7D051F-01E8-4D45-AB96-1340D920F2C0}" type="datetimeFigureOut">
              <a:rPr lang="en-IN" smtClean="0"/>
              <a:t>18-11-2017</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F65C7E-7914-4B04-8331-14A1B2EB9BB7}" type="slidenum">
              <a:rPr lang="en-IN" smtClean="0"/>
              <a:t>‹#›</a:t>
            </a:fld>
            <a:endParaRPr lang="en-IN"/>
          </a:p>
        </p:txBody>
      </p:sp>
    </p:spTree>
    <p:extLst>
      <p:ext uri="{BB962C8B-B14F-4D97-AF65-F5344CB8AC3E}">
        <p14:creationId xmlns:p14="http://schemas.microsoft.com/office/powerpoint/2010/main" val="2655023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ECB depends on the realities on the each organisational</a:t>
            </a:r>
            <a:r>
              <a:rPr lang="en-IN" baseline="0" dirty="0" smtClean="0"/>
              <a:t> sites. So to say, ECB in a hospital would be different from ECB carried out in a school. It is suggested that site culture, structures and practices are three crucial aspects influencing the overall ECB process. Site structure provides for appropriate resources, occupational orientation, and quality evaluation which makes ECB legitimacy as an useful organisational process. ECB processes have their explicit ethos, language, discourse; a cultural value of inclusiveness regarding a variety of disciplines and stakeholders. ECB orientation involves reflective, intentional, responsive practice. </a:t>
            </a:r>
            <a:endParaRPr lang="en-IN" dirty="0"/>
          </a:p>
        </p:txBody>
      </p:sp>
      <p:sp>
        <p:nvSpPr>
          <p:cNvPr id="4" name="Slide Number Placeholder 3"/>
          <p:cNvSpPr>
            <a:spLocks noGrp="1"/>
          </p:cNvSpPr>
          <p:nvPr>
            <p:ph type="sldNum" sz="quarter" idx="10"/>
          </p:nvPr>
        </p:nvSpPr>
        <p:spPr/>
        <p:txBody>
          <a:bodyPr/>
          <a:lstStyle/>
          <a:p>
            <a:fld id="{62F65C7E-7914-4B04-8331-14A1B2EB9BB7}" type="slidenum">
              <a:rPr lang="en-IN" smtClean="0"/>
              <a:t>3</a:t>
            </a:fld>
            <a:endParaRPr lang="en-IN"/>
          </a:p>
        </p:txBody>
      </p:sp>
    </p:spTree>
    <p:extLst>
      <p:ext uri="{BB962C8B-B14F-4D97-AF65-F5344CB8AC3E}">
        <p14:creationId xmlns:p14="http://schemas.microsoft.com/office/powerpoint/2010/main" val="1292405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This makes a case for research</a:t>
            </a:r>
            <a:r>
              <a:rPr lang="en-IN" baseline="0" dirty="0" smtClean="0"/>
              <a:t> on ECB on pre-service teachers. As it </a:t>
            </a:r>
            <a:r>
              <a:rPr lang="en-IN" baseline="0" dirty="0" err="1" smtClean="0"/>
              <a:t>si</a:t>
            </a:r>
            <a:r>
              <a:rPr lang="en-IN" baseline="0" dirty="0" smtClean="0"/>
              <a:t> noted that what remains </a:t>
            </a:r>
            <a:r>
              <a:rPr lang="en-IN" baseline="0" dirty="0" err="1" smtClean="0"/>
              <a:t>absebt</a:t>
            </a:r>
            <a:r>
              <a:rPr lang="en-IN" baseline="0" dirty="0" smtClean="0"/>
              <a:t> from literature on assessment education is an understanding of the pedagogical conditions that support teacher candidates assessment literacy development (DeLuca, Chavez, &amp; Cao, 2013). This would enable designing and delivery of effective teacher preparation programs. Also, pedagogies in PD programs act as a predominant force in changing the conceptions and perceptions of pre-service teachers.</a:t>
            </a:r>
          </a:p>
          <a:p>
            <a:endParaRPr lang="en-IN" dirty="0"/>
          </a:p>
        </p:txBody>
      </p:sp>
      <p:sp>
        <p:nvSpPr>
          <p:cNvPr id="4" name="Slide Number Placeholder 3"/>
          <p:cNvSpPr>
            <a:spLocks noGrp="1"/>
          </p:cNvSpPr>
          <p:nvPr>
            <p:ph type="sldNum" sz="quarter" idx="10"/>
          </p:nvPr>
        </p:nvSpPr>
        <p:spPr/>
        <p:txBody>
          <a:bodyPr/>
          <a:lstStyle/>
          <a:p>
            <a:fld id="{62F65C7E-7914-4B04-8331-14A1B2EB9BB7}" type="slidenum">
              <a:rPr lang="en-IN" smtClean="0"/>
              <a:t>4</a:t>
            </a:fld>
            <a:endParaRPr lang="en-IN"/>
          </a:p>
        </p:txBody>
      </p:sp>
    </p:spTree>
    <p:extLst>
      <p:ext uri="{BB962C8B-B14F-4D97-AF65-F5344CB8AC3E}">
        <p14:creationId xmlns:p14="http://schemas.microsoft.com/office/powerpoint/2010/main" val="2772783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process-based pedagogies seek to engage students in active meaning-making through processes of critical reflection, dialogue, and experiential and authentic learning. Based on the assessment education literature, we identified three dominant process-based pedagogies relevant to preparing assessment literate teacher candidates. The first pedagogy involves practicing the art of assessment. Shepard, </a:t>
            </a:r>
            <a:r>
              <a:rPr lang="en-IN" dirty="0" err="1" smtClean="0"/>
              <a:t>Hammerness</a:t>
            </a:r>
            <a:r>
              <a:rPr lang="en-IN" dirty="0" smtClean="0"/>
              <a:t>, Darling- Hammond, and Rust (2005) stressed that teacher candidates need experience in designing, scoring, and interpreting assessments for a variety of purposes with an emphasis</a:t>
            </a:r>
          </a:p>
          <a:p>
            <a:endParaRPr lang="en-IN" dirty="0" smtClean="0"/>
          </a:p>
          <a:p>
            <a:r>
              <a:rPr lang="en-IN" dirty="0" err="1" smtClean="0"/>
              <a:t>Baizerman</a:t>
            </a:r>
            <a:r>
              <a:rPr lang="en-IN" dirty="0" smtClean="0"/>
              <a:t>, Compton, and </a:t>
            </a:r>
            <a:r>
              <a:rPr lang="en-IN" dirty="0" err="1" smtClean="0"/>
              <a:t>Stockdill</a:t>
            </a:r>
            <a:r>
              <a:rPr lang="en-IN" dirty="0" smtClean="0"/>
              <a:t> (2002) concluded their New Directions of Evaluation volume about the art, craft and science of ECB with a call for more case studies and more conceptual articles on ECB. </a:t>
            </a:r>
          </a:p>
          <a:p>
            <a:r>
              <a:rPr lang="en-IN" dirty="0" smtClean="0"/>
              <a:t>King (2002) have presented a case study of ECB in school district context.</a:t>
            </a:r>
          </a:p>
          <a:p>
            <a:r>
              <a:rPr lang="en-IN" dirty="0" smtClean="0"/>
              <a:t>Arnold (2006) proposed a framework for ECB with 4-H faculty. It begins with development of logic models, followed by providing one-to-one help to individuals, facilitating small-team collaborative evaluations, and conducting a large-scale evaluation. </a:t>
            </a:r>
          </a:p>
          <a:p>
            <a:r>
              <a:rPr lang="en-IN" dirty="0" smtClean="0"/>
              <a:t>Huffman, </a:t>
            </a:r>
            <a:r>
              <a:rPr lang="en-IN" dirty="0" err="1" smtClean="0"/>
              <a:t>Lawrenz</a:t>
            </a:r>
            <a:r>
              <a:rPr lang="en-IN" dirty="0" smtClean="0"/>
              <a:t>, Thomas &amp; Clarkson (2006) presented a model for ECB for STEM education.</a:t>
            </a:r>
          </a:p>
          <a:p>
            <a:r>
              <a:rPr lang="en-IN" dirty="0" smtClean="0"/>
              <a:t>Parsons, </a:t>
            </a:r>
            <a:r>
              <a:rPr lang="en-IN" dirty="0" err="1" smtClean="0"/>
              <a:t>Lovato</a:t>
            </a:r>
            <a:r>
              <a:rPr lang="en-IN" dirty="0" smtClean="0"/>
              <a:t>, Hutchinson, &amp; Wilson (2016) developed Communities of Learning, Inquiry, and Practice (CLIP) model within higher education context.</a:t>
            </a:r>
          </a:p>
          <a:p>
            <a:endParaRPr lang="en-IN" dirty="0" smtClean="0"/>
          </a:p>
          <a:p>
            <a:r>
              <a:rPr lang="en-IN" dirty="0" smtClean="0"/>
              <a:t>on formative assessment processes. Specifically, they suggested that teacher candidates</a:t>
            </a:r>
            <a:r>
              <a:rPr lang="en-IN" baseline="0" dirty="0" smtClean="0"/>
              <a:t> </a:t>
            </a:r>
            <a:r>
              <a:rPr lang="en-IN" dirty="0" smtClean="0"/>
              <a:t>should engage in: (a) individual and group analysis of student work and learning, (b) designing and constructing standards-based student assessments, and (c) explicitly examining the various connections between learning motivation and classroom assessment</a:t>
            </a:r>
          </a:p>
          <a:p>
            <a:r>
              <a:rPr lang="en-IN" dirty="0" smtClean="0"/>
              <a:t>Practices; implement course-based learning into field-based teaching experiences (Darling-Hammond, 2006; Russell, McPherson, &amp; Martin, 2004). Through this approach, learning is contextualized, related, and reinforced with an emphasis on the linkage between educational theory and practice. </a:t>
            </a:r>
            <a:r>
              <a:rPr lang="en-IN" dirty="0" err="1" smtClean="0"/>
              <a:t>Brookhart</a:t>
            </a:r>
            <a:r>
              <a:rPr lang="en-IN" dirty="0" smtClean="0"/>
              <a:t> (1999) also argued for a contextualized approach to assessment education. She stated, ‘‘teachers need to understand a wider range of assessments : : :</a:t>
            </a:r>
          </a:p>
          <a:p>
            <a:r>
              <a:rPr lang="en-IN" dirty="0" smtClean="0"/>
              <a:t>and need to be offered methods that can be used within the constraints of classroom</a:t>
            </a:r>
          </a:p>
          <a:p>
            <a:r>
              <a:rPr lang="en-IN" dirty="0" smtClean="0"/>
              <a:t>time and space and school district policies’’ (p. 5). </a:t>
            </a:r>
            <a:r>
              <a:rPr lang="en-IN" dirty="0" err="1" smtClean="0"/>
              <a:t>Ediger</a:t>
            </a:r>
            <a:r>
              <a:rPr lang="en-IN" dirty="0" smtClean="0"/>
              <a:t> (2002) recognized that assessment education must make room for teacher candidates to consider and explore the philosophical underpinnings of educational assessment as related</a:t>
            </a:r>
          </a:p>
          <a:p>
            <a:r>
              <a:rPr lang="en-IN" dirty="0" smtClean="0"/>
              <a:t>to the practice of teaching.</a:t>
            </a:r>
          </a:p>
          <a:p>
            <a:endParaRPr lang="en-IN" dirty="0" smtClean="0"/>
          </a:p>
          <a:p>
            <a:r>
              <a:rPr lang="en-IN" dirty="0" smtClean="0"/>
              <a:t>Finally, as a pedagogy that not only enables learning about assessment but also promotes teacher candidates’ metacognitive development, James and </a:t>
            </a:r>
            <a:r>
              <a:rPr lang="en-IN" dirty="0" err="1" smtClean="0"/>
              <a:t>Pedder</a:t>
            </a:r>
            <a:r>
              <a:rPr lang="en-IN" dirty="0" smtClean="0"/>
              <a:t> (2006) asserted the importance of utilizing assessment for learning approaches with teacher candidates. Assessment for learning involves actively engaging teacher candidates in formative assessment processes (including self-, peer-, and instructor-based assessments), throughout learning,</a:t>
            </a:r>
          </a:p>
          <a:p>
            <a:r>
              <a:rPr lang="en-IN" dirty="0" smtClean="0"/>
              <a:t>with the goal of providing them with a positive and authentic experience of assessment</a:t>
            </a:r>
          </a:p>
          <a:p>
            <a:r>
              <a:rPr lang="en-IN" dirty="0" smtClean="0"/>
              <a:t>(James &amp; </a:t>
            </a:r>
            <a:r>
              <a:rPr lang="en-IN" dirty="0" err="1" smtClean="0"/>
              <a:t>Pedder</a:t>
            </a:r>
            <a:r>
              <a:rPr lang="en-IN" dirty="0" smtClean="0"/>
              <a:t>, 2006; </a:t>
            </a:r>
            <a:r>
              <a:rPr lang="en-IN" dirty="0" err="1" smtClean="0"/>
              <a:t>Wiliam</a:t>
            </a:r>
            <a:r>
              <a:rPr lang="en-IN" dirty="0" smtClean="0"/>
              <a:t>, 2011). It is through this experiential approach that teacher</a:t>
            </a:r>
          </a:p>
          <a:p>
            <a:r>
              <a:rPr lang="en-IN" dirty="0" smtClean="0"/>
              <a:t>candidates can begin to unlearn their negative conceptions of assessment and reformulate</a:t>
            </a:r>
          </a:p>
          <a:p>
            <a:r>
              <a:rPr lang="en-IN" dirty="0" smtClean="0"/>
              <a:t>assessment as a positive process in teaching and learning (</a:t>
            </a:r>
            <a:r>
              <a:rPr lang="en-IN" dirty="0" err="1" smtClean="0"/>
              <a:t>Harlen</a:t>
            </a:r>
            <a:r>
              <a:rPr lang="en-IN" dirty="0" smtClean="0"/>
              <a:t> &amp; Gardner, 2010). An</a:t>
            </a:r>
          </a:p>
          <a:p>
            <a:r>
              <a:rPr lang="en-IN" dirty="0" smtClean="0"/>
              <a:t>assessment for learning pedagogy further supports the development of a stance of inquiry</a:t>
            </a:r>
          </a:p>
          <a:p>
            <a:r>
              <a:rPr lang="en-IN" dirty="0" smtClean="0"/>
              <a:t>as teacher candidates are encouraged to critically assess their experiences and knowledge as</a:t>
            </a:r>
          </a:p>
          <a:p>
            <a:r>
              <a:rPr lang="en-IN" dirty="0" smtClean="0"/>
              <a:t>the basis for establishing learning goals and plans for continued professional development</a:t>
            </a:r>
          </a:p>
          <a:p>
            <a:r>
              <a:rPr lang="en-IN" dirty="0" smtClean="0"/>
              <a:t>(Earl, 2003).</a:t>
            </a:r>
          </a:p>
          <a:p>
            <a:endParaRPr lang="en-IN" dirty="0" smtClean="0"/>
          </a:p>
          <a:p>
            <a:endParaRPr lang="en-IN" dirty="0" smtClean="0"/>
          </a:p>
        </p:txBody>
      </p:sp>
      <p:sp>
        <p:nvSpPr>
          <p:cNvPr id="4" name="Slide Number Placeholder 3"/>
          <p:cNvSpPr>
            <a:spLocks noGrp="1"/>
          </p:cNvSpPr>
          <p:nvPr>
            <p:ph type="sldNum" sz="quarter" idx="10"/>
          </p:nvPr>
        </p:nvSpPr>
        <p:spPr/>
        <p:txBody>
          <a:bodyPr/>
          <a:lstStyle/>
          <a:p>
            <a:fld id="{62F65C7E-7914-4B04-8331-14A1B2EB9BB7}" type="slidenum">
              <a:rPr lang="en-IN" smtClean="0"/>
              <a:t>11</a:t>
            </a:fld>
            <a:endParaRPr lang="en-IN"/>
          </a:p>
        </p:txBody>
      </p:sp>
    </p:spTree>
    <p:extLst>
      <p:ext uri="{BB962C8B-B14F-4D97-AF65-F5344CB8AC3E}">
        <p14:creationId xmlns:p14="http://schemas.microsoft.com/office/powerpoint/2010/main" val="3130071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8F5C8C8-2A1E-49A7-9F57-7722FD21DAB7}" type="datetimeFigureOut">
              <a:rPr lang="en-IN" smtClean="0"/>
              <a:t>18-11-2017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4AE5132-071A-4E6E-B7A0-2ABC24B380AF}" type="slidenum">
              <a:rPr lang="en-IN" smtClean="0"/>
              <a:t>‹#›</a:t>
            </a:fld>
            <a:endParaRPr lang="en-IN"/>
          </a:p>
        </p:txBody>
      </p:sp>
    </p:spTree>
    <p:extLst>
      <p:ext uri="{BB962C8B-B14F-4D97-AF65-F5344CB8AC3E}">
        <p14:creationId xmlns:p14="http://schemas.microsoft.com/office/powerpoint/2010/main" val="625057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8F5C8C8-2A1E-49A7-9F57-7722FD21DAB7}" type="datetimeFigureOut">
              <a:rPr lang="en-IN" smtClean="0"/>
              <a:t>18-11-2017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4AE5132-071A-4E6E-B7A0-2ABC24B380AF}" type="slidenum">
              <a:rPr lang="en-IN" smtClean="0"/>
              <a:t>‹#›</a:t>
            </a:fld>
            <a:endParaRPr lang="en-IN"/>
          </a:p>
        </p:txBody>
      </p:sp>
    </p:spTree>
    <p:extLst>
      <p:ext uri="{BB962C8B-B14F-4D97-AF65-F5344CB8AC3E}">
        <p14:creationId xmlns:p14="http://schemas.microsoft.com/office/powerpoint/2010/main" val="3191138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8F5C8C8-2A1E-49A7-9F57-7722FD21DAB7}" type="datetimeFigureOut">
              <a:rPr lang="en-IN" smtClean="0"/>
              <a:t>18-11-2017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4AE5132-071A-4E6E-B7A0-2ABC24B380AF}" type="slidenum">
              <a:rPr lang="en-IN" smtClean="0"/>
              <a:t>‹#›</a:t>
            </a:fld>
            <a:endParaRPr lang="en-IN"/>
          </a:p>
        </p:txBody>
      </p:sp>
    </p:spTree>
    <p:extLst>
      <p:ext uri="{BB962C8B-B14F-4D97-AF65-F5344CB8AC3E}">
        <p14:creationId xmlns:p14="http://schemas.microsoft.com/office/powerpoint/2010/main" val="3120399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8F5C8C8-2A1E-49A7-9F57-7722FD21DAB7}" type="datetimeFigureOut">
              <a:rPr lang="en-IN" smtClean="0"/>
              <a:t>18-11-2017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4AE5132-071A-4E6E-B7A0-2ABC24B380AF}" type="slidenum">
              <a:rPr lang="en-IN" smtClean="0"/>
              <a:t>‹#›</a:t>
            </a:fld>
            <a:endParaRPr lang="en-IN"/>
          </a:p>
        </p:txBody>
      </p:sp>
    </p:spTree>
    <p:extLst>
      <p:ext uri="{BB962C8B-B14F-4D97-AF65-F5344CB8AC3E}">
        <p14:creationId xmlns:p14="http://schemas.microsoft.com/office/powerpoint/2010/main" val="2489485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F5C8C8-2A1E-49A7-9F57-7722FD21DAB7}" type="datetimeFigureOut">
              <a:rPr lang="en-IN" smtClean="0"/>
              <a:t>18-11-2017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4AE5132-071A-4E6E-B7A0-2ABC24B380AF}" type="slidenum">
              <a:rPr lang="en-IN" smtClean="0"/>
              <a:t>‹#›</a:t>
            </a:fld>
            <a:endParaRPr lang="en-IN"/>
          </a:p>
        </p:txBody>
      </p:sp>
    </p:spTree>
    <p:extLst>
      <p:ext uri="{BB962C8B-B14F-4D97-AF65-F5344CB8AC3E}">
        <p14:creationId xmlns:p14="http://schemas.microsoft.com/office/powerpoint/2010/main" val="3840661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8F5C8C8-2A1E-49A7-9F57-7722FD21DAB7}" type="datetimeFigureOut">
              <a:rPr lang="en-IN" smtClean="0"/>
              <a:t>18-11-2017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4AE5132-071A-4E6E-B7A0-2ABC24B380AF}" type="slidenum">
              <a:rPr lang="en-IN" smtClean="0"/>
              <a:t>‹#›</a:t>
            </a:fld>
            <a:endParaRPr lang="en-IN"/>
          </a:p>
        </p:txBody>
      </p:sp>
    </p:spTree>
    <p:extLst>
      <p:ext uri="{BB962C8B-B14F-4D97-AF65-F5344CB8AC3E}">
        <p14:creationId xmlns:p14="http://schemas.microsoft.com/office/powerpoint/2010/main" val="1730538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8F5C8C8-2A1E-49A7-9F57-7722FD21DAB7}" type="datetimeFigureOut">
              <a:rPr lang="en-IN" smtClean="0"/>
              <a:t>18-11-2017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4AE5132-071A-4E6E-B7A0-2ABC24B380AF}" type="slidenum">
              <a:rPr lang="en-IN" smtClean="0"/>
              <a:t>‹#›</a:t>
            </a:fld>
            <a:endParaRPr lang="en-IN"/>
          </a:p>
        </p:txBody>
      </p:sp>
    </p:spTree>
    <p:extLst>
      <p:ext uri="{BB962C8B-B14F-4D97-AF65-F5344CB8AC3E}">
        <p14:creationId xmlns:p14="http://schemas.microsoft.com/office/powerpoint/2010/main" val="4184228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8F5C8C8-2A1E-49A7-9F57-7722FD21DAB7}" type="datetimeFigureOut">
              <a:rPr lang="en-IN" smtClean="0"/>
              <a:t>18-11-2017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4AE5132-071A-4E6E-B7A0-2ABC24B380AF}" type="slidenum">
              <a:rPr lang="en-IN" smtClean="0"/>
              <a:t>‹#›</a:t>
            </a:fld>
            <a:endParaRPr lang="en-IN"/>
          </a:p>
        </p:txBody>
      </p:sp>
    </p:spTree>
    <p:extLst>
      <p:ext uri="{BB962C8B-B14F-4D97-AF65-F5344CB8AC3E}">
        <p14:creationId xmlns:p14="http://schemas.microsoft.com/office/powerpoint/2010/main" val="319275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F5C8C8-2A1E-49A7-9F57-7722FD21DAB7}" type="datetimeFigureOut">
              <a:rPr lang="en-IN" smtClean="0"/>
              <a:t>18-11-2017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4AE5132-071A-4E6E-B7A0-2ABC24B380AF}" type="slidenum">
              <a:rPr lang="en-IN" smtClean="0"/>
              <a:t>‹#›</a:t>
            </a:fld>
            <a:endParaRPr lang="en-IN"/>
          </a:p>
        </p:txBody>
      </p:sp>
    </p:spTree>
    <p:extLst>
      <p:ext uri="{BB962C8B-B14F-4D97-AF65-F5344CB8AC3E}">
        <p14:creationId xmlns:p14="http://schemas.microsoft.com/office/powerpoint/2010/main" val="3264137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5C8C8-2A1E-49A7-9F57-7722FD21DAB7}" type="datetimeFigureOut">
              <a:rPr lang="en-IN" smtClean="0"/>
              <a:t>18-11-2017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4AE5132-071A-4E6E-B7A0-2ABC24B380AF}" type="slidenum">
              <a:rPr lang="en-IN" smtClean="0"/>
              <a:t>‹#›</a:t>
            </a:fld>
            <a:endParaRPr lang="en-IN"/>
          </a:p>
        </p:txBody>
      </p:sp>
    </p:spTree>
    <p:extLst>
      <p:ext uri="{BB962C8B-B14F-4D97-AF65-F5344CB8AC3E}">
        <p14:creationId xmlns:p14="http://schemas.microsoft.com/office/powerpoint/2010/main" val="2838135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5C8C8-2A1E-49A7-9F57-7722FD21DAB7}" type="datetimeFigureOut">
              <a:rPr lang="en-IN" smtClean="0"/>
              <a:t>18-11-2017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4AE5132-071A-4E6E-B7A0-2ABC24B380AF}" type="slidenum">
              <a:rPr lang="en-IN" smtClean="0"/>
              <a:t>‹#›</a:t>
            </a:fld>
            <a:endParaRPr lang="en-IN"/>
          </a:p>
        </p:txBody>
      </p:sp>
    </p:spTree>
    <p:extLst>
      <p:ext uri="{BB962C8B-B14F-4D97-AF65-F5344CB8AC3E}">
        <p14:creationId xmlns:p14="http://schemas.microsoft.com/office/powerpoint/2010/main" val="4063063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F5C8C8-2A1E-49A7-9F57-7722FD21DAB7}" type="datetimeFigureOut">
              <a:rPr lang="en-IN" smtClean="0"/>
              <a:t>18-11-2017</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AE5132-071A-4E6E-B7A0-2ABC24B380AF}" type="slidenum">
              <a:rPr lang="en-IN" smtClean="0"/>
              <a:t>‹#›</a:t>
            </a:fld>
            <a:endParaRPr lang="en-IN"/>
          </a:p>
        </p:txBody>
      </p:sp>
    </p:spTree>
    <p:extLst>
      <p:ext uri="{BB962C8B-B14F-4D97-AF65-F5344CB8AC3E}">
        <p14:creationId xmlns:p14="http://schemas.microsoft.com/office/powerpoint/2010/main" val="32181536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garima1agg@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drive.google.com/open?id=0B8_bluJCvsHAVlVMdnF2aXFZZi1IQ2RvTU1uYS11bDZBMnNr" TargetMode="Externa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garima1agg@gmail.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mhrd.gov.in/rt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2096" y="1249112"/>
            <a:ext cx="10360182" cy="2387600"/>
          </a:xfrm>
        </p:spPr>
        <p:txBody>
          <a:bodyPr>
            <a:normAutofit fontScale="90000"/>
          </a:bodyPr>
          <a:lstStyle/>
          <a:p>
            <a:r>
              <a:rPr lang="en-US" b="1" dirty="0">
                <a:latin typeface="Aharoni" panose="02010803020104030203" pitchFamily="2" charset="-79"/>
                <a:cs typeface="Aharoni" panose="02010803020104030203" pitchFamily="2" charset="-79"/>
              </a:rPr>
              <a:t>Evaluation Capacity </a:t>
            </a:r>
            <a:r>
              <a:rPr lang="en-US" b="1" dirty="0" smtClean="0">
                <a:latin typeface="Aharoni" panose="02010803020104030203" pitchFamily="2" charset="-79"/>
                <a:cs typeface="Aharoni" panose="02010803020104030203" pitchFamily="2" charset="-79"/>
              </a:rPr>
              <a:t>Building</a:t>
            </a:r>
            <a:r>
              <a:rPr lang="en-US" b="1" dirty="0" smtClean="0"/>
              <a:t/>
            </a:r>
            <a:br>
              <a:rPr lang="en-US" b="1" dirty="0" smtClean="0"/>
            </a:br>
            <a:r>
              <a:rPr lang="en-US" sz="4000" b="1" dirty="0" smtClean="0">
                <a:latin typeface="Baskerville Old Face" panose="02020602080505020303" pitchFamily="18" charset="0"/>
              </a:rPr>
              <a:t>Empowering </a:t>
            </a:r>
            <a:r>
              <a:rPr lang="en-US" sz="4000" b="1" dirty="0">
                <a:latin typeface="Baskerville Old Face" panose="02020602080505020303" pitchFamily="18" charset="0"/>
              </a:rPr>
              <a:t>Pre-service Primary Mathematics Teachers to Formatively Assess Multi-level Learners</a:t>
            </a:r>
            <a:endParaRPr lang="en-IN" sz="4000" dirty="0">
              <a:latin typeface="Baskerville Old Face" panose="02020602080505020303" pitchFamily="18" charset="0"/>
            </a:endParaRPr>
          </a:p>
        </p:txBody>
      </p:sp>
      <p:sp>
        <p:nvSpPr>
          <p:cNvPr id="3" name="Subtitle 2"/>
          <p:cNvSpPr>
            <a:spLocks noGrp="1"/>
          </p:cNvSpPr>
          <p:nvPr>
            <p:ph type="subTitle" idx="1"/>
          </p:nvPr>
        </p:nvSpPr>
        <p:spPr>
          <a:xfrm>
            <a:off x="-521049" y="4469090"/>
            <a:ext cx="13027937" cy="1813474"/>
          </a:xfrm>
        </p:spPr>
        <p:txBody>
          <a:bodyPr>
            <a:normAutofit fontScale="92500" lnSpcReduction="20000"/>
          </a:bodyPr>
          <a:lstStyle/>
          <a:p>
            <a:r>
              <a:rPr lang="en-IN" sz="2600" b="1" dirty="0" err="1" smtClean="0"/>
              <a:t>Dr.</a:t>
            </a:r>
            <a:r>
              <a:rPr lang="en-IN" sz="2600" b="1" dirty="0" smtClean="0"/>
              <a:t> Garima Bansal</a:t>
            </a:r>
          </a:p>
          <a:p>
            <a:r>
              <a:rPr lang="en-IN" dirty="0" smtClean="0">
                <a:hlinkClick r:id="rId2"/>
              </a:rPr>
              <a:t>garima1agg@gmail.com</a:t>
            </a:r>
            <a:r>
              <a:rPr lang="en-IN" dirty="0" smtClean="0"/>
              <a:t>; +91-9999914095</a:t>
            </a:r>
          </a:p>
          <a:p>
            <a:r>
              <a:rPr lang="en-IN" dirty="0" smtClean="0"/>
              <a:t>Assistant Professor</a:t>
            </a:r>
          </a:p>
          <a:p>
            <a:r>
              <a:rPr lang="en-IN" dirty="0" smtClean="0"/>
              <a:t>Lady Irwin College</a:t>
            </a:r>
          </a:p>
          <a:p>
            <a:r>
              <a:rPr lang="en-IN" dirty="0" smtClean="0"/>
              <a:t>University of Delhi, India</a:t>
            </a:r>
            <a:endParaRPr lang="en-IN" dirty="0"/>
          </a:p>
        </p:txBody>
      </p:sp>
    </p:spTree>
    <p:extLst>
      <p:ext uri="{BB962C8B-B14F-4D97-AF65-F5344CB8AC3E}">
        <p14:creationId xmlns:p14="http://schemas.microsoft.com/office/powerpoint/2010/main" val="4168218828"/>
      </p:ext>
    </p:extLst>
  </p:cSld>
  <p:clrMapOvr>
    <a:masterClrMapping/>
  </p:clrMapOvr>
  <mc:AlternateContent xmlns:mc="http://schemas.openxmlformats.org/markup-compatibility/2006" xmlns:p14="http://schemas.microsoft.com/office/powerpoint/2010/main">
    <mc:Choice Requires="p14">
      <p:transition spd="slow" p14:dur="2000" advTm="945"/>
    </mc:Choice>
    <mc:Fallback xmlns="">
      <p:transition spd="slow" advTm="945"/>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621" y="337830"/>
            <a:ext cx="10515600" cy="1325563"/>
          </a:xfrm>
        </p:spPr>
        <p:txBody>
          <a:bodyPr>
            <a:normAutofit/>
          </a:bodyPr>
          <a:lstStyle/>
          <a:p>
            <a:r>
              <a:rPr lang="en-IN" sz="4800" b="1" dirty="0" smtClean="0"/>
              <a:t>Aims of the study</a:t>
            </a:r>
            <a:endParaRPr lang="en-IN" sz="4800" b="1" dirty="0"/>
          </a:p>
        </p:txBody>
      </p:sp>
      <p:sp>
        <p:nvSpPr>
          <p:cNvPr id="3" name="Content Placeholder 2"/>
          <p:cNvSpPr>
            <a:spLocks noGrp="1"/>
          </p:cNvSpPr>
          <p:nvPr>
            <p:ph idx="1"/>
          </p:nvPr>
        </p:nvSpPr>
        <p:spPr>
          <a:xfrm>
            <a:off x="838200" y="1825625"/>
            <a:ext cx="10515600" cy="4765298"/>
          </a:xfrm>
        </p:spPr>
        <p:txBody>
          <a:bodyPr/>
          <a:lstStyle/>
          <a:p>
            <a:pPr marL="0" indent="0">
              <a:buNone/>
            </a:pPr>
            <a:r>
              <a:rPr lang="en-IN" dirty="0" smtClean="0"/>
              <a:t>Upon realising the dire need for Evaluation Capacity Building of pre-service teachers, this study presents </a:t>
            </a:r>
            <a:r>
              <a:rPr lang="en-IN" b="1" dirty="0" smtClean="0"/>
              <a:t>an action research </a:t>
            </a:r>
            <a:r>
              <a:rPr lang="en-IN" dirty="0" smtClean="0"/>
              <a:t>project undertaken by the author herself to build evaluation competencies in the area of primary school mathematics. It had following </a:t>
            </a:r>
            <a:r>
              <a:rPr lang="en-IN" b="1" dirty="0" smtClean="0"/>
              <a:t>aims</a:t>
            </a:r>
            <a:r>
              <a:rPr lang="en-IN" dirty="0" smtClean="0"/>
              <a:t>:</a:t>
            </a:r>
          </a:p>
          <a:p>
            <a:r>
              <a:rPr lang="en-IN" dirty="0" smtClean="0"/>
              <a:t>To address evaluation capacities of pre-service mathematics teachers;</a:t>
            </a:r>
          </a:p>
          <a:p>
            <a:r>
              <a:rPr lang="en-IN" dirty="0" smtClean="0"/>
              <a:t>To equip them with tools and strategies for carrying out Formative Assessment;</a:t>
            </a:r>
          </a:p>
          <a:p>
            <a:r>
              <a:rPr lang="en-IN" dirty="0" smtClean="0"/>
              <a:t>To enable them to address the learning needs of differentiated learners in mathematics classrooms.</a:t>
            </a:r>
          </a:p>
        </p:txBody>
      </p:sp>
    </p:spTree>
    <p:extLst>
      <p:ext uri="{BB962C8B-B14F-4D97-AF65-F5344CB8AC3E}">
        <p14:creationId xmlns:p14="http://schemas.microsoft.com/office/powerpoint/2010/main" val="35925809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Methodology for ECB</a:t>
            </a:r>
            <a:endParaRPr lang="en-IN" b="1" dirty="0"/>
          </a:p>
        </p:txBody>
      </p:sp>
      <p:sp>
        <p:nvSpPr>
          <p:cNvPr id="3" name="Content Placeholder 2"/>
          <p:cNvSpPr>
            <a:spLocks noGrp="1"/>
          </p:cNvSpPr>
          <p:nvPr>
            <p:ph idx="1"/>
          </p:nvPr>
        </p:nvSpPr>
        <p:spPr>
          <a:xfrm>
            <a:off x="245660" y="1513114"/>
            <a:ext cx="11946339" cy="5344886"/>
          </a:xfrm>
        </p:spPr>
        <p:txBody>
          <a:bodyPr>
            <a:normAutofit fontScale="85000" lnSpcReduction="20000"/>
          </a:bodyPr>
          <a:lstStyle/>
          <a:p>
            <a:pPr marL="0" indent="0">
              <a:buNone/>
            </a:pPr>
            <a:endParaRPr lang="en-IN" dirty="0"/>
          </a:p>
          <a:p>
            <a:r>
              <a:rPr lang="en-IN" dirty="0" smtClean="0"/>
              <a:t>“</a:t>
            </a:r>
            <a:r>
              <a:rPr lang="en-IN" b="1" dirty="0" smtClean="0"/>
              <a:t>Process-based approach</a:t>
            </a:r>
            <a:r>
              <a:rPr lang="en-IN" dirty="0" smtClean="0"/>
              <a:t>” (McAllister &amp; Irvine, 2000) to evaluation education is adopted. This approach seeks to engage student teachers in active meaning making processes through critical reflection, dialogue, experiential and authentic learning. </a:t>
            </a:r>
          </a:p>
          <a:p>
            <a:endParaRPr lang="en-IN" dirty="0"/>
          </a:p>
          <a:p>
            <a:r>
              <a:rPr lang="en-IN" dirty="0" err="1" smtClean="0"/>
              <a:t>Huffaman</a:t>
            </a:r>
            <a:r>
              <a:rPr lang="en-IN" dirty="0" smtClean="0"/>
              <a:t>, Thomas and </a:t>
            </a:r>
            <a:r>
              <a:rPr lang="en-IN" dirty="0" err="1" smtClean="0"/>
              <a:t>Lawrenz</a:t>
            </a:r>
            <a:r>
              <a:rPr lang="en-IN" dirty="0" smtClean="0"/>
              <a:t> (2008) proposed </a:t>
            </a:r>
            <a:r>
              <a:rPr lang="en-IN" b="1" dirty="0" smtClean="0"/>
              <a:t>collaborative immersion approach to </a:t>
            </a:r>
            <a:r>
              <a:rPr lang="en-IN" dirty="0" smtClean="0"/>
              <a:t>ECB which is grounded in social-constructivist learning theory (Vygotsky, 1997). It involves immersing the individuals into complex real world problems. </a:t>
            </a:r>
          </a:p>
          <a:p>
            <a:endParaRPr lang="en-IN" dirty="0" smtClean="0"/>
          </a:p>
          <a:p>
            <a:r>
              <a:rPr lang="en-IN" dirty="0" smtClean="0"/>
              <a:t>Adopting DeLuca, Chavez, </a:t>
            </a:r>
            <a:r>
              <a:rPr lang="en-IN" dirty="0" err="1" smtClean="0"/>
              <a:t>Bellara</a:t>
            </a:r>
            <a:r>
              <a:rPr lang="en-IN" dirty="0" smtClean="0"/>
              <a:t> &amp; Cao’s (2013) framework, following pedagogical constructs were adopted to orient pre-service teachers for the evaluation model:</a:t>
            </a:r>
          </a:p>
          <a:p>
            <a:pPr marL="0" indent="0">
              <a:buNone/>
            </a:pPr>
            <a:r>
              <a:rPr lang="en-IN" dirty="0"/>
              <a:t> </a:t>
            </a:r>
            <a:r>
              <a:rPr lang="en-IN" dirty="0" smtClean="0"/>
              <a:t>(a</a:t>
            </a:r>
            <a:r>
              <a:rPr lang="en-IN" dirty="0"/>
              <a:t>) perspective-building </a:t>
            </a:r>
            <a:r>
              <a:rPr lang="en-IN" dirty="0" smtClean="0"/>
              <a:t>conversations </a:t>
            </a:r>
          </a:p>
          <a:p>
            <a:pPr marL="0" indent="0">
              <a:buNone/>
            </a:pPr>
            <a:r>
              <a:rPr lang="en-IN" dirty="0" smtClean="0"/>
              <a:t> (</a:t>
            </a:r>
            <a:r>
              <a:rPr lang="en-IN" dirty="0"/>
              <a:t>b) praxis activities, </a:t>
            </a:r>
            <a:endParaRPr lang="en-IN" dirty="0" smtClean="0"/>
          </a:p>
          <a:p>
            <a:pPr marL="0" indent="0">
              <a:buNone/>
            </a:pPr>
            <a:r>
              <a:rPr lang="en-IN" dirty="0" smtClean="0"/>
              <a:t> (</a:t>
            </a:r>
            <a:r>
              <a:rPr lang="en-IN" dirty="0"/>
              <a:t>c) </a:t>
            </a:r>
            <a:r>
              <a:rPr lang="en-IN" dirty="0" err="1"/>
              <a:t>modeling</a:t>
            </a:r>
            <a:r>
              <a:rPr lang="en-IN" dirty="0"/>
              <a:t>, and </a:t>
            </a:r>
            <a:endParaRPr lang="en-IN" dirty="0" smtClean="0"/>
          </a:p>
          <a:p>
            <a:pPr marL="0" indent="0">
              <a:buNone/>
            </a:pPr>
            <a:r>
              <a:rPr lang="en-IN" dirty="0"/>
              <a:t> </a:t>
            </a:r>
            <a:r>
              <a:rPr lang="en-IN" dirty="0" smtClean="0"/>
              <a:t>(</a:t>
            </a:r>
            <a:r>
              <a:rPr lang="en-IN" dirty="0"/>
              <a:t>d) critical reflection and planning for learning</a:t>
            </a:r>
          </a:p>
        </p:txBody>
      </p:sp>
    </p:spTree>
    <p:extLst>
      <p:ext uri="{BB962C8B-B14F-4D97-AF65-F5344CB8AC3E}">
        <p14:creationId xmlns:p14="http://schemas.microsoft.com/office/powerpoint/2010/main" val="28079453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800" b="1" dirty="0" smtClean="0"/>
              <a:t>Participants</a:t>
            </a:r>
            <a:endParaRPr lang="en-IN" sz="4800" b="1" dirty="0"/>
          </a:p>
        </p:txBody>
      </p:sp>
      <p:sp>
        <p:nvSpPr>
          <p:cNvPr id="3" name="Content Placeholder 2"/>
          <p:cNvSpPr>
            <a:spLocks noGrp="1"/>
          </p:cNvSpPr>
          <p:nvPr>
            <p:ph idx="1"/>
          </p:nvPr>
        </p:nvSpPr>
        <p:spPr/>
        <p:txBody>
          <a:bodyPr/>
          <a:lstStyle/>
          <a:p>
            <a:r>
              <a:rPr lang="en-IN" dirty="0" smtClean="0"/>
              <a:t>8 student teachers executed the evaluation model in different mathematical content areas, such as, geometry, arithmetic, data handling etc. with primary grade children during their school internship program. </a:t>
            </a:r>
          </a:p>
          <a:p>
            <a:r>
              <a:rPr lang="en-IN" dirty="0" smtClean="0"/>
              <a:t>Out of them, 4 conducted this project with me as their mentor. This study would describe case study of one of them as an exemplar. </a:t>
            </a:r>
          </a:p>
          <a:p>
            <a:r>
              <a:rPr lang="en-IN" dirty="0" smtClean="0"/>
              <a:t>This study was undertaken in the year 2015-16.</a:t>
            </a:r>
          </a:p>
        </p:txBody>
      </p:sp>
    </p:spTree>
    <p:extLst>
      <p:ext uri="{BB962C8B-B14F-4D97-AF65-F5344CB8AC3E}">
        <p14:creationId xmlns:p14="http://schemas.microsoft.com/office/powerpoint/2010/main" val="15749413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IN" b="1" dirty="0" smtClean="0"/>
              <a:t>Evaluation Model for pre-service teachers</a:t>
            </a:r>
            <a:endParaRPr lang="en-IN" b="1" dirty="0"/>
          </a:p>
        </p:txBody>
      </p:sp>
      <p:sp>
        <p:nvSpPr>
          <p:cNvPr id="10" name="Content Placeholder 9"/>
          <p:cNvSpPr>
            <a:spLocks noGrp="1"/>
          </p:cNvSpPr>
          <p:nvPr>
            <p:ph idx="1"/>
          </p:nvPr>
        </p:nvSpPr>
        <p:spPr>
          <a:xfrm>
            <a:off x="0" y="1484768"/>
            <a:ext cx="12192000" cy="5373232"/>
          </a:xfrm>
        </p:spPr>
        <p:txBody>
          <a:bodyPr>
            <a:normAutofit fontScale="92500" lnSpcReduction="10000"/>
          </a:bodyPr>
          <a:lstStyle/>
          <a:p>
            <a:pPr marL="0" indent="0">
              <a:buNone/>
            </a:pPr>
            <a:r>
              <a:rPr lang="en-IN" b="1" dirty="0" smtClean="0"/>
              <a:t>Phase 1</a:t>
            </a:r>
            <a:r>
              <a:rPr lang="en-IN" dirty="0" smtClean="0"/>
              <a:t>: Identification of multi-level learners</a:t>
            </a:r>
          </a:p>
          <a:p>
            <a:r>
              <a:rPr lang="en-US" dirty="0"/>
              <a:t>Student </a:t>
            </a:r>
            <a:r>
              <a:rPr lang="en-US" dirty="0" smtClean="0"/>
              <a:t>candidates would observe the performance of students </a:t>
            </a:r>
            <a:r>
              <a:rPr lang="en-US" dirty="0"/>
              <a:t>in </a:t>
            </a:r>
            <a:r>
              <a:rPr lang="en-US" dirty="0" smtClean="0"/>
              <a:t>their mathematics classrooms for a particular content area. </a:t>
            </a:r>
            <a:endParaRPr lang="en-IN" dirty="0"/>
          </a:p>
          <a:p>
            <a:r>
              <a:rPr lang="en-US" dirty="0"/>
              <a:t>These observations will continue for a period of 10 days and for at least 10 activities per student. These activities will remain constant for all the students so that the difference between their abilities on a particular concept could be identified. </a:t>
            </a:r>
            <a:endParaRPr lang="en-US" dirty="0" smtClean="0"/>
          </a:p>
          <a:p>
            <a:r>
              <a:rPr lang="en-US" dirty="0" smtClean="0"/>
              <a:t>Based </a:t>
            </a:r>
            <a:r>
              <a:rPr lang="en-US" dirty="0"/>
              <a:t>on </a:t>
            </a:r>
            <a:r>
              <a:rPr lang="en-US" dirty="0" smtClean="0"/>
              <a:t>their observations, student interns would fill this checklist for the students</a:t>
            </a:r>
          </a:p>
          <a:p>
            <a:endParaRPr lang="en-US" dirty="0" smtClean="0"/>
          </a:p>
          <a:p>
            <a:pPr marL="0" indent="0">
              <a:buNone/>
            </a:pPr>
            <a:endParaRPr lang="en-US" dirty="0" smtClean="0"/>
          </a:p>
          <a:p>
            <a:endParaRPr lang="en-US" dirty="0" smtClean="0"/>
          </a:p>
          <a:p>
            <a:r>
              <a:rPr lang="en-US" dirty="0" smtClean="0"/>
              <a:t>It </a:t>
            </a:r>
            <a:r>
              <a:rPr lang="en-US" dirty="0"/>
              <a:t>would </a:t>
            </a:r>
            <a:r>
              <a:rPr lang="en-US" dirty="0" smtClean="0"/>
              <a:t>enable them to identify patterns </a:t>
            </a:r>
            <a:r>
              <a:rPr lang="en-US" dirty="0"/>
              <a:t>of performance </a:t>
            </a:r>
            <a:r>
              <a:rPr lang="en-US" dirty="0" smtClean="0"/>
              <a:t>of students to </a:t>
            </a:r>
            <a:r>
              <a:rPr lang="en-US" dirty="0"/>
              <a:t>finally select three students – above average, average, below average- </a:t>
            </a:r>
            <a:r>
              <a:rPr lang="en-US" dirty="0" smtClean="0"/>
              <a:t>on their mathematical abilities to </a:t>
            </a:r>
            <a:r>
              <a:rPr lang="en-US" dirty="0"/>
              <a:t>carry forward detailed analysis with them</a:t>
            </a:r>
            <a:r>
              <a:rPr lang="en-US" dirty="0" smtClean="0"/>
              <a:t>.</a:t>
            </a:r>
          </a:p>
          <a:p>
            <a:endParaRPr lang="en-IN" dirty="0"/>
          </a:p>
        </p:txBody>
      </p:sp>
      <p:graphicFrame>
        <p:nvGraphicFramePr>
          <p:cNvPr id="11" name="Table 10"/>
          <p:cNvGraphicFramePr>
            <a:graphicFrameLocks noGrp="1"/>
          </p:cNvGraphicFramePr>
          <p:nvPr>
            <p:extLst>
              <p:ext uri="{D42A27DB-BD31-4B8C-83A1-F6EECF244321}">
                <p14:modId xmlns:p14="http://schemas.microsoft.com/office/powerpoint/2010/main" val="416201782"/>
              </p:ext>
            </p:extLst>
          </p:nvPr>
        </p:nvGraphicFramePr>
        <p:xfrm>
          <a:off x="682388" y="4363770"/>
          <a:ext cx="10671413" cy="1038856"/>
        </p:xfrm>
        <a:graphic>
          <a:graphicData uri="http://schemas.openxmlformats.org/drawingml/2006/table">
            <a:tbl>
              <a:tblPr firstRow="1" firstCol="1" bandRow="1">
                <a:tableStyleId>{5C22544A-7EE6-4342-B048-85BDC9FD1C3A}</a:tableStyleId>
              </a:tblPr>
              <a:tblGrid>
                <a:gridCol w="2134060"/>
                <a:gridCol w="2134060"/>
                <a:gridCol w="2134060"/>
                <a:gridCol w="2134060"/>
                <a:gridCol w="2135173"/>
              </a:tblGrid>
              <a:tr h="675632">
                <a:tc>
                  <a:txBody>
                    <a:bodyPr/>
                    <a:lstStyle/>
                    <a:p>
                      <a:pPr>
                        <a:lnSpc>
                          <a:spcPct val="115000"/>
                        </a:lnSpc>
                        <a:spcAft>
                          <a:spcPts val="0"/>
                        </a:spcAft>
                      </a:pPr>
                      <a:r>
                        <a:rPr lang="en-US" sz="2000" dirty="0">
                          <a:effectLst/>
                        </a:rPr>
                        <a:t>Performance Indicators</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a:effectLst/>
                        </a:rPr>
                        <a:t>Excellent</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a:effectLst/>
                        </a:rPr>
                        <a:t>Proficient</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a:effectLst/>
                        </a:rPr>
                        <a:t>Marginal</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IN" sz="2000" dirty="0" smtClean="0">
                          <a:effectLst/>
                          <a:latin typeface="Calibri" panose="020F0502020204030204" pitchFamily="34" charset="0"/>
                          <a:ea typeface="Calibri" panose="020F0502020204030204" pitchFamily="34" charset="0"/>
                          <a:cs typeface="Times New Roman" panose="02020603050405020304" pitchFamily="18" charset="0"/>
                        </a:rPr>
                        <a:t>Remarks</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37816">
                <a:tc>
                  <a:txBody>
                    <a:bodyPr/>
                    <a:lstStyle/>
                    <a:p>
                      <a:pPr marL="342900" lvl="0" indent="-342900">
                        <a:lnSpc>
                          <a:spcPct val="115000"/>
                        </a:lnSpc>
                        <a:spcAft>
                          <a:spcPts val="0"/>
                        </a:spcAft>
                        <a:buFont typeface="Symbol" panose="05050102010706020507" pitchFamily="18" charset="2"/>
                        <a:buChar char=""/>
                      </a:pPr>
                      <a:r>
                        <a:rPr lang="en-US" sz="1100" dirty="0">
                          <a:effectLst/>
                        </a:rPr>
                        <a:t> </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1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1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100">
                          <a:effectLst/>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100" dirty="0">
                          <a:effectLst/>
                        </a:rPr>
                        <a:t> </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9791991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Contd.</a:t>
            </a:r>
            <a:endParaRPr lang="en-IN" dirty="0"/>
          </a:p>
        </p:txBody>
      </p:sp>
      <p:sp>
        <p:nvSpPr>
          <p:cNvPr id="3" name="Content Placeholder 2"/>
          <p:cNvSpPr>
            <a:spLocks noGrp="1"/>
          </p:cNvSpPr>
          <p:nvPr>
            <p:ph idx="1"/>
          </p:nvPr>
        </p:nvSpPr>
        <p:spPr/>
        <p:txBody>
          <a:bodyPr>
            <a:normAutofit/>
          </a:bodyPr>
          <a:lstStyle/>
          <a:p>
            <a:pPr marL="0" indent="0">
              <a:buNone/>
            </a:pPr>
            <a:r>
              <a:rPr lang="en-US" b="1" dirty="0" smtClean="0"/>
              <a:t>Phase 2: </a:t>
            </a:r>
            <a:r>
              <a:rPr lang="en-US" dirty="0" smtClean="0"/>
              <a:t>Student Evaluation Profiles</a:t>
            </a:r>
          </a:p>
          <a:p>
            <a:r>
              <a:rPr lang="en-US" dirty="0" smtClean="0"/>
              <a:t>Student interns will make a learning progression of the content area for which they are conducting student evaluation.</a:t>
            </a:r>
          </a:p>
          <a:p>
            <a:r>
              <a:rPr lang="en-US" dirty="0" smtClean="0"/>
              <a:t>Upon identifying the levels at which their students exist in learning progression, they would design tasks to facilitate their students’ conceptual understanding; and hence, progression to higher levels.</a:t>
            </a:r>
          </a:p>
          <a:p>
            <a:r>
              <a:rPr lang="en-US" dirty="0" smtClean="0"/>
              <a:t>Student interns will attach work samples </a:t>
            </a:r>
            <a:r>
              <a:rPr lang="en-US" dirty="0"/>
              <a:t>to demonstrate student’s performance</a:t>
            </a:r>
            <a:r>
              <a:rPr lang="en-US" dirty="0" smtClean="0"/>
              <a:t>. </a:t>
            </a:r>
            <a:endParaRPr lang="en-IN" dirty="0"/>
          </a:p>
        </p:txBody>
      </p:sp>
    </p:spTree>
    <p:extLst>
      <p:ext uri="{BB962C8B-B14F-4D97-AF65-F5344CB8AC3E}">
        <p14:creationId xmlns:p14="http://schemas.microsoft.com/office/powerpoint/2010/main" val="33757727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800" b="1" dirty="0" smtClean="0"/>
              <a:t>An exemplar</a:t>
            </a:r>
            <a:endParaRPr lang="en-IN" sz="4800" b="1" dirty="0"/>
          </a:p>
        </p:txBody>
      </p:sp>
      <p:sp>
        <p:nvSpPr>
          <p:cNvPr id="3" name="Content Placeholder 2"/>
          <p:cNvSpPr>
            <a:spLocks noGrp="1"/>
          </p:cNvSpPr>
          <p:nvPr>
            <p:ph idx="1"/>
          </p:nvPr>
        </p:nvSpPr>
        <p:spPr/>
        <p:txBody>
          <a:bodyPr>
            <a:normAutofit fontScale="92500" lnSpcReduction="10000"/>
          </a:bodyPr>
          <a:lstStyle/>
          <a:p>
            <a:r>
              <a:rPr lang="en-IN" dirty="0" smtClean="0"/>
              <a:t>The evaluation model was carried out by a pre-service teacher in a State-run school with two Grade 2 learners. </a:t>
            </a:r>
          </a:p>
          <a:p>
            <a:pPr marL="0" indent="0">
              <a:buNone/>
            </a:pPr>
            <a:r>
              <a:rPr lang="en-IN" dirty="0" smtClean="0"/>
              <a:t>  </a:t>
            </a:r>
            <a:r>
              <a:rPr lang="en-IN" dirty="0" smtClean="0">
                <a:solidFill>
                  <a:srgbClr val="FF0000"/>
                </a:solidFill>
              </a:rPr>
              <a:t>Child 1:</a:t>
            </a:r>
          </a:p>
          <a:p>
            <a:pPr marL="0" indent="0">
              <a:buNone/>
            </a:pPr>
            <a:r>
              <a:rPr lang="en-US" dirty="0" smtClean="0"/>
              <a:t>  Sex- </a:t>
            </a:r>
            <a:r>
              <a:rPr lang="en-US" dirty="0"/>
              <a:t>Female</a:t>
            </a:r>
            <a:endParaRPr lang="en-IN" dirty="0"/>
          </a:p>
          <a:p>
            <a:pPr marL="0" indent="0">
              <a:buNone/>
            </a:pPr>
            <a:r>
              <a:rPr lang="en-US" dirty="0" smtClean="0"/>
              <a:t>   </a:t>
            </a:r>
            <a:r>
              <a:rPr lang="en-US" dirty="0"/>
              <a:t>Age-7</a:t>
            </a:r>
            <a:endParaRPr lang="en-IN" dirty="0"/>
          </a:p>
          <a:p>
            <a:pPr marL="0" indent="0">
              <a:buNone/>
            </a:pPr>
            <a:r>
              <a:rPr lang="en-US" dirty="0" smtClean="0"/>
              <a:t>  </a:t>
            </a:r>
            <a:r>
              <a:rPr lang="en-US" dirty="0"/>
              <a:t>Class- 2 (Studied class 1 in the same school last year)</a:t>
            </a:r>
            <a:endParaRPr lang="en-IN" dirty="0"/>
          </a:p>
          <a:p>
            <a:pPr marL="0" indent="0">
              <a:buNone/>
            </a:pPr>
            <a:r>
              <a:rPr lang="en-US" dirty="0">
                <a:solidFill>
                  <a:srgbClr val="FF0000"/>
                </a:solidFill>
              </a:rPr>
              <a:t>Child 2:</a:t>
            </a:r>
            <a:r>
              <a:rPr lang="en-US" dirty="0"/>
              <a:t> </a:t>
            </a:r>
            <a:endParaRPr lang="en-US" dirty="0" smtClean="0"/>
          </a:p>
          <a:p>
            <a:pPr marL="0" indent="0">
              <a:buNone/>
            </a:pPr>
            <a:r>
              <a:rPr lang="en-US" dirty="0" smtClean="0"/>
              <a:t>Sex- Male</a:t>
            </a:r>
            <a:endParaRPr lang="en-IN" dirty="0"/>
          </a:p>
          <a:p>
            <a:pPr marL="0" indent="0">
              <a:buNone/>
            </a:pPr>
            <a:r>
              <a:rPr lang="en-US" dirty="0" smtClean="0"/>
              <a:t>Age-7</a:t>
            </a:r>
            <a:endParaRPr lang="en-IN" dirty="0"/>
          </a:p>
          <a:p>
            <a:pPr marL="0" indent="0">
              <a:buNone/>
            </a:pPr>
            <a:r>
              <a:rPr lang="en-US" dirty="0" smtClean="0"/>
              <a:t>Class-2  (Admitted </a:t>
            </a:r>
            <a:r>
              <a:rPr lang="en-US" dirty="0"/>
              <a:t>directly to class 2 under the RTE Act, 2009)</a:t>
            </a:r>
            <a:endParaRPr lang="en-IN" dirty="0"/>
          </a:p>
          <a:p>
            <a:pPr marL="0" indent="0">
              <a:buNone/>
            </a:pPr>
            <a:endParaRPr lang="en-IN" dirty="0"/>
          </a:p>
        </p:txBody>
      </p:sp>
    </p:spTree>
    <p:extLst>
      <p:ext uri="{BB962C8B-B14F-4D97-AF65-F5344CB8AC3E}">
        <p14:creationId xmlns:p14="http://schemas.microsoft.com/office/powerpoint/2010/main" val="8934627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5747" y="242295"/>
            <a:ext cx="10515600" cy="1325563"/>
          </a:xfrm>
        </p:spPr>
        <p:txBody>
          <a:bodyPr>
            <a:normAutofit/>
          </a:bodyPr>
          <a:lstStyle/>
          <a:p>
            <a:r>
              <a:rPr lang="en-IN" sz="4800" b="1" dirty="0" smtClean="0"/>
              <a:t>Baseline Evaluation of Child 1</a:t>
            </a:r>
            <a:endParaRPr lang="en-IN" sz="4800" b="1" dirty="0"/>
          </a:p>
        </p:txBody>
      </p:sp>
      <p:sp>
        <p:nvSpPr>
          <p:cNvPr id="3" name="Content Placeholder 2"/>
          <p:cNvSpPr>
            <a:spLocks noGrp="1"/>
          </p:cNvSpPr>
          <p:nvPr>
            <p:ph idx="1"/>
          </p:nvPr>
        </p:nvSpPr>
        <p:spPr/>
        <p:txBody>
          <a:bodyPr>
            <a:normAutofit fontScale="85000" lnSpcReduction="20000"/>
          </a:bodyPr>
          <a:lstStyle/>
          <a:p>
            <a:pPr marL="0" lvl="0" indent="0">
              <a:buNone/>
            </a:pPr>
            <a:r>
              <a:rPr lang="en-US" b="1" dirty="0" smtClean="0"/>
              <a:t>STRENGTHS</a:t>
            </a:r>
          </a:p>
          <a:p>
            <a:pPr lvl="0"/>
            <a:r>
              <a:rPr lang="en-US" dirty="0" smtClean="0"/>
              <a:t>Demonstrated an </a:t>
            </a:r>
            <a:r>
              <a:rPr lang="en-US" dirty="0"/>
              <a:t>understanding of numbers from 1 to </a:t>
            </a:r>
            <a:r>
              <a:rPr lang="en-US" dirty="0" smtClean="0"/>
              <a:t>100</a:t>
            </a:r>
            <a:endParaRPr lang="en-IN" dirty="0"/>
          </a:p>
          <a:p>
            <a:pPr lvl="0"/>
            <a:r>
              <a:rPr lang="en-US" dirty="0" smtClean="0"/>
              <a:t>Able to recognize </a:t>
            </a:r>
            <a:r>
              <a:rPr lang="en-US" dirty="0"/>
              <a:t>the </a:t>
            </a:r>
            <a:r>
              <a:rPr lang="en-US" dirty="0" smtClean="0"/>
              <a:t>mathematical operation to be applied in a given problem solving situation</a:t>
            </a:r>
          </a:p>
          <a:p>
            <a:pPr lvl="0"/>
            <a:r>
              <a:rPr lang="en-US" dirty="0" smtClean="0"/>
              <a:t>She </a:t>
            </a:r>
            <a:r>
              <a:rPr lang="en-US" dirty="0"/>
              <a:t>used advanced counting-by-ones on as a strategy when asked to answer </a:t>
            </a:r>
            <a:r>
              <a:rPr lang="en-US" dirty="0" smtClean="0"/>
              <a:t>orally</a:t>
            </a:r>
            <a:endParaRPr lang="en-IN" dirty="0"/>
          </a:p>
          <a:p>
            <a:pPr lvl="0"/>
            <a:r>
              <a:rPr lang="en-US" dirty="0"/>
              <a:t>She used the standard algorithm for addition when asked to solve the problem on </a:t>
            </a:r>
            <a:r>
              <a:rPr lang="en-US" dirty="0" smtClean="0"/>
              <a:t>paper</a:t>
            </a:r>
          </a:p>
          <a:p>
            <a:pPr marL="0" lvl="0" indent="0">
              <a:buNone/>
            </a:pPr>
            <a:r>
              <a:rPr lang="en-US" b="1" dirty="0" smtClean="0"/>
              <a:t>WEAKNESSES</a:t>
            </a:r>
          </a:p>
          <a:p>
            <a:pPr lvl="0"/>
            <a:r>
              <a:rPr lang="en-US" dirty="0" smtClean="0"/>
              <a:t>Problem in </a:t>
            </a:r>
            <a:r>
              <a:rPr lang="en-US" dirty="0"/>
              <a:t>‘carrying’ to add ‘4’ and ‘9’ of the units place while adding 24 and 9. She used a left to right approach and wrote 213 as the final </a:t>
            </a:r>
            <a:r>
              <a:rPr lang="en-US" dirty="0" smtClean="0"/>
              <a:t>answer</a:t>
            </a:r>
            <a:endParaRPr lang="en-IN" dirty="0"/>
          </a:p>
          <a:p>
            <a:pPr lvl="0"/>
            <a:r>
              <a:rPr lang="en-US" dirty="0"/>
              <a:t>The child also showed </a:t>
            </a:r>
            <a:r>
              <a:rPr lang="en-US" dirty="0" smtClean="0"/>
              <a:t>discomfort while </a:t>
            </a:r>
            <a:r>
              <a:rPr lang="en-US" dirty="0"/>
              <a:t>working with numbers having ‘zero’ as a digit.</a:t>
            </a:r>
            <a:endParaRPr lang="en-IN" dirty="0"/>
          </a:p>
          <a:p>
            <a:endParaRPr lang="en-IN" dirty="0"/>
          </a:p>
        </p:txBody>
      </p:sp>
    </p:spTree>
    <p:extLst>
      <p:ext uri="{BB962C8B-B14F-4D97-AF65-F5344CB8AC3E}">
        <p14:creationId xmlns:p14="http://schemas.microsoft.com/office/powerpoint/2010/main" val="10071846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4800" b="1" dirty="0" smtClean="0"/>
              <a:t>Evaluation procedures for Child 1</a:t>
            </a:r>
            <a:endParaRPr lang="en-IN" sz="4800" b="1" dirty="0"/>
          </a:p>
        </p:txBody>
      </p:sp>
      <p:sp>
        <p:nvSpPr>
          <p:cNvPr id="3" name="Content Placeholder 2"/>
          <p:cNvSpPr>
            <a:spLocks noGrp="1"/>
          </p:cNvSpPr>
          <p:nvPr>
            <p:ph idx="1"/>
          </p:nvPr>
        </p:nvSpPr>
        <p:spPr/>
        <p:txBody>
          <a:bodyPr>
            <a:normAutofit fontScale="70000" lnSpcReduction="20000"/>
          </a:bodyPr>
          <a:lstStyle/>
          <a:p>
            <a:r>
              <a:rPr lang="en-IN" dirty="0" smtClean="0"/>
              <a:t>It was ascertained that the child viewed numbers as </a:t>
            </a:r>
            <a:r>
              <a:rPr lang="en-US" dirty="0"/>
              <a:t>concatenated single-digit numbers </a:t>
            </a:r>
            <a:r>
              <a:rPr lang="en-US" dirty="0" smtClean="0"/>
              <a:t>instead </a:t>
            </a:r>
            <a:r>
              <a:rPr lang="en-US" dirty="0"/>
              <a:t>looking at the number holistically. This shows a lack in her understanding of place value of </a:t>
            </a:r>
            <a:r>
              <a:rPr lang="en-US" dirty="0" smtClean="0"/>
              <a:t>numbers.</a:t>
            </a:r>
          </a:p>
          <a:p>
            <a:r>
              <a:rPr lang="en-IN" dirty="0" smtClean="0"/>
              <a:t>Concrete experience (placing 24 and 9 balls in a box and child counting it all)</a:t>
            </a:r>
          </a:p>
          <a:p>
            <a:r>
              <a:rPr lang="en-IN" dirty="0" smtClean="0"/>
              <a:t>Number chart (to add 24 and 9; and also to locate 213)</a:t>
            </a:r>
          </a:p>
          <a:p>
            <a:r>
              <a:rPr lang="en-IN" dirty="0" smtClean="0"/>
              <a:t>Bead String (counting in tens; forming numbers; addition without regrouping; addition with regrouping</a:t>
            </a:r>
            <a:r>
              <a:rPr lang="en-IN" dirty="0"/>
              <a:t>). </a:t>
            </a:r>
            <a:r>
              <a:rPr lang="en-IN" dirty="0">
                <a:hlinkClick r:id="rId2"/>
              </a:rPr>
              <a:t>https://</a:t>
            </a:r>
            <a:r>
              <a:rPr lang="en-IN" dirty="0" smtClean="0">
                <a:hlinkClick r:id="rId2"/>
              </a:rPr>
              <a:t>drive.google.com/open?id=0B8_bluJCvsHAVlVMdnF2aXFZZi1IQ2RvTU1uYS11bDZBMnNr</a:t>
            </a:r>
            <a:endParaRPr lang="en-IN" dirty="0" smtClean="0"/>
          </a:p>
          <a:p>
            <a:pPr marL="0" indent="0">
              <a:buNone/>
            </a:pPr>
            <a:endParaRPr lang="en-IN" dirty="0" smtClean="0"/>
          </a:p>
          <a:p>
            <a:r>
              <a:rPr lang="en-IN" dirty="0" err="1" smtClean="0"/>
              <a:t>Dienes</a:t>
            </a:r>
            <a:r>
              <a:rPr lang="en-IN" dirty="0" smtClean="0"/>
              <a:t> blocks</a:t>
            </a:r>
          </a:p>
          <a:p>
            <a:endParaRPr lang="en-IN" dirty="0" smtClean="0"/>
          </a:p>
          <a:p>
            <a:endParaRPr lang="en-IN" dirty="0"/>
          </a:p>
        </p:txBody>
      </p:sp>
      <p:sp>
        <p:nvSpPr>
          <p:cNvPr id="4" name="Text Placeholder 3"/>
          <p:cNvSpPr>
            <a:spLocks noGrp="1"/>
          </p:cNvSpPr>
          <p:nvPr>
            <p:ph type="body" sz="half" idx="2"/>
          </p:nvPr>
        </p:nvSpPr>
        <p:spPr/>
        <p:txBody>
          <a:bodyPr/>
          <a:lstStyle/>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4253" y="2057400"/>
            <a:ext cx="4027772" cy="4015854"/>
          </a:xfrm>
          <a:prstGeom prst="rect">
            <a:avLst/>
          </a:prstGeom>
        </p:spPr>
      </p:pic>
    </p:spTree>
    <p:extLst>
      <p:ext uri="{BB962C8B-B14F-4D97-AF65-F5344CB8AC3E}">
        <p14:creationId xmlns:p14="http://schemas.microsoft.com/office/powerpoint/2010/main" val="16882674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IN" sz="4400" b="1" dirty="0"/>
              <a:t>Evaluation procedures for Child 1</a:t>
            </a:r>
            <a:endParaRPr lang="en-US" sz="4400" dirty="0"/>
          </a:p>
        </p:txBody>
      </p:sp>
      <p:sp>
        <p:nvSpPr>
          <p:cNvPr id="3" name="Content Placeholder 2"/>
          <p:cNvSpPr>
            <a:spLocks noGrp="1"/>
          </p:cNvSpPr>
          <p:nvPr>
            <p:ph idx="1"/>
          </p:nvPr>
        </p:nvSpPr>
        <p:spPr>
          <a:xfrm>
            <a:off x="5183188" y="987425"/>
            <a:ext cx="6172200" cy="5276897"/>
          </a:xfrm>
        </p:spPr>
        <p:txBody>
          <a:bodyPr>
            <a:normAutofit fontScale="92500" lnSpcReduction="20000"/>
          </a:bodyPr>
          <a:lstStyle/>
          <a:p>
            <a:r>
              <a:rPr lang="en-IN" dirty="0" smtClean="0"/>
              <a:t>Child moved from use of procedural algorithms and developed her own informal strategies.</a:t>
            </a:r>
          </a:p>
          <a:p>
            <a:r>
              <a:rPr lang="en-IN" dirty="0" smtClean="0"/>
              <a:t>Child demonstrated the clear understanding of place value</a:t>
            </a:r>
          </a:p>
          <a:p>
            <a:r>
              <a:rPr lang="en-IN" dirty="0" smtClean="0"/>
              <a:t>Child moved from concrete to sub-concrete stage where she was able to work with visualisations.</a:t>
            </a:r>
          </a:p>
          <a:p>
            <a:r>
              <a:rPr lang="en-US" dirty="0"/>
              <a:t>C</a:t>
            </a:r>
            <a:r>
              <a:rPr lang="en-US" dirty="0" smtClean="0"/>
              <a:t>hild’s </a:t>
            </a:r>
            <a:r>
              <a:rPr lang="en-US" dirty="0"/>
              <a:t>‘procedural knowledge of addition’ gradually getting converted to a ‘conceptual knowledge of addition’ when she started understanding place value as a part of this process. </a:t>
            </a:r>
            <a:endParaRPr lang="en-US" dirty="0" smtClean="0"/>
          </a:p>
          <a:p>
            <a:endParaRPr lang="en-IN" dirty="0"/>
          </a:p>
        </p:txBody>
      </p:sp>
      <p:sp>
        <p:nvSpPr>
          <p:cNvPr id="5" name="Text Placeholder 4"/>
          <p:cNvSpPr>
            <a:spLocks noGrp="1"/>
          </p:cNvSpPr>
          <p:nvPr>
            <p:ph type="body" sz="half" idx="2"/>
          </p:nvPr>
        </p:nvSpPr>
        <p:spPr/>
        <p:txBody>
          <a:bodyPr/>
          <a:lstStyle/>
          <a:p>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2057400"/>
            <a:ext cx="4162425" cy="4457700"/>
          </a:xfrm>
          <a:prstGeom prst="rect">
            <a:avLst/>
          </a:prstGeom>
        </p:spPr>
      </p:pic>
    </p:spTree>
    <p:extLst>
      <p:ext uri="{BB962C8B-B14F-4D97-AF65-F5344CB8AC3E}">
        <p14:creationId xmlns:p14="http://schemas.microsoft.com/office/powerpoint/2010/main" val="27994368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800" b="1" dirty="0" smtClean="0"/>
              <a:t>Child 2: Baseline Assessment</a:t>
            </a:r>
            <a:endParaRPr lang="en-IN" sz="4800" b="1" dirty="0"/>
          </a:p>
        </p:txBody>
      </p:sp>
      <p:sp>
        <p:nvSpPr>
          <p:cNvPr id="3" name="Content Placeholder 2"/>
          <p:cNvSpPr>
            <a:spLocks noGrp="1"/>
          </p:cNvSpPr>
          <p:nvPr>
            <p:ph idx="1"/>
          </p:nvPr>
        </p:nvSpPr>
        <p:spPr/>
        <p:txBody>
          <a:bodyPr/>
          <a:lstStyle/>
          <a:p>
            <a:r>
              <a:rPr lang="en-US" dirty="0"/>
              <a:t>The child </a:t>
            </a:r>
            <a:r>
              <a:rPr lang="en-US" dirty="0" smtClean="0"/>
              <a:t>could </a:t>
            </a:r>
            <a:r>
              <a:rPr lang="en-US" dirty="0"/>
              <a:t>count up till 19 </a:t>
            </a:r>
            <a:r>
              <a:rPr lang="en-US" dirty="0" smtClean="0"/>
              <a:t>only</a:t>
            </a:r>
            <a:endParaRPr lang="en-IN" dirty="0"/>
          </a:p>
          <a:p>
            <a:r>
              <a:rPr lang="en-US" dirty="0"/>
              <a:t>For an additive task, the child always needed concrete visuals (for e.g. marbles, balls etc.). If something concrete wasn’t available, he opted using his fingers, but then he used to get even more confused </a:t>
            </a:r>
            <a:endParaRPr lang="en-US" dirty="0" smtClean="0"/>
          </a:p>
          <a:p>
            <a:r>
              <a:rPr lang="en-US" dirty="0" smtClean="0"/>
              <a:t>Lost one-one </a:t>
            </a:r>
            <a:r>
              <a:rPr lang="en-US" dirty="0"/>
              <a:t>correspondence whenever he tried counting faster </a:t>
            </a:r>
            <a:endParaRPr lang="en-US" dirty="0" smtClean="0"/>
          </a:p>
          <a:p>
            <a:r>
              <a:rPr lang="en-US" dirty="0" smtClean="0"/>
              <a:t>Used “count-all” strategy for addition</a:t>
            </a:r>
            <a:endParaRPr lang="en-IN" dirty="0"/>
          </a:p>
        </p:txBody>
      </p:sp>
    </p:spTree>
    <p:extLst>
      <p:ext uri="{BB962C8B-B14F-4D97-AF65-F5344CB8AC3E}">
        <p14:creationId xmlns:p14="http://schemas.microsoft.com/office/powerpoint/2010/main" val="4009649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800" b="1" dirty="0" smtClean="0"/>
              <a:t>Overview</a:t>
            </a:r>
            <a:endParaRPr lang="en-IN" sz="4800" b="1" dirty="0"/>
          </a:p>
        </p:txBody>
      </p:sp>
      <p:sp>
        <p:nvSpPr>
          <p:cNvPr id="3" name="Content Placeholder 2"/>
          <p:cNvSpPr>
            <a:spLocks noGrp="1"/>
          </p:cNvSpPr>
          <p:nvPr>
            <p:ph idx="1"/>
          </p:nvPr>
        </p:nvSpPr>
        <p:spPr/>
        <p:txBody>
          <a:bodyPr>
            <a:normAutofit fontScale="85000" lnSpcReduction="20000"/>
          </a:bodyPr>
          <a:lstStyle/>
          <a:p>
            <a:r>
              <a:rPr lang="en-IN" dirty="0" smtClean="0"/>
              <a:t>What is Evaluation Capacity Building (ECB)?</a:t>
            </a:r>
          </a:p>
          <a:p>
            <a:r>
              <a:rPr lang="en-IN" dirty="0" smtClean="0"/>
              <a:t>Why ECB for pre-service teachers?</a:t>
            </a:r>
          </a:p>
          <a:p>
            <a:r>
              <a:rPr lang="en-IN" dirty="0" smtClean="0"/>
              <a:t>Why ECB for mathematics teachers?</a:t>
            </a:r>
          </a:p>
          <a:p>
            <a:r>
              <a:rPr lang="en-IN" dirty="0" smtClean="0"/>
              <a:t>Context of the study</a:t>
            </a:r>
          </a:p>
          <a:p>
            <a:r>
              <a:rPr lang="en-IN" dirty="0" smtClean="0"/>
              <a:t>Structure of Professional Development Program</a:t>
            </a:r>
          </a:p>
          <a:p>
            <a:r>
              <a:rPr lang="en-IN" dirty="0" smtClean="0"/>
              <a:t>Educational Policy in India</a:t>
            </a:r>
          </a:p>
          <a:p>
            <a:r>
              <a:rPr lang="en-IN" dirty="0" smtClean="0"/>
              <a:t>Aims of the Study</a:t>
            </a:r>
          </a:p>
          <a:p>
            <a:r>
              <a:rPr lang="en-IN" dirty="0" smtClean="0"/>
              <a:t>Methodology </a:t>
            </a:r>
          </a:p>
          <a:p>
            <a:r>
              <a:rPr lang="en-IN" dirty="0" smtClean="0"/>
              <a:t>Evaluation model for pre-service teachers</a:t>
            </a:r>
          </a:p>
          <a:p>
            <a:r>
              <a:rPr lang="en-IN" dirty="0" smtClean="0"/>
              <a:t>An exemplar</a:t>
            </a:r>
          </a:p>
          <a:p>
            <a:r>
              <a:rPr lang="en-IN" dirty="0" smtClean="0"/>
              <a:t>Outputs</a:t>
            </a:r>
          </a:p>
          <a:p>
            <a:endParaRPr lang="en-IN" dirty="0" smtClean="0"/>
          </a:p>
          <a:p>
            <a:endParaRPr lang="en-IN" dirty="0" smtClean="0"/>
          </a:p>
          <a:p>
            <a:endParaRPr lang="en-IN" dirty="0" smtClean="0"/>
          </a:p>
          <a:p>
            <a:endParaRPr lang="en-IN" dirty="0"/>
          </a:p>
        </p:txBody>
      </p:sp>
    </p:spTree>
    <p:extLst>
      <p:ext uri="{BB962C8B-B14F-4D97-AF65-F5344CB8AC3E}">
        <p14:creationId xmlns:p14="http://schemas.microsoft.com/office/powerpoint/2010/main" val="1292652275"/>
      </p:ext>
    </p:extLst>
  </p:cSld>
  <p:clrMapOvr>
    <a:masterClrMapping/>
  </p:clrMapOvr>
  <mc:AlternateContent xmlns:mc="http://schemas.openxmlformats.org/markup-compatibility/2006" xmlns:p14="http://schemas.microsoft.com/office/powerpoint/2010/main">
    <mc:Choice Requires="p14">
      <p:transition spd="slow" p14:dur="2000" advTm="3"/>
    </mc:Choice>
    <mc:Fallback xmlns="">
      <p:transition spd="slow" advTm="3"/>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4000" b="1" dirty="0"/>
              <a:t>Evaluation procedures for Child </a:t>
            </a:r>
            <a:r>
              <a:rPr lang="en-IN" sz="4000" b="1" dirty="0" smtClean="0"/>
              <a:t>2</a:t>
            </a:r>
            <a:endParaRPr lang="en-IN" sz="4000" dirty="0"/>
          </a:p>
        </p:txBody>
      </p:sp>
      <p:sp>
        <p:nvSpPr>
          <p:cNvPr id="3" name="Content Placeholder 2"/>
          <p:cNvSpPr>
            <a:spLocks noGrp="1"/>
          </p:cNvSpPr>
          <p:nvPr>
            <p:ph idx="1"/>
          </p:nvPr>
        </p:nvSpPr>
        <p:spPr>
          <a:xfrm>
            <a:off x="5183188" y="987425"/>
            <a:ext cx="6172200" cy="5440671"/>
          </a:xfrm>
        </p:spPr>
        <p:txBody>
          <a:bodyPr>
            <a:normAutofit fontScale="77500" lnSpcReduction="20000"/>
          </a:bodyPr>
          <a:lstStyle/>
          <a:p>
            <a:r>
              <a:rPr lang="en-IN" dirty="0" smtClean="0"/>
              <a:t>Expanded counting structures using various concrete materials (bead strings, marbles, balls etc.. Provided help with changes in language </a:t>
            </a:r>
            <a:r>
              <a:rPr lang="en-IN" dirty="0" err="1" smtClean="0"/>
              <a:t>pattersn</a:t>
            </a:r>
            <a:r>
              <a:rPr lang="en-IN" dirty="0" smtClean="0"/>
              <a:t> while counting, 20, 21; 30 ‘</a:t>
            </a:r>
            <a:r>
              <a:rPr lang="en-IN" dirty="0" err="1" smtClean="0"/>
              <a:t>ty</a:t>
            </a:r>
            <a:r>
              <a:rPr lang="en-IN" dirty="0" smtClean="0"/>
              <a:t>’ etc.</a:t>
            </a:r>
          </a:p>
          <a:p>
            <a:r>
              <a:rPr lang="en-IN" dirty="0" smtClean="0"/>
              <a:t>Count slow to prevent one-to-one correspondence error occurring</a:t>
            </a:r>
          </a:p>
          <a:p>
            <a:r>
              <a:rPr lang="en-US" dirty="0"/>
              <a:t>For </a:t>
            </a:r>
            <a:r>
              <a:rPr lang="en-US" dirty="0" smtClean="0"/>
              <a:t>strengthening </a:t>
            </a:r>
            <a:r>
              <a:rPr lang="en-US" dirty="0"/>
              <a:t>the child’s knowledge of number representations (numerals), </a:t>
            </a:r>
            <a:r>
              <a:rPr lang="en-US" dirty="0" smtClean="0"/>
              <a:t>number </a:t>
            </a:r>
            <a:r>
              <a:rPr lang="en-US" dirty="0"/>
              <a:t>cards with the numeral written on one side and the same number of dots on the other </a:t>
            </a:r>
            <a:r>
              <a:rPr lang="en-US" dirty="0" smtClean="0"/>
              <a:t>side were given to him. And he was asked to put them in a sequence.</a:t>
            </a:r>
          </a:p>
          <a:p>
            <a:r>
              <a:rPr lang="en-US" dirty="0" smtClean="0"/>
              <a:t>To assist in count forward strategy, the child was asked to make additions with 1 or 2 as addend, i.e., 23+ 1=? And so on.</a:t>
            </a:r>
          </a:p>
          <a:p>
            <a:r>
              <a:rPr lang="en-US" dirty="0" smtClean="0"/>
              <a:t>Using bead strings</a:t>
            </a:r>
          </a:p>
          <a:p>
            <a:endParaRPr lang="en-US" dirty="0" smtClean="0"/>
          </a:p>
          <a:p>
            <a:endParaRPr lang="en-IN" dirty="0" smtClean="0"/>
          </a:p>
          <a:p>
            <a:endParaRPr lang="en-IN" dirty="0"/>
          </a:p>
        </p:txBody>
      </p:sp>
      <p:sp>
        <p:nvSpPr>
          <p:cNvPr id="4" name="Text Placeholder 3"/>
          <p:cNvSpPr>
            <a:spLocks noGrp="1"/>
          </p:cNvSpPr>
          <p:nvPr>
            <p:ph type="body" sz="half" idx="2"/>
          </p:nvPr>
        </p:nvSpPr>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684" y="2057400"/>
            <a:ext cx="4062341" cy="4800600"/>
          </a:xfrm>
          <a:prstGeom prst="rect">
            <a:avLst/>
          </a:prstGeom>
        </p:spPr>
      </p:pic>
    </p:spTree>
    <p:extLst>
      <p:ext uri="{BB962C8B-B14F-4D97-AF65-F5344CB8AC3E}">
        <p14:creationId xmlns:p14="http://schemas.microsoft.com/office/powerpoint/2010/main" val="31547833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910" y="0"/>
            <a:ext cx="4226115" cy="2057400"/>
          </a:xfrm>
        </p:spPr>
        <p:txBody>
          <a:bodyPr>
            <a:normAutofit/>
          </a:bodyPr>
          <a:lstStyle/>
          <a:p>
            <a:r>
              <a:rPr lang="en-IN" sz="4400" b="1" dirty="0"/>
              <a:t>Evaluation procedures for Child 2</a:t>
            </a:r>
            <a:endParaRPr lang="en-US" sz="4400" b="1" dirty="0"/>
          </a:p>
        </p:txBody>
      </p:sp>
      <p:sp>
        <p:nvSpPr>
          <p:cNvPr id="3" name="Content Placeholder 2"/>
          <p:cNvSpPr>
            <a:spLocks noGrp="1"/>
          </p:cNvSpPr>
          <p:nvPr>
            <p:ph idx="1"/>
          </p:nvPr>
        </p:nvSpPr>
        <p:spPr>
          <a:xfrm>
            <a:off x="5671534" y="987425"/>
            <a:ext cx="5683854" cy="5317841"/>
          </a:xfrm>
        </p:spPr>
        <p:txBody>
          <a:bodyPr>
            <a:normAutofit/>
          </a:bodyPr>
          <a:lstStyle/>
          <a:p>
            <a:r>
              <a:rPr lang="en-US" dirty="0"/>
              <a:t>The child has now developed his count on strategy </a:t>
            </a:r>
            <a:r>
              <a:rPr lang="en-US" dirty="0" smtClean="0"/>
              <a:t>for </a:t>
            </a:r>
            <a:r>
              <a:rPr lang="en-US" dirty="0"/>
              <a:t>adding. </a:t>
            </a:r>
            <a:endParaRPr lang="en-US" dirty="0" smtClean="0"/>
          </a:p>
          <a:p>
            <a:r>
              <a:rPr lang="en-US" dirty="0" smtClean="0"/>
              <a:t>He </a:t>
            </a:r>
            <a:r>
              <a:rPr lang="en-US" dirty="0"/>
              <a:t>is </a:t>
            </a:r>
            <a:r>
              <a:rPr lang="en-US" dirty="0" smtClean="0"/>
              <a:t>between </a:t>
            </a:r>
            <a:r>
              <a:rPr lang="en-US" dirty="0"/>
              <a:t>being a figurative counter and being a perceptual counter </a:t>
            </a:r>
            <a:r>
              <a:rPr lang="en-US" dirty="0" smtClean="0"/>
              <a:t>as </a:t>
            </a:r>
            <a:r>
              <a:rPr lang="en-US" dirty="0"/>
              <a:t>he is able to visualize imaginatively the first addend </a:t>
            </a:r>
            <a:r>
              <a:rPr lang="en-US" dirty="0" smtClean="0"/>
              <a:t>but still </a:t>
            </a:r>
            <a:r>
              <a:rPr lang="en-US" dirty="0"/>
              <a:t>needs to count concretely/sub-concretely the second addend to arrive at an </a:t>
            </a:r>
            <a:r>
              <a:rPr lang="en-US" dirty="0" smtClean="0"/>
              <a:t>answer.</a:t>
            </a:r>
            <a:endParaRPr lang="en-US" dirty="0"/>
          </a:p>
        </p:txBody>
      </p:sp>
      <p:sp>
        <p:nvSpPr>
          <p:cNvPr id="4" name="Text Placeholder 3"/>
          <p:cNvSpPr>
            <a:spLocks noGrp="1"/>
          </p:cNvSpPr>
          <p:nvPr>
            <p:ph type="body" sz="half" idx="2"/>
          </p:nvPr>
        </p:nvSpPr>
        <p:spPr/>
        <p:txBody>
          <a:bodyPr/>
          <a:lstStyle/>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156" y="1897039"/>
            <a:ext cx="5143500" cy="4640239"/>
          </a:xfrm>
          <a:prstGeom prst="rect">
            <a:avLst/>
          </a:prstGeom>
        </p:spPr>
      </p:pic>
    </p:spTree>
    <p:extLst>
      <p:ext uri="{BB962C8B-B14F-4D97-AF65-F5344CB8AC3E}">
        <p14:creationId xmlns:p14="http://schemas.microsoft.com/office/powerpoint/2010/main" val="2243003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508" y="201352"/>
            <a:ext cx="10515600" cy="1325563"/>
          </a:xfrm>
        </p:spPr>
        <p:txBody>
          <a:bodyPr>
            <a:normAutofit/>
          </a:bodyPr>
          <a:lstStyle/>
          <a:p>
            <a:r>
              <a:rPr lang="en-IN" sz="4800" b="1" dirty="0" smtClean="0"/>
              <a:t>Outputs</a:t>
            </a:r>
            <a:endParaRPr lang="en-IN" sz="4800" b="1" dirty="0"/>
          </a:p>
        </p:txBody>
      </p:sp>
      <p:sp>
        <p:nvSpPr>
          <p:cNvPr id="3" name="Content Placeholder 2"/>
          <p:cNvSpPr>
            <a:spLocks noGrp="1"/>
          </p:cNvSpPr>
          <p:nvPr>
            <p:ph idx="1"/>
          </p:nvPr>
        </p:nvSpPr>
        <p:spPr>
          <a:xfrm>
            <a:off x="395785" y="1825624"/>
            <a:ext cx="10958015" cy="4779891"/>
          </a:xfrm>
        </p:spPr>
        <p:txBody>
          <a:bodyPr>
            <a:normAutofit/>
          </a:bodyPr>
          <a:lstStyle/>
          <a:p>
            <a:r>
              <a:rPr lang="en-IN" dirty="0" smtClean="0"/>
              <a:t>Pre-service teachers felt empowered to see changes in their students’ mathematical understanding by the use of Evaluation model which aided them to carry out Formative Assessment in real-time classrooms.</a:t>
            </a:r>
          </a:p>
          <a:p>
            <a:r>
              <a:rPr lang="en-IN" dirty="0" smtClean="0"/>
              <a:t>They developed skills in designing tasks, learning progressions of various content areas, identification of errors, and hence generating variety of ways to </a:t>
            </a:r>
            <a:r>
              <a:rPr lang="en-IN" smtClean="0"/>
              <a:t>provide feedback.</a:t>
            </a:r>
            <a:endParaRPr lang="en-IN" dirty="0" smtClean="0"/>
          </a:p>
          <a:p>
            <a:r>
              <a:rPr lang="en-IN" dirty="0" smtClean="0"/>
              <a:t>They realised the importance to move beyond “entity theory” to help each child progress through the learning progressions</a:t>
            </a:r>
          </a:p>
          <a:p>
            <a:r>
              <a:rPr lang="en-IN" dirty="0" smtClean="0"/>
              <a:t>They realised the importance of contingent planning to capture assessment evidence emerging on-the-fly. </a:t>
            </a:r>
            <a:endParaRPr lang="en-IN" dirty="0"/>
          </a:p>
        </p:txBody>
      </p:sp>
    </p:spTree>
    <p:extLst>
      <p:ext uri="{BB962C8B-B14F-4D97-AF65-F5344CB8AC3E}">
        <p14:creationId xmlns:p14="http://schemas.microsoft.com/office/powerpoint/2010/main" val="41466083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2096" y="1249112"/>
            <a:ext cx="10360182" cy="2387600"/>
          </a:xfrm>
        </p:spPr>
        <p:txBody>
          <a:bodyPr>
            <a:normAutofit/>
          </a:bodyPr>
          <a:lstStyle/>
          <a:p>
            <a:r>
              <a:rPr lang="en-IN" sz="8800" dirty="0" smtClean="0">
                <a:latin typeface="Algerian" panose="04020705040A02060702" pitchFamily="82" charset="0"/>
              </a:rPr>
              <a:t>Thank You…</a:t>
            </a:r>
            <a:endParaRPr lang="en-IN" sz="8800" dirty="0">
              <a:latin typeface="Algerian" panose="04020705040A02060702" pitchFamily="82" charset="0"/>
            </a:endParaRPr>
          </a:p>
        </p:txBody>
      </p:sp>
      <p:sp>
        <p:nvSpPr>
          <p:cNvPr id="3" name="Subtitle 2"/>
          <p:cNvSpPr>
            <a:spLocks noGrp="1"/>
          </p:cNvSpPr>
          <p:nvPr>
            <p:ph type="subTitle" idx="1"/>
          </p:nvPr>
        </p:nvSpPr>
        <p:spPr>
          <a:xfrm>
            <a:off x="-521049" y="4469090"/>
            <a:ext cx="13027937" cy="1813474"/>
          </a:xfrm>
        </p:spPr>
        <p:txBody>
          <a:bodyPr>
            <a:normAutofit fontScale="92500" lnSpcReduction="20000"/>
          </a:bodyPr>
          <a:lstStyle/>
          <a:p>
            <a:r>
              <a:rPr lang="en-IN" sz="2600" b="1" dirty="0" err="1" smtClean="0"/>
              <a:t>Dr.</a:t>
            </a:r>
            <a:r>
              <a:rPr lang="en-IN" sz="2600" b="1" dirty="0" smtClean="0"/>
              <a:t> Garima Bansal</a:t>
            </a:r>
          </a:p>
          <a:p>
            <a:r>
              <a:rPr lang="en-IN" dirty="0" smtClean="0">
                <a:hlinkClick r:id="rId2"/>
              </a:rPr>
              <a:t>garima1agg@gmail.com</a:t>
            </a:r>
            <a:r>
              <a:rPr lang="en-IN" dirty="0" smtClean="0"/>
              <a:t>; +91-9999914095</a:t>
            </a:r>
          </a:p>
          <a:p>
            <a:r>
              <a:rPr lang="en-IN" dirty="0" smtClean="0"/>
              <a:t>Assistant Professor</a:t>
            </a:r>
          </a:p>
          <a:p>
            <a:r>
              <a:rPr lang="en-IN" dirty="0" smtClean="0"/>
              <a:t>Lady Irwin College</a:t>
            </a:r>
          </a:p>
          <a:p>
            <a:r>
              <a:rPr lang="en-IN" dirty="0" smtClean="0"/>
              <a:t>University of Delhi, India</a:t>
            </a:r>
            <a:endParaRPr lang="en-IN" dirty="0"/>
          </a:p>
        </p:txBody>
      </p:sp>
    </p:spTree>
    <p:extLst>
      <p:ext uri="{BB962C8B-B14F-4D97-AF65-F5344CB8AC3E}">
        <p14:creationId xmlns:p14="http://schemas.microsoft.com/office/powerpoint/2010/main" val="2153809568"/>
      </p:ext>
    </p:extLst>
  </p:cSld>
  <p:clrMapOvr>
    <a:masterClrMapping/>
  </p:clrMapOvr>
  <mc:AlternateContent xmlns:mc="http://schemas.openxmlformats.org/markup-compatibility/2006" xmlns:p14="http://schemas.microsoft.com/office/powerpoint/2010/main">
    <mc:Choice Requires="p14">
      <p:transition spd="slow" p14:dur="2000" advTm="945"/>
    </mc:Choice>
    <mc:Fallback xmlns="">
      <p:transition spd="slow" advTm="945"/>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800" b="1" dirty="0" smtClean="0"/>
              <a:t>What is Evaluation Capacity Building?</a:t>
            </a:r>
            <a:endParaRPr lang="en-IN" sz="4800" b="1" dirty="0"/>
          </a:p>
        </p:txBody>
      </p:sp>
      <p:sp>
        <p:nvSpPr>
          <p:cNvPr id="3" name="Content Placeholder 2"/>
          <p:cNvSpPr>
            <a:spLocks noGrp="1"/>
          </p:cNvSpPr>
          <p:nvPr>
            <p:ph idx="1"/>
          </p:nvPr>
        </p:nvSpPr>
        <p:spPr>
          <a:xfrm>
            <a:off x="435429" y="1803853"/>
            <a:ext cx="10515600" cy="4351338"/>
          </a:xfrm>
        </p:spPr>
        <p:txBody>
          <a:bodyPr/>
          <a:lstStyle/>
          <a:p>
            <a:pPr marL="0" indent="0">
              <a:buNone/>
            </a:pPr>
            <a:r>
              <a:rPr lang="en-IN" dirty="0" smtClean="0"/>
              <a:t>Evaluation Capacity Building (ECB) is defined as “context-dependent, intentional action system of guided processes and practices for bringing about and sustaining a state of affairs in which quality program evaluation and its appropriate uses are ordinary and ongoing within one or more organisations.” (</a:t>
            </a:r>
            <a:r>
              <a:rPr lang="en-IN" dirty="0" err="1" smtClean="0"/>
              <a:t>Baizerman</a:t>
            </a:r>
            <a:r>
              <a:rPr lang="en-IN" dirty="0" smtClean="0"/>
              <a:t>, Compton &amp; </a:t>
            </a:r>
            <a:r>
              <a:rPr lang="en-IN" dirty="0" err="1" smtClean="0"/>
              <a:t>Stockdill</a:t>
            </a:r>
            <a:r>
              <a:rPr lang="en-IN" dirty="0" smtClean="0"/>
              <a:t>, 2002, p.1). </a:t>
            </a:r>
          </a:p>
          <a:p>
            <a:pPr marL="0" indent="0">
              <a:buNone/>
            </a:pPr>
            <a:endParaRPr lang="en-IN" dirty="0" smtClean="0"/>
          </a:p>
          <a:p>
            <a:pPr marL="0" indent="0">
              <a:buNone/>
            </a:pPr>
            <a:r>
              <a:rPr lang="en-IN" dirty="0" smtClean="0"/>
              <a:t>ECB focusses on the organisational processes necessary to create and sustain quality evaluation.</a:t>
            </a:r>
          </a:p>
          <a:p>
            <a:pPr marL="0" indent="0">
              <a:buNone/>
            </a:pPr>
            <a:endParaRPr lang="en-IN" dirty="0" smtClean="0"/>
          </a:p>
          <a:p>
            <a:pPr marL="0" indent="0">
              <a:buNone/>
            </a:pPr>
            <a:endParaRPr lang="en-IN" dirty="0" smtClean="0"/>
          </a:p>
          <a:p>
            <a:pPr marL="0" indent="0">
              <a:buNone/>
            </a:pPr>
            <a:endParaRPr lang="en-IN" dirty="0"/>
          </a:p>
        </p:txBody>
      </p:sp>
    </p:spTree>
    <p:extLst>
      <p:ext uri="{BB962C8B-B14F-4D97-AF65-F5344CB8AC3E}">
        <p14:creationId xmlns:p14="http://schemas.microsoft.com/office/powerpoint/2010/main" val="3756823434"/>
      </p:ext>
    </p:extLst>
  </p:cSld>
  <p:clrMapOvr>
    <a:masterClrMapping/>
  </p:clrMapOvr>
  <mc:AlternateContent xmlns:mc="http://schemas.openxmlformats.org/markup-compatibility/2006" xmlns:p14="http://schemas.microsoft.com/office/powerpoint/2010/main">
    <mc:Choice Requires="p14">
      <p:transition spd="slow" p14:dur="2000" advTm="37114"/>
    </mc:Choice>
    <mc:Fallback xmlns="">
      <p:transition spd="slow" advTm="37114"/>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800" b="1" dirty="0" smtClean="0"/>
              <a:t>Why ECB for pre-service teachers?</a:t>
            </a:r>
            <a:endParaRPr lang="en-IN" sz="4800" b="1" dirty="0"/>
          </a:p>
        </p:txBody>
      </p:sp>
      <p:sp>
        <p:nvSpPr>
          <p:cNvPr id="3" name="Content Placeholder 2"/>
          <p:cNvSpPr>
            <a:spLocks noGrp="1"/>
          </p:cNvSpPr>
          <p:nvPr>
            <p:ph idx="1"/>
          </p:nvPr>
        </p:nvSpPr>
        <p:spPr>
          <a:xfrm>
            <a:off x="313899" y="1825624"/>
            <a:ext cx="11709779" cy="5032375"/>
          </a:xfrm>
        </p:spPr>
        <p:txBody>
          <a:bodyPr>
            <a:normAutofit/>
          </a:bodyPr>
          <a:lstStyle/>
          <a:p>
            <a:pPr marL="0" indent="0">
              <a:buNone/>
            </a:pPr>
            <a:r>
              <a:rPr lang="en-IN" dirty="0" smtClean="0">
                <a:solidFill>
                  <a:srgbClr val="FF0000"/>
                </a:solidFill>
              </a:rPr>
              <a:t>Evaluation education has often been overlooked in teacher professional development programs </a:t>
            </a:r>
            <a:r>
              <a:rPr lang="en-IN" dirty="0" smtClean="0"/>
              <a:t>(</a:t>
            </a:r>
            <a:r>
              <a:rPr lang="en-IN" dirty="0" err="1" smtClean="0"/>
              <a:t>Popham</a:t>
            </a:r>
            <a:r>
              <a:rPr lang="en-IN" dirty="0" smtClean="0"/>
              <a:t>, 2011). </a:t>
            </a:r>
          </a:p>
          <a:p>
            <a:r>
              <a:rPr lang="en-IN" dirty="0"/>
              <a:t>P</a:t>
            </a:r>
            <a:r>
              <a:rPr lang="en-IN" dirty="0" smtClean="0"/>
              <a:t>re-service teachers tend to repeat evaluation strategies that they experienced as students (</a:t>
            </a:r>
            <a:r>
              <a:rPr lang="en-IN" dirty="0" err="1" smtClean="0"/>
              <a:t>Maclellan</a:t>
            </a:r>
            <a:r>
              <a:rPr lang="en-IN" dirty="0" smtClean="0"/>
              <a:t>, 2004). </a:t>
            </a:r>
          </a:p>
          <a:p>
            <a:r>
              <a:rPr lang="en-IN" dirty="0" err="1"/>
              <a:t>Mertler</a:t>
            </a:r>
            <a:r>
              <a:rPr lang="en-IN" dirty="0"/>
              <a:t> </a:t>
            </a:r>
            <a:r>
              <a:rPr lang="en-IN" dirty="0" smtClean="0"/>
              <a:t>and Campbell (2005) noted when teacher candidates are provided Evaluation education they demonstrate confidence, competency, and readiness to assess student learning.</a:t>
            </a:r>
          </a:p>
          <a:p>
            <a:r>
              <a:rPr lang="en-IN" dirty="0" err="1"/>
              <a:t>Voltane</a:t>
            </a:r>
            <a:r>
              <a:rPr lang="en-IN" dirty="0"/>
              <a:t> </a:t>
            </a:r>
            <a:r>
              <a:rPr lang="en-IN" dirty="0" smtClean="0"/>
              <a:t>and Fazio (2007) noted </a:t>
            </a:r>
            <a:r>
              <a:rPr lang="en-IN" dirty="0"/>
              <a:t>that significant student achievement gains emerge when teachers constantly integrate </a:t>
            </a:r>
            <a:r>
              <a:rPr lang="en-IN" dirty="0" smtClean="0"/>
              <a:t>evaluation </a:t>
            </a:r>
            <a:r>
              <a:rPr lang="en-IN" dirty="0"/>
              <a:t>into their classroom </a:t>
            </a:r>
            <a:r>
              <a:rPr lang="en-IN" dirty="0" smtClean="0"/>
              <a:t>practices. </a:t>
            </a:r>
            <a:endParaRPr lang="en-IN" dirty="0"/>
          </a:p>
          <a:p>
            <a:pPr marL="0" indent="0">
              <a:buNone/>
            </a:pPr>
            <a:endParaRPr lang="en-IN" dirty="0" smtClean="0"/>
          </a:p>
          <a:p>
            <a:pPr marL="0" indent="0">
              <a:buNone/>
            </a:pPr>
            <a:endParaRPr lang="en-IN" dirty="0" smtClean="0"/>
          </a:p>
          <a:p>
            <a:pPr marL="0" indent="0">
              <a:buNone/>
            </a:pPr>
            <a:endParaRPr lang="en-IN" dirty="0" smtClean="0"/>
          </a:p>
          <a:p>
            <a:pPr marL="0" indent="0">
              <a:buNone/>
            </a:pPr>
            <a:endParaRPr lang="en-IN" dirty="0" smtClean="0"/>
          </a:p>
          <a:p>
            <a:pPr marL="0" indent="0">
              <a:buNone/>
            </a:pPr>
            <a:endParaRPr lang="en-IN" dirty="0" smtClean="0"/>
          </a:p>
          <a:p>
            <a:pPr marL="0" indent="0">
              <a:buNone/>
            </a:pPr>
            <a:endParaRPr lang="en-IN" dirty="0" smtClean="0"/>
          </a:p>
        </p:txBody>
      </p:sp>
    </p:spTree>
    <p:extLst>
      <p:ext uri="{BB962C8B-B14F-4D97-AF65-F5344CB8AC3E}">
        <p14:creationId xmlns:p14="http://schemas.microsoft.com/office/powerpoint/2010/main" val="1746684760"/>
      </p:ext>
    </p:extLst>
  </p:cSld>
  <p:clrMapOvr>
    <a:masterClrMapping/>
  </p:clrMapOvr>
  <mc:AlternateContent xmlns:mc="http://schemas.openxmlformats.org/markup-compatibility/2006" xmlns:p14="http://schemas.microsoft.com/office/powerpoint/2010/main">
    <mc:Choice Requires="p14">
      <p:transition spd="slow" p14:dur="2000" advTm="91651"/>
    </mc:Choice>
    <mc:Fallback xmlns="">
      <p:transition spd="slow" advTm="91651"/>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3354"/>
            <a:ext cx="10515600" cy="1325563"/>
          </a:xfrm>
        </p:spPr>
        <p:txBody>
          <a:bodyPr>
            <a:normAutofit/>
          </a:bodyPr>
          <a:lstStyle/>
          <a:p>
            <a:r>
              <a:rPr lang="en-IN" sz="4800" b="1" dirty="0" smtClean="0"/>
              <a:t>Why ECB for mathematics teachers?</a:t>
            </a:r>
            <a:endParaRPr lang="en-IN" sz="4800" dirty="0"/>
          </a:p>
        </p:txBody>
      </p:sp>
      <p:sp>
        <p:nvSpPr>
          <p:cNvPr id="3" name="Content Placeholder 2"/>
          <p:cNvSpPr>
            <a:spLocks noGrp="1"/>
          </p:cNvSpPr>
          <p:nvPr>
            <p:ph idx="1"/>
          </p:nvPr>
        </p:nvSpPr>
        <p:spPr/>
        <p:txBody>
          <a:bodyPr/>
          <a:lstStyle/>
          <a:p>
            <a:pPr marL="0" indent="0">
              <a:buNone/>
            </a:pPr>
            <a:r>
              <a:rPr lang="en-IN" dirty="0" smtClean="0"/>
              <a:t>Mathematics is a connected body of knowledge. </a:t>
            </a:r>
          </a:p>
          <a:p>
            <a:pPr marL="0" indent="0">
              <a:buNone/>
            </a:pPr>
            <a:r>
              <a:rPr lang="en-IN" dirty="0" err="1" smtClean="0"/>
              <a:t>Skemp</a:t>
            </a:r>
            <a:r>
              <a:rPr lang="en-IN" dirty="0" smtClean="0"/>
              <a:t> (1976) observed that pupils need to build a relational understanding of how ideas </a:t>
            </a:r>
            <a:r>
              <a:rPr lang="en-IN" dirty="0" err="1" smtClean="0"/>
              <a:t>interrealte</a:t>
            </a:r>
            <a:r>
              <a:rPr lang="en-IN" dirty="0" smtClean="0"/>
              <a:t>. </a:t>
            </a:r>
          </a:p>
          <a:p>
            <a:pPr marL="0" indent="0">
              <a:buNone/>
            </a:pPr>
            <a:r>
              <a:rPr lang="en-IN" dirty="0" smtClean="0"/>
              <a:t>Ideas are organised in a hierarchical manner.</a:t>
            </a:r>
          </a:p>
          <a:p>
            <a:pPr marL="0" indent="0">
              <a:buNone/>
            </a:pPr>
            <a:r>
              <a:rPr lang="en-IN" dirty="0" smtClean="0"/>
              <a:t>Mathematical literacy requires understanding of the meaning, use and justifications of the mathematical ideas.</a:t>
            </a:r>
            <a:endParaRPr lang="en-IN" dirty="0"/>
          </a:p>
        </p:txBody>
      </p:sp>
    </p:spTree>
    <p:extLst>
      <p:ext uri="{BB962C8B-B14F-4D97-AF65-F5344CB8AC3E}">
        <p14:creationId xmlns:p14="http://schemas.microsoft.com/office/powerpoint/2010/main" val="26240964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105818"/>
            <a:ext cx="10515600" cy="1954994"/>
          </a:xfrm>
        </p:spPr>
        <p:txBody>
          <a:bodyPr>
            <a:noAutofit/>
          </a:bodyPr>
          <a:lstStyle/>
          <a:p>
            <a:r>
              <a:rPr lang="en-IN" sz="4800" b="1" dirty="0" smtClean="0"/>
              <a:t>Context of the study</a:t>
            </a:r>
            <a:br>
              <a:rPr lang="en-IN" sz="4800" b="1" dirty="0" smtClean="0"/>
            </a:br>
            <a:endParaRPr lang="en-IN" sz="4800" dirty="0"/>
          </a:p>
        </p:txBody>
      </p:sp>
      <p:sp>
        <p:nvSpPr>
          <p:cNvPr id="3" name="Content Placeholder 2"/>
          <p:cNvSpPr>
            <a:spLocks noGrp="1"/>
          </p:cNvSpPr>
          <p:nvPr>
            <p:ph idx="1"/>
          </p:nvPr>
        </p:nvSpPr>
        <p:spPr>
          <a:xfrm>
            <a:off x="150124" y="1269242"/>
            <a:ext cx="11864075" cy="5690357"/>
          </a:xfrm>
        </p:spPr>
        <p:txBody>
          <a:bodyPr>
            <a:normAutofit/>
          </a:bodyPr>
          <a:lstStyle/>
          <a:p>
            <a:r>
              <a:rPr lang="en-IN" dirty="0" smtClean="0"/>
              <a:t>In India exists variety of teacher professional development programs, such as, Bachelors of Education (</a:t>
            </a:r>
            <a:r>
              <a:rPr lang="en-IN" dirty="0" err="1" smtClean="0"/>
              <a:t>B.Ed</a:t>
            </a:r>
            <a:r>
              <a:rPr lang="en-IN" dirty="0" smtClean="0"/>
              <a:t>), Bachelors of Elementary Education (</a:t>
            </a:r>
            <a:r>
              <a:rPr lang="en-IN" dirty="0" err="1" smtClean="0"/>
              <a:t>B.El.Ed</a:t>
            </a:r>
            <a:r>
              <a:rPr lang="en-IN" dirty="0" smtClean="0"/>
              <a:t>), Nursery Teacher Training (NTT) to name a few. </a:t>
            </a:r>
          </a:p>
          <a:p>
            <a:r>
              <a:rPr lang="en-IN" dirty="0" err="1" smtClean="0"/>
              <a:t>B.El.Ed</a:t>
            </a:r>
            <a:r>
              <a:rPr lang="en-IN" dirty="0" smtClean="0"/>
              <a:t> teacher professional development is a four-year program undertaken by students after Grade 12. </a:t>
            </a:r>
          </a:p>
          <a:p>
            <a:r>
              <a:rPr lang="en-IN" dirty="0" smtClean="0"/>
              <a:t>This program integrates content knowledge in specific subject areas with elementary (Grade 1-8) teacher education. </a:t>
            </a:r>
          </a:p>
          <a:p>
            <a:r>
              <a:rPr lang="en-IN" dirty="0" smtClean="0"/>
              <a:t>Pedagogical approaches to teach Languages, Environmental Studies, and Mathematics is the focus for Grade 1-5 teaching; and any one particular liberal option (content area) is chosen by the students for middle grade (Grade 6-8) teaching.</a:t>
            </a:r>
          </a:p>
          <a:p>
            <a:r>
              <a:rPr lang="en-IN" dirty="0"/>
              <a:t>Graduates from this program are deemed as professionals (teachers) in elementary grades.</a:t>
            </a:r>
            <a:endParaRPr lang="en-IN" dirty="0" smtClean="0"/>
          </a:p>
          <a:p>
            <a:endParaRPr lang="en-IN" dirty="0"/>
          </a:p>
          <a:p>
            <a:endParaRPr lang="en-IN" dirty="0"/>
          </a:p>
        </p:txBody>
      </p:sp>
    </p:spTree>
    <p:extLst>
      <p:ext uri="{BB962C8B-B14F-4D97-AF65-F5344CB8AC3E}">
        <p14:creationId xmlns:p14="http://schemas.microsoft.com/office/powerpoint/2010/main" val="467349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Structure of the Professional Development Program (</a:t>
            </a:r>
            <a:r>
              <a:rPr lang="en-IN" b="1" dirty="0" err="1" smtClean="0"/>
              <a:t>B.El.Ed</a:t>
            </a:r>
            <a:r>
              <a:rPr lang="en-IN" b="1" dirty="0" smtClean="0"/>
              <a:t>)</a:t>
            </a:r>
            <a:endParaRPr lang="en-IN" b="1" dirty="0"/>
          </a:p>
        </p:txBody>
      </p:sp>
      <p:sp>
        <p:nvSpPr>
          <p:cNvPr id="3" name="Content Placeholder 2"/>
          <p:cNvSpPr>
            <a:spLocks noGrp="1"/>
          </p:cNvSpPr>
          <p:nvPr>
            <p:ph idx="1"/>
          </p:nvPr>
        </p:nvSpPr>
        <p:spPr>
          <a:xfrm>
            <a:off x="354842" y="1690688"/>
            <a:ext cx="11655188" cy="5167312"/>
          </a:xfrm>
        </p:spPr>
        <p:txBody>
          <a:bodyPr>
            <a:normAutofit fontScale="92500" lnSpcReduction="10000"/>
          </a:bodyPr>
          <a:lstStyle/>
          <a:p>
            <a:pPr marL="0" indent="0">
              <a:buNone/>
            </a:pPr>
            <a:endParaRPr lang="en-IN" dirty="0"/>
          </a:p>
          <a:p>
            <a:r>
              <a:rPr lang="en-IN" dirty="0" smtClean="0"/>
              <a:t>Student candidates are taught papers on educational theory, philosophy, psychology etc. during the first two years. In the third and fourth years, focus is on Pedagogy papers and Material Development practicum. </a:t>
            </a:r>
          </a:p>
          <a:p>
            <a:r>
              <a:rPr lang="en-IN" dirty="0"/>
              <a:t>T</a:t>
            </a:r>
            <a:r>
              <a:rPr lang="en-IN" dirty="0" smtClean="0"/>
              <a:t>here exists </a:t>
            </a:r>
            <a:r>
              <a:rPr lang="en-IN" dirty="0" smtClean="0">
                <a:solidFill>
                  <a:srgbClr val="FF0000"/>
                </a:solidFill>
              </a:rPr>
              <a:t>no component for ‘Evaluation education’</a:t>
            </a:r>
            <a:r>
              <a:rPr lang="en-IN" dirty="0" smtClean="0"/>
              <a:t>. Consequently, their evaluation </a:t>
            </a:r>
            <a:r>
              <a:rPr lang="en-US" dirty="0" smtClean="0"/>
              <a:t>needs are adversely influenced which eventually worsens the learning outcomes of students taught by teachers having impoverished evaluation competencies.</a:t>
            </a:r>
            <a:endParaRPr lang="en-IN" dirty="0" smtClean="0"/>
          </a:p>
          <a:p>
            <a:r>
              <a:rPr lang="en-IN" dirty="0" smtClean="0"/>
              <a:t>There is a 20 week school internship in last year. Student candidates teach all subjects in primary grades for a period of 16 weeks and teach middle grades for four weeks.</a:t>
            </a:r>
          </a:p>
          <a:p>
            <a:r>
              <a:rPr lang="en-IN" dirty="0" smtClean="0"/>
              <a:t>During internship, they are guided by faculty teacher educators who act as mentors, supporting them in field.  </a:t>
            </a:r>
            <a:endParaRPr lang="en-IN" dirty="0"/>
          </a:p>
        </p:txBody>
      </p:sp>
    </p:spTree>
    <p:extLst>
      <p:ext uri="{BB962C8B-B14F-4D97-AF65-F5344CB8AC3E}">
        <p14:creationId xmlns:p14="http://schemas.microsoft.com/office/powerpoint/2010/main" val="608900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800" b="1" dirty="0" smtClean="0"/>
              <a:t>Educational Policy Context in India</a:t>
            </a:r>
            <a:endParaRPr lang="en-IN" sz="4800" b="1" dirty="0"/>
          </a:p>
        </p:txBody>
      </p:sp>
      <p:sp>
        <p:nvSpPr>
          <p:cNvPr id="3" name="Content Placeholder 2"/>
          <p:cNvSpPr>
            <a:spLocks noGrp="1"/>
          </p:cNvSpPr>
          <p:nvPr>
            <p:ph idx="1"/>
          </p:nvPr>
        </p:nvSpPr>
        <p:spPr>
          <a:xfrm>
            <a:off x="619836" y="1839273"/>
            <a:ext cx="11049000" cy="4738948"/>
          </a:xfrm>
        </p:spPr>
        <p:txBody>
          <a:bodyPr>
            <a:normAutofit fontScale="92500"/>
          </a:bodyPr>
          <a:lstStyle/>
          <a:p>
            <a:r>
              <a:rPr lang="en-IN" b="1" dirty="0">
                <a:solidFill>
                  <a:srgbClr val="FF0000"/>
                </a:solidFill>
              </a:rPr>
              <a:t>Right to Free and Compulsory Elementary Education </a:t>
            </a:r>
            <a:r>
              <a:rPr lang="en-IN" b="1" dirty="0" smtClean="0">
                <a:solidFill>
                  <a:srgbClr val="FF0000"/>
                </a:solidFill>
              </a:rPr>
              <a:t>Act (RTE</a:t>
            </a:r>
            <a:r>
              <a:rPr lang="en-IN" b="1" dirty="0">
                <a:solidFill>
                  <a:srgbClr val="FF0000"/>
                </a:solidFill>
              </a:rPr>
              <a:t>, 2009</a:t>
            </a:r>
            <a:r>
              <a:rPr lang="en-IN" dirty="0" smtClean="0">
                <a:solidFill>
                  <a:srgbClr val="FF0000"/>
                </a:solidFill>
              </a:rPr>
              <a:t>): </a:t>
            </a:r>
            <a:r>
              <a:rPr lang="en-IN" dirty="0"/>
              <a:t>This right came into effect in April 2010. It made </a:t>
            </a:r>
            <a:r>
              <a:rPr lang="en-IN" dirty="0" smtClean="0"/>
              <a:t>compulsory for the Indian State to </a:t>
            </a:r>
            <a:r>
              <a:rPr lang="en-IN" dirty="0"/>
              <a:t>ensure admission, attendance and completion of elementary education by all children in the 6-14 age group without being charged any kind of fee or charges for the same (</a:t>
            </a:r>
            <a:r>
              <a:rPr lang="en-IN" dirty="0">
                <a:hlinkClick r:id="rId2"/>
              </a:rPr>
              <a:t>http://mhrd.gov.in/rte</a:t>
            </a:r>
            <a:r>
              <a:rPr lang="en-IN" dirty="0" smtClean="0"/>
              <a:t>). </a:t>
            </a:r>
            <a:r>
              <a:rPr lang="en-IN" i="1" dirty="0" smtClean="0"/>
              <a:t>This Act made </a:t>
            </a:r>
            <a:r>
              <a:rPr lang="en-IN" b="1" dirty="0" smtClean="0"/>
              <a:t>age-appropriate admission </a:t>
            </a:r>
            <a:r>
              <a:rPr lang="en-IN" i="1" dirty="0" smtClean="0"/>
              <a:t>in grades mandatory in schools. </a:t>
            </a:r>
          </a:p>
          <a:p>
            <a:r>
              <a:rPr lang="en-IN" b="1" dirty="0" smtClean="0">
                <a:solidFill>
                  <a:srgbClr val="FF0000"/>
                </a:solidFill>
              </a:rPr>
              <a:t>National Curriculum Framework (NCF,2005), </a:t>
            </a:r>
            <a:r>
              <a:rPr lang="en-IN" dirty="0" smtClean="0"/>
              <a:t>a curricular review document, highlighted the problems with Indian school evaluation system. It advocated </a:t>
            </a:r>
            <a:r>
              <a:rPr lang="en-IN" b="1" dirty="0" smtClean="0"/>
              <a:t>Continuous and Comprehensive (CCE</a:t>
            </a:r>
            <a:r>
              <a:rPr lang="en-IN" dirty="0" smtClean="0"/>
              <a:t>) scheme of pupil evaluation in schools which became reality in September 2010. This scheme coupled summative and formative assessment. </a:t>
            </a:r>
          </a:p>
          <a:p>
            <a:r>
              <a:rPr lang="en-IN" b="1" dirty="0" smtClean="0"/>
              <a:t>Formative Assessment </a:t>
            </a:r>
            <a:r>
              <a:rPr lang="en-IN" dirty="0" smtClean="0"/>
              <a:t>appeared for the first time in Indian school system. </a:t>
            </a:r>
          </a:p>
        </p:txBody>
      </p:sp>
    </p:spTree>
    <p:extLst>
      <p:ext uri="{BB962C8B-B14F-4D97-AF65-F5344CB8AC3E}">
        <p14:creationId xmlns:p14="http://schemas.microsoft.com/office/powerpoint/2010/main" val="17019205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Rationale for the study</a:t>
            </a:r>
            <a:endParaRPr lang="en-US" sz="4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031615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9466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16748</TotalTime>
  <Words>2707</Words>
  <Application>Microsoft Office PowerPoint</Application>
  <PresentationFormat>Widescreen</PresentationFormat>
  <Paragraphs>190</Paragraphs>
  <Slides>23</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Aharoni</vt:lpstr>
      <vt:lpstr>Algerian</vt:lpstr>
      <vt:lpstr>Arial</vt:lpstr>
      <vt:lpstr>Baskerville Old Face</vt:lpstr>
      <vt:lpstr>Calibri</vt:lpstr>
      <vt:lpstr>Calibri Light</vt:lpstr>
      <vt:lpstr>Symbol</vt:lpstr>
      <vt:lpstr>Times New Roman</vt:lpstr>
      <vt:lpstr>Office Theme</vt:lpstr>
      <vt:lpstr>Evaluation Capacity Building Empowering Pre-service Primary Mathematics Teachers to Formatively Assess Multi-level Learners</vt:lpstr>
      <vt:lpstr>Overview</vt:lpstr>
      <vt:lpstr>What is Evaluation Capacity Building?</vt:lpstr>
      <vt:lpstr>Why ECB for pre-service teachers?</vt:lpstr>
      <vt:lpstr>Why ECB for mathematics teachers?</vt:lpstr>
      <vt:lpstr>Context of the study </vt:lpstr>
      <vt:lpstr>Structure of the Professional Development Program (B.El.Ed)</vt:lpstr>
      <vt:lpstr>Educational Policy Context in India</vt:lpstr>
      <vt:lpstr>Rationale for the study</vt:lpstr>
      <vt:lpstr>Aims of the study</vt:lpstr>
      <vt:lpstr>Methodology for ECB</vt:lpstr>
      <vt:lpstr>Participants</vt:lpstr>
      <vt:lpstr>Evaluation Model for pre-service teachers</vt:lpstr>
      <vt:lpstr>Contd.</vt:lpstr>
      <vt:lpstr>An exemplar</vt:lpstr>
      <vt:lpstr>Baseline Evaluation of Child 1</vt:lpstr>
      <vt:lpstr>Evaluation procedures for Child 1</vt:lpstr>
      <vt:lpstr>Evaluation procedures for Child 1</vt:lpstr>
      <vt:lpstr>Child 2: Baseline Assessment</vt:lpstr>
      <vt:lpstr>Evaluation procedures for Child 2</vt:lpstr>
      <vt:lpstr>Evaluation procedures for Child 2</vt:lpstr>
      <vt:lpstr>Outputs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Garima Bansal</dc:creator>
  <cp:lastModifiedBy>Garima Bansal</cp:lastModifiedBy>
  <cp:revision>120</cp:revision>
  <dcterms:created xsi:type="dcterms:W3CDTF">2017-10-19T05:05:12Z</dcterms:created>
  <dcterms:modified xsi:type="dcterms:W3CDTF">2017-11-18T06:45:01Z</dcterms:modified>
</cp:coreProperties>
</file>