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notesSlides/notesSlide20.xml" ContentType="application/vnd.openxmlformats-officedocument.presentationml.notesSlide+xml"/>
  <Override PartName="/ppt/charts/chart8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9.xml" ContentType="application/vnd.openxmlformats-officedocument.drawingml.chart+xml"/>
  <Override PartName="/ppt/notesSlides/notesSlide23.xml" ContentType="application/vnd.openxmlformats-officedocument.presentationml.notesSlide+xml"/>
  <Override PartName="/ppt/charts/chart10.xml" ContentType="application/vnd.openxmlformats-officedocument.drawingml.chart+xml"/>
  <Override PartName="/ppt/notesSlides/notesSlide24.xml" ContentType="application/vnd.openxmlformats-officedocument.presentationml.notesSlide+xml"/>
  <Override PartName="/ppt/charts/chart11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2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79" r:id="rId5"/>
    <p:sldId id="259" r:id="rId6"/>
    <p:sldId id="302" r:id="rId7"/>
    <p:sldId id="263" r:id="rId8"/>
    <p:sldId id="280" r:id="rId9"/>
    <p:sldId id="264" r:id="rId10"/>
    <p:sldId id="266" r:id="rId11"/>
    <p:sldId id="262" r:id="rId12"/>
    <p:sldId id="265" r:id="rId13"/>
    <p:sldId id="267" r:id="rId14"/>
    <p:sldId id="268" r:id="rId15"/>
    <p:sldId id="277" r:id="rId16"/>
    <p:sldId id="300" r:id="rId17"/>
    <p:sldId id="287" r:id="rId18"/>
    <p:sldId id="288" r:id="rId19"/>
    <p:sldId id="289" r:id="rId20"/>
    <p:sldId id="290" r:id="rId21"/>
    <p:sldId id="274" r:id="rId22"/>
    <p:sldId id="291" r:id="rId23"/>
    <p:sldId id="293" r:id="rId24"/>
    <p:sldId id="292" r:id="rId25"/>
    <p:sldId id="276" r:id="rId26"/>
    <p:sldId id="295" r:id="rId27"/>
    <p:sldId id="286" r:id="rId28"/>
    <p:sldId id="303" r:id="rId29"/>
    <p:sldId id="301" r:id="rId30"/>
    <p:sldId id="284" r:id="rId31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107" autoAdjust="0"/>
  </p:normalViewPr>
  <p:slideViewPr>
    <p:cSldViewPr snapToGrid="0" snapToObjects="1">
      <p:cViewPr varScale="1">
        <p:scale>
          <a:sx n="73" d="100"/>
          <a:sy n="73" d="100"/>
        </p:scale>
        <p:origin x="-2094" y="-102"/>
      </p:cViewPr>
      <p:guideLst>
        <p:guide orient="horz" pos="4187"/>
        <p:guide pos="28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Eagan\Dropbox\YAAS\AEA%20presentation\AEA_notes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0M050\Local%20Settings\Temp\notesBAAA25\AEA_notes_v(3)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0M050\Local%20Settings\Temp\notesBAAA25\AEA_notes_v(3)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0M050\Local%20Settings\Temp\notesBAAA25\AEA_notes_v(3)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Eagan\Dropbox\YAAS\AEA%20presentation\AEA_notes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Eagan\Dropbox\YAAS\AEA%20presentation\AEA_notes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Eagan\Dropbox\YAAS\AEA%20presentation\AEA_notes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0M050\Local%20Settings\Temp\notesBAAA25\AEA_notes_v(3)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0M050\Local%20Settings\Temp\notesBAAA25\AEA_notes_v(3)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0M050\Local%20Settings\Temp\notesBAAA25\AEA_notes_v(3)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0M050\Local%20Settings\Temp\notesBAAA25\AEA_notes_v(3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Percent of Sample by </a:t>
            </a:r>
            <a:r>
              <a:rPr lang="en-US" sz="2000" dirty="0" smtClean="0"/>
              <a:t>Gender</a:t>
            </a:r>
            <a:r>
              <a:rPr lang="en-US" sz="2000" baseline="0" dirty="0" smtClean="0"/>
              <a:t>, </a:t>
            </a:r>
            <a:r>
              <a:rPr lang="en-US" sz="2000" baseline="0" dirty="0" err="1"/>
              <a:t>unweighted</a:t>
            </a:r>
            <a:endParaRPr lang="en-US" sz="20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Sheet1!$C$20</c:f>
              <c:strCache>
                <c:ptCount val="1"/>
                <c:pt idx="0">
                  <c:v>Percent of sample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5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Sheet1!$B$21:$B$22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Sheet1!$C$21:$C$22</c:f>
              <c:numCache>
                <c:formatCode>0.0%</c:formatCode>
                <c:ptCount val="2"/>
                <c:pt idx="0">
                  <c:v>0.62331575864089095</c:v>
                </c:pt>
                <c:pt idx="1">
                  <c:v>0.37551259519625102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06366080"/>
        <c:axId val="106374656"/>
      </c:barChart>
      <c:catAx>
        <c:axId val="106366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06374656"/>
        <c:crosses val="autoZero"/>
        <c:auto val="1"/>
        <c:lblAlgn val="ctr"/>
        <c:lblOffset val="100"/>
        <c:noMultiLvlLbl val="0"/>
      </c:catAx>
      <c:valAx>
        <c:axId val="106374656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636608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>
          <a:lumMod val="85000"/>
          <a:lumOff val="15000"/>
        </a:schemeClr>
      </a:solidFill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1800" dirty="0"/>
              <a:t>Past 30-day Binge Drinking, by Race</a:t>
            </a:r>
            <a:r>
              <a:rPr lang="en-US" sz="1800" baseline="0" dirty="0"/>
              <a:t> and E</a:t>
            </a:r>
            <a:r>
              <a:rPr lang="en-US" sz="1800" dirty="0"/>
              <a:t>thnicity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Sheet1!$B$25</c:f>
              <c:strCache>
                <c:ptCount val="1"/>
                <c:pt idx="0">
                  <c:v>Binge drank within past 30 days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Sheet1!$F$24:$G$24</c:f>
              <c:strCache>
                <c:ptCount val="2"/>
                <c:pt idx="0">
                  <c:v>White/Anglo</c:v>
                </c:pt>
                <c:pt idx="1">
                  <c:v>Not white/Anglo</c:v>
                </c:pt>
              </c:strCache>
            </c:strRef>
          </c:cat>
          <c:val>
            <c:numRef>
              <c:f>Sheet1!$F$25:$G$25</c:f>
              <c:numCache>
                <c:formatCode>####.0%</c:formatCode>
                <c:ptCount val="2"/>
                <c:pt idx="0">
                  <c:v>0.44736588556206136</c:v>
                </c:pt>
                <c:pt idx="1">
                  <c:v>0.33288064519971877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1052672"/>
        <c:axId val="91058560"/>
      </c:barChart>
      <c:catAx>
        <c:axId val="91052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91058560"/>
        <c:crosses val="autoZero"/>
        <c:auto val="1"/>
        <c:lblAlgn val="ctr"/>
        <c:lblOffset val="100"/>
        <c:noMultiLvlLbl val="0"/>
      </c:catAx>
      <c:valAx>
        <c:axId val="9105856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105267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>
          <a:lumMod val="85000"/>
          <a:lumOff val="15000"/>
        </a:schemeClr>
      </a:solidFill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1800" dirty="0" smtClean="0"/>
              <a:t>Past</a:t>
            </a:r>
            <a:r>
              <a:rPr lang="en-US" sz="1800" baseline="0" dirty="0" smtClean="0"/>
              <a:t> 30-day Alcohol Use, by </a:t>
            </a:r>
            <a:r>
              <a:rPr lang="en-US" sz="1800" dirty="0" smtClean="0"/>
              <a:t>Race</a:t>
            </a:r>
            <a:r>
              <a:rPr lang="en-US" sz="1800" baseline="0" dirty="0" smtClean="0"/>
              <a:t> </a:t>
            </a:r>
            <a:r>
              <a:rPr lang="en-US" sz="1800" baseline="0" dirty="0"/>
              <a:t>and </a:t>
            </a:r>
            <a:r>
              <a:rPr lang="en-US" sz="1800" baseline="0" dirty="0" smtClean="0"/>
              <a:t>E</a:t>
            </a:r>
            <a:r>
              <a:rPr lang="en-US" sz="1800" dirty="0" smtClean="0"/>
              <a:t>thnicity</a:t>
            </a:r>
            <a:endParaRPr lang="en-US" sz="18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Sheet1!$B$22</c:f>
              <c:strCache>
                <c:ptCount val="1"/>
                <c:pt idx="0">
                  <c:v>Drank within past 30 days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Sheet1!$C$21:$D$21</c:f>
              <c:strCache>
                <c:ptCount val="2"/>
                <c:pt idx="0">
                  <c:v>White/Anglo</c:v>
                </c:pt>
                <c:pt idx="1">
                  <c:v>Not white/Anglo</c:v>
                </c:pt>
              </c:strCache>
            </c:strRef>
          </c:cat>
          <c:val>
            <c:numRef>
              <c:f>Sheet1!$C$22:$D$22</c:f>
              <c:numCache>
                <c:formatCode>####.0%</c:formatCode>
                <c:ptCount val="2"/>
                <c:pt idx="0">
                  <c:v>0.65507600306030289</c:v>
                </c:pt>
                <c:pt idx="1">
                  <c:v>0.44311640781534101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1069056"/>
        <c:axId val="91091328"/>
      </c:barChart>
      <c:catAx>
        <c:axId val="91069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91091328"/>
        <c:crosses val="autoZero"/>
        <c:auto val="1"/>
        <c:lblAlgn val="ctr"/>
        <c:lblOffset val="100"/>
        <c:noMultiLvlLbl val="0"/>
      </c:catAx>
      <c:valAx>
        <c:axId val="9109132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106905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>
          <a:lumMod val="85000"/>
          <a:lumOff val="15000"/>
        </a:schemeClr>
      </a:solidFill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Other Drug Use, by Sexual Orientation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Sheet1!$C$29</c:f>
              <c:strCache>
                <c:ptCount val="1"/>
                <c:pt idx="0">
                  <c:v>Heterosexual/Straight</c:v>
                </c:pt>
              </c:strCache>
            </c:strRef>
          </c:tx>
          <c:spPr>
            <a:pattFill prst="wdDnDiag">
              <a:fgClr>
                <a:schemeClr val="accent1"/>
              </a:fgClr>
              <a:bgClr>
                <a:schemeClr val="tx1">
                  <a:lumMod val="60000"/>
                  <a:lumOff val="40000"/>
                </a:schemeClr>
              </a:bgClr>
            </a:pattFill>
          </c:spPr>
          <c:invertIfNegative val="0"/>
          <c:dLbls>
            <c:dLbl>
              <c:idx val="1"/>
              <c:layout>
                <c:manualLayout>
                  <c:x val="-5.15587523485620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1558752348562064E-3"/>
                  <c:y val="-5.18197187902992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Sheet1!$B$30:$B$33</c:f>
              <c:strCache>
                <c:ptCount val="4"/>
                <c:pt idx="0">
                  <c:v>Used illicit drugs in 
past year</c:v>
                </c:pt>
                <c:pt idx="1">
                  <c:v>Used tobacco in 
past month</c:v>
                </c:pt>
                <c:pt idx="2">
                  <c:v>Used marijuana in 
past month</c:v>
                </c:pt>
                <c:pt idx="3">
                  <c:v>Used marijuana in 
past year</c:v>
                </c:pt>
              </c:strCache>
            </c:strRef>
          </c:cat>
          <c:val>
            <c:numRef>
              <c:f>Sheet1!$C$30:$C$33</c:f>
              <c:numCache>
                <c:formatCode>####.0%</c:formatCode>
                <c:ptCount val="4"/>
                <c:pt idx="0">
                  <c:v>6.8860029764236053E-2</c:v>
                </c:pt>
                <c:pt idx="1">
                  <c:v>0.19755186014498047</c:v>
                </c:pt>
                <c:pt idx="2">
                  <c:v>7.3555667180265877E-2</c:v>
                </c:pt>
                <c:pt idx="3">
                  <c:v>0.14918956070659711</c:v>
                </c:pt>
              </c:numCache>
            </c:numRef>
          </c:val>
        </c:ser>
        <c:ser>
          <c:idx val="1"/>
          <c:order val="1"/>
          <c:tx>
            <c:strRef>
              <c:f>Sheet1!$D$29</c:f>
              <c:strCache>
                <c:ptCount val="1"/>
                <c:pt idx="0">
                  <c:v>LGBTQ</c:v>
                </c:pt>
              </c:strCache>
            </c:strRef>
          </c:tx>
          <c:invertIfNegative val="0"/>
          <c:dLbls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Sheet1!$B$30:$B$33</c:f>
              <c:strCache>
                <c:ptCount val="4"/>
                <c:pt idx="0">
                  <c:v>Used illicit drugs in 
past year</c:v>
                </c:pt>
                <c:pt idx="1">
                  <c:v>Used tobacco in 
past month</c:v>
                </c:pt>
                <c:pt idx="2">
                  <c:v>Used marijuana in 
past month</c:v>
                </c:pt>
                <c:pt idx="3">
                  <c:v>Used marijuana in 
past year</c:v>
                </c:pt>
              </c:strCache>
            </c:strRef>
          </c:cat>
          <c:val>
            <c:numRef>
              <c:f>Sheet1!$D$30:$D$33</c:f>
              <c:numCache>
                <c:formatCode>####.0%</c:formatCode>
                <c:ptCount val="4"/>
                <c:pt idx="0">
                  <c:v>0.17928390855132992</c:v>
                </c:pt>
                <c:pt idx="1">
                  <c:v>0.36796548692020226</c:v>
                </c:pt>
                <c:pt idx="2">
                  <c:v>0.18552154319630682</c:v>
                </c:pt>
                <c:pt idx="3">
                  <c:v>0.38224060233018237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2045312"/>
        <c:axId val="92046848"/>
      </c:barChart>
      <c:catAx>
        <c:axId val="92045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92046848"/>
        <c:crosses val="autoZero"/>
        <c:auto val="1"/>
        <c:lblAlgn val="ctr"/>
        <c:lblOffset val="100"/>
        <c:noMultiLvlLbl val="0"/>
      </c:catAx>
      <c:valAx>
        <c:axId val="9204684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204531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>
          <a:lumMod val="85000"/>
          <a:lumOff val="15000"/>
        </a:schemeClr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Percent of Sample by </a:t>
            </a:r>
            <a:r>
              <a:rPr lang="en-US" sz="2000" dirty="0" smtClean="0"/>
              <a:t>Gender</a:t>
            </a:r>
            <a:r>
              <a:rPr lang="en-US" sz="2000" baseline="0" dirty="0" smtClean="0"/>
              <a:t>, weighted</a:t>
            </a:r>
            <a:endParaRPr lang="en-US" sz="20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Sheet1!$C$85</c:f>
              <c:strCache>
                <c:ptCount val="1"/>
                <c:pt idx="0">
                  <c:v>Percent of sample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5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Sheet1!$B$86:$B$87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Sheet1!$C$86:$C$87</c:f>
              <c:numCache>
                <c:formatCode>0.0%</c:formatCode>
                <c:ptCount val="2"/>
                <c:pt idx="0">
                  <c:v>0.48476923702173402</c:v>
                </c:pt>
                <c:pt idx="1">
                  <c:v>0.51405275474280998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28681856"/>
        <c:axId val="128683392"/>
      </c:barChart>
      <c:catAx>
        <c:axId val="12868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28683392"/>
        <c:crosses val="autoZero"/>
        <c:auto val="1"/>
        <c:lblAlgn val="ctr"/>
        <c:lblOffset val="100"/>
        <c:noMultiLvlLbl val="0"/>
      </c:catAx>
      <c:valAx>
        <c:axId val="128683392"/>
        <c:scaling>
          <c:orientation val="minMax"/>
          <c:max val="0.7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868185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>
          <a:lumMod val="85000"/>
          <a:lumOff val="15000"/>
        </a:schemeClr>
      </a:solidFill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Percent of Sample by Single Year</a:t>
            </a:r>
            <a:r>
              <a:rPr lang="en-US" baseline="0"/>
              <a:t> of Age, unweighted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Sheet1!$C$6</c:f>
              <c:strCache>
                <c:ptCount val="1"/>
                <c:pt idx="0">
                  <c:v>Percent of sample</c:v>
                </c:pt>
              </c:strCache>
            </c:strRef>
          </c:tx>
          <c:invertIfNegative val="0"/>
          <c:dLbls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Sheet1!$B$7:$B$14</c:f>
              <c:strCache>
                <c:ptCount val="8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</c:strCache>
            </c:strRef>
          </c:cat>
          <c:val>
            <c:numRef>
              <c:f>Sheet1!$C$7:$C$14</c:f>
              <c:numCache>
                <c:formatCode>0.0%</c:formatCode>
                <c:ptCount val="8"/>
                <c:pt idx="0">
                  <c:v>0.14846909300982097</c:v>
                </c:pt>
                <c:pt idx="1">
                  <c:v>0.12420566146735995</c:v>
                </c:pt>
                <c:pt idx="2">
                  <c:v>0.15829000577700758</c:v>
                </c:pt>
                <c:pt idx="3">
                  <c:v>0.12767186597342572</c:v>
                </c:pt>
                <c:pt idx="4">
                  <c:v>0.12247255921432698</c:v>
                </c:pt>
                <c:pt idx="5">
                  <c:v>0.11958405545927211</c:v>
                </c:pt>
                <c:pt idx="6">
                  <c:v>0.10803004043905261</c:v>
                </c:pt>
                <c:pt idx="7">
                  <c:v>9.1276718659734232E-2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46938112"/>
        <c:axId val="147034112"/>
      </c:barChart>
      <c:catAx>
        <c:axId val="14693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47034112"/>
        <c:crosses val="autoZero"/>
        <c:auto val="1"/>
        <c:lblAlgn val="ctr"/>
        <c:lblOffset val="100"/>
        <c:noMultiLvlLbl val="0"/>
      </c:catAx>
      <c:valAx>
        <c:axId val="14703411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4693811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>
          <a:lumMod val="85000"/>
          <a:lumOff val="15000"/>
        </a:schemeClr>
      </a:solidFill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Percent of Sample by Single Year</a:t>
            </a:r>
            <a:r>
              <a:rPr lang="en-US" baseline="0"/>
              <a:t> of Age, weighted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Sheet1!$C$71</c:f>
              <c:strCache>
                <c:ptCount val="1"/>
                <c:pt idx="0">
                  <c:v>Percent of sample</c:v>
                </c:pt>
              </c:strCache>
            </c:strRef>
          </c:tx>
          <c:invertIfNegative val="0"/>
          <c:dLbls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Sheet1!$B$72:$B$79</c:f>
              <c:strCache>
                <c:ptCount val="8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</c:strCache>
            </c:strRef>
          </c:cat>
          <c:val>
            <c:numRef>
              <c:f>Sheet1!$C$72:$C$79</c:f>
              <c:numCache>
                <c:formatCode>0.0%</c:formatCode>
                <c:ptCount val="8"/>
                <c:pt idx="0">
                  <c:v>0.13619502131804301</c:v>
                </c:pt>
                <c:pt idx="1">
                  <c:v>0.123116122201372</c:v>
                </c:pt>
                <c:pt idx="2">
                  <c:v>0.11910573992859699</c:v>
                </c:pt>
                <c:pt idx="3">
                  <c:v>0.11436065330027501</c:v>
                </c:pt>
                <c:pt idx="4">
                  <c:v>0.11714556032387401</c:v>
                </c:pt>
                <c:pt idx="5">
                  <c:v>0.122343666238621</c:v>
                </c:pt>
                <c:pt idx="6">
                  <c:v>0.13622522260380299</c:v>
                </c:pt>
                <c:pt idx="7">
                  <c:v>0.13150801408541499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53062784"/>
        <c:axId val="153119360"/>
      </c:barChart>
      <c:catAx>
        <c:axId val="15306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53119360"/>
        <c:crosses val="autoZero"/>
        <c:auto val="1"/>
        <c:lblAlgn val="ctr"/>
        <c:lblOffset val="100"/>
        <c:noMultiLvlLbl val="0"/>
      </c:catAx>
      <c:valAx>
        <c:axId val="153119360"/>
        <c:scaling>
          <c:orientation val="minMax"/>
          <c:max val="0.18000000000000002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5306278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>
          <a:lumMod val="85000"/>
          <a:lumOff val="15000"/>
        </a:schemeClr>
      </a:solidFill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Past Month</a:t>
            </a:r>
            <a:r>
              <a:rPr lang="en-US" sz="2000" baseline="0" dirty="0"/>
              <a:t> Marijuana Use, by Survey Mode</a:t>
            </a:r>
            <a:endParaRPr lang="en-US" sz="20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Used marijuana in past month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Sheet1!$C$5:$D$5</c:f>
              <c:strCache>
                <c:ptCount val="2"/>
                <c:pt idx="0">
                  <c:v>Paper</c:v>
                </c:pt>
                <c:pt idx="1">
                  <c:v>Online</c:v>
                </c:pt>
              </c:strCache>
            </c:strRef>
          </c:cat>
          <c:val>
            <c:numRef>
              <c:f>Sheet1!$C$6:$D$6</c:f>
              <c:numCache>
                <c:formatCode>####.0%</c:formatCode>
                <c:ptCount val="2"/>
                <c:pt idx="0">
                  <c:v>8.7385381906016302E-2</c:v>
                </c:pt>
                <c:pt idx="1">
                  <c:v>5.6970971695453641E-2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102162432"/>
        <c:axId val="102163968"/>
      </c:barChart>
      <c:catAx>
        <c:axId val="102162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02163968"/>
        <c:crosses val="autoZero"/>
        <c:auto val="1"/>
        <c:lblAlgn val="ctr"/>
        <c:lblOffset val="100"/>
        <c:noMultiLvlLbl val="0"/>
      </c:catAx>
      <c:valAx>
        <c:axId val="10216396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216243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>
          <a:lumMod val="85000"/>
          <a:lumOff val="15000"/>
        </a:schemeClr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Employment Status</a:t>
            </a:r>
            <a:r>
              <a:rPr lang="en-US" sz="2000" baseline="0"/>
              <a:t>, by Survey Mode</a:t>
            </a:r>
            <a:endParaRPr lang="en-US" sz="2000"/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Employed</c:v>
                </c:pt>
              </c:strCache>
            </c:strRef>
          </c:tx>
          <c:spPr>
            <a:pattFill prst="wdUpDiag">
              <a:fgClr>
                <a:schemeClr val="accent1"/>
              </a:fgClr>
              <a:bgClr>
                <a:schemeClr val="tx1">
                  <a:lumMod val="60000"/>
                  <a:lumOff val="40000"/>
                </a:schemeClr>
              </a:bgClr>
            </a:pattFill>
          </c:spPr>
          <c:invertIfNegative val="0"/>
          <c:dLbls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Sheet1!$C$8:$D$8</c:f>
              <c:strCache>
                <c:ptCount val="2"/>
                <c:pt idx="0">
                  <c:v>Paper</c:v>
                </c:pt>
                <c:pt idx="1">
                  <c:v>Online</c:v>
                </c:pt>
              </c:strCache>
            </c:strRef>
          </c:cat>
          <c:val>
            <c:numRef>
              <c:f>Sheet1!$C$9:$D$9</c:f>
              <c:numCache>
                <c:formatCode>####.0%</c:formatCode>
                <c:ptCount val="2"/>
                <c:pt idx="0">
                  <c:v>0.78614575738517645</c:v>
                </c:pt>
                <c:pt idx="1">
                  <c:v>0.83657867649202378</c:v>
                </c:pt>
              </c:numCache>
            </c:numRef>
          </c:val>
        </c:ser>
        <c:ser>
          <c:idx val="1"/>
          <c:order val="1"/>
          <c:tx>
            <c:strRef>
              <c:f>Sheet1!$B$10</c:f>
              <c:strCache>
                <c:ptCount val="1"/>
                <c:pt idx="0">
                  <c:v>Unemployed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 dirty="0">
                        <a:solidFill>
                          <a:schemeClr val="bg1"/>
                        </a:solidFill>
                      </a:rPr>
                      <a:t>21.4%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 dirty="0">
                        <a:solidFill>
                          <a:schemeClr val="bg1"/>
                        </a:solidFill>
                      </a:rPr>
                      <a:t>16.3%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Sheet1!$C$8:$D$8</c:f>
              <c:strCache>
                <c:ptCount val="2"/>
                <c:pt idx="0">
                  <c:v>Paper</c:v>
                </c:pt>
                <c:pt idx="1">
                  <c:v>Online</c:v>
                </c:pt>
              </c:strCache>
            </c:strRef>
          </c:cat>
          <c:val>
            <c:numRef>
              <c:f>Sheet1!$C$10:$D$10</c:f>
              <c:numCache>
                <c:formatCode>####.0%</c:formatCode>
                <c:ptCount val="2"/>
                <c:pt idx="0">
                  <c:v>0.21385424261482458</c:v>
                </c:pt>
                <c:pt idx="1">
                  <c:v>0.16342132350797545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100"/>
        <c:axId val="174974464"/>
        <c:axId val="175194112"/>
      </c:barChart>
      <c:catAx>
        <c:axId val="1749744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5194112"/>
        <c:crosses val="autoZero"/>
        <c:auto val="1"/>
        <c:lblAlgn val="ctr"/>
        <c:lblOffset val="100"/>
        <c:noMultiLvlLbl val="0"/>
      </c:catAx>
      <c:valAx>
        <c:axId val="175194112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497446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>
          <a:lumMod val="85000"/>
          <a:lumOff val="15000"/>
        </a:schemeClr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Full- and Part-time</a:t>
            </a:r>
            <a:r>
              <a:rPr lang="en-US" sz="2000" baseline="0" dirty="0" smtClean="0"/>
              <a:t> Students, </a:t>
            </a:r>
            <a:r>
              <a:rPr lang="en-US" sz="2000" baseline="0" dirty="0"/>
              <a:t>by Survey Mode</a:t>
            </a:r>
            <a:endParaRPr lang="en-US" sz="20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Sheet1!$B$13</c:f>
              <c:strCache>
                <c:ptCount val="1"/>
                <c:pt idx="0">
                  <c:v>Full or part time student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Sheet1!$C$12:$D$12</c:f>
              <c:strCache>
                <c:ptCount val="2"/>
                <c:pt idx="0">
                  <c:v>Paper</c:v>
                </c:pt>
                <c:pt idx="1">
                  <c:v>Online</c:v>
                </c:pt>
              </c:strCache>
            </c:strRef>
          </c:cat>
          <c:val>
            <c:numRef>
              <c:f>Sheet1!$C$13:$D$13</c:f>
              <c:numCache>
                <c:formatCode>####.0%</c:formatCode>
                <c:ptCount val="2"/>
                <c:pt idx="0">
                  <c:v>0.44182521194807195</c:v>
                </c:pt>
                <c:pt idx="1">
                  <c:v>0.52432284873669088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6871296"/>
        <c:axId val="176872832"/>
      </c:barChart>
      <c:catAx>
        <c:axId val="176871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6872832"/>
        <c:crosses val="autoZero"/>
        <c:auto val="1"/>
        <c:lblAlgn val="ctr"/>
        <c:lblOffset val="100"/>
        <c:noMultiLvlLbl val="0"/>
      </c:catAx>
      <c:valAx>
        <c:axId val="176872832"/>
        <c:scaling>
          <c:orientation val="minMax"/>
          <c:max val="0.7500000000000001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687129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>
          <a:lumMod val="85000"/>
          <a:lumOff val="15000"/>
        </a:schemeClr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Rurality</a:t>
            </a:r>
            <a:r>
              <a:rPr lang="en-US" sz="2000" baseline="0"/>
              <a:t>, by Survey Mode</a:t>
            </a:r>
            <a:endParaRPr lang="en-US" sz="2000"/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Sheet1!$B$16</c:f>
              <c:strCache>
                <c:ptCount val="1"/>
                <c:pt idx="0">
                  <c:v>Rural residence</c:v>
                </c:pt>
              </c:strCache>
            </c:strRef>
          </c:tx>
          <c:spPr>
            <a:pattFill prst="wdDnDiag">
              <a:fgClr>
                <a:schemeClr val="accent1"/>
              </a:fgClr>
              <a:bgClr>
                <a:schemeClr val="tx1">
                  <a:lumMod val="60000"/>
                  <a:lumOff val="40000"/>
                </a:schemeClr>
              </a:bgClr>
            </a:pattFill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Sheet1!$C$15:$D$15</c:f>
              <c:strCache>
                <c:ptCount val="2"/>
                <c:pt idx="0">
                  <c:v>Paper</c:v>
                </c:pt>
                <c:pt idx="1">
                  <c:v>Online</c:v>
                </c:pt>
              </c:strCache>
            </c:strRef>
          </c:cat>
          <c:val>
            <c:numRef>
              <c:f>Sheet1!$C$16:$D$16</c:f>
              <c:numCache>
                <c:formatCode>####.0%</c:formatCode>
                <c:ptCount val="2"/>
                <c:pt idx="0">
                  <c:v>0.66850197678953205</c:v>
                </c:pt>
                <c:pt idx="1">
                  <c:v>0.71441558693836238</c:v>
                </c:pt>
              </c:numCache>
            </c:numRef>
          </c:val>
        </c:ser>
        <c:ser>
          <c:idx val="1"/>
          <c:order val="1"/>
          <c:tx>
            <c:strRef>
              <c:f>Sheet1!$B$17</c:f>
              <c:strCache>
                <c:ptCount val="1"/>
                <c:pt idx="0">
                  <c:v>Urban or suburban residence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 dirty="0">
                        <a:solidFill>
                          <a:schemeClr val="bg1"/>
                        </a:solidFill>
                      </a:rPr>
                      <a:t>33.1%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 dirty="0">
                        <a:solidFill>
                          <a:schemeClr val="bg1"/>
                        </a:solidFill>
                      </a:rPr>
                      <a:t>28.6%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Sheet1!$C$15:$D$15</c:f>
              <c:strCache>
                <c:ptCount val="2"/>
                <c:pt idx="0">
                  <c:v>Paper</c:v>
                </c:pt>
                <c:pt idx="1">
                  <c:v>Online</c:v>
                </c:pt>
              </c:strCache>
            </c:strRef>
          </c:cat>
          <c:val>
            <c:numRef>
              <c:f>Sheet1!$C$17:$D$17</c:f>
              <c:numCache>
                <c:formatCode>####.0%</c:formatCode>
                <c:ptCount val="2"/>
                <c:pt idx="0">
                  <c:v>0.33149802321046878</c:v>
                </c:pt>
                <c:pt idx="1">
                  <c:v>0.28558441306163629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77887872"/>
        <c:axId val="177926528"/>
      </c:barChart>
      <c:catAx>
        <c:axId val="177887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7926528"/>
        <c:crosses val="autoZero"/>
        <c:auto val="1"/>
        <c:lblAlgn val="ctr"/>
        <c:lblOffset val="100"/>
        <c:noMultiLvlLbl val="0"/>
      </c:catAx>
      <c:valAx>
        <c:axId val="17792652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78878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>
          <a:lumMod val="85000"/>
          <a:lumOff val="15000"/>
        </a:schemeClr>
      </a:solidFill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1800" dirty="0"/>
              <a:t>Past 30-day Binge Drinking, by Gender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Sheet1!$B$25</c:f>
              <c:strCache>
                <c:ptCount val="1"/>
                <c:pt idx="0">
                  <c:v>Binge drank within past 30 days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Sheet1!$C$24:$D$24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Sheet1!$C$25:$D$25</c:f>
              <c:numCache>
                <c:formatCode>####.0%</c:formatCode>
                <c:ptCount val="2"/>
                <c:pt idx="0">
                  <c:v>0.38172751876121636</c:v>
                </c:pt>
                <c:pt idx="1">
                  <c:v>0.49054968809544675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4543488"/>
        <c:axId val="184717312"/>
      </c:barChart>
      <c:catAx>
        <c:axId val="184543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84717312"/>
        <c:crosses val="autoZero"/>
        <c:auto val="1"/>
        <c:lblAlgn val="ctr"/>
        <c:lblOffset val="100"/>
        <c:noMultiLvlLbl val="0"/>
      </c:catAx>
      <c:valAx>
        <c:axId val="184717312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8454348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>
          <a:lumMod val="85000"/>
          <a:lumOff val="15000"/>
        </a:schemeClr>
      </a:solidFill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F47E8D-EB42-43BD-9487-AB623EE7E84E}" type="doc">
      <dgm:prSet loTypeId="urn:microsoft.com/office/officeart/2005/8/layout/hProcess9" loCatId="process" qsTypeId="urn:microsoft.com/office/officeart/2005/8/quickstyle/3d1" qsCatId="3D" csTypeId="urn:microsoft.com/office/officeart/2005/8/colors/accent3_2" csCatId="accent3" phldr="1"/>
      <dgm:spPr/>
    </dgm:pt>
    <dgm:pt modelId="{4B0994ED-A8D8-442C-9706-0D56BB77E4D0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Pre-notification postcard</a:t>
          </a:r>
          <a:endParaRPr lang="en-US" dirty="0"/>
        </a:p>
      </dgm:t>
    </dgm:pt>
    <dgm:pt modelId="{A61126DE-61FA-4A53-9196-AD0C8326190B}" type="parTrans" cxnId="{103D7864-00E1-48A3-97DB-29595ED7DF87}">
      <dgm:prSet/>
      <dgm:spPr/>
      <dgm:t>
        <a:bodyPr/>
        <a:lstStyle/>
        <a:p>
          <a:endParaRPr lang="en-US"/>
        </a:p>
      </dgm:t>
    </dgm:pt>
    <dgm:pt modelId="{A98499EF-9480-4BEB-B89C-4FBA9D90754A}" type="sibTrans" cxnId="{103D7864-00E1-48A3-97DB-29595ED7DF87}">
      <dgm:prSet/>
      <dgm:spPr/>
      <dgm:t>
        <a:bodyPr/>
        <a:lstStyle/>
        <a:p>
          <a:endParaRPr lang="en-US"/>
        </a:p>
      </dgm:t>
    </dgm:pt>
    <dgm:pt modelId="{A29E48AC-3C11-4EB5-877E-641D332E58AF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Initial survey packet including incentive information</a:t>
          </a:r>
          <a:endParaRPr lang="en-US" dirty="0"/>
        </a:p>
      </dgm:t>
    </dgm:pt>
    <dgm:pt modelId="{260A1E99-743A-4DAB-9D3A-8AB746A85482}" type="parTrans" cxnId="{EFF899AE-E147-4DEA-8247-5B216A843FCA}">
      <dgm:prSet/>
      <dgm:spPr/>
      <dgm:t>
        <a:bodyPr/>
        <a:lstStyle/>
        <a:p>
          <a:endParaRPr lang="en-US"/>
        </a:p>
      </dgm:t>
    </dgm:pt>
    <dgm:pt modelId="{4A03AE78-D365-4F1C-9971-1DF668FC8EBF}" type="sibTrans" cxnId="{EFF899AE-E147-4DEA-8247-5B216A843FCA}">
      <dgm:prSet/>
      <dgm:spPr/>
      <dgm:t>
        <a:bodyPr/>
        <a:lstStyle/>
        <a:p>
          <a:endParaRPr lang="en-US"/>
        </a:p>
      </dgm:t>
    </dgm:pt>
    <dgm:pt modelId="{821A551F-BE25-4209-B0CD-F5004F6B13B8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Follow-up survey packet</a:t>
          </a:r>
          <a:endParaRPr lang="en-US" dirty="0"/>
        </a:p>
      </dgm:t>
    </dgm:pt>
    <dgm:pt modelId="{E860F1D2-CB23-4B3A-9FE0-D88F1AD120EA}" type="parTrans" cxnId="{721ADF9D-B9A0-4848-9402-821B3AD48B1A}">
      <dgm:prSet/>
      <dgm:spPr/>
      <dgm:t>
        <a:bodyPr/>
        <a:lstStyle/>
        <a:p>
          <a:endParaRPr lang="en-US"/>
        </a:p>
      </dgm:t>
    </dgm:pt>
    <dgm:pt modelId="{5AE8EE12-62AF-4FC1-91C6-2F9BACD16D65}" type="sibTrans" cxnId="{721ADF9D-B9A0-4848-9402-821B3AD48B1A}">
      <dgm:prSet/>
      <dgm:spPr/>
      <dgm:t>
        <a:bodyPr/>
        <a:lstStyle/>
        <a:p>
          <a:endParaRPr lang="en-US"/>
        </a:p>
      </dgm:t>
    </dgm:pt>
    <dgm:pt modelId="{919EC531-57F0-46CE-ABD0-FB931F6C836D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Reminder postcard</a:t>
          </a:r>
          <a:endParaRPr lang="en-US" dirty="0"/>
        </a:p>
      </dgm:t>
    </dgm:pt>
    <dgm:pt modelId="{82F6AE93-5C7C-400C-8D4E-BD99CAF64CA1}" type="parTrans" cxnId="{B694049D-FBB6-40F8-9418-90A5D4866437}">
      <dgm:prSet/>
      <dgm:spPr/>
      <dgm:t>
        <a:bodyPr/>
        <a:lstStyle/>
        <a:p>
          <a:endParaRPr lang="en-US"/>
        </a:p>
      </dgm:t>
    </dgm:pt>
    <dgm:pt modelId="{C01E497E-5EFA-4DBC-A564-0CD9833F9AB0}" type="sibTrans" cxnId="{B694049D-FBB6-40F8-9418-90A5D4866437}">
      <dgm:prSet/>
      <dgm:spPr/>
      <dgm:t>
        <a:bodyPr/>
        <a:lstStyle/>
        <a:p>
          <a:endParaRPr lang="en-US"/>
        </a:p>
      </dgm:t>
    </dgm:pt>
    <dgm:pt modelId="{4D9A1721-AFEE-49DB-946C-5E7201AE4F22}" type="pres">
      <dgm:prSet presAssocID="{B0F47E8D-EB42-43BD-9487-AB623EE7E84E}" presName="CompostProcess" presStyleCnt="0">
        <dgm:presLayoutVars>
          <dgm:dir/>
          <dgm:resizeHandles val="exact"/>
        </dgm:presLayoutVars>
      </dgm:prSet>
      <dgm:spPr/>
    </dgm:pt>
    <dgm:pt modelId="{D7A38E2A-B1C9-474A-A497-D2731A1BD9A9}" type="pres">
      <dgm:prSet presAssocID="{B0F47E8D-EB42-43BD-9487-AB623EE7E84E}" presName="arrow" presStyleLbl="bgShp" presStyleIdx="0" presStyleCnt="1"/>
      <dgm:spPr>
        <a:solidFill>
          <a:schemeClr val="accent5">
            <a:lumMod val="8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90500">
          <a:bevelT w="190500" h="38100"/>
        </a:sp3d>
      </dgm:spPr>
    </dgm:pt>
    <dgm:pt modelId="{D0AAE9DF-3EBA-4C61-B2FD-6EEAE9E5D52E}" type="pres">
      <dgm:prSet presAssocID="{B0F47E8D-EB42-43BD-9487-AB623EE7E84E}" presName="linearProcess" presStyleCnt="0"/>
      <dgm:spPr/>
    </dgm:pt>
    <dgm:pt modelId="{4D6CB2DD-7331-477E-BE6D-028846520E22}" type="pres">
      <dgm:prSet presAssocID="{4B0994ED-A8D8-442C-9706-0D56BB77E4D0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EBDAF-4D27-4AA9-9D89-FB0F83541678}" type="pres">
      <dgm:prSet presAssocID="{A98499EF-9480-4BEB-B89C-4FBA9D90754A}" presName="sibTrans" presStyleCnt="0"/>
      <dgm:spPr/>
    </dgm:pt>
    <dgm:pt modelId="{3886DFF2-7C2F-4ABD-BBA2-36F4869EEA80}" type="pres">
      <dgm:prSet presAssocID="{A29E48AC-3C11-4EB5-877E-641D332E58AF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42CF0-4ED1-4DAD-9EF3-5B29FD275AD4}" type="pres">
      <dgm:prSet presAssocID="{4A03AE78-D365-4F1C-9971-1DF668FC8EBF}" presName="sibTrans" presStyleCnt="0"/>
      <dgm:spPr/>
    </dgm:pt>
    <dgm:pt modelId="{73515ECD-27C8-4579-874D-435ABE0C101A}" type="pres">
      <dgm:prSet presAssocID="{821A551F-BE25-4209-B0CD-F5004F6B13B8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003EC-6F3D-4430-898F-AE946BE08B11}" type="pres">
      <dgm:prSet presAssocID="{5AE8EE12-62AF-4FC1-91C6-2F9BACD16D65}" presName="sibTrans" presStyleCnt="0"/>
      <dgm:spPr/>
    </dgm:pt>
    <dgm:pt modelId="{3C788005-26DA-490D-99AB-266712575962}" type="pres">
      <dgm:prSet presAssocID="{919EC531-57F0-46CE-ABD0-FB931F6C836D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94049D-FBB6-40F8-9418-90A5D4866437}" srcId="{B0F47E8D-EB42-43BD-9487-AB623EE7E84E}" destId="{919EC531-57F0-46CE-ABD0-FB931F6C836D}" srcOrd="3" destOrd="0" parTransId="{82F6AE93-5C7C-400C-8D4E-BD99CAF64CA1}" sibTransId="{C01E497E-5EFA-4DBC-A564-0CD9833F9AB0}"/>
    <dgm:cxn modelId="{103D7864-00E1-48A3-97DB-29595ED7DF87}" srcId="{B0F47E8D-EB42-43BD-9487-AB623EE7E84E}" destId="{4B0994ED-A8D8-442C-9706-0D56BB77E4D0}" srcOrd="0" destOrd="0" parTransId="{A61126DE-61FA-4A53-9196-AD0C8326190B}" sibTransId="{A98499EF-9480-4BEB-B89C-4FBA9D90754A}"/>
    <dgm:cxn modelId="{721ADF9D-B9A0-4848-9402-821B3AD48B1A}" srcId="{B0F47E8D-EB42-43BD-9487-AB623EE7E84E}" destId="{821A551F-BE25-4209-B0CD-F5004F6B13B8}" srcOrd="2" destOrd="0" parTransId="{E860F1D2-CB23-4B3A-9FE0-D88F1AD120EA}" sibTransId="{5AE8EE12-62AF-4FC1-91C6-2F9BACD16D65}"/>
    <dgm:cxn modelId="{EFF899AE-E147-4DEA-8247-5B216A843FCA}" srcId="{B0F47E8D-EB42-43BD-9487-AB623EE7E84E}" destId="{A29E48AC-3C11-4EB5-877E-641D332E58AF}" srcOrd="1" destOrd="0" parTransId="{260A1E99-743A-4DAB-9D3A-8AB746A85482}" sibTransId="{4A03AE78-D365-4F1C-9971-1DF668FC8EBF}"/>
    <dgm:cxn modelId="{EA92A5DE-C42C-41A9-8B3D-48A217EFAB6E}" type="presOf" srcId="{A29E48AC-3C11-4EB5-877E-641D332E58AF}" destId="{3886DFF2-7C2F-4ABD-BBA2-36F4869EEA80}" srcOrd="0" destOrd="0" presId="urn:microsoft.com/office/officeart/2005/8/layout/hProcess9"/>
    <dgm:cxn modelId="{BC1A8A17-559F-4289-99B1-C16F814C4BBF}" type="presOf" srcId="{B0F47E8D-EB42-43BD-9487-AB623EE7E84E}" destId="{4D9A1721-AFEE-49DB-946C-5E7201AE4F22}" srcOrd="0" destOrd="0" presId="urn:microsoft.com/office/officeart/2005/8/layout/hProcess9"/>
    <dgm:cxn modelId="{FAE72A4A-F0A3-49A0-9E63-B89DAD0D9881}" type="presOf" srcId="{821A551F-BE25-4209-B0CD-F5004F6B13B8}" destId="{73515ECD-27C8-4579-874D-435ABE0C101A}" srcOrd="0" destOrd="0" presId="urn:microsoft.com/office/officeart/2005/8/layout/hProcess9"/>
    <dgm:cxn modelId="{C9A9AF74-107C-46A9-B908-69B31986A072}" type="presOf" srcId="{4B0994ED-A8D8-442C-9706-0D56BB77E4D0}" destId="{4D6CB2DD-7331-477E-BE6D-028846520E22}" srcOrd="0" destOrd="0" presId="urn:microsoft.com/office/officeart/2005/8/layout/hProcess9"/>
    <dgm:cxn modelId="{C3B6BE32-1804-465F-89FC-4ED1044821B5}" type="presOf" srcId="{919EC531-57F0-46CE-ABD0-FB931F6C836D}" destId="{3C788005-26DA-490D-99AB-266712575962}" srcOrd="0" destOrd="0" presId="urn:microsoft.com/office/officeart/2005/8/layout/hProcess9"/>
    <dgm:cxn modelId="{C4DE6E91-146C-4B11-8F94-F76DEC3F6116}" type="presParOf" srcId="{4D9A1721-AFEE-49DB-946C-5E7201AE4F22}" destId="{D7A38E2A-B1C9-474A-A497-D2731A1BD9A9}" srcOrd="0" destOrd="0" presId="urn:microsoft.com/office/officeart/2005/8/layout/hProcess9"/>
    <dgm:cxn modelId="{85570D13-4CC3-4484-84EC-6E23423D29C2}" type="presParOf" srcId="{4D9A1721-AFEE-49DB-946C-5E7201AE4F22}" destId="{D0AAE9DF-3EBA-4C61-B2FD-6EEAE9E5D52E}" srcOrd="1" destOrd="0" presId="urn:microsoft.com/office/officeart/2005/8/layout/hProcess9"/>
    <dgm:cxn modelId="{499977F9-A9E4-4C8C-869A-672824EB02B6}" type="presParOf" srcId="{D0AAE9DF-3EBA-4C61-B2FD-6EEAE9E5D52E}" destId="{4D6CB2DD-7331-477E-BE6D-028846520E22}" srcOrd="0" destOrd="0" presId="urn:microsoft.com/office/officeart/2005/8/layout/hProcess9"/>
    <dgm:cxn modelId="{AABBA647-4D9E-4D9B-A12D-A26D5411DDB6}" type="presParOf" srcId="{D0AAE9DF-3EBA-4C61-B2FD-6EEAE9E5D52E}" destId="{C43EBDAF-4D27-4AA9-9D89-FB0F83541678}" srcOrd="1" destOrd="0" presId="urn:microsoft.com/office/officeart/2005/8/layout/hProcess9"/>
    <dgm:cxn modelId="{C4412EB2-48EE-433C-A098-BD712BDC6F72}" type="presParOf" srcId="{D0AAE9DF-3EBA-4C61-B2FD-6EEAE9E5D52E}" destId="{3886DFF2-7C2F-4ABD-BBA2-36F4869EEA80}" srcOrd="2" destOrd="0" presId="urn:microsoft.com/office/officeart/2005/8/layout/hProcess9"/>
    <dgm:cxn modelId="{9A1ECD78-79F4-4472-91D5-7E2058B0F556}" type="presParOf" srcId="{D0AAE9DF-3EBA-4C61-B2FD-6EEAE9E5D52E}" destId="{A9442CF0-4ED1-4DAD-9EF3-5B29FD275AD4}" srcOrd="3" destOrd="0" presId="urn:microsoft.com/office/officeart/2005/8/layout/hProcess9"/>
    <dgm:cxn modelId="{C1428A09-7159-4FA0-8268-AC28907F1EE8}" type="presParOf" srcId="{D0AAE9DF-3EBA-4C61-B2FD-6EEAE9E5D52E}" destId="{73515ECD-27C8-4579-874D-435ABE0C101A}" srcOrd="4" destOrd="0" presId="urn:microsoft.com/office/officeart/2005/8/layout/hProcess9"/>
    <dgm:cxn modelId="{169BE710-E587-48B2-8449-71203B313367}" type="presParOf" srcId="{D0AAE9DF-3EBA-4C61-B2FD-6EEAE9E5D52E}" destId="{7C8003EC-6F3D-4430-898F-AE946BE08B11}" srcOrd="5" destOrd="0" presId="urn:microsoft.com/office/officeart/2005/8/layout/hProcess9"/>
    <dgm:cxn modelId="{C0D7487B-FD94-4ED5-83C9-78F56B0383A2}" type="presParOf" srcId="{D0AAE9DF-3EBA-4C61-B2FD-6EEAE9E5D52E}" destId="{3C788005-26DA-490D-99AB-26671257596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38E2A-B1C9-474A-A497-D2731A1BD9A9}">
      <dsp:nvSpPr>
        <dsp:cNvPr id="0" name=""/>
        <dsp:cNvSpPr/>
      </dsp:nvSpPr>
      <dsp:spPr>
        <a:xfrm>
          <a:off x="548095" y="0"/>
          <a:ext cx="6211749" cy="4719979"/>
        </a:xfrm>
        <a:prstGeom prst="rightArrow">
          <a:avLst/>
        </a:prstGeom>
        <a:solidFill>
          <a:schemeClr val="accent5">
            <a:lumMod val="8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905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D6CB2DD-7331-477E-BE6D-028846520E22}">
      <dsp:nvSpPr>
        <dsp:cNvPr id="0" name=""/>
        <dsp:cNvSpPr/>
      </dsp:nvSpPr>
      <dsp:spPr>
        <a:xfrm>
          <a:off x="3657" y="1415993"/>
          <a:ext cx="1759186" cy="1887991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Pre-notification postcard</a:t>
          </a:r>
          <a:endParaRPr lang="en-US" sz="2000" kern="1200" dirty="0"/>
        </a:p>
      </dsp:txBody>
      <dsp:txXfrm>
        <a:off x="89533" y="1501869"/>
        <a:ext cx="1587434" cy="1716239"/>
      </dsp:txXfrm>
    </dsp:sp>
    <dsp:sp modelId="{3886DFF2-7C2F-4ABD-BBA2-36F4869EEA80}">
      <dsp:nvSpPr>
        <dsp:cNvPr id="0" name=""/>
        <dsp:cNvSpPr/>
      </dsp:nvSpPr>
      <dsp:spPr>
        <a:xfrm>
          <a:off x="1850803" y="1415993"/>
          <a:ext cx="1759186" cy="1887991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Initial survey packet including incentive information</a:t>
          </a:r>
          <a:endParaRPr lang="en-US" sz="2000" kern="1200" dirty="0"/>
        </a:p>
      </dsp:txBody>
      <dsp:txXfrm>
        <a:off x="1936679" y="1501869"/>
        <a:ext cx="1587434" cy="1716239"/>
      </dsp:txXfrm>
    </dsp:sp>
    <dsp:sp modelId="{73515ECD-27C8-4579-874D-435ABE0C101A}">
      <dsp:nvSpPr>
        <dsp:cNvPr id="0" name=""/>
        <dsp:cNvSpPr/>
      </dsp:nvSpPr>
      <dsp:spPr>
        <a:xfrm>
          <a:off x="3697950" y="1415993"/>
          <a:ext cx="1759186" cy="1887991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Follow-up survey packet</a:t>
          </a:r>
          <a:endParaRPr lang="en-US" sz="2000" kern="1200" dirty="0"/>
        </a:p>
      </dsp:txBody>
      <dsp:txXfrm>
        <a:off x="3783826" y="1501869"/>
        <a:ext cx="1587434" cy="1716239"/>
      </dsp:txXfrm>
    </dsp:sp>
    <dsp:sp modelId="{3C788005-26DA-490D-99AB-266712575962}">
      <dsp:nvSpPr>
        <dsp:cNvPr id="0" name=""/>
        <dsp:cNvSpPr/>
      </dsp:nvSpPr>
      <dsp:spPr>
        <a:xfrm>
          <a:off x="5545096" y="1415993"/>
          <a:ext cx="1759186" cy="1887991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Reminder postcard</a:t>
          </a:r>
          <a:endParaRPr lang="en-US" sz="2000" kern="1200" dirty="0"/>
        </a:p>
      </dsp:txBody>
      <dsp:txXfrm>
        <a:off x="5630972" y="1501869"/>
        <a:ext cx="1587434" cy="1716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</a:defRPr>
            </a:lvl1pPr>
          </a:lstStyle>
          <a:p>
            <a:fld id="{EDD8EE2D-0009-4F26-B6E7-5F8B4F3205E4}" type="datetime1">
              <a:rPr lang="en-US"/>
              <a:pPr/>
              <a:t>10/23/2012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</a:defRPr>
            </a:lvl1pPr>
          </a:lstStyle>
          <a:p>
            <a:fld id="{3CA694CE-79EC-4E9B-9386-F5FD944175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621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</a:defRPr>
            </a:lvl1pPr>
          </a:lstStyle>
          <a:p>
            <a:fld id="{E4E30353-A614-4449-8402-A9B431EBD7E3}" type="datetime1">
              <a:rPr lang="en-US"/>
              <a:pPr/>
              <a:t>10/23/2012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</a:defRPr>
            </a:lvl1pPr>
          </a:lstStyle>
          <a:p>
            <a:fld id="{2B71C49C-3276-41C1-B76E-FB509E63E1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335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07CDB29C-6661-49E6-96F6-3AEE99B2FC6C}" type="slidenum">
              <a:rPr lang="en-US" sz="1200">
                <a:latin typeface="Calibri" pitchFamily="-1" charset="0"/>
              </a:rPr>
              <a:pPr eaLnBrk="1" hangingPunct="1"/>
              <a:t>1</a:t>
            </a:fld>
            <a:endParaRPr lang="en-US" sz="1200">
              <a:latin typeface="Calibri" pitchFamily="-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5783794A-1980-4CA8-AC6B-82C820D9DD22}" type="slidenum">
              <a:rPr lang="en-US" sz="1200">
                <a:latin typeface="Calibri" pitchFamily="-1" charset="0"/>
              </a:rPr>
              <a:pPr eaLnBrk="1" hangingPunct="1"/>
              <a:t>10</a:t>
            </a:fld>
            <a:endParaRPr lang="en-US" sz="1200">
              <a:latin typeface="Calibri" pitchFamily="-1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DA5CEDD3-C59D-4CD4-AA3E-976B9FF54162}" type="slidenum">
              <a:rPr lang="en-US" sz="1200">
                <a:latin typeface="Calibri" pitchFamily="-1" charset="0"/>
              </a:rPr>
              <a:pPr eaLnBrk="1" hangingPunct="1"/>
              <a:t>11</a:t>
            </a:fld>
            <a:endParaRPr lang="en-US" sz="1200">
              <a:latin typeface="Calibri" pitchFamily="-1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9DEBEE74-82E1-4A94-8322-7FC74062E73D}" type="slidenum">
              <a:rPr lang="en-US" sz="1200">
                <a:latin typeface="Calibri" pitchFamily="-1" charset="0"/>
              </a:rPr>
              <a:pPr eaLnBrk="1" hangingPunct="1"/>
              <a:t>12</a:t>
            </a:fld>
            <a:endParaRPr lang="en-US" sz="1200">
              <a:latin typeface="Calibri" pitchFamily="-1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2A9CBCBF-34A4-4A86-8030-B4685F4CFF14}" type="slidenum">
              <a:rPr lang="en-US" sz="1200">
                <a:latin typeface="Calibri" pitchFamily="-1" charset="0"/>
              </a:rPr>
              <a:pPr eaLnBrk="1" hangingPunct="1"/>
              <a:t>13</a:t>
            </a:fld>
            <a:endParaRPr lang="en-US" sz="1200">
              <a:latin typeface="Calibri" pitchFamily="-1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763C8883-243E-404D-A020-BEF722F5F4FD}" type="slidenum">
              <a:rPr lang="en-US" sz="1200">
                <a:latin typeface="Calibri" pitchFamily="-1" charset="0"/>
              </a:rPr>
              <a:pPr eaLnBrk="1" hangingPunct="1"/>
              <a:t>14</a:t>
            </a:fld>
            <a:endParaRPr lang="en-US" sz="1200">
              <a:latin typeface="Calibri" pitchFamily="-1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1C49C-3276-41C1-B76E-FB509E63E16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32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1C49C-3276-41C1-B76E-FB509E63E16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32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1C49C-3276-41C1-B76E-FB509E63E16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95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1C49C-3276-41C1-B76E-FB509E63E16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929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1C49C-3276-41C1-B76E-FB509E63E16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96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861F1273-A16A-4751-A3D5-439020C33F3F}" type="slidenum">
              <a:rPr lang="en-US" sz="1200">
                <a:latin typeface="Calibri" pitchFamily="-1" charset="0"/>
              </a:rPr>
              <a:pPr eaLnBrk="1" hangingPunct="1"/>
              <a:t>2</a:t>
            </a:fld>
            <a:endParaRPr lang="en-US" sz="1200">
              <a:latin typeface="Calibri" pitchFamily="-1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1C49C-3276-41C1-B76E-FB509E63E16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449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1C49C-3276-41C1-B76E-FB509E63E16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386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1C49C-3276-41C1-B76E-FB509E63E16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137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1C49C-3276-41C1-B76E-FB509E63E16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505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1C49C-3276-41C1-B76E-FB509E63E16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505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solidFill>
                <a:srgbClr val="4C4C4C"/>
              </a:solidFill>
              <a:latin typeface="Arial" charset="0"/>
              <a:cs typeface="Arial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8459016A-7C2D-4E20-88E4-79E07917E299}" type="slidenum">
              <a:rPr lang="en-US" sz="1200">
                <a:latin typeface="Calibri" pitchFamily="-1" charset="0"/>
              </a:rPr>
              <a:pPr eaLnBrk="1" hangingPunct="1"/>
              <a:t>25</a:t>
            </a:fld>
            <a:endParaRPr lang="en-US" sz="1200">
              <a:latin typeface="Calibri" pitchFamily="-1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8459016A-7C2D-4E20-88E4-79E07917E299}" type="slidenum">
              <a:rPr lang="en-US" sz="1200">
                <a:latin typeface="Calibri" pitchFamily="-1" charset="0"/>
              </a:rPr>
              <a:pPr eaLnBrk="1" hangingPunct="1"/>
              <a:t>26</a:t>
            </a:fld>
            <a:endParaRPr lang="en-US" sz="1200">
              <a:latin typeface="Calibri" pitchFamily="-1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1C49C-3276-41C1-B76E-FB509E63E16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681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1C49C-3276-41C1-B76E-FB509E63E16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549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1C49C-3276-41C1-B76E-FB509E63E16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68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37011A92-2011-4F11-ADF6-A13186ACA396}" type="slidenum">
              <a:rPr lang="en-US" sz="1200">
                <a:latin typeface="Calibri" pitchFamily="-1" charset="0"/>
              </a:rPr>
              <a:pPr eaLnBrk="1" hangingPunct="1"/>
              <a:t>3</a:t>
            </a:fld>
            <a:endParaRPr lang="en-US" sz="1200">
              <a:latin typeface="Calibri" pitchFamily="-1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1C49C-3276-41C1-B76E-FB509E63E16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38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BCCDB657-E6B5-4CE6-B186-21AE57BB3815}" type="slidenum">
              <a:rPr lang="en-US" sz="1200">
                <a:latin typeface="Calibri" pitchFamily="-1" charset="0"/>
              </a:rPr>
              <a:pPr eaLnBrk="1" hangingPunct="1"/>
              <a:t>4</a:t>
            </a:fld>
            <a:endParaRPr lang="en-US" sz="1200">
              <a:latin typeface="Calibri" pitchFamily="-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B4F2E768-24D2-4413-9F53-74629EA2B44D}" type="slidenum">
              <a:rPr lang="en-US" sz="1200">
                <a:latin typeface="Calibri" pitchFamily="-1" charset="0"/>
              </a:rPr>
              <a:pPr eaLnBrk="1" hangingPunct="1"/>
              <a:t>5</a:t>
            </a:fld>
            <a:endParaRPr lang="en-US" sz="1200">
              <a:latin typeface="Calibri" pitchFamily="-1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1C49C-3276-41C1-B76E-FB509E63E1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42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6E64CF04-7AAC-47DB-9F80-4941CD4B89F9}" type="slidenum">
              <a:rPr lang="en-US" sz="1200">
                <a:latin typeface="Calibri" pitchFamily="-1" charset="0"/>
              </a:rPr>
              <a:pPr eaLnBrk="1" hangingPunct="1"/>
              <a:t>7</a:t>
            </a:fld>
            <a:endParaRPr lang="en-US" sz="1200">
              <a:latin typeface="Calibri" pitchFamily="-1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1E4F869B-9ABE-4E60-B84B-AFAC9F4B9224}" type="slidenum">
              <a:rPr lang="en-US" sz="1200">
                <a:latin typeface="Calibri" pitchFamily="-1" charset="0"/>
              </a:rPr>
              <a:pPr eaLnBrk="1" hangingPunct="1"/>
              <a:t>8</a:t>
            </a:fld>
            <a:endParaRPr lang="en-US" sz="1200">
              <a:latin typeface="Calibri" pitchFamily="-1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B8594560-2311-471B-8277-0BEFAF8BA464}" type="slidenum">
              <a:rPr lang="en-US" sz="1200">
                <a:latin typeface="Calibri" pitchFamily="-1" charset="0"/>
              </a:rPr>
              <a:pPr eaLnBrk="1" hangingPunct="1"/>
              <a:t>9</a:t>
            </a:fld>
            <a:endParaRPr lang="en-US" sz="1200">
              <a:latin typeface="Calibri" pitchFamily="-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497" y="2162926"/>
            <a:ext cx="6400800" cy="1828800"/>
          </a:xfrm>
        </p:spPr>
        <p:txBody>
          <a:bodyPr anchor="t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14"/>
          <p:cNvSpPr>
            <a:spLocks noGrp="1"/>
          </p:cNvSpPr>
          <p:nvPr>
            <p:ph type="dt" sz="half" idx="10"/>
          </p:nvPr>
        </p:nvSpPr>
        <p:spPr>
          <a:xfrm>
            <a:off x="6731000" y="1001713"/>
            <a:ext cx="2133600" cy="365125"/>
          </a:xfrm>
        </p:spPr>
        <p:txBody>
          <a:bodyPr r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6FA22F4-6C7B-4D72-8B2F-865B76C74778}" type="datetime1">
              <a:rPr lang="en-US"/>
              <a:pPr/>
              <a:t>10/23/2012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9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0" y="914400"/>
            <a:ext cx="91440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400">
                <a:solidFill>
                  <a:schemeClr val="accent4"/>
                </a:solidFill>
              </a:defRPr>
            </a:lvl1pPr>
            <a:lvl2pPr>
              <a:defRPr sz="2000">
                <a:solidFill>
                  <a:schemeClr val="accent4"/>
                </a:solidFill>
              </a:defRPr>
            </a:lvl2pPr>
            <a:lvl3pPr>
              <a:defRPr sz="1800">
                <a:solidFill>
                  <a:schemeClr val="accent4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7AC37B-41A7-4EB6-A68A-D1672D06E9BB}" type="datetime1">
              <a:rPr lang="en-US"/>
              <a:pPr/>
              <a:t>10/23/2012</a:t>
            </a:fld>
            <a:endParaRPr lang="en-US"/>
          </a:p>
        </p:txBody>
      </p:sp>
      <p:sp>
        <p:nvSpPr>
          <p:cNvPr id="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Health Institute</a:t>
            </a:r>
            <a:endParaRPr lang="en-US" dirty="0"/>
          </a:p>
        </p:txBody>
      </p:sp>
      <p:sp>
        <p:nvSpPr>
          <p:cNvPr id="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B13B8-A8BD-41E8-A730-D8155AEE92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2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262063"/>
            <a:ext cx="80010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789363" y="6488113"/>
            <a:ext cx="2133600" cy="365125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B7B7B7"/>
                </a:solidFill>
              </a:defRPr>
            </a:lvl1pPr>
          </a:lstStyle>
          <a:p>
            <a:fld id="{E49C15EC-BF93-4FD5-97F4-161CDEEC58F1}" type="datetime1">
              <a:rPr lang="en-US"/>
              <a:pPr/>
              <a:t>10/23/2012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488113"/>
            <a:ext cx="2895600" cy="365125"/>
          </a:xfrm>
          <a:prstGeom prst="rect">
            <a:avLst/>
          </a:prstGeom>
        </p:spPr>
        <p:txBody>
          <a:bodyPr lIns="0"/>
          <a:lstStyle>
            <a:lvl1pPr fontAlgn="auto"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Health Institute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88113"/>
            <a:ext cx="2133600" cy="365125"/>
          </a:xfrm>
          <a:prstGeom prst="rect">
            <a:avLst/>
          </a:prstGeom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/>
            </a:lvl1pPr>
          </a:lstStyle>
          <a:p>
            <a:fld id="{2839D31A-DDF0-403E-98C0-96C9B30BA3E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hf hdr="0" ft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/>
          <a:ea typeface="Arial" pitchFamily="-1" charset="0"/>
          <a:cs typeface="Arial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Arial" pitchFamily="-1" charset="0"/>
          <a:cs typeface="Arial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Arial" pitchFamily="-1" charset="0"/>
          <a:cs typeface="Arial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Arial" pitchFamily="-1" charset="0"/>
          <a:cs typeface="Arial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Arial" pitchFamily="-1" charset="0"/>
          <a:cs typeface="Arial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69863" indent="-1698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4C4C4C"/>
          </a:solidFill>
          <a:latin typeface="Arial"/>
          <a:ea typeface="Arial" pitchFamily="-1" charset="0"/>
          <a:cs typeface="Arial"/>
        </a:defRPr>
      </a:lvl1pPr>
      <a:lvl2pPr marL="631825" indent="-174625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rgbClr val="4C4C4C"/>
          </a:solidFill>
          <a:latin typeface="Arial"/>
          <a:ea typeface="Arial" pitchFamily="-1" charset="0"/>
          <a:cs typeface="Arial"/>
        </a:defRPr>
      </a:lvl2pPr>
      <a:lvl3pPr marL="1031875" indent="-117475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rgbClr val="4C4C4C"/>
          </a:solidFill>
          <a:latin typeface="Arial"/>
          <a:ea typeface="Arial" pitchFamily="-1" charset="0"/>
          <a:cs typeface="Arial"/>
        </a:defRPr>
      </a:lvl3pPr>
      <a:lvl4pPr marL="1485900" indent="-1143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rgbClr val="4C4C4C"/>
          </a:solidFill>
          <a:latin typeface="Arial"/>
          <a:ea typeface="Arial" pitchFamily="-1" charset="0"/>
          <a:cs typeface="Arial"/>
        </a:defRPr>
      </a:lvl4pPr>
      <a:lvl5pPr marL="1939925" indent="-111125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400" kern="1200">
          <a:solidFill>
            <a:srgbClr val="4C4C4C"/>
          </a:solidFill>
          <a:latin typeface="Arial"/>
          <a:ea typeface="Arial" pitchFamily="-1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93738" y="2162175"/>
            <a:ext cx="7802562" cy="1708785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cs typeface="Arial" charset="0"/>
              </a:rPr>
              <a:t>Lessons Learned:</a:t>
            </a:r>
            <a:br>
              <a:rPr lang="en-US" b="1" dirty="0" smtClean="0">
                <a:latin typeface="Arial" charset="0"/>
                <a:cs typeface="Arial" charset="0"/>
              </a:rPr>
            </a:br>
            <a:r>
              <a:rPr lang="en-US" b="1" dirty="0" smtClean="0">
                <a:latin typeface="Arial" charset="0"/>
                <a:cs typeface="Arial" charset="0"/>
              </a:rPr>
              <a:t>The Minnesota Young </a:t>
            </a:r>
            <a:br>
              <a:rPr lang="en-US" b="1" dirty="0" smtClean="0">
                <a:latin typeface="Arial" charset="0"/>
                <a:cs typeface="Arial" charset="0"/>
              </a:rPr>
            </a:br>
            <a:r>
              <a:rPr lang="en-US" b="1" dirty="0" smtClean="0">
                <a:latin typeface="Arial" charset="0"/>
                <a:cs typeface="Arial" charset="0"/>
              </a:rPr>
              <a:t>Adult Alcohol Survey</a:t>
            </a: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endParaRPr lang="en-US" b="1" dirty="0" smtClean="0"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83317" y="5191434"/>
            <a:ext cx="24524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cs typeface="Arial" charset="0"/>
              </a:rPr>
              <a:t>American </a:t>
            </a:r>
            <a:endParaRPr lang="en-US" b="1" dirty="0" smtClean="0">
              <a:solidFill>
                <a:schemeClr val="bg1"/>
              </a:solidFill>
              <a:cs typeface="Arial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Evaluation </a:t>
            </a:r>
          </a:p>
          <a:p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Association</a:t>
            </a:r>
            <a:r>
              <a:rPr lang="en-US" b="1" dirty="0">
                <a:solidFill>
                  <a:schemeClr val="bg1"/>
                </a:solidFill>
                <a:cs typeface="Arial" charset="0"/>
              </a:rPr>
              <a:t/>
            </a:r>
            <a:br>
              <a:rPr lang="en-US" b="1" dirty="0">
                <a:solidFill>
                  <a:schemeClr val="bg1"/>
                </a:solidFill>
                <a:cs typeface="Arial" charset="0"/>
              </a:rPr>
            </a:br>
            <a:r>
              <a:rPr lang="en-US" b="1" dirty="0">
                <a:solidFill>
                  <a:schemeClr val="bg1"/>
                </a:solidFill>
                <a:cs typeface="Arial" charset="0"/>
              </a:rPr>
              <a:t>Annual Conference</a:t>
            </a:r>
            <a:br>
              <a:rPr lang="en-US" b="1" dirty="0">
                <a:solidFill>
                  <a:schemeClr val="bg1"/>
                </a:solidFill>
                <a:cs typeface="Arial" charset="0"/>
              </a:rPr>
            </a:br>
            <a:r>
              <a:rPr lang="en-US" b="1" dirty="0">
                <a:solidFill>
                  <a:schemeClr val="bg1"/>
                </a:solidFill>
                <a:cs typeface="Arial" charset="0"/>
              </a:rPr>
              <a:t>October 26, 2012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Respondent Gender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A0262168-6D60-4A4E-83E7-0115A5239A3D}" type="slidenum">
              <a:rPr lang="en-US" sz="800"/>
              <a:pPr eaLnBrk="1" hangingPunct="1"/>
              <a:t>10</a:t>
            </a:fld>
            <a:endParaRPr lang="en-US" sz="80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0376921"/>
              </p:ext>
            </p:extLst>
          </p:nvPr>
        </p:nvGraphicFramePr>
        <p:xfrm>
          <a:off x="934949" y="1390649"/>
          <a:ext cx="7344417" cy="4958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Respondent Age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7BB877CC-49DF-45D6-8466-83287F691727}" type="slidenum">
              <a:rPr lang="en-US" sz="800"/>
              <a:pPr eaLnBrk="1" hangingPunct="1"/>
              <a:t>11</a:t>
            </a:fld>
            <a:endParaRPr lang="en-US" sz="80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079911"/>
              </p:ext>
            </p:extLst>
          </p:nvPr>
        </p:nvGraphicFramePr>
        <p:xfrm>
          <a:off x="947791" y="1431745"/>
          <a:ext cx="7364965" cy="491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Respondent Age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D1C83396-1E30-4033-BFEA-3EA4DB074917}" type="slidenum">
              <a:rPr lang="en-US" sz="800"/>
              <a:pPr eaLnBrk="1" hangingPunct="1"/>
              <a:t>12</a:t>
            </a:fld>
            <a:endParaRPr lang="en-US" sz="80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59648"/>
              </p:ext>
            </p:extLst>
          </p:nvPr>
        </p:nvGraphicFramePr>
        <p:xfrm>
          <a:off x="868969" y="1452295"/>
          <a:ext cx="7364965" cy="491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 descr="IHI_logo image for P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989638"/>
            <a:ext cx="32639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Respondent Race and Ethnicity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C6AF310A-4F13-478C-9636-4D52851C1638}" type="slidenum">
              <a:rPr lang="en-US" sz="800"/>
              <a:pPr eaLnBrk="1" hangingPunct="1"/>
              <a:t>13</a:t>
            </a:fld>
            <a:endParaRPr lang="en-US" sz="800"/>
          </a:p>
        </p:txBody>
      </p:sp>
      <p:pic>
        <p:nvPicPr>
          <p:cNvPr id="2867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77656"/>
            <a:ext cx="7753350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Respondent Sexual Orientation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D2F950C9-4B1E-40CA-8B46-0ED024A15FE7}" type="slidenum">
              <a:rPr lang="en-US" sz="800"/>
              <a:pPr eaLnBrk="1" hangingPunct="1"/>
              <a:t>14</a:t>
            </a:fld>
            <a:endParaRPr lang="en-US" sz="800"/>
          </a:p>
        </p:txBody>
      </p:sp>
      <p:pic>
        <p:nvPicPr>
          <p:cNvPr id="30724" name="Picture 8" descr="IHI_logo image for P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989638"/>
            <a:ext cx="32639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60513"/>
            <a:ext cx="80010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Mode Effects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85800" y="1477925"/>
            <a:ext cx="8001000" cy="4310099"/>
          </a:xfrm>
        </p:spPr>
        <p:txBody>
          <a:bodyPr/>
          <a:lstStyle/>
          <a:p>
            <a:pPr marL="0" indent="0" algn="ctr">
              <a:buNone/>
            </a:pPr>
            <a:endParaRPr lang="en-US" sz="40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Key </a:t>
            </a:r>
            <a:r>
              <a:rPr lang="en-US" sz="4000" b="1" dirty="0">
                <a:solidFill>
                  <a:srgbClr val="002060"/>
                </a:solidFill>
              </a:rPr>
              <a:t>Findings</a:t>
            </a:r>
          </a:p>
          <a:p>
            <a:pPr lvl="1">
              <a:buFont typeface="Arial" charset="0"/>
              <a:buNone/>
            </a:pPr>
            <a:endParaRPr lang="en-US" dirty="0" smtClean="0">
              <a:solidFill>
                <a:srgbClr val="4C4C4C"/>
              </a:solidFill>
              <a:latin typeface="Arial" charset="0"/>
              <a:cs typeface="Arial" charset="0"/>
            </a:endParaRPr>
          </a:p>
          <a:p>
            <a:pPr lvl="1"/>
            <a:endParaRPr lang="en-US" dirty="0" smtClean="0">
              <a:solidFill>
                <a:srgbClr val="4C4C4C"/>
              </a:solidFill>
              <a:latin typeface="Arial" charset="0"/>
              <a:cs typeface="Arial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E2C658ED-3CF0-4014-A2C6-D8800B1676EB}" type="slidenum">
              <a:rPr lang="en-US" sz="800"/>
              <a:pPr eaLnBrk="1" hangingPunct="1"/>
              <a:t>15</a:t>
            </a:fld>
            <a:endParaRPr lang="en-US" sz="800"/>
          </a:p>
        </p:txBody>
      </p:sp>
      <p:pic>
        <p:nvPicPr>
          <p:cNvPr id="5" name="Picture 8" descr="IHI_logo image for P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989638"/>
            <a:ext cx="32639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Mode Effects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85800" y="1477925"/>
            <a:ext cx="8001000" cy="4310099"/>
          </a:xfrm>
        </p:spPr>
        <p:txBody>
          <a:bodyPr/>
          <a:lstStyle/>
          <a:p>
            <a:r>
              <a:rPr lang="en-US" sz="2800" dirty="0" smtClean="0">
                <a:solidFill>
                  <a:srgbClr val="4C4C4C"/>
                </a:solidFill>
                <a:latin typeface="Arial" charset="0"/>
                <a:cs typeface="Arial" charset="0"/>
              </a:rPr>
              <a:t>The mode of survey administration (mail vs. online) did not have a significant effect on reported alcohol use.</a:t>
            </a:r>
          </a:p>
          <a:p>
            <a:r>
              <a:rPr lang="en-US" sz="2800" dirty="0" smtClean="0">
                <a:solidFill>
                  <a:srgbClr val="4C4C4C"/>
                </a:solidFill>
                <a:latin typeface="Arial" charset="0"/>
                <a:cs typeface="Arial" charset="0"/>
              </a:rPr>
              <a:t>Respondents who completed the survey online were more likely to report the following:</a:t>
            </a:r>
          </a:p>
          <a:p>
            <a:pPr lvl="1"/>
            <a:r>
              <a:rPr lang="en-US" sz="2400" dirty="0" smtClean="0">
                <a:solidFill>
                  <a:srgbClr val="4C4C4C"/>
                </a:solidFill>
                <a:latin typeface="Arial" charset="0"/>
                <a:cs typeface="Arial" charset="0"/>
              </a:rPr>
              <a:t>Past 30-day marijuana use</a:t>
            </a:r>
          </a:p>
          <a:p>
            <a:pPr lvl="1"/>
            <a:r>
              <a:rPr lang="en-US" sz="2400" dirty="0" smtClean="0">
                <a:solidFill>
                  <a:srgbClr val="4C4C4C"/>
                </a:solidFill>
                <a:latin typeface="Arial" charset="0"/>
                <a:cs typeface="Arial" charset="0"/>
              </a:rPr>
              <a:t>Employment</a:t>
            </a:r>
          </a:p>
          <a:p>
            <a:pPr lvl="1"/>
            <a:r>
              <a:rPr lang="en-US" sz="2400" dirty="0" smtClean="0">
                <a:solidFill>
                  <a:srgbClr val="4C4C4C"/>
                </a:solidFill>
                <a:latin typeface="Arial" charset="0"/>
                <a:cs typeface="Arial" charset="0"/>
              </a:rPr>
              <a:t>Being a student</a:t>
            </a:r>
          </a:p>
          <a:p>
            <a:pPr lvl="1"/>
            <a:r>
              <a:rPr lang="en-US" sz="2400" dirty="0" smtClean="0">
                <a:solidFill>
                  <a:srgbClr val="4C4C4C"/>
                </a:solidFill>
                <a:latin typeface="Arial" charset="0"/>
                <a:cs typeface="Arial" charset="0"/>
              </a:rPr>
              <a:t>Rural residence</a:t>
            </a:r>
          </a:p>
          <a:p>
            <a:pPr lvl="1">
              <a:buFont typeface="Arial" charset="0"/>
              <a:buNone/>
            </a:pPr>
            <a:endParaRPr lang="en-US" dirty="0" smtClean="0">
              <a:solidFill>
                <a:srgbClr val="4C4C4C"/>
              </a:solidFill>
              <a:latin typeface="Arial" charset="0"/>
              <a:cs typeface="Arial" charset="0"/>
            </a:endParaRPr>
          </a:p>
          <a:p>
            <a:pPr lvl="1"/>
            <a:endParaRPr lang="en-US" dirty="0" smtClean="0">
              <a:solidFill>
                <a:srgbClr val="4C4C4C"/>
              </a:solidFill>
              <a:latin typeface="Arial" charset="0"/>
              <a:cs typeface="Arial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E2C658ED-3CF0-4014-A2C6-D8800B1676EB}" type="slidenum">
              <a:rPr lang="en-US" sz="800"/>
              <a:pPr eaLnBrk="1" hangingPunct="1"/>
              <a:t>16</a:t>
            </a:fld>
            <a:endParaRPr lang="en-US" sz="800"/>
          </a:p>
        </p:txBody>
      </p:sp>
      <p:pic>
        <p:nvPicPr>
          <p:cNvPr id="5" name="Picture 8" descr="IHI_logo image for P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989638"/>
            <a:ext cx="32639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7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13B8-A8BD-41E8-A730-D8155AEE92E8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157446"/>
              </p:ext>
            </p:extLst>
          </p:nvPr>
        </p:nvGraphicFramePr>
        <p:xfrm>
          <a:off x="861237" y="1359982"/>
          <a:ext cx="7389628" cy="4901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4660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13B8-A8BD-41E8-A730-D8155AEE92E8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944169"/>
              </p:ext>
            </p:extLst>
          </p:nvPr>
        </p:nvGraphicFramePr>
        <p:xfrm>
          <a:off x="877186" y="1341638"/>
          <a:ext cx="7389628" cy="4901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9389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13B8-A8BD-41E8-A730-D8155AEE92E8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39469"/>
              </p:ext>
            </p:extLst>
          </p:nvPr>
        </p:nvGraphicFramePr>
        <p:xfrm>
          <a:off x="877186" y="1329069"/>
          <a:ext cx="7389628" cy="4901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8027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4013994"/>
            <a:ext cx="267335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441960" y="0"/>
            <a:ext cx="847344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Young Adult Alcohol Survey (YAAS) Background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1058863" y="1144588"/>
            <a:ext cx="7078662" cy="4525962"/>
          </a:xfrm>
        </p:spPr>
        <p:txBody>
          <a:bodyPr/>
          <a:lstStyle/>
          <a:p>
            <a:pPr eaLnBrk="1" hangingPunct="1"/>
            <a:endParaRPr lang="en-US" sz="2800" dirty="0" smtClean="0">
              <a:solidFill>
                <a:srgbClr val="4C4C4C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2800" dirty="0" smtClean="0">
                <a:solidFill>
                  <a:srgbClr val="4C4C4C"/>
                </a:solidFill>
                <a:latin typeface="Arial" charset="0"/>
                <a:cs typeface="Arial" charset="0"/>
              </a:rPr>
              <a:t>In 2009 the Minnesota Department of Human Services received a Strategic Prevention Framework State Incentive Grant (SPF SIG) from the federal Substance Abuse and Mental Health Services Administration (SAMHSA).</a:t>
            </a:r>
          </a:p>
          <a:p>
            <a:pPr marL="0" indent="0" eaLnBrk="1" hangingPunct="1">
              <a:buFont typeface="Arial" charset="0"/>
              <a:buNone/>
            </a:pPr>
            <a:endParaRPr lang="en-US" dirty="0" smtClean="0">
              <a:solidFill>
                <a:srgbClr val="4C4C4C"/>
              </a:solidFill>
              <a:latin typeface="Arial" charset="0"/>
              <a:cs typeface="Arial" charset="0"/>
            </a:endParaRPr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23630CD7-5EE2-4D0C-85A0-CD838BA340EB}" type="slidenum">
              <a:rPr lang="en-US" sz="800"/>
              <a:pPr eaLnBrk="1" hangingPunct="1"/>
              <a:t>2</a:t>
            </a:fld>
            <a:endParaRPr lang="en-US" sz="800"/>
          </a:p>
        </p:txBody>
      </p:sp>
      <p:pic>
        <p:nvPicPr>
          <p:cNvPr id="8198" name="Picture 8" descr="IHI_logo image for P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989638"/>
            <a:ext cx="32639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13B8-A8BD-41E8-A730-D8155AEE92E8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1814820"/>
              </p:ext>
            </p:extLst>
          </p:nvPr>
        </p:nvGraphicFramePr>
        <p:xfrm>
          <a:off x="848411" y="1366888"/>
          <a:ext cx="7447177" cy="4883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8156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Other Initial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ea typeface="+mn-ea"/>
              </a:rPr>
              <a:t>Males were significantly more likely to report past 30-day binge drinking.</a:t>
            </a:r>
          </a:p>
          <a:p>
            <a:pPr lvl="1">
              <a:defRPr/>
            </a:pPr>
            <a:r>
              <a:rPr lang="en-US" sz="2400" dirty="0" smtClean="0">
                <a:ea typeface="+mn-ea"/>
              </a:rPr>
              <a:t>No significant difference in any past 30-day alcohol use between genders</a:t>
            </a:r>
          </a:p>
          <a:p>
            <a:pPr>
              <a:defRPr/>
            </a:pPr>
            <a:r>
              <a:rPr lang="en-US" sz="2800" dirty="0" smtClean="0">
                <a:ea typeface="+mn-ea"/>
              </a:rPr>
              <a:t>Whites were more likely to report past 30-day use and past 30-day binge drinking compared to all non-whites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6303C49B-B3CA-47EA-A789-0CD2FF095447}" type="slidenum">
              <a:rPr lang="en-US" sz="800"/>
              <a:pPr eaLnBrk="1" hangingPunct="1"/>
              <a:t>21</a:t>
            </a:fld>
            <a:endParaRPr lang="en-US" sz="800"/>
          </a:p>
        </p:txBody>
      </p:sp>
      <p:pic>
        <p:nvPicPr>
          <p:cNvPr id="5" name="Picture 8" descr="IHI_logo image for P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989638"/>
            <a:ext cx="32639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Results by Gender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6303C49B-B3CA-47EA-A789-0CD2FF095447}" type="slidenum">
              <a:rPr lang="en-US" sz="800"/>
              <a:pPr eaLnBrk="1" hangingPunct="1"/>
              <a:t>22</a:t>
            </a:fld>
            <a:endParaRPr lang="en-US" sz="80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971122"/>
              </p:ext>
            </p:extLst>
          </p:nvPr>
        </p:nvGraphicFramePr>
        <p:xfrm>
          <a:off x="877186" y="1339702"/>
          <a:ext cx="7389628" cy="4901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296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Results by Race and Ethnicity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6303C49B-B3CA-47EA-A789-0CD2FF095447}" type="slidenum">
              <a:rPr lang="en-US" sz="800"/>
              <a:pPr eaLnBrk="1" hangingPunct="1"/>
              <a:t>23</a:t>
            </a:fld>
            <a:endParaRPr lang="en-US" sz="80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642730"/>
              </p:ext>
            </p:extLst>
          </p:nvPr>
        </p:nvGraphicFramePr>
        <p:xfrm>
          <a:off x="877186" y="1265274"/>
          <a:ext cx="7389628" cy="4901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55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Results by Race and Ethnicity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6303C49B-B3CA-47EA-A789-0CD2FF095447}" type="slidenum">
              <a:rPr lang="en-US" sz="800"/>
              <a:pPr eaLnBrk="1" hangingPunct="1"/>
              <a:t>24</a:t>
            </a:fld>
            <a:endParaRPr lang="en-US" sz="80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831500"/>
              </p:ext>
            </p:extLst>
          </p:nvPr>
        </p:nvGraphicFramePr>
        <p:xfrm>
          <a:off x="877186" y="1297172"/>
          <a:ext cx="7389628" cy="4901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34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Results by Sexual Orientation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4C4C4C"/>
                </a:solidFill>
                <a:latin typeface="Arial" charset="0"/>
                <a:cs typeface="Arial" charset="0"/>
              </a:rPr>
              <a:t>Respondents who identified as lesbian, gay, bisexual, transgender or queer (LGBTQ) were not more likely to report past 30-day use or binge drinking.</a:t>
            </a:r>
          </a:p>
          <a:p>
            <a:r>
              <a:rPr lang="en-US" sz="2800" dirty="0" smtClean="0">
                <a:solidFill>
                  <a:srgbClr val="4C4C4C"/>
                </a:solidFill>
                <a:latin typeface="Arial" charset="0"/>
                <a:cs typeface="Arial" charset="0"/>
              </a:rPr>
              <a:t>LGBTQ respondents were more likely to report:</a:t>
            </a:r>
          </a:p>
          <a:p>
            <a:pPr lvl="1"/>
            <a:r>
              <a:rPr lang="en-US" sz="2400" dirty="0" smtClean="0">
                <a:solidFill>
                  <a:srgbClr val="4C4C4C"/>
                </a:solidFill>
                <a:latin typeface="Arial" charset="0"/>
                <a:cs typeface="Arial" charset="0"/>
              </a:rPr>
              <a:t>Past 30-day tobacco use </a:t>
            </a:r>
          </a:p>
          <a:p>
            <a:pPr lvl="1"/>
            <a:r>
              <a:rPr lang="en-US" sz="2400" dirty="0" smtClean="0">
                <a:solidFill>
                  <a:srgbClr val="4C4C4C"/>
                </a:solidFill>
                <a:latin typeface="Arial" charset="0"/>
                <a:cs typeface="Arial" charset="0"/>
              </a:rPr>
              <a:t>Past 30-day marijuana use</a:t>
            </a:r>
          </a:p>
          <a:p>
            <a:pPr lvl="1"/>
            <a:r>
              <a:rPr lang="en-US" sz="2400" dirty="0" smtClean="0">
                <a:solidFill>
                  <a:srgbClr val="4C4C4C"/>
                </a:solidFill>
                <a:latin typeface="Arial" charset="0"/>
                <a:cs typeface="Arial" charset="0"/>
              </a:rPr>
              <a:t>Past 12-month marijuana use</a:t>
            </a:r>
          </a:p>
          <a:p>
            <a:pPr lvl="1"/>
            <a:r>
              <a:rPr lang="en-US" sz="2400" dirty="0" smtClean="0">
                <a:solidFill>
                  <a:srgbClr val="4C4C4C"/>
                </a:solidFill>
                <a:latin typeface="Arial" charset="0"/>
                <a:cs typeface="Arial" charset="0"/>
              </a:rPr>
              <a:t>Past 12-month other illicit drug use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3C9AEEAB-8926-40E9-B2B6-024701D6ED66}" type="slidenum">
              <a:rPr lang="en-US" sz="800"/>
              <a:pPr eaLnBrk="1" hangingPunct="1"/>
              <a:t>25</a:t>
            </a:fld>
            <a:endParaRPr lang="en-US" sz="800"/>
          </a:p>
        </p:txBody>
      </p:sp>
      <p:pic>
        <p:nvPicPr>
          <p:cNvPr id="5" name="Picture 8" descr="IHI_logo image for P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989638"/>
            <a:ext cx="32639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Results by Sexual Orientation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3C9AEEAB-8926-40E9-B2B6-024701D6ED66}" type="slidenum">
              <a:rPr lang="en-US" sz="800"/>
              <a:pPr eaLnBrk="1" hangingPunct="1"/>
              <a:t>26</a:t>
            </a:fld>
            <a:endParaRPr lang="en-US" sz="80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330473"/>
              </p:ext>
            </p:extLst>
          </p:nvPr>
        </p:nvGraphicFramePr>
        <p:xfrm>
          <a:off x="877186" y="1318437"/>
          <a:ext cx="7389628" cy="4901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467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Implications and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2063"/>
            <a:ext cx="8001000" cy="5168106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SPF SIG grantees are currently using their YAAS data to perform assessment activities in their communities.</a:t>
            </a:r>
          </a:p>
          <a:p>
            <a:pPr lvl="1">
              <a:defRPr/>
            </a:pPr>
            <a:r>
              <a:rPr lang="en-US" sz="2400" dirty="0" smtClean="0"/>
              <a:t>This, coupled with other assessment activities, will affect which interventions grantees choose.</a:t>
            </a:r>
          </a:p>
          <a:p>
            <a:pPr>
              <a:defRPr/>
            </a:pPr>
            <a:r>
              <a:rPr lang="en-US" sz="2800" dirty="0" smtClean="0"/>
              <a:t>When the SPF SIG enters the evaluation phase in 2014, the YAAS will be performed again.</a:t>
            </a:r>
          </a:p>
          <a:p>
            <a:pPr lvl="1">
              <a:defRPr/>
            </a:pPr>
            <a:r>
              <a:rPr lang="en-US" sz="2400" dirty="0" smtClean="0"/>
              <a:t>Analysis will measure any change in:</a:t>
            </a:r>
          </a:p>
          <a:p>
            <a:pPr lvl="2">
              <a:defRPr/>
            </a:pPr>
            <a:r>
              <a:rPr lang="en-US" sz="2200" dirty="0" smtClean="0"/>
              <a:t> Past 30-day binge drinking</a:t>
            </a:r>
          </a:p>
          <a:p>
            <a:pPr lvl="2">
              <a:defRPr/>
            </a:pPr>
            <a:r>
              <a:rPr lang="en-US" sz="2200" dirty="0" smtClean="0"/>
              <a:t> Past 30-day alcohol use</a:t>
            </a:r>
          </a:p>
          <a:p>
            <a:pPr lvl="2">
              <a:defRPr/>
            </a:pPr>
            <a:r>
              <a:rPr lang="en-US" sz="2200" dirty="0" smtClean="0"/>
              <a:t> Changes in “intervening variables”</a:t>
            </a:r>
          </a:p>
          <a:p>
            <a:pPr lvl="1">
              <a:defRPr/>
            </a:pP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D46FF-B04A-4C92-BAD0-265286F6C2C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5" name="Picture 8" descr="IHI_logo image for P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989638"/>
            <a:ext cx="32639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873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for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Surveying small populations is very difficult.</a:t>
            </a:r>
          </a:p>
          <a:p>
            <a:r>
              <a:rPr lang="en-US" sz="2800" dirty="0" smtClean="0"/>
              <a:t>Narrow sample frames can result in low list accuracy.</a:t>
            </a:r>
          </a:p>
          <a:p>
            <a:r>
              <a:rPr lang="en-US" sz="2800" dirty="0"/>
              <a:t>Organizations need sufficient capacity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Mail-based survey cost considerations:</a:t>
            </a:r>
          </a:p>
          <a:p>
            <a:pPr lvl="1"/>
            <a:r>
              <a:rPr lang="en-US" sz="2400" dirty="0"/>
              <a:t>Printing</a:t>
            </a:r>
          </a:p>
          <a:p>
            <a:pPr lvl="1"/>
            <a:r>
              <a:rPr lang="en-US" sz="2400" dirty="0"/>
              <a:t>Postage</a:t>
            </a:r>
          </a:p>
          <a:p>
            <a:pPr lvl="1"/>
            <a:r>
              <a:rPr lang="en-US" sz="2400" dirty="0"/>
              <a:t>Mailing service</a:t>
            </a:r>
          </a:p>
          <a:p>
            <a:pPr lvl="1"/>
            <a:r>
              <a:rPr lang="en-US" sz="2400" dirty="0" smtClean="0"/>
              <a:t>Staffing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13B8-A8BD-41E8-A730-D8155AEE92E8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8" descr="IHI_logo image for P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989638"/>
            <a:ext cx="32639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974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D46FF-B04A-4C92-BAD0-265286F6C2C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5" name="Picture 8" descr="IHI_logo image for P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989638"/>
            <a:ext cx="32639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MC900431548[1]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443" y="2382187"/>
            <a:ext cx="2285714" cy="228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308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YAAS Background </a:t>
            </a:r>
            <a:r>
              <a:rPr lang="en-US" sz="2000" dirty="0" smtClean="0">
                <a:latin typeface="Arial" charset="0"/>
                <a:cs typeface="Arial" charset="0"/>
              </a:rPr>
              <a:t>(</a:t>
            </a:r>
            <a:r>
              <a:rPr lang="en-US" sz="2000" i="1" dirty="0" smtClean="0">
                <a:latin typeface="Arial" charset="0"/>
                <a:cs typeface="Arial" charset="0"/>
              </a:rPr>
              <a:t>continued</a:t>
            </a:r>
            <a:r>
              <a:rPr lang="en-US" sz="2000" dirty="0" smtClean="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302" y="1271588"/>
            <a:ext cx="8261498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a typeface="+mn-ea"/>
              </a:rPr>
              <a:t>Data on young adult alcohol use is needed to assess and evaluate the interventions performed locally. </a:t>
            </a:r>
          </a:p>
          <a:p>
            <a:pPr eaLnBrk="1" hangingPunct="1">
              <a:defRPr/>
            </a:pPr>
            <a:r>
              <a:rPr lang="en-US" sz="2800" dirty="0" smtClean="0">
                <a:ea typeface="+mn-ea"/>
              </a:rPr>
              <a:t>Invitation Health Institute was contracted to conduct the Minnesota YAAS.</a:t>
            </a:r>
          </a:p>
          <a:p>
            <a:pPr eaLnBrk="1" hangingPunct="1">
              <a:defRPr/>
            </a:pPr>
            <a:r>
              <a:rPr lang="en-US" sz="2800" dirty="0" smtClean="0">
                <a:ea typeface="+mn-ea"/>
              </a:rPr>
              <a:t>Young adult populations are extremely difficult to survey.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36BD3ACA-CF0C-4297-908E-6021B027157B}" type="slidenum">
              <a:rPr lang="en-US" sz="800"/>
              <a:pPr eaLnBrk="1" hangingPunct="1"/>
              <a:t>3</a:t>
            </a:fld>
            <a:endParaRPr lang="en-US" sz="800"/>
          </a:p>
        </p:txBody>
      </p:sp>
      <p:pic>
        <p:nvPicPr>
          <p:cNvPr id="10245" name="Picture 8" descr="IHI_logo image for P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989638"/>
            <a:ext cx="32639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en-US" sz="3000" dirty="0" smtClean="0">
                <a:solidFill>
                  <a:srgbClr val="00386A"/>
                </a:solidFill>
                <a:latin typeface="Arial" charset="0"/>
                <a:cs typeface="Arial" charset="0"/>
              </a:rPr>
              <a:t>Bill </a:t>
            </a:r>
            <a:r>
              <a:rPr lang="en-US" sz="3000" dirty="0" err="1" smtClean="0">
                <a:solidFill>
                  <a:srgbClr val="00386A"/>
                </a:solidFill>
                <a:latin typeface="Arial" charset="0"/>
                <a:cs typeface="Arial" charset="0"/>
              </a:rPr>
              <a:t>Woywod</a:t>
            </a:r>
            <a:r>
              <a:rPr lang="en-US" sz="3000" dirty="0" smtClean="0">
                <a:solidFill>
                  <a:srgbClr val="00386A"/>
                </a:solidFill>
                <a:latin typeface="Arial" charset="0"/>
                <a:cs typeface="Arial" charset="0"/>
              </a:rPr>
              <a:t>, M.P.H., biostatistician</a:t>
            </a:r>
            <a:br>
              <a:rPr lang="en-US" sz="3000" dirty="0" smtClean="0">
                <a:solidFill>
                  <a:srgbClr val="00386A"/>
                </a:solidFill>
                <a:latin typeface="Arial" charset="0"/>
                <a:cs typeface="Arial" charset="0"/>
              </a:rPr>
            </a:br>
            <a:r>
              <a:rPr lang="en-US" sz="3000" dirty="0" smtClean="0">
                <a:solidFill>
                  <a:srgbClr val="00386A"/>
                </a:solidFill>
                <a:latin typeface="Arial" charset="0"/>
                <a:cs typeface="Arial" charset="0"/>
              </a:rPr>
              <a:t>(763) 712-7638</a:t>
            </a:r>
            <a:br>
              <a:rPr lang="en-US" sz="3000" dirty="0" smtClean="0">
                <a:solidFill>
                  <a:srgbClr val="00386A"/>
                </a:solidFill>
                <a:latin typeface="Arial" charset="0"/>
                <a:cs typeface="Arial" charset="0"/>
              </a:rPr>
            </a:br>
            <a:r>
              <a:rPr lang="en-US" sz="3000" dirty="0" smtClean="0">
                <a:solidFill>
                  <a:srgbClr val="00386A"/>
                </a:solidFill>
                <a:latin typeface="Arial" charset="0"/>
                <a:cs typeface="Arial" charset="0"/>
              </a:rPr>
              <a:t>bwoywod@invitationhealthinstitute.org</a:t>
            </a:r>
            <a:br>
              <a:rPr lang="en-US" sz="3000" dirty="0" smtClean="0">
                <a:solidFill>
                  <a:srgbClr val="00386A"/>
                </a:solidFill>
                <a:latin typeface="Arial" charset="0"/>
                <a:cs typeface="Arial" charset="0"/>
              </a:rPr>
            </a:br>
            <a:endParaRPr lang="en-US" sz="3000" dirty="0" smtClean="0">
              <a:solidFill>
                <a:srgbClr val="00386A"/>
              </a:solidFill>
              <a:latin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en-US" sz="3000" dirty="0" smtClean="0">
                <a:solidFill>
                  <a:srgbClr val="00386A"/>
                </a:solidFill>
                <a:latin typeface="Arial" charset="0"/>
                <a:cs typeface="Arial" charset="0"/>
              </a:rPr>
              <a:t>Becky </a:t>
            </a:r>
            <a:r>
              <a:rPr lang="en-US" sz="3000" dirty="0" err="1" smtClean="0">
                <a:solidFill>
                  <a:srgbClr val="00386A"/>
                </a:solidFill>
                <a:latin typeface="Arial" charset="0"/>
                <a:cs typeface="Arial" charset="0"/>
              </a:rPr>
              <a:t>Sechrist</a:t>
            </a:r>
            <a:r>
              <a:rPr lang="en-US" sz="3000" dirty="0" smtClean="0">
                <a:solidFill>
                  <a:srgbClr val="00386A"/>
                </a:solidFill>
                <a:latin typeface="Arial" charset="0"/>
                <a:cs typeface="Arial" charset="0"/>
              </a:rPr>
              <a:t>, M.Ed., associate executive director</a:t>
            </a:r>
            <a:br>
              <a:rPr lang="en-US" sz="3000" dirty="0" smtClean="0">
                <a:solidFill>
                  <a:srgbClr val="00386A"/>
                </a:solidFill>
                <a:latin typeface="Arial" charset="0"/>
                <a:cs typeface="Arial" charset="0"/>
              </a:rPr>
            </a:br>
            <a:r>
              <a:rPr lang="en-US" sz="3000" dirty="0" smtClean="0">
                <a:solidFill>
                  <a:srgbClr val="00386A"/>
                </a:solidFill>
                <a:latin typeface="Arial" charset="0"/>
                <a:cs typeface="Arial" charset="0"/>
              </a:rPr>
              <a:t>(763) 712-7603</a:t>
            </a:r>
            <a:br>
              <a:rPr lang="en-US" sz="3000" dirty="0" smtClean="0">
                <a:solidFill>
                  <a:srgbClr val="00386A"/>
                </a:solidFill>
                <a:latin typeface="Arial" charset="0"/>
                <a:cs typeface="Arial" charset="0"/>
              </a:rPr>
            </a:br>
            <a:r>
              <a:rPr lang="en-US" sz="3000" dirty="0" smtClean="0">
                <a:solidFill>
                  <a:srgbClr val="00386A"/>
                </a:solidFill>
                <a:latin typeface="Arial" charset="0"/>
                <a:cs typeface="Arial" charset="0"/>
              </a:rPr>
              <a:t>bsechrist@invitationhealthinstitute.org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D57FDFA1-994A-49B8-8956-37261E3748E7}" type="slidenum">
              <a:rPr lang="en-US" sz="800"/>
              <a:pPr eaLnBrk="1" hangingPunct="1"/>
              <a:t>30</a:t>
            </a:fld>
            <a:endParaRPr lang="en-US" sz="800"/>
          </a:p>
        </p:txBody>
      </p:sp>
      <p:pic>
        <p:nvPicPr>
          <p:cNvPr id="5" name="Picture 8" descr="IHI_logo image for P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989638"/>
            <a:ext cx="32639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YAAS Administration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4C4C4C"/>
                </a:solidFill>
                <a:latin typeface="Arial" charset="0"/>
                <a:cs typeface="Arial" charset="0"/>
              </a:rPr>
              <a:t>Round One was conducted in the spring and summer of 2012 in eight SPF SIG communities and three comparison sites.</a:t>
            </a:r>
          </a:p>
          <a:p>
            <a:pPr eaLnBrk="1" hangingPunct="1"/>
            <a:r>
              <a:rPr lang="en-US" sz="2800" dirty="0" smtClean="0">
                <a:solidFill>
                  <a:srgbClr val="4C4C4C"/>
                </a:solidFill>
                <a:latin typeface="Arial" charset="0"/>
                <a:cs typeface="Arial" charset="0"/>
              </a:rPr>
              <a:t>Round Two will be conducted in 2014 to evaluate the SPF SIG program.</a:t>
            </a:r>
          </a:p>
          <a:p>
            <a:pPr eaLnBrk="1" hangingPunct="1"/>
            <a:r>
              <a:rPr lang="en-US" sz="2800" dirty="0" smtClean="0">
                <a:solidFill>
                  <a:srgbClr val="4C4C4C"/>
                </a:solidFill>
                <a:latin typeface="Arial" charset="0"/>
                <a:cs typeface="Arial" charset="0"/>
              </a:rPr>
              <a:t>Mail-based mode of administration was chosen.</a:t>
            </a:r>
          </a:p>
          <a:p>
            <a:pPr lvl="1" eaLnBrk="1" hangingPunct="1"/>
            <a:r>
              <a:rPr lang="en-US" sz="2400" dirty="0">
                <a:solidFill>
                  <a:srgbClr val="4C4C4C"/>
                </a:solidFill>
                <a:latin typeface="Arial" charset="0"/>
                <a:cs typeface="Arial" charset="0"/>
              </a:rPr>
              <a:t>All mailings included a URL for an online </a:t>
            </a:r>
            <a:r>
              <a:rPr lang="en-US" sz="2400" dirty="0" smtClean="0">
                <a:solidFill>
                  <a:srgbClr val="4C4C4C"/>
                </a:solidFill>
                <a:latin typeface="Arial" charset="0"/>
                <a:cs typeface="Arial" charset="0"/>
              </a:rPr>
              <a:t>responses.</a:t>
            </a:r>
          </a:p>
          <a:p>
            <a:pPr eaLnBrk="1" hangingPunct="1"/>
            <a:r>
              <a:rPr lang="en-US" sz="2800" dirty="0" smtClean="0">
                <a:solidFill>
                  <a:srgbClr val="4C4C4C"/>
                </a:solidFill>
                <a:latin typeface="Arial" charset="0"/>
                <a:cs typeface="Arial" charset="0"/>
              </a:rPr>
              <a:t>Attempts were made to contact up to 1,200 young adults aged 18-25 in each community.</a:t>
            </a:r>
          </a:p>
          <a:p>
            <a:endParaRPr lang="en-US" dirty="0" smtClean="0">
              <a:solidFill>
                <a:srgbClr val="4C4C4C"/>
              </a:solidFill>
              <a:latin typeface="Arial" charset="0"/>
              <a:cs typeface="Arial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4974B615-3B91-4458-A14E-35CE5405FFE6}" type="slidenum">
              <a:rPr lang="en-US" sz="800"/>
              <a:pPr eaLnBrk="1" hangingPunct="1"/>
              <a:t>4</a:t>
            </a:fld>
            <a:endParaRPr lang="en-US" sz="800"/>
          </a:p>
        </p:txBody>
      </p:sp>
      <p:pic>
        <p:nvPicPr>
          <p:cNvPr id="5" name="Picture 8" descr="IHI_logo image for P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989638"/>
            <a:ext cx="32639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IHI_logo image for P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989638"/>
            <a:ext cx="32639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YAAS Administration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>
          <a:xfrm>
            <a:off x="685800" y="1435395"/>
            <a:ext cx="8001000" cy="435263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4C4C4C"/>
                </a:solidFill>
                <a:latin typeface="Arial" charset="0"/>
                <a:cs typeface="Arial" charset="0"/>
              </a:rPr>
              <a:t>The survey design </a:t>
            </a:r>
          </a:p>
          <a:p>
            <a:pPr lvl="1" eaLnBrk="1" hangingPunct="1"/>
            <a:r>
              <a:rPr lang="en-US" sz="2400" dirty="0" smtClean="0">
                <a:solidFill>
                  <a:srgbClr val="4C4C4C"/>
                </a:solidFill>
                <a:latin typeface="Arial" charset="0"/>
                <a:cs typeface="Arial" charset="0"/>
              </a:rPr>
              <a:t>Employed a version of </a:t>
            </a:r>
            <a:r>
              <a:rPr lang="en-US" sz="2400" dirty="0" err="1" smtClean="0">
                <a:solidFill>
                  <a:srgbClr val="4C4C4C"/>
                </a:solidFill>
                <a:latin typeface="Arial" charset="0"/>
                <a:cs typeface="Arial" charset="0"/>
              </a:rPr>
              <a:t>Dillman’s</a:t>
            </a:r>
            <a:r>
              <a:rPr lang="en-US" sz="2400" dirty="0" smtClean="0">
                <a:solidFill>
                  <a:srgbClr val="4C4C4C"/>
                </a:solidFill>
                <a:latin typeface="Arial" charset="0"/>
                <a:cs typeface="Arial" charset="0"/>
              </a:rPr>
              <a:t> Tailored Design Methodology rooted in </a:t>
            </a:r>
            <a:r>
              <a:rPr lang="en-US" sz="2400" dirty="0">
                <a:solidFill>
                  <a:srgbClr val="4C4C4C"/>
                </a:solidFill>
                <a:latin typeface="Arial" charset="0"/>
                <a:cs typeface="Arial" charset="0"/>
              </a:rPr>
              <a:t>s</a:t>
            </a:r>
            <a:r>
              <a:rPr lang="en-US" sz="2400" dirty="0" smtClean="0">
                <a:solidFill>
                  <a:srgbClr val="4C4C4C"/>
                </a:solidFill>
                <a:latin typeface="Arial" charset="0"/>
                <a:cs typeface="Arial" charset="0"/>
              </a:rPr>
              <a:t>ocial exchange </a:t>
            </a:r>
            <a:r>
              <a:rPr lang="en-US" sz="2400" dirty="0">
                <a:solidFill>
                  <a:srgbClr val="4C4C4C"/>
                </a:solidFill>
                <a:latin typeface="Arial" charset="0"/>
                <a:cs typeface="Arial" charset="0"/>
              </a:rPr>
              <a:t>t</a:t>
            </a:r>
            <a:r>
              <a:rPr lang="en-US" sz="2400" dirty="0" smtClean="0">
                <a:solidFill>
                  <a:srgbClr val="4C4C4C"/>
                </a:solidFill>
                <a:latin typeface="Arial" charset="0"/>
                <a:cs typeface="Arial" charset="0"/>
              </a:rPr>
              <a:t>heory</a:t>
            </a:r>
          </a:p>
          <a:p>
            <a:pPr lvl="2" eaLnBrk="1" hangingPunct="1"/>
            <a:r>
              <a:rPr lang="en-US" sz="2200" dirty="0" smtClean="0"/>
              <a:t>Respondent participation motivated </a:t>
            </a:r>
            <a:r>
              <a:rPr lang="en-US" sz="2200" dirty="0"/>
              <a:t>by the return on </a:t>
            </a:r>
            <a:r>
              <a:rPr lang="en-US" sz="2200" dirty="0" smtClean="0"/>
              <a:t>their actions </a:t>
            </a:r>
            <a:r>
              <a:rPr lang="en-US" sz="2200" dirty="0"/>
              <a:t>(not necessarily monetary)</a:t>
            </a:r>
            <a:endParaRPr lang="en-US" sz="2200" dirty="0" smtClean="0">
              <a:solidFill>
                <a:srgbClr val="4C4C4C"/>
              </a:solidFill>
              <a:latin typeface="Arial" charset="0"/>
              <a:cs typeface="Arial" charset="0"/>
            </a:endParaRPr>
          </a:p>
          <a:p>
            <a:pPr lvl="2" eaLnBrk="1" hangingPunct="1"/>
            <a:r>
              <a:rPr lang="en-US" sz="2200" dirty="0" smtClean="0">
                <a:solidFill>
                  <a:srgbClr val="4C4C4C"/>
                </a:solidFill>
                <a:latin typeface="Arial" charset="0"/>
                <a:cs typeface="Arial" charset="0"/>
              </a:rPr>
              <a:t>Takes into account changes in technology</a:t>
            </a:r>
          </a:p>
          <a:p>
            <a:pPr lvl="2" eaLnBrk="1" hangingPunct="1"/>
            <a:r>
              <a:rPr lang="en-US" sz="2200" dirty="0" smtClean="0">
                <a:solidFill>
                  <a:srgbClr val="4C4C4C"/>
                </a:solidFill>
                <a:latin typeface="Arial" charset="0"/>
                <a:cs typeface="Arial" charset="0"/>
              </a:rPr>
              <a:t>Recommends specific sequences of survey mailings</a:t>
            </a:r>
          </a:p>
        </p:txBody>
      </p:sp>
      <p:sp>
        <p:nvSpPr>
          <p:cNvPr id="1434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4ED82376-26B0-47EA-9CFA-54D81DA438B8}" type="slidenum">
              <a:rPr lang="en-US" sz="800"/>
              <a:pPr eaLnBrk="1" hangingPunct="1"/>
              <a:t>5</a:t>
            </a:fld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YAAS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2063"/>
            <a:ext cx="8001000" cy="75542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>
                <a:solidFill>
                  <a:srgbClr val="4C4C4C"/>
                </a:solidFill>
                <a:latin typeface="Arial" charset="0"/>
                <a:cs typeface="Arial" charset="0"/>
              </a:rPr>
              <a:t>Four mailings were </a:t>
            </a:r>
            <a:r>
              <a:rPr lang="en-US" sz="2800" dirty="0" smtClean="0">
                <a:solidFill>
                  <a:srgbClr val="4C4C4C"/>
                </a:solidFill>
                <a:latin typeface="Arial" charset="0"/>
                <a:cs typeface="Arial" charset="0"/>
              </a:rPr>
              <a:t>sent:</a:t>
            </a:r>
            <a:endParaRPr lang="en-US" sz="2800" dirty="0">
              <a:solidFill>
                <a:srgbClr val="4C4C4C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13B8-A8BD-41E8-A730-D8155AEE92E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8" descr="IHI_logo image for P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989638"/>
            <a:ext cx="32639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56293257"/>
              </p:ext>
            </p:extLst>
          </p:nvPr>
        </p:nvGraphicFramePr>
        <p:xfrm>
          <a:off x="1161144" y="1843313"/>
          <a:ext cx="7307941" cy="4719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74058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IHI_logo image for P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989638"/>
            <a:ext cx="32639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YAAS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a typeface="+mn-ea"/>
              </a:rPr>
              <a:t>Small populations of some of the SPF SIG communities combined with narrow sample frame (for example,18-25 year olds) resulted in lower than normal list accuracy.</a:t>
            </a:r>
          </a:p>
          <a:p>
            <a:pPr marL="457200" lvl="1" indent="0" eaLnBrk="1" hangingPunct="1">
              <a:buNone/>
            </a:pPr>
            <a:r>
              <a:rPr lang="en-US" sz="2400" dirty="0" smtClean="0"/>
              <a:t>– Information </a:t>
            </a:r>
            <a:r>
              <a:rPr lang="en-US" sz="2400" dirty="0"/>
              <a:t>appended onto address-based samples more likely to be incorrect or missing</a:t>
            </a:r>
          </a:p>
          <a:p>
            <a:pPr marL="457200" lvl="1" indent="0" eaLnBrk="1" hangingPunct="1">
              <a:buNone/>
            </a:pPr>
            <a:r>
              <a:rPr lang="en-US" sz="2400" dirty="0" smtClean="0"/>
              <a:t>– Not </a:t>
            </a:r>
            <a:r>
              <a:rPr lang="en-US" sz="2400" dirty="0"/>
              <a:t>an issue for phone surveys, or surveys of whole </a:t>
            </a:r>
            <a:r>
              <a:rPr lang="en-US" sz="2400" dirty="0" smtClean="0"/>
              <a:t>populations</a:t>
            </a:r>
            <a:endParaRPr lang="en-US" sz="2400" dirty="0" smtClean="0">
              <a:ea typeface="+mn-ea"/>
            </a:endParaRPr>
          </a:p>
          <a:p>
            <a:pPr eaLnBrk="1" hangingPunct="1">
              <a:defRPr/>
            </a:pPr>
            <a:r>
              <a:rPr lang="en-US" sz="2800" dirty="0" smtClean="0">
                <a:ea typeface="+mn-ea"/>
              </a:rPr>
              <a:t>Low list accuracy makes calculating precise response rates impossible.</a:t>
            </a:r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77A8D110-EB1B-44CC-9318-2888885C3913}" type="slidenum">
              <a:rPr lang="en-US" sz="800"/>
              <a:pPr eaLnBrk="1" hangingPunct="1"/>
              <a:t>7</a:t>
            </a:fld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YAAS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92865"/>
            <a:ext cx="7809614" cy="4395160"/>
          </a:xfrm>
        </p:spPr>
        <p:txBody>
          <a:bodyPr/>
          <a:lstStyle/>
          <a:p>
            <a:r>
              <a:rPr lang="en-US" sz="2800" dirty="0" smtClean="0">
                <a:solidFill>
                  <a:srgbClr val="4C4C4C"/>
                </a:solidFill>
                <a:latin typeface="Arial" charset="0"/>
                <a:cs typeface="Arial" charset="0"/>
              </a:rPr>
              <a:t>A total of 1,733 responses were received from all 11 communities.</a:t>
            </a:r>
          </a:p>
          <a:p>
            <a:r>
              <a:rPr lang="en-US" sz="2800" dirty="0" smtClean="0">
                <a:solidFill>
                  <a:srgbClr val="4C4C4C"/>
                </a:solidFill>
                <a:latin typeface="Arial" charset="0"/>
                <a:cs typeface="Arial" charset="0"/>
              </a:rPr>
              <a:t>Non-response bias was associated with several demographic characteristics.</a:t>
            </a:r>
          </a:p>
          <a:p>
            <a:r>
              <a:rPr lang="en-US" sz="2800" dirty="0" smtClean="0">
                <a:solidFill>
                  <a:srgbClr val="4C4C4C"/>
                </a:solidFill>
                <a:latin typeface="Arial" charset="0"/>
                <a:cs typeface="Arial" charset="0"/>
              </a:rPr>
              <a:t>Weighting was used to correct for non-response bias associated with gender and age.</a:t>
            </a:r>
          </a:p>
          <a:p>
            <a:pPr marL="457200" lvl="1" indent="0">
              <a:buNone/>
            </a:pPr>
            <a:r>
              <a:rPr lang="en-US" sz="2400" dirty="0" smtClean="0"/>
              <a:t>– Adding weights that include </a:t>
            </a:r>
            <a:r>
              <a:rPr lang="en-US" sz="2400" dirty="0"/>
              <a:t>additional variables, such as </a:t>
            </a:r>
            <a:r>
              <a:rPr lang="en-US" sz="2400" dirty="0" smtClean="0"/>
              <a:t>race and ethnicity, would have required </a:t>
            </a:r>
            <a:r>
              <a:rPr lang="en-US" sz="2400" dirty="0"/>
              <a:t>the use of </a:t>
            </a:r>
            <a:r>
              <a:rPr lang="en-US" sz="2400" dirty="0" smtClean="0"/>
              <a:t>U.S. </a:t>
            </a:r>
            <a:r>
              <a:rPr lang="en-US" sz="2400" dirty="0"/>
              <a:t>Census </a:t>
            </a:r>
            <a:r>
              <a:rPr lang="en-US" sz="2400" dirty="0" err="1"/>
              <a:t>microdata</a:t>
            </a:r>
            <a:r>
              <a:rPr lang="en-US" sz="2400" dirty="0"/>
              <a:t>, a more intensive </a:t>
            </a:r>
            <a:r>
              <a:rPr lang="en-US" sz="2400" dirty="0" smtClean="0"/>
              <a:t>process. </a:t>
            </a:r>
            <a:endParaRPr lang="en-US" sz="2400" dirty="0"/>
          </a:p>
          <a:p>
            <a:pPr marL="457200" lvl="1" indent="0">
              <a:buNone/>
            </a:pPr>
            <a:endParaRPr lang="en-US" dirty="0" smtClean="0">
              <a:solidFill>
                <a:srgbClr val="4C4C4C"/>
              </a:solidFill>
              <a:latin typeface="Arial" charset="0"/>
              <a:cs typeface="Arial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ACA5BF2B-3DE1-4653-8512-CB21BD575197}" type="slidenum">
              <a:rPr lang="en-US" sz="800"/>
              <a:pPr eaLnBrk="1" hangingPunct="1"/>
              <a:t>8</a:t>
            </a:fld>
            <a:endParaRPr lang="en-US" sz="800"/>
          </a:p>
        </p:txBody>
      </p:sp>
      <p:pic>
        <p:nvPicPr>
          <p:cNvPr id="5" name="Picture 8" descr="IHI_logo image for P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989638"/>
            <a:ext cx="32639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Respondent Gender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A0979A0A-3F28-4B7F-8C6A-71DC46432814}" type="slidenum">
              <a:rPr lang="en-US" sz="800"/>
              <a:pPr eaLnBrk="1" hangingPunct="1"/>
              <a:t>9</a:t>
            </a:fld>
            <a:endParaRPr lang="en-US" sz="80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9146659"/>
              </p:ext>
            </p:extLst>
          </p:nvPr>
        </p:nvGraphicFramePr>
        <p:xfrm>
          <a:off x="904126" y="1390650"/>
          <a:ext cx="7467707" cy="4876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I Template with footer">
  <a:themeElements>
    <a:clrScheme name="Custom 2">
      <a:dk1>
        <a:srgbClr val="004B8D"/>
      </a:dk1>
      <a:lt1>
        <a:sysClr val="window" lastClr="FFFFFF"/>
      </a:lt1>
      <a:dk2>
        <a:srgbClr val="4C4C4C"/>
      </a:dk2>
      <a:lt2>
        <a:srgbClr val="F58025"/>
      </a:lt2>
      <a:accent1>
        <a:srgbClr val="13B5EA"/>
      </a:accent1>
      <a:accent2>
        <a:srgbClr val="F58025"/>
      </a:accent2>
      <a:accent3>
        <a:srgbClr val="004B8D"/>
      </a:accent3>
      <a:accent4>
        <a:srgbClr val="4C4C4C"/>
      </a:accent4>
      <a:accent5>
        <a:srgbClr val="FFFFFF"/>
      </a:accent5>
      <a:accent6>
        <a:srgbClr val="000000"/>
      </a:accent6>
      <a:hlink>
        <a:srgbClr val="13B5EA"/>
      </a:hlink>
      <a:folHlink>
        <a:srgbClr val="004B8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2">
    <a:dk1>
      <a:srgbClr val="004B8D"/>
    </a:dk1>
    <a:lt1>
      <a:sysClr val="window" lastClr="FFFFFF"/>
    </a:lt1>
    <a:dk2>
      <a:srgbClr val="4C4C4C"/>
    </a:dk2>
    <a:lt2>
      <a:srgbClr val="F58025"/>
    </a:lt2>
    <a:accent1>
      <a:srgbClr val="13B5EA"/>
    </a:accent1>
    <a:accent2>
      <a:srgbClr val="F58025"/>
    </a:accent2>
    <a:accent3>
      <a:srgbClr val="004B8D"/>
    </a:accent3>
    <a:accent4>
      <a:srgbClr val="4C4C4C"/>
    </a:accent4>
    <a:accent5>
      <a:srgbClr val="FFFFFF"/>
    </a:accent5>
    <a:accent6>
      <a:srgbClr val="000000"/>
    </a:accent6>
    <a:hlink>
      <a:srgbClr val="13B5EA"/>
    </a:hlink>
    <a:folHlink>
      <a:srgbClr val="004B8D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2">
    <a:dk1>
      <a:srgbClr val="004B8D"/>
    </a:dk1>
    <a:lt1>
      <a:sysClr val="window" lastClr="FFFFFF"/>
    </a:lt1>
    <a:dk2>
      <a:srgbClr val="4C4C4C"/>
    </a:dk2>
    <a:lt2>
      <a:srgbClr val="F58025"/>
    </a:lt2>
    <a:accent1>
      <a:srgbClr val="13B5EA"/>
    </a:accent1>
    <a:accent2>
      <a:srgbClr val="F58025"/>
    </a:accent2>
    <a:accent3>
      <a:srgbClr val="004B8D"/>
    </a:accent3>
    <a:accent4>
      <a:srgbClr val="4C4C4C"/>
    </a:accent4>
    <a:accent5>
      <a:srgbClr val="FFFFFF"/>
    </a:accent5>
    <a:accent6>
      <a:srgbClr val="000000"/>
    </a:accent6>
    <a:hlink>
      <a:srgbClr val="13B5EA"/>
    </a:hlink>
    <a:folHlink>
      <a:srgbClr val="004B8D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2">
    <a:dk1>
      <a:srgbClr val="004B8D"/>
    </a:dk1>
    <a:lt1>
      <a:sysClr val="window" lastClr="FFFFFF"/>
    </a:lt1>
    <a:dk2>
      <a:srgbClr val="4C4C4C"/>
    </a:dk2>
    <a:lt2>
      <a:srgbClr val="F58025"/>
    </a:lt2>
    <a:accent1>
      <a:srgbClr val="13B5EA"/>
    </a:accent1>
    <a:accent2>
      <a:srgbClr val="F58025"/>
    </a:accent2>
    <a:accent3>
      <a:srgbClr val="004B8D"/>
    </a:accent3>
    <a:accent4>
      <a:srgbClr val="4C4C4C"/>
    </a:accent4>
    <a:accent5>
      <a:srgbClr val="FFFFFF"/>
    </a:accent5>
    <a:accent6>
      <a:srgbClr val="000000"/>
    </a:accent6>
    <a:hlink>
      <a:srgbClr val="13B5EA"/>
    </a:hlink>
    <a:folHlink>
      <a:srgbClr val="004B8D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2">
    <a:dk1>
      <a:srgbClr val="004B8D"/>
    </a:dk1>
    <a:lt1>
      <a:sysClr val="window" lastClr="FFFFFF"/>
    </a:lt1>
    <a:dk2>
      <a:srgbClr val="4C4C4C"/>
    </a:dk2>
    <a:lt2>
      <a:srgbClr val="F58025"/>
    </a:lt2>
    <a:accent1>
      <a:srgbClr val="13B5EA"/>
    </a:accent1>
    <a:accent2>
      <a:srgbClr val="F58025"/>
    </a:accent2>
    <a:accent3>
      <a:srgbClr val="004B8D"/>
    </a:accent3>
    <a:accent4>
      <a:srgbClr val="4C4C4C"/>
    </a:accent4>
    <a:accent5>
      <a:srgbClr val="FFFFFF"/>
    </a:accent5>
    <a:accent6>
      <a:srgbClr val="000000"/>
    </a:accent6>
    <a:hlink>
      <a:srgbClr val="13B5EA"/>
    </a:hlink>
    <a:folHlink>
      <a:srgbClr val="004B8D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839</Words>
  <Application>Microsoft Office PowerPoint</Application>
  <PresentationFormat>On-screen Show (4:3)</PresentationFormat>
  <Paragraphs>174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IHI Template with footer</vt:lpstr>
      <vt:lpstr>Lessons Learned: The Minnesota Young  Adult Alcohol Survey  </vt:lpstr>
      <vt:lpstr>Young Adult Alcohol Survey (YAAS) Background</vt:lpstr>
      <vt:lpstr>YAAS Background (continued)</vt:lpstr>
      <vt:lpstr>YAAS Administration</vt:lpstr>
      <vt:lpstr>YAAS Administration</vt:lpstr>
      <vt:lpstr>YAAS Administration</vt:lpstr>
      <vt:lpstr>YAAS Administration</vt:lpstr>
      <vt:lpstr>YAAS Administration</vt:lpstr>
      <vt:lpstr>Respondent Gender</vt:lpstr>
      <vt:lpstr>Respondent Gender</vt:lpstr>
      <vt:lpstr>Respondent Age</vt:lpstr>
      <vt:lpstr>Respondent Age</vt:lpstr>
      <vt:lpstr>Respondent Race and Ethnicity</vt:lpstr>
      <vt:lpstr>Respondent Sexual Orientation</vt:lpstr>
      <vt:lpstr>Mode Effects</vt:lpstr>
      <vt:lpstr>Mode Effects</vt:lpstr>
      <vt:lpstr>Mode Effects</vt:lpstr>
      <vt:lpstr>Mode Effects</vt:lpstr>
      <vt:lpstr>Mode Effects</vt:lpstr>
      <vt:lpstr>Mode Effects</vt:lpstr>
      <vt:lpstr>Other Initial Findings</vt:lpstr>
      <vt:lpstr>Results by Gender</vt:lpstr>
      <vt:lpstr>Results by Race and Ethnicity</vt:lpstr>
      <vt:lpstr>Results by Race and Ethnicity</vt:lpstr>
      <vt:lpstr>Results by Sexual Orientation</vt:lpstr>
      <vt:lpstr>Results by Sexual Orientation</vt:lpstr>
      <vt:lpstr>Implications and Next Steps</vt:lpstr>
      <vt:lpstr>Considerations for Implementation</vt:lpstr>
      <vt:lpstr>Questions?</vt:lpstr>
      <vt:lpstr>Contact Information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2012-10-23T18:12:48Z</dcterms:created>
  <dcterms:modified xsi:type="dcterms:W3CDTF">2012-10-23T18:13:07Z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