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  <p:sldMasterId id="2147483652" r:id="rId3"/>
    <p:sldMasterId id="2147483653" r:id="rId4"/>
    <p:sldMasterId id="2147483697" r:id="rId5"/>
  </p:sldMasterIdLst>
  <p:notesMasterIdLst>
    <p:notesMasterId r:id="rId19"/>
  </p:notesMasterIdLst>
  <p:handoutMasterIdLst>
    <p:handoutMasterId r:id="rId20"/>
  </p:handoutMasterIdLst>
  <p:sldIdLst>
    <p:sldId id="262" r:id="rId6"/>
    <p:sldId id="360" r:id="rId7"/>
    <p:sldId id="361" r:id="rId8"/>
    <p:sldId id="401" r:id="rId9"/>
    <p:sldId id="402" r:id="rId10"/>
    <p:sldId id="403" r:id="rId11"/>
    <p:sldId id="404" r:id="rId12"/>
    <p:sldId id="405" r:id="rId13"/>
    <p:sldId id="406" r:id="rId14"/>
    <p:sldId id="407" r:id="rId15"/>
    <p:sldId id="399" r:id="rId16"/>
    <p:sldId id="372" r:id="rId17"/>
    <p:sldId id="400" r:id="rId18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BCFD9"/>
    <a:srgbClr val="0093BE"/>
    <a:srgbClr val="446690"/>
    <a:srgbClr val="5078AC"/>
    <a:srgbClr val="F7F1DF"/>
    <a:srgbClr val="8DA1C5"/>
    <a:srgbClr val="00346C"/>
    <a:srgbClr val="5297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26" autoAdjust="0"/>
    <p:restoredTop sz="94269" autoAdjust="0"/>
  </p:normalViewPr>
  <p:slideViewPr>
    <p:cSldViewPr snapToGrid="0">
      <p:cViewPr varScale="1">
        <p:scale>
          <a:sx n="102" d="100"/>
          <a:sy n="102" d="100"/>
        </p:scale>
        <p:origin x="1725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102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38475" cy="465138"/>
          </a:xfrm>
          <a:prstGeom prst="rect">
            <a:avLst/>
          </a:prstGeom>
        </p:spPr>
        <p:txBody>
          <a:bodyPr vert="horz" lIns="91409" tIns="45703" rIns="91409" bIns="4570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3"/>
            <a:ext cx="3038475" cy="465138"/>
          </a:xfrm>
          <a:prstGeom prst="rect">
            <a:avLst/>
          </a:prstGeom>
        </p:spPr>
        <p:txBody>
          <a:bodyPr vert="horz" lIns="91409" tIns="45703" rIns="91409" bIns="45703" rtlCol="0"/>
          <a:lstStyle>
            <a:lvl1pPr algn="r">
              <a:defRPr sz="1200"/>
            </a:lvl1pPr>
          </a:lstStyle>
          <a:p>
            <a:fld id="{85012523-AA28-410B-9D2A-7CB035BA776E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29675"/>
            <a:ext cx="3038475" cy="465138"/>
          </a:xfrm>
          <a:prstGeom prst="rect">
            <a:avLst/>
          </a:prstGeom>
        </p:spPr>
        <p:txBody>
          <a:bodyPr vert="horz" lIns="91409" tIns="45703" rIns="91409" bIns="4570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lIns="91409" tIns="45703" rIns="91409" bIns="45703" rtlCol="0" anchor="b"/>
          <a:lstStyle>
            <a:lvl1pPr algn="r">
              <a:defRPr sz="1200"/>
            </a:lvl1pPr>
          </a:lstStyle>
          <a:p>
            <a:fld id="{D7302792-783C-486E-8BAA-616A445DB3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717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3" tIns="46568" rIns="93133" bIns="46568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4" y="2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3" tIns="46568" rIns="93133" bIns="4656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1" y="4415791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3" tIns="46568" rIns="93133" bIns="465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2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3" tIns="46568" rIns="93133" bIns="4656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4" y="8831582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33" tIns="46568" rIns="93133" bIns="4656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47F7C5-3F7D-45A5-A090-F9BC1F58A45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407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7F7C5-3F7D-45A5-A090-F9BC1F58A45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668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47F7C5-3F7D-45A5-A090-F9BC1F58A45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6737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47F7C5-3F7D-45A5-A090-F9BC1F58A45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055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47F7C5-3F7D-45A5-A090-F9BC1F58A45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2602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47F7C5-3F7D-45A5-A090-F9BC1F58A45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370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9BFF78-029F-4541-A5B9-ED2208042A76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56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9BFF78-029F-4541-A5B9-ED2208042A76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700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9BFF78-029F-4541-A5B9-ED2208042A76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09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47F7C5-3F7D-45A5-A090-F9BC1F58A45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9401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47F7C5-3F7D-45A5-A090-F9BC1F58A45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6356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47F7C5-3F7D-45A5-A090-F9BC1F58A45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2721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47F7C5-3F7D-45A5-A090-F9BC1F58A45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8794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47F7C5-3F7D-45A5-A090-F9BC1F58A45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473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34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1" name="Rectangle 41"/>
          <p:cNvSpPr>
            <a:spLocks noChangeArrowheads="1"/>
          </p:cNvSpPr>
          <p:nvPr/>
        </p:nvSpPr>
        <p:spPr bwMode="auto">
          <a:xfrm>
            <a:off x="0" y="0"/>
            <a:ext cx="9144000" cy="1352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0" y="6337300"/>
            <a:ext cx="9144000" cy="5207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03275" y="1452563"/>
            <a:ext cx="7643813" cy="2420937"/>
          </a:xfrm>
        </p:spPr>
        <p:txBody>
          <a:bodyPr anchor="t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17563" y="4124325"/>
            <a:ext cx="7634287" cy="1727200"/>
          </a:xfrm>
        </p:spPr>
        <p:txBody>
          <a:bodyPr/>
          <a:lstStyle>
            <a:lvl1pPr marL="0" indent="0" algn="r">
              <a:buFont typeface="Times" pitchFamily="1" charset="0"/>
              <a:buNone/>
              <a:defRPr sz="2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7102475" y="6489700"/>
            <a:ext cx="1397000" cy="311150"/>
          </a:xfrm>
        </p:spPr>
        <p:txBody>
          <a:bodyPr anchor="t"/>
          <a:lstStyle>
            <a:lvl1pPr>
              <a:defRPr>
                <a:solidFill>
                  <a:srgbClr val="00346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150" y="6488113"/>
            <a:ext cx="6092825" cy="3063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>
                <a:solidFill>
                  <a:schemeClr val="bg1"/>
                </a:solidFill>
                <a:latin typeface="ITC Franklin Gothic Demi" pitchFamily="1" charset="0"/>
              </a:defRPr>
            </a:lvl1pPr>
          </a:lstStyle>
          <a:p>
            <a:endParaRPr lang="en-US" dirty="0"/>
          </a:p>
        </p:txBody>
      </p:sp>
      <p:pic>
        <p:nvPicPr>
          <p:cNvPr id="5159" name="Picture 39" descr="Westat_Standard_T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5488" y="417513"/>
            <a:ext cx="3419475" cy="56197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486F17-324C-406E-B3D1-68164AF2F5FC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9750" y="152400"/>
            <a:ext cx="2027238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3275" y="152400"/>
            <a:ext cx="5934075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B6D5D4-EE29-4C51-9ED2-E608B18AC8A2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2305A6-BB3B-4F79-B5F3-B89DF30773A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E90627-F9E8-4593-B863-595BB560EB4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4D58FE-3AEA-4810-8F84-A2D675FBAEE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87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7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0F75C0-52B0-46A4-93E3-321361C2F9D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97B3CF-9682-4D67-B9B8-F626BB60421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ED89B6-849B-4F34-AF6E-811078F8F83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FB8192-F84C-482C-BDFF-5F8DD23E968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9FA3C1-60EF-44B9-A8FF-D44413E6311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CE0AEC-F7E8-417E-8C4F-B4C17916D4DA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FD6E32-9435-425A-85E8-1434E3E1597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125002-89C5-4B4E-AF90-BFFC2320F1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71438"/>
            <a:ext cx="2066925" cy="55419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71438"/>
            <a:ext cx="6049962" cy="5541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1DD404-E7D8-4D2F-BD6F-4D9908E0093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3ED9A7-72F1-4A00-936C-158415E149C2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FB6D74-CC6B-44DE-BE09-6B6807D78EB4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8B9130-8BD8-493E-A88C-D9604846C3C9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3275" y="1676400"/>
            <a:ext cx="3913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676400"/>
            <a:ext cx="3914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6E9259-5E22-47D5-A467-47B465699B4D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CACA94-2C78-4E1D-B920-217939D256B1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020178-600C-42E3-917F-C81450A09FE7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91EDC3-B5CD-4F4D-A659-446FA4CE852B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14664F-6AD6-4BFA-A25C-043BA170C54E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0AA468-AE6D-4EE0-8494-0D8DC1F5CCE7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463086-36FA-4D82-BA1A-555FDEC56197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C8D1FE-4768-4D04-9735-2559DFB8F090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8150" y="152400"/>
            <a:ext cx="1995488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1688" y="152400"/>
            <a:ext cx="5834062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039835-4497-4A85-9B73-6D4154CDC632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3E384B-8D50-4C5D-95E0-27DDBDCB07A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103378-CED1-451B-B483-FFBDC93D933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9945AE-C927-43E0-AC8B-1CCF3D1DE72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87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7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9F8DC2-3B49-43EA-B340-AC44F60F185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7F2E96-966F-41C2-B40D-5A1A8A7BD4C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FB6F4F-C20A-4829-8AB1-ECB9309B66A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3275" y="1676400"/>
            <a:ext cx="397986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538" y="1676400"/>
            <a:ext cx="39814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C786F8-FD84-4E91-B93A-14BD41CE9D9D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C2E5AF-E2E3-4304-BB3F-D9CEE951D40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ACB87B-7A07-4258-BCDC-4F036D8F583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AD49BC-C297-42C9-A93A-321EFE36A1B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DED839-98EA-47E2-8582-517208438ED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71438"/>
            <a:ext cx="2066925" cy="55419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71438"/>
            <a:ext cx="6049962" cy="5541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CED07C-CD66-45DA-A0D9-2A850FA3CEB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AA1E1-7102-4FDA-9B72-870F4DFE293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05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2B5D8-1869-4059-93B4-37507FCC43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559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C268C-0FB0-4545-BA13-3C4D8FE76B7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429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3275" y="1676400"/>
            <a:ext cx="3913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676400"/>
            <a:ext cx="3914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1CCDB-C0AC-4FA3-AAFE-F973DB10F11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933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4F73E-1128-446F-B34E-0FF26B80352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245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740613-55AF-4627-8C75-58BC49602262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2D2E8-8D85-4639-8935-D41F67BC76E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33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9EA94-CD8F-4EB7-92BB-7E146BB41B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010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ED96E-7286-4FB6-8C51-F898DE1BCC1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21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C8E25-E259-4EE2-B49E-D7E1514F424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228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DBD9C-7127-4CAC-9C54-8A0AF0446CA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755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8150" y="152400"/>
            <a:ext cx="1995488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1688" y="152400"/>
            <a:ext cx="5834062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F857E-FE01-43E9-9018-3294904A1CA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46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7848600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47317C3-96E5-4B03-B941-A5B553C17A1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234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799892-EB4C-4DA7-B8C4-872CD4A6B039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EE9CC3-CAA3-451A-859D-8559201C4BB9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D979DB-7F97-4781-ABFD-BCBB40415EF8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34D4B4-D59B-444F-BAC7-98A07B72CB22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354138"/>
            <a:ext cx="9144000" cy="4983162"/>
          </a:xfrm>
          <a:prstGeom prst="rect">
            <a:avLst/>
          </a:prstGeom>
          <a:solidFill>
            <a:srgbClr val="00346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3275" y="152400"/>
            <a:ext cx="81089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0" y="6364288"/>
            <a:ext cx="1905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bg1"/>
                </a:solidFill>
                <a:latin typeface="Trebuchet MS" pitchFamily="1" charset="0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9800" y="6440488"/>
            <a:ext cx="4826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346C"/>
                </a:solidFill>
              </a:defRPr>
            </a:lvl1pPr>
          </a:lstStyle>
          <a:p>
            <a:fld id="{972079AE-C9FA-4B43-A11B-7A667DCC8B4E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3275" y="1676400"/>
            <a:ext cx="811371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39" descr="Westat_Standard_Tag"/>
          <p:cNvPicPr>
            <a:picLocks noChangeAspect="1" noChangeArrowheads="1"/>
          </p:cNvPicPr>
          <p:nvPr/>
        </p:nvPicPr>
        <p:blipFill rotWithShape="1">
          <a:blip r:embed="rId13" cstate="print"/>
          <a:srcRect r="50000"/>
          <a:stretch/>
        </p:blipFill>
        <p:spPr bwMode="auto">
          <a:xfrm>
            <a:off x="217383" y="6424599"/>
            <a:ext cx="1119712" cy="368039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20000"/>
        </a:spcAft>
        <a:buClr>
          <a:schemeClr val="bg1"/>
        </a:buClr>
        <a:buSzPct val="110000"/>
        <a:buFont typeface="Times" pitchFamily="1" charset="0"/>
        <a:buChar char="•"/>
        <a:defRPr sz="27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20000"/>
        </a:spcBef>
        <a:spcAft>
          <a:spcPct val="0"/>
        </a:spcAft>
        <a:buClr>
          <a:srgbClr val="00346C"/>
        </a:buClr>
        <a:buSzPct val="110000"/>
        <a:buFont typeface="Wingdings" pitchFamily="1" charset="2"/>
        <a:buChar char="§"/>
        <a:defRPr sz="22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0" y="533400"/>
            <a:ext cx="9144000" cy="5803900"/>
          </a:xfrm>
          <a:prstGeom prst="rect">
            <a:avLst/>
          </a:prstGeom>
          <a:solidFill>
            <a:srgbClr val="00346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0413" y="6361113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00346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5038" y="6462713"/>
            <a:ext cx="4841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346C"/>
                </a:solidFill>
              </a:defRPr>
            </a:lvl1pPr>
          </a:lstStyle>
          <a:p>
            <a:fld id="{59725C0F-FA10-4EB9-86D9-23A81BEBBB7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7513" y="71438"/>
            <a:ext cx="8269287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56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874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39" descr="Westat_Standard_Tag"/>
          <p:cNvPicPr>
            <a:picLocks noChangeAspect="1" noChangeArrowheads="1"/>
          </p:cNvPicPr>
          <p:nvPr/>
        </p:nvPicPr>
        <p:blipFill rotWithShape="1">
          <a:blip r:embed="rId13" cstate="print"/>
          <a:srcRect r="50000"/>
          <a:stretch/>
        </p:blipFill>
        <p:spPr bwMode="auto">
          <a:xfrm>
            <a:off x="217383" y="6424599"/>
            <a:ext cx="1119712" cy="368039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20000"/>
        </a:spcAft>
        <a:buChar char="•"/>
        <a:defRPr sz="27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8DA1C5"/>
        </a:buClr>
        <a:buSzPct val="110000"/>
        <a:buFont typeface="Wingdings" pitchFamily="1" charset="2"/>
        <a:buChar char="§"/>
        <a:defRPr sz="22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41" name="Rectangle 29"/>
          <p:cNvSpPr>
            <a:spLocks noChangeArrowheads="1"/>
          </p:cNvSpPr>
          <p:nvPr/>
        </p:nvSpPr>
        <p:spPr bwMode="auto">
          <a:xfrm>
            <a:off x="0" y="6334125"/>
            <a:ext cx="9144000" cy="523875"/>
          </a:xfrm>
          <a:prstGeom prst="rect">
            <a:avLst/>
          </a:prstGeom>
          <a:solidFill>
            <a:srgbClr val="00346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4013200" y="0"/>
            <a:ext cx="5130800" cy="135255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8DA1C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801688" y="152400"/>
            <a:ext cx="79660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0" y="6364288"/>
            <a:ext cx="1905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bg1"/>
                </a:solidFill>
                <a:latin typeface="Trebuchet MS" pitchFamily="1" charset="0"/>
              </a:defRPr>
            </a:lvl1pPr>
          </a:lstStyle>
          <a:p>
            <a:endParaRPr lang="en-US" dirty="0"/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9800" y="6427788"/>
            <a:ext cx="4826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F0F4BA9-EED2-4B89-B236-8ED41ACD9F33}" type="slidenum">
              <a:rPr lang="en-US"/>
              <a:pPr/>
              <a:t>‹#›</a:t>
            </a:fld>
            <a:endParaRPr lang="en-US" dirty="0">
              <a:latin typeface="Trebuchet MS" pitchFamily="1" charset="0"/>
            </a:endParaRPr>
          </a:p>
        </p:txBody>
      </p:sp>
      <p:sp>
        <p:nvSpPr>
          <p:cNvPr id="389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3275" y="1676400"/>
            <a:ext cx="7980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8940" name="Rectangle 28"/>
          <p:cNvSpPr>
            <a:spLocks noChangeArrowheads="1"/>
          </p:cNvSpPr>
          <p:nvPr/>
        </p:nvSpPr>
        <p:spPr bwMode="auto">
          <a:xfrm>
            <a:off x="0" y="1319213"/>
            <a:ext cx="9144000" cy="42862"/>
          </a:xfrm>
          <a:prstGeom prst="rect">
            <a:avLst/>
          </a:prstGeom>
          <a:solidFill>
            <a:srgbClr val="00346C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8697" tIns="44348" rIns="88697" bIns="44348" anchor="ctr"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00467F"/>
              </a:clrFrom>
              <a:clrTo>
                <a:srgbClr val="00467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4" y="6421936"/>
            <a:ext cx="1185158" cy="3482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9pPr>
    </p:titleStyle>
    <p:bodyStyle>
      <a:lvl1pPr marL="228600" indent="-228600" algn="l" rtl="0" fontAlgn="base">
        <a:spcBef>
          <a:spcPct val="20000"/>
        </a:spcBef>
        <a:spcAft>
          <a:spcPct val="20000"/>
        </a:spcAft>
        <a:buClr>
          <a:srgbClr val="00346C"/>
        </a:buClr>
        <a:buSzPct val="110000"/>
        <a:buFont typeface="Times" pitchFamily="1" charset="0"/>
        <a:buChar char="•"/>
        <a:defRPr sz="2700">
          <a:solidFill>
            <a:srgbClr val="00346C"/>
          </a:solidFill>
          <a:latin typeface="+mn-lt"/>
          <a:ea typeface="+mn-ea"/>
          <a:cs typeface="+mn-cs"/>
        </a:defRPr>
      </a:lvl1pPr>
      <a:lvl2pPr marL="685800" indent="-228600" algn="l" rtl="0" fontAlgn="base">
        <a:spcBef>
          <a:spcPct val="20000"/>
        </a:spcBef>
        <a:spcAft>
          <a:spcPct val="0"/>
        </a:spcAft>
        <a:buClr>
          <a:srgbClr val="8DA1C5"/>
        </a:buClr>
        <a:buSzPct val="110000"/>
        <a:buFont typeface="Wingdings" pitchFamily="1" charset="2"/>
        <a:buChar char="§"/>
        <a:defRPr sz="2200">
          <a:solidFill>
            <a:srgbClr val="00346C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346C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00346C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ChangeArrowheads="1"/>
          </p:cNvSpPr>
          <p:nvPr/>
        </p:nvSpPr>
        <p:spPr bwMode="auto">
          <a:xfrm>
            <a:off x="19050" y="0"/>
            <a:ext cx="9128125" cy="5429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8DA1C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2339" name="Rectangle 3"/>
          <p:cNvSpPr>
            <a:spLocks noChangeArrowheads="1"/>
          </p:cNvSpPr>
          <p:nvPr/>
        </p:nvSpPr>
        <p:spPr bwMode="auto">
          <a:xfrm>
            <a:off x="0" y="6337300"/>
            <a:ext cx="9144000" cy="520700"/>
          </a:xfrm>
          <a:prstGeom prst="rect">
            <a:avLst/>
          </a:prstGeom>
          <a:solidFill>
            <a:srgbClr val="8DA1C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0413" y="6361113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00346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5038" y="6462713"/>
            <a:ext cx="4841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346C"/>
                </a:solidFill>
              </a:defRPr>
            </a:lvl1pPr>
          </a:lstStyle>
          <a:p>
            <a:fld id="{0FD56989-7E6D-445B-AA82-8CA8A14E1DE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17513" y="71438"/>
            <a:ext cx="8269287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234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874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00467F"/>
              </a:clrFrom>
              <a:clrTo>
                <a:srgbClr val="00467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4" y="6421936"/>
            <a:ext cx="1185158" cy="3482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346C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20000"/>
        </a:spcAft>
        <a:buChar char="•"/>
        <a:defRPr sz="2700">
          <a:solidFill>
            <a:srgbClr val="00346C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5288B3"/>
        </a:buClr>
        <a:buSzPct val="110000"/>
        <a:buFont typeface="Wingdings" pitchFamily="1" charset="2"/>
        <a:buChar char="§"/>
        <a:defRPr sz="2200">
          <a:solidFill>
            <a:srgbClr val="00346C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346C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rgbClr val="00346C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9"/>
          <p:cNvSpPr>
            <a:spLocks noChangeArrowheads="1"/>
          </p:cNvSpPr>
          <p:nvPr/>
        </p:nvSpPr>
        <p:spPr bwMode="auto">
          <a:xfrm>
            <a:off x="0" y="6334125"/>
            <a:ext cx="9144000" cy="523875"/>
          </a:xfrm>
          <a:prstGeom prst="rect">
            <a:avLst/>
          </a:prstGeom>
          <a:solidFill>
            <a:srgbClr val="0034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4013200" y="0"/>
            <a:ext cx="5130800" cy="135255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8DA1C5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07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801688" y="152400"/>
            <a:ext cx="79660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89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0" y="6364288"/>
            <a:ext cx="19050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solidFill>
                  <a:schemeClr val="bg1"/>
                </a:solidFill>
                <a:latin typeface="Trebuchet MS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59800" y="6427788"/>
            <a:ext cx="4826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bg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2042203F-9808-43CF-93AF-A228BAC3853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Trebuchet MS" pitchFamily="1" charset="0"/>
            </a:endParaRPr>
          </a:p>
        </p:txBody>
      </p:sp>
      <p:sp>
        <p:nvSpPr>
          <p:cNvPr id="3079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3275" y="1676400"/>
            <a:ext cx="798036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80" name="Rectangle 28"/>
          <p:cNvSpPr>
            <a:spLocks noChangeArrowheads="1"/>
          </p:cNvSpPr>
          <p:nvPr/>
        </p:nvSpPr>
        <p:spPr bwMode="auto">
          <a:xfrm>
            <a:off x="0" y="1319213"/>
            <a:ext cx="9144000" cy="42862"/>
          </a:xfrm>
          <a:prstGeom prst="rect">
            <a:avLst/>
          </a:prstGeom>
          <a:solidFill>
            <a:srgbClr val="0034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8697" tIns="44348" rIns="88697" bIns="44348" anchor="ctr"/>
          <a:lstStyle/>
          <a:p>
            <a:endParaRPr lang="en-US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3081" name="Picture 32" descr="Westat_Wordmark_whit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6523038"/>
            <a:ext cx="676275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9026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346C"/>
          </a:solidFill>
          <a:latin typeface="Arial" charset="0"/>
          <a:ea typeface="ＭＳ Ｐゴシック" pitchFamily="1" charset="-128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20000"/>
        </a:spcAft>
        <a:buClr>
          <a:srgbClr val="00346C"/>
        </a:buClr>
        <a:buSzPct val="110000"/>
        <a:buFont typeface="Times" pitchFamily="18" charset="0"/>
        <a:buChar char="•"/>
        <a:defRPr sz="2700">
          <a:solidFill>
            <a:srgbClr val="00346C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lr>
          <a:srgbClr val="8DA1C5"/>
        </a:buClr>
        <a:buSzPct val="110000"/>
        <a:buFont typeface="Wingdings" pitchFamily="2" charset="2"/>
        <a:buChar char="§"/>
        <a:defRPr sz="2200">
          <a:solidFill>
            <a:srgbClr val="00346C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346C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346C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00346C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.eval.org/communities/community-home/librarydocuments?LibraryKey=1eff4fd7-afa0-42e1-b275-f65881b7489b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4714" y="1716258"/>
            <a:ext cx="8154572" cy="1953768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lang="en-US" sz="3600" b="1" dirty="0">
                <a:solidFill>
                  <a:schemeClr val="bg1"/>
                </a:solidFill>
              </a:rPr>
              <a:t>Revisiting US Government Contracting: Continued Challenges, Possible Solutions, New Insights</a:t>
            </a:r>
            <a:endParaRPr lang="en-US" altLang="en-US" sz="3600" b="1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4713" y="3809298"/>
            <a:ext cx="8154571" cy="2300769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spcAft>
                <a:spcPts val="0"/>
              </a:spcAft>
            </a:pPr>
            <a:r>
              <a:rPr lang="en-US" altLang="en-US" sz="1800" b="1" dirty="0">
                <a:solidFill>
                  <a:srgbClr val="B2B2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J. Bernstein, DJB Evaluation Consulting, Panel Chair</a:t>
            </a:r>
          </a:p>
          <a:p>
            <a:pPr algn="l">
              <a:spcBef>
                <a:spcPct val="0"/>
              </a:spcBef>
              <a:spcAft>
                <a:spcPts val="0"/>
              </a:spcAft>
            </a:pPr>
            <a:r>
              <a:rPr lang="en-US" altLang="en-US" sz="1800" b="1" dirty="0">
                <a:solidFill>
                  <a:srgbClr val="B2B2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Kathryn Newcomer, The George Washington University, Discussant</a:t>
            </a:r>
          </a:p>
          <a:p>
            <a:pPr algn="l">
              <a:spcBef>
                <a:spcPct val="0"/>
              </a:spcBef>
              <a:spcAft>
                <a:spcPts val="0"/>
              </a:spcAft>
            </a:pPr>
            <a:r>
              <a:rPr lang="en-US" altLang="en-US" sz="1800" b="1" dirty="0">
                <a:solidFill>
                  <a:srgbClr val="B2B2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Jennifer Hamilton, NORC at the University of Chicago</a:t>
            </a:r>
          </a:p>
          <a:p>
            <a:pPr algn="l">
              <a:spcBef>
                <a:spcPct val="0"/>
              </a:spcBef>
              <a:spcAft>
                <a:spcPts val="0"/>
              </a:spcAft>
            </a:pPr>
            <a:r>
              <a:rPr lang="en-US" altLang="en-US" sz="1800" b="1" dirty="0">
                <a:solidFill>
                  <a:srgbClr val="B2B2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Sarya Sok, US Department of State</a:t>
            </a:r>
          </a:p>
          <a:p>
            <a:pPr algn="l">
              <a:spcBef>
                <a:spcPct val="0"/>
              </a:spcBef>
              <a:spcAft>
                <a:spcPts val="0"/>
              </a:spcAft>
            </a:pPr>
            <a:r>
              <a:rPr lang="en-US" altLang="en-US" sz="1800" b="1" dirty="0">
                <a:solidFill>
                  <a:srgbClr val="B2B2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Patricia Shaffer, National Endowment for the Arts</a:t>
            </a:r>
          </a:p>
          <a:p>
            <a:pPr>
              <a:spcBef>
                <a:spcPct val="0"/>
              </a:spcBef>
              <a:spcAft>
                <a:spcPts val="0"/>
              </a:spcAft>
            </a:pPr>
            <a:endParaRPr lang="en-US" altLang="en-US" sz="1800" b="1" dirty="0">
              <a:solidFill>
                <a:srgbClr val="B2B2B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ct val="0"/>
              </a:spcBef>
              <a:spcAft>
                <a:spcPts val="0"/>
              </a:spcAft>
            </a:pPr>
            <a:r>
              <a:rPr lang="en-US" altLang="en-US" sz="1800" b="1" dirty="0">
                <a:solidFill>
                  <a:srgbClr val="B2B2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American Evaluation Association Conference</a:t>
            </a:r>
          </a:p>
          <a:p>
            <a:pPr algn="l">
              <a:spcBef>
                <a:spcPct val="0"/>
              </a:spcBef>
              <a:spcAft>
                <a:spcPts val="0"/>
              </a:spcAft>
            </a:pPr>
            <a:r>
              <a:rPr lang="en-US" altLang="en-US" sz="1800" b="1" dirty="0">
                <a:solidFill>
                  <a:srgbClr val="B2B2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 #1503, November 15, 2019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E73276-C11E-4152-B5BE-EB13B61764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959" y="103413"/>
            <a:ext cx="3722077" cy="120463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AAA5447-4DB8-484B-86DE-CD0A62CD6761}"/>
              </a:ext>
            </a:extLst>
          </p:cNvPr>
          <p:cNvSpPr txBox="1"/>
          <p:nvPr/>
        </p:nvSpPr>
        <p:spPr>
          <a:xfrm>
            <a:off x="436098" y="187569"/>
            <a:ext cx="2175804" cy="98004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72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EC802-4A1A-42CE-AD53-8C11063DA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525" y="1502897"/>
            <a:ext cx="7539599" cy="43492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Are these practices consistent with your experience?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Are the solutions identified 5 years ago still relevant? If not, why not?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Any other changes in federal evaluation contracting in the last 5 years? </a:t>
            </a:r>
          </a:p>
          <a:p>
            <a:pPr marL="858838" lvl="1" indent="-401638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Trump vs Obama Administration evaluation approach?</a:t>
            </a:r>
          </a:p>
          <a:p>
            <a:pPr marL="858838" lvl="1" indent="-401638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The Evidence-Based Policymaking Act?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ED648F-075C-431C-8A92-296790702C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475398" y="6440488"/>
            <a:ext cx="482600" cy="317500"/>
          </a:xfrm>
        </p:spPr>
        <p:txBody>
          <a:bodyPr/>
          <a:lstStyle/>
          <a:p>
            <a:fld id="{C7CE0AEC-F7E8-417E-8C4F-B4C17916D4DA}" type="slidenum">
              <a:rPr lang="en-US" sz="1800" smtClean="0"/>
              <a:pPr/>
              <a:t>10</a:t>
            </a:fld>
            <a:endParaRPr lang="en-US" sz="1800" dirty="0">
              <a:latin typeface="Trebuchet MS" pitchFamily="1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9B19AAF-4CFA-4A2E-9C98-025ED107B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850" y="221652"/>
            <a:ext cx="8108950" cy="1066800"/>
          </a:xfrm>
        </p:spPr>
        <p:txBody>
          <a:bodyPr/>
          <a:lstStyle/>
          <a:p>
            <a:r>
              <a:rPr lang="en-US" sz="4400" b="1" dirty="0">
                <a:solidFill>
                  <a:schemeClr val="tx1"/>
                </a:solidFill>
              </a:rPr>
              <a:t>Panel and Discussant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D014841-BEF6-4698-B824-384CE58D1C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89" y="6386628"/>
            <a:ext cx="1317673" cy="426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43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515" y="179832"/>
            <a:ext cx="8108950" cy="1066800"/>
          </a:xfrm>
        </p:spPr>
        <p:txBody>
          <a:bodyPr/>
          <a:lstStyle/>
          <a:p>
            <a:r>
              <a:rPr lang="en-US" sz="4400" b="1" dirty="0">
                <a:solidFill>
                  <a:schemeClr val="tx1"/>
                </a:solidFill>
              </a:rPr>
              <a:t>Panel and Audience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359" y="1514504"/>
            <a:ext cx="8113713" cy="3828992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/>
              <a:t>One more question: </a:t>
            </a:r>
          </a:p>
          <a:p>
            <a:pPr marL="0" indent="0">
              <a:buNone/>
            </a:pPr>
            <a:r>
              <a:rPr lang="en-US" sz="4400" dirty="0"/>
              <a:t>Are there are practical solutions to producing high quality contracted federal government evaluations?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508221" y="6440488"/>
            <a:ext cx="482600" cy="317500"/>
          </a:xfrm>
        </p:spPr>
        <p:txBody>
          <a:bodyPr/>
          <a:lstStyle/>
          <a:p>
            <a:fld id="{C7CE0AEC-F7E8-417E-8C4F-B4C17916D4DA}" type="slidenum">
              <a:rPr lang="en-US" sz="1800" smtClean="0"/>
              <a:pPr/>
              <a:t>11</a:t>
            </a:fld>
            <a:endParaRPr lang="en-US" sz="1800" dirty="0">
              <a:latin typeface="Trebuchet MS" pitchFamily="1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3EA9BE-49A9-4C51-897E-EBE28CE6EF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89" y="6386628"/>
            <a:ext cx="1317673" cy="426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81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051" y="260150"/>
            <a:ext cx="8108950" cy="1066800"/>
          </a:xfrm>
        </p:spPr>
        <p:txBody>
          <a:bodyPr/>
          <a:lstStyle/>
          <a:p>
            <a:r>
              <a:rPr lang="en-US" sz="4400" b="1" dirty="0">
                <a:solidFill>
                  <a:schemeClr val="tx1"/>
                </a:solidFill>
              </a:rPr>
              <a:t>Discussant</a:t>
            </a:r>
            <a:r>
              <a:rPr lang="en-US" sz="4800" b="1" dirty="0">
                <a:solidFill>
                  <a:schemeClr val="tx1"/>
                </a:solidFill>
              </a:rPr>
              <a:t> Wrap-Up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475398" y="6440488"/>
            <a:ext cx="482600" cy="317500"/>
          </a:xfrm>
        </p:spPr>
        <p:txBody>
          <a:bodyPr/>
          <a:lstStyle/>
          <a:p>
            <a:fld id="{C7CE0AEC-F7E8-417E-8C4F-B4C17916D4DA}" type="slidenum">
              <a:rPr lang="en-US" sz="1800" smtClean="0"/>
              <a:pPr/>
              <a:t>12</a:t>
            </a:fld>
            <a:endParaRPr lang="en-US" sz="1800" dirty="0">
              <a:latin typeface="Trebuchet MS" pitchFamily="1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34974" y="1505977"/>
            <a:ext cx="74066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bg1"/>
                </a:solidFill>
              </a:rPr>
              <a:t>Kathryn Newcomer</a:t>
            </a:r>
          </a:p>
          <a:p>
            <a:r>
              <a:rPr lang="en-US" sz="2800" dirty="0">
                <a:solidFill>
                  <a:schemeClr val="bg1"/>
                </a:solidFill>
              </a:rPr>
              <a:t>Professor of Public Policy and Public Administration </a:t>
            </a:r>
          </a:p>
          <a:p>
            <a:r>
              <a:rPr lang="en-US" altLang="en-US" sz="2800" i="1" dirty="0">
                <a:solidFill>
                  <a:schemeClr val="bg1"/>
                </a:solidFill>
              </a:rPr>
              <a:t>The George Washington University</a:t>
            </a:r>
          </a:p>
        </p:txBody>
      </p:sp>
      <p:pic>
        <p:nvPicPr>
          <p:cNvPr id="1026" name="Picture 2" descr="L:\Admin\Pictures\KathyNewcomerPortrai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639" y="3679913"/>
            <a:ext cx="1477774" cy="2169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D66B66F-94F4-4AD6-8D2D-C693F761E0D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89" y="6386628"/>
            <a:ext cx="1317673" cy="426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422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515" y="179832"/>
            <a:ext cx="8108950" cy="1066800"/>
          </a:xfrm>
        </p:spPr>
        <p:txBody>
          <a:bodyPr/>
          <a:lstStyle/>
          <a:p>
            <a:r>
              <a:rPr lang="en-US" sz="4400" b="1" dirty="0">
                <a:solidFill>
                  <a:schemeClr val="tx1"/>
                </a:solidFill>
              </a:rPr>
              <a:t>Want a Copy?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099" y="1475232"/>
            <a:ext cx="8113713" cy="4459224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/>
              <a:t>Visit the AEA Library at:</a:t>
            </a:r>
          </a:p>
          <a:p>
            <a:pPr marL="0" indent="0">
              <a:buNone/>
            </a:pPr>
            <a:r>
              <a:rPr lang="en-US" sz="2800" dirty="0">
                <a:hlinkClick r:id="rId3"/>
              </a:rPr>
              <a:t>https://comm.eval.org/communities/community-home/librarydocuments?LibraryKey=1eff4fd7-afa0-42e1-b275-f65881b7489b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After 11/18/2019 search for Bernstein Contracting and look for this 2019 presentation.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CE0AEC-F7E8-417E-8C4F-B4C17916D4DA}" type="slidenum">
              <a:rPr lang="en-US" sz="1800" smtClean="0"/>
              <a:pPr/>
              <a:t>13</a:t>
            </a:fld>
            <a:endParaRPr lang="en-US" sz="1800" dirty="0">
              <a:latin typeface="Trebuchet MS" pitchFamily="1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8F0492-AA0E-4E16-A4C6-ED44B659912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89" y="6386628"/>
            <a:ext cx="1317673" cy="426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018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87955" y="152400"/>
            <a:ext cx="8108950" cy="1066800"/>
          </a:xfrm>
        </p:spPr>
        <p:txBody>
          <a:bodyPr/>
          <a:lstStyle/>
          <a:p>
            <a:r>
              <a:rPr lang="en-US" sz="4800" b="1" dirty="0">
                <a:solidFill>
                  <a:schemeClr val="tx1"/>
                </a:solidFill>
              </a:rPr>
              <a:t>Context and Background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>
          <a:xfrm>
            <a:off x="524021" y="1388807"/>
            <a:ext cx="8229600" cy="485483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vast majority of United States Federal government evaluations are conducted by contractors. Effective contracting is rarely examined.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Agency practices differ across the Federal government.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There may be a lack of research (if any) focused on contracting for Federal evaluation work (although there are GAO and other studies on Federal contracting).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Panels of government evaluators, contractors, and academics addressed the issue at AEA 2012, 2013, and 2013 conferences to explore challenges and solutions.</a:t>
            </a:r>
            <a:endParaRPr lang="en-US" sz="2400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087710" y="6243638"/>
            <a:ext cx="599090" cy="457200"/>
          </a:xfrm>
          <a:prstGeom prst="rect">
            <a:avLst/>
          </a:prstGeom>
        </p:spPr>
        <p:txBody>
          <a:bodyPr/>
          <a:lstStyle/>
          <a:p>
            <a:fld id="{40D68A71-3769-425F-96CD-D07FBAC6D387}" type="slidenum">
              <a:rPr lang="en-US" sz="1800">
                <a:solidFill>
                  <a:schemeClr val="tx1"/>
                </a:solidFill>
              </a:rPr>
              <a:pPr/>
              <a:t>2</a:t>
            </a:fld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C8C24B-E0A9-4C1F-8229-06052F2319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89" y="6386628"/>
            <a:ext cx="1317673" cy="426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90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87955" y="152400"/>
            <a:ext cx="8108950" cy="1066800"/>
          </a:xfrm>
        </p:spPr>
        <p:txBody>
          <a:bodyPr/>
          <a:lstStyle/>
          <a:p>
            <a:r>
              <a:rPr lang="en-US" sz="4800" b="1" dirty="0">
                <a:solidFill>
                  <a:schemeClr val="tx1"/>
                </a:solidFill>
              </a:rPr>
              <a:t>Obstacle Areas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55833"/>
            <a:ext cx="8229600" cy="4871545"/>
          </a:xfrm>
        </p:spPr>
        <p:txBody>
          <a:bodyPr/>
          <a:lstStyle/>
          <a:p>
            <a:pPr marL="0" indent="0">
              <a:spcBef>
                <a:spcPct val="35000"/>
              </a:spcBef>
              <a:spcAft>
                <a:spcPct val="30000"/>
              </a:spcAft>
              <a:buClr>
                <a:srgbClr val="FFFF00"/>
              </a:buClr>
              <a:buNone/>
            </a:pPr>
            <a:endParaRPr lang="en-US" sz="2800" b="1" dirty="0"/>
          </a:p>
          <a:p>
            <a:pPr marL="0" indent="0">
              <a:spcBef>
                <a:spcPct val="35000"/>
              </a:spcBef>
              <a:spcAft>
                <a:spcPct val="30000"/>
              </a:spcAft>
              <a:buClr>
                <a:srgbClr val="FFFF00"/>
              </a:buClr>
              <a:buNone/>
            </a:pPr>
            <a:endParaRPr lang="en-US" sz="2800" b="1" dirty="0"/>
          </a:p>
          <a:p>
            <a:pPr marL="0" indent="0">
              <a:spcBef>
                <a:spcPct val="35000"/>
              </a:spcBef>
              <a:spcAft>
                <a:spcPct val="30000"/>
              </a:spcAft>
              <a:buClr>
                <a:srgbClr val="FFFF00"/>
              </a:buClr>
              <a:buNone/>
            </a:pPr>
            <a:endParaRPr lang="en-US" sz="2800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261130" y="6297553"/>
            <a:ext cx="472965" cy="457200"/>
          </a:xfrm>
          <a:prstGeom prst="rect">
            <a:avLst/>
          </a:prstGeom>
        </p:spPr>
        <p:txBody>
          <a:bodyPr/>
          <a:lstStyle/>
          <a:p>
            <a:fld id="{40D68A71-3769-425F-96CD-D07FBAC6D387}" type="slidenum">
              <a:rPr lang="en-US" sz="1800">
                <a:solidFill>
                  <a:schemeClr val="tx1"/>
                </a:solidFill>
              </a:rPr>
              <a:pPr/>
              <a:t>3</a:t>
            </a:fld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9176" y="1516731"/>
            <a:ext cx="80467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Legal/Regulatory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Pre-Bidding Issues: Requests for Expressions of Interest (REOIs) and Question and Answer (Q&amp;A) Processes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Level of Effort Estimates and Time Frames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Practices that Discourage Bidding and Competition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Performance-based Contracting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3968B4-89E7-43DF-B666-93AFA1A93D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89" y="6386628"/>
            <a:ext cx="1317673" cy="426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755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87955" y="152400"/>
            <a:ext cx="8108950" cy="1066800"/>
          </a:xfrm>
        </p:spPr>
        <p:txBody>
          <a:bodyPr/>
          <a:lstStyle/>
          <a:p>
            <a:r>
              <a:rPr lang="en-US" sz="4800" b="1" dirty="0">
                <a:solidFill>
                  <a:schemeClr val="tx1"/>
                </a:solidFill>
              </a:rPr>
              <a:t>Solution Areas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55833"/>
            <a:ext cx="8229600" cy="4871545"/>
          </a:xfrm>
        </p:spPr>
        <p:txBody>
          <a:bodyPr/>
          <a:lstStyle/>
          <a:p>
            <a:pPr marL="0" indent="0">
              <a:spcBef>
                <a:spcPct val="35000"/>
              </a:spcBef>
              <a:spcAft>
                <a:spcPct val="30000"/>
              </a:spcAft>
              <a:buClr>
                <a:srgbClr val="FFFF00"/>
              </a:buClr>
              <a:buNone/>
            </a:pPr>
            <a:endParaRPr lang="en-US" sz="2800" b="1" dirty="0"/>
          </a:p>
          <a:p>
            <a:pPr marL="0" indent="0">
              <a:spcBef>
                <a:spcPct val="35000"/>
              </a:spcBef>
              <a:spcAft>
                <a:spcPct val="30000"/>
              </a:spcAft>
              <a:buClr>
                <a:srgbClr val="FFFF00"/>
              </a:buClr>
              <a:buNone/>
            </a:pPr>
            <a:endParaRPr lang="en-US" sz="2800" b="1" dirty="0"/>
          </a:p>
          <a:p>
            <a:pPr marL="0" indent="0">
              <a:spcBef>
                <a:spcPct val="35000"/>
              </a:spcBef>
              <a:spcAft>
                <a:spcPct val="30000"/>
              </a:spcAft>
              <a:buClr>
                <a:srgbClr val="FFFF00"/>
              </a:buClr>
              <a:buNone/>
            </a:pPr>
            <a:endParaRPr lang="en-US" sz="2800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261130" y="6297553"/>
            <a:ext cx="472965" cy="457200"/>
          </a:xfrm>
          <a:prstGeom prst="rect">
            <a:avLst/>
          </a:prstGeom>
        </p:spPr>
        <p:txBody>
          <a:bodyPr/>
          <a:lstStyle/>
          <a:p>
            <a:fld id="{40D68A71-3769-425F-96CD-D07FBAC6D387}" type="slidenum">
              <a:rPr lang="en-US" sz="1800">
                <a:solidFill>
                  <a:schemeClr val="tx1"/>
                </a:solidFill>
              </a:rPr>
              <a:pPr/>
              <a:t>4</a:t>
            </a:fld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3968B4-89E7-43DF-B666-93AFA1A93D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89" y="6386628"/>
            <a:ext cx="1317673" cy="42645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C4A29AA-94F9-4F34-B7EA-56BE3F1CD8B7}"/>
              </a:ext>
            </a:extLst>
          </p:cNvPr>
          <p:cNvSpPr/>
          <p:nvPr/>
        </p:nvSpPr>
        <p:spPr>
          <a:xfrm>
            <a:off x="713225" y="1424803"/>
            <a:ext cx="7658410" cy="433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 algn="l" eaLnBrk="1" hangingPunct="1"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buSzPct val="110000"/>
              <a:buFont typeface="Times" pitchFamily="1" charset="0"/>
              <a:buAutoNum type="arabicPeriod"/>
            </a:pPr>
            <a:r>
              <a:rPr lang="en-US" sz="2600" kern="0" dirty="0">
                <a:solidFill>
                  <a:srgbClr val="FFFFFF"/>
                </a:solidFill>
                <a:latin typeface="Arial"/>
                <a:ea typeface="ＭＳ Ｐゴシック"/>
              </a:rPr>
              <a:t>Evaluation planning and building scopes of work (SOW) </a:t>
            </a:r>
          </a:p>
          <a:p>
            <a:pPr marL="742950" indent="-742950" algn="l" eaLnBrk="1" hangingPunct="1"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buSzPct val="110000"/>
              <a:buFont typeface="Times" pitchFamily="1" charset="0"/>
              <a:buAutoNum type="arabicPeriod"/>
            </a:pPr>
            <a:r>
              <a:rPr lang="en-US" sz="2600" kern="0" dirty="0">
                <a:solidFill>
                  <a:srgbClr val="FFFFFF"/>
                </a:solidFill>
                <a:latin typeface="Arial"/>
                <a:ea typeface="ＭＳ Ｐゴシック"/>
              </a:rPr>
              <a:t>Negotiating the contract for evaluation services</a:t>
            </a:r>
          </a:p>
          <a:p>
            <a:pPr marL="742950" indent="-742950" algn="l" eaLnBrk="1" hangingPunct="1"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buSzPct val="110000"/>
              <a:buFont typeface="Times" pitchFamily="1" charset="0"/>
              <a:buAutoNum type="arabicPeriod"/>
            </a:pPr>
            <a:r>
              <a:rPr lang="en-US" sz="2600" kern="0" dirty="0">
                <a:solidFill>
                  <a:srgbClr val="FFFFFF"/>
                </a:solidFill>
                <a:latin typeface="Arial"/>
                <a:ea typeface="ＭＳ Ｐゴシック"/>
              </a:rPr>
              <a:t>Start-up activities and practices</a:t>
            </a:r>
          </a:p>
          <a:p>
            <a:pPr marL="742950" indent="-742950" algn="l" eaLnBrk="1" hangingPunct="1"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buSzPct val="110000"/>
              <a:buFont typeface="Times" pitchFamily="1" charset="0"/>
              <a:buAutoNum type="arabicPeriod"/>
            </a:pPr>
            <a:r>
              <a:rPr lang="en-US" sz="2600" kern="0" dirty="0">
                <a:solidFill>
                  <a:srgbClr val="FFFFFF"/>
                </a:solidFill>
                <a:latin typeface="Arial"/>
                <a:ea typeface="ＭＳ Ｐゴシック"/>
              </a:rPr>
              <a:t>Completing evaluations on time and within budget to address information needs</a:t>
            </a:r>
          </a:p>
          <a:p>
            <a:pPr marL="742950" indent="-742950" algn="l" eaLnBrk="1" hangingPunct="1"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buSzPct val="110000"/>
              <a:buFont typeface="Times" pitchFamily="1" charset="0"/>
              <a:buAutoNum type="arabicPeriod"/>
            </a:pPr>
            <a:r>
              <a:rPr lang="en-US" sz="2600" kern="0" dirty="0">
                <a:solidFill>
                  <a:srgbClr val="FFFFFF"/>
                </a:solidFill>
                <a:latin typeface="Arial"/>
                <a:ea typeface="ＭＳ Ｐゴシック"/>
              </a:rPr>
              <a:t>Effective reporting or presentation of evaluation findings</a:t>
            </a:r>
          </a:p>
        </p:txBody>
      </p:sp>
    </p:spTree>
    <p:extLst>
      <p:ext uri="{BB962C8B-B14F-4D97-AF65-F5344CB8AC3E}">
        <p14:creationId xmlns:p14="http://schemas.microsoft.com/office/powerpoint/2010/main" val="1039738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EAA99-E09B-4E2D-A8A6-3C3EDF585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109" y="180536"/>
            <a:ext cx="8108950" cy="1066800"/>
          </a:xfrm>
        </p:spPr>
        <p:txBody>
          <a:bodyPr/>
          <a:lstStyle/>
          <a:p>
            <a:r>
              <a:rPr lang="en-US" sz="4000" b="1" dirty="0"/>
              <a:t>Contracting and Scopes of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AF5B5-F46A-4A33-A15A-157E96846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877" y="1432558"/>
            <a:ext cx="7948246" cy="4663441"/>
          </a:xfrm>
        </p:spPr>
        <p:txBody>
          <a:bodyPr/>
          <a:lstStyle/>
          <a:p>
            <a:r>
              <a:rPr lang="en-US" sz="2100" dirty="0"/>
              <a:t>Use competitive IDIQs/task order contracts to streamline contracting. Ensure they are open and competitive.</a:t>
            </a:r>
          </a:p>
          <a:p>
            <a:r>
              <a:rPr lang="en-US" sz="2100" dirty="0"/>
              <a:t>Have a staff person with real evaluation expertise and experience work with program staff to write the scope of work.</a:t>
            </a:r>
          </a:p>
          <a:p>
            <a:r>
              <a:rPr lang="en-US" sz="2100" dirty="0"/>
              <a:t>Be consistent with agency learning agendas.</a:t>
            </a:r>
          </a:p>
          <a:p>
            <a:r>
              <a:rPr lang="en-US" sz="2100" dirty="0"/>
              <a:t>RFPs should identify available data sources.</a:t>
            </a:r>
          </a:p>
          <a:p>
            <a:r>
              <a:rPr lang="en-US" sz="2100" dirty="0"/>
              <a:t>Level of effort for the evaluation (funding and/or contractor  hours) need to be provided in the RFP.</a:t>
            </a:r>
          </a:p>
          <a:p>
            <a:r>
              <a:rPr lang="en-US" sz="2100" dirty="0"/>
              <a:t>Realistically stage evaluations. Realistically price evaluations.</a:t>
            </a:r>
          </a:p>
          <a:p>
            <a:r>
              <a:rPr lang="en-US" sz="2100" dirty="0"/>
              <a:t>The “best value” approach may be useful. If awarding to lowest bidder make sure proposals are realistic.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B61DA-9C5A-4E56-B6F8-75A8D146A5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447262" y="6440488"/>
            <a:ext cx="482600" cy="3175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fld id="{C7CE0AEC-F7E8-417E-8C4F-B4C17916D4DA}" type="slidenum">
              <a:rPr lang="en-US" sz="1800">
                <a:solidFill>
                  <a:schemeClr val="tx1"/>
                </a:solidFill>
              </a:rPr>
              <a:pPr/>
              <a:t>5</a:t>
            </a:fld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5C6B7A-C53E-4582-B42B-0803A59BA2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89" y="6386628"/>
            <a:ext cx="1317673" cy="426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99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EAA99-E09B-4E2D-A8A6-3C3EDF585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109" y="180536"/>
            <a:ext cx="8108950" cy="1066800"/>
          </a:xfrm>
        </p:spPr>
        <p:txBody>
          <a:bodyPr/>
          <a:lstStyle/>
          <a:p>
            <a:r>
              <a:rPr lang="en-US" sz="4000" b="1" dirty="0"/>
              <a:t>Negotiating the Contract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AF5B5-F46A-4A33-A15A-157E96846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701" y="1568546"/>
            <a:ext cx="7987713" cy="4527454"/>
          </a:xfrm>
        </p:spPr>
        <p:txBody>
          <a:bodyPr/>
          <a:lstStyle/>
          <a:p>
            <a:r>
              <a:rPr lang="en-US" sz="2100" dirty="0"/>
              <a:t>Proposal review panels should read proposals carefully to ensure the agency gets what it wants from the contractor. Scoring criteria should align with award criteria.</a:t>
            </a:r>
          </a:p>
          <a:p>
            <a:r>
              <a:rPr lang="en-US" sz="2100" dirty="0"/>
              <a:t>Is negotiation of the scope of work and methodological approaches possible?</a:t>
            </a:r>
          </a:p>
          <a:p>
            <a:r>
              <a:rPr lang="en-US" sz="2100" dirty="0"/>
              <a:t>Give contractors time to develop evaluation plans. Allow time for stakeholder input and briefings.</a:t>
            </a:r>
          </a:p>
          <a:p>
            <a:r>
              <a:rPr lang="en-US" sz="2100" dirty="0"/>
              <a:t>Budget for a task to have some give and take on data collection and analysis approaches.</a:t>
            </a:r>
          </a:p>
          <a:p>
            <a:r>
              <a:rPr lang="en-US" sz="2100" dirty="0"/>
              <a:t>Need flexibility for the up front “dance.” Can the winning proposal approaches be negotiated in light of additional information?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B61DA-9C5A-4E56-B6F8-75A8D146A5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08221" y="6440488"/>
            <a:ext cx="482600" cy="317500"/>
          </a:xfrm>
        </p:spPr>
        <p:txBody>
          <a:bodyPr/>
          <a:lstStyle/>
          <a:p>
            <a:fld id="{C7CE0AEC-F7E8-417E-8C4F-B4C17916D4DA}" type="slidenum">
              <a:rPr lang="en-US" sz="1800" smtClean="0"/>
              <a:pPr/>
              <a:t>6</a:t>
            </a:fld>
            <a:endParaRPr lang="en-US" sz="1800" dirty="0">
              <a:latin typeface="Trebuchet MS" pitchFamily="1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D67B99-F199-4C70-BAB9-8E08B3DD38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89" y="6386628"/>
            <a:ext cx="1317673" cy="426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67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EAA99-E09B-4E2D-A8A6-3C3EDF585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109" y="180536"/>
            <a:ext cx="8108950" cy="1066800"/>
          </a:xfrm>
        </p:spPr>
        <p:txBody>
          <a:bodyPr/>
          <a:lstStyle/>
          <a:p>
            <a:r>
              <a:rPr lang="en-US" sz="4000" b="1" dirty="0"/>
              <a:t>Start-Up Activities and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AF5B5-F46A-4A33-A15A-157E96846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075" y="1545100"/>
            <a:ext cx="7851725" cy="4372709"/>
          </a:xfrm>
        </p:spPr>
        <p:txBody>
          <a:bodyPr/>
          <a:lstStyle/>
          <a:p>
            <a:r>
              <a:rPr lang="en-US" sz="1900" dirty="0"/>
              <a:t>First deliverable needs to be a thorough work plan. </a:t>
            </a:r>
          </a:p>
          <a:p>
            <a:r>
              <a:rPr lang="en-US" sz="1900" dirty="0"/>
              <a:t>Checklists (3ie, Western Michigan University) can help focus on evaluation quality and what should be included. </a:t>
            </a:r>
          </a:p>
          <a:p>
            <a:r>
              <a:rPr lang="en-US" sz="1900" dirty="0"/>
              <a:t>Use blanket OMB clearances (PRA) only when appropriate.</a:t>
            </a:r>
          </a:p>
          <a:p>
            <a:r>
              <a:rPr lang="en-US" sz="1900" dirty="0"/>
              <a:t>Use administrative data (no PRA) if relevant.</a:t>
            </a:r>
          </a:p>
          <a:p>
            <a:r>
              <a:rPr lang="en-US" sz="1900" dirty="0"/>
              <a:t>The kick-off meeting should be multiple meetings.</a:t>
            </a:r>
          </a:p>
          <a:p>
            <a:r>
              <a:rPr lang="en-US" sz="1900" dirty="0"/>
              <a:t>Set up “speed dates” for program staff and leaders to be available to the contractor staff to add depth of knowledge about the program.</a:t>
            </a:r>
          </a:p>
          <a:p>
            <a:r>
              <a:rPr lang="en-US" sz="1900" dirty="0"/>
              <a:t>Allow stakeholder input but make sure stakeholders clearly understand the evaluation focus. Include potential implementation challenges.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B61DA-9C5A-4E56-B6F8-75A8D146A5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381610" y="6440488"/>
            <a:ext cx="482600" cy="317500"/>
          </a:xfrm>
        </p:spPr>
        <p:txBody>
          <a:bodyPr/>
          <a:lstStyle/>
          <a:p>
            <a:fld id="{C7CE0AEC-F7E8-417E-8C4F-B4C17916D4DA}" type="slidenum">
              <a:rPr lang="en-US" sz="1800" smtClean="0"/>
              <a:pPr/>
              <a:t>7</a:t>
            </a:fld>
            <a:endParaRPr lang="en-US" sz="1800" dirty="0">
              <a:latin typeface="Trebuchet MS" pitchFamily="1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F53D45-B962-4532-AC57-2639859412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89" y="6386628"/>
            <a:ext cx="1317673" cy="426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721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EAA99-E09B-4E2D-A8A6-3C3EDF585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108" y="164306"/>
            <a:ext cx="8350103" cy="119538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sz="4000" b="1" dirty="0"/>
              <a:t>Completing Evaluations on Time and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AF5B5-F46A-4A33-A15A-157E96846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154" y="1432558"/>
            <a:ext cx="8060788" cy="4663441"/>
          </a:xfrm>
        </p:spPr>
        <p:txBody>
          <a:bodyPr/>
          <a:lstStyle/>
          <a:p>
            <a:r>
              <a:rPr lang="en-US" sz="2000" dirty="0"/>
              <a:t>Frequent update calls with staff (not just the contract project director and government’s contract officer’s technical representative).</a:t>
            </a:r>
          </a:p>
          <a:p>
            <a:r>
              <a:rPr lang="en-US" sz="2000" dirty="0"/>
              <a:t>Routine, frequent informal communications as well as formal. </a:t>
            </a:r>
          </a:p>
          <a:p>
            <a:r>
              <a:rPr lang="en-US" sz="2000" dirty="0"/>
              <a:t>Adopt a “no surprises” approach.</a:t>
            </a:r>
          </a:p>
          <a:p>
            <a:r>
              <a:rPr lang="en-US" sz="2000" dirty="0"/>
              <a:t>Identify intended users and what they want. Keep them informed.</a:t>
            </a:r>
          </a:p>
          <a:p>
            <a:r>
              <a:rPr lang="en-US" sz="2000" dirty="0"/>
              <a:t>Agencies need to provide constructive, timely, honest feedback.</a:t>
            </a:r>
          </a:p>
          <a:p>
            <a:r>
              <a:rPr lang="en-US" sz="2000" dirty="0"/>
              <a:t>Keep technical expert panels small (e.g., 5 or less) with some evaluation expertise. Be prepared because there will be surprises.</a:t>
            </a:r>
          </a:p>
          <a:p>
            <a:r>
              <a:rPr lang="en-US" sz="2000" dirty="0"/>
              <a:t>Contact contractors immediately and informally (text) when questions come up. </a:t>
            </a:r>
          </a:p>
          <a:p>
            <a:r>
              <a:rPr lang="en-US" sz="2000" dirty="0"/>
              <a:t>Address rumors directly to build trust.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B61DA-9C5A-4E56-B6F8-75A8D146A5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428508" y="6440488"/>
            <a:ext cx="482600" cy="317500"/>
          </a:xfrm>
        </p:spPr>
        <p:txBody>
          <a:bodyPr/>
          <a:lstStyle/>
          <a:p>
            <a:fld id="{C7CE0AEC-F7E8-417E-8C4F-B4C17916D4DA}" type="slidenum">
              <a:rPr lang="en-US" sz="1800" smtClean="0"/>
              <a:pPr/>
              <a:t>8</a:t>
            </a:fld>
            <a:endParaRPr lang="en-US" sz="1800" dirty="0">
              <a:latin typeface="Trebuchet MS" pitchFamily="1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C62CB5-952F-415A-AA24-44C3E4E039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89" y="6386628"/>
            <a:ext cx="1317673" cy="426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233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EAA99-E09B-4E2D-A8A6-3C3EDF585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244" y="107852"/>
            <a:ext cx="8108950" cy="1242647"/>
          </a:xfrm>
        </p:spPr>
        <p:txBody>
          <a:bodyPr/>
          <a:lstStyle/>
          <a:p>
            <a:r>
              <a:rPr lang="en-US" sz="4000" b="1" dirty="0"/>
              <a:t>Reporting and Presentation of Evaluation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AF5B5-F46A-4A33-A15A-157E96846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859" y="1463040"/>
            <a:ext cx="7851725" cy="4478215"/>
          </a:xfrm>
        </p:spPr>
        <p:txBody>
          <a:bodyPr/>
          <a:lstStyle/>
          <a:p>
            <a:r>
              <a:rPr lang="en-US" sz="2100" dirty="0"/>
              <a:t>Clarify reporting expectations at the beginning of the project. </a:t>
            </a:r>
          </a:p>
          <a:p>
            <a:r>
              <a:rPr lang="en-US" sz="2100" dirty="0"/>
              <a:t>Include briefings, not just reports.</a:t>
            </a:r>
          </a:p>
          <a:p>
            <a:r>
              <a:rPr lang="en-US" sz="2100" dirty="0"/>
              <a:t>Historical movement away from long reports (“the incredible shrinking Executive Summary”).</a:t>
            </a:r>
          </a:p>
          <a:p>
            <a:r>
              <a:rPr lang="en-US" sz="2100" dirty="0"/>
              <a:t>Include detailed information in appendices.</a:t>
            </a:r>
          </a:p>
          <a:p>
            <a:r>
              <a:rPr lang="en-US" sz="2100" dirty="0"/>
              <a:t>Include a communications plan as a deliverable. Address various audiences including professional conferences. </a:t>
            </a:r>
          </a:p>
          <a:p>
            <a:r>
              <a:rPr lang="en-US" sz="2100" dirty="0"/>
              <a:t>Include sufficient funding in the contract to focus on implementation/revisiting of recommendations.</a:t>
            </a:r>
          </a:p>
          <a:p>
            <a:r>
              <a:rPr lang="en-US" sz="2100" dirty="0"/>
              <a:t>See Klerman (2010) for approaches to ensure the independence of the evaluation reporting process.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B61DA-9C5A-4E56-B6F8-75A8D146A5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456641" y="6440488"/>
            <a:ext cx="482600" cy="317500"/>
          </a:xfrm>
        </p:spPr>
        <p:txBody>
          <a:bodyPr/>
          <a:lstStyle/>
          <a:p>
            <a:fld id="{C7CE0AEC-F7E8-417E-8C4F-B4C17916D4DA}" type="slidenum">
              <a:rPr lang="en-US" sz="1800" smtClean="0"/>
              <a:pPr/>
              <a:t>9</a:t>
            </a:fld>
            <a:endParaRPr lang="en-US" sz="1800" dirty="0">
              <a:latin typeface="Trebuchet MS" pitchFamily="1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A2D1AF-6977-4D38-9574-445BDA3CB1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89" y="6386628"/>
            <a:ext cx="1317673" cy="426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264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Westat_basic">
  <a:themeElements>
    <a:clrScheme name="Westat_basic_12_4_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estat_basic_12_4_07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Westat_basic_12_4_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asic_12_4_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asic_12_4_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asic_12_4_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asic_12_4_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stat_basic_12_4_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asic_12_4_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asic_12_4_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asic_12_4_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asic_12_4_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asic_12_4_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stat_basic_12_4_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8697" tIns="44348" rIns="88697" bIns="4434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Westat_basic</Template>
  <TotalTime>3999</TotalTime>
  <Words>908</Words>
  <Application>Microsoft Office PowerPoint</Application>
  <PresentationFormat>On-screen Show (4:3)</PresentationFormat>
  <Paragraphs>110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Calibri</vt:lpstr>
      <vt:lpstr>ITC Franklin Gothic Demi</vt:lpstr>
      <vt:lpstr>Times</vt:lpstr>
      <vt:lpstr>Trebuchet MS</vt:lpstr>
      <vt:lpstr>Wingdings</vt:lpstr>
      <vt:lpstr>Westat_basic</vt:lpstr>
      <vt:lpstr>Blank Presentation</vt:lpstr>
      <vt:lpstr>Blank Presentation</vt:lpstr>
      <vt:lpstr>Blank Presentation</vt:lpstr>
      <vt:lpstr>1_Blank Presentation</vt:lpstr>
      <vt:lpstr>Revisiting US Government Contracting: Continued Challenges, Possible Solutions, New Insights</vt:lpstr>
      <vt:lpstr>Context and Background</vt:lpstr>
      <vt:lpstr>Obstacle Areas</vt:lpstr>
      <vt:lpstr>Solution Areas</vt:lpstr>
      <vt:lpstr>Contracting and Scopes of Work</vt:lpstr>
      <vt:lpstr>Negotiating the Contract</vt:lpstr>
      <vt:lpstr>Start-Up Activities and Practices</vt:lpstr>
      <vt:lpstr>Completing Evaluations on Time and Budget</vt:lpstr>
      <vt:lpstr>Reporting and Presentation of Evaluation Findings</vt:lpstr>
      <vt:lpstr>Panel and Discussant</vt:lpstr>
      <vt:lpstr>Panel and Audience</vt:lpstr>
      <vt:lpstr>Discussant Wrap-Up</vt:lpstr>
      <vt:lpstr>Want a Copy?</vt:lpstr>
    </vt:vector>
  </TitlesOfParts>
  <Company>Westat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of U.S. Federal Government Evaluation Initiatives</dc:title>
  <dc:creator>David Bernstein</dc:creator>
  <cp:lastModifiedBy>David Bernstein</cp:lastModifiedBy>
  <cp:revision>316</cp:revision>
  <cp:lastPrinted>2019-11-11T21:56:05Z</cp:lastPrinted>
  <dcterms:created xsi:type="dcterms:W3CDTF">2013-10-02T15:58:04Z</dcterms:created>
  <dcterms:modified xsi:type="dcterms:W3CDTF">2019-11-15T13:46:07Z</dcterms:modified>
</cp:coreProperties>
</file>