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9"/>
  </p:notesMasterIdLst>
  <p:sldIdLst>
    <p:sldId id="266" r:id="rId2"/>
    <p:sldId id="337" r:id="rId3"/>
    <p:sldId id="338" r:id="rId4"/>
    <p:sldId id="339" r:id="rId5"/>
    <p:sldId id="340" r:id="rId6"/>
    <p:sldId id="328" r:id="rId7"/>
    <p:sldId id="326" r:id="rId8"/>
    <p:sldId id="334" r:id="rId9"/>
    <p:sldId id="335" r:id="rId10"/>
    <p:sldId id="327" r:id="rId11"/>
    <p:sldId id="330" r:id="rId12"/>
    <p:sldId id="333" r:id="rId13"/>
    <p:sldId id="331" r:id="rId14"/>
    <p:sldId id="336" r:id="rId15"/>
    <p:sldId id="332" r:id="rId16"/>
    <p:sldId id="329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A3E"/>
    <a:srgbClr val="1B3663"/>
    <a:srgbClr val="6C6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860" autoAdjust="0"/>
  </p:normalViewPr>
  <p:slideViewPr>
    <p:cSldViewPr snapToGrid="0" snapToObjects="1">
      <p:cViewPr>
        <p:scale>
          <a:sx n="60" d="100"/>
          <a:sy n="60" d="100"/>
        </p:scale>
        <p:origin x="1529" y="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44FFB-317C-9740-927C-E15E31CEAD85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F39C7-6A1B-7D4A-8C31-12FB4B84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F39C7-6A1B-7D4A-8C31-12FB4B8478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1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F39C7-6A1B-7D4A-8C31-12FB4B8478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F39C7-6A1B-7D4A-8C31-12FB4B8478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7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F39C7-6A1B-7D4A-8C31-12FB4B8478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6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6174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1424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98CA3E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02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352"/>
            <a:ext cx="12180125" cy="6870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54987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954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98CA3E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1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8CA3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5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08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3043"/>
            <a:ext cx="12192000" cy="674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B3663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98CA3E"/>
        </a:buClr>
        <a:buFont typeface=".AppleSystemUIFont" charset="-120"/>
        <a:buChar char="+"/>
        <a:defRPr sz="2800" kern="1200">
          <a:solidFill>
            <a:srgbClr val="6C6F7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8CA3E"/>
        </a:buClr>
        <a:buFont typeface=".AppleSystemUIFont" charset="-120"/>
        <a:buChar char="+"/>
        <a:defRPr sz="2400" kern="1200">
          <a:solidFill>
            <a:srgbClr val="6C6F7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8CA3E"/>
        </a:buClr>
        <a:buFont typeface=".AppleSystemUIFont" charset="-120"/>
        <a:buChar char="+"/>
        <a:defRPr sz="2000" kern="1200">
          <a:solidFill>
            <a:srgbClr val="6C6F7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8CA3E"/>
        </a:buClr>
        <a:buFont typeface=".AppleSystemUIFont" charset="-120"/>
        <a:buChar char="+"/>
        <a:defRPr sz="1800" kern="1200">
          <a:solidFill>
            <a:srgbClr val="6C6F7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8CA3E"/>
        </a:buClr>
        <a:buFont typeface=".AppleSystemUIFont" charset="-120"/>
        <a:buChar char="+"/>
        <a:defRPr sz="1800" kern="1200">
          <a:solidFill>
            <a:srgbClr val="6C6F7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" y="803564"/>
            <a:ext cx="11914909" cy="2824202"/>
          </a:xfrm>
        </p:spPr>
        <p:txBody>
          <a:bodyPr>
            <a:noAutofit/>
          </a:bodyPr>
          <a:lstStyle/>
          <a:p>
            <a:r>
              <a:rPr lang="en-US" b="0" dirty="0"/>
              <a:t>Increasing Leadership Abilities of Classroom Teachers</a:t>
            </a:r>
            <a:br>
              <a:rPr lang="en-US" sz="66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82880"/>
            <a:ext cx="10668000" cy="20957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Richard Feistman, Ph.D.</a:t>
            </a:r>
          </a:p>
          <a:p>
            <a:r>
              <a:rPr lang="en-US" dirty="0"/>
              <a:t> Evaluation 2019: Paths to the Future of Evaluation: Contribution, Leadership, and Renewal </a:t>
            </a:r>
          </a:p>
          <a:p>
            <a:r>
              <a:rPr lang="en-US" dirty="0"/>
              <a:t>November 14, 2019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52" y="5896708"/>
            <a:ext cx="10958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6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99690A-6818-4322-A9E3-9A6872BD0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seminal review covering two decades of teacher leadership research found that scholarship on teacher leader impact on student learning and achievement is lean (</a:t>
            </a:r>
            <a:r>
              <a:rPr lang="en-US" dirty="0" err="1"/>
              <a:t>Wenner</a:t>
            </a:r>
            <a:r>
              <a:rPr lang="en-US" dirty="0"/>
              <a:t> &amp; Campbell, 2017). </a:t>
            </a:r>
          </a:p>
          <a:p>
            <a:endParaRPr lang="en-US" dirty="0"/>
          </a:p>
          <a:p>
            <a:r>
              <a:rPr lang="en-US" dirty="0"/>
              <a:t>Though indirectly seems to have a positive effect on student outcomes via other school level factors (Louis et al., 2010). </a:t>
            </a:r>
          </a:p>
          <a:p>
            <a:endParaRPr lang="en-US" dirty="0"/>
          </a:p>
          <a:p>
            <a:r>
              <a:rPr lang="en-US" dirty="0"/>
              <a:t>In sum, the full relationships between teacher leadership what it influences is still unclear.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C0A95-F46C-4BE5-97C3-8E030572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Leadership and Students</a:t>
            </a:r>
          </a:p>
        </p:txBody>
      </p:sp>
    </p:spTree>
    <p:extLst>
      <p:ext uri="{BB962C8B-B14F-4D97-AF65-F5344CB8AC3E}">
        <p14:creationId xmlns:p14="http://schemas.microsoft.com/office/powerpoint/2010/main" val="254072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94A646-2E59-4AD8-B0CF-7934629A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 Evaluation of the ‘Change Agent’ Teacher Leadership Program. </a:t>
            </a:r>
          </a:p>
          <a:p>
            <a:endParaRPr lang="en-US" dirty="0"/>
          </a:p>
          <a:p>
            <a:r>
              <a:rPr lang="en-US" dirty="0"/>
              <a:t>Change Agent Program</a:t>
            </a:r>
          </a:p>
          <a:p>
            <a:endParaRPr lang="en-US" dirty="0"/>
          </a:p>
          <a:p>
            <a:r>
              <a:rPr lang="en-US" dirty="0"/>
              <a:t>Sample: </a:t>
            </a:r>
          </a:p>
          <a:p>
            <a:r>
              <a:rPr lang="en-US" dirty="0"/>
              <a:t>45 Teacher Leaders across two states engaged in a year long-program that sought to improve their overall status as a “Change Agent”.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6543DE-F2E2-4E68-B66E-3CA9DEDB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Study</a:t>
            </a:r>
          </a:p>
        </p:txBody>
      </p:sp>
    </p:spTree>
    <p:extLst>
      <p:ext uri="{BB962C8B-B14F-4D97-AF65-F5344CB8AC3E}">
        <p14:creationId xmlns:p14="http://schemas.microsoft.com/office/powerpoint/2010/main" val="4027659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5D3187-68FD-4590-8626-5F2D928FA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Working with Teach Plus Leadership Coaches, each Change Agent sets goals to drive their leadership development and progress towards the overall goal of their projects:</a:t>
            </a:r>
          </a:p>
          <a:p>
            <a:pPr lvl="1"/>
            <a:r>
              <a:rPr lang="en-US" dirty="0"/>
              <a:t>An aligned practice change goal (addressing specific adult practices that directly affect young children’s learning); </a:t>
            </a:r>
          </a:p>
          <a:p>
            <a:pPr lvl="1"/>
            <a:r>
              <a:rPr lang="en-US" dirty="0"/>
              <a:t>An aligned child readiness goal (addressing the children the project will directly affect);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F9B029-9FC1-4CE6-8652-9045697ED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Agents</a:t>
            </a:r>
          </a:p>
        </p:txBody>
      </p:sp>
    </p:spTree>
    <p:extLst>
      <p:ext uri="{BB962C8B-B14F-4D97-AF65-F5344CB8AC3E}">
        <p14:creationId xmlns:p14="http://schemas.microsoft.com/office/powerpoint/2010/main" val="138912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AC1469-27A1-4F1A-9E88-193873A45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28A06-550B-4B7F-AACB-23DDD024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3BAD2C-ED07-42F7-B498-1BC7CBF5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17" y="247238"/>
            <a:ext cx="8600184" cy="651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193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D8D8D-2759-4A4E-8E2F-24AB0E1F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Growth and Goals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E883715-1571-45AA-B14E-D691BF36B1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412338"/>
              </p:ext>
            </p:extLst>
          </p:nvPr>
        </p:nvGraphicFramePr>
        <p:xfrm>
          <a:off x="581642" y="4768489"/>
          <a:ext cx="10515597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0428317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11631014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7328800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Met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839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02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Peer Goal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65006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A13D309-05C3-43B7-AEE5-79AA6E2EF075}"/>
              </a:ext>
            </a:extLst>
          </p:cNvPr>
          <p:cNvSpPr txBox="1"/>
          <p:nvPr/>
        </p:nvSpPr>
        <p:spPr>
          <a:xfrm>
            <a:off x="482372" y="1982450"/>
            <a:ext cx="103385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Average Growth in leadership was 33% increase  </a:t>
            </a:r>
          </a:p>
          <a:p>
            <a:r>
              <a:rPr lang="en-US" sz="3200" dirty="0"/>
              <a:t>							(Range: 0% to 58%)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End of Year Leadership Skills average at 86/100 										(Range 41-100)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77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E71F68-10A0-4152-8CFD-9F45AFE0A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logistic regression, we found that Teacher Leader’s level of being a “Change Agent” predicted the </a:t>
            </a:r>
            <a:r>
              <a:rPr lang="en-US" dirty="0" err="1"/>
              <a:t>liklihood</a:t>
            </a:r>
            <a:r>
              <a:rPr lang="en-US" dirty="0"/>
              <a:t> of peer teachers to meet their SMART goals. The model was statistically significant (Chi-</a:t>
            </a:r>
            <a:r>
              <a:rPr lang="en-US" dirty="0" err="1"/>
              <a:t>sq</a:t>
            </a:r>
            <a:r>
              <a:rPr lang="en-US" dirty="0"/>
              <a:t> =7.04, .008) and predicted the dependent variable 77.4% of the time.  </a:t>
            </a:r>
          </a:p>
          <a:p>
            <a:endParaRPr lang="en-US" dirty="0"/>
          </a:p>
          <a:p>
            <a:r>
              <a:rPr lang="en-US" dirty="0"/>
              <a:t>Interestingly, level of being a Change Agent did not have a statistically significant relationship with achieving student goals.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A8C488-2375-4EA2-9DA9-AF7427B4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7563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EA07B3-81E1-44EA-B25D-787B4AC00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Peer Teachers leadership appear to be a valuable resource to their peers.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Less clear on student outcomes – though intensity might be an issue.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Tips for the field: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Cleaning and analyzing data of related programs across different sites. 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5D28DE-9E2B-4925-904E-4A0638880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263653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549872"/>
            <a:ext cx="9642765" cy="4241328"/>
          </a:xfrm>
        </p:spPr>
        <p:txBody>
          <a:bodyPr>
            <a:noAutofit/>
          </a:bodyPr>
          <a:lstStyle/>
          <a:p>
            <a:r>
              <a:rPr lang="en-US" sz="6600" dirty="0"/>
              <a:t>Thank You!</a:t>
            </a:r>
            <a:br>
              <a:rPr lang="en-US" sz="6600" dirty="0"/>
            </a:br>
            <a:br>
              <a:rPr lang="en-US" sz="6600" dirty="0"/>
            </a:br>
            <a:r>
              <a:rPr lang="en-US" sz="4000" dirty="0"/>
              <a:t>Richard Feistman, Ph.D.</a:t>
            </a:r>
            <a:br>
              <a:rPr lang="en-US" sz="4000" dirty="0"/>
            </a:br>
            <a:r>
              <a:rPr lang="en-US" sz="4000" dirty="0"/>
              <a:t>National Director of Evaluation</a:t>
            </a:r>
            <a:br>
              <a:rPr lang="en-US" sz="4000" dirty="0"/>
            </a:br>
            <a:r>
              <a:rPr lang="en-US" sz="4000" dirty="0"/>
              <a:t>Teach Plus</a:t>
            </a:r>
            <a:br>
              <a:rPr lang="en-US" sz="4000" dirty="0"/>
            </a:br>
            <a:r>
              <a:rPr lang="en-US" sz="4000" dirty="0"/>
              <a:t>rfeistman@teachplus.org</a:t>
            </a:r>
            <a:br>
              <a:rPr lang="en-US" sz="4000" dirty="0"/>
            </a:br>
            <a:r>
              <a:rPr lang="en-US" sz="4000" dirty="0"/>
              <a:t>(603) 767-2764</a:t>
            </a:r>
          </a:p>
        </p:txBody>
      </p:sp>
    </p:spTree>
    <p:extLst>
      <p:ext uri="{BB962C8B-B14F-4D97-AF65-F5344CB8AC3E}">
        <p14:creationId xmlns:p14="http://schemas.microsoft.com/office/powerpoint/2010/main" val="171094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85147F-E9AF-4843-8181-46C05418E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627" y="272754"/>
            <a:ext cx="7775351" cy="658524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0BAB8-AE1A-43C3-B28C-F01ED4BD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2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AD9ECA1-D42D-4C95-9998-8DAD0FC88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194" y="2449002"/>
            <a:ext cx="5594118" cy="4351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F51A5C-AA38-464B-87C5-1FFCCFAA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65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AD9ECA1-D42D-4C95-9998-8DAD0FC88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194" y="2449002"/>
            <a:ext cx="5594118" cy="4351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F51A5C-AA38-464B-87C5-1FFCCFAA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4B8639-3E97-4249-A4BD-85030D0D1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73" y="253673"/>
            <a:ext cx="6831627" cy="29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6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AD9ECA1-D42D-4C95-9998-8DAD0FC88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194" y="2449002"/>
            <a:ext cx="5594118" cy="4351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F51A5C-AA38-464B-87C5-1FFCCFAA6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4B8639-3E97-4249-A4BD-85030D0D1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73" y="253673"/>
            <a:ext cx="6831627" cy="2910946"/>
          </a:xfrm>
          <a:prstGeom prst="rect">
            <a:avLst/>
          </a:prstGeom>
        </p:spPr>
      </p:pic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BB8D94E-6904-42AE-9317-1301EBB4A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980" y="3056148"/>
            <a:ext cx="2868014" cy="38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9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F6C4BB-0F32-4945-A9C8-522EE15E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Leadership</a:t>
            </a:r>
          </a:p>
        </p:txBody>
      </p:sp>
      <p:pic>
        <p:nvPicPr>
          <p:cNvPr id="13" name="Content Placeholder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F8E98A4-DBB3-463F-BA35-69E036373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2482" y="1335417"/>
            <a:ext cx="5927273" cy="3925857"/>
          </a:xfrm>
        </p:spPr>
      </p:pic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FFE65B2-3E9C-4CC0-8DCA-DF89A4A2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61" y="3128206"/>
            <a:ext cx="5631256" cy="37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8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1C9140-0027-42E8-94A6-A30A8C866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Makes a positive difference in:</a:t>
            </a:r>
          </a:p>
          <a:p>
            <a:pPr lvl="1"/>
            <a:r>
              <a:rPr lang="en-US" sz="2800" dirty="0"/>
              <a:t>Teacher leader efficacy (York-Barr &amp; Duke, 2004), </a:t>
            </a:r>
          </a:p>
          <a:p>
            <a:pPr lvl="1"/>
            <a:r>
              <a:rPr lang="en-US" sz="2800" dirty="0"/>
              <a:t>Teacher leaders’ own instructional practices </a:t>
            </a:r>
          </a:p>
          <a:p>
            <a:pPr marL="457200" lvl="1" indent="0">
              <a:buNone/>
            </a:pPr>
            <a:r>
              <a:rPr lang="en-US" sz="2800" dirty="0"/>
              <a:t>                                                               (</a:t>
            </a:r>
            <a:r>
              <a:rPr lang="en-US" sz="2800" dirty="0" err="1"/>
              <a:t>Poekert</a:t>
            </a:r>
            <a:r>
              <a:rPr lang="en-US" sz="2800" dirty="0"/>
              <a:t> et al., 2016) </a:t>
            </a:r>
          </a:p>
          <a:p>
            <a:pPr lvl="1"/>
            <a:r>
              <a:rPr lang="en-US" sz="2800" dirty="0"/>
              <a:t>The practices of the teachers they support </a:t>
            </a:r>
          </a:p>
          <a:p>
            <a:pPr marL="457200" lvl="1" indent="0">
              <a:buNone/>
            </a:pPr>
            <a:r>
              <a:rPr lang="en-US" sz="2800" dirty="0"/>
              <a:t>                                                    (</a:t>
            </a:r>
            <a:r>
              <a:rPr lang="en-US" sz="2800" dirty="0" err="1"/>
              <a:t>Gigante</a:t>
            </a:r>
            <a:r>
              <a:rPr lang="en-US" sz="2800" dirty="0"/>
              <a:t> &amp; Firestone, 2008) </a:t>
            </a:r>
          </a:p>
          <a:p>
            <a:pPr lvl="1"/>
            <a:r>
              <a:rPr lang="en-US" sz="2800" dirty="0"/>
              <a:t>School culture affecting all teachers and students    </a:t>
            </a:r>
          </a:p>
          <a:p>
            <a:pPr marL="457200" lvl="1" indent="0">
              <a:buNone/>
            </a:pPr>
            <a:r>
              <a:rPr lang="en-US" sz="2800" dirty="0"/>
              <a:t>                                                   (</a:t>
            </a:r>
            <a:r>
              <a:rPr lang="en-US" sz="2800" dirty="0" err="1"/>
              <a:t>Wenner</a:t>
            </a:r>
            <a:r>
              <a:rPr lang="en-US" sz="2800" dirty="0"/>
              <a:t> &amp; Campbell, 2017)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80AEE0-3129-44FB-9B2C-5592E966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Leadership and Adults</a:t>
            </a:r>
          </a:p>
        </p:txBody>
      </p:sp>
    </p:spTree>
    <p:extLst>
      <p:ext uri="{BB962C8B-B14F-4D97-AF65-F5344CB8AC3E}">
        <p14:creationId xmlns:p14="http://schemas.microsoft.com/office/powerpoint/2010/main" val="65304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F13A6-9CB3-4FD8-9764-6B549B69B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/>
              <a:t>Increased self-efficacy about their:</a:t>
            </a:r>
          </a:p>
          <a:p>
            <a:pPr lvl="2"/>
            <a:r>
              <a:rPr lang="en-US" sz="2800" dirty="0"/>
              <a:t>Abilities to lead peers</a:t>
            </a:r>
          </a:p>
          <a:p>
            <a:pPr lvl="2"/>
            <a:r>
              <a:rPr lang="en-US" sz="2800" dirty="0"/>
              <a:t>Abilities to achieve greater professional satisfaction, </a:t>
            </a:r>
          </a:p>
          <a:p>
            <a:pPr lvl="2"/>
            <a:endParaRPr lang="en-US" sz="2800" dirty="0"/>
          </a:p>
          <a:p>
            <a:pPr lvl="1"/>
            <a:r>
              <a:rPr lang="en-US" sz="3200" dirty="0"/>
              <a:t>Both can contribute to increased teacher retention </a:t>
            </a:r>
          </a:p>
          <a:p>
            <a:pPr marL="457200" lvl="1" indent="0">
              <a:buNone/>
            </a:pPr>
            <a:r>
              <a:rPr lang="en-US" sz="3200" dirty="0"/>
              <a:t>                                                                                 							        (Natale et al., 2016)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A26329-CDBB-4C44-8EFE-06D3CEAE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in leadership experiences</a:t>
            </a:r>
          </a:p>
        </p:txBody>
      </p:sp>
    </p:spTree>
    <p:extLst>
      <p:ext uri="{BB962C8B-B14F-4D97-AF65-F5344CB8AC3E}">
        <p14:creationId xmlns:p14="http://schemas.microsoft.com/office/powerpoint/2010/main" val="223105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FDF405-F111-43E1-935E-F836750B5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3200" dirty="0"/>
              <a:t>Appreciate learning from their colleagues through teacher-led professional development, and value that the expertise is from within their schools (Carpenter &amp; </a:t>
            </a:r>
            <a:r>
              <a:rPr lang="en-US" sz="3200" dirty="0" err="1"/>
              <a:t>Sherretz</a:t>
            </a:r>
            <a:r>
              <a:rPr lang="en-US" sz="3200" dirty="0"/>
              <a:t>, 2012).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CCB7B8-3C31-484A-B1F4-CC6AC289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Teachers</a:t>
            </a:r>
          </a:p>
        </p:txBody>
      </p:sp>
    </p:spTree>
    <p:extLst>
      <p:ext uri="{BB962C8B-B14F-4D97-AF65-F5344CB8AC3E}">
        <p14:creationId xmlns:p14="http://schemas.microsoft.com/office/powerpoint/2010/main" val="1427650134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1" id="{8AA91D7B-2BFE-1949-B468-72DF785F741E}" vid="{34BBF4CF-CD62-E94C-BD23-0126781FF7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2</Template>
  <TotalTime>1009</TotalTime>
  <Words>566</Words>
  <Application>Microsoft Office PowerPoint</Application>
  <PresentationFormat>Widescreen</PresentationFormat>
  <Paragraphs>72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.AppleSystemUIFont</vt:lpstr>
      <vt:lpstr>Arial</vt:lpstr>
      <vt:lpstr>Calibri</vt:lpstr>
      <vt:lpstr>Century Gothic</vt:lpstr>
      <vt:lpstr>Design 2</vt:lpstr>
      <vt:lpstr>Increasing Leadership Abilities of Classroom Teachers </vt:lpstr>
      <vt:lpstr>PowerPoint Presentation</vt:lpstr>
      <vt:lpstr>PowerPoint Presentation</vt:lpstr>
      <vt:lpstr>PowerPoint Presentation</vt:lpstr>
      <vt:lpstr>PowerPoint Presentation</vt:lpstr>
      <vt:lpstr>Teacher Leadership</vt:lpstr>
      <vt:lpstr>Teacher Leadership and Adults</vt:lpstr>
      <vt:lpstr>Engaging in leadership experiences</vt:lpstr>
      <vt:lpstr>Peer Teachers</vt:lpstr>
      <vt:lpstr>Teacher Leadership and Students</vt:lpstr>
      <vt:lpstr>Current Study</vt:lpstr>
      <vt:lpstr>Change Agents</vt:lpstr>
      <vt:lpstr>Measures</vt:lpstr>
      <vt:lpstr>Leadership Growth and Goals</vt:lpstr>
      <vt:lpstr>Results</vt:lpstr>
      <vt:lpstr>Value</vt:lpstr>
      <vt:lpstr>Thank You!  Richard Feistman, Ph.D. National Director of Evaluation Teach Plus rfeistman@teachplus.org (603) 767-2764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Wiggins</dc:creator>
  <cp:lastModifiedBy>Richard Feistman</cp:lastModifiedBy>
  <cp:revision>61</cp:revision>
  <dcterms:created xsi:type="dcterms:W3CDTF">2018-01-22T22:06:25Z</dcterms:created>
  <dcterms:modified xsi:type="dcterms:W3CDTF">2019-11-14T14:37:09Z</dcterms:modified>
</cp:coreProperties>
</file>