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4" r:id="rId2"/>
    <p:sldId id="261" r:id="rId3"/>
    <p:sldId id="259" r:id="rId4"/>
    <p:sldId id="258" r:id="rId5"/>
    <p:sldId id="262" r:id="rId6"/>
    <p:sldId id="263" r:id="rId7"/>
    <p:sldId id="265" r:id="rId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777777"/>
    <a:srgbClr val="808080"/>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0" autoAdjust="0"/>
    <p:restoredTop sz="94505" autoAdjust="0"/>
  </p:normalViewPr>
  <p:slideViewPr>
    <p:cSldViewPr showGuides="1">
      <p:cViewPr>
        <p:scale>
          <a:sx n="75" d="100"/>
          <a:sy n="75" d="100"/>
        </p:scale>
        <p:origin x="-1416" y="-3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B10981E5-A62B-46FB-B007-D6D63F7FB7C1}" type="datetimeFigureOut">
              <a:rPr lang="en-US" smtClean="0"/>
              <a:t>10/17/2012</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FDD3ABF9-5EBB-4652-8300-B5D7A26DF104}" type="slidenum">
              <a:rPr lang="en-US" smtClean="0"/>
              <a:t>‹#›</a:t>
            </a:fld>
            <a:endParaRPr lang="en-US"/>
          </a:p>
        </p:txBody>
      </p:sp>
    </p:spTree>
    <p:extLst>
      <p:ext uri="{BB962C8B-B14F-4D97-AF65-F5344CB8AC3E}">
        <p14:creationId xmlns:p14="http://schemas.microsoft.com/office/powerpoint/2010/main" val="1671069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53A1CE19-B1FE-4A24-96BC-9B83890722C1}" type="datetimeFigureOut">
              <a:rPr lang="en-US" smtClean="0"/>
              <a:t>10/17/2012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A8B35731-A015-460D-8DD7-7F5210DD8A31}" type="slidenum">
              <a:rPr lang="en-US" smtClean="0"/>
              <a:t>‹#›</a:t>
            </a:fld>
            <a:endParaRPr lang="en-US"/>
          </a:p>
        </p:txBody>
      </p:sp>
    </p:spTree>
    <p:extLst>
      <p:ext uri="{BB962C8B-B14F-4D97-AF65-F5344CB8AC3E}">
        <p14:creationId xmlns:p14="http://schemas.microsoft.com/office/powerpoint/2010/main" val="348928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95EA3-9E60-4374-938D-A77DF87C705D}" type="slidenum">
              <a:rPr lang="en-US" smtClean="0"/>
              <a:t>2</a:t>
            </a:fld>
            <a:endParaRPr lang="en-US"/>
          </a:p>
        </p:txBody>
      </p:sp>
    </p:spTree>
    <p:extLst>
      <p:ext uri="{BB962C8B-B14F-4D97-AF65-F5344CB8AC3E}">
        <p14:creationId xmlns:p14="http://schemas.microsoft.com/office/powerpoint/2010/main" val="166597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52149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348133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209480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61324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303542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273900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426652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1595739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3454312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305973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3BD3E-EB3A-4B09-B3C6-735A91529447}" type="datetimeFigureOut">
              <a:rPr lang="en-US" smtClean="0"/>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5F98E3-B6FD-47B3-9F22-1E48FFD0059D}" type="slidenum">
              <a:rPr lang="en-US" smtClean="0"/>
              <a:t>‹#›</a:t>
            </a:fld>
            <a:endParaRPr lang="en-US" dirty="0"/>
          </a:p>
        </p:txBody>
      </p:sp>
    </p:spTree>
    <p:extLst>
      <p:ext uri="{BB962C8B-B14F-4D97-AF65-F5344CB8AC3E}">
        <p14:creationId xmlns:p14="http://schemas.microsoft.com/office/powerpoint/2010/main" val="128746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3BD3E-EB3A-4B09-B3C6-735A91529447}" type="datetimeFigureOut">
              <a:rPr lang="en-US" smtClean="0"/>
              <a:t>10/17/2012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F98E3-B6FD-47B3-9F22-1E48FFD0059D}" type="slidenum">
              <a:rPr lang="en-US" smtClean="0"/>
              <a:t>‹#›</a:t>
            </a:fld>
            <a:endParaRPr lang="en-US" dirty="0"/>
          </a:p>
        </p:txBody>
      </p:sp>
    </p:spTree>
    <p:extLst>
      <p:ext uri="{BB962C8B-B14F-4D97-AF65-F5344CB8AC3E}">
        <p14:creationId xmlns:p14="http://schemas.microsoft.com/office/powerpoint/2010/main" val="311300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1760" y="1981200"/>
            <a:ext cx="3583610" cy="338554"/>
          </a:xfrm>
          <a:prstGeom prst="rect">
            <a:avLst/>
          </a:prstGeom>
          <a:noFill/>
        </p:spPr>
        <p:txBody>
          <a:bodyPr wrap="none" rtlCol="0">
            <a:spAutoFit/>
          </a:bodyPr>
          <a:lstStyle/>
          <a:p>
            <a:r>
              <a:rPr lang="en-US" sz="1600" b="1" dirty="0" smtClean="0">
                <a:latin typeface="Times New Roman" pitchFamily="18" charset="0"/>
                <a:cs typeface="Times New Roman" pitchFamily="18" charset="0"/>
              </a:rPr>
              <a:t>Figure 1.  Basic Logic Model Structure</a:t>
            </a:r>
            <a:endParaRPr lang="en-US" sz="1600" b="1" dirty="0">
              <a:latin typeface="Times New Roman" pitchFamily="18" charset="0"/>
              <a:cs typeface="Times New Roman" pitchFamily="18" charset="0"/>
            </a:endParaRPr>
          </a:p>
        </p:txBody>
      </p:sp>
      <p:sp>
        <p:nvSpPr>
          <p:cNvPr id="3" name="TextBox 2"/>
          <p:cNvSpPr txBox="1"/>
          <p:nvPr/>
        </p:nvSpPr>
        <p:spPr>
          <a:xfrm>
            <a:off x="1112520" y="2833342"/>
            <a:ext cx="914400" cy="332399"/>
          </a:xfrm>
          <a:prstGeom prst="rect">
            <a:avLst/>
          </a:prstGeom>
          <a:noFill/>
          <a:ln w="28575">
            <a:solidFill>
              <a:schemeClr val="tx1"/>
            </a:solidFill>
          </a:ln>
        </p:spPr>
        <p:txBody>
          <a:bodyPr wrap="square" tIns="91440" bIns="91440" rtlCol="0" anchor="ctr">
            <a:spAutoFit/>
          </a:bodyPr>
          <a:lstStyle/>
          <a:p>
            <a:pPr algn="ctr">
              <a:lnSpc>
                <a:spcPct val="80000"/>
              </a:lnSpc>
            </a:pPr>
            <a:r>
              <a:rPr lang="en-US" sz="1200" dirty="0" smtClean="0">
                <a:latin typeface="Times New Roman" pitchFamily="18" charset="0"/>
                <a:cs typeface="Times New Roman" pitchFamily="18" charset="0"/>
              </a:rPr>
              <a:t>Inputs</a:t>
            </a:r>
            <a:endParaRPr lang="en-US" sz="1200" dirty="0">
              <a:latin typeface="Times New Roman" pitchFamily="18" charset="0"/>
              <a:cs typeface="Times New Roman" pitchFamily="18" charset="0"/>
            </a:endParaRPr>
          </a:p>
        </p:txBody>
      </p:sp>
      <p:cxnSp>
        <p:nvCxnSpPr>
          <p:cNvPr id="5" name="Straight Arrow Connector 4"/>
          <p:cNvCxnSpPr/>
          <p:nvPr/>
        </p:nvCxnSpPr>
        <p:spPr>
          <a:xfrm flipV="1">
            <a:off x="2026920" y="2932947"/>
            <a:ext cx="381000" cy="152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402840" y="2833342"/>
            <a:ext cx="1066800" cy="332399"/>
          </a:xfrm>
          <a:prstGeom prst="rect">
            <a:avLst/>
          </a:prstGeom>
          <a:noFill/>
          <a:ln w="28575">
            <a:solidFill>
              <a:schemeClr val="tx1"/>
            </a:solidFill>
          </a:ln>
        </p:spPr>
        <p:txBody>
          <a:bodyPr wrap="square" tIns="91440" bIns="91440" rtlCol="0" anchor="ctr">
            <a:spAutoFit/>
          </a:bodyPr>
          <a:lstStyle/>
          <a:p>
            <a:pPr algn="ctr">
              <a:lnSpc>
                <a:spcPct val="80000"/>
              </a:lnSpc>
            </a:pPr>
            <a:r>
              <a:rPr lang="en-US" sz="1200" dirty="0" smtClean="0">
                <a:latin typeface="Times New Roman" pitchFamily="18" charset="0"/>
                <a:cs typeface="Times New Roman" pitchFamily="18" charset="0"/>
              </a:rPr>
              <a:t>Activities</a:t>
            </a:r>
            <a:endParaRPr lang="en-US" sz="1200" dirty="0">
              <a:latin typeface="Times New Roman" pitchFamily="18" charset="0"/>
              <a:cs typeface="Times New Roman" pitchFamily="18" charset="0"/>
            </a:endParaRPr>
          </a:p>
        </p:txBody>
      </p:sp>
      <p:cxnSp>
        <p:nvCxnSpPr>
          <p:cNvPr id="8" name="Straight Arrow Connector 7"/>
          <p:cNvCxnSpPr/>
          <p:nvPr/>
        </p:nvCxnSpPr>
        <p:spPr>
          <a:xfrm>
            <a:off x="3469640" y="2943107"/>
            <a:ext cx="33782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07460" y="2797505"/>
            <a:ext cx="990600" cy="332399"/>
          </a:xfrm>
          <a:prstGeom prst="rect">
            <a:avLst/>
          </a:prstGeom>
          <a:noFill/>
          <a:ln w="28575">
            <a:solidFill>
              <a:schemeClr val="tx1"/>
            </a:solidFill>
          </a:ln>
        </p:spPr>
        <p:txBody>
          <a:bodyPr wrap="square" tIns="91440" bIns="91440" rtlCol="0" anchor="ctr">
            <a:spAutoFit/>
          </a:bodyPr>
          <a:lstStyle/>
          <a:p>
            <a:pPr algn="ctr">
              <a:lnSpc>
                <a:spcPct val="80000"/>
              </a:lnSpc>
            </a:pPr>
            <a:r>
              <a:rPr lang="en-US" sz="1200" dirty="0" smtClean="0">
                <a:latin typeface="Times New Roman" pitchFamily="18" charset="0"/>
                <a:cs typeface="Times New Roman" pitchFamily="18" charset="0"/>
              </a:rPr>
              <a:t>Outputs</a:t>
            </a:r>
            <a:endParaRPr lang="en-US" sz="1200" dirty="0">
              <a:latin typeface="Times New Roman" pitchFamily="18" charset="0"/>
              <a:cs typeface="Times New Roman" pitchFamily="18" charset="0"/>
            </a:endParaRPr>
          </a:p>
        </p:txBody>
      </p:sp>
      <p:cxnSp>
        <p:nvCxnSpPr>
          <p:cNvPr id="11" name="Straight Arrow Connector 10"/>
          <p:cNvCxnSpPr/>
          <p:nvPr/>
        </p:nvCxnSpPr>
        <p:spPr>
          <a:xfrm flipV="1">
            <a:off x="4798060" y="2916196"/>
            <a:ext cx="342900" cy="508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40960" y="2700501"/>
            <a:ext cx="1287780" cy="480131"/>
          </a:xfrm>
          <a:prstGeom prst="rect">
            <a:avLst/>
          </a:prstGeom>
          <a:noFill/>
          <a:ln w="28575">
            <a:solidFill>
              <a:schemeClr val="tx1"/>
            </a:solidFill>
          </a:ln>
        </p:spPr>
        <p:txBody>
          <a:bodyPr wrap="square" tIns="91440" bIns="91440" rtlCol="0" anchor="ctr">
            <a:spAutoFit/>
          </a:bodyPr>
          <a:lstStyle/>
          <a:p>
            <a:pPr algn="ctr">
              <a:lnSpc>
                <a:spcPct val="80000"/>
              </a:lnSpc>
            </a:pPr>
            <a:r>
              <a:rPr lang="en-US" sz="1200" dirty="0" smtClean="0">
                <a:latin typeface="Times New Roman" pitchFamily="18" charset="0"/>
                <a:cs typeface="Times New Roman" pitchFamily="18" charset="0"/>
              </a:rPr>
              <a:t>Short-Term</a:t>
            </a:r>
          </a:p>
          <a:p>
            <a:pPr algn="ctr">
              <a:lnSpc>
                <a:spcPct val="80000"/>
              </a:lnSpc>
            </a:pPr>
            <a:r>
              <a:rPr lang="en-US" sz="1200" dirty="0" smtClean="0">
                <a:latin typeface="Times New Roman" pitchFamily="18" charset="0"/>
                <a:cs typeface="Times New Roman" pitchFamily="18" charset="0"/>
              </a:rPr>
              <a:t>Outcomes</a:t>
            </a:r>
            <a:endParaRPr lang="en-US" sz="1200" dirty="0">
              <a:latin typeface="Times New Roman" pitchFamily="18" charset="0"/>
              <a:cs typeface="Times New Roman" pitchFamily="18" charset="0"/>
            </a:endParaRPr>
          </a:p>
        </p:txBody>
      </p:sp>
      <p:cxnSp>
        <p:nvCxnSpPr>
          <p:cNvPr id="16" name="Straight Arrow Connector 15"/>
          <p:cNvCxnSpPr/>
          <p:nvPr/>
        </p:nvCxnSpPr>
        <p:spPr>
          <a:xfrm>
            <a:off x="6428740" y="2929928"/>
            <a:ext cx="31369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742430" y="2674246"/>
            <a:ext cx="1295400" cy="480131"/>
          </a:xfrm>
          <a:prstGeom prst="rect">
            <a:avLst/>
          </a:prstGeom>
          <a:noFill/>
          <a:ln w="28575">
            <a:solidFill>
              <a:schemeClr val="tx1"/>
            </a:solidFill>
          </a:ln>
        </p:spPr>
        <p:txBody>
          <a:bodyPr wrap="square" tIns="91440" bIns="91440" rtlCol="0" anchor="ctr">
            <a:spAutoFit/>
          </a:bodyPr>
          <a:lstStyle/>
          <a:p>
            <a:pPr algn="ctr">
              <a:lnSpc>
                <a:spcPct val="80000"/>
              </a:lnSpc>
            </a:pPr>
            <a:r>
              <a:rPr lang="en-US" sz="1200" dirty="0" smtClean="0">
                <a:latin typeface="Times New Roman" pitchFamily="18" charset="0"/>
                <a:cs typeface="Times New Roman" pitchFamily="18" charset="0"/>
              </a:rPr>
              <a:t>Long-Term Impacts</a:t>
            </a: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164321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526" y="381000"/>
            <a:ext cx="8229600" cy="487362"/>
          </a:xfrm>
          <a:noFill/>
        </p:spPr>
        <p:txBody>
          <a:bodyPr>
            <a:noAutofit/>
          </a:bodyPr>
          <a:lstStyle/>
          <a:p>
            <a:r>
              <a:rPr lang="en-US" sz="1800" b="1" dirty="0" smtClean="0">
                <a:latin typeface="Times New Roman" pitchFamily="18" charset="0"/>
                <a:cs typeface="Times New Roman" pitchFamily="18" charset="0"/>
              </a:rPr>
              <a:t>Figure 2.  Two Informal Learning Theories of Change</a:t>
            </a:r>
            <a:endParaRPr lang="en-US" sz="1800" b="1" dirty="0">
              <a:latin typeface="Times New Roman" pitchFamily="18" charset="0"/>
              <a:cs typeface="Times New Roman" pitchFamily="18" charset="0"/>
            </a:endParaRPr>
          </a:p>
        </p:txBody>
      </p:sp>
      <p:grpSp>
        <p:nvGrpSpPr>
          <p:cNvPr id="24" name="Group 23"/>
          <p:cNvGrpSpPr/>
          <p:nvPr/>
        </p:nvGrpSpPr>
        <p:grpSpPr>
          <a:xfrm>
            <a:off x="1447950" y="1760785"/>
            <a:ext cx="6188481" cy="1341114"/>
            <a:chOff x="1524000" y="914400"/>
            <a:chExt cx="6188481" cy="1341114"/>
          </a:xfrm>
        </p:grpSpPr>
        <p:sp>
          <p:nvSpPr>
            <p:cNvPr id="3" name="Rectangle 2"/>
            <p:cNvSpPr/>
            <p:nvPr/>
          </p:nvSpPr>
          <p:spPr>
            <a:xfrm>
              <a:off x="1524000" y="914400"/>
              <a:ext cx="6188481" cy="13411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5" name="TextBox 4"/>
            <p:cNvSpPr txBox="1"/>
            <p:nvPr/>
          </p:nvSpPr>
          <p:spPr>
            <a:xfrm>
              <a:off x="4038526" y="1418266"/>
              <a:ext cx="1321005" cy="641714"/>
            </a:xfrm>
            <a:prstGeom prst="rect">
              <a:avLst/>
            </a:prstGeom>
            <a:solidFill>
              <a:schemeClr val="bg1"/>
            </a:solidFill>
            <a:ln w="12700">
              <a:solidFill>
                <a:schemeClr val="tx1"/>
              </a:solidFill>
            </a:ln>
          </p:spPr>
          <p:txBody>
            <a:bodyPr wrap="square" rtlCol="0">
              <a:spAutoFit/>
            </a:bodyPr>
            <a:lstStyle/>
            <a:p>
              <a:pPr algn="ctr">
                <a:lnSpc>
                  <a:spcPct val="85000"/>
                </a:lnSpc>
                <a:spcAft>
                  <a:spcPts val="300"/>
                </a:spcAft>
              </a:pPr>
              <a:r>
                <a:rPr lang="en-US" sz="1400" dirty="0" smtClean="0">
                  <a:latin typeface="Times New Roman" pitchFamily="18" charset="0"/>
                  <a:cs typeface="Times New Roman" pitchFamily="18" charset="0"/>
                </a:rPr>
                <a:t>Individual’s attitudes change</a:t>
              </a:r>
              <a:endParaRPr lang="en-US" sz="1400" dirty="0">
                <a:latin typeface="Times New Roman" pitchFamily="18" charset="0"/>
                <a:cs typeface="Times New Roman" pitchFamily="18" charset="0"/>
              </a:endParaRPr>
            </a:p>
          </p:txBody>
        </p:sp>
        <p:sp>
          <p:nvSpPr>
            <p:cNvPr id="6" name="TextBox 5"/>
            <p:cNvSpPr txBox="1"/>
            <p:nvPr/>
          </p:nvSpPr>
          <p:spPr>
            <a:xfrm>
              <a:off x="5762302" y="1422784"/>
              <a:ext cx="1143000" cy="641714"/>
            </a:xfrm>
            <a:prstGeom prst="rect">
              <a:avLst/>
            </a:prstGeom>
            <a:solidFill>
              <a:schemeClr val="bg1"/>
            </a:solidFill>
            <a:ln w="12700">
              <a:solidFill>
                <a:schemeClr val="tx1"/>
              </a:solidFill>
            </a:ln>
          </p:spPr>
          <p:txBody>
            <a:bodyPr wrap="square" rtlCol="0">
              <a:spAutoFit/>
            </a:bodyPr>
            <a:lstStyle/>
            <a:p>
              <a:pPr algn="ctr">
                <a:lnSpc>
                  <a:spcPct val="85000"/>
                </a:lnSpc>
                <a:spcAft>
                  <a:spcPts val="300"/>
                </a:spcAft>
              </a:pPr>
              <a:r>
                <a:rPr lang="en-US" sz="1400" dirty="0" smtClean="0">
                  <a:latin typeface="Times New Roman" pitchFamily="18" charset="0"/>
                  <a:cs typeface="Times New Roman" pitchFamily="18" charset="0"/>
                </a:rPr>
                <a:t>Individual’s behavior changes</a:t>
              </a:r>
              <a:endParaRPr lang="en-US" sz="1400" dirty="0">
                <a:latin typeface="Times New Roman" pitchFamily="18" charset="0"/>
                <a:cs typeface="Times New Roman" pitchFamily="18" charset="0"/>
              </a:endParaRPr>
            </a:p>
          </p:txBody>
        </p:sp>
        <p:cxnSp>
          <p:nvCxnSpPr>
            <p:cNvPr id="10" name="Straight Arrow Connector 9"/>
            <p:cNvCxnSpPr>
              <a:endCxn id="5" idx="1"/>
            </p:cNvCxnSpPr>
            <p:nvPr/>
          </p:nvCxnSpPr>
          <p:spPr>
            <a:xfrm flipV="1">
              <a:off x="3671072" y="1739123"/>
              <a:ext cx="367454" cy="451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6" idx="1"/>
            </p:cNvCxnSpPr>
            <p:nvPr/>
          </p:nvCxnSpPr>
          <p:spPr>
            <a:xfrm>
              <a:off x="5359531" y="1739123"/>
              <a:ext cx="402771" cy="451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93607" y="914400"/>
              <a:ext cx="4725332"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Knowledge, Attitude, Behavior (KAB) Theory</a:t>
              </a:r>
              <a:endParaRPr lang="en-US" sz="1600" b="1" dirty="0">
                <a:latin typeface="Times New Roman" pitchFamily="18" charset="0"/>
                <a:cs typeface="Times New Roman" pitchFamily="18" charset="0"/>
              </a:endParaRPr>
            </a:p>
          </p:txBody>
        </p:sp>
        <p:sp>
          <p:nvSpPr>
            <p:cNvPr id="4" name="TextBox 3"/>
            <p:cNvSpPr txBox="1"/>
            <p:nvPr/>
          </p:nvSpPr>
          <p:spPr>
            <a:xfrm>
              <a:off x="2412621" y="1422784"/>
              <a:ext cx="1252903" cy="641714"/>
            </a:xfrm>
            <a:prstGeom prst="rect">
              <a:avLst/>
            </a:prstGeom>
            <a:solidFill>
              <a:schemeClr val="bg1"/>
            </a:solidFill>
            <a:ln w="12700">
              <a:solidFill>
                <a:schemeClr val="tx1"/>
              </a:solidFill>
            </a:ln>
          </p:spPr>
          <p:txBody>
            <a:bodyPr wrap="square" rtlCol="0">
              <a:spAutoFit/>
            </a:bodyPr>
            <a:lstStyle/>
            <a:p>
              <a:pPr algn="ctr">
                <a:lnSpc>
                  <a:spcPct val="85000"/>
                </a:lnSpc>
                <a:spcAft>
                  <a:spcPts val="300"/>
                </a:spcAft>
              </a:pPr>
              <a:r>
                <a:rPr lang="en-US" sz="1400" dirty="0" smtClean="0">
                  <a:latin typeface="Times New Roman" pitchFamily="18" charset="0"/>
                  <a:cs typeface="Times New Roman" pitchFamily="18" charset="0"/>
                </a:rPr>
                <a:t>Individual’s knowledge changes</a:t>
              </a:r>
              <a:endParaRPr lang="en-US" sz="1400" dirty="0">
                <a:latin typeface="Times New Roman" pitchFamily="18" charset="0"/>
                <a:cs typeface="Times New Roman" pitchFamily="18" charset="0"/>
              </a:endParaRPr>
            </a:p>
          </p:txBody>
        </p:sp>
      </p:grpSp>
      <p:sp>
        <p:nvSpPr>
          <p:cNvPr id="43" name="Rectangle 42"/>
          <p:cNvSpPr/>
          <p:nvPr/>
        </p:nvSpPr>
        <p:spPr>
          <a:xfrm>
            <a:off x="26934" y="2318238"/>
            <a:ext cx="8875366" cy="2159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56" name="Straight Arrow Connector 55"/>
          <p:cNvCxnSpPr>
            <a:endCxn id="49" idx="1"/>
          </p:cNvCxnSpPr>
          <p:nvPr/>
        </p:nvCxnSpPr>
        <p:spPr>
          <a:xfrm>
            <a:off x="6370344" y="5280076"/>
            <a:ext cx="425284"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a:off x="47254" y="3448461"/>
            <a:ext cx="8487028" cy="2082780"/>
            <a:chOff x="83117" y="3437374"/>
            <a:chExt cx="8487028" cy="2082780"/>
          </a:xfrm>
        </p:grpSpPr>
        <p:sp>
          <p:nvSpPr>
            <p:cNvPr id="44" name="TextBox 43"/>
            <p:cNvSpPr txBox="1"/>
            <p:nvPr/>
          </p:nvSpPr>
          <p:spPr>
            <a:xfrm>
              <a:off x="3800250" y="3437374"/>
              <a:ext cx="1869282" cy="369332"/>
            </a:xfrm>
            <a:prstGeom prst="rect">
              <a:avLst/>
            </a:prstGeom>
            <a:noFill/>
          </p:spPr>
          <p:txBody>
            <a:bodyPr wrap="square" rtlCol="0">
              <a:spAutoFit/>
            </a:bodyPr>
            <a:lstStyle/>
            <a:p>
              <a:r>
                <a:rPr lang="en-US" sz="1600" b="1" dirty="0" smtClean="0">
                  <a:latin typeface="Times New Roman" pitchFamily="18" charset="0"/>
                  <a:cs typeface="Times New Roman" pitchFamily="18" charset="0"/>
                </a:rPr>
                <a:t>Diffusion</a:t>
              </a:r>
              <a:r>
                <a:rPr lang="en-US"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Theory</a:t>
              </a:r>
              <a:endParaRPr lang="en-US" sz="1600" b="1" dirty="0">
                <a:latin typeface="Times New Roman" pitchFamily="18" charset="0"/>
                <a:cs typeface="Times New Roman" pitchFamily="18" charset="0"/>
              </a:endParaRPr>
            </a:p>
          </p:txBody>
        </p:sp>
        <p:grpSp>
          <p:nvGrpSpPr>
            <p:cNvPr id="67" name="Group 66"/>
            <p:cNvGrpSpPr/>
            <p:nvPr/>
          </p:nvGrpSpPr>
          <p:grpSpPr>
            <a:xfrm>
              <a:off x="83117" y="4317261"/>
              <a:ext cx="8487028" cy="351441"/>
              <a:chOff x="83117" y="4317261"/>
              <a:chExt cx="8487028" cy="351441"/>
            </a:xfrm>
          </p:grpSpPr>
          <p:sp>
            <p:nvSpPr>
              <p:cNvPr id="73" name="TextBox 72"/>
              <p:cNvSpPr txBox="1"/>
              <p:nvPr/>
            </p:nvSpPr>
            <p:spPr>
              <a:xfrm>
                <a:off x="83117" y="4330148"/>
                <a:ext cx="1194286" cy="338554"/>
              </a:xfrm>
              <a:prstGeom prst="rect">
                <a:avLst/>
              </a:prstGeom>
              <a:noFill/>
            </p:spPr>
            <p:txBody>
              <a:bodyPr wrap="square" rtlCol="0">
                <a:spAutoFit/>
              </a:bodyPr>
              <a:lstStyle/>
              <a:p>
                <a:r>
                  <a:rPr lang="en-US" sz="1600" b="1" i="1" dirty="0" smtClean="0">
                    <a:latin typeface="Times New Roman" pitchFamily="18" charset="0"/>
                    <a:cs typeface="Times New Roman" pitchFamily="18" charset="0"/>
                  </a:rPr>
                  <a:t>Individual:</a:t>
                </a:r>
                <a:endParaRPr lang="en-US" sz="1600" b="1" i="1" dirty="0">
                  <a:latin typeface="Times New Roman" pitchFamily="18" charset="0"/>
                  <a:cs typeface="Times New Roman" pitchFamily="18" charset="0"/>
                </a:endParaRPr>
              </a:p>
            </p:txBody>
          </p:sp>
          <p:sp>
            <p:nvSpPr>
              <p:cNvPr id="84" name="TextBox 83"/>
              <p:cNvSpPr txBox="1"/>
              <p:nvPr/>
            </p:nvSpPr>
            <p:spPr>
              <a:xfrm>
                <a:off x="1374002" y="4330148"/>
                <a:ext cx="1102202" cy="275460"/>
              </a:xfrm>
              <a:prstGeom prst="rect">
                <a:avLst/>
              </a:prstGeom>
              <a:solidFill>
                <a:schemeClr val="bg1"/>
              </a:solidFill>
              <a:ln w="12700">
                <a:solidFill>
                  <a:schemeClr val="tx1"/>
                </a:solidFill>
              </a:ln>
            </p:spPr>
            <p:txBody>
              <a:bodyPr wrap="square" rtlCol="0" anchor="ctr">
                <a:spAutoFit/>
              </a:bodyPr>
              <a:lstStyle/>
              <a:p>
                <a:pPr algn="ctr">
                  <a:lnSpc>
                    <a:spcPct val="85000"/>
                  </a:lnSpc>
                  <a:spcAft>
                    <a:spcPts val="300"/>
                  </a:spcAft>
                </a:pPr>
                <a:r>
                  <a:rPr lang="en-US" sz="1400" dirty="0" smtClean="0">
                    <a:latin typeface="Times New Roman" pitchFamily="18" charset="0"/>
                    <a:cs typeface="Times New Roman" pitchFamily="18" charset="0"/>
                  </a:rPr>
                  <a:t>Knowledge</a:t>
                </a:r>
                <a:endParaRPr lang="en-US" sz="1400" dirty="0">
                  <a:latin typeface="Times New Roman" pitchFamily="18" charset="0"/>
                  <a:cs typeface="Times New Roman" pitchFamily="18" charset="0"/>
                </a:endParaRPr>
              </a:p>
            </p:txBody>
          </p:sp>
          <p:sp>
            <p:nvSpPr>
              <p:cNvPr id="85" name="TextBox 84"/>
              <p:cNvSpPr txBox="1"/>
              <p:nvPr/>
            </p:nvSpPr>
            <p:spPr>
              <a:xfrm>
                <a:off x="2775776" y="4320780"/>
                <a:ext cx="1115725" cy="275460"/>
              </a:xfrm>
              <a:prstGeom prst="rect">
                <a:avLst/>
              </a:prstGeom>
              <a:solidFill>
                <a:schemeClr val="bg1"/>
              </a:solidFill>
              <a:ln w="12700">
                <a:solidFill>
                  <a:schemeClr val="tx1"/>
                </a:solidFill>
              </a:ln>
            </p:spPr>
            <p:txBody>
              <a:bodyPr wrap="square" rtlCol="0" anchor="ctr">
                <a:spAutoFit/>
              </a:bodyPr>
              <a:lstStyle/>
              <a:p>
                <a:pPr algn="ctr">
                  <a:lnSpc>
                    <a:spcPct val="85000"/>
                  </a:lnSpc>
                  <a:spcAft>
                    <a:spcPts val="300"/>
                  </a:spcAft>
                </a:pPr>
                <a:r>
                  <a:rPr lang="en-US" sz="1400" dirty="0" smtClean="0">
                    <a:latin typeface="Times New Roman" pitchFamily="18" charset="0"/>
                    <a:cs typeface="Times New Roman" pitchFamily="18" charset="0"/>
                  </a:rPr>
                  <a:t>Persuasion</a:t>
                </a:r>
                <a:endParaRPr lang="en-US" sz="1400" dirty="0">
                  <a:latin typeface="Times New Roman" pitchFamily="18" charset="0"/>
                  <a:cs typeface="Times New Roman" pitchFamily="18" charset="0"/>
                </a:endParaRPr>
              </a:p>
            </p:txBody>
          </p:sp>
          <p:sp>
            <p:nvSpPr>
              <p:cNvPr id="86" name="TextBox 85"/>
              <p:cNvSpPr txBox="1"/>
              <p:nvPr/>
            </p:nvSpPr>
            <p:spPr>
              <a:xfrm>
                <a:off x="4240991" y="4320780"/>
                <a:ext cx="966541" cy="275459"/>
              </a:xfrm>
              <a:prstGeom prst="rect">
                <a:avLst/>
              </a:prstGeom>
              <a:solidFill>
                <a:schemeClr val="bg1"/>
              </a:solidFill>
              <a:ln w="12700">
                <a:solidFill>
                  <a:schemeClr val="tx1"/>
                </a:solidFill>
              </a:ln>
            </p:spPr>
            <p:txBody>
              <a:bodyPr wrap="square" rtlCol="0" anchor="ctr">
                <a:spAutoFit/>
              </a:bodyPr>
              <a:lstStyle/>
              <a:p>
                <a:pPr algn="ctr">
                  <a:lnSpc>
                    <a:spcPct val="85000"/>
                  </a:lnSpc>
                  <a:spcAft>
                    <a:spcPts val="300"/>
                  </a:spcAft>
                </a:pPr>
                <a:r>
                  <a:rPr lang="en-US" sz="1400" dirty="0" smtClean="0">
                    <a:latin typeface="Times New Roman" pitchFamily="18" charset="0"/>
                    <a:cs typeface="Times New Roman" pitchFamily="18" charset="0"/>
                  </a:rPr>
                  <a:t>Decision</a:t>
                </a:r>
                <a:endParaRPr lang="en-US" sz="1400" dirty="0">
                  <a:latin typeface="Times New Roman" pitchFamily="18" charset="0"/>
                  <a:cs typeface="Times New Roman" pitchFamily="18" charset="0"/>
                </a:endParaRPr>
              </a:p>
            </p:txBody>
          </p:sp>
          <p:sp>
            <p:nvSpPr>
              <p:cNvPr id="87" name="TextBox 86"/>
              <p:cNvSpPr txBox="1"/>
              <p:nvPr/>
            </p:nvSpPr>
            <p:spPr>
              <a:xfrm>
                <a:off x="5514904" y="4342162"/>
                <a:ext cx="1316587" cy="275459"/>
              </a:xfrm>
              <a:prstGeom prst="rect">
                <a:avLst/>
              </a:prstGeom>
              <a:solidFill>
                <a:schemeClr val="bg1"/>
              </a:solidFill>
              <a:ln w="12700">
                <a:solidFill>
                  <a:schemeClr val="tx1"/>
                </a:solidFill>
              </a:ln>
            </p:spPr>
            <p:txBody>
              <a:bodyPr wrap="square" rtlCol="0" anchor="ctr">
                <a:spAutoFit/>
              </a:bodyPr>
              <a:lstStyle/>
              <a:p>
                <a:pPr algn="ctr">
                  <a:lnSpc>
                    <a:spcPct val="85000"/>
                  </a:lnSpc>
                  <a:spcAft>
                    <a:spcPts val="300"/>
                  </a:spcAft>
                </a:pPr>
                <a:r>
                  <a:rPr lang="en-US" sz="1400" dirty="0" smtClean="0">
                    <a:latin typeface="Times New Roman" pitchFamily="18" charset="0"/>
                    <a:cs typeface="Times New Roman" pitchFamily="18" charset="0"/>
                  </a:rPr>
                  <a:t>Implementation</a:t>
                </a:r>
                <a:endParaRPr lang="en-US" sz="1400" dirty="0">
                  <a:latin typeface="Times New Roman" pitchFamily="18" charset="0"/>
                  <a:cs typeface="Times New Roman" pitchFamily="18" charset="0"/>
                </a:endParaRPr>
              </a:p>
            </p:txBody>
          </p:sp>
          <p:sp>
            <p:nvSpPr>
              <p:cNvPr id="88" name="TextBox 87"/>
              <p:cNvSpPr txBox="1"/>
              <p:nvPr/>
            </p:nvSpPr>
            <p:spPr>
              <a:xfrm>
                <a:off x="7161854" y="4317261"/>
                <a:ext cx="1408291" cy="275459"/>
              </a:xfrm>
              <a:prstGeom prst="rect">
                <a:avLst/>
              </a:prstGeom>
              <a:noFill/>
              <a:ln w="12700">
                <a:solidFill>
                  <a:schemeClr val="tx1"/>
                </a:solidFill>
              </a:ln>
            </p:spPr>
            <p:txBody>
              <a:bodyPr wrap="square" rtlCol="0" anchor="ctr">
                <a:spAutoFit/>
              </a:bodyPr>
              <a:lstStyle/>
              <a:p>
                <a:pPr algn="ctr">
                  <a:lnSpc>
                    <a:spcPct val="85000"/>
                  </a:lnSpc>
                  <a:spcAft>
                    <a:spcPts val="300"/>
                  </a:spcAft>
                </a:pPr>
                <a:r>
                  <a:rPr lang="en-US" sz="1400" dirty="0" smtClean="0">
                    <a:latin typeface="Times New Roman" pitchFamily="18" charset="0"/>
                    <a:cs typeface="Times New Roman" pitchFamily="18" charset="0"/>
                  </a:rPr>
                  <a:t>Confirmation</a:t>
                </a:r>
                <a:endParaRPr lang="en-US" sz="1400" dirty="0">
                  <a:latin typeface="Times New Roman" pitchFamily="18" charset="0"/>
                  <a:cs typeface="Times New Roman" pitchFamily="18" charset="0"/>
                </a:endParaRPr>
              </a:p>
            </p:txBody>
          </p:sp>
          <p:cxnSp>
            <p:nvCxnSpPr>
              <p:cNvPr id="92" name="Straight Arrow Connector 91"/>
              <p:cNvCxnSpPr/>
              <p:nvPr/>
            </p:nvCxnSpPr>
            <p:spPr>
              <a:xfrm>
                <a:off x="3891501" y="4451473"/>
                <a:ext cx="334232" cy="703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87" idx="1"/>
              </p:cNvCxnSpPr>
              <p:nvPr/>
            </p:nvCxnSpPr>
            <p:spPr>
              <a:xfrm>
                <a:off x="5214366" y="4479891"/>
                <a:ext cx="300538" cy="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6866547" y="4451473"/>
                <a:ext cx="287035"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85" idx="1"/>
              </p:cNvCxnSpPr>
              <p:nvPr/>
            </p:nvCxnSpPr>
            <p:spPr>
              <a:xfrm>
                <a:off x="2481727" y="4458510"/>
                <a:ext cx="294049"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138821" y="5039695"/>
              <a:ext cx="8140470" cy="480459"/>
              <a:chOff x="138821" y="5039695"/>
              <a:chExt cx="8140470" cy="480459"/>
            </a:xfrm>
          </p:grpSpPr>
          <p:sp>
            <p:nvSpPr>
              <p:cNvPr id="45" name="TextBox 44"/>
              <p:cNvSpPr txBox="1"/>
              <p:nvPr/>
            </p:nvSpPr>
            <p:spPr>
              <a:xfrm>
                <a:off x="1277403" y="5061567"/>
                <a:ext cx="1295400" cy="458587"/>
              </a:xfrm>
              <a:prstGeom prst="rect">
                <a:avLst/>
              </a:prstGeom>
              <a:solidFill>
                <a:schemeClr val="bg1"/>
              </a:solidFill>
              <a:ln w="12700">
                <a:solidFill>
                  <a:schemeClr val="tx1"/>
                </a:solidFill>
              </a:ln>
            </p:spPr>
            <p:txBody>
              <a:bodyPr wrap="square" rtlCol="0">
                <a:spAutoFit/>
              </a:bodyPr>
              <a:lstStyle/>
              <a:p>
                <a:pPr algn="ctr">
                  <a:lnSpc>
                    <a:spcPct val="85000"/>
                  </a:lnSpc>
                  <a:spcAft>
                    <a:spcPts val="300"/>
                  </a:spcAft>
                </a:pPr>
                <a:r>
                  <a:rPr lang="en-US" sz="1400" dirty="0" smtClean="0">
                    <a:latin typeface="Times New Roman" pitchFamily="18" charset="0"/>
                    <a:cs typeface="Times New Roman" pitchFamily="18" charset="0"/>
                  </a:rPr>
                  <a:t>Innovators change</a:t>
                </a:r>
                <a:endParaRPr lang="en-US" sz="1400" dirty="0">
                  <a:latin typeface="Times New Roman" pitchFamily="18" charset="0"/>
                  <a:cs typeface="Times New Roman" pitchFamily="18" charset="0"/>
                </a:endParaRPr>
              </a:p>
            </p:txBody>
          </p:sp>
          <p:sp>
            <p:nvSpPr>
              <p:cNvPr id="48" name="TextBox 47"/>
              <p:cNvSpPr txBox="1"/>
              <p:nvPr/>
            </p:nvSpPr>
            <p:spPr>
              <a:xfrm>
                <a:off x="4893007" y="5061565"/>
                <a:ext cx="1524001" cy="458587"/>
              </a:xfrm>
              <a:prstGeom prst="rect">
                <a:avLst/>
              </a:prstGeom>
              <a:solidFill>
                <a:schemeClr val="bg1"/>
              </a:solidFill>
              <a:ln w="12700">
                <a:solidFill>
                  <a:schemeClr val="tx1"/>
                </a:solidFill>
              </a:ln>
            </p:spPr>
            <p:txBody>
              <a:bodyPr wrap="square" rtlCol="0">
                <a:spAutoFit/>
              </a:bodyPr>
              <a:lstStyle/>
              <a:p>
                <a:pPr algn="ctr">
                  <a:lnSpc>
                    <a:spcPct val="85000"/>
                  </a:lnSpc>
                  <a:spcAft>
                    <a:spcPts val="300"/>
                  </a:spcAft>
                </a:pPr>
                <a:r>
                  <a:rPr lang="en-US" sz="1400" dirty="0" smtClean="0">
                    <a:latin typeface="Times New Roman" pitchFamily="18" charset="0"/>
                    <a:cs typeface="Times New Roman" pitchFamily="18" charset="0"/>
                  </a:rPr>
                  <a:t>Early majority change</a:t>
                </a:r>
                <a:endParaRPr lang="en-US" sz="1400" dirty="0">
                  <a:latin typeface="Times New Roman" pitchFamily="18" charset="0"/>
                  <a:cs typeface="Times New Roman" pitchFamily="18" charset="0"/>
                </a:endParaRPr>
              </a:p>
            </p:txBody>
          </p:sp>
          <p:sp>
            <p:nvSpPr>
              <p:cNvPr id="49" name="TextBox 48"/>
              <p:cNvSpPr txBox="1"/>
              <p:nvPr/>
            </p:nvSpPr>
            <p:spPr>
              <a:xfrm>
                <a:off x="6831491" y="5039695"/>
                <a:ext cx="1447800" cy="458587"/>
              </a:xfrm>
              <a:prstGeom prst="rect">
                <a:avLst/>
              </a:prstGeom>
              <a:solidFill>
                <a:schemeClr val="bg1"/>
              </a:solidFill>
              <a:ln w="12700">
                <a:solidFill>
                  <a:schemeClr val="tx1"/>
                </a:solidFill>
              </a:ln>
            </p:spPr>
            <p:txBody>
              <a:bodyPr wrap="square" rtlCol="0">
                <a:spAutoFit/>
              </a:bodyPr>
              <a:lstStyle/>
              <a:p>
                <a:pPr algn="ctr">
                  <a:lnSpc>
                    <a:spcPct val="85000"/>
                  </a:lnSpc>
                  <a:spcAft>
                    <a:spcPts val="300"/>
                  </a:spcAft>
                </a:pPr>
                <a:r>
                  <a:rPr lang="en-US" sz="1400" dirty="0" smtClean="0">
                    <a:latin typeface="Times New Roman" pitchFamily="18" charset="0"/>
                    <a:cs typeface="Times New Roman" pitchFamily="18" charset="0"/>
                  </a:rPr>
                  <a:t>Late majority change</a:t>
                </a:r>
                <a:endParaRPr lang="en-US" sz="1400" dirty="0">
                  <a:latin typeface="Times New Roman" pitchFamily="18" charset="0"/>
                  <a:cs typeface="Times New Roman" pitchFamily="18" charset="0"/>
                </a:endParaRPr>
              </a:p>
            </p:txBody>
          </p:sp>
          <p:sp>
            <p:nvSpPr>
              <p:cNvPr id="83" name="TextBox 82"/>
              <p:cNvSpPr txBox="1"/>
              <p:nvPr/>
            </p:nvSpPr>
            <p:spPr>
              <a:xfrm>
                <a:off x="138821" y="5181600"/>
                <a:ext cx="1028700" cy="338554"/>
              </a:xfrm>
              <a:prstGeom prst="rect">
                <a:avLst/>
              </a:prstGeom>
              <a:noFill/>
            </p:spPr>
            <p:txBody>
              <a:bodyPr wrap="square" rtlCol="0">
                <a:spAutoFit/>
              </a:bodyPr>
              <a:lstStyle/>
              <a:p>
                <a:r>
                  <a:rPr lang="en-US" sz="1600" b="1" i="1" dirty="0" smtClean="0">
                    <a:latin typeface="Times New Roman" pitchFamily="18" charset="0"/>
                    <a:cs typeface="Times New Roman" pitchFamily="18" charset="0"/>
                  </a:rPr>
                  <a:t> Societal:</a:t>
                </a:r>
                <a:endParaRPr lang="en-US" sz="1600" b="1" i="1" dirty="0">
                  <a:latin typeface="Times New Roman" pitchFamily="18" charset="0"/>
                  <a:cs typeface="Times New Roman" pitchFamily="18" charset="0"/>
                </a:endParaRPr>
              </a:p>
            </p:txBody>
          </p:sp>
          <p:cxnSp>
            <p:nvCxnSpPr>
              <p:cNvPr id="52" name="Straight Arrow Connector 51"/>
              <p:cNvCxnSpPr>
                <a:stCxn id="45" idx="3"/>
                <a:endCxn id="47" idx="1"/>
              </p:cNvCxnSpPr>
              <p:nvPr/>
            </p:nvCxnSpPr>
            <p:spPr>
              <a:xfrm flipV="1">
                <a:off x="2572803" y="5290860"/>
                <a:ext cx="358289" cy="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7" idx="3"/>
                <a:endCxn id="48" idx="1"/>
              </p:cNvCxnSpPr>
              <p:nvPr/>
            </p:nvCxnSpPr>
            <p:spPr>
              <a:xfrm flipV="1">
                <a:off x="4464617" y="5290859"/>
                <a:ext cx="428390" cy="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931092" y="5061566"/>
                <a:ext cx="1533525" cy="458587"/>
              </a:xfrm>
              <a:prstGeom prst="rect">
                <a:avLst/>
              </a:prstGeom>
              <a:solidFill>
                <a:schemeClr val="bg1"/>
              </a:solidFill>
              <a:ln w="12700">
                <a:solidFill>
                  <a:schemeClr val="tx1"/>
                </a:solidFill>
              </a:ln>
            </p:spPr>
            <p:txBody>
              <a:bodyPr wrap="square" rtlCol="0">
                <a:spAutoFit/>
              </a:bodyPr>
              <a:lstStyle/>
              <a:p>
                <a:pPr algn="ctr">
                  <a:lnSpc>
                    <a:spcPct val="85000"/>
                  </a:lnSpc>
                  <a:spcAft>
                    <a:spcPts val="300"/>
                  </a:spcAft>
                </a:pPr>
                <a:r>
                  <a:rPr lang="en-US" sz="1400" dirty="0" smtClean="0">
                    <a:latin typeface="Times New Roman" pitchFamily="18" charset="0"/>
                    <a:cs typeface="Times New Roman" pitchFamily="18" charset="0"/>
                  </a:rPr>
                  <a:t>Early adopters change</a:t>
                </a:r>
                <a:endParaRPr lang="en-US" sz="1400" dirty="0">
                  <a:latin typeface="Times New Roman" pitchFamily="18" charset="0"/>
                  <a:cs typeface="Times New Roman" pitchFamily="18" charset="0"/>
                </a:endParaRPr>
              </a:p>
            </p:txBody>
          </p:sp>
        </p:grpSp>
      </p:grpSp>
      <p:sp>
        <p:nvSpPr>
          <p:cNvPr id="14" name="Rectangle 13"/>
          <p:cNvSpPr/>
          <p:nvPr/>
        </p:nvSpPr>
        <p:spPr>
          <a:xfrm>
            <a:off x="148981" y="4637384"/>
            <a:ext cx="8786421" cy="21492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1" name="Straight Connector 10"/>
          <p:cNvCxnSpPr/>
          <p:nvPr/>
        </p:nvCxnSpPr>
        <p:spPr>
          <a:xfrm>
            <a:off x="617308" y="3397903"/>
            <a:ext cx="7626120" cy="0"/>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533400" y="6096000"/>
            <a:ext cx="7633678" cy="0"/>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711015" y="1524000"/>
            <a:ext cx="7532413" cy="0"/>
          </a:xfrm>
          <a:prstGeom prst="line">
            <a:avLst/>
          </a:prstGeom>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682056" y="1534160"/>
            <a:ext cx="1066800" cy="307777"/>
          </a:xfrm>
          <a:prstGeom prst="rect">
            <a:avLst/>
          </a:prstGeom>
          <a:noFill/>
        </p:spPr>
        <p:txBody>
          <a:bodyPr wrap="square" rtlCol="0">
            <a:spAutoFit/>
          </a:bodyPr>
          <a:lstStyle/>
          <a:p>
            <a:r>
              <a:rPr lang="en-US" sz="1400" b="1" dirty="0" smtClean="0"/>
              <a:t>Figure 2.a</a:t>
            </a:r>
            <a:endParaRPr lang="en-US" sz="1400" b="1" dirty="0"/>
          </a:p>
        </p:txBody>
      </p:sp>
      <p:sp>
        <p:nvSpPr>
          <p:cNvPr id="20" name="TextBox 19"/>
          <p:cNvSpPr txBox="1"/>
          <p:nvPr/>
        </p:nvSpPr>
        <p:spPr>
          <a:xfrm>
            <a:off x="644396" y="3448461"/>
            <a:ext cx="1104459" cy="307777"/>
          </a:xfrm>
          <a:prstGeom prst="rect">
            <a:avLst/>
          </a:prstGeom>
          <a:noFill/>
        </p:spPr>
        <p:txBody>
          <a:bodyPr wrap="square" rtlCol="0">
            <a:spAutoFit/>
          </a:bodyPr>
          <a:lstStyle/>
          <a:p>
            <a:r>
              <a:rPr lang="en-US" sz="1400" b="1" dirty="0" smtClean="0"/>
              <a:t>Figure 2.b</a:t>
            </a:r>
            <a:endParaRPr lang="en-US" sz="1400" b="1" dirty="0"/>
          </a:p>
        </p:txBody>
      </p:sp>
    </p:spTree>
    <p:extLst>
      <p:ext uri="{BB962C8B-B14F-4D97-AF65-F5344CB8AC3E}">
        <p14:creationId xmlns:p14="http://schemas.microsoft.com/office/powerpoint/2010/main" val="4173349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p:cNvGrpSpPr/>
          <p:nvPr/>
        </p:nvGrpSpPr>
        <p:grpSpPr>
          <a:xfrm>
            <a:off x="723160" y="1373509"/>
            <a:ext cx="3135933" cy="4915159"/>
            <a:chOff x="723160" y="1373509"/>
            <a:chExt cx="3135933" cy="4915159"/>
          </a:xfrm>
        </p:grpSpPr>
        <p:grpSp>
          <p:nvGrpSpPr>
            <p:cNvPr id="19" name="Group 18"/>
            <p:cNvGrpSpPr/>
            <p:nvPr/>
          </p:nvGrpSpPr>
          <p:grpSpPr>
            <a:xfrm>
              <a:off x="723160" y="1373509"/>
              <a:ext cx="2795918" cy="2138966"/>
              <a:chOff x="1026481" y="1116853"/>
              <a:chExt cx="2795918" cy="2138966"/>
            </a:xfrm>
          </p:grpSpPr>
          <p:sp>
            <p:nvSpPr>
              <p:cNvPr id="8" name="TextBox 7"/>
              <p:cNvSpPr txBox="1"/>
              <p:nvPr/>
            </p:nvSpPr>
            <p:spPr>
              <a:xfrm>
                <a:off x="1026481" y="1116853"/>
                <a:ext cx="2743037" cy="458587"/>
              </a:xfrm>
              <a:prstGeom prst="rect">
                <a:avLst/>
              </a:prstGeom>
              <a:noFill/>
              <a:ln w="12700">
                <a:solidFill>
                  <a:schemeClr val="tx1"/>
                </a:solidFill>
              </a:ln>
            </p:spPr>
            <p:txBody>
              <a:bodyPr wrap="square" rtlCol="0" anchor="ctr">
                <a:spAutoFit/>
              </a:bodyPr>
              <a:lstStyle/>
              <a:p>
                <a:pPr>
                  <a:lnSpc>
                    <a:spcPct val="85000"/>
                  </a:lnSpc>
                  <a:spcAft>
                    <a:spcPts val="400"/>
                  </a:spcAft>
                </a:pPr>
                <a:r>
                  <a:rPr lang="en-US" sz="1400" b="1" dirty="0" smtClean="0">
                    <a:latin typeface="Times New Roman" pitchFamily="18" charset="0"/>
                    <a:cs typeface="Times New Roman" pitchFamily="18" charset="0"/>
                  </a:rPr>
                  <a:t>B1</a:t>
                </a:r>
                <a:r>
                  <a:rPr lang="en-US" sz="1400" dirty="0" smtClean="0">
                    <a:latin typeface="Times New Roman" pitchFamily="18" charset="0"/>
                    <a:cs typeface="Times New Roman" pitchFamily="18" charset="0"/>
                  </a:rPr>
                  <a:t> – Lack of inter-organizational coordination (political)</a:t>
                </a:r>
                <a:endParaRPr lang="en-US" sz="1400" dirty="0">
                  <a:latin typeface="Times New Roman" pitchFamily="18" charset="0"/>
                  <a:cs typeface="Times New Roman" pitchFamily="18" charset="0"/>
                </a:endParaRPr>
              </a:p>
            </p:txBody>
          </p:sp>
          <p:sp>
            <p:nvSpPr>
              <p:cNvPr id="9" name="TextBox 8"/>
              <p:cNvSpPr txBox="1"/>
              <p:nvPr/>
            </p:nvSpPr>
            <p:spPr>
              <a:xfrm>
                <a:off x="1031328" y="1738022"/>
                <a:ext cx="2738190" cy="275460"/>
              </a:xfrm>
              <a:prstGeom prst="rect">
                <a:avLst/>
              </a:prstGeom>
              <a:noFill/>
              <a:ln w="12700">
                <a:solidFill>
                  <a:schemeClr val="tx1"/>
                </a:solidFill>
              </a:ln>
            </p:spPr>
            <p:txBody>
              <a:bodyPr wrap="square" rtlCol="0" anchor="ctr">
                <a:spAutoFit/>
              </a:bodyPr>
              <a:lstStyle/>
              <a:p>
                <a:pPr>
                  <a:lnSpc>
                    <a:spcPct val="85000"/>
                  </a:lnSpc>
                  <a:spcAft>
                    <a:spcPts val="400"/>
                  </a:spcAft>
                </a:pPr>
                <a:r>
                  <a:rPr lang="en-US" sz="1400" b="1" dirty="0" smtClean="0">
                    <a:latin typeface="Times New Roman" pitchFamily="18" charset="0"/>
                    <a:cs typeface="Times New Roman" pitchFamily="18" charset="0"/>
                  </a:rPr>
                  <a:t>B2</a:t>
                </a:r>
                <a:r>
                  <a:rPr lang="en-US" sz="1400" dirty="0" smtClean="0">
                    <a:latin typeface="Times New Roman" pitchFamily="18" charset="0"/>
                    <a:cs typeface="Times New Roman" pitchFamily="18" charset="0"/>
                  </a:rPr>
                  <a:t> – Lack of resources (economic)</a:t>
                </a:r>
                <a:endParaRPr lang="en-US" sz="1400" dirty="0">
                  <a:latin typeface="Times New Roman" pitchFamily="18" charset="0"/>
                  <a:cs typeface="Times New Roman" pitchFamily="18" charset="0"/>
                </a:endParaRPr>
              </a:p>
            </p:txBody>
          </p:sp>
          <p:sp>
            <p:nvSpPr>
              <p:cNvPr id="10" name="TextBox 9"/>
              <p:cNvSpPr txBox="1"/>
              <p:nvPr/>
            </p:nvSpPr>
            <p:spPr>
              <a:xfrm>
                <a:off x="1038880" y="2797232"/>
                <a:ext cx="2783519" cy="458587"/>
              </a:xfrm>
              <a:prstGeom prst="rect">
                <a:avLst/>
              </a:prstGeom>
              <a:noFill/>
              <a:ln w="12700">
                <a:solidFill>
                  <a:schemeClr val="tx1"/>
                </a:solidFill>
              </a:ln>
            </p:spPr>
            <p:txBody>
              <a:bodyPr wrap="square" rtlCol="0" anchor="ctr">
                <a:spAutoFit/>
              </a:bodyPr>
              <a:lstStyle/>
              <a:p>
                <a:pPr>
                  <a:lnSpc>
                    <a:spcPct val="85000"/>
                  </a:lnSpc>
                  <a:spcAft>
                    <a:spcPts val="400"/>
                  </a:spcAft>
                </a:pPr>
                <a:r>
                  <a:rPr lang="en-US" sz="1400" b="1" dirty="0" smtClean="0">
                    <a:latin typeface="Times New Roman" pitchFamily="18" charset="0"/>
                    <a:cs typeface="Times New Roman" pitchFamily="18" charset="0"/>
                  </a:rPr>
                  <a:t>B3</a:t>
                </a:r>
                <a:r>
                  <a:rPr lang="en-US" sz="1400" dirty="0" smtClean="0">
                    <a:latin typeface="Times New Roman" pitchFamily="18" charset="0"/>
                    <a:cs typeface="Times New Roman" pitchFamily="18" charset="0"/>
                  </a:rPr>
                  <a:t> – Lack of current software; out-of-date hardware (</a:t>
                </a:r>
                <a:r>
                  <a:rPr lang="en-US" sz="1400" dirty="0" smtClean="0">
                    <a:latin typeface="Times New Roman" pitchFamily="18" charset="0"/>
                    <a:cs typeface="Times New Roman" pitchFamily="18" charset="0"/>
                  </a:rPr>
                  <a:t>technological)</a:t>
                </a:r>
                <a:endParaRPr lang="en-US" sz="1400" dirty="0">
                  <a:latin typeface="Times New Roman" pitchFamily="18" charset="0"/>
                  <a:cs typeface="Times New Roman" pitchFamily="18" charset="0"/>
                </a:endParaRPr>
              </a:p>
            </p:txBody>
          </p:sp>
          <p:sp>
            <p:nvSpPr>
              <p:cNvPr id="11" name="TextBox 10"/>
              <p:cNvSpPr txBox="1"/>
              <p:nvPr/>
            </p:nvSpPr>
            <p:spPr>
              <a:xfrm>
                <a:off x="1026481" y="2176064"/>
                <a:ext cx="2783519" cy="458587"/>
              </a:xfrm>
              <a:prstGeom prst="rect">
                <a:avLst/>
              </a:prstGeom>
              <a:noFill/>
              <a:ln w="12700">
                <a:solidFill>
                  <a:schemeClr val="tx1"/>
                </a:solidFill>
              </a:ln>
            </p:spPr>
            <p:txBody>
              <a:bodyPr wrap="square" rtlCol="0" anchor="ctr">
                <a:spAutoFit/>
              </a:bodyPr>
              <a:lstStyle/>
              <a:p>
                <a:pPr>
                  <a:lnSpc>
                    <a:spcPct val="85000"/>
                  </a:lnSpc>
                  <a:spcAft>
                    <a:spcPts val="400"/>
                  </a:spcAft>
                </a:pPr>
                <a:r>
                  <a:rPr lang="en-US" sz="1400" b="1" dirty="0" smtClean="0">
                    <a:latin typeface="Times New Roman" pitchFamily="18" charset="0"/>
                    <a:cs typeface="Times New Roman" pitchFamily="18" charset="0"/>
                  </a:rPr>
                  <a:t>B4</a:t>
                </a:r>
                <a:r>
                  <a:rPr lang="en-US" sz="1400" dirty="0" smtClean="0">
                    <a:latin typeface="Times New Roman" pitchFamily="18" charset="0"/>
                    <a:cs typeface="Times New Roman" pitchFamily="18" charset="0"/>
                  </a:rPr>
                  <a:t> – Uncertain demand for e-books (social)</a:t>
                </a:r>
                <a:endParaRPr lang="en-US" sz="1400" dirty="0">
                  <a:latin typeface="Times New Roman" pitchFamily="18" charset="0"/>
                  <a:cs typeface="Times New Roman" pitchFamily="18" charset="0"/>
                </a:endParaRPr>
              </a:p>
            </p:txBody>
          </p:sp>
        </p:grpSp>
        <p:grpSp>
          <p:nvGrpSpPr>
            <p:cNvPr id="20" name="Group 19"/>
            <p:cNvGrpSpPr/>
            <p:nvPr/>
          </p:nvGrpSpPr>
          <p:grpSpPr>
            <a:xfrm>
              <a:off x="762000" y="3981274"/>
              <a:ext cx="2783519" cy="2307394"/>
              <a:chOff x="1038880" y="4000324"/>
              <a:chExt cx="2783519" cy="2307394"/>
            </a:xfrm>
          </p:grpSpPr>
          <p:sp>
            <p:nvSpPr>
              <p:cNvPr id="13" name="TextBox 12"/>
              <p:cNvSpPr txBox="1"/>
              <p:nvPr/>
            </p:nvSpPr>
            <p:spPr>
              <a:xfrm>
                <a:off x="1038880" y="4587867"/>
                <a:ext cx="2761595" cy="523220"/>
              </a:xfrm>
              <a:prstGeom prst="rect">
                <a:avLst/>
              </a:prstGeom>
              <a:noFill/>
              <a:ln w="12700">
                <a:solidFill>
                  <a:schemeClr val="tx1"/>
                </a:solidFill>
              </a:ln>
            </p:spPr>
            <p:txBody>
              <a:bodyPr wrap="square" rtlCol="0" anchor="ctr">
                <a:spAutoFit/>
              </a:bodyPr>
              <a:lstStyle/>
              <a:p>
                <a:r>
                  <a:rPr lang="en-US" sz="1400" b="1" dirty="0" smtClean="0">
                    <a:latin typeface="Times New Roman" pitchFamily="18" charset="0"/>
                    <a:cs typeface="Times New Roman" pitchFamily="18" charset="0"/>
                  </a:rPr>
                  <a:t>O2</a:t>
                </a:r>
                <a:r>
                  <a:rPr lang="en-US" sz="1400" dirty="0" smtClean="0">
                    <a:latin typeface="Times New Roman" pitchFamily="18" charset="0"/>
                    <a:cs typeface="Times New Roman" pitchFamily="18" charset="0"/>
                  </a:rPr>
                  <a:t> – Better fund leveraging of partners (economic)</a:t>
                </a:r>
                <a:endParaRPr lang="en-US" sz="1400" dirty="0">
                  <a:latin typeface="Times New Roman" pitchFamily="18" charset="0"/>
                  <a:cs typeface="Times New Roman" pitchFamily="18" charset="0"/>
                </a:endParaRPr>
              </a:p>
            </p:txBody>
          </p:sp>
          <p:sp>
            <p:nvSpPr>
              <p:cNvPr id="14" name="TextBox 13"/>
              <p:cNvSpPr txBox="1"/>
              <p:nvPr/>
            </p:nvSpPr>
            <p:spPr>
              <a:xfrm>
                <a:off x="1038880" y="4000324"/>
                <a:ext cx="2761595" cy="458587"/>
              </a:xfrm>
              <a:prstGeom prst="rect">
                <a:avLst/>
              </a:prstGeom>
              <a:noFill/>
              <a:ln w="12700">
                <a:solidFill>
                  <a:schemeClr val="tx1"/>
                </a:solidFill>
              </a:ln>
            </p:spPr>
            <p:txBody>
              <a:bodyPr wrap="square" rtlCol="0" anchor="ctr">
                <a:spAutoFit/>
              </a:bodyPr>
              <a:lstStyle/>
              <a:p>
                <a:pPr>
                  <a:lnSpc>
                    <a:spcPct val="85000"/>
                  </a:lnSpc>
                </a:pPr>
                <a:r>
                  <a:rPr lang="en-US" sz="1400" b="1" dirty="0" err="1" smtClean="0">
                    <a:latin typeface="Times New Roman" pitchFamily="18" charset="0"/>
                    <a:cs typeface="Times New Roman" pitchFamily="18" charset="0"/>
                  </a:rPr>
                  <a:t>O1</a:t>
                </a:r>
                <a:r>
                  <a:rPr lang="en-US" sz="1400" dirty="0" smtClean="0">
                    <a:latin typeface="Times New Roman" pitchFamily="18" charset="0"/>
                    <a:cs typeface="Times New Roman" pitchFamily="18" charset="0"/>
                  </a:rPr>
                  <a:t> – Reinforce library roles as community anchors (political)</a:t>
                </a:r>
                <a:endParaRPr lang="en-US" sz="1400" dirty="0">
                  <a:latin typeface="Times New Roman" pitchFamily="18" charset="0"/>
                  <a:cs typeface="Times New Roman" pitchFamily="18" charset="0"/>
                </a:endParaRPr>
              </a:p>
            </p:txBody>
          </p:sp>
          <p:sp>
            <p:nvSpPr>
              <p:cNvPr id="15" name="TextBox 14"/>
              <p:cNvSpPr txBox="1"/>
              <p:nvPr/>
            </p:nvSpPr>
            <p:spPr>
              <a:xfrm>
                <a:off x="1038881" y="5240043"/>
                <a:ext cx="2771120" cy="523220"/>
              </a:xfrm>
              <a:prstGeom prst="rect">
                <a:avLst/>
              </a:prstGeom>
              <a:noFill/>
              <a:ln w="12700">
                <a:solidFill>
                  <a:schemeClr val="tx1"/>
                </a:solidFill>
              </a:ln>
            </p:spPr>
            <p:txBody>
              <a:bodyPr wrap="square" rtlCol="0" anchor="ctr">
                <a:spAutoFit/>
              </a:bodyPr>
              <a:lstStyle/>
              <a:p>
                <a:r>
                  <a:rPr lang="en-US" sz="1400" b="1" dirty="0" smtClean="0">
                    <a:latin typeface="Times New Roman" pitchFamily="18" charset="0"/>
                    <a:cs typeface="Times New Roman" pitchFamily="18" charset="0"/>
                  </a:rPr>
                  <a:t>O3</a:t>
                </a:r>
                <a:r>
                  <a:rPr lang="en-US" sz="1400" dirty="0" smtClean="0">
                    <a:latin typeface="Times New Roman" pitchFamily="18" charset="0"/>
                    <a:cs typeface="Times New Roman" pitchFamily="18" charset="0"/>
                  </a:rPr>
                  <a:t> – Technological savvy of younger users (social)</a:t>
                </a:r>
                <a:endParaRPr lang="en-US" sz="1400" dirty="0">
                  <a:latin typeface="Times New Roman" pitchFamily="18" charset="0"/>
                  <a:cs typeface="Times New Roman" pitchFamily="18" charset="0"/>
                </a:endParaRPr>
              </a:p>
            </p:txBody>
          </p:sp>
          <p:sp>
            <p:nvSpPr>
              <p:cNvPr id="16" name="TextBox 15"/>
              <p:cNvSpPr txBox="1"/>
              <p:nvPr/>
            </p:nvSpPr>
            <p:spPr>
              <a:xfrm>
                <a:off x="1038880" y="5784498"/>
                <a:ext cx="2783519" cy="523220"/>
              </a:xfrm>
              <a:prstGeom prst="rect">
                <a:avLst/>
              </a:prstGeom>
              <a:noFill/>
              <a:ln w="12700">
                <a:solidFill>
                  <a:schemeClr val="tx1"/>
                </a:solidFill>
              </a:ln>
            </p:spPr>
            <p:txBody>
              <a:bodyPr wrap="square" rtlCol="0" anchor="ctr">
                <a:spAutoFit/>
              </a:bodyPr>
              <a:lstStyle/>
              <a:p>
                <a:r>
                  <a:rPr lang="en-US" sz="1400" b="1" dirty="0" smtClean="0">
                    <a:latin typeface="Times New Roman" pitchFamily="18" charset="0"/>
                    <a:cs typeface="Times New Roman" pitchFamily="18" charset="0"/>
                  </a:rPr>
                  <a:t>O4</a:t>
                </a:r>
                <a:r>
                  <a:rPr lang="en-US" sz="1400" dirty="0" smtClean="0">
                    <a:latin typeface="Times New Roman" pitchFamily="18" charset="0"/>
                    <a:cs typeface="Times New Roman" pitchFamily="18" charset="0"/>
                  </a:rPr>
                  <a:t> – Open source </a:t>
                </a:r>
                <a:r>
                  <a:rPr lang="en-US" sz="1400" dirty="0" smtClean="0">
                    <a:latin typeface="Times New Roman" pitchFamily="18" charset="0"/>
                    <a:cs typeface="Times New Roman" pitchFamily="18" charset="0"/>
                  </a:rPr>
                  <a:t>innovations (technological)</a:t>
                </a:r>
                <a:endParaRPr lang="en-US" sz="1400" dirty="0">
                  <a:latin typeface="Times New Roman" pitchFamily="18" charset="0"/>
                  <a:cs typeface="Times New Roman" pitchFamily="18" charset="0"/>
                </a:endParaRPr>
              </a:p>
            </p:txBody>
          </p:sp>
        </p:grpSp>
        <p:grpSp>
          <p:nvGrpSpPr>
            <p:cNvPr id="69" name="Group 68"/>
            <p:cNvGrpSpPr/>
            <p:nvPr/>
          </p:nvGrpSpPr>
          <p:grpSpPr>
            <a:xfrm>
              <a:off x="3461679" y="1602802"/>
              <a:ext cx="381935" cy="1680379"/>
              <a:chOff x="3477158" y="1327096"/>
              <a:chExt cx="381935" cy="1680379"/>
            </a:xfrm>
          </p:grpSpPr>
          <p:cxnSp>
            <p:nvCxnSpPr>
              <p:cNvPr id="23" name="Straight Connector 22"/>
              <p:cNvCxnSpPr/>
              <p:nvPr/>
            </p:nvCxnSpPr>
            <p:spPr>
              <a:xfrm>
                <a:off x="3859093" y="1327096"/>
                <a:ext cx="0" cy="1680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477158" y="1327096"/>
                <a:ext cx="366456"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492637" y="1872476"/>
                <a:ext cx="366456"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523595" y="2442992"/>
                <a:ext cx="335498"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523595" y="3007475"/>
                <a:ext cx="335498"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508116" y="4210568"/>
              <a:ext cx="350977" cy="1816489"/>
              <a:chOff x="3508116" y="4210568"/>
              <a:chExt cx="350977" cy="1816489"/>
            </a:xfrm>
          </p:grpSpPr>
          <p:cxnSp>
            <p:nvCxnSpPr>
              <p:cNvPr id="32" name="Straight Arrow Connector 31"/>
              <p:cNvCxnSpPr>
                <a:stCxn id="14" idx="3"/>
              </p:cNvCxnSpPr>
              <p:nvPr/>
            </p:nvCxnSpPr>
            <p:spPr>
              <a:xfrm>
                <a:off x="3523595" y="4210568"/>
                <a:ext cx="335498"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857445" y="4210568"/>
                <a:ext cx="1648" cy="181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521947" y="4863218"/>
                <a:ext cx="335498"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545519" y="6027057"/>
                <a:ext cx="311926"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508116" y="5482603"/>
                <a:ext cx="335498"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72" name="Group 71"/>
          <p:cNvGrpSpPr/>
          <p:nvPr/>
        </p:nvGrpSpPr>
        <p:grpSpPr>
          <a:xfrm>
            <a:off x="3859093" y="2104438"/>
            <a:ext cx="4639000" cy="3116555"/>
            <a:chOff x="3859093" y="2104438"/>
            <a:chExt cx="4639000" cy="3116555"/>
          </a:xfrm>
        </p:grpSpPr>
        <p:sp>
          <p:nvSpPr>
            <p:cNvPr id="2" name="TextBox 1"/>
            <p:cNvSpPr txBox="1"/>
            <p:nvPr/>
          </p:nvSpPr>
          <p:spPr bwMode="gray">
            <a:xfrm>
              <a:off x="6491286" y="2314828"/>
              <a:ext cx="2006807" cy="2548390"/>
            </a:xfrm>
            <a:prstGeom prst="rect">
              <a:avLst/>
            </a:prstGeom>
            <a:noFill/>
            <a:ln w="28575">
              <a:solidFill>
                <a:schemeClr val="tx1"/>
              </a:solidFill>
            </a:ln>
          </p:spPr>
          <p:txBody>
            <a:bodyPr wrap="square" rtlCol="0" anchor="ctr">
              <a:spAutoFit/>
            </a:bodyPr>
            <a:lstStyle/>
            <a:p>
              <a:pPr algn="ctr">
                <a:lnSpc>
                  <a:spcPct val="85000"/>
                </a:lnSpc>
                <a:spcAft>
                  <a:spcPts val="400"/>
                </a:spcAft>
              </a:pPr>
              <a:r>
                <a:rPr lang="en-US" sz="1600" b="1" dirty="0">
                  <a:latin typeface="Times New Roman" pitchFamily="18" charset="0"/>
                  <a:cs typeface="Times New Roman" pitchFamily="18" charset="0"/>
                </a:rPr>
                <a:t>OBJECTIVE</a:t>
              </a:r>
            </a:p>
            <a:p>
              <a:pPr algn="ctr">
                <a:lnSpc>
                  <a:spcPct val="85000"/>
                </a:lnSpc>
                <a:spcAft>
                  <a:spcPts val="400"/>
                </a:spcAft>
              </a:pPr>
              <a:endParaRPr lang="en-US" sz="500" b="1" dirty="0" smtClean="0">
                <a:latin typeface="Times New Roman" pitchFamily="18" charset="0"/>
                <a:cs typeface="Times New Roman" pitchFamily="18" charset="0"/>
              </a:endParaRPr>
            </a:p>
            <a:p>
              <a:pPr algn="ctr">
                <a:lnSpc>
                  <a:spcPct val="85000"/>
                </a:lnSpc>
                <a:spcAft>
                  <a:spcPts val="400"/>
                </a:spcAft>
              </a:pPr>
              <a:r>
                <a:rPr lang="en-US" sz="1600" b="1" dirty="0" smtClean="0">
                  <a:latin typeface="Times New Roman" pitchFamily="18" charset="0"/>
                  <a:cs typeface="Times New Roman" pitchFamily="18" charset="0"/>
                </a:rPr>
                <a:t>Federal Legislative Priority 2 </a:t>
              </a:r>
            </a:p>
            <a:p>
              <a:pPr>
                <a:lnSpc>
                  <a:spcPct val="85000"/>
                </a:lnSpc>
              </a:pPr>
              <a:r>
                <a:rPr lang="en-US" sz="1400" dirty="0" smtClean="0">
                  <a:latin typeface="Times New Roman" pitchFamily="18" charset="0"/>
                  <a:cs typeface="Times New Roman" pitchFamily="18" charset="0"/>
                </a:rPr>
                <a:t>Establish or enhance electronic linkages and improve coordination among and between libraries  to improve access to library and information services  (PEST model)</a:t>
              </a:r>
            </a:p>
            <a:p>
              <a:pPr>
                <a:lnSpc>
                  <a:spcPct val="85000"/>
                </a:lnSpc>
              </a:pPr>
              <a:endParaRPr lang="en-US" sz="800" dirty="0">
                <a:latin typeface="Times New Roman" pitchFamily="18" charset="0"/>
                <a:cs typeface="Times New Roman" pitchFamily="18" charset="0"/>
              </a:endParaRPr>
            </a:p>
          </p:txBody>
        </p:sp>
        <p:sp>
          <p:nvSpPr>
            <p:cNvPr id="6" name="TextBox 5"/>
            <p:cNvSpPr txBox="1"/>
            <p:nvPr/>
          </p:nvSpPr>
          <p:spPr>
            <a:xfrm>
              <a:off x="4100256" y="2104438"/>
              <a:ext cx="2133600" cy="338554"/>
            </a:xfrm>
            <a:prstGeom prst="rect">
              <a:avLst/>
            </a:prstGeom>
            <a:noFill/>
            <a:ln w="28575">
              <a:solidFill>
                <a:schemeClr val="tx1"/>
              </a:solidFill>
            </a:ln>
          </p:spPr>
          <p:txBody>
            <a:bodyPr wrap="square" rtlCol="0">
              <a:spAutoFit/>
            </a:bodyPr>
            <a:lstStyle/>
            <a:p>
              <a:pPr algn="ctr"/>
              <a:r>
                <a:rPr lang="en-US" sz="1600" b="1" dirty="0" smtClean="0">
                  <a:latin typeface="Times New Roman" pitchFamily="18" charset="0"/>
                  <a:cs typeface="Times New Roman" pitchFamily="18" charset="0"/>
                </a:rPr>
                <a:t>BARRIERS</a:t>
              </a:r>
              <a:endParaRPr lang="en-US" sz="1600" b="1" dirty="0">
                <a:latin typeface="Times New Roman" pitchFamily="18" charset="0"/>
                <a:cs typeface="Times New Roman" pitchFamily="18" charset="0"/>
              </a:endParaRPr>
            </a:p>
          </p:txBody>
        </p:sp>
        <p:sp>
          <p:nvSpPr>
            <p:cNvPr id="7" name="TextBox 6"/>
            <p:cNvSpPr txBox="1"/>
            <p:nvPr/>
          </p:nvSpPr>
          <p:spPr>
            <a:xfrm>
              <a:off x="4100256" y="4882439"/>
              <a:ext cx="2133600" cy="338554"/>
            </a:xfrm>
            <a:prstGeom prst="rect">
              <a:avLst/>
            </a:prstGeom>
            <a:noFill/>
            <a:ln w="28575">
              <a:solidFill>
                <a:schemeClr val="tx1"/>
              </a:solidFill>
            </a:ln>
          </p:spPr>
          <p:txBody>
            <a:bodyPr wrap="square" rtlCol="0" anchor="ctr">
              <a:spAutoFit/>
            </a:bodyPr>
            <a:lstStyle/>
            <a:p>
              <a:pPr algn="ctr"/>
              <a:r>
                <a:rPr lang="en-US" sz="1600" b="1" dirty="0" smtClean="0">
                  <a:latin typeface="Times New Roman" pitchFamily="18" charset="0"/>
                  <a:cs typeface="Times New Roman" pitchFamily="18" charset="0"/>
                </a:rPr>
                <a:t>OPPORTUNITIES</a:t>
              </a:r>
              <a:endParaRPr lang="en-US" sz="1600" b="1" dirty="0">
                <a:latin typeface="Times New Roman" pitchFamily="18" charset="0"/>
                <a:cs typeface="Times New Roman" pitchFamily="18" charset="0"/>
              </a:endParaRPr>
            </a:p>
          </p:txBody>
        </p:sp>
        <p:cxnSp>
          <p:nvCxnSpPr>
            <p:cNvPr id="40" name="Straight Connector 39"/>
            <p:cNvCxnSpPr/>
            <p:nvPr/>
          </p:nvCxnSpPr>
          <p:spPr>
            <a:xfrm>
              <a:off x="3859093" y="2273715"/>
              <a:ext cx="200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7" idx="1"/>
            </p:cNvCxnSpPr>
            <p:nvPr/>
          </p:nvCxnSpPr>
          <p:spPr>
            <a:xfrm>
              <a:off x="3859093" y="5051716"/>
              <a:ext cx="241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2" idx="0"/>
            </p:cNvCxnSpPr>
            <p:nvPr/>
          </p:nvCxnSpPr>
          <p:spPr>
            <a:xfrm flipV="1">
              <a:off x="7494690" y="2166368"/>
              <a:ext cx="0" cy="1484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6233856" y="2166368"/>
              <a:ext cx="1260834"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7488441" y="4863218"/>
              <a:ext cx="0" cy="1484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6233856" y="5027028"/>
              <a:ext cx="1260834" cy="0"/>
            </a:xfrm>
            <a:prstGeom prst="straightConnector1">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2293271" y="681632"/>
            <a:ext cx="5195169"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Figure 3.  Sample Backwards Logic Map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249495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28680" y="1077118"/>
            <a:ext cx="2576510" cy="469359"/>
          </a:xfrm>
          <a:prstGeom prst="rect">
            <a:avLst/>
          </a:prstGeom>
          <a:noFill/>
          <a:ln>
            <a:solidFill>
              <a:schemeClr val="tx1"/>
            </a:solidFill>
          </a:ln>
        </p:spPr>
        <p:txBody>
          <a:bodyPr wrap="square" rtlCol="0">
            <a:spAutoFit/>
          </a:bodyPr>
          <a:lstStyle/>
          <a:p>
            <a:pPr>
              <a:spcAft>
                <a:spcPts val="300"/>
              </a:spcAft>
            </a:pPr>
            <a:r>
              <a:rPr lang="en-US" sz="1100" dirty="0">
                <a:latin typeface="Times New Roman" pitchFamily="18" charset="0"/>
                <a:cs typeface="Times New Roman" pitchFamily="18" charset="0"/>
              </a:rPr>
              <a:t>Information </a:t>
            </a:r>
            <a:r>
              <a:rPr lang="en-US" sz="1100" dirty="0" smtClean="0">
                <a:latin typeface="Times New Roman" pitchFamily="18" charset="0"/>
                <a:cs typeface="Times New Roman" pitchFamily="18" charset="0"/>
              </a:rPr>
              <a:t>flows</a:t>
            </a:r>
            <a:endParaRPr lang="en-US" sz="1100" dirty="0">
              <a:latin typeface="Times New Roman" pitchFamily="18" charset="0"/>
              <a:cs typeface="Times New Roman" pitchFamily="18" charset="0"/>
            </a:endParaRPr>
          </a:p>
          <a:p>
            <a:r>
              <a:rPr lang="en-US" sz="1100" dirty="0" smtClean="0">
                <a:latin typeface="Times New Roman" pitchFamily="18" charset="0"/>
                <a:cs typeface="Times New Roman" pitchFamily="18" charset="0"/>
              </a:rPr>
              <a:t>Services/programs/activities</a:t>
            </a:r>
            <a:endParaRPr lang="en-US" dirty="0"/>
          </a:p>
        </p:txBody>
      </p:sp>
      <p:cxnSp>
        <p:nvCxnSpPr>
          <p:cNvPr id="103" name="Straight Arrow Connector 102"/>
          <p:cNvCxnSpPr/>
          <p:nvPr/>
        </p:nvCxnSpPr>
        <p:spPr>
          <a:xfrm>
            <a:off x="2090462" y="1203600"/>
            <a:ext cx="479907" cy="0"/>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flipV="1">
            <a:off x="7543800" y="4117090"/>
            <a:ext cx="15618" cy="841922"/>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5619962" y="4932475"/>
            <a:ext cx="1939456" cy="26537"/>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a:off x="2175148" y="512627"/>
            <a:ext cx="4857099"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Figure 4.  Social Network for Grants to States</a:t>
            </a:r>
            <a:endParaRPr lang="en-US" b="1" dirty="0">
              <a:latin typeface="Times New Roman" pitchFamily="18" charset="0"/>
              <a:cs typeface="Times New Roman" pitchFamily="18" charset="0"/>
            </a:endParaRPr>
          </a:p>
        </p:txBody>
      </p:sp>
      <p:cxnSp>
        <p:nvCxnSpPr>
          <p:cNvPr id="94" name="Straight Connector 93"/>
          <p:cNvCxnSpPr/>
          <p:nvPr/>
        </p:nvCxnSpPr>
        <p:spPr>
          <a:xfrm>
            <a:off x="7576438" y="1935036"/>
            <a:ext cx="0" cy="579564"/>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6" idx="2"/>
          </p:cNvCxnSpPr>
          <p:nvPr/>
        </p:nvCxnSpPr>
        <p:spPr>
          <a:xfrm flipV="1">
            <a:off x="5590895" y="4375792"/>
            <a:ext cx="629351" cy="46231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6" idx="0"/>
          </p:cNvCxnSpPr>
          <p:nvPr/>
        </p:nvCxnSpPr>
        <p:spPr>
          <a:xfrm>
            <a:off x="5549237" y="2743200"/>
            <a:ext cx="671009" cy="47176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3"/>
          </p:cNvCxnSpPr>
          <p:nvPr/>
        </p:nvCxnSpPr>
        <p:spPr>
          <a:xfrm>
            <a:off x="6921734" y="3795377"/>
            <a:ext cx="20864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28680" y="2304093"/>
            <a:ext cx="1600200" cy="2270622"/>
          </a:xfrm>
          <a:prstGeom prst="rect">
            <a:avLst/>
          </a:prstGeom>
          <a:solidFill>
            <a:schemeClr val="bg1"/>
          </a:solidFill>
          <a:ln w="9525">
            <a:solidFill>
              <a:schemeClr val="tx1"/>
            </a:solidFill>
          </a:ln>
        </p:spPr>
        <p:txBody>
          <a:bodyPr wrap="square" rtlCol="0" anchor="ctr">
            <a:spAutoFit/>
          </a:bodyPr>
          <a:lstStyle/>
          <a:p>
            <a:pPr algn="ctr">
              <a:lnSpc>
                <a:spcPct val="85000"/>
              </a:lnSpc>
              <a:spcAft>
                <a:spcPts val="400"/>
              </a:spcAft>
            </a:pPr>
            <a:endParaRPr lang="en-US" sz="800" b="1" dirty="0" smtClean="0">
              <a:latin typeface="Times New Roman" pitchFamily="18" charset="0"/>
              <a:cs typeface="Times New Roman" pitchFamily="18" charset="0"/>
            </a:endParaRPr>
          </a:p>
          <a:p>
            <a:pPr algn="ctr">
              <a:lnSpc>
                <a:spcPct val="85000"/>
              </a:lnSpc>
              <a:spcAft>
                <a:spcPts val="400"/>
              </a:spcAft>
            </a:pPr>
            <a:r>
              <a:rPr lang="en-US" sz="1600" b="1" dirty="0" smtClean="0">
                <a:latin typeface="Times New Roman" pitchFamily="18" charset="0"/>
                <a:cs typeface="Times New Roman" pitchFamily="18" charset="0"/>
              </a:rPr>
              <a:t>State Library Administrative Agencies</a:t>
            </a:r>
          </a:p>
          <a:p>
            <a:pPr algn="ctr">
              <a:lnSpc>
                <a:spcPct val="85000"/>
              </a:lnSpc>
              <a:spcAft>
                <a:spcPts val="400"/>
              </a:spcAft>
            </a:pPr>
            <a:endParaRPr lang="en-US" sz="500" b="1" dirty="0" smtClean="0">
              <a:latin typeface="Times New Roman" pitchFamily="18" charset="0"/>
              <a:cs typeface="Times New Roman" pitchFamily="18" charset="0"/>
            </a:endParaRPr>
          </a:p>
          <a:p>
            <a:pPr algn="ctr">
              <a:lnSpc>
                <a:spcPct val="85000"/>
              </a:lnSpc>
              <a:spcAft>
                <a:spcPts val="400"/>
              </a:spcAft>
            </a:pPr>
            <a:r>
              <a:rPr lang="en-US" sz="1400" i="1" dirty="0" smtClean="0">
                <a:latin typeface="Times New Roman" pitchFamily="18" charset="0"/>
                <a:cs typeface="Times New Roman" pitchFamily="18" charset="0"/>
              </a:rPr>
              <a:t>Design</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Statewide needs assessments</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Statewide plans for programs and services</a:t>
            </a:r>
          </a:p>
          <a:p>
            <a:pPr marL="228600" indent="-114300">
              <a:lnSpc>
                <a:spcPct val="85000"/>
              </a:lnSpc>
              <a:spcAft>
                <a:spcPts val="400"/>
              </a:spcAft>
              <a:buFont typeface="Arial" pitchFamily="34" charset="0"/>
              <a:buChar char="•"/>
            </a:pPr>
            <a:endParaRPr lang="en-US" sz="800" dirty="0">
              <a:latin typeface="Times New Roman" pitchFamily="18" charset="0"/>
              <a:cs typeface="Times New Roman" pitchFamily="18" charset="0"/>
            </a:endParaRPr>
          </a:p>
        </p:txBody>
      </p:sp>
      <p:sp>
        <p:nvSpPr>
          <p:cNvPr id="7" name="TextBox 6"/>
          <p:cNvSpPr txBox="1"/>
          <p:nvPr/>
        </p:nvSpPr>
        <p:spPr>
          <a:xfrm>
            <a:off x="7130374" y="2514600"/>
            <a:ext cx="1310810" cy="1602490"/>
          </a:xfrm>
          <a:prstGeom prst="rect">
            <a:avLst/>
          </a:prstGeom>
          <a:solidFill>
            <a:schemeClr val="bg1"/>
          </a:solidFill>
          <a:ln w="9525">
            <a:solidFill>
              <a:schemeClr val="tx1"/>
            </a:solidFill>
          </a:ln>
        </p:spPr>
        <p:txBody>
          <a:bodyPr wrap="square" rtlCol="0">
            <a:spAutoFit/>
          </a:bodyPr>
          <a:lstStyle/>
          <a:p>
            <a:pPr>
              <a:lnSpc>
                <a:spcPct val="85000"/>
              </a:lnSpc>
              <a:spcAft>
                <a:spcPts val="400"/>
              </a:spcAft>
            </a:pPr>
            <a:endParaRPr lang="en-US" sz="800" b="1" dirty="0" smtClean="0">
              <a:latin typeface="Times New Roman" pitchFamily="18" charset="0"/>
              <a:cs typeface="Times New Roman" pitchFamily="18" charset="0"/>
            </a:endParaRPr>
          </a:p>
          <a:p>
            <a:pPr algn="ctr">
              <a:lnSpc>
                <a:spcPct val="85000"/>
              </a:lnSpc>
              <a:spcAft>
                <a:spcPts val="400"/>
              </a:spcAft>
            </a:pPr>
            <a:r>
              <a:rPr lang="en-US" sz="1600" b="1" dirty="0" smtClean="0">
                <a:latin typeface="Times New Roman" pitchFamily="18" charset="0"/>
                <a:cs typeface="Times New Roman" pitchFamily="18" charset="0"/>
              </a:rPr>
              <a:t>Public/Users</a:t>
            </a:r>
          </a:p>
          <a:p>
            <a:pPr algn="ctr">
              <a:lnSpc>
                <a:spcPct val="85000"/>
              </a:lnSpc>
              <a:spcAft>
                <a:spcPts val="400"/>
              </a:spcAft>
            </a:pPr>
            <a:endParaRPr lang="en-US" sz="500" b="1" dirty="0" smtClean="0">
              <a:latin typeface="Times New Roman" pitchFamily="18" charset="0"/>
              <a:cs typeface="Times New Roman" pitchFamily="18" charset="0"/>
            </a:endParaRP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Awareness</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Participation</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Application</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Dissemination</a:t>
            </a:r>
          </a:p>
          <a:p>
            <a:pPr marL="285750" indent="-285750">
              <a:lnSpc>
                <a:spcPct val="85000"/>
              </a:lnSpc>
              <a:spcAft>
                <a:spcPts val="400"/>
              </a:spcAft>
              <a:buFont typeface="Arial" pitchFamily="34" charset="0"/>
              <a:buChar char="•"/>
            </a:pPr>
            <a:endParaRPr lang="en-US" sz="800" dirty="0">
              <a:latin typeface="Times New Roman" pitchFamily="18" charset="0"/>
              <a:cs typeface="Times New Roman" pitchFamily="18" charset="0"/>
            </a:endParaRPr>
          </a:p>
        </p:txBody>
      </p:sp>
      <p:sp>
        <p:nvSpPr>
          <p:cNvPr id="2" name="TextBox 1"/>
          <p:cNvSpPr txBox="1"/>
          <p:nvPr/>
        </p:nvSpPr>
        <p:spPr>
          <a:xfrm>
            <a:off x="4016273" y="1418920"/>
            <a:ext cx="1532964" cy="2218300"/>
          </a:xfrm>
          <a:prstGeom prst="rect">
            <a:avLst/>
          </a:prstGeom>
          <a:solidFill>
            <a:schemeClr val="bg1"/>
          </a:solidFill>
          <a:ln w="9525">
            <a:solidFill>
              <a:schemeClr val="tx1"/>
            </a:solidFill>
          </a:ln>
        </p:spPr>
        <p:txBody>
          <a:bodyPr wrap="square" rtlCol="0" anchor="ctr">
            <a:spAutoFit/>
          </a:bodyPr>
          <a:lstStyle/>
          <a:p>
            <a:pPr algn="ctr">
              <a:lnSpc>
                <a:spcPct val="85000"/>
              </a:lnSpc>
              <a:spcAft>
                <a:spcPts val="400"/>
              </a:spcAft>
            </a:pPr>
            <a:endParaRPr lang="en-US" sz="800" b="1" dirty="0" smtClean="0">
              <a:latin typeface="Times New Roman" pitchFamily="18" charset="0"/>
              <a:cs typeface="Times New Roman" pitchFamily="18" charset="0"/>
            </a:endParaRPr>
          </a:p>
          <a:p>
            <a:pPr algn="ctr">
              <a:lnSpc>
                <a:spcPct val="85000"/>
              </a:lnSpc>
              <a:spcAft>
                <a:spcPts val="400"/>
              </a:spcAft>
            </a:pPr>
            <a:r>
              <a:rPr lang="en-US" sz="1600" b="1" dirty="0" smtClean="0">
                <a:latin typeface="Times New Roman" pitchFamily="18" charset="0"/>
                <a:cs typeface="Times New Roman" pitchFamily="18" charset="0"/>
              </a:rPr>
              <a:t>Individual Libraries</a:t>
            </a:r>
          </a:p>
          <a:p>
            <a:pPr algn="ctr">
              <a:lnSpc>
                <a:spcPct val="85000"/>
              </a:lnSpc>
              <a:spcAft>
                <a:spcPts val="400"/>
              </a:spcAft>
            </a:pPr>
            <a:endParaRPr lang="en-US" sz="500" b="1" dirty="0" smtClean="0">
              <a:latin typeface="Times New Roman" pitchFamily="18" charset="0"/>
              <a:cs typeface="Times New Roman" pitchFamily="18" charset="0"/>
            </a:endParaRPr>
          </a:p>
          <a:p>
            <a:pPr algn="ctr">
              <a:lnSpc>
                <a:spcPct val="85000"/>
              </a:lnSpc>
              <a:spcAft>
                <a:spcPts val="400"/>
              </a:spcAft>
            </a:pPr>
            <a:r>
              <a:rPr lang="en-US" sz="1400" i="1" dirty="0" smtClean="0">
                <a:latin typeface="Times New Roman" pitchFamily="18" charset="0"/>
                <a:cs typeface="Times New Roman" pitchFamily="18" charset="0"/>
              </a:rPr>
              <a:t>Customization</a:t>
            </a:r>
            <a:endParaRPr lang="en-US" sz="1400" dirty="0" smtClean="0">
              <a:latin typeface="Times New Roman" pitchFamily="18" charset="0"/>
              <a:cs typeface="Times New Roman" pitchFamily="18" charset="0"/>
            </a:endParaRP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Community needs assessments</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Plans for community programs and services</a:t>
            </a:r>
            <a:endParaRPr lang="en-US" sz="800" dirty="0" smtClean="0">
              <a:latin typeface="Times New Roman" pitchFamily="18" charset="0"/>
              <a:cs typeface="Times New Roman" pitchFamily="18" charset="0"/>
            </a:endParaRPr>
          </a:p>
          <a:p>
            <a:pPr>
              <a:lnSpc>
                <a:spcPct val="85000"/>
              </a:lnSpc>
              <a:spcAft>
                <a:spcPts val="400"/>
              </a:spcAft>
            </a:pPr>
            <a:endParaRPr lang="en-US" sz="800" dirty="0">
              <a:latin typeface="Times New Roman" pitchFamily="18" charset="0"/>
              <a:cs typeface="Times New Roman" pitchFamily="18" charset="0"/>
            </a:endParaRPr>
          </a:p>
        </p:txBody>
      </p:sp>
      <p:sp>
        <p:nvSpPr>
          <p:cNvPr id="3" name="TextBox 2"/>
          <p:cNvSpPr txBox="1"/>
          <p:nvPr/>
        </p:nvSpPr>
        <p:spPr>
          <a:xfrm>
            <a:off x="4086998" y="4085442"/>
            <a:ext cx="1532964" cy="1394228"/>
          </a:xfrm>
          <a:prstGeom prst="rect">
            <a:avLst/>
          </a:prstGeom>
          <a:solidFill>
            <a:schemeClr val="bg1"/>
          </a:solidFill>
          <a:ln w="9525">
            <a:solidFill>
              <a:schemeClr val="tx1"/>
            </a:solidFill>
          </a:ln>
        </p:spPr>
        <p:txBody>
          <a:bodyPr wrap="square" rtlCol="0" anchor="ctr">
            <a:spAutoFit/>
          </a:bodyPr>
          <a:lstStyle/>
          <a:p>
            <a:pPr algn="ctr">
              <a:lnSpc>
                <a:spcPct val="85000"/>
              </a:lnSpc>
              <a:spcAft>
                <a:spcPts val="400"/>
              </a:spcAft>
            </a:pPr>
            <a:endParaRPr lang="en-US" sz="800" b="1" dirty="0" smtClean="0">
              <a:latin typeface="Times New Roman" pitchFamily="18" charset="0"/>
              <a:cs typeface="Times New Roman" pitchFamily="18" charset="0"/>
            </a:endParaRPr>
          </a:p>
          <a:p>
            <a:pPr algn="ctr">
              <a:lnSpc>
                <a:spcPct val="85000"/>
              </a:lnSpc>
              <a:spcAft>
                <a:spcPts val="400"/>
              </a:spcAft>
            </a:pPr>
            <a:r>
              <a:rPr lang="en-US" sz="1600" b="1" dirty="0" smtClean="0">
                <a:latin typeface="Times New Roman" pitchFamily="18" charset="0"/>
                <a:cs typeface="Times New Roman" pitchFamily="18" charset="0"/>
              </a:rPr>
              <a:t>Partners</a:t>
            </a:r>
          </a:p>
          <a:p>
            <a:pPr algn="ctr">
              <a:lnSpc>
                <a:spcPct val="85000"/>
              </a:lnSpc>
              <a:spcAft>
                <a:spcPts val="400"/>
              </a:spcAft>
            </a:pPr>
            <a:endParaRPr lang="en-US" sz="500" b="1" dirty="0" smtClean="0">
              <a:latin typeface="Times New Roman" pitchFamily="18" charset="0"/>
              <a:cs typeface="Times New Roman" pitchFamily="18" charset="0"/>
            </a:endParaRP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Expertise</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Connections</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Capital</a:t>
            </a:r>
            <a:endParaRPr lang="en-US" sz="800" dirty="0" smtClean="0">
              <a:latin typeface="Times New Roman" pitchFamily="18" charset="0"/>
              <a:cs typeface="Times New Roman" pitchFamily="18" charset="0"/>
            </a:endParaRPr>
          </a:p>
          <a:p>
            <a:pPr>
              <a:lnSpc>
                <a:spcPct val="85000"/>
              </a:lnSpc>
              <a:spcAft>
                <a:spcPts val="400"/>
              </a:spcAft>
            </a:pPr>
            <a:endParaRPr lang="en-US" sz="800" dirty="0">
              <a:latin typeface="Times New Roman" pitchFamily="18" charset="0"/>
              <a:cs typeface="Times New Roman" pitchFamily="18" charset="0"/>
            </a:endParaRPr>
          </a:p>
        </p:txBody>
      </p:sp>
      <p:sp>
        <p:nvSpPr>
          <p:cNvPr id="6" name="TextBox 5"/>
          <p:cNvSpPr txBox="1"/>
          <p:nvPr/>
        </p:nvSpPr>
        <p:spPr>
          <a:xfrm>
            <a:off x="5518757" y="3214961"/>
            <a:ext cx="1402977" cy="1160831"/>
          </a:xfrm>
          <a:prstGeom prst="rect">
            <a:avLst/>
          </a:prstGeom>
          <a:solidFill>
            <a:schemeClr val="bg1"/>
          </a:solidFill>
          <a:ln w="9525">
            <a:solidFill>
              <a:schemeClr val="tx1"/>
            </a:solidFill>
          </a:ln>
        </p:spPr>
        <p:txBody>
          <a:bodyPr wrap="square" rtlCol="0" anchor="ctr">
            <a:spAutoFit/>
          </a:bodyPr>
          <a:lstStyle/>
          <a:p>
            <a:pPr>
              <a:lnSpc>
                <a:spcPct val="85000"/>
              </a:lnSpc>
              <a:spcAft>
                <a:spcPts val="400"/>
              </a:spcAft>
            </a:pPr>
            <a:endParaRPr lang="en-US" sz="800" dirty="0" smtClean="0">
              <a:latin typeface="Times New Roman" pitchFamily="18" charset="0"/>
              <a:cs typeface="Times New Roman" pitchFamily="18" charset="0"/>
            </a:endParaRPr>
          </a:p>
          <a:p>
            <a:pPr algn="ctr">
              <a:lnSpc>
                <a:spcPct val="85000"/>
              </a:lnSpc>
              <a:spcAft>
                <a:spcPts val="400"/>
              </a:spcAft>
            </a:pPr>
            <a:r>
              <a:rPr lang="en-US" sz="1400" i="1" dirty="0" smtClean="0">
                <a:latin typeface="Times New Roman" pitchFamily="18" charset="0"/>
                <a:cs typeface="Times New Roman" pitchFamily="18" charset="0"/>
              </a:rPr>
              <a:t>Implementation</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Marketing</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Program and service delivery</a:t>
            </a:r>
            <a:endParaRPr lang="en-US" sz="800" dirty="0" smtClean="0">
              <a:latin typeface="Times New Roman" pitchFamily="18" charset="0"/>
              <a:cs typeface="Times New Roman" pitchFamily="18" charset="0"/>
            </a:endParaRPr>
          </a:p>
          <a:p>
            <a:pPr>
              <a:lnSpc>
                <a:spcPct val="85000"/>
              </a:lnSpc>
              <a:spcAft>
                <a:spcPts val="400"/>
              </a:spcAft>
            </a:pPr>
            <a:endParaRPr lang="en-US" sz="800" dirty="0">
              <a:latin typeface="Times New Roman" pitchFamily="18" charset="0"/>
              <a:cs typeface="Times New Roman" pitchFamily="18" charset="0"/>
            </a:endParaRPr>
          </a:p>
        </p:txBody>
      </p:sp>
      <p:cxnSp>
        <p:nvCxnSpPr>
          <p:cNvPr id="47" name="Straight Connector 46"/>
          <p:cNvCxnSpPr>
            <a:endCxn id="3" idx="0"/>
          </p:cNvCxnSpPr>
          <p:nvPr/>
        </p:nvCxnSpPr>
        <p:spPr>
          <a:xfrm>
            <a:off x="4853480" y="3637220"/>
            <a:ext cx="0" cy="448222"/>
          </a:xfrm>
          <a:prstGeom prst="line">
            <a:avLst/>
          </a:prstGeom>
          <a:ln w="28575">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081214" y="1935036"/>
            <a:ext cx="0" cy="369057"/>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081215" y="1944138"/>
            <a:ext cx="1935058" cy="0"/>
          </a:xfrm>
          <a:prstGeom prst="line">
            <a:avLst/>
          </a:prstGeom>
          <a:ln w="28575">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flipV="1">
            <a:off x="5549237" y="1944138"/>
            <a:ext cx="2018378" cy="9102"/>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flipV="1">
            <a:off x="2090461" y="4574715"/>
            <a:ext cx="1" cy="374811"/>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2090461" y="4949525"/>
            <a:ext cx="1980919" cy="0"/>
          </a:xfrm>
          <a:prstGeom prst="line">
            <a:avLst/>
          </a:prstGeom>
          <a:ln w="28575">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a:off x="3405190" y="4286851"/>
            <a:ext cx="681808" cy="55125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181354" y="2743200"/>
            <a:ext cx="834919" cy="49691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371311" y="3137636"/>
            <a:ext cx="1543469" cy="1212127"/>
          </a:xfrm>
          <a:prstGeom prst="rect">
            <a:avLst/>
          </a:prstGeom>
          <a:solidFill>
            <a:schemeClr val="bg1"/>
          </a:solidFill>
          <a:ln w="9525">
            <a:solidFill>
              <a:schemeClr val="tx1"/>
            </a:solidFill>
          </a:ln>
        </p:spPr>
        <p:txBody>
          <a:bodyPr wrap="square" rtlCol="0">
            <a:spAutoFit/>
          </a:bodyPr>
          <a:lstStyle/>
          <a:p>
            <a:pPr>
              <a:lnSpc>
                <a:spcPct val="85000"/>
              </a:lnSpc>
              <a:spcAft>
                <a:spcPts val="400"/>
              </a:spcAft>
            </a:pPr>
            <a:endParaRPr lang="en-US" sz="800" dirty="0" smtClean="0">
              <a:latin typeface="Times New Roman" pitchFamily="18" charset="0"/>
              <a:cs typeface="Times New Roman" pitchFamily="18" charset="0"/>
            </a:endParaRPr>
          </a:p>
          <a:p>
            <a:pPr algn="ctr">
              <a:lnSpc>
                <a:spcPct val="85000"/>
              </a:lnSpc>
              <a:spcAft>
                <a:spcPts val="400"/>
              </a:spcAft>
            </a:pPr>
            <a:r>
              <a:rPr lang="en-US" sz="1400" i="1" dirty="0" smtClean="0">
                <a:latin typeface="Times New Roman" pitchFamily="18" charset="0"/>
                <a:cs typeface="Times New Roman" pitchFamily="18" charset="0"/>
              </a:rPr>
              <a:t>Dissemination</a:t>
            </a:r>
            <a:endParaRPr lang="en-US" sz="1400" b="1" i="1" dirty="0" smtClean="0">
              <a:latin typeface="Times New Roman" pitchFamily="18" charset="0"/>
              <a:cs typeface="Times New Roman" pitchFamily="18" charset="0"/>
            </a:endParaRP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Funding</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Other resources</a:t>
            </a:r>
          </a:p>
          <a:p>
            <a:pPr marL="228600" indent="-114300">
              <a:lnSpc>
                <a:spcPct val="85000"/>
              </a:lnSpc>
              <a:spcAft>
                <a:spcPts val="400"/>
              </a:spcAft>
              <a:buFont typeface="Arial" pitchFamily="34" charset="0"/>
              <a:buChar char="•"/>
            </a:pPr>
            <a:r>
              <a:rPr lang="en-US" sz="1200" dirty="0" smtClean="0">
                <a:latin typeface="Times New Roman" pitchFamily="18" charset="0"/>
                <a:cs typeface="Times New Roman" pitchFamily="18" charset="0"/>
              </a:rPr>
              <a:t>Training</a:t>
            </a:r>
          </a:p>
          <a:p>
            <a:pPr>
              <a:lnSpc>
                <a:spcPct val="85000"/>
              </a:lnSpc>
              <a:spcAft>
                <a:spcPts val="400"/>
              </a:spcAft>
            </a:pPr>
            <a:endParaRPr lang="en-US" sz="800" dirty="0">
              <a:latin typeface="Times New Roman" pitchFamily="18" charset="0"/>
              <a:cs typeface="Times New Roman" pitchFamily="18" charset="0"/>
            </a:endParaRPr>
          </a:p>
        </p:txBody>
      </p:sp>
      <p:cxnSp>
        <p:nvCxnSpPr>
          <p:cNvPr id="228" name="Straight Connector 227"/>
          <p:cNvCxnSpPr/>
          <p:nvPr/>
        </p:nvCxnSpPr>
        <p:spPr>
          <a:xfrm flipH="1">
            <a:off x="1883573" y="5559125"/>
            <a:ext cx="5911731" cy="0"/>
          </a:xfrm>
          <a:prstGeom prst="line">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H="1" flipV="1">
            <a:off x="1883296" y="4574715"/>
            <a:ext cx="278" cy="984410"/>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a:endCxn id="7" idx="2"/>
          </p:cNvCxnSpPr>
          <p:nvPr/>
        </p:nvCxnSpPr>
        <p:spPr>
          <a:xfrm flipH="1" flipV="1">
            <a:off x="7785779" y="4117090"/>
            <a:ext cx="18348" cy="1442035"/>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37118" y="1418920"/>
            <a:ext cx="505927"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755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8981" y="443685"/>
            <a:ext cx="8786421" cy="4495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95497" y="3360345"/>
            <a:ext cx="2176303" cy="1341906"/>
          </a:xfrm>
          <a:prstGeom prst="rect">
            <a:avLst/>
          </a:prstGeom>
          <a:noFill/>
          <a:ln w="12700">
            <a:solidFill>
              <a:schemeClr val="tx1"/>
            </a:solidFill>
          </a:ln>
        </p:spPr>
        <p:txBody>
          <a:bodyPr wrap="square" tIns="274320" bIns="274320" rtlCol="0" anchor="ctr">
            <a:spAutoFit/>
          </a:bodyPr>
          <a:lstStyle/>
          <a:p>
            <a:pPr algn="ctr">
              <a:lnSpc>
                <a:spcPct val="80000"/>
              </a:lnSpc>
            </a:pPr>
            <a:r>
              <a:rPr lang="en-US" sz="1600" dirty="0">
                <a:latin typeface="Times New Roman" pitchFamily="18" charset="0"/>
                <a:cs typeface="Times New Roman" pitchFamily="18" charset="0"/>
              </a:rPr>
              <a:t>Identify </a:t>
            </a:r>
            <a:r>
              <a:rPr lang="en-US" sz="1600" dirty="0" smtClean="0">
                <a:latin typeface="Times New Roman" pitchFamily="18" charset="0"/>
                <a:cs typeface="Times New Roman" pitchFamily="18" charset="0"/>
              </a:rPr>
              <a:t>program’s target user </a:t>
            </a:r>
            <a:r>
              <a:rPr lang="en-US" sz="1600" dirty="0">
                <a:latin typeface="Times New Roman" pitchFamily="18" charset="0"/>
                <a:cs typeface="Times New Roman" pitchFamily="18" charset="0"/>
              </a:rPr>
              <a:t>needs </a:t>
            </a:r>
            <a:r>
              <a:rPr lang="en-US" sz="1600" dirty="0" smtClean="0">
                <a:latin typeface="Times New Roman" pitchFamily="18" charset="0"/>
                <a:cs typeface="Times New Roman" pitchFamily="18" charset="0"/>
              </a:rPr>
              <a:t>and </a:t>
            </a:r>
            <a:r>
              <a:rPr lang="en-US" sz="1600" dirty="0">
                <a:latin typeface="Times New Roman" pitchFamily="18" charset="0"/>
                <a:cs typeface="Times New Roman" pitchFamily="18" charset="0"/>
              </a:rPr>
              <a:t>external opportunities and </a:t>
            </a:r>
            <a:r>
              <a:rPr lang="en-US" sz="1600" dirty="0" smtClean="0">
                <a:latin typeface="Times New Roman" pitchFamily="18" charset="0"/>
                <a:cs typeface="Times New Roman" pitchFamily="18" charset="0"/>
              </a:rPr>
              <a:t>barriers</a:t>
            </a:r>
            <a:endParaRPr lang="en-US" sz="1600" dirty="0">
              <a:latin typeface="Times New Roman" pitchFamily="18" charset="0"/>
              <a:cs typeface="Times New Roman" pitchFamily="18" charset="0"/>
            </a:endParaRPr>
          </a:p>
        </p:txBody>
      </p:sp>
      <p:sp>
        <p:nvSpPr>
          <p:cNvPr id="6" name="TextBox 5"/>
          <p:cNvSpPr txBox="1"/>
          <p:nvPr/>
        </p:nvSpPr>
        <p:spPr>
          <a:xfrm>
            <a:off x="3066160" y="2510822"/>
            <a:ext cx="2713390" cy="603242"/>
          </a:xfrm>
          <a:prstGeom prst="rect">
            <a:avLst/>
          </a:prstGeom>
          <a:noFill/>
          <a:ln w="12700">
            <a:solidFill>
              <a:schemeClr val="tx1"/>
            </a:solidFill>
          </a:ln>
        </p:spPr>
        <p:txBody>
          <a:bodyPr wrap="square" lIns="91440" tIns="91440" bIns="91440" rtlCol="0" anchor="ctr">
            <a:spAutoFit/>
          </a:bodyPr>
          <a:lstStyle/>
          <a:p>
            <a:pPr algn="ctr">
              <a:lnSpc>
                <a:spcPct val="85000"/>
              </a:lnSpc>
            </a:pPr>
            <a:r>
              <a:rPr lang="en-US" sz="1600" dirty="0">
                <a:latin typeface="Times New Roman" pitchFamily="18" charset="0"/>
                <a:cs typeface="Times New Roman" pitchFamily="18" charset="0"/>
              </a:rPr>
              <a:t>Capture external opportunities and barriers</a:t>
            </a:r>
          </a:p>
        </p:txBody>
      </p:sp>
      <p:sp>
        <p:nvSpPr>
          <p:cNvPr id="8" name="TextBox 7"/>
          <p:cNvSpPr txBox="1"/>
          <p:nvPr/>
        </p:nvSpPr>
        <p:spPr>
          <a:xfrm>
            <a:off x="3576991" y="4610451"/>
            <a:ext cx="1828800" cy="775597"/>
          </a:xfrm>
          <a:prstGeom prst="rect">
            <a:avLst/>
          </a:prstGeom>
          <a:noFill/>
          <a:ln w="12700">
            <a:solidFill>
              <a:schemeClr val="tx1"/>
            </a:solidFill>
          </a:ln>
        </p:spPr>
        <p:txBody>
          <a:bodyPr wrap="square" tIns="91440" bIns="91440" rtlCol="0" anchor="ctr">
            <a:spAutoFit/>
          </a:bodyPr>
          <a:lstStyle/>
          <a:p>
            <a:pPr algn="ctr">
              <a:lnSpc>
                <a:spcPct val="80000"/>
              </a:lnSpc>
            </a:pPr>
            <a:r>
              <a:rPr lang="en-US" sz="1600" dirty="0" smtClean="0">
                <a:latin typeface="Times New Roman" pitchFamily="18" charset="0"/>
                <a:cs typeface="Times New Roman" pitchFamily="18" charset="0"/>
              </a:rPr>
              <a:t>Enable learning to meet target user needs</a:t>
            </a:r>
            <a:endParaRPr lang="en-US" sz="1600" dirty="0">
              <a:latin typeface="Times New Roman" pitchFamily="18" charset="0"/>
              <a:cs typeface="Times New Roman" pitchFamily="18" charset="0"/>
            </a:endParaRPr>
          </a:p>
        </p:txBody>
      </p:sp>
      <p:sp>
        <p:nvSpPr>
          <p:cNvPr id="9" name="TextBox 8"/>
          <p:cNvSpPr txBox="1"/>
          <p:nvPr/>
        </p:nvSpPr>
        <p:spPr>
          <a:xfrm>
            <a:off x="5405791" y="3427935"/>
            <a:ext cx="1448801" cy="775597"/>
          </a:xfrm>
          <a:prstGeom prst="rect">
            <a:avLst/>
          </a:prstGeom>
          <a:noFill/>
          <a:ln w="12700">
            <a:solidFill>
              <a:schemeClr val="tx1"/>
            </a:solidFill>
          </a:ln>
        </p:spPr>
        <p:txBody>
          <a:bodyPr wrap="square" tIns="91440" bIns="91440" rtlCol="0" anchor="ctr">
            <a:spAutoFit/>
          </a:bodyPr>
          <a:lstStyle/>
          <a:p>
            <a:pPr algn="ctr">
              <a:lnSpc>
                <a:spcPct val="80000"/>
              </a:lnSpc>
            </a:pPr>
            <a:r>
              <a:rPr lang="en-US" sz="1600" dirty="0" smtClean="0">
                <a:latin typeface="Times New Roman" pitchFamily="18" charset="0"/>
                <a:cs typeface="Times New Roman" pitchFamily="18" charset="0"/>
              </a:rPr>
              <a:t>Improve target user circumstances</a:t>
            </a:r>
            <a:endParaRPr lang="en-US" sz="1600" dirty="0">
              <a:latin typeface="Times New Roman" pitchFamily="18" charset="0"/>
              <a:cs typeface="Times New Roman" pitchFamily="18" charset="0"/>
            </a:endParaRPr>
          </a:p>
        </p:txBody>
      </p:sp>
      <p:sp>
        <p:nvSpPr>
          <p:cNvPr id="10" name="TextBox 9"/>
          <p:cNvSpPr txBox="1"/>
          <p:nvPr/>
        </p:nvSpPr>
        <p:spPr>
          <a:xfrm>
            <a:off x="7280406" y="3579038"/>
            <a:ext cx="1253994" cy="578620"/>
          </a:xfrm>
          <a:prstGeom prst="rect">
            <a:avLst/>
          </a:prstGeom>
          <a:noFill/>
          <a:ln w="12700">
            <a:solidFill>
              <a:schemeClr val="tx1"/>
            </a:solidFill>
          </a:ln>
        </p:spPr>
        <p:txBody>
          <a:bodyPr wrap="square" tIns="91440" bIns="91440" rtlCol="0" anchor="ctr">
            <a:spAutoFit/>
          </a:bodyPr>
          <a:lstStyle/>
          <a:p>
            <a:pPr algn="ctr">
              <a:lnSpc>
                <a:spcPct val="80000"/>
              </a:lnSpc>
            </a:pPr>
            <a:r>
              <a:rPr lang="en-US" sz="1600" dirty="0" smtClean="0">
                <a:latin typeface="Times New Roman" pitchFamily="18" charset="0"/>
                <a:cs typeface="Times New Roman" pitchFamily="18" charset="0"/>
              </a:rPr>
              <a:t>Diffuse to other users</a:t>
            </a:r>
            <a:endParaRPr lang="en-US" sz="1600" dirty="0">
              <a:latin typeface="Times New Roman" pitchFamily="18" charset="0"/>
              <a:cs typeface="Times New Roman" pitchFamily="18" charset="0"/>
            </a:endParaRPr>
          </a:p>
        </p:txBody>
      </p:sp>
      <p:cxnSp>
        <p:nvCxnSpPr>
          <p:cNvPr id="14" name="Straight Arrow Connector 13"/>
          <p:cNvCxnSpPr>
            <a:stCxn id="5" idx="3"/>
          </p:cNvCxnSpPr>
          <p:nvPr/>
        </p:nvCxnSpPr>
        <p:spPr>
          <a:xfrm>
            <a:off x="2971800" y="4031298"/>
            <a:ext cx="1130300" cy="598911"/>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3"/>
            <a:endCxn id="9" idx="2"/>
          </p:cNvCxnSpPr>
          <p:nvPr/>
        </p:nvCxnSpPr>
        <p:spPr>
          <a:xfrm flipV="1">
            <a:off x="5405791" y="4203532"/>
            <a:ext cx="724401" cy="79471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0" idx="1"/>
          </p:cNvCxnSpPr>
          <p:nvPr/>
        </p:nvCxnSpPr>
        <p:spPr>
          <a:xfrm flipV="1">
            <a:off x="6854592" y="3868348"/>
            <a:ext cx="425814" cy="1"/>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3"/>
            <a:endCxn id="9" idx="0"/>
          </p:cNvCxnSpPr>
          <p:nvPr/>
        </p:nvCxnSpPr>
        <p:spPr>
          <a:xfrm>
            <a:off x="5779550" y="2812443"/>
            <a:ext cx="350642" cy="615492"/>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p:cNvCxnSpPr>
          <p:nvPr/>
        </p:nvCxnSpPr>
        <p:spPr>
          <a:xfrm flipV="1">
            <a:off x="2971800" y="3126253"/>
            <a:ext cx="990600" cy="905045"/>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8" idx="0"/>
          </p:cNvCxnSpPr>
          <p:nvPr/>
        </p:nvCxnSpPr>
        <p:spPr>
          <a:xfrm>
            <a:off x="4457123" y="3126248"/>
            <a:ext cx="34268" cy="1484203"/>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779550" y="2812443"/>
            <a:ext cx="2187483" cy="766330"/>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524000" y="1692265"/>
            <a:ext cx="6251706"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Figure </a:t>
            </a:r>
            <a:r>
              <a:rPr lang="en-US" b="1" dirty="0">
                <a:latin typeface="Times New Roman" pitchFamily="18" charset="0"/>
                <a:cs typeface="Times New Roman" pitchFamily="18" charset="0"/>
              </a:rPr>
              <a:t>5</a:t>
            </a:r>
            <a:r>
              <a:rPr lang="en-US" b="1" dirty="0" smtClean="0">
                <a:latin typeface="Times New Roman" pitchFamily="18" charset="0"/>
                <a:cs typeface="Times New Roman" pitchFamily="18" charset="0"/>
              </a:rPr>
              <a:t>.  Informal Learning Program Theory of Change</a:t>
            </a:r>
            <a:endParaRPr lang="en-US" b="1" dirty="0">
              <a:latin typeface="Times New Roman" pitchFamily="18" charset="0"/>
              <a:cs typeface="Times New Roman" pitchFamily="18" charset="0"/>
            </a:endParaRPr>
          </a:p>
        </p:txBody>
      </p:sp>
      <p:grpSp>
        <p:nvGrpSpPr>
          <p:cNvPr id="126" name="Group 125"/>
          <p:cNvGrpSpPr/>
          <p:nvPr/>
        </p:nvGrpSpPr>
        <p:grpSpPr>
          <a:xfrm>
            <a:off x="6171598" y="4702251"/>
            <a:ext cx="2404208" cy="683264"/>
            <a:chOff x="6130191" y="5270527"/>
            <a:chExt cx="2404208" cy="683264"/>
          </a:xfrm>
        </p:grpSpPr>
        <p:sp>
          <p:nvSpPr>
            <p:cNvPr id="121" name="TextBox 120"/>
            <p:cNvSpPr txBox="1"/>
            <p:nvPr/>
          </p:nvSpPr>
          <p:spPr>
            <a:xfrm>
              <a:off x="6130191" y="5270527"/>
              <a:ext cx="2404208" cy="683264"/>
            </a:xfrm>
            <a:prstGeom prst="rect">
              <a:avLst/>
            </a:prstGeom>
            <a:noFill/>
            <a:ln w="19050">
              <a:noFill/>
            </a:ln>
          </p:spPr>
          <p:txBody>
            <a:bodyPr wrap="square" rtlCol="0">
              <a:spAutoFit/>
            </a:bodyPr>
            <a:lstStyle/>
            <a:p>
              <a:pPr>
                <a:lnSpc>
                  <a:spcPct val="120000"/>
                </a:lnSpc>
              </a:pPr>
              <a:r>
                <a:rPr lang="en-US" sz="1400" dirty="0" smtClean="0">
                  <a:latin typeface="Times New Roman" pitchFamily="18" charset="0"/>
                  <a:cs typeface="Times New Roman" pitchFamily="18" charset="0"/>
                </a:rPr>
                <a:t>Direct change</a:t>
              </a:r>
            </a:p>
            <a:p>
              <a:pPr>
                <a:lnSpc>
                  <a:spcPct val="120000"/>
                </a:lnSpc>
              </a:pPr>
              <a:endParaRPr lang="en-US" sz="400" dirty="0" smtClean="0">
                <a:latin typeface="Times New Roman" pitchFamily="18" charset="0"/>
                <a:cs typeface="Times New Roman" pitchFamily="18" charset="0"/>
              </a:endParaRPr>
            </a:p>
            <a:p>
              <a:pPr>
                <a:lnSpc>
                  <a:spcPct val="120000"/>
                </a:lnSpc>
              </a:pPr>
              <a:r>
                <a:rPr lang="en-US" sz="1400" dirty="0" smtClean="0">
                  <a:latin typeface="Times New Roman" pitchFamily="18" charset="0"/>
                  <a:cs typeface="Times New Roman" pitchFamily="18" charset="0"/>
                </a:rPr>
                <a:t>Indirect change</a:t>
              </a:r>
              <a:endParaRPr lang="en-US" sz="1400" dirty="0">
                <a:latin typeface="Times New Roman" pitchFamily="18" charset="0"/>
                <a:cs typeface="Times New Roman" pitchFamily="18" charset="0"/>
              </a:endParaRPr>
            </a:p>
          </p:txBody>
        </p:sp>
        <p:cxnSp>
          <p:nvCxnSpPr>
            <p:cNvPr id="123" name="Straight Arrow Connector 122"/>
            <p:cNvCxnSpPr/>
            <p:nvPr/>
          </p:nvCxnSpPr>
          <p:spPr>
            <a:xfrm>
              <a:off x="7542973" y="5486400"/>
              <a:ext cx="707330"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7553738" y="5791200"/>
              <a:ext cx="685800" cy="0"/>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8456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990600"/>
            <a:ext cx="5334000" cy="5483039"/>
          </a:xfrm>
          <a:prstGeom prst="rect">
            <a:avLst/>
          </a:prstGeom>
          <a:noFill/>
        </p:spPr>
        <p:txBody>
          <a:bodyPr wrap="square" rtlCol="0">
            <a:spAutoFit/>
          </a:bodyPr>
          <a:lstStyle/>
          <a:p>
            <a:pPr indent="-228600" algn="ctr">
              <a:lnSpc>
                <a:spcPct val="85000"/>
              </a:lnSpc>
              <a:spcAft>
                <a:spcPts val="1200"/>
              </a:spcAft>
            </a:pPr>
            <a:r>
              <a:rPr lang="en-US" sz="1400" b="1" dirty="0">
                <a:latin typeface="Times New Roman" pitchFamily="18" charset="0"/>
                <a:cs typeface="Times New Roman" pitchFamily="18" charset="0"/>
              </a:rPr>
              <a:t>Table </a:t>
            </a:r>
            <a:r>
              <a:rPr lang="en-US" sz="1400" b="1" dirty="0" smtClean="0">
                <a:latin typeface="Times New Roman" pitchFamily="18" charset="0"/>
                <a:cs typeface="Times New Roman" pitchFamily="18" charset="0"/>
              </a:rPr>
              <a:t>1.  </a:t>
            </a:r>
            <a:r>
              <a:rPr lang="en-US" sz="1400" b="1" dirty="0">
                <a:latin typeface="Times New Roman" pitchFamily="18" charset="0"/>
                <a:cs typeface="Times New Roman" pitchFamily="18" charset="0"/>
              </a:rPr>
              <a:t>Federal Priorities of Grants to States </a:t>
            </a:r>
            <a:r>
              <a:rPr lang="en-US" sz="1400" b="1" dirty="0" smtClean="0">
                <a:latin typeface="Times New Roman" pitchFamily="18" charset="0"/>
                <a:cs typeface="Times New Roman" pitchFamily="18" charset="0"/>
              </a:rPr>
              <a:t>Program</a:t>
            </a:r>
          </a:p>
          <a:p>
            <a:pPr marL="342900" lvl="0" indent="-342900">
              <a:lnSpc>
                <a:spcPct val="85000"/>
              </a:lnSpc>
              <a:spcAft>
                <a:spcPts val="1200"/>
              </a:spcAft>
              <a:buFont typeface="+mj-lt"/>
              <a:buAutoNum type="arabicPeriod"/>
            </a:pPr>
            <a:r>
              <a:rPr lang="en-US" sz="1200" dirty="0" smtClean="0">
                <a:latin typeface="Times New Roman" pitchFamily="18" charset="0"/>
                <a:cs typeface="Times New Roman" pitchFamily="18" charset="0"/>
              </a:rPr>
              <a:t>Expanding </a:t>
            </a:r>
            <a:r>
              <a:rPr lang="en-US" sz="1200" dirty="0">
                <a:latin typeface="Times New Roman" pitchFamily="18" charset="0"/>
                <a:cs typeface="Times New Roman" pitchFamily="18" charset="0"/>
              </a:rPr>
              <a:t>services for learning and access to information and educational resources in a variety of formats, in all types of libraries, for individuals of all ages in order to support such individuals’ needs for education, life-long learning, workforce development, and digital literacy skills.</a:t>
            </a:r>
          </a:p>
          <a:p>
            <a:pPr marL="342900" lvl="0" indent="-342900">
              <a:lnSpc>
                <a:spcPct val="85000"/>
              </a:lnSpc>
              <a:spcAft>
                <a:spcPts val="1200"/>
              </a:spcAft>
              <a:buFont typeface="+mj-lt"/>
              <a:buAutoNum type="arabicPeriod"/>
            </a:pPr>
            <a:r>
              <a:rPr lang="en-US" sz="1200" dirty="0">
                <a:latin typeface="Times New Roman" pitchFamily="18" charset="0"/>
                <a:cs typeface="Times New Roman" pitchFamily="18" charset="0"/>
              </a:rPr>
              <a:t>Establishing or enhancing electronic and other linkages and improved coordination among and between libraries and entities …for the purpose of improving the quality of and access to library and information services.</a:t>
            </a:r>
          </a:p>
          <a:p>
            <a:pPr marL="342900" lvl="0" indent="-342900">
              <a:lnSpc>
                <a:spcPct val="85000"/>
              </a:lnSpc>
              <a:spcAft>
                <a:spcPts val="1200"/>
              </a:spcAft>
              <a:buFont typeface="+mj-lt"/>
              <a:buAutoNum type="arabicPeriod"/>
            </a:pPr>
            <a:r>
              <a:rPr lang="en-US" sz="1200" dirty="0">
                <a:latin typeface="Times New Roman" pitchFamily="18" charset="0"/>
                <a:cs typeface="Times New Roman" pitchFamily="18" charset="0"/>
              </a:rPr>
              <a:t>Providing training and professional development, including continuing education, to enhance the skills of the current library workforce and leadership, and advance the delivery of library and information services; and enhancing efforts to recruit future professionals to the field of library and information services.</a:t>
            </a:r>
          </a:p>
          <a:p>
            <a:pPr marL="342900" lvl="0" indent="-342900">
              <a:lnSpc>
                <a:spcPct val="85000"/>
              </a:lnSpc>
              <a:spcAft>
                <a:spcPts val="1200"/>
              </a:spcAft>
              <a:buFont typeface="+mj-lt"/>
              <a:buAutoNum type="arabicPeriod"/>
            </a:pPr>
            <a:r>
              <a:rPr lang="en-US" sz="1200" dirty="0">
                <a:latin typeface="Times New Roman" pitchFamily="18" charset="0"/>
                <a:cs typeface="Times New Roman" pitchFamily="18" charset="0"/>
              </a:rPr>
              <a:t>Developing public and private partnerships with other agencies and community-based organizations.</a:t>
            </a:r>
          </a:p>
          <a:p>
            <a:pPr marL="342900" lvl="0" indent="-342900">
              <a:lnSpc>
                <a:spcPct val="85000"/>
              </a:lnSpc>
              <a:spcAft>
                <a:spcPts val="1200"/>
              </a:spcAft>
              <a:buFont typeface="+mj-lt"/>
              <a:buAutoNum type="arabicPeriod"/>
            </a:pPr>
            <a:r>
              <a:rPr lang="en-US" sz="1200" dirty="0">
                <a:latin typeface="Times New Roman" pitchFamily="18" charset="0"/>
                <a:cs typeface="Times New Roman" pitchFamily="18" charset="0"/>
              </a:rPr>
              <a:t>Targeting library services to individuals of diverse geographic, cultural, and socioeconomic backgrounds, to individuals with disabilities, and to individuals with limited functional literacy or information skills.</a:t>
            </a:r>
          </a:p>
          <a:p>
            <a:pPr marL="342900" lvl="0" indent="-342900">
              <a:lnSpc>
                <a:spcPct val="85000"/>
              </a:lnSpc>
              <a:spcAft>
                <a:spcPts val="1200"/>
              </a:spcAft>
              <a:buFont typeface="+mj-lt"/>
              <a:buAutoNum type="arabicPeriod"/>
            </a:pPr>
            <a:r>
              <a:rPr lang="en-US" sz="1200" dirty="0">
                <a:latin typeface="Times New Roman" pitchFamily="18" charset="0"/>
                <a:cs typeface="Times New Roman" pitchFamily="18" charset="0"/>
              </a:rPr>
              <a:t>Targeting library and information services to persons having difficulty using a library and to underserved urban and rural communities, including children … from families with incomes below the poverty…. </a:t>
            </a:r>
          </a:p>
          <a:p>
            <a:pPr marL="342900" lvl="0" indent="-342900">
              <a:lnSpc>
                <a:spcPct val="85000"/>
              </a:lnSpc>
              <a:spcAft>
                <a:spcPts val="1200"/>
              </a:spcAft>
              <a:buFont typeface="+mj-lt"/>
              <a:buAutoNum type="arabicPeriod"/>
            </a:pPr>
            <a:r>
              <a:rPr lang="en-US" sz="1200" dirty="0">
                <a:latin typeface="Times New Roman" pitchFamily="18" charset="0"/>
                <a:cs typeface="Times New Roman" pitchFamily="18" charset="0"/>
              </a:rPr>
              <a:t>Developing library services that provide all users access to information through local, State, regional, national, and international collaborations and networks. </a:t>
            </a:r>
          </a:p>
          <a:p>
            <a:pPr marL="342900" lvl="0" indent="-342900">
              <a:lnSpc>
                <a:spcPct val="85000"/>
              </a:lnSpc>
              <a:spcAft>
                <a:spcPts val="1200"/>
              </a:spcAft>
              <a:buFont typeface="+mj-lt"/>
              <a:buAutoNum type="arabicPeriod"/>
            </a:pPr>
            <a:r>
              <a:rPr lang="en-US" sz="1200" dirty="0">
                <a:latin typeface="Times New Roman" pitchFamily="18" charset="0"/>
                <a:cs typeface="Times New Roman" pitchFamily="18" charset="0"/>
              </a:rPr>
              <a:t>Carrying out other activities consistent with the purposes [of LSTA], as described in the State library administrative agency’s plan</a:t>
            </a:r>
            <a:r>
              <a:rPr lang="en-US" sz="1200" dirty="0"/>
              <a:t>. </a:t>
            </a:r>
          </a:p>
        </p:txBody>
      </p:sp>
    </p:spTree>
    <p:extLst>
      <p:ext uri="{BB962C8B-B14F-4D97-AF65-F5344CB8AC3E}">
        <p14:creationId xmlns:p14="http://schemas.microsoft.com/office/powerpoint/2010/main" val="297704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4517" y="1828800"/>
            <a:ext cx="3962623" cy="2462213"/>
          </a:xfrm>
          <a:prstGeom prst="rect">
            <a:avLst/>
          </a:prstGeom>
          <a:noFill/>
        </p:spPr>
        <p:txBody>
          <a:bodyPr wrap="none" rtlCol="0">
            <a:spAutoFit/>
          </a:bodyPr>
          <a:lstStyle/>
          <a:p>
            <a:pPr lvl="0" algn="ctr"/>
            <a:r>
              <a:rPr lang="en-US" sz="1400" b="1" dirty="0" smtClean="0">
                <a:latin typeface="Times New Roman" pitchFamily="18" charset="0"/>
                <a:cs typeface="Times New Roman" pitchFamily="18" charset="0"/>
              </a:rPr>
              <a:t>Table 2.  Focal Areas for Programs and Services </a:t>
            </a:r>
          </a:p>
          <a:p>
            <a:pPr lvl="0" algn="ctr"/>
            <a:r>
              <a:rPr lang="en-US" sz="1400" b="1" dirty="0" smtClean="0">
                <a:latin typeface="Times New Roman" pitchFamily="18" charset="0"/>
                <a:cs typeface="Times New Roman" pitchFamily="18" charset="0"/>
              </a:rPr>
              <a:t>Typically Supported by IMLS Grants to States</a:t>
            </a:r>
          </a:p>
          <a:p>
            <a:pPr marL="342900" lvl="0" indent="-342900">
              <a:buFont typeface="+mj-lt"/>
              <a:buAutoNum type="arabicPeriod"/>
            </a:pPr>
            <a:endParaRPr lang="en-US" sz="1200" dirty="0">
              <a:latin typeface="Times New Roman" pitchFamily="18" charset="0"/>
              <a:cs typeface="Times New Roman" pitchFamily="18" charset="0"/>
            </a:endParaRPr>
          </a:p>
          <a:p>
            <a:pPr marL="800100" lvl="0" indent="-279400">
              <a:buFont typeface="+mj-lt"/>
              <a:buAutoNum type="arabicPeriod"/>
            </a:pPr>
            <a:r>
              <a:rPr lang="en-US" sz="1200" dirty="0" smtClean="0">
                <a:latin typeface="Times New Roman" pitchFamily="18" charset="0"/>
                <a:cs typeface="Times New Roman" pitchFamily="18" charset="0"/>
              </a:rPr>
              <a:t>Lifelong </a:t>
            </a:r>
            <a:r>
              <a:rPr lang="en-US" sz="1200" dirty="0">
                <a:latin typeface="Times New Roman" pitchFamily="18" charset="0"/>
                <a:cs typeface="Times New Roman" pitchFamily="18" charset="0"/>
              </a:rPr>
              <a:t>learning</a:t>
            </a:r>
          </a:p>
          <a:p>
            <a:pPr marL="800100" lvl="0" indent="-279400">
              <a:buFont typeface="+mj-lt"/>
              <a:buAutoNum type="arabicPeriod"/>
            </a:pPr>
            <a:r>
              <a:rPr lang="en-US" sz="1200" dirty="0">
                <a:latin typeface="Times New Roman" pitchFamily="18" charset="0"/>
                <a:cs typeface="Times New Roman" pitchFamily="18" charset="0"/>
              </a:rPr>
              <a:t>Community services</a:t>
            </a:r>
          </a:p>
          <a:p>
            <a:pPr marL="800100" lvl="0" indent="-279400">
              <a:buFont typeface="+mj-lt"/>
              <a:buAutoNum type="arabicPeriod"/>
            </a:pPr>
            <a:r>
              <a:rPr lang="en-US" sz="1200" dirty="0">
                <a:latin typeface="Times New Roman" pitchFamily="18" charset="0"/>
                <a:cs typeface="Times New Roman" pitchFamily="18" charset="0"/>
              </a:rPr>
              <a:t>Employment and small business development</a:t>
            </a:r>
          </a:p>
          <a:p>
            <a:pPr marL="800100" lvl="0" indent="-279400">
              <a:buFont typeface="+mj-lt"/>
              <a:buAutoNum type="arabicPeriod"/>
            </a:pPr>
            <a:r>
              <a:rPr lang="en-US" sz="1200" dirty="0" smtClean="0">
                <a:latin typeface="Times New Roman" pitchFamily="18" charset="0"/>
                <a:cs typeface="Times New Roman" pitchFamily="18" charset="0"/>
              </a:rPr>
              <a:t>Digitization</a:t>
            </a:r>
          </a:p>
          <a:p>
            <a:pPr marL="800100" lvl="0" indent="-279400">
              <a:buFont typeface="+mj-lt"/>
              <a:buAutoNum type="arabicPeriod"/>
            </a:pPr>
            <a:r>
              <a:rPr lang="en-US" sz="1200" dirty="0" smtClean="0">
                <a:latin typeface="Times New Roman" pitchFamily="18" charset="0"/>
                <a:cs typeface="Times New Roman" pitchFamily="18" charset="0"/>
              </a:rPr>
              <a:t>Database delivery</a:t>
            </a:r>
            <a:endParaRPr lang="en-US" sz="1200" dirty="0">
              <a:latin typeface="Times New Roman" pitchFamily="18" charset="0"/>
              <a:cs typeface="Times New Roman" pitchFamily="18" charset="0"/>
            </a:endParaRPr>
          </a:p>
          <a:p>
            <a:pPr marL="800100" lvl="0" indent="-279400">
              <a:buFont typeface="+mj-lt"/>
              <a:buAutoNum type="arabicPeriod"/>
            </a:pPr>
            <a:r>
              <a:rPr lang="en-US" sz="1200" dirty="0">
                <a:latin typeface="Times New Roman" pitchFamily="18" charset="0"/>
                <a:cs typeface="Times New Roman" pitchFamily="18" charset="0"/>
              </a:rPr>
              <a:t>Civic engagement</a:t>
            </a:r>
          </a:p>
          <a:p>
            <a:pPr marL="800100" lvl="0" indent="-279400">
              <a:buFont typeface="+mj-lt"/>
              <a:buAutoNum type="arabicPeriod"/>
            </a:pPr>
            <a:r>
              <a:rPr lang="en-US" sz="1200" dirty="0">
                <a:latin typeface="Times New Roman" pitchFamily="18" charset="0"/>
                <a:cs typeface="Times New Roman" pitchFamily="18" charset="0"/>
              </a:rPr>
              <a:t>Staff and leadership </a:t>
            </a:r>
            <a:r>
              <a:rPr lang="en-US" sz="1200" dirty="0" smtClean="0">
                <a:latin typeface="Times New Roman" pitchFamily="18" charset="0"/>
                <a:cs typeface="Times New Roman" pitchFamily="18" charset="0"/>
              </a:rPr>
              <a:t>development (distributed</a:t>
            </a:r>
          </a:p>
          <a:p>
            <a:pPr marL="800100" lvl="0" indent="-279400"/>
            <a:r>
              <a:rPr lang="en-US" sz="1200" dirty="0" smtClean="0">
                <a:latin typeface="Times New Roman" pitchFamily="18" charset="0"/>
                <a:cs typeface="Times New Roman" pitchFamily="18" charset="0"/>
              </a:rPr>
              <a:t>	throughout other focal areas)</a:t>
            </a:r>
          </a:p>
          <a:p>
            <a:pPr marL="800100" indent="-279400"/>
            <a:endParaRPr lang="en-US" dirty="0"/>
          </a:p>
        </p:txBody>
      </p:sp>
    </p:spTree>
    <p:extLst>
      <p:ext uri="{BB962C8B-B14F-4D97-AF65-F5344CB8AC3E}">
        <p14:creationId xmlns:p14="http://schemas.microsoft.com/office/powerpoint/2010/main" val="847306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583</Words>
  <Application>Microsoft Office PowerPoint</Application>
  <PresentationFormat>On-screen Show (4:3)</PresentationFormat>
  <Paragraphs>108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Figure 2.  Two Informal Learning Theories of Change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Birnbaum</dc:creator>
  <cp:lastModifiedBy>Matthew Birnbaum</cp:lastModifiedBy>
  <cp:revision>105</cp:revision>
  <cp:lastPrinted>2012-03-12T18:56:43Z</cp:lastPrinted>
  <dcterms:created xsi:type="dcterms:W3CDTF">2012-03-02T20:58:12Z</dcterms:created>
  <dcterms:modified xsi:type="dcterms:W3CDTF">2012-10-17T21:52:08Z</dcterms:modified>
</cp:coreProperties>
</file>