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59" r:id="rId3"/>
    <p:sldId id="281" r:id="rId4"/>
    <p:sldId id="282" r:id="rId5"/>
    <p:sldId id="299" r:id="rId6"/>
    <p:sldId id="283" r:id="rId7"/>
    <p:sldId id="284" r:id="rId8"/>
    <p:sldId id="285" r:id="rId9"/>
    <p:sldId id="286" r:id="rId10"/>
    <p:sldId id="298" r:id="rId11"/>
    <p:sldId id="288" r:id="rId12"/>
    <p:sldId id="289" r:id="rId13"/>
    <p:sldId id="290" r:id="rId14"/>
    <p:sldId id="291" r:id="rId15"/>
    <p:sldId id="292" r:id="rId16"/>
    <p:sldId id="293" r:id="rId17"/>
    <p:sldId id="260" r:id="rId18"/>
    <p:sldId id="301" r:id="rId19"/>
    <p:sldId id="302" r:id="rId20"/>
    <p:sldId id="303" r:id="rId21"/>
    <p:sldId id="304" r:id="rId22"/>
    <p:sldId id="305" r:id="rId23"/>
    <p:sldId id="306" r:id="rId24"/>
    <p:sldId id="279" r:id="rId25"/>
    <p:sldId id="280" r:id="rId26"/>
    <p:sldId id="271" r:id="rId27"/>
    <p:sldId id="272" r:id="rId28"/>
    <p:sldId id="273" r:id="rId29"/>
    <p:sldId id="274" r:id="rId30"/>
    <p:sldId id="275" r:id="rId31"/>
    <p:sldId id="276" r:id="rId32"/>
    <p:sldId id="297" r:id="rId33"/>
    <p:sldId id="295"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83" autoAdjust="0"/>
  </p:normalViewPr>
  <p:slideViewPr>
    <p:cSldViewPr>
      <p:cViewPr varScale="1">
        <p:scale>
          <a:sx n="47" d="100"/>
          <a:sy n="47" d="100"/>
        </p:scale>
        <p:origin x="-1330"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Hsriwest-file1\Work%20Folders\CWheeler\CWheeler%20Share\1019%20DR\FamSurveyReport\FamSurvey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sriwest-file1\Work%20Folders\CWheeler\CWheeler%20Share\1019%20DR\FamSurveyReport\FamSurvey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Families' Feelings After First Visit</a:t>
            </a:r>
            <a:r>
              <a:rPr lang="en-US" sz="2400" baseline="0"/>
              <a:t> </a:t>
            </a:r>
          </a:p>
          <a:p>
            <a:pPr>
              <a:defRPr sz="2400"/>
            </a:pPr>
            <a:r>
              <a:rPr lang="en-US" sz="2400" baseline="0"/>
              <a:t>from Caseworker</a:t>
            </a:r>
            <a:endParaRPr lang="en-US" sz="2400"/>
          </a:p>
        </c:rich>
      </c:tx>
      <c:layout/>
    </c:title>
    <c:plotArea>
      <c:layout/>
      <c:barChart>
        <c:barDir val="col"/>
        <c:grouping val="clustered"/>
        <c:ser>
          <c:idx val="0"/>
          <c:order val="0"/>
          <c:tx>
            <c:strRef>
              <c:f>'Feel after 1st Visit'!$A$45</c:f>
              <c:strCache>
                <c:ptCount val="1"/>
                <c:pt idx="0">
                  <c:v>AR</c:v>
                </c:pt>
              </c:strCache>
            </c:strRef>
          </c:tx>
          <c:spPr>
            <a:solidFill>
              <a:srgbClr val="0070C0"/>
            </a:solidFill>
          </c:spPr>
          <c:dLbls>
            <c:txPr>
              <a:bodyPr/>
              <a:lstStyle/>
              <a:p>
                <a:pPr>
                  <a:defRPr sz="1800"/>
                </a:pPr>
                <a:endParaRPr lang="en-US"/>
              </a:p>
            </c:txPr>
            <c:showVal val="1"/>
          </c:dLbls>
          <c:cat>
            <c:strRef>
              <c:f>'Feel after 1st Visit'!$B$44:$G$44</c:f>
              <c:strCache>
                <c:ptCount val="6"/>
                <c:pt idx="0">
                  <c:v>Relieved</c:v>
                </c:pt>
                <c:pt idx="1">
                  <c:v>Hopeful</c:v>
                </c:pt>
                <c:pt idx="2">
                  <c:v>Respected</c:v>
                </c:pt>
                <c:pt idx="3">
                  <c:v>Comforted</c:v>
                </c:pt>
                <c:pt idx="4">
                  <c:v>Encouraged</c:v>
                </c:pt>
                <c:pt idx="5">
                  <c:v>Thankful</c:v>
                </c:pt>
              </c:strCache>
            </c:strRef>
          </c:cat>
          <c:val>
            <c:numRef>
              <c:f>'Feel after 1st Visit'!$B$45:$G$45</c:f>
              <c:numCache>
                <c:formatCode>0%</c:formatCode>
                <c:ptCount val="6"/>
                <c:pt idx="0">
                  <c:v>0.51</c:v>
                </c:pt>
                <c:pt idx="1">
                  <c:v>0.41000000000000031</c:v>
                </c:pt>
                <c:pt idx="2">
                  <c:v>0.62000000000000133</c:v>
                </c:pt>
                <c:pt idx="3">
                  <c:v>0.37000000000000038</c:v>
                </c:pt>
                <c:pt idx="4">
                  <c:v>0.45</c:v>
                </c:pt>
                <c:pt idx="5">
                  <c:v>0.51</c:v>
                </c:pt>
              </c:numCache>
            </c:numRef>
          </c:val>
        </c:ser>
        <c:ser>
          <c:idx val="1"/>
          <c:order val="1"/>
          <c:tx>
            <c:strRef>
              <c:f>'Feel after 1st Visit'!$A$46</c:f>
              <c:strCache>
                <c:ptCount val="1"/>
                <c:pt idx="0">
                  <c:v>IR</c:v>
                </c:pt>
              </c:strCache>
            </c:strRef>
          </c:tx>
          <c:spPr>
            <a:solidFill>
              <a:srgbClr val="FFC000"/>
            </a:solidFill>
          </c:spPr>
          <c:dLbls>
            <c:txPr>
              <a:bodyPr/>
              <a:lstStyle/>
              <a:p>
                <a:pPr>
                  <a:defRPr sz="2000"/>
                </a:pPr>
                <a:endParaRPr lang="en-US"/>
              </a:p>
            </c:txPr>
            <c:showVal val="1"/>
          </c:dLbls>
          <c:cat>
            <c:strRef>
              <c:f>'Feel after 1st Visit'!$B$44:$G$44</c:f>
              <c:strCache>
                <c:ptCount val="6"/>
                <c:pt idx="0">
                  <c:v>Relieved</c:v>
                </c:pt>
                <c:pt idx="1">
                  <c:v>Hopeful</c:v>
                </c:pt>
                <c:pt idx="2">
                  <c:v>Respected</c:v>
                </c:pt>
                <c:pt idx="3">
                  <c:v>Comforted</c:v>
                </c:pt>
                <c:pt idx="4">
                  <c:v>Encouraged</c:v>
                </c:pt>
                <c:pt idx="5">
                  <c:v>Thankful</c:v>
                </c:pt>
              </c:strCache>
            </c:strRef>
          </c:cat>
          <c:val>
            <c:numRef>
              <c:f>'Feel after 1st Visit'!$B$46:$G$46</c:f>
              <c:numCache>
                <c:formatCode>0%</c:formatCode>
                <c:ptCount val="6"/>
                <c:pt idx="0">
                  <c:v>0.28000000000000008</c:v>
                </c:pt>
                <c:pt idx="1">
                  <c:v>0.28000000000000008</c:v>
                </c:pt>
                <c:pt idx="2">
                  <c:v>0.37000000000000038</c:v>
                </c:pt>
                <c:pt idx="3">
                  <c:v>0.21000000000000021</c:v>
                </c:pt>
                <c:pt idx="4">
                  <c:v>0.30000000000000032</c:v>
                </c:pt>
                <c:pt idx="5">
                  <c:v>0.23</c:v>
                </c:pt>
              </c:numCache>
            </c:numRef>
          </c:val>
        </c:ser>
        <c:dLbls>
          <c:showVal val="1"/>
        </c:dLbls>
        <c:gapWidth val="75"/>
        <c:overlap val="-25"/>
        <c:axId val="75764096"/>
        <c:axId val="75765632"/>
      </c:barChart>
      <c:catAx>
        <c:axId val="75764096"/>
        <c:scaling>
          <c:orientation val="minMax"/>
        </c:scaling>
        <c:axPos val="b"/>
        <c:majorTickMark val="none"/>
        <c:tickLblPos val="nextTo"/>
        <c:txPr>
          <a:bodyPr/>
          <a:lstStyle/>
          <a:p>
            <a:pPr>
              <a:defRPr sz="2000"/>
            </a:pPr>
            <a:endParaRPr lang="en-US"/>
          </a:p>
        </c:txPr>
        <c:crossAx val="75765632"/>
        <c:crosses val="autoZero"/>
        <c:auto val="1"/>
        <c:lblAlgn val="ctr"/>
        <c:lblOffset val="100"/>
      </c:catAx>
      <c:valAx>
        <c:axId val="75765632"/>
        <c:scaling>
          <c:orientation val="minMax"/>
          <c:max val="1"/>
        </c:scaling>
        <c:axPos val="l"/>
        <c:majorGridlines/>
        <c:numFmt formatCode="0%" sourceLinked="1"/>
        <c:majorTickMark val="none"/>
        <c:tickLblPos val="nextTo"/>
        <c:spPr>
          <a:ln w="9525">
            <a:noFill/>
          </a:ln>
        </c:spPr>
        <c:txPr>
          <a:bodyPr/>
          <a:lstStyle/>
          <a:p>
            <a:pPr>
              <a:defRPr sz="2000"/>
            </a:pPr>
            <a:endParaRPr lang="en-US"/>
          </a:p>
        </c:txPr>
        <c:crossAx val="75764096"/>
        <c:crosses val="autoZero"/>
        <c:crossBetween val="between"/>
      </c:valAx>
    </c:plotArea>
    <c:legend>
      <c:legendPos val="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b="1" i="0" baseline="0" dirty="0"/>
              <a:t>Families' Feelings After First Visit </a:t>
            </a:r>
            <a:endParaRPr lang="en-US" sz="2400" dirty="0"/>
          </a:p>
          <a:p>
            <a:pPr>
              <a:defRPr/>
            </a:pPr>
            <a:r>
              <a:rPr lang="en-US" sz="2400" b="1" i="0" baseline="0" dirty="0"/>
              <a:t>from Caseworker</a:t>
            </a:r>
          </a:p>
        </c:rich>
      </c:tx>
      <c:layout/>
    </c:title>
    <c:plotArea>
      <c:layout/>
      <c:barChart>
        <c:barDir val="col"/>
        <c:grouping val="clustered"/>
        <c:ser>
          <c:idx val="0"/>
          <c:order val="0"/>
          <c:tx>
            <c:strRef>
              <c:f>'Feel after 1st Visit'!$A$61</c:f>
              <c:strCache>
                <c:ptCount val="1"/>
                <c:pt idx="0">
                  <c:v>AR</c:v>
                </c:pt>
              </c:strCache>
            </c:strRef>
          </c:tx>
          <c:spPr>
            <a:solidFill>
              <a:srgbClr val="0070C0"/>
            </a:solidFill>
          </c:spPr>
          <c:dLbls>
            <c:txPr>
              <a:bodyPr/>
              <a:lstStyle/>
              <a:p>
                <a:pPr>
                  <a:defRPr sz="2000"/>
                </a:pPr>
                <a:endParaRPr lang="en-US"/>
              </a:p>
            </c:txPr>
            <c:showVal val="1"/>
          </c:dLbls>
          <c:cat>
            <c:strRef>
              <c:f>'Feel after 1st Visit'!$B$60:$G$60</c:f>
              <c:strCache>
                <c:ptCount val="6"/>
                <c:pt idx="0">
                  <c:v>Angry</c:v>
                </c:pt>
                <c:pt idx="1">
                  <c:v>Afraid</c:v>
                </c:pt>
                <c:pt idx="2">
                  <c:v>Worried</c:v>
                </c:pt>
                <c:pt idx="3">
                  <c:v>Disrespected</c:v>
                </c:pt>
                <c:pt idx="4">
                  <c:v>Stressed</c:v>
                </c:pt>
                <c:pt idx="5">
                  <c:v>Discouraged</c:v>
                </c:pt>
              </c:strCache>
            </c:strRef>
          </c:cat>
          <c:val>
            <c:numRef>
              <c:f>'Feel after 1st Visit'!$B$61:$G$61</c:f>
              <c:numCache>
                <c:formatCode>0%</c:formatCode>
                <c:ptCount val="6"/>
                <c:pt idx="0">
                  <c:v>0.14000000000000001</c:v>
                </c:pt>
                <c:pt idx="1">
                  <c:v>0.11</c:v>
                </c:pt>
                <c:pt idx="2">
                  <c:v>0.22</c:v>
                </c:pt>
                <c:pt idx="3">
                  <c:v>0.05</c:v>
                </c:pt>
                <c:pt idx="4">
                  <c:v>0.31000000000000077</c:v>
                </c:pt>
                <c:pt idx="5">
                  <c:v>0.05</c:v>
                </c:pt>
              </c:numCache>
            </c:numRef>
          </c:val>
        </c:ser>
        <c:ser>
          <c:idx val="1"/>
          <c:order val="1"/>
          <c:tx>
            <c:strRef>
              <c:f>'Feel after 1st Visit'!$A$62</c:f>
              <c:strCache>
                <c:ptCount val="1"/>
                <c:pt idx="0">
                  <c:v>IR</c:v>
                </c:pt>
              </c:strCache>
            </c:strRef>
          </c:tx>
          <c:spPr>
            <a:solidFill>
              <a:srgbClr val="FFC000"/>
            </a:solidFill>
          </c:spPr>
          <c:dLbls>
            <c:txPr>
              <a:bodyPr/>
              <a:lstStyle/>
              <a:p>
                <a:pPr>
                  <a:defRPr sz="2000"/>
                </a:pPr>
                <a:endParaRPr lang="en-US"/>
              </a:p>
            </c:txPr>
            <c:showVal val="1"/>
          </c:dLbls>
          <c:cat>
            <c:strRef>
              <c:f>'Feel after 1st Visit'!$B$60:$G$60</c:f>
              <c:strCache>
                <c:ptCount val="6"/>
                <c:pt idx="0">
                  <c:v>Angry</c:v>
                </c:pt>
                <c:pt idx="1">
                  <c:v>Afraid</c:v>
                </c:pt>
                <c:pt idx="2">
                  <c:v>Worried</c:v>
                </c:pt>
                <c:pt idx="3">
                  <c:v>Disrespected</c:v>
                </c:pt>
                <c:pt idx="4">
                  <c:v>Stressed</c:v>
                </c:pt>
                <c:pt idx="5">
                  <c:v>Discouraged</c:v>
                </c:pt>
              </c:strCache>
            </c:strRef>
          </c:cat>
          <c:val>
            <c:numRef>
              <c:f>'Feel after 1st Visit'!$B$62:$G$62</c:f>
              <c:numCache>
                <c:formatCode>0%</c:formatCode>
                <c:ptCount val="6"/>
                <c:pt idx="0">
                  <c:v>0.23</c:v>
                </c:pt>
                <c:pt idx="1">
                  <c:v>9.0000000000000024E-2</c:v>
                </c:pt>
                <c:pt idx="2">
                  <c:v>0.14000000000000001</c:v>
                </c:pt>
                <c:pt idx="3">
                  <c:v>7.0000000000000021E-2</c:v>
                </c:pt>
                <c:pt idx="4">
                  <c:v>0.26</c:v>
                </c:pt>
                <c:pt idx="5">
                  <c:v>0.14000000000000001</c:v>
                </c:pt>
              </c:numCache>
            </c:numRef>
          </c:val>
        </c:ser>
        <c:dLbls>
          <c:showVal val="1"/>
        </c:dLbls>
        <c:gapWidth val="75"/>
        <c:overlap val="-25"/>
        <c:axId val="75795840"/>
        <c:axId val="75805824"/>
      </c:barChart>
      <c:catAx>
        <c:axId val="75795840"/>
        <c:scaling>
          <c:orientation val="minMax"/>
        </c:scaling>
        <c:axPos val="b"/>
        <c:majorTickMark val="none"/>
        <c:tickLblPos val="nextTo"/>
        <c:txPr>
          <a:bodyPr/>
          <a:lstStyle/>
          <a:p>
            <a:pPr>
              <a:defRPr sz="2000"/>
            </a:pPr>
            <a:endParaRPr lang="en-US"/>
          </a:p>
        </c:txPr>
        <c:crossAx val="75805824"/>
        <c:crosses val="autoZero"/>
        <c:auto val="1"/>
        <c:lblAlgn val="ctr"/>
        <c:lblOffset val="100"/>
      </c:catAx>
      <c:valAx>
        <c:axId val="75805824"/>
        <c:scaling>
          <c:orientation val="minMax"/>
          <c:max val="1"/>
        </c:scaling>
        <c:axPos val="l"/>
        <c:majorGridlines/>
        <c:numFmt formatCode="0%" sourceLinked="1"/>
        <c:majorTickMark val="none"/>
        <c:tickLblPos val="nextTo"/>
        <c:spPr>
          <a:ln w="9525">
            <a:noFill/>
          </a:ln>
        </c:spPr>
        <c:txPr>
          <a:bodyPr/>
          <a:lstStyle/>
          <a:p>
            <a:pPr>
              <a:defRPr sz="2000"/>
            </a:pPr>
            <a:endParaRPr lang="en-US"/>
          </a:p>
        </c:txPr>
        <c:crossAx val="75795840"/>
        <c:crosses val="autoZero"/>
        <c:crossBetween val="between"/>
        <c:minorUnit val="0.2"/>
      </c:valAx>
    </c:plotArea>
    <c:legend>
      <c:legendPos val="t"/>
      <c:layout/>
      <c:txPr>
        <a:bodyPr/>
        <a:lstStyle/>
        <a:p>
          <a:pPr>
            <a:defRPr sz="20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97C10-87A1-47E1-850A-CD2091B54000}" type="doc">
      <dgm:prSet loTypeId="urn:microsoft.com/office/officeart/2005/8/layout/hProcess9" loCatId="process" qsTypeId="urn:microsoft.com/office/officeart/2005/8/quickstyle/simple1" qsCatId="simple" csTypeId="urn:microsoft.com/office/officeart/2005/8/colors/accent6_1" csCatId="accent6" phldr="1"/>
      <dgm:spPr/>
    </dgm:pt>
    <dgm:pt modelId="{A41B5242-AEE5-4261-BF89-0AB80052E3BA}">
      <dgm:prSet phldrT="[Text]" custT="1"/>
      <dgm:spPr/>
      <dgm:t>
        <a:bodyPr/>
        <a:lstStyle/>
        <a:p>
          <a:pPr algn="ctr">
            <a:lnSpc>
              <a:spcPct val="90000"/>
            </a:lnSpc>
            <a:spcAft>
              <a:spcPct val="35000"/>
            </a:spcAft>
          </a:pPr>
          <a:r>
            <a:rPr lang="en-US" sz="1600" b="1" dirty="0" smtClean="0">
              <a:latin typeface="+mj-lt"/>
            </a:rPr>
            <a:t>ACTIVITIES</a:t>
          </a:r>
        </a:p>
        <a:p>
          <a:pPr algn="ctr">
            <a:lnSpc>
              <a:spcPct val="100000"/>
            </a:lnSpc>
            <a:spcAft>
              <a:spcPts val="800"/>
            </a:spcAft>
          </a:pPr>
          <a:r>
            <a:rPr lang="en-US" sz="1500" b="1" dirty="0" smtClean="0">
              <a:latin typeface="+mj-lt"/>
            </a:rPr>
            <a:t>New or additional staff dedicated to kin</a:t>
          </a:r>
        </a:p>
        <a:p>
          <a:pPr algn="ctr">
            <a:lnSpc>
              <a:spcPct val="100000"/>
            </a:lnSpc>
            <a:spcAft>
              <a:spcPts val="800"/>
            </a:spcAft>
          </a:pPr>
          <a:r>
            <a:rPr lang="en-US" sz="1500" b="1" dirty="0" smtClean="0">
              <a:latin typeface="+mj-lt"/>
            </a:rPr>
            <a:t>ID and recruitment of potential kin placements</a:t>
          </a:r>
        </a:p>
        <a:p>
          <a:pPr algn="ctr">
            <a:lnSpc>
              <a:spcPct val="100000"/>
            </a:lnSpc>
            <a:spcAft>
              <a:spcPts val="800"/>
            </a:spcAft>
          </a:pPr>
          <a:r>
            <a:rPr lang="en-US" sz="1500" b="1" dirty="0" smtClean="0">
              <a:latin typeface="+mj-lt"/>
            </a:rPr>
            <a:t>Array of supportive services &amp; financial supports</a:t>
          </a:r>
        </a:p>
        <a:p>
          <a:pPr algn="ctr">
            <a:lnSpc>
              <a:spcPct val="100000"/>
            </a:lnSpc>
            <a:spcAft>
              <a:spcPts val="800"/>
            </a:spcAft>
          </a:pPr>
          <a:r>
            <a:rPr lang="en-US" sz="1500" b="1" dirty="0" smtClean="0">
              <a:latin typeface="+mj-lt"/>
            </a:rPr>
            <a:t>Frequent communication with caregivers</a:t>
          </a:r>
        </a:p>
        <a:p>
          <a:pPr algn="ctr">
            <a:lnSpc>
              <a:spcPct val="100000"/>
            </a:lnSpc>
            <a:spcAft>
              <a:spcPts val="800"/>
            </a:spcAft>
          </a:pPr>
          <a:r>
            <a:rPr lang="en-US" sz="1500" b="1" dirty="0" smtClean="0">
              <a:latin typeface="+mj-lt"/>
            </a:rPr>
            <a:t>Systematic use of placement and team meetings</a:t>
          </a:r>
          <a:endParaRPr lang="en-US" sz="1400" b="1" dirty="0" smtClean="0">
            <a:latin typeface="+mj-lt"/>
          </a:endParaRPr>
        </a:p>
      </dgm:t>
    </dgm:pt>
    <dgm:pt modelId="{1D7488A6-82EE-4CF2-BD77-69B6300A1AAD}" type="parTrans" cxnId="{14948070-9588-4182-B3EC-F1E8E989C9B0}">
      <dgm:prSet/>
      <dgm:spPr/>
      <dgm:t>
        <a:bodyPr/>
        <a:lstStyle/>
        <a:p>
          <a:endParaRPr lang="en-US"/>
        </a:p>
      </dgm:t>
    </dgm:pt>
    <dgm:pt modelId="{79E80E05-64ED-450B-B9D1-7C05A3C5BA15}" type="sibTrans" cxnId="{14948070-9588-4182-B3EC-F1E8E989C9B0}">
      <dgm:prSet/>
      <dgm:spPr/>
      <dgm:t>
        <a:bodyPr/>
        <a:lstStyle/>
        <a:p>
          <a:endParaRPr lang="en-US"/>
        </a:p>
      </dgm:t>
    </dgm:pt>
    <dgm:pt modelId="{1F27391C-61A0-4CFA-8A12-28196795222D}">
      <dgm:prSet phldrT="[Text]" custT="1"/>
      <dgm:spPr/>
      <dgm:t>
        <a:bodyPr/>
        <a:lstStyle/>
        <a:p>
          <a:pPr algn="ctr">
            <a:lnSpc>
              <a:spcPct val="90000"/>
            </a:lnSpc>
            <a:spcAft>
              <a:spcPct val="35000"/>
            </a:spcAft>
          </a:pPr>
          <a:r>
            <a:rPr lang="en-US" sz="1600" b="1" dirty="0" smtClean="0">
              <a:latin typeface="+mj-lt"/>
            </a:rPr>
            <a:t>OUTPUTS</a:t>
          </a:r>
        </a:p>
        <a:p>
          <a:pPr algn="l">
            <a:lnSpc>
              <a:spcPct val="100000"/>
            </a:lnSpc>
            <a:spcAft>
              <a:spcPts val="800"/>
            </a:spcAft>
          </a:pPr>
          <a:r>
            <a:rPr lang="en-US" sz="1500" b="1" dirty="0" smtClean="0">
              <a:latin typeface="+mj-lt"/>
            </a:rPr>
            <a:t># Kinship Caregiver utilized</a:t>
          </a:r>
        </a:p>
        <a:p>
          <a:pPr algn="l">
            <a:lnSpc>
              <a:spcPct val="100000"/>
            </a:lnSpc>
            <a:spcAft>
              <a:spcPts val="800"/>
            </a:spcAft>
          </a:pPr>
          <a:r>
            <a:rPr lang="en-US" sz="1500" b="1" dirty="0" smtClean="0">
              <a:latin typeface="+mj-lt"/>
            </a:rPr>
            <a:t># children in kinship placements</a:t>
          </a:r>
        </a:p>
        <a:p>
          <a:pPr algn="l">
            <a:lnSpc>
              <a:spcPct val="100000"/>
            </a:lnSpc>
            <a:spcAft>
              <a:spcPts val="800"/>
            </a:spcAft>
          </a:pPr>
          <a:r>
            <a:rPr lang="en-US" sz="1500" b="1" dirty="0" smtClean="0">
              <a:latin typeface="+mj-lt"/>
            </a:rPr>
            <a:t># services delivered, $ services purchased</a:t>
          </a:r>
        </a:p>
        <a:p>
          <a:pPr algn="l">
            <a:lnSpc>
              <a:spcPct val="100000"/>
            </a:lnSpc>
            <a:spcAft>
              <a:spcPts val="800"/>
            </a:spcAft>
          </a:pPr>
          <a:r>
            <a:rPr lang="en-US" sz="1500" b="1" dirty="0" smtClean="0">
              <a:latin typeface="+mj-lt"/>
            </a:rPr>
            <a:t>Child able to stay with familiar caregiver</a:t>
          </a:r>
        </a:p>
        <a:p>
          <a:pPr algn="l">
            <a:lnSpc>
              <a:spcPct val="100000"/>
            </a:lnSpc>
            <a:spcAft>
              <a:spcPts val="800"/>
            </a:spcAft>
          </a:pPr>
          <a:r>
            <a:rPr lang="en-US" sz="1500" b="1" dirty="0" smtClean="0">
              <a:latin typeface="+mj-lt"/>
            </a:rPr>
            <a:t>Community more familiar with PCSA work</a:t>
          </a:r>
        </a:p>
      </dgm:t>
    </dgm:pt>
    <dgm:pt modelId="{DB5C8DAC-C912-4FCD-A6C2-263C1EC43100}" type="parTrans" cxnId="{C307F413-D311-4980-9F4B-94A1956D36BB}">
      <dgm:prSet/>
      <dgm:spPr/>
      <dgm:t>
        <a:bodyPr/>
        <a:lstStyle/>
        <a:p>
          <a:endParaRPr lang="en-US"/>
        </a:p>
      </dgm:t>
    </dgm:pt>
    <dgm:pt modelId="{BCB0A478-F700-412B-99D4-179577B8D956}" type="sibTrans" cxnId="{C307F413-D311-4980-9F4B-94A1956D36BB}">
      <dgm:prSet/>
      <dgm:spPr/>
      <dgm:t>
        <a:bodyPr/>
        <a:lstStyle/>
        <a:p>
          <a:endParaRPr lang="en-US"/>
        </a:p>
      </dgm:t>
    </dgm:pt>
    <dgm:pt modelId="{6C2BA4DD-3904-470A-B46E-62533002F61C}">
      <dgm:prSet phldrT="[Text]" custT="1"/>
      <dgm:spPr/>
      <dgm:t>
        <a:bodyPr/>
        <a:lstStyle/>
        <a:p>
          <a:pPr algn="ctr" defTabSz="711200">
            <a:lnSpc>
              <a:spcPct val="90000"/>
            </a:lnSpc>
            <a:spcBef>
              <a:spcPct val="0"/>
            </a:spcBef>
            <a:spcAft>
              <a:spcPct val="35000"/>
            </a:spcAft>
          </a:pPr>
          <a:endParaRPr lang="en-US" sz="1600" b="1" dirty="0" smtClean="0">
            <a:latin typeface="+mj-lt"/>
          </a:endParaRPr>
        </a:p>
        <a:p>
          <a:pPr algn="ctr" defTabSz="711200">
            <a:lnSpc>
              <a:spcPct val="90000"/>
            </a:lnSpc>
            <a:spcBef>
              <a:spcPct val="0"/>
            </a:spcBef>
            <a:spcAft>
              <a:spcPct val="35000"/>
            </a:spcAft>
          </a:pPr>
          <a:r>
            <a:rPr lang="en-US" sz="1600" b="1" dirty="0" smtClean="0">
              <a:latin typeface="+mj-lt"/>
            </a:rPr>
            <a:t>OUTCOMES</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More children placed with kin/guardian</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Lower # CAN reports</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Fewer children/days in agency custody, more children avoid out of home placement</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Less re-entry into care</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Shorter time in placement/to achieve permanency/closure</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Increased stability</a:t>
          </a:r>
        </a:p>
        <a:p>
          <a:pPr marL="0" marR="0" indent="0" algn="l" defTabSz="914400" eaLnBrk="1" fontAlgn="auto" latinLnBrk="0" hangingPunct="1">
            <a:lnSpc>
              <a:spcPct val="100000"/>
            </a:lnSpc>
            <a:spcBef>
              <a:spcPts val="0"/>
            </a:spcBef>
            <a:spcAft>
              <a:spcPts val="800"/>
            </a:spcAft>
            <a:buClrTx/>
            <a:buSzTx/>
            <a:buFontTx/>
            <a:buNone/>
            <a:tabLst/>
            <a:defRPr/>
          </a:pPr>
          <a:r>
            <a:rPr lang="en-US" sz="1500" b="1" dirty="0" smtClean="0">
              <a:latin typeface="+mj-lt"/>
            </a:rPr>
            <a:t>More children are safe (lower # CAN reports, fewer allegations in placement)</a:t>
          </a:r>
        </a:p>
        <a:p>
          <a:pPr algn="l" defTabSz="711200">
            <a:lnSpc>
              <a:spcPct val="90000"/>
            </a:lnSpc>
            <a:spcBef>
              <a:spcPct val="0"/>
            </a:spcBef>
            <a:spcAft>
              <a:spcPct val="35000"/>
            </a:spcAft>
          </a:pPr>
          <a:endParaRPr lang="en-US" sz="1600" b="1" dirty="0" smtClean="0">
            <a:latin typeface="+mj-lt"/>
          </a:endParaRPr>
        </a:p>
      </dgm:t>
    </dgm:pt>
    <dgm:pt modelId="{1827B53B-EEAD-40CE-9886-B8017FF67F4B}" type="parTrans" cxnId="{1FB7C598-EE84-4B2D-A9E8-A694AE01B8E7}">
      <dgm:prSet/>
      <dgm:spPr/>
      <dgm:t>
        <a:bodyPr/>
        <a:lstStyle/>
        <a:p>
          <a:endParaRPr lang="en-US"/>
        </a:p>
      </dgm:t>
    </dgm:pt>
    <dgm:pt modelId="{04EFBCF0-6262-41BF-89F9-FE465AFE9242}" type="sibTrans" cxnId="{1FB7C598-EE84-4B2D-A9E8-A694AE01B8E7}">
      <dgm:prSet/>
      <dgm:spPr/>
      <dgm:t>
        <a:bodyPr/>
        <a:lstStyle/>
        <a:p>
          <a:endParaRPr lang="en-US"/>
        </a:p>
      </dgm:t>
    </dgm:pt>
    <dgm:pt modelId="{2112D639-A428-4A26-920F-FA1A85EE75C0}">
      <dgm:prSet/>
      <dgm:spPr/>
      <dgm:t>
        <a:bodyPr/>
        <a:lstStyle/>
        <a:p>
          <a:pPr algn="l">
            <a:lnSpc>
              <a:spcPct val="90000"/>
            </a:lnSpc>
            <a:spcAft>
              <a:spcPct val="15000"/>
            </a:spcAft>
          </a:pPr>
          <a:endParaRPr lang="en-US" sz="800" dirty="0"/>
        </a:p>
      </dgm:t>
    </dgm:pt>
    <dgm:pt modelId="{C9A54FB1-3168-410D-ADA4-7AA20191A612}" type="parTrans" cxnId="{EEE1F0D6-676E-40F2-BDCD-AC305D86768F}">
      <dgm:prSet/>
      <dgm:spPr/>
      <dgm:t>
        <a:bodyPr/>
        <a:lstStyle/>
        <a:p>
          <a:endParaRPr lang="en-US"/>
        </a:p>
      </dgm:t>
    </dgm:pt>
    <dgm:pt modelId="{C893B8C1-F17A-4EB0-9829-2259B391EEF7}" type="sibTrans" cxnId="{EEE1F0D6-676E-40F2-BDCD-AC305D86768F}">
      <dgm:prSet/>
      <dgm:spPr/>
      <dgm:t>
        <a:bodyPr/>
        <a:lstStyle/>
        <a:p>
          <a:endParaRPr lang="en-US"/>
        </a:p>
      </dgm:t>
    </dgm:pt>
    <dgm:pt modelId="{CCA4EE21-D6F5-4F54-B6C4-33EBE60EB514}" type="pres">
      <dgm:prSet presAssocID="{E6797C10-87A1-47E1-850A-CD2091B54000}" presName="CompostProcess" presStyleCnt="0">
        <dgm:presLayoutVars>
          <dgm:dir/>
          <dgm:resizeHandles val="exact"/>
        </dgm:presLayoutVars>
      </dgm:prSet>
      <dgm:spPr/>
    </dgm:pt>
    <dgm:pt modelId="{F708A82F-9421-49D8-B403-37538C808CF5}" type="pres">
      <dgm:prSet presAssocID="{E6797C10-87A1-47E1-850A-CD2091B54000}" presName="arrow" presStyleLbl="bgShp" presStyleIdx="0" presStyleCnt="1" custScaleX="97007"/>
      <dgm:spPr/>
    </dgm:pt>
    <dgm:pt modelId="{37F103EF-00B2-4ECD-86E0-AD0F5853A2D5}" type="pres">
      <dgm:prSet presAssocID="{E6797C10-87A1-47E1-850A-CD2091B54000}" presName="linearProcess" presStyleCnt="0"/>
      <dgm:spPr/>
    </dgm:pt>
    <dgm:pt modelId="{41679DDF-3C80-4B7B-970F-A255944B867A}" type="pres">
      <dgm:prSet presAssocID="{A41B5242-AEE5-4261-BF89-0AB80052E3BA}" presName="textNode" presStyleLbl="node1" presStyleIdx="0" presStyleCnt="3" custScaleY="218254" custLinFactNeighborX="-46719" custLinFactNeighborY="0">
        <dgm:presLayoutVars>
          <dgm:bulletEnabled val="1"/>
        </dgm:presLayoutVars>
      </dgm:prSet>
      <dgm:spPr/>
      <dgm:t>
        <a:bodyPr/>
        <a:lstStyle/>
        <a:p>
          <a:endParaRPr lang="en-US"/>
        </a:p>
      </dgm:t>
    </dgm:pt>
    <dgm:pt modelId="{6412C762-EBEC-4C3A-AED9-87E44144A4DE}" type="pres">
      <dgm:prSet presAssocID="{79E80E05-64ED-450B-B9D1-7C05A3C5BA15}" presName="sibTrans" presStyleCnt="0"/>
      <dgm:spPr/>
    </dgm:pt>
    <dgm:pt modelId="{4413995F-4B3C-40E2-98FA-CE928971791E}" type="pres">
      <dgm:prSet presAssocID="{1F27391C-61A0-4CFA-8A12-28196795222D}" presName="textNode" presStyleLbl="node1" presStyleIdx="1" presStyleCnt="3" custScaleX="90828" custScaleY="186364" custLinFactNeighborX="-41357" custLinFactNeighborY="-1515">
        <dgm:presLayoutVars>
          <dgm:bulletEnabled val="1"/>
        </dgm:presLayoutVars>
      </dgm:prSet>
      <dgm:spPr/>
      <dgm:t>
        <a:bodyPr/>
        <a:lstStyle/>
        <a:p>
          <a:endParaRPr lang="en-US"/>
        </a:p>
      </dgm:t>
    </dgm:pt>
    <dgm:pt modelId="{085A055B-5CE1-4AF0-AB9C-9AA545DD9BA8}" type="pres">
      <dgm:prSet presAssocID="{BCB0A478-F700-412B-99D4-179577B8D956}" presName="sibTrans" presStyleCnt="0"/>
      <dgm:spPr/>
    </dgm:pt>
    <dgm:pt modelId="{A9919DDF-4086-4598-AAA6-D27578881C81}" type="pres">
      <dgm:prSet presAssocID="{6C2BA4DD-3904-470A-B46E-62533002F61C}" presName="textNode" presStyleLbl="node1" presStyleIdx="2" presStyleCnt="3" custScaleY="241803" custLinFactNeighborX="-58643" custLinFactNeighborY="-311">
        <dgm:presLayoutVars>
          <dgm:bulletEnabled val="1"/>
        </dgm:presLayoutVars>
      </dgm:prSet>
      <dgm:spPr/>
      <dgm:t>
        <a:bodyPr/>
        <a:lstStyle/>
        <a:p>
          <a:endParaRPr lang="en-US"/>
        </a:p>
      </dgm:t>
    </dgm:pt>
  </dgm:ptLst>
  <dgm:cxnLst>
    <dgm:cxn modelId="{1D7FD636-10CF-4C18-AED8-5A0988B6CE43}" type="presOf" srcId="{6C2BA4DD-3904-470A-B46E-62533002F61C}" destId="{A9919DDF-4086-4598-AAA6-D27578881C81}" srcOrd="0" destOrd="0" presId="urn:microsoft.com/office/officeart/2005/8/layout/hProcess9"/>
    <dgm:cxn modelId="{EEE1F0D6-676E-40F2-BDCD-AC305D86768F}" srcId="{1F27391C-61A0-4CFA-8A12-28196795222D}" destId="{2112D639-A428-4A26-920F-FA1A85EE75C0}" srcOrd="0" destOrd="0" parTransId="{C9A54FB1-3168-410D-ADA4-7AA20191A612}" sibTransId="{C893B8C1-F17A-4EB0-9829-2259B391EEF7}"/>
    <dgm:cxn modelId="{878ECD63-45D9-42D3-9884-8C32F713B816}" type="presOf" srcId="{1F27391C-61A0-4CFA-8A12-28196795222D}" destId="{4413995F-4B3C-40E2-98FA-CE928971791E}" srcOrd="0" destOrd="0" presId="urn:microsoft.com/office/officeart/2005/8/layout/hProcess9"/>
    <dgm:cxn modelId="{21548A96-DB64-404D-B895-FE532191D0ED}" type="presOf" srcId="{2112D639-A428-4A26-920F-FA1A85EE75C0}" destId="{4413995F-4B3C-40E2-98FA-CE928971791E}" srcOrd="0" destOrd="1" presId="urn:microsoft.com/office/officeart/2005/8/layout/hProcess9"/>
    <dgm:cxn modelId="{1FB7C598-EE84-4B2D-A9E8-A694AE01B8E7}" srcId="{E6797C10-87A1-47E1-850A-CD2091B54000}" destId="{6C2BA4DD-3904-470A-B46E-62533002F61C}" srcOrd="2" destOrd="0" parTransId="{1827B53B-EEAD-40CE-9886-B8017FF67F4B}" sibTransId="{04EFBCF0-6262-41BF-89F9-FE465AFE9242}"/>
    <dgm:cxn modelId="{C307F413-D311-4980-9F4B-94A1956D36BB}" srcId="{E6797C10-87A1-47E1-850A-CD2091B54000}" destId="{1F27391C-61A0-4CFA-8A12-28196795222D}" srcOrd="1" destOrd="0" parTransId="{DB5C8DAC-C912-4FCD-A6C2-263C1EC43100}" sibTransId="{BCB0A478-F700-412B-99D4-179577B8D956}"/>
    <dgm:cxn modelId="{14948070-9588-4182-B3EC-F1E8E989C9B0}" srcId="{E6797C10-87A1-47E1-850A-CD2091B54000}" destId="{A41B5242-AEE5-4261-BF89-0AB80052E3BA}" srcOrd="0" destOrd="0" parTransId="{1D7488A6-82EE-4CF2-BD77-69B6300A1AAD}" sibTransId="{79E80E05-64ED-450B-B9D1-7C05A3C5BA15}"/>
    <dgm:cxn modelId="{68F79BE6-DBEF-4637-9652-4717492461CB}" type="presOf" srcId="{A41B5242-AEE5-4261-BF89-0AB80052E3BA}" destId="{41679DDF-3C80-4B7B-970F-A255944B867A}" srcOrd="0" destOrd="0" presId="urn:microsoft.com/office/officeart/2005/8/layout/hProcess9"/>
    <dgm:cxn modelId="{3732EA07-1772-410D-8757-7D3FC1B7A90E}" type="presOf" srcId="{E6797C10-87A1-47E1-850A-CD2091B54000}" destId="{CCA4EE21-D6F5-4F54-B6C4-33EBE60EB514}" srcOrd="0" destOrd="0" presId="urn:microsoft.com/office/officeart/2005/8/layout/hProcess9"/>
    <dgm:cxn modelId="{914D6E56-AE8A-40F2-985F-DB523C11BCB0}" type="presParOf" srcId="{CCA4EE21-D6F5-4F54-B6C4-33EBE60EB514}" destId="{F708A82F-9421-49D8-B403-37538C808CF5}" srcOrd="0" destOrd="0" presId="urn:microsoft.com/office/officeart/2005/8/layout/hProcess9"/>
    <dgm:cxn modelId="{E732123E-6F3A-4E1F-BD0C-BBF4B3F2A901}" type="presParOf" srcId="{CCA4EE21-D6F5-4F54-B6C4-33EBE60EB514}" destId="{37F103EF-00B2-4ECD-86E0-AD0F5853A2D5}" srcOrd="1" destOrd="0" presId="urn:microsoft.com/office/officeart/2005/8/layout/hProcess9"/>
    <dgm:cxn modelId="{D0A1F03A-10E1-4C4C-9298-C4A36DE395D5}" type="presParOf" srcId="{37F103EF-00B2-4ECD-86E0-AD0F5853A2D5}" destId="{41679DDF-3C80-4B7B-970F-A255944B867A}" srcOrd="0" destOrd="0" presId="urn:microsoft.com/office/officeart/2005/8/layout/hProcess9"/>
    <dgm:cxn modelId="{E12DB4FB-FC02-4B1D-895B-650F46BA9043}" type="presParOf" srcId="{37F103EF-00B2-4ECD-86E0-AD0F5853A2D5}" destId="{6412C762-EBEC-4C3A-AED9-87E44144A4DE}" srcOrd="1" destOrd="0" presId="urn:microsoft.com/office/officeart/2005/8/layout/hProcess9"/>
    <dgm:cxn modelId="{56F5213E-C957-4E7A-A13C-E2C00DCA37C0}" type="presParOf" srcId="{37F103EF-00B2-4ECD-86E0-AD0F5853A2D5}" destId="{4413995F-4B3C-40E2-98FA-CE928971791E}" srcOrd="2" destOrd="0" presId="urn:microsoft.com/office/officeart/2005/8/layout/hProcess9"/>
    <dgm:cxn modelId="{2049F34E-E5F5-4214-AB22-40002286C1E1}" type="presParOf" srcId="{37F103EF-00B2-4ECD-86E0-AD0F5853A2D5}" destId="{085A055B-5CE1-4AF0-AB9C-9AA545DD9BA8}" srcOrd="3" destOrd="0" presId="urn:microsoft.com/office/officeart/2005/8/layout/hProcess9"/>
    <dgm:cxn modelId="{406005B3-D5E6-45F7-AC10-EF1D35E4E3C4}" type="presParOf" srcId="{37F103EF-00B2-4ECD-86E0-AD0F5853A2D5}" destId="{A9919DDF-4086-4598-AAA6-D27578881C8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08A82F-9421-49D8-B403-37538C808CF5}">
      <dsp:nvSpPr>
        <dsp:cNvPr id="0" name=""/>
        <dsp:cNvSpPr/>
      </dsp:nvSpPr>
      <dsp:spPr>
        <a:xfrm>
          <a:off x="725424" y="0"/>
          <a:ext cx="6643646" cy="480059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79DDF-3C80-4B7B-970F-A255944B867A}">
      <dsp:nvSpPr>
        <dsp:cNvPr id="0" name=""/>
        <dsp:cNvSpPr/>
      </dsp:nvSpPr>
      <dsp:spPr>
        <a:xfrm>
          <a:off x="0" y="304799"/>
          <a:ext cx="2668936" cy="4191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ACTIVITIES</a:t>
          </a:r>
        </a:p>
        <a:p>
          <a:pPr lvl="0" algn="ctr" defTabSz="711200">
            <a:lnSpc>
              <a:spcPct val="100000"/>
            </a:lnSpc>
            <a:spcBef>
              <a:spcPct val="0"/>
            </a:spcBef>
            <a:spcAft>
              <a:spcPts val="800"/>
            </a:spcAft>
          </a:pPr>
          <a:r>
            <a:rPr lang="en-US" sz="1500" b="1" kern="1200" dirty="0" smtClean="0">
              <a:latin typeface="+mj-lt"/>
            </a:rPr>
            <a:t>New or additional staff dedicated to kin</a:t>
          </a:r>
        </a:p>
        <a:p>
          <a:pPr lvl="0" algn="ctr" defTabSz="711200">
            <a:lnSpc>
              <a:spcPct val="100000"/>
            </a:lnSpc>
            <a:spcBef>
              <a:spcPct val="0"/>
            </a:spcBef>
            <a:spcAft>
              <a:spcPts val="800"/>
            </a:spcAft>
          </a:pPr>
          <a:r>
            <a:rPr lang="en-US" sz="1500" b="1" kern="1200" dirty="0" smtClean="0">
              <a:latin typeface="+mj-lt"/>
            </a:rPr>
            <a:t>ID and recruitment of potential kin placements</a:t>
          </a:r>
        </a:p>
        <a:p>
          <a:pPr lvl="0" algn="ctr" defTabSz="711200">
            <a:lnSpc>
              <a:spcPct val="100000"/>
            </a:lnSpc>
            <a:spcBef>
              <a:spcPct val="0"/>
            </a:spcBef>
            <a:spcAft>
              <a:spcPts val="800"/>
            </a:spcAft>
          </a:pPr>
          <a:r>
            <a:rPr lang="en-US" sz="1500" b="1" kern="1200" dirty="0" smtClean="0">
              <a:latin typeface="+mj-lt"/>
            </a:rPr>
            <a:t>Array of supportive services &amp; financial supports</a:t>
          </a:r>
        </a:p>
        <a:p>
          <a:pPr lvl="0" algn="ctr" defTabSz="711200">
            <a:lnSpc>
              <a:spcPct val="100000"/>
            </a:lnSpc>
            <a:spcBef>
              <a:spcPct val="0"/>
            </a:spcBef>
            <a:spcAft>
              <a:spcPts val="800"/>
            </a:spcAft>
          </a:pPr>
          <a:r>
            <a:rPr lang="en-US" sz="1500" b="1" kern="1200" dirty="0" smtClean="0">
              <a:latin typeface="+mj-lt"/>
            </a:rPr>
            <a:t>Frequent communication with caregivers</a:t>
          </a:r>
        </a:p>
        <a:p>
          <a:pPr lvl="0" algn="ctr" defTabSz="711200">
            <a:lnSpc>
              <a:spcPct val="100000"/>
            </a:lnSpc>
            <a:spcBef>
              <a:spcPct val="0"/>
            </a:spcBef>
            <a:spcAft>
              <a:spcPts val="800"/>
            </a:spcAft>
          </a:pPr>
          <a:r>
            <a:rPr lang="en-US" sz="1500" b="1" kern="1200" dirty="0" smtClean="0">
              <a:latin typeface="+mj-lt"/>
            </a:rPr>
            <a:t>Systematic use of placement and team meetings</a:t>
          </a:r>
          <a:endParaRPr lang="en-US" sz="1400" b="1" kern="1200" dirty="0" smtClean="0">
            <a:latin typeface="+mj-lt"/>
          </a:endParaRPr>
        </a:p>
      </dsp:txBody>
      <dsp:txXfrm>
        <a:off x="0" y="304799"/>
        <a:ext cx="2668936" cy="4191000"/>
      </dsp:txXfrm>
    </dsp:sp>
    <dsp:sp modelId="{4413995F-4B3C-40E2-98FA-CE928971791E}">
      <dsp:nvSpPr>
        <dsp:cNvPr id="0" name=""/>
        <dsp:cNvSpPr/>
      </dsp:nvSpPr>
      <dsp:spPr>
        <a:xfrm>
          <a:off x="2842709" y="581890"/>
          <a:ext cx="2424141" cy="357863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mj-lt"/>
            </a:rPr>
            <a:t>OUTPUTS</a:t>
          </a:r>
        </a:p>
        <a:p>
          <a:pPr lvl="0" algn="l" defTabSz="711200">
            <a:lnSpc>
              <a:spcPct val="100000"/>
            </a:lnSpc>
            <a:spcBef>
              <a:spcPct val="0"/>
            </a:spcBef>
            <a:spcAft>
              <a:spcPts val="800"/>
            </a:spcAft>
          </a:pPr>
          <a:r>
            <a:rPr lang="en-US" sz="1500" b="1" kern="1200" dirty="0" smtClean="0">
              <a:latin typeface="+mj-lt"/>
            </a:rPr>
            <a:t># Kinship Caregiver utilized</a:t>
          </a:r>
        </a:p>
        <a:p>
          <a:pPr lvl="0" algn="l" defTabSz="711200">
            <a:lnSpc>
              <a:spcPct val="100000"/>
            </a:lnSpc>
            <a:spcBef>
              <a:spcPct val="0"/>
            </a:spcBef>
            <a:spcAft>
              <a:spcPts val="800"/>
            </a:spcAft>
          </a:pPr>
          <a:r>
            <a:rPr lang="en-US" sz="1500" b="1" kern="1200" dirty="0" smtClean="0">
              <a:latin typeface="+mj-lt"/>
            </a:rPr>
            <a:t># children in kinship placements</a:t>
          </a:r>
        </a:p>
        <a:p>
          <a:pPr lvl="0" algn="l" defTabSz="711200">
            <a:lnSpc>
              <a:spcPct val="100000"/>
            </a:lnSpc>
            <a:spcBef>
              <a:spcPct val="0"/>
            </a:spcBef>
            <a:spcAft>
              <a:spcPts val="800"/>
            </a:spcAft>
          </a:pPr>
          <a:r>
            <a:rPr lang="en-US" sz="1500" b="1" kern="1200" dirty="0" smtClean="0">
              <a:latin typeface="+mj-lt"/>
            </a:rPr>
            <a:t># services delivered, $ services purchased</a:t>
          </a:r>
        </a:p>
        <a:p>
          <a:pPr lvl="0" algn="l" defTabSz="711200">
            <a:lnSpc>
              <a:spcPct val="100000"/>
            </a:lnSpc>
            <a:spcBef>
              <a:spcPct val="0"/>
            </a:spcBef>
            <a:spcAft>
              <a:spcPts val="800"/>
            </a:spcAft>
          </a:pPr>
          <a:r>
            <a:rPr lang="en-US" sz="1500" b="1" kern="1200" dirty="0" smtClean="0">
              <a:latin typeface="+mj-lt"/>
            </a:rPr>
            <a:t>Child able to stay with familiar caregiver</a:t>
          </a:r>
        </a:p>
        <a:p>
          <a:pPr lvl="0" algn="l" defTabSz="711200">
            <a:lnSpc>
              <a:spcPct val="100000"/>
            </a:lnSpc>
            <a:spcBef>
              <a:spcPct val="0"/>
            </a:spcBef>
            <a:spcAft>
              <a:spcPts val="800"/>
            </a:spcAft>
          </a:pPr>
          <a:r>
            <a:rPr lang="en-US" sz="1500" b="1" kern="1200" dirty="0" smtClean="0">
              <a:latin typeface="+mj-lt"/>
            </a:rPr>
            <a:t>Community more familiar with PCSA work</a:t>
          </a:r>
        </a:p>
        <a:p>
          <a:pPr marL="57150" lvl="1" indent="-57150" algn="l" defTabSz="355600">
            <a:lnSpc>
              <a:spcPct val="90000"/>
            </a:lnSpc>
            <a:spcBef>
              <a:spcPct val="0"/>
            </a:spcBef>
            <a:spcAft>
              <a:spcPct val="15000"/>
            </a:spcAft>
            <a:buChar char="••"/>
          </a:pPr>
          <a:endParaRPr lang="en-US" sz="800" kern="1200" dirty="0"/>
        </a:p>
      </dsp:txBody>
      <dsp:txXfrm>
        <a:off x="2842709" y="581890"/>
        <a:ext cx="2424141" cy="3578636"/>
      </dsp:txXfrm>
    </dsp:sp>
    <dsp:sp modelId="{A9919DDF-4086-4598-AAA6-D27578881C81}">
      <dsp:nvSpPr>
        <dsp:cNvPr id="0" name=""/>
        <dsp:cNvSpPr/>
      </dsp:nvSpPr>
      <dsp:spPr>
        <a:xfrm>
          <a:off x="5463090" y="72729"/>
          <a:ext cx="2668936" cy="464319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latin typeface="+mj-lt"/>
          </a:endParaRPr>
        </a:p>
        <a:p>
          <a:pPr lvl="0" algn="ctr" defTabSz="711200">
            <a:lnSpc>
              <a:spcPct val="90000"/>
            </a:lnSpc>
            <a:spcBef>
              <a:spcPct val="0"/>
            </a:spcBef>
            <a:spcAft>
              <a:spcPct val="35000"/>
            </a:spcAft>
          </a:pPr>
          <a:r>
            <a:rPr lang="en-US" sz="1600" b="1" kern="1200" dirty="0" smtClean="0">
              <a:latin typeface="+mj-lt"/>
            </a:rPr>
            <a:t>OUTCOMES</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More children placed with kin/guardian</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Lower # CAN reports</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Fewer children/days in agency custody, more children avoid out of home placement</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Less re-entry into care</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Shorter time in placement/to achieve permanency/closure</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Increased stability</a:t>
          </a:r>
        </a:p>
        <a:p>
          <a:pPr marL="0" marR="0" lvl="0" indent="0" algn="l" defTabSz="914400" eaLnBrk="1" fontAlgn="auto" latinLnBrk="0" hangingPunct="1">
            <a:lnSpc>
              <a:spcPct val="100000"/>
            </a:lnSpc>
            <a:spcBef>
              <a:spcPct val="0"/>
            </a:spcBef>
            <a:spcAft>
              <a:spcPts val="800"/>
            </a:spcAft>
            <a:buClrTx/>
            <a:buSzTx/>
            <a:buFontTx/>
            <a:buNone/>
            <a:tabLst/>
            <a:defRPr/>
          </a:pPr>
          <a:r>
            <a:rPr lang="en-US" sz="1500" b="1" kern="1200" dirty="0" smtClean="0">
              <a:latin typeface="+mj-lt"/>
            </a:rPr>
            <a:t>More children are safe (lower # CAN reports, fewer allegations in placement)</a:t>
          </a:r>
        </a:p>
        <a:p>
          <a:pPr lvl="0" algn="l" defTabSz="711200">
            <a:lnSpc>
              <a:spcPct val="90000"/>
            </a:lnSpc>
            <a:spcBef>
              <a:spcPct val="0"/>
            </a:spcBef>
            <a:spcAft>
              <a:spcPct val="35000"/>
            </a:spcAft>
          </a:pPr>
          <a:endParaRPr lang="en-US" sz="1600" b="1" kern="1200" dirty="0" smtClean="0">
            <a:latin typeface="+mj-lt"/>
          </a:endParaRPr>
        </a:p>
      </dsp:txBody>
      <dsp:txXfrm>
        <a:off x="5463090" y="72729"/>
        <a:ext cx="2668936" cy="46431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28856E-944D-45DC-BB02-57B86C82327E}" type="datetimeFigureOut">
              <a:rPr lang="en-US" smtClean="0"/>
              <a:t>10/31/2011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F4BCEA-CBF7-4BE4-93B6-385E0D70225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2BB33-E3E1-4616-ACAB-96B488A24ACA}" type="datetimeFigureOut">
              <a:rPr lang="en-US" smtClean="0"/>
              <a:pPr/>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E8C7F-20A6-4625-88E3-6D43B853C9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some of the benefits</a:t>
            </a:r>
            <a:r>
              <a:rPr lang="en-US" baseline="0" dirty="0" smtClean="0"/>
              <a:t> of this approach over the more open ended approaches </a:t>
            </a:r>
            <a:r>
              <a:rPr lang="en-US" baseline="0" dirty="0" err="1" smtClean="0"/>
              <a:t>discribed</a:t>
            </a:r>
            <a:r>
              <a:rPr lang="en-US" baseline="0" dirty="0" smtClean="0"/>
              <a:t> next.</a:t>
            </a:r>
          </a:p>
          <a:p>
            <a:r>
              <a:rPr lang="en-US" baseline="0" dirty="0" smtClean="0"/>
              <a:t>- Larger n, ability to quantify, while still getting context from open ended.  Ability to test for representativeness.</a:t>
            </a:r>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JM</a:t>
            </a:r>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Six </a:t>
            </a:r>
            <a:r>
              <a:rPr lang="en-US" dirty="0" err="1" smtClean="0"/>
              <a:t>ProtectOHIO</a:t>
            </a:r>
            <a:r>
              <a:rPr lang="en-US" dirty="0" smtClean="0"/>
              <a:t> demonstration counties agreed to focus on use of and support for kinship placements as an intervention strategy</a:t>
            </a:r>
          </a:p>
          <a:p>
            <a:pPr eaLnBrk="1" hangingPunct="1">
              <a:spcBef>
                <a:spcPct val="0"/>
              </a:spcBef>
            </a:pPr>
            <a:endParaRPr lang="en-US" dirty="0" smtClean="0"/>
          </a:p>
          <a:p>
            <a:pPr eaLnBrk="1" hangingPunct="1">
              <a:spcBef>
                <a:spcPct val="0"/>
              </a:spcBef>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“Kinship Care is the full-time care, nurturing, teaching, and protection of child by relatives (through blood, adoption, or marriage), tribes or clan members, and godparents; stepparents, or any adult who has a bond which the child, youth, or family recognizes as significant to them.”</a:t>
            </a:r>
          </a:p>
          <a:p>
            <a:pPr eaLnBrk="1" hangingPunct="1">
              <a:spcBef>
                <a:spcPct val="0"/>
              </a:spcBef>
            </a:pPr>
            <a:endParaRPr lang="en-US" dirty="0" smtClean="0"/>
          </a:p>
          <a:p>
            <a:pPr eaLnBrk="1" hangingPunct="1">
              <a:spcBef>
                <a:spcPct val="0"/>
              </a:spcBef>
            </a:pPr>
            <a:r>
              <a:rPr lang="en-US" dirty="0" smtClean="0"/>
              <a:t>Counties outlined activities, expected outputs and outcomes in logic </a:t>
            </a:r>
            <a:r>
              <a:rPr lang="en-US" dirty="0" smtClean="0"/>
              <a:t>model.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Evaluation team then tailored our data collection efforts to this model – collecting information primarily via structured interviews throughout waiver period, a case level survey conducted in 2008, and SACWIS data on outcomes</a:t>
            </a:r>
          </a:p>
          <a:p>
            <a:pPr eaLnBrk="1" hangingPunct="1">
              <a:spcBef>
                <a:spcPct val="0"/>
              </a:spcBef>
            </a:pPr>
            <a:endParaRPr lang="en-US" dirty="0" smtClean="0"/>
          </a:p>
          <a:p>
            <a:pPr eaLnBrk="1" hangingPunct="1">
              <a:spcBef>
                <a:spcPct val="0"/>
              </a:spcBef>
            </a:pPr>
            <a:r>
              <a:rPr lang="en-US" dirty="0" smtClean="0"/>
              <a:t>Challenges:</a:t>
            </a:r>
          </a:p>
          <a:p>
            <a:pPr eaLnBrk="1" hangingPunct="1">
              <a:spcBef>
                <a:spcPct val="0"/>
              </a:spcBef>
            </a:pPr>
            <a:r>
              <a:rPr lang="en-US" dirty="0" smtClean="0"/>
              <a:t>-V</a:t>
            </a:r>
            <a:r>
              <a:rPr lang="en-US" baseline="0" dirty="0" smtClean="0"/>
              <a:t>ery little collected on the experience and </a:t>
            </a:r>
            <a:r>
              <a:rPr lang="en-US" baseline="0" dirty="0" err="1" smtClean="0"/>
              <a:t>percieved</a:t>
            </a:r>
            <a:r>
              <a:rPr lang="en-US" baseline="0" dirty="0" smtClean="0"/>
              <a:t> impact of this strategy on kcg. </a:t>
            </a:r>
          </a:p>
          <a:p>
            <a:pPr eaLnBrk="1" hangingPunct="1">
              <a:spcBef>
                <a:spcPct val="0"/>
              </a:spcBef>
            </a:pPr>
            <a:r>
              <a:rPr lang="en-US" baseline="0" dirty="0" smtClean="0"/>
              <a:t>-Because of role in </a:t>
            </a:r>
            <a:r>
              <a:rPr lang="en-US" baseline="0" dirty="0" err="1" smtClean="0"/>
              <a:t>cw</a:t>
            </a:r>
            <a:r>
              <a:rPr lang="en-US" baseline="0" dirty="0" smtClean="0"/>
              <a:t> system, little data gathered on these families.</a:t>
            </a:r>
          </a:p>
          <a:p>
            <a:pPr eaLnBrk="1" hangingPunct="1">
              <a:spcBef>
                <a:spcPct val="0"/>
              </a:spcBef>
            </a:pPr>
            <a:endParaRPr lang="en-US" baseline="0" dirty="0" smtClean="0"/>
          </a:p>
        </p:txBody>
      </p:sp>
      <p:sp>
        <p:nvSpPr>
          <p:cNvPr id="4" name="Slide Number Placeholder 3"/>
          <p:cNvSpPr>
            <a:spLocks noGrp="1"/>
          </p:cNvSpPr>
          <p:nvPr>
            <p:ph type="sldNum" sz="quarter" idx="5"/>
          </p:nvPr>
        </p:nvSpPr>
        <p:spPr/>
        <p:txBody>
          <a:bodyPr/>
          <a:lstStyle/>
          <a:p>
            <a:pPr>
              <a:defRPr/>
            </a:pPr>
            <a:fld id="{BC14B105-EBC0-460A-90F9-5F7CB1E59FB1}"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really wanted to know was….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Utilized mixed methods used to gain a more comprehensive understanding of dynamics of kinship placements:  </a:t>
            </a:r>
          </a:p>
          <a:p>
            <a:pPr lvl="1"/>
            <a:r>
              <a:rPr lang="en-US" dirty="0" smtClean="0"/>
              <a:t>Telephone interviews with PCSA staff(2006); </a:t>
            </a:r>
          </a:p>
          <a:p>
            <a:pPr lvl="1"/>
            <a:r>
              <a:rPr lang="en-US" dirty="0" smtClean="0"/>
              <a:t>Site visits (2007-2008) including interviews with staff, as well as focus groups ; </a:t>
            </a:r>
          </a:p>
          <a:p>
            <a:pPr lvl="1"/>
            <a:r>
              <a:rPr lang="en-US" dirty="0" smtClean="0"/>
              <a:t>Case study; </a:t>
            </a:r>
          </a:p>
          <a:p>
            <a:pPr lvl="1"/>
            <a:r>
              <a:rPr lang="en-US" dirty="0" smtClean="0"/>
              <a:t>Kinship Case-Level Survey:  </a:t>
            </a:r>
          </a:p>
          <a:p>
            <a:pPr lvl="1"/>
            <a:r>
              <a:rPr lang="en-US" dirty="0" smtClean="0"/>
              <a:t>Kinship Caregiver Interviews:  Survey explores kcg case flow from the PCSA perspective, but interviews offer insight into why kcg take on this responsibility, what makes them feel valued, and how they could be better supported.  No differentiation by county groups.</a:t>
            </a:r>
          </a:p>
          <a:p>
            <a:r>
              <a:rPr lang="en-US" dirty="0" smtClean="0"/>
              <a:t>completed by PCSA staff in 35 counties (2008):  gathered details from assigned worker about placement.  Population:  FACSIS file of children formally placed with kin- random sample of cases from each county</a:t>
            </a:r>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Recruitment:  </a:t>
            </a:r>
            <a:r>
              <a:rPr lang="en-US" sz="1200" u="sng" kern="1200" dirty="0" smtClean="0">
                <a:solidFill>
                  <a:schemeClr val="tx1"/>
                </a:solidFill>
                <a:latin typeface="+mn-lt"/>
                <a:ea typeface="+mn-ea"/>
                <a:cs typeface="+mn-cs"/>
              </a:rPr>
              <a:t>Method</a:t>
            </a:r>
            <a:r>
              <a:rPr lang="en-US" sz="1200" kern="1200" dirty="0" smtClean="0">
                <a:solidFill>
                  <a:schemeClr val="tx1"/>
                </a:solidFill>
                <a:latin typeface="+mn-lt"/>
                <a:ea typeface="+mn-ea"/>
                <a:cs typeface="+mn-cs"/>
              </a:rPr>
              <a:t>: FACSIS used to identify cases where children formally placed with kin.  Caseworker survey; randomly sampled to be completed.  Of those completed, asked caseworker to provide contact information on kcg involved in identified cases.  Agencies were sent list of kcg identified through </a:t>
            </a:r>
            <a:r>
              <a:rPr lang="en-US" sz="1200" kern="1200" dirty="0" err="1" smtClean="0">
                <a:solidFill>
                  <a:schemeClr val="tx1"/>
                </a:solidFill>
                <a:latin typeface="+mn-lt"/>
                <a:ea typeface="+mn-ea"/>
                <a:cs typeface="+mn-cs"/>
              </a:rPr>
              <a:t>cw</a:t>
            </a:r>
            <a:r>
              <a:rPr lang="en-US" sz="1200" kern="1200" dirty="0" smtClean="0">
                <a:solidFill>
                  <a:schemeClr val="tx1"/>
                </a:solidFill>
                <a:latin typeface="+mn-lt"/>
                <a:ea typeface="+mn-ea"/>
                <a:cs typeface="+mn-cs"/>
              </a:rPr>
              <a:t> survey and asked to recruit kcg, with goal of number of interviews to complete. Assured confidentiality, no loss of benefit or penalty for declining to participate.  Interviewees self selected by responding to a flyer with a toll-free number.  </a:t>
            </a:r>
            <a:r>
              <a:rPr lang="en-US" sz="1200" u="sng" kern="1200" dirty="0" smtClean="0">
                <a:solidFill>
                  <a:schemeClr val="tx1"/>
                </a:solidFill>
                <a:latin typeface="+mn-lt"/>
                <a:ea typeface="+mn-ea"/>
                <a:cs typeface="+mn-cs"/>
              </a:rPr>
              <a:t>Incentive</a:t>
            </a:r>
            <a:r>
              <a:rPr lang="en-US" sz="1200" kern="1200" dirty="0" smtClean="0">
                <a:solidFill>
                  <a:schemeClr val="tx1"/>
                </a:solidFill>
                <a:latin typeface="+mn-lt"/>
                <a:ea typeface="+mn-ea"/>
                <a:cs typeface="+mn-cs"/>
              </a:rPr>
              <a:t>:  $15 upon completion of the interview</a:t>
            </a:r>
          </a:p>
          <a:p>
            <a:pPr lvl="1"/>
            <a:r>
              <a:rPr lang="en-US" sz="1200" kern="1200" dirty="0" smtClean="0">
                <a:solidFill>
                  <a:schemeClr val="tx1"/>
                </a:solidFill>
                <a:latin typeface="+mn-lt"/>
                <a:ea typeface="+mn-ea"/>
                <a:cs typeface="+mn-cs"/>
              </a:rPr>
              <a:t>Population:  62 caregivers, 10% of population responding to survey.  20-40 minute interviews with focused but flexible questions.  $15 gift card incentive in thanks for their time.</a:t>
            </a:r>
          </a:p>
          <a:p>
            <a:pPr lvl="1"/>
            <a:r>
              <a:rPr lang="en-US" sz="1200" kern="1200" dirty="0" smtClean="0">
                <a:solidFill>
                  <a:schemeClr val="tx1"/>
                </a:solidFill>
                <a:latin typeface="+mn-lt"/>
                <a:ea typeface="+mn-ea"/>
                <a:cs typeface="+mn-cs"/>
              </a:rPr>
              <a:t>Participation Rates/Representativeness:  Of 62 interviewed, 8 from kinship strategy counties, 27 from other demo, 27 from comps.  Self-selection in responding to a mailed flyer.  We made no assumption of representativeness, conducted no analysis by county groups</a:t>
            </a:r>
          </a:p>
          <a:p>
            <a:pPr lvl="1"/>
            <a:r>
              <a:rPr lang="en-US" sz="1200" kern="1200" dirty="0" smtClean="0">
                <a:solidFill>
                  <a:schemeClr val="tx1"/>
                </a:solidFill>
                <a:latin typeface="+mn-lt"/>
                <a:ea typeface="+mn-ea"/>
                <a:cs typeface="+mn-cs"/>
              </a:rPr>
              <a:t>Analysis- qualitative data re kcg experience, allowed us to identify themes regarding experience.  </a:t>
            </a:r>
          </a:p>
          <a:p>
            <a:pPr lvl="1"/>
            <a:r>
              <a:rPr lang="en-US" sz="1200" kern="1200" dirty="0" smtClean="0">
                <a:solidFill>
                  <a:schemeClr val="tx1"/>
                </a:solidFill>
                <a:latin typeface="+mn-lt"/>
                <a:ea typeface="+mn-ea"/>
                <a:cs typeface="+mn-cs"/>
              </a:rPr>
              <a:t>Cost- estimate 30 hrs for interviews, …..</a:t>
            </a:r>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Benefits:</a:t>
            </a:r>
          </a:p>
          <a:p>
            <a:endParaRPr lang="en-US" dirty="0" smtClean="0"/>
          </a:p>
          <a:p>
            <a:r>
              <a:rPr lang="en-US" dirty="0" smtClean="0"/>
              <a:t>Ability</a:t>
            </a:r>
            <a:r>
              <a:rPr lang="en-US" baseline="0" dirty="0" smtClean="0"/>
              <a:t> to probe in more detail, gather structured, but also more able to probe to gain the more detailed understanding, to </a:t>
            </a:r>
            <a:r>
              <a:rPr lang="en-US" baseline="0" dirty="0" err="1" smtClean="0"/>
              <a:t>stear</a:t>
            </a:r>
            <a:r>
              <a:rPr lang="en-US" baseline="0" dirty="0" smtClean="0"/>
              <a:t> interviewee for more detail, and may come up with new details or perceptions that had never been voiced before.</a:t>
            </a:r>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LN: </a:t>
            </a:r>
          </a:p>
          <a:p>
            <a:r>
              <a:rPr lang="en-US" dirty="0" smtClean="0"/>
              <a:t>Most restrictive in terms of closed-ended questions and less</a:t>
            </a:r>
            <a:r>
              <a:rPr lang="en-US" baseline="0" dirty="0" smtClean="0"/>
              <a:t> opportunity for additional comments: survey most, focus group, interview</a:t>
            </a:r>
          </a:p>
          <a:p>
            <a:r>
              <a:rPr lang="en-US" baseline="0" dirty="0" smtClean="0"/>
              <a:t>Most quantitative data generated: same order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In second waiver period (2004-2010) that waiver counties implemented at least two targeted intervention strategies (out of five), and all 18 did FTM as the core strategy. In current period (2010 – 2015), FTM is one of two core strategies that every county is implementing.</a:t>
            </a:r>
          </a:p>
          <a:p>
            <a:endParaRPr lang="en-US" dirty="0" smtClean="0"/>
          </a:p>
          <a:p>
            <a:pPr>
              <a:buFontTx/>
              <a:buChar char="•"/>
            </a:pPr>
            <a:r>
              <a:rPr lang="en-US" dirty="0" smtClean="0"/>
              <a:t>Represents a paradigm shift from traditional child welfare services and has the potential to change the culture of welfare. </a:t>
            </a:r>
          </a:p>
          <a:p>
            <a:endParaRPr lang="en-US" dirty="0" smtClean="0"/>
          </a:p>
          <a:p>
            <a:pPr>
              <a:buFontTx/>
              <a:buChar char="•"/>
            </a:pPr>
            <a:r>
              <a:rPr lang="en-US" dirty="0" smtClean="0"/>
              <a:t>In our 2010 final report, found that 16 of 18 counties said that FTM has changed the culture, and say it will continue. Use quote.</a:t>
            </a:r>
          </a:p>
          <a:p>
            <a:pPr lvl="1">
              <a:buFontTx/>
              <a:buChar char="•"/>
            </a:pPr>
            <a:r>
              <a:rPr lang="en-US" dirty="0" smtClean="0"/>
              <a:t>61% said had significant impact on agency practice, 83% said had impact on agency culture,.</a:t>
            </a:r>
          </a:p>
          <a:p>
            <a:pPr eaLnBrk="1" hangingPunct="1"/>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54745696-954F-400F-82C8-2960B65F9580}"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Faciliators</a:t>
            </a:r>
            <a:r>
              <a:rPr lang="en-US" dirty="0" smtClean="0"/>
              <a:t> will ask families that liked the experience or thought did well.</a:t>
            </a:r>
          </a:p>
          <a:p>
            <a:endParaRPr lang="en-US" dirty="0" smtClean="0"/>
          </a:p>
          <a:p>
            <a:r>
              <a:rPr lang="en-US" dirty="0" smtClean="0"/>
              <a:t>What was</a:t>
            </a:r>
            <a:r>
              <a:rPr lang="en-US" baseline="0" dirty="0" smtClean="0"/>
              <a:t> the range in number of people participating in each group-  goal would be 5-7 at a focus group, </a:t>
            </a:r>
          </a:p>
          <a:p>
            <a:endParaRPr lang="en-US" baseline="0" dirty="0" smtClean="0"/>
          </a:p>
          <a:p>
            <a:r>
              <a:rPr lang="en-US" baseline="0" dirty="0" smtClean="0"/>
              <a:t>Five counties had only 2 participants, average 3.26</a:t>
            </a:r>
          </a:p>
          <a:p>
            <a:endParaRPr lang="en-US" baseline="0" dirty="0" smtClean="0"/>
          </a:p>
          <a:p>
            <a:r>
              <a:rPr lang="en-US" baseline="0" dirty="0" smtClean="0"/>
              <a:t>6 counties with 2 participants, 5 with 3 participants, 3 with 5 participants, one with six participants.</a:t>
            </a:r>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How FTM differs from other planning meetings</a:t>
            </a:r>
          </a:p>
          <a:p>
            <a:pPr lvl="1"/>
            <a:r>
              <a:rPr lang="en-US" dirty="0" smtClean="0"/>
              <a:t>Interactions with the FTM facilitator</a:t>
            </a:r>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rich level</a:t>
            </a:r>
            <a:r>
              <a:rPr lang="en-US" baseline="0" dirty="0" smtClean="0"/>
              <a:t> of information is what </a:t>
            </a:r>
            <a:r>
              <a:rPr lang="en-US" baseline="0" dirty="0" err="1" smtClean="0"/>
              <a:t>practioners</a:t>
            </a:r>
            <a:r>
              <a:rPr lang="en-US" baseline="0" dirty="0" smtClean="0"/>
              <a:t> are thirsty for.  Want more real life examples and stories</a:t>
            </a:r>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LN</a:t>
            </a:r>
          </a:p>
          <a:p>
            <a:r>
              <a:rPr lang="en-US" b="1" dirty="0" smtClean="0"/>
              <a:t>Focus Groups</a:t>
            </a:r>
          </a:p>
          <a:p>
            <a:pPr>
              <a:buFont typeface="Arial" pitchFamily="34" charset="0"/>
              <a:buChar char="•"/>
            </a:pPr>
            <a:r>
              <a:rPr lang="en-US" dirty="0" smtClean="0"/>
              <a:t>Focus groups need at least 4 people</a:t>
            </a:r>
            <a:r>
              <a:rPr lang="en-US" baseline="0" dirty="0" smtClean="0"/>
              <a:t> but no more than 7. so does one schedule too many people in order to allow for no-shows or schedule fewer in the hope that all show?</a:t>
            </a:r>
          </a:p>
          <a:p>
            <a:pPr>
              <a:buFont typeface="Arial" pitchFamily="34" charset="0"/>
              <a:buChar char="•"/>
            </a:pPr>
            <a:endParaRPr lang="en-US" baseline="0" dirty="0" smtClean="0"/>
          </a:p>
          <a:p>
            <a:pPr>
              <a:buFont typeface="Arial" pitchFamily="34" charset="0"/>
              <a:buChar char="•"/>
            </a:pPr>
            <a:r>
              <a:rPr lang="en-US" baseline="0" dirty="0" smtClean="0"/>
              <a:t>How many focus groups did we do and how many people were in each focus group?</a:t>
            </a:r>
          </a:p>
          <a:p>
            <a:pPr>
              <a:buFont typeface="Arial" pitchFamily="34" charset="0"/>
              <a:buChar char="•"/>
            </a:pPr>
            <a:endParaRPr lang="en-US" baseline="0" dirty="0" smtClean="0"/>
          </a:p>
          <a:p>
            <a:pPr>
              <a:buFont typeface="Arial" pitchFamily="34" charset="0"/>
              <a:buNone/>
            </a:pPr>
            <a:r>
              <a:rPr lang="en-US" b="1" baseline="0" dirty="0" smtClean="0"/>
              <a:t>Individual Families</a:t>
            </a:r>
          </a:p>
          <a:p>
            <a:pPr>
              <a:buFont typeface="Arial" pitchFamily="34" charset="0"/>
              <a:buChar char="•"/>
            </a:pPr>
            <a:r>
              <a:rPr lang="en-US" b="1" baseline="0" dirty="0" smtClean="0"/>
              <a:t> </a:t>
            </a:r>
            <a:r>
              <a:rPr lang="en-US" b="0" baseline="0" dirty="0" smtClean="0"/>
              <a:t>consent forms: passive consent or active consent? Is verbal consent ok or does your IRB want you to have signatures. If signatures that ‘s a whole new area of tracking plus you may get the interview done but they don’t send back the consent form then can’t use the interview.</a:t>
            </a:r>
            <a:endParaRPr lang="en-US" b="1" baseline="0" dirty="0" smtClean="0"/>
          </a:p>
          <a:p>
            <a:pPr>
              <a:buFont typeface="Arial" pitchFamily="34" charset="0"/>
              <a:buChar char="•"/>
            </a:pPr>
            <a:endParaRPr lang="en-US" baseline="0" dirty="0" smtClean="0"/>
          </a:p>
          <a:p>
            <a:pPr>
              <a:buFont typeface="Arial"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FE8C7F-20A6-4625-88E3-6D43B853C9DD}"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woman I called: Envelope with incentive was returned</a:t>
            </a:r>
            <a:r>
              <a:rPr lang="en-US" baseline="0" dirty="0" smtClean="0"/>
              <a:t> so called to ensure we had the right address: </a:t>
            </a:r>
            <a:endParaRPr lang="en-US" dirty="0" smtClean="0"/>
          </a:p>
          <a:p>
            <a:r>
              <a:rPr lang="en-US" dirty="0" smtClean="0"/>
              <a:t>told me her neighbor had read the survey to her.</a:t>
            </a:r>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scale used for each</a:t>
            </a:r>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5-point </a:t>
            </a:r>
            <a:r>
              <a:rPr lang="en-US" dirty="0" err="1" smtClean="0"/>
              <a:t>Likert</a:t>
            </a:r>
            <a:endParaRPr lang="en-US" dirty="0"/>
          </a:p>
        </p:txBody>
      </p:sp>
      <p:sp>
        <p:nvSpPr>
          <p:cNvPr id="4" name="Slide Number Placeholder 3"/>
          <p:cNvSpPr>
            <a:spLocks noGrp="1"/>
          </p:cNvSpPr>
          <p:nvPr>
            <p:ph type="sldNum" sz="quarter" idx="10"/>
          </p:nvPr>
        </p:nvSpPr>
        <p:spPr/>
        <p:txBody>
          <a:bodyPr/>
          <a:lstStyle/>
          <a:p>
            <a:fld id="{05D5CF3E-D789-4B20-A4EB-0643BCAD700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you feel after the FIRST time the agency caseworker came to your home?</a:t>
            </a:r>
            <a:endParaRPr lang="en-US" dirty="0"/>
          </a:p>
        </p:txBody>
      </p:sp>
      <p:sp>
        <p:nvSpPr>
          <p:cNvPr id="4" name="Slide Number Placeholder 3"/>
          <p:cNvSpPr>
            <a:spLocks noGrp="1"/>
          </p:cNvSpPr>
          <p:nvPr>
            <p:ph type="sldNum" sz="quarter" idx="10"/>
          </p:nvPr>
        </p:nvSpPr>
        <p:spPr/>
        <p:txBody>
          <a:bodyPr/>
          <a:lstStyle/>
          <a:p>
            <a:fld id="{F0293EE8-3573-49A4-8BFB-D038B42716F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you feel after the </a:t>
            </a:r>
          </a:p>
          <a:p>
            <a:r>
              <a:rPr lang="en-US" dirty="0" smtClean="0"/>
              <a:t>FIRST time the agency caseworker came to your home?</a:t>
            </a:r>
          </a:p>
          <a:p>
            <a:endParaRPr lang="en-US" dirty="0" smtClean="0"/>
          </a:p>
          <a:p>
            <a:r>
              <a:rPr lang="en-US" dirty="0" smtClean="0"/>
              <a:t>All questions are closed ended so we’re putting the words in the families’ mouths?</a:t>
            </a:r>
            <a:r>
              <a:rPr lang="en-US" baseline="0" dirty="0" smtClean="0"/>
              <a:t> Therefore open ended question?</a:t>
            </a:r>
          </a:p>
          <a:p>
            <a:r>
              <a:rPr lang="en-US" baseline="0" dirty="0" smtClean="0"/>
              <a:t>But only one? </a:t>
            </a:r>
            <a:endParaRPr lang="en-US" dirty="0"/>
          </a:p>
        </p:txBody>
      </p:sp>
      <p:sp>
        <p:nvSpPr>
          <p:cNvPr id="4" name="Slide Number Placeholder 3"/>
          <p:cNvSpPr>
            <a:spLocks noGrp="1"/>
          </p:cNvSpPr>
          <p:nvPr>
            <p:ph type="sldNum" sz="quarter" idx="10"/>
          </p:nvPr>
        </p:nvSpPr>
        <p:spPr/>
        <p:txBody>
          <a:bodyPr/>
          <a:lstStyle/>
          <a:p>
            <a:fld id="{F0293EE8-3573-49A4-8BFB-D038B42716F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p:spPr>
      </p:pic>
      <p:grpSp>
        <p:nvGrpSpPr>
          <p:cNvPr id="5" name="Group 29"/>
          <p:cNvGrpSpPr>
            <a:grpSpLocks noChangeAspect="1"/>
          </p:cNvGrpSpPr>
          <p:nvPr/>
        </p:nvGrpSpPr>
        <p:grpSpPr bwMode="auto">
          <a:xfrm>
            <a:off x="6781800" y="5387975"/>
            <a:ext cx="2209800" cy="1458913"/>
            <a:chOff x="3746" y="3286"/>
            <a:chExt cx="537" cy="354"/>
          </a:xfrm>
        </p:grpSpPr>
        <p:sp>
          <p:nvSpPr>
            <p:cNvPr id="6" name="Freeform 30"/>
            <p:cNvSpPr>
              <a:spLocks noChangeAspect="1"/>
            </p:cNvSpPr>
            <p:nvPr userDrawn="1"/>
          </p:nvSpPr>
          <p:spPr bwMode="auto">
            <a:xfrm>
              <a:off x="3901" y="3286"/>
              <a:ext cx="382" cy="354"/>
            </a:xfrm>
            <a:custGeom>
              <a:avLst/>
              <a:gdLst/>
              <a:ahLst/>
              <a:cxnLst>
                <a:cxn ang="0">
                  <a:pos x="707" y="1"/>
                </a:cxn>
                <a:cxn ang="0">
                  <a:pos x="696" y="583"/>
                </a:cxn>
                <a:cxn ang="0">
                  <a:pos x="578" y="311"/>
                </a:cxn>
                <a:cxn ang="0">
                  <a:pos x="646" y="231"/>
                </a:cxn>
                <a:cxn ang="0">
                  <a:pos x="656" y="143"/>
                </a:cxn>
                <a:cxn ang="0">
                  <a:pos x="619" y="63"/>
                </a:cxn>
                <a:cxn ang="0">
                  <a:pos x="565" y="18"/>
                </a:cxn>
                <a:cxn ang="0">
                  <a:pos x="461" y="0"/>
                </a:cxn>
                <a:cxn ang="0">
                  <a:pos x="443" y="0"/>
                </a:cxn>
                <a:cxn ang="0">
                  <a:pos x="418" y="0"/>
                </a:cxn>
                <a:cxn ang="0">
                  <a:pos x="403" y="0"/>
                </a:cxn>
                <a:cxn ang="0">
                  <a:pos x="390" y="0"/>
                </a:cxn>
                <a:cxn ang="0">
                  <a:pos x="370" y="0"/>
                </a:cxn>
                <a:cxn ang="0">
                  <a:pos x="292" y="259"/>
                </a:cxn>
                <a:cxn ang="0">
                  <a:pos x="263" y="273"/>
                </a:cxn>
                <a:cxn ang="0">
                  <a:pos x="193" y="259"/>
                </a:cxn>
                <a:cxn ang="0">
                  <a:pos x="152" y="211"/>
                </a:cxn>
                <a:cxn ang="0">
                  <a:pos x="147" y="132"/>
                </a:cxn>
                <a:cxn ang="0">
                  <a:pos x="179" y="87"/>
                </a:cxn>
                <a:cxn ang="0">
                  <a:pos x="248" y="61"/>
                </a:cxn>
                <a:cxn ang="0">
                  <a:pos x="252" y="5"/>
                </a:cxn>
                <a:cxn ang="0">
                  <a:pos x="185" y="12"/>
                </a:cxn>
                <a:cxn ang="0">
                  <a:pos x="124" y="55"/>
                </a:cxn>
                <a:cxn ang="0">
                  <a:pos x="86" y="129"/>
                </a:cxn>
                <a:cxn ang="0">
                  <a:pos x="83" y="198"/>
                </a:cxn>
                <a:cxn ang="0">
                  <a:pos x="116" y="269"/>
                </a:cxn>
                <a:cxn ang="0">
                  <a:pos x="167" y="313"/>
                </a:cxn>
                <a:cxn ang="0">
                  <a:pos x="238" y="335"/>
                </a:cxn>
                <a:cxn ang="0">
                  <a:pos x="328" y="313"/>
                </a:cxn>
                <a:cxn ang="0">
                  <a:pos x="377" y="317"/>
                </a:cxn>
                <a:cxn ang="0">
                  <a:pos x="427" y="394"/>
                </a:cxn>
                <a:cxn ang="0">
                  <a:pos x="433" y="505"/>
                </a:cxn>
                <a:cxn ang="0">
                  <a:pos x="367" y="606"/>
                </a:cxn>
                <a:cxn ang="0">
                  <a:pos x="306" y="638"/>
                </a:cxn>
                <a:cxn ang="0">
                  <a:pos x="204" y="641"/>
                </a:cxn>
                <a:cxn ang="0">
                  <a:pos x="115" y="591"/>
                </a:cxn>
                <a:cxn ang="0">
                  <a:pos x="72" y="522"/>
                </a:cxn>
                <a:cxn ang="0">
                  <a:pos x="60" y="238"/>
                </a:cxn>
                <a:cxn ang="0">
                  <a:pos x="1" y="445"/>
                </a:cxn>
                <a:cxn ang="0">
                  <a:pos x="30" y="572"/>
                </a:cxn>
                <a:cxn ang="0">
                  <a:pos x="86" y="644"/>
                </a:cxn>
                <a:cxn ang="0">
                  <a:pos x="196" y="700"/>
                </a:cxn>
                <a:cxn ang="0">
                  <a:pos x="275" y="704"/>
                </a:cxn>
                <a:cxn ang="0">
                  <a:pos x="344" y="687"/>
                </a:cxn>
                <a:cxn ang="0">
                  <a:pos x="422" y="637"/>
                </a:cxn>
                <a:cxn ang="0">
                  <a:pos x="479" y="554"/>
                </a:cxn>
                <a:cxn ang="0">
                  <a:pos x="495" y="412"/>
                </a:cxn>
                <a:cxn ang="0">
                  <a:pos x="455" y="315"/>
                </a:cxn>
                <a:cxn ang="0">
                  <a:pos x="389" y="249"/>
                </a:cxn>
                <a:cxn ang="0">
                  <a:pos x="362" y="60"/>
                </a:cxn>
                <a:cxn ang="0">
                  <a:pos x="523" y="66"/>
                </a:cxn>
                <a:cxn ang="0">
                  <a:pos x="580" y="111"/>
                </a:cxn>
                <a:cxn ang="0">
                  <a:pos x="598" y="165"/>
                </a:cxn>
                <a:cxn ang="0">
                  <a:pos x="585" y="220"/>
                </a:cxn>
                <a:cxn ang="0">
                  <a:pos x="516" y="271"/>
                </a:cxn>
                <a:cxn ang="0">
                  <a:pos x="491" y="307"/>
                </a:cxn>
                <a:cxn ang="0">
                  <a:pos x="694" y="695"/>
                </a:cxn>
                <a:cxn ang="0">
                  <a:pos x="762" y="705"/>
                </a:cxn>
              </a:cxnLst>
              <a:rect l="0" t="0" r="r" b="b"/>
              <a:pathLst>
                <a:path w="765" h="707">
                  <a:moveTo>
                    <a:pt x="762" y="2"/>
                  </a:moveTo>
                  <a:lnTo>
                    <a:pt x="762" y="2"/>
                  </a:lnTo>
                  <a:lnTo>
                    <a:pt x="756" y="1"/>
                  </a:lnTo>
                  <a:lnTo>
                    <a:pt x="750" y="1"/>
                  </a:lnTo>
                  <a:lnTo>
                    <a:pt x="736" y="1"/>
                  </a:lnTo>
                  <a:lnTo>
                    <a:pt x="722" y="1"/>
                  </a:lnTo>
                  <a:lnTo>
                    <a:pt x="709" y="1"/>
                  </a:lnTo>
                  <a:lnTo>
                    <a:pt x="709" y="1"/>
                  </a:lnTo>
                  <a:lnTo>
                    <a:pt x="707" y="1"/>
                  </a:lnTo>
                  <a:lnTo>
                    <a:pt x="705" y="2"/>
                  </a:lnTo>
                  <a:lnTo>
                    <a:pt x="702" y="3"/>
                  </a:lnTo>
                  <a:lnTo>
                    <a:pt x="701" y="4"/>
                  </a:lnTo>
                  <a:lnTo>
                    <a:pt x="701" y="4"/>
                  </a:lnTo>
                  <a:lnTo>
                    <a:pt x="700" y="148"/>
                  </a:lnTo>
                  <a:lnTo>
                    <a:pt x="700" y="294"/>
                  </a:lnTo>
                  <a:lnTo>
                    <a:pt x="698" y="583"/>
                  </a:lnTo>
                  <a:lnTo>
                    <a:pt x="698" y="583"/>
                  </a:lnTo>
                  <a:lnTo>
                    <a:pt x="696" y="583"/>
                  </a:lnTo>
                  <a:lnTo>
                    <a:pt x="695" y="583"/>
                  </a:lnTo>
                  <a:lnTo>
                    <a:pt x="695" y="583"/>
                  </a:lnTo>
                  <a:lnTo>
                    <a:pt x="620" y="455"/>
                  </a:lnTo>
                  <a:lnTo>
                    <a:pt x="583" y="390"/>
                  </a:lnTo>
                  <a:lnTo>
                    <a:pt x="549" y="326"/>
                  </a:lnTo>
                  <a:lnTo>
                    <a:pt x="549" y="326"/>
                  </a:lnTo>
                  <a:lnTo>
                    <a:pt x="556" y="321"/>
                  </a:lnTo>
                  <a:lnTo>
                    <a:pt x="563" y="318"/>
                  </a:lnTo>
                  <a:lnTo>
                    <a:pt x="578" y="311"/>
                  </a:lnTo>
                  <a:lnTo>
                    <a:pt x="578" y="311"/>
                  </a:lnTo>
                  <a:lnTo>
                    <a:pt x="594" y="299"/>
                  </a:lnTo>
                  <a:lnTo>
                    <a:pt x="609" y="287"/>
                  </a:lnTo>
                  <a:lnTo>
                    <a:pt x="609" y="287"/>
                  </a:lnTo>
                  <a:lnTo>
                    <a:pt x="622" y="271"/>
                  </a:lnTo>
                  <a:lnTo>
                    <a:pt x="634" y="255"/>
                  </a:lnTo>
                  <a:lnTo>
                    <a:pt x="634" y="255"/>
                  </a:lnTo>
                  <a:lnTo>
                    <a:pt x="640" y="243"/>
                  </a:lnTo>
                  <a:lnTo>
                    <a:pt x="646" y="231"/>
                  </a:lnTo>
                  <a:lnTo>
                    <a:pt x="646" y="231"/>
                  </a:lnTo>
                  <a:lnTo>
                    <a:pt x="650" y="219"/>
                  </a:lnTo>
                  <a:lnTo>
                    <a:pt x="653" y="205"/>
                  </a:lnTo>
                  <a:lnTo>
                    <a:pt x="658" y="179"/>
                  </a:lnTo>
                  <a:lnTo>
                    <a:pt x="658" y="179"/>
                  </a:lnTo>
                  <a:lnTo>
                    <a:pt x="657" y="170"/>
                  </a:lnTo>
                  <a:lnTo>
                    <a:pt x="657" y="162"/>
                  </a:lnTo>
                  <a:lnTo>
                    <a:pt x="657" y="152"/>
                  </a:lnTo>
                  <a:lnTo>
                    <a:pt x="656" y="143"/>
                  </a:lnTo>
                  <a:lnTo>
                    <a:pt x="656" y="143"/>
                  </a:lnTo>
                  <a:lnTo>
                    <a:pt x="653" y="131"/>
                  </a:lnTo>
                  <a:lnTo>
                    <a:pt x="650" y="118"/>
                  </a:lnTo>
                  <a:lnTo>
                    <a:pt x="650" y="118"/>
                  </a:lnTo>
                  <a:lnTo>
                    <a:pt x="643" y="100"/>
                  </a:lnTo>
                  <a:lnTo>
                    <a:pt x="635" y="83"/>
                  </a:lnTo>
                  <a:lnTo>
                    <a:pt x="635" y="83"/>
                  </a:lnTo>
                  <a:lnTo>
                    <a:pt x="627" y="73"/>
                  </a:lnTo>
                  <a:lnTo>
                    <a:pt x="619" y="63"/>
                  </a:lnTo>
                  <a:lnTo>
                    <a:pt x="610" y="53"/>
                  </a:lnTo>
                  <a:lnTo>
                    <a:pt x="601" y="42"/>
                  </a:lnTo>
                  <a:lnTo>
                    <a:pt x="601" y="42"/>
                  </a:lnTo>
                  <a:lnTo>
                    <a:pt x="594" y="37"/>
                  </a:lnTo>
                  <a:lnTo>
                    <a:pt x="588" y="32"/>
                  </a:lnTo>
                  <a:lnTo>
                    <a:pt x="580" y="27"/>
                  </a:lnTo>
                  <a:lnTo>
                    <a:pt x="573" y="23"/>
                  </a:lnTo>
                  <a:lnTo>
                    <a:pt x="573" y="23"/>
                  </a:lnTo>
                  <a:lnTo>
                    <a:pt x="565" y="18"/>
                  </a:lnTo>
                  <a:lnTo>
                    <a:pt x="555" y="14"/>
                  </a:lnTo>
                  <a:lnTo>
                    <a:pt x="536" y="7"/>
                  </a:lnTo>
                  <a:lnTo>
                    <a:pt x="536" y="7"/>
                  </a:lnTo>
                  <a:lnTo>
                    <a:pt x="519" y="3"/>
                  </a:lnTo>
                  <a:lnTo>
                    <a:pt x="504" y="1"/>
                  </a:lnTo>
                  <a:lnTo>
                    <a:pt x="489" y="0"/>
                  </a:lnTo>
                  <a:lnTo>
                    <a:pt x="472" y="0"/>
                  </a:lnTo>
                  <a:lnTo>
                    <a:pt x="472" y="0"/>
                  </a:lnTo>
                  <a:lnTo>
                    <a:pt x="461" y="0"/>
                  </a:lnTo>
                  <a:lnTo>
                    <a:pt x="449" y="0"/>
                  </a:lnTo>
                  <a:lnTo>
                    <a:pt x="449" y="0"/>
                  </a:lnTo>
                  <a:lnTo>
                    <a:pt x="449" y="0"/>
                  </a:lnTo>
                  <a:lnTo>
                    <a:pt x="447" y="0"/>
                  </a:lnTo>
                  <a:lnTo>
                    <a:pt x="446" y="0"/>
                  </a:lnTo>
                  <a:lnTo>
                    <a:pt x="445" y="1"/>
                  </a:lnTo>
                  <a:lnTo>
                    <a:pt x="443" y="0"/>
                  </a:lnTo>
                  <a:lnTo>
                    <a:pt x="443" y="0"/>
                  </a:lnTo>
                  <a:lnTo>
                    <a:pt x="443" y="0"/>
                  </a:lnTo>
                  <a:lnTo>
                    <a:pt x="441" y="0"/>
                  </a:lnTo>
                  <a:lnTo>
                    <a:pt x="440" y="0"/>
                  </a:lnTo>
                  <a:lnTo>
                    <a:pt x="438" y="1"/>
                  </a:lnTo>
                  <a:lnTo>
                    <a:pt x="437" y="0"/>
                  </a:lnTo>
                  <a:lnTo>
                    <a:pt x="437" y="0"/>
                  </a:lnTo>
                  <a:lnTo>
                    <a:pt x="437" y="0"/>
                  </a:lnTo>
                  <a:lnTo>
                    <a:pt x="430" y="0"/>
                  </a:lnTo>
                  <a:lnTo>
                    <a:pt x="425" y="0"/>
                  </a:lnTo>
                  <a:lnTo>
                    <a:pt x="418" y="0"/>
                  </a:lnTo>
                  <a:lnTo>
                    <a:pt x="413" y="0"/>
                  </a:lnTo>
                  <a:lnTo>
                    <a:pt x="413" y="0"/>
                  </a:lnTo>
                  <a:lnTo>
                    <a:pt x="413" y="0"/>
                  </a:lnTo>
                  <a:lnTo>
                    <a:pt x="410" y="0"/>
                  </a:lnTo>
                  <a:lnTo>
                    <a:pt x="407" y="0"/>
                  </a:lnTo>
                  <a:lnTo>
                    <a:pt x="407" y="0"/>
                  </a:lnTo>
                  <a:lnTo>
                    <a:pt x="407" y="0"/>
                  </a:lnTo>
                  <a:lnTo>
                    <a:pt x="405" y="0"/>
                  </a:lnTo>
                  <a:lnTo>
                    <a:pt x="403" y="0"/>
                  </a:lnTo>
                  <a:lnTo>
                    <a:pt x="402" y="1"/>
                  </a:lnTo>
                  <a:lnTo>
                    <a:pt x="399" y="0"/>
                  </a:lnTo>
                  <a:lnTo>
                    <a:pt x="399" y="0"/>
                  </a:lnTo>
                  <a:lnTo>
                    <a:pt x="399" y="0"/>
                  </a:lnTo>
                  <a:lnTo>
                    <a:pt x="394" y="0"/>
                  </a:lnTo>
                  <a:lnTo>
                    <a:pt x="392" y="1"/>
                  </a:lnTo>
                  <a:lnTo>
                    <a:pt x="390" y="0"/>
                  </a:lnTo>
                  <a:lnTo>
                    <a:pt x="390" y="0"/>
                  </a:lnTo>
                  <a:lnTo>
                    <a:pt x="390" y="0"/>
                  </a:lnTo>
                  <a:lnTo>
                    <a:pt x="387" y="1"/>
                  </a:lnTo>
                  <a:lnTo>
                    <a:pt x="384" y="1"/>
                  </a:lnTo>
                  <a:lnTo>
                    <a:pt x="377" y="0"/>
                  </a:lnTo>
                  <a:lnTo>
                    <a:pt x="377" y="0"/>
                  </a:lnTo>
                  <a:lnTo>
                    <a:pt x="377" y="0"/>
                  </a:lnTo>
                  <a:lnTo>
                    <a:pt x="373" y="0"/>
                  </a:lnTo>
                  <a:lnTo>
                    <a:pt x="370" y="0"/>
                  </a:lnTo>
                  <a:lnTo>
                    <a:pt x="370" y="0"/>
                  </a:lnTo>
                  <a:lnTo>
                    <a:pt x="370" y="0"/>
                  </a:lnTo>
                  <a:lnTo>
                    <a:pt x="352" y="1"/>
                  </a:lnTo>
                  <a:lnTo>
                    <a:pt x="334" y="0"/>
                  </a:lnTo>
                  <a:lnTo>
                    <a:pt x="314" y="0"/>
                  </a:lnTo>
                  <a:lnTo>
                    <a:pt x="296" y="1"/>
                  </a:lnTo>
                  <a:lnTo>
                    <a:pt x="296" y="1"/>
                  </a:lnTo>
                  <a:lnTo>
                    <a:pt x="294" y="4"/>
                  </a:lnTo>
                  <a:lnTo>
                    <a:pt x="293" y="7"/>
                  </a:lnTo>
                  <a:lnTo>
                    <a:pt x="293" y="7"/>
                  </a:lnTo>
                  <a:lnTo>
                    <a:pt x="292" y="259"/>
                  </a:lnTo>
                  <a:lnTo>
                    <a:pt x="292" y="259"/>
                  </a:lnTo>
                  <a:lnTo>
                    <a:pt x="291" y="261"/>
                  </a:lnTo>
                  <a:lnTo>
                    <a:pt x="291" y="262"/>
                  </a:lnTo>
                  <a:lnTo>
                    <a:pt x="290" y="264"/>
                  </a:lnTo>
                  <a:lnTo>
                    <a:pt x="289" y="265"/>
                  </a:lnTo>
                  <a:lnTo>
                    <a:pt x="289" y="265"/>
                  </a:lnTo>
                  <a:lnTo>
                    <a:pt x="281" y="269"/>
                  </a:lnTo>
                  <a:lnTo>
                    <a:pt x="272" y="272"/>
                  </a:lnTo>
                  <a:lnTo>
                    <a:pt x="263" y="273"/>
                  </a:lnTo>
                  <a:lnTo>
                    <a:pt x="255" y="274"/>
                  </a:lnTo>
                  <a:lnTo>
                    <a:pt x="255" y="274"/>
                  </a:lnTo>
                  <a:lnTo>
                    <a:pt x="241" y="273"/>
                  </a:lnTo>
                  <a:lnTo>
                    <a:pt x="234" y="273"/>
                  </a:lnTo>
                  <a:lnTo>
                    <a:pt x="227" y="272"/>
                  </a:lnTo>
                  <a:lnTo>
                    <a:pt x="227" y="272"/>
                  </a:lnTo>
                  <a:lnTo>
                    <a:pt x="217" y="270"/>
                  </a:lnTo>
                  <a:lnTo>
                    <a:pt x="209" y="266"/>
                  </a:lnTo>
                  <a:lnTo>
                    <a:pt x="193" y="259"/>
                  </a:lnTo>
                  <a:lnTo>
                    <a:pt x="193" y="259"/>
                  </a:lnTo>
                  <a:lnTo>
                    <a:pt x="183" y="250"/>
                  </a:lnTo>
                  <a:lnTo>
                    <a:pt x="171" y="242"/>
                  </a:lnTo>
                  <a:lnTo>
                    <a:pt x="171" y="242"/>
                  </a:lnTo>
                  <a:lnTo>
                    <a:pt x="163" y="231"/>
                  </a:lnTo>
                  <a:lnTo>
                    <a:pt x="159" y="225"/>
                  </a:lnTo>
                  <a:lnTo>
                    <a:pt x="156" y="220"/>
                  </a:lnTo>
                  <a:lnTo>
                    <a:pt x="156" y="220"/>
                  </a:lnTo>
                  <a:lnTo>
                    <a:pt x="152" y="211"/>
                  </a:lnTo>
                  <a:lnTo>
                    <a:pt x="148" y="203"/>
                  </a:lnTo>
                  <a:lnTo>
                    <a:pt x="143" y="186"/>
                  </a:lnTo>
                  <a:lnTo>
                    <a:pt x="143" y="186"/>
                  </a:lnTo>
                  <a:lnTo>
                    <a:pt x="142" y="175"/>
                  </a:lnTo>
                  <a:lnTo>
                    <a:pt x="142" y="163"/>
                  </a:lnTo>
                  <a:lnTo>
                    <a:pt x="142" y="150"/>
                  </a:lnTo>
                  <a:lnTo>
                    <a:pt x="145" y="139"/>
                  </a:lnTo>
                  <a:lnTo>
                    <a:pt x="145" y="139"/>
                  </a:lnTo>
                  <a:lnTo>
                    <a:pt x="147" y="132"/>
                  </a:lnTo>
                  <a:lnTo>
                    <a:pt x="150" y="125"/>
                  </a:lnTo>
                  <a:lnTo>
                    <a:pt x="157" y="111"/>
                  </a:lnTo>
                  <a:lnTo>
                    <a:pt x="157" y="111"/>
                  </a:lnTo>
                  <a:lnTo>
                    <a:pt x="161" y="107"/>
                  </a:lnTo>
                  <a:lnTo>
                    <a:pt x="164" y="103"/>
                  </a:lnTo>
                  <a:lnTo>
                    <a:pt x="166" y="97"/>
                  </a:lnTo>
                  <a:lnTo>
                    <a:pt x="170" y="93"/>
                  </a:lnTo>
                  <a:lnTo>
                    <a:pt x="170" y="93"/>
                  </a:lnTo>
                  <a:lnTo>
                    <a:pt x="179" y="87"/>
                  </a:lnTo>
                  <a:lnTo>
                    <a:pt x="186" y="81"/>
                  </a:lnTo>
                  <a:lnTo>
                    <a:pt x="193" y="75"/>
                  </a:lnTo>
                  <a:lnTo>
                    <a:pt x="201" y="71"/>
                  </a:lnTo>
                  <a:lnTo>
                    <a:pt x="201" y="71"/>
                  </a:lnTo>
                  <a:lnTo>
                    <a:pt x="213" y="67"/>
                  </a:lnTo>
                  <a:lnTo>
                    <a:pt x="224" y="64"/>
                  </a:lnTo>
                  <a:lnTo>
                    <a:pt x="236" y="61"/>
                  </a:lnTo>
                  <a:lnTo>
                    <a:pt x="242" y="61"/>
                  </a:lnTo>
                  <a:lnTo>
                    <a:pt x="248" y="61"/>
                  </a:lnTo>
                  <a:lnTo>
                    <a:pt x="248" y="61"/>
                  </a:lnTo>
                  <a:lnTo>
                    <a:pt x="250" y="60"/>
                  </a:lnTo>
                  <a:lnTo>
                    <a:pt x="250" y="59"/>
                  </a:lnTo>
                  <a:lnTo>
                    <a:pt x="251" y="58"/>
                  </a:lnTo>
                  <a:lnTo>
                    <a:pt x="252" y="56"/>
                  </a:lnTo>
                  <a:lnTo>
                    <a:pt x="252" y="56"/>
                  </a:lnTo>
                  <a:lnTo>
                    <a:pt x="252" y="30"/>
                  </a:lnTo>
                  <a:lnTo>
                    <a:pt x="252" y="5"/>
                  </a:lnTo>
                  <a:lnTo>
                    <a:pt x="252" y="5"/>
                  </a:lnTo>
                  <a:lnTo>
                    <a:pt x="251" y="4"/>
                  </a:lnTo>
                  <a:lnTo>
                    <a:pt x="250" y="3"/>
                  </a:lnTo>
                  <a:lnTo>
                    <a:pt x="249" y="2"/>
                  </a:lnTo>
                  <a:lnTo>
                    <a:pt x="248" y="1"/>
                  </a:lnTo>
                  <a:lnTo>
                    <a:pt x="227" y="1"/>
                  </a:lnTo>
                  <a:lnTo>
                    <a:pt x="227" y="1"/>
                  </a:lnTo>
                  <a:lnTo>
                    <a:pt x="212" y="3"/>
                  </a:lnTo>
                  <a:lnTo>
                    <a:pt x="199" y="7"/>
                  </a:lnTo>
                  <a:lnTo>
                    <a:pt x="185" y="12"/>
                  </a:lnTo>
                  <a:lnTo>
                    <a:pt x="172" y="17"/>
                  </a:lnTo>
                  <a:lnTo>
                    <a:pt x="172" y="17"/>
                  </a:lnTo>
                  <a:lnTo>
                    <a:pt x="164" y="21"/>
                  </a:lnTo>
                  <a:lnTo>
                    <a:pt x="157" y="26"/>
                  </a:lnTo>
                  <a:lnTo>
                    <a:pt x="151" y="31"/>
                  </a:lnTo>
                  <a:lnTo>
                    <a:pt x="144" y="36"/>
                  </a:lnTo>
                  <a:lnTo>
                    <a:pt x="144" y="36"/>
                  </a:lnTo>
                  <a:lnTo>
                    <a:pt x="134" y="46"/>
                  </a:lnTo>
                  <a:lnTo>
                    <a:pt x="124" y="55"/>
                  </a:lnTo>
                  <a:lnTo>
                    <a:pt x="124" y="55"/>
                  </a:lnTo>
                  <a:lnTo>
                    <a:pt x="119" y="62"/>
                  </a:lnTo>
                  <a:lnTo>
                    <a:pt x="114" y="68"/>
                  </a:lnTo>
                  <a:lnTo>
                    <a:pt x="109" y="74"/>
                  </a:lnTo>
                  <a:lnTo>
                    <a:pt x="104" y="81"/>
                  </a:lnTo>
                  <a:lnTo>
                    <a:pt x="104" y="81"/>
                  </a:lnTo>
                  <a:lnTo>
                    <a:pt x="93" y="105"/>
                  </a:lnTo>
                  <a:lnTo>
                    <a:pt x="89" y="117"/>
                  </a:lnTo>
                  <a:lnTo>
                    <a:pt x="86" y="129"/>
                  </a:lnTo>
                  <a:lnTo>
                    <a:pt x="86" y="129"/>
                  </a:lnTo>
                  <a:lnTo>
                    <a:pt x="82" y="148"/>
                  </a:lnTo>
                  <a:lnTo>
                    <a:pt x="81" y="168"/>
                  </a:lnTo>
                  <a:lnTo>
                    <a:pt x="81" y="168"/>
                  </a:lnTo>
                  <a:lnTo>
                    <a:pt x="81" y="175"/>
                  </a:lnTo>
                  <a:lnTo>
                    <a:pt x="82" y="183"/>
                  </a:lnTo>
                  <a:lnTo>
                    <a:pt x="83" y="191"/>
                  </a:lnTo>
                  <a:lnTo>
                    <a:pt x="83" y="198"/>
                  </a:lnTo>
                  <a:lnTo>
                    <a:pt x="83" y="198"/>
                  </a:lnTo>
                  <a:lnTo>
                    <a:pt x="92" y="229"/>
                  </a:lnTo>
                  <a:lnTo>
                    <a:pt x="92" y="229"/>
                  </a:lnTo>
                  <a:lnTo>
                    <a:pt x="95" y="236"/>
                  </a:lnTo>
                  <a:lnTo>
                    <a:pt x="100" y="244"/>
                  </a:lnTo>
                  <a:lnTo>
                    <a:pt x="104" y="251"/>
                  </a:lnTo>
                  <a:lnTo>
                    <a:pt x="108" y="259"/>
                  </a:lnTo>
                  <a:lnTo>
                    <a:pt x="108" y="259"/>
                  </a:lnTo>
                  <a:lnTo>
                    <a:pt x="113" y="264"/>
                  </a:lnTo>
                  <a:lnTo>
                    <a:pt x="116" y="269"/>
                  </a:lnTo>
                  <a:lnTo>
                    <a:pt x="120" y="276"/>
                  </a:lnTo>
                  <a:lnTo>
                    <a:pt x="125" y="281"/>
                  </a:lnTo>
                  <a:lnTo>
                    <a:pt x="125" y="281"/>
                  </a:lnTo>
                  <a:lnTo>
                    <a:pt x="137" y="291"/>
                  </a:lnTo>
                  <a:lnTo>
                    <a:pt x="148" y="301"/>
                  </a:lnTo>
                  <a:lnTo>
                    <a:pt x="148" y="301"/>
                  </a:lnTo>
                  <a:lnTo>
                    <a:pt x="155" y="305"/>
                  </a:lnTo>
                  <a:lnTo>
                    <a:pt x="161" y="309"/>
                  </a:lnTo>
                  <a:lnTo>
                    <a:pt x="167" y="313"/>
                  </a:lnTo>
                  <a:lnTo>
                    <a:pt x="173" y="317"/>
                  </a:lnTo>
                  <a:lnTo>
                    <a:pt x="173" y="317"/>
                  </a:lnTo>
                  <a:lnTo>
                    <a:pt x="191" y="324"/>
                  </a:lnTo>
                  <a:lnTo>
                    <a:pt x="199" y="327"/>
                  </a:lnTo>
                  <a:lnTo>
                    <a:pt x="208" y="330"/>
                  </a:lnTo>
                  <a:lnTo>
                    <a:pt x="208" y="330"/>
                  </a:lnTo>
                  <a:lnTo>
                    <a:pt x="223" y="332"/>
                  </a:lnTo>
                  <a:lnTo>
                    <a:pt x="238" y="335"/>
                  </a:lnTo>
                  <a:lnTo>
                    <a:pt x="238" y="335"/>
                  </a:lnTo>
                  <a:lnTo>
                    <a:pt x="253" y="335"/>
                  </a:lnTo>
                  <a:lnTo>
                    <a:pt x="268" y="334"/>
                  </a:lnTo>
                  <a:lnTo>
                    <a:pt x="268" y="334"/>
                  </a:lnTo>
                  <a:lnTo>
                    <a:pt x="277" y="331"/>
                  </a:lnTo>
                  <a:lnTo>
                    <a:pt x="287" y="329"/>
                  </a:lnTo>
                  <a:lnTo>
                    <a:pt x="306" y="324"/>
                  </a:lnTo>
                  <a:lnTo>
                    <a:pt x="306" y="324"/>
                  </a:lnTo>
                  <a:lnTo>
                    <a:pt x="317" y="319"/>
                  </a:lnTo>
                  <a:lnTo>
                    <a:pt x="328" y="313"/>
                  </a:lnTo>
                  <a:lnTo>
                    <a:pt x="339" y="306"/>
                  </a:lnTo>
                  <a:lnTo>
                    <a:pt x="350" y="300"/>
                  </a:lnTo>
                  <a:lnTo>
                    <a:pt x="350" y="300"/>
                  </a:lnTo>
                  <a:lnTo>
                    <a:pt x="351" y="300"/>
                  </a:lnTo>
                  <a:lnTo>
                    <a:pt x="353" y="300"/>
                  </a:lnTo>
                  <a:lnTo>
                    <a:pt x="357" y="302"/>
                  </a:lnTo>
                  <a:lnTo>
                    <a:pt x="357" y="302"/>
                  </a:lnTo>
                  <a:lnTo>
                    <a:pt x="367" y="309"/>
                  </a:lnTo>
                  <a:lnTo>
                    <a:pt x="377" y="317"/>
                  </a:lnTo>
                  <a:lnTo>
                    <a:pt x="396" y="336"/>
                  </a:lnTo>
                  <a:lnTo>
                    <a:pt x="396" y="336"/>
                  </a:lnTo>
                  <a:lnTo>
                    <a:pt x="401" y="343"/>
                  </a:lnTo>
                  <a:lnTo>
                    <a:pt x="405" y="350"/>
                  </a:lnTo>
                  <a:lnTo>
                    <a:pt x="410" y="357"/>
                  </a:lnTo>
                  <a:lnTo>
                    <a:pt x="415" y="365"/>
                  </a:lnTo>
                  <a:lnTo>
                    <a:pt x="415" y="365"/>
                  </a:lnTo>
                  <a:lnTo>
                    <a:pt x="427" y="394"/>
                  </a:lnTo>
                  <a:lnTo>
                    <a:pt x="427" y="394"/>
                  </a:lnTo>
                  <a:lnTo>
                    <a:pt x="434" y="415"/>
                  </a:lnTo>
                  <a:lnTo>
                    <a:pt x="439" y="436"/>
                  </a:lnTo>
                  <a:lnTo>
                    <a:pt x="439" y="436"/>
                  </a:lnTo>
                  <a:lnTo>
                    <a:pt x="439" y="455"/>
                  </a:lnTo>
                  <a:lnTo>
                    <a:pt x="439" y="473"/>
                  </a:lnTo>
                  <a:lnTo>
                    <a:pt x="439" y="473"/>
                  </a:lnTo>
                  <a:lnTo>
                    <a:pt x="438" y="484"/>
                  </a:lnTo>
                  <a:lnTo>
                    <a:pt x="435" y="495"/>
                  </a:lnTo>
                  <a:lnTo>
                    <a:pt x="433" y="505"/>
                  </a:lnTo>
                  <a:lnTo>
                    <a:pt x="429" y="518"/>
                  </a:lnTo>
                  <a:lnTo>
                    <a:pt x="429" y="518"/>
                  </a:lnTo>
                  <a:lnTo>
                    <a:pt x="424" y="532"/>
                  </a:lnTo>
                  <a:lnTo>
                    <a:pt x="417" y="546"/>
                  </a:lnTo>
                  <a:lnTo>
                    <a:pt x="400" y="574"/>
                  </a:lnTo>
                  <a:lnTo>
                    <a:pt x="400" y="574"/>
                  </a:lnTo>
                  <a:lnTo>
                    <a:pt x="389" y="585"/>
                  </a:lnTo>
                  <a:lnTo>
                    <a:pt x="378" y="596"/>
                  </a:lnTo>
                  <a:lnTo>
                    <a:pt x="367" y="606"/>
                  </a:lnTo>
                  <a:lnTo>
                    <a:pt x="361" y="611"/>
                  </a:lnTo>
                  <a:lnTo>
                    <a:pt x="355" y="615"/>
                  </a:lnTo>
                  <a:lnTo>
                    <a:pt x="355" y="615"/>
                  </a:lnTo>
                  <a:lnTo>
                    <a:pt x="343" y="621"/>
                  </a:lnTo>
                  <a:lnTo>
                    <a:pt x="332" y="629"/>
                  </a:lnTo>
                  <a:lnTo>
                    <a:pt x="319" y="634"/>
                  </a:lnTo>
                  <a:lnTo>
                    <a:pt x="313" y="637"/>
                  </a:lnTo>
                  <a:lnTo>
                    <a:pt x="306" y="638"/>
                  </a:lnTo>
                  <a:lnTo>
                    <a:pt x="306" y="638"/>
                  </a:lnTo>
                  <a:lnTo>
                    <a:pt x="285" y="643"/>
                  </a:lnTo>
                  <a:lnTo>
                    <a:pt x="263" y="647"/>
                  </a:lnTo>
                  <a:lnTo>
                    <a:pt x="263" y="647"/>
                  </a:lnTo>
                  <a:lnTo>
                    <a:pt x="255" y="647"/>
                  </a:lnTo>
                  <a:lnTo>
                    <a:pt x="245" y="646"/>
                  </a:lnTo>
                  <a:lnTo>
                    <a:pt x="236" y="646"/>
                  </a:lnTo>
                  <a:lnTo>
                    <a:pt x="227" y="646"/>
                  </a:lnTo>
                  <a:lnTo>
                    <a:pt x="227" y="646"/>
                  </a:lnTo>
                  <a:lnTo>
                    <a:pt x="204" y="641"/>
                  </a:lnTo>
                  <a:lnTo>
                    <a:pt x="182" y="634"/>
                  </a:lnTo>
                  <a:lnTo>
                    <a:pt x="182" y="634"/>
                  </a:lnTo>
                  <a:lnTo>
                    <a:pt x="166" y="628"/>
                  </a:lnTo>
                  <a:lnTo>
                    <a:pt x="152" y="619"/>
                  </a:lnTo>
                  <a:lnTo>
                    <a:pt x="152" y="619"/>
                  </a:lnTo>
                  <a:lnTo>
                    <a:pt x="143" y="613"/>
                  </a:lnTo>
                  <a:lnTo>
                    <a:pt x="133" y="606"/>
                  </a:lnTo>
                  <a:lnTo>
                    <a:pt x="115" y="591"/>
                  </a:lnTo>
                  <a:lnTo>
                    <a:pt x="115" y="591"/>
                  </a:lnTo>
                  <a:lnTo>
                    <a:pt x="111" y="586"/>
                  </a:lnTo>
                  <a:lnTo>
                    <a:pt x="108" y="582"/>
                  </a:lnTo>
                  <a:lnTo>
                    <a:pt x="104" y="577"/>
                  </a:lnTo>
                  <a:lnTo>
                    <a:pt x="100" y="574"/>
                  </a:lnTo>
                  <a:lnTo>
                    <a:pt x="100" y="574"/>
                  </a:lnTo>
                  <a:lnTo>
                    <a:pt x="92" y="561"/>
                  </a:lnTo>
                  <a:lnTo>
                    <a:pt x="84" y="548"/>
                  </a:lnTo>
                  <a:lnTo>
                    <a:pt x="78" y="535"/>
                  </a:lnTo>
                  <a:lnTo>
                    <a:pt x="72" y="522"/>
                  </a:lnTo>
                  <a:lnTo>
                    <a:pt x="72" y="522"/>
                  </a:lnTo>
                  <a:lnTo>
                    <a:pt x="68" y="510"/>
                  </a:lnTo>
                  <a:lnTo>
                    <a:pt x="65" y="498"/>
                  </a:lnTo>
                  <a:lnTo>
                    <a:pt x="62" y="487"/>
                  </a:lnTo>
                  <a:lnTo>
                    <a:pt x="62" y="476"/>
                  </a:lnTo>
                  <a:lnTo>
                    <a:pt x="62" y="476"/>
                  </a:lnTo>
                  <a:lnTo>
                    <a:pt x="60" y="416"/>
                  </a:lnTo>
                  <a:lnTo>
                    <a:pt x="60" y="357"/>
                  </a:lnTo>
                  <a:lnTo>
                    <a:pt x="60" y="238"/>
                  </a:lnTo>
                  <a:lnTo>
                    <a:pt x="60" y="119"/>
                  </a:lnTo>
                  <a:lnTo>
                    <a:pt x="60" y="60"/>
                  </a:lnTo>
                  <a:lnTo>
                    <a:pt x="58" y="1"/>
                  </a:lnTo>
                  <a:lnTo>
                    <a:pt x="0" y="341"/>
                  </a:lnTo>
                  <a:lnTo>
                    <a:pt x="0" y="341"/>
                  </a:lnTo>
                  <a:lnTo>
                    <a:pt x="1" y="422"/>
                  </a:lnTo>
                  <a:lnTo>
                    <a:pt x="1" y="422"/>
                  </a:lnTo>
                  <a:lnTo>
                    <a:pt x="1" y="422"/>
                  </a:lnTo>
                  <a:lnTo>
                    <a:pt x="1" y="445"/>
                  </a:lnTo>
                  <a:lnTo>
                    <a:pt x="1" y="468"/>
                  </a:lnTo>
                  <a:lnTo>
                    <a:pt x="1" y="468"/>
                  </a:lnTo>
                  <a:lnTo>
                    <a:pt x="4" y="496"/>
                  </a:lnTo>
                  <a:lnTo>
                    <a:pt x="6" y="510"/>
                  </a:lnTo>
                  <a:lnTo>
                    <a:pt x="10" y="524"/>
                  </a:lnTo>
                  <a:lnTo>
                    <a:pt x="10" y="524"/>
                  </a:lnTo>
                  <a:lnTo>
                    <a:pt x="14" y="536"/>
                  </a:lnTo>
                  <a:lnTo>
                    <a:pt x="19" y="548"/>
                  </a:lnTo>
                  <a:lnTo>
                    <a:pt x="30" y="572"/>
                  </a:lnTo>
                  <a:lnTo>
                    <a:pt x="30" y="572"/>
                  </a:lnTo>
                  <a:lnTo>
                    <a:pt x="37" y="585"/>
                  </a:lnTo>
                  <a:lnTo>
                    <a:pt x="44" y="597"/>
                  </a:lnTo>
                  <a:lnTo>
                    <a:pt x="44" y="597"/>
                  </a:lnTo>
                  <a:lnTo>
                    <a:pt x="52" y="607"/>
                  </a:lnTo>
                  <a:lnTo>
                    <a:pt x="60" y="617"/>
                  </a:lnTo>
                  <a:lnTo>
                    <a:pt x="78" y="637"/>
                  </a:lnTo>
                  <a:lnTo>
                    <a:pt x="78" y="637"/>
                  </a:lnTo>
                  <a:lnTo>
                    <a:pt x="86" y="644"/>
                  </a:lnTo>
                  <a:lnTo>
                    <a:pt x="95" y="651"/>
                  </a:lnTo>
                  <a:lnTo>
                    <a:pt x="113" y="665"/>
                  </a:lnTo>
                  <a:lnTo>
                    <a:pt x="113" y="665"/>
                  </a:lnTo>
                  <a:lnTo>
                    <a:pt x="127" y="672"/>
                  </a:lnTo>
                  <a:lnTo>
                    <a:pt x="139" y="678"/>
                  </a:lnTo>
                  <a:lnTo>
                    <a:pt x="152" y="686"/>
                  </a:lnTo>
                  <a:lnTo>
                    <a:pt x="165" y="692"/>
                  </a:lnTo>
                  <a:lnTo>
                    <a:pt x="165" y="692"/>
                  </a:lnTo>
                  <a:lnTo>
                    <a:pt x="196" y="700"/>
                  </a:lnTo>
                  <a:lnTo>
                    <a:pt x="212" y="703"/>
                  </a:lnTo>
                  <a:lnTo>
                    <a:pt x="228" y="705"/>
                  </a:lnTo>
                  <a:lnTo>
                    <a:pt x="228" y="705"/>
                  </a:lnTo>
                  <a:lnTo>
                    <a:pt x="243" y="706"/>
                  </a:lnTo>
                  <a:lnTo>
                    <a:pt x="251" y="706"/>
                  </a:lnTo>
                  <a:lnTo>
                    <a:pt x="258" y="706"/>
                  </a:lnTo>
                  <a:lnTo>
                    <a:pt x="258" y="706"/>
                  </a:lnTo>
                  <a:lnTo>
                    <a:pt x="266" y="705"/>
                  </a:lnTo>
                  <a:lnTo>
                    <a:pt x="275" y="704"/>
                  </a:lnTo>
                  <a:lnTo>
                    <a:pt x="285" y="703"/>
                  </a:lnTo>
                  <a:lnTo>
                    <a:pt x="295" y="703"/>
                  </a:lnTo>
                  <a:lnTo>
                    <a:pt x="295" y="703"/>
                  </a:lnTo>
                  <a:lnTo>
                    <a:pt x="305" y="700"/>
                  </a:lnTo>
                  <a:lnTo>
                    <a:pt x="314" y="697"/>
                  </a:lnTo>
                  <a:lnTo>
                    <a:pt x="324" y="694"/>
                  </a:lnTo>
                  <a:lnTo>
                    <a:pt x="335" y="692"/>
                  </a:lnTo>
                  <a:lnTo>
                    <a:pt x="335" y="692"/>
                  </a:lnTo>
                  <a:lnTo>
                    <a:pt x="344" y="687"/>
                  </a:lnTo>
                  <a:lnTo>
                    <a:pt x="354" y="683"/>
                  </a:lnTo>
                  <a:lnTo>
                    <a:pt x="363" y="678"/>
                  </a:lnTo>
                  <a:lnTo>
                    <a:pt x="372" y="674"/>
                  </a:lnTo>
                  <a:lnTo>
                    <a:pt x="372" y="674"/>
                  </a:lnTo>
                  <a:lnTo>
                    <a:pt x="383" y="668"/>
                  </a:lnTo>
                  <a:lnTo>
                    <a:pt x="393" y="661"/>
                  </a:lnTo>
                  <a:lnTo>
                    <a:pt x="412" y="648"/>
                  </a:lnTo>
                  <a:lnTo>
                    <a:pt x="412" y="648"/>
                  </a:lnTo>
                  <a:lnTo>
                    <a:pt x="422" y="637"/>
                  </a:lnTo>
                  <a:lnTo>
                    <a:pt x="427" y="632"/>
                  </a:lnTo>
                  <a:lnTo>
                    <a:pt x="434" y="627"/>
                  </a:lnTo>
                  <a:lnTo>
                    <a:pt x="434" y="627"/>
                  </a:lnTo>
                  <a:lnTo>
                    <a:pt x="452" y="601"/>
                  </a:lnTo>
                  <a:lnTo>
                    <a:pt x="461" y="589"/>
                  </a:lnTo>
                  <a:lnTo>
                    <a:pt x="469" y="576"/>
                  </a:lnTo>
                  <a:lnTo>
                    <a:pt x="469" y="576"/>
                  </a:lnTo>
                  <a:lnTo>
                    <a:pt x="474" y="565"/>
                  </a:lnTo>
                  <a:lnTo>
                    <a:pt x="479" y="554"/>
                  </a:lnTo>
                  <a:lnTo>
                    <a:pt x="483" y="544"/>
                  </a:lnTo>
                  <a:lnTo>
                    <a:pt x="488" y="533"/>
                  </a:lnTo>
                  <a:lnTo>
                    <a:pt x="488" y="533"/>
                  </a:lnTo>
                  <a:lnTo>
                    <a:pt x="492" y="517"/>
                  </a:lnTo>
                  <a:lnTo>
                    <a:pt x="495" y="499"/>
                  </a:lnTo>
                  <a:lnTo>
                    <a:pt x="500" y="467"/>
                  </a:lnTo>
                  <a:lnTo>
                    <a:pt x="500" y="467"/>
                  </a:lnTo>
                  <a:lnTo>
                    <a:pt x="497" y="430"/>
                  </a:lnTo>
                  <a:lnTo>
                    <a:pt x="495" y="412"/>
                  </a:lnTo>
                  <a:lnTo>
                    <a:pt x="492" y="394"/>
                  </a:lnTo>
                  <a:lnTo>
                    <a:pt x="492" y="394"/>
                  </a:lnTo>
                  <a:lnTo>
                    <a:pt x="487" y="378"/>
                  </a:lnTo>
                  <a:lnTo>
                    <a:pt x="480" y="364"/>
                  </a:lnTo>
                  <a:lnTo>
                    <a:pt x="468" y="336"/>
                  </a:lnTo>
                  <a:lnTo>
                    <a:pt x="468" y="336"/>
                  </a:lnTo>
                  <a:lnTo>
                    <a:pt x="463" y="328"/>
                  </a:lnTo>
                  <a:lnTo>
                    <a:pt x="459" y="321"/>
                  </a:lnTo>
                  <a:lnTo>
                    <a:pt x="455" y="315"/>
                  </a:lnTo>
                  <a:lnTo>
                    <a:pt x="450" y="308"/>
                  </a:lnTo>
                  <a:lnTo>
                    <a:pt x="450" y="308"/>
                  </a:lnTo>
                  <a:lnTo>
                    <a:pt x="444" y="300"/>
                  </a:lnTo>
                  <a:lnTo>
                    <a:pt x="437" y="293"/>
                  </a:lnTo>
                  <a:lnTo>
                    <a:pt x="429" y="286"/>
                  </a:lnTo>
                  <a:lnTo>
                    <a:pt x="423" y="278"/>
                  </a:lnTo>
                  <a:lnTo>
                    <a:pt x="423" y="278"/>
                  </a:lnTo>
                  <a:lnTo>
                    <a:pt x="407" y="263"/>
                  </a:lnTo>
                  <a:lnTo>
                    <a:pt x="389" y="249"/>
                  </a:lnTo>
                  <a:lnTo>
                    <a:pt x="389" y="249"/>
                  </a:lnTo>
                  <a:lnTo>
                    <a:pt x="379" y="245"/>
                  </a:lnTo>
                  <a:lnTo>
                    <a:pt x="371" y="240"/>
                  </a:lnTo>
                  <a:lnTo>
                    <a:pt x="355" y="229"/>
                  </a:lnTo>
                  <a:lnTo>
                    <a:pt x="355" y="229"/>
                  </a:lnTo>
                  <a:lnTo>
                    <a:pt x="354" y="145"/>
                  </a:lnTo>
                  <a:lnTo>
                    <a:pt x="355" y="62"/>
                  </a:lnTo>
                  <a:lnTo>
                    <a:pt x="355" y="62"/>
                  </a:lnTo>
                  <a:lnTo>
                    <a:pt x="362" y="60"/>
                  </a:lnTo>
                  <a:lnTo>
                    <a:pt x="368" y="59"/>
                  </a:lnTo>
                  <a:lnTo>
                    <a:pt x="368" y="59"/>
                  </a:lnTo>
                  <a:lnTo>
                    <a:pt x="401" y="60"/>
                  </a:lnTo>
                  <a:lnTo>
                    <a:pt x="433" y="60"/>
                  </a:lnTo>
                  <a:lnTo>
                    <a:pt x="465" y="60"/>
                  </a:lnTo>
                  <a:lnTo>
                    <a:pt x="498" y="61"/>
                  </a:lnTo>
                  <a:lnTo>
                    <a:pt x="498" y="61"/>
                  </a:lnTo>
                  <a:lnTo>
                    <a:pt x="523" y="66"/>
                  </a:lnTo>
                  <a:lnTo>
                    <a:pt x="523" y="66"/>
                  </a:lnTo>
                  <a:lnTo>
                    <a:pt x="529" y="69"/>
                  </a:lnTo>
                  <a:lnTo>
                    <a:pt x="536" y="71"/>
                  </a:lnTo>
                  <a:lnTo>
                    <a:pt x="542" y="74"/>
                  </a:lnTo>
                  <a:lnTo>
                    <a:pt x="547" y="78"/>
                  </a:lnTo>
                  <a:lnTo>
                    <a:pt x="547" y="78"/>
                  </a:lnTo>
                  <a:lnTo>
                    <a:pt x="557" y="85"/>
                  </a:lnTo>
                  <a:lnTo>
                    <a:pt x="565" y="93"/>
                  </a:lnTo>
                  <a:lnTo>
                    <a:pt x="580" y="111"/>
                  </a:lnTo>
                  <a:lnTo>
                    <a:pt x="580" y="111"/>
                  </a:lnTo>
                  <a:lnTo>
                    <a:pt x="583" y="117"/>
                  </a:lnTo>
                  <a:lnTo>
                    <a:pt x="586" y="123"/>
                  </a:lnTo>
                  <a:lnTo>
                    <a:pt x="589" y="128"/>
                  </a:lnTo>
                  <a:lnTo>
                    <a:pt x="591" y="133"/>
                  </a:lnTo>
                  <a:lnTo>
                    <a:pt x="591" y="133"/>
                  </a:lnTo>
                  <a:lnTo>
                    <a:pt x="595" y="148"/>
                  </a:lnTo>
                  <a:lnTo>
                    <a:pt x="597" y="156"/>
                  </a:lnTo>
                  <a:lnTo>
                    <a:pt x="598" y="165"/>
                  </a:lnTo>
                  <a:lnTo>
                    <a:pt x="598" y="165"/>
                  </a:lnTo>
                  <a:lnTo>
                    <a:pt x="597" y="171"/>
                  </a:lnTo>
                  <a:lnTo>
                    <a:pt x="597" y="177"/>
                  </a:lnTo>
                  <a:lnTo>
                    <a:pt x="597" y="183"/>
                  </a:lnTo>
                  <a:lnTo>
                    <a:pt x="596" y="189"/>
                  </a:lnTo>
                  <a:lnTo>
                    <a:pt x="596" y="189"/>
                  </a:lnTo>
                  <a:lnTo>
                    <a:pt x="593" y="196"/>
                  </a:lnTo>
                  <a:lnTo>
                    <a:pt x="591" y="204"/>
                  </a:lnTo>
                  <a:lnTo>
                    <a:pt x="589" y="211"/>
                  </a:lnTo>
                  <a:lnTo>
                    <a:pt x="585" y="220"/>
                  </a:lnTo>
                  <a:lnTo>
                    <a:pt x="585" y="220"/>
                  </a:lnTo>
                  <a:lnTo>
                    <a:pt x="580" y="227"/>
                  </a:lnTo>
                  <a:lnTo>
                    <a:pt x="574" y="234"/>
                  </a:lnTo>
                  <a:lnTo>
                    <a:pt x="569" y="240"/>
                  </a:lnTo>
                  <a:lnTo>
                    <a:pt x="564" y="247"/>
                  </a:lnTo>
                  <a:lnTo>
                    <a:pt x="564" y="247"/>
                  </a:lnTo>
                  <a:lnTo>
                    <a:pt x="537" y="265"/>
                  </a:lnTo>
                  <a:lnTo>
                    <a:pt x="537" y="265"/>
                  </a:lnTo>
                  <a:lnTo>
                    <a:pt x="516" y="271"/>
                  </a:lnTo>
                  <a:lnTo>
                    <a:pt x="505" y="274"/>
                  </a:lnTo>
                  <a:lnTo>
                    <a:pt x="495" y="276"/>
                  </a:lnTo>
                  <a:lnTo>
                    <a:pt x="495" y="276"/>
                  </a:lnTo>
                  <a:lnTo>
                    <a:pt x="493" y="278"/>
                  </a:lnTo>
                  <a:lnTo>
                    <a:pt x="492" y="279"/>
                  </a:lnTo>
                  <a:lnTo>
                    <a:pt x="492" y="281"/>
                  </a:lnTo>
                  <a:lnTo>
                    <a:pt x="492" y="281"/>
                  </a:lnTo>
                  <a:lnTo>
                    <a:pt x="491" y="294"/>
                  </a:lnTo>
                  <a:lnTo>
                    <a:pt x="491" y="307"/>
                  </a:lnTo>
                  <a:lnTo>
                    <a:pt x="491" y="335"/>
                  </a:lnTo>
                  <a:lnTo>
                    <a:pt x="491" y="335"/>
                  </a:lnTo>
                  <a:lnTo>
                    <a:pt x="514" y="380"/>
                  </a:lnTo>
                  <a:lnTo>
                    <a:pt x="539" y="426"/>
                  </a:lnTo>
                  <a:lnTo>
                    <a:pt x="591" y="516"/>
                  </a:lnTo>
                  <a:lnTo>
                    <a:pt x="643" y="604"/>
                  </a:lnTo>
                  <a:lnTo>
                    <a:pt x="668" y="649"/>
                  </a:lnTo>
                  <a:lnTo>
                    <a:pt x="694" y="695"/>
                  </a:lnTo>
                  <a:lnTo>
                    <a:pt x="694" y="695"/>
                  </a:lnTo>
                  <a:lnTo>
                    <a:pt x="696" y="698"/>
                  </a:lnTo>
                  <a:lnTo>
                    <a:pt x="699" y="701"/>
                  </a:lnTo>
                  <a:lnTo>
                    <a:pt x="704" y="706"/>
                  </a:lnTo>
                  <a:lnTo>
                    <a:pt x="704" y="706"/>
                  </a:lnTo>
                  <a:lnTo>
                    <a:pt x="718" y="706"/>
                  </a:lnTo>
                  <a:lnTo>
                    <a:pt x="732" y="707"/>
                  </a:lnTo>
                  <a:lnTo>
                    <a:pt x="748" y="707"/>
                  </a:lnTo>
                  <a:lnTo>
                    <a:pt x="755" y="707"/>
                  </a:lnTo>
                  <a:lnTo>
                    <a:pt x="762" y="705"/>
                  </a:lnTo>
                  <a:lnTo>
                    <a:pt x="762" y="705"/>
                  </a:lnTo>
                  <a:lnTo>
                    <a:pt x="763" y="615"/>
                  </a:lnTo>
                  <a:lnTo>
                    <a:pt x="764" y="509"/>
                  </a:lnTo>
                  <a:lnTo>
                    <a:pt x="765" y="279"/>
                  </a:lnTo>
                  <a:lnTo>
                    <a:pt x="764" y="87"/>
                  </a:lnTo>
                  <a:lnTo>
                    <a:pt x="762" y="2"/>
                  </a:lnTo>
                  <a:lnTo>
                    <a:pt x="762" y="2"/>
                  </a:lnTo>
                  <a:close/>
                </a:path>
              </a:pathLst>
            </a:custGeom>
            <a:solidFill>
              <a:srgbClr val="F7F6E9"/>
            </a:solidFill>
            <a:ln w="9525">
              <a:noFill/>
              <a:round/>
              <a:headEnd/>
              <a:tailEnd/>
            </a:ln>
          </p:spPr>
          <p:txBody>
            <a:bodyPr/>
            <a:lstStyle/>
            <a:p>
              <a:pPr algn="r">
                <a:spcBef>
                  <a:spcPct val="20000"/>
                </a:spcBef>
                <a:buFontTx/>
                <a:buChar char="•"/>
                <a:defRPr/>
              </a:pPr>
              <a:endParaRPr lang="en-US">
                <a:cs typeface="+mn-cs"/>
              </a:endParaRPr>
            </a:p>
          </p:txBody>
        </p:sp>
        <p:sp>
          <p:nvSpPr>
            <p:cNvPr id="7" name="Freeform 31"/>
            <p:cNvSpPr>
              <a:spLocks noChangeAspect="1"/>
            </p:cNvSpPr>
            <p:nvPr userDrawn="1"/>
          </p:nvSpPr>
          <p:spPr bwMode="auto">
            <a:xfrm>
              <a:off x="3746" y="3287"/>
              <a:ext cx="184" cy="351"/>
            </a:xfrm>
            <a:custGeom>
              <a:avLst/>
              <a:gdLst/>
              <a:ahLst/>
              <a:cxnLst>
                <a:cxn ang="0">
                  <a:pos x="308" y="268"/>
                </a:cxn>
                <a:cxn ang="0">
                  <a:pos x="58" y="268"/>
                </a:cxn>
                <a:cxn ang="0">
                  <a:pos x="58" y="0"/>
                </a:cxn>
                <a:cxn ang="0">
                  <a:pos x="0" y="0"/>
                </a:cxn>
                <a:cxn ang="0">
                  <a:pos x="0" y="702"/>
                </a:cxn>
                <a:cxn ang="0">
                  <a:pos x="56" y="702"/>
                </a:cxn>
                <a:cxn ang="0">
                  <a:pos x="56" y="338"/>
                </a:cxn>
                <a:cxn ang="0">
                  <a:pos x="310" y="338"/>
                </a:cxn>
                <a:cxn ang="0">
                  <a:pos x="368" y="0"/>
                </a:cxn>
                <a:cxn ang="0">
                  <a:pos x="308" y="0"/>
                </a:cxn>
                <a:cxn ang="0">
                  <a:pos x="308" y="268"/>
                </a:cxn>
              </a:cxnLst>
              <a:rect l="0" t="0" r="r" b="b"/>
              <a:pathLst>
                <a:path w="368" h="702">
                  <a:moveTo>
                    <a:pt x="308" y="268"/>
                  </a:moveTo>
                  <a:lnTo>
                    <a:pt x="58" y="268"/>
                  </a:lnTo>
                  <a:lnTo>
                    <a:pt x="58" y="0"/>
                  </a:lnTo>
                  <a:lnTo>
                    <a:pt x="0" y="0"/>
                  </a:lnTo>
                  <a:lnTo>
                    <a:pt x="0" y="702"/>
                  </a:lnTo>
                  <a:lnTo>
                    <a:pt x="56" y="702"/>
                  </a:lnTo>
                  <a:lnTo>
                    <a:pt x="56" y="338"/>
                  </a:lnTo>
                  <a:lnTo>
                    <a:pt x="310" y="338"/>
                  </a:lnTo>
                  <a:lnTo>
                    <a:pt x="368" y="0"/>
                  </a:lnTo>
                  <a:lnTo>
                    <a:pt x="308" y="0"/>
                  </a:lnTo>
                  <a:lnTo>
                    <a:pt x="308" y="268"/>
                  </a:lnTo>
                  <a:close/>
                </a:path>
              </a:pathLst>
            </a:custGeom>
            <a:solidFill>
              <a:srgbClr val="F7F6E9"/>
            </a:solidFill>
            <a:ln w="9525">
              <a:noFill/>
              <a:round/>
              <a:headEnd/>
              <a:tailEnd/>
            </a:ln>
          </p:spPr>
          <p:txBody>
            <a:bodyPr/>
            <a:lstStyle/>
            <a:p>
              <a:pPr algn="r">
                <a:spcBef>
                  <a:spcPct val="20000"/>
                </a:spcBef>
                <a:buFontTx/>
                <a:buChar char="•"/>
                <a:defRPr/>
              </a:pPr>
              <a:endParaRPr lang="en-US">
                <a:cs typeface="+mn-cs"/>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B5A2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B5A2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09800"/>
            <a:ext cx="4040188" cy="639762"/>
          </a:xfrm>
        </p:spPr>
        <p:txBody>
          <a:bodyPr anchor="b"/>
          <a:lstStyle>
            <a:lvl1pPr marL="0" indent="0">
              <a:buNone/>
              <a:defRPr sz="2400" b="1">
                <a:solidFill>
                  <a:srgbClr val="9B5A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9562"/>
            <a:ext cx="4040188"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09800"/>
            <a:ext cx="4041775" cy="639762"/>
          </a:xfrm>
        </p:spPr>
        <p:txBody>
          <a:bodyPr anchor="b"/>
          <a:lstStyle>
            <a:lvl1pPr marL="0" indent="0">
              <a:buNone/>
              <a:defRPr sz="2400" b="1">
                <a:solidFill>
                  <a:srgbClr val="9B5A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9562"/>
            <a:ext cx="4041775"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p>
        </p:txBody>
      </p:sp>
      <p:sp>
        <p:nvSpPr>
          <p:cNvPr id="3"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87"/>
            <a:ext cx="3008313" cy="1162050"/>
          </a:xfrm>
        </p:spPr>
        <p:txBody>
          <a:bodyPr anchor="b"/>
          <a:lstStyle>
            <a:lvl1pPr algn="l">
              <a:defRPr sz="2000" b="1">
                <a:solidFill>
                  <a:srgbClr val="9B5A2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04887"/>
            <a:ext cx="5111750"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669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48262"/>
            <a:ext cx="8229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914399"/>
            <a:ext cx="8229600" cy="41910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229600" cy="423862"/>
          </a:xfrm>
        </p:spPr>
        <p:txBody>
          <a:bodyPr/>
          <a:lstStyle>
            <a:lvl1pPr marL="0" indent="0" algn="ctr">
              <a:buNone/>
              <a:defRPr sz="1400">
                <a:solidFill>
                  <a:srgbClr val="9B5A2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A75A3FD-F7AC-4DF7-98A6-E98FA1C5DE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0" y="0"/>
            <a:ext cx="9163050" cy="6877050"/>
          </a:xfrm>
          <a:prstGeom prst="rect">
            <a:avLst/>
          </a:prstGeom>
          <a:noFill/>
          <a:ln w="9525">
            <a:noFill/>
            <a:miter lim="800000"/>
            <a:headEnd/>
            <a:tailEnd/>
          </a:ln>
        </p:spPr>
      </p:pic>
      <p:sp>
        <p:nvSpPr>
          <p:cNvPr id="1027" name="Title Placeholder 1"/>
          <p:cNvSpPr>
            <a:spLocks noGrp="1"/>
          </p:cNvSpPr>
          <p:nvPr>
            <p:ph type="title"/>
          </p:nvPr>
        </p:nvSpPr>
        <p:spPr bwMode="auto">
          <a:xfrm>
            <a:off x="4572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39963"/>
            <a:ext cx="8229600" cy="3932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62000" y="0"/>
            <a:ext cx="7162800" cy="609600"/>
          </a:xfrm>
          <a:prstGeom prst="rect">
            <a:avLst/>
          </a:prstGeom>
        </p:spPr>
        <p:txBody>
          <a:bodyPr vert="horz" lIns="91440" tIns="45720" rIns="91440" bIns="45720" rtlCol="0" anchor="ctr"/>
          <a:lstStyle>
            <a:lvl1pPr algn="l">
              <a:defRPr sz="2000">
                <a:solidFill>
                  <a:schemeClr val="bg1"/>
                </a:solidFill>
                <a:latin typeface="+mj-lt"/>
                <a:cs typeface="Arial" charset="0"/>
              </a:defRPr>
            </a:lvl1pPr>
          </a:lstStyle>
          <a:p>
            <a:endParaRPr lang="en-US"/>
          </a:p>
        </p:txBody>
      </p:sp>
      <p:sp>
        <p:nvSpPr>
          <p:cNvPr id="6" name="Slide Number Placeholder 5"/>
          <p:cNvSpPr>
            <a:spLocks noGrp="1"/>
          </p:cNvSpPr>
          <p:nvPr>
            <p:ph type="sldNum" sz="quarter" idx="4"/>
          </p:nvPr>
        </p:nvSpPr>
        <p:spPr>
          <a:xfrm>
            <a:off x="8229600" y="0"/>
            <a:ext cx="685800" cy="609600"/>
          </a:xfrm>
          <a:prstGeom prst="rect">
            <a:avLst/>
          </a:prstGeom>
        </p:spPr>
        <p:txBody>
          <a:bodyPr vert="horz" lIns="91440" tIns="45720" rIns="91440" bIns="45720" rtlCol="0" anchor="ctr"/>
          <a:lstStyle>
            <a:lvl1pPr algn="r">
              <a:defRPr sz="2000">
                <a:solidFill>
                  <a:schemeClr val="bg1"/>
                </a:solidFill>
                <a:latin typeface="+mn-lt"/>
                <a:cs typeface="Arial" charset="0"/>
              </a:defRPr>
            </a:lvl1pPr>
          </a:lstStyle>
          <a:p>
            <a:fld id="{DA75A3FD-F7AC-4DF7-98A6-E98FA1C5DE08}" type="slidenum">
              <a:rPr lang="en-US" smtClean="0"/>
              <a:pPr/>
              <a:t>‹#›</a:t>
            </a:fld>
            <a:endParaRPr lang="en-US"/>
          </a:p>
        </p:txBody>
      </p:sp>
      <p:grpSp>
        <p:nvGrpSpPr>
          <p:cNvPr id="2" name="Group 34"/>
          <p:cNvGrpSpPr>
            <a:grpSpLocks noChangeAspect="1"/>
          </p:cNvGrpSpPr>
          <p:nvPr/>
        </p:nvGrpSpPr>
        <p:grpSpPr bwMode="auto">
          <a:xfrm>
            <a:off x="6781800" y="5387975"/>
            <a:ext cx="2209800" cy="1458913"/>
            <a:chOff x="3746" y="3286"/>
            <a:chExt cx="537" cy="354"/>
          </a:xfrm>
        </p:grpSpPr>
        <p:sp>
          <p:nvSpPr>
            <p:cNvPr id="8" name="Freeform 35"/>
            <p:cNvSpPr>
              <a:spLocks noChangeAspect="1"/>
            </p:cNvSpPr>
            <p:nvPr userDrawn="1"/>
          </p:nvSpPr>
          <p:spPr bwMode="auto">
            <a:xfrm>
              <a:off x="3901" y="3286"/>
              <a:ext cx="382" cy="354"/>
            </a:xfrm>
            <a:custGeom>
              <a:avLst/>
              <a:gdLst/>
              <a:ahLst/>
              <a:cxnLst>
                <a:cxn ang="0">
                  <a:pos x="707" y="1"/>
                </a:cxn>
                <a:cxn ang="0">
                  <a:pos x="696" y="583"/>
                </a:cxn>
                <a:cxn ang="0">
                  <a:pos x="578" y="311"/>
                </a:cxn>
                <a:cxn ang="0">
                  <a:pos x="646" y="231"/>
                </a:cxn>
                <a:cxn ang="0">
                  <a:pos x="656" y="143"/>
                </a:cxn>
                <a:cxn ang="0">
                  <a:pos x="619" y="63"/>
                </a:cxn>
                <a:cxn ang="0">
                  <a:pos x="565" y="18"/>
                </a:cxn>
                <a:cxn ang="0">
                  <a:pos x="461" y="0"/>
                </a:cxn>
                <a:cxn ang="0">
                  <a:pos x="443" y="0"/>
                </a:cxn>
                <a:cxn ang="0">
                  <a:pos x="418" y="0"/>
                </a:cxn>
                <a:cxn ang="0">
                  <a:pos x="403" y="0"/>
                </a:cxn>
                <a:cxn ang="0">
                  <a:pos x="390" y="0"/>
                </a:cxn>
                <a:cxn ang="0">
                  <a:pos x="370" y="0"/>
                </a:cxn>
                <a:cxn ang="0">
                  <a:pos x="292" y="259"/>
                </a:cxn>
                <a:cxn ang="0">
                  <a:pos x="263" y="273"/>
                </a:cxn>
                <a:cxn ang="0">
                  <a:pos x="193" y="259"/>
                </a:cxn>
                <a:cxn ang="0">
                  <a:pos x="152" y="211"/>
                </a:cxn>
                <a:cxn ang="0">
                  <a:pos x="147" y="132"/>
                </a:cxn>
                <a:cxn ang="0">
                  <a:pos x="179" y="87"/>
                </a:cxn>
                <a:cxn ang="0">
                  <a:pos x="248" y="61"/>
                </a:cxn>
                <a:cxn ang="0">
                  <a:pos x="252" y="5"/>
                </a:cxn>
                <a:cxn ang="0">
                  <a:pos x="185" y="12"/>
                </a:cxn>
                <a:cxn ang="0">
                  <a:pos x="124" y="55"/>
                </a:cxn>
                <a:cxn ang="0">
                  <a:pos x="86" y="129"/>
                </a:cxn>
                <a:cxn ang="0">
                  <a:pos x="83" y="198"/>
                </a:cxn>
                <a:cxn ang="0">
                  <a:pos x="116" y="269"/>
                </a:cxn>
                <a:cxn ang="0">
                  <a:pos x="167" y="313"/>
                </a:cxn>
                <a:cxn ang="0">
                  <a:pos x="238" y="335"/>
                </a:cxn>
                <a:cxn ang="0">
                  <a:pos x="328" y="313"/>
                </a:cxn>
                <a:cxn ang="0">
                  <a:pos x="377" y="317"/>
                </a:cxn>
                <a:cxn ang="0">
                  <a:pos x="427" y="394"/>
                </a:cxn>
                <a:cxn ang="0">
                  <a:pos x="433" y="505"/>
                </a:cxn>
                <a:cxn ang="0">
                  <a:pos x="367" y="606"/>
                </a:cxn>
                <a:cxn ang="0">
                  <a:pos x="306" y="638"/>
                </a:cxn>
                <a:cxn ang="0">
                  <a:pos x="204" y="641"/>
                </a:cxn>
                <a:cxn ang="0">
                  <a:pos x="115" y="591"/>
                </a:cxn>
                <a:cxn ang="0">
                  <a:pos x="72" y="522"/>
                </a:cxn>
                <a:cxn ang="0">
                  <a:pos x="60" y="238"/>
                </a:cxn>
                <a:cxn ang="0">
                  <a:pos x="1" y="445"/>
                </a:cxn>
                <a:cxn ang="0">
                  <a:pos x="30" y="572"/>
                </a:cxn>
                <a:cxn ang="0">
                  <a:pos x="86" y="644"/>
                </a:cxn>
                <a:cxn ang="0">
                  <a:pos x="196" y="700"/>
                </a:cxn>
                <a:cxn ang="0">
                  <a:pos x="275" y="704"/>
                </a:cxn>
                <a:cxn ang="0">
                  <a:pos x="344" y="687"/>
                </a:cxn>
                <a:cxn ang="0">
                  <a:pos x="422" y="637"/>
                </a:cxn>
                <a:cxn ang="0">
                  <a:pos x="479" y="554"/>
                </a:cxn>
                <a:cxn ang="0">
                  <a:pos x="495" y="412"/>
                </a:cxn>
                <a:cxn ang="0">
                  <a:pos x="455" y="315"/>
                </a:cxn>
                <a:cxn ang="0">
                  <a:pos x="389" y="249"/>
                </a:cxn>
                <a:cxn ang="0">
                  <a:pos x="362" y="60"/>
                </a:cxn>
                <a:cxn ang="0">
                  <a:pos x="523" y="66"/>
                </a:cxn>
                <a:cxn ang="0">
                  <a:pos x="580" y="111"/>
                </a:cxn>
                <a:cxn ang="0">
                  <a:pos x="598" y="165"/>
                </a:cxn>
                <a:cxn ang="0">
                  <a:pos x="585" y="220"/>
                </a:cxn>
                <a:cxn ang="0">
                  <a:pos x="516" y="271"/>
                </a:cxn>
                <a:cxn ang="0">
                  <a:pos x="491" y="307"/>
                </a:cxn>
                <a:cxn ang="0">
                  <a:pos x="694" y="695"/>
                </a:cxn>
                <a:cxn ang="0">
                  <a:pos x="762" y="705"/>
                </a:cxn>
              </a:cxnLst>
              <a:rect l="0" t="0" r="r" b="b"/>
              <a:pathLst>
                <a:path w="765" h="707">
                  <a:moveTo>
                    <a:pt x="762" y="2"/>
                  </a:moveTo>
                  <a:lnTo>
                    <a:pt x="762" y="2"/>
                  </a:lnTo>
                  <a:lnTo>
                    <a:pt x="756" y="1"/>
                  </a:lnTo>
                  <a:lnTo>
                    <a:pt x="750" y="1"/>
                  </a:lnTo>
                  <a:lnTo>
                    <a:pt x="736" y="1"/>
                  </a:lnTo>
                  <a:lnTo>
                    <a:pt x="722" y="1"/>
                  </a:lnTo>
                  <a:lnTo>
                    <a:pt x="709" y="1"/>
                  </a:lnTo>
                  <a:lnTo>
                    <a:pt x="709" y="1"/>
                  </a:lnTo>
                  <a:lnTo>
                    <a:pt x="707" y="1"/>
                  </a:lnTo>
                  <a:lnTo>
                    <a:pt x="705" y="2"/>
                  </a:lnTo>
                  <a:lnTo>
                    <a:pt x="702" y="3"/>
                  </a:lnTo>
                  <a:lnTo>
                    <a:pt x="701" y="4"/>
                  </a:lnTo>
                  <a:lnTo>
                    <a:pt x="701" y="4"/>
                  </a:lnTo>
                  <a:lnTo>
                    <a:pt x="700" y="148"/>
                  </a:lnTo>
                  <a:lnTo>
                    <a:pt x="700" y="294"/>
                  </a:lnTo>
                  <a:lnTo>
                    <a:pt x="698" y="583"/>
                  </a:lnTo>
                  <a:lnTo>
                    <a:pt x="698" y="583"/>
                  </a:lnTo>
                  <a:lnTo>
                    <a:pt x="696" y="583"/>
                  </a:lnTo>
                  <a:lnTo>
                    <a:pt x="695" y="583"/>
                  </a:lnTo>
                  <a:lnTo>
                    <a:pt x="695" y="583"/>
                  </a:lnTo>
                  <a:lnTo>
                    <a:pt x="620" y="455"/>
                  </a:lnTo>
                  <a:lnTo>
                    <a:pt x="583" y="390"/>
                  </a:lnTo>
                  <a:lnTo>
                    <a:pt x="549" y="326"/>
                  </a:lnTo>
                  <a:lnTo>
                    <a:pt x="549" y="326"/>
                  </a:lnTo>
                  <a:lnTo>
                    <a:pt x="556" y="321"/>
                  </a:lnTo>
                  <a:lnTo>
                    <a:pt x="563" y="318"/>
                  </a:lnTo>
                  <a:lnTo>
                    <a:pt x="578" y="311"/>
                  </a:lnTo>
                  <a:lnTo>
                    <a:pt x="578" y="311"/>
                  </a:lnTo>
                  <a:lnTo>
                    <a:pt x="594" y="299"/>
                  </a:lnTo>
                  <a:lnTo>
                    <a:pt x="609" y="287"/>
                  </a:lnTo>
                  <a:lnTo>
                    <a:pt x="609" y="287"/>
                  </a:lnTo>
                  <a:lnTo>
                    <a:pt x="622" y="271"/>
                  </a:lnTo>
                  <a:lnTo>
                    <a:pt x="634" y="255"/>
                  </a:lnTo>
                  <a:lnTo>
                    <a:pt x="634" y="255"/>
                  </a:lnTo>
                  <a:lnTo>
                    <a:pt x="640" y="243"/>
                  </a:lnTo>
                  <a:lnTo>
                    <a:pt x="646" y="231"/>
                  </a:lnTo>
                  <a:lnTo>
                    <a:pt x="646" y="231"/>
                  </a:lnTo>
                  <a:lnTo>
                    <a:pt x="650" y="219"/>
                  </a:lnTo>
                  <a:lnTo>
                    <a:pt x="653" y="205"/>
                  </a:lnTo>
                  <a:lnTo>
                    <a:pt x="658" y="179"/>
                  </a:lnTo>
                  <a:lnTo>
                    <a:pt x="658" y="179"/>
                  </a:lnTo>
                  <a:lnTo>
                    <a:pt x="657" y="170"/>
                  </a:lnTo>
                  <a:lnTo>
                    <a:pt x="657" y="162"/>
                  </a:lnTo>
                  <a:lnTo>
                    <a:pt x="657" y="152"/>
                  </a:lnTo>
                  <a:lnTo>
                    <a:pt x="656" y="143"/>
                  </a:lnTo>
                  <a:lnTo>
                    <a:pt x="656" y="143"/>
                  </a:lnTo>
                  <a:lnTo>
                    <a:pt x="653" y="131"/>
                  </a:lnTo>
                  <a:lnTo>
                    <a:pt x="650" y="118"/>
                  </a:lnTo>
                  <a:lnTo>
                    <a:pt x="650" y="118"/>
                  </a:lnTo>
                  <a:lnTo>
                    <a:pt x="643" y="100"/>
                  </a:lnTo>
                  <a:lnTo>
                    <a:pt x="635" y="83"/>
                  </a:lnTo>
                  <a:lnTo>
                    <a:pt x="635" y="83"/>
                  </a:lnTo>
                  <a:lnTo>
                    <a:pt x="627" y="73"/>
                  </a:lnTo>
                  <a:lnTo>
                    <a:pt x="619" y="63"/>
                  </a:lnTo>
                  <a:lnTo>
                    <a:pt x="610" y="53"/>
                  </a:lnTo>
                  <a:lnTo>
                    <a:pt x="601" y="42"/>
                  </a:lnTo>
                  <a:lnTo>
                    <a:pt x="601" y="42"/>
                  </a:lnTo>
                  <a:lnTo>
                    <a:pt x="594" y="37"/>
                  </a:lnTo>
                  <a:lnTo>
                    <a:pt x="588" y="32"/>
                  </a:lnTo>
                  <a:lnTo>
                    <a:pt x="580" y="27"/>
                  </a:lnTo>
                  <a:lnTo>
                    <a:pt x="573" y="23"/>
                  </a:lnTo>
                  <a:lnTo>
                    <a:pt x="573" y="23"/>
                  </a:lnTo>
                  <a:lnTo>
                    <a:pt x="565" y="18"/>
                  </a:lnTo>
                  <a:lnTo>
                    <a:pt x="555" y="14"/>
                  </a:lnTo>
                  <a:lnTo>
                    <a:pt x="536" y="7"/>
                  </a:lnTo>
                  <a:lnTo>
                    <a:pt x="536" y="7"/>
                  </a:lnTo>
                  <a:lnTo>
                    <a:pt x="519" y="3"/>
                  </a:lnTo>
                  <a:lnTo>
                    <a:pt x="504" y="1"/>
                  </a:lnTo>
                  <a:lnTo>
                    <a:pt x="489" y="0"/>
                  </a:lnTo>
                  <a:lnTo>
                    <a:pt x="472" y="0"/>
                  </a:lnTo>
                  <a:lnTo>
                    <a:pt x="472" y="0"/>
                  </a:lnTo>
                  <a:lnTo>
                    <a:pt x="461" y="0"/>
                  </a:lnTo>
                  <a:lnTo>
                    <a:pt x="449" y="0"/>
                  </a:lnTo>
                  <a:lnTo>
                    <a:pt x="449" y="0"/>
                  </a:lnTo>
                  <a:lnTo>
                    <a:pt x="449" y="0"/>
                  </a:lnTo>
                  <a:lnTo>
                    <a:pt x="447" y="0"/>
                  </a:lnTo>
                  <a:lnTo>
                    <a:pt x="446" y="0"/>
                  </a:lnTo>
                  <a:lnTo>
                    <a:pt x="445" y="1"/>
                  </a:lnTo>
                  <a:lnTo>
                    <a:pt x="443" y="0"/>
                  </a:lnTo>
                  <a:lnTo>
                    <a:pt x="443" y="0"/>
                  </a:lnTo>
                  <a:lnTo>
                    <a:pt x="443" y="0"/>
                  </a:lnTo>
                  <a:lnTo>
                    <a:pt x="441" y="0"/>
                  </a:lnTo>
                  <a:lnTo>
                    <a:pt x="440" y="0"/>
                  </a:lnTo>
                  <a:lnTo>
                    <a:pt x="438" y="1"/>
                  </a:lnTo>
                  <a:lnTo>
                    <a:pt x="437" y="0"/>
                  </a:lnTo>
                  <a:lnTo>
                    <a:pt x="437" y="0"/>
                  </a:lnTo>
                  <a:lnTo>
                    <a:pt x="437" y="0"/>
                  </a:lnTo>
                  <a:lnTo>
                    <a:pt x="430" y="0"/>
                  </a:lnTo>
                  <a:lnTo>
                    <a:pt x="425" y="0"/>
                  </a:lnTo>
                  <a:lnTo>
                    <a:pt x="418" y="0"/>
                  </a:lnTo>
                  <a:lnTo>
                    <a:pt x="413" y="0"/>
                  </a:lnTo>
                  <a:lnTo>
                    <a:pt x="413" y="0"/>
                  </a:lnTo>
                  <a:lnTo>
                    <a:pt x="413" y="0"/>
                  </a:lnTo>
                  <a:lnTo>
                    <a:pt x="410" y="0"/>
                  </a:lnTo>
                  <a:lnTo>
                    <a:pt x="407" y="0"/>
                  </a:lnTo>
                  <a:lnTo>
                    <a:pt x="407" y="0"/>
                  </a:lnTo>
                  <a:lnTo>
                    <a:pt x="407" y="0"/>
                  </a:lnTo>
                  <a:lnTo>
                    <a:pt x="405" y="0"/>
                  </a:lnTo>
                  <a:lnTo>
                    <a:pt x="403" y="0"/>
                  </a:lnTo>
                  <a:lnTo>
                    <a:pt x="402" y="1"/>
                  </a:lnTo>
                  <a:lnTo>
                    <a:pt x="399" y="0"/>
                  </a:lnTo>
                  <a:lnTo>
                    <a:pt x="399" y="0"/>
                  </a:lnTo>
                  <a:lnTo>
                    <a:pt x="399" y="0"/>
                  </a:lnTo>
                  <a:lnTo>
                    <a:pt x="394" y="0"/>
                  </a:lnTo>
                  <a:lnTo>
                    <a:pt x="392" y="1"/>
                  </a:lnTo>
                  <a:lnTo>
                    <a:pt x="390" y="0"/>
                  </a:lnTo>
                  <a:lnTo>
                    <a:pt x="390" y="0"/>
                  </a:lnTo>
                  <a:lnTo>
                    <a:pt x="390" y="0"/>
                  </a:lnTo>
                  <a:lnTo>
                    <a:pt x="387" y="1"/>
                  </a:lnTo>
                  <a:lnTo>
                    <a:pt x="384" y="1"/>
                  </a:lnTo>
                  <a:lnTo>
                    <a:pt x="377" y="0"/>
                  </a:lnTo>
                  <a:lnTo>
                    <a:pt x="377" y="0"/>
                  </a:lnTo>
                  <a:lnTo>
                    <a:pt x="377" y="0"/>
                  </a:lnTo>
                  <a:lnTo>
                    <a:pt x="373" y="0"/>
                  </a:lnTo>
                  <a:lnTo>
                    <a:pt x="370" y="0"/>
                  </a:lnTo>
                  <a:lnTo>
                    <a:pt x="370" y="0"/>
                  </a:lnTo>
                  <a:lnTo>
                    <a:pt x="370" y="0"/>
                  </a:lnTo>
                  <a:lnTo>
                    <a:pt x="352" y="1"/>
                  </a:lnTo>
                  <a:lnTo>
                    <a:pt x="334" y="0"/>
                  </a:lnTo>
                  <a:lnTo>
                    <a:pt x="314" y="0"/>
                  </a:lnTo>
                  <a:lnTo>
                    <a:pt x="296" y="1"/>
                  </a:lnTo>
                  <a:lnTo>
                    <a:pt x="296" y="1"/>
                  </a:lnTo>
                  <a:lnTo>
                    <a:pt x="294" y="4"/>
                  </a:lnTo>
                  <a:lnTo>
                    <a:pt x="293" y="7"/>
                  </a:lnTo>
                  <a:lnTo>
                    <a:pt x="293" y="7"/>
                  </a:lnTo>
                  <a:lnTo>
                    <a:pt x="292" y="259"/>
                  </a:lnTo>
                  <a:lnTo>
                    <a:pt x="292" y="259"/>
                  </a:lnTo>
                  <a:lnTo>
                    <a:pt x="291" y="261"/>
                  </a:lnTo>
                  <a:lnTo>
                    <a:pt x="291" y="262"/>
                  </a:lnTo>
                  <a:lnTo>
                    <a:pt x="290" y="264"/>
                  </a:lnTo>
                  <a:lnTo>
                    <a:pt x="289" y="265"/>
                  </a:lnTo>
                  <a:lnTo>
                    <a:pt x="289" y="265"/>
                  </a:lnTo>
                  <a:lnTo>
                    <a:pt x="281" y="269"/>
                  </a:lnTo>
                  <a:lnTo>
                    <a:pt x="272" y="272"/>
                  </a:lnTo>
                  <a:lnTo>
                    <a:pt x="263" y="273"/>
                  </a:lnTo>
                  <a:lnTo>
                    <a:pt x="255" y="274"/>
                  </a:lnTo>
                  <a:lnTo>
                    <a:pt x="255" y="274"/>
                  </a:lnTo>
                  <a:lnTo>
                    <a:pt x="241" y="273"/>
                  </a:lnTo>
                  <a:lnTo>
                    <a:pt x="234" y="273"/>
                  </a:lnTo>
                  <a:lnTo>
                    <a:pt x="227" y="272"/>
                  </a:lnTo>
                  <a:lnTo>
                    <a:pt x="227" y="272"/>
                  </a:lnTo>
                  <a:lnTo>
                    <a:pt x="217" y="270"/>
                  </a:lnTo>
                  <a:lnTo>
                    <a:pt x="209" y="266"/>
                  </a:lnTo>
                  <a:lnTo>
                    <a:pt x="193" y="259"/>
                  </a:lnTo>
                  <a:lnTo>
                    <a:pt x="193" y="259"/>
                  </a:lnTo>
                  <a:lnTo>
                    <a:pt x="183" y="250"/>
                  </a:lnTo>
                  <a:lnTo>
                    <a:pt x="171" y="242"/>
                  </a:lnTo>
                  <a:lnTo>
                    <a:pt x="171" y="242"/>
                  </a:lnTo>
                  <a:lnTo>
                    <a:pt x="163" y="231"/>
                  </a:lnTo>
                  <a:lnTo>
                    <a:pt x="159" y="225"/>
                  </a:lnTo>
                  <a:lnTo>
                    <a:pt x="156" y="220"/>
                  </a:lnTo>
                  <a:lnTo>
                    <a:pt x="156" y="220"/>
                  </a:lnTo>
                  <a:lnTo>
                    <a:pt x="152" y="211"/>
                  </a:lnTo>
                  <a:lnTo>
                    <a:pt x="148" y="203"/>
                  </a:lnTo>
                  <a:lnTo>
                    <a:pt x="143" y="186"/>
                  </a:lnTo>
                  <a:lnTo>
                    <a:pt x="143" y="186"/>
                  </a:lnTo>
                  <a:lnTo>
                    <a:pt x="142" y="175"/>
                  </a:lnTo>
                  <a:lnTo>
                    <a:pt x="142" y="163"/>
                  </a:lnTo>
                  <a:lnTo>
                    <a:pt x="142" y="150"/>
                  </a:lnTo>
                  <a:lnTo>
                    <a:pt x="145" y="139"/>
                  </a:lnTo>
                  <a:lnTo>
                    <a:pt x="145" y="139"/>
                  </a:lnTo>
                  <a:lnTo>
                    <a:pt x="147" y="132"/>
                  </a:lnTo>
                  <a:lnTo>
                    <a:pt x="150" y="125"/>
                  </a:lnTo>
                  <a:lnTo>
                    <a:pt x="157" y="111"/>
                  </a:lnTo>
                  <a:lnTo>
                    <a:pt x="157" y="111"/>
                  </a:lnTo>
                  <a:lnTo>
                    <a:pt x="161" y="107"/>
                  </a:lnTo>
                  <a:lnTo>
                    <a:pt x="164" y="103"/>
                  </a:lnTo>
                  <a:lnTo>
                    <a:pt x="166" y="97"/>
                  </a:lnTo>
                  <a:lnTo>
                    <a:pt x="170" y="93"/>
                  </a:lnTo>
                  <a:lnTo>
                    <a:pt x="170" y="93"/>
                  </a:lnTo>
                  <a:lnTo>
                    <a:pt x="179" y="87"/>
                  </a:lnTo>
                  <a:lnTo>
                    <a:pt x="186" y="81"/>
                  </a:lnTo>
                  <a:lnTo>
                    <a:pt x="193" y="75"/>
                  </a:lnTo>
                  <a:lnTo>
                    <a:pt x="201" y="71"/>
                  </a:lnTo>
                  <a:lnTo>
                    <a:pt x="201" y="71"/>
                  </a:lnTo>
                  <a:lnTo>
                    <a:pt x="213" y="67"/>
                  </a:lnTo>
                  <a:lnTo>
                    <a:pt x="224" y="64"/>
                  </a:lnTo>
                  <a:lnTo>
                    <a:pt x="236" y="61"/>
                  </a:lnTo>
                  <a:lnTo>
                    <a:pt x="242" y="61"/>
                  </a:lnTo>
                  <a:lnTo>
                    <a:pt x="248" y="61"/>
                  </a:lnTo>
                  <a:lnTo>
                    <a:pt x="248" y="61"/>
                  </a:lnTo>
                  <a:lnTo>
                    <a:pt x="250" y="60"/>
                  </a:lnTo>
                  <a:lnTo>
                    <a:pt x="250" y="59"/>
                  </a:lnTo>
                  <a:lnTo>
                    <a:pt x="251" y="58"/>
                  </a:lnTo>
                  <a:lnTo>
                    <a:pt x="252" y="56"/>
                  </a:lnTo>
                  <a:lnTo>
                    <a:pt x="252" y="56"/>
                  </a:lnTo>
                  <a:lnTo>
                    <a:pt x="252" y="30"/>
                  </a:lnTo>
                  <a:lnTo>
                    <a:pt x="252" y="5"/>
                  </a:lnTo>
                  <a:lnTo>
                    <a:pt x="252" y="5"/>
                  </a:lnTo>
                  <a:lnTo>
                    <a:pt x="251" y="4"/>
                  </a:lnTo>
                  <a:lnTo>
                    <a:pt x="250" y="3"/>
                  </a:lnTo>
                  <a:lnTo>
                    <a:pt x="249" y="2"/>
                  </a:lnTo>
                  <a:lnTo>
                    <a:pt x="248" y="1"/>
                  </a:lnTo>
                  <a:lnTo>
                    <a:pt x="227" y="1"/>
                  </a:lnTo>
                  <a:lnTo>
                    <a:pt x="227" y="1"/>
                  </a:lnTo>
                  <a:lnTo>
                    <a:pt x="212" y="3"/>
                  </a:lnTo>
                  <a:lnTo>
                    <a:pt x="199" y="7"/>
                  </a:lnTo>
                  <a:lnTo>
                    <a:pt x="185" y="12"/>
                  </a:lnTo>
                  <a:lnTo>
                    <a:pt x="172" y="17"/>
                  </a:lnTo>
                  <a:lnTo>
                    <a:pt x="172" y="17"/>
                  </a:lnTo>
                  <a:lnTo>
                    <a:pt x="164" y="21"/>
                  </a:lnTo>
                  <a:lnTo>
                    <a:pt x="157" y="26"/>
                  </a:lnTo>
                  <a:lnTo>
                    <a:pt x="151" y="31"/>
                  </a:lnTo>
                  <a:lnTo>
                    <a:pt x="144" y="36"/>
                  </a:lnTo>
                  <a:lnTo>
                    <a:pt x="144" y="36"/>
                  </a:lnTo>
                  <a:lnTo>
                    <a:pt x="134" y="46"/>
                  </a:lnTo>
                  <a:lnTo>
                    <a:pt x="124" y="55"/>
                  </a:lnTo>
                  <a:lnTo>
                    <a:pt x="124" y="55"/>
                  </a:lnTo>
                  <a:lnTo>
                    <a:pt x="119" y="62"/>
                  </a:lnTo>
                  <a:lnTo>
                    <a:pt x="114" y="68"/>
                  </a:lnTo>
                  <a:lnTo>
                    <a:pt x="109" y="74"/>
                  </a:lnTo>
                  <a:lnTo>
                    <a:pt x="104" y="81"/>
                  </a:lnTo>
                  <a:lnTo>
                    <a:pt x="104" y="81"/>
                  </a:lnTo>
                  <a:lnTo>
                    <a:pt x="93" y="105"/>
                  </a:lnTo>
                  <a:lnTo>
                    <a:pt x="89" y="117"/>
                  </a:lnTo>
                  <a:lnTo>
                    <a:pt x="86" y="129"/>
                  </a:lnTo>
                  <a:lnTo>
                    <a:pt x="86" y="129"/>
                  </a:lnTo>
                  <a:lnTo>
                    <a:pt x="82" y="148"/>
                  </a:lnTo>
                  <a:lnTo>
                    <a:pt x="81" y="168"/>
                  </a:lnTo>
                  <a:lnTo>
                    <a:pt x="81" y="168"/>
                  </a:lnTo>
                  <a:lnTo>
                    <a:pt x="81" y="175"/>
                  </a:lnTo>
                  <a:lnTo>
                    <a:pt x="82" y="183"/>
                  </a:lnTo>
                  <a:lnTo>
                    <a:pt x="83" y="191"/>
                  </a:lnTo>
                  <a:lnTo>
                    <a:pt x="83" y="198"/>
                  </a:lnTo>
                  <a:lnTo>
                    <a:pt x="83" y="198"/>
                  </a:lnTo>
                  <a:lnTo>
                    <a:pt x="92" y="229"/>
                  </a:lnTo>
                  <a:lnTo>
                    <a:pt x="92" y="229"/>
                  </a:lnTo>
                  <a:lnTo>
                    <a:pt x="95" y="236"/>
                  </a:lnTo>
                  <a:lnTo>
                    <a:pt x="100" y="244"/>
                  </a:lnTo>
                  <a:lnTo>
                    <a:pt x="104" y="251"/>
                  </a:lnTo>
                  <a:lnTo>
                    <a:pt x="108" y="259"/>
                  </a:lnTo>
                  <a:lnTo>
                    <a:pt x="108" y="259"/>
                  </a:lnTo>
                  <a:lnTo>
                    <a:pt x="113" y="264"/>
                  </a:lnTo>
                  <a:lnTo>
                    <a:pt x="116" y="269"/>
                  </a:lnTo>
                  <a:lnTo>
                    <a:pt x="120" y="276"/>
                  </a:lnTo>
                  <a:lnTo>
                    <a:pt x="125" y="281"/>
                  </a:lnTo>
                  <a:lnTo>
                    <a:pt x="125" y="281"/>
                  </a:lnTo>
                  <a:lnTo>
                    <a:pt x="137" y="291"/>
                  </a:lnTo>
                  <a:lnTo>
                    <a:pt x="148" y="301"/>
                  </a:lnTo>
                  <a:lnTo>
                    <a:pt x="148" y="301"/>
                  </a:lnTo>
                  <a:lnTo>
                    <a:pt x="155" y="305"/>
                  </a:lnTo>
                  <a:lnTo>
                    <a:pt x="161" y="309"/>
                  </a:lnTo>
                  <a:lnTo>
                    <a:pt x="167" y="313"/>
                  </a:lnTo>
                  <a:lnTo>
                    <a:pt x="173" y="317"/>
                  </a:lnTo>
                  <a:lnTo>
                    <a:pt x="173" y="317"/>
                  </a:lnTo>
                  <a:lnTo>
                    <a:pt x="191" y="324"/>
                  </a:lnTo>
                  <a:lnTo>
                    <a:pt x="199" y="327"/>
                  </a:lnTo>
                  <a:lnTo>
                    <a:pt x="208" y="330"/>
                  </a:lnTo>
                  <a:lnTo>
                    <a:pt x="208" y="330"/>
                  </a:lnTo>
                  <a:lnTo>
                    <a:pt x="223" y="332"/>
                  </a:lnTo>
                  <a:lnTo>
                    <a:pt x="238" y="335"/>
                  </a:lnTo>
                  <a:lnTo>
                    <a:pt x="238" y="335"/>
                  </a:lnTo>
                  <a:lnTo>
                    <a:pt x="253" y="335"/>
                  </a:lnTo>
                  <a:lnTo>
                    <a:pt x="268" y="334"/>
                  </a:lnTo>
                  <a:lnTo>
                    <a:pt x="268" y="334"/>
                  </a:lnTo>
                  <a:lnTo>
                    <a:pt x="277" y="331"/>
                  </a:lnTo>
                  <a:lnTo>
                    <a:pt x="287" y="329"/>
                  </a:lnTo>
                  <a:lnTo>
                    <a:pt x="306" y="324"/>
                  </a:lnTo>
                  <a:lnTo>
                    <a:pt x="306" y="324"/>
                  </a:lnTo>
                  <a:lnTo>
                    <a:pt x="317" y="319"/>
                  </a:lnTo>
                  <a:lnTo>
                    <a:pt x="328" y="313"/>
                  </a:lnTo>
                  <a:lnTo>
                    <a:pt x="339" y="306"/>
                  </a:lnTo>
                  <a:lnTo>
                    <a:pt x="350" y="300"/>
                  </a:lnTo>
                  <a:lnTo>
                    <a:pt x="350" y="300"/>
                  </a:lnTo>
                  <a:lnTo>
                    <a:pt x="351" y="300"/>
                  </a:lnTo>
                  <a:lnTo>
                    <a:pt x="353" y="300"/>
                  </a:lnTo>
                  <a:lnTo>
                    <a:pt x="357" y="302"/>
                  </a:lnTo>
                  <a:lnTo>
                    <a:pt x="357" y="302"/>
                  </a:lnTo>
                  <a:lnTo>
                    <a:pt x="367" y="309"/>
                  </a:lnTo>
                  <a:lnTo>
                    <a:pt x="377" y="317"/>
                  </a:lnTo>
                  <a:lnTo>
                    <a:pt x="396" y="336"/>
                  </a:lnTo>
                  <a:lnTo>
                    <a:pt x="396" y="336"/>
                  </a:lnTo>
                  <a:lnTo>
                    <a:pt x="401" y="343"/>
                  </a:lnTo>
                  <a:lnTo>
                    <a:pt x="405" y="350"/>
                  </a:lnTo>
                  <a:lnTo>
                    <a:pt x="410" y="357"/>
                  </a:lnTo>
                  <a:lnTo>
                    <a:pt x="415" y="365"/>
                  </a:lnTo>
                  <a:lnTo>
                    <a:pt x="415" y="365"/>
                  </a:lnTo>
                  <a:lnTo>
                    <a:pt x="427" y="394"/>
                  </a:lnTo>
                  <a:lnTo>
                    <a:pt x="427" y="394"/>
                  </a:lnTo>
                  <a:lnTo>
                    <a:pt x="434" y="415"/>
                  </a:lnTo>
                  <a:lnTo>
                    <a:pt x="439" y="436"/>
                  </a:lnTo>
                  <a:lnTo>
                    <a:pt x="439" y="436"/>
                  </a:lnTo>
                  <a:lnTo>
                    <a:pt x="439" y="455"/>
                  </a:lnTo>
                  <a:lnTo>
                    <a:pt x="439" y="473"/>
                  </a:lnTo>
                  <a:lnTo>
                    <a:pt x="439" y="473"/>
                  </a:lnTo>
                  <a:lnTo>
                    <a:pt x="438" y="484"/>
                  </a:lnTo>
                  <a:lnTo>
                    <a:pt x="435" y="495"/>
                  </a:lnTo>
                  <a:lnTo>
                    <a:pt x="433" y="505"/>
                  </a:lnTo>
                  <a:lnTo>
                    <a:pt x="429" y="518"/>
                  </a:lnTo>
                  <a:lnTo>
                    <a:pt x="429" y="518"/>
                  </a:lnTo>
                  <a:lnTo>
                    <a:pt x="424" y="532"/>
                  </a:lnTo>
                  <a:lnTo>
                    <a:pt x="417" y="546"/>
                  </a:lnTo>
                  <a:lnTo>
                    <a:pt x="400" y="574"/>
                  </a:lnTo>
                  <a:lnTo>
                    <a:pt x="400" y="574"/>
                  </a:lnTo>
                  <a:lnTo>
                    <a:pt x="389" y="585"/>
                  </a:lnTo>
                  <a:lnTo>
                    <a:pt x="378" y="596"/>
                  </a:lnTo>
                  <a:lnTo>
                    <a:pt x="367" y="606"/>
                  </a:lnTo>
                  <a:lnTo>
                    <a:pt x="361" y="611"/>
                  </a:lnTo>
                  <a:lnTo>
                    <a:pt x="355" y="615"/>
                  </a:lnTo>
                  <a:lnTo>
                    <a:pt x="355" y="615"/>
                  </a:lnTo>
                  <a:lnTo>
                    <a:pt x="343" y="621"/>
                  </a:lnTo>
                  <a:lnTo>
                    <a:pt x="332" y="629"/>
                  </a:lnTo>
                  <a:lnTo>
                    <a:pt x="319" y="634"/>
                  </a:lnTo>
                  <a:lnTo>
                    <a:pt x="313" y="637"/>
                  </a:lnTo>
                  <a:lnTo>
                    <a:pt x="306" y="638"/>
                  </a:lnTo>
                  <a:lnTo>
                    <a:pt x="306" y="638"/>
                  </a:lnTo>
                  <a:lnTo>
                    <a:pt x="285" y="643"/>
                  </a:lnTo>
                  <a:lnTo>
                    <a:pt x="263" y="647"/>
                  </a:lnTo>
                  <a:lnTo>
                    <a:pt x="263" y="647"/>
                  </a:lnTo>
                  <a:lnTo>
                    <a:pt x="255" y="647"/>
                  </a:lnTo>
                  <a:lnTo>
                    <a:pt x="245" y="646"/>
                  </a:lnTo>
                  <a:lnTo>
                    <a:pt x="236" y="646"/>
                  </a:lnTo>
                  <a:lnTo>
                    <a:pt x="227" y="646"/>
                  </a:lnTo>
                  <a:lnTo>
                    <a:pt x="227" y="646"/>
                  </a:lnTo>
                  <a:lnTo>
                    <a:pt x="204" y="641"/>
                  </a:lnTo>
                  <a:lnTo>
                    <a:pt x="182" y="634"/>
                  </a:lnTo>
                  <a:lnTo>
                    <a:pt x="182" y="634"/>
                  </a:lnTo>
                  <a:lnTo>
                    <a:pt x="166" y="628"/>
                  </a:lnTo>
                  <a:lnTo>
                    <a:pt x="152" y="619"/>
                  </a:lnTo>
                  <a:lnTo>
                    <a:pt x="152" y="619"/>
                  </a:lnTo>
                  <a:lnTo>
                    <a:pt x="143" y="613"/>
                  </a:lnTo>
                  <a:lnTo>
                    <a:pt x="133" y="606"/>
                  </a:lnTo>
                  <a:lnTo>
                    <a:pt x="115" y="591"/>
                  </a:lnTo>
                  <a:lnTo>
                    <a:pt x="115" y="591"/>
                  </a:lnTo>
                  <a:lnTo>
                    <a:pt x="111" y="586"/>
                  </a:lnTo>
                  <a:lnTo>
                    <a:pt x="108" y="582"/>
                  </a:lnTo>
                  <a:lnTo>
                    <a:pt x="104" y="577"/>
                  </a:lnTo>
                  <a:lnTo>
                    <a:pt x="100" y="574"/>
                  </a:lnTo>
                  <a:lnTo>
                    <a:pt x="100" y="574"/>
                  </a:lnTo>
                  <a:lnTo>
                    <a:pt x="92" y="561"/>
                  </a:lnTo>
                  <a:lnTo>
                    <a:pt x="84" y="548"/>
                  </a:lnTo>
                  <a:lnTo>
                    <a:pt x="78" y="535"/>
                  </a:lnTo>
                  <a:lnTo>
                    <a:pt x="72" y="522"/>
                  </a:lnTo>
                  <a:lnTo>
                    <a:pt x="72" y="522"/>
                  </a:lnTo>
                  <a:lnTo>
                    <a:pt x="68" y="510"/>
                  </a:lnTo>
                  <a:lnTo>
                    <a:pt x="65" y="498"/>
                  </a:lnTo>
                  <a:lnTo>
                    <a:pt x="62" y="487"/>
                  </a:lnTo>
                  <a:lnTo>
                    <a:pt x="62" y="476"/>
                  </a:lnTo>
                  <a:lnTo>
                    <a:pt x="62" y="476"/>
                  </a:lnTo>
                  <a:lnTo>
                    <a:pt x="60" y="416"/>
                  </a:lnTo>
                  <a:lnTo>
                    <a:pt x="60" y="357"/>
                  </a:lnTo>
                  <a:lnTo>
                    <a:pt x="60" y="238"/>
                  </a:lnTo>
                  <a:lnTo>
                    <a:pt x="60" y="119"/>
                  </a:lnTo>
                  <a:lnTo>
                    <a:pt x="60" y="60"/>
                  </a:lnTo>
                  <a:lnTo>
                    <a:pt x="58" y="1"/>
                  </a:lnTo>
                  <a:lnTo>
                    <a:pt x="0" y="341"/>
                  </a:lnTo>
                  <a:lnTo>
                    <a:pt x="0" y="341"/>
                  </a:lnTo>
                  <a:lnTo>
                    <a:pt x="1" y="422"/>
                  </a:lnTo>
                  <a:lnTo>
                    <a:pt x="1" y="422"/>
                  </a:lnTo>
                  <a:lnTo>
                    <a:pt x="1" y="422"/>
                  </a:lnTo>
                  <a:lnTo>
                    <a:pt x="1" y="445"/>
                  </a:lnTo>
                  <a:lnTo>
                    <a:pt x="1" y="468"/>
                  </a:lnTo>
                  <a:lnTo>
                    <a:pt x="1" y="468"/>
                  </a:lnTo>
                  <a:lnTo>
                    <a:pt x="4" y="496"/>
                  </a:lnTo>
                  <a:lnTo>
                    <a:pt x="6" y="510"/>
                  </a:lnTo>
                  <a:lnTo>
                    <a:pt x="10" y="524"/>
                  </a:lnTo>
                  <a:lnTo>
                    <a:pt x="10" y="524"/>
                  </a:lnTo>
                  <a:lnTo>
                    <a:pt x="14" y="536"/>
                  </a:lnTo>
                  <a:lnTo>
                    <a:pt x="19" y="548"/>
                  </a:lnTo>
                  <a:lnTo>
                    <a:pt x="30" y="572"/>
                  </a:lnTo>
                  <a:lnTo>
                    <a:pt x="30" y="572"/>
                  </a:lnTo>
                  <a:lnTo>
                    <a:pt x="37" y="585"/>
                  </a:lnTo>
                  <a:lnTo>
                    <a:pt x="44" y="597"/>
                  </a:lnTo>
                  <a:lnTo>
                    <a:pt x="44" y="597"/>
                  </a:lnTo>
                  <a:lnTo>
                    <a:pt x="52" y="607"/>
                  </a:lnTo>
                  <a:lnTo>
                    <a:pt x="60" y="617"/>
                  </a:lnTo>
                  <a:lnTo>
                    <a:pt x="78" y="637"/>
                  </a:lnTo>
                  <a:lnTo>
                    <a:pt x="78" y="637"/>
                  </a:lnTo>
                  <a:lnTo>
                    <a:pt x="86" y="644"/>
                  </a:lnTo>
                  <a:lnTo>
                    <a:pt x="95" y="651"/>
                  </a:lnTo>
                  <a:lnTo>
                    <a:pt x="113" y="665"/>
                  </a:lnTo>
                  <a:lnTo>
                    <a:pt x="113" y="665"/>
                  </a:lnTo>
                  <a:lnTo>
                    <a:pt x="127" y="672"/>
                  </a:lnTo>
                  <a:lnTo>
                    <a:pt x="139" y="678"/>
                  </a:lnTo>
                  <a:lnTo>
                    <a:pt x="152" y="686"/>
                  </a:lnTo>
                  <a:lnTo>
                    <a:pt x="165" y="692"/>
                  </a:lnTo>
                  <a:lnTo>
                    <a:pt x="165" y="692"/>
                  </a:lnTo>
                  <a:lnTo>
                    <a:pt x="196" y="700"/>
                  </a:lnTo>
                  <a:lnTo>
                    <a:pt x="212" y="703"/>
                  </a:lnTo>
                  <a:lnTo>
                    <a:pt x="228" y="705"/>
                  </a:lnTo>
                  <a:lnTo>
                    <a:pt x="228" y="705"/>
                  </a:lnTo>
                  <a:lnTo>
                    <a:pt x="243" y="706"/>
                  </a:lnTo>
                  <a:lnTo>
                    <a:pt x="251" y="706"/>
                  </a:lnTo>
                  <a:lnTo>
                    <a:pt x="258" y="706"/>
                  </a:lnTo>
                  <a:lnTo>
                    <a:pt x="258" y="706"/>
                  </a:lnTo>
                  <a:lnTo>
                    <a:pt x="266" y="705"/>
                  </a:lnTo>
                  <a:lnTo>
                    <a:pt x="275" y="704"/>
                  </a:lnTo>
                  <a:lnTo>
                    <a:pt x="285" y="703"/>
                  </a:lnTo>
                  <a:lnTo>
                    <a:pt x="295" y="703"/>
                  </a:lnTo>
                  <a:lnTo>
                    <a:pt x="295" y="703"/>
                  </a:lnTo>
                  <a:lnTo>
                    <a:pt x="305" y="700"/>
                  </a:lnTo>
                  <a:lnTo>
                    <a:pt x="314" y="697"/>
                  </a:lnTo>
                  <a:lnTo>
                    <a:pt x="324" y="694"/>
                  </a:lnTo>
                  <a:lnTo>
                    <a:pt x="335" y="692"/>
                  </a:lnTo>
                  <a:lnTo>
                    <a:pt x="335" y="692"/>
                  </a:lnTo>
                  <a:lnTo>
                    <a:pt x="344" y="687"/>
                  </a:lnTo>
                  <a:lnTo>
                    <a:pt x="354" y="683"/>
                  </a:lnTo>
                  <a:lnTo>
                    <a:pt x="363" y="678"/>
                  </a:lnTo>
                  <a:lnTo>
                    <a:pt x="372" y="674"/>
                  </a:lnTo>
                  <a:lnTo>
                    <a:pt x="372" y="674"/>
                  </a:lnTo>
                  <a:lnTo>
                    <a:pt x="383" y="668"/>
                  </a:lnTo>
                  <a:lnTo>
                    <a:pt x="393" y="661"/>
                  </a:lnTo>
                  <a:lnTo>
                    <a:pt x="412" y="648"/>
                  </a:lnTo>
                  <a:lnTo>
                    <a:pt x="412" y="648"/>
                  </a:lnTo>
                  <a:lnTo>
                    <a:pt x="422" y="637"/>
                  </a:lnTo>
                  <a:lnTo>
                    <a:pt x="427" y="632"/>
                  </a:lnTo>
                  <a:lnTo>
                    <a:pt x="434" y="627"/>
                  </a:lnTo>
                  <a:lnTo>
                    <a:pt x="434" y="627"/>
                  </a:lnTo>
                  <a:lnTo>
                    <a:pt x="452" y="601"/>
                  </a:lnTo>
                  <a:lnTo>
                    <a:pt x="461" y="589"/>
                  </a:lnTo>
                  <a:lnTo>
                    <a:pt x="469" y="576"/>
                  </a:lnTo>
                  <a:lnTo>
                    <a:pt x="469" y="576"/>
                  </a:lnTo>
                  <a:lnTo>
                    <a:pt x="474" y="565"/>
                  </a:lnTo>
                  <a:lnTo>
                    <a:pt x="479" y="554"/>
                  </a:lnTo>
                  <a:lnTo>
                    <a:pt x="483" y="544"/>
                  </a:lnTo>
                  <a:lnTo>
                    <a:pt x="488" y="533"/>
                  </a:lnTo>
                  <a:lnTo>
                    <a:pt x="488" y="533"/>
                  </a:lnTo>
                  <a:lnTo>
                    <a:pt x="492" y="517"/>
                  </a:lnTo>
                  <a:lnTo>
                    <a:pt x="495" y="499"/>
                  </a:lnTo>
                  <a:lnTo>
                    <a:pt x="500" y="467"/>
                  </a:lnTo>
                  <a:lnTo>
                    <a:pt x="500" y="467"/>
                  </a:lnTo>
                  <a:lnTo>
                    <a:pt x="497" y="430"/>
                  </a:lnTo>
                  <a:lnTo>
                    <a:pt x="495" y="412"/>
                  </a:lnTo>
                  <a:lnTo>
                    <a:pt x="492" y="394"/>
                  </a:lnTo>
                  <a:lnTo>
                    <a:pt x="492" y="394"/>
                  </a:lnTo>
                  <a:lnTo>
                    <a:pt x="487" y="378"/>
                  </a:lnTo>
                  <a:lnTo>
                    <a:pt x="480" y="364"/>
                  </a:lnTo>
                  <a:lnTo>
                    <a:pt x="468" y="336"/>
                  </a:lnTo>
                  <a:lnTo>
                    <a:pt x="468" y="336"/>
                  </a:lnTo>
                  <a:lnTo>
                    <a:pt x="463" y="328"/>
                  </a:lnTo>
                  <a:lnTo>
                    <a:pt x="459" y="321"/>
                  </a:lnTo>
                  <a:lnTo>
                    <a:pt x="455" y="315"/>
                  </a:lnTo>
                  <a:lnTo>
                    <a:pt x="450" y="308"/>
                  </a:lnTo>
                  <a:lnTo>
                    <a:pt x="450" y="308"/>
                  </a:lnTo>
                  <a:lnTo>
                    <a:pt x="444" y="300"/>
                  </a:lnTo>
                  <a:lnTo>
                    <a:pt x="437" y="293"/>
                  </a:lnTo>
                  <a:lnTo>
                    <a:pt x="429" y="286"/>
                  </a:lnTo>
                  <a:lnTo>
                    <a:pt x="423" y="278"/>
                  </a:lnTo>
                  <a:lnTo>
                    <a:pt x="423" y="278"/>
                  </a:lnTo>
                  <a:lnTo>
                    <a:pt x="407" y="263"/>
                  </a:lnTo>
                  <a:lnTo>
                    <a:pt x="389" y="249"/>
                  </a:lnTo>
                  <a:lnTo>
                    <a:pt x="389" y="249"/>
                  </a:lnTo>
                  <a:lnTo>
                    <a:pt x="379" y="245"/>
                  </a:lnTo>
                  <a:lnTo>
                    <a:pt x="371" y="240"/>
                  </a:lnTo>
                  <a:lnTo>
                    <a:pt x="355" y="229"/>
                  </a:lnTo>
                  <a:lnTo>
                    <a:pt x="355" y="229"/>
                  </a:lnTo>
                  <a:lnTo>
                    <a:pt x="354" y="145"/>
                  </a:lnTo>
                  <a:lnTo>
                    <a:pt x="355" y="62"/>
                  </a:lnTo>
                  <a:lnTo>
                    <a:pt x="355" y="62"/>
                  </a:lnTo>
                  <a:lnTo>
                    <a:pt x="362" y="60"/>
                  </a:lnTo>
                  <a:lnTo>
                    <a:pt x="368" y="59"/>
                  </a:lnTo>
                  <a:lnTo>
                    <a:pt x="368" y="59"/>
                  </a:lnTo>
                  <a:lnTo>
                    <a:pt x="401" y="60"/>
                  </a:lnTo>
                  <a:lnTo>
                    <a:pt x="433" y="60"/>
                  </a:lnTo>
                  <a:lnTo>
                    <a:pt x="465" y="60"/>
                  </a:lnTo>
                  <a:lnTo>
                    <a:pt x="498" y="61"/>
                  </a:lnTo>
                  <a:lnTo>
                    <a:pt x="498" y="61"/>
                  </a:lnTo>
                  <a:lnTo>
                    <a:pt x="523" y="66"/>
                  </a:lnTo>
                  <a:lnTo>
                    <a:pt x="523" y="66"/>
                  </a:lnTo>
                  <a:lnTo>
                    <a:pt x="529" y="69"/>
                  </a:lnTo>
                  <a:lnTo>
                    <a:pt x="536" y="71"/>
                  </a:lnTo>
                  <a:lnTo>
                    <a:pt x="542" y="74"/>
                  </a:lnTo>
                  <a:lnTo>
                    <a:pt x="547" y="78"/>
                  </a:lnTo>
                  <a:lnTo>
                    <a:pt x="547" y="78"/>
                  </a:lnTo>
                  <a:lnTo>
                    <a:pt x="557" y="85"/>
                  </a:lnTo>
                  <a:lnTo>
                    <a:pt x="565" y="93"/>
                  </a:lnTo>
                  <a:lnTo>
                    <a:pt x="580" y="111"/>
                  </a:lnTo>
                  <a:lnTo>
                    <a:pt x="580" y="111"/>
                  </a:lnTo>
                  <a:lnTo>
                    <a:pt x="583" y="117"/>
                  </a:lnTo>
                  <a:lnTo>
                    <a:pt x="586" y="123"/>
                  </a:lnTo>
                  <a:lnTo>
                    <a:pt x="589" y="128"/>
                  </a:lnTo>
                  <a:lnTo>
                    <a:pt x="591" y="133"/>
                  </a:lnTo>
                  <a:lnTo>
                    <a:pt x="591" y="133"/>
                  </a:lnTo>
                  <a:lnTo>
                    <a:pt x="595" y="148"/>
                  </a:lnTo>
                  <a:lnTo>
                    <a:pt x="597" y="156"/>
                  </a:lnTo>
                  <a:lnTo>
                    <a:pt x="598" y="165"/>
                  </a:lnTo>
                  <a:lnTo>
                    <a:pt x="598" y="165"/>
                  </a:lnTo>
                  <a:lnTo>
                    <a:pt x="597" y="171"/>
                  </a:lnTo>
                  <a:lnTo>
                    <a:pt x="597" y="177"/>
                  </a:lnTo>
                  <a:lnTo>
                    <a:pt x="597" y="183"/>
                  </a:lnTo>
                  <a:lnTo>
                    <a:pt x="596" y="189"/>
                  </a:lnTo>
                  <a:lnTo>
                    <a:pt x="596" y="189"/>
                  </a:lnTo>
                  <a:lnTo>
                    <a:pt x="593" y="196"/>
                  </a:lnTo>
                  <a:lnTo>
                    <a:pt x="591" y="204"/>
                  </a:lnTo>
                  <a:lnTo>
                    <a:pt x="589" y="211"/>
                  </a:lnTo>
                  <a:lnTo>
                    <a:pt x="585" y="220"/>
                  </a:lnTo>
                  <a:lnTo>
                    <a:pt x="585" y="220"/>
                  </a:lnTo>
                  <a:lnTo>
                    <a:pt x="580" y="227"/>
                  </a:lnTo>
                  <a:lnTo>
                    <a:pt x="574" y="234"/>
                  </a:lnTo>
                  <a:lnTo>
                    <a:pt x="569" y="240"/>
                  </a:lnTo>
                  <a:lnTo>
                    <a:pt x="564" y="247"/>
                  </a:lnTo>
                  <a:lnTo>
                    <a:pt x="564" y="247"/>
                  </a:lnTo>
                  <a:lnTo>
                    <a:pt x="537" y="265"/>
                  </a:lnTo>
                  <a:lnTo>
                    <a:pt x="537" y="265"/>
                  </a:lnTo>
                  <a:lnTo>
                    <a:pt x="516" y="271"/>
                  </a:lnTo>
                  <a:lnTo>
                    <a:pt x="505" y="274"/>
                  </a:lnTo>
                  <a:lnTo>
                    <a:pt x="495" y="276"/>
                  </a:lnTo>
                  <a:lnTo>
                    <a:pt x="495" y="276"/>
                  </a:lnTo>
                  <a:lnTo>
                    <a:pt x="493" y="278"/>
                  </a:lnTo>
                  <a:lnTo>
                    <a:pt x="492" y="279"/>
                  </a:lnTo>
                  <a:lnTo>
                    <a:pt x="492" y="281"/>
                  </a:lnTo>
                  <a:lnTo>
                    <a:pt x="492" y="281"/>
                  </a:lnTo>
                  <a:lnTo>
                    <a:pt x="491" y="294"/>
                  </a:lnTo>
                  <a:lnTo>
                    <a:pt x="491" y="307"/>
                  </a:lnTo>
                  <a:lnTo>
                    <a:pt x="491" y="335"/>
                  </a:lnTo>
                  <a:lnTo>
                    <a:pt x="491" y="335"/>
                  </a:lnTo>
                  <a:lnTo>
                    <a:pt x="514" y="380"/>
                  </a:lnTo>
                  <a:lnTo>
                    <a:pt x="539" y="426"/>
                  </a:lnTo>
                  <a:lnTo>
                    <a:pt x="591" y="516"/>
                  </a:lnTo>
                  <a:lnTo>
                    <a:pt x="643" y="604"/>
                  </a:lnTo>
                  <a:lnTo>
                    <a:pt x="668" y="649"/>
                  </a:lnTo>
                  <a:lnTo>
                    <a:pt x="694" y="695"/>
                  </a:lnTo>
                  <a:lnTo>
                    <a:pt x="694" y="695"/>
                  </a:lnTo>
                  <a:lnTo>
                    <a:pt x="696" y="698"/>
                  </a:lnTo>
                  <a:lnTo>
                    <a:pt x="699" y="701"/>
                  </a:lnTo>
                  <a:lnTo>
                    <a:pt x="704" y="706"/>
                  </a:lnTo>
                  <a:lnTo>
                    <a:pt x="704" y="706"/>
                  </a:lnTo>
                  <a:lnTo>
                    <a:pt x="718" y="706"/>
                  </a:lnTo>
                  <a:lnTo>
                    <a:pt x="732" y="707"/>
                  </a:lnTo>
                  <a:lnTo>
                    <a:pt x="748" y="707"/>
                  </a:lnTo>
                  <a:lnTo>
                    <a:pt x="755" y="707"/>
                  </a:lnTo>
                  <a:lnTo>
                    <a:pt x="762" y="705"/>
                  </a:lnTo>
                  <a:lnTo>
                    <a:pt x="762" y="705"/>
                  </a:lnTo>
                  <a:lnTo>
                    <a:pt x="763" y="615"/>
                  </a:lnTo>
                  <a:lnTo>
                    <a:pt x="764" y="509"/>
                  </a:lnTo>
                  <a:lnTo>
                    <a:pt x="765" y="279"/>
                  </a:lnTo>
                  <a:lnTo>
                    <a:pt x="764" y="87"/>
                  </a:lnTo>
                  <a:lnTo>
                    <a:pt x="762" y="2"/>
                  </a:lnTo>
                  <a:lnTo>
                    <a:pt x="762" y="2"/>
                  </a:lnTo>
                  <a:close/>
                </a:path>
              </a:pathLst>
            </a:custGeom>
            <a:solidFill>
              <a:srgbClr val="F7F6E9"/>
            </a:solidFill>
            <a:ln w="9525">
              <a:noFill/>
              <a:round/>
              <a:headEnd/>
              <a:tailEnd/>
            </a:ln>
          </p:spPr>
          <p:txBody>
            <a:bodyPr/>
            <a:lstStyle/>
            <a:p>
              <a:pPr algn="r">
                <a:spcBef>
                  <a:spcPct val="20000"/>
                </a:spcBef>
                <a:buFontTx/>
                <a:buChar char="•"/>
                <a:defRPr/>
              </a:pPr>
              <a:endParaRPr lang="en-US">
                <a:cs typeface="+mn-cs"/>
              </a:endParaRPr>
            </a:p>
          </p:txBody>
        </p:sp>
        <p:sp>
          <p:nvSpPr>
            <p:cNvPr id="9" name="Freeform 36"/>
            <p:cNvSpPr>
              <a:spLocks noChangeAspect="1"/>
            </p:cNvSpPr>
            <p:nvPr userDrawn="1"/>
          </p:nvSpPr>
          <p:spPr bwMode="auto">
            <a:xfrm>
              <a:off x="3746" y="3287"/>
              <a:ext cx="184" cy="351"/>
            </a:xfrm>
            <a:custGeom>
              <a:avLst/>
              <a:gdLst/>
              <a:ahLst/>
              <a:cxnLst>
                <a:cxn ang="0">
                  <a:pos x="308" y="268"/>
                </a:cxn>
                <a:cxn ang="0">
                  <a:pos x="58" y="268"/>
                </a:cxn>
                <a:cxn ang="0">
                  <a:pos x="58" y="0"/>
                </a:cxn>
                <a:cxn ang="0">
                  <a:pos x="0" y="0"/>
                </a:cxn>
                <a:cxn ang="0">
                  <a:pos x="0" y="702"/>
                </a:cxn>
                <a:cxn ang="0">
                  <a:pos x="56" y="702"/>
                </a:cxn>
                <a:cxn ang="0">
                  <a:pos x="56" y="338"/>
                </a:cxn>
                <a:cxn ang="0">
                  <a:pos x="310" y="338"/>
                </a:cxn>
                <a:cxn ang="0">
                  <a:pos x="368" y="0"/>
                </a:cxn>
                <a:cxn ang="0">
                  <a:pos x="308" y="0"/>
                </a:cxn>
                <a:cxn ang="0">
                  <a:pos x="308" y="268"/>
                </a:cxn>
              </a:cxnLst>
              <a:rect l="0" t="0" r="r" b="b"/>
              <a:pathLst>
                <a:path w="368" h="702">
                  <a:moveTo>
                    <a:pt x="308" y="268"/>
                  </a:moveTo>
                  <a:lnTo>
                    <a:pt x="58" y="268"/>
                  </a:lnTo>
                  <a:lnTo>
                    <a:pt x="58" y="0"/>
                  </a:lnTo>
                  <a:lnTo>
                    <a:pt x="0" y="0"/>
                  </a:lnTo>
                  <a:lnTo>
                    <a:pt x="0" y="702"/>
                  </a:lnTo>
                  <a:lnTo>
                    <a:pt x="56" y="702"/>
                  </a:lnTo>
                  <a:lnTo>
                    <a:pt x="56" y="338"/>
                  </a:lnTo>
                  <a:lnTo>
                    <a:pt x="310" y="338"/>
                  </a:lnTo>
                  <a:lnTo>
                    <a:pt x="368" y="0"/>
                  </a:lnTo>
                  <a:lnTo>
                    <a:pt x="308" y="0"/>
                  </a:lnTo>
                  <a:lnTo>
                    <a:pt x="308" y="268"/>
                  </a:lnTo>
                  <a:close/>
                </a:path>
              </a:pathLst>
            </a:custGeom>
            <a:solidFill>
              <a:srgbClr val="F7F6E9"/>
            </a:solidFill>
            <a:ln w="9525">
              <a:noFill/>
              <a:round/>
              <a:headEnd/>
              <a:tailEnd/>
            </a:ln>
          </p:spPr>
          <p:txBody>
            <a:bodyPr/>
            <a:lstStyle/>
            <a:p>
              <a:pPr algn="r">
                <a:spcBef>
                  <a:spcPct val="20000"/>
                </a:spcBef>
                <a:buFontTx/>
                <a:buChar cha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Lucida Bright" pitchFamily="18" charset="0"/>
        </a:defRPr>
      </a:lvl2pPr>
      <a:lvl3pPr algn="ctr" rtl="0" eaLnBrk="1" fontAlgn="base" hangingPunct="1">
        <a:spcBef>
          <a:spcPct val="0"/>
        </a:spcBef>
        <a:spcAft>
          <a:spcPct val="0"/>
        </a:spcAft>
        <a:defRPr sz="4400">
          <a:solidFill>
            <a:schemeClr val="tx1"/>
          </a:solidFill>
          <a:latin typeface="Lucida Bright" pitchFamily="18" charset="0"/>
        </a:defRPr>
      </a:lvl3pPr>
      <a:lvl4pPr algn="ctr" rtl="0" eaLnBrk="1" fontAlgn="base" hangingPunct="1">
        <a:spcBef>
          <a:spcPct val="0"/>
        </a:spcBef>
        <a:spcAft>
          <a:spcPct val="0"/>
        </a:spcAft>
        <a:defRPr sz="4400">
          <a:solidFill>
            <a:schemeClr val="tx1"/>
          </a:solidFill>
          <a:latin typeface="Lucida Bright" pitchFamily="18" charset="0"/>
        </a:defRPr>
      </a:lvl4pPr>
      <a:lvl5pPr algn="ctr" rtl="0" eaLnBrk="1" fontAlgn="base" hangingPunct="1">
        <a:spcBef>
          <a:spcPct val="0"/>
        </a:spcBef>
        <a:spcAft>
          <a:spcPct val="0"/>
        </a:spcAft>
        <a:defRPr sz="4400">
          <a:solidFill>
            <a:schemeClr val="tx1"/>
          </a:solidFill>
          <a:latin typeface="Lucida Bright" pitchFamily="18" charset="0"/>
        </a:defRPr>
      </a:lvl5pPr>
      <a:lvl6pPr marL="457200" algn="ctr" rtl="0" eaLnBrk="1" fontAlgn="base" hangingPunct="1">
        <a:spcBef>
          <a:spcPct val="0"/>
        </a:spcBef>
        <a:spcAft>
          <a:spcPct val="0"/>
        </a:spcAft>
        <a:defRPr sz="4400">
          <a:solidFill>
            <a:schemeClr val="tx1"/>
          </a:solidFill>
          <a:latin typeface="Lucida Bright" pitchFamily="18" charset="0"/>
        </a:defRPr>
      </a:lvl6pPr>
      <a:lvl7pPr marL="914400" algn="ctr" rtl="0" eaLnBrk="1" fontAlgn="base" hangingPunct="1">
        <a:spcBef>
          <a:spcPct val="0"/>
        </a:spcBef>
        <a:spcAft>
          <a:spcPct val="0"/>
        </a:spcAft>
        <a:defRPr sz="4400">
          <a:solidFill>
            <a:schemeClr val="tx1"/>
          </a:solidFill>
          <a:latin typeface="Lucida Bright" pitchFamily="18" charset="0"/>
        </a:defRPr>
      </a:lvl7pPr>
      <a:lvl8pPr marL="1371600" algn="ctr" rtl="0" eaLnBrk="1" fontAlgn="base" hangingPunct="1">
        <a:spcBef>
          <a:spcPct val="0"/>
        </a:spcBef>
        <a:spcAft>
          <a:spcPct val="0"/>
        </a:spcAft>
        <a:defRPr sz="4400">
          <a:solidFill>
            <a:schemeClr val="tx1"/>
          </a:solidFill>
          <a:latin typeface="Lucida Bright" pitchFamily="18" charset="0"/>
        </a:defRPr>
      </a:lvl8pPr>
      <a:lvl9pPr marL="1828800" algn="ctr" rtl="0" eaLnBrk="1" fontAlgn="base" hangingPunct="1">
        <a:spcBef>
          <a:spcPct val="0"/>
        </a:spcBef>
        <a:spcAft>
          <a:spcPct val="0"/>
        </a:spcAft>
        <a:defRPr sz="4400">
          <a:solidFill>
            <a:schemeClr val="tx1"/>
          </a:solidFill>
          <a:latin typeface="Lucida Bright"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u="sng" dirty="0" smtClean="0"/>
              <a:t>Hearing the Family Voice in Evaluation</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AEA, 2011</a:t>
            </a:r>
          </a:p>
          <a:p>
            <a:r>
              <a:rPr lang="en-US" sz="2800" dirty="0" smtClean="0"/>
              <a:t>HSRI</a:t>
            </a:r>
          </a:p>
          <a:p>
            <a:r>
              <a:rPr lang="en-US" sz="2800" dirty="0" smtClean="0"/>
              <a:t>Linda Newton-Curtis and Julie Murphy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SLIDE Family </a:t>
            </a:r>
            <a:r>
              <a:rPr lang="en-US" dirty="0" smtClean="0"/>
              <a:t>Engagement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533400" y="457200"/>
          <a:ext cx="83058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57200" y="304800"/>
          <a:ext cx="82296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 Evaluation</a:t>
            </a:r>
            <a:endParaRPr lang="en-US" dirty="0"/>
          </a:p>
        </p:txBody>
      </p:sp>
      <p:sp>
        <p:nvSpPr>
          <p:cNvPr id="3" name="Content Placeholder 2"/>
          <p:cNvSpPr>
            <a:spLocks noGrp="1"/>
          </p:cNvSpPr>
          <p:nvPr>
            <p:ph idx="1"/>
          </p:nvPr>
        </p:nvSpPr>
        <p:spPr/>
        <p:txBody>
          <a:bodyPr/>
          <a:lstStyle/>
          <a:p>
            <a:r>
              <a:rPr lang="en-US" dirty="0" smtClean="0"/>
              <a:t>Open ended questions?</a:t>
            </a:r>
          </a:p>
          <a:p>
            <a:r>
              <a:rPr lang="en-US" dirty="0" smtClean="0"/>
              <a:t>Was there any help that you or your family needed but did not receive?</a:t>
            </a:r>
          </a:p>
          <a:p>
            <a:pPr lvl="1"/>
            <a:r>
              <a:rPr lang="en-US" dirty="0" smtClean="0"/>
              <a:t>How to start visits again and what to do if it's bad again</a:t>
            </a:r>
          </a:p>
          <a:p>
            <a:pPr lvl="1"/>
            <a:r>
              <a:rPr lang="en-US" dirty="0" smtClean="0"/>
              <a:t>Help paying for utilities and a bed</a:t>
            </a:r>
          </a:p>
          <a:p>
            <a:pPr lvl="1"/>
            <a:r>
              <a:rPr lang="en-US" dirty="0" smtClean="0"/>
              <a:t>Really needed help in receiving public assistance</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a:t>
            </a:r>
            <a:endParaRPr lang="en-US" dirty="0"/>
          </a:p>
        </p:txBody>
      </p:sp>
      <p:sp>
        <p:nvSpPr>
          <p:cNvPr id="3" name="Content Placeholder 2"/>
          <p:cNvSpPr>
            <a:spLocks noGrp="1"/>
          </p:cNvSpPr>
          <p:nvPr>
            <p:ph idx="1"/>
          </p:nvPr>
        </p:nvSpPr>
        <p:spPr/>
        <p:txBody>
          <a:bodyPr/>
          <a:lstStyle/>
          <a:p>
            <a:r>
              <a:rPr lang="en-US" dirty="0" smtClean="0"/>
              <a:t>Whose voice is it anyway?</a:t>
            </a:r>
          </a:p>
          <a:p>
            <a:pPr lvl="1"/>
            <a:r>
              <a:rPr lang="en-US" dirty="0" smtClean="0"/>
              <a:t>Response rate</a:t>
            </a:r>
          </a:p>
          <a:p>
            <a:pPr lvl="1"/>
            <a:r>
              <a:rPr lang="en-US" dirty="0" smtClean="0"/>
              <a:t>Questions, open ended or structured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a:t>
            </a:r>
            <a:endParaRPr lang="en-US" dirty="0"/>
          </a:p>
        </p:txBody>
      </p:sp>
      <p:sp>
        <p:nvSpPr>
          <p:cNvPr id="3" name="Content Placeholder 2"/>
          <p:cNvSpPr>
            <a:spLocks noGrp="1"/>
          </p:cNvSpPr>
          <p:nvPr>
            <p:ph idx="1"/>
          </p:nvPr>
        </p:nvSpPr>
        <p:spPr/>
        <p:txBody>
          <a:bodyPr>
            <a:normAutofit/>
          </a:bodyPr>
          <a:lstStyle/>
          <a:p>
            <a:r>
              <a:rPr lang="en-US" dirty="0" smtClean="0"/>
              <a:t>So did we get family voice?</a:t>
            </a:r>
          </a:p>
          <a:p>
            <a:pPr lvl="1"/>
            <a:endParaRPr lang="en-US" dirty="0" smtClean="0"/>
          </a:p>
          <a:p>
            <a:pPr lvl="1"/>
            <a:r>
              <a:rPr lang="en-US" dirty="0" smtClean="0"/>
              <a:t>Yes! We did	</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smtClean="0"/>
          </a:p>
        </p:txBody>
      </p:sp>
      <p:pic>
        <p:nvPicPr>
          <p:cNvPr id="4" name="Picture 3" descr="happy-face.gif"/>
          <p:cNvPicPr>
            <a:picLocks noGrp="1" noChangeAspect="1"/>
          </p:cNvPicPr>
          <p:nvPr isPhoto="1"/>
        </p:nvPicPr>
        <p:blipFill>
          <a:blip r:embed="rId3" cstate="print">
            <a:lum/>
          </a:blip>
          <a:stretch>
            <a:fillRect/>
          </a:stretch>
        </p:blipFill>
        <p:spPr>
          <a:xfrm>
            <a:off x="3429000" y="2743200"/>
            <a:ext cx="1752600" cy="17526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505200" y="152400"/>
            <a:ext cx="5036312" cy="6512472"/>
          </a:xfrm>
          <a:prstGeom prst="roundRect">
            <a:avLst/>
          </a:prstGeom>
          <a:noFill/>
          <a:ln w="9525">
            <a:solidFill>
              <a:schemeClr val="tx1"/>
            </a:solidFill>
            <a:miter lim="800000"/>
            <a:headEnd/>
            <a:tailEnd/>
          </a:ln>
        </p:spPr>
      </p:pic>
      <p:sp>
        <p:nvSpPr>
          <p:cNvPr id="3" name="Rectangle 2"/>
          <p:cNvSpPr/>
          <p:nvPr/>
        </p:nvSpPr>
        <p:spPr>
          <a:xfrm>
            <a:off x="609600" y="2819400"/>
            <a:ext cx="1666995" cy="369332"/>
          </a:xfrm>
          <a:prstGeom prst="rect">
            <a:avLst/>
          </a:prstGeom>
        </p:spPr>
        <p:txBody>
          <a:bodyPr wrap="none">
            <a:spAutoFit/>
          </a:bodyPr>
          <a:lstStyle/>
          <a:p>
            <a:pPr lvl="1"/>
            <a:r>
              <a:rPr lang="en-US" dirty="0" smtClean="0"/>
              <a:t>Or did we?</a:t>
            </a:r>
          </a:p>
        </p:txBody>
      </p:sp>
      <p:pic>
        <p:nvPicPr>
          <p:cNvPr id="4" name="Picture 2" descr="C:\Users\LNewton\Desktop\sad_face-13549.png"/>
          <p:cNvPicPr>
            <a:picLocks noChangeAspect="1" noChangeArrowheads="1"/>
          </p:cNvPicPr>
          <p:nvPr/>
        </p:nvPicPr>
        <p:blipFill>
          <a:blip r:embed="rId4" cstate="print"/>
          <a:srcRect/>
          <a:stretch>
            <a:fillRect/>
          </a:stretch>
        </p:blipFill>
        <p:spPr bwMode="auto">
          <a:xfrm>
            <a:off x="1371600" y="3733800"/>
            <a:ext cx="1600200" cy="160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lstStyle/>
          <a:p>
            <a:r>
              <a:rPr lang="en-US" dirty="0" smtClean="0"/>
              <a:t>ProtectOhio</a:t>
            </a:r>
            <a:endParaRPr lang="en-US" dirty="0"/>
          </a:p>
        </p:txBody>
      </p:sp>
      <p:sp>
        <p:nvSpPr>
          <p:cNvPr id="3" name="Content Placeholder 2"/>
          <p:cNvSpPr>
            <a:spLocks noGrp="1"/>
          </p:cNvSpPr>
          <p:nvPr>
            <p:ph idx="1"/>
          </p:nvPr>
        </p:nvSpPr>
        <p:spPr>
          <a:xfrm>
            <a:off x="228600" y="1828800"/>
            <a:ext cx="8610600" cy="4114800"/>
          </a:xfrm>
        </p:spPr>
        <p:txBody>
          <a:bodyPr/>
          <a:lstStyle/>
          <a:p>
            <a:pPr>
              <a:spcAft>
                <a:spcPts val="600"/>
              </a:spcAft>
            </a:pPr>
            <a:r>
              <a:rPr lang="en-US" dirty="0" smtClean="0"/>
              <a:t>ProtectOHIO is IV-E Waiver (1997-2015); </a:t>
            </a:r>
            <a:br>
              <a:rPr lang="en-US" dirty="0" smtClean="0"/>
            </a:br>
            <a:r>
              <a:rPr lang="en-US" dirty="0" smtClean="0"/>
              <a:t>evaluation ongoing since 1998</a:t>
            </a:r>
          </a:p>
          <a:p>
            <a:pPr>
              <a:spcAft>
                <a:spcPts val="600"/>
              </a:spcAft>
            </a:pPr>
            <a:r>
              <a:rPr lang="en-US" dirty="0" smtClean="0"/>
              <a:t>Evaluation </a:t>
            </a:r>
            <a:r>
              <a:rPr lang="en-US" dirty="0" smtClean="0"/>
              <a:t>includes implementation, cost and outcome analysis, with 17 comparison counties.</a:t>
            </a:r>
            <a:endParaRPr lang="en-US" dirty="0" smtClean="0"/>
          </a:p>
          <a:p>
            <a:pPr>
              <a:spcAft>
                <a:spcPts val="600"/>
              </a:spcAft>
            </a:pPr>
            <a:r>
              <a:rPr lang="en-US" dirty="0" smtClean="0"/>
              <a:t>Family </a:t>
            </a:r>
            <a:r>
              <a:rPr lang="en-US" dirty="0" smtClean="0"/>
              <a:t>Team Meetings core strategy since 2004; is well-defined </a:t>
            </a:r>
            <a:r>
              <a:rPr lang="en-US" dirty="0" smtClean="0"/>
              <a:t>intervention, adopted by all 18 counties</a:t>
            </a:r>
          </a:p>
          <a:p>
            <a:pPr>
              <a:spcAft>
                <a:spcPts val="600"/>
              </a:spcAft>
            </a:pPr>
            <a:r>
              <a:rPr lang="en-US" dirty="0" smtClean="0"/>
              <a:t>Kinship Supports core strategy since 2004, with six of the 18 counties participating</a:t>
            </a:r>
            <a:endParaRPr lang="en-US" dirty="0" smtClean="0"/>
          </a:p>
        </p:txBody>
      </p:sp>
      <p:pic>
        <p:nvPicPr>
          <p:cNvPr id="6" name="Picture Placeholder 12" descr="Map - Ohio - all.bmp"/>
          <p:cNvPicPr>
            <a:picLocks noChangeAspect="1"/>
          </p:cNvPicPr>
          <p:nvPr/>
        </p:nvPicPr>
        <p:blipFill>
          <a:blip r:embed="rId3" cstate="print">
            <a:lum/>
          </a:blip>
          <a:srcRect/>
          <a:stretch>
            <a:fillRect/>
          </a:stretch>
        </p:blipFill>
        <p:spPr>
          <a:xfrm>
            <a:off x="7377711" y="762000"/>
            <a:ext cx="1766289" cy="1828800"/>
          </a:xfrm>
          <a:prstGeom prst="rect">
            <a:avLst/>
          </a:prstGeom>
          <a:noFill/>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533400"/>
            <a:ext cx="7467600" cy="1143000"/>
          </a:xfrm>
        </p:spPr>
        <p:txBody>
          <a:bodyPr/>
          <a:lstStyle/>
          <a:p>
            <a:r>
              <a:rPr lang="en-US" sz="3600" dirty="0" smtClean="0"/>
              <a:t>ProtectOhio Kinship Strategy</a:t>
            </a:r>
            <a:endParaRPr lang="en-US" sz="3600" dirty="0" smtClean="0"/>
          </a:p>
        </p:txBody>
      </p:sp>
      <p:graphicFrame>
        <p:nvGraphicFramePr>
          <p:cNvPr id="4" name="Diagram 3"/>
          <p:cNvGraphicFramePr/>
          <p:nvPr/>
        </p:nvGraphicFramePr>
        <p:xfrm>
          <a:off x="457200" y="1600200"/>
          <a:ext cx="8305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a:t>
            </a:r>
            <a:r>
              <a:rPr lang="en-US" sz="3200" dirty="0" smtClean="0"/>
              <a:t>Process/Implementation Study</a:t>
            </a:r>
            <a:endParaRPr lang="en-US" sz="3200" dirty="0"/>
          </a:p>
        </p:txBody>
      </p:sp>
      <p:sp>
        <p:nvSpPr>
          <p:cNvPr id="3" name="Content Placeholder 2"/>
          <p:cNvSpPr>
            <a:spLocks noGrp="1"/>
          </p:cNvSpPr>
          <p:nvPr>
            <p:ph idx="1"/>
          </p:nvPr>
        </p:nvSpPr>
        <p:spPr>
          <a:xfrm>
            <a:off x="457200" y="2438400"/>
            <a:ext cx="8229600" cy="3932237"/>
          </a:xfrm>
        </p:spPr>
        <p:txBody>
          <a:bodyPr/>
          <a:lstStyle/>
          <a:p>
            <a:pPr lvl="0"/>
            <a:r>
              <a:rPr lang="en-US" dirty="0" smtClean="0"/>
              <a:t>Does the kinship </a:t>
            </a:r>
            <a:r>
              <a:rPr lang="en-US" dirty="0" err="1" smtClean="0"/>
              <a:t>stategy</a:t>
            </a:r>
            <a:r>
              <a:rPr lang="en-US" dirty="0" smtClean="0"/>
              <a:t> make it more likely that current KCGs will remain committed to caring for children?</a:t>
            </a:r>
          </a:p>
          <a:p>
            <a:r>
              <a:rPr lang="en-US" dirty="0" smtClean="0"/>
              <a:t>Does the kinship strategy provide services and supports to make </a:t>
            </a:r>
            <a:r>
              <a:rPr lang="en-US" dirty="0" err="1" smtClean="0"/>
              <a:t>caregiving</a:t>
            </a:r>
            <a:r>
              <a:rPr lang="en-US" dirty="0" smtClean="0"/>
              <a:t> easier and more rewarding?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smtClean="0"/>
              <a:t>Introduction</a:t>
            </a:r>
            <a:endParaRPr lang="en-US" dirty="0"/>
          </a:p>
        </p:txBody>
      </p:sp>
      <p:sp>
        <p:nvSpPr>
          <p:cNvPr id="3" name="Content Placeholder 2"/>
          <p:cNvSpPr>
            <a:spLocks noGrp="1"/>
          </p:cNvSpPr>
          <p:nvPr>
            <p:ph idx="1"/>
          </p:nvPr>
        </p:nvSpPr>
        <p:spPr>
          <a:xfrm>
            <a:off x="381000" y="1905000"/>
            <a:ext cx="8534400" cy="4191000"/>
          </a:xfrm>
        </p:spPr>
        <p:txBody>
          <a:bodyPr/>
          <a:lstStyle/>
          <a:p>
            <a:r>
              <a:rPr lang="en-US" dirty="0" smtClean="0"/>
              <a:t>Why do we care about family voice?</a:t>
            </a:r>
          </a:p>
          <a:p>
            <a:r>
              <a:rPr lang="en-US" dirty="0" smtClean="0"/>
              <a:t>Ohio Experience:  multiple projects &amp; methods</a:t>
            </a:r>
          </a:p>
          <a:p>
            <a:r>
              <a:rPr lang="en-US" dirty="0" smtClean="0"/>
              <a:t>Overview of presentation:</a:t>
            </a:r>
          </a:p>
          <a:p>
            <a:pPr lvl="1">
              <a:spcBef>
                <a:spcPts val="300"/>
              </a:spcBef>
              <a:buNone/>
            </a:pPr>
            <a:r>
              <a:rPr lang="en-US" dirty="0" smtClean="0"/>
              <a:t>Describe Three Interventions</a:t>
            </a:r>
          </a:p>
          <a:p>
            <a:pPr lvl="1">
              <a:spcBef>
                <a:spcPts val="300"/>
              </a:spcBef>
            </a:pPr>
            <a:r>
              <a:rPr lang="en-US" dirty="0" smtClean="0"/>
              <a:t>Key questions to be answered</a:t>
            </a:r>
          </a:p>
          <a:p>
            <a:pPr lvl="1">
              <a:spcBef>
                <a:spcPts val="300"/>
              </a:spcBef>
            </a:pPr>
            <a:r>
              <a:rPr lang="en-US" dirty="0" smtClean="0"/>
              <a:t>How was family voice captured</a:t>
            </a:r>
          </a:p>
          <a:p>
            <a:pPr lvl="1">
              <a:spcBef>
                <a:spcPts val="300"/>
              </a:spcBef>
            </a:pPr>
            <a:r>
              <a:rPr lang="en-US" dirty="0" smtClean="0"/>
              <a:t>Results</a:t>
            </a:r>
          </a:p>
          <a:p>
            <a:pPr>
              <a:spcBef>
                <a:spcPts val="300"/>
              </a:spcBef>
            </a:pPr>
            <a:r>
              <a:rPr lang="en-US" dirty="0" smtClean="0"/>
              <a:t>Concluding Discussion re: Pros and Cons</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usiness concepts,businesses,concepts,connections,directions,filtering,filters,funnels,icons,instructions,links,signs,symbols"/>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7086600" y="990600"/>
            <a:ext cx="2057400" cy="2057400"/>
          </a:xfrm>
          <a:prstGeom prst="rect">
            <a:avLst/>
          </a:prstGeom>
        </p:spPr>
      </p:pic>
      <p:sp>
        <p:nvSpPr>
          <p:cNvPr id="2" name="Title 1"/>
          <p:cNvSpPr>
            <a:spLocks noGrp="1"/>
          </p:cNvSpPr>
          <p:nvPr>
            <p:ph type="title"/>
          </p:nvPr>
        </p:nvSpPr>
        <p:spPr>
          <a:xfrm>
            <a:off x="0" y="1066800"/>
            <a:ext cx="8229600" cy="1143000"/>
          </a:xfrm>
        </p:spPr>
        <p:txBody>
          <a:bodyPr/>
          <a:lstStyle/>
          <a:p>
            <a:r>
              <a:rPr lang="en-US" dirty="0" smtClean="0"/>
              <a:t>Data collection efforts</a:t>
            </a:r>
            <a:endParaRPr lang="en-US" dirty="0"/>
          </a:p>
        </p:txBody>
      </p:sp>
      <p:sp>
        <p:nvSpPr>
          <p:cNvPr id="3" name="Content Placeholder 2"/>
          <p:cNvSpPr>
            <a:spLocks noGrp="1"/>
          </p:cNvSpPr>
          <p:nvPr>
            <p:ph idx="1"/>
          </p:nvPr>
        </p:nvSpPr>
        <p:spPr>
          <a:xfrm>
            <a:off x="457200" y="2514600"/>
            <a:ext cx="8229600" cy="3932237"/>
          </a:xfrm>
        </p:spPr>
        <p:txBody>
          <a:bodyPr/>
          <a:lstStyle/>
          <a:p>
            <a:pPr lvl="1"/>
            <a:r>
              <a:rPr lang="en-US" sz="3200" dirty="0" smtClean="0"/>
              <a:t>Telephone interviews with PCSA staff(2006); </a:t>
            </a:r>
          </a:p>
          <a:p>
            <a:pPr lvl="1"/>
            <a:r>
              <a:rPr lang="en-US" sz="3200" dirty="0" smtClean="0"/>
              <a:t>Site visits (2007-2008) including interviews with staff, as well as focus groups </a:t>
            </a:r>
          </a:p>
          <a:p>
            <a:pPr lvl="1"/>
            <a:r>
              <a:rPr lang="en-US" sz="3200" dirty="0" smtClean="0"/>
              <a:t>Kinship Caseworker Survey</a:t>
            </a:r>
            <a:endParaRPr lang="en-US" sz="3200" dirty="0" smtClean="0"/>
          </a:p>
          <a:p>
            <a:pPr lvl="1"/>
            <a:r>
              <a:rPr lang="en-US" sz="3200" b="1" dirty="0" smtClean="0"/>
              <a:t>Kinship Caregiver Interviews</a:t>
            </a:r>
            <a:endParaRPr lang="en-US" sz="3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z="3600" dirty="0" smtClean="0"/>
              <a:t>Caregiver Telephone </a:t>
            </a:r>
            <a:r>
              <a:rPr lang="en-US" sz="3600" dirty="0" smtClean="0"/>
              <a:t>Interviews</a:t>
            </a:r>
            <a:endParaRPr lang="en-US" sz="3600" dirty="0"/>
          </a:p>
        </p:txBody>
      </p:sp>
      <p:sp>
        <p:nvSpPr>
          <p:cNvPr id="3" name="Content Placeholder 2"/>
          <p:cNvSpPr>
            <a:spLocks noGrp="1"/>
          </p:cNvSpPr>
          <p:nvPr>
            <p:ph idx="1"/>
          </p:nvPr>
        </p:nvSpPr>
        <p:spPr>
          <a:xfrm>
            <a:off x="0" y="1371600"/>
            <a:ext cx="8763000" cy="5486400"/>
          </a:xfrm>
        </p:spPr>
        <p:txBody>
          <a:bodyPr/>
          <a:lstStyle/>
          <a:p>
            <a:pPr lvl="1">
              <a:spcAft>
                <a:spcPts val="1200"/>
              </a:spcAft>
            </a:pPr>
            <a:r>
              <a:rPr lang="en-US" sz="2400" u="sng" dirty="0" smtClean="0"/>
              <a:t>Recruitment</a:t>
            </a:r>
            <a:r>
              <a:rPr lang="en-US" sz="2400" dirty="0" smtClean="0"/>
              <a:t>:  Identified in caseworker survey, respond to a mailed flyer with a toll-free number.  </a:t>
            </a:r>
            <a:r>
              <a:rPr lang="en-US" sz="2400" u="sng" dirty="0" smtClean="0"/>
              <a:t>Incentive</a:t>
            </a:r>
            <a:r>
              <a:rPr lang="en-US" sz="2400" dirty="0" smtClean="0"/>
              <a:t>:  $15 upon completion of the interview</a:t>
            </a:r>
          </a:p>
          <a:p>
            <a:pPr lvl="1">
              <a:spcAft>
                <a:spcPts val="1200"/>
              </a:spcAft>
            </a:pPr>
            <a:r>
              <a:rPr lang="en-US" sz="2400" u="sng" dirty="0" smtClean="0"/>
              <a:t>Population</a:t>
            </a:r>
            <a:r>
              <a:rPr lang="en-US" sz="2400" dirty="0" smtClean="0"/>
              <a:t>:  62 caregivers</a:t>
            </a:r>
          </a:p>
          <a:p>
            <a:pPr lvl="1">
              <a:spcAft>
                <a:spcPts val="1200"/>
              </a:spcAft>
            </a:pPr>
            <a:r>
              <a:rPr lang="en-US" sz="2400" u="sng" dirty="0" smtClean="0"/>
              <a:t>Interview</a:t>
            </a:r>
            <a:r>
              <a:rPr lang="en-US" sz="2400" dirty="0" smtClean="0"/>
              <a:t>:  telephone, 20-40 minute interviews with focused but flexible questions.  </a:t>
            </a:r>
          </a:p>
          <a:p>
            <a:pPr lvl="1">
              <a:spcAft>
                <a:spcPts val="1200"/>
              </a:spcAft>
            </a:pPr>
            <a:r>
              <a:rPr lang="en-US" sz="2400" u="sng" dirty="0" smtClean="0"/>
              <a:t>Participation Rates/Representativeness</a:t>
            </a:r>
            <a:r>
              <a:rPr lang="en-US" sz="2400" dirty="0" smtClean="0"/>
              <a:t>: no assumption of representativeness, conducted no analysis by county groups</a:t>
            </a:r>
          </a:p>
          <a:p>
            <a:pPr lvl="1">
              <a:spcAft>
                <a:spcPts val="1200"/>
              </a:spcAft>
            </a:pPr>
            <a:r>
              <a:rPr lang="en-US" sz="2400" u="sng" dirty="0" smtClean="0"/>
              <a:t>Analysis-</a:t>
            </a:r>
            <a:r>
              <a:rPr lang="en-US" sz="2400" dirty="0" smtClean="0"/>
              <a:t> qualitative data re kcg experience, allowed us to identify themes regarding experience.  </a:t>
            </a:r>
          </a:p>
          <a:p>
            <a:pPr lvl="1">
              <a:spcAft>
                <a:spcPts val="1200"/>
              </a:spcAft>
            </a:pPr>
            <a:r>
              <a:rPr lang="en-US" sz="2400" u="sng" dirty="0" smtClean="0"/>
              <a:t>Cost-</a:t>
            </a:r>
            <a:r>
              <a:rPr lang="en-US" sz="2400" dirty="0" smtClean="0"/>
              <a:t> estimate 30 hrs for interviews, …..</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Interview Question</a:t>
            </a:r>
            <a:endParaRPr lang="en-US" dirty="0"/>
          </a:p>
        </p:txBody>
      </p:sp>
      <p:sp>
        <p:nvSpPr>
          <p:cNvPr id="5" name="Content Placeholder 4"/>
          <p:cNvSpPr>
            <a:spLocks noGrp="1"/>
          </p:cNvSpPr>
          <p:nvPr>
            <p:ph idx="1"/>
          </p:nvPr>
        </p:nvSpPr>
        <p:spPr>
          <a:xfrm>
            <a:off x="457200" y="2239963"/>
            <a:ext cx="8458200" cy="3932237"/>
          </a:xfrm>
        </p:spPr>
        <p:txBody>
          <a:bodyPr/>
          <a:lstStyle/>
          <a:p>
            <a:pPr lvl="1"/>
            <a:r>
              <a:rPr lang="en-US" dirty="0" smtClean="0"/>
              <a:t>What has the experience of caring for </a:t>
            </a:r>
            <a:r>
              <a:rPr lang="en-US" u="sng" dirty="0" smtClean="0"/>
              <a:t>			</a:t>
            </a:r>
            <a:r>
              <a:rPr lang="en-US" dirty="0" smtClean="0"/>
              <a:t> been like?</a:t>
            </a:r>
            <a:endParaRPr lang="en-US" sz="2400" dirty="0" smtClean="0"/>
          </a:p>
          <a:p>
            <a:pPr lvl="2"/>
            <a:r>
              <a:rPr lang="en-US" dirty="0" smtClean="0"/>
              <a:t>Was this a </a:t>
            </a:r>
            <a:r>
              <a:rPr lang="en-US" dirty="0" smtClean="0">
                <a:sym typeface="Wingdings"/>
              </a:rPr>
              <a:t></a:t>
            </a:r>
            <a:r>
              <a:rPr lang="en-US" dirty="0" smtClean="0"/>
              <a:t> positive, </a:t>
            </a:r>
            <a:r>
              <a:rPr lang="en-US" dirty="0" smtClean="0">
                <a:sym typeface="Wingdings"/>
              </a:rPr>
              <a:t></a:t>
            </a:r>
            <a:r>
              <a:rPr lang="en-US" dirty="0" smtClean="0"/>
              <a:t> neutral, or </a:t>
            </a:r>
            <a:r>
              <a:rPr lang="en-US" dirty="0" smtClean="0">
                <a:sym typeface="Wingdings"/>
              </a:rPr>
              <a:t></a:t>
            </a:r>
            <a:r>
              <a:rPr lang="en-US" dirty="0" smtClean="0"/>
              <a:t> negative experience for you? Why? </a:t>
            </a:r>
            <a:endParaRPr lang="en-US" sz="2000" dirty="0" smtClean="0"/>
          </a:p>
          <a:p>
            <a:pPr lvl="2"/>
            <a:r>
              <a:rPr lang="en-US" dirty="0" smtClean="0"/>
              <a:t>Was it  </a:t>
            </a:r>
            <a:r>
              <a:rPr lang="en-US" dirty="0" smtClean="0">
                <a:sym typeface="Wingdings"/>
              </a:rPr>
              <a:t></a:t>
            </a:r>
            <a:r>
              <a:rPr lang="en-US" dirty="0" smtClean="0"/>
              <a:t> helpful, </a:t>
            </a:r>
            <a:r>
              <a:rPr lang="en-US" dirty="0" smtClean="0">
                <a:sym typeface="Wingdings"/>
              </a:rPr>
              <a:t></a:t>
            </a:r>
            <a:r>
              <a:rPr lang="en-US" dirty="0" smtClean="0"/>
              <a:t> harmful, or  </a:t>
            </a:r>
            <a:r>
              <a:rPr lang="en-US" dirty="0" smtClean="0">
                <a:sym typeface="Wingdings"/>
              </a:rPr>
              <a:t></a:t>
            </a:r>
            <a:r>
              <a:rPr lang="en-US" dirty="0" smtClean="0"/>
              <a:t> neutral as a placement for the child? Why? (could say difficult/harmful if BP conflict, separation from other sibs, etc.) </a:t>
            </a:r>
            <a:endParaRPr lang="en-US" sz="20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en-US" dirty="0" smtClean="0"/>
              <a:t>Using </a:t>
            </a:r>
            <a:r>
              <a:rPr lang="en-US" dirty="0" smtClean="0"/>
              <a:t>Interview </a:t>
            </a:r>
            <a:r>
              <a:rPr lang="en-US" dirty="0" smtClean="0"/>
              <a:t>D</a:t>
            </a:r>
            <a:r>
              <a:rPr lang="en-US" dirty="0" smtClean="0"/>
              <a:t>ata</a:t>
            </a:r>
            <a:endParaRPr lang="en-US" dirty="0"/>
          </a:p>
        </p:txBody>
      </p:sp>
      <p:sp>
        <p:nvSpPr>
          <p:cNvPr id="3" name="Content Placeholder 2"/>
          <p:cNvSpPr>
            <a:spLocks noGrp="1"/>
          </p:cNvSpPr>
          <p:nvPr>
            <p:ph idx="1"/>
          </p:nvPr>
        </p:nvSpPr>
        <p:spPr>
          <a:xfrm>
            <a:off x="304800" y="1447800"/>
            <a:ext cx="8839200" cy="3932237"/>
          </a:xfrm>
        </p:spPr>
        <p:txBody>
          <a:bodyPr/>
          <a:lstStyle/>
          <a:p>
            <a:pPr>
              <a:spcAft>
                <a:spcPts val="1200"/>
              </a:spcAft>
              <a:buNone/>
            </a:pPr>
            <a:r>
              <a:rPr lang="en-US" sz="2600" u="sng" dirty="0" smtClean="0"/>
              <a:t>Overall Caregiver and Child </a:t>
            </a:r>
            <a:r>
              <a:rPr lang="en-US" sz="2600" u="sng" dirty="0" smtClean="0"/>
              <a:t>Experience</a:t>
            </a:r>
            <a:r>
              <a:rPr lang="en-US" sz="2600" dirty="0" smtClean="0"/>
              <a:t>: Over </a:t>
            </a:r>
            <a:r>
              <a:rPr lang="en-US" sz="2600" dirty="0" smtClean="0"/>
              <a:t>half of the caregiver interviewees described their kinship </a:t>
            </a:r>
            <a:r>
              <a:rPr lang="en-US" sz="2600" dirty="0" err="1" smtClean="0"/>
              <a:t>caregiving</a:t>
            </a:r>
            <a:r>
              <a:rPr lang="en-US" sz="2600" dirty="0" smtClean="0"/>
              <a:t> experience as positive (56%), and an even larger majority (69%) felt the placement had been helpful to the child. </a:t>
            </a:r>
            <a:endParaRPr lang="en-US" sz="2600" dirty="0" smtClean="0"/>
          </a:p>
          <a:p>
            <a:pPr>
              <a:spcAft>
                <a:spcPts val="1200"/>
              </a:spcAft>
              <a:buNone/>
            </a:pPr>
            <a:r>
              <a:rPr lang="en-US" sz="2600" dirty="0" smtClean="0"/>
              <a:t>Caregivers </a:t>
            </a:r>
            <a:r>
              <a:rPr lang="en-US" sz="2600" dirty="0" smtClean="0"/>
              <a:t>who had a positive experience themselves talked of the joy the children brought them, and feeling as though the children were ‘their own’. Comments from these caregivers included</a:t>
            </a:r>
            <a:r>
              <a:rPr lang="en-US" sz="2600" dirty="0" smtClean="0"/>
              <a:t>:</a:t>
            </a:r>
            <a:endParaRPr lang="en-US" sz="2600" dirty="0" smtClean="0"/>
          </a:p>
          <a:p>
            <a:pPr lvl="0">
              <a:spcAft>
                <a:spcPts val="1200"/>
              </a:spcAft>
              <a:buNone/>
            </a:pPr>
            <a:r>
              <a:rPr lang="en-US" sz="2600" dirty="0" smtClean="0"/>
              <a:t>“[</a:t>
            </a:r>
            <a:r>
              <a:rPr lang="en-US" sz="2600" dirty="0" smtClean="0"/>
              <a:t>The children are] a little piece of heaven.” </a:t>
            </a:r>
          </a:p>
          <a:p>
            <a:pPr lvl="0">
              <a:spcAft>
                <a:spcPts val="1200"/>
              </a:spcAft>
              <a:buNone/>
            </a:pPr>
            <a:r>
              <a:rPr lang="en-US" sz="2600" dirty="0" smtClean="0"/>
              <a:t> “I would fight like hell if someone wanted to take them away now.”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Family Team Meetings (FTM)</a:t>
            </a:r>
          </a:p>
        </p:txBody>
      </p:sp>
      <p:sp>
        <p:nvSpPr>
          <p:cNvPr id="4099" name="Content Placeholder 2"/>
          <p:cNvSpPr>
            <a:spLocks noGrp="1"/>
          </p:cNvSpPr>
          <p:nvPr>
            <p:ph idx="1"/>
          </p:nvPr>
        </p:nvSpPr>
        <p:spPr>
          <a:xfrm>
            <a:off x="457200" y="2057400"/>
            <a:ext cx="8229600" cy="4114800"/>
          </a:xfrm>
        </p:spPr>
        <p:txBody>
          <a:bodyPr/>
          <a:lstStyle/>
          <a:p>
            <a:pPr>
              <a:spcAft>
                <a:spcPts val="2400"/>
              </a:spcAft>
            </a:pPr>
            <a:r>
              <a:rPr lang="en-US" sz="2400" smtClean="0"/>
              <a:t>A method for engaging family members and other people who can support the family for shared case planning and decision-making. </a:t>
            </a:r>
          </a:p>
          <a:p>
            <a:pPr>
              <a:spcAft>
                <a:spcPts val="2400"/>
              </a:spcAft>
            </a:pPr>
            <a:r>
              <a:rPr lang="en-US" sz="2400" smtClean="0"/>
              <a:t>Regularly-scheduled meetings throughout the life of the case, facilitated by a trained professional (FTM facilitator).</a:t>
            </a:r>
          </a:p>
          <a:p>
            <a:pPr>
              <a:spcAft>
                <a:spcPts val="2400"/>
              </a:spcAft>
            </a:pPr>
            <a:r>
              <a:rPr lang="en-US" sz="2400" smtClean="0"/>
              <a:t>GOAL: creative and effective solutions to case challenges, ultimately to reduce the need for foster care placement and improve permanency outcomes.</a:t>
            </a:r>
          </a:p>
          <a:p>
            <a:pPr eaLnBrk="1" hangingPunct="1">
              <a:buFont typeface="Arial" pitchFamily="34" charset="0"/>
              <a:buNone/>
            </a:pPr>
            <a:r>
              <a:rPr lang="en-US" sz="2800" smtClean="0"/>
              <a:t>  </a:t>
            </a:r>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smtClean="0"/>
              <a:t>Core Components of FTM</a:t>
            </a:r>
            <a:endParaRPr lang="en-US" sz="3600" dirty="0"/>
          </a:p>
        </p:txBody>
      </p:sp>
      <p:sp>
        <p:nvSpPr>
          <p:cNvPr id="3" name="Content Placeholder 2"/>
          <p:cNvSpPr>
            <a:spLocks noGrp="1"/>
          </p:cNvSpPr>
          <p:nvPr>
            <p:ph idx="1"/>
          </p:nvPr>
        </p:nvSpPr>
        <p:spPr>
          <a:xfrm>
            <a:off x="457200" y="1447800"/>
            <a:ext cx="8229600" cy="3932237"/>
          </a:xfrm>
        </p:spPr>
        <p:txBody>
          <a:bodyPr/>
          <a:lstStyle/>
          <a:p>
            <a:pPr>
              <a:lnSpc>
                <a:spcPct val="80000"/>
              </a:lnSpc>
              <a:spcBef>
                <a:spcPts val="300"/>
              </a:spcBef>
              <a:spcAft>
                <a:spcPts val="600"/>
              </a:spcAft>
              <a:buFont typeface="Arial" pitchFamily="34" charset="0"/>
              <a:buChar char="•"/>
            </a:pPr>
            <a:r>
              <a:rPr lang="en-US" sz="2000" dirty="0" smtClean="0"/>
              <a:t>Target Population: Children transferring to ongoing services with initial case plan goal of reunification or maintain in home</a:t>
            </a:r>
          </a:p>
          <a:p>
            <a:pPr>
              <a:lnSpc>
                <a:spcPct val="80000"/>
              </a:lnSpc>
              <a:spcBef>
                <a:spcPts val="300"/>
              </a:spcBef>
              <a:spcAft>
                <a:spcPts val="600"/>
              </a:spcAft>
              <a:buFont typeface="Arial" pitchFamily="34" charset="0"/>
              <a:buChar char="•"/>
            </a:pPr>
            <a:r>
              <a:rPr lang="en-US" sz="2000" dirty="0" smtClean="0"/>
              <a:t>Meetings led by trained, independent facilitator</a:t>
            </a:r>
          </a:p>
          <a:p>
            <a:pPr>
              <a:lnSpc>
                <a:spcPct val="80000"/>
              </a:lnSpc>
              <a:spcAft>
                <a:spcPts val="600"/>
              </a:spcAft>
              <a:buFont typeface="Arial" pitchFamily="34" charset="0"/>
              <a:buChar char="•"/>
            </a:pPr>
            <a:r>
              <a:rPr lang="en-US" sz="2000" dirty="0" smtClean="0"/>
              <a:t>Meeting includes agenda, introduction, information-sharing, planning and decision-making</a:t>
            </a:r>
          </a:p>
          <a:p>
            <a:pPr>
              <a:lnSpc>
                <a:spcPct val="80000"/>
              </a:lnSpc>
              <a:spcAft>
                <a:spcPts val="600"/>
              </a:spcAft>
              <a:buFont typeface="Arial" pitchFamily="34" charset="0"/>
              <a:buChar char="•"/>
            </a:pPr>
            <a:r>
              <a:rPr lang="en-US" sz="2000" dirty="0" smtClean="0"/>
              <a:t>Facilitator responsibilities include: arrange meeting, help participants attend &amp; know what to expect, and support family in preparing for and during meeting</a:t>
            </a:r>
          </a:p>
          <a:p>
            <a:pPr>
              <a:lnSpc>
                <a:spcPct val="80000"/>
              </a:lnSpc>
              <a:spcAft>
                <a:spcPts val="600"/>
              </a:spcAft>
              <a:buFont typeface="Arial" pitchFamily="34" charset="0"/>
              <a:buChar char="•"/>
            </a:pPr>
            <a:r>
              <a:rPr lang="en-US" sz="2000" dirty="0" smtClean="0"/>
              <a:t>First FTM occurs within 30 days of transfer to ongoing services</a:t>
            </a:r>
          </a:p>
          <a:p>
            <a:pPr>
              <a:lnSpc>
                <a:spcPct val="80000"/>
              </a:lnSpc>
              <a:spcBef>
                <a:spcPts val="300"/>
              </a:spcBef>
              <a:spcAft>
                <a:spcPts val="600"/>
              </a:spcAft>
              <a:buFont typeface="Arial" pitchFamily="34" charset="0"/>
              <a:buChar char="•"/>
            </a:pPr>
            <a:r>
              <a:rPr lang="en-US" sz="2000" dirty="0" smtClean="0"/>
              <a:t>FTM occurs at least quarterly, including at critical events in the case</a:t>
            </a:r>
          </a:p>
          <a:p>
            <a:pPr lvl="0">
              <a:spcBef>
                <a:spcPts val="300"/>
              </a:spcBef>
            </a:pPr>
            <a:r>
              <a:rPr lang="en-US" sz="2000" dirty="0" smtClean="0"/>
              <a:t>Meeting includes variety of participants (family members, substitute caregivers, other service providers, agency staff (caseworker, supervisor), other supports)</a:t>
            </a:r>
          </a:p>
          <a:p>
            <a:pPr>
              <a:spcBef>
                <a:spcPts val="300"/>
              </a:spcBef>
            </a:pPr>
            <a:r>
              <a:rPr lang="en-US" sz="2000" b="1" dirty="0" smtClean="0"/>
              <a:t>In addition to the elements listed above, fostering family engagement in the FTM and assuring Facilitator-caseworker collaboration in conducting the FTM are important aspects of the FTM process.</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Focus Groups</a:t>
            </a:r>
            <a:endParaRPr lang="en-US" dirty="0"/>
          </a:p>
        </p:txBody>
      </p:sp>
      <p:sp>
        <p:nvSpPr>
          <p:cNvPr id="3" name="Content Placeholder 2"/>
          <p:cNvSpPr>
            <a:spLocks noGrp="1"/>
          </p:cNvSpPr>
          <p:nvPr>
            <p:ph idx="1"/>
          </p:nvPr>
        </p:nvSpPr>
        <p:spPr/>
        <p:txBody>
          <a:bodyPr/>
          <a:lstStyle/>
          <a:p>
            <a:r>
              <a:rPr lang="en-US" dirty="0" smtClean="0"/>
              <a:t>Qualitative supplement to information on each meeting, observations</a:t>
            </a:r>
          </a:p>
          <a:p>
            <a:r>
              <a:rPr lang="en-US" dirty="0" smtClean="0"/>
              <a:t>Key questions:</a:t>
            </a:r>
          </a:p>
          <a:p>
            <a:pPr lvl="1"/>
            <a:r>
              <a:rPr lang="en-US" dirty="0" smtClean="0"/>
              <a:t>How FTM differs from other planning meetings</a:t>
            </a:r>
          </a:p>
          <a:p>
            <a:pPr lvl="1"/>
            <a:r>
              <a:rPr lang="en-US" dirty="0" smtClean="0"/>
              <a:t>Interactions with the FTM facilitator</a:t>
            </a:r>
          </a:p>
          <a:p>
            <a:pPr lvl="1"/>
            <a:r>
              <a:rPr lang="en-US" dirty="0" smtClean="0"/>
              <a:t>How FTM has been helpful, difficult (stories)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Process</a:t>
            </a:r>
            <a:endParaRPr lang="en-US" dirty="0"/>
          </a:p>
        </p:txBody>
      </p:sp>
      <p:sp>
        <p:nvSpPr>
          <p:cNvPr id="3" name="Content Placeholder 2"/>
          <p:cNvSpPr>
            <a:spLocks noGrp="1"/>
          </p:cNvSpPr>
          <p:nvPr>
            <p:ph idx="1"/>
          </p:nvPr>
        </p:nvSpPr>
        <p:spPr/>
        <p:txBody>
          <a:bodyPr/>
          <a:lstStyle/>
          <a:p>
            <a:r>
              <a:rPr lang="en-US" dirty="0" smtClean="0"/>
              <a:t>Invitations: through facilitators &amp; caseworkers</a:t>
            </a:r>
          </a:p>
          <a:p>
            <a:r>
              <a:rPr lang="en-US" dirty="0" smtClean="0"/>
              <a:t>Incentive: $10 gift card and food</a:t>
            </a:r>
          </a:p>
          <a:p>
            <a:r>
              <a:rPr lang="en-US" dirty="0" smtClean="0"/>
              <a:t>Groups held in 15 demonstration counties</a:t>
            </a:r>
          </a:p>
          <a:p>
            <a:r>
              <a:rPr lang="en-US" dirty="0" smtClean="0"/>
              <a:t>49 participants, with range of 2 to 6 participants.</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Results</a:t>
            </a:r>
            <a:endParaRPr lang="en-US" dirty="0"/>
          </a:p>
        </p:txBody>
      </p:sp>
      <p:sp>
        <p:nvSpPr>
          <p:cNvPr id="3" name="Content Placeholder 2"/>
          <p:cNvSpPr>
            <a:spLocks noGrp="1"/>
          </p:cNvSpPr>
          <p:nvPr>
            <p:ph idx="1"/>
          </p:nvPr>
        </p:nvSpPr>
        <p:spPr>
          <a:xfrm>
            <a:off x="457200" y="2239963"/>
            <a:ext cx="8305800" cy="3932237"/>
          </a:xfrm>
        </p:spPr>
        <p:txBody>
          <a:bodyPr/>
          <a:lstStyle/>
          <a:p>
            <a:r>
              <a:rPr lang="en-US" sz="2800" dirty="0" smtClean="0"/>
              <a:t>FTM different?</a:t>
            </a:r>
          </a:p>
          <a:p>
            <a:pPr lvl="1"/>
            <a:r>
              <a:rPr lang="en-US" sz="2400" dirty="0" smtClean="0"/>
              <a:t>At 10 meetings, said different; voice is heard (7), invite friends &amp; relatives (5)</a:t>
            </a:r>
          </a:p>
          <a:p>
            <a:r>
              <a:rPr lang="en-US" sz="2800" dirty="0" smtClean="0"/>
              <a:t>Facilitator interaction?</a:t>
            </a:r>
          </a:p>
          <a:p>
            <a:pPr lvl="1"/>
            <a:r>
              <a:rPr lang="en-US" sz="2400" dirty="0" smtClean="0"/>
              <a:t>Prep by facilitator (3), by caseworker (6); </a:t>
            </a:r>
          </a:p>
          <a:p>
            <a:pPr lvl="1">
              <a:buNone/>
            </a:pPr>
            <a:r>
              <a:rPr lang="en-US" sz="2400" dirty="0" smtClean="0"/>
              <a:t>      Preparation: adequate (5), somewhat (4) inadequate (4)</a:t>
            </a:r>
          </a:p>
          <a:p>
            <a:pPr lvl="1"/>
            <a:r>
              <a:rPr lang="en-US" sz="2400" dirty="0" smtClean="0"/>
              <a:t>Positive view of facilitator role during meeting </a:t>
            </a:r>
            <a:r>
              <a:rPr lang="en-US" sz="2400" dirty="0" smtClean="0"/>
              <a:t>(X), </a:t>
            </a:r>
            <a:r>
              <a:rPr lang="en-US" sz="2400" dirty="0" smtClean="0"/>
              <a:t>unrelated to amount of contact outside of meeting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t>Focus Group Results (2)</a:t>
            </a:r>
            <a:endParaRPr lang="en-US" dirty="0"/>
          </a:p>
        </p:txBody>
      </p:sp>
      <p:sp>
        <p:nvSpPr>
          <p:cNvPr id="3" name="Content Placeholder 2"/>
          <p:cNvSpPr>
            <a:spLocks noGrp="1"/>
          </p:cNvSpPr>
          <p:nvPr>
            <p:ph idx="1"/>
          </p:nvPr>
        </p:nvSpPr>
        <p:spPr>
          <a:xfrm>
            <a:off x="457200" y="1600200"/>
            <a:ext cx="8305800" cy="4648200"/>
          </a:xfrm>
        </p:spPr>
        <p:txBody>
          <a:bodyPr/>
          <a:lstStyle/>
          <a:p>
            <a:pPr algn="ctr">
              <a:buNone/>
            </a:pPr>
            <a:r>
              <a:rPr lang="en-US" sz="2400" i="1" dirty="0" smtClean="0"/>
              <a:t>Themes mentioned at 3 or more FGs</a:t>
            </a:r>
          </a:p>
          <a:p>
            <a:r>
              <a:rPr lang="en-US" sz="2800" dirty="0" smtClean="0"/>
              <a:t>FTM Helpful? </a:t>
            </a:r>
          </a:p>
          <a:p>
            <a:pPr lvl="1">
              <a:spcBef>
                <a:spcPts val="300"/>
              </a:spcBef>
            </a:pPr>
            <a:r>
              <a:rPr lang="en-US" sz="2400" dirty="0" smtClean="0"/>
              <a:t>Services &amp; resources more available and better connected</a:t>
            </a:r>
          </a:p>
          <a:p>
            <a:pPr lvl="1">
              <a:spcBef>
                <a:spcPts val="300"/>
              </a:spcBef>
            </a:pPr>
            <a:r>
              <a:rPr lang="en-US" sz="2400" dirty="0" smtClean="0"/>
              <a:t>Responsibilities/expectations clearer, more accountability</a:t>
            </a:r>
          </a:p>
          <a:p>
            <a:pPr lvl="1">
              <a:spcBef>
                <a:spcPts val="300"/>
              </a:spcBef>
            </a:pPr>
            <a:r>
              <a:rPr lang="en-US" sz="2400" dirty="0" smtClean="0"/>
              <a:t>Voice heard, better support from agency</a:t>
            </a:r>
          </a:p>
          <a:p>
            <a:pPr lvl="1">
              <a:spcBef>
                <a:spcPts val="300"/>
              </a:spcBef>
            </a:pPr>
            <a:r>
              <a:rPr lang="en-US" sz="2400" dirty="0" smtClean="0"/>
              <a:t>Respectful and positive tone</a:t>
            </a:r>
          </a:p>
          <a:p>
            <a:pPr lvl="1">
              <a:spcBef>
                <a:spcPts val="300"/>
              </a:spcBef>
            </a:pPr>
            <a:r>
              <a:rPr lang="en-US" sz="2400" dirty="0" smtClean="0"/>
              <a:t>Shared update on progress</a:t>
            </a:r>
          </a:p>
          <a:p>
            <a:r>
              <a:rPr lang="en-US" sz="2800" dirty="0" smtClean="0"/>
              <a:t>FTM Difficulties?</a:t>
            </a:r>
          </a:p>
          <a:p>
            <a:pPr lvl="1">
              <a:spcBef>
                <a:spcPts val="300"/>
              </a:spcBef>
            </a:pPr>
            <a:r>
              <a:rPr lang="en-US" sz="2400" dirty="0" smtClean="0"/>
              <a:t>Scheduling</a:t>
            </a:r>
          </a:p>
          <a:p>
            <a:pPr lvl="1">
              <a:spcBef>
                <a:spcPts val="300"/>
              </a:spcBef>
            </a:pPr>
            <a:r>
              <a:rPr lang="en-US" sz="2400" dirty="0" smtClean="0"/>
              <a:t>Uncomfortable, emotional</a:t>
            </a:r>
          </a:p>
          <a:p>
            <a:pPr lvl="1">
              <a:spcBef>
                <a:spcPts val="300"/>
              </a:spcBef>
            </a:pPr>
            <a:r>
              <a:rPr lang="en-US" sz="2400" dirty="0" smtClean="0"/>
              <a:t>Felt blamed, unfairly accused, opinions not listened to</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 The Practice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new approach to intervening with a subset of families who have been reported for abuse or neglect</a:t>
            </a:r>
          </a:p>
          <a:p>
            <a:r>
              <a:rPr lang="en-US" dirty="0" smtClean="0"/>
              <a:t>Assignment to AR/IR based on</a:t>
            </a:r>
          </a:p>
          <a:p>
            <a:pPr lvl="1"/>
            <a:r>
              <a:rPr lang="en-US" dirty="0" smtClean="0"/>
              <a:t>Presence of imminent danger</a:t>
            </a:r>
          </a:p>
          <a:p>
            <a:pPr lvl="1"/>
            <a:r>
              <a:rPr lang="en-US" dirty="0" smtClean="0"/>
              <a:t>Degree of perceived risk</a:t>
            </a:r>
          </a:p>
          <a:p>
            <a:pPr lvl="1"/>
            <a:r>
              <a:rPr lang="en-US" dirty="0" smtClean="0"/>
              <a:t>Type of previous reports (if any)</a:t>
            </a:r>
          </a:p>
          <a:p>
            <a:pPr lvl="1"/>
            <a:r>
              <a:rPr lang="en-US" dirty="0" smtClean="0"/>
              <a:t>Type of alleged maltreatment</a:t>
            </a:r>
          </a:p>
          <a:p>
            <a:pPr lvl="1"/>
            <a:r>
              <a:rPr lang="en-US" dirty="0" smtClean="0"/>
              <a:t>Vulnerability of alleged victim</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Used Results</a:t>
            </a:r>
            <a:endParaRPr lang="en-US" dirty="0"/>
          </a:p>
        </p:txBody>
      </p:sp>
      <p:sp>
        <p:nvSpPr>
          <p:cNvPr id="3" name="Content Placeholder 2"/>
          <p:cNvSpPr>
            <a:spLocks noGrp="1"/>
          </p:cNvSpPr>
          <p:nvPr>
            <p:ph idx="1"/>
          </p:nvPr>
        </p:nvSpPr>
        <p:spPr/>
        <p:txBody>
          <a:bodyPr/>
          <a:lstStyle/>
          <a:p>
            <a:r>
              <a:rPr lang="en-US" dirty="0" smtClean="0"/>
              <a:t>Produced summary document that was discussed with facilitators’ group</a:t>
            </a:r>
          </a:p>
          <a:p>
            <a:r>
              <a:rPr lang="en-US" dirty="0" smtClean="0"/>
              <a:t>Informed training sessions, led to discussions</a:t>
            </a:r>
          </a:p>
          <a:p>
            <a:r>
              <a:rPr lang="en-US" dirty="0" smtClean="0"/>
              <a:t>Added qualitative dimension to Final report</a:t>
            </a:r>
          </a:p>
          <a:p>
            <a:r>
              <a:rPr lang="en-US" dirty="0" smtClean="0"/>
              <a:t>Incorporated into 2011 practice manual</a:t>
            </a:r>
          </a:p>
          <a:p>
            <a:r>
              <a:rPr lang="en-US" dirty="0" smtClean="0"/>
              <a:t>Led to changes in evaluation data collection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Lessons Learned from</a:t>
            </a:r>
            <a:br>
              <a:rPr lang="en-US" sz="3600" dirty="0" smtClean="0"/>
            </a:br>
            <a:r>
              <a:rPr lang="en-US" sz="3600" dirty="0" smtClean="0"/>
              <a:t>FTM Focus Groups</a:t>
            </a:r>
            <a:endParaRPr lang="en-US" sz="3600" dirty="0"/>
          </a:p>
        </p:txBody>
      </p:sp>
      <p:sp>
        <p:nvSpPr>
          <p:cNvPr id="3" name="Content Placeholder 2"/>
          <p:cNvSpPr>
            <a:spLocks noGrp="1"/>
          </p:cNvSpPr>
          <p:nvPr>
            <p:ph idx="1"/>
          </p:nvPr>
        </p:nvSpPr>
        <p:spPr/>
        <p:txBody>
          <a:bodyPr/>
          <a:lstStyle/>
          <a:p>
            <a:r>
              <a:rPr lang="en-US" dirty="0" smtClean="0"/>
              <a:t>Interaction among attendees increases range of comments and overall participation</a:t>
            </a:r>
          </a:p>
          <a:p>
            <a:r>
              <a:rPr lang="en-US" dirty="0" smtClean="0"/>
              <a:t>Participants reinforce each other’s experiences, offer mutual support</a:t>
            </a:r>
          </a:p>
          <a:p>
            <a:r>
              <a:rPr lang="en-US" dirty="0" smtClean="0"/>
              <a:t>Is one perspective among many, not generalizable but highlights concerns and positives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tertainment,girls,kids,microphones,people,singing,leisure,arts"/>
          <p:cNvPicPr>
            <a:picLocks noChangeAspect="1" noChangeArrowheads="1"/>
          </p:cNvPicPr>
          <p:nvPr/>
        </p:nvPicPr>
        <p:blipFill>
          <a:blip r:embed="rId3" cstate="print"/>
          <a:srcRect/>
          <a:stretch>
            <a:fillRect/>
          </a:stretch>
        </p:blipFill>
        <p:spPr bwMode="auto">
          <a:xfrm>
            <a:off x="6629400" y="1828800"/>
            <a:ext cx="2514600" cy="2514600"/>
          </a:xfrm>
          <a:prstGeom prst="rect">
            <a:avLst/>
          </a:prstGeom>
          <a:noFill/>
        </p:spPr>
      </p:pic>
      <p:sp>
        <p:nvSpPr>
          <p:cNvPr id="2" name="Title 1"/>
          <p:cNvSpPr>
            <a:spLocks noGrp="1"/>
          </p:cNvSpPr>
          <p:nvPr>
            <p:ph type="title"/>
          </p:nvPr>
        </p:nvSpPr>
        <p:spPr>
          <a:xfrm>
            <a:off x="2819400" y="990600"/>
            <a:ext cx="4648200" cy="4724400"/>
          </a:xfrm>
        </p:spPr>
        <p:txBody>
          <a:bodyPr/>
          <a:lstStyle/>
          <a:p>
            <a:r>
              <a:rPr lang="en-US" dirty="0" smtClean="0"/>
              <a:t>Comparison of Methods to Capture Family Voice</a:t>
            </a:r>
            <a:endParaRPr lang="en-US" dirty="0"/>
          </a:p>
        </p:txBody>
      </p:sp>
      <p:pic>
        <p:nvPicPr>
          <p:cNvPr id="1028" name="Picture 4" descr="http://images2.disneysites.com/clipart/images41/Characters/Mickey_Mouse/mickey17.gif"/>
          <p:cNvPicPr>
            <a:picLocks noChangeAspect="1" noChangeArrowheads="1"/>
          </p:cNvPicPr>
          <p:nvPr/>
        </p:nvPicPr>
        <p:blipFill>
          <a:blip r:embed="rId4" cstate="print"/>
          <a:srcRect/>
          <a:stretch>
            <a:fillRect/>
          </a:stretch>
        </p:blipFill>
        <p:spPr bwMode="auto">
          <a:xfrm>
            <a:off x="685800" y="1066800"/>
            <a:ext cx="2278566" cy="2355156"/>
          </a:xfrm>
          <a:prstGeom prst="rect">
            <a:avLst/>
          </a:prstGeom>
          <a:noFill/>
        </p:spPr>
      </p:pic>
      <p:pic>
        <p:nvPicPr>
          <p:cNvPr id="1030" name="Picture 6" descr="http://images2.disneysites.com/clipart/images41/Characters/Mickey_Mouse/mickey02.gif"/>
          <p:cNvPicPr>
            <a:picLocks noChangeAspect="1" noChangeArrowheads="1"/>
          </p:cNvPicPr>
          <p:nvPr/>
        </p:nvPicPr>
        <p:blipFill>
          <a:blip r:embed="rId5" cstate="print"/>
          <a:srcRect/>
          <a:stretch>
            <a:fillRect/>
          </a:stretch>
        </p:blipFill>
        <p:spPr bwMode="auto">
          <a:xfrm>
            <a:off x="4953000" y="4800600"/>
            <a:ext cx="1276350" cy="1790701"/>
          </a:xfrm>
          <a:prstGeom prst="rect">
            <a:avLst/>
          </a:prstGeom>
          <a:noFill/>
        </p:spPr>
      </p:pic>
      <p:pic>
        <p:nvPicPr>
          <p:cNvPr id="1032" name="Picture 8" descr="http://images2.disneysites.com/clipart/images41/Characters/Mickey_Mouse/mickey72.gif"/>
          <p:cNvPicPr>
            <a:picLocks noChangeAspect="1" noChangeArrowheads="1"/>
          </p:cNvPicPr>
          <p:nvPr/>
        </p:nvPicPr>
        <p:blipFill>
          <a:blip r:embed="rId6" cstate="print"/>
          <a:srcRect/>
          <a:stretch>
            <a:fillRect/>
          </a:stretch>
        </p:blipFill>
        <p:spPr bwMode="auto">
          <a:xfrm>
            <a:off x="1066800" y="4343400"/>
            <a:ext cx="1371600" cy="16859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76199"/>
          <a:ext cx="9143999" cy="6896321"/>
        </p:xfrm>
        <a:graphic>
          <a:graphicData uri="http://schemas.openxmlformats.org/drawingml/2006/table">
            <a:tbl>
              <a:tblPr firstRow="1" bandRow="1">
                <a:tableStyleId>{91EBBBCC-DAD2-459C-BE2E-F6DE35CF9A28}</a:tableStyleId>
              </a:tblPr>
              <a:tblGrid>
                <a:gridCol w="2146852"/>
                <a:gridCol w="2464903"/>
                <a:gridCol w="2385391"/>
                <a:gridCol w="2146853"/>
              </a:tblGrid>
              <a:tr h="1036924">
                <a:tc>
                  <a:txBody>
                    <a:bodyPr/>
                    <a:lstStyle/>
                    <a:p>
                      <a:endParaRPr lang="en-US" dirty="0"/>
                    </a:p>
                  </a:txBody>
                  <a:tcPr/>
                </a:tc>
                <a:tc>
                  <a:txBody>
                    <a:bodyPr/>
                    <a:lstStyle/>
                    <a:p>
                      <a:pPr algn="ctr"/>
                      <a:r>
                        <a:rPr lang="en-US" dirty="0" smtClean="0"/>
                        <a:t>Survey:</a:t>
                      </a:r>
                    </a:p>
                    <a:p>
                      <a:pPr algn="ctr"/>
                      <a:r>
                        <a:rPr lang="en-US" dirty="0" smtClean="0"/>
                        <a:t>(N = 200 families)</a:t>
                      </a:r>
                      <a:endParaRPr lang="en-US" dirty="0"/>
                    </a:p>
                  </a:txBody>
                  <a:tcPr/>
                </a:tc>
                <a:tc>
                  <a:txBody>
                    <a:bodyPr/>
                    <a:lstStyle/>
                    <a:p>
                      <a:pPr algn="ctr"/>
                      <a:r>
                        <a:rPr lang="en-US" dirty="0" smtClean="0"/>
                        <a:t>Telephone Interviews : ( N = 62 </a:t>
                      </a:r>
                      <a:r>
                        <a:rPr lang="en-US" dirty="0" err="1" smtClean="0"/>
                        <a:t>kcgs</a:t>
                      </a:r>
                      <a:r>
                        <a:rPr lang="en-US" dirty="0" smtClean="0"/>
                        <a:t>)</a:t>
                      </a:r>
                      <a:endParaRPr lang="en-US" dirty="0"/>
                    </a:p>
                  </a:txBody>
                  <a:tcPr/>
                </a:tc>
                <a:tc>
                  <a:txBody>
                    <a:bodyPr/>
                    <a:lstStyle/>
                    <a:p>
                      <a:pPr algn="ctr"/>
                      <a:r>
                        <a:rPr lang="en-US" dirty="0" smtClean="0"/>
                        <a:t>Focus Groups (n=15)</a:t>
                      </a:r>
                      <a:endParaRPr lang="en-US" dirty="0"/>
                    </a:p>
                  </a:txBody>
                  <a:tcPr/>
                </a:tc>
              </a:tr>
              <a:tr h="872146">
                <a:tc>
                  <a:txBody>
                    <a:bodyPr/>
                    <a:lstStyle/>
                    <a:p>
                      <a:r>
                        <a:rPr lang="en-US" dirty="0" smtClean="0"/>
                        <a:t>Representativeness</a:t>
                      </a:r>
                      <a:endParaRPr lang="en-US" dirty="0"/>
                    </a:p>
                  </a:txBody>
                  <a:tcPr/>
                </a:tc>
                <a:tc>
                  <a:txBody>
                    <a:bodyPr/>
                    <a:lstStyle/>
                    <a:p>
                      <a:r>
                        <a:rPr lang="en-US" dirty="0" smtClean="0"/>
                        <a:t>Able to statistically examine representativeness</a:t>
                      </a:r>
                      <a:endParaRPr lang="en-US" dirty="0"/>
                    </a:p>
                  </a:txBody>
                  <a:tcPr/>
                </a:tc>
                <a:tc>
                  <a:txBody>
                    <a:bodyPr/>
                    <a:lstStyle/>
                    <a:p>
                      <a:r>
                        <a:rPr lang="en-US" dirty="0" smtClean="0"/>
                        <a:t>Interview to saturation?</a:t>
                      </a:r>
                      <a:endParaRPr lang="en-US" dirty="0"/>
                    </a:p>
                  </a:txBody>
                  <a:tcPr/>
                </a:tc>
                <a:tc>
                  <a:txBody>
                    <a:bodyPr/>
                    <a:lstStyle/>
                    <a:p>
                      <a:r>
                        <a:rPr lang="en-US" dirty="0" smtClean="0"/>
                        <a:t>How many is enough?</a:t>
                      </a:r>
                      <a:endParaRPr lang="en-US" dirty="0"/>
                    </a:p>
                  </a:txBody>
                  <a:tcPr/>
                </a:tc>
              </a:tr>
              <a:tr h="828539">
                <a:tc>
                  <a:txBody>
                    <a:bodyPr/>
                    <a:lstStyle/>
                    <a:p>
                      <a:r>
                        <a:rPr lang="en-US" dirty="0" smtClean="0"/>
                        <a:t>Participation</a:t>
                      </a:r>
                      <a:r>
                        <a:rPr lang="en-US" baseline="0" dirty="0" smtClean="0"/>
                        <a:t> Rates</a:t>
                      </a:r>
                      <a:endParaRPr lang="en-US" dirty="0"/>
                    </a:p>
                  </a:txBody>
                  <a:tcPr/>
                </a:tc>
                <a:tc>
                  <a:txBody>
                    <a:bodyPr/>
                    <a:lstStyle/>
                    <a:p>
                      <a:r>
                        <a:rPr lang="en-US" sz="1700" dirty="0" smtClean="0"/>
                        <a:t>How to increase participation rates with sensitive populations?</a:t>
                      </a:r>
                      <a:endParaRPr lang="en-US" sz="1700" dirty="0"/>
                    </a:p>
                  </a:txBody>
                  <a:tcPr/>
                </a:tc>
                <a:tc>
                  <a:txBody>
                    <a:bodyPr/>
                    <a:lstStyle/>
                    <a:p>
                      <a:r>
                        <a:rPr lang="en-US" sz="1700" dirty="0" smtClean="0"/>
                        <a:t>How many interviews before</a:t>
                      </a:r>
                      <a:r>
                        <a:rPr lang="en-US" sz="1700" baseline="0" dirty="0" smtClean="0"/>
                        <a:t> </a:t>
                      </a:r>
                      <a:r>
                        <a:rPr lang="en-US" sz="1700" dirty="0" smtClean="0"/>
                        <a:t>saturation?</a:t>
                      </a:r>
                      <a:endParaRPr lang="en-US" sz="1700" dirty="0"/>
                    </a:p>
                  </a:txBody>
                  <a:tcPr/>
                </a:tc>
                <a:tc>
                  <a:txBody>
                    <a:bodyPr/>
                    <a:lstStyle/>
                    <a:p>
                      <a:r>
                        <a:rPr lang="en-US" sz="1700" dirty="0" smtClean="0"/>
                        <a:t>Hard</a:t>
                      </a:r>
                      <a:r>
                        <a:rPr lang="en-US" sz="1700" baseline="0" dirty="0" smtClean="0"/>
                        <a:t> to coordinate multiple schedules, no shows</a:t>
                      </a:r>
                      <a:endParaRPr lang="en-US" sz="1700" dirty="0"/>
                    </a:p>
                  </a:txBody>
                  <a:tcPr/>
                </a:tc>
              </a:tr>
              <a:tr h="1133789">
                <a:tc>
                  <a:txBody>
                    <a:bodyPr/>
                    <a:lstStyle/>
                    <a:p>
                      <a:r>
                        <a:rPr lang="en-US" dirty="0" smtClean="0"/>
                        <a:t>Value Added</a:t>
                      </a:r>
                      <a:endParaRPr lang="en-US" dirty="0"/>
                    </a:p>
                  </a:txBody>
                  <a:tcPr/>
                </a:tc>
                <a:tc>
                  <a:txBody>
                    <a:bodyPr/>
                    <a:lstStyle/>
                    <a:p>
                      <a:r>
                        <a:rPr lang="en-US" dirty="0" smtClean="0"/>
                        <a:t>Can gain a great deal of focused</a:t>
                      </a:r>
                      <a:r>
                        <a:rPr lang="en-US" baseline="0" dirty="0" smtClean="0"/>
                        <a:t> information  very quickly</a:t>
                      </a:r>
                      <a:endParaRPr lang="en-US" dirty="0"/>
                    </a:p>
                  </a:txBody>
                  <a:tcPr/>
                </a:tc>
                <a:tc>
                  <a:txBody>
                    <a:bodyPr/>
                    <a:lstStyle/>
                    <a:p>
                      <a:r>
                        <a:rPr lang="en-US" sz="1800" dirty="0" smtClean="0"/>
                        <a:t>Can use previous interviews</a:t>
                      </a:r>
                      <a:r>
                        <a:rPr lang="en-US" sz="1800" baseline="0" dirty="0" smtClean="0"/>
                        <a:t> to  generate new questions</a:t>
                      </a:r>
                      <a:endParaRPr lang="en-US" sz="1800" dirty="0"/>
                    </a:p>
                  </a:txBody>
                  <a:tcPr/>
                </a:tc>
                <a:tc>
                  <a:txBody>
                    <a:bodyPr/>
                    <a:lstStyle/>
                    <a:p>
                      <a:r>
                        <a:rPr lang="en-US" dirty="0" smtClean="0"/>
                        <a:t>Can</a:t>
                      </a:r>
                      <a:r>
                        <a:rPr lang="en-US" baseline="0" dirty="0" smtClean="0"/>
                        <a:t> tease out nuances</a:t>
                      </a:r>
                      <a:endParaRPr lang="en-US" dirty="0"/>
                    </a:p>
                  </a:txBody>
                  <a:tcPr/>
                </a:tc>
              </a:tr>
              <a:tr h="1036924">
                <a:tc>
                  <a:txBody>
                    <a:bodyPr/>
                    <a:lstStyle/>
                    <a:p>
                      <a:r>
                        <a:rPr lang="en-US" dirty="0" smtClean="0"/>
                        <a:t>Level of Effort</a:t>
                      </a:r>
                      <a:endParaRPr lang="en-US" dirty="0"/>
                    </a:p>
                  </a:txBody>
                  <a:tcPr/>
                </a:tc>
                <a:tc>
                  <a:txBody>
                    <a:bodyPr/>
                    <a:lstStyle/>
                    <a:p>
                      <a:r>
                        <a:rPr lang="en-US" dirty="0" smtClean="0"/>
                        <a:t>Need</a:t>
                      </a:r>
                      <a:r>
                        <a:rPr lang="en-US" baseline="0" dirty="0" smtClean="0"/>
                        <a:t> to maintain tracking info for survey distribution and receipt </a:t>
                      </a:r>
                      <a:endParaRPr lang="en-US" dirty="0"/>
                    </a:p>
                  </a:txBody>
                  <a:tcPr/>
                </a:tc>
                <a:tc>
                  <a:txBody>
                    <a:bodyPr/>
                    <a:lstStyle/>
                    <a:p>
                      <a:r>
                        <a:rPr lang="en-US" dirty="0" smtClean="0"/>
                        <a:t>Time</a:t>
                      </a:r>
                      <a:r>
                        <a:rPr lang="en-US" baseline="0" dirty="0" smtClean="0"/>
                        <a:t> intensive, locating, scheduling, interviewing. </a:t>
                      </a:r>
                      <a:endParaRPr lang="en-US" dirty="0"/>
                    </a:p>
                  </a:txBody>
                  <a:tcPr/>
                </a:tc>
                <a:tc>
                  <a:txBody>
                    <a:bodyPr/>
                    <a:lstStyle/>
                    <a:p>
                      <a:r>
                        <a:rPr lang="en-US" dirty="0" smtClean="0"/>
                        <a:t>Can be difficult to facilitate, need</a:t>
                      </a:r>
                      <a:r>
                        <a:rPr lang="en-US" baseline="0" dirty="0" smtClean="0"/>
                        <a:t> skill to attain balance</a:t>
                      </a:r>
                      <a:endParaRPr lang="en-US" dirty="0"/>
                    </a:p>
                  </a:txBody>
                  <a:tcPr/>
                </a:tc>
              </a:tr>
              <a:tr h="1036924">
                <a:tc>
                  <a:txBody>
                    <a:bodyPr/>
                    <a:lstStyle/>
                    <a:p>
                      <a:r>
                        <a:rPr lang="en-US" dirty="0" smtClean="0"/>
                        <a:t>Recruitment</a:t>
                      </a:r>
                      <a:endParaRPr lang="en-US" dirty="0"/>
                    </a:p>
                  </a:txBody>
                  <a:tcPr/>
                </a:tc>
                <a:tc>
                  <a:txBody>
                    <a:bodyPr/>
                    <a:lstStyle/>
                    <a:p>
                      <a:r>
                        <a:rPr lang="en-US" dirty="0" smtClean="0"/>
                        <a:t>How to make sure surveys are distributed?</a:t>
                      </a:r>
                      <a:endParaRPr lang="en-US" dirty="0"/>
                    </a:p>
                  </a:txBody>
                  <a:tcPr/>
                </a:tc>
                <a:tc>
                  <a:txBody>
                    <a:bodyPr/>
                    <a:lstStyle/>
                    <a:p>
                      <a:r>
                        <a:rPr lang="en-US" baseline="0" dirty="0" smtClean="0"/>
                        <a:t>agency asks just the people they want us to interview?</a:t>
                      </a:r>
                      <a:endParaRPr lang="en-US" dirty="0"/>
                    </a:p>
                  </a:txBody>
                  <a:tcPr/>
                </a:tc>
                <a:tc>
                  <a:txBody>
                    <a:bodyPr/>
                    <a:lstStyle/>
                    <a:p>
                      <a:r>
                        <a:rPr lang="en-US" dirty="0" smtClean="0"/>
                        <a:t>Does</a:t>
                      </a:r>
                      <a:r>
                        <a:rPr lang="en-US" baseline="0" dirty="0" smtClean="0"/>
                        <a:t> an agency person recruit, are they dependable?</a:t>
                      </a:r>
                      <a:endParaRPr lang="en-US" dirty="0"/>
                    </a:p>
                  </a:txBody>
                  <a:tcPr/>
                </a:tc>
              </a:tr>
              <a:tr h="531756">
                <a:tc>
                  <a:txBody>
                    <a:bodyPr/>
                    <a:lstStyle/>
                    <a:p>
                      <a:r>
                        <a:rPr lang="en-US" dirty="0" smtClean="0"/>
                        <a:t>Analyses</a:t>
                      </a:r>
                      <a:endParaRPr lang="en-US" dirty="0"/>
                    </a:p>
                  </a:txBody>
                  <a:tcPr/>
                </a:tc>
                <a:tc>
                  <a:txBody>
                    <a:bodyPr/>
                    <a:lstStyle/>
                    <a:p>
                      <a:r>
                        <a:rPr lang="en-US" sz="1700" dirty="0" smtClean="0"/>
                        <a:t>Relatively</a:t>
                      </a:r>
                      <a:r>
                        <a:rPr lang="en-US" sz="1700" baseline="0" dirty="0" smtClean="0"/>
                        <a:t> quick, can still ask open ended questions </a:t>
                      </a:r>
                      <a:endParaRPr lang="en-US" sz="1700" dirty="0"/>
                    </a:p>
                  </a:txBody>
                  <a:tcPr/>
                </a:tc>
                <a:tc>
                  <a:txBody>
                    <a:bodyPr/>
                    <a:lstStyle/>
                    <a:p>
                      <a:r>
                        <a:rPr lang="en-US" dirty="0" smtClean="0"/>
                        <a:t>Time intensive</a:t>
                      </a:r>
                      <a:endParaRPr lang="en-US" dirty="0"/>
                    </a:p>
                  </a:txBody>
                  <a:tcPr/>
                </a:tc>
                <a:tc>
                  <a:txBody>
                    <a:bodyPr/>
                    <a:lstStyle/>
                    <a:p>
                      <a:r>
                        <a:rPr lang="en-US" dirty="0" smtClean="0"/>
                        <a:t>Time intensive</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Discussion	</a:t>
            </a:r>
            <a:endParaRPr lang="en-US" dirty="0"/>
          </a:p>
        </p:txBody>
      </p:sp>
      <p:sp>
        <p:nvSpPr>
          <p:cNvPr id="3" name="Content Placeholder 2"/>
          <p:cNvSpPr>
            <a:spLocks noGrp="1"/>
          </p:cNvSpPr>
          <p:nvPr>
            <p:ph idx="1"/>
          </p:nvPr>
        </p:nvSpPr>
        <p:spPr>
          <a:xfrm>
            <a:off x="457200" y="2239963"/>
            <a:ext cx="8229600" cy="4008437"/>
          </a:xfrm>
        </p:spPr>
        <p:txBody>
          <a:bodyPr/>
          <a:lstStyle/>
          <a:p>
            <a:r>
              <a:rPr lang="en-US" dirty="0" smtClean="0"/>
              <a:t>Do we ever really capture family voice?</a:t>
            </a:r>
          </a:p>
          <a:p>
            <a:r>
              <a:rPr lang="en-US" dirty="0" smtClean="0"/>
              <a:t>Is one approach better than others?</a:t>
            </a:r>
          </a:p>
          <a:p>
            <a:pPr lvl="1"/>
            <a:r>
              <a:rPr lang="en-US" dirty="0" smtClean="0"/>
              <a:t>Under what circumstances?</a:t>
            </a:r>
          </a:p>
          <a:p>
            <a:pPr lvl="1"/>
            <a:r>
              <a:rPr lang="en-US" dirty="0" smtClean="0"/>
              <a:t>What are the pros and cons, and to whom?</a:t>
            </a:r>
          </a:p>
          <a:p>
            <a:r>
              <a:rPr lang="en-US" dirty="0" smtClean="0"/>
              <a:t>Given the many limitations of the methods used is it worth the effort: what’s the value?</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 The Practice</a:t>
            </a:r>
            <a:endParaRPr lang="en-US" dirty="0"/>
          </a:p>
        </p:txBody>
      </p:sp>
      <p:sp>
        <p:nvSpPr>
          <p:cNvPr id="3" name="Content Placeholder 2"/>
          <p:cNvSpPr>
            <a:spLocks noGrp="1"/>
          </p:cNvSpPr>
          <p:nvPr>
            <p:ph idx="1"/>
          </p:nvPr>
        </p:nvSpPr>
        <p:spPr/>
        <p:txBody>
          <a:bodyPr/>
          <a:lstStyle/>
          <a:p>
            <a:r>
              <a:rPr lang="en-US" dirty="0" smtClean="0"/>
              <a:t>Philosophical shift</a:t>
            </a:r>
          </a:p>
          <a:p>
            <a:r>
              <a:rPr lang="en-US" dirty="0" smtClean="0"/>
              <a:t>Emphasis on</a:t>
            </a:r>
          </a:p>
          <a:p>
            <a:pPr lvl="1"/>
            <a:r>
              <a:rPr lang="en-US" dirty="0" smtClean="0"/>
              <a:t>Family engagement</a:t>
            </a:r>
          </a:p>
          <a:p>
            <a:pPr lvl="1"/>
            <a:r>
              <a:rPr lang="en-US" dirty="0" smtClean="0"/>
              <a:t>Partnership between family and agency</a:t>
            </a:r>
          </a:p>
          <a:p>
            <a:r>
              <a:rPr lang="en-US" dirty="0" smtClean="0"/>
              <a:t>And FAMILY VOICE!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Research </a:t>
            </a:r>
            <a:endParaRPr lang="en-US" dirty="0"/>
          </a:p>
        </p:txBody>
      </p:sp>
      <p:sp>
        <p:nvSpPr>
          <p:cNvPr id="3" name="Content Placeholder 2"/>
          <p:cNvSpPr>
            <a:spLocks noGrp="1"/>
          </p:cNvSpPr>
          <p:nvPr>
            <p:ph idx="1"/>
          </p:nvPr>
        </p:nvSpPr>
        <p:spPr/>
        <p:txBody>
          <a:bodyPr/>
          <a:lstStyle/>
          <a:p>
            <a:r>
              <a:rPr lang="en-US" dirty="0" smtClean="0"/>
              <a:t>Did they feel more engaged in the process?</a:t>
            </a:r>
          </a:p>
          <a:p>
            <a:r>
              <a:rPr lang="en-US" dirty="0" smtClean="0"/>
              <a:t>Did families feel more values?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Response: The Evaluation</a:t>
            </a:r>
            <a:endParaRPr lang="en-US" dirty="0"/>
          </a:p>
        </p:txBody>
      </p:sp>
      <p:sp>
        <p:nvSpPr>
          <p:cNvPr id="3" name="Content Placeholder 2"/>
          <p:cNvSpPr>
            <a:spLocks noGrp="1"/>
          </p:cNvSpPr>
          <p:nvPr>
            <p:ph idx="1"/>
          </p:nvPr>
        </p:nvSpPr>
        <p:spPr/>
        <p:txBody>
          <a:bodyPr/>
          <a:lstStyle/>
          <a:p>
            <a:r>
              <a:rPr lang="en-US" dirty="0" smtClean="0"/>
              <a:t>RCT</a:t>
            </a:r>
          </a:p>
          <a:p>
            <a:r>
              <a:rPr lang="en-US" dirty="0" smtClean="0"/>
              <a:t>Data Collection Methods</a:t>
            </a:r>
          </a:p>
          <a:p>
            <a:pPr lvl="1"/>
            <a:r>
              <a:rPr lang="en-US" dirty="0" smtClean="0"/>
              <a:t>State administrative data</a:t>
            </a:r>
          </a:p>
          <a:p>
            <a:pPr lvl="1"/>
            <a:r>
              <a:rPr lang="en-US" dirty="0" smtClean="0"/>
              <a:t>Caseworker case reports</a:t>
            </a:r>
          </a:p>
          <a:p>
            <a:pPr lvl="1"/>
            <a:r>
              <a:rPr lang="en-US" dirty="0" smtClean="0"/>
              <a:t>Family surveys</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Response: The Evaluation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Previous pilot</a:t>
            </a:r>
          </a:p>
          <a:p>
            <a:r>
              <a:rPr lang="en-US" dirty="0" smtClean="0"/>
              <a:t>Survey Review Process </a:t>
            </a:r>
          </a:p>
          <a:p>
            <a:r>
              <a:rPr lang="en-US" dirty="0" smtClean="0"/>
              <a:t>Cross-site collaboration regarding survey</a:t>
            </a:r>
          </a:p>
          <a:p>
            <a:r>
              <a:rPr lang="en-US" dirty="0" smtClean="0"/>
              <a:t>Testing of instrument with families</a:t>
            </a:r>
          </a:p>
          <a:p>
            <a:pPr lvl="1"/>
            <a:r>
              <a:rPr lang="en-US" dirty="0" smtClean="0"/>
              <a:t>Did it make sense?</a:t>
            </a:r>
          </a:p>
          <a:p>
            <a:pPr lvl="1"/>
            <a:r>
              <a:rPr lang="en-US" dirty="0" smtClean="0"/>
              <a:t>Would families’ reading level be sufficient to understand the information?</a:t>
            </a:r>
          </a:p>
          <a:p>
            <a:pPr lvl="1"/>
            <a:r>
              <a:rPr lang="en-US" dirty="0" smtClean="0"/>
              <a:t>Was it too long?</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 The Survey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Family satisfaction</a:t>
            </a:r>
          </a:p>
          <a:p>
            <a:pPr lvl="1"/>
            <a:r>
              <a:rPr lang="en-US" dirty="0" smtClean="0"/>
              <a:t>Treatment by caseworker</a:t>
            </a:r>
          </a:p>
          <a:p>
            <a:pPr lvl="1"/>
            <a:r>
              <a:rPr lang="en-US" dirty="0" smtClean="0"/>
              <a:t>Help from caseworker</a:t>
            </a:r>
          </a:p>
          <a:p>
            <a:r>
              <a:rPr lang="en-US" dirty="0" smtClean="0"/>
              <a:t>Relationship with caseworker</a:t>
            </a:r>
          </a:p>
          <a:p>
            <a:pPr lvl="1"/>
            <a:r>
              <a:rPr lang="en-US" dirty="0" smtClean="0"/>
              <a:t>Relieved, angry, hopeful, afraid……………. </a:t>
            </a:r>
          </a:p>
          <a:p>
            <a:r>
              <a:rPr lang="en-US" dirty="0" smtClean="0"/>
              <a:t>Help received from the caseworker</a:t>
            </a:r>
          </a:p>
          <a:p>
            <a:r>
              <a:rPr lang="en-US" dirty="0" smtClean="0"/>
              <a:t>Family Outcomes</a:t>
            </a:r>
          </a:p>
          <a:p>
            <a:pPr lvl="1"/>
            <a:r>
              <a:rPr lang="en-US" dirty="0" smtClean="0"/>
              <a:t>Are you better or worse now than before?</a:t>
            </a:r>
          </a:p>
          <a:p>
            <a:pPr lvl="1"/>
            <a:r>
              <a:rPr lang="en-US" dirty="0" smtClean="0"/>
              <a:t>Are you a better parent because of your experience?</a:t>
            </a:r>
          </a:p>
          <a:p>
            <a:pPr lvl="1"/>
            <a:endParaRPr lang="en-US" dirty="0" smtClean="0"/>
          </a:p>
          <a:p>
            <a:pPr lvl="1"/>
            <a:endParaRPr lang="en-US" dirty="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Response: The Survey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Family Perspectives/Engagement</a:t>
            </a:r>
          </a:p>
          <a:p>
            <a:pPr lvl="1"/>
            <a:r>
              <a:rPr lang="en-US" dirty="0" smtClean="0"/>
              <a:t>I really made use of the services my caseworker gave me</a:t>
            </a:r>
          </a:p>
          <a:p>
            <a:pPr lvl="1"/>
            <a:r>
              <a:rPr lang="en-US" dirty="0" smtClean="0"/>
              <a:t>Working with my caseworker has given me more hope about how my life is going to be in the future</a:t>
            </a:r>
          </a:p>
          <a:p>
            <a:pPr lvl="1"/>
            <a:r>
              <a:rPr lang="en-US" dirty="0" smtClean="0"/>
              <a:t>I wasn’t just going through the motions, I was really involved in working with my caseworker</a:t>
            </a:r>
          </a:p>
          <a:p>
            <a:pPr lvl="1"/>
            <a:r>
              <a:rPr lang="en-US" dirty="0" smtClean="0"/>
              <a:t>What the agency wanted me to do was the same as what I wanted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HSRI">
      <a:dk1>
        <a:srgbClr val="3A3A3A"/>
      </a:dk1>
      <a:lt1>
        <a:srgbClr val="FFFFFF"/>
      </a:lt1>
      <a:dk2>
        <a:srgbClr val="455B40"/>
      </a:dk2>
      <a:lt2>
        <a:srgbClr val="F3F1ED"/>
      </a:lt2>
      <a:accent1>
        <a:srgbClr val="4F81BD"/>
      </a:accent1>
      <a:accent2>
        <a:srgbClr val="C0504D"/>
      </a:accent2>
      <a:accent3>
        <a:srgbClr val="9BBB59"/>
      </a:accent3>
      <a:accent4>
        <a:srgbClr val="8064A2"/>
      </a:accent4>
      <a:accent5>
        <a:srgbClr val="4BACC6"/>
      </a:accent5>
      <a:accent6>
        <a:srgbClr val="F79646"/>
      </a:accent6>
      <a:hlink>
        <a:srgbClr val="9B5A25"/>
      </a:hlink>
      <a:folHlink>
        <a:srgbClr val="9B5A25"/>
      </a:folHlink>
    </a:clrScheme>
    <a:fontScheme name="HSRI">
      <a:majorFont>
        <a:latin typeface="Lucida Br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341</TotalTime>
  <Words>2593</Words>
  <Application>Microsoft Office PowerPoint</Application>
  <PresentationFormat>On-screen Show (4:3)</PresentationFormat>
  <Paragraphs>324</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Theme1</vt:lpstr>
      <vt:lpstr>Hearing the Family Voice in Evaluation </vt:lpstr>
      <vt:lpstr>Introduction</vt:lpstr>
      <vt:lpstr>Differential Response: The Practice</vt:lpstr>
      <vt:lpstr>Differential Response: The Practice</vt:lpstr>
      <vt:lpstr>Key Research </vt:lpstr>
      <vt:lpstr>Differential Response: The Evaluation</vt:lpstr>
      <vt:lpstr>Differential Response: The Evaluation </vt:lpstr>
      <vt:lpstr>Differential Response: The Survey</vt:lpstr>
      <vt:lpstr>Differential Response: The Survey</vt:lpstr>
      <vt:lpstr>ADD SLIDE Family Engagement</vt:lpstr>
      <vt:lpstr>Slide 11</vt:lpstr>
      <vt:lpstr>Slide 12</vt:lpstr>
      <vt:lpstr>Differential Response: Evaluation</vt:lpstr>
      <vt:lpstr>Differential Response</vt:lpstr>
      <vt:lpstr>Differential Response</vt:lpstr>
      <vt:lpstr>Slide 16</vt:lpstr>
      <vt:lpstr>ProtectOhio</vt:lpstr>
      <vt:lpstr>ProtectOhio Kinship Strategy</vt:lpstr>
      <vt:lpstr>Research Question:  Process/Implementation Study</vt:lpstr>
      <vt:lpstr>Data collection efforts</vt:lpstr>
      <vt:lpstr>Caregiver Telephone Interviews</vt:lpstr>
      <vt:lpstr>Example of Interview Question</vt:lpstr>
      <vt:lpstr>Using Interview Data</vt:lpstr>
      <vt:lpstr>Family Team Meetings (FTM)</vt:lpstr>
      <vt:lpstr>Core Components of FTM</vt:lpstr>
      <vt:lpstr>Family Focus Groups</vt:lpstr>
      <vt:lpstr>Focus Group Process</vt:lpstr>
      <vt:lpstr>Focus Group Results</vt:lpstr>
      <vt:lpstr>Focus Group Results (2)</vt:lpstr>
      <vt:lpstr>How Used Results</vt:lpstr>
      <vt:lpstr>Lessons Learned from FTM Focus Groups</vt:lpstr>
      <vt:lpstr>Comparison of Methods to Capture Family Voice</vt:lpstr>
      <vt:lpstr>Slide 33</vt:lpstr>
      <vt:lpstr> Discussion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jmurphy</dc:creator>
  <cp:lastModifiedBy>jmurphy</cp:lastModifiedBy>
  <cp:revision>40</cp:revision>
  <dcterms:created xsi:type="dcterms:W3CDTF">2011-10-05T16:00:27Z</dcterms:created>
  <dcterms:modified xsi:type="dcterms:W3CDTF">2011-10-31T18:58:13Z</dcterms:modified>
</cp:coreProperties>
</file>