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Lst>
  <p:notesMasterIdLst>
    <p:notesMasterId r:id="rId59"/>
  </p:notesMasterIdLst>
  <p:sldIdLst>
    <p:sldId id="456" r:id="rId6"/>
    <p:sldId id="457" r:id="rId7"/>
    <p:sldId id="483" r:id="rId8"/>
    <p:sldId id="437" r:id="rId9"/>
    <p:sldId id="438" r:id="rId10"/>
    <p:sldId id="439" r:id="rId11"/>
    <p:sldId id="395" r:id="rId12"/>
    <p:sldId id="396" r:id="rId13"/>
    <p:sldId id="389" r:id="rId14"/>
    <p:sldId id="391" r:id="rId15"/>
    <p:sldId id="390" r:id="rId16"/>
    <p:sldId id="452" r:id="rId17"/>
    <p:sldId id="441" r:id="rId18"/>
    <p:sldId id="442" r:id="rId19"/>
    <p:sldId id="445" r:id="rId20"/>
    <p:sldId id="392" r:id="rId21"/>
    <p:sldId id="446" r:id="rId22"/>
    <p:sldId id="458" r:id="rId23"/>
    <p:sldId id="459" r:id="rId24"/>
    <p:sldId id="460" r:id="rId25"/>
    <p:sldId id="461" r:id="rId26"/>
    <p:sldId id="462" r:id="rId27"/>
    <p:sldId id="463" r:id="rId28"/>
    <p:sldId id="464" r:id="rId29"/>
    <p:sldId id="465" r:id="rId30"/>
    <p:sldId id="466" r:id="rId31"/>
    <p:sldId id="486" r:id="rId32"/>
    <p:sldId id="468" r:id="rId33"/>
    <p:sldId id="469" r:id="rId34"/>
    <p:sldId id="470" r:id="rId35"/>
    <p:sldId id="471" r:id="rId36"/>
    <p:sldId id="472" r:id="rId37"/>
    <p:sldId id="473" r:id="rId38"/>
    <p:sldId id="474" r:id="rId39"/>
    <p:sldId id="475" r:id="rId40"/>
    <p:sldId id="476" r:id="rId41"/>
    <p:sldId id="477" r:id="rId42"/>
    <p:sldId id="478" r:id="rId43"/>
    <p:sldId id="479" r:id="rId44"/>
    <p:sldId id="484" r:id="rId45"/>
    <p:sldId id="447" r:id="rId46"/>
    <p:sldId id="449" r:id="rId47"/>
    <p:sldId id="450" r:id="rId48"/>
    <p:sldId id="423" r:id="rId49"/>
    <p:sldId id="451" r:id="rId50"/>
    <p:sldId id="434" r:id="rId51"/>
    <p:sldId id="435" r:id="rId52"/>
    <p:sldId id="397" r:id="rId53"/>
    <p:sldId id="432" r:id="rId54"/>
    <p:sldId id="453" r:id="rId55"/>
    <p:sldId id="454" r:id="rId56"/>
    <p:sldId id="455" r:id="rId57"/>
    <p:sldId id="482"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CC00FF"/>
    <a:srgbClr val="CC99FF"/>
    <a:srgbClr val="0033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75393" autoAdjust="0"/>
  </p:normalViewPr>
  <p:slideViewPr>
    <p:cSldViewPr>
      <p:cViewPr>
        <p:scale>
          <a:sx n="50" d="100"/>
          <a:sy n="50" d="100"/>
        </p:scale>
        <p:origin x="-1164" y="-2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454D3B-DAB6-6445-AD5A-24885630418F}"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83B3ADB0-E564-1E44-AD8D-A0D3C2833487}">
      <dgm:prSet phldrT="[Text]"/>
      <dgm:spPr/>
      <dgm:t>
        <a:bodyPr/>
        <a:lstStyle/>
        <a:p>
          <a:pPr rtl="0"/>
          <a:r>
            <a:rPr lang="en-US" b="1" dirty="0" smtClean="0"/>
            <a:t>Create and build mutually respectful relationships. </a:t>
          </a:r>
          <a:endParaRPr lang="en-US" dirty="0"/>
        </a:p>
      </dgm:t>
    </dgm:pt>
    <dgm:pt modelId="{B36FD613-745E-0D49-BC3D-19A3639DFD41}" type="parTrans" cxnId="{75DA55DB-CC73-3843-9772-19015F9C2B41}">
      <dgm:prSet/>
      <dgm:spPr/>
      <dgm:t>
        <a:bodyPr/>
        <a:lstStyle/>
        <a:p>
          <a:endParaRPr lang="en-US"/>
        </a:p>
      </dgm:t>
    </dgm:pt>
    <dgm:pt modelId="{70677336-53D6-6E4A-83E1-6B140F1E7404}" type="sibTrans" cxnId="{75DA55DB-CC73-3843-9772-19015F9C2B41}">
      <dgm:prSet/>
      <dgm:spPr/>
      <dgm:t>
        <a:bodyPr/>
        <a:lstStyle/>
        <a:p>
          <a:endParaRPr lang="en-US"/>
        </a:p>
      </dgm:t>
    </dgm:pt>
    <dgm:pt modelId="{2EA243A7-FCAB-6848-8099-07E132CA4C6F}">
      <dgm:prSet phldrT="[Text]"/>
      <dgm:spPr/>
      <dgm:t>
        <a:bodyPr/>
        <a:lstStyle/>
        <a:p>
          <a:r>
            <a:rPr lang="en-US" b="1" dirty="0" smtClean="0"/>
            <a:t>Address disparities in power and privilege. </a:t>
          </a:r>
          <a:endParaRPr lang="en-US" b="1" dirty="0"/>
        </a:p>
      </dgm:t>
    </dgm:pt>
    <dgm:pt modelId="{82D5452F-EA51-8C44-A2E4-12B9A70D28C9}" type="parTrans" cxnId="{7D53BDFE-F91C-5E47-8D61-141B168C466B}">
      <dgm:prSet/>
      <dgm:spPr/>
      <dgm:t>
        <a:bodyPr/>
        <a:lstStyle/>
        <a:p>
          <a:endParaRPr lang="en-US"/>
        </a:p>
      </dgm:t>
    </dgm:pt>
    <dgm:pt modelId="{3F7A75B6-4FAE-2647-8AB0-D14891236241}" type="sibTrans" cxnId="{7D53BDFE-F91C-5E47-8D61-141B168C466B}">
      <dgm:prSet/>
      <dgm:spPr/>
      <dgm:t>
        <a:bodyPr/>
        <a:lstStyle/>
        <a:p>
          <a:endParaRPr lang="en-US"/>
        </a:p>
      </dgm:t>
    </dgm:pt>
    <dgm:pt modelId="{250BFA89-0AB0-A546-BBB4-B9FBFEECC6D9}">
      <dgm:prSet phldrT="[Text]"/>
      <dgm:spPr/>
      <dgm:t>
        <a:bodyPr/>
        <a:lstStyle/>
        <a:p>
          <a:r>
            <a:rPr lang="en-US" b="1" dirty="0" smtClean="0"/>
            <a:t>Provide flexible and responsive supports that consider all domains of the social ecology. </a:t>
          </a:r>
          <a:endParaRPr lang="en-US" b="1" dirty="0"/>
        </a:p>
      </dgm:t>
    </dgm:pt>
    <dgm:pt modelId="{F42121C6-329B-C449-8AC9-0CECF4529B1F}" type="parTrans" cxnId="{12A4999B-13D4-FF46-B2EB-897B1416174F}">
      <dgm:prSet/>
      <dgm:spPr/>
      <dgm:t>
        <a:bodyPr/>
        <a:lstStyle/>
        <a:p>
          <a:endParaRPr lang="en-US"/>
        </a:p>
      </dgm:t>
    </dgm:pt>
    <dgm:pt modelId="{3D1ADB5B-3180-FD45-8532-335C4AE6FA7B}" type="sibTrans" cxnId="{12A4999B-13D4-FF46-B2EB-897B1416174F}">
      <dgm:prSet/>
      <dgm:spPr/>
      <dgm:t>
        <a:bodyPr/>
        <a:lstStyle/>
        <a:p>
          <a:endParaRPr lang="en-US"/>
        </a:p>
      </dgm:t>
    </dgm:pt>
    <dgm:pt modelId="{978B7A48-C552-E343-94B4-BBEF4C269F76}">
      <dgm:prSet/>
      <dgm:spPr/>
      <dgm:t>
        <a:bodyPr/>
        <a:lstStyle/>
        <a:p>
          <a:r>
            <a:rPr lang="en-US" b="1" dirty="0" smtClean="0"/>
            <a:t>Persist until needs are resolved or become manageable.</a:t>
          </a:r>
          <a:endParaRPr lang="en-US" b="1" dirty="0"/>
        </a:p>
      </dgm:t>
    </dgm:pt>
    <dgm:pt modelId="{1E1BEF14-0DEC-034B-B1CE-DAFF86004E0E}" type="parTrans" cxnId="{F2B2D15E-E2DE-CF40-AB78-D684B4BDCBC1}">
      <dgm:prSet/>
      <dgm:spPr/>
      <dgm:t>
        <a:bodyPr/>
        <a:lstStyle/>
        <a:p>
          <a:endParaRPr lang="en-US"/>
        </a:p>
      </dgm:t>
    </dgm:pt>
    <dgm:pt modelId="{4034CDB0-D4F5-C14C-9F27-9E7E62281614}" type="sibTrans" cxnId="{F2B2D15E-E2DE-CF40-AB78-D684B4BDCBC1}">
      <dgm:prSet/>
      <dgm:spPr/>
      <dgm:t>
        <a:bodyPr/>
        <a:lstStyle/>
        <a:p>
          <a:endParaRPr lang="en-US"/>
        </a:p>
      </dgm:t>
    </dgm:pt>
    <dgm:pt modelId="{F4ACAA41-69EF-554A-9FA9-49B26D937EDD}">
      <dgm:prSet/>
      <dgm:spPr/>
      <dgm:t>
        <a:bodyPr/>
        <a:lstStyle/>
        <a:p>
          <a:r>
            <a:rPr lang="en-US" b="1" dirty="0" smtClean="0"/>
            <a:t>Engage in collective actions that support a shared vision. </a:t>
          </a:r>
          <a:endParaRPr lang="en-US" b="1" dirty="0"/>
        </a:p>
      </dgm:t>
    </dgm:pt>
    <dgm:pt modelId="{7DA413F3-C3E2-CE48-A066-D6DC754C3020}" type="parTrans" cxnId="{9F18653B-0274-5F4F-B749-B6D7924B0C94}">
      <dgm:prSet/>
      <dgm:spPr/>
      <dgm:t>
        <a:bodyPr/>
        <a:lstStyle/>
        <a:p>
          <a:endParaRPr lang="en-US"/>
        </a:p>
      </dgm:t>
    </dgm:pt>
    <dgm:pt modelId="{FFD0EC33-4436-C44D-A188-A1D860D7DA0C}" type="sibTrans" cxnId="{9F18653B-0274-5F4F-B749-B6D7924B0C94}">
      <dgm:prSet/>
      <dgm:spPr/>
      <dgm:t>
        <a:bodyPr/>
        <a:lstStyle/>
        <a:p>
          <a:endParaRPr lang="en-US"/>
        </a:p>
      </dgm:t>
    </dgm:pt>
    <dgm:pt modelId="{DC6199F8-98E2-6D4D-9F9A-35883128D998}" type="pres">
      <dgm:prSet presAssocID="{4E454D3B-DAB6-6445-AD5A-24885630418F}" presName="Name0" presStyleCnt="0">
        <dgm:presLayoutVars>
          <dgm:chMax val="7"/>
          <dgm:chPref val="7"/>
          <dgm:dir/>
        </dgm:presLayoutVars>
      </dgm:prSet>
      <dgm:spPr/>
      <dgm:t>
        <a:bodyPr/>
        <a:lstStyle/>
        <a:p>
          <a:endParaRPr lang="en-US"/>
        </a:p>
      </dgm:t>
    </dgm:pt>
    <dgm:pt modelId="{06E6D7AE-A88B-EB46-9B0E-5BA19F410B27}" type="pres">
      <dgm:prSet presAssocID="{4E454D3B-DAB6-6445-AD5A-24885630418F}" presName="Name1" presStyleCnt="0"/>
      <dgm:spPr/>
    </dgm:pt>
    <dgm:pt modelId="{05E61968-9AAB-ED43-89C3-1CFA1CD1A8FE}" type="pres">
      <dgm:prSet presAssocID="{4E454D3B-DAB6-6445-AD5A-24885630418F}" presName="cycle" presStyleCnt="0"/>
      <dgm:spPr/>
    </dgm:pt>
    <dgm:pt modelId="{E2813A52-A720-354C-818A-C9266CF3E468}" type="pres">
      <dgm:prSet presAssocID="{4E454D3B-DAB6-6445-AD5A-24885630418F}" presName="srcNode" presStyleLbl="node1" presStyleIdx="0" presStyleCnt="5"/>
      <dgm:spPr/>
    </dgm:pt>
    <dgm:pt modelId="{8DF3C2A8-F3E7-2E4E-A9B9-3FF7C38E172F}" type="pres">
      <dgm:prSet presAssocID="{4E454D3B-DAB6-6445-AD5A-24885630418F}" presName="conn" presStyleLbl="parChTrans1D2" presStyleIdx="0" presStyleCnt="1"/>
      <dgm:spPr/>
      <dgm:t>
        <a:bodyPr/>
        <a:lstStyle/>
        <a:p>
          <a:endParaRPr lang="en-US"/>
        </a:p>
      </dgm:t>
    </dgm:pt>
    <dgm:pt modelId="{FB50D4E3-385B-CE4D-8808-53CD614605B9}" type="pres">
      <dgm:prSet presAssocID="{4E454D3B-DAB6-6445-AD5A-24885630418F}" presName="extraNode" presStyleLbl="node1" presStyleIdx="0" presStyleCnt="5"/>
      <dgm:spPr/>
    </dgm:pt>
    <dgm:pt modelId="{B326ECBF-EB21-A34E-AF2C-C89F8D00AD43}" type="pres">
      <dgm:prSet presAssocID="{4E454D3B-DAB6-6445-AD5A-24885630418F}" presName="dstNode" presStyleLbl="node1" presStyleIdx="0" presStyleCnt="5"/>
      <dgm:spPr/>
    </dgm:pt>
    <dgm:pt modelId="{C6C53327-599C-FF4B-8C7B-C54F014A2997}" type="pres">
      <dgm:prSet presAssocID="{83B3ADB0-E564-1E44-AD8D-A0D3C2833487}" presName="text_1" presStyleLbl="node1" presStyleIdx="0" presStyleCnt="5">
        <dgm:presLayoutVars>
          <dgm:bulletEnabled val="1"/>
        </dgm:presLayoutVars>
      </dgm:prSet>
      <dgm:spPr/>
      <dgm:t>
        <a:bodyPr/>
        <a:lstStyle/>
        <a:p>
          <a:endParaRPr lang="en-US"/>
        </a:p>
      </dgm:t>
    </dgm:pt>
    <dgm:pt modelId="{B6B36C43-C69D-9C41-A0E2-50BC034F3BBE}" type="pres">
      <dgm:prSet presAssocID="{83B3ADB0-E564-1E44-AD8D-A0D3C2833487}" presName="accent_1" presStyleCnt="0"/>
      <dgm:spPr/>
    </dgm:pt>
    <dgm:pt modelId="{1DD026CF-7F0C-6C4D-A0A0-A797534F008F}" type="pres">
      <dgm:prSet presAssocID="{83B3ADB0-E564-1E44-AD8D-A0D3C2833487}" presName="accentRepeatNode" presStyleLbl="solidFgAcc1" presStyleIdx="0" presStyleCnt="5"/>
      <dgm:spPr/>
    </dgm:pt>
    <dgm:pt modelId="{63072854-2517-4A4E-8455-C4369FC88693}" type="pres">
      <dgm:prSet presAssocID="{2EA243A7-FCAB-6848-8099-07E132CA4C6F}" presName="text_2" presStyleLbl="node1" presStyleIdx="1" presStyleCnt="5">
        <dgm:presLayoutVars>
          <dgm:bulletEnabled val="1"/>
        </dgm:presLayoutVars>
      </dgm:prSet>
      <dgm:spPr/>
      <dgm:t>
        <a:bodyPr/>
        <a:lstStyle/>
        <a:p>
          <a:endParaRPr lang="en-US"/>
        </a:p>
      </dgm:t>
    </dgm:pt>
    <dgm:pt modelId="{62FC563B-292D-2144-B1A4-8E1A76716D85}" type="pres">
      <dgm:prSet presAssocID="{2EA243A7-FCAB-6848-8099-07E132CA4C6F}" presName="accent_2" presStyleCnt="0"/>
      <dgm:spPr/>
    </dgm:pt>
    <dgm:pt modelId="{AD472627-F980-A746-B648-BB073E99212B}" type="pres">
      <dgm:prSet presAssocID="{2EA243A7-FCAB-6848-8099-07E132CA4C6F}" presName="accentRepeatNode" presStyleLbl="solidFgAcc1" presStyleIdx="1" presStyleCnt="5"/>
      <dgm:spPr/>
    </dgm:pt>
    <dgm:pt modelId="{109C7995-9317-7443-8276-69DCE392C5BF}" type="pres">
      <dgm:prSet presAssocID="{250BFA89-0AB0-A546-BBB4-B9FBFEECC6D9}" presName="text_3" presStyleLbl="node1" presStyleIdx="2" presStyleCnt="5">
        <dgm:presLayoutVars>
          <dgm:bulletEnabled val="1"/>
        </dgm:presLayoutVars>
      </dgm:prSet>
      <dgm:spPr/>
      <dgm:t>
        <a:bodyPr/>
        <a:lstStyle/>
        <a:p>
          <a:endParaRPr lang="en-US"/>
        </a:p>
      </dgm:t>
    </dgm:pt>
    <dgm:pt modelId="{655BE29F-3079-AA46-9417-C595E94384A4}" type="pres">
      <dgm:prSet presAssocID="{250BFA89-0AB0-A546-BBB4-B9FBFEECC6D9}" presName="accent_3" presStyleCnt="0"/>
      <dgm:spPr/>
    </dgm:pt>
    <dgm:pt modelId="{E2A00EE8-0301-AE42-9CB2-9EB54CF8D861}" type="pres">
      <dgm:prSet presAssocID="{250BFA89-0AB0-A546-BBB4-B9FBFEECC6D9}" presName="accentRepeatNode" presStyleLbl="solidFgAcc1" presStyleIdx="2" presStyleCnt="5"/>
      <dgm:spPr/>
    </dgm:pt>
    <dgm:pt modelId="{A771FFA1-1F1C-444E-8ADA-938F8C59B29F}" type="pres">
      <dgm:prSet presAssocID="{978B7A48-C552-E343-94B4-BBEF4C269F76}" presName="text_4" presStyleLbl="node1" presStyleIdx="3" presStyleCnt="5">
        <dgm:presLayoutVars>
          <dgm:bulletEnabled val="1"/>
        </dgm:presLayoutVars>
      </dgm:prSet>
      <dgm:spPr/>
      <dgm:t>
        <a:bodyPr/>
        <a:lstStyle/>
        <a:p>
          <a:endParaRPr lang="en-US"/>
        </a:p>
      </dgm:t>
    </dgm:pt>
    <dgm:pt modelId="{8B3B7882-31E2-724D-9E2C-C0A5FB683B37}" type="pres">
      <dgm:prSet presAssocID="{978B7A48-C552-E343-94B4-BBEF4C269F76}" presName="accent_4" presStyleCnt="0"/>
      <dgm:spPr/>
    </dgm:pt>
    <dgm:pt modelId="{EBF605FA-DBF2-D546-8D4C-592F626A0731}" type="pres">
      <dgm:prSet presAssocID="{978B7A48-C552-E343-94B4-BBEF4C269F76}" presName="accentRepeatNode" presStyleLbl="solidFgAcc1" presStyleIdx="3" presStyleCnt="5"/>
      <dgm:spPr/>
    </dgm:pt>
    <dgm:pt modelId="{A26C48EF-EE53-BC41-A428-BBD08243C7D9}" type="pres">
      <dgm:prSet presAssocID="{F4ACAA41-69EF-554A-9FA9-49B26D937EDD}" presName="text_5" presStyleLbl="node1" presStyleIdx="4" presStyleCnt="5">
        <dgm:presLayoutVars>
          <dgm:bulletEnabled val="1"/>
        </dgm:presLayoutVars>
      </dgm:prSet>
      <dgm:spPr/>
      <dgm:t>
        <a:bodyPr/>
        <a:lstStyle/>
        <a:p>
          <a:endParaRPr lang="en-US"/>
        </a:p>
      </dgm:t>
    </dgm:pt>
    <dgm:pt modelId="{263A2F56-78A1-D440-8FB8-7DE55C6BF810}" type="pres">
      <dgm:prSet presAssocID="{F4ACAA41-69EF-554A-9FA9-49B26D937EDD}" presName="accent_5" presStyleCnt="0"/>
      <dgm:spPr/>
    </dgm:pt>
    <dgm:pt modelId="{277825AE-6813-8C4A-81F2-6A2D02AC881B}" type="pres">
      <dgm:prSet presAssocID="{F4ACAA41-69EF-554A-9FA9-49B26D937EDD}" presName="accentRepeatNode" presStyleLbl="solidFgAcc1" presStyleIdx="4" presStyleCnt="5"/>
      <dgm:spPr/>
    </dgm:pt>
  </dgm:ptLst>
  <dgm:cxnLst>
    <dgm:cxn modelId="{F2B2D15E-E2DE-CF40-AB78-D684B4BDCBC1}" srcId="{4E454D3B-DAB6-6445-AD5A-24885630418F}" destId="{978B7A48-C552-E343-94B4-BBEF4C269F76}" srcOrd="3" destOrd="0" parTransId="{1E1BEF14-0DEC-034B-B1CE-DAFF86004E0E}" sibTransId="{4034CDB0-D4F5-C14C-9F27-9E7E62281614}"/>
    <dgm:cxn modelId="{6A70B37D-E44C-4D62-8719-1ED89A765441}" type="presOf" srcId="{2EA243A7-FCAB-6848-8099-07E132CA4C6F}" destId="{63072854-2517-4A4E-8455-C4369FC88693}" srcOrd="0" destOrd="0" presId="urn:microsoft.com/office/officeart/2008/layout/VerticalCurvedList"/>
    <dgm:cxn modelId="{9F18653B-0274-5F4F-B749-B6D7924B0C94}" srcId="{4E454D3B-DAB6-6445-AD5A-24885630418F}" destId="{F4ACAA41-69EF-554A-9FA9-49B26D937EDD}" srcOrd="4" destOrd="0" parTransId="{7DA413F3-C3E2-CE48-A066-D6DC754C3020}" sibTransId="{FFD0EC33-4436-C44D-A188-A1D860D7DA0C}"/>
    <dgm:cxn modelId="{12A4999B-13D4-FF46-B2EB-897B1416174F}" srcId="{4E454D3B-DAB6-6445-AD5A-24885630418F}" destId="{250BFA89-0AB0-A546-BBB4-B9FBFEECC6D9}" srcOrd="2" destOrd="0" parTransId="{F42121C6-329B-C449-8AC9-0CECF4529B1F}" sibTransId="{3D1ADB5B-3180-FD45-8532-335C4AE6FA7B}"/>
    <dgm:cxn modelId="{CC069015-37CF-4CE2-8845-99B802C3F425}" type="presOf" srcId="{4E454D3B-DAB6-6445-AD5A-24885630418F}" destId="{DC6199F8-98E2-6D4D-9F9A-35883128D998}" srcOrd="0" destOrd="0" presId="urn:microsoft.com/office/officeart/2008/layout/VerticalCurvedList"/>
    <dgm:cxn modelId="{61665BE6-6C3D-4647-81E9-1792FD5C2E32}" type="presOf" srcId="{70677336-53D6-6E4A-83E1-6B140F1E7404}" destId="{8DF3C2A8-F3E7-2E4E-A9B9-3FF7C38E172F}" srcOrd="0" destOrd="0" presId="urn:microsoft.com/office/officeart/2008/layout/VerticalCurvedList"/>
    <dgm:cxn modelId="{7D53BDFE-F91C-5E47-8D61-141B168C466B}" srcId="{4E454D3B-DAB6-6445-AD5A-24885630418F}" destId="{2EA243A7-FCAB-6848-8099-07E132CA4C6F}" srcOrd="1" destOrd="0" parTransId="{82D5452F-EA51-8C44-A2E4-12B9A70D28C9}" sibTransId="{3F7A75B6-4FAE-2647-8AB0-D14891236241}"/>
    <dgm:cxn modelId="{75DA55DB-CC73-3843-9772-19015F9C2B41}" srcId="{4E454D3B-DAB6-6445-AD5A-24885630418F}" destId="{83B3ADB0-E564-1E44-AD8D-A0D3C2833487}" srcOrd="0" destOrd="0" parTransId="{B36FD613-745E-0D49-BC3D-19A3639DFD41}" sibTransId="{70677336-53D6-6E4A-83E1-6B140F1E7404}"/>
    <dgm:cxn modelId="{1B6F4D5D-3CF8-4BC1-803E-9A14C2B35A87}" type="presOf" srcId="{83B3ADB0-E564-1E44-AD8D-A0D3C2833487}" destId="{C6C53327-599C-FF4B-8C7B-C54F014A2997}" srcOrd="0" destOrd="0" presId="urn:microsoft.com/office/officeart/2008/layout/VerticalCurvedList"/>
    <dgm:cxn modelId="{F2BC265F-B017-45D1-909E-7322A0B1FDD1}" type="presOf" srcId="{F4ACAA41-69EF-554A-9FA9-49B26D937EDD}" destId="{A26C48EF-EE53-BC41-A428-BBD08243C7D9}" srcOrd="0" destOrd="0" presId="urn:microsoft.com/office/officeart/2008/layout/VerticalCurvedList"/>
    <dgm:cxn modelId="{AA919F96-3F4C-4D2F-8FEF-F25BD5B6D5CC}" type="presOf" srcId="{250BFA89-0AB0-A546-BBB4-B9FBFEECC6D9}" destId="{109C7995-9317-7443-8276-69DCE392C5BF}" srcOrd="0" destOrd="0" presId="urn:microsoft.com/office/officeart/2008/layout/VerticalCurvedList"/>
    <dgm:cxn modelId="{20946046-F1EB-4303-841F-B42D3857B270}" type="presOf" srcId="{978B7A48-C552-E343-94B4-BBEF4C269F76}" destId="{A771FFA1-1F1C-444E-8ADA-938F8C59B29F}" srcOrd="0" destOrd="0" presId="urn:microsoft.com/office/officeart/2008/layout/VerticalCurvedList"/>
    <dgm:cxn modelId="{4F739917-7203-4BA4-A2D2-003AEBE05D18}" type="presParOf" srcId="{DC6199F8-98E2-6D4D-9F9A-35883128D998}" destId="{06E6D7AE-A88B-EB46-9B0E-5BA19F410B27}" srcOrd="0" destOrd="0" presId="urn:microsoft.com/office/officeart/2008/layout/VerticalCurvedList"/>
    <dgm:cxn modelId="{E1E69F5A-504F-42C6-B4FC-957B5A40CC91}" type="presParOf" srcId="{06E6D7AE-A88B-EB46-9B0E-5BA19F410B27}" destId="{05E61968-9AAB-ED43-89C3-1CFA1CD1A8FE}" srcOrd="0" destOrd="0" presId="urn:microsoft.com/office/officeart/2008/layout/VerticalCurvedList"/>
    <dgm:cxn modelId="{73183A97-237C-4336-99AF-C8BFBF420ED0}" type="presParOf" srcId="{05E61968-9AAB-ED43-89C3-1CFA1CD1A8FE}" destId="{E2813A52-A720-354C-818A-C9266CF3E468}" srcOrd="0" destOrd="0" presId="urn:microsoft.com/office/officeart/2008/layout/VerticalCurvedList"/>
    <dgm:cxn modelId="{4E003C09-1F39-45C2-AC9F-B95B2549E1B5}" type="presParOf" srcId="{05E61968-9AAB-ED43-89C3-1CFA1CD1A8FE}" destId="{8DF3C2A8-F3E7-2E4E-A9B9-3FF7C38E172F}" srcOrd="1" destOrd="0" presId="urn:microsoft.com/office/officeart/2008/layout/VerticalCurvedList"/>
    <dgm:cxn modelId="{B9D53674-91A7-46EC-BEC6-75E893580F43}" type="presParOf" srcId="{05E61968-9AAB-ED43-89C3-1CFA1CD1A8FE}" destId="{FB50D4E3-385B-CE4D-8808-53CD614605B9}" srcOrd="2" destOrd="0" presId="urn:microsoft.com/office/officeart/2008/layout/VerticalCurvedList"/>
    <dgm:cxn modelId="{78D3D3E1-C25A-4A6E-B4C5-6AA81313D3A9}" type="presParOf" srcId="{05E61968-9AAB-ED43-89C3-1CFA1CD1A8FE}" destId="{B326ECBF-EB21-A34E-AF2C-C89F8D00AD43}" srcOrd="3" destOrd="0" presId="urn:microsoft.com/office/officeart/2008/layout/VerticalCurvedList"/>
    <dgm:cxn modelId="{7847FBE8-EDB1-4F7F-BB59-28BE79DC4AB5}" type="presParOf" srcId="{06E6D7AE-A88B-EB46-9B0E-5BA19F410B27}" destId="{C6C53327-599C-FF4B-8C7B-C54F014A2997}" srcOrd="1" destOrd="0" presId="urn:microsoft.com/office/officeart/2008/layout/VerticalCurvedList"/>
    <dgm:cxn modelId="{8EBCC712-B9FA-4469-A563-375C49664034}" type="presParOf" srcId="{06E6D7AE-A88B-EB46-9B0E-5BA19F410B27}" destId="{B6B36C43-C69D-9C41-A0E2-50BC034F3BBE}" srcOrd="2" destOrd="0" presId="urn:microsoft.com/office/officeart/2008/layout/VerticalCurvedList"/>
    <dgm:cxn modelId="{1E11B636-58BA-4D79-8C65-920164B642EA}" type="presParOf" srcId="{B6B36C43-C69D-9C41-A0E2-50BC034F3BBE}" destId="{1DD026CF-7F0C-6C4D-A0A0-A797534F008F}" srcOrd="0" destOrd="0" presId="urn:microsoft.com/office/officeart/2008/layout/VerticalCurvedList"/>
    <dgm:cxn modelId="{1871D764-14E1-437F-B052-55D3351CDB45}" type="presParOf" srcId="{06E6D7AE-A88B-EB46-9B0E-5BA19F410B27}" destId="{63072854-2517-4A4E-8455-C4369FC88693}" srcOrd="3" destOrd="0" presId="urn:microsoft.com/office/officeart/2008/layout/VerticalCurvedList"/>
    <dgm:cxn modelId="{EAE38092-555C-426E-8173-9164BD78CDAC}" type="presParOf" srcId="{06E6D7AE-A88B-EB46-9B0E-5BA19F410B27}" destId="{62FC563B-292D-2144-B1A4-8E1A76716D85}" srcOrd="4" destOrd="0" presId="urn:microsoft.com/office/officeart/2008/layout/VerticalCurvedList"/>
    <dgm:cxn modelId="{66924F20-54AC-4153-B092-A9CA8C7BD291}" type="presParOf" srcId="{62FC563B-292D-2144-B1A4-8E1A76716D85}" destId="{AD472627-F980-A746-B648-BB073E99212B}" srcOrd="0" destOrd="0" presId="urn:microsoft.com/office/officeart/2008/layout/VerticalCurvedList"/>
    <dgm:cxn modelId="{AF97B577-AC9F-4925-B7B1-732B42634ABA}" type="presParOf" srcId="{06E6D7AE-A88B-EB46-9B0E-5BA19F410B27}" destId="{109C7995-9317-7443-8276-69DCE392C5BF}" srcOrd="5" destOrd="0" presId="urn:microsoft.com/office/officeart/2008/layout/VerticalCurvedList"/>
    <dgm:cxn modelId="{D05F8724-140D-4E20-9605-C494A7FC5969}" type="presParOf" srcId="{06E6D7AE-A88B-EB46-9B0E-5BA19F410B27}" destId="{655BE29F-3079-AA46-9417-C595E94384A4}" srcOrd="6" destOrd="0" presId="urn:microsoft.com/office/officeart/2008/layout/VerticalCurvedList"/>
    <dgm:cxn modelId="{81B8E826-ECD4-4056-8B51-E7B09F40BBAD}" type="presParOf" srcId="{655BE29F-3079-AA46-9417-C595E94384A4}" destId="{E2A00EE8-0301-AE42-9CB2-9EB54CF8D861}" srcOrd="0" destOrd="0" presId="urn:microsoft.com/office/officeart/2008/layout/VerticalCurvedList"/>
    <dgm:cxn modelId="{83E72126-B8B0-4C67-B387-A17EA6CDC127}" type="presParOf" srcId="{06E6D7AE-A88B-EB46-9B0E-5BA19F410B27}" destId="{A771FFA1-1F1C-444E-8ADA-938F8C59B29F}" srcOrd="7" destOrd="0" presId="urn:microsoft.com/office/officeart/2008/layout/VerticalCurvedList"/>
    <dgm:cxn modelId="{12540F1A-2086-4CB8-A609-55B1295B2CEA}" type="presParOf" srcId="{06E6D7AE-A88B-EB46-9B0E-5BA19F410B27}" destId="{8B3B7882-31E2-724D-9E2C-C0A5FB683B37}" srcOrd="8" destOrd="0" presId="urn:microsoft.com/office/officeart/2008/layout/VerticalCurvedList"/>
    <dgm:cxn modelId="{1340500F-8299-4321-8B91-5CE04C070715}" type="presParOf" srcId="{8B3B7882-31E2-724D-9E2C-C0A5FB683B37}" destId="{EBF605FA-DBF2-D546-8D4C-592F626A0731}" srcOrd="0" destOrd="0" presId="urn:microsoft.com/office/officeart/2008/layout/VerticalCurvedList"/>
    <dgm:cxn modelId="{CBF1EFAD-042B-4D6C-9D3F-2B9DDD7F0655}" type="presParOf" srcId="{06E6D7AE-A88B-EB46-9B0E-5BA19F410B27}" destId="{A26C48EF-EE53-BC41-A428-BBD08243C7D9}" srcOrd="9" destOrd="0" presId="urn:microsoft.com/office/officeart/2008/layout/VerticalCurvedList"/>
    <dgm:cxn modelId="{B49FE6DE-B337-4C3E-AB4B-B464FA8407F2}" type="presParOf" srcId="{06E6D7AE-A88B-EB46-9B0E-5BA19F410B27}" destId="{263A2F56-78A1-D440-8FB8-7DE55C6BF810}" srcOrd="10" destOrd="0" presId="urn:microsoft.com/office/officeart/2008/layout/VerticalCurvedList"/>
    <dgm:cxn modelId="{808104CB-883A-4F4B-8BA7-DE107649CEE4}" type="presParOf" srcId="{263A2F56-78A1-D440-8FB8-7DE55C6BF810}" destId="{277825AE-6813-8C4A-81F2-6A2D02AC881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31BBC-A8B3-45B6-A60F-B080705D7D07}" type="datetimeFigureOut">
              <a:rPr lang="en-US" smtClean="0"/>
              <a:t>10/14/2013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A6DE7-A14F-4B9C-AF1D-453FCDC97C1F}" type="slidenum">
              <a:rPr lang="en-US" smtClean="0"/>
              <a:t>‹#›</a:t>
            </a:fld>
            <a:endParaRPr lang="en-US"/>
          </a:p>
        </p:txBody>
      </p:sp>
    </p:spTree>
    <p:extLst>
      <p:ext uri="{BB962C8B-B14F-4D97-AF65-F5344CB8AC3E}">
        <p14:creationId xmlns:p14="http://schemas.microsoft.com/office/powerpoint/2010/main" val="45589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0A6DE7-A14F-4B9C-AF1D-453FCDC97C1F}" type="slidenum">
              <a:rPr lang="en-US" smtClean="0"/>
              <a:t>1</a:t>
            </a:fld>
            <a:endParaRPr lang="en-US"/>
          </a:p>
        </p:txBody>
      </p:sp>
    </p:spTree>
    <p:extLst>
      <p:ext uri="{BB962C8B-B14F-4D97-AF65-F5344CB8AC3E}">
        <p14:creationId xmlns:p14="http://schemas.microsoft.com/office/powerpoint/2010/main" val="3871201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Katie</a:t>
            </a:r>
          </a:p>
          <a:p>
            <a:endParaRPr lang="en-US" dirty="0" smtClean="0"/>
          </a:p>
          <a:p>
            <a:pPr marL="171450" indent="-171450">
              <a:buFont typeface="Arial" panose="020B0604020202020204" pitchFamily="34" charset="0"/>
              <a:buChar char="•"/>
            </a:pPr>
            <a:r>
              <a:rPr lang="en-US" dirty="0" smtClean="0"/>
              <a:t>PEP – how our ongoing work with the partnership</a:t>
            </a:r>
            <a:r>
              <a:rPr lang="en-US" baseline="0" dirty="0" smtClean="0"/>
              <a:t> has evolved (evaluation activities and partner participation)</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CCS</a:t>
            </a:r>
            <a:r>
              <a:rPr lang="en-US" baseline="0" dirty="0" smtClean="0"/>
              <a:t> had committed itself to using data, and this was an effort to do that, but the process has evolved as a reflection of how our role as CCS’ research partner has evolved.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For the first couple of years we focused on the QIC-EC grant evaluation (prescriptive) - Middle managers and direct line staff were at PEP. PRIMARY focus on recruitment, enrollment, retention. SECONDARY focus on supporting the partners to use data to inform practice, but USE was limited due to the membership in attendance and grant evaluation requirements.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Now there is increased buy-in from the partners- positive PSI data has come out of the QIC-EC study. Harvard is showing interest. Protective Factors framework has gained traction among the partners. That buy in shows up- decision-makers are at the PEP meetings.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C1E873E-9672-408E-8C1D-BC0913D7A033}"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61103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172828-9DAF-400E-AED8-8A960C707E47}"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935822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solidFill>
                <a:prstClr val="black"/>
              </a:solidFill>
            </a:endParaRPr>
          </a:p>
        </p:txBody>
      </p:sp>
      <p:sp>
        <p:nvSpPr>
          <p:cNvPr id="5" name="Slide Number Placeholder 4"/>
          <p:cNvSpPr>
            <a:spLocks noGrp="1"/>
          </p:cNvSpPr>
          <p:nvPr>
            <p:ph type="sldNum" sz="quarter" idx="11"/>
          </p:nvPr>
        </p:nvSpPr>
        <p:spPr/>
        <p:txBody>
          <a:bodyPr/>
          <a:lstStyle/>
          <a:p>
            <a:fld id="{534ABA72-636F-9D45-8254-8ACB76416BC1}"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51444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baseline="0" dirty="0" smtClean="0"/>
          </a:p>
          <a:p>
            <a:endParaRPr lang="en-US" dirty="0"/>
          </a:p>
        </p:txBody>
      </p:sp>
      <p:sp>
        <p:nvSpPr>
          <p:cNvPr id="4" name="Footer Placeholder 3"/>
          <p:cNvSpPr>
            <a:spLocks noGrp="1"/>
          </p:cNvSpPr>
          <p:nvPr>
            <p:ph type="ftr" sz="quarter" idx="10"/>
          </p:nvPr>
        </p:nvSpPr>
        <p:spPr/>
        <p:txBody>
          <a:bodyPr/>
          <a:lstStyle/>
          <a:p>
            <a:r>
              <a:rPr lang="en-US" dirty="0" smtClean="0">
                <a:solidFill>
                  <a:prstClr val="black"/>
                </a:solidFill>
              </a:rPr>
              <a:t>BR.13.ppf.SIEvaluation.9-25</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534ABA72-636F-9D45-8254-8ACB76416BC1}" type="slidenum">
              <a:rPr lang="en-US" smtClean="0">
                <a:solidFill>
                  <a:prstClr val="black"/>
                </a:solidFill>
              </a:rPr>
              <a:pPr/>
              <a:t>31</a:t>
            </a:fld>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Social Innovation Evaluation</a:t>
            </a:r>
            <a:endParaRPr lang="en-US" dirty="0">
              <a:solidFill>
                <a:prstClr val="black"/>
              </a:solidFill>
            </a:endParaRPr>
          </a:p>
        </p:txBody>
      </p:sp>
      <p:sp>
        <p:nvSpPr>
          <p:cNvPr id="7" name="Date Placeholder 6"/>
          <p:cNvSpPr>
            <a:spLocks noGrp="1"/>
          </p:cNvSpPr>
          <p:nvPr>
            <p:ph type="dt" idx="13"/>
          </p:nvPr>
        </p:nvSpPr>
        <p:spPr/>
        <p:txBody>
          <a:bodyPr/>
          <a:lstStyle/>
          <a:p>
            <a:fld id="{0175CA94-18DC-B649-A19F-818169AF80A6}" type="datetime1">
              <a:rPr lang="en-US" smtClean="0">
                <a:solidFill>
                  <a:prstClr val="black"/>
                </a:solidFill>
              </a:rPr>
              <a:pPr/>
              <a:t>10/14/2013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0000"/>
              </a:lnSpc>
            </a:pPr>
            <a:endParaRPr lang="en-US" dirty="0"/>
          </a:p>
        </p:txBody>
      </p:sp>
      <p:sp>
        <p:nvSpPr>
          <p:cNvPr id="4" name="Footer Placeholder 3"/>
          <p:cNvSpPr>
            <a:spLocks noGrp="1"/>
          </p:cNvSpPr>
          <p:nvPr>
            <p:ph type="ftr" sz="quarter" idx="10"/>
          </p:nvPr>
        </p:nvSpPr>
        <p:spPr/>
        <p:txBody>
          <a:bodyPr/>
          <a:lstStyle/>
          <a:p>
            <a:r>
              <a:rPr lang="en-US" dirty="0" smtClean="0">
                <a:solidFill>
                  <a:prstClr val="black"/>
                </a:solidFill>
              </a:rPr>
              <a:t>BR.13.ppf.SIEvaluation.9-25</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534ABA72-636F-9D45-8254-8ACB76416BC1}" type="slidenum">
              <a:rPr lang="en-US" smtClean="0">
                <a:solidFill>
                  <a:prstClr val="black"/>
                </a:solidFill>
              </a:rPr>
              <a:pPr/>
              <a:t>32</a:t>
            </a:fld>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Social Innovation Evaluation</a:t>
            </a:r>
            <a:endParaRPr lang="en-US" dirty="0">
              <a:solidFill>
                <a:prstClr val="black"/>
              </a:solidFill>
            </a:endParaRPr>
          </a:p>
        </p:txBody>
      </p:sp>
      <p:sp>
        <p:nvSpPr>
          <p:cNvPr id="7" name="Date Placeholder 6"/>
          <p:cNvSpPr>
            <a:spLocks noGrp="1"/>
          </p:cNvSpPr>
          <p:nvPr>
            <p:ph type="dt" idx="13"/>
          </p:nvPr>
        </p:nvSpPr>
        <p:spPr/>
        <p:txBody>
          <a:bodyPr/>
          <a:lstStyle/>
          <a:p>
            <a:fld id="{5D455227-8542-CF43-B934-6DD5AD8C8379}" type="datetime1">
              <a:rPr lang="en-US" smtClean="0">
                <a:solidFill>
                  <a:prstClr val="black"/>
                </a:solidFill>
              </a:rPr>
              <a:pPr/>
              <a:t>10/14/2013</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solidFill>
                <a:prstClr val="black"/>
              </a:solidFill>
            </a:endParaRPr>
          </a:p>
        </p:txBody>
      </p:sp>
      <p:sp>
        <p:nvSpPr>
          <p:cNvPr id="5" name="Slide Number Placeholder 4"/>
          <p:cNvSpPr>
            <a:spLocks noGrp="1"/>
          </p:cNvSpPr>
          <p:nvPr>
            <p:ph type="sldNum" sz="quarter" idx="11"/>
          </p:nvPr>
        </p:nvSpPr>
        <p:spPr/>
        <p:txBody>
          <a:bodyPr/>
          <a:lstStyle/>
          <a:p>
            <a:fld id="{534ABA72-636F-9D45-8254-8ACB76416BC1}"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711094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solidFill>
                <a:prstClr val="black"/>
              </a:solidFill>
            </a:endParaRPr>
          </a:p>
        </p:txBody>
      </p:sp>
      <p:sp>
        <p:nvSpPr>
          <p:cNvPr id="5" name="Slide Number Placeholder 4"/>
          <p:cNvSpPr>
            <a:spLocks noGrp="1"/>
          </p:cNvSpPr>
          <p:nvPr>
            <p:ph type="sldNum" sz="quarter" idx="11"/>
          </p:nvPr>
        </p:nvSpPr>
        <p:spPr/>
        <p:txBody>
          <a:bodyPr/>
          <a:lstStyle/>
          <a:p>
            <a:fld id="{534ABA72-636F-9D45-8254-8ACB76416BC1}"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056628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es Placeholder 3"/>
          <p:cNvSpPr>
            <a:spLocks noGrp="1"/>
          </p:cNvSpPr>
          <p:nvPr>
            <p:ph type="body" sz="quarter" idx="14"/>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0A6DE7-A14F-4B9C-AF1D-453FCDC97C1F}" type="slidenum">
              <a:rPr lang="en-US" smtClean="0"/>
              <a:t>50</a:t>
            </a:fld>
            <a:endParaRPr lang="en-US"/>
          </a:p>
        </p:txBody>
      </p:sp>
    </p:spTree>
    <p:extLst>
      <p:ext uri="{BB962C8B-B14F-4D97-AF65-F5344CB8AC3E}">
        <p14:creationId xmlns:p14="http://schemas.microsoft.com/office/powerpoint/2010/main" val="2599283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3172828-9DAF-400E-AED8-8A960C707E47}"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29167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3172828-9DAF-400E-AED8-8A960C707E47}"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986242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3172828-9DAF-400E-AED8-8A960C707E47}"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979006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172828-9DAF-400E-AED8-8A960C707E4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979006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172828-9DAF-400E-AED8-8A960C707E4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965041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3172828-9DAF-400E-AED8-8A960C707E4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754413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13172828-9DAF-400E-AED8-8A960C707E47}"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396796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172828-9DAF-400E-AED8-8A960C707E47}"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97900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0E72BA2-18DA-4F63-9F6A-2512DEBBC354}"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E72BA2-18DA-4F63-9F6A-2512DEBBC354}"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40E72BA2-18DA-4F63-9F6A-2512DEBBC354}"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6E5DC5-FBE3-436A-92B0-50708019A8A9}" type="datetimeFigureOut">
              <a:rPr lang="en-US" smtClean="0">
                <a:solidFill>
                  <a:prstClr val="black">
                    <a:tint val="75000"/>
                  </a:prstClr>
                </a:solidFill>
              </a:rPr>
              <a:pPr/>
              <a:t>10/14/2013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C2D708-3E61-472F-A807-F29007BEB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431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6E5DC5-FBE3-436A-92B0-50708019A8A9}" type="datetimeFigureOut">
              <a:rPr lang="en-US" smtClean="0">
                <a:solidFill>
                  <a:prstClr val="black">
                    <a:tint val="75000"/>
                  </a:prstClr>
                </a:solidFill>
              </a:rPr>
              <a:pPr/>
              <a:t>10/14/2013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C2D708-3E61-472F-A807-F29007BEB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399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6E5DC5-FBE3-436A-92B0-50708019A8A9}" type="datetimeFigureOut">
              <a:rPr lang="en-US" smtClean="0">
                <a:solidFill>
                  <a:prstClr val="black">
                    <a:tint val="75000"/>
                  </a:prstClr>
                </a:solidFill>
              </a:rPr>
              <a:pPr/>
              <a:t>10/14/2013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C2D708-3E61-472F-A807-F29007BEB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123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6E5DC5-FBE3-436A-92B0-50708019A8A9}" type="datetimeFigureOut">
              <a:rPr lang="en-US" smtClean="0">
                <a:solidFill>
                  <a:prstClr val="black">
                    <a:tint val="75000"/>
                  </a:prstClr>
                </a:solidFill>
              </a:rPr>
              <a:pPr/>
              <a:t>10/14/2013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C2D708-3E61-472F-A807-F29007BEB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438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6E5DC5-FBE3-436A-92B0-50708019A8A9}" type="datetimeFigureOut">
              <a:rPr lang="en-US" smtClean="0">
                <a:solidFill>
                  <a:prstClr val="black">
                    <a:tint val="75000"/>
                  </a:prstClr>
                </a:solidFill>
              </a:rPr>
              <a:pPr/>
              <a:t>10/14/2013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C2D708-3E61-472F-A807-F29007BEB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144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6E5DC5-FBE3-436A-92B0-50708019A8A9}" type="datetimeFigureOut">
              <a:rPr lang="en-US" smtClean="0">
                <a:solidFill>
                  <a:prstClr val="black">
                    <a:tint val="75000"/>
                  </a:prstClr>
                </a:solidFill>
              </a:rPr>
              <a:pPr/>
              <a:t>10/14/2013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C2D708-3E61-472F-A807-F29007BEB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679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6E5DC5-FBE3-436A-92B0-50708019A8A9}" type="datetimeFigureOut">
              <a:rPr lang="en-US" smtClean="0">
                <a:solidFill>
                  <a:prstClr val="black">
                    <a:tint val="75000"/>
                  </a:prstClr>
                </a:solidFill>
              </a:rPr>
              <a:pPr/>
              <a:t>10/14/2013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C2D708-3E61-472F-A807-F29007BEB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131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6E5DC5-FBE3-436A-92B0-50708019A8A9}" type="datetimeFigureOut">
              <a:rPr lang="en-US" smtClean="0">
                <a:solidFill>
                  <a:prstClr val="black">
                    <a:tint val="75000"/>
                  </a:prstClr>
                </a:solidFill>
              </a:rPr>
              <a:pPr/>
              <a:t>10/14/2013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C2D708-3E61-472F-A807-F29007BEB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618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40E72BA2-18DA-4F63-9F6A-2512DEBBC354}"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6E5DC5-FBE3-436A-92B0-50708019A8A9}" type="datetimeFigureOut">
              <a:rPr lang="en-US" smtClean="0">
                <a:solidFill>
                  <a:prstClr val="black">
                    <a:tint val="75000"/>
                  </a:prstClr>
                </a:solidFill>
              </a:rPr>
              <a:pPr/>
              <a:t>10/14/2013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C2D708-3E61-472F-A807-F29007BEB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749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6E5DC5-FBE3-436A-92B0-50708019A8A9}" type="datetimeFigureOut">
              <a:rPr lang="en-US" smtClean="0">
                <a:solidFill>
                  <a:prstClr val="black">
                    <a:tint val="75000"/>
                  </a:prstClr>
                </a:solidFill>
              </a:rPr>
              <a:pPr/>
              <a:t>10/14/2013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C2D708-3E61-472F-A807-F29007BEB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86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6E5DC5-FBE3-436A-92B0-50708019A8A9}" type="datetimeFigureOut">
              <a:rPr lang="en-US" smtClean="0">
                <a:solidFill>
                  <a:prstClr val="black">
                    <a:tint val="75000"/>
                  </a:prstClr>
                </a:solidFill>
              </a:rPr>
              <a:pPr/>
              <a:t>10/14/2013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C2D708-3E61-472F-A807-F29007BEB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037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24308392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04805633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89173990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E25F0B00-0FE5-4A30-93E7-D7EB95978A2B}" type="datetimeFigureOut">
              <a:rPr lang="en-US" smtClean="0"/>
              <a:pPr/>
              <a:t>10/14/2013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20315913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102798772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Tree>
    <p:extLst>
      <p:ext uri="{BB962C8B-B14F-4D97-AF65-F5344CB8AC3E}">
        <p14:creationId xmlns:p14="http://schemas.microsoft.com/office/powerpoint/2010/main" val="3530107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40E72BA2-18DA-4F63-9F6A-2512DEBBC354}" type="slidenum">
              <a:rPr lang="en-US" smtClean="0"/>
              <a:pPr/>
              <a:t>‹#›</a:t>
            </a:fld>
            <a:endParaRPr lang="en-US" dirty="0"/>
          </a:p>
        </p:txBody>
      </p:sp>
    </p:spTree>
    <p:extLst>
      <p:ext uri="{BB962C8B-B14F-4D97-AF65-F5344CB8AC3E}">
        <p14:creationId xmlns:p14="http://schemas.microsoft.com/office/powerpoint/2010/main" val="1848996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0E72BA2-18DA-4F63-9F6A-2512DEBBC354}"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Date Placeholder 4"/>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extLst>
      <p:ext uri="{BB962C8B-B14F-4D97-AF65-F5344CB8AC3E}">
        <p14:creationId xmlns:p14="http://schemas.microsoft.com/office/powerpoint/2010/main" val="334652817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E25F0B00-0FE5-4A30-93E7-D7EB95978A2B}" type="datetimeFigureOut">
              <a:rPr lang="en-US" smtClean="0"/>
              <a:pPr/>
              <a:t>10/14/2013</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extLst>
      <p:ext uri="{BB962C8B-B14F-4D97-AF65-F5344CB8AC3E}">
        <p14:creationId xmlns:p14="http://schemas.microsoft.com/office/powerpoint/2010/main" val="2271513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Tree>
    <p:extLst>
      <p:ext uri="{BB962C8B-B14F-4D97-AF65-F5344CB8AC3E}">
        <p14:creationId xmlns:p14="http://schemas.microsoft.com/office/powerpoint/2010/main" val="2755616323"/>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a:off x="6915912" y="3009901"/>
            <a:ext cx="457200" cy="441325"/>
          </a:xfrm>
        </p:spPr>
        <p:txBody>
          <a:body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957974732"/>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F55EEF70-1956-9945-BF21-5610C0CB28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551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442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F55EEF70-1956-9945-BF21-5610C0CB28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3103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F55EEF70-1956-9945-BF21-5610C0CB28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672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F55EEF70-1956-9945-BF21-5610C0CB28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580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F55EEF70-1956-9945-BF21-5610C0CB28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930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F55EEF70-1956-9945-BF21-5610C0CB28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206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E25F0B00-0FE5-4A30-93E7-D7EB95978A2B}" type="datetimeFigureOut">
              <a:rPr lang="en-US" smtClean="0"/>
              <a:pPr/>
              <a:t>10/14/2013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E72BA2-18DA-4F63-9F6A-2512DEBBC354}"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5EEF70-1956-9945-BF21-5610C0CB28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8366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55EEF70-1956-9945-BF21-5610C0CB28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480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55EEF70-1956-9945-BF21-5610C0CB28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668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3_Section Title Slide">
    <p:spTree>
      <p:nvGrpSpPr>
        <p:cNvPr id="1" name=""/>
        <p:cNvGrpSpPr/>
        <p:nvPr/>
      </p:nvGrpSpPr>
      <p:grpSpPr>
        <a:xfrm>
          <a:off x="0" y="0"/>
          <a:ext cx="0" cy="0"/>
          <a:chOff x="0" y="0"/>
          <a:chExt cx="0" cy="0"/>
        </a:xfrm>
      </p:grpSpPr>
      <p:sp>
        <p:nvSpPr>
          <p:cNvPr id="2" name="Rectangle 81"/>
          <p:cNvSpPr>
            <a:spLocks noChangeArrowheads="1"/>
          </p:cNvSpPr>
          <p:nvPr/>
        </p:nvSpPr>
        <p:spPr bwMode="auto">
          <a:xfrm>
            <a:off x="8534400" y="6302375"/>
            <a:ext cx="395288" cy="244475"/>
          </a:xfrm>
          <a:prstGeom prst="rect">
            <a:avLst/>
          </a:prstGeom>
          <a:noFill/>
          <a:ln w="9525">
            <a:noFill/>
            <a:miter lim="800000"/>
            <a:headEnd/>
            <a:tailEnd/>
          </a:ln>
          <a:effectLst/>
        </p:spPr>
        <p:txBody>
          <a:bodyPr wrap="none">
            <a:spAutoFit/>
          </a:bodyPr>
          <a:lstStyle/>
          <a:p>
            <a:pPr defTabSz="457200">
              <a:defRPr/>
            </a:pPr>
            <a:fld id="{7AB9C4B9-3E54-41E7-9361-A70B642A8715}" type="slidenum">
              <a:rPr lang="en-US" sz="1000">
                <a:solidFill>
                  <a:srgbClr val="330F42"/>
                </a:solidFill>
                <a:latin typeface="Tahoma Bold" charset="0"/>
              </a:rPr>
              <a:pPr defTabSz="457200">
                <a:defRPr/>
              </a:pPr>
              <a:t>‹#›</a:t>
            </a:fld>
            <a:endParaRPr lang="en-US">
              <a:solidFill>
                <a:prstClr val="black"/>
              </a:solidFill>
              <a:latin typeface="Times" charset="0"/>
            </a:endParaRPr>
          </a:p>
        </p:txBody>
      </p:sp>
      <p:sp>
        <p:nvSpPr>
          <p:cNvPr id="3" name="Text Box 84"/>
          <p:cNvSpPr txBox="1">
            <a:spLocks noChangeArrowheads="1"/>
          </p:cNvSpPr>
          <p:nvPr/>
        </p:nvSpPr>
        <p:spPr bwMode="auto">
          <a:xfrm>
            <a:off x="7569200" y="6553200"/>
            <a:ext cx="1447800" cy="457200"/>
          </a:xfrm>
          <a:prstGeom prst="rect">
            <a:avLst/>
          </a:prstGeom>
          <a:noFill/>
          <a:ln w="9525">
            <a:noFill/>
            <a:miter lim="800000"/>
            <a:headEnd/>
            <a:tailEnd/>
          </a:ln>
        </p:spPr>
        <p:txBody>
          <a:bodyPr>
            <a:spAutoFit/>
          </a:bodyPr>
          <a:lstStyle/>
          <a:p>
            <a:pPr defTabSz="457200">
              <a:spcBef>
                <a:spcPct val="50000"/>
              </a:spcBef>
              <a:defRPr/>
            </a:pPr>
            <a:endParaRPr lang="en-US">
              <a:solidFill>
                <a:prstClr val="black"/>
              </a:solidFill>
              <a:ea typeface="ＭＳ Ｐゴシック" pitchFamily="34" charset="-128"/>
            </a:endParaRPr>
          </a:p>
        </p:txBody>
      </p:sp>
      <p:sp>
        <p:nvSpPr>
          <p:cNvPr id="4" name="Title 1"/>
          <p:cNvSpPr txBox="1">
            <a:spLocks/>
          </p:cNvSpPr>
          <p:nvPr/>
        </p:nvSpPr>
        <p:spPr bwMode="auto">
          <a:xfrm>
            <a:off x="914400" y="1524000"/>
            <a:ext cx="8229600" cy="1143000"/>
          </a:xfrm>
          <a:prstGeom prst="rect">
            <a:avLst/>
          </a:prstGeom>
          <a:noFill/>
          <a:ln w="9525">
            <a:noFill/>
            <a:miter lim="800000"/>
            <a:headEnd/>
            <a:tailEnd/>
          </a:ln>
        </p:spPr>
        <p:txBody>
          <a:bodyPr anchor="ctr"/>
          <a:lstStyle/>
          <a:p>
            <a:pPr algn="ctr" defTabSz="457200">
              <a:spcBef>
                <a:spcPts val="5400"/>
              </a:spcBef>
              <a:spcAft>
                <a:spcPts val="1800"/>
              </a:spcAft>
              <a:defRPr/>
            </a:pPr>
            <a:endParaRPr lang="en-US" sz="2800" b="1" dirty="0">
              <a:solidFill>
                <a:srgbClr val="FFFFFF"/>
              </a:solidFill>
              <a:ea typeface="ＭＳ Ｐゴシック"/>
              <a:cs typeface="Arial" charset="0"/>
            </a:endParaRPr>
          </a:p>
        </p:txBody>
      </p:sp>
      <p:sp>
        <p:nvSpPr>
          <p:cNvPr id="5" name="Title 1"/>
          <p:cNvSpPr txBox="1">
            <a:spLocks/>
          </p:cNvSpPr>
          <p:nvPr/>
        </p:nvSpPr>
        <p:spPr bwMode="auto">
          <a:xfrm>
            <a:off x="914400" y="1524000"/>
            <a:ext cx="8229600" cy="1143000"/>
          </a:xfrm>
          <a:prstGeom prst="rect">
            <a:avLst/>
          </a:prstGeom>
          <a:noFill/>
          <a:ln w="9525">
            <a:noFill/>
            <a:miter lim="800000"/>
            <a:headEnd/>
            <a:tailEnd/>
          </a:ln>
        </p:spPr>
        <p:txBody>
          <a:bodyPr anchor="ctr"/>
          <a:lstStyle/>
          <a:p>
            <a:pPr algn="ctr" defTabSz="457200">
              <a:spcBef>
                <a:spcPts val="5400"/>
              </a:spcBef>
              <a:spcAft>
                <a:spcPts val="1800"/>
              </a:spcAft>
              <a:defRPr/>
            </a:pPr>
            <a:endParaRPr lang="en-US" sz="2800" b="1" dirty="0">
              <a:solidFill>
                <a:srgbClr val="FFFFFF"/>
              </a:solidFill>
              <a:ea typeface="ＭＳ Ｐゴシック"/>
              <a:cs typeface="Arial" charset="0"/>
            </a:endParaRPr>
          </a:p>
        </p:txBody>
      </p:sp>
      <p:sp>
        <p:nvSpPr>
          <p:cNvPr id="8" name="Rectangle 81"/>
          <p:cNvSpPr>
            <a:spLocks noChangeArrowheads="1"/>
          </p:cNvSpPr>
          <p:nvPr userDrawn="1"/>
        </p:nvSpPr>
        <p:spPr bwMode="auto">
          <a:xfrm>
            <a:off x="8534400" y="6302375"/>
            <a:ext cx="395288" cy="244475"/>
          </a:xfrm>
          <a:prstGeom prst="rect">
            <a:avLst/>
          </a:prstGeom>
          <a:noFill/>
          <a:ln w="9525">
            <a:noFill/>
            <a:miter lim="800000"/>
            <a:headEnd/>
            <a:tailEnd/>
          </a:ln>
          <a:effectLst/>
        </p:spPr>
        <p:txBody>
          <a:bodyPr wrap="none">
            <a:spAutoFit/>
          </a:bodyPr>
          <a:lstStyle/>
          <a:p>
            <a:pPr defTabSz="457200">
              <a:defRPr/>
            </a:pPr>
            <a:fld id="{7AB9C4B9-3E54-41E7-9361-A70B642A8715}" type="slidenum">
              <a:rPr lang="en-US" sz="1000">
                <a:solidFill>
                  <a:srgbClr val="330F42"/>
                </a:solidFill>
                <a:latin typeface="Tahoma Bold" charset="0"/>
              </a:rPr>
              <a:pPr defTabSz="457200">
                <a:defRPr/>
              </a:pPr>
              <a:t>‹#›</a:t>
            </a:fld>
            <a:endParaRPr lang="en-US">
              <a:solidFill>
                <a:prstClr val="black"/>
              </a:solidFill>
              <a:latin typeface="Times" charset="0"/>
            </a:endParaRPr>
          </a:p>
        </p:txBody>
      </p:sp>
      <p:sp>
        <p:nvSpPr>
          <p:cNvPr id="9" name="Text Box 84"/>
          <p:cNvSpPr txBox="1">
            <a:spLocks noChangeArrowheads="1"/>
          </p:cNvSpPr>
          <p:nvPr userDrawn="1"/>
        </p:nvSpPr>
        <p:spPr bwMode="auto">
          <a:xfrm>
            <a:off x="7569200" y="6553200"/>
            <a:ext cx="1447800" cy="457200"/>
          </a:xfrm>
          <a:prstGeom prst="rect">
            <a:avLst/>
          </a:prstGeom>
          <a:noFill/>
          <a:ln w="9525">
            <a:noFill/>
            <a:miter lim="800000"/>
            <a:headEnd/>
            <a:tailEnd/>
          </a:ln>
        </p:spPr>
        <p:txBody>
          <a:bodyPr>
            <a:spAutoFit/>
          </a:bodyPr>
          <a:lstStyle/>
          <a:p>
            <a:pPr defTabSz="457200">
              <a:spcBef>
                <a:spcPct val="50000"/>
              </a:spcBef>
              <a:defRPr/>
            </a:pPr>
            <a:endParaRPr lang="en-US">
              <a:solidFill>
                <a:prstClr val="black"/>
              </a:solidFill>
              <a:ea typeface="ＭＳ Ｐゴシック" pitchFamily="34" charset="-128"/>
            </a:endParaRPr>
          </a:p>
        </p:txBody>
      </p:sp>
      <p:sp>
        <p:nvSpPr>
          <p:cNvPr id="10" name="Title 1"/>
          <p:cNvSpPr txBox="1">
            <a:spLocks/>
          </p:cNvSpPr>
          <p:nvPr userDrawn="1"/>
        </p:nvSpPr>
        <p:spPr bwMode="auto">
          <a:xfrm>
            <a:off x="914400" y="1524000"/>
            <a:ext cx="8229600" cy="1143000"/>
          </a:xfrm>
          <a:prstGeom prst="rect">
            <a:avLst/>
          </a:prstGeom>
          <a:noFill/>
          <a:ln w="9525">
            <a:noFill/>
            <a:miter lim="800000"/>
            <a:headEnd/>
            <a:tailEnd/>
          </a:ln>
        </p:spPr>
        <p:txBody>
          <a:bodyPr anchor="ctr"/>
          <a:lstStyle/>
          <a:p>
            <a:pPr algn="ctr" defTabSz="457200">
              <a:spcBef>
                <a:spcPts val="5400"/>
              </a:spcBef>
              <a:spcAft>
                <a:spcPts val="1800"/>
              </a:spcAft>
              <a:defRPr/>
            </a:pPr>
            <a:endParaRPr lang="en-US" sz="2800" b="1" dirty="0">
              <a:solidFill>
                <a:srgbClr val="FFFFFF"/>
              </a:solidFill>
              <a:ea typeface="ＭＳ Ｐゴシック"/>
              <a:cs typeface="Arial" charset="0"/>
            </a:endParaRPr>
          </a:p>
        </p:txBody>
      </p:sp>
    </p:spTree>
    <p:extLst>
      <p:ext uri="{BB962C8B-B14F-4D97-AF65-F5344CB8AC3E}">
        <p14:creationId xmlns:p14="http://schemas.microsoft.com/office/powerpoint/2010/main" val="72834654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Section Title Slide">
    <p:spTree>
      <p:nvGrpSpPr>
        <p:cNvPr id="1" name=""/>
        <p:cNvGrpSpPr/>
        <p:nvPr/>
      </p:nvGrpSpPr>
      <p:grpSpPr>
        <a:xfrm>
          <a:off x="0" y="0"/>
          <a:ext cx="0" cy="0"/>
          <a:chOff x="0" y="0"/>
          <a:chExt cx="0" cy="0"/>
        </a:xfrm>
      </p:grpSpPr>
      <p:sp>
        <p:nvSpPr>
          <p:cNvPr id="2" name="Rectangle 81"/>
          <p:cNvSpPr>
            <a:spLocks noChangeArrowheads="1"/>
          </p:cNvSpPr>
          <p:nvPr userDrawn="1"/>
        </p:nvSpPr>
        <p:spPr bwMode="auto">
          <a:xfrm>
            <a:off x="8534400" y="6302375"/>
            <a:ext cx="395288" cy="244475"/>
          </a:xfrm>
          <a:prstGeom prst="rect">
            <a:avLst/>
          </a:prstGeom>
          <a:noFill/>
          <a:ln w="9525">
            <a:noFill/>
            <a:miter lim="800000"/>
            <a:headEnd/>
            <a:tailEnd/>
          </a:ln>
          <a:effectLst/>
        </p:spPr>
        <p:txBody>
          <a:bodyPr wrap="none">
            <a:spAutoFit/>
          </a:bodyPr>
          <a:lstStyle/>
          <a:p>
            <a:pPr defTabSz="457200">
              <a:defRPr/>
            </a:pPr>
            <a:fld id="{7AB9C4B9-3E54-41E7-9361-A70B642A8715}" type="slidenum">
              <a:rPr lang="en-US" sz="1000">
                <a:solidFill>
                  <a:srgbClr val="330F42"/>
                </a:solidFill>
                <a:latin typeface="Tahoma Bold" charset="0"/>
              </a:rPr>
              <a:pPr defTabSz="457200">
                <a:defRPr/>
              </a:pPr>
              <a:t>‹#›</a:t>
            </a:fld>
            <a:endParaRPr lang="en-US">
              <a:solidFill>
                <a:prstClr val="black"/>
              </a:solidFill>
              <a:latin typeface="Times" charset="0"/>
            </a:endParaRPr>
          </a:p>
        </p:txBody>
      </p:sp>
      <p:sp>
        <p:nvSpPr>
          <p:cNvPr id="3" name="Text Box 84"/>
          <p:cNvSpPr txBox="1">
            <a:spLocks noChangeArrowheads="1"/>
          </p:cNvSpPr>
          <p:nvPr userDrawn="1"/>
        </p:nvSpPr>
        <p:spPr bwMode="auto">
          <a:xfrm>
            <a:off x="7569200" y="6553200"/>
            <a:ext cx="1447800" cy="457200"/>
          </a:xfrm>
          <a:prstGeom prst="rect">
            <a:avLst/>
          </a:prstGeom>
          <a:noFill/>
          <a:ln w="9525">
            <a:noFill/>
            <a:miter lim="800000"/>
            <a:headEnd/>
            <a:tailEnd/>
          </a:ln>
        </p:spPr>
        <p:txBody>
          <a:bodyPr>
            <a:spAutoFit/>
          </a:bodyPr>
          <a:lstStyle/>
          <a:p>
            <a:pPr defTabSz="457200">
              <a:spcBef>
                <a:spcPct val="50000"/>
              </a:spcBef>
              <a:defRPr/>
            </a:pPr>
            <a:endParaRPr lang="en-US">
              <a:solidFill>
                <a:prstClr val="black"/>
              </a:solidFill>
              <a:ea typeface="ＭＳ Ｐゴシック" pitchFamily="34" charset="-128"/>
            </a:endParaRPr>
          </a:p>
        </p:txBody>
      </p:sp>
      <p:sp>
        <p:nvSpPr>
          <p:cNvPr id="4" name="Title 1"/>
          <p:cNvSpPr txBox="1">
            <a:spLocks/>
          </p:cNvSpPr>
          <p:nvPr/>
        </p:nvSpPr>
        <p:spPr bwMode="auto">
          <a:xfrm>
            <a:off x="914400" y="1524000"/>
            <a:ext cx="8229600" cy="1143000"/>
          </a:xfrm>
          <a:prstGeom prst="rect">
            <a:avLst/>
          </a:prstGeom>
          <a:noFill/>
          <a:ln w="9525">
            <a:noFill/>
            <a:miter lim="800000"/>
            <a:headEnd/>
            <a:tailEnd/>
          </a:ln>
        </p:spPr>
        <p:txBody>
          <a:bodyPr anchor="ctr"/>
          <a:lstStyle/>
          <a:p>
            <a:pPr algn="ctr" defTabSz="457200">
              <a:spcBef>
                <a:spcPts val="5400"/>
              </a:spcBef>
              <a:spcAft>
                <a:spcPts val="1800"/>
              </a:spcAft>
              <a:defRPr/>
            </a:pPr>
            <a:endParaRPr lang="en-US" sz="2800" b="1" dirty="0">
              <a:solidFill>
                <a:srgbClr val="FFFFFF"/>
              </a:solidFill>
              <a:ea typeface="ＭＳ Ｐゴシック"/>
              <a:cs typeface="Arial" charset="0"/>
            </a:endParaRPr>
          </a:p>
        </p:txBody>
      </p:sp>
      <p:sp>
        <p:nvSpPr>
          <p:cNvPr id="5" name="Title 1"/>
          <p:cNvSpPr txBox="1">
            <a:spLocks/>
          </p:cNvSpPr>
          <p:nvPr userDrawn="1"/>
        </p:nvSpPr>
        <p:spPr bwMode="auto">
          <a:xfrm>
            <a:off x="914400" y="1524000"/>
            <a:ext cx="8229600" cy="1143000"/>
          </a:xfrm>
          <a:prstGeom prst="rect">
            <a:avLst/>
          </a:prstGeom>
          <a:noFill/>
          <a:ln w="9525">
            <a:noFill/>
            <a:miter lim="800000"/>
            <a:headEnd/>
            <a:tailEnd/>
          </a:ln>
        </p:spPr>
        <p:txBody>
          <a:bodyPr anchor="ctr"/>
          <a:lstStyle/>
          <a:p>
            <a:pPr algn="ctr" defTabSz="457200">
              <a:spcBef>
                <a:spcPts val="5400"/>
              </a:spcBef>
              <a:spcAft>
                <a:spcPts val="1800"/>
              </a:spcAft>
              <a:defRPr/>
            </a:pPr>
            <a:endParaRPr lang="en-US" sz="2800" b="1" dirty="0">
              <a:solidFill>
                <a:srgbClr val="FFFFFF"/>
              </a:solidFill>
              <a:ea typeface="ＭＳ Ｐゴシック"/>
              <a:cs typeface="Arial" charset="0"/>
            </a:endParaRPr>
          </a:p>
        </p:txBody>
      </p:sp>
    </p:spTree>
    <p:extLst>
      <p:ext uri="{BB962C8B-B14F-4D97-AF65-F5344CB8AC3E}">
        <p14:creationId xmlns:p14="http://schemas.microsoft.com/office/powerpoint/2010/main" val="2408872813"/>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26496796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128816181"/>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11259855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E25F0B00-0FE5-4A30-93E7-D7EB95978A2B}" type="datetimeFigureOut">
              <a:rPr lang="en-US" smtClean="0"/>
              <a:pPr/>
              <a:t>10/14/2013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32813561"/>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298927338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40E72BA2-18DA-4F63-9F6A-2512DEBBC354}"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Tree>
    <p:extLst>
      <p:ext uri="{BB962C8B-B14F-4D97-AF65-F5344CB8AC3E}">
        <p14:creationId xmlns:p14="http://schemas.microsoft.com/office/powerpoint/2010/main" val="33588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40E72BA2-18DA-4F63-9F6A-2512DEBBC354}" type="slidenum">
              <a:rPr lang="en-US" smtClean="0"/>
              <a:pPr/>
              <a:t>‹#›</a:t>
            </a:fld>
            <a:endParaRPr lang="en-US" dirty="0"/>
          </a:p>
        </p:txBody>
      </p:sp>
    </p:spTree>
    <p:extLst>
      <p:ext uri="{BB962C8B-B14F-4D97-AF65-F5344CB8AC3E}">
        <p14:creationId xmlns:p14="http://schemas.microsoft.com/office/powerpoint/2010/main" val="8157657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Date Placeholder 4"/>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extLst>
      <p:ext uri="{BB962C8B-B14F-4D97-AF65-F5344CB8AC3E}">
        <p14:creationId xmlns:p14="http://schemas.microsoft.com/office/powerpoint/2010/main" val="146850676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E25F0B00-0FE5-4A30-93E7-D7EB95978A2B}" type="datetimeFigureOut">
              <a:rPr lang="en-US" smtClean="0"/>
              <a:pPr/>
              <a:t>10/14/2013</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extLst>
      <p:ext uri="{BB962C8B-B14F-4D97-AF65-F5344CB8AC3E}">
        <p14:creationId xmlns:p14="http://schemas.microsoft.com/office/powerpoint/2010/main" val="358205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Tree>
    <p:extLst>
      <p:ext uri="{BB962C8B-B14F-4D97-AF65-F5344CB8AC3E}">
        <p14:creationId xmlns:p14="http://schemas.microsoft.com/office/powerpoint/2010/main" val="4179818151"/>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a:off x="6915912" y="3009901"/>
            <a:ext cx="457200" cy="441325"/>
          </a:xfrm>
        </p:spPr>
        <p:txBody>
          <a:body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53562387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40E72BA2-18DA-4F63-9F6A-2512DEBBC35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40E72BA2-18DA-4F63-9F6A-2512DEBBC35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40E72BA2-18DA-4F63-9F6A-2512DEBBC354}"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E25F0B00-0FE5-4A30-93E7-D7EB95978A2B}" type="datetimeFigureOut">
              <a:rPr lang="en-US" smtClean="0"/>
              <a:pPr/>
              <a:t>10/14/2013</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40E72BA2-18DA-4F63-9F6A-2512DEBBC354}"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E25F0B00-0FE5-4A30-93E7-D7EB95978A2B}" type="datetimeFigureOut">
              <a:rPr lang="en-US" smtClean="0"/>
              <a:pPr/>
              <a:t>10/14/2013</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E25F0B00-0FE5-4A30-93E7-D7EB95978A2B}" type="datetimeFigureOut">
              <a:rPr lang="en-US" smtClean="0"/>
              <a:pPr/>
              <a:t>10/14/2013</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40E72BA2-18DA-4F63-9F6A-2512DEBBC354}"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E5DC5-FBE3-436A-92B0-50708019A8A9}" type="datetimeFigureOut">
              <a:rPr lang="en-US" smtClean="0">
                <a:solidFill>
                  <a:prstClr val="black">
                    <a:tint val="75000"/>
                  </a:prstClr>
                </a:solidFill>
              </a:rPr>
              <a:pPr/>
              <a:t>10/14/2013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C2D708-3E61-472F-A807-F29007BEB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6840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E25F0B00-0FE5-4A30-93E7-D7EB95978A2B}" type="datetimeFigureOut">
              <a:rPr lang="en-US" smtClean="0"/>
              <a:pPr/>
              <a:t>10/14/2013</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4415596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44118"/>
            <a:ext cx="8229600" cy="98180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405154"/>
            <a:ext cx="8229600" cy="472101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55EEF70-1956-9945-BF21-5610C0CB28AE}" type="slidenum">
              <a:rPr lang="en-US" smtClean="0">
                <a:solidFill>
                  <a:prstClr val="black">
                    <a:tint val="75000"/>
                  </a:prstClr>
                </a:solidFill>
              </a:rPr>
              <a:pPr defTabSz="457200"/>
              <a:t>‹#›</a:t>
            </a:fld>
            <a:endParaRPr lang="en-US">
              <a:solidFill>
                <a:prstClr val="black">
                  <a:tint val="75000"/>
                </a:prstClr>
              </a:solidFill>
            </a:endParaRPr>
          </a:p>
        </p:txBody>
      </p:sp>
      <p:pic>
        <p:nvPicPr>
          <p:cNvPr id="7" name="Picture 6" descr="InSLogoTransparent.10-10.psd"/>
          <p:cNvPicPr>
            <a:picLocks noChangeAspect="1"/>
          </p:cNvPicPr>
          <p:nvPr/>
        </p:nvPicPr>
        <p:blipFill>
          <a:blip r:embed="rId13">
            <a:lum bright="-11000" contrast="26000"/>
          </a:blip>
          <a:stretch>
            <a:fillRect/>
          </a:stretch>
        </p:blipFill>
        <p:spPr>
          <a:xfrm>
            <a:off x="271212" y="6146646"/>
            <a:ext cx="1470182" cy="680640"/>
          </a:xfrm>
          <a:prstGeom prst="rect">
            <a:avLst/>
          </a:prstGeom>
        </p:spPr>
      </p:pic>
    </p:spTree>
    <p:extLst>
      <p:ext uri="{BB962C8B-B14F-4D97-AF65-F5344CB8AC3E}">
        <p14:creationId xmlns:p14="http://schemas.microsoft.com/office/powerpoint/2010/main" val="320537607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457200" rtl="0" eaLnBrk="1" latinLnBrk="0" hangingPunct="1">
        <a:spcBef>
          <a:spcPct val="0"/>
        </a:spcBef>
        <a:buNone/>
        <a:defRPr sz="4000" b="1" kern="1200">
          <a:solidFill>
            <a:schemeClr val="tx2">
              <a:lumMod val="90000"/>
              <a:lumOff val="10000"/>
            </a:schemeClr>
          </a:solidFill>
          <a:latin typeface="+mj-lt"/>
          <a:ea typeface="+mj-ea"/>
          <a:cs typeface="+mj-cs"/>
        </a:defRPr>
      </a:lvl1pPr>
    </p:titleStyle>
    <p:bodyStyle>
      <a:lvl1pPr marL="342900" indent="-342900" algn="l" defTabSz="457200" rtl="0" eaLnBrk="1" latinLnBrk="0" hangingPunct="1">
        <a:spcBef>
          <a:spcPct val="20000"/>
        </a:spcBef>
        <a:buClr>
          <a:schemeClr val="accent1">
            <a:lumMod val="75000"/>
          </a:schemeClr>
        </a:buClr>
        <a:buFont typeface="Arial"/>
        <a:buChar char="•"/>
        <a:defRPr sz="2800" b="1" kern="1200">
          <a:solidFill>
            <a:schemeClr val="tx2">
              <a:lumMod val="75000"/>
              <a:lumOff val="25000"/>
            </a:schemeClr>
          </a:solidFill>
          <a:latin typeface="+mn-lt"/>
          <a:ea typeface="+mn-ea"/>
          <a:cs typeface="+mn-cs"/>
        </a:defRPr>
      </a:lvl1pPr>
      <a:lvl2pPr marL="742950" indent="-285750" algn="l" defTabSz="457200" rtl="0" eaLnBrk="1" latinLnBrk="0" hangingPunct="1">
        <a:spcBef>
          <a:spcPct val="20000"/>
        </a:spcBef>
        <a:buClr>
          <a:schemeClr val="accent2">
            <a:lumMod val="75000"/>
            <a:lumOff val="25000"/>
          </a:schemeClr>
        </a:buClr>
        <a:buFont typeface="Arial"/>
        <a:buChar char="–"/>
        <a:defRPr sz="24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Clr>
          <a:schemeClr val="accent2">
            <a:lumMod val="50000"/>
            <a:lumOff val="50000"/>
          </a:schemeClr>
        </a:buClr>
        <a:buFont typeface="Arial"/>
        <a:buChar char="•"/>
        <a:defRPr sz="20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Clr>
          <a:schemeClr val="tx2">
            <a:lumMod val="50000"/>
            <a:lumOff val="50000"/>
          </a:schemeClr>
        </a:buClr>
        <a:buFont typeface="Arial"/>
        <a:buChar char="–"/>
        <a:defRPr sz="1800" kern="1200">
          <a:solidFill>
            <a:schemeClr val="bg1">
              <a:lumMod val="50000"/>
            </a:schemeClr>
          </a:solidFill>
          <a:latin typeface="+mn-lt"/>
          <a:ea typeface="+mn-ea"/>
          <a:cs typeface="+mn-cs"/>
        </a:defRPr>
      </a:lvl4pPr>
      <a:lvl5pPr marL="2057400" indent="-228600" algn="l" defTabSz="457200" rtl="0" eaLnBrk="1" latinLnBrk="0" hangingPunct="1">
        <a:spcBef>
          <a:spcPct val="20000"/>
        </a:spcBef>
        <a:buClr>
          <a:schemeClr val="accent1">
            <a:lumMod val="40000"/>
            <a:lumOff val="60000"/>
          </a:schemeClr>
        </a:buClr>
        <a:buFont typeface="Arial"/>
        <a:buChar char="»"/>
        <a:defRPr sz="16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E25F0B00-0FE5-4A30-93E7-D7EB95978A2B}" type="datetimeFigureOut">
              <a:rPr lang="en-US" smtClean="0"/>
              <a:pPr/>
              <a:t>10/14/2013</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40E72BA2-18DA-4F63-9F6A-2512DEBBC354}" type="slidenum">
              <a:rPr lang="en-US" smtClean="0">
                <a:solidFill>
                  <a:srgbClr val="8CADAE">
                    <a:shade val="75000"/>
                  </a:srgbClr>
                </a:solidFill>
              </a:rPr>
              <a:pPr/>
              <a:t>‹#›</a:t>
            </a:fld>
            <a:endParaRPr lang="en-US" dirty="0">
              <a:solidFill>
                <a:srgbClr val="8CADAE">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86638814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www.acf.hhs.gov/programs/cb"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hyperlink" Target="http://developingchild.harvard.edu/" TargetMode="External"/><Relationship Id="rId3" Type="http://schemas.openxmlformats.org/officeDocument/2006/relationships/image" Target="../media/image31.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49.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8.gif"/></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hyperlink" Target="http://developingchild.harvard.edu/" TargetMode="External"/><Relationship Id="rId3" Type="http://schemas.openxmlformats.org/officeDocument/2006/relationships/image" Target="../media/image31.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49.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8.gif"/></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em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hyperlink" Target="http://developingchild.harvard.edu/" TargetMode="External"/><Relationship Id="rId7"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5.gif"/><Relationship Id="rId5" Type="http://schemas.openxmlformats.org/officeDocument/2006/relationships/hyperlink" Target="http://developingchild.harvard.edu/activities/frontiers_of_innovation/frontiers_of_innovation/" TargetMode="External"/><Relationship Id="rId4" Type="http://schemas.openxmlformats.org/officeDocument/2006/relationships/image" Target="../media/image48.gif"/></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hyperlink" Target="http://developingchild.harvard.edu/" TargetMode="External"/><Relationship Id="rId3" Type="http://schemas.openxmlformats.org/officeDocument/2006/relationships/image" Target="../media/image31.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49.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8.gif"/></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hyperlink" Target="http://www.acf.hhs.gov/programs/cb"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Evaluating the Use of Evidence-Based Principles across the Social Ecology</a:t>
            </a:r>
            <a:endParaRPr lang="en-US" dirty="0"/>
          </a:p>
        </p:txBody>
      </p:sp>
      <p:pic>
        <p:nvPicPr>
          <p:cNvPr id="6" name="Picture 5" descr="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148034"/>
            <a:ext cx="2362200" cy="1561465"/>
          </a:xfrm>
          <a:prstGeom prst="rect">
            <a:avLst/>
          </a:prstGeom>
          <a:ln>
            <a:noFill/>
          </a:ln>
        </p:spPr>
      </p:pic>
      <p:pic>
        <p:nvPicPr>
          <p:cNvPr id="7" name="Picture 6"/>
          <p:cNvPicPr/>
          <p:nvPr/>
        </p:nvPicPr>
        <p:blipFill>
          <a:blip r:embed="rId4" cstate="print"/>
          <a:srcRect/>
          <a:stretch>
            <a:fillRect/>
          </a:stretch>
        </p:blipFill>
        <p:spPr bwMode="auto">
          <a:xfrm>
            <a:off x="6019800" y="3170795"/>
            <a:ext cx="2743200" cy="1605603"/>
          </a:xfrm>
          <a:prstGeom prst="rect">
            <a:avLst/>
          </a:prstGeom>
          <a:noFill/>
          <a:ln w="9525">
            <a:noFill/>
            <a:miter lim="800000"/>
            <a:headEnd/>
            <a:tailEnd/>
          </a:ln>
        </p:spPr>
      </p:pic>
      <p:pic>
        <p:nvPicPr>
          <p:cNvPr id="8" name="Picture 7"/>
          <p:cNvPicPr>
            <a:picLocks noChangeAspect="1"/>
          </p:cNvPicPr>
          <p:nvPr/>
        </p:nvPicPr>
        <p:blipFill>
          <a:blip r:embed="rId5"/>
          <a:stretch>
            <a:fillRect/>
          </a:stretch>
        </p:blipFill>
        <p:spPr>
          <a:xfrm>
            <a:off x="3581399" y="2938168"/>
            <a:ext cx="2096469" cy="1981199"/>
          </a:xfrm>
          <a:prstGeom prst="rect">
            <a:avLst/>
          </a:prstGeom>
        </p:spPr>
      </p:pic>
      <p:pic>
        <p:nvPicPr>
          <p:cNvPr id="2050" name="Picture 2" descr="Children's Bureau">
            <a:hlinkClick r:id="rId6" tooltip="Children's Bureau Hom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5257800"/>
            <a:ext cx="426720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629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solidFill>
                  <a:schemeClr val="tx1"/>
                </a:solidFill>
                <a:latin typeface="Georgia" pitchFamily="18" charset="0"/>
              </a:rPr>
              <a:t>The Need for a New Approach</a:t>
            </a:r>
            <a:endParaRPr lang="en-US" sz="4400" dirty="0">
              <a:solidFill>
                <a:schemeClr val="tx1"/>
              </a:solidFill>
              <a:latin typeface="Georgia" pitchFamily="18" charset="0"/>
            </a:endParaRPr>
          </a:p>
        </p:txBody>
      </p:sp>
      <p:sp>
        <p:nvSpPr>
          <p:cNvPr id="3" name="Content Placeholder 2"/>
          <p:cNvSpPr>
            <a:spLocks noGrp="1"/>
          </p:cNvSpPr>
          <p:nvPr>
            <p:ph sz="quarter" idx="1"/>
          </p:nvPr>
        </p:nvSpPr>
        <p:spPr>
          <a:xfrm>
            <a:off x="152400" y="1371600"/>
            <a:ext cx="8991600" cy="5257800"/>
          </a:xfrm>
        </p:spPr>
        <p:txBody>
          <a:bodyPr>
            <a:normAutofit fontScale="92500" lnSpcReduction="20000"/>
          </a:bodyPr>
          <a:lstStyle/>
          <a:p>
            <a:pPr marL="342900" lvl="0" indent="-342900" eaLnBrk="0" fontAlgn="base" hangingPunct="0">
              <a:spcAft>
                <a:spcPct val="0"/>
              </a:spcAft>
              <a:buClrTx/>
              <a:buSzTx/>
              <a:buNone/>
              <a:defRPr/>
            </a:pPr>
            <a:endParaRPr lang="en-US" sz="2600" dirty="0" smtClean="0">
              <a:latin typeface="Calibri" pitchFamily="34" charset="0"/>
              <a:cs typeface="Calibri" pitchFamily="34" charset="0"/>
            </a:endParaRPr>
          </a:p>
          <a:p>
            <a:pPr marL="342900" lvl="0" indent="-342900" eaLnBrk="0" fontAlgn="base" hangingPunct="0">
              <a:spcAft>
                <a:spcPct val="0"/>
              </a:spcAft>
              <a:buClrTx/>
              <a:buSzTx/>
              <a:buNone/>
              <a:defRPr/>
            </a:pPr>
            <a:r>
              <a:rPr lang="en-US" sz="3900" dirty="0" smtClean="0">
                <a:latin typeface="Calibri" pitchFamily="34" charset="0"/>
                <a:cs typeface="Calibri" pitchFamily="34" charset="0"/>
              </a:rPr>
              <a:t>In late 1980s, the focus shifted to understanding  “resilience” in children:</a:t>
            </a:r>
          </a:p>
          <a:p>
            <a:pPr marL="742950" lvl="1" indent="-285750" eaLnBrk="0" fontAlgn="base" hangingPunct="0">
              <a:spcAft>
                <a:spcPct val="0"/>
              </a:spcAft>
              <a:buClrTx/>
              <a:buSzTx/>
              <a:buNone/>
              <a:defRPr/>
            </a:pPr>
            <a:endParaRPr lang="en-US" sz="400" dirty="0" smtClean="0">
              <a:solidFill>
                <a:schemeClr val="tx1"/>
              </a:solidFill>
              <a:latin typeface="Calibri" pitchFamily="34" charset="0"/>
              <a:cs typeface="Calibri" pitchFamily="34" charset="0"/>
            </a:endParaRPr>
          </a:p>
          <a:p>
            <a:pPr marL="800100" lvl="1" indent="-342900" eaLnBrk="0" hangingPunct="0">
              <a:buClr>
                <a:schemeClr val="accent1"/>
              </a:buClr>
              <a:buFont typeface="Wingdings" pitchFamily="2" charset="2"/>
              <a:buChar char="§"/>
              <a:defRPr/>
            </a:pPr>
            <a:r>
              <a:rPr lang="en-US" sz="3700" dirty="0" smtClean="0">
                <a:solidFill>
                  <a:schemeClr val="tx1"/>
                </a:solidFill>
                <a:latin typeface="Calibri" pitchFamily="34" charset="0"/>
                <a:cs typeface="Calibri" pitchFamily="34" charset="0"/>
              </a:rPr>
              <a:t>Why do some children become victims of adversity while others are able to thrive in spite of adversity?</a:t>
            </a:r>
          </a:p>
          <a:p>
            <a:pPr marL="800100" lvl="1" indent="-342900" eaLnBrk="0" hangingPunct="0">
              <a:buClr>
                <a:schemeClr val="accent1"/>
              </a:buClr>
              <a:buFont typeface="Wingdings" pitchFamily="2" charset="2"/>
              <a:buChar char="§"/>
              <a:defRPr/>
            </a:pPr>
            <a:endParaRPr lang="en-US" sz="2600" dirty="0" smtClean="0">
              <a:solidFill>
                <a:schemeClr val="tx1"/>
              </a:solidFill>
              <a:latin typeface="Calibri" pitchFamily="34" charset="0"/>
              <a:cs typeface="Calibri" pitchFamily="34" charset="0"/>
            </a:endParaRPr>
          </a:p>
          <a:p>
            <a:pPr marL="800100" lvl="1" indent="-342900" eaLnBrk="0" hangingPunct="0">
              <a:buClr>
                <a:schemeClr val="accent1"/>
              </a:buClr>
              <a:buFont typeface="Wingdings" pitchFamily="2" charset="2"/>
              <a:buChar char="§"/>
              <a:defRPr/>
            </a:pPr>
            <a:r>
              <a:rPr lang="en-US" sz="3700" dirty="0" smtClean="0">
                <a:solidFill>
                  <a:schemeClr val="tx1"/>
                </a:solidFill>
                <a:latin typeface="Calibri" pitchFamily="34" charset="0"/>
                <a:cs typeface="Calibri" pitchFamily="34" charset="0"/>
              </a:rPr>
              <a:t>What are the factors that appear to </a:t>
            </a:r>
            <a:r>
              <a:rPr lang="en-US" sz="3700" b="1" i="1" dirty="0" smtClean="0">
                <a:solidFill>
                  <a:schemeClr val="tx1"/>
                </a:solidFill>
                <a:latin typeface="Calibri" pitchFamily="34" charset="0"/>
                <a:cs typeface="Calibri" pitchFamily="34" charset="0"/>
              </a:rPr>
              <a:t>protect </a:t>
            </a:r>
            <a:r>
              <a:rPr lang="en-US" sz="3700" dirty="0" smtClean="0">
                <a:solidFill>
                  <a:schemeClr val="tx1"/>
                </a:solidFill>
                <a:latin typeface="Calibri" pitchFamily="34" charset="0"/>
                <a:cs typeface="Calibri" pitchFamily="34" charset="0"/>
              </a:rPr>
              <a:t>children from the risks of maltreatment?</a:t>
            </a:r>
          </a:p>
          <a:p>
            <a:pPr marL="571500" indent="-571500">
              <a:buClrTx/>
              <a:buAutoNum type="alphaLcPeriod" startAt="3"/>
            </a:pPr>
            <a:endParaRPr lang="en-US" sz="3200" dirty="0" smtClean="0">
              <a:latin typeface="Calibri" pitchFamily="34" charset="0"/>
              <a:cs typeface="Calibri" pitchFamily="34" charset="0"/>
            </a:endParaRPr>
          </a:p>
          <a:p>
            <a:pPr marL="571500" indent="-571500">
              <a:buNone/>
            </a:pPr>
            <a:r>
              <a:rPr lang="en-US" sz="3200" dirty="0">
                <a:latin typeface="Calibri" pitchFamily="34" charset="0"/>
                <a:cs typeface="Calibri" pitchFamily="34" charset="0"/>
              </a:rPr>
              <a:t>	</a:t>
            </a:r>
            <a:endParaRPr lang="en-US" sz="3200" dirty="0" smtClean="0">
              <a:latin typeface="Calibri" pitchFamily="34" charset="0"/>
              <a:cs typeface="Calibri" pitchFamily="34" charset="0"/>
            </a:endParaRPr>
          </a:p>
        </p:txBody>
      </p:sp>
      <p:pic>
        <p:nvPicPr>
          <p:cNvPr id="4" name="Picture 9" descr="CSSP Color PNG.png"/>
          <p:cNvPicPr>
            <a:picLocks noChangeAspect="1"/>
          </p:cNvPicPr>
          <p:nvPr/>
        </p:nvPicPr>
        <p:blipFill>
          <a:blip r:embed="rId2" cstate="print"/>
          <a:srcRect/>
          <a:stretch>
            <a:fillRect/>
          </a:stretch>
        </p:blipFill>
        <p:spPr bwMode="auto">
          <a:xfrm>
            <a:off x="8001000" y="5715000"/>
            <a:ext cx="914400" cy="9167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solidFill>
                  <a:schemeClr val="tx1"/>
                </a:solidFill>
                <a:latin typeface="Georgia" pitchFamily="18" charset="0"/>
              </a:rPr>
              <a:t>The Seminal Literature Review</a:t>
            </a:r>
            <a:endParaRPr lang="en-US" sz="4400" dirty="0">
              <a:solidFill>
                <a:schemeClr val="tx1"/>
              </a:solidFill>
              <a:latin typeface="Georgia" pitchFamily="18" charset="0"/>
            </a:endParaRPr>
          </a:p>
        </p:txBody>
      </p:sp>
      <p:sp>
        <p:nvSpPr>
          <p:cNvPr id="3" name="Content Placeholder 2"/>
          <p:cNvSpPr>
            <a:spLocks noGrp="1"/>
          </p:cNvSpPr>
          <p:nvPr>
            <p:ph sz="quarter" idx="1"/>
          </p:nvPr>
        </p:nvSpPr>
        <p:spPr>
          <a:xfrm>
            <a:off x="152400" y="1371600"/>
            <a:ext cx="8991600" cy="5257800"/>
          </a:xfrm>
        </p:spPr>
        <p:txBody>
          <a:bodyPr>
            <a:normAutofit/>
          </a:bodyPr>
          <a:lstStyle/>
          <a:p>
            <a:pPr marL="914400" indent="-914400">
              <a:buClrTx/>
              <a:buNone/>
            </a:pPr>
            <a:endParaRPr lang="en-US" sz="2600" dirty="0" smtClean="0">
              <a:latin typeface="Calibri" pitchFamily="34" charset="0"/>
              <a:cs typeface="Calibri" pitchFamily="34" charset="0"/>
            </a:endParaRPr>
          </a:p>
          <a:p>
            <a:pPr marL="571500" indent="-571500">
              <a:buClrTx/>
              <a:buNone/>
            </a:pPr>
            <a:endParaRPr lang="en-US" sz="3200" dirty="0" smtClean="0">
              <a:latin typeface="Calibri" pitchFamily="34" charset="0"/>
              <a:cs typeface="Calibri" pitchFamily="34" charset="0"/>
            </a:endParaRPr>
          </a:p>
          <a:p>
            <a:pPr marL="571500" indent="-571500">
              <a:buNone/>
            </a:pPr>
            <a:r>
              <a:rPr lang="en-US" sz="3200" dirty="0">
                <a:latin typeface="Calibri" pitchFamily="34" charset="0"/>
                <a:cs typeface="Calibri" pitchFamily="34" charset="0"/>
              </a:rPr>
              <a:t>	</a:t>
            </a:r>
            <a:endParaRPr lang="en-US" sz="3200" dirty="0" smtClean="0">
              <a:latin typeface="Calibri" pitchFamily="34" charset="0"/>
              <a:cs typeface="Calibri" pitchFamily="34" charset="0"/>
            </a:endParaRPr>
          </a:p>
        </p:txBody>
      </p:sp>
      <p:pic>
        <p:nvPicPr>
          <p:cNvPr id="4" name="Picture 9" descr="CSSP Color PNG.png"/>
          <p:cNvPicPr>
            <a:picLocks noChangeAspect="1"/>
          </p:cNvPicPr>
          <p:nvPr/>
        </p:nvPicPr>
        <p:blipFill>
          <a:blip r:embed="rId2" cstate="print"/>
          <a:srcRect/>
          <a:stretch>
            <a:fillRect/>
          </a:stretch>
        </p:blipFill>
        <p:spPr bwMode="auto">
          <a:xfrm>
            <a:off x="8001000" y="5715000"/>
            <a:ext cx="914400" cy="916782"/>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2286000" y="1889760"/>
            <a:ext cx="4876800" cy="4389120"/>
          </a:xfrm>
          <a:prstGeom prst="rect">
            <a:avLst/>
          </a:prstGeom>
          <a:noFill/>
          <a:ln w="9525">
            <a:solidFill>
              <a:schemeClr val="tx1"/>
            </a:solidFill>
            <a:miter lim="800000"/>
            <a:headEnd/>
            <a:tailEnd/>
          </a:ln>
        </p:spPr>
      </p:pic>
      <p:sp>
        <p:nvSpPr>
          <p:cNvPr id="6" name="TextBox 5"/>
          <p:cNvSpPr txBox="1"/>
          <p:nvPr/>
        </p:nvSpPr>
        <p:spPr>
          <a:xfrm>
            <a:off x="2362200" y="4648200"/>
            <a:ext cx="3505200" cy="1477328"/>
          </a:xfrm>
          <a:prstGeom prst="rect">
            <a:avLst/>
          </a:prstGeom>
          <a:noFill/>
        </p:spPr>
        <p:txBody>
          <a:bodyPr wrap="square" rtlCol="0">
            <a:spAutoFit/>
          </a:bodyPr>
          <a:lstStyle/>
          <a:p>
            <a:r>
              <a:rPr lang="en-US" b="1" dirty="0" smtClean="0">
                <a:solidFill>
                  <a:schemeClr val="bg1"/>
                </a:solidFill>
              </a:rPr>
              <a:t>protective factors</a:t>
            </a:r>
          </a:p>
          <a:p>
            <a:r>
              <a:rPr lang="en-US" b="1" dirty="0" smtClean="0">
                <a:solidFill>
                  <a:schemeClr val="bg1"/>
                </a:solidFill>
              </a:rPr>
              <a:t>literature review:</a:t>
            </a:r>
          </a:p>
          <a:p>
            <a:r>
              <a:rPr lang="en-US" b="1" dirty="0" smtClean="0">
                <a:solidFill>
                  <a:schemeClr val="bg1"/>
                </a:solidFill>
              </a:rPr>
              <a:t>early care and education programs</a:t>
            </a:r>
          </a:p>
          <a:p>
            <a:r>
              <a:rPr lang="en-US" b="1" dirty="0" smtClean="0">
                <a:solidFill>
                  <a:schemeClr val="bg1"/>
                </a:solidFill>
              </a:rPr>
              <a:t>and the prevention of child abuse</a:t>
            </a:r>
          </a:p>
          <a:p>
            <a:r>
              <a:rPr lang="en-US" b="1" dirty="0" smtClean="0">
                <a:solidFill>
                  <a:schemeClr val="bg1"/>
                </a:solidFill>
              </a:rPr>
              <a:t>and neglect</a:t>
            </a:r>
            <a:endParaRPr lang="en-US" dirty="0">
              <a:solidFill>
                <a:schemeClr val="bg1"/>
              </a:solidFill>
            </a:endParaRPr>
          </a:p>
        </p:txBody>
      </p:sp>
      <p:sp>
        <p:nvSpPr>
          <p:cNvPr id="7" name="Rectangle 6"/>
          <p:cNvSpPr/>
          <p:nvPr/>
        </p:nvSpPr>
        <p:spPr>
          <a:xfrm>
            <a:off x="152400" y="6367046"/>
            <a:ext cx="7772400" cy="338554"/>
          </a:xfrm>
          <a:prstGeom prst="rect">
            <a:avLst/>
          </a:prstGeom>
        </p:spPr>
        <p:txBody>
          <a:bodyPr wrap="square">
            <a:spAutoFit/>
          </a:bodyPr>
          <a:lstStyle/>
          <a:p>
            <a:r>
              <a:rPr lang="en-US" sz="1600" dirty="0" smtClean="0"/>
              <a:t>http://www.cssp.org/reform/strengtheningfamilies/resources/body/LiteratureReview.pdf</a:t>
            </a:r>
            <a:endParaRPr lang="en-US" sz="1600" dirty="0"/>
          </a:p>
        </p:txBody>
      </p:sp>
      <p:sp>
        <p:nvSpPr>
          <p:cNvPr id="8" name="TextBox 7"/>
          <p:cNvSpPr txBox="1"/>
          <p:nvPr/>
        </p:nvSpPr>
        <p:spPr>
          <a:xfrm>
            <a:off x="2286000" y="1551057"/>
            <a:ext cx="4876800" cy="353943"/>
          </a:xfrm>
          <a:prstGeom prst="rect">
            <a:avLst/>
          </a:prstGeom>
          <a:solidFill>
            <a:srgbClr val="C00000"/>
          </a:solidFill>
          <a:ln w="9525">
            <a:solidFill>
              <a:schemeClr val="tx1"/>
            </a:solidFill>
          </a:ln>
        </p:spPr>
        <p:txBody>
          <a:bodyPr wrap="square" rtlCol="0">
            <a:spAutoFit/>
          </a:bodyPr>
          <a:lstStyle/>
          <a:p>
            <a:pPr algn="ctr"/>
            <a:r>
              <a:rPr lang="en-US" sz="1700" dirty="0" smtClean="0">
                <a:solidFill>
                  <a:schemeClr val="bg1"/>
                </a:solidFill>
              </a:rPr>
              <a:t>c e n t e r  f o r  t h e  s t u d y  o f  s o c i a l  p o l I c y   </a:t>
            </a:r>
            <a:endParaRPr lang="en-US" sz="17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758952"/>
          </a:xfrm>
        </p:spPr>
        <p:txBody>
          <a:bodyPr>
            <a:noAutofit/>
          </a:bodyPr>
          <a:lstStyle/>
          <a:p>
            <a:r>
              <a:rPr lang="en-US" sz="3600" dirty="0">
                <a:solidFill>
                  <a:schemeClr val="tx1"/>
                </a:solidFill>
                <a:latin typeface="Georgia" panose="02040502050405020303" pitchFamily="18" charset="0"/>
              </a:rPr>
              <a:t>Strengthening Families National Network</a:t>
            </a:r>
          </a:p>
        </p:txBody>
      </p:sp>
      <p:pic>
        <p:nvPicPr>
          <p:cNvPr id="4" name="Content Placeholder 3"/>
          <p:cNvPicPr>
            <a:picLocks noGrp="1" noChangeAspect="1"/>
          </p:cNvPicPr>
          <p:nvPr>
            <p:ph sz="quarter" idx="1"/>
          </p:nvPr>
        </p:nvPicPr>
        <p:blipFill>
          <a:blip r:embed="rId2"/>
          <a:stretch>
            <a:fillRect/>
          </a:stretch>
        </p:blipFill>
        <p:spPr>
          <a:xfrm>
            <a:off x="859404" y="1527175"/>
            <a:ext cx="7388679" cy="4572000"/>
          </a:xfrm>
          <a:prstGeom prst="rect">
            <a:avLst/>
          </a:prstGeom>
        </p:spPr>
      </p:pic>
      <p:pic>
        <p:nvPicPr>
          <p:cNvPr id="5" name="Picture 4"/>
          <p:cNvPicPr>
            <a:picLocks noChangeAspect="1"/>
          </p:cNvPicPr>
          <p:nvPr/>
        </p:nvPicPr>
        <p:blipFill>
          <a:blip r:embed="rId3"/>
          <a:stretch>
            <a:fillRect/>
          </a:stretch>
        </p:blipFill>
        <p:spPr>
          <a:xfrm>
            <a:off x="8001000" y="5724319"/>
            <a:ext cx="920576" cy="914479"/>
          </a:xfrm>
          <a:prstGeom prst="rect">
            <a:avLst/>
          </a:prstGeom>
        </p:spPr>
      </p:pic>
    </p:spTree>
    <p:extLst>
      <p:ext uri="{BB962C8B-B14F-4D97-AF65-F5344CB8AC3E}">
        <p14:creationId xmlns:p14="http://schemas.microsoft.com/office/powerpoint/2010/main" val="2499034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solidFill>
                  <a:schemeClr val="tx1"/>
                </a:solidFill>
                <a:latin typeface="Georgia" pitchFamily="18" charset="0"/>
              </a:rPr>
              <a:t>Organizational Partners</a:t>
            </a:r>
            <a:endParaRPr lang="en-US" sz="4400" dirty="0"/>
          </a:p>
        </p:txBody>
      </p:sp>
      <p:pic>
        <p:nvPicPr>
          <p:cNvPr id="5" name="Content Placeholder 4"/>
          <p:cNvPicPr>
            <a:picLocks noGrp="1" noChangeAspect="1"/>
          </p:cNvPicPr>
          <p:nvPr>
            <p:ph sz="quarter" idx="1"/>
          </p:nvPr>
        </p:nvPicPr>
        <p:blipFill>
          <a:blip r:embed="rId2"/>
          <a:stretch>
            <a:fillRect/>
          </a:stretch>
        </p:blipFill>
        <p:spPr>
          <a:xfrm>
            <a:off x="285830" y="1648906"/>
            <a:ext cx="5334462" cy="713294"/>
          </a:xfrm>
          <a:prstGeom prst="rect">
            <a:avLst/>
          </a:prstGeom>
        </p:spPr>
      </p:pic>
      <p:pic>
        <p:nvPicPr>
          <p:cNvPr id="6" name="Picture 5"/>
          <p:cNvPicPr>
            <a:picLocks noChangeAspect="1"/>
          </p:cNvPicPr>
          <p:nvPr/>
        </p:nvPicPr>
        <p:blipFill>
          <a:blip r:embed="rId3"/>
          <a:stretch>
            <a:fillRect/>
          </a:stretch>
        </p:blipFill>
        <p:spPr>
          <a:xfrm>
            <a:off x="2190995" y="2685171"/>
            <a:ext cx="1524132" cy="1353429"/>
          </a:xfrm>
          <a:prstGeom prst="rect">
            <a:avLst/>
          </a:prstGeom>
        </p:spPr>
      </p:pic>
      <p:pic>
        <p:nvPicPr>
          <p:cNvPr id="7" name="Picture 6"/>
          <p:cNvPicPr>
            <a:picLocks noChangeAspect="1"/>
          </p:cNvPicPr>
          <p:nvPr/>
        </p:nvPicPr>
        <p:blipFill>
          <a:blip r:embed="rId4"/>
          <a:stretch>
            <a:fillRect/>
          </a:stretch>
        </p:blipFill>
        <p:spPr>
          <a:xfrm>
            <a:off x="383817" y="4334156"/>
            <a:ext cx="2664183" cy="1152244"/>
          </a:xfrm>
          <a:prstGeom prst="rect">
            <a:avLst/>
          </a:prstGeom>
        </p:spPr>
      </p:pic>
      <p:pic>
        <p:nvPicPr>
          <p:cNvPr id="8" name="Picture 7"/>
          <p:cNvPicPr>
            <a:picLocks noChangeAspect="1"/>
          </p:cNvPicPr>
          <p:nvPr/>
        </p:nvPicPr>
        <p:blipFill>
          <a:blip r:embed="rId5"/>
          <a:stretch>
            <a:fillRect/>
          </a:stretch>
        </p:blipFill>
        <p:spPr>
          <a:xfrm>
            <a:off x="2045359" y="5791200"/>
            <a:ext cx="1841152" cy="493819"/>
          </a:xfrm>
          <a:prstGeom prst="rect">
            <a:avLst/>
          </a:prstGeom>
        </p:spPr>
      </p:pic>
      <p:pic>
        <p:nvPicPr>
          <p:cNvPr id="9" name="Picture 8"/>
          <p:cNvPicPr>
            <a:picLocks noChangeAspect="1"/>
          </p:cNvPicPr>
          <p:nvPr/>
        </p:nvPicPr>
        <p:blipFill>
          <a:blip r:embed="rId6"/>
          <a:stretch>
            <a:fillRect/>
          </a:stretch>
        </p:blipFill>
        <p:spPr>
          <a:xfrm>
            <a:off x="3428815" y="4304017"/>
            <a:ext cx="2133785" cy="1152244"/>
          </a:xfrm>
          <a:prstGeom prst="rect">
            <a:avLst/>
          </a:prstGeom>
        </p:spPr>
      </p:pic>
      <p:sp>
        <p:nvSpPr>
          <p:cNvPr id="10" name="Rectangle 9"/>
          <p:cNvSpPr/>
          <p:nvPr/>
        </p:nvSpPr>
        <p:spPr>
          <a:xfrm>
            <a:off x="5791200" y="2364700"/>
            <a:ext cx="3200400" cy="2893100"/>
          </a:xfrm>
          <a:prstGeom prst="rect">
            <a:avLst/>
          </a:prstGeom>
        </p:spPr>
        <p:txBody>
          <a:bodyPr wrap="square">
            <a:spAutoFit/>
          </a:bodyPr>
          <a:lstStyle/>
          <a:p>
            <a:r>
              <a:rPr lang="en-US" sz="2200" b="1" dirty="0"/>
              <a:t>Midwest Learning Center for Family Support</a:t>
            </a:r>
          </a:p>
          <a:p>
            <a:endParaRPr lang="en-US" b="1" dirty="0"/>
          </a:p>
          <a:p>
            <a:r>
              <a:rPr lang="en-US" sz="2200" b="1" dirty="0"/>
              <a:t>National Registry Alliance</a:t>
            </a:r>
          </a:p>
          <a:p>
            <a:endParaRPr lang="en-US" b="1" dirty="0"/>
          </a:p>
          <a:p>
            <a:r>
              <a:rPr lang="en-US" sz="2200" b="1" dirty="0"/>
              <a:t>Parents as Teachers</a:t>
            </a:r>
          </a:p>
          <a:p>
            <a:endParaRPr lang="en-US" b="1" dirty="0"/>
          </a:p>
          <a:p>
            <a:r>
              <a:rPr lang="en-US" sz="2200" b="1" dirty="0"/>
              <a:t>Parent Services Project</a:t>
            </a:r>
          </a:p>
          <a:p>
            <a:endParaRPr lang="en-US" b="1" dirty="0"/>
          </a:p>
        </p:txBody>
      </p:sp>
      <p:pic>
        <p:nvPicPr>
          <p:cNvPr id="11" name="Picture 10"/>
          <p:cNvPicPr>
            <a:picLocks noChangeAspect="1"/>
          </p:cNvPicPr>
          <p:nvPr/>
        </p:nvPicPr>
        <p:blipFill>
          <a:blip r:embed="rId7"/>
          <a:stretch>
            <a:fillRect/>
          </a:stretch>
        </p:blipFill>
        <p:spPr>
          <a:xfrm>
            <a:off x="8001000" y="5713980"/>
            <a:ext cx="914479" cy="914479"/>
          </a:xfrm>
          <a:prstGeom prst="rect">
            <a:avLst/>
          </a:prstGeom>
        </p:spPr>
      </p:pic>
    </p:spTree>
    <p:extLst>
      <p:ext uri="{BB962C8B-B14F-4D97-AF65-F5344CB8AC3E}">
        <p14:creationId xmlns:p14="http://schemas.microsoft.com/office/powerpoint/2010/main" val="2325728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758952"/>
          </a:xfrm>
        </p:spPr>
        <p:txBody>
          <a:bodyPr>
            <a:noAutofit/>
          </a:bodyPr>
          <a:lstStyle/>
          <a:p>
            <a:r>
              <a:rPr lang="en-US" sz="4400" dirty="0" smtClean="0">
                <a:solidFill>
                  <a:schemeClr val="tx1"/>
                </a:solidFill>
                <a:latin typeface="Georgia" pitchFamily="18" charset="0"/>
              </a:rPr>
              <a:t>Work at the Federal Level </a:t>
            </a:r>
            <a:endParaRPr lang="en-US" sz="4400" dirty="0"/>
          </a:p>
        </p:txBody>
      </p:sp>
      <p:pic>
        <p:nvPicPr>
          <p:cNvPr id="4" name="Picture 20" descr="NCCIC logo"/>
          <p:cNvPicPr>
            <a:picLocks noGrp="1" noChangeAspect="1" noChangeArrowheads="1"/>
          </p:cNvPicPr>
          <p:nvPr>
            <p:ph sz="quarter" idx="1"/>
          </p:nvPr>
        </p:nvPicPr>
        <p:blipFill>
          <a:blip r:embed="rId2" cstate="print"/>
          <a:srcRect/>
          <a:stretch>
            <a:fillRect/>
          </a:stretch>
        </p:blipFill>
        <p:spPr bwMode="auto">
          <a:xfrm>
            <a:off x="533399" y="1798320"/>
            <a:ext cx="2166781" cy="1097280"/>
          </a:xfrm>
          <a:prstGeom prst="rect">
            <a:avLst/>
          </a:prstGeom>
          <a:noFill/>
        </p:spPr>
      </p:pic>
      <p:pic>
        <p:nvPicPr>
          <p:cNvPr id="5" name="Picture 4"/>
          <p:cNvPicPr>
            <a:picLocks noChangeAspect="1"/>
          </p:cNvPicPr>
          <p:nvPr/>
        </p:nvPicPr>
        <p:blipFill>
          <a:blip r:embed="rId3"/>
          <a:stretch>
            <a:fillRect/>
          </a:stretch>
        </p:blipFill>
        <p:spPr>
          <a:xfrm>
            <a:off x="557868" y="4008120"/>
            <a:ext cx="2109132" cy="2011680"/>
          </a:xfrm>
          <a:prstGeom prst="rect">
            <a:avLst/>
          </a:prstGeom>
        </p:spPr>
      </p:pic>
      <p:sp>
        <p:nvSpPr>
          <p:cNvPr id="6" name="Rectangle 5"/>
          <p:cNvSpPr/>
          <p:nvPr/>
        </p:nvSpPr>
        <p:spPr>
          <a:xfrm>
            <a:off x="3505200" y="1864816"/>
            <a:ext cx="5486400" cy="4154984"/>
          </a:xfrm>
          <a:prstGeom prst="rect">
            <a:avLst/>
          </a:prstGeom>
        </p:spPr>
        <p:txBody>
          <a:bodyPr wrap="square">
            <a:spAutoFit/>
          </a:bodyPr>
          <a:lstStyle/>
          <a:p>
            <a:r>
              <a:rPr lang="en-US" sz="2400" b="1" dirty="0"/>
              <a:t>Office of Child Abuse and Neglect (Children’s Bureau)</a:t>
            </a:r>
          </a:p>
          <a:p>
            <a:endParaRPr lang="en-US" b="1" dirty="0"/>
          </a:p>
          <a:p>
            <a:r>
              <a:rPr lang="en-US" sz="2400" b="1" dirty="0"/>
              <a:t>Substance Abuse and Mental Health Services Administration (SAMHSA)</a:t>
            </a:r>
          </a:p>
          <a:p>
            <a:endParaRPr lang="en-US" b="1" dirty="0"/>
          </a:p>
          <a:p>
            <a:r>
              <a:rPr lang="en-US" sz="2400" b="1" dirty="0"/>
              <a:t>Child Care Bureau</a:t>
            </a:r>
          </a:p>
          <a:p>
            <a:endParaRPr lang="en-US" b="1" dirty="0"/>
          </a:p>
          <a:p>
            <a:r>
              <a:rPr lang="en-US" sz="2400" b="1" dirty="0"/>
              <a:t>Maternal and Child Health Bureau</a:t>
            </a:r>
          </a:p>
          <a:p>
            <a:endParaRPr lang="en-US" b="1" dirty="0"/>
          </a:p>
          <a:p>
            <a:r>
              <a:rPr lang="en-US" sz="2400" b="1" dirty="0"/>
              <a:t>Centers for Disease Control </a:t>
            </a:r>
            <a:r>
              <a:rPr lang="en-US" sz="2400" b="1" dirty="0" smtClean="0"/>
              <a:t>&amp; </a:t>
            </a:r>
            <a:r>
              <a:rPr lang="en-US" sz="2400" b="1" dirty="0"/>
              <a:t>Prevention, Division of Violence Prevention</a:t>
            </a:r>
          </a:p>
        </p:txBody>
      </p:sp>
      <p:pic>
        <p:nvPicPr>
          <p:cNvPr id="7" name="Picture 6"/>
          <p:cNvPicPr>
            <a:picLocks noChangeAspect="1"/>
          </p:cNvPicPr>
          <p:nvPr/>
        </p:nvPicPr>
        <p:blipFill>
          <a:blip r:embed="rId4"/>
          <a:stretch>
            <a:fillRect/>
          </a:stretch>
        </p:blipFill>
        <p:spPr>
          <a:xfrm>
            <a:off x="8001000" y="5715000"/>
            <a:ext cx="914479" cy="914479"/>
          </a:xfrm>
          <a:prstGeom prst="rect">
            <a:avLst/>
          </a:prstGeom>
        </p:spPr>
      </p:pic>
    </p:spTree>
    <p:extLst>
      <p:ext uri="{BB962C8B-B14F-4D97-AF65-F5344CB8AC3E}">
        <p14:creationId xmlns:p14="http://schemas.microsoft.com/office/powerpoint/2010/main" val="993376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solidFill>
                  <a:schemeClr val="tx1"/>
                </a:solidFill>
                <a:latin typeface="Georgia" panose="02040502050405020303" pitchFamily="18" charset="0"/>
                <a:cs typeface="Times New Roman" pitchFamily="18" charset="0"/>
              </a:rPr>
              <a:t>The R &amp; D Projects</a:t>
            </a:r>
            <a:endParaRPr lang="en-US" sz="4400" dirty="0">
              <a:solidFill>
                <a:schemeClr val="tx1"/>
              </a:solidFill>
              <a:latin typeface="Georgia" panose="02040502050405020303" pitchFamily="18" charset="0"/>
            </a:endParaRPr>
          </a:p>
        </p:txBody>
      </p:sp>
      <p:sp>
        <p:nvSpPr>
          <p:cNvPr id="3" name="Content Placeholder 2"/>
          <p:cNvSpPr>
            <a:spLocks noGrp="1"/>
          </p:cNvSpPr>
          <p:nvPr>
            <p:ph sz="quarter" idx="1"/>
          </p:nvPr>
        </p:nvSpPr>
        <p:spPr/>
        <p:txBody>
          <a:bodyPr/>
          <a:lstStyle/>
          <a:p>
            <a:pPr marL="0" indent="0" algn="ctr">
              <a:buNone/>
            </a:pPr>
            <a:r>
              <a:rPr lang="en-US" sz="2800" b="1" dirty="0">
                <a:solidFill>
                  <a:srgbClr val="00B050"/>
                </a:solidFill>
                <a:latin typeface="Lucida Calligraphy" pitchFamily="66" charset="0"/>
              </a:rPr>
              <a:t>The</a:t>
            </a:r>
            <a:r>
              <a:rPr lang="en-US" sz="2800" dirty="0">
                <a:latin typeface="Script MT Bold" pitchFamily="66" charset="0"/>
              </a:rPr>
              <a:t> </a:t>
            </a:r>
            <a:r>
              <a:rPr lang="en-US" sz="2800" dirty="0">
                <a:solidFill>
                  <a:srgbClr val="7030A0"/>
                </a:solidFill>
                <a:latin typeface="Script MT Bold" pitchFamily="66" charset="0"/>
              </a:rPr>
              <a:t>♥</a:t>
            </a:r>
            <a:r>
              <a:rPr lang="en-US" sz="2800" dirty="0">
                <a:latin typeface="Script MT Bold" pitchFamily="66" charset="0"/>
              </a:rPr>
              <a:t> </a:t>
            </a:r>
            <a:r>
              <a:rPr lang="en-US" sz="2800" b="1" dirty="0">
                <a:solidFill>
                  <a:srgbClr val="00B050"/>
                </a:solidFill>
                <a:latin typeface="Lucida Calligraphy" pitchFamily="66" charset="0"/>
              </a:rPr>
              <a:t>Strong Start </a:t>
            </a:r>
            <a:r>
              <a:rPr lang="en-US" sz="2800" b="1" dirty="0">
                <a:solidFill>
                  <a:srgbClr val="7030A0"/>
                </a:solidFill>
                <a:latin typeface="Script MT Bold" pitchFamily="66" charset="0"/>
              </a:rPr>
              <a:t>♥</a:t>
            </a:r>
            <a:r>
              <a:rPr lang="en-US" sz="2800" b="1" dirty="0">
                <a:solidFill>
                  <a:srgbClr val="00B050"/>
                </a:solidFill>
                <a:latin typeface="Script MT Bold" pitchFamily="66" charset="0"/>
              </a:rPr>
              <a:t> </a:t>
            </a:r>
            <a:r>
              <a:rPr lang="en-US" sz="2800" b="1" dirty="0">
                <a:solidFill>
                  <a:srgbClr val="00B050"/>
                </a:solidFill>
                <a:latin typeface="Lucida Calligraphy" pitchFamily="66" charset="0"/>
              </a:rPr>
              <a:t>Study</a:t>
            </a:r>
          </a:p>
          <a:p>
            <a:pPr marL="0" indent="0" algn="ctr">
              <a:buNone/>
            </a:pPr>
            <a:r>
              <a:rPr lang="en-US" sz="1600" b="1" dirty="0">
                <a:solidFill>
                  <a:srgbClr val="00B050"/>
                </a:solidFill>
                <a:latin typeface="Lucida Calligraphy" pitchFamily="66" charset="0"/>
              </a:rPr>
              <a:t>Strengthening Young Families Affected by Substance Use through </a:t>
            </a:r>
          </a:p>
          <a:p>
            <a:pPr marL="0" indent="0" algn="ctr">
              <a:buNone/>
            </a:pPr>
            <a:r>
              <a:rPr lang="en-US" sz="1600" b="1" dirty="0">
                <a:solidFill>
                  <a:srgbClr val="00B050"/>
                </a:solidFill>
                <a:latin typeface="Lucida Calligraphy" pitchFamily="66" charset="0"/>
              </a:rPr>
              <a:t>High Fidelity Wraparound</a:t>
            </a:r>
          </a:p>
          <a:p>
            <a:pPr marL="0" indent="0">
              <a:buNone/>
            </a:pP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304798" y="2941320"/>
            <a:ext cx="3572118" cy="2011680"/>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6370320" y="2636520"/>
            <a:ext cx="2468880" cy="2468880"/>
          </a:xfrm>
          <a:prstGeom prst="rect">
            <a:avLst/>
          </a:prstGeom>
        </p:spPr>
      </p:pic>
      <p:pic>
        <p:nvPicPr>
          <p:cNvPr id="7" name="Picture 6"/>
          <p:cNvPicPr>
            <a:picLocks noChangeAspect="1"/>
          </p:cNvPicPr>
          <p:nvPr/>
        </p:nvPicPr>
        <p:blipFill>
          <a:blip r:embed="rId4"/>
          <a:stretch>
            <a:fillRect/>
          </a:stretch>
        </p:blipFill>
        <p:spPr>
          <a:xfrm>
            <a:off x="1641853" y="5410200"/>
            <a:ext cx="5986791" cy="1280271"/>
          </a:xfrm>
          <a:prstGeom prst="rect">
            <a:avLst/>
          </a:prstGeom>
        </p:spPr>
      </p:pic>
      <p:pic>
        <p:nvPicPr>
          <p:cNvPr id="8" name="Picture 7"/>
          <p:cNvPicPr>
            <a:picLocks noChangeAspect="1"/>
          </p:cNvPicPr>
          <p:nvPr/>
        </p:nvPicPr>
        <p:blipFill>
          <a:blip r:embed="rId5"/>
          <a:stretch>
            <a:fillRect/>
          </a:stretch>
        </p:blipFill>
        <p:spPr>
          <a:xfrm>
            <a:off x="8001000" y="5724065"/>
            <a:ext cx="914479" cy="914479"/>
          </a:xfrm>
          <a:prstGeom prst="rect">
            <a:avLst/>
          </a:prstGeom>
        </p:spPr>
      </p:pic>
    </p:spTree>
    <p:extLst>
      <p:ext uri="{BB962C8B-B14F-4D97-AF65-F5344CB8AC3E}">
        <p14:creationId xmlns:p14="http://schemas.microsoft.com/office/powerpoint/2010/main" val="2560335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solidFill>
                  <a:schemeClr val="tx1"/>
                </a:solidFill>
                <a:latin typeface="Georgia" pitchFamily="18" charset="0"/>
              </a:rPr>
              <a:t>Promotion-Prevention Strategy</a:t>
            </a:r>
            <a:endParaRPr lang="en-US" sz="4400" dirty="0">
              <a:solidFill>
                <a:schemeClr val="tx1"/>
              </a:solidFill>
              <a:latin typeface="Georgia" pitchFamily="18" charset="0"/>
            </a:endParaRPr>
          </a:p>
        </p:txBody>
      </p:sp>
      <p:sp>
        <p:nvSpPr>
          <p:cNvPr id="3" name="Content Placeholder 2"/>
          <p:cNvSpPr>
            <a:spLocks noGrp="1"/>
          </p:cNvSpPr>
          <p:nvPr>
            <p:ph sz="quarter" idx="1"/>
          </p:nvPr>
        </p:nvSpPr>
        <p:spPr>
          <a:xfrm>
            <a:off x="152400" y="1371600"/>
            <a:ext cx="8763000" cy="5257800"/>
          </a:xfrm>
        </p:spPr>
        <p:txBody>
          <a:bodyPr>
            <a:normAutofit fontScale="70000" lnSpcReduction="20000"/>
          </a:bodyPr>
          <a:lstStyle/>
          <a:p>
            <a:pPr marL="342900" lvl="0" indent="-342900" eaLnBrk="0" fontAlgn="base" hangingPunct="0">
              <a:spcAft>
                <a:spcPct val="0"/>
              </a:spcAft>
              <a:buClrTx/>
              <a:buSzTx/>
              <a:buNone/>
              <a:defRPr/>
            </a:pPr>
            <a:endParaRPr lang="en-US" sz="2600" dirty="0" smtClean="0">
              <a:latin typeface="Calibri" pitchFamily="34" charset="0"/>
              <a:cs typeface="Calibri" pitchFamily="34" charset="0"/>
            </a:endParaRPr>
          </a:p>
          <a:p>
            <a:pPr marL="342900" lvl="0" indent="-342900" eaLnBrk="0" fontAlgn="base" hangingPunct="0">
              <a:spcAft>
                <a:spcPct val="0"/>
              </a:spcAft>
              <a:buClrTx/>
              <a:buSzTx/>
              <a:buNone/>
              <a:defRPr/>
            </a:pPr>
            <a:r>
              <a:rPr lang="en-US" sz="4200" dirty="0">
                <a:latin typeface="Calibri" pitchFamily="34" charset="0"/>
                <a:cs typeface="Calibri" pitchFamily="34" charset="0"/>
              </a:rPr>
              <a:t>Providing support to the adults—</a:t>
            </a:r>
            <a:r>
              <a:rPr lang="en-US" sz="4200" i="1" dirty="0">
                <a:latin typeface="Calibri" pitchFamily="34" charset="0"/>
                <a:cs typeface="Calibri" pitchFamily="34" charset="0"/>
              </a:rPr>
              <a:t>that is, support for the building of protective factors—</a:t>
            </a:r>
            <a:r>
              <a:rPr lang="en-US" sz="4200" dirty="0">
                <a:latin typeface="Calibri" pitchFamily="34" charset="0"/>
                <a:cs typeface="Calibri" pitchFamily="34" charset="0"/>
              </a:rPr>
              <a:t>in order </a:t>
            </a:r>
            <a:r>
              <a:rPr lang="en-US" sz="4200" dirty="0" smtClean="0">
                <a:latin typeface="Calibri" pitchFamily="34" charset="0"/>
                <a:cs typeface="Calibri" pitchFamily="34" charset="0"/>
              </a:rPr>
              <a:t>to:</a:t>
            </a:r>
          </a:p>
          <a:p>
            <a:pPr marL="342900" lvl="0" indent="-342900" eaLnBrk="0" fontAlgn="base" hangingPunct="0">
              <a:spcAft>
                <a:spcPct val="0"/>
              </a:spcAft>
              <a:buClrTx/>
              <a:buSzTx/>
              <a:buNone/>
              <a:defRPr/>
            </a:pPr>
            <a:endParaRPr lang="en-US" sz="1600" dirty="0" smtClean="0">
              <a:latin typeface="Calibri" pitchFamily="34" charset="0"/>
              <a:cs typeface="Calibri" pitchFamily="34" charset="0"/>
            </a:endParaRPr>
          </a:p>
          <a:p>
            <a:pPr lvl="0" eaLnBrk="0" fontAlgn="base" hangingPunct="0">
              <a:spcAft>
                <a:spcPct val="0"/>
              </a:spcAft>
              <a:buClrTx/>
              <a:buSzTx/>
              <a:buFont typeface="Wingdings" panose="05000000000000000000" pitchFamily="2" charset="2"/>
              <a:buChar char="§"/>
              <a:defRPr/>
            </a:pPr>
            <a:r>
              <a:rPr lang="en-US" sz="3700" dirty="0" smtClean="0">
                <a:solidFill>
                  <a:schemeClr val="tx1"/>
                </a:solidFill>
                <a:latin typeface="+mj-lt"/>
                <a:cs typeface="Calibri" pitchFamily="34" charset="0"/>
              </a:rPr>
              <a:t>Increase </a:t>
            </a:r>
            <a:r>
              <a:rPr lang="en-US" sz="3700" dirty="0">
                <a:solidFill>
                  <a:schemeClr val="tx1"/>
                </a:solidFill>
                <a:latin typeface="+mj-lt"/>
              </a:rPr>
              <a:t>parents’/caregivers’ knowledge, skills, attitudes, and sense of competence that contribute to a trajectory  of growth and development that promotes the best possible social, emotional, cognitive, and physical outcomes given the unique characteristics and circumstances of the child and </a:t>
            </a:r>
            <a:r>
              <a:rPr lang="en-US" sz="3700" dirty="0" smtClean="0">
                <a:solidFill>
                  <a:schemeClr val="tx1"/>
                </a:solidFill>
                <a:latin typeface="+mj-lt"/>
              </a:rPr>
              <a:t>family.</a:t>
            </a:r>
          </a:p>
          <a:p>
            <a:pPr lvl="0" eaLnBrk="0" fontAlgn="base" hangingPunct="0">
              <a:spcAft>
                <a:spcPct val="0"/>
              </a:spcAft>
              <a:buClrTx/>
              <a:buSzTx/>
              <a:buFont typeface="Wingdings" panose="05000000000000000000" pitchFamily="2" charset="2"/>
              <a:buChar char="§"/>
              <a:defRPr/>
            </a:pPr>
            <a:endParaRPr lang="en-US" sz="2300" dirty="0">
              <a:latin typeface="+mj-lt"/>
              <a:cs typeface="Calibri" pitchFamily="34" charset="0"/>
            </a:endParaRPr>
          </a:p>
          <a:p>
            <a:pPr lvl="0" eaLnBrk="0" fontAlgn="base" hangingPunct="0">
              <a:spcAft>
                <a:spcPct val="0"/>
              </a:spcAft>
              <a:buClrTx/>
              <a:buSzTx/>
              <a:buFont typeface="Wingdings" panose="05000000000000000000" pitchFamily="2" charset="2"/>
              <a:buChar char="§"/>
              <a:defRPr/>
            </a:pPr>
            <a:r>
              <a:rPr lang="en-US" sz="3700" dirty="0" smtClean="0">
                <a:solidFill>
                  <a:schemeClr val="tx1"/>
                </a:solidFill>
                <a:latin typeface="Calibri" pitchFamily="34" charset="0"/>
                <a:cs typeface="Calibri" pitchFamily="34" charset="0"/>
              </a:rPr>
              <a:t>Increase </a:t>
            </a:r>
            <a:r>
              <a:rPr lang="en-US" sz="3700" dirty="0">
                <a:solidFill>
                  <a:schemeClr val="tx1"/>
                </a:solidFill>
                <a:latin typeface="Calibri" pitchFamily="34" charset="0"/>
                <a:cs typeface="Calibri" pitchFamily="34" charset="0"/>
              </a:rPr>
              <a:t>the likelihood of healthy child development and </a:t>
            </a:r>
            <a:r>
              <a:rPr lang="en-US" sz="3700" dirty="0" smtClean="0">
                <a:solidFill>
                  <a:schemeClr val="tx1"/>
                </a:solidFill>
                <a:latin typeface="Calibri" pitchFamily="34" charset="0"/>
                <a:cs typeface="Calibri" pitchFamily="34" charset="0"/>
              </a:rPr>
              <a:t>well-being.</a:t>
            </a:r>
            <a:endParaRPr lang="en-US" sz="3700" dirty="0" smtClean="0">
              <a:latin typeface="Calibri" pitchFamily="34" charset="0"/>
              <a:cs typeface="Calibri" pitchFamily="34" charset="0"/>
            </a:endParaRPr>
          </a:p>
          <a:p>
            <a:pPr lvl="0" eaLnBrk="0" fontAlgn="base" hangingPunct="0">
              <a:spcAft>
                <a:spcPct val="0"/>
              </a:spcAft>
              <a:buClrTx/>
              <a:buSzTx/>
              <a:buFont typeface="Wingdings" panose="05000000000000000000" pitchFamily="2" charset="2"/>
              <a:buChar char="§"/>
              <a:defRPr/>
            </a:pPr>
            <a:endParaRPr lang="en-US" sz="2300" dirty="0">
              <a:solidFill>
                <a:schemeClr val="tx1"/>
              </a:solidFill>
              <a:latin typeface="Calibri" pitchFamily="34" charset="0"/>
              <a:cs typeface="Calibri" pitchFamily="34" charset="0"/>
            </a:endParaRPr>
          </a:p>
          <a:p>
            <a:pPr lvl="0" eaLnBrk="0" fontAlgn="base" hangingPunct="0">
              <a:spcAft>
                <a:spcPct val="0"/>
              </a:spcAft>
              <a:buClrTx/>
              <a:buSzTx/>
              <a:buFont typeface="Wingdings" panose="05000000000000000000" pitchFamily="2" charset="2"/>
              <a:buChar char="§"/>
              <a:defRPr/>
            </a:pPr>
            <a:r>
              <a:rPr lang="en-US" sz="3700" dirty="0" smtClean="0">
                <a:solidFill>
                  <a:schemeClr val="tx1"/>
                </a:solidFill>
                <a:latin typeface="Calibri" pitchFamily="34" charset="0"/>
                <a:cs typeface="Calibri" pitchFamily="34" charset="0"/>
              </a:rPr>
              <a:t>Decrease </a:t>
            </a:r>
            <a:r>
              <a:rPr lang="en-US" sz="3700" dirty="0">
                <a:solidFill>
                  <a:schemeClr val="tx1"/>
                </a:solidFill>
                <a:latin typeface="Calibri" pitchFamily="34" charset="0"/>
                <a:cs typeface="Calibri" pitchFamily="34" charset="0"/>
              </a:rPr>
              <a:t>the likelihood of poor </a:t>
            </a:r>
            <a:r>
              <a:rPr lang="en-US" sz="3700" dirty="0" smtClean="0">
                <a:solidFill>
                  <a:schemeClr val="tx1"/>
                </a:solidFill>
                <a:latin typeface="Calibri" pitchFamily="34" charset="0"/>
                <a:cs typeface="Calibri" pitchFamily="34" charset="0"/>
              </a:rPr>
              <a:t>outcomes.</a:t>
            </a:r>
            <a:endParaRPr lang="en-US" sz="3700" dirty="0">
              <a:solidFill>
                <a:schemeClr val="tx1"/>
              </a:solidFill>
              <a:latin typeface="Calibri" pitchFamily="34" charset="0"/>
              <a:cs typeface="Calibri" pitchFamily="34" charset="0"/>
            </a:endParaRPr>
          </a:p>
        </p:txBody>
      </p:sp>
      <p:pic>
        <p:nvPicPr>
          <p:cNvPr id="4" name="Picture 9" descr="CSSP Color PNG.png"/>
          <p:cNvPicPr>
            <a:picLocks noChangeAspect="1"/>
          </p:cNvPicPr>
          <p:nvPr/>
        </p:nvPicPr>
        <p:blipFill>
          <a:blip r:embed="rId2" cstate="print"/>
          <a:srcRect/>
          <a:stretch>
            <a:fillRect/>
          </a:stretch>
        </p:blipFill>
        <p:spPr bwMode="auto">
          <a:xfrm>
            <a:off x="8001000" y="5715000"/>
            <a:ext cx="914400" cy="9167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solidFill>
                  <a:schemeClr val="tx1"/>
                </a:solidFill>
                <a:latin typeface="Georgia" pitchFamily="18" charset="0"/>
              </a:rPr>
              <a:t>Interventions. . . </a:t>
            </a:r>
            <a:endParaRPr lang="en-US" sz="4400" dirty="0"/>
          </a:p>
        </p:txBody>
      </p:sp>
      <p:sp>
        <p:nvSpPr>
          <p:cNvPr id="3" name="Content Placeholder 2"/>
          <p:cNvSpPr>
            <a:spLocks noGrp="1"/>
          </p:cNvSpPr>
          <p:nvPr>
            <p:ph sz="quarter" idx="1"/>
          </p:nvPr>
        </p:nvSpPr>
        <p:spPr>
          <a:xfrm>
            <a:off x="301752" y="1600200"/>
            <a:ext cx="8689848" cy="4800600"/>
          </a:xfrm>
        </p:spPr>
        <p:txBody>
          <a:bodyPr>
            <a:normAutofit fontScale="92500" lnSpcReduction="20000"/>
          </a:bodyPr>
          <a:lstStyle/>
          <a:p>
            <a:pPr>
              <a:buNone/>
            </a:pPr>
            <a:r>
              <a:rPr lang="en-US" sz="3800" dirty="0" smtClean="0"/>
              <a:t>Support the building of the Strengthening Families Protective Factors, + 1: </a:t>
            </a:r>
            <a:endParaRPr lang="en-US" sz="3800" dirty="0"/>
          </a:p>
          <a:p>
            <a:pPr>
              <a:lnSpc>
                <a:spcPct val="150000"/>
              </a:lnSpc>
              <a:buClrTx/>
              <a:buFont typeface="Wingdings" pitchFamily="2" charset="2"/>
              <a:buChar char="§"/>
            </a:pPr>
            <a:r>
              <a:rPr lang="en-US" sz="3000" dirty="0"/>
              <a:t>Parental Resilience</a:t>
            </a:r>
          </a:p>
          <a:p>
            <a:pPr>
              <a:lnSpc>
                <a:spcPct val="150000"/>
              </a:lnSpc>
              <a:buClrTx/>
              <a:buFont typeface="Wingdings" pitchFamily="2" charset="2"/>
              <a:buChar char="§"/>
            </a:pPr>
            <a:r>
              <a:rPr lang="en-US" sz="3000" dirty="0"/>
              <a:t>Social Connections</a:t>
            </a:r>
          </a:p>
          <a:p>
            <a:pPr>
              <a:lnSpc>
                <a:spcPct val="150000"/>
              </a:lnSpc>
              <a:buClrTx/>
              <a:buFont typeface="Wingdings" pitchFamily="2" charset="2"/>
              <a:buChar char="§"/>
            </a:pPr>
            <a:r>
              <a:rPr lang="en-US" sz="3000" dirty="0"/>
              <a:t>Knowledge of Parenting and Child Development</a:t>
            </a:r>
          </a:p>
          <a:p>
            <a:pPr>
              <a:lnSpc>
                <a:spcPct val="150000"/>
              </a:lnSpc>
              <a:buClrTx/>
              <a:buFont typeface="Wingdings" pitchFamily="2" charset="2"/>
              <a:buChar char="§"/>
            </a:pPr>
            <a:r>
              <a:rPr lang="en-US" sz="3000" dirty="0"/>
              <a:t>Concrete Support in Times of Need</a:t>
            </a:r>
          </a:p>
          <a:p>
            <a:pPr>
              <a:lnSpc>
                <a:spcPct val="150000"/>
              </a:lnSpc>
              <a:buClrTx/>
              <a:buFont typeface="Wingdings" pitchFamily="2" charset="2"/>
              <a:buChar char="§"/>
            </a:pPr>
            <a:r>
              <a:rPr lang="en-US" sz="3000" dirty="0"/>
              <a:t>Social and Emotional Competence in Children</a:t>
            </a:r>
          </a:p>
          <a:p>
            <a:pPr>
              <a:lnSpc>
                <a:spcPct val="150000"/>
              </a:lnSpc>
              <a:buClrTx/>
              <a:buFont typeface="Wingdings" pitchFamily="2" charset="2"/>
              <a:buChar char="§"/>
            </a:pPr>
            <a:r>
              <a:rPr lang="en-US" sz="3000" dirty="0"/>
              <a:t>Nurturing and Attachment</a:t>
            </a:r>
          </a:p>
          <a:p>
            <a:endParaRPr lang="en-US" dirty="0"/>
          </a:p>
        </p:txBody>
      </p:sp>
      <p:pic>
        <p:nvPicPr>
          <p:cNvPr id="4" name="Picture 3"/>
          <p:cNvPicPr>
            <a:picLocks noChangeAspect="1"/>
          </p:cNvPicPr>
          <p:nvPr/>
        </p:nvPicPr>
        <p:blipFill>
          <a:blip r:embed="rId2"/>
          <a:stretch>
            <a:fillRect/>
          </a:stretch>
        </p:blipFill>
        <p:spPr>
          <a:xfrm>
            <a:off x="8001000" y="5715000"/>
            <a:ext cx="914479" cy="914479"/>
          </a:xfrm>
          <a:prstGeom prst="rect">
            <a:avLst/>
          </a:prstGeom>
        </p:spPr>
      </p:pic>
    </p:spTree>
    <p:extLst>
      <p:ext uri="{BB962C8B-B14F-4D97-AF65-F5344CB8AC3E}">
        <p14:creationId xmlns:p14="http://schemas.microsoft.com/office/powerpoint/2010/main" val="1220946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02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239393"/>
            <a:ext cx="2667000" cy="79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65090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76201"/>
            <a:ext cx="7772400" cy="1143000"/>
          </a:xfrm>
        </p:spPr>
        <p:txBody>
          <a:bodyPr>
            <a:normAutofit fontScale="90000"/>
          </a:bodyPr>
          <a:lstStyle/>
          <a:p>
            <a:r>
              <a:rPr lang="en-US" dirty="0" smtClean="0">
                <a:solidFill>
                  <a:srgbClr val="005DA2"/>
                </a:solidFill>
                <a:latin typeface="Georgia" panose="02040502050405020303" pitchFamily="18" charset="0"/>
              </a:rPr>
              <a:t>On the Forefront of Innovation:</a:t>
            </a:r>
            <a:endParaRPr lang="en-US" dirty="0">
              <a:solidFill>
                <a:srgbClr val="005DA2"/>
              </a:solidFill>
              <a:latin typeface="Georgia" panose="02040502050405020303" pitchFamily="18" charset="0"/>
            </a:endParaRPr>
          </a:p>
        </p:txBody>
      </p:sp>
      <p:sp>
        <p:nvSpPr>
          <p:cNvPr id="3" name="Subtitle 2"/>
          <p:cNvSpPr>
            <a:spLocks noGrp="1"/>
          </p:cNvSpPr>
          <p:nvPr>
            <p:ph type="subTitle" idx="1"/>
          </p:nvPr>
        </p:nvSpPr>
        <p:spPr>
          <a:xfrm>
            <a:off x="1524000" y="990600"/>
            <a:ext cx="6400800" cy="1600200"/>
          </a:xfrm>
        </p:spPr>
        <p:txBody>
          <a:bodyPr/>
          <a:lstStyle/>
          <a:p>
            <a:r>
              <a:rPr lang="en-US" dirty="0" smtClean="0">
                <a:solidFill>
                  <a:srgbClr val="0070C0"/>
                </a:solidFill>
                <a:latin typeface="Georgia" panose="02040502050405020303" pitchFamily="18" charset="0"/>
              </a:rPr>
              <a:t>Implementing and Evaluating Evidence-Based Principles at the Local Level</a:t>
            </a:r>
            <a:endParaRPr lang="en-US" dirty="0">
              <a:solidFill>
                <a:srgbClr val="0070C0"/>
              </a:solidFill>
              <a:latin typeface="Georgia" panose="02040502050405020303" pitchFamily="18" charset="0"/>
            </a:endParaRPr>
          </a:p>
        </p:txBody>
      </p:sp>
      <p:pic>
        <p:nvPicPr>
          <p:cNvPr id="5" name="Picture 4"/>
          <p:cNvPicPr>
            <a:picLocks noGrp="1"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200400"/>
            <a:ext cx="4512466" cy="997927"/>
          </a:xfrm>
          <a:prstGeom prst="rect">
            <a:avLst/>
          </a:prstGeom>
          <a:noFill/>
          <a:ln w="12700">
            <a:solidFill>
              <a:schemeClr val="tx1"/>
            </a:solidFill>
          </a:ln>
          <a:effectLst/>
          <a:extLst/>
        </p:spPr>
      </p:pic>
      <p:pic>
        <p:nvPicPr>
          <p:cNvPr id="1027" name="Picture 3" descr="\\preserver01\company\K&amp;K FOLDER\CCS - QIC\Project Management_Katie\LOGO\PRE Logo\PRE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4778" y="2819400"/>
            <a:ext cx="3657600" cy="163304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http://static.photo.net/attachments/bboard/00Q/00QuPM-7211978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28" t="-775" r="2093" b="775"/>
          <a:stretch/>
        </p:blipFill>
        <p:spPr bwMode="auto">
          <a:xfrm>
            <a:off x="2123099" y="4641494"/>
            <a:ext cx="1777594" cy="171975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3.bp.blogspot.com/-8qCRI9kzRhE/TrrVf9umozI/AAAAAAAAAQs/slHSUoyktPw/s1600/HopefulfacesMcKenna%20-%20Copy.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44" t="2273" r="16796" b="-2273"/>
          <a:stretch/>
        </p:blipFill>
        <p:spPr bwMode="auto">
          <a:xfrm>
            <a:off x="7167056" y="4676114"/>
            <a:ext cx="1976944" cy="171975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www.blackradionetwork.com/images/headline/125390508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90" r="18251" b="-1"/>
          <a:stretch/>
        </p:blipFill>
        <p:spPr bwMode="auto">
          <a:xfrm>
            <a:off x="0" y="4648200"/>
            <a:ext cx="2114093" cy="171305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www.childfamilycenter.org/images/mixed-race-family.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416" r="10049"/>
          <a:stretch/>
        </p:blipFill>
        <p:spPr bwMode="auto">
          <a:xfrm>
            <a:off x="5210113" y="4676114"/>
            <a:ext cx="1956943" cy="167472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northsidecatholic.org/wp-content/gallery/preschool/x-shal-prek-3-boys.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840" t="-1" r="6469" b="-850"/>
          <a:stretch/>
        </p:blipFill>
        <p:spPr bwMode="auto">
          <a:xfrm>
            <a:off x="3900693" y="4662525"/>
            <a:ext cx="1309420" cy="169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6304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02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1149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a:spLocks/>
          </p:cNvSpPr>
          <p:nvPr/>
        </p:nvSpPr>
        <p:spPr>
          <a:xfrm>
            <a:off x="457200" y="304800"/>
            <a:ext cx="8229599" cy="6324599"/>
          </a:xfrm>
          <a:prstGeom prst="roundRect">
            <a:avLst/>
          </a:prstGeom>
          <a:gradFill>
            <a:gsLst>
              <a:gs pos="17000">
                <a:srgbClr val="FF9933"/>
              </a:gs>
              <a:gs pos="82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100" dirty="0">
              <a:solidFill>
                <a:prstClr val="black"/>
              </a:solidFill>
              <a:ea typeface="Calibri"/>
              <a:cs typeface="Times New Roman"/>
            </a:endParaRPr>
          </a:p>
        </p:txBody>
      </p:sp>
      <p:grpSp>
        <p:nvGrpSpPr>
          <p:cNvPr id="7" name="Group 6"/>
          <p:cNvGrpSpPr/>
          <p:nvPr/>
        </p:nvGrpSpPr>
        <p:grpSpPr>
          <a:xfrm>
            <a:off x="1647328" y="1340642"/>
            <a:ext cx="6027791" cy="5136413"/>
            <a:chOff x="-272240" y="32628"/>
            <a:chExt cx="6213513" cy="5198814"/>
          </a:xfrm>
        </p:grpSpPr>
        <p:grpSp>
          <p:nvGrpSpPr>
            <p:cNvPr id="8" name="Group 7"/>
            <p:cNvGrpSpPr>
              <a:grpSpLocks/>
            </p:cNvGrpSpPr>
            <p:nvPr/>
          </p:nvGrpSpPr>
          <p:grpSpPr>
            <a:xfrm>
              <a:off x="-272240" y="32628"/>
              <a:ext cx="6213513" cy="5198814"/>
              <a:chOff x="-227807" y="31109"/>
              <a:chExt cx="5199380" cy="4956810"/>
            </a:xfrm>
          </p:grpSpPr>
          <p:sp>
            <p:nvSpPr>
              <p:cNvPr id="11" name="Oval 10"/>
              <p:cNvSpPr/>
              <p:nvPr/>
            </p:nvSpPr>
            <p:spPr>
              <a:xfrm>
                <a:off x="-227807" y="31109"/>
                <a:ext cx="5199380" cy="4956810"/>
              </a:xfrm>
              <a:prstGeom prst="ellipse">
                <a:avLst/>
              </a:prstGeom>
              <a:solidFill>
                <a:schemeClr val="accent2">
                  <a:lumMod val="75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2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2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p:txBody>
          </p:sp>
          <p:sp>
            <p:nvSpPr>
              <p:cNvPr id="12" name="Oval 11"/>
              <p:cNvSpPr/>
              <p:nvPr/>
            </p:nvSpPr>
            <p:spPr>
              <a:xfrm>
                <a:off x="363526" y="1137831"/>
                <a:ext cx="3878918" cy="3733929"/>
              </a:xfrm>
              <a:prstGeom prst="ellipse">
                <a:avLst/>
              </a:prstGeom>
              <a:solidFill>
                <a:srgbClr val="0070C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a:p>
                <a:pPr algn="ctr"/>
                <a:r>
                  <a:rPr lang="en-US" sz="1600">
                    <a:solidFill>
                      <a:prstClr val="white"/>
                    </a:solidFill>
                    <a:latin typeface="Georgia"/>
                    <a:ea typeface="Calibri"/>
                    <a:cs typeface="Times New Roman"/>
                  </a:rPr>
                  <a:t> </a:t>
                </a:r>
                <a:endParaRPr lang="en-US" sz="1100">
                  <a:solidFill>
                    <a:prstClr val="white"/>
                  </a:solidFill>
                  <a:ea typeface="Calibri"/>
                  <a:cs typeface="Times New Roman"/>
                </a:endParaRPr>
              </a:p>
            </p:txBody>
          </p:sp>
          <p:sp>
            <p:nvSpPr>
              <p:cNvPr id="13" name="Oval 12"/>
              <p:cNvSpPr/>
              <p:nvPr/>
            </p:nvSpPr>
            <p:spPr>
              <a:xfrm>
                <a:off x="1038572" y="2286431"/>
                <a:ext cx="2478405" cy="2467610"/>
              </a:xfrm>
              <a:prstGeom prst="ellipse">
                <a:avLst/>
              </a:prstGeom>
              <a:solidFill>
                <a:srgbClr val="059F2A"/>
              </a:solidFill>
              <a:ln w="28575">
                <a:solidFill>
                  <a:srgbClr val="03691B"/>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dirty="0">
                    <a:solidFill>
                      <a:prstClr val="white"/>
                    </a:solidFill>
                    <a:latin typeface="Georgia"/>
                    <a:ea typeface="Calibri"/>
                    <a:cs typeface="Times New Roman"/>
                  </a:rPr>
                  <a:t> </a:t>
                </a:r>
                <a:endParaRPr lang="en-US" sz="1100" dirty="0">
                  <a:solidFill>
                    <a:prstClr val="white"/>
                  </a:solidFill>
                  <a:ea typeface="Calibri"/>
                  <a:cs typeface="Times New Roman"/>
                </a:endParaRPr>
              </a:p>
              <a:p>
                <a:pPr algn="ctr"/>
                <a:r>
                  <a:rPr lang="en-US" sz="1100" dirty="0">
                    <a:solidFill>
                      <a:prstClr val="white"/>
                    </a:solidFill>
                    <a:latin typeface="Georgia"/>
                    <a:ea typeface="Calibri"/>
                    <a:cs typeface="Times New Roman"/>
                  </a:rPr>
                  <a:t> </a:t>
                </a:r>
                <a:endParaRPr lang="en-US" sz="1100" dirty="0">
                  <a:solidFill>
                    <a:prstClr val="white"/>
                  </a:solidFill>
                  <a:ea typeface="Calibri"/>
                  <a:cs typeface="Times New Roman"/>
                </a:endParaRPr>
              </a:p>
              <a:p>
                <a:pPr algn="ctr"/>
                <a:r>
                  <a:rPr lang="en-US" sz="1100" dirty="0">
                    <a:solidFill>
                      <a:prstClr val="white"/>
                    </a:solidFill>
                    <a:latin typeface="Georgia"/>
                    <a:ea typeface="Calibri"/>
                    <a:cs typeface="Times New Roman"/>
                  </a:rPr>
                  <a:t> </a:t>
                </a:r>
                <a:endParaRPr lang="en-US" sz="1100" dirty="0">
                  <a:solidFill>
                    <a:prstClr val="white"/>
                  </a:solidFill>
                  <a:ea typeface="Calibri"/>
                  <a:cs typeface="Times New Roman"/>
                </a:endParaRPr>
              </a:p>
              <a:p>
                <a:pPr algn="ctr"/>
                <a:r>
                  <a:rPr lang="en-US" sz="1100" dirty="0">
                    <a:solidFill>
                      <a:prstClr val="white"/>
                    </a:solidFill>
                    <a:latin typeface="Georgia"/>
                    <a:ea typeface="Calibri"/>
                    <a:cs typeface="Times New Roman"/>
                  </a:rPr>
                  <a:t> </a:t>
                </a:r>
                <a:endParaRPr lang="en-US" sz="1100" dirty="0">
                  <a:solidFill>
                    <a:prstClr val="white"/>
                  </a:solidFill>
                  <a:ea typeface="Calibri"/>
                  <a:cs typeface="Times New Roman"/>
                </a:endParaRPr>
              </a:p>
              <a:p>
                <a:pPr algn="ctr"/>
                <a:r>
                  <a:rPr lang="en-US" sz="1100" dirty="0">
                    <a:solidFill>
                      <a:prstClr val="white"/>
                    </a:solidFill>
                    <a:latin typeface="Georgia"/>
                    <a:ea typeface="Calibri"/>
                    <a:cs typeface="Times New Roman"/>
                  </a:rPr>
                  <a:t> </a:t>
                </a:r>
                <a:endParaRPr lang="en-US" sz="1100" dirty="0">
                  <a:solidFill>
                    <a:prstClr val="white"/>
                  </a:solidFill>
                  <a:ea typeface="Calibri"/>
                  <a:cs typeface="Times New Roman"/>
                </a:endParaRPr>
              </a:p>
              <a:p>
                <a:pPr algn="ctr"/>
                <a:r>
                  <a:rPr lang="en-US" sz="1100" dirty="0">
                    <a:solidFill>
                      <a:prstClr val="white"/>
                    </a:solidFill>
                    <a:latin typeface="Georgia"/>
                    <a:ea typeface="Calibri"/>
                    <a:cs typeface="Times New Roman"/>
                  </a:rPr>
                  <a:t> </a:t>
                </a:r>
                <a:endParaRPr lang="en-US" sz="1100" dirty="0">
                  <a:solidFill>
                    <a:prstClr val="white"/>
                  </a:solidFill>
                  <a:ea typeface="Calibri"/>
                  <a:cs typeface="Times New Roman"/>
                </a:endParaRPr>
              </a:p>
              <a:p>
                <a:pPr algn="ctr"/>
                <a:r>
                  <a:rPr lang="en-US" sz="1100" dirty="0">
                    <a:solidFill>
                      <a:prstClr val="white"/>
                    </a:solidFill>
                    <a:latin typeface="Georgia"/>
                    <a:ea typeface="Calibri"/>
                    <a:cs typeface="Times New Roman"/>
                  </a:rPr>
                  <a:t> </a:t>
                </a:r>
                <a:endParaRPr lang="en-US" sz="1100" dirty="0">
                  <a:solidFill>
                    <a:prstClr val="white"/>
                  </a:solidFill>
                  <a:ea typeface="Calibri"/>
                  <a:cs typeface="Times New Roman"/>
                </a:endParaRPr>
              </a:p>
              <a:p>
                <a:pPr algn="ctr"/>
                <a:r>
                  <a:rPr lang="en-US" sz="1100" dirty="0">
                    <a:solidFill>
                      <a:prstClr val="white"/>
                    </a:solidFill>
                    <a:latin typeface="Georgia"/>
                    <a:ea typeface="Calibri"/>
                    <a:cs typeface="Times New Roman"/>
                  </a:rPr>
                  <a:t> </a:t>
                </a:r>
                <a:endParaRPr lang="en-US" sz="1100" dirty="0">
                  <a:solidFill>
                    <a:prstClr val="white"/>
                  </a:solidFill>
                  <a:ea typeface="Calibri"/>
                  <a:cs typeface="Times New Roman"/>
                </a:endParaRPr>
              </a:p>
              <a:p>
                <a:pPr algn="ctr"/>
                <a:r>
                  <a:rPr lang="en-US" sz="1100" dirty="0">
                    <a:solidFill>
                      <a:prstClr val="white"/>
                    </a:solidFill>
                    <a:latin typeface="Georgia"/>
                    <a:ea typeface="Calibri"/>
                    <a:cs typeface="Times New Roman"/>
                  </a:rPr>
                  <a:t> </a:t>
                </a:r>
                <a:endParaRPr lang="en-US" sz="1100" dirty="0">
                  <a:solidFill>
                    <a:prstClr val="white"/>
                  </a:solidFill>
                  <a:ea typeface="Calibri"/>
                  <a:cs typeface="Times New Roman"/>
                </a:endParaRPr>
              </a:p>
            </p:txBody>
          </p:sp>
          <p:sp>
            <p:nvSpPr>
              <p:cNvPr id="14" name="Oval 13"/>
              <p:cNvSpPr/>
              <p:nvPr/>
            </p:nvSpPr>
            <p:spPr>
              <a:xfrm>
                <a:off x="1485864" y="3037547"/>
                <a:ext cx="1597025" cy="1583168"/>
              </a:xfrm>
              <a:prstGeom prst="ellipse">
                <a:avLst/>
              </a:prstGeom>
              <a:solidFill>
                <a:srgbClr val="E4C644"/>
              </a:solidFill>
              <a:ln>
                <a:solidFill>
                  <a:srgbClr val="C6A61C"/>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a:solidFill>
                      <a:prstClr val="white"/>
                    </a:solidFill>
                    <a:latin typeface="Georgia"/>
                    <a:ea typeface="Calibri"/>
                    <a:cs typeface="Times New Roman"/>
                  </a:rPr>
                  <a:t> </a:t>
                </a:r>
                <a:endParaRPr lang="en-US" sz="1100">
                  <a:solidFill>
                    <a:prstClr val="white"/>
                  </a:solidFill>
                  <a:ea typeface="Calibri"/>
                  <a:cs typeface="Times New Roman"/>
                </a:endParaRPr>
              </a:p>
            </p:txBody>
          </p:sp>
          <p:sp>
            <p:nvSpPr>
              <p:cNvPr id="15" name="Text Box 5"/>
              <p:cNvSpPr txBox="1"/>
              <p:nvPr/>
            </p:nvSpPr>
            <p:spPr>
              <a:xfrm>
                <a:off x="1562820" y="355127"/>
                <a:ext cx="1618125" cy="493439"/>
              </a:xfrm>
              <a:prstGeom prst="rect">
                <a:avLst/>
              </a:prstGeom>
              <a:solidFill>
                <a:schemeClr val="accent2">
                  <a:lumMod val="75000"/>
                </a:schemeClr>
              </a:solidFill>
              <a:ln w="19050">
                <a:solidFill>
                  <a:schemeClr val="accent2">
                    <a:lumMod val="50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3600" b="1" dirty="0" smtClean="0">
                    <a:solidFill>
                      <a:srgbClr val="FFFFFF"/>
                    </a:solidFill>
                    <a:ea typeface="Calibri"/>
                    <a:cs typeface="Times New Roman"/>
                  </a:rPr>
                  <a:t>Societal</a:t>
                </a:r>
                <a:endParaRPr lang="en-US" sz="1100" dirty="0">
                  <a:solidFill>
                    <a:prstClr val="black"/>
                  </a:solidFill>
                  <a:ea typeface="Calibri"/>
                  <a:cs typeface="Times New Roman"/>
                </a:endParaRPr>
              </a:p>
            </p:txBody>
          </p:sp>
          <p:sp>
            <p:nvSpPr>
              <p:cNvPr id="16" name="Text Box 6"/>
              <p:cNvSpPr txBox="1"/>
              <p:nvPr/>
            </p:nvSpPr>
            <p:spPr>
              <a:xfrm>
                <a:off x="1480336" y="1358355"/>
                <a:ext cx="1625518" cy="372640"/>
              </a:xfrm>
              <a:prstGeom prst="rect">
                <a:avLst/>
              </a:prstGeom>
              <a:noFill/>
              <a:ln w="19050">
                <a:solidFill>
                  <a:schemeClr val="tx2">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2400" b="1" dirty="0">
                    <a:solidFill>
                      <a:srgbClr val="FFFFFF"/>
                    </a:solidFill>
                    <a:ea typeface="Calibri"/>
                    <a:cs typeface="Times New Roman"/>
                  </a:rPr>
                  <a:t>Community</a:t>
                </a:r>
                <a:endParaRPr lang="en-US" sz="1100" dirty="0">
                  <a:solidFill>
                    <a:prstClr val="black"/>
                  </a:solidFill>
                  <a:ea typeface="Calibri"/>
                  <a:cs typeface="Times New Roman"/>
                </a:endParaRPr>
              </a:p>
            </p:txBody>
          </p:sp>
        </p:grpSp>
        <p:sp>
          <p:nvSpPr>
            <p:cNvPr id="9" name="Text Box 8"/>
            <p:cNvSpPr txBox="1"/>
            <p:nvPr/>
          </p:nvSpPr>
          <p:spPr>
            <a:xfrm>
              <a:off x="2141096" y="2593149"/>
              <a:ext cx="1326233" cy="318135"/>
            </a:xfrm>
            <a:prstGeom prst="rect">
              <a:avLst/>
            </a:prstGeom>
            <a:noFill/>
            <a:ln w="19050">
              <a:solidFill>
                <a:srgbClr val="03691B"/>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b="1" dirty="0">
                  <a:solidFill>
                    <a:srgbClr val="FFFFFF"/>
                  </a:solidFill>
                  <a:ea typeface="Calibri"/>
                  <a:cs typeface="Times New Roman"/>
                </a:rPr>
                <a:t>Relationship</a:t>
              </a:r>
              <a:endParaRPr lang="en-US" sz="1100" dirty="0">
                <a:solidFill>
                  <a:prstClr val="black"/>
                </a:solidFill>
                <a:ea typeface="Calibri"/>
                <a:cs typeface="Times New Roman"/>
              </a:endParaRPr>
            </a:p>
          </p:txBody>
        </p:sp>
        <p:sp>
          <p:nvSpPr>
            <p:cNvPr id="10" name="Text Box 10"/>
            <p:cNvSpPr txBox="1"/>
            <p:nvPr/>
          </p:nvSpPr>
          <p:spPr>
            <a:xfrm>
              <a:off x="2199886" y="3436123"/>
              <a:ext cx="1054568" cy="255980"/>
            </a:xfrm>
            <a:prstGeom prst="rect">
              <a:avLst/>
            </a:prstGeom>
            <a:solidFill>
              <a:srgbClr val="E4C644"/>
            </a:solidFill>
            <a:ln w="19050">
              <a:solidFill>
                <a:srgbClr val="C6A61C"/>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400" b="1" dirty="0">
                  <a:solidFill>
                    <a:srgbClr val="FFFFFF"/>
                  </a:solidFill>
                  <a:ea typeface="Calibri"/>
                  <a:cs typeface="Times New Roman"/>
                </a:rPr>
                <a:t>Individual</a:t>
              </a:r>
              <a:endParaRPr lang="en-US" sz="1400" dirty="0">
                <a:solidFill>
                  <a:prstClr val="black"/>
                </a:solidFill>
                <a:ea typeface="Calibri"/>
                <a:cs typeface="Times New Roman"/>
              </a:endParaRPr>
            </a:p>
          </p:txBody>
        </p:sp>
      </p:grpSp>
      <p:sp>
        <p:nvSpPr>
          <p:cNvPr id="26" name="TextBox 25"/>
          <p:cNvSpPr txBox="1"/>
          <p:nvPr/>
        </p:nvSpPr>
        <p:spPr>
          <a:xfrm>
            <a:off x="2667000" y="3347209"/>
            <a:ext cx="1327248" cy="523220"/>
          </a:xfrm>
          <a:prstGeom prst="rect">
            <a:avLst/>
          </a:prstGeom>
          <a:noFill/>
        </p:spPr>
        <p:txBody>
          <a:bodyPr wrap="square" rtlCol="0">
            <a:spAutoFit/>
          </a:bodyPr>
          <a:lstStyle/>
          <a:p>
            <a:r>
              <a:rPr lang="en-US" sz="1400" dirty="0" smtClean="0">
                <a:solidFill>
                  <a:prstClr val="black"/>
                </a:solidFill>
              </a:rPr>
              <a:t>Community Cafés</a:t>
            </a:r>
            <a:endParaRPr lang="en-US" sz="1400" dirty="0">
              <a:solidFill>
                <a:prstClr val="black"/>
              </a:solidFill>
            </a:endParaRPr>
          </a:p>
        </p:txBody>
      </p:sp>
      <p:sp>
        <p:nvSpPr>
          <p:cNvPr id="27" name="TextBox 26"/>
          <p:cNvSpPr txBox="1"/>
          <p:nvPr/>
        </p:nvSpPr>
        <p:spPr>
          <a:xfrm>
            <a:off x="5428089" y="3347209"/>
            <a:ext cx="1121352" cy="523220"/>
          </a:xfrm>
          <a:prstGeom prst="rect">
            <a:avLst/>
          </a:prstGeom>
          <a:noFill/>
        </p:spPr>
        <p:txBody>
          <a:bodyPr wrap="square" rtlCol="0">
            <a:spAutoFit/>
          </a:bodyPr>
          <a:lstStyle/>
          <a:p>
            <a:r>
              <a:rPr lang="en-US" sz="1400" dirty="0" smtClean="0">
                <a:solidFill>
                  <a:prstClr val="black"/>
                </a:solidFill>
              </a:rPr>
              <a:t>Community Dinners</a:t>
            </a:r>
            <a:endParaRPr lang="en-US" sz="1400" dirty="0">
              <a:solidFill>
                <a:prstClr val="black"/>
              </a:solidFill>
            </a:endParaRPr>
          </a:p>
        </p:txBody>
      </p:sp>
      <p:sp>
        <p:nvSpPr>
          <p:cNvPr id="28" name="TextBox 27"/>
          <p:cNvSpPr txBox="1"/>
          <p:nvPr/>
        </p:nvSpPr>
        <p:spPr>
          <a:xfrm>
            <a:off x="4154871" y="3158262"/>
            <a:ext cx="830024" cy="307777"/>
          </a:xfrm>
          <a:prstGeom prst="rect">
            <a:avLst/>
          </a:prstGeom>
          <a:noFill/>
        </p:spPr>
        <p:txBody>
          <a:bodyPr wrap="square" rtlCol="0">
            <a:spAutoFit/>
          </a:bodyPr>
          <a:lstStyle/>
          <a:p>
            <a:r>
              <a:rPr lang="en-US" sz="1400" dirty="0" smtClean="0">
                <a:solidFill>
                  <a:prstClr val="black"/>
                </a:solidFill>
              </a:rPr>
              <a:t>La Casita</a:t>
            </a:r>
            <a:endParaRPr lang="en-US" sz="1400" dirty="0">
              <a:solidFill>
                <a:prstClr val="black"/>
              </a:solidFill>
            </a:endParaRPr>
          </a:p>
        </p:txBody>
      </p:sp>
      <p:sp>
        <p:nvSpPr>
          <p:cNvPr id="29" name="TextBox 28"/>
          <p:cNvSpPr txBox="1"/>
          <p:nvPr/>
        </p:nvSpPr>
        <p:spPr>
          <a:xfrm>
            <a:off x="3343646" y="4027587"/>
            <a:ext cx="811225" cy="738664"/>
          </a:xfrm>
          <a:prstGeom prst="rect">
            <a:avLst/>
          </a:prstGeom>
          <a:noFill/>
        </p:spPr>
        <p:txBody>
          <a:bodyPr wrap="square" rtlCol="0">
            <a:spAutoFit/>
          </a:bodyPr>
          <a:lstStyle/>
          <a:p>
            <a:r>
              <a:rPr lang="en-US" sz="1400" dirty="0" smtClean="0">
                <a:solidFill>
                  <a:prstClr val="black"/>
                </a:solidFill>
              </a:rPr>
              <a:t>Parent Support Groups</a:t>
            </a:r>
            <a:endParaRPr lang="en-US" sz="1400" dirty="0">
              <a:solidFill>
                <a:prstClr val="black"/>
              </a:solidFill>
            </a:endParaRPr>
          </a:p>
        </p:txBody>
      </p:sp>
      <p:sp>
        <p:nvSpPr>
          <p:cNvPr id="30" name="TextBox 29"/>
          <p:cNvSpPr txBox="1"/>
          <p:nvPr/>
        </p:nvSpPr>
        <p:spPr>
          <a:xfrm>
            <a:off x="5033991" y="4229277"/>
            <a:ext cx="956292" cy="523220"/>
          </a:xfrm>
          <a:prstGeom prst="rect">
            <a:avLst/>
          </a:prstGeom>
          <a:noFill/>
        </p:spPr>
        <p:txBody>
          <a:bodyPr wrap="square" rtlCol="0">
            <a:spAutoFit/>
          </a:bodyPr>
          <a:lstStyle/>
          <a:p>
            <a:r>
              <a:rPr lang="en-US" sz="1400" dirty="0" smtClean="0">
                <a:solidFill>
                  <a:prstClr val="black"/>
                </a:solidFill>
              </a:rPr>
              <a:t>Parenting Education</a:t>
            </a:r>
            <a:endParaRPr lang="en-US" sz="1400" dirty="0">
              <a:solidFill>
                <a:prstClr val="black"/>
              </a:solidFill>
            </a:endParaRPr>
          </a:p>
        </p:txBody>
      </p:sp>
      <p:sp>
        <p:nvSpPr>
          <p:cNvPr id="31" name="TextBox 30"/>
          <p:cNvSpPr txBox="1"/>
          <p:nvPr/>
        </p:nvSpPr>
        <p:spPr>
          <a:xfrm>
            <a:off x="3960755" y="5122391"/>
            <a:ext cx="1275586" cy="307777"/>
          </a:xfrm>
          <a:prstGeom prst="rect">
            <a:avLst/>
          </a:prstGeom>
          <a:noFill/>
        </p:spPr>
        <p:txBody>
          <a:bodyPr wrap="square" rtlCol="0">
            <a:spAutoFit/>
          </a:bodyPr>
          <a:lstStyle/>
          <a:p>
            <a:r>
              <a:rPr lang="en-US" sz="1400" dirty="0" smtClean="0">
                <a:solidFill>
                  <a:prstClr val="black"/>
                </a:solidFill>
              </a:rPr>
              <a:t>Home </a:t>
            </a:r>
            <a:r>
              <a:rPr lang="en-US" sz="1400" dirty="0">
                <a:solidFill>
                  <a:prstClr val="black"/>
                </a:solidFill>
              </a:rPr>
              <a:t>V</a:t>
            </a:r>
            <a:r>
              <a:rPr lang="en-US" sz="1400" dirty="0" smtClean="0">
                <a:solidFill>
                  <a:prstClr val="black"/>
                </a:solidFill>
              </a:rPr>
              <a:t>isiting</a:t>
            </a:r>
            <a:endParaRPr lang="en-US" sz="1400" dirty="0">
              <a:solidFill>
                <a:prstClr val="black"/>
              </a:solidFill>
            </a:endParaRPr>
          </a:p>
        </p:txBody>
      </p:sp>
      <p:sp>
        <p:nvSpPr>
          <p:cNvPr id="32" name="TextBox 31"/>
          <p:cNvSpPr txBox="1"/>
          <p:nvPr/>
        </p:nvSpPr>
        <p:spPr>
          <a:xfrm>
            <a:off x="3806744" y="5385620"/>
            <a:ext cx="1506059" cy="307777"/>
          </a:xfrm>
          <a:prstGeom prst="rect">
            <a:avLst/>
          </a:prstGeom>
          <a:noFill/>
        </p:spPr>
        <p:txBody>
          <a:bodyPr wrap="square" rtlCol="0">
            <a:spAutoFit/>
          </a:bodyPr>
          <a:lstStyle/>
          <a:p>
            <a:r>
              <a:rPr lang="en-US" sz="1400" dirty="0" smtClean="0">
                <a:solidFill>
                  <a:prstClr val="black"/>
                </a:solidFill>
              </a:rPr>
              <a:t>Resource Referral</a:t>
            </a:r>
            <a:endParaRPr lang="en-US" sz="1400" dirty="0">
              <a:solidFill>
                <a:prstClr val="black"/>
              </a:solidFill>
            </a:endParaRPr>
          </a:p>
        </p:txBody>
      </p:sp>
      <p:sp>
        <p:nvSpPr>
          <p:cNvPr id="33" name="TextBox 32"/>
          <p:cNvSpPr txBox="1"/>
          <p:nvPr/>
        </p:nvSpPr>
        <p:spPr>
          <a:xfrm>
            <a:off x="5915115" y="2378838"/>
            <a:ext cx="1365465" cy="523220"/>
          </a:xfrm>
          <a:prstGeom prst="rect">
            <a:avLst/>
          </a:prstGeom>
          <a:noFill/>
        </p:spPr>
        <p:txBody>
          <a:bodyPr wrap="square" rtlCol="0">
            <a:spAutoFit/>
          </a:bodyPr>
          <a:lstStyle/>
          <a:p>
            <a:r>
              <a:rPr lang="en-US" sz="1400" dirty="0" smtClean="0">
                <a:solidFill>
                  <a:prstClr val="black"/>
                </a:solidFill>
              </a:rPr>
              <a:t>Prevention Fiscal Policies</a:t>
            </a:r>
            <a:endParaRPr lang="en-US" sz="1400" dirty="0">
              <a:solidFill>
                <a:prstClr val="black"/>
              </a:solidFill>
            </a:endParaRPr>
          </a:p>
        </p:txBody>
      </p:sp>
      <p:sp>
        <p:nvSpPr>
          <p:cNvPr id="34" name="TextBox 33"/>
          <p:cNvSpPr txBox="1"/>
          <p:nvPr/>
        </p:nvSpPr>
        <p:spPr>
          <a:xfrm>
            <a:off x="2332878" y="2270536"/>
            <a:ext cx="1170589" cy="523220"/>
          </a:xfrm>
          <a:prstGeom prst="rect">
            <a:avLst/>
          </a:prstGeom>
          <a:noFill/>
        </p:spPr>
        <p:txBody>
          <a:bodyPr wrap="square" rtlCol="0">
            <a:spAutoFit/>
          </a:bodyPr>
          <a:lstStyle/>
          <a:p>
            <a:r>
              <a:rPr lang="en-US" sz="1400" dirty="0" smtClean="0">
                <a:solidFill>
                  <a:prstClr val="black"/>
                </a:solidFill>
              </a:rPr>
              <a:t>Healthy Start open to all</a:t>
            </a:r>
            <a:endParaRPr lang="en-US" sz="1400" dirty="0">
              <a:solidFill>
                <a:prstClr val="black"/>
              </a:solidFill>
            </a:endParaRPr>
          </a:p>
        </p:txBody>
      </p:sp>
      <p:pic>
        <p:nvPicPr>
          <p:cNvPr id="35" name="Content Placeholder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1428" y="453075"/>
            <a:ext cx="5934772" cy="766125"/>
          </a:xfrm>
          <a:prstGeom prst="rect">
            <a:avLst/>
          </a:prstGeom>
        </p:spPr>
      </p:pic>
    </p:spTree>
    <p:extLst>
      <p:ext uri="{BB962C8B-B14F-4D97-AF65-F5344CB8AC3E}">
        <p14:creationId xmlns:p14="http://schemas.microsoft.com/office/powerpoint/2010/main" val="8914502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384893" y="457201"/>
            <a:ext cx="1742935" cy="1439254"/>
          </a:xfrm>
          <a:prstGeom prst="roundRect">
            <a:avLst/>
          </a:prstGeom>
          <a:solidFill>
            <a:srgbClr val="E96C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030A0"/>
              </a:solidFill>
              <a:ea typeface="Calibri"/>
              <a:cs typeface="Times New Roman"/>
            </a:endParaRPr>
          </a:p>
          <a:p>
            <a:pPr algn="ctr"/>
            <a:endParaRPr lang="en-US" sz="1400" b="1" dirty="0" smtClean="0">
              <a:solidFill>
                <a:prstClr val="black"/>
              </a:solidFill>
              <a:ea typeface="Calibri"/>
              <a:cs typeface="Times New Roman"/>
            </a:endParaRPr>
          </a:p>
          <a:p>
            <a:pPr algn="ctr"/>
            <a:endParaRPr lang="en-US" sz="1400" b="1" dirty="0">
              <a:solidFill>
                <a:prstClr val="black"/>
              </a:solidFill>
              <a:ea typeface="Calibri"/>
              <a:cs typeface="Times New Roman"/>
            </a:endParaRPr>
          </a:p>
          <a:p>
            <a:pPr algn="ctr"/>
            <a:endParaRPr lang="en-US" sz="1400" b="1" dirty="0" smtClean="0">
              <a:solidFill>
                <a:prstClr val="white"/>
              </a:solidFill>
              <a:ea typeface="Calibri"/>
              <a:cs typeface="Times New Roman"/>
            </a:endParaRPr>
          </a:p>
          <a:p>
            <a:pPr algn="ctr"/>
            <a:r>
              <a:rPr lang="en-US" sz="1400" b="1" dirty="0" smtClean="0">
                <a:solidFill>
                  <a:prstClr val="white"/>
                </a:solidFill>
                <a:ea typeface="Calibri"/>
                <a:cs typeface="Times New Roman"/>
              </a:rPr>
              <a:t>Protective Factors</a:t>
            </a:r>
          </a:p>
        </p:txBody>
      </p:sp>
      <p:grpSp>
        <p:nvGrpSpPr>
          <p:cNvPr id="34" name="Group 33"/>
          <p:cNvGrpSpPr/>
          <p:nvPr/>
        </p:nvGrpSpPr>
        <p:grpSpPr>
          <a:xfrm>
            <a:off x="156500" y="452129"/>
            <a:ext cx="8655759" cy="5948716"/>
            <a:chOff x="156500" y="457199"/>
            <a:chExt cx="8655759" cy="5948716"/>
          </a:xfrm>
        </p:grpSpPr>
        <p:grpSp>
          <p:nvGrpSpPr>
            <p:cNvPr id="35" name="Group 34"/>
            <p:cNvGrpSpPr/>
            <p:nvPr/>
          </p:nvGrpSpPr>
          <p:grpSpPr>
            <a:xfrm>
              <a:off x="156500" y="457199"/>
              <a:ext cx="8655759" cy="5948716"/>
              <a:chOff x="156500" y="457199"/>
              <a:chExt cx="8655759" cy="5948716"/>
            </a:xfrm>
          </p:grpSpPr>
          <p:grpSp>
            <p:nvGrpSpPr>
              <p:cNvPr id="37" name="Group 36"/>
              <p:cNvGrpSpPr/>
              <p:nvPr/>
            </p:nvGrpSpPr>
            <p:grpSpPr>
              <a:xfrm>
                <a:off x="156500" y="1176827"/>
                <a:ext cx="8655759" cy="5229088"/>
                <a:chOff x="156500" y="1176827"/>
                <a:chExt cx="8655759" cy="5229088"/>
              </a:xfrm>
            </p:grpSpPr>
            <p:grpSp>
              <p:nvGrpSpPr>
                <p:cNvPr id="46" name="Group 45"/>
                <p:cNvGrpSpPr/>
                <p:nvPr/>
              </p:nvGrpSpPr>
              <p:grpSpPr>
                <a:xfrm>
                  <a:off x="156500" y="1176827"/>
                  <a:ext cx="8655759" cy="5229088"/>
                  <a:chOff x="-71147" y="142153"/>
                  <a:chExt cx="9055220" cy="5427374"/>
                </a:xfrm>
              </p:grpSpPr>
              <p:sp>
                <p:nvSpPr>
                  <p:cNvPr id="48" name="Rounded Rectangle 47"/>
                  <p:cNvSpPr>
                    <a:spLocks/>
                  </p:cNvSpPr>
                  <p:nvPr/>
                </p:nvSpPr>
                <p:spPr>
                  <a:xfrm>
                    <a:off x="1114250" y="1923439"/>
                    <a:ext cx="7094777" cy="3097288"/>
                  </a:xfrm>
                  <a:prstGeom prst="roundRect">
                    <a:avLst/>
                  </a:prstGeom>
                  <a:gradFill>
                    <a:gsLst>
                      <a:gs pos="17000">
                        <a:srgbClr val="FF9933"/>
                      </a:gs>
                      <a:gs pos="82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100" dirty="0">
                      <a:solidFill>
                        <a:prstClr val="black"/>
                      </a:solidFill>
                      <a:ea typeface="Calibri"/>
                      <a:cs typeface="Times New Roman"/>
                    </a:endParaRPr>
                  </a:p>
                </p:txBody>
              </p:sp>
              <p:sp>
                <p:nvSpPr>
                  <p:cNvPr id="49" name="Down Arrow 48"/>
                  <p:cNvSpPr>
                    <a:spLocks/>
                  </p:cNvSpPr>
                  <p:nvPr/>
                </p:nvSpPr>
                <p:spPr>
                  <a:xfrm>
                    <a:off x="6490438" y="889069"/>
                    <a:ext cx="486410" cy="1034369"/>
                  </a:xfrm>
                  <a:prstGeom prst="downArrow">
                    <a:avLst/>
                  </a:prstGeom>
                  <a:solidFill>
                    <a:srgbClr val="0070C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50" name="Down Arrow 49"/>
                  <p:cNvSpPr>
                    <a:spLocks/>
                  </p:cNvSpPr>
                  <p:nvPr/>
                </p:nvSpPr>
                <p:spPr>
                  <a:xfrm>
                    <a:off x="3974715" y="894331"/>
                    <a:ext cx="486410" cy="1049241"/>
                  </a:xfrm>
                  <a:prstGeom prst="downArrow">
                    <a:avLst/>
                  </a:prstGeom>
                  <a:solidFill>
                    <a:srgbClr val="0070C0"/>
                  </a:solidFill>
                  <a:ln w="25400" cap="flat" cmpd="sng" algn="ctr">
                    <a:solidFill>
                      <a:schemeClr val="tx1">
                        <a:lumMod val="50000"/>
                        <a:lumOff val="5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51" name="Down Arrow 50"/>
                  <p:cNvSpPr>
                    <a:spLocks/>
                  </p:cNvSpPr>
                  <p:nvPr/>
                </p:nvSpPr>
                <p:spPr>
                  <a:xfrm>
                    <a:off x="1649549" y="889069"/>
                    <a:ext cx="486410" cy="1026915"/>
                  </a:xfrm>
                  <a:prstGeom prst="downArrow">
                    <a:avLst/>
                  </a:prstGeom>
                  <a:solidFill>
                    <a:srgbClr val="0070C0"/>
                  </a:solidFill>
                  <a:ln w="25400" cap="flat" cmpd="sng" algn="ctr">
                    <a:solidFill>
                      <a:schemeClr val="tx1">
                        <a:lumMod val="50000"/>
                        <a:lumOff val="5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52" name="Left-Right Arrow 51"/>
                  <p:cNvSpPr/>
                  <p:nvPr/>
                </p:nvSpPr>
                <p:spPr>
                  <a:xfrm>
                    <a:off x="5155116" y="142153"/>
                    <a:ext cx="752274" cy="336305"/>
                  </a:xfrm>
                  <a:prstGeom prst="leftRightArrow">
                    <a:avLst/>
                  </a:prstGeom>
                  <a:solidFill>
                    <a:srgbClr val="0070C0"/>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53" name="Picture 52"/>
                  <p:cNvPicPr>
                    <a:picLocks noGrp="1"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789" y="2186174"/>
                    <a:ext cx="2814452" cy="617517"/>
                  </a:xfrm>
                  <a:prstGeom prst="rect">
                    <a:avLst/>
                  </a:prstGeom>
                  <a:noFill/>
                  <a:ln w="12700">
                    <a:solidFill>
                      <a:schemeClr val="tx1"/>
                    </a:solidFill>
                  </a:ln>
                  <a:effectLst/>
                  <a:extLst/>
                </p:spPr>
              </p:pic>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969" y="4070280"/>
                    <a:ext cx="938150" cy="1033153"/>
                  </a:xfrm>
                  <a:prstGeom prst="rect">
                    <a:avLst/>
                  </a:prstGeom>
                  <a:noFill/>
                  <a:ln w="12700">
                    <a:solidFill>
                      <a:schemeClr val="tx1"/>
                    </a:solidFill>
                  </a:ln>
                  <a:effectLst/>
                  <a:extLst/>
                </p:spPr>
              </p:pic>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47" y="3348446"/>
                    <a:ext cx="1911929" cy="534390"/>
                  </a:xfrm>
                  <a:prstGeom prst="rect">
                    <a:avLst/>
                  </a:prstGeom>
                  <a:noFill/>
                  <a:ln w="12700">
                    <a:solidFill>
                      <a:schemeClr val="tx1"/>
                    </a:solidFill>
                  </a:ln>
                  <a:effectLst/>
                  <a:extLst/>
                </p:spPr>
              </p:pic>
              <p:pic>
                <p:nvPicPr>
                  <p:cNvPr id="56" name="Picture 55" descr="C:\Users\KatieWinters\AppData\Local\Temp\Lutheran Community Services.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2731" y="4313896"/>
                    <a:ext cx="1816925" cy="855024"/>
                  </a:xfrm>
                  <a:prstGeom prst="rect">
                    <a:avLst/>
                  </a:prstGeom>
                  <a:noFill/>
                  <a:ln w="12700">
                    <a:solidFill>
                      <a:schemeClr val="tx1"/>
                    </a:solidFill>
                  </a:ln>
                  <a:extLst/>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1968" y="4037610"/>
                    <a:ext cx="1330036" cy="1531917"/>
                  </a:xfrm>
                  <a:prstGeom prst="rect">
                    <a:avLst/>
                  </a:prstGeom>
                  <a:noFill/>
                  <a:ln w="12700">
                    <a:solidFill>
                      <a:schemeClr val="tx1"/>
                    </a:solidFill>
                  </a:ln>
                  <a:effectLst/>
                  <a:extLst/>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1638" y="2186174"/>
                    <a:ext cx="1828800" cy="581891"/>
                  </a:xfrm>
                  <a:prstGeom prst="rect">
                    <a:avLst/>
                  </a:prstGeom>
                  <a:noFill/>
                  <a:ln w="12700">
                    <a:solidFill>
                      <a:schemeClr val="tx1"/>
                    </a:solidFill>
                  </a:ln>
                  <a:effectLst/>
                  <a:extLst/>
                </p:spPr>
              </p:pic>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2743" y="3878389"/>
                    <a:ext cx="2921330" cy="617517"/>
                  </a:xfrm>
                  <a:prstGeom prst="rect">
                    <a:avLst/>
                  </a:prstGeom>
                  <a:noFill/>
                  <a:ln w="12700">
                    <a:solidFill>
                      <a:schemeClr val="tx1"/>
                    </a:solidFill>
                  </a:ln>
                  <a:effectLst/>
                  <a:extLst/>
                </p:spPr>
              </p:pic>
              <p:pic>
                <p:nvPicPr>
                  <p:cNvPr id="60" name="Picture 5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83472" y="2089870"/>
                    <a:ext cx="1033153" cy="1033153"/>
                  </a:xfrm>
                  <a:prstGeom prst="rect">
                    <a:avLst/>
                  </a:prstGeom>
                  <a:noFill/>
                  <a:ln w="12700">
                    <a:solidFill>
                      <a:schemeClr val="tx1"/>
                    </a:solidFill>
                  </a:ln>
                  <a:effectLst/>
                  <a:extLst/>
                </p:spPr>
              </p:pic>
            </p:grpSp>
            <p:pic>
              <p:nvPicPr>
                <p:cNvPr id="47" name="Content Placeholder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30428" y="3883761"/>
                  <a:ext cx="5284772" cy="764439"/>
                </a:xfrm>
                <a:prstGeom prst="rect">
                  <a:avLst/>
                </a:prstGeom>
              </p:spPr>
            </p:pic>
          </p:grpSp>
          <p:grpSp>
            <p:nvGrpSpPr>
              <p:cNvPr id="38" name="Group 37"/>
              <p:cNvGrpSpPr/>
              <p:nvPr/>
            </p:nvGrpSpPr>
            <p:grpSpPr>
              <a:xfrm>
                <a:off x="509764" y="457199"/>
                <a:ext cx="8181118" cy="1439255"/>
                <a:chOff x="509764" y="457199"/>
                <a:chExt cx="8181118" cy="1439255"/>
              </a:xfrm>
            </p:grpSpPr>
            <p:grpSp>
              <p:nvGrpSpPr>
                <p:cNvPr id="39" name="Group 38"/>
                <p:cNvGrpSpPr/>
                <p:nvPr/>
              </p:nvGrpSpPr>
              <p:grpSpPr>
                <a:xfrm>
                  <a:off x="509764" y="457200"/>
                  <a:ext cx="3048002" cy="1439254"/>
                  <a:chOff x="595242" y="458684"/>
                  <a:chExt cx="2956359" cy="1435974"/>
                </a:xfrm>
              </p:grpSpPr>
              <p:sp>
                <p:nvSpPr>
                  <p:cNvPr id="44" name="Rounded Rectangle 43"/>
                  <p:cNvSpPr/>
                  <p:nvPr/>
                </p:nvSpPr>
                <p:spPr>
                  <a:xfrm>
                    <a:off x="595242" y="458684"/>
                    <a:ext cx="2956359" cy="1435974"/>
                  </a:xfrm>
                  <a:prstGeom prst="roundRect">
                    <a:avLst/>
                  </a:prstGeom>
                  <a:solidFill>
                    <a:srgbClr val="704DC7">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030A0"/>
                      </a:solidFill>
                      <a:ea typeface="Calibri"/>
                      <a:cs typeface="Times New Roman"/>
                    </a:endParaRPr>
                  </a:p>
                  <a:p>
                    <a:pPr algn="ctr"/>
                    <a:endParaRPr lang="en-US" sz="1400" b="1" dirty="0" smtClean="0">
                      <a:solidFill>
                        <a:srgbClr val="7030A0"/>
                      </a:solidFill>
                      <a:ea typeface="Calibri"/>
                      <a:cs typeface="Times New Roman"/>
                    </a:endParaRPr>
                  </a:p>
                  <a:p>
                    <a:pPr algn="ctr"/>
                    <a:r>
                      <a:rPr lang="en-US" sz="1400" b="1" dirty="0" smtClean="0">
                        <a:solidFill>
                          <a:srgbClr val="7030A0"/>
                        </a:solidFill>
                        <a:ea typeface="Calibri"/>
                        <a:cs typeface="Times New Roman"/>
                      </a:rPr>
                      <a:t>(</a:t>
                    </a:r>
                    <a:r>
                      <a:rPr lang="en-US" sz="1400" b="1" dirty="0">
                        <a:solidFill>
                          <a:srgbClr val="7030A0"/>
                        </a:solidFill>
                        <a:ea typeface="Calibri"/>
                        <a:cs typeface="Times New Roman"/>
                      </a:rPr>
                      <a:t>Research)</a:t>
                    </a:r>
                    <a:endParaRPr lang="en-US" sz="1400" dirty="0">
                      <a:solidFill>
                        <a:srgbClr val="7030A0"/>
                      </a:solidFill>
                      <a:ea typeface="Calibri"/>
                      <a:cs typeface="Times New Roman"/>
                    </a:endParaRPr>
                  </a:p>
                </p:txBody>
              </p:sp>
              <p:pic>
                <p:nvPicPr>
                  <p:cNvPr id="45" name="Picture 44"/>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6443" y="638032"/>
                    <a:ext cx="2617585" cy="597233"/>
                  </a:xfrm>
                  <a:prstGeom prst="rect">
                    <a:avLst/>
                  </a:prstGeom>
                  <a:noFill/>
                </p:spPr>
              </p:pic>
            </p:grpSp>
            <p:sp>
              <p:nvSpPr>
                <p:cNvPr id="41" name="Rounded Rectangle 40"/>
                <p:cNvSpPr/>
                <p:nvPr/>
              </p:nvSpPr>
              <p:spPr>
                <a:xfrm>
                  <a:off x="5893584" y="457199"/>
                  <a:ext cx="2797298" cy="1424925"/>
                </a:xfrm>
                <a:prstGeom prst="roundRect">
                  <a:avLst/>
                </a:prstGeom>
                <a:solidFill>
                  <a:srgbClr val="B4000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rgbClr val="000000"/>
                    </a:solidFill>
                    <a:ea typeface="Calibri"/>
                    <a:cs typeface="Times New Roman"/>
                  </a:endParaRPr>
                </a:p>
                <a:p>
                  <a:pPr algn="ctr"/>
                  <a:endParaRPr lang="en-US" b="1" dirty="0">
                    <a:solidFill>
                      <a:srgbClr val="000000"/>
                    </a:solidFill>
                    <a:ea typeface="Calibri"/>
                    <a:cs typeface="Times New Roman"/>
                  </a:endParaRPr>
                </a:p>
                <a:p>
                  <a:pPr algn="ctr"/>
                  <a:r>
                    <a:rPr lang="en-US" sz="1400" b="1" dirty="0" smtClean="0">
                      <a:solidFill>
                        <a:prstClr val="white"/>
                      </a:solidFill>
                      <a:ea typeface="Calibri"/>
                      <a:cs typeface="Times New Roman"/>
                    </a:rPr>
                    <a:t>(</a:t>
                  </a:r>
                  <a:r>
                    <a:rPr lang="en-US" sz="1400" b="1" dirty="0">
                      <a:solidFill>
                        <a:prstClr val="white"/>
                      </a:solidFill>
                      <a:ea typeface="Calibri"/>
                      <a:cs typeface="Times New Roman"/>
                    </a:rPr>
                    <a:t>Toxic Stress)</a:t>
                  </a:r>
                  <a:endParaRPr lang="en-US" sz="1400" dirty="0">
                    <a:solidFill>
                      <a:prstClr val="white"/>
                    </a:solidFill>
                    <a:ea typeface="Calibri"/>
                    <a:cs typeface="Times New Roman"/>
                  </a:endParaRPr>
                </a:p>
              </p:txBody>
            </p:sp>
          </p:grpSp>
        </p:grpSp>
        <p:pic>
          <p:nvPicPr>
            <p:cNvPr id="36" name="Picture 35" descr="Center on the Developing Child - Harvard University">
              <a:hlinkClick r:id="rId13"/>
            </p:cNvPr>
            <p:cNvPicPr/>
            <p:nvPr/>
          </p:nvPicPr>
          <p:blipFill>
            <a:blip r:embed="rId14" cstate="print"/>
            <a:srcRect/>
            <a:stretch>
              <a:fillRect/>
            </a:stretch>
          </p:blipFill>
          <p:spPr bwMode="auto">
            <a:xfrm>
              <a:off x="5946345" y="802713"/>
              <a:ext cx="2691775" cy="490313"/>
            </a:xfrm>
            <a:prstGeom prst="rect">
              <a:avLst/>
            </a:prstGeom>
            <a:noFill/>
            <a:ln w="12700">
              <a:solidFill>
                <a:schemeClr val="tx1"/>
              </a:solidFill>
              <a:miter lim="800000"/>
              <a:headEnd/>
              <a:tailEnd/>
            </a:ln>
          </p:spPr>
        </p:pic>
      </p:grpSp>
      <p:pic>
        <p:nvPicPr>
          <p:cNvPr id="61" name="Picture 2" descr="http://www.vida-health.com/wp-content/uploads/2012/11/cssp.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87765" y="606058"/>
            <a:ext cx="937189" cy="909328"/>
          </a:xfrm>
          <a:prstGeom prst="rect">
            <a:avLst/>
          </a:prstGeom>
          <a:noFill/>
          <a:ln w="12700">
            <a:solidFill>
              <a:schemeClr val="accent3">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9031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04155" y="31220"/>
            <a:ext cx="8981267" cy="22912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ounded Rectangle 28"/>
          <p:cNvSpPr/>
          <p:nvPr/>
        </p:nvSpPr>
        <p:spPr>
          <a:xfrm>
            <a:off x="3384893" y="457201"/>
            <a:ext cx="1742935" cy="1439254"/>
          </a:xfrm>
          <a:prstGeom prst="roundRect">
            <a:avLst/>
          </a:prstGeom>
          <a:solidFill>
            <a:srgbClr val="E96C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030A0"/>
              </a:solidFill>
              <a:ea typeface="Calibri"/>
              <a:cs typeface="Times New Roman"/>
            </a:endParaRPr>
          </a:p>
          <a:p>
            <a:pPr algn="ctr"/>
            <a:endParaRPr lang="en-US" sz="1400" b="1" dirty="0" smtClean="0">
              <a:solidFill>
                <a:prstClr val="black"/>
              </a:solidFill>
              <a:ea typeface="Calibri"/>
              <a:cs typeface="Times New Roman"/>
            </a:endParaRPr>
          </a:p>
          <a:p>
            <a:pPr algn="ctr"/>
            <a:endParaRPr lang="en-US" sz="1400" b="1" dirty="0">
              <a:solidFill>
                <a:prstClr val="black"/>
              </a:solidFill>
              <a:ea typeface="Calibri"/>
              <a:cs typeface="Times New Roman"/>
            </a:endParaRPr>
          </a:p>
          <a:p>
            <a:pPr algn="ctr"/>
            <a:endParaRPr lang="en-US" sz="1400" b="1" dirty="0" smtClean="0">
              <a:solidFill>
                <a:prstClr val="white"/>
              </a:solidFill>
              <a:ea typeface="Calibri"/>
              <a:cs typeface="Times New Roman"/>
            </a:endParaRPr>
          </a:p>
          <a:p>
            <a:pPr algn="ctr"/>
            <a:r>
              <a:rPr lang="en-US" sz="1400" b="1" dirty="0" smtClean="0">
                <a:solidFill>
                  <a:prstClr val="white"/>
                </a:solidFill>
                <a:ea typeface="Calibri"/>
                <a:cs typeface="Times New Roman"/>
              </a:rPr>
              <a:t>Protective Factors</a:t>
            </a:r>
          </a:p>
        </p:txBody>
      </p:sp>
      <p:grpSp>
        <p:nvGrpSpPr>
          <p:cNvPr id="34" name="Group 33"/>
          <p:cNvGrpSpPr/>
          <p:nvPr/>
        </p:nvGrpSpPr>
        <p:grpSpPr>
          <a:xfrm>
            <a:off x="156500" y="452129"/>
            <a:ext cx="8655759" cy="5948716"/>
            <a:chOff x="156500" y="457199"/>
            <a:chExt cx="8655759" cy="5948716"/>
          </a:xfrm>
        </p:grpSpPr>
        <p:grpSp>
          <p:nvGrpSpPr>
            <p:cNvPr id="35" name="Group 34"/>
            <p:cNvGrpSpPr/>
            <p:nvPr/>
          </p:nvGrpSpPr>
          <p:grpSpPr>
            <a:xfrm>
              <a:off x="156500" y="457199"/>
              <a:ext cx="8655759" cy="5948716"/>
              <a:chOff x="156500" y="457199"/>
              <a:chExt cx="8655759" cy="5948716"/>
            </a:xfrm>
          </p:grpSpPr>
          <p:grpSp>
            <p:nvGrpSpPr>
              <p:cNvPr id="37" name="Group 36"/>
              <p:cNvGrpSpPr/>
              <p:nvPr/>
            </p:nvGrpSpPr>
            <p:grpSpPr>
              <a:xfrm>
                <a:off x="156500" y="1176827"/>
                <a:ext cx="8655759" cy="5229088"/>
                <a:chOff x="156500" y="1176827"/>
                <a:chExt cx="8655759" cy="5229088"/>
              </a:xfrm>
            </p:grpSpPr>
            <p:grpSp>
              <p:nvGrpSpPr>
                <p:cNvPr id="46" name="Group 45"/>
                <p:cNvGrpSpPr/>
                <p:nvPr/>
              </p:nvGrpSpPr>
              <p:grpSpPr>
                <a:xfrm>
                  <a:off x="156500" y="1176827"/>
                  <a:ext cx="8655759" cy="5229088"/>
                  <a:chOff x="-71147" y="142153"/>
                  <a:chExt cx="9055220" cy="5427374"/>
                </a:xfrm>
              </p:grpSpPr>
              <p:sp>
                <p:nvSpPr>
                  <p:cNvPr id="48" name="Rounded Rectangle 47"/>
                  <p:cNvSpPr>
                    <a:spLocks/>
                  </p:cNvSpPr>
                  <p:nvPr/>
                </p:nvSpPr>
                <p:spPr>
                  <a:xfrm>
                    <a:off x="1114250" y="1923439"/>
                    <a:ext cx="7094777" cy="3097288"/>
                  </a:xfrm>
                  <a:prstGeom prst="roundRect">
                    <a:avLst/>
                  </a:prstGeom>
                  <a:gradFill>
                    <a:gsLst>
                      <a:gs pos="17000">
                        <a:srgbClr val="FF9933"/>
                      </a:gs>
                      <a:gs pos="82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100" dirty="0">
                      <a:solidFill>
                        <a:prstClr val="black"/>
                      </a:solidFill>
                      <a:ea typeface="Calibri"/>
                      <a:cs typeface="Times New Roman"/>
                    </a:endParaRPr>
                  </a:p>
                </p:txBody>
              </p:sp>
              <p:sp>
                <p:nvSpPr>
                  <p:cNvPr id="49" name="Down Arrow 48"/>
                  <p:cNvSpPr>
                    <a:spLocks/>
                  </p:cNvSpPr>
                  <p:nvPr/>
                </p:nvSpPr>
                <p:spPr>
                  <a:xfrm>
                    <a:off x="6490438" y="889069"/>
                    <a:ext cx="486410" cy="1034369"/>
                  </a:xfrm>
                  <a:prstGeom prst="downArrow">
                    <a:avLst/>
                  </a:prstGeom>
                  <a:solidFill>
                    <a:srgbClr val="0070C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50" name="Down Arrow 49"/>
                  <p:cNvSpPr>
                    <a:spLocks/>
                  </p:cNvSpPr>
                  <p:nvPr/>
                </p:nvSpPr>
                <p:spPr>
                  <a:xfrm>
                    <a:off x="3974715" y="894331"/>
                    <a:ext cx="486410" cy="1049241"/>
                  </a:xfrm>
                  <a:prstGeom prst="downArrow">
                    <a:avLst/>
                  </a:prstGeom>
                  <a:solidFill>
                    <a:srgbClr val="0070C0"/>
                  </a:solidFill>
                  <a:ln w="25400" cap="flat" cmpd="sng" algn="ctr">
                    <a:solidFill>
                      <a:schemeClr val="tx1">
                        <a:lumMod val="50000"/>
                        <a:lumOff val="5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51" name="Down Arrow 50"/>
                  <p:cNvSpPr>
                    <a:spLocks/>
                  </p:cNvSpPr>
                  <p:nvPr/>
                </p:nvSpPr>
                <p:spPr>
                  <a:xfrm>
                    <a:off x="1649549" y="889069"/>
                    <a:ext cx="486410" cy="1026915"/>
                  </a:xfrm>
                  <a:prstGeom prst="downArrow">
                    <a:avLst/>
                  </a:prstGeom>
                  <a:solidFill>
                    <a:srgbClr val="0070C0"/>
                  </a:solidFill>
                  <a:ln w="25400" cap="flat" cmpd="sng" algn="ctr">
                    <a:solidFill>
                      <a:schemeClr val="tx1">
                        <a:lumMod val="50000"/>
                        <a:lumOff val="5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52" name="Left-Right Arrow 51"/>
                  <p:cNvSpPr/>
                  <p:nvPr/>
                </p:nvSpPr>
                <p:spPr>
                  <a:xfrm>
                    <a:off x="5155116" y="142153"/>
                    <a:ext cx="752274" cy="336305"/>
                  </a:xfrm>
                  <a:prstGeom prst="leftRightArrow">
                    <a:avLst/>
                  </a:prstGeom>
                  <a:solidFill>
                    <a:srgbClr val="0070C0"/>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53" name="Picture 52"/>
                  <p:cNvPicPr>
                    <a:picLocks noGrp="1"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789" y="2186174"/>
                    <a:ext cx="2814452" cy="617517"/>
                  </a:xfrm>
                  <a:prstGeom prst="rect">
                    <a:avLst/>
                  </a:prstGeom>
                  <a:noFill/>
                  <a:ln w="12700">
                    <a:solidFill>
                      <a:schemeClr val="tx1"/>
                    </a:solidFill>
                  </a:ln>
                  <a:effectLst/>
                  <a:extLst/>
                </p:spPr>
              </p:pic>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969" y="4070280"/>
                    <a:ext cx="938150" cy="1033153"/>
                  </a:xfrm>
                  <a:prstGeom prst="rect">
                    <a:avLst/>
                  </a:prstGeom>
                  <a:noFill/>
                  <a:ln w="12700">
                    <a:solidFill>
                      <a:schemeClr val="tx1"/>
                    </a:solidFill>
                  </a:ln>
                  <a:effectLst/>
                  <a:extLst/>
                </p:spPr>
              </p:pic>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47" y="3348446"/>
                    <a:ext cx="1911929" cy="534390"/>
                  </a:xfrm>
                  <a:prstGeom prst="rect">
                    <a:avLst/>
                  </a:prstGeom>
                  <a:noFill/>
                  <a:ln w="12700">
                    <a:solidFill>
                      <a:schemeClr val="tx1"/>
                    </a:solidFill>
                  </a:ln>
                  <a:effectLst/>
                  <a:extLst/>
                </p:spPr>
              </p:pic>
              <p:pic>
                <p:nvPicPr>
                  <p:cNvPr id="56" name="Picture 55" descr="C:\Users\KatieWinters\AppData\Local\Temp\Lutheran Community Services.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2731" y="4313896"/>
                    <a:ext cx="1816925" cy="855024"/>
                  </a:xfrm>
                  <a:prstGeom prst="rect">
                    <a:avLst/>
                  </a:prstGeom>
                  <a:noFill/>
                  <a:ln w="12700">
                    <a:solidFill>
                      <a:schemeClr val="tx1"/>
                    </a:solidFill>
                  </a:ln>
                  <a:extLst/>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1968" y="4037610"/>
                    <a:ext cx="1330036" cy="1531917"/>
                  </a:xfrm>
                  <a:prstGeom prst="rect">
                    <a:avLst/>
                  </a:prstGeom>
                  <a:noFill/>
                  <a:ln w="12700">
                    <a:solidFill>
                      <a:schemeClr val="tx1"/>
                    </a:solidFill>
                  </a:ln>
                  <a:effectLst/>
                  <a:extLst/>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1638" y="2186174"/>
                    <a:ext cx="1828800" cy="581891"/>
                  </a:xfrm>
                  <a:prstGeom prst="rect">
                    <a:avLst/>
                  </a:prstGeom>
                  <a:noFill/>
                  <a:ln w="12700">
                    <a:solidFill>
                      <a:schemeClr val="tx1"/>
                    </a:solidFill>
                  </a:ln>
                  <a:effectLst/>
                  <a:extLst/>
                </p:spPr>
              </p:pic>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2743" y="3878389"/>
                    <a:ext cx="2921330" cy="617517"/>
                  </a:xfrm>
                  <a:prstGeom prst="rect">
                    <a:avLst/>
                  </a:prstGeom>
                  <a:noFill/>
                  <a:ln w="12700">
                    <a:solidFill>
                      <a:schemeClr val="tx1"/>
                    </a:solidFill>
                  </a:ln>
                  <a:effectLst/>
                  <a:extLst/>
                </p:spPr>
              </p:pic>
              <p:pic>
                <p:nvPicPr>
                  <p:cNvPr id="60" name="Picture 5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83472" y="2089870"/>
                    <a:ext cx="1033153" cy="1033153"/>
                  </a:xfrm>
                  <a:prstGeom prst="rect">
                    <a:avLst/>
                  </a:prstGeom>
                  <a:noFill/>
                  <a:ln w="12700">
                    <a:solidFill>
                      <a:schemeClr val="tx1"/>
                    </a:solidFill>
                  </a:ln>
                  <a:effectLst/>
                  <a:extLst/>
                </p:spPr>
              </p:pic>
            </p:grpSp>
            <p:pic>
              <p:nvPicPr>
                <p:cNvPr id="47" name="Content Placeholder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30428" y="3883761"/>
                  <a:ext cx="5284772" cy="764439"/>
                </a:xfrm>
                <a:prstGeom prst="rect">
                  <a:avLst/>
                </a:prstGeom>
              </p:spPr>
            </p:pic>
          </p:grpSp>
          <p:grpSp>
            <p:nvGrpSpPr>
              <p:cNvPr id="38" name="Group 37"/>
              <p:cNvGrpSpPr/>
              <p:nvPr/>
            </p:nvGrpSpPr>
            <p:grpSpPr>
              <a:xfrm>
                <a:off x="509764" y="457199"/>
                <a:ext cx="8181118" cy="1439255"/>
                <a:chOff x="509764" y="457199"/>
                <a:chExt cx="8181118" cy="1439255"/>
              </a:xfrm>
            </p:grpSpPr>
            <p:grpSp>
              <p:nvGrpSpPr>
                <p:cNvPr id="39" name="Group 38"/>
                <p:cNvGrpSpPr/>
                <p:nvPr/>
              </p:nvGrpSpPr>
              <p:grpSpPr>
                <a:xfrm>
                  <a:off x="509764" y="457200"/>
                  <a:ext cx="3048002" cy="1439254"/>
                  <a:chOff x="595242" y="458684"/>
                  <a:chExt cx="2956359" cy="1435974"/>
                </a:xfrm>
              </p:grpSpPr>
              <p:sp>
                <p:nvSpPr>
                  <p:cNvPr id="44" name="Rounded Rectangle 43"/>
                  <p:cNvSpPr/>
                  <p:nvPr/>
                </p:nvSpPr>
                <p:spPr>
                  <a:xfrm>
                    <a:off x="595242" y="458684"/>
                    <a:ext cx="2956359" cy="1435974"/>
                  </a:xfrm>
                  <a:prstGeom prst="roundRect">
                    <a:avLst/>
                  </a:prstGeom>
                  <a:solidFill>
                    <a:srgbClr val="704DC7">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030A0"/>
                      </a:solidFill>
                      <a:ea typeface="Calibri"/>
                      <a:cs typeface="Times New Roman"/>
                    </a:endParaRPr>
                  </a:p>
                  <a:p>
                    <a:pPr algn="ctr"/>
                    <a:endParaRPr lang="en-US" sz="1400" b="1" dirty="0" smtClean="0">
                      <a:solidFill>
                        <a:srgbClr val="7030A0"/>
                      </a:solidFill>
                      <a:ea typeface="Calibri"/>
                      <a:cs typeface="Times New Roman"/>
                    </a:endParaRPr>
                  </a:p>
                  <a:p>
                    <a:pPr algn="ctr"/>
                    <a:r>
                      <a:rPr lang="en-US" sz="1400" b="1" dirty="0" smtClean="0">
                        <a:solidFill>
                          <a:srgbClr val="7030A0"/>
                        </a:solidFill>
                        <a:ea typeface="Calibri"/>
                        <a:cs typeface="Times New Roman"/>
                      </a:rPr>
                      <a:t>(</a:t>
                    </a:r>
                    <a:r>
                      <a:rPr lang="en-US" sz="1400" b="1" dirty="0">
                        <a:solidFill>
                          <a:srgbClr val="7030A0"/>
                        </a:solidFill>
                        <a:ea typeface="Calibri"/>
                        <a:cs typeface="Times New Roman"/>
                      </a:rPr>
                      <a:t>Research)</a:t>
                    </a:r>
                    <a:endParaRPr lang="en-US" sz="1400" dirty="0">
                      <a:solidFill>
                        <a:srgbClr val="7030A0"/>
                      </a:solidFill>
                      <a:ea typeface="Calibri"/>
                      <a:cs typeface="Times New Roman"/>
                    </a:endParaRPr>
                  </a:p>
                </p:txBody>
              </p:sp>
              <p:pic>
                <p:nvPicPr>
                  <p:cNvPr id="45" name="Picture 44"/>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6443" y="638032"/>
                    <a:ext cx="2617585" cy="597233"/>
                  </a:xfrm>
                  <a:prstGeom prst="rect">
                    <a:avLst/>
                  </a:prstGeom>
                  <a:noFill/>
                </p:spPr>
              </p:pic>
            </p:grpSp>
            <p:sp>
              <p:nvSpPr>
                <p:cNvPr id="41" name="Rounded Rectangle 40"/>
                <p:cNvSpPr/>
                <p:nvPr/>
              </p:nvSpPr>
              <p:spPr>
                <a:xfrm>
                  <a:off x="5893584" y="457199"/>
                  <a:ext cx="2797298" cy="1424925"/>
                </a:xfrm>
                <a:prstGeom prst="roundRect">
                  <a:avLst/>
                </a:prstGeom>
                <a:solidFill>
                  <a:srgbClr val="B4000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rgbClr val="000000"/>
                    </a:solidFill>
                    <a:ea typeface="Calibri"/>
                    <a:cs typeface="Times New Roman"/>
                  </a:endParaRPr>
                </a:p>
                <a:p>
                  <a:pPr algn="ctr"/>
                  <a:endParaRPr lang="en-US" b="1" dirty="0">
                    <a:solidFill>
                      <a:srgbClr val="000000"/>
                    </a:solidFill>
                    <a:ea typeface="Calibri"/>
                    <a:cs typeface="Times New Roman"/>
                  </a:endParaRPr>
                </a:p>
                <a:p>
                  <a:pPr algn="ctr"/>
                  <a:r>
                    <a:rPr lang="en-US" sz="1400" b="1" dirty="0" smtClean="0">
                      <a:solidFill>
                        <a:prstClr val="white"/>
                      </a:solidFill>
                      <a:ea typeface="Calibri"/>
                      <a:cs typeface="Times New Roman"/>
                    </a:rPr>
                    <a:t>(</a:t>
                  </a:r>
                  <a:r>
                    <a:rPr lang="en-US" sz="1400" b="1" dirty="0">
                      <a:solidFill>
                        <a:prstClr val="white"/>
                      </a:solidFill>
                      <a:ea typeface="Calibri"/>
                      <a:cs typeface="Times New Roman"/>
                    </a:rPr>
                    <a:t>Toxic Stress)</a:t>
                  </a:r>
                  <a:endParaRPr lang="en-US" sz="1400" dirty="0">
                    <a:solidFill>
                      <a:prstClr val="white"/>
                    </a:solidFill>
                    <a:ea typeface="Calibri"/>
                    <a:cs typeface="Times New Roman"/>
                  </a:endParaRPr>
                </a:p>
              </p:txBody>
            </p:sp>
          </p:grpSp>
        </p:grpSp>
        <p:pic>
          <p:nvPicPr>
            <p:cNvPr id="36" name="Picture 35" descr="Center on the Developing Child - Harvard University">
              <a:hlinkClick r:id="rId13"/>
            </p:cNvPr>
            <p:cNvPicPr/>
            <p:nvPr/>
          </p:nvPicPr>
          <p:blipFill>
            <a:blip r:embed="rId14" cstate="print"/>
            <a:srcRect/>
            <a:stretch>
              <a:fillRect/>
            </a:stretch>
          </p:blipFill>
          <p:spPr bwMode="auto">
            <a:xfrm>
              <a:off x="5946345" y="802713"/>
              <a:ext cx="2691775" cy="490313"/>
            </a:xfrm>
            <a:prstGeom prst="rect">
              <a:avLst/>
            </a:prstGeom>
            <a:noFill/>
            <a:ln w="12700">
              <a:solidFill>
                <a:schemeClr val="tx1"/>
              </a:solidFill>
              <a:miter lim="800000"/>
              <a:headEnd/>
              <a:tailEnd/>
            </a:ln>
          </p:spPr>
        </p:pic>
      </p:grpSp>
      <p:pic>
        <p:nvPicPr>
          <p:cNvPr id="61" name="Picture 2" descr="http://www.vida-health.com/wp-content/uploads/2012/11/cssp.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87765" y="606058"/>
            <a:ext cx="937189" cy="909328"/>
          </a:xfrm>
          <a:prstGeom prst="rect">
            <a:avLst/>
          </a:prstGeom>
          <a:noFill/>
          <a:ln w="12700">
            <a:solidFill>
              <a:schemeClr val="accent3">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9992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0999" y="381000"/>
            <a:ext cx="8382001" cy="6172200"/>
          </a:xfrm>
          <a:prstGeom prst="roundRect">
            <a:avLst/>
          </a:prstGeom>
          <a:solidFill>
            <a:srgbClr val="704DC7">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030A0"/>
              </a:solidFill>
              <a:ea typeface="Calibri"/>
              <a:cs typeface="Times New Roman"/>
            </a:endParaRPr>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118" y="685800"/>
            <a:ext cx="6753082" cy="1295400"/>
          </a:xfrm>
          <a:prstGeom prst="rect">
            <a:avLst/>
          </a:prstGeom>
          <a:noFill/>
        </p:spPr>
      </p:pic>
      <p:sp>
        <p:nvSpPr>
          <p:cNvPr id="6" name="TextBox 5"/>
          <p:cNvSpPr txBox="1"/>
          <p:nvPr/>
        </p:nvSpPr>
        <p:spPr>
          <a:xfrm>
            <a:off x="457200" y="2181004"/>
            <a:ext cx="3276601" cy="2585323"/>
          </a:xfrm>
          <a:prstGeom prst="rect">
            <a:avLst/>
          </a:prstGeom>
          <a:noFill/>
        </p:spPr>
        <p:txBody>
          <a:bodyPr wrap="square" rtlCol="0">
            <a:spAutoFit/>
          </a:bodyPr>
          <a:lstStyle/>
          <a:p>
            <a:r>
              <a:rPr lang="en-US" u="sng" dirty="0">
                <a:solidFill>
                  <a:prstClr val="black"/>
                </a:solidFill>
              </a:rPr>
              <a:t>Cross-site </a:t>
            </a:r>
            <a:r>
              <a:rPr lang="en-US" u="sng" dirty="0" smtClean="0">
                <a:solidFill>
                  <a:prstClr val="black"/>
                </a:solidFill>
              </a:rPr>
              <a:t>Measures</a:t>
            </a:r>
          </a:p>
          <a:p>
            <a:pPr marL="285750" indent="-285750">
              <a:buFont typeface="Arial" panose="020B0604020202020204" pitchFamily="34" charset="0"/>
              <a:buChar char="•"/>
            </a:pPr>
            <a:r>
              <a:rPr lang="en-US" dirty="0" smtClean="0">
                <a:solidFill>
                  <a:prstClr val="black"/>
                </a:solidFill>
              </a:rPr>
              <a:t>Background </a:t>
            </a:r>
            <a:r>
              <a:rPr lang="en-US" dirty="0">
                <a:solidFill>
                  <a:prstClr val="black"/>
                </a:solidFill>
              </a:rPr>
              <a:t>Information Form</a:t>
            </a:r>
          </a:p>
          <a:p>
            <a:pPr marL="285750" indent="-285750">
              <a:buFont typeface="Arial" panose="020B0604020202020204" pitchFamily="34" charset="0"/>
              <a:buChar char="•"/>
            </a:pPr>
            <a:r>
              <a:rPr lang="en-US" dirty="0">
                <a:solidFill>
                  <a:prstClr val="black"/>
                </a:solidFill>
              </a:rPr>
              <a:t>Adult-Adolescent Parenting Inventory</a:t>
            </a:r>
          </a:p>
          <a:p>
            <a:pPr marL="285750" indent="-285750">
              <a:buFont typeface="Arial" panose="020B0604020202020204" pitchFamily="34" charset="0"/>
              <a:buChar char="•"/>
            </a:pPr>
            <a:r>
              <a:rPr lang="en-US" dirty="0">
                <a:solidFill>
                  <a:prstClr val="black"/>
                </a:solidFill>
              </a:rPr>
              <a:t>Parenting Stress Index</a:t>
            </a:r>
          </a:p>
          <a:p>
            <a:pPr marL="285750" indent="-285750">
              <a:buFont typeface="Arial" panose="020B0604020202020204" pitchFamily="34" charset="0"/>
              <a:buChar char="•"/>
            </a:pPr>
            <a:r>
              <a:rPr lang="en-US" dirty="0">
                <a:solidFill>
                  <a:prstClr val="black"/>
                </a:solidFill>
              </a:rPr>
              <a:t>Caregiver’s Assessment of Protective Factors</a:t>
            </a:r>
          </a:p>
          <a:p>
            <a:pPr marL="285750" indent="-285750">
              <a:buFont typeface="Arial" panose="020B0604020202020204" pitchFamily="34" charset="0"/>
              <a:buChar char="•"/>
            </a:pPr>
            <a:r>
              <a:rPr lang="en-US" dirty="0">
                <a:solidFill>
                  <a:prstClr val="black"/>
                </a:solidFill>
              </a:rPr>
              <a:t>Self-Report Family Inventory</a:t>
            </a:r>
          </a:p>
          <a:p>
            <a:pPr marL="285750" indent="-285750">
              <a:buFont typeface="Arial" panose="020B0604020202020204" pitchFamily="34" charset="0"/>
              <a:buChar char="•"/>
            </a:pPr>
            <a:r>
              <a:rPr lang="en-US" dirty="0">
                <a:solidFill>
                  <a:prstClr val="black"/>
                </a:solidFill>
              </a:rPr>
              <a:t>Social Network Map</a:t>
            </a:r>
          </a:p>
        </p:txBody>
      </p:sp>
      <p:grpSp>
        <p:nvGrpSpPr>
          <p:cNvPr id="8" name="Group 7"/>
          <p:cNvGrpSpPr/>
          <p:nvPr/>
        </p:nvGrpSpPr>
        <p:grpSpPr>
          <a:xfrm>
            <a:off x="3581400" y="3008492"/>
            <a:ext cx="3269537" cy="3048000"/>
            <a:chOff x="609600" y="1600200"/>
            <a:chExt cx="5276884" cy="4114800"/>
          </a:xfrm>
        </p:grpSpPr>
        <p:sp>
          <p:nvSpPr>
            <p:cNvPr id="9" name="Rounded Rectangle 8"/>
            <p:cNvSpPr/>
            <p:nvPr/>
          </p:nvSpPr>
          <p:spPr>
            <a:xfrm>
              <a:off x="609600" y="1600200"/>
              <a:ext cx="5276884" cy="4114800"/>
            </a:xfrm>
            <a:prstGeom prst="roundRect">
              <a:avLst/>
            </a:prstGeom>
            <a:solidFill>
              <a:schemeClr val="accent4">
                <a:lumMod val="20000"/>
                <a:lumOff val="8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b="1" dirty="0" smtClean="0">
                  <a:solidFill>
                    <a:prstClr val="black"/>
                  </a:solidFill>
                </a:rPr>
                <a:t>Marion County</a:t>
              </a:r>
            </a:p>
            <a:p>
              <a:pPr algn="ctr"/>
              <a:endParaRPr lang="en-US" sz="1400" dirty="0">
                <a:solidFill>
                  <a:prstClr val="white"/>
                </a:solidFill>
              </a:endParaRPr>
            </a:p>
            <a:p>
              <a:pPr algn="ctr"/>
              <a:endParaRPr lang="en-US" sz="1400" dirty="0" smtClean="0">
                <a:solidFill>
                  <a:prstClr val="white"/>
                </a:solidFill>
              </a:endParaRPr>
            </a:p>
            <a:p>
              <a:pPr algn="ctr"/>
              <a:endParaRPr lang="en-US" sz="1400" dirty="0">
                <a:solidFill>
                  <a:prstClr val="white"/>
                </a:solidFill>
              </a:endParaRPr>
            </a:p>
            <a:p>
              <a:pPr algn="ctr"/>
              <a:endParaRPr lang="en-US" sz="1400" dirty="0" smtClean="0">
                <a:solidFill>
                  <a:prstClr val="white"/>
                </a:solidFill>
              </a:endParaRPr>
            </a:p>
            <a:p>
              <a:pPr algn="ctr"/>
              <a:endParaRPr lang="en-US" sz="1400" dirty="0">
                <a:solidFill>
                  <a:prstClr val="white"/>
                </a:solidFill>
              </a:endParaRPr>
            </a:p>
            <a:p>
              <a:pPr algn="ctr"/>
              <a:endParaRPr lang="en-US" sz="1400" dirty="0" smtClean="0">
                <a:solidFill>
                  <a:prstClr val="white"/>
                </a:solidFill>
              </a:endParaRPr>
            </a:p>
            <a:p>
              <a:pPr algn="ctr"/>
              <a:endParaRPr lang="en-US" sz="1400" dirty="0">
                <a:solidFill>
                  <a:prstClr val="white"/>
                </a:solidFill>
              </a:endParaRPr>
            </a:p>
            <a:p>
              <a:pPr algn="ctr"/>
              <a:endParaRPr lang="en-US" sz="1400" dirty="0" smtClean="0">
                <a:solidFill>
                  <a:prstClr val="white"/>
                </a:solidFill>
              </a:endParaRPr>
            </a:p>
            <a:p>
              <a:pPr algn="ctr"/>
              <a:endParaRPr lang="en-US" sz="1400" dirty="0">
                <a:solidFill>
                  <a:prstClr val="white"/>
                </a:solidFill>
              </a:endParaRPr>
            </a:p>
            <a:p>
              <a:pPr algn="ctr"/>
              <a:endParaRPr lang="en-US" sz="1400" dirty="0" smtClean="0">
                <a:solidFill>
                  <a:prstClr val="white"/>
                </a:solidFill>
              </a:endParaRPr>
            </a:p>
            <a:p>
              <a:pPr algn="ctr"/>
              <a:endParaRPr lang="en-US" sz="1400" dirty="0">
                <a:solidFill>
                  <a:prstClr val="white"/>
                </a:solidFill>
              </a:endParaRPr>
            </a:p>
            <a:p>
              <a:pPr algn="ctr"/>
              <a:endParaRPr lang="en-US" sz="1400" dirty="0">
                <a:solidFill>
                  <a:prstClr val="white"/>
                </a:solidFill>
              </a:endParaRPr>
            </a:p>
          </p:txBody>
        </p:sp>
        <p:sp>
          <p:nvSpPr>
            <p:cNvPr id="10" name="Rounded Rectangle 9"/>
            <p:cNvSpPr/>
            <p:nvPr/>
          </p:nvSpPr>
          <p:spPr>
            <a:xfrm>
              <a:off x="838199" y="2205319"/>
              <a:ext cx="2342652" cy="1528484"/>
            </a:xfrm>
            <a:prstGeom prst="roundRect">
              <a:avLst/>
            </a:prstGeom>
            <a:solidFill>
              <a:srgbClr val="E96C1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dirty="0" smtClean="0">
                  <a:solidFill>
                    <a:prstClr val="white"/>
                  </a:solidFill>
                </a:rPr>
                <a:t>Swegle Elementary </a:t>
              </a:r>
            </a:p>
            <a:p>
              <a:pPr algn="ctr"/>
              <a:r>
                <a:rPr lang="en-US" sz="1400" dirty="0" smtClean="0">
                  <a:solidFill>
                    <a:prstClr val="white"/>
                  </a:solidFill>
                </a:rPr>
                <a:t>(Tx Group)</a:t>
              </a:r>
            </a:p>
            <a:p>
              <a:pPr algn="ctr"/>
              <a:r>
                <a:rPr lang="en-US" sz="1400" dirty="0">
                  <a:solidFill>
                    <a:prstClr val="white"/>
                  </a:solidFill>
                </a:rPr>
                <a:t>n</a:t>
              </a:r>
              <a:r>
                <a:rPr lang="en-US" sz="1400" dirty="0" smtClean="0">
                  <a:solidFill>
                    <a:prstClr val="white"/>
                  </a:solidFill>
                </a:rPr>
                <a:t>=40</a:t>
              </a:r>
              <a:endParaRPr lang="en-US" sz="1400" dirty="0">
                <a:solidFill>
                  <a:prstClr val="white"/>
                </a:solidFill>
              </a:endParaRPr>
            </a:p>
          </p:txBody>
        </p:sp>
        <p:sp>
          <p:nvSpPr>
            <p:cNvPr id="11" name="Rounded Rectangle 10"/>
            <p:cNvSpPr/>
            <p:nvPr/>
          </p:nvSpPr>
          <p:spPr>
            <a:xfrm>
              <a:off x="3352801" y="2205318"/>
              <a:ext cx="2287717" cy="1528483"/>
            </a:xfrm>
            <a:prstGeom prst="roundRect">
              <a:avLst/>
            </a:prstGeom>
            <a:solidFill>
              <a:srgbClr val="E96C1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dirty="0" smtClean="0">
                  <a:solidFill>
                    <a:prstClr val="white"/>
                  </a:solidFill>
                </a:rPr>
                <a:t>Washington Elementary</a:t>
              </a:r>
            </a:p>
            <a:p>
              <a:pPr algn="ctr"/>
              <a:r>
                <a:rPr lang="en-US" sz="1400" dirty="0" smtClean="0">
                  <a:solidFill>
                    <a:prstClr val="white"/>
                  </a:solidFill>
                </a:rPr>
                <a:t>(Tx Group)</a:t>
              </a:r>
            </a:p>
            <a:p>
              <a:pPr algn="ctr"/>
              <a:r>
                <a:rPr lang="en-US" sz="1400" dirty="0">
                  <a:solidFill>
                    <a:prstClr val="white"/>
                  </a:solidFill>
                </a:rPr>
                <a:t>n</a:t>
              </a:r>
              <a:r>
                <a:rPr lang="en-US" sz="1400" dirty="0" smtClean="0">
                  <a:solidFill>
                    <a:prstClr val="white"/>
                  </a:solidFill>
                </a:rPr>
                <a:t>=40</a:t>
              </a:r>
              <a:endParaRPr lang="en-US" sz="1400" dirty="0">
                <a:solidFill>
                  <a:prstClr val="white"/>
                </a:solidFill>
              </a:endParaRPr>
            </a:p>
          </p:txBody>
        </p:sp>
        <p:sp>
          <p:nvSpPr>
            <p:cNvPr id="12" name="Rounded Rectangle 11"/>
            <p:cNvSpPr/>
            <p:nvPr/>
          </p:nvSpPr>
          <p:spPr>
            <a:xfrm>
              <a:off x="3352802" y="3899647"/>
              <a:ext cx="2287716" cy="1358153"/>
            </a:xfrm>
            <a:prstGeom prst="roundRect">
              <a:avLst/>
            </a:prstGeom>
            <a:solidFill>
              <a:schemeClr val="accent4">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dirty="0" smtClean="0">
                  <a:solidFill>
                    <a:prstClr val="white"/>
                  </a:solidFill>
                </a:rPr>
                <a:t>Hoover</a:t>
              </a:r>
            </a:p>
            <a:p>
              <a:pPr algn="ctr"/>
              <a:r>
                <a:rPr lang="en-US" sz="1400" dirty="0" smtClean="0">
                  <a:solidFill>
                    <a:prstClr val="white"/>
                  </a:solidFill>
                </a:rPr>
                <a:t>Elementary</a:t>
              </a:r>
              <a:endParaRPr lang="en-US" sz="1400" dirty="0">
                <a:solidFill>
                  <a:prstClr val="white"/>
                </a:solidFill>
              </a:endParaRPr>
            </a:p>
            <a:p>
              <a:pPr algn="ctr"/>
              <a:r>
                <a:rPr lang="en-US" sz="1400" dirty="0">
                  <a:solidFill>
                    <a:prstClr val="white"/>
                  </a:solidFill>
                </a:rPr>
                <a:t>(Comp. Group)</a:t>
              </a:r>
            </a:p>
            <a:p>
              <a:pPr algn="ctr"/>
              <a:r>
                <a:rPr lang="en-US" sz="1400" dirty="0">
                  <a:solidFill>
                    <a:prstClr val="white"/>
                  </a:solidFill>
                </a:rPr>
                <a:t>n=40</a:t>
              </a:r>
            </a:p>
          </p:txBody>
        </p:sp>
        <p:sp>
          <p:nvSpPr>
            <p:cNvPr id="13" name="Rounded Rectangle 12"/>
            <p:cNvSpPr/>
            <p:nvPr/>
          </p:nvSpPr>
          <p:spPr>
            <a:xfrm>
              <a:off x="838199" y="3899647"/>
              <a:ext cx="2342652" cy="1358153"/>
            </a:xfrm>
            <a:prstGeom prst="roundRect">
              <a:avLst/>
            </a:prstGeom>
            <a:solidFill>
              <a:schemeClr val="accent4">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dirty="0" smtClean="0">
                  <a:solidFill>
                    <a:prstClr val="white"/>
                  </a:solidFill>
                </a:rPr>
                <a:t>Hallman Elementary</a:t>
              </a:r>
            </a:p>
            <a:p>
              <a:pPr algn="ctr"/>
              <a:r>
                <a:rPr lang="en-US" sz="1400" dirty="0" smtClean="0">
                  <a:solidFill>
                    <a:prstClr val="white"/>
                  </a:solidFill>
                </a:rPr>
                <a:t>(Comp. Group)</a:t>
              </a:r>
            </a:p>
            <a:p>
              <a:pPr algn="ctr"/>
              <a:r>
                <a:rPr lang="en-US" sz="1400" dirty="0" smtClean="0">
                  <a:solidFill>
                    <a:prstClr val="white"/>
                  </a:solidFill>
                </a:rPr>
                <a:t>n=40</a:t>
              </a:r>
              <a:endParaRPr lang="en-US" sz="1400" dirty="0">
                <a:solidFill>
                  <a:prstClr val="white"/>
                </a:solidFill>
              </a:endParaRPr>
            </a:p>
          </p:txBody>
        </p:sp>
      </p:grpSp>
      <p:grpSp>
        <p:nvGrpSpPr>
          <p:cNvPr id="14" name="Group 13"/>
          <p:cNvGrpSpPr/>
          <p:nvPr/>
        </p:nvGrpSpPr>
        <p:grpSpPr>
          <a:xfrm>
            <a:off x="7063341" y="2954158"/>
            <a:ext cx="1495291" cy="3048000"/>
            <a:chOff x="5943600" y="1600200"/>
            <a:chExt cx="2667000" cy="4114800"/>
          </a:xfrm>
        </p:grpSpPr>
        <p:sp>
          <p:nvSpPr>
            <p:cNvPr id="15" name="Rounded Rectangle 14"/>
            <p:cNvSpPr/>
            <p:nvPr/>
          </p:nvSpPr>
          <p:spPr>
            <a:xfrm>
              <a:off x="5943600" y="1600200"/>
              <a:ext cx="2667000" cy="4114800"/>
            </a:xfrm>
            <a:prstGeom prst="roundRect">
              <a:avLst/>
            </a:prstGeom>
            <a:solidFill>
              <a:schemeClr val="accent4">
                <a:lumMod val="20000"/>
                <a:lumOff val="8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b="1" dirty="0" smtClean="0">
                  <a:solidFill>
                    <a:prstClr val="black"/>
                  </a:solidFill>
                </a:rPr>
                <a:t>Yamhill County</a:t>
              </a:r>
              <a:endParaRPr lang="en-US" sz="1400" b="1" dirty="0">
                <a:solidFill>
                  <a:prstClr val="white"/>
                </a:solidFill>
              </a:endParaRPr>
            </a:p>
            <a:p>
              <a:pPr algn="ctr"/>
              <a:endParaRPr lang="en-US" sz="1400" dirty="0" smtClean="0">
                <a:solidFill>
                  <a:prstClr val="white"/>
                </a:solidFill>
              </a:endParaRPr>
            </a:p>
            <a:p>
              <a:pPr algn="ctr"/>
              <a:endParaRPr lang="en-US" sz="1400" dirty="0">
                <a:solidFill>
                  <a:prstClr val="white"/>
                </a:solidFill>
              </a:endParaRPr>
            </a:p>
            <a:p>
              <a:pPr algn="ctr"/>
              <a:endParaRPr lang="en-US" sz="1400" dirty="0" smtClean="0">
                <a:solidFill>
                  <a:prstClr val="white"/>
                </a:solidFill>
              </a:endParaRPr>
            </a:p>
            <a:p>
              <a:pPr algn="ctr"/>
              <a:endParaRPr lang="en-US" sz="1400" dirty="0">
                <a:solidFill>
                  <a:prstClr val="white"/>
                </a:solidFill>
              </a:endParaRPr>
            </a:p>
            <a:p>
              <a:pPr algn="ctr"/>
              <a:endParaRPr lang="en-US" sz="1400" dirty="0" smtClean="0">
                <a:solidFill>
                  <a:prstClr val="white"/>
                </a:solidFill>
              </a:endParaRPr>
            </a:p>
            <a:p>
              <a:pPr algn="ctr"/>
              <a:endParaRPr lang="en-US" sz="1400" dirty="0">
                <a:solidFill>
                  <a:prstClr val="white"/>
                </a:solidFill>
              </a:endParaRPr>
            </a:p>
            <a:p>
              <a:pPr algn="ctr"/>
              <a:endParaRPr lang="en-US" sz="1400" dirty="0" smtClean="0">
                <a:solidFill>
                  <a:prstClr val="white"/>
                </a:solidFill>
              </a:endParaRPr>
            </a:p>
            <a:p>
              <a:pPr algn="ctr"/>
              <a:endParaRPr lang="en-US" sz="1400" dirty="0">
                <a:solidFill>
                  <a:prstClr val="white"/>
                </a:solidFill>
              </a:endParaRPr>
            </a:p>
            <a:p>
              <a:pPr algn="ctr"/>
              <a:endParaRPr lang="en-US" sz="1400" dirty="0" smtClean="0">
                <a:solidFill>
                  <a:prstClr val="white"/>
                </a:solidFill>
              </a:endParaRPr>
            </a:p>
            <a:p>
              <a:pPr algn="ctr"/>
              <a:endParaRPr lang="en-US" dirty="0">
                <a:solidFill>
                  <a:prstClr val="white"/>
                </a:solidFill>
              </a:endParaRPr>
            </a:p>
            <a:p>
              <a:pPr algn="ctr"/>
              <a:endParaRPr lang="en-US" dirty="0">
                <a:solidFill>
                  <a:prstClr val="white"/>
                </a:solidFill>
              </a:endParaRPr>
            </a:p>
          </p:txBody>
        </p:sp>
        <p:sp>
          <p:nvSpPr>
            <p:cNvPr id="16" name="Rounded Rectangle 15"/>
            <p:cNvSpPr/>
            <p:nvPr/>
          </p:nvSpPr>
          <p:spPr>
            <a:xfrm>
              <a:off x="6210298" y="2438399"/>
              <a:ext cx="2171703" cy="1295402"/>
            </a:xfrm>
            <a:prstGeom prst="roundRect">
              <a:avLst/>
            </a:prstGeom>
            <a:solidFill>
              <a:srgbClr val="E96C1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dirty="0" smtClean="0">
                  <a:solidFill>
                    <a:prstClr val="white"/>
                  </a:solidFill>
                </a:rPr>
                <a:t>Sue Buel Elementary</a:t>
              </a:r>
            </a:p>
            <a:p>
              <a:pPr algn="ctr"/>
              <a:r>
                <a:rPr lang="en-US" sz="1400" dirty="0" smtClean="0">
                  <a:solidFill>
                    <a:prstClr val="white"/>
                  </a:solidFill>
                </a:rPr>
                <a:t>(Tx Group)</a:t>
              </a:r>
            </a:p>
            <a:p>
              <a:pPr algn="ctr"/>
              <a:r>
                <a:rPr lang="en-US" sz="1400" dirty="0" smtClean="0">
                  <a:solidFill>
                    <a:prstClr val="white"/>
                  </a:solidFill>
                </a:rPr>
                <a:t>n=20</a:t>
              </a:r>
              <a:endParaRPr lang="en-US" sz="1400" dirty="0">
                <a:solidFill>
                  <a:prstClr val="white"/>
                </a:solidFill>
              </a:endParaRPr>
            </a:p>
          </p:txBody>
        </p:sp>
        <p:sp>
          <p:nvSpPr>
            <p:cNvPr id="17" name="Rounded Rectangle 16"/>
            <p:cNvSpPr/>
            <p:nvPr/>
          </p:nvSpPr>
          <p:spPr>
            <a:xfrm>
              <a:off x="6248399" y="3987420"/>
              <a:ext cx="2133602" cy="1445638"/>
            </a:xfrm>
            <a:prstGeom prst="roundRect">
              <a:avLst/>
            </a:prstGeom>
            <a:solidFill>
              <a:schemeClr val="accent4">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smtClean="0">
                <a:solidFill>
                  <a:prstClr val="white"/>
                </a:solidFill>
              </a:endParaRPr>
            </a:p>
            <a:p>
              <a:pPr algn="ctr"/>
              <a:r>
                <a:rPr lang="en-US" sz="1400" dirty="0" smtClean="0">
                  <a:solidFill>
                    <a:prstClr val="white"/>
                  </a:solidFill>
                </a:rPr>
                <a:t>Edwards</a:t>
              </a:r>
            </a:p>
            <a:p>
              <a:pPr algn="ctr"/>
              <a:r>
                <a:rPr lang="en-US" sz="1400" dirty="0" smtClean="0">
                  <a:solidFill>
                    <a:prstClr val="white"/>
                  </a:solidFill>
                </a:rPr>
                <a:t>Elementary</a:t>
              </a:r>
              <a:endParaRPr lang="en-US" sz="1400" dirty="0">
                <a:solidFill>
                  <a:prstClr val="white"/>
                </a:solidFill>
              </a:endParaRPr>
            </a:p>
            <a:p>
              <a:pPr algn="ctr"/>
              <a:r>
                <a:rPr lang="en-US" sz="1400" dirty="0">
                  <a:solidFill>
                    <a:prstClr val="white"/>
                  </a:solidFill>
                </a:rPr>
                <a:t>(Comp. Group)</a:t>
              </a:r>
            </a:p>
            <a:p>
              <a:pPr algn="ctr"/>
              <a:r>
                <a:rPr lang="en-US" sz="1400" dirty="0" smtClean="0">
                  <a:solidFill>
                    <a:prstClr val="white"/>
                  </a:solidFill>
                </a:rPr>
                <a:t>n=20</a:t>
              </a:r>
              <a:endParaRPr lang="en-US" sz="1400" dirty="0">
                <a:solidFill>
                  <a:prstClr val="white"/>
                </a:solidFill>
              </a:endParaRPr>
            </a:p>
            <a:p>
              <a:pPr algn="ctr"/>
              <a:endParaRPr lang="en-US" dirty="0">
                <a:solidFill>
                  <a:prstClr val="white"/>
                </a:solidFill>
              </a:endParaRPr>
            </a:p>
          </p:txBody>
        </p:sp>
      </p:grpSp>
    </p:spTree>
    <p:extLst>
      <p:ext uri="{BB962C8B-B14F-4D97-AF65-F5344CB8AC3E}">
        <p14:creationId xmlns:p14="http://schemas.microsoft.com/office/powerpoint/2010/main" val="30749290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533400" y="533400"/>
            <a:ext cx="8153400" cy="5943600"/>
          </a:xfrm>
          <a:prstGeom prst="roundRect">
            <a:avLst/>
          </a:prstGeom>
          <a:solidFill>
            <a:srgbClr val="E96C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030A0"/>
              </a:solidFill>
              <a:ea typeface="Calibri"/>
              <a:cs typeface="Times New Roman"/>
            </a:endParaRPr>
          </a:p>
          <a:p>
            <a:pPr algn="ctr"/>
            <a:endParaRPr lang="en-US" sz="1400" b="1" dirty="0" smtClean="0">
              <a:solidFill>
                <a:prstClr val="black"/>
              </a:solidFill>
              <a:ea typeface="Calibri"/>
              <a:cs typeface="Times New Roman"/>
            </a:endParaRPr>
          </a:p>
        </p:txBody>
      </p:sp>
      <p:pic>
        <p:nvPicPr>
          <p:cNvPr id="1026" name="Picture 2" descr="http://www.vida-health.com/wp-content/uploads/2012/11/css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882342"/>
            <a:ext cx="3119120" cy="3026389"/>
          </a:xfrm>
          <a:prstGeom prst="rect">
            <a:avLst/>
          </a:prstGeom>
          <a:noFill/>
          <a:ln w="28575">
            <a:solidFill>
              <a:schemeClr val="accent3">
                <a:lumMod val="75000"/>
              </a:schemeClr>
            </a:solidFill>
          </a:ln>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5181600" y="1905000"/>
            <a:ext cx="2639695" cy="2271395"/>
          </a:xfrm>
          <a:prstGeom prst="rect">
            <a:avLst/>
          </a:prstGeom>
        </p:spPr>
      </p:pic>
      <p:pic>
        <p:nvPicPr>
          <p:cNvPr id="9" name="Picture 8" descr="http://fosteringhopeinitiative.org/images/FHI-CtG-2013-Logo-mark.png"/>
          <p:cNvPicPr/>
          <p:nvPr/>
        </p:nvPicPr>
        <p:blipFill>
          <a:blip r:embed="rId5" cstate="print"/>
          <a:srcRect/>
          <a:stretch>
            <a:fillRect/>
          </a:stretch>
        </p:blipFill>
        <p:spPr bwMode="auto">
          <a:xfrm>
            <a:off x="3279140" y="4362279"/>
            <a:ext cx="5186680" cy="1600200"/>
          </a:xfrm>
          <a:prstGeom prst="rect">
            <a:avLst/>
          </a:prstGeom>
          <a:noFill/>
          <a:ln w="9525">
            <a:noFill/>
            <a:miter lim="800000"/>
            <a:headEnd/>
            <a:tailEnd/>
          </a:ln>
        </p:spPr>
      </p:pic>
      <p:pic>
        <p:nvPicPr>
          <p:cNvPr id="10" name="Picture 9" descr="P:\K&amp;K FOLDER\CCS - QIC\Presentations\AEA 2013\Jim Seymour, Exec. Dir., Catholic Community Services.jpg"/>
          <p:cNvPicPr/>
          <p:nvPr/>
        </p:nvPicPr>
        <p:blipFill rotWithShape="1">
          <a:blip r:embed="rId6" cstate="print"/>
          <a:srcRect l="16363" t="17224"/>
          <a:stretch/>
        </p:blipFill>
        <p:spPr bwMode="auto">
          <a:xfrm>
            <a:off x="1600200" y="3962400"/>
            <a:ext cx="1374140" cy="2179320"/>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9600" y="1012597"/>
            <a:ext cx="3810000" cy="816203"/>
          </a:xfrm>
          <a:prstGeom prst="rect">
            <a:avLst/>
          </a:prstGeom>
          <a:noFill/>
          <a:ln w="12700">
            <a:solidFill>
              <a:schemeClr val="tx2">
                <a:lumMod val="50000"/>
              </a:schemeClr>
            </a:solidFill>
          </a:ln>
        </p:spPr>
      </p:pic>
    </p:spTree>
    <p:extLst>
      <p:ext uri="{BB962C8B-B14F-4D97-AF65-F5344CB8AC3E}">
        <p14:creationId xmlns:p14="http://schemas.microsoft.com/office/powerpoint/2010/main" val="19988067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609600"/>
            <a:ext cx="8229600" cy="5867400"/>
          </a:xfrm>
          <a:prstGeom prst="roundRect">
            <a:avLst/>
          </a:prstGeom>
          <a:solidFill>
            <a:srgbClr val="B40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rgbClr val="000000"/>
              </a:solidFill>
              <a:ea typeface="Calibri"/>
              <a:cs typeface="Times New Roman"/>
            </a:endParaRPr>
          </a:p>
          <a:p>
            <a:pPr algn="ctr"/>
            <a:endParaRPr lang="en-US" b="1" dirty="0">
              <a:solidFill>
                <a:srgbClr val="000000"/>
              </a:solidFill>
              <a:ea typeface="Calibri"/>
              <a:cs typeface="Times New Roman"/>
            </a:endParaRPr>
          </a:p>
        </p:txBody>
      </p:sp>
      <p:pic>
        <p:nvPicPr>
          <p:cNvPr id="5" name="Picture 4" descr="Center on the Developing Child - Harvard University">
            <a:hlinkClick r:id="rId3"/>
          </p:cNvPr>
          <p:cNvPicPr/>
          <p:nvPr/>
        </p:nvPicPr>
        <p:blipFill rotWithShape="1">
          <a:blip r:embed="rId4" cstate="print"/>
          <a:srcRect t="17479" b="21459"/>
          <a:stretch/>
        </p:blipFill>
        <p:spPr bwMode="auto">
          <a:xfrm>
            <a:off x="842748" y="1242203"/>
            <a:ext cx="7539252" cy="715993"/>
          </a:xfrm>
          <a:prstGeom prst="rect">
            <a:avLst/>
          </a:prstGeom>
          <a:noFill/>
          <a:ln w="28575">
            <a:solidFill>
              <a:schemeClr val="tx1"/>
            </a:solidFill>
            <a:miter lim="800000"/>
            <a:headEnd/>
            <a:tailEnd/>
          </a:ln>
        </p:spPr>
      </p:pic>
      <p:pic>
        <p:nvPicPr>
          <p:cNvPr id="6" name="Picture 5" descr="FOI">
            <a:hlinkClick r:id="rId5" tooltip="&quot;Frontiers of Innovation Activities&quot;"/>
          </p:cNvPr>
          <p:cNvPicPr/>
          <p:nvPr/>
        </p:nvPicPr>
        <p:blipFill rotWithShape="1">
          <a:blip r:embed="rId6" cstate="print"/>
          <a:srcRect r="3251" b="7375"/>
          <a:stretch/>
        </p:blipFill>
        <p:spPr bwMode="auto">
          <a:xfrm>
            <a:off x="838201" y="2286001"/>
            <a:ext cx="3048000" cy="1295400"/>
          </a:xfrm>
          <a:prstGeom prst="rect">
            <a:avLst/>
          </a:prstGeom>
          <a:noFill/>
          <a:ln w="19050">
            <a:solidFill>
              <a:schemeClr val="accent4">
                <a:lumMod val="60000"/>
                <a:lumOff val="40000"/>
              </a:schemeClr>
            </a:solidFill>
            <a:miter lim="800000"/>
            <a:headEnd/>
            <a:tailEnd/>
          </a:ln>
        </p:spPr>
      </p:pic>
      <p:sp>
        <p:nvSpPr>
          <p:cNvPr id="7" name="TextBox 6"/>
          <p:cNvSpPr txBox="1"/>
          <p:nvPr/>
        </p:nvSpPr>
        <p:spPr>
          <a:xfrm>
            <a:off x="4114800" y="2514600"/>
            <a:ext cx="4267200" cy="3416320"/>
          </a:xfrm>
          <a:prstGeom prst="rect">
            <a:avLst/>
          </a:prstGeom>
          <a:noFill/>
        </p:spPr>
        <p:txBody>
          <a:bodyPr wrap="square" rtlCol="0">
            <a:spAutoFit/>
          </a:bodyPr>
          <a:lstStyle/>
          <a:p>
            <a:r>
              <a:rPr lang="en-US" b="1" dirty="0">
                <a:solidFill>
                  <a:prstClr val="white"/>
                </a:solidFill>
              </a:rPr>
              <a:t>“Toxic Stress occurs when a child experiences strong, frequent, and/or prolonged adversity—such as physical or emotional abuse, chronic neglect, caregiver substance abuse or mental illness, exposure to violence, and/or the accumulated burdens of family economic hardship—without adequate adult support.” </a:t>
            </a:r>
            <a:endParaRPr lang="en-US" b="1" dirty="0" smtClean="0">
              <a:solidFill>
                <a:prstClr val="white"/>
              </a:solidFill>
            </a:endParaRPr>
          </a:p>
          <a:p>
            <a:endParaRPr lang="en-US" b="1" dirty="0">
              <a:solidFill>
                <a:prstClr val="white"/>
              </a:solidFill>
            </a:endParaRPr>
          </a:p>
          <a:p>
            <a:r>
              <a:rPr lang="en-US" b="1" dirty="0" smtClean="0">
                <a:solidFill>
                  <a:prstClr val="white"/>
                </a:solidFill>
              </a:rPr>
              <a:t>– </a:t>
            </a:r>
            <a:r>
              <a:rPr lang="en-US" b="1" dirty="0">
                <a:solidFill>
                  <a:prstClr val="white"/>
                </a:solidFill>
              </a:rPr>
              <a:t>Center for the Developing Child, Harvard </a:t>
            </a:r>
            <a:r>
              <a:rPr lang="en-US" b="1" dirty="0" smtClean="0">
                <a:solidFill>
                  <a:prstClr val="white"/>
                </a:solidFill>
              </a:rPr>
              <a:t>University</a:t>
            </a:r>
            <a:endParaRPr lang="en-US" b="1" dirty="0">
              <a:solidFill>
                <a:prstClr val="white"/>
              </a:solidFill>
            </a:endParaRPr>
          </a:p>
        </p:txBody>
      </p:sp>
      <p:pic>
        <p:nvPicPr>
          <p:cNvPr id="2050" name="Picture 2" descr="banner-understanding-intervention-80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48302"/>
          <a:stretch/>
        </p:blipFill>
        <p:spPr bwMode="auto">
          <a:xfrm>
            <a:off x="1085051" y="3810000"/>
            <a:ext cx="2554300" cy="225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2494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36883" y="2286000"/>
            <a:ext cx="8864112" cy="426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ounded Rectangle 28"/>
          <p:cNvSpPr/>
          <p:nvPr/>
        </p:nvSpPr>
        <p:spPr>
          <a:xfrm>
            <a:off x="3384893" y="457201"/>
            <a:ext cx="1742935" cy="1439254"/>
          </a:xfrm>
          <a:prstGeom prst="roundRect">
            <a:avLst/>
          </a:prstGeom>
          <a:solidFill>
            <a:srgbClr val="E96C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030A0"/>
              </a:solidFill>
              <a:ea typeface="Calibri"/>
              <a:cs typeface="Times New Roman"/>
            </a:endParaRPr>
          </a:p>
          <a:p>
            <a:pPr algn="ctr"/>
            <a:endParaRPr lang="en-US" sz="1400" b="1" dirty="0" smtClean="0">
              <a:solidFill>
                <a:prstClr val="black"/>
              </a:solidFill>
              <a:ea typeface="Calibri"/>
              <a:cs typeface="Times New Roman"/>
            </a:endParaRPr>
          </a:p>
          <a:p>
            <a:pPr algn="ctr"/>
            <a:endParaRPr lang="en-US" sz="1400" b="1" dirty="0">
              <a:solidFill>
                <a:prstClr val="black"/>
              </a:solidFill>
              <a:ea typeface="Calibri"/>
              <a:cs typeface="Times New Roman"/>
            </a:endParaRPr>
          </a:p>
          <a:p>
            <a:pPr algn="ctr"/>
            <a:endParaRPr lang="en-US" sz="1400" b="1" dirty="0" smtClean="0">
              <a:solidFill>
                <a:prstClr val="white"/>
              </a:solidFill>
              <a:ea typeface="Calibri"/>
              <a:cs typeface="Times New Roman"/>
            </a:endParaRPr>
          </a:p>
          <a:p>
            <a:pPr algn="ctr"/>
            <a:r>
              <a:rPr lang="en-US" sz="1400" b="1" dirty="0" smtClean="0">
                <a:solidFill>
                  <a:prstClr val="white"/>
                </a:solidFill>
                <a:ea typeface="Calibri"/>
                <a:cs typeface="Times New Roman"/>
              </a:rPr>
              <a:t>Protective Factors</a:t>
            </a:r>
          </a:p>
        </p:txBody>
      </p:sp>
      <p:grpSp>
        <p:nvGrpSpPr>
          <p:cNvPr id="34" name="Group 33"/>
          <p:cNvGrpSpPr/>
          <p:nvPr/>
        </p:nvGrpSpPr>
        <p:grpSpPr>
          <a:xfrm>
            <a:off x="156500" y="452129"/>
            <a:ext cx="8655759" cy="5948716"/>
            <a:chOff x="156500" y="457199"/>
            <a:chExt cx="8655759" cy="5948716"/>
          </a:xfrm>
        </p:grpSpPr>
        <p:grpSp>
          <p:nvGrpSpPr>
            <p:cNvPr id="35" name="Group 34"/>
            <p:cNvGrpSpPr/>
            <p:nvPr/>
          </p:nvGrpSpPr>
          <p:grpSpPr>
            <a:xfrm>
              <a:off x="156500" y="457199"/>
              <a:ext cx="8655759" cy="5948716"/>
              <a:chOff x="156500" y="457199"/>
              <a:chExt cx="8655759" cy="5948716"/>
            </a:xfrm>
          </p:grpSpPr>
          <p:grpSp>
            <p:nvGrpSpPr>
              <p:cNvPr id="37" name="Group 36"/>
              <p:cNvGrpSpPr/>
              <p:nvPr/>
            </p:nvGrpSpPr>
            <p:grpSpPr>
              <a:xfrm>
                <a:off x="156500" y="1176827"/>
                <a:ext cx="8655759" cy="5229088"/>
                <a:chOff x="156500" y="1176827"/>
                <a:chExt cx="8655759" cy="5229088"/>
              </a:xfrm>
            </p:grpSpPr>
            <p:grpSp>
              <p:nvGrpSpPr>
                <p:cNvPr id="46" name="Group 45"/>
                <p:cNvGrpSpPr/>
                <p:nvPr/>
              </p:nvGrpSpPr>
              <p:grpSpPr>
                <a:xfrm>
                  <a:off x="156500" y="1176827"/>
                  <a:ext cx="8655759" cy="5229088"/>
                  <a:chOff x="-71147" y="142153"/>
                  <a:chExt cx="9055220" cy="5427374"/>
                </a:xfrm>
              </p:grpSpPr>
              <p:sp>
                <p:nvSpPr>
                  <p:cNvPr id="48" name="Rounded Rectangle 47"/>
                  <p:cNvSpPr>
                    <a:spLocks/>
                  </p:cNvSpPr>
                  <p:nvPr/>
                </p:nvSpPr>
                <p:spPr>
                  <a:xfrm>
                    <a:off x="1114250" y="1923439"/>
                    <a:ext cx="7094777" cy="3097288"/>
                  </a:xfrm>
                  <a:prstGeom prst="roundRect">
                    <a:avLst/>
                  </a:prstGeom>
                  <a:gradFill>
                    <a:gsLst>
                      <a:gs pos="17000">
                        <a:srgbClr val="FF9933"/>
                      </a:gs>
                      <a:gs pos="82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1100" dirty="0">
                      <a:solidFill>
                        <a:prstClr val="black"/>
                      </a:solidFill>
                      <a:ea typeface="Calibri"/>
                      <a:cs typeface="Times New Roman"/>
                    </a:endParaRPr>
                  </a:p>
                </p:txBody>
              </p:sp>
              <p:sp>
                <p:nvSpPr>
                  <p:cNvPr id="49" name="Down Arrow 48"/>
                  <p:cNvSpPr>
                    <a:spLocks/>
                  </p:cNvSpPr>
                  <p:nvPr/>
                </p:nvSpPr>
                <p:spPr>
                  <a:xfrm>
                    <a:off x="6490438" y="889069"/>
                    <a:ext cx="486410" cy="1034369"/>
                  </a:xfrm>
                  <a:prstGeom prst="downArrow">
                    <a:avLst/>
                  </a:prstGeom>
                  <a:solidFill>
                    <a:srgbClr val="0070C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50" name="Down Arrow 49"/>
                  <p:cNvSpPr>
                    <a:spLocks/>
                  </p:cNvSpPr>
                  <p:nvPr/>
                </p:nvSpPr>
                <p:spPr>
                  <a:xfrm>
                    <a:off x="3974715" y="894331"/>
                    <a:ext cx="486410" cy="1049241"/>
                  </a:xfrm>
                  <a:prstGeom prst="downArrow">
                    <a:avLst/>
                  </a:prstGeom>
                  <a:solidFill>
                    <a:srgbClr val="0070C0"/>
                  </a:solidFill>
                  <a:ln w="25400" cap="flat" cmpd="sng" algn="ctr">
                    <a:solidFill>
                      <a:schemeClr val="tx1">
                        <a:lumMod val="50000"/>
                        <a:lumOff val="5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51" name="Down Arrow 50"/>
                  <p:cNvSpPr>
                    <a:spLocks/>
                  </p:cNvSpPr>
                  <p:nvPr/>
                </p:nvSpPr>
                <p:spPr>
                  <a:xfrm>
                    <a:off x="1649549" y="889069"/>
                    <a:ext cx="486410" cy="1026915"/>
                  </a:xfrm>
                  <a:prstGeom prst="downArrow">
                    <a:avLst/>
                  </a:prstGeom>
                  <a:solidFill>
                    <a:srgbClr val="0070C0"/>
                  </a:solidFill>
                  <a:ln w="25400" cap="flat" cmpd="sng" algn="ctr">
                    <a:solidFill>
                      <a:schemeClr val="tx1">
                        <a:lumMod val="50000"/>
                        <a:lumOff val="5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52" name="Left-Right Arrow 51"/>
                  <p:cNvSpPr/>
                  <p:nvPr/>
                </p:nvSpPr>
                <p:spPr>
                  <a:xfrm>
                    <a:off x="5155116" y="142153"/>
                    <a:ext cx="752274" cy="336305"/>
                  </a:xfrm>
                  <a:prstGeom prst="leftRightArrow">
                    <a:avLst/>
                  </a:prstGeom>
                  <a:solidFill>
                    <a:srgbClr val="0070C0"/>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53" name="Picture 52"/>
                  <p:cNvPicPr>
                    <a:picLocks noGrp="1"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789" y="2186174"/>
                    <a:ext cx="2814452" cy="617517"/>
                  </a:xfrm>
                  <a:prstGeom prst="rect">
                    <a:avLst/>
                  </a:prstGeom>
                  <a:noFill/>
                  <a:ln w="12700">
                    <a:solidFill>
                      <a:schemeClr val="tx1"/>
                    </a:solidFill>
                  </a:ln>
                  <a:effectLst/>
                  <a:extLst/>
                </p:spPr>
              </p:pic>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969" y="4070280"/>
                    <a:ext cx="938150" cy="1033153"/>
                  </a:xfrm>
                  <a:prstGeom prst="rect">
                    <a:avLst/>
                  </a:prstGeom>
                  <a:noFill/>
                  <a:ln w="12700">
                    <a:solidFill>
                      <a:schemeClr val="tx1"/>
                    </a:solidFill>
                  </a:ln>
                  <a:effectLst/>
                  <a:extLst/>
                </p:spPr>
              </p:pic>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47" y="3348446"/>
                    <a:ext cx="1911929" cy="534390"/>
                  </a:xfrm>
                  <a:prstGeom prst="rect">
                    <a:avLst/>
                  </a:prstGeom>
                  <a:noFill/>
                  <a:ln w="12700">
                    <a:solidFill>
                      <a:schemeClr val="tx1"/>
                    </a:solidFill>
                  </a:ln>
                  <a:effectLst/>
                  <a:extLst/>
                </p:spPr>
              </p:pic>
              <p:pic>
                <p:nvPicPr>
                  <p:cNvPr id="56" name="Picture 55" descr="C:\Users\KatieWinters\AppData\Local\Temp\Lutheran Community Services.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2731" y="4313896"/>
                    <a:ext cx="1816925" cy="855024"/>
                  </a:xfrm>
                  <a:prstGeom prst="rect">
                    <a:avLst/>
                  </a:prstGeom>
                  <a:noFill/>
                  <a:ln w="12700">
                    <a:solidFill>
                      <a:schemeClr val="tx1"/>
                    </a:solidFill>
                  </a:ln>
                  <a:extLst/>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1968" y="4037610"/>
                    <a:ext cx="1330036" cy="1531917"/>
                  </a:xfrm>
                  <a:prstGeom prst="rect">
                    <a:avLst/>
                  </a:prstGeom>
                  <a:noFill/>
                  <a:ln w="12700">
                    <a:solidFill>
                      <a:schemeClr val="tx1"/>
                    </a:solidFill>
                  </a:ln>
                  <a:effectLst/>
                  <a:extLst/>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1638" y="2186174"/>
                    <a:ext cx="1828800" cy="581891"/>
                  </a:xfrm>
                  <a:prstGeom prst="rect">
                    <a:avLst/>
                  </a:prstGeom>
                  <a:noFill/>
                  <a:ln w="12700">
                    <a:solidFill>
                      <a:schemeClr val="tx1"/>
                    </a:solidFill>
                  </a:ln>
                  <a:effectLst/>
                  <a:extLst/>
                </p:spPr>
              </p:pic>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2743" y="3878389"/>
                    <a:ext cx="2921330" cy="617517"/>
                  </a:xfrm>
                  <a:prstGeom prst="rect">
                    <a:avLst/>
                  </a:prstGeom>
                  <a:noFill/>
                  <a:ln w="12700">
                    <a:solidFill>
                      <a:schemeClr val="tx1"/>
                    </a:solidFill>
                  </a:ln>
                  <a:effectLst/>
                  <a:extLst/>
                </p:spPr>
              </p:pic>
              <p:pic>
                <p:nvPicPr>
                  <p:cNvPr id="60" name="Picture 5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83472" y="2089870"/>
                    <a:ext cx="1033153" cy="1033153"/>
                  </a:xfrm>
                  <a:prstGeom prst="rect">
                    <a:avLst/>
                  </a:prstGeom>
                  <a:noFill/>
                  <a:ln w="12700">
                    <a:solidFill>
                      <a:schemeClr val="tx1"/>
                    </a:solidFill>
                  </a:ln>
                  <a:effectLst/>
                  <a:extLst/>
                </p:spPr>
              </p:pic>
            </p:grpSp>
            <p:pic>
              <p:nvPicPr>
                <p:cNvPr id="47" name="Content Placeholder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30428" y="3883761"/>
                  <a:ext cx="5284772" cy="764439"/>
                </a:xfrm>
                <a:prstGeom prst="rect">
                  <a:avLst/>
                </a:prstGeom>
              </p:spPr>
            </p:pic>
          </p:grpSp>
          <p:grpSp>
            <p:nvGrpSpPr>
              <p:cNvPr id="38" name="Group 37"/>
              <p:cNvGrpSpPr/>
              <p:nvPr/>
            </p:nvGrpSpPr>
            <p:grpSpPr>
              <a:xfrm>
                <a:off x="509764" y="457199"/>
                <a:ext cx="8181118" cy="1439255"/>
                <a:chOff x="509764" y="457199"/>
                <a:chExt cx="8181118" cy="1439255"/>
              </a:xfrm>
            </p:grpSpPr>
            <p:grpSp>
              <p:nvGrpSpPr>
                <p:cNvPr id="39" name="Group 38"/>
                <p:cNvGrpSpPr/>
                <p:nvPr/>
              </p:nvGrpSpPr>
              <p:grpSpPr>
                <a:xfrm>
                  <a:off x="509764" y="457200"/>
                  <a:ext cx="3048002" cy="1439254"/>
                  <a:chOff x="595242" y="458684"/>
                  <a:chExt cx="2956359" cy="1435974"/>
                </a:xfrm>
              </p:grpSpPr>
              <p:sp>
                <p:nvSpPr>
                  <p:cNvPr id="44" name="Rounded Rectangle 43"/>
                  <p:cNvSpPr/>
                  <p:nvPr/>
                </p:nvSpPr>
                <p:spPr>
                  <a:xfrm>
                    <a:off x="595242" y="458684"/>
                    <a:ext cx="2956359" cy="1435974"/>
                  </a:xfrm>
                  <a:prstGeom prst="roundRect">
                    <a:avLst/>
                  </a:prstGeom>
                  <a:solidFill>
                    <a:srgbClr val="704DC7">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030A0"/>
                      </a:solidFill>
                      <a:ea typeface="Calibri"/>
                      <a:cs typeface="Times New Roman"/>
                    </a:endParaRPr>
                  </a:p>
                  <a:p>
                    <a:pPr algn="ctr"/>
                    <a:endParaRPr lang="en-US" sz="1400" b="1" dirty="0" smtClean="0">
                      <a:solidFill>
                        <a:srgbClr val="7030A0"/>
                      </a:solidFill>
                      <a:ea typeface="Calibri"/>
                      <a:cs typeface="Times New Roman"/>
                    </a:endParaRPr>
                  </a:p>
                  <a:p>
                    <a:pPr algn="ctr"/>
                    <a:r>
                      <a:rPr lang="en-US" sz="1400" b="1" dirty="0" smtClean="0">
                        <a:solidFill>
                          <a:srgbClr val="7030A0"/>
                        </a:solidFill>
                        <a:ea typeface="Calibri"/>
                        <a:cs typeface="Times New Roman"/>
                      </a:rPr>
                      <a:t>(</a:t>
                    </a:r>
                    <a:r>
                      <a:rPr lang="en-US" sz="1400" b="1" dirty="0">
                        <a:solidFill>
                          <a:srgbClr val="7030A0"/>
                        </a:solidFill>
                        <a:ea typeface="Calibri"/>
                        <a:cs typeface="Times New Roman"/>
                      </a:rPr>
                      <a:t>Research)</a:t>
                    </a:r>
                    <a:endParaRPr lang="en-US" sz="1400" dirty="0">
                      <a:solidFill>
                        <a:srgbClr val="7030A0"/>
                      </a:solidFill>
                      <a:ea typeface="Calibri"/>
                      <a:cs typeface="Times New Roman"/>
                    </a:endParaRPr>
                  </a:p>
                </p:txBody>
              </p:sp>
              <p:pic>
                <p:nvPicPr>
                  <p:cNvPr id="45" name="Picture 44"/>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6443" y="638032"/>
                    <a:ext cx="2617585" cy="597233"/>
                  </a:xfrm>
                  <a:prstGeom prst="rect">
                    <a:avLst/>
                  </a:prstGeom>
                  <a:noFill/>
                </p:spPr>
              </p:pic>
            </p:grpSp>
            <p:sp>
              <p:nvSpPr>
                <p:cNvPr id="41" name="Rounded Rectangle 40"/>
                <p:cNvSpPr/>
                <p:nvPr/>
              </p:nvSpPr>
              <p:spPr>
                <a:xfrm>
                  <a:off x="5893584" y="457199"/>
                  <a:ext cx="2797298" cy="1424925"/>
                </a:xfrm>
                <a:prstGeom prst="roundRect">
                  <a:avLst/>
                </a:prstGeom>
                <a:solidFill>
                  <a:srgbClr val="B4000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rgbClr val="000000"/>
                    </a:solidFill>
                    <a:ea typeface="Calibri"/>
                    <a:cs typeface="Times New Roman"/>
                  </a:endParaRPr>
                </a:p>
                <a:p>
                  <a:pPr algn="ctr"/>
                  <a:endParaRPr lang="en-US" b="1" dirty="0">
                    <a:solidFill>
                      <a:srgbClr val="000000"/>
                    </a:solidFill>
                    <a:ea typeface="Calibri"/>
                    <a:cs typeface="Times New Roman"/>
                  </a:endParaRPr>
                </a:p>
                <a:p>
                  <a:pPr algn="ctr"/>
                  <a:r>
                    <a:rPr lang="en-US" sz="1400" b="1" dirty="0" smtClean="0">
                      <a:solidFill>
                        <a:prstClr val="white"/>
                      </a:solidFill>
                      <a:ea typeface="Calibri"/>
                      <a:cs typeface="Times New Roman"/>
                    </a:rPr>
                    <a:t>(</a:t>
                  </a:r>
                  <a:r>
                    <a:rPr lang="en-US" sz="1400" b="1" dirty="0">
                      <a:solidFill>
                        <a:prstClr val="white"/>
                      </a:solidFill>
                      <a:ea typeface="Calibri"/>
                      <a:cs typeface="Times New Roman"/>
                    </a:rPr>
                    <a:t>Toxic Stress)</a:t>
                  </a:r>
                  <a:endParaRPr lang="en-US" sz="1400" dirty="0">
                    <a:solidFill>
                      <a:prstClr val="white"/>
                    </a:solidFill>
                    <a:ea typeface="Calibri"/>
                    <a:cs typeface="Times New Roman"/>
                  </a:endParaRPr>
                </a:p>
              </p:txBody>
            </p:sp>
          </p:grpSp>
        </p:grpSp>
        <p:pic>
          <p:nvPicPr>
            <p:cNvPr id="36" name="Picture 35" descr="Center on the Developing Child - Harvard University">
              <a:hlinkClick r:id="rId13"/>
            </p:cNvPr>
            <p:cNvPicPr/>
            <p:nvPr/>
          </p:nvPicPr>
          <p:blipFill>
            <a:blip r:embed="rId14" cstate="print"/>
            <a:srcRect/>
            <a:stretch>
              <a:fillRect/>
            </a:stretch>
          </p:blipFill>
          <p:spPr bwMode="auto">
            <a:xfrm>
              <a:off x="5946345" y="802713"/>
              <a:ext cx="2691775" cy="490313"/>
            </a:xfrm>
            <a:prstGeom prst="rect">
              <a:avLst/>
            </a:prstGeom>
            <a:noFill/>
            <a:ln w="12700">
              <a:solidFill>
                <a:schemeClr val="tx1"/>
              </a:solidFill>
              <a:miter lim="800000"/>
              <a:headEnd/>
              <a:tailEnd/>
            </a:ln>
          </p:spPr>
        </p:pic>
      </p:grpSp>
      <p:pic>
        <p:nvPicPr>
          <p:cNvPr id="61" name="Picture 2" descr="http://www.vida-health.com/wp-content/uploads/2012/11/cssp.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87765" y="606058"/>
            <a:ext cx="937189" cy="909328"/>
          </a:xfrm>
          <a:prstGeom prst="rect">
            <a:avLst/>
          </a:prstGeom>
          <a:noFill/>
          <a:ln w="12700">
            <a:solidFill>
              <a:schemeClr val="accent3">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8686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70C0"/>
                </a:solidFill>
                <a:latin typeface="Georgia" panose="02040502050405020303" pitchFamily="18" charset="0"/>
              </a:rPr>
              <a:t>Participatory Evaluation and Planning</a:t>
            </a:r>
            <a:endParaRPr lang="en-US" sz="3600" dirty="0">
              <a:solidFill>
                <a:srgbClr val="0070C0"/>
              </a:solidFill>
              <a:latin typeface="Georgia" panose="02040502050405020303"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00198"/>
            <a:ext cx="7954258" cy="47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6246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800" dirty="0" smtClean="0"/>
              <a:t> </a:t>
            </a:r>
            <a:r>
              <a:rPr lang="en-US" sz="6000" dirty="0" smtClean="0"/>
              <a:t/>
            </a:r>
            <a:br>
              <a:rPr lang="en-US" sz="6000" dirty="0" smtClean="0"/>
            </a:br>
            <a:r>
              <a:rPr lang="en-US" sz="6000" dirty="0" smtClean="0">
                <a:solidFill>
                  <a:srgbClr val="005DA2"/>
                </a:solidFill>
                <a:latin typeface="Georgia" panose="02040502050405020303" pitchFamily="18" charset="0"/>
              </a:rPr>
              <a:t>What’s Going on Now?</a:t>
            </a:r>
            <a:endParaRPr lang="en-US" sz="6000" dirty="0">
              <a:solidFill>
                <a:srgbClr val="005DA2"/>
              </a:solidFill>
              <a:latin typeface="Georgia" panose="02040502050405020303" pitchFamily="18" charset="0"/>
            </a:endParaRPr>
          </a:p>
        </p:txBody>
      </p:sp>
      <p:sp>
        <p:nvSpPr>
          <p:cNvPr id="5" name="Content Placeholder 4"/>
          <p:cNvSpPr>
            <a:spLocks noGrp="1"/>
          </p:cNvSpPr>
          <p:nvPr>
            <p:ph idx="1"/>
          </p:nvPr>
        </p:nvSpPr>
        <p:spPr>
          <a:xfrm>
            <a:off x="457200" y="1600200"/>
            <a:ext cx="8382000" cy="4876800"/>
          </a:xfrm>
        </p:spPr>
        <p:txBody>
          <a:bodyPr>
            <a:normAutofit fontScale="55000" lnSpcReduction="20000"/>
          </a:bodyPr>
          <a:lstStyle/>
          <a:p>
            <a:endParaRPr lang="en-US" dirty="0" smtClean="0">
              <a:solidFill>
                <a:srgbClr val="005DA2"/>
              </a:solidFill>
              <a:latin typeface="Georgia" panose="02040502050405020303" pitchFamily="18" charset="0"/>
            </a:endParaRPr>
          </a:p>
          <a:p>
            <a:endParaRPr lang="en-US" dirty="0">
              <a:solidFill>
                <a:srgbClr val="005DA2"/>
              </a:solidFill>
              <a:latin typeface="Georgia" panose="02040502050405020303" pitchFamily="18" charset="0"/>
            </a:endParaRPr>
          </a:p>
          <a:p>
            <a:endParaRPr lang="en-US" dirty="0" smtClean="0">
              <a:solidFill>
                <a:srgbClr val="005DA2"/>
              </a:solidFill>
              <a:latin typeface="Georgia" panose="02040502050405020303" pitchFamily="18" charset="0"/>
            </a:endParaRPr>
          </a:p>
          <a:p>
            <a:endParaRPr lang="en-US" dirty="0" smtClean="0">
              <a:solidFill>
                <a:srgbClr val="005DA2"/>
              </a:solidFill>
              <a:latin typeface="Georgia" panose="02040502050405020303" pitchFamily="18" charset="0"/>
            </a:endParaRPr>
          </a:p>
          <a:p>
            <a:pPr marL="0" indent="0">
              <a:buNone/>
            </a:pPr>
            <a:endParaRPr lang="en-US" dirty="0" smtClean="0">
              <a:solidFill>
                <a:srgbClr val="005DA2"/>
              </a:solidFill>
              <a:latin typeface="Georgia" panose="02040502050405020303" pitchFamily="18" charset="0"/>
            </a:endParaRPr>
          </a:p>
          <a:p>
            <a:pPr marL="0" indent="0">
              <a:buNone/>
            </a:pPr>
            <a:endParaRPr lang="en-US" dirty="0" smtClean="0">
              <a:solidFill>
                <a:srgbClr val="005DA2"/>
              </a:solidFill>
              <a:latin typeface="Georgia" panose="02040502050405020303" pitchFamily="18" charset="0"/>
            </a:endParaRPr>
          </a:p>
          <a:p>
            <a:r>
              <a:rPr lang="en-US" sz="4500" dirty="0" smtClean="0">
                <a:solidFill>
                  <a:srgbClr val="005DA2"/>
                </a:solidFill>
                <a:latin typeface="Georgia" panose="02040502050405020303" pitchFamily="18" charset="0"/>
              </a:rPr>
              <a:t>Continued partnership between CCS and PRE</a:t>
            </a:r>
          </a:p>
          <a:p>
            <a:r>
              <a:rPr lang="en-US" sz="4500" dirty="0" smtClean="0">
                <a:solidFill>
                  <a:srgbClr val="005DA2"/>
                </a:solidFill>
                <a:latin typeface="Georgia" panose="02040502050405020303" pitchFamily="18" charset="0"/>
              </a:rPr>
              <a:t>Ongoing funding for Fostering Hope Initiative</a:t>
            </a:r>
          </a:p>
          <a:p>
            <a:r>
              <a:rPr lang="en-US" sz="4500" dirty="0" smtClean="0">
                <a:solidFill>
                  <a:srgbClr val="005DA2"/>
                </a:solidFill>
                <a:latin typeface="Georgia" panose="02040502050405020303" pitchFamily="18" charset="0"/>
              </a:rPr>
              <a:t>Increased emphasis on evaluation capacity building across the partnership</a:t>
            </a:r>
          </a:p>
          <a:p>
            <a:r>
              <a:rPr lang="en-US" sz="4500" dirty="0" smtClean="0">
                <a:solidFill>
                  <a:srgbClr val="005DA2"/>
                </a:solidFill>
                <a:latin typeface="Georgia" panose="02040502050405020303" pitchFamily="18" charset="0"/>
              </a:rPr>
              <a:t>New measures</a:t>
            </a:r>
          </a:p>
          <a:p>
            <a:pPr marL="0" indent="0">
              <a:buNone/>
            </a:pPr>
            <a:endParaRPr lang="en-US" sz="2200" dirty="0" smtClean="0">
              <a:solidFill>
                <a:srgbClr val="005DA2"/>
              </a:solidFill>
              <a:latin typeface="Georgia" panose="02040502050405020303" pitchFamily="18" charset="0"/>
            </a:endParaRPr>
          </a:p>
          <a:p>
            <a:pPr marL="0" indent="0">
              <a:buNone/>
            </a:pPr>
            <a:endParaRPr lang="en-US" sz="2200" dirty="0" smtClean="0">
              <a:solidFill>
                <a:srgbClr val="005DA2"/>
              </a:solidFill>
              <a:latin typeface="Georgia" panose="02040502050405020303" pitchFamily="18" charset="0"/>
            </a:endParaRPr>
          </a:p>
          <a:p>
            <a:pPr marL="0" indent="0">
              <a:buNone/>
            </a:pPr>
            <a:r>
              <a:rPr lang="en-US" sz="2200" dirty="0" smtClean="0">
                <a:solidFill>
                  <a:srgbClr val="005DA2"/>
                </a:solidFill>
                <a:latin typeface="Georgia" panose="02040502050405020303" pitchFamily="18" charset="0"/>
              </a:rPr>
              <a:t>Steve Rider, PhD: Steve@pacific-research.org</a:t>
            </a:r>
            <a:endParaRPr lang="en-US" sz="2200" dirty="0">
              <a:solidFill>
                <a:srgbClr val="005DA2"/>
              </a:solidFill>
              <a:latin typeface="Georgia" panose="02040502050405020303" pitchFamily="18" charset="0"/>
            </a:endParaRPr>
          </a:p>
          <a:p>
            <a:pPr marL="0" indent="0">
              <a:buNone/>
            </a:pPr>
            <a:r>
              <a:rPr lang="en-US" sz="2200" dirty="0" smtClean="0">
                <a:solidFill>
                  <a:srgbClr val="005DA2"/>
                </a:solidFill>
                <a:latin typeface="Georgia" panose="02040502050405020303" pitchFamily="18" charset="0"/>
              </a:rPr>
              <a:t>Katie Winters, M.A.: Katie@pacific-research.org</a:t>
            </a:r>
          </a:p>
          <a:p>
            <a:pPr marL="0" indent="0">
              <a:buNone/>
            </a:pPr>
            <a:r>
              <a:rPr lang="en-US" sz="2200" dirty="0" smtClean="0">
                <a:solidFill>
                  <a:srgbClr val="005DA2"/>
                </a:solidFill>
                <a:latin typeface="Georgia" panose="02040502050405020303" pitchFamily="18" charset="0"/>
              </a:rPr>
              <a:t>www.pacific-research.org</a:t>
            </a:r>
          </a:p>
          <a:p>
            <a:pPr marL="0" indent="0">
              <a:buNone/>
            </a:pPr>
            <a:r>
              <a:rPr lang="en-US" sz="2200" dirty="0" smtClean="0">
                <a:solidFill>
                  <a:srgbClr val="005DA2"/>
                </a:solidFill>
                <a:latin typeface="Georgia" panose="02040502050405020303" pitchFamily="18" charset="0"/>
              </a:rPr>
              <a:t>(503) 595-3970</a:t>
            </a:r>
          </a:p>
          <a:p>
            <a:pPr marL="0" indent="0">
              <a:buNone/>
            </a:pPr>
            <a:endParaRPr lang="en-US" dirty="0">
              <a:solidFill>
                <a:srgbClr val="005DA2"/>
              </a:solidFill>
              <a:latin typeface="Georgia" panose="02040502050405020303" pitchFamily="18" charset="0"/>
            </a:endParaRPr>
          </a:p>
        </p:txBody>
      </p:sp>
      <p:pic>
        <p:nvPicPr>
          <p:cNvPr id="8" name="Content Placeholder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973" y="1961623"/>
            <a:ext cx="4231190" cy="612039"/>
          </a:xfrm>
          <a:prstGeom prst="rect">
            <a:avLst/>
          </a:prstGeom>
        </p:spPr>
      </p:pic>
      <p:pic>
        <p:nvPicPr>
          <p:cNvPr id="9" name="Picture 3" descr="\\preserver01\company\K&amp;K FOLDER\CCS - QIC\Project Management_Katie\LOGO\PRE Logo\PRE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600200"/>
            <a:ext cx="2989805" cy="1334887"/>
          </a:xfrm>
          <a:prstGeom prst="rect">
            <a:avLst/>
          </a:prstGeom>
          <a:noFill/>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5436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02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825" y="5029200"/>
            <a:ext cx="36099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202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10" y="294289"/>
            <a:ext cx="8686800" cy="602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459421" y="1752600"/>
            <a:ext cx="3657600" cy="990600"/>
          </a:xfrm>
          <a:prstGeom prst="ellipse">
            <a:avLst/>
          </a:prstGeom>
          <a:noFill/>
          <a:ln w="571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Tree>
    <p:extLst>
      <p:ext uri="{BB962C8B-B14F-4D97-AF65-F5344CB8AC3E}">
        <p14:creationId xmlns:p14="http://schemas.microsoft.com/office/powerpoint/2010/main" val="32335896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265"/>
            <a:ext cx="7772400" cy="1470025"/>
          </a:xfrm>
        </p:spPr>
        <p:txBody>
          <a:bodyPr>
            <a:noAutofit/>
          </a:bodyPr>
          <a:lstStyle/>
          <a:p>
            <a:r>
              <a:rPr lang="en-US" b="0" dirty="0" smtClean="0">
                <a:solidFill>
                  <a:srgbClr val="660066"/>
                </a:solidFill>
                <a:latin typeface="Marker Felt"/>
                <a:cs typeface="Marker Felt"/>
              </a:rPr>
              <a:t>Cross-Site Evaluation: </a:t>
            </a:r>
            <a:br>
              <a:rPr lang="en-US" b="0" dirty="0" smtClean="0">
                <a:solidFill>
                  <a:srgbClr val="660066"/>
                </a:solidFill>
                <a:latin typeface="Marker Felt"/>
                <a:cs typeface="Marker Felt"/>
              </a:rPr>
            </a:br>
            <a:r>
              <a:rPr lang="en-US" b="0" dirty="0" smtClean="0">
                <a:solidFill>
                  <a:srgbClr val="660066"/>
                </a:solidFill>
                <a:latin typeface="Marker Felt"/>
                <a:cs typeface="Marker Felt"/>
              </a:rPr>
              <a:t>Approach and Challenges</a:t>
            </a:r>
            <a:br>
              <a:rPr lang="en-US" b="0" dirty="0" smtClean="0">
                <a:solidFill>
                  <a:srgbClr val="660066"/>
                </a:solidFill>
                <a:latin typeface="Marker Felt"/>
                <a:cs typeface="Marker Felt"/>
              </a:rPr>
            </a:br>
            <a:endParaRPr lang="en-US" b="0" dirty="0">
              <a:latin typeface="Marker Felt"/>
              <a:cs typeface="Marker Felt"/>
            </a:endParaRPr>
          </a:p>
        </p:txBody>
      </p:sp>
      <p:sp>
        <p:nvSpPr>
          <p:cNvPr id="3" name="Subtitle 2"/>
          <p:cNvSpPr>
            <a:spLocks noGrp="1"/>
          </p:cNvSpPr>
          <p:nvPr>
            <p:ph type="subTitle" idx="1"/>
          </p:nvPr>
        </p:nvSpPr>
        <p:spPr/>
        <p:txBody>
          <a:bodyPr>
            <a:normAutofit/>
          </a:bodyPr>
          <a:lstStyle/>
          <a:p>
            <a:r>
              <a:rPr lang="en-US" sz="3200" dirty="0" smtClean="0"/>
              <a:t>Patricia Jessup, PhD</a:t>
            </a:r>
          </a:p>
          <a:p>
            <a:r>
              <a:rPr lang="en-US" sz="3200" dirty="0" err="1" smtClean="0"/>
              <a:t>InSites</a:t>
            </a:r>
            <a:endParaRPr lang="en-US" sz="3200" dirty="0"/>
          </a:p>
        </p:txBody>
      </p:sp>
      <p:sp>
        <p:nvSpPr>
          <p:cNvPr id="4" name="Slide Number Placeholder 3"/>
          <p:cNvSpPr>
            <a:spLocks noGrp="1"/>
          </p:cNvSpPr>
          <p:nvPr>
            <p:ph type="sldNum" sz="quarter" idx="12"/>
          </p:nvPr>
        </p:nvSpPr>
        <p:spPr/>
        <p:txBody>
          <a:bodyPr/>
          <a:lstStyle/>
          <a:p>
            <a:fld id="{F55EEF70-1956-9945-BF21-5610C0CB28AE}" type="slidenum">
              <a:rPr lang="en-US" smtClean="0">
                <a:solidFill>
                  <a:prstClr val="black">
                    <a:tint val="75000"/>
                  </a:prstClr>
                </a:solidFill>
              </a:rPr>
              <a:pPr/>
              <a:t>30</a:t>
            </a:fld>
            <a:endParaRPr lang="en-US">
              <a:solidFill>
                <a:prstClr val="black">
                  <a:tint val="75000"/>
                </a:prstClr>
              </a:solidFill>
            </a:endParaRPr>
          </a:p>
        </p:txBody>
      </p:sp>
      <p:cxnSp>
        <p:nvCxnSpPr>
          <p:cNvPr id="6" name="Straight Connector 5"/>
          <p:cNvCxnSpPr/>
          <p:nvPr/>
        </p:nvCxnSpPr>
        <p:spPr>
          <a:xfrm>
            <a:off x="354158" y="3146290"/>
            <a:ext cx="8475374"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41146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 4" descr="iceberg"/>
          <p:cNvPicPr>
            <a:picLocks noChangeArrowheads="1"/>
          </p:cNvPicPr>
          <p:nvPr/>
        </p:nvPicPr>
        <p:blipFill>
          <a:blip r:embed="rId3"/>
          <a:srcRect/>
          <a:stretch>
            <a:fillRect/>
          </a:stretch>
        </p:blipFill>
        <p:spPr bwMode="auto">
          <a:xfrm>
            <a:off x="3505200" y="1"/>
            <a:ext cx="5151045" cy="6858000"/>
          </a:xfrm>
          <a:prstGeom prst="rect">
            <a:avLst/>
          </a:prstGeom>
          <a:noFill/>
          <a:ln w="9525">
            <a:noFill/>
            <a:miter lim="800000"/>
            <a:headEnd/>
            <a:tailEnd/>
          </a:ln>
        </p:spPr>
      </p:pic>
      <p:sp>
        <p:nvSpPr>
          <p:cNvPr id="14" name="TextBox 13"/>
          <p:cNvSpPr txBox="1"/>
          <p:nvPr/>
        </p:nvSpPr>
        <p:spPr>
          <a:xfrm>
            <a:off x="4876800" y="5503415"/>
            <a:ext cx="2486024" cy="523220"/>
          </a:xfrm>
          <a:prstGeom prst="rect">
            <a:avLst/>
          </a:prstGeom>
          <a:noFill/>
          <a:ln>
            <a:noFill/>
          </a:ln>
        </p:spPr>
        <p:txBody>
          <a:bodyPr wrap="square" rtlCol="0">
            <a:spAutoFit/>
          </a:bodyPr>
          <a:lstStyle/>
          <a:p>
            <a:pPr algn="ctr" defTabSz="457200"/>
            <a:r>
              <a:rPr lang="en-US" sz="2800" dirty="0" smtClean="0">
                <a:ln w="3175">
                  <a:solidFill>
                    <a:prstClr val="black"/>
                  </a:solidFill>
                </a:ln>
                <a:solidFill>
                  <a:prstClr val="white"/>
                </a:solidFill>
                <a:latin typeface="Arial Black"/>
                <a:cs typeface="Arial Black"/>
              </a:rPr>
              <a:t>Paradigms</a:t>
            </a:r>
            <a:endParaRPr lang="en-US" sz="2800" dirty="0">
              <a:ln w="3175">
                <a:solidFill>
                  <a:prstClr val="black"/>
                </a:solidFill>
              </a:ln>
              <a:solidFill>
                <a:prstClr val="white"/>
              </a:solidFill>
              <a:latin typeface="Arial Black"/>
              <a:cs typeface="Arial Black"/>
            </a:endParaRPr>
          </a:p>
        </p:txBody>
      </p:sp>
      <p:sp>
        <p:nvSpPr>
          <p:cNvPr id="19" name="TextBox 18"/>
          <p:cNvSpPr txBox="1"/>
          <p:nvPr/>
        </p:nvSpPr>
        <p:spPr>
          <a:xfrm>
            <a:off x="4876800" y="4703195"/>
            <a:ext cx="2486024" cy="523220"/>
          </a:xfrm>
          <a:prstGeom prst="rect">
            <a:avLst/>
          </a:prstGeom>
          <a:noFill/>
          <a:ln>
            <a:noFill/>
          </a:ln>
        </p:spPr>
        <p:txBody>
          <a:bodyPr wrap="square" rtlCol="0">
            <a:spAutoFit/>
          </a:bodyPr>
          <a:lstStyle/>
          <a:p>
            <a:pPr algn="ctr" defTabSz="457200"/>
            <a:r>
              <a:rPr lang="en-US" sz="2800" dirty="0" smtClean="0">
                <a:ln w="3175">
                  <a:solidFill>
                    <a:prstClr val="black"/>
                  </a:solidFill>
                </a:ln>
                <a:solidFill>
                  <a:prstClr val="white"/>
                </a:solidFill>
                <a:latin typeface="Arial Black"/>
                <a:cs typeface="Arial Black"/>
              </a:rPr>
              <a:t>Principles</a:t>
            </a:r>
            <a:endParaRPr lang="en-US" sz="2800" dirty="0">
              <a:ln w="3175">
                <a:solidFill>
                  <a:prstClr val="black"/>
                </a:solidFill>
              </a:ln>
              <a:solidFill>
                <a:prstClr val="white"/>
              </a:solidFill>
              <a:latin typeface="Arial Black"/>
              <a:cs typeface="Arial Black"/>
            </a:endParaRPr>
          </a:p>
        </p:txBody>
      </p:sp>
      <p:sp>
        <p:nvSpPr>
          <p:cNvPr id="20" name="TextBox 19"/>
          <p:cNvSpPr txBox="1"/>
          <p:nvPr/>
        </p:nvSpPr>
        <p:spPr>
          <a:xfrm>
            <a:off x="4495800" y="3030559"/>
            <a:ext cx="3218054" cy="1384995"/>
          </a:xfrm>
          <a:prstGeom prst="rect">
            <a:avLst/>
          </a:prstGeom>
          <a:noFill/>
          <a:ln>
            <a:noFill/>
          </a:ln>
        </p:spPr>
        <p:txBody>
          <a:bodyPr wrap="square" rtlCol="0">
            <a:spAutoFit/>
          </a:bodyPr>
          <a:lstStyle/>
          <a:p>
            <a:pPr algn="ctr" defTabSz="457200"/>
            <a:r>
              <a:rPr lang="en-US" sz="2800" dirty="0" smtClean="0">
                <a:ln w="3175">
                  <a:solidFill>
                    <a:prstClr val="black"/>
                  </a:solidFill>
                </a:ln>
                <a:solidFill>
                  <a:prstClr val="white"/>
                </a:solidFill>
                <a:latin typeface="Arial Black"/>
                <a:cs typeface="Arial Black"/>
              </a:rPr>
              <a:t>Norms, Infrastructures &amp; Policies</a:t>
            </a:r>
            <a:endParaRPr lang="en-US" sz="2800" dirty="0">
              <a:ln w="3175">
                <a:solidFill>
                  <a:prstClr val="black"/>
                </a:solidFill>
              </a:ln>
              <a:solidFill>
                <a:prstClr val="white"/>
              </a:solidFill>
              <a:latin typeface="Arial Black"/>
              <a:cs typeface="Arial Black"/>
            </a:endParaRPr>
          </a:p>
        </p:txBody>
      </p:sp>
      <p:sp>
        <p:nvSpPr>
          <p:cNvPr id="21" name="TextBox 20"/>
          <p:cNvSpPr txBox="1"/>
          <p:nvPr/>
        </p:nvSpPr>
        <p:spPr>
          <a:xfrm>
            <a:off x="4876800" y="2209800"/>
            <a:ext cx="2486024" cy="523220"/>
          </a:xfrm>
          <a:prstGeom prst="rect">
            <a:avLst/>
          </a:prstGeom>
          <a:noFill/>
          <a:ln>
            <a:noFill/>
          </a:ln>
        </p:spPr>
        <p:txBody>
          <a:bodyPr wrap="square" rtlCol="0">
            <a:spAutoFit/>
          </a:bodyPr>
          <a:lstStyle/>
          <a:p>
            <a:pPr algn="ctr" defTabSz="457200"/>
            <a:r>
              <a:rPr lang="en-US" sz="2800" dirty="0" smtClean="0">
                <a:ln w="3175">
                  <a:solidFill>
                    <a:prstClr val="black"/>
                  </a:solidFill>
                </a:ln>
                <a:solidFill>
                  <a:prstClr val="white"/>
                </a:solidFill>
                <a:latin typeface="Arial Black"/>
                <a:cs typeface="Arial Black"/>
              </a:rPr>
              <a:t>Patterns</a:t>
            </a:r>
            <a:endParaRPr lang="en-US" sz="2800" dirty="0">
              <a:ln w="3175">
                <a:solidFill>
                  <a:prstClr val="black"/>
                </a:solidFill>
              </a:ln>
              <a:solidFill>
                <a:prstClr val="white"/>
              </a:solidFill>
              <a:latin typeface="Arial Black"/>
              <a:cs typeface="Arial Black"/>
            </a:endParaRPr>
          </a:p>
        </p:txBody>
      </p:sp>
      <p:sp>
        <p:nvSpPr>
          <p:cNvPr id="22" name="TextBox 21"/>
          <p:cNvSpPr txBox="1"/>
          <p:nvPr/>
        </p:nvSpPr>
        <p:spPr>
          <a:xfrm>
            <a:off x="4876800" y="914400"/>
            <a:ext cx="2486023" cy="954107"/>
          </a:xfrm>
          <a:prstGeom prst="rect">
            <a:avLst/>
          </a:prstGeom>
          <a:noFill/>
          <a:ln>
            <a:noFill/>
          </a:ln>
        </p:spPr>
        <p:txBody>
          <a:bodyPr wrap="square" rtlCol="0">
            <a:spAutoFit/>
          </a:bodyPr>
          <a:lstStyle/>
          <a:p>
            <a:pPr algn="ctr" defTabSz="457200"/>
            <a:r>
              <a:rPr lang="en-US" sz="2800" dirty="0" smtClean="0">
                <a:ln w="3175">
                  <a:solidFill>
                    <a:prstClr val="white"/>
                  </a:solidFill>
                </a:ln>
                <a:solidFill>
                  <a:prstClr val="black"/>
                </a:solidFill>
                <a:latin typeface="Arial Black"/>
                <a:cs typeface="Arial Black"/>
              </a:rPr>
              <a:t>Activities </a:t>
            </a:r>
            <a:br>
              <a:rPr lang="en-US" sz="2800" dirty="0" smtClean="0">
                <a:ln w="3175">
                  <a:solidFill>
                    <a:prstClr val="white"/>
                  </a:solidFill>
                </a:ln>
                <a:solidFill>
                  <a:prstClr val="black"/>
                </a:solidFill>
                <a:latin typeface="Arial Black"/>
                <a:cs typeface="Arial Black"/>
              </a:rPr>
            </a:br>
            <a:r>
              <a:rPr lang="en-US" sz="2800" dirty="0" smtClean="0">
                <a:ln w="3175">
                  <a:solidFill>
                    <a:prstClr val="white"/>
                  </a:solidFill>
                </a:ln>
                <a:solidFill>
                  <a:prstClr val="black"/>
                </a:solidFill>
                <a:latin typeface="Arial Black"/>
                <a:cs typeface="Arial Black"/>
              </a:rPr>
              <a:t>&amp; Results</a:t>
            </a:r>
            <a:endParaRPr lang="en-US" sz="2800" dirty="0">
              <a:ln w="3175">
                <a:solidFill>
                  <a:prstClr val="white"/>
                </a:solidFill>
              </a:ln>
              <a:solidFill>
                <a:prstClr val="black"/>
              </a:solidFill>
              <a:latin typeface="Arial Black"/>
              <a:cs typeface="Arial Black"/>
            </a:endParaRPr>
          </a:p>
        </p:txBody>
      </p:sp>
      <p:sp>
        <p:nvSpPr>
          <p:cNvPr id="16" name="Title 7"/>
          <p:cNvSpPr txBox="1">
            <a:spLocks/>
          </p:cNvSpPr>
          <p:nvPr/>
        </p:nvSpPr>
        <p:spPr>
          <a:xfrm>
            <a:off x="384949" y="1998642"/>
            <a:ext cx="2667000" cy="16589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b="0" i="0" kern="1200">
                <a:solidFill>
                  <a:schemeClr val="tx2">
                    <a:lumMod val="90000"/>
                    <a:lumOff val="10000"/>
                  </a:schemeClr>
                </a:solidFill>
                <a:latin typeface="Marker Felt"/>
                <a:ea typeface="+mj-ea"/>
                <a:cs typeface="Marker Felt"/>
              </a:defRPr>
            </a:lvl1pPr>
          </a:lstStyle>
          <a:p>
            <a:r>
              <a:rPr lang="en-US" sz="4400" dirty="0" smtClean="0">
                <a:solidFill>
                  <a:srgbClr val="660066"/>
                </a:solidFill>
              </a:rPr>
              <a:t>Levers </a:t>
            </a:r>
            <a:br>
              <a:rPr lang="en-US" sz="4400" dirty="0" smtClean="0">
                <a:solidFill>
                  <a:srgbClr val="660066"/>
                </a:solidFill>
              </a:rPr>
            </a:br>
            <a:r>
              <a:rPr lang="en-US" sz="4400" dirty="0" smtClean="0">
                <a:solidFill>
                  <a:srgbClr val="660066"/>
                </a:solidFill>
              </a:rPr>
              <a:t>for System Change</a:t>
            </a:r>
            <a:endParaRPr lang="en-US" sz="4400" dirty="0">
              <a:solidFill>
                <a:srgbClr val="660066"/>
              </a:solidFill>
            </a:endParaRPr>
          </a:p>
        </p:txBody>
      </p:sp>
    </p:spTree>
    <p:extLst>
      <p:ext uri="{BB962C8B-B14F-4D97-AF65-F5344CB8AC3E}">
        <p14:creationId xmlns:p14="http://schemas.microsoft.com/office/powerpoint/2010/main" val="94606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 4" descr="iceberg"/>
          <p:cNvPicPr>
            <a:picLocks noChangeArrowheads="1"/>
          </p:cNvPicPr>
          <p:nvPr/>
        </p:nvPicPr>
        <p:blipFill>
          <a:blip r:embed="rId3"/>
          <a:srcRect/>
          <a:stretch>
            <a:fillRect/>
          </a:stretch>
        </p:blipFill>
        <p:spPr bwMode="auto">
          <a:xfrm>
            <a:off x="3505200" y="1"/>
            <a:ext cx="5151045" cy="6858000"/>
          </a:xfrm>
          <a:prstGeom prst="rect">
            <a:avLst/>
          </a:prstGeom>
          <a:noFill/>
          <a:ln w="9525">
            <a:noFill/>
            <a:miter lim="800000"/>
            <a:headEnd/>
            <a:tailEnd/>
          </a:ln>
        </p:spPr>
      </p:pic>
      <p:sp>
        <p:nvSpPr>
          <p:cNvPr id="14" name="TextBox 13"/>
          <p:cNvSpPr txBox="1"/>
          <p:nvPr/>
        </p:nvSpPr>
        <p:spPr>
          <a:xfrm>
            <a:off x="4881880" y="5489950"/>
            <a:ext cx="2486024" cy="523220"/>
          </a:xfrm>
          <a:prstGeom prst="rect">
            <a:avLst/>
          </a:prstGeom>
          <a:noFill/>
          <a:ln>
            <a:noFill/>
          </a:ln>
        </p:spPr>
        <p:txBody>
          <a:bodyPr wrap="square" rtlCol="0">
            <a:spAutoFit/>
          </a:bodyPr>
          <a:lstStyle/>
          <a:p>
            <a:pPr algn="ctr" defTabSz="457200"/>
            <a:r>
              <a:rPr lang="en-US" sz="2800" dirty="0" smtClean="0">
                <a:ln w="3175">
                  <a:solidFill>
                    <a:prstClr val="black"/>
                  </a:solidFill>
                </a:ln>
                <a:solidFill>
                  <a:prstClr val="white"/>
                </a:solidFill>
                <a:latin typeface="Arial Black"/>
                <a:cs typeface="Arial Black"/>
              </a:rPr>
              <a:t>Paradigms</a:t>
            </a:r>
            <a:endParaRPr lang="en-US" sz="2800" dirty="0">
              <a:ln w="3175">
                <a:solidFill>
                  <a:prstClr val="black"/>
                </a:solidFill>
              </a:ln>
              <a:solidFill>
                <a:prstClr val="white"/>
              </a:solidFill>
              <a:latin typeface="Arial Black"/>
              <a:cs typeface="Arial Black"/>
            </a:endParaRPr>
          </a:p>
        </p:txBody>
      </p:sp>
      <p:sp>
        <p:nvSpPr>
          <p:cNvPr id="20" name="TextBox 19"/>
          <p:cNvSpPr txBox="1"/>
          <p:nvPr/>
        </p:nvSpPr>
        <p:spPr>
          <a:xfrm>
            <a:off x="4495800" y="3030559"/>
            <a:ext cx="3218054" cy="1384995"/>
          </a:xfrm>
          <a:prstGeom prst="rect">
            <a:avLst/>
          </a:prstGeom>
          <a:noFill/>
          <a:ln>
            <a:noFill/>
          </a:ln>
        </p:spPr>
        <p:txBody>
          <a:bodyPr wrap="square" rtlCol="0">
            <a:spAutoFit/>
          </a:bodyPr>
          <a:lstStyle/>
          <a:p>
            <a:pPr algn="ctr" defTabSz="457200"/>
            <a:r>
              <a:rPr lang="en-US" sz="2800" dirty="0" smtClean="0">
                <a:ln w="3175">
                  <a:solidFill>
                    <a:prstClr val="black"/>
                  </a:solidFill>
                </a:ln>
                <a:solidFill>
                  <a:prstClr val="white"/>
                </a:solidFill>
                <a:latin typeface="Arial Black"/>
                <a:cs typeface="Arial Black"/>
              </a:rPr>
              <a:t>Norms, Infrastructures &amp; Policies</a:t>
            </a:r>
            <a:endParaRPr lang="en-US" sz="2800" dirty="0">
              <a:ln w="3175">
                <a:solidFill>
                  <a:prstClr val="black"/>
                </a:solidFill>
              </a:ln>
              <a:solidFill>
                <a:prstClr val="white"/>
              </a:solidFill>
              <a:latin typeface="Arial Black"/>
              <a:cs typeface="Arial Black"/>
            </a:endParaRPr>
          </a:p>
        </p:txBody>
      </p:sp>
      <p:sp>
        <p:nvSpPr>
          <p:cNvPr id="22" name="TextBox 21"/>
          <p:cNvSpPr txBox="1"/>
          <p:nvPr/>
        </p:nvSpPr>
        <p:spPr>
          <a:xfrm>
            <a:off x="4876800" y="914400"/>
            <a:ext cx="2486023" cy="954107"/>
          </a:xfrm>
          <a:prstGeom prst="rect">
            <a:avLst/>
          </a:prstGeom>
          <a:noFill/>
          <a:ln>
            <a:noFill/>
          </a:ln>
        </p:spPr>
        <p:txBody>
          <a:bodyPr wrap="square" rtlCol="0">
            <a:spAutoFit/>
          </a:bodyPr>
          <a:lstStyle/>
          <a:p>
            <a:pPr algn="ctr" defTabSz="457200"/>
            <a:r>
              <a:rPr lang="en-US" sz="2800" dirty="0" smtClean="0">
                <a:ln w="3175">
                  <a:solidFill>
                    <a:prstClr val="white"/>
                  </a:solidFill>
                </a:ln>
                <a:solidFill>
                  <a:prstClr val="black"/>
                </a:solidFill>
                <a:latin typeface="Arial Black"/>
                <a:cs typeface="Arial Black"/>
              </a:rPr>
              <a:t>Activities </a:t>
            </a:r>
            <a:br>
              <a:rPr lang="en-US" sz="2800" dirty="0" smtClean="0">
                <a:ln w="3175">
                  <a:solidFill>
                    <a:prstClr val="white"/>
                  </a:solidFill>
                </a:ln>
                <a:solidFill>
                  <a:prstClr val="black"/>
                </a:solidFill>
                <a:latin typeface="Arial Black"/>
                <a:cs typeface="Arial Black"/>
              </a:rPr>
            </a:br>
            <a:r>
              <a:rPr lang="en-US" sz="2800" dirty="0" smtClean="0">
                <a:ln w="3175">
                  <a:solidFill>
                    <a:prstClr val="white"/>
                  </a:solidFill>
                </a:ln>
                <a:solidFill>
                  <a:prstClr val="black"/>
                </a:solidFill>
                <a:latin typeface="Arial Black"/>
                <a:cs typeface="Arial Black"/>
              </a:rPr>
              <a:t>&amp; Results</a:t>
            </a:r>
            <a:endParaRPr lang="en-US" sz="2800" dirty="0">
              <a:ln w="3175">
                <a:solidFill>
                  <a:prstClr val="white"/>
                </a:solidFill>
              </a:ln>
              <a:solidFill>
                <a:prstClr val="black"/>
              </a:solidFill>
              <a:latin typeface="Arial Black"/>
              <a:cs typeface="Arial Black"/>
            </a:endParaRPr>
          </a:p>
        </p:txBody>
      </p:sp>
      <p:sp>
        <p:nvSpPr>
          <p:cNvPr id="13" name="Bent Arrow 12"/>
          <p:cNvSpPr/>
          <p:nvPr/>
        </p:nvSpPr>
        <p:spPr>
          <a:xfrm flipV="1">
            <a:off x="3654159" y="1621641"/>
            <a:ext cx="1298841" cy="4819793"/>
          </a:xfrm>
          <a:prstGeom prst="bentArrow">
            <a:avLst>
              <a:gd name="adj1" fmla="val 30953"/>
              <a:gd name="adj2" fmla="val 24249"/>
              <a:gd name="adj3" fmla="val 13923"/>
              <a:gd name="adj4" fmla="val 42903"/>
            </a:avLst>
          </a:prstGeom>
          <a:solidFill>
            <a:srgbClr val="FFFFFF"/>
          </a:solidFill>
          <a:ln>
            <a:gradFill flip="none" rotWithShape="1">
              <a:gsLst>
                <a:gs pos="11000">
                  <a:schemeClr val="tx1">
                    <a:lumMod val="65000"/>
                    <a:lumOff val="35000"/>
                  </a:schemeClr>
                </a:gs>
                <a:gs pos="100000">
                  <a:srgbClr val="FFFFFF"/>
                </a:gs>
                <a:gs pos="27000">
                  <a:schemeClr val="tx1">
                    <a:lumMod val="65000"/>
                    <a:lumOff val="35000"/>
                  </a:schemeClr>
                </a:gs>
              </a:gsLst>
              <a:path path="circle">
                <a:fillToRect l="100000" t="100000"/>
              </a:path>
              <a:tileRect r="-100000" b="-100000"/>
            </a:gradFill>
          </a:ln>
          <a:effectLst>
            <a:outerShdw blurRad="84455" dist="73787" dir="5400000" rotWithShape="0">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15" name="TextBox 14"/>
          <p:cNvSpPr txBox="1"/>
          <p:nvPr/>
        </p:nvSpPr>
        <p:spPr>
          <a:xfrm rot="16200000">
            <a:off x="2531474" y="3720208"/>
            <a:ext cx="2596504" cy="461665"/>
          </a:xfrm>
          <a:prstGeom prst="rect">
            <a:avLst/>
          </a:prstGeom>
          <a:noFill/>
          <a:ln>
            <a:noFill/>
          </a:ln>
        </p:spPr>
        <p:txBody>
          <a:bodyPr wrap="square" rtlCol="0">
            <a:spAutoFit/>
          </a:bodyPr>
          <a:lstStyle/>
          <a:p>
            <a:pPr algn="ctr" defTabSz="457200"/>
            <a:r>
              <a:rPr lang="en-US" sz="2400" dirty="0" smtClean="0">
                <a:ln w="3175">
                  <a:solidFill>
                    <a:prstClr val="black">
                      <a:alpha val="65000"/>
                    </a:prstClr>
                  </a:solidFill>
                </a:ln>
                <a:solidFill>
                  <a:srgbClr val="31BFFB"/>
                </a:solidFill>
                <a:latin typeface="Arial Black"/>
                <a:cs typeface="Arial Black"/>
              </a:rPr>
              <a:t>what is</a:t>
            </a:r>
            <a:endParaRPr lang="en-US" sz="2400" dirty="0">
              <a:ln w="3175">
                <a:solidFill>
                  <a:prstClr val="black">
                    <a:alpha val="65000"/>
                  </a:prstClr>
                </a:solidFill>
              </a:ln>
              <a:solidFill>
                <a:srgbClr val="31BFFB"/>
              </a:solidFill>
              <a:latin typeface="Arial Black"/>
              <a:cs typeface="Arial Black"/>
            </a:endParaRPr>
          </a:p>
        </p:txBody>
      </p:sp>
      <p:sp>
        <p:nvSpPr>
          <p:cNvPr id="16" name="Bent Arrow 15"/>
          <p:cNvSpPr/>
          <p:nvPr/>
        </p:nvSpPr>
        <p:spPr>
          <a:xfrm rot="5400000" flipH="1">
            <a:off x="5643983" y="3357983"/>
            <a:ext cx="4702519" cy="1230715"/>
          </a:xfrm>
          <a:prstGeom prst="bentArrow">
            <a:avLst>
              <a:gd name="adj1" fmla="val 32179"/>
              <a:gd name="adj2" fmla="val 23399"/>
              <a:gd name="adj3" fmla="val 19875"/>
              <a:gd name="adj4" fmla="val 43753"/>
            </a:avLst>
          </a:prstGeom>
          <a:solidFill>
            <a:schemeClr val="bg1"/>
          </a:solidFill>
          <a:ln>
            <a:gradFill flip="none" rotWithShape="1">
              <a:gsLst>
                <a:gs pos="11000">
                  <a:schemeClr val="tx1">
                    <a:lumMod val="65000"/>
                    <a:lumOff val="35000"/>
                  </a:schemeClr>
                </a:gs>
                <a:gs pos="100000">
                  <a:srgbClr val="FFFFFF"/>
                </a:gs>
                <a:gs pos="27000">
                  <a:schemeClr val="tx1">
                    <a:lumMod val="65000"/>
                    <a:lumOff val="35000"/>
                  </a:schemeClr>
                </a:gs>
              </a:gsLst>
              <a:path path="circle">
                <a:fillToRect l="100000" t="100000"/>
              </a:path>
              <a:tileRect r="-100000" b="-100000"/>
            </a:gradFill>
          </a:ln>
          <a:effectLst>
            <a:outerShdw blurRad="84455" dist="73787" dir="5400000" rotWithShape="0">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prstClr val="black"/>
                </a:solidFill>
              </a:rPr>
              <a:t>                            </a:t>
            </a:r>
            <a:endParaRPr lang="en-US" dirty="0">
              <a:solidFill>
                <a:prstClr val="black"/>
              </a:solidFill>
            </a:endParaRPr>
          </a:p>
        </p:txBody>
      </p:sp>
      <p:sp>
        <p:nvSpPr>
          <p:cNvPr id="17" name="TextBox 16"/>
          <p:cNvSpPr txBox="1"/>
          <p:nvPr/>
        </p:nvSpPr>
        <p:spPr>
          <a:xfrm rot="5400000">
            <a:off x="6513137" y="3727523"/>
            <a:ext cx="3657601" cy="461665"/>
          </a:xfrm>
          <a:prstGeom prst="rect">
            <a:avLst/>
          </a:prstGeom>
          <a:noFill/>
          <a:ln>
            <a:noFill/>
          </a:ln>
        </p:spPr>
        <p:txBody>
          <a:bodyPr wrap="square" rtlCol="0">
            <a:spAutoFit/>
          </a:bodyPr>
          <a:lstStyle/>
          <a:p>
            <a:pPr algn="ctr" defTabSz="457200"/>
            <a:r>
              <a:rPr lang="en-US" sz="2400" dirty="0" smtClean="0">
                <a:ln w="3175">
                  <a:solidFill>
                    <a:prstClr val="black">
                      <a:alpha val="65000"/>
                    </a:prstClr>
                  </a:solidFill>
                </a:ln>
                <a:solidFill>
                  <a:srgbClr val="45A6E6"/>
                </a:solidFill>
                <a:latin typeface="Arial Black"/>
                <a:cs typeface="Arial Black"/>
              </a:rPr>
              <a:t>what could be</a:t>
            </a:r>
            <a:endParaRPr lang="en-US" sz="2400" dirty="0">
              <a:ln w="3175">
                <a:solidFill>
                  <a:prstClr val="black">
                    <a:alpha val="65000"/>
                  </a:prstClr>
                </a:solidFill>
              </a:ln>
              <a:solidFill>
                <a:srgbClr val="45A6E6"/>
              </a:solidFill>
              <a:latin typeface="Arial Black"/>
              <a:cs typeface="Arial Black"/>
            </a:endParaRPr>
          </a:p>
        </p:txBody>
      </p:sp>
      <p:sp>
        <p:nvSpPr>
          <p:cNvPr id="19" name="TextBox 18"/>
          <p:cNvSpPr txBox="1"/>
          <p:nvPr/>
        </p:nvSpPr>
        <p:spPr>
          <a:xfrm>
            <a:off x="4876800" y="4703195"/>
            <a:ext cx="2486024" cy="523220"/>
          </a:xfrm>
          <a:prstGeom prst="rect">
            <a:avLst/>
          </a:prstGeom>
          <a:noFill/>
          <a:ln>
            <a:noFill/>
          </a:ln>
        </p:spPr>
        <p:txBody>
          <a:bodyPr wrap="square" rtlCol="0">
            <a:spAutoFit/>
          </a:bodyPr>
          <a:lstStyle/>
          <a:p>
            <a:pPr algn="ctr" defTabSz="457200"/>
            <a:r>
              <a:rPr lang="en-US" sz="2800" dirty="0" smtClean="0">
                <a:ln w="3175">
                  <a:solidFill>
                    <a:prstClr val="black"/>
                  </a:solidFill>
                </a:ln>
                <a:solidFill>
                  <a:prstClr val="white"/>
                </a:solidFill>
                <a:latin typeface="Arial Black"/>
                <a:cs typeface="Arial Black"/>
              </a:rPr>
              <a:t>Principles</a:t>
            </a:r>
            <a:endParaRPr lang="en-US" sz="2800" dirty="0">
              <a:ln w="3175">
                <a:solidFill>
                  <a:prstClr val="black"/>
                </a:solidFill>
              </a:ln>
              <a:solidFill>
                <a:prstClr val="white"/>
              </a:solidFill>
              <a:latin typeface="Arial Black"/>
              <a:cs typeface="Arial Black"/>
            </a:endParaRPr>
          </a:p>
        </p:txBody>
      </p:sp>
      <p:sp>
        <p:nvSpPr>
          <p:cNvPr id="21" name="TextBox 20"/>
          <p:cNvSpPr txBox="1"/>
          <p:nvPr/>
        </p:nvSpPr>
        <p:spPr>
          <a:xfrm>
            <a:off x="4876800" y="2209800"/>
            <a:ext cx="2486024" cy="523220"/>
          </a:xfrm>
          <a:prstGeom prst="rect">
            <a:avLst/>
          </a:prstGeom>
          <a:noFill/>
          <a:ln>
            <a:noFill/>
          </a:ln>
        </p:spPr>
        <p:txBody>
          <a:bodyPr wrap="square" rtlCol="0">
            <a:spAutoFit/>
          </a:bodyPr>
          <a:lstStyle/>
          <a:p>
            <a:pPr algn="ctr" defTabSz="457200"/>
            <a:r>
              <a:rPr lang="en-US" sz="2800" dirty="0" smtClean="0">
                <a:ln w="3175">
                  <a:solidFill>
                    <a:prstClr val="black"/>
                  </a:solidFill>
                </a:ln>
                <a:solidFill>
                  <a:prstClr val="white"/>
                </a:solidFill>
                <a:latin typeface="Arial Black"/>
                <a:cs typeface="Arial Black"/>
              </a:rPr>
              <a:t>Patterns</a:t>
            </a:r>
            <a:endParaRPr lang="en-US" sz="2800" dirty="0">
              <a:ln w="3175">
                <a:solidFill>
                  <a:prstClr val="black"/>
                </a:solidFill>
              </a:ln>
              <a:solidFill>
                <a:prstClr val="white"/>
              </a:solidFill>
              <a:latin typeface="Arial Black"/>
              <a:cs typeface="Arial Black"/>
            </a:endParaRPr>
          </a:p>
        </p:txBody>
      </p:sp>
      <p:sp>
        <p:nvSpPr>
          <p:cNvPr id="25" name="Title 7"/>
          <p:cNvSpPr txBox="1">
            <a:spLocks/>
          </p:cNvSpPr>
          <p:nvPr/>
        </p:nvSpPr>
        <p:spPr>
          <a:xfrm>
            <a:off x="384949" y="1998642"/>
            <a:ext cx="2667000" cy="16589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b="0" i="0" kern="1200">
                <a:solidFill>
                  <a:schemeClr val="tx2">
                    <a:lumMod val="90000"/>
                    <a:lumOff val="10000"/>
                  </a:schemeClr>
                </a:solidFill>
                <a:latin typeface="Marker Felt"/>
                <a:ea typeface="+mj-ea"/>
                <a:cs typeface="Marker Felt"/>
              </a:defRPr>
            </a:lvl1pPr>
          </a:lstStyle>
          <a:p>
            <a:r>
              <a:rPr lang="en-US" sz="4400" dirty="0" smtClean="0">
                <a:solidFill>
                  <a:srgbClr val="660066"/>
                </a:solidFill>
              </a:rPr>
              <a:t>Levers </a:t>
            </a:r>
            <a:br>
              <a:rPr lang="en-US" sz="4400" dirty="0" smtClean="0">
                <a:solidFill>
                  <a:srgbClr val="660066"/>
                </a:solidFill>
              </a:rPr>
            </a:br>
            <a:r>
              <a:rPr lang="en-US" sz="4400" dirty="0" smtClean="0">
                <a:solidFill>
                  <a:srgbClr val="660066"/>
                </a:solidFill>
              </a:rPr>
              <a:t>for System Change</a:t>
            </a:r>
            <a:endParaRPr lang="en-US" sz="4400" dirty="0">
              <a:solidFill>
                <a:srgbClr val="660066"/>
              </a:solidFill>
            </a:endParaRPr>
          </a:p>
        </p:txBody>
      </p:sp>
    </p:spTree>
    <p:extLst>
      <p:ext uri="{BB962C8B-B14F-4D97-AF65-F5344CB8AC3E}">
        <p14:creationId xmlns:p14="http://schemas.microsoft.com/office/powerpoint/2010/main" val="382134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a:spLocks/>
          </p:cNvSpPr>
          <p:nvPr/>
        </p:nvSpPr>
        <p:spPr>
          <a:xfrm rot="574402">
            <a:off x="218328" y="1143398"/>
            <a:ext cx="8559800" cy="5440363"/>
          </a:xfrm>
          <a:prstGeom prst="cloud">
            <a:avLst/>
          </a:prstGeom>
          <a:solidFill>
            <a:srgbClr val="D2FEE7">
              <a:alpha val="13000"/>
            </a:srgbClr>
          </a:solidFill>
          <a:ln w="9525" cap="flat" cmpd="sng" algn="ctr">
            <a:solidFill>
              <a:schemeClr val="bg1">
                <a:lumMod val="50000"/>
                <a:alpha val="59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49154" name="Title 1"/>
          <p:cNvSpPr txBox="1">
            <a:spLocks/>
          </p:cNvSpPr>
          <p:nvPr/>
        </p:nvSpPr>
        <p:spPr bwMode="auto">
          <a:xfrm>
            <a:off x="0" y="349350"/>
            <a:ext cx="9144000" cy="646331"/>
          </a:xfrm>
          <a:prstGeom prst="rect">
            <a:avLst/>
          </a:prstGeom>
          <a:noFill/>
          <a:ln w="9525">
            <a:noFill/>
            <a:miter lim="800000"/>
            <a:headEnd/>
            <a:tailEnd/>
          </a:ln>
        </p:spPr>
        <p:txBody>
          <a:bodyPr>
            <a:spAutoFit/>
          </a:bodyPr>
          <a:lstStyle/>
          <a:p>
            <a:pPr algn="ctr" defTabSz="457200" eaLnBrk="0" hangingPunct="0"/>
            <a:r>
              <a:rPr lang="en-US" sz="3600" dirty="0" smtClean="0">
                <a:solidFill>
                  <a:srgbClr val="74275F"/>
                </a:solidFill>
                <a:latin typeface="Marker Felt"/>
                <a:ea typeface="ＭＳ Ｐゴシック"/>
                <a:cs typeface="Marker Felt"/>
              </a:rPr>
              <a:t>Initial </a:t>
            </a:r>
            <a:r>
              <a:rPr lang="en-US" sz="3600" dirty="0" err="1" smtClean="0">
                <a:solidFill>
                  <a:srgbClr val="74275F"/>
                </a:solidFill>
                <a:latin typeface="Marker Felt"/>
                <a:ea typeface="ＭＳ Ｐゴシック"/>
                <a:cs typeface="Marker Felt"/>
              </a:rPr>
              <a:t>QIC</a:t>
            </a:r>
            <a:r>
              <a:rPr lang="en-US" sz="3600" dirty="0" smtClean="0">
                <a:solidFill>
                  <a:srgbClr val="74275F"/>
                </a:solidFill>
                <a:latin typeface="Marker Felt"/>
                <a:ea typeface="ＭＳ Ｐゴシック"/>
                <a:cs typeface="Marker Felt"/>
              </a:rPr>
              <a:t>-EC Cross-Site </a:t>
            </a:r>
            <a:r>
              <a:rPr lang="en-US" sz="3600" dirty="0">
                <a:solidFill>
                  <a:srgbClr val="74275F"/>
                </a:solidFill>
                <a:latin typeface="Marker Felt"/>
                <a:ea typeface="ＭＳ Ｐゴシック"/>
                <a:cs typeface="Marker Felt"/>
              </a:rPr>
              <a:t>Framework</a:t>
            </a:r>
          </a:p>
        </p:txBody>
      </p:sp>
      <p:sp>
        <p:nvSpPr>
          <p:cNvPr id="28" name="Text Box 2"/>
          <p:cNvSpPr txBox="1">
            <a:spLocks noChangeArrowheads="1"/>
          </p:cNvSpPr>
          <p:nvPr/>
        </p:nvSpPr>
        <p:spPr bwMode="auto">
          <a:xfrm>
            <a:off x="1281953" y="3945336"/>
            <a:ext cx="2133600" cy="558800"/>
          </a:xfrm>
          <a:prstGeom prst="rect">
            <a:avLst/>
          </a:prstGeom>
          <a:noFill/>
          <a:ln w="9525">
            <a:noFill/>
            <a:miter lim="800000"/>
            <a:headEnd/>
            <a:tailEnd/>
          </a:ln>
        </p:spPr>
        <p:txBody>
          <a:bodyPr tIns="91440" bIns="91440"/>
          <a:lstStyle/>
          <a:p>
            <a:pPr algn="ctr" defTabSz="457200">
              <a:lnSpc>
                <a:spcPct val="80000"/>
              </a:lnSpc>
              <a:spcBef>
                <a:spcPts val="600"/>
              </a:spcBef>
              <a:spcAft>
                <a:spcPts val="600"/>
              </a:spcAft>
            </a:pPr>
            <a:r>
              <a:rPr lang="en-US" sz="1600" b="1">
                <a:solidFill>
                  <a:prstClr val="black"/>
                </a:solidFill>
                <a:latin typeface="Calibri" pitchFamily="34" charset="0"/>
              </a:rPr>
              <a:t>Collaborative Intervention</a:t>
            </a:r>
          </a:p>
          <a:p>
            <a:pPr defTabSz="457200"/>
            <a:endParaRPr lang="en-US" sz="1200">
              <a:solidFill>
                <a:prstClr val="black"/>
              </a:solidFill>
              <a:latin typeface="Times New Roman" pitchFamily="18" charset="0"/>
              <a:cs typeface="Times New Roman" pitchFamily="18" charset="0"/>
            </a:endParaRPr>
          </a:p>
        </p:txBody>
      </p:sp>
      <p:sp>
        <p:nvSpPr>
          <p:cNvPr id="29" name="Text Box 25"/>
          <p:cNvSpPr txBox="1">
            <a:spLocks noChangeArrowheads="1"/>
          </p:cNvSpPr>
          <p:nvPr/>
        </p:nvSpPr>
        <p:spPr bwMode="auto">
          <a:xfrm>
            <a:off x="1281953" y="4496198"/>
            <a:ext cx="2141538" cy="1517650"/>
          </a:xfrm>
          <a:prstGeom prst="rect">
            <a:avLst/>
          </a:prstGeom>
          <a:noFill/>
          <a:ln w="22225">
            <a:solidFill>
              <a:schemeClr val="accent1"/>
            </a:solidFill>
            <a:prstDash val="dash"/>
            <a:miter lim="800000"/>
            <a:headEnd/>
            <a:tailEnd/>
          </a:ln>
        </p:spPr>
        <p:txBody>
          <a:bodyPr lIns="45720" rIns="45720"/>
          <a:lstStyle/>
          <a:p>
            <a:pPr algn="ctr" defTabSz="457200">
              <a:lnSpc>
                <a:spcPct val="72000"/>
              </a:lnSpc>
              <a:spcAft>
                <a:spcPts val="800"/>
              </a:spcAft>
              <a:defRPr/>
            </a:pPr>
            <a:r>
              <a:rPr lang="en-US" sz="1100" u="sng" dirty="0">
                <a:solidFill>
                  <a:prstClr val="black"/>
                </a:solidFill>
                <a:latin typeface="Calibri" charset="0"/>
                <a:ea typeface="Cambria" charset="0"/>
              </a:rPr>
              <a:t/>
            </a:r>
            <a:br>
              <a:rPr lang="en-US" sz="1100" u="sng" dirty="0">
                <a:solidFill>
                  <a:prstClr val="black"/>
                </a:solidFill>
                <a:latin typeface="Calibri" charset="0"/>
                <a:ea typeface="Cambria" charset="0"/>
              </a:rPr>
            </a:br>
            <a:r>
              <a:rPr lang="en-US" sz="1100" b="1" dirty="0">
                <a:solidFill>
                  <a:prstClr val="black"/>
                </a:solidFill>
                <a:latin typeface="Calibri" charset="0"/>
                <a:ea typeface="Cambria" charset="0"/>
              </a:rPr>
              <a:t>As implemented </a:t>
            </a:r>
            <a:br>
              <a:rPr lang="en-US" sz="1100" b="1" dirty="0">
                <a:solidFill>
                  <a:prstClr val="black"/>
                </a:solidFill>
                <a:latin typeface="Calibri" charset="0"/>
                <a:ea typeface="Cambria" charset="0"/>
              </a:rPr>
            </a:br>
            <a:r>
              <a:rPr lang="en-US" sz="1100" b="1" dirty="0">
                <a:solidFill>
                  <a:prstClr val="black"/>
                </a:solidFill>
                <a:latin typeface="Calibri" charset="0"/>
                <a:ea typeface="Cambria" charset="0"/>
              </a:rPr>
              <a:t>by each site:</a:t>
            </a:r>
          </a:p>
          <a:p>
            <a:pPr marL="119063" indent="-119063" defTabSz="457200">
              <a:lnSpc>
                <a:spcPct val="72000"/>
              </a:lnSpc>
              <a:spcAft>
                <a:spcPts val="800"/>
              </a:spcAft>
              <a:buFont typeface="Wingdings" charset="2"/>
              <a:buChar char="§"/>
              <a:defRPr/>
            </a:pPr>
            <a:r>
              <a:rPr lang="en-US" sz="1100" b="1" dirty="0">
                <a:solidFill>
                  <a:prstClr val="black"/>
                </a:solidFill>
                <a:latin typeface="Calibri" charset="0"/>
                <a:ea typeface="Cambria" charset="0"/>
              </a:rPr>
              <a:t>Strong Start (CO)</a:t>
            </a:r>
          </a:p>
          <a:p>
            <a:pPr marL="119063" indent="-119063" defTabSz="457200">
              <a:lnSpc>
                <a:spcPct val="72000"/>
              </a:lnSpc>
              <a:spcAft>
                <a:spcPts val="800"/>
              </a:spcAft>
              <a:buFont typeface="Wingdings" charset="2"/>
              <a:buChar char="§"/>
              <a:defRPr/>
            </a:pPr>
            <a:r>
              <a:rPr lang="en-US" sz="1100" b="1" dirty="0">
                <a:solidFill>
                  <a:prstClr val="black"/>
                </a:solidFill>
                <a:latin typeface="Calibri" charset="0"/>
                <a:ea typeface="Cambria" charset="0"/>
              </a:rPr>
              <a:t>Project </a:t>
            </a:r>
            <a:r>
              <a:rPr lang="en-US" sz="1100" b="1" dirty="0" smtClean="0">
                <a:solidFill>
                  <a:prstClr val="black"/>
                </a:solidFill>
                <a:latin typeface="Calibri" charset="0"/>
                <a:ea typeface="Cambria" charset="0"/>
              </a:rPr>
              <a:t>DULCE </a:t>
            </a:r>
            <a:r>
              <a:rPr lang="en-US" sz="1100" b="1" dirty="0">
                <a:solidFill>
                  <a:prstClr val="black"/>
                </a:solidFill>
                <a:latin typeface="Calibri" charset="0"/>
                <a:ea typeface="Cambria" charset="0"/>
              </a:rPr>
              <a:t>(MA)</a:t>
            </a:r>
          </a:p>
          <a:p>
            <a:pPr marL="119063" indent="-119063" defTabSz="457200">
              <a:lnSpc>
                <a:spcPct val="72000"/>
              </a:lnSpc>
              <a:spcAft>
                <a:spcPts val="800"/>
              </a:spcAft>
              <a:buFont typeface="Wingdings" charset="2"/>
              <a:buChar char="§"/>
              <a:defRPr/>
            </a:pPr>
            <a:r>
              <a:rPr lang="en-US" sz="1100" b="1" dirty="0">
                <a:solidFill>
                  <a:prstClr val="black"/>
                </a:solidFill>
                <a:latin typeface="Calibri" charset="0"/>
                <a:ea typeface="Cambria" charset="0"/>
              </a:rPr>
              <a:t>Fostering Hope Initiative (OR)</a:t>
            </a:r>
          </a:p>
          <a:p>
            <a:pPr marL="119063" indent="-119063" defTabSz="457200">
              <a:lnSpc>
                <a:spcPct val="72000"/>
              </a:lnSpc>
              <a:spcAft>
                <a:spcPts val="800"/>
              </a:spcAft>
              <a:buFont typeface="Wingdings" charset="2"/>
              <a:buChar char="§"/>
              <a:defRPr/>
            </a:pPr>
            <a:r>
              <a:rPr lang="en-US" sz="1100" b="1" dirty="0">
                <a:solidFill>
                  <a:prstClr val="black"/>
                </a:solidFill>
                <a:latin typeface="Calibri" charset="0"/>
                <a:ea typeface="Cambria" charset="0"/>
              </a:rPr>
              <a:t>Family Networks Project (SC)</a:t>
            </a:r>
          </a:p>
        </p:txBody>
      </p:sp>
      <p:sp>
        <p:nvSpPr>
          <p:cNvPr id="30" name="Text Box 22"/>
          <p:cNvSpPr txBox="1">
            <a:spLocks noChangeArrowheads="1"/>
          </p:cNvSpPr>
          <p:nvPr/>
        </p:nvSpPr>
        <p:spPr bwMode="auto">
          <a:xfrm>
            <a:off x="2667841" y="1318023"/>
            <a:ext cx="4402137" cy="538163"/>
          </a:xfrm>
          <a:prstGeom prst="rect">
            <a:avLst/>
          </a:prstGeom>
          <a:noFill/>
          <a:ln w="9525">
            <a:noFill/>
            <a:miter lim="800000"/>
            <a:headEnd/>
            <a:tailEnd/>
          </a:ln>
        </p:spPr>
        <p:txBody>
          <a:bodyPr tIns="91440" bIns="91440"/>
          <a:lstStyle/>
          <a:p>
            <a:pPr algn="ctr" defTabSz="457200">
              <a:lnSpc>
                <a:spcPct val="80000"/>
              </a:lnSpc>
              <a:spcBef>
                <a:spcPts val="600"/>
              </a:spcBef>
              <a:spcAft>
                <a:spcPts val="600"/>
              </a:spcAft>
            </a:pPr>
            <a:r>
              <a:rPr lang="en-US" sz="1600" b="1">
                <a:solidFill>
                  <a:prstClr val="black"/>
                </a:solidFill>
                <a:latin typeface="Calibri" pitchFamily="34" charset="0"/>
              </a:rPr>
              <a:t>Moderating Variables</a:t>
            </a:r>
            <a:endParaRPr lang="en-US" sz="1600" b="1">
              <a:solidFill>
                <a:prstClr val="black"/>
              </a:solidFill>
              <a:latin typeface="Times New Roman" pitchFamily="18" charset="0"/>
            </a:endParaRPr>
          </a:p>
          <a:p>
            <a:pPr defTabSz="457200"/>
            <a:endParaRPr lang="en-US" sz="1200">
              <a:solidFill>
                <a:prstClr val="black"/>
              </a:solidFill>
              <a:latin typeface="Times New Roman" pitchFamily="18" charset="0"/>
              <a:cs typeface="Times New Roman" pitchFamily="18" charset="0"/>
            </a:endParaRPr>
          </a:p>
        </p:txBody>
      </p:sp>
      <p:sp>
        <p:nvSpPr>
          <p:cNvPr id="31" name="Rectangle 6"/>
          <p:cNvSpPr>
            <a:spLocks noChangeArrowheads="1"/>
          </p:cNvSpPr>
          <p:nvPr/>
        </p:nvSpPr>
        <p:spPr bwMode="auto">
          <a:xfrm>
            <a:off x="2874216" y="1695848"/>
            <a:ext cx="4003675" cy="1511300"/>
          </a:xfrm>
          <a:prstGeom prst="rect">
            <a:avLst/>
          </a:prstGeom>
          <a:noFill/>
          <a:ln w="19050">
            <a:solidFill>
              <a:schemeClr val="accent1"/>
            </a:solidFill>
            <a:prstDash val="dash"/>
            <a:miter lim="800000"/>
            <a:headEnd/>
            <a:tailEnd/>
          </a:ln>
          <a:effectLst>
            <a:outerShdw blurRad="38100" dist="26940" dir="5400000" algn="ctr" rotWithShape="0">
              <a:srgbClr val="CCC0D9">
                <a:alpha val="35001"/>
              </a:srgbClr>
            </a:outerShdw>
          </a:effectLst>
        </p:spPr>
        <p:txBody>
          <a:bodyPr tIns="91440" bIns="91440"/>
          <a:lstStyle/>
          <a:p>
            <a:pPr defTabSz="457200">
              <a:defRPr/>
            </a:pPr>
            <a:r>
              <a:rPr lang="en-US" dirty="0">
                <a:solidFill>
                  <a:prstClr val="black"/>
                </a:solidFill>
              </a:rPr>
              <a:t> </a:t>
            </a:r>
          </a:p>
        </p:txBody>
      </p:sp>
      <p:sp>
        <p:nvSpPr>
          <p:cNvPr id="32" name="Text Box 7"/>
          <p:cNvSpPr txBox="1">
            <a:spLocks noChangeArrowheads="1"/>
          </p:cNvSpPr>
          <p:nvPr/>
        </p:nvSpPr>
        <p:spPr bwMode="auto">
          <a:xfrm>
            <a:off x="2959941" y="1787923"/>
            <a:ext cx="1874837" cy="393700"/>
          </a:xfrm>
          <a:prstGeom prst="rect">
            <a:avLst/>
          </a:prstGeom>
          <a:noFill/>
          <a:ln w="6350">
            <a:solidFill>
              <a:schemeClr val="accent1"/>
            </a:solidFill>
            <a:miter lim="800000"/>
            <a:headEnd/>
            <a:tailEnd/>
          </a:ln>
        </p:spPr>
        <p:txBody>
          <a:bodyPr rIns="45720" anchor="ctr"/>
          <a:lstStyle/>
          <a:p>
            <a:pPr algn="ctr" defTabSz="457200">
              <a:lnSpc>
                <a:spcPct val="80000"/>
              </a:lnSpc>
              <a:spcAft>
                <a:spcPts val="600"/>
              </a:spcAft>
            </a:pPr>
            <a:r>
              <a:rPr lang="en-US" sz="1100" b="1">
                <a:solidFill>
                  <a:prstClr val="black"/>
                </a:solidFill>
                <a:latin typeface="Calibri" pitchFamily="34" charset="0"/>
              </a:rPr>
              <a:t>Caregiver Characteristics (BIF)</a:t>
            </a:r>
          </a:p>
        </p:txBody>
      </p:sp>
      <p:sp>
        <p:nvSpPr>
          <p:cNvPr id="33" name="Text Box 8"/>
          <p:cNvSpPr txBox="1">
            <a:spLocks noChangeArrowheads="1"/>
          </p:cNvSpPr>
          <p:nvPr/>
        </p:nvSpPr>
        <p:spPr bwMode="auto">
          <a:xfrm>
            <a:off x="2959941" y="2254648"/>
            <a:ext cx="1884362" cy="393700"/>
          </a:xfrm>
          <a:prstGeom prst="rect">
            <a:avLst/>
          </a:prstGeom>
          <a:noFill/>
          <a:ln w="6350">
            <a:solidFill>
              <a:schemeClr val="accent1"/>
            </a:solidFill>
            <a:miter lim="800000"/>
            <a:headEnd/>
            <a:tailEnd/>
          </a:ln>
        </p:spPr>
        <p:txBody>
          <a:bodyPr rIns="45720" anchor="ctr"/>
          <a:lstStyle/>
          <a:p>
            <a:pPr algn="ctr" defTabSz="457200">
              <a:lnSpc>
                <a:spcPct val="80000"/>
              </a:lnSpc>
              <a:spcAft>
                <a:spcPts val="600"/>
              </a:spcAft>
            </a:pPr>
            <a:r>
              <a:rPr lang="en-US" sz="1100" b="1">
                <a:solidFill>
                  <a:prstClr val="black"/>
                </a:solidFill>
                <a:latin typeface="Calibri" pitchFamily="34" charset="0"/>
              </a:rPr>
              <a:t>Child Characteristics (BIF)</a:t>
            </a:r>
            <a:endParaRPr lang="en-US" sz="1100" b="1">
              <a:solidFill>
                <a:prstClr val="black"/>
              </a:solidFill>
              <a:latin typeface="Times New Roman" pitchFamily="18" charset="0"/>
            </a:endParaRPr>
          </a:p>
        </p:txBody>
      </p:sp>
      <p:sp>
        <p:nvSpPr>
          <p:cNvPr id="34" name="Text Box 9"/>
          <p:cNvSpPr txBox="1">
            <a:spLocks noChangeArrowheads="1"/>
          </p:cNvSpPr>
          <p:nvPr/>
        </p:nvSpPr>
        <p:spPr bwMode="auto">
          <a:xfrm>
            <a:off x="4903041" y="1787923"/>
            <a:ext cx="1882775" cy="393700"/>
          </a:xfrm>
          <a:prstGeom prst="rect">
            <a:avLst/>
          </a:prstGeom>
          <a:noFill/>
          <a:ln w="6350">
            <a:solidFill>
              <a:schemeClr val="accent1"/>
            </a:solidFill>
            <a:miter lim="800000"/>
            <a:headEnd/>
            <a:tailEnd/>
          </a:ln>
        </p:spPr>
        <p:txBody>
          <a:bodyPr rIns="45720"/>
          <a:lstStyle/>
          <a:p>
            <a:pPr algn="ctr" defTabSz="457200">
              <a:lnSpc>
                <a:spcPct val="80000"/>
              </a:lnSpc>
              <a:spcAft>
                <a:spcPts val="600"/>
              </a:spcAft>
            </a:pPr>
            <a:r>
              <a:rPr lang="en-US" sz="1100" b="1">
                <a:solidFill>
                  <a:prstClr val="black"/>
                </a:solidFill>
                <a:latin typeface="Calibri" pitchFamily="34" charset="0"/>
              </a:rPr>
              <a:t>Neighborhood Characteristics (BIF)</a:t>
            </a:r>
            <a:endParaRPr lang="en-US" sz="1100" b="1">
              <a:solidFill>
                <a:prstClr val="black"/>
              </a:solidFill>
              <a:latin typeface="Times New Roman" pitchFamily="18" charset="0"/>
            </a:endParaRPr>
          </a:p>
          <a:p>
            <a:pPr defTabSz="457200">
              <a:lnSpc>
                <a:spcPct val="72000"/>
              </a:lnSpc>
            </a:pPr>
            <a:endParaRPr lang="en-US" sz="1100">
              <a:solidFill>
                <a:prstClr val="black"/>
              </a:solidFill>
              <a:latin typeface="Times New Roman" pitchFamily="18" charset="0"/>
              <a:cs typeface="Times New Roman" pitchFamily="18" charset="0"/>
            </a:endParaRPr>
          </a:p>
        </p:txBody>
      </p:sp>
      <p:sp>
        <p:nvSpPr>
          <p:cNvPr id="35" name="Text Box 9"/>
          <p:cNvSpPr txBox="1">
            <a:spLocks noChangeArrowheads="1"/>
          </p:cNvSpPr>
          <p:nvPr/>
        </p:nvSpPr>
        <p:spPr bwMode="auto">
          <a:xfrm>
            <a:off x="2964703" y="2721373"/>
            <a:ext cx="1884363" cy="392113"/>
          </a:xfrm>
          <a:prstGeom prst="rect">
            <a:avLst/>
          </a:prstGeom>
          <a:noFill/>
          <a:ln w="6350">
            <a:solidFill>
              <a:schemeClr val="accent1"/>
            </a:solidFill>
            <a:miter lim="800000"/>
            <a:headEnd/>
            <a:tailEnd/>
          </a:ln>
        </p:spPr>
        <p:txBody>
          <a:bodyPr rIns="45720" anchor="ctr"/>
          <a:lstStyle/>
          <a:p>
            <a:pPr algn="ctr" defTabSz="457200">
              <a:lnSpc>
                <a:spcPct val="80000"/>
              </a:lnSpc>
              <a:spcAft>
                <a:spcPts val="600"/>
              </a:spcAft>
            </a:pPr>
            <a:r>
              <a:rPr lang="en-US" sz="1100" b="1">
                <a:solidFill>
                  <a:prstClr val="black"/>
                </a:solidFill>
                <a:latin typeface="Calibri" pitchFamily="34" charset="0"/>
              </a:rPr>
              <a:t>Support Network </a:t>
            </a:r>
            <a:br>
              <a:rPr lang="en-US" sz="1100" b="1">
                <a:solidFill>
                  <a:prstClr val="black"/>
                </a:solidFill>
                <a:latin typeface="Calibri" pitchFamily="34" charset="0"/>
              </a:rPr>
            </a:br>
            <a:r>
              <a:rPr lang="en-US" sz="1100" b="1">
                <a:solidFill>
                  <a:prstClr val="black"/>
                </a:solidFill>
                <a:latin typeface="Calibri" pitchFamily="34" charset="0"/>
              </a:rPr>
              <a:t>Characteristics</a:t>
            </a:r>
            <a:endParaRPr lang="en-US" sz="1100">
              <a:solidFill>
                <a:prstClr val="black"/>
              </a:solidFill>
              <a:latin typeface="Times New Roman" pitchFamily="18" charset="0"/>
              <a:cs typeface="Times New Roman" pitchFamily="18" charset="0"/>
            </a:endParaRPr>
          </a:p>
        </p:txBody>
      </p:sp>
      <p:sp>
        <p:nvSpPr>
          <p:cNvPr id="36" name="Text Box 10"/>
          <p:cNvSpPr txBox="1">
            <a:spLocks noChangeArrowheads="1"/>
          </p:cNvSpPr>
          <p:nvPr/>
        </p:nvSpPr>
        <p:spPr bwMode="auto">
          <a:xfrm>
            <a:off x="4898278" y="2254648"/>
            <a:ext cx="1884363" cy="393700"/>
          </a:xfrm>
          <a:prstGeom prst="rect">
            <a:avLst/>
          </a:prstGeom>
          <a:noFill/>
          <a:ln w="6350">
            <a:solidFill>
              <a:schemeClr val="accent1"/>
            </a:solidFill>
            <a:miter lim="800000"/>
            <a:headEnd/>
            <a:tailEnd/>
          </a:ln>
        </p:spPr>
        <p:txBody>
          <a:bodyPr rIns="45720" anchor="ctr"/>
          <a:lstStyle/>
          <a:p>
            <a:pPr algn="ctr" defTabSz="457200">
              <a:lnSpc>
                <a:spcPct val="80000"/>
              </a:lnSpc>
              <a:spcAft>
                <a:spcPts val="600"/>
              </a:spcAft>
            </a:pPr>
            <a:r>
              <a:rPr lang="en-US" sz="1100" b="1">
                <a:solidFill>
                  <a:prstClr val="black"/>
                </a:solidFill>
                <a:latin typeface="Calibri" pitchFamily="34" charset="0"/>
              </a:rPr>
              <a:t>Community Characteristics</a:t>
            </a:r>
          </a:p>
        </p:txBody>
      </p:sp>
      <p:sp>
        <p:nvSpPr>
          <p:cNvPr id="37" name="Text Box 11"/>
          <p:cNvSpPr txBox="1">
            <a:spLocks noChangeArrowheads="1"/>
          </p:cNvSpPr>
          <p:nvPr/>
        </p:nvSpPr>
        <p:spPr bwMode="auto">
          <a:xfrm>
            <a:off x="4903041" y="2721373"/>
            <a:ext cx="1882775" cy="388938"/>
          </a:xfrm>
          <a:prstGeom prst="rect">
            <a:avLst/>
          </a:prstGeom>
          <a:noFill/>
          <a:ln w="6350">
            <a:solidFill>
              <a:schemeClr val="accent1"/>
            </a:solidFill>
            <a:miter lim="800000"/>
            <a:headEnd/>
            <a:tailEnd/>
          </a:ln>
        </p:spPr>
        <p:txBody>
          <a:bodyPr rIns="45720"/>
          <a:lstStyle/>
          <a:p>
            <a:pPr algn="ctr" defTabSz="457200">
              <a:lnSpc>
                <a:spcPct val="80000"/>
              </a:lnSpc>
              <a:spcAft>
                <a:spcPts val="600"/>
              </a:spcAft>
            </a:pPr>
            <a:r>
              <a:rPr lang="en-US" sz="1100" b="1">
                <a:solidFill>
                  <a:prstClr val="black"/>
                </a:solidFill>
                <a:latin typeface="Calibri" pitchFamily="34" charset="0"/>
              </a:rPr>
              <a:t>Organization/Policy/Social Norms Characteristics</a:t>
            </a:r>
          </a:p>
          <a:p>
            <a:pPr defTabSz="457200"/>
            <a:endParaRPr lang="en-US" sz="1100">
              <a:solidFill>
                <a:prstClr val="black"/>
              </a:solidFill>
              <a:latin typeface="Times New Roman" pitchFamily="18" charset="0"/>
              <a:cs typeface="Times New Roman" pitchFamily="18" charset="0"/>
            </a:endParaRPr>
          </a:p>
        </p:txBody>
      </p:sp>
      <p:sp>
        <p:nvSpPr>
          <p:cNvPr id="38" name="Line 21"/>
          <p:cNvSpPr>
            <a:spLocks noChangeShapeType="1"/>
          </p:cNvSpPr>
          <p:nvPr/>
        </p:nvSpPr>
        <p:spPr bwMode="auto">
          <a:xfrm flipV="1">
            <a:off x="3415553" y="5137548"/>
            <a:ext cx="2860675" cy="17463"/>
          </a:xfrm>
          <a:prstGeom prst="line">
            <a:avLst/>
          </a:prstGeom>
          <a:noFill/>
          <a:ln w="63500">
            <a:solidFill>
              <a:schemeClr val="accent1"/>
            </a:solidFill>
            <a:round/>
            <a:headEnd/>
            <a:tailEnd type="triangle" w="med" len="med"/>
          </a:ln>
        </p:spPr>
        <p:txBody>
          <a:bodyPr/>
          <a:lstStyle/>
          <a:p>
            <a:pPr defTabSz="457200"/>
            <a:endParaRPr lang="en-US">
              <a:solidFill>
                <a:prstClr val="black"/>
              </a:solidFill>
            </a:endParaRPr>
          </a:p>
        </p:txBody>
      </p:sp>
      <p:sp>
        <p:nvSpPr>
          <p:cNvPr id="39" name="Text Box 18"/>
          <p:cNvSpPr txBox="1">
            <a:spLocks noChangeArrowheads="1"/>
          </p:cNvSpPr>
          <p:nvPr/>
        </p:nvSpPr>
        <p:spPr bwMode="auto">
          <a:xfrm>
            <a:off x="6276228" y="3265886"/>
            <a:ext cx="2198688" cy="454025"/>
          </a:xfrm>
          <a:prstGeom prst="rect">
            <a:avLst/>
          </a:prstGeom>
          <a:noFill/>
          <a:ln w="9525">
            <a:noFill/>
            <a:miter lim="800000"/>
            <a:headEnd/>
            <a:tailEnd/>
          </a:ln>
        </p:spPr>
        <p:txBody>
          <a:bodyPr tIns="91440" bIns="91440"/>
          <a:lstStyle/>
          <a:p>
            <a:pPr algn="ctr" defTabSz="457200">
              <a:lnSpc>
                <a:spcPct val="80000"/>
              </a:lnSpc>
              <a:spcBef>
                <a:spcPts val="600"/>
              </a:spcBef>
              <a:spcAft>
                <a:spcPts val="600"/>
              </a:spcAft>
            </a:pPr>
            <a:r>
              <a:rPr lang="en-US" sz="1600" b="1">
                <a:solidFill>
                  <a:prstClr val="black"/>
                </a:solidFill>
                <a:latin typeface="Calibri" pitchFamily="34" charset="0"/>
              </a:rPr>
              <a:t>Caregiver Outcomes  </a:t>
            </a:r>
            <a:endParaRPr lang="en-US" sz="1600" b="1">
              <a:solidFill>
                <a:prstClr val="black"/>
              </a:solidFill>
              <a:latin typeface="Times New Roman" pitchFamily="18" charset="0"/>
            </a:endParaRPr>
          </a:p>
          <a:p>
            <a:pPr defTabSz="457200"/>
            <a:endParaRPr lang="en-US" sz="1200">
              <a:solidFill>
                <a:prstClr val="black"/>
              </a:solidFill>
              <a:latin typeface="Times New Roman" pitchFamily="18" charset="0"/>
              <a:cs typeface="Times New Roman" pitchFamily="18" charset="0"/>
            </a:endParaRPr>
          </a:p>
        </p:txBody>
      </p:sp>
      <p:sp>
        <p:nvSpPr>
          <p:cNvPr id="40" name="Rectangle 12"/>
          <p:cNvSpPr>
            <a:spLocks noChangeArrowheads="1"/>
          </p:cNvSpPr>
          <p:nvPr/>
        </p:nvSpPr>
        <p:spPr bwMode="auto">
          <a:xfrm>
            <a:off x="6276228" y="3592911"/>
            <a:ext cx="2198688" cy="2732087"/>
          </a:xfrm>
          <a:prstGeom prst="rect">
            <a:avLst/>
          </a:prstGeom>
          <a:noFill/>
          <a:ln w="22225">
            <a:solidFill>
              <a:schemeClr val="accent1"/>
            </a:solidFill>
            <a:miter lim="800000"/>
            <a:headEnd/>
            <a:tailEnd/>
          </a:ln>
          <a:effectLst>
            <a:outerShdw blurRad="38100" dist="26940" dir="5400000" algn="ctr" rotWithShape="0">
              <a:srgbClr val="CCC0D9">
                <a:alpha val="35001"/>
              </a:srgbClr>
            </a:outerShdw>
          </a:effectLst>
        </p:spPr>
        <p:txBody>
          <a:bodyPr tIns="91440" bIns="91440"/>
          <a:lstStyle/>
          <a:p>
            <a:pPr defTabSz="457200">
              <a:defRPr/>
            </a:pPr>
            <a:endParaRPr lang="en-US">
              <a:solidFill>
                <a:prstClr val="black"/>
              </a:solidFill>
            </a:endParaRPr>
          </a:p>
        </p:txBody>
      </p:sp>
      <p:sp>
        <p:nvSpPr>
          <p:cNvPr id="41" name="Text Box 14"/>
          <p:cNvSpPr txBox="1">
            <a:spLocks noChangeArrowheads="1"/>
          </p:cNvSpPr>
          <p:nvPr/>
        </p:nvSpPr>
        <p:spPr bwMode="auto">
          <a:xfrm>
            <a:off x="6361953" y="3664348"/>
            <a:ext cx="2038350" cy="444500"/>
          </a:xfrm>
          <a:prstGeom prst="rect">
            <a:avLst/>
          </a:prstGeom>
          <a:noFill/>
          <a:ln w="19050">
            <a:solidFill>
              <a:schemeClr val="accent1"/>
            </a:solidFill>
            <a:miter lim="800000"/>
            <a:headEnd/>
            <a:tailEnd/>
          </a:ln>
        </p:spPr>
        <p:txBody>
          <a:bodyPr tIns="91440" bIns="91440"/>
          <a:lstStyle/>
          <a:p>
            <a:pPr algn="ctr" defTabSz="457200">
              <a:lnSpc>
                <a:spcPct val="80000"/>
              </a:lnSpc>
              <a:spcAft>
                <a:spcPts val="600"/>
              </a:spcAft>
            </a:pPr>
            <a:r>
              <a:rPr lang="en-US" sz="1100" b="1">
                <a:solidFill>
                  <a:prstClr val="black"/>
                </a:solidFill>
                <a:latin typeface="Calibri" pitchFamily="34" charset="0"/>
              </a:rPr>
              <a:t>Increased Likelihood of Optimal Child Development (PSI, AAPI)</a:t>
            </a:r>
            <a:endParaRPr lang="en-US" sz="1100" b="1">
              <a:solidFill>
                <a:prstClr val="black"/>
              </a:solidFill>
              <a:latin typeface="Times New Roman" pitchFamily="18" charset="0"/>
            </a:endParaRPr>
          </a:p>
          <a:p>
            <a:pPr defTabSz="457200"/>
            <a:endParaRPr lang="en-US" sz="1100">
              <a:solidFill>
                <a:prstClr val="black"/>
              </a:solidFill>
              <a:latin typeface="Times New Roman" pitchFamily="18" charset="0"/>
              <a:cs typeface="Times New Roman" pitchFamily="18" charset="0"/>
            </a:endParaRPr>
          </a:p>
        </p:txBody>
      </p:sp>
      <p:sp>
        <p:nvSpPr>
          <p:cNvPr id="42" name="Text Box 15"/>
          <p:cNvSpPr txBox="1">
            <a:spLocks noChangeArrowheads="1"/>
          </p:cNvSpPr>
          <p:nvPr/>
        </p:nvSpPr>
        <p:spPr bwMode="auto">
          <a:xfrm>
            <a:off x="6354016" y="4185048"/>
            <a:ext cx="2038350" cy="446088"/>
          </a:xfrm>
          <a:prstGeom prst="rect">
            <a:avLst/>
          </a:prstGeom>
          <a:noFill/>
          <a:ln w="19050">
            <a:solidFill>
              <a:schemeClr val="accent1"/>
            </a:solidFill>
            <a:miter lim="800000"/>
            <a:headEnd/>
            <a:tailEnd/>
          </a:ln>
        </p:spPr>
        <p:txBody>
          <a:bodyPr tIns="91440" bIns="91440"/>
          <a:lstStyle/>
          <a:p>
            <a:pPr algn="ctr" defTabSz="457200">
              <a:lnSpc>
                <a:spcPct val="80000"/>
              </a:lnSpc>
              <a:spcAft>
                <a:spcPts val="600"/>
              </a:spcAft>
            </a:pPr>
            <a:r>
              <a:rPr lang="en-US" sz="1100" b="1">
                <a:solidFill>
                  <a:prstClr val="black"/>
                </a:solidFill>
                <a:latin typeface="Calibri" pitchFamily="34" charset="0"/>
              </a:rPr>
              <a:t>Increased Family Strength (SRFI, SNM, BIF)</a:t>
            </a:r>
            <a:endParaRPr lang="en-US" sz="1100" b="1">
              <a:solidFill>
                <a:prstClr val="black"/>
              </a:solidFill>
              <a:latin typeface="Times New Roman" pitchFamily="18" charset="0"/>
            </a:endParaRPr>
          </a:p>
        </p:txBody>
      </p:sp>
      <p:sp>
        <p:nvSpPr>
          <p:cNvPr id="43" name="Text Box 23"/>
          <p:cNvSpPr txBox="1">
            <a:spLocks noChangeArrowheads="1"/>
          </p:cNvSpPr>
          <p:nvPr/>
        </p:nvSpPr>
        <p:spPr bwMode="auto">
          <a:xfrm>
            <a:off x="6549278" y="4707336"/>
            <a:ext cx="1644650" cy="501650"/>
          </a:xfrm>
          <a:prstGeom prst="rect">
            <a:avLst/>
          </a:prstGeom>
          <a:noFill/>
          <a:ln w="9525">
            <a:noFill/>
            <a:miter lim="800000"/>
            <a:headEnd/>
            <a:tailEnd/>
          </a:ln>
        </p:spPr>
        <p:txBody>
          <a:bodyPr tIns="91440" bIns="91440"/>
          <a:lstStyle/>
          <a:p>
            <a:pPr algn="ctr" defTabSz="457200">
              <a:lnSpc>
                <a:spcPct val="80000"/>
              </a:lnSpc>
              <a:spcAft>
                <a:spcPts val="600"/>
              </a:spcAft>
            </a:pPr>
            <a:r>
              <a:rPr lang="en-US" sz="1200" b="1">
                <a:solidFill>
                  <a:prstClr val="black"/>
                </a:solidFill>
                <a:latin typeface="Calibri" pitchFamily="34" charset="0"/>
              </a:rPr>
              <a:t>Decreased Likelihood of Child Maltreatment</a:t>
            </a:r>
          </a:p>
        </p:txBody>
      </p:sp>
      <p:sp>
        <p:nvSpPr>
          <p:cNvPr id="44" name="Rectangle 13"/>
          <p:cNvSpPr>
            <a:spLocks noChangeArrowheads="1"/>
          </p:cNvSpPr>
          <p:nvPr/>
        </p:nvSpPr>
        <p:spPr bwMode="auto">
          <a:xfrm>
            <a:off x="6360366" y="4715273"/>
            <a:ext cx="2041525" cy="1516063"/>
          </a:xfrm>
          <a:prstGeom prst="rect">
            <a:avLst/>
          </a:prstGeom>
          <a:noFill/>
          <a:ln w="19050">
            <a:solidFill>
              <a:schemeClr val="accent1"/>
            </a:solidFill>
            <a:miter lim="800000"/>
            <a:headEnd/>
            <a:tailEnd/>
          </a:ln>
          <a:effectLst>
            <a:outerShdw blurRad="38100" dist="26940" dir="5400000" algn="ctr" rotWithShape="0">
              <a:srgbClr val="CCC0D9">
                <a:alpha val="35001"/>
              </a:srgbClr>
            </a:outerShdw>
          </a:effectLst>
        </p:spPr>
        <p:txBody>
          <a:bodyPr tIns="91440" bIns="91440"/>
          <a:lstStyle/>
          <a:p>
            <a:pPr defTabSz="457200">
              <a:defRPr/>
            </a:pPr>
            <a:endParaRPr lang="en-US">
              <a:solidFill>
                <a:prstClr val="black"/>
              </a:solidFill>
            </a:endParaRPr>
          </a:p>
        </p:txBody>
      </p:sp>
      <p:sp>
        <p:nvSpPr>
          <p:cNvPr id="45" name="Text Box 16"/>
          <p:cNvSpPr txBox="1">
            <a:spLocks noChangeArrowheads="1"/>
          </p:cNvSpPr>
          <p:nvPr/>
        </p:nvSpPr>
        <p:spPr bwMode="auto">
          <a:xfrm>
            <a:off x="6420691" y="5155011"/>
            <a:ext cx="1911350" cy="447675"/>
          </a:xfrm>
          <a:prstGeom prst="rect">
            <a:avLst/>
          </a:prstGeom>
          <a:noFill/>
          <a:ln w="6350">
            <a:solidFill>
              <a:schemeClr val="accent1"/>
            </a:solidFill>
            <a:miter lim="800000"/>
            <a:headEnd/>
            <a:tailEnd/>
          </a:ln>
        </p:spPr>
        <p:txBody>
          <a:bodyPr tIns="91440" bIns="91440"/>
          <a:lstStyle/>
          <a:p>
            <a:pPr algn="ctr" defTabSz="457200">
              <a:lnSpc>
                <a:spcPct val="80000"/>
              </a:lnSpc>
              <a:spcAft>
                <a:spcPts val="600"/>
              </a:spcAft>
            </a:pPr>
            <a:r>
              <a:rPr lang="en-US" sz="1100" b="1" i="1">
                <a:solidFill>
                  <a:prstClr val="black"/>
                </a:solidFill>
                <a:latin typeface="Calibri" pitchFamily="34" charset="0"/>
              </a:rPr>
              <a:t>Increased Protective Factors (CAPF)</a:t>
            </a:r>
            <a:endParaRPr lang="en-US" sz="1100" b="1" i="1">
              <a:solidFill>
                <a:prstClr val="black"/>
              </a:solidFill>
              <a:latin typeface="Times New Roman" pitchFamily="18" charset="0"/>
            </a:endParaRPr>
          </a:p>
          <a:p>
            <a:pPr defTabSz="457200"/>
            <a:endParaRPr lang="en-US" sz="1100">
              <a:solidFill>
                <a:prstClr val="black"/>
              </a:solidFill>
              <a:latin typeface="Times New Roman" pitchFamily="18" charset="0"/>
              <a:cs typeface="Times New Roman" pitchFamily="18" charset="0"/>
            </a:endParaRPr>
          </a:p>
        </p:txBody>
      </p:sp>
      <p:sp>
        <p:nvSpPr>
          <p:cNvPr id="46" name="Text Box 17"/>
          <p:cNvSpPr txBox="1">
            <a:spLocks noChangeArrowheads="1"/>
          </p:cNvSpPr>
          <p:nvPr/>
        </p:nvSpPr>
        <p:spPr bwMode="auto">
          <a:xfrm>
            <a:off x="6423866" y="5682061"/>
            <a:ext cx="1911350" cy="446087"/>
          </a:xfrm>
          <a:prstGeom prst="rect">
            <a:avLst/>
          </a:prstGeom>
          <a:noFill/>
          <a:ln w="3175">
            <a:solidFill>
              <a:schemeClr val="accent1"/>
            </a:solidFill>
            <a:miter lim="800000"/>
            <a:headEnd/>
            <a:tailEnd/>
          </a:ln>
        </p:spPr>
        <p:txBody>
          <a:bodyPr anchor="ctr"/>
          <a:lstStyle/>
          <a:p>
            <a:pPr algn="ctr" defTabSz="457200">
              <a:lnSpc>
                <a:spcPct val="80000"/>
              </a:lnSpc>
              <a:spcAft>
                <a:spcPts val="600"/>
              </a:spcAft>
            </a:pPr>
            <a:r>
              <a:rPr lang="en-US" sz="1100" b="1" i="1">
                <a:solidFill>
                  <a:prstClr val="black"/>
                </a:solidFill>
                <a:latin typeface="Calibri" pitchFamily="34" charset="0"/>
              </a:rPr>
              <a:t>Decreased Risk Factors (PSI)</a:t>
            </a:r>
            <a:endParaRPr lang="en-US" sz="1100">
              <a:solidFill>
                <a:prstClr val="black"/>
              </a:solidFill>
              <a:latin typeface="Times New Roman" pitchFamily="18" charset="0"/>
              <a:cs typeface="Times New Roman" pitchFamily="18" charset="0"/>
            </a:endParaRPr>
          </a:p>
        </p:txBody>
      </p:sp>
      <p:sp>
        <p:nvSpPr>
          <p:cNvPr id="47" name="Line 21"/>
          <p:cNvSpPr>
            <a:spLocks noChangeShapeType="1"/>
          </p:cNvSpPr>
          <p:nvPr/>
        </p:nvSpPr>
        <p:spPr bwMode="auto">
          <a:xfrm>
            <a:off x="4866528" y="3194448"/>
            <a:ext cx="0" cy="1854200"/>
          </a:xfrm>
          <a:prstGeom prst="line">
            <a:avLst/>
          </a:prstGeom>
          <a:noFill/>
          <a:ln w="63500">
            <a:solidFill>
              <a:schemeClr val="accent1"/>
            </a:solidFill>
            <a:round/>
            <a:headEnd/>
            <a:tailEnd type="triangle" w="med" len="med"/>
          </a:ln>
        </p:spPr>
        <p:txBody>
          <a:bodyPr/>
          <a:lstStyle/>
          <a:p>
            <a:pPr defTabSz="457200"/>
            <a:endParaRPr lang="en-US">
              <a:solidFill>
                <a:prstClr val="black"/>
              </a:solidFill>
            </a:endParaRPr>
          </a:p>
        </p:txBody>
      </p:sp>
      <p:sp>
        <p:nvSpPr>
          <p:cNvPr id="48" name="Rectangle 12"/>
          <p:cNvSpPr>
            <a:spLocks noChangeArrowheads="1"/>
          </p:cNvSpPr>
          <p:nvPr/>
        </p:nvSpPr>
        <p:spPr bwMode="auto">
          <a:xfrm>
            <a:off x="769191" y="2086373"/>
            <a:ext cx="1636712" cy="1506538"/>
          </a:xfrm>
          <a:prstGeom prst="rect">
            <a:avLst/>
          </a:prstGeom>
          <a:noFill/>
          <a:ln w="22225">
            <a:solidFill>
              <a:schemeClr val="accent1"/>
            </a:solidFill>
            <a:miter lim="800000"/>
            <a:headEnd/>
            <a:tailEnd/>
          </a:ln>
          <a:effectLst>
            <a:outerShdw blurRad="38100" dist="26940" dir="5400000" algn="ctr" rotWithShape="0">
              <a:srgbClr val="CCC0D9">
                <a:alpha val="35001"/>
              </a:srgbClr>
            </a:outerShdw>
          </a:effectLst>
        </p:spPr>
        <p:txBody>
          <a:bodyPr tIns="91440" bIns="91440"/>
          <a:lstStyle/>
          <a:p>
            <a:pPr defTabSz="457200">
              <a:defRPr/>
            </a:pPr>
            <a:endParaRPr lang="en-US">
              <a:solidFill>
                <a:prstClr val="black"/>
              </a:solidFill>
            </a:endParaRPr>
          </a:p>
        </p:txBody>
      </p:sp>
      <p:sp>
        <p:nvSpPr>
          <p:cNvPr id="49176" name="TextBox 48"/>
          <p:cNvSpPr txBox="1">
            <a:spLocks noChangeArrowheads="1"/>
          </p:cNvSpPr>
          <p:nvPr/>
        </p:nvSpPr>
        <p:spPr bwMode="auto">
          <a:xfrm>
            <a:off x="604696" y="1358843"/>
            <a:ext cx="1941512" cy="704808"/>
          </a:xfrm>
          <a:prstGeom prst="rect">
            <a:avLst/>
          </a:prstGeom>
          <a:noFill/>
          <a:ln w="9525">
            <a:noFill/>
            <a:miter lim="800000"/>
            <a:headEnd/>
            <a:tailEnd/>
          </a:ln>
        </p:spPr>
        <p:txBody>
          <a:bodyPr>
            <a:spAutoFit/>
          </a:bodyPr>
          <a:lstStyle/>
          <a:p>
            <a:pPr algn="ctr" defTabSz="457200">
              <a:lnSpc>
                <a:spcPct val="90000"/>
              </a:lnSpc>
            </a:pPr>
            <a:r>
              <a:rPr lang="en-US" sz="1600" b="1" dirty="0">
                <a:solidFill>
                  <a:prstClr val="black"/>
                </a:solidFill>
                <a:latin typeface="Calibri" pitchFamily="34" charset="0"/>
              </a:rPr>
              <a:t>Hypothesized Intervention Levers </a:t>
            </a:r>
            <a:br>
              <a:rPr lang="en-US" sz="1600" b="1" dirty="0">
                <a:solidFill>
                  <a:prstClr val="black"/>
                </a:solidFill>
                <a:latin typeface="Calibri" pitchFamily="34" charset="0"/>
              </a:rPr>
            </a:br>
            <a:r>
              <a:rPr lang="en-US" sz="1200" b="1" dirty="0">
                <a:solidFill>
                  <a:prstClr val="black"/>
                </a:solidFill>
                <a:latin typeface="Calibri" pitchFamily="34" charset="0"/>
              </a:rPr>
              <a:t>(Mediating Variables)</a:t>
            </a:r>
          </a:p>
        </p:txBody>
      </p:sp>
      <p:sp>
        <p:nvSpPr>
          <p:cNvPr id="50" name="Text Box 14"/>
          <p:cNvSpPr txBox="1">
            <a:spLocks noChangeArrowheads="1"/>
          </p:cNvSpPr>
          <p:nvPr/>
        </p:nvSpPr>
        <p:spPr bwMode="auto">
          <a:xfrm>
            <a:off x="856503" y="2164161"/>
            <a:ext cx="1466850" cy="1281215"/>
          </a:xfrm>
          <a:prstGeom prst="rect">
            <a:avLst/>
          </a:prstGeom>
          <a:noFill/>
          <a:ln w="19050">
            <a:solidFill>
              <a:schemeClr val="accent1"/>
            </a:solidFill>
            <a:miter lim="800000"/>
            <a:headEnd/>
            <a:tailEnd/>
          </a:ln>
        </p:spPr>
        <p:txBody>
          <a:bodyPr tIns="91440" bIns="91440"/>
          <a:lstStyle/>
          <a:p>
            <a:pPr algn="ctr" defTabSz="457200"/>
            <a:r>
              <a:rPr lang="en-US" sz="1100" b="1" dirty="0">
                <a:solidFill>
                  <a:prstClr val="black"/>
                </a:solidFill>
                <a:latin typeface="Calibri" pitchFamily="34" charset="0"/>
              </a:rPr>
              <a:t>Support for Building Six Protective </a:t>
            </a:r>
            <a:r>
              <a:rPr lang="en-US" sz="1100" b="1" dirty="0" smtClean="0">
                <a:solidFill>
                  <a:prstClr val="black"/>
                </a:solidFill>
                <a:latin typeface="Calibri" pitchFamily="34" charset="0"/>
              </a:rPr>
              <a:t>Factors across Four Domains of the Social Ecology</a:t>
            </a:r>
            <a:endParaRPr lang="en-US" sz="1100" dirty="0">
              <a:solidFill>
                <a:prstClr val="black"/>
              </a:solidFill>
            </a:endParaRPr>
          </a:p>
        </p:txBody>
      </p:sp>
      <p:sp>
        <p:nvSpPr>
          <p:cNvPr id="52" name="Line 21"/>
          <p:cNvSpPr>
            <a:spLocks noChangeShapeType="1"/>
          </p:cNvSpPr>
          <p:nvPr/>
        </p:nvSpPr>
        <p:spPr bwMode="auto">
          <a:xfrm>
            <a:off x="1586753" y="3592911"/>
            <a:ext cx="0" cy="860425"/>
          </a:xfrm>
          <a:prstGeom prst="line">
            <a:avLst/>
          </a:prstGeom>
          <a:noFill/>
          <a:ln w="63500">
            <a:solidFill>
              <a:schemeClr val="accent1"/>
            </a:solidFill>
            <a:round/>
            <a:headEnd/>
            <a:tailEnd type="triangle" w="med" len="med"/>
          </a:ln>
        </p:spPr>
        <p:txBody>
          <a:bodyPr/>
          <a:lstStyle/>
          <a:p>
            <a:pPr defTabSz="457200"/>
            <a:endParaRPr lang="en-US">
              <a:solidFill>
                <a:prstClr val="black"/>
              </a:solidFill>
            </a:endParaRPr>
          </a:p>
        </p:txBody>
      </p:sp>
    </p:spTree>
    <p:extLst>
      <p:ext uri="{BB962C8B-B14F-4D97-AF65-F5344CB8AC3E}">
        <p14:creationId xmlns:p14="http://schemas.microsoft.com/office/powerpoint/2010/main" val="301175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apezoid 4"/>
          <p:cNvSpPr/>
          <p:nvPr/>
        </p:nvSpPr>
        <p:spPr>
          <a:xfrm>
            <a:off x="2513705" y="747122"/>
            <a:ext cx="4164216" cy="5043105"/>
          </a:xfrm>
          <a:prstGeom prst="trapezoid">
            <a:avLst/>
          </a:prstGeom>
          <a:gradFill flip="none" rotWithShape="1">
            <a:gsLst>
              <a:gs pos="0">
                <a:schemeClr val="accent4">
                  <a:lumMod val="60000"/>
                  <a:lumOff val="40000"/>
                  <a:alpha val="91000"/>
                </a:schemeClr>
              </a:gs>
              <a:gs pos="100000">
                <a:srgbClr val="FFFFFF"/>
              </a:gs>
            </a:gsLst>
            <a:lin ang="16200000" scaled="0"/>
            <a:tileRect/>
          </a:gradFill>
          <a:ln>
            <a:noFill/>
          </a:ln>
          <a:effectLst>
            <a:glow>
              <a:schemeClr val="accent4">
                <a:lumMod val="20000"/>
                <a:lumOff val="80000"/>
                <a:alpha val="8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Title 7"/>
          <p:cNvSpPr txBox="1">
            <a:spLocks/>
          </p:cNvSpPr>
          <p:nvPr/>
        </p:nvSpPr>
        <p:spPr>
          <a:xfrm>
            <a:off x="3238500" y="2416951"/>
            <a:ext cx="2667000" cy="16589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b="0" i="0" kern="1200">
                <a:solidFill>
                  <a:schemeClr val="tx2">
                    <a:lumMod val="90000"/>
                    <a:lumOff val="10000"/>
                  </a:schemeClr>
                </a:solidFill>
                <a:latin typeface="Marker Felt"/>
                <a:ea typeface="+mj-ea"/>
                <a:cs typeface="Marker Felt"/>
              </a:defRPr>
            </a:lvl1pPr>
          </a:lstStyle>
          <a:p>
            <a:pPr>
              <a:lnSpc>
                <a:spcPct val="120000"/>
              </a:lnSpc>
            </a:pPr>
            <a:r>
              <a:rPr lang="en-US" sz="5400" dirty="0" smtClean="0">
                <a:solidFill>
                  <a:srgbClr val="660066"/>
                </a:solidFill>
              </a:rPr>
              <a:t>What</a:t>
            </a:r>
          </a:p>
          <a:p>
            <a:pPr>
              <a:lnSpc>
                <a:spcPct val="120000"/>
              </a:lnSpc>
            </a:pPr>
            <a:r>
              <a:rPr lang="en-US" sz="5400" dirty="0" smtClean="0">
                <a:solidFill>
                  <a:srgbClr val="660066"/>
                </a:solidFill>
              </a:rPr>
              <a:t>did</a:t>
            </a:r>
          </a:p>
          <a:p>
            <a:pPr>
              <a:lnSpc>
                <a:spcPct val="120000"/>
              </a:lnSpc>
            </a:pPr>
            <a:r>
              <a:rPr lang="en-US" sz="5400" dirty="0" smtClean="0">
                <a:solidFill>
                  <a:srgbClr val="660066"/>
                </a:solidFill>
              </a:rPr>
              <a:t>we</a:t>
            </a:r>
          </a:p>
          <a:p>
            <a:pPr>
              <a:lnSpc>
                <a:spcPct val="120000"/>
              </a:lnSpc>
            </a:pPr>
            <a:r>
              <a:rPr lang="en-US" sz="5400" dirty="0" smtClean="0">
                <a:solidFill>
                  <a:srgbClr val="660066"/>
                </a:solidFill>
              </a:rPr>
              <a:t>learn?</a:t>
            </a:r>
            <a:endParaRPr lang="en-US" sz="5400" dirty="0">
              <a:solidFill>
                <a:srgbClr val="660066"/>
              </a:solidFill>
            </a:endParaRPr>
          </a:p>
        </p:txBody>
      </p:sp>
    </p:spTree>
    <p:extLst>
      <p:ext uri="{BB962C8B-B14F-4D97-AF65-F5344CB8AC3E}">
        <p14:creationId xmlns:p14="http://schemas.microsoft.com/office/powerpoint/2010/main" val="23235594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198130" y="2104916"/>
            <a:ext cx="3325616" cy="212880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b="0" i="0" kern="1200">
                <a:solidFill>
                  <a:schemeClr val="tx2">
                    <a:lumMod val="90000"/>
                    <a:lumOff val="10000"/>
                  </a:schemeClr>
                </a:solidFill>
                <a:latin typeface="Marker Felt"/>
                <a:ea typeface="+mj-ea"/>
                <a:cs typeface="Marker Felt"/>
              </a:defRPr>
            </a:lvl1pPr>
          </a:lstStyle>
          <a:p>
            <a:r>
              <a:rPr lang="en-US" sz="3200" dirty="0" smtClean="0">
                <a:solidFill>
                  <a:srgbClr val="000090"/>
                </a:solidFill>
              </a:rPr>
              <a:t>Principles </a:t>
            </a:r>
            <a:br>
              <a:rPr lang="en-US" sz="3200" dirty="0" smtClean="0">
                <a:solidFill>
                  <a:srgbClr val="000090"/>
                </a:solidFill>
              </a:rPr>
            </a:br>
            <a:r>
              <a:rPr lang="en-US" sz="3200" dirty="0" smtClean="0">
                <a:solidFill>
                  <a:srgbClr val="000090"/>
                </a:solidFill>
              </a:rPr>
              <a:t>of Implementation</a:t>
            </a:r>
            <a:endParaRPr lang="en-US" sz="3200" dirty="0">
              <a:solidFill>
                <a:srgbClr val="000090"/>
              </a:solidFill>
            </a:endParaRPr>
          </a:p>
        </p:txBody>
      </p:sp>
      <p:graphicFrame>
        <p:nvGraphicFramePr>
          <p:cNvPr id="13" name="Diagram 12"/>
          <p:cNvGraphicFramePr/>
          <p:nvPr>
            <p:extLst>
              <p:ext uri="{D42A27DB-BD31-4B8C-83A1-F6EECF244321}">
                <p14:modId xmlns:p14="http://schemas.microsoft.com/office/powerpoint/2010/main" val="2903763248"/>
              </p:ext>
            </p:extLst>
          </p:nvPr>
        </p:nvGraphicFramePr>
        <p:xfrm>
          <a:off x="2757935" y="597701"/>
          <a:ext cx="6096000" cy="5379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3034990" y="983717"/>
            <a:ext cx="451403" cy="584776"/>
          </a:xfrm>
          <a:prstGeom prst="rect">
            <a:avLst/>
          </a:prstGeom>
          <a:noFill/>
        </p:spPr>
        <p:txBody>
          <a:bodyPr wrap="none" rtlCol="0">
            <a:spAutoFit/>
          </a:bodyPr>
          <a:lstStyle/>
          <a:p>
            <a:pPr defTabSz="457200"/>
            <a:r>
              <a:rPr lang="en-US" sz="3200" b="1" dirty="0" smtClean="0">
                <a:solidFill>
                  <a:srgbClr val="000090"/>
                </a:solidFill>
                <a:latin typeface="Marker Felt"/>
                <a:cs typeface="Marker Felt"/>
              </a:rPr>
              <a:t>1</a:t>
            </a:r>
            <a:endParaRPr lang="en-US" sz="3200" b="1" dirty="0">
              <a:solidFill>
                <a:srgbClr val="000090"/>
              </a:solidFill>
              <a:latin typeface="Marker Felt"/>
              <a:cs typeface="Marker Felt"/>
            </a:endParaRPr>
          </a:p>
        </p:txBody>
      </p:sp>
      <p:sp>
        <p:nvSpPr>
          <p:cNvPr id="15" name="TextBox 14"/>
          <p:cNvSpPr txBox="1"/>
          <p:nvPr/>
        </p:nvSpPr>
        <p:spPr>
          <a:xfrm>
            <a:off x="3511295" y="1982861"/>
            <a:ext cx="451403" cy="584776"/>
          </a:xfrm>
          <a:prstGeom prst="rect">
            <a:avLst/>
          </a:prstGeom>
          <a:noFill/>
        </p:spPr>
        <p:txBody>
          <a:bodyPr wrap="none" rtlCol="0">
            <a:spAutoFit/>
          </a:bodyPr>
          <a:lstStyle/>
          <a:p>
            <a:pPr defTabSz="457200"/>
            <a:r>
              <a:rPr lang="en-US" sz="3200" b="1" dirty="0" smtClean="0">
                <a:solidFill>
                  <a:srgbClr val="000090"/>
                </a:solidFill>
                <a:latin typeface="Marker Felt"/>
                <a:cs typeface="Marker Felt"/>
              </a:rPr>
              <a:t>2</a:t>
            </a:r>
            <a:endParaRPr lang="en-US" sz="3200" b="1" dirty="0">
              <a:solidFill>
                <a:srgbClr val="000090"/>
              </a:solidFill>
              <a:latin typeface="Marker Felt"/>
              <a:cs typeface="Marker Felt"/>
            </a:endParaRPr>
          </a:p>
        </p:txBody>
      </p:sp>
      <p:sp>
        <p:nvSpPr>
          <p:cNvPr id="16" name="TextBox 15"/>
          <p:cNvSpPr txBox="1"/>
          <p:nvPr/>
        </p:nvSpPr>
        <p:spPr>
          <a:xfrm>
            <a:off x="3663874" y="3006909"/>
            <a:ext cx="451403" cy="584776"/>
          </a:xfrm>
          <a:prstGeom prst="rect">
            <a:avLst/>
          </a:prstGeom>
          <a:noFill/>
        </p:spPr>
        <p:txBody>
          <a:bodyPr wrap="none" rtlCol="0">
            <a:spAutoFit/>
          </a:bodyPr>
          <a:lstStyle/>
          <a:p>
            <a:pPr defTabSz="457200"/>
            <a:r>
              <a:rPr lang="en-US" sz="3200" b="1" dirty="0" smtClean="0">
                <a:solidFill>
                  <a:srgbClr val="000090"/>
                </a:solidFill>
                <a:latin typeface="Marker Felt"/>
                <a:cs typeface="Marker Felt"/>
              </a:rPr>
              <a:t>3</a:t>
            </a:r>
            <a:endParaRPr lang="en-US" sz="3200" b="1" dirty="0">
              <a:solidFill>
                <a:srgbClr val="000090"/>
              </a:solidFill>
              <a:latin typeface="Marker Felt"/>
              <a:cs typeface="Marker Felt"/>
            </a:endParaRPr>
          </a:p>
        </p:txBody>
      </p:sp>
      <p:sp>
        <p:nvSpPr>
          <p:cNvPr id="17" name="TextBox 16"/>
          <p:cNvSpPr txBox="1"/>
          <p:nvPr/>
        </p:nvSpPr>
        <p:spPr>
          <a:xfrm>
            <a:off x="3517608" y="4016042"/>
            <a:ext cx="479618" cy="584776"/>
          </a:xfrm>
          <a:prstGeom prst="rect">
            <a:avLst/>
          </a:prstGeom>
          <a:noFill/>
        </p:spPr>
        <p:txBody>
          <a:bodyPr wrap="none" rtlCol="0">
            <a:spAutoFit/>
          </a:bodyPr>
          <a:lstStyle/>
          <a:p>
            <a:pPr defTabSz="457200"/>
            <a:r>
              <a:rPr lang="en-US" sz="3200" b="1" dirty="0" smtClean="0">
                <a:solidFill>
                  <a:srgbClr val="000090"/>
                </a:solidFill>
                <a:latin typeface="Marker Felt"/>
                <a:cs typeface="Marker Felt"/>
              </a:rPr>
              <a:t>4</a:t>
            </a:r>
            <a:endParaRPr lang="en-US" sz="3200" b="1" dirty="0">
              <a:solidFill>
                <a:srgbClr val="000090"/>
              </a:solidFill>
              <a:latin typeface="Marker Felt"/>
              <a:cs typeface="Marker Felt"/>
            </a:endParaRPr>
          </a:p>
        </p:txBody>
      </p:sp>
      <p:sp>
        <p:nvSpPr>
          <p:cNvPr id="18" name="TextBox 17"/>
          <p:cNvSpPr txBox="1"/>
          <p:nvPr/>
        </p:nvSpPr>
        <p:spPr>
          <a:xfrm>
            <a:off x="3031677" y="5015186"/>
            <a:ext cx="451403" cy="584776"/>
          </a:xfrm>
          <a:prstGeom prst="rect">
            <a:avLst/>
          </a:prstGeom>
          <a:noFill/>
        </p:spPr>
        <p:txBody>
          <a:bodyPr wrap="none" rtlCol="0">
            <a:spAutoFit/>
          </a:bodyPr>
          <a:lstStyle/>
          <a:p>
            <a:pPr defTabSz="457200"/>
            <a:r>
              <a:rPr lang="en-US" sz="3200" b="1" dirty="0" smtClean="0">
                <a:solidFill>
                  <a:srgbClr val="000090"/>
                </a:solidFill>
                <a:latin typeface="Marker Felt"/>
                <a:cs typeface="Marker Felt"/>
              </a:rPr>
              <a:t>5</a:t>
            </a:r>
            <a:endParaRPr lang="en-US" sz="3200" b="1" dirty="0">
              <a:solidFill>
                <a:srgbClr val="000090"/>
              </a:solidFill>
              <a:latin typeface="Marker Felt"/>
              <a:cs typeface="Marker Felt"/>
            </a:endParaRPr>
          </a:p>
        </p:txBody>
      </p:sp>
    </p:spTree>
    <p:extLst>
      <p:ext uri="{BB962C8B-B14F-4D97-AF65-F5344CB8AC3E}">
        <p14:creationId xmlns:p14="http://schemas.microsoft.com/office/powerpoint/2010/main" val="31790306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rot="20700000">
            <a:off x="4572715" y="4510092"/>
            <a:ext cx="2163738" cy="1296936"/>
            <a:chOff x="310845" y="1586429"/>
            <a:chExt cx="2163738" cy="1296936"/>
          </a:xfrm>
          <a:gradFill flip="none" rotWithShape="1">
            <a:gsLst>
              <a:gs pos="12000">
                <a:srgbClr val="174280"/>
              </a:gs>
              <a:gs pos="81000">
                <a:srgbClr val="3B73C7">
                  <a:alpha val="32000"/>
                </a:srgbClr>
              </a:gs>
            </a:gsLst>
            <a:lin ang="16200000" scaled="0"/>
            <a:tileRect/>
          </a:gradFill>
        </p:grpSpPr>
        <p:sp>
          <p:nvSpPr>
            <p:cNvPr id="30" name="Rounded Rectangle 29"/>
            <p:cNvSpPr/>
            <p:nvPr/>
          </p:nvSpPr>
          <p:spPr>
            <a:xfrm>
              <a:off x="310845" y="1586429"/>
              <a:ext cx="2163738" cy="1296936"/>
            </a:xfrm>
            <a:prstGeom prst="roundRect">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1" name="Rounded Rectangle 4"/>
            <p:cNvSpPr/>
            <p:nvPr/>
          </p:nvSpPr>
          <p:spPr>
            <a:xfrm>
              <a:off x="374156" y="1649740"/>
              <a:ext cx="2037116" cy="117031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000" dirty="0" smtClean="0">
                  <a:solidFill>
                    <a:prstClr val="white"/>
                  </a:solidFill>
                </a:rPr>
                <a:t>Children’s Social/Emotional Competence</a:t>
              </a:r>
              <a:endParaRPr lang="en-US" sz="2000" dirty="0">
                <a:solidFill>
                  <a:prstClr val="white"/>
                </a:solidFill>
              </a:endParaRPr>
            </a:p>
          </p:txBody>
        </p:sp>
      </p:grpSp>
      <p:cxnSp>
        <p:nvCxnSpPr>
          <p:cNvPr id="49" name="Straight Connector 48"/>
          <p:cNvCxnSpPr/>
          <p:nvPr/>
        </p:nvCxnSpPr>
        <p:spPr>
          <a:xfrm>
            <a:off x="2868116" y="2696428"/>
            <a:ext cx="2279980" cy="6351"/>
          </a:xfrm>
          <a:prstGeom prst="line">
            <a:avLst/>
          </a:prstGeom>
          <a:ln w="19050" cmpd="sng"/>
        </p:spPr>
        <p:style>
          <a:lnRef idx="2">
            <a:schemeClr val="accent1"/>
          </a:lnRef>
          <a:fillRef idx="0">
            <a:schemeClr val="accent1"/>
          </a:fillRef>
          <a:effectRef idx="1">
            <a:schemeClr val="accent1"/>
          </a:effectRef>
          <a:fontRef idx="minor">
            <a:schemeClr val="tx1"/>
          </a:fontRef>
        </p:style>
      </p:cxnSp>
      <p:sp>
        <p:nvSpPr>
          <p:cNvPr id="104" name="Isosceles Triangle 103"/>
          <p:cNvSpPr>
            <a:spLocks noChangeAspect="1"/>
          </p:cNvSpPr>
          <p:nvPr/>
        </p:nvSpPr>
        <p:spPr>
          <a:xfrm>
            <a:off x="2754821" y="1809910"/>
            <a:ext cx="2618382" cy="2622986"/>
          </a:xfrm>
          <a:prstGeom prst="triangl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8" name="Rounded Rectangle 4"/>
          <p:cNvSpPr/>
          <p:nvPr/>
        </p:nvSpPr>
        <p:spPr>
          <a:xfrm>
            <a:off x="5461413" y="2220726"/>
            <a:ext cx="1801303" cy="11801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US" dirty="0" smtClean="0">
                <a:solidFill>
                  <a:prstClr val="white"/>
                </a:solidFill>
              </a:rPr>
              <a:t>Children’s Social/Emotional Competence</a:t>
            </a:r>
            <a:endParaRPr lang="en-US" dirty="0">
              <a:solidFill>
                <a:prstClr val="white"/>
              </a:solidFill>
            </a:endParaRPr>
          </a:p>
        </p:txBody>
      </p:sp>
      <p:sp>
        <p:nvSpPr>
          <p:cNvPr id="13" name="Freeform 12"/>
          <p:cNvSpPr/>
          <p:nvPr/>
        </p:nvSpPr>
        <p:spPr>
          <a:xfrm>
            <a:off x="5195994" y="1309976"/>
            <a:ext cx="1355122" cy="910750"/>
          </a:xfrm>
          <a:custGeom>
            <a:avLst/>
            <a:gdLst>
              <a:gd name="connsiteX0" fmla="*/ 0 w 1614033"/>
              <a:gd name="connsiteY0" fmla="*/ 12684 h 666064"/>
              <a:gd name="connsiteX1" fmla="*/ 314607 w 1614033"/>
              <a:gd name="connsiteY1" fmla="*/ 1033 h 666064"/>
              <a:gd name="connsiteX2" fmla="*/ 605910 w 1614033"/>
              <a:gd name="connsiteY2" fmla="*/ 35986 h 666064"/>
              <a:gd name="connsiteX3" fmla="*/ 920517 w 1614033"/>
              <a:gd name="connsiteY3" fmla="*/ 129193 h 666064"/>
              <a:gd name="connsiteX4" fmla="*/ 1281733 w 1614033"/>
              <a:gd name="connsiteY4" fmla="*/ 338909 h 666064"/>
              <a:gd name="connsiteX5" fmla="*/ 1526427 w 1614033"/>
              <a:gd name="connsiteY5" fmla="*/ 560275 h 666064"/>
              <a:gd name="connsiteX6" fmla="*/ 1607992 w 1614033"/>
              <a:gd name="connsiteY6" fmla="*/ 653482 h 666064"/>
              <a:gd name="connsiteX7" fmla="*/ 1607992 w 1614033"/>
              <a:gd name="connsiteY7" fmla="*/ 665133 h 666064"/>
              <a:gd name="connsiteX0" fmla="*/ 0 w 1614033"/>
              <a:gd name="connsiteY0" fmla="*/ 2561 h 655941"/>
              <a:gd name="connsiteX1" fmla="*/ 345254 w 1614033"/>
              <a:gd name="connsiteY1" fmla="*/ 10694 h 655941"/>
              <a:gd name="connsiteX2" fmla="*/ 605910 w 1614033"/>
              <a:gd name="connsiteY2" fmla="*/ 25863 h 655941"/>
              <a:gd name="connsiteX3" fmla="*/ 920517 w 1614033"/>
              <a:gd name="connsiteY3" fmla="*/ 119070 h 655941"/>
              <a:gd name="connsiteX4" fmla="*/ 1281733 w 1614033"/>
              <a:gd name="connsiteY4" fmla="*/ 328786 h 655941"/>
              <a:gd name="connsiteX5" fmla="*/ 1526427 w 1614033"/>
              <a:gd name="connsiteY5" fmla="*/ 550152 h 655941"/>
              <a:gd name="connsiteX6" fmla="*/ 1607992 w 1614033"/>
              <a:gd name="connsiteY6" fmla="*/ 643359 h 655941"/>
              <a:gd name="connsiteX7" fmla="*/ 1607992 w 1614033"/>
              <a:gd name="connsiteY7" fmla="*/ 655010 h 655941"/>
              <a:gd name="connsiteX0" fmla="*/ 0 w 1614033"/>
              <a:gd name="connsiteY0" fmla="*/ 3673 h 657053"/>
              <a:gd name="connsiteX1" fmla="*/ 345254 w 1614033"/>
              <a:gd name="connsiteY1" fmla="*/ 11806 h 657053"/>
              <a:gd name="connsiteX2" fmla="*/ 687633 w 1614033"/>
              <a:gd name="connsiteY2" fmla="*/ 66542 h 657053"/>
              <a:gd name="connsiteX3" fmla="*/ 920517 w 1614033"/>
              <a:gd name="connsiteY3" fmla="*/ 120182 h 657053"/>
              <a:gd name="connsiteX4" fmla="*/ 1281733 w 1614033"/>
              <a:gd name="connsiteY4" fmla="*/ 329898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71594 w 1614033"/>
              <a:gd name="connsiteY3" fmla="*/ 169640 h 657053"/>
              <a:gd name="connsiteX4" fmla="*/ 1281733 w 1614033"/>
              <a:gd name="connsiteY4" fmla="*/ 329898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71594 w 1614033"/>
              <a:gd name="connsiteY3" fmla="*/ 169640 h 657053"/>
              <a:gd name="connsiteX4" fmla="*/ 1302164 w 1614033"/>
              <a:gd name="connsiteY4" fmla="*/ 359573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92025 w 1614033"/>
              <a:gd name="connsiteY3" fmla="*/ 169640 h 657053"/>
              <a:gd name="connsiteX4" fmla="*/ 1302164 w 1614033"/>
              <a:gd name="connsiteY4" fmla="*/ 359573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62155"/>
              <a:gd name="connsiteY0" fmla="*/ 3673 h 725363"/>
              <a:gd name="connsiteX1" fmla="*/ 345254 w 1662155"/>
              <a:gd name="connsiteY1" fmla="*/ 11806 h 725363"/>
              <a:gd name="connsiteX2" fmla="*/ 687633 w 1662155"/>
              <a:gd name="connsiteY2" fmla="*/ 66542 h 725363"/>
              <a:gd name="connsiteX3" fmla="*/ 992025 w 1662155"/>
              <a:gd name="connsiteY3" fmla="*/ 169640 h 725363"/>
              <a:gd name="connsiteX4" fmla="*/ 1302164 w 1662155"/>
              <a:gd name="connsiteY4" fmla="*/ 359573 h 725363"/>
              <a:gd name="connsiteX5" fmla="*/ 1526427 w 1662155"/>
              <a:gd name="connsiteY5" fmla="*/ 551264 h 725363"/>
              <a:gd name="connsiteX6" fmla="*/ 1607992 w 1662155"/>
              <a:gd name="connsiteY6" fmla="*/ 644471 h 725363"/>
              <a:gd name="connsiteX7" fmla="*/ 1662155 w 1662155"/>
              <a:gd name="connsiteY7" fmla="*/ 725363 h 725363"/>
              <a:gd name="connsiteX0" fmla="*/ 0 w 1665225"/>
              <a:gd name="connsiteY0" fmla="*/ 3673 h 725363"/>
              <a:gd name="connsiteX1" fmla="*/ 345254 w 1665225"/>
              <a:gd name="connsiteY1" fmla="*/ 11806 h 725363"/>
              <a:gd name="connsiteX2" fmla="*/ 687633 w 1665225"/>
              <a:gd name="connsiteY2" fmla="*/ 66542 h 725363"/>
              <a:gd name="connsiteX3" fmla="*/ 992025 w 1665225"/>
              <a:gd name="connsiteY3" fmla="*/ 169640 h 725363"/>
              <a:gd name="connsiteX4" fmla="*/ 1302164 w 1665225"/>
              <a:gd name="connsiteY4" fmla="*/ 359573 h 725363"/>
              <a:gd name="connsiteX5" fmla="*/ 1526427 w 1665225"/>
              <a:gd name="connsiteY5" fmla="*/ 551264 h 725363"/>
              <a:gd name="connsiteX6" fmla="*/ 1651323 w 1665225"/>
              <a:gd name="connsiteY6" fmla="*/ 624688 h 725363"/>
              <a:gd name="connsiteX7" fmla="*/ 1662155 w 1665225"/>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59573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269667 w 1664548"/>
              <a:gd name="connsiteY4" fmla="*/ 329898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29898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29898 h 725363"/>
              <a:gd name="connsiteX5" fmla="*/ 1537259 w 1664548"/>
              <a:gd name="connsiteY5" fmla="*/ 501806 h 725363"/>
              <a:gd name="connsiteX6" fmla="*/ 1651323 w 1664548"/>
              <a:gd name="connsiteY6" fmla="*/ 624688 h 725363"/>
              <a:gd name="connsiteX7" fmla="*/ 1662155 w 1664548"/>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992025 w 1727149"/>
              <a:gd name="connsiteY3" fmla="*/ 169640 h 725363"/>
              <a:gd name="connsiteX4" fmla="*/ 1302164 w 1727149"/>
              <a:gd name="connsiteY4" fmla="*/ 329898 h 725363"/>
              <a:gd name="connsiteX5" fmla="*/ 1537259 w 1727149"/>
              <a:gd name="connsiteY5" fmla="*/ 501806 h 725363"/>
              <a:gd name="connsiteX6" fmla="*/ 1651323 w 1727149"/>
              <a:gd name="connsiteY6" fmla="*/ 624688 h 725363"/>
              <a:gd name="connsiteX7" fmla="*/ 1727149 w 1727149"/>
              <a:gd name="connsiteY7" fmla="*/ 725363 h 72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149" h="725363">
                <a:moveTo>
                  <a:pt x="0" y="3673"/>
                </a:moveTo>
                <a:cubicBezTo>
                  <a:pt x="106811" y="-4095"/>
                  <a:pt x="230649" y="1328"/>
                  <a:pt x="345254" y="11806"/>
                </a:cubicBezTo>
                <a:cubicBezTo>
                  <a:pt x="459860" y="22284"/>
                  <a:pt x="579838" y="40236"/>
                  <a:pt x="687633" y="66542"/>
                </a:cubicBezTo>
                <a:cubicBezTo>
                  <a:pt x="795428" y="92848"/>
                  <a:pt x="889603" y="125747"/>
                  <a:pt x="992025" y="169640"/>
                </a:cubicBezTo>
                <a:cubicBezTo>
                  <a:pt x="1094447" y="213533"/>
                  <a:pt x="1211292" y="274537"/>
                  <a:pt x="1302164" y="329898"/>
                </a:cubicBezTo>
                <a:cubicBezTo>
                  <a:pt x="1393036" y="385259"/>
                  <a:pt x="1479066" y="452674"/>
                  <a:pt x="1537259" y="501806"/>
                </a:cubicBezTo>
                <a:cubicBezTo>
                  <a:pt x="1595452" y="550938"/>
                  <a:pt x="1619675" y="587429"/>
                  <a:pt x="1651323" y="624688"/>
                </a:cubicBezTo>
                <a:cubicBezTo>
                  <a:pt x="1682971" y="661948"/>
                  <a:pt x="1727149" y="725363"/>
                  <a:pt x="1727149" y="725363"/>
                </a:cubicBezTo>
              </a:path>
            </a:pathLst>
          </a:custGeom>
          <a:ln w="19050" cmpd="sng">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38" name="Freeform 37"/>
          <p:cNvSpPr/>
          <p:nvPr/>
        </p:nvSpPr>
        <p:spPr>
          <a:xfrm flipH="1" flipV="1">
            <a:off x="1729942" y="5035383"/>
            <a:ext cx="1355122" cy="760289"/>
          </a:xfrm>
          <a:custGeom>
            <a:avLst/>
            <a:gdLst>
              <a:gd name="connsiteX0" fmla="*/ 0 w 1614033"/>
              <a:gd name="connsiteY0" fmla="*/ 12684 h 666064"/>
              <a:gd name="connsiteX1" fmla="*/ 314607 w 1614033"/>
              <a:gd name="connsiteY1" fmla="*/ 1033 h 666064"/>
              <a:gd name="connsiteX2" fmla="*/ 605910 w 1614033"/>
              <a:gd name="connsiteY2" fmla="*/ 35986 h 666064"/>
              <a:gd name="connsiteX3" fmla="*/ 920517 w 1614033"/>
              <a:gd name="connsiteY3" fmla="*/ 129193 h 666064"/>
              <a:gd name="connsiteX4" fmla="*/ 1281733 w 1614033"/>
              <a:gd name="connsiteY4" fmla="*/ 338909 h 666064"/>
              <a:gd name="connsiteX5" fmla="*/ 1526427 w 1614033"/>
              <a:gd name="connsiteY5" fmla="*/ 560275 h 666064"/>
              <a:gd name="connsiteX6" fmla="*/ 1607992 w 1614033"/>
              <a:gd name="connsiteY6" fmla="*/ 653482 h 666064"/>
              <a:gd name="connsiteX7" fmla="*/ 1607992 w 1614033"/>
              <a:gd name="connsiteY7" fmla="*/ 665133 h 666064"/>
              <a:gd name="connsiteX0" fmla="*/ 0 w 1614033"/>
              <a:gd name="connsiteY0" fmla="*/ 2561 h 655941"/>
              <a:gd name="connsiteX1" fmla="*/ 345254 w 1614033"/>
              <a:gd name="connsiteY1" fmla="*/ 10694 h 655941"/>
              <a:gd name="connsiteX2" fmla="*/ 605910 w 1614033"/>
              <a:gd name="connsiteY2" fmla="*/ 25863 h 655941"/>
              <a:gd name="connsiteX3" fmla="*/ 920517 w 1614033"/>
              <a:gd name="connsiteY3" fmla="*/ 119070 h 655941"/>
              <a:gd name="connsiteX4" fmla="*/ 1281733 w 1614033"/>
              <a:gd name="connsiteY4" fmla="*/ 328786 h 655941"/>
              <a:gd name="connsiteX5" fmla="*/ 1526427 w 1614033"/>
              <a:gd name="connsiteY5" fmla="*/ 550152 h 655941"/>
              <a:gd name="connsiteX6" fmla="*/ 1607992 w 1614033"/>
              <a:gd name="connsiteY6" fmla="*/ 643359 h 655941"/>
              <a:gd name="connsiteX7" fmla="*/ 1607992 w 1614033"/>
              <a:gd name="connsiteY7" fmla="*/ 655010 h 655941"/>
              <a:gd name="connsiteX0" fmla="*/ 0 w 1614033"/>
              <a:gd name="connsiteY0" fmla="*/ 3673 h 657053"/>
              <a:gd name="connsiteX1" fmla="*/ 345254 w 1614033"/>
              <a:gd name="connsiteY1" fmla="*/ 11806 h 657053"/>
              <a:gd name="connsiteX2" fmla="*/ 687633 w 1614033"/>
              <a:gd name="connsiteY2" fmla="*/ 66542 h 657053"/>
              <a:gd name="connsiteX3" fmla="*/ 920517 w 1614033"/>
              <a:gd name="connsiteY3" fmla="*/ 120182 h 657053"/>
              <a:gd name="connsiteX4" fmla="*/ 1281733 w 1614033"/>
              <a:gd name="connsiteY4" fmla="*/ 329898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71594 w 1614033"/>
              <a:gd name="connsiteY3" fmla="*/ 169640 h 657053"/>
              <a:gd name="connsiteX4" fmla="*/ 1281733 w 1614033"/>
              <a:gd name="connsiteY4" fmla="*/ 329898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71594 w 1614033"/>
              <a:gd name="connsiteY3" fmla="*/ 169640 h 657053"/>
              <a:gd name="connsiteX4" fmla="*/ 1302164 w 1614033"/>
              <a:gd name="connsiteY4" fmla="*/ 359573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92025 w 1614033"/>
              <a:gd name="connsiteY3" fmla="*/ 169640 h 657053"/>
              <a:gd name="connsiteX4" fmla="*/ 1302164 w 1614033"/>
              <a:gd name="connsiteY4" fmla="*/ 359573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62155"/>
              <a:gd name="connsiteY0" fmla="*/ 3673 h 725363"/>
              <a:gd name="connsiteX1" fmla="*/ 345254 w 1662155"/>
              <a:gd name="connsiteY1" fmla="*/ 11806 h 725363"/>
              <a:gd name="connsiteX2" fmla="*/ 687633 w 1662155"/>
              <a:gd name="connsiteY2" fmla="*/ 66542 h 725363"/>
              <a:gd name="connsiteX3" fmla="*/ 992025 w 1662155"/>
              <a:gd name="connsiteY3" fmla="*/ 169640 h 725363"/>
              <a:gd name="connsiteX4" fmla="*/ 1302164 w 1662155"/>
              <a:gd name="connsiteY4" fmla="*/ 359573 h 725363"/>
              <a:gd name="connsiteX5" fmla="*/ 1526427 w 1662155"/>
              <a:gd name="connsiteY5" fmla="*/ 551264 h 725363"/>
              <a:gd name="connsiteX6" fmla="*/ 1607992 w 1662155"/>
              <a:gd name="connsiteY6" fmla="*/ 644471 h 725363"/>
              <a:gd name="connsiteX7" fmla="*/ 1662155 w 1662155"/>
              <a:gd name="connsiteY7" fmla="*/ 725363 h 725363"/>
              <a:gd name="connsiteX0" fmla="*/ 0 w 1665225"/>
              <a:gd name="connsiteY0" fmla="*/ 3673 h 725363"/>
              <a:gd name="connsiteX1" fmla="*/ 345254 w 1665225"/>
              <a:gd name="connsiteY1" fmla="*/ 11806 h 725363"/>
              <a:gd name="connsiteX2" fmla="*/ 687633 w 1665225"/>
              <a:gd name="connsiteY2" fmla="*/ 66542 h 725363"/>
              <a:gd name="connsiteX3" fmla="*/ 992025 w 1665225"/>
              <a:gd name="connsiteY3" fmla="*/ 169640 h 725363"/>
              <a:gd name="connsiteX4" fmla="*/ 1302164 w 1665225"/>
              <a:gd name="connsiteY4" fmla="*/ 359573 h 725363"/>
              <a:gd name="connsiteX5" fmla="*/ 1526427 w 1665225"/>
              <a:gd name="connsiteY5" fmla="*/ 551264 h 725363"/>
              <a:gd name="connsiteX6" fmla="*/ 1651323 w 1665225"/>
              <a:gd name="connsiteY6" fmla="*/ 624688 h 725363"/>
              <a:gd name="connsiteX7" fmla="*/ 1662155 w 1665225"/>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59573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269667 w 1664548"/>
              <a:gd name="connsiteY4" fmla="*/ 329898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29898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29898 h 725363"/>
              <a:gd name="connsiteX5" fmla="*/ 1537259 w 1664548"/>
              <a:gd name="connsiteY5" fmla="*/ 501806 h 725363"/>
              <a:gd name="connsiteX6" fmla="*/ 1651323 w 1664548"/>
              <a:gd name="connsiteY6" fmla="*/ 624688 h 725363"/>
              <a:gd name="connsiteX7" fmla="*/ 1662155 w 1664548"/>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992025 w 1727149"/>
              <a:gd name="connsiteY3" fmla="*/ 169640 h 725363"/>
              <a:gd name="connsiteX4" fmla="*/ 1302164 w 1727149"/>
              <a:gd name="connsiteY4" fmla="*/ 329898 h 725363"/>
              <a:gd name="connsiteX5" fmla="*/ 1537259 w 1727149"/>
              <a:gd name="connsiteY5" fmla="*/ 501806 h 725363"/>
              <a:gd name="connsiteX6" fmla="*/ 1651323 w 1727149"/>
              <a:gd name="connsiteY6" fmla="*/ 624688 h 725363"/>
              <a:gd name="connsiteX7" fmla="*/ 1727149 w 1727149"/>
              <a:gd name="connsiteY7" fmla="*/ 725363 h 72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149" h="725363">
                <a:moveTo>
                  <a:pt x="0" y="3673"/>
                </a:moveTo>
                <a:cubicBezTo>
                  <a:pt x="106811" y="-4095"/>
                  <a:pt x="230649" y="1328"/>
                  <a:pt x="345254" y="11806"/>
                </a:cubicBezTo>
                <a:cubicBezTo>
                  <a:pt x="459860" y="22284"/>
                  <a:pt x="579838" y="40236"/>
                  <a:pt x="687633" y="66542"/>
                </a:cubicBezTo>
                <a:cubicBezTo>
                  <a:pt x="795428" y="92848"/>
                  <a:pt x="889603" y="125747"/>
                  <a:pt x="992025" y="169640"/>
                </a:cubicBezTo>
                <a:cubicBezTo>
                  <a:pt x="1094447" y="213533"/>
                  <a:pt x="1211292" y="274537"/>
                  <a:pt x="1302164" y="329898"/>
                </a:cubicBezTo>
                <a:cubicBezTo>
                  <a:pt x="1393036" y="385259"/>
                  <a:pt x="1479066" y="452674"/>
                  <a:pt x="1537259" y="501806"/>
                </a:cubicBezTo>
                <a:cubicBezTo>
                  <a:pt x="1595452" y="550938"/>
                  <a:pt x="1619675" y="587429"/>
                  <a:pt x="1651323" y="624688"/>
                </a:cubicBezTo>
                <a:cubicBezTo>
                  <a:pt x="1682971" y="661948"/>
                  <a:pt x="1727149" y="725363"/>
                  <a:pt x="1727149" y="725363"/>
                </a:cubicBezTo>
              </a:path>
            </a:pathLst>
          </a:custGeom>
          <a:ln w="31750">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34" name="Isosceles Triangle 33"/>
          <p:cNvSpPr>
            <a:spLocks noChangeAspect="1"/>
          </p:cNvSpPr>
          <p:nvPr/>
        </p:nvSpPr>
        <p:spPr>
          <a:xfrm rot="4774516" flipH="1">
            <a:off x="5002333" y="2556570"/>
            <a:ext cx="511123" cy="29778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Isosceles Triangle 43"/>
          <p:cNvSpPr>
            <a:spLocks noChangeAspect="1"/>
          </p:cNvSpPr>
          <p:nvPr/>
        </p:nvSpPr>
        <p:spPr>
          <a:xfrm rot="17246121">
            <a:off x="2607743" y="2537519"/>
            <a:ext cx="511123" cy="29778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nvGrpSpPr>
          <p:cNvPr id="42" name="Group 41"/>
          <p:cNvGrpSpPr/>
          <p:nvPr/>
        </p:nvGrpSpPr>
        <p:grpSpPr>
          <a:xfrm flipV="1">
            <a:off x="2710371" y="4118570"/>
            <a:ext cx="2714151" cy="517474"/>
            <a:chOff x="3275296" y="2211415"/>
            <a:chExt cx="2714151" cy="517474"/>
          </a:xfrm>
        </p:grpSpPr>
        <p:sp>
          <p:nvSpPr>
            <p:cNvPr id="45" name="Isosceles Triangle 44"/>
            <p:cNvSpPr>
              <a:spLocks noChangeAspect="1"/>
            </p:cNvSpPr>
            <p:nvPr/>
          </p:nvSpPr>
          <p:spPr>
            <a:xfrm rot="3464783" flipH="1">
              <a:off x="5584992" y="2324435"/>
              <a:ext cx="511123" cy="29778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46" name="Isosceles Triangle 45"/>
            <p:cNvSpPr>
              <a:spLocks noChangeAspect="1"/>
            </p:cNvSpPr>
            <p:nvPr/>
          </p:nvSpPr>
          <p:spPr>
            <a:xfrm rot="18135217">
              <a:off x="3168627" y="2318084"/>
              <a:ext cx="511123" cy="29778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cxnSp>
        <p:nvCxnSpPr>
          <p:cNvPr id="9" name="Straight Connector 8"/>
          <p:cNvCxnSpPr>
            <a:stCxn id="46" idx="3"/>
            <a:endCxn id="34" idx="3"/>
          </p:cNvCxnSpPr>
          <p:nvPr/>
        </p:nvCxnSpPr>
        <p:spPr>
          <a:xfrm flipV="1">
            <a:off x="2985182" y="2732404"/>
            <a:ext cx="2126277" cy="1568619"/>
          </a:xfrm>
          <a:prstGeom prst="line">
            <a:avLst/>
          </a:prstGeom>
          <a:ln w="19050" cmpd="sng"/>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44" idx="3"/>
          </p:cNvCxnSpPr>
          <p:nvPr/>
        </p:nvCxnSpPr>
        <p:spPr>
          <a:xfrm>
            <a:off x="3005357" y="2731024"/>
            <a:ext cx="2154744" cy="1516798"/>
          </a:xfrm>
          <a:prstGeom prst="line">
            <a:avLst/>
          </a:prstGeom>
          <a:ln w="19050" cmpd="sng"/>
        </p:spPr>
        <p:style>
          <a:lnRef idx="2">
            <a:schemeClr val="accent1"/>
          </a:lnRef>
          <a:fillRef idx="0">
            <a:schemeClr val="accent1"/>
          </a:fillRef>
          <a:effectRef idx="1">
            <a:schemeClr val="accent1"/>
          </a:effectRef>
          <a:fontRef idx="minor">
            <a:schemeClr val="tx1"/>
          </a:fontRef>
        </p:style>
      </p:cxnSp>
      <p:sp>
        <p:nvSpPr>
          <p:cNvPr id="52" name="Freeform 51"/>
          <p:cNvSpPr/>
          <p:nvPr/>
        </p:nvSpPr>
        <p:spPr>
          <a:xfrm rot="21412065" flipV="1">
            <a:off x="6841820" y="3935725"/>
            <a:ext cx="589776" cy="1079278"/>
          </a:xfrm>
          <a:custGeom>
            <a:avLst/>
            <a:gdLst>
              <a:gd name="connsiteX0" fmla="*/ 0 w 1614033"/>
              <a:gd name="connsiteY0" fmla="*/ 12684 h 666064"/>
              <a:gd name="connsiteX1" fmla="*/ 314607 w 1614033"/>
              <a:gd name="connsiteY1" fmla="*/ 1033 h 666064"/>
              <a:gd name="connsiteX2" fmla="*/ 605910 w 1614033"/>
              <a:gd name="connsiteY2" fmla="*/ 35986 h 666064"/>
              <a:gd name="connsiteX3" fmla="*/ 920517 w 1614033"/>
              <a:gd name="connsiteY3" fmla="*/ 129193 h 666064"/>
              <a:gd name="connsiteX4" fmla="*/ 1281733 w 1614033"/>
              <a:gd name="connsiteY4" fmla="*/ 338909 h 666064"/>
              <a:gd name="connsiteX5" fmla="*/ 1526427 w 1614033"/>
              <a:gd name="connsiteY5" fmla="*/ 560275 h 666064"/>
              <a:gd name="connsiteX6" fmla="*/ 1607992 w 1614033"/>
              <a:gd name="connsiteY6" fmla="*/ 653482 h 666064"/>
              <a:gd name="connsiteX7" fmla="*/ 1607992 w 1614033"/>
              <a:gd name="connsiteY7" fmla="*/ 665133 h 666064"/>
              <a:gd name="connsiteX0" fmla="*/ 0 w 1614033"/>
              <a:gd name="connsiteY0" fmla="*/ 2561 h 655941"/>
              <a:gd name="connsiteX1" fmla="*/ 345254 w 1614033"/>
              <a:gd name="connsiteY1" fmla="*/ 10694 h 655941"/>
              <a:gd name="connsiteX2" fmla="*/ 605910 w 1614033"/>
              <a:gd name="connsiteY2" fmla="*/ 25863 h 655941"/>
              <a:gd name="connsiteX3" fmla="*/ 920517 w 1614033"/>
              <a:gd name="connsiteY3" fmla="*/ 119070 h 655941"/>
              <a:gd name="connsiteX4" fmla="*/ 1281733 w 1614033"/>
              <a:gd name="connsiteY4" fmla="*/ 328786 h 655941"/>
              <a:gd name="connsiteX5" fmla="*/ 1526427 w 1614033"/>
              <a:gd name="connsiteY5" fmla="*/ 550152 h 655941"/>
              <a:gd name="connsiteX6" fmla="*/ 1607992 w 1614033"/>
              <a:gd name="connsiteY6" fmla="*/ 643359 h 655941"/>
              <a:gd name="connsiteX7" fmla="*/ 1607992 w 1614033"/>
              <a:gd name="connsiteY7" fmla="*/ 655010 h 655941"/>
              <a:gd name="connsiteX0" fmla="*/ 0 w 1614033"/>
              <a:gd name="connsiteY0" fmla="*/ 3673 h 657053"/>
              <a:gd name="connsiteX1" fmla="*/ 345254 w 1614033"/>
              <a:gd name="connsiteY1" fmla="*/ 11806 h 657053"/>
              <a:gd name="connsiteX2" fmla="*/ 687633 w 1614033"/>
              <a:gd name="connsiteY2" fmla="*/ 66542 h 657053"/>
              <a:gd name="connsiteX3" fmla="*/ 920517 w 1614033"/>
              <a:gd name="connsiteY3" fmla="*/ 120182 h 657053"/>
              <a:gd name="connsiteX4" fmla="*/ 1281733 w 1614033"/>
              <a:gd name="connsiteY4" fmla="*/ 329898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71594 w 1614033"/>
              <a:gd name="connsiteY3" fmla="*/ 169640 h 657053"/>
              <a:gd name="connsiteX4" fmla="*/ 1281733 w 1614033"/>
              <a:gd name="connsiteY4" fmla="*/ 329898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71594 w 1614033"/>
              <a:gd name="connsiteY3" fmla="*/ 169640 h 657053"/>
              <a:gd name="connsiteX4" fmla="*/ 1302164 w 1614033"/>
              <a:gd name="connsiteY4" fmla="*/ 359573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92025 w 1614033"/>
              <a:gd name="connsiteY3" fmla="*/ 169640 h 657053"/>
              <a:gd name="connsiteX4" fmla="*/ 1302164 w 1614033"/>
              <a:gd name="connsiteY4" fmla="*/ 359573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62155"/>
              <a:gd name="connsiteY0" fmla="*/ 3673 h 725363"/>
              <a:gd name="connsiteX1" fmla="*/ 345254 w 1662155"/>
              <a:gd name="connsiteY1" fmla="*/ 11806 h 725363"/>
              <a:gd name="connsiteX2" fmla="*/ 687633 w 1662155"/>
              <a:gd name="connsiteY2" fmla="*/ 66542 h 725363"/>
              <a:gd name="connsiteX3" fmla="*/ 992025 w 1662155"/>
              <a:gd name="connsiteY3" fmla="*/ 169640 h 725363"/>
              <a:gd name="connsiteX4" fmla="*/ 1302164 w 1662155"/>
              <a:gd name="connsiteY4" fmla="*/ 359573 h 725363"/>
              <a:gd name="connsiteX5" fmla="*/ 1526427 w 1662155"/>
              <a:gd name="connsiteY5" fmla="*/ 551264 h 725363"/>
              <a:gd name="connsiteX6" fmla="*/ 1607992 w 1662155"/>
              <a:gd name="connsiteY6" fmla="*/ 644471 h 725363"/>
              <a:gd name="connsiteX7" fmla="*/ 1662155 w 1662155"/>
              <a:gd name="connsiteY7" fmla="*/ 725363 h 725363"/>
              <a:gd name="connsiteX0" fmla="*/ 0 w 1665225"/>
              <a:gd name="connsiteY0" fmla="*/ 3673 h 725363"/>
              <a:gd name="connsiteX1" fmla="*/ 345254 w 1665225"/>
              <a:gd name="connsiteY1" fmla="*/ 11806 h 725363"/>
              <a:gd name="connsiteX2" fmla="*/ 687633 w 1665225"/>
              <a:gd name="connsiteY2" fmla="*/ 66542 h 725363"/>
              <a:gd name="connsiteX3" fmla="*/ 992025 w 1665225"/>
              <a:gd name="connsiteY3" fmla="*/ 169640 h 725363"/>
              <a:gd name="connsiteX4" fmla="*/ 1302164 w 1665225"/>
              <a:gd name="connsiteY4" fmla="*/ 359573 h 725363"/>
              <a:gd name="connsiteX5" fmla="*/ 1526427 w 1665225"/>
              <a:gd name="connsiteY5" fmla="*/ 551264 h 725363"/>
              <a:gd name="connsiteX6" fmla="*/ 1651323 w 1665225"/>
              <a:gd name="connsiteY6" fmla="*/ 624688 h 725363"/>
              <a:gd name="connsiteX7" fmla="*/ 1662155 w 1665225"/>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59573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269667 w 1664548"/>
              <a:gd name="connsiteY4" fmla="*/ 329898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29898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29898 h 725363"/>
              <a:gd name="connsiteX5" fmla="*/ 1537259 w 1664548"/>
              <a:gd name="connsiteY5" fmla="*/ 501806 h 725363"/>
              <a:gd name="connsiteX6" fmla="*/ 1651323 w 1664548"/>
              <a:gd name="connsiteY6" fmla="*/ 624688 h 725363"/>
              <a:gd name="connsiteX7" fmla="*/ 1662155 w 1664548"/>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992025 w 1727149"/>
              <a:gd name="connsiteY3" fmla="*/ 169640 h 725363"/>
              <a:gd name="connsiteX4" fmla="*/ 1302164 w 1727149"/>
              <a:gd name="connsiteY4" fmla="*/ 329898 h 725363"/>
              <a:gd name="connsiteX5" fmla="*/ 1537259 w 1727149"/>
              <a:gd name="connsiteY5" fmla="*/ 501806 h 725363"/>
              <a:gd name="connsiteX6" fmla="*/ 1651323 w 1727149"/>
              <a:gd name="connsiteY6" fmla="*/ 624688 h 725363"/>
              <a:gd name="connsiteX7" fmla="*/ 1727149 w 1727149"/>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992025 w 1727149"/>
              <a:gd name="connsiteY3" fmla="*/ 169640 h 725363"/>
              <a:gd name="connsiteX4" fmla="*/ 1414440 w 1727149"/>
              <a:gd name="connsiteY4" fmla="*/ 307546 h 725363"/>
              <a:gd name="connsiteX5" fmla="*/ 1537259 w 1727149"/>
              <a:gd name="connsiteY5" fmla="*/ 501806 h 725363"/>
              <a:gd name="connsiteX6" fmla="*/ 1651323 w 1727149"/>
              <a:gd name="connsiteY6" fmla="*/ 624688 h 725363"/>
              <a:gd name="connsiteX7" fmla="*/ 1727149 w 1727149"/>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992025 w 1727149"/>
              <a:gd name="connsiteY3" fmla="*/ 169640 h 725363"/>
              <a:gd name="connsiteX4" fmla="*/ 1414440 w 1727149"/>
              <a:gd name="connsiteY4" fmla="*/ 307546 h 725363"/>
              <a:gd name="connsiteX5" fmla="*/ 1686962 w 1727149"/>
              <a:gd name="connsiteY5" fmla="*/ 449651 h 725363"/>
              <a:gd name="connsiteX6" fmla="*/ 1651323 w 1727149"/>
              <a:gd name="connsiteY6" fmla="*/ 624688 h 725363"/>
              <a:gd name="connsiteX7" fmla="*/ 1727149 w 1727149"/>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992025 w 1727149"/>
              <a:gd name="connsiteY3" fmla="*/ 169640 h 725363"/>
              <a:gd name="connsiteX4" fmla="*/ 1526715 w 1727149"/>
              <a:gd name="connsiteY4" fmla="*/ 285193 h 725363"/>
              <a:gd name="connsiteX5" fmla="*/ 1686962 w 1727149"/>
              <a:gd name="connsiteY5" fmla="*/ 449651 h 725363"/>
              <a:gd name="connsiteX6" fmla="*/ 1651323 w 1727149"/>
              <a:gd name="connsiteY6" fmla="*/ 624688 h 725363"/>
              <a:gd name="connsiteX7" fmla="*/ 1727149 w 1727149"/>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1179153 w 1727149"/>
              <a:gd name="connsiteY3" fmla="*/ 147288 h 725363"/>
              <a:gd name="connsiteX4" fmla="*/ 1526715 w 1727149"/>
              <a:gd name="connsiteY4" fmla="*/ 285193 h 725363"/>
              <a:gd name="connsiteX5" fmla="*/ 1686962 w 1727149"/>
              <a:gd name="connsiteY5" fmla="*/ 449651 h 725363"/>
              <a:gd name="connsiteX6" fmla="*/ 1651323 w 1727149"/>
              <a:gd name="connsiteY6" fmla="*/ 624688 h 725363"/>
              <a:gd name="connsiteX7" fmla="*/ 1727149 w 1727149"/>
              <a:gd name="connsiteY7" fmla="*/ 725363 h 725363"/>
              <a:gd name="connsiteX0" fmla="*/ 0 w 1727149"/>
              <a:gd name="connsiteY0" fmla="*/ 2611 h 724301"/>
              <a:gd name="connsiteX1" fmla="*/ 345254 w 1727149"/>
              <a:gd name="connsiteY1" fmla="*/ 10744 h 724301"/>
              <a:gd name="connsiteX2" fmla="*/ 837335 w 1727149"/>
              <a:gd name="connsiteY2" fmla="*/ 28226 h 724301"/>
              <a:gd name="connsiteX3" fmla="*/ 1179153 w 1727149"/>
              <a:gd name="connsiteY3" fmla="*/ 146226 h 724301"/>
              <a:gd name="connsiteX4" fmla="*/ 1526715 w 1727149"/>
              <a:gd name="connsiteY4" fmla="*/ 284131 h 724301"/>
              <a:gd name="connsiteX5" fmla="*/ 1686962 w 1727149"/>
              <a:gd name="connsiteY5" fmla="*/ 448589 h 724301"/>
              <a:gd name="connsiteX6" fmla="*/ 1651323 w 1727149"/>
              <a:gd name="connsiteY6" fmla="*/ 623626 h 724301"/>
              <a:gd name="connsiteX7" fmla="*/ 1727149 w 1727149"/>
              <a:gd name="connsiteY7" fmla="*/ 724301 h 724301"/>
              <a:gd name="connsiteX0" fmla="*/ 0 w 1727149"/>
              <a:gd name="connsiteY0" fmla="*/ 2611 h 724301"/>
              <a:gd name="connsiteX1" fmla="*/ 345254 w 1727149"/>
              <a:gd name="connsiteY1" fmla="*/ 10744 h 724301"/>
              <a:gd name="connsiteX2" fmla="*/ 837335 w 1727149"/>
              <a:gd name="connsiteY2" fmla="*/ 28226 h 724301"/>
              <a:gd name="connsiteX3" fmla="*/ 1179153 w 1727149"/>
              <a:gd name="connsiteY3" fmla="*/ 131324 h 724301"/>
              <a:gd name="connsiteX4" fmla="*/ 1526715 w 1727149"/>
              <a:gd name="connsiteY4" fmla="*/ 284131 h 724301"/>
              <a:gd name="connsiteX5" fmla="*/ 1686962 w 1727149"/>
              <a:gd name="connsiteY5" fmla="*/ 448589 h 724301"/>
              <a:gd name="connsiteX6" fmla="*/ 1651323 w 1727149"/>
              <a:gd name="connsiteY6" fmla="*/ 623626 h 724301"/>
              <a:gd name="connsiteX7" fmla="*/ 1727149 w 1727149"/>
              <a:gd name="connsiteY7" fmla="*/ 724301 h 724301"/>
              <a:gd name="connsiteX0" fmla="*/ 0 w 1727149"/>
              <a:gd name="connsiteY0" fmla="*/ 2611 h 724301"/>
              <a:gd name="connsiteX1" fmla="*/ 345254 w 1727149"/>
              <a:gd name="connsiteY1" fmla="*/ 10744 h 724301"/>
              <a:gd name="connsiteX2" fmla="*/ 837335 w 1727149"/>
              <a:gd name="connsiteY2" fmla="*/ 28226 h 724301"/>
              <a:gd name="connsiteX3" fmla="*/ 1179153 w 1727149"/>
              <a:gd name="connsiteY3" fmla="*/ 131324 h 724301"/>
              <a:gd name="connsiteX4" fmla="*/ 1638992 w 1727149"/>
              <a:gd name="connsiteY4" fmla="*/ 291581 h 724301"/>
              <a:gd name="connsiteX5" fmla="*/ 1686962 w 1727149"/>
              <a:gd name="connsiteY5" fmla="*/ 448589 h 724301"/>
              <a:gd name="connsiteX6" fmla="*/ 1651323 w 1727149"/>
              <a:gd name="connsiteY6" fmla="*/ 623626 h 724301"/>
              <a:gd name="connsiteX7" fmla="*/ 1727149 w 1727149"/>
              <a:gd name="connsiteY7" fmla="*/ 724301 h 724301"/>
              <a:gd name="connsiteX0" fmla="*/ 0 w 1727149"/>
              <a:gd name="connsiteY0" fmla="*/ 2611 h 724301"/>
              <a:gd name="connsiteX1" fmla="*/ 345254 w 1727149"/>
              <a:gd name="connsiteY1" fmla="*/ 10744 h 724301"/>
              <a:gd name="connsiteX2" fmla="*/ 837335 w 1727149"/>
              <a:gd name="connsiteY2" fmla="*/ 28226 h 724301"/>
              <a:gd name="connsiteX3" fmla="*/ 1553405 w 1727149"/>
              <a:gd name="connsiteY3" fmla="*/ 123873 h 724301"/>
              <a:gd name="connsiteX4" fmla="*/ 1638992 w 1727149"/>
              <a:gd name="connsiteY4" fmla="*/ 291581 h 724301"/>
              <a:gd name="connsiteX5" fmla="*/ 1686962 w 1727149"/>
              <a:gd name="connsiteY5" fmla="*/ 448589 h 724301"/>
              <a:gd name="connsiteX6" fmla="*/ 1651323 w 1727149"/>
              <a:gd name="connsiteY6" fmla="*/ 623626 h 724301"/>
              <a:gd name="connsiteX7" fmla="*/ 1727149 w 1727149"/>
              <a:gd name="connsiteY7" fmla="*/ 724301 h 724301"/>
              <a:gd name="connsiteX0" fmla="*/ 0 w 1727149"/>
              <a:gd name="connsiteY0" fmla="*/ 2611 h 724301"/>
              <a:gd name="connsiteX1" fmla="*/ 345254 w 1727149"/>
              <a:gd name="connsiteY1" fmla="*/ 10744 h 724301"/>
              <a:gd name="connsiteX2" fmla="*/ 837335 w 1727149"/>
              <a:gd name="connsiteY2" fmla="*/ 28226 h 724301"/>
              <a:gd name="connsiteX3" fmla="*/ 1441131 w 1727149"/>
              <a:gd name="connsiteY3" fmla="*/ 138774 h 724301"/>
              <a:gd name="connsiteX4" fmla="*/ 1638992 w 1727149"/>
              <a:gd name="connsiteY4" fmla="*/ 291581 h 724301"/>
              <a:gd name="connsiteX5" fmla="*/ 1686962 w 1727149"/>
              <a:gd name="connsiteY5" fmla="*/ 448589 h 724301"/>
              <a:gd name="connsiteX6" fmla="*/ 1651323 w 1727149"/>
              <a:gd name="connsiteY6" fmla="*/ 623626 h 724301"/>
              <a:gd name="connsiteX7" fmla="*/ 1727149 w 1727149"/>
              <a:gd name="connsiteY7" fmla="*/ 724301 h 724301"/>
              <a:gd name="connsiteX0" fmla="*/ 0 w 1761975"/>
              <a:gd name="connsiteY0" fmla="*/ 2611 h 724301"/>
              <a:gd name="connsiteX1" fmla="*/ 345254 w 1761975"/>
              <a:gd name="connsiteY1" fmla="*/ 10744 h 724301"/>
              <a:gd name="connsiteX2" fmla="*/ 837335 w 1761975"/>
              <a:gd name="connsiteY2" fmla="*/ 28226 h 724301"/>
              <a:gd name="connsiteX3" fmla="*/ 1441131 w 1761975"/>
              <a:gd name="connsiteY3" fmla="*/ 138774 h 724301"/>
              <a:gd name="connsiteX4" fmla="*/ 1751267 w 1761975"/>
              <a:gd name="connsiteY4" fmla="*/ 291581 h 724301"/>
              <a:gd name="connsiteX5" fmla="*/ 1686962 w 1761975"/>
              <a:gd name="connsiteY5" fmla="*/ 448589 h 724301"/>
              <a:gd name="connsiteX6" fmla="*/ 1651323 w 1761975"/>
              <a:gd name="connsiteY6" fmla="*/ 623626 h 724301"/>
              <a:gd name="connsiteX7" fmla="*/ 1727149 w 1761975"/>
              <a:gd name="connsiteY7" fmla="*/ 724301 h 724301"/>
              <a:gd name="connsiteX0" fmla="*/ 0 w 1876646"/>
              <a:gd name="connsiteY0" fmla="*/ 2611 h 724301"/>
              <a:gd name="connsiteX1" fmla="*/ 345254 w 1876646"/>
              <a:gd name="connsiteY1" fmla="*/ 10744 h 724301"/>
              <a:gd name="connsiteX2" fmla="*/ 837335 w 1876646"/>
              <a:gd name="connsiteY2" fmla="*/ 28226 h 724301"/>
              <a:gd name="connsiteX3" fmla="*/ 1441131 w 1876646"/>
              <a:gd name="connsiteY3" fmla="*/ 138774 h 724301"/>
              <a:gd name="connsiteX4" fmla="*/ 1751267 w 1876646"/>
              <a:gd name="connsiteY4" fmla="*/ 291581 h 724301"/>
              <a:gd name="connsiteX5" fmla="*/ 1874086 w 1876646"/>
              <a:gd name="connsiteY5" fmla="*/ 463491 h 724301"/>
              <a:gd name="connsiteX6" fmla="*/ 1651323 w 1876646"/>
              <a:gd name="connsiteY6" fmla="*/ 623626 h 724301"/>
              <a:gd name="connsiteX7" fmla="*/ 1727149 w 1876646"/>
              <a:gd name="connsiteY7" fmla="*/ 724301 h 724301"/>
              <a:gd name="connsiteX0" fmla="*/ 0 w 1889028"/>
              <a:gd name="connsiteY0" fmla="*/ 2611 h 724301"/>
              <a:gd name="connsiteX1" fmla="*/ 345254 w 1889028"/>
              <a:gd name="connsiteY1" fmla="*/ 10744 h 724301"/>
              <a:gd name="connsiteX2" fmla="*/ 837335 w 1889028"/>
              <a:gd name="connsiteY2" fmla="*/ 28226 h 724301"/>
              <a:gd name="connsiteX3" fmla="*/ 1441131 w 1889028"/>
              <a:gd name="connsiteY3" fmla="*/ 138774 h 724301"/>
              <a:gd name="connsiteX4" fmla="*/ 1751267 w 1889028"/>
              <a:gd name="connsiteY4" fmla="*/ 291581 h 724301"/>
              <a:gd name="connsiteX5" fmla="*/ 1874086 w 1889028"/>
              <a:gd name="connsiteY5" fmla="*/ 463491 h 724301"/>
              <a:gd name="connsiteX6" fmla="*/ 1426770 w 1889028"/>
              <a:gd name="connsiteY6" fmla="*/ 653428 h 724301"/>
              <a:gd name="connsiteX7" fmla="*/ 1727149 w 1889028"/>
              <a:gd name="connsiteY7" fmla="*/ 724301 h 724301"/>
              <a:gd name="connsiteX0" fmla="*/ 0 w 1875249"/>
              <a:gd name="connsiteY0" fmla="*/ 2611 h 724301"/>
              <a:gd name="connsiteX1" fmla="*/ 345254 w 1875249"/>
              <a:gd name="connsiteY1" fmla="*/ 10744 h 724301"/>
              <a:gd name="connsiteX2" fmla="*/ 837335 w 1875249"/>
              <a:gd name="connsiteY2" fmla="*/ 28226 h 724301"/>
              <a:gd name="connsiteX3" fmla="*/ 1441131 w 1875249"/>
              <a:gd name="connsiteY3" fmla="*/ 138774 h 724301"/>
              <a:gd name="connsiteX4" fmla="*/ 1751267 w 1875249"/>
              <a:gd name="connsiteY4" fmla="*/ 291581 h 724301"/>
              <a:gd name="connsiteX5" fmla="*/ 1874086 w 1875249"/>
              <a:gd name="connsiteY5" fmla="*/ 463491 h 724301"/>
              <a:gd name="connsiteX6" fmla="*/ 1688748 w 1875249"/>
              <a:gd name="connsiteY6" fmla="*/ 586373 h 724301"/>
              <a:gd name="connsiteX7" fmla="*/ 1727149 w 1875249"/>
              <a:gd name="connsiteY7" fmla="*/ 724301 h 724301"/>
              <a:gd name="connsiteX0" fmla="*/ 0 w 1892060"/>
              <a:gd name="connsiteY0" fmla="*/ 2611 h 724301"/>
              <a:gd name="connsiteX1" fmla="*/ 345254 w 1892060"/>
              <a:gd name="connsiteY1" fmla="*/ 10744 h 724301"/>
              <a:gd name="connsiteX2" fmla="*/ 837335 w 1892060"/>
              <a:gd name="connsiteY2" fmla="*/ 28226 h 724301"/>
              <a:gd name="connsiteX3" fmla="*/ 1441131 w 1892060"/>
              <a:gd name="connsiteY3" fmla="*/ 138774 h 724301"/>
              <a:gd name="connsiteX4" fmla="*/ 1751267 w 1892060"/>
              <a:gd name="connsiteY4" fmla="*/ 291581 h 724301"/>
              <a:gd name="connsiteX5" fmla="*/ 1874086 w 1892060"/>
              <a:gd name="connsiteY5" fmla="*/ 463491 h 724301"/>
              <a:gd name="connsiteX6" fmla="*/ 1875872 w 1892060"/>
              <a:gd name="connsiteY6" fmla="*/ 586373 h 724301"/>
              <a:gd name="connsiteX7" fmla="*/ 1727149 w 1892060"/>
              <a:gd name="connsiteY7" fmla="*/ 724301 h 724301"/>
              <a:gd name="connsiteX0" fmla="*/ 0 w 1892060"/>
              <a:gd name="connsiteY0" fmla="*/ 3183 h 724873"/>
              <a:gd name="connsiteX1" fmla="*/ 345254 w 1892060"/>
              <a:gd name="connsiteY1" fmla="*/ 11316 h 724873"/>
              <a:gd name="connsiteX2" fmla="*/ 762485 w 1892060"/>
              <a:gd name="connsiteY2" fmla="*/ 51150 h 724873"/>
              <a:gd name="connsiteX3" fmla="*/ 1441131 w 1892060"/>
              <a:gd name="connsiteY3" fmla="*/ 139346 h 724873"/>
              <a:gd name="connsiteX4" fmla="*/ 1751267 w 1892060"/>
              <a:gd name="connsiteY4" fmla="*/ 292153 h 724873"/>
              <a:gd name="connsiteX5" fmla="*/ 1874086 w 1892060"/>
              <a:gd name="connsiteY5" fmla="*/ 464063 h 724873"/>
              <a:gd name="connsiteX6" fmla="*/ 1875872 w 1892060"/>
              <a:gd name="connsiteY6" fmla="*/ 586945 h 724873"/>
              <a:gd name="connsiteX7" fmla="*/ 1727149 w 1892060"/>
              <a:gd name="connsiteY7" fmla="*/ 724873 h 724873"/>
              <a:gd name="connsiteX0" fmla="*/ 0 w 1892060"/>
              <a:gd name="connsiteY0" fmla="*/ 3183 h 724873"/>
              <a:gd name="connsiteX1" fmla="*/ 345254 w 1892060"/>
              <a:gd name="connsiteY1" fmla="*/ 11316 h 724873"/>
              <a:gd name="connsiteX2" fmla="*/ 762485 w 1892060"/>
              <a:gd name="connsiteY2" fmla="*/ 51150 h 724873"/>
              <a:gd name="connsiteX3" fmla="*/ 1403706 w 1892060"/>
              <a:gd name="connsiteY3" fmla="*/ 169149 h 724873"/>
              <a:gd name="connsiteX4" fmla="*/ 1751267 w 1892060"/>
              <a:gd name="connsiteY4" fmla="*/ 292153 h 724873"/>
              <a:gd name="connsiteX5" fmla="*/ 1874086 w 1892060"/>
              <a:gd name="connsiteY5" fmla="*/ 464063 h 724873"/>
              <a:gd name="connsiteX6" fmla="*/ 1875872 w 1892060"/>
              <a:gd name="connsiteY6" fmla="*/ 586945 h 724873"/>
              <a:gd name="connsiteX7" fmla="*/ 1727149 w 1892060"/>
              <a:gd name="connsiteY7" fmla="*/ 724873 h 724873"/>
              <a:gd name="connsiteX0" fmla="*/ 0 w 1894292"/>
              <a:gd name="connsiteY0" fmla="*/ 3183 h 724873"/>
              <a:gd name="connsiteX1" fmla="*/ 345254 w 1894292"/>
              <a:gd name="connsiteY1" fmla="*/ 11316 h 724873"/>
              <a:gd name="connsiteX2" fmla="*/ 762485 w 1894292"/>
              <a:gd name="connsiteY2" fmla="*/ 51150 h 724873"/>
              <a:gd name="connsiteX3" fmla="*/ 1403706 w 1894292"/>
              <a:gd name="connsiteY3" fmla="*/ 169149 h 724873"/>
              <a:gd name="connsiteX4" fmla="*/ 1713842 w 1894292"/>
              <a:gd name="connsiteY4" fmla="*/ 314506 h 724873"/>
              <a:gd name="connsiteX5" fmla="*/ 1874086 w 1894292"/>
              <a:gd name="connsiteY5" fmla="*/ 464063 h 724873"/>
              <a:gd name="connsiteX6" fmla="*/ 1875872 w 1894292"/>
              <a:gd name="connsiteY6" fmla="*/ 586945 h 724873"/>
              <a:gd name="connsiteX7" fmla="*/ 1727149 w 1894292"/>
              <a:gd name="connsiteY7" fmla="*/ 724873 h 724873"/>
              <a:gd name="connsiteX0" fmla="*/ 0 w 1894292"/>
              <a:gd name="connsiteY0" fmla="*/ 3183 h 724873"/>
              <a:gd name="connsiteX1" fmla="*/ 345254 w 1894292"/>
              <a:gd name="connsiteY1" fmla="*/ 11316 h 724873"/>
              <a:gd name="connsiteX2" fmla="*/ 762485 w 1894292"/>
              <a:gd name="connsiteY2" fmla="*/ 51150 h 724873"/>
              <a:gd name="connsiteX3" fmla="*/ 1366278 w 1894292"/>
              <a:gd name="connsiteY3" fmla="*/ 176599 h 724873"/>
              <a:gd name="connsiteX4" fmla="*/ 1713842 w 1894292"/>
              <a:gd name="connsiteY4" fmla="*/ 314506 h 724873"/>
              <a:gd name="connsiteX5" fmla="*/ 1874086 w 1894292"/>
              <a:gd name="connsiteY5" fmla="*/ 464063 h 724873"/>
              <a:gd name="connsiteX6" fmla="*/ 1875872 w 1894292"/>
              <a:gd name="connsiteY6" fmla="*/ 586945 h 724873"/>
              <a:gd name="connsiteX7" fmla="*/ 1727149 w 1894292"/>
              <a:gd name="connsiteY7" fmla="*/ 724873 h 724873"/>
              <a:gd name="connsiteX0" fmla="*/ 0 w 1894292"/>
              <a:gd name="connsiteY0" fmla="*/ 3183 h 724873"/>
              <a:gd name="connsiteX1" fmla="*/ 345254 w 1894292"/>
              <a:gd name="connsiteY1" fmla="*/ 11316 h 724873"/>
              <a:gd name="connsiteX2" fmla="*/ 762485 w 1894292"/>
              <a:gd name="connsiteY2" fmla="*/ 51150 h 724873"/>
              <a:gd name="connsiteX3" fmla="*/ 1366278 w 1894292"/>
              <a:gd name="connsiteY3" fmla="*/ 176599 h 724873"/>
              <a:gd name="connsiteX4" fmla="*/ 1713842 w 1894292"/>
              <a:gd name="connsiteY4" fmla="*/ 314506 h 724873"/>
              <a:gd name="connsiteX5" fmla="*/ 1874086 w 1894292"/>
              <a:gd name="connsiteY5" fmla="*/ 464063 h 724873"/>
              <a:gd name="connsiteX6" fmla="*/ 1875872 w 1894292"/>
              <a:gd name="connsiteY6" fmla="*/ 586945 h 724873"/>
              <a:gd name="connsiteX7" fmla="*/ 1727149 w 1894292"/>
              <a:gd name="connsiteY7" fmla="*/ 724873 h 72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292" h="724873">
                <a:moveTo>
                  <a:pt x="0" y="3183"/>
                </a:moveTo>
                <a:cubicBezTo>
                  <a:pt x="106811" y="-4585"/>
                  <a:pt x="218173" y="3321"/>
                  <a:pt x="345254" y="11316"/>
                </a:cubicBezTo>
                <a:cubicBezTo>
                  <a:pt x="472335" y="19311"/>
                  <a:pt x="592314" y="23603"/>
                  <a:pt x="762485" y="51150"/>
                </a:cubicBezTo>
                <a:cubicBezTo>
                  <a:pt x="932656" y="78697"/>
                  <a:pt x="1207719" y="132706"/>
                  <a:pt x="1366278" y="176599"/>
                </a:cubicBezTo>
                <a:cubicBezTo>
                  <a:pt x="1524837" y="220492"/>
                  <a:pt x="1629207" y="266595"/>
                  <a:pt x="1713842" y="314506"/>
                </a:cubicBezTo>
                <a:cubicBezTo>
                  <a:pt x="1798477" y="362417"/>
                  <a:pt x="1847081" y="418657"/>
                  <a:pt x="1874086" y="464063"/>
                </a:cubicBezTo>
                <a:cubicBezTo>
                  <a:pt x="1901091" y="509470"/>
                  <a:pt x="1900361" y="543477"/>
                  <a:pt x="1875872" y="586945"/>
                </a:cubicBezTo>
                <a:cubicBezTo>
                  <a:pt x="1851383" y="630413"/>
                  <a:pt x="1727149" y="724873"/>
                  <a:pt x="1727149" y="724873"/>
                </a:cubicBezTo>
              </a:path>
            </a:pathLst>
          </a:custGeom>
          <a:ln w="19050" cmpd="sng">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grpSp>
        <p:nvGrpSpPr>
          <p:cNvPr id="33" name="Group 32"/>
          <p:cNvGrpSpPr/>
          <p:nvPr/>
        </p:nvGrpSpPr>
        <p:grpSpPr>
          <a:xfrm rot="1012400">
            <a:off x="1332854" y="4462514"/>
            <a:ext cx="2163738" cy="1296936"/>
            <a:chOff x="310845" y="1586429"/>
            <a:chExt cx="2163738" cy="1296936"/>
          </a:xfrm>
          <a:gradFill flip="none" rotWithShape="1">
            <a:gsLst>
              <a:gs pos="12000">
                <a:srgbClr val="174280"/>
              </a:gs>
              <a:gs pos="81000">
                <a:srgbClr val="3B73C7">
                  <a:alpha val="32000"/>
                </a:srgbClr>
              </a:gs>
            </a:gsLst>
            <a:lin ang="16200000" scaled="0"/>
            <a:tileRect/>
          </a:gradFill>
        </p:grpSpPr>
        <p:sp>
          <p:nvSpPr>
            <p:cNvPr id="35" name="Rounded Rectangle 34"/>
            <p:cNvSpPr/>
            <p:nvPr/>
          </p:nvSpPr>
          <p:spPr>
            <a:xfrm>
              <a:off x="310845" y="1586429"/>
              <a:ext cx="2163738" cy="1296936"/>
            </a:xfrm>
            <a:prstGeom prst="roundRect">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7" name="Rounded Rectangle 4"/>
            <p:cNvSpPr/>
            <p:nvPr/>
          </p:nvSpPr>
          <p:spPr>
            <a:xfrm rot="3989">
              <a:off x="377915" y="1649805"/>
              <a:ext cx="2032992" cy="119069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000" dirty="0" smtClean="0">
                  <a:solidFill>
                    <a:prstClr val="white"/>
                  </a:solidFill>
                </a:rPr>
                <a:t>Knowledge of Parenting &amp; Child Development</a:t>
              </a:r>
              <a:endParaRPr lang="en-US" sz="2000" dirty="0">
                <a:solidFill>
                  <a:prstClr val="white"/>
                </a:solidFill>
              </a:endParaRPr>
            </a:p>
          </p:txBody>
        </p:sp>
      </p:grpSp>
      <p:grpSp>
        <p:nvGrpSpPr>
          <p:cNvPr id="39" name="Group 38"/>
          <p:cNvGrpSpPr/>
          <p:nvPr/>
        </p:nvGrpSpPr>
        <p:grpSpPr>
          <a:xfrm>
            <a:off x="2984358" y="601189"/>
            <a:ext cx="2163738" cy="1296936"/>
            <a:chOff x="310845" y="1586429"/>
            <a:chExt cx="2163738" cy="1296936"/>
          </a:xfrm>
          <a:gradFill flip="none" rotWithShape="1">
            <a:gsLst>
              <a:gs pos="11000">
                <a:srgbClr val="660066"/>
              </a:gs>
              <a:gs pos="100000">
                <a:schemeClr val="bg1">
                  <a:alpha val="83000"/>
                </a:schemeClr>
              </a:gs>
            </a:gsLst>
            <a:lin ang="16200000" scaled="0"/>
            <a:tileRect/>
          </a:gradFill>
        </p:grpSpPr>
        <p:sp>
          <p:nvSpPr>
            <p:cNvPr id="41" name="Rounded Rectangle 40"/>
            <p:cNvSpPr/>
            <p:nvPr/>
          </p:nvSpPr>
          <p:spPr>
            <a:xfrm>
              <a:off x="310845" y="1586429"/>
              <a:ext cx="2163738" cy="1296936"/>
            </a:xfrm>
            <a:prstGeom prst="roundRect">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3" name="Rounded Rectangle 4"/>
            <p:cNvSpPr/>
            <p:nvPr/>
          </p:nvSpPr>
          <p:spPr>
            <a:xfrm>
              <a:off x="374156" y="1649740"/>
              <a:ext cx="2037116" cy="11703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dirty="0" smtClean="0">
                  <a:solidFill>
                    <a:prstClr val="white"/>
                  </a:solidFill>
                </a:rPr>
                <a:t>Concrete Support in Times of Need</a:t>
              </a:r>
              <a:endParaRPr lang="en-US" sz="2200" dirty="0">
                <a:solidFill>
                  <a:prstClr val="white"/>
                </a:solidFill>
              </a:endParaRPr>
            </a:p>
          </p:txBody>
        </p:sp>
      </p:grpSp>
      <p:grpSp>
        <p:nvGrpSpPr>
          <p:cNvPr id="50" name="Group 49"/>
          <p:cNvGrpSpPr/>
          <p:nvPr/>
        </p:nvGrpSpPr>
        <p:grpSpPr>
          <a:xfrm rot="757591">
            <a:off x="5447504" y="2328034"/>
            <a:ext cx="2163738" cy="1296936"/>
            <a:chOff x="286059" y="1591981"/>
            <a:chExt cx="2163738" cy="1296936"/>
          </a:xfrm>
        </p:grpSpPr>
        <p:sp>
          <p:nvSpPr>
            <p:cNvPr id="53" name="Rounded Rectangle 52"/>
            <p:cNvSpPr/>
            <p:nvPr/>
          </p:nvSpPr>
          <p:spPr>
            <a:xfrm>
              <a:off x="286059" y="1591981"/>
              <a:ext cx="2163738" cy="129693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4" name="Rounded Rectangle 4"/>
            <p:cNvSpPr/>
            <p:nvPr/>
          </p:nvSpPr>
          <p:spPr>
            <a:xfrm>
              <a:off x="325151" y="1660717"/>
              <a:ext cx="2037116" cy="11703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dirty="0" smtClean="0">
                  <a:solidFill>
                    <a:prstClr val="white"/>
                  </a:solidFill>
                </a:rPr>
                <a:t>Parental Resilience</a:t>
              </a:r>
              <a:endParaRPr lang="en-US" sz="2200" dirty="0">
                <a:solidFill>
                  <a:prstClr val="white"/>
                </a:solidFill>
              </a:endParaRPr>
            </a:p>
          </p:txBody>
        </p:sp>
      </p:grpSp>
      <p:grpSp>
        <p:nvGrpSpPr>
          <p:cNvPr id="55" name="Group 54"/>
          <p:cNvGrpSpPr/>
          <p:nvPr/>
        </p:nvGrpSpPr>
        <p:grpSpPr>
          <a:xfrm rot="20842409" flipH="1">
            <a:off x="512590" y="2295721"/>
            <a:ext cx="2163738" cy="1296936"/>
            <a:chOff x="310845" y="1586429"/>
            <a:chExt cx="2163738" cy="1296936"/>
          </a:xfrm>
        </p:grpSpPr>
        <p:sp>
          <p:nvSpPr>
            <p:cNvPr id="56" name="Rounded Rectangle 55"/>
            <p:cNvSpPr/>
            <p:nvPr/>
          </p:nvSpPr>
          <p:spPr>
            <a:xfrm>
              <a:off x="310845" y="1586429"/>
              <a:ext cx="2163738" cy="129693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7" name="Rounded Rectangle 4"/>
            <p:cNvSpPr/>
            <p:nvPr/>
          </p:nvSpPr>
          <p:spPr>
            <a:xfrm>
              <a:off x="374156" y="1649740"/>
              <a:ext cx="2037116" cy="11703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dirty="0" smtClean="0">
                  <a:solidFill>
                    <a:prstClr val="white"/>
                  </a:solidFill>
                </a:rPr>
                <a:t>Social Connections</a:t>
              </a:r>
              <a:endParaRPr lang="en-US" sz="2200" dirty="0">
                <a:solidFill>
                  <a:prstClr val="white"/>
                </a:solidFill>
              </a:endParaRPr>
            </a:p>
          </p:txBody>
        </p:sp>
      </p:grpSp>
      <p:sp>
        <p:nvSpPr>
          <p:cNvPr id="60" name="Freeform 59"/>
          <p:cNvSpPr/>
          <p:nvPr/>
        </p:nvSpPr>
        <p:spPr>
          <a:xfrm rot="187935" flipH="1" flipV="1">
            <a:off x="636285" y="3886486"/>
            <a:ext cx="589776" cy="1079278"/>
          </a:xfrm>
          <a:custGeom>
            <a:avLst/>
            <a:gdLst>
              <a:gd name="connsiteX0" fmla="*/ 0 w 1614033"/>
              <a:gd name="connsiteY0" fmla="*/ 12684 h 666064"/>
              <a:gd name="connsiteX1" fmla="*/ 314607 w 1614033"/>
              <a:gd name="connsiteY1" fmla="*/ 1033 h 666064"/>
              <a:gd name="connsiteX2" fmla="*/ 605910 w 1614033"/>
              <a:gd name="connsiteY2" fmla="*/ 35986 h 666064"/>
              <a:gd name="connsiteX3" fmla="*/ 920517 w 1614033"/>
              <a:gd name="connsiteY3" fmla="*/ 129193 h 666064"/>
              <a:gd name="connsiteX4" fmla="*/ 1281733 w 1614033"/>
              <a:gd name="connsiteY4" fmla="*/ 338909 h 666064"/>
              <a:gd name="connsiteX5" fmla="*/ 1526427 w 1614033"/>
              <a:gd name="connsiteY5" fmla="*/ 560275 h 666064"/>
              <a:gd name="connsiteX6" fmla="*/ 1607992 w 1614033"/>
              <a:gd name="connsiteY6" fmla="*/ 653482 h 666064"/>
              <a:gd name="connsiteX7" fmla="*/ 1607992 w 1614033"/>
              <a:gd name="connsiteY7" fmla="*/ 665133 h 666064"/>
              <a:gd name="connsiteX0" fmla="*/ 0 w 1614033"/>
              <a:gd name="connsiteY0" fmla="*/ 2561 h 655941"/>
              <a:gd name="connsiteX1" fmla="*/ 345254 w 1614033"/>
              <a:gd name="connsiteY1" fmla="*/ 10694 h 655941"/>
              <a:gd name="connsiteX2" fmla="*/ 605910 w 1614033"/>
              <a:gd name="connsiteY2" fmla="*/ 25863 h 655941"/>
              <a:gd name="connsiteX3" fmla="*/ 920517 w 1614033"/>
              <a:gd name="connsiteY3" fmla="*/ 119070 h 655941"/>
              <a:gd name="connsiteX4" fmla="*/ 1281733 w 1614033"/>
              <a:gd name="connsiteY4" fmla="*/ 328786 h 655941"/>
              <a:gd name="connsiteX5" fmla="*/ 1526427 w 1614033"/>
              <a:gd name="connsiteY5" fmla="*/ 550152 h 655941"/>
              <a:gd name="connsiteX6" fmla="*/ 1607992 w 1614033"/>
              <a:gd name="connsiteY6" fmla="*/ 643359 h 655941"/>
              <a:gd name="connsiteX7" fmla="*/ 1607992 w 1614033"/>
              <a:gd name="connsiteY7" fmla="*/ 655010 h 655941"/>
              <a:gd name="connsiteX0" fmla="*/ 0 w 1614033"/>
              <a:gd name="connsiteY0" fmla="*/ 3673 h 657053"/>
              <a:gd name="connsiteX1" fmla="*/ 345254 w 1614033"/>
              <a:gd name="connsiteY1" fmla="*/ 11806 h 657053"/>
              <a:gd name="connsiteX2" fmla="*/ 687633 w 1614033"/>
              <a:gd name="connsiteY2" fmla="*/ 66542 h 657053"/>
              <a:gd name="connsiteX3" fmla="*/ 920517 w 1614033"/>
              <a:gd name="connsiteY3" fmla="*/ 120182 h 657053"/>
              <a:gd name="connsiteX4" fmla="*/ 1281733 w 1614033"/>
              <a:gd name="connsiteY4" fmla="*/ 329898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71594 w 1614033"/>
              <a:gd name="connsiteY3" fmla="*/ 169640 h 657053"/>
              <a:gd name="connsiteX4" fmla="*/ 1281733 w 1614033"/>
              <a:gd name="connsiteY4" fmla="*/ 329898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71594 w 1614033"/>
              <a:gd name="connsiteY3" fmla="*/ 169640 h 657053"/>
              <a:gd name="connsiteX4" fmla="*/ 1302164 w 1614033"/>
              <a:gd name="connsiteY4" fmla="*/ 359573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92025 w 1614033"/>
              <a:gd name="connsiteY3" fmla="*/ 169640 h 657053"/>
              <a:gd name="connsiteX4" fmla="*/ 1302164 w 1614033"/>
              <a:gd name="connsiteY4" fmla="*/ 359573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62155"/>
              <a:gd name="connsiteY0" fmla="*/ 3673 h 725363"/>
              <a:gd name="connsiteX1" fmla="*/ 345254 w 1662155"/>
              <a:gd name="connsiteY1" fmla="*/ 11806 h 725363"/>
              <a:gd name="connsiteX2" fmla="*/ 687633 w 1662155"/>
              <a:gd name="connsiteY2" fmla="*/ 66542 h 725363"/>
              <a:gd name="connsiteX3" fmla="*/ 992025 w 1662155"/>
              <a:gd name="connsiteY3" fmla="*/ 169640 h 725363"/>
              <a:gd name="connsiteX4" fmla="*/ 1302164 w 1662155"/>
              <a:gd name="connsiteY4" fmla="*/ 359573 h 725363"/>
              <a:gd name="connsiteX5" fmla="*/ 1526427 w 1662155"/>
              <a:gd name="connsiteY5" fmla="*/ 551264 h 725363"/>
              <a:gd name="connsiteX6" fmla="*/ 1607992 w 1662155"/>
              <a:gd name="connsiteY6" fmla="*/ 644471 h 725363"/>
              <a:gd name="connsiteX7" fmla="*/ 1662155 w 1662155"/>
              <a:gd name="connsiteY7" fmla="*/ 725363 h 725363"/>
              <a:gd name="connsiteX0" fmla="*/ 0 w 1665225"/>
              <a:gd name="connsiteY0" fmla="*/ 3673 h 725363"/>
              <a:gd name="connsiteX1" fmla="*/ 345254 w 1665225"/>
              <a:gd name="connsiteY1" fmla="*/ 11806 h 725363"/>
              <a:gd name="connsiteX2" fmla="*/ 687633 w 1665225"/>
              <a:gd name="connsiteY2" fmla="*/ 66542 h 725363"/>
              <a:gd name="connsiteX3" fmla="*/ 992025 w 1665225"/>
              <a:gd name="connsiteY3" fmla="*/ 169640 h 725363"/>
              <a:gd name="connsiteX4" fmla="*/ 1302164 w 1665225"/>
              <a:gd name="connsiteY4" fmla="*/ 359573 h 725363"/>
              <a:gd name="connsiteX5" fmla="*/ 1526427 w 1665225"/>
              <a:gd name="connsiteY5" fmla="*/ 551264 h 725363"/>
              <a:gd name="connsiteX6" fmla="*/ 1651323 w 1665225"/>
              <a:gd name="connsiteY6" fmla="*/ 624688 h 725363"/>
              <a:gd name="connsiteX7" fmla="*/ 1662155 w 1665225"/>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59573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269667 w 1664548"/>
              <a:gd name="connsiteY4" fmla="*/ 329898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29898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29898 h 725363"/>
              <a:gd name="connsiteX5" fmla="*/ 1537259 w 1664548"/>
              <a:gd name="connsiteY5" fmla="*/ 501806 h 725363"/>
              <a:gd name="connsiteX6" fmla="*/ 1651323 w 1664548"/>
              <a:gd name="connsiteY6" fmla="*/ 624688 h 725363"/>
              <a:gd name="connsiteX7" fmla="*/ 1662155 w 1664548"/>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992025 w 1727149"/>
              <a:gd name="connsiteY3" fmla="*/ 169640 h 725363"/>
              <a:gd name="connsiteX4" fmla="*/ 1302164 w 1727149"/>
              <a:gd name="connsiteY4" fmla="*/ 329898 h 725363"/>
              <a:gd name="connsiteX5" fmla="*/ 1537259 w 1727149"/>
              <a:gd name="connsiteY5" fmla="*/ 501806 h 725363"/>
              <a:gd name="connsiteX6" fmla="*/ 1651323 w 1727149"/>
              <a:gd name="connsiteY6" fmla="*/ 624688 h 725363"/>
              <a:gd name="connsiteX7" fmla="*/ 1727149 w 1727149"/>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992025 w 1727149"/>
              <a:gd name="connsiteY3" fmla="*/ 169640 h 725363"/>
              <a:gd name="connsiteX4" fmla="*/ 1414440 w 1727149"/>
              <a:gd name="connsiteY4" fmla="*/ 307546 h 725363"/>
              <a:gd name="connsiteX5" fmla="*/ 1537259 w 1727149"/>
              <a:gd name="connsiteY5" fmla="*/ 501806 h 725363"/>
              <a:gd name="connsiteX6" fmla="*/ 1651323 w 1727149"/>
              <a:gd name="connsiteY6" fmla="*/ 624688 h 725363"/>
              <a:gd name="connsiteX7" fmla="*/ 1727149 w 1727149"/>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992025 w 1727149"/>
              <a:gd name="connsiteY3" fmla="*/ 169640 h 725363"/>
              <a:gd name="connsiteX4" fmla="*/ 1414440 w 1727149"/>
              <a:gd name="connsiteY4" fmla="*/ 307546 h 725363"/>
              <a:gd name="connsiteX5" fmla="*/ 1686962 w 1727149"/>
              <a:gd name="connsiteY5" fmla="*/ 449651 h 725363"/>
              <a:gd name="connsiteX6" fmla="*/ 1651323 w 1727149"/>
              <a:gd name="connsiteY6" fmla="*/ 624688 h 725363"/>
              <a:gd name="connsiteX7" fmla="*/ 1727149 w 1727149"/>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992025 w 1727149"/>
              <a:gd name="connsiteY3" fmla="*/ 169640 h 725363"/>
              <a:gd name="connsiteX4" fmla="*/ 1526715 w 1727149"/>
              <a:gd name="connsiteY4" fmla="*/ 285193 h 725363"/>
              <a:gd name="connsiteX5" fmla="*/ 1686962 w 1727149"/>
              <a:gd name="connsiteY5" fmla="*/ 449651 h 725363"/>
              <a:gd name="connsiteX6" fmla="*/ 1651323 w 1727149"/>
              <a:gd name="connsiteY6" fmla="*/ 624688 h 725363"/>
              <a:gd name="connsiteX7" fmla="*/ 1727149 w 1727149"/>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1179153 w 1727149"/>
              <a:gd name="connsiteY3" fmla="*/ 147288 h 725363"/>
              <a:gd name="connsiteX4" fmla="*/ 1526715 w 1727149"/>
              <a:gd name="connsiteY4" fmla="*/ 285193 h 725363"/>
              <a:gd name="connsiteX5" fmla="*/ 1686962 w 1727149"/>
              <a:gd name="connsiteY5" fmla="*/ 449651 h 725363"/>
              <a:gd name="connsiteX6" fmla="*/ 1651323 w 1727149"/>
              <a:gd name="connsiteY6" fmla="*/ 624688 h 725363"/>
              <a:gd name="connsiteX7" fmla="*/ 1727149 w 1727149"/>
              <a:gd name="connsiteY7" fmla="*/ 725363 h 725363"/>
              <a:gd name="connsiteX0" fmla="*/ 0 w 1727149"/>
              <a:gd name="connsiteY0" fmla="*/ 2611 h 724301"/>
              <a:gd name="connsiteX1" fmla="*/ 345254 w 1727149"/>
              <a:gd name="connsiteY1" fmla="*/ 10744 h 724301"/>
              <a:gd name="connsiteX2" fmla="*/ 837335 w 1727149"/>
              <a:gd name="connsiteY2" fmla="*/ 28226 h 724301"/>
              <a:gd name="connsiteX3" fmla="*/ 1179153 w 1727149"/>
              <a:gd name="connsiteY3" fmla="*/ 146226 h 724301"/>
              <a:gd name="connsiteX4" fmla="*/ 1526715 w 1727149"/>
              <a:gd name="connsiteY4" fmla="*/ 284131 h 724301"/>
              <a:gd name="connsiteX5" fmla="*/ 1686962 w 1727149"/>
              <a:gd name="connsiteY5" fmla="*/ 448589 h 724301"/>
              <a:gd name="connsiteX6" fmla="*/ 1651323 w 1727149"/>
              <a:gd name="connsiteY6" fmla="*/ 623626 h 724301"/>
              <a:gd name="connsiteX7" fmla="*/ 1727149 w 1727149"/>
              <a:gd name="connsiteY7" fmla="*/ 724301 h 724301"/>
              <a:gd name="connsiteX0" fmla="*/ 0 w 1727149"/>
              <a:gd name="connsiteY0" fmla="*/ 2611 h 724301"/>
              <a:gd name="connsiteX1" fmla="*/ 345254 w 1727149"/>
              <a:gd name="connsiteY1" fmla="*/ 10744 h 724301"/>
              <a:gd name="connsiteX2" fmla="*/ 837335 w 1727149"/>
              <a:gd name="connsiteY2" fmla="*/ 28226 h 724301"/>
              <a:gd name="connsiteX3" fmla="*/ 1179153 w 1727149"/>
              <a:gd name="connsiteY3" fmla="*/ 131324 h 724301"/>
              <a:gd name="connsiteX4" fmla="*/ 1526715 w 1727149"/>
              <a:gd name="connsiteY4" fmla="*/ 284131 h 724301"/>
              <a:gd name="connsiteX5" fmla="*/ 1686962 w 1727149"/>
              <a:gd name="connsiteY5" fmla="*/ 448589 h 724301"/>
              <a:gd name="connsiteX6" fmla="*/ 1651323 w 1727149"/>
              <a:gd name="connsiteY6" fmla="*/ 623626 h 724301"/>
              <a:gd name="connsiteX7" fmla="*/ 1727149 w 1727149"/>
              <a:gd name="connsiteY7" fmla="*/ 724301 h 724301"/>
              <a:gd name="connsiteX0" fmla="*/ 0 w 1727149"/>
              <a:gd name="connsiteY0" fmla="*/ 2611 h 724301"/>
              <a:gd name="connsiteX1" fmla="*/ 345254 w 1727149"/>
              <a:gd name="connsiteY1" fmla="*/ 10744 h 724301"/>
              <a:gd name="connsiteX2" fmla="*/ 837335 w 1727149"/>
              <a:gd name="connsiteY2" fmla="*/ 28226 h 724301"/>
              <a:gd name="connsiteX3" fmla="*/ 1179153 w 1727149"/>
              <a:gd name="connsiteY3" fmla="*/ 131324 h 724301"/>
              <a:gd name="connsiteX4" fmla="*/ 1638992 w 1727149"/>
              <a:gd name="connsiteY4" fmla="*/ 291581 h 724301"/>
              <a:gd name="connsiteX5" fmla="*/ 1686962 w 1727149"/>
              <a:gd name="connsiteY5" fmla="*/ 448589 h 724301"/>
              <a:gd name="connsiteX6" fmla="*/ 1651323 w 1727149"/>
              <a:gd name="connsiteY6" fmla="*/ 623626 h 724301"/>
              <a:gd name="connsiteX7" fmla="*/ 1727149 w 1727149"/>
              <a:gd name="connsiteY7" fmla="*/ 724301 h 724301"/>
              <a:gd name="connsiteX0" fmla="*/ 0 w 1727149"/>
              <a:gd name="connsiteY0" fmla="*/ 2611 h 724301"/>
              <a:gd name="connsiteX1" fmla="*/ 345254 w 1727149"/>
              <a:gd name="connsiteY1" fmla="*/ 10744 h 724301"/>
              <a:gd name="connsiteX2" fmla="*/ 837335 w 1727149"/>
              <a:gd name="connsiteY2" fmla="*/ 28226 h 724301"/>
              <a:gd name="connsiteX3" fmla="*/ 1553405 w 1727149"/>
              <a:gd name="connsiteY3" fmla="*/ 123873 h 724301"/>
              <a:gd name="connsiteX4" fmla="*/ 1638992 w 1727149"/>
              <a:gd name="connsiteY4" fmla="*/ 291581 h 724301"/>
              <a:gd name="connsiteX5" fmla="*/ 1686962 w 1727149"/>
              <a:gd name="connsiteY5" fmla="*/ 448589 h 724301"/>
              <a:gd name="connsiteX6" fmla="*/ 1651323 w 1727149"/>
              <a:gd name="connsiteY6" fmla="*/ 623626 h 724301"/>
              <a:gd name="connsiteX7" fmla="*/ 1727149 w 1727149"/>
              <a:gd name="connsiteY7" fmla="*/ 724301 h 724301"/>
              <a:gd name="connsiteX0" fmla="*/ 0 w 1727149"/>
              <a:gd name="connsiteY0" fmla="*/ 2611 h 724301"/>
              <a:gd name="connsiteX1" fmla="*/ 345254 w 1727149"/>
              <a:gd name="connsiteY1" fmla="*/ 10744 h 724301"/>
              <a:gd name="connsiteX2" fmla="*/ 837335 w 1727149"/>
              <a:gd name="connsiteY2" fmla="*/ 28226 h 724301"/>
              <a:gd name="connsiteX3" fmla="*/ 1441131 w 1727149"/>
              <a:gd name="connsiteY3" fmla="*/ 138774 h 724301"/>
              <a:gd name="connsiteX4" fmla="*/ 1638992 w 1727149"/>
              <a:gd name="connsiteY4" fmla="*/ 291581 h 724301"/>
              <a:gd name="connsiteX5" fmla="*/ 1686962 w 1727149"/>
              <a:gd name="connsiteY5" fmla="*/ 448589 h 724301"/>
              <a:gd name="connsiteX6" fmla="*/ 1651323 w 1727149"/>
              <a:gd name="connsiteY6" fmla="*/ 623626 h 724301"/>
              <a:gd name="connsiteX7" fmla="*/ 1727149 w 1727149"/>
              <a:gd name="connsiteY7" fmla="*/ 724301 h 724301"/>
              <a:gd name="connsiteX0" fmla="*/ 0 w 1761975"/>
              <a:gd name="connsiteY0" fmla="*/ 2611 h 724301"/>
              <a:gd name="connsiteX1" fmla="*/ 345254 w 1761975"/>
              <a:gd name="connsiteY1" fmla="*/ 10744 h 724301"/>
              <a:gd name="connsiteX2" fmla="*/ 837335 w 1761975"/>
              <a:gd name="connsiteY2" fmla="*/ 28226 h 724301"/>
              <a:gd name="connsiteX3" fmla="*/ 1441131 w 1761975"/>
              <a:gd name="connsiteY3" fmla="*/ 138774 h 724301"/>
              <a:gd name="connsiteX4" fmla="*/ 1751267 w 1761975"/>
              <a:gd name="connsiteY4" fmla="*/ 291581 h 724301"/>
              <a:gd name="connsiteX5" fmla="*/ 1686962 w 1761975"/>
              <a:gd name="connsiteY5" fmla="*/ 448589 h 724301"/>
              <a:gd name="connsiteX6" fmla="*/ 1651323 w 1761975"/>
              <a:gd name="connsiteY6" fmla="*/ 623626 h 724301"/>
              <a:gd name="connsiteX7" fmla="*/ 1727149 w 1761975"/>
              <a:gd name="connsiteY7" fmla="*/ 724301 h 724301"/>
              <a:gd name="connsiteX0" fmla="*/ 0 w 1876646"/>
              <a:gd name="connsiteY0" fmla="*/ 2611 h 724301"/>
              <a:gd name="connsiteX1" fmla="*/ 345254 w 1876646"/>
              <a:gd name="connsiteY1" fmla="*/ 10744 h 724301"/>
              <a:gd name="connsiteX2" fmla="*/ 837335 w 1876646"/>
              <a:gd name="connsiteY2" fmla="*/ 28226 h 724301"/>
              <a:gd name="connsiteX3" fmla="*/ 1441131 w 1876646"/>
              <a:gd name="connsiteY3" fmla="*/ 138774 h 724301"/>
              <a:gd name="connsiteX4" fmla="*/ 1751267 w 1876646"/>
              <a:gd name="connsiteY4" fmla="*/ 291581 h 724301"/>
              <a:gd name="connsiteX5" fmla="*/ 1874086 w 1876646"/>
              <a:gd name="connsiteY5" fmla="*/ 463491 h 724301"/>
              <a:gd name="connsiteX6" fmla="*/ 1651323 w 1876646"/>
              <a:gd name="connsiteY6" fmla="*/ 623626 h 724301"/>
              <a:gd name="connsiteX7" fmla="*/ 1727149 w 1876646"/>
              <a:gd name="connsiteY7" fmla="*/ 724301 h 724301"/>
              <a:gd name="connsiteX0" fmla="*/ 0 w 1889028"/>
              <a:gd name="connsiteY0" fmla="*/ 2611 h 724301"/>
              <a:gd name="connsiteX1" fmla="*/ 345254 w 1889028"/>
              <a:gd name="connsiteY1" fmla="*/ 10744 h 724301"/>
              <a:gd name="connsiteX2" fmla="*/ 837335 w 1889028"/>
              <a:gd name="connsiteY2" fmla="*/ 28226 h 724301"/>
              <a:gd name="connsiteX3" fmla="*/ 1441131 w 1889028"/>
              <a:gd name="connsiteY3" fmla="*/ 138774 h 724301"/>
              <a:gd name="connsiteX4" fmla="*/ 1751267 w 1889028"/>
              <a:gd name="connsiteY4" fmla="*/ 291581 h 724301"/>
              <a:gd name="connsiteX5" fmla="*/ 1874086 w 1889028"/>
              <a:gd name="connsiteY5" fmla="*/ 463491 h 724301"/>
              <a:gd name="connsiteX6" fmla="*/ 1426770 w 1889028"/>
              <a:gd name="connsiteY6" fmla="*/ 653428 h 724301"/>
              <a:gd name="connsiteX7" fmla="*/ 1727149 w 1889028"/>
              <a:gd name="connsiteY7" fmla="*/ 724301 h 724301"/>
              <a:gd name="connsiteX0" fmla="*/ 0 w 1875249"/>
              <a:gd name="connsiteY0" fmla="*/ 2611 h 724301"/>
              <a:gd name="connsiteX1" fmla="*/ 345254 w 1875249"/>
              <a:gd name="connsiteY1" fmla="*/ 10744 h 724301"/>
              <a:gd name="connsiteX2" fmla="*/ 837335 w 1875249"/>
              <a:gd name="connsiteY2" fmla="*/ 28226 h 724301"/>
              <a:gd name="connsiteX3" fmla="*/ 1441131 w 1875249"/>
              <a:gd name="connsiteY3" fmla="*/ 138774 h 724301"/>
              <a:gd name="connsiteX4" fmla="*/ 1751267 w 1875249"/>
              <a:gd name="connsiteY4" fmla="*/ 291581 h 724301"/>
              <a:gd name="connsiteX5" fmla="*/ 1874086 w 1875249"/>
              <a:gd name="connsiteY5" fmla="*/ 463491 h 724301"/>
              <a:gd name="connsiteX6" fmla="*/ 1688748 w 1875249"/>
              <a:gd name="connsiteY6" fmla="*/ 586373 h 724301"/>
              <a:gd name="connsiteX7" fmla="*/ 1727149 w 1875249"/>
              <a:gd name="connsiteY7" fmla="*/ 724301 h 724301"/>
              <a:gd name="connsiteX0" fmla="*/ 0 w 1892060"/>
              <a:gd name="connsiteY0" fmla="*/ 2611 h 724301"/>
              <a:gd name="connsiteX1" fmla="*/ 345254 w 1892060"/>
              <a:gd name="connsiteY1" fmla="*/ 10744 h 724301"/>
              <a:gd name="connsiteX2" fmla="*/ 837335 w 1892060"/>
              <a:gd name="connsiteY2" fmla="*/ 28226 h 724301"/>
              <a:gd name="connsiteX3" fmla="*/ 1441131 w 1892060"/>
              <a:gd name="connsiteY3" fmla="*/ 138774 h 724301"/>
              <a:gd name="connsiteX4" fmla="*/ 1751267 w 1892060"/>
              <a:gd name="connsiteY4" fmla="*/ 291581 h 724301"/>
              <a:gd name="connsiteX5" fmla="*/ 1874086 w 1892060"/>
              <a:gd name="connsiteY5" fmla="*/ 463491 h 724301"/>
              <a:gd name="connsiteX6" fmla="*/ 1875872 w 1892060"/>
              <a:gd name="connsiteY6" fmla="*/ 586373 h 724301"/>
              <a:gd name="connsiteX7" fmla="*/ 1727149 w 1892060"/>
              <a:gd name="connsiteY7" fmla="*/ 724301 h 724301"/>
              <a:gd name="connsiteX0" fmla="*/ 0 w 1892060"/>
              <a:gd name="connsiteY0" fmla="*/ 3183 h 724873"/>
              <a:gd name="connsiteX1" fmla="*/ 345254 w 1892060"/>
              <a:gd name="connsiteY1" fmla="*/ 11316 h 724873"/>
              <a:gd name="connsiteX2" fmla="*/ 762485 w 1892060"/>
              <a:gd name="connsiteY2" fmla="*/ 51150 h 724873"/>
              <a:gd name="connsiteX3" fmla="*/ 1441131 w 1892060"/>
              <a:gd name="connsiteY3" fmla="*/ 139346 h 724873"/>
              <a:gd name="connsiteX4" fmla="*/ 1751267 w 1892060"/>
              <a:gd name="connsiteY4" fmla="*/ 292153 h 724873"/>
              <a:gd name="connsiteX5" fmla="*/ 1874086 w 1892060"/>
              <a:gd name="connsiteY5" fmla="*/ 464063 h 724873"/>
              <a:gd name="connsiteX6" fmla="*/ 1875872 w 1892060"/>
              <a:gd name="connsiteY6" fmla="*/ 586945 h 724873"/>
              <a:gd name="connsiteX7" fmla="*/ 1727149 w 1892060"/>
              <a:gd name="connsiteY7" fmla="*/ 724873 h 724873"/>
              <a:gd name="connsiteX0" fmla="*/ 0 w 1892060"/>
              <a:gd name="connsiteY0" fmla="*/ 3183 h 724873"/>
              <a:gd name="connsiteX1" fmla="*/ 345254 w 1892060"/>
              <a:gd name="connsiteY1" fmla="*/ 11316 h 724873"/>
              <a:gd name="connsiteX2" fmla="*/ 762485 w 1892060"/>
              <a:gd name="connsiteY2" fmla="*/ 51150 h 724873"/>
              <a:gd name="connsiteX3" fmla="*/ 1403706 w 1892060"/>
              <a:gd name="connsiteY3" fmla="*/ 169149 h 724873"/>
              <a:gd name="connsiteX4" fmla="*/ 1751267 w 1892060"/>
              <a:gd name="connsiteY4" fmla="*/ 292153 h 724873"/>
              <a:gd name="connsiteX5" fmla="*/ 1874086 w 1892060"/>
              <a:gd name="connsiteY5" fmla="*/ 464063 h 724873"/>
              <a:gd name="connsiteX6" fmla="*/ 1875872 w 1892060"/>
              <a:gd name="connsiteY6" fmla="*/ 586945 h 724873"/>
              <a:gd name="connsiteX7" fmla="*/ 1727149 w 1892060"/>
              <a:gd name="connsiteY7" fmla="*/ 724873 h 724873"/>
              <a:gd name="connsiteX0" fmla="*/ 0 w 1894292"/>
              <a:gd name="connsiteY0" fmla="*/ 3183 h 724873"/>
              <a:gd name="connsiteX1" fmla="*/ 345254 w 1894292"/>
              <a:gd name="connsiteY1" fmla="*/ 11316 h 724873"/>
              <a:gd name="connsiteX2" fmla="*/ 762485 w 1894292"/>
              <a:gd name="connsiteY2" fmla="*/ 51150 h 724873"/>
              <a:gd name="connsiteX3" fmla="*/ 1403706 w 1894292"/>
              <a:gd name="connsiteY3" fmla="*/ 169149 h 724873"/>
              <a:gd name="connsiteX4" fmla="*/ 1713842 w 1894292"/>
              <a:gd name="connsiteY4" fmla="*/ 314506 h 724873"/>
              <a:gd name="connsiteX5" fmla="*/ 1874086 w 1894292"/>
              <a:gd name="connsiteY5" fmla="*/ 464063 h 724873"/>
              <a:gd name="connsiteX6" fmla="*/ 1875872 w 1894292"/>
              <a:gd name="connsiteY6" fmla="*/ 586945 h 724873"/>
              <a:gd name="connsiteX7" fmla="*/ 1727149 w 1894292"/>
              <a:gd name="connsiteY7" fmla="*/ 724873 h 724873"/>
              <a:gd name="connsiteX0" fmla="*/ 0 w 1894292"/>
              <a:gd name="connsiteY0" fmla="*/ 3183 h 724873"/>
              <a:gd name="connsiteX1" fmla="*/ 345254 w 1894292"/>
              <a:gd name="connsiteY1" fmla="*/ 11316 h 724873"/>
              <a:gd name="connsiteX2" fmla="*/ 762485 w 1894292"/>
              <a:gd name="connsiteY2" fmla="*/ 51150 h 724873"/>
              <a:gd name="connsiteX3" fmla="*/ 1366278 w 1894292"/>
              <a:gd name="connsiteY3" fmla="*/ 176599 h 724873"/>
              <a:gd name="connsiteX4" fmla="*/ 1713842 w 1894292"/>
              <a:gd name="connsiteY4" fmla="*/ 314506 h 724873"/>
              <a:gd name="connsiteX5" fmla="*/ 1874086 w 1894292"/>
              <a:gd name="connsiteY5" fmla="*/ 464063 h 724873"/>
              <a:gd name="connsiteX6" fmla="*/ 1875872 w 1894292"/>
              <a:gd name="connsiteY6" fmla="*/ 586945 h 724873"/>
              <a:gd name="connsiteX7" fmla="*/ 1727149 w 1894292"/>
              <a:gd name="connsiteY7" fmla="*/ 724873 h 724873"/>
              <a:gd name="connsiteX0" fmla="*/ 0 w 1894292"/>
              <a:gd name="connsiteY0" fmla="*/ 3183 h 724873"/>
              <a:gd name="connsiteX1" fmla="*/ 345254 w 1894292"/>
              <a:gd name="connsiteY1" fmla="*/ 11316 h 724873"/>
              <a:gd name="connsiteX2" fmla="*/ 762485 w 1894292"/>
              <a:gd name="connsiteY2" fmla="*/ 51150 h 724873"/>
              <a:gd name="connsiteX3" fmla="*/ 1366278 w 1894292"/>
              <a:gd name="connsiteY3" fmla="*/ 176599 h 724873"/>
              <a:gd name="connsiteX4" fmla="*/ 1713842 w 1894292"/>
              <a:gd name="connsiteY4" fmla="*/ 314506 h 724873"/>
              <a:gd name="connsiteX5" fmla="*/ 1874086 w 1894292"/>
              <a:gd name="connsiteY5" fmla="*/ 464063 h 724873"/>
              <a:gd name="connsiteX6" fmla="*/ 1875872 w 1894292"/>
              <a:gd name="connsiteY6" fmla="*/ 586945 h 724873"/>
              <a:gd name="connsiteX7" fmla="*/ 1727149 w 1894292"/>
              <a:gd name="connsiteY7" fmla="*/ 724873 h 72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292" h="724873">
                <a:moveTo>
                  <a:pt x="0" y="3183"/>
                </a:moveTo>
                <a:cubicBezTo>
                  <a:pt x="106811" y="-4585"/>
                  <a:pt x="218173" y="3321"/>
                  <a:pt x="345254" y="11316"/>
                </a:cubicBezTo>
                <a:cubicBezTo>
                  <a:pt x="472335" y="19311"/>
                  <a:pt x="592314" y="23603"/>
                  <a:pt x="762485" y="51150"/>
                </a:cubicBezTo>
                <a:cubicBezTo>
                  <a:pt x="932656" y="78697"/>
                  <a:pt x="1207719" y="132706"/>
                  <a:pt x="1366278" y="176599"/>
                </a:cubicBezTo>
                <a:cubicBezTo>
                  <a:pt x="1524837" y="220492"/>
                  <a:pt x="1629207" y="266595"/>
                  <a:pt x="1713842" y="314506"/>
                </a:cubicBezTo>
                <a:cubicBezTo>
                  <a:pt x="1798477" y="362417"/>
                  <a:pt x="1847081" y="418657"/>
                  <a:pt x="1874086" y="464063"/>
                </a:cubicBezTo>
                <a:cubicBezTo>
                  <a:pt x="1901091" y="509470"/>
                  <a:pt x="1900361" y="543477"/>
                  <a:pt x="1875872" y="586945"/>
                </a:cubicBezTo>
                <a:cubicBezTo>
                  <a:pt x="1851383" y="630413"/>
                  <a:pt x="1727149" y="724873"/>
                  <a:pt x="1727149" y="724873"/>
                </a:cubicBezTo>
              </a:path>
            </a:pathLst>
          </a:custGeom>
          <a:ln w="19050" cmpd="sng">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61" name="Freeform 60"/>
          <p:cNvSpPr/>
          <p:nvPr/>
        </p:nvSpPr>
        <p:spPr>
          <a:xfrm flipH="1">
            <a:off x="1494212" y="1288773"/>
            <a:ext cx="1355122" cy="910750"/>
          </a:xfrm>
          <a:custGeom>
            <a:avLst/>
            <a:gdLst>
              <a:gd name="connsiteX0" fmla="*/ 0 w 1614033"/>
              <a:gd name="connsiteY0" fmla="*/ 12684 h 666064"/>
              <a:gd name="connsiteX1" fmla="*/ 314607 w 1614033"/>
              <a:gd name="connsiteY1" fmla="*/ 1033 h 666064"/>
              <a:gd name="connsiteX2" fmla="*/ 605910 w 1614033"/>
              <a:gd name="connsiteY2" fmla="*/ 35986 h 666064"/>
              <a:gd name="connsiteX3" fmla="*/ 920517 w 1614033"/>
              <a:gd name="connsiteY3" fmla="*/ 129193 h 666064"/>
              <a:gd name="connsiteX4" fmla="*/ 1281733 w 1614033"/>
              <a:gd name="connsiteY4" fmla="*/ 338909 h 666064"/>
              <a:gd name="connsiteX5" fmla="*/ 1526427 w 1614033"/>
              <a:gd name="connsiteY5" fmla="*/ 560275 h 666064"/>
              <a:gd name="connsiteX6" fmla="*/ 1607992 w 1614033"/>
              <a:gd name="connsiteY6" fmla="*/ 653482 h 666064"/>
              <a:gd name="connsiteX7" fmla="*/ 1607992 w 1614033"/>
              <a:gd name="connsiteY7" fmla="*/ 665133 h 666064"/>
              <a:gd name="connsiteX0" fmla="*/ 0 w 1614033"/>
              <a:gd name="connsiteY0" fmla="*/ 2561 h 655941"/>
              <a:gd name="connsiteX1" fmla="*/ 345254 w 1614033"/>
              <a:gd name="connsiteY1" fmla="*/ 10694 h 655941"/>
              <a:gd name="connsiteX2" fmla="*/ 605910 w 1614033"/>
              <a:gd name="connsiteY2" fmla="*/ 25863 h 655941"/>
              <a:gd name="connsiteX3" fmla="*/ 920517 w 1614033"/>
              <a:gd name="connsiteY3" fmla="*/ 119070 h 655941"/>
              <a:gd name="connsiteX4" fmla="*/ 1281733 w 1614033"/>
              <a:gd name="connsiteY4" fmla="*/ 328786 h 655941"/>
              <a:gd name="connsiteX5" fmla="*/ 1526427 w 1614033"/>
              <a:gd name="connsiteY5" fmla="*/ 550152 h 655941"/>
              <a:gd name="connsiteX6" fmla="*/ 1607992 w 1614033"/>
              <a:gd name="connsiteY6" fmla="*/ 643359 h 655941"/>
              <a:gd name="connsiteX7" fmla="*/ 1607992 w 1614033"/>
              <a:gd name="connsiteY7" fmla="*/ 655010 h 655941"/>
              <a:gd name="connsiteX0" fmla="*/ 0 w 1614033"/>
              <a:gd name="connsiteY0" fmla="*/ 3673 h 657053"/>
              <a:gd name="connsiteX1" fmla="*/ 345254 w 1614033"/>
              <a:gd name="connsiteY1" fmla="*/ 11806 h 657053"/>
              <a:gd name="connsiteX2" fmla="*/ 687633 w 1614033"/>
              <a:gd name="connsiteY2" fmla="*/ 66542 h 657053"/>
              <a:gd name="connsiteX3" fmla="*/ 920517 w 1614033"/>
              <a:gd name="connsiteY3" fmla="*/ 120182 h 657053"/>
              <a:gd name="connsiteX4" fmla="*/ 1281733 w 1614033"/>
              <a:gd name="connsiteY4" fmla="*/ 329898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71594 w 1614033"/>
              <a:gd name="connsiteY3" fmla="*/ 169640 h 657053"/>
              <a:gd name="connsiteX4" fmla="*/ 1281733 w 1614033"/>
              <a:gd name="connsiteY4" fmla="*/ 329898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71594 w 1614033"/>
              <a:gd name="connsiteY3" fmla="*/ 169640 h 657053"/>
              <a:gd name="connsiteX4" fmla="*/ 1302164 w 1614033"/>
              <a:gd name="connsiteY4" fmla="*/ 359573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92025 w 1614033"/>
              <a:gd name="connsiteY3" fmla="*/ 169640 h 657053"/>
              <a:gd name="connsiteX4" fmla="*/ 1302164 w 1614033"/>
              <a:gd name="connsiteY4" fmla="*/ 359573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62155"/>
              <a:gd name="connsiteY0" fmla="*/ 3673 h 725363"/>
              <a:gd name="connsiteX1" fmla="*/ 345254 w 1662155"/>
              <a:gd name="connsiteY1" fmla="*/ 11806 h 725363"/>
              <a:gd name="connsiteX2" fmla="*/ 687633 w 1662155"/>
              <a:gd name="connsiteY2" fmla="*/ 66542 h 725363"/>
              <a:gd name="connsiteX3" fmla="*/ 992025 w 1662155"/>
              <a:gd name="connsiteY3" fmla="*/ 169640 h 725363"/>
              <a:gd name="connsiteX4" fmla="*/ 1302164 w 1662155"/>
              <a:gd name="connsiteY4" fmla="*/ 359573 h 725363"/>
              <a:gd name="connsiteX5" fmla="*/ 1526427 w 1662155"/>
              <a:gd name="connsiteY5" fmla="*/ 551264 h 725363"/>
              <a:gd name="connsiteX6" fmla="*/ 1607992 w 1662155"/>
              <a:gd name="connsiteY6" fmla="*/ 644471 h 725363"/>
              <a:gd name="connsiteX7" fmla="*/ 1662155 w 1662155"/>
              <a:gd name="connsiteY7" fmla="*/ 725363 h 725363"/>
              <a:gd name="connsiteX0" fmla="*/ 0 w 1665225"/>
              <a:gd name="connsiteY0" fmla="*/ 3673 h 725363"/>
              <a:gd name="connsiteX1" fmla="*/ 345254 w 1665225"/>
              <a:gd name="connsiteY1" fmla="*/ 11806 h 725363"/>
              <a:gd name="connsiteX2" fmla="*/ 687633 w 1665225"/>
              <a:gd name="connsiteY2" fmla="*/ 66542 h 725363"/>
              <a:gd name="connsiteX3" fmla="*/ 992025 w 1665225"/>
              <a:gd name="connsiteY3" fmla="*/ 169640 h 725363"/>
              <a:gd name="connsiteX4" fmla="*/ 1302164 w 1665225"/>
              <a:gd name="connsiteY4" fmla="*/ 359573 h 725363"/>
              <a:gd name="connsiteX5" fmla="*/ 1526427 w 1665225"/>
              <a:gd name="connsiteY5" fmla="*/ 551264 h 725363"/>
              <a:gd name="connsiteX6" fmla="*/ 1651323 w 1665225"/>
              <a:gd name="connsiteY6" fmla="*/ 624688 h 725363"/>
              <a:gd name="connsiteX7" fmla="*/ 1662155 w 1665225"/>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59573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269667 w 1664548"/>
              <a:gd name="connsiteY4" fmla="*/ 329898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29898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29898 h 725363"/>
              <a:gd name="connsiteX5" fmla="*/ 1537259 w 1664548"/>
              <a:gd name="connsiteY5" fmla="*/ 501806 h 725363"/>
              <a:gd name="connsiteX6" fmla="*/ 1651323 w 1664548"/>
              <a:gd name="connsiteY6" fmla="*/ 624688 h 725363"/>
              <a:gd name="connsiteX7" fmla="*/ 1662155 w 1664548"/>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992025 w 1727149"/>
              <a:gd name="connsiteY3" fmla="*/ 169640 h 725363"/>
              <a:gd name="connsiteX4" fmla="*/ 1302164 w 1727149"/>
              <a:gd name="connsiteY4" fmla="*/ 329898 h 725363"/>
              <a:gd name="connsiteX5" fmla="*/ 1537259 w 1727149"/>
              <a:gd name="connsiteY5" fmla="*/ 501806 h 725363"/>
              <a:gd name="connsiteX6" fmla="*/ 1651323 w 1727149"/>
              <a:gd name="connsiteY6" fmla="*/ 624688 h 725363"/>
              <a:gd name="connsiteX7" fmla="*/ 1727149 w 1727149"/>
              <a:gd name="connsiteY7" fmla="*/ 725363 h 72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149" h="725363">
                <a:moveTo>
                  <a:pt x="0" y="3673"/>
                </a:moveTo>
                <a:cubicBezTo>
                  <a:pt x="106811" y="-4095"/>
                  <a:pt x="230649" y="1328"/>
                  <a:pt x="345254" y="11806"/>
                </a:cubicBezTo>
                <a:cubicBezTo>
                  <a:pt x="459860" y="22284"/>
                  <a:pt x="579838" y="40236"/>
                  <a:pt x="687633" y="66542"/>
                </a:cubicBezTo>
                <a:cubicBezTo>
                  <a:pt x="795428" y="92848"/>
                  <a:pt x="889603" y="125747"/>
                  <a:pt x="992025" y="169640"/>
                </a:cubicBezTo>
                <a:cubicBezTo>
                  <a:pt x="1094447" y="213533"/>
                  <a:pt x="1211292" y="274537"/>
                  <a:pt x="1302164" y="329898"/>
                </a:cubicBezTo>
                <a:cubicBezTo>
                  <a:pt x="1393036" y="385259"/>
                  <a:pt x="1479066" y="452674"/>
                  <a:pt x="1537259" y="501806"/>
                </a:cubicBezTo>
                <a:cubicBezTo>
                  <a:pt x="1595452" y="550938"/>
                  <a:pt x="1619675" y="587429"/>
                  <a:pt x="1651323" y="624688"/>
                </a:cubicBezTo>
                <a:cubicBezTo>
                  <a:pt x="1682971" y="661948"/>
                  <a:pt x="1727149" y="725363"/>
                  <a:pt x="1727149" y="725363"/>
                </a:cubicBezTo>
              </a:path>
            </a:pathLst>
          </a:custGeom>
          <a:ln w="19050" cmpd="sng">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63" name="Freeform 62"/>
          <p:cNvSpPr/>
          <p:nvPr/>
        </p:nvSpPr>
        <p:spPr>
          <a:xfrm rot="3690871" flipV="1">
            <a:off x="3703761" y="5343466"/>
            <a:ext cx="642504" cy="1180255"/>
          </a:xfrm>
          <a:custGeom>
            <a:avLst/>
            <a:gdLst>
              <a:gd name="connsiteX0" fmla="*/ 0 w 1614033"/>
              <a:gd name="connsiteY0" fmla="*/ 12684 h 666064"/>
              <a:gd name="connsiteX1" fmla="*/ 314607 w 1614033"/>
              <a:gd name="connsiteY1" fmla="*/ 1033 h 666064"/>
              <a:gd name="connsiteX2" fmla="*/ 605910 w 1614033"/>
              <a:gd name="connsiteY2" fmla="*/ 35986 h 666064"/>
              <a:gd name="connsiteX3" fmla="*/ 920517 w 1614033"/>
              <a:gd name="connsiteY3" fmla="*/ 129193 h 666064"/>
              <a:gd name="connsiteX4" fmla="*/ 1281733 w 1614033"/>
              <a:gd name="connsiteY4" fmla="*/ 338909 h 666064"/>
              <a:gd name="connsiteX5" fmla="*/ 1526427 w 1614033"/>
              <a:gd name="connsiteY5" fmla="*/ 560275 h 666064"/>
              <a:gd name="connsiteX6" fmla="*/ 1607992 w 1614033"/>
              <a:gd name="connsiteY6" fmla="*/ 653482 h 666064"/>
              <a:gd name="connsiteX7" fmla="*/ 1607992 w 1614033"/>
              <a:gd name="connsiteY7" fmla="*/ 665133 h 666064"/>
              <a:gd name="connsiteX0" fmla="*/ 0 w 1614033"/>
              <a:gd name="connsiteY0" fmla="*/ 2561 h 655941"/>
              <a:gd name="connsiteX1" fmla="*/ 345254 w 1614033"/>
              <a:gd name="connsiteY1" fmla="*/ 10694 h 655941"/>
              <a:gd name="connsiteX2" fmla="*/ 605910 w 1614033"/>
              <a:gd name="connsiteY2" fmla="*/ 25863 h 655941"/>
              <a:gd name="connsiteX3" fmla="*/ 920517 w 1614033"/>
              <a:gd name="connsiteY3" fmla="*/ 119070 h 655941"/>
              <a:gd name="connsiteX4" fmla="*/ 1281733 w 1614033"/>
              <a:gd name="connsiteY4" fmla="*/ 328786 h 655941"/>
              <a:gd name="connsiteX5" fmla="*/ 1526427 w 1614033"/>
              <a:gd name="connsiteY5" fmla="*/ 550152 h 655941"/>
              <a:gd name="connsiteX6" fmla="*/ 1607992 w 1614033"/>
              <a:gd name="connsiteY6" fmla="*/ 643359 h 655941"/>
              <a:gd name="connsiteX7" fmla="*/ 1607992 w 1614033"/>
              <a:gd name="connsiteY7" fmla="*/ 655010 h 655941"/>
              <a:gd name="connsiteX0" fmla="*/ 0 w 1614033"/>
              <a:gd name="connsiteY0" fmla="*/ 3673 h 657053"/>
              <a:gd name="connsiteX1" fmla="*/ 345254 w 1614033"/>
              <a:gd name="connsiteY1" fmla="*/ 11806 h 657053"/>
              <a:gd name="connsiteX2" fmla="*/ 687633 w 1614033"/>
              <a:gd name="connsiteY2" fmla="*/ 66542 h 657053"/>
              <a:gd name="connsiteX3" fmla="*/ 920517 w 1614033"/>
              <a:gd name="connsiteY3" fmla="*/ 120182 h 657053"/>
              <a:gd name="connsiteX4" fmla="*/ 1281733 w 1614033"/>
              <a:gd name="connsiteY4" fmla="*/ 329898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71594 w 1614033"/>
              <a:gd name="connsiteY3" fmla="*/ 169640 h 657053"/>
              <a:gd name="connsiteX4" fmla="*/ 1281733 w 1614033"/>
              <a:gd name="connsiteY4" fmla="*/ 329898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71594 w 1614033"/>
              <a:gd name="connsiteY3" fmla="*/ 169640 h 657053"/>
              <a:gd name="connsiteX4" fmla="*/ 1302164 w 1614033"/>
              <a:gd name="connsiteY4" fmla="*/ 359573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14033"/>
              <a:gd name="connsiteY0" fmla="*/ 3673 h 657053"/>
              <a:gd name="connsiteX1" fmla="*/ 345254 w 1614033"/>
              <a:gd name="connsiteY1" fmla="*/ 11806 h 657053"/>
              <a:gd name="connsiteX2" fmla="*/ 687633 w 1614033"/>
              <a:gd name="connsiteY2" fmla="*/ 66542 h 657053"/>
              <a:gd name="connsiteX3" fmla="*/ 992025 w 1614033"/>
              <a:gd name="connsiteY3" fmla="*/ 169640 h 657053"/>
              <a:gd name="connsiteX4" fmla="*/ 1302164 w 1614033"/>
              <a:gd name="connsiteY4" fmla="*/ 359573 h 657053"/>
              <a:gd name="connsiteX5" fmla="*/ 1526427 w 1614033"/>
              <a:gd name="connsiteY5" fmla="*/ 551264 h 657053"/>
              <a:gd name="connsiteX6" fmla="*/ 1607992 w 1614033"/>
              <a:gd name="connsiteY6" fmla="*/ 644471 h 657053"/>
              <a:gd name="connsiteX7" fmla="*/ 1607992 w 1614033"/>
              <a:gd name="connsiteY7" fmla="*/ 656122 h 657053"/>
              <a:gd name="connsiteX0" fmla="*/ 0 w 1662155"/>
              <a:gd name="connsiteY0" fmla="*/ 3673 h 725363"/>
              <a:gd name="connsiteX1" fmla="*/ 345254 w 1662155"/>
              <a:gd name="connsiteY1" fmla="*/ 11806 h 725363"/>
              <a:gd name="connsiteX2" fmla="*/ 687633 w 1662155"/>
              <a:gd name="connsiteY2" fmla="*/ 66542 h 725363"/>
              <a:gd name="connsiteX3" fmla="*/ 992025 w 1662155"/>
              <a:gd name="connsiteY3" fmla="*/ 169640 h 725363"/>
              <a:gd name="connsiteX4" fmla="*/ 1302164 w 1662155"/>
              <a:gd name="connsiteY4" fmla="*/ 359573 h 725363"/>
              <a:gd name="connsiteX5" fmla="*/ 1526427 w 1662155"/>
              <a:gd name="connsiteY5" fmla="*/ 551264 h 725363"/>
              <a:gd name="connsiteX6" fmla="*/ 1607992 w 1662155"/>
              <a:gd name="connsiteY6" fmla="*/ 644471 h 725363"/>
              <a:gd name="connsiteX7" fmla="*/ 1662155 w 1662155"/>
              <a:gd name="connsiteY7" fmla="*/ 725363 h 725363"/>
              <a:gd name="connsiteX0" fmla="*/ 0 w 1665225"/>
              <a:gd name="connsiteY0" fmla="*/ 3673 h 725363"/>
              <a:gd name="connsiteX1" fmla="*/ 345254 w 1665225"/>
              <a:gd name="connsiteY1" fmla="*/ 11806 h 725363"/>
              <a:gd name="connsiteX2" fmla="*/ 687633 w 1665225"/>
              <a:gd name="connsiteY2" fmla="*/ 66542 h 725363"/>
              <a:gd name="connsiteX3" fmla="*/ 992025 w 1665225"/>
              <a:gd name="connsiteY3" fmla="*/ 169640 h 725363"/>
              <a:gd name="connsiteX4" fmla="*/ 1302164 w 1665225"/>
              <a:gd name="connsiteY4" fmla="*/ 359573 h 725363"/>
              <a:gd name="connsiteX5" fmla="*/ 1526427 w 1665225"/>
              <a:gd name="connsiteY5" fmla="*/ 551264 h 725363"/>
              <a:gd name="connsiteX6" fmla="*/ 1651323 w 1665225"/>
              <a:gd name="connsiteY6" fmla="*/ 624688 h 725363"/>
              <a:gd name="connsiteX7" fmla="*/ 1662155 w 1665225"/>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59573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269667 w 1664548"/>
              <a:gd name="connsiteY4" fmla="*/ 329898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29898 h 725363"/>
              <a:gd name="connsiteX5" fmla="*/ 1537259 w 1664548"/>
              <a:gd name="connsiteY5" fmla="*/ 521590 h 725363"/>
              <a:gd name="connsiteX6" fmla="*/ 1651323 w 1664548"/>
              <a:gd name="connsiteY6" fmla="*/ 624688 h 725363"/>
              <a:gd name="connsiteX7" fmla="*/ 1662155 w 1664548"/>
              <a:gd name="connsiteY7" fmla="*/ 725363 h 725363"/>
              <a:gd name="connsiteX0" fmla="*/ 0 w 1664548"/>
              <a:gd name="connsiteY0" fmla="*/ 3673 h 725363"/>
              <a:gd name="connsiteX1" fmla="*/ 345254 w 1664548"/>
              <a:gd name="connsiteY1" fmla="*/ 11806 h 725363"/>
              <a:gd name="connsiteX2" fmla="*/ 687633 w 1664548"/>
              <a:gd name="connsiteY2" fmla="*/ 66542 h 725363"/>
              <a:gd name="connsiteX3" fmla="*/ 992025 w 1664548"/>
              <a:gd name="connsiteY3" fmla="*/ 169640 h 725363"/>
              <a:gd name="connsiteX4" fmla="*/ 1302164 w 1664548"/>
              <a:gd name="connsiteY4" fmla="*/ 329898 h 725363"/>
              <a:gd name="connsiteX5" fmla="*/ 1537259 w 1664548"/>
              <a:gd name="connsiteY5" fmla="*/ 501806 h 725363"/>
              <a:gd name="connsiteX6" fmla="*/ 1651323 w 1664548"/>
              <a:gd name="connsiteY6" fmla="*/ 624688 h 725363"/>
              <a:gd name="connsiteX7" fmla="*/ 1662155 w 1664548"/>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992025 w 1727149"/>
              <a:gd name="connsiteY3" fmla="*/ 169640 h 725363"/>
              <a:gd name="connsiteX4" fmla="*/ 1302164 w 1727149"/>
              <a:gd name="connsiteY4" fmla="*/ 329898 h 725363"/>
              <a:gd name="connsiteX5" fmla="*/ 1537259 w 1727149"/>
              <a:gd name="connsiteY5" fmla="*/ 501806 h 725363"/>
              <a:gd name="connsiteX6" fmla="*/ 1651323 w 1727149"/>
              <a:gd name="connsiteY6" fmla="*/ 624688 h 725363"/>
              <a:gd name="connsiteX7" fmla="*/ 1727149 w 1727149"/>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992025 w 1727149"/>
              <a:gd name="connsiteY3" fmla="*/ 169640 h 725363"/>
              <a:gd name="connsiteX4" fmla="*/ 1414440 w 1727149"/>
              <a:gd name="connsiteY4" fmla="*/ 307546 h 725363"/>
              <a:gd name="connsiteX5" fmla="*/ 1537259 w 1727149"/>
              <a:gd name="connsiteY5" fmla="*/ 501806 h 725363"/>
              <a:gd name="connsiteX6" fmla="*/ 1651323 w 1727149"/>
              <a:gd name="connsiteY6" fmla="*/ 624688 h 725363"/>
              <a:gd name="connsiteX7" fmla="*/ 1727149 w 1727149"/>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992025 w 1727149"/>
              <a:gd name="connsiteY3" fmla="*/ 169640 h 725363"/>
              <a:gd name="connsiteX4" fmla="*/ 1414440 w 1727149"/>
              <a:gd name="connsiteY4" fmla="*/ 307546 h 725363"/>
              <a:gd name="connsiteX5" fmla="*/ 1686962 w 1727149"/>
              <a:gd name="connsiteY5" fmla="*/ 449651 h 725363"/>
              <a:gd name="connsiteX6" fmla="*/ 1651323 w 1727149"/>
              <a:gd name="connsiteY6" fmla="*/ 624688 h 725363"/>
              <a:gd name="connsiteX7" fmla="*/ 1727149 w 1727149"/>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992025 w 1727149"/>
              <a:gd name="connsiteY3" fmla="*/ 169640 h 725363"/>
              <a:gd name="connsiteX4" fmla="*/ 1526715 w 1727149"/>
              <a:gd name="connsiteY4" fmla="*/ 285193 h 725363"/>
              <a:gd name="connsiteX5" fmla="*/ 1686962 w 1727149"/>
              <a:gd name="connsiteY5" fmla="*/ 449651 h 725363"/>
              <a:gd name="connsiteX6" fmla="*/ 1651323 w 1727149"/>
              <a:gd name="connsiteY6" fmla="*/ 624688 h 725363"/>
              <a:gd name="connsiteX7" fmla="*/ 1727149 w 1727149"/>
              <a:gd name="connsiteY7" fmla="*/ 725363 h 725363"/>
              <a:gd name="connsiteX0" fmla="*/ 0 w 1727149"/>
              <a:gd name="connsiteY0" fmla="*/ 3673 h 725363"/>
              <a:gd name="connsiteX1" fmla="*/ 345254 w 1727149"/>
              <a:gd name="connsiteY1" fmla="*/ 11806 h 725363"/>
              <a:gd name="connsiteX2" fmla="*/ 687633 w 1727149"/>
              <a:gd name="connsiteY2" fmla="*/ 66542 h 725363"/>
              <a:gd name="connsiteX3" fmla="*/ 1179153 w 1727149"/>
              <a:gd name="connsiteY3" fmla="*/ 147288 h 725363"/>
              <a:gd name="connsiteX4" fmla="*/ 1526715 w 1727149"/>
              <a:gd name="connsiteY4" fmla="*/ 285193 h 725363"/>
              <a:gd name="connsiteX5" fmla="*/ 1686962 w 1727149"/>
              <a:gd name="connsiteY5" fmla="*/ 449651 h 725363"/>
              <a:gd name="connsiteX6" fmla="*/ 1651323 w 1727149"/>
              <a:gd name="connsiteY6" fmla="*/ 624688 h 725363"/>
              <a:gd name="connsiteX7" fmla="*/ 1727149 w 1727149"/>
              <a:gd name="connsiteY7" fmla="*/ 725363 h 725363"/>
              <a:gd name="connsiteX0" fmla="*/ 0 w 1727149"/>
              <a:gd name="connsiteY0" fmla="*/ 2611 h 724301"/>
              <a:gd name="connsiteX1" fmla="*/ 345254 w 1727149"/>
              <a:gd name="connsiteY1" fmla="*/ 10744 h 724301"/>
              <a:gd name="connsiteX2" fmla="*/ 837335 w 1727149"/>
              <a:gd name="connsiteY2" fmla="*/ 28226 h 724301"/>
              <a:gd name="connsiteX3" fmla="*/ 1179153 w 1727149"/>
              <a:gd name="connsiteY3" fmla="*/ 146226 h 724301"/>
              <a:gd name="connsiteX4" fmla="*/ 1526715 w 1727149"/>
              <a:gd name="connsiteY4" fmla="*/ 284131 h 724301"/>
              <a:gd name="connsiteX5" fmla="*/ 1686962 w 1727149"/>
              <a:gd name="connsiteY5" fmla="*/ 448589 h 724301"/>
              <a:gd name="connsiteX6" fmla="*/ 1651323 w 1727149"/>
              <a:gd name="connsiteY6" fmla="*/ 623626 h 724301"/>
              <a:gd name="connsiteX7" fmla="*/ 1727149 w 1727149"/>
              <a:gd name="connsiteY7" fmla="*/ 724301 h 724301"/>
              <a:gd name="connsiteX0" fmla="*/ 0 w 1727149"/>
              <a:gd name="connsiteY0" fmla="*/ 2611 h 724301"/>
              <a:gd name="connsiteX1" fmla="*/ 345254 w 1727149"/>
              <a:gd name="connsiteY1" fmla="*/ 10744 h 724301"/>
              <a:gd name="connsiteX2" fmla="*/ 837335 w 1727149"/>
              <a:gd name="connsiteY2" fmla="*/ 28226 h 724301"/>
              <a:gd name="connsiteX3" fmla="*/ 1179153 w 1727149"/>
              <a:gd name="connsiteY3" fmla="*/ 131324 h 724301"/>
              <a:gd name="connsiteX4" fmla="*/ 1526715 w 1727149"/>
              <a:gd name="connsiteY4" fmla="*/ 284131 h 724301"/>
              <a:gd name="connsiteX5" fmla="*/ 1686962 w 1727149"/>
              <a:gd name="connsiteY5" fmla="*/ 448589 h 724301"/>
              <a:gd name="connsiteX6" fmla="*/ 1651323 w 1727149"/>
              <a:gd name="connsiteY6" fmla="*/ 623626 h 724301"/>
              <a:gd name="connsiteX7" fmla="*/ 1727149 w 1727149"/>
              <a:gd name="connsiteY7" fmla="*/ 724301 h 724301"/>
              <a:gd name="connsiteX0" fmla="*/ 0 w 1727149"/>
              <a:gd name="connsiteY0" fmla="*/ 2611 h 724301"/>
              <a:gd name="connsiteX1" fmla="*/ 345254 w 1727149"/>
              <a:gd name="connsiteY1" fmla="*/ 10744 h 724301"/>
              <a:gd name="connsiteX2" fmla="*/ 837335 w 1727149"/>
              <a:gd name="connsiteY2" fmla="*/ 28226 h 724301"/>
              <a:gd name="connsiteX3" fmla="*/ 1179153 w 1727149"/>
              <a:gd name="connsiteY3" fmla="*/ 131324 h 724301"/>
              <a:gd name="connsiteX4" fmla="*/ 1638992 w 1727149"/>
              <a:gd name="connsiteY4" fmla="*/ 291581 h 724301"/>
              <a:gd name="connsiteX5" fmla="*/ 1686962 w 1727149"/>
              <a:gd name="connsiteY5" fmla="*/ 448589 h 724301"/>
              <a:gd name="connsiteX6" fmla="*/ 1651323 w 1727149"/>
              <a:gd name="connsiteY6" fmla="*/ 623626 h 724301"/>
              <a:gd name="connsiteX7" fmla="*/ 1727149 w 1727149"/>
              <a:gd name="connsiteY7" fmla="*/ 724301 h 724301"/>
              <a:gd name="connsiteX0" fmla="*/ 0 w 1727149"/>
              <a:gd name="connsiteY0" fmla="*/ 2611 h 724301"/>
              <a:gd name="connsiteX1" fmla="*/ 345254 w 1727149"/>
              <a:gd name="connsiteY1" fmla="*/ 10744 h 724301"/>
              <a:gd name="connsiteX2" fmla="*/ 837335 w 1727149"/>
              <a:gd name="connsiteY2" fmla="*/ 28226 h 724301"/>
              <a:gd name="connsiteX3" fmla="*/ 1553405 w 1727149"/>
              <a:gd name="connsiteY3" fmla="*/ 123873 h 724301"/>
              <a:gd name="connsiteX4" fmla="*/ 1638992 w 1727149"/>
              <a:gd name="connsiteY4" fmla="*/ 291581 h 724301"/>
              <a:gd name="connsiteX5" fmla="*/ 1686962 w 1727149"/>
              <a:gd name="connsiteY5" fmla="*/ 448589 h 724301"/>
              <a:gd name="connsiteX6" fmla="*/ 1651323 w 1727149"/>
              <a:gd name="connsiteY6" fmla="*/ 623626 h 724301"/>
              <a:gd name="connsiteX7" fmla="*/ 1727149 w 1727149"/>
              <a:gd name="connsiteY7" fmla="*/ 724301 h 724301"/>
              <a:gd name="connsiteX0" fmla="*/ 0 w 1727149"/>
              <a:gd name="connsiteY0" fmla="*/ 2611 h 724301"/>
              <a:gd name="connsiteX1" fmla="*/ 345254 w 1727149"/>
              <a:gd name="connsiteY1" fmla="*/ 10744 h 724301"/>
              <a:gd name="connsiteX2" fmla="*/ 837335 w 1727149"/>
              <a:gd name="connsiteY2" fmla="*/ 28226 h 724301"/>
              <a:gd name="connsiteX3" fmla="*/ 1441131 w 1727149"/>
              <a:gd name="connsiteY3" fmla="*/ 138774 h 724301"/>
              <a:gd name="connsiteX4" fmla="*/ 1638992 w 1727149"/>
              <a:gd name="connsiteY4" fmla="*/ 291581 h 724301"/>
              <a:gd name="connsiteX5" fmla="*/ 1686962 w 1727149"/>
              <a:gd name="connsiteY5" fmla="*/ 448589 h 724301"/>
              <a:gd name="connsiteX6" fmla="*/ 1651323 w 1727149"/>
              <a:gd name="connsiteY6" fmla="*/ 623626 h 724301"/>
              <a:gd name="connsiteX7" fmla="*/ 1727149 w 1727149"/>
              <a:gd name="connsiteY7" fmla="*/ 724301 h 724301"/>
              <a:gd name="connsiteX0" fmla="*/ 0 w 1761975"/>
              <a:gd name="connsiteY0" fmla="*/ 2611 h 724301"/>
              <a:gd name="connsiteX1" fmla="*/ 345254 w 1761975"/>
              <a:gd name="connsiteY1" fmla="*/ 10744 h 724301"/>
              <a:gd name="connsiteX2" fmla="*/ 837335 w 1761975"/>
              <a:gd name="connsiteY2" fmla="*/ 28226 h 724301"/>
              <a:gd name="connsiteX3" fmla="*/ 1441131 w 1761975"/>
              <a:gd name="connsiteY3" fmla="*/ 138774 h 724301"/>
              <a:gd name="connsiteX4" fmla="*/ 1751267 w 1761975"/>
              <a:gd name="connsiteY4" fmla="*/ 291581 h 724301"/>
              <a:gd name="connsiteX5" fmla="*/ 1686962 w 1761975"/>
              <a:gd name="connsiteY5" fmla="*/ 448589 h 724301"/>
              <a:gd name="connsiteX6" fmla="*/ 1651323 w 1761975"/>
              <a:gd name="connsiteY6" fmla="*/ 623626 h 724301"/>
              <a:gd name="connsiteX7" fmla="*/ 1727149 w 1761975"/>
              <a:gd name="connsiteY7" fmla="*/ 724301 h 724301"/>
              <a:gd name="connsiteX0" fmla="*/ 0 w 1876646"/>
              <a:gd name="connsiteY0" fmla="*/ 2611 h 724301"/>
              <a:gd name="connsiteX1" fmla="*/ 345254 w 1876646"/>
              <a:gd name="connsiteY1" fmla="*/ 10744 h 724301"/>
              <a:gd name="connsiteX2" fmla="*/ 837335 w 1876646"/>
              <a:gd name="connsiteY2" fmla="*/ 28226 h 724301"/>
              <a:gd name="connsiteX3" fmla="*/ 1441131 w 1876646"/>
              <a:gd name="connsiteY3" fmla="*/ 138774 h 724301"/>
              <a:gd name="connsiteX4" fmla="*/ 1751267 w 1876646"/>
              <a:gd name="connsiteY4" fmla="*/ 291581 h 724301"/>
              <a:gd name="connsiteX5" fmla="*/ 1874086 w 1876646"/>
              <a:gd name="connsiteY5" fmla="*/ 463491 h 724301"/>
              <a:gd name="connsiteX6" fmla="*/ 1651323 w 1876646"/>
              <a:gd name="connsiteY6" fmla="*/ 623626 h 724301"/>
              <a:gd name="connsiteX7" fmla="*/ 1727149 w 1876646"/>
              <a:gd name="connsiteY7" fmla="*/ 724301 h 724301"/>
              <a:gd name="connsiteX0" fmla="*/ 0 w 1889028"/>
              <a:gd name="connsiteY0" fmla="*/ 2611 h 724301"/>
              <a:gd name="connsiteX1" fmla="*/ 345254 w 1889028"/>
              <a:gd name="connsiteY1" fmla="*/ 10744 h 724301"/>
              <a:gd name="connsiteX2" fmla="*/ 837335 w 1889028"/>
              <a:gd name="connsiteY2" fmla="*/ 28226 h 724301"/>
              <a:gd name="connsiteX3" fmla="*/ 1441131 w 1889028"/>
              <a:gd name="connsiteY3" fmla="*/ 138774 h 724301"/>
              <a:gd name="connsiteX4" fmla="*/ 1751267 w 1889028"/>
              <a:gd name="connsiteY4" fmla="*/ 291581 h 724301"/>
              <a:gd name="connsiteX5" fmla="*/ 1874086 w 1889028"/>
              <a:gd name="connsiteY5" fmla="*/ 463491 h 724301"/>
              <a:gd name="connsiteX6" fmla="*/ 1426770 w 1889028"/>
              <a:gd name="connsiteY6" fmla="*/ 653428 h 724301"/>
              <a:gd name="connsiteX7" fmla="*/ 1727149 w 1889028"/>
              <a:gd name="connsiteY7" fmla="*/ 724301 h 724301"/>
              <a:gd name="connsiteX0" fmla="*/ 0 w 1875249"/>
              <a:gd name="connsiteY0" fmla="*/ 2611 h 724301"/>
              <a:gd name="connsiteX1" fmla="*/ 345254 w 1875249"/>
              <a:gd name="connsiteY1" fmla="*/ 10744 h 724301"/>
              <a:gd name="connsiteX2" fmla="*/ 837335 w 1875249"/>
              <a:gd name="connsiteY2" fmla="*/ 28226 h 724301"/>
              <a:gd name="connsiteX3" fmla="*/ 1441131 w 1875249"/>
              <a:gd name="connsiteY3" fmla="*/ 138774 h 724301"/>
              <a:gd name="connsiteX4" fmla="*/ 1751267 w 1875249"/>
              <a:gd name="connsiteY4" fmla="*/ 291581 h 724301"/>
              <a:gd name="connsiteX5" fmla="*/ 1874086 w 1875249"/>
              <a:gd name="connsiteY5" fmla="*/ 463491 h 724301"/>
              <a:gd name="connsiteX6" fmla="*/ 1688748 w 1875249"/>
              <a:gd name="connsiteY6" fmla="*/ 586373 h 724301"/>
              <a:gd name="connsiteX7" fmla="*/ 1727149 w 1875249"/>
              <a:gd name="connsiteY7" fmla="*/ 724301 h 724301"/>
              <a:gd name="connsiteX0" fmla="*/ 0 w 1892060"/>
              <a:gd name="connsiteY0" fmla="*/ 2611 h 724301"/>
              <a:gd name="connsiteX1" fmla="*/ 345254 w 1892060"/>
              <a:gd name="connsiteY1" fmla="*/ 10744 h 724301"/>
              <a:gd name="connsiteX2" fmla="*/ 837335 w 1892060"/>
              <a:gd name="connsiteY2" fmla="*/ 28226 h 724301"/>
              <a:gd name="connsiteX3" fmla="*/ 1441131 w 1892060"/>
              <a:gd name="connsiteY3" fmla="*/ 138774 h 724301"/>
              <a:gd name="connsiteX4" fmla="*/ 1751267 w 1892060"/>
              <a:gd name="connsiteY4" fmla="*/ 291581 h 724301"/>
              <a:gd name="connsiteX5" fmla="*/ 1874086 w 1892060"/>
              <a:gd name="connsiteY5" fmla="*/ 463491 h 724301"/>
              <a:gd name="connsiteX6" fmla="*/ 1875872 w 1892060"/>
              <a:gd name="connsiteY6" fmla="*/ 586373 h 724301"/>
              <a:gd name="connsiteX7" fmla="*/ 1727149 w 1892060"/>
              <a:gd name="connsiteY7" fmla="*/ 724301 h 724301"/>
              <a:gd name="connsiteX0" fmla="*/ 0 w 1892060"/>
              <a:gd name="connsiteY0" fmla="*/ 3183 h 724873"/>
              <a:gd name="connsiteX1" fmla="*/ 345254 w 1892060"/>
              <a:gd name="connsiteY1" fmla="*/ 11316 h 724873"/>
              <a:gd name="connsiteX2" fmla="*/ 762485 w 1892060"/>
              <a:gd name="connsiteY2" fmla="*/ 51150 h 724873"/>
              <a:gd name="connsiteX3" fmla="*/ 1441131 w 1892060"/>
              <a:gd name="connsiteY3" fmla="*/ 139346 h 724873"/>
              <a:gd name="connsiteX4" fmla="*/ 1751267 w 1892060"/>
              <a:gd name="connsiteY4" fmla="*/ 292153 h 724873"/>
              <a:gd name="connsiteX5" fmla="*/ 1874086 w 1892060"/>
              <a:gd name="connsiteY5" fmla="*/ 464063 h 724873"/>
              <a:gd name="connsiteX6" fmla="*/ 1875872 w 1892060"/>
              <a:gd name="connsiteY6" fmla="*/ 586945 h 724873"/>
              <a:gd name="connsiteX7" fmla="*/ 1727149 w 1892060"/>
              <a:gd name="connsiteY7" fmla="*/ 724873 h 724873"/>
              <a:gd name="connsiteX0" fmla="*/ 0 w 1892060"/>
              <a:gd name="connsiteY0" fmla="*/ 3183 h 724873"/>
              <a:gd name="connsiteX1" fmla="*/ 345254 w 1892060"/>
              <a:gd name="connsiteY1" fmla="*/ 11316 h 724873"/>
              <a:gd name="connsiteX2" fmla="*/ 762485 w 1892060"/>
              <a:gd name="connsiteY2" fmla="*/ 51150 h 724873"/>
              <a:gd name="connsiteX3" fmla="*/ 1403706 w 1892060"/>
              <a:gd name="connsiteY3" fmla="*/ 169149 h 724873"/>
              <a:gd name="connsiteX4" fmla="*/ 1751267 w 1892060"/>
              <a:gd name="connsiteY4" fmla="*/ 292153 h 724873"/>
              <a:gd name="connsiteX5" fmla="*/ 1874086 w 1892060"/>
              <a:gd name="connsiteY5" fmla="*/ 464063 h 724873"/>
              <a:gd name="connsiteX6" fmla="*/ 1875872 w 1892060"/>
              <a:gd name="connsiteY6" fmla="*/ 586945 h 724873"/>
              <a:gd name="connsiteX7" fmla="*/ 1727149 w 1892060"/>
              <a:gd name="connsiteY7" fmla="*/ 724873 h 724873"/>
              <a:gd name="connsiteX0" fmla="*/ 0 w 1894292"/>
              <a:gd name="connsiteY0" fmla="*/ 3183 h 724873"/>
              <a:gd name="connsiteX1" fmla="*/ 345254 w 1894292"/>
              <a:gd name="connsiteY1" fmla="*/ 11316 h 724873"/>
              <a:gd name="connsiteX2" fmla="*/ 762485 w 1894292"/>
              <a:gd name="connsiteY2" fmla="*/ 51150 h 724873"/>
              <a:gd name="connsiteX3" fmla="*/ 1403706 w 1894292"/>
              <a:gd name="connsiteY3" fmla="*/ 169149 h 724873"/>
              <a:gd name="connsiteX4" fmla="*/ 1713842 w 1894292"/>
              <a:gd name="connsiteY4" fmla="*/ 314506 h 724873"/>
              <a:gd name="connsiteX5" fmla="*/ 1874086 w 1894292"/>
              <a:gd name="connsiteY5" fmla="*/ 464063 h 724873"/>
              <a:gd name="connsiteX6" fmla="*/ 1875872 w 1894292"/>
              <a:gd name="connsiteY6" fmla="*/ 586945 h 724873"/>
              <a:gd name="connsiteX7" fmla="*/ 1727149 w 1894292"/>
              <a:gd name="connsiteY7" fmla="*/ 724873 h 724873"/>
              <a:gd name="connsiteX0" fmla="*/ 0 w 1894292"/>
              <a:gd name="connsiteY0" fmla="*/ 3183 h 724873"/>
              <a:gd name="connsiteX1" fmla="*/ 345254 w 1894292"/>
              <a:gd name="connsiteY1" fmla="*/ 11316 h 724873"/>
              <a:gd name="connsiteX2" fmla="*/ 762485 w 1894292"/>
              <a:gd name="connsiteY2" fmla="*/ 51150 h 724873"/>
              <a:gd name="connsiteX3" fmla="*/ 1366278 w 1894292"/>
              <a:gd name="connsiteY3" fmla="*/ 176599 h 724873"/>
              <a:gd name="connsiteX4" fmla="*/ 1713842 w 1894292"/>
              <a:gd name="connsiteY4" fmla="*/ 314506 h 724873"/>
              <a:gd name="connsiteX5" fmla="*/ 1874086 w 1894292"/>
              <a:gd name="connsiteY5" fmla="*/ 464063 h 724873"/>
              <a:gd name="connsiteX6" fmla="*/ 1875872 w 1894292"/>
              <a:gd name="connsiteY6" fmla="*/ 586945 h 724873"/>
              <a:gd name="connsiteX7" fmla="*/ 1727149 w 1894292"/>
              <a:gd name="connsiteY7" fmla="*/ 724873 h 724873"/>
              <a:gd name="connsiteX0" fmla="*/ 0 w 1894292"/>
              <a:gd name="connsiteY0" fmla="*/ 3183 h 724873"/>
              <a:gd name="connsiteX1" fmla="*/ 345254 w 1894292"/>
              <a:gd name="connsiteY1" fmla="*/ 11316 h 724873"/>
              <a:gd name="connsiteX2" fmla="*/ 762485 w 1894292"/>
              <a:gd name="connsiteY2" fmla="*/ 51150 h 724873"/>
              <a:gd name="connsiteX3" fmla="*/ 1366278 w 1894292"/>
              <a:gd name="connsiteY3" fmla="*/ 176599 h 724873"/>
              <a:gd name="connsiteX4" fmla="*/ 1713842 w 1894292"/>
              <a:gd name="connsiteY4" fmla="*/ 314506 h 724873"/>
              <a:gd name="connsiteX5" fmla="*/ 1874086 w 1894292"/>
              <a:gd name="connsiteY5" fmla="*/ 464063 h 724873"/>
              <a:gd name="connsiteX6" fmla="*/ 1875872 w 1894292"/>
              <a:gd name="connsiteY6" fmla="*/ 586945 h 724873"/>
              <a:gd name="connsiteX7" fmla="*/ 1727149 w 1894292"/>
              <a:gd name="connsiteY7" fmla="*/ 724873 h 72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292" h="724873">
                <a:moveTo>
                  <a:pt x="0" y="3183"/>
                </a:moveTo>
                <a:cubicBezTo>
                  <a:pt x="106811" y="-4585"/>
                  <a:pt x="218173" y="3321"/>
                  <a:pt x="345254" y="11316"/>
                </a:cubicBezTo>
                <a:cubicBezTo>
                  <a:pt x="472335" y="19311"/>
                  <a:pt x="592314" y="23603"/>
                  <a:pt x="762485" y="51150"/>
                </a:cubicBezTo>
                <a:cubicBezTo>
                  <a:pt x="932656" y="78697"/>
                  <a:pt x="1207719" y="132706"/>
                  <a:pt x="1366278" y="176599"/>
                </a:cubicBezTo>
                <a:cubicBezTo>
                  <a:pt x="1524837" y="220492"/>
                  <a:pt x="1629207" y="266595"/>
                  <a:pt x="1713842" y="314506"/>
                </a:cubicBezTo>
                <a:cubicBezTo>
                  <a:pt x="1798477" y="362417"/>
                  <a:pt x="1847081" y="418657"/>
                  <a:pt x="1874086" y="464063"/>
                </a:cubicBezTo>
                <a:cubicBezTo>
                  <a:pt x="1901091" y="509470"/>
                  <a:pt x="1900361" y="543477"/>
                  <a:pt x="1875872" y="586945"/>
                </a:cubicBezTo>
                <a:cubicBezTo>
                  <a:pt x="1851383" y="630413"/>
                  <a:pt x="1727149" y="724873"/>
                  <a:pt x="1727149" y="724873"/>
                </a:cubicBezTo>
              </a:path>
            </a:pathLst>
          </a:custGeom>
          <a:ln w="19050" cmpd="sng">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62" name="TextBox 2"/>
          <p:cNvSpPr txBox="1">
            <a:spLocks noChangeArrowheads="1"/>
          </p:cNvSpPr>
          <p:nvPr/>
        </p:nvSpPr>
        <p:spPr bwMode="auto">
          <a:xfrm rot="1450929">
            <a:off x="4707035" y="593965"/>
            <a:ext cx="4898547" cy="1098762"/>
          </a:xfrm>
          <a:prstGeom prst="rect">
            <a:avLst/>
          </a:prstGeom>
          <a:noFill/>
          <a:ln w="9525">
            <a:noFill/>
            <a:miter lim="800000"/>
            <a:headEnd/>
            <a:tailEnd/>
          </a:ln>
        </p:spPr>
        <p:txBody>
          <a:bodyPr wrap="square">
            <a:spAutoFit/>
          </a:bodyPr>
          <a:lstStyle/>
          <a:p>
            <a:pPr algn="ctr" defTabSz="457200">
              <a:lnSpc>
                <a:spcPct val="90000"/>
              </a:lnSpc>
            </a:pPr>
            <a:r>
              <a:rPr lang="en-US" sz="3600" dirty="0" smtClean="0">
                <a:solidFill>
                  <a:srgbClr val="174280"/>
                </a:solidFill>
                <a:latin typeface="Marker Felt"/>
                <a:cs typeface="Marker Felt"/>
              </a:rPr>
              <a:t>Protective </a:t>
            </a:r>
            <a:br>
              <a:rPr lang="en-US" sz="3600" dirty="0" smtClean="0">
                <a:solidFill>
                  <a:srgbClr val="174280"/>
                </a:solidFill>
                <a:latin typeface="Marker Felt"/>
                <a:cs typeface="Marker Felt"/>
              </a:rPr>
            </a:br>
            <a:r>
              <a:rPr lang="en-US" sz="3600" dirty="0" smtClean="0">
                <a:solidFill>
                  <a:srgbClr val="174280"/>
                </a:solidFill>
                <a:latin typeface="Marker Felt"/>
                <a:cs typeface="Marker Felt"/>
              </a:rPr>
              <a:t>Factors Framework</a:t>
            </a:r>
          </a:p>
        </p:txBody>
      </p:sp>
      <p:sp>
        <p:nvSpPr>
          <p:cNvPr id="2" name="TextBox 1"/>
          <p:cNvSpPr txBox="1"/>
          <p:nvPr/>
        </p:nvSpPr>
        <p:spPr>
          <a:xfrm>
            <a:off x="5709424" y="6184900"/>
            <a:ext cx="3149187" cy="461665"/>
          </a:xfrm>
          <a:prstGeom prst="rect">
            <a:avLst/>
          </a:prstGeom>
          <a:noFill/>
        </p:spPr>
        <p:txBody>
          <a:bodyPr wrap="square" rtlCol="0">
            <a:spAutoFit/>
          </a:bodyPr>
          <a:lstStyle/>
          <a:p>
            <a:pPr algn="r" defTabSz="457200"/>
            <a:r>
              <a:rPr lang="en-US" sz="1200" dirty="0" smtClean="0">
                <a:solidFill>
                  <a:prstClr val="black"/>
                </a:solidFill>
              </a:rPr>
              <a:t>Center for the Study of Social Policy (</a:t>
            </a:r>
            <a:r>
              <a:rPr lang="en-US" sz="1200" dirty="0" err="1" smtClean="0">
                <a:solidFill>
                  <a:prstClr val="black"/>
                </a:solidFill>
              </a:rPr>
              <a:t>www.cssp.org</a:t>
            </a:r>
            <a:r>
              <a:rPr lang="en-US" sz="1200" dirty="0" smtClean="0">
                <a:solidFill>
                  <a:prstClr val="black"/>
                </a:solidFill>
              </a:rPr>
              <a:t>)</a:t>
            </a:r>
            <a:endParaRPr lang="en-US" sz="1200" dirty="0">
              <a:solidFill>
                <a:prstClr val="black"/>
              </a:solidFill>
            </a:endParaRPr>
          </a:p>
        </p:txBody>
      </p:sp>
    </p:spTree>
    <p:extLst>
      <p:ext uri="{BB962C8B-B14F-4D97-AF65-F5344CB8AC3E}">
        <p14:creationId xmlns:p14="http://schemas.microsoft.com/office/powerpoint/2010/main" val="17276740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9500" t="14800" r="6200" b="9600"/>
          <a:stretch>
            <a:fillRect/>
          </a:stretch>
        </p:blipFill>
        <p:spPr bwMode="auto">
          <a:xfrm>
            <a:off x="180824" y="151576"/>
            <a:ext cx="8963176" cy="6028613"/>
          </a:xfrm>
          <a:prstGeom prst="rect">
            <a:avLst/>
          </a:prstGeom>
          <a:noFill/>
          <a:ln w="9525">
            <a:noFill/>
            <a:miter lim="800000"/>
            <a:headEnd/>
            <a:tailEnd/>
          </a:ln>
        </p:spPr>
      </p:pic>
    </p:spTree>
    <p:extLst>
      <p:ext uri="{BB962C8B-B14F-4D97-AF65-F5344CB8AC3E}">
        <p14:creationId xmlns:p14="http://schemas.microsoft.com/office/powerpoint/2010/main" val="24861501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15200" t="16000" r="10400" b="13200"/>
          <a:stretch>
            <a:fillRect/>
          </a:stretch>
        </p:blipFill>
        <p:spPr bwMode="auto">
          <a:xfrm>
            <a:off x="24900" y="264919"/>
            <a:ext cx="9144000" cy="6228816"/>
          </a:xfrm>
          <a:prstGeom prst="rect">
            <a:avLst/>
          </a:prstGeom>
          <a:noFill/>
          <a:ln w="9525">
            <a:noFill/>
            <a:miter lim="800000"/>
            <a:headEnd/>
            <a:tailEnd/>
          </a:ln>
        </p:spPr>
      </p:pic>
    </p:spTree>
    <p:extLst>
      <p:ext uri="{BB962C8B-B14F-4D97-AF65-F5344CB8AC3E}">
        <p14:creationId xmlns:p14="http://schemas.microsoft.com/office/powerpoint/2010/main" val="32881199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2446136" y="2629161"/>
            <a:ext cx="4277628" cy="1938992"/>
          </a:xfrm>
          <a:prstGeom prst="rect">
            <a:avLst/>
          </a:prstGeom>
          <a:noFill/>
          <a:ln w="3175" cmpd="sng">
            <a:noFill/>
            <a:miter lim="800000"/>
            <a:headEnd/>
            <a:tailEnd/>
          </a:ln>
        </p:spPr>
        <p:txBody>
          <a:bodyPr wrap="square">
            <a:spAutoFit/>
          </a:bodyPr>
          <a:lstStyle/>
          <a:p>
            <a:pPr marL="457200" indent="-279400" algn="ctr" defTabSz="457200">
              <a:spcAft>
                <a:spcPts val="1200"/>
              </a:spcAft>
              <a:buClr>
                <a:srgbClr val="660066"/>
              </a:buClr>
              <a:tabLst>
                <a:tab pos="457200" algn="l"/>
              </a:tabLst>
            </a:pPr>
            <a:r>
              <a:rPr lang="en-US" sz="4400" b="1" dirty="0" smtClean="0">
                <a:ln w="10541" cmpd="sng">
                  <a:solidFill>
                    <a:srgbClr val="663366">
                      <a:shade val="88000"/>
                      <a:satMod val="110000"/>
                    </a:srgbClr>
                  </a:solidFill>
                  <a:prstDash val="solid"/>
                </a:ln>
                <a:gradFill>
                  <a:gsLst>
                    <a:gs pos="0">
                      <a:srgbClr val="663366">
                        <a:tint val="40000"/>
                        <a:satMod val="250000"/>
                      </a:srgbClr>
                    </a:gs>
                    <a:gs pos="9000">
                      <a:srgbClr val="663366">
                        <a:tint val="52000"/>
                        <a:satMod val="300000"/>
                      </a:srgbClr>
                    </a:gs>
                    <a:gs pos="50000">
                      <a:srgbClr val="663366">
                        <a:shade val="20000"/>
                        <a:satMod val="300000"/>
                      </a:srgbClr>
                    </a:gs>
                    <a:gs pos="79000">
                      <a:srgbClr val="663366">
                        <a:tint val="52000"/>
                        <a:satMod val="300000"/>
                      </a:srgbClr>
                    </a:gs>
                    <a:gs pos="100000">
                      <a:srgbClr val="663366">
                        <a:tint val="40000"/>
                        <a:satMod val="250000"/>
                      </a:srgbClr>
                    </a:gs>
                  </a:gsLst>
                  <a:lin ang="5400000"/>
                </a:gradFill>
                <a:latin typeface="Arial Black"/>
                <a:ea typeface="ＭＳ Ｐゴシック"/>
                <a:cs typeface="Arial Black"/>
              </a:rPr>
              <a:t>Pat Jessup </a:t>
            </a:r>
            <a:endParaRPr lang="en-US" sz="4400" b="1" dirty="0">
              <a:ln w="10541" cmpd="sng">
                <a:solidFill>
                  <a:srgbClr val="663366">
                    <a:shade val="88000"/>
                    <a:satMod val="110000"/>
                  </a:srgbClr>
                </a:solidFill>
                <a:prstDash val="solid"/>
              </a:ln>
              <a:gradFill>
                <a:gsLst>
                  <a:gs pos="0">
                    <a:srgbClr val="663366">
                      <a:tint val="40000"/>
                      <a:satMod val="250000"/>
                    </a:srgbClr>
                  </a:gs>
                  <a:gs pos="9000">
                    <a:srgbClr val="663366">
                      <a:tint val="52000"/>
                      <a:satMod val="300000"/>
                    </a:srgbClr>
                  </a:gs>
                  <a:gs pos="50000">
                    <a:srgbClr val="663366">
                      <a:shade val="20000"/>
                      <a:satMod val="300000"/>
                    </a:srgbClr>
                  </a:gs>
                  <a:gs pos="79000">
                    <a:srgbClr val="663366">
                      <a:tint val="52000"/>
                      <a:satMod val="300000"/>
                    </a:srgbClr>
                  </a:gs>
                  <a:gs pos="100000">
                    <a:srgbClr val="663366">
                      <a:tint val="40000"/>
                      <a:satMod val="250000"/>
                    </a:srgbClr>
                  </a:gs>
                </a:gsLst>
                <a:lin ang="5400000"/>
              </a:gradFill>
              <a:latin typeface="Arial Black"/>
              <a:ea typeface="ＭＳ Ｐゴシック"/>
              <a:cs typeface="Arial Black"/>
            </a:endParaRPr>
          </a:p>
          <a:p>
            <a:pPr marL="457200" indent="-279400" algn="ctr" defTabSz="457200">
              <a:spcAft>
                <a:spcPts val="1200"/>
              </a:spcAft>
              <a:buClr>
                <a:srgbClr val="660066"/>
              </a:buClr>
              <a:tabLst>
                <a:tab pos="457200" algn="l"/>
              </a:tabLst>
            </a:pPr>
            <a:r>
              <a:rPr lang="en-US" sz="2800" dirty="0" smtClean="0">
                <a:solidFill>
                  <a:srgbClr val="000090"/>
                </a:solidFill>
                <a:latin typeface="Arial Black"/>
                <a:ea typeface="ＭＳ Ｐゴシック"/>
                <a:cs typeface="Arial Black"/>
              </a:rPr>
              <a:t>pjessup@</a:t>
            </a:r>
            <a:r>
              <a:rPr lang="en-US" sz="2800" dirty="0">
                <a:solidFill>
                  <a:srgbClr val="000090"/>
                </a:solidFill>
                <a:latin typeface="Arial Black"/>
                <a:ea typeface="ＭＳ Ｐゴシック"/>
                <a:cs typeface="Arial Black"/>
              </a:rPr>
              <a:t>insites.org</a:t>
            </a:r>
          </a:p>
          <a:p>
            <a:pPr marL="457200" indent="-279400" algn="ctr" defTabSz="457200">
              <a:spcAft>
                <a:spcPts val="1200"/>
              </a:spcAft>
              <a:buClr>
                <a:srgbClr val="660066"/>
              </a:buClr>
              <a:tabLst>
                <a:tab pos="457200" algn="l"/>
              </a:tabLst>
            </a:pPr>
            <a:r>
              <a:rPr lang="en-US" sz="2800" dirty="0">
                <a:solidFill>
                  <a:srgbClr val="000090"/>
                </a:solidFill>
                <a:latin typeface="Arial Black"/>
                <a:ea typeface="ＭＳ Ｐゴシック"/>
                <a:cs typeface="Arial Black"/>
              </a:rPr>
              <a:t>www.insites.org </a:t>
            </a:r>
          </a:p>
        </p:txBody>
      </p:sp>
      <p:sp>
        <p:nvSpPr>
          <p:cNvPr id="2" name="Diagonal Stripe 1"/>
          <p:cNvSpPr/>
          <p:nvPr/>
        </p:nvSpPr>
        <p:spPr>
          <a:xfrm>
            <a:off x="0" y="0"/>
            <a:ext cx="3623359" cy="3262453"/>
          </a:xfrm>
          <a:prstGeom prst="diagStripe">
            <a:avLst>
              <a:gd name="adj" fmla="val 49543"/>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22529" name="TextBox 2"/>
          <p:cNvSpPr txBox="1">
            <a:spLocks noChangeArrowheads="1"/>
          </p:cNvSpPr>
          <p:nvPr/>
        </p:nvSpPr>
        <p:spPr bwMode="auto">
          <a:xfrm rot="19092176">
            <a:off x="-556606" y="698200"/>
            <a:ext cx="3811981" cy="1198277"/>
          </a:xfrm>
          <a:prstGeom prst="rect">
            <a:avLst/>
          </a:prstGeom>
          <a:noFill/>
          <a:ln w="9525">
            <a:noFill/>
            <a:miter lim="800000"/>
            <a:headEnd/>
            <a:tailEnd/>
          </a:ln>
        </p:spPr>
        <p:txBody>
          <a:bodyPr wrap="square">
            <a:spAutoFit/>
          </a:bodyPr>
          <a:lstStyle/>
          <a:p>
            <a:pPr algn="ctr" defTabSz="457200">
              <a:lnSpc>
                <a:spcPct val="80000"/>
              </a:lnSpc>
            </a:pPr>
            <a:r>
              <a:rPr lang="en-US" sz="4400" b="1" dirty="0">
                <a:ln w="19050">
                  <a:solidFill>
                    <a:srgbClr val="000090"/>
                  </a:solidFill>
                </a:ln>
                <a:solidFill>
                  <a:prstClr val="white"/>
                </a:solidFill>
                <a:latin typeface="Marker Felt"/>
                <a:cs typeface="Marker Felt"/>
              </a:rPr>
              <a:t>Let’s </a:t>
            </a:r>
            <a:endParaRPr lang="en-US" sz="4400" b="1" dirty="0" smtClean="0">
              <a:ln w="19050">
                <a:solidFill>
                  <a:srgbClr val="000090"/>
                </a:solidFill>
              </a:ln>
              <a:solidFill>
                <a:prstClr val="white"/>
              </a:solidFill>
              <a:latin typeface="Marker Felt"/>
              <a:cs typeface="Marker Felt"/>
            </a:endParaRPr>
          </a:p>
          <a:p>
            <a:pPr algn="ctr" defTabSz="457200">
              <a:lnSpc>
                <a:spcPct val="80000"/>
              </a:lnSpc>
            </a:pPr>
            <a:r>
              <a:rPr lang="en-US" sz="4400" b="1" dirty="0" smtClean="0">
                <a:ln w="19050">
                  <a:solidFill>
                    <a:srgbClr val="000090"/>
                  </a:solidFill>
                </a:ln>
                <a:solidFill>
                  <a:prstClr val="white"/>
                </a:solidFill>
                <a:latin typeface="Marker Felt"/>
                <a:cs typeface="Marker Felt"/>
              </a:rPr>
              <a:t>Connect</a:t>
            </a:r>
            <a:r>
              <a:rPr lang="en-US" sz="4400" b="1" dirty="0">
                <a:ln w="19050">
                  <a:solidFill>
                    <a:srgbClr val="000090"/>
                  </a:solidFill>
                </a:ln>
                <a:solidFill>
                  <a:prstClr val="white"/>
                </a:solidFill>
                <a:latin typeface="Marker Felt"/>
                <a:cs typeface="Marker Felt"/>
              </a:rPr>
              <a:t>!</a:t>
            </a:r>
          </a:p>
        </p:txBody>
      </p:sp>
    </p:spTree>
    <p:extLst>
      <p:ext uri="{BB962C8B-B14F-4D97-AF65-F5344CB8AC3E}">
        <p14:creationId xmlns:p14="http://schemas.microsoft.com/office/powerpoint/2010/main" val="293428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914400"/>
          </a:xfrm>
        </p:spPr>
        <p:txBody>
          <a:bodyPr>
            <a:noAutofit/>
          </a:bodyPr>
          <a:lstStyle/>
          <a:p>
            <a:r>
              <a:rPr lang="en-US" sz="3400" b="1" dirty="0" smtClean="0">
                <a:solidFill>
                  <a:schemeClr val="tx1"/>
                </a:solidFill>
                <a:latin typeface="Georgia" panose="02040502050405020303" pitchFamily="18" charset="0"/>
                <a:cs typeface="Times New Roman" pitchFamily="18" charset="0"/>
              </a:rPr>
              <a:t/>
            </a:r>
            <a:br>
              <a:rPr lang="en-US" sz="3400" b="1" dirty="0" smtClean="0">
                <a:solidFill>
                  <a:schemeClr val="tx1"/>
                </a:solidFill>
                <a:latin typeface="Georgia" panose="02040502050405020303" pitchFamily="18" charset="0"/>
                <a:cs typeface="Times New Roman" pitchFamily="18" charset="0"/>
              </a:rPr>
            </a:br>
            <a:r>
              <a:rPr lang="en-US" sz="3200" dirty="0" smtClean="0">
                <a:solidFill>
                  <a:schemeClr val="tx1"/>
                </a:solidFill>
                <a:latin typeface="Georgia" panose="02040502050405020303" pitchFamily="18" charset="0"/>
                <a:cs typeface="Times New Roman" pitchFamily="18" charset="0"/>
              </a:rPr>
              <a:t>The </a:t>
            </a:r>
            <a:r>
              <a:rPr lang="en-US" sz="3200" dirty="0">
                <a:solidFill>
                  <a:schemeClr val="tx1"/>
                </a:solidFill>
                <a:latin typeface="Georgia" panose="02040502050405020303" pitchFamily="18" charset="0"/>
                <a:cs typeface="Times New Roman" pitchFamily="18" charset="0"/>
              </a:rPr>
              <a:t>National </a:t>
            </a:r>
            <a:r>
              <a:rPr lang="en-US" sz="3200" dirty="0" smtClean="0">
                <a:solidFill>
                  <a:schemeClr val="tx1"/>
                </a:solidFill>
                <a:latin typeface="Georgia" panose="02040502050405020303" pitchFamily="18" charset="0"/>
                <a:cs typeface="Times New Roman" pitchFamily="18" charset="0"/>
              </a:rPr>
              <a:t>Quality </a:t>
            </a:r>
            <a:r>
              <a:rPr lang="en-US" sz="3200" dirty="0">
                <a:solidFill>
                  <a:schemeClr val="tx1"/>
                </a:solidFill>
                <a:latin typeface="Georgia" panose="02040502050405020303" pitchFamily="18" charset="0"/>
                <a:cs typeface="Times New Roman" pitchFamily="18" charset="0"/>
              </a:rPr>
              <a:t>Improvement </a:t>
            </a:r>
            <a:br>
              <a:rPr lang="en-US" sz="3200" dirty="0">
                <a:solidFill>
                  <a:schemeClr val="tx1"/>
                </a:solidFill>
                <a:latin typeface="Georgia" panose="02040502050405020303" pitchFamily="18" charset="0"/>
                <a:cs typeface="Times New Roman" pitchFamily="18" charset="0"/>
              </a:rPr>
            </a:br>
            <a:r>
              <a:rPr lang="en-US" sz="3200" dirty="0">
                <a:solidFill>
                  <a:schemeClr val="tx1"/>
                </a:solidFill>
                <a:latin typeface="Georgia" panose="02040502050405020303" pitchFamily="18" charset="0"/>
                <a:cs typeface="Times New Roman" pitchFamily="18" charset="0"/>
              </a:rPr>
              <a:t>Center on Early Childhood (QIC-EC</a:t>
            </a:r>
            <a:r>
              <a:rPr lang="en-US" sz="3200" dirty="0" smtClean="0">
                <a:solidFill>
                  <a:schemeClr val="tx1"/>
                </a:solidFill>
                <a:latin typeface="Georgia" panose="02040502050405020303" pitchFamily="18" charset="0"/>
                <a:cs typeface="Times New Roman" pitchFamily="18" charset="0"/>
              </a:rPr>
              <a:t>)</a:t>
            </a:r>
            <a:endParaRPr lang="en-US" sz="3200" dirty="0"/>
          </a:p>
        </p:txBody>
      </p:sp>
      <p:pic>
        <p:nvPicPr>
          <p:cNvPr id="4" name="Content Placeholder 3"/>
          <p:cNvPicPr>
            <a:picLocks noGrp="1" noChangeAspect="1"/>
          </p:cNvPicPr>
          <p:nvPr>
            <p:ph sz="quarter" idx="1"/>
          </p:nvPr>
        </p:nvPicPr>
        <p:blipFill>
          <a:blip r:embed="rId2"/>
          <a:stretch>
            <a:fillRect/>
          </a:stretch>
        </p:blipFill>
        <p:spPr>
          <a:xfrm>
            <a:off x="381000" y="1828800"/>
            <a:ext cx="1572904" cy="1646063"/>
          </a:xfrm>
          <a:prstGeom prst="rect">
            <a:avLst/>
          </a:prstGeom>
        </p:spPr>
      </p:pic>
      <p:pic>
        <p:nvPicPr>
          <p:cNvPr id="5" name="Picture 4"/>
          <p:cNvPicPr>
            <a:picLocks noChangeAspect="1"/>
          </p:cNvPicPr>
          <p:nvPr/>
        </p:nvPicPr>
        <p:blipFill>
          <a:blip r:embed="rId3"/>
          <a:stretch>
            <a:fillRect/>
          </a:stretch>
        </p:blipFill>
        <p:spPr>
          <a:xfrm>
            <a:off x="2438400" y="1846613"/>
            <a:ext cx="1774090" cy="1676545"/>
          </a:xfrm>
          <a:prstGeom prst="rect">
            <a:avLst/>
          </a:prstGeom>
        </p:spPr>
      </p:pic>
      <p:pic>
        <p:nvPicPr>
          <p:cNvPr id="6" name="Picture 5"/>
          <p:cNvPicPr>
            <a:picLocks noChangeAspect="1"/>
          </p:cNvPicPr>
          <p:nvPr/>
        </p:nvPicPr>
        <p:blipFill>
          <a:blip r:embed="rId4"/>
          <a:stretch>
            <a:fillRect/>
          </a:stretch>
        </p:blipFill>
        <p:spPr>
          <a:xfrm>
            <a:off x="4648200" y="1848888"/>
            <a:ext cx="2054530" cy="1109568"/>
          </a:xfrm>
          <a:prstGeom prst="rect">
            <a:avLst/>
          </a:prstGeom>
        </p:spPr>
      </p:pic>
      <p:pic>
        <p:nvPicPr>
          <p:cNvPr id="7" name="Picture 6"/>
          <p:cNvPicPr>
            <a:picLocks noChangeAspect="1"/>
          </p:cNvPicPr>
          <p:nvPr/>
        </p:nvPicPr>
        <p:blipFill>
          <a:blip r:embed="rId5"/>
          <a:stretch>
            <a:fillRect/>
          </a:stretch>
        </p:blipFill>
        <p:spPr>
          <a:xfrm>
            <a:off x="7010400" y="1857153"/>
            <a:ext cx="1792379" cy="962247"/>
          </a:xfrm>
          <a:prstGeom prst="rect">
            <a:avLst/>
          </a:prstGeom>
        </p:spPr>
      </p:pic>
      <p:pic>
        <p:nvPicPr>
          <p:cNvPr id="8" name="Picture 7"/>
          <p:cNvPicPr>
            <a:picLocks noChangeAspect="1"/>
          </p:cNvPicPr>
          <p:nvPr/>
        </p:nvPicPr>
        <p:blipFill>
          <a:blip r:embed="rId6"/>
          <a:stretch>
            <a:fillRect/>
          </a:stretch>
        </p:blipFill>
        <p:spPr>
          <a:xfrm>
            <a:off x="4639055" y="3086456"/>
            <a:ext cx="4127350" cy="548688"/>
          </a:xfrm>
          <a:prstGeom prst="rect">
            <a:avLst/>
          </a:prstGeom>
        </p:spPr>
      </p:pic>
      <p:sp>
        <p:nvSpPr>
          <p:cNvPr id="9" name="TextBox 8"/>
          <p:cNvSpPr txBox="1"/>
          <p:nvPr/>
        </p:nvSpPr>
        <p:spPr>
          <a:xfrm>
            <a:off x="381000" y="3852208"/>
            <a:ext cx="8421779" cy="1938992"/>
          </a:xfrm>
          <a:prstGeom prst="rect">
            <a:avLst/>
          </a:prstGeom>
          <a:noFill/>
        </p:spPr>
        <p:txBody>
          <a:bodyPr wrap="square" rtlCol="0">
            <a:spAutoFit/>
          </a:bodyPr>
          <a:lstStyle/>
          <a:p>
            <a:r>
              <a:rPr lang="en-US" sz="2400" dirty="0">
                <a:latin typeface="Calibri" pitchFamily="34" charset="0"/>
                <a:cs typeface="Calibri" pitchFamily="34" charset="0"/>
              </a:rPr>
              <a:t>A five-year cooperative agreement (2008-2013) between the Children’s Bureau (ACF, USDHHS) and the Center for the Study of Social Policy, in partnership with ZERO TO THREE and the National Alliance of Children’s Trust and Prevention Funds, with matching funds provided by the Doris Duke Charitable Foundation.</a:t>
            </a:r>
          </a:p>
        </p:txBody>
      </p:sp>
      <p:pic>
        <p:nvPicPr>
          <p:cNvPr id="10" name="Picture 9"/>
          <p:cNvPicPr>
            <a:picLocks noChangeAspect="1"/>
          </p:cNvPicPr>
          <p:nvPr/>
        </p:nvPicPr>
        <p:blipFill>
          <a:blip r:embed="rId7"/>
          <a:stretch>
            <a:fillRect/>
          </a:stretch>
        </p:blipFill>
        <p:spPr>
          <a:xfrm>
            <a:off x="8001000" y="5715000"/>
            <a:ext cx="914479" cy="914479"/>
          </a:xfrm>
          <a:prstGeom prst="rect">
            <a:avLst/>
          </a:prstGeom>
        </p:spPr>
      </p:pic>
    </p:spTree>
    <p:extLst>
      <p:ext uri="{BB962C8B-B14F-4D97-AF65-F5344CB8AC3E}">
        <p14:creationId xmlns:p14="http://schemas.microsoft.com/office/powerpoint/2010/main" val="33628115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10" y="294289"/>
            <a:ext cx="8686800" cy="602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459421" y="1752600"/>
            <a:ext cx="3657600" cy="990600"/>
          </a:xfrm>
          <a:prstGeom prst="ellipse">
            <a:avLst/>
          </a:prstGeom>
          <a:noFill/>
          <a:ln w="57150" cap="flat" cmpd="sng" algn="ctr">
            <a:solidFill>
              <a:srgbClr val="FF0000"/>
            </a:solidFill>
            <a:prstDash val="solid"/>
          </a:ln>
          <a:effectLst/>
        </p:spPr>
        <p:txBody>
          <a:bodyPr rtlCol="0" anchor="ctr"/>
          <a:lstStyle/>
          <a:p>
            <a:pPr algn="ctr"/>
            <a:endParaRPr lang="en-US" kern="0" smtClean="0">
              <a:solidFill>
                <a:prstClr val="white"/>
              </a:solidFill>
            </a:endParaRPr>
          </a:p>
        </p:txBody>
      </p:sp>
    </p:spTree>
    <p:extLst>
      <p:ext uri="{BB962C8B-B14F-4D97-AF65-F5344CB8AC3E}">
        <p14:creationId xmlns:p14="http://schemas.microsoft.com/office/powerpoint/2010/main" val="14809381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solidFill>
                  <a:schemeClr val="tx1"/>
                </a:solidFill>
                <a:latin typeface="Georgia" pitchFamily="18" charset="0"/>
              </a:rPr>
              <a:t>Interventions. . . </a:t>
            </a:r>
            <a:endParaRPr lang="en-US" sz="4400" dirty="0"/>
          </a:p>
        </p:txBody>
      </p:sp>
      <p:pic>
        <p:nvPicPr>
          <p:cNvPr id="4" name="Content Placeholder 3"/>
          <p:cNvPicPr>
            <a:picLocks noGrp="1" noChangeAspect="1"/>
          </p:cNvPicPr>
          <p:nvPr>
            <p:ph sz="quarter" idx="1"/>
          </p:nvPr>
        </p:nvPicPr>
        <p:blipFill>
          <a:blip r:embed="rId2"/>
          <a:stretch>
            <a:fillRect/>
          </a:stretch>
        </p:blipFill>
        <p:spPr>
          <a:xfrm>
            <a:off x="276732" y="2365247"/>
            <a:ext cx="8559420" cy="2895851"/>
          </a:xfrm>
          <a:prstGeom prst="rect">
            <a:avLst/>
          </a:prstGeom>
        </p:spPr>
      </p:pic>
      <p:sp>
        <p:nvSpPr>
          <p:cNvPr id="5" name="Rectangle 4"/>
          <p:cNvSpPr/>
          <p:nvPr/>
        </p:nvSpPr>
        <p:spPr>
          <a:xfrm>
            <a:off x="276731" y="1491734"/>
            <a:ext cx="7420173" cy="538609"/>
          </a:xfrm>
          <a:prstGeom prst="rect">
            <a:avLst/>
          </a:prstGeom>
        </p:spPr>
        <p:txBody>
          <a:bodyPr wrap="none">
            <a:spAutoFit/>
          </a:bodyPr>
          <a:lstStyle/>
          <a:p>
            <a:r>
              <a:rPr lang="en-US" sz="2900" dirty="0" smtClean="0"/>
              <a:t>Address at least two levels of the social ecology:</a:t>
            </a:r>
            <a:endParaRPr lang="en-US" sz="2900" dirty="0"/>
          </a:p>
        </p:txBody>
      </p:sp>
      <p:pic>
        <p:nvPicPr>
          <p:cNvPr id="7" name="Picture 6"/>
          <p:cNvPicPr>
            <a:picLocks noChangeAspect="1"/>
          </p:cNvPicPr>
          <p:nvPr/>
        </p:nvPicPr>
        <p:blipFill>
          <a:blip r:embed="rId3"/>
          <a:stretch>
            <a:fillRect/>
          </a:stretch>
        </p:blipFill>
        <p:spPr>
          <a:xfrm>
            <a:off x="2358604" y="2593868"/>
            <a:ext cx="6328196" cy="2438611"/>
          </a:xfrm>
          <a:prstGeom prst="rect">
            <a:avLst/>
          </a:prstGeom>
        </p:spPr>
      </p:pic>
      <p:pic>
        <p:nvPicPr>
          <p:cNvPr id="9" name="Picture 8"/>
          <p:cNvPicPr>
            <a:picLocks noChangeAspect="1"/>
          </p:cNvPicPr>
          <p:nvPr/>
        </p:nvPicPr>
        <p:blipFill>
          <a:blip r:embed="rId4"/>
          <a:stretch>
            <a:fillRect/>
          </a:stretch>
        </p:blipFill>
        <p:spPr>
          <a:xfrm>
            <a:off x="4800600" y="2895601"/>
            <a:ext cx="3737172" cy="1828800"/>
          </a:xfrm>
          <a:prstGeom prst="rect">
            <a:avLst/>
          </a:prstGeom>
        </p:spPr>
      </p:pic>
      <p:pic>
        <p:nvPicPr>
          <p:cNvPr id="10" name="Picture 9"/>
          <p:cNvPicPr>
            <a:picLocks noChangeAspect="1"/>
          </p:cNvPicPr>
          <p:nvPr/>
        </p:nvPicPr>
        <p:blipFill>
          <a:blip r:embed="rId5"/>
          <a:stretch>
            <a:fillRect/>
          </a:stretch>
        </p:blipFill>
        <p:spPr>
          <a:xfrm>
            <a:off x="6476841" y="3127311"/>
            <a:ext cx="1905159" cy="1371719"/>
          </a:xfrm>
          <a:prstGeom prst="rect">
            <a:avLst/>
          </a:prstGeom>
        </p:spPr>
      </p:pic>
      <p:sp>
        <p:nvSpPr>
          <p:cNvPr id="12" name="TextBox 11"/>
          <p:cNvSpPr txBox="1"/>
          <p:nvPr/>
        </p:nvSpPr>
        <p:spPr>
          <a:xfrm>
            <a:off x="276732" y="6019800"/>
            <a:ext cx="5514468" cy="338554"/>
          </a:xfrm>
          <a:prstGeom prst="rect">
            <a:avLst/>
          </a:prstGeom>
          <a:noFill/>
        </p:spPr>
        <p:txBody>
          <a:bodyPr wrap="square" rtlCol="0">
            <a:spAutoFit/>
          </a:bodyPr>
          <a:lstStyle/>
          <a:p>
            <a:r>
              <a:rPr lang="en-US" sz="1600" dirty="0" smtClean="0"/>
              <a:t>Centers for Disease Control and Prevention, 2007</a:t>
            </a:r>
            <a:endParaRPr lang="en-US" sz="1600" dirty="0"/>
          </a:p>
        </p:txBody>
      </p:sp>
      <p:pic>
        <p:nvPicPr>
          <p:cNvPr id="13" name="Picture 12"/>
          <p:cNvPicPr>
            <a:picLocks noChangeAspect="1"/>
          </p:cNvPicPr>
          <p:nvPr/>
        </p:nvPicPr>
        <p:blipFill>
          <a:blip r:embed="rId6"/>
          <a:stretch>
            <a:fillRect/>
          </a:stretch>
        </p:blipFill>
        <p:spPr>
          <a:xfrm>
            <a:off x="8001000" y="5715000"/>
            <a:ext cx="914479" cy="914479"/>
          </a:xfrm>
          <a:prstGeom prst="rect">
            <a:avLst/>
          </a:prstGeom>
        </p:spPr>
      </p:pic>
    </p:spTree>
    <p:extLst>
      <p:ext uri="{BB962C8B-B14F-4D97-AF65-F5344CB8AC3E}">
        <p14:creationId xmlns:p14="http://schemas.microsoft.com/office/powerpoint/2010/main" val="37506962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28600"/>
            <a:ext cx="8839200" cy="758952"/>
          </a:xfrm>
        </p:spPr>
        <p:txBody>
          <a:bodyPr>
            <a:noAutofit/>
          </a:bodyPr>
          <a:lstStyle/>
          <a:p>
            <a:r>
              <a:rPr lang="en-US" sz="4400" dirty="0">
                <a:solidFill>
                  <a:schemeClr val="tx1"/>
                </a:solidFill>
                <a:latin typeface="Georgia" pitchFamily="18" charset="0"/>
              </a:rPr>
              <a:t>QIC-EC Theory of Change</a:t>
            </a:r>
            <a:endParaRPr lang="en-US" sz="4400" dirty="0"/>
          </a:p>
        </p:txBody>
      </p:sp>
      <p:pic>
        <p:nvPicPr>
          <p:cNvPr id="5" name="Picture 4"/>
          <p:cNvPicPr>
            <a:picLocks noChangeAspect="1"/>
          </p:cNvPicPr>
          <p:nvPr/>
        </p:nvPicPr>
        <p:blipFill>
          <a:blip r:embed="rId2"/>
          <a:stretch>
            <a:fillRect/>
          </a:stretch>
        </p:blipFill>
        <p:spPr>
          <a:xfrm>
            <a:off x="243637" y="2066182"/>
            <a:ext cx="2347163" cy="4182218"/>
          </a:xfrm>
          <a:prstGeom prst="rect">
            <a:avLst/>
          </a:prstGeom>
        </p:spPr>
      </p:pic>
      <p:pic>
        <p:nvPicPr>
          <p:cNvPr id="6" name="Picture 5"/>
          <p:cNvPicPr>
            <a:picLocks noChangeAspect="1"/>
          </p:cNvPicPr>
          <p:nvPr/>
        </p:nvPicPr>
        <p:blipFill>
          <a:blip r:embed="rId3"/>
          <a:stretch>
            <a:fillRect/>
          </a:stretch>
        </p:blipFill>
        <p:spPr>
          <a:xfrm>
            <a:off x="2895600" y="1493520"/>
            <a:ext cx="2794000" cy="5029200"/>
          </a:xfrm>
          <a:prstGeom prst="rect">
            <a:avLst/>
          </a:prstGeom>
        </p:spPr>
      </p:pic>
      <p:pic>
        <p:nvPicPr>
          <p:cNvPr id="8" name="Picture 7"/>
          <p:cNvPicPr>
            <a:picLocks noChangeAspect="1"/>
          </p:cNvPicPr>
          <p:nvPr/>
        </p:nvPicPr>
        <p:blipFill>
          <a:blip r:embed="rId4"/>
          <a:stretch>
            <a:fillRect/>
          </a:stretch>
        </p:blipFill>
        <p:spPr>
          <a:xfrm rot="10800000" flipH="1">
            <a:off x="2331744" y="3429000"/>
            <a:ext cx="792456" cy="1003776"/>
          </a:xfrm>
          <a:prstGeom prst="rect">
            <a:avLst/>
          </a:prstGeom>
        </p:spPr>
      </p:pic>
      <p:pic>
        <p:nvPicPr>
          <p:cNvPr id="10" name="Picture 9"/>
          <p:cNvPicPr>
            <a:picLocks noChangeAspect="1"/>
          </p:cNvPicPr>
          <p:nvPr/>
        </p:nvPicPr>
        <p:blipFill>
          <a:blip r:embed="rId5"/>
          <a:stretch>
            <a:fillRect/>
          </a:stretch>
        </p:blipFill>
        <p:spPr>
          <a:xfrm>
            <a:off x="6136804" y="999236"/>
            <a:ext cx="2778596" cy="5669280"/>
          </a:xfrm>
          <a:prstGeom prst="rect">
            <a:avLst/>
          </a:prstGeom>
        </p:spPr>
      </p:pic>
      <p:pic>
        <p:nvPicPr>
          <p:cNvPr id="11" name="Picture 10"/>
          <p:cNvPicPr>
            <a:picLocks noChangeAspect="1"/>
          </p:cNvPicPr>
          <p:nvPr/>
        </p:nvPicPr>
        <p:blipFill>
          <a:blip r:embed="rId6"/>
          <a:stretch>
            <a:fillRect/>
          </a:stretch>
        </p:blipFill>
        <p:spPr>
          <a:xfrm>
            <a:off x="5638800" y="3413673"/>
            <a:ext cx="792549" cy="1005927"/>
          </a:xfrm>
          <a:prstGeom prst="rect">
            <a:avLst/>
          </a:prstGeom>
        </p:spPr>
      </p:pic>
    </p:spTree>
    <p:extLst>
      <p:ext uri="{BB962C8B-B14F-4D97-AF65-F5344CB8AC3E}">
        <p14:creationId xmlns:p14="http://schemas.microsoft.com/office/powerpoint/2010/main" val="33940266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2"/>
          <a:stretch>
            <a:fillRect/>
          </a:stretch>
        </p:blipFill>
        <p:spPr>
          <a:xfrm>
            <a:off x="-152399" y="-297"/>
            <a:ext cx="9296400" cy="6858594"/>
          </a:xfrm>
          <a:prstGeom prst="rect">
            <a:avLst/>
          </a:prstGeom>
        </p:spPr>
      </p:pic>
      <p:sp>
        <p:nvSpPr>
          <p:cNvPr id="5" name="TextBox 4"/>
          <p:cNvSpPr txBox="1"/>
          <p:nvPr/>
        </p:nvSpPr>
        <p:spPr>
          <a:xfrm>
            <a:off x="0" y="152400"/>
            <a:ext cx="3304366" cy="461665"/>
          </a:xfrm>
          <a:prstGeom prst="rect">
            <a:avLst/>
          </a:prstGeom>
          <a:noFill/>
        </p:spPr>
        <p:txBody>
          <a:bodyPr wrap="none" rtlCol="0">
            <a:spAutoFit/>
          </a:bodyPr>
          <a:lstStyle/>
          <a:p>
            <a:r>
              <a:rPr lang="en-US" sz="2400" b="1" dirty="0"/>
              <a:t>CSSP’s Theory of Change</a:t>
            </a:r>
          </a:p>
        </p:txBody>
      </p:sp>
    </p:spTree>
    <p:extLst>
      <p:ext uri="{BB962C8B-B14F-4D97-AF65-F5344CB8AC3E}">
        <p14:creationId xmlns:p14="http://schemas.microsoft.com/office/powerpoint/2010/main" val="39220959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448"/>
            <a:ext cx="9144000" cy="758952"/>
          </a:xfrm>
        </p:spPr>
        <p:txBody>
          <a:bodyPr>
            <a:noAutofit/>
          </a:bodyPr>
          <a:lstStyle/>
          <a:p>
            <a:r>
              <a:rPr lang="en-US" sz="3500" dirty="0" smtClean="0">
                <a:solidFill>
                  <a:schemeClr val="tx1"/>
                </a:solidFill>
                <a:latin typeface="Georgia" pitchFamily="18" charset="0"/>
              </a:rPr>
              <a:t>Extending the Discourse about the PFs &amp; </a:t>
            </a:r>
            <a:br>
              <a:rPr lang="en-US" sz="3500" dirty="0" smtClean="0">
                <a:solidFill>
                  <a:schemeClr val="tx1"/>
                </a:solidFill>
                <a:latin typeface="Georgia" pitchFamily="18" charset="0"/>
              </a:rPr>
            </a:br>
            <a:r>
              <a:rPr lang="en-US" sz="3500" dirty="0" smtClean="0">
                <a:solidFill>
                  <a:schemeClr val="tx1"/>
                </a:solidFill>
                <a:latin typeface="Georgia" pitchFamily="18" charset="0"/>
              </a:rPr>
              <a:t>Child Abuse and Neglect Prevention </a:t>
            </a:r>
            <a:endParaRPr lang="en-US" sz="3500" dirty="0"/>
          </a:p>
        </p:txBody>
      </p:sp>
      <p:sp>
        <p:nvSpPr>
          <p:cNvPr id="3" name="Content Placeholder 2"/>
          <p:cNvSpPr>
            <a:spLocks noGrp="1"/>
          </p:cNvSpPr>
          <p:nvPr>
            <p:ph sz="quarter" idx="1"/>
          </p:nvPr>
        </p:nvSpPr>
        <p:spPr>
          <a:xfrm>
            <a:off x="228600" y="1524000"/>
            <a:ext cx="8763000" cy="5029200"/>
          </a:xfrm>
        </p:spPr>
        <p:txBody>
          <a:bodyPr>
            <a:normAutofit lnSpcReduction="10000"/>
          </a:bodyPr>
          <a:lstStyle/>
          <a:p>
            <a:pPr marL="742950" indent="-742950">
              <a:buClrTx/>
              <a:buAutoNum type="arabicPeriod"/>
            </a:pPr>
            <a:endParaRPr lang="en-US" sz="700" dirty="0" smtClean="0"/>
          </a:p>
          <a:p>
            <a:pPr marL="742950" indent="-742950">
              <a:buClrTx/>
              <a:buAutoNum type="arabicPeriod"/>
            </a:pPr>
            <a:r>
              <a:rPr lang="en-US" sz="3300" dirty="0" smtClean="0"/>
              <a:t>Incorporate “well-being”</a:t>
            </a:r>
          </a:p>
          <a:p>
            <a:pPr marL="742950" indent="-742950">
              <a:buClrTx/>
              <a:buAutoNum type="arabicPeriod"/>
            </a:pPr>
            <a:endParaRPr lang="en-US" sz="1300" dirty="0" smtClean="0"/>
          </a:p>
          <a:p>
            <a:pPr marL="742950" indent="-742950">
              <a:buClrTx/>
              <a:buAutoNum type="arabicPeriod"/>
            </a:pPr>
            <a:r>
              <a:rPr lang="en-US" sz="3300" dirty="0" smtClean="0"/>
              <a:t>Incorporate recent advances in neuroscience, pediatrics, and developmental psychology</a:t>
            </a:r>
          </a:p>
          <a:p>
            <a:pPr marL="742950" indent="-742950">
              <a:buAutoNum type="arabicPeriod"/>
            </a:pPr>
            <a:endParaRPr lang="en-US" sz="1300" dirty="0" smtClean="0"/>
          </a:p>
          <a:p>
            <a:pPr marL="742950" indent="-742950">
              <a:buClrTx/>
              <a:buAutoNum type="arabicPeriod" startAt="3"/>
            </a:pPr>
            <a:r>
              <a:rPr lang="en-US" sz="3300" dirty="0" smtClean="0"/>
              <a:t>Examine culture and the protective factors</a:t>
            </a:r>
          </a:p>
          <a:p>
            <a:pPr marL="742950" indent="-742950">
              <a:buClrTx/>
              <a:buAutoNum type="arabicPeriod" startAt="3"/>
            </a:pPr>
            <a:endParaRPr lang="en-US" sz="1300" dirty="0" smtClean="0">
              <a:solidFill>
                <a:schemeClr val="tx1"/>
              </a:solidFill>
            </a:endParaRPr>
          </a:p>
          <a:p>
            <a:pPr marL="742950" indent="-742950">
              <a:buClrTx/>
              <a:buAutoNum type="arabicPeriod" startAt="3"/>
            </a:pPr>
            <a:r>
              <a:rPr lang="en-US" sz="3300" dirty="0" smtClean="0"/>
              <a:t>Examine protective factors across the developmental continuum</a:t>
            </a:r>
          </a:p>
          <a:p>
            <a:pPr marL="742950" indent="-742950">
              <a:buClrTx/>
              <a:buAutoNum type="arabicPeriod" startAt="3"/>
            </a:pPr>
            <a:endParaRPr lang="en-US" sz="1300" dirty="0" smtClean="0"/>
          </a:p>
          <a:p>
            <a:pPr marL="742950" indent="-742950">
              <a:buClrTx/>
              <a:buAutoNum type="arabicPeriod" startAt="3"/>
            </a:pPr>
            <a:r>
              <a:rPr lang="en-US" sz="3300" dirty="0" smtClean="0">
                <a:solidFill>
                  <a:schemeClr val="tx1"/>
                </a:solidFill>
              </a:rPr>
              <a:t>Measuring the protective factors</a:t>
            </a:r>
          </a:p>
          <a:p>
            <a:pPr marL="514350" indent="-514350">
              <a:buFont typeface="Wingdings" pitchFamily="2" charset="2"/>
              <a:buAutoNum type="arabicPeriod" startAt="3"/>
            </a:pPr>
            <a:endParaRPr lang="en-US" sz="3200" dirty="0" smtClean="0"/>
          </a:p>
          <a:p>
            <a:pPr>
              <a:buFont typeface="Wingdings" pitchFamily="2" charset="2"/>
              <a:buChar char="§"/>
            </a:pPr>
            <a:endParaRPr lang="en-US" sz="3400" dirty="0" smtClean="0"/>
          </a:p>
        </p:txBody>
      </p:sp>
      <p:pic>
        <p:nvPicPr>
          <p:cNvPr id="4" name="Picture 3" descr="CSSP Color PNG.png"/>
          <p:cNvPicPr>
            <a:picLocks noChangeAspect="1"/>
          </p:cNvPicPr>
          <p:nvPr/>
        </p:nvPicPr>
        <p:blipFill>
          <a:blip r:embed="rId2" cstate="print"/>
          <a:srcRect/>
          <a:stretch>
            <a:fillRect/>
          </a:stretch>
        </p:blipFill>
        <p:spPr bwMode="auto">
          <a:xfrm>
            <a:off x="8001000" y="5715000"/>
            <a:ext cx="914400" cy="9167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758952"/>
          </a:xfrm>
        </p:spPr>
        <p:txBody>
          <a:bodyPr>
            <a:noAutofit/>
          </a:bodyPr>
          <a:lstStyle/>
          <a:p>
            <a:r>
              <a:rPr lang="en-US" sz="4400" dirty="0">
                <a:solidFill>
                  <a:schemeClr val="tx1"/>
                </a:solidFill>
                <a:latin typeface="Georgia" pitchFamily="18" charset="0"/>
              </a:rPr>
              <a:t>Conceiving “Well-Being”</a:t>
            </a:r>
            <a:endParaRPr lang="en-US" sz="4400" dirty="0"/>
          </a:p>
        </p:txBody>
      </p:sp>
      <p:sp>
        <p:nvSpPr>
          <p:cNvPr id="3" name="Content Placeholder 2"/>
          <p:cNvSpPr>
            <a:spLocks noGrp="1"/>
          </p:cNvSpPr>
          <p:nvPr>
            <p:ph sz="quarter" idx="1"/>
          </p:nvPr>
        </p:nvSpPr>
        <p:spPr>
          <a:xfrm>
            <a:off x="301752" y="1603248"/>
            <a:ext cx="8503920" cy="4949952"/>
          </a:xfrm>
        </p:spPr>
        <p:txBody>
          <a:bodyPr>
            <a:normAutofit lnSpcReduction="10000"/>
          </a:bodyPr>
          <a:lstStyle/>
          <a:p>
            <a:pPr lvl="0">
              <a:buClrTx/>
              <a:buFont typeface="Wingdings" panose="05000000000000000000" pitchFamily="2" charset="2"/>
              <a:buChar char="§"/>
            </a:pPr>
            <a:r>
              <a:rPr lang="en-US" dirty="0"/>
              <a:t>Well-being: the healthy functioning of children and youth that allows them to be successful throughout childhood and into adulthood</a:t>
            </a:r>
          </a:p>
          <a:p>
            <a:pPr lvl="0">
              <a:buClrTx/>
              <a:buFont typeface="Wingdings" panose="05000000000000000000" pitchFamily="2" charset="2"/>
              <a:buChar char="§"/>
            </a:pPr>
            <a:endParaRPr lang="en-US" sz="1200" dirty="0"/>
          </a:p>
          <a:p>
            <a:pPr lvl="0">
              <a:buClrTx/>
              <a:buFont typeface="Wingdings" panose="05000000000000000000" pitchFamily="2" charset="2"/>
              <a:buChar char="§"/>
            </a:pPr>
            <a:r>
              <a:rPr lang="en-US" dirty="0"/>
              <a:t>4 domains of child well-being identified by ACYF:</a:t>
            </a:r>
          </a:p>
          <a:p>
            <a:pPr lvl="1">
              <a:buClrTx/>
              <a:buFont typeface="Wingdings" panose="05000000000000000000" pitchFamily="2" charset="2"/>
              <a:buChar char="§"/>
            </a:pPr>
            <a:r>
              <a:rPr lang="en-US" sz="2400" dirty="0">
                <a:solidFill>
                  <a:schemeClr val="tx1"/>
                </a:solidFill>
              </a:rPr>
              <a:t>cognitive functioning </a:t>
            </a:r>
          </a:p>
          <a:p>
            <a:pPr lvl="1">
              <a:buClrTx/>
              <a:buFont typeface="Wingdings" panose="05000000000000000000" pitchFamily="2" charset="2"/>
              <a:buChar char="§"/>
            </a:pPr>
            <a:r>
              <a:rPr lang="en-US" sz="2400" dirty="0">
                <a:solidFill>
                  <a:schemeClr val="tx1"/>
                </a:solidFill>
              </a:rPr>
              <a:t>physical health and development</a:t>
            </a:r>
          </a:p>
          <a:p>
            <a:pPr lvl="1">
              <a:buClrTx/>
              <a:buFont typeface="Wingdings" panose="05000000000000000000" pitchFamily="2" charset="2"/>
              <a:buChar char="§"/>
            </a:pPr>
            <a:r>
              <a:rPr lang="en-US" sz="2400" dirty="0">
                <a:solidFill>
                  <a:schemeClr val="tx1"/>
                </a:solidFill>
              </a:rPr>
              <a:t>emotional/behavioral functioning</a:t>
            </a:r>
          </a:p>
          <a:p>
            <a:pPr lvl="1">
              <a:buClrTx/>
              <a:buFont typeface="Wingdings" panose="05000000000000000000" pitchFamily="2" charset="2"/>
              <a:buChar char="§"/>
            </a:pPr>
            <a:r>
              <a:rPr lang="en-US" sz="2400" dirty="0">
                <a:solidFill>
                  <a:schemeClr val="tx1"/>
                </a:solidFill>
              </a:rPr>
              <a:t>social functioning</a:t>
            </a:r>
          </a:p>
          <a:p>
            <a:pPr lvl="0">
              <a:buClrTx/>
              <a:buFont typeface="Wingdings" panose="05000000000000000000" pitchFamily="2" charset="2"/>
              <a:buChar char="§"/>
            </a:pPr>
            <a:endParaRPr lang="en-US" sz="1200" dirty="0"/>
          </a:p>
          <a:p>
            <a:pPr lvl="0">
              <a:buClrTx/>
              <a:buFont typeface="Wingdings" panose="05000000000000000000" pitchFamily="2" charset="2"/>
              <a:buChar char="§"/>
            </a:pPr>
            <a:r>
              <a:rPr lang="en-US" dirty="0"/>
              <a:t>CSSP:  Also must consider the interplay between a    child’s well-being and the parenting or caregiving environment around them.</a:t>
            </a:r>
            <a:endParaRPr lang="en-US" sz="2400" dirty="0"/>
          </a:p>
          <a:p>
            <a:endParaRPr lang="en-US" dirty="0"/>
          </a:p>
        </p:txBody>
      </p:sp>
      <p:pic>
        <p:nvPicPr>
          <p:cNvPr id="4" name="Picture 3"/>
          <p:cNvPicPr>
            <a:picLocks noChangeAspect="1"/>
          </p:cNvPicPr>
          <p:nvPr/>
        </p:nvPicPr>
        <p:blipFill>
          <a:blip r:embed="rId2"/>
          <a:stretch>
            <a:fillRect/>
          </a:stretch>
        </p:blipFill>
        <p:spPr>
          <a:xfrm>
            <a:off x="8001000" y="5715000"/>
            <a:ext cx="914479" cy="914479"/>
          </a:xfrm>
          <a:prstGeom prst="rect">
            <a:avLst/>
          </a:prstGeom>
        </p:spPr>
      </p:pic>
    </p:spTree>
    <p:extLst>
      <p:ext uri="{BB962C8B-B14F-4D97-AF65-F5344CB8AC3E}">
        <p14:creationId xmlns:p14="http://schemas.microsoft.com/office/powerpoint/2010/main" val="28186997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758952"/>
          </a:xfrm>
        </p:spPr>
        <p:txBody>
          <a:bodyPr>
            <a:noAutofit/>
          </a:bodyPr>
          <a:lstStyle/>
          <a:p>
            <a:r>
              <a:rPr lang="en-US" sz="4400" dirty="0" smtClean="0">
                <a:solidFill>
                  <a:schemeClr val="tx1"/>
                </a:solidFill>
                <a:latin typeface="Georgia" pitchFamily="18" charset="0"/>
              </a:rPr>
              <a:t>Relevant  Scientific Advances </a:t>
            </a:r>
            <a:endParaRPr lang="en-US" sz="4400" dirty="0"/>
          </a:p>
        </p:txBody>
      </p:sp>
      <p:sp>
        <p:nvSpPr>
          <p:cNvPr id="3" name="Content Placeholder 2"/>
          <p:cNvSpPr>
            <a:spLocks noGrp="1"/>
          </p:cNvSpPr>
          <p:nvPr>
            <p:ph sz="quarter" idx="1"/>
          </p:nvPr>
        </p:nvSpPr>
        <p:spPr>
          <a:xfrm>
            <a:off x="228600" y="1600200"/>
            <a:ext cx="8763000" cy="5029200"/>
          </a:xfrm>
        </p:spPr>
        <p:txBody>
          <a:bodyPr>
            <a:normAutofit/>
          </a:bodyPr>
          <a:lstStyle/>
          <a:p>
            <a:pPr marL="742950" indent="-742950">
              <a:buClrTx/>
              <a:buFont typeface="Wingdings" pitchFamily="2" charset="2"/>
              <a:buChar char="§"/>
            </a:pPr>
            <a:r>
              <a:rPr lang="en-US" sz="3600" dirty="0" smtClean="0"/>
              <a:t>Additional evidence of the critical importance of early childhood </a:t>
            </a:r>
          </a:p>
          <a:p>
            <a:pPr marL="742950" indent="-742950">
              <a:buClrTx/>
              <a:buFont typeface="Wingdings" pitchFamily="2" charset="2"/>
              <a:buChar char="§"/>
            </a:pPr>
            <a:endParaRPr lang="en-US" sz="3200" dirty="0" smtClean="0"/>
          </a:p>
          <a:p>
            <a:pPr marL="742950" indent="-742950">
              <a:buClrTx/>
              <a:buFont typeface="Wingdings" pitchFamily="2" charset="2"/>
              <a:buChar char="§"/>
            </a:pPr>
            <a:r>
              <a:rPr lang="en-US" sz="3600" dirty="0" smtClean="0"/>
              <a:t>Early brain development</a:t>
            </a:r>
          </a:p>
          <a:p>
            <a:pPr marL="742950" indent="-742950">
              <a:buClrTx/>
              <a:buFont typeface="Wingdings" pitchFamily="2" charset="2"/>
              <a:buChar char="§"/>
            </a:pPr>
            <a:endParaRPr lang="en-US" sz="3200" dirty="0" smtClean="0"/>
          </a:p>
          <a:p>
            <a:pPr marL="742950" indent="-742950">
              <a:buClrTx/>
              <a:buFont typeface="Wingdings" pitchFamily="2" charset="2"/>
              <a:buChar char="§"/>
            </a:pPr>
            <a:r>
              <a:rPr lang="en-US" sz="3600" dirty="0" smtClean="0"/>
              <a:t>Toxic Stress and Trauma</a:t>
            </a:r>
          </a:p>
          <a:p>
            <a:pPr>
              <a:buFont typeface="Wingdings" pitchFamily="2" charset="2"/>
              <a:buChar char="§"/>
            </a:pPr>
            <a:endParaRPr lang="en-US" sz="3400" dirty="0" smtClean="0"/>
          </a:p>
        </p:txBody>
      </p:sp>
      <p:pic>
        <p:nvPicPr>
          <p:cNvPr id="4" name="Picture 3" descr="CSSP Color PNG.png"/>
          <p:cNvPicPr>
            <a:picLocks noChangeAspect="1"/>
          </p:cNvPicPr>
          <p:nvPr/>
        </p:nvPicPr>
        <p:blipFill>
          <a:blip r:embed="rId2" cstate="print"/>
          <a:srcRect/>
          <a:stretch>
            <a:fillRect/>
          </a:stretch>
        </p:blipFill>
        <p:spPr bwMode="auto">
          <a:xfrm>
            <a:off x="8001000" y="5715000"/>
            <a:ext cx="914400" cy="9167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758952"/>
          </a:xfrm>
        </p:spPr>
        <p:txBody>
          <a:bodyPr>
            <a:noAutofit/>
          </a:bodyPr>
          <a:lstStyle/>
          <a:p>
            <a:r>
              <a:rPr lang="en-US" sz="4400" dirty="0" smtClean="0">
                <a:solidFill>
                  <a:schemeClr val="tx1"/>
                </a:solidFill>
                <a:latin typeface="Georgia" pitchFamily="18" charset="0"/>
              </a:rPr>
              <a:t>Culture and the Protective Factors</a:t>
            </a:r>
            <a:endParaRPr lang="en-US" sz="4400" dirty="0"/>
          </a:p>
        </p:txBody>
      </p:sp>
      <p:sp>
        <p:nvSpPr>
          <p:cNvPr id="3" name="Content Placeholder 2"/>
          <p:cNvSpPr>
            <a:spLocks noGrp="1"/>
          </p:cNvSpPr>
          <p:nvPr>
            <p:ph sz="quarter" idx="1"/>
          </p:nvPr>
        </p:nvSpPr>
        <p:spPr>
          <a:xfrm>
            <a:off x="228600" y="1600200"/>
            <a:ext cx="8763000" cy="5029200"/>
          </a:xfrm>
        </p:spPr>
        <p:txBody>
          <a:bodyPr>
            <a:normAutofit/>
          </a:bodyPr>
          <a:lstStyle/>
          <a:p>
            <a:pPr marL="0" indent="0">
              <a:buNone/>
            </a:pPr>
            <a:r>
              <a:rPr lang="en-US" sz="3600" u="sng" dirty="0" smtClean="0"/>
              <a:t>Current Understanding</a:t>
            </a:r>
          </a:p>
          <a:p>
            <a:pPr>
              <a:lnSpc>
                <a:spcPct val="150000"/>
              </a:lnSpc>
              <a:buNone/>
            </a:pPr>
            <a:r>
              <a:rPr lang="en-US" sz="3600" dirty="0"/>
              <a:t>	</a:t>
            </a:r>
            <a:r>
              <a:rPr lang="en-US" sz="3600" dirty="0" smtClean="0"/>
              <a:t>The protective factors are </a:t>
            </a:r>
            <a:r>
              <a:rPr lang="en-US" sz="3600" b="1" dirty="0" smtClean="0"/>
              <a:t>universal</a:t>
            </a:r>
            <a:r>
              <a:rPr lang="en-US" sz="3600" dirty="0" smtClean="0"/>
              <a:t>, in  that they apply to all families, children, and youth, yet may be </a:t>
            </a:r>
            <a:r>
              <a:rPr lang="en-US" sz="3600" b="1" dirty="0" smtClean="0"/>
              <a:t>understood</a:t>
            </a:r>
            <a:r>
              <a:rPr lang="en-US" sz="3600" dirty="0" smtClean="0"/>
              <a:t> and </a:t>
            </a:r>
            <a:r>
              <a:rPr lang="en-US" sz="3600" b="1" dirty="0" smtClean="0"/>
              <a:t>manifest</a:t>
            </a:r>
            <a:r>
              <a:rPr lang="en-US" sz="3600" dirty="0" smtClean="0"/>
              <a:t> in culturally specific ways.</a:t>
            </a:r>
          </a:p>
          <a:p>
            <a:pPr>
              <a:buFont typeface="Wingdings" pitchFamily="2" charset="2"/>
              <a:buChar char="§"/>
            </a:pPr>
            <a:endParaRPr lang="en-US" sz="3200" dirty="0" smtClean="0"/>
          </a:p>
          <a:p>
            <a:pPr>
              <a:buFont typeface="Wingdings" pitchFamily="2" charset="2"/>
              <a:buChar char="§"/>
            </a:pPr>
            <a:endParaRPr lang="en-US" sz="3400" dirty="0" smtClean="0"/>
          </a:p>
        </p:txBody>
      </p:sp>
      <p:pic>
        <p:nvPicPr>
          <p:cNvPr id="4" name="Picture 3" descr="CSSP Color PNG.png"/>
          <p:cNvPicPr>
            <a:picLocks noChangeAspect="1"/>
          </p:cNvPicPr>
          <p:nvPr/>
        </p:nvPicPr>
        <p:blipFill>
          <a:blip r:embed="rId2" cstate="print"/>
          <a:srcRect/>
          <a:stretch>
            <a:fillRect/>
          </a:stretch>
        </p:blipFill>
        <p:spPr bwMode="auto">
          <a:xfrm>
            <a:off x="8001000" y="5715000"/>
            <a:ext cx="914400" cy="9167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066800"/>
          </a:xfrm>
        </p:spPr>
        <p:txBody>
          <a:bodyPr>
            <a:normAutofit/>
          </a:bodyPr>
          <a:lstStyle/>
          <a:p>
            <a:endParaRPr lang="en-US" sz="3600" dirty="0">
              <a:latin typeface="Georgia" pitchFamily="18" charset="0"/>
            </a:endParaRPr>
          </a:p>
        </p:txBody>
      </p:sp>
      <p:sp>
        <p:nvSpPr>
          <p:cNvPr id="15" name="TextBox 3"/>
          <p:cNvSpPr txBox="1">
            <a:spLocks noChangeArrowheads="1"/>
          </p:cNvSpPr>
          <p:nvPr/>
        </p:nvSpPr>
        <p:spPr bwMode="auto">
          <a:xfrm>
            <a:off x="152400" y="1371600"/>
            <a:ext cx="4419600" cy="5201424"/>
          </a:xfrm>
          <a:prstGeom prst="rect">
            <a:avLst/>
          </a:prstGeom>
          <a:noFill/>
          <a:ln w="9525">
            <a:noFill/>
            <a:miter lim="800000"/>
            <a:headEnd/>
            <a:tailEnd/>
          </a:ln>
        </p:spPr>
        <p:txBody>
          <a:bodyPr wrap="square">
            <a:spAutoFit/>
          </a:bodyPr>
          <a:lstStyle/>
          <a:p>
            <a:pPr algn="r"/>
            <a:r>
              <a:rPr lang="en-US" sz="3200" dirty="0" smtClean="0">
                <a:latin typeface="Calibri" pitchFamily="34" charset="0"/>
                <a:cs typeface="Calibri" pitchFamily="34" charset="0"/>
              </a:rPr>
              <a:t>Youth Resilience</a:t>
            </a:r>
            <a:endParaRPr lang="en-US" sz="3200" dirty="0">
              <a:latin typeface="Calibri" pitchFamily="34" charset="0"/>
              <a:cs typeface="Calibri" pitchFamily="34" charset="0"/>
            </a:endParaRPr>
          </a:p>
          <a:p>
            <a:pPr algn="r"/>
            <a:endParaRPr lang="en-US" sz="1100" dirty="0">
              <a:latin typeface="Calibri" pitchFamily="34" charset="0"/>
              <a:cs typeface="Calibri" pitchFamily="34" charset="0"/>
            </a:endParaRPr>
          </a:p>
          <a:p>
            <a:pPr algn="r"/>
            <a:r>
              <a:rPr lang="en-US" sz="3200" dirty="0" smtClean="0">
                <a:latin typeface="Calibri" pitchFamily="34" charset="0"/>
                <a:cs typeface="Calibri" pitchFamily="34" charset="0"/>
              </a:rPr>
              <a:t>Social Connections</a:t>
            </a:r>
            <a:endParaRPr lang="en-US" sz="3200" dirty="0">
              <a:latin typeface="Calibri" pitchFamily="34" charset="0"/>
              <a:cs typeface="Calibri" pitchFamily="34" charset="0"/>
            </a:endParaRPr>
          </a:p>
          <a:p>
            <a:pPr algn="r"/>
            <a:endParaRPr lang="en-US" sz="1100" dirty="0">
              <a:latin typeface="Calibri" pitchFamily="34" charset="0"/>
              <a:cs typeface="Calibri" pitchFamily="34" charset="0"/>
            </a:endParaRPr>
          </a:p>
          <a:p>
            <a:pPr algn="r"/>
            <a:r>
              <a:rPr lang="en-US" sz="3200" dirty="0" smtClean="0">
                <a:latin typeface="Calibri" pitchFamily="34" charset="0"/>
                <a:cs typeface="Calibri" pitchFamily="34" charset="0"/>
              </a:rPr>
              <a:t>Knowledge of  Adolescent Development</a:t>
            </a:r>
            <a:endParaRPr lang="en-US" sz="3200" dirty="0">
              <a:latin typeface="Calibri" pitchFamily="34" charset="0"/>
              <a:cs typeface="Calibri" pitchFamily="34" charset="0"/>
            </a:endParaRPr>
          </a:p>
          <a:p>
            <a:pPr algn="r"/>
            <a:endParaRPr lang="en-US" sz="1100" dirty="0">
              <a:latin typeface="Calibri" pitchFamily="34" charset="0"/>
              <a:cs typeface="Calibri" pitchFamily="34" charset="0"/>
            </a:endParaRPr>
          </a:p>
          <a:p>
            <a:pPr algn="r"/>
            <a:r>
              <a:rPr lang="en-US" sz="3200" dirty="0" smtClean="0">
                <a:latin typeface="Calibri" pitchFamily="34" charset="0"/>
                <a:cs typeface="Calibri" pitchFamily="34" charset="0"/>
              </a:rPr>
              <a:t>Concrete Support in Times of Need</a:t>
            </a:r>
            <a:endParaRPr lang="en-US" sz="3200" dirty="0">
              <a:latin typeface="Calibri" pitchFamily="34" charset="0"/>
              <a:cs typeface="Calibri" pitchFamily="34" charset="0"/>
            </a:endParaRPr>
          </a:p>
          <a:p>
            <a:pPr algn="r"/>
            <a:endParaRPr lang="en-US" sz="1100" dirty="0">
              <a:latin typeface="Calibri" pitchFamily="34" charset="0"/>
              <a:cs typeface="Calibri" pitchFamily="34" charset="0"/>
            </a:endParaRPr>
          </a:p>
          <a:p>
            <a:pPr algn="r"/>
            <a:r>
              <a:rPr lang="en-US" sz="3200" dirty="0" smtClean="0">
                <a:latin typeface="Calibri" pitchFamily="34" charset="0"/>
                <a:cs typeface="Calibri" pitchFamily="34" charset="0"/>
              </a:rPr>
              <a:t>Cognitive and </a:t>
            </a:r>
          </a:p>
          <a:p>
            <a:pPr algn="r"/>
            <a:r>
              <a:rPr lang="en-US" sz="3200" dirty="0" smtClean="0">
                <a:latin typeface="Calibri" pitchFamily="34" charset="0"/>
                <a:cs typeface="Calibri" pitchFamily="34" charset="0"/>
              </a:rPr>
              <a:t>Social-Emotional Competence of Youth</a:t>
            </a:r>
            <a:endParaRPr lang="en-US" sz="3200" dirty="0">
              <a:latin typeface="Calibri" pitchFamily="34" charset="0"/>
              <a:cs typeface="Calibri" pitchFamily="34" charset="0"/>
            </a:endParaRPr>
          </a:p>
        </p:txBody>
      </p:sp>
      <p:pic>
        <p:nvPicPr>
          <p:cNvPr id="7" name="Picture 6" descr="youthrive.jpg"/>
          <p:cNvPicPr>
            <a:picLocks noChangeAspect="1"/>
          </p:cNvPicPr>
          <p:nvPr/>
        </p:nvPicPr>
        <p:blipFill>
          <a:blip r:embed="rId2" cstate="print"/>
          <a:stretch>
            <a:fillRect/>
          </a:stretch>
        </p:blipFill>
        <p:spPr>
          <a:xfrm>
            <a:off x="1706880" y="274325"/>
            <a:ext cx="5760720" cy="950221"/>
          </a:xfrm>
          <a:prstGeom prst="rect">
            <a:avLst/>
          </a:prstGeom>
        </p:spPr>
      </p:pic>
      <p:pic>
        <p:nvPicPr>
          <p:cNvPr id="9" name="Picture 8" descr="93095"/>
          <p:cNvPicPr>
            <a:picLocks noChangeAspect="1" noChangeArrowheads="1"/>
          </p:cNvPicPr>
          <p:nvPr/>
        </p:nvPicPr>
        <p:blipFill>
          <a:blip r:embed="rId3" cstate="print"/>
          <a:srcRect/>
          <a:stretch>
            <a:fillRect/>
          </a:stretch>
        </p:blipFill>
        <p:spPr bwMode="auto">
          <a:xfrm>
            <a:off x="5410200" y="1600200"/>
            <a:ext cx="3182394" cy="3931920"/>
          </a:xfrm>
          <a:prstGeom prst="rect">
            <a:avLst/>
          </a:prstGeom>
          <a:noFill/>
          <a:ln w="12700">
            <a:solidFill>
              <a:schemeClr val="tx1"/>
            </a:solidFill>
            <a:miter lim="800000"/>
            <a:headEnd/>
            <a:tailEnd/>
          </a:ln>
        </p:spPr>
      </p:pic>
      <p:pic>
        <p:nvPicPr>
          <p:cNvPr id="3" name="Picture 2"/>
          <p:cNvPicPr>
            <a:picLocks noChangeAspect="1"/>
          </p:cNvPicPr>
          <p:nvPr/>
        </p:nvPicPr>
        <p:blipFill>
          <a:blip r:embed="rId4"/>
          <a:stretch>
            <a:fillRect/>
          </a:stretch>
        </p:blipFill>
        <p:spPr>
          <a:xfrm>
            <a:off x="8001000" y="5715000"/>
            <a:ext cx="914479" cy="914479"/>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758952"/>
          </a:xfrm>
        </p:spPr>
        <p:txBody>
          <a:bodyPr>
            <a:noAutofit/>
          </a:bodyPr>
          <a:lstStyle/>
          <a:p>
            <a:r>
              <a:rPr lang="en-US" sz="4400" dirty="0" smtClean="0">
                <a:solidFill>
                  <a:schemeClr val="tx1"/>
                </a:solidFill>
                <a:latin typeface="Georgia" pitchFamily="18" charset="0"/>
              </a:rPr>
              <a:t>New &amp; Emerging QIC-EC Products</a:t>
            </a:r>
            <a:endParaRPr lang="en-US" sz="4400" dirty="0"/>
          </a:p>
        </p:txBody>
      </p:sp>
      <p:sp>
        <p:nvSpPr>
          <p:cNvPr id="3" name="Content Placeholder 2"/>
          <p:cNvSpPr>
            <a:spLocks noGrp="1"/>
          </p:cNvSpPr>
          <p:nvPr>
            <p:ph sz="quarter" idx="1"/>
          </p:nvPr>
        </p:nvSpPr>
        <p:spPr>
          <a:xfrm>
            <a:off x="301752" y="1752600"/>
            <a:ext cx="8689848" cy="5029200"/>
          </a:xfrm>
        </p:spPr>
        <p:txBody>
          <a:bodyPr>
            <a:normAutofit/>
          </a:bodyPr>
          <a:lstStyle/>
          <a:p>
            <a:pPr>
              <a:buClrTx/>
              <a:buFont typeface="Wingdings" panose="05000000000000000000" pitchFamily="2" charset="2"/>
              <a:buChar char="§"/>
            </a:pPr>
            <a:r>
              <a:rPr lang="en-US" sz="3600" dirty="0" smtClean="0"/>
              <a:t>Research Briefs</a:t>
            </a:r>
          </a:p>
          <a:p>
            <a:pPr>
              <a:buClrTx/>
              <a:buFont typeface="Wingdings" panose="05000000000000000000" pitchFamily="2" charset="2"/>
              <a:buChar char="§"/>
            </a:pPr>
            <a:endParaRPr lang="en-US" sz="3200" dirty="0" smtClean="0"/>
          </a:p>
          <a:p>
            <a:pPr>
              <a:buClrTx/>
              <a:buFont typeface="Wingdings" panose="05000000000000000000" pitchFamily="2" charset="2"/>
              <a:buChar char="§"/>
            </a:pPr>
            <a:r>
              <a:rPr lang="en-US" sz="3600" dirty="0" smtClean="0"/>
              <a:t>Updated Literature Review (in progress)</a:t>
            </a:r>
          </a:p>
          <a:p>
            <a:pPr>
              <a:buClrTx/>
              <a:buFont typeface="Wingdings" panose="05000000000000000000" pitchFamily="2" charset="2"/>
              <a:buChar char="§"/>
            </a:pPr>
            <a:endParaRPr lang="en-US" sz="3200" dirty="0" smtClean="0"/>
          </a:p>
          <a:p>
            <a:pPr>
              <a:buClrTx/>
              <a:buFont typeface="Wingdings" panose="05000000000000000000" pitchFamily="2" charset="2"/>
              <a:buChar char="§"/>
            </a:pPr>
            <a:r>
              <a:rPr lang="en-US" sz="3600" i="1" dirty="0" smtClean="0"/>
              <a:t>Caregivers Assessment of Protective Factors </a:t>
            </a:r>
            <a:r>
              <a:rPr lang="en-US" sz="3600" dirty="0" smtClean="0"/>
              <a:t>Inventory (reliability and validity testing in progress)</a:t>
            </a:r>
            <a:endParaRPr lang="en-US" sz="3200" dirty="0" smtClean="0"/>
          </a:p>
          <a:p>
            <a:pPr>
              <a:buFont typeface="Wingdings" panose="05000000000000000000" pitchFamily="2" charset="2"/>
              <a:buChar char="§"/>
            </a:pPr>
            <a:endParaRPr lang="en-US" sz="3200" dirty="0" smtClean="0"/>
          </a:p>
          <a:p>
            <a:pPr>
              <a:buFont typeface="Wingdings" panose="05000000000000000000" pitchFamily="2" charset="2"/>
              <a:buChar char="§"/>
            </a:pPr>
            <a:endParaRPr lang="en-US" sz="3400" dirty="0" smtClean="0"/>
          </a:p>
        </p:txBody>
      </p:sp>
      <p:pic>
        <p:nvPicPr>
          <p:cNvPr id="4" name="Picture 3" descr="CSSP Color PNG.png"/>
          <p:cNvPicPr>
            <a:picLocks noChangeAspect="1"/>
          </p:cNvPicPr>
          <p:nvPr/>
        </p:nvPicPr>
        <p:blipFill>
          <a:blip r:embed="rId2" cstate="print"/>
          <a:srcRect/>
          <a:stretch>
            <a:fillRect/>
          </a:stretch>
        </p:blipFill>
        <p:spPr bwMode="auto">
          <a:xfrm>
            <a:off x="8001000" y="5715000"/>
            <a:ext cx="914400" cy="9167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solidFill>
                  <a:schemeClr val="tx1"/>
                </a:solidFill>
                <a:latin typeface="Georgia" panose="02040502050405020303" pitchFamily="18" charset="0"/>
                <a:cs typeface="Times New Roman" pitchFamily="18" charset="0"/>
              </a:rPr>
              <a:t>Purpose of the QIC-EC</a:t>
            </a:r>
            <a:endParaRPr lang="en-US" sz="4400" dirty="0"/>
          </a:p>
        </p:txBody>
      </p:sp>
      <p:sp>
        <p:nvSpPr>
          <p:cNvPr id="3" name="Content Placeholder 2"/>
          <p:cNvSpPr>
            <a:spLocks noGrp="1"/>
          </p:cNvSpPr>
          <p:nvPr>
            <p:ph sz="quarter" idx="1"/>
          </p:nvPr>
        </p:nvSpPr>
        <p:spPr/>
        <p:txBody>
          <a:bodyPr>
            <a:normAutofit/>
          </a:bodyPr>
          <a:lstStyle/>
          <a:p>
            <a:pPr>
              <a:buClrTx/>
              <a:buFont typeface="Wingdings" panose="05000000000000000000" pitchFamily="2" charset="2"/>
              <a:buChar char="§"/>
            </a:pPr>
            <a:r>
              <a:rPr lang="en-US" sz="5400" dirty="0" smtClean="0"/>
              <a:t> </a:t>
            </a:r>
            <a:r>
              <a:rPr lang="en-US" sz="4400" dirty="0" smtClean="0"/>
              <a:t>Knowledge Development</a:t>
            </a:r>
          </a:p>
          <a:p>
            <a:pPr>
              <a:buClrTx/>
              <a:buFont typeface="Wingdings" panose="05000000000000000000" pitchFamily="2" charset="2"/>
              <a:buChar char="§"/>
            </a:pPr>
            <a:endParaRPr lang="en-US" sz="2200" dirty="0" smtClean="0"/>
          </a:p>
          <a:p>
            <a:pPr>
              <a:buClrTx/>
              <a:buFont typeface="Wingdings" panose="05000000000000000000" pitchFamily="2" charset="2"/>
              <a:buChar char="§"/>
            </a:pPr>
            <a:r>
              <a:rPr lang="en-US" sz="5400" dirty="0" smtClean="0"/>
              <a:t> </a:t>
            </a:r>
            <a:r>
              <a:rPr lang="en-US" sz="4400" dirty="0" smtClean="0"/>
              <a:t>Knowledge Dissemination</a:t>
            </a:r>
          </a:p>
          <a:p>
            <a:pPr>
              <a:buClrTx/>
              <a:buFont typeface="Wingdings" panose="05000000000000000000" pitchFamily="2" charset="2"/>
              <a:buChar char="§"/>
            </a:pPr>
            <a:endParaRPr lang="en-US" sz="2200" dirty="0" smtClean="0"/>
          </a:p>
          <a:p>
            <a:pPr>
              <a:buClrTx/>
              <a:buFont typeface="Wingdings" panose="05000000000000000000" pitchFamily="2" charset="2"/>
              <a:buChar char="§"/>
            </a:pPr>
            <a:r>
              <a:rPr lang="en-US" sz="5400" dirty="0" smtClean="0"/>
              <a:t> </a:t>
            </a:r>
            <a:r>
              <a:rPr lang="en-US" sz="4400" dirty="0" smtClean="0"/>
              <a:t>Knowledge Integration</a:t>
            </a:r>
            <a:endParaRPr lang="en-US" sz="4400" dirty="0"/>
          </a:p>
        </p:txBody>
      </p:sp>
      <p:pic>
        <p:nvPicPr>
          <p:cNvPr id="4" name="Picture 9" descr="CSSP Color PNG.png"/>
          <p:cNvPicPr>
            <a:picLocks noChangeAspect="1"/>
          </p:cNvPicPr>
          <p:nvPr/>
        </p:nvPicPr>
        <p:blipFill>
          <a:blip r:embed="rId2" cstate="print"/>
          <a:srcRect/>
          <a:stretch>
            <a:fillRect/>
          </a:stretch>
        </p:blipFill>
        <p:spPr bwMode="auto">
          <a:xfrm>
            <a:off x="8001000" y="5715000"/>
            <a:ext cx="914400" cy="916782"/>
          </a:xfrm>
          <a:prstGeom prst="rect">
            <a:avLst/>
          </a:prstGeom>
          <a:noFill/>
          <a:ln w="9525">
            <a:noFill/>
            <a:miter lim="800000"/>
            <a:headEnd/>
            <a:tailEnd/>
          </a:ln>
        </p:spPr>
      </p:pic>
    </p:spTree>
    <p:extLst>
      <p:ext uri="{BB962C8B-B14F-4D97-AF65-F5344CB8AC3E}">
        <p14:creationId xmlns:p14="http://schemas.microsoft.com/office/powerpoint/2010/main" val="10809107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solidFill>
                  <a:schemeClr val="tx1"/>
                </a:solidFill>
                <a:latin typeface="Georgia" pitchFamily="18" charset="0"/>
              </a:rPr>
              <a:t>SF Research Briefs</a:t>
            </a:r>
            <a:endParaRPr lang="en-US" sz="4400" dirty="0"/>
          </a:p>
        </p:txBody>
      </p:sp>
      <p:pic>
        <p:nvPicPr>
          <p:cNvPr id="4" name="Content Placeholder 3"/>
          <p:cNvPicPr>
            <a:picLocks noGrp="1" noChangeAspect="1"/>
          </p:cNvPicPr>
          <p:nvPr>
            <p:ph sz="quarter" idx="1"/>
          </p:nvPr>
        </p:nvPicPr>
        <p:blipFill>
          <a:blip r:embed="rId3"/>
          <a:stretch>
            <a:fillRect/>
          </a:stretch>
        </p:blipFill>
        <p:spPr>
          <a:xfrm>
            <a:off x="301752" y="1524000"/>
            <a:ext cx="2897216" cy="3749040"/>
          </a:xfrm>
          <a:prstGeom prst="rect">
            <a:avLst/>
          </a:prstGeom>
        </p:spPr>
      </p:pic>
      <p:pic>
        <p:nvPicPr>
          <p:cNvPr id="5" name="Picture 4"/>
          <p:cNvPicPr>
            <a:picLocks noChangeAspect="1"/>
          </p:cNvPicPr>
          <p:nvPr/>
        </p:nvPicPr>
        <p:blipFill>
          <a:blip r:embed="rId4"/>
          <a:stretch>
            <a:fillRect/>
          </a:stretch>
        </p:blipFill>
        <p:spPr>
          <a:xfrm>
            <a:off x="1452312" y="1642217"/>
            <a:ext cx="3493311" cy="4145639"/>
          </a:xfrm>
          <a:prstGeom prst="rect">
            <a:avLst/>
          </a:prstGeom>
        </p:spPr>
      </p:pic>
      <p:pic>
        <p:nvPicPr>
          <p:cNvPr id="6" name="Picture 5"/>
          <p:cNvPicPr>
            <a:picLocks noChangeAspect="1"/>
          </p:cNvPicPr>
          <p:nvPr/>
        </p:nvPicPr>
        <p:blipFill>
          <a:blip r:embed="rId5"/>
          <a:stretch>
            <a:fillRect/>
          </a:stretch>
        </p:blipFill>
        <p:spPr>
          <a:xfrm>
            <a:off x="2590800" y="2246391"/>
            <a:ext cx="3225064" cy="3956647"/>
          </a:xfrm>
          <a:prstGeom prst="rect">
            <a:avLst/>
          </a:prstGeom>
        </p:spPr>
      </p:pic>
      <p:pic>
        <p:nvPicPr>
          <p:cNvPr id="7" name="Picture 6"/>
          <p:cNvPicPr>
            <a:picLocks noChangeAspect="1"/>
          </p:cNvPicPr>
          <p:nvPr/>
        </p:nvPicPr>
        <p:blipFill>
          <a:blip r:embed="rId6"/>
          <a:stretch>
            <a:fillRect/>
          </a:stretch>
        </p:blipFill>
        <p:spPr>
          <a:xfrm rot="20988093">
            <a:off x="4137098" y="2223525"/>
            <a:ext cx="3773751" cy="4334632"/>
          </a:xfrm>
          <a:prstGeom prst="rect">
            <a:avLst/>
          </a:prstGeom>
        </p:spPr>
      </p:pic>
      <p:pic>
        <p:nvPicPr>
          <p:cNvPr id="8" name="Picture 7"/>
          <p:cNvPicPr>
            <a:picLocks noChangeAspect="1"/>
          </p:cNvPicPr>
          <p:nvPr/>
        </p:nvPicPr>
        <p:blipFill>
          <a:blip r:embed="rId7"/>
          <a:stretch>
            <a:fillRect/>
          </a:stretch>
        </p:blipFill>
        <p:spPr>
          <a:xfrm>
            <a:off x="5815864" y="2590800"/>
            <a:ext cx="3194581" cy="3938357"/>
          </a:xfrm>
          <a:prstGeom prst="rect">
            <a:avLst/>
          </a:prstGeom>
        </p:spPr>
      </p:pic>
      <p:pic>
        <p:nvPicPr>
          <p:cNvPr id="10" name="Picture 9"/>
          <p:cNvPicPr>
            <a:picLocks noChangeAspect="1"/>
          </p:cNvPicPr>
          <p:nvPr/>
        </p:nvPicPr>
        <p:blipFill>
          <a:blip r:embed="rId8"/>
          <a:stretch>
            <a:fillRect/>
          </a:stretch>
        </p:blipFill>
        <p:spPr>
          <a:xfrm>
            <a:off x="8001000" y="5715000"/>
            <a:ext cx="914479" cy="914479"/>
          </a:xfrm>
          <a:prstGeom prst="rect">
            <a:avLst/>
          </a:prstGeom>
        </p:spPr>
      </p:pic>
    </p:spTree>
    <p:extLst>
      <p:ext uri="{BB962C8B-B14F-4D97-AF65-F5344CB8AC3E}">
        <p14:creationId xmlns:p14="http://schemas.microsoft.com/office/powerpoint/2010/main" val="7220618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758952"/>
          </a:xfrm>
        </p:spPr>
        <p:txBody>
          <a:bodyPr>
            <a:noAutofit/>
          </a:bodyPr>
          <a:lstStyle/>
          <a:p>
            <a:r>
              <a:rPr lang="en-US" sz="4400" dirty="0" smtClean="0">
                <a:solidFill>
                  <a:schemeClr val="tx1"/>
                </a:solidFill>
                <a:latin typeface="Georgia" pitchFamily="18" charset="0"/>
              </a:rPr>
              <a:t>Longer-Term Research Agenda </a:t>
            </a:r>
            <a:endParaRPr lang="en-US" sz="4400" dirty="0"/>
          </a:p>
        </p:txBody>
      </p:sp>
      <p:sp>
        <p:nvSpPr>
          <p:cNvPr id="3" name="Content Placeholder 2"/>
          <p:cNvSpPr>
            <a:spLocks noGrp="1"/>
          </p:cNvSpPr>
          <p:nvPr>
            <p:ph sz="quarter" idx="1"/>
          </p:nvPr>
        </p:nvSpPr>
        <p:spPr>
          <a:xfrm>
            <a:off x="301752" y="1371600"/>
            <a:ext cx="8503920" cy="5026152"/>
          </a:xfrm>
        </p:spPr>
        <p:txBody>
          <a:bodyPr>
            <a:normAutofit fontScale="85000" lnSpcReduction="10000"/>
          </a:bodyPr>
          <a:lstStyle/>
          <a:p>
            <a:pPr marL="0" indent="0">
              <a:buNone/>
            </a:pPr>
            <a:endParaRPr lang="en-US" sz="1000" dirty="0" smtClean="0"/>
          </a:p>
          <a:p>
            <a:pPr>
              <a:buClrTx/>
              <a:buFont typeface="Wingdings" panose="05000000000000000000" pitchFamily="2" charset="2"/>
              <a:buChar char="§"/>
            </a:pPr>
            <a:r>
              <a:rPr lang="en-US" sz="3200" dirty="0"/>
              <a:t>Addressing multiple domains of the social ecology in order to effect strong child and family outcomes</a:t>
            </a:r>
          </a:p>
          <a:p>
            <a:pPr lvl="1">
              <a:buClrTx/>
              <a:buFont typeface="Wingdings" panose="05000000000000000000" pitchFamily="2" charset="2"/>
              <a:buChar char="Ø"/>
            </a:pPr>
            <a:r>
              <a:rPr lang="en-US" sz="2800" dirty="0" smtClean="0">
                <a:solidFill>
                  <a:schemeClr val="tx1"/>
                </a:solidFill>
              </a:rPr>
              <a:t>Examining the effects of interventions designed to support  the increase of protective </a:t>
            </a:r>
            <a:r>
              <a:rPr lang="en-US" sz="2800" dirty="0">
                <a:solidFill>
                  <a:schemeClr val="tx1"/>
                </a:solidFill>
              </a:rPr>
              <a:t>factors in </a:t>
            </a:r>
            <a:r>
              <a:rPr lang="en-US" sz="2800" dirty="0" smtClean="0">
                <a:solidFill>
                  <a:schemeClr val="tx1"/>
                </a:solidFill>
              </a:rPr>
              <a:t>adults, children, and communities in </a:t>
            </a:r>
            <a:r>
              <a:rPr lang="en-US" sz="2800" dirty="0">
                <a:solidFill>
                  <a:schemeClr val="tx1"/>
                </a:solidFill>
              </a:rPr>
              <a:t>child maltreatment prevention </a:t>
            </a:r>
            <a:r>
              <a:rPr lang="en-US" sz="2800" dirty="0" smtClean="0">
                <a:solidFill>
                  <a:schemeClr val="tx1"/>
                </a:solidFill>
              </a:rPr>
              <a:t>and intervention efforts</a:t>
            </a:r>
          </a:p>
          <a:p>
            <a:pPr>
              <a:buClrTx/>
              <a:buFont typeface="Wingdings" panose="05000000000000000000" pitchFamily="2" charset="2"/>
              <a:buChar char="§"/>
            </a:pPr>
            <a:endParaRPr lang="en-US" sz="1700" dirty="0"/>
          </a:p>
          <a:p>
            <a:pPr>
              <a:buClrTx/>
              <a:buFont typeface="Wingdings" panose="05000000000000000000" pitchFamily="2" charset="2"/>
              <a:buChar char="§"/>
            </a:pPr>
            <a:r>
              <a:rPr lang="en-US" sz="3200" dirty="0"/>
              <a:t>Developing instruments that measure the presence, strength, and growth in </a:t>
            </a:r>
            <a:r>
              <a:rPr lang="en-US" sz="3200" dirty="0" smtClean="0"/>
              <a:t>individual, family, and community protective factors</a:t>
            </a:r>
          </a:p>
          <a:p>
            <a:pPr>
              <a:buClrTx/>
              <a:buFont typeface="Wingdings" panose="05000000000000000000" pitchFamily="2" charset="2"/>
              <a:buChar char="§"/>
            </a:pPr>
            <a:endParaRPr lang="en-US" sz="1900" dirty="0"/>
          </a:p>
          <a:p>
            <a:pPr>
              <a:buClrTx/>
              <a:buFont typeface="Wingdings" panose="05000000000000000000" pitchFamily="2" charset="2"/>
              <a:buChar char="§"/>
            </a:pPr>
            <a:r>
              <a:rPr lang="en-US" sz="3200" dirty="0" smtClean="0"/>
              <a:t>Examining the impact of improving </a:t>
            </a:r>
            <a:r>
              <a:rPr lang="en-US" sz="3200" dirty="0"/>
              <a:t>the well-being and capabilities of adult caregivers </a:t>
            </a:r>
            <a:r>
              <a:rPr lang="en-US" sz="3200" dirty="0" smtClean="0"/>
              <a:t>on child outcomes</a:t>
            </a:r>
          </a:p>
          <a:p>
            <a:pPr>
              <a:buClrTx/>
              <a:buFont typeface="Wingdings" panose="05000000000000000000" pitchFamily="2" charset="2"/>
              <a:buChar char="§"/>
            </a:pPr>
            <a:endParaRPr lang="en-US" sz="1700" dirty="0"/>
          </a:p>
        </p:txBody>
      </p:sp>
      <p:pic>
        <p:nvPicPr>
          <p:cNvPr id="4" name="Picture 3"/>
          <p:cNvPicPr>
            <a:picLocks noChangeAspect="1"/>
          </p:cNvPicPr>
          <p:nvPr/>
        </p:nvPicPr>
        <p:blipFill>
          <a:blip r:embed="rId2"/>
          <a:stretch>
            <a:fillRect/>
          </a:stretch>
        </p:blipFill>
        <p:spPr>
          <a:xfrm>
            <a:off x="8001000" y="5714921"/>
            <a:ext cx="914479" cy="914479"/>
          </a:xfrm>
          <a:prstGeom prst="rect">
            <a:avLst/>
          </a:prstGeom>
        </p:spPr>
      </p:pic>
    </p:spTree>
    <p:extLst>
      <p:ext uri="{BB962C8B-B14F-4D97-AF65-F5344CB8AC3E}">
        <p14:creationId xmlns:p14="http://schemas.microsoft.com/office/powerpoint/2010/main" val="5845282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758952"/>
          </a:xfrm>
        </p:spPr>
        <p:txBody>
          <a:bodyPr>
            <a:normAutofit fontScale="90000"/>
          </a:bodyPr>
          <a:lstStyle/>
          <a:p>
            <a:r>
              <a:rPr lang="en-US" sz="4700" dirty="0" smtClean="0">
                <a:solidFill>
                  <a:schemeClr val="tx1"/>
                </a:solidFill>
                <a:latin typeface="Georgia" pitchFamily="18" charset="0"/>
              </a:rPr>
              <a:t>Longer-Term Research Agenda, </a:t>
            </a:r>
            <a:r>
              <a:rPr lang="en-US" sz="3600" dirty="0" smtClean="0">
                <a:solidFill>
                  <a:schemeClr val="tx1"/>
                </a:solidFill>
                <a:latin typeface="Georgia" pitchFamily="18" charset="0"/>
              </a:rPr>
              <a:t>cont.</a:t>
            </a:r>
            <a:endParaRPr lang="en-US" dirty="0"/>
          </a:p>
        </p:txBody>
      </p:sp>
      <p:sp>
        <p:nvSpPr>
          <p:cNvPr id="3" name="Content Placeholder 2"/>
          <p:cNvSpPr>
            <a:spLocks noGrp="1"/>
          </p:cNvSpPr>
          <p:nvPr>
            <p:ph sz="quarter" idx="1"/>
          </p:nvPr>
        </p:nvSpPr>
        <p:spPr>
          <a:xfrm>
            <a:off x="301752" y="1527048"/>
            <a:ext cx="8503920" cy="4949952"/>
          </a:xfrm>
        </p:spPr>
        <p:txBody>
          <a:bodyPr>
            <a:normAutofit/>
          </a:bodyPr>
          <a:lstStyle/>
          <a:p>
            <a:pPr>
              <a:buClrTx/>
              <a:buFont typeface="Wingdings" panose="05000000000000000000" pitchFamily="2" charset="2"/>
              <a:buChar char="§"/>
            </a:pPr>
            <a:endParaRPr lang="en-US" sz="1200" dirty="0"/>
          </a:p>
          <a:p>
            <a:pPr>
              <a:buClrTx/>
              <a:buFont typeface="Wingdings" panose="05000000000000000000" pitchFamily="2" charset="2"/>
              <a:buChar char="§"/>
            </a:pPr>
            <a:r>
              <a:rPr lang="en-US" dirty="0"/>
              <a:t>Examining the duality of the Strengthening Families Protective Factors framework as both applicable to all families yet understood and manifest in culturally specific </a:t>
            </a:r>
            <a:r>
              <a:rPr lang="en-US" dirty="0" smtClean="0"/>
              <a:t>ways</a:t>
            </a:r>
          </a:p>
          <a:p>
            <a:pPr marL="0" indent="0">
              <a:buClrTx/>
              <a:buNone/>
            </a:pPr>
            <a:endParaRPr lang="en-US" sz="1600" dirty="0"/>
          </a:p>
          <a:p>
            <a:pPr>
              <a:buClrTx/>
              <a:buFont typeface="Wingdings" panose="05000000000000000000" pitchFamily="2" charset="2"/>
              <a:buChar char="§"/>
            </a:pPr>
            <a:r>
              <a:rPr lang="en-US" dirty="0" smtClean="0"/>
              <a:t>Assessing the impact of “real” collaborative </a:t>
            </a:r>
            <a:r>
              <a:rPr lang="en-US" dirty="0"/>
              <a:t>partnerships </a:t>
            </a:r>
            <a:r>
              <a:rPr lang="en-US" dirty="0" smtClean="0"/>
              <a:t>in the provision </a:t>
            </a:r>
            <a:r>
              <a:rPr lang="en-US" dirty="0"/>
              <a:t>of integrated services to families</a:t>
            </a:r>
          </a:p>
          <a:p>
            <a:pPr marL="0" indent="0">
              <a:buClrTx/>
              <a:buNone/>
            </a:pPr>
            <a:endParaRPr lang="en-US" sz="3200" dirty="0"/>
          </a:p>
          <a:p>
            <a:pPr>
              <a:buClrTx/>
              <a:buFont typeface="Wingdings" panose="05000000000000000000" pitchFamily="2" charset="2"/>
              <a:buChar char="§"/>
            </a:pPr>
            <a:endParaRPr lang="en-US" sz="3000" dirty="0" smtClean="0"/>
          </a:p>
          <a:p>
            <a:pPr>
              <a:buClrTx/>
              <a:buFont typeface="Wingdings" panose="05000000000000000000" pitchFamily="2" charset="2"/>
              <a:buChar char="§"/>
            </a:pPr>
            <a:endParaRPr lang="en-US" sz="1200" dirty="0"/>
          </a:p>
        </p:txBody>
      </p:sp>
      <p:pic>
        <p:nvPicPr>
          <p:cNvPr id="4" name="Picture 3"/>
          <p:cNvPicPr>
            <a:picLocks noChangeAspect="1"/>
          </p:cNvPicPr>
          <p:nvPr/>
        </p:nvPicPr>
        <p:blipFill>
          <a:blip r:embed="rId2"/>
          <a:stretch>
            <a:fillRect/>
          </a:stretch>
        </p:blipFill>
        <p:spPr>
          <a:xfrm>
            <a:off x="8001000" y="5715000"/>
            <a:ext cx="914479" cy="914479"/>
          </a:xfrm>
          <a:prstGeom prst="rect">
            <a:avLst/>
          </a:prstGeom>
        </p:spPr>
      </p:pic>
    </p:spTree>
    <p:extLst>
      <p:ext uri="{BB962C8B-B14F-4D97-AF65-F5344CB8AC3E}">
        <p14:creationId xmlns:p14="http://schemas.microsoft.com/office/powerpoint/2010/main" val="19589034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smtClean="0"/>
              <a:t>Q&amp;A</a:t>
            </a:r>
            <a:endParaRPr lang="en-US" sz="8800" dirty="0"/>
          </a:p>
        </p:txBody>
      </p:sp>
      <p:pic>
        <p:nvPicPr>
          <p:cNvPr id="6" name="Picture 5" descr="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842" y="3148033"/>
            <a:ext cx="2362200" cy="1561465"/>
          </a:xfrm>
          <a:prstGeom prst="rect">
            <a:avLst/>
          </a:prstGeom>
          <a:ln>
            <a:noFill/>
          </a:ln>
        </p:spPr>
      </p:pic>
      <p:pic>
        <p:nvPicPr>
          <p:cNvPr id="7" name="Picture 6"/>
          <p:cNvPicPr/>
          <p:nvPr/>
        </p:nvPicPr>
        <p:blipFill>
          <a:blip r:embed="rId3" cstate="print"/>
          <a:srcRect/>
          <a:stretch>
            <a:fillRect/>
          </a:stretch>
        </p:blipFill>
        <p:spPr bwMode="auto">
          <a:xfrm>
            <a:off x="6019800" y="3170795"/>
            <a:ext cx="2743200" cy="1605603"/>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3416969" y="2728300"/>
            <a:ext cx="2096469" cy="1981199"/>
          </a:xfrm>
          <a:prstGeom prst="rect">
            <a:avLst/>
          </a:prstGeom>
        </p:spPr>
      </p:pic>
      <p:pic>
        <p:nvPicPr>
          <p:cNvPr id="2050" name="Picture 2" descr="Children's Bureau">
            <a:hlinkClick r:id="rId5" tooltip="Children's Bureau Hom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5283419"/>
            <a:ext cx="426720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7134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228600"/>
            <a:ext cx="8839279" cy="758952"/>
          </a:xfrm>
        </p:spPr>
        <p:txBody>
          <a:bodyPr>
            <a:noAutofit/>
          </a:bodyPr>
          <a:lstStyle/>
          <a:p>
            <a:r>
              <a:rPr lang="en-US" sz="4400" dirty="0" smtClean="0">
                <a:solidFill>
                  <a:schemeClr val="tx1"/>
                </a:solidFill>
                <a:latin typeface="Georgia" panose="02040502050405020303" pitchFamily="18" charset="0"/>
                <a:cs typeface="Times New Roman" pitchFamily="18" charset="0"/>
              </a:rPr>
              <a:t>Foundational Ideas</a:t>
            </a:r>
            <a:endParaRPr lang="en-US" sz="4400" dirty="0"/>
          </a:p>
        </p:txBody>
      </p:sp>
      <p:sp>
        <p:nvSpPr>
          <p:cNvPr id="3" name="Content Placeholder 2"/>
          <p:cNvSpPr>
            <a:spLocks noGrp="1"/>
          </p:cNvSpPr>
          <p:nvPr>
            <p:ph sz="quarter" idx="1"/>
          </p:nvPr>
        </p:nvSpPr>
        <p:spPr>
          <a:xfrm>
            <a:off x="301752" y="1676400"/>
            <a:ext cx="8503920" cy="4572000"/>
          </a:xfrm>
        </p:spPr>
        <p:txBody>
          <a:bodyPr>
            <a:normAutofit lnSpcReduction="10000"/>
          </a:bodyPr>
          <a:lstStyle/>
          <a:p>
            <a:pPr>
              <a:buFont typeface="Wingdings" pitchFamily="2" charset="2"/>
              <a:buChar char="§"/>
            </a:pPr>
            <a:r>
              <a:rPr lang="en-US" sz="3200" dirty="0"/>
              <a:t>Child maltreatment prevention efforts must 	include a focus on </a:t>
            </a:r>
            <a:r>
              <a:rPr lang="en-US" sz="3200" b="1" i="1" dirty="0"/>
              <a:t>increasing protective 	factors</a:t>
            </a:r>
            <a:r>
              <a:rPr lang="en-US" sz="3200" i="1" dirty="0"/>
              <a:t> </a:t>
            </a:r>
            <a:r>
              <a:rPr lang="en-US" sz="3200" dirty="0"/>
              <a:t>as well as decreasing risk factors.</a:t>
            </a:r>
          </a:p>
          <a:p>
            <a:pPr>
              <a:buFont typeface="Wingdings" pitchFamily="2" charset="2"/>
              <a:buChar char="§"/>
            </a:pPr>
            <a:endParaRPr lang="en-US" sz="2800" dirty="0"/>
          </a:p>
          <a:p>
            <a:pPr>
              <a:buFont typeface="Wingdings" pitchFamily="2" charset="2"/>
              <a:buChar char="§"/>
            </a:pPr>
            <a:endParaRPr lang="en-US" sz="2800" dirty="0"/>
          </a:p>
          <a:p>
            <a:pPr>
              <a:buFont typeface="Wingdings" pitchFamily="2" charset="2"/>
              <a:buChar char="§"/>
            </a:pPr>
            <a:r>
              <a:rPr lang="en-US" sz="3200" dirty="0"/>
              <a:t> </a:t>
            </a:r>
            <a:r>
              <a:rPr lang="en-US" sz="3200" dirty="0" smtClean="0"/>
              <a:t>Child </a:t>
            </a:r>
            <a:r>
              <a:rPr lang="en-US" sz="3200" dirty="0"/>
              <a:t>maltreatment prevention must be 	placed within the larger context of 	</a:t>
            </a:r>
            <a:r>
              <a:rPr lang="en-US" sz="3200" b="1" i="1" dirty="0"/>
              <a:t>optimal child development </a:t>
            </a:r>
            <a:r>
              <a:rPr lang="en-US" sz="3200" b="1" dirty="0"/>
              <a:t>and </a:t>
            </a:r>
            <a:r>
              <a:rPr lang="en-US" sz="3200" b="1" i="1" dirty="0"/>
              <a:t>increased 	family strengths</a:t>
            </a:r>
            <a:r>
              <a:rPr lang="en-US" sz="3200" i="1" dirty="0"/>
              <a:t>.</a:t>
            </a:r>
          </a:p>
          <a:p>
            <a:endParaRPr lang="en-US" dirty="0"/>
          </a:p>
        </p:txBody>
      </p:sp>
      <p:pic>
        <p:nvPicPr>
          <p:cNvPr id="4" name="Picture 3"/>
          <p:cNvPicPr>
            <a:picLocks noChangeAspect="1"/>
          </p:cNvPicPr>
          <p:nvPr/>
        </p:nvPicPr>
        <p:blipFill>
          <a:blip r:embed="rId2"/>
          <a:stretch>
            <a:fillRect/>
          </a:stretch>
        </p:blipFill>
        <p:spPr>
          <a:xfrm>
            <a:off x="8001000" y="5714921"/>
            <a:ext cx="914479" cy="914479"/>
          </a:xfrm>
          <a:prstGeom prst="rect">
            <a:avLst/>
          </a:prstGeom>
        </p:spPr>
      </p:pic>
    </p:spTree>
    <p:extLst>
      <p:ext uri="{BB962C8B-B14F-4D97-AF65-F5344CB8AC3E}">
        <p14:creationId xmlns:p14="http://schemas.microsoft.com/office/powerpoint/2010/main" val="20027542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758952"/>
          </a:xfrm>
        </p:spPr>
        <p:txBody>
          <a:bodyPr>
            <a:noAutofit/>
          </a:bodyPr>
          <a:lstStyle/>
          <a:p>
            <a:r>
              <a:rPr lang="en-US" sz="3800" dirty="0" smtClean="0">
                <a:solidFill>
                  <a:schemeClr val="tx1"/>
                </a:solidFill>
                <a:latin typeface="Georgia" pitchFamily="18" charset="0"/>
              </a:rPr>
              <a:t>Risk, Protective, and Promotive Factors</a:t>
            </a:r>
            <a:endParaRPr lang="en-US" sz="3800" dirty="0">
              <a:solidFill>
                <a:schemeClr val="tx1"/>
              </a:solidFill>
              <a:latin typeface="Georgia" pitchFamily="18" charset="0"/>
            </a:endParaRPr>
          </a:p>
        </p:txBody>
      </p:sp>
      <p:sp>
        <p:nvSpPr>
          <p:cNvPr id="3" name="Content Placeholder 2"/>
          <p:cNvSpPr>
            <a:spLocks noGrp="1"/>
          </p:cNvSpPr>
          <p:nvPr>
            <p:ph sz="quarter" idx="1"/>
          </p:nvPr>
        </p:nvSpPr>
        <p:spPr>
          <a:xfrm>
            <a:off x="301752" y="1524000"/>
            <a:ext cx="8613648" cy="5029200"/>
          </a:xfrm>
        </p:spPr>
        <p:txBody>
          <a:bodyPr>
            <a:normAutofit fontScale="70000" lnSpcReduction="20000"/>
          </a:bodyPr>
          <a:lstStyle/>
          <a:p>
            <a:pPr marL="571500" lvl="0" indent="-571500">
              <a:buNone/>
            </a:pPr>
            <a:endParaRPr lang="en-US" sz="5800" dirty="0" smtClean="0"/>
          </a:p>
          <a:p>
            <a:pPr marL="571500" lvl="0" indent="-571500">
              <a:buFont typeface="Wingdings" pitchFamily="2" charset="2"/>
              <a:buChar char="§"/>
            </a:pPr>
            <a:endParaRPr lang="en-US" sz="5800" dirty="0" smtClean="0"/>
          </a:p>
          <a:p>
            <a:pPr marL="571500" lvl="0" indent="-571500">
              <a:buFont typeface="Wingdings" pitchFamily="2" charset="2"/>
              <a:buChar char="§"/>
            </a:pPr>
            <a:endParaRPr lang="en-US" sz="5800" dirty="0" smtClean="0"/>
          </a:p>
          <a:p>
            <a:pPr marL="571500" lvl="0" indent="-571500">
              <a:buFont typeface="Wingdings" pitchFamily="2" charset="2"/>
              <a:buChar char="§"/>
            </a:pPr>
            <a:endParaRPr lang="en-US" sz="5800" dirty="0" smtClean="0"/>
          </a:p>
          <a:p>
            <a:pPr marL="571500" lvl="0" indent="-571500">
              <a:buFont typeface="Wingdings" pitchFamily="2" charset="2"/>
              <a:buChar char="§"/>
            </a:pPr>
            <a:endParaRPr lang="en-US" sz="3200" dirty="0" smtClean="0"/>
          </a:p>
          <a:p>
            <a:pPr marL="571500" lvl="0" indent="-571500">
              <a:buFont typeface="Wingdings" pitchFamily="2" charset="2"/>
              <a:buChar char="§"/>
            </a:pPr>
            <a:endParaRPr lang="en-US" dirty="0" smtClean="0"/>
          </a:p>
          <a:p>
            <a:pPr marL="571500" lvl="0" indent="-571500">
              <a:buFont typeface="Wingdings" pitchFamily="2" charset="2"/>
              <a:buChar char="§"/>
            </a:pPr>
            <a:endParaRPr lang="en-US" sz="3200" dirty="0" smtClean="0"/>
          </a:p>
          <a:p>
            <a:pPr marL="571500" lvl="0" indent="-571500">
              <a:buFont typeface="Wingdings" pitchFamily="2" charset="2"/>
              <a:buChar char="§"/>
            </a:pPr>
            <a:endParaRPr lang="en-US" sz="3200" dirty="0" smtClean="0"/>
          </a:p>
          <a:p>
            <a:pPr marL="571500" lvl="0" indent="-571500">
              <a:buFont typeface="Wingdings" pitchFamily="2" charset="2"/>
              <a:buChar char="§"/>
            </a:pPr>
            <a:endParaRPr lang="en-US" sz="3200" dirty="0" smtClean="0">
              <a:latin typeface="Calibri" pitchFamily="34" charset="0"/>
              <a:cs typeface="Calibri" pitchFamily="34" charset="0"/>
            </a:endParaRPr>
          </a:p>
          <a:p>
            <a:pPr marL="571500" lvl="0" indent="-571500">
              <a:buFont typeface="Wingdings" pitchFamily="2" charset="2"/>
              <a:buChar char="§"/>
            </a:pPr>
            <a:endParaRPr lang="en-US" sz="3200" dirty="0" smtClean="0">
              <a:latin typeface="Calibri" pitchFamily="34" charset="0"/>
              <a:cs typeface="Calibri" pitchFamily="34" charset="0"/>
            </a:endParaRPr>
          </a:p>
          <a:p>
            <a:pPr marL="1028700" lvl="1" indent="-571500">
              <a:buNone/>
            </a:pPr>
            <a:r>
              <a:rPr lang="en-US" sz="3200" dirty="0" smtClean="0">
                <a:solidFill>
                  <a:schemeClr val="tx1"/>
                </a:solidFill>
                <a:latin typeface="Calibri" pitchFamily="34" charset="0"/>
                <a:cs typeface="Calibri" pitchFamily="34" charset="0"/>
              </a:rPr>
              <a:t> </a:t>
            </a:r>
            <a:endParaRPr lang="en-US" sz="3200" b="1" dirty="0" smtClean="0">
              <a:solidFill>
                <a:schemeClr val="tx1"/>
              </a:solidFill>
              <a:latin typeface="Calibri" pitchFamily="34" charset="0"/>
              <a:cs typeface="Calibri" pitchFamily="34" charset="0"/>
            </a:endParaRPr>
          </a:p>
          <a:p>
            <a:endParaRPr lang="en-US" dirty="0"/>
          </a:p>
        </p:txBody>
      </p:sp>
      <p:sp>
        <p:nvSpPr>
          <p:cNvPr id="4" name="Rectangle 3"/>
          <p:cNvSpPr/>
          <p:nvPr/>
        </p:nvSpPr>
        <p:spPr>
          <a:xfrm>
            <a:off x="0" y="0"/>
            <a:ext cx="9144000" cy="68580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9" descr="CSSP Color PNG.png"/>
          <p:cNvPicPr>
            <a:picLocks noChangeAspect="1"/>
          </p:cNvPicPr>
          <p:nvPr/>
        </p:nvPicPr>
        <p:blipFill>
          <a:blip r:embed="rId2" cstate="print"/>
          <a:srcRect/>
          <a:stretch>
            <a:fillRect/>
          </a:stretch>
        </p:blipFill>
        <p:spPr bwMode="auto">
          <a:xfrm>
            <a:off x="8001000" y="5715000"/>
            <a:ext cx="914400" cy="916782"/>
          </a:xfrm>
          <a:prstGeom prst="rect">
            <a:avLst/>
          </a:prstGeom>
          <a:noFill/>
          <a:ln w="9525">
            <a:noFill/>
            <a:miter lim="800000"/>
            <a:headEnd/>
            <a:tailEnd/>
          </a:ln>
        </p:spPr>
      </p:pic>
      <p:sp>
        <p:nvSpPr>
          <p:cNvPr id="7" name="Down Arrow 6"/>
          <p:cNvSpPr/>
          <p:nvPr/>
        </p:nvSpPr>
        <p:spPr>
          <a:xfrm>
            <a:off x="152400" y="1478280"/>
            <a:ext cx="1981200" cy="1645920"/>
          </a:xfrm>
          <a:prstGeom prst="downArrow">
            <a:avLst>
              <a:gd name="adj1" fmla="val 50000"/>
              <a:gd name="adj2" fmla="val 43864"/>
            </a:avLst>
          </a:prstGeom>
          <a:solidFill>
            <a:srgbClr val="B6432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 name="TextBox 7"/>
          <p:cNvSpPr txBox="1"/>
          <p:nvPr/>
        </p:nvSpPr>
        <p:spPr>
          <a:xfrm>
            <a:off x="457200" y="1929825"/>
            <a:ext cx="1447800" cy="584775"/>
          </a:xfrm>
          <a:prstGeom prst="rect">
            <a:avLst/>
          </a:prstGeom>
          <a:noFill/>
        </p:spPr>
        <p:txBody>
          <a:bodyPr wrap="square" rtlCol="0">
            <a:spAutoFit/>
          </a:bodyPr>
          <a:lstStyle/>
          <a:p>
            <a:pPr algn="ctr"/>
            <a:r>
              <a:rPr lang="en-US" sz="1600" b="1" dirty="0" smtClean="0"/>
              <a:t>Risk </a:t>
            </a:r>
            <a:br>
              <a:rPr lang="en-US" sz="1600" b="1" dirty="0" smtClean="0"/>
            </a:br>
            <a:r>
              <a:rPr lang="en-US" sz="1600" b="1" dirty="0" smtClean="0"/>
              <a:t>Factors </a:t>
            </a:r>
            <a:endParaRPr lang="en-US" sz="1600" b="1" dirty="0"/>
          </a:p>
        </p:txBody>
      </p:sp>
      <p:sp>
        <p:nvSpPr>
          <p:cNvPr id="9" name="Down Arrow 8"/>
          <p:cNvSpPr/>
          <p:nvPr/>
        </p:nvSpPr>
        <p:spPr>
          <a:xfrm rot="10800000">
            <a:off x="6934200" y="3764279"/>
            <a:ext cx="2057400" cy="1645920"/>
          </a:xfrm>
          <a:prstGeom prst="downArrow">
            <a:avLst/>
          </a:prstGeom>
          <a:solidFill>
            <a:srgbClr val="B64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239000" y="4267200"/>
            <a:ext cx="1447800" cy="838200"/>
          </a:xfrm>
          <a:prstGeom prst="rect">
            <a:avLst/>
          </a:prstGeom>
          <a:noFill/>
        </p:spPr>
        <p:txBody>
          <a:bodyPr wrap="square" rtlCol="0">
            <a:spAutoFit/>
          </a:bodyPr>
          <a:lstStyle/>
          <a:p>
            <a:pPr algn="ctr"/>
            <a:r>
              <a:rPr lang="en-US" sz="1600" b="1" dirty="0" smtClean="0"/>
              <a:t>Protective and Promotive Factors</a:t>
            </a:r>
            <a:endParaRPr lang="en-US" sz="1600" b="1" dirty="0"/>
          </a:p>
        </p:txBody>
      </p:sp>
      <p:sp>
        <p:nvSpPr>
          <p:cNvPr id="11" name="Rectangle 10"/>
          <p:cNvSpPr/>
          <p:nvPr/>
        </p:nvSpPr>
        <p:spPr>
          <a:xfrm>
            <a:off x="2133600" y="1492508"/>
            <a:ext cx="5257800" cy="4832092"/>
          </a:xfrm>
          <a:prstGeom prst="rect">
            <a:avLst/>
          </a:prstGeom>
        </p:spPr>
        <p:txBody>
          <a:bodyPr wrap="square">
            <a:spAutoFit/>
          </a:bodyPr>
          <a:lstStyle/>
          <a:p>
            <a:pPr indent="-231775">
              <a:buClr>
                <a:srgbClr val="387067"/>
              </a:buClr>
              <a:buNone/>
            </a:pPr>
            <a:r>
              <a:rPr lang="en-US" sz="2200" b="1" dirty="0" smtClean="0">
                <a:solidFill>
                  <a:srgbClr val="B64326"/>
                </a:solidFill>
                <a:latin typeface="Arial" pitchFamily="34" charset="0"/>
                <a:cs typeface="Arial" pitchFamily="34" charset="0"/>
              </a:rPr>
              <a:t>Risk Factors:</a:t>
            </a:r>
            <a:r>
              <a:rPr lang="en-US" sz="2200" dirty="0" smtClean="0">
                <a:latin typeface="Arial" pitchFamily="34" charset="0"/>
                <a:cs typeface="Arial" pitchFamily="34" charset="0"/>
              </a:rPr>
              <a:t> conditions or attributes of individuals, families, communities, or the larger society that </a:t>
            </a:r>
            <a:r>
              <a:rPr lang="en-US" sz="2200" b="1" dirty="0" smtClean="0">
                <a:latin typeface="Arial" pitchFamily="34" charset="0"/>
                <a:cs typeface="Arial" pitchFamily="34" charset="0"/>
              </a:rPr>
              <a:t>increase the probability of poor outcomes</a:t>
            </a:r>
          </a:p>
          <a:p>
            <a:pPr indent="-231775">
              <a:buClr>
                <a:srgbClr val="387067"/>
              </a:buClr>
              <a:buNone/>
            </a:pPr>
            <a:endParaRPr lang="en-US" sz="2200" b="1" dirty="0" smtClean="0">
              <a:solidFill>
                <a:srgbClr val="B64326"/>
              </a:solidFill>
              <a:latin typeface="Arial" pitchFamily="34" charset="0"/>
              <a:cs typeface="Arial" pitchFamily="34" charset="0"/>
            </a:endParaRPr>
          </a:p>
          <a:p>
            <a:pPr indent="-231775">
              <a:buClr>
                <a:srgbClr val="387067"/>
              </a:buClr>
            </a:pPr>
            <a:r>
              <a:rPr lang="en-US" sz="2200" b="1" dirty="0" smtClean="0">
                <a:solidFill>
                  <a:srgbClr val="B64326"/>
                </a:solidFill>
                <a:latin typeface="Arial" pitchFamily="34" charset="0"/>
                <a:cs typeface="Arial" pitchFamily="34" charset="0"/>
              </a:rPr>
              <a:t>Protective Factors:</a:t>
            </a:r>
            <a:r>
              <a:rPr lang="en-US" sz="2200" dirty="0" smtClean="0">
                <a:latin typeface="Arial" pitchFamily="34" charset="0"/>
                <a:cs typeface="Arial" pitchFamily="34" charset="0"/>
              </a:rPr>
              <a:t> conditions or attributes of individuals, families,</a:t>
            </a:r>
          </a:p>
          <a:p>
            <a:pPr indent="-231775">
              <a:buClr>
                <a:srgbClr val="387067"/>
              </a:buClr>
              <a:buNone/>
            </a:pPr>
            <a:r>
              <a:rPr lang="en-US" sz="2200" dirty="0" smtClean="0">
                <a:latin typeface="Arial" pitchFamily="34" charset="0"/>
                <a:cs typeface="Arial" pitchFamily="34" charset="0"/>
              </a:rPr>
              <a:t>communities, or the larger society that </a:t>
            </a:r>
            <a:r>
              <a:rPr lang="en-US" sz="2200" b="1" dirty="0" smtClean="0">
                <a:latin typeface="Arial" pitchFamily="34" charset="0"/>
                <a:cs typeface="Arial" pitchFamily="34" charset="0"/>
              </a:rPr>
              <a:t>mitigate or eliminate risk</a:t>
            </a:r>
          </a:p>
          <a:p>
            <a:pPr indent="-231775">
              <a:buClr>
                <a:srgbClr val="387067"/>
              </a:buClr>
              <a:buNone/>
            </a:pPr>
            <a:endParaRPr lang="en-US" sz="2200" b="1" dirty="0" smtClean="0">
              <a:solidFill>
                <a:srgbClr val="B64326"/>
              </a:solidFill>
              <a:latin typeface="Arial" pitchFamily="34" charset="0"/>
              <a:cs typeface="Arial" pitchFamily="34" charset="0"/>
            </a:endParaRPr>
          </a:p>
          <a:p>
            <a:pPr indent="-231775">
              <a:buClr>
                <a:srgbClr val="387067"/>
              </a:buClr>
              <a:buNone/>
            </a:pPr>
            <a:r>
              <a:rPr lang="en-US" sz="2200" b="1" dirty="0" smtClean="0">
                <a:solidFill>
                  <a:srgbClr val="B64326"/>
                </a:solidFill>
                <a:latin typeface="Arial" pitchFamily="34" charset="0"/>
                <a:cs typeface="Arial" pitchFamily="34" charset="0"/>
              </a:rPr>
              <a:t>Promotive Factors: </a:t>
            </a:r>
            <a:r>
              <a:rPr lang="en-US" sz="2200" dirty="0" smtClean="0">
                <a:latin typeface="Arial" pitchFamily="34" charset="0"/>
                <a:cs typeface="Arial" pitchFamily="34" charset="0"/>
              </a:rPr>
              <a:t>conditions or attributes of individuals, families,</a:t>
            </a:r>
          </a:p>
          <a:p>
            <a:pPr indent="-231775">
              <a:buClr>
                <a:srgbClr val="387067"/>
              </a:buClr>
              <a:buNone/>
            </a:pPr>
            <a:r>
              <a:rPr lang="en-US" sz="2200" dirty="0" smtClean="0">
                <a:latin typeface="Arial" pitchFamily="34" charset="0"/>
                <a:cs typeface="Arial" pitchFamily="34" charset="0"/>
              </a:rPr>
              <a:t>communities, or the larger society that </a:t>
            </a:r>
            <a:r>
              <a:rPr lang="en-US" sz="2200" b="1" dirty="0" smtClean="0">
                <a:latin typeface="Arial" pitchFamily="34" charset="0"/>
                <a:cs typeface="Arial" pitchFamily="34" charset="0"/>
              </a:rPr>
              <a:t>actively enhance well-being</a:t>
            </a:r>
            <a:r>
              <a:rPr lang="en-US" sz="2200" b="1" dirty="0" smtClean="0">
                <a:solidFill>
                  <a:srgbClr val="B64326"/>
                </a:solidFill>
                <a:latin typeface="Arial" pitchFamily="34" charset="0"/>
                <a:cs typeface="Arial" pitchFamily="34" charset="0"/>
              </a:rPr>
              <a:t> </a:t>
            </a:r>
            <a:r>
              <a:rPr lang="en-US" sz="2200" b="1" dirty="0" smtClean="0">
                <a:solidFill>
                  <a:srgbClr val="B64326"/>
                </a:solidFill>
                <a:latin typeface="Cambria" pitchFamily="18" charset="0"/>
                <a:cs typeface="Arial" pitchFamily="34" charset="0"/>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758952"/>
          </a:xfrm>
        </p:spPr>
        <p:txBody>
          <a:bodyPr>
            <a:normAutofit fontScale="90000"/>
          </a:bodyPr>
          <a:lstStyle/>
          <a:p>
            <a:r>
              <a:rPr lang="en-US" sz="3600" dirty="0" smtClean="0">
                <a:solidFill>
                  <a:schemeClr val="tx1"/>
                </a:solidFill>
                <a:latin typeface="Georgia" pitchFamily="18" charset="0"/>
              </a:rPr>
              <a:t>The Strengthening Families™ Protective Factors</a:t>
            </a:r>
            <a:endParaRPr lang="en-US" sz="3600" dirty="0">
              <a:latin typeface="Georgia" pitchFamily="18" charset="0"/>
            </a:endParaRPr>
          </a:p>
        </p:txBody>
      </p:sp>
      <p:sp>
        <p:nvSpPr>
          <p:cNvPr id="15" name="TextBox 3"/>
          <p:cNvSpPr txBox="1">
            <a:spLocks noChangeArrowheads="1"/>
          </p:cNvSpPr>
          <p:nvPr/>
        </p:nvSpPr>
        <p:spPr bwMode="auto">
          <a:xfrm>
            <a:off x="152400" y="1371600"/>
            <a:ext cx="4419600" cy="5262979"/>
          </a:xfrm>
          <a:prstGeom prst="rect">
            <a:avLst/>
          </a:prstGeom>
          <a:noFill/>
          <a:ln w="9525">
            <a:noFill/>
            <a:miter lim="800000"/>
            <a:headEnd/>
            <a:tailEnd/>
          </a:ln>
        </p:spPr>
        <p:txBody>
          <a:bodyPr wrap="square">
            <a:spAutoFit/>
          </a:bodyPr>
          <a:lstStyle/>
          <a:p>
            <a:pPr algn="r"/>
            <a:r>
              <a:rPr lang="en-US" sz="3200" dirty="0" smtClean="0">
                <a:latin typeface="Calibri" pitchFamily="34" charset="0"/>
                <a:cs typeface="Calibri" pitchFamily="34" charset="0"/>
              </a:rPr>
              <a:t>Parental Resilience</a:t>
            </a:r>
            <a:endParaRPr lang="en-US" sz="3200" dirty="0">
              <a:latin typeface="Calibri" pitchFamily="34" charset="0"/>
              <a:cs typeface="Calibri" pitchFamily="34" charset="0"/>
            </a:endParaRPr>
          </a:p>
          <a:p>
            <a:pPr algn="r"/>
            <a:endParaRPr lang="en-US" dirty="0">
              <a:latin typeface="Calibri" pitchFamily="34" charset="0"/>
              <a:cs typeface="Calibri" pitchFamily="34" charset="0"/>
            </a:endParaRPr>
          </a:p>
          <a:p>
            <a:pPr algn="r"/>
            <a:r>
              <a:rPr lang="en-US" sz="3200" dirty="0" smtClean="0">
                <a:latin typeface="Calibri" pitchFamily="34" charset="0"/>
                <a:cs typeface="Calibri" pitchFamily="34" charset="0"/>
              </a:rPr>
              <a:t>Social Connections</a:t>
            </a:r>
            <a:endParaRPr lang="en-US" sz="3200" dirty="0">
              <a:latin typeface="Calibri" pitchFamily="34" charset="0"/>
              <a:cs typeface="Calibri" pitchFamily="34" charset="0"/>
            </a:endParaRPr>
          </a:p>
          <a:p>
            <a:pPr algn="r"/>
            <a:endParaRPr lang="en-US" dirty="0">
              <a:latin typeface="Calibri" pitchFamily="34" charset="0"/>
              <a:cs typeface="Calibri" pitchFamily="34" charset="0"/>
            </a:endParaRPr>
          </a:p>
          <a:p>
            <a:pPr algn="r"/>
            <a:r>
              <a:rPr lang="en-US" sz="3200" dirty="0" smtClean="0">
                <a:latin typeface="Calibri" pitchFamily="34" charset="0"/>
                <a:cs typeface="Calibri" pitchFamily="34" charset="0"/>
              </a:rPr>
              <a:t>Knowledge of Parenting &amp; Child Development</a:t>
            </a:r>
            <a:endParaRPr lang="en-US" sz="3200" dirty="0">
              <a:latin typeface="Calibri" pitchFamily="34" charset="0"/>
              <a:cs typeface="Calibri" pitchFamily="34" charset="0"/>
            </a:endParaRPr>
          </a:p>
          <a:p>
            <a:pPr algn="r"/>
            <a:endParaRPr lang="en-US" dirty="0">
              <a:latin typeface="Calibri" pitchFamily="34" charset="0"/>
              <a:cs typeface="Calibri" pitchFamily="34" charset="0"/>
            </a:endParaRPr>
          </a:p>
          <a:p>
            <a:pPr algn="r"/>
            <a:r>
              <a:rPr lang="en-US" sz="3200" dirty="0" smtClean="0">
                <a:latin typeface="Calibri" pitchFamily="34" charset="0"/>
                <a:cs typeface="Calibri" pitchFamily="34" charset="0"/>
              </a:rPr>
              <a:t>Concrete Support in Times of Need</a:t>
            </a:r>
            <a:endParaRPr lang="en-US" sz="3200" dirty="0">
              <a:latin typeface="Calibri" pitchFamily="34" charset="0"/>
              <a:cs typeface="Calibri" pitchFamily="34" charset="0"/>
            </a:endParaRPr>
          </a:p>
          <a:p>
            <a:pPr algn="r"/>
            <a:endParaRPr lang="en-US" dirty="0">
              <a:latin typeface="Calibri" pitchFamily="34" charset="0"/>
              <a:cs typeface="Calibri" pitchFamily="34" charset="0"/>
            </a:endParaRPr>
          </a:p>
          <a:p>
            <a:pPr algn="r"/>
            <a:r>
              <a:rPr lang="en-US" sz="3200" dirty="0" smtClean="0">
                <a:latin typeface="Calibri" pitchFamily="34" charset="0"/>
                <a:cs typeface="Calibri" pitchFamily="34" charset="0"/>
              </a:rPr>
              <a:t>Social &amp; Emotional Competence of Children</a:t>
            </a:r>
            <a:endParaRPr lang="en-US" sz="3200" dirty="0">
              <a:latin typeface="Calibri" pitchFamily="34" charset="0"/>
              <a:cs typeface="Calibri" pitchFamily="34" charset="0"/>
            </a:endParaRPr>
          </a:p>
        </p:txBody>
      </p:sp>
      <p:pic>
        <p:nvPicPr>
          <p:cNvPr id="1026" name="Picture 2" descr="C:\Users\harperbrowne\AppData\Local\Microsoft\Windows\Temporary Internet Files\Content.Outlook\AA2HFLQ9\photo.jpg"/>
          <p:cNvPicPr>
            <a:picLocks noChangeAspect="1" noChangeArrowheads="1"/>
          </p:cNvPicPr>
          <p:nvPr/>
        </p:nvPicPr>
        <p:blipFill>
          <a:blip r:embed="rId2"/>
          <a:srcRect/>
          <a:stretch>
            <a:fillRect/>
          </a:stretch>
        </p:blipFill>
        <p:spPr bwMode="auto">
          <a:xfrm>
            <a:off x="4876800" y="1524000"/>
            <a:ext cx="3931920" cy="3931920"/>
          </a:xfrm>
          <a:prstGeom prst="rect">
            <a:avLst/>
          </a:prstGeom>
          <a:noFill/>
          <a:ln w="12700">
            <a:solidFill>
              <a:schemeClr val="tx1"/>
            </a:solidFill>
          </a:ln>
        </p:spPr>
      </p:pic>
      <p:pic>
        <p:nvPicPr>
          <p:cNvPr id="3" name="Picture 2"/>
          <p:cNvPicPr>
            <a:picLocks noChangeAspect="1"/>
          </p:cNvPicPr>
          <p:nvPr/>
        </p:nvPicPr>
        <p:blipFill>
          <a:blip r:embed="rId3"/>
          <a:stretch>
            <a:fillRect/>
          </a:stretch>
        </p:blipFill>
        <p:spPr>
          <a:xfrm>
            <a:off x="8001000" y="5720100"/>
            <a:ext cx="914479" cy="91447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solidFill>
                  <a:schemeClr val="tx1"/>
                </a:solidFill>
                <a:latin typeface="Georgia" pitchFamily="18" charset="0"/>
              </a:rPr>
              <a:t>The Beginning. . .</a:t>
            </a:r>
            <a:endParaRPr lang="en-US" sz="4400" dirty="0">
              <a:solidFill>
                <a:schemeClr val="tx1"/>
              </a:solidFill>
              <a:latin typeface="Georgia" pitchFamily="18" charset="0"/>
            </a:endParaRPr>
          </a:p>
        </p:txBody>
      </p:sp>
      <p:sp>
        <p:nvSpPr>
          <p:cNvPr id="3" name="Content Placeholder 2"/>
          <p:cNvSpPr>
            <a:spLocks noGrp="1"/>
          </p:cNvSpPr>
          <p:nvPr>
            <p:ph sz="quarter" idx="1"/>
          </p:nvPr>
        </p:nvSpPr>
        <p:spPr>
          <a:xfrm>
            <a:off x="152400" y="1295400"/>
            <a:ext cx="8763000" cy="5562600"/>
          </a:xfrm>
        </p:spPr>
        <p:txBody>
          <a:bodyPr>
            <a:normAutofit fontScale="32500" lnSpcReduction="20000"/>
          </a:bodyPr>
          <a:lstStyle/>
          <a:p>
            <a:pPr marL="914400" lvl="0" indent="-914400" algn="ctr">
              <a:buClrTx/>
              <a:buNone/>
            </a:pPr>
            <a:endParaRPr lang="en-US" sz="3000" b="1" kern="0" dirty="0" smtClean="0"/>
          </a:p>
          <a:p>
            <a:pPr marL="914400" lvl="0" indent="-914400" algn="ctr">
              <a:buClrTx/>
              <a:buNone/>
            </a:pPr>
            <a:endParaRPr lang="en-US" sz="5500" b="1" kern="0" dirty="0" smtClean="0"/>
          </a:p>
          <a:p>
            <a:pPr marL="914400" lvl="0" indent="-914400" algn="ctr">
              <a:buClrTx/>
              <a:buNone/>
            </a:pPr>
            <a:r>
              <a:rPr lang="en-US" sz="9200" b="1" kern="0" dirty="0" smtClean="0"/>
              <a:t>Strengthening Families™ began as a search for a new</a:t>
            </a:r>
          </a:p>
          <a:p>
            <a:pPr marL="914400" lvl="0" indent="-914400" algn="ctr">
              <a:buClrTx/>
              <a:buNone/>
            </a:pPr>
            <a:r>
              <a:rPr lang="en-US" sz="9200" b="1" kern="0" dirty="0" smtClean="0"/>
              <a:t>approach to child maltreatment prevention that:</a:t>
            </a:r>
          </a:p>
          <a:p>
            <a:pPr marL="914400" lvl="0" indent="-914400" algn="ctr">
              <a:buClrTx/>
              <a:buNone/>
            </a:pPr>
            <a:endParaRPr lang="en-US" sz="5800" b="1" kern="0" dirty="0" smtClean="0"/>
          </a:p>
          <a:p>
            <a:pPr marL="914400" indent="-914400">
              <a:buClrTx/>
              <a:buNone/>
            </a:pPr>
            <a:endParaRPr lang="en-US" sz="2600" dirty="0" smtClean="0">
              <a:latin typeface="Calibri" pitchFamily="34" charset="0"/>
              <a:cs typeface="Calibri" pitchFamily="34" charset="0"/>
            </a:endParaRPr>
          </a:p>
          <a:p>
            <a:pPr marL="342900" lvl="0" indent="-342900" eaLnBrk="0" fontAlgn="base" hangingPunct="0">
              <a:lnSpc>
                <a:spcPct val="90000"/>
              </a:lnSpc>
              <a:spcAft>
                <a:spcPct val="0"/>
              </a:spcAft>
              <a:buClrTx/>
              <a:buSzTx/>
              <a:buFont typeface="Wingdings" pitchFamily="2" charset="2"/>
              <a:buChar char="§"/>
              <a:defRPr/>
            </a:pPr>
            <a:r>
              <a:rPr lang="en-US" sz="9200" kern="0" dirty="0" smtClean="0"/>
              <a:t>Is systematic</a:t>
            </a:r>
            <a:r>
              <a:rPr lang="en-US" sz="8600" kern="0" dirty="0" smtClean="0"/>
              <a:t> </a:t>
            </a:r>
          </a:p>
          <a:p>
            <a:pPr marL="342900" lvl="0" indent="-342900" eaLnBrk="0" fontAlgn="base" hangingPunct="0">
              <a:lnSpc>
                <a:spcPct val="90000"/>
              </a:lnSpc>
              <a:spcAft>
                <a:spcPct val="0"/>
              </a:spcAft>
              <a:buClrTx/>
              <a:buSzTx/>
              <a:buNone/>
              <a:defRPr/>
            </a:pPr>
            <a:endParaRPr lang="en-US" sz="4900" kern="0" dirty="0" smtClean="0"/>
          </a:p>
          <a:p>
            <a:pPr marL="342900" lvl="0" indent="-342900" eaLnBrk="0" fontAlgn="base" hangingPunct="0">
              <a:lnSpc>
                <a:spcPct val="90000"/>
              </a:lnSpc>
              <a:spcAft>
                <a:spcPct val="0"/>
              </a:spcAft>
              <a:buClrTx/>
              <a:buSzTx/>
              <a:buFont typeface="Wingdings" pitchFamily="2" charset="2"/>
              <a:buChar char="§"/>
              <a:defRPr/>
            </a:pPr>
            <a:r>
              <a:rPr lang="en-US" sz="9200" kern="0" dirty="0" smtClean="0"/>
              <a:t>Is national</a:t>
            </a:r>
          </a:p>
          <a:p>
            <a:pPr marL="342900" lvl="0" indent="-342900" eaLnBrk="0" fontAlgn="base" hangingPunct="0">
              <a:lnSpc>
                <a:spcPct val="90000"/>
              </a:lnSpc>
              <a:spcAft>
                <a:spcPct val="0"/>
              </a:spcAft>
              <a:buClrTx/>
              <a:buSzTx/>
              <a:buNone/>
              <a:defRPr/>
            </a:pPr>
            <a:endParaRPr lang="en-US" sz="4900" kern="0" dirty="0" smtClean="0">
              <a:solidFill>
                <a:schemeClr val="tx1"/>
              </a:solidFill>
            </a:endParaRPr>
          </a:p>
          <a:p>
            <a:pPr marL="342900" lvl="0" indent="-342900" eaLnBrk="0" fontAlgn="base" hangingPunct="0">
              <a:lnSpc>
                <a:spcPct val="90000"/>
              </a:lnSpc>
              <a:spcAft>
                <a:spcPct val="0"/>
              </a:spcAft>
              <a:buClrTx/>
              <a:buSzTx/>
              <a:buFont typeface="Wingdings" pitchFamily="2" charset="2"/>
              <a:buChar char="§"/>
              <a:defRPr/>
            </a:pPr>
            <a:r>
              <a:rPr lang="en-US" sz="9200" dirty="0" smtClean="0">
                <a:solidFill>
                  <a:schemeClr val="tx1"/>
                </a:solidFill>
              </a:rPr>
              <a:t>Reaches large numbers of children</a:t>
            </a:r>
          </a:p>
          <a:p>
            <a:pPr marL="342900" lvl="0" indent="-342900" eaLnBrk="0" fontAlgn="base" hangingPunct="0">
              <a:lnSpc>
                <a:spcPct val="90000"/>
              </a:lnSpc>
              <a:spcAft>
                <a:spcPct val="0"/>
              </a:spcAft>
              <a:buClrTx/>
              <a:buSzTx/>
              <a:buNone/>
              <a:defRPr/>
            </a:pPr>
            <a:endParaRPr lang="en-US" sz="4900" dirty="0" smtClean="0"/>
          </a:p>
          <a:p>
            <a:pPr marL="342900" lvl="0" indent="-342900" eaLnBrk="0" fontAlgn="base" hangingPunct="0">
              <a:lnSpc>
                <a:spcPct val="90000"/>
              </a:lnSpc>
              <a:spcAft>
                <a:spcPct val="0"/>
              </a:spcAft>
              <a:buClrTx/>
              <a:buSzTx/>
              <a:buFont typeface="Wingdings" pitchFamily="2" charset="2"/>
              <a:buChar char="§"/>
              <a:defRPr/>
            </a:pPr>
            <a:r>
              <a:rPr lang="en-US" sz="9200" dirty="0" smtClean="0"/>
              <a:t>Promotes healthy child development and well-being</a:t>
            </a:r>
          </a:p>
          <a:p>
            <a:pPr marL="342900" lvl="0" indent="-342900" eaLnBrk="0" fontAlgn="base" hangingPunct="0">
              <a:lnSpc>
                <a:spcPct val="90000"/>
              </a:lnSpc>
              <a:spcAft>
                <a:spcPct val="0"/>
              </a:spcAft>
              <a:buClrTx/>
              <a:buSzTx/>
              <a:buFont typeface="Wingdings" pitchFamily="2" charset="2"/>
              <a:buChar char="§"/>
              <a:defRPr/>
            </a:pPr>
            <a:endParaRPr lang="en-US" sz="4800" dirty="0" smtClean="0"/>
          </a:p>
          <a:p>
            <a:pPr marL="342900" lvl="0" indent="-342900" eaLnBrk="0" fontAlgn="base" hangingPunct="0">
              <a:lnSpc>
                <a:spcPct val="90000"/>
              </a:lnSpc>
              <a:spcAft>
                <a:spcPct val="0"/>
              </a:spcAft>
              <a:buClrTx/>
              <a:buSzTx/>
              <a:buFont typeface="Wingdings" pitchFamily="2" charset="2"/>
              <a:buChar char="§"/>
              <a:defRPr/>
            </a:pPr>
            <a:r>
              <a:rPr lang="en-US" sz="9200" dirty="0" smtClean="0"/>
              <a:t>Has impact before abuse or neglect occurs</a:t>
            </a:r>
          </a:p>
          <a:p>
            <a:pPr marL="342900" lvl="0" indent="-342900" eaLnBrk="0" fontAlgn="base" hangingPunct="0">
              <a:lnSpc>
                <a:spcPct val="90000"/>
              </a:lnSpc>
              <a:spcAft>
                <a:spcPct val="0"/>
              </a:spcAft>
              <a:buClrTx/>
              <a:buSzTx/>
              <a:buFont typeface="Wingdings" pitchFamily="2" charset="2"/>
              <a:buChar char="§"/>
              <a:defRPr/>
            </a:pPr>
            <a:endParaRPr lang="en-US" sz="3200" dirty="0" smtClean="0"/>
          </a:p>
          <a:p>
            <a:pPr marL="342900" lvl="0" indent="-342900" eaLnBrk="0" fontAlgn="base" hangingPunct="0">
              <a:lnSpc>
                <a:spcPct val="90000"/>
              </a:lnSpc>
              <a:spcAft>
                <a:spcPct val="0"/>
              </a:spcAft>
              <a:buClrTx/>
              <a:buSzTx/>
              <a:buFont typeface="Wingdings" pitchFamily="2" charset="2"/>
              <a:buChar char="§"/>
              <a:defRPr/>
            </a:pPr>
            <a:endParaRPr lang="en-US" sz="4800" dirty="0" smtClean="0"/>
          </a:p>
          <a:p>
            <a:pPr marL="342900" lvl="0" indent="-342900" eaLnBrk="0" fontAlgn="base" hangingPunct="0">
              <a:lnSpc>
                <a:spcPct val="90000"/>
              </a:lnSpc>
              <a:spcAft>
                <a:spcPct val="0"/>
              </a:spcAft>
              <a:buClrTx/>
              <a:buSzTx/>
              <a:buFont typeface="Wingdings" pitchFamily="2" charset="2"/>
              <a:buChar char="§"/>
              <a:defRPr/>
            </a:pPr>
            <a:endParaRPr lang="en-US" sz="3200" dirty="0" smtClean="0">
              <a:solidFill>
                <a:schemeClr val="tx1"/>
              </a:solidFill>
            </a:endParaRPr>
          </a:p>
          <a:p>
            <a:pPr marL="571500" indent="-571500">
              <a:buClrTx/>
              <a:buNone/>
            </a:pPr>
            <a:endParaRPr lang="en-US" sz="3200" dirty="0" smtClean="0">
              <a:latin typeface="Calibri" pitchFamily="34" charset="0"/>
              <a:cs typeface="Calibri" pitchFamily="34" charset="0"/>
            </a:endParaRPr>
          </a:p>
          <a:p>
            <a:pPr marL="571500" indent="-571500">
              <a:buNone/>
            </a:pPr>
            <a:r>
              <a:rPr lang="en-US" sz="3200" dirty="0">
                <a:latin typeface="Calibri" pitchFamily="34" charset="0"/>
                <a:cs typeface="Calibri" pitchFamily="34" charset="0"/>
              </a:rPr>
              <a:t>	</a:t>
            </a:r>
            <a:endParaRPr lang="en-US" sz="3200" dirty="0" smtClean="0">
              <a:latin typeface="Calibri" pitchFamily="34" charset="0"/>
              <a:cs typeface="Calibri" pitchFamily="34" charset="0"/>
            </a:endParaRPr>
          </a:p>
        </p:txBody>
      </p:sp>
      <p:pic>
        <p:nvPicPr>
          <p:cNvPr id="4" name="Picture 9" descr="CSSP Color PNG.png"/>
          <p:cNvPicPr>
            <a:picLocks noChangeAspect="1"/>
          </p:cNvPicPr>
          <p:nvPr/>
        </p:nvPicPr>
        <p:blipFill>
          <a:blip r:embed="rId2" cstate="print"/>
          <a:srcRect/>
          <a:stretch>
            <a:fillRect/>
          </a:stretch>
        </p:blipFill>
        <p:spPr bwMode="auto">
          <a:xfrm>
            <a:off x="8001000" y="5715000"/>
            <a:ext cx="914400" cy="916782"/>
          </a:xfrm>
          <a:prstGeom prst="rect">
            <a:avLst/>
          </a:prstGeom>
          <a:noFill/>
          <a:ln w="9525">
            <a:noFill/>
            <a:miter lim="800000"/>
            <a:headEnd/>
            <a:tailEnd/>
          </a:ln>
        </p:spPr>
      </p:pic>
      <p:pic>
        <p:nvPicPr>
          <p:cNvPr id="5" name="Picture 4" descr="girl"/>
          <p:cNvPicPr>
            <a:picLocks noChangeAspect="1" noChangeArrowheads="1"/>
          </p:cNvPicPr>
          <p:nvPr/>
        </p:nvPicPr>
        <p:blipFill>
          <a:blip r:embed="rId3" cstate="print"/>
          <a:srcRect/>
          <a:stretch>
            <a:fillRect/>
          </a:stretch>
        </p:blipFill>
        <p:spPr bwMode="auto">
          <a:xfrm>
            <a:off x="6400800" y="2895600"/>
            <a:ext cx="2284749" cy="18288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Default Theme">
  <a:themeElements>
    <a:clrScheme name="InSites Colors">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DBAEF7"/>
      </a:accent5>
      <a:accent6>
        <a:srgbClr val="A3A101"/>
      </a:accent6>
      <a:hlink>
        <a:srgbClr val="BC5FBC"/>
      </a:hlink>
      <a:folHlink>
        <a:srgbClr val="9775A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4600</TotalTime>
  <Words>1555</Words>
  <Application>Microsoft Office PowerPoint</Application>
  <PresentationFormat>On-screen Show (4:3)</PresentationFormat>
  <Paragraphs>454</Paragraphs>
  <Slides>53</Slides>
  <Notes>19</Notes>
  <HiddenSlides>0</HiddenSlides>
  <MMClips>0</MMClips>
  <ScaleCrop>false</ScaleCrop>
  <HeadingPairs>
    <vt:vector size="4" baseType="variant">
      <vt:variant>
        <vt:lpstr>Theme</vt:lpstr>
      </vt:variant>
      <vt:variant>
        <vt:i4>5</vt:i4>
      </vt:variant>
      <vt:variant>
        <vt:lpstr>Slide Titles</vt:lpstr>
      </vt:variant>
      <vt:variant>
        <vt:i4>53</vt:i4>
      </vt:variant>
    </vt:vector>
  </HeadingPairs>
  <TitlesOfParts>
    <vt:vector size="58" baseType="lpstr">
      <vt:lpstr>Civic</vt:lpstr>
      <vt:lpstr>Office Theme</vt:lpstr>
      <vt:lpstr>1_Civic</vt:lpstr>
      <vt:lpstr>Default Theme</vt:lpstr>
      <vt:lpstr>2_Civic</vt:lpstr>
      <vt:lpstr>Evaluating the Use of Evidence-Based Principles across the Social Ecology</vt:lpstr>
      <vt:lpstr>PowerPoint Presentation</vt:lpstr>
      <vt:lpstr>PowerPoint Presentation</vt:lpstr>
      <vt:lpstr> The National Quality Improvement  Center on Early Childhood (QIC-EC)</vt:lpstr>
      <vt:lpstr>Purpose of the QIC-EC</vt:lpstr>
      <vt:lpstr>Foundational Ideas</vt:lpstr>
      <vt:lpstr>Risk, Protective, and Promotive Factors</vt:lpstr>
      <vt:lpstr>The Strengthening Families™ Protective Factors</vt:lpstr>
      <vt:lpstr>The Beginning. . .</vt:lpstr>
      <vt:lpstr>The Need for a New Approach</vt:lpstr>
      <vt:lpstr>The Seminal Literature Review</vt:lpstr>
      <vt:lpstr>Strengthening Families National Network</vt:lpstr>
      <vt:lpstr>Organizational Partners</vt:lpstr>
      <vt:lpstr>Work at the Federal Level </vt:lpstr>
      <vt:lpstr>The R &amp; D Projects</vt:lpstr>
      <vt:lpstr>Promotion-Prevention Strategy</vt:lpstr>
      <vt:lpstr>Interventions. . . </vt:lpstr>
      <vt:lpstr>PowerPoint Presentation</vt:lpstr>
      <vt:lpstr>On the Forefront of Innovation: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Participatory Evaluation and Planning</vt:lpstr>
      <vt:lpstr>  What’s Going on Now?</vt:lpstr>
      <vt:lpstr>PowerPoint Presentation</vt:lpstr>
      <vt:lpstr>Cross-Site Evaluation:  Approach and Challenges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Interventions. . . </vt:lpstr>
      <vt:lpstr>QIC-EC Theory of Change</vt:lpstr>
      <vt:lpstr>PowerPoint Presentation</vt:lpstr>
      <vt:lpstr>Extending the Discourse about the PFs &amp;  Child Abuse and Neglect Prevention </vt:lpstr>
      <vt:lpstr>Conceiving “Well-Being”</vt:lpstr>
      <vt:lpstr>Relevant  Scientific Advances </vt:lpstr>
      <vt:lpstr>Culture and the Protective Factors</vt:lpstr>
      <vt:lpstr>PowerPoint Presentation</vt:lpstr>
      <vt:lpstr>New &amp; Emerging QIC-EC Products</vt:lpstr>
      <vt:lpstr>SF Research Briefs</vt:lpstr>
      <vt:lpstr>Longer-Term Research Agenda </vt:lpstr>
      <vt:lpstr>Longer-Term Research Agenda, cont.</vt:lpstr>
      <vt:lpstr>Q&amp;A</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Charlyn Harper Browne</dc:creator>
  <cp:lastModifiedBy>kwinters</cp:lastModifiedBy>
  <cp:revision>725</cp:revision>
  <dcterms:created xsi:type="dcterms:W3CDTF">2013-03-07T17:45:17Z</dcterms:created>
  <dcterms:modified xsi:type="dcterms:W3CDTF">2013-10-14T21:21:49Z</dcterms:modified>
</cp:coreProperties>
</file>