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</p:sldMasterIdLst>
  <p:notesMasterIdLst>
    <p:notesMasterId r:id="rId14"/>
  </p:notesMasterIdLst>
  <p:handoutMasterIdLst>
    <p:handoutMasterId r:id="rId15"/>
  </p:handoutMasterIdLst>
  <p:sldIdLst>
    <p:sldId id="287" r:id="rId3"/>
    <p:sldId id="277" r:id="rId4"/>
    <p:sldId id="346" r:id="rId5"/>
    <p:sldId id="337" r:id="rId6"/>
    <p:sldId id="339" r:id="rId7"/>
    <p:sldId id="345" r:id="rId8"/>
    <p:sldId id="341" r:id="rId9"/>
    <p:sldId id="343" r:id="rId10"/>
    <p:sldId id="342" r:id="rId11"/>
    <p:sldId id="348" r:id="rId12"/>
    <p:sldId id="292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33"/>
    <a:srgbClr val="F8E7BB"/>
    <a:srgbClr val="0F3F59"/>
    <a:srgbClr val="266270"/>
    <a:srgbClr val="E4DFD9"/>
    <a:srgbClr val="550517"/>
    <a:srgbClr val="E2C3DE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1350" autoAdjust="0"/>
    <p:restoredTop sz="85504" autoAdjust="0"/>
  </p:normalViewPr>
  <p:slideViewPr>
    <p:cSldViewPr>
      <p:cViewPr varScale="1">
        <p:scale>
          <a:sx n="88" d="100"/>
          <a:sy n="88" d="100"/>
        </p:scale>
        <p:origin x="-30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6.1262889013873334E-2"/>
          <c:y val="1.7220859687621069E-2"/>
          <c:w val="0.93401015845241553"/>
          <c:h val="0.84132301258952991"/>
        </c:manualLayout>
      </c:layout>
      <c:lineChart>
        <c:grouping val="standard"/>
        <c:ser>
          <c:idx val="0"/>
          <c:order val="0"/>
          <c:tx>
            <c:strRef>
              <c:f>InverHillGroup!$B$2</c:f>
              <c:strCache>
                <c:ptCount val="1"/>
                <c:pt idx="0">
                  <c:v>StudentID: 4^</c:v>
                </c:pt>
              </c:strCache>
            </c:strRef>
          </c:tx>
          <c:marker>
            <c:symbol val="diamond"/>
            <c:size val="6"/>
          </c:marker>
          <c:dPt>
            <c:idx val="1"/>
            <c:spPr>
              <a:ln>
                <a:noFill/>
              </a:ln>
            </c:spPr>
          </c:dPt>
          <c:dPt>
            <c:idx val="2"/>
            <c:spPr>
              <a:ln>
                <a:noFill/>
              </a:ln>
            </c:spPr>
          </c:dPt>
          <c:cat>
            <c:strRef>
              <c:f>InverHillGroup!$D$1:$J$1</c:f>
              <c:strCache>
                <c:ptCount val="7"/>
                <c:pt idx="0">
                  <c:v>Cum GPA</c:v>
                </c:pt>
                <c:pt idx="1">
                  <c:v>LCOM GPA</c:v>
                </c:pt>
                <c:pt idx="2">
                  <c:v>Fall07 TERM GPA</c:v>
                </c:pt>
                <c:pt idx="3">
                  <c:v>Spring08 TERM GPA</c:v>
                </c:pt>
                <c:pt idx="4">
                  <c:v>Fall08 TERM GPA</c:v>
                </c:pt>
                <c:pt idx="5">
                  <c:v>Spring09 TERM GPA</c:v>
                </c:pt>
                <c:pt idx="6">
                  <c:v>Fall09 TERM GPA</c:v>
                </c:pt>
              </c:strCache>
            </c:strRef>
          </c:cat>
          <c:val>
            <c:numRef>
              <c:f>InverHillGroup!$D$2:$J$2</c:f>
              <c:numCache>
                <c:formatCode>0.00</c:formatCode>
                <c:ptCount val="7"/>
                <c:pt idx="0">
                  <c:v>2.8699999999999997</c:v>
                </c:pt>
                <c:pt idx="1">
                  <c:v>3.12</c:v>
                </c:pt>
                <c:pt idx="2">
                  <c:v>3.12</c:v>
                </c:pt>
                <c:pt idx="3">
                  <c:v>1.7500000000000016</c:v>
                </c:pt>
                <c:pt idx="4">
                  <c:v>4</c:v>
                </c:pt>
                <c:pt idx="5">
                  <c:v>2.5499999999999998</c:v>
                </c:pt>
                <c:pt idx="6">
                  <c:v>2.7600000000000002</c:v>
                </c:pt>
              </c:numCache>
            </c:numRef>
          </c:val>
        </c:ser>
        <c:ser>
          <c:idx val="1"/>
          <c:order val="1"/>
          <c:tx>
            <c:strRef>
              <c:f>InverHillGroup!$B$3</c:f>
              <c:strCache>
                <c:ptCount val="1"/>
                <c:pt idx="0">
                  <c:v>StudentID: 31+</c:v>
                </c:pt>
              </c:strCache>
            </c:strRef>
          </c:tx>
          <c:marker>
            <c:symbol val="circle"/>
            <c:size val="5"/>
          </c:marker>
          <c:dPt>
            <c:idx val="0"/>
            <c:spPr>
              <a:ln>
                <a:noFill/>
              </a:ln>
            </c:spPr>
          </c:dPt>
          <c:dPt>
            <c:idx val="1"/>
            <c:spPr>
              <a:ln>
                <a:noFill/>
              </a:ln>
            </c:spPr>
          </c:dPt>
          <c:dPt>
            <c:idx val="2"/>
            <c:spPr>
              <a:ln>
                <a:noFill/>
              </a:ln>
            </c:spPr>
          </c:dPt>
          <c:cat>
            <c:strRef>
              <c:f>InverHillGroup!$D$1:$J$1</c:f>
              <c:strCache>
                <c:ptCount val="7"/>
                <c:pt idx="0">
                  <c:v>Cum GPA</c:v>
                </c:pt>
                <c:pt idx="1">
                  <c:v>LCOM GPA</c:v>
                </c:pt>
                <c:pt idx="2">
                  <c:v>Fall07 TERM GPA</c:v>
                </c:pt>
                <c:pt idx="3">
                  <c:v>Spring08 TERM GPA</c:v>
                </c:pt>
                <c:pt idx="4">
                  <c:v>Fall08 TERM GPA</c:v>
                </c:pt>
                <c:pt idx="5">
                  <c:v>Spring09 TERM GPA</c:v>
                </c:pt>
                <c:pt idx="6">
                  <c:v>Fall09 TERM GPA</c:v>
                </c:pt>
              </c:strCache>
            </c:strRef>
          </c:cat>
          <c:val>
            <c:numRef>
              <c:f>InverHillGroup!$D$3:$J$3</c:f>
              <c:numCache>
                <c:formatCode>0.00</c:formatCode>
                <c:ptCount val="7"/>
                <c:pt idx="0">
                  <c:v>3.57</c:v>
                </c:pt>
                <c:pt idx="1">
                  <c:v>3.71</c:v>
                </c:pt>
                <c:pt idx="4">
                  <c:v>3.71</c:v>
                </c:pt>
                <c:pt idx="5">
                  <c:v>4</c:v>
                </c:pt>
                <c:pt idx="6">
                  <c:v>2.9099999999999997</c:v>
                </c:pt>
              </c:numCache>
            </c:numRef>
          </c:val>
        </c:ser>
        <c:ser>
          <c:idx val="2"/>
          <c:order val="2"/>
          <c:tx>
            <c:strRef>
              <c:f>InverHillGroup!$B$4</c:f>
              <c:strCache>
                <c:ptCount val="1"/>
                <c:pt idx="0">
                  <c:v>StudentID: 25*</c:v>
                </c:pt>
              </c:strCache>
            </c:strRef>
          </c:tx>
          <c:dPt>
            <c:idx val="1"/>
            <c:spPr>
              <a:ln>
                <a:noFill/>
              </a:ln>
            </c:spPr>
          </c:dPt>
          <c:dPt>
            <c:idx val="2"/>
            <c:spPr>
              <a:ln>
                <a:noFill/>
              </a:ln>
            </c:spPr>
          </c:dPt>
          <c:cat>
            <c:strRef>
              <c:f>InverHillGroup!$D$1:$J$1</c:f>
              <c:strCache>
                <c:ptCount val="7"/>
                <c:pt idx="0">
                  <c:v>Cum GPA</c:v>
                </c:pt>
                <c:pt idx="1">
                  <c:v>LCOM GPA</c:v>
                </c:pt>
                <c:pt idx="2">
                  <c:v>Fall07 TERM GPA</c:v>
                </c:pt>
                <c:pt idx="3">
                  <c:v>Spring08 TERM GPA</c:v>
                </c:pt>
                <c:pt idx="4">
                  <c:v>Fall08 TERM GPA</c:v>
                </c:pt>
                <c:pt idx="5">
                  <c:v>Spring09 TERM GPA</c:v>
                </c:pt>
                <c:pt idx="6">
                  <c:v>Fall09 TERM GPA</c:v>
                </c:pt>
              </c:strCache>
            </c:strRef>
          </c:cat>
          <c:val>
            <c:numRef>
              <c:f>InverHillGroup!$D$4:$J$4</c:f>
              <c:numCache>
                <c:formatCode>0.00</c:formatCode>
                <c:ptCount val="7"/>
                <c:pt idx="0">
                  <c:v>2.86</c:v>
                </c:pt>
                <c:pt idx="1">
                  <c:v>3.2800000000000002</c:v>
                </c:pt>
                <c:pt idx="4">
                  <c:v>3.2800000000000002</c:v>
                </c:pt>
                <c:pt idx="5">
                  <c:v>2.4</c:v>
                </c:pt>
                <c:pt idx="6">
                  <c:v>2.92</c:v>
                </c:pt>
              </c:numCache>
            </c:numRef>
          </c:val>
        </c:ser>
        <c:ser>
          <c:idx val="3"/>
          <c:order val="3"/>
          <c:tx>
            <c:strRef>
              <c:f>InverHillGroup!$B$5</c:f>
              <c:strCache>
                <c:ptCount val="1"/>
                <c:pt idx="0">
                  <c:v>StudentID: 28*</c:v>
                </c:pt>
              </c:strCache>
            </c:strRef>
          </c:tx>
          <c:marker>
            <c:symbol val="triangle"/>
            <c:size val="6"/>
          </c:marker>
          <c:dPt>
            <c:idx val="1"/>
            <c:spPr>
              <a:ln>
                <a:noFill/>
              </a:ln>
            </c:spPr>
          </c:dPt>
          <c:dPt>
            <c:idx val="2"/>
            <c:spPr>
              <a:ln>
                <a:noFill/>
              </a:ln>
            </c:spPr>
          </c:dPt>
          <c:cat>
            <c:strRef>
              <c:f>InverHillGroup!$D$1:$J$1</c:f>
              <c:strCache>
                <c:ptCount val="7"/>
                <c:pt idx="0">
                  <c:v>Cum GPA</c:v>
                </c:pt>
                <c:pt idx="1">
                  <c:v>LCOM GPA</c:v>
                </c:pt>
                <c:pt idx="2">
                  <c:v>Fall07 TERM GPA</c:v>
                </c:pt>
                <c:pt idx="3">
                  <c:v>Spring08 TERM GPA</c:v>
                </c:pt>
                <c:pt idx="4">
                  <c:v>Fall08 TERM GPA</c:v>
                </c:pt>
                <c:pt idx="5">
                  <c:v>Spring09 TERM GPA</c:v>
                </c:pt>
                <c:pt idx="6">
                  <c:v>Fall09 TERM GPA</c:v>
                </c:pt>
              </c:strCache>
            </c:strRef>
          </c:cat>
          <c:val>
            <c:numRef>
              <c:f>InverHillGroup!$D$5:$J$5</c:f>
              <c:numCache>
                <c:formatCode>0.00</c:formatCode>
                <c:ptCount val="7"/>
                <c:pt idx="0">
                  <c:v>2.63</c:v>
                </c:pt>
                <c:pt idx="1">
                  <c:v>1.41</c:v>
                </c:pt>
                <c:pt idx="4">
                  <c:v>1.7500000000000016</c:v>
                </c:pt>
                <c:pt idx="5">
                  <c:v>3.36</c:v>
                </c:pt>
                <c:pt idx="6">
                  <c:v>1.9</c:v>
                </c:pt>
              </c:numCache>
            </c:numRef>
          </c:val>
        </c:ser>
        <c:ser>
          <c:idx val="4"/>
          <c:order val="4"/>
          <c:tx>
            <c:strRef>
              <c:f>InverHillGroup!$B$6</c:f>
              <c:strCache>
                <c:ptCount val="1"/>
                <c:pt idx="0">
                  <c:v>StudentID: 2^</c:v>
                </c:pt>
              </c:strCache>
            </c:strRef>
          </c:tx>
          <c:marker>
            <c:symbol val="diamond"/>
            <c:size val="6"/>
          </c:marker>
          <c:dPt>
            <c:idx val="1"/>
            <c:spPr>
              <a:ln>
                <a:noFill/>
              </a:ln>
            </c:spPr>
          </c:dPt>
          <c:dPt>
            <c:idx val="2"/>
            <c:spPr>
              <a:ln>
                <a:noFill/>
              </a:ln>
            </c:spPr>
          </c:dPt>
          <c:cat>
            <c:strRef>
              <c:f>InverHillGroup!$D$1:$J$1</c:f>
              <c:strCache>
                <c:ptCount val="7"/>
                <c:pt idx="0">
                  <c:v>Cum GPA</c:v>
                </c:pt>
                <c:pt idx="1">
                  <c:v>LCOM GPA</c:v>
                </c:pt>
                <c:pt idx="2">
                  <c:v>Fall07 TERM GPA</c:v>
                </c:pt>
                <c:pt idx="3">
                  <c:v>Spring08 TERM GPA</c:v>
                </c:pt>
                <c:pt idx="4">
                  <c:v>Fall08 TERM GPA</c:v>
                </c:pt>
                <c:pt idx="5">
                  <c:v>Spring09 TERM GPA</c:v>
                </c:pt>
                <c:pt idx="6">
                  <c:v>Fall09 TERM GPA</c:v>
                </c:pt>
              </c:strCache>
            </c:strRef>
          </c:cat>
          <c:val>
            <c:numRef>
              <c:f>InverHillGroup!$D$6:$J$6</c:f>
              <c:numCache>
                <c:formatCode>0.00</c:formatCode>
                <c:ptCount val="7"/>
                <c:pt idx="0">
                  <c:v>2.57</c:v>
                </c:pt>
                <c:pt idx="1">
                  <c:v>3.07</c:v>
                </c:pt>
                <c:pt idx="2">
                  <c:v>3.07</c:v>
                </c:pt>
                <c:pt idx="3">
                  <c:v>3.09</c:v>
                </c:pt>
                <c:pt idx="4">
                  <c:v>2.1800000000000002</c:v>
                </c:pt>
                <c:pt idx="5">
                  <c:v>1.45</c:v>
                </c:pt>
                <c:pt idx="6">
                  <c:v>2.75</c:v>
                </c:pt>
              </c:numCache>
            </c:numRef>
          </c:val>
        </c:ser>
        <c:ser>
          <c:idx val="5"/>
          <c:order val="5"/>
          <c:tx>
            <c:strRef>
              <c:f>InverHillGroup!$B$7</c:f>
              <c:strCache>
                <c:ptCount val="1"/>
                <c:pt idx="0">
                  <c:v>StudentID: 27*</c:v>
                </c:pt>
              </c:strCache>
            </c:strRef>
          </c:tx>
          <c:marker>
            <c:symbol val="triangle"/>
            <c:size val="6"/>
          </c:marker>
          <c:dPt>
            <c:idx val="1"/>
            <c:spPr>
              <a:ln>
                <a:noFill/>
              </a:ln>
            </c:spPr>
          </c:dPt>
          <c:cat>
            <c:strRef>
              <c:f>InverHillGroup!$D$1:$J$1</c:f>
              <c:strCache>
                <c:ptCount val="7"/>
                <c:pt idx="0">
                  <c:v>Cum GPA</c:v>
                </c:pt>
                <c:pt idx="1">
                  <c:v>LCOM GPA</c:v>
                </c:pt>
                <c:pt idx="2">
                  <c:v>Fall07 TERM GPA</c:v>
                </c:pt>
                <c:pt idx="3">
                  <c:v>Spring08 TERM GPA</c:v>
                </c:pt>
                <c:pt idx="4">
                  <c:v>Fall08 TERM GPA</c:v>
                </c:pt>
                <c:pt idx="5">
                  <c:v>Spring09 TERM GPA</c:v>
                </c:pt>
                <c:pt idx="6">
                  <c:v>Fall09 TERM GPA</c:v>
                </c:pt>
              </c:strCache>
            </c:strRef>
          </c:cat>
          <c:val>
            <c:numRef>
              <c:f>InverHillGroup!$D$7:$J$7</c:f>
              <c:numCache>
                <c:formatCode>0.00</c:formatCode>
                <c:ptCount val="7"/>
                <c:pt idx="0">
                  <c:v>1.7800000000000018</c:v>
                </c:pt>
                <c:pt idx="1">
                  <c:v>1.61</c:v>
                </c:pt>
                <c:pt idx="4">
                  <c:v>1.61</c:v>
                </c:pt>
                <c:pt idx="5">
                  <c:v>2.14</c:v>
                </c:pt>
                <c:pt idx="6">
                  <c:v>1.5</c:v>
                </c:pt>
              </c:numCache>
            </c:numRef>
          </c:val>
        </c:ser>
        <c:ser>
          <c:idx val="6"/>
          <c:order val="6"/>
          <c:tx>
            <c:strRef>
              <c:f>InverHillGroup!$B$8</c:f>
              <c:strCache>
                <c:ptCount val="1"/>
                <c:pt idx="0">
                  <c:v>Average Overall</c:v>
                </c:pt>
              </c:strCache>
            </c:strRef>
          </c:tx>
          <c:spPr>
            <a:ln>
              <a:solidFill>
                <a:sysClr val="window" lastClr="FFFFFF">
                  <a:lumMod val="65000"/>
                </a:sysClr>
              </a:solidFill>
              <a:prstDash val="sysDot"/>
            </a:ln>
          </c:spPr>
          <c:marker>
            <c:symbol val="circle"/>
            <c:size val="5"/>
            <c:spPr>
              <a:solidFill>
                <a:sysClr val="window" lastClr="FFFFFF">
                  <a:lumMod val="75000"/>
                </a:sysClr>
              </a:solidFill>
              <a:ln>
                <a:solidFill>
                  <a:sysClr val="window" lastClr="FFFFFF">
                    <a:lumMod val="65000"/>
                  </a:sysClr>
                </a:solidFill>
              </a:ln>
            </c:spPr>
          </c:marker>
          <c:dPt>
            <c:idx val="1"/>
            <c:spPr>
              <a:ln>
                <a:noFill/>
                <a:prstDash val="sysDot"/>
              </a:ln>
            </c:spPr>
          </c:dPt>
          <c:dPt>
            <c:idx val="2"/>
            <c:spPr>
              <a:ln>
                <a:noFill/>
                <a:prstDash val="sysDot"/>
              </a:ln>
            </c:spPr>
          </c:dPt>
          <c:cat>
            <c:strRef>
              <c:f>InverHillGroup!$D$1:$J$1</c:f>
              <c:strCache>
                <c:ptCount val="7"/>
                <c:pt idx="0">
                  <c:v>Cum GPA</c:v>
                </c:pt>
                <c:pt idx="1">
                  <c:v>LCOM GPA</c:v>
                </c:pt>
                <c:pt idx="2">
                  <c:v>Fall07 TERM GPA</c:v>
                </c:pt>
                <c:pt idx="3">
                  <c:v>Spring08 TERM GPA</c:v>
                </c:pt>
                <c:pt idx="4">
                  <c:v>Fall08 TERM GPA</c:v>
                </c:pt>
                <c:pt idx="5">
                  <c:v>Spring09 TERM GPA</c:v>
                </c:pt>
                <c:pt idx="6">
                  <c:v>Fall09 TERM GPA</c:v>
                </c:pt>
              </c:strCache>
            </c:strRef>
          </c:cat>
          <c:val>
            <c:numRef>
              <c:f>InverHillGroup!$D$8:$J$8</c:f>
              <c:numCache>
                <c:formatCode>0.00</c:formatCode>
                <c:ptCount val="7"/>
                <c:pt idx="0">
                  <c:v>3.0413793103448277</c:v>
                </c:pt>
                <c:pt idx="1">
                  <c:v>3.1120689655172367</c:v>
                </c:pt>
                <c:pt idx="2">
                  <c:v>2.7124999999999977</c:v>
                </c:pt>
                <c:pt idx="3">
                  <c:v>2.9474999999999998</c:v>
                </c:pt>
                <c:pt idx="4">
                  <c:v>3.0589655172413801</c:v>
                </c:pt>
                <c:pt idx="5">
                  <c:v>3.0889655172413812</c:v>
                </c:pt>
                <c:pt idx="6">
                  <c:v>2.9617241379310402</c:v>
                </c:pt>
              </c:numCache>
            </c:numRef>
          </c:val>
        </c:ser>
        <c:marker val="1"/>
        <c:axId val="56491008"/>
        <c:axId val="56505088"/>
      </c:lineChart>
      <c:catAx>
        <c:axId val="56491008"/>
        <c:scaling>
          <c:orientation val="minMax"/>
        </c:scaling>
        <c:axPos val="b"/>
        <c:tickLblPos val="nextTo"/>
        <c:crossAx val="56505088"/>
        <c:crosses val="autoZero"/>
        <c:auto val="1"/>
        <c:lblAlgn val="ctr"/>
        <c:lblOffset val="100"/>
      </c:catAx>
      <c:valAx>
        <c:axId val="56505088"/>
        <c:scaling>
          <c:orientation val="minMax"/>
          <c:max val="4"/>
          <c:min val="0"/>
        </c:scaling>
        <c:axPos val="l"/>
        <c:majorGridlines/>
        <c:numFmt formatCode="#,##0.0" sourceLinked="0"/>
        <c:tickLblPos val="nextTo"/>
        <c:crossAx val="56491008"/>
        <c:crosses val="autoZero"/>
        <c:crossBetween val="between"/>
        <c:majorUnit val="0.5"/>
      </c:valAx>
      <c:spPr>
        <a:solidFill>
          <a:sysClr val="window" lastClr="FFFFFF">
            <a:lumMod val="95000"/>
          </a:sysClr>
        </a:solidFill>
      </c:spPr>
    </c:plotArea>
    <c:plotVisOnly val="1"/>
  </c:chart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0.21037</cdr:x>
      <cdr:y>0.02299</cdr:y>
    </cdr:from>
    <cdr:to>
      <cdr:x>0.2104</cdr:x>
      <cdr:y>0.83178</cdr:y>
    </cdr:to>
    <cdr:sp macro="" textlink="">
      <cdr:nvSpPr>
        <cdr:cNvPr id="3" name="Straight Connector 2"/>
        <cdr:cNvSpPr/>
      </cdr:nvSpPr>
      <cdr:spPr>
        <a:xfrm xmlns:a="http://schemas.openxmlformats.org/drawingml/2006/main" rot="5400000" flipH="1">
          <a:off x="-955041" y="2479044"/>
          <a:ext cx="4691580" cy="196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>
              <a:lumMod val="65000"/>
              <a:lumOff val="3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0.33855</cdr:x>
      <cdr:y>0.02463</cdr:y>
    </cdr:from>
    <cdr:to>
      <cdr:x>0.33862</cdr:x>
      <cdr:y>0.83309</cdr:y>
    </cdr:to>
    <cdr:sp macro="" textlink="">
      <cdr:nvSpPr>
        <cdr:cNvPr id="7" name="Straight Connector 6"/>
        <cdr:cNvSpPr/>
      </cdr:nvSpPr>
      <cdr:spPr>
        <a:xfrm xmlns:a="http://schemas.openxmlformats.org/drawingml/2006/main" rot="5400000" flipH="1" flipV="1">
          <a:off x="969082" y="1927781"/>
          <a:ext cx="3634674" cy="576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>
              <a:lumMod val="65000"/>
              <a:lumOff val="3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" charset="-128"/>
                <a:cs typeface="+mn-cs"/>
              </a:defRPr>
            </a:lvl1pPr>
          </a:lstStyle>
          <a:p>
            <a:pPr>
              <a:defRPr/>
            </a:pPr>
            <a:fld id="{AD148084-8F89-4D31-95C3-F849F5F15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91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" charset="-128"/>
                <a:cs typeface="+mn-cs"/>
              </a:defRPr>
            </a:lvl1pPr>
          </a:lstStyle>
          <a:p>
            <a:pPr>
              <a:defRPr/>
            </a:pPr>
            <a:fld id="{C254B913-83AB-4FC1-B702-E89624D46B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208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B31C51-9B3F-4762-8F49-D23AEBAD17B7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1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54B913-83AB-4FC1-B702-E89624D46B4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14A69A-B9DF-4FF5-90EA-BB5C493585E3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11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67D858-EF75-463A-93A6-8E0FDD3EEB38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2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54B913-83AB-4FC1-B702-E89624D46B4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85750" indent="-285750">
              <a:buFont typeface="Arial" pitchFamily="34" charset="0"/>
              <a:buNone/>
            </a:pPr>
            <a:endParaRPr lang="en-US" sz="1200" baseline="0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696752-2A11-4323-9A03-6D38050D36A6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4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54B913-83AB-4FC1-B702-E89624D46B4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FEFABD-DF68-442E-A765-87EA3151BB5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54B913-83AB-4FC1-B702-E89624D46B4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54B913-83AB-4FC1-B702-E89624D46B4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54B913-83AB-4FC1-B702-E89624D46B4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5334000"/>
            <a:ext cx="9144000" cy="1524000"/>
          </a:xfrm>
          <a:prstGeom prst="rect">
            <a:avLst/>
          </a:prstGeom>
          <a:solidFill>
            <a:srgbClr val="8C191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2200" b="1" dirty="0">
              <a:solidFill>
                <a:schemeClr val="bg2">
                  <a:lumMod val="75000"/>
                </a:schemeClr>
              </a:solidFill>
              <a:latin typeface="Centaur" pitchFamily="18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Picture 7" descr="UofM_Driven_whit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6096000"/>
            <a:ext cx="2324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2"/>
          <p:cNvSpPr txBox="1">
            <a:spLocks noChangeArrowheads="1"/>
          </p:cNvSpPr>
          <p:nvPr userDrawn="1"/>
        </p:nvSpPr>
        <p:spPr bwMode="auto">
          <a:xfrm>
            <a:off x="5715000" y="5638800"/>
            <a:ext cx="3268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b="1" cap="small" dirty="0">
                <a:solidFill>
                  <a:srgbClr val="FFC000"/>
                </a:solidFill>
                <a:latin typeface="Arial" charset="0"/>
                <a:ea typeface="ＭＳ Ｐゴシック" pitchFamily="8" charset="-128"/>
              </a:rPr>
              <a:t>The Evaluation Group at ICI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505200"/>
            <a:ext cx="6400800" cy="609600"/>
          </a:xfrm>
        </p:spPr>
        <p:txBody>
          <a:bodyPr/>
          <a:lstStyle>
            <a:lvl1pPr marL="0" indent="0" algn="ctr">
              <a:buFont typeface="Webdings" pitchFamily="18" charset="2"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66800" y="1447800"/>
            <a:ext cx="7010400" cy="1676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365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365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7010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B86F0-5894-4252-8141-EC1A5344F14B}" type="datetimeFigureOut">
              <a:rPr lang="en-US"/>
              <a:pPr>
                <a:defRPr/>
              </a:pPr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EAE19-862F-4FEA-8E3D-301025F9DB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7813B-744B-4BDF-B4A1-7C5940E7FEE0}" type="datetimeFigureOut">
              <a:rPr lang="en-US"/>
              <a:pPr>
                <a:defRPr/>
              </a:pPr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CEAD7-E64A-4BB1-9D0D-67221DF387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5CDB8-D7BB-4C05-B7EB-1B32348A7211}" type="datetimeFigureOut">
              <a:rPr lang="en-US"/>
              <a:pPr>
                <a:defRPr/>
              </a:pPr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11360-5DAD-4917-A020-0473F30BB8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6C286-F889-4110-8D03-EF4893575C0D}" type="datetimeFigureOut">
              <a:rPr lang="en-US"/>
              <a:pPr>
                <a:defRPr/>
              </a:pPr>
              <a:t>11/7/2011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68269-4945-495B-B434-2DBE3FFFBE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CFFEA-9CD8-4588-85C3-0118E697BFD9}" type="datetimeFigureOut">
              <a:rPr lang="en-US"/>
              <a:pPr>
                <a:defRPr/>
              </a:pPr>
              <a:t>11/7/2011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9864-0693-447D-89C1-736F5CCFBA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2F80B-DB2E-4EFC-B583-C0988AC5D9CB}" type="datetimeFigureOut">
              <a:rPr lang="en-US"/>
              <a:pPr>
                <a:defRPr/>
              </a:pPr>
              <a:t>11/7/2011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239FC-E564-4878-8939-59445753CE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04800"/>
            <a:ext cx="7010400" cy="990600"/>
          </a:xfrm>
        </p:spPr>
        <p:txBody>
          <a:bodyPr/>
          <a:lstStyle>
            <a:lvl1pPr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54485-3323-471D-84D3-9B38D3F61C9E}" type="datetimeFigureOut">
              <a:rPr lang="en-US"/>
              <a:pPr>
                <a:defRPr/>
              </a:pPr>
              <a:t>11/7/2011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87E7D-0312-4250-B3F6-F0D706926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64F23-EDFD-407C-AB59-49AABFEAF6FB}" type="datetimeFigureOut">
              <a:rPr lang="en-US"/>
              <a:pPr>
                <a:defRPr/>
              </a:pPr>
              <a:t>11/7/2011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B3AC7-5778-4C12-AACC-EC58D757DA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BE4BC-69CA-4AD9-AB7D-477938B0DD13}" type="datetimeFigureOut">
              <a:rPr lang="en-US"/>
              <a:pPr>
                <a:defRPr/>
              </a:pPr>
              <a:t>11/7/2011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4AF3E-3182-476A-A36F-CCF54F5F9B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3088E-E53E-4D7B-A23D-3B3B231AE86C}" type="datetimeFigureOut">
              <a:rPr lang="en-US"/>
              <a:pPr>
                <a:defRPr/>
              </a:pPr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7E667-C3FA-4966-B0A2-A8967A87E0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0A4CE-0E53-47EF-9D3B-8B70CA5088F5}" type="datetimeFigureOut">
              <a:rPr lang="en-US"/>
              <a:pPr>
                <a:defRPr/>
              </a:pPr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4C1C5-EE88-43D8-8927-C7EBD43C74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752600"/>
            <a:ext cx="40767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752600"/>
            <a:ext cx="40767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6019800"/>
            <a:ext cx="9144000" cy="838200"/>
          </a:xfrm>
          <a:prstGeom prst="rect">
            <a:avLst/>
          </a:prstGeom>
          <a:solidFill>
            <a:srgbClr val="8C191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Arial" charset="0"/>
              <a:ea typeface="ＭＳ Ｐゴシック" pitchFamily="8" charset="-128"/>
            </a:endParaRP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752600"/>
            <a:ext cx="8305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4800"/>
            <a:ext cx="7010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295400"/>
            <a:ext cx="91440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Arial" charset="0"/>
              <a:ea typeface="ＭＳ Ｐゴシック" pitchFamily="8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24600" y="6245225"/>
            <a:ext cx="2590800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b="1" cap="small" dirty="0">
                <a:solidFill>
                  <a:srgbClr val="FFC000"/>
                </a:solidFill>
                <a:latin typeface="Arial" charset="0"/>
                <a:ea typeface="ＭＳ Ｐゴシック" pitchFamily="8" charset="-128"/>
              </a:rPr>
              <a:t>The Evaluation Group at ICI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A6D7D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2A6D7D"/>
          </a:solidFill>
          <a:latin typeface="Arial" charset="0"/>
          <a:ea typeface="ＭＳ Ｐゴシック" pitchFamily="8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2A6D7D"/>
          </a:solidFill>
          <a:latin typeface="Arial" charset="0"/>
          <a:ea typeface="ＭＳ Ｐゴシック" pitchFamily="8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2A6D7D"/>
          </a:solidFill>
          <a:latin typeface="Arial" charset="0"/>
          <a:ea typeface="ＭＳ Ｐゴシック" pitchFamily="8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2A6D7D"/>
          </a:solidFill>
          <a:latin typeface="Arial" charset="0"/>
          <a:ea typeface="ＭＳ Ｐゴシック" pitchFamily="8" charset="-128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F3F59"/>
          </a:solidFill>
          <a:latin typeface="Arial" charset="0"/>
          <a:ea typeface="ＭＳ Ｐゴシック" pitchFamily="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F3F59"/>
          </a:solidFill>
          <a:latin typeface="Arial" charset="0"/>
          <a:ea typeface="ＭＳ Ｐゴシック" pitchFamily="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F3F59"/>
          </a:solidFill>
          <a:latin typeface="Arial" charset="0"/>
          <a:ea typeface="ＭＳ Ｐゴシック" pitchFamily="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F3F59"/>
          </a:solidFill>
          <a:latin typeface="Arial" charset="0"/>
          <a:ea typeface="ＭＳ Ｐゴシック" pitchFamily="8" charset="-128"/>
        </a:defRPr>
      </a:lvl9pPr>
    </p:titleStyle>
    <p:bodyStyle>
      <a:lvl1pPr marL="398463" indent="-3984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ebdings" pitchFamily="18" charset="2"/>
        <a:buChar char="g"/>
        <a:defRPr sz="24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858838" indent="-3460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ebdings" pitchFamily="18" charset="2"/>
        <a:buChar char="g"/>
        <a:defRPr sz="24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374775" indent="-346075" algn="l" rtl="0" eaLnBrk="0" fontAlgn="base" hangingPunct="0">
        <a:spcBef>
          <a:spcPct val="20000"/>
        </a:spcBef>
        <a:spcAft>
          <a:spcPct val="0"/>
        </a:spcAft>
        <a:buClr>
          <a:srgbClr val="0F3F59"/>
        </a:buClr>
        <a:buSzPct val="50000"/>
        <a:buFont typeface="Webdings" pitchFamily="18" charset="2"/>
        <a:buChar char="g"/>
        <a:defRPr sz="24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828800" indent="-339725" algn="l" rtl="0" eaLnBrk="0" fontAlgn="base" hangingPunct="0">
        <a:spcBef>
          <a:spcPct val="20000"/>
        </a:spcBef>
        <a:spcAft>
          <a:spcPct val="0"/>
        </a:spcAft>
        <a:buClr>
          <a:srgbClr val="550517"/>
        </a:buClr>
        <a:buSzPct val="50000"/>
        <a:buFont typeface="Webdings" pitchFamily="18" charset="2"/>
        <a:buChar char="g"/>
        <a:defRPr sz="24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344738" indent="-341313" algn="l" rtl="0" eaLnBrk="0" fontAlgn="base" hangingPunct="0">
        <a:spcBef>
          <a:spcPct val="20000"/>
        </a:spcBef>
        <a:spcAft>
          <a:spcPct val="0"/>
        </a:spcAft>
        <a:buClr>
          <a:srgbClr val="E96B12"/>
        </a:buClr>
        <a:buSzPct val="50000"/>
        <a:buFont typeface="Webdings" pitchFamily="18" charset="2"/>
        <a:buChar char="g"/>
        <a:defRPr sz="24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801938" indent="-341313" algn="l" rtl="0" fontAlgn="base">
        <a:spcBef>
          <a:spcPct val="20000"/>
        </a:spcBef>
        <a:spcAft>
          <a:spcPct val="0"/>
        </a:spcAft>
        <a:buClr>
          <a:srgbClr val="E96B12"/>
        </a:buClr>
        <a:buSzPct val="50000"/>
        <a:buFont typeface="Webdings" pitchFamily="18" charset="2"/>
        <a:buChar char="g"/>
        <a:defRPr sz="2400">
          <a:solidFill>
            <a:schemeClr val="tx1"/>
          </a:solidFill>
          <a:latin typeface="+mn-lt"/>
          <a:ea typeface="+mn-ea"/>
        </a:defRPr>
      </a:lvl6pPr>
      <a:lvl7pPr marL="3259138" indent="-341313" algn="l" rtl="0" fontAlgn="base">
        <a:spcBef>
          <a:spcPct val="20000"/>
        </a:spcBef>
        <a:spcAft>
          <a:spcPct val="0"/>
        </a:spcAft>
        <a:buClr>
          <a:srgbClr val="E96B12"/>
        </a:buClr>
        <a:buSzPct val="50000"/>
        <a:buFont typeface="Webdings" pitchFamily="18" charset="2"/>
        <a:buChar char="g"/>
        <a:defRPr sz="2400">
          <a:solidFill>
            <a:schemeClr val="tx1"/>
          </a:solidFill>
          <a:latin typeface="+mn-lt"/>
          <a:ea typeface="+mn-ea"/>
        </a:defRPr>
      </a:lvl7pPr>
      <a:lvl8pPr marL="3716338" indent="-341313" algn="l" rtl="0" fontAlgn="base">
        <a:spcBef>
          <a:spcPct val="20000"/>
        </a:spcBef>
        <a:spcAft>
          <a:spcPct val="0"/>
        </a:spcAft>
        <a:buClr>
          <a:srgbClr val="E96B12"/>
        </a:buClr>
        <a:buSzPct val="50000"/>
        <a:buFont typeface="Webdings" pitchFamily="18" charset="2"/>
        <a:buChar char="g"/>
        <a:defRPr sz="2400">
          <a:solidFill>
            <a:schemeClr val="tx1"/>
          </a:solidFill>
          <a:latin typeface="+mn-lt"/>
          <a:ea typeface="+mn-ea"/>
        </a:defRPr>
      </a:lvl8pPr>
      <a:lvl9pPr marL="4173538" indent="-341313" algn="l" rtl="0" fontAlgn="base">
        <a:spcBef>
          <a:spcPct val="20000"/>
        </a:spcBef>
        <a:spcAft>
          <a:spcPct val="0"/>
        </a:spcAft>
        <a:buClr>
          <a:srgbClr val="E96B12"/>
        </a:buClr>
        <a:buSzPct val="50000"/>
        <a:buFont typeface="Webdings" pitchFamily="18" charset="2"/>
        <a:buChar char="g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8" charset="-128"/>
                <a:cs typeface="+mn-cs"/>
              </a:defRPr>
            </a:lvl1pPr>
          </a:lstStyle>
          <a:p>
            <a:pPr>
              <a:defRPr/>
            </a:pPr>
            <a:fld id="{112934D4-D762-4DDD-B1EC-A002EA05561B}" type="datetimeFigureOut">
              <a:rPr lang="en-US"/>
              <a:pPr>
                <a:defRPr/>
              </a:pPr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8" charset="-128"/>
                <a:cs typeface="+mn-cs"/>
              </a:defRPr>
            </a:lvl1pPr>
          </a:lstStyle>
          <a:p>
            <a:pPr>
              <a:defRPr/>
            </a:pPr>
            <a:fld id="{0B5B92A1-D7BB-4083-B122-DD30A015D8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2133600"/>
          </a:xfrm>
          <a:ln>
            <a:noFill/>
          </a:ln>
        </p:spPr>
        <p:txBody>
          <a:bodyPr/>
          <a:lstStyle/>
          <a:p>
            <a:pPr algn="ctr">
              <a:defRPr/>
            </a:pPr>
            <a:r>
              <a:rPr lang="en-US" b="1" dirty="0"/>
              <a:t>Evaluators and Institution Researchers Working Together to Understand Student Success in Learning Communities</a:t>
            </a:r>
            <a:r>
              <a:rPr lang="en-US" dirty="0"/>
              <a:t> 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cs typeface="+mj-cs"/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381000" y="4191000"/>
            <a:ext cx="8534400" cy="904863"/>
          </a:xfrm>
        </p:spPr>
        <p:txBody>
          <a:bodyPr/>
          <a:lstStyle/>
          <a:p>
            <a:r>
              <a:rPr lang="en-US" i="1" dirty="0" smtClean="0"/>
              <a:t>Amelia Maynard and Sally Francis</a:t>
            </a:r>
          </a:p>
          <a:p>
            <a:r>
              <a:rPr lang="en-US" i="1" dirty="0" smtClean="0"/>
              <a:t>University </a:t>
            </a:r>
            <a:r>
              <a:rPr lang="en-US" i="1" dirty="0"/>
              <a:t>of </a:t>
            </a:r>
            <a:r>
              <a:rPr lang="en-US" i="1" dirty="0" smtClean="0"/>
              <a:t>Minnesota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356405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However, challenges may include…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Getting access to data</a:t>
            </a:r>
          </a:p>
          <a:p>
            <a:endParaRPr lang="en-US" dirty="0" smtClean="0"/>
          </a:p>
          <a:p>
            <a:r>
              <a:rPr lang="en-US" dirty="0" smtClean="0"/>
              <a:t>Increasing IR workload</a:t>
            </a:r>
          </a:p>
          <a:p>
            <a:endParaRPr lang="en-US" dirty="0" smtClean="0"/>
          </a:p>
          <a:p>
            <a:r>
              <a:rPr lang="en-US" dirty="0" smtClean="0"/>
              <a:t>Working with complex, politicized organizations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pic>
        <p:nvPicPr>
          <p:cNvPr id="2050" name="Picture 2" descr="C:\Users\mayn0065\AppData\Local\Microsoft\Windows\Temporary Internet Files\Content.IE5\6LSEEOU7\MP90039056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057400"/>
            <a:ext cx="2743200" cy="1956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3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2917722"/>
          </a:xfrm>
        </p:spPr>
        <p:txBody>
          <a:bodyPr/>
          <a:lstStyle/>
          <a:p>
            <a:pPr algn="ctr">
              <a:buNone/>
            </a:pPr>
            <a:r>
              <a:rPr lang="en-US" sz="2800" i="1" dirty="0"/>
              <a:t>Amelia Maynard, </a:t>
            </a:r>
            <a:r>
              <a:rPr lang="en-US" sz="2800" i="1" dirty="0" smtClean="0"/>
              <a:t>mayn0065@umn.edu</a:t>
            </a:r>
            <a:endParaRPr lang="en-US" sz="2800" i="1" dirty="0"/>
          </a:p>
          <a:p>
            <a:pPr algn="ctr">
              <a:buNone/>
            </a:pPr>
            <a:endParaRPr lang="en-US" sz="2800" i="1" dirty="0" smtClean="0"/>
          </a:p>
          <a:p>
            <a:pPr algn="ctr">
              <a:buNone/>
            </a:pPr>
            <a:r>
              <a:rPr lang="en-US" sz="2800" i="1" dirty="0" smtClean="0"/>
              <a:t>Sally </a:t>
            </a:r>
            <a:r>
              <a:rPr lang="en-US" sz="2800" i="1" dirty="0"/>
              <a:t>Francis, </a:t>
            </a:r>
            <a:r>
              <a:rPr lang="en-US" sz="2800" i="1" dirty="0" smtClean="0"/>
              <a:t>fran0465@umn.edu</a:t>
            </a:r>
            <a:endParaRPr lang="en-US" sz="2800" i="1" dirty="0"/>
          </a:p>
          <a:p>
            <a:pPr algn="ctr">
              <a:buFont typeface="Webdings" pitchFamily="18" charset="2"/>
              <a:buNone/>
            </a:pPr>
            <a:endParaRPr lang="en-US" sz="2600" i="1" dirty="0" smtClean="0"/>
          </a:p>
          <a:p>
            <a:pPr algn="ctr">
              <a:buNone/>
            </a:pPr>
            <a:r>
              <a:rPr lang="en-US" sz="2600" i="1" dirty="0" smtClean="0"/>
              <a:t>Mary McEathron, Principal Investigator, mceat001@umn.edu</a:t>
            </a:r>
          </a:p>
        </p:txBody>
      </p:sp>
      <p:sp>
        <p:nvSpPr>
          <p:cNvPr id="22531" name="Title 2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010400" cy="838200"/>
          </a:xfrm>
        </p:spPr>
        <p:txBody>
          <a:bodyPr/>
          <a:lstStyle/>
          <a:p>
            <a:pPr algn="ctr" eaLnBrk="1" hangingPunct="1"/>
            <a:r>
              <a:rPr lang="en-US" smtClean="0"/>
              <a:t>Contact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4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2591479"/>
          </a:xfrm>
        </p:spPr>
        <p:txBody>
          <a:bodyPr/>
          <a:lstStyle/>
          <a:p>
            <a:pPr eaLnBrk="1" hangingPunct="1"/>
            <a:r>
              <a:rPr lang="en-US" sz="2800" dirty="0" smtClean="0"/>
              <a:t>Evaluation in higher education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Case study of Learning Communities Evaluation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Implications </a:t>
            </a:r>
            <a:r>
              <a:rPr lang="en-US" sz="2800" smtClean="0"/>
              <a:t>for evaluators</a:t>
            </a:r>
            <a:endParaRPr lang="en-US" sz="2800" dirty="0" smtClean="0"/>
          </a:p>
        </p:txBody>
      </p:sp>
      <p:sp>
        <p:nvSpPr>
          <p:cNvPr id="5123" name="Title 3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010400" cy="9906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Overview of Presentation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3625608"/>
          </a:xfrm>
        </p:spPr>
        <p:txBody>
          <a:bodyPr/>
          <a:lstStyle/>
          <a:p>
            <a:pPr eaLnBrk="1" hangingPunct="1"/>
            <a:r>
              <a:rPr lang="en-US" sz="2800" dirty="0" smtClean="0"/>
              <a:t>Data requests and reporting</a:t>
            </a:r>
          </a:p>
          <a:p>
            <a:pPr lvl="1" eaLnBrk="1" hangingPunct="1"/>
            <a:r>
              <a:rPr lang="en-US" sz="2800" dirty="0" smtClean="0"/>
              <a:t>Internal</a:t>
            </a:r>
          </a:p>
          <a:p>
            <a:pPr lvl="1" eaLnBrk="1" hangingPunct="1"/>
            <a:r>
              <a:rPr lang="en-US" sz="2800" dirty="0" smtClean="0"/>
              <a:t>External</a:t>
            </a:r>
          </a:p>
          <a:p>
            <a:pPr lvl="2" eaLnBrk="1" hangingPunct="1"/>
            <a:r>
              <a:rPr lang="en-US" sz="2800" dirty="0" smtClean="0"/>
              <a:t>Mandatory (federal and state) </a:t>
            </a:r>
          </a:p>
          <a:p>
            <a:pPr lvl="2" eaLnBrk="1" hangingPunct="1"/>
            <a:r>
              <a:rPr lang="en-US" sz="2800" dirty="0" smtClean="0"/>
              <a:t>Voluntary (</a:t>
            </a:r>
            <a:r>
              <a:rPr lang="en-US" sz="2800" i="1" dirty="0" smtClean="0"/>
              <a:t>Petersons, </a:t>
            </a:r>
            <a:r>
              <a:rPr lang="en-US" sz="2800" i="1" dirty="0" err="1" smtClean="0"/>
              <a:t>CollegeBoard</a:t>
            </a:r>
            <a:r>
              <a:rPr lang="en-US" sz="2800" i="1" dirty="0" smtClean="0"/>
              <a:t>)</a:t>
            </a:r>
          </a:p>
          <a:p>
            <a:pPr lvl="2" eaLnBrk="1" hangingPunct="1">
              <a:buNone/>
            </a:pPr>
            <a:endParaRPr lang="en-US" sz="2800" dirty="0" smtClean="0"/>
          </a:p>
          <a:p>
            <a:pPr eaLnBrk="1" hangingPunct="1"/>
            <a:r>
              <a:rPr lang="en-US" sz="2800" dirty="0" smtClean="0"/>
              <a:t>Evaluations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228600"/>
            <a:ext cx="7010400" cy="990600"/>
          </a:xfrm>
        </p:spPr>
        <p:txBody>
          <a:bodyPr/>
          <a:lstStyle/>
          <a:p>
            <a:pPr algn="ctr"/>
            <a:r>
              <a:rPr lang="en-US" dirty="0" smtClean="0"/>
              <a:t>Institutional Research (IR) Responsibilities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>
            <a:spLocks noGrp="1"/>
          </p:cNvSpPr>
          <p:nvPr>
            <p:ph type="title"/>
          </p:nvPr>
        </p:nvSpPr>
        <p:spPr>
          <a:xfrm>
            <a:off x="762000" y="228600"/>
            <a:ext cx="7620000" cy="1143000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cs typeface="+mj-cs"/>
              </a:rPr>
              <a:t>External vs. Internal Evaluators</a:t>
            </a:r>
            <a:endParaRPr lang="en-US" dirty="0" smtClean="0">
              <a:solidFill>
                <a:schemeClr val="accent4"/>
              </a:solidFill>
              <a:cs typeface="+mj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88089489"/>
              </p:ext>
            </p:extLst>
          </p:nvPr>
        </p:nvGraphicFramePr>
        <p:xfrm>
          <a:off x="152401" y="1295400"/>
          <a:ext cx="8763001" cy="4327848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194955"/>
                <a:gridCol w="3784023"/>
                <a:gridCol w="3784023"/>
              </a:tblGrid>
              <a:tr h="46521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Strengths</a:t>
                      </a:r>
                      <a:endParaRPr lang="en-US" sz="2000" dirty="0"/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Weaknesses</a:t>
                      </a: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1859592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External</a:t>
                      </a:r>
                      <a:endParaRPr lang="en-US" sz="2000" b="1" dirty="0"/>
                    </a:p>
                  </a:txBody>
                  <a:tcPr anchor="ctr">
                    <a:solidFill>
                      <a:srgbClr val="FFCC33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000" b="0" dirty="0" smtClean="0"/>
                        <a:t>Fewer </a:t>
                      </a:r>
                      <a:r>
                        <a:rPr lang="en-US" sz="2000" b="0" baseline="0" dirty="0" smtClean="0"/>
                        <a:t>political pressures</a:t>
                      </a:r>
                      <a:endParaRPr lang="en-US" sz="2000" b="0" dirty="0" smtClean="0"/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000" b="0" dirty="0" smtClean="0"/>
                        <a:t>C</a:t>
                      </a:r>
                      <a:r>
                        <a:rPr lang="en-US" sz="2000" b="0" baseline="0" dirty="0" smtClean="0"/>
                        <a:t>onsidered more credible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000" b="0" baseline="0" dirty="0" smtClean="0"/>
                        <a:t>Objective eye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000" b="0" baseline="0" dirty="0" smtClean="0"/>
                        <a:t>Capacity</a:t>
                      </a:r>
                      <a:endParaRPr lang="en-US" sz="2000" b="0" dirty="0"/>
                    </a:p>
                  </a:txBody>
                  <a:tcPr anchor="ctr">
                    <a:solidFill>
                      <a:srgbClr val="FFCC33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Lacks organizational</a:t>
                      </a:r>
                      <a:r>
                        <a:rPr lang="en-US" sz="2000" baseline="0" dirty="0" smtClean="0"/>
                        <a:t> knowledge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000" baseline="0" dirty="0" smtClean="0"/>
                        <a:t>Less access (FERPA)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000" baseline="0" dirty="0" smtClean="0"/>
                        <a:t>Time to develop relationships</a:t>
                      </a:r>
                      <a:endParaRPr lang="en-US" sz="2000" dirty="0"/>
                    </a:p>
                  </a:txBody>
                  <a:tcPr anchor="ctr">
                    <a:solidFill>
                      <a:srgbClr val="FFCC33"/>
                    </a:solidFill>
                  </a:tcPr>
                </a:tc>
              </a:tr>
              <a:tr h="1942397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Internal/</a:t>
                      </a:r>
                    </a:p>
                    <a:p>
                      <a:r>
                        <a:rPr lang="en-US" sz="2000" b="1" dirty="0" smtClean="0"/>
                        <a:t>IR</a:t>
                      </a:r>
                      <a:endParaRPr lang="en-US" sz="2000" b="1" dirty="0"/>
                    </a:p>
                  </a:txBody>
                  <a:tcPr anchor="ctr">
                    <a:solidFill>
                      <a:srgbClr val="FFCC33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Has organizational knowledge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000" baseline="0" dirty="0" smtClean="0"/>
                        <a:t>Can facilitate use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000" baseline="0" dirty="0" smtClean="0"/>
                        <a:t>Has relationships/trust</a:t>
                      </a:r>
                    </a:p>
                  </a:txBody>
                  <a:tcPr anchor="ctr">
                    <a:solidFill>
                      <a:srgbClr val="FFCC33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Seen as biased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000" baseline="0" dirty="0" smtClean="0"/>
                        <a:t>Lower priority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Internal political pressure</a:t>
                      </a:r>
                      <a:endParaRPr lang="en-US" sz="2000" dirty="0"/>
                    </a:p>
                  </a:txBody>
                  <a:tcPr anchor="ctr">
                    <a:solidFill>
                      <a:srgbClr val="FFCC33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5715001"/>
            <a:ext cx="60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Patton, 2008; Fitzpatrick, Sanders, and Worthen, </a:t>
            </a:r>
            <a:r>
              <a:rPr lang="en-US" sz="1400" dirty="0" smtClean="0"/>
              <a:t>2004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337938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Two Minnesota community colleges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/>
              <a:t>Learning </a:t>
            </a:r>
            <a:r>
              <a:rPr lang="en-US" sz="2800" dirty="0" smtClean="0"/>
              <a:t>community </a:t>
            </a:r>
            <a:r>
              <a:rPr lang="en-US" sz="2800" dirty="0"/>
              <a:t>programs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Funder required external evaluator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Both colleges have small IR offices</a:t>
            </a:r>
          </a:p>
          <a:p>
            <a:pPr marL="512763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Background</a:t>
            </a:r>
            <a:endParaRPr lang="en-US" dirty="0"/>
          </a:p>
        </p:txBody>
      </p:sp>
      <p:pic>
        <p:nvPicPr>
          <p:cNvPr id="1028" name="Picture 4" descr="C:\Users\mayn0065\AppData\Local\Microsoft\Windows\Temporary Internet Files\Content.IE5\ZZYZ4EA0\MP90043272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4648200"/>
            <a:ext cx="1828800" cy="121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9824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366869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Theory-Driven Program Logic Model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Post-LCOM Student Survey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Student &amp; Faculty Interviews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Retrospective study – GPA analysis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Dissemination to other </a:t>
            </a:r>
            <a:r>
              <a:rPr lang="en-US" sz="2800" dirty="0" err="1" smtClean="0"/>
              <a:t>MnSCU</a:t>
            </a:r>
            <a:r>
              <a:rPr lang="en-US" sz="2800" dirty="0" smtClean="0"/>
              <a:t> institutions</a:t>
            </a:r>
          </a:p>
        </p:txBody>
      </p:sp>
      <p:sp>
        <p:nvSpPr>
          <p:cNvPr id="11267" name="Title 2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/>
          <a:lstStyle/>
          <a:p>
            <a:pPr eaLnBrk="1" hangingPunct="1"/>
            <a:r>
              <a:rPr lang="en-US" sz="3400" dirty="0" smtClean="0"/>
              <a:t>Case Study: Major Evaluation Activities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010400" cy="990600"/>
          </a:xfrm>
        </p:spPr>
        <p:txBody>
          <a:bodyPr/>
          <a:lstStyle/>
          <a:p>
            <a:pPr algn="ctr"/>
            <a:r>
              <a:rPr lang="en-US" dirty="0" smtClean="0"/>
              <a:t>Case Study: GPA Analysis</a:t>
            </a:r>
            <a:endParaRPr lang="en-US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Chart 9"/>
          <p:cNvGraphicFramePr/>
          <p:nvPr/>
        </p:nvGraphicFramePr>
        <p:xfrm>
          <a:off x="0" y="1524000"/>
          <a:ext cx="85344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61398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24000"/>
            <a:ext cx="8305800" cy="4327338"/>
          </a:xfrm>
        </p:spPr>
        <p:txBody>
          <a:bodyPr/>
          <a:lstStyle/>
          <a:p>
            <a:r>
              <a:rPr lang="en-US" sz="3600" dirty="0" smtClean="0"/>
              <a:t>Student</a:t>
            </a:r>
          </a:p>
          <a:p>
            <a:pPr lvl="1"/>
            <a:r>
              <a:rPr lang="en-US" sz="2800" dirty="0" smtClean="0"/>
              <a:t>Discrepancies with GPA data</a:t>
            </a:r>
          </a:p>
          <a:p>
            <a:pPr lvl="1"/>
            <a:r>
              <a:rPr lang="en-US" sz="2800" dirty="0" smtClean="0"/>
              <a:t>Quality of implementation matters</a:t>
            </a:r>
          </a:p>
          <a:p>
            <a:pPr lvl="1"/>
            <a:r>
              <a:rPr lang="en-US" sz="2800" dirty="0" smtClean="0"/>
              <a:t>Students want more college level learning communities by major</a:t>
            </a:r>
          </a:p>
          <a:p>
            <a:r>
              <a:rPr lang="en-US" sz="3600" dirty="0" smtClean="0"/>
              <a:t>Teacher</a:t>
            </a:r>
          </a:p>
          <a:p>
            <a:pPr lvl="1"/>
            <a:r>
              <a:rPr lang="en-US" sz="2800" dirty="0" smtClean="0"/>
              <a:t>Social environment</a:t>
            </a:r>
          </a:p>
          <a:p>
            <a:pPr lvl="1"/>
            <a:r>
              <a:rPr lang="en-US" sz="2800" dirty="0" smtClean="0"/>
              <a:t>Work load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7010400" cy="990600"/>
          </a:xfrm>
        </p:spPr>
        <p:txBody>
          <a:bodyPr/>
          <a:lstStyle/>
          <a:p>
            <a:r>
              <a:rPr lang="en-US" sz="3600" b="1" dirty="0" smtClean="0"/>
              <a:t>Case Study: Interviews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8580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>
            <a:alphaModFix amt="5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445044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An external evaluator can help institutions with…</a:t>
            </a:r>
          </a:p>
          <a:p>
            <a:pPr>
              <a:buNone/>
            </a:pPr>
            <a:endParaRPr lang="en-US" dirty="0" smtClean="0"/>
          </a:p>
          <a:p>
            <a:pPr marL="4173538" indent="-465138"/>
            <a:r>
              <a:rPr lang="en-US" dirty="0" smtClean="0"/>
              <a:t>Additional </a:t>
            </a:r>
            <a:r>
              <a:rPr lang="en-US" u="sng" dirty="0" smtClean="0"/>
              <a:t>targeted</a:t>
            </a:r>
            <a:r>
              <a:rPr lang="en-US" dirty="0" smtClean="0"/>
              <a:t> resources</a:t>
            </a:r>
          </a:p>
          <a:p>
            <a:pPr marL="4633913" lvl="1" indent="-465138">
              <a:buNone/>
            </a:pPr>
            <a:endParaRPr lang="en-US" dirty="0" smtClean="0"/>
          </a:p>
          <a:p>
            <a:pPr marL="4173538" indent="-465138"/>
            <a:r>
              <a:rPr lang="en-US" dirty="0" smtClean="0"/>
              <a:t>In-depth analysis</a:t>
            </a:r>
          </a:p>
          <a:p>
            <a:pPr marL="4173538" indent="-465138"/>
            <a:endParaRPr lang="en-US" dirty="0" smtClean="0"/>
          </a:p>
          <a:p>
            <a:pPr marL="4173538" indent="-465138"/>
            <a:r>
              <a:rPr lang="en-US" dirty="0" smtClean="0"/>
              <a:t>Objectivity</a:t>
            </a:r>
          </a:p>
          <a:p>
            <a:pPr marL="4173538" indent="-465138"/>
            <a:endParaRPr lang="en-US" dirty="0" smtClean="0"/>
          </a:p>
          <a:p>
            <a:pPr marL="4173538" indent="-465138"/>
            <a:r>
              <a:rPr lang="en-US" dirty="0" smtClean="0"/>
              <a:t>Credibility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pic>
        <p:nvPicPr>
          <p:cNvPr id="3074" name="Picture 2" descr="C:\Users\mayn0065\AppData\Local\Microsoft\Windows\Temporary Internet Files\Content.IE5\SK79DYNH\MC90002001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743200"/>
            <a:ext cx="3287712" cy="22001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842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Evaluation Group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69C57D"/>
      </a:accent1>
      <a:accent2>
        <a:srgbClr val="FEB80A"/>
      </a:accent2>
      <a:accent3>
        <a:srgbClr val="3891A7"/>
      </a:accent3>
      <a:accent4>
        <a:srgbClr val="C32D2E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valuation Group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69C57D"/>
    </a:accent1>
    <a:accent2>
      <a:srgbClr val="FEB80A"/>
    </a:accent2>
    <a:accent3>
      <a:srgbClr val="3891A7"/>
    </a:accent3>
    <a:accent4>
      <a:srgbClr val="C32D2E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4194</TotalTime>
  <Words>268</Words>
  <Application>Microsoft Office PowerPoint</Application>
  <PresentationFormat>On-screen Show (4:3)</PresentationFormat>
  <Paragraphs>92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Blank Presentation</vt:lpstr>
      <vt:lpstr>Custom Design</vt:lpstr>
      <vt:lpstr>Evaluators and Institution Researchers Working Together to Understand Student Success in Learning Communities </vt:lpstr>
      <vt:lpstr>Overview of Presentation</vt:lpstr>
      <vt:lpstr>Institutional Research (IR) Responsibilities</vt:lpstr>
      <vt:lpstr>External vs. Internal Evaluators</vt:lpstr>
      <vt:lpstr>Case Study: Background</vt:lpstr>
      <vt:lpstr>Case Study: Major Evaluation Activities</vt:lpstr>
      <vt:lpstr>Case Study: GPA Analysis</vt:lpstr>
      <vt:lpstr>Case Study: Interviews</vt:lpstr>
      <vt:lpstr>Considerations</vt:lpstr>
      <vt:lpstr>Considerations</vt:lpstr>
      <vt:lpstr>Contact Information</vt:lpstr>
    </vt:vector>
  </TitlesOfParts>
  <Company>University of Minnesota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Clarke</dc:creator>
  <cp:lastModifiedBy>mayn0065</cp:lastModifiedBy>
  <cp:revision>434</cp:revision>
  <dcterms:created xsi:type="dcterms:W3CDTF">2006-12-19T15:37:45Z</dcterms:created>
  <dcterms:modified xsi:type="dcterms:W3CDTF">2011-11-07T15:59:33Z</dcterms:modified>
</cp:coreProperties>
</file>