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71" r:id="rId3"/>
    <p:sldId id="272" r:id="rId4"/>
    <p:sldId id="267" r:id="rId5"/>
    <p:sldId id="283" r:id="rId6"/>
    <p:sldId id="290" r:id="rId7"/>
    <p:sldId id="273" r:id="rId8"/>
    <p:sldId id="268" r:id="rId9"/>
    <p:sldId id="288" r:id="rId10"/>
    <p:sldId id="284" r:id="rId11"/>
    <p:sldId id="285" r:id="rId12"/>
    <p:sldId id="286" r:id="rId13"/>
    <p:sldId id="287" r:id="rId14"/>
    <p:sldId id="269" r:id="rId15"/>
    <p:sldId id="291" r:id="rId1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49"/>
    <a:srgbClr val="25AAE1"/>
    <a:srgbClr val="DDA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118" autoAdjust="0"/>
    <p:restoredTop sz="94615" autoAdjust="0"/>
  </p:normalViewPr>
  <p:slideViewPr>
    <p:cSldViewPr snapToGrid="0" snapToObjects="1">
      <p:cViewPr>
        <p:scale>
          <a:sx n="80" d="100"/>
          <a:sy n="80" d="100"/>
        </p:scale>
        <p:origin x="144" y="1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5E187-82BD-454A-A443-43E60218B35F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801B4-5D2E-AC45-B69D-FC648CCAC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3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2549" y="1628691"/>
            <a:ext cx="5857551" cy="995027"/>
          </a:xfrm>
        </p:spPr>
        <p:txBody>
          <a:bodyPr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32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 and can go two or more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42549" y="2718058"/>
            <a:ext cx="5857551" cy="1035701"/>
          </a:xfrm>
        </p:spPr>
        <p:txBody>
          <a:bodyPr lIns="0" tIns="0" rIns="0" bIns="0"/>
          <a:lstStyle>
            <a:lvl1pPr marL="0" indent="0" algn="ctr">
              <a:buNone/>
              <a:defRPr sz="2200" b="0" i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60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2549" y="1596033"/>
            <a:ext cx="5857551" cy="995027"/>
          </a:xfrm>
        </p:spPr>
        <p:txBody>
          <a:bodyPr lIns="0" tIns="0" rIns="0" bIns="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3200" b="1" i="0" baseline="0">
                <a:solidFill>
                  <a:schemeClr val="accent6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 and can go two or more lines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42549" y="2685400"/>
            <a:ext cx="5857551" cy="1035701"/>
          </a:xfrm>
        </p:spPr>
        <p:txBody>
          <a:bodyPr lIns="0" tIns="0" rIns="0" bIns="0"/>
          <a:lstStyle>
            <a:lvl1pPr marL="0" indent="0" algn="ctr">
              <a:buNone/>
              <a:defRPr sz="2200" b="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26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865548"/>
            <a:ext cx="8545285" cy="358325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accent6"/>
                </a:solidFill>
                <a:latin typeface=""/>
              </a:defRPr>
            </a:lvl1pPr>
            <a:lvl2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F7EA50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0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4" y="865548"/>
            <a:ext cx="8708571" cy="3583258"/>
          </a:xfrm>
        </p:spPr>
        <p:txBody>
          <a:bodyPr/>
          <a:lstStyle>
            <a:lvl1pPr marL="0" indent="0">
              <a:buClr>
                <a:schemeClr val="accent5"/>
              </a:buClr>
              <a:buFontTx/>
              <a:buNone/>
              <a:defRPr>
                <a:solidFill>
                  <a:schemeClr val="accent6"/>
                </a:solidFill>
                <a:latin typeface=""/>
              </a:defRPr>
            </a:lvl1pPr>
            <a:lvl2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2pPr>
            <a:lvl3pPr>
              <a:buClr>
                <a:schemeClr val="bg1">
                  <a:lumMod val="65000"/>
                </a:schemeClr>
              </a:buClr>
              <a:defRPr>
                <a:solidFill>
                  <a:schemeClr val="tx1"/>
                </a:solidFill>
                <a:latin typeface=""/>
              </a:defRPr>
            </a:lvl3pPr>
            <a:lvl4pPr>
              <a:buClr>
                <a:srgbClr val="321949"/>
              </a:buClr>
              <a:defRPr>
                <a:solidFill>
                  <a:schemeClr val="tx1"/>
                </a:solidFill>
                <a:latin typeface=""/>
              </a:defRPr>
            </a:lvl4pPr>
            <a:lvl5pPr>
              <a:buClr>
                <a:srgbClr val="F7EA50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21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CB43-5450-B64A-A334-C6B58CAA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E0833-9C60-0345-8436-82E4054C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247AC-CBF1-C84C-9D8E-25F8F66E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0CBE-C0E9-4FE1-B08B-D335C8262AA6}" type="datetimeFigureOut">
              <a:rPr lang="en-AU" smtClean="0"/>
              <a:t>14/11/19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CF759-54BD-394C-A4C0-7AA656CC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83FA-603E-AC42-8FEB-F19B828F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54EB-F058-43E7-8F95-23D71F28D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58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3484" y="996176"/>
            <a:ext cx="7642302" cy="358325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3"/>
            <a:r>
              <a:rPr lang="en-US" dirty="0"/>
              <a:t>First level</a:t>
            </a:r>
          </a:p>
          <a:p>
            <a:pPr lvl="4"/>
            <a:r>
              <a:rPr lang="en-US" dirty="0"/>
              <a:t>Second level</a:t>
            </a:r>
          </a:p>
          <a:p>
            <a:pPr lvl="5"/>
            <a:r>
              <a:rPr lang="en-US" dirty="0"/>
              <a:t>Third level</a:t>
            </a:r>
          </a:p>
          <a:p>
            <a:pPr lvl="6"/>
            <a:r>
              <a:rPr lang="en-US" dirty="0"/>
              <a:t>Fourth level</a:t>
            </a:r>
          </a:p>
          <a:p>
            <a:pPr lvl="7"/>
            <a:r>
              <a:rPr lang="en-US" dirty="0"/>
              <a:t>Fifth level</a:t>
            </a:r>
          </a:p>
          <a:p>
            <a:pPr lvl="8"/>
            <a:r>
              <a:rPr lang="en-US" dirty="0"/>
              <a:t>Sixth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4" r:id="rId4"/>
    <p:sldLayoutId id="2147483668" r:id="rId5"/>
    <p:sldLayoutId id="2147483669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charset="2"/>
        <a:buNone/>
        <a:defRPr sz="3200" kern="1200">
          <a:solidFill>
            <a:schemeClr val="accent6"/>
          </a:solidFill>
          <a:latin typeface="Arial" charset="0"/>
          <a:ea typeface="ＭＳ Ｐゴシック" charset="0"/>
          <a:cs typeface="ＭＳ Ｐゴシック" charset="0"/>
        </a:defRPr>
      </a:lvl1pPr>
      <a:lvl2pPr marL="0" indent="-194310" algn="l" defTabSz="457200" rtl="0" eaLnBrk="1" fontAlgn="base" hangingPunct="1">
        <a:spcBef>
          <a:spcPts val="0"/>
        </a:spcBef>
        <a:spcAft>
          <a:spcPct val="0"/>
        </a:spcAft>
        <a:buClr>
          <a:srgbClr val="321949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ＭＳ Ｐゴシック" charset="0"/>
          <a:cs typeface="+mn-cs"/>
        </a:defRPr>
      </a:lvl2pPr>
      <a:lvl3pPr marL="342900" indent="-342900" algn="l" defTabSz="457200" rtl="0" eaLnBrk="1" fontAlgn="base" hangingPunct="1">
        <a:spcBef>
          <a:spcPts val="0"/>
        </a:spcBef>
        <a:spcAft>
          <a:spcPct val="0"/>
        </a:spcAft>
        <a:buClr>
          <a:schemeClr val="bg1">
            <a:lumMod val="65000"/>
          </a:schemeClr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ＭＳ Ｐゴシック" charset="0"/>
          <a:cs typeface="+mn-cs"/>
        </a:defRPr>
      </a:lvl3pPr>
      <a:lvl4pPr marL="171450" indent="-171450" algn="l" defTabSz="457200" rtl="0" eaLnBrk="1" fontAlgn="base" hangingPunct="1"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ＭＳ Ｐゴシック" charset="0"/>
          <a:cs typeface="+mn-cs"/>
        </a:defRPr>
      </a:lvl4pPr>
      <a:lvl5pPr marL="342900" indent="-171450" algn="l" defTabSz="457200" rtl="0" eaLnBrk="1" fontAlgn="base" hangingPunct="1">
        <a:spcBef>
          <a:spcPts val="0"/>
        </a:spcBef>
        <a:spcAft>
          <a:spcPct val="0"/>
        </a:spcAft>
        <a:buClr>
          <a:srgbClr val="F7EA50"/>
        </a:buClr>
        <a:buSzPct val="10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515938" indent="-173038" algn="l" defTabSz="457200" rtl="0" eaLnBrk="1" latinLnBrk="0" hangingPunct="1">
        <a:spcBef>
          <a:spcPct val="20000"/>
        </a:spcBef>
        <a:buClr>
          <a:srgbClr val="91CA56"/>
        </a:buClr>
        <a:buFont typeface="Arial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6pPr>
      <a:lvl7pPr marL="687388" indent="-1714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7pPr>
      <a:lvl8pPr marL="860425" indent="-173038" algn="l" defTabSz="4572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8pPr>
      <a:lvl9pPr marL="1031875" indent="-171450" algn="l" defTabSz="4572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Developmental Leadership and Evaluation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1629" y="2718058"/>
            <a:ext cx="6768472" cy="1035701"/>
          </a:xfrm>
        </p:spPr>
        <p:txBody>
          <a:bodyPr/>
          <a:lstStyle/>
          <a:p>
            <a:r>
              <a:rPr lang="en-US" dirty="0"/>
              <a:t>Danielle Campbell, Chris Roche and Linda Kelly, </a:t>
            </a:r>
          </a:p>
          <a:p>
            <a:r>
              <a:rPr lang="en-US" dirty="0"/>
              <a:t>Institute for Human Security and Social Change, </a:t>
            </a:r>
          </a:p>
          <a:p>
            <a:r>
              <a:rPr lang="en-US" dirty="0"/>
              <a:t>La Trobe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14CD8-648B-3645-91FC-C5D7D57AA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324" y="418236"/>
            <a:ext cx="3035882" cy="101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C24359-907D-3044-A009-4E8EE1C54C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399" y="912884"/>
            <a:ext cx="5419991" cy="362825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6811B-BA3E-CC43-8C36-BCFE8301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1" y="663388"/>
            <a:ext cx="3312458" cy="3877754"/>
          </a:xfrm>
        </p:spPr>
        <p:txBody>
          <a:bodyPr/>
          <a:lstStyle/>
          <a:p>
            <a:r>
              <a:rPr lang="en-US" dirty="0"/>
              <a:t>WETT M&amp;E 2008-18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Quantitative data collection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Financial reporting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Capacity measurement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Social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34393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9135A27-C8B4-FD49-A241-B077D25ED8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48101" y="966788"/>
            <a:ext cx="4890557" cy="36679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3F1F5-2091-DB4B-B1F3-484A8B882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865548"/>
            <a:ext cx="3554186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2008-18 M</a:t>
            </a:r>
            <a:r>
              <a:rPr lang="en-US"/>
              <a:t>&amp;E</a:t>
            </a:r>
            <a:endParaRPr lang="en-US" dirty="0"/>
          </a:p>
          <a:p>
            <a:pPr marL="457200" indent="-457200">
              <a:buFontTx/>
              <a:buChar char="-"/>
            </a:pPr>
            <a:r>
              <a:rPr lang="en-US" sz="2400" dirty="0"/>
              <a:t>Interviewing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Case studies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Staff reflections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Social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154219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2EE8BB-E6B2-1A47-8134-25D2D8380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79" y="1005148"/>
            <a:ext cx="2783185" cy="3710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C8CA66-3CBD-8743-8A42-A1A8390136F0}"/>
              </a:ext>
            </a:extLst>
          </p:cNvPr>
          <p:cNvSpPr txBox="1"/>
          <p:nvPr/>
        </p:nvSpPr>
        <p:spPr>
          <a:xfrm>
            <a:off x="1498600" y="127449"/>
            <a:ext cx="5346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+mj-lt"/>
              </a:rPr>
              <a:t>2019 -  Developing a WETT M&amp;E Framework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B8F06E-3E77-7542-BCF1-DFAD33BD8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168" y="866113"/>
            <a:ext cx="5192832" cy="38946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2BCBBE-1DAC-004D-B372-17573345E38E}"/>
              </a:ext>
            </a:extLst>
          </p:cNvPr>
          <p:cNvSpPr txBox="1"/>
          <p:nvPr/>
        </p:nvSpPr>
        <p:spPr>
          <a:xfrm>
            <a:off x="286712" y="3700398"/>
            <a:ext cx="2757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Co-facilitators - </a:t>
            </a:r>
            <a:r>
              <a:rPr lang="en-US" sz="2000" b="1" dirty="0" err="1">
                <a:solidFill>
                  <a:schemeClr val="bg1"/>
                </a:solidFill>
              </a:rPr>
              <a:t>Marlkirdi</a:t>
            </a:r>
            <a:r>
              <a:rPr lang="en-US" sz="2000" b="1" dirty="0">
                <a:solidFill>
                  <a:schemeClr val="bg1"/>
                </a:solidFill>
              </a:rPr>
              <a:t> Rose and Chris Roche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6795D1-F5C7-0445-8328-08C236BE1C3C}"/>
              </a:ext>
            </a:extLst>
          </p:cNvPr>
          <p:cNvSpPr txBox="1"/>
          <p:nvPr/>
        </p:nvSpPr>
        <p:spPr>
          <a:xfrm>
            <a:off x="3893284" y="1056045"/>
            <a:ext cx="454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WETT Landowner and Advisory Committee members – Oct 2019</a:t>
            </a:r>
          </a:p>
        </p:txBody>
      </p:sp>
    </p:spTree>
    <p:extLst>
      <p:ext uri="{BB962C8B-B14F-4D97-AF65-F5344CB8AC3E}">
        <p14:creationId xmlns:p14="http://schemas.microsoft.com/office/powerpoint/2010/main" val="40888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A58E8B-1A16-9044-8FFA-DBC0DC8B6FE3}"/>
              </a:ext>
            </a:extLst>
          </p:cNvPr>
          <p:cNvSpPr txBox="1"/>
          <p:nvPr/>
        </p:nvSpPr>
        <p:spPr>
          <a:xfrm>
            <a:off x="4249271" y="1151685"/>
            <a:ext cx="44377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+mj-lt"/>
              </a:rPr>
              <a:t>PLUS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+mj-lt"/>
              </a:rPr>
              <a:t>Strong language and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+mj-lt"/>
              </a:rPr>
              <a:t>Strong young people, families, leaders and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2D050"/>
                </a:solidFill>
                <a:latin typeface="+mj-lt"/>
              </a:rPr>
              <a:t>Respectful relationships with outsiders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Self-determination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D1323B-AC4A-244F-AE75-AEFDED00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9" y="1396394"/>
            <a:ext cx="3009088" cy="2925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C99B9A-A638-F042-B873-5EE8E8BB1042}"/>
              </a:ext>
            </a:extLst>
          </p:cNvPr>
          <p:cNvSpPr txBox="1"/>
          <p:nvPr/>
        </p:nvSpPr>
        <p:spPr>
          <a:xfrm>
            <a:off x="1295400" y="215900"/>
            <a:ext cx="633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+mj-lt"/>
              </a:rPr>
              <a:t>What do WETT committee members want WETT to support?</a:t>
            </a:r>
          </a:p>
        </p:txBody>
      </p:sp>
    </p:spTree>
    <p:extLst>
      <p:ext uri="{BB962C8B-B14F-4D97-AF65-F5344CB8AC3E}">
        <p14:creationId xmlns:p14="http://schemas.microsoft.com/office/powerpoint/2010/main" val="31948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35893-E0F1-4A4F-AB80-2B706D56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774700"/>
            <a:ext cx="8708571" cy="3851906"/>
          </a:xfrm>
        </p:spPr>
        <p:txBody>
          <a:bodyPr/>
          <a:lstStyle/>
          <a:p>
            <a:r>
              <a:rPr lang="en-US" dirty="0"/>
              <a:t>Implications</a:t>
            </a:r>
          </a:p>
          <a:p>
            <a:pPr marL="342900" lvl="0" indent="-342900">
              <a:buFontTx/>
              <a:buChar char="-"/>
            </a:pPr>
            <a:r>
              <a:rPr lang="en-AU" sz="2400" dirty="0"/>
              <a:t>Mixed methods approaches needed but the 'right' data/ methods mix influenced by politics, interests and world-views.  </a:t>
            </a:r>
            <a:endParaRPr lang="en-US" sz="2400" dirty="0"/>
          </a:p>
          <a:p>
            <a:pPr marL="342900" lvl="0" indent="-342900">
              <a:buFontTx/>
              <a:buChar char="-"/>
            </a:pPr>
            <a:r>
              <a:rPr lang="en-AU" sz="2400" dirty="0"/>
              <a:t>M&amp;E practitioners must manage these different interests. </a:t>
            </a:r>
            <a:endParaRPr lang="en-US" sz="2400" dirty="0"/>
          </a:p>
          <a:p>
            <a:pPr marL="342900" lvl="0" indent="-342900">
              <a:buFontTx/>
              <a:buChar char="-"/>
            </a:pPr>
            <a:r>
              <a:rPr lang="en-AU" sz="2400" dirty="0"/>
              <a:t>Developmental leadership may be helpful.</a:t>
            </a:r>
            <a:endParaRPr lang="en-US" sz="2400" dirty="0"/>
          </a:p>
          <a:p>
            <a:pPr marL="342900" lvl="0" indent="-342900">
              <a:buFontTx/>
              <a:buChar char="-"/>
            </a:pPr>
            <a:r>
              <a:rPr lang="en-AU" sz="2400" dirty="0"/>
              <a:t>Appropriate M&amp;E governance arrangements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B22259-5494-714E-AC50-A285652C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DBA-70B8-C440-AA37-C72AD574C7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197" y="694694"/>
            <a:ext cx="6736773" cy="40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0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0FFD5C-F610-F344-A37E-73536AA04E88}"/>
              </a:ext>
            </a:extLst>
          </p:cNvPr>
          <p:cNvSpPr txBox="1"/>
          <p:nvPr/>
        </p:nvSpPr>
        <p:spPr>
          <a:xfrm>
            <a:off x="1595718" y="185183"/>
            <a:ext cx="442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"/>
              </a:rPr>
              <a:t>The Warlpiri Education and Training Trust (WETT)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729DFE4-A54A-E94E-BE60-3BDBC9922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4140" y="1257816"/>
            <a:ext cx="6315720" cy="3498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50E61-D0BC-3D45-82DF-5FA25F002626}"/>
              </a:ext>
            </a:extLst>
          </p:cNvPr>
          <p:cNvSpPr txBox="1"/>
          <p:nvPr/>
        </p:nvSpPr>
        <p:spPr>
          <a:xfrm>
            <a:off x="1414140" y="1303050"/>
            <a:ext cx="597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WETT wins national Indigenous Governance Award, 2018</a:t>
            </a:r>
          </a:p>
        </p:txBody>
      </p:sp>
    </p:spTree>
    <p:extLst>
      <p:ext uri="{BB962C8B-B14F-4D97-AF65-F5344CB8AC3E}">
        <p14:creationId xmlns:p14="http://schemas.microsoft.com/office/powerpoint/2010/main" val="344085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DFD9DCEF-FD8A-9C49-B726-DD4C338DF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6731" y="682638"/>
            <a:ext cx="3535618" cy="3455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CE761D-EEEF-AC4D-8015-52F38EED5BE1}"/>
              </a:ext>
            </a:extLst>
          </p:cNvPr>
          <p:cNvSpPr txBox="1"/>
          <p:nvPr/>
        </p:nvSpPr>
        <p:spPr>
          <a:xfrm>
            <a:off x="2056905" y="220973"/>
            <a:ext cx="28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6"/>
                </a:solidFill>
                <a:latin typeface=""/>
              </a:rPr>
              <a:t>Cynefin</a:t>
            </a:r>
            <a:r>
              <a:rPr lang="en-US" sz="2400" dirty="0">
                <a:solidFill>
                  <a:schemeClr val="accent6"/>
                </a:solidFill>
                <a:latin typeface=""/>
              </a:rPr>
              <a:t> Framework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0A6F3-694B-CE4A-9C2F-2BFE3A12C0F5}"/>
              </a:ext>
            </a:extLst>
          </p:cNvPr>
          <p:cNvSpPr/>
          <p:nvPr/>
        </p:nvSpPr>
        <p:spPr>
          <a:xfrm>
            <a:off x="837127" y="4337957"/>
            <a:ext cx="5826723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AU" sz="1400" b="1" dirty="0"/>
              <a:t>Snowden and Boone (2007) ‘A Leader’s Framework for Decision Making’</a:t>
            </a:r>
          </a:p>
        </p:txBody>
      </p:sp>
    </p:spTree>
    <p:extLst>
      <p:ext uri="{BB962C8B-B14F-4D97-AF65-F5344CB8AC3E}">
        <p14:creationId xmlns:p14="http://schemas.microsoft.com/office/powerpoint/2010/main" val="54054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643471-F14C-B447-B832-1DB596CF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865548"/>
            <a:ext cx="8654142" cy="3583258"/>
          </a:xfrm>
        </p:spPr>
        <p:txBody>
          <a:bodyPr/>
          <a:lstStyle/>
          <a:p>
            <a:r>
              <a:rPr lang="en-US" dirty="0"/>
              <a:t>Key Messages</a:t>
            </a:r>
          </a:p>
          <a:p>
            <a:pPr marL="457200" indent="-457200">
              <a:buFontTx/>
              <a:buChar char="-"/>
            </a:pPr>
            <a:r>
              <a:rPr lang="en-US" dirty="0"/>
              <a:t>Mixed methods </a:t>
            </a:r>
            <a:r>
              <a:rPr lang="en-US" sz="2000" dirty="0"/>
              <a:t>(Mertens and Hesse-</a:t>
            </a:r>
            <a:r>
              <a:rPr lang="en-US" sz="2000" dirty="0" err="1"/>
              <a:t>Biber</a:t>
            </a:r>
            <a:r>
              <a:rPr lang="en-US" sz="2000" dirty="0"/>
              <a:t> 2013; Cowen and Cartwright 2019; Ang 2019)</a:t>
            </a:r>
          </a:p>
          <a:p>
            <a:pPr marL="457200" indent="-457200">
              <a:buFontTx/>
              <a:buChar char="-"/>
            </a:pPr>
            <a:r>
              <a:rPr lang="en-US" dirty="0"/>
              <a:t>Feedback loops </a:t>
            </a:r>
            <a:r>
              <a:rPr lang="en-US" sz="1800" dirty="0"/>
              <a:t>(</a:t>
            </a:r>
            <a:r>
              <a:rPr lang="en-US" sz="1800" dirty="0" err="1"/>
              <a:t>Guijt</a:t>
            </a:r>
            <a:r>
              <a:rPr lang="en-US" sz="1800" dirty="0"/>
              <a:t> and Roche, 2014; Ramalingam, Wild and </a:t>
            </a:r>
            <a:r>
              <a:rPr lang="en-US" sz="1800" dirty="0" err="1"/>
              <a:t>Buffardi</a:t>
            </a:r>
            <a:r>
              <a:rPr lang="en-US" sz="1800" dirty="0"/>
              <a:t> 2019)</a:t>
            </a:r>
          </a:p>
          <a:p>
            <a:endParaRPr lang="en-US" dirty="0"/>
          </a:p>
        </p:txBody>
      </p:sp>
      <p:pic>
        <p:nvPicPr>
          <p:cNvPr id="3" name="Picture 2" descr="What is PDIA? - YouTube - Mozilla Firefox">
            <a:extLst>
              <a:ext uri="{FF2B5EF4-FFF2-40B4-BE49-F238E27FC236}">
                <a16:creationId xmlns:a16="http://schemas.microsoft.com/office/drawing/2014/main" id="{7F822CCC-FBD6-9C44-AB00-DD6D84DE1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798" y="2931064"/>
            <a:ext cx="3138490" cy="20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3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B0516F5-62AF-4F83-B5A9-C52DFCCC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924" y="836986"/>
            <a:ext cx="2781050" cy="271784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6B8F57F-9BA7-4E84-9F1F-2B38B7930407}"/>
              </a:ext>
            </a:extLst>
          </p:cNvPr>
          <p:cNvGrpSpPr/>
          <p:nvPr/>
        </p:nvGrpSpPr>
        <p:grpSpPr>
          <a:xfrm>
            <a:off x="5819503" y="1183235"/>
            <a:ext cx="3134445" cy="3274465"/>
            <a:chOff x="6235337" y="1577646"/>
            <a:chExt cx="2743202" cy="60324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755C8-78BE-44D7-945E-5EEFC47D3BDA}"/>
                </a:ext>
              </a:extLst>
            </p:cNvPr>
            <p:cNvSpPr txBox="1"/>
            <p:nvPr/>
          </p:nvSpPr>
          <p:spPr>
            <a:xfrm>
              <a:off x="7001692" y="1577646"/>
              <a:ext cx="1976847" cy="60324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Generalisable </a:t>
              </a:r>
            </a:p>
            <a:p>
              <a:endParaRPr lang="en-AU" b="1" dirty="0"/>
            </a:p>
            <a:p>
              <a:r>
                <a:rPr lang="en-AU" b="1" dirty="0"/>
                <a:t>knowledge more</a:t>
              </a:r>
            </a:p>
            <a:p>
              <a:endParaRPr lang="en-AU" b="1" dirty="0"/>
            </a:p>
            <a:p>
              <a:r>
                <a:rPr lang="en-AU" b="1" dirty="0"/>
                <a:t>valuable &amp;</a:t>
              </a:r>
            </a:p>
            <a:p>
              <a:endParaRPr lang="en-AU" b="1" dirty="0"/>
            </a:p>
            <a:p>
              <a:r>
                <a:rPr lang="en-AU" b="1" dirty="0"/>
                <a:t> usually created</a:t>
              </a:r>
            </a:p>
            <a:p>
              <a:endParaRPr lang="en-AU" b="1" dirty="0"/>
            </a:p>
            <a:p>
              <a:r>
                <a:rPr lang="en-AU" b="1" dirty="0"/>
                <a:t> through formal</a:t>
              </a:r>
            </a:p>
            <a:p>
              <a:endParaRPr lang="en-AU" b="1" dirty="0"/>
            </a:p>
            <a:p>
              <a:r>
                <a:rPr lang="en-AU" b="1" dirty="0"/>
                <a:t>Research or M&amp;E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9983C0-086F-4E02-AF3F-A4BD15CB167A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6235337" y="3732958"/>
              <a:ext cx="766354" cy="8608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D29834-0699-4389-87C8-DCD1F1F30CD2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6235337" y="2603864"/>
              <a:ext cx="766354" cy="1989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881BD1-801E-4224-A0A3-EE79E0DC158E}"/>
              </a:ext>
            </a:extLst>
          </p:cNvPr>
          <p:cNvGrpSpPr/>
          <p:nvPr/>
        </p:nvGrpSpPr>
        <p:grpSpPr>
          <a:xfrm>
            <a:off x="249535" y="932283"/>
            <a:ext cx="3037115" cy="3846422"/>
            <a:chOff x="235131" y="1582340"/>
            <a:chExt cx="2595155" cy="714041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7AA9C0-AB21-4CF3-B21E-83D61CBF8273}"/>
                </a:ext>
              </a:extLst>
            </p:cNvPr>
            <p:cNvSpPr txBox="1"/>
            <p:nvPr/>
          </p:nvSpPr>
          <p:spPr>
            <a:xfrm>
              <a:off x="235131" y="1582340"/>
              <a:ext cx="1846218" cy="714041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Local, contextual</a:t>
              </a:r>
            </a:p>
            <a:p>
              <a:endParaRPr lang="en-AU" b="1" dirty="0"/>
            </a:p>
            <a:p>
              <a:r>
                <a:rPr lang="en-AU" b="1" dirty="0"/>
                <a:t>knowledge more</a:t>
              </a:r>
            </a:p>
            <a:p>
              <a:endParaRPr lang="en-AU" b="1" dirty="0"/>
            </a:p>
            <a:p>
              <a:r>
                <a:rPr lang="en-AU" b="1" dirty="0"/>
                <a:t>valuable &amp; often</a:t>
              </a:r>
            </a:p>
            <a:p>
              <a:endParaRPr lang="en-AU" b="1" dirty="0"/>
            </a:p>
            <a:p>
              <a:r>
                <a:rPr lang="en-AU" b="1" dirty="0"/>
                <a:t>created through</a:t>
              </a:r>
            </a:p>
            <a:p>
              <a:endParaRPr lang="en-AU" b="1" dirty="0"/>
            </a:p>
            <a:p>
              <a:r>
                <a:rPr lang="en-AU" b="1" dirty="0"/>
                <a:t> informal </a:t>
              </a:r>
            </a:p>
            <a:p>
              <a:endParaRPr lang="en-AU" b="1" dirty="0"/>
            </a:p>
            <a:p>
              <a:r>
                <a:rPr lang="en-AU" b="1" dirty="0"/>
                <a:t> exchange of</a:t>
              </a:r>
            </a:p>
            <a:p>
              <a:endParaRPr lang="en-AU" b="1" dirty="0"/>
            </a:p>
            <a:p>
              <a:r>
                <a:rPr lang="en-AU" b="1" dirty="0"/>
                <a:t> local knowledge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02EF6D8-5D56-4336-B65E-0BA1307C1023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2081349" y="2307774"/>
              <a:ext cx="644435" cy="2688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300201C-D809-42B9-996D-15B1079C63A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2081349" y="4130556"/>
              <a:ext cx="748937" cy="865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45135A7-05EB-4AFB-BF96-7DBF0C996E65}"/>
              </a:ext>
            </a:extLst>
          </p:cNvPr>
          <p:cNvSpPr/>
          <p:nvPr/>
        </p:nvSpPr>
        <p:spPr>
          <a:xfrm>
            <a:off x="1524253" y="374303"/>
            <a:ext cx="572962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50" b="1" dirty="0">
                <a:solidFill>
                  <a:schemeClr val="accent6"/>
                </a:solidFill>
              </a:rPr>
              <a:t>Key Messages - Power and politics matter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E240B6-0B26-9E46-8885-9CFEED3D6E9C}"/>
              </a:ext>
            </a:extLst>
          </p:cNvPr>
          <p:cNvSpPr/>
          <p:nvPr/>
        </p:nvSpPr>
        <p:spPr>
          <a:xfrm>
            <a:off x="3694291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3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114B65D-B220-461C-8C10-77ECC5F5C378}"/>
              </a:ext>
            </a:extLst>
          </p:cNvPr>
          <p:cNvSpPr/>
          <p:nvPr/>
        </p:nvSpPr>
        <p:spPr>
          <a:xfrm>
            <a:off x="2392329" y="579549"/>
            <a:ext cx="4250908" cy="37606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r>
              <a:rPr lang="en-AU" b="1" dirty="0"/>
              <a:t>M&amp;E Staff</a:t>
            </a:r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b="1" dirty="0"/>
          </a:p>
          <a:p>
            <a:pPr algn="ctr"/>
            <a:endParaRPr lang="en-AU" dirty="0"/>
          </a:p>
          <a:p>
            <a:pPr algn="ctr"/>
            <a:endParaRPr lang="en-AU" dirty="0"/>
          </a:p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1A48C-C3E6-409A-825D-9DE5DADEB8C6}"/>
              </a:ext>
            </a:extLst>
          </p:cNvPr>
          <p:cNvSpPr txBox="1"/>
          <p:nvPr/>
        </p:nvSpPr>
        <p:spPr>
          <a:xfrm>
            <a:off x="2782566" y="3112761"/>
            <a:ext cx="333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dirty="0">
              <a:solidFill>
                <a:schemeClr val="bg1"/>
              </a:solidFill>
            </a:endParaRPr>
          </a:p>
          <a:p>
            <a:endParaRPr lang="en-AU" b="1" dirty="0">
              <a:solidFill>
                <a:schemeClr val="bg1"/>
              </a:solidFill>
            </a:endParaRPr>
          </a:p>
          <a:p>
            <a:r>
              <a:rPr lang="en-AU" b="1" dirty="0">
                <a:solidFill>
                  <a:schemeClr val="bg1"/>
                </a:solidFill>
              </a:rPr>
              <a:t>Front-line staff, local 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86F92-8BAE-41A1-9732-5586EC1CAE9B}"/>
              </a:ext>
            </a:extLst>
          </p:cNvPr>
          <p:cNvSpPr txBox="1"/>
          <p:nvPr/>
        </p:nvSpPr>
        <p:spPr>
          <a:xfrm>
            <a:off x="3831796" y="1500013"/>
            <a:ext cx="135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</a:rPr>
              <a:t>Senior Staff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40E673-BF88-435D-A56F-953C5730083B}"/>
              </a:ext>
            </a:extLst>
          </p:cNvPr>
          <p:cNvGrpSpPr/>
          <p:nvPr/>
        </p:nvGrpSpPr>
        <p:grpSpPr>
          <a:xfrm>
            <a:off x="5185692" y="1094422"/>
            <a:ext cx="2677004" cy="1477328"/>
            <a:chOff x="5759046" y="2499368"/>
            <a:chExt cx="3569339" cy="19697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B16A83-DC27-4D5A-8725-3C75F0245F91}"/>
                </a:ext>
              </a:extLst>
            </p:cNvPr>
            <p:cNvSpPr txBox="1"/>
            <p:nvPr/>
          </p:nvSpPr>
          <p:spPr>
            <a:xfrm>
              <a:off x="7001691" y="2499368"/>
              <a:ext cx="2326694" cy="196977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Generalised, aggregated</a:t>
              </a:r>
            </a:p>
            <a:p>
              <a:r>
                <a:rPr lang="en-AU" b="1" dirty="0"/>
                <a:t>succinct knowledge more valued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DFB580-9477-4B17-8855-F32A3C597194}"/>
                </a:ext>
              </a:extLst>
            </p:cNvPr>
            <p:cNvCxnSpPr>
              <a:cxnSpLocks/>
              <a:stCxn id="8" idx="1"/>
              <a:endCxn id="6" idx="3"/>
            </p:cNvCxnSpPr>
            <p:nvPr/>
          </p:nvCxnSpPr>
          <p:spPr>
            <a:xfrm flipH="1" flipV="1">
              <a:off x="5759046" y="3286377"/>
              <a:ext cx="1242645" cy="1978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E3AF2ED-EF0D-41E9-B6FF-39B0F8A686D7}"/>
              </a:ext>
            </a:extLst>
          </p:cNvPr>
          <p:cNvGrpSpPr/>
          <p:nvPr/>
        </p:nvGrpSpPr>
        <p:grpSpPr>
          <a:xfrm>
            <a:off x="286247" y="2795499"/>
            <a:ext cx="2409842" cy="2031326"/>
            <a:chOff x="339633" y="2200930"/>
            <a:chExt cx="3448427" cy="307832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93C9AB-A2A5-458A-B959-42BDB0A80DFE}"/>
                </a:ext>
              </a:extLst>
            </p:cNvPr>
            <p:cNvSpPr txBox="1"/>
            <p:nvPr/>
          </p:nvSpPr>
          <p:spPr>
            <a:xfrm>
              <a:off x="339633" y="2200930"/>
              <a:ext cx="1981420" cy="307832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Local, contextual,</a:t>
              </a:r>
            </a:p>
            <a:p>
              <a:r>
                <a:rPr lang="en-AU" b="1" dirty="0"/>
                <a:t>rich knowledge &amp; feedback more valued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DE9017D-DB4D-465D-AB32-D97C3BD04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21053" y="3468348"/>
              <a:ext cx="1467007" cy="627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BAE74AA-861E-4CE6-9095-C89A0F5C4722}"/>
              </a:ext>
            </a:extLst>
          </p:cNvPr>
          <p:cNvSpPr/>
          <p:nvPr/>
        </p:nvSpPr>
        <p:spPr>
          <a:xfrm>
            <a:off x="4386364" y="2946679"/>
            <a:ext cx="300446" cy="5840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833F12C-811D-4379-8108-F24ADD874D89}"/>
              </a:ext>
            </a:extLst>
          </p:cNvPr>
          <p:cNvSpPr/>
          <p:nvPr/>
        </p:nvSpPr>
        <p:spPr>
          <a:xfrm>
            <a:off x="4389067" y="1826120"/>
            <a:ext cx="241557" cy="469676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highlight>
                <a:srgbClr val="FFFF00"/>
              </a:highlight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71D269-CF69-4172-818A-4228D9A60A48}"/>
              </a:ext>
            </a:extLst>
          </p:cNvPr>
          <p:cNvGrpSpPr/>
          <p:nvPr/>
        </p:nvGrpSpPr>
        <p:grpSpPr>
          <a:xfrm>
            <a:off x="286247" y="1739042"/>
            <a:ext cx="5397392" cy="1158215"/>
            <a:chOff x="108489" y="2026227"/>
            <a:chExt cx="5761088" cy="154428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4D865A4-D044-4A9A-B5A7-B2FABBC96B55}"/>
                </a:ext>
              </a:extLst>
            </p:cNvPr>
            <p:cNvSpPr/>
            <p:nvPr/>
          </p:nvSpPr>
          <p:spPr>
            <a:xfrm>
              <a:off x="3309257" y="3004512"/>
              <a:ext cx="2560320" cy="56600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05E980E-BD6B-45DD-AC19-EB60D0536938}"/>
                </a:ext>
              </a:extLst>
            </p:cNvPr>
            <p:cNvSpPr txBox="1"/>
            <p:nvPr/>
          </p:nvSpPr>
          <p:spPr>
            <a:xfrm>
              <a:off x="108489" y="2026227"/>
              <a:ext cx="2661390" cy="86177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And who is caught in </a:t>
              </a:r>
            </a:p>
            <a:p>
              <a:r>
                <a:rPr lang="en-AU" b="1" dirty="0"/>
                <a:t>the middle?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4F42DD2-8743-44BF-8BFF-3E043DC1BA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09288" y="2620695"/>
              <a:ext cx="634232" cy="452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930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643471-F14C-B447-B832-1DB596CF7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15" y="865547"/>
            <a:ext cx="3389085" cy="3717603"/>
          </a:xfrm>
        </p:spPr>
        <p:txBody>
          <a:bodyPr/>
          <a:lstStyle/>
          <a:p>
            <a:r>
              <a:rPr lang="en-US" dirty="0"/>
              <a:t>Key Messages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Developmental leadership </a:t>
            </a:r>
            <a:r>
              <a:rPr lang="en-US" sz="1800" dirty="0"/>
              <a:t>(Hudson, McLoughlin, Roche and Marquette, 2018)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Appropriate governance arrangements </a:t>
            </a:r>
            <a:r>
              <a:rPr lang="en-US" sz="1800" dirty="0"/>
              <a:t>(Roche and Denney 2019)</a:t>
            </a:r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9C02C-6B77-6D46-8C1D-13593A110D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000" y="753037"/>
            <a:ext cx="5123110" cy="4088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79CE1-99B7-A945-991F-887EB752979E}"/>
              </a:ext>
            </a:extLst>
          </p:cNvPr>
          <p:cNvSpPr txBox="1"/>
          <p:nvPr/>
        </p:nvSpPr>
        <p:spPr>
          <a:xfrm>
            <a:off x="3683000" y="4533514"/>
            <a:ext cx="483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26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935893-E0F1-4A4F-AB80-2B706D56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326" y="216962"/>
            <a:ext cx="8924332" cy="3583258"/>
          </a:xfrm>
        </p:spPr>
        <p:txBody>
          <a:bodyPr/>
          <a:lstStyle/>
          <a:p>
            <a:r>
              <a:rPr lang="en-US" dirty="0"/>
              <a:t>WETT set-up: 2001-07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7BB9C-3DC7-7A41-82AD-01FA8DD92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639" y="849023"/>
            <a:ext cx="3196674" cy="310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938BDA-B9DB-F344-971A-97BA02A20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7492" y="0"/>
            <a:ext cx="3359889" cy="5164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3245A-7A1D-1947-A5A4-AA8039C92444}"/>
              </a:ext>
            </a:extLst>
          </p:cNvPr>
          <p:cNvSpPr txBox="1"/>
          <p:nvPr/>
        </p:nvSpPr>
        <p:spPr>
          <a:xfrm>
            <a:off x="3600313" y="3216963"/>
            <a:ext cx="22371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WETT Painting by Advisory Committee members: Barbara </a:t>
            </a:r>
            <a:r>
              <a:rPr lang="en-US" sz="1400" dirty="0" err="1">
                <a:latin typeface="+mj-lt"/>
              </a:rPr>
              <a:t>Napanangka</a:t>
            </a:r>
            <a:r>
              <a:rPr lang="en-US" sz="1400" dirty="0">
                <a:latin typeface="+mj-lt"/>
              </a:rPr>
              <a:t> Martin, Nancy </a:t>
            </a:r>
            <a:r>
              <a:rPr lang="en-US" sz="1400" dirty="0" err="1">
                <a:latin typeface="+mj-lt"/>
              </a:rPr>
              <a:t>Napurrurla</a:t>
            </a:r>
            <a:r>
              <a:rPr lang="en-US" sz="1400" dirty="0">
                <a:latin typeface="+mj-lt"/>
              </a:rPr>
              <a:t> Oldfield and Maisie </a:t>
            </a:r>
            <a:r>
              <a:rPr lang="en-US" sz="1400" dirty="0" err="1">
                <a:latin typeface="+mj-lt"/>
              </a:rPr>
              <a:t>Napaljarri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Kitson</a:t>
            </a:r>
            <a:r>
              <a:rPr lang="en-US" sz="1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88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B7C54-1385-3942-A9F4-7A096C7C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74" y="1288876"/>
            <a:ext cx="2463976" cy="23955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CAA5A-44E2-8243-A5E1-B0565EE9A8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6" y="1390513"/>
            <a:ext cx="3448211" cy="2293895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64586F40-E419-5845-9116-68F08B8222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36893" y="184721"/>
            <a:ext cx="2463976" cy="438259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9117FF-5DD1-3340-90E4-894E8433FD56}"/>
              </a:ext>
            </a:extLst>
          </p:cNvPr>
          <p:cNvSpPr txBox="1"/>
          <p:nvPr/>
        </p:nvSpPr>
        <p:spPr>
          <a:xfrm>
            <a:off x="1531463" y="404447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+mj-lt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827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TAT_1450115_AsiaPPT_16x9">
  <a:themeElements>
    <a:clrScheme name="ISTAT Asia">
      <a:dk1>
        <a:sysClr val="windowText" lastClr="000000"/>
      </a:dk1>
      <a:lt1>
        <a:sysClr val="window" lastClr="FFFFFF"/>
      </a:lt1>
      <a:dk2>
        <a:srgbClr val="074184"/>
      </a:dk2>
      <a:lt2>
        <a:srgbClr val="EEECE1"/>
      </a:lt2>
      <a:accent1>
        <a:srgbClr val="FEC20C"/>
      </a:accent1>
      <a:accent2>
        <a:srgbClr val="8D8E8D"/>
      </a:accent2>
      <a:accent3>
        <a:srgbClr val="B40A26"/>
      </a:accent3>
      <a:accent4>
        <a:srgbClr val="65B131"/>
      </a:accent4>
      <a:accent5>
        <a:srgbClr val="B40A26"/>
      </a:accent5>
      <a:accent6>
        <a:srgbClr val="65B131"/>
      </a:accent6>
      <a:hlink>
        <a:srgbClr val="0092D2"/>
      </a:hlink>
      <a:folHlink>
        <a:srgbClr val="B40A2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EA_315661-18_Eval19_PPT_Temp_16x9" id="{3823A6C3-1BC4-AF43-BEA9-8FECB389A111}" vid="{F8D8CD41-A142-984D-9748-735A6B5A40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ISTAT_1450115_AsiaPPT_16x9</Template>
  <TotalTime>777</TotalTime>
  <Words>345</Words>
  <Application>Microsoft Macintosh PowerPoint</Application>
  <PresentationFormat>On-screen Show (16:9)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ISTAT_1450115_AsiaPPT_16x9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Campbell</dc:creator>
  <cp:lastModifiedBy>Danielle Campbell</cp:lastModifiedBy>
  <cp:revision>57</cp:revision>
  <dcterms:created xsi:type="dcterms:W3CDTF">2019-11-10T23:03:58Z</dcterms:created>
  <dcterms:modified xsi:type="dcterms:W3CDTF">2019-11-14T19:24:33Z</dcterms:modified>
</cp:coreProperties>
</file>