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63" r:id="rId3"/>
    <p:sldId id="273" r:id="rId4"/>
    <p:sldId id="275" r:id="rId5"/>
    <p:sldId id="276" r:id="rId6"/>
    <p:sldId id="264" r:id="rId7"/>
    <p:sldId id="267" r:id="rId8"/>
    <p:sldId id="265" r:id="rId9"/>
    <p:sldId id="271" r:id="rId10"/>
    <p:sldId id="272" r:id="rId11"/>
    <p:sldId id="266" r:id="rId12"/>
    <p:sldId id="274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>
      <p:cViewPr>
        <p:scale>
          <a:sx n="70" d="100"/>
          <a:sy n="70" d="100"/>
        </p:scale>
        <p:origin x="-2082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5C4847F-CA32-42F0-8740-4890917EF4D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9F2646-C04E-49E0-A7DE-B2CBF0CAC991}" type="slidenum">
              <a:rPr lang="es-ES" smtClean="0"/>
              <a:pPr/>
              <a:t>13</a:t>
            </a:fld>
            <a:endParaRPr lang="es-ES" smtClean="0"/>
          </a:p>
        </p:txBody>
      </p:sp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  <p:sp>
        <p:nvSpPr>
          <p:cNvPr id="27652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612833F-37F9-491C-BD1F-21A49AE317CC}" type="slidenum">
              <a:rPr lang="es-ES_tradnl" sz="1200">
                <a:latin typeface="Calibri" pitchFamily="34" charset="0"/>
              </a:rPr>
              <a:pPr algn="r"/>
              <a:t>13</a:t>
            </a:fld>
            <a:endParaRPr lang="es-ES_tradnl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925AC-621A-42F7-AAE9-9E5709ECC32B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925AC-621A-42F7-AAE9-9E5709ECC32B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925AC-621A-42F7-AAE9-9E5709ECC32B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925AC-621A-42F7-AAE9-9E5709ECC32B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925AC-621A-42F7-AAE9-9E5709ECC32B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925AC-621A-42F7-AAE9-9E5709ECC32B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925AC-621A-42F7-AAE9-9E5709ECC32B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925AC-621A-42F7-AAE9-9E5709ECC32B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925AC-621A-42F7-AAE9-9E5709ECC32B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925AC-621A-42F7-AAE9-9E5709ECC32B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A83925AC-621A-42F7-AAE9-9E5709ECC32B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83925AC-621A-42F7-AAE9-9E5709ECC32B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52513"/>
            <a:ext cx="8229600" cy="1728787"/>
          </a:xfrm>
        </p:spPr>
        <p:txBody>
          <a:bodyPr/>
          <a:lstStyle/>
          <a:p>
            <a:pPr eaLnBrk="1" hangingPunct="1"/>
            <a:r>
              <a:rPr lang="es-ES" sz="4000" dirty="0" err="1" smtClean="0">
                <a:solidFill>
                  <a:srgbClr val="C00000"/>
                </a:solidFill>
              </a:rPr>
              <a:t>Evaluation</a:t>
            </a:r>
            <a:r>
              <a:rPr lang="es-ES" sz="4000" dirty="0" smtClean="0">
                <a:solidFill>
                  <a:srgbClr val="C00000"/>
                </a:solidFill>
              </a:rPr>
              <a:t> </a:t>
            </a:r>
            <a:r>
              <a:rPr lang="es-ES" sz="4000" dirty="0" err="1" smtClean="0">
                <a:solidFill>
                  <a:srgbClr val="C00000"/>
                </a:solidFill>
              </a:rPr>
              <a:t>Capacity</a:t>
            </a:r>
            <a:r>
              <a:rPr lang="es-ES" sz="4000" dirty="0" smtClean="0">
                <a:solidFill>
                  <a:srgbClr val="C00000"/>
                </a:solidFill>
              </a:rPr>
              <a:t> </a:t>
            </a:r>
            <a:r>
              <a:rPr lang="es-ES" sz="4000" dirty="0" err="1" smtClean="0">
                <a:solidFill>
                  <a:srgbClr val="C00000"/>
                </a:solidFill>
              </a:rPr>
              <a:t>Building</a:t>
            </a:r>
            <a:r>
              <a:rPr lang="es-ES" sz="4000" dirty="0" smtClean="0">
                <a:solidFill>
                  <a:srgbClr val="C00000"/>
                </a:solidFill>
              </a:rPr>
              <a:t> at Country </a:t>
            </a:r>
            <a:r>
              <a:rPr lang="es-ES" sz="4000" dirty="0" err="1" smtClean="0">
                <a:solidFill>
                  <a:srgbClr val="C00000"/>
                </a:solidFill>
              </a:rPr>
              <a:t>Level</a:t>
            </a:r>
            <a:r>
              <a:rPr lang="es-ES" sz="4000" dirty="0" smtClean="0">
                <a:solidFill>
                  <a:srgbClr val="C00000"/>
                </a:solidFill>
              </a:rPr>
              <a:t>: GEF Focal </a:t>
            </a:r>
            <a:r>
              <a:rPr lang="es-ES" sz="4000" dirty="0" err="1" smtClean="0">
                <a:solidFill>
                  <a:srgbClr val="C00000"/>
                </a:solidFill>
              </a:rPr>
              <a:t>Points</a:t>
            </a:r>
            <a:endParaRPr lang="es-ES" sz="4000" dirty="0" smtClean="0">
              <a:solidFill>
                <a:srgbClr val="C00000"/>
              </a:solidFill>
            </a:endParaRPr>
          </a:p>
        </p:txBody>
      </p:sp>
      <p:sp>
        <p:nvSpPr>
          <p:cNvPr id="1433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36598E-A5DE-41A2-8A75-4684E9F9B51E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311525" y="3644900"/>
            <a:ext cx="5832475" cy="2160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ES" sz="2800" smtClean="0"/>
              <a:t>Osvaldo  Néstor Feinstein</a:t>
            </a:r>
          </a:p>
          <a:p>
            <a:pPr eaLnBrk="1" hangingPunct="1">
              <a:buFontTx/>
              <a:buNone/>
            </a:pPr>
            <a:endParaRPr lang="es-ES" sz="2800" smtClean="0"/>
          </a:p>
          <a:p>
            <a:pPr eaLnBrk="1" hangingPunct="1">
              <a:buFontTx/>
              <a:buNone/>
            </a:pPr>
            <a:r>
              <a:rPr lang="es-ES" sz="2800" smtClean="0"/>
              <a:t>AEA 2011 Conference</a:t>
            </a:r>
          </a:p>
          <a:p>
            <a:pPr eaLnBrk="1" hangingPunct="1">
              <a:buFontTx/>
              <a:buNone/>
            </a:pPr>
            <a:r>
              <a:rPr lang="es-ES" sz="2800" smtClean="0"/>
              <a:t>GEF Evaluation Office Panel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2800" b="1" smtClean="0">
                <a:solidFill>
                  <a:srgbClr val="C00000"/>
                </a:solidFill>
              </a:rPr>
              <a:t>Involvement of GEF Focal Points in Terminal Evaluations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The “Guidelines for GEF Agencies in Conducting Terminal Evaluations” in section 2 on “Roles and Responsibilities”: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b="1" smtClean="0"/>
              <a:t>GEF Agencies</a:t>
            </a:r>
            <a:r>
              <a:rPr lang="en-GB" sz="2400" smtClean="0"/>
              <a:t> are expected, inter alia to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“Facilitate the engagement of the GEF focal points in terminal evaluations and provide them with a copy of the terminal evaluation report in a timely manner”.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Note: no specific guidance, as for example to consult TOR     	with focal points </a:t>
            </a:r>
            <a:endParaRPr lang="es-ES" sz="2400" smtClean="0"/>
          </a:p>
        </p:txBody>
      </p:sp>
      <p:sp>
        <p:nvSpPr>
          <p:cNvPr id="23553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D50B0A-7447-446F-9165-76EF3DE5444A}" type="slidenum">
              <a:rPr lang="es-ES" smtClean="0"/>
              <a:pPr/>
              <a:t>10</a:t>
            </a:fld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400" b="1" smtClean="0">
                <a:solidFill>
                  <a:srgbClr val="C00000"/>
                </a:solidFill>
              </a:rPr>
              <a:t>How can the terminal evaluation exercise support the building of country environmental M&amp;E capacity?</a:t>
            </a:r>
            <a:endParaRPr lang="es-ES" sz="2400" b="1" smtClean="0">
              <a:solidFill>
                <a:srgbClr val="C000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60400" indent="-660400" eaLnBrk="1" hangingPunct="1">
              <a:lnSpc>
                <a:spcPct val="90000"/>
              </a:lnSpc>
              <a:buFontTx/>
              <a:buAutoNum type="romanLcParenR"/>
            </a:pPr>
            <a:r>
              <a:rPr lang="es-ES" sz="2400" smtClean="0"/>
              <a:t>By involving the Focal Point and the country environmental evaluation community in different phases of the evaluation, including a consultation on the TOR for the evaluation. </a:t>
            </a:r>
          </a:p>
          <a:p>
            <a:pPr marL="660400" indent="-660400" eaLnBrk="1" hangingPunct="1">
              <a:lnSpc>
                <a:spcPct val="90000"/>
              </a:lnSpc>
              <a:buFontTx/>
              <a:buNone/>
            </a:pPr>
            <a:endParaRPr lang="es-ES" sz="2400" smtClean="0"/>
          </a:p>
          <a:p>
            <a:pPr marL="660400" indent="-660400" eaLnBrk="1" hangingPunct="1">
              <a:lnSpc>
                <a:spcPct val="90000"/>
              </a:lnSpc>
              <a:buFontTx/>
              <a:buAutoNum type="romanLcParenR" startAt="2"/>
            </a:pPr>
            <a:r>
              <a:rPr lang="es-ES" sz="2400" smtClean="0"/>
              <a:t>At the beginning of the terminal evaluation exercise a brief environmental M&amp;E  capacity building workshop (which would also help the evaluation team know better local evaluators available at the country level)</a:t>
            </a:r>
          </a:p>
          <a:p>
            <a:pPr marL="660400" indent="-660400" eaLnBrk="1" hangingPunct="1">
              <a:lnSpc>
                <a:spcPct val="90000"/>
              </a:lnSpc>
              <a:buFontTx/>
              <a:buNone/>
            </a:pPr>
            <a:endParaRPr lang="es-ES" sz="2400" smtClean="0"/>
          </a:p>
          <a:p>
            <a:pPr marL="660400" indent="-660400" eaLnBrk="1" hangingPunct="1">
              <a:lnSpc>
                <a:spcPct val="90000"/>
              </a:lnSpc>
              <a:buFontTx/>
              <a:buAutoNum type="romanLcParenR" startAt="2"/>
            </a:pPr>
            <a:r>
              <a:rPr lang="es-ES" sz="2400" smtClean="0"/>
              <a:t>Conducting at the end of the terminal evaluation exercise a workshop focused on lessons learned</a:t>
            </a:r>
          </a:p>
          <a:p>
            <a:pPr marL="660400" indent="-660400" eaLnBrk="1" hangingPunct="1">
              <a:lnSpc>
                <a:spcPct val="90000"/>
              </a:lnSpc>
              <a:buFontTx/>
              <a:buAutoNum type="romanLcParenR" startAt="2"/>
            </a:pPr>
            <a:endParaRPr lang="es-ES" smtClean="0"/>
          </a:p>
        </p:txBody>
      </p:sp>
      <p:sp>
        <p:nvSpPr>
          <p:cNvPr id="24577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D344CE-9257-4328-8569-EB62976528E6}" type="slidenum">
              <a:rPr lang="es-ES" smtClean="0"/>
              <a:pPr/>
              <a:t>11</a:t>
            </a:fld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764704"/>
            <a:ext cx="7772400" cy="79263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2800" b="1" dirty="0" smtClean="0">
                <a:solidFill>
                  <a:srgbClr val="C00000"/>
                </a:solidFill>
              </a:rPr>
              <a:t>GEF Cross-Cutting Capacity Development</a:t>
            </a:r>
            <a:br>
              <a:rPr lang="en-GB" sz="2800" b="1" dirty="0" smtClean="0">
                <a:solidFill>
                  <a:srgbClr val="C00000"/>
                </a:solidFill>
              </a:rPr>
            </a:br>
            <a:r>
              <a:rPr lang="en-GB" sz="2800" b="1" dirty="0" smtClean="0">
                <a:solidFill>
                  <a:srgbClr val="C00000"/>
                </a:solidFill>
              </a:rPr>
              <a:t>Strategy (2010)</a:t>
            </a:r>
            <a:endParaRPr lang="es-ES" sz="2800" b="1" dirty="0" smtClean="0">
              <a:solidFill>
                <a:srgbClr val="C000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844824"/>
            <a:ext cx="8353425" cy="4608512"/>
          </a:xfrm>
        </p:spPr>
        <p:txBody>
          <a:bodyPr>
            <a:normAutofit lnSpcReduction="10000"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GB" sz="2800" dirty="0" smtClean="0">
                <a:latin typeface="Times New Roman" pitchFamily="18" charset="0"/>
              </a:rPr>
              <a:t>As part of GEF’s programming document for GEF-5, the frameworks for capacity development fall under five main objectives.</a:t>
            </a:r>
          </a:p>
          <a:p>
            <a:pPr algn="l" eaLnBrk="1" hangingPunct="1">
              <a:lnSpc>
                <a:spcPct val="90000"/>
              </a:lnSpc>
            </a:pPr>
            <a:r>
              <a:rPr lang="en-GB" sz="2800" dirty="0" smtClean="0">
                <a:latin typeface="Times New Roman" pitchFamily="18" charset="0"/>
              </a:rPr>
              <a:t> </a:t>
            </a:r>
          </a:p>
          <a:p>
            <a:pPr algn="l" eaLnBrk="1" hangingPunct="1">
              <a:lnSpc>
                <a:spcPct val="90000"/>
              </a:lnSpc>
            </a:pPr>
            <a:r>
              <a:rPr lang="en-GB" sz="2800" dirty="0" smtClean="0">
                <a:latin typeface="Times New Roman" pitchFamily="18" charset="0"/>
              </a:rPr>
              <a:t>The fifth: “ENHANCING CAPACITIES TO MONITOR AND EVALUATE  ENVIRONMENTAL IMPACTS AND TRENDS”</a:t>
            </a:r>
          </a:p>
          <a:p>
            <a:pPr algn="l" eaLnBrk="1" hangingPunct="1">
              <a:lnSpc>
                <a:spcPct val="90000"/>
              </a:lnSpc>
            </a:pPr>
            <a:endParaRPr lang="en-GB" sz="2800" dirty="0" smtClean="0">
              <a:latin typeface="Times New Roman" pitchFamily="18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GB" sz="2800" dirty="0" smtClean="0">
                <a:latin typeface="Times New Roman" pitchFamily="18" charset="0"/>
              </a:rPr>
              <a:t>Through strengthening the institutionalization of M&amp;E systems as a means to feed lessons learned and best practices from projects and interventions. Funds available for this purpose</a:t>
            </a:r>
            <a:endParaRPr lang="es-ES" sz="2800" dirty="0" smtClean="0"/>
          </a:p>
        </p:txBody>
      </p:sp>
      <p:sp>
        <p:nvSpPr>
          <p:cNvPr id="25601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F793E5-3D4A-4384-BF26-50F15ACE7D84}" type="slidenum">
              <a:rPr lang="es-ES" smtClean="0"/>
              <a:pPr/>
              <a:t>12</a:t>
            </a:fld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EC1075-8D8C-4722-9930-8FD035056B05}" type="slidenum">
              <a:rPr lang="es-ES" smtClean="0"/>
              <a:pPr/>
              <a:t>13</a:t>
            </a:fld>
            <a:endParaRPr lang="es-ES" smtClean="0"/>
          </a:p>
        </p:txBody>
      </p:sp>
      <p:sp>
        <p:nvSpPr>
          <p:cNvPr id="26626" name="1 Título"/>
          <p:cNvSpPr>
            <a:spLocks noGrp="1"/>
          </p:cNvSpPr>
          <p:nvPr>
            <p:ph type="ctrTitle" idx="4294967295"/>
          </p:nvPr>
        </p:nvSpPr>
        <p:spPr>
          <a:xfrm>
            <a:off x="467544" y="764704"/>
            <a:ext cx="7772400" cy="865188"/>
          </a:xfrm>
        </p:spPr>
        <p:txBody>
          <a:bodyPr/>
          <a:lstStyle/>
          <a:p>
            <a:pPr eaLnBrk="1" hangingPunct="1"/>
            <a:r>
              <a:rPr lang="es-ES" sz="3600" b="1" dirty="0" smtClean="0">
                <a:solidFill>
                  <a:srgbClr val="C00000"/>
                </a:solidFill>
              </a:rPr>
              <a:t>Focal </a:t>
            </a:r>
            <a:r>
              <a:rPr lang="es-ES" sz="3600" b="1" dirty="0" err="1" smtClean="0">
                <a:solidFill>
                  <a:srgbClr val="C00000"/>
                </a:solidFill>
              </a:rPr>
              <a:t>Points</a:t>
            </a:r>
            <a:r>
              <a:rPr lang="es-ES" sz="3600" b="1" dirty="0" smtClean="0">
                <a:solidFill>
                  <a:srgbClr val="C00000"/>
                </a:solidFill>
              </a:rPr>
              <a:t>’ Key Links</a:t>
            </a:r>
          </a:p>
        </p:txBody>
      </p:sp>
      <p:sp>
        <p:nvSpPr>
          <p:cNvPr id="26627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es-ES_tradnl" smtClean="0">
              <a:solidFill>
                <a:srgbClr val="898989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es-ES_tradnl" smtClean="0">
              <a:solidFill>
                <a:srgbClr val="898989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es-ES_tradnl" smtClean="0">
              <a:solidFill>
                <a:srgbClr val="898989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es-ES_tradnl" smtClean="0">
              <a:solidFill>
                <a:srgbClr val="898989"/>
              </a:solidFill>
            </a:endParaRPr>
          </a:p>
        </p:txBody>
      </p:sp>
      <p:sp>
        <p:nvSpPr>
          <p:cNvPr id="11" name="10 Explosión 2"/>
          <p:cNvSpPr/>
          <p:nvPr/>
        </p:nvSpPr>
        <p:spPr>
          <a:xfrm>
            <a:off x="4284663" y="3429000"/>
            <a:ext cx="574675" cy="720725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dirty="0">
              <a:solidFill>
                <a:schemeClr val="accent6"/>
              </a:solidFill>
            </a:endParaRPr>
          </a:p>
        </p:txBody>
      </p:sp>
      <p:cxnSp>
        <p:nvCxnSpPr>
          <p:cNvPr id="13" name="12 Conector recto"/>
          <p:cNvCxnSpPr/>
          <p:nvPr/>
        </p:nvCxnSpPr>
        <p:spPr>
          <a:xfrm>
            <a:off x="1403350" y="1628775"/>
            <a:ext cx="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Rectángulo"/>
          <p:cNvSpPr/>
          <p:nvPr/>
        </p:nvSpPr>
        <p:spPr>
          <a:xfrm rot="10800000" flipV="1">
            <a:off x="323850" y="1744663"/>
            <a:ext cx="2087563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_tradnl" sz="2000" b="1" dirty="0">
                <a:solidFill>
                  <a:prstClr val="black"/>
                </a:solidFill>
                <a:latin typeface="+mn-lt"/>
                <a:ea typeface="+mj-ea"/>
                <a:cs typeface="+mj-cs"/>
              </a:rPr>
              <a:t>GOVERNMENT</a:t>
            </a:r>
          </a:p>
        </p:txBody>
      </p:sp>
      <p:sp>
        <p:nvSpPr>
          <p:cNvPr id="25" name="24 Rectángulo"/>
          <p:cNvSpPr/>
          <p:nvPr/>
        </p:nvSpPr>
        <p:spPr>
          <a:xfrm>
            <a:off x="6700838" y="1773238"/>
            <a:ext cx="1184275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_tradnl" sz="2000" b="1" dirty="0">
                <a:solidFill>
                  <a:srgbClr val="000000"/>
                </a:solidFill>
                <a:latin typeface="+mj-lt"/>
              </a:rPr>
              <a:t>GEF</a:t>
            </a:r>
          </a:p>
          <a:p>
            <a:pPr algn="ctr">
              <a:defRPr/>
            </a:pPr>
            <a:r>
              <a:rPr lang="es-ES_tradnl" sz="2000" b="1" dirty="0">
                <a:solidFill>
                  <a:srgbClr val="000000"/>
                </a:solidFill>
                <a:latin typeface="+mj-lt"/>
              </a:rPr>
              <a:t> GEFEO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179388" y="5372100"/>
            <a:ext cx="216058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_tradnl" sz="2000" b="1" dirty="0">
                <a:solidFill>
                  <a:prstClr val="black"/>
                </a:solidFill>
                <a:latin typeface="+mn-lt"/>
                <a:ea typeface="+mj-ea"/>
                <a:cs typeface="+mj-cs"/>
              </a:rPr>
              <a:t>    CIVIL SOCIETY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6732588" y="5373688"/>
            <a:ext cx="15113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_tradnl" sz="2000" b="1" dirty="0">
                <a:solidFill>
                  <a:srgbClr val="000000"/>
                </a:solidFill>
                <a:latin typeface="+mj-lt"/>
              </a:rPr>
              <a:t>GEF Agencies</a:t>
            </a:r>
          </a:p>
        </p:txBody>
      </p:sp>
      <p:cxnSp>
        <p:nvCxnSpPr>
          <p:cNvPr id="32" name="31 Conector recto de flecha"/>
          <p:cNvCxnSpPr/>
          <p:nvPr/>
        </p:nvCxnSpPr>
        <p:spPr>
          <a:xfrm flipV="1">
            <a:off x="2339975" y="1989138"/>
            <a:ext cx="4392613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6804025" y="1916113"/>
            <a:ext cx="0" cy="360045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stCxn id="26" idx="3"/>
          </p:cNvCxnSpPr>
          <p:nvPr/>
        </p:nvCxnSpPr>
        <p:spPr>
          <a:xfrm flipV="1">
            <a:off x="2339975" y="1989138"/>
            <a:ext cx="0" cy="3582987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 flipV="1">
            <a:off x="2339975" y="5589588"/>
            <a:ext cx="4535488" cy="15875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/>
          <p:nvPr/>
        </p:nvCxnSpPr>
        <p:spPr>
          <a:xfrm>
            <a:off x="2411413" y="2060575"/>
            <a:ext cx="2016125" cy="1584325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 de flecha"/>
          <p:cNvCxnSpPr/>
          <p:nvPr/>
        </p:nvCxnSpPr>
        <p:spPr>
          <a:xfrm>
            <a:off x="4716463" y="4005263"/>
            <a:ext cx="1943100" cy="1439862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/>
          <p:nvPr/>
        </p:nvCxnSpPr>
        <p:spPr>
          <a:xfrm flipV="1">
            <a:off x="4716463" y="2133600"/>
            <a:ext cx="1943100" cy="15113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/>
          <p:nvPr/>
        </p:nvCxnSpPr>
        <p:spPr>
          <a:xfrm flipV="1">
            <a:off x="2411413" y="4005263"/>
            <a:ext cx="2016125" cy="15113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2" name="71 Rectángulo"/>
          <p:cNvSpPr>
            <a:spLocks noChangeArrowheads="1"/>
          </p:cNvSpPr>
          <p:nvPr/>
        </p:nvSpPr>
        <p:spPr bwMode="auto">
          <a:xfrm>
            <a:off x="3419475" y="3644900"/>
            <a:ext cx="2293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>
                <a:latin typeface="Aharoni" pitchFamily="2" charset="-79"/>
                <a:cs typeface="Aharoni" pitchFamily="2" charset="-79"/>
              </a:rPr>
              <a:t>FOCAL           POINT</a:t>
            </a:r>
            <a:endParaRPr lang="es-ES_tradnl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C2A43D-AB4F-42CE-BF3D-1F558A4DF627}" type="slidenum">
              <a:rPr lang="es-ES" smtClean="0"/>
              <a:pPr/>
              <a:t>14</a:t>
            </a:fld>
            <a:endParaRPr lang="es-ES" smtClean="0"/>
          </a:p>
        </p:txBody>
      </p:sp>
      <p:sp>
        <p:nvSpPr>
          <p:cNvPr id="28674" name="1 Título"/>
          <p:cNvSpPr>
            <a:spLocks noGrp="1"/>
          </p:cNvSpPr>
          <p:nvPr>
            <p:ph type="title" idx="4294967295"/>
          </p:nvPr>
        </p:nvSpPr>
        <p:spPr>
          <a:xfrm>
            <a:off x="899592" y="620688"/>
            <a:ext cx="7427913" cy="633412"/>
          </a:xfrm>
        </p:spPr>
        <p:txBody>
          <a:bodyPr/>
          <a:lstStyle/>
          <a:p>
            <a:pPr eaLnBrk="1" hangingPunct="1"/>
            <a:r>
              <a:rPr lang="es-ES" sz="2400" b="1" dirty="0" smtClean="0">
                <a:solidFill>
                  <a:srgbClr val="C00000"/>
                </a:solidFill>
              </a:rPr>
              <a:t>FOCAL POINTS’ KEY LINKS</a:t>
            </a:r>
          </a:p>
        </p:txBody>
      </p:sp>
      <p:sp>
        <p:nvSpPr>
          <p:cNvPr id="8" name="7 Explosión 2"/>
          <p:cNvSpPr/>
          <p:nvPr/>
        </p:nvSpPr>
        <p:spPr>
          <a:xfrm>
            <a:off x="3995738" y="2349500"/>
            <a:ext cx="431800" cy="50323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/>
          </a:p>
        </p:txBody>
      </p:sp>
      <p:sp>
        <p:nvSpPr>
          <p:cNvPr id="28676" name="16 Rectángulo"/>
          <p:cNvSpPr>
            <a:spLocks noChangeArrowheads="1"/>
          </p:cNvSpPr>
          <p:nvPr/>
        </p:nvSpPr>
        <p:spPr bwMode="auto">
          <a:xfrm>
            <a:off x="1258888" y="5805488"/>
            <a:ext cx="59769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400" b="1">
                <a:solidFill>
                  <a:srgbClr val="000000"/>
                </a:solidFill>
                <a:latin typeface="Calibri" pitchFamily="34" charset="0"/>
              </a:rPr>
              <a:t>    NATIONAL EVALUATION COMMUNITY</a:t>
            </a:r>
          </a:p>
          <a:p>
            <a:pPr algn="ctr"/>
            <a:r>
              <a:rPr lang="es-ES_tradnl" sz="2400" b="1">
                <a:solidFill>
                  <a:srgbClr val="000000"/>
                </a:solidFill>
                <a:latin typeface="Calibri" pitchFamily="34" charset="0"/>
              </a:rPr>
              <a:t>(missing link)</a:t>
            </a:r>
          </a:p>
        </p:txBody>
      </p:sp>
      <p:sp>
        <p:nvSpPr>
          <p:cNvPr id="28677" name="28 Rectángulo"/>
          <p:cNvSpPr>
            <a:spLocks noChangeArrowheads="1"/>
          </p:cNvSpPr>
          <p:nvPr/>
        </p:nvSpPr>
        <p:spPr bwMode="auto">
          <a:xfrm>
            <a:off x="827088" y="1196975"/>
            <a:ext cx="1595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>
                <a:solidFill>
                  <a:srgbClr val="000000"/>
                </a:solidFill>
                <a:latin typeface="Calibri" pitchFamily="34" charset="0"/>
              </a:rPr>
              <a:t>GOVERNMENT</a:t>
            </a:r>
          </a:p>
        </p:txBody>
      </p:sp>
      <p:sp>
        <p:nvSpPr>
          <p:cNvPr id="28678" name="29 Rectángulo"/>
          <p:cNvSpPr>
            <a:spLocks noChangeArrowheads="1"/>
          </p:cNvSpPr>
          <p:nvPr/>
        </p:nvSpPr>
        <p:spPr bwMode="auto">
          <a:xfrm>
            <a:off x="6084888" y="1196975"/>
            <a:ext cx="620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b="1">
                <a:solidFill>
                  <a:srgbClr val="000000"/>
                </a:solidFill>
                <a:latin typeface="Calibri" pitchFamily="34" charset="0"/>
              </a:rPr>
              <a:t>GEF</a:t>
            </a:r>
          </a:p>
        </p:txBody>
      </p:sp>
      <p:sp>
        <p:nvSpPr>
          <p:cNvPr id="28679" name="30 Rectángulo"/>
          <p:cNvSpPr>
            <a:spLocks noChangeArrowheads="1"/>
          </p:cNvSpPr>
          <p:nvPr/>
        </p:nvSpPr>
        <p:spPr bwMode="auto">
          <a:xfrm>
            <a:off x="827088" y="3644900"/>
            <a:ext cx="1562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b="1">
                <a:solidFill>
                  <a:srgbClr val="000000"/>
                </a:solidFill>
                <a:latin typeface="Calibri" pitchFamily="34" charset="0"/>
              </a:rPr>
              <a:t> CIVIL SOCIETY</a:t>
            </a:r>
            <a:endParaRPr lang="es-ES_tradnl">
              <a:latin typeface="Calibri" pitchFamily="34" charset="0"/>
            </a:endParaRPr>
          </a:p>
        </p:txBody>
      </p:sp>
      <p:sp>
        <p:nvSpPr>
          <p:cNvPr id="28680" name="31 Rectángulo"/>
          <p:cNvSpPr>
            <a:spLocks noChangeArrowheads="1"/>
          </p:cNvSpPr>
          <p:nvPr/>
        </p:nvSpPr>
        <p:spPr bwMode="auto">
          <a:xfrm>
            <a:off x="5908675" y="3644900"/>
            <a:ext cx="102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>
                <a:solidFill>
                  <a:srgbClr val="000000"/>
                </a:solidFill>
                <a:latin typeface="Calibri" pitchFamily="34" charset="0"/>
              </a:rPr>
              <a:t>GEF</a:t>
            </a:r>
          </a:p>
          <a:p>
            <a:pPr algn="ctr"/>
            <a:r>
              <a:rPr lang="es-ES_tradnl" b="1">
                <a:solidFill>
                  <a:srgbClr val="000000"/>
                </a:solidFill>
                <a:latin typeface="Calibri" pitchFamily="34" charset="0"/>
              </a:rPr>
              <a:t>Agencies</a:t>
            </a:r>
          </a:p>
        </p:txBody>
      </p:sp>
      <p:cxnSp>
        <p:nvCxnSpPr>
          <p:cNvPr id="36" name="35 Conector recto de flecha"/>
          <p:cNvCxnSpPr/>
          <p:nvPr/>
        </p:nvCxnSpPr>
        <p:spPr>
          <a:xfrm flipH="1">
            <a:off x="2627313" y="2781300"/>
            <a:ext cx="1368425" cy="10795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 flipH="1">
            <a:off x="4427538" y="1341438"/>
            <a:ext cx="1368425" cy="10795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/>
          <p:nvPr/>
        </p:nvCxnSpPr>
        <p:spPr>
          <a:xfrm flipH="1" flipV="1">
            <a:off x="2627313" y="1341438"/>
            <a:ext cx="1439862" cy="10795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>
            <a:off x="4356100" y="2781300"/>
            <a:ext cx="1511300" cy="10795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 de flecha"/>
          <p:cNvCxnSpPr/>
          <p:nvPr/>
        </p:nvCxnSpPr>
        <p:spPr>
          <a:xfrm flipH="1" flipV="1">
            <a:off x="2484438" y="4005263"/>
            <a:ext cx="1655762" cy="17272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 flipH="1">
            <a:off x="4284663" y="4076700"/>
            <a:ext cx="1582737" cy="1655763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/>
          <p:nvPr/>
        </p:nvCxnSpPr>
        <p:spPr>
          <a:xfrm>
            <a:off x="4211638" y="2852738"/>
            <a:ext cx="0" cy="2879725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 de flecha"/>
          <p:cNvCxnSpPr/>
          <p:nvPr/>
        </p:nvCxnSpPr>
        <p:spPr>
          <a:xfrm>
            <a:off x="2484438" y="1341438"/>
            <a:ext cx="0" cy="251936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 de flecha"/>
          <p:cNvCxnSpPr/>
          <p:nvPr/>
        </p:nvCxnSpPr>
        <p:spPr>
          <a:xfrm>
            <a:off x="2484438" y="3933825"/>
            <a:ext cx="3455987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 de flecha"/>
          <p:cNvCxnSpPr/>
          <p:nvPr/>
        </p:nvCxnSpPr>
        <p:spPr>
          <a:xfrm>
            <a:off x="5940425" y="1341438"/>
            <a:ext cx="0" cy="251936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 de flecha"/>
          <p:cNvCxnSpPr/>
          <p:nvPr/>
        </p:nvCxnSpPr>
        <p:spPr>
          <a:xfrm>
            <a:off x="2484438" y="1268413"/>
            <a:ext cx="3455987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92" name="78 Rectángulo"/>
          <p:cNvSpPr>
            <a:spLocks noChangeArrowheads="1"/>
          </p:cNvSpPr>
          <p:nvPr/>
        </p:nvSpPr>
        <p:spPr bwMode="auto">
          <a:xfrm>
            <a:off x="2987675" y="2492375"/>
            <a:ext cx="2732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>
                <a:latin typeface="Aharoni" pitchFamily="2" charset="-79"/>
                <a:cs typeface="Aharoni" pitchFamily="2" charset="-79"/>
              </a:rPr>
              <a:t>FOCAL</a:t>
            </a:r>
            <a:r>
              <a:rPr lang="es-ES_tradnl">
                <a:latin typeface="Aharoni" pitchFamily="2" charset="-79"/>
                <a:cs typeface="Aharoni" pitchFamily="2" charset="-79"/>
              </a:rPr>
              <a:t>           </a:t>
            </a:r>
            <a:r>
              <a:rPr lang="es-ES_tradnl" b="1">
                <a:latin typeface="Aharoni" pitchFamily="2" charset="-79"/>
                <a:cs typeface="Aharoni" pitchFamily="2" charset="-79"/>
              </a:rPr>
              <a:t>POINT</a:t>
            </a:r>
            <a:endParaRPr lang="es-ES_tradnl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5817840" cy="57606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" sz="4400" b="1" dirty="0" err="1" smtClean="0">
                <a:solidFill>
                  <a:srgbClr val="C00000"/>
                </a:solidFill>
              </a:rPr>
              <a:t>Summing</a:t>
            </a:r>
            <a:r>
              <a:rPr lang="es-ES" sz="4400" b="1" dirty="0" smtClean="0">
                <a:solidFill>
                  <a:srgbClr val="C00000"/>
                </a:solidFill>
              </a:rPr>
              <a:t>-up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23527" y="1556792"/>
            <a:ext cx="8569647" cy="4896544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Roles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GEF Focal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Points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i="1" u="sng" dirty="0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play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   i)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promoting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evaluation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country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ownership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facilitating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GEF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evaluations</a:t>
            </a: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dissemination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evaluations</a:t>
            </a: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Building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evaluation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capacity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country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level</a:t>
            </a: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   i)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involving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GEF Focal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Points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evaluations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GEFEO and GEF Agencies,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promoting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doing</a:t>
            </a: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linking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GEF Focal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Points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national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evaluation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community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practice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and regional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evaluation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networks</a:t>
            </a: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partnership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GEF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Implementing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Agencies and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Bilaterals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build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evaluation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capacity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country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level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support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GEF-5 CCCD)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800" b="1" dirty="0" smtClean="0"/>
          </a:p>
          <a:p>
            <a:pPr eaLnBrk="1" hangingPunct="1">
              <a:lnSpc>
                <a:spcPct val="80000"/>
              </a:lnSpc>
            </a:pPr>
            <a:endParaRPr lang="es-ES" sz="2000" b="1" dirty="0" smtClean="0"/>
          </a:p>
        </p:txBody>
      </p:sp>
      <p:sp>
        <p:nvSpPr>
          <p:cNvPr id="29697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625494-FA39-4EFA-ACFC-3E51C5012BC1}" type="slidenum">
              <a:rPr lang="es-ES" smtClean="0"/>
              <a:pPr/>
              <a:t>15</a:t>
            </a:fld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0"/>
            <a:ext cx="8964488" cy="1700213"/>
          </a:xfrm>
        </p:spPr>
        <p:txBody>
          <a:bodyPr/>
          <a:lstStyle/>
          <a:p>
            <a:pPr algn="l" eaLnBrk="1" hangingPunct="1">
              <a:defRPr/>
            </a:pPr>
            <a:r>
              <a:rPr lang="es-ES" sz="2400" b="0" dirty="0">
                <a:solidFill>
                  <a:srgbClr val="C00000"/>
                </a:solidFill>
                <a:effectLst/>
              </a:rPr>
              <a:t>Role GEF Focal </a:t>
            </a:r>
            <a:r>
              <a:rPr lang="es-ES" sz="2400" b="0" dirty="0" err="1">
                <a:solidFill>
                  <a:srgbClr val="C00000"/>
                </a:solidFill>
                <a:effectLst/>
              </a:rPr>
              <a:t>Points</a:t>
            </a:r>
            <a:r>
              <a:rPr lang="es-ES" sz="2400" b="0" dirty="0">
                <a:solidFill>
                  <a:srgbClr val="C00000"/>
                </a:solidFill>
                <a:effectLst/>
              </a:rPr>
              <a:t> can </a:t>
            </a:r>
            <a:r>
              <a:rPr lang="es-ES" sz="2400" b="0" dirty="0" err="1">
                <a:solidFill>
                  <a:srgbClr val="C00000"/>
                </a:solidFill>
                <a:effectLst/>
              </a:rPr>
              <a:t>play</a:t>
            </a:r>
            <a:r>
              <a:rPr lang="es-ES" sz="2400" b="0" dirty="0">
                <a:solidFill>
                  <a:srgbClr val="C00000"/>
                </a:solidFill>
                <a:effectLst/>
              </a:rPr>
              <a:t> in </a:t>
            </a:r>
            <a:r>
              <a:rPr lang="es-ES" sz="2400" b="0" dirty="0" err="1">
                <a:solidFill>
                  <a:srgbClr val="C00000"/>
                </a:solidFill>
                <a:effectLst/>
              </a:rPr>
              <a:t>evaluation</a:t>
            </a:r>
            <a:r>
              <a:rPr lang="es-ES" sz="2400" b="0" dirty="0">
                <a:solidFill>
                  <a:srgbClr val="C00000"/>
                </a:solidFill>
                <a:effectLst/>
              </a:rPr>
              <a:t> </a:t>
            </a:r>
            <a:r>
              <a:rPr lang="es-ES" sz="2400" b="0" dirty="0" err="1">
                <a:solidFill>
                  <a:srgbClr val="C00000"/>
                </a:solidFill>
                <a:effectLst/>
              </a:rPr>
              <a:t>capacity</a:t>
            </a:r>
            <a:r>
              <a:rPr lang="es-ES" sz="2400" b="0" dirty="0">
                <a:solidFill>
                  <a:srgbClr val="C00000"/>
                </a:solidFill>
                <a:effectLst/>
              </a:rPr>
              <a:t> </a:t>
            </a:r>
            <a:r>
              <a:rPr lang="es-ES" sz="2400" b="0" dirty="0" err="1">
                <a:solidFill>
                  <a:srgbClr val="C00000"/>
                </a:solidFill>
                <a:effectLst/>
              </a:rPr>
              <a:t>building</a:t>
            </a:r>
            <a:r>
              <a:rPr lang="es-ES" sz="2400" b="0" dirty="0">
                <a:solidFill>
                  <a:srgbClr val="C00000"/>
                </a:solidFill>
                <a:effectLst/>
              </a:rPr>
              <a:t> and country </a:t>
            </a:r>
            <a:r>
              <a:rPr lang="es-ES" sz="2400" b="0" dirty="0" err="1">
                <a:solidFill>
                  <a:srgbClr val="C00000"/>
                </a:solidFill>
                <a:effectLst/>
              </a:rPr>
              <a:t>ownership</a:t>
            </a:r>
            <a:endParaRPr lang="es-ES" sz="2400" b="0" dirty="0">
              <a:solidFill>
                <a:srgbClr val="C00000"/>
              </a:solidFill>
              <a:effectLst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2060848"/>
            <a:ext cx="8280400" cy="4563640"/>
          </a:xfrm>
        </p:spPr>
        <p:txBody>
          <a:bodyPr>
            <a:normAutofit lnSpcReduction="10000"/>
          </a:bodyPr>
          <a:lstStyle/>
          <a:p>
            <a:pPr marL="812800" indent="-812800" algn="l" eaLnBrk="1" hangingPunct="1"/>
            <a:r>
              <a:rPr lang="en-GB" sz="2000" dirty="0" smtClean="0"/>
              <a:t>Paris Declaration &amp; Accra Agenda for Action emphasized country ownership, harmonization and  use of country systems</a:t>
            </a:r>
          </a:p>
          <a:p>
            <a:pPr marL="812800" indent="-812800" algn="l" eaLnBrk="1" hangingPunct="1"/>
            <a:endParaRPr lang="en-GB" sz="2000" dirty="0" smtClean="0"/>
          </a:p>
          <a:p>
            <a:pPr marL="812800" indent="-812800" algn="l" eaLnBrk="1" hangingPunct="1"/>
            <a:r>
              <a:rPr lang="en-GB" sz="2000" dirty="0" smtClean="0"/>
              <a:t>Senior Independent Advisors  GEF’s OPS4 recommended </a:t>
            </a:r>
          </a:p>
          <a:p>
            <a:pPr marL="812800" indent="-812800" algn="l" eaLnBrk="1" hangingPunct="1"/>
            <a:r>
              <a:rPr lang="en-GB" sz="2000" dirty="0" smtClean="0"/>
              <a:t>	</a:t>
            </a:r>
            <a:r>
              <a:rPr lang="en-GB" sz="2000" dirty="0" err="1" smtClean="0"/>
              <a:t>i</a:t>
            </a:r>
            <a:r>
              <a:rPr lang="en-GB" sz="2000" dirty="0" smtClean="0"/>
              <a:t>) </a:t>
            </a:r>
            <a:r>
              <a:rPr lang="en-GB" sz="2000" i="1" dirty="0" smtClean="0"/>
              <a:t>capacity building</a:t>
            </a:r>
            <a:r>
              <a:rPr lang="en-GB" sz="2000" dirty="0" smtClean="0"/>
              <a:t> for evaluation of environmental activities at country level</a:t>
            </a:r>
          </a:p>
          <a:p>
            <a:pPr marL="812800" indent="-812800" algn="l" eaLnBrk="1" hangingPunct="1"/>
            <a:r>
              <a:rPr lang="en-GB" sz="2000" dirty="0" smtClean="0"/>
              <a:t>	ii) </a:t>
            </a:r>
            <a:r>
              <a:rPr lang="en-GB" sz="2000" i="1" dirty="0" smtClean="0"/>
              <a:t>country ownership</a:t>
            </a:r>
            <a:r>
              <a:rPr lang="en-GB" sz="2000" dirty="0" smtClean="0"/>
              <a:t> of critical  importance for the sustainability and replication of GEF operations</a:t>
            </a:r>
          </a:p>
          <a:p>
            <a:pPr marL="812800" indent="-812800" algn="l" eaLnBrk="1" hangingPunct="1"/>
            <a:endParaRPr lang="en-GB" sz="2000" dirty="0" smtClean="0"/>
          </a:p>
          <a:p>
            <a:pPr marL="812800" indent="-812800" algn="l" eaLnBrk="1" hangingPunct="1"/>
            <a:r>
              <a:rPr lang="en-GB" sz="2000" dirty="0" smtClean="0"/>
              <a:t>GEF Focal Points can play a key role for </a:t>
            </a:r>
            <a:r>
              <a:rPr lang="en-GB" sz="2000" dirty="0" err="1" smtClean="0"/>
              <a:t>i</a:t>
            </a:r>
            <a:r>
              <a:rPr lang="en-GB" sz="2000" dirty="0" smtClean="0"/>
              <a:t>) and ii)</a:t>
            </a:r>
          </a:p>
          <a:p>
            <a:pPr marL="812800" indent="-812800" algn="l" eaLnBrk="1" hangingPunct="1"/>
            <a:endParaRPr lang="en-GB" sz="2000" u="sng" dirty="0" smtClean="0"/>
          </a:p>
          <a:p>
            <a:pPr marL="812800" indent="-812800" algn="l" eaLnBrk="1" hangingPunct="1"/>
            <a:r>
              <a:rPr lang="en-GB" sz="2000" u="sng" dirty="0" smtClean="0"/>
              <a:t>GEF Nov.2010 Evaluation Policy</a:t>
            </a:r>
            <a:r>
              <a:rPr lang="en-GB" sz="2000" dirty="0" smtClean="0"/>
              <a:t> emphasizes country ownership and GEF Focal Points involvement  in GEF country related M&amp;E activities</a:t>
            </a:r>
          </a:p>
          <a:p>
            <a:pPr marL="812800" indent="-812800" algn="l" eaLnBrk="1" hangingPunct="1"/>
            <a:r>
              <a:rPr lang="en-GB" sz="2000" b="1" dirty="0" smtClean="0"/>
              <a:t>           </a:t>
            </a:r>
            <a:endParaRPr lang="es-ES" sz="2000" b="1" dirty="0" smtClean="0"/>
          </a:p>
        </p:txBody>
      </p:sp>
      <p:sp>
        <p:nvSpPr>
          <p:cNvPr id="15361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E77DA7-6A2B-4C6D-8A92-B58F58D7639A}" type="slidenum">
              <a:rPr lang="es-ES" smtClean="0"/>
              <a:pPr/>
              <a:t>2</a:t>
            </a:fld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332656"/>
            <a:ext cx="9144000" cy="1081088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C00000"/>
                </a:solidFill>
              </a:rPr>
              <a:t>2010 Evaluation Policy </a:t>
            </a:r>
            <a:r>
              <a:rPr lang="es-ES" sz="3200" dirty="0" smtClean="0">
                <a:solidFill>
                  <a:srgbClr val="C00000"/>
                </a:solidFill>
              </a:rPr>
              <a:t>&amp; </a:t>
            </a:r>
            <a:r>
              <a:rPr lang="es-ES" sz="3200" dirty="0" err="1" smtClean="0">
                <a:solidFill>
                  <a:srgbClr val="C00000"/>
                </a:solidFill>
              </a:rPr>
              <a:t>the</a:t>
            </a:r>
            <a:r>
              <a:rPr lang="es-ES" sz="3200" dirty="0" smtClean="0">
                <a:solidFill>
                  <a:srgbClr val="C00000"/>
                </a:solidFill>
              </a:rPr>
              <a:t> role of focal </a:t>
            </a:r>
            <a:r>
              <a:rPr lang="es-ES" sz="3200" dirty="0" err="1" smtClean="0">
                <a:solidFill>
                  <a:srgbClr val="C00000"/>
                </a:solidFill>
              </a:rPr>
              <a:t>points</a:t>
            </a:r>
            <a:endParaRPr lang="es-ES" sz="3200" dirty="0" smtClean="0">
              <a:solidFill>
                <a:srgbClr val="C0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12776"/>
            <a:ext cx="8362950" cy="5183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400" dirty="0" err="1" smtClean="0"/>
              <a:t>The</a:t>
            </a:r>
            <a:r>
              <a:rPr lang="es-ES" sz="2400" dirty="0" smtClean="0"/>
              <a:t> GEF </a:t>
            </a:r>
            <a:r>
              <a:rPr lang="es-ES" sz="2400" dirty="0" err="1" smtClean="0"/>
              <a:t>OFPs</a:t>
            </a:r>
            <a:r>
              <a:rPr lang="es-ES" sz="2400" dirty="0" smtClean="0"/>
              <a:t> </a:t>
            </a:r>
            <a:r>
              <a:rPr lang="es-ES" sz="2400" dirty="0" err="1" smtClean="0"/>
              <a:t>will</a:t>
            </a:r>
            <a:r>
              <a:rPr lang="es-ES" sz="2400" dirty="0" smtClean="0"/>
              <a:t> </a:t>
            </a:r>
            <a:r>
              <a:rPr lang="es-ES" sz="2400" dirty="0" err="1" smtClean="0"/>
              <a:t>be</a:t>
            </a:r>
            <a:r>
              <a:rPr lang="es-ES" sz="2400" dirty="0" smtClean="0"/>
              <a:t> </a:t>
            </a:r>
            <a:r>
              <a:rPr lang="es-ES" sz="2400" dirty="0" err="1" smtClean="0"/>
              <a:t>fully</a:t>
            </a:r>
            <a:r>
              <a:rPr lang="es-ES" sz="2400" dirty="0" smtClean="0"/>
              <a:t> </a:t>
            </a:r>
            <a:r>
              <a:rPr lang="es-ES" sz="2400" dirty="0" err="1" smtClean="0"/>
              <a:t>consulted</a:t>
            </a:r>
            <a:r>
              <a:rPr lang="es-ES" sz="2400" dirty="0" smtClean="0"/>
              <a:t> </a:t>
            </a:r>
            <a:r>
              <a:rPr lang="es-ES" sz="2400" dirty="0" err="1" smtClean="0"/>
              <a:t>with</a:t>
            </a:r>
            <a:r>
              <a:rPr lang="es-ES" sz="2400" dirty="0" smtClean="0"/>
              <a:t> and </a:t>
            </a:r>
            <a:r>
              <a:rPr lang="es-ES" sz="2400" dirty="0" err="1" smtClean="0"/>
              <a:t>informed</a:t>
            </a:r>
            <a:r>
              <a:rPr lang="es-ES" sz="2400" dirty="0" smtClean="0"/>
              <a:t> </a:t>
            </a:r>
            <a:r>
              <a:rPr lang="es-ES" sz="2400" dirty="0" err="1" smtClean="0"/>
              <a:t>by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GEF Agencies and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Evaluation</a:t>
            </a:r>
            <a:r>
              <a:rPr lang="es-ES" sz="2400" dirty="0" smtClean="0"/>
              <a:t> Office </a:t>
            </a:r>
            <a:r>
              <a:rPr lang="es-ES" sz="2400" dirty="0" err="1" smtClean="0"/>
              <a:t>about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planning</a:t>
            </a:r>
            <a:r>
              <a:rPr lang="es-ES" sz="2400" dirty="0" smtClean="0"/>
              <a:t>, </a:t>
            </a:r>
            <a:r>
              <a:rPr lang="es-ES" sz="2400" dirty="0" err="1" smtClean="0"/>
              <a:t>conduct</a:t>
            </a:r>
            <a:r>
              <a:rPr lang="es-ES" sz="2400" dirty="0" smtClean="0"/>
              <a:t>, and </a:t>
            </a:r>
            <a:r>
              <a:rPr lang="es-ES" sz="2400" dirty="0" err="1" smtClean="0"/>
              <a:t>results</a:t>
            </a:r>
            <a:r>
              <a:rPr lang="es-ES" sz="2400" dirty="0" smtClean="0"/>
              <a:t> of </a:t>
            </a:r>
            <a:r>
              <a:rPr lang="es-ES" sz="2400" dirty="0" err="1" smtClean="0"/>
              <a:t>any</a:t>
            </a:r>
            <a:r>
              <a:rPr lang="es-ES" sz="2400" dirty="0" smtClean="0"/>
              <a:t> </a:t>
            </a:r>
            <a:r>
              <a:rPr lang="es-ES" sz="2400" dirty="0" err="1" smtClean="0"/>
              <a:t>evaluation</a:t>
            </a:r>
            <a:r>
              <a:rPr lang="es-ES" sz="2400" dirty="0" smtClean="0"/>
              <a:t> </a:t>
            </a:r>
            <a:r>
              <a:rPr lang="es-ES" sz="2400" dirty="0" err="1" smtClean="0"/>
              <a:t>activity</a:t>
            </a:r>
            <a:r>
              <a:rPr lang="es-ES" sz="2400" dirty="0" smtClean="0"/>
              <a:t> </a:t>
            </a:r>
            <a:r>
              <a:rPr lang="es-ES" sz="2400" dirty="0" err="1" smtClean="0"/>
              <a:t>performed</a:t>
            </a:r>
            <a:r>
              <a:rPr lang="es-ES" sz="2400" dirty="0" smtClean="0"/>
              <a:t> in </a:t>
            </a:r>
            <a:r>
              <a:rPr lang="es-ES" sz="2400" dirty="0" err="1" smtClean="0"/>
              <a:t>the</a:t>
            </a:r>
            <a:r>
              <a:rPr lang="es-ES" sz="2400" dirty="0" smtClean="0"/>
              <a:t> country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2400" dirty="0" smtClean="0"/>
          </a:p>
          <a:p>
            <a:pPr eaLnBrk="1" hangingPunct="1">
              <a:lnSpc>
                <a:spcPct val="90000"/>
              </a:lnSpc>
            </a:pPr>
            <a:r>
              <a:rPr lang="es-ES" sz="2400" dirty="0" err="1" smtClean="0"/>
              <a:t>The</a:t>
            </a:r>
            <a:r>
              <a:rPr lang="es-ES" sz="2400" dirty="0" smtClean="0"/>
              <a:t> FP  </a:t>
            </a:r>
            <a:r>
              <a:rPr lang="es-ES" sz="2400" dirty="0" err="1" smtClean="0"/>
              <a:t>plays</a:t>
            </a:r>
            <a:r>
              <a:rPr lang="es-ES" sz="2400" dirty="0" smtClean="0"/>
              <a:t> a </a:t>
            </a:r>
            <a:r>
              <a:rPr lang="es-ES" sz="2400" dirty="0" err="1" smtClean="0"/>
              <a:t>key</a:t>
            </a:r>
            <a:r>
              <a:rPr lang="es-ES" sz="2400" dirty="0" smtClean="0"/>
              <a:t> role in </a:t>
            </a:r>
            <a:r>
              <a:rPr lang="es-ES" sz="2400" dirty="0" err="1" smtClean="0"/>
              <a:t>keeping</a:t>
            </a:r>
            <a:r>
              <a:rPr lang="es-ES" sz="2400" dirty="0" smtClean="0"/>
              <a:t> </a:t>
            </a:r>
            <a:r>
              <a:rPr lang="es-ES" sz="2400" dirty="0" err="1" smtClean="0"/>
              <a:t>all</a:t>
            </a:r>
            <a:r>
              <a:rPr lang="es-ES" sz="2400" dirty="0" smtClean="0"/>
              <a:t> </a:t>
            </a:r>
            <a:r>
              <a:rPr lang="es-ES" sz="2400" dirty="0" err="1" smtClean="0"/>
              <a:t>national</a:t>
            </a:r>
            <a:r>
              <a:rPr lang="es-ES" sz="2400" dirty="0" smtClean="0"/>
              <a:t> </a:t>
            </a:r>
            <a:r>
              <a:rPr lang="es-ES" sz="2400" dirty="0" err="1" smtClean="0"/>
              <a:t>stakeholders</a:t>
            </a:r>
            <a:r>
              <a:rPr lang="es-ES" sz="2400" dirty="0" smtClean="0"/>
              <a:t> (</a:t>
            </a:r>
            <a:r>
              <a:rPr lang="es-ES" sz="2400" dirty="0" err="1" smtClean="0"/>
              <a:t>particularly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civil </a:t>
            </a:r>
            <a:r>
              <a:rPr lang="es-ES" sz="2400" dirty="0" err="1" smtClean="0"/>
              <a:t>society</a:t>
            </a:r>
            <a:r>
              <a:rPr lang="es-ES" sz="2400" dirty="0" smtClean="0"/>
              <a:t> </a:t>
            </a:r>
            <a:r>
              <a:rPr lang="es-ES" sz="2400" dirty="0" err="1" smtClean="0"/>
              <a:t>organizations</a:t>
            </a:r>
            <a:r>
              <a:rPr lang="es-ES" sz="2400" dirty="0" smtClean="0"/>
              <a:t> </a:t>
            </a:r>
            <a:r>
              <a:rPr lang="es-ES" sz="2400" dirty="0" err="1" smtClean="0"/>
              <a:t>involved</a:t>
            </a:r>
            <a:r>
              <a:rPr lang="es-ES" sz="2400" dirty="0" smtClean="0"/>
              <a:t> in GEF </a:t>
            </a:r>
            <a:r>
              <a:rPr lang="es-ES" sz="2400" dirty="0" err="1" smtClean="0"/>
              <a:t>activities</a:t>
            </a:r>
            <a:r>
              <a:rPr lang="es-ES" sz="2400" dirty="0" smtClean="0"/>
              <a:t>) </a:t>
            </a:r>
            <a:r>
              <a:rPr lang="es-ES" sz="2400" dirty="0" err="1" smtClean="0"/>
              <a:t>fully</a:t>
            </a:r>
            <a:r>
              <a:rPr lang="es-ES" sz="2400" dirty="0" smtClean="0"/>
              <a:t> </a:t>
            </a:r>
            <a:r>
              <a:rPr lang="es-ES" sz="2400" dirty="0" err="1" smtClean="0"/>
              <a:t>consulted</a:t>
            </a:r>
            <a:r>
              <a:rPr lang="es-ES" sz="2400" dirty="0" smtClean="0"/>
              <a:t> </a:t>
            </a:r>
            <a:r>
              <a:rPr lang="es-ES" sz="2400" dirty="0" err="1" smtClean="0"/>
              <a:t>with</a:t>
            </a:r>
            <a:r>
              <a:rPr lang="es-ES" sz="2400" dirty="0" smtClean="0"/>
              <a:t>, </a:t>
            </a:r>
            <a:r>
              <a:rPr lang="es-ES" sz="2400" dirty="0" err="1" smtClean="0"/>
              <a:t>informed</a:t>
            </a:r>
            <a:r>
              <a:rPr lang="es-ES" sz="2400" dirty="0" smtClean="0"/>
              <a:t> </a:t>
            </a:r>
            <a:r>
              <a:rPr lang="es-ES" sz="2400" dirty="0" err="1" smtClean="0"/>
              <a:t>on</a:t>
            </a:r>
            <a:r>
              <a:rPr lang="es-ES" sz="2400" dirty="0" smtClean="0"/>
              <a:t>, and </a:t>
            </a:r>
            <a:r>
              <a:rPr lang="es-ES" sz="2400" dirty="0" err="1" smtClean="0"/>
              <a:t>involved</a:t>
            </a:r>
            <a:r>
              <a:rPr lang="es-ES" sz="2400" dirty="0" smtClean="0"/>
              <a:t> in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plans</a:t>
            </a:r>
            <a:r>
              <a:rPr lang="es-ES" sz="2400" dirty="0" smtClean="0"/>
              <a:t>, </a:t>
            </a:r>
            <a:r>
              <a:rPr lang="es-ES" sz="2400" dirty="0" err="1" smtClean="0"/>
              <a:t>implementation</a:t>
            </a:r>
            <a:r>
              <a:rPr lang="es-ES" sz="2400" dirty="0" smtClean="0"/>
              <a:t>, and </a:t>
            </a:r>
            <a:r>
              <a:rPr lang="es-ES" sz="2400" dirty="0" err="1" smtClean="0"/>
              <a:t>results</a:t>
            </a:r>
            <a:r>
              <a:rPr lang="es-ES" sz="2400" dirty="0" smtClean="0"/>
              <a:t> of country-</a:t>
            </a:r>
            <a:r>
              <a:rPr lang="es-ES" sz="2400" dirty="0" err="1" smtClean="0"/>
              <a:t>related</a:t>
            </a:r>
            <a:r>
              <a:rPr lang="es-ES" sz="2400" dirty="0" smtClean="0"/>
              <a:t> GEF M&amp;E </a:t>
            </a:r>
            <a:r>
              <a:rPr lang="es-ES" sz="2400" dirty="0" err="1" smtClean="0"/>
              <a:t>activities</a:t>
            </a:r>
            <a:r>
              <a:rPr lang="es-ES" sz="24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2400" dirty="0" smtClean="0"/>
          </a:p>
          <a:p>
            <a:pPr eaLnBrk="1" hangingPunct="1">
              <a:lnSpc>
                <a:spcPct val="90000"/>
              </a:lnSpc>
            </a:pPr>
            <a:r>
              <a:rPr lang="es-ES" sz="2400" dirty="0" err="1" smtClean="0"/>
              <a:t>Upon</a:t>
            </a:r>
            <a:r>
              <a:rPr lang="es-ES" sz="2400" dirty="0" smtClean="0"/>
              <a:t> </a:t>
            </a:r>
            <a:r>
              <a:rPr lang="es-ES" sz="2400" dirty="0" err="1" smtClean="0"/>
              <a:t>specific</a:t>
            </a:r>
            <a:r>
              <a:rPr lang="es-ES" sz="2400" dirty="0" smtClean="0"/>
              <a:t> </a:t>
            </a:r>
            <a:r>
              <a:rPr lang="es-ES" sz="2400" dirty="0" err="1" smtClean="0"/>
              <a:t>request</a:t>
            </a:r>
            <a:r>
              <a:rPr lang="es-ES" sz="2400" dirty="0" smtClean="0"/>
              <a:t>, </a:t>
            </a:r>
            <a:r>
              <a:rPr lang="es-ES" sz="2400" dirty="0" err="1" smtClean="0"/>
              <a:t>the</a:t>
            </a:r>
            <a:r>
              <a:rPr lang="es-ES" sz="2400" dirty="0" smtClean="0"/>
              <a:t> GEF </a:t>
            </a:r>
            <a:r>
              <a:rPr lang="es-ES" sz="2400" dirty="0" err="1" smtClean="0"/>
              <a:t>Secretariat</a:t>
            </a:r>
            <a:r>
              <a:rPr lang="es-ES" sz="2400" dirty="0" smtClean="0"/>
              <a:t> and </a:t>
            </a:r>
            <a:r>
              <a:rPr lang="es-ES" sz="2400" dirty="0" err="1" smtClean="0"/>
              <a:t>the</a:t>
            </a:r>
            <a:r>
              <a:rPr lang="es-ES" sz="2400" dirty="0" smtClean="0"/>
              <a:t> GEF </a:t>
            </a:r>
            <a:r>
              <a:rPr lang="es-ES" sz="2400" dirty="0" err="1" smtClean="0"/>
              <a:t>Evaluation</a:t>
            </a:r>
            <a:r>
              <a:rPr lang="es-ES" sz="2400" dirty="0" smtClean="0"/>
              <a:t> Office </a:t>
            </a:r>
            <a:r>
              <a:rPr lang="es-ES" sz="2400" dirty="0" err="1" smtClean="0"/>
              <a:t>will</a:t>
            </a:r>
            <a:r>
              <a:rPr lang="es-ES" sz="2400" dirty="0" smtClean="0"/>
              <a:t> </a:t>
            </a:r>
            <a:r>
              <a:rPr lang="es-ES" sz="2400" dirty="0" err="1" smtClean="0"/>
              <a:t>provide</a:t>
            </a:r>
            <a:r>
              <a:rPr lang="es-ES" sz="2400" dirty="0" smtClean="0"/>
              <a:t> </a:t>
            </a:r>
            <a:r>
              <a:rPr lang="es-ES" sz="2400" dirty="0" err="1" smtClean="0"/>
              <a:t>support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OFPs</a:t>
            </a:r>
            <a:r>
              <a:rPr lang="es-ES" sz="2400" dirty="0" smtClean="0"/>
              <a:t> </a:t>
            </a:r>
            <a:r>
              <a:rPr lang="es-ES" sz="2400" dirty="0" err="1" smtClean="0"/>
              <a:t>on</a:t>
            </a:r>
            <a:r>
              <a:rPr lang="es-ES" sz="2400" dirty="0" smtClean="0"/>
              <a:t> M&amp;E </a:t>
            </a:r>
            <a:r>
              <a:rPr lang="es-ES" sz="2400" dirty="0" err="1" smtClean="0"/>
              <a:t>activities</a:t>
            </a:r>
            <a:r>
              <a:rPr lang="es-ES" sz="2400" dirty="0" smtClean="0"/>
              <a:t> </a:t>
            </a:r>
            <a:r>
              <a:rPr lang="es-ES" sz="2400" dirty="0" err="1" smtClean="0"/>
              <a:t>through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GEF Country </a:t>
            </a:r>
            <a:r>
              <a:rPr lang="es-ES" sz="2400" dirty="0" err="1" smtClean="0"/>
              <a:t>Support</a:t>
            </a:r>
            <a:r>
              <a:rPr lang="es-ES" sz="2400" dirty="0" smtClean="0"/>
              <a:t> </a:t>
            </a:r>
            <a:r>
              <a:rPr lang="es-ES" sz="2400" dirty="0" err="1" smtClean="0"/>
              <a:t>Program</a:t>
            </a:r>
            <a:endParaRPr lang="es-ES" sz="2400" dirty="0" smtClean="0"/>
          </a:p>
          <a:p>
            <a:pPr eaLnBrk="1" hangingPunct="1">
              <a:lnSpc>
                <a:spcPct val="90000"/>
              </a:lnSpc>
            </a:pPr>
            <a:endParaRPr lang="es-ES" sz="2000" b="1" dirty="0" smtClean="0"/>
          </a:p>
          <a:p>
            <a:pPr eaLnBrk="1" hangingPunct="1">
              <a:lnSpc>
                <a:spcPct val="90000"/>
              </a:lnSpc>
            </a:pPr>
            <a:endParaRPr lang="es-ES" sz="2400" dirty="0" smtClean="0"/>
          </a:p>
          <a:p>
            <a:pPr eaLnBrk="1" hangingPunct="1">
              <a:lnSpc>
                <a:spcPct val="90000"/>
              </a:lnSpc>
            </a:pPr>
            <a:endParaRPr lang="es-ES" sz="2400" dirty="0" smtClean="0"/>
          </a:p>
        </p:txBody>
      </p:sp>
      <p:sp>
        <p:nvSpPr>
          <p:cNvPr id="16385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A21AB1-436A-442D-8B24-F04617580862}" type="slidenum">
              <a:rPr lang="es-ES" smtClean="0"/>
              <a:pPr/>
              <a:t>3</a:t>
            </a:fld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5048" y="1268760"/>
            <a:ext cx="8568952" cy="49086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" sz="3200" b="1" dirty="0" smtClean="0">
                <a:solidFill>
                  <a:srgbClr val="C00000"/>
                </a:solidFill>
              </a:rPr>
              <a:t>New GEF </a:t>
            </a:r>
            <a:r>
              <a:rPr lang="es-ES" sz="3200" b="1" dirty="0" err="1" smtClean="0">
                <a:solidFill>
                  <a:srgbClr val="C00000"/>
                </a:solidFill>
              </a:rPr>
              <a:t>Evaluation</a:t>
            </a:r>
            <a:r>
              <a:rPr lang="es-ES" sz="3200" b="1" dirty="0" smtClean="0">
                <a:solidFill>
                  <a:srgbClr val="C00000"/>
                </a:solidFill>
              </a:rPr>
              <a:t> </a:t>
            </a:r>
            <a:r>
              <a:rPr lang="es-ES" sz="3200" b="1" dirty="0" err="1" smtClean="0">
                <a:solidFill>
                  <a:srgbClr val="C00000"/>
                </a:solidFill>
              </a:rPr>
              <a:t>Policy</a:t>
            </a:r>
            <a:r>
              <a:rPr lang="es-ES" sz="3200" b="1" dirty="0" smtClean="0">
                <a:solidFill>
                  <a:srgbClr val="C00000"/>
                </a:solidFill>
              </a:rPr>
              <a:t> </a:t>
            </a:r>
            <a:r>
              <a:rPr lang="es-ES" sz="3200" b="1" dirty="0" err="1" smtClean="0">
                <a:solidFill>
                  <a:srgbClr val="C00000"/>
                </a:solidFill>
              </a:rPr>
              <a:t>minimum</a:t>
            </a:r>
            <a:r>
              <a:rPr lang="es-ES" sz="3200" b="1" dirty="0" smtClean="0">
                <a:solidFill>
                  <a:srgbClr val="C00000"/>
                </a:solidFill>
              </a:rPr>
              <a:t> </a:t>
            </a:r>
            <a:r>
              <a:rPr lang="es-ES" sz="3200" b="1" dirty="0" err="1" smtClean="0">
                <a:solidFill>
                  <a:srgbClr val="C00000"/>
                </a:solidFill>
              </a:rPr>
              <a:t>requirements</a:t>
            </a:r>
            <a:r>
              <a:rPr lang="es-ES" sz="3200" b="1" dirty="0" smtClean="0">
                <a:solidFill>
                  <a:srgbClr val="C00000"/>
                </a:solidFill>
              </a:rPr>
              <a:t/>
            </a:r>
            <a:br>
              <a:rPr lang="es-ES" sz="3200" b="1" dirty="0" smtClean="0">
                <a:solidFill>
                  <a:srgbClr val="C00000"/>
                </a:solidFill>
              </a:rPr>
            </a:br>
            <a:r>
              <a:rPr lang="es-ES" sz="4000" dirty="0" smtClean="0">
                <a:solidFill>
                  <a:srgbClr val="C00000"/>
                </a:solidFill>
              </a:rPr>
              <a:t> </a:t>
            </a:r>
            <a:endParaRPr lang="es-ES" sz="4000" dirty="0" smtClean="0">
              <a:solidFill>
                <a:srgbClr val="C00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00213"/>
            <a:ext cx="8229600" cy="51577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Evaluation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Policy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concludes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a set of 4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minimum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requirements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i="1" dirty="0" err="1" smtClean="0">
                <a:latin typeface="Times New Roman" pitchFamily="18" charset="0"/>
                <a:cs typeface="Times New Roman" pitchFamily="18" charset="0"/>
              </a:rPr>
              <a:t>shall</a:t>
            </a:r>
            <a:r>
              <a:rPr lang="es-E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applied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M&amp;E at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level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u="sng" dirty="0" smtClean="0">
                <a:latin typeface="Times New Roman" pitchFamily="18" charset="0"/>
                <a:cs typeface="Times New Roman" pitchFamily="18" charset="0"/>
              </a:rPr>
              <a:t>Minimum Requirement 4: Engagement of Operational Focal Points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Projects and programs will engage operational focal points in M&amp;E-related activities. The following requirements shall be applied </a:t>
            </a:r>
            <a:r>
              <a:rPr lang="en-GB" sz="2000" i="1" u="sng" dirty="0" smtClean="0">
                <a:latin typeface="Times New Roman" pitchFamily="18" charset="0"/>
                <a:cs typeface="Times New Roman" pitchFamily="18" charset="0"/>
              </a:rPr>
              <a:t>(italics and </a:t>
            </a:r>
            <a:r>
              <a:rPr lang="en-GB" sz="2000" i="1" u="sng" dirty="0" err="1" smtClean="0">
                <a:latin typeface="Times New Roman" pitchFamily="18" charset="0"/>
                <a:cs typeface="Times New Roman" pitchFamily="18" charset="0"/>
              </a:rPr>
              <a:t>underlinining</a:t>
            </a:r>
            <a:r>
              <a:rPr lang="en-GB" sz="2000" i="1" u="sng" dirty="0" smtClean="0">
                <a:latin typeface="Times New Roman" pitchFamily="18" charset="0"/>
                <a:cs typeface="Times New Roman" pitchFamily="18" charset="0"/>
              </a:rPr>
              <a:t> added):</a:t>
            </a:r>
          </a:p>
          <a:p>
            <a:pPr eaLnBrk="1" hangingPunct="1">
              <a:lnSpc>
                <a:spcPct val="80000"/>
              </a:lnSpc>
            </a:pP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The M&amp;E plan will include a specification of how the project or program will keep the relevant GEF OFP informed and, </a:t>
            </a:r>
            <a:r>
              <a:rPr lang="en-GB" sz="2000" i="1" u="sng" dirty="0" smtClean="0">
                <a:latin typeface="Times New Roman" pitchFamily="18" charset="0"/>
                <a:cs typeface="Times New Roman" pitchFamily="18" charset="0"/>
              </a:rPr>
              <a:t>where applicable and feasible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involved.</a:t>
            </a:r>
          </a:p>
          <a:p>
            <a:pPr eaLnBrk="1" hangingPunct="1">
              <a:lnSpc>
                <a:spcPct val="80000"/>
              </a:lnSpc>
            </a:pP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During implementation, GEF OFPs will be informed by the Agencies on M&amp;E activities in the projects and programs that belong to their national portfolio.</a:t>
            </a:r>
            <a:endParaRPr lang="es-E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F0AB6F-A3FC-464C-905A-4DD688105944}" type="slidenum">
              <a:rPr lang="es-ES" smtClean="0"/>
              <a:pPr/>
              <a:t>4</a:t>
            </a:fld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8509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s-ES" sz="3200" dirty="0" err="1" smtClean="0">
                <a:solidFill>
                  <a:srgbClr val="C00000"/>
                </a:solidFill>
              </a:rPr>
              <a:t>Evaluation</a:t>
            </a:r>
            <a:r>
              <a:rPr lang="es-ES" sz="3200" dirty="0" smtClean="0">
                <a:solidFill>
                  <a:srgbClr val="C00000"/>
                </a:solidFill>
              </a:rPr>
              <a:t> </a:t>
            </a:r>
            <a:r>
              <a:rPr lang="es-ES" sz="3200" dirty="0" err="1" smtClean="0">
                <a:solidFill>
                  <a:srgbClr val="C00000"/>
                </a:solidFill>
              </a:rPr>
              <a:t>Policy</a:t>
            </a:r>
            <a:r>
              <a:rPr lang="es-ES" sz="3200" dirty="0" smtClean="0">
                <a:solidFill>
                  <a:srgbClr val="C00000"/>
                </a:solidFill>
              </a:rPr>
              <a:t>: </a:t>
            </a:r>
            <a:r>
              <a:rPr lang="es-ES" sz="3200" dirty="0" err="1" smtClean="0">
                <a:solidFill>
                  <a:srgbClr val="C00000"/>
                </a:solidFill>
              </a:rPr>
              <a:t>completing</a:t>
            </a:r>
            <a:r>
              <a:rPr lang="es-ES" sz="3200" dirty="0" smtClean="0">
                <a:solidFill>
                  <a:srgbClr val="C00000"/>
                </a:solidFill>
              </a:rPr>
              <a:t> </a:t>
            </a:r>
            <a:r>
              <a:rPr lang="es-ES" sz="3200" dirty="0" err="1" smtClean="0">
                <a:solidFill>
                  <a:srgbClr val="C00000"/>
                </a:solidFill>
              </a:rPr>
              <a:t>minimum</a:t>
            </a:r>
            <a:r>
              <a:rPr lang="es-ES" sz="3200" dirty="0" smtClean="0">
                <a:solidFill>
                  <a:srgbClr val="C00000"/>
                </a:solidFill>
              </a:rPr>
              <a:t> </a:t>
            </a:r>
            <a:r>
              <a:rPr lang="es-ES" sz="3200" dirty="0" err="1" smtClean="0">
                <a:solidFill>
                  <a:srgbClr val="C00000"/>
                </a:solidFill>
              </a:rPr>
              <a:t>requirement</a:t>
            </a:r>
            <a:r>
              <a:rPr lang="es-ES" sz="3200" dirty="0" smtClean="0">
                <a:solidFill>
                  <a:srgbClr val="C00000"/>
                </a:solidFill>
              </a:rPr>
              <a:t> 4 (</a:t>
            </a:r>
            <a:r>
              <a:rPr lang="es-ES" sz="3200" dirty="0" err="1" smtClean="0">
                <a:solidFill>
                  <a:srgbClr val="C00000"/>
                </a:solidFill>
              </a:rPr>
              <a:t>on</a:t>
            </a:r>
            <a:r>
              <a:rPr lang="es-ES" sz="3200" dirty="0" smtClean="0">
                <a:solidFill>
                  <a:srgbClr val="C00000"/>
                </a:solidFill>
              </a:rPr>
              <a:t> </a:t>
            </a:r>
            <a:r>
              <a:rPr lang="es-ES" sz="3200" dirty="0" err="1" smtClean="0">
                <a:solidFill>
                  <a:srgbClr val="C00000"/>
                </a:solidFill>
              </a:rPr>
              <a:t>engaging</a:t>
            </a:r>
            <a:r>
              <a:rPr lang="es-ES" sz="3200" dirty="0" smtClean="0">
                <a:solidFill>
                  <a:srgbClr val="C00000"/>
                </a:solidFill>
              </a:rPr>
              <a:t> Focal </a:t>
            </a:r>
            <a:r>
              <a:rPr lang="es-ES" sz="3200" dirty="0" err="1" smtClean="0">
                <a:solidFill>
                  <a:srgbClr val="C00000"/>
                </a:solidFill>
              </a:rPr>
              <a:t>Points</a:t>
            </a:r>
            <a:r>
              <a:rPr lang="es-ES" sz="3200" dirty="0" smtClean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775"/>
            <a:ext cx="8229600" cy="5229225"/>
          </a:xfrm>
          <a:ln>
            <a:solidFill>
              <a:srgbClr val="F5F5A9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 The GEF OFPs will be informed of midterm reviews and terminal evaluations and will, </a:t>
            </a:r>
            <a:r>
              <a:rPr lang="en-GB" sz="2400" i="1" u="sng" dirty="0" smtClean="0"/>
              <a:t>where applicable and feasible</a:t>
            </a:r>
            <a:r>
              <a:rPr lang="en-GB" sz="2400" dirty="0" smtClean="0"/>
              <a:t>, be briefed and debriefed at the start and end of evaluation missions.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They will receive a draft report for comment, will be invited to contribute to the management response (</a:t>
            </a:r>
            <a:r>
              <a:rPr lang="en-GB" sz="2400" i="1" u="sng" dirty="0" smtClean="0"/>
              <a:t>where applicable),</a:t>
            </a:r>
            <a:r>
              <a:rPr lang="en-GB" sz="2400" dirty="0" smtClean="0"/>
              <a:t> and will receive the final evaluation report within 12 months of project or program completion.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GEF Agencies will keep track of the application of the conditions specified here in their GEF financed</a:t>
            </a:r>
            <a:endParaRPr lang="es-E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400" dirty="0" smtClean="0"/>
              <a:t>    </a:t>
            </a:r>
            <a:r>
              <a:rPr lang="es-ES" sz="2400" dirty="0" err="1" smtClean="0"/>
              <a:t>projects</a:t>
            </a:r>
            <a:r>
              <a:rPr lang="es-ES" sz="2400" dirty="0" smtClean="0"/>
              <a:t> and </a:t>
            </a:r>
            <a:r>
              <a:rPr lang="es-ES" sz="2400" dirty="0" err="1" smtClean="0"/>
              <a:t>programs</a:t>
            </a:r>
            <a:r>
              <a:rPr lang="es-ES" sz="2400" dirty="0" smtClean="0"/>
              <a:t>.</a:t>
            </a:r>
          </a:p>
        </p:txBody>
      </p:sp>
      <p:sp>
        <p:nvSpPr>
          <p:cNvPr id="18433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F2DA13-4D60-463D-A148-2C52E748FAC0}" type="slidenum">
              <a:rPr lang="es-ES" smtClean="0"/>
              <a:pPr/>
              <a:t>5</a:t>
            </a:fld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smtClean="0">
                <a:solidFill>
                  <a:srgbClr val="C00000"/>
                </a:solidFill>
              </a:rPr>
              <a:t> </a:t>
            </a:r>
            <a:r>
              <a:rPr lang="en-GB" sz="2800" b="1" smtClean="0">
                <a:solidFill>
                  <a:srgbClr val="C00000"/>
                </a:solidFill>
              </a:rPr>
              <a:t>How could Agencies better involve country focal points in evaluation exercises?</a:t>
            </a:r>
            <a:endParaRPr lang="es-ES" sz="2800" b="1" smtClean="0">
              <a:solidFill>
                <a:srgbClr val="C000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z="2800" smtClean="0"/>
          </a:p>
          <a:p>
            <a:pPr eaLnBrk="1" hangingPunct="1"/>
            <a:r>
              <a:rPr lang="en-GB" sz="2800" smtClean="0"/>
              <a:t>Building capacity through learning by doing</a:t>
            </a:r>
          </a:p>
          <a:p>
            <a:pPr eaLnBrk="1" hangingPunct="1"/>
            <a:endParaRPr lang="es-ES" sz="2800" smtClean="0"/>
          </a:p>
          <a:p>
            <a:pPr eaLnBrk="1" hangingPunct="1"/>
            <a:r>
              <a:rPr lang="en-GB" sz="2800" smtClean="0"/>
              <a:t>Promoting links between the Focal Point and the country’s evaluation community</a:t>
            </a:r>
          </a:p>
          <a:p>
            <a:pPr eaLnBrk="1" hangingPunct="1">
              <a:buFontTx/>
              <a:buNone/>
            </a:pPr>
            <a:endParaRPr lang="es-ES" sz="2800" smtClean="0"/>
          </a:p>
          <a:p>
            <a:pPr eaLnBrk="1" hangingPunct="1"/>
            <a:r>
              <a:rPr lang="en-GB" sz="2800" smtClean="0"/>
              <a:t>Facilitating the participation of the Focal Point during different phases of the evaluations</a:t>
            </a:r>
            <a:endParaRPr lang="es-ES" sz="2800" smtClean="0"/>
          </a:p>
          <a:p>
            <a:pPr eaLnBrk="1" hangingPunct="1"/>
            <a:endParaRPr lang="es-ES" sz="2800" smtClean="0"/>
          </a:p>
        </p:txBody>
      </p:sp>
      <p:sp>
        <p:nvSpPr>
          <p:cNvPr id="19457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414BAF-DC34-4D08-A80F-A0EF708DED19}" type="slidenum">
              <a:rPr lang="es-ES" smtClean="0"/>
              <a:pPr/>
              <a:t>6</a:t>
            </a:fld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229600" cy="576287"/>
          </a:xfrm>
        </p:spPr>
        <p:txBody>
          <a:bodyPr/>
          <a:lstStyle/>
          <a:p>
            <a:pPr eaLnBrk="1" hangingPunct="1"/>
            <a:r>
              <a:rPr lang="es-ES" sz="3200" b="1" dirty="0" smtClean="0">
                <a:solidFill>
                  <a:srgbClr val="C00000"/>
                </a:solidFill>
              </a:rPr>
              <a:t>Focal </a:t>
            </a:r>
            <a:r>
              <a:rPr lang="es-ES" sz="3200" b="1" dirty="0" err="1" smtClean="0">
                <a:solidFill>
                  <a:srgbClr val="C00000"/>
                </a:solidFill>
              </a:rPr>
              <a:t>Points</a:t>
            </a:r>
            <a:r>
              <a:rPr lang="es-ES" sz="3200" b="1" dirty="0" smtClean="0">
                <a:solidFill>
                  <a:srgbClr val="C00000"/>
                </a:solidFill>
              </a:rPr>
              <a:t> </a:t>
            </a:r>
            <a:r>
              <a:rPr lang="es-ES" sz="3200" b="1" dirty="0" err="1" smtClean="0">
                <a:solidFill>
                  <a:srgbClr val="C00000"/>
                </a:solidFill>
              </a:rPr>
              <a:t>support</a:t>
            </a:r>
            <a:r>
              <a:rPr lang="es-ES" sz="3200" b="1" dirty="0" smtClean="0">
                <a:solidFill>
                  <a:srgbClr val="C00000"/>
                </a:solidFill>
              </a:rPr>
              <a:t> </a:t>
            </a:r>
            <a:r>
              <a:rPr lang="es-ES" sz="3200" b="1" dirty="0" err="1" smtClean="0">
                <a:solidFill>
                  <a:srgbClr val="C00000"/>
                </a:solidFill>
              </a:rPr>
              <a:t>to</a:t>
            </a:r>
            <a:r>
              <a:rPr lang="es-ES" sz="3200" b="1" dirty="0" smtClean="0">
                <a:solidFill>
                  <a:srgbClr val="C00000"/>
                </a:solidFill>
              </a:rPr>
              <a:t> </a:t>
            </a:r>
            <a:r>
              <a:rPr lang="es-ES" sz="3200" b="1" dirty="0" err="1" smtClean="0">
                <a:solidFill>
                  <a:srgbClr val="C00000"/>
                </a:solidFill>
              </a:rPr>
              <a:t>evaluations</a:t>
            </a:r>
            <a:endParaRPr lang="es-ES" sz="3200" b="1" dirty="0" smtClean="0">
              <a:solidFill>
                <a:srgbClr val="C000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5111750"/>
          </a:xfrm>
        </p:spPr>
        <p:txBody>
          <a:bodyPr/>
          <a:lstStyle/>
          <a:p>
            <a:pPr marL="914400" lvl="1" indent="-457200" eaLnBrk="1" hangingPunct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Need to taken into account diversity of Focal Points.</a:t>
            </a:r>
          </a:p>
          <a:p>
            <a:pPr marL="914400" lvl="1" indent="-457200" eaLnBrk="1" hangingPunct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Given their local knowledge and connections, Focal Points can support evaluations by (some or all):</a:t>
            </a:r>
          </a:p>
          <a:p>
            <a:pPr marL="914400" lvl="1" indent="-457200" eaLnBrk="1" hangingPunct="1">
              <a:lnSpc>
                <a:spcPct val="80000"/>
              </a:lnSpc>
              <a:spcAft>
                <a:spcPts val="600"/>
              </a:spcAft>
              <a:buFontTx/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914400" lvl="1" indent="-457200" eaLnBrk="1" hangingPunct="1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US" sz="2400" dirty="0" err="1" smtClean="0">
                <a:solidFill>
                  <a:srgbClr val="000000"/>
                </a:solidFill>
              </a:rPr>
              <a:t>i</a:t>
            </a:r>
            <a:r>
              <a:rPr lang="en-US" sz="2400" dirty="0" smtClean="0">
                <a:solidFill>
                  <a:srgbClr val="000000"/>
                </a:solidFill>
              </a:rPr>
              <a:t>) Identifying key stakeholders and key informants </a:t>
            </a:r>
          </a:p>
          <a:p>
            <a:pPr marL="914400" lvl="1" indent="-457200" eaLnBrk="1" hangingPunct="1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ii) Suggesting Information sources (including surveys)</a:t>
            </a:r>
          </a:p>
          <a:p>
            <a:pPr marL="914400" lvl="1" indent="-457200" eaLnBrk="1" hangingPunct="1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iii) Helping in setting-up and coordinating meetings</a:t>
            </a:r>
          </a:p>
          <a:p>
            <a:pPr marL="914400" lvl="1" indent="-457200" eaLnBrk="1" hangingPunct="1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iv) </a:t>
            </a:r>
            <a:r>
              <a:rPr lang="en-GB" sz="2400" dirty="0" smtClean="0"/>
              <a:t>Keep track of GEF support at the national level</a:t>
            </a:r>
            <a:r>
              <a:rPr lang="es-ES" sz="2400" dirty="0" smtClean="0"/>
              <a:t> 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914400" lvl="1" indent="-457200" eaLnBrk="1" hangingPunct="1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v) Discussing main issues and contributing to TOR</a:t>
            </a:r>
          </a:p>
          <a:p>
            <a:pPr marL="914400" lvl="1" indent="-457200" eaLnBrk="1" hangingPunct="1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vi) Coordinating country responses to evaluations</a:t>
            </a:r>
          </a:p>
          <a:p>
            <a:pPr marL="914400" lvl="1" indent="-457200" eaLnBrk="1" hangingPunct="1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vii)  Providing feedback to GEF on evaluation use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s-ES" sz="2800" dirty="0" smtClean="0"/>
          </a:p>
        </p:txBody>
      </p:sp>
      <p:sp>
        <p:nvSpPr>
          <p:cNvPr id="20481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EEF322-5D8A-4D43-9489-79F66E25445F}" type="slidenum">
              <a:rPr lang="es-ES" smtClean="0"/>
              <a:pPr/>
              <a:t>7</a:t>
            </a:fld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400" b="1" smtClean="0">
                <a:solidFill>
                  <a:srgbClr val="C00000"/>
                </a:solidFill>
              </a:rPr>
              <a:t>What should be the  role for a country focal point be pre, during and post project implementation?</a:t>
            </a:r>
            <a:r>
              <a:rPr lang="es-ES" sz="400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s-ES" sz="2800" smtClean="0"/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Linking effectively GEF’s operations and their evaluation with government and civil society, supporting the development of country ownership</a:t>
            </a:r>
          </a:p>
          <a:p>
            <a:pPr eaLnBrk="1" hangingPunct="1">
              <a:lnSpc>
                <a:spcPct val="90000"/>
              </a:lnSpc>
            </a:pPr>
            <a:endParaRPr lang="es-ES" sz="2400" smtClean="0"/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Informing and consulting with stakeholders concerning plans, implementation, evaluation and results of activities involving GEF at the country level </a:t>
            </a:r>
          </a:p>
          <a:p>
            <a:pPr eaLnBrk="1" hangingPunct="1">
              <a:lnSpc>
                <a:spcPct val="90000"/>
              </a:lnSpc>
            </a:pPr>
            <a:endParaRPr lang="es-ES" sz="2400" smtClean="0"/>
          </a:p>
          <a:p>
            <a:pPr eaLnBrk="1" hangingPunct="1">
              <a:lnSpc>
                <a:spcPct val="90000"/>
              </a:lnSpc>
            </a:pPr>
            <a:r>
              <a:rPr lang="es-ES" sz="2400" smtClean="0"/>
              <a:t>Facilitating the replication of GEF’s operations whose evaluations show that it is worthwhile to scale-up, contributing to the dissemination/use of the evaluation</a:t>
            </a:r>
          </a:p>
        </p:txBody>
      </p:sp>
      <p:sp>
        <p:nvSpPr>
          <p:cNvPr id="21505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153958-B92A-4D01-B045-BA5D1AF43E7A}" type="slidenum">
              <a:rPr lang="es-ES" smtClean="0"/>
              <a:pPr/>
              <a:t>8</a:t>
            </a:fld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908720"/>
            <a:ext cx="8229600" cy="1143000"/>
          </a:xfrm>
        </p:spPr>
        <p:txBody>
          <a:bodyPr/>
          <a:lstStyle/>
          <a:p>
            <a:pPr eaLnBrk="1" hangingPunct="1"/>
            <a:r>
              <a:rPr lang="es-ES" sz="3600" b="1" dirty="0" err="1" smtClean="0">
                <a:solidFill>
                  <a:srgbClr val="C00000"/>
                </a:solidFill>
              </a:rPr>
              <a:t>Limited</a:t>
            </a:r>
            <a:r>
              <a:rPr lang="es-ES" sz="3600" b="1" dirty="0" smtClean="0">
                <a:solidFill>
                  <a:srgbClr val="C00000"/>
                </a:solidFill>
              </a:rPr>
              <a:t> </a:t>
            </a:r>
            <a:r>
              <a:rPr lang="es-ES" sz="3600" b="1" dirty="0" err="1" smtClean="0">
                <a:solidFill>
                  <a:srgbClr val="C00000"/>
                </a:solidFill>
              </a:rPr>
              <a:t>Influence</a:t>
            </a:r>
            <a:r>
              <a:rPr lang="es-ES" sz="3600" b="1" dirty="0" smtClean="0">
                <a:solidFill>
                  <a:srgbClr val="C00000"/>
                </a:solidFill>
              </a:rPr>
              <a:t> of </a:t>
            </a:r>
            <a:r>
              <a:rPr lang="es-ES" sz="3600" b="1" dirty="0" err="1" smtClean="0">
                <a:solidFill>
                  <a:srgbClr val="C00000"/>
                </a:solidFill>
              </a:rPr>
              <a:t>lessons</a:t>
            </a:r>
            <a:r>
              <a:rPr lang="es-ES" sz="3600" b="1" dirty="0" smtClean="0">
                <a:solidFill>
                  <a:srgbClr val="C00000"/>
                </a:solidFill>
              </a:rPr>
              <a:t> </a:t>
            </a:r>
            <a:r>
              <a:rPr lang="es-ES" sz="3600" b="1" dirty="0" err="1" smtClean="0">
                <a:solidFill>
                  <a:srgbClr val="C00000"/>
                </a:solidFill>
              </a:rPr>
              <a:t>learned</a:t>
            </a:r>
            <a:r>
              <a:rPr lang="es-ES" sz="3600" b="1" dirty="0" smtClean="0">
                <a:solidFill>
                  <a:srgbClr val="C00000"/>
                </a:solidFill>
              </a:rPr>
              <a:t> in </a:t>
            </a:r>
            <a:r>
              <a:rPr lang="es-ES" sz="3600" b="1" dirty="0" err="1" smtClean="0">
                <a:solidFill>
                  <a:srgbClr val="C00000"/>
                </a:solidFill>
              </a:rPr>
              <a:t>improving</a:t>
            </a:r>
            <a:r>
              <a:rPr lang="es-ES" sz="3600" b="1" dirty="0" smtClean="0">
                <a:solidFill>
                  <a:srgbClr val="C00000"/>
                </a:solidFill>
              </a:rPr>
              <a:t> </a:t>
            </a:r>
            <a:r>
              <a:rPr lang="es-ES" sz="3600" b="1" dirty="0" err="1" smtClean="0">
                <a:solidFill>
                  <a:srgbClr val="C00000"/>
                </a:solidFill>
              </a:rPr>
              <a:t>approach</a:t>
            </a:r>
            <a:r>
              <a:rPr lang="es-ES" sz="3600" b="1" dirty="0" smtClean="0">
                <a:solidFill>
                  <a:srgbClr val="C00000"/>
                </a:solidFill>
              </a:rPr>
              <a:t> </a:t>
            </a:r>
            <a:r>
              <a:rPr lang="es-ES" sz="3600" b="1" dirty="0" err="1" smtClean="0">
                <a:solidFill>
                  <a:srgbClr val="C00000"/>
                </a:solidFill>
              </a:rPr>
              <a:t>to</a:t>
            </a:r>
            <a:r>
              <a:rPr lang="es-ES" sz="3600" b="1" dirty="0" smtClean="0">
                <a:solidFill>
                  <a:srgbClr val="C00000"/>
                </a:solidFill>
              </a:rPr>
              <a:t> M&amp;E</a:t>
            </a:r>
            <a:r>
              <a:rPr lang="es-ES" sz="3600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GB" sz="2400" smtClean="0"/>
          </a:p>
          <a:p>
            <a:pPr eaLnBrk="1" hangingPunct="1">
              <a:buFontTx/>
              <a:buNone/>
            </a:pPr>
            <a:r>
              <a:rPr lang="en-GB" sz="2400" smtClean="0"/>
              <a:t>“Turkish Government's own approach to monitoring and evaluation is revised/improved based on lessons learnt with GEF activities”</a:t>
            </a:r>
          </a:p>
          <a:p>
            <a:pPr eaLnBrk="1" hangingPunct="1">
              <a:buFontTx/>
              <a:buNone/>
            </a:pPr>
            <a:endParaRPr lang="en-GB" sz="2400" smtClean="0"/>
          </a:p>
          <a:p>
            <a:pPr eaLnBrk="1" hangingPunct="1">
              <a:buFontTx/>
              <a:buNone/>
            </a:pPr>
            <a:r>
              <a:rPr lang="en-GB" sz="2400" smtClean="0"/>
              <a:t>strongly agree:     4                            agree:      21    </a:t>
            </a:r>
          </a:p>
          <a:p>
            <a:pPr eaLnBrk="1" hangingPunct="1">
              <a:buFontTx/>
              <a:buNone/>
            </a:pPr>
            <a:r>
              <a:rPr lang="en-GB" sz="2400" smtClean="0"/>
              <a:t>strongly disagree: 4                           disagree:  23</a:t>
            </a:r>
          </a:p>
          <a:p>
            <a:pPr eaLnBrk="1" hangingPunct="1"/>
            <a:endParaRPr lang="en-GB" sz="2400" smtClean="0"/>
          </a:p>
          <a:p>
            <a:pPr eaLnBrk="1" hangingPunct="1">
              <a:buFontTx/>
              <a:buNone/>
            </a:pPr>
            <a:r>
              <a:rPr lang="en-GB" sz="2400" i="1" smtClean="0"/>
              <a:t>Source:  survey conducted by GEFEO Turkey country                            portfolio evaluation</a:t>
            </a:r>
            <a:endParaRPr lang="es-ES" sz="2400" i="1" smtClean="0"/>
          </a:p>
        </p:txBody>
      </p:sp>
      <p:sp>
        <p:nvSpPr>
          <p:cNvPr id="22529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A8D59E-8120-4FBB-B539-9A42A02534FC}" type="slidenum">
              <a:rPr lang="es-ES" smtClean="0"/>
              <a:pPr/>
              <a:t>9</a:t>
            </a:fld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6418</TotalTime>
  <Words>1052</Words>
  <Application>Microsoft Office PowerPoint</Application>
  <PresentationFormat>On-screen Show (4:3)</PresentationFormat>
  <Paragraphs>141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Aharoni</vt:lpstr>
      <vt:lpstr>Calibri</vt:lpstr>
      <vt:lpstr>Flow</vt:lpstr>
      <vt:lpstr>Evaluation Capacity Building at Country Level: GEF Focal Points</vt:lpstr>
      <vt:lpstr>Role GEF Focal Points can play in evaluation capacity building and country ownership</vt:lpstr>
      <vt:lpstr>2010 Evaluation Policy &amp; the role of focal points</vt:lpstr>
      <vt:lpstr>New GEF Evaluation Policy minimum requirements  </vt:lpstr>
      <vt:lpstr>Evaluation Policy: completing minimum requirement 4 (on engaging Focal Points)</vt:lpstr>
      <vt:lpstr> How could Agencies better involve country focal points in evaluation exercises?</vt:lpstr>
      <vt:lpstr>Focal Points support to evaluations</vt:lpstr>
      <vt:lpstr>What should be the  role for a country focal point be pre, during and post project implementation? </vt:lpstr>
      <vt:lpstr>Limited Influence of lessons learned in improving approach to M&amp;E </vt:lpstr>
      <vt:lpstr>Involvement of GEF Focal Points in Terminal Evaluations</vt:lpstr>
      <vt:lpstr>How can the terminal evaluation exercise support the building of country environmental M&amp;E capacity?</vt:lpstr>
      <vt:lpstr>GEF Cross-Cutting Capacity Development Strategy (2010)</vt:lpstr>
      <vt:lpstr>Focal Points’ Key Links</vt:lpstr>
      <vt:lpstr>FOCAL POINTS’ KEY LINKS</vt:lpstr>
      <vt:lpstr>Summing-up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Osvaldo</dc:creator>
  <cp:lastModifiedBy>WB221729</cp:lastModifiedBy>
  <cp:revision>25</cp:revision>
  <dcterms:created xsi:type="dcterms:W3CDTF">2011-09-27T12:21:06Z</dcterms:created>
  <dcterms:modified xsi:type="dcterms:W3CDTF">2011-11-03T15:47:19Z</dcterms:modified>
</cp:coreProperties>
</file>