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51" r:id="rId2"/>
    <p:sldId id="362" r:id="rId3"/>
    <p:sldId id="312" r:id="rId4"/>
    <p:sldId id="309" r:id="rId5"/>
    <p:sldId id="359" r:id="rId6"/>
    <p:sldId id="367" r:id="rId7"/>
    <p:sldId id="365" r:id="rId8"/>
    <p:sldId id="360" r:id="rId9"/>
    <p:sldId id="294" r:id="rId10"/>
    <p:sldId id="296" r:id="rId11"/>
    <p:sldId id="295" r:id="rId12"/>
    <p:sldId id="297" r:id="rId13"/>
    <p:sldId id="302" r:id="rId14"/>
    <p:sldId id="301" r:id="rId15"/>
    <p:sldId id="298" r:id="rId16"/>
    <p:sldId id="299" r:id="rId17"/>
    <p:sldId id="357" r:id="rId18"/>
    <p:sldId id="361" r:id="rId19"/>
    <p:sldId id="363" r:id="rId20"/>
    <p:sldId id="364" r:id="rId21"/>
    <p:sldId id="350" r:id="rId22"/>
  </p:sldIdLst>
  <p:sldSz cx="9144000" cy="6858000" type="screen4x3"/>
  <p:notesSz cx="6858000" cy="9144000"/>
  <p:defaultTextStyle>
    <a:defPPr>
      <a:defRPr lang="en-US"/>
    </a:defPPr>
    <a:lvl1pPr algn="r" rtl="0" fontAlgn="base">
      <a:spcBef>
        <a:spcPct val="0"/>
      </a:spcBef>
      <a:spcAft>
        <a:spcPct val="0"/>
      </a:spcAft>
      <a:defRPr b="1" kern="1200">
        <a:solidFill>
          <a:schemeClr val="tx1"/>
        </a:solidFill>
        <a:latin typeface="Arial" charset="0"/>
        <a:ea typeface="+mn-ea"/>
        <a:cs typeface="+mn-cs"/>
      </a:defRPr>
    </a:lvl1pPr>
    <a:lvl2pPr marL="457200" algn="r" rtl="0" fontAlgn="base">
      <a:spcBef>
        <a:spcPct val="0"/>
      </a:spcBef>
      <a:spcAft>
        <a:spcPct val="0"/>
      </a:spcAft>
      <a:defRPr b="1" kern="1200">
        <a:solidFill>
          <a:schemeClr val="tx1"/>
        </a:solidFill>
        <a:latin typeface="Arial" charset="0"/>
        <a:ea typeface="+mn-ea"/>
        <a:cs typeface="+mn-cs"/>
      </a:defRPr>
    </a:lvl2pPr>
    <a:lvl3pPr marL="914400" algn="r" rtl="0" fontAlgn="base">
      <a:spcBef>
        <a:spcPct val="0"/>
      </a:spcBef>
      <a:spcAft>
        <a:spcPct val="0"/>
      </a:spcAft>
      <a:defRPr b="1" kern="1200">
        <a:solidFill>
          <a:schemeClr val="tx1"/>
        </a:solidFill>
        <a:latin typeface="Arial" charset="0"/>
        <a:ea typeface="+mn-ea"/>
        <a:cs typeface="+mn-cs"/>
      </a:defRPr>
    </a:lvl3pPr>
    <a:lvl4pPr marL="1371600" algn="r" rtl="0" fontAlgn="base">
      <a:spcBef>
        <a:spcPct val="0"/>
      </a:spcBef>
      <a:spcAft>
        <a:spcPct val="0"/>
      </a:spcAft>
      <a:defRPr b="1" kern="1200">
        <a:solidFill>
          <a:schemeClr val="tx1"/>
        </a:solidFill>
        <a:latin typeface="Arial" charset="0"/>
        <a:ea typeface="+mn-ea"/>
        <a:cs typeface="+mn-cs"/>
      </a:defRPr>
    </a:lvl4pPr>
    <a:lvl5pPr marL="1828800" algn="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CCFFFF"/>
    <a:srgbClr val="FF0066"/>
    <a:srgbClr val="66FFFF"/>
    <a:srgbClr val="333399"/>
    <a:srgbClr val="93EAFF"/>
    <a:srgbClr val="66CC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149" autoAdjust="0"/>
    <p:restoredTop sz="94660" autoAdjust="0"/>
  </p:normalViewPr>
  <p:slideViewPr>
    <p:cSldViewPr>
      <p:cViewPr varScale="1">
        <p:scale>
          <a:sx n="73" d="100"/>
          <a:sy n="73" d="100"/>
        </p:scale>
        <p:origin x="-105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pitchFamily="34" charset="0"/>
              </a:defRPr>
            </a:lvl1pPr>
          </a:lstStyle>
          <a:p>
            <a:pPr>
              <a:defRPr/>
            </a:pPr>
            <a:endParaRPr lang="en-US"/>
          </a:p>
        </p:txBody>
      </p:sp>
      <p:sp>
        <p:nvSpPr>
          <p:cNvPr id="1044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pitchFamily="34" charset="0"/>
              </a:defRPr>
            </a:lvl1pPr>
          </a:lstStyle>
          <a:p>
            <a:pPr>
              <a:defRPr/>
            </a:pPr>
            <a:endParaRPr lang="en-US"/>
          </a:p>
        </p:txBody>
      </p:sp>
      <p:sp>
        <p:nvSpPr>
          <p:cNvPr id="245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44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44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pitchFamily="34" charset="0"/>
              </a:defRPr>
            </a:lvl1pPr>
          </a:lstStyle>
          <a:p>
            <a:pPr>
              <a:defRPr/>
            </a:pPr>
            <a:endParaRPr lang="en-US"/>
          </a:p>
        </p:txBody>
      </p:sp>
      <p:sp>
        <p:nvSpPr>
          <p:cNvPr id="1044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pitchFamily="34" charset="0"/>
              </a:defRPr>
            </a:lvl1pPr>
          </a:lstStyle>
          <a:p>
            <a:pPr>
              <a:defRPr/>
            </a:pPr>
            <a:fld id="{34BF7C20-AEF0-4714-B47C-6DEC14BF829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th-TH" smtClean="0">
              <a:latin typeface="Arial" charset="0"/>
            </a:endParaRPr>
          </a:p>
        </p:txBody>
      </p:sp>
      <p:sp>
        <p:nvSpPr>
          <p:cNvPr id="25604" name="Slide Number Placeholder 3"/>
          <p:cNvSpPr>
            <a:spLocks noGrp="1"/>
          </p:cNvSpPr>
          <p:nvPr>
            <p:ph type="sldNum" sz="quarter" idx="5"/>
          </p:nvPr>
        </p:nvSpPr>
        <p:spPr>
          <a:noFill/>
        </p:spPr>
        <p:txBody>
          <a:bodyPr/>
          <a:lstStyle/>
          <a:p>
            <a:fld id="{5EA33470-8E9E-44DC-A71D-56E2EEBB9962}" type="slidenum">
              <a:rPr lang="en-US" smtClean="0">
                <a:latin typeface="Arial" charset="0"/>
              </a:rPr>
              <a:pPr/>
              <a:t>9</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th-TH" smtClean="0">
                <a:latin typeface="Arial" charset="0"/>
              </a:rPr>
              <a:t>มีมาตรฐานในโครงสร้าง และการพัฒนาสอดคล้องกับกลุ่มเป้าหมาย มาตรฐานทางวิชาการ และงบประมาณ</a:t>
            </a:r>
          </a:p>
          <a:p>
            <a:r>
              <a:rPr lang="th-TH" smtClean="0">
                <a:latin typeface="Arial" charset="0"/>
              </a:rPr>
              <a:t>บุคลากรในแต่ละฝ่าย เพียงพอ และมีความรู้ความสามารถได้มาตรฐาน</a:t>
            </a:r>
            <a:endParaRPr lang="en-US" smtClean="0">
              <a:latin typeface="Arial" charset="0"/>
            </a:endParaRPr>
          </a:p>
          <a:p>
            <a:r>
              <a:rPr lang="th-TH" smtClean="0">
                <a:latin typeface="Arial" charset="0"/>
              </a:rPr>
              <a:t>การประชาสัมพันธ์ และการคัดสรรกลุ่มเป้าหมายได้ตามที่หวังหรือไม่</a:t>
            </a:r>
            <a:endParaRPr lang="en-US" smtClean="0">
              <a:latin typeface="Arial" charset="0"/>
            </a:endParaRPr>
          </a:p>
          <a:p>
            <a:r>
              <a:rPr lang="th-TH" smtClean="0">
                <a:latin typeface="Arial" charset="0"/>
              </a:rPr>
              <a:t>วัสดุอุปกรณ์ และแหล่งเรียนรู้ที่จำเป็นเพียงพอ และมีคุณภาพ</a:t>
            </a:r>
          </a:p>
          <a:p>
            <a:r>
              <a:rPr lang="th-TH" smtClean="0">
                <a:latin typeface="Arial" charset="0"/>
              </a:rPr>
              <a:t>มีความเต็มใจที่จะสนับสนุนโครงการของหน่วยงานที่เกี่ยวข้อง</a:t>
            </a:r>
            <a:endParaRPr lang="en-US" smtClean="0">
              <a:latin typeface="Arial" charset="0"/>
            </a:endParaRPr>
          </a:p>
        </p:txBody>
      </p:sp>
      <p:sp>
        <p:nvSpPr>
          <p:cNvPr id="26628" name="Slide Number Placeholder 3"/>
          <p:cNvSpPr>
            <a:spLocks noGrp="1"/>
          </p:cNvSpPr>
          <p:nvPr>
            <p:ph type="sldNum" sz="quarter" idx="5"/>
          </p:nvPr>
        </p:nvSpPr>
        <p:spPr>
          <a:noFill/>
        </p:spPr>
        <p:txBody>
          <a:bodyPr/>
          <a:lstStyle/>
          <a:p>
            <a:fld id="{9BF0D8BE-CFA9-41BC-8E9D-D4EBDB0EA708}" type="slidenum">
              <a:rPr lang="en-US" smtClean="0">
                <a:latin typeface="Arial" charset="0"/>
              </a:rPr>
              <a:pPr/>
              <a:t>10</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th-TH" smtClean="0">
                <a:latin typeface="Arial" charset="0"/>
              </a:rPr>
              <a:t>หลักการและเหตุผล ตลอดจนจุดมุ่งหมายของโครงการมีความเหมาะสมและปฏิบัติให้เกิดผลและมีคุณค่าต่อประเทศชาติ</a:t>
            </a:r>
          </a:p>
          <a:p>
            <a:r>
              <a:rPr lang="th-TH" smtClean="0">
                <a:latin typeface="Arial" charset="0"/>
              </a:rPr>
              <a:t>แต่การกำหนดกลุ่มเป้าหมายดูจะขัดกับปัญหา หรือโครงการ (สภาพแวดล้อมทางสังคม กับ เด็กและเยาวชน)</a:t>
            </a:r>
          </a:p>
        </p:txBody>
      </p:sp>
      <p:sp>
        <p:nvSpPr>
          <p:cNvPr id="27652" name="Slide Number Placeholder 3"/>
          <p:cNvSpPr>
            <a:spLocks noGrp="1"/>
          </p:cNvSpPr>
          <p:nvPr>
            <p:ph type="sldNum" sz="quarter" idx="5"/>
          </p:nvPr>
        </p:nvSpPr>
        <p:spPr>
          <a:noFill/>
        </p:spPr>
        <p:txBody>
          <a:bodyPr/>
          <a:lstStyle/>
          <a:p>
            <a:fld id="{63B7CE09-66CF-4CF1-98E6-BE42F00C793D}" type="slidenum">
              <a:rPr lang="en-US" smtClean="0">
                <a:latin typeface="Arial" charset="0"/>
              </a:rPr>
              <a:pPr/>
              <a:t>11</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th-TH" smtClean="0">
                <a:latin typeface="Arial" charset="0"/>
              </a:rPr>
              <a:t>โครงสร้างของการดำเนินงานเป็นไปตามกลไกของระบบราชการที่เป็นงานประจำ</a:t>
            </a:r>
            <a:endParaRPr lang="en-US" smtClean="0">
              <a:latin typeface="Arial" charset="0"/>
            </a:endParaRPr>
          </a:p>
          <a:p>
            <a:r>
              <a:rPr lang="th-TH" smtClean="0">
                <a:latin typeface="Arial" charset="0"/>
              </a:rPr>
              <a:t>เป็นไปตามแผนยุทธศาสตร์ที่วางไว้</a:t>
            </a:r>
          </a:p>
          <a:p>
            <a:r>
              <a:rPr lang="th-TH" smtClean="0">
                <a:latin typeface="Arial" charset="0"/>
              </a:rPr>
              <a:t>มาตรการในการควบคุมคุณภาพ เช่น การนำองค์กรอย่างมีวิสัยทัศน์  การจัดกิจกรรมแบบเน้นการเรียนรู้ การเรียนรู้ขององค์กร </a:t>
            </a:r>
          </a:p>
          <a:p>
            <a:r>
              <a:rPr lang="th-TH" smtClean="0">
                <a:latin typeface="Arial" charset="0"/>
              </a:rPr>
              <a:t>และบุคคล การเห็นคุณค่าของบุคลากร และพันธมิตรมีบ้างเป็นบางหน่วยงาน และจังหวัด </a:t>
            </a:r>
          </a:p>
          <a:p>
            <a:endParaRPr lang="en-US" smtClean="0">
              <a:latin typeface="Arial" charset="0"/>
            </a:endParaRPr>
          </a:p>
        </p:txBody>
      </p:sp>
      <p:sp>
        <p:nvSpPr>
          <p:cNvPr id="28676" name="Slide Number Placeholder 3"/>
          <p:cNvSpPr>
            <a:spLocks noGrp="1"/>
          </p:cNvSpPr>
          <p:nvPr>
            <p:ph type="sldNum" sz="quarter" idx="5"/>
          </p:nvPr>
        </p:nvSpPr>
        <p:spPr>
          <a:noFill/>
        </p:spPr>
        <p:txBody>
          <a:bodyPr/>
          <a:lstStyle/>
          <a:p>
            <a:fld id="{7437DA96-79C8-4C96-A305-C73A7EC37998}" type="slidenum">
              <a:rPr lang="en-US" smtClean="0">
                <a:latin typeface="Arial" charset="0"/>
              </a:rPr>
              <a:pPr/>
              <a:t>12</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th-TH" smtClean="0">
                <a:latin typeface="Arial" charset="0"/>
              </a:rPr>
              <a:t>คุณภาพของกลุ่มเป้าหมายมีการเปลี่ยนแปลงที่ไม่ชัดเจน จำนวนเด็กและเยาวชนในแต่ละปีไม่เปลี่ยนแปลง</a:t>
            </a:r>
          </a:p>
          <a:p>
            <a:r>
              <a:rPr lang="th-TH" smtClean="0">
                <a:latin typeface="Arial" charset="0"/>
              </a:rPr>
              <a:t>แต่ไม่สามารถระบุได้ว่าเป็นกลุ่มเดิม หรือกลุ่มใหม่ จึงไม่สามารถสรุปประสิทธิผลที่แท้จริงของกิจกรรมในโครงการได้</a:t>
            </a:r>
            <a:endParaRPr lang="en-US" smtClean="0">
              <a:latin typeface="Arial" charset="0"/>
            </a:endParaRPr>
          </a:p>
          <a:p>
            <a:pPr lvl="1"/>
            <a:endParaRPr lang="en-US" smtClean="0">
              <a:latin typeface="Arial" charset="0"/>
            </a:endParaRPr>
          </a:p>
        </p:txBody>
      </p:sp>
      <p:sp>
        <p:nvSpPr>
          <p:cNvPr id="29700" name="Slide Number Placeholder 3"/>
          <p:cNvSpPr>
            <a:spLocks noGrp="1"/>
          </p:cNvSpPr>
          <p:nvPr>
            <p:ph type="sldNum" sz="quarter" idx="5"/>
          </p:nvPr>
        </p:nvSpPr>
        <p:spPr>
          <a:noFill/>
        </p:spPr>
        <p:txBody>
          <a:bodyPr/>
          <a:lstStyle/>
          <a:p>
            <a:fld id="{90EE5E5B-5356-47FA-A551-7E10B450EA66}" type="slidenum">
              <a:rPr lang="en-US" smtClean="0">
                <a:latin typeface="Arial" charset="0"/>
              </a:rPr>
              <a:pPr/>
              <a:t>14</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r>
              <a:rPr lang="th-TH" smtClean="0">
                <a:latin typeface="Arial" charset="0"/>
              </a:rPr>
              <a:t>โครงการ และการประเมินช่วยให้บุคลากรเกิดองค์ความรู้เกี่ยวกับเด็กในจังหวัด</a:t>
            </a:r>
          </a:p>
        </p:txBody>
      </p:sp>
      <p:sp>
        <p:nvSpPr>
          <p:cNvPr id="30724" name="Slide Number Placeholder 3"/>
          <p:cNvSpPr>
            <a:spLocks noGrp="1"/>
          </p:cNvSpPr>
          <p:nvPr>
            <p:ph type="sldNum" sz="quarter" idx="5"/>
          </p:nvPr>
        </p:nvSpPr>
        <p:spPr>
          <a:noFill/>
        </p:spPr>
        <p:txBody>
          <a:bodyPr/>
          <a:lstStyle/>
          <a:p>
            <a:fld id="{0D6B7C4E-C093-45C8-9DDC-05A203AA3997}" type="slidenum">
              <a:rPr lang="en-US" smtClean="0">
                <a:latin typeface="Arial" charset="0"/>
              </a:rPr>
              <a:pPr/>
              <a:t>15</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th-TH" smtClean="0">
                <a:latin typeface="Arial" charset="0"/>
              </a:rPr>
              <a:t>ความสำเร็จของโครงการเป็นไปในลักษณะการได้จัด หรือปริมาณ มากกว่าผลที่เป็นคุณภาพ</a:t>
            </a:r>
            <a:endParaRPr lang="en-US" smtClean="0">
              <a:latin typeface="Arial" charset="0"/>
            </a:endParaRPr>
          </a:p>
          <a:p>
            <a:r>
              <a:rPr lang="th-TH" smtClean="0">
                <a:latin typeface="Arial" charset="0"/>
              </a:rPr>
              <a:t>แต่ดัชนีทางสังคมด้านความต้องการและความจำเป็นของโครงการในระยะต่อไปยังไม่มีการเปลี่ยนแปลง</a:t>
            </a:r>
            <a:endParaRPr lang="en-US" smtClean="0">
              <a:latin typeface="Arial" charset="0"/>
            </a:endParaRPr>
          </a:p>
          <a:p>
            <a:r>
              <a:rPr lang="th-TH" smtClean="0">
                <a:latin typeface="Arial" charset="0"/>
              </a:rPr>
              <a:t>จึงสร้างความร่วมมือและสนับสนุนจากสังคมได้หากมีการประชาสัมพันธ์ที่ดี</a:t>
            </a:r>
            <a:endParaRPr lang="en-US" smtClean="0">
              <a:latin typeface="Arial" charset="0"/>
            </a:endParaRPr>
          </a:p>
        </p:txBody>
      </p:sp>
      <p:sp>
        <p:nvSpPr>
          <p:cNvPr id="31748" name="Slide Number Placeholder 3"/>
          <p:cNvSpPr>
            <a:spLocks noGrp="1"/>
          </p:cNvSpPr>
          <p:nvPr>
            <p:ph type="sldNum" sz="quarter" idx="5"/>
          </p:nvPr>
        </p:nvSpPr>
        <p:spPr>
          <a:noFill/>
        </p:spPr>
        <p:txBody>
          <a:bodyPr/>
          <a:lstStyle/>
          <a:p>
            <a:fld id="{7EB2AD8E-C60D-4A66-8AD4-D8A35FB749E5}" type="slidenum">
              <a:rPr lang="en-US" smtClean="0">
                <a:latin typeface="Arial" charset="0"/>
              </a:rPr>
              <a:pPr/>
              <a:t>16</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AutoShape 42"/>
          <p:cNvSpPr>
            <a:spLocks noChangeArrowheads="1"/>
          </p:cNvSpPr>
          <p:nvPr/>
        </p:nvSpPr>
        <p:spPr bwMode="white">
          <a:xfrm>
            <a:off x="152400" y="214313"/>
            <a:ext cx="8839200" cy="6400800"/>
          </a:xfrm>
          <a:prstGeom prst="roundRect">
            <a:avLst>
              <a:gd name="adj" fmla="val 5458"/>
            </a:avLst>
          </a:prstGeom>
          <a:noFill/>
          <a:ln w="28575">
            <a:solidFill>
              <a:schemeClr val="bg1"/>
            </a:solidFill>
            <a:round/>
            <a:headEnd/>
            <a:tailEnd/>
          </a:ln>
          <a:effectLst/>
        </p:spPr>
        <p:txBody>
          <a:bodyPr wrap="none" anchor="ctr"/>
          <a:lstStyle/>
          <a:p>
            <a:pPr>
              <a:defRPr/>
            </a:pPr>
            <a:endParaRPr lang="th-TH">
              <a:latin typeface="Arial" pitchFamily="34" charset="0"/>
            </a:endParaRPr>
          </a:p>
        </p:txBody>
      </p:sp>
      <p:sp>
        <p:nvSpPr>
          <p:cNvPr id="3075" name="Rectangle 3"/>
          <p:cNvSpPr>
            <a:spLocks noGrp="1" noChangeArrowheads="1"/>
          </p:cNvSpPr>
          <p:nvPr>
            <p:ph type="subTitle" idx="1"/>
          </p:nvPr>
        </p:nvSpPr>
        <p:spPr>
          <a:xfrm>
            <a:off x="457200" y="4267200"/>
            <a:ext cx="8229600" cy="381000"/>
          </a:xfrm>
        </p:spPr>
        <p:txBody>
          <a:bodyPr/>
          <a:lstStyle>
            <a:lvl1pPr marL="0" indent="0" algn="ctr">
              <a:buFont typeface="Wingdings" pitchFamily="2" charset="2"/>
              <a:buNone/>
              <a:defRPr sz="1600"/>
            </a:lvl1pPr>
          </a:lstStyle>
          <a:p>
            <a:r>
              <a:rPr lang="en-US" smtClean="0"/>
              <a:t>Click to edit Master subtitle style</a:t>
            </a:r>
            <a:endParaRPr lang="en-US"/>
          </a:p>
        </p:txBody>
      </p:sp>
      <p:sp>
        <p:nvSpPr>
          <p:cNvPr id="3074" name="Rectangle 2"/>
          <p:cNvSpPr>
            <a:spLocks noGrp="1" noChangeArrowheads="1"/>
          </p:cNvSpPr>
          <p:nvPr>
            <p:ph type="ctrTitle"/>
          </p:nvPr>
        </p:nvSpPr>
        <p:spPr>
          <a:xfrm>
            <a:off x="381000" y="3200400"/>
            <a:ext cx="8339138" cy="533400"/>
          </a:xfrm>
        </p:spPr>
        <p:txBody>
          <a:bodyPr/>
          <a:lstStyle>
            <a:lvl1pPr algn="ctr">
              <a:defRPr sz="4000"/>
            </a:lvl1pPr>
          </a:lstStyle>
          <a:p>
            <a:r>
              <a:rPr lang="en-US" smtClean="0"/>
              <a:t>Click to edit Master title style</a:t>
            </a:r>
            <a:endParaRPr lang="en-US"/>
          </a:p>
        </p:txBody>
      </p:sp>
      <p:sp>
        <p:nvSpPr>
          <p:cNvPr id="5" name="Rectangle 4"/>
          <p:cNvSpPr>
            <a:spLocks noGrp="1" noChangeArrowheads="1"/>
          </p:cNvSpPr>
          <p:nvPr>
            <p:ph type="dt" sz="half" idx="10"/>
          </p:nvPr>
        </p:nvSpPr>
        <p:spPr>
          <a:xfrm>
            <a:off x="228600" y="6613525"/>
            <a:ext cx="2133600" cy="244475"/>
          </a:xfrm>
          <a:prstGeom prst="rect">
            <a:avLst/>
          </a:prstGeom>
        </p:spPr>
        <p:txBody>
          <a:bodyPr/>
          <a:lstStyle>
            <a:lvl1pPr algn="l">
              <a:defRPr sz="1000" b="0">
                <a:solidFill>
                  <a:srgbClr val="000000"/>
                </a:solidFill>
                <a:latin typeface="Arial" pitchFamily="34" charset="0"/>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685800" y="1676400"/>
            <a:ext cx="39243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762500" y="1676400"/>
            <a:ext cx="39243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6781800" cy="533400"/>
          </a:xfrm>
        </p:spPr>
        <p:txBody>
          <a:bodyPr/>
          <a:lstStyle/>
          <a:p>
            <a:r>
              <a:rPr lang="en-US" smtClean="0"/>
              <a:t>Click to edit Master title style</a:t>
            </a:r>
            <a:endParaRPr lang="th-TH"/>
          </a:p>
        </p:txBody>
      </p:sp>
      <p:sp>
        <p:nvSpPr>
          <p:cNvPr id="3" name="Table Placeholder 2"/>
          <p:cNvSpPr>
            <a:spLocks noGrp="1"/>
          </p:cNvSpPr>
          <p:nvPr>
            <p:ph type="tbl" idx="1"/>
          </p:nvPr>
        </p:nvSpPr>
        <p:spPr>
          <a:xfrm>
            <a:off x="685800" y="1676400"/>
            <a:ext cx="8001000" cy="4724400"/>
          </a:xfrm>
        </p:spPr>
        <p:txBody>
          <a:bodyPr/>
          <a:lstStyle/>
          <a:p>
            <a:pPr lvl="0"/>
            <a:r>
              <a:rPr lang="en-US" noProof="0" smtClean="0"/>
              <a:t>Click icon to add table</a:t>
            </a:r>
            <a:endParaRPr lang="th-TH" noProof="0" smtClean="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685800" y="838200"/>
            <a:ext cx="67818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gray">
          <a:xfrm>
            <a:off x="685800" y="1676400"/>
            <a:ext cx="80010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10"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Lst>
  <p:hf sldNum="0" hdr="0"/>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Verdana" pitchFamily="34" charset="0"/>
        </a:defRPr>
      </a:lvl2pPr>
      <a:lvl3pPr algn="l" rtl="0" eaLnBrk="0" fontAlgn="base" hangingPunct="0">
        <a:spcBef>
          <a:spcPct val="0"/>
        </a:spcBef>
        <a:spcAft>
          <a:spcPct val="0"/>
        </a:spcAft>
        <a:defRPr sz="2800" b="1">
          <a:solidFill>
            <a:schemeClr val="tx2"/>
          </a:solidFill>
          <a:latin typeface="Verdana" pitchFamily="34" charset="0"/>
        </a:defRPr>
      </a:lvl3pPr>
      <a:lvl4pPr algn="l" rtl="0" eaLnBrk="0" fontAlgn="base" hangingPunct="0">
        <a:spcBef>
          <a:spcPct val="0"/>
        </a:spcBef>
        <a:spcAft>
          <a:spcPct val="0"/>
        </a:spcAft>
        <a:defRPr sz="2800" b="1">
          <a:solidFill>
            <a:schemeClr val="tx2"/>
          </a:solidFill>
          <a:latin typeface="Verdana" pitchFamily="34" charset="0"/>
        </a:defRPr>
      </a:lvl4pPr>
      <a:lvl5pPr algn="l" rtl="0" eaLnBrk="0" fontAlgn="base" hangingPunct="0">
        <a:spcBef>
          <a:spcPct val="0"/>
        </a:spcBef>
        <a:spcAft>
          <a:spcPct val="0"/>
        </a:spcAft>
        <a:defRPr sz="2800" b="1">
          <a:solidFill>
            <a:schemeClr val="tx2"/>
          </a:solidFill>
          <a:latin typeface="Verdana" pitchFamily="34" charset="0"/>
        </a:defRPr>
      </a:lvl5pPr>
      <a:lvl6pPr marL="457200" algn="l" rtl="0" eaLnBrk="1" fontAlgn="base" hangingPunct="1">
        <a:spcBef>
          <a:spcPct val="0"/>
        </a:spcBef>
        <a:spcAft>
          <a:spcPct val="0"/>
        </a:spcAft>
        <a:defRPr sz="2800" b="1">
          <a:solidFill>
            <a:schemeClr val="tx2"/>
          </a:solidFill>
          <a:latin typeface="Verdana" pitchFamily="34" charset="0"/>
        </a:defRPr>
      </a:lvl6pPr>
      <a:lvl7pPr marL="914400" algn="l" rtl="0" eaLnBrk="1" fontAlgn="base" hangingPunct="1">
        <a:spcBef>
          <a:spcPct val="0"/>
        </a:spcBef>
        <a:spcAft>
          <a:spcPct val="0"/>
        </a:spcAft>
        <a:defRPr sz="2800" b="1">
          <a:solidFill>
            <a:schemeClr val="tx2"/>
          </a:solidFill>
          <a:latin typeface="Verdana" pitchFamily="34" charset="0"/>
        </a:defRPr>
      </a:lvl7pPr>
      <a:lvl8pPr marL="1371600" algn="l" rtl="0" eaLnBrk="1" fontAlgn="base" hangingPunct="1">
        <a:spcBef>
          <a:spcPct val="0"/>
        </a:spcBef>
        <a:spcAft>
          <a:spcPct val="0"/>
        </a:spcAft>
        <a:defRPr sz="2800" b="1">
          <a:solidFill>
            <a:schemeClr val="tx2"/>
          </a:solidFill>
          <a:latin typeface="Verdana" pitchFamily="34" charset="0"/>
        </a:defRPr>
      </a:lvl8pPr>
      <a:lvl9pPr marL="1828800" algn="l" rtl="0" eaLnBrk="1" fontAlgn="base" hangingPunct="1">
        <a:spcBef>
          <a:spcPct val="0"/>
        </a:spcBef>
        <a:spcAft>
          <a:spcPct val="0"/>
        </a:spcAft>
        <a:defRPr sz="2800" b="1">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Arial" pitchFamily="34" charset="0"/>
        </a:defRPr>
      </a:lvl6pPr>
      <a:lvl7pPr marL="2971800" indent="-228600" algn="l" rtl="0" eaLnBrk="1" fontAlgn="base" hangingPunct="1">
        <a:spcBef>
          <a:spcPct val="20000"/>
        </a:spcBef>
        <a:spcAft>
          <a:spcPct val="0"/>
        </a:spcAft>
        <a:buChar char="»"/>
        <a:defRPr sz="2000">
          <a:solidFill>
            <a:schemeClr val="tx1"/>
          </a:solidFill>
          <a:latin typeface="Arial" pitchFamily="34" charset="0"/>
        </a:defRPr>
      </a:lvl7pPr>
      <a:lvl8pPr marL="3429000" indent="-228600" algn="l" rtl="0" eaLnBrk="1" fontAlgn="base" hangingPunct="1">
        <a:spcBef>
          <a:spcPct val="20000"/>
        </a:spcBef>
        <a:spcAft>
          <a:spcPct val="0"/>
        </a:spcAft>
        <a:buChar char="»"/>
        <a:defRPr sz="2000">
          <a:solidFill>
            <a:schemeClr val="tx1"/>
          </a:solidFill>
          <a:latin typeface="Arial" pitchFamily="34" charset="0"/>
        </a:defRPr>
      </a:lvl8pPr>
      <a:lvl9pPr marL="3886200" indent="-228600" algn="l" rtl="0" eaLnBrk="1" fontAlgn="base" hangingPunct="1">
        <a:spcBef>
          <a:spcPct val="20000"/>
        </a:spcBef>
        <a:spcAft>
          <a:spcPct val="0"/>
        </a:spcAft>
        <a:buChar char="»"/>
        <a:defRPr sz="2000">
          <a:solidFill>
            <a:schemeClr val="tx1"/>
          </a:solidFill>
          <a:latin typeface="Arial" pitchFamily="34" charset="0"/>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0" y="1000125"/>
            <a:ext cx="9144000" cy="2071688"/>
          </a:xfrm>
          <a:solidFill>
            <a:schemeClr val="bg1"/>
          </a:solidFill>
        </p:spPr>
        <p:txBody>
          <a:bodyPr/>
          <a:lstStyle/>
          <a:p>
            <a:pPr eaLnBrk="1" hangingPunct="1">
              <a:lnSpc>
                <a:spcPct val="90000"/>
              </a:lnSpc>
            </a:pPr>
            <a:r>
              <a:rPr lang="en-US" sz="4800" smtClean="0">
                <a:latin typeface="Times New Roman" pitchFamily="18" charset="0"/>
                <a:cs typeface="Times New Roman" pitchFamily="18" charset="0"/>
              </a:rPr>
              <a:t>Performance Evaluation on National Policies and Strategies for Child Development</a:t>
            </a:r>
            <a:endParaRPr lang="th-TH" sz="4400" smtClean="0">
              <a:latin typeface="Times New Roman" pitchFamily="18" charset="0"/>
              <a:cs typeface="KodchiangUPC" pitchFamily="18" charset="-34"/>
            </a:endParaRPr>
          </a:p>
        </p:txBody>
      </p:sp>
      <p:sp>
        <p:nvSpPr>
          <p:cNvPr id="3075" name="Subtitle 5"/>
          <p:cNvSpPr>
            <a:spLocks noGrp="1"/>
          </p:cNvSpPr>
          <p:nvPr>
            <p:ph type="subTitle" idx="1"/>
          </p:nvPr>
        </p:nvSpPr>
        <p:spPr>
          <a:xfrm>
            <a:off x="0" y="4357688"/>
            <a:ext cx="9144000" cy="1143000"/>
          </a:xfrm>
          <a:solidFill>
            <a:srgbClr val="93EAFF"/>
          </a:solidFill>
        </p:spPr>
        <p:txBody>
          <a:bodyPr/>
          <a:lstStyle/>
          <a:p>
            <a:pPr eaLnBrk="1" hangingPunct="1"/>
            <a:r>
              <a:rPr lang="en-US" sz="2800" smtClean="0">
                <a:latin typeface="Times New Roman" pitchFamily="18" charset="0"/>
                <a:cs typeface="Times New Roman" pitchFamily="18" charset="0"/>
              </a:rPr>
              <a:t>Ujsara Prasertsin*, Chirdsak Khovasint,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and Somjet Viyakarn</a:t>
            </a:r>
          </a:p>
        </p:txBody>
      </p:sp>
      <p:sp>
        <p:nvSpPr>
          <p:cNvPr id="4" name="สี่เหลี่ยมผืนผ้า 5"/>
          <p:cNvSpPr>
            <a:spLocks noChangeArrowheads="1"/>
          </p:cNvSpPr>
          <p:nvPr/>
        </p:nvSpPr>
        <p:spPr bwMode="auto">
          <a:xfrm>
            <a:off x="0" y="5786438"/>
            <a:ext cx="9144000" cy="923925"/>
          </a:xfrm>
          <a:prstGeom prst="rect">
            <a:avLst/>
          </a:prstGeom>
          <a:solidFill>
            <a:schemeClr val="tx2">
              <a:lumMod val="75000"/>
            </a:schemeClr>
          </a:solidFill>
          <a:ln w="9525">
            <a:noFill/>
            <a:miter lim="800000"/>
            <a:headEnd/>
            <a:tailEnd/>
          </a:ln>
        </p:spPr>
        <p:txBody>
          <a:bodyPr>
            <a:spAutoFit/>
          </a:bodyPr>
          <a:lstStyle/>
          <a:p>
            <a:pPr algn="ctr">
              <a:lnSpc>
                <a:spcPct val="90000"/>
              </a:lnSpc>
              <a:defRPr/>
            </a:pPr>
            <a:r>
              <a:rPr lang="en-US" sz="2000" dirty="0">
                <a:solidFill>
                  <a:schemeClr val="bg1"/>
                </a:solidFill>
                <a:latin typeface="Times New Roman" pitchFamily="18" charset="0"/>
                <a:cs typeface="Times New Roman" pitchFamily="18" charset="0"/>
              </a:rPr>
              <a:t>*Ph.D. Candidate Student in Educational Research Methodology Program </a:t>
            </a:r>
            <a:br>
              <a:rPr lang="en-US" sz="2000" dirty="0">
                <a:solidFill>
                  <a:schemeClr val="bg1"/>
                </a:solidFill>
                <a:latin typeface="Times New Roman" pitchFamily="18" charset="0"/>
                <a:cs typeface="Times New Roman" pitchFamily="18" charset="0"/>
              </a:rPr>
            </a:br>
            <a:r>
              <a:rPr lang="en-US" sz="2000" dirty="0">
                <a:solidFill>
                  <a:schemeClr val="bg1"/>
                </a:solidFill>
                <a:latin typeface="Times New Roman" pitchFamily="18" charset="0"/>
                <a:cs typeface="Times New Roman" pitchFamily="18" charset="0"/>
              </a:rPr>
              <a:t>at Department of Educational Research and Psychology, </a:t>
            </a:r>
          </a:p>
          <a:p>
            <a:pPr algn="ctr">
              <a:lnSpc>
                <a:spcPct val="90000"/>
              </a:lnSpc>
              <a:defRPr/>
            </a:pPr>
            <a:r>
              <a:rPr lang="en-US" sz="2000" dirty="0">
                <a:solidFill>
                  <a:schemeClr val="bg1"/>
                </a:solidFill>
                <a:latin typeface="Times New Roman" pitchFamily="18" charset="0"/>
                <a:cs typeface="Times New Roman" pitchFamily="18" charset="0"/>
              </a:rPr>
              <a:t>Faculty of Education, </a:t>
            </a:r>
            <a:r>
              <a:rPr lang="en-US" sz="2000" dirty="0" err="1">
                <a:solidFill>
                  <a:schemeClr val="bg1"/>
                </a:solidFill>
                <a:latin typeface="Times New Roman" pitchFamily="18" charset="0"/>
                <a:cs typeface="Times New Roman" pitchFamily="18" charset="0"/>
              </a:rPr>
              <a:t>Chulalongkorn</a:t>
            </a:r>
            <a:r>
              <a:rPr lang="en-US" sz="2000" dirty="0">
                <a:solidFill>
                  <a:schemeClr val="bg1"/>
                </a:solidFill>
                <a:latin typeface="Times New Roman" pitchFamily="18" charset="0"/>
                <a:cs typeface="Times New Roman" pitchFamily="18" charset="0"/>
              </a:rPr>
              <a:t> University,  Bangkok, Thailand</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500063" y="1214438"/>
            <a:ext cx="8358187" cy="4332287"/>
          </a:xfrm>
          <a:prstGeom prst="rect">
            <a:avLst/>
          </a:prstGeom>
          <a:noFill/>
          <a:ln w="9525" algn="ctr">
            <a:noFill/>
            <a:miter lim="800000"/>
            <a:headEnd/>
            <a:tailEnd/>
          </a:ln>
        </p:spPr>
        <p:txBody>
          <a:bodyPr lIns="90000" tIns="46800" rIns="90000" bIns="46800" anchor="ctr">
            <a:spAutoFit/>
          </a:bodyPr>
          <a:lstStyle/>
          <a:p>
            <a:pPr algn="l">
              <a:lnSpc>
                <a:spcPct val="90000"/>
              </a:lnSpc>
              <a:spcBef>
                <a:spcPts val="1800"/>
              </a:spcBef>
            </a:pPr>
            <a:r>
              <a:rPr lang="en-US" sz="2800">
                <a:solidFill>
                  <a:srgbClr val="333399"/>
                </a:solidFill>
                <a:latin typeface="Times New Roman" pitchFamily="18" charset="0"/>
                <a:cs typeface="Times New Roman" pitchFamily="18" charset="0"/>
              </a:rPr>
              <a:t>Provincial officers ran the operation as general work, not mission emerged from the strategies.</a:t>
            </a:r>
          </a:p>
          <a:p>
            <a:pPr algn="l">
              <a:lnSpc>
                <a:spcPct val="90000"/>
              </a:lnSpc>
              <a:spcBef>
                <a:spcPts val="1800"/>
              </a:spcBef>
            </a:pPr>
            <a:r>
              <a:rPr lang="en-US" sz="2400">
                <a:latin typeface="Times New Roman" pitchFamily="18" charset="0"/>
                <a:cs typeface="Times New Roman" pitchFamily="18" charset="0"/>
              </a:rPr>
              <a:t>National plan of action focused on solving problems arising from social behavior of children and youth rather than protection and development. </a:t>
            </a:r>
          </a:p>
          <a:p>
            <a:pPr algn="l">
              <a:lnSpc>
                <a:spcPct val="90000"/>
              </a:lnSpc>
              <a:spcBef>
                <a:spcPts val="1800"/>
              </a:spcBef>
            </a:pPr>
            <a:r>
              <a:rPr lang="en-US" sz="2400">
                <a:latin typeface="Times New Roman" pitchFamily="18" charset="0"/>
                <a:cs typeface="Times New Roman" pitchFamily="18" charset="0"/>
              </a:rPr>
              <a:t>Some mistakes occurred from coordination between various departments did not understand their roles and communication was not clear. Including migration and changing position of the officer without delegation.</a:t>
            </a:r>
          </a:p>
          <a:p>
            <a:pPr algn="l">
              <a:lnSpc>
                <a:spcPct val="90000"/>
              </a:lnSpc>
              <a:spcBef>
                <a:spcPts val="1800"/>
              </a:spcBef>
            </a:pPr>
            <a:endParaRPr lang="en-US" sz="2800">
              <a:solidFill>
                <a:srgbClr val="333399"/>
              </a:solidFill>
              <a:latin typeface="Times New Roman" pitchFamily="18" charset="0"/>
              <a:cs typeface="Times New Roman" pitchFamily="18" charset="0"/>
            </a:endParaRPr>
          </a:p>
        </p:txBody>
      </p:sp>
      <p:sp>
        <p:nvSpPr>
          <p:cNvPr id="7" name="Title 1"/>
          <p:cNvSpPr>
            <a:spLocks noGrp="1"/>
          </p:cNvSpPr>
          <p:nvPr>
            <p:ph type="title"/>
          </p:nvPr>
        </p:nvSpPr>
        <p:spPr>
          <a:xfrm>
            <a:off x="0" y="0"/>
            <a:ext cx="9144000" cy="1071546"/>
          </a:xfr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5400" dirty="0" smtClean="0">
                <a:solidFill>
                  <a:srgbClr val="333399"/>
                </a:solidFill>
                <a:latin typeface="Times New Roman" pitchFamily="18" charset="0"/>
                <a:cs typeface="Times New Roman" pitchFamily="18" charset="0"/>
              </a:rPr>
              <a:t>context</a:t>
            </a:r>
            <a:endParaRPr lang="th-TH" sz="5400" dirty="0">
              <a:solidFill>
                <a:srgbClr val="333399"/>
              </a:solidFill>
              <a:latin typeface="Times New Roman" pitchFamily="18" charset="0"/>
              <a:cs typeface="KodchiangUPC" pitchFamily="18" charset="-34"/>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500063" y="1214438"/>
            <a:ext cx="8286750" cy="2508250"/>
          </a:xfrm>
          <a:prstGeom prst="rect">
            <a:avLst/>
          </a:prstGeom>
          <a:noFill/>
          <a:ln w="9525" algn="ctr">
            <a:noFill/>
            <a:miter lim="800000"/>
            <a:headEnd/>
            <a:tailEnd/>
          </a:ln>
        </p:spPr>
        <p:txBody>
          <a:bodyPr lIns="90000" tIns="46800" rIns="90000" bIns="46800" anchor="ctr">
            <a:spAutoFit/>
          </a:bodyPr>
          <a:lstStyle/>
          <a:p>
            <a:pPr algn="l">
              <a:lnSpc>
                <a:spcPct val="90000"/>
              </a:lnSpc>
              <a:spcBef>
                <a:spcPts val="2400"/>
              </a:spcBef>
            </a:pPr>
            <a:r>
              <a:rPr lang="en-US" sz="2800">
                <a:solidFill>
                  <a:srgbClr val="333399"/>
                </a:solidFill>
                <a:latin typeface="Times New Roman" pitchFamily="18" charset="0"/>
                <a:cs typeface="Times New Roman" pitchFamily="18" charset="0"/>
              </a:rPr>
              <a:t>The plan was standardized target groups, and its budget was adequately allocated.</a:t>
            </a:r>
          </a:p>
          <a:p>
            <a:pPr algn="l">
              <a:lnSpc>
                <a:spcPct val="90000"/>
              </a:lnSpc>
              <a:spcBef>
                <a:spcPts val="2400"/>
              </a:spcBef>
            </a:pPr>
            <a:r>
              <a:rPr lang="en-US" sz="2400">
                <a:latin typeface="Times New Roman" pitchFamily="18" charset="0"/>
                <a:cs typeface="Times New Roman" pitchFamily="18" charset="0"/>
              </a:rPr>
              <a:t>Good action plan</a:t>
            </a:r>
            <a:r>
              <a:rPr lang="th-TH" sz="2400">
                <a:latin typeface="Times New Roman" pitchFamily="18" charset="0"/>
              </a:rPr>
              <a:t> </a:t>
            </a:r>
            <a:r>
              <a:rPr lang="en-US" sz="2400">
                <a:latin typeface="Times New Roman" pitchFamily="18" charset="0"/>
                <a:cs typeface="Times New Roman" pitchFamily="18" charset="0"/>
              </a:rPr>
              <a:t>was the preparation of location, personnel, duration and budget as well as existing customized plan. However, learning resources rarely applied in action plan and activities.</a:t>
            </a:r>
            <a:r>
              <a:rPr lang="th-TH" sz="2400">
                <a:latin typeface="Times New Roman" pitchFamily="18" charset="0"/>
              </a:rPr>
              <a:t> </a:t>
            </a:r>
            <a:endParaRPr lang="en-US" sz="2400">
              <a:solidFill>
                <a:srgbClr val="333399"/>
              </a:solidFill>
              <a:latin typeface="Times New Roman" pitchFamily="18" charset="0"/>
              <a:cs typeface="Times New Roman" pitchFamily="18" charset="0"/>
            </a:endParaRPr>
          </a:p>
        </p:txBody>
      </p:sp>
      <p:sp>
        <p:nvSpPr>
          <p:cNvPr id="7" name="Title 1"/>
          <p:cNvSpPr>
            <a:spLocks noGrp="1"/>
          </p:cNvSpPr>
          <p:nvPr>
            <p:ph type="title"/>
          </p:nvPr>
        </p:nvSpPr>
        <p:spPr>
          <a:xfrm>
            <a:off x="0" y="0"/>
            <a:ext cx="9144000" cy="1071546"/>
          </a:xfr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5400" dirty="0" smtClean="0">
                <a:solidFill>
                  <a:srgbClr val="333399"/>
                </a:solidFill>
                <a:latin typeface="Times New Roman" pitchFamily="18" charset="0"/>
                <a:cs typeface="Times New Roman" pitchFamily="18" charset="0"/>
              </a:rPr>
              <a:t>input</a:t>
            </a:r>
            <a:endParaRPr lang="th-TH" sz="5400" dirty="0">
              <a:solidFill>
                <a:srgbClr val="333399"/>
              </a:solidFill>
              <a:latin typeface="Times New Roman" pitchFamily="18" charset="0"/>
              <a:cs typeface="KodchiangUPC" pitchFamily="18" charset="-34"/>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500063" y="1214438"/>
            <a:ext cx="8072437" cy="4656137"/>
          </a:xfrm>
          <a:prstGeom prst="rect">
            <a:avLst/>
          </a:prstGeom>
          <a:noFill/>
          <a:ln w="9525" algn="ctr">
            <a:noFill/>
            <a:miter lim="800000"/>
            <a:headEnd/>
            <a:tailEnd/>
          </a:ln>
        </p:spPr>
        <p:txBody>
          <a:bodyPr lIns="90000" tIns="46800" rIns="90000" bIns="46800" anchor="ctr">
            <a:spAutoFit/>
          </a:bodyPr>
          <a:lstStyle/>
          <a:p>
            <a:pPr algn="l">
              <a:lnSpc>
                <a:spcPct val="90000"/>
              </a:lnSpc>
              <a:spcBef>
                <a:spcPts val="1800"/>
              </a:spcBef>
            </a:pPr>
            <a:r>
              <a:rPr lang="en-US" sz="2800">
                <a:solidFill>
                  <a:srgbClr val="333399"/>
                </a:solidFill>
                <a:latin typeface="Times New Roman" pitchFamily="18" charset="0"/>
                <a:cs typeface="Times New Roman" pitchFamily="18" charset="0"/>
              </a:rPr>
              <a:t>The plans were appropriate and effective, and monitoring and quality assessment were run.</a:t>
            </a:r>
          </a:p>
          <a:p>
            <a:pPr algn="l">
              <a:lnSpc>
                <a:spcPct val="90000"/>
              </a:lnSpc>
              <a:spcBef>
                <a:spcPts val="1800"/>
              </a:spcBef>
            </a:pPr>
            <a:r>
              <a:rPr lang="en-US" sz="2400">
                <a:latin typeface="Times New Roman" pitchFamily="18" charset="0"/>
                <a:cs typeface="Times New Roman" pitchFamily="18" charset="0"/>
              </a:rPr>
              <a:t>Strategy to complete all 11 parts showed that Thailand have been working continuously for child development. Before agreement of United nation focus fully or only develop on not specific strategy. </a:t>
            </a:r>
          </a:p>
          <a:p>
            <a:pPr algn="l">
              <a:lnSpc>
                <a:spcPct val="90000"/>
              </a:lnSpc>
              <a:spcBef>
                <a:spcPts val="1800"/>
              </a:spcBef>
            </a:pPr>
            <a:r>
              <a:rPr lang="en-US" sz="2400">
                <a:latin typeface="Times New Roman" pitchFamily="18" charset="0"/>
                <a:cs typeface="Times New Roman" pitchFamily="18" charset="0"/>
              </a:rPr>
              <a:t>Most observation on national action plan activities were expected to heighten and</a:t>
            </a:r>
            <a:r>
              <a:rPr lang="th-TH" sz="2400">
                <a:latin typeface="Times New Roman" pitchFamily="18" charset="0"/>
              </a:rPr>
              <a:t>/</a:t>
            </a:r>
            <a:r>
              <a:rPr lang="en-US" sz="2400">
                <a:latin typeface="Times New Roman" pitchFamily="18" charset="0"/>
                <a:cs typeface="Times New Roman" pitchFamily="18" charset="0"/>
              </a:rPr>
              <a:t>or development potential or desirable features of target groups such as risk group or</a:t>
            </a:r>
            <a:r>
              <a:rPr lang="th-TH" sz="2400">
                <a:latin typeface="Times New Roman" pitchFamily="18" charset="0"/>
              </a:rPr>
              <a:t> </a:t>
            </a:r>
            <a:r>
              <a:rPr lang="en-US" sz="2400">
                <a:latin typeface="Times New Roman" pitchFamily="18" charset="0"/>
                <a:cs typeface="Times New Roman" pitchFamily="18" charset="0"/>
              </a:rPr>
              <a:t>group behavior is a problem rather than children with normal behavior</a:t>
            </a:r>
            <a:r>
              <a:rPr lang="th-TH" sz="2400">
                <a:latin typeface="Times New Roman" pitchFamily="18" charset="0"/>
              </a:rPr>
              <a:t> </a:t>
            </a:r>
            <a:r>
              <a:rPr lang="en-US" sz="2400">
                <a:latin typeface="Times New Roman" pitchFamily="18" charset="0"/>
                <a:cs typeface="Times New Roman" pitchFamily="18" charset="0"/>
              </a:rPr>
              <a:t>affected these activities did not respond to all children or equality.</a:t>
            </a:r>
          </a:p>
        </p:txBody>
      </p:sp>
      <p:sp>
        <p:nvSpPr>
          <p:cNvPr id="7" name="Title 1"/>
          <p:cNvSpPr>
            <a:spLocks noGrp="1"/>
          </p:cNvSpPr>
          <p:nvPr>
            <p:ph type="title"/>
          </p:nvPr>
        </p:nvSpPr>
        <p:spPr>
          <a:xfrm>
            <a:off x="0" y="0"/>
            <a:ext cx="9144000" cy="1071546"/>
          </a:xfr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5400" dirty="0" smtClean="0">
                <a:solidFill>
                  <a:srgbClr val="333399"/>
                </a:solidFill>
                <a:latin typeface="Times New Roman" pitchFamily="18" charset="0"/>
                <a:cs typeface="Times New Roman" pitchFamily="18" charset="0"/>
              </a:rPr>
              <a:t>process</a:t>
            </a:r>
            <a:endParaRPr lang="th-TH" sz="5400" dirty="0">
              <a:solidFill>
                <a:srgbClr val="333399"/>
              </a:solidFill>
              <a:latin typeface="Times New Roman" pitchFamily="18" charset="0"/>
              <a:cs typeface="KodchiangUPC" pitchFamily="18" charset="-34"/>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500063" y="1270000"/>
            <a:ext cx="8072437" cy="3944938"/>
          </a:xfrm>
          <a:prstGeom prst="rect">
            <a:avLst/>
          </a:prstGeom>
          <a:noFill/>
          <a:ln w="9525" algn="ctr">
            <a:noFill/>
            <a:miter lim="800000"/>
            <a:headEnd/>
            <a:tailEnd/>
          </a:ln>
        </p:spPr>
        <p:txBody>
          <a:bodyPr lIns="90000" tIns="46800" rIns="90000" bIns="46800" anchor="ctr">
            <a:spAutoFit/>
          </a:bodyPr>
          <a:lstStyle/>
          <a:p>
            <a:pPr algn="l">
              <a:lnSpc>
                <a:spcPct val="90000"/>
              </a:lnSpc>
              <a:spcBef>
                <a:spcPts val="1800"/>
              </a:spcBef>
            </a:pPr>
            <a:r>
              <a:rPr lang="en-US" sz="2800">
                <a:solidFill>
                  <a:srgbClr val="333399"/>
                </a:solidFill>
                <a:latin typeface="Times New Roman" pitchFamily="18" charset="0"/>
                <a:cs typeface="Times New Roman" pitchFamily="18" charset="0"/>
              </a:rPr>
              <a:t>The percentage of target group children did not go down as planned.</a:t>
            </a:r>
          </a:p>
          <a:p>
            <a:pPr algn="l">
              <a:lnSpc>
                <a:spcPct val="90000"/>
              </a:lnSpc>
              <a:spcBef>
                <a:spcPts val="1800"/>
              </a:spcBef>
            </a:pPr>
            <a:r>
              <a:rPr lang="en-US" sz="2400">
                <a:latin typeface="Times New Roman" pitchFamily="18" charset="0"/>
                <a:cs typeface="Times New Roman" pitchFamily="18" charset="0"/>
              </a:rPr>
              <a:t>Number of children and youth with have problem behavior</a:t>
            </a:r>
            <a:r>
              <a:rPr lang="th-TH" sz="2400">
                <a:latin typeface="Times New Roman" pitchFamily="18" charset="0"/>
              </a:rPr>
              <a:t> </a:t>
            </a:r>
            <a:r>
              <a:rPr lang="en-US" sz="2400">
                <a:latin typeface="Times New Roman" pitchFamily="18" charset="0"/>
                <a:cs typeface="Times New Roman" pitchFamily="18" charset="0"/>
              </a:rPr>
              <a:t>about 15 percent were classified as problems of the province which is necessary to modify the action plan further.</a:t>
            </a:r>
            <a:r>
              <a:rPr lang="th-TH" sz="2400">
                <a:latin typeface="Times New Roman" pitchFamily="18" charset="0"/>
              </a:rPr>
              <a:t> </a:t>
            </a:r>
          </a:p>
          <a:p>
            <a:pPr algn="l"/>
            <a:endParaRPr lang="en-US" sz="2400">
              <a:latin typeface="Times New Roman" pitchFamily="18" charset="0"/>
              <a:cs typeface="Times New Roman" pitchFamily="18" charset="0"/>
            </a:endParaRPr>
          </a:p>
          <a:p>
            <a:pPr algn="l"/>
            <a:r>
              <a:rPr lang="en-US" sz="2400">
                <a:latin typeface="Times New Roman" pitchFamily="18" charset="0"/>
                <a:cs typeface="Times New Roman" pitchFamily="18" charset="0"/>
              </a:rPr>
              <a:t>The execution of the action plan was a kind of experimental. It was possible that the plan did not succeed as expected if the number of days or amount of activities not enough to affect behavior change. </a:t>
            </a:r>
            <a:endParaRPr lang="en-US" sz="2400">
              <a:solidFill>
                <a:srgbClr val="333399"/>
              </a:solidFill>
              <a:latin typeface="Times New Roman" pitchFamily="18" charset="0"/>
              <a:cs typeface="Times New Roman" pitchFamily="18" charset="0"/>
            </a:endParaRPr>
          </a:p>
        </p:txBody>
      </p:sp>
      <p:sp>
        <p:nvSpPr>
          <p:cNvPr id="7" name="Title 1"/>
          <p:cNvSpPr>
            <a:spLocks noGrp="1"/>
          </p:cNvSpPr>
          <p:nvPr>
            <p:ph type="title"/>
          </p:nvPr>
        </p:nvSpPr>
        <p:spPr>
          <a:xfrm>
            <a:off x="0" y="0"/>
            <a:ext cx="9144000" cy="1071546"/>
          </a:xfr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5400" dirty="0" smtClean="0">
                <a:solidFill>
                  <a:srgbClr val="333399"/>
                </a:solidFill>
                <a:latin typeface="Times New Roman" pitchFamily="18" charset="0"/>
                <a:cs typeface="Times New Roman" pitchFamily="18" charset="0"/>
              </a:rPr>
              <a:t>effectiveness</a:t>
            </a:r>
            <a:endParaRPr lang="th-TH" sz="5400" dirty="0">
              <a:solidFill>
                <a:srgbClr val="333399"/>
              </a:solidFill>
              <a:latin typeface="Times New Roman" pitchFamily="18" charset="0"/>
              <a:cs typeface="KodchiangUPC" pitchFamily="18" charset="-34"/>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500063" y="1285875"/>
            <a:ext cx="8072437" cy="3833813"/>
          </a:xfrm>
          <a:prstGeom prst="rect">
            <a:avLst/>
          </a:prstGeom>
          <a:noFill/>
          <a:ln w="9525" algn="ctr">
            <a:noFill/>
            <a:miter lim="800000"/>
            <a:headEnd/>
            <a:tailEnd/>
          </a:ln>
        </p:spPr>
        <p:txBody>
          <a:bodyPr lIns="90000" tIns="46800" rIns="90000" bIns="46800" anchor="ctr">
            <a:spAutoFit/>
          </a:bodyPr>
          <a:lstStyle/>
          <a:p>
            <a:pPr algn="l">
              <a:spcBef>
                <a:spcPts val="1800"/>
              </a:spcBef>
            </a:pPr>
            <a:r>
              <a:rPr lang="en-US" sz="2800">
                <a:solidFill>
                  <a:srgbClr val="333399"/>
                </a:solidFill>
                <a:latin typeface="Times New Roman" pitchFamily="18" charset="0"/>
                <a:cs typeface="Times New Roman" pitchFamily="18" charset="0"/>
              </a:rPr>
              <a:t>The plan officers concentrated on target group children’s behavior, not skill or proficiency improvement.</a:t>
            </a:r>
          </a:p>
          <a:p>
            <a:pPr algn="l">
              <a:spcBef>
                <a:spcPts val="1800"/>
              </a:spcBef>
            </a:pPr>
            <a:r>
              <a:rPr lang="en-US" sz="2400">
                <a:latin typeface="Times New Roman" pitchFamily="18" charset="0"/>
                <a:cs typeface="Times New Roman" pitchFamily="18" charset="0"/>
              </a:rPr>
              <a:t>Implementation of the action plan in provincial level approached on knowledge development from working including knowledge about the nature of children, mission and coordination of each organization and strategy that focused to heighten an understanding of child development, family and community. </a:t>
            </a:r>
            <a:endParaRPr lang="en-US" sz="2400">
              <a:solidFill>
                <a:srgbClr val="333399"/>
              </a:solidFill>
              <a:latin typeface="Times New Roman" pitchFamily="18" charset="0"/>
              <a:cs typeface="Times New Roman" pitchFamily="18" charset="0"/>
            </a:endParaRPr>
          </a:p>
        </p:txBody>
      </p:sp>
      <p:sp>
        <p:nvSpPr>
          <p:cNvPr id="7" name="Title 1"/>
          <p:cNvSpPr>
            <a:spLocks noGrp="1"/>
          </p:cNvSpPr>
          <p:nvPr>
            <p:ph type="title"/>
          </p:nvPr>
        </p:nvSpPr>
        <p:spPr>
          <a:xfrm>
            <a:off x="0" y="0"/>
            <a:ext cx="9144000" cy="1071546"/>
          </a:xfr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5400" dirty="0" smtClean="0">
                <a:solidFill>
                  <a:srgbClr val="333399"/>
                </a:solidFill>
                <a:latin typeface="Times New Roman" pitchFamily="18" charset="0"/>
                <a:cs typeface="Times New Roman" pitchFamily="18" charset="0"/>
              </a:rPr>
              <a:t>impact</a:t>
            </a:r>
            <a:endParaRPr lang="th-TH" sz="5400" dirty="0">
              <a:solidFill>
                <a:srgbClr val="333399"/>
              </a:solidFill>
              <a:latin typeface="Times New Roman" pitchFamily="18" charset="0"/>
              <a:cs typeface="KodchiangUPC" pitchFamily="18" charset="-34"/>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500063" y="1285875"/>
            <a:ext cx="8072437" cy="4003675"/>
          </a:xfrm>
          <a:prstGeom prst="rect">
            <a:avLst/>
          </a:prstGeom>
          <a:noFill/>
          <a:ln w="9525" algn="ctr">
            <a:noFill/>
            <a:miter lim="800000"/>
            <a:headEnd/>
            <a:tailEnd/>
          </a:ln>
        </p:spPr>
        <p:txBody>
          <a:bodyPr lIns="90000" tIns="46800" rIns="90000" bIns="46800" anchor="ctr">
            <a:spAutoFit/>
          </a:bodyPr>
          <a:lstStyle/>
          <a:p>
            <a:pPr algn="l">
              <a:spcBef>
                <a:spcPts val="1200"/>
              </a:spcBef>
            </a:pPr>
            <a:r>
              <a:rPr lang="en-US" sz="2800">
                <a:solidFill>
                  <a:srgbClr val="333399"/>
                </a:solidFill>
                <a:latin typeface="Times New Roman" pitchFamily="18" charset="0"/>
                <a:cs typeface="Times New Roman" pitchFamily="18" charset="0"/>
              </a:rPr>
              <a:t>The society needed planned operations and offered help and support for cooperation.</a:t>
            </a:r>
          </a:p>
          <a:p>
            <a:pPr algn="l">
              <a:spcBef>
                <a:spcPts val="1800"/>
              </a:spcBef>
            </a:pPr>
            <a:r>
              <a:rPr lang="en-US" sz="2400">
                <a:latin typeface="Times New Roman" pitchFamily="18" charset="0"/>
                <a:cs typeface="Times New Roman" pitchFamily="18" charset="0"/>
              </a:rPr>
              <a:t>The action plan should have been tested in pilot areas</a:t>
            </a:r>
            <a:r>
              <a:rPr lang="th-TH" sz="2400">
                <a:latin typeface="Times New Roman" pitchFamily="18" charset="0"/>
              </a:rPr>
              <a:t> </a:t>
            </a:r>
            <a:r>
              <a:rPr lang="en-US" sz="2400">
                <a:latin typeface="Times New Roman" pitchFamily="18" charset="0"/>
                <a:cs typeface="Times New Roman" pitchFamily="18" charset="0"/>
              </a:rPr>
              <a:t>of each province before</a:t>
            </a:r>
            <a:r>
              <a:rPr lang="th-TH" sz="2400">
                <a:latin typeface="Times New Roman" pitchFamily="18" charset="0"/>
              </a:rPr>
              <a:t> </a:t>
            </a:r>
            <a:r>
              <a:rPr lang="en-US" sz="2400">
                <a:latin typeface="Times New Roman" pitchFamily="18" charset="0"/>
                <a:cs typeface="Times New Roman" pitchFamily="18" charset="0"/>
              </a:rPr>
              <a:t>to determine the appropriate of efficiency and result.</a:t>
            </a:r>
          </a:p>
          <a:p>
            <a:pPr algn="l">
              <a:spcBef>
                <a:spcPts val="1800"/>
              </a:spcBef>
            </a:pPr>
            <a:r>
              <a:rPr lang="en-US" sz="2400">
                <a:latin typeface="Times New Roman" pitchFamily="18" charset="0"/>
                <a:cs typeface="Times New Roman" pitchFamily="18" charset="0"/>
              </a:rPr>
              <a:t>Independent entity</a:t>
            </a:r>
            <a:r>
              <a:rPr lang="th-TH" sz="2400">
                <a:latin typeface="Times New Roman" pitchFamily="18" charset="0"/>
              </a:rPr>
              <a:t> </a:t>
            </a:r>
            <a:r>
              <a:rPr lang="en-US" sz="2400">
                <a:latin typeface="Times New Roman" pitchFamily="18" charset="0"/>
                <a:cs typeface="Times New Roman" pitchFamily="18" charset="0"/>
              </a:rPr>
              <a:t>should be</a:t>
            </a:r>
            <a:r>
              <a:rPr lang="th-TH" sz="2400">
                <a:latin typeface="Times New Roman" pitchFamily="18" charset="0"/>
              </a:rPr>
              <a:t> </a:t>
            </a:r>
            <a:r>
              <a:rPr lang="en-US" sz="2400">
                <a:latin typeface="Times New Roman" pitchFamily="18" charset="0"/>
                <a:cs typeface="Times New Roman" pitchFamily="18" charset="0"/>
              </a:rPr>
              <a:t>established for child development</a:t>
            </a:r>
            <a:r>
              <a:rPr lang="th-TH" sz="2400">
                <a:latin typeface="Times New Roman" pitchFamily="18" charset="0"/>
              </a:rPr>
              <a:t> </a:t>
            </a:r>
            <a:r>
              <a:rPr lang="en-US" sz="2400">
                <a:latin typeface="Times New Roman" pitchFamily="18" charset="0"/>
                <a:cs typeface="Times New Roman" pitchFamily="18" charset="0"/>
              </a:rPr>
              <a:t>in each province via</a:t>
            </a:r>
            <a:r>
              <a:rPr lang="th-TH" sz="2400">
                <a:latin typeface="Times New Roman" pitchFamily="18" charset="0"/>
              </a:rPr>
              <a:t> </a:t>
            </a:r>
            <a:r>
              <a:rPr lang="en-US" sz="2400">
                <a:latin typeface="Times New Roman" pitchFamily="18" charset="0"/>
                <a:cs typeface="Times New Roman" pitchFamily="18" charset="0"/>
              </a:rPr>
              <a:t>working on board system</a:t>
            </a:r>
            <a:r>
              <a:rPr lang="th-TH" sz="2400">
                <a:latin typeface="Times New Roman" pitchFamily="18" charset="0"/>
              </a:rPr>
              <a:t> </a:t>
            </a:r>
            <a:r>
              <a:rPr lang="en-US" sz="2400">
                <a:latin typeface="Times New Roman" pitchFamily="18" charset="0"/>
                <a:cs typeface="Times New Roman" pitchFamily="18" charset="0"/>
              </a:rPr>
              <a:t>that responded to the needs of children included preventing and resolving  of unwanted behavior  certainly. </a:t>
            </a:r>
            <a:endParaRPr lang="en-US" sz="2400">
              <a:solidFill>
                <a:srgbClr val="333399"/>
              </a:solidFill>
              <a:latin typeface="Times New Roman" pitchFamily="18" charset="0"/>
              <a:cs typeface="Times New Roman" pitchFamily="18" charset="0"/>
            </a:endParaRPr>
          </a:p>
        </p:txBody>
      </p:sp>
      <p:sp>
        <p:nvSpPr>
          <p:cNvPr id="7" name="Title 1"/>
          <p:cNvSpPr>
            <a:spLocks noGrp="1"/>
          </p:cNvSpPr>
          <p:nvPr>
            <p:ph type="title"/>
          </p:nvPr>
        </p:nvSpPr>
        <p:spPr>
          <a:xfrm>
            <a:off x="0" y="0"/>
            <a:ext cx="9144000" cy="1071546"/>
          </a:xfr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5400" dirty="0" smtClean="0">
                <a:solidFill>
                  <a:srgbClr val="333399"/>
                </a:solidFill>
                <a:latin typeface="Times New Roman" pitchFamily="18" charset="0"/>
                <a:cs typeface="Times New Roman" pitchFamily="18" charset="0"/>
              </a:rPr>
              <a:t>sustainability</a:t>
            </a:r>
            <a:endParaRPr lang="th-TH" sz="5400" dirty="0">
              <a:solidFill>
                <a:srgbClr val="333399"/>
              </a:solidFill>
              <a:latin typeface="Times New Roman" pitchFamily="18" charset="0"/>
              <a:cs typeface="KodchiangUPC" pitchFamily="18" charset="-34"/>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500063" y="1285875"/>
            <a:ext cx="8072437" cy="3538538"/>
          </a:xfrm>
          <a:prstGeom prst="rect">
            <a:avLst/>
          </a:prstGeom>
          <a:noFill/>
          <a:ln w="9525" algn="ctr">
            <a:noFill/>
            <a:miter lim="800000"/>
            <a:headEnd/>
            <a:tailEnd/>
          </a:ln>
        </p:spPr>
        <p:txBody>
          <a:bodyPr lIns="90000" tIns="46800" rIns="90000" bIns="46800" anchor="ctr">
            <a:spAutoFit/>
          </a:bodyPr>
          <a:lstStyle/>
          <a:p>
            <a:pPr algn="l">
              <a:lnSpc>
                <a:spcPct val="90000"/>
              </a:lnSpc>
              <a:spcBef>
                <a:spcPts val="1800"/>
              </a:spcBef>
            </a:pPr>
            <a:r>
              <a:rPr lang="en-US" sz="2800">
                <a:solidFill>
                  <a:srgbClr val="333399"/>
                </a:solidFill>
                <a:latin typeface="Times New Roman" pitchFamily="18" charset="0"/>
                <a:cs typeface="Times New Roman" pitchFamily="18" charset="0"/>
              </a:rPr>
              <a:t>The central national strategies and plans could not operated effectively, so each province was supposed to run its own plans and strategies with supports from the center.</a:t>
            </a:r>
          </a:p>
          <a:p>
            <a:pPr algn="l">
              <a:lnSpc>
                <a:spcPct val="90000"/>
              </a:lnSpc>
              <a:spcBef>
                <a:spcPts val="1800"/>
              </a:spcBef>
            </a:pPr>
            <a:r>
              <a:rPr lang="en-US" sz="2400">
                <a:latin typeface="Times New Roman" pitchFamily="18" charset="0"/>
                <a:cs typeface="Times New Roman" pitchFamily="18" charset="0"/>
              </a:rPr>
              <a:t>One shirt size for all</a:t>
            </a:r>
            <a:r>
              <a:rPr lang="th-TH" sz="2400">
                <a:latin typeface="Times New Roman" pitchFamily="18" charset="0"/>
              </a:rPr>
              <a:t> </a:t>
            </a:r>
            <a:r>
              <a:rPr lang="en-US" sz="2400">
                <a:latin typeface="Times New Roman" pitchFamily="18" charset="0"/>
                <a:cs typeface="Times New Roman" pitchFamily="18" charset="0"/>
              </a:rPr>
              <a:t>always not fit for everyone. The development followed “A World Fit for children” was the</a:t>
            </a:r>
            <a:r>
              <a:rPr lang="th-TH" sz="2400">
                <a:latin typeface="Times New Roman" pitchFamily="18" charset="0"/>
              </a:rPr>
              <a:t> </a:t>
            </a:r>
            <a:r>
              <a:rPr lang="en-US" sz="2400">
                <a:latin typeface="Times New Roman" pitchFamily="18" charset="0"/>
                <a:cs typeface="Times New Roman" pitchFamily="18" charset="0"/>
              </a:rPr>
              <a:t>role of each province should be initiated and implemented by supporting and consulting from central rather than supervision and command.</a:t>
            </a:r>
            <a:endParaRPr lang="en-US" sz="2400">
              <a:solidFill>
                <a:srgbClr val="333399"/>
              </a:solidFill>
              <a:latin typeface="Times New Roman" pitchFamily="18" charset="0"/>
              <a:cs typeface="Times New Roman" pitchFamily="18" charset="0"/>
            </a:endParaRPr>
          </a:p>
        </p:txBody>
      </p:sp>
      <p:sp>
        <p:nvSpPr>
          <p:cNvPr id="7" name="Title 1"/>
          <p:cNvSpPr>
            <a:spLocks noGrp="1"/>
          </p:cNvSpPr>
          <p:nvPr>
            <p:ph type="title"/>
          </p:nvPr>
        </p:nvSpPr>
        <p:spPr>
          <a:xfrm>
            <a:off x="0" y="0"/>
            <a:ext cx="9144000" cy="1071546"/>
          </a:xfr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5400" dirty="0" smtClean="0">
                <a:solidFill>
                  <a:srgbClr val="333399"/>
                </a:solidFill>
                <a:latin typeface="Times New Roman" pitchFamily="18" charset="0"/>
                <a:cs typeface="Times New Roman" pitchFamily="18" charset="0"/>
              </a:rPr>
              <a:t>transportability</a:t>
            </a:r>
            <a:endParaRPr lang="th-TH" sz="5400" dirty="0">
              <a:solidFill>
                <a:srgbClr val="333399"/>
              </a:solidFill>
              <a:latin typeface="Times New Roman" pitchFamily="18" charset="0"/>
              <a:cs typeface="KodchiangUPC" pitchFamily="18" charset="-34"/>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357188" y="1349375"/>
            <a:ext cx="8358187" cy="4008438"/>
          </a:xfrm>
          <a:prstGeom prst="rect">
            <a:avLst/>
          </a:prstGeom>
          <a:noFill/>
          <a:ln w="9525" algn="ctr">
            <a:noFill/>
            <a:miter lim="800000"/>
            <a:headEnd/>
            <a:tailEnd/>
          </a:ln>
        </p:spPr>
        <p:txBody>
          <a:bodyPr lIns="90000" tIns="46800" rIns="90000" bIns="46800" anchor="ctr">
            <a:spAutoFit/>
          </a:bodyPr>
          <a:lstStyle/>
          <a:p>
            <a:pPr algn="l">
              <a:lnSpc>
                <a:spcPct val="80000"/>
              </a:lnSpc>
              <a:spcBef>
                <a:spcPts val="1800"/>
              </a:spcBef>
              <a:tabLst>
                <a:tab pos="228600" algn="l"/>
                <a:tab pos="533400" algn="l"/>
                <a:tab pos="762000" algn="l"/>
              </a:tabLst>
            </a:pPr>
            <a:r>
              <a:rPr lang="en-US" sz="2600">
                <a:solidFill>
                  <a:srgbClr val="333399"/>
                </a:solidFill>
                <a:latin typeface="Times New Roman" pitchFamily="18" charset="0"/>
                <a:cs typeface="Times New Roman" pitchFamily="18" charset="0"/>
              </a:rPr>
              <a:t>Plan-the objectives of the operation were appropriate and effective for child development.</a:t>
            </a:r>
          </a:p>
          <a:p>
            <a:pPr algn="l">
              <a:lnSpc>
                <a:spcPct val="80000"/>
              </a:lnSpc>
              <a:spcBef>
                <a:spcPts val="1800"/>
              </a:spcBef>
              <a:tabLst>
                <a:tab pos="228600" algn="l"/>
                <a:tab pos="533400" algn="l"/>
                <a:tab pos="762000" algn="l"/>
              </a:tabLst>
            </a:pPr>
            <a:r>
              <a:rPr lang="en-US" sz="2600">
                <a:solidFill>
                  <a:srgbClr val="333399"/>
                </a:solidFill>
                <a:latin typeface="Times New Roman" pitchFamily="18" charset="0"/>
                <a:cs typeface="Times New Roman" pitchFamily="18" charset="0"/>
              </a:rPr>
              <a:t>Do-each of the provinces ran and develop the administration to meet the plan objectives, needs and satisfaction in administration and operation aspect.</a:t>
            </a:r>
          </a:p>
          <a:p>
            <a:pPr algn="l">
              <a:lnSpc>
                <a:spcPct val="80000"/>
              </a:lnSpc>
              <a:spcBef>
                <a:spcPts val="1800"/>
              </a:spcBef>
              <a:tabLst>
                <a:tab pos="228600" algn="l"/>
                <a:tab pos="533400" algn="l"/>
                <a:tab pos="762000" algn="l"/>
              </a:tabLst>
            </a:pPr>
            <a:r>
              <a:rPr lang="en-US" sz="2600">
                <a:solidFill>
                  <a:srgbClr val="333399"/>
                </a:solidFill>
                <a:latin typeface="Times New Roman" pitchFamily="18" charset="0"/>
                <a:cs typeface="Times New Roman" pitchFamily="18" charset="0"/>
              </a:rPr>
              <a:t>Check-all operation staff found that it was medium success in all aspects, no strengths and weakness.</a:t>
            </a:r>
          </a:p>
          <a:p>
            <a:pPr algn="l">
              <a:lnSpc>
                <a:spcPct val="80000"/>
              </a:lnSpc>
              <a:spcBef>
                <a:spcPts val="1800"/>
              </a:spcBef>
              <a:tabLst>
                <a:tab pos="228600" algn="l"/>
                <a:tab pos="533400" algn="l"/>
                <a:tab pos="762000" algn="l"/>
              </a:tabLst>
            </a:pPr>
            <a:r>
              <a:rPr lang="en-US" sz="2600">
                <a:solidFill>
                  <a:srgbClr val="333399"/>
                </a:solidFill>
                <a:latin typeface="Times New Roman" pitchFamily="18" charset="0"/>
                <a:cs typeface="Times New Roman" pitchFamily="18" charset="0"/>
              </a:rPr>
              <a:t>Action-a staff meeting after each activity should be conducted for better work achievement and satisfaction, and problems found must be solved for better operations.</a:t>
            </a:r>
            <a:endParaRPr lang="th-TH" sz="2600">
              <a:solidFill>
                <a:srgbClr val="333399"/>
              </a:solidFill>
              <a:latin typeface="Times New Roman" pitchFamily="18" charset="0"/>
              <a:cs typeface="Cordia New" pitchFamily="34" charset="-34"/>
            </a:endParaRPr>
          </a:p>
        </p:txBody>
      </p:sp>
      <p:sp>
        <p:nvSpPr>
          <p:cNvPr id="3" name="Title 1"/>
          <p:cNvSpPr>
            <a:spLocks noGrp="1"/>
          </p:cNvSpPr>
          <p:nvPr>
            <p:ph type="title"/>
          </p:nvPr>
        </p:nvSpPr>
        <p:spPr>
          <a:xfrm>
            <a:off x="0" y="0"/>
            <a:ext cx="9144000" cy="1071546"/>
          </a:xfr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p:spPr>
        <p:txBody>
          <a:bodyPr/>
          <a:lstStyle/>
          <a:p>
            <a:pPr algn="ctr">
              <a:spcBef>
                <a:spcPts val="1200"/>
              </a:spcBef>
              <a:tabLst>
                <a:tab pos="228600" algn="l"/>
                <a:tab pos="533400" algn="l"/>
                <a:tab pos="762000" algn="l"/>
              </a:tabLst>
              <a:defRPr/>
            </a:pPr>
            <a:r>
              <a:rPr lang="en-US" sz="2800" dirty="0" smtClean="0">
                <a:solidFill>
                  <a:srgbClr val="333399"/>
                </a:solidFill>
                <a:latin typeface="Times New Roman" pitchFamily="18" charset="0"/>
                <a:cs typeface="Times New Roman" pitchFamily="18" charset="0"/>
              </a:rPr>
              <a:t>The evaluation staff used quality administration framework called P-D-C-A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285750" y="1071563"/>
            <a:ext cx="8643938" cy="4559300"/>
          </a:xfrm>
          <a:prstGeom prst="rect">
            <a:avLst/>
          </a:prstGeom>
          <a:noFill/>
          <a:ln w="9525" algn="ctr">
            <a:noFill/>
            <a:miter lim="800000"/>
            <a:headEnd/>
            <a:tailEnd/>
          </a:ln>
        </p:spPr>
        <p:txBody>
          <a:bodyPr lIns="90000" tIns="46800" rIns="90000" bIns="46800" anchor="ctr">
            <a:spAutoFit/>
          </a:bodyPr>
          <a:lstStyle/>
          <a:p>
            <a:pPr algn="l">
              <a:lnSpc>
                <a:spcPct val="80000"/>
              </a:lnSpc>
              <a:spcBef>
                <a:spcPts val="1800"/>
              </a:spcBef>
              <a:tabLst>
                <a:tab pos="228600" algn="l"/>
                <a:tab pos="533400" algn="l"/>
                <a:tab pos="762000" algn="l"/>
              </a:tabLst>
              <a:defRPr/>
            </a:pPr>
            <a:r>
              <a:rPr lang="en-US" sz="2600" dirty="0">
                <a:solidFill>
                  <a:srgbClr val="333399"/>
                </a:solidFill>
                <a:latin typeface="Times New Roman" pitchFamily="18" charset="0"/>
                <a:cs typeface="Times New Roman" pitchFamily="18" charset="0"/>
              </a:rPr>
              <a:t>recommendations on policy and strategy performance</a:t>
            </a:r>
          </a:p>
          <a:p>
            <a:pPr marL="514350" indent="-514350" algn="l">
              <a:lnSpc>
                <a:spcPct val="80000"/>
              </a:lnSpc>
              <a:spcBef>
                <a:spcPts val="1800"/>
              </a:spcBef>
              <a:buFontTx/>
              <a:buAutoNum type="arabicParenBoth"/>
              <a:tabLst>
                <a:tab pos="228600" algn="l"/>
                <a:tab pos="533400" algn="l"/>
                <a:tab pos="762000" algn="l"/>
              </a:tabLst>
              <a:defRPr/>
            </a:pPr>
            <a:r>
              <a:rPr lang="en-US" sz="2600" dirty="0">
                <a:solidFill>
                  <a:srgbClr val="333399"/>
                </a:solidFill>
                <a:latin typeface="Times New Roman" pitchFamily="18" charset="0"/>
                <a:cs typeface="Times New Roman" pitchFamily="18" charset="0"/>
              </a:rPr>
              <a:t>child development-related organizations in national and provincial level had to establish data base of children and youths.</a:t>
            </a:r>
          </a:p>
          <a:p>
            <a:pPr marL="514350" indent="-514350" algn="l">
              <a:lnSpc>
                <a:spcPct val="80000"/>
              </a:lnSpc>
              <a:spcBef>
                <a:spcPts val="1800"/>
              </a:spcBef>
              <a:buFontTx/>
              <a:buAutoNum type="arabicParenBoth"/>
              <a:tabLst>
                <a:tab pos="228600" algn="l"/>
                <a:tab pos="533400" algn="l"/>
                <a:tab pos="762000" algn="l"/>
              </a:tabLst>
              <a:defRPr/>
            </a:pPr>
            <a:r>
              <a:rPr lang="en-US" sz="2600" dirty="0">
                <a:solidFill>
                  <a:srgbClr val="333399"/>
                </a:solidFill>
                <a:latin typeface="Times New Roman" pitchFamily="18" charset="0"/>
                <a:cs typeface="Times New Roman" pitchFamily="18" charset="0"/>
              </a:rPr>
              <a:t>co operations and data exchange between divisions, departments and provinces were needed for networks.</a:t>
            </a:r>
          </a:p>
          <a:p>
            <a:pPr marL="514350" indent="-514350" algn="l">
              <a:lnSpc>
                <a:spcPct val="80000"/>
              </a:lnSpc>
              <a:spcBef>
                <a:spcPts val="1800"/>
              </a:spcBef>
              <a:buFontTx/>
              <a:buAutoNum type="arabicParenBoth"/>
              <a:tabLst>
                <a:tab pos="228600" algn="l"/>
                <a:tab pos="533400" algn="l"/>
                <a:tab pos="762000" algn="l"/>
              </a:tabLst>
              <a:defRPr/>
            </a:pPr>
            <a:r>
              <a:rPr lang="en-US" sz="2600" dirty="0">
                <a:solidFill>
                  <a:srgbClr val="333399"/>
                </a:solidFill>
                <a:latin typeface="Times New Roman" pitchFamily="18" charset="0"/>
                <a:cs typeface="Times New Roman" pitchFamily="18" charset="0"/>
              </a:rPr>
              <a:t>it would be better to get adjustments from reactive to proactive method, visions for protection, and child improvement rather than problem tackling.</a:t>
            </a:r>
          </a:p>
          <a:p>
            <a:pPr marL="514350" indent="-514350" algn="l">
              <a:lnSpc>
                <a:spcPct val="80000"/>
              </a:lnSpc>
              <a:spcBef>
                <a:spcPts val="1800"/>
              </a:spcBef>
              <a:buFontTx/>
              <a:buAutoNum type="arabicParenBoth"/>
              <a:tabLst>
                <a:tab pos="228600" algn="l"/>
                <a:tab pos="533400" algn="l"/>
                <a:tab pos="762000" algn="l"/>
              </a:tabLst>
              <a:defRPr/>
            </a:pPr>
            <a:r>
              <a:rPr lang="en-US" sz="2600" dirty="0">
                <a:solidFill>
                  <a:srgbClr val="333399"/>
                </a:solidFill>
                <a:latin typeface="Times New Roman" pitchFamily="18" charset="0"/>
                <a:cs typeface="Times New Roman" pitchFamily="18" charset="0"/>
              </a:rPr>
              <a:t>independent entity should be formed by representatives from originations, local people and youths. </a:t>
            </a:r>
            <a:endParaRPr lang="th-TH" sz="2600" dirty="0">
              <a:solidFill>
                <a:srgbClr val="333399"/>
              </a:solidFill>
              <a:latin typeface="Times New Roman" pitchFamily="18" charset="0"/>
              <a:cs typeface="KodchiangUPC" pitchFamily="18" charset="-34"/>
            </a:endParaRPr>
          </a:p>
        </p:txBody>
      </p:sp>
      <p:sp>
        <p:nvSpPr>
          <p:cNvPr id="7" name="Title 1"/>
          <p:cNvSpPr>
            <a:spLocks noGrp="1"/>
          </p:cNvSpPr>
          <p:nvPr>
            <p:ph type="title"/>
          </p:nvPr>
        </p:nvSpPr>
        <p:spPr>
          <a:xfrm>
            <a:off x="0" y="0"/>
            <a:ext cx="9144000" cy="1071522"/>
          </a:xfr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spcBef>
                <a:spcPts val="1800"/>
              </a:spcBef>
              <a:defRPr/>
            </a:pPr>
            <a:r>
              <a:rPr lang="en-US" sz="4800" dirty="0" smtClean="0">
                <a:latin typeface="Times New Roman" pitchFamily="18" charset="0"/>
                <a:cs typeface="Times New Roman" pitchFamily="18" charset="0"/>
              </a:rPr>
              <a:t>Recommendations</a:t>
            </a:r>
            <a:endParaRPr lang="th-TH" sz="4800" dirty="0">
              <a:solidFill>
                <a:srgbClr val="333399"/>
              </a:solidFill>
              <a:latin typeface="Times New Roman" pitchFamily="18" charset="0"/>
              <a:cs typeface="KodchiangUPC" pitchFamily="18" charset="-34"/>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รูปภาพ 1" descr="DSC_7247.jpg"/>
          <p:cNvPicPr>
            <a:picLocks noChangeAspect="1"/>
          </p:cNvPicPr>
          <p:nvPr/>
        </p:nvPicPr>
        <p:blipFill>
          <a:blip r:embed="rId2" cstate="print"/>
          <a:srcRect/>
          <a:stretch>
            <a:fillRect/>
          </a:stretch>
        </p:blipFill>
        <p:spPr bwMode="auto">
          <a:xfrm>
            <a:off x="0" y="0"/>
            <a:ext cx="9169400" cy="6858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ตัวยึดข้อความ 2"/>
          <p:cNvSpPr>
            <a:spLocks noGrp="1"/>
          </p:cNvSpPr>
          <p:nvPr>
            <p:ph type="body" idx="1"/>
          </p:nvPr>
        </p:nvSpPr>
        <p:spPr>
          <a:xfrm>
            <a:off x="0" y="1214438"/>
            <a:ext cx="9144000" cy="2143125"/>
          </a:xfrm>
          <a:solidFill>
            <a:srgbClr val="CCFFCC"/>
          </a:solidFill>
        </p:spPr>
        <p:txBody>
          <a:bodyPr/>
          <a:lstStyle/>
          <a:p>
            <a:pPr algn="ctr"/>
            <a:r>
              <a:rPr lang="en-US" sz="2600" smtClean="0">
                <a:latin typeface="Times New Roman" pitchFamily="18" charset="0"/>
                <a:cs typeface="Times New Roman" pitchFamily="18" charset="0"/>
              </a:rPr>
              <a:t>Thailand attended the 27</a:t>
            </a:r>
            <a:r>
              <a:rPr lang="en-US" sz="2600" baseline="30000" smtClean="0">
                <a:latin typeface="Times New Roman" pitchFamily="18" charset="0"/>
                <a:cs typeface="Times New Roman" pitchFamily="18" charset="0"/>
              </a:rPr>
              <a:t>th</a:t>
            </a:r>
            <a:r>
              <a:rPr lang="en-US" sz="2600" smtClean="0">
                <a:latin typeface="Times New Roman" pitchFamily="18" charset="0"/>
                <a:cs typeface="Times New Roman" pitchFamily="18" charset="0"/>
              </a:rPr>
              <a:t> United Nations General Assembly’s Special Session on Children (UNGASS), which was held </a:t>
            </a:r>
            <a:br>
              <a:rPr lang="en-US" sz="2600" smtClean="0">
                <a:latin typeface="Times New Roman" pitchFamily="18" charset="0"/>
                <a:cs typeface="Times New Roman" pitchFamily="18" charset="0"/>
              </a:rPr>
            </a:br>
            <a:r>
              <a:rPr lang="en-US" sz="2600" smtClean="0">
                <a:latin typeface="Times New Roman" pitchFamily="18" charset="0"/>
                <a:cs typeface="Times New Roman" pitchFamily="18" charset="0"/>
              </a:rPr>
              <a:t>during the period of 8-10 May 2002 in New York, in order to follow up on progress made by member countries, </a:t>
            </a:r>
            <a:br>
              <a:rPr lang="en-US" sz="2600" smtClean="0">
                <a:latin typeface="Times New Roman" pitchFamily="18" charset="0"/>
                <a:cs typeface="Times New Roman" pitchFamily="18" charset="0"/>
              </a:rPr>
            </a:br>
            <a:r>
              <a:rPr lang="en-US" sz="2600" smtClean="0">
                <a:latin typeface="Times New Roman" pitchFamily="18" charset="0"/>
                <a:cs typeface="Times New Roman" pitchFamily="18" charset="0"/>
              </a:rPr>
              <a:t>and formulate future agenda for children.</a:t>
            </a:r>
            <a:endParaRPr lang="th-TH" sz="2600" smtClean="0">
              <a:latin typeface="Times New Roman" pitchFamily="18" charset="0"/>
            </a:endParaRPr>
          </a:p>
        </p:txBody>
      </p:sp>
      <p:sp>
        <p:nvSpPr>
          <p:cNvPr id="5" name="ตัวยึดข้อความ 2"/>
          <p:cNvSpPr txBox="1">
            <a:spLocks/>
          </p:cNvSpPr>
          <p:nvPr/>
        </p:nvSpPr>
        <p:spPr bwMode="gray">
          <a:xfrm>
            <a:off x="0" y="3786188"/>
            <a:ext cx="9144000" cy="1785937"/>
          </a:xfrm>
          <a:prstGeom prst="rect">
            <a:avLst/>
          </a:prstGeom>
          <a:solidFill>
            <a:srgbClr val="CCFFFF"/>
          </a:solidFill>
          <a:ln w="9525">
            <a:noFill/>
            <a:miter lim="800000"/>
            <a:headEnd/>
            <a:tailEnd/>
          </a:ln>
        </p:spPr>
        <p:txBody>
          <a:bodyPr anchor="b"/>
          <a:lstStyle/>
          <a:p>
            <a:pPr algn="ctr" eaLnBrk="0" hangingPunct="0">
              <a:spcBef>
                <a:spcPct val="20000"/>
              </a:spcBef>
              <a:buClr>
                <a:schemeClr val="hlink"/>
              </a:buClr>
              <a:defRPr/>
            </a:pPr>
            <a:r>
              <a:rPr lang="en-US" sz="2600" dirty="0">
                <a:latin typeface="Times New Roman" pitchFamily="18" charset="0"/>
                <a:cs typeface="Times New Roman" pitchFamily="18" charset="0"/>
              </a:rPr>
              <a:t>The Special Session culminated in the adoption </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by member states of its outcome document known as </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“A World Fit for Children” as the new agenda </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for children for the new decade (2000-2010). </a:t>
            </a:r>
            <a:endParaRPr lang="th-TH" sz="2600" kern="0" dirty="0">
              <a:latin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รูปภาพ 1" descr="DSC_7246.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00438" y="403225"/>
            <a:ext cx="2214562" cy="2525713"/>
          </a:xfrm>
          <a:prstGeom prst="rect">
            <a:avLst/>
          </a:prstGeom>
          <a:noFill/>
          <a:ln w="9525">
            <a:noFill/>
            <a:miter lim="800000"/>
            <a:headEnd/>
            <a:tailEnd/>
          </a:ln>
        </p:spPr>
      </p:pic>
      <p:sp>
        <p:nvSpPr>
          <p:cNvPr id="6" name="WordArt 2"/>
          <p:cNvSpPr>
            <a:spLocks noChangeArrowheads="1" noChangeShapeType="1" noTextEdit="1"/>
          </p:cNvSpPr>
          <p:nvPr/>
        </p:nvSpPr>
        <p:spPr bwMode="gray">
          <a:xfrm>
            <a:off x="1428728" y="3143248"/>
            <a:ext cx="6286544" cy="714380"/>
          </a:xfrm>
          <a:prstGeom prst="rect">
            <a:avLst/>
          </a:prstGeom>
        </p:spPr>
        <p:txBody>
          <a:bodyPr wrap="none" fromWordArt="1">
            <a:prstTxWarp prst="textDeflate">
              <a:avLst>
                <a:gd name="adj" fmla="val 0"/>
              </a:avLst>
            </a:prstTxWarp>
          </a:bodyPr>
          <a:lstStyle/>
          <a:p>
            <a:pPr algn="ctr">
              <a:defRPr/>
            </a:pPr>
            <a:r>
              <a:rPr lang="en-US" sz="3600" dirty="0">
                <a:ln>
                  <a:solidFill>
                    <a:schemeClr val="accent6">
                      <a:lumMod val="75000"/>
                    </a:schemeClr>
                  </a:solidFill>
                </a:ln>
                <a:solidFill>
                  <a:srgbClr val="FF0066"/>
                </a:solidFill>
                <a:effectLst>
                  <a:glow rad="228600">
                    <a:schemeClr val="accent6">
                      <a:satMod val="175000"/>
                      <a:alpha val="40000"/>
                    </a:schemeClr>
                  </a:glow>
                </a:effectLst>
                <a:latin typeface="Times New Roman" pitchFamily="18" charset="0"/>
                <a:cs typeface="Times New Roman" pitchFamily="18" charset="0"/>
              </a:rPr>
              <a:t>Thank You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fltVal val="0"/>
                                          </p:val>
                                        </p:tav>
                                        <p:tav tm="100000">
                                          <p:val>
                                            <p:strVal val="#ppt_w"/>
                                          </p:val>
                                        </p:tav>
                                      </p:tavLst>
                                    </p:anim>
                                    <p:anim calcmode="lin" valueType="num">
                                      <p:cBhvr>
                                        <p:cTn id="11" dur="500" fill="hold"/>
                                        <p:tgtEl>
                                          <p:spTgt spid="6"/>
                                        </p:tgtEl>
                                        <p:attrNameLst>
                                          <p:attrName>ppt_h</p:attrName>
                                        </p:attrNameLst>
                                      </p:cBhvr>
                                      <p:tavLst>
                                        <p:tav tm="0">
                                          <p:val>
                                            <p:fltVal val="0"/>
                                          </p:val>
                                        </p:tav>
                                        <p:tav tm="100000">
                                          <p:val>
                                            <p:strVal val="#ppt_h"/>
                                          </p:val>
                                        </p:tav>
                                      </p:tavLst>
                                    </p:anim>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3"/>
          <p:cNvGrpSpPr>
            <a:grpSpLocks/>
          </p:cNvGrpSpPr>
          <p:nvPr/>
        </p:nvGrpSpPr>
        <p:grpSpPr bwMode="auto">
          <a:xfrm>
            <a:off x="2143125" y="1857375"/>
            <a:ext cx="4005263" cy="3729038"/>
            <a:chOff x="1824" y="633"/>
            <a:chExt cx="2834" cy="2849"/>
          </a:xfrm>
        </p:grpSpPr>
        <p:sp>
          <p:nvSpPr>
            <p:cNvPr id="118788" name="Puzzle3"/>
            <p:cNvSpPr>
              <a:spLocks noEditPoints="1" noChangeArrowheads="1"/>
            </p:cNvSpPr>
            <p:nvPr/>
          </p:nvSpPr>
          <p:spPr bwMode="gray">
            <a:xfrm>
              <a:off x="3204" y="633"/>
              <a:ext cx="1112"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gradFill rotWithShape="1">
              <a:gsLst>
                <a:gs pos="0">
                  <a:srgbClr val="FF6600"/>
                </a:gs>
                <a:gs pos="100000">
                  <a:srgbClr val="FF6600">
                    <a:gamma/>
                    <a:tint val="66667"/>
                    <a:invGamma/>
                  </a:srgbClr>
                </a:gs>
              </a:gsLst>
              <a:lin ang="54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defRPr/>
              </a:pPr>
              <a:endParaRPr lang="en-US"/>
            </a:p>
          </p:txBody>
        </p:sp>
        <p:sp>
          <p:nvSpPr>
            <p:cNvPr id="118789" name="Puzzle2"/>
            <p:cNvSpPr>
              <a:spLocks noEditPoints="1" noChangeArrowheads="1"/>
            </p:cNvSpPr>
            <p:nvPr/>
          </p:nvSpPr>
          <p:spPr bwMode="gray">
            <a:xfrm>
              <a:off x="2880" y="1735"/>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gradFill rotWithShape="1">
              <a:gsLst>
                <a:gs pos="0">
                  <a:srgbClr val="FFCC00"/>
                </a:gs>
                <a:gs pos="100000">
                  <a:srgbClr val="FFCC00">
                    <a:gamma/>
                    <a:tint val="54510"/>
                    <a:invGamma/>
                  </a:srgbClr>
                </a:gs>
              </a:gsLst>
              <a:lin ang="54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defRPr/>
              </a:pPr>
              <a:endParaRPr lang="en-US"/>
            </a:p>
          </p:txBody>
        </p:sp>
        <p:sp>
          <p:nvSpPr>
            <p:cNvPr id="118790" name="Puzzle4"/>
            <p:cNvSpPr>
              <a:spLocks noEditPoints="1" noChangeArrowheads="1"/>
            </p:cNvSpPr>
            <p:nvPr/>
          </p:nvSpPr>
          <p:spPr bwMode="gray">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gradFill rotWithShape="1">
              <a:gsLst>
                <a:gs pos="0">
                  <a:srgbClr val="20AE3E"/>
                </a:gs>
                <a:gs pos="100000">
                  <a:srgbClr val="20AE3E">
                    <a:gamma/>
                    <a:tint val="51373"/>
                    <a:invGamma/>
                  </a:srgbClr>
                </a:gs>
              </a:gsLst>
              <a:lin ang="189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defRPr/>
              </a:pPr>
              <a:endParaRPr lang="en-US"/>
            </a:p>
          </p:txBody>
        </p:sp>
        <p:sp>
          <p:nvSpPr>
            <p:cNvPr id="118791" name="Puzzle1"/>
            <p:cNvSpPr>
              <a:spLocks noEditPoints="1" noChangeArrowheads="1"/>
            </p:cNvSpPr>
            <p:nvPr/>
          </p:nvSpPr>
          <p:spPr bwMode="gray">
            <a:xfrm>
              <a:off x="1824" y="1091"/>
              <a:ext cx="1799" cy="1049"/>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gradFill rotWithShape="1">
              <a:gsLst>
                <a:gs pos="0">
                  <a:schemeClr val="tx2"/>
                </a:gs>
                <a:gs pos="100000">
                  <a:schemeClr val="tx2">
                    <a:gamma/>
                    <a:tint val="72549"/>
                    <a:invGamma/>
                  </a:schemeClr>
                </a:gs>
              </a:gsLst>
              <a:lin ang="54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defRPr/>
              </a:pPr>
              <a:endParaRPr lang="en-US"/>
            </a:p>
          </p:txBody>
        </p:sp>
      </p:grpSp>
      <p:sp>
        <p:nvSpPr>
          <p:cNvPr id="5123" name="Text Box 10"/>
          <p:cNvSpPr txBox="1">
            <a:spLocks noChangeArrowheads="1"/>
          </p:cNvSpPr>
          <p:nvPr/>
        </p:nvSpPr>
        <p:spPr bwMode="auto">
          <a:xfrm>
            <a:off x="214313" y="1928813"/>
            <a:ext cx="3929062" cy="461962"/>
          </a:xfrm>
          <a:prstGeom prst="rect">
            <a:avLst/>
          </a:prstGeom>
          <a:noFill/>
          <a:ln w="9525">
            <a:noFill/>
            <a:miter lim="800000"/>
            <a:headEnd/>
            <a:tailEnd/>
          </a:ln>
        </p:spPr>
        <p:txBody>
          <a:bodyPr>
            <a:spAutoFit/>
          </a:bodyPr>
          <a:lstStyle/>
          <a:p>
            <a:pPr algn="ctr" eaLnBrk="0" hangingPunct="0"/>
            <a:r>
              <a:rPr lang="th-TH" sz="2400">
                <a:latin typeface="Times New Roman" pitchFamily="18" charset="0"/>
                <a:cs typeface="KodchiangUPC" pitchFamily="18" charset="-34"/>
              </a:rPr>
              <a:t>1.</a:t>
            </a:r>
            <a:r>
              <a:rPr lang="en-US" sz="2400">
                <a:latin typeface="Times New Roman" pitchFamily="18" charset="0"/>
                <a:cs typeface="Times New Roman" pitchFamily="18" charset="0"/>
              </a:rPr>
              <a:t> Promoting Healthy Lives</a:t>
            </a:r>
          </a:p>
        </p:txBody>
      </p:sp>
      <p:sp>
        <p:nvSpPr>
          <p:cNvPr id="14" name="Title 1"/>
          <p:cNvSpPr txBox="1">
            <a:spLocks/>
          </p:cNvSpPr>
          <p:nvPr/>
        </p:nvSpPr>
        <p:spPr bwMode="gray">
          <a:xfrm>
            <a:off x="0" y="0"/>
            <a:ext cx="9144000" cy="1571612"/>
          </a:xfrm>
          <a:prstGeom prst="rect">
            <a:avLst/>
          </a:prstGeo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nchor="ctr"/>
          <a:lstStyle/>
          <a:p>
            <a:pPr algn="ctr">
              <a:defRPr/>
            </a:pPr>
            <a:r>
              <a:rPr lang="en-US" sz="2400" dirty="0">
                <a:latin typeface="Times New Roman" pitchFamily="18" charset="0"/>
                <a:cs typeface="Times New Roman" pitchFamily="18" charset="0"/>
              </a:rPr>
              <a:t>As a result of the adoption, member countries have obligations to develop, and implement, their National Plans of Action in pursuant of the goals and targets set forth in the document’s Declaration.</a:t>
            </a:r>
            <a:endParaRPr lang="th-TH" sz="2400" kern="0" dirty="0">
              <a:solidFill>
                <a:srgbClr val="333399"/>
              </a:solidFill>
              <a:latin typeface="Times New Roman" pitchFamily="18" charset="0"/>
              <a:ea typeface="+mj-ea"/>
              <a:cs typeface="KodchiangUPC" pitchFamily="18" charset="-34"/>
            </a:endParaRPr>
          </a:p>
        </p:txBody>
      </p:sp>
      <p:sp>
        <p:nvSpPr>
          <p:cNvPr id="5127" name="Text Box 10"/>
          <p:cNvSpPr txBox="1">
            <a:spLocks noChangeArrowheads="1"/>
          </p:cNvSpPr>
          <p:nvPr/>
        </p:nvSpPr>
        <p:spPr bwMode="auto">
          <a:xfrm>
            <a:off x="5857875" y="2598738"/>
            <a:ext cx="2857500" cy="830262"/>
          </a:xfrm>
          <a:prstGeom prst="rect">
            <a:avLst/>
          </a:prstGeom>
          <a:noFill/>
          <a:ln w="9525">
            <a:noFill/>
            <a:miter lim="800000"/>
            <a:headEnd/>
            <a:tailEnd/>
          </a:ln>
        </p:spPr>
        <p:txBody>
          <a:bodyPr>
            <a:spAutoFit/>
          </a:bodyPr>
          <a:lstStyle/>
          <a:p>
            <a:pPr algn="ctr" eaLnBrk="0" hangingPunct="0"/>
            <a:r>
              <a:rPr lang="th-TH" sz="2400">
                <a:latin typeface="Times New Roman" pitchFamily="18" charset="0"/>
                <a:cs typeface="KodchiangUPC" pitchFamily="18" charset="-34"/>
              </a:rPr>
              <a:t>2. </a:t>
            </a:r>
            <a:r>
              <a:rPr lang="en-US" sz="2400">
                <a:latin typeface="Times New Roman" pitchFamily="18" charset="0"/>
                <a:cs typeface="Times New Roman" pitchFamily="18" charset="0"/>
              </a:rPr>
              <a:t>Providing quality education for all</a:t>
            </a:r>
            <a:endParaRPr lang="th-TH" sz="2400">
              <a:latin typeface="Times New Roman" pitchFamily="18" charset="0"/>
              <a:cs typeface="KodchiangUPC" pitchFamily="18" charset="-34"/>
            </a:endParaRPr>
          </a:p>
        </p:txBody>
      </p:sp>
      <p:sp>
        <p:nvSpPr>
          <p:cNvPr id="5128" name="Text Box 10"/>
          <p:cNvSpPr txBox="1">
            <a:spLocks noChangeArrowheads="1"/>
          </p:cNvSpPr>
          <p:nvPr/>
        </p:nvSpPr>
        <p:spPr bwMode="auto">
          <a:xfrm>
            <a:off x="366713" y="3884613"/>
            <a:ext cx="2633662" cy="830262"/>
          </a:xfrm>
          <a:prstGeom prst="rect">
            <a:avLst/>
          </a:prstGeom>
          <a:noFill/>
          <a:ln w="9525">
            <a:noFill/>
            <a:miter lim="800000"/>
            <a:headEnd/>
            <a:tailEnd/>
          </a:ln>
        </p:spPr>
        <p:txBody>
          <a:bodyPr>
            <a:spAutoFit/>
          </a:bodyPr>
          <a:lstStyle/>
          <a:p>
            <a:pPr algn="ctr" eaLnBrk="0" hangingPunct="0"/>
            <a:r>
              <a:rPr lang="th-TH" sz="2400">
                <a:latin typeface="Times New Roman" pitchFamily="18" charset="0"/>
                <a:cs typeface="KodchiangUPC" pitchFamily="18" charset="-34"/>
              </a:rPr>
              <a:t>4. </a:t>
            </a:r>
            <a:r>
              <a:rPr lang="en-US" sz="2400">
                <a:latin typeface="Times New Roman" pitchFamily="18" charset="0"/>
                <a:cs typeface="Times New Roman" pitchFamily="18" charset="0"/>
              </a:rPr>
              <a:t>Combating HIV/AIDS</a:t>
            </a:r>
          </a:p>
        </p:txBody>
      </p:sp>
      <p:sp>
        <p:nvSpPr>
          <p:cNvPr id="5129" name="Text Box 10"/>
          <p:cNvSpPr txBox="1">
            <a:spLocks noChangeArrowheads="1"/>
          </p:cNvSpPr>
          <p:nvPr/>
        </p:nvSpPr>
        <p:spPr bwMode="auto">
          <a:xfrm>
            <a:off x="3660775" y="5313363"/>
            <a:ext cx="5340350" cy="830262"/>
          </a:xfrm>
          <a:prstGeom prst="rect">
            <a:avLst/>
          </a:prstGeom>
          <a:noFill/>
          <a:ln w="9525">
            <a:noFill/>
            <a:miter lim="800000"/>
            <a:headEnd/>
            <a:tailEnd/>
          </a:ln>
        </p:spPr>
        <p:txBody>
          <a:bodyPr>
            <a:spAutoFit/>
          </a:bodyPr>
          <a:lstStyle/>
          <a:p>
            <a:pPr algn="ctr" eaLnBrk="0" hangingPunct="0"/>
            <a:r>
              <a:rPr lang="th-TH" sz="2400">
                <a:latin typeface="Times New Roman" pitchFamily="18" charset="0"/>
                <a:cs typeface="KodchiangUPC" pitchFamily="18" charset="-34"/>
              </a:rPr>
              <a:t>3. </a:t>
            </a:r>
            <a:r>
              <a:rPr lang="en-US" sz="2400">
                <a:latin typeface="Times New Roman" pitchFamily="18" charset="0"/>
                <a:cs typeface="Times New Roman" pitchFamily="18" charset="0"/>
              </a:rPr>
              <a:t>Protecting children against abuse, exploitation and violence</a:t>
            </a:r>
            <a:endParaRPr lang="th-TH" sz="2400">
              <a:latin typeface="Times New Roman" pitchFamily="18" charset="0"/>
              <a:cs typeface="KodchiangUPC" pitchFamily="18" charset="-34"/>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lnSpc>
                <a:spcPct val="80000"/>
              </a:lnSpc>
              <a:defRPr/>
            </a:pPr>
            <a:r>
              <a:rPr lang="en-US" sz="3200" dirty="0" smtClean="0">
                <a:latin typeface="Times New Roman" pitchFamily="18" charset="0"/>
                <a:cs typeface="Times New Roman" pitchFamily="18" charset="0"/>
              </a:rPr>
              <a:t>Thailand’s policies, strategies and plan of action on child development focus on 11 key priorities</a:t>
            </a:r>
            <a:endParaRPr lang="th-TH" sz="3200" dirty="0">
              <a:solidFill>
                <a:srgbClr val="333399"/>
              </a:solidFill>
              <a:latin typeface="Times New Roman" pitchFamily="18" charset="0"/>
              <a:cs typeface="KodchiangUPC" pitchFamily="18" charset="-34"/>
            </a:endParaRPr>
          </a:p>
        </p:txBody>
      </p:sp>
      <p:sp>
        <p:nvSpPr>
          <p:cNvPr id="6149" name="Content Placeholder 2"/>
          <p:cNvSpPr>
            <a:spLocks noGrp="1"/>
          </p:cNvSpPr>
          <p:nvPr>
            <p:ph idx="1"/>
          </p:nvPr>
        </p:nvSpPr>
        <p:spPr>
          <a:xfrm>
            <a:off x="142875" y="1214438"/>
            <a:ext cx="8929688" cy="5000625"/>
          </a:xfrm>
        </p:spPr>
        <p:txBody>
          <a:bodyPr/>
          <a:lstStyle/>
          <a:p>
            <a:pPr marL="742950" indent="-742950">
              <a:buFont typeface="Verdana" pitchFamily="34" charset="0"/>
              <a:buAutoNum type="arabicPeriod"/>
            </a:pPr>
            <a:r>
              <a:rPr lang="en-US" sz="2400" smtClean="0">
                <a:latin typeface="Times New Roman" pitchFamily="18" charset="0"/>
                <a:cs typeface="Times New Roman" pitchFamily="18" charset="0"/>
              </a:rPr>
              <a:t>Family and children</a:t>
            </a:r>
          </a:p>
          <a:p>
            <a:pPr marL="742950" indent="-742950">
              <a:buFont typeface="Verdana" pitchFamily="34" charset="0"/>
              <a:buAutoNum type="arabicPeriod"/>
            </a:pPr>
            <a:r>
              <a:rPr lang="en-US" sz="2400" smtClean="0">
                <a:latin typeface="Times New Roman" pitchFamily="18" charset="0"/>
                <a:cs typeface="Times New Roman" pitchFamily="18" charset="0"/>
              </a:rPr>
              <a:t>Physical and psychological health</a:t>
            </a:r>
          </a:p>
          <a:p>
            <a:pPr marL="742950" indent="-742950">
              <a:buFont typeface="Verdana" pitchFamily="34" charset="0"/>
              <a:buAutoNum type="arabicPeriod"/>
            </a:pPr>
            <a:r>
              <a:rPr lang="en-US" sz="2400" smtClean="0">
                <a:latin typeface="Times New Roman" pitchFamily="18" charset="0"/>
                <a:cs typeface="Times New Roman" pitchFamily="18" charset="0"/>
              </a:rPr>
              <a:t>Safety promotion and prevention of injuries</a:t>
            </a:r>
          </a:p>
          <a:p>
            <a:pPr marL="742950" indent="-742950">
              <a:buFont typeface="Verdana" pitchFamily="34" charset="0"/>
              <a:buAutoNum type="arabicPeriod"/>
            </a:pPr>
            <a:r>
              <a:rPr lang="en-US" sz="2400" smtClean="0">
                <a:latin typeface="Times New Roman" pitchFamily="18" charset="0"/>
                <a:cs typeface="Times New Roman" pitchFamily="18" charset="0"/>
              </a:rPr>
              <a:t>Children and the impact of HIV/AIDS</a:t>
            </a:r>
          </a:p>
          <a:p>
            <a:pPr marL="742950" indent="-742950">
              <a:buFont typeface="Verdana" pitchFamily="34" charset="0"/>
              <a:buAutoNum type="arabicPeriod"/>
            </a:pPr>
            <a:r>
              <a:rPr lang="en-US" sz="2400" smtClean="0">
                <a:latin typeface="Times New Roman" pitchFamily="18" charset="0"/>
                <a:cs typeface="Times New Roman" pitchFamily="18" charset="0"/>
              </a:rPr>
              <a:t>Education and children</a:t>
            </a:r>
          </a:p>
          <a:p>
            <a:pPr marL="742950" indent="-742950">
              <a:buFont typeface="Verdana" pitchFamily="34" charset="0"/>
              <a:buAutoNum type="arabicPeriod"/>
            </a:pPr>
            <a:r>
              <a:rPr lang="en-US" sz="2400" smtClean="0">
                <a:latin typeface="Times New Roman" pitchFamily="18" charset="0"/>
                <a:cs typeface="Times New Roman" pitchFamily="18" charset="0"/>
              </a:rPr>
              <a:t>Children and recreation</a:t>
            </a:r>
          </a:p>
          <a:p>
            <a:pPr marL="742950" indent="-742950">
              <a:buFont typeface="Verdana" pitchFamily="34" charset="0"/>
              <a:buAutoNum type="arabicPeriod"/>
            </a:pPr>
            <a:r>
              <a:rPr lang="en-US" sz="2400" smtClean="0">
                <a:latin typeface="Times New Roman" pitchFamily="18" charset="0"/>
                <a:cs typeface="Times New Roman" pitchFamily="18" charset="0"/>
              </a:rPr>
              <a:t>Media and children</a:t>
            </a:r>
          </a:p>
          <a:p>
            <a:pPr marL="742950" indent="-742950">
              <a:buFont typeface="Verdana" pitchFamily="34" charset="0"/>
              <a:buAutoNum type="arabicPeriod"/>
            </a:pPr>
            <a:r>
              <a:rPr lang="en-US" sz="2400" smtClean="0">
                <a:latin typeface="Times New Roman" pitchFamily="18" charset="0"/>
                <a:cs typeface="Times New Roman" pitchFamily="18" charset="0"/>
              </a:rPr>
              <a:t>Culture and religion and children</a:t>
            </a:r>
          </a:p>
          <a:p>
            <a:pPr marL="742950" indent="-742950">
              <a:buFont typeface="Verdana" pitchFamily="34" charset="0"/>
              <a:buAutoNum type="arabicPeriod"/>
            </a:pPr>
            <a:r>
              <a:rPr lang="en-US" sz="2400" smtClean="0">
                <a:latin typeface="Times New Roman" pitchFamily="18" charset="0"/>
                <a:cs typeface="Times New Roman" pitchFamily="18" charset="0"/>
              </a:rPr>
              <a:t>Child participation</a:t>
            </a:r>
          </a:p>
          <a:p>
            <a:pPr marL="742950" indent="-742950">
              <a:buFont typeface="Verdana" pitchFamily="34" charset="0"/>
              <a:buAutoNum type="arabicPeriod"/>
            </a:pPr>
            <a:r>
              <a:rPr lang="en-US" sz="2400" smtClean="0">
                <a:latin typeface="Times New Roman" pitchFamily="18" charset="0"/>
                <a:cs typeface="Times New Roman" pitchFamily="18" charset="0"/>
              </a:rPr>
              <a:t>Protection for children in need of special protection measures</a:t>
            </a:r>
          </a:p>
          <a:p>
            <a:pPr marL="742950" indent="-742950">
              <a:buFont typeface="Verdana" pitchFamily="34" charset="0"/>
              <a:buAutoNum type="arabicPeriod"/>
            </a:pPr>
            <a:r>
              <a:rPr lang="en-US" sz="2400" smtClean="0">
                <a:latin typeface="Times New Roman" pitchFamily="18" charset="0"/>
                <a:cs typeface="Times New Roman" pitchFamily="18" charset="0"/>
              </a:rPr>
              <a:t>Legislation, rules and regulations concerning children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bwMode="gray">
          <a:xfrm>
            <a:off x="0" y="4071938"/>
            <a:ext cx="9144000" cy="1785937"/>
          </a:xfrm>
          <a:prstGeom prst="rect">
            <a:avLst/>
          </a:prstGeom>
          <a:solidFill>
            <a:schemeClr val="bg1"/>
          </a:solidFill>
          <a:ln w="9525">
            <a:noFill/>
            <a:miter lim="800000"/>
            <a:headEnd/>
            <a:tailEnd/>
          </a:ln>
        </p:spPr>
        <p:txBody>
          <a:bodyPr anchor="ctr"/>
          <a:lstStyle/>
          <a:p>
            <a:pPr algn="ctr">
              <a:lnSpc>
                <a:spcPct val="90000"/>
              </a:lnSpc>
              <a:defRPr/>
            </a:pPr>
            <a:r>
              <a:rPr lang="en-US" sz="2800" kern="0" dirty="0">
                <a:solidFill>
                  <a:schemeClr val="tx2"/>
                </a:solidFill>
                <a:latin typeface="Times New Roman" pitchFamily="18" charset="0"/>
                <a:ea typeface="+mj-ea"/>
                <a:cs typeface="Times New Roman" pitchFamily="18" charset="0"/>
              </a:rPr>
              <a:t>**The research is financially supported by </a:t>
            </a:r>
            <a:br>
              <a:rPr lang="en-US" sz="2800" kern="0" dirty="0">
                <a:solidFill>
                  <a:schemeClr val="tx2"/>
                </a:solidFill>
                <a:latin typeface="Times New Roman" pitchFamily="18" charset="0"/>
                <a:ea typeface="+mj-ea"/>
                <a:cs typeface="Times New Roman" pitchFamily="18" charset="0"/>
              </a:rPr>
            </a:br>
            <a:r>
              <a:rPr lang="en-US" sz="2800" kern="0" dirty="0">
                <a:solidFill>
                  <a:schemeClr val="tx2"/>
                </a:solidFill>
                <a:latin typeface="Times New Roman" pitchFamily="18" charset="0"/>
                <a:ea typeface="+mj-ea"/>
                <a:cs typeface="Times New Roman" pitchFamily="18" charset="0"/>
              </a:rPr>
              <a:t>Office of Welfare Promotion, Protection and Empowerment of Vulnerable Groups, </a:t>
            </a:r>
            <a:br>
              <a:rPr lang="en-US" sz="2800" kern="0" dirty="0">
                <a:solidFill>
                  <a:schemeClr val="tx2"/>
                </a:solidFill>
                <a:latin typeface="Times New Roman" pitchFamily="18" charset="0"/>
                <a:ea typeface="+mj-ea"/>
                <a:cs typeface="Times New Roman" pitchFamily="18" charset="0"/>
              </a:rPr>
            </a:br>
            <a:r>
              <a:rPr lang="en-US" sz="2800" kern="0" dirty="0">
                <a:solidFill>
                  <a:schemeClr val="tx2"/>
                </a:solidFill>
                <a:latin typeface="Times New Roman" pitchFamily="18" charset="0"/>
                <a:ea typeface="+mj-ea"/>
                <a:cs typeface="Times New Roman" pitchFamily="18" charset="0"/>
              </a:rPr>
              <a:t>Ministry of Social Development and Human Security. </a:t>
            </a:r>
            <a:endParaRPr lang="th-TH" sz="2800" kern="0" dirty="0">
              <a:solidFill>
                <a:schemeClr val="tx2"/>
              </a:solidFill>
              <a:latin typeface="Times New Roman" pitchFamily="18" charset="0"/>
              <a:ea typeface="+mj-ea"/>
              <a:cs typeface="KodchiangUPC" pitchFamily="18" charset="-34"/>
            </a:endParaRPr>
          </a:p>
        </p:txBody>
      </p:sp>
      <p:sp>
        <p:nvSpPr>
          <p:cNvPr id="6" name="ตัวยึดข้อความ 2"/>
          <p:cNvSpPr txBox="1">
            <a:spLocks/>
          </p:cNvSpPr>
          <p:nvPr/>
        </p:nvSpPr>
        <p:spPr bwMode="gray">
          <a:xfrm>
            <a:off x="0" y="1214438"/>
            <a:ext cx="9144000" cy="2500312"/>
          </a:xfrm>
          <a:prstGeom prst="rect">
            <a:avLst/>
          </a:prstGeom>
          <a:solidFill>
            <a:srgbClr val="CCFFCC"/>
          </a:solidFill>
          <a:ln w="9525">
            <a:noFill/>
            <a:miter lim="800000"/>
            <a:headEnd/>
            <a:tailEnd/>
          </a:ln>
        </p:spPr>
        <p:txBody>
          <a:bodyPr anchor="ctr"/>
          <a:lstStyle/>
          <a:p>
            <a:pPr marL="342900" indent="-342900" algn="ctr" eaLnBrk="0" hangingPunct="0">
              <a:spcBef>
                <a:spcPct val="20000"/>
              </a:spcBef>
              <a:buClr>
                <a:schemeClr val="hlink"/>
              </a:buClr>
              <a:defRPr/>
            </a:pPr>
            <a:r>
              <a:rPr lang="en-US" sz="2600" kern="0" dirty="0">
                <a:latin typeface="Times New Roman" pitchFamily="18" charset="0"/>
                <a:cs typeface="Times New Roman" pitchFamily="18" charset="0"/>
              </a:rPr>
              <a:t>The ministry** has approved a national policies and strategies development for children. “A World Fit for Children” </a:t>
            </a:r>
          </a:p>
          <a:p>
            <a:pPr marL="342900" indent="-342900" algn="ctr" eaLnBrk="0" hangingPunct="0">
              <a:spcBef>
                <a:spcPct val="20000"/>
              </a:spcBef>
              <a:buClr>
                <a:schemeClr val="hlink"/>
              </a:buClr>
              <a:defRPr/>
            </a:pPr>
            <a:r>
              <a:rPr lang="en-US" sz="2600" kern="0" dirty="0">
                <a:latin typeface="Times New Roman" pitchFamily="18" charset="0"/>
                <a:cs typeface="Times New Roman" pitchFamily="18" charset="0"/>
              </a:rPr>
              <a:t>(2007-20016) and used as a guide for development of all relevant agencies. Including the preparation of national action plans and provincial level within 3 years (2007-2009)</a:t>
            </a:r>
            <a:endParaRPr lang="th-TH" sz="2600" kern="0" dirty="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สี่เหลี่ยมผืนผ้า 22"/>
          <p:cNvSpPr>
            <a:spLocks noChangeArrowheads="1"/>
          </p:cNvSpPr>
          <p:nvPr/>
        </p:nvSpPr>
        <p:spPr bwMode="auto">
          <a:xfrm>
            <a:off x="500063" y="1143000"/>
            <a:ext cx="8286750" cy="4246563"/>
          </a:xfrm>
          <a:prstGeom prst="rect">
            <a:avLst/>
          </a:prstGeom>
          <a:noFill/>
          <a:ln w="9525">
            <a:noFill/>
            <a:miter lim="800000"/>
            <a:headEnd/>
            <a:tailEnd/>
          </a:ln>
        </p:spPr>
        <p:txBody>
          <a:bodyPr>
            <a:spAutoFit/>
          </a:bodyPr>
          <a:lstStyle/>
          <a:p>
            <a:pPr algn="l">
              <a:spcBef>
                <a:spcPts val="1800"/>
              </a:spcBef>
            </a:pPr>
            <a:r>
              <a:rPr lang="en-US" sz="2400">
                <a:solidFill>
                  <a:schemeClr val="tx2"/>
                </a:solidFill>
                <a:latin typeface="Times New Roman" pitchFamily="18" charset="0"/>
                <a:cs typeface="Times New Roman" pitchFamily="18" charset="0"/>
              </a:rPr>
              <a:t>1. To evaluate the effectiveness of the operation of national action plans for the child development of short-term within 3 years (2007-2009) in the fiscal year ended 2009 as planned.</a:t>
            </a:r>
          </a:p>
          <a:p>
            <a:pPr algn="l">
              <a:spcBef>
                <a:spcPts val="1800"/>
              </a:spcBef>
            </a:pPr>
            <a:r>
              <a:rPr lang="en-US" sz="2400">
                <a:solidFill>
                  <a:schemeClr val="tx2"/>
                </a:solidFill>
                <a:latin typeface="Times New Roman" pitchFamily="18" charset="0"/>
                <a:cs typeface="Times New Roman" pitchFamily="18" charset="0"/>
              </a:rPr>
              <a:t>2. To  evaluate  the efficiency and appropriateness of the management and operation of national action plans for development of short-term within 3 years (2007-2009) in the fiscal year ended 2009. </a:t>
            </a:r>
          </a:p>
          <a:p>
            <a:pPr algn="l">
              <a:spcBef>
                <a:spcPts val="1800"/>
              </a:spcBef>
            </a:pPr>
            <a:r>
              <a:rPr lang="en-US" sz="2400">
                <a:solidFill>
                  <a:schemeClr val="tx2"/>
                </a:solidFill>
                <a:latin typeface="Times New Roman" pitchFamily="18" charset="0"/>
                <a:cs typeface="Times New Roman" pitchFamily="18" charset="0"/>
              </a:rPr>
              <a:t>3. To provide guidance on how to improve the operation of the policies and strategies development for children. “A world fit for children”.</a:t>
            </a:r>
          </a:p>
        </p:txBody>
      </p:sp>
      <p:sp>
        <p:nvSpPr>
          <p:cNvPr id="5" name="Title 1"/>
          <p:cNvSpPr txBox="1">
            <a:spLocks/>
          </p:cNvSpPr>
          <p:nvPr/>
        </p:nvSpPr>
        <p:spPr bwMode="gray">
          <a:xfrm>
            <a:off x="0" y="0"/>
            <a:ext cx="9144000" cy="1071546"/>
          </a:xfrm>
          <a:prstGeom prst="rect">
            <a:avLst/>
          </a:prstGeo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nchor="ctr"/>
          <a:lstStyle/>
          <a:p>
            <a:pPr algn="ctr">
              <a:defRPr/>
            </a:pPr>
            <a:r>
              <a:rPr lang="en-US" sz="4400" kern="0" dirty="0">
                <a:solidFill>
                  <a:srgbClr val="333399"/>
                </a:solidFill>
                <a:latin typeface="Times New Roman" pitchFamily="18" charset="0"/>
                <a:ea typeface="+mj-ea"/>
                <a:cs typeface="Times New Roman" pitchFamily="18" charset="0"/>
              </a:rPr>
              <a:t>Research Objectives</a:t>
            </a:r>
            <a:endParaRPr lang="th-TH" sz="4400" kern="0" dirty="0">
              <a:solidFill>
                <a:srgbClr val="333399"/>
              </a:solidFill>
              <a:latin typeface="Times New Roman" pitchFamily="18" charset="0"/>
              <a:ea typeface="+mj-ea"/>
              <a:cs typeface="KodchiangUPC" pitchFamily="18" charset="-34"/>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สี่เหลี่ยมผืนผ้า 22"/>
          <p:cNvSpPr>
            <a:spLocks noChangeArrowheads="1"/>
          </p:cNvSpPr>
          <p:nvPr/>
        </p:nvSpPr>
        <p:spPr bwMode="auto">
          <a:xfrm>
            <a:off x="500063" y="1143000"/>
            <a:ext cx="8286750" cy="4478338"/>
          </a:xfrm>
          <a:prstGeom prst="rect">
            <a:avLst/>
          </a:prstGeom>
          <a:noFill/>
          <a:ln w="9525">
            <a:noFill/>
            <a:miter lim="800000"/>
            <a:headEnd/>
            <a:tailEnd/>
          </a:ln>
        </p:spPr>
        <p:txBody>
          <a:bodyPr>
            <a:spAutoFit/>
          </a:bodyPr>
          <a:lstStyle/>
          <a:p>
            <a:pPr algn="l">
              <a:spcBef>
                <a:spcPts val="1800"/>
              </a:spcBef>
              <a:buFont typeface="Wingdings" pitchFamily="2" charset="2"/>
              <a:buChar char="F"/>
            </a:pPr>
            <a:r>
              <a:rPr lang="en-US" sz="2400">
                <a:solidFill>
                  <a:schemeClr val="tx2"/>
                </a:solidFill>
                <a:latin typeface="Times New Roman" pitchFamily="18" charset="0"/>
                <a:cs typeface="Times New Roman" pitchFamily="18" charset="0"/>
              </a:rPr>
              <a:t> The evaluation was based on mixed methods evaluation in form of triangulation design. </a:t>
            </a:r>
          </a:p>
          <a:p>
            <a:pPr algn="l">
              <a:spcBef>
                <a:spcPts val="1800"/>
              </a:spcBef>
              <a:buFont typeface="Wingdings" pitchFamily="2" charset="2"/>
              <a:buChar char="F"/>
            </a:pPr>
            <a:r>
              <a:rPr lang="en-US" sz="2400">
                <a:solidFill>
                  <a:schemeClr val="tx2"/>
                </a:solidFill>
                <a:latin typeface="Times New Roman" pitchFamily="18" charset="0"/>
                <a:cs typeface="Times New Roman" pitchFamily="18" charset="0"/>
              </a:rPr>
              <a:t> For quantitative research, survey study was employed in form of questionnaire for 448 of child development-related organization staff. </a:t>
            </a:r>
          </a:p>
          <a:p>
            <a:pPr algn="l">
              <a:spcBef>
                <a:spcPts val="1800"/>
              </a:spcBef>
              <a:buFont typeface="Wingdings" pitchFamily="2" charset="2"/>
              <a:buChar char="F"/>
            </a:pPr>
            <a:r>
              <a:rPr lang="en-US" sz="2400">
                <a:solidFill>
                  <a:schemeClr val="tx2"/>
                </a:solidFill>
                <a:latin typeface="Times New Roman" pitchFamily="18" charset="0"/>
                <a:cs typeface="Times New Roman" pitchFamily="18" charset="0"/>
              </a:rPr>
              <a:t> Besides, focus group was applied in 129 people from 16 provinces in qualitative study. </a:t>
            </a:r>
          </a:p>
          <a:p>
            <a:pPr algn="l">
              <a:spcBef>
                <a:spcPts val="1800"/>
              </a:spcBef>
              <a:buFont typeface="Wingdings" pitchFamily="2" charset="2"/>
              <a:buChar char="F"/>
            </a:pPr>
            <a:r>
              <a:rPr lang="en-US" sz="2400">
                <a:solidFill>
                  <a:schemeClr val="tx2"/>
                </a:solidFill>
                <a:latin typeface="Times New Roman" pitchFamily="18" charset="0"/>
                <a:cs typeface="Times New Roman" pitchFamily="18" charset="0"/>
              </a:rPr>
              <a:t> The two studies were analyzed to be compared for similarities and differences, as well as data accuracy (Creswell &amp; Plano Clark, 2007).</a:t>
            </a:r>
          </a:p>
        </p:txBody>
      </p:sp>
      <p:sp>
        <p:nvSpPr>
          <p:cNvPr id="5" name="Title 1"/>
          <p:cNvSpPr txBox="1">
            <a:spLocks/>
          </p:cNvSpPr>
          <p:nvPr/>
        </p:nvSpPr>
        <p:spPr bwMode="gray">
          <a:xfrm>
            <a:off x="0" y="0"/>
            <a:ext cx="9144000" cy="1071546"/>
          </a:xfrm>
          <a:prstGeom prst="rect">
            <a:avLst/>
          </a:prstGeo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nchor="ctr"/>
          <a:lstStyle/>
          <a:p>
            <a:pPr algn="ctr">
              <a:defRPr/>
            </a:pPr>
            <a:r>
              <a:rPr lang="en-US" sz="4400" kern="0" dirty="0">
                <a:solidFill>
                  <a:srgbClr val="333399"/>
                </a:solidFill>
                <a:latin typeface="Times New Roman" pitchFamily="18" charset="0"/>
                <a:ea typeface="+mj-ea"/>
                <a:cs typeface="Times New Roman" pitchFamily="18" charset="0"/>
              </a:rPr>
              <a:t>Methodology I</a:t>
            </a:r>
            <a:endParaRPr lang="th-TH" sz="4400" kern="0" dirty="0">
              <a:solidFill>
                <a:srgbClr val="333399"/>
              </a:solidFill>
              <a:latin typeface="Times New Roman" pitchFamily="18" charset="0"/>
              <a:ea typeface="+mj-ea"/>
              <a:cs typeface="KodchiangUPC" pitchFamily="18" charset="-34"/>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สี่เหลี่ยมผืนผ้า 22"/>
          <p:cNvSpPr>
            <a:spLocks noChangeArrowheads="1"/>
          </p:cNvSpPr>
          <p:nvPr/>
        </p:nvSpPr>
        <p:spPr bwMode="auto">
          <a:xfrm>
            <a:off x="357188" y="1287463"/>
            <a:ext cx="8501062" cy="1570037"/>
          </a:xfrm>
          <a:prstGeom prst="rect">
            <a:avLst/>
          </a:prstGeom>
          <a:noFill/>
          <a:ln w="9525">
            <a:noFill/>
            <a:miter lim="800000"/>
            <a:headEnd/>
            <a:tailEnd/>
          </a:ln>
        </p:spPr>
        <p:txBody>
          <a:bodyPr>
            <a:spAutoFit/>
          </a:bodyPr>
          <a:lstStyle/>
          <a:p>
            <a:pPr algn="l">
              <a:spcBef>
                <a:spcPts val="1200"/>
              </a:spcBef>
            </a:pPr>
            <a:r>
              <a:rPr lang="en-US" sz="2400">
                <a:solidFill>
                  <a:schemeClr val="tx2"/>
                </a:solidFill>
                <a:latin typeface="Times New Roman" pitchFamily="18" charset="0"/>
                <a:cs typeface="Times New Roman" pitchFamily="18" charset="0"/>
              </a:rPr>
              <a:t>The evaluation form was CIPP Model 7 of Stufflebeam (2002, 2007) which four aspects were focused-context, input, process and product. Then other four parts were divided for better model- impact, effectiveness, sustainability and transportability</a:t>
            </a:r>
          </a:p>
        </p:txBody>
      </p:sp>
      <p:sp>
        <p:nvSpPr>
          <p:cNvPr id="5" name="Title 1"/>
          <p:cNvSpPr txBox="1">
            <a:spLocks/>
          </p:cNvSpPr>
          <p:nvPr/>
        </p:nvSpPr>
        <p:spPr bwMode="gray">
          <a:xfrm>
            <a:off x="0" y="0"/>
            <a:ext cx="9144000" cy="1071546"/>
          </a:xfrm>
          <a:prstGeom prst="rect">
            <a:avLst/>
          </a:prstGeom>
          <a:gradFill>
            <a:gsLst>
              <a:gs pos="21000">
                <a:schemeClr val="accent1">
                  <a:tint val="66000"/>
                  <a:satMod val="160000"/>
                  <a:alpha val="59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nchor="ctr"/>
          <a:lstStyle/>
          <a:p>
            <a:pPr algn="ctr">
              <a:defRPr/>
            </a:pPr>
            <a:r>
              <a:rPr lang="en-US" sz="4400" kern="0" dirty="0">
                <a:solidFill>
                  <a:srgbClr val="333399"/>
                </a:solidFill>
                <a:latin typeface="Times New Roman" pitchFamily="18" charset="0"/>
                <a:ea typeface="+mj-ea"/>
                <a:cs typeface="Times New Roman" pitchFamily="18" charset="0"/>
              </a:rPr>
              <a:t>Methodology II</a:t>
            </a:r>
            <a:endParaRPr lang="th-TH" sz="4400" kern="0" dirty="0">
              <a:solidFill>
                <a:srgbClr val="333399"/>
              </a:solidFill>
              <a:latin typeface="Times New Roman" pitchFamily="18" charset="0"/>
              <a:ea typeface="+mj-ea"/>
              <a:cs typeface="KodchiangUPC" pitchFamily="18" charset="-34"/>
            </a:endParaRPr>
          </a:p>
        </p:txBody>
      </p:sp>
      <p:grpSp>
        <p:nvGrpSpPr>
          <p:cNvPr id="2" name="Group 2"/>
          <p:cNvGrpSpPr>
            <a:grpSpLocks/>
          </p:cNvGrpSpPr>
          <p:nvPr/>
        </p:nvGrpSpPr>
        <p:grpSpPr bwMode="auto">
          <a:xfrm>
            <a:off x="642878" y="3286124"/>
            <a:ext cx="7929650" cy="3071834"/>
            <a:chOff x="2349" y="6909"/>
            <a:chExt cx="7566" cy="4486"/>
          </a:xfrm>
          <a:solidFill>
            <a:srgbClr val="66FFFF"/>
          </a:solidFill>
        </p:grpSpPr>
        <p:sp>
          <p:nvSpPr>
            <p:cNvPr id="6" name="Line 3"/>
            <p:cNvSpPr>
              <a:spLocks noChangeShapeType="1"/>
            </p:cNvSpPr>
            <p:nvPr/>
          </p:nvSpPr>
          <p:spPr bwMode="auto">
            <a:xfrm>
              <a:off x="5115" y="7298"/>
              <a:ext cx="1191" cy="0"/>
            </a:xfrm>
            <a:prstGeom prst="line">
              <a:avLst/>
            </a:prstGeom>
            <a:grpFill/>
            <a:ln w="28575">
              <a:solidFill>
                <a:srgbClr val="000000"/>
              </a:solidFill>
              <a:round/>
              <a:headEnd/>
              <a:tailEnd type="triangle" w="med" len="med"/>
            </a:ln>
          </p:spPr>
          <p:txBody>
            <a:bodyPr/>
            <a:lstStyle/>
            <a:p>
              <a:pPr algn="ctr">
                <a:defRPr/>
              </a:pPr>
              <a:endParaRPr lang="th-TH" sz="2000">
                <a:latin typeface="Times New Roman" pitchFamily="18" charset="0"/>
                <a:cs typeface="Cordia New" pitchFamily="34" charset="-34"/>
              </a:endParaRPr>
            </a:p>
          </p:txBody>
        </p:sp>
        <p:sp>
          <p:nvSpPr>
            <p:cNvPr id="7" name="Line 4"/>
            <p:cNvSpPr>
              <a:spLocks noChangeShapeType="1"/>
            </p:cNvSpPr>
            <p:nvPr/>
          </p:nvSpPr>
          <p:spPr bwMode="auto">
            <a:xfrm>
              <a:off x="5115" y="8423"/>
              <a:ext cx="1191" cy="0"/>
            </a:xfrm>
            <a:prstGeom prst="line">
              <a:avLst/>
            </a:prstGeom>
            <a:grpFill/>
            <a:ln w="28575">
              <a:solidFill>
                <a:srgbClr val="000000"/>
              </a:solidFill>
              <a:round/>
              <a:headEnd/>
              <a:tailEnd type="triangle" w="med" len="med"/>
            </a:ln>
          </p:spPr>
          <p:txBody>
            <a:bodyPr/>
            <a:lstStyle/>
            <a:p>
              <a:pPr algn="ctr">
                <a:defRPr/>
              </a:pPr>
              <a:endParaRPr lang="th-TH" sz="2000">
                <a:latin typeface="Times New Roman" pitchFamily="18" charset="0"/>
                <a:cs typeface="Cordia New" pitchFamily="34" charset="-34"/>
              </a:endParaRPr>
            </a:p>
          </p:txBody>
        </p:sp>
        <p:sp>
          <p:nvSpPr>
            <p:cNvPr id="8" name="Line 5"/>
            <p:cNvSpPr>
              <a:spLocks noChangeShapeType="1"/>
            </p:cNvSpPr>
            <p:nvPr/>
          </p:nvSpPr>
          <p:spPr bwMode="auto">
            <a:xfrm>
              <a:off x="5115" y="9484"/>
              <a:ext cx="1191" cy="0"/>
            </a:xfrm>
            <a:prstGeom prst="line">
              <a:avLst/>
            </a:prstGeom>
            <a:grpFill/>
            <a:ln w="28575">
              <a:solidFill>
                <a:srgbClr val="000000"/>
              </a:solidFill>
              <a:round/>
              <a:headEnd/>
              <a:tailEnd type="triangle" w="med" len="med"/>
            </a:ln>
          </p:spPr>
          <p:txBody>
            <a:bodyPr/>
            <a:lstStyle/>
            <a:p>
              <a:pPr algn="ctr">
                <a:defRPr/>
              </a:pPr>
              <a:endParaRPr lang="th-TH" sz="2000">
                <a:latin typeface="Times New Roman" pitchFamily="18" charset="0"/>
                <a:cs typeface="Cordia New" pitchFamily="34" charset="-34"/>
              </a:endParaRPr>
            </a:p>
          </p:txBody>
        </p:sp>
        <p:sp>
          <p:nvSpPr>
            <p:cNvPr id="9" name="Line 6"/>
            <p:cNvSpPr>
              <a:spLocks noChangeShapeType="1"/>
            </p:cNvSpPr>
            <p:nvPr/>
          </p:nvSpPr>
          <p:spPr bwMode="auto">
            <a:xfrm>
              <a:off x="5115" y="10688"/>
              <a:ext cx="1191" cy="0"/>
            </a:xfrm>
            <a:prstGeom prst="line">
              <a:avLst/>
            </a:prstGeom>
            <a:grpFill/>
            <a:ln w="28575">
              <a:solidFill>
                <a:srgbClr val="000000"/>
              </a:solidFill>
              <a:round/>
              <a:headEnd/>
              <a:tailEnd type="triangle" w="med" len="med"/>
            </a:ln>
          </p:spPr>
          <p:txBody>
            <a:bodyPr/>
            <a:lstStyle/>
            <a:p>
              <a:pPr algn="ctr">
                <a:defRPr/>
              </a:pPr>
              <a:endParaRPr lang="th-TH" sz="2000">
                <a:latin typeface="Times New Roman" pitchFamily="18" charset="0"/>
                <a:cs typeface="Cordia New" pitchFamily="34" charset="-34"/>
              </a:endParaRPr>
            </a:p>
          </p:txBody>
        </p:sp>
        <p:grpSp>
          <p:nvGrpSpPr>
            <p:cNvPr id="3" name="Group 7"/>
            <p:cNvGrpSpPr>
              <a:grpSpLocks/>
            </p:cNvGrpSpPr>
            <p:nvPr/>
          </p:nvGrpSpPr>
          <p:grpSpPr bwMode="auto">
            <a:xfrm>
              <a:off x="2349" y="6909"/>
              <a:ext cx="7566" cy="4486"/>
              <a:chOff x="2349" y="6909"/>
              <a:chExt cx="7566" cy="4486"/>
            </a:xfrm>
            <a:grpFill/>
          </p:grpSpPr>
          <p:sp>
            <p:nvSpPr>
              <p:cNvPr id="17" name="Rectangle 8"/>
              <p:cNvSpPr>
                <a:spLocks noChangeArrowheads="1"/>
              </p:cNvSpPr>
              <p:nvPr/>
            </p:nvSpPr>
            <p:spPr bwMode="auto">
              <a:xfrm>
                <a:off x="2637" y="6909"/>
                <a:ext cx="2448" cy="864"/>
              </a:xfrm>
              <a:prstGeom prst="rect">
                <a:avLst/>
              </a:prstGeom>
              <a:grpFill/>
              <a:ln w="28575">
                <a:solidFill>
                  <a:srgbClr val="000000"/>
                </a:solidFill>
                <a:miter lim="800000"/>
                <a:headEnd/>
                <a:tailEnd/>
              </a:ln>
            </p:spPr>
            <p:txBody>
              <a:bodyPr/>
              <a:lstStyle/>
              <a:p>
                <a:pPr algn="ctr">
                  <a:spcAft>
                    <a:spcPts val="1000"/>
                  </a:spcAft>
                  <a:defRPr/>
                </a:pPr>
                <a:r>
                  <a:rPr lang="en-US" sz="2000">
                    <a:latin typeface="Times New Roman" pitchFamily="18" charset="0"/>
                    <a:ea typeface="Angsana New" pitchFamily="18" charset="-34"/>
                    <a:cs typeface="Times New Roman" pitchFamily="18" charset="0"/>
                  </a:rPr>
                  <a:t>Context evaluation</a:t>
                </a:r>
                <a:endParaRPr lang="th-TH" sz="2000">
                  <a:latin typeface="Times New Roman" pitchFamily="18" charset="0"/>
                  <a:cs typeface="Cordia New" pitchFamily="34" charset="-34"/>
                </a:endParaRPr>
              </a:p>
            </p:txBody>
          </p:sp>
          <p:sp>
            <p:nvSpPr>
              <p:cNvPr id="18" name="Rectangle 9"/>
              <p:cNvSpPr>
                <a:spLocks noChangeArrowheads="1"/>
              </p:cNvSpPr>
              <p:nvPr/>
            </p:nvSpPr>
            <p:spPr bwMode="auto">
              <a:xfrm>
                <a:off x="6354" y="6909"/>
                <a:ext cx="3561" cy="864"/>
              </a:xfrm>
              <a:prstGeom prst="rect">
                <a:avLst/>
              </a:prstGeom>
              <a:grpFill/>
              <a:ln w="28575">
                <a:solidFill>
                  <a:srgbClr val="000000"/>
                </a:solidFill>
                <a:miter lim="800000"/>
                <a:headEnd/>
                <a:tailEnd/>
              </a:ln>
            </p:spPr>
            <p:txBody>
              <a:bodyPr/>
              <a:lstStyle/>
              <a:p>
                <a:pPr algn="ctr">
                  <a:spcAft>
                    <a:spcPts val="1000"/>
                  </a:spcAft>
                  <a:defRPr/>
                </a:pPr>
                <a:r>
                  <a:rPr lang="en-US" sz="2000">
                    <a:latin typeface="Times New Roman" pitchFamily="18" charset="0"/>
                    <a:ea typeface="Angsana New" pitchFamily="18" charset="-34"/>
                    <a:cs typeface="Times New Roman" pitchFamily="18" charset="0"/>
                  </a:rPr>
                  <a:t>Identifying the objective</a:t>
                </a:r>
                <a:endParaRPr lang="th-TH" sz="2000">
                  <a:latin typeface="Times New Roman" pitchFamily="18" charset="0"/>
                  <a:cs typeface="Cordia New" pitchFamily="34" charset="-34"/>
                </a:endParaRPr>
              </a:p>
            </p:txBody>
          </p:sp>
          <p:sp>
            <p:nvSpPr>
              <p:cNvPr id="19" name="Rectangle 10"/>
              <p:cNvSpPr>
                <a:spLocks noChangeArrowheads="1"/>
              </p:cNvSpPr>
              <p:nvPr/>
            </p:nvSpPr>
            <p:spPr bwMode="auto">
              <a:xfrm>
                <a:off x="2637" y="7991"/>
                <a:ext cx="2448" cy="864"/>
              </a:xfrm>
              <a:prstGeom prst="rect">
                <a:avLst/>
              </a:prstGeom>
              <a:grpFill/>
              <a:ln w="28575">
                <a:solidFill>
                  <a:srgbClr val="000000"/>
                </a:solidFill>
                <a:miter lim="800000"/>
                <a:headEnd/>
                <a:tailEnd/>
              </a:ln>
            </p:spPr>
            <p:txBody>
              <a:bodyPr/>
              <a:lstStyle/>
              <a:p>
                <a:pPr algn="ctr">
                  <a:spcAft>
                    <a:spcPts val="1000"/>
                  </a:spcAft>
                  <a:defRPr/>
                </a:pPr>
                <a:r>
                  <a:rPr lang="en-US" sz="2000" dirty="0">
                    <a:latin typeface="Times New Roman" pitchFamily="18" charset="0"/>
                    <a:ea typeface="Angsana New" pitchFamily="18" charset="-34"/>
                    <a:cs typeface="Times New Roman" pitchFamily="18" charset="0"/>
                  </a:rPr>
                  <a:t>Input evaluation</a:t>
                </a:r>
                <a:endParaRPr lang="th-TH" sz="2000" dirty="0">
                  <a:latin typeface="Times New Roman" pitchFamily="18" charset="0"/>
                  <a:cs typeface="Cordia New" pitchFamily="34" charset="-34"/>
                </a:endParaRPr>
              </a:p>
            </p:txBody>
          </p:sp>
          <p:sp>
            <p:nvSpPr>
              <p:cNvPr id="20" name="Rectangle 11"/>
              <p:cNvSpPr>
                <a:spLocks noChangeArrowheads="1"/>
              </p:cNvSpPr>
              <p:nvPr/>
            </p:nvSpPr>
            <p:spPr bwMode="auto">
              <a:xfrm>
                <a:off x="6354" y="7991"/>
                <a:ext cx="3561" cy="864"/>
              </a:xfrm>
              <a:prstGeom prst="rect">
                <a:avLst/>
              </a:prstGeom>
              <a:grpFill/>
              <a:ln w="28575">
                <a:solidFill>
                  <a:srgbClr val="000000"/>
                </a:solidFill>
                <a:miter lim="800000"/>
                <a:headEnd/>
                <a:tailEnd/>
              </a:ln>
            </p:spPr>
            <p:txBody>
              <a:bodyPr/>
              <a:lstStyle/>
              <a:p>
                <a:pPr algn="ctr">
                  <a:spcAft>
                    <a:spcPts val="1000"/>
                  </a:spcAft>
                  <a:defRPr/>
                </a:pPr>
                <a:r>
                  <a:rPr lang="en-US" sz="2000">
                    <a:latin typeface="Times New Roman" pitchFamily="18" charset="0"/>
                    <a:ea typeface="Angsana New" pitchFamily="18" charset="-34"/>
                    <a:cs typeface="Times New Roman" pitchFamily="18" charset="0"/>
                  </a:rPr>
                  <a:t>Planning the goal</a:t>
                </a:r>
                <a:endParaRPr lang="th-TH" sz="2000">
                  <a:latin typeface="Times New Roman" pitchFamily="18" charset="0"/>
                  <a:cs typeface="Cordia New" pitchFamily="34" charset="-34"/>
                </a:endParaRPr>
              </a:p>
            </p:txBody>
          </p:sp>
          <p:sp>
            <p:nvSpPr>
              <p:cNvPr id="21" name="Rectangle 12"/>
              <p:cNvSpPr>
                <a:spLocks noChangeArrowheads="1"/>
              </p:cNvSpPr>
              <p:nvPr/>
            </p:nvSpPr>
            <p:spPr bwMode="auto">
              <a:xfrm>
                <a:off x="2637" y="9034"/>
                <a:ext cx="2448" cy="864"/>
              </a:xfrm>
              <a:prstGeom prst="rect">
                <a:avLst/>
              </a:prstGeom>
              <a:grpFill/>
              <a:ln w="28575">
                <a:solidFill>
                  <a:srgbClr val="000000"/>
                </a:solidFill>
                <a:miter lim="800000"/>
                <a:headEnd/>
                <a:tailEnd/>
              </a:ln>
            </p:spPr>
            <p:txBody>
              <a:bodyPr/>
              <a:lstStyle/>
              <a:p>
                <a:pPr algn="ctr">
                  <a:spcAft>
                    <a:spcPts val="1000"/>
                  </a:spcAft>
                  <a:defRPr/>
                </a:pPr>
                <a:r>
                  <a:rPr lang="en-US" sz="2000">
                    <a:latin typeface="Times New Roman" pitchFamily="18" charset="0"/>
                    <a:ea typeface="Angsana New" pitchFamily="18" charset="-34"/>
                    <a:cs typeface="Times New Roman" pitchFamily="18" charset="0"/>
                  </a:rPr>
                  <a:t>Process evaluation</a:t>
                </a:r>
                <a:endParaRPr lang="th-TH" sz="2000">
                  <a:latin typeface="Times New Roman" pitchFamily="18" charset="0"/>
                  <a:cs typeface="Cordia New" pitchFamily="34" charset="-34"/>
                </a:endParaRPr>
              </a:p>
            </p:txBody>
          </p:sp>
          <p:sp>
            <p:nvSpPr>
              <p:cNvPr id="22" name="Rectangle 13"/>
              <p:cNvSpPr>
                <a:spLocks noChangeArrowheads="1"/>
              </p:cNvSpPr>
              <p:nvPr/>
            </p:nvSpPr>
            <p:spPr bwMode="auto">
              <a:xfrm>
                <a:off x="6354" y="9034"/>
                <a:ext cx="3561" cy="864"/>
              </a:xfrm>
              <a:prstGeom prst="rect">
                <a:avLst/>
              </a:prstGeom>
              <a:grpFill/>
              <a:ln w="28575">
                <a:solidFill>
                  <a:srgbClr val="000000"/>
                </a:solidFill>
                <a:miter lim="800000"/>
                <a:headEnd/>
                <a:tailEnd/>
              </a:ln>
            </p:spPr>
            <p:txBody>
              <a:bodyPr/>
              <a:lstStyle/>
              <a:p>
                <a:pPr algn="ctr">
                  <a:defRPr/>
                </a:pPr>
                <a:r>
                  <a:rPr lang="en-US" sz="2000">
                    <a:latin typeface="Times New Roman" pitchFamily="18" charset="0"/>
                    <a:ea typeface="Cordia New" pitchFamily="34" charset="-34"/>
                    <a:cs typeface="Times New Roman" pitchFamily="18" charset="0"/>
                  </a:rPr>
                  <a:t>Implementing and Improving</a:t>
                </a:r>
                <a:endParaRPr lang="th-TH" sz="2000">
                  <a:latin typeface="Times New Roman" pitchFamily="18" charset="0"/>
                  <a:cs typeface="Cordia New" pitchFamily="34" charset="-34"/>
                </a:endParaRPr>
              </a:p>
            </p:txBody>
          </p:sp>
          <p:sp>
            <p:nvSpPr>
              <p:cNvPr id="24" name="Rectangle 14"/>
              <p:cNvSpPr>
                <a:spLocks noChangeArrowheads="1"/>
              </p:cNvSpPr>
              <p:nvPr/>
            </p:nvSpPr>
            <p:spPr bwMode="auto">
              <a:xfrm>
                <a:off x="2637" y="10238"/>
                <a:ext cx="2448" cy="864"/>
              </a:xfrm>
              <a:prstGeom prst="rect">
                <a:avLst/>
              </a:prstGeom>
              <a:grpFill/>
              <a:ln w="28575">
                <a:solidFill>
                  <a:srgbClr val="000000"/>
                </a:solidFill>
                <a:miter lim="800000"/>
                <a:headEnd/>
                <a:tailEnd/>
              </a:ln>
            </p:spPr>
            <p:txBody>
              <a:bodyPr/>
              <a:lstStyle/>
              <a:p>
                <a:pPr algn="ctr">
                  <a:spcAft>
                    <a:spcPts val="1000"/>
                  </a:spcAft>
                  <a:defRPr/>
                </a:pPr>
                <a:r>
                  <a:rPr lang="en-US" sz="2000">
                    <a:latin typeface="Times New Roman" pitchFamily="18" charset="0"/>
                    <a:ea typeface="Angsana New" pitchFamily="18" charset="-34"/>
                    <a:cs typeface="Times New Roman" pitchFamily="18" charset="0"/>
                  </a:rPr>
                  <a:t>Product evaluation</a:t>
                </a:r>
                <a:endParaRPr lang="th-TH" sz="2000">
                  <a:latin typeface="Times New Roman" pitchFamily="18" charset="0"/>
                  <a:cs typeface="Cordia New" pitchFamily="34" charset="-34"/>
                </a:endParaRPr>
              </a:p>
            </p:txBody>
          </p:sp>
          <p:sp>
            <p:nvSpPr>
              <p:cNvPr id="25" name="Rectangle 15"/>
              <p:cNvSpPr>
                <a:spLocks noChangeArrowheads="1"/>
              </p:cNvSpPr>
              <p:nvPr/>
            </p:nvSpPr>
            <p:spPr bwMode="auto">
              <a:xfrm>
                <a:off x="6354" y="10238"/>
                <a:ext cx="3561" cy="864"/>
              </a:xfrm>
              <a:prstGeom prst="rect">
                <a:avLst/>
              </a:prstGeom>
              <a:grpFill/>
              <a:ln w="28575">
                <a:solidFill>
                  <a:srgbClr val="000000"/>
                </a:solidFill>
                <a:miter lim="800000"/>
                <a:headEnd/>
                <a:tailEnd/>
              </a:ln>
            </p:spPr>
            <p:txBody>
              <a:bodyPr/>
              <a:lstStyle/>
              <a:p>
                <a:pPr algn="ctr">
                  <a:defRPr/>
                </a:pPr>
                <a:r>
                  <a:rPr lang="en-US" sz="2000">
                    <a:latin typeface="Times New Roman" pitchFamily="18" charset="0"/>
                    <a:ea typeface="Cordia New" pitchFamily="34" charset="-34"/>
                    <a:cs typeface="Times New Roman" pitchFamily="18" charset="0"/>
                  </a:rPr>
                  <a:t>Deciding and Applying</a:t>
                </a:r>
                <a:endParaRPr lang="th-TH" sz="2000">
                  <a:latin typeface="Times New Roman" pitchFamily="18" charset="0"/>
                  <a:cs typeface="Cordia New" pitchFamily="34" charset="-34"/>
                </a:endParaRPr>
              </a:p>
            </p:txBody>
          </p:sp>
          <p:sp>
            <p:nvSpPr>
              <p:cNvPr id="26" name="Line 16"/>
              <p:cNvSpPr>
                <a:spLocks noChangeShapeType="1"/>
              </p:cNvSpPr>
              <p:nvPr/>
            </p:nvSpPr>
            <p:spPr bwMode="auto">
              <a:xfrm>
                <a:off x="8109" y="11107"/>
                <a:ext cx="0" cy="288"/>
              </a:xfrm>
              <a:prstGeom prst="line">
                <a:avLst/>
              </a:prstGeom>
              <a:grpFill/>
              <a:ln w="28575">
                <a:solidFill>
                  <a:srgbClr val="000000"/>
                </a:solidFill>
                <a:round/>
                <a:headEnd/>
                <a:tailEnd/>
              </a:ln>
            </p:spPr>
            <p:txBody>
              <a:bodyPr/>
              <a:lstStyle/>
              <a:p>
                <a:pPr algn="ctr">
                  <a:defRPr/>
                </a:pPr>
                <a:endParaRPr lang="th-TH" sz="2000">
                  <a:latin typeface="Times New Roman" pitchFamily="18" charset="0"/>
                  <a:cs typeface="Cordia New" pitchFamily="34" charset="-34"/>
                </a:endParaRPr>
              </a:p>
            </p:txBody>
          </p:sp>
          <p:sp>
            <p:nvSpPr>
              <p:cNvPr id="27" name="Line 17"/>
              <p:cNvSpPr>
                <a:spLocks noChangeShapeType="1"/>
              </p:cNvSpPr>
              <p:nvPr/>
            </p:nvSpPr>
            <p:spPr bwMode="auto">
              <a:xfrm flipH="1">
                <a:off x="2349" y="11367"/>
                <a:ext cx="5760" cy="0"/>
              </a:xfrm>
              <a:prstGeom prst="line">
                <a:avLst/>
              </a:prstGeom>
              <a:grpFill/>
              <a:ln w="28575">
                <a:solidFill>
                  <a:srgbClr val="000000"/>
                </a:solidFill>
                <a:round/>
                <a:headEnd/>
                <a:tailEnd/>
              </a:ln>
            </p:spPr>
            <p:txBody>
              <a:bodyPr/>
              <a:lstStyle/>
              <a:p>
                <a:pPr algn="ctr">
                  <a:defRPr/>
                </a:pPr>
                <a:endParaRPr lang="th-TH" sz="2000">
                  <a:latin typeface="Times New Roman" pitchFamily="18" charset="0"/>
                  <a:cs typeface="Cordia New" pitchFamily="34" charset="-34"/>
                </a:endParaRPr>
              </a:p>
            </p:txBody>
          </p:sp>
          <p:sp>
            <p:nvSpPr>
              <p:cNvPr id="28" name="Line 18"/>
              <p:cNvSpPr>
                <a:spLocks noChangeShapeType="1"/>
              </p:cNvSpPr>
              <p:nvPr/>
            </p:nvSpPr>
            <p:spPr bwMode="auto">
              <a:xfrm flipV="1">
                <a:off x="2349" y="7298"/>
                <a:ext cx="0" cy="4032"/>
              </a:xfrm>
              <a:prstGeom prst="line">
                <a:avLst/>
              </a:prstGeom>
              <a:grpFill/>
              <a:ln w="28575">
                <a:solidFill>
                  <a:srgbClr val="000000"/>
                </a:solidFill>
                <a:round/>
                <a:headEnd/>
                <a:tailEnd/>
              </a:ln>
            </p:spPr>
            <p:txBody>
              <a:bodyPr/>
              <a:lstStyle/>
              <a:p>
                <a:pPr algn="ctr">
                  <a:defRPr/>
                </a:pPr>
                <a:endParaRPr lang="th-TH" sz="2000">
                  <a:latin typeface="Times New Roman" pitchFamily="18" charset="0"/>
                  <a:cs typeface="Cordia New" pitchFamily="34" charset="-34"/>
                </a:endParaRPr>
              </a:p>
            </p:txBody>
          </p:sp>
          <p:sp>
            <p:nvSpPr>
              <p:cNvPr id="29" name="Line 19"/>
              <p:cNvSpPr>
                <a:spLocks noChangeShapeType="1"/>
              </p:cNvSpPr>
              <p:nvPr/>
            </p:nvSpPr>
            <p:spPr bwMode="auto">
              <a:xfrm>
                <a:off x="2349" y="7298"/>
                <a:ext cx="288" cy="0"/>
              </a:xfrm>
              <a:prstGeom prst="line">
                <a:avLst/>
              </a:prstGeom>
              <a:grpFill/>
              <a:ln w="28575">
                <a:solidFill>
                  <a:srgbClr val="000000"/>
                </a:solidFill>
                <a:round/>
                <a:headEnd/>
                <a:tailEnd type="triangle" w="med" len="med"/>
              </a:ln>
            </p:spPr>
            <p:txBody>
              <a:bodyPr/>
              <a:lstStyle/>
              <a:p>
                <a:pPr algn="ctr">
                  <a:defRPr/>
                </a:pPr>
                <a:endParaRPr lang="th-TH" sz="2000">
                  <a:latin typeface="Times New Roman" pitchFamily="18" charset="0"/>
                  <a:cs typeface="Cordia New" pitchFamily="34" charset="-34"/>
                </a:endParaRPr>
              </a:p>
            </p:txBody>
          </p:sp>
        </p:grpSp>
        <p:sp>
          <p:nvSpPr>
            <p:cNvPr id="11" name="Line 20"/>
            <p:cNvSpPr>
              <a:spLocks noChangeShapeType="1"/>
            </p:cNvSpPr>
            <p:nvPr/>
          </p:nvSpPr>
          <p:spPr bwMode="auto">
            <a:xfrm>
              <a:off x="3789" y="7686"/>
              <a:ext cx="0" cy="288"/>
            </a:xfrm>
            <a:prstGeom prst="line">
              <a:avLst/>
            </a:prstGeom>
            <a:grpFill/>
            <a:ln w="28575">
              <a:solidFill>
                <a:srgbClr val="000000"/>
              </a:solidFill>
              <a:round/>
              <a:headEnd/>
              <a:tailEnd type="triangle" w="med" len="med"/>
            </a:ln>
          </p:spPr>
          <p:txBody>
            <a:bodyPr/>
            <a:lstStyle/>
            <a:p>
              <a:pPr algn="ctr">
                <a:defRPr/>
              </a:pPr>
              <a:endParaRPr lang="th-TH" sz="2000">
                <a:latin typeface="Times New Roman" pitchFamily="18" charset="0"/>
                <a:cs typeface="Cordia New" pitchFamily="34" charset="-34"/>
              </a:endParaRPr>
            </a:p>
          </p:txBody>
        </p:sp>
        <p:sp>
          <p:nvSpPr>
            <p:cNvPr id="12" name="Line 21"/>
            <p:cNvSpPr>
              <a:spLocks noChangeShapeType="1"/>
            </p:cNvSpPr>
            <p:nvPr/>
          </p:nvSpPr>
          <p:spPr bwMode="auto">
            <a:xfrm>
              <a:off x="3789" y="8890"/>
              <a:ext cx="0" cy="144"/>
            </a:xfrm>
            <a:prstGeom prst="line">
              <a:avLst/>
            </a:prstGeom>
            <a:grpFill/>
            <a:ln w="28575">
              <a:solidFill>
                <a:srgbClr val="000000"/>
              </a:solidFill>
              <a:round/>
              <a:headEnd/>
              <a:tailEnd type="triangle" w="med" len="med"/>
            </a:ln>
          </p:spPr>
          <p:txBody>
            <a:bodyPr/>
            <a:lstStyle/>
            <a:p>
              <a:pPr algn="ctr">
                <a:defRPr/>
              </a:pPr>
              <a:endParaRPr lang="th-TH" sz="2000">
                <a:latin typeface="Times New Roman" pitchFamily="18" charset="0"/>
                <a:cs typeface="Cordia New" pitchFamily="34" charset="-34"/>
              </a:endParaRPr>
            </a:p>
          </p:txBody>
        </p:sp>
        <p:sp>
          <p:nvSpPr>
            <p:cNvPr id="13" name="Line 22"/>
            <p:cNvSpPr>
              <a:spLocks noChangeShapeType="1"/>
            </p:cNvSpPr>
            <p:nvPr/>
          </p:nvSpPr>
          <p:spPr bwMode="auto">
            <a:xfrm>
              <a:off x="3789" y="9950"/>
              <a:ext cx="0" cy="288"/>
            </a:xfrm>
            <a:prstGeom prst="line">
              <a:avLst/>
            </a:prstGeom>
            <a:grpFill/>
            <a:ln w="28575">
              <a:solidFill>
                <a:srgbClr val="000000"/>
              </a:solidFill>
              <a:round/>
              <a:headEnd/>
              <a:tailEnd type="triangle" w="med" len="med"/>
            </a:ln>
          </p:spPr>
          <p:txBody>
            <a:bodyPr/>
            <a:lstStyle/>
            <a:p>
              <a:pPr algn="ctr">
                <a:defRPr/>
              </a:pPr>
              <a:endParaRPr lang="th-TH" sz="2000">
                <a:latin typeface="Times New Roman" pitchFamily="18" charset="0"/>
                <a:cs typeface="Cordia New" pitchFamily="34" charset="-34"/>
              </a:endParaRPr>
            </a:p>
          </p:txBody>
        </p:sp>
        <p:sp>
          <p:nvSpPr>
            <p:cNvPr id="14" name="Line 23"/>
            <p:cNvSpPr>
              <a:spLocks noChangeShapeType="1"/>
            </p:cNvSpPr>
            <p:nvPr/>
          </p:nvSpPr>
          <p:spPr bwMode="auto">
            <a:xfrm>
              <a:off x="8109" y="7716"/>
              <a:ext cx="0" cy="288"/>
            </a:xfrm>
            <a:prstGeom prst="line">
              <a:avLst/>
            </a:prstGeom>
            <a:grpFill/>
            <a:ln w="28575">
              <a:solidFill>
                <a:srgbClr val="000000"/>
              </a:solidFill>
              <a:round/>
              <a:headEnd/>
              <a:tailEnd type="triangle" w="med" len="med"/>
            </a:ln>
          </p:spPr>
          <p:txBody>
            <a:bodyPr/>
            <a:lstStyle/>
            <a:p>
              <a:pPr algn="ctr">
                <a:defRPr/>
              </a:pPr>
              <a:endParaRPr lang="th-TH" sz="2000">
                <a:latin typeface="Times New Roman" pitchFamily="18" charset="0"/>
                <a:cs typeface="Cordia New" pitchFamily="34" charset="-34"/>
              </a:endParaRPr>
            </a:p>
          </p:txBody>
        </p:sp>
        <p:sp>
          <p:nvSpPr>
            <p:cNvPr id="15" name="Line 24"/>
            <p:cNvSpPr>
              <a:spLocks noChangeShapeType="1"/>
            </p:cNvSpPr>
            <p:nvPr/>
          </p:nvSpPr>
          <p:spPr bwMode="auto">
            <a:xfrm>
              <a:off x="8109" y="8890"/>
              <a:ext cx="0" cy="144"/>
            </a:xfrm>
            <a:prstGeom prst="line">
              <a:avLst/>
            </a:prstGeom>
            <a:grpFill/>
            <a:ln w="28575">
              <a:solidFill>
                <a:srgbClr val="000000"/>
              </a:solidFill>
              <a:round/>
              <a:headEnd/>
              <a:tailEnd type="triangle" w="med" len="med"/>
            </a:ln>
          </p:spPr>
          <p:txBody>
            <a:bodyPr/>
            <a:lstStyle/>
            <a:p>
              <a:pPr algn="ctr">
                <a:defRPr/>
              </a:pPr>
              <a:endParaRPr lang="th-TH" sz="2000">
                <a:latin typeface="Times New Roman" pitchFamily="18" charset="0"/>
                <a:cs typeface="Cordia New" pitchFamily="34" charset="-34"/>
              </a:endParaRPr>
            </a:p>
          </p:txBody>
        </p:sp>
        <p:sp>
          <p:nvSpPr>
            <p:cNvPr id="16" name="Line 25"/>
            <p:cNvSpPr>
              <a:spLocks noChangeShapeType="1"/>
            </p:cNvSpPr>
            <p:nvPr/>
          </p:nvSpPr>
          <p:spPr bwMode="auto">
            <a:xfrm>
              <a:off x="8109" y="9950"/>
              <a:ext cx="0" cy="288"/>
            </a:xfrm>
            <a:prstGeom prst="line">
              <a:avLst/>
            </a:prstGeom>
            <a:grpFill/>
            <a:ln w="28575">
              <a:solidFill>
                <a:srgbClr val="000000"/>
              </a:solidFill>
              <a:round/>
              <a:headEnd/>
              <a:tailEnd type="triangle" w="med" len="med"/>
            </a:ln>
          </p:spPr>
          <p:txBody>
            <a:bodyPr/>
            <a:lstStyle/>
            <a:p>
              <a:pPr algn="ctr">
                <a:defRPr/>
              </a:pPr>
              <a:endParaRPr lang="th-TH" sz="2000">
                <a:latin typeface="Times New Roman" pitchFamily="18" charset="0"/>
                <a:cs typeface="Cordia New" pitchFamily="34" charset="-34"/>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ordArt 2"/>
          <p:cNvSpPr>
            <a:spLocks noChangeArrowheads="1" noChangeShapeType="1" noTextEdit="1"/>
          </p:cNvSpPr>
          <p:nvPr/>
        </p:nvSpPr>
        <p:spPr bwMode="gray">
          <a:xfrm>
            <a:off x="857224" y="3000372"/>
            <a:ext cx="7500990" cy="857256"/>
          </a:xfrm>
          <a:prstGeom prst="rect">
            <a:avLst/>
          </a:prstGeom>
        </p:spPr>
        <p:txBody>
          <a:bodyPr wrap="none" fromWordArt="1">
            <a:prstTxWarp prst="textDeflate">
              <a:avLst>
                <a:gd name="adj" fmla="val 0"/>
              </a:avLst>
            </a:prstTxWarp>
          </a:bodyPr>
          <a:lstStyle/>
          <a:p>
            <a:pPr algn="ctr">
              <a:defRPr/>
            </a:pPr>
            <a:r>
              <a:rPr lang="en-US" sz="3600" dirty="0">
                <a:ln>
                  <a:solidFill>
                    <a:schemeClr val="accent6">
                      <a:lumMod val="75000"/>
                    </a:schemeClr>
                  </a:solidFill>
                </a:ln>
                <a:solidFill>
                  <a:srgbClr val="FFC000"/>
                </a:solidFill>
                <a:effectLst>
                  <a:glow rad="228600">
                    <a:schemeClr val="accent6">
                      <a:satMod val="175000"/>
                      <a:alpha val="40000"/>
                    </a:schemeClr>
                  </a:glow>
                </a:effectLst>
                <a:latin typeface="Times New Roman" pitchFamily="18" charset="0"/>
                <a:cs typeface="Times New Roman" pitchFamily="18" charset="0"/>
              </a:rPr>
              <a:t>Research results</a:t>
            </a:r>
            <a:endParaRPr lang="th-TH" sz="3600" kern="10" dirty="0">
              <a:ln>
                <a:solidFill>
                  <a:schemeClr val="accent6">
                    <a:lumMod val="75000"/>
                  </a:schemeClr>
                </a:solidFill>
              </a:ln>
              <a:solidFill>
                <a:srgbClr val="FFC000"/>
              </a:solidFill>
              <a:effectLst>
                <a:glow rad="228600">
                  <a:schemeClr val="accent6">
                    <a:satMod val="175000"/>
                    <a:alpha val="40000"/>
                  </a:schemeClr>
                </a:glow>
              </a:effectLst>
              <a:latin typeface="Times New Roman" pitchFamily="18" charset="0"/>
              <a:cs typeface="Cordia New" pitchFamily="34" charset="-3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37TGp_winter_light_v2">
  <a:themeElements>
    <a:clrScheme name="237TGp_winter_light 1">
      <a:dk1>
        <a:srgbClr val="30311D"/>
      </a:dk1>
      <a:lt1>
        <a:srgbClr val="FFFFFF"/>
      </a:lt1>
      <a:dk2>
        <a:srgbClr val="1A48A4"/>
      </a:dk2>
      <a:lt2>
        <a:srgbClr val="C0C0C0"/>
      </a:lt2>
      <a:accent1>
        <a:srgbClr val="488FD6"/>
      </a:accent1>
      <a:accent2>
        <a:srgbClr val="319ABB"/>
      </a:accent2>
      <a:accent3>
        <a:srgbClr val="FFFFFF"/>
      </a:accent3>
      <a:accent4>
        <a:srgbClr val="272817"/>
      </a:accent4>
      <a:accent5>
        <a:srgbClr val="B1C6E8"/>
      </a:accent5>
      <a:accent6>
        <a:srgbClr val="2B8BA9"/>
      </a:accent6>
      <a:hlink>
        <a:srgbClr val="557B97"/>
      </a:hlink>
      <a:folHlink>
        <a:srgbClr val="A1A18B"/>
      </a:folHlink>
    </a:clrScheme>
    <a:fontScheme name="237TGp_winter_ligh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37TGp_winter_light 1">
        <a:dk1>
          <a:srgbClr val="30311D"/>
        </a:dk1>
        <a:lt1>
          <a:srgbClr val="FFFFFF"/>
        </a:lt1>
        <a:dk2>
          <a:srgbClr val="1A48A4"/>
        </a:dk2>
        <a:lt2>
          <a:srgbClr val="C0C0C0"/>
        </a:lt2>
        <a:accent1>
          <a:srgbClr val="488FD6"/>
        </a:accent1>
        <a:accent2>
          <a:srgbClr val="319ABB"/>
        </a:accent2>
        <a:accent3>
          <a:srgbClr val="FFFFFF"/>
        </a:accent3>
        <a:accent4>
          <a:srgbClr val="272817"/>
        </a:accent4>
        <a:accent5>
          <a:srgbClr val="B1C6E8"/>
        </a:accent5>
        <a:accent6>
          <a:srgbClr val="2B8BA9"/>
        </a:accent6>
        <a:hlink>
          <a:srgbClr val="557B97"/>
        </a:hlink>
        <a:folHlink>
          <a:srgbClr val="A1A18B"/>
        </a:folHlink>
      </a:clrScheme>
      <a:clrMap bg1="lt1" tx1="dk1" bg2="lt2" tx2="dk2" accent1="accent1" accent2="accent2" accent3="accent3" accent4="accent4" accent5="accent5" accent6="accent6" hlink="hlink" folHlink="folHlink"/>
    </a:extraClrScheme>
    <a:extraClrScheme>
      <a:clrScheme name="237TGp_winter_light 2">
        <a:dk1>
          <a:srgbClr val="30311D"/>
        </a:dk1>
        <a:lt1>
          <a:srgbClr val="FFFFFF"/>
        </a:lt1>
        <a:dk2>
          <a:srgbClr val="44808E"/>
        </a:dk2>
        <a:lt2>
          <a:srgbClr val="DDDDDD"/>
        </a:lt2>
        <a:accent1>
          <a:srgbClr val="D24F4C"/>
        </a:accent1>
        <a:accent2>
          <a:srgbClr val="5595C1"/>
        </a:accent2>
        <a:accent3>
          <a:srgbClr val="FFFFFF"/>
        </a:accent3>
        <a:accent4>
          <a:srgbClr val="272817"/>
        </a:accent4>
        <a:accent5>
          <a:srgbClr val="E5B2B2"/>
        </a:accent5>
        <a:accent6>
          <a:srgbClr val="4C87AF"/>
        </a:accent6>
        <a:hlink>
          <a:srgbClr val="557B97"/>
        </a:hlink>
        <a:folHlink>
          <a:srgbClr val="A1A18B"/>
        </a:folHlink>
      </a:clrScheme>
      <a:clrMap bg1="lt1" tx1="dk1" bg2="lt2" tx2="dk2" accent1="accent1" accent2="accent2" accent3="accent3" accent4="accent4" accent5="accent5" accent6="accent6" hlink="hlink" folHlink="folHlink"/>
    </a:extraClrScheme>
    <a:extraClrScheme>
      <a:clrScheme name="237TGp_winter_light 3">
        <a:dk1>
          <a:srgbClr val="000000"/>
        </a:dk1>
        <a:lt1>
          <a:srgbClr val="FFFFFF"/>
        </a:lt1>
        <a:dk2>
          <a:srgbClr val="6F4787"/>
        </a:dk2>
        <a:lt2>
          <a:srgbClr val="C0C0C0"/>
        </a:lt2>
        <a:accent1>
          <a:srgbClr val="4397B1"/>
        </a:accent1>
        <a:accent2>
          <a:srgbClr val="E49514"/>
        </a:accent2>
        <a:accent3>
          <a:srgbClr val="FFFFFF"/>
        </a:accent3>
        <a:accent4>
          <a:srgbClr val="000000"/>
        </a:accent4>
        <a:accent5>
          <a:srgbClr val="B0C9D5"/>
        </a:accent5>
        <a:accent6>
          <a:srgbClr val="CF8711"/>
        </a:accent6>
        <a:hlink>
          <a:srgbClr val="6E9349"/>
        </a:hlink>
        <a:folHlink>
          <a:srgbClr val="90A8B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237TGp_winter_light_v2</Template>
  <TotalTime>514</TotalTime>
  <Words>1433</Words>
  <Application>Microsoft Office PowerPoint</Application>
  <PresentationFormat>On-screen Show (4:3)</PresentationFormat>
  <Paragraphs>108</Paragraphs>
  <Slides>21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Verdana</vt:lpstr>
      <vt:lpstr>Wingdings</vt:lpstr>
      <vt:lpstr>Times New Roman</vt:lpstr>
      <vt:lpstr>KodchiangUPC</vt:lpstr>
      <vt:lpstr>Cordia New</vt:lpstr>
      <vt:lpstr>237TGp_winter_light_v2</vt:lpstr>
      <vt:lpstr>Performance Evaluation on National Policies and Strategies for Child Development</vt:lpstr>
      <vt:lpstr>Slide 2</vt:lpstr>
      <vt:lpstr>Slide 3</vt:lpstr>
      <vt:lpstr>Thailand’s policies, strategies and plan of action on child development focus on 11 key priorities</vt:lpstr>
      <vt:lpstr>Slide 5</vt:lpstr>
      <vt:lpstr>Slide 6</vt:lpstr>
      <vt:lpstr>Slide 7</vt:lpstr>
      <vt:lpstr>Slide 8</vt:lpstr>
      <vt:lpstr>Slide 9</vt:lpstr>
      <vt:lpstr>context</vt:lpstr>
      <vt:lpstr>input</vt:lpstr>
      <vt:lpstr>process</vt:lpstr>
      <vt:lpstr>effectiveness</vt:lpstr>
      <vt:lpstr>impact</vt:lpstr>
      <vt:lpstr>sustainability</vt:lpstr>
      <vt:lpstr>transportability</vt:lpstr>
      <vt:lpstr>The evaluation staff used quality administration framework called P-D-C-A </vt:lpstr>
      <vt:lpstr>Recommendations</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การประเมินผลการดำเนินงานตามนโยบายและ แผนยุทธศาสตร์ระดับชาติ ด้านการพัฒนาเด็กตามแนวทาง  “โลกที่เหมาะสมสำหรับเด็ก” (พ.ศ. 2550-2552)</dc:title>
  <dc:creator>lenovo</dc:creator>
  <cp:lastModifiedBy>Kate Golden</cp:lastModifiedBy>
  <cp:revision>56</cp:revision>
  <dcterms:created xsi:type="dcterms:W3CDTF">2010-02-26T14:24:53Z</dcterms:created>
  <dcterms:modified xsi:type="dcterms:W3CDTF">2012-03-19T20:59:33Z</dcterms:modified>
</cp:coreProperties>
</file>