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Override PartName="/ppt/charts/chart1.xml" ContentType="application/vnd.openxmlformats-officedocument.drawingml.char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5"/>
  </p:notesMasterIdLst>
  <p:sldIdLst>
    <p:sldId id="256" r:id="rId2"/>
    <p:sldId id="268" r:id="rId3"/>
    <p:sldId id="257" r:id="rId4"/>
    <p:sldId id="258" r:id="rId5"/>
    <p:sldId id="262" r:id="rId6"/>
    <p:sldId id="259" r:id="rId7"/>
    <p:sldId id="260" r:id="rId8"/>
    <p:sldId id="263" r:id="rId9"/>
    <p:sldId id="261" r:id="rId10"/>
    <p:sldId id="269"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19" autoAdjust="0"/>
    <p:restoredTop sz="76316" autoAdjust="0"/>
  </p:normalViewPr>
  <p:slideViewPr>
    <p:cSldViewPr>
      <p:cViewPr varScale="1">
        <p:scale>
          <a:sx n="99" d="100"/>
          <a:sy n="99" d="100"/>
        </p:scale>
        <p:origin x="-9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moraysrv002\users$\milnen\REALIST\Client%20Graphs\RL13\RL13%20All%20Measur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lang="en-GB" sz="1200" b="1" i="0" u="none" strike="noStrike" baseline="0">
                <a:solidFill>
                  <a:srgbClr val="000000"/>
                </a:solidFill>
                <a:latin typeface="Arial"/>
                <a:ea typeface="Arial"/>
                <a:cs typeface="Arial"/>
              </a:defRPr>
            </a:pPr>
            <a:r>
              <a:rPr lang="en-GB"/>
              <a:t>RL13 - Client Holistic Measure</a:t>
            </a:r>
          </a:p>
        </c:rich>
      </c:tx>
      <c:layout>
        <c:manualLayout>
          <c:xMode val="edge"/>
          <c:yMode val="edge"/>
          <c:x val="0.37952430196484"/>
          <c:y val="0.0203389830508474"/>
        </c:manualLayout>
      </c:layout>
      <c:spPr>
        <a:noFill/>
        <a:ln w="25400">
          <a:noFill/>
        </a:ln>
      </c:spPr>
    </c:title>
    <c:plotArea>
      <c:layout>
        <c:manualLayout>
          <c:layoutTarget val="inner"/>
          <c:xMode val="edge"/>
          <c:yMode val="edge"/>
          <c:x val="0.0930713547052741"/>
          <c:y val="0.188135593220339"/>
          <c:w val="0.865563598759048"/>
          <c:h val="0.661016949152542"/>
        </c:manualLayout>
      </c:layout>
      <c:lineChart>
        <c:grouping val="standard"/>
        <c:ser>
          <c:idx val="0"/>
          <c:order val="0"/>
          <c:tx>
            <c:strRef>
              <c:f>Sheet1!$A$2</c:f>
              <c:strCache>
                <c:ptCount val="1"/>
                <c:pt idx="0">
                  <c:v>How I Grow &amp; Develop</c:v>
                </c:pt>
              </c:strCache>
            </c:strRef>
          </c:tx>
          <c:spPr>
            <a:ln w="38100">
              <a:solidFill>
                <a:srgbClr val="000080"/>
              </a:solidFill>
              <a:prstDash val="solid"/>
            </a:ln>
          </c:spPr>
          <c:marker>
            <c:symbol val="diamond"/>
            <c:size val="9"/>
            <c:spPr>
              <a:solidFill>
                <a:srgbClr val="000080"/>
              </a:solidFill>
              <a:ln>
                <a:solidFill>
                  <a:srgbClr val="000080"/>
                </a:solidFill>
                <a:prstDash val="solid"/>
              </a:ln>
            </c:spPr>
          </c:marker>
          <c:cat>
            <c:numRef>
              <c:f>Sheet1!$B$1:$AC$1</c:f>
              <c:numCache>
                <c:formatCode>mmm\-yy</c:formatCode>
                <c:ptCount val="28"/>
                <c:pt idx="0">
                  <c:v>38838.0</c:v>
                </c:pt>
                <c:pt idx="1">
                  <c:v>38869.0</c:v>
                </c:pt>
                <c:pt idx="2">
                  <c:v>38899.0</c:v>
                </c:pt>
                <c:pt idx="3">
                  <c:v>38930.0</c:v>
                </c:pt>
                <c:pt idx="4">
                  <c:v>38961.0</c:v>
                </c:pt>
                <c:pt idx="5">
                  <c:v>38991.0</c:v>
                </c:pt>
                <c:pt idx="6">
                  <c:v>39052.0</c:v>
                </c:pt>
                <c:pt idx="7">
                  <c:v>39083.0</c:v>
                </c:pt>
                <c:pt idx="8">
                  <c:v>39114.0</c:v>
                </c:pt>
                <c:pt idx="9">
                  <c:v>39142.0</c:v>
                </c:pt>
                <c:pt idx="10">
                  <c:v>39173.0</c:v>
                </c:pt>
                <c:pt idx="11">
                  <c:v>39203.0</c:v>
                </c:pt>
                <c:pt idx="12">
                  <c:v>39234.0</c:v>
                </c:pt>
                <c:pt idx="13">
                  <c:v>39264.0</c:v>
                </c:pt>
                <c:pt idx="14">
                  <c:v>39326.0</c:v>
                </c:pt>
                <c:pt idx="15">
                  <c:v>39387.0</c:v>
                </c:pt>
                <c:pt idx="16">
                  <c:v>39417.0</c:v>
                </c:pt>
                <c:pt idx="17">
                  <c:v>39479.0</c:v>
                </c:pt>
                <c:pt idx="18">
                  <c:v>39569.0</c:v>
                </c:pt>
                <c:pt idx="19">
                  <c:v>39600.0</c:v>
                </c:pt>
                <c:pt idx="20">
                  <c:v>39630.0</c:v>
                </c:pt>
                <c:pt idx="21">
                  <c:v>39661.0</c:v>
                </c:pt>
                <c:pt idx="22">
                  <c:v>39692.0</c:v>
                </c:pt>
                <c:pt idx="23">
                  <c:v>39722.0</c:v>
                </c:pt>
                <c:pt idx="24">
                  <c:v>39753.0</c:v>
                </c:pt>
                <c:pt idx="25">
                  <c:v>39814.0</c:v>
                </c:pt>
                <c:pt idx="26">
                  <c:v>39845.0</c:v>
                </c:pt>
                <c:pt idx="27">
                  <c:v>39873.0</c:v>
                </c:pt>
              </c:numCache>
            </c:numRef>
          </c:cat>
          <c:val>
            <c:numRef>
              <c:f>Sheet1!$B$2:$AC$2</c:f>
              <c:numCache>
                <c:formatCode>General</c:formatCode>
                <c:ptCount val="28"/>
                <c:pt idx="0">
                  <c:v>13.0</c:v>
                </c:pt>
                <c:pt idx="1">
                  <c:v>18.0</c:v>
                </c:pt>
                <c:pt idx="2">
                  <c:v>22.0</c:v>
                </c:pt>
                <c:pt idx="3">
                  <c:v>24.0</c:v>
                </c:pt>
                <c:pt idx="4">
                  <c:v>25.0</c:v>
                </c:pt>
                <c:pt idx="5">
                  <c:v>28.0</c:v>
                </c:pt>
                <c:pt idx="6">
                  <c:v>24.0</c:v>
                </c:pt>
                <c:pt idx="7">
                  <c:v>25.0</c:v>
                </c:pt>
                <c:pt idx="8">
                  <c:v>25.0</c:v>
                </c:pt>
                <c:pt idx="9">
                  <c:v>26.0</c:v>
                </c:pt>
                <c:pt idx="10">
                  <c:v>26.0</c:v>
                </c:pt>
                <c:pt idx="11">
                  <c:v>25.0</c:v>
                </c:pt>
                <c:pt idx="12">
                  <c:v>25.0</c:v>
                </c:pt>
                <c:pt idx="13">
                  <c:v>25.0</c:v>
                </c:pt>
                <c:pt idx="14">
                  <c:v>23.0</c:v>
                </c:pt>
                <c:pt idx="15">
                  <c:v>25.0</c:v>
                </c:pt>
                <c:pt idx="16">
                  <c:v>24.0</c:v>
                </c:pt>
                <c:pt idx="17">
                  <c:v>24.0</c:v>
                </c:pt>
                <c:pt idx="18">
                  <c:v>23.0</c:v>
                </c:pt>
                <c:pt idx="19">
                  <c:v>26.0</c:v>
                </c:pt>
                <c:pt idx="20">
                  <c:v>27.0</c:v>
                </c:pt>
                <c:pt idx="21">
                  <c:v>28.0</c:v>
                </c:pt>
                <c:pt idx="22">
                  <c:v>25.0</c:v>
                </c:pt>
                <c:pt idx="23">
                  <c:v>26.0</c:v>
                </c:pt>
                <c:pt idx="24">
                  <c:v>27.0</c:v>
                </c:pt>
                <c:pt idx="25">
                  <c:v>24.0</c:v>
                </c:pt>
                <c:pt idx="26">
                  <c:v>27.0</c:v>
                </c:pt>
                <c:pt idx="27">
                  <c:v>25.0</c:v>
                </c:pt>
              </c:numCache>
            </c:numRef>
          </c:val>
        </c:ser>
        <c:ser>
          <c:idx val="1"/>
          <c:order val="1"/>
          <c:tx>
            <c:strRef>
              <c:f>Sheet1!$A$3</c:f>
              <c:strCache>
                <c:ptCount val="1"/>
                <c:pt idx="0">
                  <c:v>What I Need from Others</c:v>
                </c:pt>
              </c:strCache>
            </c:strRef>
          </c:tx>
          <c:spPr>
            <a:ln w="38100">
              <a:solidFill>
                <a:srgbClr val="00B050"/>
              </a:solidFill>
              <a:prstDash val="solid"/>
            </a:ln>
          </c:spPr>
          <c:marker>
            <c:symbol val="square"/>
            <c:size val="9"/>
            <c:spPr>
              <a:solidFill>
                <a:srgbClr val="00B050"/>
              </a:solidFill>
              <a:ln>
                <a:solidFill>
                  <a:srgbClr val="00B050"/>
                </a:solidFill>
                <a:prstDash val="solid"/>
              </a:ln>
            </c:spPr>
          </c:marker>
          <c:cat>
            <c:numRef>
              <c:f>Sheet1!$B$1:$AC$1</c:f>
              <c:numCache>
                <c:formatCode>mmm\-yy</c:formatCode>
                <c:ptCount val="28"/>
                <c:pt idx="0">
                  <c:v>38838.0</c:v>
                </c:pt>
                <c:pt idx="1">
                  <c:v>38869.0</c:v>
                </c:pt>
                <c:pt idx="2">
                  <c:v>38899.0</c:v>
                </c:pt>
                <c:pt idx="3">
                  <c:v>38930.0</c:v>
                </c:pt>
                <c:pt idx="4">
                  <c:v>38961.0</c:v>
                </c:pt>
                <c:pt idx="5">
                  <c:v>38991.0</c:v>
                </c:pt>
                <c:pt idx="6">
                  <c:v>39052.0</c:v>
                </c:pt>
                <c:pt idx="7">
                  <c:v>39083.0</c:v>
                </c:pt>
                <c:pt idx="8">
                  <c:v>39114.0</c:v>
                </c:pt>
                <c:pt idx="9">
                  <c:v>39142.0</c:v>
                </c:pt>
                <c:pt idx="10">
                  <c:v>39173.0</c:v>
                </c:pt>
                <c:pt idx="11">
                  <c:v>39203.0</c:v>
                </c:pt>
                <c:pt idx="12">
                  <c:v>39234.0</c:v>
                </c:pt>
                <c:pt idx="13">
                  <c:v>39264.0</c:v>
                </c:pt>
                <c:pt idx="14">
                  <c:v>39326.0</c:v>
                </c:pt>
                <c:pt idx="15">
                  <c:v>39387.0</c:v>
                </c:pt>
                <c:pt idx="16">
                  <c:v>39417.0</c:v>
                </c:pt>
                <c:pt idx="17">
                  <c:v>39479.0</c:v>
                </c:pt>
                <c:pt idx="18">
                  <c:v>39569.0</c:v>
                </c:pt>
                <c:pt idx="19">
                  <c:v>39600.0</c:v>
                </c:pt>
                <c:pt idx="20">
                  <c:v>39630.0</c:v>
                </c:pt>
                <c:pt idx="21">
                  <c:v>39661.0</c:v>
                </c:pt>
                <c:pt idx="22">
                  <c:v>39692.0</c:v>
                </c:pt>
                <c:pt idx="23">
                  <c:v>39722.0</c:v>
                </c:pt>
                <c:pt idx="24">
                  <c:v>39753.0</c:v>
                </c:pt>
                <c:pt idx="25">
                  <c:v>39814.0</c:v>
                </c:pt>
                <c:pt idx="26">
                  <c:v>39845.0</c:v>
                </c:pt>
                <c:pt idx="27">
                  <c:v>39873.0</c:v>
                </c:pt>
              </c:numCache>
            </c:numRef>
          </c:cat>
          <c:val>
            <c:numRef>
              <c:f>Sheet1!$B$3:$AC$3</c:f>
              <c:numCache>
                <c:formatCode>General</c:formatCode>
                <c:ptCount val="28"/>
                <c:pt idx="0">
                  <c:v>8.0</c:v>
                </c:pt>
                <c:pt idx="1">
                  <c:v>10.0</c:v>
                </c:pt>
                <c:pt idx="2">
                  <c:v>14.0</c:v>
                </c:pt>
                <c:pt idx="3">
                  <c:v>27.0</c:v>
                </c:pt>
                <c:pt idx="4">
                  <c:v>18.0</c:v>
                </c:pt>
                <c:pt idx="5">
                  <c:v>28.0</c:v>
                </c:pt>
                <c:pt idx="6">
                  <c:v>22.0</c:v>
                </c:pt>
                <c:pt idx="7">
                  <c:v>16.0</c:v>
                </c:pt>
                <c:pt idx="8">
                  <c:v>22.0</c:v>
                </c:pt>
                <c:pt idx="9">
                  <c:v>22.0</c:v>
                </c:pt>
                <c:pt idx="10">
                  <c:v>23.0</c:v>
                </c:pt>
                <c:pt idx="11">
                  <c:v>28.0</c:v>
                </c:pt>
                <c:pt idx="12">
                  <c:v>26.0</c:v>
                </c:pt>
                <c:pt idx="13">
                  <c:v>16.0</c:v>
                </c:pt>
                <c:pt idx="14">
                  <c:v>21.0</c:v>
                </c:pt>
                <c:pt idx="15">
                  <c:v>23.0</c:v>
                </c:pt>
                <c:pt idx="16">
                  <c:v>27.0</c:v>
                </c:pt>
                <c:pt idx="17">
                  <c:v>25.0</c:v>
                </c:pt>
                <c:pt idx="18">
                  <c:v>26.0</c:v>
                </c:pt>
                <c:pt idx="19">
                  <c:v>27.0</c:v>
                </c:pt>
                <c:pt idx="20">
                  <c:v>28.0</c:v>
                </c:pt>
                <c:pt idx="21">
                  <c:v>28.0</c:v>
                </c:pt>
                <c:pt idx="22">
                  <c:v>28.0</c:v>
                </c:pt>
                <c:pt idx="23">
                  <c:v>28.0</c:v>
                </c:pt>
                <c:pt idx="24">
                  <c:v>26.0</c:v>
                </c:pt>
                <c:pt idx="25">
                  <c:v>28.0</c:v>
                </c:pt>
                <c:pt idx="26">
                  <c:v>28.0</c:v>
                </c:pt>
                <c:pt idx="27">
                  <c:v>27.0</c:v>
                </c:pt>
              </c:numCache>
            </c:numRef>
          </c:val>
        </c:ser>
        <c:ser>
          <c:idx val="2"/>
          <c:order val="2"/>
          <c:tx>
            <c:strRef>
              <c:f>Sheet1!$A$4</c:f>
              <c:strCache>
                <c:ptCount val="1"/>
                <c:pt idx="0">
                  <c:v>My Wider World</c:v>
                </c:pt>
              </c:strCache>
            </c:strRef>
          </c:tx>
          <c:spPr>
            <a:ln w="38100">
              <a:solidFill>
                <a:srgbClr val="FF0000"/>
              </a:solidFill>
              <a:prstDash val="solid"/>
            </a:ln>
          </c:spPr>
          <c:marker>
            <c:symbol val="triangle"/>
            <c:size val="9"/>
            <c:spPr>
              <a:solidFill>
                <a:srgbClr val="FF0000"/>
              </a:solidFill>
              <a:ln>
                <a:solidFill>
                  <a:srgbClr val="FF0000"/>
                </a:solidFill>
                <a:prstDash val="solid"/>
              </a:ln>
            </c:spPr>
          </c:marker>
          <c:cat>
            <c:numRef>
              <c:f>Sheet1!$B$1:$AC$1</c:f>
              <c:numCache>
                <c:formatCode>mmm\-yy</c:formatCode>
                <c:ptCount val="28"/>
                <c:pt idx="0">
                  <c:v>38838.0</c:v>
                </c:pt>
                <c:pt idx="1">
                  <c:v>38869.0</c:v>
                </c:pt>
                <c:pt idx="2">
                  <c:v>38899.0</c:v>
                </c:pt>
                <c:pt idx="3">
                  <c:v>38930.0</c:v>
                </c:pt>
                <c:pt idx="4">
                  <c:v>38961.0</c:v>
                </c:pt>
                <c:pt idx="5">
                  <c:v>38991.0</c:v>
                </c:pt>
                <c:pt idx="6">
                  <c:v>39052.0</c:v>
                </c:pt>
                <c:pt idx="7">
                  <c:v>39083.0</c:v>
                </c:pt>
                <c:pt idx="8">
                  <c:v>39114.0</c:v>
                </c:pt>
                <c:pt idx="9">
                  <c:v>39142.0</c:v>
                </c:pt>
                <c:pt idx="10">
                  <c:v>39173.0</c:v>
                </c:pt>
                <c:pt idx="11">
                  <c:v>39203.0</c:v>
                </c:pt>
                <c:pt idx="12">
                  <c:v>39234.0</c:v>
                </c:pt>
                <c:pt idx="13">
                  <c:v>39264.0</c:v>
                </c:pt>
                <c:pt idx="14">
                  <c:v>39326.0</c:v>
                </c:pt>
                <c:pt idx="15">
                  <c:v>39387.0</c:v>
                </c:pt>
                <c:pt idx="16">
                  <c:v>39417.0</c:v>
                </c:pt>
                <c:pt idx="17">
                  <c:v>39479.0</c:v>
                </c:pt>
                <c:pt idx="18">
                  <c:v>39569.0</c:v>
                </c:pt>
                <c:pt idx="19">
                  <c:v>39600.0</c:v>
                </c:pt>
                <c:pt idx="20">
                  <c:v>39630.0</c:v>
                </c:pt>
                <c:pt idx="21">
                  <c:v>39661.0</c:v>
                </c:pt>
                <c:pt idx="22">
                  <c:v>39692.0</c:v>
                </c:pt>
                <c:pt idx="23">
                  <c:v>39722.0</c:v>
                </c:pt>
                <c:pt idx="24">
                  <c:v>39753.0</c:v>
                </c:pt>
                <c:pt idx="25">
                  <c:v>39814.0</c:v>
                </c:pt>
                <c:pt idx="26">
                  <c:v>39845.0</c:v>
                </c:pt>
                <c:pt idx="27">
                  <c:v>39873.0</c:v>
                </c:pt>
              </c:numCache>
            </c:numRef>
          </c:cat>
          <c:val>
            <c:numRef>
              <c:f>Sheet1!$B$4:$AC$4</c:f>
              <c:numCache>
                <c:formatCode>General</c:formatCode>
                <c:ptCount val="28"/>
                <c:pt idx="0">
                  <c:v>9.0</c:v>
                </c:pt>
                <c:pt idx="1">
                  <c:v>11.0</c:v>
                </c:pt>
                <c:pt idx="2">
                  <c:v>13.0</c:v>
                </c:pt>
                <c:pt idx="3">
                  <c:v>19.0</c:v>
                </c:pt>
                <c:pt idx="4">
                  <c:v>25.0</c:v>
                </c:pt>
                <c:pt idx="5">
                  <c:v>28.0</c:v>
                </c:pt>
                <c:pt idx="6">
                  <c:v>22.0</c:v>
                </c:pt>
                <c:pt idx="7">
                  <c:v>24.0</c:v>
                </c:pt>
                <c:pt idx="8">
                  <c:v>26.0</c:v>
                </c:pt>
                <c:pt idx="9">
                  <c:v>24.0</c:v>
                </c:pt>
                <c:pt idx="10">
                  <c:v>27.0</c:v>
                </c:pt>
                <c:pt idx="11">
                  <c:v>27.0</c:v>
                </c:pt>
                <c:pt idx="12">
                  <c:v>23.0</c:v>
                </c:pt>
                <c:pt idx="13">
                  <c:v>11.0</c:v>
                </c:pt>
                <c:pt idx="14">
                  <c:v>22.0</c:v>
                </c:pt>
                <c:pt idx="15">
                  <c:v>20.0</c:v>
                </c:pt>
                <c:pt idx="16">
                  <c:v>19.0</c:v>
                </c:pt>
                <c:pt idx="17">
                  <c:v>22.0</c:v>
                </c:pt>
                <c:pt idx="18">
                  <c:v>26.0</c:v>
                </c:pt>
                <c:pt idx="19">
                  <c:v>24.0</c:v>
                </c:pt>
                <c:pt idx="20">
                  <c:v>24.0</c:v>
                </c:pt>
                <c:pt idx="21">
                  <c:v>28.0</c:v>
                </c:pt>
                <c:pt idx="22">
                  <c:v>26.0</c:v>
                </c:pt>
                <c:pt idx="23">
                  <c:v>28.0</c:v>
                </c:pt>
                <c:pt idx="24">
                  <c:v>25.0</c:v>
                </c:pt>
                <c:pt idx="25">
                  <c:v>28.0</c:v>
                </c:pt>
                <c:pt idx="26">
                  <c:v>27.0</c:v>
                </c:pt>
                <c:pt idx="27">
                  <c:v>22.0</c:v>
                </c:pt>
              </c:numCache>
            </c:numRef>
          </c:val>
        </c:ser>
        <c:ser>
          <c:idx val="3"/>
          <c:order val="3"/>
          <c:tx>
            <c:strRef>
              <c:f>Sheet1!$A$5</c:f>
              <c:strCache>
                <c:ptCount val="1"/>
                <c:pt idx="0">
                  <c:v>Total</c:v>
                </c:pt>
              </c:strCache>
            </c:strRef>
          </c:tx>
          <c:spPr>
            <a:ln w="38100">
              <a:solidFill>
                <a:schemeClr val="tx1"/>
              </a:solidFill>
              <a:prstDash val="solid"/>
            </a:ln>
          </c:spPr>
          <c:marker>
            <c:symbol val="square"/>
            <c:size val="9"/>
            <c:spPr>
              <a:solidFill>
                <a:schemeClr val="tx1"/>
              </a:solidFill>
              <a:ln>
                <a:solidFill>
                  <a:schemeClr val="tx1"/>
                </a:solidFill>
                <a:prstDash val="solid"/>
              </a:ln>
            </c:spPr>
          </c:marker>
          <c:trendline>
            <c:spPr>
              <a:ln w="25400">
                <a:solidFill>
                  <a:srgbClr val="000000"/>
                </a:solidFill>
                <a:prstDash val="solid"/>
              </a:ln>
            </c:spPr>
            <c:trendlineType val="linear"/>
          </c:trendline>
          <c:cat>
            <c:numRef>
              <c:f>Sheet1!$B$1:$AC$1</c:f>
              <c:numCache>
                <c:formatCode>mmm\-yy</c:formatCode>
                <c:ptCount val="28"/>
                <c:pt idx="0">
                  <c:v>38838.0</c:v>
                </c:pt>
                <c:pt idx="1">
                  <c:v>38869.0</c:v>
                </c:pt>
                <c:pt idx="2">
                  <c:v>38899.0</c:v>
                </c:pt>
                <c:pt idx="3">
                  <c:v>38930.0</c:v>
                </c:pt>
                <c:pt idx="4">
                  <c:v>38961.0</c:v>
                </c:pt>
                <c:pt idx="5">
                  <c:v>38991.0</c:v>
                </c:pt>
                <c:pt idx="6">
                  <c:v>39052.0</c:v>
                </c:pt>
                <c:pt idx="7">
                  <c:v>39083.0</c:v>
                </c:pt>
                <c:pt idx="8">
                  <c:v>39114.0</c:v>
                </c:pt>
                <c:pt idx="9">
                  <c:v>39142.0</c:v>
                </c:pt>
                <c:pt idx="10">
                  <c:v>39173.0</c:v>
                </c:pt>
                <c:pt idx="11">
                  <c:v>39203.0</c:v>
                </c:pt>
                <c:pt idx="12">
                  <c:v>39234.0</c:v>
                </c:pt>
                <c:pt idx="13">
                  <c:v>39264.0</c:v>
                </c:pt>
                <c:pt idx="14">
                  <c:v>39326.0</c:v>
                </c:pt>
                <c:pt idx="15">
                  <c:v>39387.0</c:v>
                </c:pt>
                <c:pt idx="16">
                  <c:v>39417.0</c:v>
                </c:pt>
                <c:pt idx="17">
                  <c:v>39479.0</c:v>
                </c:pt>
                <c:pt idx="18">
                  <c:v>39569.0</c:v>
                </c:pt>
                <c:pt idx="19">
                  <c:v>39600.0</c:v>
                </c:pt>
                <c:pt idx="20">
                  <c:v>39630.0</c:v>
                </c:pt>
                <c:pt idx="21">
                  <c:v>39661.0</c:v>
                </c:pt>
                <c:pt idx="22">
                  <c:v>39692.0</c:v>
                </c:pt>
                <c:pt idx="23">
                  <c:v>39722.0</c:v>
                </c:pt>
                <c:pt idx="24">
                  <c:v>39753.0</c:v>
                </c:pt>
                <c:pt idx="25">
                  <c:v>39814.0</c:v>
                </c:pt>
                <c:pt idx="26">
                  <c:v>39845.0</c:v>
                </c:pt>
                <c:pt idx="27">
                  <c:v>39873.0</c:v>
                </c:pt>
              </c:numCache>
            </c:numRef>
          </c:cat>
          <c:val>
            <c:numRef>
              <c:f>Sheet1!$B$5:$AC$5</c:f>
              <c:numCache>
                <c:formatCode>General</c:formatCode>
                <c:ptCount val="28"/>
                <c:pt idx="0">
                  <c:v>30.0</c:v>
                </c:pt>
                <c:pt idx="1">
                  <c:v>39.0</c:v>
                </c:pt>
                <c:pt idx="2">
                  <c:v>49.0</c:v>
                </c:pt>
                <c:pt idx="3">
                  <c:v>70.0</c:v>
                </c:pt>
                <c:pt idx="4">
                  <c:v>68.0</c:v>
                </c:pt>
                <c:pt idx="5">
                  <c:v>84.0</c:v>
                </c:pt>
                <c:pt idx="6">
                  <c:v>68.0</c:v>
                </c:pt>
                <c:pt idx="7">
                  <c:v>65.0</c:v>
                </c:pt>
                <c:pt idx="8">
                  <c:v>73.0</c:v>
                </c:pt>
                <c:pt idx="9">
                  <c:v>72.0</c:v>
                </c:pt>
                <c:pt idx="10">
                  <c:v>76.0</c:v>
                </c:pt>
                <c:pt idx="11">
                  <c:v>80.0</c:v>
                </c:pt>
                <c:pt idx="12">
                  <c:v>74.0</c:v>
                </c:pt>
                <c:pt idx="13">
                  <c:v>52.0</c:v>
                </c:pt>
                <c:pt idx="14">
                  <c:v>66.0</c:v>
                </c:pt>
                <c:pt idx="15">
                  <c:v>68.0</c:v>
                </c:pt>
                <c:pt idx="16">
                  <c:v>70.0</c:v>
                </c:pt>
                <c:pt idx="17">
                  <c:v>71.0</c:v>
                </c:pt>
                <c:pt idx="18">
                  <c:v>75.0</c:v>
                </c:pt>
                <c:pt idx="19">
                  <c:v>77.0</c:v>
                </c:pt>
                <c:pt idx="20">
                  <c:v>81.0</c:v>
                </c:pt>
                <c:pt idx="21">
                  <c:v>84.0</c:v>
                </c:pt>
                <c:pt idx="22">
                  <c:v>79.0</c:v>
                </c:pt>
                <c:pt idx="23">
                  <c:v>82.0</c:v>
                </c:pt>
                <c:pt idx="24">
                  <c:v>78.0</c:v>
                </c:pt>
                <c:pt idx="25">
                  <c:v>80.0</c:v>
                </c:pt>
                <c:pt idx="26">
                  <c:v>82.0</c:v>
                </c:pt>
                <c:pt idx="27">
                  <c:v>74.0</c:v>
                </c:pt>
              </c:numCache>
            </c:numRef>
          </c:val>
        </c:ser>
        <c:dLbls/>
        <c:marker val="1"/>
        <c:axId val="516677736"/>
        <c:axId val="69695016"/>
      </c:lineChart>
      <c:dateAx>
        <c:axId val="516677736"/>
        <c:scaling>
          <c:orientation val="minMax"/>
        </c:scaling>
        <c:axPos val="b"/>
        <c:majorGridlines>
          <c:spPr>
            <a:ln w="3175">
              <a:solidFill>
                <a:srgbClr val="000000"/>
              </a:solidFill>
              <a:prstDash val="solid"/>
            </a:ln>
          </c:spPr>
        </c:majorGridlines>
        <c:title>
          <c:tx>
            <c:rich>
              <a:bodyPr/>
              <a:lstStyle/>
              <a:p>
                <a:pPr>
                  <a:defRPr lang="en-GB" sz="975" b="1" i="0" u="none" strike="noStrike" baseline="0">
                    <a:solidFill>
                      <a:srgbClr val="000000"/>
                    </a:solidFill>
                    <a:latin typeface="Arial"/>
                    <a:ea typeface="Arial"/>
                    <a:cs typeface="Arial"/>
                  </a:defRPr>
                </a:pPr>
                <a:r>
                  <a:rPr lang="en-GB"/>
                  <a:t>Date of completed measures</a:t>
                </a:r>
              </a:p>
            </c:rich>
          </c:tx>
          <c:layout>
            <c:manualLayout>
              <c:xMode val="edge"/>
              <c:yMode val="edge"/>
              <c:x val="0.430196483971045"/>
              <c:y val="0.942372881355932"/>
            </c:manualLayout>
          </c:layout>
          <c:spPr>
            <a:noFill/>
            <a:ln w="25400">
              <a:noFill/>
            </a:ln>
          </c:spPr>
        </c:title>
        <c:numFmt formatCode="mmm\-yy" sourceLinked="0"/>
        <c:tickLblPos val="nextTo"/>
        <c:spPr>
          <a:ln w="3175">
            <a:solidFill>
              <a:srgbClr val="000000"/>
            </a:solidFill>
            <a:prstDash val="solid"/>
          </a:ln>
        </c:spPr>
        <c:txPr>
          <a:bodyPr rot="-5400000" vert="horz"/>
          <a:lstStyle/>
          <a:p>
            <a:pPr>
              <a:defRPr lang="en-GB" sz="975" b="0" i="0" u="none" strike="noStrike" baseline="0">
                <a:solidFill>
                  <a:srgbClr val="000000"/>
                </a:solidFill>
                <a:latin typeface="Arial"/>
                <a:ea typeface="Arial"/>
                <a:cs typeface="Arial"/>
              </a:defRPr>
            </a:pPr>
            <a:endParaRPr lang="en-US"/>
          </a:p>
        </c:txPr>
        <c:crossAx val="69695016"/>
        <c:crosses val="autoZero"/>
        <c:auto val="1"/>
        <c:lblOffset val="100"/>
        <c:baseTimeUnit val="months"/>
        <c:majorUnit val="1.0"/>
        <c:majorTimeUnit val="months"/>
        <c:minorUnit val="1.0"/>
        <c:minorTimeUnit val="months"/>
      </c:dateAx>
      <c:valAx>
        <c:axId val="69695016"/>
        <c:scaling>
          <c:orientation val="minMax"/>
        </c:scaling>
        <c:axPos val="l"/>
        <c:majorGridlines>
          <c:spPr>
            <a:ln w="3175">
              <a:solidFill>
                <a:srgbClr val="000000"/>
              </a:solidFill>
              <a:prstDash val="solid"/>
            </a:ln>
          </c:spPr>
        </c:majorGridlines>
        <c:title>
          <c:tx>
            <c:rich>
              <a:bodyPr/>
              <a:lstStyle/>
              <a:p>
                <a:pPr>
                  <a:defRPr lang="en-GB" sz="975" b="1" i="0" u="none" strike="noStrike" baseline="0">
                    <a:solidFill>
                      <a:srgbClr val="000000"/>
                    </a:solidFill>
                    <a:latin typeface="Arial"/>
                    <a:ea typeface="Arial"/>
                    <a:cs typeface="Arial"/>
                  </a:defRPr>
                </a:pPr>
                <a:r>
                  <a:rPr lang="en-GB"/>
                  <a:t>Score (Higher is Better)</a:t>
                </a:r>
              </a:p>
            </c:rich>
          </c:tx>
          <c:layout>
            <c:manualLayout>
              <c:xMode val="edge"/>
              <c:yMode val="edge"/>
              <c:x val="0.0423991726990693"/>
              <c:y val="0.391525423728814"/>
            </c:manualLayout>
          </c:layout>
          <c:spPr>
            <a:noFill/>
            <a:ln w="25400">
              <a:noFill/>
            </a:ln>
          </c:spPr>
        </c:title>
        <c:numFmt formatCode="General" sourceLinked="1"/>
        <c:tickLblPos val="nextTo"/>
        <c:spPr>
          <a:ln w="3175">
            <a:solidFill>
              <a:srgbClr val="000000"/>
            </a:solidFill>
            <a:prstDash val="solid"/>
          </a:ln>
        </c:spPr>
        <c:txPr>
          <a:bodyPr rot="0" vert="horz"/>
          <a:lstStyle/>
          <a:p>
            <a:pPr>
              <a:defRPr lang="en-GB" sz="975" b="0" i="0" u="none" strike="noStrike" baseline="0">
                <a:solidFill>
                  <a:srgbClr val="000000"/>
                </a:solidFill>
                <a:latin typeface="Arial"/>
                <a:ea typeface="Arial"/>
                <a:cs typeface="Arial"/>
              </a:defRPr>
            </a:pPr>
            <a:endParaRPr lang="en-US"/>
          </a:p>
        </c:txPr>
        <c:crossAx val="516677736"/>
        <c:crosses val="autoZero"/>
        <c:crossBetween val="between"/>
      </c:valAx>
      <c:spPr>
        <a:solidFill>
          <a:srgbClr val="FFFFFF"/>
        </a:solidFill>
        <a:ln w="12700">
          <a:solidFill>
            <a:srgbClr val="C0C0C0"/>
          </a:solidFill>
          <a:prstDash val="solid"/>
        </a:ln>
      </c:spPr>
    </c:plotArea>
    <c:legend>
      <c:legendPos val="t"/>
      <c:layout>
        <c:manualLayout>
          <c:xMode val="edge"/>
          <c:yMode val="edge"/>
          <c:x val="0.078593588417787"/>
          <c:y val="0.1"/>
          <c:w val="0.880041365046536"/>
          <c:h val="0.0423728813559323"/>
        </c:manualLayout>
      </c:layout>
      <c:spPr>
        <a:solidFill>
          <a:srgbClr val="FFFFFF"/>
        </a:solidFill>
        <a:ln w="3175">
          <a:solidFill>
            <a:srgbClr val="000000"/>
          </a:solidFill>
          <a:prstDash val="solid"/>
        </a:ln>
      </c:spPr>
      <c:txPr>
        <a:bodyPr/>
        <a:lstStyle/>
        <a:p>
          <a:pPr>
            <a:defRPr lang="en-GB"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47A13-0E8F-469E-965E-2A498B99C11F}" type="datetimeFigureOut">
              <a:rPr lang="en-US" smtClean="0"/>
              <a:pPr/>
              <a:t>11/5/11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E05E46-3D11-4BEA-A24C-21F307C5C1D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5824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Realist </a:t>
            </a:r>
            <a:r>
              <a:rPr lang="en-GB" dirty="0" smtClean="0"/>
              <a:t>Evaluation:</a:t>
            </a:r>
          </a:p>
          <a:p>
            <a:endParaRPr lang="en-GB" dirty="0" smtClean="0"/>
          </a:p>
          <a:p>
            <a:r>
              <a:rPr lang="en-GB" dirty="0" smtClean="0"/>
              <a:t>Methodology</a:t>
            </a:r>
            <a:r>
              <a:rPr lang="en-GB" baseline="0" dirty="0" smtClean="0"/>
              <a:t> designed by Prof. </a:t>
            </a:r>
            <a:r>
              <a:rPr lang="en-GB" baseline="0" dirty="0" err="1" smtClean="0"/>
              <a:t>Mansoor</a:t>
            </a:r>
            <a:r>
              <a:rPr lang="en-GB" baseline="0" dirty="0" smtClean="0"/>
              <a:t> </a:t>
            </a:r>
            <a:r>
              <a:rPr lang="en-GB" baseline="0" dirty="0" err="1" smtClean="0"/>
              <a:t>Kazi</a:t>
            </a:r>
            <a:r>
              <a:rPr lang="en-GB" baseline="0" dirty="0" smtClean="0"/>
              <a:t>, State University at Buffalo</a:t>
            </a:r>
          </a:p>
          <a:p>
            <a:r>
              <a:rPr lang="en-GB" baseline="0" dirty="0" smtClean="0"/>
              <a:t>Collects data about contexts, interventions and outcomes and looks for connections</a:t>
            </a:r>
          </a:p>
          <a:p>
            <a:r>
              <a:rPr lang="en-GB" baseline="0" dirty="0" smtClean="0"/>
              <a:t>What works for whom, under what circumstances</a:t>
            </a:r>
          </a:p>
          <a:p>
            <a:r>
              <a:rPr lang="en-GB" baseline="0" dirty="0" smtClean="0"/>
              <a:t>Single case analysis and service-wide analysis</a:t>
            </a:r>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By inputting identified outcomes for each service user, you can check through analysis whether things are improving or not for</a:t>
            </a:r>
            <a:r>
              <a:rPr lang="en-GB" baseline="0" dirty="0" smtClean="0"/>
              <a:t> each outcome.  This data can be analysed on a single case basis or service wide.</a:t>
            </a:r>
          </a:p>
          <a:p>
            <a:pPr marL="228600" indent="-228600">
              <a:buAutoNum type="arabicPeriod"/>
            </a:pPr>
            <a:r>
              <a:rPr lang="en-GB" baseline="0" dirty="0" smtClean="0"/>
              <a:t>By asking service users to explore their feelings, we enable them to tell us what they think about issues affecting them.</a:t>
            </a:r>
          </a:p>
          <a:p>
            <a:pPr marL="228600" indent="-228600">
              <a:buAutoNum type="arabicPeriod"/>
            </a:pPr>
            <a:r>
              <a:rPr lang="en-GB" baseline="0" dirty="0" err="1" smtClean="0"/>
              <a:t>Realtime</a:t>
            </a:r>
            <a:r>
              <a:rPr lang="en-GB" baseline="0" dirty="0" smtClean="0"/>
              <a:t> can provide statistical evidence about service delivery, and highlight areas where practice needs to be improved.  It also can evidence the efficacy of a service which is help for resources and staffing levels. </a:t>
            </a:r>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Reliable measures – briefly explain</a:t>
            </a:r>
            <a:r>
              <a:rPr lang="en-GB" baseline="0" dirty="0" smtClean="0"/>
              <a:t> statistical reliability</a:t>
            </a:r>
          </a:p>
          <a:p>
            <a:endParaRPr lang="en-GB" baseline="0" dirty="0" smtClean="0"/>
          </a:p>
          <a:p>
            <a:r>
              <a:rPr lang="en-GB" baseline="0" dirty="0" smtClean="0"/>
              <a:t>Change over time – importance of looking at how things have changed for the person between measurements</a:t>
            </a:r>
          </a:p>
          <a:p>
            <a:endParaRPr lang="en-GB" baseline="0" dirty="0" smtClean="0"/>
          </a:p>
          <a:p>
            <a:r>
              <a:rPr lang="en-GB" baseline="0" dirty="0" smtClean="0"/>
              <a:t>Analysis – splitting the two groups (improved and not improved) and analysing against context and interventions to look for trends and patterns.</a:t>
            </a:r>
          </a:p>
        </p:txBody>
      </p:sp>
      <p:sp>
        <p:nvSpPr>
          <p:cNvPr id="4" name="Slide Number Placeholder 3"/>
          <p:cNvSpPr>
            <a:spLocks noGrp="1"/>
          </p:cNvSpPr>
          <p:nvPr>
            <p:ph type="sldNum" sz="quarter" idx="10"/>
          </p:nvPr>
        </p:nvSpPr>
        <p:spPr/>
        <p:txBody>
          <a:bodyPr/>
          <a:lstStyle/>
          <a:p>
            <a:fld id="{D0E05E46-3D11-4BEA-A24C-21F307C5C1D5}"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Single case analysis</a:t>
            </a:r>
            <a:r>
              <a:rPr lang="en-GB" baseline="0" dirty="0" smtClean="0"/>
              <a:t> – this enables the </a:t>
            </a:r>
            <a:r>
              <a:rPr lang="en-GB" baseline="0" dirty="0" err="1" smtClean="0"/>
              <a:t>keyworker</a:t>
            </a:r>
            <a:r>
              <a:rPr lang="en-GB" baseline="0" dirty="0" smtClean="0"/>
              <a:t> to know whether or not the outcomes are being met and whether changes to the action plan are necessary.</a:t>
            </a:r>
          </a:p>
          <a:p>
            <a:endParaRPr lang="en-GB" baseline="0" dirty="0" smtClean="0"/>
          </a:p>
          <a:p>
            <a:r>
              <a:rPr lang="en-GB" baseline="0" dirty="0" smtClean="0"/>
              <a:t>Service level analysis – by aggregating the data, it is possible to establish overall improvement for groups of service users, evaluate some service standards and look for issues that may require changes in practice or process.</a:t>
            </a:r>
          </a:p>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Self-assessment – talk about Child</a:t>
            </a:r>
            <a:r>
              <a:rPr lang="en-GB" baseline="0" dirty="0" smtClean="0"/>
              <a:t> Holistic Measure and its development from the My World Triangle; tools looking at specific areas</a:t>
            </a:r>
          </a:p>
          <a:p>
            <a:endParaRPr lang="en-GB" baseline="0" dirty="0" smtClean="0"/>
          </a:p>
          <a:p>
            <a:r>
              <a:rPr lang="en-GB" baseline="0" dirty="0" smtClean="0"/>
              <a:t>Practitioner assessment – introduce PHM and its reasons for creation; links with My World Triangle</a:t>
            </a:r>
          </a:p>
          <a:p>
            <a:endParaRPr lang="en-GB" baseline="0" dirty="0" smtClean="0"/>
          </a:p>
          <a:p>
            <a:r>
              <a:rPr lang="en-GB" baseline="0" dirty="0" smtClean="0"/>
              <a:t>Parent / carer – observational measures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Background</a:t>
            </a:r>
            <a:r>
              <a:rPr lang="en-GB" baseline="0" dirty="0" smtClean="0"/>
              <a:t> information about child</a:t>
            </a:r>
          </a:p>
          <a:p>
            <a:endParaRPr lang="en-GB" baseline="0" dirty="0" smtClean="0"/>
          </a:p>
          <a:p>
            <a:r>
              <a:rPr lang="en-GB" baseline="0" dirty="0" smtClean="0"/>
              <a:t>Child was 10 when she started completing measures</a:t>
            </a:r>
          </a:p>
          <a:p>
            <a:r>
              <a:rPr lang="en-GB" baseline="0" dirty="0" smtClean="0"/>
              <a:t>Child, her sibling and mother all living with grandmother.  Mother has issue with substance abuse.  Main problems were poor parenting from mother, lack of care and poor school attendance.</a:t>
            </a:r>
          </a:p>
          <a:p>
            <a:endParaRPr lang="en-GB" baseline="0" dirty="0" smtClean="0"/>
          </a:p>
          <a:p>
            <a:r>
              <a:rPr lang="en-GB" baseline="0" dirty="0" smtClean="0"/>
              <a:t>Formed a close relationship with Family Support Worker.  </a:t>
            </a:r>
          </a:p>
          <a:p>
            <a:endParaRPr lang="en-GB" baseline="0" dirty="0" smtClean="0"/>
          </a:p>
          <a:p>
            <a:r>
              <a:rPr lang="en-GB" baseline="0" dirty="0" smtClean="0"/>
              <a:t>First dip –  Dec/Jan 07 - when mum back home after frequent disappearances.  Court case in December, child feeling upset and unsettled.</a:t>
            </a:r>
          </a:p>
          <a:p>
            <a:endParaRPr lang="en-GB" baseline="0" dirty="0" smtClean="0"/>
          </a:p>
          <a:p>
            <a:r>
              <a:rPr lang="en-GB" baseline="0" dirty="0" smtClean="0"/>
              <a:t>Second dip – July 07 – prior to starting High School; mum home and things not going well; issues with peers</a:t>
            </a:r>
          </a:p>
          <a:p>
            <a:endParaRPr lang="en-GB" baseline="0" dirty="0" smtClean="0"/>
          </a:p>
          <a:p>
            <a:r>
              <a:rPr lang="en-GB" baseline="0" dirty="0" smtClean="0"/>
              <a:t>In December 07 – reveals has been assaulted at school; perpetrator charged.</a:t>
            </a:r>
          </a:p>
          <a:p>
            <a:endParaRPr lang="en-GB" baseline="0" dirty="0" smtClean="0"/>
          </a:p>
          <a:p>
            <a:r>
              <a:rPr lang="en-GB" baseline="0" dirty="0" smtClean="0"/>
              <a:t>From February 08 onwards things settle.  Mum leaves the house for good.  Kinship assessment started with grandmother.  Child starts to settle at school.  Feeling happier and more confident.  This is reflected in the scores.</a:t>
            </a:r>
          </a:p>
          <a:p>
            <a:endParaRPr lang="en-GB" baseline="0" dirty="0" smtClean="0"/>
          </a:p>
          <a:p>
            <a:r>
              <a:rPr lang="en-GB" baseline="0" dirty="0" smtClean="0"/>
              <a:t>Child has continued to improve and has now left school and is starting a college course after the summer.</a:t>
            </a:r>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E05E46-3D11-4BEA-A24C-21F307C5C1D5}"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FFEBF11-33F7-4F3E-A509-EF25D1A4825A}" type="datetimeFigureOut">
              <a:rPr lang="en-US" smtClean="0"/>
              <a:pPr/>
              <a:t>11/5/11</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15EEB5F4-E3EF-443B-A110-E4D4E853305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EBF11-33F7-4F3E-A509-EF25D1A4825A}" type="datetimeFigureOut">
              <a:rPr lang="en-US" smtClean="0"/>
              <a:pPr/>
              <a:t>11/5/11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EEB5F4-E3EF-443B-A110-E4D4E853305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EBF11-33F7-4F3E-A509-EF25D1A4825A}" type="datetimeFigureOut">
              <a:rPr lang="en-US" smtClean="0"/>
              <a:pPr/>
              <a:t>11/5/11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EEB5F4-E3EF-443B-A110-E4D4E853305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FFEBF11-33F7-4F3E-A509-EF25D1A4825A}" type="datetimeFigureOut">
              <a:rPr lang="en-US" smtClean="0"/>
              <a:pPr/>
              <a:t>11/5/11</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15EEB5F4-E3EF-443B-A110-E4D4E853305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FFEBF11-33F7-4F3E-A509-EF25D1A4825A}" type="datetimeFigureOut">
              <a:rPr lang="en-US" smtClean="0"/>
              <a:pPr/>
              <a:t>11/5/11</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15EEB5F4-E3EF-443B-A110-E4D4E8533056}"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FFEBF11-33F7-4F3E-A509-EF25D1A4825A}" type="datetimeFigureOut">
              <a:rPr lang="en-US" smtClean="0"/>
              <a:pPr/>
              <a:t>11/5/11</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15EEB5F4-E3EF-443B-A110-E4D4E853305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FFEBF11-33F7-4F3E-A509-EF25D1A4825A}" type="datetimeFigureOut">
              <a:rPr lang="en-US" smtClean="0"/>
              <a:pPr/>
              <a:t>11/5/11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15EEB5F4-E3EF-443B-A110-E4D4E8533056}"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FFEBF11-33F7-4F3E-A509-EF25D1A4825A}" type="datetimeFigureOut">
              <a:rPr lang="en-US" smtClean="0"/>
              <a:pPr/>
              <a:t>11/5/11</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EEB5F4-E3EF-443B-A110-E4D4E85330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FEBF11-33F7-4F3E-A509-EF25D1A4825A}" type="datetimeFigureOut">
              <a:rPr lang="en-US" smtClean="0"/>
              <a:pPr/>
              <a:t>11/5/11</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EEB5F4-E3EF-443B-A110-E4D4E85330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FFEBF11-33F7-4F3E-A509-EF25D1A4825A}" type="datetimeFigureOut">
              <a:rPr lang="en-US" smtClean="0"/>
              <a:pPr/>
              <a:t>11/5/11</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EEB5F4-E3EF-443B-A110-E4D4E853305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FFEBF11-33F7-4F3E-A509-EF25D1A4825A}" type="datetimeFigureOut">
              <a:rPr lang="en-US" smtClean="0"/>
              <a:pPr/>
              <a:t>11/5/11</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15EEB5F4-E3EF-443B-A110-E4D4E8533056}"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FFEBF11-33F7-4F3E-A509-EF25D1A4825A}" type="datetimeFigureOut">
              <a:rPr lang="en-US" smtClean="0"/>
              <a:pPr/>
              <a:t>11/5/11</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5EEB5F4-E3EF-443B-A110-E4D4E8533056}"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500197"/>
          </a:xfrm>
        </p:spPr>
        <p:txBody>
          <a:bodyPr/>
          <a:lstStyle/>
          <a:p>
            <a:r>
              <a:rPr lang="en-GB" dirty="0" smtClean="0"/>
              <a:t>REALIST </a:t>
            </a:r>
            <a:r>
              <a:rPr lang="en-GB" dirty="0" smtClean="0"/>
              <a:t>EVALUATION in Moray, Scotland </a:t>
            </a:r>
            <a:endParaRPr lang="en-GB" dirty="0"/>
          </a:p>
        </p:txBody>
      </p:sp>
      <p:sp>
        <p:nvSpPr>
          <p:cNvPr id="3" name="Subtitle 2"/>
          <p:cNvSpPr>
            <a:spLocks noGrp="1"/>
          </p:cNvSpPr>
          <p:nvPr>
            <p:ph type="subTitle" idx="1"/>
          </p:nvPr>
        </p:nvSpPr>
        <p:spPr>
          <a:xfrm>
            <a:off x="357158" y="2143116"/>
            <a:ext cx="8458200" cy="1785950"/>
          </a:xfrm>
        </p:spPr>
        <p:txBody>
          <a:bodyPr>
            <a:normAutofit/>
          </a:bodyPr>
          <a:lstStyle/>
          <a:p>
            <a:pPr algn="ctr"/>
            <a:r>
              <a:rPr lang="en-GB" sz="3200" b="1" dirty="0" smtClean="0"/>
              <a:t>Using Realist Evaluation in practice</a:t>
            </a:r>
            <a:endParaRPr lang="en-GB" sz="3200" b="1" dirty="0"/>
          </a:p>
        </p:txBody>
      </p:sp>
      <p:sp>
        <p:nvSpPr>
          <p:cNvPr id="4" name="Rectangle 3"/>
          <p:cNvSpPr/>
          <p:nvPr/>
        </p:nvSpPr>
        <p:spPr>
          <a:xfrm>
            <a:off x="3059832" y="4653136"/>
            <a:ext cx="55446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Jeremy </a:t>
            </a:r>
            <a:r>
              <a:rPr lang="en-GB" dirty="0" err="1"/>
              <a:t>Akehurst</a:t>
            </a:r>
            <a:r>
              <a:rPr lang="en-GB" dirty="0"/>
              <a:t/>
            </a:r>
            <a:br>
              <a:rPr lang="en-GB" dirty="0"/>
            </a:br>
            <a:r>
              <a:rPr lang="en-GB" dirty="0"/>
              <a:t>Performance and Strategy Manager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Realist Evaluation</a:t>
            </a:r>
            <a:endParaRPr lang="en-GB" sz="2800" dirty="0"/>
          </a:p>
        </p:txBody>
      </p:sp>
      <p:sp>
        <p:nvSpPr>
          <p:cNvPr id="3" name="Content Placeholder 2"/>
          <p:cNvSpPr>
            <a:spLocks noGrp="1"/>
          </p:cNvSpPr>
          <p:nvPr>
            <p:ph idx="1"/>
          </p:nvPr>
        </p:nvSpPr>
        <p:spPr/>
        <p:txBody>
          <a:bodyPr>
            <a:normAutofit/>
          </a:bodyPr>
          <a:lstStyle/>
          <a:p>
            <a:pPr>
              <a:buNone/>
            </a:pPr>
            <a:r>
              <a:rPr lang="en-GB" dirty="0" smtClean="0"/>
              <a:t>The Child Holistic Measure:</a:t>
            </a:r>
          </a:p>
          <a:p>
            <a:r>
              <a:rPr lang="en-GB" dirty="0" smtClean="0"/>
              <a:t>Self-Report Completed by Young People</a:t>
            </a:r>
          </a:p>
          <a:p>
            <a:r>
              <a:rPr lang="en-GB" dirty="0" smtClean="0"/>
              <a:t>At baseline 84 youth completed all 21 items</a:t>
            </a:r>
          </a:p>
          <a:p>
            <a:r>
              <a:rPr lang="en-GB" dirty="0" smtClean="0"/>
              <a:t>Internal consistency reliability alpha 0.83</a:t>
            </a:r>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RealIST</a:t>
            </a:r>
            <a:r>
              <a:rPr lang="en-GB" dirty="0" smtClean="0"/>
              <a:t> </a:t>
            </a:r>
            <a:r>
              <a:rPr lang="en-GB" dirty="0" smtClean="0"/>
              <a:t>evaluation</a:t>
            </a:r>
            <a:endParaRPr lang="en-GB" dirty="0"/>
          </a:p>
        </p:txBody>
      </p:sp>
      <p:graphicFrame>
        <p:nvGraphicFramePr>
          <p:cNvPr id="4" name="Content Placeholder 3"/>
          <p:cNvGraphicFramePr>
            <a:graphicFrameLocks noGrp="1"/>
          </p:cNvGraphicFramePr>
          <p:nvPr>
            <p:ph idx="1"/>
          </p:nvPr>
        </p:nvGraphicFramePr>
        <p:xfrm>
          <a:off x="642909" y="1357297"/>
          <a:ext cx="7715306" cy="3571903"/>
        </p:xfrm>
        <a:graphic>
          <a:graphicData uri="http://schemas.openxmlformats.org/drawingml/2006/table">
            <a:tbl>
              <a:tblPr/>
              <a:tblGrid>
                <a:gridCol w="1565124"/>
                <a:gridCol w="1565124"/>
                <a:gridCol w="1326105"/>
                <a:gridCol w="1586959"/>
                <a:gridCol w="1671994"/>
              </a:tblGrid>
              <a:tr h="446488">
                <a:tc gridSpan="5">
                  <a:txBody>
                    <a:bodyPr/>
                    <a:lstStyle/>
                    <a:p>
                      <a:pPr marL="38100" marR="38100" algn="ctr">
                        <a:lnSpc>
                          <a:spcPts val="1600"/>
                        </a:lnSpc>
                        <a:spcAft>
                          <a:spcPts val="0"/>
                        </a:spcAft>
                      </a:pPr>
                      <a:r>
                        <a:rPr lang="en-GB" sz="1400" b="1" dirty="0">
                          <a:solidFill>
                            <a:srgbClr val="000000"/>
                          </a:solidFill>
                          <a:latin typeface="Arial"/>
                          <a:ea typeface="Calibri"/>
                        </a:rPr>
                        <a:t>Child Holistic Measure Aggregate Score improved or not</a:t>
                      </a:r>
                      <a:endParaRPr lang="en-GB" sz="1400" dirty="0">
                        <a:latin typeface="Arial"/>
                        <a:ea typeface="Calibri"/>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892975">
                <a:tc gridSpan="2">
                  <a:txBody>
                    <a:bodyPr/>
                    <a:lstStyle/>
                    <a:p>
                      <a:pPr algn="ctr">
                        <a:spcAft>
                          <a:spcPts val="0"/>
                        </a:spcAft>
                      </a:pPr>
                      <a:endParaRPr lang="en-GB" sz="1400">
                        <a:latin typeface="Times New Roman"/>
                        <a:ea typeface="Calibri"/>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a:txBody>
                    <a:bodyPr/>
                    <a:lstStyle/>
                    <a:p>
                      <a:pPr marL="38100" marR="38100" algn="ctr">
                        <a:lnSpc>
                          <a:spcPts val="1600"/>
                        </a:lnSpc>
                        <a:spcAft>
                          <a:spcPts val="0"/>
                        </a:spcAft>
                      </a:pPr>
                      <a:r>
                        <a:rPr lang="en-GB" sz="1400" dirty="0">
                          <a:solidFill>
                            <a:srgbClr val="000000"/>
                          </a:solidFill>
                          <a:latin typeface="Arial"/>
                          <a:ea typeface="Calibri"/>
                        </a:rPr>
                        <a:t>Frequency</a:t>
                      </a:r>
                      <a:endParaRPr lang="en-GB" sz="1400" dirty="0">
                        <a:latin typeface="Arial"/>
                        <a:ea typeface="Calibri"/>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GB" sz="1400">
                          <a:solidFill>
                            <a:srgbClr val="000000"/>
                          </a:solidFill>
                          <a:latin typeface="Arial"/>
                          <a:ea typeface="Calibri"/>
                        </a:rPr>
                        <a:t>Percent</a:t>
                      </a:r>
                      <a:endParaRPr lang="en-GB" sz="1400">
                        <a:latin typeface="Arial"/>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GB" sz="1400">
                          <a:solidFill>
                            <a:srgbClr val="000000"/>
                          </a:solidFill>
                          <a:latin typeface="Arial"/>
                          <a:ea typeface="Calibri"/>
                        </a:rPr>
                        <a:t>Valid Percent</a:t>
                      </a:r>
                      <a:endParaRPr lang="en-GB" sz="1400">
                        <a:latin typeface="Arial"/>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46488">
                <a:tc rowSpan="3">
                  <a:txBody>
                    <a:bodyPr/>
                    <a:lstStyle/>
                    <a:p>
                      <a:pPr marL="38100" marR="38100">
                        <a:lnSpc>
                          <a:spcPts val="1600"/>
                        </a:lnSpc>
                        <a:spcAft>
                          <a:spcPts val="0"/>
                        </a:spcAft>
                      </a:pPr>
                      <a:r>
                        <a:rPr lang="en-GB" sz="1400">
                          <a:solidFill>
                            <a:srgbClr val="000000"/>
                          </a:solidFill>
                          <a:latin typeface="Arial"/>
                          <a:ea typeface="Calibri"/>
                        </a:rPr>
                        <a:t>Valid</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nSpc>
                          <a:spcPts val="1600"/>
                        </a:lnSpc>
                        <a:spcAft>
                          <a:spcPts val="0"/>
                        </a:spcAft>
                      </a:pPr>
                      <a:r>
                        <a:rPr lang="en-GB" sz="1400">
                          <a:solidFill>
                            <a:srgbClr val="000000"/>
                          </a:solidFill>
                          <a:latin typeface="Arial"/>
                          <a:ea typeface="Calibri"/>
                        </a:rPr>
                        <a:t>not improved</a:t>
                      </a:r>
                      <a:endParaRPr lang="en-GB" sz="1400">
                        <a:latin typeface="Arial"/>
                        <a:ea typeface="Calibri"/>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27</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9.1</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39.1</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446488">
                <a:tc vMerge="1">
                  <a:txBody>
                    <a:bodyPr/>
                    <a:lstStyle/>
                    <a:p>
                      <a:endParaRPr lang="en-GB"/>
                    </a:p>
                  </a:txBody>
                  <a:tcPr/>
                </a:tc>
                <a:tc>
                  <a:txBody>
                    <a:bodyPr/>
                    <a:lstStyle/>
                    <a:p>
                      <a:pPr marL="38100" marR="38100">
                        <a:lnSpc>
                          <a:spcPts val="1600"/>
                        </a:lnSpc>
                        <a:spcAft>
                          <a:spcPts val="0"/>
                        </a:spcAft>
                      </a:pPr>
                      <a:r>
                        <a:rPr lang="en-GB" sz="1400">
                          <a:solidFill>
                            <a:srgbClr val="000000"/>
                          </a:solidFill>
                          <a:latin typeface="Arial"/>
                          <a:ea typeface="Calibri"/>
                        </a:rPr>
                        <a:t>improved</a:t>
                      </a:r>
                      <a:endParaRPr lang="en-GB" sz="1400">
                        <a:latin typeface="Arial"/>
                        <a:ea typeface="Calibri"/>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42</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14.1</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800" b="1" dirty="0">
                          <a:solidFill>
                            <a:srgbClr val="FF0000"/>
                          </a:solidFill>
                          <a:latin typeface="Arial"/>
                          <a:ea typeface="Calibri"/>
                        </a:rPr>
                        <a:t>60.9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446488">
                <a:tc vMerge="1">
                  <a:txBody>
                    <a:bodyPr/>
                    <a:lstStyle/>
                    <a:p>
                      <a:endParaRPr lang="en-GB"/>
                    </a:p>
                  </a:txBody>
                  <a:tcPr/>
                </a:tc>
                <a:tc>
                  <a:txBody>
                    <a:bodyPr/>
                    <a:lstStyle/>
                    <a:p>
                      <a:pPr marL="38100" marR="38100">
                        <a:lnSpc>
                          <a:spcPts val="1600"/>
                        </a:lnSpc>
                        <a:spcAft>
                          <a:spcPts val="0"/>
                        </a:spcAft>
                      </a:pPr>
                      <a:r>
                        <a:rPr lang="en-GB" sz="1400">
                          <a:solidFill>
                            <a:srgbClr val="000000"/>
                          </a:solidFill>
                          <a:latin typeface="Arial"/>
                          <a:ea typeface="Calibri"/>
                        </a:rPr>
                        <a:t>Total</a:t>
                      </a:r>
                      <a:endParaRPr lang="en-GB" sz="1400">
                        <a:latin typeface="Arial"/>
                        <a:ea typeface="Calibri"/>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69</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23.2</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100.0</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446488">
                <a:tc>
                  <a:txBody>
                    <a:bodyPr/>
                    <a:lstStyle/>
                    <a:p>
                      <a:pPr marL="38100" marR="38100">
                        <a:lnSpc>
                          <a:spcPts val="1600"/>
                        </a:lnSpc>
                        <a:spcAft>
                          <a:spcPts val="0"/>
                        </a:spcAft>
                      </a:pPr>
                      <a:r>
                        <a:rPr lang="en-GB" sz="1400">
                          <a:solidFill>
                            <a:srgbClr val="000000"/>
                          </a:solidFill>
                          <a:latin typeface="Arial"/>
                          <a:ea typeface="Calibri"/>
                        </a:rPr>
                        <a:t>Missing</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ts val="1600"/>
                        </a:lnSpc>
                        <a:spcAft>
                          <a:spcPts val="0"/>
                        </a:spcAft>
                      </a:pPr>
                      <a:r>
                        <a:rPr lang="en-GB" sz="1400">
                          <a:solidFill>
                            <a:srgbClr val="000000"/>
                          </a:solidFill>
                          <a:latin typeface="Arial"/>
                          <a:ea typeface="Calibri"/>
                        </a:rPr>
                        <a:t>System</a:t>
                      </a:r>
                      <a:endParaRPr lang="en-GB" sz="1400">
                        <a:latin typeface="Arial"/>
                        <a:ea typeface="Calibri"/>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228</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76.8</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endParaRPr lang="en-GB" sz="1400">
                        <a:latin typeface="Times New Roman"/>
                        <a:ea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446488">
                <a:tc gridSpan="2">
                  <a:txBody>
                    <a:bodyPr/>
                    <a:lstStyle/>
                    <a:p>
                      <a:pPr marL="38100" marR="38100">
                        <a:lnSpc>
                          <a:spcPts val="1600"/>
                        </a:lnSpc>
                        <a:spcAft>
                          <a:spcPts val="0"/>
                        </a:spcAft>
                      </a:pPr>
                      <a:r>
                        <a:rPr lang="en-GB" sz="1400">
                          <a:solidFill>
                            <a:srgbClr val="000000"/>
                          </a:solidFill>
                          <a:latin typeface="Arial"/>
                          <a:ea typeface="Calibri"/>
                        </a:rPr>
                        <a:t>Total</a:t>
                      </a:r>
                      <a:endParaRPr lang="en-GB" sz="1400">
                        <a:latin typeface="Arial"/>
                        <a:ea typeface="Calibri"/>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a:txBody>
                    <a:bodyPr/>
                    <a:lstStyle/>
                    <a:p>
                      <a:pPr marL="38100" marR="38100" algn="r">
                        <a:lnSpc>
                          <a:spcPts val="1600"/>
                        </a:lnSpc>
                        <a:spcAft>
                          <a:spcPts val="0"/>
                        </a:spcAft>
                      </a:pPr>
                      <a:r>
                        <a:rPr lang="en-GB" sz="1400" dirty="0">
                          <a:solidFill>
                            <a:srgbClr val="000000"/>
                          </a:solidFill>
                          <a:latin typeface="Arial"/>
                          <a:ea typeface="Calibri"/>
                        </a:rPr>
                        <a:t>297</a:t>
                      </a:r>
                      <a:endParaRPr lang="en-GB" sz="1400" dirty="0">
                        <a:latin typeface="Arial"/>
                        <a:ea typeface="Calibri"/>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GB" sz="1400">
                          <a:solidFill>
                            <a:srgbClr val="000000"/>
                          </a:solidFill>
                          <a:latin typeface="Arial"/>
                          <a:ea typeface="Calibri"/>
                        </a:rPr>
                        <a:t>100.0</a:t>
                      </a:r>
                      <a:endParaRPr lang="en-GB" sz="1400">
                        <a:latin typeface="Arial"/>
                        <a:ea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en-GB" sz="1400" dirty="0">
                        <a:latin typeface="Times New Roman"/>
                        <a:ea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571472" y="5143512"/>
            <a:ext cx="778674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smtClean="0"/>
              <a:t>The chart above shows the percentage of cases (60.9%) </a:t>
            </a:r>
          </a:p>
          <a:p>
            <a:pPr algn="ctr"/>
            <a:r>
              <a:rPr lang="en-GB" dirty="0" smtClean="0"/>
              <a:t>who have shown improvement measured by the</a:t>
            </a:r>
          </a:p>
          <a:p>
            <a:pPr algn="ctr"/>
            <a:r>
              <a:rPr lang="en-GB" dirty="0" smtClean="0"/>
              <a:t> Child Holistic Measure.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	</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US" sz="2400" dirty="0" smtClean="0"/>
              <a:t>Analysis of the database came up with the following predictors:</a:t>
            </a:r>
          </a:p>
          <a:p>
            <a:pPr>
              <a:buNone/>
            </a:pPr>
            <a:endParaRPr lang="en-US" sz="2400" dirty="0" smtClean="0"/>
          </a:p>
          <a:p>
            <a:r>
              <a:rPr lang="en-US" sz="2400" dirty="0" smtClean="0"/>
              <a:t>Families allocated a family support worker showed four times greater level of improvement than those who did not.</a:t>
            </a:r>
          </a:p>
          <a:p>
            <a:endParaRPr lang="en-US" sz="2400" dirty="0" smtClean="0"/>
          </a:p>
          <a:p>
            <a:r>
              <a:rPr lang="en-US" sz="2400" dirty="0" smtClean="0"/>
              <a:t>From the age of 14 down, for every year younger, a young person was 1.2 times more likely to improve then another young person who was older</a:t>
            </a:r>
          </a:p>
          <a:p>
            <a:endParaRPr lang="en-US" sz="2400" dirty="0" smtClean="0"/>
          </a:p>
          <a:p>
            <a:r>
              <a:rPr lang="en-US" sz="2400" dirty="0" smtClean="0"/>
              <a:t>Those who had a case objective linked to better </a:t>
            </a:r>
            <a:r>
              <a:rPr lang="en-US" sz="2400" dirty="0"/>
              <a:t>use of local </a:t>
            </a:r>
            <a:r>
              <a:rPr lang="en-US" sz="2400" dirty="0" smtClean="0"/>
              <a:t>resources </a:t>
            </a:r>
            <a:r>
              <a:rPr lang="en-US" sz="2400" dirty="0"/>
              <a:t>were </a:t>
            </a:r>
            <a:r>
              <a:rPr lang="en-US" sz="2400" dirty="0" smtClean="0"/>
              <a:t>almost 7 times more likely not to improve than those who did not have this objective</a:t>
            </a:r>
          </a:p>
          <a:p>
            <a:endParaRPr lang="en-US" sz="2400" dirty="0" smtClean="0"/>
          </a:p>
          <a:p>
            <a:pPr>
              <a:buNone/>
            </a:pPr>
            <a:endParaRPr lang="en-US" sz="2400" dirty="0" smtClean="0"/>
          </a:p>
          <a:p>
            <a:pPr>
              <a:buNone/>
            </a:pPr>
            <a:endParaRPr lang="en-US" sz="2400" dirty="0" smtClean="0"/>
          </a:p>
          <a:p>
            <a:endParaRPr lang="en-US" sz="2400"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Some Practice Issues</a:t>
            </a:r>
            <a:endParaRPr lang="en-GB" dirty="0"/>
          </a:p>
        </p:txBody>
      </p:sp>
      <p:sp>
        <p:nvSpPr>
          <p:cNvPr id="3" name="Content Placeholder 2"/>
          <p:cNvSpPr>
            <a:spLocks noGrp="1"/>
          </p:cNvSpPr>
          <p:nvPr>
            <p:ph idx="1"/>
          </p:nvPr>
        </p:nvSpPr>
        <p:spPr/>
        <p:txBody>
          <a:bodyPr>
            <a:noAutofit/>
          </a:bodyPr>
          <a:lstStyle/>
          <a:p>
            <a:r>
              <a:rPr lang="en-GB" sz="2500" dirty="0" smtClean="0"/>
              <a:t>There are practitioners who have embraced the use of reliable measures – enthusiastic users</a:t>
            </a:r>
          </a:p>
          <a:p>
            <a:r>
              <a:rPr lang="en-GB" sz="2500" dirty="0" smtClean="0"/>
              <a:t>They have found both measures and outcome charts support engagement on the part of parents and children and encourage positive change</a:t>
            </a:r>
          </a:p>
          <a:p>
            <a:r>
              <a:rPr lang="en-GB" sz="2500" dirty="0" smtClean="0"/>
              <a:t>Many practitioners complain that they don’t have enough time to do this</a:t>
            </a:r>
          </a:p>
          <a:p>
            <a:r>
              <a:rPr lang="en-GB" sz="2500" dirty="0" smtClean="0"/>
              <a:t>Some appear to have more difficulty in engaging service users in completing outcome measures</a:t>
            </a:r>
            <a:endParaRPr lang="en-GB" sz="2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0756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potted history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 started using Realist Evaluation in Moray to evaluate discrete services with a narrow focus – e.g. Youth Justice, Housing Support</a:t>
            </a:r>
          </a:p>
          <a:p>
            <a:r>
              <a:rPr lang="en-GB" dirty="0" smtClean="0"/>
              <a:t>2005-6 we piloted using the method in the children and families social work service</a:t>
            </a:r>
          </a:p>
          <a:p>
            <a:r>
              <a:rPr lang="en-GB" dirty="0" smtClean="0"/>
              <a:t>We now use this method for a wide range of children’s social work services, including Safeguarding</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1858272"/>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a:t>
            </a:r>
            <a:endParaRPr lang="en-GB" dirty="0"/>
          </a:p>
        </p:txBody>
      </p:sp>
      <p:sp>
        <p:nvSpPr>
          <p:cNvPr id="3" name="Content Placeholder 2"/>
          <p:cNvSpPr>
            <a:spLocks noGrp="1"/>
          </p:cNvSpPr>
          <p:nvPr>
            <p:ph idx="1"/>
          </p:nvPr>
        </p:nvSpPr>
        <p:spPr/>
        <p:txBody>
          <a:bodyPr>
            <a:normAutofit lnSpcReduction="10000"/>
          </a:bodyPr>
          <a:lstStyle/>
          <a:p>
            <a:pPr>
              <a:lnSpc>
                <a:spcPct val="110000"/>
              </a:lnSpc>
            </a:pPr>
            <a:r>
              <a:rPr lang="en-GB" dirty="0" smtClean="0"/>
              <a:t>Aims to show whether targeted outcomes are showing improvement for service users</a:t>
            </a:r>
          </a:p>
          <a:p>
            <a:pPr>
              <a:lnSpc>
                <a:spcPct val="110000"/>
              </a:lnSpc>
            </a:pPr>
            <a:r>
              <a:rPr lang="en-GB" dirty="0" smtClean="0"/>
              <a:t>Provides a voice for the service user</a:t>
            </a:r>
          </a:p>
          <a:p>
            <a:pPr>
              <a:lnSpc>
                <a:spcPct val="110000"/>
              </a:lnSpc>
            </a:pPr>
            <a:r>
              <a:rPr lang="en-GB" smtClean="0"/>
              <a:t>Meets </a:t>
            </a:r>
            <a:r>
              <a:rPr lang="en-GB" dirty="0" smtClean="0"/>
              <a:t>the requirement for evidence-based practice</a:t>
            </a:r>
          </a:p>
          <a:p>
            <a:pPr>
              <a:lnSpc>
                <a:spcPct val="110000"/>
              </a:lnSpc>
            </a:pPr>
            <a:r>
              <a:rPr lang="en-GB" dirty="0" smtClean="0"/>
              <a:t>Enables outcome-based service evaluation</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a:t>
            </a:r>
            <a:endParaRPr lang="en-GB" dirty="0"/>
          </a:p>
        </p:txBody>
      </p:sp>
      <p:sp>
        <p:nvSpPr>
          <p:cNvPr id="3" name="Content Placeholder 2"/>
          <p:cNvSpPr>
            <a:spLocks noGrp="1"/>
          </p:cNvSpPr>
          <p:nvPr>
            <p:ph idx="1"/>
          </p:nvPr>
        </p:nvSpPr>
        <p:spPr/>
        <p:txBody>
          <a:bodyPr>
            <a:normAutofit lnSpcReduction="10000"/>
          </a:bodyPr>
          <a:lstStyle/>
          <a:p>
            <a:pPr>
              <a:buNone/>
            </a:pPr>
            <a:r>
              <a:rPr lang="en-GB" b="1" dirty="0" smtClean="0"/>
              <a:t>How does it work?</a:t>
            </a:r>
          </a:p>
          <a:p>
            <a:pPr>
              <a:buNone/>
            </a:pPr>
            <a:endParaRPr lang="en-GB" dirty="0" smtClean="0"/>
          </a:p>
          <a:p>
            <a:pPr>
              <a:buNone/>
            </a:pPr>
            <a:r>
              <a:rPr lang="en-GB" dirty="0" smtClean="0"/>
              <a:t>By using reliable measurement tools</a:t>
            </a:r>
          </a:p>
          <a:p>
            <a:pPr>
              <a:buNone/>
            </a:pPr>
            <a:endParaRPr lang="en-GB" dirty="0" smtClean="0"/>
          </a:p>
          <a:p>
            <a:pPr>
              <a:buNone/>
            </a:pPr>
            <a:r>
              <a:rPr lang="en-GB" dirty="0" smtClean="0"/>
              <a:t>By measuring the change over time</a:t>
            </a:r>
          </a:p>
          <a:p>
            <a:pPr>
              <a:buNone/>
            </a:pPr>
            <a:endParaRPr lang="en-GB" dirty="0" smtClean="0"/>
          </a:p>
          <a:p>
            <a:pPr>
              <a:buNone/>
            </a:pPr>
            <a:r>
              <a:rPr lang="en-GB" dirty="0" smtClean="0"/>
              <a:t>By linking context and intervention with improvement</a:t>
            </a:r>
          </a:p>
          <a:p>
            <a:pPr>
              <a:buNone/>
            </a:pPr>
            <a:endParaRPr lang="en-GB" dirty="0" smtClean="0"/>
          </a:p>
          <a:p>
            <a:pPr>
              <a:buNone/>
            </a:pPr>
            <a:endParaRPr lang="en-GB"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Realist </a:t>
            </a:r>
            <a:r>
              <a:rPr lang="en-GB" dirty="0" smtClean="0"/>
              <a:t>can help by giving data on two levels</a:t>
            </a:r>
          </a:p>
          <a:p>
            <a:pPr>
              <a:buNone/>
            </a:pPr>
            <a:endParaRPr lang="en-GB" dirty="0" smtClean="0"/>
          </a:p>
          <a:p>
            <a:r>
              <a:rPr lang="en-GB" dirty="0" smtClean="0"/>
              <a:t>Single case analysis – by showing progress for a individual service user</a:t>
            </a:r>
          </a:p>
          <a:p>
            <a:endParaRPr lang="en-GB" dirty="0" smtClean="0"/>
          </a:p>
          <a:p>
            <a:r>
              <a:rPr lang="en-GB" dirty="0" smtClean="0"/>
              <a:t>Service level analysis - when data is aggregated, a higher level of analysis can be undertaken.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a:t>
            </a:r>
            <a:endParaRPr lang="en-GB" dirty="0"/>
          </a:p>
        </p:txBody>
      </p:sp>
      <p:sp>
        <p:nvSpPr>
          <p:cNvPr id="3" name="Content Placeholder 2"/>
          <p:cNvSpPr>
            <a:spLocks noGrp="1"/>
          </p:cNvSpPr>
          <p:nvPr>
            <p:ph idx="1"/>
          </p:nvPr>
        </p:nvSpPr>
        <p:spPr/>
        <p:txBody>
          <a:bodyPr>
            <a:normAutofit/>
          </a:bodyPr>
          <a:lstStyle/>
          <a:p>
            <a:pPr>
              <a:buNone/>
            </a:pPr>
            <a:r>
              <a:rPr lang="en-GB" b="1" dirty="0" smtClean="0"/>
              <a:t>Measurement tools </a:t>
            </a:r>
          </a:p>
          <a:p>
            <a:pPr>
              <a:buNone/>
            </a:pPr>
            <a:endParaRPr lang="en-GB" dirty="0" smtClean="0"/>
          </a:p>
          <a:p>
            <a:r>
              <a:rPr lang="en-GB" dirty="0" smtClean="0"/>
              <a:t>Self assessment  </a:t>
            </a:r>
          </a:p>
          <a:p>
            <a:endParaRPr lang="en-GB" dirty="0" smtClean="0"/>
          </a:p>
          <a:p>
            <a:r>
              <a:rPr lang="en-GB" dirty="0" smtClean="0"/>
              <a:t>Practitioner assessment</a:t>
            </a:r>
          </a:p>
          <a:p>
            <a:endParaRPr lang="en-GB" dirty="0" smtClean="0"/>
          </a:p>
          <a:p>
            <a:r>
              <a:rPr lang="en-GB" dirty="0" smtClean="0"/>
              <a:t>Parent / Carer assessment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a:t>
            </a:r>
            <a:endParaRPr lang="en-GB" dirty="0"/>
          </a:p>
        </p:txBody>
      </p:sp>
      <p:graphicFrame>
        <p:nvGraphicFramePr>
          <p:cNvPr id="4" name="Content Placeholder 3"/>
          <p:cNvGraphicFramePr>
            <a:graphicFrameLocks noGrp="1"/>
          </p:cNvGraphicFramePr>
          <p:nvPr>
            <p:ph idx="1"/>
          </p:nvPr>
        </p:nvGraphicFramePr>
        <p:xfrm>
          <a:off x="304800" y="1428736"/>
          <a:ext cx="8686800" cy="5143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sz="4000" dirty="0" smtClean="0"/>
              <a:t>REALIST </a:t>
            </a:r>
            <a:r>
              <a:rPr lang="en-GB" sz="4000" dirty="0" smtClean="0"/>
              <a:t>evaluation</a:t>
            </a: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Service User / worker benefits:</a:t>
            </a:r>
          </a:p>
          <a:p>
            <a:r>
              <a:rPr lang="en-GB" dirty="0" smtClean="0"/>
              <a:t>Service user is able to see whether or not they are making progress</a:t>
            </a:r>
          </a:p>
          <a:p>
            <a:r>
              <a:rPr lang="en-GB" dirty="0" smtClean="0"/>
              <a:t>Social worker is able to judge the efficacy of interventions</a:t>
            </a:r>
          </a:p>
          <a:p>
            <a:r>
              <a:rPr lang="en-GB" dirty="0" smtClean="0"/>
              <a:t>In all cases, it can be determined whether or not improvement has been made</a:t>
            </a:r>
          </a:p>
          <a:p>
            <a:r>
              <a:rPr lang="en-GB" dirty="0" smtClean="0"/>
              <a:t>Encourages an open working relationship between workers and service user</a:t>
            </a:r>
          </a:p>
          <a:p>
            <a:r>
              <a:rPr lang="en-GB" dirty="0" smtClean="0"/>
              <a:t>Service users feel empowered through being part of the approach</a:t>
            </a:r>
          </a:p>
          <a:p>
            <a:r>
              <a:rPr lang="en-GB" dirty="0" smtClean="0"/>
              <a:t>Can be integrated with the practice cycle – assess, plan, act, review</a:t>
            </a:r>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REALIST </a:t>
            </a:r>
            <a:r>
              <a:rPr lang="en-GB" dirty="0" smtClean="0"/>
              <a:t>EVALUATION</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Service benefits:</a:t>
            </a:r>
          </a:p>
          <a:p>
            <a:r>
              <a:rPr lang="en-GB" dirty="0" smtClean="0"/>
              <a:t>Conclusions can be drawn about strengths and weaknesses in services</a:t>
            </a:r>
          </a:p>
          <a:p>
            <a:r>
              <a:rPr lang="en-GB" dirty="0" smtClean="0"/>
              <a:t>It supports learning about what makes a difference</a:t>
            </a:r>
          </a:p>
          <a:p>
            <a:r>
              <a:rPr lang="en-GB" dirty="0" smtClean="0"/>
              <a:t>Resources can be targeted appropriately</a:t>
            </a:r>
          </a:p>
          <a:p>
            <a:r>
              <a:rPr lang="en-GB" dirty="0" smtClean="0"/>
              <a:t>It supports a better understanding of the range of difficulties being faced by service users – and therefore by the service itself</a:t>
            </a:r>
          </a:p>
          <a:p>
            <a:pPr>
              <a:buNone/>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431</TotalTime>
  <Words>1078</Words>
  <Application>Microsoft Macintosh PowerPoint</Application>
  <PresentationFormat>On-screen Show (4:3)</PresentationFormat>
  <Paragraphs>151</Paragraphs>
  <Slides>13</Slides>
  <Notes>11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Trek</vt:lpstr>
      <vt:lpstr>REALIST EVALUATION in Moray, Scotland </vt:lpstr>
      <vt:lpstr>A potted history</vt:lpstr>
      <vt:lpstr>REALIST EVALUATION</vt:lpstr>
      <vt:lpstr>REALIST EVALUATION</vt:lpstr>
      <vt:lpstr>REALIST EVALUATION</vt:lpstr>
      <vt:lpstr>REALIST EVALUATION</vt:lpstr>
      <vt:lpstr>REALIST EVALUATION</vt:lpstr>
      <vt:lpstr>   REALIST evaluation   </vt:lpstr>
      <vt:lpstr>REALIST EVALUATION</vt:lpstr>
      <vt:lpstr>Realist Evaluation</vt:lpstr>
      <vt:lpstr>RealIST evaluation</vt:lpstr>
      <vt:lpstr>REALIST EVALUATION </vt:lpstr>
      <vt:lpstr>Some Practice Issues</vt:lpstr>
    </vt:vector>
  </TitlesOfParts>
  <Company>The Moray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REALTIME EVALUATION</dc:title>
  <dc:creator>Nicola Milne</dc:creator>
  <cp:lastModifiedBy>Mansoor  Kazi</cp:lastModifiedBy>
  <cp:revision>44</cp:revision>
  <dcterms:created xsi:type="dcterms:W3CDTF">2011-11-05T05:49:24Z</dcterms:created>
  <dcterms:modified xsi:type="dcterms:W3CDTF">2011-11-05T06:53:55Z</dcterms:modified>
</cp:coreProperties>
</file>