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487" r:id="rId2"/>
    <p:sldId id="498" r:id="rId3"/>
    <p:sldId id="479" r:id="rId4"/>
    <p:sldId id="501" r:id="rId5"/>
    <p:sldId id="512" r:id="rId6"/>
    <p:sldId id="514" r:id="rId7"/>
    <p:sldId id="503" r:id="rId8"/>
    <p:sldId id="506" r:id="rId9"/>
    <p:sldId id="461" r:id="rId10"/>
    <p:sldId id="462" r:id="rId11"/>
    <p:sldId id="513" r:id="rId12"/>
    <p:sldId id="518" r:id="rId13"/>
    <p:sldId id="519" r:id="rId14"/>
    <p:sldId id="463" r:id="rId15"/>
    <p:sldId id="464" r:id="rId16"/>
    <p:sldId id="515" r:id="rId17"/>
    <p:sldId id="465" r:id="rId18"/>
    <p:sldId id="497" r:id="rId19"/>
    <p:sldId id="517" r:id="rId20"/>
    <p:sldId id="496" r:id="rId21"/>
    <p:sldId id="493" r:id="rId22"/>
    <p:sldId id="28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EEC4C"/>
    <a:srgbClr val="31859C"/>
    <a:srgbClr val="9C051E"/>
    <a:srgbClr val="DC0029"/>
    <a:srgbClr val="B30021"/>
    <a:srgbClr val="FC000A"/>
    <a:srgbClr val="899C4D"/>
    <a:srgbClr val="FFEE9F"/>
    <a:srgbClr val="89C689"/>
    <a:srgbClr val="487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5" autoAdjust="0"/>
    <p:restoredTop sz="62758" autoAdjust="0"/>
  </p:normalViewPr>
  <p:slideViewPr>
    <p:cSldViewPr snapToGrid="0" snapToObjects="1">
      <p:cViewPr varScale="1">
        <p:scale>
          <a:sx n="71" d="100"/>
          <a:sy n="71" d="100"/>
        </p:scale>
        <p:origin x="2736" y="1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3960"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90FEF6-D8F6-A848-9435-6772B173A377}" type="slidenum">
              <a:rPr lang="en-US" smtClean="0"/>
              <a:pPr/>
              <a:t>‹#›</a:t>
            </a:fld>
            <a:endParaRPr lang="en-US" dirty="0"/>
          </a:p>
        </p:txBody>
      </p:sp>
    </p:spTree>
    <p:extLst>
      <p:ext uri="{BB962C8B-B14F-4D97-AF65-F5344CB8AC3E}">
        <p14:creationId xmlns:p14="http://schemas.microsoft.com/office/powerpoint/2010/main" val="409566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4D1A2-03EC-6C46-B269-81A058091811}" type="datetime1">
              <a:rPr lang="en-US" smtClean="0"/>
              <a:pPr/>
              <a:t>11/14/18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55D1A-17F8-1F4F-A596-66514A28C4D0}" type="slidenum">
              <a:rPr lang="en-US" smtClean="0"/>
              <a:pPr/>
              <a:t>‹#›</a:t>
            </a:fld>
            <a:endParaRPr lang="en-US" dirty="0"/>
          </a:p>
        </p:txBody>
      </p:sp>
    </p:spTree>
    <p:extLst>
      <p:ext uri="{BB962C8B-B14F-4D97-AF65-F5344CB8AC3E}">
        <p14:creationId xmlns:p14="http://schemas.microsoft.com/office/powerpoint/2010/main" val="11802845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lnSpc>
        <a:spcPct val="114000"/>
      </a:lnSpc>
      <a:defRPr sz="1200" kern="1200">
        <a:solidFill>
          <a:schemeClr val="tx1"/>
        </a:solidFill>
        <a:latin typeface="+mn-lt"/>
        <a:ea typeface="+mn-ea"/>
        <a:cs typeface="+mn-cs"/>
      </a:defRPr>
    </a:lvl1pPr>
    <a:lvl2pPr marL="457200" algn="l" defTabSz="457200" rtl="0" eaLnBrk="1" latinLnBrk="0" hangingPunct="1">
      <a:lnSpc>
        <a:spcPct val="114000"/>
      </a:lnSpc>
      <a:defRPr sz="1200" kern="1200">
        <a:solidFill>
          <a:schemeClr val="tx1"/>
        </a:solidFill>
        <a:latin typeface="+mn-lt"/>
        <a:ea typeface="+mn-ea"/>
        <a:cs typeface="+mn-cs"/>
      </a:defRPr>
    </a:lvl2pPr>
    <a:lvl3pPr marL="914400" algn="l" defTabSz="457200" rtl="0" eaLnBrk="1" latinLnBrk="0" hangingPunct="1">
      <a:lnSpc>
        <a:spcPct val="114000"/>
      </a:lnSpc>
      <a:defRPr sz="1200" kern="1200">
        <a:solidFill>
          <a:schemeClr val="tx1"/>
        </a:solidFill>
        <a:latin typeface="+mn-lt"/>
        <a:ea typeface="+mn-ea"/>
        <a:cs typeface="+mn-cs"/>
      </a:defRPr>
    </a:lvl3pPr>
    <a:lvl4pPr marL="1371600" algn="l" defTabSz="457200" rtl="0" eaLnBrk="1" latinLnBrk="0" hangingPunct="1">
      <a:lnSpc>
        <a:spcPct val="114000"/>
      </a:lnSpc>
      <a:defRPr sz="1200" kern="1200">
        <a:solidFill>
          <a:schemeClr val="tx1"/>
        </a:solidFill>
        <a:latin typeface="+mn-lt"/>
        <a:ea typeface="+mn-ea"/>
        <a:cs typeface="+mn-cs"/>
      </a:defRPr>
    </a:lvl4pPr>
    <a:lvl5pPr marL="1828800" algn="l" defTabSz="457200" rtl="0" eaLnBrk="1" latinLnBrk="0" hangingPunct="1">
      <a:lnSpc>
        <a:spcPct val="114000"/>
      </a:lnSpc>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30F1747-A2D2-CE43-8DA1-7EB580EB4A90}" type="slidenum">
              <a:rPr lang="en-US"/>
              <a:pPr/>
              <a:t>1</a:t>
            </a:fld>
            <a:endParaRPr lang="en-US" dirty="0"/>
          </a:p>
        </p:txBody>
      </p:sp>
      <p:sp>
        <p:nvSpPr>
          <p:cNvPr id="25603"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33561CE-448F-4442-A2D4-CB04F249F0C5}"/>
              </a:ext>
            </a:extLst>
          </p:cNvPr>
          <p:cNvSpPr>
            <a:spLocks noGrp="1"/>
          </p:cNvSpPr>
          <p:nvPr>
            <p:ph type="body" sz="quarter" idx="3"/>
          </p:nvPr>
        </p:nvSpPr>
        <p:spPr/>
        <p:txBody>
          <a:bodyPr/>
          <a:lstStyle/>
          <a:p>
            <a:pPr eaLnBrk="1" hangingPunct="1"/>
            <a:r>
              <a:rPr lang="en-US" b="1" dirty="0"/>
              <a:t>This deck was developed by the Center for Evaluation Innovation for the Oct 31-Nov 3rd, American Evaluation Association National</a:t>
            </a:r>
            <a:r>
              <a:rPr lang="en-US" b="1" baseline="0" dirty="0"/>
              <a:t> Conference in Cleveland, OH.</a:t>
            </a:r>
            <a:r>
              <a:rPr lang="en-US" b="1" dirty="0"/>
              <a:t> </a:t>
            </a:r>
            <a:r>
              <a:rPr lang="en-US" b="0" dirty="0"/>
              <a:t>Julia Coffman and Tanya Beer of the Center for Evaluation Innovation, and Kelci Price from the Colorado Health Foundation, presented this deck in an AEA</a:t>
            </a:r>
            <a:r>
              <a:rPr lang="en-US" b="0" baseline="0" dirty="0"/>
              <a:t> session on Oct 31</a:t>
            </a:r>
            <a:r>
              <a:rPr lang="en-US" b="0" baseline="30000" dirty="0"/>
              <a:t>st</a:t>
            </a:r>
            <a:r>
              <a:rPr lang="en-US" b="0" baseline="0" dirty="0"/>
              <a:t>. </a:t>
            </a:r>
            <a:endParaRPr lang="en-US" b="1" baseline="0" dirty="0"/>
          </a:p>
          <a:p>
            <a:pPr eaLnBrk="1" hangingPunct="1"/>
            <a:endParaRPr lang="en-US" b="1" dirty="0"/>
          </a:p>
          <a:p>
            <a:pPr eaLnBrk="1" hangingPunct="1"/>
            <a:r>
              <a:rPr lang="en-US" dirty="0"/>
              <a:t>CITATION: Center for Evaluation Innovation (2018). </a:t>
            </a:r>
            <a:r>
              <a:rPr lang="en-US" i="1" dirty="0"/>
              <a:t>Embedding Learning into the Way We Work. </a:t>
            </a:r>
            <a:r>
              <a:rPr lang="en-US" dirty="0"/>
              <a:t>PowerPoint created for the American Evaluation Association National Conference on Oct 31</a:t>
            </a:r>
            <a:r>
              <a:rPr lang="en-US" baseline="30000" dirty="0"/>
              <a:t>st</a:t>
            </a:r>
            <a:r>
              <a:rPr lang="en-US" dirty="0"/>
              <a:t>, 2018, Cleveland,</a:t>
            </a:r>
            <a:r>
              <a:rPr lang="en-US" baseline="0" dirty="0"/>
              <a:t> OH</a:t>
            </a:r>
            <a:r>
              <a:rPr lang="en-US" dirty="0"/>
              <a:t>.</a:t>
            </a:r>
          </a:p>
        </p:txBody>
      </p:sp>
    </p:spTree>
    <p:extLst>
      <p:ext uri="{BB962C8B-B14F-4D97-AF65-F5344CB8AC3E}">
        <p14:creationId xmlns:p14="http://schemas.microsoft.com/office/powerpoint/2010/main" val="151411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10</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normAutofit/>
          </a:bodyPr>
          <a:lstStyle/>
          <a:p>
            <a:r>
              <a:rPr lang="en-US" dirty="0"/>
              <a:t>This factor is about how people think about their role and what it means to be good at it. Psychological research tells us that people and organizations have "scripts" in their heads about what kinds of behaviors their role calls for, and so people tend to behave in a way that adheres to that role.</a:t>
            </a:r>
            <a:br>
              <a:rPr lang="en-US" dirty="0"/>
            </a:br>
            <a:endParaRPr lang="en-US" dirty="0"/>
          </a:p>
          <a:p>
            <a:r>
              <a:rPr lang="en-US" u="sng" dirty="0"/>
              <a:t>EXAMPLE</a:t>
            </a:r>
            <a:r>
              <a:rPr lang="en-US" dirty="0"/>
              <a:t>: If a program officer envisions her role as being a "content expert", then her inner script probably tells her that she should have all the answers and to downplay uncertainty. Or, if she sees her role as being an advocate for grantees, she may feel that acknowledging when work isn't going so well is a betrayal of her role.</a:t>
            </a:r>
            <a:br>
              <a:rPr lang="en-US" dirty="0"/>
            </a:br>
            <a:endParaRPr lang="en-US" dirty="0"/>
          </a:p>
          <a:p>
            <a:r>
              <a:rPr lang="en-US" dirty="0"/>
              <a:t>How can we help people to see that learning habits are part of their role identity? We can start by identifying what "scripts" people are operating on--how they understand what it means to be good at their role (and how that concept of the role is getting reinforced). In our example, we might need to figure out how to help the expert understand that her role is also to be an innovator -- testing new and unchartered ideas and getting feedback that tests and expands her knowledge.</a:t>
            </a:r>
            <a:br>
              <a:rPr lang="en-US" dirty="0"/>
            </a:br>
            <a:endParaRPr lang="en-US" dirty="0"/>
          </a:p>
          <a:p>
            <a:r>
              <a:rPr lang="en-US" dirty="0"/>
              <a:t>Now let’s zoom out and think about factors at the social/normative level.</a:t>
            </a:r>
          </a:p>
        </p:txBody>
      </p:sp>
    </p:spTree>
    <p:extLst>
      <p:ext uri="{BB962C8B-B14F-4D97-AF65-F5344CB8AC3E}">
        <p14:creationId xmlns:p14="http://schemas.microsoft.com/office/powerpoint/2010/main" val="253989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11</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normAutofit/>
          </a:bodyPr>
          <a:lstStyle/>
          <a:p>
            <a:endParaRPr lang="en-US" dirty="0"/>
          </a:p>
        </p:txBody>
      </p:sp>
    </p:spTree>
    <p:extLst>
      <p:ext uri="{BB962C8B-B14F-4D97-AF65-F5344CB8AC3E}">
        <p14:creationId xmlns:p14="http://schemas.microsoft.com/office/powerpoint/2010/main" val="3035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Now that we have clarified the results we are after in terms of learning capacities and habits, let’s really dig in on the middle step. </a:t>
            </a:r>
          </a:p>
          <a:p>
            <a:endParaRPr lang="en-US" dirty="0"/>
          </a:p>
          <a:p>
            <a:r>
              <a:rPr lang="en-US" sz="1200" kern="1200" dirty="0">
                <a:solidFill>
                  <a:schemeClr val="tx1"/>
                </a:solidFill>
                <a:effectLst/>
                <a:latin typeface="+mn-lt"/>
                <a:ea typeface="+mn-ea"/>
                <a:cs typeface="+mn-cs"/>
              </a:rPr>
              <a:t>If we begin to think about learning not as an event, nor as a thing, nor even a process that we’re implementing, but a set of capacities that have to be built over time or a set of habits to cultivate, it changes the way we think about the role of the person who is responsible for learning. We become capacity builders within our own institutions or between the institution and its partners and grantees. We’ve noticed that often in our sector, we pick up learning tools and learning practices from other foundations and take them back to our own organizations, where they may not be the right fit for our context or culture, and they don’t really take hold.</a:t>
            </a:r>
          </a:p>
          <a:p>
            <a:endParaRPr lang="en-US" sz="1200" kern="1200" dirty="0">
              <a:solidFill>
                <a:schemeClr val="tx1"/>
              </a:solidFill>
              <a:effectLst/>
              <a:latin typeface="+mn-lt"/>
              <a:ea typeface="+mn-ea"/>
              <a:cs typeface="+mn-cs"/>
            </a:endParaRPr>
          </a:p>
          <a:p>
            <a:r>
              <a:rPr lang="en-US" dirty="0"/>
              <a:t>We need to better diagnose the range of conditions or factors that either block or enable the cultivation of learning habits and capacities--for individuals, for teams, and for organizations overall. </a:t>
            </a:r>
            <a:r>
              <a:rPr lang="en-US" sz="1200" kern="1200" dirty="0">
                <a:solidFill>
                  <a:schemeClr val="tx1"/>
                </a:solidFill>
                <a:effectLst/>
                <a:latin typeface="+mn-lt"/>
                <a:ea typeface="+mn-ea"/>
                <a:cs typeface="+mn-cs"/>
              </a:rPr>
              <a:t>Our hypothesis is that we aren’t doing enough systematic observation of the patterns of behavior we’re seeing in our own organizations to really understand what it is that enables us to practice and integrate these habits. Today’s diagnostic process is not a tool. </a:t>
            </a:r>
            <a:r>
              <a:rPr lang="en-US" dirty="0"/>
              <a:t>We think if you do this kind of diagnosis, you're more likely to select interventions that get at the real conditions that affect learning--that really help to get you "unstuck." We also want to do this diagnosis to give you a broader range of potential intervention points, or things you could do beyond offering episodic learning events.</a:t>
            </a:r>
            <a:r>
              <a:rPr lang="en-US" sz="1200" kern="1200" dirty="0">
                <a:solidFill>
                  <a:schemeClr val="tx1"/>
                </a:solidFill>
                <a:effectLst/>
                <a:latin typeface="+mn-lt"/>
                <a:ea typeface="+mn-ea"/>
                <a:cs typeface="+mn-cs"/>
              </a:rPr>
              <a:t> How do we look more holistically at our role as learning leaders and think more creatively and broadly about the variety of levers that we could potentially pull?</a:t>
            </a:r>
          </a:p>
          <a:p>
            <a:endParaRPr lang="en-US" dirty="0"/>
          </a:p>
        </p:txBody>
      </p:sp>
      <p:sp>
        <p:nvSpPr>
          <p:cNvPr id="4" name="Slide Number Placeholder 3"/>
          <p:cNvSpPr>
            <a:spLocks noGrp="1"/>
          </p:cNvSpPr>
          <p:nvPr>
            <p:ph type="sldNum" sz="quarter" idx="10"/>
          </p:nvPr>
        </p:nvSpPr>
        <p:spPr/>
        <p:txBody>
          <a:bodyPr/>
          <a:lstStyle/>
          <a:p>
            <a:fld id="{54955D1A-17F8-1F4F-A596-66514A28C4D0}" type="slidenum">
              <a:rPr lang="en-US" smtClean="0"/>
              <a:pPr/>
              <a:t>12</a:t>
            </a:fld>
            <a:endParaRPr lang="en-US" dirty="0"/>
          </a:p>
        </p:txBody>
      </p:sp>
    </p:spTree>
    <p:extLst>
      <p:ext uri="{BB962C8B-B14F-4D97-AF65-F5344CB8AC3E}">
        <p14:creationId xmlns:p14="http://schemas.microsoft.com/office/powerpoint/2010/main" val="221342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171450" indent="-171450">
              <a:buFont typeface="Arial" panose="020B0604020202020204" pitchFamily="34" charset="0"/>
              <a:buChar char="•"/>
            </a:pPr>
            <a:r>
              <a:rPr lang="en-US" dirty="0"/>
              <a:t>My revelation –</a:t>
            </a:r>
            <a:r>
              <a:rPr lang="en-US" baseline="0" dirty="0"/>
              <a:t> how strong and how subtle the signals organizations send about all of the things we’re talking about today</a:t>
            </a:r>
          </a:p>
          <a:p>
            <a:pPr marL="171450" indent="-171450">
              <a:buFont typeface="Arial" panose="020B0604020202020204" pitchFamily="34" charset="0"/>
              <a:buChar char="•"/>
            </a:pPr>
            <a:r>
              <a:rPr lang="en-US" baseline="0" dirty="0"/>
              <a:t>So what? Means that </a:t>
            </a:r>
            <a:r>
              <a:rPr lang="en-US" dirty="0"/>
              <a:t>multiple things may</a:t>
            </a:r>
            <a:r>
              <a:rPr lang="en-US" baseline="0" dirty="0"/>
              <a:t> have</a:t>
            </a:r>
            <a:r>
              <a:rPr lang="en-US" dirty="0"/>
              <a:t> to change in</a:t>
            </a:r>
            <a:r>
              <a:rPr lang="en-US" baseline="0" dirty="0"/>
              <a:t> order to change the signals. </a:t>
            </a:r>
          </a:p>
          <a:p>
            <a:pPr marL="171450" indent="-171450">
              <a:buFont typeface="Arial" panose="020B0604020202020204" pitchFamily="34" charset="0"/>
              <a:buChar char="•"/>
            </a:pPr>
            <a:r>
              <a:rPr lang="en-US" baseline="0" dirty="0"/>
              <a:t>But, doesn’t mean you have to start at the top and get buy in, and do big org change plans, etc. </a:t>
            </a:r>
          </a:p>
          <a:p>
            <a:pPr marL="628650" lvl="1" indent="-171450">
              <a:buFont typeface="Arial" panose="020B0604020202020204" pitchFamily="34" charset="0"/>
              <a:buChar char="•"/>
            </a:pPr>
            <a:r>
              <a:rPr lang="en-US" baseline="0" dirty="0"/>
              <a:t>Can start small – where can we start to change the signal/narrative?</a:t>
            </a:r>
          </a:p>
          <a:p>
            <a:pPr marL="628650" lvl="1" indent="-171450">
              <a:buFont typeface="Arial" panose="020B0604020202020204" pitchFamily="34" charset="0"/>
              <a:buChar char="•"/>
            </a:pPr>
            <a:r>
              <a:rPr lang="en-US" baseline="0" dirty="0"/>
              <a:t>Modeling of new behaviors – who can make this happen?</a:t>
            </a:r>
          </a:p>
          <a:p>
            <a:pPr marL="628650" lvl="1" indent="-171450">
              <a:buFont typeface="Arial" panose="020B0604020202020204" pitchFamily="34" charset="0"/>
              <a:buChar char="•"/>
            </a:pPr>
            <a:r>
              <a:rPr lang="en-US" baseline="0" dirty="0"/>
              <a:t>Thinking about how to create diffusion, contagion, people see it and believe it, people see it and want it, etc. </a:t>
            </a:r>
          </a:p>
          <a:p>
            <a:endParaRPr lang="en-US" dirty="0"/>
          </a:p>
          <a:p>
            <a:r>
              <a:rPr lang="en-US" dirty="0"/>
              <a:t>Individual level factors we noticed playing out at CHF:</a:t>
            </a:r>
            <a:r>
              <a:rPr lang="en-US" baseline="0" dirty="0"/>
              <a:t> </a:t>
            </a:r>
          </a:p>
          <a:p>
            <a:endParaRPr lang="en-US" baseline="0" dirty="0"/>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Positives –</a:t>
            </a:r>
            <a:r>
              <a:rPr lang="en-US" sz="1200" kern="1200" baseline="0" dirty="0">
                <a:solidFill>
                  <a:schemeClr val="tx1"/>
                </a:solidFill>
                <a:effectLst/>
                <a:latin typeface="+mn-lt"/>
                <a:ea typeface="+mn-ea"/>
                <a:cs typeface="+mn-cs"/>
              </a:rPr>
              <a:t> Personal motivation was open, willing, curious</a:t>
            </a:r>
            <a:endParaRPr lang="en-US" sz="1200" kern="1200" dirty="0">
              <a:solidFill>
                <a:schemeClr val="tx1"/>
              </a:solidFill>
              <a:effectLst/>
              <a:latin typeface="+mn-lt"/>
              <a:ea typeface="+mn-ea"/>
              <a:cs typeface="+mn-cs"/>
            </a:endParaRPr>
          </a:p>
          <a:p>
            <a:pPr marL="628650" marR="0" lvl="1" indent="-171450" algn="l" defTabSz="457200" rtl="0" eaLnBrk="1" fontAlgn="ctr" latinLnBrk="0" hangingPunct="1">
              <a:lnSpc>
                <a:spcPct val="114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sym typeface="Wingdings" panose="05000000000000000000" pitchFamily="2" charset="2"/>
              </a:rPr>
              <a:t>Strong commitment to creating impact</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Willingness to engage – interest – curiosity </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Excited to engage with us</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Trust of our expertise around learning and evaluation</a:t>
            </a:r>
          </a:p>
          <a:p>
            <a:pPr marL="171450" lvl="0" indent="-171450" rtl="0" fontAlgn="ctr">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We leveraged these into….</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Asking for time and grace to experiment together around new ways of talking, learning and asking questions</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Reinforcing idea that learning and evaluation are key inputs for good strategy and better impact</a:t>
            </a:r>
            <a:endParaRPr lang="en-US" sz="1200" kern="1200" dirty="0">
              <a:solidFill>
                <a:schemeClr val="tx1"/>
              </a:solidFill>
              <a:effectLst/>
              <a:latin typeface="+mn-lt"/>
              <a:ea typeface="+mn-ea"/>
              <a:cs typeface="+mn-cs"/>
            </a:endParaRPr>
          </a:p>
          <a:p>
            <a:pPr marL="171450" indent="-171450" rtl="0" fontAlgn="ctr">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Negatives – Role identity of program staff bound</a:t>
            </a:r>
            <a:r>
              <a:rPr lang="en-US" sz="1200" kern="1200" baseline="0" dirty="0">
                <a:solidFill>
                  <a:schemeClr val="tx1"/>
                </a:solidFill>
                <a:effectLst/>
                <a:latin typeface="+mn-lt"/>
                <a:ea typeface="+mn-ea"/>
                <a:cs typeface="+mn-cs"/>
              </a:rPr>
              <a:t> up in being experts</a:t>
            </a:r>
            <a:endParaRPr lang="en-US" sz="1200" kern="1200" dirty="0">
              <a:solidFill>
                <a:schemeClr val="tx1"/>
              </a:solidFill>
              <a:effectLst/>
              <a:latin typeface="+mn-lt"/>
              <a:ea typeface="+mn-ea"/>
              <a:cs typeface="+mn-cs"/>
            </a:endParaRP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Felt that when they chose</a:t>
            </a:r>
            <a:r>
              <a:rPr lang="en-US" sz="1200" kern="1200" baseline="0" dirty="0">
                <a:solidFill>
                  <a:schemeClr val="tx1"/>
                </a:solidFill>
                <a:effectLst/>
                <a:latin typeface="+mn-lt"/>
                <a:ea typeface="+mn-ea"/>
                <a:cs typeface="+mn-cs"/>
              </a:rPr>
              <a:t> a strategic direction they had to be ‘certain’ that it was right – they had to pitch it as the solution</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Felt they needed to be able to answer all the questions from executives or board – be ready for anything</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Reinforced in unhealthy ways concepts around perfectionism, expertise, certainty</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We wanted to be risky as an organization – but needing to be right drives you to safe spaces and investments – things that are more measurable and certain</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Played out in</a:t>
            </a:r>
            <a:r>
              <a:rPr lang="en-US" sz="1200" kern="1200" baseline="0" dirty="0">
                <a:solidFill>
                  <a:schemeClr val="tx1"/>
                </a:solidFill>
                <a:effectLst/>
                <a:latin typeface="+mn-lt"/>
                <a:ea typeface="+mn-ea"/>
                <a:cs typeface="+mn-cs"/>
              </a:rPr>
              <a:t> counterproductive ways </a:t>
            </a:r>
            <a:r>
              <a:rPr lang="en-US" sz="1200" kern="1200" baseline="0" dirty="0">
                <a:solidFill>
                  <a:schemeClr val="tx1"/>
                </a:solidFill>
                <a:effectLst/>
                <a:latin typeface="+mn-lt"/>
                <a:ea typeface="+mn-ea"/>
                <a:cs typeface="+mn-cs"/>
                <a:sym typeface="Wingdings" panose="05000000000000000000" pitchFamily="2" charset="2"/>
              </a:rPr>
              <a:t> 	Questions about grants or strategy were experienced as threat </a:t>
            </a:r>
            <a:r>
              <a:rPr lang="en-US" sz="1200" kern="1200" dirty="0">
                <a:solidFill>
                  <a:schemeClr val="tx1"/>
                </a:solidFill>
                <a:effectLst/>
                <a:latin typeface="+mn-lt"/>
                <a:ea typeface="+mn-ea"/>
                <a:cs typeface="+mn-cs"/>
              </a:rPr>
              <a:t>– triggered fear that they were wrong, making the case when issues were</a:t>
            </a:r>
            <a:r>
              <a:rPr lang="en-US" sz="1200" kern="1200" baseline="0" dirty="0">
                <a:solidFill>
                  <a:schemeClr val="tx1"/>
                </a:solidFill>
                <a:effectLst/>
                <a:latin typeface="+mn-lt"/>
                <a:ea typeface="+mn-ea"/>
                <a:cs typeface="+mn-cs"/>
              </a:rPr>
              <a:t> raised </a:t>
            </a:r>
            <a:r>
              <a:rPr lang="en-US" sz="1200" kern="1200" dirty="0">
                <a:solidFill>
                  <a:schemeClr val="tx1"/>
                </a:solidFill>
                <a:effectLst/>
                <a:latin typeface="+mn-lt"/>
                <a:ea typeface="+mn-ea"/>
                <a:cs typeface="+mn-cs"/>
              </a:rPr>
              <a:t>vs. considering the issues really authentically</a:t>
            </a:r>
          </a:p>
          <a:p>
            <a:pPr marL="171450" lvl="0" indent="-171450" rtl="0" fontAlgn="ctr">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We addressed this by: </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Flip the script on our roles</a:t>
            </a:r>
          </a:p>
          <a:p>
            <a:pPr marL="1085850" lvl="2" indent="-171450" rtl="0" fontAlgn="ctr">
              <a:buFont typeface="Arial" panose="020B0604020202020204" pitchFamily="34" charset="0"/>
              <a:buChar char="•"/>
            </a:pPr>
            <a:r>
              <a:rPr lang="en-US" sz="1200" kern="1200" dirty="0">
                <a:solidFill>
                  <a:schemeClr val="tx1"/>
                </a:solidFill>
                <a:effectLst/>
                <a:latin typeface="+mn-lt"/>
                <a:ea typeface="+mn-ea"/>
                <a:cs typeface="+mn-cs"/>
              </a:rPr>
              <a:t>For POs: Old</a:t>
            </a:r>
            <a:r>
              <a:rPr lang="en-US" sz="1200" kern="1200" baseline="0" dirty="0">
                <a:solidFill>
                  <a:schemeClr val="tx1"/>
                </a:solidFill>
                <a:effectLst/>
                <a:latin typeface="+mn-lt"/>
                <a:ea typeface="+mn-ea"/>
                <a:cs typeface="+mn-cs"/>
              </a:rPr>
              <a:t> script was more about being a content expert who chose the ‘right’ answers. New script was being a critical thinker with broad knowledge, able to make connections, draw conclusions, use evidence to craft thinking, and construct strategy in a way that it would help us learn the next step to take to improve impact.</a:t>
            </a:r>
          </a:p>
          <a:p>
            <a:pPr marL="1085850" lvl="2"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For </a:t>
            </a:r>
            <a:r>
              <a:rPr lang="en-US" sz="1200" kern="1200" baseline="0" dirty="0" err="1">
                <a:solidFill>
                  <a:schemeClr val="tx1"/>
                </a:solidFill>
                <a:effectLst/>
                <a:latin typeface="+mn-lt"/>
                <a:ea typeface="+mn-ea"/>
                <a:cs typeface="+mn-cs"/>
              </a:rPr>
              <a:t>Comms</a:t>
            </a:r>
            <a:r>
              <a:rPr lang="en-US" sz="1200" kern="1200" baseline="0" dirty="0">
                <a:solidFill>
                  <a:schemeClr val="tx1"/>
                </a:solidFill>
                <a:effectLst/>
                <a:latin typeface="+mn-lt"/>
                <a:ea typeface="+mn-ea"/>
                <a:cs typeface="+mn-cs"/>
              </a:rPr>
              <a:t>, Policy, </a:t>
            </a:r>
            <a:r>
              <a:rPr lang="en-US" sz="1200" kern="1200" baseline="0" dirty="0" err="1">
                <a:solidFill>
                  <a:schemeClr val="tx1"/>
                </a:solidFill>
                <a:effectLst/>
                <a:latin typeface="+mn-lt"/>
                <a:ea typeface="+mn-ea"/>
                <a:cs typeface="+mn-cs"/>
              </a:rPr>
              <a:t>GMOps</a:t>
            </a:r>
            <a:r>
              <a:rPr lang="en-US" sz="1200" kern="1200" baseline="0" dirty="0">
                <a:solidFill>
                  <a:schemeClr val="tx1"/>
                </a:solidFill>
                <a:effectLst/>
                <a:latin typeface="+mn-lt"/>
                <a:ea typeface="+mn-ea"/>
                <a:cs typeface="+mn-cs"/>
              </a:rPr>
              <a:t>: Old script was about being there to provide functional expertise in how to support the program staff once they decided on strategy. New script was to be a full member of the strategy team – these are OUR strategies – to bring their </a:t>
            </a:r>
            <a:r>
              <a:rPr lang="en-US" sz="1200" kern="1200" dirty="0">
                <a:solidFill>
                  <a:schemeClr val="tx1"/>
                </a:solidFill>
                <a:effectLst/>
                <a:latin typeface="+mn-lt"/>
                <a:ea typeface="+mn-ea"/>
                <a:cs typeface="+mn-cs"/>
              </a:rPr>
              <a:t>critical thinking hat to strategy and implementation meetings. Not just</a:t>
            </a:r>
            <a:r>
              <a:rPr lang="en-US" sz="1200" kern="1200" baseline="0" dirty="0">
                <a:solidFill>
                  <a:schemeClr val="tx1"/>
                </a:solidFill>
                <a:effectLst/>
                <a:latin typeface="+mn-lt"/>
                <a:ea typeface="+mn-ea"/>
                <a:cs typeface="+mn-cs"/>
              </a:rPr>
              <a:t> about their functional role.</a:t>
            </a:r>
            <a:endParaRPr lang="en-US" sz="1200" kern="1200" dirty="0">
              <a:solidFill>
                <a:schemeClr val="tx1"/>
              </a:solidFill>
              <a:effectLst/>
              <a:latin typeface="+mn-lt"/>
              <a:ea typeface="+mn-ea"/>
              <a:cs typeface="+mn-cs"/>
            </a:endParaRPr>
          </a:p>
          <a:p>
            <a:pPr marL="628650" marR="0" lvl="1" indent="-171450" algn="l" defTabSz="457200" rtl="0" eaLnBrk="1" fontAlgn="ctr" latinLnBrk="0" hangingPunct="1">
              <a:lnSpc>
                <a:spcPct val="114000"/>
              </a:lnSpc>
              <a:spcBef>
                <a:spcPts val="0"/>
              </a:spcBef>
              <a:spcAft>
                <a:spcPts val="0"/>
              </a:spcAft>
              <a:buClrTx/>
              <a:buSzTx/>
              <a:buFont typeface="Arial" panose="020B0604020202020204" pitchFamily="34" charset="0"/>
              <a:buChar char="•"/>
              <a:tabLst/>
              <a:defRPr/>
            </a:pPr>
            <a:r>
              <a:rPr lang="en-US" baseline="0" dirty="0"/>
              <a:t>We’re all here to kick the tires of our collective thinking and make it better. </a:t>
            </a:r>
          </a:p>
          <a:p>
            <a:pPr marL="171450" indent="-171450" rtl="0" fontAlgn="ctr">
              <a:buFont typeface="Arial" panose="020B0604020202020204" pitchFamily="34" charset="0"/>
              <a:buChar char="•"/>
            </a:pPr>
            <a:endParaRPr lang="en-US" sz="1200" kern="1200" dirty="0">
              <a:solidFill>
                <a:schemeClr val="tx1"/>
              </a:solidFill>
              <a:effectLst/>
              <a:latin typeface="+mn-lt"/>
              <a:ea typeface="+mn-ea"/>
              <a:cs typeface="+mn-cs"/>
            </a:endParaRPr>
          </a:p>
          <a:p>
            <a:pPr marL="0" indent="0" rtl="0" fontAlgn="ctr">
              <a:buFont typeface="Arial" panose="020B0604020202020204" pitchFamily="34" charset="0"/>
              <a:buNone/>
            </a:pPr>
            <a:r>
              <a:rPr lang="en-US" sz="1200" kern="1200" dirty="0">
                <a:solidFill>
                  <a:schemeClr val="tx1"/>
                </a:solidFill>
                <a:effectLst/>
                <a:latin typeface="+mn-lt"/>
                <a:ea typeface="+mn-ea"/>
                <a:cs typeface="+mn-cs"/>
              </a:rPr>
              <a:t>Thinking</a:t>
            </a:r>
            <a:r>
              <a:rPr lang="en-US" sz="1200" kern="1200" baseline="0" dirty="0">
                <a:solidFill>
                  <a:schemeClr val="tx1"/>
                </a:solidFill>
                <a:effectLst/>
                <a:latin typeface="+mn-lt"/>
                <a:ea typeface="+mn-ea"/>
                <a:cs typeface="+mn-cs"/>
              </a:rPr>
              <a:t> Patterns/Processes</a:t>
            </a:r>
          </a:p>
          <a:p>
            <a:pPr marL="171450"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Starting in 2018 partnered with philanthropy during their redesign of the PO role</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Focused on building critical thinking skills</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Our intent was to build capacity around how to gather, assess, and evaluate a variety of evidence from different people and different sources</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Methods included:</a:t>
            </a:r>
          </a:p>
          <a:p>
            <a:pPr marL="1085850" lvl="2"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Writing - capacity building on how to write compelling rationales for grants</a:t>
            </a:r>
          </a:p>
          <a:p>
            <a:pPr marL="1085850" lvl="2"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Expectations - Paired with new expectations about how to write compelling rationales for strategy</a:t>
            </a:r>
          </a:p>
          <a:p>
            <a:pPr marL="1085850" lvl="2"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Activities – exercises, templates, different methods of sorting, assessing, making sense of evidence</a:t>
            </a:r>
          </a:p>
          <a:p>
            <a:pPr marL="628650" lvl="1" indent="-171450" rtl="0" fontAlgn="ctr">
              <a:buFont typeface="Arial" panose="020B0604020202020204" pitchFamily="34" charset="0"/>
              <a:buChar char="•"/>
            </a:pPr>
            <a:r>
              <a:rPr lang="en-US" sz="1200" kern="1200" baseline="0" dirty="0">
                <a:solidFill>
                  <a:schemeClr val="tx1"/>
                </a:solidFill>
                <a:effectLst/>
                <a:latin typeface="+mn-lt"/>
                <a:ea typeface="+mn-ea"/>
                <a:cs typeface="+mn-cs"/>
              </a:rPr>
              <a:t>Flip the script: You need to find the right answer and implement that…TO….</a:t>
            </a:r>
            <a:r>
              <a:rPr lang="en-US" sz="1200" kern="1200" dirty="0">
                <a:solidFill>
                  <a:schemeClr val="tx1"/>
                </a:solidFill>
                <a:effectLst/>
                <a:latin typeface="+mn-lt"/>
                <a:ea typeface="+mn-ea"/>
                <a:cs typeface="+mn-cs"/>
              </a:rPr>
              <a:t>you are a critical thinker </a:t>
            </a:r>
            <a:r>
              <a:rPr lang="en-US" sz="1200" kern="1200" baseline="0" dirty="0">
                <a:solidFill>
                  <a:schemeClr val="tx1"/>
                </a:solidFill>
                <a:effectLst/>
                <a:latin typeface="+mn-lt"/>
                <a:ea typeface="+mn-ea"/>
                <a:cs typeface="+mn-cs"/>
              </a:rPr>
              <a:t>– you need to gather evidence, assess it, make a compelling case, and then put that strategy into action in a way that we can learn from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955D1A-17F8-1F4F-A596-66514A28C4D0}" type="slidenum">
              <a:rPr lang="en-US" smtClean="0"/>
              <a:pPr/>
              <a:t>13</a:t>
            </a:fld>
            <a:endParaRPr lang="en-US" dirty="0"/>
          </a:p>
        </p:txBody>
      </p:sp>
    </p:spTree>
    <p:extLst>
      <p:ext uri="{BB962C8B-B14F-4D97-AF65-F5344CB8AC3E}">
        <p14:creationId xmlns:p14="http://schemas.microsoft.com/office/powerpoint/2010/main" val="329609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normAutofit fontScale="92500"/>
          </a:bodyPr>
          <a:lstStyle/>
          <a:p>
            <a:r>
              <a:rPr lang="en-US" dirty="0"/>
              <a:t>This factor is about what kinds of relationships people have and with whom. Relationships can be close and deep within teams, on the positive side resulting in comfort with tough discussions and enough trust to reveal where your doubts lie. However, those same tight team relationships could negatively result in real vulnerability to biases like groupthink or deep separation, or even competition between teams in ways that reduce interaction and collaboration.</a:t>
            </a:r>
            <a:br>
              <a:rPr lang="en-US" dirty="0"/>
            </a:br>
            <a:endParaRPr lang="en-US" dirty="0"/>
          </a:p>
          <a:p>
            <a:r>
              <a:rPr lang="en-US" u="sng" dirty="0"/>
              <a:t>EXAMPLE</a:t>
            </a:r>
            <a:r>
              <a:rPr lang="en-US" dirty="0"/>
              <a:t>: We worked with one foundation team that was so respectful and trusting of each other that members were consistently </a:t>
            </a:r>
            <a:r>
              <a:rPr lang="en-US" i="1" u="sng" dirty="0"/>
              <a:t>deferential</a:t>
            </a:r>
            <a:r>
              <a:rPr lang="en-US" dirty="0"/>
              <a:t> to their colleagues—no one was willing to kick the tires on their teammates' thinking or offer difficult feedback. Another team had deep and strong relationships between teammates, but almost no interaction across teams. This led to a distrust of intentions between grants management and communications and program teams, such that they never even created the opportunity to talk together about how one team's work was affecting another's ability to achieve results.</a:t>
            </a:r>
            <a:br>
              <a:rPr lang="en-US" dirty="0"/>
            </a:br>
            <a:endParaRPr lang="en-US" dirty="0"/>
          </a:p>
          <a:p>
            <a:r>
              <a:rPr lang="en-US" dirty="0"/>
              <a:t>We can observe who has relationships of what kind with whom and what those relationships make people willing or unwilling to do. Creative relationship-building opportunities that help people understand one another's intentions and competencies, or that create cross-unit linkages may, on the surface, appear unrelated to learning. But they could really shift how people are willing to engage in learning habits.</a:t>
            </a:r>
          </a:p>
        </p:txBody>
      </p:sp>
    </p:spTree>
    <p:extLst>
      <p:ext uri="{BB962C8B-B14F-4D97-AF65-F5344CB8AC3E}">
        <p14:creationId xmlns:p14="http://schemas.microsoft.com/office/powerpoint/2010/main" val="25398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15</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normAutofit fontScale="77500" lnSpcReduction="20000"/>
          </a:bodyPr>
          <a:lstStyle/>
          <a:p>
            <a:pPr>
              <a:lnSpc>
                <a:spcPct val="134000"/>
              </a:lnSpc>
            </a:pPr>
            <a:r>
              <a:rPr lang="en-US" dirty="0"/>
              <a:t>This factor is about who has formal ability to control—and </a:t>
            </a:r>
            <a:r>
              <a:rPr lang="en-US" u="sng" dirty="0"/>
              <a:t>informal</a:t>
            </a:r>
            <a:r>
              <a:rPr lang="en-US" dirty="0"/>
              <a:t> ability to influence—how information gets interpreted, what the agenda is, and what strategy options are on and off the table. It's also about who blocks or enables the flow of information to different levels or parts of the organization. Organizational management literature shows that employees whose decisions are repeatedly vetoed by senior leaders who have not been part of the work lose their interest in exploring options and tradeoffs because they have no ownership over what happens.</a:t>
            </a:r>
          </a:p>
          <a:p>
            <a:pPr>
              <a:lnSpc>
                <a:spcPct val="134000"/>
              </a:lnSpc>
            </a:pPr>
            <a:br>
              <a:rPr lang="en-US" dirty="0"/>
            </a:br>
            <a:r>
              <a:rPr lang="en-US" dirty="0"/>
              <a:t>Another way to look at power is to consider the subtle and often subconscious ways that it is exercised. Who gets to give advice in the foundation about how to design a strategy or what organizations to fund? Are they expert academics, expert practitioners, grantees, representatives of affected populations? Are they just the most talkative people? How does that affect what kinds of questions get asked and answered, or what kinds of data sources your learning work draws on?</a:t>
            </a:r>
          </a:p>
          <a:p>
            <a:pPr>
              <a:lnSpc>
                <a:spcPct val="134000"/>
              </a:lnSpc>
            </a:pPr>
            <a:endParaRPr lang="en-US" dirty="0"/>
          </a:p>
          <a:p>
            <a:pPr marL="0" marR="0" lvl="0" indent="0" algn="l" defTabSz="457200" rtl="0" eaLnBrk="1" fontAlgn="auto" latinLnBrk="0" hangingPunct="1">
              <a:lnSpc>
                <a:spcPct val="134000"/>
              </a:lnSpc>
              <a:spcBef>
                <a:spcPts val="0"/>
              </a:spcBef>
              <a:spcAft>
                <a:spcPts val="0"/>
              </a:spcAft>
              <a:buClrTx/>
              <a:buSzTx/>
              <a:buFontTx/>
              <a:buNone/>
              <a:tabLst/>
              <a:defRPr/>
            </a:pPr>
            <a:r>
              <a:rPr lang="en-US" u="sng" dirty="0"/>
              <a:t>EXAMPLE</a:t>
            </a:r>
            <a:r>
              <a:rPr lang="en-US" u="none" dirty="0"/>
              <a:t>: </a:t>
            </a:r>
            <a:r>
              <a:rPr lang="en-US" sz="1200" dirty="0">
                <a:solidFill>
                  <a:srgbClr val="000000"/>
                </a:solidFill>
              </a:rPr>
              <a:t>A foundation has a culture and decision-making norms that are hierarchical and based on seniority versus collaborative and consultative. </a:t>
            </a:r>
            <a:r>
              <a:rPr lang="en-US" sz="1200" dirty="0"/>
              <a:t>Those whose decisions are repeatedly vetoed by senior leaders lose interest in exploring options and tradeoffs.</a:t>
            </a:r>
            <a:endParaRPr lang="en-US" dirty="0"/>
          </a:p>
          <a:p>
            <a:pPr>
              <a:lnSpc>
                <a:spcPct val="134000"/>
              </a:lnSpc>
            </a:pPr>
            <a:endParaRPr lang="en-US" dirty="0"/>
          </a:p>
          <a:p>
            <a:pPr>
              <a:lnSpc>
                <a:spcPct val="134000"/>
              </a:lnSpc>
            </a:pPr>
            <a:r>
              <a:rPr lang="en-US" dirty="0"/>
              <a:t>By understanding how power works in an organization in both formal and informal ways—who has it, what they do with it, etc.—we can recruit influential champions to move learning work forward or frame new insights in ways that reduce anxiety. We can also identify the ways power might be shaping the conclusions the organization is drawing and find ways to get the team to grapple with a different set of perspectives.</a:t>
            </a:r>
          </a:p>
          <a:p>
            <a:pPr>
              <a:lnSpc>
                <a:spcPct val="134000"/>
              </a:lnSpc>
            </a:pPr>
            <a:endParaRPr lang="en-US" dirty="0"/>
          </a:p>
          <a:p>
            <a:pPr>
              <a:lnSpc>
                <a:spcPct val="134000"/>
              </a:lnSpc>
            </a:pPr>
            <a:r>
              <a:rPr lang="en-US" dirty="0"/>
              <a:t>Finally, lets think at the structural or institutional level. By this, we mean the organization-wide processes, policies, and structures that shape what actors do on a day-to-day basis. What shapes how they spend their time, what they focus on and with whom. </a:t>
            </a:r>
          </a:p>
        </p:txBody>
      </p:sp>
    </p:spTree>
    <p:extLst>
      <p:ext uri="{BB962C8B-B14F-4D97-AF65-F5344CB8AC3E}">
        <p14:creationId xmlns:p14="http://schemas.microsoft.com/office/powerpoint/2010/main" val="25398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Relationships and connections</a:t>
            </a:r>
          </a:p>
          <a:p>
            <a:pPr marL="0" marR="0" lvl="0" indent="0" algn="l" defTabSz="457200" rtl="0" eaLnBrk="1" fontAlgn="auto" latinLnBrk="0" hangingPunct="1">
              <a:lnSpc>
                <a:spcPct val="114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14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sym typeface="Wingdings" panose="05000000000000000000" pitchFamily="2" charset="2"/>
              </a:rPr>
              <a:t>Positive – fairly strong relationships and connections across departments</a:t>
            </a:r>
          </a:p>
          <a:p>
            <a:pPr marL="628650" marR="0" lvl="1"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sym typeface="Wingdings" panose="05000000000000000000" pitchFamily="2" charset="2"/>
              </a:rPr>
              <a:t>Highly matrixed – every department is at the strategy table</a:t>
            </a:r>
          </a:p>
          <a:p>
            <a:pPr marL="628650" marR="0" lvl="1"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sym typeface="Wingdings" panose="05000000000000000000" pitchFamily="2" charset="2"/>
              </a:rPr>
              <a:t>Every </a:t>
            </a:r>
            <a:r>
              <a:rPr lang="en-US" sz="1200" kern="1200" baseline="0" dirty="0" err="1">
                <a:solidFill>
                  <a:schemeClr val="tx1"/>
                </a:solidFill>
                <a:effectLst/>
                <a:latin typeface="+mn-lt"/>
                <a:ea typeface="+mn-ea"/>
                <a:cs typeface="+mn-cs"/>
                <a:sym typeface="Wingdings" panose="05000000000000000000" pitchFamily="2" charset="2"/>
              </a:rPr>
              <a:t>dept</a:t>
            </a:r>
            <a:r>
              <a:rPr lang="en-US" sz="1200" kern="1200" baseline="0" dirty="0">
                <a:solidFill>
                  <a:schemeClr val="tx1"/>
                </a:solidFill>
                <a:effectLst/>
                <a:latin typeface="+mn-lt"/>
                <a:ea typeface="+mn-ea"/>
                <a:cs typeface="+mn-cs"/>
                <a:sym typeface="Wingdings" panose="05000000000000000000" pitchFamily="2" charset="2"/>
              </a:rPr>
              <a:t> seen as having a role in us being successful with our work – not just seen as the realm of the program staff</a:t>
            </a:r>
          </a:p>
          <a:p>
            <a:pPr marL="628650" marR="0" lvl="1"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sym typeface="Wingdings" panose="05000000000000000000" pitchFamily="2" charset="2"/>
              </a:rPr>
              <a:t>Commitment from the executives that ‘this is how we work – together, in service of impact’</a:t>
            </a:r>
          </a:p>
          <a:p>
            <a:pPr marL="0" marR="0" lvl="0" indent="0" algn="l" defTabSz="457200" rtl="0" eaLnBrk="1" fontAlgn="auto" latinLnBrk="0" hangingPunct="1">
              <a:lnSpc>
                <a:spcPct val="114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14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sym typeface="Wingdings" panose="05000000000000000000" pitchFamily="2" charset="2"/>
              </a:rPr>
              <a:t>Negative – preservation of relationships is primary</a:t>
            </a:r>
          </a:p>
          <a:p>
            <a:pPr marL="628650" lvl="1" indent="-171450">
              <a:buFont typeface="Arial" panose="020B0604020202020204" pitchFamily="34" charset="0"/>
              <a:buChar char="•"/>
            </a:pPr>
            <a:r>
              <a:rPr lang="en-US" baseline="0" dirty="0"/>
              <a:t>Made it difficult to have candid conversations</a:t>
            </a:r>
          </a:p>
          <a:p>
            <a:pPr marL="628650" lvl="1" indent="-171450">
              <a:buFont typeface="Arial" panose="020B0604020202020204" pitchFamily="34" charset="0"/>
              <a:buChar char="•"/>
            </a:pPr>
            <a:r>
              <a:rPr lang="en-US" baseline="0" dirty="0"/>
              <a:t>Too deferential, because questions were seen as ‘personal attacks’ that threatened/damaged a relationship</a:t>
            </a:r>
          </a:p>
          <a:p>
            <a:pPr marL="628650" lvl="1" indent="-171450">
              <a:buFont typeface="Arial" panose="020B0604020202020204" pitchFamily="34" charset="0"/>
              <a:buChar char="•"/>
            </a:pPr>
            <a:r>
              <a:rPr lang="en-US" baseline="0" dirty="0"/>
              <a:t>Questions were interpreted to mean – they don’t think I’m competent, they don’t trust my thinking, they don’t think I know how to do my job</a:t>
            </a:r>
          </a:p>
          <a:p>
            <a:pPr marL="628650" lvl="1" indent="-171450">
              <a:buFont typeface="Arial" panose="020B0604020202020204" pitchFamily="34" charset="0"/>
              <a:buChar char="•"/>
            </a:pPr>
            <a:r>
              <a:rPr lang="en-US" baseline="0" dirty="0"/>
              <a:t>Behaviors we would see: </a:t>
            </a:r>
          </a:p>
          <a:p>
            <a:pPr marL="1085850" lvl="2" indent="-171450">
              <a:buFont typeface="Arial" panose="020B0604020202020204" pitchFamily="34" charset="0"/>
              <a:buChar char="•"/>
            </a:pPr>
            <a:r>
              <a:rPr lang="en-US" baseline="0" dirty="0"/>
              <a:t>During meetings there were essentially no questions or debate – questions focused on factual elements or really small issues</a:t>
            </a:r>
          </a:p>
          <a:p>
            <a:pPr marL="1085850" lvl="2" indent="-171450">
              <a:buFont typeface="Arial" panose="020B0604020202020204" pitchFamily="34" charset="0"/>
              <a:buChar char="•"/>
            </a:pPr>
            <a:r>
              <a:rPr lang="en-US" baseline="0" dirty="0"/>
              <a:t>The first idea moves into implementation – no changes, no decisions that this wasn’t the right direction – apparently we were always right on the first try</a:t>
            </a:r>
          </a:p>
          <a:p>
            <a:pPr marL="1085850" lvl="2" indent="-171450">
              <a:buFont typeface="Arial" panose="020B0604020202020204" pitchFamily="34" charset="0"/>
              <a:buChar char="•"/>
            </a:pPr>
            <a:r>
              <a:rPr lang="en-US" baseline="0" dirty="0"/>
              <a:t>Meeting after the meeting – all quiet during the meeting…then, people talk to each other afterwards; questions, concerns, but were unwilling to bring it up with the program staff</a:t>
            </a:r>
            <a:endParaRPr lang="en-US" sz="1200" kern="1200" baseline="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14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14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sym typeface="Wingdings" panose="05000000000000000000" pitchFamily="2" charset="2"/>
              </a:rPr>
              <a:t>We addressed this by:</a:t>
            </a:r>
          </a:p>
          <a:p>
            <a:pPr marL="628650" marR="0" lvl="1"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sym typeface="Wingdings" panose="05000000000000000000" pitchFamily="2" charset="2"/>
              </a:rPr>
              <a:t>Some top down approaches: </a:t>
            </a:r>
          </a:p>
          <a:p>
            <a:pPr marL="1085850" marR="0" lvl="2"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sym typeface="Wingdings" panose="05000000000000000000" pitchFamily="2" charset="2"/>
              </a:rPr>
              <a:t>Seeking partnerships with leadership – if they were asking the questions, the teams would value them and include them in the process - emphasizing that questions are everyone’s responsibility - “It would help us if you were also asking these questions…”</a:t>
            </a:r>
          </a:p>
          <a:p>
            <a:pPr marL="1085850" marR="0" lvl="2"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sym typeface="Wingdings" panose="05000000000000000000" pitchFamily="2" charset="2"/>
              </a:rPr>
              <a:t>Influencing templates for strategy and funding – including questions that required different types of conversations, thinking, evidence</a:t>
            </a:r>
          </a:p>
          <a:p>
            <a:pPr marL="1085850" marR="0" lvl="2"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sym typeface="Wingdings" panose="05000000000000000000" pitchFamily="2" charset="2"/>
              </a:rPr>
              <a:t>Promoting process improvement conversations as we make changes – chance to honestly surface what we’re seeing, and have others surface their thinking – surprising honesty in these forums</a:t>
            </a:r>
          </a:p>
          <a:p>
            <a:pPr marL="628650" marR="0" lvl="1"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kern="1200" baseline="0" dirty="0">
                <a:solidFill>
                  <a:schemeClr val="tx1"/>
                </a:solidFill>
                <a:effectLst/>
                <a:latin typeface="+mn-lt"/>
                <a:ea typeface="+mn-ea"/>
                <a:cs typeface="+mn-cs"/>
                <a:sym typeface="Wingdings" panose="05000000000000000000" pitchFamily="2" charset="2"/>
              </a:rPr>
              <a:t>Some bottom up approaches: </a:t>
            </a:r>
          </a:p>
          <a:p>
            <a:pPr marL="1085850" marR="0" lvl="2"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kern="1200" baseline="0" dirty="0">
                <a:solidFill>
                  <a:schemeClr val="tx1"/>
                </a:solidFill>
                <a:effectLst/>
                <a:latin typeface="+mn-lt"/>
                <a:ea typeface="+mn-ea"/>
                <a:cs typeface="+mn-cs"/>
                <a:sym typeface="Wingdings" panose="05000000000000000000" pitchFamily="2" charset="2"/>
              </a:rPr>
              <a:t>What power does this person have to shift something in a direction that will create greater learning?</a:t>
            </a:r>
          </a:p>
          <a:p>
            <a:pPr marL="1085850" marR="0" lvl="2"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kern="1200" baseline="0" dirty="0">
                <a:solidFill>
                  <a:schemeClr val="tx1"/>
                </a:solidFill>
                <a:effectLst/>
                <a:latin typeface="+mn-lt"/>
                <a:ea typeface="+mn-ea"/>
                <a:cs typeface="+mn-cs"/>
                <a:sym typeface="Wingdings" panose="05000000000000000000" pitchFamily="2" charset="2"/>
              </a:rPr>
              <a:t>How might I influence them to make a change? What’s possible given my relationships? </a:t>
            </a:r>
          </a:p>
          <a:p>
            <a:pPr marL="1085850" marR="0" lvl="2"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kern="1200" baseline="0" dirty="0">
                <a:solidFill>
                  <a:schemeClr val="tx1"/>
                </a:solidFill>
                <a:effectLst/>
                <a:latin typeface="+mn-lt"/>
                <a:ea typeface="+mn-ea"/>
                <a:cs typeface="+mn-cs"/>
                <a:sym typeface="Wingdings" panose="05000000000000000000" pitchFamily="2" charset="2"/>
              </a:rPr>
              <a:t>Working directly with SPOs or POs within their sphere of influence – changing what’s in the strategy document, introducing new types of learning questions, having a different conversation during a meeting, considering other types of evidence in new ways, etc.</a:t>
            </a:r>
          </a:p>
          <a:p>
            <a:pPr marL="1085850" marR="0" lvl="2"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54955D1A-17F8-1F4F-A596-66514A28C4D0}" type="slidenum">
              <a:rPr lang="en-US" smtClean="0"/>
              <a:pPr/>
              <a:t>16</a:t>
            </a:fld>
            <a:endParaRPr lang="en-US" dirty="0"/>
          </a:p>
        </p:txBody>
      </p:sp>
    </p:spTree>
    <p:extLst>
      <p:ext uri="{BB962C8B-B14F-4D97-AF65-F5344CB8AC3E}">
        <p14:creationId xmlns:p14="http://schemas.microsoft.com/office/powerpoint/2010/main" val="311414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17</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normAutofit lnSpcReduction="10000"/>
          </a:bodyPr>
          <a:lstStyle/>
          <a:p>
            <a:r>
              <a:rPr lang="en-US" dirty="0"/>
              <a:t>What kinds of behaviors (or choices) get rewarded or incentivized and how? Incentives can be formal and material, such as who gets the most grantmaking resources, or who gets promoted, but they can also be informal and psychological, such as what kind of work tends to get the most engagement and praise (or scrutiny and criticism) from the board, from supervisors, or from peers?</a:t>
            </a:r>
            <a:br>
              <a:rPr lang="en-US" dirty="0"/>
            </a:br>
            <a:endParaRPr lang="en-US" dirty="0"/>
          </a:p>
          <a:p>
            <a:r>
              <a:rPr lang="en-US" dirty="0"/>
              <a:t>Many foundations have experimented with trying to get grantees to be candid and reflective by adding a "what have you learned?" or "what didn't go as planned?" question in their progress reports, or by asking applicants upfront to identify where there are risks in their grant proposals. But uncertainty about future funding decisions, the need to set concrete performance targets in proposals, or lack of a trusting relationship with their program officer can create stronger incentives to avoid admitting where they are unsure, where thinking was off-base, or how they need to adapt. While that's not immediately solvable given how funding of nonprofits works, considering the whole set of factors affecting grantee candidness may help us to temper our expectations about what the addition of a single progress report question can do without also tackling other learning incentives.</a:t>
            </a:r>
          </a:p>
          <a:p>
            <a:endParaRPr lang="en-US" dirty="0"/>
          </a:p>
          <a:p>
            <a:r>
              <a:rPr lang="en-US" u="sng" dirty="0"/>
              <a:t>EXAMPLE</a:t>
            </a:r>
            <a:r>
              <a:rPr lang="en-US" dirty="0"/>
              <a:t>: For long-term initiatives, the board regularly asks questions about impact early on. This incentivizes staff to be risk averse in their strategies and to avoid more systemic and “messier” interventions that take more time to show results.</a:t>
            </a:r>
            <a:endParaRPr lang="en-US" sz="1400" dirty="0"/>
          </a:p>
        </p:txBody>
      </p:sp>
    </p:spTree>
    <p:extLst>
      <p:ext uri="{BB962C8B-B14F-4D97-AF65-F5344CB8AC3E}">
        <p14:creationId xmlns:p14="http://schemas.microsoft.com/office/powerpoint/2010/main" val="25398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18</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normAutofit fontScale="85000" lnSpcReduction="20000"/>
          </a:bodyPr>
          <a:lstStyle/>
          <a:p>
            <a:r>
              <a:rPr lang="en-US" dirty="0"/>
              <a:t>Finally, lets touch on the space your team, organization, or network occupies. This applies to what that space looks like physically or virtually if you have or are remote workers. This is a fun one to think about since we all seem to have strong opinions about it. How do our spaces and distances from one another affect who encounters whom, how and where people connect, and the mood they experience when they do?</a:t>
            </a:r>
            <a:br>
              <a:rPr lang="en-US" dirty="0"/>
            </a:br>
            <a:endParaRPr lang="en-US" dirty="0"/>
          </a:p>
          <a:p>
            <a:r>
              <a:rPr lang="en-US" dirty="0"/>
              <a:t>This is another place where its dangerous to default to easy conventional wisdom such as "wide open workspaces encourage collaboration", and to think and observe with more nuance. For example, research shows that open space appears to be right for learning that leads to innovation and cross-program interaction, but it is not the right solution if smaller team engagement and interaction is desired. Higher small group engagement may be best achieved by retaining walled-off workstations near one another and setting up adjacent smaller open spaces for the team to collaborate and interact. The type of interaction and learning desired (across the organization or within teams), has different implications for how space is configured.</a:t>
            </a:r>
          </a:p>
          <a:p>
            <a:endParaRPr lang="en-US" dirty="0"/>
          </a:p>
          <a:p>
            <a:r>
              <a:rPr lang="en-US" u="sng" dirty="0"/>
              <a:t>EXAMPLE</a:t>
            </a:r>
            <a:r>
              <a:rPr lang="en-US" dirty="0"/>
              <a:t>: While remote working arrangements have many benefits (e.g., talent recruitment and retention), if you can’t run into one another physically, and you’re not communicating nearly as much, your chances of learning together are reduced. How we create opportunities to virtually collide with each other is therefore equally important to how you collide with each other physically if you are in the same physical location.</a:t>
            </a:r>
          </a:p>
          <a:p>
            <a:endParaRPr lang="en-US" dirty="0"/>
          </a:p>
          <a:p>
            <a:r>
              <a:rPr lang="en-US" dirty="0"/>
              <a:t>We can observe people interacting with the space around them and how it shapes behavior and interactions. If your space is divided by closed doors, does it create an 'independent study' culture? What do you notice about how the nature, quality, or frequency of how interaction changes after a team goes virtual vs. occupying the same space? Even if you don't have the power or resources to change the physical space you're in, what could you do to </a:t>
            </a:r>
            <a:r>
              <a:rPr lang="en-US" i="1" dirty="0"/>
              <a:t>compensate</a:t>
            </a:r>
            <a:r>
              <a:rPr lang="en-US" dirty="0"/>
              <a:t> for the way the space you're in hinders the practice of learning habits and capacities? </a:t>
            </a:r>
          </a:p>
        </p:txBody>
      </p:sp>
    </p:spTree>
    <p:extLst>
      <p:ext uri="{BB962C8B-B14F-4D97-AF65-F5344CB8AC3E}">
        <p14:creationId xmlns:p14="http://schemas.microsoft.com/office/powerpoint/2010/main" val="140206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Note about the institutional: There</a:t>
            </a:r>
            <a:r>
              <a:rPr lang="en-US" baseline="0" dirty="0"/>
              <a:t> are often conflicting narratives running at the same time. </a:t>
            </a:r>
          </a:p>
          <a:p>
            <a:pPr marL="628650" lvl="1" indent="-171450">
              <a:buFont typeface="Arial" panose="020B0604020202020204" pitchFamily="34" charset="0"/>
              <a:buChar char="•"/>
            </a:pPr>
            <a:r>
              <a:rPr lang="en-US" baseline="0" dirty="0"/>
              <a:t>We are a learning organization, we value evidence and learning. </a:t>
            </a:r>
          </a:p>
          <a:p>
            <a:pPr marL="628650" lvl="1" indent="-171450">
              <a:buFont typeface="Arial" panose="020B0604020202020204" pitchFamily="34" charset="0"/>
              <a:buChar char="•"/>
            </a:pPr>
            <a:r>
              <a:rPr lang="en-US" baseline="0" dirty="0"/>
              <a:t>AND…you are equally rewarded for being able to demonstrate learning or if you can’t.</a:t>
            </a:r>
          </a:p>
          <a:p>
            <a:pPr marL="628650" lvl="1" indent="-171450">
              <a:buFont typeface="Arial" panose="020B0604020202020204" pitchFamily="34" charset="0"/>
              <a:buChar char="•"/>
            </a:pPr>
            <a:r>
              <a:rPr lang="en-US" baseline="0" dirty="0"/>
              <a:t>AND…there are no expectations for rigorous learning built into our processes, anecdote is fine.</a:t>
            </a:r>
            <a:endParaRPr lang="en-US" dirty="0"/>
          </a:p>
          <a:p>
            <a:endParaRPr lang="en-US" dirty="0"/>
          </a:p>
          <a:p>
            <a:pPr marL="171450" indent="-171450">
              <a:buFont typeface="Arial" panose="020B0604020202020204" pitchFamily="34" charset="0"/>
              <a:buChar char="•"/>
            </a:pPr>
            <a:r>
              <a:rPr lang="en-US" baseline="0" dirty="0"/>
              <a:t>We worked top down and bottom up at the same time</a:t>
            </a:r>
          </a:p>
          <a:p>
            <a:pPr marL="628650" lvl="1" indent="-171450">
              <a:buFont typeface="Arial" panose="020B0604020202020204" pitchFamily="34" charset="0"/>
              <a:buChar char="•"/>
            </a:pPr>
            <a:r>
              <a:rPr lang="en-US" baseline="0" dirty="0"/>
              <a:t>Promoting the idea of good learning will get us better outcomes – so it’s mission critical, not a nice to have</a:t>
            </a:r>
          </a:p>
          <a:p>
            <a:pPr marL="628650" lvl="1" indent="-171450">
              <a:buFont typeface="Arial" panose="020B0604020202020204" pitchFamily="34" charset="0"/>
              <a:buChar char="•"/>
            </a:pPr>
            <a:r>
              <a:rPr lang="en-US" baseline="0" dirty="0"/>
              <a:t>Asking questions to surface issues around learning</a:t>
            </a:r>
          </a:p>
          <a:p>
            <a:pPr marL="1085850" lvl="2" indent="-171450">
              <a:buFont typeface="Arial" panose="020B0604020202020204" pitchFamily="34" charset="0"/>
              <a:buChar char="•"/>
            </a:pPr>
            <a:r>
              <a:rPr lang="en-US" baseline="0" dirty="0"/>
              <a:t>“What do you feel confident you know? What do you feel less confident that you know or understand?”</a:t>
            </a:r>
          </a:p>
          <a:p>
            <a:pPr marL="1085850" lvl="2" indent="-171450">
              <a:buFont typeface="Arial" panose="020B0604020202020204" pitchFamily="34" charset="0"/>
              <a:buChar char="•"/>
            </a:pPr>
            <a:r>
              <a:rPr lang="en-US" baseline="0" dirty="0"/>
              <a:t>What’s the next decision you need to make? What information would help you make that more confidently?</a:t>
            </a:r>
          </a:p>
          <a:p>
            <a:pPr marL="1085850" lvl="2" indent="-171450">
              <a:buFont typeface="Arial" panose="020B0604020202020204" pitchFamily="34" charset="0"/>
              <a:buChar char="•"/>
            </a:pPr>
            <a:r>
              <a:rPr lang="en-US" baseline="0" dirty="0"/>
              <a:t>How did we incorporate what we’ve learned from previous investments into this decision? </a:t>
            </a:r>
          </a:p>
          <a:p>
            <a:pPr marL="171450" indent="-171450">
              <a:buFont typeface="Arial" panose="020B0604020202020204" pitchFamily="34" charset="0"/>
              <a:buChar char="•"/>
            </a:pPr>
            <a:r>
              <a:rPr lang="en-US" baseline="0" dirty="0"/>
              <a:t>Not prioritizing evaluation resources for unarticulated strategy – no description of success</a:t>
            </a:r>
          </a:p>
          <a:p>
            <a:pPr marL="628650" lvl="1" indent="-171450">
              <a:buFont typeface="Arial" panose="020B0604020202020204" pitchFamily="34" charset="0"/>
              <a:buChar char="•"/>
            </a:pPr>
            <a:r>
              <a:rPr lang="en-US" baseline="0" dirty="0"/>
              <a:t>Created a rub with the execs – wanted to know the results</a:t>
            </a:r>
          </a:p>
          <a:p>
            <a:pPr marL="628650" lvl="1" indent="-171450">
              <a:buFont typeface="Arial" panose="020B0604020202020204" pitchFamily="34" charset="0"/>
              <a:buChar char="•"/>
            </a:pPr>
            <a:r>
              <a:rPr lang="en-US" baseline="0" dirty="0"/>
              <a:t>Trusted our expertise – can’t be evaluated, not clear on what we’re trying to do, lacks vision of success</a:t>
            </a:r>
          </a:p>
          <a:p>
            <a:pPr marL="628650" lvl="1" indent="-171450">
              <a:buFont typeface="Arial" panose="020B0604020202020204" pitchFamily="34" charset="0"/>
              <a:buChar char="•"/>
            </a:pPr>
            <a:r>
              <a:rPr lang="en-US" baseline="0" dirty="0"/>
              <a:t>We pointed to the places in the process that the type of thinking we needed could be articulated, so that we could better evaluate</a:t>
            </a:r>
          </a:p>
          <a:p>
            <a:pPr marL="628650" lvl="1" indent="-171450">
              <a:buFont typeface="Arial" panose="020B0604020202020204" pitchFamily="34" charset="0"/>
              <a:buChar char="•"/>
            </a:pPr>
            <a:r>
              <a:rPr lang="en-US" baseline="0" dirty="0"/>
              <a:t>They were willing to start embedding it</a:t>
            </a:r>
          </a:p>
          <a:p>
            <a:pPr marL="171450" indent="-171450">
              <a:buFont typeface="Arial" panose="020B0604020202020204" pitchFamily="34" charset="0"/>
              <a:buChar char="•"/>
            </a:pPr>
            <a:r>
              <a:rPr lang="en-US" baseline="0" dirty="0"/>
              <a:t>Non learning rewarded because evidence and thinking not required to be part of strategy templates/narratives</a:t>
            </a:r>
          </a:p>
          <a:p>
            <a:pPr marL="628650" lvl="1" indent="-171450">
              <a:buFont typeface="Arial" panose="020B0604020202020204" pitchFamily="34" charset="0"/>
              <a:buChar char="•"/>
            </a:pPr>
            <a:r>
              <a:rPr lang="en-US" baseline="0" dirty="0"/>
              <a:t>Change the templates</a:t>
            </a:r>
          </a:p>
          <a:p>
            <a:pPr marL="628650" lvl="1" indent="-171450">
              <a:buFont typeface="Arial" panose="020B0604020202020204" pitchFamily="34" charset="0"/>
              <a:buChar char="•"/>
            </a:pPr>
            <a:r>
              <a:rPr lang="en-US" baseline="0" dirty="0"/>
              <a:t>Change the expectations</a:t>
            </a:r>
          </a:p>
          <a:p>
            <a:pPr marL="628650" lvl="1" indent="-171450">
              <a:buFont typeface="Arial" panose="020B0604020202020204" pitchFamily="34" charset="0"/>
              <a:buChar char="•"/>
            </a:pPr>
            <a:r>
              <a:rPr lang="en-US" baseline="0" dirty="0"/>
              <a:t>Build additional sophistication over time – talking about different types of evidence, discussing paths not taken and why</a:t>
            </a:r>
          </a:p>
          <a:p>
            <a:pPr marL="171450" lvl="0" indent="-171450">
              <a:buFont typeface="Arial" panose="020B0604020202020204" pitchFamily="34" charset="0"/>
              <a:buChar char="•"/>
            </a:pPr>
            <a:r>
              <a:rPr lang="en-US" baseline="0" dirty="0"/>
              <a:t>Stepping back from critique as an L&amp;E team</a:t>
            </a:r>
          </a:p>
          <a:p>
            <a:pPr marL="628650" lvl="1" indent="-171450">
              <a:buFont typeface="Arial" panose="020B0604020202020204" pitchFamily="34" charset="0"/>
              <a:buChar char="•"/>
            </a:pPr>
            <a:r>
              <a:rPr lang="en-US" baseline="0" dirty="0"/>
              <a:t>Learning when ‘close enough’ is good enough</a:t>
            </a:r>
          </a:p>
          <a:p>
            <a:pPr marL="628650" lvl="1" indent="-171450">
              <a:buFont typeface="Arial" panose="020B0604020202020204" pitchFamily="34" charset="0"/>
              <a:buChar char="•"/>
            </a:pPr>
            <a:r>
              <a:rPr lang="en-US" baseline="0" dirty="0"/>
              <a:t>Not becoming people with constant critiques – never good enough</a:t>
            </a:r>
            <a:endParaRPr lang="en-US" dirty="0"/>
          </a:p>
          <a:p>
            <a:endParaRPr lang="en-US" dirty="0"/>
          </a:p>
          <a:p>
            <a:r>
              <a:rPr lang="en-US"/>
              <a:t>Workspace - What </a:t>
            </a:r>
            <a:r>
              <a:rPr lang="en-US" dirty="0"/>
              <a:t>we learned</a:t>
            </a:r>
            <a:r>
              <a:rPr lang="en-US" baseline="0" dirty="0"/>
              <a:t> about ourselves when we moved buildings….</a:t>
            </a:r>
          </a:p>
          <a:p>
            <a:pPr marL="628650" lvl="1" indent="-171450">
              <a:buFont typeface="Arial" panose="020B0604020202020204" pitchFamily="34" charset="0"/>
              <a:buChar char="•"/>
            </a:pPr>
            <a:r>
              <a:rPr lang="en-US" dirty="0"/>
              <a:t>We recognized that our space could help us craft a new culture</a:t>
            </a:r>
          </a:p>
          <a:p>
            <a:pPr marL="628650" lvl="1" indent="-171450">
              <a:buFont typeface="Arial" panose="020B0604020202020204" pitchFamily="34" charset="0"/>
              <a:buChar char="•"/>
            </a:pPr>
            <a:r>
              <a:rPr lang="en-US" dirty="0"/>
              <a:t>We knew</a:t>
            </a:r>
            <a:r>
              <a:rPr lang="en-US" baseline="0" dirty="0"/>
              <a:t> that configuration of the space wouldn’t create a new organization culture, but it was a way to send a message about what we were seeking as well as adding elements that would be more conducive to that</a:t>
            </a:r>
          </a:p>
          <a:p>
            <a:pPr marL="628650" lvl="1" indent="-171450">
              <a:buFont typeface="Arial" panose="020B0604020202020204" pitchFamily="34" charset="0"/>
              <a:buChar char="•"/>
            </a:pPr>
            <a:r>
              <a:rPr lang="en-US" dirty="0"/>
              <a:t>Had a very independent and formal culture - closed doors and private offices –</a:t>
            </a:r>
            <a:r>
              <a:rPr lang="en-US" baseline="0" dirty="0"/>
              <a:t> people close their doors and want to be alone - very ‘formal’ – you don’t just drop in and ask questions because that’s considered interrupting</a:t>
            </a:r>
          </a:p>
          <a:p>
            <a:pPr marL="628650" lvl="1" indent="-171450">
              <a:buFont typeface="Arial" panose="020B0604020202020204" pitchFamily="34" charset="0"/>
              <a:buChar char="•"/>
            </a:pPr>
            <a:r>
              <a:rPr lang="en-US" baseline="0" dirty="0"/>
              <a:t>Added open workspaces, lots of options for where to sit and types of seating, more open spaces and quieter spaces – technology to facilitate people picking up and moving around the building</a:t>
            </a:r>
          </a:p>
          <a:p>
            <a:pPr marL="628650" lvl="1" indent="-171450">
              <a:buFont typeface="Arial" panose="020B0604020202020204" pitchFamily="34" charset="0"/>
              <a:buChar char="•"/>
            </a:pPr>
            <a:r>
              <a:rPr lang="en-US" baseline="0" dirty="0"/>
              <a:t>Lots of contention when we adopted more open workspace – tried to do a very open and collaborative process of decision-making, but people were not thrilled about it</a:t>
            </a:r>
          </a:p>
          <a:p>
            <a:pPr marL="628650" lvl="1" indent="-171450">
              <a:buFont typeface="Arial" panose="020B0604020202020204" pitchFamily="34" charset="0"/>
              <a:buChar char="•"/>
            </a:pPr>
            <a:r>
              <a:rPr lang="en-US" baseline="0" dirty="0"/>
              <a:t>Intentional </a:t>
            </a:r>
            <a:r>
              <a:rPr lang="en-US" baseline="0" dirty="0" err="1"/>
              <a:t>renorming</a:t>
            </a:r>
            <a:r>
              <a:rPr lang="en-US" baseline="0" dirty="0"/>
              <a:t> – e.g., not immediately adding all the privacy features people said they’d want, promising to revisit once we’d lived it in for 6-12 months (frosted glass), executives sitting out in the open spaces to show it was acceptable and encouraged, clarifying our policy around working out during the day (modeling by management, changing policy to incorporate hourly staff), seeing people walking around in workout clothes</a:t>
            </a:r>
            <a:endParaRPr lang="en-US" dirty="0"/>
          </a:p>
        </p:txBody>
      </p:sp>
      <p:sp>
        <p:nvSpPr>
          <p:cNvPr id="4" name="Slide Number Placeholder 3"/>
          <p:cNvSpPr>
            <a:spLocks noGrp="1"/>
          </p:cNvSpPr>
          <p:nvPr>
            <p:ph type="sldNum" sz="quarter" idx="5"/>
          </p:nvPr>
        </p:nvSpPr>
        <p:spPr/>
        <p:txBody>
          <a:bodyPr/>
          <a:lstStyle/>
          <a:p>
            <a:fld id="{54955D1A-17F8-1F4F-A596-66514A28C4D0}" type="slidenum">
              <a:rPr lang="en-US" smtClean="0"/>
              <a:pPr/>
              <a:t>19</a:t>
            </a:fld>
            <a:endParaRPr lang="en-US" dirty="0"/>
          </a:p>
        </p:txBody>
      </p:sp>
    </p:spTree>
    <p:extLst>
      <p:ext uri="{BB962C8B-B14F-4D97-AF65-F5344CB8AC3E}">
        <p14:creationId xmlns:p14="http://schemas.microsoft.com/office/powerpoint/2010/main" val="40193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Center for Evaluation Innovation </a:t>
            </a:r>
            <a:r>
              <a:rPr lang="en-US" sz="1200" b="0" i="0" kern="1200" dirty="0">
                <a:solidFill>
                  <a:schemeClr val="tx1"/>
                </a:solidFill>
                <a:effectLst/>
                <a:latin typeface="+mn-lt"/>
                <a:ea typeface="+mn-ea"/>
                <a:cs typeface="+mn-cs"/>
              </a:rPr>
              <a:t>(CEI) is a nonprofit that works with foundations and other evaluators to advance the practice of evaluation and learning in philanthropy so that it helps to produce better and faster results. </a:t>
            </a:r>
            <a:r>
              <a:rPr lang="en-US" sz="1200" i="0" kern="1200" dirty="0">
                <a:solidFill>
                  <a:schemeClr val="tx1"/>
                </a:solidFill>
                <a:effectLst/>
                <a:latin typeface="+mn-lt"/>
                <a:ea typeface="+mn-ea"/>
                <a:cs typeface="+mn-cs"/>
              </a:rPr>
              <a:t>It specializes in advancing evaluation practice in areas that are challenging to assess and where traditional approaches to evaluation are not a good fit, which tend to be areas of high complexity.</a:t>
            </a:r>
          </a:p>
          <a:p>
            <a:endParaRPr lang="en-US" dirty="0"/>
          </a:p>
          <a:p>
            <a:pPr marL="0" marR="0" lvl="0" indent="0" algn="l" defTabSz="457200" rtl="0" eaLnBrk="1" fontAlgn="auto" latinLnBrk="0" hangingPunct="1">
              <a:lnSpc>
                <a:spcPct val="114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Colorado Health Foundation serves</a:t>
            </a:r>
            <a:r>
              <a:rPr lang="en-US" sz="1200" kern="1200" baseline="0" dirty="0">
                <a:solidFill>
                  <a:schemeClr val="tx1"/>
                </a:solidFill>
                <a:effectLst/>
                <a:latin typeface="+mn-lt"/>
                <a:ea typeface="+mn-ea"/>
                <a:cs typeface="+mn-cs"/>
              </a:rPr>
              <a:t> the state of Colorado, and seeks to bring health in reach for all Coloradans. They have about 65 staff and make investments of about $100 million per year in Colorado. </a:t>
            </a:r>
          </a:p>
        </p:txBody>
      </p:sp>
      <p:sp>
        <p:nvSpPr>
          <p:cNvPr id="4" name="Slide Number Placeholder 3"/>
          <p:cNvSpPr>
            <a:spLocks noGrp="1"/>
          </p:cNvSpPr>
          <p:nvPr>
            <p:ph type="sldNum" sz="quarter" idx="10"/>
          </p:nvPr>
        </p:nvSpPr>
        <p:spPr/>
        <p:txBody>
          <a:bodyPr/>
          <a:lstStyle/>
          <a:p>
            <a:fld id="{54955D1A-17F8-1F4F-A596-66514A28C4D0}" type="slidenum">
              <a:rPr lang="en-US" smtClean="0"/>
              <a:pPr/>
              <a:t>2</a:t>
            </a:fld>
            <a:endParaRPr lang="en-US" dirty="0"/>
          </a:p>
        </p:txBody>
      </p:sp>
    </p:spTree>
    <p:extLst>
      <p:ext uri="{BB962C8B-B14F-4D97-AF65-F5344CB8AC3E}">
        <p14:creationId xmlns:p14="http://schemas.microsoft.com/office/powerpoint/2010/main" val="567029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955D1A-17F8-1F4F-A596-66514A28C4D0}" type="slidenum">
              <a:rPr lang="en-US" smtClean="0"/>
              <a:pPr/>
              <a:t>20</a:t>
            </a:fld>
            <a:endParaRPr lang="en-US" dirty="0"/>
          </a:p>
        </p:txBody>
      </p:sp>
    </p:spTree>
    <p:extLst>
      <p:ext uri="{BB962C8B-B14F-4D97-AF65-F5344CB8AC3E}">
        <p14:creationId xmlns:p14="http://schemas.microsoft.com/office/powerpoint/2010/main" val="3839094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Everybody is a learning leader. It is not the responsibility of your learning officer or your evaluation officer to tackle these things by themselves, because it matters how you lead your own program teams and other teams. It matters how you set up meetings. It matters how you do your video conferences. It is a day-to-day issue, and in your interactions you all have the power to diagnose these issues and to address them in various ways.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challenge you as learning leaders to try this out. Make it a priority. Think about a program area, or a group, or an individual or a set of people that you want to tackle this with.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go back to the habits and capacities and assess how well we are practicing the habit of, for example, making our thinking visible.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Next, do the diagnosis activity that we practiced here today. That is the skill we want you to walk away with. Practice being conscious of these factors and how they affect your work.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experiment with your practice. Use learning meetings (or regular meetings) as small labs. Think about the power dynamics in those meetings—how people are seated, who is one the phone or in is in person, who speaks first. Experiment with these variables and see what happens.</a:t>
            </a:r>
            <a:endParaRPr lang="en-US" dirty="0"/>
          </a:p>
        </p:txBody>
      </p:sp>
      <p:sp>
        <p:nvSpPr>
          <p:cNvPr id="4" name="Slide Number Placeholder 3"/>
          <p:cNvSpPr>
            <a:spLocks noGrp="1"/>
          </p:cNvSpPr>
          <p:nvPr>
            <p:ph type="sldNum" sz="quarter" idx="10"/>
          </p:nvPr>
        </p:nvSpPr>
        <p:spPr/>
        <p:txBody>
          <a:bodyPr/>
          <a:lstStyle/>
          <a:p>
            <a:fld id="{54955D1A-17F8-1F4F-A596-66514A28C4D0}" type="slidenum">
              <a:rPr lang="en-US" smtClean="0"/>
              <a:pPr/>
              <a:t>21</a:t>
            </a:fld>
            <a:endParaRPr lang="en-US" dirty="0"/>
          </a:p>
        </p:txBody>
      </p:sp>
    </p:spTree>
    <p:extLst>
      <p:ext uri="{BB962C8B-B14F-4D97-AF65-F5344CB8AC3E}">
        <p14:creationId xmlns:p14="http://schemas.microsoft.com/office/powerpoint/2010/main" val="3839094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01A6B-C750-0148-A866-71E3A2290687}" type="slidenum">
              <a:rPr lang="en-US" smtClean="0"/>
              <a:t>22</a:t>
            </a:fld>
            <a:endParaRPr lang="en-US"/>
          </a:p>
        </p:txBody>
      </p:sp>
    </p:spTree>
    <p:extLst>
      <p:ext uri="{BB962C8B-B14F-4D97-AF65-F5344CB8AC3E}">
        <p14:creationId xmlns:p14="http://schemas.microsoft.com/office/powerpoint/2010/main" val="373921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normAutofit/>
          </a:bodyPr>
          <a:lstStyle/>
          <a:p>
            <a:r>
              <a:rPr lang="en-US" dirty="0"/>
              <a:t>We want to encourage you to think about learning as an ongoing </a:t>
            </a:r>
            <a:r>
              <a:rPr lang="en-US" i="1" dirty="0"/>
              <a:t>a way of working—a set of new habits, capacities, and patterns of behavior </a:t>
            </a:r>
            <a:r>
              <a:rPr lang="en-US" dirty="0"/>
              <a:t>that allow your organization, network, or team to continually expand its capacity to create the results you want. </a:t>
            </a:r>
            <a:br>
              <a:rPr lang="en-US" dirty="0"/>
            </a:br>
            <a:endParaRPr lang="en-US" dirty="0"/>
          </a:p>
          <a:p>
            <a:r>
              <a:rPr lang="en-US" dirty="0"/>
              <a:t>Drawing on the work of our friends Fourth Quadrant Partners, other organizational learning literature, and our own experience, we want to highlight five capacities and habits that make up a robust learning practice. We will only touch on these briefly here to help us ground our conversation before we move on to diagnosing systemic drivers.</a:t>
            </a:r>
          </a:p>
        </p:txBody>
      </p:sp>
    </p:spTree>
    <p:extLst>
      <p:ext uri="{BB962C8B-B14F-4D97-AF65-F5344CB8AC3E}">
        <p14:creationId xmlns:p14="http://schemas.microsoft.com/office/powerpoint/2010/main" val="25398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cultivate learning as a way of working, we need to dig underneath tools and activities, and </a:t>
            </a:r>
            <a:r>
              <a:rPr lang="en-US" sz="1200" b="1" kern="1200" dirty="0">
                <a:solidFill>
                  <a:schemeClr val="tx1"/>
                </a:solidFill>
                <a:effectLst/>
                <a:latin typeface="+mn-lt"/>
                <a:ea typeface="+mn-ea"/>
                <a:cs typeface="+mn-cs"/>
              </a:rPr>
              <a:t>think </a:t>
            </a:r>
            <a:r>
              <a:rPr lang="en-US" b="1" dirty="0"/>
              <a:t>more strategically</a:t>
            </a:r>
            <a:r>
              <a:rPr lang="en-US" sz="1200" b="1" kern="1200" dirty="0">
                <a:solidFill>
                  <a:schemeClr val="tx1"/>
                </a:solidFill>
                <a:effectLst/>
                <a:latin typeface="+mn-lt"/>
                <a:ea typeface="+mn-ea"/>
                <a:cs typeface="+mn-cs"/>
              </a:rPr>
              <a:t> about how to support it</a:t>
            </a:r>
            <a:r>
              <a:rPr lang="en-US" sz="1200" kern="1200" dirty="0">
                <a:solidFill>
                  <a:schemeClr val="tx1"/>
                </a:solidFill>
                <a:effectLst/>
                <a:latin typeface="+mn-lt"/>
                <a:ea typeface="+mn-ea"/>
                <a:cs typeface="+mn-cs"/>
              </a:rPr>
              <a:t>. As with developing program strategy, "being more strategic" entails: </a:t>
            </a:r>
            <a:br>
              <a:rPr lang="en-US" dirty="0"/>
            </a:br>
            <a:endParaRPr lang="en-US" dirty="0"/>
          </a:p>
          <a:p>
            <a:r>
              <a:rPr lang="en-US" sz="1200" kern="1200" dirty="0">
                <a:solidFill>
                  <a:schemeClr val="tx1"/>
                </a:solidFill>
                <a:effectLst/>
                <a:latin typeface="+mn-lt"/>
                <a:ea typeface="+mn-ea"/>
                <a:cs typeface="+mn-cs"/>
              </a:rPr>
              <a:t>First clarifying the results you want—</a:t>
            </a:r>
            <a:r>
              <a:rPr lang="en-US" dirty="0"/>
              <a:t>what </a:t>
            </a:r>
            <a:r>
              <a:rPr lang="en-US" sz="1200" kern="1200" dirty="0">
                <a:solidFill>
                  <a:schemeClr val="tx1"/>
                </a:solidFill>
                <a:effectLst/>
                <a:latin typeface="+mn-lt"/>
                <a:ea typeface="+mn-ea"/>
                <a:cs typeface="+mn-cs"/>
              </a:rPr>
              <a:t>will our organization look </a:t>
            </a:r>
            <a:r>
              <a:rPr lang="en-US" dirty="0"/>
              <a:t>like when </a:t>
            </a:r>
            <a:r>
              <a:rPr lang="en-US" sz="1200" kern="1200" dirty="0">
                <a:solidFill>
                  <a:schemeClr val="tx1"/>
                </a:solidFill>
                <a:effectLst/>
                <a:latin typeface="+mn-lt"/>
                <a:ea typeface="+mn-ea"/>
                <a:cs typeface="+mn-cs"/>
              </a:rPr>
              <a:t>learning has</a:t>
            </a:r>
            <a:r>
              <a:rPr lang="en-US" dirty="0"/>
              <a:t> become part of our way of working?</a:t>
            </a:r>
            <a:br>
              <a:rPr lang="en-US" dirty="0"/>
            </a:br>
            <a:endParaRPr lang="en-US" dirty="0"/>
          </a:p>
          <a:p>
            <a:r>
              <a:rPr lang="en-US" sz="1200" b="1" kern="1200" dirty="0">
                <a:solidFill>
                  <a:schemeClr val="tx1"/>
                </a:solidFill>
                <a:effectLst/>
                <a:latin typeface="+mn-lt"/>
                <a:ea typeface="+mn-ea"/>
                <a:cs typeface="+mn-cs"/>
              </a:rPr>
              <a:t>Then, diagnosing what factors and characteristics are both getting in the way of learning or helping to support it—including a grounded understanding in the foundation's context and history.</a:t>
            </a:r>
            <a:br>
              <a:rPr lang="en-US" b="1" dirty="0"/>
            </a:br>
            <a:endParaRPr lang="en-US" b="1" dirty="0"/>
          </a:p>
          <a:p>
            <a:r>
              <a:rPr lang="en-US" sz="1200" kern="1200" dirty="0">
                <a:solidFill>
                  <a:schemeClr val="tx1"/>
                </a:solidFill>
                <a:effectLst/>
                <a:latin typeface="+mn-lt"/>
                <a:ea typeface="+mn-ea"/>
                <a:cs typeface="+mn-cs"/>
              </a:rPr>
              <a:t>And, finally, getting tactical and more specific about what can you can do to address the roadblocks and support the facilitating factors.</a:t>
            </a:r>
            <a:br>
              <a:rPr lang="en-US" dirty="0"/>
            </a:br>
            <a:endParaRPr lang="en-US" dirty="0"/>
          </a:p>
          <a:p>
            <a:r>
              <a:rPr lang="en-US" dirty="0"/>
              <a:t>Today we are going to spend the bulk of our time on this middle step.</a:t>
            </a:r>
          </a:p>
        </p:txBody>
      </p:sp>
      <p:sp>
        <p:nvSpPr>
          <p:cNvPr id="4" name="Slide Number Placeholder 3"/>
          <p:cNvSpPr>
            <a:spLocks noGrp="1"/>
          </p:cNvSpPr>
          <p:nvPr>
            <p:ph type="sldNum" sz="quarter" idx="10"/>
          </p:nvPr>
        </p:nvSpPr>
        <p:spPr/>
        <p:txBody>
          <a:bodyPr/>
          <a:lstStyle/>
          <a:p>
            <a:fld id="{54955D1A-17F8-1F4F-A596-66514A28C4D0}" type="slidenum">
              <a:rPr lang="en-US" smtClean="0"/>
              <a:pPr/>
              <a:t>4</a:t>
            </a:fld>
            <a:endParaRPr lang="en-US" dirty="0"/>
          </a:p>
        </p:txBody>
      </p:sp>
    </p:spTree>
    <p:extLst>
      <p:ext uri="{BB962C8B-B14F-4D97-AF65-F5344CB8AC3E}">
        <p14:creationId xmlns:p14="http://schemas.microsoft.com/office/powerpoint/2010/main" val="82014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5</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lvl="0" fontAlgn="base" hangingPunct="0"/>
            <a:endParaRPr lang="en-GB" dirty="0"/>
          </a:p>
        </p:txBody>
      </p:sp>
    </p:spTree>
    <p:extLst>
      <p:ext uri="{BB962C8B-B14F-4D97-AF65-F5344CB8AC3E}">
        <p14:creationId xmlns:p14="http://schemas.microsoft.com/office/powerpoint/2010/main" val="221954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GB" baseline="0" dirty="0"/>
              <a:t>In 2018 as a team, we tried an approach that capitalized on both prioritization and emergent opportunities that proved very effective</a:t>
            </a:r>
          </a:p>
          <a:p>
            <a:pPr marL="171450" marR="0" lvl="0"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GB" baseline="0" dirty="0"/>
              <a:t>Context in my foundation is very fast moving and emergent</a:t>
            </a:r>
          </a:p>
          <a:p>
            <a:pPr marL="171450" marR="0" lvl="0"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GB" baseline="0" dirty="0"/>
              <a:t>Used a reverse visioning exercise</a:t>
            </a:r>
          </a:p>
          <a:p>
            <a:pPr marL="628650" marR="0" lvl="1"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GB" baseline="0" dirty="0"/>
              <a:t>We plan our work by understanding our overall goals for the year – those things which, if we could make progress, would help really improve the way we work as an organization – and then being vigilant and intentional about looking for opportunities to make progress towards those goals</a:t>
            </a:r>
          </a:p>
          <a:p>
            <a:pPr marL="628650" marR="0" lvl="1"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GB" baseline="0" dirty="0"/>
              <a:t>Picked a few big goals – asking more powerful questions, making thinking visible with a clear line of sight</a:t>
            </a:r>
          </a:p>
          <a:p>
            <a:pPr marL="628650" marR="0" lvl="1"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GB" baseline="0" dirty="0"/>
              <a:t>We don’t fully know ahead of time what opportunities we’ll have or what specific kind of progress we’ll necessarily be able to make</a:t>
            </a:r>
          </a:p>
          <a:p>
            <a:pPr marL="171450" marR="0" lvl="0"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GB" baseline="0" dirty="0"/>
              <a:t>As a team, revisited a calendar every few months to see what opportunities were coming up, how we could capitalize on them, and what conversations we should be having as a team so that we could learn from one another</a:t>
            </a:r>
          </a:p>
          <a:p>
            <a:pPr marL="171450" marR="0" lvl="0" indent="-171450" algn="l"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54955D1A-17F8-1F4F-A596-66514A28C4D0}" type="slidenum">
              <a:rPr lang="en-US" smtClean="0"/>
              <a:pPr/>
              <a:t>6</a:t>
            </a:fld>
            <a:endParaRPr lang="en-US" dirty="0"/>
          </a:p>
        </p:txBody>
      </p:sp>
    </p:spTree>
    <p:extLst>
      <p:ext uri="{BB962C8B-B14F-4D97-AF65-F5344CB8AC3E}">
        <p14:creationId xmlns:p14="http://schemas.microsoft.com/office/powerpoint/2010/main" val="256552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Now that we have clarified the results we are after in terms of learning capacities and habits, let’s really dig in on the middle step. </a:t>
            </a:r>
          </a:p>
          <a:p>
            <a:endParaRPr lang="en-US" dirty="0"/>
          </a:p>
          <a:p>
            <a:r>
              <a:rPr lang="en-US" sz="1200" kern="1200" dirty="0">
                <a:solidFill>
                  <a:schemeClr val="tx1"/>
                </a:solidFill>
                <a:effectLst/>
                <a:latin typeface="+mn-lt"/>
                <a:ea typeface="+mn-ea"/>
                <a:cs typeface="+mn-cs"/>
              </a:rPr>
              <a:t>If we begin to think about learning not as an event, nor as a thing, nor even a process that we’re implementing, but a set of capacities that have to be built over time or a set of habits to cultivate, it changes the way we think about the role of the person who is responsible for learning. We become capacity builders within our own institutions or between the institution and its partners and grantees. We’ve noticed that often in our sector, we pick up learning tools and learning practices from other foundations and take them back to our own organizations, where they may not be the right fit for our context or culture, and they don’t really take hold.</a:t>
            </a:r>
          </a:p>
          <a:p>
            <a:endParaRPr lang="en-US" sz="1200" kern="1200" dirty="0">
              <a:solidFill>
                <a:schemeClr val="tx1"/>
              </a:solidFill>
              <a:effectLst/>
              <a:latin typeface="+mn-lt"/>
              <a:ea typeface="+mn-ea"/>
              <a:cs typeface="+mn-cs"/>
            </a:endParaRPr>
          </a:p>
          <a:p>
            <a:r>
              <a:rPr lang="en-US" dirty="0"/>
              <a:t>We need to better diagnose the range of conditions or factors that either block or enable the cultivation of learning habits and capacities--for individuals, for teams, and for organizations overall. </a:t>
            </a:r>
            <a:r>
              <a:rPr lang="en-US" sz="1200" kern="1200" dirty="0">
                <a:solidFill>
                  <a:schemeClr val="tx1"/>
                </a:solidFill>
                <a:effectLst/>
                <a:latin typeface="+mn-lt"/>
                <a:ea typeface="+mn-ea"/>
                <a:cs typeface="+mn-cs"/>
              </a:rPr>
              <a:t>Our hypothesis is that we aren’t doing enough systematic observation of the patterns of behavior we’re seeing in our own organizations to really understand what it is that enables us to practice and integrate these habits. Today’s diagnostic process is not a tool. </a:t>
            </a:r>
            <a:r>
              <a:rPr lang="en-US" dirty="0"/>
              <a:t>We think if you do this kind of diagnosis, you're more likely to select interventions that get at the real conditions that affect learning--that really help to get you "unstuck." We also want to do this diagnosis to give you a broader range of potential intervention points, or things you could do beyond offering episodic learning events.</a:t>
            </a:r>
            <a:r>
              <a:rPr lang="en-US" sz="1200" kern="1200" dirty="0">
                <a:solidFill>
                  <a:schemeClr val="tx1"/>
                </a:solidFill>
                <a:effectLst/>
                <a:latin typeface="+mn-lt"/>
                <a:ea typeface="+mn-ea"/>
                <a:cs typeface="+mn-cs"/>
              </a:rPr>
              <a:t> How do we look more holistically at our role as learning leaders and think more creatively and broadly about the variety of levers that we could potentially pull?</a:t>
            </a:r>
          </a:p>
          <a:p>
            <a:endParaRPr lang="en-US" dirty="0"/>
          </a:p>
        </p:txBody>
      </p:sp>
      <p:sp>
        <p:nvSpPr>
          <p:cNvPr id="4" name="Slide Number Placeholder 3"/>
          <p:cNvSpPr>
            <a:spLocks noGrp="1"/>
          </p:cNvSpPr>
          <p:nvPr>
            <p:ph type="sldNum" sz="quarter" idx="10"/>
          </p:nvPr>
        </p:nvSpPr>
        <p:spPr/>
        <p:txBody>
          <a:bodyPr/>
          <a:lstStyle/>
          <a:p>
            <a:fld id="{54955D1A-17F8-1F4F-A596-66514A28C4D0}" type="slidenum">
              <a:rPr lang="en-US" smtClean="0"/>
              <a:pPr/>
              <a:t>7</a:t>
            </a:fld>
            <a:endParaRPr lang="en-US" dirty="0"/>
          </a:p>
        </p:txBody>
      </p:sp>
    </p:spTree>
    <p:extLst>
      <p:ext uri="{BB962C8B-B14F-4D97-AF65-F5344CB8AC3E}">
        <p14:creationId xmlns:p14="http://schemas.microsoft.com/office/powerpoint/2010/main" val="90515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Today we want to apply a systems lens to the challenge of supporting learning, looking at it from unexpected angles and across multiple disciplines, identifying how the day-to-day ways in which we think and work a</a:t>
            </a:r>
            <a:r>
              <a:rPr lang="en-US" sz="1200" i="0" kern="1200" dirty="0">
                <a:solidFill>
                  <a:schemeClr val="tx1"/>
                </a:solidFill>
                <a:effectLst/>
                <a:latin typeface="+mn-lt"/>
                <a:ea typeface="+mn-ea"/>
                <a:cs typeface="+mn-cs"/>
              </a:rPr>
              <a:t>bout</a:t>
            </a:r>
            <a:r>
              <a:rPr lang="en-US" i="0" dirty="0"/>
              <a:t> our ability to learn.</a:t>
            </a:r>
          </a:p>
          <a:p>
            <a:endParaRPr lang="en-US" i="0" dirty="0"/>
          </a:p>
          <a:p>
            <a:r>
              <a:rPr lang="en-US" i="0" dirty="0"/>
              <a:t>Our aim here is to create the opportunity for you to look at your organization in more holistic way—to explore a whole range of factors that may affect the habits and capacities for learning—so that you can think more broadly about what levers you can pull to embed learning into your organization’s way of working.</a:t>
            </a:r>
          </a:p>
          <a:p>
            <a:endParaRPr lang="en-US" i="0" dirty="0"/>
          </a:p>
          <a:p>
            <a:r>
              <a:rPr lang="en-US" i="0" dirty="0"/>
              <a:t>We are going to talk about two factors that affect our ability to learn at each of these three levels: </a:t>
            </a:r>
            <a:r>
              <a:rPr lang="en-US" b="1" i="0" dirty="0"/>
              <a:t>Individual, Social/Group, and Institutional</a:t>
            </a:r>
            <a:r>
              <a:rPr lang="en-US" i="0" dirty="0"/>
              <a:t>.</a:t>
            </a:r>
          </a:p>
          <a:p>
            <a:endParaRPr lang="en-US" i="0" dirty="0"/>
          </a:p>
          <a:p>
            <a:r>
              <a:rPr lang="en-US" i="0" dirty="0"/>
              <a:t>These are by no means exhaustive. They are some factors that we observe at play and are discussed in the literature.</a:t>
            </a:r>
          </a:p>
        </p:txBody>
      </p:sp>
      <p:sp>
        <p:nvSpPr>
          <p:cNvPr id="4" name="Slide Number Placeholder 3"/>
          <p:cNvSpPr>
            <a:spLocks noGrp="1"/>
          </p:cNvSpPr>
          <p:nvPr>
            <p:ph type="sldNum" sz="quarter" idx="10"/>
          </p:nvPr>
        </p:nvSpPr>
        <p:spPr/>
        <p:txBody>
          <a:bodyPr/>
          <a:lstStyle/>
          <a:p>
            <a:fld id="{54955D1A-17F8-1F4F-A596-66514A28C4D0}" type="slidenum">
              <a:rPr lang="en-US" smtClean="0"/>
              <a:pPr/>
              <a:t>8</a:t>
            </a:fld>
            <a:endParaRPr lang="en-US" dirty="0"/>
          </a:p>
        </p:txBody>
      </p:sp>
    </p:spTree>
    <p:extLst>
      <p:ext uri="{BB962C8B-B14F-4D97-AF65-F5344CB8AC3E}">
        <p14:creationId xmlns:p14="http://schemas.microsoft.com/office/powerpoint/2010/main" val="19625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9</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normAutofit fontScale="70000" lnSpcReduction="20000"/>
          </a:bodyPr>
          <a:lstStyle/>
          <a:p>
            <a:pPr>
              <a:lnSpc>
                <a:spcPct val="134000"/>
              </a:lnSpc>
            </a:pPr>
            <a:r>
              <a:rPr lang="en-US" dirty="0"/>
              <a:t>At the individual level, </a:t>
            </a:r>
            <a:r>
              <a:rPr lang="en-US" b="1" dirty="0"/>
              <a:t>personal motivation</a:t>
            </a:r>
            <a:r>
              <a:rPr lang="en-US" dirty="0"/>
              <a:t> is about the motivation and attitudes that individuals bring into the workspace that affect their ability to learn. Neurological science tells us that our very social brains have the same physiological responses to certain kinds of </a:t>
            </a:r>
            <a:r>
              <a:rPr lang="en-US" u="sng" dirty="0"/>
              <a:t>social</a:t>
            </a:r>
            <a:r>
              <a:rPr lang="en-US" dirty="0"/>
              <a:t> stressors in the workplace as they do to physical stressors that trigger a flight-or-fight response.</a:t>
            </a:r>
            <a:br>
              <a:rPr lang="en-US" dirty="0"/>
            </a:br>
            <a:endParaRPr lang="en-US" dirty="0"/>
          </a:p>
          <a:p>
            <a:pPr>
              <a:lnSpc>
                <a:spcPct val="134000"/>
              </a:lnSpc>
            </a:pPr>
            <a:r>
              <a:rPr lang="en-US" dirty="0"/>
              <a:t>Social stressors that trigger a workplace "threat response" often manifest as an unwillingness to engage in open and candid questioning or dialogue—unwillingness to make your thinking visible, or ask your peers tough questions, or feel vulnerable in your space as a team. They include: </a:t>
            </a:r>
          </a:p>
          <a:p>
            <a:pPr marL="171450" indent="-171450">
              <a:lnSpc>
                <a:spcPct val="134000"/>
              </a:lnSpc>
              <a:buFont typeface="Arial" panose="020B0604020202020204" pitchFamily="34" charset="0"/>
              <a:buChar char="•"/>
            </a:pPr>
            <a:r>
              <a:rPr lang="en-US" dirty="0"/>
              <a:t>Insecurity about </a:t>
            </a:r>
            <a:r>
              <a:rPr lang="en-US" b="1" dirty="0"/>
              <a:t>status</a:t>
            </a:r>
            <a:endParaRPr lang="en-US" dirty="0"/>
          </a:p>
          <a:p>
            <a:pPr marL="171450" indent="-171450">
              <a:lnSpc>
                <a:spcPct val="134000"/>
              </a:lnSpc>
              <a:buFont typeface="Arial" panose="020B0604020202020204" pitchFamily="34" charset="0"/>
              <a:buChar char="•"/>
            </a:pPr>
            <a:r>
              <a:rPr lang="en-US" dirty="0"/>
              <a:t>Anxiety about </a:t>
            </a:r>
            <a:r>
              <a:rPr lang="en-US" b="1" dirty="0"/>
              <a:t>uncertainty</a:t>
            </a:r>
            <a:r>
              <a:rPr lang="en-US" dirty="0"/>
              <a:t> </a:t>
            </a:r>
          </a:p>
          <a:p>
            <a:pPr marL="171450" indent="-171450">
              <a:lnSpc>
                <a:spcPct val="134000"/>
              </a:lnSpc>
              <a:buFont typeface="Arial" panose="020B0604020202020204" pitchFamily="34" charset="0"/>
              <a:buChar char="•"/>
            </a:pPr>
            <a:r>
              <a:rPr lang="en-US" dirty="0"/>
              <a:t>Fear of losing </a:t>
            </a:r>
            <a:r>
              <a:rPr lang="en-US" b="1" dirty="0"/>
              <a:t>autonomy</a:t>
            </a:r>
            <a:r>
              <a:rPr lang="en-US" dirty="0"/>
              <a:t> </a:t>
            </a:r>
          </a:p>
          <a:p>
            <a:pPr marL="171450" indent="-171450">
              <a:lnSpc>
                <a:spcPct val="134000"/>
              </a:lnSpc>
              <a:buFont typeface="Arial" panose="020B0604020202020204" pitchFamily="34" charset="0"/>
              <a:buChar char="•"/>
            </a:pPr>
            <a:r>
              <a:rPr lang="en-US" dirty="0"/>
              <a:t>Not feeling like to you're part of the same social group</a:t>
            </a:r>
          </a:p>
          <a:p>
            <a:pPr marL="171450" indent="-171450">
              <a:lnSpc>
                <a:spcPct val="134000"/>
              </a:lnSpc>
              <a:buFont typeface="Arial" panose="020B0604020202020204" pitchFamily="34" charset="0"/>
              <a:buChar char="•"/>
            </a:pPr>
            <a:r>
              <a:rPr lang="en-US" dirty="0"/>
              <a:t>Doubt that decisions are </a:t>
            </a:r>
            <a:r>
              <a:rPr lang="en-US" b="1" dirty="0"/>
              <a:t>fair</a:t>
            </a:r>
          </a:p>
          <a:p>
            <a:pPr marL="0" indent="0">
              <a:lnSpc>
                <a:spcPct val="134000"/>
              </a:lnSpc>
              <a:buFont typeface="Arial" panose="020B0604020202020204" pitchFamily="34" charset="0"/>
              <a:buNone/>
            </a:pPr>
            <a:endParaRPr lang="en-US" dirty="0"/>
          </a:p>
          <a:p>
            <a:pPr>
              <a:lnSpc>
                <a:spcPct val="134000"/>
              </a:lnSpc>
            </a:pPr>
            <a:r>
              <a:rPr lang="en-US" u="sng" dirty="0"/>
              <a:t>EXAMPLE</a:t>
            </a:r>
            <a:r>
              <a:rPr lang="en-US" dirty="0"/>
              <a:t>: One foundation we work with has a new program officer who came to philanthropy from a job in government. Her experience with performance measurement primarily had been using it as an accountability mechanism, with the fear of punitive consequences if data did not go in the desired direction. For her, that translated into a fear of even gathering data that might not go in a positive direction because it triggered fears about her status and potential loss of autonomy.  </a:t>
            </a:r>
            <a:br>
              <a:rPr lang="en-US" dirty="0"/>
            </a:br>
            <a:endParaRPr lang="en-US" dirty="0"/>
          </a:p>
          <a:p>
            <a:pPr>
              <a:lnSpc>
                <a:spcPct val="134000"/>
              </a:lnSpc>
            </a:pPr>
            <a:r>
              <a:rPr lang="en-US" dirty="0"/>
              <a:t>As learning leaders, we need to identify how individual threat responses might be driving people's willingness to engage with data and learning and find ways to address it—increasing people's security in status and autonomy, making sure decisions are fair, and helping people manage uncertainty. In this example, </a:t>
            </a:r>
            <a:r>
              <a:rPr lang="en-US" sz="1200" kern="1200" dirty="0">
                <a:solidFill>
                  <a:schemeClr val="tx1"/>
                </a:solidFill>
                <a:effectLst/>
                <a:latin typeface="+mn-lt"/>
                <a:ea typeface="+mn-ea"/>
                <a:cs typeface="+mn-cs"/>
              </a:rPr>
              <a:t>the staff at that foundation could think about how to structure guarantees of autonomy. This would help change the program officer’s thinking about autonomy as a social stressor so that they could begin to have a more vulnerable sharing space with her.</a:t>
            </a:r>
            <a:endParaRPr lang="en-US" dirty="0"/>
          </a:p>
        </p:txBody>
      </p:sp>
    </p:spTree>
    <p:extLst>
      <p:ext uri="{BB962C8B-B14F-4D97-AF65-F5344CB8AC3E}">
        <p14:creationId xmlns:p14="http://schemas.microsoft.com/office/powerpoint/2010/main" val="25398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6C011C-40DC-244B-B181-62EFBB844E7B}" type="datetime1">
              <a:rPr lang="en-US" smtClean="0"/>
              <a:pPr/>
              <a:t>11/14/18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6F665-A423-5F4E-AC80-45EFC138BB43}" type="datetime1">
              <a:rPr lang="en-US" smtClean="0"/>
              <a:pPr/>
              <a:t>11/14/18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B965C-6880-0C4B-8B5D-47A43C8EAFBB}" type="datetime1">
              <a:rPr lang="en-US" smtClean="0"/>
              <a:pPr/>
              <a:t>11/14/18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774210-1CF3-9745-B7B7-DCBF762028C8}" type="datetime1">
              <a:rPr lang="en-US" smtClean="0"/>
              <a:pPr/>
              <a:t>11/14/18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8A212-4F73-8447-9D82-F42ACD32D488}" type="datetime1">
              <a:rPr lang="en-US" smtClean="0"/>
              <a:pPr/>
              <a:t>11/14/18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D52F2-9634-9C40-B0A3-5B856B04CDCE}" type="datetime1">
              <a:rPr lang="en-US" smtClean="0"/>
              <a:pPr/>
              <a:t>11/14/18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394BCF-DD50-FB4B-B8B7-CAB7D3C65EB2}" type="datetime1">
              <a:rPr lang="en-US" smtClean="0"/>
              <a:pPr/>
              <a:t>11/14/18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AB53B8-4787-6C40-A831-5506346B1826}" type="datetime1">
              <a:rPr lang="en-US" smtClean="0"/>
              <a:pPr/>
              <a:t>11/14/18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F9A87-F9DB-2548-A0E5-091C895D7831}" type="datetime1">
              <a:rPr lang="en-US" smtClean="0"/>
              <a:pPr/>
              <a:t>11/14/18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B7792-69C5-3B41-8C9B-115C91602410}" type="datetime1">
              <a:rPr lang="en-US" smtClean="0"/>
              <a:pPr/>
              <a:t>11/14/18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85830C-7676-F84B-992A-FE4D15F21296}" type="datetime1">
              <a:rPr lang="en-US" smtClean="0"/>
              <a:pPr/>
              <a:t>11/14/18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C3BF4F-9B77-EB44-8277-3A956F0D057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6EA11-1088-0B47-B4F3-7E4C3C8DCBA6}" type="datetime1">
              <a:rPr lang="en-US" smtClean="0"/>
              <a:pPr/>
              <a:t>11/14/18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tiff"/><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B3D19-77D5-1D40-9E85-5406700775E2}"/>
              </a:ext>
            </a:extLst>
          </p:cNvPr>
          <p:cNvPicPr>
            <a:picLocks noChangeAspect="1"/>
          </p:cNvPicPr>
          <p:nvPr/>
        </p:nvPicPr>
        <p:blipFill rotWithShape="1">
          <a:blip r:embed="rId3" cstate="screen">
            <a:duotone>
              <a:prstClr val="black"/>
              <a:schemeClr val="accent5">
                <a:tint val="45000"/>
                <a:satMod val="400000"/>
              </a:schemeClr>
            </a:duotone>
            <a:alphaModFix amt="68000"/>
            <a:extLst>
              <a:ext uri="{28A0092B-C50C-407E-A947-70E740481C1C}">
                <a14:useLocalDpi xmlns:a14="http://schemas.microsoft.com/office/drawing/2010/main"/>
              </a:ext>
            </a:extLst>
          </a:blip>
          <a:srcRect/>
          <a:stretch/>
        </p:blipFill>
        <p:spPr>
          <a:xfrm>
            <a:off x="-1" y="-2364"/>
            <a:ext cx="7171765" cy="6860364"/>
          </a:xfrm>
          <a:prstGeom prst="rect">
            <a:avLst/>
          </a:prstGeom>
          <a:effectLst/>
        </p:spPr>
      </p:pic>
      <p:sp>
        <p:nvSpPr>
          <p:cNvPr id="8" name="Rectangle 7">
            <a:extLst>
              <a:ext uri="{FF2B5EF4-FFF2-40B4-BE49-F238E27FC236}">
                <a16:creationId xmlns:a16="http://schemas.microsoft.com/office/drawing/2014/main" id="{FA5E6280-FF16-C24A-ACEA-52CB863812B3}"/>
              </a:ext>
            </a:extLst>
          </p:cNvPr>
          <p:cNvSpPr/>
          <p:nvPr/>
        </p:nvSpPr>
        <p:spPr>
          <a:xfrm>
            <a:off x="5842001" y="0"/>
            <a:ext cx="3301999" cy="6858000"/>
          </a:xfrm>
          <a:prstGeom prst="rect">
            <a:avLst/>
          </a:prstGeom>
          <a:solidFill>
            <a:srgbClr val="EEEC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1"/>
              </a:solidFill>
              <a:latin typeface="Arial" panose="020B0604020202020204" pitchFamily="34" charset="0"/>
              <a:cs typeface="Arial" panose="020B0604020202020204" pitchFamily="34" charset="0"/>
            </a:endParaRPr>
          </a:p>
          <a:p>
            <a:pPr algn="ctr"/>
            <a:endParaRPr lang="en-US" sz="4000" dirty="0">
              <a:solidFill>
                <a:schemeClr val="tx1"/>
              </a:solidFill>
              <a:latin typeface="Arial" panose="020B0604020202020204" pitchFamily="34" charset="0"/>
              <a:cs typeface="Arial" panose="020B0604020202020204" pitchFamily="34" charset="0"/>
            </a:endParaRPr>
          </a:p>
          <a:p>
            <a:pPr algn="ctr"/>
            <a:r>
              <a:rPr lang="en-US" sz="4000" dirty="0">
                <a:solidFill>
                  <a:schemeClr val="tx1"/>
                </a:solidFill>
                <a:latin typeface="Arial" panose="020B0604020202020204" pitchFamily="34" charset="0"/>
                <a:cs typeface="Arial" panose="020B0604020202020204" pitchFamily="34" charset="0"/>
              </a:rPr>
              <a:t> Learning and </a:t>
            </a:r>
          </a:p>
          <a:p>
            <a:pPr algn="ctr"/>
            <a:r>
              <a:rPr lang="en-US" sz="4000" dirty="0">
                <a:solidFill>
                  <a:schemeClr val="tx1"/>
                </a:solidFill>
                <a:latin typeface="Arial" panose="020B0604020202020204" pitchFamily="34" charset="0"/>
                <a:cs typeface="Arial" panose="020B0604020202020204" pitchFamily="34" charset="0"/>
              </a:rPr>
              <a:t>the Way We Work</a:t>
            </a:r>
          </a:p>
          <a:p>
            <a:pPr algn="ctr"/>
            <a:endParaRPr lang="en-US" sz="4000" dirty="0">
              <a:solidFill>
                <a:schemeClr val="tx1"/>
              </a:solidFill>
              <a:latin typeface="Arial" panose="020B0604020202020204" pitchFamily="34" charset="0"/>
              <a:cs typeface="Arial" panose="020B0604020202020204" pitchFamily="34" charset="0"/>
            </a:endParaRPr>
          </a:p>
          <a:p>
            <a:pPr algn="ctr"/>
            <a:endParaRPr lang="en-US" sz="4000" dirty="0">
              <a:solidFill>
                <a:schemeClr val="tx1"/>
              </a:solidFill>
              <a:latin typeface="Arial" panose="020B0604020202020204" pitchFamily="34" charset="0"/>
              <a:cs typeface="Arial" panose="020B0604020202020204" pitchFamily="34" charset="0"/>
            </a:endParaRPr>
          </a:p>
          <a:p>
            <a:pPr algn="ctr"/>
            <a:endParaRPr lang="en-US" sz="40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AEA 2018</a:t>
            </a:r>
          </a:p>
        </p:txBody>
      </p:sp>
    </p:spTree>
    <p:extLst>
      <p:ext uri="{BB962C8B-B14F-4D97-AF65-F5344CB8AC3E}">
        <p14:creationId xmlns:p14="http://schemas.microsoft.com/office/powerpoint/2010/main" val="2988936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10</a:t>
            </a:fld>
            <a:endParaRPr lang="en-US" sz="1000" dirty="0"/>
          </a:p>
        </p:txBody>
      </p:sp>
      <p:sp>
        <p:nvSpPr>
          <p:cNvPr id="6" name="Title 1"/>
          <p:cNvSpPr>
            <a:spLocks noGrp="1"/>
          </p:cNvSpPr>
          <p:nvPr>
            <p:ph type="title"/>
          </p:nvPr>
        </p:nvSpPr>
        <p:spPr>
          <a:xfrm>
            <a:off x="0" y="0"/>
            <a:ext cx="9144000" cy="1219200"/>
          </a:xfrm>
          <a:solidFill>
            <a:srgbClr val="EEEC4C"/>
          </a:solidFill>
        </p:spPr>
        <p:txBody>
          <a:bodyPr>
            <a:noAutofit/>
          </a:bodyPr>
          <a:lstStyle/>
          <a:p>
            <a:pPr algn="ctr"/>
            <a:r>
              <a:rPr lang="en-US" sz="3200" dirty="0"/>
              <a:t>2. INDIVIDUAL: Role identity</a:t>
            </a:r>
            <a:endParaRPr lang="en-US" sz="3200" b="0" dirty="0"/>
          </a:p>
        </p:txBody>
      </p:sp>
      <p:pic>
        <p:nvPicPr>
          <p:cNvPr id="3078" name="Picture 6" descr="Image result for identity icon">
            <a:extLst>
              <a:ext uri="{FF2B5EF4-FFF2-40B4-BE49-F238E27FC236}">
                <a16:creationId xmlns:a16="http://schemas.microsoft.com/office/drawing/2014/main" id="{A806BC92-C7EE-6B4F-AA4E-2FAAA883ACC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8802" y="4919730"/>
            <a:ext cx="1938270" cy="1938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0AA29B1-4511-ED43-BA66-16DF3D8038C7}"/>
              </a:ext>
            </a:extLst>
          </p:cNvPr>
          <p:cNvSpPr/>
          <p:nvPr/>
        </p:nvSpPr>
        <p:spPr>
          <a:xfrm>
            <a:off x="176983" y="1583041"/>
            <a:ext cx="4727819" cy="1815882"/>
          </a:xfrm>
          <a:prstGeom prst="rect">
            <a:avLst/>
          </a:prstGeom>
        </p:spPr>
        <p:txBody>
          <a:bodyPr wrap="square">
            <a:spAutoFit/>
          </a:bodyPr>
          <a:lstStyle/>
          <a:p>
            <a:pPr>
              <a:spcAft>
                <a:spcPts val="1200"/>
              </a:spcAft>
            </a:pPr>
            <a:r>
              <a:rPr lang="en-US" sz="2800" dirty="0"/>
              <a:t>Our choices are impacted by our perception of our roles. We behave in ways that fit with our identity’s stereotypes. </a:t>
            </a:r>
          </a:p>
        </p:txBody>
      </p:sp>
      <p:sp>
        <p:nvSpPr>
          <p:cNvPr id="17" name="TextBox 16">
            <a:extLst>
              <a:ext uri="{FF2B5EF4-FFF2-40B4-BE49-F238E27FC236}">
                <a16:creationId xmlns:a16="http://schemas.microsoft.com/office/drawing/2014/main" id="{40142175-FE81-5A48-B659-3E12D5A5E017}"/>
              </a:ext>
            </a:extLst>
          </p:cNvPr>
          <p:cNvSpPr txBox="1"/>
          <p:nvPr/>
        </p:nvSpPr>
        <p:spPr>
          <a:xfrm>
            <a:off x="5067033" y="1406810"/>
            <a:ext cx="4076968" cy="3354765"/>
          </a:xfrm>
          <a:prstGeom prst="rect">
            <a:avLst/>
          </a:prstGeom>
          <a:solidFill>
            <a:schemeClr val="accent5">
              <a:lumMod val="75000"/>
            </a:schemeClr>
          </a:solidFill>
        </p:spPr>
        <p:txBody>
          <a:bodyPr wrap="square" rtlCol="0">
            <a:spAutoFit/>
          </a:bodyPr>
          <a:lstStyle/>
          <a:p>
            <a:pPr marL="342900" indent="-342900">
              <a:spcAft>
                <a:spcPts val="1200"/>
              </a:spcAft>
              <a:buFont typeface="Arial" panose="020B0604020202020204" pitchFamily="34" charset="0"/>
              <a:buChar char="•"/>
            </a:pPr>
            <a:r>
              <a:rPr lang="en-US" sz="2400" dirty="0">
                <a:solidFill>
                  <a:schemeClr val="bg1"/>
                </a:solidFill>
              </a:rPr>
              <a:t>Identify the "scripts" people are operating on—how they understand what it means to be good at their role. </a:t>
            </a:r>
          </a:p>
          <a:p>
            <a:pPr marL="342900" indent="-342900">
              <a:spcAft>
                <a:spcPts val="1200"/>
              </a:spcAft>
              <a:buFont typeface="Arial" panose="020B0604020202020204" pitchFamily="34" charset="0"/>
              <a:buChar char="•"/>
            </a:pPr>
            <a:r>
              <a:rPr lang="en-US" sz="2400" dirty="0">
                <a:solidFill>
                  <a:schemeClr val="bg1"/>
                </a:solidFill>
              </a:rPr>
              <a:t>Help people to see that learning habits are part of their role identity.</a:t>
            </a:r>
          </a:p>
          <a:p>
            <a:pPr marL="342900" indent="-342900">
              <a:spcAft>
                <a:spcPts val="1200"/>
              </a:spcAft>
              <a:buFont typeface="Arial" panose="020B0604020202020204" pitchFamily="34" charset="0"/>
              <a:buChar char="•"/>
            </a:pPr>
            <a:r>
              <a:rPr lang="en-US" sz="2400" dirty="0">
                <a:solidFill>
                  <a:schemeClr val="bg1"/>
                </a:solidFill>
              </a:rPr>
              <a:t>Reinforce that message.</a:t>
            </a:r>
          </a:p>
        </p:txBody>
      </p:sp>
      <p:sp>
        <p:nvSpPr>
          <p:cNvPr id="2" name="TextBox 1">
            <a:extLst>
              <a:ext uri="{FF2B5EF4-FFF2-40B4-BE49-F238E27FC236}">
                <a16:creationId xmlns:a16="http://schemas.microsoft.com/office/drawing/2014/main" id="{321A6C24-098A-C645-9F37-FCC1C0063E84}"/>
              </a:ext>
            </a:extLst>
          </p:cNvPr>
          <p:cNvSpPr txBox="1"/>
          <p:nvPr/>
        </p:nvSpPr>
        <p:spPr>
          <a:xfrm>
            <a:off x="996514" y="3556833"/>
            <a:ext cx="2690584" cy="286232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solidFill>
                  <a:srgbClr val="31859C"/>
                </a:solidFill>
              </a:rPr>
              <a:t>Expert?</a:t>
            </a:r>
          </a:p>
          <a:p>
            <a:pPr marL="457200" indent="-457200">
              <a:spcAft>
                <a:spcPts val="1200"/>
              </a:spcAft>
              <a:buFont typeface="Arial" panose="020B0604020202020204" pitchFamily="34" charset="0"/>
              <a:buChar char="•"/>
            </a:pPr>
            <a:r>
              <a:rPr lang="en-US" sz="2800" dirty="0">
                <a:solidFill>
                  <a:srgbClr val="31859C"/>
                </a:solidFill>
              </a:rPr>
              <a:t>Advocate?</a:t>
            </a:r>
          </a:p>
          <a:p>
            <a:pPr marL="457200" indent="-457200">
              <a:spcAft>
                <a:spcPts val="1200"/>
              </a:spcAft>
              <a:buFont typeface="Arial" panose="020B0604020202020204" pitchFamily="34" charset="0"/>
              <a:buChar char="•"/>
            </a:pPr>
            <a:r>
              <a:rPr lang="en-US" sz="2800" dirty="0">
                <a:solidFill>
                  <a:srgbClr val="31859C"/>
                </a:solidFill>
              </a:rPr>
              <a:t>Strategist?</a:t>
            </a:r>
          </a:p>
          <a:p>
            <a:pPr marL="457200" indent="-457200">
              <a:spcAft>
                <a:spcPts val="1200"/>
              </a:spcAft>
              <a:buFont typeface="Arial" panose="020B0604020202020204" pitchFamily="34" charset="0"/>
              <a:buChar char="•"/>
            </a:pPr>
            <a:r>
              <a:rPr lang="en-US" sz="2800" dirty="0">
                <a:solidFill>
                  <a:srgbClr val="31859C"/>
                </a:solidFill>
              </a:rPr>
              <a:t>Coordinator?</a:t>
            </a:r>
          </a:p>
          <a:p>
            <a:pPr marL="457200" indent="-457200">
              <a:spcAft>
                <a:spcPts val="1200"/>
              </a:spcAft>
              <a:buFont typeface="Arial" panose="020B0604020202020204" pitchFamily="34" charset="0"/>
              <a:buChar char="•"/>
            </a:pPr>
            <a:r>
              <a:rPr lang="en-US" sz="2800" dirty="0">
                <a:solidFill>
                  <a:srgbClr val="31859C"/>
                </a:solidFill>
              </a:rPr>
              <a:t>Facilitator?</a:t>
            </a:r>
          </a:p>
        </p:txBody>
      </p:sp>
    </p:spTree>
    <p:extLst>
      <p:ext uri="{BB962C8B-B14F-4D97-AF65-F5344CB8AC3E}">
        <p14:creationId xmlns:p14="http://schemas.microsoft.com/office/powerpoint/2010/main" val="386281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11</a:t>
            </a:fld>
            <a:endParaRPr lang="en-US" sz="1000" dirty="0"/>
          </a:p>
        </p:txBody>
      </p:sp>
      <p:sp>
        <p:nvSpPr>
          <p:cNvPr id="6" name="Title 1"/>
          <p:cNvSpPr>
            <a:spLocks noGrp="1"/>
          </p:cNvSpPr>
          <p:nvPr>
            <p:ph type="title"/>
          </p:nvPr>
        </p:nvSpPr>
        <p:spPr>
          <a:xfrm>
            <a:off x="0" y="0"/>
            <a:ext cx="9144000" cy="1219200"/>
          </a:xfrm>
          <a:solidFill>
            <a:srgbClr val="EEEC4C"/>
          </a:solidFill>
        </p:spPr>
        <p:txBody>
          <a:bodyPr>
            <a:noAutofit/>
          </a:bodyPr>
          <a:lstStyle/>
          <a:p>
            <a:pPr algn="ctr"/>
            <a:r>
              <a:rPr lang="en-US" sz="3200" dirty="0"/>
              <a:t>3. INDIVIDUAL: Thinking Patterns/Processes</a:t>
            </a:r>
            <a:endParaRPr lang="en-US" sz="3200" b="0" dirty="0"/>
          </a:p>
        </p:txBody>
      </p:sp>
      <p:sp>
        <p:nvSpPr>
          <p:cNvPr id="4" name="Rectangle 3">
            <a:extLst>
              <a:ext uri="{FF2B5EF4-FFF2-40B4-BE49-F238E27FC236}">
                <a16:creationId xmlns:a16="http://schemas.microsoft.com/office/drawing/2014/main" id="{C0AA29B1-4511-ED43-BA66-16DF3D8038C7}"/>
              </a:ext>
            </a:extLst>
          </p:cNvPr>
          <p:cNvSpPr/>
          <p:nvPr/>
        </p:nvSpPr>
        <p:spPr>
          <a:xfrm>
            <a:off x="176983" y="1463413"/>
            <a:ext cx="4890050" cy="2677656"/>
          </a:xfrm>
          <a:prstGeom prst="rect">
            <a:avLst/>
          </a:prstGeom>
        </p:spPr>
        <p:txBody>
          <a:bodyPr wrap="square">
            <a:spAutoFit/>
          </a:bodyPr>
          <a:lstStyle/>
          <a:p>
            <a:pPr>
              <a:spcAft>
                <a:spcPts val="1200"/>
              </a:spcAft>
            </a:pPr>
            <a:r>
              <a:rPr lang="en-US" sz="2800" dirty="0"/>
              <a:t>The routines our brains follow for processing information and making decisions can get caught in cognitive traps, especially when we’re rushed, overloaded, or anxious. </a:t>
            </a:r>
          </a:p>
        </p:txBody>
      </p:sp>
      <p:sp>
        <p:nvSpPr>
          <p:cNvPr id="17" name="TextBox 16">
            <a:extLst>
              <a:ext uri="{FF2B5EF4-FFF2-40B4-BE49-F238E27FC236}">
                <a16:creationId xmlns:a16="http://schemas.microsoft.com/office/drawing/2014/main" id="{40142175-FE81-5A48-B659-3E12D5A5E017}"/>
              </a:ext>
            </a:extLst>
          </p:cNvPr>
          <p:cNvSpPr txBox="1"/>
          <p:nvPr/>
        </p:nvSpPr>
        <p:spPr>
          <a:xfrm>
            <a:off x="5067033" y="1406810"/>
            <a:ext cx="4076968" cy="2831544"/>
          </a:xfrm>
          <a:prstGeom prst="rect">
            <a:avLst/>
          </a:prstGeom>
          <a:solidFill>
            <a:schemeClr val="accent5">
              <a:lumMod val="75000"/>
            </a:schemeClr>
          </a:solidFill>
        </p:spPr>
        <p:txBody>
          <a:bodyPr wrap="square" rtlCol="0">
            <a:spAutoFit/>
          </a:bodyPr>
          <a:lstStyle/>
          <a:p>
            <a:pPr marL="342900" indent="-342900">
              <a:spcAft>
                <a:spcPts val="1200"/>
              </a:spcAft>
              <a:buFont typeface="Arial" panose="020B0604020202020204" pitchFamily="34" charset="0"/>
              <a:buChar char="•"/>
            </a:pPr>
            <a:r>
              <a:rPr lang="en-US" sz="2400" dirty="0">
                <a:solidFill>
                  <a:schemeClr val="bg1"/>
                </a:solidFill>
              </a:rPr>
              <a:t>Set up meetings and information gathering processes to elicit contrary opinions and disconfirming data.</a:t>
            </a:r>
          </a:p>
          <a:p>
            <a:pPr marL="342900" indent="-342900">
              <a:spcAft>
                <a:spcPts val="1200"/>
              </a:spcAft>
              <a:buFont typeface="Arial" panose="020B0604020202020204" pitchFamily="34" charset="0"/>
              <a:buChar char="•"/>
            </a:pPr>
            <a:r>
              <a:rPr lang="en-US" sz="2400" dirty="0">
                <a:solidFill>
                  <a:schemeClr val="bg1"/>
                </a:solidFill>
              </a:rPr>
              <a:t>Train on explicit steps of “scientific” thinking</a:t>
            </a:r>
          </a:p>
        </p:txBody>
      </p:sp>
      <p:pic>
        <p:nvPicPr>
          <p:cNvPr id="8" name="Picture 7">
            <a:extLst>
              <a:ext uri="{FF2B5EF4-FFF2-40B4-BE49-F238E27FC236}">
                <a16:creationId xmlns:a16="http://schemas.microsoft.com/office/drawing/2014/main" id="{467392A3-6D2F-6C45-8FE7-93888C5294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8388" y="4805082"/>
            <a:ext cx="2572870" cy="2572870"/>
          </a:xfrm>
          <a:prstGeom prst="rect">
            <a:avLst/>
          </a:prstGeom>
        </p:spPr>
      </p:pic>
      <p:sp>
        <p:nvSpPr>
          <p:cNvPr id="12" name="TextBox 11">
            <a:extLst>
              <a:ext uri="{FF2B5EF4-FFF2-40B4-BE49-F238E27FC236}">
                <a16:creationId xmlns:a16="http://schemas.microsoft.com/office/drawing/2014/main" id="{0BD21353-35FC-C745-A8F1-0913A9408E9F}"/>
              </a:ext>
            </a:extLst>
          </p:cNvPr>
          <p:cNvSpPr txBox="1"/>
          <p:nvPr/>
        </p:nvSpPr>
        <p:spPr>
          <a:xfrm>
            <a:off x="879767" y="4599713"/>
            <a:ext cx="4890050" cy="2277547"/>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solidFill>
                  <a:srgbClr val="31859C"/>
                </a:solidFill>
              </a:rPr>
              <a:t>Confirmation bias</a:t>
            </a:r>
          </a:p>
          <a:p>
            <a:pPr marL="457200" indent="-457200">
              <a:spcAft>
                <a:spcPts val="1200"/>
              </a:spcAft>
              <a:buFont typeface="Arial" panose="020B0604020202020204" pitchFamily="34" charset="0"/>
              <a:buChar char="•"/>
            </a:pPr>
            <a:r>
              <a:rPr lang="en-US" sz="2800" dirty="0">
                <a:solidFill>
                  <a:srgbClr val="31859C"/>
                </a:solidFill>
              </a:rPr>
              <a:t>Escalation of commitment</a:t>
            </a:r>
          </a:p>
          <a:p>
            <a:pPr marL="457200" indent="-457200">
              <a:spcAft>
                <a:spcPts val="1200"/>
              </a:spcAft>
              <a:buFont typeface="Arial" panose="020B0604020202020204" pitchFamily="34" charset="0"/>
              <a:buChar char="•"/>
            </a:pPr>
            <a:r>
              <a:rPr lang="en-US" sz="2800" dirty="0">
                <a:solidFill>
                  <a:srgbClr val="31859C"/>
                </a:solidFill>
              </a:rPr>
              <a:t>Availability bias</a:t>
            </a:r>
          </a:p>
          <a:p>
            <a:pPr marL="457200" indent="-457200">
              <a:spcAft>
                <a:spcPts val="1200"/>
              </a:spcAft>
              <a:buFont typeface="Arial" panose="020B0604020202020204" pitchFamily="34" charset="0"/>
              <a:buChar char="•"/>
            </a:pPr>
            <a:r>
              <a:rPr lang="en-US" sz="2800" dirty="0">
                <a:solidFill>
                  <a:srgbClr val="31859C"/>
                </a:solidFill>
              </a:rPr>
              <a:t>Groupthink</a:t>
            </a:r>
          </a:p>
        </p:txBody>
      </p:sp>
    </p:spTree>
    <p:extLst>
      <p:ext uri="{BB962C8B-B14F-4D97-AF65-F5344CB8AC3E}">
        <p14:creationId xmlns:p14="http://schemas.microsoft.com/office/powerpoint/2010/main" val="15083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2B8718-8F91-F649-A6C9-A9BF0E4FE4CF}"/>
              </a:ext>
            </a:extLst>
          </p:cNvPr>
          <p:cNvSpPr/>
          <p:nvPr/>
        </p:nvSpPr>
        <p:spPr>
          <a:xfrm>
            <a:off x="0" y="2051905"/>
            <a:ext cx="8813576" cy="954107"/>
          </a:xfrm>
          <a:prstGeom prst="rect">
            <a:avLst/>
          </a:prstGeom>
          <a:solidFill>
            <a:schemeClr val="bg1">
              <a:lumMod val="85000"/>
            </a:schemeClr>
          </a:solidFill>
        </p:spPr>
        <p:txBody>
          <a:bodyPr wrap="square">
            <a:spAutoFit/>
          </a:bodyPr>
          <a:lstStyle/>
          <a:p>
            <a:pPr marL="457200" indent="-457200">
              <a:buFont typeface="+mj-lt"/>
              <a:buAutoNum type="arabicPeriod"/>
            </a:pPr>
            <a:r>
              <a:rPr lang="en-US" sz="2800" dirty="0">
                <a:solidFill>
                  <a:srgbClr val="000000"/>
                </a:solidFill>
              </a:rPr>
              <a:t>Clarifying the results you want–what new behaviors are you aiming for with your learning work? </a:t>
            </a:r>
            <a:endParaRPr lang="en-US" sz="2800" dirty="0"/>
          </a:p>
        </p:txBody>
      </p:sp>
      <p:sp>
        <p:nvSpPr>
          <p:cNvPr id="6" name="Title 1">
            <a:extLst>
              <a:ext uri="{FF2B5EF4-FFF2-40B4-BE49-F238E27FC236}">
                <a16:creationId xmlns:a16="http://schemas.microsoft.com/office/drawing/2014/main" id="{B2BC02AF-5F8E-EE44-B07B-7AAA8A41A225}"/>
              </a:ext>
            </a:extLst>
          </p:cNvPr>
          <p:cNvSpPr>
            <a:spLocks noGrp="1"/>
          </p:cNvSpPr>
          <p:nvPr>
            <p:ph type="title"/>
          </p:nvPr>
        </p:nvSpPr>
        <p:spPr>
          <a:xfrm>
            <a:off x="0" y="0"/>
            <a:ext cx="9144000" cy="1282700"/>
          </a:xfrm>
        </p:spPr>
        <p:txBody>
          <a:bodyPr>
            <a:normAutofit/>
          </a:bodyPr>
          <a:lstStyle/>
          <a:p>
            <a:r>
              <a:rPr lang="en-US" sz="3200" dirty="0"/>
              <a:t>Moving from learning as a product or </a:t>
            </a:r>
            <a:br>
              <a:rPr lang="en-US" sz="3200" dirty="0"/>
            </a:br>
            <a:r>
              <a:rPr lang="en-US" sz="3200" dirty="0"/>
              <a:t>an event finally requires:</a:t>
            </a:r>
            <a:endParaRPr lang="en-US" sz="3600" dirty="0"/>
          </a:p>
        </p:txBody>
      </p:sp>
      <p:sp>
        <p:nvSpPr>
          <p:cNvPr id="9" name="Rectangle 8">
            <a:extLst>
              <a:ext uri="{FF2B5EF4-FFF2-40B4-BE49-F238E27FC236}">
                <a16:creationId xmlns:a16="http://schemas.microsoft.com/office/drawing/2014/main" id="{E4FC04DE-B795-BC48-80A0-AF29A18EC96A}"/>
              </a:ext>
            </a:extLst>
          </p:cNvPr>
          <p:cNvSpPr/>
          <p:nvPr/>
        </p:nvSpPr>
        <p:spPr>
          <a:xfrm>
            <a:off x="0" y="5144496"/>
            <a:ext cx="8036417" cy="954107"/>
          </a:xfrm>
          <a:prstGeom prst="rect">
            <a:avLst/>
          </a:prstGeom>
          <a:solidFill>
            <a:srgbClr val="EEEC4C"/>
          </a:solidFill>
        </p:spPr>
        <p:txBody>
          <a:bodyPr wrap="square">
            <a:spAutoFit/>
          </a:bodyPr>
          <a:lstStyle/>
          <a:p>
            <a:pPr marL="457200" indent="-457200">
              <a:buAutoNum type="arabicPeriod" startAt="3"/>
            </a:pPr>
            <a:r>
              <a:rPr lang="en-US" sz="2800" dirty="0">
                <a:solidFill>
                  <a:srgbClr val="000000"/>
                </a:solidFill>
              </a:rPr>
              <a:t>Develop a range of strategies to address the roadblocks and support the facilitating factors.</a:t>
            </a:r>
            <a:endParaRPr lang="en-US" sz="2800" dirty="0"/>
          </a:p>
        </p:txBody>
      </p:sp>
      <p:sp>
        <p:nvSpPr>
          <p:cNvPr id="10" name="TextBox 9">
            <a:extLst>
              <a:ext uri="{FF2B5EF4-FFF2-40B4-BE49-F238E27FC236}">
                <a16:creationId xmlns:a16="http://schemas.microsoft.com/office/drawing/2014/main" id="{52D1CB96-E8E4-FE4A-AC1E-459FE58ED476}"/>
              </a:ext>
            </a:extLst>
          </p:cNvPr>
          <p:cNvSpPr txBox="1"/>
          <p:nvPr/>
        </p:nvSpPr>
        <p:spPr>
          <a:xfrm>
            <a:off x="8628845" y="5602310"/>
            <a:ext cx="184731" cy="369332"/>
          </a:xfrm>
          <a:prstGeom prst="rect">
            <a:avLst/>
          </a:prstGeom>
          <a:noFill/>
        </p:spPr>
        <p:txBody>
          <a:bodyPr wrap="none" rtlCol="0">
            <a:spAutoFit/>
          </a:bodyPr>
          <a:lstStyle/>
          <a:p>
            <a:endParaRPr lang="en-US" dirty="0"/>
          </a:p>
        </p:txBody>
      </p:sp>
      <p:sp>
        <p:nvSpPr>
          <p:cNvPr id="14" name="Slide Number Placeholder 3">
            <a:extLst>
              <a:ext uri="{FF2B5EF4-FFF2-40B4-BE49-F238E27FC236}">
                <a16:creationId xmlns:a16="http://schemas.microsoft.com/office/drawing/2014/main" id="{3DDA1C43-4C6D-F940-A902-D21130D2DFB2}"/>
              </a:ext>
            </a:extLst>
          </p:cNvPr>
          <p:cNvSpPr>
            <a:spLocks noGrp="1"/>
          </p:cNvSpPr>
          <p:nvPr>
            <p:ph type="sldNum" sz="quarter" idx="12"/>
          </p:nvPr>
        </p:nvSpPr>
        <p:spPr>
          <a:xfrm>
            <a:off x="0" y="6604000"/>
            <a:ext cx="647700" cy="253999"/>
          </a:xfrm>
        </p:spPr>
        <p:txBody>
          <a:bodyPr/>
          <a:lstStyle/>
          <a:p>
            <a:fld id="{31C3BF4F-9B77-EB44-8277-3A956F0D0572}" type="slidenum">
              <a:rPr lang="en-US" sz="1000" smtClean="0"/>
              <a:pPr/>
              <a:t>12</a:t>
            </a:fld>
            <a:endParaRPr lang="en-US" sz="1000" dirty="0"/>
          </a:p>
        </p:txBody>
      </p:sp>
      <p:sp>
        <p:nvSpPr>
          <p:cNvPr id="12" name="Rectangle 11">
            <a:extLst>
              <a:ext uri="{FF2B5EF4-FFF2-40B4-BE49-F238E27FC236}">
                <a16:creationId xmlns:a16="http://schemas.microsoft.com/office/drawing/2014/main" id="{3243AA76-C2EC-7445-A5EC-26A29B1E227C}"/>
              </a:ext>
            </a:extLst>
          </p:cNvPr>
          <p:cNvSpPr/>
          <p:nvPr/>
        </p:nvSpPr>
        <p:spPr>
          <a:xfrm>
            <a:off x="0" y="3561955"/>
            <a:ext cx="8628845" cy="954107"/>
          </a:xfrm>
          <a:prstGeom prst="rect">
            <a:avLst/>
          </a:prstGeom>
          <a:solidFill>
            <a:schemeClr val="bg1">
              <a:lumMod val="85000"/>
            </a:schemeClr>
          </a:solidFill>
        </p:spPr>
        <p:txBody>
          <a:bodyPr wrap="square">
            <a:spAutoFit/>
          </a:bodyPr>
          <a:lstStyle/>
          <a:p>
            <a:pPr marL="457200" indent="-457200">
              <a:buAutoNum type="arabicPeriod" startAt="2"/>
            </a:pPr>
            <a:r>
              <a:rPr lang="en-US" sz="2800" dirty="0"/>
              <a:t>Diagnosing the systemic factors that are getting in the way of learning or helping to support it.</a:t>
            </a:r>
          </a:p>
        </p:txBody>
      </p:sp>
    </p:spTree>
    <p:extLst>
      <p:ext uri="{BB962C8B-B14F-4D97-AF65-F5344CB8AC3E}">
        <p14:creationId xmlns:p14="http://schemas.microsoft.com/office/powerpoint/2010/main" val="61997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DD7CBD0-4D82-1C40-9A25-916E8FDA0FF3}"/>
              </a:ext>
            </a:extLst>
          </p:cNvPr>
          <p:cNvSpPr/>
          <p:nvPr/>
        </p:nvSpPr>
        <p:spPr>
          <a:xfrm>
            <a:off x="5717365" y="869566"/>
            <a:ext cx="3059720" cy="5046217"/>
          </a:xfrm>
          <a:prstGeom prst="ellipse">
            <a:avLst/>
          </a:prstGeom>
          <a:solidFill>
            <a:schemeClr val="bg1">
              <a:lumMod val="50000"/>
            </a:schemeClr>
          </a:solidFill>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8" name="Oval 7">
            <a:extLst>
              <a:ext uri="{FF2B5EF4-FFF2-40B4-BE49-F238E27FC236}">
                <a16:creationId xmlns:a16="http://schemas.microsoft.com/office/drawing/2014/main" id="{AF4664CA-1593-E84B-BDDA-5FBCB6A50B1B}"/>
              </a:ext>
            </a:extLst>
          </p:cNvPr>
          <p:cNvSpPr/>
          <p:nvPr/>
        </p:nvSpPr>
        <p:spPr>
          <a:xfrm>
            <a:off x="5863865" y="2266566"/>
            <a:ext cx="2766720" cy="3611118"/>
          </a:xfrm>
          <a:prstGeom prst="ellipse">
            <a:avLst/>
          </a:prstGeom>
          <a:solidFill>
            <a:schemeClr val="bg1">
              <a:lumMod val="75000"/>
            </a:schemeClr>
          </a:solidFill>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9" name="Oval 8">
            <a:extLst>
              <a:ext uri="{FF2B5EF4-FFF2-40B4-BE49-F238E27FC236}">
                <a16:creationId xmlns:a16="http://schemas.microsoft.com/office/drawing/2014/main" id="{6525AA0C-31F4-F846-A719-8BF2058CC85A}"/>
              </a:ext>
            </a:extLst>
          </p:cNvPr>
          <p:cNvSpPr/>
          <p:nvPr/>
        </p:nvSpPr>
        <p:spPr>
          <a:xfrm>
            <a:off x="6107846" y="3733605"/>
            <a:ext cx="2278759" cy="2189438"/>
          </a:xfrm>
          <a:prstGeom prst="ellipse">
            <a:avLst/>
          </a:prstGeom>
          <a:solidFill>
            <a:srgbClr val="EEEC4C"/>
          </a:solidFill>
          <a:ln w="57150">
            <a:solidFill>
              <a:srgbClr val="31859C"/>
            </a:solidFill>
          </a:ln>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10" name="Oval 6">
            <a:extLst>
              <a:ext uri="{FF2B5EF4-FFF2-40B4-BE49-F238E27FC236}">
                <a16:creationId xmlns:a16="http://schemas.microsoft.com/office/drawing/2014/main" id="{A113D3A2-395D-1945-A373-003C5D0296BE}"/>
              </a:ext>
            </a:extLst>
          </p:cNvPr>
          <p:cNvSpPr/>
          <p:nvPr/>
        </p:nvSpPr>
        <p:spPr>
          <a:xfrm>
            <a:off x="6487758" y="4779585"/>
            <a:ext cx="1518935" cy="468206"/>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FFFFFF"/>
                </a:solidFill>
              </a:rPr>
              <a:t>Individual</a:t>
            </a:r>
          </a:p>
        </p:txBody>
      </p:sp>
      <p:sp>
        <p:nvSpPr>
          <p:cNvPr id="11" name="Oval 6">
            <a:extLst>
              <a:ext uri="{FF2B5EF4-FFF2-40B4-BE49-F238E27FC236}">
                <a16:creationId xmlns:a16="http://schemas.microsoft.com/office/drawing/2014/main" id="{BBFBD75C-11C6-2343-B3CD-19248360BCA0}"/>
              </a:ext>
            </a:extLst>
          </p:cNvPr>
          <p:cNvSpPr/>
          <p:nvPr/>
        </p:nvSpPr>
        <p:spPr>
          <a:xfrm>
            <a:off x="6379355" y="3188109"/>
            <a:ext cx="1735740" cy="468205"/>
          </a:xfrm>
          <a:prstGeom prst="rect">
            <a:avLst/>
          </a:prstGeom>
          <a:solidFill>
            <a:schemeClr val="bg1">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Social/Group</a:t>
            </a:r>
          </a:p>
        </p:txBody>
      </p:sp>
      <p:sp>
        <p:nvSpPr>
          <p:cNvPr id="12" name="Oval 6">
            <a:extLst>
              <a:ext uri="{FF2B5EF4-FFF2-40B4-BE49-F238E27FC236}">
                <a16:creationId xmlns:a16="http://schemas.microsoft.com/office/drawing/2014/main" id="{641ED58B-8A20-9E41-B81D-B208A4BBD25F}"/>
              </a:ext>
            </a:extLst>
          </p:cNvPr>
          <p:cNvSpPr/>
          <p:nvPr/>
        </p:nvSpPr>
        <p:spPr>
          <a:xfrm>
            <a:off x="6379355" y="1722334"/>
            <a:ext cx="1735740" cy="468205"/>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Institutional</a:t>
            </a:r>
          </a:p>
        </p:txBody>
      </p:sp>
      <p:pic>
        <p:nvPicPr>
          <p:cNvPr id="13" name="Picture 12">
            <a:extLst>
              <a:ext uri="{FF2B5EF4-FFF2-40B4-BE49-F238E27FC236}">
                <a16:creationId xmlns:a16="http://schemas.microsoft.com/office/drawing/2014/main" id="{EDFFCAD4-E634-3B48-8AF5-B663CAF84A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6568" y="2457067"/>
            <a:ext cx="581314" cy="581314"/>
          </a:xfrm>
          <a:prstGeom prst="rect">
            <a:avLst/>
          </a:prstGeom>
        </p:spPr>
      </p:pic>
      <p:pic>
        <p:nvPicPr>
          <p:cNvPr id="14" name="Picture 13">
            <a:extLst>
              <a:ext uri="{FF2B5EF4-FFF2-40B4-BE49-F238E27FC236}">
                <a16:creationId xmlns:a16="http://schemas.microsoft.com/office/drawing/2014/main" id="{73EAA26A-9528-424A-9EAC-F2F3D9D57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6876" y="4119185"/>
            <a:ext cx="520699" cy="520699"/>
          </a:xfrm>
          <a:prstGeom prst="rect">
            <a:avLst/>
          </a:prstGeom>
        </p:spPr>
      </p:pic>
      <p:pic>
        <p:nvPicPr>
          <p:cNvPr id="15" name="Picture 14">
            <a:extLst>
              <a:ext uri="{FF2B5EF4-FFF2-40B4-BE49-F238E27FC236}">
                <a16:creationId xmlns:a16="http://schemas.microsoft.com/office/drawing/2014/main" id="{6987A0A9-4572-344F-B6AB-1536E62342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9772" y="767158"/>
            <a:ext cx="1054907" cy="1054907"/>
          </a:xfrm>
          <a:prstGeom prst="rect">
            <a:avLst/>
          </a:prstGeom>
        </p:spPr>
      </p:pic>
      <p:sp>
        <p:nvSpPr>
          <p:cNvPr id="18" name="Title 1">
            <a:extLst>
              <a:ext uri="{FF2B5EF4-FFF2-40B4-BE49-F238E27FC236}">
                <a16:creationId xmlns:a16="http://schemas.microsoft.com/office/drawing/2014/main" id="{7EB5C9BA-DA9B-A040-B596-9F0BB5B91621}"/>
              </a:ext>
            </a:extLst>
          </p:cNvPr>
          <p:cNvSpPr txBox="1">
            <a:spLocks/>
          </p:cNvSpPr>
          <p:nvPr/>
        </p:nvSpPr>
        <p:spPr>
          <a:xfrm>
            <a:off x="-1" y="2127053"/>
            <a:ext cx="4984835" cy="2886635"/>
          </a:xfrm>
          <a:prstGeom prst="rect">
            <a:avLst/>
          </a:prstGeom>
          <a:solidFill>
            <a:srgbClr val="EEEC4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Example strategies </a:t>
            </a:r>
          </a:p>
          <a:p>
            <a:r>
              <a:rPr lang="en-US" sz="3200" dirty="0"/>
              <a:t>for building learning habits at</a:t>
            </a:r>
            <a:br>
              <a:rPr lang="en-US" sz="3200" dirty="0"/>
            </a:br>
            <a:r>
              <a:rPr lang="en-US" sz="3200" dirty="0"/>
              <a:t>The Colorado Health Foundation</a:t>
            </a:r>
          </a:p>
        </p:txBody>
      </p:sp>
    </p:spTree>
    <p:extLst>
      <p:ext uri="{BB962C8B-B14F-4D97-AF65-F5344CB8AC3E}">
        <p14:creationId xmlns:p14="http://schemas.microsoft.com/office/powerpoint/2010/main" val="353582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14</a:t>
            </a:fld>
            <a:endParaRPr lang="en-US" sz="1000" dirty="0"/>
          </a:p>
        </p:txBody>
      </p:sp>
      <p:sp>
        <p:nvSpPr>
          <p:cNvPr id="6" name="Title 1"/>
          <p:cNvSpPr>
            <a:spLocks noGrp="1"/>
          </p:cNvSpPr>
          <p:nvPr>
            <p:ph type="title"/>
          </p:nvPr>
        </p:nvSpPr>
        <p:spPr>
          <a:xfrm>
            <a:off x="0" y="0"/>
            <a:ext cx="9144000" cy="1219200"/>
          </a:xfrm>
          <a:solidFill>
            <a:srgbClr val="31859C"/>
          </a:solidFill>
        </p:spPr>
        <p:txBody>
          <a:bodyPr>
            <a:noAutofit/>
          </a:bodyPr>
          <a:lstStyle/>
          <a:p>
            <a:pPr algn="ctr"/>
            <a:r>
              <a:rPr lang="en-US" sz="3200" dirty="0">
                <a:solidFill>
                  <a:srgbClr val="FFFFFF"/>
                </a:solidFill>
              </a:rPr>
              <a:t>4. SOCIAL: Relationships and connections </a:t>
            </a:r>
            <a:endParaRPr lang="en-US" sz="3200" b="0" dirty="0">
              <a:solidFill>
                <a:srgbClr val="FFFFFF"/>
              </a:solidFill>
            </a:endParaRPr>
          </a:p>
        </p:txBody>
      </p:sp>
      <p:sp>
        <p:nvSpPr>
          <p:cNvPr id="14" name="TextBox 13"/>
          <p:cNvSpPr txBox="1"/>
          <p:nvPr/>
        </p:nvSpPr>
        <p:spPr>
          <a:xfrm>
            <a:off x="4955458" y="1412268"/>
            <a:ext cx="4188543" cy="3200876"/>
          </a:xfrm>
          <a:prstGeom prst="rect">
            <a:avLst/>
          </a:prstGeom>
          <a:solidFill>
            <a:srgbClr val="EEEC4C"/>
          </a:solidFill>
        </p:spPr>
        <p:txBody>
          <a:bodyPr wrap="square" rtlCol="0">
            <a:spAutoFit/>
          </a:bodyPr>
          <a:lstStyle/>
          <a:p>
            <a:pPr>
              <a:spcAft>
                <a:spcPts val="1200"/>
              </a:spcAft>
            </a:pPr>
            <a:r>
              <a:rPr lang="en-US" sz="2400" dirty="0"/>
              <a:t>Observe who has relationships with whom and their explicit or implicit rules of engagement.</a:t>
            </a:r>
          </a:p>
          <a:p>
            <a:pPr>
              <a:spcAft>
                <a:spcPts val="1200"/>
              </a:spcAft>
            </a:pPr>
            <a:r>
              <a:rPr lang="en-US" sz="2400" dirty="0"/>
              <a:t>Create opportunities to help people understand one another's intentions and competencies, or to create new types of linkages. </a:t>
            </a:r>
          </a:p>
        </p:txBody>
      </p:sp>
      <p:pic>
        <p:nvPicPr>
          <p:cNvPr id="4098" name="Picture 2" descr="Image result for relationships icon">
            <a:extLst>
              <a:ext uri="{FF2B5EF4-FFF2-40B4-BE49-F238E27FC236}">
                <a16:creationId xmlns:a16="http://schemas.microsoft.com/office/drawing/2014/main" id="{73F709D4-38EF-8E48-A594-BF28B2DC72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20581" y="4828457"/>
            <a:ext cx="1932037" cy="1932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68D4E7A-25FF-F940-85B1-C478773A8C1F}"/>
              </a:ext>
            </a:extLst>
          </p:cNvPr>
          <p:cNvSpPr/>
          <p:nvPr/>
        </p:nvSpPr>
        <p:spPr>
          <a:xfrm>
            <a:off x="162234" y="1389268"/>
            <a:ext cx="4793224" cy="2246769"/>
          </a:xfrm>
          <a:prstGeom prst="rect">
            <a:avLst/>
          </a:prstGeom>
        </p:spPr>
        <p:txBody>
          <a:bodyPr wrap="square">
            <a:spAutoFit/>
          </a:bodyPr>
          <a:lstStyle/>
          <a:p>
            <a:r>
              <a:rPr lang="en-US" sz="2800" dirty="0">
                <a:solidFill>
                  <a:srgbClr val="000000"/>
                </a:solidFill>
              </a:rPr>
              <a:t>How individuals relate on teams, across teams, and with partners can affect learning habits both positively and negatively.</a:t>
            </a:r>
            <a:endParaRPr lang="en-US" sz="2800" dirty="0"/>
          </a:p>
        </p:txBody>
      </p:sp>
      <p:sp>
        <p:nvSpPr>
          <p:cNvPr id="4" name="TextBox 3">
            <a:extLst>
              <a:ext uri="{FF2B5EF4-FFF2-40B4-BE49-F238E27FC236}">
                <a16:creationId xmlns:a16="http://schemas.microsoft.com/office/drawing/2014/main" id="{BD549627-158D-BF4B-8038-A2E104346075}"/>
              </a:ext>
            </a:extLst>
          </p:cNvPr>
          <p:cNvSpPr txBox="1"/>
          <p:nvPr/>
        </p:nvSpPr>
        <p:spPr>
          <a:xfrm>
            <a:off x="162234" y="3772550"/>
            <a:ext cx="4793224" cy="292387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solidFill>
                  <a:srgbClr val="31859C"/>
                </a:solidFill>
              </a:rPr>
              <a:t>Comfort with tough discussions and revealing fears?</a:t>
            </a:r>
          </a:p>
          <a:p>
            <a:pPr marL="342900" indent="-342900">
              <a:spcAft>
                <a:spcPts val="1200"/>
              </a:spcAft>
              <a:buFont typeface="Arial" panose="020B0604020202020204" pitchFamily="34" charset="0"/>
              <a:buChar char="•"/>
            </a:pPr>
            <a:r>
              <a:rPr lang="en-US" sz="2200" dirty="0">
                <a:solidFill>
                  <a:srgbClr val="31859C"/>
                </a:solidFill>
              </a:rPr>
              <a:t>Too polite and deferential to challenge each other?</a:t>
            </a:r>
          </a:p>
          <a:p>
            <a:pPr marL="342900" indent="-342900">
              <a:spcAft>
                <a:spcPts val="1200"/>
              </a:spcAft>
              <a:buFont typeface="Arial" panose="020B0604020202020204" pitchFamily="34" charset="0"/>
              <a:buChar char="•"/>
            </a:pPr>
            <a:r>
              <a:rPr lang="en-US" sz="2200" dirty="0">
                <a:solidFill>
                  <a:srgbClr val="31859C"/>
                </a:solidFill>
              </a:rPr>
              <a:t>Distrusting of one another’s motives?</a:t>
            </a:r>
          </a:p>
          <a:p>
            <a:pPr marL="342900" indent="-342900">
              <a:spcAft>
                <a:spcPts val="1200"/>
              </a:spcAft>
              <a:buFont typeface="Arial" panose="020B0604020202020204" pitchFamily="34" charset="0"/>
              <a:buChar char="•"/>
            </a:pPr>
            <a:r>
              <a:rPr lang="en-US" sz="2200" dirty="0">
                <a:solidFill>
                  <a:srgbClr val="31859C"/>
                </a:solidFill>
              </a:rPr>
              <a:t>Too disconnected to even hear different perspectives?</a:t>
            </a:r>
          </a:p>
        </p:txBody>
      </p:sp>
    </p:spTree>
    <p:extLst>
      <p:ext uri="{BB962C8B-B14F-4D97-AF65-F5344CB8AC3E}">
        <p14:creationId xmlns:p14="http://schemas.microsoft.com/office/powerpoint/2010/main" val="381549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15</a:t>
            </a:fld>
            <a:endParaRPr lang="en-US" sz="1000" dirty="0"/>
          </a:p>
        </p:txBody>
      </p:sp>
      <p:sp>
        <p:nvSpPr>
          <p:cNvPr id="6" name="Title 1"/>
          <p:cNvSpPr>
            <a:spLocks noGrp="1"/>
          </p:cNvSpPr>
          <p:nvPr>
            <p:ph type="title"/>
          </p:nvPr>
        </p:nvSpPr>
        <p:spPr>
          <a:xfrm>
            <a:off x="0" y="0"/>
            <a:ext cx="9144000" cy="1219200"/>
          </a:xfrm>
          <a:solidFill>
            <a:srgbClr val="31859C"/>
          </a:solidFill>
        </p:spPr>
        <p:txBody>
          <a:bodyPr>
            <a:noAutofit/>
          </a:bodyPr>
          <a:lstStyle/>
          <a:p>
            <a:pPr algn="ctr"/>
            <a:r>
              <a:rPr lang="en-US" sz="3200" dirty="0">
                <a:solidFill>
                  <a:srgbClr val="FFFFFF"/>
                </a:solidFill>
              </a:rPr>
              <a:t>5. SOCIAL: Power dynamics and norms</a:t>
            </a:r>
            <a:endParaRPr lang="en-US" sz="3200" b="0" dirty="0">
              <a:solidFill>
                <a:srgbClr val="FFFFFF"/>
              </a:solidFill>
            </a:endParaRPr>
          </a:p>
        </p:txBody>
      </p:sp>
      <p:pic>
        <p:nvPicPr>
          <p:cNvPr id="5122" name="Picture 2" descr="Image result for hierarchy icon">
            <a:extLst>
              <a:ext uri="{FF2B5EF4-FFF2-40B4-BE49-F238E27FC236}">
                <a16:creationId xmlns:a16="http://schemas.microsoft.com/office/drawing/2014/main" id="{5D9B09B9-E4D6-4E46-B7BE-C80C4D1ED3C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71304" y="5176450"/>
            <a:ext cx="1681550" cy="1681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71B558-3080-C845-BC73-8C88E022E57D}"/>
              </a:ext>
            </a:extLst>
          </p:cNvPr>
          <p:cNvSpPr/>
          <p:nvPr/>
        </p:nvSpPr>
        <p:spPr>
          <a:xfrm>
            <a:off x="87876" y="1436184"/>
            <a:ext cx="5044563" cy="5139869"/>
          </a:xfrm>
          <a:prstGeom prst="rect">
            <a:avLst/>
          </a:prstGeom>
        </p:spPr>
        <p:txBody>
          <a:bodyPr wrap="square">
            <a:spAutoFit/>
          </a:bodyPr>
          <a:lstStyle/>
          <a:p>
            <a:pPr>
              <a:spcAft>
                <a:spcPts val="2400"/>
              </a:spcAft>
            </a:pPr>
            <a:r>
              <a:rPr lang="en-US" sz="2800" dirty="0">
                <a:solidFill>
                  <a:srgbClr val="000000"/>
                </a:solidFill>
              </a:rPr>
              <a:t>Motivation and ability to learn is affected by f</a:t>
            </a:r>
            <a:r>
              <a:rPr lang="en-US" sz="2800" dirty="0"/>
              <a:t>ormal control</a:t>
            </a:r>
            <a:r>
              <a:rPr lang="en-US" sz="2800" dirty="0">
                <a:solidFill>
                  <a:srgbClr val="000000"/>
                </a:solidFill>
              </a:rPr>
              <a:t>/ </a:t>
            </a:r>
            <a:r>
              <a:rPr lang="en-US" sz="2800" dirty="0"/>
              <a:t>informal influence of:</a:t>
            </a:r>
          </a:p>
          <a:p>
            <a:pPr marL="573088" indent="-165100">
              <a:spcAft>
                <a:spcPts val="2400"/>
              </a:spcAft>
              <a:buFont typeface="Arial" panose="020B0604020202020204" pitchFamily="34" charset="0"/>
              <a:buChar char="•"/>
            </a:pPr>
            <a:r>
              <a:rPr lang="en-US" sz="2400" dirty="0">
                <a:solidFill>
                  <a:schemeClr val="accent5">
                    <a:lumMod val="75000"/>
                  </a:schemeClr>
                </a:solidFill>
              </a:rPr>
              <a:t>What the agenda is</a:t>
            </a:r>
          </a:p>
          <a:p>
            <a:pPr marL="573088" indent="-165100">
              <a:spcAft>
                <a:spcPts val="2400"/>
              </a:spcAft>
              <a:buFont typeface="Arial" panose="020B0604020202020204" pitchFamily="34" charset="0"/>
              <a:buChar char="•"/>
            </a:pPr>
            <a:r>
              <a:rPr lang="en-US" sz="2400" dirty="0">
                <a:solidFill>
                  <a:schemeClr val="accent5">
                    <a:lumMod val="75000"/>
                  </a:schemeClr>
                </a:solidFill>
              </a:rPr>
              <a:t>What options are on the table</a:t>
            </a:r>
          </a:p>
          <a:p>
            <a:pPr marL="573088" indent="-165100">
              <a:spcAft>
                <a:spcPts val="2400"/>
              </a:spcAft>
              <a:buFont typeface="Arial" panose="020B0604020202020204" pitchFamily="34" charset="0"/>
              <a:buChar char="•"/>
            </a:pPr>
            <a:r>
              <a:rPr lang="en-US" sz="2400" dirty="0">
                <a:solidFill>
                  <a:schemeClr val="accent5">
                    <a:lumMod val="75000"/>
                  </a:schemeClr>
                </a:solidFill>
              </a:rPr>
              <a:t>What data has value or is valid</a:t>
            </a:r>
          </a:p>
          <a:p>
            <a:pPr marL="573088" indent="-165100">
              <a:spcAft>
                <a:spcPts val="2400"/>
              </a:spcAft>
              <a:buFont typeface="Arial" panose="020B0604020202020204" pitchFamily="34" charset="0"/>
              <a:buChar char="•"/>
            </a:pPr>
            <a:r>
              <a:rPr lang="en-US" sz="2400" dirty="0">
                <a:solidFill>
                  <a:schemeClr val="accent5">
                    <a:lumMod val="75000"/>
                  </a:schemeClr>
                </a:solidFill>
              </a:rPr>
              <a:t>How information is interpreted</a:t>
            </a:r>
          </a:p>
          <a:p>
            <a:pPr marL="573088" indent="-165100">
              <a:spcAft>
                <a:spcPts val="2400"/>
              </a:spcAft>
              <a:buFont typeface="Arial" panose="020B0604020202020204" pitchFamily="34" charset="0"/>
              <a:buChar char="•"/>
            </a:pPr>
            <a:r>
              <a:rPr lang="en-US" sz="2400" dirty="0">
                <a:solidFill>
                  <a:schemeClr val="accent5">
                    <a:lumMod val="75000"/>
                  </a:schemeClr>
                </a:solidFill>
              </a:rPr>
              <a:t>Who blocks/enables information flow</a:t>
            </a:r>
            <a:endParaRPr lang="en-US" sz="2400" dirty="0"/>
          </a:p>
        </p:txBody>
      </p:sp>
      <p:sp>
        <p:nvSpPr>
          <p:cNvPr id="4" name="Rectangle 3">
            <a:extLst>
              <a:ext uri="{FF2B5EF4-FFF2-40B4-BE49-F238E27FC236}">
                <a16:creationId xmlns:a16="http://schemas.microsoft.com/office/drawing/2014/main" id="{17E31B4B-250E-7042-83BD-7C2C6F074148}"/>
              </a:ext>
            </a:extLst>
          </p:cNvPr>
          <p:cNvSpPr/>
          <p:nvPr/>
        </p:nvSpPr>
        <p:spPr>
          <a:xfrm>
            <a:off x="5132439" y="1421447"/>
            <a:ext cx="4010470" cy="3693319"/>
          </a:xfrm>
          <a:prstGeom prst="rect">
            <a:avLst/>
          </a:prstGeom>
          <a:solidFill>
            <a:srgbClr val="EEEC4C"/>
          </a:solidFill>
          <a:ln>
            <a:noFill/>
          </a:ln>
        </p:spPr>
        <p:txBody>
          <a:bodyPr wrap="square">
            <a:spAutoFit/>
          </a:bodyPr>
          <a:lstStyle/>
          <a:p>
            <a:pPr>
              <a:spcAft>
                <a:spcPts val="1200"/>
              </a:spcAft>
            </a:pPr>
            <a:r>
              <a:rPr lang="en-US" sz="2400" dirty="0"/>
              <a:t>Understand how power works formally and informally—who has it and how they use it. </a:t>
            </a:r>
          </a:p>
          <a:p>
            <a:pPr marL="342900" indent="-342900">
              <a:spcAft>
                <a:spcPts val="1200"/>
              </a:spcAft>
              <a:buFont typeface="Arial" panose="020B0604020202020204" pitchFamily="34" charset="0"/>
              <a:buChar char="•"/>
            </a:pPr>
            <a:r>
              <a:rPr lang="en-US" sz="2200" dirty="0"/>
              <a:t>Reveal how power is shaping conclusions </a:t>
            </a:r>
          </a:p>
          <a:p>
            <a:pPr marL="342900" indent="-342900">
              <a:spcAft>
                <a:spcPts val="1200"/>
              </a:spcAft>
              <a:buFont typeface="Arial" panose="020B0604020202020204" pitchFamily="34" charset="0"/>
              <a:buChar char="•"/>
            </a:pPr>
            <a:r>
              <a:rPr lang="en-US" sz="2200" dirty="0"/>
              <a:t>Recruit influential champions to move learning forward </a:t>
            </a:r>
          </a:p>
          <a:p>
            <a:pPr marL="342900" indent="-342900">
              <a:spcAft>
                <a:spcPts val="1200"/>
              </a:spcAft>
              <a:buFont typeface="Arial" panose="020B0604020202020204" pitchFamily="34" charset="0"/>
              <a:buChar char="•"/>
            </a:pPr>
            <a:r>
              <a:rPr lang="en-US" sz="2200" dirty="0"/>
              <a:t>Look for opportunities to bring in different perspectives.</a:t>
            </a:r>
          </a:p>
        </p:txBody>
      </p:sp>
    </p:spTree>
    <p:extLst>
      <p:ext uri="{BB962C8B-B14F-4D97-AF65-F5344CB8AC3E}">
        <p14:creationId xmlns:p14="http://schemas.microsoft.com/office/powerpoint/2010/main" val="70728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DD7CBD0-4D82-1C40-9A25-916E8FDA0FF3}"/>
              </a:ext>
            </a:extLst>
          </p:cNvPr>
          <p:cNvSpPr/>
          <p:nvPr/>
        </p:nvSpPr>
        <p:spPr>
          <a:xfrm>
            <a:off x="5717365" y="869566"/>
            <a:ext cx="3059720" cy="5046217"/>
          </a:xfrm>
          <a:prstGeom prst="ellipse">
            <a:avLst/>
          </a:prstGeom>
          <a:solidFill>
            <a:schemeClr val="bg1">
              <a:lumMod val="50000"/>
            </a:schemeClr>
          </a:solidFill>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8" name="Oval 7">
            <a:extLst>
              <a:ext uri="{FF2B5EF4-FFF2-40B4-BE49-F238E27FC236}">
                <a16:creationId xmlns:a16="http://schemas.microsoft.com/office/drawing/2014/main" id="{AF4664CA-1593-E84B-BDDA-5FBCB6A50B1B}"/>
              </a:ext>
            </a:extLst>
          </p:cNvPr>
          <p:cNvSpPr/>
          <p:nvPr/>
        </p:nvSpPr>
        <p:spPr>
          <a:xfrm>
            <a:off x="5863865" y="2266566"/>
            <a:ext cx="2766720" cy="3611118"/>
          </a:xfrm>
          <a:prstGeom prst="ellipse">
            <a:avLst/>
          </a:prstGeom>
          <a:solidFill>
            <a:srgbClr val="31859C"/>
          </a:solidFill>
          <a:ln w="63500">
            <a:solidFill>
              <a:srgbClr val="EEEC4C"/>
            </a:solidFill>
          </a:ln>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9" name="Oval 8">
            <a:extLst>
              <a:ext uri="{FF2B5EF4-FFF2-40B4-BE49-F238E27FC236}">
                <a16:creationId xmlns:a16="http://schemas.microsoft.com/office/drawing/2014/main" id="{6525AA0C-31F4-F846-A719-8BF2058CC85A}"/>
              </a:ext>
            </a:extLst>
          </p:cNvPr>
          <p:cNvSpPr/>
          <p:nvPr/>
        </p:nvSpPr>
        <p:spPr>
          <a:xfrm>
            <a:off x="6107846" y="3733605"/>
            <a:ext cx="2278759" cy="2189438"/>
          </a:xfrm>
          <a:prstGeom prst="ellipse">
            <a:avLst/>
          </a:prstGeom>
          <a:solidFill>
            <a:schemeClr val="bg1">
              <a:lumMod val="85000"/>
            </a:schemeClr>
          </a:solidFill>
          <a:ln w="57150">
            <a:solidFill>
              <a:srgbClr val="31859C"/>
            </a:solidFill>
          </a:ln>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10" name="Oval 6">
            <a:extLst>
              <a:ext uri="{FF2B5EF4-FFF2-40B4-BE49-F238E27FC236}">
                <a16:creationId xmlns:a16="http://schemas.microsoft.com/office/drawing/2014/main" id="{A113D3A2-395D-1945-A373-003C5D0296BE}"/>
              </a:ext>
            </a:extLst>
          </p:cNvPr>
          <p:cNvSpPr/>
          <p:nvPr/>
        </p:nvSpPr>
        <p:spPr>
          <a:xfrm>
            <a:off x="6487758" y="4779585"/>
            <a:ext cx="1518935" cy="468206"/>
          </a:xfrm>
          <a:prstGeom prst="rect">
            <a:avLst/>
          </a:prstGeom>
          <a:solidFill>
            <a:schemeClr val="bg1">
              <a:lumMod val="65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FFFFFF"/>
                </a:solidFill>
              </a:rPr>
              <a:t>Individual</a:t>
            </a:r>
          </a:p>
        </p:txBody>
      </p:sp>
      <p:sp>
        <p:nvSpPr>
          <p:cNvPr id="11" name="Oval 6">
            <a:extLst>
              <a:ext uri="{FF2B5EF4-FFF2-40B4-BE49-F238E27FC236}">
                <a16:creationId xmlns:a16="http://schemas.microsoft.com/office/drawing/2014/main" id="{BBFBD75C-11C6-2343-B3CD-19248360BCA0}"/>
              </a:ext>
            </a:extLst>
          </p:cNvPr>
          <p:cNvSpPr/>
          <p:nvPr/>
        </p:nvSpPr>
        <p:spPr>
          <a:xfrm>
            <a:off x="6379355" y="3188109"/>
            <a:ext cx="1735740" cy="468205"/>
          </a:xfrm>
          <a:prstGeom prst="rect">
            <a:avLst/>
          </a:prstGeom>
          <a:solidFill>
            <a:srgbClr val="EEEC4C"/>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Social/Group</a:t>
            </a:r>
          </a:p>
        </p:txBody>
      </p:sp>
      <p:sp>
        <p:nvSpPr>
          <p:cNvPr id="12" name="Oval 6">
            <a:extLst>
              <a:ext uri="{FF2B5EF4-FFF2-40B4-BE49-F238E27FC236}">
                <a16:creationId xmlns:a16="http://schemas.microsoft.com/office/drawing/2014/main" id="{641ED58B-8A20-9E41-B81D-B208A4BBD25F}"/>
              </a:ext>
            </a:extLst>
          </p:cNvPr>
          <p:cNvSpPr/>
          <p:nvPr/>
        </p:nvSpPr>
        <p:spPr>
          <a:xfrm>
            <a:off x="6379355" y="1722334"/>
            <a:ext cx="1735740" cy="468205"/>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Institutional</a:t>
            </a:r>
          </a:p>
        </p:txBody>
      </p:sp>
      <p:pic>
        <p:nvPicPr>
          <p:cNvPr id="13" name="Picture 12">
            <a:extLst>
              <a:ext uri="{FF2B5EF4-FFF2-40B4-BE49-F238E27FC236}">
                <a16:creationId xmlns:a16="http://schemas.microsoft.com/office/drawing/2014/main" id="{EDFFCAD4-E634-3B48-8AF5-B663CAF84A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6568" y="2457067"/>
            <a:ext cx="581314" cy="581314"/>
          </a:xfrm>
          <a:prstGeom prst="rect">
            <a:avLst/>
          </a:prstGeom>
        </p:spPr>
      </p:pic>
      <p:pic>
        <p:nvPicPr>
          <p:cNvPr id="14" name="Picture 13">
            <a:extLst>
              <a:ext uri="{FF2B5EF4-FFF2-40B4-BE49-F238E27FC236}">
                <a16:creationId xmlns:a16="http://schemas.microsoft.com/office/drawing/2014/main" id="{73EAA26A-9528-424A-9EAC-F2F3D9D57545}"/>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253000"/>
                    </a14:imgEffect>
                  </a14:imgLayer>
                </a14:imgProps>
              </a:ext>
              <a:ext uri="{28A0092B-C50C-407E-A947-70E740481C1C}">
                <a14:useLocalDpi xmlns:a14="http://schemas.microsoft.com/office/drawing/2010/main"/>
              </a:ext>
            </a:extLst>
          </a:blip>
          <a:stretch>
            <a:fillRect/>
          </a:stretch>
        </p:blipFill>
        <p:spPr>
          <a:xfrm>
            <a:off x="6986876" y="4119185"/>
            <a:ext cx="520699" cy="520699"/>
          </a:xfrm>
          <a:prstGeom prst="rect">
            <a:avLst/>
          </a:prstGeom>
        </p:spPr>
      </p:pic>
      <p:pic>
        <p:nvPicPr>
          <p:cNvPr id="15" name="Picture 14">
            <a:extLst>
              <a:ext uri="{FF2B5EF4-FFF2-40B4-BE49-F238E27FC236}">
                <a16:creationId xmlns:a16="http://schemas.microsoft.com/office/drawing/2014/main" id="{6987A0A9-4572-344F-B6AB-1536E62342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9772" y="767158"/>
            <a:ext cx="1054907" cy="1054907"/>
          </a:xfrm>
          <a:prstGeom prst="rect">
            <a:avLst/>
          </a:prstGeom>
        </p:spPr>
      </p:pic>
      <p:sp>
        <p:nvSpPr>
          <p:cNvPr id="16" name="Title 1">
            <a:extLst>
              <a:ext uri="{FF2B5EF4-FFF2-40B4-BE49-F238E27FC236}">
                <a16:creationId xmlns:a16="http://schemas.microsoft.com/office/drawing/2014/main" id="{2D817CF8-33C0-C945-A291-D422E87A2EA7}"/>
              </a:ext>
            </a:extLst>
          </p:cNvPr>
          <p:cNvSpPr txBox="1">
            <a:spLocks/>
          </p:cNvSpPr>
          <p:nvPr/>
        </p:nvSpPr>
        <p:spPr>
          <a:xfrm>
            <a:off x="-1" y="2127053"/>
            <a:ext cx="4984835" cy="2886635"/>
          </a:xfrm>
          <a:prstGeom prst="rect">
            <a:avLst/>
          </a:prstGeom>
          <a:solidFill>
            <a:srgbClr val="31859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Example strategies </a:t>
            </a:r>
          </a:p>
          <a:p>
            <a:r>
              <a:rPr lang="en-US" sz="3200" dirty="0">
                <a:solidFill>
                  <a:schemeClr val="bg1"/>
                </a:solidFill>
              </a:rPr>
              <a:t>for building learning habits at</a:t>
            </a:r>
            <a:br>
              <a:rPr lang="en-US" sz="3200" dirty="0">
                <a:solidFill>
                  <a:schemeClr val="bg1"/>
                </a:solidFill>
              </a:rPr>
            </a:br>
            <a:r>
              <a:rPr lang="en-US" sz="3200" dirty="0">
                <a:solidFill>
                  <a:schemeClr val="bg1"/>
                </a:solidFill>
              </a:rPr>
              <a:t>The Colorado Health Foundation</a:t>
            </a:r>
          </a:p>
        </p:txBody>
      </p:sp>
    </p:spTree>
    <p:extLst>
      <p:ext uri="{BB962C8B-B14F-4D97-AF65-F5344CB8AC3E}">
        <p14:creationId xmlns:p14="http://schemas.microsoft.com/office/powerpoint/2010/main" val="4235830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17</a:t>
            </a:fld>
            <a:endParaRPr lang="en-US" sz="1000" dirty="0"/>
          </a:p>
        </p:txBody>
      </p:sp>
      <p:sp>
        <p:nvSpPr>
          <p:cNvPr id="6" name="Title 1"/>
          <p:cNvSpPr>
            <a:spLocks noGrp="1"/>
          </p:cNvSpPr>
          <p:nvPr>
            <p:ph type="title"/>
          </p:nvPr>
        </p:nvSpPr>
        <p:spPr>
          <a:xfrm>
            <a:off x="0" y="0"/>
            <a:ext cx="9144000" cy="1219200"/>
          </a:xfrm>
          <a:solidFill>
            <a:srgbClr val="EEEC4C"/>
          </a:solidFill>
        </p:spPr>
        <p:txBody>
          <a:bodyPr>
            <a:noAutofit/>
          </a:bodyPr>
          <a:lstStyle/>
          <a:p>
            <a:pPr algn="ctr"/>
            <a:r>
              <a:rPr lang="en-US" sz="3200" dirty="0"/>
              <a:t>6. INSTITUTIONAL: Rewards and incentives</a:t>
            </a:r>
            <a:endParaRPr lang="en-US" sz="3200" b="0" dirty="0"/>
          </a:p>
        </p:txBody>
      </p:sp>
      <p:pic>
        <p:nvPicPr>
          <p:cNvPr id="8" name="Picture 6" descr="Image result for motivation icon">
            <a:extLst>
              <a:ext uri="{FF2B5EF4-FFF2-40B4-BE49-F238E27FC236}">
                <a16:creationId xmlns:a16="http://schemas.microsoft.com/office/drawing/2014/main" id="{D2263EFC-9FBF-4C46-B3B4-936E26FF80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12309" y="4695742"/>
            <a:ext cx="2135585" cy="21355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FC7ED3F-8FFB-E14E-B11C-15B37130FD8F}"/>
              </a:ext>
            </a:extLst>
          </p:cNvPr>
          <p:cNvSpPr/>
          <p:nvPr/>
        </p:nvSpPr>
        <p:spPr>
          <a:xfrm>
            <a:off x="115375" y="1487859"/>
            <a:ext cx="5017064" cy="4847481"/>
          </a:xfrm>
          <a:prstGeom prst="rect">
            <a:avLst/>
          </a:prstGeom>
        </p:spPr>
        <p:txBody>
          <a:bodyPr wrap="square">
            <a:spAutoFit/>
          </a:bodyPr>
          <a:lstStyle/>
          <a:p>
            <a:pPr>
              <a:spcAft>
                <a:spcPts val="2400"/>
              </a:spcAft>
            </a:pPr>
            <a:r>
              <a:rPr lang="en-US" sz="2800" dirty="0"/>
              <a:t>Learning habits need to be reinforced. </a:t>
            </a:r>
          </a:p>
          <a:p>
            <a:pPr>
              <a:spcAft>
                <a:spcPts val="1200"/>
              </a:spcAft>
            </a:pPr>
            <a:r>
              <a:rPr lang="en-US" sz="2400" dirty="0"/>
              <a:t>Formal </a:t>
            </a:r>
            <a:r>
              <a:rPr lang="en-US" sz="2400" dirty="0">
                <a:solidFill>
                  <a:srgbClr val="000000"/>
                </a:solidFill>
              </a:rPr>
              <a:t>and material rewards:</a:t>
            </a:r>
          </a:p>
          <a:p>
            <a:pPr marL="573088" indent="-176213">
              <a:spcAft>
                <a:spcPts val="1200"/>
              </a:spcAft>
              <a:buFont typeface="Arial" panose="020B0604020202020204" pitchFamily="34" charset="0"/>
              <a:buChar char="•"/>
            </a:pPr>
            <a:r>
              <a:rPr lang="en-US" sz="2400" dirty="0">
                <a:solidFill>
                  <a:srgbClr val="31859C"/>
                </a:solidFill>
              </a:rPr>
              <a:t>Performance reviews</a:t>
            </a:r>
          </a:p>
          <a:p>
            <a:pPr marL="573088" indent="-176213">
              <a:spcAft>
                <a:spcPts val="1200"/>
              </a:spcAft>
              <a:buFont typeface="Arial" panose="020B0604020202020204" pitchFamily="34" charset="0"/>
              <a:buChar char="•"/>
            </a:pPr>
            <a:r>
              <a:rPr lang="en-US" sz="2400" dirty="0">
                <a:solidFill>
                  <a:srgbClr val="31859C"/>
                </a:solidFill>
              </a:rPr>
              <a:t>Promotions</a:t>
            </a:r>
          </a:p>
          <a:p>
            <a:pPr marL="573088" indent="-176213">
              <a:spcAft>
                <a:spcPts val="1800"/>
              </a:spcAft>
              <a:buFont typeface="Arial" panose="020B0604020202020204" pitchFamily="34" charset="0"/>
              <a:buChar char="•"/>
            </a:pPr>
            <a:r>
              <a:rPr lang="en-US" sz="2400" dirty="0">
                <a:solidFill>
                  <a:srgbClr val="31859C"/>
                </a:solidFill>
              </a:rPr>
              <a:t>Grantmaking resources</a:t>
            </a:r>
            <a:endParaRPr lang="en-US" sz="2400" dirty="0">
              <a:solidFill>
                <a:srgbClr val="000000"/>
              </a:solidFill>
            </a:endParaRPr>
          </a:p>
          <a:p>
            <a:pPr>
              <a:spcAft>
                <a:spcPts val="1200"/>
              </a:spcAft>
            </a:pPr>
            <a:r>
              <a:rPr lang="en-US" sz="2400" dirty="0">
                <a:solidFill>
                  <a:srgbClr val="000000"/>
                </a:solidFill>
              </a:rPr>
              <a:t>Informal and psychological rewards:</a:t>
            </a:r>
          </a:p>
          <a:p>
            <a:pPr marL="573088" indent="-176213">
              <a:spcAft>
                <a:spcPts val="1200"/>
              </a:spcAft>
              <a:buFont typeface="Arial" panose="020B0604020202020204" pitchFamily="34" charset="0"/>
              <a:buChar char="•"/>
            </a:pPr>
            <a:r>
              <a:rPr lang="en-US" sz="2400" dirty="0">
                <a:solidFill>
                  <a:srgbClr val="31859C"/>
                </a:solidFill>
              </a:rPr>
              <a:t>Engagement and praise </a:t>
            </a:r>
          </a:p>
          <a:p>
            <a:pPr marL="573088" indent="-176213">
              <a:spcAft>
                <a:spcPts val="1200"/>
              </a:spcAft>
              <a:buFont typeface="Arial" panose="020B0604020202020204" pitchFamily="34" charset="0"/>
              <a:buChar char="•"/>
            </a:pPr>
            <a:r>
              <a:rPr lang="en-US" sz="2400" dirty="0">
                <a:solidFill>
                  <a:srgbClr val="31859C"/>
                </a:solidFill>
              </a:rPr>
              <a:t>Scrutiny and criticism</a:t>
            </a:r>
          </a:p>
        </p:txBody>
      </p:sp>
      <p:sp>
        <p:nvSpPr>
          <p:cNvPr id="9" name="Rectangle 8">
            <a:extLst>
              <a:ext uri="{FF2B5EF4-FFF2-40B4-BE49-F238E27FC236}">
                <a16:creationId xmlns:a16="http://schemas.microsoft.com/office/drawing/2014/main" id="{76D0F32D-A0CC-DC44-99E2-852B01982DDD}"/>
              </a:ext>
            </a:extLst>
          </p:cNvPr>
          <p:cNvSpPr/>
          <p:nvPr/>
        </p:nvSpPr>
        <p:spPr>
          <a:xfrm>
            <a:off x="5132439" y="1421447"/>
            <a:ext cx="4010470" cy="3200876"/>
          </a:xfrm>
          <a:prstGeom prst="rect">
            <a:avLst/>
          </a:prstGeom>
          <a:solidFill>
            <a:schemeClr val="accent5">
              <a:lumMod val="75000"/>
            </a:schemeClr>
          </a:solidFill>
          <a:ln>
            <a:noFill/>
          </a:ln>
        </p:spPr>
        <p:txBody>
          <a:bodyPr wrap="square">
            <a:spAutoFit/>
          </a:bodyPr>
          <a:lstStyle/>
          <a:p>
            <a:pPr>
              <a:spcAft>
                <a:spcPts val="1200"/>
              </a:spcAft>
            </a:pPr>
            <a:r>
              <a:rPr lang="en-US" sz="2400" dirty="0">
                <a:solidFill>
                  <a:schemeClr val="bg1"/>
                </a:solidFill>
              </a:rPr>
              <a:t>Examine the extent to which learning versus “non-learning” habits and capacities are rewarded or incentivized. </a:t>
            </a:r>
          </a:p>
          <a:p>
            <a:pPr>
              <a:spcAft>
                <a:spcPts val="1200"/>
              </a:spcAft>
            </a:pPr>
            <a:r>
              <a:rPr lang="en-US" sz="2400" dirty="0">
                <a:solidFill>
                  <a:schemeClr val="bg1"/>
                </a:solidFill>
              </a:rPr>
              <a:t>Look for opportunities in day-to-day workflow to reinforce learning behaviors. Even basic recognition goes a long way.</a:t>
            </a:r>
          </a:p>
        </p:txBody>
      </p:sp>
    </p:spTree>
    <p:extLst>
      <p:ext uri="{BB962C8B-B14F-4D97-AF65-F5344CB8AC3E}">
        <p14:creationId xmlns:p14="http://schemas.microsoft.com/office/powerpoint/2010/main" val="272123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18</a:t>
            </a:fld>
            <a:endParaRPr lang="en-US" sz="1000" dirty="0"/>
          </a:p>
        </p:txBody>
      </p:sp>
      <p:sp>
        <p:nvSpPr>
          <p:cNvPr id="6" name="Title 1"/>
          <p:cNvSpPr>
            <a:spLocks noGrp="1"/>
          </p:cNvSpPr>
          <p:nvPr>
            <p:ph type="title"/>
          </p:nvPr>
        </p:nvSpPr>
        <p:spPr>
          <a:xfrm>
            <a:off x="0" y="0"/>
            <a:ext cx="9144000" cy="1219200"/>
          </a:xfrm>
          <a:solidFill>
            <a:srgbClr val="EEEC4C"/>
          </a:solidFill>
        </p:spPr>
        <p:txBody>
          <a:bodyPr>
            <a:noAutofit/>
          </a:bodyPr>
          <a:lstStyle/>
          <a:p>
            <a:pPr algn="ctr"/>
            <a:r>
              <a:rPr lang="en-US" sz="3200" dirty="0"/>
              <a:t>7. INSTITUTIONAL: Workspace</a:t>
            </a:r>
            <a:endParaRPr lang="en-US" sz="3200" b="0" dirty="0"/>
          </a:p>
        </p:txBody>
      </p:sp>
      <p:pic>
        <p:nvPicPr>
          <p:cNvPr id="6146" name="Picture 2" descr="Image result for workspace icon">
            <a:extLst>
              <a:ext uri="{FF2B5EF4-FFF2-40B4-BE49-F238E27FC236}">
                <a16:creationId xmlns:a16="http://schemas.microsoft.com/office/drawing/2014/main" id="{113B8796-9180-1A4D-8C02-3123D39C62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9574" y="4837470"/>
            <a:ext cx="2020529" cy="20205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F31CBF4-B03D-3C40-BADC-B6FE31D642BD}"/>
              </a:ext>
            </a:extLst>
          </p:cNvPr>
          <p:cNvSpPr/>
          <p:nvPr/>
        </p:nvSpPr>
        <p:spPr>
          <a:xfrm>
            <a:off x="323850" y="1834108"/>
            <a:ext cx="4572000" cy="4339650"/>
          </a:xfrm>
          <a:prstGeom prst="rect">
            <a:avLst/>
          </a:prstGeom>
        </p:spPr>
        <p:txBody>
          <a:bodyPr>
            <a:spAutoFit/>
          </a:bodyPr>
          <a:lstStyle/>
          <a:p>
            <a:r>
              <a:rPr lang="en-US" sz="2800" dirty="0"/>
              <a:t>Opportunities for interaction—physical and virtual—are key to learning. </a:t>
            </a:r>
            <a:endParaRPr lang="en-US" sz="2800" dirty="0">
              <a:solidFill>
                <a:srgbClr val="000000"/>
              </a:solidFill>
            </a:endParaRPr>
          </a:p>
          <a:p>
            <a:endParaRPr lang="en-US" sz="2400" dirty="0">
              <a:solidFill>
                <a:srgbClr val="000000"/>
              </a:solidFill>
            </a:endParaRPr>
          </a:p>
          <a:p>
            <a:pPr marL="342900" indent="-222250">
              <a:buFont typeface="Arial" panose="020B0604020202020204" pitchFamily="34" charset="0"/>
              <a:buChar char="•"/>
            </a:pPr>
            <a:r>
              <a:rPr lang="en-US" sz="2400" dirty="0">
                <a:solidFill>
                  <a:srgbClr val="31859C"/>
                </a:solidFill>
              </a:rPr>
              <a:t>Who encounters whom? </a:t>
            </a:r>
          </a:p>
          <a:p>
            <a:pPr marL="342900" indent="-222250">
              <a:buFont typeface="Arial" panose="020B0604020202020204" pitchFamily="34" charset="0"/>
              <a:buChar char="•"/>
            </a:pPr>
            <a:endParaRPr lang="en-US" sz="2400" dirty="0">
              <a:solidFill>
                <a:srgbClr val="31859C"/>
              </a:solidFill>
            </a:endParaRPr>
          </a:p>
          <a:p>
            <a:pPr marL="342900" indent="-222250">
              <a:buFont typeface="Arial" panose="020B0604020202020204" pitchFamily="34" charset="0"/>
              <a:buChar char="•"/>
            </a:pPr>
            <a:r>
              <a:rPr lang="en-US" sz="2400" dirty="0">
                <a:solidFill>
                  <a:srgbClr val="31859C"/>
                </a:solidFill>
              </a:rPr>
              <a:t>How and where do people connect? </a:t>
            </a:r>
          </a:p>
          <a:p>
            <a:pPr marL="342900" indent="-222250">
              <a:buFont typeface="Arial" panose="020B0604020202020204" pitchFamily="34" charset="0"/>
              <a:buChar char="•"/>
            </a:pPr>
            <a:endParaRPr lang="en-US" sz="2400" dirty="0">
              <a:solidFill>
                <a:srgbClr val="31859C"/>
              </a:solidFill>
            </a:endParaRPr>
          </a:p>
          <a:p>
            <a:pPr marL="342900" indent="-222250">
              <a:buFont typeface="Arial" panose="020B0604020202020204" pitchFamily="34" charset="0"/>
              <a:buChar char="•"/>
            </a:pPr>
            <a:r>
              <a:rPr lang="en-US" sz="2400" dirty="0">
                <a:solidFill>
                  <a:srgbClr val="31859C"/>
                </a:solidFill>
              </a:rPr>
              <a:t>What mood do they experience when they do?</a:t>
            </a:r>
          </a:p>
        </p:txBody>
      </p:sp>
      <p:sp>
        <p:nvSpPr>
          <p:cNvPr id="14" name="Rectangle 13">
            <a:extLst>
              <a:ext uri="{FF2B5EF4-FFF2-40B4-BE49-F238E27FC236}">
                <a16:creationId xmlns:a16="http://schemas.microsoft.com/office/drawing/2014/main" id="{D964B55A-9D83-AF43-B44C-6A6BD9604C94}"/>
              </a:ext>
            </a:extLst>
          </p:cNvPr>
          <p:cNvSpPr/>
          <p:nvPr/>
        </p:nvSpPr>
        <p:spPr>
          <a:xfrm>
            <a:off x="5132439" y="1421447"/>
            <a:ext cx="4010470" cy="3570208"/>
          </a:xfrm>
          <a:prstGeom prst="rect">
            <a:avLst/>
          </a:prstGeom>
          <a:solidFill>
            <a:schemeClr val="accent5">
              <a:lumMod val="75000"/>
            </a:schemeClr>
          </a:solidFill>
          <a:ln>
            <a:noFill/>
          </a:ln>
        </p:spPr>
        <p:txBody>
          <a:bodyPr wrap="square">
            <a:spAutoFit/>
          </a:bodyPr>
          <a:lstStyle/>
          <a:p>
            <a:pPr marL="342900" indent="-342900">
              <a:spcAft>
                <a:spcPts val="1200"/>
              </a:spcAft>
              <a:buFont typeface="Arial" panose="020B0604020202020204" pitchFamily="34" charset="0"/>
              <a:buChar char="•"/>
            </a:pPr>
            <a:r>
              <a:rPr lang="en-US" sz="2400" dirty="0">
                <a:solidFill>
                  <a:schemeClr val="bg1"/>
                </a:solidFill>
              </a:rPr>
              <a:t>Observe how physical and virtual space affects how and when people interact.</a:t>
            </a:r>
          </a:p>
          <a:p>
            <a:pPr marL="342900" indent="-342900">
              <a:spcAft>
                <a:spcPts val="1200"/>
              </a:spcAft>
              <a:buFont typeface="Arial" panose="020B0604020202020204" pitchFamily="34" charset="0"/>
              <a:buChar char="•"/>
            </a:pPr>
            <a:r>
              <a:rPr lang="en-US" sz="2400" dirty="0">
                <a:solidFill>
                  <a:schemeClr val="bg1"/>
                </a:solidFill>
              </a:rPr>
              <a:t>Identify how to create more opportunities for people to “collide” in ways that can foster innovation or facilitate smaller group learning.</a:t>
            </a:r>
          </a:p>
        </p:txBody>
      </p:sp>
    </p:spTree>
    <p:extLst>
      <p:ext uri="{BB962C8B-B14F-4D97-AF65-F5344CB8AC3E}">
        <p14:creationId xmlns:p14="http://schemas.microsoft.com/office/powerpoint/2010/main" val="18313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DD7CBD0-4D82-1C40-9A25-916E8FDA0FF3}"/>
              </a:ext>
            </a:extLst>
          </p:cNvPr>
          <p:cNvSpPr/>
          <p:nvPr/>
        </p:nvSpPr>
        <p:spPr>
          <a:xfrm>
            <a:off x="5717365" y="869566"/>
            <a:ext cx="3059720" cy="5046217"/>
          </a:xfrm>
          <a:prstGeom prst="ellipse">
            <a:avLst/>
          </a:prstGeom>
          <a:solidFill>
            <a:srgbClr val="EEEC4C"/>
          </a:solidFill>
          <a:ln w="63500">
            <a:solidFill>
              <a:srgbClr val="31859C"/>
            </a:solidFill>
          </a:ln>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8" name="Oval 7">
            <a:extLst>
              <a:ext uri="{FF2B5EF4-FFF2-40B4-BE49-F238E27FC236}">
                <a16:creationId xmlns:a16="http://schemas.microsoft.com/office/drawing/2014/main" id="{AF4664CA-1593-E84B-BDDA-5FBCB6A50B1B}"/>
              </a:ext>
            </a:extLst>
          </p:cNvPr>
          <p:cNvSpPr/>
          <p:nvPr/>
        </p:nvSpPr>
        <p:spPr>
          <a:xfrm>
            <a:off x="5863865" y="2320353"/>
            <a:ext cx="2766720" cy="3611118"/>
          </a:xfrm>
          <a:prstGeom prst="ellipse">
            <a:avLst/>
          </a:prstGeom>
          <a:solidFill>
            <a:schemeClr val="bg1">
              <a:lumMod val="75000"/>
            </a:schemeClr>
          </a:solidFill>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9" name="Oval 8">
            <a:extLst>
              <a:ext uri="{FF2B5EF4-FFF2-40B4-BE49-F238E27FC236}">
                <a16:creationId xmlns:a16="http://schemas.microsoft.com/office/drawing/2014/main" id="{6525AA0C-31F4-F846-A719-8BF2058CC85A}"/>
              </a:ext>
            </a:extLst>
          </p:cNvPr>
          <p:cNvSpPr/>
          <p:nvPr/>
        </p:nvSpPr>
        <p:spPr>
          <a:xfrm>
            <a:off x="6107846" y="3787392"/>
            <a:ext cx="2278759" cy="2189438"/>
          </a:xfrm>
          <a:prstGeom prst="ellipse">
            <a:avLst/>
          </a:prstGeom>
          <a:solidFill>
            <a:schemeClr val="bg1">
              <a:lumMod val="85000"/>
            </a:schemeClr>
          </a:solidFill>
          <a:ln w="57150">
            <a:noFill/>
          </a:ln>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10" name="Oval 6">
            <a:extLst>
              <a:ext uri="{FF2B5EF4-FFF2-40B4-BE49-F238E27FC236}">
                <a16:creationId xmlns:a16="http://schemas.microsoft.com/office/drawing/2014/main" id="{A113D3A2-395D-1945-A373-003C5D0296BE}"/>
              </a:ext>
            </a:extLst>
          </p:cNvPr>
          <p:cNvSpPr/>
          <p:nvPr/>
        </p:nvSpPr>
        <p:spPr>
          <a:xfrm>
            <a:off x="6487758" y="4833372"/>
            <a:ext cx="1518935" cy="468206"/>
          </a:xfrm>
          <a:prstGeom prst="rect">
            <a:avLst/>
          </a:prstGeom>
          <a:solidFill>
            <a:schemeClr val="bg1">
              <a:lumMod val="65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FFFFFF"/>
                </a:solidFill>
              </a:rPr>
              <a:t>Individual</a:t>
            </a:r>
          </a:p>
        </p:txBody>
      </p:sp>
      <p:sp>
        <p:nvSpPr>
          <p:cNvPr id="11" name="Oval 6">
            <a:extLst>
              <a:ext uri="{FF2B5EF4-FFF2-40B4-BE49-F238E27FC236}">
                <a16:creationId xmlns:a16="http://schemas.microsoft.com/office/drawing/2014/main" id="{BBFBD75C-11C6-2343-B3CD-19248360BCA0}"/>
              </a:ext>
            </a:extLst>
          </p:cNvPr>
          <p:cNvSpPr/>
          <p:nvPr/>
        </p:nvSpPr>
        <p:spPr>
          <a:xfrm>
            <a:off x="6379355" y="3241896"/>
            <a:ext cx="1735740" cy="468205"/>
          </a:xfrm>
          <a:prstGeom prst="rect">
            <a:avLst/>
          </a:prstGeom>
          <a:solidFill>
            <a:schemeClr val="bg1">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Social/Group</a:t>
            </a:r>
          </a:p>
        </p:txBody>
      </p:sp>
      <p:sp>
        <p:nvSpPr>
          <p:cNvPr id="12" name="Oval 6">
            <a:extLst>
              <a:ext uri="{FF2B5EF4-FFF2-40B4-BE49-F238E27FC236}">
                <a16:creationId xmlns:a16="http://schemas.microsoft.com/office/drawing/2014/main" id="{641ED58B-8A20-9E41-B81D-B208A4BBD25F}"/>
              </a:ext>
            </a:extLst>
          </p:cNvPr>
          <p:cNvSpPr/>
          <p:nvPr/>
        </p:nvSpPr>
        <p:spPr>
          <a:xfrm>
            <a:off x="6379355" y="1722334"/>
            <a:ext cx="1735740" cy="468205"/>
          </a:xfrm>
          <a:prstGeom prst="rect">
            <a:avLst/>
          </a:prstGeom>
          <a:solidFill>
            <a:srgbClr val="31859C"/>
          </a:solidFill>
          <a:ln>
            <a:solidFill>
              <a:srgbClr val="31859C"/>
            </a:solidFill>
          </a:ln>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Institutional</a:t>
            </a:r>
          </a:p>
        </p:txBody>
      </p:sp>
      <p:pic>
        <p:nvPicPr>
          <p:cNvPr id="13" name="Picture 12">
            <a:extLst>
              <a:ext uri="{FF2B5EF4-FFF2-40B4-BE49-F238E27FC236}">
                <a16:creationId xmlns:a16="http://schemas.microsoft.com/office/drawing/2014/main" id="{EDFFCAD4-E634-3B48-8AF5-B663CAF84A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6568" y="2510854"/>
            <a:ext cx="581314" cy="581314"/>
          </a:xfrm>
          <a:prstGeom prst="rect">
            <a:avLst/>
          </a:prstGeom>
        </p:spPr>
      </p:pic>
      <p:pic>
        <p:nvPicPr>
          <p:cNvPr id="14" name="Picture 13">
            <a:extLst>
              <a:ext uri="{FF2B5EF4-FFF2-40B4-BE49-F238E27FC236}">
                <a16:creationId xmlns:a16="http://schemas.microsoft.com/office/drawing/2014/main" id="{73EAA26A-9528-424A-9EAC-F2F3D9D57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6876" y="4172972"/>
            <a:ext cx="520699" cy="520699"/>
          </a:xfrm>
          <a:prstGeom prst="rect">
            <a:avLst/>
          </a:prstGeom>
        </p:spPr>
      </p:pic>
      <p:pic>
        <p:nvPicPr>
          <p:cNvPr id="15" name="Picture 14">
            <a:extLst>
              <a:ext uri="{FF2B5EF4-FFF2-40B4-BE49-F238E27FC236}">
                <a16:creationId xmlns:a16="http://schemas.microsoft.com/office/drawing/2014/main" id="{6987A0A9-4572-344F-B6AB-1536E62342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9772" y="767158"/>
            <a:ext cx="1054907" cy="1054907"/>
          </a:xfrm>
          <a:prstGeom prst="rect">
            <a:avLst/>
          </a:prstGeom>
        </p:spPr>
      </p:pic>
      <p:sp>
        <p:nvSpPr>
          <p:cNvPr id="18" name="Title 1">
            <a:extLst>
              <a:ext uri="{FF2B5EF4-FFF2-40B4-BE49-F238E27FC236}">
                <a16:creationId xmlns:a16="http://schemas.microsoft.com/office/drawing/2014/main" id="{7EB5C9BA-DA9B-A040-B596-9F0BB5B91621}"/>
              </a:ext>
            </a:extLst>
          </p:cNvPr>
          <p:cNvSpPr txBox="1">
            <a:spLocks/>
          </p:cNvSpPr>
          <p:nvPr/>
        </p:nvSpPr>
        <p:spPr>
          <a:xfrm>
            <a:off x="-1" y="2127053"/>
            <a:ext cx="4984835" cy="2886635"/>
          </a:xfrm>
          <a:prstGeom prst="rect">
            <a:avLst/>
          </a:prstGeom>
          <a:solidFill>
            <a:srgbClr val="EEEC4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Example strategies </a:t>
            </a:r>
          </a:p>
          <a:p>
            <a:r>
              <a:rPr lang="en-US" sz="3200" dirty="0"/>
              <a:t>for building learning habits at</a:t>
            </a:r>
            <a:br>
              <a:rPr lang="en-US" sz="3200" dirty="0"/>
            </a:br>
            <a:r>
              <a:rPr lang="en-US" sz="3200" dirty="0"/>
              <a:t>The Colorado Health Foundation</a:t>
            </a:r>
          </a:p>
        </p:txBody>
      </p:sp>
    </p:spTree>
    <p:extLst>
      <p:ext uri="{BB962C8B-B14F-4D97-AF65-F5344CB8AC3E}">
        <p14:creationId xmlns:p14="http://schemas.microsoft.com/office/powerpoint/2010/main" val="55229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1F58C-D725-5540-A5C3-2A77C7B5E2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8912" y="4623780"/>
            <a:ext cx="3079774" cy="1255600"/>
          </a:xfrm>
          <a:prstGeom prst="rect">
            <a:avLst/>
          </a:prstGeom>
        </p:spPr>
      </p:pic>
      <p:sp>
        <p:nvSpPr>
          <p:cNvPr id="5" name="TextBox 4">
            <a:extLst>
              <a:ext uri="{FF2B5EF4-FFF2-40B4-BE49-F238E27FC236}">
                <a16:creationId xmlns:a16="http://schemas.microsoft.com/office/drawing/2014/main" id="{9E82229D-5836-8943-A58B-947FBEE6C9C6}"/>
              </a:ext>
            </a:extLst>
          </p:cNvPr>
          <p:cNvSpPr txBox="1"/>
          <p:nvPr/>
        </p:nvSpPr>
        <p:spPr>
          <a:xfrm>
            <a:off x="5614425" y="4298895"/>
            <a:ext cx="2709460" cy="523220"/>
          </a:xfrm>
          <a:prstGeom prst="rect">
            <a:avLst/>
          </a:prstGeom>
          <a:noFill/>
        </p:spPr>
        <p:txBody>
          <a:bodyPr wrap="none" rtlCol="0">
            <a:spAutoFit/>
          </a:bodyPr>
          <a:lstStyle/>
          <a:p>
            <a:pPr algn="ctr"/>
            <a:r>
              <a:rPr lang="en-US" sz="1600" b="1" dirty="0" err="1">
                <a:latin typeface="Calibri Light" panose="020F0302020204030204" pitchFamily="34" charset="0"/>
                <a:cs typeface="Calibri Light" panose="020F0302020204030204" pitchFamily="34" charset="0"/>
              </a:rPr>
              <a:t>Kelci</a:t>
            </a:r>
            <a:r>
              <a:rPr lang="en-US" sz="1600" b="1" dirty="0">
                <a:latin typeface="Calibri Light" panose="020F0302020204030204" pitchFamily="34" charset="0"/>
                <a:cs typeface="Calibri Light" panose="020F0302020204030204" pitchFamily="34" charset="0"/>
              </a:rPr>
              <a:t> Price</a:t>
            </a:r>
          </a:p>
          <a:p>
            <a:r>
              <a:rPr lang="en-US" sz="1200" dirty="0"/>
              <a:t>Senior Director,  Learning and Evaluation</a:t>
            </a:r>
          </a:p>
        </p:txBody>
      </p:sp>
      <p:sp>
        <p:nvSpPr>
          <p:cNvPr id="6" name="TextBox 5">
            <a:extLst>
              <a:ext uri="{FF2B5EF4-FFF2-40B4-BE49-F238E27FC236}">
                <a16:creationId xmlns:a16="http://schemas.microsoft.com/office/drawing/2014/main" id="{2C1BD40E-BC46-F34A-B5F5-2EC04C511F43}"/>
              </a:ext>
            </a:extLst>
          </p:cNvPr>
          <p:cNvSpPr txBox="1"/>
          <p:nvPr/>
        </p:nvSpPr>
        <p:spPr>
          <a:xfrm>
            <a:off x="1661829" y="4298895"/>
            <a:ext cx="1290930" cy="523220"/>
          </a:xfrm>
          <a:prstGeom prst="rect">
            <a:avLst/>
          </a:prstGeom>
          <a:noFill/>
        </p:spPr>
        <p:txBody>
          <a:bodyPr wrap="square" rtlCol="0">
            <a:spAutoFit/>
          </a:bodyPr>
          <a:lstStyle/>
          <a:p>
            <a:pPr algn="ctr"/>
            <a:r>
              <a:rPr lang="en-US" sz="1600" b="1" dirty="0">
                <a:latin typeface="Calibri Light" panose="020F0302020204030204" pitchFamily="34" charset="0"/>
                <a:cs typeface="Calibri Light" panose="020F0302020204030204" pitchFamily="34" charset="0"/>
              </a:rPr>
              <a:t>Julia Coffman</a:t>
            </a:r>
          </a:p>
          <a:p>
            <a:pPr algn="ctr"/>
            <a:r>
              <a:rPr lang="en-US" sz="1200" dirty="0"/>
              <a:t>Director</a:t>
            </a:r>
          </a:p>
        </p:txBody>
      </p:sp>
      <p:sp>
        <p:nvSpPr>
          <p:cNvPr id="7" name="TextBox 6">
            <a:extLst>
              <a:ext uri="{FF2B5EF4-FFF2-40B4-BE49-F238E27FC236}">
                <a16:creationId xmlns:a16="http://schemas.microsoft.com/office/drawing/2014/main" id="{D7D19CE9-B68F-9549-862A-F5E0F2EA2980}"/>
              </a:ext>
            </a:extLst>
          </p:cNvPr>
          <p:cNvSpPr txBox="1"/>
          <p:nvPr/>
        </p:nvSpPr>
        <p:spPr>
          <a:xfrm>
            <a:off x="3980873" y="4298895"/>
            <a:ext cx="1321003" cy="523220"/>
          </a:xfrm>
          <a:prstGeom prst="rect">
            <a:avLst/>
          </a:prstGeom>
          <a:noFill/>
        </p:spPr>
        <p:txBody>
          <a:bodyPr wrap="none" rtlCol="0">
            <a:spAutoFit/>
          </a:bodyPr>
          <a:lstStyle/>
          <a:p>
            <a:pPr algn="ctr"/>
            <a:r>
              <a:rPr lang="en-US" sz="1600" b="1" dirty="0">
                <a:latin typeface="Calibri Light" panose="020F0302020204030204" pitchFamily="34" charset="0"/>
                <a:cs typeface="Calibri Light" panose="020F0302020204030204" pitchFamily="34" charset="0"/>
              </a:rPr>
              <a:t>Tanya Beer</a:t>
            </a:r>
          </a:p>
          <a:p>
            <a:pPr algn="ctr"/>
            <a:r>
              <a:rPr lang="en-US" sz="1200" dirty="0"/>
              <a:t>Associate Director</a:t>
            </a:r>
          </a:p>
        </p:txBody>
      </p:sp>
      <p:pic>
        <p:nvPicPr>
          <p:cNvPr id="1032" name="Picture 8" descr="Image result for tanya beer">
            <a:extLst>
              <a:ext uri="{FF2B5EF4-FFF2-40B4-BE49-F238E27FC236}">
                <a16:creationId xmlns:a16="http://schemas.microsoft.com/office/drawing/2014/main" id="{FDC45D08-1DFA-D246-9A7C-68A1F50454F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95130" y="1713994"/>
            <a:ext cx="2518972" cy="25811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D8F148E-109A-5D4B-AE83-D7AD45E2A01D}"/>
              </a:ext>
            </a:extLst>
          </p:cNvPr>
          <p:cNvPicPr>
            <a:picLocks noChangeAspect="1"/>
          </p:cNvPicPr>
          <p:nvPr/>
        </p:nvPicPr>
        <p:blipFill>
          <a:blip r:embed="rId5"/>
          <a:stretch>
            <a:fillRect/>
          </a:stretch>
        </p:blipFill>
        <p:spPr>
          <a:xfrm>
            <a:off x="2309442" y="4738223"/>
            <a:ext cx="1854135" cy="961404"/>
          </a:xfrm>
          <a:prstGeom prst="rect">
            <a:avLst/>
          </a:prstGeom>
        </p:spPr>
      </p:pic>
      <p:sp>
        <p:nvSpPr>
          <p:cNvPr id="14" name="Slide Number Placeholder 3">
            <a:extLst>
              <a:ext uri="{FF2B5EF4-FFF2-40B4-BE49-F238E27FC236}">
                <a16:creationId xmlns:a16="http://schemas.microsoft.com/office/drawing/2014/main" id="{EF8DAE41-CAED-F84E-84F0-0C6B61670C5A}"/>
              </a:ext>
            </a:extLst>
          </p:cNvPr>
          <p:cNvSpPr>
            <a:spLocks noGrp="1"/>
          </p:cNvSpPr>
          <p:nvPr>
            <p:ph type="sldNum" sz="quarter" idx="12"/>
          </p:nvPr>
        </p:nvSpPr>
        <p:spPr>
          <a:xfrm>
            <a:off x="0" y="6604000"/>
            <a:ext cx="647700" cy="253999"/>
          </a:xfrm>
        </p:spPr>
        <p:txBody>
          <a:bodyPr/>
          <a:lstStyle/>
          <a:p>
            <a:fld id="{31C3BF4F-9B77-EB44-8277-3A956F0D0572}" type="slidenum">
              <a:rPr lang="en-US" sz="1000" smtClean="0"/>
              <a:pPr/>
              <a:t>2</a:t>
            </a:fld>
            <a:endParaRPr lang="en-US" sz="1000" dirty="0"/>
          </a:p>
        </p:txBody>
      </p:sp>
      <p:pic>
        <p:nvPicPr>
          <p:cNvPr id="4" name="Picture 3">
            <a:extLst>
              <a:ext uri="{FF2B5EF4-FFF2-40B4-BE49-F238E27FC236}">
                <a16:creationId xmlns:a16="http://schemas.microsoft.com/office/drawing/2014/main" id="{73FD44B8-E052-4845-8FF8-4F8BEA7FE109}"/>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37000"/>
                    </a14:imgEffect>
                  </a14:imgLayer>
                </a14:imgProps>
              </a:ext>
              <a:ext uri="{28A0092B-C50C-407E-A947-70E740481C1C}">
                <a14:useLocalDpi xmlns:a14="http://schemas.microsoft.com/office/drawing/2010/main"/>
              </a:ext>
            </a:extLst>
          </a:blip>
          <a:srcRect t="-342"/>
          <a:stretch/>
        </p:blipFill>
        <p:spPr>
          <a:xfrm>
            <a:off x="5914102" y="1702103"/>
            <a:ext cx="2370364" cy="2575075"/>
          </a:xfrm>
          <a:prstGeom prst="rect">
            <a:avLst/>
          </a:prstGeom>
        </p:spPr>
      </p:pic>
      <p:pic>
        <p:nvPicPr>
          <p:cNvPr id="1030" name="Picture 6" descr="Related image">
            <a:extLst>
              <a:ext uri="{FF2B5EF4-FFF2-40B4-BE49-F238E27FC236}">
                <a16:creationId xmlns:a16="http://schemas.microsoft.com/office/drawing/2014/main" id="{DE24D6FE-0176-E94D-8D10-A3480887949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02028" y="1696065"/>
            <a:ext cx="2507387" cy="261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20</a:t>
            </a:fld>
            <a:endParaRPr lang="en-US" sz="1000" dirty="0"/>
          </a:p>
        </p:txBody>
      </p:sp>
      <p:sp>
        <p:nvSpPr>
          <p:cNvPr id="8" name="Rectangle 2"/>
          <p:cNvSpPr>
            <a:spLocks noChangeArrowheads="1"/>
          </p:cNvSpPr>
          <p:nvPr/>
        </p:nvSpPr>
        <p:spPr bwMode="auto">
          <a:xfrm>
            <a:off x="0" y="2387601"/>
            <a:ext cx="9144000" cy="1524000"/>
          </a:xfrm>
          <a:prstGeom prst="rect">
            <a:avLst/>
          </a:prstGeom>
          <a:solidFill>
            <a:schemeClr val="accent5">
              <a:lumMod val="75000"/>
            </a:schemeClr>
          </a:solidFill>
          <a:ln w="9525">
            <a:noFill/>
            <a:miter lim="800000"/>
            <a:headEnd/>
            <a:tailEnd/>
          </a:ln>
        </p:spPr>
        <p:txBody>
          <a:bodyPr wrap="none" anchor="ctr">
            <a:prstTxWarp prst="textNoShape">
              <a:avLst/>
            </a:prstTxWarp>
          </a:bodyPr>
          <a:lstStyle/>
          <a:p>
            <a:pPr algn="ctr"/>
            <a:r>
              <a:rPr lang="en-US" sz="3600" dirty="0">
                <a:solidFill>
                  <a:srgbClr val="FFFFFF"/>
                </a:solidFill>
                <a:latin typeface="Arial"/>
                <a:ea typeface="Arial" pitchFamily="-1" charset="0"/>
                <a:cs typeface="Arial"/>
              </a:rPr>
              <a:t>Wrap Up and Parting Challenges</a:t>
            </a:r>
          </a:p>
        </p:txBody>
      </p:sp>
    </p:spTree>
    <p:extLst>
      <p:ext uri="{BB962C8B-B14F-4D97-AF65-F5344CB8AC3E}">
        <p14:creationId xmlns:p14="http://schemas.microsoft.com/office/powerpoint/2010/main" val="2053954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9"/>
          <p:cNvSpPr txBox="1">
            <a:spLocks noChangeArrowheads="1"/>
          </p:cNvSpPr>
          <p:nvPr/>
        </p:nvSpPr>
        <p:spPr bwMode="auto">
          <a:xfrm>
            <a:off x="0" y="0"/>
            <a:ext cx="9144000" cy="1508105"/>
          </a:xfrm>
          <a:prstGeom prst="rect">
            <a:avLst/>
          </a:prstGeom>
          <a:solidFill>
            <a:srgbClr val="FFFFFF"/>
          </a:solidFill>
          <a:ln w="9525">
            <a:noFill/>
            <a:miter lim="800000"/>
            <a:headEnd/>
            <a:tailEnd/>
          </a:ln>
        </p:spPr>
        <p:txBody>
          <a:bodyPr>
            <a:prstTxWarp prst="textNoShape">
              <a:avLst/>
            </a:prstTxWarp>
            <a:spAutoFit/>
          </a:bodyPr>
          <a:lstStyle/>
          <a:p>
            <a:pPr algn="ctr"/>
            <a:endParaRPr lang="en-US" sz="1400" dirty="0">
              <a:solidFill>
                <a:srgbClr val="DC0029"/>
              </a:solidFill>
              <a:latin typeface="Calibri" pitchFamily="-1" charset="0"/>
              <a:ea typeface="ＭＳ Ｐゴシック" pitchFamily="-1" charset="-128"/>
              <a:cs typeface="ＭＳ Ｐゴシック" pitchFamily="-1" charset="-128"/>
            </a:endParaRPr>
          </a:p>
          <a:p>
            <a:pPr algn="ctr"/>
            <a:r>
              <a:rPr lang="en-US" sz="3200" dirty="0">
                <a:solidFill>
                  <a:srgbClr val="DC0029"/>
                </a:solidFill>
                <a:latin typeface="Calibri" pitchFamily="-1" charset="0"/>
                <a:ea typeface="ＭＳ Ｐゴシック" pitchFamily="-1" charset="-128"/>
                <a:cs typeface="ＭＳ Ｐゴシック" pitchFamily="-1" charset="-128"/>
              </a:rPr>
              <a:t>As influential supporters of learning</a:t>
            </a:r>
          </a:p>
          <a:p>
            <a:pPr algn="ctr"/>
            <a:r>
              <a:rPr lang="en-US" sz="3200" dirty="0">
                <a:solidFill>
                  <a:srgbClr val="DC0029"/>
                </a:solidFill>
                <a:latin typeface="Calibri" pitchFamily="-1" charset="0"/>
                <a:ea typeface="ＭＳ Ｐゴシック" pitchFamily="-1" charset="-128"/>
                <a:cs typeface="ＭＳ Ｐゴシック" pitchFamily="-1" charset="-128"/>
              </a:rPr>
              <a:t>in your foundations, we challenge you to:</a:t>
            </a:r>
          </a:p>
          <a:p>
            <a:pPr algn="ctr"/>
            <a:endParaRPr lang="en-US" sz="1400" dirty="0">
              <a:solidFill>
                <a:srgbClr val="DC0029"/>
              </a:solidFill>
              <a:latin typeface="Calibri" pitchFamily="-1" charset="0"/>
              <a:ea typeface="ＭＳ Ｐゴシック" pitchFamily="-1" charset="-128"/>
              <a:cs typeface="ＭＳ Ｐゴシック" pitchFamily="-1" charset="-128"/>
            </a:endParaRPr>
          </a:p>
        </p:txBody>
      </p:sp>
      <p:sp>
        <p:nvSpPr>
          <p:cNvPr id="6"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21</a:t>
            </a:fld>
            <a:endParaRPr lang="en-US" sz="1000" dirty="0"/>
          </a:p>
        </p:txBody>
      </p:sp>
      <p:sp>
        <p:nvSpPr>
          <p:cNvPr id="2" name="TextBox 1"/>
          <p:cNvSpPr txBox="1"/>
          <p:nvPr/>
        </p:nvSpPr>
        <p:spPr>
          <a:xfrm>
            <a:off x="647700" y="1809283"/>
            <a:ext cx="7863573" cy="4124206"/>
          </a:xfrm>
          <a:prstGeom prst="rect">
            <a:avLst/>
          </a:prstGeom>
          <a:noFill/>
        </p:spPr>
        <p:txBody>
          <a:bodyPr wrap="square" rtlCol="0" anchor="t">
            <a:spAutoFit/>
          </a:bodyPr>
          <a:lstStyle/>
          <a:p>
            <a:pPr marL="457200" indent="-457200">
              <a:spcAft>
                <a:spcPts val="2800"/>
              </a:spcAft>
              <a:buFontTx/>
              <a:buAutoNum type="arabicPeriod"/>
            </a:pPr>
            <a:r>
              <a:rPr lang="en-US" sz="2400" dirty="0"/>
              <a:t>Pick a priority—e.g., a team or group whose learning you want to support, a particularly behavior. </a:t>
            </a:r>
          </a:p>
          <a:p>
            <a:pPr marL="457200" indent="-457200">
              <a:spcAft>
                <a:spcPts val="2800"/>
              </a:spcAft>
              <a:buFontTx/>
              <a:buAutoNum type="arabicPeriod"/>
            </a:pPr>
            <a:r>
              <a:rPr lang="en-US" sz="2400" dirty="0"/>
              <a:t>Assess how well they are currently practicing learning habits and capacities.</a:t>
            </a:r>
          </a:p>
          <a:p>
            <a:pPr marL="457200" indent="-457200">
              <a:spcAft>
                <a:spcPts val="2800"/>
              </a:spcAft>
              <a:buFontTx/>
              <a:buAutoNum type="arabicPeriod"/>
            </a:pPr>
            <a:r>
              <a:rPr lang="en-US" sz="2400" dirty="0"/>
              <a:t>Examine what is either getting in the way or encouraging their learning.</a:t>
            </a:r>
          </a:p>
          <a:p>
            <a:pPr marL="457200" indent="-457200">
              <a:spcAft>
                <a:spcPts val="2800"/>
              </a:spcAft>
              <a:buFontTx/>
              <a:buAutoNum type="arabicPeriod"/>
            </a:pPr>
            <a:r>
              <a:rPr lang="en-US" sz="2400" dirty="0"/>
              <a:t>Experiment with tactics to either disrupt or further support those factors. Evaluate whether it is working!</a:t>
            </a:r>
          </a:p>
        </p:txBody>
      </p:sp>
    </p:spTree>
    <p:extLst>
      <p:ext uri="{BB962C8B-B14F-4D97-AF65-F5344CB8AC3E}">
        <p14:creationId xmlns:p14="http://schemas.microsoft.com/office/powerpoint/2010/main" val="128416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227C6F-9DC2-0D43-A8FD-94445C4DE39C}"/>
              </a:ext>
            </a:extLst>
          </p:cNvPr>
          <p:cNvSpPr/>
          <p:nvPr/>
        </p:nvSpPr>
        <p:spPr>
          <a:xfrm>
            <a:off x="0" y="0"/>
            <a:ext cx="9144000" cy="3356975"/>
          </a:xfrm>
          <a:prstGeom prst="rect">
            <a:avLst/>
          </a:prstGeom>
          <a:solidFill>
            <a:srgbClr val="EEEC4C">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15025" y="3696364"/>
            <a:ext cx="7089731" cy="2462213"/>
          </a:xfrm>
          <a:prstGeom prst="rect">
            <a:avLst/>
          </a:prstGeom>
          <a:noFill/>
        </p:spPr>
        <p:txBody>
          <a:bodyPr wrap="square" rtlCol="0">
            <a:spAutoFit/>
          </a:bodyPr>
          <a:lstStyle/>
          <a:p>
            <a:pPr algn="ctr"/>
            <a:r>
              <a:rPr lang="en-US" sz="3600" dirty="0">
                <a:solidFill>
                  <a:srgbClr val="C00000"/>
                </a:solidFill>
              </a:rPr>
              <a:t>The capacity to learn and adapt </a:t>
            </a:r>
          </a:p>
          <a:p>
            <a:pPr algn="ctr"/>
            <a:r>
              <a:rPr lang="en-US" sz="3600" dirty="0">
                <a:solidFill>
                  <a:srgbClr val="C00000"/>
                </a:solidFill>
              </a:rPr>
              <a:t>is of greater value than </a:t>
            </a:r>
          </a:p>
          <a:p>
            <a:pPr algn="ctr"/>
            <a:r>
              <a:rPr lang="en-US" sz="3600" dirty="0">
                <a:solidFill>
                  <a:srgbClr val="C00000"/>
                </a:solidFill>
              </a:rPr>
              <a:t>any specific “lesson learned.”</a:t>
            </a:r>
          </a:p>
          <a:p>
            <a:pPr algn="r"/>
            <a:r>
              <a:rPr lang="en-US" sz="2800" i="1" dirty="0">
                <a:solidFill>
                  <a:srgbClr val="C00000"/>
                </a:solidFill>
              </a:rPr>
              <a:t> 					</a:t>
            </a:r>
            <a:r>
              <a:rPr lang="en-US" i="1" dirty="0">
                <a:solidFill>
                  <a:srgbClr val="C00000"/>
                </a:solidFill>
              </a:rPr>
              <a:t>Marilyn Darling, Fourth Quadrant Partners</a:t>
            </a:r>
            <a:endParaRPr lang="en-US" sz="2800" i="1" dirty="0">
              <a:solidFill>
                <a:srgbClr val="C00000"/>
              </a:solidFill>
            </a:endParaRPr>
          </a:p>
        </p:txBody>
      </p:sp>
      <p:sp>
        <p:nvSpPr>
          <p:cNvPr id="4" name="TextBox 3"/>
          <p:cNvSpPr txBox="1"/>
          <p:nvPr/>
        </p:nvSpPr>
        <p:spPr>
          <a:xfrm>
            <a:off x="296918" y="750451"/>
            <a:ext cx="8339958" cy="1631216"/>
          </a:xfrm>
          <a:prstGeom prst="rect">
            <a:avLst/>
          </a:prstGeom>
          <a:noFill/>
        </p:spPr>
        <p:txBody>
          <a:bodyPr wrap="square" rtlCol="0">
            <a:spAutoFit/>
          </a:bodyPr>
          <a:lstStyle/>
          <a:p>
            <a:pPr algn="ctr"/>
            <a:r>
              <a:rPr lang="en-US" sz="3600" dirty="0">
                <a:solidFill>
                  <a:srgbClr val="C00000"/>
                </a:solidFill>
              </a:rPr>
              <a:t>You don’t plan a strategy, </a:t>
            </a:r>
          </a:p>
          <a:p>
            <a:pPr algn="ctr"/>
            <a:r>
              <a:rPr lang="en-US" sz="3600" dirty="0">
                <a:solidFill>
                  <a:srgbClr val="C00000"/>
                </a:solidFill>
              </a:rPr>
              <a:t>you learn a strategy.</a:t>
            </a:r>
            <a:r>
              <a:rPr lang="en-US" sz="2800" dirty="0">
                <a:solidFill>
                  <a:srgbClr val="C00000"/>
                </a:solidFill>
              </a:rPr>
              <a:t> </a:t>
            </a:r>
          </a:p>
          <a:p>
            <a:pPr algn="ctr"/>
            <a:r>
              <a:rPr lang="en-US" sz="2800" i="1" dirty="0">
                <a:solidFill>
                  <a:srgbClr val="C00000"/>
                </a:solidFill>
              </a:rPr>
              <a:t>					   </a:t>
            </a:r>
            <a:r>
              <a:rPr lang="en-US" i="1" dirty="0">
                <a:solidFill>
                  <a:srgbClr val="C00000"/>
                </a:solidFill>
              </a:rPr>
              <a:t>Henry Mintzberg</a:t>
            </a:r>
            <a:endParaRPr lang="en-US" sz="2800" i="1" dirty="0">
              <a:solidFill>
                <a:srgbClr val="C00000"/>
              </a:solidFill>
            </a:endParaRPr>
          </a:p>
        </p:txBody>
      </p:sp>
      <p:pic>
        <p:nvPicPr>
          <p:cNvPr id="3074" name="Picture 2" descr="Image result for henry mintzberg">
            <a:extLst>
              <a:ext uri="{FF2B5EF4-FFF2-40B4-BE49-F238E27FC236}">
                <a16:creationId xmlns:a16="http://schemas.microsoft.com/office/drawing/2014/main" id="{0FD5DBDA-0AAC-1048-B05A-1D5C9C51CD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11160" y="2286942"/>
            <a:ext cx="869948" cy="975802"/>
          </a:xfrm>
          <a:prstGeom prst="ellipse">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arilyn darling">
            <a:extLst>
              <a:ext uri="{FF2B5EF4-FFF2-40B4-BE49-F238E27FC236}">
                <a16:creationId xmlns:a16="http://schemas.microsoft.com/office/drawing/2014/main" id="{625F320C-3B75-7C48-BAEC-96A8EE6306B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91744" y="5819300"/>
            <a:ext cx="912564" cy="100645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41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3</a:t>
            </a:fld>
            <a:endParaRPr lang="en-US" sz="1000" dirty="0"/>
          </a:p>
        </p:txBody>
      </p:sp>
      <p:sp>
        <p:nvSpPr>
          <p:cNvPr id="2" name="Rectangle 1">
            <a:extLst>
              <a:ext uri="{FF2B5EF4-FFF2-40B4-BE49-F238E27FC236}">
                <a16:creationId xmlns:a16="http://schemas.microsoft.com/office/drawing/2014/main" id="{ED3F7C57-3D0B-784F-B2CE-C2D04AE07267}"/>
              </a:ext>
            </a:extLst>
          </p:cNvPr>
          <p:cNvSpPr/>
          <p:nvPr/>
        </p:nvSpPr>
        <p:spPr>
          <a:xfrm>
            <a:off x="-60832" y="4294288"/>
            <a:ext cx="9265663" cy="2031325"/>
          </a:xfrm>
          <a:prstGeom prst="rect">
            <a:avLst/>
          </a:prstGeom>
          <a:solidFill>
            <a:srgbClr val="31859C">
              <a:alpha val="21000"/>
            </a:srgbClr>
          </a:solidFill>
        </p:spPr>
        <p:txBody>
          <a:bodyPr wrap="square">
            <a:spAutoFit/>
          </a:bodyPr>
          <a:lstStyle/>
          <a:p>
            <a:pPr algn="ctr"/>
            <a:endParaRPr lang="en-US" sz="7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Learning as a way of working, </a:t>
            </a:r>
          </a:p>
          <a:p>
            <a:pPr algn="ctr"/>
            <a:r>
              <a:rPr lang="en-US" sz="2800" i="1" dirty="0">
                <a:solidFill>
                  <a:srgbClr val="C00000"/>
                </a:solidFill>
                <a:latin typeface="Calibri" panose="020F0502020204030204" pitchFamily="34" charset="0"/>
                <a:cs typeface="Calibri" panose="020F0502020204030204" pitchFamily="34" charset="0"/>
              </a:rPr>
              <a:t>a set of developed capacities and regularly-practiced habits </a:t>
            </a:r>
            <a:r>
              <a:rPr lang="en-US" sz="2800" dirty="0">
                <a:latin typeface="Calibri" panose="020F0502020204030204" pitchFamily="34" charset="0"/>
                <a:cs typeface="Calibri" panose="020F0502020204030204" pitchFamily="34" charset="0"/>
              </a:rPr>
              <a:t>that improve an organization’s  collective capacity to achieve the outcomes they want. </a:t>
            </a:r>
          </a:p>
          <a:p>
            <a:pPr algn="ctr"/>
            <a:endParaRPr lang="en-US" sz="7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BA03C37-0C63-C845-B73B-D8D9A2582ECB}"/>
              </a:ext>
            </a:extLst>
          </p:cNvPr>
          <p:cNvSpPr txBox="1"/>
          <p:nvPr/>
        </p:nvSpPr>
        <p:spPr>
          <a:xfrm>
            <a:off x="2085278" y="836216"/>
            <a:ext cx="4973444" cy="646331"/>
          </a:xfrm>
          <a:prstGeom prst="rect">
            <a:avLst/>
          </a:prstGeom>
          <a:solidFill>
            <a:schemeClr val="tx1"/>
          </a:solidFill>
        </p:spPr>
        <p:txBody>
          <a:bodyPr wrap="square" rtlCol="0">
            <a:spAutoFit/>
          </a:bodyPr>
          <a:lstStyle/>
          <a:p>
            <a:pPr algn="ctr"/>
            <a:r>
              <a:rPr lang="en-US" sz="3600" dirty="0">
                <a:solidFill>
                  <a:schemeClr val="bg1"/>
                </a:solidFill>
              </a:rPr>
              <a:t>What are we aiming for?</a:t>
            </a:r>
          </a:p>
        </p:txBody>
      </p:sp>
      <p:sp>
        <p:nvSpPr>
          <p:cNvPr id="7" name="Rectangle 6">
            <a:extLst>
              <a:ext uri="{FF2B5EF4-FFF2-40B4-BE49-F238E27FC236}">
                <a16:creationId xmlns:a16="http://schemas.microsoft.com/office/drawing/2014/main" id="{92699636-3A48-B74F-897B-E8EDA80275D1}"/>
              </a:ext>
            </a:extLst>
          </p:cNvPr>
          <p:cNvSpPr/>
          <p:nvPr/>
        </p:nvSpPr>
        <p:spPr>
          <a:xfrm>
            <a:off x="129237" y="2097334"/>
            <a:ext cx="4299328" cy="1061829"/>
          </a:xfrm>
          <a:prstGeom prst="rect">
            <a:avLst/>
          </a:prstGeom>
          <a:solidFill>
            <a:schemeClr val="bg1">
              <a:alpha val="77000"/>
            </a:schemeClr>
          </a:solidFill>
        </p:spPr>
        <p:txBody>
          <a:bodyPr wrap="square">
            <a:spAutoFit/>
          </a:bodyPr>
          <a:lstStyle/>
          <a:p>
            <a:pPr algn="ctr"/>
            <a:endParaRPr lang="en-US" sz="7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Learning as a product.</a:t>
            </a:r>
          </a:p>
          <a:p>
            <a:pPr algn="ctr"/>
            <a:r>
              <a:rPr lang="en-US" sz="2800" i="1" dirty="0">
                <a:latin typeface="Calibri" panose="020F0502020204030204" pitchFamily="34" charset="0"/>
                <a:cs typeface="Calibri" panose="020F0502020204030204" pitchFamily="34" charset="0"/>
              </a:rPr>
              <a:t>“Here is what we learned”</a:t>
            </a:r>
            <a:endParaRPr lang="en-US" sz="700" i="1"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DEEEA1A-4889-2D4D-8AA1-C54C399BAE33}"/>
              </a:ext>
            </a:extLst>
          </p:cNvPr>
          <p:cNvSpPr/>
          <p:nvPr/>
        </p:nvSpPr>
        <p:spPr>
          <a:xfrm>
            <a:off x="4269765" y="2097334"/>
            <a:ext cx="4744998" cy="1061829"/>
          </a:xfrm>
          <a:prstGeom prst="rect">
            <a:avLst/>
          </a:prstGeom>
          <a:solidFill>
            <a:schemeClr val="bg1">
              <a:alpha val="77000"/>
            </a:schemeClr>
          </a:solidFill>
        </p:spPr>
        <p:txBody>
          <a:bodyPr wrap="square">
            <a:spAutoFit/>
          </a:bodyPr>
          <a:lstStyle/>
          <a:p>
            <a:pPr algn="ctr"/>
            <a:endParaRPr lang="en-US" sz="7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Learning as an event. </a:t>
            </a:r>
          </a:p>
          <a:p>
            <a:pPr algn="ctr"/>
            <a:r>
              <a:rPr lang="en-US" sz="2800" i="1" dirty="0">
                <a:latin typeface="Calibri" panose="020F0502020204030204" pitchFamily="34" charset="0"/>
                <a:cs typeface="Calibri" panose="020F0502020204030204" pitchFamily="34" charset="0"/>
              </a:rPr>
              <a:t>“Today is the day we learn” </a:t>
            </a:r>
            <a:endParaRPr lang="en-US" sz="700"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E451501-FBFD-4740-8F6D-E1FE5BCA2221}"/>
              </a:ext>
            </a:extLst>
          </p:cNvPr>
          <p:cNvSpPr txBox="1"/>
          <p:nvPr/>
        </p:nvSpPr>
        <p:spPr>
          <a:xfrm>
            <a:off x="3953434" y="3512340"/>
            <a:ext cx="1237130" cy="646331"/>
          </a:xfrm>
          <a:prstGeom prst="rect">
            <a:avLst/>
          </a:prstGeom>
          <a:noFill/>
        </p:spPr>
        <p:txBody>
          <a:bodyPr wrap="square" rtlCol="0">
            <a:spAutoFit/>
          </a:bodyPr>
          <a:lstStyle/>
          <a:p>
            <a:pPr algn="ctr"/>
            <a:r>
              <a:rPr lang="en-US" sz="3600" b="1" dirty="0"/>
              <a:t>vs.</a:t>
            </a:r>
          </a:p>
        </p:txBody>
      </p:sp>
    </p:spTree>
    <p:extLst>
      <p:ext uri="{BB962C8B-B14F-4D97-AF65-F5344CB8AC3E}">
        <p14:creationId xmlns:p14="http://schemas.microsoft.com/office/powerpoint/2010/main" val="280454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2B8718-8F91-F649-A6C9-A9BF0E4FE4CF}"/>
              </a:ext>
            </a:extLst>
          </p:cNvPr>
          <p:cNvSpPr/>
          <p:nvPr/>
        </p:nvSpPr>
        <p:spPr>
          <a:xfrm>
            <a:off x="0" y="2051905"/>
            <a:ext cx="7152968" cy="954107"/>
          </a:xfrm>
          <a:prstGeom prst="rect">
            <a:avLst/>
          </a:prstGeom>
          <a:solidFill>
            <a:schemeClr val="bg2"/>
          </a:solidFill>
        </p:spPr>
        <p:txBody>
          <a:bodyPr wrap="square">
            <a:spAutoFit/>
          </a:bodyPr>
          <a:lstStyle/>
          <a:p>
            <a:pPr marL="457200" indent="-457200">
              <a:buFont typeface="+mj-lt"/>
              <a:buAutoNum type="arabicPeriod"/>
            </a:pPr>
            <a:r>
              <a:rPr lang="en-US" sz="2800" dirty="0"/>
              <a:t>Clarifying the results you want—What are you are aiming for with your learning work?</a:t>
            </a:r>
          </a:p>
        </p:txBody>
      </p:sp>
      <p:sp>
        <p:nvSpPr>
          <p:cNvPr id="6" name="Title 1">
            <a:extLst>
              <a:ext uri="{FF2B5EF4-FFF2-40B4-BE49-F238E27FC236}">
                <a16:creationId xmlns:a16="http://schemas.microsoft.com/office/drawing/2014/main" id="{B2BC02AF-5F8E-EE44-B07B-7AAA8A41A225}"/>
              </a:ext>
            </a:extLst>
          </p:cNvPr>
          <p:cNvSpPr>
            <a:spLocks noGrp="1"/>
          </p:cNvSpPr>
          <p:nvPr>
            <p:ph type="title"/>
          </p:nvPr>
        </p:nvSpPr>
        <p:spPr>
          <a:xfrm>
            <a:off x="0" y="-1"/>
            <a:ext cx="9144000" cy="1474019"/>
          </a:xfrm>
        </p:spPr>
        <p:txBody>
          <a:bodyPr>
            <a:normAutofit/>
          </a:bodyPr>
          <a:lstStyle/>
          <a:p>
            <a:r>
              <a:rPr lang="en-US" sz="3200" dirty="0"/>
              <a:t>Let’s be more strategic </a:t>
            </a:r>
            <a:r>
              <a:rPr lang="en-US" sz="3200" i="1" dirty="0"/>
              <a:t>and evaluative </a:t>
            </a:r>
            <a:r>
              <a:rPr lang="en-US" sz="3200" dirty="0"/>
              <a:t>about </a:t>
            </a:r>
            <a:br>
              <a:rPr lang="en-US" sz="3200" dirty="0"/>
            </a:br>
            <a:r>
              <a:rPr lang="en-US" sz="3200" dirty="0"/>
              <a:t>how we support learning.</a:t>
            </a:r>
            <a:endParaRPr lang="en-US" sz="3600" dirty="0"/>
          </a:p>
        </p:txBody>
      </p:sp>
      <p:sp>
        <p:nvSpPr>
          <p:cNvPr id="7" name="Rectangle 6">
            <a:extLst>
              <a:ext uri="{FF2B5EF4-FFF2-40B4-BE49-F238E27FC236}">
                <a16:creationId xmlns:a16="http://schemas.microsoft.com/office/drawing/2014/main" id="{BF55B6FD-A4FB-3B4E-91BE-B99E703285E1}"/>
              </a:ext>
            </a:extLst>
          </p:cNvPr>
          <p:cNvSpPr/>
          <p:nvPr/>
        </p:nvSpPr>
        <p:spPr>
          <a:xfrm>
            <a:off x="-1" y="3561956"/>
            <a:ext cx="8628846" cy="954107"/>
          </a:xfrm>
          <a:prstGeom prst="rect">
            <a:avLst/>
          </a:prstGeom>
          <a:solidFill>
            <a:schemeClr val="bg1">
              <a:lumMod val="85000"/>
            </a:schemeClr>
          </a:solidFill>
        </p:spPr>
        <p:txBody>
          <a:bodyPr wrap="square">
            <a:spAutoFit/>
          </a:bodyPr>
          <a:lstStyle/>
          <a:p>
            <a:pPr marL="457200" indent="-457200">
              <a:buAutoNum type="arabicPeriod" startAt="2"/>
            </a:pPr>
            <a:r>
              <a:rPr lang="en-US" sz="2800" dirty="0">
                <a:solidFill>
                  <a:srgbClr val="000000"/>
                </a:solidFill>
              </a:rPr>
              <a:t>Diagnosing the systemic factors that are getting in the way of learning or helping to support it.</a:t>
            </a:r>
            <a:endParaRPr lang="en-US" sz="2800" dirty="0"/>
          </a:p>
        </p:txBody>
      </p:sp>
      <p:sp>
        <p:nvSpPr>
          <p:cNvPr id="9" name="Rectangle 8">
            <a:extLst>
              <a:ext uri="{FF2B5EF4-FFF2-40B4-BE49-F238E27FC236}">
                <a16:creationId xmlns:a16="http://schemas.microsoft.com/office/drawing/2014/main" id="{E4FC04DE-B795-BC48-80A0-AF29A18EC96A}"/>
              </a:ext>
            </a:extLst>
          </p:cNvPr>
          <p:cNvSpPr/>
          <p:nvPr/>
        </p:nvSpPr>
        <p:spPr>
          <a:xfrm>
            <a:off x="0" y="5144496"/>
            <a:ext cx="8036417" cy="954107"/>
          </a:xfrm>
          <a:prstGeom prst="rect">
            <a:avLst/>
          </a:prstGeom>
          <a:solidFill>
            <a:schemeClr val="bg1">
              <a:lumMod val="85000"/>
            </a:schemeClr>
          </a:solidFill>
        </p:spPr>
        <p:txBody>
          <a:bodyPr wrap="square">
            <a:spAutoFit/>
          </a:bodyPr>
          <a:lstStyle/>
          <a:p>
            <a:pPr marL="457200" indent="-457200">
              <a:buAutoNum type="arabicPeriod" startAt="3"/>
            </a:pPr>
            <a:r>
              <a:rPr lang="en-US" sz="2800" dirty="0">
                <a:solidFill>
                  <a:srgbClr val="000000"/>
                </a:solidFill>
              </a:rPr>
              <a:t>Develop a range of strategies to address the roadblocks and support the facilitating factors.</a:t>
            </a:r>
            <a:endParaRPr lang="en-US" sz="2800" dirty="0"/>
          </a:p>
        </p:txBody>
      </p:sp>
      <p:sp>
        <p:nvSpPr>
          <p:cNvPr id="10" name="TextBox 9">
            <a:extLst>
              <a:ext uri="{FF2B5EF4-FFF2-40B4-BE49-F238E27FC236}">
                <a16:creationId xmlns:a16="http://schemas.microsoft.com/office/drawing/2014/main" id="{52D1CB96-E8E4-FE4A-AC1E-459FE58ED476}"/>
              </a:ext>
            </a:extLst>
          </p:cNvPr>
          <p:cNvSpPr txBox="1"/>
          <p:nvPr/>
        </p:nvSpPr>
        <p:spPr>
          <a:xfrm>
            <a:off x="8628845" y="5602310"/>
            <a:ext cx="184731" cy="369332"/>
          </a:xfrm>
          <a:prstGeom prst="rect">
            <a:avLst/>
          </a:prstGeom>
          <a:noFill/>
        </p:spPr>
        <p:txBody>
          <a:bodyPr wrap="none" rtlCol="0">
            <a:spAutoFit/>
          </a:bodyPr>
          <a:lstStyle/>
          <a:p>
            <a:endParaRPr lang="en-US" dirty="0"/>
          </a:p>
        </p:txBody>
      </p:sp>
      <p:sp>
        <p:nvSpPr>
          <p:cNvPr id="14" name="Slide Number Placeholder 3">
            <a:extLst>
              <a:ext uri="{FF2B5EF4-FFF2-40B4-BE49-F238E27FC236}">
                <a16:creationId xmlns:a16="http://schemas.microsoft.com/office/drawing/2014/main" id="{3DDA1C43-4C6D-F940-A902-D21130D2DFB2}"/>
              </a:ext>
            </a:extLst>
          </p:cNvPr>
          <p:cNvSpPr>
            <a:spLocks noGrp="1"/>
          </p:cNvSpPr>
          <p:nvPr>
            <p:ph type="sldNum" sz="quarter" idx="12"/>
          </p:nvPr>
        </p:nvSpPr>
        <p:spPr>
          <a:xfrm>
            <a:off x="0" y="6604000"/>
            <a:ext cx="647700" cy="253999"/>
          </a:xfrm>
        </p:spPr>
        <p:txBody>
          <a:bodyPr/>
          <a:lstStyle/>
          <a:p>
            <a:fld id="{31C3BF4F-9B77-EB44-8277-3A956F0D0572}" type="slidenum">
              <a:rPr lang="en-US" sz="1000" smtClean="0"/>
              <a:pPr/>
              <a:t>4</a:t>
            </a:fld>
            <a:endParaRPr lang="en-US" sz="1000" dirty="0"/>
          </a:p>
        </p:txBody>
      </p:sp>
      <p:sp>
        <p:nvSpPr>
          <p:cNvPr id="12" name="Rectangle 11">
            <a:extLst>
              <a:ext uri="{FF2B5EF4-FFF2-40B4-BE49-F238E27FC236}">
                <a16:creationId xmlns:a16="http://schemas.microsoft.com/office/drawing/2014/main" id="{DA26F59D-EC7C-9447-B311-E2CAF71A73DA}"/>
              </a:ext>
            </a:extLst>
          </p:cNvPr>
          <p:cNvSpPr/>
          <p:nvPr/>
        </p:nvSpPr>
        <p:spPr>
          <a:xfrm>
            <a:off x="-1" y="2043460"/>
            <a:ext cx="8813578" cy="954107"/>
          </a:xfrm>
          <a:prstGeom prst="rect">
            <a:avLst/>
          </a:prstGeom>
          <a:solidFill>
            <a:srgbClr val="EEEC4C"/>
          </a:solidFill>
        </p:spPr>
        <p:txBody>
          <a:bodyPr wrap="square">
            <a:spAutoFit/>
          </a:bodyPr>
          <a:lstStyle/>
          <a:p>
            <a:pPr marL="457200" indent="-457200">
              <a:buFont typeface="+mj-lt"/>
              <a:buAutoNum type="arabicPeriod"/>
            </a:pPr>
            <a:r>
              <a:rPr lang="en-US" sz="2800" dirty="0"/>
              <a:t>Clarify the results you want—What new behaviors are you aiming for with your learning work?</a:t>
            </a:r>
          </a:p>
        </p:txBody>
      </p:sp>
    </p:spTree>
    <p:extLst>
      <p:ext uri="{BB962C8B-B14F-4D97-AF65-F5344CB8AC3E}">
        <p14:creationId xmlns:p14="http://schemas.microsoft.com/office/powerpoint/2010/main" val="26090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5</a:t>
            </a:fld>
            <a:endParaRPr lang="en-US" sz="1000" dirty="0"/>
          </a:p>
        </p:txBody>
      </p:sp>
      <p:sp>
        <p:nvSpPr>
          <p:cNvPr id="15" name="Title 1"/>
          <p:cNvSpPr txBox="1">
            <a:spLocks noGrp="1"/>
          </p:cNvSpPr>
          <p:nvPr>
            <p:ph type="title"/>
          </p:nvPr>
        </p:nvSpPr>
        <p:spPr>
          <a:xfrm>
            <a:off x="0" y="0"/>
            <a:ext cx="4234070" cy="6857999"/>
          </a:xfrm>
          <a:prstGeom prst="rect">
            <a:avLst/>
          </a:prstGeom>
          <a:solidFill>
            <a:srgbClr val="31859C"/>
          </a:solidFill>
        </p:spPr>
        <p:txBody>
          <a:bodyPr vert="horz" lIns="91440" tIns="45720" rIns="91440" bIns="45720" rtlCol="0" anchor="ctr">
            <a:normAutofit fontScale="97500"/>
          </a:bodyPr>
          <a:lstStyle>
            <a:lvl1pPr algn="ctr" defTabSz="914400" rtl="0" eaLnBrk="1" latinLnBrk="0" hangingPunct="1">
              <a:spcBef>
                <a:spcPct val="0"/>
              </a:spcBef>
              <a:buNone/>
              <a:defRPr sz="4000" kern="1200">
                <a:solidFill>
                  <a:srgbClr val="F57E25"/>
                </a:solidFill>
                <a:latin typeface="+mj-lt"/>
                <a:ea typeface="+mj-ea"/>
                <a:cs typeface="+mj-cs"/>
              </a:defRPr>
            </a:lvl1pPr>
          </a:lstStyle>
          <a:p>
            <a:pPr>
              <a:spcBef>
                <a:spcPts val="0"/>
              </a:spcBef>
            </a:pPr>
            <a:r>
              <a:rPr lang="en-US" sz="3200" dirty="0">
                <a:solidFill>
                  <a:srgbClr val="FFFFFF"/>
                </a:solidFill>
                <a:latin typeface="Calibri" charset="0"/>
                <a:ea typeface="ＭＳ Ｐゴシック" charset="0"/>
              </a:rPr>
              <a:t>habits for</a:t>
            </a:r>
          </a:p>
          <a:p>
            <a:pPr>
              <a:spcBef>
                <a:spcPts val="0"/>
              </a:spcBef>
            </a:pPr>
            <a:r>
              <a:rPr lang="en-US" sz="3200" dirty="0">
                <a:solidFill>
                  <a:srgbClr val="FFFFFF"/>
                </a:solidFill>
                <a:latin typeface="Calibri" charset="0"/>
                <a:ea typeface="ＭＳ Ｐゴシック" charset="0"/>
              </a:rPr>
              <a:t>effective </a:t>
            </a:r>
            <a:br>
              <a:rPr lang="en-US" sz="3200" dirty="0">
                <a:solidFill>
                  <a:srgbClr val="FFFFFF"/>
                </a:solidFill>
                <a:latin typeface="Calibri" charset="0"/>
                <a:ea typeface="ＭＳ Ｐゴシック" charset="0"/>
              </a:rPr>
            </a:br>
            <a:r>
              <a:rPr lang="en-US" sz="3200" dirty="0">
                <a:solidFill>
                  <a:srgbClr val="FFFFFF"/>
                </a:solidFill>
                <a:latin typeface="Calibri" charset="0"/>
                <a:ea typeface="ＭＳ Ｐゴシック" charset="0"/>
              </a:rPr>
              <a:t>strategic learning</a:t>
            </a:r>
          </a:p>
        </p:txBody>
      </p:sp>
      <p:sp>
        <p:nvSpPr>
          <p:cNvPr id="16" name="Oval 15"/>
          <p:cNvSpPr/>
          <p:nvPr/>
        </p:nvSpPr>
        <p:spPr>
          <a:xfrm>
            <a:off x="1769336" y="1679732"/>
            <a:ext cx="695398" cy="695398"/>
          </a:xfrm>
          <a:prstGeom prst="ellipse">
            <a:avLst/>
          </a:prstGeom>
          <a:solidFill>
            <a:schemeClr val="bg1"/>
          </a:solidFill>
          <a:ln w="5715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bIns="45720" rtlCol="0" anchor="ctr"/>
          <a:lstStyle/>
          <a:p>
            <a:pPr algn="ctr"/>
            <a:r>
              <a:rPr lang="en-US" sz="4800" b="1" dirty="0">
                <a:solidFill>
                  <a:schemeClr val="tx2">
                    <a:lumMod val="75000"/>
                  </a:schemeClr>
                </a:solidFill>
                <a:latin typeface="+mj-lt"/>
                <a:cs typeface="Arial Black"/>
              </a:rPr>
              <a:t>5</a:t>
            </a:r>
            <a:endParaRPr lang="en-US" sz="3600" b="1" dirty="0">
              <a:solidFill>
                <a:schemeClr val="tx2">
                  <a:lumMod val="75000"/>
                </a:schemeClr>
              </a:solidFill>
              <a:latin typeface="+mj-lt"/>
              <a:cs typeface="Arial Black"/>
            </a:endParaRPr>
          </a:p>
        </p:txBody>
      </p:sp>
      <p:sp>
        <p:nvSpPr>
          <p:cNvPr id="10" name="Title 1">
            <a:extLst>
              <a:ext uri="{FF2B5EF4-FFF2-40B4-BE49-F238E27FC236}">
                <a16:creationId xmlns:a16="http://schemas.microsoft.com/office/drawing/2014/main" id="{63BA7DF9-87C3-7E44-8DA5-F5A335435F6C}"/>
              </a:ext>
            </a:extLst>
          </p:cNvPr>
          <p:cNvSpPr txBox="1">
            <a:spLocks/>
          </p:cNvSpPr>
          <p:nvPr/>
        </p:nvSpPr>
        <p:spPr>
          <a:xfrm>
            <a:off x="4234070" y="294986"/>
            <a:ext cx="4909929" cy="77762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latin typeface="+mn-lt"/>
              </a:rPr>
              <a:t>1. Making thinking visible</a:t>
            </a:r>
          </a:p>
        </p:txBody>
      </p:sp>
      <p:sp>
        <p:nvSpPr>
          <p:cNvPr id="12" name="Title 1">
            <a:extLst>
              <a:ext uri="{FF2B5EF4-FFF2-40B4-BE49-F238E27FC236}">
                <a16:creationId xmlns:a16="http://schemas.microsoft.com/office/drawing/2014/main" id="{AB71F022-0EF2-234E-B912-9D938C4AD946}"/>
              </a:ext>
            </a:extLst>
          </p:cNvPr>
          <p:cNvSpPr txBox="1">
            <a:spLocks/>
          </p:cNvSpPr>
          <p:nvPr/>
        </p:nvSpPr>
        <p:spPr>
          <a:xfrm>
            <a:off x="4234071" y="5464911"/>
            <a:ext cx="4909929" cy="1313575"/>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4950" indent="-223838" algn="l"/>
            <a:r>
              <a:rPr lang="en-US" sz="2800" dirty="0">
                <a:latin typeface="+mn-lt"/>
              </a:rPr>
              <a:t>5. Answering the “now what” question.</a:t>
            </a:r>
          </a:p>
        </p:txBody>
      </p:sp>
      <p:sp>
        <p:nvSpPr>
          <p:cNvPr id="13" name="Title 1">
            <a:extLst>
              <a:ext uri="{FF2B5EF4-FFF2-40B4-BE49-F238E27FC236}">
                <a16:creationId xmlns:a16="http://schemas.microsoft.com/office/drawing/2014/main" id="{64319B58-9EA2-EF46-8058-1070894EE878}"/>
              </a:ext>
            </a:extLst>
          </p:cNvPr>
          <p:cNvSpPr txBox="1">
            <a:spLocks/>
          </p:cNvSpPr>
          <p:nvPr/>
        </p:nvSpPr>
        <p:spPr>
          <a:xfrm>
            <a:off x="4234070" y="1514368"/>
            <a:ext cx="4909929" cy="857142"/>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09575" indent="-390525" algn="l"/>
            <a:r>
              <a:rPr lang="en-US" sz="2800" dirty="0">
                <a:latin typeface="+mn-lt"/>
              </a:rPr>
              <a:t>2. Asking powerful questions</a:t>
            </a:r>
          </a:p>
        </p:txBody>
      </p:sp>
      <p:sp>
        <p:nvSpPr>
          <p:cNvPr id="14" name="Title 1">
            <a:extLst>
              <a:ext uri="{FF2B5EF4-FFF2-40B4-BE49-F238E27FC236}">
                <a16:creationId xmlns:a16="http://schemas.microsoft.com/office/drawing/2014/main" id="{7273DF77-4A4D-AA43-9A48-E9783D6EF899}"/>
              </a:ext>
            </a:extLst>
          </p:cNvPr>
          <p:cNvSpPr txBox="1">
            <a:spLocks/>
          </p:cNvSpPr>
          <p:nvPr/>
        </p:nvSpPr>
        <p:spPr>
          <a:xfrm>
            <a:off x="4234070" y="2733750"/>
            <a:ext cx="4909929" cy="114953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68313" indent="-411163" algn="l"/>
            <a:r>
              <a:rPr lang="en-US" sz="2800" dirty="0">
                <a:latin typeface="+mn-lt"/>
              </a:rPr>
              <a:t>3. Combating your biases</a:t>
            </a:r>
          </a:p>
        </p:txBody>
      </p:sp>
      <p:sp>
        <p:nvSpPr>
          <p:cNvPr id="17" name="Title 1">
            <a:extLst>
              <a:ext uri="{FF2B5EF4-FFF2-40B4-BE49-F238E27FC236}">
                <a16:creationId xmlns:a16="http://schemas.microsoft.com/office/drawing/2014/main" id="{3E9A72DD-C425-974C-A696-525D5CE95109}"/>
              </a:ext>
            </a:extLst>
          </p:cNvPr>
          <p:cNvSpPr txBox="1">
            <a:spLocks/>
          </p:cNvSpPr>
          <p:nvPr/>
        </p:nvSpPr>
        <p:spPr>
          <a:xfrm>
            <a:off x="4234071" y="4177475"/>
            <a:ext cx="4909928" cy="1060356"/>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09575" indent="-352425" algn="l"/>
            <a:r>
              <a:rPr lang="en-US" sz="2800" dirty="0">
                <a:latin typeface="+mn-lt"/>
              </a:rPr>
              <a:t>4. Attending to causal inference</a:t>
            </a:r>
          </a:p>
        </p:txBody>
      </p:sp>
    </p:spTree>
    <p:extLst>
      <p:ext uri="{BB962C8B-B14F-4D97-AF65-F5344CB8AC3E}">
        <p14:creationId xmlns:p14="http://schemas.microsoft.com/office/powerpoint/2010/main" val="383450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DD7CBD0-4D82-1C40-9A25-916E8FDA0FF3}"/>
              </a:ext>
            </a:extLst>
          </p:cNvPr>
          <p:cNvSpPr/>
          <p:nvPr/>
        </p:nvSpPr>
        <p:spPr>
          <a:xfrm>
            <a:off x="5717365" y="869566"/>
            <a:ext cx="3059720" cy="5046217"/>
          </a:xfrm>
          <a:prstGeom prst="ellipse">
            <a:avLst/>
          </a:prstGeom>
          <a:solidFill>
            <a:schemeClr val="bg1">
              <a:lumMod val="50000"/>
            </a:schemeClr>
          </a:solidFill>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8" name="Oval 7">
            <a:extLst>
              <a:ext uri="{FF2B5EF4-FFF2-40B4-BE49-F238E27FC236}">
                <a16:creationId xmlns:a16="http://schemas.microsoft.com/office/drawing/2014/main" id="{AF4664CA-1593-E84B-BDDA-5FBCB6A50B1B}"/>
              </a:ext>
            </a:extLst>
          </p:cNvPr>
          <p:cNvSpPr/>
          <p:nvPr/>
        </p:nvSpPr>
        <p:spPr>
          <a:xfrm>
            <a:off x="5863865" y="2266566"/>
            <a:ext cx="2766720" cy="3611118"/>
          </a:xfrm>
          <a:prstGeom prst="ellipse">
            <a:avLst/>
          </a:prstGeom>
          <a:solidFill>
            <a:schemeClr val="bg1">
              <a:lumMod val="75000"/>
            </a:schemeClr>
          </a:solidFill>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9" name="Oval 8">
            <a:extLst>
              <a:ext uri="{FF2B5EF4-FFF2-40B4-BE49-F238E27FC236}">
                <a16:creationId xmlns:a16="http://schemas.microsoft.com/office/drawing/2014/main" id="{6525AA0C-31F4-F846-A719-8BF2058CC85A}"/>
              </a:ext>
            </a:extLst>
          </p:cNvPr>
          <p:cNvSpPr/>
          <p:nvPr/>
        </p:nvSpPr>
        <p:spPr>
          <a:xfrm>
            <a:off x="6107846" y="3733605"/>
            <a:ext cx="2278759" cy="2189438"/>
          </a:xfrm>
          <a:prstGeom prst="ellipse">
            <a:avLst/>
          </a:prstGeom>
          <a:solidFill>
            <a:srgbClr val="EEEC4C"/>
          </a:solidFill>
          <a:ln w="57150">
            <a:solidFill>
              <a:srgbClr val="31859C"/>
            </a:solidFill>
          </a:ln>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10" name="Oval 6">
            <a:extLst>
              <a:ext uri="{FF2B5EF4-FFF2-40B4-BE49-F238E27FC236}">
                <a16:creationId xmlns:a16="http://schemas.microsoft.com/office/drawing/2014/main" id="{A113D3A2-395D-1945-A373-003C5D0296BE}"/>
              </a:ext>
            </a:extLst>
          </p:cNvPr>
          <p:cNvSpPr/>
          <p:nvPr/>
        </p:nvSpPr>
        <p:spPr>
          <a:xfrm>
            <a:off x="6487758" y="4779585"/>
            <a:ext cx="1518935" cy="468206"/>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FFFFFF"/>
                </a:solidFill>
              </a:rPr>
              <a:t>Individual</a:t>
            </a:r>
          </a:p>
        </p:txBody>
      </p:sp>
      <p:sp>
        <p:nvSpPr>
          <p:cNvPr id="11" name="Oval 6">
            <a:extLst>
              <a:ext uri="{FF2B5EF4-FFF2-40B4-BE49-F238E27FC236}">
                <a16:creationId xmlns:a16="http://schemas.microsoft.com/office/drawing/2014/main" id="{BBFBD75C-11C6-2343-B3CD-19248360BCA0}"/>
              </a:ext>
            </a:extLst>
          </p:cNvPr>
          <p:cNvSpPr/>
          <p:nvPr/>
        </p:nvSpPr>
        <p:spPr>
          <a:xfrm>
            <a:off x="6379355" y="3188109"/>
            <a:ext cx="1735740" cy="468205"/>
          </a:xfrm>
          <a:prstGeom prst="rect">
            <a:avLst/>
          </a:prstGeom>
          <a:solidFill>
            <a:schemeClr val="bg1">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Social/Group</a:t>
            </a:r>
          </a:p>
        </p:txBody>
      </p:sp>
      <p:sp>
        <p:nvSpPr>
          <p:cNvPr id="12" name="Oval 6">
            <a:extLst>
              <a:ext uri="{FF2B5EF4-FFF2-40B4-BE49-F238E27FC236}">
                <a16:creationId xmlns:a16="http://schemas.microsoft.com/office/drawing/2014/main" id="{641ED58B-8A20-9E41-B81D-B208A4BBD25F}"/>
              </a:ext>
            </a:extLst>
          </p:cNvPr>
          <p:cNvSpPr/>
          <p:nvPr/>
        </p:nvSpPr>
        <p:spPr>
          <a:xfrm>
            <a:off x="6379355" y="1722334"/>
            <a:ext cx="1735740" cy="468205"/>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Institutional</a:t>
            </a:r>
          </a:p>
        </p:txBody>
      </p:sp>
      <p:pic>
        <p:nvPicPr>
          <p:cNvPr id="13" name="Picture 12">
            <a:extLst>
              <a:ext uri="{FF2B5EF4-FFF2-40B4-BE49-F238E27FC236}">
                <a16:creationId xmlns:a16="http://schemas.microsoft.com/office/drawing/2014/main" id="{EDFFCAD4-E634-3B48-8AF5-B663CAF84A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6568" y="2457067"/>
            <a:ext cx="581314" cy="581314"/>
          </a:xfrm>
          <a:prstGeom prst="rect">
            <a:avLst/>
          </a:prstGeom>
        </p:spPr>
      </p:pic>
      <p:pic>
        <p:nvPicPr>
          <p:cNvPr id="14" name="Picture 13">
            <a:extLst>
              <a:ext uri="{FF2B5EF4-FFF2-40B4-BE49-F238E27FC236}">
                <a16:creationId xmlns:a16="http://schemas.microsoft.com/office/drawing/2014/main" id="{73EAA26A-9528-424A-9EAC-F2F3D9D57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6876" y="4119185"/>
            <a:ext cx="520699" cy="520699"/>
          </a:xfrm>
          <a:prstGeom prst="rect">
            <a:avLst/>
          </a:prstGeom>
        </p:spPr>
      </p:pic>
      <p:pic>
        <p:nvPicPr>
          <p:cNvPr id="15" name="Picture 14">
            <a:extLst>
              <a:ext uri="{FF2B5EF4-FFF2-40B4-BE49-F238E27FC236}">
                <a16:creationId xmlns:a16="http://schemas.microsoft.com/office/drawing/2014/main" id="{6987A0A9-4572-344F-B6AB-1536E62342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9772" y="767158"/>
            <a:ext cx="1054907" cy="1054907"/>
          </a:xfrm>
          <a:prstGeom prst="rect">
            <a:avLst/>
          </a:prstGeom>
        </p:spPr>
      </p:pic>
      <p:sp>
        <p:nvSpPr>
          <p:cNvPr id="18" name="Title 1">
            <a:extLst>
              <a:ext uri="{FF2B5EF4-FFF2-40B4-BE49-F238E27FC236}">
                <a16:creationId xmlns:a16="http://schemas.microsoft.com/office/drawing/2014/main" id="{7EB5C9BA-DA9B-A040-B596-9F0BB5B91621}"/>
              </a:ext>
            </a:extLst>
          </p:cNvPr>
          <p:cNvSpPr txBox="1">
            <a:spLocks/>
          </p:cNvSpPr>
          <p:nvPr/>
        </p:nvSpPr>
        <p:spPr>
          <a:xfrm>
            <a:off x="-1" y="2127053"/>
            <a:ext cx="4984835" cy="2886635"/>
          </a:xfrm>
          <a:prstGeom prst="rect">
            <a:avLst/>
          </a:prstGeom>
          <a:solidFill>
            <a:srgbClr val="EEEC4C"/>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Example strategies </a:t>
            </a:r>
          </a:p>
          <a:p>
            <a:r>
              <a:rPr lang="en-US" sz="3200" dirty="0"/>
              <a:t>for building learning habits at</a:t>
            </a:r>
            <a:br>
              <a:rPr lang="en-US" sz="3200" dirty="0"/>
            </a:br>
            <a:r>
              <a:rPr lang="en-US" sz="3200" dirty="0"/>
              <a:t>The Colorado Health Foundation</a:t>
            </a:r>
          </a:p>
        </p:txBody>
      </p:sp>
    </p:spTree>
    <p:extLst>
      <p:ext uri="{BB962C8B-B14F-4D97-AF65-F5344CB8AC3E}">
        <p14:creationId xmlns:p14="http://schemas.microsoft.com/office/powerpoint/2010/main" val="270444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2B8718-8F91-F649-A6C9-A9BF0E4FE4CF}"/>
              </a:ext>
            </a:extLst>
          </p:cNvPr>
          <p:cNvSpPr/>
          <p:nvPr/>
        </p:nvSpPr>
        <p:spPr>
          <a:xfrm>
            <a:off x="0" y="2051905"/>
            <a:ext cx="8813576" cy="954107"/>
          </a:xfrm>
          <a:prstGeom prst="rect">
            <a:avLst/>
          </a:prstGeom>
          <a:solidFill>
            <a:schemeClr val="bg1">
              <a:lumMod val="85000"/>
            </a:schemeClr>
          </a:solidFill>
        </p:spPr>
        <p:txBody>
          <a:bodyPr wrap="square">
            <a:spAutoFit/>
          </a:bodyPr>
          <a:lstStyle/>
          <a:p>
            <a:pPr marL="457200" indent="-457200">
              <a:buFont typeface="+mj-lt"/>
              <a:buAutoNum type="arabicPeriod"/>
            </a:pPr>
            <a:r>
              <a:rPr lang="en-US" sz="2800" dirty="0">
                <a:solidFill>
                  <a:srgbClr val="000000"/>
                </a:solidFill>
              </a:rPr>
              <a:t>Clarifying the results you want–what new behaviors are you aiming for with your learning work? </a:t>
            </a:r>
            <a:endParaRPr lang="en-US" sz="2800" dirty="0"/>
          </a:p>
        </p:txBody>
      </p:sp>
      <p:sp>
        <p:nvSpPr>
          <p:cNvPr id="6" name="Title 1">
            <a:extLst>
              <a:ext uri="{FF2B5EF4-FFF2-40B4-BE49-F238E27FC236}">
                <a16:creationId xmlns:a16="http://schemas.microsoft.com/office/drawing/2014/main" id="{B2BC02AF-5F8E-EE44-B07B-7AAA8A41A225}"/>
              </a:ext>
            </a:extLst>
          </p:cNvPr>
          <p:cNvSpPr>
            <a:spLocks noGrp="1"/>
          </p:cNvSpPr>
          <p:nvPr>
            <p:ph type="title"/>
          </p:nvPr>
        </p:nvSpPr>
        <p:spPr>
          <a:xfrm>
            <a:off x="0" y="0"/>
            <a:ext cx="9144000" cy="1282700"/>
          </a:xfrm>
        </p:spPr>
        <p:txBody>
          <a:bodyPr>
            <a:normAutofit/>
          </a:bodyPr>
          <a:lstStyle/>
          <a:p>
            <a:r>
              <a:rPr lang="en-US" sz="3200" dirty="0"/>
              <a:t>Being strategic about </a:t>
            </a:r>
            <a:br>
              <a:rPr lang="en-US" sz="3200" dirty="0"/>
            </a:br>
            <a:r>
              <a:rPr lang="en-US" sz="3200" dirty="0"/>
              <a:t>supporting learning also requires:</a:t>
            </a:r>
            <a:endParaRPr lang="en-US" sz="3600" dirty="0"/>
          </a:p>
        </p:txBody>
      </p:sp>
      <p:sp>
        <p:nvSpPr>
          <p:cNvPr id="9" name="Rectangle 8">
            <a:extLst>
              <a:ext uri="{FF2B5EF4-FFF2-40B4-BE49-F238E27FC236}">
                <a16:creationId xmlns:a16="http://schemas.microsoft.com/office/drawing/2014/main" id="{E4FC04DE-B795-BC48-80A0-AF29A18EC96A}"/>
              </a:ext>
            </a:extLst>
          </p:cNvPr>
          <p:cNvSpPr/>
          <p:nvPr/>
        </p:nvSpPr>
        <p:spPr>
          <a:xfrm>
            <a:off x="0" y="5144496"/>
            <a:ext cx="8036417" cy="954107"/>
          </a:xfrm>
          <a:prstGeom prst="rect">
            <a:avLst/>
          </a:prstGeom>
          <a:solidFill>
            <a:schemeClr val="bg1">
              <a:lumMod val="85000"/>
            </a:schemeClr>
          </a:solidFill>
        </p:spPr>
        <p:txBody>
          <a:bodyPr wrap="square">
            <a:spAutoFit/>
          </a:bodyPr>
          <a:lstStyle/>
          <a:p>
            <a:pPr marL="457200" indent="-457200">
              <a:buAutoNum type="arabicPeriod" startAt="3"/>
            </a:pPr>
            <a:r>
              <a:rPr lang="en-US" sz="2800" dirty="0">
                <a:solidFill>
                  <a:srgbClr val="000000"/>
                </a:solidFill>
              </a:rPr>
              <a:t>Develop a range of strategies to address the roadblocks and support the facilitating factors.</a:t>
            </a:r>
            <a:endParaRPr lang="en-US" sz="2800" dirty="0"/>
          </a:p>
        </p:txBody>
      </p:sp>
      <p:sp>
        <p:nvSpPr>
          <p:cNvPr id="10" name="TextBox 9">
            <a:extLst>
              <a:ext uri="{FF2B5EF4-FFF2-40B4-BE49-F238E27FC236}">
                <a16:creationId xmlns:a16="http://schemas.microsoft.com/office/drawing/2014/main" id="{52D1CB96-E8E4-FE4A-AC1E-459FE58ED476}"/>
              </a:ext>
            </a:extLst>
          </p:cNvPr>
          <p:cNvSpPr txBox="1"/>
          <p:nvPr/>
        </p:nvSpPr>
        <p:spPr>
          <a:xfrm>
            <a:off x="8628845" y="5602310"/>
            <a:ext cx="184731" cy="369332"/>
          </a:xfrm>
          <a:prstGeom prst="rect">
            <a:avLst/>
          </a:prstGeom>
          <a:noFill/>
        </p:spPr>
        <p:txBody>
          <a:bodyPr wrap="none" rtlCol="0">
            <a:spAutoFit/>
          </a:bodyPr>
          <a:lstStyle/>
          <a:p>
            <a:endParaRPr lang="en-US" dirty="0"/>
          </a:p>
        </p:txBody>
      </p:sp>
      <p:sp>
        <p:nvSpPr>
          <p:cNvPr id="14" name="Slide Number Placeholder 3">
            <a:extLst>
              <a:ext uri="{FF2B5EF4-FFF2-40B4-BE49-F238E27FC236}">
                <a16:creationId xmlns:a16="http://schemas.microsoft.com/office/drawing/2014/main" id="{3DDA1C43-4C6D-F940-A902-D21130D2DFB2}"/>
              </a:ext>
            </a:extLst>
          </p:cNvPr>
          <p:cNvSpPr>
            <a:spLocks noGrp="1"/>
          </p:cNvSpPr>
          <p:nvPr>
            <p:ph type="sldNum" sz="quarter" idx="12"/>
          </p:nvPr>
        </p:nvSpPr>
        <p:spPr>
          <a:xfrm>
            <a:off x="0" y="6604000"/>
            <a:ext cx="647700" cy="253999"/>
          </a:xfrm>
        </p:spPr>
        <p:txBody>
          <a:bodyPr/>
          <a:lstStyle/>
          <a:p>
            <a:fld id="{31C3BF4F-9B77-EB44-8277-3A956F0D0572}" type="slidenum">
              <a:rPr lang="en-US" sz="1000" smtClean="0"/>
              <a:pPr/>
              <a:t>7</a:t>
            </a:fld>
            <a:endParaRPr lang="en-US" sz="1000" dirty="0"/>
          </a:p>
        </p:txBody>
      </p:sp>
      <p:sp>
        <p:nvSpPr>
          <p:cNvPr id="12" name="Rectangle 11">
            <a:extLst>
              <a:ext uri="{FF2B5EF4-FFF2-40B4-BE49-F238E27FC236}">
                <a16:creationId xmlns:a16="http://schemas.microsoft.com/office/drawing/2014/main" id="{3243AA76-C2EC-7445-A5EC-26A29B1E227C}"/>
              </a:ext>
            </a:extLst>
          </p:cNvPr>
          <p:cNvSpPr/>
          <p:nvPr/>
        </p:nvSpPr>
        <p:spPr>
          <a:xfrm>
            <a:off x="0" y="3561955"/>
            <a:ext cx="8628845" cy="954107"/>
          </a:xfrm>
          <a:prstGeom prst="rect">
            <a:avLst/>
          </a:prstGeom>
          <a:solidFill>
            <a:srgbClr val="EEEC4C"/>
          </a:solidFill>
        </p:spPr>
        <p:txBody>
          <a:bodyPr wrap="square">
            <a:spAutoFit/>
          </a:bodyPr>
          <a:lstStyle/>
          <a:p>
            <a:pPr marL="457200" indent="-457200">
              <a:buAutoNum type="arabicPeriod" startAt="2"/>
            </a:pPr>
            <a:r>
              <a:rPr lang="en-US" sz="2800" dirty="0"/>
              <a:t>Diagnosing the systemic factors that are getting in the way of learning or helping to support it.</a:t>
            </a:r>
          </a:p>
        </p:txBody>
      </p:sp>
    </p:spTree>
    <p:extLst>
      <p:ext uri="{BB962C8B-B14F-4D97-AF65-F5344CB8AC3E}">
        <p14:creationId xmlns:p14="http://schemas.microsoft.com/office/powerpoint/2010/main" val="429200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463A3B4-45CB-4F40-BA76-D33F85F4691B}"/>
              </a:ext>
            </a:extLst>
          </p:cNvPr>
          <p:cNvSpPr/>
          <p:nvPr/>
        </p:nvSpPr>
        <p:spPr>
          <a:xfrm>
            <a:off x="2776942" y="1586742"/>
            <a:ext cx="3059720" cy="5046217"/>
          </a:xfrm>
          <a:prstGeom prst="ellipse">
            <a:avLst/>
          </a:prstGeom>
          <a:solidFill>
            <a:schemeClr val="bg1">
              <a:lumMod val="50000"/>
            </a:schemeClr>
          </a:solidFill>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6" name="Oval 5">
            <a:extLst>
              <a:ext uri="{FF2B5EF4-FFF2-40B4-BE49-F238E27FC236}">
                <a16:creationId xmlns:a16="http://schemas.microsoft.com/office/drawing/2014/main" id="{D02B2547-76EE-5B47-81EF-2ED781588737}"/>
              </a:ext>
            </a:extLst>
          </p:cNvPr>
          <p:cNvSpPr/>
          <p:nvPr/>
        </p:nvSpPr>
        <p:spPr>
          <a:xfrm>
            <a:off x="2923442" y="2983742"/>
            <a:ext cx="2766720" cy="3611118"/>
          </a:xfrm>
          <a:prstGeom prst="ellipse">
            <a:avLst/>
          </a:prstGeom>
          <a:solidFill>
            <a:schemeClr val="bg1">
              <a:lumMod val="75000"/>
            </a:schemeClr>
          </a:solidFill>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7" name="Oval 6">
            <a:extLst>
              <a:ext uri="{FF2B5EF4-FFF2-40B4-BE49-F238E27FC236}">
                <a16:creationId xmlns:a16="http://schemas.microsoft.com/office/drawing/2014/main" id="{1D71495E-6738-D743-88B1-A506FCAAE8B3}"/>
              </a:ext>
            </a:extLst>
          </p:cNvPr>
          <p:cNvSpPr/>
          <p:nvPr/>
        </p:nvSpPr>
        <p:spPr>
          <a:xfrm>
            <a:off x="3167423" y="4450781"/>
            <a:ext cx="2278759" cy="2189438"/>
          </a:xfrm>
          <a:prstGeom prst="ellipse">
            <a:avLst/>
          </a:prstGeom>
          <a:solidFill>
            <a:srgbClr val="D9D9D9"/>
          </a:solidFill>
          <a:effectLst/>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8" name="Oval 6">
            <a:extLst>
              <a:ext uri="{FF2B5EF4-FFF2-40B4-BE49-F238E27FC236}">
                <a16:creationId xmlns:a16="http://schemas.microsoft.com/office/drawing/2014/main" id="{04B735EC-905B-0C47-91EE-08CE46B0FA5D}"/>
              </a:ext>
            </a:extLst>
          </p:cNvPr>
          <p:cNvSpPr/>
          <p:nvPr/>
        </p:nvSpPr>
        <p:spPr>
          <a:xfrm>
            <a:off x="3547335" y="5496761"/>
            <a:ext cx="1518935" cy="468206"/>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FFFFFF"/>
                </a:solidFill>
              </a:rPr>
              <a:t>Individual</a:t>
            </a:r>
          </a:p>
        </p:txBody>
      </p:sp>
      <p:sp>
        <p:nvSpPr>
          <p:cNvPr id="9" name="Oval 6">
            <a:extLst>
              <a:ext uri="{FF2B5EF4-FFF2-40B4-BE49-F238E27FC236}">
                <a16:creationId xmlns:a16="http://schemas.microsoft.com/office/drawing/2014/main" id="{F2909A1C-36FE-8341-B769-2CE662FA9CAA}"/>
              </a:ext>
            </a:extLst>
          </p:cNvPr>
          <p:cNvSpPr/>
          <p:nvPr/>
        </p:nvSpPr>
        <p:spPr>
          <a:xfrm>
            <a:off x="3438932" y="3905285"/>
            <a:ext cx="1735740" cy="468205"/>
          </a:xfrm>
          <a:prstGeom prst="rect">
            <a:avLst/>
          </a:prstGeom>
          <a:solidFill>
            <a:srgbClr val="31859C"/>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Social/Group</a:t>
            </a:r>
          </a:p>
        </p:txBody>
      </p:sp>
      <p:sp>
        <p:nvSpPr>
          <p:cNvPr id="10" name="Oval 6">
            <a:extLst>
              <a:ext uri="{FF2B5EF4-FFF2-40B4-BE49-F238E27FC236}">
                <a16:creationId xmlns:a16="http://schemas.microsoft.com/office/drawing/2014/main" id="{547262BB-B727-314F-88F1-7CF092441D43}"/>
              </a:ext>
            </a:extLst>
          </p:cNvPr>
          <p:cNvSpPr/>
          <p:nvPr/>
        </p:nvSpPr>
        <p:spPr>
          <a:xfrm>
            <a:off x="3438932" y="2439510"/>
            <a:ext cx="1735740" cy="468205"/>
          </a:xfrm>
          <a:prstGeom prst="rect">
            <a:avLst/>
          </a:prstGeom>
          <a:solidFill>
            <a:srgbClr val="31859C"/>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FFFFFF"/>
                </a:solidFill>
              </a:rPr>
              <a:t>Institutional</a:t>
            </a:r>
          </a:p>
        </p:txBody>
      </p:sp>
      <p:pic>
        <p:nvPicPr>
          <p:cNvPr id="11" name="Picture 10">
            <a:extLst>
              <a:ext uri="{FF2B5EF4-FFF2-40B4-BE49-F238E27FC236}">
                <a16:creationId xmlns:a16="http://schemas.microsoft.com/office/drawing/2014/main" id="{B3D83282-6BAF-6A4E-969D-C81AEFECFA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6145" y="3174243"/>
            <a:ext cx="581314" cy="581314"/>
          </a:xfrm>
          <a:prstGeom prst="rect">
            <a:avLst/>
          </a:prstGeom>
        </p:spPr>
      </p:pic>
      <p:pic>
        <p:nvPicPr>
          <p:cNvPr id="12" name="Picture 11">
            <a:extLst>
              <a:ext uri="{FF2B5EF4-FFF2-40B4-BE49-F238E27FC236}">
                <a16:creationId xmlns:a16="http://schemas.microsoft.com/office/drawing/2014/main" id="{05CCDE04-A544-6245-8547-9E2D799EF8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6453" y="4836361"/>
            <a:ext cx="520699" cy="520699"/>
          </a:xfrm>
          <a:prstGeom prst="rect">
            <a:avLst/>
          </a:prstGeom>
        </p:spPr>
      </p:pic>
      <p:pic>
        <p:nvPicPr>
          <p:cNvPr id="13" name="Picture 12">
            <a:extLst>
              <a:ext uri="{FF2B5EF4-FFF2-40B4-BE49-F238E27FC236}">
                <a16:creationId xmlns:a16="http://schemas.microsoft.com/office/drawing/2014/main" id="{70C3A42B-E1F4-4741-B0F5-6EE0C8CCCF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9349" y="1484334"/>
            <a:ext cx="1054907" cy="1054907"/>
          </a:xfrm>
          <a:prstGeom prst="rect">
            <a:avLst/>
          </a:prstGeom>
        </p:spPr>
      </p:pic>
      <p:sp>
        <p:nvSpPr>
          <p:cNvPr id="14" name="Title 1">
            <a:extLst>
              <a:ext uri="{FF2B5EF4-FFF2-40B4-BE49-F238E27FC236}">
                <a16:creationId xmlns:a16="http://schemas.microsoft.com/office/drawing/2014/main" id="{A6F73BC9-F001-9349-AD18-80030F778F15}"/>
              </a:ext>
            </a:extLst>
          </p:cNvPr>
          <p:cNvSpPr>
            <a:spLocks noGrp="1"/>
          </p:cNvSpPr>
          <p:nvPr>
            <p:ph type="title"/>
          </p:nvPr>
        </p:nvSpPr>
        <p:spPr>
          <a:xfrm>
            <a:off x="0" y="0"/>
            <a:ext cx="9144000" cy="1282700"/>
          </a:xfrm>
        </p:spPr>
        <p:txBody>
          <a:bodyPr>
            <a:normAutofit/>
          </a:bodyPr>
          <a:lstStyle/>
          <a:p>
            <a:r>
              <a:rPr lang="en-US" sz="3200" dirty="0"/>
              <a:t>Different types of factors affect our ability to </a:t>
            </a:r>
            <a:br>
              <a:rPr lang="en-US" sz="3200" dirty="0"/>
            </a:br>
            <a:r>
              <a:rPr lang="en-US" sz="3200" dirty="0"/>
              <a:t>develop and practice learning capacities and habits.</a:t>
            </a:r>
            <a:endParaRPr lang="en-US" sz="3600" dirty="0"/>
          </a:p>
        </p:txBody>
      </p:sp>
      <p:sp>
        <p:nvSpPr>
          <p:cNvPr id="15" name="Slide Number Placeholder 3">
            <a:extLst>
              <a:ext uri="{FF2B5EF4-FFF2-40B4-BE49-F238E27FC236}">
                <a16:creationId xmlns:a16="http://schemas.microsoft.com/office/drawing/2014/main" id="{09FC77C7-0A7C-6A4B-AD96-5EBC0F4F0565}"/>
              </a:ext>
            </a:extLst>
          </p:cNvPr>
          <p:cNvSpPr>
            <a:spLocks noGrp="1"/>
          </p:cNvSpPr>
          <p:nvPr>
            <p:ph type="sldNum" sz="quarter" idx="12"/>
          </p:nvPr>
        </p:nvSpPr>
        <p:spPr>
          <a:xfrm>
            <a:off x="0" y="6604000"/>
            <a:ext cx="647700" cy="253999"/>
          </a:xfrm>
        </p:spPr>
        <p:txBody>
          <a:bodyPr/>
          <a:lstStyle/>
          <a:p>
            <a:fld id="{31C3BF4F-9B77-EB44-8277-3A956F0D0572}" type="slidenum">
              <a:rPr lang="en-US" sz="1000" smtClean="0"/>
              <a:pPr/>
              <a:t>8</a:t>
            </a:fld>
            <a:endParaRPr lang="en-US" sz="1000" dirty="0"/>
          </a:p>
        </p:txBody>
      </p:sp>
    </p:spTree>
    <p:extLst>
      <p:ext uri="{BB962C8B-B14F-4D97-AF65-F5344CB8AC3E}">
        <p14:creationId xmlns:p14="http://schemas.microsoft.com/office/powerpoint/2010/main" val="73743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9</a:t>
            </a:fld>
            <a:endParaRPr lang="en-US" sz="1000" dirty="0"/>
          </a:p>
        </p:txBody>
      </p:sp>
      <p:sp>
        <p:nvSpPr>
          <p:cNvPr id="6" name="Title 1"/>
          <p:cNvSpPr>
            <a:spLocks noGrp="1"/>
          </p:cNvSpPr>
          <p:nvPr>
            <p:ph type="title"/>
          </p:nvPr>
        </p:nvSpPr>
        <p:spPr>
          <a:xfrm>
            <a:off x="0" y="0"/>
            <a:ext cx="9144000" cy="1219200"/>
          </a:xfrm>
          <a:solidFill>
            <a:srgbClr val="EEEC4C"/>
          </a:solidFill>
        </p:spPr>
        <p:txBody>
          <a:bodyPr>
            <a:noAutofit/>
          </a:bodyPr>
          <a:lstStyle/>
          <a:p>
            <a:pPr algn="ctr"/>
            <a:r>
              <a:rPr lang="en-US" sz="3200" dirty="0"/>
              <a:t>1. INDIVIDUAL: Personal motivation</a:t>
            </a:r>
            <a:endParaRPr lang="en-US" sz="3200" b="0" dirty="0"/>
          </a:p>
        </p:txBody>
      </p:sp>
      <p:sp>
        <p:nvSpPr>
          <p:cNvPr id="7" name="TextBox 6"/>
          <p:cNvSpPr txBox="1"/>
          <p:nvPr/>
        </p:nvSpPr>
        <p:spPr>
          <a:xfrm>
            <a:off x="296125" y="1774725"/>
            <a:ext cx="6094703" cy="4262705"/>
          </a:xfrm>
          <a:prstGeom prst="rect">
            <a:avLst/>
          </a:prstGeom>
          <a:noFill/>
        </p:spPr>
        <p:txBody>
          <a:bodyPr wrap="square" rtlCol="0">
            <a:spAutoFit/>
          </a:bodyPr>
          <a:lstStyle/>
          <a:p>
            <a:pPr>
              <a:spcAft>
                <a:spcPts val="1800"/>
              </a:spcAft>
            </a:pPr>
            <a:r>
              <a:rPr lang="en-US" sz="2800" u="sng" dirty="0"/>
              <a:t>Social stressors</a:t>
            </a:r>
            <a:r>
              <a:rPr lang="en-US" sz="2800" dirty="0"/>
              <a:t> trigger a "threat response” that impedes learning habits:</a:t>
            </a:r>
          </a:p>
          <a:p>
            <a:pPr marL="750888" lvl="1" indent="-342900">
              <a:spcAft>
                <a:spcPts val="1800"/>
              </a:spcAft>
              <a:buFont typeface="Wingdings" pitchFamily="2" charset="2"/>
              <a:buChar char="ü"/>
            </a:pPr>
            <a:r>
              <a:rPr lang="en-US" sz="2800" dirty="0">
                <a:solidFill>
                  <a:schemeClr val="accent5">
                    <a:lumMod val="75000"/>
                  </a:schemeClr>
                </a:solidFill>
              </a:rPr>
              <a:t>Insecurity about </a:t>
            </a:r>
            <a:r>
              <a:rPr lang="en-US" sz="2800" b="1" dirty="0">
                <a:solidFill>
                  <a:schemeClr val="accent5">
                    <a:lumMod val="75000"/>
                  </a:schemeClr>
                </a:solidFill>
              </a:rPr>
              <a:t>status</a:t>
            </a:r>
            <a:endParaRPr lang="en-US" sz="2800" dirty="0">
              <a:solidFill>
                <a:schemeClr val="accent5">
                  <a:lumMod val="75000"/>
                </a:schemeClr>
              </a:solidFill>
            </a:endParaRPr>
          </a:p>
          <a:p>
            <a:pPr marL="750888" lvl="1" indent="-342900">
              <a:spcAft>
                <a:spcPts val="1800"/>
              </a:spcAft>
              <a:buFont typeface="Wingdings" pitchFamily="2" charset="2"/>
              <a:buChar char="ü"/>
            </a:pPr>
            <a:r>
              <a:rPr lang="en-US" sz="2800" dirty="0">
                <a:solidFill>
                  <a:schemeClr val="accent5">
                    <a:lumMod val="75000"/>
                  </a:schemeClr>
                </a:solidFill>
              </a:rPr>
              <a:t>Anxiety about </a:t>
            </a:r>
            <a:r>
              <a:rPr lang="en-US" sz="2800" b="1" dirty="0">
                <a:solidFill>
                  <a:schemeClr val="accent5">
                    <a:lumMod val="75000"/>
                  </a:schemeClr>
                </a:solidFill>
              </a:rPr>
              <a:t>uncertainty</a:t>
            </a:r>
            <a:r>
              <a:rPr lang="en-US" sz="2800" dirty="0">
                <a:solidFill>
                  <a:schemeClr val="accent5">
                    <a:lumMod val="75000"/>
                  </a:schemeClr>
                </a:solidFill>
              </a:rPr>
              <a:t> </a:t>
            </a:r>
          </a:p>
          <a:p>
            <a:pPr marL="750888" lvl="1" indent="-342900">
              <a:spcAft>
                <a:spcPts val="1800"/>
              </a:spcAft>
              <a:buFont typeface="Wingdings" pitchFamily="2" charset="2"/>
              <a:buChar char="ü"/>
            </a:pPr>
            <a:r>
              <a:rPr lang="en-US" sz="2800" dirty="0">
                <a:solidFill>
                  <a:schemeClr val="accent5">
                    <a:lumMod val="75000"/>
                  </a:schemeClr>
                </a:solidFill>
              </a:rPr>
              <a:t>Fear of losing </a:t>
            </a:r>
            <a:r>
              <a:rPr lang="en-US" sz="2800" b="1" dirty="0">
                <a:solidFill>
                  <a:schemeClr val="accent5">
                    <a:lumMod val="75000"/>
                  </a:schemeClr>
                </a:solidFill>
              </a:rPr>
              <a:t>autonomy</a:t>
            </a:r>
            <a:r>
              <a:rPr lang="en-US" sz="2800" dirty="0">
                <a:solidFill>
                  <a:schemeClr val="accent5">
                    <a:lumMod val="75000"/>
                  </a:schemeClr>
                </a:solidFill>
              </a:rPr>
              <a:t> </a:t>
            </a:r>
          </a:p>
          <a:p>
            <a:pPr marL="750888" lvl="1" indent="-342900">
              <a:spcAft>
                <a:spcPts val="1800"/>
              </a:spcAft>
              <a:buFont typeface="Wingdings" pitchFamily="2" charset="2"/>
              <a:buChar char="ü"/>
            </a:pPr>
            <a:r>
              <a:rPr lang="en-US" sz="2800" dirty="0">
                <a:solidFill>
                  <a:schemeClr val="accent5">
                    <a:lumMod val="75000"/>
                  </a:schemeClr>
                </a:solidFill>
              </a:rPr>
              <a:t>Not feeling part of a </a:t>
            </a:r>
            <a:r>
              <a:rPr lang="en-US" sz="2800" b="1" dirty="0">
                <a:solidFill>
                  <a:schemeClr val="accent5">
                    <a:lumMod val="75000"/>
                  </a:schemeClr>
                </a:solidFill>
              </a:rPr>
              <a:t>social group</a:t>
            </a:r>
          </a:p>
          <a:p>
            <a:pPr marL="750888" lvl="1" indent="-342900">
              <a:spcAft>
                <a:spcPts val="1800"/>
              </a:spcAft>
              <a:buFont typeface="Wingdings" pitchFamily="2" charset="2"/>
              <a:buChar char="ü"/>
            </a:pPr>
            <a:r>
              <a:rPr lang="en-US" sz="2800" dirty="0">
                <a:solidFill>
                  <a:schemeClr val="accent5">
                    <a:lumMod val="75000"/>
                  </a:schemeClr>
                </a:solidFill>
              </a:rPr>
              <a:t>Doubt that decisions are </a:t>
            </a:r>
            <a:r>
              <a:rPr lang="en-US" sz="2800" b="1" dirty="0">
                <a:solidFill>
                  <a:schemeClr val="accent5">
                    <a:lumMod val="75000"/>
                  </a:schemeClr>
                </a:solidFill>
              </a:rPr>
              <a:t>fair</a:t>
            </a:r>
            <a:endParaRPr lang="en-US" sz="2800" dirty="0">
              <a:solidFill>
                <a:schemeClr val="accent5">
                  <a:lumMod val="75000"/>
                </a:schemeClr>
              </a:solidFill>
            </a:endParaRPr>
          </a:p>
        </p:txBody>
      </p:sp>
      <p:sp>
        <p:nvSpPr>
          <p:cNvPr id="13" name="TextBox 12"/>
          <p:cNvSpPr txBox="1"/>
          <p:nvPr/>
        </p:nvSpPr>
        <p:spPr>
          <a:xfrm>
            <a:off x="6390828" y="1996528"/>
            <a:ext cx="2753172" cy="2308324"/>
          </a:xfrm>
          <a:prstGeom prst="rect">
            <a:avLst/>
          </a:prstGeom>
          <a:solidFill>
            <a:schemeClr val="accent5">
              <a:lumMod val="75000"/>
            </a:schemeClr>
          </a:solidFill>
        </p:spPr>
        <p:txBody>
          <a:bodyPr wrap="square" rtlCol="0">
            <a:spAutoFit/>
          </a:bodyPr>
          <a:lstStyle/>
          <a:p>
            <a:pPr algn="ctr"/>
            <a:r>
              <a:rPr lang="en-US" sz="2400" dirty="0">
                <a:solidFill>
                  <a:schemeClr val="bg1"/>
                </a:solidFill>
              </a:rPr>
              <a:t>Identify and address how individuals’ threat responses are driving willingness to engage with data and learning.</a:t>
            </a:r>
          </a:p>
        </p:txBody>
      </p:sp>
      <p:pic>
        <p:nvPicPr>
          <p:cNvPr id="2056" name="Picture 8" descr="Image result for motivation icon">
            <a:extLst>
              <a:ext uri="{FF2B5EF4-FFF2-40B4-BE49-F238E27FC236}">
                <a16:creationId xmlns:a16="http://schemas.microsoft.com/office/drawing/2014/main" id="{C647F40A-2741-B24C-8740-4C2E8952AE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4862" y="4942113"/>
            <a:ext cx="1892781" cy="189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1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11938</TotalTime>
  <Words>4282</Words>
  <Application>Microsoft Macintosh PowerPoint</Application>
  <PresentationFormat>On-screen Show (4:3)</PresentationFormat>
  <Paragraphs>362</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Arial Black</vt:lpstr>
      <vt:lpstr>Calibri</vt:lpstr>
      <vt:lpstr>Calibri Light</vt:lpstr>
      <vt:lpstr>Wingdings</vt:lpstr>
      <vt:lpstr>Office Theme</vt:lpstr>
      <vt:lpstr>PowerPoint Presentation</vt:lpstr>
      <vt:lpstr>PowerPoint Presentation</vt:lpstr>
      <vt:lpstr>PowerPoint Presentation</vt:lpstr>
      <vt:lpstr>Let’s be more strategic and evaluative about  how we support learning.</vt:lpstr>
      <vt:lpstr>habits for effective  strategic learning</vt:lpstr>
      <vt:lpstr>PowerPoint Presentation</vt:lpstr>
      <vt:lpstr>Being strategic about  supporting learning also requires:</vt:lpstr>
      <vt:lpstr>Different types of factors affect our ability to  develop and practice learning capacities and habits.</vt:lpstr>
      <vt:lpstr>1. INDIVIDUAL: Personal motivation</vt:lpstr>
      <vt:lpstr>2. INDIVIDUAL: Role identity</vt:lpstr>
      <vt:lpstr>3. INDIVIDUAL: Thinking Patterns/Processes</vt:lpstr>
      <vt:lpstr>Moving from learning as a product or  an event finally requires:</vt:lpstr>
      <vt:lpstr>PowerPoint Presentation</vt:lpstr>
      <vt:lpstr>4. SOCIAL: Relationships and connections </vt:lpstr>
      <vt:lpstr>5. SOCIAL: Power dynamics and norms</vt:lpstr>
      <vt:lpstr>PowerPoint Presentation</vt:lpstr>
      <vt:lpstr>6. INSTITUTIONAL: Rewards and incentives</vt:lpstr>
      <vt:lpstr>7. INSTITUTIONAL: Workspace</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Julia</dc:creator>
  <cp:keywords/>
  <dc:description/>
  <cp:lastModifiedBy>Julia Coffman</cp:lastModifiedBy>
  <cp:revision>1387</cp:revision>
  <cp:lastPrinted>2017-09-25T20:32:32Z</cp:lastPrinted>
  <dcterms:created xsi:type="dcterms:W3CDTF">2014-07-08T12:53:21Z</dcterms:created>
  <dcterms:modified xsi:type="dcterms:W3CDTF">2018-11-14T21:50:17Z</dcterms:modified>
  <cp:category/>
</cp:coreProperties>
</file>