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97" r:id="rId5"/>
  </p:sldMasterIdLst>
  <p:notesMasterIdLst>
    <p:notesMasterId r:id="rId21"/>
  </p:notesMasterIdLst>
  <p:handoutMasterIdLst>
    <p:handoutMasterId r:id="rId22"/>
  </p:handoutMasterIdLst>
  <p:sldIdLst>
    <p:sldId id="262" r:id="rId6"/>
    <p:sldId id="299" r:id="rId7"/>
    <p:sldId id="360" r:id="rId8"/>
    <p:sldId id="361" r:id="rId9"/>
    <p:sldId id="362" r:id="rId10"/>
    <p:sldId id="370" r:id="rId11"/>
    <p:sldId id="371" r:id="rId12"/>
    <p:sldId id="363" r:id="rId13"/>
    <p:sldId id="364" r:id="rId14"/>
    <p:sldId id="365" r:id="rId15"/>
    <p:sldId id="366" r:id="rId16"/>
    <p:sldId id="367" r:id="rId17"/>
    <p:sldId id="369" r:id="rId18"/>
    <p:sldId id="372" r:id="rId19"/>
    <p:sldId id="319" r:id="rId20"/>
  </p:sldIdLst>
  <p:sldSz cx="9144000" cy="6858000" type="screen4x3"/>
  <p:notesSz cx="6985000" cy="9283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CFD9"/>
    <a:srgbClr val="0093BE"/>
    <a:srgbClr val="446690"/>
    <a:srgbClr val="5078AC"/>
    <a:srgbClr val="F7F1DF"/>
    <a:srgbClr val="8DA1C5"/>
    <a:srgbClr val="00346C"/>
    <a:srgbClr val="52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6" autoAdjust="0"/>
    <p:restoredTop sz="94269" autoAdjust="0"/>
  </p:normalViewPr>
  <p:slideViewPr>
    <p:cSldViewPr snapToGrid="0">
      <p:cViewPr>
        <p:scale>
          <a:sx n="104" d="100"/>
          <a:sy n="104" d="100"/>
        </p:scale>
        <p:origin x="-246" y="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85012523-AA28-410B-9D2A-7CB035BA776E}" type="datetimeFigureOut">
              <a:rPr lang="en-US" smtClean="0"/>
              <a:t>10/11/2014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D7302792-783C-486E-8BAA-616A445DB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8" y="1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9516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168" y="8819516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7F7C5-3F7D-45A5-A090-F9BC1F58A4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6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76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00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3275" y="1452563"/>
            <a:ext cx="7643813" cy="24209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7563" y="4124325"/>
            <a:ext cx="7634287" cy="1727200"/>
          </a:xfrm>
        </p:spPr>
        <p:txBody>
          <a:bodyPr/>
          <a:lstStyle>
            <a:lvl1pPr marL="0" indent="0" algn="r">
              <a:buFont typeface="Times" pitchFamily="1" charset="0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102475" y="6489700"/>
            <a:ext cx="1397000" cy="31115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" y="6488113"/>
            <a:ext cx="6092825" cy="3063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pic>
        <p:nvPicPr>
          <p:cNvPr id="5159" name="Picture 39" descr="Westat_Standard_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417513"/>
            <a:ext cx="3419475" cy="561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86F17-324C-406E-B3D1-68164AF2F5FC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152400"/>
            <a:ext cx="202723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52400"/>
            <a:ext cx="59340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6D5D4-EE29-4C51-9ED2-E608B18AC8A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2305A6-BB3B-4F79-B5F3-B89DF30773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90627-F9E8-4593-B863-595BB560EB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D58FE-3AEA-4810-8F84-A2D675FBAE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F75C0-52B0-46A4-93E3-321361C2F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7B3CF-9682-4D67-B9B8-F626BB60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D89B6-849B-4F34-AF6E-811078F8F8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B8192-F84C-482C-BDFF-5F8DD23E96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FA3C1-60EF-44B9-A8FF-D44413E63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E0AEC-F7E8-417E-8C4F-B4C17916D4DA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D6E32-9435-425A-85E8-1434E3E15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25002-89C5-4B4E-AF90-BFFC2320F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DD404-E7D8-4D2F-BD6F-4D9908E009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ED9A7-72F1-4A00-936C-158415E149C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B6D74-CC6B-44DE-BE09-6B6807D78EB4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B9130-8BD8-493E-A88C-D9604846C3C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9259-5E22-47D5-A467-47B465699B4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ACA94-2C78-4E1D-B920-217939D256B1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20178-600C-42E3-917F-C81450A09F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1EDC3-B5CD-4F4D-A659-446FA4CE852B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4664F-6AD6-4BFA-A25C-043BA170C5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AA468-AE6D-4EE0-8494-0D8DC1F5CC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3086-36FA-4D82-BA1A-555FDEC5619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C8D1FE-4768-4D04-9735-2559DFB8F090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39835-4497-4A85-9B73-6D4154CDC63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E384B-8D50-4C5D-95E0-27DDBDCB0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03378-CED1-451B-B483-FFBDC93D93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945AE-C927-43E0-AC8B-1CCF3D1DE7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F8DC2-3B49-43EA-B340-AC44F60F1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F2E96-966F-41C2-B40D-5A1A8A7BD4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B6F4F-C20A-4829-8AB1-ECB9309B6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798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786F8-FD84-4E91-B93A-14BD41CE9D9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2E5AF-E2E3-4304-BB3F-D9CEE951D4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CB87B-7A07-4258-BCDC-4F036D8F5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D49BC-C297-42C9-A93A-321EFE36A1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ED839-98EA-47E2-8582-517208438E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ED07C-CD66-45DA-A0D9-2A850FA3C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A1E1-7102-4FDA-9B72-870F4DFE2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B5D8-1869-4059-93B4-37507FCC4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268C-0FB0-4545-BA13-3C4D8FE76B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CDB-C0AC-4FA3-AAFE-F973DB10F1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73E-1128-446F-B34E-0FF26B8035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40613-55AF-4627-8C75-58BC4960226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D2E8-8D85-4639-8935-D41F67BC76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EA94-CD8F-4EB7-92BB-7E146BB41B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D96E-7286-4FB6-8C51-F898DE1BCC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8E25-E259-4EE2-B49E-D7E1514F42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BD9C-7127-4CAC-9C54-8A0AF0446C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857E-FE01-43E9-9018-3294904A1C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7317C3-96E5-4B03-B941-A5B553C17A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99892-EB4C-4DA7-B8C4-872CD4A6B03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E9CC3-CAA3-451A-859D-8559201C4BB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79DB-7F97-4781-ABFD-BCBB40415EF8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D4B4-D59B-444F-BAC7-98A07B72CB2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54138"/>
            <a:ext cx="9144000" cy="49831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152400"/>
            <a:ext cx="8108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972079AE-C9FA-4B43-A11B-7A667DCC8B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8113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9725C0F-FA10-4EB9-86D9-23A81BEBBB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0F4BA9-EED2-4B89-B236-8ED41ACD9F33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8697" tIns="44348" rIns="88697" bIns="44348" anchor="ctr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9050" y="0"/>
            <a:ext cx="9128125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8DA1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0FD56989-7E6D-445B-AA82-8CA8A14E1DE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288B3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Trebuchet M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42203F-9808-43CF-93AF-A228BAC385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97" tIns="44348" rIns="88697" bIns="44348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081" name="Picture 32" descr="Westat_Wordmark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523038"/>
            <a:ext cx="6762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7115"/>
            <a:ext cx="8458200" cy="2077021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4400" b="1" dirty="0"/>
              <a:t>Effective and Sustainable Practices for Government Evaluation </a:t>
            </a:r>
            <a:r>
              <a:rPr lang="en-US" sz="4400" b="1" dirty="0" smtClean="0"/>
              <a:t>Contracting</a:t>
            </a:r>
            <a:endParaRPr lang="en-US" altLang="en-US" sz="4400" b="1" i="1" dirty="0" smtClean="0"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256" y="3493008"/>
            <a:ext cx="8290560" cy="3008376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David J. Bernstein, Westat, Chair</a:t>
            </a:r>
          </a:p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Kathryn Newcomer, George Washington University, Discussant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William H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Scarbrough, PIRE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Rakesh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Mohan, Idaho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Legislature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Jennifer Hamilton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Westat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Herbert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Mark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Baum, HMB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Consulting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Connie K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Della-Piana, National </a:t>
            </a: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Science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endParaRPr lang="en-US" altLang="en-US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</a:t>
            </a:r>
            <a:r>
              <a:rPr lang="en-US" alt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17, 2014, </a:t>
            </a:r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8:00-9:30; Room 708, Colorado Convention Ctr.</a:t>
            </a:r>
            <a:endParaRPr lang="en-US" alt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Question 3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523" y="1502664"/>
            <a:ext cx="8113713" cy="4806696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3. How </a:t>
            </a:r>
            <a:r>
              <a:rPr lang="en-US" sz="4000" dirty="0"/>
              <a:t>do government estimates of </a:t>
            </a:r>
            <a:r>
              <a:rPr lang="en-US" sz="4000" dirty="0" smtClean="0"/>
              <a:t>level of effort (or lack thereof) and time </a:t>
            </a:r>
            <a:r>
              <a:rPr lang="en-US" sz="4000" dirty="0"/>
              <a:t>frames influence evaluation </a:t>
            </a:r>
            <a:r>
              <a:rPr lang="en-US" sz="4000" dirty="0" smtClean="0"/>
              <a:t>budgets and the conduct of evaluations?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10 Minutes Panel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5 Minutes </a:t>
            </a:r>
            <a:r>
              <a:rPr lang="en-US" sz="3600" dirty="0" smtClean="0">
                <a:solidFill>
                  <a:srgbClr val="FFFF00"/>
                </a:solidFill>
              </a:rPr>
              <a:t>Audience</a:t>
            </a:r>
            <a:r>
              <a:rPr lang="en-US" sz="3600" dirty="0" smtClean="0"/>
              <a:t> </a:t>
            </a:r>
            <a:endParaRPr lang="en-US" sz="3600" dirty="0"/>
          </a:p>
          <a:p>
            <a:pPr marL="685800" indent="-685800">
              <a:buNone/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04352" y="6376480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10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4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Question 4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55" y="1466088"/>
            <a:ext cx="8113713" cy="4779264"/>
          </a:xfrm>
        </p:spPr>
        <p:txBody>
          <a:bodyPr/>
          <a:lstStyle/>
          <a:p>
            <a:pPr marL="742950" indent="-742950">
              <a:buAutoNum type="arabicPeriod" startAt="4"/>
            </a:pPr>
            <a:r>
              <a:rPr lang="en-US" sz="4000" dirty="0" smtClean="0"/>
              <a:t>How </a:t>
            </a:r>
            <a:r>
              <a:rPr lang="en-US" sz="4000" dirty="0"/>
              <a:t>do contractors decide to bid or not</a:t>
            </a:r>
            <a:r>
              <a:rPr lang="en-US" sz="4000" dirty="0" smtClean="0"/>
              <a:t>?</a:t>
            </a:r>
          </a:p>
          <a:p>
            <a:pPr marL="685800" indent="-685800">
              <a:buNone/>
            </a:pPr>
            <a:r>
              <a:rPr lang="en-US" sz="4000" dirty="0" smtClean="0"/>
              <a:t>	Do </a:t>
            </a:r>
            <a:r>
              <a:rPr lang="en-US" sz="4000" dirty="0"/>
              <a:t>certain practices discourage bidding</a:t>
            </a:r>
            <a:r>
              <a:rPr lang="en-US" sz="4000" dirty="0" smtClean="0"/>
              <a:t>?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10 Minutes Panel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5 Minutes Audience</a:t>
            </a:r>
            <a:r>
              <a:rPr lang="en-US" sz="3600" dirty="0"/>
              <a:t> </a:t>
            </a:r>
          </a:p>
          <a:p>
            <a:pPr marL="685800" indent="-68580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11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4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Question 5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9" y="1484376"/>
            <a:ext cx="8414068" cy="4797552"/>
          </a:xfrm>
        </p:spPr>
        <p:txBody>
          <a:bodyPr/>
          <a:lstStyle/>
          <a:p>
            <a:pPr marL="742950" indent="-742950">
              <a:buAutoNum type="arabicPeriod" startAt="5"/>
            </a:pPr>
            <a:r>
              <a:rPr lang="en-US" sz="4000" dirty="0" smtClean="0"/>
              <a:t>What are the pros and cons of performance-based contracting? </a:t>
            </a:r>
          </a:p>
          <a:p>
            <a:pPr marL="685800" indent="-685800">
              <a:buNone/>
            </a:pPr>
            <a:r>
              <a:rPr lang="en-US" sz="4000" dirty="0"/>
              <a:t>	</a:t>
            </a:r>
            <a:r>
              <a:rPr lang="en-US" sz="4000" dirty="0" smtClean="0"/>
              <a:t>Is </a:t>
            </a:r>
            <a:r>
              <a:rPr lang="en-US" sz="4000" dirty="0"/>
              <a:t>it possible or desirable for contracting evaluation </a:t>
            </a:r>
            <a:r>
              <a:rPr lang="en-US" sz="4000" dirty="0" smtClean="0"/>
              <a:t>services?</a:t>
            </a:r>
          </a:p>
          <a:p>
            <a:pPr marL="0" indent="0" algn="ctr">
              <a:buNone/>
            </a:pPr>
            <a:endParaRPr lang="en-US" sz="1800" dirty="0" smtClean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10 Minutes Panel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5 Minutes Audience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12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Other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55" y="1475232"/>
            <a:ext cx="8113713" cy="440436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Did we address these?</a:t>
            </a:r>
          </a:p>
          <a:p>
            <a:pPr marL="688975" indent="-688975">
              <a:buFont typeface="+mj-lt"/>
              <a:buAutoNum type="arabicPeriod" startAt="6"/>
            </a:pPr>
            <a:r>
              <a:rPr lang="en-US" sz="3600" dirty="0" smtClean="0"/>
              <a:t>What </a:t>
            </a:r>
            <a:r>
              <a:rPr lang="en-US" sz="3600" dirty="0"/>
              <a:t>about competition?</a:t>
            </a:r>
          </a:p>
          <a:p>
            <a:pPr marL="688975" indent="-688975">
              <a:buFont typeface="+mj-lt"/>
              <a:buAutoNum type="arabicPeriod" startAt="6"/>
            </a:pPr>
            <a:r>
              <a:rPr lang="en-US" sz="3600" dirty="0" smtClean="0"/>
              <a:t>What </a:t>
            </a:r>
            <a:r>
              <a:rPr lang="en-US" sz="3600" dirty="0"/>
              <a:t>practices are effective in non-Federal government organizations? </a:t>
            </a:r>
            <a:endParaRPr lang="en-US" sz="3600" dirty="0" smtClean="0"/>
          </a:p>
          <a:p>
            <a:pPr marL="688975" indent="-688975">
              <a:buFont typeface="+mj-lt"/>
              <a:buAutoNum type="arabicPeriod" startAt="6"/>
            </a:pPr>
            <a:r>
              <a:rPr lang="en-US" sz="3600" dirty="0"/>
              <a:t>What are effective measures for streamlining contracted evaluations, and in what contexts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13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92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819" y="188976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Discussant Wrap-Up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14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542211"/>
            <a:ext cx="7406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Kathryn Newcomer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Director</a:t>
            </a:r>
            <a:r>
              <a:rPr lang="en-US" sz="2400" dirty="0">
                <a:solidFill>
                  <a:schemeClr val="bg1"/>
                </a:solidFill>
              </a:rPr>
              <a:t>, Trachtenberg School of Public Policy and Public </a:t>
            </a:r>
            <a:r>
              <a:rPr lang="en-US" sz="2400" dirty="0" smtClean="0">
                <a:solidFill>
                  <a:schemeClr val="bg1"/>
                </a:solidFill>
              </a:rPr>
              <a:t>Administration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Professor </a:t>
            </a:r>
            <a:r>
              <a:rPr lang="en-US" sz="2400" dirty="0">
                <a:solidFill>
                  <a:schemeClr val="bg1"/>
                </a:solidFill>
              </a:rPr>
              <a:t>of Public Policy and Public Administration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altLang="en-US" sz="2400" i="1" dirty="0">
                <a:solidFill>
                  <a:schemeClr val="bg1"/>
                </a:solidFill>
              </a:rPr>
              <a:t>The George Washington </a:t>
            </a:r>
            <a:r>
              <a:rPr lang="en-US" altLang="en-US" sz="2400" i="1" dirty="0" smtClean="0">
                <a:solidFill>
                  <a:schemeClr val="bg1"/>
                </a:solidFill>
              </a:rPr>
              <a:t>University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Kathy Newcomer Photo and Qu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310" y="3602736"/>
            <a:ext cx="2521076" cy="252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42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5774F8-A6D9-4BDD-9509-B80AC0E798B4}" type="slidenum">
              <a:rPr lang="en-US" sz="1800">
                <a:solidFill>
                  <a:schemeClr val="tx1"/>
                </a:solidFill>
              </a:rPr>
              <a:pPr>
                <a:defRPr/>
              </a:pPr>
              <a:t>15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4400" b="1" dirty="0">
                <a:solidFill>
                  <a:schemeClr val="tx1"/>
                </a:solidFill>
              </a:rPr>
              <a:t>Contact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6864" y="1560870"/>
            <a:ext cx="8229600" cy="4602186"/>
          </a:xfrm>
        </p:spPr>
        <p:txBody>
          <a:bodyPr/>
          <a:lstStyle/>
          <a:p>
            <a:pPr lvl="0">
              <a:buClr>
                <a:srgbClr val="86D1EC"/>
              </a:buClr>
              <a:buNone/>
              <a:defRPr/>
            </a:pPr>
            <a:r>
              <a:rPr lang="en-US" sz="4400" b="1" dirty="0"/>
              <a:t>David J. Bernstein, Ph.D.	</a:t>
            </a:r>
            <a:endParaRPr lang="en-US" sz="4400" b="1" dirty="0" smtClean="0"/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Senior </a:t>
            </a:r>
            <a:r>
              <a:rPr lang="en-US" sz="4400" dirty="0"/>
              <a:t>Study Director, </a:t>
            </a:r>
            <a:r>
              <a:rPr lang="en-US" sz="4400" dirty="0" smtClean="0"/>
              <a:t>Westat</a:t>
            </a:r>
            <a:endParaRPr lang="en-US" sz="4400" dirty="0"/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davidbernstein@westat.com</a:t>
            </a:r>
            <a:r>
              <a:rPr lang="en-US" sz="4400" dirty="0"/>
              <a:t>	</a:t>
            </a:r>
            <a:endParaRPr lang="en-US" sz="4400" dirty="0" smtClean="0"/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(301) 738-3520</a:t>
            </a:r>
          </a:p>
          <a:p>
            <a:pPr lvl="0">
              <a:buClr>
                <a:srgbClr val="86D1EC"/>
              </a:buClr>
              <a:buNone/>
              <a:defRPr/>
            </a:pPr>
            <a:r>
              <a:rPr lang="en-US" sz="4400" dirty="0" smtClean="0"/>
              <a:t>@DJBernstein on Twitter</a:t>
            </a:r>
          </a:p>
          <a:p>
            <a:pPr>
              <a:buNone/>
              <a:defRPr/>
            </a:pPr>
            <a:endParaRPr lang="en-US" sz="1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7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29600" y="6273134"/>
            <a:ext cx="45720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Session Outline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4712"/>
            <a:ext cx="8229600" cy="5093208"/>
          </a:xfrm>
        </p:spPr>
        <p:txBody>
          <a:bodyPr/>
          <a:lstStyle/>
          <a:p>
            <a:pPr marL="685800" indent="-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4400" b="1" dirty="0" smtClean="0"/>
              <a:t>Panel Introductions</a:t>
            </a:r>
            <a:endParaRPr lang="en-US" sz="4400" b="1" dirty="0"/>
          </a:p>
          <a:p>
            <a:pPr marL="685800" indent="-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4400" b="1" dirty="0" smtClean="0"/>
              <a:t>Session Introduction</a:t>
            </a:r>
          </a:p>
          <a:p>
            <a:pPr marL="685800" indent="-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4400" b="1" dirty="0" smtClean="0"/>
              <a:t>5 Main Session Questions</a:t>
            </a:r>
          </a:p>
          <a:p>
            <a:pPr marL="685800" indent="-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4400" b="1" dirty="0" smtClean="0"/>
              <a:t>3 Other Questions</a:t>
            </a:r>
          </a:p>
          <a:p>
            <a:pPr marL="685800" indent="-6858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+mj-lt"/>
              <a:buAutoNum type="arabicPeriod"/>
            </a:pPr>
            <a:r>
              <a:rPr lang="en-US" sz="4400" b="1" dirty="0" smtClean="0"/>
              <a:t>Discussant Wrap-Up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340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Introduction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1961"/>
            <a:ext cx="8229600" cy="4516503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Problem</a:t>
            </a:r>
            <a:r>
              <a:rPr lang="en-US" sz="3200" dirty="0" smtClean="0"/>
              <a:t>: The </a:t>
            </a:r>
            <a:r>
              <a:rPr lang="en-US" sz="3200" dirty="0"/>
              <a:t>vast majority of United States Federal government evaluations are conducted by contractors, but effective contracting is rarely examined. </a:t>
            </a:r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r>
              <a:rPr lang="en-US" sz="3200" dirty="0" smtClean="0"/>
              <a:t>Our panel </a:t>
            </a:r>
            <a:r>
              <a:rPr lang="en-US" sz="3200" dirty="0"/>
              <a:t>of government evaluators, contractors, and academics will address questions related to evaluation contracting and how it can be done more </a:t>
            </a:r>
            <a:r>
              <a:rPr lang="en-US" sz="3200" dirty="0" smtClean="0"/>
              <a:t>effectively.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95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261130" y="6297553"/>
            <a:ext cx="472965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Contracting for Evaluation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5833"/>
            <a:ext cx="8229600" cy="4871545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 smtClean="0"/>
          </a:p>
        </p:txBody>
      </p:sp>
      <p:pic>
        <p:nvPicPr>
          <p:cNvPr id="7170" name="Picture 2" descr="\\Westat.com\dfs\NCMM\Tasks\Task 3 Training\Data for Continuous Improvement Webinar-Westat\not_rocket_science_by_bj_o23-d5ddhgv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214" y="1479673"/>
            <a:ext cx="3179273" cy="449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8371" y="6011084"/>
            <a:ext cx="6794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http://bj-o23.deviantart.com/art/NOT-Rocket-Science-324795055</a:t>
            </a:r>
          </a:p>
        </p:txBody>
      </p:sp>
    </p:spTree>
    <p:extLst>
      <p:ext uri="{BB962C8B-B14F-4D97-AF65-F5344CB8AC3E}">
        <p14:creationId xmlns:p14="http://schemas.microsoft.com/office/powerpoint/2010/main" val="195775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955" y="15240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Main Session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947" y="1310640"/>
            <a:ext cx="8113713" cy="49987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dirty="0"/>
              <a:t>Name one legal and/or regulatory </a:t>
            </a:r>
            <a:r>
              <a:rPr lang="en-US" sz="2200" dirty="0" smtClean="0"/>
              <a:t>obstacle </a:t>
            </a:r>
            <a:r>
              <a:rPr lang="en-US" sz="2200" dirty="0"/>
              <a:t>that can affect the quality of contracted </a:t>
            </a:r>
            <a:r>
              <a:rPr lang="en-US" sz="2200" dirty="0" smtClean="0"/>
              <a:t>evaluations. Potential solutions?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Do </a:t>
            </a:r>
            <a:r>
              <a:rPr lang="en-US" sz="2200" dirty="0"/>
              <a:t>Requests for Expressions of Interest and question and answer processes improve the quality of evaluation Requests for Proposals (RFPs)? </a:t>
            </a: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How </a:t>
            </a:r>
            <a:r>
              <a:rPr lang="en-US" sz="2200" dirty="0"/>
              <a:t>do government estimates of </a:t>
            </a:r>
            <a:r>
              <a:rPr lang="en-US" sz="2200" dirty="0" smtClean="0"/>
              <a:t>level of effort (or lack thereof) and </a:t>
            </a:r>
            <a:r>
              <a:rPr lang="en-US" sz="2200" dirty="0"/>
              <a:t>time frames influence evaluation budgets and the conduct of evaluations</a:t>
            </a:r>
            <a:r>
              <a:rPr lang="en-US" sz="2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How do contractors decide to bid or </a:t>
            </a:r>
            <a:r>
              <a:rPr lang="en-US" sz="2200" dirty="0" smtClean="0"/>
              <a:t>not? Do </a:t>
            </a:r>
            <a:r>
              <a:rPr lang="en-US" sz="2200" dirty="0"/>
              <a:t>certain practices discourage bidding?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/>
              <a:t>What are the pros and cons of performance-based contracting? Is it possible or desirable for contracting evaluation services?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5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8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803" y="280416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Other Questions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955" y="1539240"/>
            <a:ext cx="8113713" cy="4404360"/>
          </a:xfrm>
        </p:spPr>
        <p:txBody>
          <a:bodyPr/>
          <a:lstStyle/>
          <a:p>
            <a:pPr marL="688975" indent="-688975">
              <a:buFont typeface="+mj-lt"/>
              <a:buAutoNum type="arabicPeriod" startAt="6"/>
            </a:pPr>
            <a:r>
              <a:rPr lang="en-US" sz="3600" dirty="0" smtClean="0"/>
              <a:t>What </a:t>
            </a:r>
            <a:r>
              <a:rPr lang="en-US" sz="3600" dirty="0"/>
              <a:t>about competition?</a:t>
            </a:r>
          </a:p>
          <a:p>
            <a:pPr marL="688975" indent="-688975">
              <a:buFont typeface="+mj-lt"/>
              <a:buAutoNum type="arabicPeriod" startAt="6"/>
            </a:pPr>
            <a:r>
              <a:rPr lang="en-US" sz="3600" dirty="0" smtClean="0"/>
              <a:t>What </a:t>
            </a:r>
            <a:r>
              <a:rPr lang="en-US" sz="3600" dirty="0"/>
              <a:t>practices are effective in non-Federal government organizations? </a:t>
            </a:r>
            <a:endParaRPr lang="en-US" sz="3600" dirty="0" smtClean="0"/>
          </a:p>
          <a:p>
            <a:pPr marL="688975" indent="-688975">
              <a:buFont typeface="+mj-lt"/>
              <a:buAutoNum type="arabicPeriod" startAt="6"/>
            </a:pPr>
            <a:r>
              <a:rPr lang="en-US" sz="3600" dirty="0"/>
              <a:t>What are effective measures for streamlining contracted evaluations, and in what contexts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6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7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67" y="243840"/>
            <a:ext cx="8108950" cy="1066800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Session Format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651" y="1447800"/>
            <a:ext cx="8578469" cy="4797552"/>
          </a:xfrm>
        </p:spPr>
        <p:txBody>
          <a:bodyPr/>
          <a:lstStyle/>
          <a:p>
            <a:pPr marL="0" indent="0">
              <a:buNone/>
            </a:pPr>
            <a:endParaRPr lang="en-US" sz="20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 smtClean="0"/>
              <a:t>Had your coffee yet?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 smtClean="0"/>
          </a:p>
          <a:p>
            <a:pPr marL="685800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600" dirty="0"/>
              <a:t>15 Minutes Per Main Question</a:t>
            </a:r>
          </a:p>
          <a:p>
            <a:pPr marL="1143000" lvl="1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100" dirty="0" smtClean="0"/>
              <a:t>10 Minutes for Panelists/Discussant</a:t>
            </a:r>
          </a:p>
          <a:p>
            <a:pPr marL="1143000" lvl="1" indent="-68580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3100" dirty="0" smtClean="0"/>
              <a:t>5 Minutes for the Audience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*** Be Brief, Focused, and On Topic***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331200" y="6321616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mtClean="0"/>
              <a:pPr/>
              <a:t>7</a:t>
            </a:fld>
            <a:endParaRPr lang="en-US" dirty="0">
              <a:latin typeface="Trebuchet MS" pitchFamily="1" charset="0"/>
            </a:endParaRPr>
          </a:p>
        </p:txBody>
      </p:sp>
      <p:pic>
        <p:nvPicPr>
          <p:cNvPr id="3074" name="Picture 2" descr="\\Rkw5\vol501$\MFGRP\Bernstein_D\Admin\Pictures\Coff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664" y="1508760"/>
            <a:ext cx="1773936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128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Question 1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227" y="1502664"/>
            <a:ext cx="8359013" cy="4843272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4000" dirty="0" smtClean="0"/>
              <a:t>Name one legal and/or </a:t>
            </a:r>
            <a:r>
              <a:rPr lang="en-US" sz="4000" dirty="0"/>
              <a:t>regulatory </a:t>
            </a:r>
            <a:r>
              <a:rPr lang="en-US" sz="4000" dirty="0" smtClean="0"/>
              <a:t>obstacle that can affect </a:t>
            </a:r>
            <a:r>
              <a:rPr lang="en-US" sz="4000" dirty="0"/>
              <a:t>the </a:t>
            </a:r>
            <a:r>
              <a:rPr lang="en-US" sz="4000" dirty="0" smtClean="0"/>
              <a:t>quality of contracted evaluations. </a:t>
            </a:r>
          </a:p>
          <a:p>
            <a:pPr marL="685800" indent="-685800">
              <a:buNone/>
            </a:pPr>
            <a:r>
              <a:rPr lang="en-US" sz="4000" dirty="0"/>
              <a:t>	</a:t>
            </a:r>
            <a:r>
              <a:rPr lang="en-US" sz="4000" dirty="0" smtClean="0"/>
              <a:t>Potential solutions?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10 </a:t>
            </a:r>
            <a:r>
              <a:rPr lang="en-US" sz="3600" dirty="0">
                <a:solidFill>
                  <a:srgbClr val="FFFF00"/>
                </a:solidFill>
              </a:rPr>
              <a:t>Minutes Panel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FFFF00"/>
                </a:solidFill>
              </a:rPr>
              <a:t>5 Minutes </a:t>
            </a:r>
            <a:r>
              <a:rPr lang="en-US" sz="3600" dirty="0" smtClean="0">
                <a:solidFill>
                  <a:srgbClr val="FFFF00"/>
                </a:solidFill>
              </a:rPr>
              <a:t>Audience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8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9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Question 2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227" y="1493520"/>
            <a:ext cx="8113713" cy="4779264"/>
          </a:xfrm>
        </p:spPr>
        <p:txBody>
          <a:bodyPr/>
          <a:lstStyle/>
          <a:p>
            <a:pPr marL="685800" indent="-685800">
              <a:buNone/>
            </a:pPr>
            <a:r>
              <a:rPr lang="en-US" sz="4000" dirty="0" smtClean="0"/>
              <a:t>2.	Do </a:t>
            </a:r>
            <a:r>
              <a:rPr lang="en-US" sz="4000" dirty="0"/>
              <a:t>Requests for Expressions of Interest and question and answer processes improve the quality of evaluation Requests for Proposals (RFPs</a:t>
            </a:r>
            <a:r>
              <a:rPr lang="en-US" sz="4000" dirty="0" smtClean="0"/>
              <a:t>)?</a:t>
            </a:r>
          </a:p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10 </a:t>
            </a:r>
            <a:r>
              <a:rPr lang="en-US" sz="3600" dirty="0">
                <a:solidFill>
                  <a:srgbClr val="FFFF00"/>
                </a:solidFill>
              </a:rPr>
              <a:t>Minutes </a:t>
            </a:r>
            <a:r>
              <a:rPr lang="en-US" sz="3600" dirty="0" smtClean="0">
                <a:solidFill>
                  <a:srgbClr val="FFFF00"/>
                </a:solidFill>
              </a:rPr>
              <a:t>Panel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FFFF00"/>
                </a:solidFill>
              </a:rPr>
              <a:t>5 </a:t>
            </a:r>
            <a:r>
              <a:rPr lang="en-US" sz="3600" dirty="0">
                <a:solidFill>
                  <a:srgbClr val="FFFF00"/>
                </a:solidFill>
              </a:rPr>
              <a:t>Minutes </a:t>
            </a:r>
            <a:r>
              <a:rPr lang="en-US" sz="3600" dirty="0" smtClean="0">
                <a:solidFill>
                  <a:srgbClr val="FFFF00"/>
                </a:solidFill>
              </a:rPr>
              <a:t>Audience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mtClean="0"/>
              <a:pPr/>
              <a:t>9</a:t>
            </a:fld>
            <a:endParaRPr lang="en-US" dirty="0"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0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stat_basic">
  <a:themeElements>
    <a:clrScheme name="Westat_basic_12_4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asic_12_4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estat_basic_12_4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Westat_basic</Template>
  <TotalTime>3146</TotalTime>
  <Words>466</Words>
  <Application>Microsoft Office PowerPoint</Application>
  <PresentationFormat>On-screen Show (4:3)</PresentationFormat>
  <Paragraphs>106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Westat_basic</vt:lpstr>
      <vt:lpstr>Blank Presentation</vt:lpstr>
      <vt:lpstr>Blank Presentation</vt:lpstr>
      <vt:lpstr>Blank Presentation</vt:lpstr>
      <vt:lpstr>1_Blank Presentation</vt:lpstr>
      <vt:lpstr>Effective and Sustainable Practices for Government Evaluation Contracting</vt:lpstr>
      <vt:lpstr>Session Outline</vt:lpstr>
      <vt:lpstr>Introduction</vt:lpstr>
      <vt:lpstr>Contracting for Evaluation</vt:lpstr>
      <vt:lpstr>Main Session Questions</vt:lpstr>
      <vt:lpstr>Other Questions</vt:lpstr>
      <vt:lpstr>Session Format</vt:lpstr>
      <vt:lpstr>Question 1</vt:lpstr>
      <vt:lpstr>Question 2</vt:lpstr>
      <vt:lpstr>Question 3</vt:lpstr>
      <vt:lpstr>Question 4</vt:lpstr>
      <vt:lpstr>Question 5</vt:lpstr>
      <vt:lpstr>Other Questions</vt:lpstr>
      <vt:lpstr>Discussant Wrap-Up</vt:lpstr>
      <vt:lpstr>Contact Information</vt:lpstr>
    </vt:vector>
  </TitlesOfParts>
  <Company>Westat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U.S. Federal Government Evaluation Initiatives</dc:title>
  <dc:creator>David Bernstein</dc:creator>
  <cp:lastModifiedBy>David HP</cp:lastModifiedBy>
  <cp:revision>209</cp:revision>
  <cp:lastPrinted>2014-10-06T19:52:37Z</cp:lastPrinted>
  <dcterms:created xsi:type="dcterms:W3CDTF">2013-10-02T15:58:04Z</dcterms:created>
  <dcterms:modified xsi:type="dcterms:W3CDTF">2014-10-12T01:09:54Z</dcterms:modified>
</cp:coreProperties>
</file>