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3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7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770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0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9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8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7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1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1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8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9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9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71CB-6AE6-4ACF-A091-D44E59201C7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E114B0-18DB-48F3-8FC1-F08B495E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4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33641"/>
            <a:ext cx="7766936" cy="1646302"/>
          </a:xfrm>
        </p:spPr>
        <p:txBody>
          <a:bodyPr/>
          <a:lstStyle/>
          <a:p>
            <a:pPr algn="l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Engaging Youth in Process and Outcomes Evaluations of an Out-of-School-Time Program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719755"/>
            <a:ext cx="7766936" cy="38451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Amy </a:t>
            </a:r>
            <a:r>
              <a:rPr lang="en-US" sz="2000" b="1" dirty="0" err="1" smtClean="0">
                <a:solidFill>
                  <a:schemeClr val="tx1"/>
                </a:solidFill>
              </a:rPr>
              <a:t>Corron</a:t>
            </a:r>
            <a:r>
              <a:rPr lang="en-US" sz="2000" b="1" dirty="0" smtClean="0">
                <a:solidFill>
                  <a:schemeClr val="tx1"/>
                </a:solidFill>
              </a:rPr>
              <a:t>, United Way of Greater Houston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Roger Durand, University of Houston-Clear Lake**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Emily </a:t>
            </a:r>
            <a:r>
              <a:rPr lang="en-US" sz="2000" b="1" dirty="0" err="1" smtClean="0">
                <a:solidFill>
                  <a:schemeClr val="tx1"/>
                </a:solidFill>
              </a:rPr>
              <a:t>Gesing</a:t>
            </a:r>
            <a:r>
              <a:rPr lang="en-US" sz="2000" b="1" dirty="0" smtClean="0">
                <a:solidFill>
                  <a:schemeClr val="tx1"/>
                </a:solidFill>
              </a:rPr>
              <a:t>, United Way of Greater Houston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Julie Johnson, Communities in Schools of Houston, Inc.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Kevin </a:t>
            </a:r>
            <a:r>
              <a:rPr lang="en-US" sz="2000" b="1" dirty="0" err="1" smtClean="0">
                <a:solidFill>
                  <a:schemeClr val="tx1"/>
                </a:solidFill>
              </a:rPr>
              <a:t>Kebede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Alief</a:t>
            </a:r>
            <a:r>
              <a:rPr lang="en-US" sz="2000" b="1" dirty="0" smtClean="0">
                <a:solidFill>
                  <a:schemeClr val="tx1"/>
                </a:solidFill>
              </a:rPr>
              <a:t> YMCA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Jennifer Key, </a:t>
            </a:r>
            <a:r>
              <a:rPr lang="en-US" sz="2000" b="1" dirty="0" err="1" smtClean="0">
                <a:solidFill>
                  <a:schemeClr val="tx1"/>
                </a:solidFill>
              </a:rPr>
              <a:t>Alief</a:t>
            </a:r>
            <a:r>
              <a:rPr lang="en-US" sz="2000" b="1" dirty="0" smtClean="0">
                <a:solidFill>
                  <a:schemeClr val="tx1"/>
                </a:solidFill>
              </a:rPr>
              <a:t> Independent School District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Linda </a:t>
            </a:r>
            <a:r>
              <a:rPr lang="en-US" sz="2000" b="1" dirty="0" err="1" smtClean="0">
                <a:solidFill>
                  <a:schemeClr val="tx1"/>
                </a:solidFill>
              </a:rPr>
              <a:t>Lykos</a:t>
            </a:r>
            <a:r>
              <a:rPr lang="en-US" sz="2000" b="1" dirty="0" smtClean="0">
                <a:solidFill>
                  <a:schemeClr val="tx1"/>
                </a:solidFill>
              </a:rPr>
              <a:t>, YMCA of Greater Houston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Cheryl McCallum, Children’s Museum of Houston</a:t>
            </a:r>
          </a:p>
          <a:p>
            <a:pPr algn="l"/>
            <a:endParaRPr lang="en-US" dirty="0"/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** Presenter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7158"/>
              </p:ext>
            </p:extLst>
          </p:nvPr>
        </p:nvGraphicFramePr>
        <p:xfrm>
          <a:off x="2061556" y="23995221"/>
          <a:ext cx="6373596" cy="21243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3596"/>
              </a:tblGrid>
              <a:tr h="26553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noFill/>
                  </a:tcPr>
                </a:tc>
              </a:tr>
              <a:tr h="26553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noFill/>
                  </a:tcPr>
                </a:tc>
              </a:tr>
              <a:tr h="26553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noFill/>
                  </a:tcPr>
                </a:tc>
              </a:tr>
              <a:tr h="26553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noFill/>
                  </a:tcPr>
                </a:tc>
              </a:tr>
              <a:tr h="26553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noFill/>
                  </a:tcPr>
                </a:tc>
              </a:tr>
              <a:tr h="26553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noFill/>
                  </a:tcPr>
                </a:tc>
              </a:tr>
              <a:tr h="26553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noFill/>
                  </a:tcPr>
                </a:tc>
              </a:tr>
              <a:tr h="26553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Discussion: Youth empowerment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7294"/>
            <a:ext cx="8596668" cy="3880773"/>
          </a:xfrm>
        </p:spPr>
        <p:txBody>
          <a:bodyPr>
            <a:noAutofit/>
          </a:bodyPr>
          <a:lstStyle/>
          <a:p>
            <a:r>
              <a:rPr lang="en-US" sz="2000" dirty="0" smtClean="0"/>
              <a:t>Engaging youth as part of a strategy of client-centered evaluations of out-of-school-time programs</a:t>
            </a:r>
          </a:p>
          <a:p>
            <a:r>
              <a:rPr lang="en-US" sz="2000" dirty="0" smtClean="0"/>
              <a:t>Youth empowerment and its </a:t>
            </a:r>
            <a:r>
              <a:rPr lang="en-US" sz="2000" dirty="0" smtClean="0"/>
              <a:t>limits: The need to balance the interests of clients (youth) and other stakeholders (teachers, the district, funders) </a:t>
            </a:r>
          </a:p>
          <a:p>
            <a:r>
              <a:rPr lang="en-US" sz="2000" dirty="0" smtClean="0"/>
              <a:t>Where does youth empowerment fall in relation to insuring fidelity to an evaluation’s purpose? Is there a conflict involving </a:t>
            </a:r>
            <a:r>
              <a:rPr lang="en-US" sz="2000" i="1" dirty="0" smtClean="0"/>
              <a:t>AEA Guiding Principles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The need and difficulties of preparing youth for/in evaluation </a:t>
            </a:r>
            <a:endParaRPr lang="en-US" sz="2000" dirty="0" smtClean="0"/>
          </a:p>
          <a:p>
            <a:r>
              <a:rPr lang="en-US" sz="2000" dirty="0" smtClean="0"/>
              <a:t>Engaging youth in evaluation and asset development: it’s </a:t>
            </a:r>
            <a:r>
              <a:rPr lang="en-US" sz="2000" dirty="0" smtClean="0"/>
              <a:t>therapeutic for youth</a:t>
            </a:r>
          </a:p>
          <a:p>
            <a:r>
              <a:rPr lang="en-US" sz="2000" dirty="0" smtClean="0"/>
              <a:t>Listening to what youth have to say: its also therapeutic for adult stakeholders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24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useful, important references….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Kim Sabo Flores, </a:t>
            </a:r>
            <a:r>
              <a:rPr lang="en-US" i="1" dirty="0" smtClean="0"/>
              <a:t>Youth Participatory Evaluation: Strategies for Engaging Young People.</a:t>
            </a:r>
            <a:r>
              <a:rPr lang="en-US" dirty="0" smtClean="0"/>
              <a:t> San Francisco: </a:t>
            </a:r>
            <a:r>
              <a:rPr lang="en-US" dirty="0" err="1" smtClean="0"/>
              <a:t>Jossey</a:t>
            </a:r>
            <a:r>
              <a:rPr lang="en-US" dirty="0" smtClean="0"/>
              <a:t>-Bass, 2008.</a:t>
            </a:r>
          </a:p>
          <a:p>
            <a:r>
              <a:rPr lang="en-US" dirty="0" smtClean="0"/>
              <a:t> </a:t>
            </a:r>
            <a:r>
              <a:rPr lang="en-US" dirty="0"/>
              <a:t>David </a:t>
            </a:r>
            <a:r>
              <a:rPr lang="en-US" dirty="0" err="1"/>
              <a:t>Fetterman</a:t>
            </a:r>
            <a:r>
              <a:rPr lang="en-US" i="1" dirty="0"/>
              <a:t>, Empowerment Evaluation in the Digital Villages: Hewlett-Packard’s $15 Mission Race Toward Social Justice</a:t>
            </a:r>
            <a:r>
              <a:rPr lang="en-US" dirty="0"/>
              <a:t>. Stanford University Press, 2013</a:t>
            </a:r>
            <a:r>
              <a:rPr lang="en-US" dirty="0" smtClean="0"/>
              <a:t>.</a:t>
            </a:r>
          </a:p>
          <a:p>
            <a:r>
              <a:rPr lang="en-US" dirty="0" err="1"/>
              <a:t>Jennnifer</a:t>
            </a:r>
            <a:r>
              <a:rPr lang="en-US" dirty="0"/>
              <a:t> Gong and Dana Wright, The Context of Power: Young People as Evaluators, </a:t>
            </a:r>
            <a:r>
              <a:rPr lang="en-US" i="1" dirty="0"/>
              <a:t>American Journal of Evaluation</a:t>
            </a:r>
            <a:r>
              <a:rPr lang="en-US" dirty="0"/>
              <a:t>, September 2007; vol. 28, 3: pp. 327-333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the presentation…..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Background</a:t>
            </a:r>
          </a:p>
          <a:p>
            <a:r>
              <a:rPr lang="en-US" sz="2800" dirty="0" smtClean="0"/>
              <a:t>Importance and purpose</a:t>
            </a:r>
          </a:p>
          <a:p>
            <a:r>
              <a:rPr lang="en-US" sz="2800" dirty="0" smtClean="0"/>
              <a:t>Means of engaging youth in evaluation ….</a:t>
            </a:r>
          </a:p>
          <a:p>
            <a:r>
              <a:rPr lang="en-US" sz="2800" dirty="0" smtClean="0"/>
              <a:t>Results of involving youth</a:t>
            </a:r>
          </a:p>
          <a:p>
            <a:r>
              <a:rPr lang="en-US" sz="2800" dirty="0" smtClean="0"/>
              <a:t>Problems and prospects of engaging youth</a:t>
            </a:r>
          </a:p>
          <a:p>
            <a:r>
              <a:rPr lang="en-US" sz="2800" dirty="0" smtClean="0"/>
              <a:t>Discussion: Youth empowerment</a:t>
            </a:r>
          </a:p>
          <a:p>
            <a:r>
              <a:rPr lang="en-US" sz="2800" dirty="0" smtClean="0"/>
              <a:t>Some useful, important references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“Houston’s Kids Program,” an out-of-school time program, was created in the aftermath of Hurricanes Katrina and Rita</a:t>
            </a:r>
          </a:p>
          <a:p>
            <a:r>
              <a:rPr lang="en-US" sz="2400" dirty="0" smtClean="0"/>
              <a:t>Objective: to address the needs of displaced and other at-risk youth (grades 5-8 and high school age youth)</a:t>
            </a:r>
          </a:p>
          <a:p>
            <a:r>
              <a:rPr lang="en-US" sz="2400" dirty="0" smtClean="0"/>
              <a:t>Collaborating partners: The United Way of Greater Houston; Communities-in-Schools of Houston; the YMCA of Greater Houston; the </a:t>
            </a:r>
            <a:r>
              <a:rPr lang="en-US" sz="2400" dirty="0" err="1" smtClean="0"/>
              <a:t>Alief</a:t>
            </a:r>
            <a:r>
              <a:rPr lang="en-US" sz="2400" dirty="0" smtClean="0"/>
              <a:t> YMCA; the </a:t>
            </a:r>
            <a:r>
              <a:rPr lang="en-US" sz="2400" dirty="0" err="1" smtClean="0"/>
              <a:t>Alief</a:t>
            </a:r>
            <a:r>
              <a:rPr lang="en-US" sz="2400" dirty="0" smtClean="0"/>
              <a:t> Independent School District; and the Children’s Museum of Houston.</a:t>
            </a:r>
          </a:p>
          <a:p>
            <a:r>
              <a:rPr lang="en-US" sz="2400" dirty="0" smtClean="0"/>
              <a:t>“Seed money”: America’s Promise Foundation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46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and purpose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We seek to extend previous work on youth participatory evaluation and as well as on empowerment evaluation</a:t>
            </a:r>
          </a:p>
          <a:p>
            <a:r>
              <a:rPr lang="en-US" sz="2400" dirty="0" smtClean="0"/>
              <a:t>Our work also seeks to bridge the “digital divide” and to enlighten about youth as agents of community change</a:t>
            </a:r>
          </a:p>
          <a:p>
            <a:r>
              <a:rPr lang="en-US" sz="2400" dirty="0" smtClean="0"/>
              <a:t>Our intention is to provide </a:t>
            </a:r>
            <a:r>
              <a:rPr lang="en-US" sz="2400" dirty="0"/>
              <a:t>rich, in-depth  information </a:t>
            </a:r>
            <a:r>
              <a:rPr lang="en-US" sz="2400" dirty="0" smtClean="0"/>
              <a:t>about youth functioning as evaluators as well as about </a:t>
            </a:r>
            <a:r>
              <a:rPr lang="en-US" sz="2400" dirty="0"/>
              <a:t>the shortcomings and strengths </a:t>
            </a:r>
            <a:r>
              <a:rPr lang="en-US" sz="2400" dirty="0" smtClean="0"/>
              <a:t>of activities </a:t>
            </a:r>
            <a:r>
              <a:rPr lang="en-US" sz="2400" dirty="0"/>
              <a:t>intended to develop critical </a:t>
            </a:r>
            <a:r>
              <a:rPr lang="en-US" sz="2400" dirty="0" smtClean="0"/>
              <a:t>assets in youth (Search Institute).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29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of engaging youth in evaluation…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Toddler focus groups (led by group counselors)</a:t>
            </a:r>
          </a:p>
          <a:p>
            <a:r>
              <a:rPr lang="en-US" sz="2400" dirty="0" smtClean="0"/>
              <a:t>Projective device for toddlers: drawings about family and friends</a:t>
            </a:r>
          </a:p>
          <a:p>
            <a:r>
              <a:rPr lang="en-US" sz="2400" dirty="0" smtClean="0"/>
              <a:t>Youth surveys (grades 4 through 8 and high </a:t>
            </a:r>
            <a:r>
              <a:rPr lang="en-US" sz="2400" dirty="0" err="1" smtClean="0"/>
              <a:t>schoolers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“Design your own program activity” (grades 4 though 8) </a:t>
            </a:r>
          </a:p>
          <a:p>
            <a:r>
              <a:rPr lang="en-US" sz="2400" dirty="0" smtClean="0"/>
              <a:t>“Sticker surveys” (grades k-3)</a:t>
            </a:r>
          </a:p>
          <a:p>
            <a:r>
              <a:rPr lang="en-US" sz="2400" dirty="0" smtClean="0"/>
              <a:t>Involving youth with the program committee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397" y="585537"/>
            <a:ext cx="8596668" cy="1320800"/>
          </a:xfrm>
        </p:spPr>
        <p:txBody>
          <a:bodyPr/>
          <a:lstStyle/>
          <a:p>
            <a:r>
              <a:rPr lang="en-US" dirty="0" smtClean="0"/>
              <a:t>Results of involving youth….(what worked well)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755" y="1906337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Design your own program activity…resulted in changes in program activities, including more emphasis on science technology and discussions about bullying; removing a “teen talk activity.”</a:t>
            </a:r>
          </a:p>
          <a:p>
            <a:r>
              <a:rPr lang="en-US" sz="2400" dirty="0" smtClean="0"/>
              <a:t>Youth surveys….</a:t>
            </a:r>
          </a:p>
          <a:p>
            <a:pPr lvl="1"/>
            <a:r>
              <a:rPr lang="en-US" sz="2400" dirty="0" smtClean="0"/>
              <a:t>Grades 4 to 8 led to understanding of program impacts</a:t>
            </a:r>
          </a:p>
          <a:p>
            <a:pPr lvl="1"/>
            <a:r>
              <a:rPr lang="en-US" sz="2400" dirty="0" smtClean="0"/>
              <a:t>High school: led to improving some activities (e.g., resume writing)</a:t>
            </a:r>
            <a:endParaRPr lang="en-US" sz="2400" dirty="0"/>
          </a:p>
          <a:p>
            <a:r>
              <a:rPr lang="en-US" sz="2400" dirty="0" smtClean="0"/>
              <a:t>Sticker surveys …impacts on toddlers</a:t>
            </a:r>
          </a:p>
        </p:txBody>
      </p:sp>
    </p:spTree>
    <p:extLst>
      <p:ext uri="{BB962C8B-B14F-4D97-AF65-F5344CB8AC3E}">
        <p14:creationId xmlns:p14="http://schemas.microsoft.com/office/powerpoint/2010/main" val="37533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involving youth….(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not work so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Projective drawings by toddlers of family and friends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Involving youth with the program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and prospects of engaging youth….(Principal problems)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2463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Toddler focus groups…counselors may have “read in” too much; group reporting</a:t>
            </a:r>
          </a:p>
          <a:p>
            <a:r>
              <a:rPr lang="en-US" sz="2200" dirty="0" smtClean="0"/>
              <a:t>Project drawings by toddlers …difficult to interpret; problems in reliability</a:t>
            </a:r>
          </a:p>
          <a:p>
            <a:r>
              <a:rPr lang="en-US" sz="2200" dirty="0" smtClean="0"/>
              <a:t>Surveys of youth in grades 4 though 8…difficult to get answers to open-ended questions</a:t>
            </a:r>
          </a:p>
          <a:p>
            <a:r>
              <a:rPr lang="en-US" sz="2200" dirty="0" smtClean="0"/>
              <a:t>Design your own program activity ….lack of maturity in youth</a:t>
            </a:r>
          </a:p>
          <a:p>
            <a:r>
              <a:rPr lang="en-US" sz="2200" dirty="0" smtClean="0"/>
              <a:t>Sticker surveys of toddlers….could only ask simple “yes-no” questions</a:t>
            </a:r>
          </a:p>
          <a:p>
            <a:r>
              <a:rPr lang="en-US" sz="2200" dirty="0" smtClean="0"/>
              <a:t>Involving youth on committees….motivation!!</a:t>
            </a:r>
          </a:p>
          <a:p>
            <a:r>
              <a:rPr lang="en-US" sz="2200" dirty="0" smtClean="0"/>
              <a:t>Limits on the use of statistical models and inferences… measurement levels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and prospects of engaging youth….(Principal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Triangulating multiple measurement results from different data collection methods produced rich, useful evaluation findings</a:t>
            </a:r>
          </a:p>
          <a:p>
            <a:r>
              <a:rPr lang="en-US" sz="2200" dirty="0" smtClean="0"/>
              <a:t>Projective drawings produced some disturbing findings about family problems</a:t>
            </a:r>
          </a:p>
          <a:p>
            <a:r>
              <a:rPr lang="en-US" sz="2200" dirty="0" smtClean="0"/>
              <a:t>Youth surveys led to charting the growth in developmental assets attributable to the program</a:t>
            </a:r>
          </a:p>
          <a:p>
            <a:r>
              <a:rPr lang="en-US" sz="2200" dirty="0" smtClean="0"/>
              <a:t>“Design your own program activity” led to important program additions (e.g., more science technology emphasis, discussions of bullying) and “deletions” (e.g., teen talk) desired by program participants</a:t>
            </a:r>
          </a:p>
          <a:p>
            <a:r>
              <a:rPr lang="en-US" sz="2200" dirty="0" smtClean="0"/>
              <a:t>Sticker surveys of toddlers provided direct, candid answers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8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</TotalTime>
  <Words>812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Engaging Youth in Process and Outcomes Evaluations of an Out-of-School-Time Program </vt:lpstr>
      <vt:lpstr>Outline of the presentation…..</vt:lpstr>
      <vt:lpstr>Background</vt:lpstr>
      <vt:lpstr>Importance and purpose</vt:lpstr>
      <vt:lpstr>Means of engaging youth in evaluation…</vt:lpstr>
      <vt:lpstr>Results of involving youth….(what worked well)</vt:lpstr>
      <vt:lpstr>Results of involving youth….(what did not work so well)</vt:lpstr>
      <vt:lpstr>Problems and prospects of engaging youth….(Principal problems)</vt:lpstr>
      <vt:lpstr>Problems and prospects of engaging youth….(Principal prospects)</vt:lpstr>
      <vt:lpstr>Discussion: Youth empowerment</vt:lpstr>
      <vt:lpstr>Some useful, important references….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Roger</cp:lastModifiedBy>
  <cp:revision>21</cp:revision>
  <dcterms:created xsi:type="dcterms:W3CDTF">2013-09-12T00:07:43Z</dcterms:created>
  <dcterms:modified xsi:type="dcterms:W3CDTF">2013-09-18T16:42:47Z</dcterms:modified>
</cp:coreProperties>
</file>