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activeX/activeX2.xml" ContentType="application/vnd.ms-office.activeX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ms-office.activeX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activeX/activeX1.xml" ContentType="application/vnd.ms-office.activeX+xml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35"/>
  </p:notesMasterIdLst>
  <p:handoutMasterIdLst>
    <p:handoutMasterId r:id="rId36"/>
  </p:handoutMasterIdLst>
  <p:sldIdLst>
    <p:sldId id="256" r:id="rId2"/>
    <p:sldId id="257" r:id="rId3"/>
    <p:sldId id="271" r:id="rId4"/>
    <p:sldId id="258" r:id="rId5"/>
    <p:sldId id="265" r:id="rId6"/>
    <p:sldId id="270" r:id="rId7"/>
    <p:sldId id="260" r:id="rId8"/>
    <p:sldId id="261" r:id="rId9"/>
    <p:sldId id="262" r:id="rId10"/>
    <p:sldId id="263" r:id="rId11"/>
    <p:sldId id="264" r:id="rId12"/>
    <p:sldId id="285" r:id="rId13"/>
    <p:sldId id="274" r:id="rId14"/>
    <p:sldId id="280" r:id="rId15"/>
    <p:sldId id="282" r:id="rId16"/>
    <p:sldId id="284" r:id="rId17"/>
    <p:sldId id="283" r:id="rId18"/>
    <p:sldId id="287" r:id="rId19"/>
    <p:sldId id="266" r:id="rId20"/>
    <p:sldId id="267" r:id="rId21"/>
    <p:sldId id="288" r:id="rId22"/>
    <p:sldId id="275" r:id="rId23"/>
    <p:sldId id="276" r:id="rId24"/>
    <p:sldId id="286" r:id="rId25"/>
    <p:sldId id="272" r:id="rId26"/>
    <p:sldId id="289" r:id="rId27"/>
    <p:sldId id="290" r:id="rId28"/>
    <p:sldId id="293" r:id="rId29"/>
    <p:sldId id="291" r:id="rId30"/>
    <p:sldId id="273" r:id="rId31"/>
    <p:sldId id="279" r:id="rId32"/>
    <p:sldId id="277" r:id="rId33"/>
    <p:sldId id="294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3" autoAdjust="0"/>
    <p:restoredTop sz="84229" autoAdjust="0"/>
  </p:normalViewPr>
  <p:slideViewPr>
    <p:cSldViewPr>
      <p:cViewPr>
        <p:scale>
          <a:sx n="66" d="100"/>
          <a:sy n="66" d="100"/>
        </p:scale>
        <p:origin x="-821" y="-3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67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plin\My%20Documents\WORK\SENSEIT\03-Data\Year03(extension)\Excel\assessments\senseit_yr3_student_pile_sorter_analysi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plin\My%20Documents\WORK\SENSEIT\03-Data\Year03(extension)\Excel\assessments\senseit_yr3_student_pile_sorter_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"/>
  <c:chart>
    <c:plotArea>
      <c:layout/>
      <c:barChart>
        <c:barDir val="col"/>
        <c:grouping val="percentStacked"/>
        <c:ser>
          <c:idx val="0"/>
          <c:order val="0"/>
          <c:tx>
            <c:strRef>
              <c:f>'old_bar (wrong)'!$M$4</c:f>
              <c:strCache>
                <c:ptCount val="1"/>
                <c:pt idx="0">
                  <c:v>Unsure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cat>
            <c:strRef>
              <c:f>'old_bar (wrong)'!$N$3:$O$3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'old_bar (wrong)'!$N$4:$O$4</c:f>
              <c:numCache>
                <c:formatCode>0%</c:formatCode>
                <c:ptCount val="2"/>
                <c:pt idx="0">
                  <c:v>6.7698259187620902E-2</c:v>
                </c:pt>
                <c:pt idx="1">
                  <c:v>2.3210831721470052E-2</c:v>
                </c:pt>
              </c:numCache>
            </c:numRef>
          </c:val>
        </c:ser>
        <c:ser>
          <c:idx val="1"/>
          <c:order val="1"/>
          <c:tx>
            <c:strRef>
              <c:f>'old_bar (wrong)'!$M$5</c:f>
              <c:strCache>
                <c:ptCount val="1"/>
                <c:pt idx="0">
                  <c:v>Wrong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'old_bar (wrong)'!$N$3:$O$3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'old_bar (wrong)'!$N$5:$O$5</c:f>
              <c:numCache>
                <c:formatCode>0%</c:formatCode>
                <c:ptCount val="2"/>
                <c:pt idx="0">
                  <c:v>5.0290135396518394E-2</c:v>
                </c:pt>
                <c:pt idx="1">
                  <c:v>2.5145067698259253E-2</c:v>
                </c:pt>
              </c:numCache>
            </c:numRef>
          </c:val>
        </c:ser>
        <c:ser>
          <c:idx val="2"/>
          <c:order val="2"/>
          <c:tx>
            <c:strRef>
              <c:f>'old_bar (wrong)'!$M$6</c:f>
              <c:strCache>
                <c:ptCount val="1"/>
                <c:pt idx="0">
                  <c:v>Correct</c:v>
                </c:pt>
              </c:strCache>
            </c:strRef>
          </c:tx>
          <c:spPr>
            <a:solidFill>
              <a:srgbClr val="92D050"/>
            </a:solidFill>
          </c:spPr>
          <c:cat>
            <c:strRef>
              <c:f>'old_bar (wrong)'!$N$3:$O$3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'old_bar (wrong)'!$N$6:$O$6</c:f>
              <c:numCache>
                <c:formatCode>0%</c:formatCode>
                <c:ptCount val="2"/>
                <c:pt idx="0">
                  <c:v>0.88201160541586121</c:v>
                </c:pt>
                <c:pt idx="1">
                  <c:v>0.95164410058027216</c:v>
                </c:pt>
              </c:numCache>
            </c:numRef>
          </c:val>
        </c:ser>
        <c:overlap val="100"/>
        <c:axId val="71606656"/>
        <c:axId val="71608192"/>
      </c:barChart>
      <c:catAx>
        <c:axId val="71606656"/>
        <c:scaling>
          <c:orientation val="minMax"/>
        </c:scaling>
        <c:axPos val="b"/>
        <c:numFmt formatCode="General" sourceLinked="1"/>
        <c:tickLblPos val="nextTo"/>
        <c:crossAx val="71608192"/>
        <c:crosses val="autoZero"/>
        <c:auto val="1"/>
        <c:lblAlgn val="ctr"/>
        <c:lblOffset val="100"/>
      </c:catAx>
      <c:valAx>
        <c:axId val="71608192"/>
        <c:scaling>
          <c:orientation val="minMax"/>
          <c:min val="0"/>
        </c:scaling>
        <c:axPos val="l"/>
        <c:majorGridlines/>
        <c:numFmt formatCode="0%" sourceLinked="1"/>
        <c:tickLblPos val="nextTo"/>
        <c:crossAx val="71606656"/>
        <c:crosses val="autoZero"/>
        <c:crossBetween val="between"/>
      </c:valAx>
    </c:plotArea>
    <c:legend>
      <c:legendPos val="r"/>
      <c:layout/>
    </c:legend>
    <c:plotVisOnly val="1"/>
  </c:chart>
  <c:spPr>
    <a:ln>
      <a:solidFill>
        <a:schemeClr val="bg1">
          <a:lumMod val="50000"/>
        </a:schemeClr>
      </a:solidFill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"/>
  <c:chart>
    <c:plotArea>
      <c:layout/>
      <c:barChart>
        <c:barDir val="col"/>
        <c:grouping val="percentStacked"/>
        <c:ser>
          <c:idx val="0"/>
          <c:order val="0"/>
          <c:tx>
            <c:strRef>
              <c:f>'old_bar (wrong)'!$P$4</c:f>
              <c:strCache>
                <c:ptCount val="1"/>
                <c:pt idx="0">
                  <c:v>Unsure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</c:spPr>
          <c:cat>
            <c:strRef>
              <c:f>'old_bar (wrong)'!$Q$3:$R$3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'old_bar (wrong)'!$Q$4:$R$4</c:f>
              <c:numCache>
                <c:formatCode>0%</c:formatCode>
                <c:ptCount val="2"/>
                <c:pt idx="0">
                  <c:v>0.15860735009671209</c:v>
                </c:pt>
                <c:pt idx="1">
                  <c:v>7.3500967117988411E-2</c:v>
                </c:pt>
              </c:numCache>
            </c:numRef>
          </c:val>
        </c:ser>
        <c:ser>
          <c:idx val="1"/>
          <c:order val="1"/>
          <c:tx>
            <c:strRef>
              <c:f>'old_bar (wrong)'!$P$5</c:f>
              <c:strCache>
                <c:ptCount val="1"/>
                <c:pt idx="0">
                  <c:v>Wrong</c:v>
                </c:pt>
              </c:strCache>
            </c:strRef>
          </c:tx>
          <c:spPr>
            <a:solidFill>
              <a:srgbClr val="FF0000"/>
            </a:solidFill>
          </c:spPr>
          <c:cat>
            <c:strRef>
              <c:f>'old_bar (wrong)'!$Q$3:$R$3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'old_bar (wrong)'!$Q$5:$R$5</c:f>
              <c:numCache>
                <c:formatCode>0%</c:formatCode>
                <c:ptCount val="2"/>
                <c:pt idx="0">
                  <c:v>0.33849129593810506</c:v>
                </c:pt>
                <c:pt idx="1">
                  <c:v>0.2978723404255319</c:v>
                </c:pt>
              </c:numCache>
            </c:numRef>
          </c:val>
        </c:ser>
        <c:ser>
          <c:idx val="2"/>
          <c:order val="2"/>
          <c:tx>
            <c:strRef>
              <c:f>'old_bar (wrong)'!$P$6</c:f>
              <c:strCache>
                <c:ptCount val="1"/>
                <c:pt idx="0">
                  <c:v>Correct</c:v>
                </c:pt>
              </c:strCache>
            </c:strRef>
          </c:tx>
          <c:spPr>
            <a:solidFill>
              <a:srgbClr val="92D050"/>
            </a:solidFill>
          </c:spPr>
          <c:cat>
            <c:strRef>
              <c:f>'old_bar (wrong)'!$Q$3:$R$3</c:f>
              <c:strCache>
                <c:ptCount val="2"/>
                <c:pt idx="0">
                  <c:v>Pre</c:v>
                </c:pt>
                <c:pt idx="1">
                  <c:v>Post</c:v>
                </c:pt>
              </c:strCache>
            </c:strRef>
          </c:cat>
          <c:val>
            <c:numRef>
              <c:f>'old_bar (wrong)'!$Q$6:$R$6</c:f>
              <c:numCache>
                <c:formatCode>0%</c:formatCode>
                <c:ptCount val="2"/>
                <c:pt idx="0">
                  <c:v>0.50290135396518465</c:v>
                </c:pt>
                <c:pt idx="1">
                  <c:v>0.62862669245648251</c:v>
                </c:pt>
              </c:numCache>
            </c:numRef>
          </c:val>
        </c:ser>
        <c:overlap val="100"/>
        <c:axId val="71768704"/>
        <c:axId val="71782784"/>
      </c:barChart>
      <c:catAx>
        <c:axId val="71768704"/>
        <c:scaling>
          <c:orientation val="minMax"/>
        </c:scaling>
        <c:axPos val="b"/>
        <c:numFmt formatCode="General" sourceLinked="1"/>
        <c:tickLblPos val="nextTo"/>
        <c:crossAx val="71782784"/>
        <c:crosses val="autoZero"/>
        <c:auto val="1"/>
        <c:lblAlgn val="ctr"/>
        <c:lblOffset val="100"/>
      </c:catAx>
      <c:valAx>
        <c:axId val="71782784"/>
        <c:scaling>
          <c:orientation val="minMax"/>
          <c:min val="0"/>
        </c:scaling>
        <c:axPos val="l"/>
        <c:majorGridlines/>
        <c:numFmt formatCode="0%" sourceLinked="1"/>
        <c:tickLblPos val="nextTo"/>
        <c:crossAx val="71768704"/>
        <c:crosses val="autoZero"/>
        <c:crossBetween val="between"/>
      </c:valAx>
    </c:plotArea>
    <c:legend>
      <c:legendPos val="r"/>
      <c:layout/>
    </c:legend>
    <c:plotVisOnly val="1"/>
  </c:chart>
  <c:spPr>
    <a:ln>
      <a:solidFill>
        <a:schemeClr val="bg1">
          <a:lumMod val="50000"/>
        </a:schemeClr>
      </a:solidFill>
    </a:ln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74949-43D7-430F-9690-04DFBECD94C3}" type="datetimeFigureOut">
              <a:rPr lang="en-US" smtClean="0"/>
              <a:pPr/>
              <a:t>10/19/2013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9C5A2-FC59-4CD9-8BF7-5823C79EC14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99C1E-2CCA-4D69-9985-011DA59109E2}" type="datetimeFigureOut">
              <a:rPr lang="en-US" smtClean="0"/>
              <a:pPr/>
              <a:t>10/19/2013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1E7A28-86A2-459A-98C1-FEBE2E622A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16061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Constrained</a:t>
            </a:r>
          </a:p>
          <a:p>
            <a:r>
              <a:rPr lang="en-US" dirty="0" smtClean="0"/>
              <a:t>Yes, no, not sure</a:t>
            </a:r>
          </a:p>
          <a:p>
            <a:endParaRPr lang="en-US" dirty="0" smtClean="0"/>
          </a:p>
          <a:p>
            <a:r>
              <a:rPr lang="en-US" dirty="0" smtClean="0"/>
              <a:t>Engineer pilesort:</a:t>
            </a:r>
          </a:p>
          <a:p>
            <a:r>
              <a:rPr lang="en-US" dirty="0" smtClean="0"/>
              <a:t>- Tactile part</a:t>
            </a:r>
            <a:r>
              <a:rPr lang="en-US" baseline="0" dirty="0" smtClean="0"/>
              <a:t> of drag and drop</a:t>
            </a:r>
          </a:p>
          <a:p>
            <a:r>
              <a:rPr lang="en-US" baseline="0" dirty="0" smtClean="0"/>
              <a:t>- Picking a card to represent various dimensions – gender, inside-outside, trades vs. Eng, </a:t>
            </a:r>
          </a:p>
          <a:p>
            <a:r>
              <a:rPr lang="en-US" baseline="0" dirty="0" smtClean="0"/>
              <a:t>- Can zoom in each card and snap back </a:t>
            </a:r>
          </a:p>
          <a:p>
            <a:r>
              <a:rPr lang="en-US" baseline="0" dirty="0" smtClean="0"/>
              <a:t>- Instant reaction needed to get at domain knowledge – quote average reaction</a:t>
            </a:r>
          </a:p>
          <a:p>
            <a:pPr>
              <a:buFontTx/>
              <a:buChar char="-"/>
            </a:pPr>
            <a:r>
              <a:rPr lang="en-US" baseline="0" dirty="0" smtClean="0"/>
              <a:t>Pre-post</a:t>
            </a:r>
          </a:p>
          <a:p>
            <a:pPr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smtClean="0"/>
              <a:t>Sensor</a:t>
            </a:r>
          </a:p>
          <a:p>
            <a:pPr>
              <a:buFontTx/>
              <a:buChar char="-"/>
            </a:pPr>
            <a:r>
              <a:rPr lang="en-US" smtClean="0"/>
              <a:t> Alternate to drag</a:t>
            </a:r>
            <a:r>
              <a:rPr lang="en-US" baseline="0" smtClean="0"/>
              <a:t> and drop (little icons at the corner, v x ?)</a:t>
            </a:r>
          </a:p>
          <a:p>
            <a:pPr>
              <a:buFontTx/>
              <a:buChar char="-"/>
            </a:pPr>
            <a:r>
              <a:rPr lang="en-US" baseline="0" smtClean="0"/>
              <a:t> Second screen (open-ended) </a:t>
            </a:r>
            <a:r>
              <a:rPr lang="en-US" baseline="0" smtClean="0">
                <a:sym typeface="Wingdings" pitchFamily="2" charset="2"/>
              </a:rPr>
              <a:t>--&gt; </a:t>
            </a:r>
            <a:r>
              <a:rPr lang="en-US" baseline="0" smtClean="0"/>
              <a:t>Reduced number of correct sorts</a:t>
            </a:r>
          </a:p>
          <a:p>
            <a:pPr>
              <a:buFontTx/>
              <a:buChar char="-"/>
            </a:pPr>
            <a:r>
              <a:rPr lang="en-US" baseline="0" smtClean="0"/>
              <a:t> Prepost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randomly selected 60 humanoid looking characters from previously identified</a:t>
            </a:r>
            <a:r>
              <a:rPr lang="en-US" sz="1200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STEM characters in video games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Piles included doctors/scientists, heroes, teachers, villains, fighters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After they finished sorting all 60 images into groups, they were asked their opinion about the characters in groups. To do so, students were presented with their categories one at a time and asked to make 3 subgroups: characters they liked most, least and weren’t sure about.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Characters perceived as most likely to be in a STEM career were males with lab coats, facial hair and eye glasses.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Lastly, they answered ten main questions (e.g., how much would you trust these characters to teach you in a game? how sociable do you think these characters are?) about each group of characters which they expressed like or dislike.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screenshot here comes from a student’s sort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she put those characters into one pile and names that pile “DOCTORS” and then she put doctors intro 2 categories – liked, disliked and not sure… So, what you see here are the doctor characters liked least.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tended to dislike the STEM characters, like the females, liked those they considered strong, intelligent, etc., but these were not the male STEM characters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Shows how people over generalized</a:t>
            </a:r>
            <a:r>
              <a:rPr lang="en-US" baseline="0" dirty="0" smtClean="0"/>
              <a:t> and thought everybody could be </a:t>
            </a:r>
            <a:r>
              <a:rPr lang="en-US" baseline="0" smtClean="0"/>
              <a:t>an engineer.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Percent of</a:t>
            </a:r>
            <a:r>
              <a:rPr lang="en-US" baseline="0" dirty="0" smtClean="0"/>
              <a:t> students who correctly identified the item as “Yes, it has sensors.”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 = 517 (hand</a:t>
            </a:r>
            <a:r>
              <a:rPr lang="en-US" baseline="0" dirty="0" smtClean="0"/>
              <a:t> dryer as a detailed example)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Blank:</a:t>
            </a:r>
            <a:r>
              <a:rPr lang="en-US" baseline="0" dirty="0" smtClean="0"/>
              <a:t> values lower than 200</a:t>
            </a:r>
          </a:p>
          <a:p>
            <a:r>
              <a:rPr lang="en-US" baseline="0" dirty="0" smtClean="0"/>
              <a:t>Light gray: values lower than 300</a:t>
            </a:r>
          </a:p>
          <a:p>
            <a:r>
              <a:rPr lang="en-US" baseline="0" dirty="0" smtClean="0"/>
              <a:t>Mid gray: vales lower than 400</a:t>
            </a:r>
          </a:p>
          <a:p>
            <a:r>
              <a:rPr lang="en-US" baseline="0" dirty="0" smtClean="0"/>
              <a:t>Dark gray: values above 400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“True positive” (correctly identified) as x, and pre-test</a:t>
            </a:r>
            <a:r>
              <a:rPr lang="en-US" baseline="0" dirty="0" smtClean="0"/>
              <a:t> “True negative” (correctly rejected) as y</a:t>
            </a:r>
            <a:endParaRPr lang="en-US" dirty="0" smtClean="0"/>
          </a:p>
          <a:p>
            <a:r>
              <a:rPr lang="en-US" dirty="0" smtClean="0"/>
              <a:t>Gray: pre-test</a:t>
            </a:r>
          </a:p>
          <a:p>
            <a:r>
              <a:rPr lang="en-US" smtClean="0"/>
              <a:t>Black</a:t>
            </a:r>
            <a:r>
              <a:rPr lang="en-US" baseline="0" smtClean="0"/>
              <a:t>: post-test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be used to analyze data from the Video game</a:t>
            </a:r>
            <a:r>
              <a:rPr lang="en-US" baseline="0" dirty="0" smtClean="0"/>
              <a:t> characters study</a:t>
            </a:r>
            <a:endParaRPr lang="en-US" dirty="0" smtClean="0"/>
          </a:p>
          <a:p>
            <a:r>
              <a:rPr lang="en-US" dirty="0" smtClean="0"/>
              <a:t> - Group pictures who</a:t>
            </a:r>
            <a:r>
              <a:rPr lang="en-US" baseline="0" dirty="0" smtClean="0"/>
              <a:t> feel alike. – similarity relations are graphically represented distances within a space. The more similar two </a:t>
            </a:r>
            <a:r>
              <a:rPr lang="en-US" baseline="0" dirty="0" err="1" smtClean="0"/>
              <a:t>pictuers</a:t>
            </a:r>
            <a:r>
              <a:rPr lang="en-US" baseline="0" dirty="0" smtClean="0"/>
              <a:t> are judged to be closer they appear in the space. </a:t>
            </a:r>
          </a:p>
          <a:p>
            <a:endParaRPr lang="en-US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a typical MDS study of a group, each judge rates the similarity of all possible pairs of group members based on whatever criteria the judge chooses. These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pairwise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similarity ratings from all judges are the input to an MDS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7A28-86A2-459A-98C1-FEBE2E622A75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ED39612E-7D8C-4749-9057-74A013350AF6}" type="datetimeFigureOut">
              <a:rPr lang="en-US" smtClean="0"/>
              <a:pPr/>
              <a:t>10/19/2013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F96903-1514-40F7-9DA7-1D76DF5B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612E-7D8C-4749-9057-74A013350AF6}" type="datetimeFigureOut">
              <a:rPr lang="en-US" smtClean="0"/>
              <a:pPr/>
              <a:t>10/19/2013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6903-1514-40F7-9DA7-1D76DF5B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ED39612E-7D8C-4749-9057-74A013350AF6}" type="datetimeFigureOut">
              <a:rPr lang="en-US" smtClean="0"/>
              <a:pPr/>
              <a:t>10/19/2013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CF96903-1514-40F7-9DA7-1D76DF5B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612E-7D8C-4749-9057-74A013350AF6}" type="datetimeFigureOut">
              <a:rPr lang="en-US" smtClean="0"/>
              <a:pPr/>
              <a:t>10/19/2013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CF96903-1514-40F7-9DA7-1D76DF5B63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612E-7D8C-4749-9057-74A013350AF6}" type="datetimeFigureOut">
              <a:rPr lang="en-US" smtClean="0"/>
              <a:pPr/>
              <a:t>10/19/2013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CF96903-1514-40F7-9DA7-1D76DF5B63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D39612E-7D8C-4749-9057-74A013350AF6}" type="datetimeFigureOut">
              <a:rPr lang="en-US" smtClean="0"/>
              <a:pPr/>
              <a:t>10/19/2013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CF96903-1514-40F7-9DA7-1D76DF5B63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D39612E-7D8C-4749-9057-74A013350AF6}" type="datetimeFigureOut">
              <a:rPr lang="en-US" smtClean="0"/>
              <a:pPr/>
              <a:t>10/19/2013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CF96903-1514-40F7-9DA7-1D76DF5B63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612E-7D8C-4749-9057-74A013350AF6}" type="datetimeFigureOut">
              <a:rPr lang="en-US" smtClean="0"/>
              <a:pPr/>
              <a:t>10/19/2013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CF96903-1514-40F7-9DA7-1D76DF5B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612E-7D8C-4749-9057-74A013350AF6}" type="datetimeFigureOut">
              <a:rPr lang="en-US" smtClean="0"/>
              <a:pPr/>
              <a:t>10/19/2013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CF96903-1514-40F7-9DA7-1D76DF5B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612E-7D8C-4749-9057-74A013350AF6}" type="datetimeFigureOut">
              <a:rPr lang="en-US" smtClean="0"/>
              <a:pPr/>
              <a:t>10/19/2013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CF96903-1514-40F7-9DA7-1D76DF5B63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ED39612E-7D8C-4749-9057-74A013350AF6}" type="datetimeFigureOut">
              <a:rPr lang="en-US" smtClean="0"/>
              <a:pPr/>
              <a:t>10/19/2013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CF96903-1514-40F7-9DA7-1D76DF5B637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D39612E-7D8C-4749-9057-74A013350AF6}" type="datetimeFigureOut">
              <a:rPr lang="en-US" smtClean="0"/>
              <a:pPr/>
              <a:t>10/19/2013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CF96903-1514-40F7-9DA7-1D76DF5B637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57600"/>
            <a:ext cx="8001000" cy="1981200"/>
          </a:xfrm>
        </p:spPr>
        <p:txBody>
          <a:bodyPr>
            <a:noAutofit/>
          </a:bodyPr>
          <a:lstStyle/>
          <a:p>
            <a:r>
              <a:rPr lang="en-US" sz="2000" dirty="0" smtClean="0"/>
              <a:t>Susan Lowes, Ph.D.</a:t>
            </a:r>
          </a:p>
          <a:p>
            <a:r>
              <a:rPr lang="en-US" sz="2000" dirty="0" smtClean="0"/>
              <a:t>Devayani Tirthali, Ed.D.</a:t>
            </a:r>
          </a:p>
          <a:p>
            <a:r>
              <a:rPr lang="en-US" sz="2000" dirty="0" err="1" smtClean="0"/>
              <a:t>Peiyi</a:t>
            </a:r>
            <a:r>
              <a:rPr lang="en-US" sz="2000" dirty="0" smtClean="0"/>
              <a:t> Lin, </a:t>
            </a:r>
            <a:r>
              <a:rPr lang="en-US" sz="2000" dirty="0" smtClean="0"/>
              <a:t>Ed.D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    Institute for Learning Technologies, Teachers College/Columbia University</a:t>
            </a:r>
          </a:p>
          <a:p>
            <a:r>
              <a:rPr lang="en-US" sz="2000" dirty="0" err="1" smtClean="0"/>
              <a:t>Selen</a:t>
            </a:r>
            <a:r>
              <a:rPr lang="en-US" sz="2000" dirty="0" smtClean="0"/>
              <a:t> </a:t>
            </a:r>
            <a:r>
              <a:rPr lang="en-US" sz="2000" dirty="0" err="1" smtClean="0"/>
              <a:t>Turkay</a:t>
            </a:r>
            <a:r>
              <a:rPr lang="en-US" sz="2000" dirty="0" smtClean="0"/>
              <a:t>, </a:t>
            </a:r>
            <a:r>
              <a:rPr lang="en-US" sz="2000" dirty="0" smtClean="0"/>
              <a:t>Ed.D</a:t>
            </a:r>
            <a:r>
              <a:rPr lang="en-US" sz="2000" dirty="0" smtClean="0"/>
              <a:t>.</a:t>
            </a:r>
          </a:p>
          <a:p>
            <a:r>
              <a:rPr lang="en-US" sz="2000" dirty="0" smtClean="0"/>
              <a:t>     Harvard Initiative for Learning and Teaching, Harvard University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030941" y="609600"/>
            <a:ext cx="7315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Digital Pile Sorts:</a:t>
            </a:r>
            <a:br>
              <a:rPr lang="en-US" sz="3600" dirty="0"/>
            </a:br>
            <a:r>
              <a:rPr lang="en-US" sz="3600" dirty="0"/>
              <a:t>An Engaging Way to Assess Domain </a:t>
            </a:r>
            <a:r>
              <a:rPr lang="en-US" sz="3600" dirty="0" smtClean="0"/>
              <a:t>Understanding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Skill Building Workshop</a:t>
            </a:r>
          </a:p>
        </p:txBody>
      </p:sp>
      <p:sp>
        <p:nvSpPr>
          <p:cNvPr id="5" name="Rectangle 4"/>
          <p:cNvSpPr/>
          <p:nvPr/>
        </p:nvSpPr>
        <p:spPr>
          <a:xfrm>
            <a:off x="2402540" y="6019800"/>
            <a:ext cx="65890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American Evaluation Association Annual Meeting, October 17,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Successive pile sorts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Participants sort cards into piles, then sort one or more of the piles into sub-piles</a:t>
            </a:r>
          </a:p>
          <a:p>
            <a:r>
              <a:rPr lang="en-US" sz="2400" dirty="0" smtClean="0"/>
              <a:t>Example: </a:t>
            </a:r>
          </a:p>
          <a:p>
            <a:pPr lvl="1"/>
            <a:r>
              <a:rPr lang="en-US" sz="2400" dirty="0" smtClean="0"/>
              <a:t>Student perceptions of STEM characters</a:t>
            </a:r>
            <a:br>
              <a:rPr lang="en-US" sz="2400" dirty="0" smtClean="0"/>
            </a:br>
            <a:r>
              <a:rPr lang="en-US" sz="2400" dirty="0" smtClean="0"/>
              <a:t>in video games:  How would you break these characters</a:t>
            </a:r>
            <a:br>
              <a:rPr lang="en-US" sz="2400" dirty="0" smtClean="0"/>
            </a:br>
            <a:r>
              <a:rPr lang="en-US" sz="2400" dirty="0" smtClean="0"/>
              <a:t>into two groups? For each group, which</a:t>
            </a:r>
            <a:br>
              <a:rPr lang="en-US" sz="2400" dirty="0" smtClean="0"/>
            </a:br>
            <a:r>
              <a:rPr lang="en-US" sz="2400" dirty="0" smtClean="0"/>
              <a:t>do you like most? Which do you not like?</a:t>
            </a:r>
          </a:p>
          <a:p>
            <a:endParaRPr lang="en-US" dirty="0"/>
          </a:p>
        </p:txBody>
      </p:sp>
      <p:pic>
        <p:nvPicPr>
          <p:cNvPr id="5" name="Picture 4" descr="81.pn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3600" y="3810000"/>
            <a:ext cx="2286000" cy="251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types of pile sorts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Triadic pile sorts</a:t>
            </a:r>
          </a:p>
          <a:p>
            <a:pPr lvl="1"/>
            <a:r>
              <a:rPr lang="en-US" dirty="0" smtClean="0"/>
              <a:t>For three items, select the two most alike</a:t>
            </a:r>
          </a:p>
          <a:p>
            <a:pPr lvl="1"/>
            <a:r>
              <a:rPr lang="en-US" dirty="0" smtClean="0"/>
              <a:t>For three items, select the two most alike and the two most different</a:t>
            </a:r>
          </a:p>
          <a:p>
            <a:r>
              <a:rPr lang="en-US" dirty="0" smtClean="0"/>
              <a:t>Pile sorts with rankings</a:t>
            </a:r>
          </a:p>
          <a:p>
            <a:pPr lvl="1"/>
            <a:r>
              <a:rPr lang="en-US" dirty="0" smtClean="0"/>
              <a:t>After pile sort is complete, participants are asked to rank the piles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772400" cy="167322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Engineer pile sort (constrained)</a:t>
            </a:r>
          </a:p>
          <a:p>
            <a:r>
              <a:rPr lang="en-US" dirty="0" smtClean="0"/>
              <a:t>Sensor pile sort (constrained with additional questions)</a:t>
            </a:r>
          </a:p>
          <a:p>
            <a:r>
              <a:rPr lang="en-US" dirty="0" smtClean="0"/>
              <a:t>Videogame character pile sort (unconstrained, successive, with additional questions)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examples of pile sorts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759952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Engineers: Which are engineers?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controls>
      <p:control spid="36866" name="ShockwaveFlash1" r:id="rId2" imgW="8152381" imgH="4648603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Sensors: Which objects have sensors?</a:t>
            </a:r>
            <a:endParaRPr lang="en-US" dirty="0"/>
          </a:p>
        </p:txBody>
      </p:sp>
    </p:spTree>
    <p:controls>
      <p:control spid="34822" name="ShockwaveFlash1" r:id="rId2" imgW="7544454" imgH="4801016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Videogame characters: Step 1--sort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760"/>
          <a:stretch/>
        </p:blipFill>
        <p:spPr bwMode="auto">
          <a:xfrm>
            <a:off x="304800" y="1837997"/>
            <a:ext cx="8686800" cy="4867603"/>
          </a:xfrm>
          <a:prstGeom prst="rect">
            <a:avLst/>
          </a:prstGeom>
          <a:ln w="3175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2: Judgments about characters</a:t>
            </a:r>
            <a:endParaRPr lang="en-US" dirty="0"/>
          </a:p>
        </p:txBody>
      </p:sp>
      <p:pic>
        <p:nvPicPr>
          <p:cNvPr id="4" name="Picture 3" descr="I:\Dropbox\Card Sorting Reading\Selen's Pile Sort documents\Some screenshots\2 zoom 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1828800"/>
            <a:ext cx="8629650" cy="45011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3: Perceptions of characters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Example of a middle school girl’s pilesort</a:t>
            </a:r>
          </a:p>
          <a:p>
            <a:r>
              <a:rPr lang="en-US" dirty="0" smtClean="0"/>
              <a:t>Doctor pile &gt; Characters least liked &gt;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182" b="-1109"/>
          <a:stretch/>
        </p:blipFill>
        <p:spPr bwMode="auto">
          <a:xfrm>
            <a:off x="611998" y="2895600"/>
            <a:ext cx="7922402" cy="3733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and challenges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Advantages of pile sorts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02752" cy="5029200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en-US" dirty="0" smtClean="0"/>
              <a:t>Are fast and easy to administer; little burden on participants</a:t>
            </a:r>
          </a:p>
          <a:p>
            <a:pPr fontAlgn="base"/>
            <a:r>
              <a:rPr lang="en-US" dirty="0" smtClean="0"/>
              <a:t>Are interesting, even fun, for participants including  children</a:t>
            </a:r>
          </a:p>
          <a:p>
            <a:pPr fontAlgn="base"/>
            <a:r>
              <a:rPr lang="en-US" dirty="0" smtClean="0"/>
              <a:t>Can elicit information that participants cannot articulate and/or is not easily accessible through interviews or surveys</a:t>
            </a:r>
          </a:p>
          <a:p>
            <a:pPr fontAlgn="base"/>
            <a:r>
              <a:rPr lang="en-US" dirty="0" smtClean="0"/>
              <a:t>May be a more reliable indicator of expertise than survey results</a:t>
            </a:r>
          </a:p>
          <a:p>
            <a:pPr fontAlgn="base"/>
            <a:r>
              <a:rPr lang="en-US" dirty="0" smtClean="0"/>
              <a:t>Can be used as pre-post assessments</a:t>
            </a:r>
          </a:p>
          <a:p>
            <a:pPr fontAlgn="base"/>
            <a:r>
              <a:rPr lang="en-US" dirty="0" smtClean="0"/>
              <a:t>Can be analyzed in multiple ways—content analysis, simple metrics, or using complex statistics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Workshop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Introduction to pile sorts (10 minutes)</a:t>
            </a:r>
          </a:p>
          <a:p>
            <a:pPr lvl="1"/>
            <a:r>
              <a:rPr lang="en-US" dirty="0" smtClean="0"/>
              <a:t>What are pile sorts?</a:t>
            </a:r>
          </a:p>
          <a:p>
            <a:pPr lvl="1"/>
            <a:r>
              <a:rPr lang="en-US" dirty="0" smtClean="0"/>
              <a:t>How do you do pile sorts?</a:t>
            </a:r>
          </a:p>
          <a:p>
            <a:pPr lvl="1"/>
            <a:r>
              <a:rPr lang="en-US" dirty="0" smtClean="0"/>
              <a:t>Types of pile sorts</a:t>
            </a:r>
          </a:p>
          <a:p>
            <a:r>
              <a:rPr lang="en-US" dirty="0" smtClean="0"/>
              <a:t>Three examples of pile sorts (15 minutes)</a:t>
            </a:r>
          </a:p>
          <a:p>
            <a:r>
              <a:rPr lang="en-US" dirty="0" smtClean="0"/>
              <a:t>Design your own pile sort (30 minutes)</a:t>
            </a:r>
          </a:p>
          <a:p>
            <a:r>
              <a:rPr lang="en-US" dirty="0" smtClean="0"/>
              <a:t>Share results (15 minutes)</a:t>
            </a:r>
          </a:p>
          <a:p>
            <a:r>
              <a:rPr lang="en-US" dirty="0" smtClean="0"/>
              <a:t>Analyzing pile sort results (15 minutes)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of pile sorts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53000"/>
          </a:xfrm>
        </p:spPr>
        <p:txBody>
          <a:bodyPr>
            <a:noAutofit/>
          </a:bodyPr>
          <a:lstStyle/>
          <a:p>
            <a:pPr fontAlgn="base"/>
            <a:r>
              <a:rPr lang="en-US" sz="2700" dirty="0" smtClean="0"/>
              <a:t>Must know the domain, so free listing is often used first</a:t>
            </a:r>
          </a:p>
          <a:p>
            <a:pPr fontAlgn="base"/>
            <a:r>
              <a:rPr lang="en-US" sz="2700" dirty="0" smtClean="0"/>
              <a:t>Choosing the cards is tricky, needs extensive testing</a:t>
            </a:r>
          </a:p>
          <a:p>
            <a:pPr lvl="1" fontAlgn="base"/>
            <a:r>
              <a:rPr lang="en-US" sz="2700" dirty="0" smtClean="0"/>
              <a:t>Participants may not recognize objects</a:t>
            </a:r>
          </a:p>
          <a:p>
            <a:pPr lvl="1" fontAlgn="base"/>
            <a:r>
              <a:rPr lang="en-US" sz="2700" dirty="0" smtClean="0"/>
              <a:t>May focus on some words, ignoring the meaning</a:t>
            </a:r>
          </a:p>
          <a:p>
            <a:pPr fontAlgn="base"/>
            <a:r>
              <a:rPr lang="en-US" sz="2700" dirty="0" smtClean="0"/>
              <a:t>Unconstrained pile sorts are particularly difficult to analyze since every sort may be different--best used for exploring</a:t>
            </a:r>
          </a:p>
          <a:p>
            <a:pPr fontAlgn="base"/>
            <a:r>
              <a:rPr lang="en-US" sz="2700" dirty="0" smtClean="0"/>
              <a:t>With paper cards, difficult to capture the data or administer to large numbers of people</a:t>
            </a:r>
          </a:p>
          <a:p>
            <a:pPr fontAlgn="base"/>
            <a:r>
              <a:rPr lang="en-US" sz="2700" b="1" dirty="0" smtClean="0"/>
              <a:t>Digitization solves the last two of these challenges</a:t>
            </a:r>
          </a:p>
          <a:p>
            <a:endParaRPr lang="en-US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Design your own pile sort</a:t>
            </a:r>
          </a:p>
          <a:p>
            <a:r>
              <a:rPr lang="en-US" dirty="0" smtClean="0"/>
              <a:t>Share your results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your own pile sort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Exercise: Design your own pile sort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Pick your domain </a:t>
            </a:r>
          </a:p>
          <a:p>
            <a:r>
              <a:rPr lang="en-US" dirty="0" smtClean="0"/>
              <a:t>What concepts are you getting at?</a:t>
            </a:r>
          </a:p>
          <a:p>
            <a:r>
              <a:rPr lang="en-US" dirty="0" smtClean="0"/>
              <a:t>Assessing or exploring?</a:t>
            </a:r>
          </a:p>
          <a:p>
            <a:r>
              <a:rPr lang="en-US" dirty="0" smtClean="0"/>
              <a:t>Constrained or unconstrained</a:t>
            </a:r>
          </a:p>
          <a:p>
            <a:r>
              <a:rPr lang="en-US" dirty="0" smtClean="0"/>
              <a:t>Successive or one time</a:t>
            </a:r>
          </a:p>
          <a:p>
            <a:r>
              <a:rPr lang="en-US" dirty="0" smtClean="0"/>
              <a:t>With explanation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 results </a:t>
            </a:r>
            <a:r>
              <a:rPr lang="en-US" sz="3200" dirty="0" smtClean="0"/>
              <a:t>(15 minutes)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Analyzing pile sort results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pre-to-post change</a:t>
            </a:r>
            <a:endParaRPr lang="en-US" dirty="0"/>
          </a:p>
        </p:txBody>
      </p:sp>
      <p:pic>
        <p:nvPicPr>
          <p:cNvPr id="4" name="Content Placeholder 3"/>
          <p:cNvPicPr>
            <a:picLocks noGrp="1"/>
          </p:cNvPicPr>
          <p:nvPr>
            <p:ph sz="quarter" idx="1"/>
          </p:nvPr>
        </p:nvPicPr>
        <p:blipFill>
          <a:blip r:embed="rId3" cstate="print"/>
          <a:srcRect l="7158" t="19216" r="65545" b="54060"/>
          <a:stretch>
            <a:fillRect/>
          </a:stretch>
        </p:blipFill>
        <p:spPr bwMode="auto">
          <a:xfrm>
            <a:off x="4800600" y="1752600"/>
            <a:ext cx="39376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 cstate="print"/>
          <a:srcRect l="7149" t="49129" r="65704" b="22149"/>
          <a:stretch>
            <a:fillRect/>
          </a:stretch>
        </p:blipFill>
        <p:spPr bwMode="auto">
          <a:xfrm>
            <a:off x="4800600" y="4343400"/>
            <a:ext cx="3912991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486400" y="1447800"/>
            <a:ext cx="11112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Engineers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239000" y="1459468"/>
            <a:ext cx="151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Not Engineers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230547" y="1752600"/>
            <a:ext cx="493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Pre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191000" y="4343400"/>
            <a:ext cx="5715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Post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1905000"/>
            <a:ext cx="3657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N= 15 teachers</a:t>
            </a:r>
          </a:p>
          <a:p>
            <a:r>
              <a:rPr lang="en-US" dirty="0" smtClean="0"/>
              <a:t>Using Excel worksheet to visualize pre-post change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76903457"/>
              </p:ext>
            </p:extLst>
          </p:nvPr>
        </p:nvGraphicFramePr>
        <p:xfrm>
          <a:off x="934122" y="1612900"/>
          <a:ext cx="7086600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3300"/>
                <a:gridCol w="3543300"/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uFillTx/>
                        </a:rPr>
                        <a:t>Drag-and-drop (n=517)</a:t>
                      </a:r>
                      <a:endParaRPr lang="en-US" dirty="0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uFillTx/>
                        </a:rPr>
                        <a:t>Open-ended (n=517)</a:t>
                      </a:r>
                      <a:endParaRPr lang="en-US" dirty="0">
                        <a:uFillTx/>
                      </a:endParaRPr>
                    </a:p>
                  </a:txBody>
                  <a:tcPr/>
                </a:tc>
              </a:tr>
              <a:tr h="1092200">
                <a:tc>
                  <a:txBody>
                    <a:bodyPr/>
                    <a:lstStyle/>
                    <a:p>
                      <a:endParaRPr lang="en-US" dirty="0">
                        <a:uFillTx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uFillTx/>
                      </a:endParaRPr>
                    </a:p>
                  </a:txBody>
                  <a:tcPr>
                    <a:noFill/>
                  </a:tcPr>
                </a:tc>
              </a:tr>
              <a:tr h="1092200">
                <a:tc>
                  <a:txBody>
                    <a:bodyPr/>
                    <a:lstStyle/>
                    <a:p>
                      <a:endParaRPr lang="en-US" dirty="0">
                        <a:uFillTx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uFillTx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7" name="Picture 6" descr="handdry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52600" y="2209800"/>
            <a:ext cx="2095500" cy="977900"/>
          </a:xfrm>
          <a:prstGeom prst="rect">
            <a:avLst/>
          </a:prstGeom>
        </p:spPr>
      </p:pic>
      <p:pic>
        <p:nvPicPr>
          <p:cNvPr id="8" name="Picture 7" descr="handdryer_pos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2197100"/>
            <a:ext cx="2006600" cy="1003300"/>
          </a:xfrm>
          <a:prstGeom prst="rect">
            <a:avLst/>
          </a:prstGeom>
        </p:spPr>
      </p:pic>
      <p:pic>
        <p:nvPicPr>
          <p:cNvPr id="9" name="Picture 8" descr="coffeemaker_pr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0700" y="3200400"/>
            <a:ext cx="1943100" cy="965200"/>
          </a:xfrm>
          <a:prstGeom prst="rect">
            <a:avLst/>
          </a:prstGeom>
        </p:spPr>
      </p:pic>
      <p:pic>
        <p:nvPicPr>
          <p:cNvPr id="10" name="Picture 9" descr="coffeemaker_post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0" y="3200400"/>
            <a:ext cx="1879600" cy="977900"/>
          </a:xfrm>
          <a:prstGeom prst="rect">
            <a:avLst/>
          </a:prstGeom>
        </p:spPr>
      </p:pic>
      <p:pic>
        <p:nvPicPr>
          <p:cNvPr id="11" name="Picture 10" descr="washer_pr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52600" y="4114800"/>
            <a:ext cx="1981200" cy="990600"/>
          </a:xfrm>
          <a:prstGeom prst="rect">
            <a:avLst/>
          </a:prstGeom>
        </p:spPr>
      </p:pic>
      <p:pic>
        <p:nvPicPr>
          <p:cNvPr id="12" name="Picture 11" descr="washer_pos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34000" y="4114800"/>
            <a:ext cx="1955800" cy="952500"/>
          </a:xfrm>
          <a:prstGeom prst="rect">
            <a:avLst/>
          </a:prstGeom>
        </p:spPr>
      </p:pic>
      <p:sp>
        <p:nvSpPr>
          <p:cNvPr id="13" name="TextBox 12"/>
          <p:cNvSpPr txBox="1">
            <a:spLocks/>
          </p:cNvSpPr>
          <p:nvPr/>
        </p:nvSpPr>
        <p:spPr>
          <a:xfrm>
            <a:off x="762000" y="5410200"/>
            <a:ext cx="7618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dirty="0" smtClean="0"/>
              <a:t>Difference </a:t>
            </a:r>
            <a:r>
              <a:rPr lang="en-US" sz="2400" dirty="0"/>
              <a:t>between </a:t>
            </a:r>
            <a:r>
              <a:rPr lang="en-US" sz="2400" dirty="0" smtClean="0"/>
              <a:t>pre and post for </a:t>
            </a:r>
            <a:br>
              <a:rPr lang="en-US" sz="2400" dirty="0" smtClean="0"/>
            </a:br>
            <a:r>
              <a:rPr lang="en-US" sz="2400" dirty="0" smtClean="0"/>
              <a:t>drag-and-drop (left) </a:t>
            </a:r>
            <a:r>
              <a:rPr lang="en-US" sz="2400" dirty="0"/>
              <a:t>and </a:t>
            </a:r>
            <a:r>
              <a:rPr lang="en-US" sz="2400" dirty="0" smtClean="0"/>
              <a:t>open-ended (right)</a:t>
            </a:r>
            <a:endParaRPr lang="en-US" sz="2400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 dirty="0" smtClean="0"/>
              <a:t>Percent change, sort vs. explain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391411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Detail for one item</a:t>
            </a:r>
            <a:endParaRPr lang="en-US" dirty="0"/>
          </a:p>
        </p:txBody>
      </p:sp>
      <p:graphicFrame>
        <p:nvGraphicFramePr>
          <p:cNvPr id="7" name="Chart 6"/>
          <p:cNvGraphicFramePr/>
          <p:nvPr/>
        </p:nvGraphicFramePr>
        <p:xfrm>
          <a:off x="838200" y="2819400"/>
          <a:ext cx="34290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/>
          <p:cNvGraphicFramePr/>
          <p:nvPr/>
        </p:nvGraphicFramePr>
        <p:xfrm>
          <a:off x="5029200" y="2819400"/>
          <a:ext cx="3276600" cy="350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/>
          <p:cNvSpPr txBox="1">
            <a:spLocks/>
          </p:cNvSpPr>
          <p:nvPr/>
        </p:nvSpPr>
        <p:spPr>
          <a:xfrm>
            <a:off x="762001" y="15240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dirty="0" smtClean="0"/>
              <a:t>Hand dryer</a:t>
            </a:r>
          </a:p>
          <a:p>
            <a:pPr lvl="1" algn="ctr"/>
            <a:r>
              <a:rPr lang="en-US" sz="2400" dirty="0" smtClean="0"/>
              <a:t>(drag-and-drop)</a:t>
            </a:r>
          </a:p>
          <a:p>
            <a:pPr lvl="1" algn="ctr"/>
            <a:r>
              <a:rPr lang="en-US" sz="2400" dirty="0" smtClean="0"/>
              <a:t>88%  </a:t>
            </a:r>
            <a:r>
              <a:rPr lang="en-US" sz="2400" dirty="0" smtClean="0">
                <a:sym typeface="Wingdings" pitchFamily="2" charset="2"/>
              </a:rPr>
              <a:t>--&gt; 95%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4572000" y="15240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400" dirty="0" smtClean="0"/>
              <a:t>Hand dryer</a:t>
            </a:r>
          </a:p>
          <a:p>
            <a:pPr lvl="1" algn="ctr"/>
            <a:r>
              <a:rPr lang="en-US" sz="2400" dirty="0" smtClean="0"/>
              <a:t>(open-ended)</a:t>
            </a:r>
          </a:p>
          <a:p>
            <a:pPr lvl="1" algn="ctr"/>
            <a:r>
              <a:rPr lang="en-US" sz="2400" dirty="0" smtClean="0"/>
              <a:t>50%  </a:t>
            </a:r>
            <a:r>
              <a:rPr lang="en-US" sz="2400" dirty="0" smtClean="0">
                <a:sym typeface="Wingdings" pitchFamily="2" charset="2"/>
              </a:rPr>
              <a:t>--&gt; 63%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matrix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0300" y="1474414"/>
            <a:ext cx="6870700" cy="5307386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Similarity Matrix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True positive/negative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09800"/>
            <a:ext cx="47244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 cstate="print"/>
          <a:srcRect r="4839"/>
          <a:stretch>
            <a:fillRect/>
          </a:stretch>
        </p:blipFill>
        <p:spPr bwMode="auto">
          <a:xfrm>
            <a:off x="4648200" y="2209800"/>
            <a:ext cx="44958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66800" y="1752600"/>
            <a:ext cx="2079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Drag-and-drop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626173" y="1752600"/>
            <a:ext cx="1765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Open-ended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Pile sorts as a eliciting technique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Plotting on x/y axis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/>
          <a:srcRect l="1282" r="17949"/>
          <a:stretch>
            <a:fillRect/>
          </a:stretch>
        </p:blipFill>
        <p:spPr bwMode="auto">
          <a:xfrm>
            <a:off x="0" y="1752601"/>
            <a:ext cx="4617812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/>
          <p:nvPr/>
        </p:nvPicPr>
        <p:blipFill>
          <a:blip r:embed="rId4" cstate="print"/>
          <a:srcRect l="1282" r="16667"/>
          <a:stretch>
            <a:fillRect/>
          </a:stretch>
        </p:blipFill>
        <p:spPr bwMode="auto">
          <a:xfrm>
            <a:off x="4267200" y="1752600"/>
            <a:ext cx="4724400" cy="4604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MDS: Plotting multiple piles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226552" cy="4495800"/>
          </a:xfrm>
        </p:spPr>
        <p:txBody>
          <a:bodyPr/>
          <a:lstStyle/>
          <a:p>
            <a:r>
              <a:rPr lang="en-US" dirty="0" smtClean="0"/>
              <a:t>Graphical representation of similarity relations  between two cards shown as distances within a space. </a:t>
            </a:r>
          </a:p>
          <a:p>
            <a:endParaRPr lang="en-US" dirty="0" smtClean="0"/>
          </a:p>
          <a:p>
            <a:r>
              <a:rPr lang="en-US" dirty="0" smtClean="0"/>
              <a:t>Prepare sorting data by converting into </a:t>
            </a:r>
          </a:p>
          <a:p>
            <a:pPr>
              <a:buNone/>
            </a:pPr>
            <a:r>
              <a:rPr lang="en-US" dirty="0" smtClean="0"/>
              <a:t>   a dissimilarity matrix</a:t>
            </a:r>
            <a:endParaRPr lang="en-US" dirty="0"/>
          </a:p>
        </p:txBody>
      </p:sp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 cstate="print"/>
          <a:srcRect l="24597" t="36458" r="24451" b="23958"/>
          <a:stretch>
            <a:fillRect/>
          </a:stretch>
        </p:blipFill>
        <p:spPr bwMode="auto">
          <a:xfrm>
            <a:off x="228600" y="3505200"/>
            <a:ext cx="66294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25673" r="25037" b="14583"/>
          <a:stretch>
            <a:fillRect/>
          </a:stretch>
        </p:blipFill>
        <p:spPr bwMode="auto">
          <a:xfrm>
            <a:off x="4495800" y="2477814"/>
            <a:ext cx="4495800" cy="4380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ounded Rectangle 6"/>
          <p:cNvSpPr/>
          <p:nvPr/>
        </p:nvSpPr>
        <p:spPr>
          <a:xfrm>
            <a:off x="3810000" y="5715000"/>
            <a:ext cx="228600" cy="152400"/>
          </a:xfrm>
          <a:prstGeom prst="roundRect">
            <a:avLst/>
          </a:prstGeom>
          <a:solidFill>
            <a:schemeClr val="accent2">
              <a:alpha val="26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810000" y="4876800"/>
            <a:ext cx="228600" cy="152400"/>
          </a:xfrm>
          <a:prstGeom prst="roundRect">
            <a:avLst/>
          </a:prstGeom>
          <a:solidFill>
            <a:schemeClr val="accent2">
              <a:alpha val="26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Acknowledgments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The engineer pile sort was developed as part of the evaluation of the Build-IT Scale-UP (BISU) project under an NSF ITEST scale-up grant to the Center for Innovation in Engineering and Science (CIESE) at Stevens Institute of Technology.</a:t>
            </a:r>
          </a:p>
          <a:p>
            <a:r>
              <a:rPr lang="en-US" dirty="0" smtClean="0"/>
              <a:t>The sensor pile sort was developed as part of the evaluation of the SENSE IT project, an NSF ITEST strategies grant to Clarkson University.</a:t>
            </a:r>
          </a:p>
          <a:p>
            <a:r>
              <a:rPr lang="en-US" dirty="0" smtClean="0"/>
              <a:t>The video game character pile </a:t>
            </a:r>
            <a:r>
              <a:rPr lang="en-US" smtClean="0"/>
              <a:t>sort was funded </a:t>
            </a:r>
            <a:r>
              <a:rPr lang="en-US" dirty="0" smtClean="0"/>
              <a:t>in part by Microsoft Research through the Games for Learning Institute.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 additional information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78952" cy="4495800"/>
          </a:xfrm>
        </p:spPr>
        <p:txBody>
          <a:bodyPr/>
          <a:lstStyle/>
          <a:p>
            <a:r>
              <a:rPr lang="en-US" dirty="0" smtClean="0"/>
              <a:t>For information on the digital versions of these pile sorts, which were created in Flash and </a:t>
            </a:r>
            <a:r>
              <a:rPr lang="en-US" dirty="0" err="1" smtClean="0"/>
              <a:t>Javascript</a:t>
            </a:r>
            <a:r>
              <a:rPr lang="en-US" dirty="0" smtClean="0"/>
              <a:t>, contact, Susan Lowes (lowes@tc.edu)</a:t>
            </a:r>
          </a:p>
          <a:p>
            <a:r>
              <a:rPr lang="en-US" dirty="0" smtClean="0"/>
              <a:t>For information on the individual pile sorts, contact:</a:t>
            </a:r>
          </a:p>
          <a:p>
            <a:pPr lvl="1"/>
            <a:r>
              <a:rPr lang="en-US" sz="2400" dirty="0" smtClean="0"/>
              <a:t>Engineer pile sort: </a:t>
            </a:r>
            <a:r>
              <a:rPr lang="en-US" sz="2400" dirty="0" err="1" smtClean="0"/>
              <a:t>Devayani</a:t>
            </a:r>
            <a:r>
              <a:rPr lang="en-US" sz="2400" dirty="0" smtClean="0"/>
              <a:t> </a:t>
            </a:r>
            <a:r>
              <a:rPr lang="en-US" sz="2400" dirty="0" err="1" smtClean="0"/>
              <a:t>Tirthali</a:t>
            </a:r>
            <a:r>
              <a:rPr lang="en-US" sz="2400" dirty="0" smtClean="0"/>
              <a:t> (dgt2103@columbia.edu)</a:t>
            </a:r>
          </a:p>
          <a:p>
            <a:pPr lvl="1"/>
            <a:r>
              <a:rPr lang="en-US" sz="2400" dirty="0" smtClean="0"/>
              <a:t>Character (games) pile sort: </a:t>
            </a:r>
            <a:r>
              <a:rPr lang="en-US" sz="2400" dirty="0" err="1" smtClean="0"/>
              <a:t>Selen</a:t>
            </a:r>
            <a:r>
              <a:rPr lang="en-US" sz="2400" dirty="0" smtClean="0"/>
              <a:t> </a:t>
            </a:r>
            <a:r>
              <a:rPr lang="en-US" sz="2400" dirty="0" err="1" smtClean="0"/>
              <a:t>Turkay</a:t>
            </a:r>
            <a:r>
              <a:rPr lang="en-US" sz="2400" dirty="0" smtClean="0"/>
              <a:t> (selenturkay17@gmail.com)</a:t>
            </a:r>
          </a:p>
          <a:p>
            <a:pPr lvl="1"/>
            <a:r>
              <a:rPr lang="en-US" sz="2400" dirty="0" smtClean="0"/>
              <a:t>Sensor pile sort: </a:t>
            </a:r>
            <a:r>
              <a:rPr lang="en-US" sz="2400" dirty="0" err="1" smtClean="0"/>
              <a:t>Peiyi</a:t>
            </a:r>
            <a:r>
              <a:rPr lang="en-US" sz="2400" dirty="0" smtClean="0"/>
              <a:t> Lin (pl2151@columbia.edu)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pile sorts?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2057400"/>
            <a:ext cx="8229600" cy="4038600"/>
          </a:xfrm>
        </p:spPr>
        <p:txBody>
          <a:bodyPr>
            <a:normAutofit/>
          </a:bodyPr>
          <a:lstStyle/>
          <a:p>
            <a:pPr fontAlgn="base"/>
            <a:r>
              <a:rPr lang="en-US" dirty="0" smtClean="0"/>
              <a:t>Pile sorts, or card sorts, are an elicitation technique that is used to </a:t>
            </a:r>
            <a:r>
              <a:rPr lang="en-US" b="1" dirty="0" smtClean="0"/>
              <a:t>explore a domain </a:t>
            </a:r>
            <a:r>
              <a:rPr lang="en-US" dirty="0" smtClean="0"/>
              <a:t>or </a:t>
            </a:r>
            <a:r>
              <a:rPr lang="en-US" b="1" dirty="0" smtClean="0"/>
              <a:t>assess how participants understand a domain</a:t>
            </a:r>
          </a:p>
          <a:p>
            <a:pPr fontAlgn="base"/>
            <a:r>
              <a:rPr lang="en-US" dirty="0" smtClean="0"/>
              <a:t>Cards can have words, images, or both—or even be objects</a:t>
            </a:r>
          </a:p>
          <a:p>
            <a:pPr fontAlgn="base"/>
            <a:r>
              <a:rPr lang="en-US" dirty="0" smtClean="0"/>
              <a:t>Early use was by anthropologists to understand the way an unfamiliar culture conceptualizes a domain</a:t>
            </a:r>
            <a:br>
              <a:rPr lang="en-US" dirty="0" smtClean="0"/>
            </a:br>
            <a:endParaRPr lang="en-US" dirty="0" smtClean="0"/>
          </a:p>
          <a:p>
            <a:pPr fontAlgn="base"/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do a pile sort?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fontAlgn="base"/>
            <a:r>
              <a:rPr lang="en-US" dirty="0" smtClean="0"/>
              <a:t>The user is given a stack of objects or cards with words and/or images and asked to sort them into piles that are similar or related</a:t>
            </a:r>
          </a:p>
          <a:p>
            <a:pPr fontAlgn="base"/>
            <a:r>
              <a:rPr lang="en-US" dirty="0" smtClean="0"/>
              <a:t>They may then be asked </a:t>
            </a:r>
            <a:br>
              <a:rPr lang="en-US" dirty="0" smtClean="0"/>
            </a:br>
            <a:r>
              <a:rPr lang="en-US" dirty="0" smtClean="0"/>
              <a:t>to explain their rationale.</a:t>
            </a:r>
          </a:p>
          <a:p>
            <a:pPr fontAlgn="base"/>
            <a:endParaRPr lang="en-US" dirty="0" smtClean="0"/>
          </a:p>
        </p:txBody>
      </p:sp>
      <p:pic>
        <p:nvPicPr>
          <p:cNvPr id="7" name="Picture 6" descr="20130925_1503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0" y="3429000"/>
            <a:ext cx="3860800" cy="2895600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pile sorts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Open (</a:t>
            </a:r>
            <a:r>
              <a:rPr lang="en-US" dirty="0" err="1" smtClean="0"/>
              <a:t>unconstained</a:t>
            </a:r>
            <a:r>
              <a:rPr lang="en-US" dirty="0" smtClean="0"/>
              <a:t>) pile sorts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2362200"/>
            <a:ext cx="5635752" cy="43434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Examples: </a:t>
            </a:r>
          </a:p>
          <a:p>
            <a:pPr lvl="1"/>
            <a:r>
              <a:rPr lang="en-US" sz="2400" dirty="0" smtClean="0"/>
              <a:t>Social class in the West Indies (Lowes 1994): Participants were given a set of cards with family names and asked to arrange them to represent “how things were socially.”</a:t>
            </a:r>
            <a:endParaRPr lang="en-US" sz="2400" dirty="0"/>
          </a:p>
          <a:p>
            <a:pPr lvl="1"/>
            <a:r>
              <a:rPr lang="en-US" sz="2400" dirty="0" smtClean="0"/>
              <a:t>Social identity of adolescents in Puerto Rico (Giles et al., 1979): Participants were asked to sort dimensions of social identity into those that did and </a:t>
            </a:r>
            <a:br>
              <a:rPr lang="en-US" sz="2400" dirty="0" smtClean="0"/>
            </a:br>
            <a:r>
              <a:rPr lang="en-US" sz="2400" dirty="0" smtClean="0"/>
              <a:t>did not apply to them. </a:t>
            </a:r>
          </a:p>
        </p:txBody>
      </p:sp>
      <p:pic>
        <p:nvPicPr>
          <p:cNvPr id="1026" name="Picture 2" descr="C:\Users\Susan\Desktop\Antigua\Antigua Set 5 [Woods Mannix etc]\eddiemannix_2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895600"/>
            <a:ext cx="2667000" cy="347129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09600" y="1676400"/>
            <a:ext cx="8229600" cy="787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0040" indent="-320040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800" dirty="0" smtClean="0"/>
              <a:t>The participant determines how many piles and describes what they are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Closed (constrained) pile sorts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number and/or names of the piles are pre-determined</a:t>
            </a:r>
          </a:p>
          <a:p>
            <a:r>
              <a:rPr lang="en-US" sz="2400" dirty="0" smtClean="0"/>
              <a:t>Examples</a:t>
            </a:r>
            <a:r>
              <a:rPr lang="en-US" dirty="0" smtClean="0"/>
              <a:t>: </a:t>
            </a:r>
          </a:p>
          <a:p>
            <a:pPr lvl="1"/>
            <a:r>
              <a:rPr lang="en-US" sz="2400" dirty="0" smtClean="0"/>
              <a:t>Gendered perceptions of food: Which of these are girls’ foods, boys’ foods, and both? (</a:t>
            </a:r>
            <a:r>
              <a:rPr lang="en-US" sz="2400" dirty="0" err="1" smtClean="0"/>
              <a:t>Roos</a:t>
            </a:r>
            <a:r>
              <a:rPr lang="en-US" sz="2400" dirty="0" smtClean="0"/>
              <a:t> 1998)</a:t>
            </a:r>
          </a:p>
          <a:p>
            <a:pPr lvl="1"/>
            <a:r>
              <a:rPr lang="en-US" sz="2400" dirty="0" smtClean="0"/>
              <a:t>Expanding perceptions of engineers: Which of these cards represent engineers?</a:t>
            </a:r>
          </a:p>
          <a:p>
            <a:pPr lvl="1"/>
            <a:r>
              <a:rPr lang="en-US" sz="2400" dirty="0" smtClean="0"/>
              <a:t>Understanding of the pervasive</a:t>
            </a:r>
            <a:br>
              <a:rPr lang="en-US" sz="2400" dirty="0" smtClean="0"/>
            </a:br>
            <a:r>
              <a:rPr lang="en-US" sz="2400" dirty="0" smtClean="0"/>
              <a:t>nature of sensors: Which objects </a:t>
            </a:r>
            <a:br>
              <a:rPr lang="en-US" sz="2400" dirty="0" smtClean="0"/>
            </a:br>
            <a:r>
              <a:rPr lang="en-US" sz="2400" dirty="0" smtClean="0"/>
              <a:t>have sensors?</a:t>
            </a:r>
          </a:p>
          <a:p>
            <a:pPr lvl="1"/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pic>
        <p:nvPicPr>
          <p:cNvPr id="4" name="Picture 3" descr="pre_15_coffee_mak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4648200"/>
            <a:ext cx="25400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Repeated pile sorts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participants sort the cards in a number of different ways, as determined by the researcher</a:t>
            </a:r>
          </a:p>
          <a:p>
            <a:r>
              <a:rPr lang="en-US" sz="2400" dirty="0" smtClean="0"/>
              <a:t>Example</a:t>
            </a:r>
            <a:r>
              <a:rPr lang="en-US" dirty="0" smtClean="0"/>
              <a:t>: </a:t>
            </a:r>
          </a:p>
          <a:p>
            <a:pPr lvl="1"/>
            <a:r>
              <a:rPr lang="en-US" sz="2400" dirty="0" smtClean="0"/>
              <a:t>How do high school students perceive video games: </a:t>
            </a:r>
            <a:br>
              <a:rPr lang="en-US" sz="2400" dirty="0" smtClean="0"/>
            </a:br>
            <a:r>
              <a:rPr lang="en-US" sz="2400" dirty="0" smtClean="0"/>
              <a:t>(1) Which of these games do you play/not play? </a:t>
            </a:r>
            <a:br>
              <a:rPr lang="en-US" sz="2400" dirty="0" smtClean="0"/>
            </a:br>
            <a:r>
              <a:rPr lang="en-US" sz="2400" dirty="0" smtClean="0"/>
              <a:t>(2) What kinds of games are these? </a:t>
            </a:r>
            <a:br>
              <a:rPr lang="en-US" sz="2400" dirty="0" smtClean="0"/>
            </a:br>
            <a:r>
              <a:rPr lang="en-US" sz="2400" dirty="0" smtClean="0"/>
              <a:t>(3) What kind of person plays</a:t>
            </a:r>
            <a:br>
              <a:rPr lang="en-US" sz="2400" dirty="0" smtClean="0"/>
            </a:br>
            <a:r>
              <a:rPr lang="en-US" sz="2400" dirty="0" smtClean="0"/>
              <a:t>each game?</a:t>
            </a:r>
            <a:br>
              <a:rPr lang="en-US" sz="2400" dirty="0" smtClean="0"/>
            </a:br>
            <a:endParaRPr lang="en-US" sz="24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3" descr="BeGone_FreeOnlineGame_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57800" y="4221480"/>
            <a:ext cx="3632200" cy="2179320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826</TotalTime>
  <Words>1543</Words>
  <Application>Microsoft Office PowerPoint</Application>
  <PresentationFormat>On-screen Show (4:3)</PresentationFormat>
  <Paragraphs>193</Paragraphs>
  <Slides>33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Median</vt:lpstr>
      <vt:lpstr> </vt:lpstr>
      <vt:lpstr>Workshop format</vt:lpstr>
      <vt:lpstr>Pile sorts as a eliciting technique</vt:lpstr>
      <vt:lpstr>What are pile sorts?</vt:lpstr>
      <vt:lpstr>How do you do a pile sort?</vt:lpstr>
      <vt:lpstr>Types of pile sorts</vt:lpstr>
      <vt:lpstr>Open (unconstained) pile sorts </vt:lpstr>
      <vt:lpstr>Closed (constrained) pile sorts</vt:lpstr>
      <vt:lpstr>Repeated pile sorts</vt:lpstr>
      <vt:lpstr>Successive pile sorts</vt:lpstr>
      <vt:lpstr>Other types of pile sorts</vt:lpstr>
      <vt:lpstr>Three examples of pile sorts</vt:lpstr>
      <vt:lpstr>Engineers: Which are engineers? </vt:lpstr>
      <vt:lpstr>Sensors: Which objects have sensors?</vt:lpstr>
      <vt:lpstr>Videogame characters: Step 1--sort</vt:lpstr>
      <vt:lpstr>Step 2: Judgments about characters</vt:lpstr>
      <vt:lpstr>Step 3: Perceptions of characters</vt:lpstr>
      <vt:lpstr>Advantages and challenges</vt:lpstr>
      <vt:lpstr>Advantages of pile sorts</vt:lpstr>
      <vt:lpstr>Challenges of pile sorts</vt:lpstr>
      <vt:lpstr>Design your own pile sort</vt:lpstr>
      <vt:lpstr>Exercise: Design your own pile sort</vt:lpstr>
      <vt:lpstr>Share results (15 minutes)</vt:lpstr>
      <vt:lpstr>Analyzing pile sort results</vt:lpstr>
      <vt:lpstr>Visualizing pre-to-post change</vt:lpstr>
      <vt:lpstr>Percent change, sort vs. explain</vt:lpstr>
      <vt:lpstr>Detail for one item</vt:lpstr>
      <vt:lpstr>Similarity Matrix</vt:lpstr>
      <vt:lpstr>True positive/negative</vt:lpstr>
      <vt:lpstr>Plotting on x/y axis</vt:lpstr>
      <vt:lpstr>MDS: Plotting multiple piles</vt:lpstr>
      <vt:lpstr>Acknowledgments </vt:lpstr>
      <vt:lpstr>For additional information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Pile Sorts: An Engaging Way to Assess Domain Understanding  Skill Building Workshop</dc:title>
  <dc:creator>Susan Lowes</dc:creator>
  <cp:lastModifiedBy>Susan Lowes</cp:lastModifiedBy>
  <cp:revision>109</cp:revision>
  <dcterms:created xsi:type="dcterms:W3CDTF">2013-09-22T13:07:01Z</dcterms:created>
  <dcterms:modified xsi:type="dcterms:W3CDTF">2013-10-19T20:10:39Z</dcterms:modified>
</cp:coreProperties>
</file>